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6"/>
  </p:notesMasterIdLst>
  <p:sldIdLst>
    <p:sldId id="256" r:id="rId2"/>
    <p:sldId id="257" r:id="rId3"/>
    <p:sldId id="258" r:id="rId4"/>
    <p:sldId id="259" r:id="rId5"/>
    <p:sldId id="260" r:id="rId6"/>
    <p:sldId id="261" r:id="rId7"/>
    <p:sldId id="262" r:id="rId8"/>
    <p:sldId id="263" r:id="rId9"/>
    <p:sldId id="264" r:id="rId10"/>
    <p:sldId id="296" r:id="rId11"/>
    <p:sldId id="265" r:id="rId12"/>
    <p:sldId id="266" r:id="rId13"/>
    <p:sldId id="267" r:id="rId14"/>
    <p:sldId id="268" r:id="rId15"/>
    <p:sldId id="269" r:id="rId16"/>
    <p:sldId id="270" r:id="rId17"/>
    <p:sldId id="271" r:id="rId18"/>
    <p:sldId id="272" r:id="rId19"/>
    <p:sldId id="273" r:id="rId20"/>
    <p:sldId id="297"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98" r:id="rId36"/>
    <p:sldId id="288" r:id="rId37"/>
    <p:sldId id="289" r:id="rId38"/>
    <p:sldId id="290" r:id="rId39"/>
    <p:sldId id="291" r:id="rId40"/>
    <p:sldId id="292" r:id="rId41"/>
    <p:sldId id="299" r:id="rId42"/>
    <p:sldId id="293" r:id="rId43"/>
    <p:sldId id="294" r:id="rId44"/>
    <p:sldId id="295" r:id="rId45"/>
  </p:sldIdLst>
  <p:sldSz cx="18288000" cy="10287000"/>
  <p:notesSz cx="6858000" cy="9144000"/>
  <p:embeddedFontLst>
    <p:embeddedFont>
      <p:font typeface="Abhaya Libre" panose="020B0604020202020204" charset="-18"/>
      <p:regular r:id="rId47"/>
      <p:bold r:id="rId48"/>
    </p:embeddedFont>
    <p:embeddedFont>
      <p:font typeface="Calibri" panose="020F0502020204030204" pitchFamily="3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3" roundtripDataSignature="AMtx7miVuqwi62hj/vwn2ZR4l/Sp3I+9V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48"/>
  </p:normalViewPr>
  <p:slideViewPr>
    <p:cSldViewPr snapToGrid="0">
      <p:cViewPr varScale="1">
        <p:scale>
          <a:sx n="41" d="100"/>
          <a:sy n="41" d="100"/>
        </p:scale>
        <p:origin x="1378" y="115"/>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customschemas.google.com/relationships/presentationmetadata" Target="meta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c08aab1bd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g1c08aab1bd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2505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1c0d571eb8a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3" name="Google Shape;263;g1c0d571eb8a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c0d571eb8a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6" name="Google Shape;276;g1c0d571eb8a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c0d571eb8a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0" name="Google Shape;290;g1c0d571eb8a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c0d571eb8a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2" name="Google Shape;302;g1c0d571eb8a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4" name="Google Shape;31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c0d571eb8a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 name="Google Shape;326;g1c0d571eb8a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c0d571eb8a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8" name="Google Shape;338;g1c0d571eb8a_0_9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8" name="Google Shape;34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1c0d571eb8a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1" name="Google Shape;361;g1c0d571eb8a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1c0d571eb8a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1" name="Google Shape;361;g1c0d571eb8a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4298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1c0d571eb8a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3" name="Google Shape;373;g1c0d571eb8a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1c0d571eb8a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5" name="Google Shape;385;g1c0d571eb8a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c0d571eb8a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g1c0d571eb8a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1c0d571eb8a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8" name="Google Shape;418;g1c0d571eb8a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c0d571eb8a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0" name="Google Shape;430;g1c0d571eb8a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1c0d571eb8a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2" name="Google Shape;442;g1c0d571eb8a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1c0d571eb8a_0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4" name="Google Shape;454;g1c0d571eb8a_0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1c0d571eb8a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2" name="Google Shape;472;g1c0d571eb8a_0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1c0d571eb8a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0" name="Google Shape;490;g1c0d571eb8a_0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 name="Google Shape;11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1c0d571eb8a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8" name="Google Shape;508;g1c0d571eb8a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1c0d571eb8a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0" name="Google Shape;520;g1c0d571eb8a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1c0d571eb8a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2" name="Google Shape;532;g1c0d571eb8a_0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1c0d571eb8a_0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0" name="Google Shape;550;g1c0d571eb8a_0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c0d571eb8a_0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2" name="Google Shape;562;g1c0d571eb8a_0_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c0d571eb8a_0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2" name="Google Shape;562;g1c0d571eb8a_0_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83405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1c0d571eb8a_0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9" name="Google Shape;579;g1c0d571eb8a_0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c0d571eb8a_0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7" name="Google Shape;597;g1c0d571eb8a_0_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1c0d571eb8a_0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9" name="Google Shape;609;g1c0d571eb8a_0_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1c0d571eb8a_0_4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6" name="Google Shape;626;g1c0d571eb8a_0_4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1c0d571eb8a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4" name="Google Shape;644;g1c0d571eb8a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1c0d571eb8a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4" name="Google Shape;644;g1c0d571eb8a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96661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c0d571eb8a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1" name="Google Shape;661;g1c0d571eb8a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2" name="Google Shape;67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7" name="Google Shape;68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0" name="Google Shape;18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4" name="Google Shape;20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c08aab1bd7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7" name="Google Shape;217;g1c08aab1bd7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 name="Google Shape;23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c08aab1bd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g1c08aab1bd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7"/>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8"/>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8"/>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32"/>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3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3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3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3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3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3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6"/>
          <p:cNvSpPr>
            <a:spLocks noGrp="1"/>
          </p:cNvSpPr>
          <p:nvPr>
            <p:ph type="pic" idx="2"/>
          </p:nvPr>
        </p:nvSpPr>
        <p:spPr>
          <a:xfrm>
            <a:off x="1792288" y="612775"/>
            <a:ext cx="5486400" cy="4114800"/>
          </a:xfrm>
          <a:prstGeom prst="rect">
            <a:avLst/>
          </a:prstGeom>
          <a:noFill/>
          <a:ln>
            <a:noFill/>
          </a:ln>
        </p:spPr>
      </p:sp>
      <p:sp>
        <p:nvSpPr>
          <p:cNvPr id="64" name="Google Shape;64;p3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40.png"/><Relationship Id="rId4" Type="http://schemas.openxmlformats.org/officeDocument/2006/relationships/image" Target="../media/image10.png"/><Relationship Id="rId9" Type="http://schemas.openxmlformats.org/officeDocument/2006/relationships/hyperlink" Target="https://urbanore.com/"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zerowastehome.com/" TargetMode="External"/><Relationship Id="rId3" Type="http://schemas.openxmlformats.org/officeDocument/2006/relationships/image" Target="../media/image41.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hyperlink" Target="https://www.zerowaste.com/blog/tips-office-zero-waste/"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www.youtube.com/watch?v=_mHsLCb7gSI" TargetMode="External"/><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43.jp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hyperlink" Target="https://wrwcanada.com/en/get-involved/resources/plastics-themed-resources/plastic-facts"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hyperlink" Target="https://www.henkel.com/spotlight/2021-02-18-recycling-old-plastic-new-perspectives-1150968" TargetMode="External"/><Relationship Id="rId3" Type="http://schemas.openxmlformats.org/officeDocument/2006/relationships/image" Target="../media/image2.png"/><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8.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0.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hyperlink" Target="https://www.notpla.com/" TargetMode="External"/><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51.jpg"/><Relationship Id="rId4" Type="http://schemas.openxmlformats.org/officeDocument/2006/relationships/image" Target="../media/image10.png"/><Relationship Id="rId9" Type="http://schemas.openxmlformats.org/officeDocument/2006/relationships/hyperlink" Target="http://www.youtube.com/watch?v=2bhWOHFeyEo"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cupffee.me/" TargetMode="External"/><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52.jpg"/><Relationship Id="rId4" Type="http://schemas.openxmlformats.org/officeDocument/2006/relationships/image" Target="../media/image10.png"/><Relationship Id="rId9" Type="http://schemas.openxmlformats.org/officeDocument/2006/relationships/hyperlink" Target="http://www.youtube.com/watch?v=_41KCtyHIfM"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hyperlink" Target="https://www.theguardian.com/sustainable-business/2016/may/27/ikea-net-exporter-renewable-energy-2020-cop21" TargetMode="External"/><Relationship Id="rId3" Type="http://schemas.openxmlformats.org/officeDocument/2006/relationships/image" Target="../media/image2.png"/><Relationship Id="rId7" Type="http://schemas.openxmlformats.org/officeDocument/2006/relationships/hyperlink" Target="https://www.huffpost.com/entry/ikea-uk-sells-solar-panels-for-homes_n_5720e357e4b01a5ebde41a55"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53.jpg"/></Relationships>
</file>

<file path=ppt/slides/_rels/slide25.xml.rels><?xml version="1.0" encoding="UTF-8" standalone="yes"?>
<Relationships xmlns="http://schemas.openxmlformats.org/package/2006/relationships"><Relationship Id="rId8" Type="http://schemas.openxmlformats.org/officeDocument/2006/relationships/hyperlink" Target="https://www.unilever.com/planet-and-society/" TargetMode="External"/><Relationship Id="rId3" Type="http://schemas.openxmlformats.org/officeDocument/2006/relationships/image" Target="../media/image2.png"/><Relationship Id="rId7" Type="http://schemas.openxmlformats.org/officeDocument/2006/relationships/hyperlink" Target="https://www.fastcompany.com/3051498/why-unilever-is-betting-big-on-sustainability"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54.jpg"/><Relationship Id="rId4" Type="http://schemas.openxmlformats.org/officeDocument/2006/relationships/image" Target="../media/image10.png"/><Relationship Id="rId9" Type="http://schemas.openxmlformats.org/officeDocument/2006/relationships/hyperlink" Target="https://www.economist.com/business/2014/08/09/in-search-of-the-good-business"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2.png"/><Relationship Id="rId7" Type="http://schemas.openxmlformats.org/officeDocument/2006/relationships/hyperlink" Target="https://www.eco-business.com/news/panasonic-means-business-ambitious-sustainability-targets/"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hyperlink" Target="https://www.newsweek.com/green-2015/top-green-companies-world-2015" TargetMode="External"/><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56.jpg"/><Relationship Id="rId5" Type="http://schemas.openxmlformats.org/officeDocument/2006/relationships/image" Target="../media/image6.png"/><Relationship Id="rId10" Type="http://schemas.openxmlformats.org/officeDocument/2006/relationships/image" Target="../media/image36.png"/><Relationship Id="rId4" Type="http://schemas.openxmlformats.org/officeDocument/2006/relationships/image" Target="../media/image10.png"/><Relationship Id="rId9"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57.png"/><Relationship Id="rId4" Type="http://schemas.openxmlformats.org/officeDocument/2006/relationships/image" Target="../media/image10.png"/><Relationship Id="rId9" Type="http://schemas.openxmlformats.org/officeDocument/2006/relationships/image" Target="../media/image36.png"/></Relationships>
</file>

<file path=ppt/slides/_rels/slide29.xml.rels><?xml version="1.0" encoding="UTF-8" standalone="yes"?>
<Relationships xmlns="http://schemas.openxmlformats.org/package/2006/relationships"><Relationship Id="rId8" Type="http://schemas.openxmlformats.org/officeDocument/2006/relationships/hyperlink" Target="https://www.nytimes.com/2014/07/31/business/at-patagonia-the-bottom-line-includes-the-earth.html?_r=0" TargetMode="External"/><Relationship Id="rId13"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14.png"/><Relationship Id="rId12" Type="http://schemas.openxmlformats.org/officeDocument/2006/relationships/hyperlink" Target="https://www.newyorker.com/business/currency/patagonias-anti-growth-strategy"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hyperlink" Target="https://wornwear.patagonia.com/" TargetMode="External"/><Relationship Id="rId5" Type="http://schemas.openxmlformats.org/officeDocument/2006/relationships/image" Target="../media/image6.png"/><Relationship Id="rId15" Type="http://schemas.openxmlformats.org/officeDocument/2006/relationships/image" Target="../media/image58.png"/><Relationship Id="rId10" Type="http://schemas.openxmlformats.org/officeDocument/2006/relationships/hyperlink" Target="https://www.brittonmdg.com/blog/patagonia-and-the-marketability-of-anti-materialism/" TargetMode="External"/><Relationship Id="rId4" Type="http://schemas.openxmlformats.org/officeDocument/2006/relationships/image" Target="../media/image10.png"/><Relationship Id="rId9" Type="http://schemas.openxmlformats.org/officeDocument/2006/relationships/hyperlink" Target="https://www.latimes.com/archives/la-xpm-1995-04-11-fi-53331-story.html" TargetMode="External"/><Relationship Id="rId14"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16.png"/><Relationship Id="rId5" Type="http://schemas.openxmlformats.org/officeDocument/2006/relationships/image" Target="../media/image14.pn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hyperlink" Target="https://www.ibm.com/services" TargetMode="External"/><Relationship Id="rId3" Type="http://schemas.openxmlformats.org/officeDocument/2006/relationships/image" Target="../media/image2.png"/><Relationship Id="rId7" Type="http://schemas.openxmlformats.org/officeDocument/2006/relationships/hyperlink" Target="https://www.ibm.com/ibm/environment/information/40_Years_of_IBM_Environmental_Leadership.pdf"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59.jpg"/><Relationship Id="rId4" Type="http://schemas.openxmlformats.org/officeDocument/2006/relationships/image" Target="../media/image10.png"/><Relationship Id="rId9" Type="http://schemas.openxmlformats.org/officeDocument/2006/relationships/hyperlink" Target="https://www.ibm.com/ibm/environment/"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image" Target="../media/image2.png"/><Relationship Id="rId7" Type="http://schemas.openxmlformats.org/officeDocument/2006/relationships/hyperlink" Target="https://www.businessclimateleaders.org/us-brewers-declaration"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8" Type="http://schemas.openxmlformats.org/officeDocument/2006/relationships/hyperlink" Target="https://www.theguardian.com/sustainable-business/google-adobe-ebay-save-water-drought-california" TargetMode="External"/><Relationship Id="rId3" Type="http://schemas.openxmlformats.org/officeDocument/2006/relationships/image" Target="../media/image2.png"/><Relationship Id="rId7" Type="http://schemas.openxmlformats.org/officeDocument/2006/relationships/image" Target="../media/image14.png"/><Relationship Id="rId12"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36.png"/><Relationship Id="rId5" Type="http://schemas.openxmlformats.org/officeDocument/2006/relationships/image" Target="../media/image6.png"/><Relationship Id="rId10" Type="http://schemas.openxmlformats.org/officeDocument/2006/relationships/image" Target="../media/image35.png"/><Relationship Id="rId4" Type="http://schemas.openxmlformats.org/officeDocument/2006/relationships/image" Target="../media/image10.png"/><Relationship Id="rId9" Type="http://schemas.openxmlformats.org/officeDocument/2006/relationships/hyperlink" Target="https://www.csrwire.com/press_releases/37146-newsweek-ranks-adobe-world-s-greenest-it-company"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www.environmentalleader.com/2015/01/nike-nasa-bring-green-chemistry-ideas-to-market/" TargetMode="External"/><Relationship Id="rId3" Type="http://schemas.openxmlformats.org/officeDocument/2006/relationships/image" Target="../media/image2.png"/><Relationship Id="rId7" Type="http://schemas.openxmlformats.org/officeDocument/2006/relationships/hyperlink" Target="https://qz.com/485333/nike-north-americas-most-sustainable-big-brand-proves-that-cleaning-up-your-act-is-smart-business"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62.jpg"/></Relationships>
</file>

<file path=ppt/slides/_rels/slide3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65.png"/><Relationship Id="rId4" Type="http://schemas.openxmlformats.org/officeDocument/2006/relationships/image" Target="../media/image10.png"/><Relationship Id="rId9" Type="http://schemas.openxmlformats.org/officeDocument/2006/relationships/image" Target="../media/image64.png"/></Relationships>
</file>

<file path=ppt/slides/_rels/slide3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67.jpg"/><Relationship Id="rId4" Type="http://schemas.openxmlformats.org/officeDocument/2006/relationships/image" Target="../media/image10.png"/><Relationship Id="rId9"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8.jp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70.png"/></Relationships>
</file>

<file path=ppt/slides/_rels/slide3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71.png"/><Relationship Id="rId4" Type="http://schemas.openxmlformats.org/officeDocument/2006/relationships/image" Target="../media/image10.png"/><Relationship Id="rId9"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1.jpg"/><Relationship Id="rId18"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3.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4.xml"/><Relationship Id="rId16" Type="http://schemas.openxmlformats.org/officeDocument/2006/relationships/image" Target="../media/image24.png"/><Relationship Id="rId20"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6.png"/><Relationship Id="rId5" Type="http://schemas.openxmlformats.org/officeDocument/2006/relationships/image" Target="../media/image18.png"/><Relationship Id="rId15" Type="http://schemas.openxmlformats.org/officeDocument/2006/relationships/image" Target="../media/image23.png"/><Relationship Id="rId10" Type="http://schemas.openxmlformats.org/officeDocument/2006/relationships/image" Target="../media/image15.png"/><Relationship Id="rId19" Type="http://schemas.openxmlformats.org/officeDocument/2006/relationships/image" Target="../media/image27.png"/><Relationship Id="rId4" Type="http://schemas.openxmlformats.org/officeDocument/2006/relationships/image" Target="../media/image1.png"/><Relationship Id="rId9" Type="http://schemas.openxmlformats.org/officeDocument/2006/relationships/image" Target="../media/image19.png"/><Relationship Id="rId14" Type="http://schemas.openxmlformats.org/officeDocument/2006/relationships/image" Target="../media/image22.png"/></Relationships>
</file>

<file path=ppt/slides/_rels/slide40.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73.png"/></Relationships>
</file>

<file path=ppt/slides/_rels/slide4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75.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6.jp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8" Type="http://schemas.openxmlformats.org/officeDocument/2006/relationships/hyperlink" Target="https://www.virgin.com/virgin-unite/latest/10-global-companies-that-are-environmentally-friendly" TargetMode="External"/><Relationship Id="rId13" Type="http://schemas.openxmlformats.org/officeDocument/2006/relationships/hyperlink" Target="https://www.zerowaste.com/blog/what-is-it-who-started-the-zero-waste-movement/" TargetMode="External"/><Relationship Id="rId3" Type="http://schemas.openxmlformats.org/officeDocument/2006/relationships/image" Target="../media/image77.png"/><Relationship Id="rId7" Type="http://schemas.openxmlformats.org/officeDocument/2006/relationships/image" Target="../media/image6.png"/><Relationship Id="rId12" Type="http://schemas.openxmlformats.org/officeDocument/2006/relationships/hyperlink" Target="https://zerowastebulgaria.org/en/%D0%BD%D0%B0%D1%87%D0%B0%D0%BB%D0%BE-english/" TargetMode="External"/><Relationship Id="rId17" Type="http://schemas.openxmlformats.org/officeDocument/2006/relationships/image" Target="../media/image16.png"/><Relationship Id="rId2" Type="http://schemas.openxmlformats.org/officeDocument/2006/relationships/notesSlide" Target="../notesSlides/notesSlide43.xml"/><Relationship Id="rId16"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78.png"/><Relationship Id="rId11" Type="http://schemas.openxmlformats.org/officeDocument/2006/relationships/hyperlink" Target="https://wrwcanada.com/en/get-involved/resources/plastics-themed-resources/plastic-facts" TargetMode="External"/><Relationship Id="rId5" Type="http://schemas.openxmlformats.org/officeDocument/2006/relationships/image" Target="../media/image3.png"/><Relationship Id="rId15" Type="http://schemas.openxmlformats.org/officeDocument/2006/relationships/hyperlink" Target="https://zerowastehome.com/" TargetMode="External"/><Relationship Id="rId10" Type="http://schemas.openxmlformats.org/officeDocument/2006/relationships/hyperlink" Target="https://livinglight.info" TargetMode="External"/><Relationship Id="rId4" Type="http://schemas.openxmlformats.org/officeDocument/2006/relationships/image" Target="../media/image9.png"/><Relationship Id="rId9" Type="http://schemas.openxmlformats.org/officeDocument/2006/relationships/hyperlink" Target="https://www.ecovative.com" TargetMode="External"/><Relationship Id="rId14" Type="http://schemas.openxmlformats.org/officeDocument/2006/relationships/hyperlink" Target="https://recyclinginlincoln.com/the-five-rs/"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81.png"/><Relationship Id="rId12" Type="http://schemas.openxmlformats.org/officeDocument/2006/relationships/image" Target="../media/image85.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80.png"/><Relationship Id="rId11" Type="http://schemas.openxmlformats.org/officeDocument/2006/relationships/image" Target="../media/image84.png"/><Relationship Id="rId5" Type="http://schemas.openxmlformats.org/officeDocument/2006/relationships/image" Target="../media/image2.png"/><Relationship Id="rId10" Type="http://schemas.openxmlformats.org/officeDocument/2006/relationships/image" Target="../media/image83.png"/><Relationship Id="rId4" Type="http://schemas.openxmlformats.org/officeDocument/2006/relationships/image" Target="../media/image79.png"/><Relationship Id="rId9" Type="http://schemas.openxmlformats.org/officeDocument/2006/relationships/image" Target="../media/image82.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7.png"/><Relationship Id="rId5" Type="http://schemas.openxmlformats.org/officeDocument/2006/relationships/image" Target="../media/image28.png"/><Relationship Id="rId10" Type="http://schemas.openxmlformats.org/officeDocument/2006/relationships/image" Target="../media/image6.png"/><Relationship Id="rId4" Type="http://schemas.openxmlformats.org/officeDocument/2006/relationships/image" Target="../media/image9.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zerowastebulgaria.org/en/%d0%bd%d0%b0%d1%87%d0%b0%d0%bb%d0%be-english/" TargetMode="External"/><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zwia.org/" TargetMode="External"/><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36.png"/><Relationship Id="rId4" Type="http://schemas.openxmlformats.org/officeDocument/2006/relationships/image" Target="../media/image10.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7.pn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a:stretch/>
        </p:blipFill>
        <p:spPr>
          <a:xfrm rot="1852805">
            <a:off x="7890475" y="-2171729"/>
            <a:ext cx="5364129" cy="5364129"/>
          </a:xfrm>
          <a:prstGeom prst="rect">
            <a:avLst/>
          </a:prstGeom>
          <a:noFill/>
          <a:ln>
            <a:noFill/>
          </a:ln>
        </p:spPr>
      </p:pic>
      <p:pic>
        <p:nvPicPr>
          <p:cNvPr id="85" name="Google Shape;85;p1"/>
          <p:cNvPicPr preferRelativeResize="0"/>
          <p:nvPr/>
        </p:nvPicPr>
        <p:blipFill rotWithShape="1">
          <a:blip r:embed="rId4">
            <a:alphaModFix/>
          </a:blip>
          <a:srcRect/>
          <a:stretch/>
        </p:blipFill>
        <p:spPr>
          <a:xfrm rot="-4196164">
            <a:off x="-4478873" y="6861709"/>
            <a:ext cx="11622266" cy="12388074"/>
          </a:xfrm>
          <a:prstGeom prst="rect">
            <a:avLst/>
          </a:prstGeom>
          <a:noFill/>
          <a:ln>
            <a:noFill/>
          </a:ln>
        </p:spPr>
      </p:pic>
      <p:pic>
        <p:nvPicPr>
          <p:cNvPr id="86" name="Google Shape;86;p1"/>
          <p:cNvPicPr preferRelativeResize="0"/>
          <p:nvPr/>
        </p:nvPicPr>
        <p:blipFill rotWithShape="1">
          <a:blip r:embed="rId5">
            <a:alphaModFix/>
          </a:blip>
          <a:srcRect/>
          <a:stretch/>
        </p:blipFill>
        <p:spPr>
          <a:xfrm>
            <a:off x="16027651" y="8452049"/>
            <a:ext cx="2556197" cy="2751289"/>
          </a:xfrm>
          <a:prstGeom prst="rect">
            <a:avLst/>
          </a:prstGeom>
          <a:noFill/>
          <a:ln>
            <a:noFill/>
          </a:ln>
        </p:spPr>
      </p:pic>
      <p:pic>
        <p:nvPicPr>
          <p:cNvPr id="87" name="Google Shape;87;p1"/>
          <p:cNvPicPr preferRelativeResize="0"/>
          <p:nvPr/>
        </p:nvPicPr>
        <p:blipFill rotWithShape="1">
          <a:blip r:embed="rId6">
            <a:alphaModFix/>
          </a:blip>
          <a:srcRect/>
          <a:stretch/>
        </p:blipFill>
        <p:spPr>
          <a:xfrm rot="-1185502">
            <a:off x="-1434135" y="-1156985"/>
            <a:ext cx="3750108" cy="3745193"/>
          </a:xfrm>
          <a:prstGeom prst="rect">
            <a:avLst/>
          </a:prstGeom>
          <a:noFill/>
          <a:ln>
            <a:noFill/>
          </a:ln>
        </p:spPr>
      </p:pic>
      <p:pic>
        <p:nvPicPr>
          <p:cNvPr id="88" name="Google Shape;88;p1"/>
          <p:cNvPicPr preferRelativeResize="0"/>
          <p:nvPr/>
        </p:nvPicPr>
        <p:blipFill rotWithShape="1">
          <a:blip r:embed="rId7">
            <a:alphaModFix/>
          </a:blip>
          <a:srcRect/>
          <a:stretch/>
        </p:blipFill>
        <p:spPr>
          <a:xfrm rot="6632729">
            <a:off x="16143270" y="-2037213"/>
            <a:ext cx="4881157" cy="4874760"/>
          </a:xfrm>
          <a:prstGeom prst="rect">
            <a:avLst/>
          </a:prstGeom>
          <a:noFill/>
          <a:ln>
            <a:noFill/>
          </a:ln>
        </p:spPr>
      </p:pic>
      <p:pic>
        <p:nvPicPr>
          <p:cNvPr id="89" name="Google Shape;89;p1"/>
          <p:cNvPicPr preferRelativeResize="0"/>
          <p:nvPr/>
        </p:nvPicPr>
        <p:blipFill rotWithShape="1">
          <a:blip r:embed="rId8">
            <a:alphaModFix/>
          </a:blip>
          <a:srcRect/>
          <a:stretch/>
        </p:blipFill>
        <p:spPr>
          <a:xfrm>
            <a:off x="243213" y="715612"/>
            <a:ext cx="7274007" cy="7274007"/>
          </a:xfrm>
          <a:prstGeom prst="rect">
            <a:avLst/>
          </a:prstGeom>
          <a:noFill/>
          <a:ln>
            <a:noFill/>
          </a:ln>
        </p:spPr>
      </p:pic>
      <p:pic>
        <p:nvPicPr>
          <p:cNvPr id="90" name="Google Shape;90;p1"/>
          <p:cNvPicPr preferRelativeResize="0"/>
          <p:nvPr/>
        </p:nvPicPr>
        <p:blipFill rotWithShape="1">
          <a:blip r:embed="rId9">
            <a:alphaModFix/>
          </a:blip>
          <a:srcRect/>
          <a:stretch/>
        </p:blipFill>
        <p:spPr>
          <a:xfrm>
            <a:off x="7752212" y="9258300"/>
            <a:ext cx="3710720" cy="779251"/>
          </a:xfrm>
          <a:prstGeom prst="rect">
            <a:avLst/>
          </a:prstGeom>
          <a:noFill/>
          <a:ln>
            <a:noFill/>
          </a:ln>
        </p:spPr>
      </p:pic>
      <p:sp>
        <p:nvSpPr>
          <p:cNvPr id="91" name="Google Shape;91;p1"/>
          <p:cNvSpPr txBox="1"/>
          <p:nvPr/>
        </p:nvSpPr>
        <p:spPr>
          <a:xfrm>
            <a:off x="7752212" y="3645911"/>
            <a:ext cx="9010597" cy="4179606"/>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sl-SI" sz="4500" dirty="0">
                <a:latin typeface="Abhaya Libre"/>
                <a:ea typeface="Abhaya Libre"/>
                <a:cs typeface="Abhaya Libre"/>
                <a:sym typeface="Abhaya Libre"/>
              </a:rPr>
              <a:t>P</a:t>
            </a:r>
            <a:r>
              <a:rPr lang="en-US" sz="4500" b="0" i="0" u="none" strike="noStrike" cap="none" dirty="0" err="1">
                <a:solidFill>
                  <a:srgbClr val="000000"/>
                </a:solidFill>
                <a:latin typeface="Abhaya Libre"/>
                <a:ea typeface="Abhaya Libre"/>
                <a:cs typeface="Abhaya Libre"/>
                <a:sym typeface="Abhaya Libre"/>
              </a:rPr>
              <a:t>ospeševanje</a:t>
            </a:r>
            <a:r>
              <a:rPr lang="en-US" sz="4500" b="0" i="0" u="none" strike="noStrike" cap="none" dirty="0">
                <a:solidFill>
                  <a:srgbClr val="000000"/>
                </a:solidFill>
                <a:latin typeface="Abhaya Libre"/>
                <a:ea typeface="Abhaya Libre"/>
                <a:cs typeface="Abhaya Libre"/>
                <a:sym typeface="Abhaya Libre"/>
              </a:rPr>
              <a:t> </a:t>
            </a:r>
            <a:r>
              <a:rPr lang="en-US" sz="4500" b="0" i="0" u="none" strike="noStrike" cap="none" dirty="0" err="1">
                <a:solidFill>
                  <a:srgbClr val="000000"/>
                </a:solidFill>
                <a:latin typeface="Abhaya Libre"/>
                <a:ea typeface="Abhaya Libre"/>
                <a:cs typeface="Abhaya Libre"/>
                <a:sym typeface="Abhaya Libre"/>
              </a:rPr>
              <a:t>regionalnega</a:t>
            </a:r>
            <a:r>
              <a:rPr lang="en-US" sz="4500" b="0" i="0" u="none" strike="noStrike" cap="none" dirty="0">
                <a:solidFill>
                  <a:srgbClr val="000000"/>
                </a:solidFill>
                <a:latin typeface="Abhaya Libre"/>
                <a:ea typeface="Abhaya Libre"/>
                <a:cs typeface="Abhaya Libre"/>
                <a:sym typeface="Abhaya Libre"/>
              </a:rPr>
              <a:t> </a:t>
            </a:r>
            <a:r>
              <a:rPr lang="en-US" sz="4500" b="0" i="0" u="none" strike="noStrike" cap="none" dirty="0" err="1">
                <a:solidFill>
                  <a:srgbClr val="000000"/>
                </a:solidFill>
                <a:latin typeface="Abhaya Libre"/>
                <a:ea typeface="Abhaya Libre"/>
                <a:cs typeface="Abhaya Libre"/>
                <a:sym typeface="Abhaya Libre"/>
              </a:rPr>
              <a:t>razvoja</a:t>
            </a:r>
            <a:r>
              <a:rPr lang="en-US" sz="4500" b="0" i="0" u="none" strike="noStrike" cap="none" dirty="0">
                <a:solidFill>
                  <a:srgbClr val="000000"/>
                </a:solidFill>
                <a:latin typeface="Abhaya Libre"/>
                <a:ea typeface="Abhaya Libre"/>
                <a:cs typeface="Abhaya Libre"/>
                <a:sym typeface="Abhaya Libre"/>
              </a:rPr>
              <a:t>                s </a:t>
            </a:r>
            <a:r>
              <a:rPr lang="en-US" sz="4500" b="0" i="0" u="none" strike="noStrike" cap="none" dirty="0" err="1">
                <a:solidFill>
                  <a:srgbClr val="000000"/>
                </a:solidFill>
                <a:latin typeface="Abhaya Libre"/>
                <a:ea typeface="Abhaya Libre"/>
                <a:cs typeface="Abhaya Libre"/>
                <a:sym typeface="Abhaya Libre"/>
              </a:rPr>
              <a:t>krepitvijo</a:t>
            </a:r>
            <a:r>
              <a:rPr lang="en-US" sz="4500" b="0" i="0" u="none" strike="noStrike" cap="none" dirty="0">
                <a:solidFill>
                  <a:srgbClr val="000000"/>
                </a:solidFill>
                <a:latin typeface="Abhaya Libre"/>
                <a:ea typeface="Abhaya Libre"/>
                <a:cs typeface="Abhaya Libre"/>
                <a:sym typeface="Abhaya Libre"/>
              </a:rPr>
              <a:t> </a:t>
            </a:r>
            <a:r>
              <a:rPr lang="en-US" sz="4500" b="0" i="0" u="none" strike="noStrike" cap="none" dirty="0" err="1">
                <a:solidFill>
                  <a:srgbClr val="000000"/>
                </a:solidFill>
                <a:latin typeface="Abhaya Libre"/>
                <a:ea typeface="Abhaya Libre"/>
                <a:cs typeface="Abhaya Libre"/>
                <a:sym typeface="Abhaya Libre"/>
              </a:rPr>
              <a:t>zmogljivosti</a:t>
            </a:r>
            <a:r>
              <a:rPr lang="en-US" sz="4500" b="0" i="0" u="none" strike="noStrike" cap="none" dirty="0">
                <a:solidFill>
                  <a:srgbClr val="000000"/>
                </a:solidFill>
                <a:latin typeface="Abhaya Libre"/>
                <a:ea typeface="Abhaya Libre"/>
                <a:cs typeface="Abhaya Libre"/>
                <a:sym typeface="Abhaya Libre"/>
              </a:rPr>
              <a:t> </a:t>
            </a:r>
            <a:r>
              <a:rPr lang="en-US" sz="4500" b="0" i="0" u="none" strike="noStrike" cap="none" dirty="0" err="1">
                <a:solidFill>
                  <a:srgbClr val="000000"/>
                </a:solidFill>
                <a:latin typeface="Abhaya Libre"/>
                <a:ea typeface="Abhaya Libre"/>
                <a:cs typeface="Abhaya Libre"/>
                <a:sym typeface="Abhaya Libre"/>
              </a:rPr>
              <a:t>sistema</a:t>
            </a:r>
            <a:r>
              <a:rPr lang="en-US" sz="4500" b="0" i="0" u="none" strike="noStrike" cap="none" dirty="0">
                <a:solidFill>
                  <a:srgbClr val="000000"/>
                </a:solidFill>
                <a:latin typeface="Abhaya Libre"/>
                <a:ea typeface="Abhaya Libre"/>
                <a:cs typeface="Abhaya Libre"/>
                <a:sym typeface="Abhaya Libre"/>
              </a:rPr>
              <a:t> </a:t>
            </a:r>
            <a:r>
              <a:rPr lang="en-US" sz="4500" b="0" i="0" u="none" strike="noStrike" cap="none" dirty="0" err="1">
                <a:solidFill>
                  <a:srgbClr val="000000"/>
                </a:solidFill>
                <a:latin typeface="Abhaya Libre"/>
                <a:ea typeface="Abhaya Libre"/>
                <a:cs typeface="Abhaya Libre"/>
                <a:sym typeface="Abhaya Libre"/>
              </a:rPr>
              <a:t>poklicnega</a:t>
            </a:r>
            <a:r>
              <a:rPr lang="en-US" sz="4500" b="0" i="0" u="none" strike="noStrike" cap="none" dirty="0">
                <a:solidFill>
                  <a:srgbClr val="000000"/>
                </a:solidFill>
                <a:latin typeface="Abhaya Libre"/>
                <a:ea typeface="Abhaya Libre"/>
                <a:cs typeface="Abhaya Libre"/>
                <a:sym typeface="Abhaya Libre"/>
              </a:rPr>
              <a:t> </a:t>
            </a:r>
            <a:r>
              <a:rPr lang="en-US" sz="4500" b="0" i="0" u="none" strike="noStrike" cap="none" dirty="0" err="1">
                <a:solidFill>
                  <a:srgbClr val="000000"/>
                </a:solidFill>
                <a:latin typeface="Abhaya Libre"/>
                <a:ea typeface="Abhaya Libre"/>
                <a:cs typeface="Abhaya Libre"/>
                <a:sym typeface="Abhaya Libre"/>
              </a:rPr>
              <a:t>izobraževanja</a:t>
            </a:r>
            <a:r>
              <a:rPr lang="en-US" sz="4500" b="0" i="0" u="none" strike="noStrike" cap="none" dirty="0">
                <a:solidFill>
                  <a:srgbClr val="000000"/>
                </a:solidFill>
                <a:latin typeface="Abhaya Libre"/>
                <a:ea typeface="Abhaya Libre"/>
                <a:cs typeface="Abhaya Libre"/>
                <a:sym typeface="Abhaya Libre"/>
              </a:rPr>
              <a:t> in </a:t>
            </a:r>
            <a:r>
              <a:rPr lang="en-US" sz="4500" b="0" i="0" u="none" strike="noStrike" cap="none" dirty="0" err="1">
                <a:solidFill>
                  <a:srgbClr val="000000"/>
                </a:solidFill>
                <a:latin typeface="Abhaya Libre"/>
                <a:ea typeface="Abhaya Libre"/>
                <a:cs typeface="Abhaya Libre"/>
                <a:sym typeface="Abhaya Libre"/>
              </a:rPr>
              <a:t>usposabljanja</a:t>
            </a:r>
            <a:endParaRPr lang="en-US" sz="4500" b="0" i="0" u="none" strike="noStrike" cap="none" dirty="0">
              <a:solidFill>
                <a:srgbClr val="000000"/>
              </a:solidFill>
              <a:latin typeface="Abhaya Libre"/>
              <a:ea typeface="Abhaya Libre"/>
              <a:cs typeface="Abhaya Libre"/>
              <a:sym typeface="Abhaya Libre"/>
            </a:endParaRPr>
          </a:p>
          <a:p>
            <a:pPr marL="0" marR="0" lvl="0" indent="0" algn="l" rtl="0">
              <a:lnSpc>
                <a:spcPct val="140000"/>
              </a:lnSpc>
              <a:spcBef>
                <a:spcPts val="0"/>
              </a:spcBef>
              <a:spcAft>
                <a:spcPts val="0"/>
              </a:spcAft>
              <a:buNone/>
            </a:pP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247"/>
        <p:cNvGrpSpPr/>
        <p:nvPr/>
      </p:nvGrpSpPr>
      <p:grpSpPr>
        <a:xfrm>
          <a:off x="0" y="0"/>
          <a:ext cx="0" cy="0"/>
          <a:chOff x="0" y="0"/>
          <a:chExt cx="0" cy="0"/>
        </a:xfrm>
      </p:grpSpPr>
      <p:pic>
        <p:nvPicPr>
          <p:cNvPr id="248" name="Google Shape;248;g1c08aab1bd7_0_2"/>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249" name="Google Shape;249;g1c08aab1bd7_0_2"/>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250" name="Google Shape;250;g1c08aab1bd7_0_2"/>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251" name="Google Shape;251;g1c08aab1bd7_0_2"/>
          <p:cNvPicPr preferRelativeResize="0"/>
          <p:nvPr/>
        </p:nvPicPr>
        <p:blipFill rotWithShape="1">
          <a:blip r:embed="rId6">
            <a:alphaModFix/>
          </a:blip>
          <a:srcRect/>
          <a:stretch/>
        </p:blipFill>
        <p:spPr>
          <a:xfrm>
            <a:off x="4200605" y="9151841"/>
            <a:ext cx="3710719" cy="779251"/>
          </a:xfrm>
          <a:prstGeom prst="rect">
            <a:avLst/>
          </a:prstGeom>
          <a:noFill/>
          <a:ln>
            <a:noFill/>
          </a:ln>
        </p:spPr>
      </p:pic>
      <p:sp>
        <p:nvSpPr>
          <p:cNvPr id="252" name="Google Shape;252;g1c08aab1bd7_0_2"/>
          <p:cNvSpPr txBox="1"/>
          <p:nvPr/>
        </p:nvSpPr>
        <p:spPr>
          <a:xfrm>
            <a:off x="4673499" y="743344"/>
            <a:ext cx="8280600" cy="838435"/>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sl-SI" sz="6410" dirty="0">
                <a:latin typeface="Abhaya Libre"/>
                <a:ea typeface="Abhaya Libre"/>
                <a:cs typeface="Abhaya Libre"/>
                <a:sym typeface="Abhaya Libre"/>
              </a:rPr>
              <a:t>Zgodovina „</a:t>
            </a:r>
            <a:r>
              <a:rPr lang="en-US" sz="6410" dirty="0">
                <a:latin typeface="Abhaya Libre"/>
                <a:ea typeface="Abhaya Libre"/>
                <a:cs typeface="Abhaya Libre"/>
                <a:sym typeface="Abhaya Libre"/>
              </a:rPr>
              <a:t>Zero waste</a:t>
            </a:r>
            <a:r>
              <a:rPr lang="sl-SI" sz="6410" dirty="0">
                <a:latin typeface="Abhaya Libre"/>
                <a:ea typeface="Abhaya Libre"/>
                <a:cs typeface="Abhaya Libre"/>
                <a:sym typeface="Abhaya Libre"/>
              </a:rPr>
              <a:t>“</a:t>
            </a:r>
            <a:endParaRPr dirty="0"/>
          </a:p>
        </p:txBody>
      </p:sp>
      <p:pic>
        <p:nvPicPr>
          <p:cNvPr id="253" name="Google Shape;253;g1c08aab1bd7_0_2"/>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pic>
        <p:nvPicPr>
          <p:cNvPr id="259" name="Google Shape;259;g1c08aab1bd7_0_2"/>
          <p:cNvPicPr preferRelativeResize="0"/>
          <p:nvPr/>
        </p:nvPicPr>
        <p:blipFill rotWithShape="1">
          <a:blip r:embed="rId8">
            <a:alphaModFix/>
          </a:blip>
          <a:srcRect/>
          <a:stretch/>
        </p:blipFill>
        <p:spPr>
          <a:xfrm>
            <a:off x="960832" y="4846908"/>
            <a:ext cx="1455676" cy="3240837"/>
          </a:xfrm>
          <a:prstGeom prst="rect">
            <a:avLst/>
          </a:prstGeom>
          <a:noFill/>
          <a:ln>
            <a:noFill/>
          </a:ln>
        </p:spPr>
      </p:pic>
      <p:sp>
        <p:nvSpPr>
          <p:cNvPr id="2" name="Google Shape;257;g1c08aab1bd7_0_2">
            <a:extLst>
              <a:ext uri="{FF2B5EF4-FFF2-40B4-BE49-F238E27FC236}">
                <a16:creationId xmlns:a16="http://schemas.microsoft.com/office/drawing/2014/main" id="{468467E3-46E4-2FDA-2D70-B6CAD7642F21}"/>
              </a:ext>
            </a:extLst>
          </p:cNvPr>
          <p:cNvSpPr txBox="1"/>
          <p:nvPr/>
        </p:nvSpPr>
        <p:spPr>
          <a:xfrm>
            <a:off x="3130696" y="2158730"/>
            <a:ext cx="12830811" cy="1034129"/>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b="0" i="0" u="none" strike="noStrike" cap="none">
                <a:solidFill>
                  <a:srgbClr val="000000"/>
                </a:solidFill>
                <a:latin typeface="Abhaya Libre"/>
                <a:ea typeface="Abhaya Libre"/>
                <a:cs typeface="Abhaya Libre"/>
                <a:sym typeface="Abhaya Libre"/>
              </a:rPr>
              <a:t>Stari starši in starši se verjetno spomnijo časov, ko so v trgovino vračali steklenice z mlekom ali v kuhinji in trgovini uporabljali vrečke, posode in kozarce za večkratno uporabo.</a:t>
            </a:r>
            <a:endParaRPr dirty="0"/>
          </a:p>
        </p:txBody>
      </p:sp>
      <p:sp>
        <p:nvSpPr>
          <p:cNvPr id="3" name="Google Shape;258;g1c08aab1bd7_0_2">
            <a:extLst>
              <a:ext uri="{FF2B5EF4-FFF2-40B4-BE49-F238E27FC236}">
                <a16:creationId xmlns:a16="http://schemas.microsoft.com/office/drawing/2014/main" id="{75DD1328-FB0A-E46D-D792-19E5BE714B44}"/>
              </a:ext>
            </a:extLst>
          </p:cNvPr>
          <p:cNvSpPr txBox="1"/>
          <p:nvPr/>
        </p:nvSpPr>
        <p:spPr>
          <a:xfrm>
            <a:off x="3035616" y="4238034"/>
            <a:ext cx="14196472" cy="3404009"/>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sl-SI" sz="2400" dirty="0">
                <a:latin typeface="Abhaya Libre"/>
                <a:cs typeface="Abhaya Libre"/>
                <a:sym typeface="Abhaya Libre"/>
              </a:rPr>
              <a:t>Izraz "brez odpadkov" je morda prvič omenjen v konceptu Daniela </a:t>
            </a:r>
            <a:r>
              <a:rPr lang="sl-SI" sz="2400" dirty="0" err="1">
                <a:latin typeface="Abhaya Libre"/>
                <a:cs typeface="Abhaya Libre"/>
                <a:sym typeface="Abhaya Libre"/>
              </a:rPr>
              <a:t>Knappa</a:t>
            </a:r>
            <a:r>
              <a:rPr lang="sl-SI" sz="2400" dirty="0">
                <a:latin typeface="Abhaya Libre"/>
                <a:cs typeface="Abhaya Libre"/>
                <a:sym typeface="Abhaya Libre"/>
              </a:rPr>
              <a:t> o popolnem recikliranju. </a:t>
            </a:r>
            <a:r>
              <a:rPr lang="sl-SI" sz="2400" dirty="0" err="1">
                <a:latin typeface="Abhaya Libre"/>
                <a:cs typeface="Abhaya Libre"/>
                <a:sym typeface="Abhaya Libre"/>
              </a:rPr>
              <a:t>Knapp</a:t>
            </a:r>
            <a:r>
              <a:rPr lang="sl-SI" sz="2400" dirty="0">
                <a:latin typeface="Abhaya Libre"/>
                <a:cs typeface="Abhaya Libre"/>
                <a:sym typeface="Abhaya Libre"/>
              </a:rPr>
              <a:t> in njegova žena sta ustanovila podjetje za reševanje odpadkov in tržnico </a:t>
            </a:r>
            <a:r>
              <a:rPr lang="en-US" sz="2400" u="sng" dirty="0">
                <a:solidFill>
                  <a:srgbClr val="0000FF"/>
                </a:solidFill>
                <a:latin typeface="Abhaya Libre"/>
                <a:ea typeface="Abhaya Libre"/>
                <a:cs typeface="Abhaya Libre"/>
                <a:sym typeface="Abhaya Libre"/>
                <a:hlinkClick r:id="rId9">
                  <a:extLst>
                    <a:ext uri="{A12FA001-AC4F-418D-AE19-62706E023703}">
                      <ahyp:hlinkClr xmlns:ahyp="http://schemas.microsoft.com/office/drawing/2018/hyperlinkcolor" val="tx"/>
                    </a:ext>
                  </a:extLst>
                </a:hlinkClick>
              </a:rPr>
              <a:t>Urban Ore</a:t>
            </a:r>
            <a:r>
              <a:rPr lang="sl-SI" sz="2400" dirty="0">
                <a:latin typeface="Abhaya Libre"/>
                <a:cs typeface="Abhaya Libre"/>
                <a:sym typeface="Abhaya Libre"/>
              </a:rPr>
              <a:t> v Berkeleyju v Kaliforniji v osemdesetih letih prejšnjega stoletja in s tem poskusom v resničnem svetu pokazala, kako je mogoče vse vrste odpadkov preusmeriti z odlagališč in jih ponovno uporabiti v skupnosti.</a:t>
            </a:r>
          </a:p>
          <a:p>
            <a:pPr marL="0" marR="0" lvl="0" indent="0" algn="just" rtl="0">
              <a:lnSpc>
                <a:spcPct val="139958"/>
              </a:lnSpc>
              <a:spcBef>
                <a:spcPts val="0"/>
              </a:spcBef>
              <a:spcAft>
                <a:spcPts val="0"/>
              </a:spcAft>
              <a:buNone/>
            </a:pPr>
            <a:r>
              <a:rPr lang="sl-SI" sz="2400" dirty="0">
                <a:latin typeface="Abhaya Libre"/>
                <a:cs typeface="Abhaya Libre"/>
                <a:sym typeface="Abhaya Libre"/>
              </a:rPr>
              <a:t> Uspeh je viden še danes in podjetje Urban </a:t>
            </a:r>
            <a:r>
              <a:rPr lang="sl-SI" sz="2400" dirty="0" err="1">
                <a:latin typeface="Abhaya Libre"/>
                <a:cs typeface="Abhaya Libre"/>
                <a:sym typeface="Abhaya Libre"/>
              </a:rPr>
              <a:t>Ore</a:t>
            </a:r>
            <a:r>
              <a:rPr lang="sl-SI" sz="2400" dirty="0">
                <a:latin typeface="Abhaya Libre"/>
                <a:cs typeface="Abhaya Libre"/>
                <a:sym typeface="Abhaya Libre"/>
              </a:rPr>
              <a:t> ocenjuje, da vsako leto preusmeri več kot 8000 ton odpadkov z odlagališč.</a:t>
            </a:r>
          </a:p>
          <a:p>
            <a:pPr marL="0" marR="0" lvl="0" indent="0" algn="just" rtl="0">
              <a:lnSpc>
                <a:spcPct val="139958"/>
              </a:lnSpc>
              <a:spcBef>
                <a:spcPts val="0"/>
              </a:spcBef>
              <a:spcAft>
                <a:spcPts val="0"/>
              </a:spcAft>
              <a:buNone/>
            </a:pPr>
            <a:endParaRPr lang="en-US" dirty="0"/>
          </a:p>
        </p:txBody>
      </p:sp>
      <p:pic>
        <p:nvPicPr>
          <p:cNvPr id="5" name="Picture 4" descr="Diagram&#10;&#10;Description automatically generated with low confidence">
            <a:extLst>
              <a:ext uri="{FF2B5EF4-FFF2-40B4-BE49-F238E27FC236}">
                <a16:creationId xmlns:a16="http://schemas.microsoft.com/office/drawing/2014/main" id="{A5F38007-D692-9AFE-9431-1D0542328A1D}"/>
              </a:ext>
            </a:extLst>
          </p:cNvPr>
          <p:cNvPicPr>
            <a:picLocks noChangeAspect="1"/>
          </p:cNvPicPr>
          <p:nvPr/>
        </p:nvPicPr>
        <p:blipFill>
          <a:blip r:embed="rId10">
            <a:duotone>
              <a:schemeClr val="accent5">
                <a:shade val="45000"/>
                <a:satMod val="135000"/>
              </a:schemeClr>
              <a:prstClr val="white"/>
            </a:duotone>
            <a:extLst>
              <a:ext uri="{BEBA8EAE-BF5A-486C-A8C5-ECC9F3942E4B}">
                <a14:imgProps xmlns:a14="http://schemas.microsoft.com/office/drawing/2010/main">
                  <a14:imgLayer r:embed="rId11">
                    <a14:imgEffect>
                      <a14:saturation sat="300000"/>
                    </a14:imgEffect>
                  </a14:imgLayer>
                </a14:imgProps>
              </a:ext>
            </a:extLst>
          </a:blip>
          <a:stretch>
            <a:fillRect/>
          </a:stretch>
        </p:blipFill>
        <p:spPr>
          <a:xfrm>
            <a:off x="0" y="1346685"/>
            <a:ext cx="3035616" cy="3035616"/>
          </a:xfrm>
          <a:prstGeom prst="rect">
            <a:avLst/>
          </a:prstGeom>
        </p:spPr>
      </p:pic>
    </p:spTree>
    <p:extLst>
      <p:ext uri="{BB962C8B-B14F-4D97-AF65-F5344CB8AC3E}">
        <p14:creationId xmlns:p14="http://schemas.microsoft.com/office/powerpoint/2010/main" val="930444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264"/>
        <p:cNvGrpSpPr/>
        <p:nvPr/>
      </p:nvGrpSpPr>
      <p:grpSpPr>
        <a:xfrm>
          <a:off x="0" y="0"/>
          <a:ext cx="0" cy="0"/>
          <a:chOff x="0" y="0"/>
          <a:chExt cx="0" cy="0"/>
        </a:xfrm>
      </p:grpSpPr>
      <p:pic>
        <p:nvPicPr>
          <p:cNvPr id="265" name="Google Shape;265;g1c0d571eb8a_0_2"/>
          <p:cNvPicPr preferRelativeResize="0"/>
          <p:nvPr/>
        </p:nvPicPr>
        <p:blipFill>
          <a:blip r:embed="rId3">
            <a:alphaModFix/>
          </a:blip>
          <a:stretch>
            <a:fillRect/>
          </a:stretch>
        </p:blipFill>
        <p:spPr>
          <a:xfrm>
            <a:off x="11784426" y="2180325"/>
            <a:ext cx="4012361" cy="6377550"/>
          </a:xfrm>
          <a:prstGeom prst="rect">
            <a:avLst/>
          </a:prstGeom>
          <a:noFill/>
          <a:ln>
            <a:noFill/>
          </a:ln>
        </p:spPr>
      </p:pic>
      <p:pic>
        <p:nvPicPr>
          <p:cNvPr id="266" name="Google Shape;266;g1c0d571eb8a_0_2"/>
          <p:cNvPicPr preferRelativeResize="0"/>
          <p:nvPr/>
        </p:nvPicPr>
        <p:blipFill rotWithShape="1">
          <a:blip r:embed="rId4">
            <a:alphaModFix/>
          </a:blip>
          <a:srcRect/>
          <a:stretch/>
        </p:blipFill>
        <p:spPr>
          <a:xfrm rot="-4196164">
            <a:off x="-5811133" y="7594029"/>
            <a:ext cx="11622267" cy="12388075"/>
          </a:xfrm>
          <a:prstGeom prst="rect">
            <a:avLst/>
          </a:prstGeom>
          <a:noFill/>
          <a:ln>
            <a:noFill/>
          </a:ln>
        </p:spPr>
      </p:pic>
      <p:pic>
        <p:nvPicPr>
          <p:cNvPr id="267" name="Google Shape;267;g1c0d571eb8a_0_2"/>
          <p:cNvPicPr preferRelativeResize="0"/>
          <p:nvPr/>
        </p:nvPicPr>
        <p:blipFill rotWithShape="1">
          <a:blip r:embed="rId5">
            <a:alphaModFix/>
          </a:blip>
          <a:srcRect/>
          <a:stretch/>
        </p:blipFill>
        <p:spPr>
          <a:xfrm rot="1836636">
            <a:off x="0" y="-2006961"/>
            <a:ext cx="3334026" cy="3588482"/>
          </a:xfrm>
          <a:prstGeom prst="rect">
            <a:avLst/>
          </a:prstGeom>
          <a:noFill/>
          <a:ln>
            <a:noFill/>
          </a:ln>
        </p:spPr>
      </p:pic>
      <p:pic>
        <p:nvPicPr>
          <p:cNvPr id="268" name="Google Shape;268;g1c0d571eb8a_0_2"/>
          <p:cNvPicPr preferRelativeResize="0"/>
          <p:nvPr/>
        </p:nvPicPr>
        <p:blipFill rotWithShape="1">
          <a:blip r:embed="rId6">
            <a:alphaModFix/>
          </a:blip>
          <a:srcRect/>
          <a:stretch/>
        </p:blipFill>
        <p:spPr>
          <a:xfrm>
            <a:off x="16418708" y="0"/>
            <a:ext cx="1869291" cy="1869291"/>
          </a:xfrm>
          <a:prstGeom prst="rect">
            <a:avLst/>
          </a:prstGeom>
          <a:noFill/>
          <a:ln>
            <a:noFill/>
          </a:ln>
        </p:spPr>
      </p:pic>
      <p:pic>
        <p:nvPicPr>
          <p:cNvPr id="269" name="Google Shape;269;g1c0d571eb8a_0_2"/>
          <p:cNvPicPr preferRelativeResize="0"/>
          <p:nvPr/>
        </p:nvPicPr>
        <p:blipFill rotWithShape="1">
          <a:blip r:embed="rId7">
            <a:alphaModFix/>
          </a:blip>
          <a:srcRect/>
          <a:stretch/>
        </p:blipFill>
        <p:spPr>
          <a:xfrm>
            <a:off x="7870030" y="9245916"/>
            <a:ext cx="3710719" cy="779251"/>
          </a:xfrm>
          <a:prstGeom prst="rect">
            <a:avLst/>
          </a:prstGeom>
          <a:noFill/>
          <a:ln>
            <a:noFill/>
          </a:ln>
        </p:spPr>
      </p:pic>
      <p:sp>
        <p:nvSpPr>
          <p:cNvPr id="270" name="Google Shape;270;g1c0d571eb8a_0_2"/>
          <p:cNvSpPr/>
          <p:nvPr/>
        </p:nvSpPr>
        <p:spPr>
          <a:xfrm>
            <a:off x="10225818" y="1650970"/>
            <a:ext cx="7129589" cy="6972236"/>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g1c0d571eb8a_0_2"/>
          <p:cNvSpPr txBox="1"/>
          <p:nvPr/>
        </p:nvSpPr>
        <p:spPr>
          <a:xfrm>
            <a:off x="1911525" y="3799930"/>
            <a:ext cx="6510900" cy="4136517"/>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a:latin typeface="Abhaya Libre"/>
                <a:ea typeface="Abhaya Libre"/>
                <a:cs typeface="Abhaya Libre"/>
                <a:sym typeface="Abhaya Libre"/>
              </a:rPr>
              <a:t>V </a:t>
            </a:r>
            <a:r>
              <a:rPr lang="en-US" sz="2400" dirty="0" err="1">
                <a:latin typeface="Abhaya Libre"/>
                <a:ea typeface="Abhaya Libre"/>
                <a:cs typeface="Abhaya Libre"/>
                <a:sym typeface="Abhaya Libre"/>
              </a:rPr>
              <a:t>drugem</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desetletju</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novega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tisočletja</a:t>
            </a:r>
            <a:r>
              <a:rPr lang="en-US" sz="2400" dirty="0">
                <a:latin typeface="Abhaya Libre"/>
                <a:ea typeface="Abhaya Libre"/>
                <a:cs typeface="Abhaya Libre"/>
                <a:sym typeface="Abhaya Libre"/>
              </a:rPr>
              <a:t> se je </a:t>
            </a:r>
            <a:r>
              <a:rPr lang="en-US" sz="2400" dirty="0" err="1">
                <a:latin typeface="Abhaya Libre"/>
                <a:ea typeface="Abhaya Libre"/>
                <a:cs typeface="Abhaya Libre"/>
                <a:sym typeface="Abhaya Libre"/>
              </a:rPr>
              <a:t>koncept</a:t>
            </a:r>
            <a:r>
              <a:rPr lang="en-US" sz="2400" dirty="0">
                <a:latin typeface="Abhaya Libre"/>
                <a:ea typeface="Abhaya Libre"/>
                <a:cs typeface="Abhaya Libre"/>
                <a:sym typeface="Abhaya Libre"/>
              </a:rPr>
              <a:t> "zero waste" </a:t>
            </a:r>
            <a:r>
              <a:rPr lang="en-US" sz="2400" dirty="0" err="1">
                <a:latin typeface="Abhaya Libre"/>
                <a:ea typeface="Abhaya Libre"/>
                <a:cs typeface="Abhaya Libre"/>
                <a:sym typeface="Abhaya Libre"/>
              </a:rPr>
              <a:t>iz</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rok</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strokovnjakov</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oblikovalcev</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politike</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okoljevarstvenikov</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prebil</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splošno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rabo</a:t>
            </a:r>
            <a:r>
              <a:rPr lang="en-US" sz="2400" dirty="0">
                <a:latin typeface="Abhaya Libre"/>
                <a:ea typeface="Abhaya Libre"/>
                <a:cs typeface="Abhaya Libre"/>
                <a:sym typeface="Abhaya Libre"/>
              </a:rPr>
              <a:t>. Bea Johnson, </a:t>
            </a:r>
            <a:r>
              <a:rPr lang="en-US" sz="2400" dirty="0" err="1">
                <a:latin typeface="Abhaya Libre"/>
                <a:ea typeface="Abhaya Libre"/>
                <a:cs typeface="Abhaya Libre"/>
                <a:sym typeface="Abhaya Libre"/>
              </a:rPr>
              <a:t>Francozinja</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Američanka</a:t>
            </a:r>
            <a:r>
              <a:rPr lang="en-US" sz="2400" dirty="0">
                <a:latin typeface="Abhaya Libre"/>
                <a:ea typeface="Abhaya Libre"/>
                <a:cs typeface="Abhaya Libre"/>
                <a:sym typeface="Abhaya Libre"/>
              </a:rPr>
              <a:t>, ki </a:t>
            </a:r>
            <a:r>
              <a:rPr lang="en-US" sz="2400" dirty="0" err="1">
                <a:latin typeface="Abhaya Libre"/>
                <a:ea typeface="Abhaya Libre"/>
                <a:cs typeface="Abhaya Libre"/>
                <a:sym typeface="Abhaya Libre"/>
              </a:rPr>
              <a:t>živi</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Kaliforniji</a:t>
            </a:r>
            <a:r>
              <a:rPr lang="en-US" sz="2400" dirty="0">
                <a:latin typeface="Abhaya Libre"/>
                <a:ea typeface="Abhaya Libre"/>
                <a:cs typeface="Abhaya Libre"/>
                <a:sym typeface="Abhaya Libre"/>
              </a:rPr>
              <a:t>, je </a:t>
            </a:r>
            <a:r>
              <a:rPr lang="en-US" sz="2400" dirty="0" err="1">
                <a:latin typeface="Abhaya Libre"/>
                <a:ea typeface="Abhaya Libre"/>
                <a:cs typeface="Abhaya Libre"/>
                <a:sym typeface="Abhaya Libre"/>
              </a:rPr>
              <a:t>zaslužna</a:t>
            </a:r>
            <a:r>
              <a:rPr lang="en-US" sz="2400" dirty="0">
                <a:latin typeface="Abhaya Libre"/>
                <a:ea typeface="Abhaya Libre"/>
                <a:cs typeface="Abhaya Libre"/>
                <a:sym typeface="Abhaya Libre"/>
              </a:rPr>
              <a:t> za </a:t>
            </a:r>
            <a:r>
              <a:rPr lang="en-US" sz="2400" dirty="0" err="1">
                <a:latin typeface="Abhaya Libre"/>
                <a:ea typeface="Abhaya Libre"/>
                <a:cs typeface="Abhaya Libre"/>
                <a:sym typeface="Abhaya Libre"/>
              </a:rPr>
              <a:t>začetek</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gibanja</a:t>
            </a:r>
            <a:r>
              <a:rPr lang="en-US" sz="2400" dirty="0">
                <a:latin typeface="Abhaya Libre"/>
                <a:ea typeface="Abhaya Libre"/>
                <a:cs typeface="Abhaya Libre"/>
                <a:sym typeface="Abhaya Libre"/>
              </a:rPr>
              <a:t> za </a:t>
            </a:r>
            <a:r>
              <a:rPr lang="en-US" sz="2400" dirty="0" err="1">
                <a:latin typeface="Abhaya Libre"/>
                <a:ea typeface="Abhaya Libre"/>
                <a:cs typeface="Abhaya Libre"/>
                <a:sym typeface="Abhaya Libre"/>
              </a:rPr>
              <a:t>življenjski</a:t>
            </a:r>
            <a:r>
              <a:rPr lang="en-US" sz="2400" dirty="0">
                <a:latin typeface="Abhaya Libre"/>
                <a:ea typeface="Abhaya Libre"/>
                <a:cs typeface="Abhaya Libre"/>
                <a:sym typeface="Abhaya Libre"/>
              </a:rPr>
              <a:t> slog </a:t>
            </a:r>
            <a:r>
              <a:rPr lang="en-US" sz="2400" dirty="0" err="1">
                <a:latin typeface="Abhaya Libre"/>
                <a:ea typeface="Abhaya Libre"/>
                <a:cs typeface="Abhaya Libre"/>
                <a:sym typeface="Abhaya Libre"/>
              </a:rPr>
              <a:t>brez</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odpadkov</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saj</a:t>
            </a:r>
            <a:r>
              <a:rPr lang="en-US" sz="2400" dirty="0">
                <a:latin typeface="Abhaya Libre"/>
                <a:ea typeface="Abhaya Libre"/>
                <a:cs typeface="Abhaya Libre"/>
                <a:sym typeface="Abhaya Libre"/>
              </a:rPr>
              <a:t> je s </a:t>
            </a:r>
            <a:r>
              <a:rPr lang="en-US" sz="2400" dirty="0" err="1">
                <a:latin typeface="Abhaya Libre"/>
                <a:ea typeface="Abhaya Libre"/>
                <a:cs typeface="Abhaya Libre"/>
                <a:sym typeface="Abhaya Libre"/>
              </a:rPr>
              <a:t>svojo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štiričlansko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družino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začela</a:t>
            </a:r>
            <a:r>
              <a:rPr lang="en-US" sz="2400" dirty="0">
                <a:latin typeface="Abhaya Libre"/>
                <a:ea typeface="Abhaya Libre"/>
                <a:cs typeface="Abhaya Libre"/>
                <a:sym typeface="Abhaya Libre"/>
              </a:rPr>
              <a:t> z </a:t>
            </a:r>
            <a:r>
              <a:rPr lang="en-US" sz="2400" dirty="0" err="1">
                <a:latin typeface="Abhaya Libre"/>
                <a:ea typeface="Abhaya Libre"/>
                <a:cs typeface="Abhaya Libre"/>
                <a:sym typeface="Abhaya Libre"/>
              </a:rPr>
              <a:t>majhnimi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koraki</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svojo</a:t>
            </a:r>
            <a:r>
              <a:rPr lang="en-US" sz="2400" dirty="0">
                <a:latin typeface="Abhaya Libre"/>
                <a:ea typeface="Abhaya Libre"/>
                <a:cs typeface="Abhaya Libre"/>
                <a:sym typeface="Abhaya Libre"/>
              </a:rPr>
              <a:t> pot </a:t>
            </a:r>
            <a:r>
              <a:rPr lang="en-US" sz="2400" dirty="0" err="1">
                <a:latin typeface="Abhaya Libre"/>
                <a:ea typeface="Abhaya Libre"/>
                <a:cs typeface="Abhaya Libre"/>
                <a:sym typeface="Abhaya Libre"/>
              </a:rPr>
              <a:t>delila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svojem</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blogu</a:t>
            </a:r>
            <a:r>
              <a:rPr lang="sl-SI" sz="2400" dirty="0">
                <a:latin typeface="Abhaya Libre"/>
                <a:ea typeface="Abhaya Libre"/>
                <a:cs typeface="Abhaya Libre"/>
                <a:sym typeface="Abhaya Libre"/>
              </a:rPr>
              <a:t> </a:t>
            </a:r>
            <a:r>
              <a:rPr lang="en-US" sz="2400" u="sng" dirty="0">
                <a:solidFill>
                  <a:schemeClr val="hlink"/>
                </a:solidFill>
                <a:latin typeface="Abhaya Libre"/>
                <a:ea typeface="Abhaya Libre"/>
                <a:cs typeface="Abhaya Libre"/>
                <a:sym typeface="Abhaya Libre"/>
                <a:hlinkClick r:id="rId8"/>
              </a:rPr>
              <a:t>Zero Waste Home</a:t>
            </a:r>
            <a:r>
              <a:rPr lang="en-US" sz="2400" dirty="0">
                <a:latin typeface="Abhaya Libre"/>
                <a:ea typeface="Abhaya Libre"/>
                <a:cs typeface="Abhaya Libre"/>
                <a:sym typeface="Abhaya Libre"/>
              </a:rPr>
              <a:t>.</a:t>
            </a:r>
            <a:endParaRPr dirty="0"/>
          </a:p>
        </p:txBody>
      </p:sp>
      <p:sp>
        <p:nvSpPr>
          <p:cNvPr id="272" name="Google Shape;272;g1c0d571eb8a_0_2"/>
          <p:cNvSpPr txBox="1"/>
          <p:nvPr/>
        </p:nvSpPr>
        <p:spPr>
          <a:xfrm>
            <a:off x="1911525" y="1368383"/>
            <a:ext cx="82806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6410">
                <a:latin typeface="Abhaya Libre"/>
                <a:ea typeface="Abhaya Libre"/>
                <a:cs typeface="Abhaya Libre"/>
                <a:sym typeface="Abhaya Libre"/>
              </a:rPr>
              <a:t>2010</a:t>
            </a:r>
            <a:endParaRPr/>
          </a:p>
        </p:txBody>
      </p:sp>
      <p:sp>
        <p:nvSpPr>
          <p:cNvPr id="273" name="Google Shape;273;g1c0d571eb8a_0_2"/>
          <p:cNvSpPr txBox="1"/>
          <p:nvPr/>
        </p:nvSpPr>
        <p:spPr>
          <a:xfrm>
            <a:off x="1877832" y="2137015"/>
            <a:ext cx="8280600" cy="168046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sl-SI" sz="3900" dirty="0">
                <a:latin typeface="Abhaya Libre"/>
                <a:ea typeface="Abhaya Libre"/>
                <a:cs typeface="Abhaya Libre"/>
                <a:sym typeface="Abhaya Libre"/>
              </a:rPr>
              <a:t>„Življenjski slog "</a:t>
            </a:r>
            <a:r>
              <a:rPr lang="sl-SI" sz="3900" dirty="0" err="1">
                <a:latin typeface="Abhaya Libre"/>
                <a:ea typeface="Abhaya Libre"/>
                <a:cs typeface="Abhaya Libre"/>
                <a:sym typeface="Abhaya Libre"/>
              </a:rPr>
              <a:t>Zero</a:t>
            </a:r>
            <a:r>
              <a:rPr lang="sl-SI" sz="3900" dirty="0">
                <a:latin typeface="Abhaya Libre"/>
                <a:ea typeface="Abhaya Libre"/>
                <a:cs typeface="Abhaya Libre"/>
                <a:sym typeface="Abhaya Libre"/>
              </a:rPr>
              <a:t> </a:t>
            </a:r>
            <a:r>
              <a:rPr lang="sl-SI" sz="3900" dirty="0" err="1">
                <a:latin typeface="Abhaya Libre"/>
                <a:ea typeface="Abhaya Libre"/>
                <a:cs typeface="Abhaya Libre"/>
                <a:sym typeface="Abhaya Libre"/>
              </a:rPr>
              <a:t>Waste</a:t>
            </a:r>
            <a:r>
              <a:rPr lang="sl-SI" sz="3900" dirty="0">
                <a:latin typeface="Abhaya Libre"/>
                <a:ea typeface="Abhaya Libre"/>
                <a:cs typeface="Abhaya Libre"/>
                <a:sym typeface="Abhaya Libre"/>
              </a:rPr>
              <a:t>“ – brez  odpadkov</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277"/>
        <p:cNvGrpSpPr/>
        <p:nvPr/>
      </p:nvGrpSpPr>
      <p:grpSpPr>
        <a:xfrm>
          <a:off x="0" y="0"/>
          <a:ext cx="0" cy="0"/>
          <a:chOff x="0" y="0"/>
          <a:chExt cx="0" cy="0"/>
        </a:xfrm>
      </p:grpSpPr>
      <p:pic>
        <p:nvPicPr>
          <p:cNvPr id="278" name="Google Shape;278;g1c0d571eb8a_0_34"/>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279" name="Google Shape;279;g1c0d571eb8a_0_34"/>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280" name="Google Shape;280;g1c0d571eb8a_0_34"/>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281" name="Google Shape;281;g1c0d571eb8a_0_34"/>
          <p:cNvPicPr preferRelativeResize="0"/>
          <p:nvPr/>
        </p:nvPicPr>
        <p:blipFill rotWithShape="1">
          <a:blip r:embed="rId6">
            <a:alphaModFix/>
          </a:blip>
          <a:srcRect/>
          <a:stretch/>
        </p:blipFill>
        <p:spPr>
          <a:xfrm>
            <a:off x="7870030" y="9245916"/>
            <a:ext cx="3710719" cy="779251"/>
          </a:xfrm>
          <a:prstGeom prst="rect">
            <a:avLst/>
          </a:prstGeom>
          <a:noFill/>
          <a:ln>
            <a:noFill/>
          </a:ln>
        </p:spPr>
      </p:pic>
      <p:pic>
        <p:nvPicPr>
          <p:cNvPr id="282" name="Google Shape;282;g1c0d571eb8a_0_34"/>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sp>
        <p:nvSpPr>
          <p:cNvPr id="283" name="Google Shape;283;g1c0d571eb8a_0_34"/>
          <p:cNvSpPr txBox="1"/>
          <p:nvPr/>
        </p:nvSpPr>
        <p:spPr>
          <a:xfrm>
            <a:off x="4673499" y="743344"/>
            <a:ext cx="8280600" cy="838435"/>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sl-SI" sz="6410" dirty="0">
                <a:latin typeface="Abhaya Libre"/>
                <a:ea typeface="Abhaya Libre"/>
                <a:cs typeface="Abhaya Libre"/>
                <a:sym typeface="Abhaya Libre"/>
              </a:rPr>
              <a:t>„</a:t>
            </a:r>
            <a:r>
              <a:rPr lang="en-US" sz="6410" dirty="0">
                <a:latin typeface="Abhaya Libre"/>
                <a:ea typeface="Abhaya Libre"/>
                <a:cs typeface="Abhaya Libre"/>
                <a:sym typeface="Abhaya Libre"/>
              </a:rPr>
              <a:t>Zero Waste</a:t>
            </a:r>
            <a:r>
              <a:rPr lang="sl-SI" sz="6410" dirty="0">
                <a:latin typeface="Abhaya Libre"/>
                <a:ea typeface="Abhaya Libre"/>
                <a:cs typeface="Abhaya Libre"/>
                <a:sym typeface="Abhaya Libre"/>
              </a:rPr>
              <a:t>“za podjetja</a:t>
            </a:r>
            <a:endParaRPr sz="6410" dirty="0">
              <a:latin typeface="Abhaya Libre"/>
              <a:ea typeface="Abhaya Libre"/>
              <a:cs typeface="Abhaya Libre"/>
              <a:sym typeface="Abhaya Libre"/>
            </a:endParaRPr>
          </a:p>
        </p:txBody>
      </p:sp>
      <p:pic>
        <p:nvPicPr>
          <p:cNvPr id="284" name="Google Shape;284;g1c0d571eb8a_0_34"/>
          <p:cNvPicPr preferRelativeResize="0"/>
          <p:nvPr/>
        </p:nvPicPr>
        <p:blipFill>
          <a:blip r:embed="rId8">
            <a:alphaModFix/>
          </a:blip>
          <a:stretch>
            <a:fillRect/>
          </a:stretch>
        </p:blipFill>
        <p:spPr>
          <a:xfrm>
            <a:off x="431700" y="2653838"/>
            <a:ext cx="8280600" cy="5520400"/>
          </a:xfrm>
          <a:prstGeom prst="rect">
            <a:avLst/>
          </a:prstGeom>
          <a:noFill/>
          <a:ln>
            <a:noFill/>
          </a:ln>
        </p:spPr>
      </p:pic>
      <p:grpSp>
        <p:nvGrpSpPr>
          <p:cNvPr id="285" name="Google Shape;285;g1c0d571eb8a_0_34"/>
          <p:cNvGrpSpPr/>
          <p:nvPr/>
        </p:nvGrpSpPr>
        <p:grpSpPr>
          <a:xfrm>
            <a:off x="9311000" y="1954571"/>
            <a:ext cx="7888129" cy="6519608"/>
            <a:chOff x="-1278833" y="-431891"/>
            <a:chExt cx="12491100" cy="8692811"/>
          </a:xfrm>
        </p:grpSpPr>
        <p:sp>
          <p:nvSpPr>
            <p:cNvPr id="286" name="Google Shape;286;g1c0d571eb8a_0_34"/>
            <p:cNvSpPr txBox="1"/>
            <p:nvPr/>
          </p:nvSpPr>
          <p:spPr>
            <a:xfrm>
              <a:off x="-1278833" y="6882081"/>
              <a:ext cx="12491100" cy="1378839"/>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err="1">
                  <a:latin typeface="Abhaya Libre"/>
                  <a:ea typeface="Abhaya Libre"/>
                  <a:cs typeface="Abhaya Libre"/>
                  <a:sym typeface="Abhaya Libre"/>
                </a:rPr>
                <a:t>Tukaj</a:t>
              </a:r>
              <a:r>
                <a:rPr lang="en-US" sz="2400" dirty="0">
                  <a:latin typeface="Abhaya Libre"/>
                  <a:ea typeface="Abhaya Libre"/>
                  <a:cs typeface="Abhaya Libre"/>
                  <a:sym typeface="Abhaya Libre"/>
                </a:rPr>
                <a:t> je </a:t>
              </a:r>
              <a:r>
                <a:rPr lang="en-US" sz="2400" dirty="0" err="1">
                  <a:latin typeface="Abhaya Libre"/>
                  <a:ea typeface="Abhaya Libre"/>
                  <a:cs typeface="Abhaya Libre"/>
                  <a:sym typeface="Abhaya Libre"/>
                </a:rPr>
                <a:t>odličen</a:t>
              </a:r>
              <a:r>
                <a:rPr lang="en-US" sz="2400" dirty="0">
                  <a:latin typeface="Abhaya Libre"/>
                  <a:ea typeface="Abhaya Libre"/>
                  <a:cs typeface="Abhaya Libre"/>
                  <a:sym typeface="Abhaya Libre"/>
                </a:rPr>
                <a:t> </a:t>
              </a:r>
              <a:r>
                <a:rPr lang="sl-SI" sz="2400" dirty="0">
                  <a:latin typeface="Abhaya Libre"/>
                  <a:ea typeface="Abhaya Libre"/>
                  <a:cs typeface="Abhaya Libre"/>
                  <a:sym typeface="Abhaya Libre"/>
                </a:rPr>
                <a:t>primer</a:t>
              </a:r>
              <a:r>
                <a:rPr lang="en-US" sz="2400" dirty="0">
                  <a:latin typeface="Abhaya Libre"/>
                  <a:ea typeface="Abhaya Libre"/>
                  <a:cs typeface="Abhaya Libre"/>
                  <a:sym typeface="Abhaya Libre"/>
                </a:rPr>
                <a:t> - </a:t>
              </a:r>
              <a:r>
                <a:rPr lang="en-US" sz="2400" u="sng" dirty="0">
                  <a:solidFill>
                    <a:schemeClr val="hlink"/>
                  </a:solidFill>
                  <a:latin typeface="Abhaya Libre"/>
                  <a:ea typeface="Abhaya Libre"/>
                  <a:cs typeface="Abhaya Libre"/>
                  <a:sym typeface="Abhaya Libre"/>
                  <a:hlinkClick r:id="rId9"/>
                </a:rPr>
                <a:t>“Tips for Making Your Office Zero Waste”.</a:t>
              </a:r>
              <a:endParaRPr dirty="0"/>
            </a:p>
          </p:txBody>
        </p:sp>
        <p:sp>
          <p:nvSpPr>
            <p:cNvPr id="287" name="Google Shape;287;g1c0d571eb8a_0_34"/>
            <p:cNvSpPr txBox="1"/>
            <p:nvPr/>
          </p:nvSpPr>
          <p:spPr>
            <a:xfrm>
              <a:off x="-1278833" y="-431891"/>
              <a:ext cx="12491100" cy="7583615"/>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err="1">
                  <a:latin typeface="Abhaya Libre"/>
                  <a:ea typeface="Abhaya Libre"/>
                  <a:cs typeface="Abhaya Libre"/>
                  <a:sym typeface="Abhaya Libre"/>
                </a:rPr>
                <a:t>Postavljanje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ciljev</a:t>
              </a:r>
              <a:r>
                <a:rPr lang="en-US" sz="2400" dirty="0">
                  <a:latin typeface="Abhaya Libre"/>
                  <a:ea typeface="Abhaya Libre"/>
                  <a:cs typeface="Abhaya Libre"/>
                  <a:sym typeface="Abhaya Libre"/>
                </a:rPr>
                <a:t> za </a:t>
              </a:r>
              <a:r>
                <a:rPr lang="en-US" sz="2400" dirty="0" err="1">
                  <a:latin typeface="Abhaya Libre"/>
                  <a:ea typeface="Abhaya Libre"/>
                  <a:cs typeface="Abhaya Libre"/>
                  <a:sym typeface="Abhaya Libre"/>
                </a:rPr>
                <a:t>dosego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ničelne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količine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odpadkov</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podjetju</a:t>
              </a:r>
              <a:r>
                <a:rPr lang="en-US" sz="2400" dirty="0">
                  <a:latin typeface="Abhaya Libre"/>
                  <a:ea typeface="Abhaya Libre"/>
                  <a:cs typeface="Abhaya Libre"/>
                  <a:sym typeface="Abhaya Libre"/>
                </a:rPr>
                <a:t> je </a:t>
              </a:r>
              <a:r>
                <a:rPr lang="en-US" sz="2400" dirty="0" err="1">
                  <a:latin typeface="Abhaya Libre"/>
                  <a:ea typeface="Abhaya Libre"/>
                  <a:cs typeface="Abhaya Libre"/>
                  <a:sym typeface="Abhaya Libre"/>
                </a:rPr>
                <a:t>lahko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zelo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zahtevno</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velikokrat</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zmedeno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Pomembno</a:t>
              </a:r>
              <a:r>
                <a:rPr lang="en-US" sz="2400" dirty="0">
                  <a:latin typeface="Abhaya Libre"/>
                  <a:ea typeface="Abhaya Libre"/>
                  <a:cs typeface="Abhaya Libre"/>
                  <a:sym typeface="Abhaya Libre"/>
                </a:rPr>
                <a:t> je </a:t>
              </a:r>
              <a:r>
                <a:rPr lang="en-US" sz="2400" dirty="0" err="1">
                  <a:latin typeface="Abhaya Libre"/>
                  <a:ea typeface="Abhaya Libre"/>
                  <a:cs typeface="Abhaya Libre"/>
                  <a:sym typeface="Abhaya Libre"/>
                </a:rPr>
                <a:t>začeti</a:t>
              </a:r>
              <a:r>
                <a:rPr lang="en-US" sz="2400" dirty="0">
                  <a:latin typeface="Abhaya Libre"/>
                  <a:ea typeface="Abhaya Libre"/>
                  <a:cs typeface="Abhaya Libre"/>
                  <a:sym typeface="Abhaya Libre"/>
                </a:rPr>
                <a:t> z </a:t>
              </a:r>
              <a:r>
                <a:rPr lang="en-US" sz="2400" dirty="0" err="1">
                  <a:latin typeface="Abhaya Libre"/>
                  <a:ea typeface="Abhaya Libre"/>
                  <a:cs typeface="Abhaya Libre"/>
                  <a:sym typeface="Abhaya Libre"/>
                </a:rPr>
                <a:t>osnovami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Kaj</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vaše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podjetje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zavrže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Če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veste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kateri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odpadki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trenutno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nastajajo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bo</a:t>
              </a:r>
              <a:r>
                <a:rPr lang="en-US" sz="2400" dirty="0">
                  <a:latin typeface="Abhaya Libre"/>
                  <a:ea typeface="Abhaya Libre"/>
                  <a:cs typeface="Abhaya Libre"/>
                  <a:sym typeface="Abhaya Libre"/>
                </a:rPr>
                <a:t> to </a:t>
              </a:r>
              <a:r>
                <a:rPr lang="en-US" sz="2400" dirty="0" err="1">
                  <a:latin typeface="Abhaya Libre"/>
                  <a:ea typeface="Abhaya Libre"/>
                  <a:cs typeface="Abhaya Libre"/>
                  <a:sym typeface="Abhaya Libre"/>
                </a:rPr>
                <a:t>vodilo</a:t>
              </a:r>
              <a:r>
                <a:rPr lang="en-US" sz="2400" dirty="0">
                  <a:latin typeface="Abhaya Libre"/>
                  <a:ea typeface="Abhaya Libre"/>
                  <a:cs typeface="Abhaya Libre"/>
                  <a:sym typeface="Abhaya Libre"/>
                </a:rPr>
                <a:t> pri </a:t>
              </a:r>
              <a:r>
                <a:rPr lang="en-US" sz="2400" dirty="0" err="1">
                  <a:latin typeface="Abhaya Libre"/>
                  <a:ea typeface="Abhaya Libre"/>
                  <a:cs typeface="Abhaya Libre"/>
                  <a:sym typeface="Abhaya Libre"/>
                </a:rPr>
                <a:t>sprejemanju</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odločitev</a:t>
              </a:r>
              <a:r>
                <a:rPr lang="en-US" sz="2400" dirty="0">
                  <a:latin typeface="Abhaya Libre"/>
                  <a:ea typeface="Abhaya Libre"/>
                  <a:cs typeface="Abhaya Libre"/>
                  <a:sym typeface="Abhaya Libre"/>
                </a:rPr>
                <a:t> o </a:t>
              </a:r>
              <a:r>
                <a:rPr lang="en-US" sz="2400" dirty="0" err="1">
                  <a:latin typeface="Abhaya Libre"/>
                  <a:ea typeface="Abhaya Libre"/>
                  <a:cs typeface="Abhaya Libre"/>
                  <a:sym typeface="Abhaya Libre"/>
                </a:rPr>
                <a:t>nakupu</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materialov</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programih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vključevanja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zaposlenih</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uslužbencev</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ter</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načinu</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ločevanja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odpadkov</a:t>
              </a:r>
              <a:r>
                <a:rPr lang="en-US" sz="2400" dirty="0">
                  <a:latin typeface="Abhaya Libre"/>
                  <a:ea typeface="Abhaya Libre"/>
                  <a:cs typeface="Abhaya Libre"/>
                  <a:sym typeface="Abhaya Libre"/>
                </a:rPr>
                <a:t>, da bi </a:t>
              </a:r>
              <a:r>
                <a:rPr lang="en-US" sz="2400" dirty="0" err="1">
                  <a:latin typeface="Abhaya Libre"/>
                  <a:ea typeface="Abhaya Libre"/>
                  <a:cs typeface="Abhaya Libre"/>
                  <a:sym typeface="Abhaya Libre"/>
                </a:rPr>
                <a:t>dali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prednost</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ponovni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uporabi</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recikliranju</a:t>
              </a:r>
              <a:r>
                <a:rPr lang="en-US" sz="2400" dirty="0">
                  <a:latin typeface="Abhaya Libre"/>
                  <a:ea typeface="Abhaya Libre"/>
                  <a:cs typeface="Abhaya Libre"/>
                  <a:sym typeface="Abhaya Libre"/>
                </a:rPr>
                <a:t>.</a:t>
              </a:r>
              <a:endParaRPr lang="sl-SI"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dirty="0">
                  <a:latin typeface="Abhaya Libre"/>
                  <a:ea typeface="Abhaya Libre"/>
                  <a:cs typeface="Abhaya Libre"/>
                  <a:sym typeface="Abhaya Libre"/>
                </a:rPr>
                <a:t>Za </a:t>
              </a:r>
              <a:r>
                <a:rPr lang="en-US" sz="2400" dirty="0" err="1">
                  <a:latin typeface="Abhaya Libre"/>
                  <a:ea typeface="Abhaya Libre"/>
                  <a:cs typeface="Abhaya Libre"/>
                  <a:sym typeface="Abhaya Libre"/>
                </a:rPr>
                <a:t>podjetja</a:t>
              </a:r>
              <a:r>
                <a:rPr lang="en-US" sz="2400" dirty="0">
                  <a:latin typeface="Abhaya Libre"/>
                  <a:ea typeface="Abhaya Libre"/>
                  <a:cs typeface="Abhaya Libre"/>
                  <a:sym typeface="Abhaya Libre"/>
                </a:rPr>
                <a:t> je </a:t>
              </a:r>
              <a:r>
                <a:rPr lang="en-US" sz="2400" dirty="0" err="1">
                  <a:latin typeface="Abhaya Libre"/>
                  <a:ea typeface="Abhaya Libre"/>
                  <a:cs typeface="Abhaya Libre"/>
                  <a:sym typeface="Abhaya Libre"/>
                </a:rPr>
                <a:t>ničelna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stopnja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odpadkov</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tista</a:t>
              </a:r>
              <a:r>
                <a:rPr lang="en-US" sz="2400" dirty="0">
                  <a:latin typeface="Abhaya Libre"/>
                  <a:ea typeface="Abhaya Libre"/>
                  <a:cs typeface="Abhaya Libre"/>
                  <a:sym typeface="Abhaya Libre"/>
                </a:rPr>
                <a:t>, pri </a:t>
              </a:r>
              <a:r>
                <a:rPr lang="en-US" sz="2400" dirty="0" err="1">
                  <a:latin typeface="Abhaya Libre"/>
                  <a:ea typeface="Abhaya Libre"/>
                  <a:cs typeface="Abhaya Libre"/>
                  <a:sym typeface="Abhaya Libre"/>
                </a:rPr>
                <a:t>kateri</a:t>
              </a:r>
              <a:r>
                <a:rPr lang="en-US" sz="2400" dirty="0">
                  <a:latin typeface="Abhaya Libre"/>
                  <a:ea typeface="Abhaya Libre"/>
                  <a:cs typeface="Abhaya Libre"/>
                  <a:sym typeface="Abhaya Libre"/>
                </a:rPr>
                <a:t> je 90 % </a:t>
              </a:r>
              <a:r>
                <a:rPr lang="en-US" sz="2400" dirty="0" err="1">
                  <a:latin typeface="Abhaya Libre"/>
                  <a:ea typeface="Abhaya Libre"/>
                  <a:cs typeface="Abhaya Libre"/>
                  <a:sym typeface="Abhaya Libre"/>
                </a:rPr>
                <a:t>odpadkov</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preusmerjenih</a:t>
              </a:r>
              <a:r>
                <a:rPr lang="en-US" sz="2400" dirty="0">
                  <a:latin typeface="Abhaya Libre"/>
                  <a:ea typeface="Abhaya Libre"/>
                  <a:cs typeface="Abhaya Libre"/>
                  <a:sym typeface="Abhaya Libre"/>
                </a:rPr>
                <a:t> z </a:t>
              </a:r>
              <a:r>
                <a:rPr lang="en-US" sz="2400" dirty="0" err="1">
                  <a:latin typeface="Abhaya Libre"/>
                  <a:ea typeface="Abhaya Libre"/>
                  <a:cs typeface="Abhaya Libre"/>
                  <a:sym typeface="Abhaya Libre"/>
                </a:rPr>
                <a:t>odlagališč</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sežiganja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Viri</a:t>
              </a:r>
              <a:r>
                <a:rPr lang="en-US" sz="2400" dirty="0">
                  <a:latin typeface="Abhaya Libre"/>
                  <a:ea typeface="Abhaya Libre"/>
                  <a:cs typeface="Abhaya Libre"/>
                  <a:sym typeface="Abhaya Libre"/>
                </a:rPr>
                <a:t>: ZWIA in TRUE].</a:t>
              </a:r>
              <a:endParaRPr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dirty="0">
                <a:latin typeface="Abhaya Libre"/>
                <a:ea typeface="Abhaya Libre"/>
                <a:cs typeface="Abhaya Libre"/>
                <a:sym typeface="Abhaya Libre"/>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291"/>
        <p:cNvGrpSpPr/>
        <p:nvPr/>
      </p:nvGrpSpPr>
      <p:grpSpPr>
        <a:xfrm>
          <a:off x="0" y="0"/>
          <a:ext cx="0" cy="0"/>
          <a:chOff x="0" y="0"/>
          <a:chExt cx="0" cy="0"/>
        </a:xfrm>
      </p:grpSpPr>
      <p:pic>
        <p:nvPicPr>
          <p:cNvPr id="292" name="Google Shape;292;g1c0d571eb8a_0_50"/>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293" name="Google Shape;293;g1c0d571eb8a_0_50"/>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294" name="Google Shape;294;g1c0d571eb8a_0_50"/>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295" name="Google Shape;295;g1c0d571eb8a_0_50"/>
          <p:cNvPicPr preferRelativeResize="0"/>
          <p:nvPr/>
        </p:nvPicPr>
        <p:blipFill rotWithShape="1">
          <a:blip r:embed="rId6">
            <a:alphaModFix/>
          </a:blip>
          <a:srcRect/>
          <a:stretch/>
        </p:blipFill>
        <p:spPr>
          <a:xfrm>
            <a:off x="7870030" y="9245916"/>
            <a:ext cx="3710719" cy="779251"/>
          </a:xfrm>
          <a:prstGeom prst="rect">
            <a:avLst/>
          </a:prstGeom>
          <a:noFill/>
          <a:ln>
            <a:noFill/>
          </a:ln>
        </p:spPr>
      </p:pic>
      <p:pic>
        <p:nvPicPr>
          <p:cNvPr id="296" name="Google Shape;296;g1c0d571eb8a_0_50"/>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sp>
        <p:nvSpPr>
          <p:cNvPr id="297" name="Google Shape;297;g1c0d571eb8a_0_50"/>
          <p:cNvSpPr txBox="1"/>
          <p:nvPr/>
        </p:nvSpPr>
        <p:spPr>
          <a:xfrm>
            <a:off x="503853" y="727075"/>
            <a:ext cx="16869747" cy="838435"/>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en-US" sz="6410" b="0" i="0" u="none" strike="noStrike" cap="none" dirty="0">
                <a:solidFill>
                  <a:srgbClr val="000000"/>
                </a:solidFill>
                <a:latin typeface="Abhaya Libre"/>
                <a:ea typeface="Abhaya Libre"/>
                <a:cs typeface="Abhaya Libre"/>
                <a:sym typeface="Abhaya Libre"/>
              </a:rPr>
              <a:t>Video</a:t>
            </a:r>
            <a:r>
              <a:rPr lang="en-US" sz="6410" dirty="0">
                <a:latin typeface="Abhaya Libre"/>
                <a:ea typeface="Abhaya Libre"/>
                <a:cs typeface="Abhaya Libre"/>
                <a:sym typeface="Abhaya Libre"/>
              </a:rPr>
              <a:t>: Ali so </a:t>
            </a:r>
            <a:r>
              <a:rPr lang="en-US" sz="6410" dirty="0" err="1">
                <a:latin typeface="Abhaya Libre"/>
                <a:ea typeface="Abhaya Libre"/>
                <a:cs typeface="Abhaya Libre"/>
                <a:sym typeface="Abhaya Libre"/>
              </a:rPr>
              <a:t>trgovine</a:t>
            </a:r>
            <a:r>
              <a:rPr lang="en-US" sz="6410" dirty="0">
                <a:latin typeface="Abhaya Libre"/>
                <a:ea typeface="Abhaya Libre"/>
                <a:cs typeface="Abhaya Libre"/>
                <a:sym typeface="Abhaya Libre"/>
              </a:rPr>
              <a:t> </a:t>
            </a:r>
            <a:r>
              <a:rPr lang="en-US" sz="6410" dirty="0" err="1">
                <a:latin typeface="Abhaya Libre"/>
                <a:ea typeface="Abhaya Libre"/>
                <a:cs typeface="Abhaya Libre"/>
                <a:sym typeface="Abhaya Libre"/>
              </a:rPr>
              <a:t>brez</a:t>
            </a:r>
            <a:r>
              <a:rPr lang="en-US" sz="6410" dirty="0">
                <a:latin typeface="Abhaya Libre"/>
                <a:ea typeface="Abhaya Libre"/>
                <a:cs typeface="Abhaya Libre"/>
                <a:sym typeface="Abhaya Libre"/>
              </a:rPr>
              <a:t> </a:t>
            </a:r>
            <a:r>
              <a:rPr lang="en-US" sz="6410" dirty="0" err="1">
                <a:latin typeface="Abhaya Libre"/>
                <a:ea typeface="Abhaya Libre"/>
                <a:cs typeface="Abhaya Libre"/>
                <a:sym typeface="Abhaya Libre"/>
              </a:rPr>
              <a:t>odpadkov</a:t>
            </a:r>
            <a:r>
              <a:rPr lang="en-US" sz="6410" dirty="0">
                <a:latin typeface="Abhaya Libre"/>
                <a:ea typeface="Abhaya Libre"/>
                <a:cs typeface="Abhaya Libre"/>
                <a:sym typeface="Abhaya Libre"/>
              </a:rPr>
              <a:t> </a:t>
            </a:r>
            <a:r>
              <a:rPr lang="en-US" sz="6410" dirty="0" err="1">
                <a:latin typeface="Abhaya Libre"/>
                <a:ea typeface="Abhaya Libre"/>
                <a:cs typeface="Abhaya Libre"/>
                <a:sym typeface="Abhaya Libre"/>
              </a:rPr>
              <a:t>prihodnost</a:t>
            </a:r>
            <a:r>
              <a:rPr lang="en-US" sz="6410" dirty="0">
                <a:latin typeface="Abhaya Libre"/>
                <a:ea typeface="Abhaya Libre"/>
                <a:cs typeface="Abhaya Libre"/>
                <a:sym typeface="Abhaya Libre"/>
              </a:rPr>
              <a:t>?</a:t>
            </a:r>
            <a:endParaRPr dirty="0"/>
          </a:p>
        </p:txBody>
      </p:sp>
      <p:pic>
        <p:nvPicPr>
          <p:cNvPr id="298" name="Google Shape;298;g1c0d571eb8a_0_50" descr="Step inside Britain’s first no-packaging supermarket. Located in Totnes in Devon, Earth Food Love is a dry goods store run by ex-pro footballer Richard and his wife Nicola. A triumphant story about conscientious consumption, sustainability, innovation and behaviour change; they explain what it means to be waste-free and whether this could be the beginning of a new era for shopping habits. &#10;&#10;Find out how to enter at:&#10;https://www.TheGreatBritishHighStreet.co.uk&#10;&#10;Join the conversation on social media using #MyHighStreet and follow us:&#10;https://www.twitter.com/TheGBHighSt&#10;https://www.facebook.com/TheGBHighSt&#10;https://www.instagram.com/TheGBHighSt" title="Are Zero Waste shops the future? - The Zero Waste Shop | The Great British High Street Awards 2018">
            <a:hlinkClick r:id="rId8"/>
          </p:cNvPr>
          <p:cNvPicPr preferRelativeResize="0"/>
          <p:nvPr/>
        </p:nvPicPr>
        <p:blipFill>
          <a:blip r:embed="rId9">
            <a:alphaModFix/>
          </a:blip>
          <a:stretch>
            <a:fillRect/>
          </a:stretch>
        </p:blipFill>
        <p:spPr>
          <a:xfrm>
            <a:off x="1841304" y="2180325"/>
            <a:ext cx="8579921" cy="6434887"/>
          </a:xfrm>
          <a:prstGeom prst="rect">
            <a:avLst/>
          </a:prstGeom>
          <a:noFill/>
          <a:ln>
            <a:noFill/>
          </a:ln>
        </p:spPr>
      </p:pic>
      <p:sp>
        <p:nvSpPr>
          <p:cNvPr id="299" name="Google Shape;299;g1c0d571eb8a_0_50"/>
          <p:cNvSpPr txBox="1"/>
          <p:nvPr/>
        </p:nvSpPr>
        <p:spPr>
          <a:xfrm>
            <a:off x="10962001" y="3075413"/>
            <a:ext cx="6264300" cy="5170646"/>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err="1">
                <a:latin typeface="Abhaya Libre"/>
                <a:ea typeface="Abhaya Libre"/>
                <a:cs typeface="Abhaya Libre"/>
                <a:sym typeface="Abhaya Libre"/>
              </a:rPr>
              <a:t>Vstopite</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prvi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britanski</a:t>
            </a:r>
            <a:r>
              <a:rPr lang="en-US" sz="2400" dirty="0">
                <a:latin typeface="Abhaya Libre"/>
                <a:ea typeface="Abhaya Libre"/>
                <a:cs typeface="Abhaya Libre"/>
                <a:sym typeface="Abhaya Libre"/>
              </a:rPr>
              <a:t> supermarket </a:t>
            </a:r>
            <a:r>
              <a:rPr lang="en-US" sz="2400" dirty="0" err="1">
                <a:latin typeface="Abhaya Libre"/>
                <a:ea typeface="Abhaya Libre"/>
                <a:cs typeface="Abhaya Libre"/>
                <a:sym typeface="Abhaya Libre"/>
              </a:rPr>
              <a:t>brez</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embalaže</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Totnesu</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Devonu</a:t>
            </a:r>
            <a:r>
              <a:rPr lang="en-US" sz="2400" dirty="0">
                <a:latin typeface="Abhaya Libre"/>
                <a:ea typeface="Abhaya Libre"/>
                <a:cs typeface="Abhaya Libre"/>
                <a:sym typeface="Abhaya Libre"/>
              </a:rPr>
              <a:t> se </a:t>
            </a:r>
            <a:r>
              <a:rPr lang="en-US" sz="2400" dirty="0" err="1">
                <a:latin typeface="Abhaya Libre"/>
                <a:ea typeface="Abhaya Libre"/>
                <a:cs typeface="Abhaya Libre"/>
                <a:sym typeface="Abhaya Libre"/>
              </a:rPr>
              <a:t>nahaja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trgovina</a:t>
            </a:r>
            <a:r>
              <a:rPr lang="en-US" sz="2400" dirty="0">
                <a:latin typeface="Abhaya Libre"/>
                <a:ea typeface="Abhaya Libre"/>
                <a:cs typeface="Abhaya Libre"/>
                <a:sym typeface="Abhaya Libre"/>
              </a:rPr>
              <a:t> s </a:t>
            </a:r>
            <a:r>
              <a:rPr lang="en-US" sz="2400" dirty="0" err="1">
                <a:latin typeface="Abhaya Libre"/>
                <a:ea typeface="Abhaya Libre"/>
                <a:cs typeface="Abhaya Libre"/>
                <a:sym typeface="Abhaya Libre"/>
              </a:rPr>
              <a:t>suhomesnatimi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izdelki</a:t>
            </a:r>
            <a:r>
              <a:rPr lang="en-US" sz="2400" dirty="0">
                <a:latin typeface="Abhaya Libre"/>
                <a:ea typeface="Abhaya Libre"/>
                <a:cs typeface="Abhaya Libre"/>
                <a:sym typeface="Abhaya Libre"/>
              </a:rPr>
              <a:t> Earth Food Love, ki jo </a:t>
            </a:r>
            <a:r>
              <a:rPr lang="en-US" sz="2400" dirty="0" err="1">
                <a:latin typeface="Abhaya Libre"/>
                <a:ea typeface="Abhaya Libre"/>
                <a:cs typeface="Abhaya Libre"/>
                <a:sym typeface="Abhaya Libre"/>
              </a:rPr>
              <a:t>vodita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nekdanji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profesionalni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nogometaš</a:t>
            </a:r>
            <a:r>
              <a:rPr lang="en-US" sz="2400" dirty="0">
                <a:latin typeface="Abhaya Libre"/>
                <a:ea typeface="Abhaya Libre"/>
                <a:cs typeface="Abhaya Libre"/>
                <a:sym typeface="Abhaya Libre"/>
              </a:rPr>
              <a:t> Richard in </a:t>
            </a:r>
            <a:r>
              <a:rPr lang="en-US" sz="2400" dirty="0" err="1">
                <a:latin typeface="Abhaya Libre"/>
                <a:ea typeface="Abhaya Libre"/>
                <a:cs typeface="Abhaya Libre"/>
                <a:sym typeface="Abhaya Libre"/>
              </a:rPr>
              <a:t>njegova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žena</a:t>
            </a:r>
            <a:r>
              <a:rPr lang="en-US" sz="2400" dirty="0">
                <a:latin typeface="Abhaya Libre"/>
                <a:ea typeface="Abhaya Libre"/>
                <a:cs typeface="Abhaya Libre"/>
                <a:sym typeface="Abhaya Libre"/>
              </a:rPr>
              <a:t> Nicola. </a:t>
            </a:r>
            <a:r>
              <a:rPr lang="en-US" sz="2400" dirty="0" err="1">
                <a:latin typeface="Abhaya Libre"/>
                <a:ea typeface="Abhaya Libre"/>
                <a:cs typeface="Abhaya Libre"/>
                <a:sym typeface="Abhaya Libre"/>
              </a:rPr>
              <a:t>Zmagoslavna</a:t>
            </a:r>
            <a:r>
              <a:rPr lang="en-US" sz="2400" dirty="0">
                <a:latin typeface="Abhaya Libre"/>
                <a:ea typeface="Abhaya Libre"/>
                <a:cs typeface="Abhaya Libre"/>
                <a:sym typeface="Abhaya Libre"/>
              </a:rPr>
              <a:t> zgodba o </a:t>
            </a:r>
            <a:r>
              <a:rPr lang="en-US" sz="2400" dirty="0" err="1">
                <a:latin typeface="Abhaya Libre"/>
                <a:ea typeface="Abhaya Libre"/>
                <a:cs typeface="Abhaya Libre"/>
                <a:sym typeface="Abhaya Libre"/>
              </a:rPr>
              <a:t>vestni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potrošnji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trajnosti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inovacijah</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spremembi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vedenja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pojasnjujeta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kaj</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pomeni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biti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brez</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odpadkov</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ali</a:t>
            </a:r>
            <a:r>
              <a:rPr lang="en-US" sz="2400" dirty="0">
                <a:latin typeface="Abhaya Libre"/>
                <a:ea typeface="Abhaya Libre"/>
                <a:cs typeface="Abhaya Libre"/>
                <a:sym typeface="Abhaya Libre"/>
              </a:rPr>
              <a:t> je to </a:t>
            </a:r>
            <a:r>
              <a:rPr lang="en-US" sz="2400" dirty="0" err="1">
                <a:latin typeface="Abhaya Libre"/>
                <a:ea typeface="Abhaya Libre"/>
                <a:cs typeface="Abhaya Libre"/>
                <a:sym typeface="Abhaya Libre"/>
              </a:rPr>
              <a:t>lahko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začetek</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novega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obdobja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nakupovalnih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navad</a:t>
            </a:r>
            <a:r>
              <a:rPr lang="en-US" sz="2400" dirty="0">
                <a:latin typeface="Abhaya Libre"/>
                <a:ea typeface="Abhaya Libre"/>
                <a:cs typeface="Abhaya Libre"/>
                <a:sym typeface="Abhaya Libre"/>
              </a:rPr>
              <a:t>.</a:t>
            </a:r>
            <a:endParaRPr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dirty="0">
              <a:latin typeface="Abhaya Libre"/>
              <a:ea typeface="Abhaya Libre"/>
              <a:cs typeface="Abhaya Libre"/>
              <a:sym typeface="Abhaya Libr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8"/>
                                        </p:tgtEl>
                                        <p:attrNameLst>
                                          <p:attrName>style.visibility</p:attrName>
                                        </p:attrNameLst>
                                      </p:cBhvr>
                                      <p:to>
                                        <p:strVal val="visible"/>
                                      </p:to>
                                    </p:set>
                                    <p:animEffect transition="in" filter="fade">
                                      <p:cBhvr>
                                        <p:cTn id="7" dur="1000"/>
                                        <p:tgtEl>
                                          <p:spTgt spid="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303"/>
        <p:cNvGrpSpPr/>
        <p:nvPr/>
      </p:nvGrpSpPr>
      <p:grpSpPr>
        <a:xfrm>
          <a:off x="0" y="0"/>
          <a:ext cx="0" cy="0"/>
          <a:chOff x="0" y="0"/>
          <a:chExt cx="0" cy="0"/>
        </a:xfrm>
      </p:grpSpPr>
      <p:pic>
        <p:nvPicPr>
          <p:cNvPr id="304" name="Google Shape;304;g1c0d571eb8a_0_69"/>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305" name="Google Shape;305;g1c0d571eb8a_0_69"/>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306" name="Google Shape;306;g1c0d571eb8a_0_69"/>
          <p:cNvPicPr preferRelativeResize="0"/>
          <p:nvPr/>
        </p:nvPicPr>
        <p:blipFill rotWithShape="1">
          <a:blip r:embed="rId5">
            <a:alphaModFix/>
          </a:blip>
          <a:srcRect/>
          <a:stretch/>
        </p:blipFill>
        <p:spPr>
          <a:xfrm>
            <a:off x="1784708" y="118200"/>
            <a:ext cx="1869291" cy="1869291"/>
          </a:xfrm>
          <a:prstGeom prst="rect">
            <a:avLst/>
          </a:prstGeom>
          <a:noFill/>
          <a:ln>
            <a:noFill/>
          </a:ln>
        </p:spPr>
      </p:pic>
      <p:pic>
        <p:nvPicPr>
          <p:cNvPr id="307" name="Google Shape;307;g1c0d571eb8a_0_69"/>
          <p:cNvPicPr preferRelativeResize="0"/>
          <p:nvPr/>
        </p:nvPicPr>
        <p:blipFill rotWithShape="1">
          <a:blip r:embed="rId6">
            <a:alphaModFix/>
          </a:blip>
          <a:srcRect/>
          <a:stretch/>
        </p:blipFill>
        <p:spPr>
          <a:xfrm>
            <a:off x="5143030" y="9355341"/>
            <a:ext cx="3710719" cy="779251"/>
          </a:xfrm>
          <a:prstGeom prst="rect">
            <a:avLst/>
          </a:prstGeom>
          <a:noFill/>
          <a:ln>
            <a:noFill/>
          </a:ln>
        </p:spPr>
      </p:pic>
      <p:sp>
        <p:nvSpPr>
          <p:cNvPr id="308" name="Google Shape;308;g1c0d571eb8a_0_69"/>
          <p:cNvSpPr txBox="1"/>
          <p:nvPr/>
        </p:nvSpPr>
        <p:spPr>
          <a:xfrm>
            <a:off x="1911525" y="3799930"/>
            <a:ext cx="6510900" cy="4136517"/>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a:latin typeface="Abhaya Libre"/>
                <a:ea typeface="Abhaya Libre"/>
                <a:cs typeface="Abhaya Libre"/>
                <a:sym typeface="Abhaya Libre"/>
              </a:rPr>
              <a:t>V </a:t>
            </a:r>
            <a:r>
              <a:rPr lang="en-US" sz="2400" dirty="0" err="1">
                <a:latin typeface="Abhaya Libre"/>
                <a:ea typeface="Abhaya Libre"/>
                <a:cs typeface="Abhaya Libre"/>
                <a:sym typeface="Abhaya Libre"/>
              </a:rPr>
              <a:t>študiji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objavljeni</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reviji</a:t>
            </a:r>
            <a:r>
              <a:rPr lang="en-US" sz="2400" dirty="0">
                <a:latin typeface="Abhaya Libre"/>
                <a:ea typeface="Abhaya Libre"/>
                <a:cs typeface="Abhaya Libre"/>
                <a:sym typeface="Abhaya Libre"/>
              </a:rPr>
              <a:t> Science Advance, </a:t>
            </a:r>
            <a:r>
              <a:rPr lang="en-US" sz="2400" dirty="0" err="1">
                <a:latin typeface="Abhaya Libre"/>
                <a:ea typeface="Abhaya Libre"/>
                <a:cs typeface="Abhaya Libre"/>
                <a:sym typeface="Abhaya Libre"/>
              </a:rPr>
              <a:t>raziskovalci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ocenjujejo</a:t>
            </a:r>
            <a:r>
              <a:rPr lang="en-US" sz="2400" dirty="0">
                <a:latin typeface="Abhaya Libre"/>
                <a:ea typeface="Abhaya Libre"/>
                <a:cs typeface="Abhaya Libre"/>
                <a:sym typeface="Abhaya Libre"/>
              </a:rPr>
              <a:t>, da je od </a:t>
            </a:r>
            <a:r>
              <a:rPr lang="en-US" sz="2400" dirty="0" err="1">
                <a:latin typeface="Abhaya Libre"/>
                <a:ea typeface="Abhaya Libre"/>
                <a:cs typeface="Abhaya Libre"/>
                <a:sym typeface="Abhaya Libre"/>
              </a:rPr>
              <a:t>leta</a:t>
            </a:r>
            <a:r>
              <a:rPr lang="en-US" sz="2400" dirty="0">
                <a:latin typeface="Abhaya Libre"/>
                <a:ea typeface="Abhaya Libre"/>
                <a:cs typeface="Abhaya Libre"/>
                <a:sym typeface="Abhaya Libre"/>
              </a:rPr>
              <a:t> 1950 </a:t>
            </a:r>
            <a:r>
              <a:rPr lang="en-US" sz="2400" dirty="0" err="1">
                <a:latin typeface="Abhaya Libre"/>
                <a:ea typeface="Abhaya Libre"/>
                <a:cs typeface="Abhaya Libre"/>
                <a:sym typeface="Abhaya Libre"/>
              </a:rPr>
              <a:t>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svetu</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nastalo</a:t>
            </a:r>
            <a:r>
              <a:rPr lang="en-US" sz="2400" dirty="0">
                <a:latin typeface="Abhaya Libre"/>
                <a:ea typeface="Abhaya Libre"/>
                <a:cs typeface="Abhaya Libre"/>
                <a:sym typeface="Abhaya Libre"/>
              </a:rPr>
              <a:t> 8,3 </a:t>
            </a:r>
            <a:r>
              <a:rPr lang="en-US" sz="2400" dirty="0" err="1">
                <a:latin typeface="Abhaya Libre"/>
                <a:ea typeface="Abhaya Libre"/>
                <a:cs typeface="Abhaya Libre"/>
                <a:sym typeface="Abhaya Libre"/>
              </a:rPr>
              <a:t>milijarde</a:t>
            </a:r>
            <a:r>
              <a:rPr lang="en-US" sz="2400" dirty="0">
                <a:latin typeface="Abhaya Libre"/>
                <a:ea typeface="Abhaya Libre"/>
                <a:cs typeface="Abhaya Libre"/>
                <a:sym typeface="Abhaya Libre"/>
              </a:rPr>
              <a:t> ton </a:t>
            </a:r>
            <a:r>
              <a:rPr lang="en-US" sz="2400" dirty="0" err="1">
                <a:latin typeface="Abhaya Libre"/>
                <a:ea typeface="Abhaya Libre"/>
                <a:cs typeface="Abhaya Libre"/>
                <a:sym typeface="Abhaya Libre"/>
              </a:rPr>
              <a:t>plastike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recikliranih</a:t>
            </a:r>
            <a:r>
              <a:rPr lang="en-US" sz="2400" dirty="0">
                <a:latin typeface="Abhaya Libre"/>
                <a:ea typeface="Abhaya Libre"/>
                <a:cs typeface="Abhaya Libre"/>
                <a:sym typeface="Abhaya Libre"/>
              </a:rPr>
              <a:t> pa je </a:t>
            </a:r>
            <a:r>
              <a:rPr lang="en-US" sz="2400" dirty="0" err="1">
                <a:latin typeface="Abhaya Libre"/>
                <a:ea typeface="Abhaya Libre"/>
                <a:cs typeface="Abhaya Libre"/>
                <a:sym typeface="Abhaya Libre"/>
              </a:rPr>
              <a:t>bilo</a:t>
            </a:r>
            <a:r>
              <a:rPr lang="en-US" sz="2400" dirty="0">
                <a:latin typeface="Abhaya Libre"/>
                <a:ea typeface="Abhaya Libre"/>
                <a:cs typeface="Abhaya Libre"/>
                <a:sym typeface="Abhaya Libre"/>
              </a:rPr>
              <a:t> le 9 </a:t>
            </a:r>
            <a:r>
              <a:rPr lang="en-US" sz="2400" dirty="0" err="1">
                <a:latin typeface="Abhaya Libre"/>
                <a:ea typeface="Abhaya Libre"/>
                <a:cs typeface="Abhaya Libre"/>
                <a:sym typeface="Abhaya Libre"/>
              </a:rPr>
              <a:t>odstotkov</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plastike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Ocenjujejo</a:t>
            </a:r>
            <a:r>
              <a:rPr lang="en-US" sz="2400" dirty="0">
                <a:latin typeface="Abhaya Libre"/>
                <a:ea typeface="Abhaya Libre"/>
                <a:cs typeface="Abhaya Libre"/>
                <a:sym typeface="Abhaya Libre"/>
              </a:rPr>
              <a:t>, da </a:t>
            </a:r>
            <a:r>
              <a:rPr lang="en-US" sz="2400" dirty="0" err="1">
                <a:latin typeface="Abhaya Libre"/>
                <a:ea typeface="Abhaya Libre"/>
                <a:cs typeface="Abhaya Libre"/>
                <a:sym typeface="Abhaya Libre"/>
              </a:rPr>
              <a:t>bo</a:t>
            </a:r>
            <a:r>
              <a:rPr lang="en-US" sz="2400" dirty="0">
                <a:latin typeface="Abhaya Libre"/>
                <a:ea typeface="Abhaya Libre"/>
                <a:cs typeface="Abhaya Libre"/>
                <a:sym typeface="Abhaya Libre"/>
              </a:rPr>
              <a:t> do </a:t>
            </a:r>
            <a:r>
              <a:rPr lang="en-US" sz="2400" dirty="0" err="1">
                <a:latin typeface="Abhaya Libre"/>
                <a:ea typeface="Abhaya Libre"/>
                <a:cs typeface="Abhaya Libre"/>
                <a:sym typeface="Abhaya Libre"/>
              </a:rPr>
              <a:t>leta</a:t>
            </a:r>
            <a:r>
              <a:rPr lang="en-US" sz="2400" dirty="0">
                <a:latin typeface="Abhaya Libre"/>
                <a:ea typeface="Abhaya Libre"/>
                <a:cs typeface="Abhaya Libre"/>
                <a:sym typeface="Abhaya Libre"/>
              </a:rPr>
              <a:t> 2050 </a:t>
            </a:r>
            <a:r>
              <a:rPr lang="en-US" sz="2400" dirty="0" err="1">
                <a:latin typeface="Abhaya Libre"/>
                <a:ea typeface="Abhaya Libre"/>
                <a:cs typeface="Abhaya Libre"/>
                <a:sym typeface="Abhaya Libre"/>
              </a:rPr>
              <a:t>zaradi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odlaganja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izgubljenih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dodatnih</a:t>
            </a:r>
            <a:r>
              <a:rPr lang="en-US" sz="2400" dirty="0">
                <a:latin typeface="Abhaya Libre"/>
                <a:ea typeface="Abhaya Libre"/>
                <a:cs typeface="Abhaya Libre"/>
                <a:sym typeface="Abhaya Libre"/>
              </a:rPr>
              <a:t> 12 </a:t>
            </a:r>
            <a:r>
              <a:rPr lang="en-US" sz="2400" dirty="0" err="1">
                <a:latin typeface="Abhaya Libre"/>
                <a:ea typeface="Abhaya Libre"/>
                <a:cs typeface="Abhaya Libre"/>
                <a:sym typeface="Abhaya Libre"/>
              </a:rPr>
              <a:t>milijard</a:t>
            </a:r>
            <a:r>
              <a:rPr lang="en-US" sz="2400" dirty="0">
                <a:latin typeface="Abhaya Libre"/>
                <a:ea typeface="Abhaya Libre"/>
                <a:cs typeface="Abhaya Libre"/>
                <a:sym typeface="Abhaya Libre"/>
              </a:rPr>
              <a:t> ton </a:t>
            </a:r>
            <a:r>
              <a:rPr lang="en-US" sz="2400" dirty="0" err="1">
                <a:latin typeface="Abhaya Libre"/>
                <a:ea typeface="Abhaya Libre"/>
                <a:cs typeface="Abhaya Libre"/>
                <a:sym typeface="Abhaya Libre"/>
              </a:rPr>
              <a:t>plastike</a:t>
            </a:r>
            <a:r>
              <a:rPr lang="en-US" sz="2400" dirty="0">
                <a:latin typeface="Abhaya Libre"/>
                <a:ea typeface="Abhaya Libre"/>
                <a:cs typeface="Abhaya Libre"/>
                <a:sym typeface="Abhaya Libre"/>
              </a:rPr>
              <a:t>.</a:t>
            </a:r>
            <a:endParaRPr lang="sl-SI"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dirty="0">
                <a:latin typeface="Abhaya Libre"/>
                <a:ea typeface="Abhaya Libre"/>
                <a:cs typeface="Abhaya Libre"/>
                <a:sym typeface="Abhaya Libre"/>
              </a:rPr>
              <a:t>Ob </a:t>
            </a:r>
            <a:r>
              <a:rPr lang="en-US" sz="2400" dirty="0" err="1">
                <a:latin typeface="Abhaya Libre"/>
                <a:ea typeface="Abhaya Libre"/>
                <a:cs typeface="Abhaya Libre"/>
                <a:sym typeface="Abhaya Libre"/>
              </a:rPr>
              <a:t>pogledu</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infografiko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lahko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torej</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sami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potegnemo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zaključke</a:t>
            </a:r>
            <a:r>
              <a:rPr lang="en-US" sz="2400" dirty="0">
                <a:latin typeface="Abhaya Libre"/>
                <a:ea typeface="Abhaya Libre"/>
                <a:cs typeface="Abhaya Libre"/>
                <a:sym typeface="Abhaya Libre"/>
              </a:rPr>
              <a:t>. </a:t>
            </a:r>
            <a:r>
              <a:rPr lang="en-US" sz="2400" u="sng" dirty="0">
                <a:solidFill>
                  <a:schemeClr val="hlink"/>
                </a:solidFill>
                <a:latin typeface="Abhaya Libre"/>
                <a:ea typeface="Abhaya Libre"/>
                <a:cs typeface="Abhaya Libre"/>
                <a:sym typeface="Abhaya Libre"/>
                <a:hlinkClick r:id="rId7"/>
              </a:rPr>
              <a:t>Source and more resources</a:t>
            </a:r>
            <a:r>
              <a:rPr lang="en-US" sz="2400" dirty="0">
                <a:latin typeface="Abhaya Libre"/>
                <a:ea typeface="Abhaya Libre"/>
                <a:cs typeface="Abhaya Libre"/>
                <a:sym typeface="Abhaya Libre"/>
              </a:rPr>
              <a:t>.</a:t>
            </a:r>
            <a:endParaRPr sz="2400" dirty="0">
              <a:latin typeface="Abhaya Libre"/>
              <a:ea typeface="Abhaya Libre"/>
              <a:cs typeface="Abhaya Libre"/>
              <a:sym typeface="Abhaya Libre"/>
            </a:endParaRPr>
          </a:p>
        </p:txBody>
      </p:sp>
      <p:sp>
        <p:nvSpPr>
          <p:cNvPr id="309" name="Google Shape;309;g1c0d571eb8a_0_69"/>
          <p:cNvSpPr txBox="1"/>
          <p:nvPr/>
        </p:nvSpPr>
        <p:spPr>
          <a:xfrm>
            <a:off x="1911525" y="2052507"/>
            <a:ext cx="82806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6410" dirty="0" err="1">
                <a:latin typeface="Abhaya Libre"/>
                <a:ea typeface="Abhaya Libre"/>
                <a:cs typeface="Abhaya Libre"/>
                <a:sym typeface="Abhaya Libre"/>
              </a:rPr>
              <a:t>Zakaj</a:t>
            </a:r>
            <a:r>
              <a:rPr lang="en-US" sz="6410" dirty="0">
                <a:latin typeface="Abhaya Libre"/>
                <a:ea typeface="Abhaya Libre"/>
                <a:cs typeface="Abhaya Libre"/>
                <a:sym typeface="Abhaya Libre"/>
              </a:rPr>
              <a:t> bi se </a:t>
            </a:r>
            <a:r>
              <a:rPr lang="en-US" sz="6410" dirty="0" err="1">
                <a:latin typeface="Abhaya Libre"/>
                <a:ea typeface="Abhaya Libre"/>
                <a:cs typeface="Abhaya Libre"/>
                <a:sym typeface="Abhaya Libre"/>
              </a:rPr>
              <a:t>trudili</a:t>
            </a:r>
            <a:r>
              <a:rPr lang="en-US" sz="6410" dirty="0">
                <a:latin typeface="Abhaya Libre"/>
                <a:ea typeface="Abhaya Libre"/>
                <a:cs typeface="Abhaya Libre"/>
                <a:sym typeface="Abhaya Libre"/>
              </a:rPr>
              <a:t>?</a:t>
            </a:r>
            <a:endParaRPr dirty="0"/>
          </a:p>
        </p:txBody>
      </p:sp>
      <p:sp>
        <p:nvSpPr>
          <p:cNvPr id="310" name="Google Shape;310;g1c0d571eb8a_0_69"/>
          <p:cNvSpPr txBox="1"/>
          <p:nvPr/>
        </p:nvSpPr>
        <p:spPr>
          <a:xfrm>
            <a:off x="1911525" y="2956305"/>
            <a:ext cx="8280600" cy="84023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900" dirty="0" err="1">
                <a:latin typeface="Abhaya Libre"/>
                <a:ea typeface="Abhaya Libre"/>
                <a:cs typeface="Abhaya Libre"/>
                <a:sym typeface="Abhaya Libre"/>
              </a:rPr>
              <a:t>Dejstva</a:t>
            </a:r>
            <a:r>
              <a:rPr lang="en-US" sz="3900" dirty="0">
                <a:latin typeface="Abhaya Libre"/>
                <a:ea typeface="Abhaya Libre"/>
                <a:cs typeface="Abhaya Libre"/>
                <a:sym typeface="Abhaya Libre"/>
              </a:rPr>
              <a:t> o </a:t>
            </a:r>
            <a:r>
              <a:rPr lang="en-US" sz="3900" dirty="0" err="1">
                <a:latin typeface="Abhaya Libre"/>
                <a:ea typeface="Abhaya Libre"/>
                <a:cs typeface="Abhaya Libre"/>
                <a:sym typeface="Abhaya Libre"/>
              </a:rPr>
              <a:t>plastiki</a:t>
            </a:r>
            <a:r>
              <a:rPr lang="en-US" sz="3900" dirty="0">
                <a:latin typeface="Abhaya Libre"/>
                <a:ea typeface="Abhaya Libre"/>
                <a:cs typeface="Abhaya Libre"/>
                <a:sym typeface="Abhaya Libre"/>
              </a:rPr>
              <a:t> </a:t>
            </a:r>
            <a:endParaRPr dirty="0"/>
          </a:p>
        </p:txBody>
      </p:sp>
      <p:pic>
        <p:nvPicPr>
          <p:cNvPr id="311" name="Google Shape;311;g1c0d571eb8a_0_69"/>
          <p:cNvPicPr preferRelativeResize="0"/>
          <p:nvPr/>
        </p:nvPicPr>
        <p:blipFill>
          <a:blip r:embed="rId8">
            <a:alphaModFix/>
          </a:blip>
          <a:stretch>
            <a:fillRect/>
          </a:stretch>
        </p:blipFill>
        <p:spPr>
          <a:xfrm>
            <a:off x="10192125" y="26850"/>
            <a:ext cx="8095876" cy="10287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315"/>
        <p:cNvGrpSpPr/>
        <p:nvPr/>
      </p:nvGrpSpPr>
      <p:grpSpPr>
        <a:xfrm>
          <a:off x="0" y="0"/>
          <a:ext cx="0" cy="0"/>
          <a:chOff x="0" y="0"/>
          <a:chExt cx="0" cy="0"/>
        </a:xfrm>
      </p:grpSpPr>
      <p:sp>
        <p:nvSpPr>
          <p:cNvPr id="316" name="Google Shape;316;p7"/>
          <p:cNvSpPr txBox="1"/>
          <p:nvPr/>
        </p:nvSpPr>
        <p:spPr>
          <a:xfrm>
            <a:off x="1911525" y="3201830"/>
            <a:ext cx="6510900" cy="5170646"/>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a:latin typeface="Abhaya Libre"/>
                <a:ea typeface="Abhaya Libre"/>
                <a:cs typeface="Abhaya Libre"/>
                <a:sym typeface="Abhaya Libre"/>
              </a:rPr>
              <a:t>Leta 2012 </a:t>
            </a:r>
            <a:r>
              <a:rPr lang="sl-SI" sz="2400" dirty="0">
                <a:latin typeface="Abhaya Libre"/>
                <a:ea typeface="Abhaya Libre"/>
                <a:cs typeface="Abhaya Libre"/>
                <a:sym typeface="Abhaya Libre"/>
              </a:rPr>
              <a:t>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svet</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ustvaril</a:t>
            </a:r>
            <a:r>
              <a:rPr lang="en-US" sz="2400" dirty="0">
                <a:latin typeface="Abhaya Libre"/>
                <a:ea typeface="Abhaya Libre"/>
                <a:cs typeface="Abhaya Libre"/>
                <a:sym typeface="Abhaya Libre"/>
              </a:rPr>
              <a:t> 2,6 </a:t>
            </a:r>
            <a:r>
              <a:rPr lang="en-US" sz="2400" dirty="0" err="1">
                <a:latin typeface="Abhaya Libre"/>
                <a:ea typeface="Abhaya Libre"/>
                <a:cs typeface="Abhaya Libre"/>
                <a:sym typeface="Abhaya Libre"/>
              </a:rPr>
              <a:t>bilijona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kilogramov</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smeti</a:t>
            </a:r>
            <a:r>
              <a:rPr lang="en-US" sz="2400" dirty="0">
                <a:latin typeface="Abhaya Libre"/>
                <a:ea typeface="Abhaya Libre"/>
                <a:cs typeface="Abhaya Libre"/>
                <a:sym typeface="Abhaya Libre"/>
              </a:rPr>
              <a:t> - </a:t>
            </a:r>
            <a:r>
              <a:rPr lang="en-US" sz="2400" dirty="0" err="1">
                <a:latin typeface="Abhaya Libre"/>
                <a:ea typeface="Abhaya Libre"/>
                <a:cs typeface="Abhaya Libre"/>
                <a:sym typeface="Abhaya Libre"/>
              </a:rPr>
              <a:t>toliko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kolikor</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tehta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približno</a:t>
            </a:r>
            <a:r>
              <a:rPr lang="en-US" sz="2400" dirty="0">
                <a:latin typeface="Abhaya Libre"/>
                <a:ea typeface="Abhaya Libre"/>
                <a:cs typeface="Abhaya Libre"/>
                <a:sym typeface="Abhaya Libre"/>
              </a:rPr>
              <a:t> 7000 </a:t>
            </a:r>
            <a:r>
              <a:rPr lang="en-US" sz="2400" dirty="0" err="1">
                <a:latin typeface="Abhaya Libre"/>
                <a:ea typeface="Abhaya Libre"/>
                <a:cs typeface="Abhaya Libre"/>
                <a:sym typeface="Abhaya Libre"/>
              </a:rPr>
              <a:t>stavb</a:t>
            </a:r>
            <a:r>
              <a:rPr lang="en-US" sz="2400" dirty="0">
                <a:latin typeface="Abhaya Libre"/>
                <a:ea typeface="Abhaya Libre"/>
                <a:cs typeface="Abhaya Libre"/>
                <a:sym typeface="Abhaya Libre"/>
              </a:rPr>
              <a:t> Empire State Buildings. </a:t>
            </a:r>
            <a:endParaRPr lang="sl-SI"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dirty="0" err="1">
                <a:latin typeface="Abhaya Libre"/>
                <a:ea typeface="Abhaya Libre"/>
                <a:cs typeface="Abhaya Libre"/>
                <a:sym typeface="Abhaya Libre"/>
              </a:rPr>
              <a:t>Kakšne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vrste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smeti</a:t>
            </a:r>
            <a:r>
              <a:rPr lang="en-US" sz="2400" dirty="0">
                <a:latin typeface="Abhaya Libre"/>
                <a:ea typeface="Abhaya Libre"/>
                <a:cs typeface="Abhaya Libre"/>
                <a:sym typeface="Abhaya Libre"/>
              </a:rPr>
              <a:t> so to?</a:t>
            </a:r>
            <a:endParaRPr lang="sl-SI"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dirty="0">
                <a:latin typeface="Abhaya Libre"/>
                <a:ea typeface="Abhaya Libre"/>
                <a:cs typeface="Abhaya Libre"/>
                <a:sym typeface="Abhaya Libre"/>
              </a:rPr>
              <a:t> Kam </a:t>
            </a:r>
            <a:r>
              <a:rPr lang="en-US" sz="2400" dirty="0" err="1">
                <a:latin typeface="Abhaya Libre"/>
                <a:ea typeface="Abhaya Libre"/>
                <a:cs typeface="Abhaya Libre"/>
                <a:sym typeface="Abhaya Libre"/>
              </a:rPr>
              <a:t>vse</a:t>
            </a:r>
            <a:r>
              <a:rPr lang="en-US" sz="2400" dirty="0">
                <a:latin typeface="Abhaya Libre"/>
                <a:ea typeface="Abhaya Libre"/>
                <a:cs typeface="Abhaya Libre"/>
                <a:sym typeface="Abhaya Libre"/>
              </a:rPr>
              <a:t> to </a:t>
            </a:r>
            <a:r>
              <a:rPr lang="en-US" sz="2400" dirty="0" err="1">
                <a:latin typeface="Abhaya Libre"/>
                <a:ea typeface="Abhaya Libre"/>
                <a:cs typeface="Abhaya Libre"/>
                <a:sym typeface="Abhaya Libre"/>
              </a:rPr>
              <a:t>gre</a:t>
            </a:r>
            <a:r>
              <a:rPr lang="en-US" sz="2400" dirty="0">
                <a:latin typeface="Abhaya Libre"/>
                <a:ea typeface="Abhaya Libre"/>
                <a:cs typeface="Abhaya Libre"/>
                <a:sym typeface="Abhaya Libre"/>
              </a:rPr>
              <a:t>?</a:t>
            </a:r>
            <a:endParaRPr lang="sl-SI"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dirty="0">
                <a:latin typeface="Abhaya Libre"/>
                <a:ea typeface="Abhaya Libre"/>
                <a:cs typeface="Abhaya Libre"/>
                <a:sym typeface="Abhaya Libre"/>
              </a:rPr>
              <a:t>Po </a:t>
            </a:r>
            <a:r>
              <a:rPr lang="en-US" sz="2400" dirty="0" err="1">
                <a:latin typeface="Abhaya Libre"/>
                <a:ea typeface="Abhaya Libre"/>
                <a:cs typeface="Abhaya Libre"/>
                <a:sym typeface="Abhaya Libre"/>
              </a:rPr>
              <a:t>novem</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poročilu</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Svetovne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banke</a:t>
            </a:r>
            <a:r>
              <a:rPr lang="en-US" sz="2400" dirty="0">
                <a:latin typeface="Abhaya Libre"/>
                <a:ea typeface="Abhaya Libre"/>
                <a:cs typeface="Abhaya Libre"/>
                <a:sym typeface="Abhaya Libre"/>
              </a:rPr>
              <a:t>, ki je </a:t>
            </a:r>
            <a:r>
              <a:rPr lang="en-US" sz="2400" dirty="0" err="1">
                <a:latin typeface="Abhaya Libre"/>
                <a:ea typeface="Abhaya Libre"/>
                <a:cs typeface="Abhaya Libre"/>
                <a:sym typeface="Abhaya Libre"/>
              </a:rPr>
              <a:t>bilo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objavljeno</a:t>
            </a:r>
            <a:r>
              <a:rPr lang="en-US" sz="2400" dirty="0">
                <a:latin typeface="Abhaya Libre"/>
                <a:ea typeface="Abhaya Libre"/>
                <a:cs typeface="Abhaya Libre"/>
                <a:sym typeface="Abhaya Libre"/>
              </a:rPr>
              <a:t> ta </a:t>
            </a:r>
            <a:r>
              <a:rPr lang="en-US" sz="2400" dirty="0" err="1">
                <a:latin typeface="Abhaya Libre"/>
                <a:ea typeface="Abhaya Libre"/>
                <a:cs typeface="Abhaya Libre"/>
                <a:sym typeface="Abhaya Libre"/>
              </a:rPr>
              <a:t>teden</a:t>
            </a:r>
            <a:r>
              <a:rPr lang="en-US" sz="2400" dirty="0">
                <a:latin typeface="Abhaya Libre"/>
                <a:ea typeface="Abhaya Libre"/>
                <a:cs typeface="Abhaya Libre"/>
                <a:sym typeface="Abhaya Libre"/>
              </a:rPr>
              <a:t>, je </a:t>
            </a:r>
            <a:r>
              <a:rPr lang="en-US" sz="2400" dirty="0" err="1">
                <a:latin typeface="Abhaya Libre"/>
                <a:ea typeface="Abhaya Libre"/>
                <a:cs typeface="Abhaya Libre"/>
                <a:sym typeface="Abhaya Libre"/>
              </a:rPr>
              <a:t>odgovor</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malo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manj</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kot</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polovica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odpadkov</a:t>
            </a:r>
            <a:r>
              <a:rPr lang="en-US" sz="2400" dirty="0">
                <a:latin typeface="Abhaya Libre"/>
                <a:ea typeface="Abhaya Libre"/>
                <a:cs typeface="Abhaya Libre"/>
                <a:sym typeface="Abhaya Libre"/>
              </a:rPr>
              <a:t> je "</a:t>
            </a:r>
            <a:r>
              <a:rPr lang="en-US" sz="2400" dirty="0" err="1">
                <a:latin typeface="Abhaya Libre"/>
                <a:ea typeface="Abhaya Libre"/>
                <a:cs typeface="Abhaya Libre"/>
                <a:sym typeface="Abhaya Libre"/>
              </a:rPr>
              <a:t>organskih</a:t>
            </a:r>
            <a:r>
              <a:rPr lang="en-US" sz="2400" dirty="0">
                <a:latin typeface="Abhaya Libre"/>
                <a:ea typeface="Abhaya Libre"/>
                <a:cs typeface="Abhaya Libre"/>
                <a:sym typeface="Abhaya Libre"/>
              </a:rPr>
              <a:t>" - </a:t>
            </a:r>
            <a:r>
              <a:rPr lang="en-US" sz="2400" dirty="0" err="1">
                <a:latin typeface="Abhaya Libre"/>
                <a:ea typeface="Abhaya Libre"/>
                <a:cs typeface="Abhaya Libre"/>
                <a:sym typeface="Abhaya Libre"/>
              </a:rPr>
              <a:t>predvsem</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hrana</a:t>
            </a:r>
            <a:r>
              <a:rPr lang="en-US" sz="2400" dirty="0">
                <a:latin typeface="Abhaya Libre"/>
                <a:ea typeface="Abhaya Libre"/>
                <a:cs typeface="Abhaya Libre"/>
                <a:sym typeface="Abhaya Libre"/>
              </a:rPr>
              <a:t> - in </a:t>
            </a:r>
            <a:r>
              <a:rPr lang="en-US" sz="2400" dirty="0" err="1">
                <a:latin typeface="Abhaya Libre"/>
                <a:ea typeface="Abhaya Libre"/>
                <a:cs typeface="Abhaya Libre"/>
                <a:sym typeface="Abhaya Libre"/>
              </a:rPr>
              <a:t>večina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jih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gre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odlagališča</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poročilu</a:t>
            </a:r>
            <a:r>
              <a:rPr lang="en-US" sz="2400" dirty="0">
                <a:latin typeface="Abhaya Libre"/>
                <a:ea typeface="Abhaya Libre"/>
                <a:cs typeface="Abhaya Libre"/>
                <a:sym typeface="Abhaya Libre"/>
              </a:rPr>
              <a:t> je ta zgodba </a:t>
            </a:r>
            <a:r>
              <a:rPr lang="en-US" sz="2400" dirty="0" err="1">
                <a:latin typeface="Abhaya Libre"/>
                <a:ea typeface="Abhaya Libre"/>
                <a:cs typeface="Abhaya Libre"/>
                <a:sym typeface="Abhaya Libre"/>
              </a:rPr>
              <a:t>prikazana</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obliki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kolutnih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diagramov</a:t>
            </a:r>
            <a:r>
              <a:rPr lang="en-US" sz="2400" dirty="0">
                <a:latin typeface="Abhaya Libre"/>
                <a:ea typeface="Abhaya Libre"/>
                <a:cs typeface="Abhaya Libre"/>
                <a:sym typeface="Abhaya Libre"/>
              </a:rPr>
              <a:t>.</a:t>
            </a:r>
            <a:endParaRPr sz="2400" dirty="0">
              <a:latin typeface="Abhaya Libre"/>
              <a:ea typeface="Abhaya Libre"/>
              <a:cs typeface="Abhaya Libre"/>
              <a:sym typeface="Abhaya Libre"/>
            </a:endParaRPr>
          </a:p>
        </p:txBody>
      </p:sp>
      <p:pic>
        <p:nvPicPr>
          <p:cNvPr id="317" name="Google Shape;317;p7"/>
          <p:cNvPicPr preferRelativeResize="0"/>
          <p:nvPr/>
        </p:nvPicPr>
        <p:blipFill rotWithShape="1">
          <a:blip r:embed="rId3">
            <a:alphaModFix/>
          </a:blip>
          <a:srcRect/>
          <a:stretch/>
        </p:blipFill>
        <p:spPr>
          <a:xfrm rot="-4196164">
            <a:off x="-5811133" y="7594029"/>
            <a:ext cx="11622266" cy="12388074"/>
          </a:xfrm>
          <a:prstGeom prst="rect">
            <a:avLst/>
          </a:prstGeom>
          <a:noFill/>
          <a:ln>
            <a:noFill/>
          </a:ln>
        </p:spPr>
      </p:pic>
      <p:pic>
        <p:nvPicPr>
          <p:cNvPr id="318" name="Google Shape;318;p7"/>
          <p:cNvPicPr preferRelativeResize="0"/>
          <p:nvPr/>
        </p:nvPicPr>
        <p:blipFill rotWithShape="1">
          <a:blip r:embed="rId4">
            <a:alphaModFix/>
          </a:blip>
          <a:srcRect/>
          <a:stretch/>
        </p:blipFill>
        <p:spPr>
          <a:xfrm rot="1836636">
            <a:off x="0" y="-2006961"/>
            <a:ext cx="3334026" cy="3588482"/>
          </a:xfrm>
          <a:prstGeom prst="rect">
            <a:avLst/>
          </a:prstGeom>
          <a:noFill/>
          <a:ln>
            <a:noFill/>
          </a:ln>
        </p:spPr>
      </p:pic>
      <p:sp>
        <p:nvSpPr>
          <p:cNvPr id="319" name="Google Shape;319;p7"/>
          <p:cNvSpPr txBox="1"/>
          <p:nvPr/>
        </p:nvSpPr>
        <p:spPr>
          <a:xfrm>
            <a:off x="1911600" y="962825"/>
            <a:ext cx="117774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6410" dirty="0">
                <a:latin typeface="Abhaya Libre"/>
                <a:ea typeface="Abhaya Libre"/>
                <a:cs typeface="Abhaya Libre"/>
                <a:sym typeface="Abhaya Libre"/>
              </a:rPr>
              <a:t>2,6 </a:t>
            </a:r>
            <a:r>
              <a:rPr lang="en-US" sz="6410" dirty="0" err="1">
                <a:latin typeface="Abhaya Libre"/>
                <a:ea typeface="Abhaya Libre"/>
                <a:cs typeface="Abhaya Libre"/>
                <a:sym typeface="Abhaya Libre"/>
              </a:rPr>
              <a:t>bilijona</a:t>
            </a:r>
            <a:r>
              <a:rPr lang="en-US" sz="6410" dirty="0">
                <a:latin typeface="Abhaya Libre"/>
                <a:ea typeface="Abhaya Libre"/>
                <a:cs typeface="Abhaya Libre"/>
                <a:sym typeface="Abhaya Libre"/>
              </a:rPr>
              <a:t> </a:t>
            </a:r>
            <a:r>
              <a:rPr lang="en-US" sz="6410" dirty="0" err="1">
                <a:latin typeface="Abhaya Libre"/>
                <a:ea typeface="Abhaya Libre"/>
                <a:cs typeface="Abhaya Libre"/>
                <a:sym typeface="Abhaya Libre"/>
              </a:rPr>
              <a:t>funtov</a:t>
            </a:r>
            <a:r>
              <a:rPr lang="en-US" sz="6410" dirty="0">
                <a:latin typeface="Abhaya Libre"/>
                <a:ea typeface="Abhaya Libre"/>
                <a:cs typeface="Abhaya Libre"/>
                <a:sym typeface="Abhaya Libre"/>
              </a:rPr>
              <a:t> </a:t>
            </a:r>
            <a:r>
              <a:rPr lang="en-US" sz="6410" dirty="0" err="1">
                <a:latin typeface="Abhaya Libre"/>
                <a:ea typeface="Abhaya Libre"/>
                <a:cs typeface="Abhaya Libre"/>
                <a:sym typeface="Abhaya Libre"/>
              </a:rPr>
              <a:t>odpadkov</a:t>
            </a:r>
            <a:endParaRPr dirty="0"/>
          </a:p>
        </p:txBody>
      </p:sp>
      <p:pic>
        <p:nvPicPr>
          <p:cNvPr id="320" name="Google Shape;320;p7"/>
          <p:cNvPicPr preferRelativeResize="0"/>
          <p:nvPr/>
        </p:nvPicPr>
        <p:blipFill rotWithShape="1">
          <a:blip r:embed="rId5">
            <a:alphaModFix/>
          </a:blip>
          <a:srcRect/>
          <a:stretch/>
        </p:blipFill>
        <p:spPr>
          <a:xfrm>
            <a:off x="16418708" y="0"/>
            <a:ext cx="1869292" cy="1869292"/>
          </a:xfrm>
          <a:prstGeom prst="rect">
            <a:avLst/>
          </a:prstGeom>
          <a:noFill/>
          <a:ln>
            <a:noFill/>
          </a:ln>
        </p:spPr>
      </p:pic>
      <p:pic>
        <p:nvPicPr>
          <p:cNvPr id="321" name="Google Shape;321;p7"/>
          <p:cNvPicPr preferRelativeResize="0"/>
          <p:nvPr/>
        </p:nvPicPr>
        <p:blipFill rotWithShape="1">
          <a:blip r:embed="rId6">
            <a:alphaModFix/>
          </a:blip>
          <a:srcRect/>
          <a:stretch/>
        </p:blipFill>
        <p:spPr>
          <a:xfrm>
            <a:off x="7870030" y="9245916"/>
            <a:ext cx="3710720" cy="779251"/>
          </a:xfrm>
          <a:prstGeom prst="rect">
            <a:avLst/>
          </a:prstGeom>
          <a:noFill/>
          <a:ln>
            <a:noFill/>
          </a:ln>
        </p:spPr>
      </p:pic>
      <p:sp>
        <p:nvSpPr>
          <p:cNvPr id="322" name="Google Shape;322;p7"/>
          <p:cNvSpPr txBox="1"/>
          <p:nvPr/>
        </p:nvSpPr>
        <p:spPr>
          <a:xfrm>
            <a:off x="1911525" y="1869305"/>
            <a:ext cx="8280600" cy="84023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900" dirty="0">
                <a:latin typeface="Abhaya Libre"/>
                <a:ea typeface="Abhaya Libre"/>
                <a:cs typeface="Abhaya Libre"/>
                <a:sym typeface="Abhaya Libre"/>
              </a:rPr>
              <a:t>Kam </a:t>
            </a:r>
            <a:r>
              <a:rPr lang="en-US" sz="3900" dirty="0" err="1">
                <a:latin typeface="Abhaya Libre"/>
                <a:ea typeface="Abhaya Libre"/>
                <a:cs typeface="Abhaya Libre"/>
                <a:sym typeface="Abhaya Libre"/>
              </a:rPr>
              <a:t>gredo</a:t>
            </a:r>
            <a:r>
              <a:rPr lang="en-US" sz="3900" dirty="0">
                <a:latin typeface="Abhaya Libre"/>
                <a:ea typeface="Abhaya Libre"/>
                <a:cs typeface="Abhaya Libre"/>
                <a:sym typeface="Abhaya Libre"/>
              </a:rPr>
              <a:t> </a:t>
            </a:r>
            <a:r>
              <a:rPr lang="en-US" sz="3900" dirty="0" err="1">
                <a:latin typeface="Abhaya Libre"/>
                <a:ea typeface="Abhaya Libre"/>
                <a:cs typeface="Abhaya Libre"/>
                <a:sym typeface="Abhaya Libre"/>
              </a:rPr>
              <a:t>svetovni</a:t>
            </a:r>
            <a:r>
              <a:rPr lang="en-US" sz="3900" dirty="0">
                <a:latin typeface="Abhaya Libre"/>
                <a:ea typeface="Abhaya Libre"/>
                <a:cs typeface="Abhaya Libre"/>
                <a:sym typeface="Abhaya Libre"/>
              </a:rPr>
              <a:t> </a:t>
            </a:r>
            <a:r>
              <a:rPr lang="en-US" sz="3900" dirty="0" err="1">
                <a:latin typeface="Abhaya Libre"/>
                <a:ea typeface="Abhaya Libre"/>
                <a:cs typeface="Abhaya Libre"/>
                <a:sym typeface="Abhaya Libre"/>
              </a:rPr>
              <a:t>odpadki</a:t>
            </a:r>
            <a:r>
              <a:rPr lang="en-US" sz="3900" dirty="0">
                <a:latin typeface="Abhaya Libre"/>
                <a:ea typeface="Abhaya Libre"/>
                <a:cs typeface="Abhaya Libre"/>
                <a:sym typeface="Abhaya Libre"/>
              </a:rPr>
              <a:t>?</a:t>
            </a:r>
            <a:endParaRPr dirty="0"/>
          </a:p>
        </p:txBody>
      </p:sp>
      <p:pic>
        <p:nvPicPr>
          <p:cNvPr id="323" name="Google Shape;323;p7"/>
          <p:cNvPicPr preferRelativeResize="0"/>
          <p:nvPr/>
        </p:nvPicPr>
        <p:blipFill>
          <a:blip r:embed="rId7">
            <a:alphaModFix/>
          </a:blip>
          <a:stretch>
            <a:fillRect/>
          </a:stretch>
        </p:blipFill>
        <p:spPr>
          <a:xfrm>
            <a:off x="9392100" y="3006117"/>
            <a:ext cx="8280600" cy="510299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327"/>
        <p:cNvGrpSpPr/>
        <p:nvPr/>
      </p:nvGrpSpPr>
      <p:grpSpPr>
        <a:xfrm>
          <a:off x="0" y="0"/>
          <a:ext cx="0" cy="0"/>
          <a:chOff x="0" y="0"/>
          <a:chExt cx="0" cy="0"/>
        </a:xfrm>
      </p:grpSpPr>
      <p:sp>
        <p:nvSpPr>
          <p:cNvPr id="328" name="Google Shape;328;g1c0d571eb8a_0_83"/>
          <p:cNvSpPr txBox="1"/>
          <p:nvPr/>
        </p:nvSpPr>
        <p:spPr>
          <a:xfrm>
            <a:off x="1911525" y="2623125"/>
            <a:ext cx="14828400" cy="3102388"/>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a:latin typeface="Abhaya Libre"/>
                <a:ea typeface="Abhaya Libre"/>
                <a:cs typeface="Abhaya Libre"/>
                <a:sym typeface="Abhaya Libre"/>
              </a:rPr>
              <a:t>I</a:t>
            </a:r>
            <a:endParaRPr lang="sl-SI"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lang="sl-SI"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dirty="0" err="1">
                <a:latin typeface="Abhaya Libre"/>
                <a:ea typeface="Abhaya Libre"/>
                <a:cs typeface="Abhaya Libre"/>
                <a:sym typeface="Abhaya Libre"/>
              </a:rPr>
              <a:t>Tako</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bogatih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kot</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revnih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državah</a:t>
            </a:r>
            <a:r>
              <a:rPr lang="en-US" sz="2400" dirty="0">
                <a:latin typeface="Abhaya Libre"/>
                <a:ea typeface="Abhaya Libre"/>
                <a:cs typeface="Abhaya Libre"/>
                <a:sym typeface="Abhaya Libre"/>
              </a:rPr>
              <a:t> se </a:t>
            </a:r>
            <a:r>
              <a:rPr lang="en-US" sz="2400" dirty="0" err="1">
                <a:latin typeface="Abhaya Libre"/>
                <a:ea typeface="Abhaya Libre"/>
                <a:cs typeface="Abhaya Libre"/>
                <a:sym typeface="Abhaya Libre"/>
              </a:rPr>
              <a:t>velika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večina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naših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odpadkov</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odloži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odlagališčih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kjer</a:t>
            </a:r>
            <a:r>
              <a:rPr lang="en-US" sz="2400" dirty="0">
                <a:latin typeface="Abhaya Libre"/>
                <a:ea typeface="Abhaya Libre"/>
                <a:cs typeface="Abhaya Libre"/>
                <a:sym typeface="Abhaya Libre"/>
              </a:rPr>
              <a:t> so (</a:t>
            </a:r>
            <a:r>
              <a:rPr lang="en-US" sz="2400" dirty="0" err="1">
                <a:latin typeface="Abhaya Libre"/>
                <a:ea typeface="Abhaya Libre"/>
                <a:cs typeface="Abhaya Libre"/>
                <a:sym typeface="Abhaya Libre"/>
              </a:rPr>
              <a:t>pogosto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zakriti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Zelo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majhen</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delež</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odpadkov</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podatkih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Svetovne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banke</a:t>
            </a:r>
            <a:r>
              <a:rPr lang="en-US" sz="2400" dirty="0">
                <a:latin typeface="Abhaya Libre"/>
                <a:ea typeface="Abhaya Libre"/>
                <a:cs typeface="Abhaya Libre"/>
                <a:sym typeface="Abhaya Libre"/>
              </a:rPr>
              <a:t> - ki </a:t>
            </a:r>
            <a:r>
              <a:rPr lang="en-US" sz="2400" dirty="0" err="1">
                <a:latin typeface="Abhaya Libre"/>
                <a:ea typeface="Abhaya Libre"/>
                <a:cs typeface="Abhaya Libre"/>
                <a:sym typeface="Abhaya Libre"/>
              </a:rPr>
              <a:t>jih</a:t>
            </a:r>
            <a:r>
              <a:rPr lang="en-US" sz="2400" dirty="0">
                <a:latin typeface="Abhaya Libre"/>
                <a:ea typeface="Abhaya Libre"/>
                <a:cs typeface="Abhaya Libre"/>
                <a:sym typeface="Abhaya Libre"/>
              </a:rPr>
              <a:t> je </a:t>
            </a:r>
            <a:r>
              <a:rPr lang="en-US" sz="2400" dirty="0" err="1">
                <a:latin typeface="Abhaya Libre"/>
                <a:ea typeface="Abhaya Libre"/>
                <a:cs typeface="Abhaya Libre"/>
                <a:sym typeface="Abhaya Libre"/>
              </a:rPr>
              <a:t>bilo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kot</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priznavajo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avtorji</a:t>
            </a:r>
            <a:r>
              <a:rPr lang="en-US" sz="2400" dirty="0">
                <a:latin typeface="Abhaya Libre"/>
                <a:ea typeface="Abhaya Libre"/>
                <a:cs typeface="Abhaya Libre"/>
                <a:sym typeface="Abhaya Libre"/>
              </a:rPr>
              <a:t>, za to </a:t>
            </a:r>
            <a:r>
              <a:rPr lang="en-US" sz="2400" dirty="0" err="1">
                <a:latin typeface="Abhaya Libre"/>
                <a:ea typeface="Abhaya Libre"/>
                <a:cs typeface="Abhaya Libre"/>
                <a:sym typeface="Abhaya Libre"/>
              </a:rPr>
              <a:t>kategorijo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težko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zbrati</a:t>
            </a:r>
            <a:r>
              <a:rPr lang="en-US" sz="2400" dirty="0">
                <a:latin typeface="Abhaya Libre"/>
                <a:ea typeface="Abhaya Libre"/>
                <a:cs typeface="Abhaya Libre"/>
                <a:sym typeface="Abhaya Libre"/>
              </a:rPr>
              <a:t> - je </a:t>
            </a:r>
            <a:r>
              <a:rPr lang="en-US" sz="2400" dirty="0" err="1">
                <a:latin typeface="Abhaya Libre"/>
                <a:ea typeface="Abhaya Libre"/>
                <a:cs typeface="Abhaya Libre"/>
                <a:sym typeface="Abhaya Libre"/>
              </a:rPr>
              <a:t>šel</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reciklirane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ali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kompostirane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odpadke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Afriški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zbrani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odpadki</a:t>
            </a:r>
            <a:r>
              <a:rPr lang="en-US" sz="2400" dirty="0">
                <a:latin typeface="Abhaya Libre"/>
                <a:ea typeface="Abhaya Libre"/>
                <a:cs typeface="Abhaya Libre"/>
                <a:sym typeface="Abhaya Libre"/>
              </a:rPr>
              <a:t> se </a:t>
            </a:r>
            <a:r>
              <a:rPr lang="en-US" sz="2400" dirty="0" err="1">
                <a:latin typeface="Abhaya Libre"/>
                <a:ea typeface="Abhaya Libre"/>
                <a:cs typeface="Abhaya Libre"/>
                <a:sym typeface="Abhaya Libre"/>
              </a:rPr>
              <a:t>skoraj</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izključno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odlagajo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ali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pošiljajo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odlagališča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piše</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poročilu</a:t>
            </a:r>
            <a:r>
              <a:rPr lang="en-US" sz="2400" dirty="0">
                <a:latin typeface="Abhaya Libre"/>
                <a:ea typeface="Abhaya Libre"/>
                <a:cs typeface="Abhaya Libre"/>
                <a:sym typeface="Abhaya Libre"/>
              </a:rPr>
              <a:t>.[</a:t>
            </a:r>
            <a:r>
              <a:rPr lang="en-US" sz="2400" dirty="0" err="1">
                <a:latin typeface="Abhaya Libre"/>
                <a:ea typeface="Abhaya Libre"/>
                <a:cs typeface="Abhaya Libre"/>
                <a:sym typeface="Abhaya Libre"/>
              </a:rPr>
              <a:t>Države</a:t>
            </a:r>
            <a:r>
              <a:rPr lang="en-US" sz="2400" dirty="0">
                <a:latin typeface="Abhaya Libre"/>
                <a:ea typeface="Abhaya Libre"/>
                <a:cs typeface="Abhaya Libre"/>
                <a:sym typeface="Abhaya Libre"/>
              </a:rPr>
              <a:t> z </a:t>
            </a:r>
            <a:r>
              <a:rPr lang="en-US" sz="2400" dirty="0" err="1">
                <a:latin typeface="Abhaya Libre"/>
                <a:ea typeface="Abhaya Libre"/>
                <a:cs typeface="Abhaya Libre"/>
                <a:sym typeface="Abhaya Libre"/>
              </a:rPr>
              <a:t>nižjimi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dohodki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levi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države</a:t>
            </a:r>
            <a:r>
              <a:rPr lang="en-US" sz="2400" dirty="0">
                <a:latin typeface="Abhaya Libre"/>
                <a:ea typeface="Abhaya Libre"/>
                <a:cs typeface="Abhaya Libre"/>
                <a:sym typeface="Abhaya Libre"/>
              </a:rPr>
              <a:t> z </a:t>
            </a:r>
            <a:r>
              <a:rPr lang="en-US" sz="2400" dirty="0" err="1">
                <a:latin typeface="Abhaya Libre"/>
                <a:ea typeface="Abhaya Libre"/>
                <a:cs typeface="Abhaya Libre"/>
                <a:sym typeface="Abhaya Libre"/>
              </a:rPr>
              <a:t>višjimi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dohodki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desni</a:t>
            </a:r>
            <a:r>
              <a:rPr lang="en-US" sz="2400" dirty="0">
                <a:latin typeface="Abhaya Libre"/>
                <a:ea typeface="Abhaya Libre"/>
                <a:cs typeface="Abhaya Libre"/>
                <a:sym typeface="Abhaya Libre"/>
              </a:rPr>
              <a:t>]</a:t>
            </a:r>
            <a:endParaRPr sz="2400" dirty="0">
              <a:latin typeface="Abhaya Libre"/>
              <a:ea typeface="Abhaya Libre"/>
              <a:cs typeface="Abhaya Libre"/>
              <a:sym typeface="Abhaya Libre"/>
            </a:endParaRPr>
          </a:p>
        </p:txBody>
      </p:sp>
      <p:pic>
        <p:nvPicPr>
          <p:cNvPr id="329" name="Google Shape;329;g1c0d571eb8a_0_83"/>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330" name="Google Shape;330;g1c0d571eb8a_0_83"/>
          <p:cNvPicPr preferRelativeResize="0"/>
          <p:nvPr/>
        </p:nvPicPr>
        <p:blipFill rotWithShape="1">
          <a:blip r:embed="rId4">
            <a:alphaModFix/>
          </a:blip>
          <a:srcRect/>
          <a:stretch/>
        </p:blipFill>
        <p:spPr>
          <a:xfrm rot="1836636">
            <a:off x="0" y="-2006961"/>
            <a:ext cx="3334026" cy="3588482"/>
          </a:xfrm>
          <a:prstGeom prst="rect">
            <a:avLst/>
          </a:prstGeom>
          <a:noFill/>
          <a:ln>
            <a:noFill/>
          </a:ln>
        </p:spPr>
      </p:pic>
      <p:sp>
        <p:nvSpPr>
          <p:cNvPr id="331" name="Google Shape;331;g1c0d571eb8a_0_83"/>
          <p:cNvSpPr txBox="1"/>
          <p:nvPr/>
        </p:nvSpPr>
        <p:spPr>
          <a:xfrm>
            <a:off x="1911600" y="962825"/>
            <a:ext cx="117774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sl-SI" sz="6410" dirty="0">
                <a:latin typeface="Abhaya Libre"/>
                <a:ea typeface="Abhaya Libre"/>
                <a:cs typeface="Abhaya Libre"/>
                <a:sym typeface="Abhaya Libre"/>
              </a:rPr>
              <a:t>2,6 t</a:t>
            </a:r>
            <a:r>
              <a:rPr lang="en-US" sz="6410" dirty="0" err="1">
                <a:latin typeface="Abhaya Libre"/>
                <a:ea typeface="Abhaya Libre"/>
                <a:cs typeface="Abhaya Libre"/>
                <a:sym typeface="Abhaya Libre"/>
              </a:rPr>
              <a:t>rilijon</a:t>
            </a:r>
            <a:r>
              <a:rPr lang="sl-SI" sz="6410" dirty="0">
                <a:latin typeface="Abhaya Libre"/>
                <a:ea typeface="Abhaya Libre"/>
                <a:cs typeface="Abhaya Libre"/>
                <a:sym typeface="Abhaya Libre"/>
              </a:rPr>
              <a:t>a</a:t>
            </a:r>
            <a:r>
              <a:rPr lang="en-US" sz="6410" dirty="0">
                <a:latin typeface="Abhaya Libre"/>
                <a:ea typeface="Abhaya Libre"/>
                <a:cs typeface="Abhaya Libre"/>
                <a:sym typeface="Abhaya Libre"/>
              </a:rPr>
              <a:t> </a:t>
            </a:r>
            <a:r>
              <a:rPr lang="en-US" sz="6410" dirty="0" err="1">
                <a:latin typeface="Abhaya Libre"/>
                <a:ea typeface="Abhaya Libre"/>
                <a:cs typeface="Abhaya Libre"/>
                <a:sym typeface="Abhaya Libre"/>
              </a:rPr>
              <a:t>funtov</a:t>
            </a:r>
            <a:r>
              <a:rPr lang="en-US" sz="6410" dirty="0">
                <a:latin typeface="Abhaya Libre"/>
                <a:ea typeface="Abhaya Libre"/>
                <a:cs typeface="Abhaya Libre"/>
                <a:sym typeface="Abhaya Libre"/>
              </a:rPr>
              <a:t> </a:t>
            </a:r>
            <a:r>
              <a:rPr lang="en-US" sz="6410" dirty="0" err="1">
                <a:latin typeface="Abhaya Libre"/>
                <a:ea typeface="Abhaya Libre"/>
                <a:cs typeface="Abhaya Libre"/>
                <a:sym typeface="Abhaya Libre"/>
              </a:rPr>
              <a:t>odpadkov</a:t>
            </a:r>
            <a:endParaRPr dirty="0"/>
          </a:p>
        </p:txBody>
      </p:sp>
      <p:pic>
        <p:nvPicPr>
          <p:cNvPr id="332" name="Google Shape;332;g1c0d571eb8a_0_83"/>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333" name="Google Shape;333;g1c0d571eb8a_0_83"/>
          <p:cNvPicPr preferRelativeResize="0"/>
          <p:nvPr/>
        </p:nvPicPr>
        <p:blipFill rotWithShape="1">
          <a:blip r:embed="rId6">
            <a:alphaModFix/>
          </a:blip>
          <a:srcRect/>
          <a:stretch/>
        </p:blipFill>
        <p:spPr>
          <a:xfrm>
            <a:off x="13560120" y="545022"/>
            <a:ext cx="2858579" cy="600300"/>
          </a:xfrm>
          <a:prstGeom prst="rect">
            <a:avLst/>
          </a:prstGeom>
          <a:noFill/>
          <a:ln>
            <a:noFill/>
          </a:ln>
        </p:spPr>
      </p:pic>
      <p:sp>
        <p:nvSpPr>
          <p:cNvPr id="334" name="Google Shape;334;g1c0d571eb8a_0_83"/>
          <p:cNvSpPr txBox="1"/>
          <p:nvPr/>
        </p:nvSpPr>
        <p:spPr>
          <a:xfrm>
            <a:off x="1911525" y="1869305"/>
            <a:ext cx="8280600" cy="84023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900" dirty="0">
                <a:latin typeface="Abhaya Libre"/>
                <a:ea typeface="Abhaya Libre"/>
                <a:cs typeface="Abhaya Libre"/>
                <a:sym typeface="Abhaya Libre"/>
              </a:rPr>
              <a:t>Kam </a:t>
            </a:r>
            <a:r>
              <a:rPr lang="en-US" sz="3900" dirty="0" err="1">
                <a:latin typeface="Abhaya Libre"/>
                <a:ea typeface="Abhaya Libre"/>
                <a:cs typeface="Abhaya Libre"/>
                <a:sym typeface="Abhaya Libre"/>
              </a:rPr>
              <a:t>gredo</a:t>
            </a:r>
            <a:r>
              <a:rPr lang="en-US" sz="3900" dirty="0">
                <a:latin typeface="Abhaya Libre"/>
                <a:ea typeface="Abhaya Libre"/>
                <a:cs typeface="Abhaya Libre"/>
                <a:sym typeface="Abhaya Libre"/>
              </a:rPr>
              <a:t> </a:t>
            </a:r>
            <a:r>
              <a:rPr lang="en-US" sz="3900" dirty="0" err="1">
                <a:latin typeface="Abhaya Libre"/>
                <a:ea typeface="Abhaya Libre"/>
                <a:cs typeface="Abhaya Libre"/>
                <a:sym typeface="Abhaya Libre"/>
              </a:rPr>
              <a:t>svetovni</a:t>
            </a:r>
            <a:r>
              <a:rPr lang="en-US" sz="3900" dirty="0">
                <a:latin typeface="Abhaya Libre"/>
                <a:ea typeface="Abhaya Libre"/>
                <a:cs typeface="Abhaya Libre"/>
                <a:sym typeface="Abhaya Libre"/>
              </a:rPr>
              <a:t> </a:t>
            </a:r>
            <a:r>
              <a:rPr lang="en-US" sz="3900" dirty="0" err="1">
                <a:latin typeface="Abhaya Libre"/>
                <a:ea typeface="Abhaya Libre"/>
                <a:cs typeface="Abhaya Libre"/>
                <a:sym typeface="Abhaya Libre"/>
              </a:rPr>
              <a:t>odpadki</a:t>
            </a:r>
            <a:r>
              <a:rPr lang="en-US" sz="3900" dirty="0">
                <a:latin typeface="Abhaya Libre"/>
                <a:ea typeface="Abhaya Libre"/>
                <a:cs typeface="Abhaya Libre"/>
                <a:sym typeface="Abhaya Libre"/>
              </a:rPr>
              <a:t>? </a:t>
            </a:r>
            <a:endParaRPr dirty="0"/>
          </a:p>
        </p:txBody>
      </p:sp>
      <p:pic>
        <p:nvPicPr>
          <p:cNvPr id="335" name="Google Shape;335;g1c0d571eb8a_0_83"/>
          <p:cNvPicPr preferRelativeResize="0"/>
          <p:nvPr/>
        </p:nvPicPr>
        <p:blipFill>
          <a:blip r:embed="rId7">
            <a:alphaModFix/>
          </a:blip>
          <a:stretch>
            <a:fillRect/>
          </a:stretch>
        </p:blipFill>
        <p:spPr>
          <a:xfrm>
            <a:off x="4848825" y="5696998"/>
            <a:ext cx="9682575" cy="4199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339"/>
        <p:cNvGrpSpPr/>
        <p:nvPr/>
      </p:nvGrpSpPr>
      <p:grpSpPr>
        <a:xfrm>
          <a:off x="0" y="0"/>
          <a:ext cx="0" cy="0"/>
          <a:chOff x="0" y="0"/>
          <a:chExt cx="0" cy="0"/>
        </a:xfrm>
      </p:grpSpPr>
      <p:pic>
        <p:nvPicPr>
          <p:cNvPr id="340" name="Google Shape;340;g1c0d571eb8a_0_95"/>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341" name="Google Shape;341;g1c0d571eb8a_0_95"/>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342" name="Google Shape;342;g1c0d571eb8a_0_95"/>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343" name="Google Shape;343;g1c0d571eb8a_0_95"/>
          <p:cNvPicPr preferRelativeResize="0"/>
          <p:nvPr/>
        </p:nvPicPr>
        <p:blipFill rotWithShape="1">
          <a:blip r:embed="rId6">
            <a:alphaModFix/>
          </a:blip>
          <a:srcRect/>
          <a:stretch/>
        </p:blipFill>
        <p:spPr>
          <a:xfrm>
            <a:off x="13560120" y="545022"/>
            <a:ext cx="2858579" cy="600300"/>
          </a:xfrm>
          <a:prstGeom prst="rect">
            <a:avLst/>
          </a:prstGeom>
          <a:noFill/>
          <a:ln>
            <a:noFill/>
          </a:ln>
        </p:spPr>
      </p:pic>
      <p:pic>
        <p:nvPicPr>
          <p:cNvPr id="344" name="Google Shape;344;g1c0d571eb8a_0_95"/>
          <p:cNvPicPr preferRelativeResize="0"/>
          <p:nvPr/>
        </p:nvPicPr>
        <p:blipFill>
          <a:blip r:embed="rId7">
            <a:alphaModFix/>
          </a:blip>
          <a:stretch>
            <a:fillRect/>
          </a:stretch>
        </p:blipFill>
        <p:spPr>
          <a:xfrm>
            <a:off x="2781000" y="1392097"/>
            <a:ext cx="13447450" cy="7718825"/>
          </a:xfrm>
          <a:prstGeom prst="rect">
            <a:avLst/>
          </a:prstGeom>
          <a:noFill/>
          <a:ln>
            <a:noFill/>
          </a:ln>
        </p:spPr>
      </p:pic>
      <p:sp>
        <p:nvSpPr>
          <p:cNvPr id="345" name="Google Shape;345;g1c0d571eb8a_0_95"/>
          <p:cNvSpPr txBox="1"/>
          <p:nvPr/>
        </p:nvSpPr>
        <p:spPr>
          <a:xfrm>
            <a:off x="8316000" y="9222700"/>
            <a:ext cx="11124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latin typeface="Abhaya Libre"/>
                <a:ea typeface="Abhaya Libre"/>
                <a:cs typeface="Abhaya Libre"/>
                <a:sym typeface="Abhaya Libre"/>
              </a:rPr>
              <a:t>Infographic </a:t>
            </a:r>
            <a:r>
              <a:rPr lang="en-US" sz="2400" u="sng">
                <a:solidFill>
                  <a:schemeClr val="hlink"/>
                </a:solidFill>
                <a:latin typeface="Abhaya Libre"/>
                <a:ea typeface="Abhaya Libre"/>
                <a:cs typeface="Abhaya Libre"/>
                <a:sym typeface="Abhaya Libre"/>
                <a:hlinkClick r:id="rId8"/>
              </a:rPr>
              <a:t>Source</a:t>
            </a:r>
            <a:endParaRPr sz="2400">
              <a:latin typeface="Abhaya Libre"/>
              <a:ea typeface="Abhaya Libre"/>
              <a:cs typeface="Abhaya Libre"/>
              <a:sym typeface="Abhaya Libre"/>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349"/>
        <p:cNvGrpSpPr/>
        <p:nvPr/>
      </p:nvGrpSpPr>
      <p:grpSpPr>
        <a:xfrm>
          <a:off x="0" y="0"/>
          <a:ext cx="0" cy="0"/>
          <a:chOff x="0" y="0"/>
          <a:chExt cx="0" cy="0"/>
        </a:xfrm>
      </p:grpSpPr>
      <p:pic>
        <p:nvPicPr>
          <p:cNvPr id="350" name="Google Shape;350;p8"/>
          <p:cNvPicPr preferRelativeResize="0"/>
          <p:nvPr/>
        </p:nvPicPr>
        <p:blipFill rotWithShape="1">
          <a:blip r:embed="rId3">
            <a:alphaModFix/>
          </a:blip>
          <a:srcRect/>
          <a:stretch/>
        </p:blipFill>
        <p:spPr>
          <a:xfrm rot="-4196164">
            <a:off x="-5811133" y="7594029"/>
            <a:ext cx="11622266" cy="12388074"/>
          </a:xfrm>
          <a:prstGeom prst="rect">
            <a:avLst/>
          </a:prstGeom>
          <a:noFill/>
          <a:ln>
            <a:noFill/>
          </a:ln>
        </p:spPr>
      </p:pic>
      <p:pic>
        <p:nvPicPr>
          <p:cNvPr id="351" name="Google Shape;351;p8"/>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352" name="Google Shape;352;p8"/>
          <p:cNvPicPr preferRelativeResize="0"/>
          <p:nvPr/>
        </p:nvPicPr>
        <p:blipFill rotWithShape="1">
          <a:blip r:embed="rId5">
            <a:alphaModFix/>
          </a:blip>
          <a:srcRect/>
          <a:stretch/>
        </p:blipFill>
        <p:spPr>
          <a:xfrm>
            <a:off x="16418708" y="0"/>
            <a:ext cx="1869292" cy="1869292"/>
          </a:xfrm>
          <a:prstGeom prst="rect">
            <a:avLst/>
          </a:prstGeom>
          <a:noFill/>
          <a:ln>
            <a:noFill/>
          </a:ln>
        </p:spPr>
      </p:pic>
      <p:pic>
        <p:nvPicPr>
          <p:cNvPr id="353" name="Google Shape;353;p8"/>
          <p:cNvPicPr preferRelativeResize="0"/>
          <p:nvPr/>
        </p:nvPicPr>
        <p:blipFill rotWithShape="1">
          <a:blip r:embed="rId6">
            <a:alphaModFix/>
          </a:blip>
          <a:srcRect/>
          <a:stretch/>
        </p:blipFill>
        <p:spPr>
          <a:xfrm>
            <a:off x="7870030" y="9245916"/>
            <a:ext cx="3710720" cy="779251"/>
          </a:xfrm>
          <a:prstGeom prst="rect">
            <a:avLst/>
          </a:prstGeom>
          <a:noFill/>
          <a:ln>
            <a:noFill/>
          </a:ln>
        </p:spPr>
      </p:pic>
      <p:sp>
        <p:nvSpPr>
          <p:cNvPr id="354" name="Google Shape;354;p8"/>
          <p:cNvSpPr/>
          <p:nvPr/>
        </p:nvSpPr>
        <p:spPr>
          <a:xfrm>
            <a:off x="9881999" y="1650975"/>
            <a:ext cx="7830464" cy="6972236"/>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8"/>
          <p:cNvSpPr txBox="1"/>
          <p:nvPr/>
        </p:nvSpPr>
        <p:spPr>
          <a:xfrm>
            <a:off x="945000" y="3799925"/>
            <a:ext cx="8280600" cy="3619452"/>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a:latin typeface="Abhaya Libre"/>
                <a:ea typeface="Abhaya Libre"/>
                <a:cs typeface="Abhaya Libre"/>
                <a:sym typeface="Abhaya Libre"/>
              </a:rPr>
              <a:t>33 % </a:t>
            </a:r>
            <a:r>
              <a:rPr lang="en-US" sz="2400" dirty="0" err="1">
                <a:latin typeface="Abhaya Libre"/>
                <a:ea typeface="Abhaya Libre"/>
                <a:cs typeface="Abhaya Libre"/>
                <a:sym typeface="Abhaya Libre"/>
              </a:rPr>
              <a:t>podjetij</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vključuje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trajnostno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strategijo</a:t>
            </a:r>
            <a:r>
              <a:rPr lang="en-US" sz="2400" dirty="0">
                <a:latin typeface="Abhaya Libre"/>
                <a:ea typeface="Abhaya Libre"/>
                <a:cs typeface="Abhaya Libre"/>
                <a:sym typeface="Abhaya Libre"/>
              </a:rPr>
              <a:t> za </a:t>
            </a:r>
            <a:r>
              <a:rPr lang="en-US" sz="2400" dirty="0" err="1">
                <a:latin typeface="Abhaya Libre"/>
                <a:ea typeface="Abhaya Libre"/>
                <a:cs typeface="Abhaya Libre"/>
                <a:sym typeface="Abhaya Libre"/>
              </a:rPr>
              <a:t>izboljšanje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učinkovitosti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poslovanja</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znižanje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stroškov</a:t>
            </a:r>
            <a:r>
              <a:rPr lang="en-US" sz="2400" dirty="0">
                <a:latin typeface="Abhaya Libre"/>
                <a:ea typeface="Abhaya Libre"/>
                <a:cs typeface="Abhaya Libre"/>
                <a:sym typeface="Abhaya Libre"/>
              </a:rPr>
              <a:t>.</a:t>
            </a:r>
            <a:endParaRPr lang="sl-SI"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dirty="0">
                <a:latin typeface="Abhaya Libre"/>
                <a:ea typeface="Abhaya Libre"/>
                <a:cs typeface="Abhaya Libre"/>
                <a:sym typeface="Abhaya Libre"/>
              </a:rPr>
              <a:t> Po </a:t>
            </a:r>
            <a:r>
              <a:rPr lang="en-US" sz="2400" dirty="0" err="1">
                <a:latin typeface="Abhaya Libre"/>
                <a:ea typeface="Abhaya Libre"/>
                <a:cs typeface="Abhaya Libre"/>
                <a:sym typeface="Abhaya Libre"/>
              </a:rPr>
              <a:t>podatkih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družbe</a:t>
            </a:r>
            <a:r>
              <a:rPr lang="en-US" sz="2400" dirty="0">
                <a:latin typeface="Abhaya Libre"/>
                <a:ea typeface="Abhaya Libre"/>
                <a:cs typeface="Abhaya Libre"/>
                <a:sym typeface="Abhaya Libre"/>
              </a:rPr>
              <a:t> McKinsey </a:t>
            </a:r>
            <a:r>
              <a:rPr lang="en-US" sz="2400" dirty="0" err="1">
                <a:latin typeface="Abhaya Libre"/>
                <a:ea typeface="Abhaya Libre"/>
                <a:cs typeface="Abhaya Libre"/>
                <a:sym typeface="Abhaya Libre"/>
              </a:rPr>
              <a:t>lahko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izboljšanje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učinkovitosti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poveča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dobiček</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iz</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poslovanja</a:t>
            </a:r>
            <a:r>
              <a:rPr lang="en-US" sz="2400" dirty="0">
                <a:latin typeface="Abhaya Libre"/>
                <a:ea typeface="Abhaya Libre"/>
                <a:cs typeface="Abhaya Libre"/>
                <a:sym typeface="Abhaya Libre"/>
              </a:rPr>
              <a:t> za </a:t>
            </a:r>
            <a:r>
              <a:rPr lang="en-US" sz="2400" dirty="0" err="1">
                <a:latin typeface="Abhaya Libre"/>
                <a:ea typeface="Abhaya Libre"/>
                <a:cs typeface="Abhaya Libre"/>
                <a:sym typeface="Abhaya Libre"/>
              </a:rPr>
              <a:t>kar</a:t>
            </a:r>
            <a:r>
              <a:rPr lang="en-US" sz="2400" dirty="0">
                <a:latin typeface="Abhaya Libre"/>
                <a:ea typeface="Abhaya Libre"/>
                <a:cs typeface="Abhaya Libre"/>
                <a:sym typeface="Abhaya Libre"/>
              </a:rPr>
              <a:t> 60 %.</a:t>
            </a:r>
            <a:endParaRPr lang="sl-SI"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lang="sl-SI"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sl-SI" sz="2400" dirty="0">
                <a:latin typeface="Abhaya Libre"/>
                <a:ea typeface="Abhaya Libre"/>
                <a:cs typeface="Abhaya Libre"/>
                <a:sym typeface="Abhaya Libre"/>
              </a:rPr>
              <a:t>„</a:t>
            </a:r>
            <a:r>
              <a:rPr lang="en-US" sz="2400" dirty="0" err="1">
                <a:latin typeface="Abhaya Libre"/>
                <a:ea typeface="Abhaya Libre"/>
                <a:cs typeface="Abhaya Libre"/>
                <a:sym typeface="Abhaya Libre"/>
              </a:rPr>
              <a:t>Smo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prva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generacija</a:t>
            </a:r>
            <a:r>
              <a:rPr lang="en-US" sz="2400" dirty="0">
                <a:latin typeface="Abhaya Libre"/>
                <a:ea typeface="Abhaya Libre"/>
                <a:cs typeface="Abhaya Libre"/>
                <a:sym typeface="Abhaya Libre"/>
              </a:rPr>
              <a:t>, ki </a:t>
            </a:r>
            <a:r>
              <a:rPr lang="en-US" sz="2400" dirty="0" err="1">
                <a:latin typeface="Abhaya Libre"/>
                <a:ea typeface="Abhaya Libre"/>
                <a:cs typeface="Abhaya Libre"/>
                <a:sym typeface="Abhaya Libre"/>
              </a:rPr>
              <a:t>občuti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posledice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podnebnih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sprememb</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zadnja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generacija</a:t>
            </a:r>
            <a:r>
              <a:rPr lang="en-US" sz="2400" dirty="0">
                <a:latin typeface="Abhaya Libre"/>
                <a:ea typeface="Abhaya Libre"/>
                <a:cs typeface="Abhaya Libre"/>
                <a:sym typeface="Abhaya Libre"/>
              </a:rPr>
              <a:t>, ki </a:t>
            </a:r>
            <a:r>
              <a:rPr lang="en-US" sz="2400" dirty="0" err="1">
                <a:latin typeface="Abhaya Libre"/>
                <a:ea typeface="Abhaya Libre"/>
                <a:cs typeface="Abhaya Libre"/>
                <a:sym typeface="Abhaya Libre"/>
              </a:rPr>
              <a:t>lahko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nekaj</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stori</a:t>
            </a:r>
            <a:r>
              <a:rPr lang="en-US" sz="2400" dirty="0">
                <a:latin typeface="Abhaya Libre"/>
                <a:ea typeface="Abhaya Libre"/>
                <a:cs typeface="Abhaya Libre"/>
                <a:sym typeface="Abhaya Libre"/>
              </a:rPr>
              <a:t>." - Barack Obama, </a:t>
            </a:r>
            <a:r>
              <a:rPr lang="en-US" sz="2400" dirty="0" err="1">
                <a:latin typeface="Abhaya Libre"/>
                <a:ea typeface="Abhaya Libre"/>
                <a:cs typeface="Abhaya Libre"/>
                <a:sym typeface="Abhaya Libre"/>
              </a:rPr>
              <a:t>Globalo</a:t>
            </a:r>
            <a:endParaRPr sz="2400" dirty="0">
              <a:latin typeface="Abhaya Libre"/>
              <a:ea typeface="Abhaya Libre"/>
              <a:cs typeface="Abhaya Libre"/>
              <a:sym typeface="Abhaya Libre"/>
            </a:endParaRPr>
          </a:p>
        </p:txBody>
      </p:sp>
      <p:sp>
        <p:nvSpPr>
          <p:cNvPr id="356" name="Google Shape;356;p8"/>
          <p:cNvSpPr txBox="1"/>
          <p:nvPr/>
        </p:nvSpPr>
        <p:spPr>
          <a:xfrm>
            <a:off x="810000" y="817875"/>
            <a:ext cx="10206000" cy="1624547"/>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pl-PL" sz="6210" dirty="0">
                <a:latin typeface="Abhaya Libre"/>
                <a:ea typeface="Abhaya Libre"/>
                <a:cs typeface="Abhaya Libre"/>
                <a:sym typeface="Abhaya Libre"/>
              </a:rPr>
              <a:t>Zakaj je trajnost pomembna za uspeh podjetja?</a:t>
            </a:r>
            <a:endParaRPr sz="1200" dirty="0"/>
          </a:p>
        </p:txBody>
      </p:sp>
      <p:sp>
        <p:nvSpPr>
          <p:cNvPr id="357" name="Google Shape;357;p8"/>
          <p:cNvSpPr txBox="1"/>
          <p:nvPr/>
        </p:nvSpPr>
        <p:spPr>
          <a:xfrm>
            <a:off x="810000" y="2689980"/>
            <a:ext cx="8280600" cy="84023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900" dirty="0" err="1">
                <a:latin typeface="Abhaya Libre"/>
                <a:ea typeface="Abhaya Libre"/>
                <a:cs typeface="Abhaya Libre"/>
                <a:sym typeface="Abhaya Libre"/>
              </a:rPr>
              <a:t>Trajnostno</a:t>
            </a:r>
            <a:r>
              <a:rPr lang="en-US" sz="3900" dirty="0">
                <a:latin typeface="Abhaya Libre"/>
                <a:ea typeface="Abhaya Libre"/>
                <a:cs typeface="Abhaya Libre"/>
                <a:sym typeface="Abhaya Libre"/>
              </a:rPr>
              <a:t> </a:t>
            </a:r>
            <a:r>
              <a:rPr lang="en-US" sz="3900" dirty="0" err="1">
                <a:latin typeface="Abhaya Libre"/>
                <a:ea typeface="Abhaya Libre"/>
                <a:cs typeface="Abhaya Libre"/>
                <a:sym typeface="Abhaya Libre"/>
              </a:rPr>
              <a:t>poslovanje</a:t>
            </a:r>
            <a:r>
              <a:rPr lang="en-US" sz="3900" dirty="0">
                <a:latin typeface="Abhaya Libre"/>
                <a:ea typeface="Abhaya Libre"/>
                <a:cs typeface="Abhaya Libre"/>
                <a:sym typeface="Abhaya Libre"/>
              </a:rPr>
              <a:t> </a:t>
            </a:r>
            <a:r>
              <a:rPr lang="en-US" sz="3900" dirty="0" err="1">
                <a:latin typeface="Abhaya Libre"/>
                <a:ea typeface="Abhaya Libre"/>
                <a:cs typeface="Abhaya Libre"/>
                <a:sym typeface="Abhaya Libre"/>
              </a:rPr>
              <a:t>zmanjšuje</a:t>
            </a:r>
            <a:r>
              <a:rPr lang="en-US" sz="3900" dirty="0">
                <a:latin typeface="Abhaya Libre"/>
                <a:ea typeface="Abhaya Libre"/>
                <a:cs typeface="Abhaya Libre"/>
                <a:sym typeface="Abhaya Libre"/>
              </a:rPr>
              <a:t> </a:t>
            </a:r>
            <a:r>
              <a:rPr lang="en-US" sz="3900" dirty="0" err="1">
                <a:latin typeface="Abhaya Libre"/>
                <a:ea typeface="Abhaya Libre"/>
                <a:cs typeface="Abhaya Libre"/>
                <a:sym typeface="Abhaya Libre"/>
              </a:rPr>
              <a:t>stroške</a:t>
            </a:r>
            <a:endParaRPr dirty="0"/>
          </a:p>
        </p:txBody>
      </p:sp>
      <p:pic>
        <p:nvPicPr>
          <p:cNvPr id="358" name="Google Shape;358;p8"/>
          <p:cNvPicPr preferRelativeResize="0"/>
          <p:nvPr/>
        </p:nvPicPr>
        <p:blipFill>
          <a:blip r:embed="rId7">
            <a:alphaModFix/>
          </a:blip>
          <a:stretch>
            <a:fillRect/>
          </a:stretch>
        </p:blipFill>
        <p:spPr>
          <a:xfrm>
            <a:off x="10163983" y="2603825"/>
            <a:ext cx="7175590" cy="47860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g1c0d571eb8a_0_108"/>
          <p:cNvSpPr txBox="1"/>
          <p:nvPr/>
        </p:nvSpPr>
        <p:spPr>
          <a:xfrm>
            <a:off x="1911538" y="841500"/>
            <a:ext cx="109878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6410" dirty="0">
                <a:latin typeface="Abhaya Libre"/>
                <a:ea typeface="Abhaya Libre"/>
                <a:cs typeface="Abhaya Libre"/>
                <a:sym typeface="Abhaya Libre"/>
              </a:rPr>
              <a:t>Naša </a:t>
            </a:r>
            <a:r>
              <a:rPr lang="en-US" sz="6410" dirty="0" err="1">
                <a:latin typeface="Abhaya Libre"/>
                <a:ea typeface="Abhaya Libre"/>
                <a:cs typeface="Abhaya Libre"/>
                <a:sym typeface="Abhaya Libre"/>
              </a:rPr>
              <a:t>realnost</a:t>
            </a:r>
            <a:endParaRPr dirty="0"/>
          </a:p>
        </p:txBody>
      </p:sp>
      <p:sp>
        <p:nvSpPr>
          <p:cNvPr id="364" name="Google Shape;364;g1c0d571eb8a_0_108"/>
          <p:cNvSpPr txBox="1"/>
          <p:nvPr/>
        </p:nvSpPr>
        <p:spPr>
          <a:xfrm>
            <a:off x="1154160" y="3034933"/>
            <a:ext cx="8280600" cy="5170646"/>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pPr>
            <a:r>
              <a:rPr lang="en-US" sz="2400" b="1" dirty="0">
                <a:latin typeface="Abhaya Libre"/>
                <a:ea typeface="Abhaya Libre"/>
                <a:cs typeface="Abhaya Libre"/>
                <a:sym typeface="Abhaya Libre"/>
              </a:rPr>
              <a:t>1937</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Svetovno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prebivalstvo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šteje</a:t>
            </a:r>
            <a:r>
              <a:rPr lang="en-US" sz="2400" dirty="0">
                <a:latin typeface="Abhaya Libre"/>
                <a:ea typeface="Abhaya Libre"/>
                <a:cs typeface="Abhaya Libre"/>
                <a:sym typeface="Abhaya Libre"/>
              </a:rPr>
              <a:t> 2,3 </a:t>
            </a:r>
            <a:r>
              <a:rPr lang="en-US" sz="2400" dirty="0" err="1">
                <a:latin typeface="Abhaya Libre"/>
                <a:ea typeface="Abhaya Libre"/>
                <a:cs typeface="Abhaya Libre"/>
                <a:sym typeface="Abhaya Libre"/>
              </a:rPr>
              <a:t>milijarde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Vsebnost</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ogljika</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ozračju</a:t>
            </a:r>
            <a:r>
              <a:rPr lang="en-US" sz="2400" dirty="0">
                <a:latin typeface="Abhaya Libre"/>
                <a:ea typeface="Abhaya Libre"/>
                <a:cs typeface="Abhaya Libre"/>
                <a:sym typeface="Abhaya Libre"/>
              </a:rPr>
              <a:t> je 280 </a:t>
            </a:r>
            <a:r>
              <a:rPr lang="en-US" sz="2400" dirty="0" err="1">
                <a:latin typeface="Abhaya Libre"/>
                <a:ea typeface="Abhaya Libre"/>
                <a:cs typeface="Abhaya Libre"/>
                <a:sym typeface="Abhaya Libre"/>
              </a:rPr>
              <a:t>delcev</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milijon</a:t>
            </a:r>
            <a:r>
              <a:rPr lang="en-US" sz="2400" dirty="0">
                <a:latin typeface="Abhaya Libre"/>
                <a:ea typeface="Abhaya Libre"/>
                <a:cs typeface="Abhaya Libre"/>
                <a:sym typeface="Abhaya Libre"/>
              </a:rPr>
              <a:t> (ppm). </a:t>
            </a:r>
            <a:r>
              <a:rPr lang="en-US" sz="2400" dirty="0" err="1">
                <a:latin typeface="Abhaya Libre"/>
                <a:ea typeface="Abhaya Libre"/>
                <a:cs typeface="Abhaya Libre"/>
                <a:sym typeface="Abhaya Libre"/>
              </a:rPr>
              <a:t>Preostala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divjina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obsega</a:t>
            </a:r>
            <a:r>
              <a:rPr lang="en-US" sz="2400" dirty="0">
                <a:latin typeface="Abhaya Libre"/>
                <a:ea typeface="Abhaya Libre"/>
                <a:cs typeface="Abhaya Libre"/>
                <a:sym typeface="Abhaya Libre"/>
              </a:rPr>
              <a:t> 66 %.</a:t>
            </a:r>
            <a:endParaRPr lang="sl-SI" sz="2400" dirty="0">
              <a:latin typeface="Abhaya Libre"/>
              <a:ea typeface="Abhaya Libre"/>
              <a:cs typeface="Abhaya Libre"/>
              <a:sym typeface="Abhaya Libre"/>
            </a:endParaRPr>
          </a:p>
          <a:p>
            <a:pPr marL="457200" marR="0" lvl="0" indent="-381000" algn="just" rtl="0">
              <a:lnSpc>
                <a:spcPct val="139958"/>
              </a:lnSpc>
              <a:spcBef>
                <a:spcPts val="0"/>
              </a:spcBef>
              <a:spcAft>
                <a:spcPts val="0"/>
              </a:spcAft>
              <a:buSzPts val="2400"/>
              <a:buFont typeface="Abhaya Libre"/>
              <a:buChar char="●"/>
            </a:pPr>
            <a:r>
              <a:rPr lang="en-US" sz="2400" b="1" dirty="0">
                <a:latin typeface="Abhaya Libre"/>
                <a:ea typeface="Abhaya Libre"/>
                <a:cs typeface="Abhaya Libre"/>
                <a:sym typeface="Abhaya Libre"/>
              </a:rPr>
              <a:t>1960</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Svetovno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prebivalstvo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znaša</a:t>
            </a:r>
            <a:r>
              <a:rPr lang="en-US" sz="2400" dirty="0">
                <a:latin typeface="Abhaya Libre"/>
                <a:ea typeface="Abhaya Libre"/>
                <a:cs typeface="Abhaya Libre"/>
                <a:sym typeface="Abhaya Libre"/>
              </a:rPr>
              <a:t> 3,0 </a:t>
            </a:r>
            <a:r>
              <a:rPr lang="en-US" sz="2400" dirty="0" err="1">
                <a:latin typeface="Abhaya Libre"/>
                <a:ea typeface="Abhaya Libre"/>
                <a:cs typeface="Abhaya Libre"/>
                <a:sym typeface="Abhaya Libre"/>
              </a:rPr>
              <a:t>milijarde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Vsebnost</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ogljika</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ozračju</a:t>
            </a:r>
            <a:r>
              <a:rPr lang="en-US" sz="2400" dirty="0">
                <a:latin typeface="Abhaya Libre"/>
                <a:ea typeface="Abhaya Libre"/>
                <a:cs typeface="Abhaya Libre"/>
                <a:sym typeface="Abhaya Libre"/>
              </a:rPr>
              <a:t> je 310 </a:t>
            </a:r>
            <a:r>
              <a:rPr lang="en-US" sz="2400" dirty="0" err="1">
                <a:latin typeface="Abhaya Libre"/>
                <a:ea typeface="Abhaya Libre"/>
                <a:cs typeface="Abhaya Libre"/>
                <a:sym typeface="Abhaya Libre"/>
              </a:rPr>
              <a:t>delcev</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milijon</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Preostalo</a:t>
            </a:r>
            <a:r>
              <a:rPr lang="en-US" sz="2400" dirty="0">
                <a:latin typeface="Abhaya Libre"/>
                <a:ea typeface="Abhaya Libre"/>
                <a:cs typeface="Abhaya Libre"/>
                <a:sym typeface="Abhaya Libre"/>
              </a:rPr>
              <a:t> je 64 % </a:t>
            </a:r>
            <a:r>
              <a:rPr lang="en-US" sz="2400" dirty="0" err="1">
                <a:latin typeface="Abhaya Libre"/>
                <a:ea typeface="Abhaya Libre"/>
                <a:cs typeface="Abhaya Libre"/>
                <a:sym typeface="Abhaya Libre"/>
              </a:rPr>
              <a:t>divjine</a:t>
            </a:r>
            <a:r>
              <a:rPr lang="en-US" sz="2400" dirty="0">
                <a:latin typeface="Abhaya Libre"/>
                <a:ea typeface="Abhaya Libre"/>
                <a:cs typeface="Abhaya Libre"/>
                <a:sym typeface="Abhaya Libre"/>
              </a:rPr>
              <a:t>.</a:t>
            </a:r>
            <a:endParaRPr lang="sl-SI" sz="2400" dirty="0">
              <a:latin typeface="Abhaya Libre"/>
              <a:ea typeface="Abhaya Libre"/>
              <a:cs typeface="Abhaya Libre"/>
              <a:sym typeface="Abhaya Libre"/>
            </a:endParaRPr>
          </a:p>
          <a:p>
            <a:pPr marL="457200" marR="0" lvl="0" indent="-381000" algn="just" rtl="0">
              <a:lnSpc>
                <a:spcPct val="139958"/>
              </a:lnSpc>
              <a:spcBef>
                <a:spcPts val="0"/>
              </a:spcBef>
              <a:spcAft>
                <a:spcPts val="0"/>
              </a:spcAft>
              <a:buSzPts val="2400"/>
              <a:buFont typeface="Abhaya Libre"/>
              <a:buChar char="●"/>
            </a:pPr>
            <a:r>
              <a:rPr lang="en-US" sz="2400" b="1" dirty="0">
                <a:latin typeface="Abhaya Libre"/>
                <a:ea typeface="Abhaya Libre"/>
                <a:cs typeface="Abhaya Libre"/>
                <a:sym typeface="Abhaya Libre"/>
              </a:rPr>
              <a:t>1997</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svetovno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prebivalstvo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šteje</a:t>
            </a:r>
            <a:r>
              <a:rPr lang="en-US" sz="2400" dirty="0">
                <a:latin typeface="Abhaya Libre"/>
                <a:ea typeface="Abhaya Libre"/>
                <a:cs typeface="Abhaya Libre"/>
                <a:sym typeface="Abhaya Libre"/>
              </a:rPr>
              <a:t> 5,9 </a:t>
            </a:r>
            <a:r>
              <a:rPr lang="en-US" sz="2400" dirty="0" err="1">
                <a:latin typeface="Abhaya Libre"/>
                <a:ea typeface="Abhaya Libre"/>
                <a:cs typeface="Abhaya Libre"/>
                <a:sym typeface="Abhaya Libre"/>
              </a:rPr>
              <a:t>milijarde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ljudi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Ogljik</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ozračju</a:t>
            </a:r>
            <a:r>
              <a:rPr lang="en-US" sz="2400" dirty="0">
                <a:latin typeface="Abhaya Libre"/>
                <a:ea typeface="Abhaya Libre"/>
                <a:cs typeface="Abhaya Libre"/>
                <a:sym typeface="Abhaya Libre"/>
              </a:rPr>
              <a:t> je 360 ppm. </a:t>
            </a:r>
            <a:r>
              <a:rPr lang="en-US" sz="2400" dirty="0" err="1">
                <a:latin typeface="Abhaya Libre"/>
                <a:ea typeface="Abhaya Libre"/>
                <a:cs typeface="Abhaya Libre"/>
                <a:sym typeface="Abhaya Libre"/>
              </a:rPr>
              <a:t>Preostalo</a:t>
            </a:r>
            <a:r>
              <a:rPr lang="en-US" sz="2400" dirty="0">
                <a:latin typeface="Abhaya Libre"/>
                <a:ea typeface="Abhaya Libre"/>
                <a:cs typeface="Abhaya Libre"/>
                <a:sym typeface="Abhaya Libre"/>
              </a:rPr>
              <a:t> je 46 % </a:t>
            </a:r>
            <a:r>
              <a:rPr lang="en-US" sz="2400" dirty="0" err="1">
                <a:latin typeface="Abhaya Libre"/>
                <a:ea typeface="Abhaya Libre"/>
                <a:cs typeface="Abhaya Libre"/>
                <a:sym typeface="Abhaya Libre"/>
              </a:rPr>
              <a:t>divjine</a:t>
            </a:r>
            <a:r>
              <a:rPr lang="sl-SI" sz="2400" dirty="0">
                <a:latin typeface="Abhaya Libre"/>
                <a:ea typeface="Abhaya Libre"/>
                <a:cs typeface="Abhaya Libre"/>
                <a:sym typeface="Abhaya Libre"/>
              </a:rPr>
              <a:t>.</a:t>
            </a:r>
          </a:p>
          <a:p>
            <a:pPr marL="457200" marR="0" lvl="0" indent="-381000" algn="just" rtl="0">
              <a:lnSpc>
                <a:spcPct val="139958"/>
              </a:lnSpc>
              <a:spcBef>
                <a:spcPts val="0"/>
              </a:spcBef>
              <a:spcAft>
                <a:spcPts val="0"/>
              </a:spcAft>
              <a:buSzPts val="2400"/>
              <a:buFont typeface="Abhaya Libre"/>
              <a:buChar char="●"/>
            </a:pPr>
            <a:r>
              <a:rPr lang="en-US" sz="2400" b="1" dirty="0">
                <a:latin typeface="Abhaya Libre"/>
                <a:ea typeface="Abhaya Libre"/>
                <a:cs typeface="Abhaya Libre"/>
                <a:sym typeface="Abhaya Libre"/>
              </a:rPr>
              <a:t>2020: </a:t>
            </a:r>
            <a:r>
              <a:rPr lang="en-US" sz="2400" dirty="0" err="1">
                <a:latin typeface="Abhaya Libre"/>
                <a:ea typeface="Abhaya Libre"/>
                <a:cs typeface="Abhaya Libre"/>
                <a:sym typeface="Abhaya Libre"/>
              </a:rPr>
              <a:t>Svetovno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prebivalstvo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znaša</a:t>
            </a:r>
            <a:r>
              <a:rPr lang="en-US" sz="2400" dirty="0">
                <a:latin typeface="Abhaya Libre"/>
                <a:ea typeface="Abhaya Libre"/>
                <a:cs typeface="Abhaya Libre"/>
                <a:sym typeface="Abhaya Libre"/>
              </a:rPr>
              <a:t> 7,8 </a:t>
            </a:r>
            <a:r>
              <a:rPr lang="en-US" sz="2400" dirty="0" err="1">
                <a:latin typeface="Abhaya Libre"/>
                <a:ea typeface="Abhaya Libre"/>
                <a:cs typeface="Abhaya Libre"/>
                <a:sym typeface="Abhaya Libre"/>
              </a:rPr>
              <a:t>milijarde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Ogljik</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ozračju</a:t>
            </a:r>
            <a:r>
              <a:rPr lang="en-US" sz="2400" dirty="0">
                <a:latin typeface="Abhaya Libre"/>
                <a:ea typeface="Abhaya Libre"/>
                <a:cs typeface="Abhaya Libre"/>
                <a:sym typeface="Abhaya Libre"/>
              </a:rPr>
              <a:t> je 415 ppm. </a:t>
            </a:r>
            <a:r>
              <a:rPr lang="en-US" sz="2400" dirty="0" err="1">
                <a:latin typeface="Abhaya Libre"/>
                <a:ea typeface="Abhaya Libre"/>
                <a:cs typeface="Abhaya Libre"/>
                <a:sym typeface="Abhaya Libre"/>
              </a:rPr>
              <a:t>Preostalo</a:t>
            </a:r>
            <a:r>
              <a:rPr lang="en-US" sz="2400" dirty="0">
                <a:latin typeface="Abhaya Libre"/>
                <a:ea typeface="Abhaya Libre"/>
                <a:cs typeface="Abhaya Libre"/>
                <a:sym typeface="Abhaya Libre"/>
              </a:rPr>
              <a:t> je 35 % </a:t>
            </a:r>
            <a:r>
              <a:rPr lang="en-US" sz="2400" dirty="0" err="1">
                <a:latin typeface="Abhaya Libre"/>
                <a:ea typeface="Abhaya Libre"/>
                <a:cs typeface="Abhaya Libre"/>
                <a:sym typeface="Abhaya Libre"/>
              </a:rPr>
              <a:t>divjine</a:t>
            </a:r>
            <a:r>
              <a:rPr lang="en-US" sz="2400" dirty="0">
                <a:latin typeface="Abhaya Libre"/>
                <a:ea typeface="Abhaya Libre"/>
                <a:cs typeface="Abhaya Libre"/>
                <a:sym typeface="Abhaya Libre"/>
              </a:rPr>
              <a:t>.:</a:t>
            </a:r>
            <a:endParaRPr sz="2400" dirty="0">
              <a:latin typeface="Abhaya Libre"/>
              <a:ea typeface="Abhaya Libre"/>
              <a:cs typeface="Abhaya Libre"/>
              <a:sym typeface="Abhaya Libre"/>
            </a:endParaRPr>
          </a:p>
        </p:txBody>
      </p:sp>
      <p:pic>
        <p:nvPicPr>
          <p:cNvPr id="365" name="Google Shape;365;g1c0d571eb8a_0_108"/>
          <p:cNvPicPr preferRelativeResize="0"/>
          <p:nvPr/>
        </p:nvPicPr>
        <p:blipFill rotWithShape="1">
          <a:blip r:embed="rId3">
            <a:alphaModFix/>
          </a:blip>
          <a:srcRect/>
          <a:stretch/>
        </p:blipFill>
        <p:spPr>
          <a:xfrm rot="-4196164">
            <a:off x="-6459783" y="7449207"/>
            <a:ext cx="11622267" cy="12388075"/>
          </a:xfrm>
          <a:prstGeom prst="rect">
            <a:avLst/>
          </a:prstGeom>
          <a:noFill/>
          <a:ln>
            <a:noFill/>
          </a:ln>
        </p:spPr>
      </p:pic>
      <p:pic>
        <p:nvPicPr>
          <p:cNvPr id="366" name="Google Shape;366;g1c0d571eb8a_0_108"/>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367" name="Google Shape;367;g1c0d571eb8a_0_108"/>
          <p:cNvPicPr preferRelativeResize="0"/>
          <p:nvPr/>
        </p:nvPicPr>
        <p:blipFill rotWithShape="1">
          <a:blip r:embed="rId5">
            <a:alphaModFix/>
          </a:blip>
          <a:srcRect/>
          <a:stretch/>
        </p:blipFill>
        <p:spPr>
          <a:xfrm>
            <a:off x="3765458" y="8606700"/>
            <a:ext cx="1869291" cy="1869291"/>
          </a:xfrm>
          <a:prstGeom prst="rect">
            <a:avLst/>
          </a:prstGeom>
          <a:noFill/>
          <a:ln>
            <a:noFill/>
          </a:ln>
        </p:spPr>
      </p:pic>
      <p:pic>
        <p:nvPicPr>
          <p:cNvPr id="368" name="Google Shape;368;g1c0d571eb8a_0_108"/>
          <p:cNvPicPr preferRelativeResize="0"/>
          <p:nvPr/>
        </p:nvPicPr>
        <p:blipFill rotWithShape="1">
          <a:blip r:embed="rId6">
            <a:alphaModFix/>
          </a:blip>
          <a:srcRect/>
          <a:stretch/>
        </p:blipFill>
        <p:spPr>
          <a:xfrm>
            <a:off x="5976145" y="9241197"/>
            <a:ext cx="2858579" cy="600300"/>
          </a:xfrm>
          <a:prstGeom prst="rect">
            <a:avLst/>
          </a:prstGeom>
          <a:noFill/>
          <a:ln>
            <a:noFill/>
          </a:ln>
        </p:spPr>
      </p:pic>
      <p:pic>
        <p:nvPicPr>
          <p:cNvPr id="3" name="Picture 2" descr="A picture containing graphical user interface&#10;&#10;Description automatically generated">
            <a:extLst>
              <a:ext uri="{FF2B5EF4-FFF2-40B4-BE49-F238E27FC236}">
                <a16:creationId xmlns:a16="http://schemas.microsoft.com/office/drawing/2014/main" id="{993C9550-43B5-1F13-5F89-41ABE07FF07F}"/>
              </a:ext>
            </a:extLst>
          </p:cNvPr>
          <p:cNvPicPr>
            <a:picLocks noChangeAspect="1"/>
          </p:cNvPicPr>
          <p:nvPr/>
        </p:nvPicPr>
        <p:blipFill>
          <a:blip r:embed="rId7"/>
          <a:stretch>
            <a:fillRect/>
          </a:stretch>
        </p:blipFill>
        <p:spPr>
          <a:xfrm>
            <a:off x="9144000" y="2702990"/>
            <a:ext cx="9453276" cy="531746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95"/>
        <p:cNvGrpSpPr/>
        <p:nvPr/>
      </p:nvGrpSpPr>
      <p:grpSpPr>
        <a:xfrm>
          <a:off x="0" y="0"/>
          <a:ext cx="0" cy="0"/>
          <a:chOff x="0" y="0"/>
          <a:chExt cx="0" cy="0"/>
        </a:xfrm>
      </p:grpSpPr>
      <p:grpSp>
        <p:nvGrpSpPr>
          <p:cNvPr id="96" name="Google Shape;96;p2"/>
          <p:cNvGrpSpPr/>
          <p:nvPr/>
        </p:nvGrpSpPr>
        <p:grpSpPr>
          <a:xfrm>
            <a:off x="0" y="3553601"/>
            <a:ext cx="19062365" cy="3230761"/>
            <a:chOff x="0" y="-38100"/>
            <a:chExt cx="5020540" cy="850900"/>
          </a:xfrm>
        </p:grpSpPr>
        <p:sp>
          <p:nvSpPr>
            <p:cNvPr id="97" name="Google Shape;97;p2"/>
            <p:cNvSpPr/>
            <p:nvPr/>
          </p:nvSpPr>
          <p:spPr>
            <a:xfrm>
              <a:off x="0" y="0"/>
              <a:ext cx="5020540" cy="812800"/>
            </a:xfrm>
            <a:custGeom>
              <a:avLst/>
              <a:gdLst/>
              <a:ahLst/>
              <a:cxnLst/>
              <a:rect l="l" t="t" r="r" b="b"/>
              <a:pathLst>
                <a:path w="5020540" h="812800" extrusionOk="0">
                  <a:moveTo>
                    <a:pt x="0" y="0"/>
                  </a:moveTo>
                  <a:lnTo>
                    <a:pt x="5020540" y="0"/>
                  </a:lnTo>
                  <a:lnTo>
                    <a:pt x="5020540" y="812800"/>
                  </a:lnTo>
                  <a:lnTo>
                    <a:pt x="0" y="812800"/>
                  </a:lnTo>
                  <a:close/>
                </a:path>
              </a:pathLst>
            </a:custGeom>
            <a:solidFill>
              <a:srgbClr val="D0E9E5"/>
            </a:solidFill>
            <a:ln>
              <a:noFill/>
            </a:ln>
          </p:spPr>
        </p:sp>
        <p:sp>
          <p:nvSpPr>
            <p:cNvPr id="98" name="Google Shape;98;p2"/>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99" name="Google Shape;99;p2"/>
          <p:cNvPicPr preferRelativeResize="0"/>
          <p:nvPr/>
        </p:nvPicPr>
        <p:blipFill rotWithShape="1">
          <a:blip r:embed="rId3">
            <a:alphaModFix/>
          </a:blip>
          <a:srcRect/>
          <a:stretch/>
        </p:blipFill>
        <p:spPr>
          <a:xfrm rot="-8947194">
            <a:off x="6660949" y="7604935"/>
            <a:ext cx="5364129" cy="5364129"/>
          </a:xfrm>
          <a:prstGeom prst="rect">
            <a:avLst/>
          </a:prstGeom>
          <a:noFill/>
          <a:ln>
            <a:noFill/>
          </a:ln>
        </p:spPr>
      </p:pic>
      <p:pic>
        <p:nvPicPr>
          <p:cNvPr id="100" name="Google Shape;100;p2"/>
          <p:cNvPicPr preferRelativeResize="0"/>
          <p:nvPr/>
        </p:nvPicPr>
        <p:blipFill rotWithShape="1">
          <a:blip r:embed="rId4">
            <a:alphaModFix/>
          </a:blip>
          <a:srcRect/>
          <a:stretch/>
        </p:blipFill>
        <p:spPr>
          <a:xfrm rot="-9632120">
            <a:off x="-2431639" y="-1705919"/>
            <a:ext cx="5721823" cy="5669807"/>
          </a:xfrm>
          <a:prstGeom prst="rect">
            <a:avLst/>
          </a:prstGeom>
          <a:noFill/>
          <a:ln>
            <a:noFill/>
          </a:ln>
        </p:spPr>
      </p:pic>
      <p:pic>
        <p:nvPicPr>
          <p:cNvPr id="101" name="Google Shape;101;p2"/>
          <p:cNvPicPr preferRelativeResize="0"/>
          <p:nvPr/>
        </p:nvPicPr>
        <p:blipFill rotWithShape="1">
          <a:blip r:embed="rId4">
            <a:alphaModFix/>
          </a:blip>
          <a:srcRect/>
          <a:stretch/>
        </p:blipFill>
        <p:spPr>
          <a:xfrm rot="-8571149">
            <a:off x="-2523144" y="7570662"/>
            <a:ext cx="6836042" cy="6773896"/>
          </a:xfrm>
          <a:prstGeom prst="rect">
            <a:avLst/>
          </a:prstGeom>
          <a:noFill/>
          <a:ln>
            <a:noFill/>
          </a:ln>
        </p:spPr>
      </p:pic>
      <p:pic>
        <p:nvPicPr>
          <p:cNvPr id="102" name="Google Shape;102;p2"/>
          <p:cNvPicPr preferRelativeResize="0"/>
          <p:nvPr/>
        </p:nvPicPr>
        <p:blipFill rotWithShape="1">
          <a:blip r:embed="rId5">
            <a:alphaModFix/>
          </a:blip>
          <a:srcRect/>
          <a:stretch/>
        </p:blipFill>
        <p:spPr>
          <a:xfrm rot="10800000">
            <a:off x="15156600" y="8264626"/>
            <a:ext cx="3334026" cy="3588482"/>
          </a:xfrm>
          <a:prstGeom prst="rect">
            <a:avLst/>
          </a:prstGeom>
          <a:noFill/>
          <a:ln>
            <a:noFill/>
          </a:ln>
        </p:spPr>
      </p:pic>
      <p:pic>
        <p:nvPicPr>
          <p:cNvPr id="103" name="Google Shape;103;p2"/>
          <p:cNvPicPr preferRelativeResize="0"/>
          <p:nvPr/>
        </p:nvPicPr>
        <p:blipFill rotWithShape="1">
          <a:blip r:embed="rId6">
            <a:alphaModFix/>
          </a:blip>
          <a:srcRect/>
          <a:stretch/>
        </p:blipFill>
        <p:spPr>
          <a:xfrm rot="10800000">
            <a:off x="1904437" y="-772267"/>
            <a:ext cx="2556197" cy="2751289"/>
          </a:xfrm>
          <a:prstGeom prst="rect">
            <a:avLst/>
          </a:prstGeom>
          <a:noFill/>
          <a:ln>
            <a:noFill/>
          </a:ln>
        </p:spPr>
      </p:pic>
      <p:pic>
        <p:nvPicPr>
          <p:cNvPr id="104" name="Google Shape;104;p2"/>
          <p:cNvPicPr preferRelativeResize="0"/>
          <p:nvPr/>
        </p:nvPicPr>
        <p:blipFill rotWithShape="1">
          <a:blip r:embed="rId7">
            <a:alphaModFix/>
          </a:blip>
          <a:srcRect/>
          <a:stretch/>
        </p:blipFill>
        <p:spPr>
          <a:xfrm rot="9614497">
            <a:off x="17189899" y="6091404"/>
            <a:ext cx="4352147" cy="4346443"/>
          </a:xfrm>
          <a:prstGeom prst="rect">
            <a:avLst/>
          </a:prstGeom>
          <a:noFill/>
          <a:ln>
            <a:noFill/>
          </a:ln>
        </p:spPr>
      </p:pic>
      <p:pic>
        <p:nvPicPr>
          <p:cNvPr id="105" name="Google Shape;105;p2"/>
          <p:cNvPicPr preferRelativeResize="0"/>
          <p:nvPr/>
        </p:nvPicPr>
        <p:blipFill rotWithShape="1">
          <a:blip r:embed="rId7">
            <a:alphaModFix/>
          </a:blip>
          <a:srcRect/>
          <a:stretch/>
        </p:blipFill>
        <p:spPr>
          <a:xfrm rot="3420380">
            <a:off x="5570971" y="-4349323"/>
            <a:ext cx="5810576" cy="5802961"/>
          </a:xfrm>
          <a:prstGeom prst="rect">
            <a:avLst/>
          </a:prstGeom>
          <a:noFill/>
          <a:ln>
            <a:noFill/>
          </a:ln>
        </p:spPr>
      </p:pic>
      <p:pic>
        <p:nvPicPr>
          <p:cNvPr id="106" name="Google Shape;106;p2"/>
          <p:cNvPicPr preferRelativeResize="0"/>
          <p:nvPr/>
        </p:nvPicPr>
        <p:blipFill rotWithShape="1">
          <a:blip r:embed="rId7">
            <a:alphaModFix/>
          </a:blip>
          <a:srcRect/>
          <a:stretch/>
        </p:blipFill>
        <p:spPr>
          <a:xfrm rot="-4167270">
            <a:off x="-3176552" y="4860538"/>
            <a:ext cx="4881157" cy="4874760"/>
          </a:xfrm>
          <a:prstGeom prst="rect">
            <a:avLst/>
          </a:prstGeom>
          <a:noFill/>
          <a:ln>
            <a:noFill/>
          </a:ln>
        </p:spPr>
      </p:pic>
      <p:grpSp>
        <p:nvGrpSpPr>
          <p:cNvPr id="107" name="Google Shape;107;p2"/>
          <p:cNvGrpSpPr/>
          <p:nvPr/>
        </p:nvGrpSpPr>
        <p:grpSpPr>
          <a:xfrm rot="10800000">
            <a:off x="1170764" y="8531325"/>
            <a:ext cx="2900572" cy="807706"/>
            <a:chOff x="0" y="0"/>
            <a:chExt cx="3867430" cy="1076940"/>
          </a:xfrm>
        </p:grpSpPr>
        <p:pic>
          <p:nvPicPr>
            <p:cNvPr id="108" name="Google Shape;108;p2"/>
            <p:cNvPicPr preferRelativeResize="0"/>
            <p:nvPr/>
          </p:nvPicPr>
          <p:blipFill rotWithShape="1">
            <a:blip r:embed="rId8">
              <a:alphaModFix/>
            </a:blip>
            <a:srcRect/>
            <a:stretch/>
          </p:blipFill>
          <p:spPr>
            <a:xfrm>
              <a:off x="0" y="0"/>
              <a:ext cx="3867430" cy="618789"/>
            </a:xfrm>
            <a:prstGeom prst="rect">
              <a:avLst/>
            </a:prstGeom>
            <a:noFill/>
            <a:ln>
              <a:noFill/>
            </a:ln>
          </p:spPr>
        </p:pic>
        <p:pic>
          <p:nvPicPr>
            <p:cNvPr id="109" name="Google Shape;109;p2"/>
            <p:cNvPicPr preferRelativeResize="0"/>
            <p:nvPr/>
          </p:nvPicPr>
          <p:blipFill rotWithShape="1">
            <a:blip r:embed="rId8">
              <a:alphaModFix/>
            </a:blip>
            <a:srcRect/>
            <a:stretch/>
          </p:blipFill>
          <p:spPr>
            <a:xfrm>
              <a:off x="0" y="458151"/>
              <a:ext cx="3867430" cy="618789"/>
            </a:xfrm>
            <a:prstGeom prst="rect">
              <a:avLst/>
            </a:prstGeom>
            <a:noFill/>
            <a:ln>
              <a:noFill/>
            </a:ln>
          </p:spPr>
        </p:pic>
      </p:grpSp>
      <p:sp>
        <p:nvSpPr>
          <p:cNvPr id="110" name="Google Shape;110;p2"/>
          <p:cNvSpPr txBox="1"/>
          <p:nvPr/>
        </p:nvSpPr>
        <p:spPr>
          <a:xfrm>
            <a:off x="1942818" y="3627506"/>
            <a:ext cx="15342300" cy="3145476"/>
          </a:xfrm>
          <a:prstGeom prst="rect">
            <a:avLst/>
          </a:prstGeom>
          <a:noFill/>
          <a:ln>
            <a:noFill/>
          </a:ln>
        </p:spPr>
        <p:txBody>
          <a:bodyPr spcFirstLastPara="1" wrap="square" lIns="0" tIns="0" rIns="0" bIns="0" anchor="t" anchorCtr="0">
            <a:spAutoFit/>
          </a:bodyPr>
          <a:lstStyle/>
          <a:p>
            <a:pPr marL="0" marR="0" lvl="0" indent="0" algn="ctr" rtl="0">
              <a:lnSpc>
                <a:spcPct val="139988"/>
              </a:lnSpc>
              <a:spcBef>
                <a:spcPts val="0"/>
              </a:spcBef>
              <a:spcAft>
                <a:spcPts val="0"/>
              </a:spcAft>
              <a:buNone/>
            </a:pPr>
            <a:r>
              <a:rPr lang="en-US" sz="7300" dirty="0">
                <a:solidFill>
                  <a:srgbClr val="04989E"/>
                </a:solidFill>
                <a:latin typeface="Abhaya Libre"/>
                <a:ea typeface="Abhaya Libre"/>
                <a:cs typeface="Abhaya Libre"/>
                <a:sym typeface="Abhaya Libre"/>
              </a:rPr>
              <a:t>Zelena </a:t>
            </a:r>
            <a:r>
              <a:rPr lang="en-US" sz="7300" dirty="0" err="1">
                <a:solidFill>
                  <a:srgbClr val="04989E"/>
                </a:solidFill>
                <a:latin typeface="Abhaya Libre"/>
                <a:ea typeface="Abhaya Libre"/>
                <a:cs typeface="Abhaya Libre"/>
                <a:sym typeface="Abhaya Libre"/>
              </a:rPr>
              <a:t>miselnost</a:t>
            </a:r>
            <a:r>
              <a:rPr lang="en-US" sz="7300" dirty="0">
                <a:solidFill>
                  <a:srgbClr val="04989E"/>
                </a:solidFill>
                <a:latin typeface="Abhaya Libre"/>
                <a:ea typeface="Abhaya Libre"/>
                <a:cs typeface="Abhaya Libre"/>
                <a:sym typeface="Abhaya Libre"/>
              </a:rPr>
              <a:t> in </a:t>
            </a:r>
            <a:r>
              <a:rPr lang="en-US" sz="7300" dirty="0" err="1">
                <a:solidFill>
                  <a:srgbClr val="04989E"/>
                </a:solidFill>
                <a:latin typeface="Abhaya Libre"/>
                <a:ea typeface="Abhaya Libre"/>
                <a:cs typeface="Abhaya Libre"/>
                <a:sym typeface="Abhaya Libre"/>
              </a:rPr>
              <a:t>trajnost</a:t>
            </a:r>
            <a:r>
              <a:rPr lang="en-US" sz="7300" dirty="0">
                <a:solidFill>
                  <a:srgbClr val="04989E"/>
                </a:solidFill>
                <a:latin typeface="Abhaya Libre"/>
                <a:ea typeface="Abhaya Libre"/>
                <a:cs typeface="Abhaya Libre"/>
                <a:sym typeface="Abhaya Libre"/>
              </a:rPr>
              <a:t> v </a:t>
            </a:r>
            <a:r>
              <a:rPr lang="en-US" sz="7300" dirty="0" err="1">
                <a:solidFill>
                  <a:srgbClr val="04989E"/>
                </a:solidFill>
                <a:latin typeface="Abhaya Libre"/>
                <a:ea typeface="Abhaya Libre"/>
                <a:cs typeface="Abhaya Libre"/>
                <a:sym typeface="Abhaya Libre"/>
              </a:rPr>
              <a:t>inovacijah</a:t>
            </a:r>
            <a:r>
              <a:rPr lang="en-US" sz="7300" dirty="0">
                <a:solidFill>
                  <a:srgbClr val="04989E"/>
                </a:solidFill>
                <a:latin typeface="Abhaya Libre"/>
                <a:ea typeface="Abhaya Libre"/>
                <a:cs typeface="Abhaya Libre"/>
                <a:sym typeface="Abhaya Libre"/>
              </a:rPr>
              <a:t>, </a:t>
            </a:r>
            <a:r>
              <a:rPr lang="en-US" sz="7300" dirty="0" err="1">
                <a:solidFill>
                  <a:srgbClr val="04989E"/>
                </a:solidFill>
                <a:latin typeface="Abhaya Libre"/>
                <a:ea typeface="Abhaya Libre"/>
                <a:cs typeface="Abhaya Libre"/>
                <a:sym typeface="Abhaya Libre"/>
              </a:rPr>
              <a:t>vodenju</a:t>
            </a:r>
            <a:r>
              <a:rPr lang="en-US" sz="7300" dirty="0">
                <a:solidFill>
                  <a:srgbClr val="04989E"/>
                </a:solidFill>
                <a:latin typeface="Abhaya Libre"/>
                <a:ea typeface="Abhaya Libre"/>
                <a:cs typeface="Abhaya Libre"/>
                <a:sym typeface="Abhaya Libre"/>
              </a:rPr>
              <a:t> in </a:t>
            </a:r>
            <a:r>
              <a:rPr lang="en-US" sz="7300" dirty="0" err="1">
                <a:solidFill>
                  <a:srgbClr val="04989E"/>
                </a:solidFill>
                <a:latin typeface="Abhaya Libre"/>
                <a:ea typeface="Abhaya Libre"/>
                <a:cs typeface="Abhaya Libre"/>
                <a:sym typeface="Abhaya Libre"/>
              </a:rPr>
              <a:t>podjetjih</a:t>
            </a:r>
            <a:endParaRPr sz="100" dirty="0"/>
          </a:p>
        </p:txBody>
      </p:sp>
      <p:pic>
        <p:nvPicPr>
          <p:cNvPr id="111" name="Google Shape;111;p2"/>
          <p:cNvPicPr preferRelativeResize="0"/>
          <p:nvPr/>
        </p:nvPicPr>
        <p:blipFill rotWithShape="1">
          <a:blip r:embed="rId9">
            <a:alphaModFix/>
          </a:blip>
          <a:srcRect/>
          <a:stretch/>
        </p:blipFill>
        <p:spPr>
          <a:xfrm>
            <a:off x="16418708" y="0"/>
            <a:ext cx="1869291" cy="1869291"/>
          </a:xfrm>
          <a:prstGeom prst="rect">
            <a:avLst/>
          </a:prstGeom>
          <a:noFill/>
          <a:ln>
            <a:noFill/>
          </a:ln>
        </p:spPr>
      </p:pic>
      <p:pic>
        <p:nvPicPr>
          <p:cNvPr id="112" name="Google Shape;112;p2"/>
          <p:cNvPicPr preferRelativeResize="0"/>
          <p:nvPr/>
        </p:nvPicPr>
        <p:blipFill rotWithShape="1">
          <a:blip r:embed="rId10">
            <a:alphaModFix/>
          </a:blip>
          <a:srcRect/>
          <a:stretch/>
        </p:blipFill>
        <p:spPr>
          <a:xfrm>
            <a:off x="7758608" y="9258300"/>
            <a:ext cx="3710720" cy="77925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g1c0d571eb8a_0_108"/>
          <p:cNvSpPr txBox="1"/>
          <p:nvPr/>
        </p:nvSpPr>
        <p:spPr>
          <a:xfrm>
            <a:off x="1911538" y="841500"/>
            <a:ext cx="10987800" cy="1021562"/>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6410" dirty="0">
                <a:latin typeface="Abhaya Libre"/>
                <a:ea typeface="Abhaya Libre"/>
                <a:cs typeface="Abhaya Libre"/>
                <a:sym typeface="Abhaya Libre"/>
              </a:rPr>
              <a:t>Naša </a:t>
            </a:r>
            <a:r>
              <a:rPr lang="en-US" sz="6410" dirty="0" err="1">
                <a:latin typeface="Abhaya Libre"/>
                <a:ea typeface="Abhaya Libre"/>
                <a:cs typeface="Abhaya Libre"/>
                <a:sym typeface="Abhaya Libre"/>
              </a:rPr>
              <a:t>realnost</a:t>
            </a:r>
            <a:endParaRPr lang="en-US" sz="6410" dirty="0">
              <a:latin typeface="Abhaya Libre"/>
              <a:ea typeface="Abhaya Libre"/>
              <a:cs typeface="Abhaya Libre"/>
              <a:sym typeface="Abhaya Libre"/>
            </a:endParaRPr>
          </a:p>
          <a:p>
            <a:pPr marL="0" marR="0" lvl="0" indent="0" algn="l" rtl="0">
              <a:lnSpc>
                <a:spcPct val="85007"/>
              </a:lnSpc>
              <a:spcBef>
                <a:spcPts val="0"/>
              </a:spcBef>
              <a:spcAft>
                <a:spcPts val="0"/>
              </a:spcAft>
              <a:buNone/>
            </a:pPr>
            <a:endParaRPr dirty="0"/>
          </a:p>
        </p:txBody>
      </p:sp>
      <p:pic>
        <p:nvPicPr>
          <p:cNvPr id="365" name="Google Shape;365;g1c0d571eb8a_0_108"/>
          <p:cNvPicPr preferRelativeResize="0"/>
          <p:nvPr/>
        </p:nvPicPr>
        <p:blipFill rotWithShape="1">
          <a:blip r:embed="rId3">
            <a:alphaModFix/>
          </a:blip>
          <a:srcRect/>
          <a:stretch/>
        </p:blipFill>
        <p:spPr>
          <a:xfrm rot="-4196164">
            <a:off x="-6459783" y="7449207"/>
            <a:ext cx="11622267" cy="12388075"/>
          </a:xfrm>
          <a:prstGeom prst="rect">
            <a:avLst/>
          </a:prstGeom>
          <a:noFill/>
          <a:ln>
            <a:noFill/>
          </a:ln>
        </p:spPr>
      </p:pic>
      <p:pic>
        <p:nvPicPr>
          <p:cNvPr id="366" name="Google Shape;366;g1c0d571eb8a_0_108"/>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367" name="Google Shape;367;g1c0d571eb8a_0_108"/>
          <p:cNvPicPr preferRelativeResize="0"/>
          <p:nvPr/>
        </p:nvPicPr>
        <p:blipFill rotWithShape="1">
          <a:blip r:embed="rId5">
            <a:alphaModFix/>
          </a:blip>
          <a:srcRect/>
          <a:stretch/>
        </p:blipFill>
        <p:spPr>
          <a:xfrm>
            <a:off x="3765458" y="8606700"/>
            <a:ext cx="1869291" cy="1869291"/>
          </a:xfrm>
          <a:prstGeom prst="rect">
            <a:avLst/>
          </a:prstGeom>
          <a:noFill/>
          <a:ln>
            <a:noFill/>
          </a:ln>
        </p:spPr>
      </p:pic>
      <p:pic>
        <p:nvPicPr>
          <p:cNvPr id="368" name="Google Shape;368;g1c0d571eb8a_0_108"/>
          <p:cNvPicPr preferRelativeResize="0"/>
          <p:nvPr/>
        </p:nvPicPr>
        <p:blipFill rotWithShape="1">
          <a:blip r:embed="rId6">
            <a:alphaModFix/>
          </a:blip>
          <a:srcRect/>
          <a:stretch/>
        </p:blipFill>
        <p:spPr>
          <a:xfrm>
            <a:off x="5976145" y="9241197"/>
            <a:ext cx="2858579" cy="600300"/>
          </a:xfrm>
          <a:prstGeom prst="rect">
            <a:avLst/>
          </a:prstGeom>
          <a:noFill/>
          <a:ln>
            <a:noFill/>
          </a:ln>
        </p:spPr>
      </p:pic>
      <p:sp>
        <p:nvSpPr>
          <p:cNvPr id="369" name="Google Shape;369;g1c0d571eb8a_0_108"/>
          <p:cNvSpPr txBox="1"/>
          <p:nvPr/>
        </p:nvSpPr>
        <p:spPr>
          <a:xfrm>
            <a:off x="1667013" y="2569422"/>
            <a:ext cx="15313206" cy="2585323"/>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a:latin typeface="Abhaya Libre"/>
                <a:ea typeface="Abhaya Libre"/>
                <a:cs typeface="Abhaya Libre"/>
                <a:sym typeface="Abhaya Libre"/>
              </a:rPr>
              <a:t>Ob </a:t>
            </a:r>
            <a:r>
              <a:rPr lang="en-US" sz="2400" dirty="0" err="1">
                <a:latin typeface="Abhaya Libre"/>
                <a:ea typeface="Abhaya Libre"/>
                <a:cs typeface="Abhaya Libre"/>
                <a:sym typeface="Abhaya Libre"/>
              </a:rPr>
              <a:t>sedanjem</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poteku</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človeških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gospodarskih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dejavnosti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bosta</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naslednjem</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življenjskem</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obdobju</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človeška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varnost</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stabilnost</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izgubljeni</a:t>
            </a:r>
            <a:r>
              <a:rPr lang="en-US" sz="2400" dirty="0">
                <a:latin typeface="Abhaya Libre"/>
                <a:ea typeface="Abhaya Libre"/>
                <a:cs typeface="Abhaya Libre"/>
                <a:sym typeface="Abhaya Libre"/>
              </a:rPr>
              <a:t>. </a:t>
            </a:r>
            <a:endParaRPr lang="sl-SI"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dirty="0" err="1">
                <a:latin typeface="Abhaya Libre"/>
                <a:ea typeface="Abhaya Libre"/>
                <a:cs typeface="Abhaya Libre"/>
                <a:sym typeface="Abhaya Libre"/>
              </a:rPr>
              <a:t>Gospodarski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uspeh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temelji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izmenjavi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blaga</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storitev</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Dobičkonosne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izmenjave</a:t>
            </a:r>
            <a:r>
              <a:rPr lang="en-US" sz="2400" dirty="0">
                <a:latin typeface="Abhaya Libre"/>
                <a:ea typeface="Abhaya Libre"/>
                <a:cs typeface="Abhaya Libre"/>
                <a:sym typeface="Abhaya Libre"/>
              </a:rPr>
              <a:t> ne </a:t>
            </a:r>
            <a:r>
              <a:rPr lang="en-US" sz="2400" dirty="0" err="1">
                <a:latin typeface="Abhaya Libre"/>
                <a:ea typeface="Abhaya Libre"/>
                <a:cs typeface="Abhaya Libre"/>
                <a:sym typeface="Abhaya Libre"/>
              </a:rPr>
              <a:t>prihajajo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iz</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krhkih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revnih</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obupanih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skupnosti</a:t>
            </a:r>
            <a:r>
              <a:rPr lang="sl-SI" sz="2400" dirty="0">
                <a:latin typeface="Abhaya Libre"/>
                <a:ea typeface="Abhaya Libre"/>
                <a:cs typeface="Abhaya Libre"/>
                <a:sym typeface="Abhaya Libre"/>
              </a:rPr>
              <a:t>.</a:t>
            </a:r>
            <a:endParaRPr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dirty="0">
              <a:latin typeface="Abhaya Libre"/>
              <a:ea typeface="Abhaya Libre"/>
              <a:cs typeface="Abhaya Libre"/>
              <a:sym typeface="Abhaya Libre"/>
            </a:endParaRPr>
          </a:p>
        </p:txBody>
      </p:sp>
      <p:pic>
        <p:nvPicPr>
          <p:cNvPr id="370" name="Google Shape;370;g1c0d571eb8a_0_108"/>
          <p:cNvPicPr preferRelativeResize="0"/>
          <p:nvPr/>
        </p:nvPicPr>
        <p:blipFill>
          <a:blip r:embed="rId7">
            <a:alphaModFix/>
          </a:blip>
          <a:stretch>
            <a:fillRect/>
          </a:stretch>
        </p:blipFill>
        <p:spPr>
          <a:xfrm>
            <a:off x="6848001" y="4066008"/>
            <a:ext cx="7206141" cy="4786101"/>
          </a:xfrm>
          <a:prstGeom prst="rect">
            <a:avLst/>
          </a:prstGeom>
          <a:noFill/>
          <a:ln>
            <a:noFill/>
          </a:ln>
        </p:spPr>
      </p:pic>
    </p:spTree>
    <p:extLst>
      <p:ext uri="{BB962C8B-B14F-4D97-AF65-F5344CB8AC3E}">
        <p14:creationId xmlns:p14="http://schemas.microsoft.com/office/powerpoint/2010/main" val="315144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374"/>
        <p:cNvGrpSpPr/>
        <p:nvPr/>
      </p:nvGrpSpPr>
      <p:grpSpPr>
        <a:xfrm>
          <a:off x="0" y="0"/>
          <a:ext cx="0" cy="0"/>
          <a:chOff x="0" y="0"/>
          <a:chExt cx="0" cy="0"/>
        </a:xfrm>
      </p:grpSpPr>
      <p:pic>
        <p:nvPicPr>
          <p:cNvPr id="375" name="Google Shape;375;g1c0d571eb8a_0_143"/>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376" name="Google Shape;376;g1c0d571eb8a_0_143"/>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377" name="Google Shape;377;g1c0d571eb8a_0_143"/>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378" name="Google Shape;378;g1c0d571eb8a_0_143"/>
          <p:cNvPicPr preferRelativeResize="0"/>
          <p:nvPr/>
        </p:nvPicPr>
        <p:blipFill rotWithShape="1">
          <a:blip r:embed="rId6">
            <a:alphaModFix/>
          </a:blip>
          <a:srcRect/>
          <a:stretch/>
        </p:blipFill>
        <p:spPr>
          <a:xfrm>
            <a:off x="7870030" y="9245916"/>
            <a:ext cx="3710719" cy="779251"/>
          </a:xfrm>
          <a:prstGeom prst="rect">
            <a:avLst/>
          </a:prstGeom>
          <a:noFill/>
          <a:ln>
            <a:noFill/>
          </a:ln>
        </p:spPr>
      </p:pic>
      <p:pic>
        <p:nvPicPr>
          <p:cNvPr id="379" name="Google Shape;379;g1c0d571eb8a_0_143"/>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sp>
        <p:nvSpPr>
          <p:cNvPr id="380" name="Google Shape;380;g1c0d571eb8a_0_143"/>
          <p:cNvSpPr txBox="1"/>
          <p:nvPr/>
        </p:nvSpPr>
        <p:spPr>
          <a:xfrm>
            <a:off x="647999" y="727075"/>
            <a:ext cx="16128441" cy="838435"/>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sl-SI" sz="6410" b="0" i="0" u="none" strike="noStrike" cap="none" dirty="0">
                <a:solidFill>
                  <a:srgbClr val="000000"/>
                </a:solidFill>
                <a:latin typeface="Abhaya Libre"/>
                <a:ea typeface="Abhaya Libre"/>
                <a:cs typeface="Abhaya Libre"/>
                <a:sym typeface="Abhaya Libre"/>
              </a:rPr>
              <a:t>Video: </a:t>
            </a:r>
            <a:r>
              <a:rPr lang="en-US" sz="6410" b="0" i="0" u="none" strike="noStrike" cap="none" dirty="0">
                <a:solidFill>
                  <a:srgbClr val="000000"/>
                </a:solidFill>
                <a:latin typeface="Abhaya Libre"/>
                <a:ea typeface="Abhaya Libre"/>
                <a:cs typeface="Abhaya Libre"/>
                <a:sym typeface="Abhaya Libre"/>
              </a:rPr>
              <a:t>Užitna in </a:t>
            </a:r>
            <a:r>
              <a:rPr lang="en-US" sz="6410" b="0" i="0" u="none" strike="noStrike" cap="none" dirty="0" err="1">
                <a:solidFill>
                  <a:srgbClr val="000000"/>
                </a:solidFill>
                <a:latin typeface="Abhaya Libre"/>
                <a:ea typeface="Abhaya Libre"/>
                <a:cs typeface="Abhaya Libre"/>
                <a:sym typeface="Abhaya Libre"/>
              </a:rPr>
              <a:t>biološko</a:t>
            </a:r>
            <a:r>
              <a:rPr lang="en-US" sz="6410" b="0" i="0" u="none" strike="noStrike" cap="none" dirty="0">
                <a:solidFill>
                  <a:srgbClr val="000000"/>
                </a:solidFill>
                <a:latin typeface="Abhaya Libre"/>
                <a:ea typeface="Abhaya Libre"/>
                <a:cs typeface="Abhaya Libre"/>
                <a:sym typeface="Abhaya Libre"/>
              </a:rPr>
              <a:t> </a:t>
            </a:r>
            <a:r>
              <a:rPr lang="en-US" sz="6410" b="0" i="0" u="none" strike="noStrike" cap="none" dirty="0" err="1">
                <a:solidFill>
                  <a:srgbClr val="000000"/>
                </a:solidFill>
                <a:latin typeface="Abhaya Libre"/>
                <a:ea typeface="Abhaya Libre"/>
                <a:cs typeface="Abhaya Libre"/>
                <a:sym typeface="Abhaya Libre"/>
              </a:rPr>
              <a:t>razgradljiva</a:t>
            </a:r>
            <a:r>
              <a:rPr lang="en-US" sz="6410" b="0" i="0" u="none" strike="noStrike" cap="none" dirty="0">
                <a:solidFill>
                  <a:srgbClr val="000000"/>
                </a:solidFill>
                <a:latin typeface="Abhaya Libre"/>
                <a:ea typeface="Abhaya Libre"/>
                <a:cs typeface="Abhaya Libre"/>
                <a:sym typeface="Abhaya Libre"/>
              </a:rPr>
              <a:t> </a:t>
            </a:r>
            <a:r>
              <a:rPr lang="en-US" sz="6410" b="0" i="0" u="none" strike="noStrike" cap="none" dirty="0" err="1">
                <a:solidFill>
                  <a:srgbClr val="000000"/>
                </a:solidFill>
                <a:latin typeface="Abhaya Libre"/>
                <a:ea typeface="Abhaya Libre"/>
                <a:cs typeface="Abhaya Libre"/>
                <a:sym typeface="Abhaya Libre"/>
              </a:rPr>
              <a:t>embalaža</a:t>
            </a:r>
            <a:endParaRPr dirty="0"/>
          </a:p>
        </p:txBody>
      </p:sp>
      <p:sp>
        <p:nvSpPr>
          <p:cNvPr id="381" name="Google Shape;381;g1c0d571eb8a_0_143"/>
          <p:cNvSpPr txBox="1"/>
          <p:nvPr/>
        </p:nvSpPr>
        <p:spPr>
          <a:xfrm>
            <a:off x="9783167" y="2233437"/>
            <a:ext cx="7668300" cy="6204776"/>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a:latin typeface="Abhaya Libre"/>
                <a:ea typeface="Abhaya Libre"/>
                <a:cs typeface="Abhaya Libre"/>
                <a:sym typeface="Abhaya Libre"/>
              </a:rPr>
              <a:t>To je </a:t>
            </a:r>
            <a:r>
              <a:rPr lang="en-US" sz="2400" u="sng" dirty="0" err="1">
                <a:solidFill>
                  <a:schemeClr val="hlink"/>
                </a:solidFill>
                <a:latin typeface="Abhaya Libre"/>
                <a:ea typeface="Abhaya Libre"/>
                <a:cs typeface="Abhaya Libre"/>
                <a:sym typeface="Abhaya Libre"/>
                <a:hlinkClick r:id="rId8"/>
              </a:rPr>
              <a:t>Notpla</a:t>
            </a:r>
            <a:r>
              <a:rPr lang="sl-SI" sz="2400" dirty="0">
                <a:solidFill>
                  <a:schemeClr val="hlink"/>
                </a:solidFill>
                <a:latin typeface="Abhaya Libre"/>
                <a:ea typeface="Abhaya Libre"/>
                <a:cs typeface="Abhaya Libre"/>
                <a:sym typeface="Abhaya Libre"/>
              </a:rPr>
              <a:t> </a:t>
            </a:r>
            <a:r>
              <a:rPr lang="en-US" sz="2400" dirty="0" err="1">
                <a:solidFill>
                  <a:schemeClr val="tx1"/>
                </a:solidFill>
                <a:latin typeface="Abhaya Libre"/>
                <a:ea typeface="Abhaya Libre"/>
                <a:cs typeface="Abhaya Libre"/>
                <a:sym typeface="Abhaya Libre"/>
              </a:rPr>
              <a:t>podjetje</a:t>
            </a:r>
            <a:r>
              <a:rPr lang="en-US" sz="2400" dirty="0">
                <a:solidFill>
                  <a:schemeClr val="tx1"/>
                </a:solidFill>
                <a:latin typeface="Abhaya Libre"/>
                <a:ea typeface="Abhaya Libre"/>
                <a:cs typeface="Abhaya Libre"/>
                <a:sym typeface="Abhaya Libre"/>
              </a:rPr>
              <a:t>, ki se z </a:t>
            </a:r>
            <a:r>
              <a:rPr lang="en-US" sz="2400" dirty="0" err="1">
                <a:solidFill>
                  <a:schemeClr val="tx1"/>
                </a:solidFill>
                <a:latin typeface="Abhaya Libre"/>
                <a:ea typeface="Abhaya Libre"/>
                <a:cs typeface="Abhaya Libre"/>
                <a:sym typeface="Abhaya Libre"/>
              </a:rPr>
              <a:t>ustvarjanjem</a:t>
            </a:r>
            <a:r>
              <a:rPr lang="en-US" sz="2400" dirty="0">
                <a:solidFill>
                  <a:schemeClr val="tx1"/>
                </a:solidFill>
                <a:latin typeface="Abhaya Libre"/>
                <a:ea typeface="Abhaya Libre"/>
                <a:cs typeface="Abhaya Libre"/>
                <a:sym typeface="Abhaya Libre"/>
              </a:rPr>
              <a:t> </a:t>
            </a:r>
            <a:r>
              <a:rPr lang="en-US" sz="2400" dirty="0" err="1">
                <a:solidFill>
                  <a:schemeClr val="tx1"/>
                </a:solidFill>
                <a:latin typeface="Abhaya Libre"/>
                <a:ea typeface="Abhaya Libre"/>
                <a:cs typeface="Abhaya Libre"/>
                <a:sym typeface="Abhaya Libre"/>
              </a:rPr>
              <a:t>užitne</a:t>
            </a:r>
            <a:r>
              <a:rPr lang="en-US" sz="2400" dirty="0">
                <a:solidFill>
                  <a:schemeClr val="tx1"/>
                </a:solidFill>
                <a:latin typeface="Abhaya Libre"/>
                <a:ea typeface="Abhaya Libre"/>
                <a:cs typeface="Abhaya Libre"/>
                <a:sym typeface="Abhaya Libre"/>
              </a:rPr>
              <a:t> in </a:t>
            </a:r>
            <a:r>
              <a:rPr lang="en-US" sz="2400" dirty="0" err="1">
                <a:solidFill>
                  <a:schemeClr val="tx1"/>
                </a:solidFill>
                <a:latin typeface="Abhaya Libre"/>
                <a:ea typeface="Abhaya Libre"/>
                <a:cs typeface="Abhaya Libre"/>
                <a:sym typeface="Abhaya Libre"/>
              </a:rPr>
              <a:t>biorazgradljive</a:t>
            </a:r>
            <a:r>
              <a:rPr lang="en-US" sz="2400" dirty="0">
                <a:solidFill>
                  <a:schemeClr val="tx1"/>
                </a:solidFill>
                <a:latin typeface="Abhaya Libre"/>
                <a:ea typeface="Abhaya Libre"/>
                <a:cs typeface="Abhaya Libre"/>
                <a:sym typeface="Abhaya Libre"/>
              </a:rPr>
              <a:t> </a:t>
            </a:r>
            <a:r>
              <a:rPr lang="en-US" sz="2400" dirty="0" err="1">
                <a:solidFill>
                  <a:schemeClr val="tx1"/>
                </a:solidFill>
                <a:latin typeface="Abhaya Libre"/>
                <a:ea typeface="Abhaya Libre"/>
                <a:cs typeface="Abhaya Libre"/>
                <a:sym typeface="Abhaya Libre"/>
              </a:rPr>
              <a:t>embalaže</a:t>
            </a:r>
            <a:r>
              <a:rPr lang="en-US" sz="2400" dirty="0">
                <a:solidFill>
                  <a:schemeClr val="tx1"/>
                </a:solidFill>
                <a:latin typeface="Abhaya Libre"/>
                <a:ea typeface="Abhaya Libre"/>
                <a:cs typeface="Abhaya Libre"/>
                <a:sym typeface="Abhaya Libre"/>
              </a:rPr>
              <a:t> </a:t>
            </a:r>
            <a:r>
              <a:rPr lang="en-US" sz="2400" dirty="0" err="1">
                <a:solidFill>
                  <a:schemeClr val="tx1"/>
                </a:solidFill>
                <a:latin typeface="Abhaya Libre"/>
                <a:ea typeface="Abhaya Libre"/>
                <a:cs typeface="Abhaya Libre"/>
                <a:sym typeface="Abhaya Libre"/>
              </a:rPr>
              <a:t>iz</a:t>
            </a:r>
            <a:r>
              <a:rPr lang="en-US" sz="2400" dirty="0">
                <a:solidFill>
                  <a:schemeClr val="tx1"/>
                </a:solidFill>
                <a:latin typeface="Abhaya Libre"/>
                <a:ea typeface="Abhaya Libre"/>
                <a:cs typeface="Abhaya Libre"/>
                <a:sym typeface="Abhaya Libre"/>
              </a:rPr>
              <a:t> </a:t>
            </a:r>
            <a:r>
              <a:rPr lang="en-US" sz="2400" dirty="0" err="1">
                <a:solidFill>
                  <a:schemeClr val="tx1"/>
                </a:solidFill>
                <a:latin typeface="Abhaya Libre"/>
                <a:ea typeface="Abhaya Libre"/>
                <a:cs typeface="Abhaya Libre"/>
                <a:sym typeface="Abhaya Libre"/>
              </a:rPr>
              <a:t>morskih</a:t>
            </a:r>
            <a:r>
              <a:rPr lang="en-US" sz="2400" dirty="0">
                <a:solidFill>
                  <a:schemeClr val="tx1"/>
                </a:solidFill>
                <a:latin typeface="Abhaya Libre"/>
                <a:ea typeface="Abhaya Libre"/>
                <a:cs typeface="Abhaya Libre"/>
                <a:sym typeface="Abhaya Libre"/>
              </a:rPr>
              <a:t> </a:t>
            </a:r>
            <a:r>
              <a:rPr lang="en-US" sz="2400" dirty="0" err="1">
                <a:solidFill>
                  <a:schemeClr val="tx1"/>
                </a:solidFill>
                <a:latin typeface="Abhaya Libre"/>
                <a:ea typeface="Abhaya Libre"/>
                <a:cs typeface="Abhaya Libre"/>
                <a:sym typeface="Abhaya Libre"/>
              </a:rPr>
              <a:t>alg</a:t>
            </a:r>
            <a:r>
              <a:rPr lang="en-US" sz="2400" dirty="0">
                <a:solidFill>
                  <a:schemeClr val="tx1"/>
                </a:solidFill>
                <a:latin typeface="Abhaya Libre"/>
                <a:ea typeface="Abhaya Libre"/>
                <a:cs typeface="Abhaya Libre"/>
                <a:sym typeface="Abhaya Libre"/>
              </a:rPr>
              <a:t> </a:t>
            </a:r>
            <a:r>
              <a:rPr lang="en-US" sz="2400" dirty="0" err="1">
                <a:solidFill>
                  <a:schemeClr val="tx1"/>
                </a:solidFill>
                <a:latin typeface="Abhaya Libre"/>
                <a:ea typeface="Abhaya Libre"/>
                <a:cs typeface="Abhaya Libre"/>
                <a:sym typeface="Abhaya Libre"/>
              </a:rPr>
              <a:t>bori</a:t>
            </a:r>
            <a:r>
              <a:rPr lang="en-US" sz="2400" dirty="0">
                <a:solidFill>
                  <a:schemeClr val="tx1"/>
                </a:solidFill>
                <a:latin typeface="Abhaya Libre"/>
                <a:ea typeface="Abhaya Libre"/>
                <a:cs typeface="Abhaya Libre"/>
                <a:sym typeface="Abhaya Libre"/>
              </a:rPr>
              <a:t> </a:t>
            </a:r>
            <a:r>
              <a:rPr lang="en-US" sz="2400" dirty="0" err="1">
                <a:solidFill>
                  <a:schemeClr val="tx1"/>
                </a:solidFill>
                <a:latin typeface="Abhaya Libre"/>
                <a:ea typeface="Abhaya Libre"/>
                <a:cs typeface="Abhaya Libre"/>
                <a:sym typeface="Abhaya Libre"/>
              </a:rPr>
              <a:t>proti</a:t>
            </a:r>
            <a:r>
              <a:rPr lang="en-US" sz="2400" dirty="0">
                <a:solidFill>
                  <a:schemeClr val="tx1"/>
                </a:solidFill>
                <a:latin typeface="Abhaya Libre"/>
                <a:ea typeface="Abhaya Libre"/>
                <a:cs typeface="Abhaya Libre"/>
                <a:sym typeface="Abhaya Libre"/>
              </a:rPr>
              <a:t> </a:t>
            </a:r>
            <a:r>
              <a:rPr lang="en-US" sz="2400" dirty="0" err="1">
                <a:solidFill>
                  <a:schemeClr val="tx1"/>
                </a:solidFill>
                <a:latin typeface="Abhaya Libre"/>
                <a:ea typeface="Abhaya Libre"/>
                <a:cs typeface="Abhaya Libre"/>
                <a:sym typeface="Abhaya Libre"/>
              </a:rPr>
              <a:t>onesnaževanju</a:t>
            </a:r>
            <a:r>
              <a:rPr lang="en-US" sz="2400" dirty="0">
                <a:solidFill>
                  <a:schemeClr val="tx1"/>
                </a:solidFill>
                <a:latin typeface="Abhaya Libre"/>
                <a:ea typeface="Abhaya Libre"/>
                <a:cs typeface="Abhaya Libre"/>
                <a:sym typeface="Abhaya Libre"/>
              </a:rPr>
              <a:t> s </a:t>
            </a:r>
            <a:r>
              <a:rPr lang="en-US" sz="2400" dirty="0" err="1">
                <a:solidFill>
                  <a:schemeClr val="tx1"/>
                </a:solidFill>
                <a:latin typeface="Abhaya Libre"/>
                <a:ea typeface="Abhaya Libre"/>
                <a:cs typeface="Abhaya Libre"/>
                <a:sym typeface="Abhaya Libre"/>
              </a:rPr>
              <a:t>plastiko</a:t>
            </a:r>
            <a:r>
              <a:rPr lang="en-US" sz="2400" dirty="0">
                <a:solidFill>
                  <a:schemeClr val="tx1"/>
                </a:solidFill>
                <a:latin typeface="Abhaya Libre"/>
                <a:ea typeface="Abhaya Libre"/>
                <a:cs typeface="Abhaya Libre"/>
                <a:sym typeface="Abhaya Libre"/>
              </a:rPr>
              <a:t>.</a:t>
            </a:r>
            <a:endParaRPr lang="sl-SI" sz="2400" dirty="0">
              <a:solidFill>
                <a:schemeClr val="tx1"/>
              </a:solidFill>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dirty="0" err="1">
                <a:solidFill>
                  <a:schemeClr val="tx1"/>
                </a:solidFill>
                <a:latin typeface="Abhaya Libre"/>
                <a:ea typeface="Abhaya Libre"/>
                <a:cs typeface="Abhaya Libre"/>
                <a:sym typeface="Abhaya Libre"/>
              </a:rPr>
              <a:t>Morske</a:t>
            </a:r>
            <a:r>
              <a:rPr lang="en-US" sz="2400" dirty="0">
                <a:solidFill>
                  <a:schemeClr val="tx1"/>
                </a:solidFill>
                <a:latin typeface="Abhaya Libre"/>
                <a:ea typeface="Abhaya Libre"/>
                <a:cs typeface="Abhaya Libre"/>
                <a:sym typeface="Abhaya Libre"/>
              </a:rPr>
              <a:t> </a:t>
            </a:r>
            <a:r>
              <a:rPr lang="en-US" sz="2400" dirty="0" err="1">
                <a:solidFill>
                  <a:schemeClr val="tx1"/>
                </a:solidFill>
                <a:latin typeface="Abhaya Libre"/>
                <a:ea typeface="Abhaya Libre"/>
                <a:cs typeface="Abhaya Libre"/>
                <a:sym typeface="Abhaya Libre"/>
              </a:rPr>
              <a:t>alge</a:t>
            </a:r>
            <a:r>
              <a:rPr lang="en-US" sz="2400" dirty="0">
                <a:solidFill>
                  <a:schemeClr val="tx1"/>
                </a:solidFill>
                <a:latin typeface="Abhaya Libre"/>
                <a:ea typeface="Abhaya Libre"/>
                <a:cs typeface="Abhaya Libre"/>
                <a:sym typeface="Abhaya Libre"/>
              </a:rPr>
              <a:t> in </a:t>
            </a:r>
            <a:r>
              <a:rPr lang="en-US" sz="2400" dirty="0" err="1">
                <a:solidFill>
                  <a:schemeClr val="tx1"/>
                </a:solidFill>
                <a:latin typeface="Abhaya Libre"/>
                <a:ea typeface="Abhaya Libre"/>
                <a:cs typeface="Abhaya Libre"/>
                <a:sym typeface="Abhaya Libre"/>
              </a:rPr>
              <a:t>druge</a:t>
            </a:r>
            <a:r>
              <a:rPr lang="en-US" sz="2400" dirty="0">
                <a:solidFill>
                  <a:schemeClr val="tx1"/>
                </a:solidFill>
                <a:latin typeface="Abhaya Libre"/>
                <a:ea typeface="Abhaya Libre"/>
                <a:cs typeface="Abhaya Libre"/>
                <a:sym typeface="Abhaya Libre"/>
              </a:rPr>
              <a:t> </a:t>
            </a:r>
            <a:r>
              <a:rPr lang="en-US" sz="2400" dirty="0" err="1">
                <a:solidFill>
                  <a:schemeClr val="tx1"/>
                </a:solidFill>
                <a:latin typeface="Abhaya Libre"/>
                <a:ea typeface="Abhaya Libre"/>
                <a:cs typeface="Abhaya Libre"/>
                <a:sym typeface="Abhaya Libre"/>
              </a:rPr>
              <a:t>rastline</a:t>
            </a:r>
            <a:r>
              <a:rPr lang="en-US" sz="2400" dirty="0">
                <a:solidFill>
                  <a:schemeClr val="tx1"/>
                </a:solidFill>
                <a:latin typeface="Abhaya Libre"/>
                <a:ea typeface="Abhaya Libre"/>
                <a:cs typeface="Abhaya Libre"/>
                <a:sym typeface="Abhaya Libre"/>
              </a:rPr>
              <a:t> so 100-odstotno </a:t>
            </a:r>
            <a:r>
              <a:rPr lang="en-US" sz="2400" dirty="0" err="1">
                <a:solidFill>
                  <a:schemeClr val="tx1"/>
                </a:solidFill>
                <a:latin typeface="Abhaya Libre"/>
                <a:ea typeface="Abhaya Libre"/>
                <a:cs typeface="Abhaya Libre"/>
                <a:sym typeface="Abhaya Libre"/>
              </a:rPr>
              <a:t>biorazgradljive</a:t>
            </a:r>
            <a:r>
              <a:rPr lang="en-US" sz="2400" dirty="0">
                <a:solidFill>
                  <a:schemeClr val="tx1"/>
                </a:solidFill>
                <a:latin typeface="Abhaya Libre"/>
                <a:ea typeface="Abhaya Libre"/>
                <a:cs typeface="Abhaya Libre"/>
                <a:sym typeface="Abhaya Libre"/>
              </a:rPr>
              <a:t> in se </a:t>
            </a:r>
            <a:r>
              <a:rPr lang="en-US" sz="2400" dirty="0" err="1">
                <a:solidFill>
                  <a:schemeClr val="tx1"/>
                </a:solidFill>
                <a:latin typeface="Abhaya Libre"/>
                <a:ea typeface="Abhaya Libre"/>
                <a:cs typeface="Abhaya Libre"/>
                <a:sym typeface="Abhaya Libre"/>
              </a:rPr>
              <a:t>lahko</a:t>
            </a:r>
            <a:r>
              <a:rPr lang="en-US" sz="2400" dirty="0">
                <a:solidFill>
                  <a:schemeClr val="tx1"/>
                </a:solidFill>
                <a:latin typeface="Abhaya Libre"/>
                <a:ea typeface="Abhaya Libre"/>
                <a:cs typeface="Abhaya Libre"/>
                <a:sym typeface="Abhaya Libre"/>
              </a:rPr>
              <a:t> </a:t>
            </a:r>
            <a:r>
              <a:rPr lang="en-US" sz="2400" dirty="0" err="1">
                <a:solidFill>
                  <a:schemeClr val="tx1"/>
                </a:solidFill>
                <a:latin typeface="Abhaya Libre"/>
                <a:ea typeface="Abhaya Libre"/>
                <a:cs typeface="Abhaya Libre"/>
                <a:sym typeface="Abhaya Libre"/>
              </a:rPr>
              <a:t>razgradijo</a:t>
            </a:r>
            <a:r>
              <a:rPr lang="en-US" sz="2400" dirty="0">
                <a:solidFill>
                  <a:schemeClr val="tx1"/>
                </a:solidFill>
                <a:latin typeface="Abhaya Libre"/>
                <a:ea typeface="Abhaya Libre"/>
                <a:cs typeface="Abhaya Libre"/>
                <a:sym typeface="Abhaya Libre"/>
              </a:rPr>
              <a:t> v </a:t>
            </a:r>
            <a:r>
              <a:rPr lang="en-US" sz="2400" dirty="0" err="1">
                <a:solidFill>
                  <a:schemeClr val="tx1"/>
                </a:solidFill>
                <a:latin typeface="Abhaya Libre"/>
                <a:ea typeface="Abhaya Libre"/>
                <a:cs typeface="Abhaya Libre"/>
                <a:sym typeface="Abhaya Libre"/>
              </a:rPr>
              <a:t>nekaj</a:t>
            </a:r>
            <a:r>
              <a:rPr lang="en-US" sz="2400" dirty="0">
                <a:solidFill>
                  <a:schemeClr val="tx1"/>
                </a:solidFill>
                <a:latin typeface="Abhaya Libre"/>
                <a:ea typeface="Abhaya Libre"/>
                <a:cs typeface="Abhaya Libre"/>
                <a:sym typeface="Abhaya Libre"/>
              </a:rPr>
              <a:t> </a:t>
            </a:r>
            <a:r>
              <a:rPr lang="en-US" sz="2400" dirty="0" err="1">
                <a:solidFill>
                  <a:schemeClr val="tx1"/>
                </a:solidFill>
                <a:latin typeface="Abhaya Libre"/>
                <a:ea typeface="Abhaya Libre"/>
                <a:cs typeface="Abhaya Libre"/>
                <a:sym typeface="Abhaya Libre"/>
              </a:rPr>
              <a:t>tednih</a:t>
            </a:r>
            <a:r>
              <a:rPr lang="en-US" sz="2400" dirty="0">
                <a:solidFill>
                  <a:schemeClr val="tx1"/>
                </a:solidFill>
                <a:latin typeface="Abhaya Libre"/>
                <a:ea typeface="Abhaya Libre"/>
                <a:cs typeface="Abhaya Libre"/>
                <a:sym typeface="Abhaya Libre"/>
              </a:rPr>
              <a:t>, </a:t>
            </a:r>
            <a:r>
              <a:rPr lang="en-US" sz="2400" dirty="0" err="1">
                <a:solidFill>
                  <a:schemeClr val="tx1"/>
                </a:solidFill>
                <a:latin typeface="Abhaya Libre"/>
                <a:ea typeface="Abhaya Libre"/>
                <a:cs typeface="Abhaya Libre"/>
                <a:sym typeface="Abhaya Libre"/>
              </a:rPr>
              <a:t>zato</a:t>
            </a:r>
            <a:r>
              <a:rPr lang="en-US" sz="2400" dirty="0">
                <a:solidFill>
                  <a:schemeClr val="tx1"/>
                </a:solidFill>
                <a:latin typeface="Abhaya Libre"/>
                <a:ea typeface="Abhaya Libre"/>
                <a:cs typeface="Abhaya Libre"/>
                <a:sym typeface="Abhaya Libre"/>
              </a:rPr>
              <a:t> so </a:t>
            </a:r>
            <a:r>
              <a:rPr lang="en-US" sz="2400" dirty="0" err="1">
                <a:solidFill>
                  <a:schemeClr val="tx1"/>
                </a:solidFill>
                <a:latin typeface="Abhaya Libre"/>
                <a:ea typeface="Abhaya Libre"/>
                <a:cs typeface="Abhaya Libre"/>
                <a:sym typeface="Abhaya Libre"/>
              </a:rPr>
              <a:t>odlična</a:t>
            </a:r>
            <a:r>
              <a:rPr lang="en-US" sz="2400" dirty="0">
                <a:solidFill>
                  <a:schemeClr val="tx1"/>
                </a:solidFill>
                <a:latin typeface="Abhaya Libre"/>
                <a:ea typeface="Abhaya Libre"/>
                <a:cs typeface="Abhaya Libre"/>
                <a:sym typeface="Abhaya Libre"/>
              </a:rPr>
              <a:t> </a:t>
            </a:r>
            <a:r>
              <a:rPr lang="en-US" sz="2400" dirty="0" err="1">
                <a:solidFill>
                  <a:schemeClr val="tx1"/>
                </a:solidFill>
                <a:latin typeface="Abhaya Libre"/>
                <a:ea typeface="Abhaya Libre"/>
                <a:cs typeface="Abhaya Libre"/>
                <a:sym typeface="Abhaya Libre"/>
              </a:rPr>
              <a:t>trajnostna</a:t>
            </a:r>
            <a:r>
              <a:rPr lang="en-US" sz="2400" dirty="0">
                <a:solidFill>
                  <a:schemeClr val="tx1"/>
                </a:solidFill>
                <a:latin typeface="Abhaya Libre"/>
                <a:ea typeface="Abhaya Libre"/>
                <a:cs typeface="Abhaya Libre"/>
                <a:sym typeface="Abhaya Libre"/>
              </a:rPr>
              <a:t> </a:t>
            </a:r>
            <a:r>
              <a:rPr lang="en-US" sz="2400" dirty="0" err="1">
                <a:solidFill>
                  <a:schemeClr val="tx1"/>
                </a:solidFill>
                <a:latin typeface="Abhaya Libre"/>
                <a:ea typeface="Abhaya Libre"/>
                <a:cs typeface="Abhaya Libre"/>
                <a:sym typeface="Abhaya Libre"/>
              </a:rPr>
              <a:t>alternativa</a:t>
            </a:r>
            <a:r>
              <a:rPr lang="en-US" sz="2400" dirty="0">
                <a:solidFill>
                  <a:schemeClr val="tx1"/>
                </a:solidFill>
                <a:latin typeface="Abhaya Libre"/>
                <a:ea typeface="Abhaya Libre"/>
                <a:cs typeface="Abhaya Libre"/>
                <a:sym typeface="Abhaya Libre"/>
              </a:rPr>
              <a:t> </a:t>
            </a:r>
            <a:r>
              <a:rPr lang="en-US" sz="2400" dirty="0" err="1">
                <a:solidFill>
                  <a:schemeClr val="tx1"/>
                </a:solidFill>
                <a:latin typeface="Abhaya Libre"/>
                <a:ea typeface="Abhaya Libre"/>
                <a:cs typeface="Abhaya Libre"/>
                <a:sym typeface="Abhaya Libre"/>
              </a:rPr>
              <a:t>plastični</a:t>
            </a:r>
            <a:r>
              <a:rPr lang="en-US" sz="2400" dirty="0">
                <a:solidFill>
                  <a:schemeClr val="tx1"/>
                </a:solidFill>
                <a:latin typeface="Abhaya Libre"/>
                <a:ea typeface="Abhaya Libre"/>
                <a:cs typeface="Abhaya Libre"/>
                <a:sym typeface="Abhaya Libre"/>
              </a:rPr>
              <a:t> </a:t>
            </a:r>
            <a:r>
              <a:rPr lang="en-US" sz="2400" dirty="0" err="1">
                <a:solidFill>
                  <a:schemeClr val="tx1"/>
                </a:solidFill>
                <a:latin typeface="Abhaya Libre"/>
                <a:ea typeface="Abhaya Libre"/>
                <a:cs typeface="Abhaya Libre"/>
                <a:sym typeface="Abhaya Libre"/>
              </a:rPr>
              <a:t>embalaži</a:t>
            </a:r>
            <a:r>
              <a:rPr lang="en-US" sz="2400" dirty="0">
                <a:solidFill>
                  <a:schemeClr val="tx1"/>
                </a:solidFill>
                <a:latin typeface="Abhaya Libre"/>
                <a:ea typeface="Abhaya Libre"/>
                <a:cs typeface="Abhaya Libre"/>
                <a:sym typeface="Abhaya Libre"/>
              </a:rPr>
              <a:t>.  </a:t>
            </a:r>
            <a:endParaRPr lang="sl-SI" sz="2400" dirty="0">
              <a:solidFill>
                <a:schemeClr val="tx1"/>
              </a:solidFill>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dirty="0">
                <a:solidFill>
                  <a:schemeClr val="tx1"/>
                </a:solidFill>
                <a:latin typeface="Abhaya Libre"/>
                <a:ea typeface="Abhaya Libre"/>
                <a:cs typeface="Abhaya Libre"/>
                <a:sym typeface="Abhaya Libre"/>
              </a:rPr>
              <a:t>V </a:t>
            </a:r>
            <a:r>
              <a:rPr lang="en-US" sz="2400" dirty="0" err="1">
                <a:solidFill>
                  <a:schemeClr val="tx1"/>
                </a:solidFill>
                <a:latin typeface="Abhaya Libre"/>
                <a:ea typeface="Abhaya Libre"/>
                <a:cs typeface="Abhaya Libre"/>
                <a:sym typeface="Abhaya Libre"/>
              </a:rPr>
              <a:t>tem</a:t>
            </a:r>
            <a:r>
              <a:rPr lang="en-US" sz="2400" dirty="0">
                <a:solidFill>
                  <a:schemeClr val="tx1"/>
                </a:solidFill>
                <a:latin typeface="Abhaya Libre"/>
                <a:ea typeface="Abhaya Libre"/>
                <a:cs typeface="Abhaya Libre"/>
                <a:sym typeface="Abhaya Libre"/>
              </a:rPr>
              <a:t> </a:t>
            </a:r>
            <a:r>
              <a:rPr lang="en-US" sz="2400" dirty="0" err="1">
                <a:solidFill>
                  <a:schemeClr val="tx1"/>
                </a:solidFill>
                <a:latin typeface="Abhaya Libre"/>
                <a:ea typeface="Abhaya Libre"/>
                <a:cs typeface="Abhaya Libre"/>
                <a:sym typeface="Abhaya Libre"/>
              </a:rPr>
              <a:t>videoposnetku</a:t>
            </a:r>
            <a:r>
              <a:rPr lang="en-US" sz="2400" dirty="0">
                <a:solidFill>
                  <a:schemeClr val="tx1"/>
                </a:solidFill>
                <a:latin typeface="Abhaya Libre"/>
                <a:ea typeface="Abhaya Libre"/>
                <a:cs typeface="Abhaya Libre"/>
                <a:sym typeface="Abhaya Libre"/>
              </a:rPr>
              <a:t> se </a:t>
            </a:r>
            <a:r>
              <a:rPr lang="en-US" sz="2400" dirty="0" err="1">
                <a:solidFill>
                  <a:schemeClr val="tx1"/>
                </a:solidFill>
                <a:latin typeface="Abhaya Libre"/>
                <a:ea typeface="Abhaya Libre"/>
                <a:cs typeface="Abhaya Libre"/>
                <a:sym typeface="Abhaya Libre"/>
              </a:rPr>
              <a:t>pogovarjamo</a:t>
            </a:r>
            <a:r>
              <a:rPr lang="en-US" sz="2400" dirty="0">
                <a:solidFill>
                  <a:schemeClr val="tx1"/>
                </a:solidFill>
                <a:latin typeface="Abhaya Libre"/>
                <a:ea typeface="Abhaya Libre"/>
                <a:cs typeface="Abhaya Libre"/>
                <a:sym typeface="Abhaya Libre"/>
              </a:rPr>
              <a:t> s </a:t>
            </a:r>
            <a:r>
              <a:rPr lang="en-US" sz="2400" dirty="0" err="1">
                <a:solidFill>
                  <a:schemeClr val="tx1"/>
                </a:solidFill>
                <a:latin typeface="Abhaya Libre"/>
                <a:ea typeface="Abhaya Libre"/>
                <a:cs typeface="Abhaya Libre"/>
                <a:sym typeface="Abhaya Libre"/>
              </a:rPr>
              <a:t>Pierrom</a:t>
            </a:r>
            <a:r>
              <a:rPr lang="en-US" sz="2400" dirty="0">
                <a:solidFill>
                  <a:schemeClr val="tx1"/>
                </a:solidFill>
                <a:latin typeface="Abhaya Libre"/>
                <a:ea typeface="Abhaya Libre"/>
                <a:cs typeface="Abhaya Libre"/>
                <a:sym typeface="Abhaya Libre"/>
              </a:rPr>
              <a:t>, </a:t>
            </a:r>
            <a:r>
              <a:rPr lang="en-US" sz="2400" dirty="0" err="1">
                <a:solidFill>
                  <a:schemeClr val="tx1"/>
                </a:solidFill>
                <a:latin typeface="Abhaya Libre"/>
                <a:ea typeface="Abhaya Libre"/>
                <a:cs typeface="Abhaya Libre"/>
                <a:sym typeface="Abhaya Libre"/>
              </a:rPr>
              <a:t>soustanoviteljem</a:t>
            </a:r>
            <a:r>
              <a:rPr lang="en-US" sz="2400" dirty="0">
                <a:solidFill>
                  <a:schemeClr val="tx1"/>
                </a:solidFill>
                <a:latin typeface="Abhaya Libre"/>
                <a:ea typeface="Abhaya Libre"/>
                <a:cs typeface="Abhaya Libre"/>
                <a:sym typeface="Abhaya Libre"/>
              </a:rPr>
              <a:t> </a:t>
            </a:r>
            <a:r>
              <a:rPr lang="en-US" sz="2400" dirty="0" err="1">
                <a:solidFill>
                  <a:schemeClr val="tx1"/>
                </a:solidFill>
                <a:latin typeface="Abhaya Libre"/>
                <a:ea typeface="Abhaya Libre"/>
                <a:cs typeface="Abhaya Libre"/>
                <a:sym typeface="Abhaya Libre"/>
              </a:rPr>
              <a:t>podjetja</a:t>
            </a:r>
            <a:r>
              <a:rPr lang="en-US" sz="2400" dirty="0">
                <a:solidFill>
                  <a:schemeClr val="tx1"/>
                </a:solidFill>
                <a:latin typeface="Abhaya Libre"/>
                <a:ea typeface="Abhaya Libre"/>
                <a:cs typeface="Abhaya Libre"/>
                <a:sym typeface="Abhaya Libre"/>
              </a:rPr>
              <a:t> </a:t>
            </a:r>
            <a:r>
              <a:rPr lang="en-US" sz="2400" dirty="0" err="1">
                <a:solidFill>
                  <a:schemeClr val="tx1"/>
                </a:solidFill>
                <a:latin typeface="Abhaya Libre"/>
                <a:ea typeface="Abhaya Libre"/>
                <a:cs typeface="Abhaya Libre"/>
                <a:sym typeface="Abhaya Libre"/>
              </a:rPr>
              <a:t>Notpla</a:t>
            </a:r>
            <a:r>
              <a:rPr lang="en-US" sz="2400" dirty="0">
                <a:solidFill>
                  <a:schemeClr val="tx1"/>
                </a:solidFill>
                <a:latin typeface="Abhaya Libre"/>
                <a:ea typeface="Abhaya Libre"/>
                <a:cs typeface="Abhaya Libre"/>
                <a:sym typeface="Abhaya Libre"/>
              </a:rPr>
              <a:t>, da bi </a:t>
            </a:r>
            <a:r>
              <a:rPr lang="en-US" sz="2400" dirty="0" err="1">
                <a:solidFill>
                  <a:schemeClr val="tx1"/>
                </a:solidFill>
                <a:latin typeface="Abhaya Libre"/>
                <a:ea typeface="Abhaya Libre"/>
                <a:cs typeface="Abhaya Libre"/>
                <a:sym typeface="Abhaya Libre"/>
              </a:rPr>
              <a:t>izvedeli</a:t>
            </a:r>
            <a:r>
              <a:rPr lang="en-US" sz="2400" dirty="0">
                <a:solidFill>
                  <a:schemeClr val="tx1"/>
                </a:solidFill>
                <a:latin typeface="Abhaya Libre"/>
                <a:ea typeface="Abhaya Libre"/>
                <a:cs typeface="Abhaya Libre"/>
                <a:sym typeface="Abhaya Libre"/>
              </a:rPr>
              <a:t> </a:t>
            </a:r>
            <a:r>
              <a:rPr lang="en-US" sz="2400" dirty="0" err="1">
                <a:solidFill>
                  <a:schemeClr val="tx1"/>
                </a:solidFill>
                <a:latin typeface="Abhaya Libre"/>
                <a:ea typeface="Abhaya Libre"/>
                <a:cs typeface="Abhaya Libre"/>
                <a:sym typeface="Abhaya Libre"/>
              </a:rPr>
              <a:t>več</a:t>
            </a:r>
            <a:r>
              <a:rPr lang="en-US" sz="2400" dirty="0">
                <a:solidFill>
                  <a:schemeClr val="tx1"/>
                </a:solidFill>
                <a:latin typeface="Abhaya Libre"/>
                <a:ea typeface="Abhaya Libre"/>
                <a:cs typeface="Abhaya Libre"/>
                <a:sym typeface="Abhaya Libre"/>
              </a:rPr>
              <a:t> o </a:t>
            </a:r>
            <a:r>
              <a:rPr lang="en-US" sz="2400" dirty="0" err="1">
                <a:solidFill>
                  <a:schemeClr val="tx1"/>
                </a:solidFill>
                <a:latin typeface="Abhaya Libre"/>
                <a:ea typeface="Abhaya Libre"/>
                <a:cs typeface="Abhaya Libre"/>
                <a:sym typeface="Abhaya Libre"/>
              </a:rPr>
              <a:t>ambicijah</a:t>
            </a:r>
            <a:r>
              <a:rPr lang="en-US" sz="2400" dirty="0">
                <a:solidFill>
                  <a:schemeClr val="tx1"/>
                </a:solidFill>
                <a:latin typeface="Abhaya Libre"/>
                <a:ea typeface="Abhaya Libre"/>
                <a:cs typeface="Abhaya Libre"/>
                <a:sym typeface="Abhaya Libre"/>
              </a:rPr>
              <a:t> </a:t>
            </a:r>
            <a:r>
              <a:rPr lang="en-US" sz="2400" dirty="0" err="1">
                <a:solidFill>
                  <a:schemeClr val="tx1"/>
                </a:solidFill>
                <a:latin typeface="Abhaya Libre"/>
                <a:ea typeface="Abhaya Libre"/>
                <a:cs typeface="Abhaya Libre"/>
                <a:sym typeface="Abhaya Libre"/>
              </a:rPr>
              <a:t>podjetja</a:t>
            </a:r>
            <a:r>
              <a:rPr lang="en-US" sz="2400" dirty="0">
                <a:solidFill>
                  <a:schemeClr val="tx1"/>
                </a:solidFill>
                <a:latin typeface="Abhaya Libre"/>
                <a:ea typeface="Abhaya Libre"/>
                <a:cs typeface="Abhaya Libre"/>
                <a:sym typeface="Abhaya Libre"/>
              </a:rPr>
              <a:t>. </a:t>
            </a:r>
            <a:endParaRPr lang="sl-SI" sz="2400" dirty="0">
              <a:solidFill>
                <a:schemeClr val="tx1"/>
              </a:solidFill>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dirty="0" err="1">
                <a:solidFill>
                  <a:schemeClr val="tx1"/>
                </a:solidFill>
                <a:latin typeface="Abhaya Libre"/>
                <a:ea typeface="Abhaya Libre"/>
                <a:cs typeface="Abhaya Libre"/>
                <a:sym typeface="Abhaya Libre"/>
              </a:rPr>
              <a:t>Notpla</a:t>
            </a:r>
            <a:r>
              <a:rPr lang="en-US" sz="2400" dirty="0">
                <a:solidFill>
                  <a:schemeClr val="tx1"/>
                </a:solidFill>
                <a:latin typeface="Abhaya Libre"/>
                <a:ea typeface="Abhaya Libre"/>
                <a:cs typeface="Abhaya Libre"/>
                <a:sym typeface="Abhaya Libre"/>
              </a:rPr>
              <a:t> je </a:t>
            </a:r>
            <a:r>
              <a:rPr lang="en-US" sz="2400" dirty="0" err="1">
                <a:solidFill>
                  <a:schemeClr val="tx1"/>
                </a:solidFill>
                <a:latin typeface="Abhaya Libre"/>
                <a:ea typeface="Abhaya Libre"/>
                <a:cs typeface="Abhaya Libre"/>
                <a:sym typeface="Abhaya Libre"/>
              </a:rPr>
              <a:t>podjetje</a:t>
            </a:r>
            <a:r>
              <a:rPr lang="en-US" sz="2400" dirty="0">
                <a:solidFill>
                  <a:schemeClr val="tx1"/>
                </a:solidFill>
                <a:latin typeface="Abhaya Libre"/>
                <a:ea typeface="Abhaya Libre"/>
                <a:cs typeface="Abhaya Libre"/>
                <a:sym typeface="Abhaya Libre"/>
              </a:rPr>
              <a:t>, ki se </a:t>
            </a:r>
            <a:r>
              <a:rPr lang="en-US" sz="2400" dirty="0" err="1">
                <a:solidFill>
                  <a:schemeClr val="tx1"/>
                </a:solidFill>
                <a:latin typeface="Abhaya Libre"/>
                <a:ea typeface="Abhaya Libre"/>
                <a:cs typeface="Abhaya Libre"/>
                <a:sym typeface="Abhaya Libre"/>
              </a:rPr>
              <a:t>posveča</a:t>
            </a:r>
            <a:r>
              <a:rPr lang="en-US" sz="2400" dirty="0">
                <a:solidFill>
                  <a:schemeClr val="tx1"/>
                </a:solidFill>
                <a:latin typeface="Abhaya Libre"/>
                <a:ea typeface="Abhaya Libre"/>
                <a:cs typeface="Abhaya Libre"/>
                <a:sym typeface="Abhaya Libre"/>
              </a:rPr>
              <a:t> </a:t>
            </a:r>
            <a:r>
              <a:rPr lang="en-US" sz="2400" dirty="0" err="1">
                <a:solidFill>
                  <a:schemeClr val="tx1"/>
                </a:solidFill>
                <a:latin typeface="Abhaya Libre"/>
                <a:ea typeface="Abhaya Libre"/>
                <a:cs typeface="Abhaya Libre"/>
                <a:sym typeface="Abhaya Libre"/>
              </a:rPr>
              <a:t>inovacijam</a:t>
            </a:r>
            <a:r>
              <a:rPr lang="en-US" sz="2400" dirty="0">
                <a:solidFill>
                  <a:schemeClr val="tx1"/>
                </a:solidFill>
                <a:latin typeface="Abhaya Libre"/>
                <a:ea typeface="Abhaya Libre"/>
                <a:cs typeface="Abhaya Libre"/>
                <a:sym typeface="Abhaya Libre"/>
              </a:rPr>
              <a:t> in </a:t>
            </a:r>
            <a:r>
              <a:rPr lang="en-US" sz="2400" dirty="0" err="1">
                <a:solidFill>
                  <a:schemeClr val="tx1"/>
                </a:solidFill>
                <a:latin typeface="Abhaya Libre"/>
                <a:ea typeface="Abhaya Libre"/>
                <a:cs typeface="Abhaya Libre"/>
                <a:sym typeface="Abhaya Libre"/>
              </a:rPr>
              <a:t>izboljšanju</a:t>
            </a:r>
            <a:r>
              <a:rPr lang="en-US" sz="2400" dirty="0">
                <a:solidFill>
                  <a:schemeClr val="tx1"/>
                </a:solidFill>
                <a:latin typeface="Abhaya Libre"/>
                <a:ea typeface="Abhaya Libre"/>
                <a:cs typeface="Abhaya Libre"/>
                <a:sym typeface="Abhaya Libre"/>
              </a:rPr>
              <a:t> </a:t>
            </a:r>
            <a:r>
              <a:rPr lang="en-US" sz="2400" dirty="0" err="1">
                <a:solidFill>
                  <a:schemeClr val="tx1"/>
                </a:solidFill>
                <a:latin typeface="Abhaya Libre"/>
                <a:ea typeface="Abhaya Libre"/>
                <a:cs typeface="Abhaya Libre"/>
                <a:sym typeface="Abhaya Libre"/>
              </a:rPr>
              <a:t>trga</a:t>
            </a:r>
            <a:r>
              <a:rPr lang="en-US" sz="2400" dirty="0">
                <a:solidFill>
                  <a:schemeClr val="tx1"/>
                </a:solidFill>
                <a:latin typeface="Abhaya Libre"/>
                <a:ea typeface="Abhaya Libre"/>
                <a:cs typeface="Abhaya Libre"/>
                <a:sym typeface="Abhaya Libre"/>
              </a:rPr>
              <a:t> </a:t>
            </a:r>
            <a:r>
              <a:rPr lang="en-US" sz="2400" dirty="0" err="1">
                <a:solidFill>
                  <a:schemeClr val="tx1"/>
                </a:solidFill>
                <a:latin typeface="Abhaya Libre"/>
                <a:ea typeface="Abhaya Libre"/>
                <a:cs typeface="Abhaya Libre"/>
                <a:sym typeface="Abhaya Libre"/>
              </a:rPr>
              <a:t>embalaže</a:t>
            </a:r>
            <a:r>
              <a:rPr lang="en-US" sz="2400" dirty="0">
                <a:solidFill>
                  <a:schemeClr val="tx1"/>
                </a:solidFill>
                <a:latin typeface="Abhaya Libre"/>
                <a:ea typeface="Abhaya Libre"/>
                <a:cs typeface="Abhaya Libre"/>
                <a:sym typeface="Abhaya Libre"/>
              </a:rPr>
              <a:t> za </a:t>
            </a:r>
            <a:r>
              <a:rPr lang="en-US" sz="2400" dirty="0" err="1">
                <a:solidFill>
                  <a:schemeClr val="tx1"/>
                </a:solidFill>
                <a:latin typeface="Abhaya Libre"/>
                <a:ea typeface="Abhaya Libre"/>
                <a:cs typeface="Abhaya Libre"/>
                <a:sym typeface="Abhaya Libre"/>
              </a:rPr>
              <a:t>enkratno</a:t>
            </a:r>
            <a:r>
              <a:rPr lang="en-US" sz="2400" dirty="0">
                <a:solidFill>
                  <a:schemeClr val="tx1"/>
                </a:solidFill>
                <a:latin typeface="Abhaya Libre"/>
                <a:ea typeface="Abhaya Libre"/>
                <a:cs typeface="Abhaya Libre"/>
                <a:sym typeface="Abhaya Libre"/>
              </a:rPr>
              <a:t> </a:t>
            </a:r>
            <a:r>
              <a:rPr lang="en-US" sz="2400" dirty="0" err="1">
                <a:solidFill>
                  <a:schemeClr val="tx1"/>
                </a:solidFill>
                <a:latin typeface="Abhaya Libre"/>
                <a:ea typeface="Abhaya Libre"/>
                <a:cs typeface="Abhaya Libre"/>
                <a:sym typeface="Abhaya Libre"/>
              </a:rPr>
              <a:t>uporabo</a:t>
            </a:r>
            <a:r>
              <a:rPr lang="en-US" sz="2400" dirty="0">
                <a:solidFill>
                  <a:schemeClr val="tx1"/>
                </a:solidFill>
                <a:latin typeface="Abhaya Libre"/>
                <a:ea typeface="Abhaya Libre"/>
                <a:cs typeface="Abhaya Libre"/>
                <a:sym typeface="Abhaya Libre"/>
              </a:rPr>
              <a:t> z </a:t>
            </a:r>
            <a:r>
              <a:rPr lang="en-US" sz="2400" dirty="0" err="1">
                <a:solidFill>
                  <a:schemeClr val="tx1"/>
                </a:solidFill>
                <a:latin typeface="Abhaya Libre"/>
                <a:ea typeface="Abhaya Libre"/>
                <a:cs typeface="Abhaya Libre"/>
                <a:sym typeface="Abhaya Libre"/>
              </a:rPr>
              <a:t>uporabo</a:t>
            </a:r>
            <a:r>
              <a:rPr lang="en-US" sz="2400" dirty="0">
                <a:solidFill>
                  <a:schemeClr val="tx1"/>
                </a:solidFill>
                <a:latin typeface="Abhaya Libre"/>
                <a:ea typeface="Abhaya Libre"/>
                <a:cs typeface="Abhaya Libre"/>
                <a:sym typeface="Abhaya Libre"/>
              </a:rPr>
              <a:t> </a:t>
            </a:r>
            <a:r>
              <a:rPr lang="en-US" sz="2400" dirty="0" err="1">
                <a:solidFill>
                  <a:schemeClr val="tx1"/>
                </a:solidFill>
                <a:latin typeface="Abhaya Libre"/>
                <a:ea typeface="Abhaya Libre"/>
                <a:cs typeface="Abhaya Libre"/>
                <a:sym typeface="Abhaya Libre"/>
              </a:rPr>
              <a:t>njihovega</a:t>
            </a:r>
            <a:r>
              <a:rPr lang="en-US" sz="2400" dirty="0">
                <a:solidFill>
                  <a:schemeClr val="tx1"/>
                </a:solidFill>
                <a:latin typeface="Abhaya Libre"/>
                <a:ea typeface="Abhaya Libre"/>
                <a:cs typeface="Abhaya Libre"/>
                <a:sym typeface="Abhaya Libre"/>
              </a:rPr>
              <a:t> </a:t>
            </a:r>
            <a:r>
              <a:rPr lang="en-US" sz="2400" dirty="0" err="1">
                <a:solidFill>
                  <a:schemeClr val="tx1"/>
                </a:solidFill>
                <a:latin typeface="Abhaya Libre"/>
                <a:ea typeface="Abhaya Libre"/>
                <a:cs typeface="Abhaya Libre"/>
                <a:sym typeface="Abhaya Libre"/>
              </a:rPr>
              <a:t>revolucionarnega</a:t>
            </a:r>
            <a:r>
              <a:rPr lang="en-US" sz="2400" dirty="0">
                <a:solidFill>
                  <a:schemeClr val="tx1"/>
                </a:solidFill>
                <a:latin typeface="Abhaya Libre"/>
                <a:ea typeface="Abhaya Libre"/>
                <a:cs typeface="Abhaya Libre"/>
                <a:sym typeface="Abhaya Libre"/>
              </a:rPr>
              <a:t> </a:t>
            </a:r>
            <a:r>
              <a:rPr lang="en-US" sz="2400" dirty="0" err="1">
                <a:solidFill>
                  <a:schemeClr val="tx1"/>
                </a:solidFill>
                <a:latin typeface="Abhaya Libre"/>
                <a:ea typeface="Abhaya Libre"/>
                <a:cs typeface="Abhaya Libre"/>
                <a:sym typeface="Abhaya Libre"/>
              </a:rPr>
              <a:t>materiala</a:t>
            </a:r>
            <a:r>
              <a:rPr lang="en-US" sz="2400" dirty="0">
                <a:solidFill>
                  <a:schemeClr val="tx1"/>
                </a:solidFill>
                <a:latin typeface="Abhaya Libre"/>
                <a:ea typeface="Abhaya Libre"/>
                <a:cs typeface="Abhaya Libre"/>
                <a:sym typeface="Abhaya Libre"/>
              </a:rPr>
              <a:t> </a:t>
            </a:r>
            <a:r>
              <a:rPr lang="en-US" sz="2400" dirty="0" err="1">
                <a:solidFill>
                  <a:schemeClr val="tx1"/>
                </a:solidFill>
                <a:latin typeface="Abhaya Libre"/>
                <a:ea typeface="Abhaya Libre"/>
                <a:cs typeface="Abhaya Libre"/>
                <a:sym typeface="Abhaya Libre"/>
              </a:rPr>
              <a:t>na</a:t>
            </a:r>
            <a:r>
              <a:rPr lang="en-US" sz="2400" dirty="0">
                <a:solidFill>
                  <a:schemeClr val="tx1"/>
                </a:solidFill>
                <a:latin typeface="Abhaya Libre"/>
                <a:ea typeface="Abhaya Libre"/>
                <a:cs typeface="Abhaya Libre"/>
                <a:sym typeface="Abhaya Libre"/>
              </a:rPr>
              <a:t> </a:t>
            </a:r>
            <a:r>
              <a:rPr lang="en-US" sz="2400" dirty="0" err="1">
                <a:solidFill>
                  <a:schemeClr val="tx1"/>
                </a:solidFill>
                <a:latin typeface="Abhaya Libre"/>
                <a:ea typeface="Abhaya Libre"/>
                <a:cs typeface="Abhaya Libre"/>
                <a:sym typeface="Abhaya Libre"/>
              </a:rPr>
              <a:t>rastlinski</a:t>
            </a:r>
            <a:r>
              <a:rPr lang="en-US" sz="2400" dirty="0">
                <a:solidFill>
                  <a:schemeClr val="tx1"/>
                </a:solidFill>
                <a:latin typeface="Abhaya Libre"/>
                <a:ea typeface="Abhaya Libre"/>
                <a:cs typeface="Abhaya Libre"/>
                <a:sym typeface="Abhaya Libre"/>
              </a:rPr>
              <a:t> </a:t>
            </a:r>
            <a:r>
              <a:rPr lang="en-US" sz="2400" dirty="0" err="1">
                <a:solidFill>
                  <a:schemeClr val="tx1"/>
                </a:solidFill>
                <a:latin typeface="Abhaya Libre"/>
                <a:ea typeface="Abhaya Libre"/>
                <a:cs typeface="Abhaya Libre"/>
                <a:sym typeface="Abhaya Libre"/>
              </a:rPr>
              <a:t>osnovi</a:t>
            </a:r>
            <a:r>
              <a:rPr lang="en-US" sz="2400" dirty="0">
                <a:solidFill>
                  <a:schemeClr val="tx1"/>
                </a:solidFill>
                <a:latin typeface="Abhaya Libre"/>
                <a:ea typeface="Abhaya Libre"/>
                <a:cs typeface="Abhaya Libre"/>
                <a:sym typeface="Abhaya Libre"/>
              </a:rPr>
              <a:t>.</a:t>
            </a:r>
          </a:p>
        </p:txBody>
      </p:sp>
      <p:pic>
        <p:nvPicPr>
          <p:cNvPr id="382" name="Google Shape;382;g1c0d571eb8a_0_143" descr="We visited Notpla, a company that is challenging plastic pollution by creating edible and biodegradable packaging using seaweed.&#10;Seaweed and other plants are 100% biodegradable and can break down in weeks, making them a great sustainable packaging alternative to plastic.  We spoke with Pierre, the co-founder of Notpla to learn more about the company's ambitions. Notpla is a company dedicated to innovation and improving the market of single use packaging through the use of their revolutionary plant-based material.  &#10;&#10;Check out Notpla- https://www.notpla.com/ &#10;&#10;Learn more about the Nick Maughan Foundation- https://nmf.org/​​ &#10;​​​ &#10;See more on Instagram- https://www.instagram.com/goinggreenmedia/&#10;&#10;Join the Going Green Facebook Page- https://www.facebook.com/ggreenmedia/​​" title="Seaweed to Replace Plastic | Edible &amp; Biodegradable Packaging | Notpla">
            <a:hlinkClick r:id="rId9"/>
          </p:cNvPr>
          <p:cNvPicPr preferRelativeResize="0"/>
          <p:nvPr/>
        </p:nvPicPr>
        <p:blipFill>
          <a:blip r:embed="rId10">
            <a:alphaModFix/>
          </a:blip>
          <a:stretch>
            <a:fillRect/>
          </a:stretch>
        </p:blipFill>
        <p:spPr>
          <a:xfrm>
            <a:off x="810000" y="2348150"/>
            <a:ext cx="8154000" cy="6115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fade">
                                      <p:cBhvr>
                                        <p:cTn id="7" dur="1000"/>
                                        <p:tgtEl>
                                          <p:spTgt spid="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386"/>
        <p:cNvGrpSpPr/>
        <p:nvPr/>
      </p:nvGrpSpPr>
      <p:grpSpPr>
        <a:xfrm>
          <a:off x="0" y="0"/>
          <a:ext cx="0" cy="0"/>
          <a:chOff x="0" y="0"/>
          <a:chExt cx="0" cy="0"/>
        </a:xfrm>
      </p:grpSpPr>
      <p:pic>
        <p:nvPicPr>
          <p:cNvPr id="387" name="Google Shape;387;g1c0d571eb8a_0_155"/>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388" name="Google Shape;388;g1c0d571eb8a_0_155"/>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389" name="Google Shape;389;g1c0d571eb8a_0_155"/>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390" name="Google Shape;390;g1c0d571eb8a_0_155"/>
          <p:cNvPicPr preferRelativeResize="0"/>
          <p:nvPr/>
        </p:nvPicPr>
        <p:blipFill rotWithShape="1">
          <a:blip r:embed="rId6">
            <a:alphaModFix/>
          </a:blip>
          <a:srcRect/>
          <a:stretch/>
        </p:blipFill>
        <p:spPr>
          <a:xfrm>
            <a:off x="7870030" y="9245916"/>
            <a:ext cx="3710719" cy="779251"/>
          </a:xfrm>
          <a:prstGeom prst="rect">
            <a:avLst/>
          </a:prstGeom>
          <a:noFill/>
          <a:ln>
            <a:noFill/>
          </a:ln>
        </p:spPr>
      </p:pic>
      <p:pic>
        <p:nvPicPr>
          <p:cNvPr id="391" name="Google Shape;391;g1c0d571eb8a_0_155"/>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sp>
        <p:nvSpPr>
          <p:cNvPr id="392" name="Google Shape;392;g1c0d571eb8a_0_155"/>
          <p:cNvSpPr txBox="1"/>
          <p:nvPr/>
        </p:nvSpPr>
        <p:spPr>
          <a:xfrm>
            <a:off x="335902" y="727075"/>
            <a:ext cx="16082806" cy="838435"/>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en-US" sz="6410" b="0" i="0" u="none" strike="noStrike" cap="none" dirty="0">
                <a:solidFill>
                  <a:srgbClr val="000000"/>
                </a:solidFill>
                <a:latin typeface="Abhaya Libre"/>
                <a:ea typeface="Abhaya Libre"/>
                <a:cs typeface="Abhaya Libre"/>
                <a:sym typeface="Abhaya Libre"/>
              </a:rPr>
              <a:t>Video</a:t>
            </a:r>
            <a:r>
              <a:rPr lang="en-US" sz="6410" dirty="0">
                <a:latin typeface="Abhaya Libre"/>
                <a:ea typeface="Abhaya Libre"/>
                <a:cs typeface="Abhaya Libre"/>
                <a:sym typeface="Abhaya Libre"/>
              </a:rPr>
              <a:t>:</a:t>
            </a:r>
            <a:r>
              <a:rPr lang="sl-SI" sz="6410" dirty="0">
                <a:latin typeface="Abhaya Libre"/>
                <a:ea typeface="Abhaya Libre"/>
                <a:cs typeface="Abhaya Libre"/>
                <a:sym typeface="Abhaya Libre"/>
              </a:rPr>
              <a:t> </a:t>
            </a:r>
            <a:r>
              <a:rPr lang="en-US" sz="6410" dirty="0">
                <a:latin typeface="Abhaya Libre"/>
                <a:ea typeface="Abhaya Libre"/>
                <a:cs typeface="Abhaya Libre"/>
                <a:sym typeface="Abhaya Libre"/>
              </a:rPr>
              <a:t>Užitna in </a:t>
            </a:r>
            <a:r>
              <a:rPr lang="en-US" sz="6410" dirty="0" err="1">
                <a:latin typeface="Abhaya Libre"/>
                <a:ea typeface="Abhaya Libre"/>
                <a:cs typeface="Abhaya Libre"/>
                <a:sym typeface="Abhaya Libre"/>
              </a:rPr>
              <a:t>biološko</a:t>
            </a:r>
            <a:r>
              <a:rPr lang="en-US" sz="6410" dirty="0">
                <a:latin typeface="Abhaya Libre"/>
                <a:ea typeface="Abhaya Libre"/>
                <a:cs typeface="Abhaya Libre"/>
                <a:sym typeface="Abhaya Libre"/>
              </a:rPr>
              <a:t> </a:t>
            </a:r>
            <a:r>
              <a:rPr lang="en-US" sz="6410" dirty="0" err="1">
                <a:latin typeface="Abhaya Libre"/>
                <a:ea typeface="Abhaya Libre"/>
                <a:cs typeface="Abhaya Libre"/>
                <a:sym typeface="Abhaya Libre"/>
              </a:rPr>
              <a:t>razgradljiva</a:t>
            </a:r>
            <a:r>
              <a:rPr lang="en-US" sz="6410" dirty="0">
                <a:latin typeface="Abhaya Libre"/>
                <a:ea typeface="Abhaya Libre"/>
                <a:cs typeface="Abhaya Libre"/>
                <a:sym typeface="Abhaya Libre"/>
              </a:rPr>
              <a:t> </a:t>
            </a:r>
            <a:r>
              <a:rPr lang="en-US" sz="6410" dirty="0" err="1">
                <a:latin typeface="Abhaya Libre"/>
                <a:ea typeface="Abhaya Libre"/>
                <a:cs typeface="Abhaya Libre"/>
                <a:sym typeface="Abhaya Libre"/>
              </a:rPr>
              <a:t>embalaža</a:t>
            </a:r>
            <a:r>
              <a:rPr lang="en-US" sz="6410" dirty="0">
                <a:latin typeface="Abhaya Libre"/>
                <a:ea typeface="Abhaya Libre"/>
                <a:cs typeface="Abhaya Libre"/>
                <a:sym typeface="Abhaya Libre"/>
              </a:rPr>
              <a:t> </a:t>
            </a:r>
            <a:endParaRPr dirty="0"/>
          </a:p>
        </p:txBody>
      </p:sp>
      <p:sp>
        <p:nvSpPr>
          <p:cNvPr id="393" name="Google Shape;393;g1c0d571eb8a_0_155"/>
          <p:cNvSpPr txBox="1"/>
          <p:nvPr/>
        </p:nvSpPr>
        <p:spPr>
          <a:xfrm>
            <a:off x="9828000" y="2593900"/>
            <a:ext cx="7290000" cy="5558445"/>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600" dirty="0">
                <a:latin typeface="Abhaya Libre"/>
                <a:ea typeface="Abhaya Libre"/>
                <a:cs typeface="Abhaya Libre"/>
                <a:sym typeface="Abhaya Libre"/>
              </a:rPr>
              <a:t>Drug primer </a:t>
            </a:r>
            <a:r>
              <a:rPr lang="en-US" sz="2600" dirty="0" err="1">
                <a:latin typeface="Abhaya Libre"/>
                <a:ea typeface="Abhaya Libre"/>
                <a:cs typeface="Abhaya Libre"/>
                <a:sym typeface="Abhaya Libre"/>
              </a:rPr>
              <a:t>zelenega</a:t>
            </a:r>
            <a:r>
              <a:rPr lang="en-US" sz="2600" dirty="0">
                <a:latin typeface="Abhaya Libre"/>
                <a:ea typeface="Abhaya Libre"/>
                <a:cs typeface="Abhaya Libre"/>
                <a:sym typeface="Abhaya Libre"/>
              </a:rPr>
              <a:t> </a:t>
            </a:r>
            <a:r>
              <a:rPr lang="en-US" sz="2600" dirty="0" err="1">
                <a:latin typeface="Abhaya Libre"/>
                <a:ea typeface="Abhaya Libre"/>
                <a:cs typeface="Abhaya Libre"/>
                <a:sym typeface="Abhaya Libre"/>
              </a:rPr>
              <a:t>podjetja</a:t>
            </a:r>
            <a:r>
              <a:rPr lang="en-US" sz="2600" dirty="0">
                <a:latin typeface="Abhaya Libre"/>
                <a:ea typeface="Abhaya Libre"/>
                <a:cs typeface="Abhaya Libre"/>
                <a:sym typeface="Abhaya Libre"/>
              </a:rPr>
              <a:t> je </a:t>
            </a:r>
            <a:r>
              <a:rPr lang="en-US" sz="2600" dirty="0" err="1">
                <a:latin typeface="Abhaya Libre"/>
                <a:ea typeface="Abhaya Libre"/>
                <a:cs typeface="Abhaya Libre"/>
                <a:sym typeface="Abhaya Libre"/>
              </a:rPr>
              <a:t>bolgarsko</a:t>
            </a:r>
            <a:r>
              <a:rPr lang="en-US" sz="2600" dirty="0">
                <a:latin typeface="Abhaya Libre"/>
                <a:ea typeface="Abhaya Libre"/>
                <a:cs typeface="Abhaya Libre"/>
                <a:sym typeface="Abhaya Libre"/>
              </a:rPr>
              <a:t> </a:t>
            </a:r>
            <a:r>
              <a:rPr lang="en-US" sz="2600" dirty="0" err="1">
                <a:latin typeface="Abhaya Libre"/>
                <a:ea typeface="Abhaya Libre"/>
                <a:cs typeface="Abhaya Libre"/>
                <a:sym typeface="Abhaya Libre"/>
              </a:rPr>
              <a:t>zagonsko</a:t>
            </a:r>
            <a:r>
              <a:rPr lang="en-US" sz="2600" dirty="0">
                <a:latin typeface="Abhaya Libre"/>
                <a:ea typeface="Abhaya Libre"/>
                <a:cs typeface="Abhaya Libre"/>
                <a:sym typeface="Abhaya Libre"/>
              </a:rPr>
              <a:t> </a:t>
            </a:r>
            <a:r>
              <a:rPr lang="en-US" sz="2600" dirty="0" err="1">
                <a:latin typeface="Abhaya Libre"/>
                <a:ea typeface="Abhaya Libre"/>
                <a:cs typeface="Abhaya Libre"/>
                <a:sym typeface="Abhaya Libre"/>
              </a:rPr>
              <a:t>podjetje</a:t>
            </a:r>
            <a:r>
              <a:rPr lang="en-US" sz="2600" dirty="0">
                <a:latin typeface="Abhaya Libre"/>
                <a:ea typeface="Abhaya Libre"/>
                <a:cs typeface="Abhaya Libre"/>
                <a:sym typeface="Abhaya Libre"/>
              </a:rPr>
              <a:t> </a:t>
            </a:r>
            <a:r>
              <a:rPr lang="en-US" sz="2600" u="sng" dirty="0" err="1">
                <a:solidFill>
                  <a:schemeClr val="hlink"/>
                </a:solidFill>
                <a:latin typeface="Abhaya Libre"/>
                <a:ea typeface="Abhaya Libre"/>
                <a:cs typeface="Abhaya Libre"/>
                <a:sym typeface="Abhaya Libre"/>
                <a:hlinkClick r:id="rId8"/>
              </a:rPr>
              <a:t>Cupffee</a:t>
            </a:r>
            <a:r>
              <a:rPr lang="sl-SI" sz="2600" u="sng" dirty="0">
                <a:solidFill>
                  <a:schemeClr val="hlink"/>
                </a:solidFill>
                <a:latin typeface="Abhaya Libre"/>
                <a:ea typeface="Abhaya Libre"/>
                <a:cs typeface="Abhaya Libre"/>
                <a:sym typeface="Abhaya Libre"/>
              </a:rPr>
              <a:t>,</a:t>
            </a:r>
            <a:r>
              <a:rPr lang="sl-SI" sz="2600" dirty="0">
                <a:solidFill>
                  <a:schemeClr val="hlink"/>
                </a:solidFill>
                <a:latin typeface="Abhaya Libre"/>
                <a:ea typeface="Abhaya Libre"/>
                <a:cs typeface="Abhaya Libre"/>
                <a:sym typeface="Abhaya Libre"/>
              </a:rPr>
              <a:t> </a:t>
            </a:r>
            <a:r>
              <a:rPr lang="en-US" sz="2600" dirty="0">
                <a:latin typeface="Abhaya Libre"/>
                <a:ea typeface="Abhaya Libre"/>
                <a:cs typeface="Abhaya Libre"/>
                <a:sym typeface="Abhaya Libre"/>
              </a:rPr>
              <a:t>ki od </a:t>
            </a:r>
            <a:r>
              <a:rPr lang="en-US" sz="2600" dirty="0" err="1">
                <a:latin typeface="Abhaya Libre"/>
                <a:ea typeface="Abhaya Libre"/>
                <a:cs typeface="Abhaya Libre"/>
                <a:sym typeface="Abhaya Libre"/>
              </a:rPr>
              <a:t>leta</a:t>
            </a:r>
            <a:r>
              <a:rPr lang="en-US" sz="2600" dirty="0">
                <a:latin typeface="Abhaya Libre"/>
                <a:ea typeface="Abhaya Libre"/>
                <a:cs typeface="Abhaya Libre"/>
                <a:sym typeface="Abhaya Libre"/>
              </a:rPr>
              <a:t> 2014 </a:t>
            </a:r>
            <a:r>
              <a:rPr lang="en-US" sz="2600" dirty="0" err="1">
                <a:latin typeface="Abhaya Libre"/>
                <a:ea typeface="Abhaya Libre"/>
                <a:cs typeface="Abhaya Libre"/>
                <a:sym typeface="Abhaya Libre"/>
              </a:rPr>
              <a:t>proizvaja</a:t>
            </a:r>
            <a:r>
              <a:rPr lang="en-US" sz="2600" dirty="0">
                <a:latin typeface="Abhaya Libre"/>
                <a:ea typeface="Abhaya Libre"/>
                <a:cs typeface="Abhaya Libre"/>
                <a:sym typeface="Abhaya Libre"/>
              </a:rPr>
              <a:t> </a:t>
            </a:r>
            <a:r>
              <a:rPr lang="en-US" sz="2600" dirty="0" err="1">
                <a:latin typeface="Abhaya Libre"/>
                <a:ea typeface="Abhaya Libre"/>
                <a:cs typeface="Abhaya Libre"/>
                <a:sym typeface="Abhaya Libre"/>
              </a:rPr>
              <a:t>užitne</a:t>
            </a:r>
            <a:r>
              <a:rPr lang="en-US" sz="2600" dirty="0">
                <a:latin typeface="Abhaya Libre"/>
                <a:ea typeface="Abhaya Libre"/>
                <a:cs typeface="Abhaya Libre"/>
                <a:sym typeface="Abhaya Libre"/>
              </a:rPr>
              <a:t> </a:t>
            </a:r>
            <a:r>
              <a:rPr lang="en-US" sz="2600" dirty="0" err="1">
                <a:latin typeface="Abhaya Libre"/>
                <a:ea typeface="Abhaya Libre"/>
                <a:cs typeface="Abhaya Libre"/>
                <a:sym typeface="Abhaya Libre"/>
              </a:rPr>
              <a:t>skodelice</a:t>
            </a:r>
            <a:r>
              <a:rPr lang="en-US" sz="2600" dirty="0">
                <a:latin typeface="Abhaya Libre"/>
                <a:ea typeface="Abhaya Libre"/>
                <a:cs typeface="Abhaya Libre"/>
                <a:sym typeface="Abhaya Libre"/>
              </a:rPr>
              <a:t>. </a:t>
            </a:r>
            <a:r>
              <a:rPr lang="en-US" sz="2600" dirty="0" err="1">
                <a:latin typeface="Abhaya Libre"/>
                <a:ea typeface="Abhaya Libre"/>
                <a:cs typeface="Abhaya Libre"/>
                <a:sym typeface="Abhaya Libre"/>
              </a:rPr>
              <a:t>Cupffee</a:t>
            </a:r>
            <a:r>
              <a:rPr lang="en-US" sz="2600" dirty="0">
                <a:latin typeface="Abhaya Libre"/>
                <a:ea typeface="Abhaya Libre"/>
                <a:cs typeface="Abhaya Libre"/>
                <a:sym typeface="Abhaya Libre"/>
              </a:rPr>
              <a:t> je </a:t>
            </a:r>
            <a:r>
              <a:rPr lang="en-US" sz="2600" dirty="0" err="1">
                <a:latin typeface="Abhaya Libre"/>
                <a:ea typeface="Abhaya Libre"/>
                <a:cs typeface="Abhaya Libre"/>
                <a:sym typeface="Abhaya Libre"/>
              </a:rPr>
              <a:t>razvil</a:t>
            </a:r>
            <a:r>
              <a:rPr lang="en-US" sz="2600" dirty="0">
                <a:latin typeface="Abhaya Libre"/>
                <a:ea typeface="Abhaya Libre"/>
                <a:cs typeface="Abhaya Libre"/>
                <a:sym typeface="Abhaya Libre"/>
              </a:rPr>
              <a:t> </a:t>
            </a:r>
            <a:r>
              <a:rPr lang="en-US" sz="2600" dirty="0" err="1">
                <a:latin typeface="Abhaya Libre"/>
                <a:ea typeface="Abhaya Libre"/>
                <a:cs typeface="Abhaya Libre"/>
                <a:sym typeface="Abhaya Libre"/>
              </a:rPr>
              <a:t>recept</a:t>
            </a:r>
            <a:r>
              <a:rPr lang="en-US" sz="2600" dirty="0">
                <a:latin typeface="Abhaya Libre"/>
                <a:ea typeface="Abhaya Libre"/>
                <a:cs typeface="Abhaya Libre"/>
                <a:sym typeface="Abhaya Libre"/>
              </a:rPr>
              <a:t> za </a:t>
            </a:r>
            <a:r>
              <a:rPr lang="en-US" sz="2600" dirty="0" err="1">
                <a:latin typeface="Abhaya Libre"/>
                <a:ea typeface="Abhaya Libre"/>
                <a:cs typeface="Abhaya Libre"/>
                <a:sym typeface="Abhaya Libre"/>
              </a:rPr>
              <a:t>skodelice</a:t>
            </a:r>
            <a:r>
              <a:rPr lang="en-US" sz="2600" dirty="0">
                <a:latin typeface="Abhaya Libre"/>
                <a:ea typeface="Abhaya Libre"/>
                <a:cs typeface="Abhaya Libre"/>
                <a:sym typeface="Abhaya Libre"/>
              </a:rPr>
              <a:t>, ki </a:t>
            </a:r>
            <a:r>
              <a:rPr lang="en-US" sz="2600" dirty="0" err="1">
                <a:latin typeface="Abhaya Libre"/>
                <a:ea typeface="Abhaya Libre"/>
                <a:cs typeface="Abhaya Libre"/>
                <a:sym typeface="Abhaya Libre"/>
              </a:rPr>
              <a:t>omogoča</a:t>
            </a:r>
            <a:r>
              <a:rPr lang="en-US" sz="2600" dirty="0">
                <a:latin typeface="Abhaya Libre"/>
                <a:ea typeface="Abhaya Libre"/>
                <a:cs typeface="Abhaya Libre"/>
                <a:sym typeface="Abhaya Libre"/>
              </a:rPr>
              <a:t>, da </a:t>
            </a:r>
            <a:r>
              <a:rPr lang="en-US" sz="2600" dirty="0" err="1">
                <a:latin typeface="Abhaya Libre"/>
                <a:ea typeface="Abhaya Libre"/>
                <a:cs typeface="Abhaya Libre"/>
                <a:sym typeface="Abhaya Libre"/>
              </a:rPr>
              <a:t>ostanejo</a:t>
            </a:r>
            <a:r>
              <a:rPr lang="en-US" sz="2600" dirty="0">
                <a:latin typeface="Abhaya Libre"/>
                <a:ea typeface="Abhaya Libre"/>
                <a:cs typeface="Abhaya Libre"/>
                <a:sym typeface="Abhaya Libre"/>
              </a:rPr>
              <a:t> </a:t>
            </a:r>
            <a:r>
              <a:rPr lang="en-US" sz="2600" dirty="0" err="1">
                <a:latin typeface="Abhaya Libre"/>
                <a:ea typeface="Abhaya Libre"/>
                <a:cs typeface="Abhaya Libre"/>
                <a:sym typeface="Abhaya Libre"/>
              </a:rPr>
              <a:t>hrustljave</a:t>
            </a:r>
            <a:r>
              <a:rPr lang="en-US" sz="2600" dirty="0">
                <a:latin typeface="Abhaya Libre"/>
                <a:ea typeface="Abhaya Libre"/>
                <a:cs typeface="Abhaya Libre"/>
                <a:sym typeface="Abhaya Libre"/>
              </a:rPr>
              <a:t> 40 </a:t>
            </a:r>
            <a:r>
              <a:rPr lang="en-US" sz="2600" dirty="0" err="1">
                <a:latin typeface="Abhaya Libre"/>
                <a:ea typeface="Abhaya Libre"/>
                <a:cs typeface="Abhaya Libre"/>
                <a:sym typeface="Abhaya Libre"/>
              </a:rPr>
              <a:t>minut</a:t>
            </a:r>
            <a:r>
              <a:rPr lang="en-US" sz="2600" dirty="0">
                <a:latin typeface="Abhaya Libre"/>
                <a:ea typeface="Abhaya Libre"/>
                <a:cs typeface="Abhaya Libre"/>
                <a:sym typeface="Abhaya Libre"/>
              </a:rPr>
              <a:t>, </a:t>
            </a:r>
            <a:r>
              <a:rPr lang="en-US" sz="2600" dirty="0" err="1">
                <a:latin typeface="Abhaya Libre"/>
                <a:ea typeface="Abhaya Libre"/>
                <a:cs typeface="Abhaya Libre"/>
                <a:sym typeface="Abhaya Libre"/>
              </a:rPr>
              <a:t>kar</a:t>
            </a:r>
            <a:r>
              <a:rPr lang="en-US" sz="2600" dirty="0">
                <a:latin typeface="Abhaya Libre"/>
                <a:ea typeface="Abhaya Libre"/>
                <a:cs typeface="Abhaya Libre"/>
                <a:sym typeface="Abhaya Libre"/>
              </a:rPr>
              <a:t> je </a:t>
            </a:r>
            <a:r>
              <a:rPr lang="en-US" sz="2600" dirty="0" err="1">
                <a:latin typeface="Abhaya Libre"/>
                <a:ea typeface="Abhaya Libre"/>
                <a:cs typeface="Abhaya Libre"/>
                <a:sym typeface="Abhaya Libre"/>
              </a:rPr>
              <a:t>hitro</a:t>
            </a:r>
            <a:r>
              <a:rPr lang="en-US" sz="2600" dirty="0">
                <a:latin typeface="Abhaya Libre"/>
                <a:ea typeface="Abhaya Libre"/>
                <a:cs typeface="Abhaya Libre"/>
                <a:sym typeface="Abhaya Libre"/>
              </a:rPr>
              <a:t> </a:t>
            </a:r>
            <a:r>
              <a:rPr lang="en-US" sz="2600" dirty="0" err="1">
                <a:latin typeface="Abhaya Libre"/>
                <a:ea typeface="Abhaya Libre"/>
                <a:cs typeface="Abhaya Libre"/>
                <a:sym typeface="Abhaya Libre"/>
              </a:rPr>
              <a:t>postalo</a:t>
            </a:r>
            <a:r>
              <a:rPr lang="en-US" sz="2600" dirty="0">
                <a:latin typeface="Abhaya Libre"/>
                <a:ea typeface="Abhaya Libre"/>
                <a:cs typeface="Abhaya Libre"/>
                <a:sym typeface="Abhaya Libre"/>
              </a:rPr>
              <a:t> </a:t>
            </a:r>
            <a:r>
              <a:rPr lang="en-US" sz="2600" dirty="0" err="1">
                <a:latin typeface="Abhaya Libre"/>
                <a:ea typeface="Abhaya Libre"/>
                <a:cs typeface="Abhaya Libre"/>
                <a:sym typeface="Abhaya Libre"/>
              </a:rPr>
              <a:t>priljubljeno</a:t>
            </a:r>
            <a:r>
              <a:rPr lang="en-US" sz="2600" dirty="0">
                <a:latin typeface="Abhaya Libre"/>
                <a:ea typeface="Abhaya Libre"/>
                <a:cs typeface="Abhaya Libre"/>
                <a:sym typeface="Abhaya Libre"/>
              </a:rPr>
              <a:t> pri </a:t>
            </a:r>
            <a:r>
              <a:rPr lang="en-US" sz="2600" dirty="0" err="1">
                <a:latin typeface="Abhaya Libre"/>
                <a:ea typeface="Abhaya Libre"/>
                <a:cs typeface="Abhaya Libre"/>
                <a:sym typeface="Abhaya Libre"/>
              </a:rPr>
              <a:t>potrošnikih</a:t>
            </a:r>
            <a:r>
              <a:rPr lang="en-US" sz="2600" dirty="0">
                <a:latin typeface="Abhaya Libre"/>
                <a:ea typeface="Abhaya Libre"/>
                <a:cs typeface="Abhaya Libre"/>
                <a:sym typeface="Abhaya Libre"/>
              </a:rPr>
              <a:t>. </a:t>
            </a:r>
            <a:endParaRPr lang="sl-SI" sz="26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600" dirty="0">
                <a:latin typeface="Abhaya Libre"/>
                <a:ea typeface="Abhaya Libre"/>
                <a:cs typeface="Abhaya Libre"/>
                <a:sym typeface="Abhaya Libre"/>
              </a:rPr>
              <a:t>Od </a:t>
            </a:r>
            <a:r>
              <a:rPr lang="en-US" sz="2600" dirty="0" err="1">
                <a:latin typeface="Abhaya Libre"/>
                <a:ea typeface="Abhaya Libre"/>
                <a:cs typeface="Abhaya Libre"/>
                <a:sym typeface="Abhaya Libre"/>
              </a:rPr>
              <a:t>leta</a:t>
            </a:r>
            <a:r>
              <a:rPr lang="en-US" sz="2600" dirty="0">
                <a:latin typeface="Abhaya Libre"/>
                <a:ea typeface="Abhaya Libre"/>
                <a:cs typeface="Abhaya Libre"/>
                <a:sym typeface="Abhaya Libre"/>
              </a:rPr>
              <a:t> 2018 </a:t>
            </a:r>
            <a:r>
              <a:rPr lang="en-US" sz="2600" dirty="0" err="1">
                <a:latin typeface="Abhaya Libre"/>
                <a:ea typeface="Abhaya Libre"/>
                <a:cs typeface="Abhaya Libre"/>
                <a:sym typeface="Abhaya Libre"/>
              </a:rPr>
              <a:t>družba</a:t>
            </a:r>
            <a:r>
              <a:rPr lang="en-US" sz="2600" dirty="0">
                <a:latin typeface="Abhaya Libre"/>
                <a:ea typeface="Abhaya Libre"/>
                <a:cs typeface="Abhaya Libre"/>
                <a:sym typeface="Abhaya Libre"/>
              </a:rPr>
              <a:t> </a:t>
            </a:r>
            <a:r>
              <a:rPr lang="en-US" sz="2600" dirty="0" err="1">
                <a:latin typeface="Abhaya Libre"/>
                <a:ea typeface="Abhaya Libre"/>
                <a:cs typeface="Abhaya Libre"/>
                <a:sym typeface="Abhaya Libre"/>
              </a:rPr>
              <a:t>Cupffee</a:t>
            </a:r>
            <a:r>
              <a:rPr lang="en-US" sz="2600" dirty="0">
                <a:latin typeface="Abhaya Libre"/>
                <a:ea typeface="Abhaya Libre"/>
                <a:cs typeface="Abhaya Libre"/>
                <a:sym typeface="Abhaya Libre"/>
              </a:rPr>
              <a:t> </a:t>
            </a:r>
            <a:r>
              <a:rPr lang="en-US" sz="2600" dirty="0" err="1">
                <a:latin typeface="Abhaya Libre"/>
                <a:ea typeface="Abhaya Libre"/>
                <a:cs typeface="Abhaya Libre"/>
                <a:sym typeface="Abhaya Libre"/>
              </a:rPr>
              <a:t>izdeluje</a:t>
            </a:r>
            <a:r>
              <a:rPr lang="en-US" sz="2600" dirty="0">
                <a:latin typeface="Abhaya Libre"/>
                <a:ea typeface="Abhaya Libre"/>
                <a:cs typeface="Abhaya Libre"/>
                <a:sym typeface="Abhaya Libre"/>
              </a:rPr>
              <a:t> </a:t>
            </a:r>
            <a:r>
              <a:rPr lang="en-US" sz="2600" dirty="0" err="1">
                <a:latin typeface="Abhaya Libre"/>
                <a:ea typeface="Abhaya Libre"/>
                <a:cs typeface="Abhaya Libre"/>
                <a:sym typeface="Abhaya Libre"/>
              </a:rPr>
              <a:t>svoje</a:t>
            </a:r>
            <a:r>
              <a:rPr lang="en-US" sz="2600" dirty="0">
                <a:latin typeface="Abhaya Libre"/>
                <a:ea typeface="Abhaya Libre"/>
                <a:cs typeface="Abhaya Libre"/>
                <a:sym typeface="Abhaya Libre"/>
              </a:rPr>
              <a:t> </a:t>
            </a:r>
            <a:r>
              <a:rPr lang="en-US" sz="2600" dirty="0" err="1">
                <a:latin typeface="Abhaya Libre"/>
                <a:ea typeface="Abhaya Libre"/>
                <a:cs typeface="Abhaya Libre"/>
                <a:sym typeface="Abhaya Libre"/>
              </a:rPr>
              <a:t>skodelice</a:t>
            </a:r>
            <a:r>
              <a:rPr lang="en-US" sz="2600" dirty="0">
                <a:latin typeface="Abhaya Libre"/>
                <a:ea typeface="Abhaya Libre"/>
                <a:cs typeface="Abhaya Libre"/>
                <a:sym typeface="Abhaya Libre"/>
              </a:rPr>
              <a:t> </a:t>
            </a:r>
            <a:r>
              <a:rPr lang="en-US" sz="2600" dirty="0" err="1">
                <a:latin typeface="Abhaya Libre"/>
                <a:ea typeface="Abhaya Libre"/>
                <a:cs typeface="Abhaya Libre"/>
                <a:sym typeface="Abhaya Libre"/>
              </a:rPr>
              <a:t>na</a:t>
            </a:r>
            <a:r>
              <a:rPr lang="en-US" sz="2600" dirty="0">
                <a:latin typeface="Abhaya Libre"/>
                <a:ea typeface="Abhaya Libre"/>
                <a:cs typeface="Abhaya Libre"/>
                <a:sym typeface="Abhaya Libre"/>
              </a:rPr>
              <a:t> </a:t>
            </a:r>
            <a:r>
              <a:rPr lang="en-US" sz="2600" dirty="0" err="1">
                <a:latin typeface="Abhaya Libre"/>
                <a:ea typeface="Abhaya Libre"/>
                <a:cs typeface="Abhaya Libre"/>
                <a:sym typeface="Abhaya Libre"/>
              </a:rPr>
              <a:t>posebej</a:t>
            </a:r>
            <a:r>
              <a:rPr lang="en-US" sz="2600" dirty="0">
                <a:latin typeface="Abhaya Libre"/>
                <a:ea typeface="Abhaya Libre"/>
                <a:cs typeface="Abhaya Libre"/>
                <a:sym typeface="Abhaya Libre"/>
              </a:rPr>
              <a:t> </a:t>
            </a:r>
            <a:r>
              <a:rPr lang="en-US" sz="2600" dirty="0" err="1">
                <a:latin typeface="Abhaya Libre"/>
                <a:ea typeface="Abhaya Libre"/>
                <a:cs typeface="Abhaya Libre"/>
                <a:sym typeface="Abhaya Libre"/>
              </a:rPr>
              <a:t>prilagojeni</a:t>
            </a:r>
            <a:r>
              <a:rPr lang="en-US" sz="2600" dirty="0">
                <a:latin typeface="Abhaya Libre"/>
                <a:ea typeface="Abhaya Libre"/>
                <a:cs typeface="Abhaya Libre"/>
                <a:sym typeface="Abhaya Libre"/>
              </a:rPr>
              <a:t> </a:t>
            </a:r>
            <a:r>
              <a:rPr lang="en-US" sz="2600" dirty="0" err="1">
                <a:latin typeface="Abhaya Libre"/>
                <a:ea typeface="Abhaya Libre"/>
                <a:cs typeface="Abhaya Libre"/>
                <a:sym typeface="Abhaya Libre"/>
              </a:rPr>
              <a:t>rešitvi</a:t>
            </a:r>
            <a:r>
              <a:rPr lang="en-US" sz="2600" dirty="0">
                <a:latin typeface="Abhaya Libre"/>
                <a:ea typeface="Abhaya Libre"/>
                <a:cs typeface="Abhaya Libre"/>
                <a:sym typeface="Abhaya Libre"/>
              </a:rPr>
              <a:t> </a:t>
            </a:r>
            <a:r>
              <a:rPr lang="en-US" sz="2600" dirty="0" err="1">
                <a:latin typeface="Abhaya Libre"/>
                <a:ea typeface="Abhaya Libre"/>
                <a:cs typeface="Abhaya Libre"/>
                <a:sym typeface="Abhaya Libre"/>
              </a:rPr>
              <a:t>Bühler</a:t>
            </a:r>
            <a:r>
              <a:rPr lang="en-US" sz="2600" dirty="0">
                <a:latin typeface="Abhaya Libre"/>
                <a:ea typeface="Abhaya Libre"/>
                <a:cs typeface="Abhaya Libre"/>
                <a:sym typeface="Abhaya Libre"/>
              </a:rPr>
              <a:t>. To </a:t>
            </a:r>
            <a:r>
              <a:rPr lang="en-US" sz="2600" dirty="0" err="1">
                <a:latin typeface="Abhaya Libre"/>
                <a:ea typeface="Abhaya Libre"/>
                <a:cs typeface="Abhaya Libre"/>
                <a:sym typeface="Abhaya Libre"/>
              </a:rPr>
              <a:t>partnerstvo</a:t>
            </a:r>
            <a:r>
              <a:rPr lang="en-US" sz="2600" dirty="0">
                <a:latin typeface="Abhaya Libre"/>
                <a:ea typeface="Abhaya Libre"/>
                <a:cs typeface="Abhaya Libre"/>
                <a:sym typeface="Abhaya Libre"/>
              </a:rPr>
              <a:t> se </a:t>
            </a:r>
            <a:r>
              <a:rPr lang="en-US" sz="2600" dirty="0" err="1">
                <a:latin typeface="Abhaya Libre"/>
                <a:ea typeface="Abhaya Libre"/>
                <a:cs typeface="Abhaya Libre"/>
                <a:sym typeface="Abhaya Libre"/>
              </a:rPr>
              <a:t>bo</a:t>
            </a:r>
            <a:r>
              <a:rPr lang="en-US" sz="2600" dirty="0">
                <a:latin typeface="Abhaya Libre"/>
                <a:ea typeface="Abhaya Libre"/>
                <a:cs typeface="Abhaya Libre"/>
                <a:sym typeface="Abhaya Libre"/>
              </a:rPr>
              <a:t> </a:t>
            </a:r>
            <a:r>
              <a:rPr lang="en-US" sz="2600" dirty="0" err="1">
                <a:latin typeface="Abhaya Libre"/>
                <a:ea typeface="Abhaya Libre"/>
                <a:cs typeface="Abhaya Libre"/>
                <a:sym typeface="Abhaya Libre"/>
              </a:rPr>
              <a:t>še</a:t>
            </a:r>
            <a:r>
              <a:rPr lang="en-US" sz="2600" dirty="0">
                <a:latin typeface="Abhaya Libre"/>
                <a:ea typeface="Abhaya Libre"/>
                <a:cs typeface="Abhaya Libre"/>
                <a:sym typeface="Abhaya Libre"/>
              </a:rPr>
              <a:t> </a:t>
            </a:r>
            <a:r>
              <a:rPr lang="en-US" sz="2600" dirty="0" err="1">
                <a:latin typeface="Abhaya Libre"/>
                <a:ea typeface="Abhaya Libre"/>
                <a:cs typeface="Abhaya Libre"/>
                <a:sym typeface="Abhaya Libre"/>
              </a:rPr>
              <a:t>razširilo</a:t>
            </a:r>
            <a:r>
              <a:rPr lang="en-US" sz="2600" dirty="0">
                <a:latin typeface="Abhaya Libre"/>
                <a:ea typeface="Abhaya Libre"/>
                <a:cs typeface="Abhaya Libre"/>
                <a:sym typeface="Abhaya Libre"/>
              </a:rPr>
              <a:t>, da bi </a:t>
            </a:r>
            <a:r>
              <a:rPr lang="en-US" sz="2600" dirty="0" err="1">
                <a:latin typeface="Abhaya Libre"/>
                <a:ea typeface="Abhaya Libre"/>
                <a:cs typeface="Abhaya Libre"/>
                <a:sym typeface="Abhaya Libre"/>
              </a:rPr>
              <a:t>zadostilo</a:t>
            </a:r>
            <a:r>
              <a:rPr lang="en-US" sz="2600" dirty="0">
                <a:latin typeface="Abhaya Libre"/>
                <a:ea typeface="Abhaya Libre"/>
                <a:cs typeface="Abhaya Libre"/>
                <a:sym typeface="Abhaya Libre"/>
              </a:rPr>
              <a:t> </a:t>
            </a:r>
            <a:r>
              <a:rPr lang="en-US" sz="2600" dirty="0" err="1">
                <a:latin typeface="Abhaya Libre"/>
                <a:ea typeface="Abhaya Libre"/>
                <a:cs typeface="Abhaya Libre"/>
                <a:sym typeface="Abhaya Libre"/>
              </a:rPr>
              <a:t>vse</a:t>
            </a:r>
            <a:r>
              <a:rPr lang="en-US" sz="2600" dirty="0">
                <a:latin typeface="Abhaya Libre"/>
                <a:ea typeface="Abhaya Libre"/>
                <a:cs typeface="Abhaya Libre"/>
                <a:sym typeface="Abhaya Libre"/>
              </a:rPr>
              <a:t> </a:t>
            </a:r>
            <a:r>
              <a:rPr lang="en-US" sz="2600" dirty="0" err="1">
                <a:latin typeface="Abhaya Libre"/>
                <a:ea typeface="Abhaya Libre"/>
                <a:cs typeface="Abhaya Libre"/>
                <a:sym typeface="Abhaya Libre"/>
              </a:rPr>
              <a:t>večjemu</a:t>
            </a:r>
            <a:r>
              <a:rPr lang="en-US" sz="2600" dirty="0">
                <a:latin typeface="Abhaya Libre"/>
                <a:ea typeface="Abhaya Libre"/>
                <a:cs typeface="Abhaya Libre"/>
                <a:sym typeface="Abhaya Libre"/>
              </a:rPr>
              <a:t> </a:t>
            </a:r>
            <a:r>
              <a:rPr lang="en-US" sz="2600" dirty="0" err="1">
                <a:latin typeface="Abhaya Libre"/>
                <a:ea typeface="Abhaya Libre"/>
                <a:cs typeface="Abhaya Libre"/>
                <a:sym typeface="Abhaya Libre"/>
              </a:rPr>
              <a:t>povpraševanju</a:t>
            </a:r>
            <a:r>
              <a:rPr lang="en-US" sz="2600" dirty="0">
                <a:latin typeface="Abhaya Libre"/>
                <a:ea typeface="Abhaya Libre"/>
                <a:cs typeface="Abhaya Libre"/>
                <a:sym typeface="Abhaya Libre"/>
              </a:rPr>
              <a:t> po </a:t>
            </a:r>
            <a:r>
              <a:rPr lang="en-US" sz="2600" dirty="0" err="1">
                <a:latin typeface="Abhaya Libre"/>
                <a:ea typeface="Abhaya Libre"/>
                <a:cs typeface="Abhaya Libre"/>
                <a:sym typeface="Abhaya Libre"/>
              </a:rPr>
              <a:t>skodelicah</a:t>
            </a:r>
            <a:r>
              <a:rPr lang="en-US" sz="2600" dirty="0">
                <a:latin typeface="Abhaya Libre"/>
                <a:ea typeface="Abhaya Libre"/>
                <a:cs typeface="Abhaya Libre"/>
                <a:sym typeface="Abhaya Libre"/>
              </a:rPr>
              <a:t> </a:t>
            </a:r>
            <a:r>
              <a:rPr lang="en-US" sz="2600" dirty="0" err="1">
                <a:latin typeface="Abhaya Libre"/>
                <a:ea typeface="Abhaya Libre"/>
                <a:cs typeface="Abhaya Libre"/>
                <a:sym typeface="Abhaya Libre"/>
              </a:rPr>
              <a:t>Cupffee</a:t>
            </a:r>
            <a:r>
              <a:rPr lang="en-US" sz="2600" dirty="0">
                <a:latin typeface="Abhaya Libre"/>
                <a:ea typeface="Abhaya Libre"/>
                <a:cs typeface="Abhaya Libre"/>
                <a:sym typeface="Abhaya Libre"/>
              </a:rPr>
              <a:t>. </a:t>
            </a:r>
            <a:endParaRPr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dirty="0">
              <a:latin typeface="Abhaya Libre"/>
              <a:ea typeface="Abhaya Libre"/>
              <a:cs typeface="Abhaya Libre"/>
              <a:sym typeface="Abhaya Libre"/>
            </a:endParaRPr>
          </a:p>
        </p:txBody>
      </p:sp>
      <p:pic>
        <p:nvPicPr>
          <p:cNvPr id="394" name="Google Shape;394;g1c0d571eb8a_0_155" descr="Bulgarian start-up Cupffee has been producing edible cups since 2014. Cupffee developed a recipe for the cups that allows them to stay crispy for 40 minutes, which quickly grew in popularity with consumers. Since 2018, Cupffee has been producing their cups on a specially modified Bühler solution. This partnership is set to expand to address the growing demand for the Cupffee cups." title="Cupffee - Crispy wafer edible coffee cup">
            <a:hlinkClick r:id="rId9"/>
          </p:cNvPr>
          <p:cNvPicPr preferRelativeResize="0"/>
          <p:nvPr/>
        </p:nvPicPr>
        <p:blipFill>
          <a:blip r:embed="rId10">
            <a:alphaModFix/>
          </a:blip>
          <a:stretch>
            <a:fillRect/>
          </a:stretch>
        </p:blipFill>
        <p:spPr>
          <a:xfrm>
            <a:off x="1053125" y="2362600"/>
            <a:ext cx="7415742" cy="5561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4"/>
                                        </p:tgtEl>
                                        <p:attrNameLst>
                                          <p:attrName>style.visibility</p:attrName>
                                        </p:attrNameLst>
                                      </p:cBhvr>
                                      <p:to>
                                        <p:strVal val="visible"/>
                                      </p:to>
                                    </p:set>
                                    <p:animEffect transition="in" filter="fade">
                                      <p:cBhvr>
                                        <p:cTn id="7" dur="1000"/>
                                        <p:tgtEl>
                                          <p:spTgt spid="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398"/>
        <p:cNvGrpSpPr/>
        <p:nvPr/>
      </p:nvGrpSpPr>
      <p:grpSpPr>
        <a:xfrm>
          <a:off x="0" y="0"/>
          <a:ext cx="0" cy="0"/>
          <a:chOff x="0" y="0"/>
          <a:chExt cx="0" cy="0"/>
        </a:xfrm>
      </p:grpSpPr>
      <p:grpSp>
        <p:nvGrpSpPr>
          <p:cNvPr id="399" name="Google Shape;399;g1c0d571eb8a_0_167"/>
          <p:cNvGrpSpPr/>
          <p:nvPr/>
        </p:nvGrpSpPr>
        <p:grpSpPr>
          <a:xfrm>
            <a:off x="0" y="3553600"/>
            <a:ext cx="19062488" cy="3230782"/>
            <a:chOff x="0" y="-38100"/>
            <a:chExt cx="5020540" cy="850900"/>
          </a:xfrm>
        </p:grpSpPr>
        <p:sp>
          <p:nvSpPr>
            <p:cNvPr id="400" name="Google Shape;400;g1c0d571eb8a_0_167"/>
            <p:cNvSpPr/>
            <p:nvPr/>
          </p:nvSpPr>
          <p:spPr>
            <a:xfrm>
              <a:off x="0" y="0"/>
              <a:ext cx="5020540" cy="812800"/>
            </a:xfrm>
            <a:custGeom>
              <a:avLst/>
              <a:gdLst/>
              <a:ahLst/>
              <a:cxnLst/>
              <a:rect l="l" t="t" r="r" b="b"/>
              <a:pathLst>
                <a:path w="5020540" h="812800" extrusionOk="0">
                  <a:moveTo>
                    <a:pt x="0" y="0"/>
                  </a:moveTo>
                  <a:lnTo>
                    <a:pt x="5020540" y="0"/>
                  </a:lnTo>
                  <a:lnTo>
                    <a:pt x="5020540" y="812800"/>
                  </a:lnTo>
                  <a:lnTo>
                    <a:pt x="0" y="812800"/>
                  </a:lnTo>
                  <a:close/>
                </a:path>
              </a:pathLst>
            </a:custGeom>
            <a:solidFill>
              <a:srgbClr val="D0E9E5"/>
            </a:solidFill>
            <a:ln>
              <a:noFill/>
            </a:ln>
          </p:spPr>
        </p:sp>
        <p:sp>
          <p:nvSpPr>
            <p:cNvPr id="401" name="Google Shape;401;g1c0d571eb8a_0_167"/>
            <p:cNvSpPr txBox="1"/>
            <p:nvPr/>
          </p:nvSpPr>
          <p:spPr>
            <a:xfrm>
              <a:off x="0" y="-38100"/>
              <a:ext cx="812700" cy="850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402" name="Google Shape;402;g1c0d571eb8a_0_167"/>
          <p:cNvPicPr preferRelativeResize="0"/>
          <p:nvPr/>
        </p:nvPicPr>
        <p:blipFill rotWithShape="1">
          <a:blip r:embed="rId3">
            <a:alphaModFix/>
          </a:blip>
          <a:srcRect/>
          <a:stretch/>
        </p:blipFill>
        <p:spPr>
          <a:xfrm rot="-8947194">
            <a:off x="6660949" y="7604935"/>
            <a:ext cx="5364129" cy="5364129"/>
          </a:xfrm>
          <a:prstGeom prst="rect">
            <a:avLst/>
          </a:prstGeom>
          <a:noFill/>
          <a:ln>
            <a:noFill/>
          </a:ln>
        </p:spPr>
      </p:pic>
      <p:pic>
        <p:nvPicPr>
          <p:cNvPr id="403" name="Google Shape;403;g1c0d571eb8a_0_167"/>
          <p:cNvPicPr preferRelativeResize="0"/>
          <p:nvPr/>
        </p:nvPicPr>
        <p:blipFill rotWithShape="1">
          <a:blip r:embed="rId4">
            <a:alphaModFix/>
          </a:blip>
          <a:srcRect/>
          <a:stretch/>
        </p:blipFill>
        <p:spPr>
          <a:xfrm rot="-9632120">
            <a:off x="-2431640" y="-1705919"/>
            <a:ext cx="5721823" cy="5669807"/>
          </a:xfrm>
          <a:prstGeom prst="rect">
            <a:avLst/>
          </a:prstGeom>
          <a:noFill/>
          <a:ln>
            <a:noFill/>
          </a:ln>
        </p:spPr>
      </p:pic>
      <p:pic>
        <p:nvPicPr>
          <p:cNvPr id="404" name="Google Shape;404;g1c0d571eb8a_0_167"/>
          <p:cNvPicPr preferRelativeResize="0"/>
          <p:nvPr/>
        </p:nvPicPr>
        <p:blipFill rotWithShape="1">
          <a:blip r:embed="rId4">
            <a:alphaModFix/>
          </a:blip>
          <a:srcRect/>
          <a:stretch/>
        </p:blipFill>
        <p:spPr>
          <a:xfrm rot="-8571149">
            <a:off x="-2523144" y="7570662"/>
            <a:ext cx="6836042" cy="6773896"/>
          </a:xfrm>
          <a:prstGeom prst="rect">
            <a:avLst/>
          </a:prstGeom>
          <a:noFill/>
          <a:ln>
            <a:noFill/>
          </a:ln>
        </p:spPr>
      </p:pic>
      <p:pic>
        <p:nvPicPr>
          <p:cNvPr id="405" name="Google Shape;405;g1c0d571eb8a_0_167"/>
          <p:cNvPicPr preferRelativeResize="0"/>
          <p:nvPr/>
        </p:nvPicPr>
        <p:blipFill rotWithShape="1">
          <a:blip r:embed="rId5">
            <a:alphaModFix/>
          </a:blip>
          <a:srcRect/>
          <a:stretch/>
        </p:blipFill>
        <p:spPr>
          <a:xfrm rot="10800000">
            <a:off x="15156600" y="8264626"/>
            <a:ext cx="3334026" cy="3588482"/>
          </a:xfrm>
          <a:prstGeom prst="rect">
            <a:avLst/>
          </a:prstGeom>
          <a:noFill/>
          <a:ln>
            <a:noFill/>
          </a:ln>
        </p:spPr>
      </p:pic>
      <p:pic>
        <p:nvPicPr>
          <p:cNvPr id="406" name="Google Shape;406;g1c0d571eb8a_0_167"/>
          <p:cNvPicPr preferRelativeResize="0"/>
          <p:nvPr/>
        </p:nvPicPr>
        <p:blipFill rotWithShape="1">
          <a:blip r:embed="rId6">
            <a:alphaModFix/>
          </a:blip>
          <a:srcRect/>
          <a:stretch/>
        </p:blipFill>
        <p:spPr>
          <a:xfrm rot="10800000">
            <a:off x="1904437" y="-772267"/>
            <a:ext cx="2556197" cy="2751289"/>
          </a:xfrm>
          <a:prstGeom prst="rect">
            <a:avLst/>
          </a:prstGeom>
          <a:noFill/>
          <a:ln>
            <a:noFill/>
          </a:ln>
        </p:spPr>
      </p:pic>
      <p:pic>
        <p:nvPicPr>
          <p:cNvPr id="407" name="Google Shape;407;g1c0d571eb8a_0_167"/>
          <p:cNvPicPr preferRelativeResize="0"/>
          <p:nvPr/>
        </p:nvPicPr>
        <p:blipFill rotWithShape="1">
          <a:blip r:embed="rId7">
            <a:alphaModFix/>
          </a:blip>
          <a:srcRect/>
          <a:stretch/>
        </p:blipFill>
        <p:spPr>
          <a:xfrm rot="9614497">
            <a:off x="17189899" y="6091404"/>
            <a:ext cx="4352147" cy="4346443"/>
          </a:xfrm>
          <a:prstGeom prst="rect">
            <a:avLst/>
          </a:prstGeom>
          <a:noFill/>
          <a:ln>
            <a:noFill/>
          </a:ln>
        </p:spPr>
      </p:pic>
      <p:pic>
        <p:nvPicPr>
          <p:cNvPr id="408" name="Google Shape;408;g1c0d571eb8a_0_167"/>
          <p:cNvPicPr preferRelativeResize="0"/>
          <p:nvPr/>
        </p:nvPicPr>
        <p:blipFill rotWithShape="1">
          <a:blip r:embed="rId7">
            <a:alphaModFix/>
          </a:blip>
          <a:srcRect/>
          <a:stretch/>
        </p:blipFill>
        <p:spPr>
          <a:xfrm rot="3420379">
            <a:off x="5570971" y="-4349324"/>
            <a:ext cx="5810576" cy="5802962"/>
          </a:xfrm>
          <a:prstGeom prst="rect">
            <a:avLst/>
          </a:prstGeom>
          <a:noFill/>
          <a:ln>
            <a:noFill/>
          </a:ln>
        </p:spPr>
      </p:pic>
      <p:pic>
        <p:nvPicPr>
          <p:cNvPr id="409" name="Google Shape;409;g1c0d571eb8a_0_167"/>
          <p:cNvPicPr preferRelativeResize="0"/>
          <p:nvPr/>
        </p:nvPicPr>
        <p:blipFill rotWithShape="1">
          <a:blip r:embed="rId7">
            <a:alphaModFix/>
          </a:blip>
          <a:srcRect/>
          <a:stretch/>
        </p:blipFill>
        <p:spPr>
          <a:xfrm rot="-4167270">
            <a:off x="-3176552" y="4860538"/>
            <a:ext cx="4881157" cy="4874759"/>
          </a:xfrm>
          <a:prstGeom prst="rect">
            <a:avLst/>
          </a:prstGeom>
          <a:noFill/>
          <a:ln>
            <a:noFill/>
          </a:ln>
        </p:spPr>
      </p:pic>
      <p:grpSp>
        <p:nvGrpSpPr>
          <p:cNvPr id="410" name="Google Shape;410;g1c0d571eb8a_0_167"/>
          <p:cNvGrpSpPr/>
          <p:nvPr/>
        </p:nvGrpSpPr>
        <p:grpSpPr>
          <a:xfrm rot="10800000">
            <a:off x="1170763" y="8531326"/>
            <a:ext cx="2900573" cy="807705"/>
            <a:chOff x="0" y="0"/>
            <a:chExt cx="3867430" cy="1076940"/>
          </a:xfrm>
        </p:grpSpPr>
        <p:pic>
          <p:nvPicPr>
            <p:cNvPr id="411" name="Google Shape;411;g1c0d571eb8a_0_167"/>
            <p:cNvPicPr preferRelativeResize="0"/>
            <p:nvPr/>
          </p:nvPicPr>
          <p:blipFill rotWithShape="1">
            <a:blip r:embed="rId8">
              <a:alphaModFix/>
            </a:blip>
            <a:srcRect/>
            <a:stretch/>
          </p:blipFill>
          <p:spPr>
            <a:xfrm>
              <a:off x="0" y="0"/>
              <a:ext cx="3867430" cy="618789"/>
            </a:xfrm>
            <a:prstGeom prst="rect">
              <a:avLst/>
            </a:prstGeom>
            <a:noFill/>
            <a:ln>
              <a:noFill/>
            </a:ln>
          </p:spPr>
        </p:pic>
        <p:pic>
          <p:nvPicPr>
            <p:cNvPr id="412" name="Google Shape;412;g1c0d571eb8a_0_167"/>
            <p:cNvPicPr preferRelativeResize="0"/>
            <p:nvPr/>
          </p:nvPicPr>
          <p:blipFill rotWithShape="1">
            <a:blip r:embed="rId8">
              <a:alphaModFix/>
            </a:blip>
            <a:srcRect/>
            <a:stretch/>
          </p:blipFill>
          <p:spPr>
            <a:xfrm>
              <a:off x="0" y="458151"/>
              <a:ext cx="3867430" cy="618789"/>
            </a:xfrm>
            <a:prstGeom prst="rect">
              <a:avLst/>
            </a:prstGeom>
            <a:noFill/>
            <a:ln>
              <a:noFill/>
            </a:ln>
          </p:spPr>
        </p:pic>
      </p:grpSp>
      <p:sp>
        <p:nvSpPr>
          <p:cNvPr id="413" name="Google Shape;413;g1c0d571eb8a_0_167"/>
          <p:cNvSpPr txBox="1"/>
          <p:nvPr/>
        </p:nvSpPr>
        <p:spPr>
          <a:xfrm>
            <a:off x="2011053" y="3477397"/>
            <a:ext cx="15342300" cy="3145476"/>
          </a:xfrm>
          <a:prstGeom prst="rect">
            <a:avLst/>
          </a:prstGeom>
          <a:noFill/>
          <a:ln>
            <a:noFill/>
          </a:ln>
        </p:spPr>
        <p:txBody>
          <a:bodyPr spcFirstLastPara="1" wrap="square" lIns="0" tIns="0" rIns="0" bIns="0" anchor="t" anchorCtr="0">
            <a:spAutoFit/>
          </a:bodyPr>
          <a:lstStyle/>
          <a:p>
            <a:pPr marL="0" marR="0" lvl="0" indent="0" algn="ctr" rtl="0">
              <a:lnSpc>
                <a:spcPct val="139988"/>
              </a:lnSpc>
              <a:spcBef>
                <a:spcPts val="0"/>
              </a:spcBef>
              <a:spcAft>
                <a:spcPts val="0"/>
              </a:spcAft>
              <a:buNone/>
            </a:pPr>
            <a:r>
              <a:rPr lang="en-US" sz="7300" dirty="0">
                <a:solidFill>
                  <a:srgbClr val="04989E"/>
                </a:solidFill>
                <a:latin typeface="Abhaya Libre"/>
                <a:ea typeface="Abhaya Libre"/>
                <a:cs typeface="Abhaya Libre"/>
                <a:sym typeface="Abhaya Libre"/>
              </a:rPr>
              <a:t>10 </a:t>
            </a:r>
            <a:r>
              <a:rPr lang="en-US" sz="7300" dirty="0" err="1">
                <a:solidFill>
                  <a:srgbClr val="04989E"/>
                </a:solidFill>
                <a:latin typeface="Abhaya Libre"/>
                <a:ea typeface="Abhaya Libre"/>
                <a:cs typeface="Abhaya Libre"/>
                <a:sym typeface="Abhaya Libre"/>
              </a:rPr>
              <a:t>svetovnih</a:t>
            </a:r>
            <a:r>
              <a:rPr lang="en-US" sz="7300" dirty="0">
                <a:solidFill>
                  <a:srgbClr val="04989E"/>
                </a:solidFill>
                <a:latin typeface="Abhaya Libre"/>
                <a:ea typeface="Abhaya Libre"/>
                <a:cs typeface="Abhaya Libre"/>
                <a:sym typeface="Abhaya Libre"/>
              </a:rPr>
              <a:t> </a:t>
            </a:r>
            <a:r>
              <a:rPr lang="en-US" sz="7300" dirty="0" err="1">
                <a:solidFill>
                  <a:srgbClr val="04989E"/>
                </a:solidFill>
                <a:latin typeface="Abhaya Libre"/>
                <a:ea typeface="Abhaya Libre"/>
                <a:cs typeface="Abhaya Libre"/>
                <a:sym typeface="Abhaya Libre"/>
              </a:rPr>
              <a:t>podjetij</a:t>
            </a:r>
            <a:r>
              <a:rPr lang="en-US" sz="7300" dirty="0">
                <a:solidFill>
                  <a:srgbClr val="04989E"/>
                </a:solidFill>
                <a:latin typeface="Abhaya Libre"/>
                <a:ea typeface="Abhaya Libre"/>
                <a:cs typeface="Abhaya Libre"/>
                <a:sym typeface="Abhaya Libre"/>
              </a:rPr>
              <a:t>, </a:t>
            </a:r>
            <a:endParaRPr lang="sl-SI" sz="7300" dirty="0">
              <a:solidFill>
                <a:srgbClr val="04989E"/>
              </a:solidFill>
              <a:latin typeface="Abhaya Libre"/>
              <a:ea typeface="Abhaya Libre"/>
              <a:cs typeface="Abhaya Libre"/>
              <a:sym typeface="Abhaya Libre"/>
            </a:endParaRPr>
          </a:p>
          <a:p>
            <a:pPr marL="0" marR="0" lvl="0" indent="0" algn="ctr" rtl="0">
              <a:lnSpc>
                <a:spcPct val="139988"/>
              </a:lnSpc>
              <a:spcBef>
                <a:spcPts val="0"/>
              </a:spcBef>
              <a:spcAft>
                <a:spcPts val="0"/>
              </a:spcAft>
              <a:buNone/>
            </a:pPr>
            <a:r>
              <a:rPr lang="en-US" sz="7300" dirty="0">
                <a:solidFill>
                  <a:srgbClr val="04989E"/>
                </a:solidFill>
                <a:latin typeface="Abhaya Libre"/>
                <a:ea typeface="Abhaya Libre"/>
                <a:cs typeface="Abhaya Libre"/>
                <a:sym typeface="Abhaya Libre"/>
              </a:rPr>
              <a:t>ki so </a:t>
            </a:r>
            <a:r>
              <a:rPr lang="en-US" sz="7300" dirty="0" err="1">
                <a:solidFill>
                  <a:srgbClr val="04989E"/>
                </a:solidFill>
                <a:latin typeface="Abhaya Libre"/>
                <a:ea typeface="Abhaya Libre"/>
                <a:cs typeface="Abhaya Libre"/>
                <a:sym typeface="Abhaya Libre"/>
              </a:rPr>
              <a:t>okolju</a:t>
            </a:r>
            <a:r>
              <a:rPr lang="en-US" sz="7300" dirty="0">
                <a:solidFill>
                  <a:srgbClr val="04989E"/>
                </a:solidFill>
                <a:latin typeface="Abhaya Libre"/>
                <a:ea typeface="Abhaya Libre"/>
                <a:cs typeface="Abhaya Libre"/>
                <a:sym typeface="Abhaya Libre"/>
              </a:rPr>
              <a:t> </a:t>
            </a:r>
            <a:r>
              <a:rPr lang="en-US" sz="7300" dirty="0" err="1">
                <a:solidFill>
                  <a:srgbClr val="04989E"/>
                </a:solidFill>
                <a:latin typeface="Abhaya Libre"/>
                <a:ea typeface="Abhaya Libre"/>
                <a:cs typeface="Abhaya Libre"/>
                <a:sym typeface="Abhaya Libre"/>
              </a:rPr>
              <a:t>prijazna</a:t>
            </a:r>
            <a:endParaRPr sz="100" dirty="0"/>
          </a:p>
        </p:txBody>
      </p:sp>
      <p:pic>
        <p:nvPicPr>
          <p:cNvPr id="414" name="Google Shape;414;g1c0d571eb8a_0_167"/>
          <p:cNvPicPr preferRelativeResize="0"/>
          <p:nvPr/>
        </p:nvPicPr>
        <p:blipFill rotWithShape="1">
          <a:blip r:embed="rId9">
            <a:alphaModFix/>
          </a:blip>
          <a:srcRect/>
          <a:stretch/>
        </p:blipFill>
        <p:spPr>
          <a:xfrm>
            <a:off x="16418708" y="0"/>
            <a:ext cx="1869291" cy="1869291"/>
          </a:xfrm>
          <a:prstGeom prst="rect">
            <a:avLst/>
          </a:prstGeom>
          <a:noFill/>
          <a:ln>
            <a:noFill/>
          </a:ln>
        </p:spPr>
      </p:pic>
      <p:pic>
        <p:nvPicPr>
          <p:cNvPr id="415" name="Google Shape;415;g1c0d571eb8a_0_167"/>
          <p:cNvPicPr preferRelativeResize="0"/>
          <p:nvPr/>
        </p:nvPicPr>
        <p:blipFill rotWithShape="1">
          <a:blip r:embed="rId10">
            <a:alphaModFix/>
          </a:blip>
          <a:srcRect/>
          <a:stretch/>
        </p:blipFill>
        <p:spPr>
          <a:xfrm>
            <a:off x="7758608" y="9258300"/>
            <a:ext cx="3710719" cy="77925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419"/>
        <p:cNvGrpSpPr/>
        <p:nvPr/>
      </p:nvGrpSpPr>
      <p:grpSpPr>
        <a:xfrm>
          <a:off x="0" y="0"/>
          <a:ext cx="0" cy="0"/>
          <a:chOff x="0" y="0"/>
          <a:chExt cx="0" cy="0"/>
        </a:xfrm>
      </p:grpSpPr>
      <p:pic>
        <p:nvPicPr>
          <p:cNvPr id="420" name="Google Shape;420;g1c0d571eb8a_0_199"/>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421" name="Google Shape;421;g1c0d571eb8a_0_199"/>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422" name="Google Shape;422;g1c0d571eb8a_0_199"/>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423" name="Google Shape;423;g1c0d571eb8a_0_199"/>
          <p:cNvPicPr preferRelativeResize="0"/>
          <p:nvPr/>
        </p:nvPicPr>
        <p:blipFill rotWithShape="1">
          <a:blip r:embed="rId6">
            <a:alphaModFix/>
          </a:blip>
          <a:srcRect/>
          <a:stretch/>
        </p:blipFill>
        <p:spPr>
          <a:xfrm>
            <a:off x="7870030" y="9245916"/>
            <a:ext cx="3710719" cy="779251"/>
          </a:xfrm>
          <a:prstGeom prst="rect">
            <a:avLst/>
          </a:prstGeom>
          <a:noFill/>
          <a:ln>
            <a:noFill/>
          </a:ln>
        </p:spPr>
      </p:pic>
      <p:sp>
        <p:nvSpPr>
          <p:cNvPr id="424" name="Google Shape;424;g1c0d571eb8a_0_199"/>
          <p:cNvSpPr/>
          <p:nvPr/>
        </p:nvSpPr>
        <p:spPr>
          <a:xfrm>
            <a:off x="10300118" y="1813870"/>
            <a:ext cx="7129589" cy="6972236"/>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g1c0d571eb8a_0_199"/>
          <p:cNvSpPr txBox="1"/>
          <p:nvPr/>
        </p:nvSpPr>
        <p:spPr>
          <a:xfrm>
            <a:off x="1184850" y="1875213"/>
            <a:ext cx="7995300" cy="7755969"/>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a:latin typeface="Abhaya Libre"/>
                <a:ea typeface="Abhaya Libre"/>
                <a:cs typeface="Abhaya Libre"/>
                <a:sym typeface="Abhaya Libre"/>
              </a:rPr>
              <a:t>IKEA </a:t>
            </a:r>
            <a:r>
              <a:rPr lang="en-US" sz="2400" dirty="0" err="1">
                <a:latin typeface="Abhaya Libre"/>
                <a:ea typeface="Abhaya Libre"/>
                <a:cs typeface="Abhaya Libre"/>
                <a:sym typeface="Abhaya Libre"/>
              </a:rPr>
              <a:t>vlaga</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trajnost</a:t>
            </a:r>
            <a:r>
              <a:rPr lang="en-US" sz="2400" dirty="0">
                <a:latin typeface="Abhaya Libre"/>
                <a:ea typeface="Abhaya Libre"/>
                <a:cs typeface="Abhaya Libre"/>
                <a:sym typeface="Abhaya Libre"/>
              </a:rPr>
              <a:t> pri </a:t>
            </a:r>
            <a:r>
              <a:rPr lang="en-US" sz="2400" dirty="0" err="1">
                <a:latin typeface="Abhaya Libre"/>
                <a:ea typeface="Abhaya Libre"/>
                <a:cs typeface="Abhaya Libre"/>
                <a:sym typeface="Abhaya Libre"/>
              </a:rPr>
              <a:t>vseh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svojih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poslovnih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dejavnostih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vključno</a:t>
            </a:r>
            <a:r>
              <a:rPr lang="en-US" sz="2400" dirty="0">
                <a:latin typeface="Abhaya Libre"/>
                <a:ea typeface="Abhaya Libre"/>
                <a:cs typeface="Abhaya Libre"/>
                <a:sym typeface="Abhaya Libre"/>
              </a:rPr>
              <a:t> s </a:t>
            </a:r>
            <a:r>
              <a:rPr lang="en-US" sz="2400" dirty="0" err="1">
                <a:latin typeface="Abhaya Libre"/>
                <a:ea typeface="Abhaya Libre"/>
                <a:cs typeface="Abhaya Libre"/>
                <a:sym typeface="Abhaya Libre"/>
              </a:rPr>
              <a:t>stvarmi</a:t>
            </a:r>
            <a:r>
              <a:rPr lang="en-US" sz="2400" dirty="0">
                <a:latin typeface="Abhaya Libre"/>
                <a:ea typeface="Abhaya Libre"/>
                <a:cs typeface="Abhaya Libre"/>
                <a:sym typeface="Abhaya Libre"/>
              </a:rPr>
              <a:t>, ki </a:t>
            </a:r>
            <a:r>
              <a:rPr lang="en-US" sz="2400" dirty="0" err="1">
                <a:latin typeface="Abhaya Libre"/>
                <a:ea typeface="Abhaya Libre"/>
                <a:cs typeface="Abhaya Libre"/>
                <a:sym typeface="Abhaya Libre"/>
              </a:rPr>
              <a:t>jih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kupci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lahko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vidijo</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tistimi</a:t>
            </a:r>
            <a:r>
              <a:rPr lang="en-US" sz="2400" dirty="0">
                <a:latin typeface="Abhaya Libre"/>
                <a:ea typeface="Abhaya Libre"/>
                <a:cs typeface="Abhaya Libre"/>
                <a:sym typeface="Abhaya Libre"/>
              </a:rPr>
              <a:t>, ki </a:t>
            </a:r>
            <a:r>
              <a:rPr lang="en-US" sz="2400" dirty="0" err="1">
                <a:latin typeface="Abhaya Libre"/>
                <a:ea typeface="Abhaya Libre"/>
                <a:cs typeface="Abhaya Libre"/>
                <a:sym typeface="Abhaya Libre"/>
              </a:rPr>
              <a:t>jih</a:t>
            </a:r>
            <a:r>
              <a:rPr lang="en-US" sz="2400" dirty="0">
                <a:latin typeface="Abhaya Libre"/>
                <a:ea typeface="Abhaya Libre"/>
                <a:cs typeface="Abhaya Libre"/>
                <a:sym typeface="Abhaya Libre"/>
              </a:rPr>
              <a:t> ne. </a:t>
            </a:r>
            <a:r>
              <a:rPr lang="en-US" sz="2400" dirty="0" err="1">
                <a:latin typeface="Abhaya Libre"/>
                <a:ea typeface="Abhaya Libre"/>
                <a:cs typeface="Abhaya Libre"/>
                <a:sym typeface="Abhaya Libre"/>
              </a:rPr>
              <a:t>Začne</a:t>
            </a:r>
            <a:r>
              <a:rPr lang="en-US" sz="2400" dirty="0">
                <a:latin typeface="Abhaya Libre"/>
                <a:ea typeface="Abhaya Libre"/>
                <a:cs typeface="Abhaya Libre"/>
                <a:sym typeface="Abhaya Libre"/>
              </a:rPr>
              <a:t> se v </a:t>
            </a:r>
            <a:r>
              <a:rPr lang="en-US" sz="2400" dirty="0" err="1">
                <a:latin typeface="Abhaya Libre"/>
                <a:ea typeface="Abhaya Libre"/>
                <a:cs typeface="Abhaya Libre"/>
                <a:sym typeface="Abhaya Libre"/>
              </a:rPr>
              <a:t>dobavni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verigi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kjer</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švedski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proizvajalec</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pohištva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skoraj</a:t>
            </a:r>
            <a:r>
              <a:rPr lang="en-US" sz="2400" dirty="0">
                <a:latin typeface="Abhaya Libre"/>
                <a:ea typeface="Abhaya Libre"/>
                <a:cs typeface="Abhaya Libre"/>
                <a:sym typeface="Abhaya Libre"/>
              </a:rPr>
              <a:t> 50 </a:t>
            </a:r>
            <a:r>
              <a:rPr lang="en-US" sz="2400" dirty="0" err="1">
                <a:latin typeface="Abhaya Libre"/>
                <a:ea typeface="Abhaya Libre"/>
                <a:cs typeface="Abhaya Libre"/>
                <a:sym typeface="Abhaya Libre"/>
              </a:rPr>
              <a:t>odstotkov</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lesa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pridobiva</a:t>
            </a:r>
            <a:r>
              <a:rPr lang="en-US" sz="2400" dirty="0">
                <a:latin typeface="Abhaya Libre"/>
                <a:ea typeface="Abhaya Libre"/>
                <a:cs typeface="Abhaya Libre"/>
                <a:sym typeface="Abhaya Libre"/>
              </a:rPr>
              <a:t> od </a:t>
            </a:r>
            <a:r>
              <a:rPr lang="en-US" sz="2400" dirty="0" err="1">
                <a:latin typeface="Abhaya Libre"/>
                <a:ea typeface="Abhaya Libre"/>
                <a:cs typeface="Abhaya Libre"/>
                <a:sym typeface="Abhaya Libre"/>
              </a:rPr>
              <a:t>trajnostnih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gozdarjev</a:t>
            </a:r>
            <a:r>
              <a:rPr lang="en-US" sz="2400" dirty="0">
                <a:latin typeface="Abhaya Libre"/>
                <a:ea typeface="Abhaya Libre"/>
                <a:cs typeface="Abhaya Libre"/>
                <a:sym typeface="Abhaya Libre"/>
              </a:rPr>
              <a:t>, 100 </a:t>
            </a:r>
            <a:r>
              <a:rPr lang="en-US" sz="2400" dirty="0" err="1">
                <a:latin typeface="Abhaya Libre"/>
                <a:ea typeface="Abhaya Libre"/>
                <a:cs typeface="Abhaya Libre"/>
                <a:sym typeface="Abhaya Libre"/>
              </a:rPr>
              <a:t>odstotkov</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bombaža</a:t>
            </a:r>
            <a:r>
              <a:rPr lang="en-US" sz="2400" dirty="0">
                <a:latin typeface="Abhaya Libre"/>
                <a:ea typeface="Abhaya Libre"/>
                <a:cs typeface="Abhaya Libre"/>
                <a:sym typeface="Abhaya Libre"/>
              </a:rPr>
              <a:t> pa s </a:t>
            </a:r>
            <a:r>
              <a:rPr lang="en-US" sz="2400" dirty="0" err="1">
                <a:latin typeface="Abhaya Libre"/>
                <a:ea typeface="Abhaya Libre"/>
                <a:cs typeface="Abhaya Libre"/>
                <a:sym typeface="Abhaya Libre"/>
              </a:rPr>
              <a:t>kmetij</a:t>
            </a:r>
            <a:r>
              <a:rPr lang="en-US" sz="2400" dirty="0">
                <a:latin typeface="Abhaya Libre"/>
                <a:ea typeface="Abhaya Libre"/>
                <a:cs typeface="Abhaya Libre"/>
                <a:sym typeface="Abhaya Libre"/>
              </a:rPr>
              <a:t>, ki </a:t>
            </a:r>
            <a:r>
              <a:rPr lang="en-US" sz="2400" dirty="0" err="1">
                <a:latin typeface="Abhaya Libre"/>
                <a:ea typeface="Abhaya Libre"/>
                <a:cs typeface="Abhaya Libre"/>
                <a:sym typeface="Abhaya Libre"/>
              </a:rPr>
              <a:t>izpolnjujejo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standarde</a:t>
            </a:r>
            <a:r>
              <a:rPr lang="en-US" sz="2400" dirty="0">
                <a:latin typeface="Abhaya Libre"/>
                <a:ea typeface="Abhaya Libre"/>
                <a:cs typeface="Abhaya Libre"/>
                <a:sym typeface="Abhaya Libre"/>
              </a:rPr>
              <a:t> Better Cotton, ki </a:t>
            </a:r>
            <a:r>
              <a:rPr lang="en-US" sz="2400" dirty="0" err="1">
                <a:latin typeface="Abhaya Libre"/>
                <a:ea typeface="Abhaya Libre"/>
                <a:cs typeface="Abhaya Libre"/>
                <a:sym typeface="Abhaya Libre"/>
              </a:rPr>
              <a:t>določajo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manjšo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porabo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vode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energije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ter</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kemičnih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gnojil</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pesticidov</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Njihovo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zavezanost</a:t>
            </a:r>
            <a:r>
              <a:rPr lang="en-US" sz="2400" dirty="0">
                <a:latin typeface="Abhaya Libre"/>
                <a:ea typeface="Abhaya Libre"/>
                <a:cs typeface="Abhaya Libre"/>
                <a:sym typeface="Abhaya Libre"/>
              </a:rPr>
              <a:t> k </a:t>
            </a:r>
            <a:r>
              <a:rPr lang="en-US" sz="2400" dirty="0" err="1">
                <a:latin typeface="Abhaya Libre"/>
                <a:ea typeface="Abhaya Libre"/>
                <a:cs typeface="Abhaya Libre"/>
                <a:sym typeface="Abhaya Libre"/>
              </a:rPr>
              <a:t>trajnosti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lahko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ogledate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tudi</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trgovini</a:t>
            </a:r>
            <a:r>
              <a:rPr lang="en-US" sz="2400" dirty="0">
                <a:latin typeface="Abhaya Libre"/>
                <a:ea typeface="Abhaya Libre"/>
                <a:cs typeface="Abhaya Libre"/>
                <a:sym typeface="Abhaya Libre"/>
              </a:rPr>
              <a:t>. IKEA </a:t>
            </a:r>
            <a:r>
              <a:rPr lang="en-US" sz="2400" dirty="0" err="1">
                <a:latin typeface="Abhaya Libre"/>
                <a:ea typeface="Abhaya Libre"/>
                <a:cs typeface="Abhaya Libre"/>
                <a:sym typeface="Abhaya Libre"/>
              </a:rPr>
              <a:t>ima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več</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kot</a:t>
            </a:r>
            <a:r>
              <a:rPr lang="en-US" sz="2400" dirty="0">
                <a:latin typeface="Abhaya Libre"/>
                <a:ea typeface="Abhaya Libre"/>
                <a:cs typeface="Abhaya Libre"/>
                <a:sym typeface="Abhaya Libre"/>
              </a:rPr>
              <a:t> 700.000 </a:t>
            </a:r>
            <a:r>
              <a:rPr lang="en-US" sz="2400" dirty="0" err="1">
                <a:latin typeface="Abhaya Libre"/>
                <a:ea typeface="Abhaya Libre"/>
                <a:cs typeface="Abhaya Libre"/>
                <a:sym typeface="Abhaya Libre"/>
              </a:rPr>
              <a:t>sončnih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kolektorjev</a:t>
            </a:r>
            <a:r>
              <a:rPr lang="en-US" sz="2400" dirty="0">
                <a:latin typeface="Abhaya Libre"/>
                <a:ea typeface="Abhaya Libre"/>
                <a:cs typeface="Abhaya Libre"/>
                <a:sym typeface="Abhaya Libre"/>
              </a:rPr>
              <a:t>, ki </a:t>
            </a:r>
            <a:r>
              <a:rPr lang="en-US" sz="2400" dirty="0" err="1">
                <a:latin typeface="Abhaya Libre"/>
                <a:ea typeface="Abhaya Libre"/>
                <a:cs typeface="Abhaya Libre"/>
                <a:sym typeface="Abhaya Libre"/>
              </a:rPr>
              <a:t>napajajo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njene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trgovine</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jih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namerava</a:t>
            </a:r>
            <a:r>
              <a:rPr lang="en-US" sz="2400" dirty="0">
                <a:latin typeface="Abhaya Libre"/>
                <a:ea typeface="Abhaya Libre"/>
                <a:cs typeface="Abhaya Libre"/>
                <a:sym typeface="Abhaya Libre"/>
              </a:rPr>
              <a:t> </a:t>
            </a:r>
            <a:r>
              <a:rPr lang="en-US" sz="2400" b="1" dirty="0" err="1">
                <a:latin typeface="Abhaya Libre"/>
                <a:ea typeface="Abhaya Libre"/>
                <a:cs typeface="Abhaya Libre"/>
                <a:sym typeface="Abhaya Libre"/>
              </a:rPr>
              <a:t>začeti</a:t>
            </a:r>
            <a:r>
              <a:rPr lang="en-US" sz="2400" b="1" dirty="0">
                <a:latin typeface="Abhaya Libre"/>
                <a:ea typeface="Abhaya Libre"/>
                <a:cs typeface="Abhaya Libre"/>
                <a:sym typeface="Abhaya Libre"/>
              </a:rPr>
              <a:t> </a:t>
            </a:r>
            <a:r>
              <a:rPr lang="en-US" sz="2400" b="1" dirty="0" err="1">
                <a:latin typeface="Abhaya Libre"/>
                <a:ea typeface="Abhaya Libre"/>
                <a:cs typeface="Abhaya Libre"/>
                <a:sym typeface="Abhaya Libre"/>
              </a:rPr>
              <a:t>prodajati</a:t>
            </a:r>
            <a:r>
              <a:rPr lang="en-US" sz="2400" b="1" dirty="0">
                <a:latin typeface="Abhaya Libre"/>
                <a:ea typeface="Abhaya Libre"/>
                <a:cs typeface="Abhaya Libre"/>
                <a:sym typeface="Abhaya Libre"/>
              </a:rPr>
              <a:t> </a:t>
            </a:r>
            <a:r>
              <a:rPr lang="en-US" sz="2400" b="1" dirty="0" err="1">
                <a:latin typeface="Abhaya Libre"/>
                <a:ea typeface="Abhaya Libre"/>
                <a:cs typeface="Abhaya Libre"/>
                <a:sym typeface="Abhaya Libre"/>
              </a:rPr>
              <a:t>kupcem</a:t>
            </a:r>
            <a:r>
              <a:rPr lang="en-US" sz="2400" b="1" dirty="0">
                <a:latin typeface="Abhaya Libre"/>
                <a:ea typeface="Abhaya Libre"/>
                <a:cs typeface="Abhaya Libre"/>
                <a:sym typeface="Abhaya Libre"/>
              </a:rPr>
              <a:t> </a:t>
            </a:r>
            <a:r>
              <a:rPr lang="en-US" sz="2400" dirty="0">
                <a:latin typeface="Abhaya Libre"/>
                <a:ea typeface="Abhaya Libre"/>
                <a:cs typeface="Abhaya Libre"/>
                <a:sym typeface="Abhaya Libre"/>
              </a:rPr>
              <a:t>v </a:t>
            </a:r>
            <a:r>
              <a:rPr lang="en-US" sz="2400" dirty="0" err="1">
                <a:latin typeface="Abhaya Libre"/>
                <a:ea typeface="Abhaya Libre"/>
                <a:cs typeface="Abhaya Libre"/>
                <a:sym typeface="Abhaya Libre"/>
              </a:rPr>
              <a:t>Združenem</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kraljestvu</a:t>
            </a:r>
            <a:r>
              <a:rPr lang="sl-SI" sz="2400" dirty="0">
                <a:latin typeface="Abhaya Libre"/>
                <a:ea typeface="Abhaya Libre"/>
                <a:cs typeface="Abhaya Libre"/>
                <a:sym typeface="Abhaya Libre"/>
              </a:rPr>
              <a:t> (</a:t>
            </a:r>
            <a:r>
              <a:rPr lang="en-US" sz="2400" u="sng" dirty="0">
                <a:solidFill>
                  <a:schemeClr val="hlink"/>
                </a:solidFill>
                <a:latin typeface="Abhaya Libre"/>
                <a:ea typeface="Abhaya Libre"/>
                <a:cs typeface="Abhaya Libre"/>
                <a:sym typeface="Abhaya Libre"/>
                <a:hlinkClick r:id="rId7"/>
              </a:rPr>
              <a:t>selling them to customers</a:t>
            </a:r>
            <a:r>
              <a:rPr lang="sl-SI" sz="2400" u="sng" dirty="0">
                <a:solidFill>
                  <a:schemeClr val="hlink"/>
                </a:solidFill>
                <a:latin typeface="Abhaya Libre"/>
                <a:ea typeface="Abhaya Libre"/>
                <a:cs typeface="Abhaya Libre"/>
                <a:sym typeface="Abhaya Libre"/>
              </a:rPr>
              <a:t>)</a:t>
            </a:r>
            <a:endParaRPr lang="sl-SI"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dirty="0">
                <a:latin typeface="Abhaya Libre"/>
                <a:ea typeface="Abhaya Libre"/>
                <a:cs typeface="Abhaya Libre"/>
                <a:sym typeface="Abhaya Libre"/>
              </a:rPr>
              <a:t>Leta 2012 je IKEA </a:t>
            </a:r>
            <a:r>
              <a:rPr lang="en-US" sz="2400" dirty="0" err="1">
                <a:latin typeface="Abhaya Libre"/>
                <a:ea typeface="Abhaya Libre"/>
                <a:cs typeface="Abhaya Libre"/>
                <a:sym typeface="Abhaya Libre"/>
              </a:rPr>
              <a:t>objavila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svoj</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cilj</a:t>
            </a:r>
            <a:r>
              <a:rPr lang="en-US" sz="2400" dirty="0">
                <a:latin typeface="Abhaya Libre"/>
                <a:ea typeface="Abhaya Libre"/>
                <a:cs typeface="Abhaya Libre"/>
                <a:sym typeface="Abhaya Libre"/>
              </a:rPr>
              <a:t>, da </a:t>
            </a:r>
            <a:r>
              <a:rPr lang="en-US" sz="2400" dirty="0" err="1">
                <a:latin typeface="Abhaya Libre"/>
                <a:ea typeface="Abhaya Libre"/>
                <a:cs typeface="Abhaya Libre"/>
                <a:sym typeface="Abhaya Libre"/>
              </a:rPr>
              <a:t>bo</a:t>
            </a:r>
            <a:r>
              <a:rPr lang="en-US" sz="2400" dirty="0">
                <a:latin typeface="Abhaya Libre"/>
                <a:ea typeface="Abhaya Libre"/>
                <a:cs typeface="Abhaya Libre"/>
                <a:sym typeface="Abhaya Libre"/>
              </a:rPr>
              <a:t> do </a:t>
            </a:r>
            <a:r>
              <a:rPr lang="en-US" sz="2400" dirty="0" err="1">
                <a:latin typeface="Abhaya Libre"/>
                <a:ea typeface="Abhaya Libre"/>
                <a:cs typeface="Abhaya Libre"/>
                <a:sym typeface="Abhaya Libre"/>
              </a:rPr>
              <a:t>leta</a:t>
            </a:r>
            <a:r>
              <a:rPr lang="en-US" sz="2400" dirty="0">
                <a:latin typeface="Abhaya Libre"/>
                <a:ea typeface="Abhaya Libre"/>
                <a:cs typeface="Abhaya Libre"/>
                <a:sym typeface="Abhaya Libre"/>
              </a:rPr>
              <a:t> 2020 100-odstotno </a:t>
            </a:r>
            <a:r>
              <a:rPr lang="en-US" sz="2400" dirty="0" err="1">
                <a:latin typeface="Abhaya Libre"/>
                <a:ea typeface="Abhaya Libre"/>
                <a:cs typeface="Abhaya Libre"/>
                <a:sym typeface="Abhaya Libre"/>
              </a:rPr>
              <a:t>uporabljala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obnovljive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vire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energije</a:t>
            </a:r>
            <a:r>
              <a:rPr lang="en-US" sz="2400" dirty="0">
                <a:latin typeface="Abhaya Libre"/>
                <a:ea typeface="Abhaya Libre"/>
                <a:cs typeface="Abhaya Libre"/>
                <a:sym typeface="Abhaya Libre"/>
              </a:rPr>
              <a:t>, le </a:t>
            </a:r>
            <a:r>
              <a:rPr lang="en-US" sz="2400" dirty="0" err="1">
                <a:latin typeface="Abhaya Libre"/>
                <a:ea typeface="Abhaya Libre"/>
                <a:cs typeface="Abhaya Libre"/>
                <a:sym typeface="Abhaya Libre"/>
              </a:rPr>
              <a:t>štiri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leta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pozneje</a:t>
            </a:r>
            <a:r>
              <a:rPr lang="en-US" sz="2400" dirty="0">
                <a:latin typeface="Abhaya Libre"/>
                <a:ea typeface="Abhaya Libre"/>
                <a:cs typeface="Abhaya Libre"/>
                <a:sym typeface="Abhaya Libre"/>
              </a:rPr>
              <a:t> pa je ta </a:t>
            </a:r>
            <a:r>
              <a:rPr lang="en-US" sz="2400" dirty="0" err="1">
                <a:latin typeface="Abhaya Libre"/>
                <a:ea typeface="Abhaya Libre"/>
                <a:cs typeface="Abhaya Libre"/>
                <a:sym typeface="Abhaya Libre"/>
              </a:rPr>
              <a:t>cilj</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še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povečala</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si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prizadevala</a:t>
            </a:r>
            <a:r>
              <a:rPr lang="en-US" sz="2400" dirty="0">
                <a:latin typeface="Abhaya Libre"/>
                <a:ea typeface="Abhaya Libre"/>
                <a:cs typeface="Abhaya Libre"/>
                <a:sym typeface="Abhaya Libre"/>
              </a:rPr>
              <a:t>, da bi v </a:t>
            </a:r>
            <a:r>
              <a:rPr lang="en-US" sz="2400" dirty="0" err="1">
                <a:latin typeface="Abhaya Libre"/>
                <a:ea typeface="Abhaya Libre"/>
                <a:cs typeface="Abhaya Libre"/>
                <a:sym typeface="Abhaya Libre"/>
              </a:rPr>
              <a:t>tem</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času</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postala</a:t>
            </a:r>
            <a:r>
              <a:rPr lang="en-US" sz="2400" dirty="0">
                <a:latin typeface="Abhaya Libre"/>
                <a:ea typeface="Abhaya Libre"/>
                <a:cs typeface="Abhaya Libre"/>
                <a:sym typeface="Abhaya Libre"/>
              </a:rPr>
              <a:t> </a:t>
            </a:r>
            <a:r>
              <a:rPr lang="en-US" sz="2400" b="1" dirty="0" err="1">
                <a:latin typeface="Abhaya Libre"/>
                <a:ea typeface="Abhaya Libre"/>
                <a:cs typeface="Abhaya Libre"/>
                <a:sym typeface="Abhaya Libre"/>
              </a:rPr>
              <a:t>neto</a:t>
            </a:r>
            <a:r>
              <a:rPr lang="en-US" sz="2400" b="1" dirty="0">
                <a:latin typeface="Abhaya Libre"/>
                <a:ea typeface="Abhaya Libre"/>
                <a:cs typeface="Abhaya Libre"/>
                <a:sym typeface="Abhaya Libre"/>
              </a:rPr>
              <a:t> </a:t>
            </a:r>
            <a:r>
              <a:rPr lang="en-US" sz="2400" b="1" dirty="0" err="1">
                <a:latin typeface="Abhaya Libre"/>
                <a:ea typeface="Abhaya Libre"/>
                <a:cs typeface="Abhaya Libre"/>
                <a:sym typeface="Abhaya Libre"/>
              </a:rPr>
              <a:t>izvoznica</a:t>
            </a:r>
            <a:r>
              <a:rPr lang="en-US" sz="2400" b="1" dirty="0">
                <a:latin typeface="Abhaya Libre"/>
                <a:ea typeface="Abhaya Libre"/>
                <a:cs typeface="Abhaya Libre"/>
                <a:sym typeface="Abhaya Libre"/>
              </a:rPr>
              <a:t> </a:t>
            </a:r>
            <a:r>
              <a:rPr lang="en-US" sz="2400" b="1" dirty="0" err="1">
                <a:latin typeface="Abhaya Libre"/>
                <a:ea typeface="Abhaya Libre"/>
                <a:cs typeface="Abhaya Libre"/>
                <a:sym typeface="Abhaya Libre"/>
              </a:rPr>
              <a:t>energije</a:t>
            </a:r>
            <a:r>
              <a:rPr lang="sl-SI" sz="2400" b="1" dirty="0">
                <a:latin typeface="Abhaya Libre"/>
                <a:ea typeface="Abhaya Libre"/>
                <a:cs typeface="Abhaya Libre"/>
                <a:sym typeface="Abhaya Libre"/>
              </a:rPr>
              <a:t> </a:t>
            </a:r>
            <a:r>
              <a:rPr lang="sl-SI" sz="2400" dirty="0">
                <a:latin typeface="Abhaya Libre"/>
                <a:ea typeface="Abhaya Libre"/>
                <a:cs typeface="Abhaya Libre"/>
                <a:sym typeface="Abhaya Libre"/>
              </a:rPr>
              <a:t>(</a:t>
            </a:r>
            <a:r>
              <a:rPr lang="en-US" sz="2400" u="sng" dirty="0">
                <a:solidFill>
                  <a:schemeClr val="hlink"/>
                </a:solidFill>
                <a:latin typeface="Abhaya Libre"/>
                <a:ea typeface="Abhaya Libre"/>
                <a:cs typeface="Abhaya Libre"/>
                <a:sym typeface="Abhaya Libre"/>
                <a:hlinkClick r:id="rId8"/>
              </a:rPr>
              <a:t>net energy exporter</a:t>
            </a:r>
            <a:r>
              <a:rPr lang="sl-SI" sz="2400" dirty="0">
                <a:latin typeface="Abhaya Libre"/>
                <a:ea typeface="Abhaya Libre"/>
                <a:cs typeface="Abhaya Libre"/>
                <a:sym typeface="Abhaya Libre"/>
              </a:rPr>
              <a:t>)</a:t>
            </a:r>
            <a:r>
              <a:rPr lang="en-US" sz="2400" dirty="0">
                <a:latin typeface="Abhaya Libre"/>
                <a:ea typeface="Abhaya Libre"/>
                <a:cs typeface="Abhaya Libre"/>
                <a:sym typeface="Abhaya Libre"/>
              </a:rPr>
              <a:t>.</a:t>
            </a:r>
            <a:endParaRPr lang="sl-SI" sz="2400" dirty="0">
              <a:latin typeface="Abhaya Libre"/>
              <a:ea typeface="Abhaya Libre"/>
              <a:cs typeface="Abhaya Libre"/>
              <a:sym typeface="Abhaya Libre"/>
            </a:endParaRPr>
          </a:p>
        </p:txBody>
      </p:sp>
      <p:sp>
        <p:nvSpPr>
          <p:cNvPr id="426" name="Google Shape;426;g1c0d571eb8a_0_199"/>
          <p:cNvSpPr txBox="1"/>
          <p:nvPr/>
        </p:nvSpPr>
        <p:spPr>
          <a:xfrm>
            <a:off x="2235525" y="515257"/>
            <a:ext cx="82806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6410">
                <a:latin typeface="Abhaya Libre"/>
                <a:ea typeface="Abhaya Libre"/>
                <a:cs typeface="Abhaya Libre"/>
                <a:sym typeface="Abhaya Libre"/>
              </a:rPr>
              <a:t>1. IKEA</a:t>
            </a:r>
            <a:endParaRPr/>
          </a:p>
        </p:txBody>
      </p:sp>
      <p:pic>
        <p:nvPicPr>
          <p:cNvPr id="427" name="Google Shape;427;g1c0d571eb8a_0_199"/>
          <p:cNvPicPr preferRelativeResize="0"/>
          <p:nvPr/>
        </p:nvPicPr>
        <p:blipFill>
          <a:blip r:embed="rId9">
            <a:alphaModFix/>
          </a:blip>
          <a:stretch>
            <a:fillRect/>
          </a:stretch>
        </p:blipFill>
        <p:spPr>
          <a:xfrm>
            <a:off x="11078838" y="2357425"/>
            <a:ext cx="5572125" cy="55721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431"/>
        <p:cNvGrpSpPr/>
        <p:nvPr/>
      </p:nvGrpSpPr>
      <p:grpSpPr>
        <a:xfrm>
          <a:off x="0" y="0"/>
          <a:ext cx="0" cy="0"/>
          <a:chOff x="0" y="0"/>
          <a:chExt cx="0" cy="0"/>
        </a:xfrm>
      </p:grpSpPr>
      <p:pic>
        <p:nvPicPr>
          <p:cNvPr id="432" name="Google Shape;432;g1c0d571eb8a_0_220"/>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433" name="Google Shape;433;g1c0d571eb8a_0_220"/>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434" name="Google Shape;434;g1c0d571eb8a_0_220"/>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435" name="Google Shape;435;g1c0d571eb8a_0_220"/>
          <p:cNvPicPr preferRelativeResize="0"/>
          <p:nvPr/>
        </p:nvPicPr>
        <p:blipFill rotWithShape="1">
          <a:blip r:embed="rId6">
            <a:alphaModFix/>
          </a:blip>
          <a:srcRect/>
          <a:stretch/>
        </p:blipFill>
        <p:spPr>
          <a:xfrm>
            <a:off x="7870030" y="9245916"/>
            <a:ext cx="3710719" cy="779251"/>
          </a:xfrm>
          <a:prstGeom prst="rect">
            <a:avLst/>
          </a:prstGeom>
          <a:noFill/>
          <a:ln>
            <a:noFill/>
          </a:ln>
        </p:spPr>
      </p:pic>
      <p:sp>
        <p:nvSpPr>
          <p:cNvPr id="436" name="Google Shape;436;g1c0d571eb8a_0_220"/>
          <p:cNvSpPr/>
          <p:nvPr/>
        </p:nvSpPr>
        <p:spPr>
          <a:xfrm>
            <a:off x="10300118" y="1813870"/>
            <a:ext cx="7129589" cy="6972236"/>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g1c0d571eb8a_0_220"/>
          <p:cNvSpPr txBox="1"/>
          <p:nvPr/>
        </p:nvSpPr>
        <p:spPr>
          <a:xfrm>
            <a:off x="1184850" y="1875213"/>
            <a:ext cx="7995300" cy="7755969"/>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a:latin typeface="Abhaya Libre"/>
                <a:ea typeface="Abhaya Libre"/>
                <a:cs typeface="Abhaya Libre"/>
                <a:sym typeface="Abhaya Libre"/>
              </a:rPr>
              <a:t>Unilever je </a:t>
            </a:r>
            <a:r>
              <a:rPr lang="en-US" sz="2400" dirty="0" err="1">
                <a:latin typeface="Abhaya Libre"/>
                <a:ea typeface="Abhaya Libre"/>
                <a:cs typeface="Abhaya Libre"/>
                <a:sym typeface="Abhaya Libre"/>
              </a:rPr>
              <a:t>naredil</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več</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kot</a:t>
            </a:r>
            <a:r>
              <a:rPr lang="en-US" sz="2400" dirty="0">
                <a:latin typeface="Abhaya Libre"/>
                <a:ea typeface="Abhaya Libre"/>
                <a:cs typeface="Abhaya Libre"/>
                <a:sym typeface="Abhaya Libre"/>
              </a:rPr>
              <a:t> le </a:t>
            </a:r>
            <a:r>
              <a:rPr lang="en-US" sz="2400" dirty="0" err="1">
                <a:latin typeface="Abhaya Libre"/>
                <a:ea typeface="Abhaya Libre"/>
                <a:cs typeface="Abhaya Libre"/>
                <a:sym typeface="Abhaya Libre"/>
              </a:rPr>
              <a:t>zelene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naložbe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trajnost</a:t>
            </a:r>
            <a:r>
              <a:rPr lang="en-US" sz="2400" dirty="0">
                <a:latin typeface="Abhaya Libre"/>
                <a:ea typeface="Abhaya Libre"/>
                <a:cs typeface="Abhaya Libre"/>
                <a:sym typeface="Abhaya Libre"/>
              </a:rPr>
              <a:t> je </a:t>
            </a:r>
            <a:r>
              <a:rPr lang="en-US" sz="2400" dirty="0" err="1">
                <a:latin typeface="Abhaya Libre"/>
                <a:ea typeface="Abhaya Libre"/>
                <a:cs typeface="Abhaya Libre"/>
                <a:sym typeface="Abhaya Libre"/>
              </a:rPr>
              <a:t>postala</a:t>
            </a:r>
            <a:r>
              <a:rPr lang="en-US" sz="2400" dirty="0">
                <a:latin typeface="Abhaya Libre"/>
                <a:ea typeface="Abhaya Libre"/>
                <a:cs typeface="Abhaya Libre"/>
                <a:sym typeface="Abhaya Libre"/>
              </a:rPr>
              <a:t> del </a:t>
            </a:r>
            <a:r>
              <a:rPr lang="en-US" sz="2400" dirty="0" err="1">
                <a:latin typeface="Abhaya Libre"/>
                <a:ea typeface="Abhaya Libre"/>
                <a:cs typeface="Abhaya Libre"/>
                <a:sym typeface="Abhaya Libre"/>
              </a:rPr>
              <a:t>njegove</a:t>
            </a:r>
            <a:r>
              <a:rPr lang="en-US" sz="2400" dirty="0">
                <a:latin typeface="Abhaya Libre"/>
                <a:ea typeface="Abhaya Libre"/>
                <a:cs typeface="Abhaya Libre"/>
                <a:sym typeface="Abhaya Libre"/>
              </a:rPr>
              <a:t> </a:t>
            </a:r>
            <a:r>
              <a:rPr lang="en-US" sz="2400" b="1" dirty="0" err="1">
                <a:latin typeface="Abhaya Libre"/>
                <a:ea typeface="Abhaya Libre"/>
                <a:cs typeface="Abhaya Libre"/>
                <a:sym typeface="Abhaya Libre"/>
              </a:rPr>
              <a:t>korporativne</a:t>
            </a:r>
            <a:r>
              <a:rPr lang="en-US" sz="2400" b="1" dirty="0">
                <a:latin typeface="Abhaya Libre"/>
                <a:ea typeface="Abhaya Libre"/>
                <a:cs typeface="Abhaya Libre"/>
                <a:sym typeface="Abhaya Libre"/>
              </a:rPr>
              <a:t> </a:t>
            </a:r>
            <a:r>
              <a:rPr lang="en-US" sz="2400" b="1" dirty="0" err="1">
                <a:latin typeface="Abhaya Libre"/>
                <a:ea typeface="Abhaya Libre"/>
                <a:cs typeface="Abhaya Libre"/>
                <a:sym typeface="Abhaya Libre"/>
              </a:rPr>
              <a:t>identitete</a:t>
            </a:r>
            <a:r>
              <a:rPr lang="sl-SI" sz="2400" b="1" dirty="0">
                <a:latin typeface="Abhaya Libre"/>
                <a:ea typeface="Abhaya Libre"/>
                <a:cs typeface="Abhaya Libre"/>
                <a:sym typeface="Abhaya Libre"/>
              </a:rPr>
              <a:t> </a:t>
            </a:r>
            <a:r>
              <a:rPr lang="sl-SI" sz="2400" dirty="0">
                <a:latin typeface="Abhaya Libre"/>
                <a:ea typeface="Abhaya Libre"/>
                <a:cs typeface="Abhaya Libre"/>
                <a:sym typeface="Abhaya Libre"/>
              </a:rPr>
              <a:t>(</a:t>
            </a:r>
            <a:r>
              <a:rPr lang="en-US" sz="2400" u="sng" dirty="0">
                <a:solidFill>
                  <a:schemeClr val="hlink"/>
                </a:solidFill>
                <a:latin typeface="Abhaya Libre"/>
                <a:ea typeface="Abhaya Libre"/>
                <a:cs typeface="Abhaya Libre"/>
                <a:sym typeface="Abhaya Libre"/>
                <a:hlinkClick r:id="rId7"/>
              </a:rPr>
              <a:t>corporate identity</a:t>
            </a:r>
            <a:r>
              <a:rPr lang="sl-SI" sz="2400" u="sng" dirty="0">
                <a:solidFill>
                  <a:schemeClr val="hlink"/>
                </a:solidFill>
                <a:latin typeface="Abhaya Libre"/>
                <a:ea typeface="Abhaya Libre"/>
                <a:cs typeface="Abhaya Libre"/>
                <a:sym typeface="Abhaya Libre"/>
              </a:rPr>
              <a:t>)</a:t>
            </a:r>
            <a:r>
              <a:rPr lang="en-US" sz="2400" dirty="0">
                <a:latin typeface="Abhaya Libre"/>
                <a:ea typeface="Abhaya Libre"/>
                <a:cs typeface="Abhaya Libre"/>
                <a:sym typeface="Abhaya Libre"/>
              </a:rPr>
              <a:t>. </a:t>
            </a:r>
            <a:endParaRPr lang="sl-SI"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sl-SI" sz="2400" dirty="0">
                <a:latin typeface="Abhaya Libre"/>
                <a:ea typeface="Abhaya Libre"/>
                <a:cs typeface="Abhaya Libre"/>
                <a:sym typeface="Abhaya Libre"/>
              </a:rPr>
              <a:t>V </a:t>
            </a:r>
            <a:r>
              <a:rPr lang="sl-SI" sz="2400" b="1" dirty="0">
                <a:latin typeface="Abhaya Libre"/>
                <a:ea typeface="Abhaya Libre"/>
                <a:cs typeface="Abhaya Libre"/>
                <a:sym typeface="Abhaya Libre"/>
              </a:rPr>
              <a:t>načrtu trajnostnega življenja družbe </a:t>
            </a:r>
            <a:r>
              <a:rPr lang="sl-SI" sz="2400" dirty="0">
                <a:latin typeface="Abhaya Libre"/>
                <a:ea typeface="Abhaya Libre"/>
                <a:cs typeface="Abhaya Libre"/>
                <a:sym typeface="Abhaya Libre"/>
              </a:rPr>
              <a:t>(</a:t>
            </a:r>
            <a:r>
              <a:rPr lang="en-US" sz="2400" u="sng" dirty="0">
                <a:solidFill>
                  <a:schemeClr val="hlink"/>
                </a:solidFill>
                <a:latin typeface="Abhaya Libre"/>
                <a:ea typeface="Abhaya Libre"/>
                <a:cs typeface="Abhaya Libre"/>
                <a:sym typeface="Abhaya Libre"/>
                <a:hlinkClick r:id="rId8"/>
              </a:rPr>
              <a:t>Sustainable Living Plan</a:t>
            </a:r>
            <a:r>
              <a:rPr lang="sl-SI" sz="2400" u="sng" dirty="0">
                <a:solidFill>
                  <a:schemeClr val="hlink"/>
                </a:solidFill>
                <a:latin typeface="Abhaya Libre"/>
                <a:ea typeface="Abhaya Libre"/>
                <a:cs typeface="Abhaya Libre"/>
                <a:sym typeface="Abhaya Libre"/>
              </a:rPr>
              <a:t>)</a:t>
            </a:r>
            <a:r>
              <a:rPr lang="en-US" sz="2400" dirty="0">
                <a:latin typeface="Abhaya Libre"/>
                <a:ea typeface="Abhaya Libre"/>
                <a:cs typeface="Abhaya Libre"/>
                <a:sym typeface="Abhaya Libre"/>
              </a:rPr>
              <a:t> </a:t>
            </a:r>
            <a:r>
              <a:rPr lang="sl-SI" sz="2400" dirty="0">
                <a:latin typeface="Abhaya Libre"/>
                <a:ea typeface="Abhaya Libre"/>
                <a:cs typeface="Abhaya Libre"/>
                <a:sym typeface="Abhaya Libre"/>
              </a:rPr>
              <a:t>so določeni cilji za pridobivanje, dobavno verigo in proizvodnjo, od porabe energije in vode do ravnanja z dobavitelji in skupnostmi, v katerih delujejo. Ko je bil leta 2010 prvič sprejet, je izvršni direktor Paul </a:t>
            </a:r>
            <a:r>
              <a:rPr lang="sl-SI" sz="2400" dirty="0" err="1">
                <a:latin typeface="Abhaya Libre"/>
                <a:ea typeface="Abhaya Libre"/>
                <a:cs typeface="Abhaya Libre"/>
                <a:sym typeface="Abhaya Libre"/>
              </a:rPr>
              <a:t>Polman</a:t>
            </a:r>
            <a:r>
              <a:rPr lang="sl-SI" sz="2400" dirty="0">
                <a:latin typeface="Abhaya Libre"/>
                <a:ea typeface="Abhaya Libre"/>
                <a:cs typeface="Abhaya Libre"/>
                <a:sym typeface="Abhaya Libre"/>
              </a:rPr>
              <a:t> dejal, da želi v desetih letih podvojiti poslovanje podjetja in hkrati prepoloviti njegov vpliv na okolje.</a:t>
            </a:r>
          </a:p>
          <a:p>
            <a:pPr marL="0" marR="0" lvl="0" indent="0" algn="just" rtl="0">
              <a:lnSpc>
                <a:spcPct val="139958"/>
              </a:lnSpc>
              <a:spcBef>
                <a:spcPts val="0"/>
              </a:spcBef>
              <a:spcAft>
                <a:spcPts val="0"/>
              </a:spcAft>
              <a:buNone/>
            </a:pPr>
            <a:r>
              <a:rPr lang="sl-SI" sz="2400" dirty="0">
                <a:latin typeface="Abhaya Libre"/>
                <a:ea typeface="Abhaya Libre"/>
                <a:cs typeface="Abhaya Libre"/>
                <a:sym typeface="Abhaya Libre"/>
              </a:rPr>
              <a:t>Dosegel je </a:t>
            </a:r>
            <a:r>
              <a:rPr lang="sl-SI" sz="2400" b="1" dirty="0">
                <a:latin typeface="Abhaya Libre"/>
                <a:ea typeface="Abhaya Libre"/>
                <a:cs typeface="Abhaya Libre"/>
                <a:sym typeface="Abhaya Libre"/>
              </a:rPr>
              <a:t>neverjetne uspehe </a:t>
            </a:r>
            <a:r>
              <a:rPr lang="sl-SI" sz="2400" dirty="0">
                <a:latin typeface="Abhaya Libre"/>
                <a:ea typeface="Abhaya Libre"/>
                <a:cs typeface="Abhaya Libre"/>
                <a:sym typeface="Abhaya Libre"/>
              </a:rPr>
              <a:t>(</a:t>
            </a:r>
            <a:r>
              <a:rPr lang="en-US" sz="2400" u="sng" dirty="0">
                <a:solidFill>
                  <a:schemeClr val="hlink"/>
                </a:solidFill>
                <a:latin typeface="Abhaya Libre"/>
                <a:ea typeface="Abhaya Libre"/>
                <a:cs typeface="Abhaya Libre"/>
                <a:sym typeface="Abhaya Libre"/>
                <a:hlinkClick r:id="rId9"/>
              </a:rPr>
              <a:t>amazing strides</a:t>
            </a:r>
            <a:r>
              <a:rPr lang="sl-SI" sz="2400" u="sng" dirty="0">
                <a:solidFill>
                  <a:schemeClr val="hlink"/>
                </a:solidFill>
                <a:latin typeface="Abhaya Libre"/>
                <a:ea typeface="Abhaya Libre"/>
                <a:cs typeface="Abhaya Libre"/>
                <a:sym typeface="Abhaya Libre"/>
                <a:hlinkClick r:id="rId9"/>
              </a:rPr>
              <a:t>)</a:t>
            </a:r>
            <a:r>
              <a:rPr lang="sl-SI" sz="2400" dirty="0">
                <a:latin typeface="Abhaya Libre"/>
                <a:ea typeface="Abhaya Libre"/>
                <a:cs typeface="Abhaya Libre"/>
                <a:sym typeface="Abhaya Libre"/>
              </a:rPr>
              <a:t>: tri četrtine </a:t>
            </a:r>
            <a:r>
              <a:rPr lang="sl-SI" sz="2400" dirty="0" err="1">
                <a:latin typeface="Abhaya Libre"/>
                <a:ea typeface="Abhaya Libre"/>
                <a:cs typeface="Abhaya Libre"/>
                <a:sym typeface="Abhaya Libre"/>
              </a:rPr>
              <a:t>Unileverjevih</a:t>
            </a:r>
            <a:r>
              <a:rPr lang="sl-SI" sz="2400" dirty="0">
                <a:latin typeface="Abhaya Libre"/>
                <a:ea typeface="Abhaya Libre"/>
                <a:cs typeface="Abhaya Libre"/>
                <a:sym typeface="Abhaya Libre"/>
              </a:rPr>
              <a:t> nenevarnih odpadkov ne gre na odlagališča, delež kmetijskih dobaviteljev, ki uporabljajo trajnostne prakse, pa se je potrojil. Združeni narodi so leta 2015 glavnemu izvršnemu direktorju podjetja podelili nagrado prvak Zemlje za njegova prizadevanja za dosego tega cilja.</a:t>
            </a:r>
          </a:p>
        </p:txBody>
      </p:sp>
      <p:sp>
        <p:nvSpPr>
          <p:cNvPr id="438" name="Google Shape;438;g1c0d571eb8a_0_220"/>
          <p:cNvSpPr txBox="1"/>
          <p:nvPr/>
        </p:nvSpPr>
        <p:spPr>
          <a:xfrm>
            <a:off x="2235525" y="515257"/>
            <a:ext cx="82806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6410" dirty="0">
                <a:latin typeface="Abhaya Libre"/>
                <a:ea typeface="Abhaya Libre"/>
                <a:cs typeface="Abhaya Libre"/>
                <a:sym typeface="Abhaya Libre"/>
              </a:rPr>
              <a:t>2. Unilever</a:t>
            </a:r>
            <a:endParaRPr dirty="0"/>
          </a:p>
        </p:txBody>
      </p:sp>
      <p:pic>
        <p:nvPicPr>
          <p:cNvPr id="439" name="Google Shape;439;g1c0d571eb8a_0_220"/>
          <p:cNvPicPr preferRelativeResize="0"/>
          <p:nvPr/>
        </p:nvPicPr>
        <p:blipFill>
          <a:blip r:embed="rId10">
            <a:alphaModFix/>
          </a:blip>
          <a:stretch>
            <a:fillRect/>
          </a:stretch>
        </p:blipFill>
        <p:spPr>
          <a:xfrm>
            <a:off x="10638938" y="3687000"/>
            <a:ext cx="6451950" cy="32259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443"/>
        <p:cNvGrpSpPr/>
        <p:nvPr/>
      </p:nvGrpSpPr>
      <p:grpSpPr>
        <a:xfrm>
          <a:off x="0" y="0"/>
          <a:ext cx="0" cy="0"/>
          <a:chOff x="0" y="0"/>
          <a:chExt cx="0" cy="0"/>
        </a:xfrm>
      </p:grpSpPr>
      <p:pic>
        <p:nvPicPr>
          <p:cNvPr id="444" name="Google Shape;444;g1c0d571eb8a_0_233"/>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445" name="Google Shape;445;g1c0d571eb8a_0_233"/>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446" name="Google Shape;446;g1c0d571eb8a_0_233"/>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447" name="Google Shape;447;g1c0d571eb8a_0_233"/>
          <p:cNvPicPr preferRelativeResize="0"/>
          <p:nvPr/>
        </p:nvPicPr>
        <p:blipFill rotWithShape="1">
          <a:blip r:embed="rId6">
            <a:alphaModFix/>
          </a:blip>
          <a:srcRect/>
          <a:stretch/>
        </p:blipFill>
        <p:spPr>
          <a:xfrm>
            <a:off x="7870030" y="9245916"/>
            <a:ext cx="3710719" cy="779251"/>
          </a:xfrm>
          <a:prstGeom prst="rect">
            <a:avLst/>
          </a:prstGeom>
          <a:noFill/>
          <a:ln>
            <a:noFill/>
          </a:ln>
        </p:spPr>
      </p:pic>
      <p:sp>
        <p:nvSpPr>
          <p:cNvPr id="448" name="Google Shape;448;g1c0d571eb8a_0_233"/>
          <p:cNvSpPr/>
          <p:nvPr/>
        </p:nvSpPr>
        <p:spPr>
          <a:xfrm>
            <a:off x="10751668" y="1755920"/>
            <a:ext cx="7129589" cy="6972236"/>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g1c0d571eb8a_0_233"/>
          <p:cNvSpPr txBox="1"/>
          <p:nvPr/>
        </p:nvSpPr>
        <p:spPr>
          <a:xfrm>
            <a:off x="899550" y="1875225"/>
            <a:ext cx="8820600" cy="7755969"/>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a:latin typeface="Abhaya Libre"/>
                <a:ea typeface="Abhaya Libre"/>
                <a:cs typeface="Abhaya Libre"/>
                <a:sym typeface="Abhaya Libre"/>
              </a:rPr>
              <a:t>Panasonic ne </a:t>
            </a:r>
            <a:r>
              <a:rPr lang="en-US" sz="2400" dirty="0" err="1">
                <a:latin typeface="Abhaya Libre"/>
                <a:ea typeface="Abhaya Libre"/>
                <a:cs typeface="Abhaya Libre"/>
                <a:sym typeface="Abhaya Libre"/>
              </a:rPr>
              <a:t>prejema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toliko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javnih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priznanj</a:t>
            </a:r>
            <a:r>
              <a:rPr lang="sl-SI" sz="2400" dirty="0">
                <a:latin typeface="Abhaya Libre"/>
                <a:ea typeface="Abhaya Libre"/>
                <a:cs typeface="Abhaya Libre"/>
                <a:sym typeface="Abhaya Libre"/>
              </a:rPr>
              <a:t> (</a:t>
            </a:r>
            <a:r>
              <a:rPr lang="en-US" sz="2400" u="sng" dirty="0">
                <a:solidFill>
                  <a:schemeClr val="hlink"/>
                </a:solidFill>
                <a:latin typeface="Abhaya Libre"/>
                <a:ea typeface="Abhaya Libre"/>
                <a:cs typeface="Abhaya Libre"/>
                <a:sym typeface="Abhaya Libre"/>
                <a:hlinkClick r:id="rId7"/>
              </a:rPr>
              <a:t>ambitious energy goals</a:t>
            </a:r>
            <a:r>
              <a:rPr lang="sl-SI" sz="2400" u="sng" dirty="0">
                <a:solidFill>
                  <a:schemeClr val="hlink"/>
                </a:solidFill>
                <a:latin typeface="Abhaya Libre"/>
                <a:ea typeface="Abhaya Libre"/>
                <a:cs typeface="Abhaya Libre"/>
                <a:sym typeface="Abhaya Libre"/>
              </a:rPr>
              <a:t>)</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kot</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mnoga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druga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podjetja</a:t>
            </a:r>
            <a:r>
              <a:rPr lang="en-US" sz="2400" dirty="0">
                <a:latin typeface="Abhaya Libre"/>
                <a:ea typeface="Abhaya Libre"/>
                <a:cs typeface="Abhaya Libre"/>
                <a:sym typeface="Abhaya Libre"/>
              </a:rPr>
              <a:t> (Interbrand, ki </a:t>
            </a:r>
            <a:r>
              <a:rPr lang="en-US" sz="2400" dirty="0" err="1">
                <a:latin typeface="Abhaya Libre"/>
                <a:ea typeface="Abhaya Libre"/>
                <a:cs typeface="Abhaya Libre"/>
                <a:sym typeface="Abhaya Libre"/>
              </a:rPr>
              <a:t>ocenjuje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podjetja</a:t>
            </a:r>
            <a:r>
              <a:rPr lang="en-US" sz="2400" dirty="0">
                <a:latin typeface="Abhaya Libre"/>
                <a:ea typeface="Abhaya Libre"/>
                <a:cs typeface="Abhaya Libre"/>
                <a:sym typeface="Abhaya Libre"/>
              </a:rPr>
              <a:t> glede </a:t>
            </a:r>
            <a:r>
              <a:rPr lang="en-US" sz="2400" dirty="0" err="1">
                <a:latin typeface="Abhaya Libre"/>
                <a:ea typeface="Abhaya Libre"/>
                <a:cs typeface="Abhaya Libre"/>
                <a:sym typeface="Abhaya Libre"/>
              </a:rPr>
              <a:t>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trajnost</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temu</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pravi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vrzel</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vendar</a:t>
            </a:r>
            <a:r>
              <a:rPr lang="en-US" sz="2400" dirty="0">
                <a:latin typeface="Abhaya Libre"/>
                <a:ea typeface="Abhaya Libre"/>
                <a:cs typeface="Abhaya Libre"/>
                <a:sym typeface="Abhaya Libre"/>
              </a:rPr>
              <a:t> pa od </a:t>
            </a:r>
            <a:r>
              <a:rPr lang="en-US" sz="2400" dirty="0" err="1">
                <a:latin typeface="Abhaya Libre"/>
                <a:ea typeface="Abhaya Libre"/>
                <a:cs typeface="Abhaya Libre"/>
                <a:sym typeface="Abhaya Libre"/>
              </a:rPr>
              <a:t>strokovnjakov</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dosledno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prejema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visoke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ocene</a:t>
            </a:r>
            <a:r>
              <a:rPr lang="en-US" sz="2400" dirty="0">
                <a:latin typeface="Abhaya Libre"/>
                <a:ea typeface="Abhaya Libre"/>
                <a:cs typeface="Abhaya Libre"/>
                <a:sym typeface="Abhaya Libre"/>
              </a:rPr>
              <a:t>. </a:t>
            </a:r>
            <a:endParaRPr lang="sl-SI"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dirty="0" err="1">
                <a:latin typeface="Abhaya Libre"/>
                <a:ea typeface="Abhaya Libre"/>
                <a:cs typeface="Abhaya Libre"/>
                <a:sym typeface="Abhaya Libre"/>
              </a:rPr>
              <a:t>Tako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kot</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številna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podjetja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tem</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seznamu</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ima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tudi</a:t>
            </a:r>
            <a:r>
              <a:rPr lang="en-US" sz="2400" dirty="0">
                <a:latin typeface="Abhaya Libre"/>
                <a:ea typeface="Abhaya Libre"/>
                <a:cs typeface="Abhaya Libre"/>
                <a:sym typeface="Abhaya Libre"/>
              </a:rPr>
              <a:t> Panasonic </a:t>
            </a:r>
            <a:r>
              <a:rPr lang="en-US" sz="2400" dirty="0" err="1">
                <a:latin typeface="Abhaya Libre"/>
                <a:ea typeface="Abhaya Libre"/>
                <a:cs typeface="Abhaya Libre"/>
                <a:sym typeface="Abhaya Libre"/>
              </a:rPr>
              <a:t>ambiciozne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energetske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cilje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tako</a:t>
            </a:r>
            <a:r>
              <a:rPr lang="en-US" sz="2400" dirty="0">
                <a:latin typeface="Abhaya Libre"/>
                <a:ea typeface="Abhaya Libre"/>
                <a:cs typeface="Abhaya Libre"/>
                <a:sym typeface="Abhaya Libre"/>
              </a:rPr>
              <a:t> glede </a:t>
            </a:r>
            <a:r>
              <a:rPr lang="en-US" sz="2400" dirty="0" err="1">
                <a:latin typeface="Abhaya Libre"/>
                <a:ea typeface="Abhaya Libre"/>
                <a:cs typeface="Abhaya Libre"/>
                <a:sym typeface="Abhaya Libre"/>
              </a:rPr>
              <a:t>učinkovitosti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kot</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obnovljivih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virov</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energije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osredotoča</a:t>
            </a:r>
            <a:r>
              <a:rPr lang="en-US" sz="2400" dirty="0">
                <a:latin typeface="Abhaya Libre"/>
                <a:ea typeface="Abhaya Libre"/>
                <a:cs typeface="Abhaya Libre"/>
                <a:sym typeface="Abhaya Libre"/>
              </a:rPr>
              <a:t> pa se </a:t>
            </a:r>
            <a:r>
              <a:rPr lang="en-US" sz="2400" dirty="0" err="1">
                <a:latin typeface="Abhaya Libre"/>
                <a:ea typeface="Abhaya Libre"/>
                <a:cs typeface="Abhaya Libre"/>
                <a:sym typeface="Abhaya Libre"/>
              </a:rPr>
              <a:t>tudi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izdelavo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okolju</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prijaznih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izdelkov</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Razlikuje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jih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način</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kako</a:t>
            </a:r>
            <a:r>
              <a:rPr lang="en-US" sz="2400" dirty="0">
                <a:latin typeface="Abhaya Libre"/>
                <a:ea typeface="Abhaya Libre"/>
                <a:cs typeface="Abhaya Libre"/>
                <a:sym typeface="Abhaya Libre"/>
              </a:rPr>
              <a:t> so </a:t>
            </a:r>
            <a:r>
              <a:rPr lang="en-US" sz="2400" dirty="0" err="1">
                <a:latin typeface="Abhaya Libre"/>
                <a:ea typeface="Abhaya Libre"/>
                <a:cs typeface="Abhaya Libre"/>
                <a:sym typeface="Abhaya Libre"/>
              </a:rPr>
              <a:t>trajnost</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vključili</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svoje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vsakdanje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življenje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Svoj</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sedež</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Severni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Ameriki</a:t>
            </a:r>
            <a:r>
              <a:rPr lang="en-US" sz="2400" dirty="0">
                <a:latin typeface="Abhaya Libre"/>
                <a:ea typeface="Abhaya Libre"/>
                <a:cs typeface="Abhaya Libre"/>
                <a:sym typeface="Abhaya Libre"/>
              </a:rPr>
              <a:t> je </a:t>
            </a:r>
            <a:r>
              <a:rPr lang="en-US" sz="2400" dirty="0" err="1">
                <a:latin typeface="Abhaya Libre"/>
                <a:ea typeface="Abhaya Libre"/>
                <a:cs typeface="Abhaya Libre"/>
                <a:sym typeface="Abhaya Libre"/>
              </a:rPr>
              <a:t>iz</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predmestja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Seacaucus</a:t>
            </a:r>
            <a:r>
              <a:rPr lang="en-US" sz="2400" dirty="0">
                <a:latin typeface="Abhaya Libre"/>
                <a:ea typeface="Abhaya Libre"/>
                <a:cs typeface="Abhaya Libre"/>
                <a:sym typeface="Abhaya Libre"/>
              </a:rPr>
              <a:t> v New </a:t>
            </a:r>
            <a:r>
              <a:rPr lang="en-US" sz="2400" dirty="0" err="1">
                <a:latin typeface="Abhaya Libre"/>
                <a:ea typeface="Abhaya Libre"/>
                <a:cs typeface="Abhaya Libre"/>
                <a:sym typeface="Abhaya Libre"/>
              </a:rPr>
              <a:t>Jerseyju</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preselil</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stavbo</a:t>
            </a:r>
            <a:r>
              <a:rPr lang="en-US" sz="2400" dirty="0">
                <a:latin typeface="Abhaya Libre"/>
                <a:ea typeface="Abhaya Libre"/>
                <a:cs typeface="Abhaya Libre"/>
                <a:sym typeface="Abhaya Libre"/>
              </a:rPr>
              <a:t> s </a:t>
            </a:r>
            <a:r>
              <a:rPr lang="en-US" sz="2400" dirty="0" err="1">
                <a:latin typeface="Abhaya Libre"/>
                <a:ea typeface="Abhaya Libre"/>
                <a:cs typeface="Abhaya Libre"/>
                <a:sym typeface="Abhaya Libre"/>
              </a:rPr>
              <a:t>certifikatom</a:t>
            </a:r>
            <a:r>
              <a:rPr lang="en-US" sz="2400" dirty="0">
                <a:latin typeface="Abhaya Libre"/>
                <a:ea typeface="Abhaya Libre"/>
                <a:cs typeface="Abhaya Libre"/>
                <a:sym typeface="Abhaya Libre"/>
              </a:rPr>
              <a:t> LEED v </a:t>
            </a:r>
            <a:r>
              <a:rPr lang="en-US" sz="2400" dirty="0" err="1">
                <a:latin typeface="Abhaya Libre"/>
                <a:ea typeface="Abhaya Libre"/>
                <a:cs typeface="Abhaya Libre"/>
                <a:sym typeface="Abhaya Libre"/>
              </a:rPr>
              <a:t>središču</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Newarka</a:t>
            </a:r>
            <a:r>
              <a:rPr lang="en-US" sz="2400" dirty="0">
                <a:latin typeface="Abhaya Libre"/>
                <a:ea typeface="Abhaya Libre"/>
                <a:cs typeface="Abhaya Libre"/>
                <a:sym typeface="Abhaya Libre"/>
              </a:rPr>
              <a:t> pri </a:t>
            </a:r>
            <a:r>
              <a:rPr lang="en-US" sz="2400" dirty="0" err="1">
                <a:latin typeface="Abhaya Libre"/>
                <a:ea typeface="Abhaya Libre"/>
                <a:cs typeface="Abhaya Libre"/>
                <a:sym typeface="Abhaya Libre"/>
              </a:rPr>
              <a:t>postaji</a:t>
            </a:r>
            <a:r>
              <a:rPr lang="en-US" sz="2400" dirty="0">
                <a:latin typeface="Abhaya Libre"/>
                <a:ea typeface="Abhaya Libre"/>
                <a:cs typeface="Abhaya Libre"/>
                <a:sym typeface="Abhaya Libre"/>
              </a:rPr>
              <a:t> Penn Station, s </a:t>
            </a:r>
            <a:r>
              <a:rPr lang="en-US" sz="2400" dirty="0" err="1">
                <a:latin typeface="Abhaya Libre"/>
                <a:ea typeface="Abhaya Libre"/>
                <a:cs typeface="Abhaya Libre"/>
                <a:sym typeface="Abhaya Libre"/>
              </a:rPr>
              <a:t>čimer</a:t>
            </a:r>
            <a:r>
              <a:rPr lang="en-US" sz="2400" dirty="0">
                <a:latin typeface="Abhaya Libre"/>
                <a:ea typeface="Abhaya Libre"/>
                <a:cs typeface="Abhaya Libre"/>
                <a:sym typeface="Abhaya Libre"/>
              </a:rPr>
              <a:t> je </a:t>
            </a:r>
            <a:r>
              <a:rPr lang="en-US" sz="2400" dirty="0" err="1">
                <a:latin typeface="Abhaya Libre"/>
                <a:ea typeface="Abhaya Libre"/>
                <a:cs typeface="Abhaya Libre"/>
                <a:sym typeface="Abhaya Libre"/>
              </a:rPr>
              <a:t>namerno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odpravil</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potrebo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zaposlenih</a:t>
            </a:r>
            <a:r>
              <a:rPr lang="en-US" sz="2400" dirty="0">
                <a:latin typeface="Abhaya Libre"/>
                <a:ea typeface="Abhaya Libre"/>
                <a:cs typeface="Abhaya Libre"/>
                <a:sym typeface="Abhaya Libre"/>
              </a:rPr>
              <a:t> po </a:t>
            </a:r>
            <a:r>
              <a:rPr lang="en-US" sz="2400" dirty="0" err="1">
                <a:latin typeface="Abhaya Libre"/>
                <a:ea typeface="Abhaya Libre"/>
                <a:cs typeface="Abhaya Libre"/>
                <a:sym typeface="Abhaya Libre"/>
              </a:rPr>
              <a:t>vožnji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delo</a:t>
            </a:r>
            <a:r>
              <a:rPr lang="en-US" sz="2400" dirty="0">
                <a:latin typeface="Abhaya Libre"/>
                <a:ea typeface="Abhaya Libre"/>
                <a:cs typeface="Abhaya Libre"/>
                <a:sym typeface="Abhaya Libre"/>
              </a:rPr>
              <a:t> z </a:t>
            </a:r>
            <a:r>
              <a:rPr lang="en-US" sz="2400" dirty="0" err="1">
                <a:latin typeface="Abhaya Libre"/>
                <a:ea typeface="Abhaya Libre"/>
                <a:cs typeface="Abhaya Libre"/>
                <a:sym typeface="Abhaya Libre"/>
              </a:rPr>
              <a:t>avtomobilom</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zmanjšal</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svoj</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ogljični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odtis</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Prav</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tako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sodelujejo</a:t>
            </a:r>
            <a:r>
              <a:rPr lang="en-US" sz="2400" dirty="0">
                <a:latin typeface="Abhaya Libre"/>
                <a:ea typeface="Abhaya Libre"/>
                <a:cs typeface="Abhaya Libre"/>
                <a:sym typeface="Abhaya Libre"/>
              </a:rPr>
              <a:t> z </a:t>
            </a:r>
            <a:r>
              <a:rPr lang="en-US" sz="2400" dirty="0" err="1">
                <a:latin typeface="Abhaya Libre"/>
                <a:ea typeface="Abhaya Libre"/>
                <a:cs typeface="Abhaya Libre"/>
                <a:sym typeface="Abhaya Libre"/>
              </a:rPr>
              <a:t>več</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podjetji</a:t>
            </a:r>
            <a:r>
              <a:rPr lang="en-US" sz="2400" dirty="0">
                <a:latin typeface="Abhaya Libre"/>
                <a:ea typeface="Abhaya Libre"/>
                <a:cs typeface="Abhaya Libre"/>
                <a:sym typeface="Abhaya Libre"/>
              </a:rPr>
              <a:t>, da bi </a:t>
            </a:r>
            <a:r>
              <a:rPr lang="en-US" sz="2400" dirty="0" err="1">
                <a:latin typeface="Abhaya Libre"/>
                <a:ea typeface="Abhaya Libre"/>
                <a:cs typeface="Abhaya Libre"/>
                <a:sym typeface="Abhaya Libre"/>
              </a:rPr>
              <a:t>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Japonskem</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vzpostavili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predstavitveno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trajnostno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pametno</a:t>
            </a:r>
            <a:r>
              <a:rPr lang="en-US" sz="2400" dirty="0">
                <a:latin typeface="Abhaya Libre"/>
                <a:ea typeface="Abhaya Libre"/>
                <a:cs typeface="Abhaya Libre"/>
                <a:sym typeface="Abhaya Libre"/>
              </a:rPr>
              <a:t> mesto, </a:t>
            </a:r>
            <a:r>
              <a:rPr lang="en-US" sz="2400" dirty="0" err="1">
                <a:latin typeface="Abhaya Libre"/>
                <a:ea typeface="Abhaya Libre"/>
                <a:cs typeface="Abhaya Libre"/>
                <a:sym typeface="Abhaya Libre"/>
              </a:rPr>
              <a:t>osredotočeno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trajnost</a:t>
            </a:r>
            <a:r>
              <a:rPr lang="sl-SI" sz="2400" dirty="0">
                <a:latin typeface="Abhaya Libre"/>
                <a:ea typeface="Abhaya Libre"/>
                <a:cs typeface="Abhaya Libre"/>
                <a:sym typeface="Abhaya Libre"/>
              </a:rPr>
              <a:t>.</a:t>
            </a:r>
            <a:endParaRPr dirty="0"/>
          </a:p>
        </p:txBody>
      </p:sp>
      <p:sp>
        <p:nvSpPr>
          <p:cNvPr id="450" name="Google Shape;450;g1c0d571eb8a_0_233"/>
          <p:cNvSpPr txBox="1"/>
          <p:nvPr/>
        </p:nvSpPr>
        <p:spPr>
          <a:xfrm>
            <a:off x="2235525" y="515257"/>
            <a:ext cx="82806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6410">
                <a:latin typeface="Abhaya Libre"/>
                <a:ea typeface="Abhaya Libre"/>
                <a:cs typeface="Abhaya Libre"/>
                <a:sym typeface="Abhaya Libre"/>
              </a:rPr>
              <a:t>3. Panasonic</a:t>
            </a:r>
            <a:endParaRPr/>
          </a:p>
        </p:txBody>
      </p:sp>
      <p:pic>
        <p:nvPicPr>
          <p:cNvPr id="451" name="Google Shape;451;g1c0d571eb8a_0_233"/>
          <p:cNvPicPr preferRelativeResize="0"/>
          <p:nvPr/>
        </p:nvPicPr>
        <p:blipFill>
          <a:blip r:embed="rId8">
            <a:alphaModFix/>
          </a:blip>
          <a:stretch>
            <a:fillRect/>
          </a:stretch>
        </p:blipFill>
        <p:spPr>
          <a:xfrm>
            <a:off x="11160300" y="3464076"/>
            <a:ext cx="6312326" cy="35559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455"/>
        <p:cNvGrpSpPr/>
        <p:nvPr/>
      </p:nvGrpSpPr>
      <p:grpSpPr>
        <a:xfrm>
          <a:off x="0" y="0"/>
          <a:ext cx="0" cy="0"/>
          <a:chOff x="0" y="0"/>
          <a:chExt cx="0" cy="0"/>
        </a:xfrm>
      </p:grpSpPr>
      <p:pic>
        <p:nvPicPr>
          <p:cNvPr id="456" name="Google Shape;456;g1c0d571eb8a_0_245"/>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457" name="Google Shape;457;g1c0d571eb8a_0_245"/>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458" name="Google Shape;458;g1c0d571eb8a_0_245"/>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459" name="Google Shape;459;g1c0d571eb8a_0_245"/>
          <p:cNvPicPr preferRelativeResize="0"/>
          <p:nvPr/>
        </p:nvPicPr>
        <p:blipFill rotWithShape="1">
          <a:blip r:embed="rId6">
            <a:alphaModFix/>
          </a:blip>
          <a:srcRect/>
          <a:stretch/>
        </p:blipFill>
        <p:spPr>
          <a:xfrm>
            <a:off x="3496030" y="9326916"/>
            <a:ext cx="3710719" cy="779251"/>
          </a:xfrm>
          <a:prstGeom prst="rect">
            <a:avLst/>
          </a:prstGeom>
          <a:noFill/>
          <a:ln>
            <a:noFill/>
          </a:ln>
        </p:spPr>
      </p:pic>
      <p:pic>
        <p:nvPicPr>
          <p:cNvPr id="460" name="Google Shape;460;g1c0d571eb8a_0_245"/>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sp>
        <p:nvSpPr>
          <p:cNvPr id="461" name="Google Shape;461;g1c0d571eb8a_0_245"/>
          <p:cNvSpPr/>
          <p:nvPr/>
        </p:nvSpPr>
        <p:spPr>
          <a:xfrm>
            <a:off x="487250" y="1869300"/>
            <a:ext cx="7228946" cy="6560274"/>
          </a:xfrm>
          <a:custGeom>
            <a:avLst/>
            <a:gdLst/>
            <a:ahLst/>
            <a:cxnLst/>
            <a:rect l="l" t="t" r="r" b="b"/>
            <a:pathLst>
              <a:path w="4215129" h="3083560" extrusionOk="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g1c0d571eb8a_0_245"/>
          <p:cNvSpPr txBox="1"/>
          <p:nvPr/>
        </p:nvSpPr>
        <p:spPr>
          <a:xfrm>
            <a:off x="2491034" y="632545"/>
            <a:ext cx="8280600" cy="8388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en-US" sz="6410">
                <a:latin typeface="Abhaya Libre"/>
                <a:ea typeface="Abhaya Libre"/>
                <a:cs typeface="Abhaya Libre"/>
                <a:sym typeface="Abhaya Libre"/>
              </a:rPr>
              <a:t>4. Allergan</a:t>
            </a:r>
            <a:endParaRPr/>
          </a:p>
        </p:txBody>
      </p:sp>
      <p:grpSp>
        <p:nvGrpSpPr>
          <p:cNvPr id="463" name="Google Shape;463;g1c0d571eb8a_0_245"/>
          <p:cNvGrpSpPr/>
          <p:nvPr/>
        </p:nvGrpSpPr>
        <p:grpSpPr>
          <a:xfrm>
            <a:off x="8712299" y="1168413"/>
            <a:ext cx="8428036" cy="8603343"/>
            <a:chOff x="0" y="33"/>
            <a:chExt cx="11237381" cy="11471125"/>
          </a:xfrm>
        </p:grpSpPr>
        <p:sp>
          <p:nvSpPr>
            <p:cNvPr id="464" name="Google Shape;464;g1c0d571eb8a_0_245"/>
            <p:cNvSpPr txBox="1"/>
            <p:nvPr/>
          </p:nvSpPr>
          <p:spPr>
            <a:xfrm>
              <a:off x="0" y="7334640"/>
              <a:ext cx="11040000" cy="4136518"/>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err="1">
                  <a:latin typeface="Abhaya Libre"/>
                  <a:ea typeface="Abhaya Libre"/>
                  <a:cs typeface="Abhaya Libre"/>
                  <a:sym typeface="Abhaya Libre"/>
                </a:rPr>
                <a:t>Njihova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strategija</a:t>
              </a:r>
              <a:r>
                <a:rPr lang="en-US" sz="2400" dirty="0">
                  <a:latin typeface="Abhaya Libre"/>
                  <a:ea typeface="Abhaya Libre"/>
                  <a:cs typeface="Abhaya Libre"/>
                  <a:sym typeface="Abhaya Libre"/>
                </a:rPr>
                <a:t> se je </a:t>
              </a:r>
              <a:r>
                <a:rPr lang="en-US" sz="2400" dirty="0" err="1">
                  <a:latin typeface="Abhaya Libre"/>
                  <a:ea typeface="Abhaya Libre"/>
                  <a:cs typeface="Abhaya Libre"/>
                  <a:sym typeface="Abhaya Libre"/>
                </a:rPr>
                <a:t>razširila</a:t>
              </a:r>
              <a:r>
                <a:rPr lang="en-US" sz="2400" dirty="0">
                  <a:latin typeface="Abhaya Libre"/>
                  <a:ea typeface="Abhaya Libre"/>
                  <a:cs typeface="Abhaya Libre"/>
                  <a:sym typeface="Abhaya Libre"/>
                </a:rPr>
                <a:t> z </a:t>
              </a:r>
              <a:r>
                <a:rPr lang="en-US" sz="2400" dirty="0" err="1">
                  <a:latin typeface="Abhaya Libre"/>
                  <a:ea typeface="Abhaya Libre"/>
                  <a:cs typeface="Abhaya Libre"/>
                  <a:sym typeface="Abhaya Libre"/>
                </a:rPr>
                <a:t>varčevanja</a:t>
              </a:r>
              <a:r>
                <a:rPr lang="en-US" sz="2400" dirty="0">
                  <a:latin typeface="Abhaya Libre"/>
                  <a:ea typeface="Abhaya Libre"/>
                  <a:cs typeface="Abhaya Libre"/>
                  <a:sym typeface="Abhaya Libre"/>
                </a:rPr>
                <a:t> z </a:t>
              </a:r>
              <a:r>
                <a:rPr lang="en-US" sz="2400" dirty="0" err="1">
                  <a:latin typeface="Abhaya Libre"/>
                  <a:ea typeface="Abhaya Libre"/>
                  <a:cs typeface="Abhaya Libre"/>
                  <a:sym typeface="Abhaya Libre"/>
                </a:rPr>
                <a:t>vodo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varčevanje</a:t>
              </a:r>
              <a:r>
                <a:rPr lang="en-US" sz="2400" dirty="0">
                  <a:latin typeface="Abhaya Libre"/>
                  <a:ea typeface="Abhaya Libre"/>
                  <a:cs typeface="Abhaya Libre"/>
                  <a:sym typeface="Abhaya Libre"/>
                </a:rPr>
                <a:t> z </a:t>
              </a:r>
              <a:r>
                <a:rPr lang="en-US" sz="2400" dirty="0" err="1">
                  <a:latin typeface="Abhaya Libre"/>
                  <a:ea typeface="Abhaya Libre"/>
                  <a:cs typeface="Abhaya Libre"/>
                  <a:sym typeface="Abhaya Libre"/>
                </a:rPr>
                <a:t>energijo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zmanjševanje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količine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odpadkov</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zmanjšanje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emisij</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neposrednih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dejavnostih</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dobavni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verigi</a:t>
              </a:r>
              <a:r>
                <a:rPr lang="en-US" sz="2400" dirty="0">
                  <a:latin typeface="Abhaya Libre"/>
                  <a:ea typeface="Abhaya Libre"/>
                  <a:cs typeface="Abhaya Libre"/>
                  <a:sym typeface="Abhaya Libre"/>
                </a:rPr>
                <a:t>.</a:t>
              </a:r>
              <a:endParaRPr lang="sl-SI"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dirty="0">
                  <a:latin typeface="Abhaya Libre"/>
                  <a:ea typeface="Abhaya Libre"/>
                  <a:cs typeface="Abhaya Libre"/>
                  <a:sym typeface="Abhaya Libre"/>
                </a:rPr>
                <a:t> Leta 2016 je </a:t>
              </a:r>
              <a:r>
                <a:rPr lang="en-US" sz="2400" dirty="0" err="1">
                  <a:latin typeface="Abhaya Libre"/>
                  <a:ea typeface="Abhaya Libre"/>
                  <a:cs typeface="Abhaya Libre"/>
                  <a:sym typeface="Abhaya Libre"/>
                </a:rPr>
                <a:t>že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petič</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prejela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nagrado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EnergySTAR</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Agencije</a:t>
              </a:r>
              <a:r>
                <a:rPr lang="en-US" sz="2400" dirty="0">
                  <a:latin typeface="Abhaya Libre"/>
                  <a:ea typeface="Abhaya Libre"/>
                  <a:cs typeface="Abhaya Libre"/>
                  <a:sym typeface="Abhaya Libre"/>
                </a:rPr>
                <a:t> za </a:t>
              </a:r>
              <a:r>
                <a:rPr lang="en-US" sz="2400" dirty="0" err="1">
                  <a:latin typeface="Abhaya Libre"/>
                  <a:ea typeface="Abhaya Libre"/>
                  <a:cs typeface="Abhaya Libre"/>
                  <a:sym typeface="Abhaya Libre"/>
                </a:rPr>
                <a:t>varstvo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okolja</a:t>
              </a:r>
              <a:r>
                <a:rPr lang="en-US" sz="2400" dirty="0">
                  <a:latin typeface="Abhaya Libre"/>
                  <a:ea typeface="Abhaya Libre"/>
                  <a:cs typeface="Abhaya Libre"/>
                  <a:sym typeface="Abhaya Libre"/>
                </a:rPr>
                <a:t>, ki je </a:t>
              </a:r>
              <a:r>
                <a:rPr lang="en-US" sz="2400" dirty="0" err="1">
                  <a:latin typeface="Abhaya Libre"/>
                  <a:ea typeface="Abhaya Libre"/>
                  <a:cs typeface="Abhaya Libre"/>
                  <a:sym typeface="Abhaya Libre"/>
                </a:rPr>
                <a:t>priznanje</a:t>
              </a:r>
              <a:r>
                <a:rPr lang="en-US" sz="2400" dirty="0">
                  <a:latin typeface="Abhaya Libre"/>
                  <a:ea typeface="Abhaya Libre"/>
                  <a:cs typeface="Abhaya Libre"/>
                  <a:sym typeface="Abhaya Libre"/>
                </a:rPr>
                <a:t> za </a:t>
              </a:r>
              <a:r>
                <a:rPr lang="en-US" sz="2400" dirty="0" err="1">
                  <a:latin typeface="Abhaya Libre"/>
                  <a:ea typeface="Abhaya Libre"/>
                  <a:cs typeface="Abhaya Libre"/>
                  <a:sym typeface="Abhaya Libre"/>
                </a:rPr>
                <a:t>dosežke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področju</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energetske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učinkovitosti</a:t>
              </a:r>
              <a:r>
                <a:rPr lang="en-US" sz="2400" dirty="0">
                  <a:latin typeface="Abhaya Libre"/>
                  <a:ea typeface="Abhaya Libre"/>
                  <a:cs typeface="Abhaya Libre"/>
                  <a:sym typeface="Abhaya Libre"/>
                </a:rPr>
                <a:t>.</a:t>
              </a:r>
              <a:endParaRPr dirty="0"/>
            </a:p>
          </p:txBody>
        </p:sp>
        <p:sp>
          <p:nvSpPr>
            <p:cNvPr id="465" name="Google Shape;465;g1c0d571eb8a_0_245"/>
            <p:cNvSpPr txBox="1"/>
            <p:nvPr/>
          </p:nvSpPr>
          <p:spPr>
            <a:xfrm>
              <a:off x="3908100" y="3667350"/>
              <a:ext cx="7131900" cy="3447097"/>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err="1">
                  <a:latin typeface="Abhaya Libre"/>
                  <a:ea typeface="Abhaya Libre"/>
                  <a:cs typeface="Abhaya Libre"/>
                  <a:sym typeface="Abhaya Libre"/>
                </a:rPr>
                <a:t>Farmacevtsko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podjetje</a:t>
              </a:r>
              <a:r>
                <a:rPr lang="en-US" sz="2400" dirty="0">
                  <a:latin typeface="Abhaya Libre"/>
                  <a:ea typeface="Abhaya Libre"/>
                  <a:cs typeface="Abhaya Libre"/>
                  <a:sym typeface="Abhaya Libre"/>
                </a:rPr>
                <a:t> s </a:t>
              </a:r>
              <a:r>
                <a:rPr lang="en-US" sz="2400" dirty="0" err="1">
                  <a:latin typeface="Abhaya Libre"/>
                  <a:ea typeface="Abhaya Libre"/>
                  <a:cs typeface="Abhaya Libre"/>
                  <a:sym typeface="Abhaya Libre"/>
                </a:rPr>
                <a:t>sedežem</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Kaliforniji</a:t>
              </a:r>
              <a:r>
                <a:rPr lang="en-US" sz="2400" dirty="0">
                  <a:latin typeface="Abhaya Libre"/>
                  <a:ea typeface="Abhaya Libre"/>
                  <a:cs typeface="Abhaya Libre"/>
                  <a:sym typeface="Abhaya Libre"/>
                </a:rPr>
                <a:t> se je pred </a:t>
              </a:r>
              <a:r>
                <a:rPr lang="en-US" sz="2400" dirty="0" err="1">
                  <a:latin typeface="Abhaya Libre"/>
                  <a:ea typeface="Abhaya Libre"/>
                  <a:cs typeface="Abhaya Libre"/>
                  <a:sym typeface="Abhaya Libre"/>
                </a:rPr>
                <a:t>več</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kot</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dvema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desetletjema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začelo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zavzemati</a:t>
              </a:r>
              <a:r>
                <a:rPr lang="en-US" sz="2400" dirty="0">
                  <a:latin typeface="Abhaya Libre"/>
                  <a:ea typeface="Abhaya Libre"/>
                  <a:cs typeface="Abhaya Libre"/>
                  <a:sym typeface="Abhaya Libre"/>
                </a:rPr>
                <a:t> za </a:t>
              </a:r>
              <a:r>
                <a:rPr lang="en-US" sz="2400" dirty="0" err="1">
                  <a:latin typeface="Abhaya Libre"/>
                  <a:ea typeface="Abhaya Libre"/>
                  <a:cs typeface="Abhaya Libre"/>
                  <a:sym typeface="Abhaya Libre"/>
                </a:rPr>
                <a:t>trajnost</a:t>
              </a:r>
              <a:r>
                <a:rPr lang="en-US" sz="2400" dirty="0">
                  <a:latin typeface="Abhaya Libre"/>
                  <a:ea typeface="Abhaya Libre"/>
                  <a:cs typeface="Abhaya Libre"/>
                  <a:sym typeface="Abhaya Libre"/>
                </a:rPr>
                <a:t> s </a:t>
              </a:r>
              <a:r>
                <a:rPr lang="en-US" sz="2400" dirty="0" err="1">
                  <a:latin typeface="Abhaya Libre"/>
                  <a:ea typeface="Abhaya Libre"/>
                  <a:cs typeface="Abhaya Libre"/>
                  <a:sym typeface="Abhaya Libre"/>
                </a:rPr>
                <a:t>politiko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varčevanja</a:t>
              </a:r>
              <a:r>
                <a:rPr lang="en-US" sz="2400" dirty="0">
                  <a:latin typeface="Abhaya Libre"/>
                  <a:ea typeface="Abhaya Libre"/>
                  <a:cs typeface="Abhaya Libre"/>
                  <a:sym typeface="Abhaya Libre"/>
                </a:rPr>
                <a:t> z </a:t>
              </a:r>
              <a:r>
                <a:rPr lang="en-US" sz="2400" dirty="0" err="1">
                  <a:latin typeface="Abhaya Libre"/>
                  <a:ea typeface="Abhaya Libre"/>
                  <a:cs typeface="Abhaya Libre"/>
                  <a:sym typeface="Abhaya Libre"/>
                </a:rPr>
                <a:t>vodo</a:t>
              </a:r>
              <a:r>
                <a:rPr lang="en-US" sz="2400" dirty="0">
                  <a:latin typeface="Abhaya Libre"/>
                  <a:ea typeface="Abhaya Libre"/>
                  <a:cs typeface="Abhaya Libre"/>
                  <a:sym typeface="Abhaya Libre"/>
                </a:rPr>
                <a:t>, ki </a:t>
              </a:r>
              <a:r>
                <a:rPr lang="en-US" sz="2400" dirty="0" err="1">
                  <a:latin typeface="Abhaya Libre"/>
                  <a:ea typeface="Abhaya Libre"/>
                  <a:cs typeface="Abhaya Libre"/>
                  <a:sym typeface="Abhaya Libre"/>
                </a:rPr>
                <a:t>temelji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poročanju</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primerjalni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analizi</a:t>
              </a:r>
              <a:r>
                <a:rPr lang="en-US" sz="2400" dirty="0">
                  <a:latin typeface="Abhaya Libre"/>
                  <a:ea typeface="Abhaya Libre"/>
                  <a:cs typeface="Abhaya Libre"/>
                  <a:sym typeface="Abhaya Libre"/>
                </a:rPr>
                <a:t>.</a:t>
              </a:r>
              <a:endParaRPr dirty="0"/>
            </a:p>
          </p:txBody>
        </p:sp>
        <p:sp>
          <p:nvSpPr>
            <p:cNvPr id="466" name="Google Shape;466;g1c0d571eb8a_0_245"/>
            <p:cNvSpPr txBox="1"/>
            <p:nvPr/>
          </p:nvSpPr>
          <p:spPr>
            <a:xfrm>
              <a:off x="0" y="33"/>
              <a:ext cx="8544600" cy="3447097"/>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err="1">
                  <a:latin typeface="Abhaya Libre"/>
                  <a:ea typeface="Abhaya Libre"/>
                  <a:cs typeface="Abhaya Libre"/>
                  <a:sym typeface="Abhaya Libre"/>
                </a:rPr>
                <a:t>Vennov</a:t>
              </a:r>
              <a:r>
                <a:rPr lang="en-US" sz="2400" dirty="0">
                  <a:latin typeface="Abhaya Libre"/>
                  <a:ea typeface="Abhaya Libre"/>
                  <a:cs typeface="Abhaya Libre"/>
                  <a:sym typeface="Abhaya Libre"/>
                </a:rPr>
                <a:t> diagram med </a:t>
              </a:r>
              <a:r>
                <a:rPr lang="en-US" sz="2400" dirty="0" err="1">
                  <a:latin typeface="Abhaya Libre"/>
                  <a:ea typeface="Abhaya Libre"/>
                  <a:cs typeface="Abhaya Libre"/>
                  <a:sym typeface="Abhaya Libre"/>
                </a:rPr>
                <a:t>okoljevarstvom</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botoksom</a:t>
              </a:r>
              <a:r>
                <a:rPr lang="en-US" sz="2400" dirty="0">
                  <a:latin typeface="Abhaya Libre"/>
                  <a:ea typeface="Abhaya Libre"/>
                  <a:cs typeface="Abhaya Libre"/>
                  <a:sym typeface="Abhaya Libre"/>
                </a:rPr>
                <a:t> se </a:t>
              </a:r>
              <a:r>
                <a:rPr lang="en-US" sz="2400" dirty="0" err="1">
                  <a:latin typeface="Abhaya Libre"/>
                  <a:ea typeface="Abhaya Libre"/>
                  <a:cs typeface="Abhaya Libre"/>
                  <a:sym typeface="Abhaya Libre"/>
                </a:rPr>
                <a:t>precej</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malo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prekriva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vendar</a:t>
              </a:r>
              <a:r>
                <a:rPr lang="en-US" sz="2400" dirty="0">
                  <a:latin typeface="Abhaya Libre"/>
                  <a:ea typeface="Abhaya Libre"/>
                  <a:cs typeface="Abhaya Libre"/>
                  <a:sym typeface="Abhaya Libre"/>
                </a:rPr>
                <a:t> je v </a:t>
              </a:r>
              <a:r>
                <a:rPr lang="en-US" sz="2400" dirty="0" err="1">
                  <a:latin typeface="Abhaya Libre"/>
                  <a:ea typeface="Abhaya Libre"/>
                  <a:cs typeface="Abhaya Libre"/>
                  <a:sym typeface="Abhaya Libre"/>
                </a:rPr>
                <a:t>njegovi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sredini</a:t>
              </a:r>
              <a:r>
                <a:rPr lang="en-US" sz="2400" dirty="0">
                  <a:latin typeface="Abhaya Libre"/>
                  <a:ea typeface="Abhaya Libre"/>
                  <a:cs typeface="Abhaya Libre"/>
                  <a:sym typeface="Abhaya Libre"/>
                </a:rPr>
                <a:t> Allergan, </a:t>
              </a:r>
              <a:r>
                <a:rPr lang="en-US" sz="2400" dirty="0" err="1">
                  <a:latin typeface="Abhaya Libre"/>
                  <a:ea typeface="Abhaya Libre"/>
                  <a:cs typeface="Abhaya Libre"/>
                  <a:sym typeface="Abhaya Libre"/>
                </a:rPr>
                <a:t>proizvajalec</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botoksa</a:t>
              </a:r>
              <a:r>
                <a:rPr lang="en-US" sz="2400" dirty="0">
                  <a:latin typeface="Abhaya Libre"/>
                  <a:ea typeface="Abhaya Libre"/>
                  <a:cs typeface="Abhaya Libre"/>
                  <a:sym typeface="Abhaya Libre"/>
                </a:rPr>
                <a:t>, ki je </a:t>
              </a:r>
              <a:r>
                <a:rPr lang="en-US" sz="2400" dirty="0" err="1">
                  <a:latin typeface="Abhaya Libre"/>
                  <a:ea typeface="Abhaya Libre"/>
                  <a:cs typeface="Abhaya Libre"/>
                  <a:sym typeface="Abhaya Libre"/>
                </a:rPr>
                <a:t>že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leta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vrhu</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ali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blizu</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vrha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Newsweekove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lestvice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zelenih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podjetij</a:t>
              </a:r>
              <a:r>
                <a:rPr lang="sl-SI" sz="2400" dirty="0">
                  <a:latin typeface="Abhaya Libre"/>
                  <a:ea typeface="Abhaya Libre"/>
                  <a:cs typeface="Abhaya Libre"/>
                  <a:sym typeface="Abhaya Libre"/>
                </a:rPr>
                <a:t>    </a:t>
              </a:r>
              <a:r>
                <a:rPr lang="en-US" sz="2400" u="sng" dirty="0">
                  <a:solidFill>
                    <a:schemeClr val="hlink"/>
                  </a:solidFill>
                  <a:latin typeface="Abhaya Libre"/>
                  <a:ea typeface="Abhaya Libre"/>
                  <a:cs typeface="Abhaya Libre"/>
                  <a:sym typeface="Abhaya Libre"/>
                  <a:hlinkClick r:id="rId8"/>
                </a:rPr>
                <a:t>green companies rankings</a:t>
              </a:r>
              <a:r>
                <a:rPr lang="en-US" sz="2400" dirty="0">
                  <a:latin typeface="Abhaya Libre"/>
                  <a:ea typeface="Abhaya Libre"/>
                  <a:cs typeface="Abhaya Libre"/>
                  <a:sym typeface="Abhaya Libre"/>
                </a:rPr>
                <a:t> </a:t>
              </a:r>
              <a:endParaRPr dirty="0"/>
            </a:p>
          </p:txBody>
        </p:sp>
        <p:pic>
          <p:nvPicPr>
            <p:cNvPr id="467" name="Google Shape;467;g1c0d571eb8a_0_245"/>
            <p:cNvPicPr preferRelativeResize="0"/>
            <p:nvPr/>
          </p:nvPicPr>
          <p:blipFill rotWithShape="1">
            <a:blip r:embed="rId9">
              <a:alphaModFix/>
            </a:blip>
            <a:srcRect/>
            <a:stretch/>
          </p:blipFill>
          <p:spPr>
            <a:xfrm>
              <a:off x="8935857" y="94767"/>
              <a:ext cx="2301524" cy="2310187"/>
            </a:xfrm>
            <a:prstGeom prst="rect">
              <a:avLst/>
            </a:prstGeom>
            <a:noFill/>
            <a:ln>
              <a:noFill/>
            </a:ln>
          </p:spPr>
        </p:pic>
        <p:pic>
          <p:nvPicPr>
            <p:cNvPr id="468" name="Google Shape;468;g1c0d571eb8a_0_245"/>
            <p:cNvPicPr preferRelativeResize="0"/>
            <p:nvPr/>
          </p:nvPicPr>
          <p:blipFill rotWithShape="1">
            <a:blip r:embed="rId10">
              <a:alphaModFix/>
            </a:blip>
            <a:srcRect/>
            <a:stretch/>
          </p:blipFill>
          <p:spPr>
            <a:xfrm>
              <a:off x="484010" y="3808798"/>
              <a:ext cx="2548822" cy="2405452"/>
            </a:xfrm>
            <a:prstGeom prst="rect">
              <a:avLst/>
            </a:prstGeom>
            <a:noFill/>
            <a:ln>
              <a:noFill/>
            </a:ln>
          </p:spPr>
        </p:pic>
      </p:grpSp>
      <p:pic>
        <p:nvPicPr>
          <p:cNvPr id="469" name="Google Shape;469;g1c0d571eb8a_0_245"/>
          <p:cNvPicPr preferRelativeResize="0"/>
          <p:nvPr/>
        </p:nvPicPr>
        <p:blipFill>
          <a:blip r:embed="rId11">
            <a:alphaModFix/>
          </a:blip>
          <a:stretch>
            <a:fillRect/>
          </a:stretch>
        </p:blipFill>
        <p:spPr>
          <a:xfrm>
            <a:off x="2374453" y="2747847"/>
            <a:ext cx="3710725" cy="479131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473"/>
        <p:cNvGrpSpPr/>
        <p:nvPr/>
      </p:nvGrpSpPr>
      <p:grpSpPr>
        <a:xfrm>
          <a:off x="0" y="0"/>
          <a:ext cx="0" cy="0"/>
          <a:chOff x="0" y="0"/>
          <a:chExt cx="0" cy="0"/>
        </a:xfrm>
      </p:grpSpPr>
      <p:pic>
        <p:nvPicPr>
          <p:cNvPr id="474" name="Google Shape;474;g1c0d571eb8a_0_264"/>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475" name="Google Shape;475;g1c0d571eb8a_0_264"/>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476" name="Google Shape;476;g1c0d571eb8a_0_264"/>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477" name="Google Shape;477;g1c0d571eb8a_0_264"/>
          <p:cNvPicPr preferRelativeResize="0"/>
          <p:nvPr/>
        </p:nvPicPr>
        <p:blipFill rotWithShape="1">
          <a:blip r:embed="rId6">
            <a:alphaModFix/>
          </a:blip>
          <a:srcRect/>
          <a:stretch/>
        </p:blipFill>
        <p:spPr>
          <a:xfrm>
            <a:off x="3496030" y="9326916"/>
            <a:ext cx="3710719" cy="779251"/>
          </a:xfrm>
          <a:prstGeom prst="rect">
            <a:avLst/>
          </a:prstGeom>
          <a:noFill/>
          <a:ln>
            <a:noFill/>
          </a:ln>
        </p:spPr>
      </p:pic>
      <p:pic>
        <p:nvPicPr>
          <p:cNvPr id="478" name="Google Shape;478;g1c0d571eb8a_0_264"/>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sp>
        <p:nvSpPr>
          <p:cNvPr id="479" name="Google Shape;479;g1c0d571eb8a_0_264"/>
          <p:cNvSpPr/>
          <p:nvPr/>
        </p:nvSpPr>
        <p:spPr>
          <a:xfrm>
            <a:off x="487250" y="1869300"/>
            <a:ext cx="7481854" cy="6560274"/>
          </a:xfrm>
          <a:custGeom>
            <a:avLst/>
            <a:gdLst/>
            <a:ahLst/>
            <a:cxnLst/>
            <a:rect l="l" t="t" r="r" b="b"/>
            <a:pathLst>
              <a:path w="4215129" h="3083560" extrusionOk="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g1c0d571eb8a_0_264"/>
          <p:cNvSpPr txBox="1"/>
          <p:nvPr/>
        </p:nvSpPr>
        <p:spPr>
          <a:xfrm>
            <a:off x="783770" y="850022"/>
            <a:ext cx="14238515" cy="838435"/>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en-US" sz="6410" dirty="0">
                <a:latin typeface="Abhaya Libre"/>
                <a:ea typeface="Abhaya Libre"/>
                <a:cs typeface="Abhaya Libre"/>
                <a:sym typeface="Abhaya Libre"/>
              </a:rPr>
              <a:t>5. </a:t>
            </a:r>
            <a:r>
              <a:rPr lang="sl-SI" sz="6410" dirty="0">
                <a:latin typeface="Abhaya Libre"/>
                <a:ea typeface="Abhaya Libre"/>
                <a:cs typeface="Abhaya Libre"/>
                <a:sym typeface="Abhaya Libre"/>
              </a:rPr>
              <a:t>„</a:t>
            </a:r>
            <a:r>
              <a:rPr lang="en-US" sz="6410" dirty="0">
                <a:latin typeface="Abhaya Libre"/>
                <a:ea typeface="Abhaya Libre"/>
                <a:cs typeface="Abhaya Libre"/>
                <a:sym typeface="Abhaya Libre"/>
              </a:rPr>
              <a:t>Seventh Generation</a:t>
            </a:r>
            <a:r>
              <a:rPr lang="sl-SI" sz="6410" dirty="0">
                <a:latin typeface="Abhaya Libre"/>
                <a:ea typeface="Abhaya Libre"/>
                <a:cs typeface="Abhaya Libre"/>
                <a:sym typeface="Abhaya Libre"/>
              </a:rPr>
              <a:t>“ -</a:t>
            </a:r>
            <a:r>
              <a:rPr lang="sl-SI" sz="3600" dirty="0">
                <a:latin typeface="Abhaya Libre"/>
                <a:ea typeface="Abhaya Libre"/>
                <a:cs typeface="Abhaya Libre"/>
                <a:sym typeface="Abhaya Libre"/>
              </a:rPr>
              <a:t>Sedma generacija </a:t>
            </a:r>
            <a:endParaRPr sz="3600" dirty="0"/>
          </a:p>
        </p:txBody>
      </p:sp>
      <p:grpSp>
        <p:nvGrpSpPr>
          <p:cNvPr id="481" name="Google Shape;481;g1c0d571eb8a_0_264"/>
          <p:cNvGrpSpPr/>
          <p:nvPr/>
        </p:nvGrpSpPr>
        <p:grpSpPr>
          <a:xfrm>
            <a:off x="8813875" y="1797925"/>
            <a:ext cx="8428036" cy="8135242"/>
            <a:chOff x="0" y="94767"/>
            <a:chExt cx="11237381" cy="10846991"/>
          </a:xfrm>
        </p:grpSpPr>
        <p:sp>
          <p:nvSpPr>
            <p:cNvPr id="482" name="Google Shape;482;g1c0d571eb8a_0_264"/>
            <p:cNvSpPr txBox="1"/>
            <p:nvPr/>
          </p:nvSpPr>
          <p:spPr>
            <a:xfrm>
              <a:off x="98700" y="6805240"/>
              <a:ext cx="11040000" cy="4136518"/>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err="1">
                  <a:latin typeface="Abhaya Libre"/>
                  <a:ea typeface="Abhaya Libre"/>
                  <a:cs typeface="Abhaya Libre"/>
                  <a:sym typeface="Abhaya Libre"/>
                </a:rPr>
                <a:t>Pogosto</a:t>
              </a:r>
              <a:r>
                <a:rPr lang="en-US" sz="2400" dirty="0">
                  <a:latin typeface="Abhaya Libre"/>
                  <a:ea typeface="Abhaya Libre"/>
                  <a:cs typeface="Abhaya Libre"/>
                  <a:sym typeface="Abhaya Libre"/>
                </a:rPr>
                <a:t> je argument </a:t>
              </a:r>
              <a:r>
                <a:rPr lang="en-US" sz="2400" dirty="0" err="1">
                  <a:latin typeface="Abhaya Libre"/>
                  <a:ea typeface="Abhaya Libre"/>
                  <a:cs typeface="Abhaya Libre"/>
                  <a:sym typeface="Abhaya Libre"/>
                </a:rPr>
                <a:t>proti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okolju</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prijaznejšim</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izdelkom</a:t>
              </a:r>
              <a:r>
                <a:rPr lang="en-US" sz="2400" dirty="0">
                  <a:latin typeface="Abhaya Libre"/>
                  <a:ea typeface="Abhaya Libre"/>
                  <a:cs typeface="Abhaya Libre"/>
                  <a:sym typeface="Abhaya Libre"/>
                </a:rPr>
                <a:t>, da ne </a:t>
              </a:r>
              <a:r>
                <a:rPr lang="en-US" sz="2400" dirty="0" err="1">
                  <a:latin typeface="Abhaya Libre"/>
                  <a:ea typeface="Abhaya Libre"/>
                  <a:cs typeface="Abhaya Libre"/>
                  <a:sym typeface="Abhaya Libre"/>
                </a:rPr>
                <a:t>delujejo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tako</a:t>
              </a:r>
              <a:r>
                <a:rPr lang="en-US" sz="2400" dirty="0">
                  <a:latin typeface="Abhaya Libre"/>
                  <a:ea typeface="Abhaya Libre"/>
                  <a:cs typeface="Abhaya Libre"/>
                  <a:sym typeface="Abhaya Libre"/>
                </a:rPr>
                <a:t> dobro, </a:t>
              </a:r>
              <a:r>
                <a:rPr lang="en-US" sz="2400" dirty="0" err="1">
                  <a:latin typeface="Abhaya Libre"/>
                  <a:ea typeface="Abhaya Libre"/>
                  <a:cs typeface="Abhaya Libre"/>
                  <a:sym typeface="Abhaya Libre"/>
                </a:rPr>
                <a:t>vendar</a:t>
              </a:r>
              <a:r>
                <a:rPr lang="en-US" sz="2400" dirty="0">
                  <a:latin typeface="Abhaya Libre"/>
                  <a:ea typeface="Abhaya Libre"/>
                  <a:cs typeface="Abhaya Libre"/>
                  <a:sym typeface="Abhaya Libre"/>
                </a:rPr>
                <a:t> se je ta </a:t>
              </a:r>
              <a:r>
                <a:rPr lang="en-US" sz="2400" dirty="0" err="1">
                  <a:latin typeface="Abhaya Libre"/>
                  <a:ea typeface="Abhaya Libre"/>
                  <a:cs typeface="Abhaya Libre"/>
                  <a:sym typeface="Abhaya Libre"/>
                </a:rPr>
                <a:t>mit</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razblinil</a:t>
              </a:r>
              <a:r>
                <a:rPr lang="en-US" sz="2400" dirty="0">
                  <a:latin typeface="Abhaya Libre"/>
                  <a:ea typeface="Abhaya Libre"/>
                  <a:cs typeface="Abhaya Libre"/>
                  <a:sym typeface="Abhaya Libre"/>
                </a:rPr>
                <a:t> z </a:t>
              </a:r>
              <a:r>
                <a:rPr lang="en-US" sz="2400" dirty="0" err="1">
                  <a:latin typeface="Abhaya Libre"/>
                  <a:ea typeface="Abhaya Libre"/>
                  <a:cs typeface="Abhaya Libre"/>
                  <a:sym typeface="Abhaya Libre"/>
                </a:rPr>
                <a:t>uspehom</a:t>
              </a:r>
              <a:r>
                <a:rPr lang="en-US" sz="2400" dirty="0">
                  <a:latin typeface="Abhaya Libre"/>
                  <a:ea typeface="Abhaya Libre"/>
                  <a:cs typeface="Abhaya Libre"/>
                  <a:sym typeface="Abhaya Libre"/>
                </a:rPr>
                <a:t> </a:t>
              </a:r>
              <a:r>
                <a:rPr lang="sl-SI" sz="2400" dirty="0">
                  <a:latin typeface="Abhaya Libre"/>
                  <a:ea typeface="Abhaya Libre"/>
                  <a:cs typeface="Abhaya Libre"/>
                  <a:sym typeface="Abhaya Libre"/>
                </a:rPr>
                <a:t>„S</a:t>
              </a:r>
              <a:r>
                <a:rPr lang="en-US" sz="2400" dirty="0" err="1">
                  <a:latin typeface="Abhaya Libre"/>
                  <a:ea typeface="Abhaya Libre"/>
                  <a:cs typeface="Abhaya Libre"/>
                  <a:sym typeface="Abhaya Libre"/>
                </a:rPr>
                <a:t>edme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generacije</a:t>
              </a:r>
              <a:r>
                <a:rPr lang="sl-SI" sz="2400" dirty="0">
                  <a:latin typeface="Abhaya Libre"/>
                  <a:ea typeface="Abhaya Libre"/>
                  <a:cs typeface="Abhaya Libre"/>
                  <a:sym typeface="Abhaya Libre"/>
                </a:rPr>
                <a:t>“</a:t>
              </a:r>
              <a:r>
                <a:rPr lang="en-US" sz="2400" dirty="0">
                  <a:latin typeface="Abhaya Libre"/>
                  <a:ea typeface="Abhaya Libre"/>
                  <a:cs typeface="Abhaya Libre"/>
                  <a:sym typeface="Abhaya Libre"/>
                </a:rPr>
                <a:t>. </a:t>
              </a:r>
              <a:endParaRPr lang="sl-SI"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dirty="0" err="1">
                  <a:latin typeface="Abhaya Libre"/>
                  <a:ea typeface="Abhaya Libre"/>
                  <a:cs typeface="Abhaya Libre"/>
                  <a:sym typeface="Abhaya Libre"/>
                </a:rPr>
                <a:t>Zdaj</a:t>
              </a:r>
              <a:r>
                <a:rPr lang="en-US" sz="2400" dirty="0">
                  <a:latin typeface="Abhaya Libre"/>
                  <a:ea typeface="Abhaya Libre"/>
                  <a:cs typeface="Abhaya Libre"/>
                  <a:sym typeface="Abhaya Libre"/>
                </a:rPr>
                <a:t> so </a:t>
              </a:r>
              <a:r>
                <a:rPr lang="en-US" sz="2400" dirty="0" err="1">
                  <a:latin typeface="Abhaya Libre"/>
                  <a:ea typeface="Abhaya Libre"/>
                  <a:cs typeface="Abhaya Libre"/>
                  <a:sym typeface="Abhaya Libre"/>
                </a:rPr>
                <a:t>celo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blagovne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znamke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kot</a:t>
              </a:r>
              <a:r>
                <a:rPr lang="en-US" sz="2400" dirty="0">
                  <a:latin typeface="Abhaya Libre"/>
                  <a:ea typeface="Abhaya Libre"/>
                  <a:cs typeface="Abhaya Libre"/>
                  <a:sym typeface="Abhaya Libre"/>
                </a:rPr>
                <a:t> je Clorox, </a:t>
              </a:r>
              <a:r>
                <a:rPr lang="en-US" sz="2400" dirty="0" err="1">
                  <a:latin typeface="Abhaya Libre"/>
                  <a:ea typeface="Abhaya Libre"/>
                  <a:cs typeface="Abhaya Libre"/>
                  <a:sym typeface="Abhaya Libre"/>
                </a:rPr>
                <a:t>ustvarile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okolju</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prijaznejše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različice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svojih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izdelkov</a:t>
              </a:r>
              <a:r>
                <a:rPr lang="en-US" sz="2400" dirty="0">
                  <a:latin typeface="Abhaya Libre"/>
                  <a:ea typeface="Abhaya Libre"/>
                  <a:cs typeface="Abhaya Libre"/>
                  <a:sym typeface="Abhaya Libre"/>
                </a:rPr>
                <a:t>, da bi </a:t>
              </a:r>
              <a:r>
                <a:rPr lang="en-US" sz="2400" dirty="0" err="1">
                  <a:latin typeface="Abhaya Libre"/>
                  <a:ea typeface="Abhaya Libre"/>
                  <a:cs typeface="Abhaya Libre"/>
                  <a:sym typeface="Abhaya Libre"/>
                </a:rPr>
                <a:t>zadovoljile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povpraševanje</a:t>
              </a:r>
              <a:r>
                <a:rPr lang="en-US" sz="2400" dirty="0">
                  <a:latin typeface="Abhaya Libre"/>
                  <a:ea typeface="Abhaya Libre"/>
                  <a:cs typeface="Abhaya Libre"/>
                  <a:sym typeface="Abhaya Libre"/>
                </a:rPr>
                <a:t> po </a:t>
              </a:r>
              <a:r>
                <a:rPr lang="en-US" sz="2400" dirty="0" err="1">
                  <a:latin typeface="Abhaya Libre"/>
                  <a:ea typeface="Abhaya Libre"/>
                  <a:cs typeface="Abhaya Libre"/>
                  <a:sym typeface="Abhaya Libre"/>
                </a:rPr>
                <a:t>okolju</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prijaznih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možnostih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čiščenja</a:t>
              </a:r>
              <a:r>
                <a:rPr lang="en-US" sz="2400" dirty="0">
                  <a:latin typeface="Abhaya Libre"/>
                  <a:ea typeface="Abhaya Libre"/>
                  <a:cs typeface="Abhaya Libre"/>
                  <a:sym typeface="Abhaya Libre"/>
                </a:rPr>
                <a:t>.</a:t>
              </a:r>
              <a:endParaRPr dirty="0"/>
            </a:p>
          </p:txBody>
        </p:sp>
        <p:sp>
          <p:nvSpPr>
            <p:cNvPr id="483" name="Google Shape;483;g1c0d571eb8a_0_264"/>
            <p:cNvSpPr txBox="1"/>
            <p:nvPr/>
          </p:nvSpPr>
          <p:spPr>
            <a:xfrm>
              <a:off x="3908100" y="3057950"/>
              <a:ext cx="7131900" cy="3447098"/>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err="1">
                  <a:latin typeface="Abhaya Libre"/>
                  <a:ea typeface="Abhaya Libre"/>
                  <a:cs typeface="Abhaya Libre"/>
                  <a:sym typeface="Abhaya Libre"/>
                </a:rPr>
                <a:t>Čistila</a:t>
              </a:r>
              <a:r>
                <a:rPr lang="en-US" sz="2400" dirty="0">
                  <a:latin typeface="Abhaya Libre"/>
                  <a:ea typeface="Abhaya Libre"/>
                  <a:cs typeface="Abhaya Libre"/>
                  <a:sym typeface="Abhaya Libre"/>
                </a:rPr>
                <a:t> se </a:t>
              </a:r>
              <a:r>
                <a:rPr lang="en-US" sz="2400" dirty="0" err="1">
                  <a:latin typeface="Abhaya Libre"/>
                  <a:ea typeface="Abhaya Libre"/>
                  <a:cs typeface="Abhaya Libre"/>
                  <a:sym typeface="Abhaya Libre"/>
                </a:rPr>
                <a:t>večinoma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odplaknejo</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odtok</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kljub</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prizadevanjem</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čistilnih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naprav</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nekatere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močne</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strupene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kemikalije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še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vedno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onesnažujejo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podtalnico</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vodne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poti</a:t>
              </a:r>
              <a:r>
                <a:rPr lang="en-US" sz="2400" dirty="0">
                  <a:latin typeface="Abhaya Libre"/>
                  <a:ea typeface="Abhaya Libre"/>
                  <a:cs typeface="Abhaya Libre"/>
                  <a:sym typeface="Abhaya Libre"/>
                </a:rPr>
                <a:t>.</a:t>
              </a:r>
              <a:endParaRPr dirty="0"/>
            </a:p>
          </p:txBody>
        </p:sp>
        <p:sp>
          <p:nvSpPr>
            <p:cNvPr id="484" name="Google Shape;484;g1c0d571eb8a_0_264"/>
            <p:cNvSpPr txBox="1"/>
            <p:nvPr/>
          </p:nvSpPr>
          <p:spPr>
            <a:xfrm>
              <a:off x="0" y="189932"/>
              <a:ext cx="8544600" cy="2757679"/>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err="1">
                  <a:latin typeface="Abhaya Libre"/>
                  <a:ea typeface="Abhaya Libre"/>
                  <a:cs typeface="Abhaya Libre"/>
                  <a:sym typeface="Abhaya Libre"/>
                </a:rPr>
                <a:t>Podjetje</a:t>
              </a:r>
              <a:r>
                <a:rPr lang="en-US" sz="2400" dirty="0">
                  <a:latin typeface="Abhaya Libre"/>
                  <a:ea typeface="Abhaya Libre"/>
                  <a:cs typeface="Abhaya Libre"/>
                  <a:sym typeface="Abhaya Libre"/>
                </a:rPr>
                <a:t> Seventh Generation ne </a:t>
              </a:r>
              <a:r>
                <a:rPr lang="en-US" sz="2400" dirty="0" err="1">
                  <a:latin typeface="Abhaya Libre"/>
                  <a:ea typeface="Abhaya Libre"/>
                  <a:cs typeface="Abhaya Libre"/>
                  <a:sym typeface="Abhaya Libre"/>
                </a:rPr>
                <a:t>uporablja</a:t>
              </a:r>
              <a:r>
                <a:rPr lang="en-US" sz="2400" dirty="0">
                  <a:latin typeface="Abhaya Libre"/>
                  <a:ea typeface="Abhaya Libre"/>
                  <a:cs typeface="Abhaya Libre"/>
                  <a:sym typeface="Abhaya Libre"/>
                </a:rPr>
                <a:t> le </a:t>
              </a:r>
              <a:r>
                <a:rPr lang="en-US" sz="2400" dirty="0" err="1">
                  <a:latin typeface="Abhaya Libre"/>
                  <a:ea typeface="Abhaya Libre"/>
                  <a:cs typeface="Abhaya Libre"/>
                  <a:sym typeface="Abhaya Libre"/>
                </a:rPr>
                <a:t>trajnostnih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praks</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temveč</a:t>
              </a:r>
              <a:r>
                <a:rPr lang="en-US" sz="2400" dirty="0">
                  <a:latin typeface="Abhaya Libre"/>
                  <a:ea typeface="Abhaya Libre"/>
                  <a:cs typeface="Abhaya Libre"/>
                  <a:sym typeface="Abhaya Libre"/>
                </a:rPr>
                <a:t> je </a:t>
              </a:r>
              <a:r>
                <a:rPr lang="en-US" sz="2400" dirty="0" err="1">
                  <a:latin typeface="Abhaya Libre"/>
                  <a:ea typeface="Abhaya Libre"/>
                  <a:cs typeface="Abhaya Libre"/>
                  <a:sym typeface="Abhaya Libre"/>
                </a:rPr>
                <a:t>ustvarilo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tudi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prostor</a:t>
              </a:r>
              <a:r>
                <a:rPr lang="en-US" sz="2400" dirty="0">
                  <a:latin typeface="Abhaya Libre"/>
                  <a:ea typeface="Abhaya Libre"/>
                  <a:cs typeface="Abhaya Libre"/>
                  <a:sym typeface="Abhaya Libre"/>
                </a:rPr>
                <a:t> za </a:t>
              </a:r>
              <a:r>
                <a:rPr lang="en-US" sz="2400" dirty="0" err="1">
                  <a:latin typeface="Abhaya Libre"/>
                  <a:ea typeface="Abhaya Libre"/>
                  <a:cs typeface="Abhaya Libre"/>
                  <a:sym typeface="Abhaya Libre"/>
                </a:rPr>
                <a:t>zelene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izdelke</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industriji</a:t>
              </a:r>
              <a:r>
                <a:rPr lang="en-US" sz="2400" dirty="0">
                  <a:latin typeface="Abhaya Libre"/>
                  <a:ea typeface="Abhaya Libre"/>
                  <a:cs typeface="Abhaya Libre"/>
                  <a:sym typeface="Abhaya Libre"/>
                </a:rPr>
                <a:t>, ki je </a:t>
              </a:r>
              <a:r>
                <a:rPr lang="en-US" sz="2400" dirty="0" err="1">
                  <a:latin typeface="Abhaya Libre"/>
                  <a:ea typeface="Abhaya Libre"/>
                  <a:cs typeface="Abhaya Libre"/>
                  <a:sym typeface="Abhaya Libre"/>
                </a:rPr>
                <a:t>še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posebej</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škodljiva</a:t>
              </a:r>
              <a:r>
                <a:rPr lang="en-US" sz="2400" dirty="0">
                  <a:latin typeface="Abhaya Libre"/>
                  <a:ea typeface="Abhaya Libre"/>
                  <a:cs typeface="Abhaya Libre"/>
                  <a:sym typeface="Abhaya Libre"/>
                </a:rPr>
                <a:t> za </a:t>
              </a:r>
              <a:r>
                <a:rPr lang="en-US" sz="2400" dirty="0" err="1">
                  <a:latin typeface="Abhaya Libre"/>
                  <a:ea typeface="Abhaya Libre"/>
                  <a:cs typeface="Abhaya Libre"/>
                  <a:sym typeface="Abhaya Libre"/>
                </a:rPr>
                <a:t>okolje</a:t>
              </a:r>
              <a:r>
                <a:rPr lang="en-US" sz="2400" dirty="0">
                  <a:latin typeface="Abhaya Libre"/>
                  <a:ea typeface="Abhaya Libre"/>
                  <a:cs typeface="Abhaya Libre"/>
                  <a:sym typeface="Abhaya Libre"/>
                </a:rPr>
                <a:t> - </a:t>
              </a:r>
              <a:r>
                <a:rPr lang="en-US" sz="2400" dirty="0" err="1">
                  <a:latin typeface="Abhaya Libre"/>
                  <a:ea typeface="Abhaya Libre"/>
                  <a:cs typeface="Abhaya Libre"/>
                  <a:sym typeface="Abhaya Libre"/>
                </a:rPr>
                <a:t>čistila</a:t>
              </a:r>
              <a:r>
                <a:rPr lang="en-US" sz="2400" dirty="0">
                  <a:latin typeface="Abhaya Libre"/>
                  <a:ea typeface="Abhaya Libre"/>
                  <a:cs typeface="Abhaya Libre"/>
                  <a:sym typeface="Abhaya Libre"/>
                </a:rPr>
                <a:t> za </a:t>
              </a:r>
              <a:r>
                <a:rPr lang="en-US" sz="2400" dirty="0" err="1">
                  <a:latin typeface="Abhaya Libre"/>
                  <a:ea typeface="Abhaya Libre"/>
                  <a:cs typeface="Abhaya Libre"/>
                  <a:sym typeface="Abhaya Libre"/>
                </a:rPr>
                <a:t>gospodinjstvo</a:t>
              </a:r>
              <a:r>
                <a:rPr lang="en-US" sz="2400" dirty="0">
                  <a:latin typeface="Abhaya Libre"/>
                  <a:ea typeface="Abhaya Libre"/>
                  <a:cs typeface="Abhaya Libre"/>
                  <a:sym typeface="Abhaya Libre"/>
                </a:rPr>
                <a:t>.</a:t>
              </a:r>
              <a:endParaRPr dirty="0"/>
            </a:p>
          </p:txBody>
        </p:sp>
        <p:pic>
          <p:nvPicPr>
            <p:cNvPr id="485" name="Google Shape;485;g1c0d571eb8a_0_264"/>
            <p:cNvPicPr preferRelativeResize="0"/>
            <p:nvPr/>
          </p:nvPicPr>
          <p:blipFill rotWithShape="1">
            <a:blip r:embed="rId8">
              <a:alphaModFix/>
            </a:blip>
            <a:srcRect/>
            <a:stretch/>
          </p:blipFill>
          <p:spPr>
            <a:xfrm>
              <a:off x="8935857" y="94767"/>
              <a:ext cx="2301524" cy="2310187"/>
            </a:xfrm>
            <a:prstGeom prst="rect">
              <a:avLst/>
            </a:prstGeom>
            <a:noFill/>
            <a:ln>
              <a:noFill/>
            </a:ln>
          </p:spPr>
        </p:pic>
        <p:pic>
          <p:nvPicPr>
            <p:cNvPr id="486" name="Google Shape;486;g1c0d571eb8a_0_264"/>
            <p:cNvPicPr preferRelativeResize="0"/>
            <p:nvPr/>
          </p:nvPicPr>
          <p:blipFill rotWithShape="1">
            <a:blip r:embed="rId9">
              <a:alphaModFix/>
            </a:blip>
            <a:srcRect/>
            <a:stretch/>
          </p:blipFill>
          <p:spPr>
            <a:xfrm>
              <a:off x="484010" y="3808798"/>
              <a:ext cx="2548822" cy="2405452"/>
            </a:xfrm>
            <a:prstGeom prst="rect">
              <a:avLst/>
            </a:prstGeom>
            <a:noFill/>
            <a:ln>
              <a:noFill/>
            </a:ln>
          </p:spPr>
        </p:pic>
      </p:grpSp>
      <p:pic>
        <p:nvPicPr>
          <p:cNvPr id="487" name="Google Shape;487;g1c0d571eb8a_0_264"/>
          <p:cNvPicPr preferRelativeResize="0"/>
          <p:nvPr/>
        </p:nvPicPr>
        <p:blipFill>
          <a:blip r:embed="rId10">
            <a:alphaModFix/>
          </a:blip>
          <a:stretch>
            <a:fillRect/>
          </a:stretch>
        </p:blipFill>
        <p:spPr>
          <a:xfrm>
            <a:off x="1819250" y="2705234"/>
            <a:ext cx="4911508" cy="487652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491"/>
        <p:cNvGrpSpPr/>
        <p:nvPr/>
      </p:nvGrpSpPr>
      <p:grpSpPr>
        <a:xfrm>
          <a:off x="0" y="0"/>
          <a:ext cx="0" cy="0"/>
          <a:chOff x="0" y="0"/>
          <a:chExt cx="0" cy="0"/>
        </a:xfrm>
      </p:grpSpPr>
      <p:pic>
        <p:nvPicPr>
          <p:cNvPr id="492" name="Google Shape;492;g1c0d571eb8a_0_282"/>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493" name="Google Shape;493;g1c0d571eb8a_0_282"/>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494" name="Google Shape;494;g1c0d571eb8a_0_282"/>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495" name="Google Shape;495;g1c0d571eb8a_0_282"/>
          <p:cNvPicPr preferRelativeResize="0"/>
          <p:nvPr/>
        </p:nvPicPr>
        <p:blipFill rotWithShape="1">
          <a:blip r:embed="rId6">
            <a:alphaModFix/>
          </a:blip>
          <a:srcRect/>
          <a:stretch/>
        </p:blipFill>
        <p:spPr>
          <a:xfrm>
            <a:off x="3496030" y="9326916"/>
            <a:ext cx="3710719" cy="779251"/>
          </a:xfrm>
          <a:prstGeom prst="rect">
            <a:avLst/>
          </a:prstGeom>
          <a:noFill/>
          <a:ln>
            <a:noFill/>
          </a:ln>
        </p:spPr>
      </p:pic>
      <p:pic>
        <p:nvPicPr>
          <p:cNvPr id="496" name="Google Shape;496;g1c0d571eb8a_0_282"/>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sp>
        <p:nvSpPr>
          <p:cNvPr id="497" name="Google Shape;497;g1c0d571eb8a_0_282"/>
          <p:cNvSpPr/>
          <p:nvPr/>
        </p:nvSpPr>
        <p:spPr>
          <a:xfrm>
            <a:off x="487250" y="1869300"/>
            <a:ext cx="7481854" cy="6560274"/>
          </a:xfrm>
          <a:custGeom>
            <a:avLst/>
            <a:gdLst/>
            <a:ahLst/>
            <a:cxnLst/>
            <a:rect l="l" t="t" r="r" b="b"/>
            <a:pathLst>
              <a:path w="4215129" h="3083560" extrusionOk="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g1c0d571eb8a_0_282"/>
          <p:cNvSpPr txBox="1"/>
          <p:nvPr/>
        </p:nvSpPr>
        <p:spPr>
          <a:xfrm>
            <a:off x="4571999" y="515244"/>
            <a:ext cx="8280600" cy="8388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en-US" sz="6410">
                <a:latin typeface="Abhaya Libre"/>
                <a:ea typeface="Abhaya Libre"/>
                <a:cs typeface="Abhaya Libre"/>
                <a:sym typeface="Abhaya Libre"/>
              </a:rPr>
              <a:t>6. Patagonia</a:t>
            </a:r>
            <a:endParaRPr/>
          </a:p>
        </p:txBody>
      </p:sp>
      <p:grpSp>
        <p:nvGrpSpPr>
          <p:cNvPr id="499" name="Google Shape;499;g1c0d571eb8a_0_282"/>
          <p:cNvGrpSpPr/>
          <p:nvPr/>
        </p:nvGrpSpPr>
        <p:grpSpPr>
          <a:xfrm>
            <a:off x="8647195" y="1797925"/>
            <a:ext cx="9064806" cy="7712188"/>
            <a:chOff x="-222240" y="94767"/>
            <a:chExt cx="12086407" cy="10282920"/>
          </a:xfrm>
        </p:grpSpPr>
        <p:sp>
          <p:nvSpPr>
            <p:cNvPr id="500" name="Google Shape;500;g1c0d571eb8a_0_282"/>
            <p:cNvSpPr txBox="1"/>
            <p:nvPr/>
          </p:nvSpPr>
          <p:spPr>
            <a:xfrm>
              <a:off x="-135435" y="6930589"/>
              <a:ext cx="11040000" cy="3447098"/>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Kopalne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obleke</a:t>
              </a:r>
              <a:r>
                <a:rPr lang="en-US" sz="2400" dirty="0">
                  <a:latin typeface="Abhaya Libre"/>
                  <a:ea typeface="Abhaya Libre"/>
                  <a:cs typeface="Abhaya Libre"/>
                  <a:sym typeface="Abhaya Libre"/>
                </a:rPr>
                <a:t> so </a:t>
              </a:r>
              <a:r>
                <a:rPr lang="en-US" sz="2400" dirty="0" err="1">
                  <a:latin typeface="Abhaya Libre"/>
                  <a:ea typeface="Abhaya Libre"/>
                  <a:cs typeface="Abhaya Libre"/>
                  <a:sym typeface="Abhaya Libre"/>
                </a:rPr>
                <a:t>izdelane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iz</a:t>
              </a:r>
              <a:r>
                <a:rPr lang="en-US" sz="2400" dirty="0">
                  <a:latin typeface="Abhaya Libre"/>
                  <a:ea typeface="Abhaya Libre"/>
                  <a:cs typeface="Abhaya Libre"/>
                  <a:sym typeface="Abhaya Libre"/>
                </a:rPr>
                <a:t> </a:t>
              </a:r>
              <a:r>
                <a:rPr lang="en-US" sz="2400" b="1" dirty="0" err="1">
                  <a:latin typeface="Abhaya Libre"/>
                  <a:ea typeface="Abhaya Libre"/>
                  <a:cs typeface="Abhaya Libre"/>
                  <a:sym typeface="Abhaya Libre"/>
                </a:rPr>
                <a:t>naravne</a:t>
              </a:r>
              <a:r>
                <a:rPr lang="en-US" sz="2400" b="1" dirty="0">
                  <a:latin typeface="Abhaya Libre"/>
                  <a:ea typeface="Abhaya Libre"/>
                  <a:cs typeface="Abhaya Libre"/>
                  <a:sym typeface="Abhaya Libre"/>
                </a:rPr>
                <a:t> </a:t>
              </a:r>
              <a:r>
                <a:rPr lang="en-US" sz="2400" b="1" dirty="0" err="1">
                  <a:latin typeface="Abhaya Libre"/>
                  <a:ea typeface="Abhaya Libre"/>
                  <a:cs typeface="Abhaya Libre"/>
                  <a:sym typeface="Abhaya Libre"/>
                </a:rPr>
                <a:t>gume</a:t>
              </a:r>
              <a:r>
                <a:rPr lang="sl-SI" sz="2400" b="1" dirty="0">
                  <a:latin typeface="Abhaya Libre"/>
                  <a:ea typeface="Abhaya Libre"/>
                  <a:cs typeface="Abhaya Libre"/>
                  <a:sym typeface="Abhaya Libre"/>
                </a:rPr>
                <a:t> </a:t>
              </a:r>
              <a:r>
                <a:rPr lang="en-US" sz="2400" u="sng" dirty="0">
                  <a:solidFill>
                    <a:schemeClr val="hlink"/>
                  </a:solidFill>
                  <a:latin typeface="Abhaya Libre"/>
                  <a:ea typeface="Abhaya Libre"/>
                  <a:cs typeface="Abhaya Libre"/>
                  <a:sym typeface="Abhaya Libre"/>
                  <a:hlinkClick r:id="rId8"/>
                </a:rPr>
                <a:t>natural rubber</a:t>
              </a:r>
              <a:r>
                <a:rPr lang="sl-SI" sz="2400" u="sng" dirty="0">
                  <a:solidFill>
                    <a:schemeClr val="hlink"/>
                  </a:solidFill>
                  <a:latin typeface="Abhaya Libre"/>
                  <a:ea typeface="Abhaya Libre"/>
                  <a:cs typeface="Abhaya Libre"/>
                  <a:sym typeface="Abhaya Libre"/>
                </a:rPr>
                <a:t>)</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iz</a:t>
              </a:r>
              <a:r>
                <a:rPr lang="en-US" sz="2400" dirty="0">
                  <a:latin typeface="Abhaya Libre"/>
                  <a:ea typeface="Abhaya Libre"/>
                  <a:cs typeface="Abhaya Libre"/>
                  <a:sym typeface="Abhaya Libre"/>
                </a:rPr>
                <a:t> </a:t>
              </a:r>
              <a:r>
                <a:rPr lang="sl-SI" sz="2400" b="1" dirty="0">
                  <a:latin typeface="Abhaya Libre"/>
                  <a:ea typeface="Abhaya Libre"/>
                  <a:cs typeface="Abhaya Libre"/>
                  <a:sym typeface="Abhaya Libre"/>
                </a:rPr>
                <a:t> </a:t>
              </a:r>
              <a:r>
                <a:rPr lang="sl-SI" sz="2400" dirty="0">
                  <a:latin typeface="Abhaya Libre"/>
                  <a:ea typeface="Abhaya Libre"/>
                  <a:cs typeface="Abhaya Libre"/>
                  <a:sym typeface="Abhaya Libre"/>
                </a:rPr>
                <a:t> (</a:t>
              </a:r>
              <a:r>
                <a:rPr lang="en-US" sz="2400" u="sng" dirty="0">
                  <a:solidFill>
                    <a:schemeClr val="hlink"/>
                  </a:solidFill>
                  <a:latin typeface="Abhaya Libre"/>
                  <a:ea typeface="Abhaya Libre"/>
                  <a:cs typeface="Abhaya Libre"/>
                  <a:sym typeface="Abhaya Libre"/>
                  <a:hlinkClick r:id="rId9"/>
                </a:rPr>
                <a:t>plastic bottles</a:t>
              </a:r>
              <a:r>
                <a:rPr lang="sl-SI" sz="2400" u="sng" dirty="0">
                  <a:solidFill>
                    <a:schemeClr val="hlink"/>
                  </a:solidFill>
                  <a:latin typeface="Abhaya Libre"/>
                  <a:ea typeface="Abhaya Libre"/>
                  <a:cs typeface="Abhaya Libre"/>
                  <a:sym typeface="Abhaya Libre"/>
                </a:rPr>
                <a:t>)</a:t>
              </a:r>
              <a:r>
                <a:rPr lang="en-US" sz="2400" dirty="0">
                  <a:latin typeface="Abhaya Libre"/>
                  <a:ea typeface="Abhaya Libre"/>
                  <a:cs typeface="Abhaya Libre"/>
                  <a:sym typeface="Abhaya Libre"/>
                </a:rPr>
                <a:t> pa so </a:t>
              </a:r>
              <a:r>
                <a:rPr lang="en-US" sz="2400" dirty="0" err="1">
                  <a:latin typeface="Abhaya Libre"/>
                  <a:ea typeface="Abhaya Libre"/>
                  <a:cs typeface="Abhaya Libre"/>
                  <a:sym typeface="Abhaya Libre"/>
                </a:rPr>
                <a:t>narejene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parke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Patagonija</a:t>
              </a:r>
              <a:r>
                <a:rPr lang="en-US" sz="2400" dirty="0">
                  <a:latin typeface="Abhaya Libre"/>
                  <a:ea typeface="Abhaya Libre"/>
                  <a:cs typeface="Abhaya Libre"/>
                  <a:sym typeface="Abhaya Libre"/>
                </a:rPr>
                <a:t> se </a:t>
              </a:r>
              <a:r>
                <a:rPr lang="en-US" sz="2400" dirty="0" err="1">
                  <a:latin typeface="Abhaya Libre"/>
                  <a:ea typeface="Abhaya Libre"/>
                  <a:cs typeface="Abhaya Libre"/>
                  <a:sym typeface="Abhaya Libre"/>
                </a:rPr>
                <a:t>zaveda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tudi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pomena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političnih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ukrepov</a:t>
              </a:r>
              <a:r>
                <a:rPr lang="en-US" sz="2400" dirty="0">
                  <a:latin typeface="Abhaya Libre"/>
                  <a:ea typeface="Abhaya Libre"/>
                  <a:cs typeface="Abhaya Libre"/>
                  <a:sym typeface="Abhaya Libre"/>
                </a:rPr>
                <a:t> za </a:t>
              </a:r>
              <a:r>
                <a:rPr lang="en-US" sz="2400" dirty="0" err="1">
                  <a:latin typeface="Abhaya Libre"/>
                  <a:ea typeface="Abhaya Libre"/>
                  <a:cs typeface="Abhaya Libre"/>
                  <a:sym typeface="Abhaya Libre"/>
                </a:rPr>
                <a:t>okolje</a:t>
              </a:r>
              <a:r>
                <a:rPr lang="en-US" sz="2400" dirty="0">
                  <a:latin typeface="Abhaya Libre"/>
                  <a:ea typeface="Abhaya Libre"/>
                  <a:cs typeface="Abhaya Libre"/>
                  <a:sym typeface="Abhaya Libre"/>
                </a:rPr>
                <a:t> in je </a:t>
              </a:r>
              <a:r>
                <a:rPr lang="en-US" sz="2400" dirty="0" err="1">
                  <a:latin typeface="Abhaya Libre"/>
                  <a:ea typeface="Abhaya Libre"/>
                  <a:cs typeface="Abhaya Libre"/>
                  <a:sym typeface="Abhaya Libre"/>
                </a:rPr>
                <a:t>glasovanje</a:t>
              </a:r>
              <a:r>
                <a:rPr lang="en-US" sz="2400" dirty="0">
                  <a:latin typeface="Abhaya Libre"/>
                  <a:ea typeface="Abhaya Libre"/>
                  <a:cs typeface="Abhaya Libre"/>
                  <a:sym typeface="Abhaya Libre"/>
                </a:rPr>
                <a:t> za </a:t>
              </a:r>
              <a:r>
                <a:rPr lang="en-US" sz="2400" dirty="0" err="1">
                  <a:latin typeface="Abhaya Libre"/>
                  <a:ea typeface="Abhaya Libre"/>
                  <a:cs typeface="Abhaya Libre"/>
                  <a:sym typeface="Abhaya Libre"/>
                </a:rPr>
                <a:t>okolju</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prijazne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voditelje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postavila</a:t>
              </a:r>
              <a:r>
                <a:rPr lang="en-US" sz="2400" dirty="0">
                  <a:latin typeface="Abhaya Libre"/>
                  <a:ea typeface="Abhaya Libre"/>
                  <a:cs typeface="Abhaya Libre"/>
                  <a:sym typeface="Abhaya Libre"/>
                </a:rPr>
                <a:t> za </a:t>
              </a:r>
              <a:r>
                <a:rPr lang="en-US" sz="2400" dirty="0" err="1">
                  <a:latin typeface="Abhaya Libre"/>
                  <a:ea typeface="Abhaya Libre"/>
                  <a:cs typeface="Abhaya Libre"/>
                  <a:sym typeface="Abhaya Libre"/>
                </a:rPr>
                <a:t>temelj</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svojega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trajnostnega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sporočila</a:t>
              </a:r>
              <a:r>
                <a:rPr lang="en-US" sz="2400" dirty="0">
                  <a:latin typeface="Abhaya Libre"/>
                  <a:ea typeface="Abhaya Libre"/>
                  <a:cs typeface="Abhaya Libre"/>
                  <a:sym typeface="Abhaya Libre"/>
                </a:rPr>
                <a:t>.</a:t>
              </a:r>
              <a:r>
                <a:rPr lang="sl-SI" sz="2400" dirty="0">
                  <a:latin typeface="Abhaya Libre"/>
                  <a:ea typeface="Abhaya Libre"/>
                  <a:cs typeface="Abhaya Libre"/>
                  <a:sym typeface="Abhaya Libre"/>
                </a:rPr>
                <a:t> </a:t>
              </a:r>
              <a:endParaRPr dirty="0"/>
            </a:p>
          </p:txBody>
        </p:sp>
        <p:sp>
          <p:nvSpPr>
            <p:cNvPr id="501" name="Google Shape;501;g1c0d571eb8a_0_282"/>
            <p:cNvSpPr txBox="1"/>
            <p:nvPr/>
          </p:nvSpPr>
          <p:spPr>
            <a:xfrm>
              <a:off x="2900166" y="3057933"/>
              <a:ext cx="8964001" cy="4136518"/>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sl-SI" sz="2400" dirty="0">
                  <a:latin typeface="Abhaya Libre"/>
                  <a:ea typeface="Abhaya Libre"/>
                  <a:cs typeface="Abhaya Libre"/>
                  <a:sym typeface="Abhaya Libre"/>
                </a:rPr>
                <a:t>Izdali so oglase (</a:t>
              </a:r>
              <a:r>
                <a:rPr lang="en-US" sz="2400" u="sng" dirty="0">
                  <a:solidFill>
                    <a:schemeClr val="hlink"/>
                  </a:solidFill>
                  <a:latin typeface="Abhaya Libre"/>
                  <a:ea typeface="Abhaya Libre"/>
                  <a:cs typeface="Abhaya Libre"/>
                  <a:sym typeface="Abhaya Libre"/>
                  <a:hlinkClick r:id="rId10"/>
                </a:rPr>
                <a:t>released ads</a:t>
              </a:r>
              <a:r>
                <a:rPr lang="sl-SI" sz="2400" dirty="0">
                  <a:latin typeface="Abhaya Libre"/>
                  <a:ea typeface="Abhaya Libre"/>
                  <a:cs typeface="Abhaya Libre"/>
                  <a:sym typeface="Abhaya Libre"/>
                </a:rPr>
                <a:t>), v katerih spodbujajo ljudi, naj ne kupujejo stvari, ki jih ne potrebujejo (celo svojih izdelkov), in uvedli program (</a:t>
              </a:r>
              <a:r>
                <a:rPr lang="en-US" sz="2400" u="sng" dirty="0">
                  <a:solidFill>
                    <a:schemeClr val="hlink"/>
                  </a:solidFill>
                  <a:latin typeface="Abhaya Libre"/>
                  <a:ea typeface="Abhaya Libre"/>
                  <a:cs typeface="Abhaya Libre"/>
                  <a:sym typeface="Abhaya Libre"/>
                  <a:hlinkClick r:id="rId11"/>
                </a:rPr>
                <a:t>program</a:t>
              </a:r>
              <a:r>
                <a:rPr lang="sl-SI" sz="2400" u="sng" dirty="0">
                  <a:solidFill>
                    <a:schemeClr val="hlink"/>
                  </a:solidFill>
                  <a:latin typeface="Abhaya Libre"/>
                  <a:ea typeface="Abhaya Libre"/>
                  <a:cs typeface="Abhaya Libre"/>
                  <a:sym typeface="Abhaya Libre"/>
                </a:rPr>
                <a:t>)</a:t>
              </a:r>
              <a:r>
                <a:rPr lang="sl-SI" sz="2400" dirty="0">
                  <a:latin typeface="Abhaya Libre"/>
                  <a:ea typeface="Abhaya Libre"/>
                  <a:cs typeface="Abhaya Libre"/>
                  <a:sym typeface="Abhaya Libre"/>
                </a:rPr>
                <a:t> za popravilo namesto zamenjave svojih izdelkov. Njihova zavezanost je v njihovih izdelkih - ne le v sporočilih in trženju.</a:t>
              </a:r>
            </a:p>
          </p:txBody>
        </p:sp>
        <p:sp>
          <p:nvSpPr>
            <p:cNvPr id="502" name="Google Shape;502;g1c0d571eb8a_0_282"/>
            <p:cNvSpPr txBox="1"/>
            <p:nvPr/>
          </p:nvSpPr>
          <p:spPr>
            <a:xfrm>
              <a:off x="0" y="189932"/>
              <a:ext cx="8544601" cy="2757679"/>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a:latin typeface="Abhaya Libre"/>
                  <a:ea typeface="Abhaya Libre"/>
                  <a:cs typeface="Abhaya Libre"/>
                  <a:sym typeface="Abhaya Libre"/>
                </a:rPr>
                <a:t>Leta 2015 je </a:t>
              </a:r>
              <a:r>
                <a:rPr lang="en-US" sz="2400" dirty="0" err="1">
                  <a:latin typeface="Abhaya Libre"/>
                  <a:ea typeface="Abhaya Libre"/>
                  <a:cs typeface="Abhaya Libre"/>
                  <a:sym typeface="Abhaya Libre"/>
                </a:rPr>
                <a:t>časopis</a:t>
              </a:r>
              <a:r>
                <a:rPr lang="en-US" sz="2400" dirty="0">
                  <a:latin typeface="Abhaya Libre"/>
                  <a:ea typeface="Abhaya Libre"/>
                  <a:cs typeface="Abhaya Libre"/>
                  <a:sym typeface="Abhaya Libre"/>
                </a:rPr>
                <a:t> New Yorker </a:t>
              </a:r>
              <a:r>
                <a:rPr lang="en-US" sz="2400" dirty="0" err="1">
                  <a:latin typeface="Abhaya Libre"/>
                  <a:ea typeface="Abhaya Libre"/>
                  <a:cs typeface="Abhaya Libre"/>
                  <a:sym typeface="Abhaya Libre"/>
                </a:rPr>
                <a:t>strategijo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podjetja</a:t>
              </a:r>
              <a:r>
                <a:rPr lang="en-US" sz="2400" dirty="0">
                  <a:latin typeface="Abhaya Libre"/>
                  <a:ea typeface="Abhaya Libre"/>
                  <a:cs typeface="Abhaya Libre"/>
                  <a:sym typeface="Abhaya Libre"/>
                </a:rPr>
                <a:t> Patagonia </a:t>
              </a:r>
              <a:r>
                <a:rPr lang="en-US" sz="2400" dirty="0" err="1">
                  <a:latin typeface="Abhaya Libre"/>
                  <a:ea typeface="Abhaya Libre"/>
                  <a:cs typeface="Abhaya Libre"/>
                  <a:sym typeface="Abhaya Libre"/>
                </a:rPr>
                <a:t>poimenoval</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proti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rasti</a:t>
              </a:r>
              <a:r>
                <a:rPr lang="en-US" sz="2400" dirty="0">
                  <a:latin typeface="Abhaya Libre"/>
                  <a:ea typeface="Abhaya Libre"/>
                  <a:cs typeface="Abhaya Libre"/>
                  <a:sym typeface="Abhaya Libre"/>
                </a:rPr>
                <a:t>", s </a:t>
              </a:r>
              <a:r>
                <a:rPr lang="en-US" sz="2400" dirty="0" err="1">
                  <a:latin typeface="Abhaya Libre"/>
                  <a:ea typeface="Abhaya Libre"/>
                  <a:cs typeface="Abhaya Libre"/>
                  <a:sym typeface="Abhaya Libre"/>
                </a:rPr>
                <a:t>čimer</a:t>
              </a:r>
              <a:r>
                <a:rPr lang="en-US" sz="2400" dirty="0">
                  <a:latin typeface="Abhaya Libre"/>
                  <a:ea typeface="Abhaya Libre"/>
                  <a:cs typeface="Abhaya Libre"/>
                  <a:sym typeface="Abhaya Libre"/>
                </a:rPr>
                <a:t> se je v </a:t>
              </a:r>
              <a:r>
                <a:rPr lang="en-US" sz="2400" dirty="0" err="1">
                  <a:latin typeface="Abhaya Libre"/>
                  <a:ea typeface="Abhaya Libre"/>
                  <a:cs typeface="Abhaya Libre"/>
                  <a:sym typeface="Abhaya Libre"/>
                </a:rPr>
                <a:t>šali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dotaknil</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križarskega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pohoda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trgovca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proti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navidezni</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odvečni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potrošnji</a:t>
              </a:r>
              <a:r>
                <a:rPr lang="sl-SI" sz="2400" dirty="0">
                  <a:latin typeface="Abhaya Libre"/>
                  <a:ea typeface="Abhaya Libre"/>
                  <a:cs typeface="Abhaya Libre"/>
                  <a:sym typeface="Abhaya Libre"/>
                </a:rPr>
                <a:t> (</a:t>
              </a:r>
              <a:r>
                <a:rPr lang="en-US" sz="2400" u="sng" dirty="0">
                  <a:solidFill>
                    <a:schemeClr val="hlink"/>
                  </a:solidFill>
                  <a:latin typeface="Abhaya Libre"/>
                  <a:ea typeface="Abhaya Libre"/>
                  <a:cs typeface="Abhaya Libre"/>
                  <a:sym typeface="Abhaya Libre"/>
                  <a:hlinkClick r:id="rId12"/>
                </a:rPr>
                <a:t>profile</a:t>
              </a:r>
              <a:r>
                <a:rPr lang="sl-SI" sz="2400" u="sng" dirty="0">
                  <a:solidFill>
                    <a:schemeClr val="hlink"/>
                  </a:solidFill>
                  <a:latin typeface="Abhaya Libre"/>
                  <a:ea typeface="Abhaya Libre"/>
                  <a:cs typeface="Abhaya Libre"/>
                  <a:sym typeface="Abhaya Libre"/>
                </a:rPr>
                <a:t>)</a:t>
              </a:r>
              <a:r>
                <a:rPr lang="en-US" sz="2400" dirty="0">
                  <a:latin typeface="Abhaya Libre"/>
                  <a:ea typeface="Abhaya Libre"/>
                  <a:cs typeface="Abhaya Libre"/>
                  <a:sym typeface="Abhaya Libre"/>
                </a:rPr>
                <a:t>.</a:t>
              </a:r>
              <a:endParaRPr dirty="0"/>
            </a:p>
          </p:txBody>
        </p:sp>
        <p:pic>
          <p:nvPicPr>
            <p:cNvPr id="503" name="Google Shape;503;g1c0d571eb8a_0_282"/>
            <p:cNvPicPr preferRelativeResize="0"/>
            <p:nvPr/>
          </p:nvPicPr>
          <p:blipFill rotWithShape="1">
            <a:blip r:embed="rId13">
              <a:alphaModFix/>
            </a:blip>
            <a:srcRect/>
            <a:stretch/>
          </p:blipFill>
          <p:spPr>
            <a:xfrm>
              <a:off x="8935857" y="94767"/>
              <a:ext cx="2301524" cy="2310187"/>
            </a:xfrm>
            <a:prstGeom prst="rect">
              <a:avLst/>
            </a:prstGeom>
            <a:noFill/>
            <a:ln>
              <a:noFill/>
            </a:ln>
          </p:spPr>
        </p:pic>
        <p:pic>
          <p:nvPicPr>
            <p:cNvPr id="504" name="Google Shape;504;g1c0d571eb8a_0_282"/>
            <p:cNvPicPr preferRelativeResize="0"/>
            <p:nvPr/>
          </p:nvPicPr>
          <p:blipFill rotWithShape="1">
            <a:blip r:embed="rId14">
              <a:alphaModFix/>
            </a:blip>
            <a:srcRect/>
            <a:stretch/>
          </p:blipFill>
          <p:spPr>
            <a:xfrm>
              <a:off x="-222240" y="3575248"/>
              <a:ext cx="2548822" cy="2405452"/>
            </a:xfrm>
            <a:prstGeom prst="rect">
              <a:avLst/>
            </a:prstGeom>
            <a:noFill/>
            <a:ln>
              <a:noFill/>
            </a:ln>
          </p:spPr>
        </p:pic>
      </p:grpSp>
      <p:pic>
        <p:nvPicPr>
          <p:cNvPr id="505" name="Google Shape;505;g1c0d571eb8a_0_282"/>
          <p:cNvPicPr preferRelativeResize="0"/>
          <p:nvPr/>
        </p:nvPicPr>
        <p:blipFill>
          <a:blip r:embed="rId15">
            <a:alphaModFix/>
          </a:blip>
          <a:stretch>
            <a:fillRect/>
          </a:stretch>
        </p:blipFill>
        <p:spPr>
          <a:xfrm>
            <a:off x="1829575" y="3073444"/>
            <a:ext cx="4797199" cy="359555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116"/>
        <p:cNvGrpSpPr/>
        <p:nvPr/>
      </p:nvGrpSpPr>
      <p:grpSpPr>
        <a:xfrm>
          <a:off x="0" y="0"/>
          <a:ext cx="0" cy="0"/>
          <a:chOff x="0" y="0"/>
          <a:chExt cx="0" cy="0"/>
        </a:xfrm>
      </p:grpSpPr>
      <p:sp>
        <p:nvSpPr>
          <p:cNvPr id="117" name="Google Shape;117;p3"/>
          <p:cNvSpPr txBox="1"/>
          <p:nvPr/>
        </p:nvSpPr>
        <p:spPr>
          <a:xfrm>
            <a:off x="1784075" y="1894978"/>
            <a:ext cx="12106072" cy="1021562"/>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6410" b="1" i="0" u="none" strike="noStrike" cap="none" dirty="0">
                <a:solidFill>
                  <a:srgbClr val="000000"/>
                </a:solidFill>
                <a:latin typeface="Abhaya Libre"/>
                <a:ea typeface="Abhaya Libre"/>
                <a:cs typeface="Abhaya Libre"/>
                <a:sym typeface="Abhaya Libre"/>
              </a:rPr>
              <a:t>Izjava o </a:t>
            </a:r>
            <a:r>
              <a:rPr lang="en-US" sz="6410" b="1" i="0" u="none" strike="noStrike" cap="none" dirty="0" err="1">
                <a:solidFill>
                  <a:srgbClr val="000000"/>
                </a:solidFill>
                <a:latin typeface="Abhaya Libre"/>
                <a:ea typeface="Abhaya Libre"/>
                <a:cs typeface="Abhaya Libre"/>
                <a:sym typeface="Abhaya Libre"/>
              </a:rPr>
              <a:t>omejenost</a:t>
            </a:r>
            <a:r>
              <a:rPr lang="en-US" sz="6410" b="1" i="0" u="none" strike="noStrike" cap="none" dirty="0">
                <a:solidFill>
                  <a:srgbClr val="000000"/>
                </a:solidFill>
                <a:latin typeface="Abhaya Libre"/>
                <a:ea typeface="Abhaya Libre"/>
                <a:cs typeface="Abhaya Libre"/>
                <a:sym typeface="Abhaya Libre"/>
              </a:rPr>
              <a:t> </a:t>
            </a:r>
            <a:r>
              <a:rPr lang="en-US" sz="6410" b="1" i="0" u="none" strike="noStrike" cap="none" dirty="0" err="1">
                <a:solidFill>
                  <a:srgbClr val="000000"/>
                </a:solidFill>
                <a:latin typeface="Abhaya Libre"/>
                <a:ea typeface="Abhaya Libre"/>
                <a:cs typeface="Abhaya Libre"/>
                <a:sym typeface="Abhaya Libre"/>
              </a:rPr>
              <a:t>odgovornosti</a:t>
            </a:r>
            <a:endParaRPr lang="en-US" sz="6410" b="1" i="0" u="none" strike="noStrike" cap="none" dirty="0">
              <a:solidFill>
                <a:srgbClr val="000000"/>
              </a:solidFill>
              <a:latin typeface="Abhaya Libre"/>
              <a:ea typeface="Abhaya Libre"/>
              <a:cs typeface="Abhaya Libre"/>
              <a:sym typeface="Abhaya Libre"/>
            </a:endParaRPr>
          </a:p>
          <a:p>
            <a:pPr marL="0" marR="0" lvl="0" indent="0" algn="l" rtl="0">
              <a:lnSpc>
                <a:spcPct val="85007"/>
              </a:lnSpc>
              <a:spcBef>
                <a:spcPts val="0"/>
              </a:spcBef>
              <a:spcAft>
                <a:spcPts val="0"/>
              </a:spcAft>
              <a:buNone/>
            </a:pPr>
            <a:endParaRPr dirty="0"/>
          </a:p>
        </p:txBody>
      </p:sp>
      <p:sp>
        <p:nvSpPr>
          <p:cNvPr id="118" name="Google Shape;118;p3"/>
          <p:cNvSpPr txBox="1"/>
          <p:nvPr/>
        </p:nvSpPr>
        <p:spPr>
          <a:xfrm>
            <a:off x="1784075" y="2828851"/>
            <a:ext cx="15741892" cy="5513561"/>
          </a:xfrm>
          <a:prstGeom prst="rect">
            <a:avLst/>
          </a:prstGeom>
          <a:noFill/>
          <a:ln>
            <a:noFill/>
          </a:ln>
        </p:spPr>
        <p:txBody>
          <a:bodyPr spcFirstLastPara="1" wrap="square" lIns="0" tIns="0" rIns="0" bIns="0" anchor="t" anchorCtr="0">
            <a:spAutoFit/>
          </a:bodyPr>
          <a:lstStyle/>
          <a:p>
            <a:pPr marL="0" marR="0" lvl="0" indent="0" algn="just" rtl="0">
              <a:lnSpc>
                <a:spcPct val="140012"/>
              </a:lnSpc>
              <a:spcBef>
                <a:spcPts val="0"/>
              </a:spcBef>
              <a:spcAft>
                <a:spcPts val="0"/>
              </a:spcAft>
              <a:buNone/>
            </a:pPr>
            <a:r>
              <a:rPr lang="en-US" sz="3299" b="0" i="0" u="none" strike="noStrike" cap="none" dirty="0">
                <a:solidFill>
                  <a:srgbClr val="000000"/>
                </a:solidFill>
                <a:latin typeface="Abhaya Libre"/>
                <a:ea typeface="Abhaya Libre"/>
                <a:cs typeface="Abhaya Libre"/>
                <a:sym typeface="Abhaya Libre"/>
              </a:rPr>
              <a:t>Podpora </a:t>
            </a:r>
            <a:r>
              <a:rPr lang="en-US" sz="3299" b="0" i="0" u="none" strike="noStrike" cap="none" dirty="0" err="1">
                <a:solidFill>
                  <a:srgbClr val="000000"/>
                </a:solidFill>
                <a:latin typeface="Abhaya Libre"/>
                <a:ea typeface="Abhaya Libre"/>
                <a:cs typeface="Abhaya Libre"/>
                <a:sym typeface="Abhaya Libre"/>
              </a:rPr>
              <a:t>Evropske</a:t>
            </a:r>
            <a:r>
              <a:rPr lang="en-US" sz="3299" b="0" i="0" u="none" strike="noStrike" cap="none" dirty="0">
                <a:solidFill>
                  <a:srgbClr val="000000"/>
                </a:solidFill>
                <a:latin typeface="Abhaya Libre"/>
                <a:ea typeface="Abhaya Libre"/>
                <a:cs typeface="Abhaya Libre"/>
                <a:sym typeface="Abhaya Libre"/>
              </a:rPr>
              <a:t> </a:t>
            </a:r>
            <a:r>
              <a:rPr lang="en-US" sz="3299" b="0" i="0" u="none" strike="noStrike" cap="none" dirty="0" err="1">
                <a:solidFill>
                  <a:srgbClr val="000000"/>
                </a:solidFill>
                <a:latin typeface="Abhaya Libre"/>
                <a:ea typeface="Abhaya Libre"/>
                <a:cs typeface="Abhaya Libre"/>
                <a:sym typeface="Abhaya Libre"/>
              </a:rPr>
              <a:t>komisije</a:t>
            </a:r>
            <a:r>
              <a:rPr lang="en-US" sz="3299" b="0" i="0" u="none" strike="noStrike" cap="none" dirty="0">
                <a:solidFill>
                  <a:srgbClr val="000000"/>
                </a:solidFill>
                <a:latin typeface="Abhaya Libre"/>
                <a:ea typeface="Abhaya Libre"/>
                <a:cs typeface="Abhaya Libre"/>
                <a:sym typeface="Abhaya Libre"/>
              </a:rPr>
              <a:t> za </a:t>
            </a:r>
            <a:r>
              <a:rPr lang="en-US" sz="3299" b="0" i="0" u="none" strike="noStrike" cap="none" dirty="0" err="1">
                <a:solidFill>
                  <a:srgbClr val="000000"/>
                </a:solidFill>
                <a:latin typeface="Abhaya Libre"/>
                <a:ea typeface="Abhaya Libre"/>
                <a:cs typeface="Abhaya Libre"/>
                <a:sym typeface="Abhaya Libre"/>
              </a:rPr>
              <a:t>pripravo</a:t>
            </a:r>
            <a:r>
              <a:rPr lang="en-US" sz="3299" b="0" i="0" u="none" strike="noStrike" cap="none" dirty="0">
                <a:solidFill>
                  <a:srgbClr val="000000"/>
                </a:solidFill>
                <a:latin typeface="Abhaya Libre"/>
                <a:ea typeface="Abhaya Libre"/>
                <a:cs typeface="Abhaya Libre"/>
                <a:sym typeface="Abhaya Libre"/>
              </a:rPr>
              <a:t> </a:t>
            </a:r>
            <a:r>
              <a:rPr lang="en-US" sz="3299" b="0" i="0" u="none" strike="noStrike" cap="none" dirty="0" err="1">
                <a:solidFill>
                  <a:srgbClr val="000000"/>
                </a:solidFill>
                <a:latin typeface="Abhaya Libre"/>
                <a:ea typeface="Abhaya Libre"/>
                <a:cs typeface="Abhaya Libre"/>
                <a:sym typeface="Abhaya Libre"/>
              </a:rPr>
              <a:t>te</a:t>
            </a:r>
            <a:r>
              <a:rPr lang="en-US" sz="3299" b="0" i="0" u="none" strike="noStrike" cap="none" dirty="0">
                <a:solidFill>
                  <a:srgbClr val="000000"/>
                </a:solidFill>
                <a:latin typeface="Abhaya Libre"/>
                <a:ea typeface="Abhaya Libre"/>
                <a:cs typeface="Abhaya Libre"/>
                <a:sym typeface="Abhaya Libre"/>
              </a:rPr>
              <a:t> </a:t>
            </a:r>
            <a:r>
              <a:rPr lang="en-US" sz="3299" b="0" i="0" u="none" strike="noStrike" cap="none" dirty="0" err="1">
                <a:solidFill>
                  <a:srgbClr val="000000"/>
                </a:solidFill>
                <a:latin typeface="Abhaya Libre"/>
                <a:ea typeface="Abhaya Libre"/>
                <a:cs typeface="Abhaya Libre"/>
                <a:sym typeface="Abhaya Libre"/>
              </a:rPr>
              <a:t>publikacije</a:t>
            </a:r>
            <a:r>
              <a:rPr lang="en-US" sz="3299" b="0" i="0" u="none" strike="noStrike" cap="none" dirty="0">
                <a:solidFill>
                  <a:srgbClr val="000000"/>
                </a:solidFill>
                <a:latin typeface="Abhaya Libre"/>
                <a:ea typeface="Abhaya Libre"/>
                <a:cs typeface="Abhaya Libre"/>
                <a:sym typeface="Abhaya Libre"/>
              </a:rPr>
              <a:t> ne </a:t>
            </a:r>
            <a:r>
              <a:rPr lang="en-US" sz="3299" b="0" i="0" u="none" strike="noStrike" cap="none" dirty="0" err="1">
                <a:solidFill>
                  <a:srgbClr val="000000"/>
                </a:solidFill>
                <a:latin typeface="Abhaya Libre"/>
                <a:ea typeface="Abhaya Libre"/>
                <a:cs typeface="Abhaya Libre"/>
                <a:sym typeface="Abhaya Libre"/>
              </a:rPr>
              <a:t>pomeni</a:t>
            </a:r>
            <a:r>
              <a:rPr lang="en-US" sz="3299" b="0" i="0" u="none" strike="noStrike" cap="none" dirty="0">
                <a:solidFill>
                  <a:srgbClr val="000000"/>
                </a:solidFill>
                <a:latin typeface="Abhaya Libre"/>
                <a:ea typeface="Abhaya Libre"/>
                <a:cs typeface="Abhaya Libre"/>
                <a:sym typeface="Abhaya Libre"/>
              </a:rPr>
              <a:t> </a:t>
            </a:r>
            <a:r>
              <a:rPr lang="en-US" sz="3299" b="0" i="0" u="none" strike="noStrike" cap="none" dirty="0" err="1">
                <a:solidFill>
                  <a:srgbClr val="000000"/>
                </a:solidFill>
                <a:latin typeface="Abhaya Libre"/>
                <a:ea typeface="Abhaya Libre"/>
                <a:cs typeface="Abhaya Libre"/>
                <a:sym typeface="Abhaya Libre"/>
              </a:rPr>
              <a:t>podpore</a:t>
            </a:r>
            <a:r>
              <a:rPr lang="en-US" sz="3299" b="0" i="0" u="none" strike="noStrike" cap="none" dirty="0">
                <a:solidFill>
                  <a:srgbClr val="000000"/>
                </a:solidFill>
                <a:latin typeface="Abhaya Libre"/>
                <a:ea typeface="Abhaya Libre"/>
                <a:cs typeface="Abhaya Libre"/>
                <a:sym typeface="Abhaya Libre"/>
              </a:rPr>
              <a:t> </a:t>
            </a:r>
            <a:r>
              <a:rPr lang="en-US" sz="3299" b="0" i="0" u="none" strike="noStrike" cap="none" dirty="0" err="1">
                <a:solidFill>
                  <a:srgbClr val="000000"/>
                </a:solidFill>
                <a:latin typeface="Abhaya Libre"/>
                <a:ea typeface="Abhaya Libre"/>
                <a:cs typeface="Abhaya Libre"/>
                <a:sym typeface="Abhaya Libre"/>
              </a:rPr>
              <a:t>vsebini</a:t>
            </a:r>
            <a:r>
              <a:rPr lang="en-US" sz="3299" b="0" i="0" u="none" strike="noStrike" cap="none" dirty="0">
                <a:solidFill>
                  <a:srgbClr val="000000"/>
                </a:solidFill>
                <a:latin typeface="Abhaya Libre"/>
                <a:ea typeface="Abhaya Libre"/>
                <a:cs typeface="Abhaya Libre"/>
                <a:sym typeface="Abhaya Libre"/>
              </a:rPr>
              <a:t>, ki </a:t>
            </a:r>
            <a:r>
              <a:rPr lang="en-US" sz="3299" b="0" i="0" u="none" strike="noStrike" cap="none" dirty="0" err="1">
                <a:solidFill>
                  <a:srgbClr val="000000"/>
                </a:solidFill>
                <a:latin typeface="Abhaya Libre"/>
                <a:ea typeface="Abhaya Libre"/>
                <a:cs typeface="Abhaya Libre"/>
                <a:sym typeface="Abhaya Libre"/>
              </a:rPr>
              <a:t>odraža</a:t>
            </a:r>
            <a:r>
              <a:rPr lang="en-US" sz="3299" b="0" i="0" u="none" strike="noStrike" cap="none" dirty="0">
                <a:solidFill>
                  <a:srgbClr val="000000"/>
                </a:solidFill>
                <a:latin typeface="Abhaya Libre"/>
                <a:ea typeface="Abhaya Libre"/>
                <a:cs typeface="Abhaya Libre"/>
                <a:sym typeface="Abhaya Libre"/>
              </a:rPr>
              <a:t> le </a:t>
            </a:r>
            <a:r>
              <a:rPr lang="en-US" sz="3299" b="0" i="0" u="none" strike="noStrike" cap="none" dirty="0" err="1">
                <a:solidFill>
                  <a:srgbClr val="000000"/>
                </a:solidFill>
                <a:latin typeface="Abhaya Libre"/>
                <a:ea typeface="Abhaya Libre"/>
                <a:cs typeface="Abhaya Libre"/>
                <a:sym typeface="Abhaya Libre"/>
              </a:rPr>
              <a:t>stališča</a:t>
            </a:r>
            <a:r>
              <a:rPr lang="en-US" sz="3299" b="0" i="0" u="none" strike="noStrike" cap="none" dirty="0">
                <a:solidFill>
                  <a:srgbClr val="000000"/>
                </a:solidFill>
                <a:latin typeface="Abhaya Libre"/>
                <a:ea typeface="Abhaya Libre"/>
                <a:cs typeface="Abhaya Libre"/>
                <a:sym typeface="Abhaya Libre"/>
              </a:rPr>
              <a:t> </a:t>
            </a:r>
            <a:r>
              <a:rPr lang="en-US" sz="3299" b="0" i="0" u="none" strike="noStrike" cap="none" dirty="0" err="1">
                <a:solidFill>
                  <a:srgbClr val="000000"/>
                </a:solidFill>
                <a:latin typeface="Abhaya Libre"/>
                <a:ea typeface="Abhaya Libre"/>
                <a:cs typeface="Abhaya Libre"/>
                <a:sym typeface="Abhaya Libre"/>
              </a:rPr>
              <a:t>avtorjev</a:t>
            </a:r>
            <a:r>
              <a:rPr lang="en-US" sz="3299" b="0" i="0" u="none" strike="noStrike" cap="none" dirty="0">
                <a:solidFill>
                  <a:srgbClr val="000000"/>
                </a:solidFill>
                <a:latin typeface="Abhaya Libre"/>
                <a:ea typeface="Abhaya Libre"/>
                <a:cs typeface="Abhaya Libre"/>
                <a:sym typeface="Abhaya Libre"/>
              </a:rPr>
              <a:t>, in </a:t>
            </a:r>
            <a:r>
              <a:rPr lang="en-US" sz="3299" b="0" i="0" u="none" strike="noStrike" cap="none" dirty="0" err="1">
                <a:solidFill>
                  <a:srgbClr val="000000"/>
                </a:solidFill>
                <a:latin typeface="Abhaya Libre"/>
                <a:ea typeface="Abhaya Libre"/>
                <a:cs typeface="Abhaya Libre"/>
                <a:sym typeface="Abhaya Libre"/>
              </a:rPr>
              <a:t>Komisija</a:t>
            </a:r>
            <a:r>
              <a:rPr lang="en-US" sz="3299" b="0" i="0" u="none" strike="noStrike" cap="none" dirty="0">
                <a:solidFill>
                  <a:srgbClr val="000000"/>
                </a:solidFill>
                <a:latin typeface="Abhaya Libre"/>
                <a:ea typeface="Abhaya Libre"/>
                <a:cs typeface="Abhaya Libre"/>
                <a:sym typeface="Abhaya Libre"/>
              </a:rPr>
              <a:t> </a:t>
            </a:r>
            <a:r>
              <a:rPr lang="en-US" sz="3299" b="0" i="0" u="none" strike="noStrike" cap="none" dirty="0" err="1">
                <a:solidFill>
                  <a:srgbClr val="000000"/>
                </a:solidFill>
                <a:latin typeface="Abhaya Libre"/>
                <a:ea typeface="Abhaya Libre"/>
                <a:cs typeface="Abhaya Libre"/>
                <a:sym typeface="Abhaya Libre"/>
              </a:rPr>
              <a:t>ni</a:t>
            </a:r>
            <a:r>
              <a:rPr lang="en-US" sz="3299" b="0" i="0" u="none" strike="noStrike" cap="none" dirty="0">
                <a:solidFill>
                  <a:srgbClr val="000000"/>
                </a:solidFill>
                <a:latin typeface="Abhaya Libre"/>
                <a:ea typeface="Abhaya Libre"/>
                <a:cs typeface="Abhaya Libre"/>
                <a:sym typeface="Abhaya Libre"/>
              </a:rPr>
              <a:t> </a:t>
            </a:r>
            <a:r>
              <a:rPr lang="en-US" sz="3299" b="0" i="0" u="none" strike="noStrike" cap="none" dirty="0" err="1">
                <a:solidFill>
                  <a:srgbClr val="000000"/>
                </a:solidFill>
                <a:latin typeface="Abhaya Libre"/>
                <a:ea typeface="Abhaya Libre"/>
                <a:cs typeface="Abhaya Libre"/>
                <a:sym typeface="Abhaya Libre"/>
              </a:rPr>
              <a:t>odgovorna</a:t>
            </a:r>
            <a:r>
              <a:rPr lang="en-US" sz="3299" b="0" i="0" u="none" strike="noStrike" cap="none" dirty="0">
                <a:solidFill>
                  <a:srgbClr val="000000"/>
                </a:solidFill>
                <a:latin typeface="Abhaya Libre"/>
                <a:ea typeface="Abhaya Libre"/>
                <a:cs typeface="Abhaya Libre"/>
                <a:sym typeface="Abhaya Libre"/>
              </a:rPr>
              <a:t> za </a:t>
            </a:r>
            <a:r>
              <a:rPr lang="en-US" sz="3299" b="0" i="0" u="none" strike="noStrike" cap="none" dirty="0" err="1">
                <a:solidFill>
                  <a:srgbClr val="000000"/>
                </a:solidFill>
                <a:latin typeface="Abhaya Libre"/>
                <a:ea typeface="Abhaya Libre"/>
                <a:cs typeface="Abhaya Libre"/>
                <a:sym typeface="Abhaya Libre"/>
              </a:rPr>
              <a:t>kakršno</a:t>
            </a:r>
            <a:r>
              <a:rPr lang="en-US" sz="3299" b="0" i="0" u="none" strike="noStrike" cap="none" dirty="0">
                <a:solidFill>
                  <a:srgbClr val="000000"/>
                </a:solidFill>
                <a:latin typeface="Abhaya Libre"/>
                <a:ea typeface="Abhaya Libre"/>
                <a:cs typeface="Abhaya Libre"/>
                <a:sym typeface="Abhaya Libre"/>
              </a:rPr>
              <a:t> </a:t>
            </a:r>
            <a:r>
              <a:rPr lang="en-US" sz="3299" b="0" i="0" u="none" strike="noStrike" cap="none" dirty="0" err="1">
                <a:solidFill>
                  <a:srgbClr val="000000"/>
                </a:solidFill>
                <a:latin typeface="Abhaya Libre"/>
                <a:ea typeface="Abhaya Libre"/>
                <a:cs typeface="Abhaya Libre"/>
                <a:sym typeface="Abhaya Libre"/>
              </a:rPr>
              <a:t>koli</a:t>
            </a:r>
            <a:r>
              <a:rPr lang="en-US" sz="3299" b="0" i="0" u="none" strike="noStrike" cap="none" dirty="0">
                <a:solidFill>
                  <a:srgbClr val="000000"/>
                </a:solidFill>
                <a:latin typeface="Abhaya Libre"/>
                <a:ea typeface="Abhaya Libre"/>
                <a:cs typeface="Abhaya Libre"/>
                <a:sym typeface="Abhaya Libre"/>
              </a:rPr>
              <a:t> </a:t>
            </a:r>
            <a:r>
              <a:rPr lang="en-US" sz="3299" b="0" i="0" u="none" strike="noStrike" cap="none" dirty="0" err="1">
                <a:solidFill>
                  <a:srgbClr val="000000"/>
                </a:solidFill>
                <a:latin typeface="Abhaya Libre"/>
                <a:ea typeface="Abhaya Libre"/>
                <a:cs typeface="Abhaya Libre"/>
                <a:sym typeface="Abhaya Libre"/>
              </a:rPr>
              <a:t>uporabo</a:t>
            </a:r>
            <a:r>
              <a:rPr lang="en-US" sz="3299" b="0" i="0" u="none" strike="noStrike" cap="none" dirty="0">
                <a:solidFill>
                  <a:srgbClr val="000000"/>
                </a:solidFill>
                <a:latin typeface="Abhaya Libre"/>
                <a:ea typeface="Abhaya Libre"/>
                <a:cs typeface="Abhaya Libre"/>
                <a:sym typeface="Abhaya Libre"/>
              </a:rPr>
              <a:t> </a:t>
            </a:r>
            <a:r>
              <a:rPr lang="en-US" sz="3299" b="0" i="0" u="none" strike="noStrike" cap="none" dirty="0" err="1">
                <a:solidFill>
                  <a:srgbClr val="000000"/>
                </a:solidFill>
                <a:latin typeface="Abhaya Libre"/>
                <a:ea typeface="Abhaya Libre"/>
                <a:cs typeface="Abhaya Libre"/>
                <a:sym typeface="Abhaya Libre"/>
              </a:rPr>
              <a:t>informacij</a:t>
            </a:r>
            <a:r>
              <a:rPr lang="en-US" sz="3299" b="0" i="0" u="none" strike="noStrike" cap="none" dirty="0">
                <a:solidFill>
                  <a:srgbClr val="000000"/>
                </a:solidFill>
                <a:latin typeface="Abhaya Libre"/>
                <a:ea typeface="Abhaya Libre"/>
                <a:cs typeface="Abhaya Libre"/>
                <a:sym typeface="Abhaya Libre"/>
              </a:rPr>
              <a:t>, ki </a:t>
            </a:r>
            <a:r>
              <a:rPr lang="en-US" sz="3299" b="0" i="0" u="none" strike="noStrike" cap="none" dirty="0" err="1">
                <a:solidFill>
                  <a:srgbClr val="000000"/>
                </a:solidFill>
                <a:latin typeface="Abhaya Libre"/>
                <a:ea typeface="Abhaya Libre"/>
                <a:cs typeface="Abhaya Libre"/>
                <a:sym typeface="Abhaya Libre"/>
              </a:rPr>
              <a:t>jih</a:t>
            </a:r>
            <a:r>
              <a:rPr lang="en-US" sz="3299" b="0" i="0" u="none" strike="noStrike" cap="none" dirty="0">
                <a:solidFill>
                  <a:srgbClr val="000000"/>
                </a:solidFill>
                <a:latin typeface="Abhaya Libre"/>
                <a:ea typeface="Abhaya Libre"/>
                <a:cs typeface="Abhaya Libre"/>
                <a:sym typeface="Abhaya Libre"/>
              </a:rPr>
              <a:t> ta </a:t>
            </a:r>
            <a:r>
              <a:rPr lang="en-US" sz="3299" b="0" i="0" u="none" strike="noStrike" cap="none" dirty="0" err="1">
                <a:solidFill>
                  <a:srgbClr val="000000"/>
                </a:solidFill>
                <a:latin typeface="Abhaya Libre"/>
                <a:ea typeface="Abhaya Libre"/>
                <a:cs typeface="Abhaya Libre"/>
                <a:sym typeface="Abhaya Libre"/>
              </a:rPr>
              <a:t>publikacija</a:t>
            </a:r>
            <a:r>
              <a:rPr lang="en-US" sz="3299" b="0" i="0" u="none" strike="noStrike" cap="none" dirty="0">
                <a:solidFill>
                  <a:srgbClr val="000000"/>
                </a:solidFill>
                <a:latin typeface="Abhaya Libre"/>
                <a:ea typeface="Abhaya Libre"/>
                <a:cs typeface="Abhaya Libre"/>
                <a:sym typeface="Abhaya Libre"/>
              </a:rPr>
              <a:t> </a:t>
            </a:r>
            <a:r>
              <a:rPr lang="en-US" sz="3299" b="0" i="0" u="none" strike="noStrike" cap="none" dirty="0" err="1">
                <a:solidFill>
                  <a:srgbClr val="000000"/>
                </a:solidFill>
                <a:latin typeface="Abhaya Libre"/>
                <a:ea typeface="Abhaya Libre"/>
                <a:cs typeface="Abhaya Libre"/>
                <a:sym typeface="Abhaya Libre"/>
              </a:rPr>
              <a:t>vsebuje</a:t>
            </a:r>
            <a:r>
              <a:rPr lang="en-US" sz="3299" b="0" i="0" u="none" strike="noStrike" cap="none" dirty="0">
                <a:solidFill>
                  <a:srgbClr val="000000"/>
                </a:solidFill>
                <a:latin typeface="Abhaya Libre"/>
                <a:ea typeface="Abhaya Libre"/>
                <a:cs typeface="Abhaya Libre"/>
                <a:sym typeface="Abhaya Libre"/>
              </a:rPr>
              <a:t>.</a:t>
            </a:r>
          </a:p>
          <a:p>
            <a:pPr marL="0" marR="0" lvl="0" indent="0" algn="just" rtl="0">
              <a:lnSpc>
                <a:spcPct val="140012"/>
              </a:lnSpc>
              <a:spcBef>
                <a:spcPts val="0"/>
              </a:spcBef>
              <a:spcAft>
                <a:spcPts val="0"/>
              </a:spcAft>
              <a:buNone/>
            </a:pPr>
            <a:r>
              <a:rPr lang="en-US" sz="3299" b="0" i="0" u="none" strike="noStrike" cap="none" dirty="0">
                <a:solidFill>
                  <a:srgbClr val="000000"/>
                </a:solidFill>
                <a:latin typeface="Abhaya Libre"/>
                <a:ea typeface="Abhaya Libre"/>
                <a:cs typeface="Abhaya Libre"/>
                <a:sym typeface="Abhaya Libre"/>
              </a:rPr>
              <a:t> </a:t>
            </a:r>
          </a:p>
          <a:p>
            <a:pPr marL="0" marR="0" lvl="0" indent="0" algn="just" rtl="0">
              <a:lnSpc>
                <a:spcPct val="140012"/>
              </a:lnSpc>
              <a:spcBef>
                <a:spcPts val="0"/>
              </a:spcBef>
              <a:spcAft>
                <a:spcPts val="0"/>
              </a:spcAft>
              <a:buNone/>
            </a:pPr>
            <a:endParaRPr sz="3299" b="0" i="0" u="none" strike="noStrike" cap="none" dirty="0">
              <a:solidFill>
                <a:srgbClr val="000000"/>
              </a:solidFill>
              <a:latin typeface="Abhaya Libre"/>
              <a:ea typeface="Abhaya Libre"/>
              <a:cs typeface="Abhaya Libre"/>
              <a:sym typeface="Abhaya Libre"/>
            </a:endParaRPr>
          </a:p>
          <a:p>
            <a:pPr marL="0" marR="0" lvl="0" indent="0" algn="just" rtl="0">
              <a:lnSpc>
                <a:spcPct val="140012"/>
              </a:lnSpc>
              <a:spcBef>
                <a:spcPts val="0"/>
              </a:spcBef>
              <a:spcAft>
                <a:spcPts val="0"/>
              </a:spcAft>
              <a:buNone/>
            </a:pPr>
            <a:r>
              <a:rPr lang="en-US" sz="3299" b="0" i="0" u="none" strike="noStrike" cap="none" dirty="0" err="1">
                <a:solidFill>
                  <a:srgbClr val="000000"/>
                </a:solidFill>
                <a:latin typeface="Abhaya Libre"/>
                <a:ea typeface="Abhaya Libre"/>
                <a:cs typeface="Abhaya Libre"/>
                <a:sym typeface="Abhaya Libre"/>
              </a:rPr>
              <a:t>Proje</a:t>
            </a:r>
            <a:r>
              <a:rPr lang="sl-SI" sz="3299" b="0" i="0" u="none" strike="noStrike" cap="none" dirty="0">
                <a:solidFill>
                  <a:srgbClr val="000000"/>
                </a:solidFill>
                <a:latin typeface="Abhaya Libre"/>
                <a:ea typeface="Abhaya Libre"/>
                <a:cs typeface="Abhaya Libre"/>
                <a:sym typeface="Abhaya Libre"/>
              </a:rPr>
              <a:t>k</a:t>
            </a:r>
            <a:r>
              <a:rPr lang="en-US" sz="3299" b="0" i="0" u="none" strike="noStrike" cap="none" dirty="0">
                <a:solidFill>
                  <a:srgbClr val="000000"/>
                </a:solidFill>
                <a:latin typeface="Abhaya Libre"/>
                <a:ea typeface="Abhaya Libre"/>
                <a:cs typeface="Abhaya Libre"/>
                <a:sym typeface="Abhaya Libre"/>
              </a:rPr>
              <a:t>t Nº: 2021-1-RO01-KA220-VET-000028118</a:t>
            </a:r>
            <a:endParaRPr dirty="0"/>
          </a:p>
          <a:p>
            <a:pPr marL="0" marR="0" lvl="0" indent="0" algn="just" rtl="0">
              <a:lnSpc>
                <a:spcPct val="140012"/>
              </a:lnSpc>
              <a:spcBef>
                <a:spcPts val="0"/>
              </a:spcBef>
              <a:spcAft>
                <a:spcPts val="0"/>
              </a:spcAft>
              <a:buNone/>
            </a:pPr>
            <a:endParaRPr sz="3299" b="0" i="0" u="none" strike="noStrike" cap="none" dirty="0">
              <a:solidFill>
                <a:srgbClr val="000000"/>
              </a:solidFill>
              <a:latin typeface="Abhaya Libre"/>
              <a:ea typeface="Abhaya Libre"/>
              <a:cs typeface="Abhaya Libre"/>
              <a:sym typeface="Abhaya Libre"/>
            </a:endParaRPr>
          </a:p>
          <a:p>
            <a:pPr marL="0" marR="0" lvl="0" indent="0" algn="l" rtl="0">
              <a:lnSpc>
                <a:spcPct val="106062"/>
              </a:lnSpc>
              <a:spcBef>
                <a:spcPts val="0"/>
              </a:spcBef>
              <a:spcAft>
                <a:spcPts val="0"/>
              </a:spcAft>
              <a:buNone/>
            </a:pPr>
            <a:endParaRPr sz="3299" b="0" i="0" u="none" strike="noStrike" cap="none" dirty="0">
              <a:solidFill>
                <a:srgbClr val="000000"/>
              </a:solidFill>
              <a:latin typeface="Abhaya Libre"/>
              <a:ea typeface="Abhaya Libre"/>
              <a:cs typeface="Abhaya Libre"/>
              <a:sym typeface="Abhaya Libre"/>
            </a:endParaRPr>
          </a:p>
        </p:txBody>
      </p:sp>
      <p:pic>
        <p:nvPicPr>
          <p:cNvPr id="119" name="Google Shape;119;p3"/>
          <p:cNvPicPr preferRelativeResize="0"/>
          <p:nvPr/>
        </p:nvPicPr>
        <p:blipFill rotWithShape="1">
          <a:blip r:embed="rId3">
            <a:alphaModFix/>
          </a:blip>
          <a:srcRect/>
          <a:stretch/>
        </p:blipFill>
        <p:spPr>
          <a:xfrm rot="-4196164">
            <a:off x="-4782433" y="7448371"/>
            <a:ext cx="11622266" cy="12388074"/>
          </a:xfrm>
          <a:prstGeom prst="rect">
            <a:avLst/>
          </a:prstGeom>
          <a:noFill/>
          <a:ln>
            <a:noFill/>
          </a:ln>
        </p:spPr>
      </p:pic>
      <p:pic>
        <p:nvPicPr>
          <p:cNvPr id="120" name="Google Shape;120;p3"/>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121" name="Google Shape;121;p3"/>
          <p:cNvPicPr preferRelativeResize="0"/>
          <p:nvPr/>
        </p:nvPicPr>
        <p:blipFill rotWithShape="1">
          <a:blip r:embed="rId5">
            <a:alphaModFix/>
          </a:blip>
          <a:srcRect/>
          <a:stretch/>
        </p:blipFill>
        <p:spPr>
          <a:xfrm rot="-1185502">
            <a:off x="-3467133" y="353201"/>
            <a:ext cx="4352147" cy="4346443"/>
          </a:xfrm>
          <a:prstGeom prst="rect">
            <a:avLst/>
          </a:prstGeom>
          <a:noFill/>
          <a:ln>
            <a:noFill/>
          </a:ln>
        </p:spPr>
      </p:pic>
      <p:pic>
        <p:nvPicPr>
          <p:cNvPr id="122" name="Google Shape;122;p3"/>
          <p:cNvPicPr preferRelativeResize="0"/>
          <p:nvPr/>
        </p:nvPicPr>
        <p:blipFill rotWithShape="1">
          <a:blip r:embed="rId6">
            <a:alphaModFix/>
          </a:blip>
          <a:srcRect/>
          <a:stretch/>
        </p:blipFill>
        <p:spPr>
          <a:xfrm rot="-7379619">
            <a:off x="3146606" y="8906714"/>
            <a:ext cx="5810576" cy="5802961"/>
          </a:xfrm>
          <a:prstGeom prst="rect">
            <a:avLst/>
          </a:prstGeom>
          <a:noFill/>
          <a:ln>
            <a:noFill/>
          </a:ln>
        </p:spPr>
      </p:pic>
      <p:pic>
        <p:nvPicPr>
          <p:cNvPr id="123" name="Google Shape;123;p3"/>
          <p:cNvPicPr preferRelativeResize="0"/>
          <p:nvPr/>
        </p:nvPicPr>
        <p:blipFill rotWithShape="1">
          <a:blip r:embed="rId7">
            <a:alphaModFix/>
          </a:blip>
          <a:srcRect/>
          <a:stretch/>
        </p:blipFill>
        <p:spPr>
          <a:xfrm>
            <a:off x="16418708" y="0"/>
            <a:ext cx="1869292" cy="1869292"/>
          </a:xfrm>
          <a:prstGeom prst="rect">
            <a:avLst/>
          </a:prstGeom>
          <a:noFill/>
          <a:ln>
            <a:noFill/>
          </a:ln>
        </p:spPr>
      </p:pic>
      <p:pic>
        <p:nvPicPr>
          <p:cNvPr id="124" name="Google Shape;124;p3"/>
          <p:cNvPicPr preferRelativeResize="0"/>
          <p:nvPr/>
        </p:nvPicPr>
        <p:blipFill rotWithShape="1">
          <a:blip r:embed="rId8">
            <a:alphaModFix/>
          </a:blip>
          <a:srcRect/>
          <a:stretch/>
        </p:blipFill>
        <p:spPr>
          <a:xfrm rot="-8947194">
            <a:off x="13506859" y="7477485"/>
            <a:ext cx="5364129" cy="5364129"/>
          </a:xfrm>
          <a:prstGeom prst="rect">
            <a:avLst/>
          </a:prstGeom>
          <a:noFill/>
          <a:ln>
            <a:noFill/>
          </a:ln>
        </p:spPr>
      </p:pic>
      <p:pic>
        <p:nvPicPr>
          <p:cNvPr id="125" name="Google Shape;125;p3"/>
          <p:cNvPicPr preferRelativeResize="0"/>
          <p:nvPr/>
        </p:nvPicPr>
        <p:blipFill rotWithShape="1">
          <a:blip r:embed="rId9">
            <a:alphaModFix/>
          </a:blip>
          <a:srcRect/>
          <a:stretch/>
        </p:blipFill>
        <p:spPr>
          <a:xfrm>
            <a:off x="1784075" y="6481135"/>
            <a:ext cx="7870946" cy="1652899"/>
          </a:xfrm>
          <a:prstGeom prst="rect">
            <a:avLst/>
          </a:prstGeom>
          <a:noFill/>
          <a:ln>
            <a:noFill/>
          </a:ln>
        </p:spPr>
      </p:pic>
      <p:pic>
        <p:nvPicPr>
          <p:cNvPr id="126" name="Google Shape;126;p3"/>
          <p:cNvPicPr preferRelativeResize="0"/>
          <p:nvPr/>
        </p:nvPicPr>
        <p:blipFill rotWithShape="1">
          <a:blip r:embed="rId10">
            <a:alphaModFix/>
          </a:blip>
          <a:srcRect/>
          <a:stretch/>
        </p:blipFill>
        <p:spPr>
          <a:xfrm rot="6632729">
            <a:off x="15049004" y="4145049"/>
            <a:ext cx="4881157" cy="4874760"/>
          </a:xfrm>
          <a:prstGeom prst="rect">
            <a:avLst/>
          </a:prstGeom>
          <a:noFill/>
          <a:ln>
            <a:noFill/>
          </a:ln>
        </p:spPr>
      </p:pic>
      <p:grpSp>
        <p:nvGrpSpPr>
          <p:cNvPr id="127" name="Google Shape;127;p3"/>
          <p:cNvGrpSpPr/>
          <p:nvPr/>
        </p:nvGrpSpPr>
        <p:grpSpPr>
          <a:xfrm>
            <a:off x="13890147" y="6582429"/>
            <a:ext cx="2900572" cy="807706"/>
            <a:chOff x="0" y="0"/>
            <a:chExt cx="3867430" cy="1076940"/>
          </a:xfrm>
        </p:grpSpPr>
        <p:pic>
          <p:nvPicPr>
            <p:cNvPr id="128" name="Google Shape;128;p3"/>
            <p:cNvPicPr preferRelativeResize="0"/>
            <p:nvPr/>
          </p:nvPicPr>
          <p:blipFill rotWithShape="1">
            <a:blip r:embed="rId11">
              <a:alphaModFix/>
            </a:blip>
            <a:srcRect/>
            <a:stretch/>
          </p:blipFill>
          <p:spPr>
            <a:xfrm>
              <a:off x="0" y="0"/>
              <a:ext cx="3867430" cy="618789"/>
            </a:xfrm>
            <a:prstGeom prst="rect">
              <a:avLst/>
            </a:prstGeom>
            <a:noFill/>
            <a:ln>
              <a:noFill/>
            </a:ln>
          </p:spPr>
        </p:pic>
        <p:pic>
          <p:nvPicPr>
            <p:cNvPr id="129" name="Google Shape;129;p3"/>
            <p:cNvPicPr preferRelativeResize="0"/>
            <p:nvPr/>
          </p:nvPicPr>
          <p:blipFill rotWithShape="1">
            <a:blip r:embed="rId11">
              <a:alphaModFix/>
            </a:blip>
            <a:srcRect/>
            <a:stretch/>
          </p:blipFill>
          <p:spPr>
            <a:xfrm>
              <a:off x="0" y="458151"/>
              <a:ext cx="3867430" cy="618789"/>
            </a:xfrm>
            <a:prstGeom prst="rect">
              <a:avLst/>
            </a:prstGeom>
            <a:noFill/>
            <a:ln>
              <a:noFill/>
            </a:ln>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509"/>
        <p:cNvGrpSpPr/>
        <p:nvPr/>
      </p:nvGrpSpPr>
      <p:grpSpPr>
        <a:xfrm>
          <a:off x="0" y="0"/>
          <a:ext cx="0" cy="0"/>
          <a:chOff x="0" y="0"/>
          <a:chExt cx="0" cy="0"/>
        </a:xfrm>
      </p:grpSpPr>
      <p:pic>
        <p:nvPicPr>
          <p:cNvPr id="510" name="Google Shape;510;g1c0d571eb8a_0_300"/>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511" name="Google Shape;511;g1c0d571eb8a_0_300"/>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512" name="Google Shape;512;g1c0d571eb8a_0_300"/>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513" name="Google Shape;513;g1c0d571eb8a_0_300"/>
          <p:cNvPicPr preferRelativeResize="0"/>
          <p:nvPr/>
        </p:nvPicPr>
        <p:blipFill rotWithShape="1">
          <a:blip r:embed="rId6">
            <a:alphaModFix/>
          </a:blip>
          <a:srcRect/>
          <a:stretch/>
        </p:blipFill>
        <p:spPr>
          <a:xfrm>
            <a:off x="7870030" y="9245916"/>
            <a:ext cx="3710719" cy="779251"/>
          </a:xfrm>
          <a:prstGeom prst="rect">
            <a:avLst/>
          </a:prstGeom>
          <a:noFill/>
          <a:ln>
            <a:noFill/>
          </a:ln>
        </p:spPr>
      </p:pic>
      <p:sp>
        <p:nvSpPr>
          <p:cNvPr id="514" name="Google Shape;514;g1c0d571eb8a_0_300"/>
          <p:cNvSpPr/>
          <p:nvPr/>
        </p:nvSpPr>
        <p:spPr>
          <a:xfrm>
            <a:off x="10751668" y="1755920"/>
            <a:ext cx="7129589" cy="6972236"/>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g1c0d571eb8a_0_300"/>
          <p:cNvSpPr txBox="1"/>
          <p:nvPr/>
        </p:nvSpPr>
        <p:spPr>
          <a:xfrm>
            <a:off x="899550" y="1875225"/>
            <a:ext cx="8820600" cy="7497437"/>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900" dirty="0">
                <a:latin typeface="Abhaya Libre"/>
                <a:ea typeface="Abhaya Libre"/>
                <a:cs typeface="Abhaya Libre"/>
                <a:sym typeface="Abhaya Libre"/>
              </a:rPr>
              <a:t>IBM</a:t>
            </a:r>
            <a:r>
              <a:rPr lang="sl-SI" sz="2900" dirty="0">
                <a:latin typeface="Abhaya Libre"/>
                <a:ea typeface="Abhaya Libre"/>
                <a:cs typeface="Abhaya Libre"/>
                <a:sym typeface="Abhaya Libre"/>
              </a:rPr>
              <a:t> </a:t>
            </a:r>
            <a:r>
              <a:rPr lang="en-US" sz="2900" dirty="0">
                <a:latin typeface="Abhaya Libre"/>
                <a:ea typeface="Abhaya Libre"/>
                <a:cs typeface="Abhaya Libre"/>
                <a:sym typeface="Abhaya Libre"/>
              </a:rPr>
              <a:t>je </a:t>
            </a:r>
            <a:r>
              <a:rPr lang="en-US" sz="2900" dirty="0" err="1">
                <a:latin typeface="Abhaya Libre"/>
                <a:ea typeface="Abhaya Libre"/>
                <a:cs typeface="Abhaya Libre"/>
                <a:sym typeface="Abhaya Libre"/>
              </a:rPr>
              <a:t>bil</a:t>
            </a:r>
            <a:r>
              <a:rPr lang="en-US" sz="2900" dirty="0">
                <a:latin typeface="Abhaya Libre"/>
                <a:ea typeface="Abhaya Libre"/>
                <a:cs typeface="Abhaya Libre"/>
                <a:sym typeface="Abhaya Libre"/>
              </a:rPr>
              <a:t> </a:t>
            </a:r>
            <a:r>
              <a:rPr lang="en-US" sz="2900" dirty="0" err="1">
                <a:latin typeface="Abhaya Libre"/>
                <a:ea typeface="Abhaya Libre"/>
                <a:cs typeface="Abhaya Libre"/>
                <a:sym typeface="Abhaya Libre"/>
              </a:rPr>
              <a:t>še</a:t>
            </a:r>
            <a:r>
              <a:rPr lang="en-US" sz="2900" dirty="0">
                <a:latin typeface="Abhaya Libre"/>
                <a:ea typeface="Abhaya Libre"/>
                <a:cs typeface="Abhaya Libre"/>
                <a:sym typeface="Abhaya Libre"/>
              </a:rPr>
              <a:t> </a:t>
            </a:r>
            <a:r>
              <a:rPr lang="en-US" sz="2900" dirty="0" err="1">
                <a:latin typeface="Abhaya Libre"/>
                <a:ea typeface="Abhaya Libre"/>
                <a:cs typeface="Abhaya Libre"/>
                <a:sym typeface="Abhaya Libre"/>
              </a:rPr>
              <a:t>en</a:t>
            </a:r>
            <a:r>
              <a:rPr lang="en-US" sz="2900" dirty="0">
                <a:latin typeface="Abhaya Libre"/>
                <a:ea typeface="Abhaya Libre"/>
                <a:cs typeface="Abhaya Libre"/>
                <a:sym typeface="Abhaya Libre"/>
              </a:rPr>
              <a:t> </a:t>
            </a:r>
            <a:r>
              <a:rPr lang="en-US" sz="2900" dirty="0" err="1">
                <a:latin typeface="Abhaya Libre"/>
                <a:ea typeface="Abhaya Libre"/>
                <a:cs typeface="Abhaya Libre"/>
                <a:sym typeface="Abhaya Libre"/>
              </a:rPr>
              <a:t>zgodnji</a:t>
            </a:r>
            <a:r>
              <a:rPr lang="en-US" sz="2900" dirty="0">
                <a:latin typeface="Abhaya Libre"/>
                <a:ea typeface="Abhaya Libre"/>
                <a:cs typeface="Abhaya Libre"/>
                <a:sym typeface="Abhaya Libre"/>
              </a:rPr>
              <a:t> </a:t>
            </a:r>
            <a:r>
              <a:rPr lang="en-US" sz="2900" dirty="0" err="1">
                <a:latin typeface="Abhaya Libre"/>
                <a:ea typeface="Abhaya Libre"/>
                <a:cs typeface="Abhaya Libre"/>
                <a:sym typeface="Abhaya Libre"/>
              </a:rPr>
              <a:t>privrženec</a:t>
            </a:r>
            <a:r>
              <a:rPr lang="en-US" sz="2900" dirty="0">
                <a:latin typeface="Abhaya Libre"/>
                <a:ea typeface="Abhaya Libre"/>
                <a:cs typeface="Abhaya Libre"/>
                <a:sym typeface="Abhaya Libre"/>
              </a:rPr>
              <a:t> </a:t>
            </a:r>
            <a:r>
              <a:rPr lang="en-US" sz="2900" dirty="0" err="1">
                <a:latin typeface="Abhaya Libre"/>
                <a:ea typeface="Abhaya Libre"/>
                <a:cs typeface="Abhaya Libre"/>
                <a:sym typeface="Abhaya Libre"/>
              </a:rPr>
              <a:t>trajnosti</a:t>
            </a:r>
            <a:r>
              <a:rPr lang="en-US" sz="2900" dirty="0">
                <a:latin typeface="Abhaya Libre"/>
                <a:ea typeface="Abhaya Libre"/>
                <a:cs typeface="Abhaya Libre"/>
                <a:sym typeface="Abhaya Libre"/>
              </a:rPr>
              <a:t> in </a:t>
            </a:r>
            <a:r>
              <a:rPr lang="en-US" sz="2900" dirty="0" err="1">
                <a:latin typeface="Abhaya Libre"/>
                <a:ea typeface="Abhaya Libre"/>
                <a:cs typeface="Abhaya Libre"/>
                <a:sym typeface="Abhaya Libre"/>
              </a:rPr>
              <a:t>okolju</a:t>
            </a:r>
            <a:r>
              <a:rPr lang="en-US" sz="2900" dirty="0">
                <a:latin typeface="Abhaya Libre"/>
                <a:ea typeface="Abhaya Libre"/>
                <a:cs typeface="Abhaya Libre"/>
                <a:sym typeface="Abhaya Libre"/>
              </a:rPr>
              <a:t> </a:t>
            </a:r>
            <a:r>
              <a:rPr lang="en-US" sz="2900" dirty="0" err="1">
                <a:latin typeface="Abhaya Libre"/>
                <a:ea typeface="Abhaya Libre"/>
                <a:cs typeface="Abhaya Libre"/>
                <a:sym typeface="Abhaya Libre"/>
              </a:rPr>
              <a:t>prijaznega</a:t>
            </a:r>
            <a:r>
              <a:rPr lang="en-US" sz="2900" dirty="0">
                <a:latin typeface="Abhaya Libre"/>
                <a:ea typeface="Abhaya Libre"/>
                <a:cs typeface="Abhaya Libre"/>
                <a:sym typeface="Abhaya Libre"/>
              </a:rPr>
              <a:t> </a:t>
            </a:r>
            <a:r>
              <a:rPr lang="en-US" sz="2900" dirty="0" err="1">
                <a:latin typeface="Abhaya Libre"/>
                <a:ea typeface="Abhaya Libre"/>
                <a:cs typeface="Abhaya Libre"/>
                <a:sym typeface="Abhaya Libre"/>
              </a:rPr>
              <a:t>poslovanja</a:t>
            </a:r>
            <a:r>
              <a:rPr lang="en-US" sz="2900" dirty="0">
                <a:latin typeface="Abhaya Libre"/>
                <a:ea typeface="Abhaya Libre"/>
                <a:cs typeface="Abhaya Libre"/>
                <a:sym typeface="Abhaya Libre"/>
              </a:rPr>
              <a:t>. </a:t>
            </a:r>
            <a:r>
              <a:rPr lang="sl-SI" sz="2900" dirty="0">
                <a:latin typeface="Abhaya Libre"/>
                <a:ea typeface="Abhaya Libre"/>
                <a:cs typeface="Abhaya Libre"/>
                <a:sym typeface="Abhaya Libre"/>
              </a:rPr>
              <a:t>Družbena odgovornost podjetij in skrb za okolje sta del poslanstva podjetja že od šestdesetih let prejšnjega stoletja (</a:t>
            </a:r>
            <a:r>
              <a:rPr lang="en-US" sz="2900" u="sng" dirty="0">
                <a:solidFill>
                  <a:schemeClr val="hlink"/>
                </a:solidFill>
                <a:latin typeface="Abhaya Libre"/>
                <a:ea typeface="Abhaya Libre"/>
                <a:cs typeface="Abhaya Libre"/>
                <a:sym typeface="Abhaya Libre"/>
                <a:hlinkClick r:id="rId7"/>
              </a:rPr>
              <a:t>company’s mission</a:t>
            </a:r>
            <a:r>
              <a:rPr lang="sl-SI" sz="2900" u="sng" dirty="0">
                <a:solidFill>
                  <a:schemeClr val="hlink"/>
                </a:solidFill>
                <a:latin typeface="Abhaya Libre"/>
                <a:ea typeface="Abhaya Libre"/>
                <a:cs typeface="Abhaya Libre"/>
                <a:sym typeface="Abhaya Libre"/>
              </a:rPr>
              <a:t>)</a:t>
            </a:r>
            <a:r>
              <a:rPr lang="en-US" sz="2900" dirty="0">
                <a:latin typeface="Abhaya Libre"/>
                <a:ea typeface="Abhaya Libre"/>
                <a:cs typeface="Abhaya Libre"/>
                <a:sym typeface="Abhaya Libre"/>
              </a:rPr>
              <a:t>. </a:t>
            </a:r>
            <a:endParaRPr lang="sl-SI" sz="29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sl-SI" sz="2900" dirty="0">
                <a:latin typeface="Abhaya Libre"/>
                <a:ea typeface="Abhaya Libre"/>
                <a:cs typeface="Abhaya Libre"/>
                <a:sym typeface="Abhaya Libre"/>
              </a:rPr>
              <a:t>Prvo poročilo o trajnosti je bilo objavljeno leta 1990, njegovi podatkovni centri pa so prejeli nagrade Evropske komisije za dolgoletne uspehe na področju energetske učinkovitosti.</a:t>
            </a:r>
          </a:p>
          <a:p>
            <a:pPr marL="0" marR="0" lvl="0" indent="0" algn="just" rtl="0">
              <a:lnSpc>
                <a:spcPct val="139958"/>
              </a:lnSpc>
              <a:spcBef>
                <a:spcPts val="0"/>
              </a:spcBef>
              <a:spcAft>
                <a:spcPts val="0"/>
              </a:spcAft>
              <a:buNone/>
            </a:pPr>
            <a:r>
              <a:rPr lang="sl-SI" sz="2900" dirty="0">
                <a:latin typeface="Abhaya Libre"/>
                <a:ea typeface="Abhaya Libre"/>
                <a:cs typeface="Abhaya Libre"/>
                <a:sym typeface="Abhaya Libre"/>
              </a:rPr>
              <a:t>Danes IBM-</a:t>
            </a:r>
            <a:r>
              <a:rPr lang="sl-SI" sz="2900" dirty="0" err="1">
                <a:latin typeface="Abhaya Libre"/>
                <a:ea typeface="Abhaya Libre"/>
                <a:cs typeface="Abhaya Libre"/>
                <a:sym typeface="Abhaya Libre"/>
              </a:rPr>
              <a:t>ova</a:t>
            </a:r>
            <a:r>
              <a:rPr lang="sl-SI" sz="2900" dirty="0">
                <a:latin typeface="Abhaya Libre"/>
                <a:ea typeface="Abhaya Libre"/>
                <a:cs typeface="Abhaya Libre"/>
                <a:sym typeface="Abhaya Libre"/>
              </a:rPr>
              <a:t> prizadevanja vključujejo pametne stavbe, ki zmanjšujejo povpraševanje po virih, </a:t>
            </a:r>
            <a:r>
              <a:rPr lang="sl-SI" sz="2900" b="1" dirty="0">
                <a:latin typeface="Abhaya Libre"/>
                <a:ea typeface="Abhaya Libre"/>
                <a:cs typeface="Abhaya Libre"/>
                <a:sym typeface="Abhaya Libre"/>
              </a:rPr>
              <a:t>zelena javna naročila </a:t>
            </a:r>
            <a:r>
              <a:rPr lang="sl-SI" sz="2900" dirty="0">
                <a:latin typeface="Abhaya Libre"/>
                <a:ea typeface="Abhaya Libre"/>
                <a:cs typeface="Abhaya Libre"/>
                <a:sym typeface="Abhaya Libre"/>
              </a:rPr>
              <a:t>(</a:t>
            </a:r>
            <a:r>
              <a:rPr lang="en-US" sz="2900" u="sng" dirty="0">
                <a:solidFill>
                  <a:schemeClr val="hlink"/>
                </a:solidFill>
                <a:latin typeface="Abhaya Libre"/>
                <a:ea typeface="Abhaya Libre"/>
                <a:cs typeface="Abhaya Libre"/>
                <a:sym typeface="Abhaya Libre"/>
                <a:hlinkClick r:id="rId8"/>
              </a:rPr>
              <a:t>green procurement</a:t>
            </a:r>
            <a:r>
              <a:rPr lang="sl-SI" sz="2900" u="sng" dirty="0">
                <a:solidFill>
                  <a:schemeClr val="hlink"/>
                </a:solidFill>
                <a:latin typeface="Abhaya Libre"/>
                <a:ea typeface="Abhaya Libre"/>
                <a:cs typeface="Abhaya Libre"/>
                <a:sym typeface="Abhaya Libre"/>
              </a:rPr>
              <a:t>)</a:t>
            </a:r>
            <a:r>
              <a:rPr lang="sl-SI" sz="2900" dirty="0">
                <a:latin typeface="Abhaya Libre"/>
                <a:ea typeface="Abhaya Libre"/>
                <a:cs typeface="Abhaya Libre"/>
                <a:sym typeface="Abhaya Libre"/>
              </a:rPr>
              <a:t>, upravljanje vodnih virov in </a:t>
            </a:r>
            <a:r>
              <a:rPr lang="sl-SI" sz="2900" b="1" dirty="0">
                <a:latin typeface="Abhaya Libre"/>
                <a:ea typeface="Abhaya Libre"/>
                <a:cs typeface="Abhaya Libre"/>
                <a:sym typeface="Abhaya Libre"/>
              </a:rPr>
              <a:t>drugo</a:t>
            </a:r>
            <a:r>
              <a:rPr lang="sl-SI" sz="2900" dirty="0">
                <a:latin typeface="Abhaya Libre"/>
                <a:ea typeface="Abhaya Libre"/>
                <a:cs typeface="Abhaya Libre"/>
                <a:sym typeface="Abhaya Libre"/>
              </a:rPr>
              <a:t> (</a:t>
            </a:r>
            <a:r>
              <a:rPr lang="en-US" sz="2900" u="sng" dirty="0">
                <a:solidFill>
                  <a:schemeClr val="hlink"/>
                </a:solidFill>
                <a:latin typeface="Abhaya Libre"/>
                <a:ea typeface="Abhaya Libre"/>
                <a:cs typeface="Abhaya Libre"/>
                <a:sym typeface="Abhaya Libre"/>
                <a:hlinkClick r:id="rId9"/>
              </a:rPr>
              <a:t>more</a:t>
            </a:r>
            <a:r>
              <a:rPr lang="sl-SI" sz="2900" u="sng" dirty="0">
                <a:solidFill>
                  <a:schemeClr val="hlink"/>
                </a:solidFill>
                <a:latin typeface="Abhaya Libre"/>
                <a:ea typeface="Abhaya Libre"/>
                <a:cs typeface="Abhaya Libre"/>
                <a:sym typeface="Abhaya Libre"/>
              </a:rPr>
              <a:t>)</a:t>
            </a:r>
            <a:r>
              <a:rPr lang="sl-SI" sz="2900" dirty="0">
                <a:latin typeface="Abhaya Libre"/>
                <a:ea typeface="Abhaya Libre"/>
                <a:cs typeface="Abhaya Libre"/>
                <a:sym typeface="Abhaya Libre"/>
              </a:rPr>
              <a:t>, kar zagotavlja resnično celovit pristop.</a:t>
            </a:r>
          </a:p>
        </p:txBody>
      </p:sp>
      <p:sp>
        <p:nvSpPr>
          <p:cNvPr id="516" name="Google Shape;516;g1c0d571eb8a_0_300"/>
          <p:cNvSpPr txBox="1"/>
          <p:nvPr/>
        </p:nvSpPr>
        <p:spPr>
          <a:xfrm>
            <a:off x="2235525" y="515257"/>
            <a:ext cx="82806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6410">
                <a:latin typeface="Abhaya Libre"/>
                <a:ea typeface="Abhaya Libre"/>
                <a:cs typeface="Abhaya Libre"/>
                <a:sym typeface="Abhaya Libre"/>
              </a:rPr>
              <a:t>7. IBM</a:t>
            </a:r>
            <a:endParaRPr/>
          </a:p>
        </p:txBody>
      </p:sp>
      <p:pic>
        <p:nvPicPr>
          <p:cNvPr id="517" name="Google Shape;517;g1c0d571eb8a_0_300"/>
          <p:cNvPicPr preferRelativeResize="0"/>
          <p:nvPr/>
        </p:nvPicPr>
        <p:blipFill>
          <a:blip r:embed="rId10">
            <a:alphaModFix/>
          </a:blip>
          <a:stretch>
            <a:fillRect/>
          </a:stretch>
        </p:blipFill>
        <p:spPr>
          <a:xfrm>
            <a:off x="11245013" y="2500300"/>
            <a:ext cx="5895975" cy="52863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521"/>
        <p:cNvGrpSpPr/>
        <p:nvPr/>
      </p:nvGrpSpPr>
      <p:grpSpPr>
        <a:xfrm>
          <a:off x="0" y="0"/>
          <a:ext cx="0" cy="0"/>
          <a:chOff x="0" y="0"/>
          <a:chExt cx="0" cy="0"/>
        </a:xfrm>
      </p:grpSpPr>
      <p:pic>
        <p:nvPicPr>
          <p:cNvPr id="522" name="Google Shape;522;g1c0d571eb8a_0_312"/>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523" name="Google Shape;523;g1c0d571eb8a_0_312"/>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524" name="Google Shape;524;g1c0d571eb8a_0_312"/>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525" name="Google Shape;525;g1c0d571eb8a_0_312"/>
          <p:cNvPicPr preferRelativeResize="0"/>
          <p:nvPr/>
        </p:nvPicPr>
        <p:blipFill rotWithShape="1">
          <a:blip r:embed="rId6">
            <a:alphaModFix/>
          </a:blip>
          <a:srcRect/>
          <a:stretch/>
        </p:blipFill>
        <p:spPr>
          <a:xfrm>
            <a:off x="7870030" y="9245916"/>
            <a:ext cx="3710719" cy="779251"/>
          </a:xfrm>
          <a:prstGeom prst="rect">
            <a:avLst/>
          </a:prstGeom>
          <a:noFill/>
          <a:ln>
            <a:noFill/>
          </a:ln>
        </p:spPr>
      </p:pic>
      <p:sp>
        <p:nvSpPr>
          <p:cNvPr id="526" name="Google Shape;526;g1c0d571eb8a_0_312"/>
          <p:cNvSpPr/>
          <p:nvPr/>
        </p:nvSpPr>
        <p:spPr>
          <a:xfrm>
            <a:off x="10751668" y="1755920"/>
            <a:ext cx="7129589" cy="6972236"/>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g1c0d571eb8a_0_312"/>
          <p:cNvSpPr txBox="1"/>
          <p:nvPr/>
        </p:nvSpPr>
        <p:spPr>
          <a:xfrm>
            <a:off x="899550" y="1875225"/>
            <a:ext cx="8820600" cy="6872651"/>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900" dirty="0" err="1">
                <a:latin typeface="Abhaya Libre"/>
                <a:ea typeface="Abhaya Libre"/>
                <a:cs typeface="Abhaya Libre"/>
                <a:sym typeface="Abhaya Libre"/>
              </a:rPr>
              <a:t>Podjetje</a:t>
            </a:r>
            <a:r>
              <a:rPr lang="en-US" sz="2900" dirty="0">
                <a:latin typeface="Abhaya Libre"/>
                <a:ea typeface="Abhaya Libre"/>
                <a:cs typeface="Abhaya Libre"/>
                <a:sym typeface="Abhaya Libre"/>
              </a:rPr>
              <a:t> </a:t>
            </a:r>
            <a:r>
              <a:rPr lang="sl-SI" sz="2900" dirty="0">
                <a:latin typeface="Abhaya Libre"/>
                <a:ea typeface="Abhaya Libre"/>
                <a:cs typeface="Abhaya Libre"/>
                <a:sym typeface="Abhaya Libre"/>
              </a:rPr>
              <a:t>„</a:t>
            </a:r>
            <a:r>
              <a:rPr lang="en-US" sz="2900" dirty="0">
                <a:latin typeface="Abhaya Libre"/>
                <a:ea typeface="Abhaya Libre"/>
                <a:cs typeface="Abhaya Libre"/>
                <a:sym typeface="Abhaya Libre"/>
              </a:rPr>
              <a:t>New Belgium Brewing</a:t>
            </a:r>
            <a:r>
              <a:rPr lang="sl-SI" sz="2900" dirty="0">
                <a:latin typeface="Abhaya Libre"/>
                <a:ea typeface="Abhaya Libre"/>
                <a:cs typeface="Abhaya Libre"/>
                <a:sym typeface="Abhaya Libre"/>
              </a:rPr>
              <a:t>“</a:t>
            </a:r>
            <a:r>
              <a:rPr lang="en-US" sz="2900" dirty="0">
                <a:latin typeface="Abhaya Libre"/>
                <a:ea typeface="Abhaya Libre"/>
                <a:cs typeface="Abhaya Libre"/>
                <a:sym typeface="Abhaya Libre"/>
              </a:rPr>
              <a:t> s </a:t>
            </a:r>
            <a:r>
              <a:rPr lang="en-US" sz="2900" dirty="0" err="1">
                <a:latin typeface="Abhaya Libre"/>
                <a:ea typeface="Abhaya Libre"/>
                <a:cs typeface="Abhaya Libre"/>
                <a:sym typeface="Abhaya Libre"/>
              </a:rPr>
              <a:t>sedežem</a:t>
            </a:r>
            <a:r>
              <a:rPr lang="en-US" sz="2900" dirty="0">
                <a:latin typeface="Abhaya Libre"/>
                <a:ea typeface="Abhaya Libre"/>
                <a:cs typeface="Abhaya Libre"/>
                <a:sym typeface="Abhaya Libre"/>
              </a:rPr>
              <a:t> v </a:t>
            </a:r>
            <a:r>
              <a:rPr lang="en-US" sz="2900" dirty="0" err="1">
                <a:latin typeface="Abhaya Libre"/>
                <a:ea typeface="Abhaya Libre"/>
                <a:cs typeface="Abhaya Libre"/>
                <a:sym typeface="Abhaya Libre"/>
              </a:rPr>
              <a:t>Koloradu</a:t>
            </a:r>
            <a:r>
              <a:rPr lang="en-US" sz="2900" dirty="0">
                <a:latin typeface="Abhaya Libre"/>
                <a:ea typeface="Abhaya Libre"/>
                <a:cs typeface="Abhaya Libre"/>
                <a:sym typeface="Abhaya Libre"/>
              </a:rPr>
              <a:t> je </a:t>
            </a:r>
            <a:r>
              <a:rPr lang="en-US" sz="2900" dirty="0" err="1">
                <a:latin typeface="Abhaya Libre"/>
                <a:ea typeface="Abhaya Libre"/>
                <a:cs typeface="Abhaya Libre"/>
                <a:sym typeface="Abhaya Libre"/>
              </a:rPr>
              <a:t>vodilno</a:t>
            </a:r>
            <a:r>
              <a:rPr lang="en-US" sz="2900" dirty="0">
                <a:latin typeface="Abhaya Libre"/>
                <a:ea typeface="Abhaya Libre"/>
                <a:cs typeface="Abhaya Libre"/>
                <a:sym typeface="Abhaya Libre"/>
              </a:rPr>
              <a:t> v </a:t>
            </a:r>
            <a:r>
              <a:rPr lang="en-US" sz="2900" dirty="0" err="1">
                <a:latin typeface="Abhaya Libre"/>
                <a:ea typeface="Abhaya Libre"/>
                <a:cs typeface="Abhaya Libre"/>
                <a:sym typeface="Abhaya Libre"/>
              </a:rPr>
              <a:t>svoji</a:t>
            </a:r>
            <a:r>
              <a:rPr lang="en-US" sz="2900" dirty="0">
                <a:latin typeface="Abhaya Libre"/>
                <a:ea typeface="Abhaya Libre"/>
                <a:cs typeface="Abhaya Libre"/>
                <a:sym typeface="Abhaya Libre"/>
              </a:rPr>
              <a:t> </a:t>
            </a:r>
            <a:r>
              <a:rPr lang="en-US" sz="2900" dirty="0" err="1">
                <a:latin typeface="Abhaya Libre"/>
                <a:ea typeface="Abhaya Libre"/>
                <a:cs typeface="Abhaya Libre"/>
                <a:sym typeface="Abhaya Libre"/>
              </a:rPr>
              <a:t>panogi</a:t>
            </a:r>
            <a:r>
              <a:rPr lang="en-US" sz="2900" dirty="0">
                <a:latin typeface="Abhaya Libre"/>
                <a:ea typeface="Abhaya Libre"/>
                <a:cs typeface="Abhaya Libre"/>
                <a:sym typeface="Abhaya Libre"/>
              </a:rPr>
              <a:t>, ko </a:t>
            </a:r>
            <a:r>
              <a:rPr lang="en-US" sz="2900" dirty="0" err="1">
                <a:latin typeface="Abhaya Libre"/>
                <a:ea typeface="Abhaya Libre"/>
                <a:cs typeface="Abhaya Libre"/>
                <a:sym typeface="Abhaya Libre"/>
              </a:rPr>
              <a:t>gre</a:t>
            </a:r>
            <a:r>
              <a:rPr lang="en-US" sz="2900" dirty="0">
                <a:latin typeface="Abhaya Libre"/>
                <a:ea typeface="Abhaya Libre"/>
                <a:cs typeface="Abhaya Libre"/>
                <a:sym typeface="Abhaya Libre"/>
              </a:rPr>
              <a:t> za </a:t>
            </a:r>
            <a:r>
              <a:rPr lang="en-US" sz="2900" dirty="0" err="1">
                <a:latin typeface="Abhaya Libre"/>
                <a:ea typeface="Abhaya Libre"/>
                <a:cs typeface="Abhaya Libre"/>
                <a:sym typeface="Abhaya Libre"/>
              </a:rPr>
              <a:t>trajnostni</a:t>
            </a:r>
            <a:r>
              <a:rPr lang="en-US" sz="2900" dirty="0">
                <a:latin typeface="Abhaya Libre"/>
                <a:ea typeface="Abhaya Libre"/>
                <a:cs typeface="Abhaya Libre"/>
                <a:sym typeface="Abhaya Libre"/>
              </a:rPr>
              <a:t> </a:t>
            </a:r>
            <a:r>
              <a:rPr lang="en-US" sz="2900" dirty="0" err="1">
                <a:latin typeface="Abhaya Libre"/>
                <a:ea typeface="Abhaya Libre"/>
                <a:cs typeface="Abhaya Libre"/>
                <a:sym typeface="Abhaya Libre"/>
              </a:rPr>
              <a:t>razvoj</a:t>
            </a:r>
            <a:r>
              <a:rPr lang="en-US" sz="2900" dirty="0">
                <a:latin typeface="Abhaya Libre"/>
                <a:ea typeface="Abhaya Libre"/>
                <a:cs typeface="Abhaya Libre"/>
                <a:sym typeface="Abhaya Libre"/>
              </a:rPr>
              <a:t>, ki je </a:t>
            </a:r>
            <a:r>
              <a:rPr lang="en-US" sz="2900" dirty="0" err="1">
                <a:latin typeface="Abhaya Libre"/>
                <a:ea typeface="Abhaya Libre"/>
                <a:cs typeface="Abhaya Libre"/>
                <a:sym typeface="Abhaya Libre"/>
              </a:rPr>
              <a:t>prisoten</a:t>
            </a:r>
            <a:r>
              <a:rPr lang="en-US" sz="2900" dirty="0">
                <a:latin typeface="Abhaya Libre"/>
                <a:ea typeface="Abhaya Libre"/>
                <a:cs typeface="Abhaya Libre"/>
                <a:sym typeface="Abhaya Libre"/>
              </a:rPr>
              <a:t> v </a:t>
            </a:r>
            <a:r>
              <a:rPr lang="en-US" sz="2900" dirty="0" err="1">
                <a:latin typeface="Abhaya Libre"/>
                <a:ea typeface="Abhaya Libre"/>
                <a:cs typeface="Abhaya Libre"/>
                <a:sym typeface="Abhaya Libre"/>
              </a:rPr>
              <a:t>vseh</a:t>
            </a:r>
            <a:r>
              <a:rPr lang="en-US" sz="2900" dirty="0">
                <a:latin typeface="Abhaya Libre"/>
                <a:ea typeface="Abhaya Libre"/>
                <a:cs typeface="Abhaya Libre"/>
                <a:sym typeface="Abhaya Libre"/>
              </a:rPr>
              <a:t> </a:t>
            </a:r>
            <a:r>
              <a:rPr lang="en-US" sz="2900" dirty="0" err="1">
                <a:latin typeface="Abhaya Libre"/>
                <a:ea typeface="Abhaya Libre"/>
                <a:cs typeface="Abhaya Libre"/>
                <a:sym typeface="Abhaya Libre"/>
              </a:rPr>
              <a:t>delih</a:t>
            </a:r>
            <a:r>
              <a:rPr lang="en-US" sz="2900" dirty="0">
                <a:latin typeface="Abhaya Libre"/>
                <a:ea typeface="Abhaya Libre"/>
                <a:cs typeface="Abhaya Libre"/>
                <a:sym typeface="Abhaya Libre"/>
              </a:rPr>
              <a:t> </a:t>
            </a:r>
            <a:r>
              <a:rPr lang="en-US" sz="2900" dirty="0" err="1">
                <a:latin typeface="Abhaya Libre"/>
                <a:ea typeface="Abhaya Libre"/>
                <a:cs typeface="Abhaya Libre"/>
                <a:sym typeface="Abhaya Libre"/>
              </a:rPr>
              <a:t>podjetja</a:t>
            </a:r>
            <a:r>
              <a:rPr lang="en-US" sz="2900" dirty="0">
                <a:latin typeface="Abhaya Libre"/>
                <a:ea typeface="Abhaya Libre"/>
                <a:cs typeface="Abhaya Libre"/>
                <a:sym typeface="Abhaya Libre"/>
              </a:rPr>
              <a:t>, od </a:t>
            </a:r>
            <a:r>
              <a:rPr lang="en-US" sz="2900" dirty="0" err="1">
                <a:latin typeface="Abhaya Libre"/>
                <a:ea typeface="Abhaya Libre"/>
                <a:cs typeface="Abhaya Libre"/>
                <a:sym typeface="Abhaya Libre"/>
              </a:rPr>
              <a:t>proizvodnje</a:t>
            </a:r>
            <a:r>
              <a:rPr lang="en-US" sz="2900" dirty="0">
                <a:latin typeface="Abhaya Libre"/>
                <a:ea typeface="Abhaya Libre"/>
                <a:cs typeface="Abhaya Libre"/>
                <a:sym typeface="Abhaya Libre"/>
              </a:rPr>
              <a:t> in </a:t>
            </a:r>
            <a:r>
              <a:rPr lang="en-US" sz="2900" dirty="0" err="1">
                <a:latin typeface="Abhaya Libre"/>
                <a:ea typeface="Abhaya Libre"/>
                <a:cs typeface="Abhaya Libre"/>
                <a:sym typeface="Abhaya Libre"/>
              </a:rPr>
              <a:t>trženja</a:t>
            </a:r>
            <a:r>
              <a:rPr lang="en-US" sz="2900" dirty="0">
                <a:latin typeface="Abhaya Libre"/>
                <a:ea typeface="Abhaya Libre"/>
                <a:cs typeface="Abhaya Libre"/>
                <a:sym typeface="Abhaya Libre"/>
              </a:rPr>
              <a:t> do </a:t>
            </a:r>
            <a:r>
              <a:rPr lang="en-US" sz="2900" dirty="0" err="1">
                <a:latin typeface="Abhaya Libre"/>
                <a:ea typeface="Abhaya Libre"/>
                <a:cs typeface="Abhaya Libre"/>
                <a:sym typeface="Abhaya Libre"/>
              </a:rPr>
              <a:t>spodbujanja</a:t>
            </a:r>
            <a:r>
              <a:rPr lang="en-US" sz="2900" dirty="0">
                <a:latin typeface="Abhaya Libre"/>
                <a:ea typeface="Abhaya Libre"/>
                <a:cs typeface="Abhaya Libre"/>
                <a:sym typeface="Abhaya Libre"/>
              </a:rPr>
              <a:t> </a:t>
            </a:r>
            <a:r>
              <a:rPr lang="en-US" sz="2900" dirty="0" err="1">
                <a:latin typeface="Abhaya Libre"/>
                <a:ea typeface="Abhaya Libre"/>
                <a:cs typeface="Abhaya Libre"/>
                <a:sym typeface="Abhaya Libre"/>
              </a:rPr>
              <a:t>zaposlenih</a:t>
            </a:r>
            <a:r>
              <a:rPr lang="en-US" sz="2900" dirty="0">
                <a:latin typeface="Abhaya Libre"/>
                <a:ea typeface="Abhaya Libre"/>
                <a:cs typeface="Abhaya Libre"/>
                <a:sym typeface="Abhaya Libre"/>
              </a:rPr>
              <a:t> in </a:t>
            </a:r>
            <a:r>
              <a:rPr lang="en-US" sz="2900" dirty="0" err="1">
                <a:latin typeface="Abhaya Libre"/>
                <a:ea typeface="Abhaya Libre"/>
                <a:cs typeface="Abhaya Libre"/>
                <a:sym typeface="Abhaya Libre"/>
              </a:rPr>
              <a:t>strank</a:t>
            </a:r>
            <a:r>
              <a:rPr lang="en-US" sz="2900" dirty="0">
                <a:latin typeface="Abhaya Libre"/>
                <a:ea typeface="Abhaya Libre"/>
                <a:cs typeface="Abhaya Libre"/>
                <a:sym typeface="Abhaya Libre"/>
              </a:rPr>
              <a:t>, da se </a:t>
            </a:r>
            <a:r>
              <a:rPr lang="en-US" sz="2900" dirty="0" err="1">
                <a:latin typeface="Abhaya Libre"/>
                <a:ea typeface="Abhaya Libre"/>
                <a:cs typeface="Abhaya Libre"/>
                <a:sym typeface="Abhaya Libre"/>
              </a:rPr>
              <a:t>vozijo</a:t>
            </a:r>
            <a:r>
              <a:rPr lang="en-US" sz="2900" dirty="0">
                <a:latin typeface="Abhaya Libre"/>
                <a:ea typeface="Abhaya Libre"/>
                <a:cs typeface="Abhaya Libre"/>
                <a:sym typeface="Abhaya Libre"/>
              </a:rPr>
              <a:t> s </a:t>
            </a:r>
            <a:r>
              <a:rPr lang="en-US" sz="2900" dirty="0" err="1">
                <a:latin typeface="Abhaya Libre"/>
                <a:ea typeface="Abhaya Libre"/>
                <a:cs typeface="Abhaya Libre"/>
                <a:sym typeface="Abhaya Libre"/>
              </a:rPr>
              <a:t>kolesom</a:t>
            </a:r>
            <a:r>
              <a:rPr lang="en-US" sz="2900" dirty="0">
                <a:latin typeface="Abhaya Libre"/>
                <a:ea typeface="Abhaya Libre"/>
                <a:cs typeface="Abhaya Libre"/>
                <a:sym typeface="Abhaya Libre"/>
              </a:rPr>
              <a:t> </a:t>
            </a:r>
            <a:r>
              <a:rPr lang="en-US" sz="2900" dirty="0" err="1">
                <a:latin typeface="Abhaya Libre"/>
                <a:ea typeface="Abhaya Libre"/>
                <a:cs typeface="Abhaya Libre"/>
                <a:sym typeface="Abhaya Libre"/>
              </a:rPr>
              <a:t>namesto</a:t>
            </a:r>
            <a:r>
              <a:rPr lang="en-US" sz="2900" dirty="0">
                <a:latin typeface="Abhaya Libre"/>
                <a:ea typeface="Abhaya Libre"/>
                <a:cs typeface="Abhaya Libre"/>
                <a:sym typeface="Abhaya Libre"/>
              </a:rPr>
              <a:t> z </a:t>
            </a:r>
            <a:r>
              <a:rPr lang="en-US" sz="2900" dirty="0" err="1">
                <a:latin typeface="Abhaya Libre"/>
                <a:ea typeface="Abhaya Libre"/>
                <a:cs typeface="Abhaya Libre"/>
                <a:sym typeface="Abhaya Libre"/>
              </a:rPr>
              <a:t>avtomobilom</a:t>
            </a:r>
            <a:r>
              <a:rPr lang="en-US" sz="2900" dirty="0">
                <a:latin typeface="Abhaya Libre"/>
                <a:ea typeface="Abhaya Libre"/>
                <a:cs typeface="Abhaya Libre"/>
                <a:sym typeface="Abhaya Libre"/>
              </a:rPr>
              <a:t>. </a:t>
            </a:r>
            <a:r>
              <a:rPr lang="en-US" sz="2900" dirty="0" err="1">
                <a:latin typeface="Abhaya Libre"/>
                <a:ea typeface="Abhaya Libre"/>
                <a:cs typeface="Abhaya Libre"/>
                <a:sym typeface="Abhaya Libre"/>
              </a:rPr>
              <a:t>Pivovarna</a:t>
            </a:r>
            <a:r>
              <a:rPr lang="en-US" sz="2900" dirty="0">
                <a:latin typeface="Abhaya Libre"/>
                <a:ea typeface="Abhaya Libre"/>
                <a:cs typeface="Abhaya Libre"/>
                <a:sym typeface="Abhaya Libre"/>
              </a:rPr>
              <a:t> 99,8 </a:t>
            </a:r>
            <a:r>
              <a:rPr lang="en-US" sz="2900" dirty="0" err="1">
                <a:latin typeface="Abhaya Libre"/>
                <a:ea typeface="Abhaya Libre"/>
                <a:cs typeface="Abhaya Libre"/>
                <a:sym typeface="Abhaya Libre"/>
              </a:rPr>
              <a:t>odstotka</a:t>
            </a:r>
            <a:r>
              <a:rPr lang="en-US" sz="2900" dirty="0">
                <a:latin typeface="Abhaya Libre"/>
                <a:ea typeface="Abhaya Libre"/>
                <a:cs typeface="Abhaya Libre"/>
                <a:sym typeface="Abhaya Libre"/>
              </a:rPr>
              <a:t> </a:t>
            </a:r>
            <a:r>
              <a:rPr lang="en-US" sz="2900" dirty="0" err="1">
                <a:latin typeface="Abhaya Libre"/>
                <a:ea typeface="Abhaya Libre"/>
                <a:cs typeface="Abhaya Libre"/>
                <a:sym typeface="Abhaya Libre"/>
              </a:rPr>
              <a:t>svojih</a:t>
            </a:r>
            <a:r>
              <a:rPr lang="en-US" sz="2900" dirty="0">
                <a:latin typeface="Abhaya Libre"/>
                <a:ea typeface="Abhaya Libre"/>
                <a:cs typeface="Abhaya Libre"/>
                <a:sym typeface="Abhaya Libre"/>
              </a:rPr>
              <a:t> </a:t>
            </a:r>
            <a:r>
              <a:rPr lang="en-US" sz="2900" dirty="0" err="1">
                <a:latin typeface="Abhaya Libre"/>
                <a:ea typeface="Abhaya Libre"/>
                <a:cs typeface="Abhaya Libre"/>
                <a:sym typeface="Abhaya Libre"/>
              </a:rPr>
              <a:t>odpadkov</a:t>
            </a:r>
            <a:r>
              <a:rPr lang="en-US" sz="2900" dirty="0">
                <a:latin typeface="Abhaya Libre"/>
                <a:ea typeface="Abhaya Libre"/>
                <a:cs typeface="Abhaya Libre"/>
                <a:sym typeface="Abhaya Libre"/>
              </a:rPr>
              <a:t> </a:t>
            </a:r>
            <a:r>
              <a:rPr lang="en-US" sz="2900" dirty="0" err="1">
                <a:latin typeface="Abhaya Libre"/>
                <a:ea typeface="Abhaya Libre"/>
                <a:cs typeface="Abhaya Libre"/>
                <a:sym typeface="Abhaya Libre"/>
              </a:rPr>
              <a:t>preusmeri</a:t>
            </a:r>
            <a:r>
              <a:rPr lang="en-US" sz="2900" dirty="0">
                <a:latin typeface="Abhaya Libre"/>
                <a:ea typeface="Abhaya Libre"/>
                <a:cs typeface="Abhaya Libre"/>
                <a:sym typeface="Abhaya Libre"/>
              </a:rPr>
              <a:t> z </a:t>
            </a:r>
            <a:r>
              <a:rPr lang="en-US" sz="2900" dirty="0" err="1">
                <a:latin typeface="Abhaya Libre"/>
                <a:ea typeface="Abhaya Libre"/>
                <a:cs typeface="Abhaya Libre"/>
                <a:sym typeface="Abhaya Libre"/>
              </a:rPr>
              <a:t>odlagališč</a:t>
            </a:r>
            <a:r>
              <a:rPr lang="en-US" sz="2900" dirty="0">
                <a:latin typeface="Abhaya Libre"/>
                <a:ea typeface="Abhaya Libre"/>
                <a:cs typeface="Abhaya Libre"/>
                <a:sym typeface="Abhaya Libre"/>
              </a:rPr>
              <a:t>. Poleg </a:t>
            </a:r>
            <a:r>
              <a:rPr lang="en-US" sz="2900" dirty="0" err="1">
                <a:latin typeface="Abhaya Libre"/>
                <a:ea typeface="Abhaya Libre"/>
                <a:cs typeface="Abhaya Libre"/>
                <a:sym typeface="Abhaya Libre"/>
              </a:rPr>
              <a:t>tega</a:t>
            </a:r>
            <a:r>
              <a:rPr lang="en-US" sz="2900" dirty="0">
                <a:latin typeface="Abhaya Libre"/>
                <a:ea typeface="Abhaya Libre"/>
                <a:cs typeface="Abhaya Libre"/>
                <a:sym typeface="Abhaya Libre"/>
              </a:rPr>
              <a:t>, da je </a:t>
            </a:r>
            <a:r>
              <a:rPr lang="en-US" sz="2900" dirty="0" err="1">
                <a:latin typeface="Abhaya Libre"/>
                <a:ea typeface="Abhaya Libre"/>
                <a:cs typeface="Abhaya Libre"/>
                <a:sym typeface="Abhaya Libre"/>
              </a:rPr>
              <a:t>energetska</a:t>
            </a:r>
            <a:r>
              <a:rPr lang="en-US" sz="2900" dirty="0">
                <a:latin typeface="Abhaya Libre"/>
                <a:ea typeface="Abhaya Libre"/>
                <a:cs typeface="Abhaya Libre"/>
                <a:sym typeface="Abhaya Libre"/>
              </a:rPr>
              <a:t> </a:t>
            </a:r>
            <a:r>
              <a:rPr lang="en-US" sz="2900" dirty="0" err="1">
                <a:latin typeface="Abhaya Libre"/>
                <a:ea typeface="Abhaya Libre"/>
                <a:cs typeface="Abhaya Libre"/>
                <a:sym typeface="Abhaya Libre"/>
              </a:rPr>
              <a:t>učinkovitost</a:t>
            </a:r>
            <a:r>
              <a:rPr lang="en-US" sz="2900" dirty="0">
                <a:latin typeface="Abhaya Libre"/>
                <a:ea typeface="Abhaya Libre"/>
                <a:cs typeface="Abhaya Libre"/>
                <a:sym typeface="Abhaya Libre"/>
              </a:rPr>
              <a:t> </a:t>
            </a:r>
            <a:r>
              <a:rPr lang="en-US" sz="2900" dirty="0" err="1">
                <a:latin typeface="Abhaya Libre"/>
                <a:ea typeface="Abhaya Libre"/>
                <a:cs typeface="Abhaya Libre"/>
                <a:sym typeface="Abhaya Libre"/>
              </a:rPr>
              <a:t>sestavni</a:t>
            </a:r>
            <a:r>
              <a:rPr lang="en-US" sz="2900" dirty="0">
                <a:latin typeface="Abhaya Libre"/>
                <a:ea typeface="Abhaya Libre"/>
                <a:cs typeface="Abhaya Libre"/>
                <a:sym typeface="Abhaya Libre"/>
              </a:rPr>
              <a:t> del </a:t>
            </a:r>
            <a:r>
              <a:rPr lang="en-US" sz="2900" dirty="0" err="1">
                <a:latin typeface="Abhaya Libre"/>
                <a:ea typeface="Abhaya Libre"/>
                <a:cs typeface="Abhaya Libre"/>
                <a:sym typeface="Abhaya Libre"/>
              </a:rPr>
              <a:t>njihovega</a:t>
            </a:r>
            <a:r>
              <a:rPr lang="en-US" sz="2900" dirty="0">
                <a:latin typeface="Abhaya Libre"/>
                <a:ea typeface="Abhaya Libre"/>
                <a:cs typeface="Abhaya Libre"/>
                <a:sym typeface="Abhaya Libre"/>
              </a:rPr>
              <a:t> </a:t>
            </a:r>
            <a:r>
              <a:rPr lang="en-US" sz="2900" dirty="0" err="1">
                <a:latin typeface="Abhaya Libre"/>
                <a:ea typeface="Abhaya Libre"/>
                <a:cs typeface="Abhaya Libre"/>
                <a:sym typeface="Abhaya Libre"/>
              </a:rPr>
              <a:t>postopka</a:t>
            </a:r>
            <a:r>
              <a:rPr lang="en-US" sz="2900" dirty="0">
                <a:latin typeface="Abhaya Libre"/>
                <a:ea typeface="Abhaya Libre"/>
                <a:cs typeface="Abhaya Libre"/>
                <a:sym typeface="Abhaya Libre"/>
              </a:rPr>
              <a:t> </a:t>
            </a:r>
            <a:r>
              <a:rPr lang="en-US" sz="2900" dirty="0" err="1">
                <a:latin typeface="Abhaya Libre"/>
                <a:ea typeface="Abhaya Libre"/>
                <a:cs typeface="Abhaya Libre"/>
                <a:sym typeface="Abhaya Libre"/>
              </a:rPr>
              <a:t>varjenja</a:t>
            </a:r>
            <a:r>
              <a:rPr lang="en-US" sz="2900" dirty="0">
                <a:latin typeface="Abhaya Libre"/>
                <a:ea typeface="Abhaya Libre"/>
                <a:cs typeface="Abhaya Libre"/>
                <a:sym typeface="Abhaya Libre"/>
              </a:rPr>
              <a:t> </a:t>
            </a:r>
            <a:r>
              <a:rPr lang="en-US" sz="2900" dirty="0" err="1">
                <a:latin typeface="Abhaya Libre"/>
                <a:ea typeface="Abhaya Libre"/>
                <a:cs typeface="Abhaya Libre"/>
                <a:sym typeface="Abhaya Libre"/>
              </a:rPr>
              <a:t>piva</a:t>
            </a:r>
            <a:r>
              <a:rPr lang="en-US" sz="2900" dirty="0">
                <a:latin typeface="Abhaya Libre"/>
                <a:ea typeface="Abhaya Libre"/>
                <a:cs typeface="Abhaya Libre"/>
                <a:sym typeface="Abhaya Libre"/>
              </a:rPr>
              <a:t>, so </a:t>
            </a:r>
            <a:r>
              <a:rPr lang="en-US" sz="2900" dirty="0" err="1">
                <a:latin typeface="Abhaya Libre"/>
                <a:ea typeface="Abhaya Libre"/>
                <a:cs typeface="Abhaya Libre"/>
                <a:sym typeface="Abhaya Libre"/>
              </a:rPr>
              <a:t>tudi</a:t>
            </a:r>
            <a:r>
              <a:rPr lang="en-US" sz="2900" dirty="0">
                <a:latin typeface="Abhaya Libre"/>
                <a:ea typeface="Abhaya Libre"/>
                <a:cs typeface="Abhaya Libre"/>
                <a:sym typeface="Abhaya Libre"/>
              </a:rPr>
              <a:t> </a:t>
            </a:r>
            <a:r>
              <a:rPr lang="en-US" sz="2900" dirty="0" err="1">
                <a:latin typeface="Abhaya Libre"/>
                <a:ea typeface="Abhaya Libre"/>
                <a:cs typeface="Abhaya Libre"/>
                <a:sym typeface="Abhaya Libre"/>
              </a:rPr>
              <a:t>odkriti</a:t>
            </a:r>
            <a:r>
              <a:rPr lang="en-US" sz="2900" dirty="0">
                <a:latin typeface="Abhaya Libre"/>
                <a:ea typeface="Abhaya Libre"/>
                <a:cs typeface="Abhaya Libre"/>
                <a:sym typeface="Abhaya Libre"/>
              </a:rPr>
              <a:t> </a:t>
            </a:r>
            <a:r>
              <a:rPr lang="en-US" sz="2900" dirty="0" err="1">
                <a:latin typeface="Abhaya Libre"/>
                <a:ea typeface="Abhaya Libre"/>
                <a:cs typeface="Abhaya Libre"/>
                <a:sym typeface="Abhaya Libre"/>
              </a:rPr>
              <a:t>zagovorniki</a:t>
            </a:r>
            <a:r>
              <a:rPr lang="en-US" sz="2900" dirty="0">
                <a:latin typeface="Abhaya Libre"/>
                <a:ea typeface="Abhaya Libre"/>
                <a:cs typeface="Abhaya Libre"/>
                <a:sym typeface="Abhaya Libre"/>
              </a:rPr>
              <a:t> </a:t>
            </a:r>
            <a:r>
              <a:rPr lang="en-US" sz="2900" dirty="0" err="1">
                <a:latin typeface="Abhaya Libre"/>
                <a:ea typeface="Abhaya Libre"/>
                <a:cs typeface="Abhaya Libre"/>
                <a:sym typeface="Abhaya Libre"/>
              </a:rPr>
              <a:t>ukrepov</a:t>
            </a:r>
            <a:r>
              <a:rPr lang="en-US" sz="2900" dirty="0">
                <a:latin typeface="Abhaya Libre"/>
                <a:ea typeface="Abhaya Libre"/>
                <a:cs typeface="Abhaya Libre"/>
                <a:sym typeface="Abhaya Libre"/>
              </a:rPr>
              <a:t> za </a:t>
            </a:r>
            <a:r>
              <a:rPr lang="en-US" sz="2900" dirty="0" err="1">
                <a:latin typeface="Abhaya Libre"/>
                <a:ea typeface="Abhaya Libre"/>
                <a:cs typeface="Abhaya Libre"/>
                <a:sym typeface="Abhaya Libre"/>
              </a:rPr>
              <a:t>podnebne</a:t>
            </a:r>
            <a:r>
              <a:rPr lang="en-US" sz="2900" dirty="0">
                <a:latin typeface="Abhaya Libre"/>
                <a:ea typeface="Abhaya Libre"/>
                <a:cs typeface="Abhaya Libre"/>
                <a:sym typeface="Abhaya Libre"/>
              </a:rPr>
              <a:t> </a:t>
            </a:r>
            <a:r>
              <a:rPr lang="en-US" sz="2900" dirty="0" err="1">
                <a:latin typeface="Abhaya Libre"/>
                <a:ea typeface="Abhaya Libre"/>
                <a:cs typeface="Abhaya Libre"/>
                <a:sym typeface="Abhaya Libre"/>
              </a:rPr>
              <a:t>spremembe</a:t>
            </a:r>
            <a:r>
              <a:rPr lang="en-US" sz="2900" dirty="0">
                <a:latin typeface="Abhaya Libre"/>
                <a:ea typeface="Abhaya Libre"/>
                <a:cs typeface="Abhaya Libre"/>
                <a:sym typeface="Abhaya Libre"/>
              </a:rPr>
              <a:t> in </a:t>
            </a:r>
            <a:r>
              <a:rPr lang="en-US" sz="2900" dirty="0" err="1">
                <a:latin typeface="Abhaya Libre"/>
                <a:ea typeface="Abhaya Libre"/>
                <a:cs typeface="Abhaya Libre"/>
                <a:sym typeface="Abhaya Libre"/>
              </a:rPr>
              <a:t>podpisniki</a:t>
            </a:r>
            <a:r>
              <a:rPr lang="en-US" sz="2900" dirty="0">
                <a:latin typeface="Abhaya Libre"/>
                <a:ea typeface="Abhaya Libre"/>
                <a:cs typeface="Abhaya Libre"/>
                <a:sym typeface="Abhaya Libre"/>
              </a:rPr>
              <a:t> </a:t>
            </a:r>
            <a:r>
              <a:rPr lang="en-US" sz="2900" dirty="0" err="1">
                <a:latin typeface="Abhaya Libre"/>
                <a:ea typeface="Abhaya Libre"/>
                <a:cs typeface="Abhaya Libre"/>
                <a:sym typeface="Abhaya Libre"/>
              </a:rPr>
              <a:t>koalicije</a:t>
            </a:r>
            <a:r>
              <a:rPr lang="en-US" sz="2900" dirty="0">
                <a:latin typeface="Abhaya Libre"/>
                <a:ea typeface="Abhaya Libre"/>
                <a:cs typeface="Abhaya Libre"/>
                <a:sym typeface="Abhaya Libre"/>
              </a:rPr>
              <a:t> BICEP, ki se </a:t>
            </a:r>
            <a:r>
              <a:rPr lang="en-US" sz="2900" dirty="0" err="1">
                <a:latin typeface="Abhaya Libre"/>
                <a:ea typeface="Abhaya Libre"/>
                <a:cs typeface="Abhaya Libre"/>
                <a:sym typeface="Abhaya Libre"/>
              </a:rPr>
              <a:t>zavzema</a:t>
            </a:r>
            <a:r>
              <a:rPr lang="en-US" sz="2900" dirty="0">
                <a:latin typeface="Abhaya Libre"/>
                <a:ea typeface="Abhaya Libre"/>
                <a:cs typeface="Abhaya Libre"/>
                <a:sym typeface="Abhaya Libre"/>
              </a:rPr>
              <a:t> za </a:t>
            </a:r>
            <a:r>
              <a:rPr lang="en-US" sz="2900" dirty="0" err="1">
                <a:latin typeface="Abhaya Libre"/>
                <a:ea typeface="Abhaya Libre"/>
                <a:cs typeface="Abhaya Libre"/>
                <a:sym typeface="Abhaya Libre"/>
              </a:rPr>
              <a:t>podnebne</a:t>
            </a:r>
            <a:r>
              <a:rPr lang="en-US" sz="2900" dirty="0">
                <a:latin typeface="Abhaya Libre"/>
                <a:ea typeface="Abhaya Libre"/>
                <a:cs typeface="Abhaya Libre"/>
                <a:sym typeface="Abhaya Libre"/>
              </a:rPr>
              <a:t> </a:t>
            </a:r>
            <a:r>
              <a:rPr lang="en-US" sz="2900" dirty="0" err="1">
                <a:latin typeface="Abhaya Libre"/>
                <a:ea typeface="Abhaya Libre"/>
                <a:cs typeface="Abhaya Libre"/>
                <a:sym typeface="Abhaya Libre"/>
              </a:rPr>
              <a:t>spremembe</a:t>
            </a:r>
            <a:r>
              <a:rPr lang="en-US" sz="2900" dirty="0">
                <a:latin typeface="Abhaya Libre"/>
                <a:ea typeface="Abhaya Libre"/>
                <a:cs typeface="Abhaya Libre"/>
                <a:sym typeface="Abhaya Libre"/>
              </a:rPr>
              <a:t>, in </a:t>
            </a:r>
            <a:r>
              <a:rPr lang="en-US" sz="2900" dirty="0" err="1">
                <a:latin typeface="Abhaya Libre"/>
                <a:ea typeface="Abhaya Libre"/>
                <a:cs typeface="Abhaya Libre"/>
                <a:sym typeface="Abhaya Libre"/>
              </a:rPr>
              <a:t>podnebne</a:t>
            </a:r>
            <a:r>
              <a:rPr lang="en-US" sz="2900" dirty="0">
                <a:latin typeface="Abhaya Libre"/>
                <a:ea typeface="Abhaya Libre"/>
                <a:cs typeface="Abhaya Libre"/>
                <a:sym typeface="Abhaya Libre"/>
              </a:rPr>
              <a:t> </a:t>
            </a:r>
            <a:r>
              <a:rPr lang="en-US" sz="2900" dirty="0" err="1">
                <a:latin typeface="Abhaya Libre"/>
                <a:ea typeface="Abhaya Libre"/>
                <a:cs typeface="Abhaya Libre"/>
                <a:sym typeface="Abhaya Libre"/>
              </a:rPr>
              <a:t>deklaracije</a:t>
            </a:r>
            <a:r>
              <a:rPr lang="en-US" sz="2900" dirty="0">
                <a:latin typeface="Abhaya Libre"/>
                <a:ea typeface="Abhaya Libre"/>
                <a:cs typeface="Abhaya Libre"/>
                <a:sym typeface="Abhaya Libre"/>
              </a:rPr>
              <a:t> </a:t>
            </a:r>
            <a:r>
              <a:rPr lang="en-US" sz="2900" dirty="0" err="1">
                <a:latin typeface="Abhaya Libre"/>
                <a:ea typeface="Abhaya Libre"/>
                <a:cs typeface="Abhaya Libre"/>
                <a:sym typeface="Abhaya Libre"/>
              </a:rPr>
              <a:t>pivovarn</a:t>
            </a:r>
            <a:r>
              <a:rPr lang="sl-SI" sz="2900" dirty="0">
                <a:latin typeface="Abhaya Libre"/>
                <a:ea typeface="Abhaya Libre"/>
                <a:cs typeface="Abhaya Libre"/>
                <a:sym typeface="Abhaya Libre"/>
              </a:rPr>
              <a:t> (</a:t>
            </a:r>
            <a:r>
              <a:rPr lang="en-US" sz="2900" u="sng" dirty="0">
                <a:solidFill>
                  <a:schemeClr val="hlink"/>
                </a:solidFill>
                <a:latin typeface="Abhaya Libre"/>
                <a:ea typeface="Abhaya Libre"/>
                <a:cs typeface="Abhaya Libre"/>
                <a:sym typeface="Abhaya Libre"/>
                <a:hlinkClick r:id="rId7"/>
              </a:rPr>
              <a:t>Brewery Climate Declaration</a:t>
            </a:r>
            <a:r>
              <a:rPr lang="sl-SI" sz="2900" u="sng" dirty="0">
                <a:solidFill>
                  <a:schemeClr val="hlink"/>
                </a:solidFill>
                <a:latin typeface="Abhaya Libre"/>
                <a:ea typeface="Abhaya Libre"/>
                <a:cs typeface="Abhaya Libre"/>
                <a:sym typeface="Abhaya Libre"/>
              </a:rPr>
              <a:t>)</a:t>
            </a:r>
            <a:r>
              <a:rPr lang="en-US" sz="2900" dirty="0">
                <a:latin typeface="Abhaya Libre"/>
                <a:ea typeface="Abhaya Libre"/>
                <a:cs typeface="Abhaya Libre"/>
                <a:sym typeface="Abhaya Libre"/>
              </a:rPr>
              <a:t>.</a:t>
            </a:r>
            <a:endParaRPr sz="1900" dirty="0"/>
          </a:p>
        </p:txBody>
      </p:sp>
      <p:sp>
        <p:nvSpPr>
          <p:cNvPr id="528" name="Google Shape;528;g1c0d571eb8a_0_312"/>
          <p:cNvSpPr txBox="1"/>
          <p:nvPr/>
        </p:nvSpPr>
        <p:spPr>
          <a:xfrm>
            <a:off x="2235525" y="515257"/>
            <a:ext cx="10211512" cy="838435"/>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6410" dirty="0">
                <a:latin typeface="Abhaya Libre"/>
                <a:ea typeface="Abhaya Libre"/>
                <a:cs typeface="Abhaya Libre"/>
                <a:sym typeface="Abhaya Libre"/>
              </a:rPr>
              <a:t>8. N</a:t>
            </a:r>
            <a:r>
              <a:rPr lang="sl-SI" sz="6410" dirty="0" err="1">
                <a:latin typeface="Abhaya Libre"/>
                <a:ea typeface="Abhaya Libre"/>
                <a:cs typeface="Abhaya Libre"/>
                <a:sym typeface="Abhaya Libre"/>
              </a:rPr>
              <a:t>ova</a:t>
            </a:r>
            <a:r>
              <a:rPr lang="sl-SI" sz="6410" dirty="0">
                <a:latin typeface="Abhaya Libre"/>
                <a:ea typeface="Abhaya Libre"/>
                <a:cs typeface="Abhaya Libre"/>
                <a:sym typeface="Abhaya Libre"/>
              </a:rPr>
              <a:t> belgijska pivovarna</a:t>
            </a:r>
            <a:endParaRPr dirty="0"/>
          </a:p>
        </p:txBody>
      </p:sp>
      <p:pic>
        <p:nvPicPr>
          <p:cNvPr id="529" name="Google Shape;529;g1c0d571eb8a_0_312"/>
          <p:cNvPicPr preferRelativeResize="0"/>
          <p:nvPr/>
        </p:nvPicPr>
        <p:blipFill>
          <a:blip r:embed="rId8">
            <a:alphaModFix/>
          </a:blip>
          <a:stretch>
            <a:fillRect/>
          </a:stretch>
        </p:blipFill>
        <p:spPr>
          <a:xfrm>
            <a:off x="11968125" y="2171388"/>
            <a:ext cx="4696675" cy="594423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533"/>
        <p:cNvGrpSpPr/>
        <p:nvPr/>
      </p:nvGrpSpPr>
      <p:grpSpPr>
        <a:xfrm>
          <a:off x="0" y="0"/>
          <a:ext cx="0" cy="0"/>
          <a:chOff x="0" y="0"/>
          <a:chExt cx="0" cy="0"/>
        </a:xfrm>
      </p:grpSpPr>
      <p:pic>
        <p:nvPicPr>
          <p:cNvPr id="534" name="Google Shape;534;g1c0d571eb8a_0_324"/>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535" name="Google Shape;535;g1c0d571eb8a_0_324"/>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536" name="Google Shape;536;g1c0d571eb8a_0_324"/>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537" name="Google Shape;537;g1c0d571eb8a_0_324"/>
          <p:cNvPicPr preferRelativeResize="0"/>
          <p:nvPr/>
        </p:nvPicPr>
        <p:blipFill rotWithShape="1">
          <a:blip r:embed="rId6">
            <a:alphaModFix/>
          </a:blip>
          <a:srcRect/>
          <a:stretch/>
        </p:blipFill>
        <p:spPr>
          <a:xfrm>
            <a:off x="3496030" y="9326916"/>
            <a:ext cx="3710719" cy="779251"/>
          </a:xfrm>
          <a:prstGeom prst="rect">
            <a:avLst/>
          </a:prstGeom>
          <a:noFill/>
          <a:ln>
            <a:noFill/>
          </a:ln>
        </p:spPr>
      </p:pic>
      <p:pic>
        <p:nvPicPr>
          <p:cNvPr id="538" name="Google Shape;538;g1c0d571eb8a_0_324"/>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sp>
        <p:nvSpPr>
          <p:cNvPr id="539" name="Google Shape;539;g1c0d571eb8a_0_324"/>
          <p:cNvSpPr/>
          <p:nvPr/>
        </p:nvSpPr>
        <p:spPr>
          <a:xfrm>
            <a:off x="216000" y="1626300"/>
            <a:ext cx="8019283" cy="7300328"/>
          </a:xfrm>
          <a:custGeom>
            <a:avLst/>
            <a:gdLst/>
            <a:ahLst/>
            <a:cxnLst/>
            <a:rect l="l" t="t" r="r" b="b"/>
            <a:pathLst>
              <a:path w="4215129" h="3083560" extrusionOk="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g1c0d571eb8a_0_324"/>
          <p:cNvSpPr txBox="1"/>
          <p:nvPr/>
        </p:nvSpPr>
        <p:spPr>
          <a:xfrm>
            <a:off x="4571999" y="515244"/>
            <a:ext cx="8280600" cy="8388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en-US" sz="6410">
                <a:latin typeface="Abhaya Libre"/>
                <a:ea typeface="Abhaya Libre"/>
                <a:cs typeface="Abhaya Libre"/>
                <a:sym typeface="Abhaya Libre"/>
              </a:rPr>
              <a:t>9. Adobe</a:t>
            </a:r>
            <a:endParaRPr/>
          </a:p>
        </p:txBody>
      </p:sp>
      <p:grpSp>
        <p:nvGrpSpPr>
          <p:cNvPr id="541" name="Google Shape;541;g1c0d571eb8a_0_324"/>
          <p:cNvGrpSpPr/>
          <p:nvPr/>
        </p:nvGrpSpPr>
        <p:grpSpPr>
          <a:xfrm>
            <a:off x="1050484" y="257627"/>
            <a:ext cx="16812427" cy="9301893"/>
            <a:chOff x="-10351188" y="-1958964"/>
            <a:chExt cx="22416569" cy="12402524"/>
          </a:xfrm>
        </p:grpSpPr>
        <p:sp>
          <p:nvSpPr>
            <p:cNvPr id="542" name="Google Shape;542;g1c0d571eb8a_0_324"/>
            <p:cNvSpPr txBox="1"/>
            <p:nvPr/>
          </p:nvSpPr>
          <p:spPr>
            <a:xfrm>
              <a:off x="-1035243" y="6996463"/>
              <a:ext cx="11546400" cy="3447097"/>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err="1">
                  <a:latin typeface="Abhaya Libre"/>
                  <a:ea typeface="Abhaya Libre"/>
                  <a:cs typeface="Abhaya Libre"/>
                  <a:sym typeface="Abhaya Libre"/>
                </a:rPr>
                <a:t>iAdobe</a:t>
              </a:r>
              <a:r>
                <a:rPr lang="en-US" sz="2400" dirty="0">
                  <a:latin typeface="Abhaya Libre"/>
                  <a:ea typeface="Abhaya Libre"/>
                  <a:cs typeface="Abhaya Libre"/>
                  <a:sym typeface="Abhaya Libre"/>
                </a:rPr>
                <a:t> je </a:t>
              </a:r>
              <a:r>
                <a:rPr lang="en-US" sz="2400" dirty="0" err="1">
                  <a:latin typeface="Abhaya Libre"/>
                  <a:ea typeface="Abhaya Libre"/>
                  <a:cs typeface="Abhaya Libre"/>
                  <a:sym typeface="Abhaya Libre"/>
                </a:rPr>
                <a:t>bil</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tudi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vodilno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podjetje</a:t>
              </a:r>
              <a:r>
                <a:rPr lang="en-US" sz="2400" dirty="0">
                  <a:latin typeface="Abhaya Libre"/>
                  <a:ea typeface="Abhaya Libre"/>
                  <a:cs typeface="Abhaya Libre"/>
                  <a:sym typeface="Abhaya Libre"/>
                </a:rPr>
                <a:t> pri </a:t>
              </a:r>
              <a:r>
                <a:rPr lang="en-US" sz="2400" b="1" dirty="0" err="1">
                  <a:latin typeface="Abhaya Libre"/>
                  <a:ea typeface="Abhaya Libre"/>
                  <a:cs typeface="Abhaya Libre"/>
                  <a:sym typeface="Abhaya Libre"/>
                </a:rPr>
                <a:t>zmanjševanju</a:t>
              </a:r>
              <a:r>
                <a:rPr lang="en-US" sz="2400" b="1" dirty="0">
                  <a:latin typeface="Abhaya Libre"/>
                  <a:ea typeface="Abhaya Libre"/>
                  <a:cs typeface="Abhaya Libre"/>
                  <a:sym typeface="Abhaya Libre"/>
                </a:rPr>
                <a:t> </a:t>
              </a:r>
              <a:r>
                <a:rPr lang="en-US" sz="2400" b="1" dirty="0" err="1">
                  <a:latin typeface="Abhaya Libre"/>
                  <a:ea typeface="Abhaya Libre"/>
                  <a:cs typeface="Abhaya Libre"/>
                  <a:sym typeface="Abhaya Libre"/>
                </a:rPr>
                <a:t>porabe</a:t>
              </a:r>
              <a:r>
                <a:rPr lang="en-US" sz="2400" b="1" dirty="0">
                  <a:latin typeface="Abhaya Libre"/>
                  <a:ea typeface="Abhaya Libre"/>
                  <a:cs typeface="Abhaya Libre"/>
                  <a:sym typeface="Abhaya Libre"/>
                </a:rPr>
                <a:t> </a:t>
              </a:r>
              <a:r>
                <a:rPr lang="en-US" sz="2400" b="1" dirty="0" err="1">
                  <a:latin typeface="Abhaya Libre"/>
                  <a:ea typeface="Abhaya Libre"/>
                  <a:cs typeface="Abhaya Libre"/>
                  <a:sym typeface="Abhaya Libre"/>
                </a:rPr>
                <a:t>vode</a:t>
              </a:r>
              <a:r>
                <a:rPr lang="en-US" sz="2400" b="1" dirty="0">
                  <a:latin typeface="Abhaya Libre"/>
                  <a:ea typeface="Abhaya Libre"/>
                  <a:cs typeface="Abhaya Libre"/>
                  <a:sym typeface="Abhaya Libre"/>
                </a:rPr>
                <a:t> </a:t>
              </a:r>
              <a:r>
                <a:rPr lang="en-US" sz="2400" dirty="0" err="1">
                  <a:latin typeface="Abhaya Libre"/>
                  <a:ea typeface="Abhaya Libre"/>
                  <a:cs typeface="Abhaya Libre"/>
                  <a:sym typeface="Abhaya Libre"/>
                </a:rPr>
                <a:t>zaradi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zgodovinske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suše</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Kaliforniji</a:t>
              </a:r>
              <a:r>
                <a:rPr lang="sl-SI" sz="2400" dirty="0">
                  <a:latin typeface="Abhaya Libre"/>
                  <a:ea typeface="Abhaya Libre"/>
                  <a:cs typeface="Abhaya Libre"/>
                  <a:sym typeface="Abhaya Libre"/>
                </a:rPr>
                <a:t> (</a:t>
              </a:r>
              <a:r>
                <a:rPr lang="en-US" sz="2400" u="sng" dirty="0">
                  <a:solidFill>
                    <a:schemeClr val="hlink"/>
                  </a:solidFill>
                  <a:latin typeface="Abhaya Libre"/>
                  <a:ea typeface="Abhaya Libre"/>
                  <a:cs typeface="Abhaya Libre"/>
                  <a:sym typeface="Abhaya Libre"/>
                  <a:hlinkClick r:id="rId8"/>
                </a:rPr>
                <a:t>reducing its water</a:t>
              </a:r>
              <a:r>
                <a:rPr lang="sl-SI" sz="2400" dirty="0">
                  <a:latin typeface="Abhaya Libre"/>
                  <a:ea typeface="Abhaya Libre"/>
                  <a:cs typeface="Abhaya Libre"/>
                  <a:sym typeface="Abhaya Libre"/>
                </a:rPr>
                <a:t>)</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čeprav</a:t>
              </a:r>
              <a:r>
                <a:rPr lang="en-US" sz="2400" dirty="0">
                  <a:latin typeface="Abhaya Libre"/>
                  <a:ea typeface="Abhaya Libre"/>
                  <a:cs typeface="Abhaya Libre"/>
                  <a:sym typeface="Abhaya Libre"/>
                </a:rPr>
                <a:t> je od </a:t>
              </a:r>
              <a:r>
                <a:rPr lang="en-US" sz="2400" dirty="0" err="1">
                  <a:latin typeface="Abhaya Libre"/>
                  <a:ea typeface="Abhaya Libre"/>
                  <a:cs typeface="Abhaya Libre"/>
                  <a:sym typeface="Abhaya Libre"/>
                </a:rPr>
                <a:t>leta</a:t>
              </a:r>
              <a:r>
                <a:rPr lang="en-US" sz="2400" dirty="0">
                  <a:latin typeface="Abhaya Libre"/>
                  <a:ea typeface="Abhaya Libre"/>
                  <a:cs typeface="Abhaya Libre"/>
                  <a:sym typeface="Abhaya Libre"/>
                </a:rPr>
                <a:t> 2000 </a:t>
              </a:r>
              <a:r>
                <a:rPr lang="en-US" sz="2400" dirty="0" err="1">
                  <a:latin typeface="Abhaya Libre"/>
                  <a:ea typeface="Abhaya Libre"/>
                  <a:cs typeface="Abhaya Libre"/>
                  <a:sym typeface="Abhaya Libre"/>
                </a:rPr>
                <a:t>že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zmanjšal</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porabo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vode</a:t>
              </a:r>
              <a:r>
                <a:rPr lang="en-US" sz="2400" dirty="0">
                  <a:latin typeface="Abhaya Libre"/>
                  <a:ea typeface="Abhaya Libre"/>
                  <a:cs typeface="Abhaya Libre"/>
                  <a:sym typeface="Abhaya Libre"/>
                </a:rPr>
                <a:t> za </a:t>
              </a:r>
              <a:r>
                <a:rPr lang="en-US" sz="2400" dirty="0" err="1">
                  <a:latin typeface="Abhaya Libre"/>
                  <a:ea typeface="Abhaya Libre"/>
                  <a:cs typeface="Abhaya Libre"/>
                  <a:sym typeface="Abhaya Libre"/>
                </a:rPr>
                <a:t>več</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kot</a:t>
              </a:r>
              <a:r>
                <a:rPr lang="en-US" sz="2400" dirty="0">
                  <a:latin typeface="Abhaya Libre"/>
                  <a:ea typeface="Abhaya Libre"/>
                  <a:cs typeface="Abhaya Libre"/>
                  <a:sym typeface="Abhaya Libre"/>
                </a:rPr>
                <a:t> 60 </a:t>
              </a:r>
              <a:r>
                <a:rPr lang="en-US" sz="2400" dirty="0" err="1">
                  <a:latin typeface="Abhaya Libre"/>
                  <a:ea typeface="Abhaya Libre"/>
                  <a:cs typeface="Abhaya Libre"/>
                  <a:sym typeface="Abhaya Libre"/>
                </a:rPr>
                <a:t>odstotkov</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a:t>
              </a:r>
              <a:r>
                <a:rPr lang="en-US" sz="2400" dirty="0">
                  <a:latin typeface="Abhaya Libre"/>
                  <a:ea typeface="Abhaya Libre"/>
                  <a:cs typeface="Abhaya Libre"/>
                  <a:sym typeface="Abhaya Libre"/>
                </a:rPr>
                <a:t> primer z </a:t>
              </a:r>
              <a:r>
                <a:rPr lang="en-US" sz="2400" dirty="0" err="1">
                  <a:latin typeface="Abhaya Libre"/>
                  <a:ea typeface="Abhaya Libre"/>
                  <a:cs typeface="Abhaya Libre"/>
                  <a:sym typeface="Abhaya Libre"/>
                </a:rPr>
                <a:t>vgradnjo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okolju</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prijaznih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naprav</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urejanjem</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krajine</a:t>
              </a:r>
              <a:r>
                <a:rPr lang="en-US" sz="2400" dirty="0">
                  <a:latin typeface="Abhaya Libre"/>
                  <a:ea typeface="Abhaya Libre"/>
                  <a:cs typeface="Abhaya Libre"/>
                  <a:sym typeface="Abhaya Libre"/>
                </a:rPr>
                <a:t> z </a:t>
              </a:r>
              <a:r>
                <a:rPr lang="en-US" sz="2400" dirty="0" err="1">
                  <a:latin typeface="Abhaya Libre"/>
                  <a:ea typeface="Abhaya Libre"/>
                  <a:cs typeface="Abhaya Libre"/>
                  <a:sym typeface="Abhaya Libre"/>
                </a:rPr>
                <a:t>avtohtonimi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rastlinami</a:t>
              </a:r>
              <a:r>
                <a:rPr lang="sl-SI" sz="2400" dirty="0">
                  <a:latin typeface="Abhaya Libre"/>
                  <a:ea typeface="Abhaya Libre"/>
                  <a:cs typeface="Abhaya Libre"/>
                  <a:sym typeface="Abhaya Libre"/>
                </a:rPr>
                <a:t>.</a:t>
              </a:r>
              <a:endParaRPr dirty="0"/>
            </a:p>
          </p:txBody>
        </p:sp>
        <p:sp>
          <p:nvSpPr>
            <p:cNvPr id="543" name="Google Shape;543;g1c0d571eb8a_0_324"/>
            <p:cNvSpPr txBox="1"/>
            <p:nvPr/>
          </p:nvSpPr>
          <p:spPr>
            <a:xfrm>
              <a:off x="-191844" y="5985786"/>
              <a:ext cx="8208000" cy="402161"/>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endParaRPr dirty="0"/>
            </a:p>
          </p:txBody>
        </p:sp>
        <p:sp>
          <p:nvSpPr>
            <p:cNvPr id="544" name="Google Shape;544;g1c0d571eb8a_0_324"/>
            <p:cNvSpPr txBox="1"/>
            <p:nvPr/>
          </p:nvSpPr>
          <p:spPr>
            <a:xfrm>
              <a:off x="-294232" y="-134067"/>
              <a:ext cx="9789000" cy="4825936"/>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a:latin typeface="Abhaya Libre"/>
                  <a:ea typeface="Abhaya Libre"/>
                  <a:cs typeface="Abhaya Libre"/>
                  <a:sym typeface="Abhaya Libre"/>
                </a:rPr>
                <a:t>Adobe </a:t>
              </a:r>
              <a:r>
                <a:rPr lang="en-US" sz="2400" dirty="0" err="1">
                  <a:latin typeface="Abhaya Libre"/>
                  <a:ea typeface="Abhaya Libre"/>
                  <a:cs typeface="Abhaya Libre"/>
                  <a:sym typeface="Abhaya Libre"/>
                </a:rPr>
                <a:t>sistemi</a:t>
              </a:r>
              <a:r>
                <a:rPr lang="en-US" sz="2400" dirty="0">
                  <a:latin typeface="Abhaya Libre"/>
                  <a:ea typeface="Abhaya Libre"/>
                  <a:cs typeface="Abhaya Libre"/>
                  <a:sym typeface="Abhaya Libre"/>
                </a:rPr>
                <a:t> je </a:t>
              </a:r>
              <a:r>
                <a:rPr lang="en-US" sz="2400" dirty="0" err="1">
                  <a:latin typeface="Abhaya Libre"/>
                  <a:ea typeface="Abhaya Libre"/>
                  <a:cs typeface="Abhaya Libre"/>
                  <a:sym typeface="Abhaya Libre"/>
                </a:rPr>
                <a:t>bil</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Newsweekovi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lestvici</a:t>
              </a:r>
              <a:r>
                <a:rPr lang="en-US" sz="2400" dirty="0">
                  <a:latin typeface="Abhaya Libre"/>
                  <a:ea typeface="Abhaya Libre"/>
                  <a:cs typeface="Abhaya Libre"/>
                  <a:sym typeface="Abhaya Libre"/>
                </a:rPr>
                <a:t> za </a:t>
              </a:r>
              <a:r>
                <a:rPr lang="en-US" sz="2400" dirty="0" err="1">
                  <a:latin typeface="Abhaya Libre"/>
                  <a:ea typeface="Abhaya Libre"/>
                  <a:cs typeface="Abhaya Libre"/>
                  <a:sym typeface="Abhaya Libre"/>
                </a:rPr>
                <a:t>leto</a:t>
              </a:r>
              <a:r>
                <a:rPr lang="en-US" sz="2400" dirty="0">
                  <a:latin typeface="Abhaya Libre"/>
                  <a:ea typeface="Abhaya Libre"/>
                  <a:cs typeface="Abhaya Libre"/>
                  <a:sym typeface="Abhaya Libre"/>
                </a:rPr>
                <a:t> 2014 </a:t>
              </a:r>
              <a:r>
                <a:rPr lang="en-US" sz="2400" dirty="0" err="1">
                  <a:latin typeface="Abhaya Libre"/>
                  <a:ea typeface="Abhaya Libre"/>
                  <a:cs typeface="Abhaya Libre"/>
                  <a:sym typeface="Abhaya Libre"/>
                </a:rPr>
                <a:t>najbolj</a:t>
              </a:r>
              <a:r>
                <a:rPr lang="en-US" sz="2400" dirty="0">
                  <a:latin typeface="Abhaya Libre"/>
                  <a:ea typeface="Abhaya Libre"/>
                  <a:cs typeface="Abhaya Libre"/>
                  <a:sym typeface="Abhaya Libre"/>
                </a:rPr>
                <a:t> </a:t>
              </a:r>
              <a:r>
                <a:rPr lang="en-US" sz="2400" b="1" dirty="0" err="1">
                  <a:latin typeface="Abhaya Libre"/>
                  <a:ea typeface="Abhaya Libre"/>
                  <a:cs typeface="Abhaya Libre"/>
                  <a:sym typeface="Abhaya Libre"/>
                </a:rPr>
                <a:t>zeleno</a:t>
              </a:r>
              <a:r>
                <a:rPr lang="en-US" sz="2400" b="1" dirty="0">
                  <a:latin typeface="Abhaya Libre"/>
                  <a:ea typeface="Abhaya Libre"/>
                  <a:cs typeface="Abhaya Libre"/>
                  <a:sym typeface="Abhaya Libre"/>
                </a:rPr>
                <a:t> IT-</a:t>
              </a:r>
              <a:r>
                <a:rPr lang="en-US" sz="2400" b="1" dirty="0" err="1">
                  <a:latin typeface="Abhaya Libre"/>
                  <a:ea typeface="Abhaya Libre"/>
                  <a:cs typeface="Abhaya Libre"/>
                  <a:sym typeface="Abhaya Libre"/>
                </a:rPr>
                <a:t>podjetje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kar</a:t>
              </a:r>
              <a:r>
                <a:rPr lang="en-US" sz="2400" dirty="0">
                  <a:latin typeface="Abhaya Libre"/>
                  <a:ea typeface="Abhaya Libre"/>
                  <a:cs typeface="Abhaya Libre"/>
                  <a:sym typeface="Abhaya Libre"/>
                </a:rPr>
                <a:t> je </a:t>
              </a:r>
              <a:r>
                <a:rPr lang="en-US" sz="2400" dirty="0" err="1">
                  <a:latin typeface="Abhaya Libre"/>
                  <a:ea typeface="Abhaya Libre"/>
                  <a:cs typeface="Abhaya Libre"/>
                  <a:sym typeface="Abhaya Libre"/>
                </a:rPr>
                <a:t>zasluženo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priznanje</a:t>
              </a:r>
              <a:r>
                <a:rPr lang="sl-SI" sz="2400" dirty="0">
                  <a:latin typeface="Abhaya Libre"/>
                  <a:ea typeface="Abhaya Libre"/>
                  <a:cs typeface="Abhaya Libre"/>
                  <a:sym typeface="Abhaya Libre"/>
                </a:rPr>
                <a:t> (</a:t>
              </a:r>
              <a:r>
                <a:rPr lang="en-US" sz="2400" u="sng" dirty="0">
                  <a:solidFill>
                    <a:schemeClr val="hlink"/>
                  </a:solidFill>
                  <a:latin typeface="Abhaya Libre"/>
                  <a:ea typeface="Abhaya Libre"/>
                  <a:cs typeface="Abhaya Libre"/>
                  <a:sym typeface="Abhaya Libre"/>
                  <a:hlinkClick r:id="rId9"/>
                </a:rPr>
                <a:t>greenest IT company</a:t>
              </a:r>
              <a:r>
                <a:rPr lang="sl-SI" sz="2400" u="sng" dirty="0">
                  <a:solidFill>
                    <a:schemeClr val="hlink"/>
                  </a:solidFill>
                  <a:latin typeface="Abhaya Libre"/>
                  <a:ea typeface="Abhaya Libre"/>
                  <a:cs typeface="Abhaya Libre"/>
                  <a:sym typeface="Abhaya Libre"/>
                </a:rPr>
                <a:t>)</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Podjetje</a:t>
              </a:r>
              <a:r>
                <a:rPr lang="en-US" sz="2400" dirty="0">
                  <a:latin typeface="Abhaya Libre"/>
                  <a:ea typeface="Abhaya Libre"/>
                  <a:cs typeface="Abhaya Libre"/>
                  <a:sym typeface="Abhaya Libre"/>
                </a:rPr>
                <a:t> je </a:t>
              </a:r>
              <a:r>
                <a:rPr lang="en-US" sz="2400" dirty="0" err="1">
                  <a:latin typeface="Abhaya Libre"/>
                  <a:ea typeface="Abhaya Libre"/>
                  <a:cs typeface="Abhaya Libre"/>
                  <a:sym typeface="Abhaya Libre"/>
                </a:rPr>
                <a:t>že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doseglo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nekaj</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impresivnih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dosežkov</a:t>
              </a:r>
              <a:r>
                <a:rPr lang="en-US" sz="2400" dirty="0">
                  <a:latin typeface="Abhaya Libre"/>
                  <a:ea typeface="Abhaya Libre"/>
                  <a:cs typeface="Abhaya Libre"/>
                  <a:sym typeface="Abhaya Libre"/>
                </a:rPr>
                <a:t>, med </a:t>
              </a:r>
              <a:r>
                <a:rPr lang="en-US" sz="2400" dirty="0" err="1">
                  <a:latin typeface="Abhaya Libre"/>
                  <a:ea typeface="Abhaya Libre"/>
                  <a:cs typeface="Abhaya Libre"/>
                  <a:sym typeface="Abhaya Libre"/>
                </a:rPr>
                <a:t>drugim</a:t>
              </a:r>
              <a:r>
                <a:rPr lang="en-US" sz="2400" dirty="0">
                  <a:latin typeface="Abhaya Libre"/>
                  <a:ea typeface="Abhaya Libre"/>
                  <a:cs typeface="Abhaya Libre"/>
                  <a:sym typeface="Abhaya Libre"/>
                </a:rPr>
                <a:t> je </a:t>
              </a:r>
              <a:r>
                <a:rPr lang="en-US" sz="2400" dirty="0" err="1">
                  <a:latin typeface="Abhaya Libre"/>
                  <a:ea typeface="Abhaya Libre"/>
                  <a:cs typeface="Abhaya Libre"/>
                  <a:sym typeface="Abhaya Libre"/>
                </a:rPr>
                <a:t>pridobilo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certifikat</a:t>
              </a:r>
              <a:r>
                <a:rPr lang="en-US" sz="2400" dirty="0">
                  <a:latin typeface="Abhaya Libre"/>
                  <a:ea typeface="Abhaya Libre"/>
                  <a:cs typeface="Abhaya Libre"/>
                  <a:sym typeface="Abhaya Libre"/>
                </a:rPr>
                <a:t> LEED za </a:t>
              </a:r>
              <a:r>
                <a:rPr lang="en-US" sz="2400" dirty="0" err="1">
                  <a:latin typeface="Abhaya Libre"/>
                  <a:ea typeface="Abhaya Libre"/>
                  <a:cs typeface="Abhaya Libre"/>
                  <a:sym typeface="Abhaya Libre"/>
                </a:rPr>
                <a:t>več</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kot</a:t>
              </a:r>
              <a:r>
                <a:rPr lang="en-US" sz="2400" dirty="0">
                  <a:latin typeface="Abhaya Libre"/>
                  <a:ea typeface="Abhaya Libre"/>
                  <a:cs typeface="Abhaya Libre"/>
                  <a:sym typeface="Abhaya Libre"/>
                </a:rPr>
                <a:t> </a:t>
              </a:r>
              <a:r>
                <a:rPr lang="en-US" sz="2400" b="1" dirty="0">
                  <a:latin typeface="Abhaya Libre"/>
                  <a:ea typeface="Abhaya Libre"/>
                  <a:cs typeface="Abhaya Libre"/>
                  <a:sym typeface="Abhaya Libre"/>
                </a:rPr>
                <a:t>70 </a:t>
              </a:r>
              <a:r>
                <a:rPr lang="en-US" sz="2400" b="1" dirty="0" err="1">
                  <a:latin typeface="Abhaya Libre"/>
                  <a:ea typeface="Abhaya Libre"/>
                  <a:cs typeface="Abhaya Libre"/>
                  <a:sym typeface="Abhaya Libre"/>
                </a:rPr>
                <a:t>odstotkov</a:t>
              </a:r>
              <a:r>
                <a:rPr lang="en-US" sz="2400" b="1" dirty="0">
                  <a:latin typeface="Abhaya Libre"/>
                  <a:ea typeface="Abhaya Libre"/>
                  <a:cs typeface="Abhaya Libre"/>
                  <a:sym typeface="Abhaya Libre"/>
                </a:rPr>
                <a:t> </a:t>
              </a:r>
              <a:r>
                <a:rPr lang="en-US" sz="2400" dirty="0" err="1">
                  <a:latin typeface="Abhaya Libre"/>
                  <a:ea typeface="Abhaya Libre"/>
                  <a:cs typeface="Abhaya Libre"/>
                  <a:sym typeface="Abhaya Libre"/>
                </a:rPr>
                <a:t>svojih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delovnih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prostorov</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vključno</a:t>
              </a:r>
              <a:r>
                <a:rPr lang="en-US" sz="2400" dirty="0">
                  <a:latin typeface="Abhaya Libre"/>
                  <a:ea typeface="Abhaya Libre"/>
                  <a:cs typeface="Abhaya Libre"/>
                  <a:sym typeface="Abhaya Libre"/>
                </a:rPr>
                <a:t> s </a:t>
              </a:r>
              <a:r>
                <a:rPr lang="en-US" sz="2400" dirty="0" err="1">
                  <a:latin typeface="Abhaya Libre"/>
                  <a:ea typeface="Abhaya Libre"/>
                  <a:cs typeface="Abhaya Libre"/>
                  <a:sym typeface="Abhaya Libre"/>
                </a:rPr>
                <a:t>prenovo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zgodovinske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stavbe</a:t>
              </a:r>
              <a:r>
                <a:rPr lang="en-US" sz="2400" dirty="0">
                  <a:latin typeface="Abhaya Libre"/>
                  <a:ea typeface="Abhaya Libre"/>
                  <a:cs typeface="Abhaya Libre"/>
                  <a:sym typeface="Abhaya Libre"/>
                </a:rPr>
                <a:t> v San </a:t>
              </a:r>
              <a:r>
                <a:rPr lang="en-US" sz="2400" dirty="0" err="1">
                  <a:latin typeface="Abhaya Libre"/>
                  <a:ea typeface="Abhaya Libre"/>
                  <a:cs typeface="Abhaya Libre"/>
                  <a:sym typeface="Abhaya Libre"/>
                </a:rPr>
                <a:t>Franciscu</a:t>
              </a:r>
              <a:r>
                <a:rPr lang="sl-SI" sz="2400" dirty="0">
                  <a:latin typeface="Abhaya Libre"/>
                  <a:ea typeface="Abhaya Libre"/>
                  <a:cs typeface="Abhaya Libre"/>
                  <a:sym typeface="Abhaya Libre"/>
                </a:rPr>
                <a:t> (</a:t>
              </a:r>
              <a:r>
                <a:rPr lang="en-US" sz="2400" u="sng" dirty="0">
                  <a:solidFill>
                    <a:schemeClr val="hlink"/>
                  </a:solidFill>
                  <a:latin typeface="Abhaya Libre"/>
                  <a:ea typeface="Abhaya Libre"/>
                  <a:cs typeface="Abhaya Libre"/>
                  <a:sym typeface="Abhaya Libre"/>
                </a:rPr>
                <a:t>70 per cent</a:t>
              </a:r>
              <a:r>
                <a:rPr lang="sl-SI" sz="2400" u="sng" dirty="0">
                  <a:solidFill>
                    <a:schemeClr val="hlink"/>
                  </a:solidFill>
                  <a:latin typeface="Abhaya Libre"/>
                  <a:ea typeface="Abhaya Libre"/>
                  <a:cs typeface="Abhaya Libre"/>
                  <a:sym typeface="Abhaya Libre"/>
                </a:rPr>
                <a:t>)</a:t>
              </a:r>
              <a:endParaRPr lang="sl-SI" sz="2400" dirty="0">
                <a:latin typeface="Abhaya Libre"/>
                <a:ea typeface="Abhaya Libre"/>
                <a:cs typeface="Abhaya Libre"/>
                <a:sym typeface="Abhaya Libre"/>
              </a:endParaRPr>
            </a:p>
          </p:txBody>
        </p:sp>
        <p:pic>
          <p:nvPicPr>
            <p:cNvPr id="545" name="Google Shape;545;g1c0d571eb8a_0_324"/>
            <p:cNvPicPr preferRelativeResize="0"/>
            <p:nvPr/>
          </p:nvPicPr>
          <p:blipFill rotWithShape="1">
            <a:blip r:embed="rId10">
              <a:alphaModFix/>
            </a:blip>
            <a:srcRect/>
            <a:stretch/>
          </p:blipFill>
          <p:spPr>
            <a:xfrm>
              <a:off x="9763857" y="250633"/>
              <a:ext cx="2301524" cy="2310187"/>
            </a:xfrm>
            <a:prstGeom prst="rect">
              <a:avLst/>
            </a:prstGeom>
            <a:noFill/>
            <a:ln>
              <a:noFill/>
            </a:ln>
          </p:spPr>
        </p:pic>
        <p:pic>
          <p:nvPicPr>
            <p:cNvPr id="546" name="Google Shape;546;g1c0d571eb8a_0_324"/>
            <p:cNvPicPr preferRelativeResize="0"/>
            <p:nvPr/>
          </p:nvPicPr>
          <p:blipFill rotWithShape="1">
            <a:blip r:embed="rId11">
              <a:alphaModFix/>
            </a:blip>
            <a:srcRect/>
            <a:stretch/>
          </p:blipFill>
          <p:spPr>
            <a:xfrm>
              <a:off x="-10351188" y="-1958964"/>
              <a:ext cx="2548823" cy="2405452"/>
            </a:xfrm>
            <a:prstGeom prst="rect">
              <a:avLst/>
            </a:prstGeom>
            <a:noFill/>
            <a:ln>
              <a:noFill/>
            </a:ln>
          </p:spPr>
        </p:pic>
      </p:grpSp>
      <p:pic>
        <p:nvPicPr>
          <p:cNvPr id="547" name="Google Shape;547;g1c0d571eb8a_0_324"/>
          <p:cNvPicPr preferRelativeResize="0"/>
          <p:nvPr/>
        </p:nvPicPr>
        <p:blipFill>
          <a:blip r:embed="rId12">
            <a:alphaModFix/>
          </a:blip>
          <a:stretch>
            <a:fillRect/>
          </a:stretch>
        </p:blipFill>
        <p:spPr>
          <a:xfrm>
            <a:off x="1309200" y="3310625"/>
            <a:ext cx="5737800" cy="3931700"/>
          </a:xfrm>
          <a:prstGeom prst="rect">
            <a:avLst/>
          </a:prstGeom>
          <a:noFill/>
          <a:ln>
            <a:noFill/>
          </a:ln>
        </p:spPr>
      </p:pic>
      <p:sp>
        <p:nvSpPr>
          <p:cNvPr id="2" name="PoljeZBesedilom 1">
            <a:extLst>
              <a:ext uri="{FF2B5EF4-FFF2-40B4-BE49-F238E27FC236}">
                <a16:creationId xmlns:a16="http://schemas.microsoft.com/office/drawing/2014/main" id="{AD5D8617-E603-4533-8B7F-8C6265116920}"/>
              </a:ext>
            </a:extLst>
          </p:cNvPr>
          <p:cNvSpPr txBox="1"/>
          <p:nvPr/>
        </p:nvSpPr>
        <p:spPr>
          <a:xfrm>
            <a:off x="10330840" y="5241089"/>
            <a:ext cx="7264959" cy="1569660"/>
          </a:xfrm>
          <a:prstGeom prst="rect">
            <a:avLst/>
          </a:prstGeom>
          <a:noFill/>
        </p:spPr>
        <p:txBody>
          <a:bodyPr wrap="square" rtlCol="0">
            <a:spAutoFit/>
          </a:bodyPr>
          <a:lstStyle/>
          <a:p>
            <a:r>
              <a:rPr lang="sl-SI" sz="2400" dirty="0">
                <a:latin typeface="Abhaya Libre" panose="020B0604020202020204" charset="-18"/>
                <a:cs typeface="Abhaya Libre" panose="020B0604020202020204" charset="-18"/>
              </a:rPr>
              <a:t>ima tudi ambiciozne cilje, med drugim doseči ničelno porabo energije in zmanjšati količino embalaže, saj embalaža izčrpava vire in veliko prispeva k onesnaževanju s plastiko.</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551"/>
        <p:cNvGrpSpPr/>
        <p:nvPr/>
      </p:nvGrpSpPr>
      <p:grpSpPr>
        <a:xfrm>
          <a:off x="0" y="0"/>
          <a:ext cx="0" cy="0"/>
          <a:chOff x="0" y="0"/>
          <a:chExt cx="0" cy="0"/>
        </a:xfrm>
      </p:grpSpPr>
      <p:pic>
        <p:nvPicPr>
          <p:cNvPr id="552" name="Google Shape;552;g1c0d571eb8a_0_360"/>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553" name="Google Shape;553;g1c0d571eb8a_0_360"/>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554" name="Google Shape;554;g1c0d571eb8a_0_360"/>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555" name="Google Shape;555;g1c0d571eb8a_0_360"/>
          <p:cNvPicPr preferRelativeResize="0"/>
          <p:nvPr/>
        </p:nvPicPr>
        <p:blipFill rotWithShape="1">
          <a:blip r:embed="rId6">
            <a:alphaModFix/>
          </a:blip>
          <a:srcRect/>
          <a:stretch/>
        </p:blipFill>
        <p:spPr>
          <a:xfrm>
            <a:off x="7870030" y="9245916"/>
            <a:ext cx="3710719" cy="779251"/>
          </a:xfrm>
          <a:prstGeom prst="rect">
            <a:avLst/>
          </a:prstGeom>
          <a:noFill/>
          <a:ln>
            <a:noFill/>
          </a:ln>
        </p:spPr>
      </p:pic>
      <p:sp>
        <p:nvSpPr>
          <p:cNvPr id="556" name="Google Shape;556;g1c0d571eb8a_0_360"/>
          <p:cNvSpPr/>
          <p:nvPr/>
        </p:nvSpPr>
        <p:spPr>
          <a:xfrm>
            <a:off x="10882054" y="1869291"/>
            <a:ext cx="7129589" cy="6972236"/>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g1c0d571eb8a_0_360"/>
          <p:cNvSpPr txBox="1"/>
          <p:nvPr/>
        </p:nvSpPr>
        <p:spPr>
          <a:xfrm>
            <a:off x="679752" y="1500367"/>
            <a:ext cx="9852118" cy="7755969"/>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err="1">
                <a:latin typeface="Abhaya Libre"/>
                <a:ea typeface="Abhaya Libre"/>
                <a:cs typeface="Abhaya Libre"/>
                <a:sym typeface="Abhaya Libre"/>
              </a:rPr>
              <a:t>Podjetje</a:t>
            </a:r>
            <a:r>
              <a:rPr lang="en-US" sz="2400" dirty="0">
                <a:latin typeface="Abhaya Libre"/>
                <a:ea typeface="Abhaya Libre"/>
                <a:cs typeface="Abhaya Libre"/>
                <a:sym typeface="Abhaya Libre"/>
              </a:rPr>
              <a:t> Nike </a:t>
            </a:r>
            <a:r>
              <a:rPr lang="en-US" sz="2400" dirty="0" err="1">
                <a:latin typeface="Abhaya Libre"/>
                <a:ea typeface="Abhaya Libre"/>
                <a:cs typeface="Abhaya Libre"/>
                <a:sym typeface="Abhaya Libre"/>
              </a:rPr>
              <a:t>ni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bilo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vedno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najboljše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področju</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trajnostnega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razvoja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vendar</a:t>
            </a:r>
            <a:r>
              <a:rPr lang="en-US" sz="2400" dirty="0">
                <a:latin typeface="Abhaya Libre"/>
                <a:ea typeface="Abhaya Libre"/>
                <a:cs typeface="Abhaya Libre"/>
                <a:sym typeface="Abhaya Libre"/>
              </a:rPr>
              <a:t> je </a:t>
            </a:r>
            <a:r>
              <a:rPr lang="en-US" sz="2400" dirty="0" err="1">
                <a:latin typeface="Abhaya Libre"/>
                <a:ea typeface="Abhaya Libre"/>
                <a:cs typeface="Abhaya Libre"/>
                <a:sym typeface="Abhaya Libre"/>
              </a:rPr>
              <a:t>veliko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spremenilo</a:t>
            </a:r>
            <a:r>
              <a:rPr lang="en-US" sz="2400" dirty="0">
                <a:latin typeface="Abhaya Libre"/>
                <a:ea typeface="Abhaya Libre"/>
                <a:cs typeface="Abhaya Libre"/>
                <a:sym typeface="Abhaya Libre"/>
              </a:rPr>
              <a:t> in s </a:t>
            </a:r>
            <a:r>
              <a:rPr lang="en-US" sz="2400" dirty="0" err="1">
                <a:latin typeface="Abhaya Libre"/>
                <a:ea typeface="Abhaya Libre"/>
                <a:cs typeface="Abhaya Libre"/>
                <a:sym typeface="Abhaya Libre"/>
              </a:rPr>
              <a:t>tem</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naredilo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veliko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dobrega</a:t>
            </a:r>
            <a:r>
              <a:rPr lang="en-US" sz="2400" dirty="0">
                <a:latin typeface="Abhaya Libre"/>
                <a:ea typeface="Abhaya Libre"/>
                <a:cs typeface="Abhaya Libre"/>
                <a:sym typeface="Abhaya Libre"/>
              </a:rPr>
              <a:t>. Nike je </a:t>
            </a:r>
            <a:r>
              <a:rPr lang="en-US" sz="2400" dirty="0" err="1">
                <a:latin typeface="Abhaya Libre"/>
                <a:ea typeface="Abhaya Libre"/>
                <a:cs typeface="Abhaya Libre"/>
                <a:sym typeface="Abhaya Libre"/>
              </a:rPr>
              <a:t>bil</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leta</a:t>
            </a:r>
            <a:r>
              <a:rPr lang="en-US" sz="2400" dirty="0">
                <a:latin typeface="Abhaya Libre"/>
                <a:ea typeface="Abhaya Libre"/>
                <a:cs typeface="Abhaya Libre"/>
                <a:sym typeface="Abhaya Libre"/>
              </a:rPr>
              <a:t> 2015 </a:t>
            </a:r>
            <a:r>
              <a:rPr lang="en-US" sz="2400" dirty="0" err="1">
                <a:latin typeface="Abhaya Libre"/>
                <a:ea typeface="Abhaya Libre"/>
                <a:cs typeface="Abhaya Libre"/>
                <a:sym typeface="Abhaya Libre"/>
              </a:rPr>
              <a:t>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vrhu</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seznama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najbolj</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trajnostnih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blagovnih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znamk</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oblačil</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obutve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družbe</a:t>
            </a:r>
            <a:r>
              <a:rPr lang="en-US" sz="2400" dirty="0">
                <a:latin typeface="Abhaya Libre"/>
                <a:ea typeface="Abhaya Libre"/>
                <a:cs typeface="Abhaya Libre"/>
                <a:sym typeface="Abhaya Libre"/>
              </a:rPr>
              <a:t> Morgan Stanley</a:t>
            </a:r>
            <a:r>
              <a:rPr lang="sl-SI" sz="2400" dirty="0">
                <a:latin typeface="Abhaya Libre"/>
                <a:ea typeface="Abhaya Libre"/>
                <a:cs typeface="Abhaya Libre"/>
                <a:sym typeface="Abhaya Libre"/>
              </a:rPr>
              <a:t> (</a:t>
            </a:r>
            <a:r>
              <a:rPr lang="en-US" sz="2400" u="sng" dirty="0">
                <a:solidFill>
                  <a:schemeClr val="hlink"/>
                </a:solidFill>
                <a:latin typeface="Abhaya Libre"/>
                <a:ea typeface="Abhaya Libre"/>
                <a:cs typeface="Abhaya Libre"/>
                <a:sym typeface="Abhaya Libre"/>
                <a:hlinkClick r:id="rId7"/>
              </a:rPr>
              <a:t>Morgan Stanley’s list</a:t>
            </a:r>
            <a:r>
              <a:rPr lang="sl-SI" sz="2400" dirty="0">
                <a:latin typeface="Abhaya Libre"/>
                <a:ea typeface="Abhaya Libre"/>
                <a:cs typeface="Abhaya Libre"/>
                <a:sym typeface="Abhaya Libre"/>
              </a:rPr>
              <a:t>)</a:t>
            </a:r>
          </a:p>
          <a:p>
            <a:pPr marL="0" marR="0" lvl="0" indent="0" algn="just" rtl="0">
              <a:lnSpc>
                <a:spcPct val="139958"/>
              </a:lnSpc>
              <a:spcBef>
                <a:spcPts val="0"/>
              </a:spcBef>
              <a:spcAft>
                <a:spcPts val="0"/>
              </a:spcAft>
              <a:buNone/>
            </a:pPr>
            <a:r>
              <a:rPr lang="en-US" sz="2400" dirty="0" err="1">
                <a:latin typeface="Abhaya Libre"/>
                <a:ea typeface="Abhaya Libre"/>
                <a:cs typeface="Abhaya Libre"/>
                <a:sym typeface="Abhaya Libre"/>
              </a:rPr>
              <a:t>Ključnega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pomena</a:t>
            </a:r>
            <a:r>
              <a:rPr lang="en-US" sz="2400" dirty="0">
                <a:latin typeface="Abhaya Libre"/>
                <a:ea typeface="Abhaya Libre"/>
                <a:cs typeface="Abhaya Libre"/>
                <a:sym typeface="Abhaya Libre"/>
              </a:rPr>
              <a:t> za </a:t>
            </a:r>
            <a:r>
              <a:rPr lang="en-US" sz="2400" dirty="0" err="1">
                <a:latin typeface="Abhaya Libre"/>
                <a:ea typeface="Abhaya Libre"/>
                <a:cs typeface="Abhaya Libre"/>
                <a:sym typeface="Abhaya Libre"/>
              </a:rPr>
              <a:t>njihov</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uspeh</a:t>
            </a:r>
            <a:r>
              <a:rPr lang="en-US" sz="2400" dirty="0">
                <a:latin typeface="Abhaya Libre"/>
                <a:ea typeface="Abhaya Libre"/>
                <a:cs typeface="Abhaya Libre"/>
                <a:sym typeface="Abhaya Libre"/>
              </a:rPr>
              <a:t> je to, da </a:t>
            </a:r>
            <a:r>
              <a:rPr lang="en-US" sz="2400" dirty="0" err="1">
                <a:latin typeface="Abhaya Libre"/>
                <a:ea typeface="Abhaya Libre"/>
                <a:cs typeface="Abhaya Libre"/>
                <a:sym typeface="Abhaya Libre"/>
              </a:rPr>
              <a:t>podjetje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natančno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razkriva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informacije</a:t>
            </a:r>
            <a:r>
              <a:rPr lang="en-US" sz="2400" dirty="0">
                <a:latin typeface="Abhaya Libre"/>
                <a:ea typeface="Abhaya Libre"/>
                <a:cs typeface="Abhaya Libre"/>
                <a:sym typeface="Abhaya Libre"/>
              </a:rPr>
              <a:t> o </a:t>
            </a:r>
            <a:r>
              <a:rPr lang="en-US" sz="2400" dirty="0" err="1">
                <a:latin typeface="Abhaya Libre"/>
                <a:ea typeface="Abhaya Libre"/>
                <a:cs typeface="Abhaya Libre"/>
                <a:sym typeface="Abhaya Libre"/>
              </a:rPr>
              <a:t>svoji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dobavni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verigi</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proizvodnih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praksah</a:t>
            </a:r>
            <a:r>
              <a:rPr lang="en-US" sz="2400" dirty="0">
                <a:latin typeface="Abhaya Libre"/>
                <a:ea typeface="Abhaya Libre"/>
                <a:cs typeface="Abhaya Libre"/>
                <a:sym typeface="Abhaya Libre"/>
              </a:rPr>
              <a:t>. Poleg </a:t>
            </a:r>
            <a:r>
              <a:rPr lang="en-US" sz="2400" dirty="0" err="1">
                <a:latin typeface="Abhaya Libre"/>
                <a:ea typeface="Abhaya Libre"/>
                <a:cs typeface="Abhaya Libre"/>
                <a:sym typeface="Abhaya Libre"/>
              </a:rPr>
              <a:t>tega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oblikovalcem</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olajšujejo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zeleno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izbiro</a:t>
            </a:r>
            <a:r>
              <a:rPr lang="en-US" sz="2400" dirty="0">
                <a:latin typeface="Abhaya Libre"/>
                <a:ea typeface="Abhaya Libre"/>
                <a:cs typeface="Abhaya Libre"/>
                <a:sym typeface="Abhaya Libre"/>
              </a:rPr>
              <a:t> z </a:t>
            </a:r>
            <a:r>
              <a:rPr lang="en-US" sz="2400" dirty="0" err="1">
                <a:latin typeface="Abhaya Libre"/>
                <a:ea typeface="Abhaya Libre"/>
                <a:cs typeface="Abhaya Libre"/>
                <a:sym typeface="Abhaya Libre"/>
              </a:rPr>
              <a:t>aplikacijo</a:t>
            </a:r>
            <a:r>
              <a:rPr lang="en-US" sz="2400" dirty="0">
                <a:latin typeface="Abhaya Libre"/>
                <a:ea typeface="Abhaya Libre"/>
                <a:cs typeface="Abhaya Libre"/>
                <a:sym typeface="Abhaya Libre"/>
              </a:rPr>
              <a:t>, ki </a:t>
            </a:r>
            <a:r>
              <a:rPr lang="en-US" sz="2400" dirty="0" err="1">
                <a:latin typeface="Abhaya Libre"/>
                <a:ea typeface="Abhaya Libre"/>
                <a:cs typeface="Abhaya Libre"/>
                <a:sym typeface="Abhaya Libre"/>
              </a:rPr>
              <a:t>vam</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pomaga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primerjati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okoljski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odtis</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različnih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tkanin</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Podobno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kot</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Patagonija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tudi</a:t>
            </a:r>
            <a:r>
              <a:rPr lang="en-US" sz="2400" dirty="0">
                <a:latin typeface="Abhaya Libre"/>
                <a:ea typeface="Abhaya Libre"/>
                <a:cs typeface="Abhaya Libre"/>
                <a:sym typeface="Abhaya Libre"/>
              </a:rPr>
              <a:t> to </a:t>
            </a:r>
            <a:r>
              <a:rPr lang="en-US" sz="2400" dirty="0" err="1">
                <a:latin typeface="Abhaya Libre"/>
                <a:ea typeface="Abhaya Libre"/>
                <a:cs typeface="Abhaya Libre"/>
                <a:sym typeface="Abhaya Libre"/>
              </a:rPr>
              <a:t>podjetje</a:t>
            </a:r>
            <a:r>
              <a:rPr lang="en-US" sz="2400" dirty="0">
                <a:latin typeface="Abhaya Libre"/>
                <a:ea typeface="Abhaya Libre"/>
                <a:cs typeface="Abhaya Libre"/>
                <a:sym typeface="Abhaya Libre"/>
              </a:rPr>
              <a:t> pri </a:t>
            </a:r>
            <a:r>
              <a:rPr lang="en-US" sz="2400" dirty="0" err="1">
                <a:latin typeface="Abhaya Libre"/>
                <a:ea typeface="Abhaya Libre"/>
                <a:cs typeface="Abhaya Libre"/>
                <a:sym typeface="Abhaya Libre"/>
              </a:rPr>
              <a:t>nekaterih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svojih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izdelkih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vključno</a:t>
            </a:r>
            <a:r>
              <a:rPr lang="en-US" sz="2400" dirty="0">
                <a:latin typeface="Abhaya Libre"/>
                <a:ea typeface="Abhaya Libre"/>
                <a:cs typeface="Abhaya Libre"/>
                <a:sym typeface="Abhaya Libre"/>
              </a:rPr>
              <a:t> z </a:t>
            </a:r>
            <a:r>
              <a:rPr lang="en-US" sz="2400" dirty="0" err="1">
                <a:latin typeface="Abhaya Libre"/>
                <a:ea typeface="Abhaya Libre"/>
                <a:cs typeface="Abhaya Libre"/>
                <a:sym typeface="Abhaya Libre"/>
              </a:rPr>
              <a:t>dresi</a:t>
            </a:r>
            <a:r>
              <a:rPr lang="en-US" sz="2400" dirty="0">
                <a:latin typeface="Abhaya Libre"/>
                <a:ea typeface="Abhaya Libre"/>
                <a:cs typeface="Abhaya Libre"/>
                <a:sym typeface="Abhaya Libre"/>
              </a:rPr>
              <a:t> za </a:t>
            </a:r>
            <a:r>
              <a:rPr lang="en-US" sz="2400" dirty="0" err="1">
                <a:latin typeface="Abhaya Libre"/>
                <a:ea typeface="Abhaya Libre"/>
                <a:cs typeface="Abhaya Libre"/>
                <a:sym typeface="Abhaya Libre"/>
              </a:rPr>
              <a:t>svetovno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prvenstvo</a:t>
            </a:r>
            <a:r>
              <a:rPr lang="en-US" sz="2400" dirty="0">
                <a:latin typeface="Abhaya Libre"/>
                <a:ea typeface="Abhaya Libre"/>
                <a:cs typeface="Abhaya Libre"/>
                <a:sym typeface="Abhaya Libre"/>
              </a:rPr>
              <a:t> 2011, </a:t>
            </a:r>
            <a:r>
              <a:rPr lang="en-US" sz="2400" dirty="0" err="1">
                <a:latin typeface="Abhaya Libre"/>
                <a:ea typeface="Abhaya Libre"/>
                <a:cs typeface="Abhaya Libre"/>
                <a:sym typeface="Abhaya Libre"/>
              </a:rPr>
              <a:t>uporablja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reciklirane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materiale</a:t>
            </a:r>
            <a:r>
              <a:rPr lang="en-US" sz="2400" dirty="0">
                <a:latin typeface="Abhaya Libre"/>
                <a:ea typeface="Abhaya Libre"/>
                <a:cs typeface="Abhaya Libre"/>
                <a:sym typeface="Abhaya Libre"/>
              </a:rPr>
              <a:t> po </a:t>
            </a:r>
            <a:r>
              <a:rPr lang="en-US" sz="2400" dirty="0" err="1">
                <a:latin typeface="Abhaya Libre"/>
                <a:ea typeface="Abhaya Libre"/>
                <a:cs typeface="Abhaya Libre"/>
                <a:sym typeface="Abhaya Libre"/>
              </a:rPr>
              <a:t>porabi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Prav</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tako</a:t>
            </a:r>
            <a:r>
              <a:rPr lang="en-US" sz="2400" dirty="0">
                <a:latin typeface="Abhaya Libre"/>
                <a:ea typeface="Abhaya Libre"/>
                <a:cs typeface="Abhaya Libre"/>
                <a:sym typeface="Abhaya Libre"/>
              </a:rPr>
              <a:t> je </a:t>
            </a:r>
            <a:r>
              <a:rPr lang="en-US" sz="2400" dirty="0" err="1">
                <a:latin typeface="Abhaya Libre"/>
                <a:ea typeface="Abhaya Libre"/>
                <a:cs typeface="Abhaya Libre"/>
                <a:sym typeface="Abhaya Libre"/>
              </a:rPr>
              <a:t>preoblikovala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svoje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škatle</a:t>
            </a:r>
            <a:r>
              <a:rPr lang="en-US" sz="2400" dirty="0">
                <a:latin typeface="Abhaya Libre"/>
                <a:ea typeface="Abhaya Libre"/>
                <a:cs typeface="Abhaya Libre"/>
                <a:sym typeface="Abhaya Libre"/>
              </a:rPr>
              <a:t>, da bi </a:t>
            </a:r>
            <a:r>
              <a:rPr lang="en-US" sz="2400" dirty="0" err="1">
                <a:latin typeface="Abhaya Libre"/>
                <a:ea typeface="Abhaya Libre"/>
                <a:cs typeface="Abhaya Libre"/>
                <a:sym typeface="Abhaya Libre"/>
              </a:rPr>
              <a:t>zmanjšala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količino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embalaže</a:t>
            </a:r>
            <a:r>
              <a:rPr lang="en-US" sz="2400" dirty="0">
                <a:latin typeface="Abhaya Libre"/>
                <a:ea typeface="Abhaya Libre"/>
                <a:cs typeface="Abhaya Libre"/>
                <a:sym typeface="Abhaya Libre"/>
              </a:rPr>
              <a:t>, se </a:t>
            </a:r>
            <a:r>
              <a:rPr lang="en-US" sz="2400" dirty="0" err="1">
                <a:latin typeface="Abhaya Libre"/>
                <a:ea typeface="Abhaya Libre"/>
                <a:cs typeface="Abhaya Libre"/>
                <a:sym typeface="Abhaya Libre"/>
              </a:rPr>
              <a:t>zavezala</a:t>
            </a:r>
            <a:r>
              <a:rPr lang="en-US" sz="2400" dirty="0">
                <a:latin typeface="Abhaya Libre"/>
                <a:ea typeface="Abhaya Libre"/>
                <a:cs typeface="Abhaya Libre"/>
                <a:sym typeface="Abhaya Libre"/>
              </a:rPr>
              <a:t> k </a:t>
            </a:r>
            <a:r>
              <a:rPr lang="en-US" sz="2400" dirty="0" err="1">
                <a:latin typeface="Abhaya Libre"/>
                <a:ea typeface="Abhaya Libre"/>
                <a:cs typeface="Abhaya Libre"/>
                <a:sym typeface="Abhaya Libre"/>
              </a:rPr>
              <a:t>odpravi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izpustov</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kemikalij</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vlagala</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energetsko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učinkovitost</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svojih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tovarnah</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še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več</a:t>
            </a:r>
            <a:r>
              <a:rPr lang="en-US" sz="2400" dirty="0">
                <a:latin typeface="Abhaya Libre"/>
                <a:ea typeface="Abhaya Libre"/>
                <a:cs typeface="Abhaya Libre"/>
                <a:sym typeface="Abhaya Libre"/>
              </a:rPr>
              <a:t>.</a:t>
            </a:r>
            <a:endParaRPr lang="sl-SI"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sl-SI" sz="2400" dirty="0">
                <a:latin typeface="Abhaya Libre"/>
                <a:ea typeface="Abhaya Libre"/>
                <a:cs typeface="Abhaya Libre"/>
                <a:sym typeface="Abhaya Libre"/>
              </a:rPr>
              <a:t>Nike </a:t>
            </a:r>
            <a:r>
              <a:rPr lang="sl-SI" sz="2400" b="1" dirty="0">
                <a:latin typeface="Abhaya Libre"/>
                <a:ea typeface="Abhaya Libre"/>
                <a:cs typeface="Abhaya Libre"/>
                <a:sym typeface="Abhaya Libre"/>
              </a:rPr>
              <a:t>sodeluje </a:t>
            </a:r>
            <a:r>
              <a:rPr lang="sl-SI" sz="2400" dirty="0">
                <a:latin typeface="Abhaya Libre"/>
                <a:ea typeface="Abhaya Libre"/>
                <a:cs typeface="Abhaya Libre"/>
                <a:sym typeface="Abhaya Libre"/>
              </a:rPr>
              <a:t>tudi z Naso in drugimi vladnimi agencijami, da bi spodbudil inovacije na področju kemije za okolju prijazno predelavo surovin v blago.</a:t>
            </a:r>
          </a:p>
          <a:p>
            <a:pPr marL="0" marR="0" lvl="0" indent="0" algn="just" rtl="0">
              <a:lnSpc>
                <a:spcPct val="139958"/>
              </a:lnSpc>
              <a:spcBef>
                <a:spcPts val="0"/>
              </a:spcBef>
              <a:spcAft>
                <a:spcPts val="0"/>
              </a:spcAft>
              <a:buNone/>
            </a:pPr>
            <a:r>
              <a:rPr lang="sl-SI" sz="2400" u="sng" dirty="0">
                <a:solidFill>
                  <a:schemeClr val="hlink"/>
                </a:solidFill>
                <a:latin typeface="Abhaya Libre"/>
                <a:ea typeface="Abhaya Libre"/>
                <a:cs typeface="Abhaya Libre"/>
                <a:sym typeface="Abhaya Libre"/>
                <a:hlinkClick r:id="rId8"/>
              </a:rPr>
              <a:t>(</a:t>
            </a:r>
            <a:r>
              <a:rPr lang="en-US" sz="2400" u="sng" dirty="0">
                <a:solidFill>
                  <a:schemeClr val="hlink"/>
                </a:solidFill>
                <a:latin typeface="Abhaya Libre"/>
                <a:ea typeface="Abhaya Libre"/>
                <a:cs typeface="Abhaya Libre"/>
                <a:sym typeface="Abhaya Libre"/>
                <a:hlinkClick r:id="rId8"/>
              </a:rPr>
              <a:t>partnering</a:t>
            </a:r>
            <a:r>
              <a:rPr lang="sl-SI" sz="2400" u="sng" dirty="0">
                <a:solidFill>
                  <a:schemeClr val="hlink"/>
                </a:solidFill>
                <a:latin typeface="Abhaya Libre"/>
                <a:ea typeface="Abhaya Libre"/>
                <a:cs typeface="Abhaya Libre"/>
                <a:sym typeface="Abhaya Libre"/>
              </a:rPr>
              <a:t>) .</a:t>
            </a:r>
            <a:endParaRPr sz="2200" dirty="0"/>
          </a:p>
        </p:txBody>
      </p:sp>
      <p:sp>
        <p:nvSpPr>
          <p:cNvPr id="558" name="Google Shape;558;g1c0d571eb8a_0_360"/>
          <p:cNvSpPr txBox="1"/>
          <p:nvPr/>
        </p:nvSpPr>
        <p:spPr>
          <a:xfrm>
            <a:off x="2235525" y="515257"/>
            <a:ext cx="82806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6410">
                <a:latin typeface="Abhaya Libre"/>
                <a:ea typeface="Abhaya Libre"/>
                <a:cs typeface="Abhaya Libre"/>
                <a:sym typeface="Abhaya Libre"/>
              </a:rPr>
              <a:t>10. Nike</a:t>
            </a:r>
            <a:endParaRPr/>
          </a:p>
        </p:txBody>
      </p:sp>
      <p:pic>
        <p:nvPicPr>
          <p:cNvPr id="559" name="Google Shape;559;g1c0d571eb8a_0_360"/>
          <p:cNvPicPr preferRelativeResize="0"/>
          <p:nvPr/>
        </p:nvPicPr>
        <p:blipFill>
          <a:blip r:embed="rId9">
            <a:alphaModFix/>
          </a:blip>
          <a:stretch>
            <a:fillRect/>
          </a:stretch>
        </p:blipFill>
        <p:spPr>
          <a:xfrm>
            <a:off x="11412023" y="2632520"/>
            <a:ext cx="6069650" cy="46529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563"/>
        <p:cNvGrpSpPr/>
        <p:nvPr/>
      </p:nvGrpSpPr>
      <p:grpSpPr>
        <a:xfrm>
          <a:off x="0" y="0"/>
          <a:ext cx="0" cy="0"/>
          <a:chOff x="0" y="0"/>
          <a:chExt cx="0" cy="0"/>
        </a:xfrm>
      </p:grpSpPr>
      <p:pic>
        <p:nvPicPr>
          <p:cNvPr id="564" name="Google Shape;564;g1c0d571eb8a_0_372"/>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565" name="Google Shape;565;g1c0d571eb8a_0_372"/>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566" name="Google Shape;566;g1c0d571eb8a_0_372"/>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567" name="Google Shape;567;g1c0d571eb8a_0_372"/>
          <p:cNvPicPr preferRelativeResize="0"/>
          <p:nvPr/>
        </p:nvPicPr>
        <p:blipFill rotWithShape="1">
          <a:blip r:embed="rId6">
            <a:alphaModFix/>
          </a:blip>
          <a:srcRect/>
          <a:stretch/>
        </p:blipFill>
        <p:spPr>
          <a:xfrm>
            <a:off x="4200605" y="9151841"/>
            <a:ext cx="3710719" cy="779251"/>
          </a:xfrm>
          <a:prstGeom prst="rect">
            <a:avLst/>
          </a:prstGeom>
          <a:noFill/>
          <a:ln>
            <a:noFill/>
          </a:ln>
        </p:spPr>
      </p:pic>
      <p:sp>
        <p:nvSpPr>
          <p:cNvPr id="568" name="Google Shape;568;g1c0d571eb8a_0_372"/>
          <p:cNvSpPr txBox="1"/>
          <p:nvPr/>
        </p:nvSpPr>
        <p:spPr>
          <a:xfrm>
            <a:off x="4673500" y="743350"/>
            <a:ext cx="9386700" cy="838435"/>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en-US" sz="6410" dirty="0" err="1">
                <a:latin typeface="Abhaya Libre"/>
                <a:ea typeface="Abhaya Libre"/>
                <a:cs typeface="Abhaya Libre"/>
                <a:sym typeface="Abhaya Libre"/>
              </a:rPr>
              <a:t>Biorazgradljiva</a:t>
            </a:r>
            <a:r>
              <a:rPr lang="en-US" sz="6410" dirty="0">
                <a:latin typeface="Abhaya Libre"/>
                <a:ea typeface="Abhaya Libre"/>
                <a:cs typeface="Abhaya Libre"/>
                <a:sym typeface="Abhaya Libre"/>
              </a:rPr>
              <a:t> </a:t>
            </a:r>
            <a:r>
              <a:rPr lang="en-US" sz="6410" dirty="0" err="1">
                <a:latin typeface="Abhaya Libre"/>
                <a:ea typeface="Abhaya Libre"/>
                <a:cs typeface="Abhaya Libre"/>
                <a:sym typeface="Abhaya Libre"/>
              </a:rPr>
              <a:t>embalaža</a:t>
            </a:r>
            <a:endParaRPr dirty="0"/>
          </a:p>
        </p:txBody>
      </p:sp>
      <p:pic>
        <p:nvPicPr>
          <p:cNvPr id="569" name="Google Shape;569;g1c0d571eb8a_0_372"/>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grpSp>
        <p:nvGrpSpPr>
          <p:cNvPr id="570" name="Google Shape;570;g1c0d571eb8a_0_372"/>
          <p:cNvGrpSpPr/>
          <p:nvPr/>
        </p:nvGrpSpPr>
        <p:grpSpPr>
          <a:xfrm>
            <a:off x="187084" y="1869291"/>
            <a:ext cx="17396054" cy="6820073"/>
            <a:chOff x="-1090036" y="580405"/>
            <a:chExt cx="23194738" cy="9093432"/>
          </a:xfrm>
        </p:grpSpPr>
        <p:pic>
          <p:nvPicPr>
            <p:cNvPr id="571" name="Google Shape;571;g1c0d571eb8a_0_372"/>
            <p:cNvPicPr preferRelativeResize="0"/>
            <p:nvPr/>
          </p:nvPicPr>
          <p:blipFill rotWithShape="1">
            <a:blip r:embed="rId8">
              <a:alphaModFix/>
            </a:blip>
            <a:srcRect/>
            <a:stretch/>
          </p:blipFill>
          <p:spPr>
            <a:xfrm>
              <a:off x="-1090036" y="995133"/>
              <a:ext cx="2640977" cy="2742812"/>
            </a:xfrm>
            <a:prstGeom prst="rect">
              <a:avLst/>
            </a:prstGeom>
            <a:noFill/>
            <a:ln>
              <a:noFill/>
            </a:ln>
          </p:spPr>
        </p:pic>
        <p:sp>
          <p:nvSpPr>
            <p:cNvPr id="572" name="Google Shape;572;g1c0d571eb8a_0_372"/>
            <p:cNvSpPr txBox="1"/>
            <p:nvPr/>
          </p:nvSpPr>
          <p:spPr>
            <a:xfrm>
              <a:off x="1894380" y="580405"/>
              <a:ext cx="7851600" cy="3447098"/>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err="1">
                  <a:latin typeface="Abhaya Libre"/>
                  <a:ea typeface="Abhaya Libre"/>
                  <a:cs typeface="Abhaya Libre"/>
                  <a:sym typeface="Abhaya Libre"/>
                </a:rPr>
                <a:t>Večina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nas</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glive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najbolje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pozna</a:t>
              </a:r>
              <a:r>
                <a:rPr lang="en-US" sz="2400" dirty="0">
                  <a:latin typeface="Abhaya Libre"/>
                  <a:ea typeface="Abhaya Libre"/>
                  <a:cs typeface="Abhaya Libre"/>
                  <a:sym typeface="Abhaya Libre"/>
                </a:rPr>
                <a:t> po </a:t>
              </a:r>
              <a:r>
                <a:rPr lang="en-US" sz="2400" dirty="0" err="1">
                  <a:latin typeface="Abhaya Libre"/>
                  <a:ea typeface="Abhaya Libre"/>
                  <a:cs typeface="Abhaya Libre"/>
                  <a:sym typeface="Abhaya Libre"/>
                </a:rPr>
                <a:t>njihovih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gobah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Ljudje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že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tisočletja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gojijo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ploden</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odnos</a:t>
              </a:r>
              <a:r>
                <a:rPr lang="en-US" sz="2400" dirty="0">
                  <a:latin typeface="Abhaya Libre"/>
                  <a:ea typeface="Abhaya Libre"/>
                  <a:cs typeface="Abhaya Libre"/>
                  <a:sym typeface="Abhaya Libre"/>
                </a:rPr>
                <a:t> z </a:t>
              </a:r>
              <a:r>
                <a:rPr lang="en-US" sz="2400" dirty="0" err="1">
                  <a:latin typeface="Abhaya Libre"/>
                  <a:ea typeface="Abhaya Libre"/>
                  <a:cs typeface="Abhaya Libre"/>
                  <a:sym typeface="Abhaya Libre"/>
                </a:rPr>
                <a:t>gobami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jedo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jih</a:t>
              </a:r>
              <a:r>
                <a:rPr lang="en-US" sz="2400" dirty="0">
                  <a:latin typeface="Abhaya Libre"/>
                  <a:ea typeface="Abhaya Libre"/>
                  <a:cs typeface="Abhaya Libre"/>
                  <a:sym typeface="Abhaya Libre"/>
                </a:rPr>
                <a:t> za </a:t>
              </a:r>
              <a:r>
                <a:rPr lang="en-US" sz="2400" dirty="0" err="1">
                  <a:latin typeface="Abhaya Libre"/>
                  <a:ea typeface="Abhaya Libre"/>
                  <a:cs typeface="Abhaya Libre"/>
                  <a:sym typeface="Abhaya Libre"/>
                </a:rPr>
                <a:t>hrano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koristijo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njihove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zdravilne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lastnosti</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uživajo</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njihovih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očarljivih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oblikah</a:t>
              </a:r>
              <a:r>
                <a:rPr lang="en-US" sz="2400" dirty="0">
                  <a:latin typeface="Abhaya Libre"/>
                  <a:ea typeface="Abhaya Libre"/>
                  <a:cs typeface="Abhaya Libre"/>
                  <a:sym typeface="Abhaya Libre"/>
                </a:rPr>
                <a:t>.</a:t>
              </a:r>
              <a:endParaRPr dirty="0"/>
            </a:p>
          </p:txBody>
        </p:sp>
        <p:sp>
          <p:nvSpPr>
            <p:cNvPr id="573" name="Google Shape;573;g1c0d571eb8a_0_372"/>
            <p:cNvSpPr txBox="1"/>
            <p:nvPr/>
          </p:nvSpPr>
          <p:spPr>
            <a:xfrm>
              <a:off x="11358041" y="6226739"/>
              <a:ext cx="10746661" cy="3447098"/>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err="1">
                  <a:latin typeface="Abhaya Libre"/>
                  <a:ea typeface="Abhaya Libre"/>
                  <a:cs typeface="Abhaya Libre"/>
                  <a:sym typeface="Abhaya Libre"/>
                </a:rPr>
                <a:t>Micelij</a:t>
              </a:r>
              <a:r>
                <a:rPr lang="en-US" sz="2400" dirty="0">
                  <a:latin typeface="Abhaya Libre"/>
                  <a:ea typeface="Abhaya Libre"/>
                  <a:cs typeface="Abhaya Libre"/>
                  <a:sym typeface="Abhaya Libre"/>
                </a:rPr>
                <a:t> se </a:t>
              </a:r>
              <a:r>
                <a:rPr lang="en-US" sz="2400" dirty="0" err="1">
                  <a:latin typeface="Abhaya Libre"/>
                  <a:ea typeface="Abhaya Libre"/>
                  <a:cs typeface="Abhaya Libre"/>
                  <a:sym typeface="Abhaya Libre"/>
                </a:rPr>
                <a:t>pogosto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opisuje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kot</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koreninska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struktura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ali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vegetativno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stanje</a:t>
              </a:r>
              <a:r>
                <a:rPr lang="en-US" sz="2400" dirty="0">
                  <a:latin typeface="Abhaya Libre"/>
                  <a:ea typeface="Abhaya Libre"/>
                  <a:cs typeface="Abhaya Libre"/>
                  <a:sym typeface="Abhaya Libre"/>
                </a:rPr>
                <a:t>" gob. </a:t>
              </a:r>
              <a:r>
                <a:rPr lang="en-US" sz="2400" dirty="0" err="1">
                  <a:latin typeface="Abhaya Libre"/>
                  <a:ea typeface="Abhaya Libre"/>
                  <a:cs typeface="Abhaya Libre"/>
                  <a:sym typeface="Abhaya Libre"/>
                </a:rPr>
                <a:t>Izraza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izhajata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iz</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rastlin</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vendar</a:t>
              </a:r>
              <a:r>
                <a:rPr lang="en-US" sz="2400" dirty="0">
                  <a:latin typeface="Abhaya Libre"/>
                  <a:ea typeface="Abhaya Libre"/>
                  <a:cs typeface="Abhaya Libre"/>
                  <a:sym typeface="Abhaya Libre"/>
                </a:rPr>
                <a:t> so </a:t>
              </a:r>
              <a:r>
                <a:rPr lang="en-US" sz="2400" dirty="0" err="1">
                  <a:latin typeface="Abhaya Libre"/>
                  <a:ea typeface="Abhaya Libre"/>
                  <a:cs typeface="Abhaya Libre"/>
                  <a:sym typeface="Abhaya Libre"/>
                </a:rPr>
                <a:t>glive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povsem</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ločeno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kraljestvo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življenja</a:t>
              </a:r>
              <a:r>
                <a:rPr lang="en-US" sz="2400" dirty="0">
                  <a:latin typeface="Abhaya Libre"/>
                  <a:ea typeface="Abhaya Libre"/>
                  <a:cs typeface="Abhaya Libre"/>
                  <a:sym typeface="Abhaya Libre"/>
                </a:rPr>
                <a:t>, ki se </a:t>
              </a:r>
              <a:r>
                <a:rPr lang="en-US" sz="2400" dirty="0" err="1">
                  <a:latin typeface="Abhaya Libre"/>
                  <a:ea typeface="Abhaya Libre"/>
                  <a:cs typeface="Abhaya Libre"/>
                  <a:sym typeface="Abhaya Libre"/>
                </a:rPr>
                <a:t>razlikuje</a:t>
              </a:r>
              <a:r>
                <a:rPr lang="en-US" sz="2400" dirty="0">
                  <a:latin typeface="Abhaya Libre"/>
                  <a:ea typeface="Abhaya Libre"/>
                  <a:cs typeface="Abhaya Libre"/>
                  <a:sym typeface="Abhaya Libre"/>
                </a:rPr>
                <a:t> od </a:t>
              </a:r>
              <a:r>
                <a:rPr lang="en-US" sz="2400" dirty="0" err="1">
                  <a:latin typeface="Abhaya Libre"/>
                  <a:ea typeface="Abhaya Libre"/>
                  <a:cs typeface="Abhaya Libre"/>
                  <a:sym typeface="Abhaya Libre"/>
                </a:rPr>
                <a:t>živali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rastlin</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ali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bakterij</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Micelij</a:t>
              </a:r>
              <a:r>
                <a:rPr lang="en-US" sz="2400" dirty="0">
                  <a:latin typeface="Abhaya Libre"/>
                  <a:ea typeface="Abhaya Libre"/>
                  <a:cs typeface="Abhaya Libre"/>
                  <a:sym typeface="Abhaya Libre"/>
                </a:rPr>
                <a:t> s </a:t>
              </a:r>
              <a:r>
                <a:rPr lang="en-US" sz="2400" dirty="0" err="1">
                  <a:latin typeface="Abhaya Libre"/>
                  <a:ea typeface="Abhaya Libre"/>
                  <a:cs typeface="Abhaya Libre"/>
                  <a:sym typeface="Abhaya Libre"/>
                </a:rPr>
                <a:t>svojimi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mrežami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razvejanih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nitkam</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podobnih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celic</a:t>
              </a:r>
              <a:r>
                <a:rPr lang="en-US" sz="2400" dirty="0">
                  <a:latin typeface="Abhaya Libre"/>
                  <a:ea typeface="Abhaya Libre"/>
                  <a:cs typeface="Abhaya Libre"/>
                  <a:sym typeface="Abhaya Libre"/>
                </a:rPr>
                <a:t>, ki se </a:t>
              </a:r>
              <a:r>
                <a:rPr lang="en-US" sz="2400" dirty="0" err="1">
                  <a:latin typeface="Abhaya Libre"/>
                  <a:ea typeface="Abhaya Libre"/>
                  <a:cs typeface="Abhaya Libre"/>
                  <a:sym typeface="Abhaya Libre"/>
                </a:rPr>
                <a:t>imenujejo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hife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spominja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korenine</a:t>
              </a:r>
              <a:r>
                <a:rPr lang="en-US" sz="2400" dirty="0">
                  <a:latin typeface="Abhaya Libre"/>
                  <a:ea typeface="Abhaya Libre"/>
                  <a:cs typeface="Abhaya Libre"/>
                  <a:sym typeface="Abhaya Libre"/>
                </a:rPr>
                <a:t>.</a:t>
              </a:r>
              <a:endParaRPr dirty="0"/>
            </a:p>
          </p:txBody>
        </p:sp>
      </p:grpSp>
      <p:pic>
        <p:nvPicPr>
          <p:cNvPr id="3" name="Picture 2">
            <a:extLst>
              <a:ext uri="{FF2B5EF4-FFF2-40B4-BE49-F238E27FC236}">
                <a16:creationId xmlns:a16="http://schemas.microsoft.com/office/drawing/2014/main" id="{DA82768B-2ED2-65EE-B6B9-3EBF98084F46}"/>
              </a:ext>
            </a:extLst>
          </p:cNvPr>
          <p:cNvPicPr>
            <a:picLocks noChangeAspect="1"/>
          </p:cNvPicPr>
          <p:nvPr/>
        </p:nvPicPr>
        <p:blipFill>
          <a:blip r:embed="rId9"/>
          <a:stretch>
            <a:fillRect/>
          </a:stretch>
        </p:blipFill>
        <p:spPr>
          <a:xfrm>
            <a:off x="11884563" y="1582150"/>
            <a:ext cx="4351272" cy="4490992"/>
          </a:xfrm>
          <a:prstGeom prst="rect">
            <a:avLst/>
          </a:prstGeom>
        </p:spPr>
      </p:pic>
      <p:pic>
        <p:nvPicPr>
          <p:cNvPr id="5" name="Picture 4" descr="Diagram&#10;&#10;Description automatically generated with medium confidence">
            <a:extLst>
              <a:ext uri="{FF2B5EF4-FFF2-40B4-BE49-F238E27FC236}">
                <a16:creationId xmlns:a16="http://schemas.microsoft.com/office/drawing/2014/main" id="{6EED17A8-9ADA-8D78-E56B-109C66FF9AB7}"/>
              </a:ext>
            </a:extLst>
          </p:cNvPr>
          <p:cNvPicPr>
            <a:picLocks noChangeAspect="1"/>
          </p:cNvPicPr>
          <p:nvPr/>
        </p:nvPicPr>
        <p:blipFill>
          <a:blip r:embed="rId10"/>
          <a:stretch>
            <a:fillRect/>
          </a:stretch>
        </p:blipFill>
        <p:spPr>
          <a:xfrm>
            <a:off x="2425396" y="5287803"/>
            <a:ext cx="5993758" cy="361267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563"/>
        <p:cNvGrpSpPr/>
        <p:nvPr/>
      </p:nvGrpSpPr>
      <p:grpSpPr>
        <a:xfrm>
          <a:off x="0" y="0"/>
          <a:ext cx="0" cy="0"/>
          <a:chOff x="0" y="0"/>
          <a:chExt cx="0" cy="0"/>
        </a:xfrm>
      </p:grpSpPr>
      <p:pic>
        <p:nvPicPr>
          <p:cNvPr id="564" name="Google Shape;564;g1c0d571eb8a_0_372"/>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565" name="Google Shape;565;g1c0d571eb8a_0_372"/>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566" name="Google Shape;566;g1c0d571eb8a_0_372"/>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567" name="Google Shape;567;g1c0d571eb8a_0_372"/>
          <p:cNvPicPr preferRelativeResize="0"/>
          <p:nvPr/>
        </p:nvPicPr>
        <p:blipFill rotWithShape="1">
          <a:blip r:embed="rId6">
            <a:alphaModFix/>
          </a:blip>
          <a:srcRect/>
          <a:stretch/>
        </p:blipFill>
        <p:spPr>
          <a:xfrm>
            <a:off x="4200605" y="9151841"/>
            <a:ext cx="3710719" cy="779251"/>
          </a:xfrm>
          <a:prstGeom prst="rect">
            <a:avLst/>
          </a:prstGeom>
          <a:noFill/>
          <a:ln>
            <a:noFill/>
          </a:ln>
        </p:spPr>
      </p:pic>
      <p:sp>
        <p:nvSpPr>
          <p:cNvPr id="568" name="Google Shape;568;g1c0d571eb8a_0_372"/>
          <p:cNvSpPr txBox="1"/>
          <p:nvPr/>
        </p:nvSpPr>
        <p:spPr>
          <a:xfrm>
            <a:off x="4673500" y="743350"/>
            <a:ext cx="9386700" cy="838435"/>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en-US" sz="6410" dirty="0">
                <a:latin typeface="Abhaya Libre"/>
                <a:ea typeface="Abhaya Libre"/>
                <a:cs typeface="Abhaya Libre"/>
                <a:sym typeface="Abhaya Libre"/>
              </a:rPr>
              <a:t>Bio</a:t>
            </a:r>
            <a:r>
              <a:rPr lang="sl-SI" sz="6410" dirty="0">
                <a:latin typeface="Abhaya Libre"/>
                <a:ea typeface="Abhaya Libre"/>
                <a:cs typeface="Abhaya Libre"/>
                <a:sym typeface="Abhaya Libre"/>
              </a:rPr>
              <a:t>razgradljiva embalaža</a:t>
            </a:r>
            <a:endParaRPr dirty="0"/>
          </a:p>
        </p:txBody>
      </p:sp>
      <p:pic>
        <p:nvPicPr>
          <p:cNvPr id="569" name="Google Shape;569;g1c0d571eb8a_0_372"/>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grpSp>
        <p:nvGrpSpPr>
          <p:cNvPr id="570" name="Google Shape;570;g1c0d571eb8a_0_372"/>
          <p:cNvGrpSpPr/>
          <p:nvPr/>
        </p:nvGrpSpPr>
        <p:grpSpPr>
          <a:xfrm>
            <a:off x="1071573" y="3351177"/>
            <a:ext cx="16590554" cy="3778034"/>
            <a:chOff x="-1216410" y="1149186"/>
            <a:chExt cx="22120739" cy="5037377"/>
          </a:xfrm>
        </p:grpSpPr>
        <p:sp>
          <p:nvSpPr>
            <p:cNvPr id="574" name="Google Shape;574;g1c0d571eb8a_0_372"/>
            <p:cNvSpPr txBox="1"/>
            <p:nvPr/>
          </p:nvSpPr>
          <p:spPr>
            <a:xfrm>
              <a:off x="-1216410" y="1353525"/>
              <a:ext cx="7067700" cy="4136516"/>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a:latin typeface="Abhaya Libre"/>
                  <a:ea typeface="Abhaya Libre"/>
                  <a:cs typeface="Abhaya Libre"/>
                  <a:sym typeface="Abhaya Libre"/>
                </a:rPr>
                <a:t>V </a:t>
              </a:r>
              <a:r>
                <a:rPr lang="en-US" sz="2400" dirty="0" err="1">
                  <a:latin typeface="Abhaya Libre"/>
                  <a:ea typeface="Abhaya Libre"/>
                  <a:cs typeface="Abhaya Libre"/>
                  <a:sym typeface="Abhaya Libre"/>
                </a:rPr>
                <a:t>zadnjem</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času</a:t>
              </a:r>
              <a:r>
                <a:rPr lang="en-US" sz="2400" dirty="0">
                  <a:latin typeface="Abhaya Libre"/>
                  <a:ea typeface="Abhaya Libre"/>
                  <a:cs typeface="Abhaya Libre"/>
                  <a:sym typeface="Abhaya Libre"/>
                </a:rPr>
                <a:t> so se </a:t>
              </a:r>
              <a:r>
                <a:rPr lang="en-US" sz="2400" dirty="0" err="1">
                  <a:latin typeface="Abhaya Libre"/>
                  <a:ea typeface="Abhaya Libre"/>
                  <a:cs typeface="Abhaya Libre"/>
                  <a:sym typeface="Abhaya Libre"/>
                </a:rPr>
                <a:t>jih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naučili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gojiti</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nadzorovanih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razmerah</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velikem</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obsegu</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Podjetje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Ecovative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širi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možnosti</a:t>
              </a:r>
              <a:r>
                <a:rPr lang="en-US" sz="2400" dirty="0">
                  <a:latin typeface="Abhaya Libre"/>
                  <a:ea typeface="Abhaya Libre"/>
                  <a:cs typeface="Abhaya Libre"/>
                  <a:sym typeface="Abhaya Libre"/>
                </a:rPr>
                <a:t> dela z </a:t>
              </a:r>
              <a:r>
                <a:rPr lang="en-US" sz="2400" dirty="0" err="1">
                  <a:latin typeface="Abhaya Libre"/>
                  <a:ea typeface="Abhaya Libre"/>
                  <a:cs typeface="Abhaya Libre"/>
                  <a:sym typeface="Abhaya Libre"/>
                </a:rPr>
                <a:t>gobami</a:t>
              </a:r>
              <a:r>
                <a:rPr lang="en-US" sz="2400" dirty="0">
                  <a:latin typeface="Abhaya Libre"/>
                  <a:ea typeface="Abhaya Libre"/>
                  <a:cs typeface="Abhaya Libre"/>
                  <a:sym typeface="Abhaya Libre"/>
                </a:rPr>
                <a:t>, pri </a:t>
              </a:r>
              <a:r>
                <a:rPr lang="en-US" sz="2400" dirty="0" err="1">
                  <a:latin typeface="Abhaya Libre"/>
                  <a:ea typeface="Abhaya Libre"/>
                  <a:cs typeface="Abhaya Libre"/>
                  <a:sym typeface="Abhaya Libre"/>
                </a:rPr>
                <a:t>čemer</a:t>
              </a:r>
              <a:r>
                <a:rPr lang="en-US" sz="2400" dirty="0">
                  <a:latin typeface="Abhaya Libre"/>
                  <a:ea typeface="Abhaya Libre"/>
                  <a:cs typeface="Abhaya Libre"/>
                  <a:sym typeface="Abhaya Libre"/>
                </a:rPr>
                <a:t> se </a:t>
              </a:r>
              <a:r>
                <a:rPr lang="en-US" sz="2400" dirty="0" err="1">
                  <a:latin typeface="Abhaya Libre"/>
                  <a:ea typeface="Abhaya Libre"/>
                  <a:cs typeface="Abhaya Libre"/>
                  <a:sym typeface="Abhaya Libre"/>
                </a:rPr>
                <a:t>osredotoča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mreže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micelija</a:t>
              </a:r>
              <a:r>
                <a:rPr lang="en-US" sz="2400" dirty="0">
                  <a:latin typeface="Abhaya Libre"/>
                  <a:ea typeface="Abhaya Libre"/>
                  <a:cs typeface="Abhaya Libre"/>
                  <a:sym typeface="Abhaya Libre"/>
                </a:rPr>
                <a:t> za </a:t>
              </a:r>
              <a:r>
                <a:rPr lang="en-US" sz="2400" dirty="0" err="1">
                  <a:latin typeface="Abhaya Libre"/>
                  <a:ea typeface="Abhaya Libre"/>
                  <a:cs typeface="Abhaya Libre"/>
                  <a:sym typeface="Abhaya Libre"/>
                </a:rPr>
                <a:t>ustvarjanje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trajnih</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trajnostnih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biomaterialov</a:t>
              </a:r>
              <a:r>
                <a:rPr lang="en-US" sz="2400" dirty="0">
                  <a:latin typeface="Abhaya Libre"/>
                  <a:ea typeface="Abhaya Libre"/>
                  <a:cs typeface="Abhaya Libre"/>
                  <a:sym typeface="Abhaya Libre"/>
                </a:rPr>
                <a:t>.</a:t>
              </a:r>
              <a:endParaRPr dirty="0"/>
            </a:p>
          </p:txBody>
        </p:sp>
        <p:pic>
          <p:nvPicPr>
            <p:cNvPr id="575" name="Google Shape;575;g1c0d571eb8a_0_372"/>
            <p:cNvPicPr preferRelativeResize="0"/>
            <p:nvPr/>
          </p:nvPicPr>
          <p:blipFill rotWithShape="1">
            <a:blip r:embed="rId8">
              <a:alphaModFix/>
            </a:blip>
            <a:srcRect l="-10430" r="10430"/>
            <a:stretch/>
          </p:blipFill>
          <p:spPr>
            <a:xfrm>
              <a:off x="6098293" y="1149186"/>
              <a:ext cx="5146744" cy="5037377"/>
            </a:xfrm>
            <a:prstGeom prst="rect">
              <a:avLst/>
            </a:prstGeom>
            <a:noFill/>
            <a:ln>
              <a:noFill/>
            </a:ln>
          </p:spPr>
        </p:pic>
        <p:sp>
          <p:nvSpPr>
            <p:cNvPr id="576" name="Google Shape;576;g1c0d571eb8a_0_372"/>
            <p:cNvSpPr txBox="1"/>
            <p:nvPr/>
          </p:nvSpPr>
          <p:spPr>
            <a:xfrm>
              <a:off x="12207329" y="1353523"/>
              <a:ext cx="8697000" cy="4825934"/>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err="1">
                  <a:latin typeface="Abhaya Libre"/>
                  <a:ea typeface="Abhaya Libre"/>
                  <a:cs typeface="Abhaya Libre"/>
                  <a:sym typeface="Abhaya Libre"/>
                </a:rPr>
                <a:t>Micelijske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mreže</a:t>
              </a:r>
              <a:r>
                <a:rPr lang="en-US" sz="2400" dirty="0">
                  <a:latin typeface="Abhaya Libre"/>
                  <a:ea typeface="Abhaya Libre"/>
                  <a:cs typeface="Abhaya Libre"/>
                  <a:sym typeface="Abhaya Libre"/>
                </a:rPr>
                <a:t> pa so </a:t>
              </a:r>
              <a:r>
                <a:rPr lang="en-US" sz="2400" dirty="0" err="1">
                  <a:latin typeface="Abhaya Libre"/>
                  <a:ea typeface="Abhaya Libre"/>
                  <a:cs typeface="Abhaya Libre"/>
                  <a:sym typeface="Abhaya Libre"/>
                </a:rPr>
                <a:t>edinstvene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izjemno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tanke</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močne</a:t>
              </a:r>
              <a:r>
                <a:rPr lang="en-US" sz="2400" dirty="0">
                  <a:latin typeface="Abhaya Libre"/>
                  <a:ea typeface="Abhaya Libre"/>
                  <a:cs typeface="Abhaya Libre"/>
                  <a:sym typeface="Abhaya Libre"/>
                </a:rPr>
                <a:t>, z </a:t>
              </a:r>
              <a:r>
                <a:rPr lang="en-US" sz="2400" dirty="0" err="1">
                  <a:latin typeface="Abhaya Libre"/>
                  <a:ea typeface="Abhaya Libre"/>
                  <a:cs typeface="Abhaya Libre"/>
                  <a:sym typeface="Abhaya Libre"/>
                </a:rPr>
                <a:t>visoko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natezno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trdnostjo</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sposobnostjo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odpornosti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vodo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propadanje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ter</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velike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notranje</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zunanje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pritiske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Izvirajo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iz</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narave</a:t>
              </a:r>
              <a:r>
                <a:rPr lang="en-US" sz="2400" dirty="0">
                  <a:latin typeface="Abhaya Libre"/>
                  <a:ea typeface="Abhaya Libre"/>
                  <a:cs typeface="Abhaya Libre"/>
                  <a:sym typeface="Abhaya Libre"/>
                </a:rPr>
                <a:t> in se pod </a:t>
              </a:r>
              <a:r>
                <a:rPr lang="en-US" sz="2400" dirty="0" err="1">
                  <a:latin typeface="Abhaya Libre"/>
                  <a:ea typeface="Abhaya Libre"/>
                  <a:cs typeface="Abhaya Libre"/>
                  <a:sym typeface="Abhaya Libre"/>
                </a:rPr>
                <a:t>ustreznimi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pogoji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vračajo</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tla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kot</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hranila</a:t>
              </a:r>
              <a:r>
                <a:rPr lang="en-US" sz="2400" dirty="0">
                  <a:latin typeface="Abhaya Libre"/>
                  <a:ea typeface="Abhaya Libre"/>
                  <a:cs typeface="Abhaya Libre"/>
                  <a:sym typeface="Abhaya Libre"/>
                </a:rPr>
                <a:t>. Z </a:t>
              </a:r>
              <a:r>
                <a:rPr lang="en-US" sz="2400" dirty="0" err="1">
                  <a:latin typeface="Abhaya Libre"/>
                  <a:ea typeface="Abhaya Libre"/>
                  <a:cs typeface="Abhaya Libre"/>
                  <a:sym typeface="Abhaya Libre"/>
                </a:rPr>
                <a:t>drugimi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besedami</a:t>
              </a:r>
              <a:r>
                <a:rPr lang="en-US" sz="2400" dirty="0">
                  <a:latin typeface="Abhaya Libre"/>
                  <a:ea typeface="Abhaya Libre"/>
                  <a:cs typeface="Abhaya Libre"/>
                  <a:sym typeface="Abhaya Libre"/>
                </a:rPr>
                <a:t>, so </a:t>
              </a:r>
              <a:r>
                <a:rPr lang="en-US" sz="2400" dirty="0" err="1">
                  <a:latin typeface="Abhaya Libre"/>
                  <a:ea typeface="Abhaya Libre"/>
                  <a:cs typeface="Abhaya Libre"/>
                  <a:sym typeface="Abhaya Libre"/>
                </a:rPr>
                <a:t>eden</a:t>
              </a:r>
              <a:r>
                <a:rPr lang="en-US" sz="2400" dirty="0">
                  <a:latin typeface="Abhaya Libre"/>
                  <a:ea typeface="Abhaya Libre"/>
                  <a:cs typeface="Abhaya Libre"/>
                  <a:sym typeface="Abhaya Libre"/>
                </a:rPr>
                <a:t> od </a:t>
              </a:r>
              <a:r>
                <a:rPr lang="en-US" sz="2400" dirty="0" err="1">
                  <a:latin typeface="Abhaya Libre"/>
                  <a:ea typeface="Abhaya Libre"/>
                  <a:cs typeface="Abhaya Libre"/>
                  <a:sym typeface="Abhaya Libre"/>
                </a:rPr>
                <a:t>najbolj</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neverjetnih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naravnih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supermaterialov</a:t>
              </a:r>
              <a:r>
                <a:rPr lang="en-US" sz="2400" dirty="0">
                  <a:latin typeface="Abhaya Libre"/>
                  <a:ea typeface="Abhaya Libre"/>
                  <a:cs typeface="Abhaya Libre"/>
                  <a:sym typeface="Abhaya Libre"/>
                </a:rPr>
                <a:t>.</a:t>
              </a:r>
              <a:endParaRPr dirty="0"/>
            </a:p>
          </p:txBody>
        </p:sp>
      </p:grpSp>
    </p:spTree>
    <p:extLst>
      <p:ext uri="{BB962C8B-B14F-4D97-AF65-F5344CB8AC3E}">
        <p14:creationId xmlns:p14="http://schemas.microsoft.com/office/powerpoint/2010/main" val="40925056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580"/>
        <p:cNvGrpSpPr/>
        <p:nvPr/>
      </p:nvGrpSpPr>
      <p:grpSpPr>
        <a:xfrm>
          <a:off x="0" y="0"/>
          <a:ext cx="0" cy="0"/>
          <a:chOff x="0" y="0"/>
          <a:chExt cx="0" cy="0"/>
        </a:xfrm>
      </p:grpSpPr>
      <p:pic>
        <p:nvPicPr>
          <p:cNvPr id="581" name="Google Shape;581;g1c0d571eb8a_0_388"/>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582" name="Google Shape;582;g1c0d571eb8a_0_388"/>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583" name="Google Shape;583;g1c0d571eb8a_0_388"/>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584" name="Google Shape;584;g1c0d571eb8a_0_388"/>
          <p:cNvPicPr preferRelativeResize="0"/>
          <p:nvPr/>
        </p:nvPicPr>
        <p:blipFill rotWithShape="1">
          <a:blip r:embed="rId6">
            <a:alphaModFix/>
          </a:blip>
          <a:srcRect/>
          <a:stretch/>
        </p:blipFill>
        <p:spPr>
          <a:xfrm>
            <a:off x="3496030" y="9326916"/>
            <a:ext cx="3710719" cy="779251"/>
          </a:xfrm>
          <a:prstGeom prst="rect">
            <a:avLst/>
          </a:prstGeom>
          <a:noFill/>
          <a:ln>
            <a:noFill/>
          </a:ln>
        </p:spPr>
      </p:pic>
      <p:pic>
        <p:nvPicPr>
          <p:cNvPr id="585" name="Google Shape;585;g1c0d571eb8a_0_388"/>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sp>
        <p:nvSpPr>
          <p:cNvPr id="586" name="Google Shape;586;g1c0d571eb8a_0_388"/>
          <p:cNvSpPr/>
          <p:nvPr/>
        </p:nvSpPr>
        <p:spPr>
          <a:xfrm>
            <a:off x="324000" y="1869300"/>
            <a:ext cx="8071972" cy="6560274"/>
          </a:xfrm>
          <a:custGeom>
            <a:avLst/>
            <a:gdLst/>
            <a:ahLst/>
            <a:cxnLst/>
            <a:rect l="l" t="t" r="r" b="b"/>
            <a:pathLst>
              <a:path w="4215129" h="3083560" extrusionOk="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g1c0d571eb8a_0_388"/>
          <p:cNvSpPr txBox="1"/>
          <p:nvPr/>
        </p:nvSpPr>
        <p:spPr>
          <a:xfrm>
            <a:off x="4571999" y="515244"/>
            <a:ext cx="8280600" cy="838435"/>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en-US" sz="6410" dirty="0">
                <a:latin typeface="Abhaya Libre"/>
                <a:ea typeface="Abhaya Libre"/>
                <a:cs typeface="Abhaya Libre"/>
                <a:sym typeface="Abhaya Libre"/>
              </a:rPr>
              <a:t>Global</a:t>
            </a:r>
            <a:r>
              <a:rPr lang="sl-SI" sz="6410" dirty="0">
                <a:latin typeface="Abhaya Libre"/>
                <a:ea typeface="Abhaya Libre"/>
                <a:cs typeface="Abhaya Libre"/>
                <a:sym typeface="Abhaya Libre"/>
              </a:rPr>
              <a:t>ni vidik</a:t>
            </a:r>
            <a:endParaRPr dirty="0"/>
          </a:p>
        </p:txBody>
      </p:sp>
      <p:grpSp>
        <p:nvGrpSpPr>
          <p:cNvPr id="588" name="Google Shape;588;g1c0d571eb8a_0_388"/>
          <p:cNvGrpSpPr/>
          <p:nvPr/>
        </p:nvGrpSpPr>
        <p:grpSpPr>
          <a:xfrm>
            <a:off x="8924900" y="1797925"/>
            <a:ext cx="8317011" cy="7358864"/>
            <a:chOff x="148033" y="94767"/>
            <a:chExt cx="11089348" cy="9811819"/>
          </a:xfrm>
        </p:grpSpPr>
        <p:sp>
          <p:nvSpPr>
            <p:cNvPr id="589" name="Google Shape;589;g1c0d571eb8a_0_388"/>
            <p:cNvSpPr txBox="1"/>
            <p:nvPr/>
          </p:nvSpPr>
          <p:spPr>
            <a:xfrm>
              <a:off x="148033" y="7148907"/>
              <a:ext cx="11040000" cy="2757679"/>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err="1">
                  <a:latin typeface="Abhaya Libre"/>
                  <a:ea typeface="Abhaya Libre"/>
                  <a:cs typeface="Abhaya Libre"/>
                  <a:sym typeface="Abhaya Libre"/>
                </a:rPr>
                <a:t>Njihov</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cilj</a:t>
              </a:r>
              <a:r>
                <a:rPr lang="en-US" sz="2400" dirty="0">
                  <a:latin typeface="Abhaya Libre"/>
                  <a:ea typeface="Abhaya Libre"/>
                  <a:cs typeface="Abhaya Libre"/>
                  <a:sym typeface="Abhaya Libre"/>
                </a:rPr>
                <a:t> je </a:t>
              </a:r>
              <a:r>
                <a:rPr lang="en-US" sz="2400" dirty="0" err="1">
                  <a:latin typeface="Abhaya Libre"/>
                  <a:ea typeface="Abhaya Libre"/>
                  <a:cs typeface="Abhaya Libre"/>
                  <a:sym typeface="Abhaya Libre"/>
                </a:rPr>
                <a:t>oblikovati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globalno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mrežo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partnerskih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proizvajalcev</a:t>
              </a:r>
              <a:r>
                <a:rPr lang="en-US" sz="2400" dirty="0">
                  <a:latin typeface="Abhaya Libre"/>
                  <a:ea typeface="Abhaya Libre"/>
                  <a:cs typeface="Abhaya Libre"/>
                  <a:sym typeface="Abhaya Libre"/>
                </a:rPr>
                <a:t>, da bi </a:t>
              </a:r>
              <a:r>
                <a:rPr lang="en-US" sz="2400" dirty="0" err="1">
                  <a:latin typeface="Abhaya Libre"/>
                  <a:ea typeface="Abhaya Libre"/>
                  <a:cs typeface="Abhaya Libre"/>
                  <a:sym typeface="Abhaya Libre"/>
                </a:rPr>
                <a:t>številne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netrajnostne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materiale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postopoma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nadomestili</a:t>
              </a:r>
              <a:r>
                <a:rPr lang="en-US" sz="2400" dirty="0">
                  <a:latin typeface="Abhaya Libre"/>
                  <a:ea typeface="Abhaya Libre"/>
                  <a:cs typeface="Abhaya Libre"/>
                  <a:sym typeface="Abhaya Libre"/>
                </a:rPr>
                <a:t> s </a:t>
              </a:r>
              <a:r>
                <a:rPr lang="en-US" sz="2400" dirty="0" err="1">
                  <a:latin typeface="Abhaya Libre"/>
                  <a:ea typeface="Abhaya Libre"/>
                  <a:cs typeface="Abhaya Libre"/>
                  <a:sym typeface="Abhaya Libre"/>
                </a:rPr>
                <a:t>tistimi</a:t>
              </a:r>
              <a:r>
                <a:rPr lang="en-US" sz="2400" dirty="0">
                  <a:latin typeface="Abhaya Libre"/>
                  <a:ea typeface="Abhaya Libre"/>
                  <a:cs typeface="Abhaya Libre"/>
                  <a:sym typeface="Abhaya Libre"/>
                </a:rPr>
                <a:t>, ki </a:t>
              </a:r>
              <a:r>
                <a:rPr lang="en-US" sz="2400" dirty="0" err="1">
                  <a:latin typeface="Abhaya Libre"/>
                  <a:ea typeface="Abhaya Libre"/>
                  <a:cs typeface="Abhaya Libre"/>
                  <a:sym typeface="Abhaya Libre"/>
                </a:rPr>
                <a:t>izvirajo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iz</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narave</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jih</a:t>
              </a:r>
              <a:r>
                <a:rPr lang="en-US" sz="2400" dirty="0">
                  <a:latin typeface="Abhaya Libre"/>
                  <a:ea typeface="Abhaya Libre"/>
                  <a:cs typeface="Abhaya Libre"/>
                  <a:sym typeface="Abhaya Libre"/>
                </a:rPr>
                <a:t> po </a:t>
              </a:r>
              <a:r>
                <a:rPr lang="en-US" sz="2400" dirty="0" err="1">
                  <a:latin typeface="Abhaya Libre"/>
                  <a:ea typeface="Abhaya Libre"/>
                  <a:cs typeface="Abhaya Libre"/>
                  <a:sym typeface="Abhaya Libre"/>
                </a:rPr>
                <a:t>koncu</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uporabe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vrnili</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naravo</a:t>
              </a:r>
              <a:r>
                <a:rPr lang="en-US" sz="2400" dirty="0">
                  <a:latin typeface="Abhaya Libre"/>
                  <a:ea typeface="Abhaya Libre"/>
                  <a:cs typeface="Abhaya Libre"/>
                  <a:sym typeface="Abhaya Libre"/>
                </a:rPr>
                <a:t>.</a:t>
              </a:r>
              <a:endParaRPr dirty="0"/>
            </a:p>
          </p:txBody>
        </p:sp>
        <p:sp>
          <p:nvSpPr>
            <p:cNvPr id="590" name="Google Shape;590;g1c0d571eb8a_0_388"/>
            <p:cNvSpPr txBox="1"/>
            <p:nvPr/>
          </p:nvSpPr>
          <p:spPr>
            <a:xfrm>
              <a:off x="3876766" y="2635467"/>
              <a:ext cx="7131900" cy="4136517"/>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err="1">
                  <a:latin typeface="Abhaya Libre"/>
                  <a:ea typeface="Abhaya Libre"/>
                  <a:cs typeface="Abhaya Libre"/>
                  <a:sym typeface="Abhaya Libre"/>
                </a:rPr>
                <a:t>Ideje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prihajajo</a:t>
              </a:r>
              <a:r>
                <a:rPr lang="en-US" sz="2400" dirty="0">
                  <a:latin typeface="Abhaya Libre"/>
                  <a:ea typeface="Abhaya Libre"/>
                  <a:cs typeface="Abhaya Libre"/>
                  <a:sym typeface="Abhaya Libre"/>
                </a:rPr>
                <a:t> od </a:t>
              </a:r>
              <a:r>
                <a:rPr lang="en-US" sz="2400" dirty="0" err="1">
                  <a:latin typeface="Abhaya Libre"/>
                  <a:ea typeface="Abhaya Libre"/>
                  <a:cs typeface="Abhaya Libre"/>
                  <a:sym typeface="Abhaya Libre"/>
                </a:rPr>
                <a:t>vsepovsod</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zato</a:t>
              </a:r>
              <a:r>
                <a:rPr lang="en-US" sz="2400" dirty="0">
                  <a:latin typeface="Abhaya Libre"/>
                  <a:ea typeface="Abhaya Libre"/>
                  <a:cs typeface="Abhaya Libre"/>
                  <a:sym typeface="Abhaya Libre"/>
                </a:rPr>
                <a:t> je </a:t>
              </a:r>
              <a:r>
                <a:rPr lang="en-US" sz="2400" dirty="0" err="1">
                  <a:latin typeface="Abhaya Libre"/>
                  <a:ea typeface="Abhaya Libre"/>
                  <a:cs typeface="Abhaya Libre"/>
                  <a:sym typeface="Abhaya Libre"/>
                </a:rPr>
                <a:t>podjetje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razvilo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partnerski</a:t>
              </a:r>
              <a:r>
                <a:rPr lang="en-US" sz="2400" dirty="0">
                  <a:latin typeface="Abhaya Libre"/>
                  <a:ea typeface="Abhaya Libre"/>
                  <a:cs typeface="Abhaya Libre"/>
                  <a:sym typeface="Abhaya Libre"/>
                </a:rPr>
                <a:t> program, ki </a:t>
              </a:r>
              <a:r>
                <a:rPr lang="en-US" sz="2400" dirty="0" err="1">
                  <a:latin typeface="Abhaya Libre"/>
                  <a:ea typeface="Abhaya Libre"/>
                  <a:cs typeface="Abhaya Libre"/>
                  <a:sym typeface="Abhaya Libre"/>
                </a:rPr>
                <a:t>vsakomur</a:t>
              </a:r>
              <a:r>
                <a:rPr lang="en-US" sz="2400" dirty="0">
                  <a:latin typeface="Abhaya Libre"/>
                  <a:ea typeface="Abhaya Libre"/>
                  <a:cs typeface="Abhaya Libre"/>
                  <a:sym typeface="Abhaya Libre"/>
                </a:rPr>
                <a:t>, ki </a:t>
              </a:r>
              <a:r>
                <a:rPr lang="en-US" sz="2400" dirty="0" err="1">
                  <a:latin typeface="Abhaya Libre"/>
                  <a:ea typeface="Abhaya Libre"/>
                  <a:cs typeface="Abhaya Libre"/>
                  <a:sym typeface="Abhaya Libre"/>
                </a:rPr>
                <a:t>ima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idejo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kako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uporabiti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materiale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myco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omogoča</a:t>
              </a:r>
              <a:r>
                <a:rPr lang="en-US" sz="2400" dirty="0">
                  <a:latin typeface="Abhaya Libre"/>
                  <a:ea typeface="Abhaya Libre"/>
                  <a:cs typeface="Abhaya Libre"/>
                  <a:sym typeface="Abhaya Libre"/>
                </a:rPr>
                <a:t>, da jo </a:t>
              </a:r>
              <a:r>
                <a:rPr lang="en-US" sz="2400" dirty="0" err="1">
                  <a:latin typeface="Abhaya Libre"/>
                  <a:ea typeface="Abhaya Libre"/>
                  <a:cs typeface="Abhaya Libre"/>
                  <a:sym typeface="Abhaya Libre"/>
                </a:rPr>
                <a:t>uresniči</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uporabi</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svojih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domovih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podjetjih</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skupnostih</a:t>
              </a:r>
              <a:r>
                <a:rPr lang="en-US" sz="2400" dirty="0">
                  <a:latin typeface="Abhaya Libre"/>
                  <a:ea typeface="Abhaya Libre"/>
                  <a:cs typeface="Abhaya Libre"/>
                  <a:sym typeface="Abhaya Libre"/>
                </a:rPr>
                <a:t>.</a:t>
              </a:r>
              <a:endParaRPr dirty="0"/>
            </a:p>
          </p:txBody>
        </p:sp>
        <p:sp>
          <p:nvSpPr>
            <p:cNvPr id="591" name="Google Shape;591;g1c0d571eb8a_0_388"/>
            <p:cNvSpPr txBox="1"/>
            <p:nvPr/>
          </p:nvSpPr>
          <p:spPr>
            <a:xfrm>
              <a:off x="484000" y="189934"/>
              <a:ext cx="8060700" cy="2068259"/>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a:latin typeface="Abhaya Libre"/>
                  <a:ea typeface="Abhaya Libre"/>
                  <a:cs typeface="Abhaya Libre"/>
                  <a:sym typeface="Abhaya Libre"/>
                </a:rPr>
                <a:t>Eno </a:t>
              </a:r>
              <a:r>
                <a:rPr lang="en-US" sz="2400" dirty="0" err="1">
                  <a:latin typeface="Abhaya Libre"/>
                  <a:ea typeface="Abhaya Libre"/>
                  <a:cs typeface="Abhaya Libre"/>
                  <a:sym typeface="Abhaya Libre"/>
                </a:rPr>
                <a:t>podjetje</a:t>
              </a:r>
              <a:r>
                <a:rPr lang="en-US" sz="2400" dirty="0">
                  <a:latin typeface="Abhaya Libre"/>
                  <a:ea typeface="Abhaya Libre"/>
                  <a:cs typeface="Abhaya Libre"/>
                  <a:sym typeface="Abhaya Libre"/>
                </a:rPr>
                <a:t> ne more </a:t>
              </a:r>
              <a:r>
                <a:rPr lang="en-US" sz="2400" dirty="0" err="1">
                  <a:latin typeface="Abhaya Libre"/>
                  <a:ea typeface="Abhaya Libre"/>
                  <a:cs typeface="Abhaya Libre"/>
                  <a:sym typeface="Abhaya Libre"/>
                </a:rPr>
                <a:t>rešiti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planeta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zato</a:t>
              </a:r>
              <a:r>
                <a:rPr lang="en-US" sz="2400" dirty="0">
                  <a:latin typeface="Abhaya Libre"/>
                  <a:ea typeface="Abhaya Libre"/>
                  <a:cs typeface="Abhaya Libre"/>
                  <a:sym typeface="Abhaya Libre"/>
                </a:rPr>
                <a:t> se </a:t>
              </a:r>
              <a:r>
                <a:rPr lang="en-US" sz="2400" dirty="0" err="1">
                  <a:latin typeface="Abhaya Libre"/>
                  <a:ea typeface="Abhaya Libre"/>
                  <a:cs typeface="Abhaya Libre"/>
                  <a:sym typeface="Abhaya Libre"/>
                </a:rPr>
                <a:t>Ecovative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povezuje</a:t>
              </a:r>
              <a:r>
                <a:rPr lang="en-US" sz="2400" dirty="0">
                  <a:latin typeface="Abhaya Libre"/>
                  <a:ea typeface="Abhaya Libre"/>
                  <a:cs typeface="Abhaya Libre"/>
                  <a:sym typeface="Abhaya Libre"/>
                </a:rPr>
                <a:t> z </a:t>
              </a:r>
              <a:r>
                <a:rPr lang="en-US" sz="2400" dirty="0" err="1">
                  <a:latin typeface="Abhaya Libre"/>
                  <a:ea typeface="Abhaya Libre"/>
                  <a:cs typeface="Abhaya Libre"/>
                  <a:sym typeface="Abhaya Libre"/>
                </a:rPr>
                <a:t>vsemi</a:t>
              </a:r>
              <a:r>
                <a:rPr lang="en-US" sz="2400" dirty="0">
                  <a:latin typeface="Abhaya Libre"/>
                  <a:ea typeface="Abhaya Libre"/>
                  <a:cs typeface="Abhaya Libre"/>
                  <a:sym typeface="Abhaya Libre"/>
                </a:rPr>
                <a:t>, ki </a:t>
              </a:r>
              <a:r>
                <a:rPr lang="en-US" sz="2400" dirty="0" err="1">
                  <a:latin typeface="Abhaya Libre"/>
                  <a:ea typeface="Abhaya Libre"/>
                  <a:cs typeface="Abhaya Libre"/>
                  <a:sym typeface="Abhaya Libre"/>
                </a:rPr>
                <a:t>vidijo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vrednost</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tem</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kar</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gojijo</a:t>
              </a:r>
              <a:r>
                <a:rPr lang="en-US" sz="2400" dirty="0">
                  <a:latin typeface="Abhaya Libre"/>
                  <a:ea typeface="Abhaya Libre"/>
                  <a:cs typeface="Abhaya Libre"/>
                  <a:sym typeface="Abhaya Libre"/>
                </a:rPr>
                <a:t>.</a:t>
              </a:r>
              <a:endParaRPr dirty="0"/>
            </a:p>
          </p:txBody>
        </p:sp>
        <p:pic>
          <p:nvPicPr>
            <p:cNvPr id="592" name="Google Shape;592;g1c0d571eb8a_0_388"/>
            <p:cNvPicPr preferRelativeResize="0"/>
            <p:nvPr/>
          </p:nvPicPr>
          <p:blipFill rotWithShape="1">
            <a:blip r:embed="rId8">
              <a:alphaModFix/>
            </a:blip>
            <a:srcRect/>
            <a:stretch/>
          </p:blipFill>
          <p:spPr>
            <a:xfrm>
              <a:off x="8935857" y="94767"/>
              <a:ext cx="2301524" cy="2310187"/>
            </a:xfrm>
            <a:prstGeom prst="rect">
              <a:avLst/>
            </a:prstGeom>
            <a:noFill/>
            <a:ln>
              <a:noFill/>
            </a:ln>
          </p:spPr>
        </p:pic>
        <p:pic>
          <p:nvPicPr>
            <p:cNvPr id="593" name="Google Shape;593;g1c0d571eb8a_0_388"/>
            <p:cNvPicPr preferRelativeResize="0"/>
            <p:nvPr/>
          </p:nvPicPr>
          <p:blipFill rotWithShape="1">
            <a:blip r:embed="rId9">
              <a:alphaModFix/>
            </a:blip>
            <a:srcRect/>
            <a:stretch/>
          </p:blipFill>
          <p:spPr>
            <a:xfrm>
              <a:off x="484010" y="3808798"/>
              <a:ext cx="2548822" cy="2405452"/>
            </a:xfrm>
            <a:prstGeom prst="rect">
              <a:avLst/>
            </a:prstGeom>
            <a:noFill/>
            <a:ln>
              <a:noFill/>
            </a:ln>
          </p:spPr>
        </p:pic>
      </p:grpSp>
      <p:pic>
        <p:nvPicPr>
          <p:cNvPr id="594" name="Google Shape;594;g1c0d571eb8a_0_388"/>
          <p:cNvPicPr preferRelativeResize="0"/>
          <p:nvPr/>
        </p:nvPicPr>
        <p:blipFill>
          <a:blip r:embed="rId10">
            <a:alphaModFix/>
          </a:blip>
          <a:stretch>
            <a:fillRect/>
          </a:stretch>
        </p:blipFill>
        <p:spPr>
          <a:xfrm>
            <a:off x="1731088" y="3267063"/>
            <a:ext cx="5257800" cy="37528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598"/>
        <p:cNvGrpSpPr/>
        <p:nvPr/>
      </p:nvGrpSpPr>
      <p:grpSpPr>
        <a:xfrm>
          <a:off x="0" y="0"/>
          <a:ext cx="0" cy="0"/>
          <a:chOff x="0" y="0"/>
          <a:chExt cx="0" cy="0"/>
        </a:xfrm>
      </p:grpSpPr>
      <p:pic>
        <p:nvPicPr>
          <p:cNvPr id="599" name="Google Shape;599;g1c0d571eb8a_0_406"/>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600" name="Google Shape;600;g1c0d571eb8a_0_406"/>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601" name="Google Shape;601;g1c0d571eb8a_0_406"/>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602" name="Google Shape;602;g1c0d571eb8a_0_406"/>
          <p:cNvPicPr preferRelativeResize="0"/>
          <p:nvPr/>
        </p:nvPicPr>
        <p:blipFill rotWithShape="1">
          <a:blip r:embed="rId6">
            <a:alphaModFix/>
          </a:blip>
          <a:srcRect/>
          <a:stretch/>
        </p:blipFill>
        <p:spPr>
          <a:xfrm>
            <a:off x="7870030" y="9245916"/>
            <a:ext cx="3710719" cy="779251"/>
          </a:xfrm>
          <a:prstGeom prst="rect">
            <a:avLst/>
          </a:prstGeom>
          <a:noFill/>
          <a:ln>
            <a:noFill/>
          </a:ln>
        </p:spPr>
      </p:pic>
      <p:sp>
        <p:nvSpPr>
          <p:cNvPr id="603" name="Google Shape;603;g1c0d571eb8a_0_406"/>
          <p:cNvSpPr/>
          <p:nvPr/>
        </p:nvSpPr>
        <p:spPr>
          <a:xfrm>
            <a:off x="10657718" y="1688620"/>
            <a:ext cx="7129589" cy="6972236"/>
          </a:xfrm>
          <a:custGeom>
            <a:avLst/>
            <a:gdLst/>
            <a:ahLst/>
            <a:cxnLst/>
            <a:rect l="l" t="t" r="r" b="b"/>
            <a:pathLst>
              <a:path w="4833620" h="4726940" extrusionOk="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g1c0d571eb8a_0_406"/>
          <p:cNvSpPr txBox="1"/>
          <p:nvPr/>
        </p:nvSpPr>
        <p:spPr>
          <a:xfrm>
            <a:off x="899550" y="2180313"/>
            <a:ext cx="8820600" cy="6204776"/>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pPr>
            <a:r>
              <a:rPr lang="en-US" sz="2400" b="1" dirty="0">
                <a:latin typeface="Abhaya Libre"/>
                <a:ea typeface="Abhaya Libre"/>
                <a:cs typeface="Abhaya Libre"/>
                <a:sym typeface="Abhaya Libre"/>
              </a:rPr>
              <a:t>MycoComposite™</a:t>
            </a:r>
            <a:endParaRPr lang="sl-SI" sz="2400" b="1" dirty="0">
              <a:latin typeface="Abhaya Libre"/>
              <a:ea typeface="Abhaya Libre"/>
              <a:cs typeface="Abhaya Libre"/>
              <a:sym typeface="Abhaya Libre"/>
            </a:endParaRPr>
          </a:p>
          <a:p>
            <a:pPr marL="76200" marR="0" lvl="0" algn="just" rtl="0">
              <a:lnSpc>
                <a:spcPct val="139958"/>
              </a:lnSpc>
              <a:spcBef>
                <a:spcPts val="0"/>
              </a:spcBef>
              <a:spcAft>
                <a:spcPts val="0"/>
              </a:spcAft>
              <a:buSzPts val="2400"/>
            </a:pPr>
            <a:r>
              <a:rPr lang="sl-SI" sz="2400" dirty="0">
                <a:latin typeface="Abhaya Libre"/>
                <a:ea typeface="Abhaya Libre"/>
                <a:cs typeface="Abhaya Libre"/>
                <a:sym typeface="Abhaya Libre"/>
              </a:rPr>
              <a:t>Ta tehnologija poveže micelij z zdrobljenimi rastlinami v trden in lahek material, ki se kompostira v 45 dneh po uporabi.</a:t>
            </a:r>
          </a:p>
          <a:p>
            <a:pPr marL="419100" marR="0" lvl="0" indent="-342900" algn="just" rtl="0">
              <a:lnSpc>
                <a:spcPct val="139958"/>
              </a:lnSpc>
              <a:spcBef>
                <a:spcPts val="0"/>
              </a:spcBef>
              <a:spcAft>
                <a:spcPts val="0"/>
              </a:spcAft>
              <a:buSzPts val="2400"/>
              <a:buFont typeface="Arial" panose="020B0604020202020204" pitchFamily="34" charset="0"/>
              <a:buChar char="•"/>
            </a:pPr>
            <a:r>
              <a:rPr lang="sl-SI" sz="2400" b="1" dirty="0" err="1">
                <a:latin typeface="Abhaya Libre"/>
                <a:ea typeface="Abhaya Libre"/>
                <a:cs typeface="Abhaya Libre"/>
                <a:sym typeface="Abhaya Libre"/>
              </a:rPr>
              <a:t>AirMycelium</a:t>
            </a:r>
            <a:r>
              <a:rPr lang="sl-SI" sz="2400" b="1" dirty="0">
                <a:latin typeface="Abhaya Libre"/>
                <a:ea typeface="Abhaya Libre"/>
                <a:cs typeface="Abhaya Libre"/>
                <a:sym typeface="Abhaya Libre"/>
              </a:rPr>
              <a:t>™</a:t>
            </a:r>
          </a:p>
          <a:p>
            <a:pPr marL="76200" marR="0" lvl="0" algn="just" rtl="0">
              <a:lnSpc>
                <a:spcPct val="139958"/>
              </a:lnSpc>
              <a:spcBef>
                <a:spcPts val="0"/>
              </a:spcBef>
              <a:spcAft>
                <a:spcPts val="0"/>
              </a:spcAft>
              <a:buSzPts val="2400"/>
            </a:pPr>
            <a:r>
              <a:rPr lang="sl-SI" sz="2400" dirty="0" err="1">
                <a:latin typeface="Abhaya Libre"/>
                <a:ea typeface="Abhaya Libre"/>
                <a:cs typeface="Abhaya Libre"/>
                <a:sym typeface="Abhaya Libre"/>
              </a:rPr>
              <a:t>AirMycelium</a:t>
            </a:r>
            <a:r>
              <a:rPr lang="sl-SI" sz="2400" dirty="0">
                <a:latin typeface="Abhaya Libre"/>
                <a:ea typeface="Abhaya Libre"/>
                <a:cs typeface="Abhaya Libre"/>
                <a:sym typeface="Abhaya Libre"/>
              </a:rPr>
              <a:t> je 100-odstotno čisti micelij, proizveden v komercialnem obsegu v </a:t>
            </a:r>
            <a:r>
              <a:rPr lang="sl-SI" sz="2400" dirty="0" err="1">
                <a:latin typeface="Abhaya Libre"/>
                <a:ea typeface="Abhaya Libre"/>
                <a:cs typeface="Abhaya Libre"/>
                <a:sym typeface="Abhaya Libre"/>
              </a:rPr>
              <a:t>okoljsko</a:t>
            </a:r>
            <a:r>
              <a:rPr lang="sl-SI" sz="2400" dirty="0">
                <a:latin typeface="Abhaya Libre"/>
                <a:ea typeface="Abhaya Libre"/>
                <a:cs typeface="Abhaya Libre"/>
                <a:sym typeface="Abhaya Libre"/>
              </a:rPr>
              <a:t> nadzorovanih, vertikalno postavljenih rastnih komorah</a:t>
            </a:r>
          </a:p>
          <a:p>
            <a:pPr marL="419100" marR="0" lvl="0" indent="-342900" algn="just" rtl="0">
              <a:lnSpc>
                <a:spcPct val="139958"/>
              </a:lnSpc>
              <a:spcBef>
                <a:spcPts val="0"/>
              </a:spcBef>
              <a:spcAft>
                <a:spcPts val="0"/>
              </a:spcAft>
              <a:buSzPts val="2400"/>
              <a:buFont typeface="Arial" panose="020B0604020202020204" pitchFamily="34" charset="0"/>
              <a:buChar char="•"/>
            </a:pPr>
            <a:r>
              <a:rPr lang="sl-SI" sz="2400" b="1" dirty="0">
                <a:latin typeface="Abhaya Libre"/>
                <a:ea typeface="Abhaya Libre"/>
                <a:cs typeface="Abhaya Libre"/>
                <a:sym typeface="Abhaya Libre"/>
              </a:rPr>
              <a:t>Založba </a:t>
            </a:r>
            <a:r>
              <a:rPr lang="sl-SI" sz="2400" b="1" dirty="0" err="1">
                <a:latin typeface="Abhaya Libre"/>
                <a:ea typeface="Abhaya Libre"/>
                <a:cs typeface="Abhaya Libre"/>
                <a:sym typeface="Abhaya Libre"/>
              </a:rPr>
              <a:t>Mycelium</a:t>
            </a:r>
            <a:endParaRPr lang="sl-SI" sz="2400" b="1" dirty="0">
              <a:latin typeface="Abhaya Libre"/>
              <a:ea typeface="Abhaya Libre"/>
              <a:cs typeface="Abhaya Libre"/>
              <a:sym typeface="Abhaya Libre"/>
            </a:endParaRPr>
          </a:p>
          <a:p>
            <a:pPr marL="76200" marR="0" lvl="0" algn="just" rtl="0">
              <a:lnSpc>
                <a:spcPct val="139958"/>
              </a:lnSpc>
              <a:spcBef>
                <a:spcPts val="0"/>
              </a:spcBef>
              <a:spcAft>
                <a:spcPts val="0"/>
              </a:spcAft>
              <a:buSzPts val="2400"/>
            </a:pPr>
            <a:r>
              <a:rPr lang="sl-SI" sz="2400" dirty="0">
                <a:latin typeface="Abhaya Libre"/>
                <a:ea typeface="Abhaya Libre"/>
                <a:cs typeface="Abhaya Libre"/>
                <a:sym typeface="Abhaya Libre"/>
              </a:rPr>
              <a:t>Naše storitve </a:t>
            </a:r>
            <a:r>
              <a:rPr lang="sl-SI" sz="2400" dirty="0" err="1">
                <a:latin typeface="Abhaya Libre"/>
                <a:ea typeface="Abhaya Libre"/>
                <a:cs typeface="Abhaya Libre"/>
                <a:sym typeface="Abhaya Libre"/>
              </a:rPr>
              <a:t>Foundry</a:t>
            </a:r>
            <a:r>
              <a:rPr lang="sl-SI" sz="2400" dirty="0">
                <a:latin typeface="Abhaya Libre"/>
                <a:ea typeface="Abhaya Libre"/>
                <a:cs typeface="Abhaya Libre"/>
                <a:sym typeface="Abhaya Libre"/>
              </a:rPr>
              <a:t> uporabljajo visoko zmogljivo </a:t>
            </a:r>
            <a:r>
              <a:rPr lang="sl-SI" sz="2400" dirty="0" err="1">
                <a:latin typeface="Abhaya Libre"/>
                <a:ea typeface="Abhaya Libre"/>
                <a:cs typeface="Abhaya Libre"/>
                <a:sym typeface="Abhaya Libre"/>
              </a:rPr>
              <a:t>presejanje</a:t>
            </a:r>
            <a:r>
              <a:rPr lang="sl-SI" sz="2400" dirty="0">
                <a:latin typeface="Abhaya Libre"/>
                <a:ea typeface="Abhaya Libre"/>
                <a:cs typeface="Abhaya Libre"/>
                <a:sym typeface="Abhaya Libre"/>
              </a:rPr>
              <a:t> za hiter razvoj novih materialov iz micelija v majhnih, pilotnih in komercialnih merilih.</a:t>
            </a:r>
            <a:endParaRPr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dirty="0">
              <a:latin typeface="Abhaya Libre"/>
              <a:ea typeface="Abhaya Libre"/>
              <a:cs typeface="Abhaya Libre"/>
              <a:sym typeface="Abhaya Libre"/>
            </a:endParaRPr>
          </a:p>
        </p:txBody>
      </p:sp>
      <p:sp>
        <p:nvSpPr>
          <p:cNvPr id="605" name="Google Shape;605;g1c0d571eb8a_0_406"/>
          <p:cNvSpPr txBox="1"/>
          <p:nvPr/>
        </p:nvSpPr>
        <p:spPr>
          <a:xfrm>
            <a:off x="2235525" y="849832"/>
            <a:ext cx="82806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6410" dirty="0" err="1">
                <a:latin typeface="Abhaya Libre"/>
                <a:ea typeface="Abhaya Libre"/>
                <a:cs typeface="Abhaya Libre"/>
                <a:sym typeface="Abhaya Libre"/>
              </a:rPr>
              <a:t>Te</a:t>
            </a:r>
            <a:r>
              <a:rPr lang="sl-SI" sz="6410" dirty="0" err="1">
                <a:latin typeface="Abhaya Libre"/>
                <a:ea typeface="Abhaya Libre"/>
                <a:cs typeface="Abhaya Libre"/>
                <a:sym typeface="Abhaya Libre"/>
              </a:rPr>
              <a:t>hnologija</a:t>
            </a:r>
            <a:endParaRPr dirty="0"/>
          </a:p>
        </p:txBody>
      </p:sp>
      <p:pic>
        <p:nvPicPr>
          <p:cNvPr id="606" name="Google Shape;606;g1c0d571eb8a_0_406"/>
          <p:cNvPicPr preferRelativeResize="0"/>
          <p:nvPr/>
        </p:nvPicPr>
        <p:blipFill>
          <a:blip r:embed="rId7">
            <a:alphaModFix/>
          </a:blip>
          <a:stretch>
            <a:fillRect/>
          </a:stretch>
        </p:blipFill>
        <p:spPr>
          <a:xfrm>
            <a:off x="11153525" y="2840138"/>
            <a:ext cx="6137976" cy="4606725"/>
          </a:xfrm>
          <a:prstGeom prst="rect">
            <a:avLst/>
          </a:prstGeom>
          <a:noFill/>
          <a:ln w="12700" cap="flat" cmpd="sng">
            <a:solidFill>
              <a:srgbClr val="000000"/>
            </a:solidFill>
            <a:prstDash val="solid"/>
            <a:round/>
            <a:headEnd type="none" w="sm" len="sm"/>
            <a:tailEnd type="none" w="sm" len="sm"/>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610"/>
        <p:cNvGrpSpPr/>
        <p:nvPr/>
      </p:nvGrpSpPr>
      <p:grpSpPr>
        <a:xfrm>
          <a:off x="0" y="0"/>
          <a:ext cx="0" cy="0"/>
          <a:chOff x="0" y="0"/>
          <a:chExt cx="0" cy="0"/>
        </a:xfrm>
      </p:grpSpPr>
      <p:pic>
        <p:nvPicPr>
          <p:cNvPr id="611" name="Google Shape;611;g1c0d571eb8a_0_435"/>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612" name="Google Shape;612;g1c0d571eb8a_0_435"/>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613" name="Google Shape;613;g1c0d571eb8a_0_435"/>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614" name="Google Shape;614;g1c0d571eb8a_0_435"/>
          <p:cNvPicPr preferRelativeResize="0"/>
          <p:nvPr/>
        </p:nvPicPr>
        <p:blipFill rotWithShape="1">
          <a:blip r:embed="rId6">
            <a:alphaModFix/>
          </a:blip>
          <a:srcRect/>
          <a:stretch/>
        </p:blipFill>
        <p:spPr>
          <a:xfrm>
            <a:off x="4200605" y="9151841"/>
            <a:ext cx="3710719" cy="779251"/>
          </a:xfrm>
          <a:prstGeom prst="rect">
            <a:avLst/>
          </a:prstGeom>
          <a:noFill/>
          <a:ln>
            <a:noFill/>
          </a:ln>
        </p:spPr>
      </p:pic>
      <p:sp>
        <p:nvSpPr>
          <p:cNvPr id="615" name="Google Shape;615;g1c0d571eb8a_0_435"/>
          <p:cNvSpPr txBox="1"/>
          <p:nvPr/>
        </p:nvSpPr>
        <p:spPr>
          <a:xfrm>
            <a:off x="4673500" y="743350"/>
            <a:ext cx="9386700" cy="8388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en-US" sz="6410" dirty="0">
                <a:latin typeface="Abhaya Libre"/>
                <a:ea typeface="Abhaya Libre"/>
                <a:cs typeface="Abhaya Libre"/>
                <a:sym typeface="Abhaya Libre"/>
              </a:rPr>
              <a:t>Bio</a:t>
            </a:r>
            <a:r>
              <a:rPr lang="sl-SI" sz="6410" dirty="0">
                <a:latin typeface="Abhaya Libre"/>
                <a:ea typeface="Abhaya Libre"/>
                <a:cs typeface="Abhaya Libre"/>
                <a:sym typeface="Abhaya Libre"/>
              </a:rPr>
              <a:t>razgradljiva embalaža</a:t>
            </a:r>
            <a:endParaRPr dirty="0"/>
          </a:p>
        </p:txBody>
      </p:sp>
      <p:pic>
        <p:nvPicPr>
          <p:cNvPr id="616" name="Google Shape;616;g1c0d571eb8a_0_435"/>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grpSp>
        <p:nvGrpSpPr>
          <p:cNvPr id="617" name="Google Shape;617;g1c0d571eb8a_0_435"/>
          <p:cNvGrpSpPr/>
          <p:nvPr/>
        </p:nvGrpSpPr>
        <p:grpSpPr>
          <a:xfrm>
            <a:off x="688250" y="1990075"/>
            <a:ext cx="16911501" cy="6667431"/>
            <a:chOff x="-421815" y="741451"/>
            <a:chExt cx="22548666" cy="8889907"/>
          </a:xfrm>
        </p:grpSpPr>
        <p:sp>
          <p:nvSpPr>
            <p:cNvPr id="618" name="Google Shape;618;g1c0d571eb8a_0_435"/>
            <p:cNvSpPr txBox="1"/>
            <p:nvPr/>
          </p:nvSpPr>
          <p:spPr>
            <a:xfrm>
              <a:off x="-421815" y="741451"/>
              <a:ext cx="6930300" cy="3447097"/>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pPr>
              <a:r>
                <a:rPr lang="en-US" sz="2400" b="1" dirty="0" err="1">
                  <a:latin typeface="Abhaya Libre"/>
                  <a:ea typeface="Abhaya Libre"/>
                  <a:cs typeface="Abhaya Libre"/>
                  <a:sym typeface="Abhaya Libre"/>
                </a:rPr>
                <a:t>Gradbeništvo</a:t>
              </a:r>
              <a:r>
                <a:rPr lang="en-US" sz="2400" b="1" dirty="0">
                  <a:latin typeface="Abhaya Libre"/>
                  <a:ea typeface="Abhaya Libre"/>
                  <a:cs typeface="Abhaya Libre"/>
                  <a:sym typeface="Abhaya Libre"/>
                </a:rPr>
                <a:t> in </a:t>
              </a:r>
              <a:r>
                <a:rPr lang="en-US" sz="2400" b="1" dirty="0" err="1">
                  <a:latin typeface="Abhaya Libre"/>
                  <a:ea typeface="Abhaya Libre"/>
                  <a:cs typeface="Abhaya Libre"/>
                  <a:sym typeface="Abhaya Libre"/>
                </a:rPr>
                <a:t>gradnj</a:t>
              </a:r>
              <a:r>
                <a:rPr lang="sl-SI" sz="2400" b="1" dirty="0">
                  <a:latin typeface="Abhaya Libre"/>
                  <a:ea typeface="Abhaya Libre"/>
                  <a:cs typeface="Abhaya Libre"/>
                  <a:sym typeface="Abhaya Libre"/>
                </a:rPr>
                <a:t>a</a:t>
              </a:r>
            </a:p>
            <a:p>
              <a:pPr marL="76200" marR="0" lvl="0" rtl="0">
                <a:lnSpc>
                  <a:spcPct val="139958"/>
                </a:lnSpc>
                <a:spcBef>
                  <a:spcPts val="0"/>
                </a:spcBef>
                <a:spcAft>
                  <a:spcPts val="0"/>
                </a:spcAft>
                <a:buSzPts val="2400"/>
              </a:pPr>
              <a:r>
                <a:rPr lang="en-US" sz="2400" dirty="0">
                  <a:latin typeface="Abhaya Libre"/>
                  <a:ea typeface="Abhaya Libre"/>
                  <a:cs typeface="Abhaya Libre"/>
                  <a:sym typeface="Abhaya Libre"/>
                </a:rPr>
                <a:t>Naša </a:t>
              </a:r>
              <a:r>
                <a:rPr lang="en-US" sz="2400" dirty="0" err="1">
                  <a:latin typeface="Abhaya Libre"/>
                  <a:ea typeface="Abhaya Libre"/>
                  <a:cs typeface="Abhaya Libre"/>
                  <a:sym typeface="Abhaya Libre"/>
                </a:rPr>
                <a:t>mešanica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konoplje</a:t>
              </a:r>
              <a:r>
                <a:rPr lang="en-US" sz="2400" dirty="0">
                  <a:latin typeface="Abhaya Libre"/>
                  <a:ea typeface="Abhaya Libre"/>
                  <a:cs typeface="Abhaya Libre"/>
                  <a:sym typeface="Abhaya Libre"/>
                </a:rPr>
                <a:t> MycoComposite™ je </a:t>
              </a:r>
              <a:r>
                <a:rPr lang="en-US" sz="2400" dirty="0" err="1">
                  <a:latin typeface="Abhaya Libre"/>
                  <a:ea typeface="Abhaya Libre"/>
                  <a:cs typeface="Abhaya Libre"/>
                  <a:sym typeface="Abhaya Libre"/>
                </a:rPr>
                <a:t>naravno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negorljiva</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zagotavlja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izolacijo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ter</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blaži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hrup</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vsakem</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prostoru</a:t>
              </a:r>
              <a:r>
                <a:rPr lang="en-US" sz="2400" dirty="0">
                  <a:latin typeface="Abhaya Libre"/>
                  <a:ea typeface="Abhaya Libre"/>
                  <a:cs typeface="Abhaya Libre"/>
                  <a:sym typeface="Abhaya Libre"/>
                </a:rPr>
                <a:t>.</a:t>
              </a:r>
              <a:endParaRPr dirty="0"/>
            </a:p>
          </p:txBody>
        </p:sp>
        <p:sp>
          <p:nvSpPr>
            <p:cNvPr id="619" name="Google Shape;619;g1c0d571eb8a_0_435"/>
            <p:cNvSpPr txBox="1"/>
            <p:nvPr/>
          </p:nvSpPr>
          <p:spPr>
            <a:xfrm>
              <a:off x="14908519" y="1034918"/>
              <a:ext cx="6262200" cy="4136517"/>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pPr>
              <a:r>
                <a:rPr lang="en-US" sz="2400" b="1" dirty="0" err="1">
                  <a:latin typeface="Abhaya Libre"/>
                  <a:ea typeface="Abhaya Libre"/>
                  <a:cs typeface="Abhaya Libre"/>
                  <a:sym typeface="Abhaya Libre"/>
                </a:rPr>
                <a:t>Gradivo</a:t>
              </a:r>
              <a:r>
                <a:rPr lang="en-US" sz="2400" b="1" dirty="0">
                  <a:latin typeface="Abhaya Libre"/>
                  <a:ea typeface="Abhaya Libre"/>
                  <a:cs typeface="Abhaya Libre"/>
                  <a:sym typeface="Abhaya Libre"/>
                </a:rPr>
                <a:t> Grow It Yourself™</a:t>
              </a:r>
              <a:r>
                <a:rPr lang="sl-SI" sz="2400" b="1" dirty="0">
                  <a:latin typeface="Abhaya Libre"/>
                  <a:ea typeface="Abhaya Libre"/>
                  <a:cs typeface="Abhaya Libre"/>
                  <a:sym typeface="Abhaya Libre"/>
                </a:rPr>
                <a:t> (Pridelaj sam)</a:t>
              </a:r>
            </a:p>
            <a:p>
              <a:pPr marL="76200" marR="0" lvl="0" algn="just" rtl="0">
                <a:lnSpc>
                  <a:spcPct val="139958"/>
                </a:lnSpc>
                <a:spcBef>
                  <a:spcPts val="0"/>
                </a:spcBef>
                <a:spcAft>
                  <a:spcPts val="0"/>
                </a:spcAft>
                <a:buSzPts val="2400"/>
              </a:pPr>
              <a:r>
                <a:rPr lang="en-US" sz="2400" dirty="0" err="1">
                  <a:latin typeface="Abhaya Libre"/>
                  <a:ea typeface="Abhaya Libre"/>
                  <a:cs typeface="Abhaya Libre"/>
                  <a:sym typeface="Abhaya Libre"/>
                </a:rPr>
                <a:t>Vsakdo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lahko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doma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oblikuje</a:t>
              </a:r>
              <a:r>
                <a:rPr lang="en-US" sz="2400" dirty="0">
                  <a:latin typeface="Abhaya Libre"/>
                  <a:ea typeface="Abhaya Libre"/>
                  <a:cs typeface="Abhaya Libre"/>
                  <a:sym typeface="Abhaya Libre"/>
                </a:rPr>
                <a:t> in goji </a:t>
              </a:r>
              <a:r>
                <a:rPr lang="en-US" sz="2400" dirty="0" err="1">
                  <a:latin typeface="Abhaya Libre"/>
                  <a:ea typeface="Abhaya Libre"/>
                  <a:cs typeface="Abhaya Libre"/>
                  <a:sym typeface="Abhaya Libre"/>
                </a:rPr>
                <a:t>svoje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lastne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izdelke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iz</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konoplje</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micelija</a:t>
              </a:r>
              <a:r>
                <a:rPr lang="en-US" sz="2400" dirty="0">
                  <a:latin typeface="Abhaya Libre"/>
                  <a:ea typeface="Abhaya Libre"/>
                  <a:cs typeface="Abhaya Libre"/>
                  <a:sym typeface="Abhaya Libre"/>
                </a:rPr>
                <a:t> z </a:t>
              </a:r>
              <a:r>
                <a:rPr lang="en-US" sz="2400" dirty="0" err="1">
                  <a:latin typeface="Abhaya Libre"/>
                  <a:ea typeface="Abhaya Libre"/>
                  <a:cs typeface="Abhaya Libre"/>
                  <a:sym typeface="Abhaya Libre"/>
                </a:rPr>
                <a:t>enim</a:t>
              </a:r>
              <a:r>
                <a:rPr lang="en-US" sz="2400" dirty="0">
                  <a:latin typeface="Abhaya Libre"/>
                  <a:ea typeface="Abhaya Libre"/>
                  <a:cs typeface="Abhaya Libre"/>
                  <a:sym typeface="Abhaya Libre"/>
                </a:rPr>
                <a:t> od </a:t>
              </a:r>
              <a:r>
                <a:rPr lang="en-US" sz="2400" dirty="0" err="1">
                  <a:latin typeface="Abhaya Libre"/>
                  <a:ea typeface="Abhaya Libre"/>
                  <a:cs typeface="Abhaya Libre"/>
                  <a:sym typeface="Abhaya Libre"/>
                </a:rPr>
                <a:t>naših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materialov</a:t>
              </a:r>
              <a:r>
                <a:rPr lang="en-US" sz="2400" dirty="0">
                  <a:latin typeface="Abhaya Libre"/>
                  <a:ea typeface="Abhaya Libre"/>
                  <a:cs typeface="Abhaya Libre"/>
                  <a:sym typeface="Abhaya Libre"/>
                </a:rPr>
                <a:t> GIY</a:t>
              </a:r>
              <a:endParaRPr sz="2400" dirty="0">
                <a:latin typeface="Abhaya Libre"/>
                <a:ea typeface="Abhaya Libre"/>
                <a:cs typeface="Abhaya Libre"/>
                <a:sym typeface="Abhaya Libre"/>
              </a:endParaRPr>
            </a:p>
          </p:txBody>
        </p:sp>
        <p:sp>
          <p:nvSpPr>
            <p:cNvPr id="620" name="Google Shape;620;g1c0d571eb8a_0_435"/>
            <p:cNvSpPr txBox="1"/>
            <p:nvPr/>
          </p:nvSpPr>
          <p:spPr>
            <a:xfrm>
              <a:off x="7378831" y="5494841"/>
              <a:ext cx="6543900" cy="4136517"/>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pPr>
              <a:r>
                <a:rPr lang="en-US" sz="2400" b="1" dirty="0" err="1">
                  <a:latin typeface="Abhaya Libre"/>
                  <a:ea typeface="Abhaya Libre"/>
                  <a:cs typeface="Abhaya Libre"/>
                  <a:sym typeface="Abhaya Libre"/>
                </a:rPr>
                <a:t>Embalaža</a:t>
              </a:r>
              <a:r>
                <a:rPr lang="en-US" sz="2400" b="1" dirty="0">
                  <a:latin typeface="Abhaya Libre"/>
                  <a:ea typeface="Abhaya Libre"/>
                  <a:cs typeface="Abhaya Libre"/>
                  <a:sym typeface="Abhaya Libre"/>
                </a:rPr>
                <a:t> Mushroom®</a:t>
              </a:r>
              <a:endParaRPr lang="sl-SI" sz="2400" b="1" dirty="0">
                <a:latin typeface="Abhaya Libre"/>
                <a:ea typeface="Abhaya Libre"/>
                <a:cs typeface="Abhaya Libre"/>
                <a:sym typeface="Abhaya Libre"/>
              </a:endParaRPr>
            </a:p>
            <a:p>
              <a:pPr marL="76200" marR="0" lvl="0" rtl="0">
                <a:lnSpc>
                  <a:spcPct val="139958"/>
                </a:lnSpc>
                <a:spcBef>
                  <a:spcPts val="0"/>
                </a:spcBef>
                <a:spcAft>
                  <a:spcPts val="0"/>
                </a:spcAft>
                <a:buSzPts val="2400"/>
              </a:pPr>
              <a:r>
                <a:rPr lang="en-US" sz="2400" dirty="0" err="1">
                  <a:latin typeface="Abhaya Libre"/>
                  <a:ea typeface="Abhaya Libre"/>
                  <a:cs typeface="Abhaya Libre"/>
                  <a:sym typeface="Abhaya Libre"/>
                </a:rPr>
                <a:t>Podjetje</a:t>
              </a:r>
              <a:r>
                <a:rPr lang="en-US" sz="2400" dirty="0">
                  <a:latin typeface="Abhaya Libre"/>
                  <a:ea typeface="Abhaya Libre"/>
                  <a:cs typeface="Abhaya Libre"/>
                  <a:sym typeface="Abhaya Libre"/>
                </a:rPr>
                <a:t> Mushroom® Packaging </a:t>
              </a:r>
              <a:r>
                <a:rPr lang="en-US" sz="2400" dirty="0" err="1">
                  <a:latin typeface="Abhaya Libre"/>
                  <a:ea typeface="Abhaya Libre"/>
                  <a:cs typeface="Abhaya Libre"/>
                  <a:sym typeface="Abhaya Libre"/>
                </a:rPr>
                <a:t>uporablja</a:t>
              </a:r>
              <a:r>
                <a:rPr lang="en-US" sz="2400" dirty="0">
                  <a:latin typeface="Abhaya Libre"/>
                  <a:ea typeface="Abhaya Libre"/>
                  <a:cs typeface="Abhaya Libre"/>
                  <a:sym typeface="Abhaya Libre"/>
                </a:rPr>
                <a:t> MycoComposite™ za </a:t>
              </a:r>
              <a:r>
                <a:rPr lang="en-US" sz="2400" dirty="0" err="1">
                  <a:latin typeface="Abhaya Libre"/>
                  <a:ea typeface="Abhaya Libre"/>
                  <a:cs typeface="Abhaya Libre"/>
                  <a:sym typeface="Abhaya Libre"/>
                </a:rPr>
                <a:t>gojenje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popolnoma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kompostabilne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zaščitne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embalaže</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neskončno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različnih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oblikah</a:t>
              </a:r>
              <a:r>
                <a:rPr lang="en-US" sz="2400" dirty="0">
                  <a:latin typeface="Abhaya Libre"/>
                  <a:ea typeface="Abhaya Libre"/>
                  <a:cs typeface="Abhaya Libre"/>
                  <a:sym typeface="Abhaya Libre"/>
                </a:rPr>
                <a:t> po meri.</a:t>
              </a:r>
              <a:endParaRPr sz="2400" dirty="0">
                <a:latin typeface="Abhaya Libre"/>
                <a:ea typeface="Abhaya Libre"/>
                <a:cs typeface="Abhaya Libre"/>
                <a:sym typeface="Abhaya Libre"/>
              </a:endParaRPr>
            </a:p>
          </p:txBody>
        </p:sp>
        <p:sp>
          <p:nvSpPr>
            <p:cNvPr id="621" name="Google Shape;621;g1c0d571eb8a_0_435"/>
            <p:cNvSpPr txBox="1"/>
            <p:nvPr/>
          </p:nvSpPr>
          <p:spPr>
            <a:xfrm>
              <a:off x="14734539" y="5426379"/>
              <a:ext cx="7392312" cy="4136517"/>
            </a:xfrm>
            <a:prstGeom prst="rect">
              <a:avLst/>
            </a:prstGeom>
            <a:noFill/>
            <a:ln>
              <a:noFill/>
            </a:ln>
          </p:spPr>
          <p:txBody>
            <a:bodyPr spcFirstLastPara="1" wrap="square" lIns="0" tIns="0" rIns="0" bIns="0" anchor="t" anchorCtr="0">
              <a:spAutoFit/>
            </a:bodyPr>
            <a:lstStyle/>
            <a:p>
              <a:pPr marL="457200" marR="0" lvl="0" indent="-381000" rtl="0">
                <a:lnSpc>
                  <a:spcPct val="139958"/>
                </a:lnSpc>
                <a:spcBef>
                  <a:spcPts val="0"/>
                </a:spcBef>
                <a:spcAft>
                  <a:spcPts val="0"/>
                </a:spcAft>
                <a:buSzPts val="2400"/>
                <a:buFont typeface="Abhaya Libre"/>
                <a:buChar char="●"/>
              </a:pPr>
              <a:r>
                <a:rPr lang="en-US" sz="2400" b="1" dirty="0">
                  <a:latin typeface="Abhaya Libre"/>
                  <a:ea typeface="Abhaya Libre"/>
                  <a:cs typeface="Abhaya Libre"/>
                  <a:sym typeface="Abhaya Libre"/>
                </a:rPr>
                <a:t>Aerated Bed System</a:t>
              </a:r>
              <a:r>
                <a:rPr lang="sl-SI" sz="2400" b="1" dirty="0">
                  <a:latin typeface="Abhaya Libre"/>
                  <a:ea typeface="Abhaya Libre"/>
                  <a:cs typeface="Abhaya Libre"/>
                  <a:sym typeface="Abhaya Libre"/>
                </a:rPr>
                <a:t> - Sistem prezračevanega ležišča</a:t>
              </a:r>
            </a:p>
            <a:p>
              <a:pPr marL="76200" marR="0" lvl="0" rtl="0">
                <a:lnSpc>
                  <a:spcPct val="139958"/>
                </a:lnSpc>
                <a:spcBef>
                  <a:spcPts val="0"/>
                </a:spcBef>
                <a:spcAft>
                  <a:spcPts val="0"/>
                </a:spcAft>
                <a:buSzPts val="2400"/>
              </a:pPr>
              <a:r>
                <a:rPr lang="sl-SI" sz="2400" dirty="0">
                  <a:latin typeface="Abhaya Libre"/>
                  <a:ea typeface="Abhaya Libre"/>
                  <a:cs typeface="Abhaya Libre"/>
                  <a:sym typeface="Abhaya Libre"/>
                </a:rPr>
                <a:t>Z našimi velikimi pladnji </a:t>
              </a:r>
              <a:r>
                <a:rPr lang="sl-SI" sz="2400" dirty="0" err="1">
                  <a:latin typeface="Abhaya Libre"/>
                  <a:ea typeface="Abhaya Libre"/>
                  <a:cs typeface="Abhaya Libre"/>
                  <a:sym typeface="Abhaya Libre"/>
                </a:rPr>
                <a:t>MycoComposite</a:t>
              </a:r>
              <a:r>
                <a:rPr lang="sl-SI" sz="2400" dirty="0">
                  <a:latin typeface="Abhaya Libre"/>
                  <a:ea typeface="Abhaya Libre"/>
                  <a:cs typeface="Abhaya Libre"/>
                  <a:sym typeface="Abhaya Libre"/>
                </a:rPr>
                <a:t> lahko gojite oblike, ki so pripravljene za uporabo v izdelkih, kot so splavi za mokrišča, jedra vrat in številni drugi.</a:t>
              </a:r>
              <a:endParaRPr sz="2400" dirty="0">
                <a:latin typeface="Abhaya Libre"/>
                <a:ea typeface="Abhaya Libre"/>
                <a:cs typeface="Abhaya Libre"/>
                <a:sym typeface="Abhaya Libre"/>
              </a:endParaRPr>
            </a:p>
          </p:txBody>
        </p:sp>
      </p:grpSp>
      <p:pic>
        <p:nvPicPr>
          <p:cNvPr id="622" name="Google Shape;622;g1c0d571eb8a_0_435"/>
          <p:cNvPicPr preferRelativeResize="0"/>
          <p:nvPr/>
        </p:nvPicPr>
        <p:blipFill>
          <a:blip r:embed="rId8">
            <a:alphaModFix/>
          </a:blip>
          <a:stretch>
            <a:fillRect/>
          </a:stretch>
        </p:blipFill>
        <p:spPr>
          <a:xfrm>
            <a:off x="6342908" y="1990074"/>
            <a:ext cx="5386174" cy="3265375"/>
          </a:xfrm>
          <a:prstGeom prst="rect">
            <a:avLst/>
          </a:prstGeom>
          <a:noFill/>
          <a:ln>
            <a:noFill/>
          </a:ln>
        </p:spPr>
      </p:pic>
      <p:pic>
        <p:nvPicPr>
          <p:cNvPr id="623" name="Google Shape;623;g1c0d571eb8a_0_435"/>
          <p:cNvPicPr preferRelativeResize="0"/>
          <p:nvPr/>
        </p:nvPicPr>
        <p:blipFill>
          <a:blip r:embed="rId9">
            <a:alphaModFix/>
          </a:blip>
          <a:stretch>
            <a:fillRect/>
          </a:stretch>
        </p:blipFill>
        <p:spPr>
          <a:xfrm>
            <a:off x="688250" y="5503771"/>
            <a:ext cx="4908000" cy="29754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627"/>
        <p:cNvGrpSpPr/>
        <p:nvPr/>
      </p:nvGrpSpPr>
      <p:grpSpPr>
        <a:xfrm>
          <a:off x="0" y="0"/>
          <a:ext cx="0" cy="0"/>
          <a:chOff x="0" y="0"/>
          <a:chExt cx="0" cy="0"/>
        </a:xfrm>
      </p:grpSpPr>
      <p:pic>
        <p:nvPicPr>
          <p:cNvPr id="628" name="Google Shape;628;g1c0d571eb8a_0_418"/>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629" name="Google Shape;629;g1c0d571eb8a_0_418"/>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630" name="Google Shape;630;g1c0d571eb8a_0_418"/>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631" name="Google Shape;631;g1c0d571eb8a_0_418"/>
          <p:cNvPicPr preferRelativeResize="0"/>
          <p:nvPr/>
        </p:nvPicPr>
        <p:blipFill rotWithShape="1">
          <a:blip r:embed="rId6">
            <a:alphaModFix/>
          </a:blip>
          <a:srcRect/>
          <a:stretch/>
        </p:blipFill>
        <p:spPr>
          <a:xfrm>
            <a:off x="3496030" y="9326916"/>
            <a:ext cx="3710719" cy="779251"/>
          </a:xfrm>
          <a:prstGeom prst="rect">
            <a:avLst/>
          </a:prstGeom>
          <a:noFill/>
          <a:ln>
            <a:noFill/>
          </a:ln>
        </p:spPr>
      </p:pic>
      <p:pic>
        <p:nvPicPr>
          <p:cNvPr id="632" name="Google Shape;632;g1c0d571eb8a_0_418"/>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sp>
        <p:nvSpPr>
          <p:cNvPr id="633" name="Google Shape;633;g1c0d571eb8a_0_418"/>
          <p:cNvSpPr/>
          <p:nvPr/>
        </p:nvSpPr>
        <p:spPr>
          <a:xfrm>
            <a:off x="324000" y="1619613"/>
            <a:ext cx="8071972" cy="7385126"/>
          </a:xfrm>
          <a:custGeom>
            <a:avLst/>
            <a:gdLst/>
            <a:ahLst/>
            <a:cxnLst/>
            <a:rect l="l" t="t" r="r" b="b"/>
            <a:pathLst>
              <a:path w="4215129" h="3083560" extrusionOk="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g1c0d571eb8a_0_418"/>
          <p:cNvSpPr txBox="1"/>
          <p:nvPr/>
        </p:nvSpPr>
        <p:spPr>
          <a:xfrm>
            <a:off x="3266311" y="458636"/>
            <a:ext cx="9963900" cy="8388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en-US" sz="6410" dirty="0">
                <a:latin typeface="Abhaya Libre"/>
                <a:ea typeface="Abhaya Libre"/>
                <a:cs typeface="Abhaya Libre"/>
                <a:sym typeface="Abhaya Libre"/>
              </a:rPr>
              <a:t>Živa </a:t>
            </a:r>
            <a:r>
              <a:rPr lang="en-US" sz="6410" dirty="0" err="1">
                <a:latin typeface="Abhaya Libre"/>
                <a:ea typeface="Abhaya Libre"/>
                <a:cs typeface="Abhaya Libre"/>
                <a:sym typeface="Abhaya Libre"/>
              </a:rPr>
              <a:t>svetloba</a:t>
            </a:r>
            <a:r>
              <a:rPr lang="en-US" sz="6410" dirty="0">
                <a:latin typeface="Abhaya Libre"/>
                <a:ea typeface="Abhaya Libre"/>
                <a:cs typeface="Abhaya Libre"/>
                <a:sym typeface="Abhaya Libre"/>
              </a:rPr>
              <a:t> - Park</a:t>
            </a:r>
            <a:endParaRPr dirty="0"/>
          </a:p>
        </p:txBody>
      </p:sp>
      <p:grpSp>
        <p:nvGrpSpPr>
          <p:cNvPr id="635" name="Google Shape;635;g1c0d571eb8a_0_418"/>
          <p:cNvGrpSpPr/>
          <p:nvPr/>
        </p:nvGrpSpPr>
        <p:grpSpPr>
          <a:xfrm>
            <a:off x="1554591" y="308534"/>
            <a:ext cx="15624376" cy="8634512"/>
            <a:chOff x="-9442634" y="-1482672"/>
            <a:chExt cx="20832501" cy="11512684"/>
          </a:xfrm>
        </p:grpSpPr>
        <p:sp>
          <p:nvSpPr>
            <p:cNvPr id="636" name="Google Shape;636;g1c0d571eb8a_0_418"/>
            <p:cNvSpPr txBox="1"/>
            <p:nvPr/>
          </p:nvSpPr>
          <p:spPr>
            <a:xfrm>
              <a:off x="-290933" y="7272333"/>
              <a:ext cx="11680800" cy="2757679"/>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a:latin typeface="Abhaya Libre"/>
                  <a:ea typeface="Abhaya Libre"/>
                  <a:cs typeface="Abhaya Libre"/>
                  <a:sym typeface="Abhaya Libre"/>
                </a:rPr>
                <a:t>Na </a:t>
              </a:r>
              <a:r>
                <a:rPr lang="en-US" sz="2400" dirty="0" err="1">
                  <a:latin typeface="Abhaya Libre"/>
                  <a:ea typeface="Abhaya Libre"/>
                  <a:cs typeface="Abhaya Libre"/>
                  <a:sym typeface="Abhaya Libre"/>
                </a:rPr>
                <a:t>poti</a:t>
              </a:r>
              <a:r>
                <a:rPr lang="en-US" sz="2400" dirty="0">
                  <a:latin typeface="Abhaya Libre"/>
                  <a:ea typeface="Abhaya Libre"/>
                  <a:cs typeface="Abhaya Libre"/>
                  <a:sym typeface="Abhaya Libre"/>
                </a:rPr>
                <a:t> vas </a:t>
              </a:r>
              <a:r>
                <a:rPr lang="en-US" sz="2400" dirty="0" err="1">
                  <a:latin typeface="Abhaya Libre"/>
                  <a:ea typeface="Abhaya Libre"/>
                  <a:cs typeface="Abhaya Libre"/>
                  <a:sym typeface="Abhaya Libre"/>
                </a:rPr>
                <a:t>bodo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spremljale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majhne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lučke</a:t>
              </a:r>
              <a:r>
                <a:rPr lang="en-US" sz="2400" dirty="0">
                  <a:latin typeface="Abhaya Libre"/>
                  <a:ea typeface="Abhaya Libre"/>
                  <a:cs typeface="Abhaya Libre"/>
                  <a:sym typeface="Abhaya Libre"/>
                </a:rPr>
                <a:t>, ki </a:t>
              </a:r>
              <a:r>
                <a:rPr lang="en-US" sz="2400" dirty="0" err="1">
                  <a:latin typeface="Abhaya Libre"/>
                  <a:ea typeface="Abhaya Libre"/>
                  <a:cs typeface="Abhaya Libre"/>
                  <a:sym typeface="Abhaya Libre"/>
                </a:rPr>
                <a:t>jih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poganjajo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rastline</a:t>
              </a:r>
              <a:r>
                <a:rPr lang="en-US" sz="2400" dirty="0">
                  <a:latin typeface="Abhaya Libre"/>
                  <a:ea typeface="Abhaya Libre"/>
                  <a:cs typeface="Abhaya Libre"/>
                  <a:sym typeface="Abhaya Libre"/>
                </a:rPr>
                <a:t>, ki </a:t>
              </a:r>
              <a:r>
                <a:rPr lang="en-US" sz="2400" dirty="0" err="1">
                  <a:latin typeface="Abhaya Libre"/>
                  <a:ea typeface="Abhaya Libre"/>
                  <a:cs typeface="Abhaya Libre"/>
                  <a:sym typeface="Abhaya Libre"/>
                </a:rPr>
                <a:t>proizvajajo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elektriko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Tehnologija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temelji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naravnih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procesih</a:t>
              </a:r>
              <a:r>
                <a:rPr lang="en-US" sz="2400" dirty="0">
                  <a:latin typeface="Abhaya Libre"/>
                  <a:ea typeface="Abhaya Libre"/>
                  <a:cs typeface="Abhaya Libre"/>
                  <a:sym typeface="Abhaya Libre"/>
                </a:rPr>
                <a:t> in je varna </a:t>
              </a:r>
              <a:r>
                <a:rPr lang="en-US" sz="2400" dirty="0" err="1">
                  <a:latin typeface="Abhaya Libre"/>
                  <a:ea typeface="Abhaya Libre"/>
                  <a:cs typeface="Abhaya Libre"/>
                  <a:sym typeface="Abhaya Libre"/>
                </a:rPr>
                <a:t>tako</a:t>
              </a:r>
              <a:r>
                <a:rPr lang="en-US" sz="2400" dirty="0">
                  <a:latin typeface="Abhaya Libre"/>
                  <a:ea typeface="Abhaya Libre"/>
                  <a:cs typeface="Abhaya Libre"/>
                  <a:sym typeface="Abhaya Libre"/>
                </a:rPr>
                <a:t> za </a:t>
              </a:r>
              <a:r>
                <a:rPr lang="en-US" sz="2400" dirty="0" err="1">
                  <a:latin typeface="Abhaya Libre"/>
                  <a:ea typeface="Abhaya Libre"/>
                  <a:cs typeface="Abhaya Libre"/>
                  <a:sym typeface="Abhaya Libre"/>
                </a:rPr>
                <a:t>rastline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kot</a:t>
              </a:r>
              <a:r>
                <a:rPr lang="en-US" sz="2400" dirty="0">
                  <a:latin typeface="Abhaya Libre"/>
                  <a:ea typeface="Abhaya Libre"/>
                  <a:cs typeface="Abhaya Libre"/>
                  <a:sym typeface="Abhaya Libre"/>
                </a:rPr>
                <a:t> za </a:t>
              </a:r>
              <a:r>
                <a:rPr lang="en-US" sz="2400" dirty="0" err="1">
                  <a:latin typeface="Abhaya Libre"/>
                  <a:ea typeface="Abhaya Libre"/>
                  <a:cs typeface="Abhaya Libre"/>
                  <a:sym typeface="Abhaya Libre"/>
                </a:rPr>
                <a:t>okolje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Sistem</a:t>
              </a:r>
              <a:r>
                <a:rPr lang="en-US" sz="2400" dirty="0">
                  <a:latin typeface="Abhaya Libre"/>
                  <a:ea typeface="Abhaya Libre"/>
                  <a:cs typeface="Abhaya Libre"/>
                  <a:sym typeface="Abhaya Libre"/>
                </a:rPr>
                <a:t> je </a:t>
              </a:r>
              <a:r>
                <a:rPr lang="en-US" sz="2400" dirty="0" err="1">
                  <a:latin typeface="Abhaya Libre"/>
                  <a:ea typeface="Abhaya Libre"/>
                  <a:cs typeface="Abhaya Libre"/>
                  <a:sym typeface="Abhaya Libre"/>
                </a:rPr>
                <a:t>uporaben</a:t>
              </a:r>
              <a:r>
                <a:rPr lang="en-US" sz="2400" dirty="0">
                  <a:latin typeface="Abhaya Libre"/>
                  <a:ea typeface="Abhaya Libre"/>
                  <a:cs typeface="Abhaya Libre"/>
                  <a:sym typeface="Abhaya Libre"/>
                </a:rPr>
                <a:t> za </a:t>
              </a:r>
              <a:r>
                <a:rPr lang="en-US" sz="2400" dirty="0" err="1">
                  <a:latin typeface="Abhaya Libre"/>
                  <a:ea typeface="Abhaya Libre"/>
                  <a:cs typeface="Abhaya Libre"/>
                  <a:sym typeface="Abhaya Libre"/>
                </a:rPr>
                <a:t>vse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vrste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rastlin</a:t>
              </a:r>
              <a:r>
                <a:rPr lang="en-US" sz="2400" dirty="0">
                  <a:latin typeface="Abhaya Libre"/>
                  <a:ea typeface="Abhaya Libre"/>
                  <a:cs typeface="Abhaya Libre"/>
                  <a:sym typeface="Abhaya Libre"/>
                </a:rPr>
                <a:t>, ki </a:t>
              </a:r>
              <a:r>
                <a:rPr lang="en-US" sz="2400" dirty="0" err="1">
                  <a:latin typeface="Abhaya Libre"/>
                  <a:ea typeface="Abhaya Libre"/>
                  <a:cs typeface="Abhaya Libre"/>
                  <a:sym typeface="Abhaya Libre"/>
                </a:rPr>
                <a:t>živijo</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vlažni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zemlji</a:t>
              </a:r>
              <a:r>
                <a:rPr lang="en-US" sz="2400" dirty="0">
                  <a:latin typeface="Abhaya Libre"/>
                  <a:ea typeface="Abhaya Libre"/>
                  <a:cs typeface="Abhaya Libre"/>
                  <a:sym typeface="Abhaya Libre"/>
                </a:rPr>
                <a:t>., </a:t>
              </a:r>
              <a:endParaRPr dirty="0"/>
            </a:p>
          </p:txBody>
        </p:sp>
        <p:sp>
          <p:nvSpPr>
            <p:cNvPr id="638" name="Google Shape;638;g1c0d571eb8a_0_418"/>
            <p:cNvSpPr txBox="1"/>
            <p:nvPr/>
          </p:nvSpPr>
          <p:spPr>
            <a:xfrm>
              <a:off x="-290934" y="189932"/>
              <a:ext cx="9414789" cy="6894195"/>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a:latin typeface="Abhaya Libre"/>
                  <a:ea typeface="Abhaya Libre"/>
                  <a:cs typeface="Abhaya Libre"/>
                  <a:sym typeface="Abhaya Libre"/>
                </a:rPr>
                <a:t>Ali </a:t>
              </a:r>
              <a:r>
                <a:rPr lang="en-US" sz="2400" dirty="0" err="1">
                  <a:latin typeface="Abhaya Libre"/>
                  <a:ea typeface="Abhaya Libre"/>
                  <a:cs typeface="Abhaya Libre"/>
                  <a:sym typeface="Abhaya Libre"/>
                </a:rPr>
                <a:t>lahko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razsvetljavo</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mestnem</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parku</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napajajo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rastline</a:t>
              </a:r>
              <a:r>
                <a:rPr lang="en-US" sz="2400" dirty="0">
                  <a:latin typeface="Abhaya Libre"/>
                  <a:ea typeface="Abhaya Libre"/>
                  <a:cs typeface="Abhaya Libre"/>
                  <a:sym typeface="Abhaya Libre"/>
                </a:rPr>
                <a:t>? Da!</a:t>
              </a:r>
              <a:endParaRPr lang="sl-SI"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dirty="0">
                  <a:latin typeface="Abhaya Libre"/>
                  <a:ea typeface="Abhaya Libre"/>
                  <a:cs typeface="Abhaya Libre"/>
                  <a:sym typeface="Abhaya Libre"/>
                </a:rPr>
                <a:t>Startup</a:t>
              </a:r>
              <a:r>
                <a:rPr lang="sl-SI" sz="2400" dirty="0">
                  <a:latin typeface="Abhaya Libre"/>
                  <a:ea typeface="Abhaya Libre"/>
                  <a:cs typeface="Abhaya Libre"/>
                  <a:sym typeface="Abhaya Libre"/>
                </a:rPr>
                <a:t> podjetje</a:t>
              </a:r>
              <a:r>
                <a:rPr lang="en-US" sz="2400" dirty="0">
                  <a:latin typeface="Abhaya Libre"/>
                  <a:ea typeface="Abhaya Libre"/>
                  <a:cs typeface="Abhaya Libre"/>
                  <a:sym typeface="Abhaya Libre"/>
                </a:rPr>
                <a:t> </a:t>
              </a:r>
              <a:r>
                <a:rPr lang="sl-SI" sz="2400" dirty="0">
                  <a:latin typeface="Abhaya Libre"/>
                  <a:ea typeface="Abhaya Libre"/>
                  <a:cs typeface="Abhaya Libre"/>
                  <a:sym typeface="Abhaya Libre"/>
                </a:rPr>
                <a:t>„</a:t>
              </a:r>
              <a:r>
                <a:rPr lang="en-US" sz="2400" dirty="0">
                  <a:latin typeface="Abhaya Libre"/>
                  <a:ea typeface="Abhaya Libre"/>
                  <a:cs typeface="Abhaya Libre"/>
                  <a:sym typeface="Abhaya Libre"/>
                </a:rPr>
                <a:t>Living Light</a:t>
              </a:r>
              <a:r>
                <a:rPr lang="sl-SI" sz="2400" dirty="0">
                  <a:latin typeface="Abhaya Libre"/>
                  <a:ea typeface="Abhaya Libre"/>
                  <a:cs typeface="Abhaya Libre"/>
                  <a:sym typeface="Abhaya Libre"/>
                </a:rPr>
                <a:t>“</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lahko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vsakdanji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mestni</a:t>
              </a:r>
              <a:r>
                <a:rPr lang="en-US" sz="2400" dirty="0">
                  <a:latin typeface="Abhaya Libre"/>
                  <a:ea typeface="Abhaya Libre"/>
                  <a:cs typeface="Abhaya Libre"/>
                  <a:sym typeface="Abhaya Libre"/>
                </a:rPr>
                <a:t> park </a:t>
              </a:r>
              <a:r>
                <a:rPr lang="en-US" sz="2400" dirty="0" err="1">
                  <a:latin typeface="Abhaya Libre"/>
                  <a:ea typeface="Abhaya Libre"/>
                  <a:cs typeface="Abhaya Libre"/>
                  <a:sym typeface="Abhaya Libre"/>
                </a:rPr>
                <a:t>spremeni</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čarobno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zeleno</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interaktivno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izkušnjo</a:t>
              </a:r>
              <a:r>
                <a:rPr lang="en-US" sz="2400" dirty="0">
                  <a:latin typeface="Abhaya Libre"/>
                  <a:ea typeface="Abhaya Libre"/>
                  <a:cs typeface="Abhaya Libre"/>
                  <a:sym typeface="Abhaya Libre"/>
                </a:rPr>
                <a:t>. </a:t>
              </a:r>
              <a:endParaRPr lang="sl-SI"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dirty="0" err="1">
                  <a:latin typeface="Abhaya Libre"/>
                  <a:ea typeface="Abhaya Libre"/>
                  <a:cs typeface="Abhaya Libre"/>
                  <a:sym typeface="Abhaya Libre"/>
                </a:rPr>
                <a:t>Izkušnja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temelji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svetilki</a:t>
              </a:r>
              <a:r>
                <a:rPr lang="en-US" sz="2400" dirty="0">
                  <a:latin typeface="Abhaya Libre"/>
                  <a:ea typeface="Abhaya Libre"/>
                  <a:cs typeface="Abhaya Libre"/>
                  <a:sym typeface="Abhaya Libre"/>
                </a:rPr>
                <a:t> </a:t>
              </a:r>
              <a:r>
                <a:rPr lang="sl-SI" sz="2400" dirty="0">
                  <a:latin typeface="Abhaya Libre"/>
                  <a:ea typeface="Abhaya Libre"/>
                  <a:cs typeface="Abhaya Libre"/>
                  <a:sym typeface="Abhaya Libre"/>
                </a:rPr>
                <a:t>„</a:t>
              </a:r>
              <a:r>
                <a:rPr lang="en-US" sz="2400" dirty="0">
                  <a:latin typeface="Abhaya Libre"/>
                  <a:ea typeface="Abhaya Libre"/>
                  <a:cs typeface="Abhaya Libre"/>
                  <a:sym typeface="Abhaya Libre"/>
                </a:rPr>
                <a:t>Living Light</a:t>
              </a:r>
              <a:r>
                <a:rPr lang="sl-SI" sz="2400" dirty="0">
                  <a:latin typeface="Abhaya Libre"/>
                  <a:ea typeface="Abhaya Libre"/>
                  <a:cs typeface="Abhaya Libre"/>
                  <a:sym typeface="Abhaya Libre"/>
                </a:rPr>
                <a:t>“,</a:t>
              </a:r>
            </a:p>
            <a:p>
              <a:pPr marL="0" marR="0" lvl="0" indent="0" algn="just" rtl="0">
                <a:lnSpc>
                  <a:spcPct val="139958"/>
                </a:lnSpc>
                <a:spcBef>
                  <a:spcPts val="0"/>
                </a:spcBef>
                <a:spcAft>
                  <a:spcPts val="0"/>
                </a:spcAft>
                <a:buNone/>
              </a:pPr>
              <a:r>
                <a:rPr lang="en-US" sz="2400" dirty="0" err="1">
                  <a:latin typeface="Abhaya Libre"/>
                  <a:ea typeface="Abhaya Libre"/>
                  <a:cs typeface="Abhaya Libre"/>
                  <a:sym typeface="Abhaya Libre"/>
                </a:rPr>
                <a:t>vendar</a:t>
              </a:r>
              <a:r>
                <a:rPr lang="en-US" sz="2400" dirty="0">
                  <a:latin typeface="Abhaya Libre"/>
                  <a:ea typeface="Abhaya Libre"/>
                  <a:cs typeface="Abhaya Libre"/>
                  <a:sym typeface="Abhaya Libre"/>
                </a:rPr>
                <a:t> je </a:t>
              </a:r>
              <a:r>
                <a:rPr lang="en-US" sz="2400" dirty="0" err="1">
                  <a:latin typeface="Abhaya Libre"/>
                  <a:ea typeface="Abhaya Libre"/>
                  <a:cs typeface="Abhaya Libre"/>
                  <a:sym typeface="Abhaya Libre"/>
                </a:rPr>
                <a:t>primerna</a:t>
              </a:r>
              <a:r>
                <a:rPr lang="en-US" sz="2400" dirty="0">
                  <a:latin typeface="Abhaya Libre"/>
                  <a:ea typeface="Abhaya Libre"/>
                  <a:cs typeface="Abhaya Libre"/>
                  <a:sym typeface="Abhaya Libre"/>
                </a:rPr>
                <a:t> za </a:t>
              </a:r>
              <a:r>
                <a:rPr lang="en-US" sz="2400" dirty="0" err="1">
                  <a:latin typeface="Abhaya Libre"/>
                  <a:ea typeface="Abhaya Libre"/>
                  <a:cs typeface="Abhaya Libre"/>
                  <a:sym typeface="Abhaya Libre"/>
                </a:rPr>
                <a:t>večje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dimenzije</a:t>
              </a:r>
              <a:r>
                <a:rPr lang="en-US" sz="2400" dirty="0">
                  <a:latin typeface="Abhaya Libre"/>
                  <a:ea typeface="Abhaya Libre"/>
                  <a:cs typeface="Abhaya Libre"/>
                  <a:sym typeface="Abhaya Libre"/>
                </a:rPr>
                <a:t>. Nova Innova je </a:t>
              </a:r>
              <a:r>
                <a:rPr lang="en-US" sz="2400" dirty="0" err="1">
                  <a:latin typeface="Abhaya Libre"/>
                  <a:ea typeface="Abhaya Libre"/>
                  <a:cs typeface="Abhaya Libre"/>
                  <a:sym typeface="Abhaya Libre"/>
                </a:rPr>
                <a:t>skupaj</a:t>
              </a:r>
              <a:r>
                <a:rPr lang="en-US" sz="2400" dirty="0">
                  <a:latin typeface="Abhaya Libre"/>
                  <a:ea typeface="Abhaya Libre"/>
                  <a:cs typeface="Abhaya Libre"/>
                  <a:sym typeface="Abhaya Libre"/>
                </a:rPr>
                <a:t> z </a:t>
              </a:r>
              <a:r>
                <a:rPr lang="en-US" sz="2400" dirty="0" err="1">
                  <a:latin typeface="Abhaya Libre"/>
                  <a:ea typeface="Abhaya Libre"/>
                  <a:cs typeface="Abhaya Libre"/>
                  <a:sym typeface="Abhaya Libre"/>
                </a:rPr>
                <a:t>družbo</a:t>
              </a:r>
              <a:r>
                <a:rPr lang="en-US" sz="2400" dirty="0">
                  <a:latin typeface="Abhaya Libre"/>
                  <a:ea typeface="Abhaya Libre"/>
                  <a:cs typeface="Abhaya Libre"/>
                  <a:sym typeface="Abhaya Libre"/>
                </a:rPr>
                <a:t> Plant-e </a:t>
              </a:r>
              <a:r>
                <a:rPr lang="en-US" sz="2400" dirty="0" err="1">
                  <a:latin typeface="Abhaya Libre"/>
                  <a:ea typeface="Abhaya Libre"/>
                  <a:cs typeface="Abhaya Libre"/>
                  <a:sym typeface="Abhaya Libre"/>
                </a:rPr>
                <a:t>razvila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interaktivni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sistem</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katerem</a:t>
              </a:r>
              <a:r>
                <a:rPr lang="en-US" sz="2400" dirty="0">
                  <a:latin typeface="Abhaya Libre"/>
                  <a:ea typeface="Abhaya Libre"/>
                  <a:cs typeface="Abhaya Libre"/>
                  <a:sym typeface="Abhaya Libre"/>
                </a:rPr>
                <a:t> se </a:t>
              </a:r>
              <a:r>
                <a:rPr lang="en-US" sz="2400" dirty="0" err="1">
                  <a:latin typeface="Abhaya Libre"/>
                  <a:ea typeface="Abhaya Libre"/>
                  <a:cs typeface="Abhaya Libre"/>
                  <a:sym typeface="Abhaya Libre"/>
                </a:rPr>
                <a:t>rastline</a:t>
              </a:r>
              <a:r>
                <a:rPr lang="en-US" sz="2400" dirty="0">
                  <a:latin typeface="Abhaya Libre"/>
                  <a:ea typeface="Abhaya Libre"/>
                  <a:cs typeface="Abhaya Libre"/>
                  <a:sym typeface="Abhaya Libre"/>
                </a:rPr>
                <a:t>, ki </a:t>
              </a:r>
              <a:r>
                <a:rPr lang="en-US" sz="2400" dirty="0" err="1">
                  <a:latin typeface="Abhaya Libre"/>
                  <a:ea typeface="Abhaya Libre"/>
                  <a:cs typeface="Abhaya Libre"/>
                  <a:sym typeface="Abhaya Libre"/>
                </a:rPr>
                <a:t>proizvajajo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elektriko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odzivajo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prisotnost</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ljudi</a:t>
              </a:r>
              <a:r>
                <a:rPr lang="en-US" sz="2400" dirty="0">
                  <a:latin typeface="Abhaya Libre"/>
                  <a:ea typeface="Abhaya Libre"/>
                  <a:cs typeface="Abhaya Libre"/>
                  <a:sym typeface="Abhaya Libre"/>
                </a:rPr>
                <a:t>.</a:t>
              </a:r>
              <a:endParaRPr sz="2400" dirty="0">
                <a:latin typeface="Abhaya Libre"/>
                <a:ea typeface="Abhaya Libre"/>
                <a:cs typeface="Abhaya Libre"/>
                <a:sym typeface="Abhaya Libre"/>
              </a:endParaRPr>
            </a:p>
          </p:txBody>
        </p:sp>
        <p:pic>
          <p:nvPicPr>
            <p:cNvPr id="639" name="Google Shape;639;g1c0d571eb8a_0_418"/>
            <p:cNvPicPr preferRelativeResize="0"/>
            <p:nvPr/>
          </p:nvPicPr>
          <p:blipFill rotWithShape="1">
            <a:blip r:embed="rId8">
              <a:alphaModFix/>
            </a:blip>
            <a:srcRect/>
            <a:stretch/>
          </p:blipFill>
          <p:spPr>
            <a:xfrm>
              <a:off x="8935857" y="94767"/>
              <a:ext cx="2301524" cy="2310187"/>
            </a:xfrm>
            <a:prstGeom prst="rect">
              <a:avLst/>
            </a:prstGeom>
            <a:noFill/>
            <a:ln>
              <a:noFill/>
            </a:ln>
          </p:spPr>
        </p:pic>
        <p:pic>
          <p:nvPicPr>
            <p:cNvPr id="640" name="Google Shape;640;g1c0d571eb8a_0_418"/>
            <p:cNvPicPr preferRelativeResize="0"/>
            <p:nvPr/>
          </p:nvPicPr>
          <p:blipFill rotWithShape="1">
            <a:blip r:embed="rId9">
              <a:alphaModFix/>
            </a:blip>
            <a:srcRect/>
            <a:stretch/>
          </p:blipFill>
          <p:spPr>
            <a:xfrm>
              <a:off x="-9442634" y="-1482672"/>
              <a:ext cx="2548823" cy="2405452"/>
            </a:xfrm>
            <a:prstGeom prst="rect">
              <a:avLst/>
            </a:prstGeom>
            <a:noFill/>
            <a:ln>
              <a:noFill/>
            </a:ln>
          </p:spPr>
        </p:pic>
      </p:grpSp>
      <p:pic>
        <p:nvPicPr>
          <p:cNvPr id="641" name="Google Shape;641;g1c0d571eb8a_0_418"/>
          <p:cNvPicPr preferRelativeResize="0"/>
          <p:nvPr/>
        </p:nvPicPr>
        <p:blipFill>
          <a:blip r:embed="rId10">
            <a:alphaModFix/>
          </a:blip>
          <a:stretch>
            <a:fillRect/>
          </a:stretch>
        </p:blipFill>
        <p:spPr>
          <a:xfrm>
            <a:off x="1863300" y="2434800"/>
            <a:ext cx="5210701" cy="52107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133"/>
        <p:cNvGrpSpPr/>
        <p:nvPr/>
      </p:nvGrpSpPr>
      <p:grpSpPr>
        <a:xfrm>
          <a:off x="0" y="0"/>
          <a:ext cx="0" cy="0"/>
          <a:chOff x="0" y="0"/>
          <a:chExt cx="0" cy="0"/>
        </a:xfrm>
      </p:grpSpPr>
      <p:pic>
        <p:nvPicPr>
          <p:cNvPr id="134" name="Google Shape;134;p4"/>
          <p:cNvPicPr preferRelativeResize="0"/>
          <p:nvPr/>
        </p:nvPicPr>
        <p:blipFill rotWithShape="1">
          <a:blip r:embed="rId3">
            <a:alphaModFix/>
          </a:blip>
          <a:srcRect/>
          <a:stretch/>
        </p:blipFill>
        <p:spPr>
          <a:xfrm>
            <a:off x="180155" y="837458"/>
            <a:ext cx="17927690" cy="9636133"/>
          </a:xfrm>
          <a:prstGeom prst="rect">
            <a:avLst/>
          </a:prstGeom>
          <a:noFill/>
          <a:ln>
            <a:noFill/>
          </a:ln>
        </p:spPr>
      </p:pic>
      <p:pic>
        <p:nvPicPr>
          <p:cNvPr id="135" name="Google Shape;135;p4"/>
          <p:cNvPicPr preferRelativeResize="0"/>
          <p:nvPr/>
        </p:nvPicPr>
        <p:blipFill rotWithShape="1">
          <a:blip r:embed="rId4">
            <a:alphaModFix/>
          </a:blip>
          <a:srcRect/>
          <a:stretch/>
        </p:blipFill>
        <p:spPr>
          <a:xfrm rot="1852805">
            <a:off x="6163950" y="-3326906"/>
            <a:ext cx="5364129" cy="5364129"/>
          </a:xfrm>
          <a:prstGeom prst="rect">
            <a:avLst/>
          </a:prstGeom>
          <a:noFill/>
          <a:ln>
            <a:noFill/>
          </a:ln>
        </p:spPr>
      </p:pic>
      <p:pic>
        <p:nvPicPr>
          <p:cNvPr id="136" name="Google Shape;136;p4"/>
          <p:cNvPicPr preferRelativeResize="0"/>
          <p:nvPr/>
        </p:nvPicPr>
        <p:blipFill rotWithShape="1">
          <a:blip r:embed="rId5">
            <a:alphaModFix/>
          </a:blip>
          <a:srcRect/>
          <a:stretch/>
        </p:blipFill>
        <p:spPr>
          <a:xfrm rot="1167879">
            <a:off x="16541943" y="7503474"/>
            <a:ext cx="5721823" cy="5669807"/>
          </a:xfrm>
          <a:prstGeom prst="rect">
            <a:avLst/>
          </a:prstGeom>
          <a:noFill/>
          <a:ln>
            <a:noFill/>
          </a:ln>
        </p:spPr>
      </p:pic>
      <p:pic>
        <p:nvPicPr>
          <p:cNvPr id="137" name="Google Shape;137;p4"/>
          <p:cNvPicPr preferRelativeResize="0"/>
          <p:nvPr/>
        </p:nvPicPr>
        <p:blipFill rotWithShape="1">
          <a:blip r:embed="rId6">
            <a:alphaModFix/>
          </a:blip>
          <a:srcRect/>
          <a:stretch/>
        </p:blipFill>
        <p:spPr>
          <a:xfrm rot="-4196164">
            <a:off x="-5667382" y="8118007"/>
            <a:ext cx="11622266" cy="12388074"/>
          </a:xfrm>
          <a:prstGeom prst="rect">
            <a:avLst/>
          </a:prstGeom>
          <a:noFill/>
          <a:ln>
            <a:noFill/>
          </a:ln>
        </p:spPr>
      </p:pic>
      <p:pic>
        <p:nvPicPr>
          <p:cNvPr id="138" name="Google Shape;138;p4"/>
          <p:cNvPicPr preferRelativeResize="0"/>
          <p:nvPr/>
        </p:nvPicPr>
        <p:blipFill rotWithShape="1">
          <a:blip r:embed="rId7">
            <a:alphaModFix/>
          </a:blip>
          <a:srcRect/>
          <a:stretch/>
        </p:blipFill>
        <p:spPr>
          <a:xfrm>
            <a:off x="-642319" y="-2559782"/>
            <a:ext cx="3334026" cy="3588482"/>
          </a:xfrm>
          <a:prstGeom prst="rect">
            <a:avLst/>
          </a:prstGeom>
          <a:noFill/>
          <a:ln>
            <a:noFill/>
          </a:ln>
        </p:spPr>
      </p:pic>
      <p:pic>
        <p:nvPicPr>
          <p:cNvPr id="139" name="Google Shape;139;p4"/>
          <p:cNvPicPr preferRelativeResize="0"/>
          <p:nvPr/>
        </p:nvPicPr>
        <p:blipFill rotWithShape="1">
          <a:blip r:embed="rId7">
            <a:alphaModFix/>
          </a:blip>
          <a:srcRect/>
          <a:stretch/>
        </p:blipFill>
        <p:spPr>
          <a:xfrm>
            <a:off x="15371492" y="9488339"/>
            <a:ext cx="2556197" cy="2751289"/>
          </a:xfrm>
          <a:prstGeom prst="rect">
            <a:avLst/>
          </a:prstGeom>
          <a:noFill/>
          <a:ln>
            <a:noFill/>
          </a:ln>
        </p:spPr>
      </p:pic>
      <p:pic>
        <p:nvPicPr>
          <p:cNvPr id="140" name="Google Shape;140;p4"/>
          <p:cNvPicPr preferRelativeResize="0"/>
          <p:nvPr/>
        </p:nvPicPr>
        <p:blipFill rotWithShape="1">
          <a:blip r:embed="rId8">
            <a:alphaModFix/>
          </a:blip>
          <a:srcRect/>
          <a:stretch/>
        </p:blipFill>
        <p:spPr>
          <a:xfrm rot="-1185502">
            <a:off x="-3852602" y="189371"/>
            <a:ext cx="4352147" cy="4346443"/>
          </a:xfrm>
          <a:prstGeom prst="rect">
            <a:avLst/>
          </a:prstGeom>
          <a:noFill/>
          <a:ln>
            <a:noFill/>
          </a:ln>
        </p:spPr>
      </p:pic>
      <p:pic>
        <p:nvPicPr>
          <p:cNvPr id="141" name="Google Shape;141;p4"/>
          <p:cNvPicPr preferRelativeResize="0"/>
          <p:nvPr/>
        </p:nvPicPr>
        <p:blipFill rotWithShape="1">
          <a:blip r:embed="rId9">
            <a:alphaModFix/>
          </a:blip>
          <a:srcRect/>
          <a:stretch/>
        </p:blipFill>
        <p:spPr>
          <a:xfrm rot="-7379619">
            <a:off x="2804477" y="10361181"/>
            <a:ext cx="5810576" cy="5802961"/>
          </a:xfrm>
          <a:prstGeom prst="rect">
            <a:avLst/>
          </a:prstGeom>
          <a:noFill/>
          <a:ln>
            <a:noFill/>
          </a:ln>
        </p:spPr>
      </p:pic>
      <p:pic>
        <p:nvPicPr>
          <p:cNvPr id="142" name="Google Shape;142;p4"/>
          <p:cNvPicPr preferRelativeResize="0"/>
          <p:nvPr/>
        </p:nvPicPr>
        <p:blipFill rotWithShape="1">
          <a:blip r:embed="rId10">
            <a:alphaModFix/>
          </a:blip>
          <a:srcRect/>
          <a:stretch/>
        </p:blipFill>
        <p:spPr>
          <a:xfrm rot="6632729">
            <a:off x="18127522" y="1732064"/>
            <a:ext cx="4881157" cy="4874760"/>
          </a:xfrm>
          <a:prstGeom prst="rect">
            <a:avLst/>
          </a:prstGeom>
          <a:noFill/>
          <a:ln>
            <a:noFill/>
          </a:ln>
        </p:spPr>
      </p:pic>
      <p:grpSp>
        <p:nvGrpSpPr>
          <p:cNvPr id="143" name="Google Shape;143;p4"/>
          <p:cNvGrpSpPr/>
          <p:nvPr/>
        </p:nvGrpSpPr>
        <p:grpSpPr>
          <a:xfrm>
            <a:off x="3249428" y="1562854"/>
            <a:ext cx="3086100" cy="2796778"/>
            <a:chOff x="0" y="-38100"/>
            <a:chExt cx="812800" cy="736600"/>
          </a:xfrm>
        </p:grpSpPr>
        <p:sp>
          <p:nvSpPr>
            <p:cNvPr id="144" name="Google Shape;144;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sp>
        <p:sp>
          <p:nvSpPr>
            <p:cNvPr id="145" name="Google Shape;145;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46" name="Google Shape;146;p4"/>
          <p:cNvGrpSpPr/>
          <p:nvPr/>
        </p:nvGrpSpPr>
        <p:grpSpPr>
          <a:xfrm>
            <a:off x="5709765" y="3007965"/>
            <a:ext cx="3086100" cy="2796778"/>
            <a:chOff x="0" y="-38100"/>
            <a:chExt cx="812800" cy="736600"/>
          </a:xfrm>
        </p:grpSpPr>
        <p:sp>
          <p:nvSpPr>
            <p:cNvPr id="147" name="Google Shape;147;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sp>
        <p:sp>
          <p:nvSpPr>
            <p:cNvPr id="148" name="Google Shape;148;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49" name="Google Shape;149;p4"/>
          <p:cNvGrpSpPr/>
          <p:nvPr/>
        </p:nvGrpSpPr>
        <p:grpSpPr>
          <a:xfrm>
            <a:off x="2691707" y="4338047"/>
            <a:ext cx="3643821" cy="3302212"/>
            <a:chOff x="0" y="-38100"/>
            <a:chExt cx="812800" cy="736600"/>
          </a:xfrm>
        </p:grpSpPr>
        <p:sp>
          <p:nvSpPr>
            <p:cNvPr id="150" name="Google Shape;150;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sp>
        <p:sp>
          <p:nvSpPr>
            <p:cNvPr id="151" name="Google Shape;151;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2" name="Google Shape;152;p4"/>
          <p:cNvGrpSpPr/>
          <p:nvPr/>
        </p:nvGrpSpPr>
        <p:grpSpPr>
          <a:xfrm>
            <a:off x="5759915" y="6012507"/>
            <a:ext cx="3086100" cy="2796778"/>
            <a:chOff x="0" y="-38100"/>
            <a:chExt cx="812800" cy="736600"/>
          </a:xfrm>
        </p:grpSpPr>
        <p:sp>
          <p:nvSpPr>
            <p:cNvPr id="153" name="Google Shape;153;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sp>
        <p:sp>
          <p:nvSpPr>
            <p:cNvPr id="154" name="Google Shape;154;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5" name="Google Shape;155;p4"/>
          <p:cNvGrpSpPr/>
          <p:nvPr/>
        </p:nvGrpSpPr>
        <p:grpSpPr>
          <a:xfrm>
            <a:off x="8182339" y="4334024"/>
            <a:ext cx="3086100" cy="2796778"/>
            <a:chOff x="0" y="-38100"/>
            <a:chExt cx="812800" cy="736600"/>
          </a:xfrm>
        </p:grpSpPr>
        <p:sp>
          <p:nvSpPr>
            <p:cNvPr id="156" name="Google Shape;156;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sp>
        <p:sp>
          <p:nvSpPr>
            <p:cNvPr id="157" name="Google Shape;157;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8" name="Google Shape;158;p4"/>
          <p:cNvGrpSpPr/>
          <p:nvPr/>
        </p:nvGrpSpPr>
        <p:grpSpPr>
          <a:xfrm>
            <a:off x="10749353" y="3038131"/>
            <a:ext cx="3086100" cy="2796778"/>
            <a:chOff x="0" y="-38100"/>
            <a:chExt cx="812800" cy="736600"/>
          </a:xfrm>
        </p:grpSpPr>
        <p:sp>
          <p:nvSpPr>
            <p:cNvPr id="159" name="Google Shape;159;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sp>
        <p:sp>
          <p:nvSpPr>
            <p:cNvPr id="160" name="Google Shape;160;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61" name="Google Shape;161;p4"/>
          <p:cNvGrpSpPr/>
          <p:nvPr/>
        </p:nvGrpSpPr>
        <p:grpSpPr>
          <a:xfrm>
            <a:off x="10749353" y="5839467"/>
            <a:ext cx="3086100" cy="2796778"/>
            <a:chOff x="0" y="-38100"/>
            <a:chExt cx="812800" cy="736600"/>
          </a:xfrm>
        </p:grpSpPr>
        <p:sp>
          <p:nvSpPr>
            <p:cNvPr id="162" name="Google Shape;162;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sp>
        <p:sp>
          <p:nvSpPr>
            <p:cNvPr id="163" name="Google Shape;163;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64" name="Google Shape;164;p4"/>
          <p:cNvGrpSpPr/>
          <p:nvPr/>
        </p:nvGrpSpPr>
        <p:grpSpPr>
          <a:xfrm>
            <a:off x="13225533" y="4364190"/>
            <a:ext cx="3086100" cy="2796778"/>
            <a:chOff x="0" y="-38100"/>
            <a:chExt cx="812800" cy="736600"/>
          </a:xfrm>
        </p:grpSpPr>
        <p:sp>
          <p:nvSpPr>
            <p:cNvPr id="165" name="Google Shape;165;p4"/>
            <p:cNvSpPr/>
            <p:nvPr/>
          </p:nvSpPr>
          <p:spPr>
            <a:xfrm>
              <a:off x="0" y="0"/>
              <a:ext cx="812800" cy="698500"/>
            </a:xfrm>
            <a:custGeom>
              <a:avLst/>
              <a:gdLst/>
              <a:ahLst/>
              <a:cxnLst/>
              <a:rect l="l" t="t" r="r" b="b"/>
              <a:pathLst>
                <a:path w="812800" h="698500" extrusionOk="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cap="flat" cmpd="sng">
              <a:solidFill>
                <a:srgbClr val="04989E"/>
              </a:solidFill>
              <a:prstDash val="solid"/>
              <a:round/>
              <a:headEnd type="none" w="sm" len="sm"/>
              <a:tailEnd type="none" w="sm" len="sm"/>
            </a:ln>
          </p:spPr>
        </p:sp>
        <p:sp>
          <p:nvSpPr>
            <p:cNvPr id="166" name="Google Shape;166;p4"/>
            <p:cNvSpPr txBox="1"/>
            <p:nvPr/>
          </p:nvSpPr>
          <p:spPr>
            <a:xfrm>
              <a:off x="114300" y="-38100"/>
              <a:ext cx="584200" cy="7366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67" name="Google Shape;167;p4"/>
          <p:cNvPicPr preferRelativeResize="0"/>
          <p:nvPr/>
        </p:nvPicPr>
        <p:blipFill rotWithShape="1">
          <a:blip r:embed="rId11">
            <a:alphaModFix/>
          </a:blip>
          <a:srcRect/>
          <a:stretch/>
        </p:blipFill>
        <p:spPr>
          <a:xfrm>
            <a:off x="16418708" y="0"/>
            <a:ext cx="1869292" cy="1869292"/>
          </a:xfrm>
          <a:prstGeom prst="rect">
            <a:avLst/>
          </a:prstGeom>
          <a:noFill/>
          <a:ln>
            <a:noFill/>
          </a:ln>
        </p:spPr>
      </p:pic>
      <p:pic>
        <p:nvPicPr>
          <p:cNvPr id="168" name="Google Shape;168;p4"/>
          <p:cNvPicPr preferRelativeResize="0"/>
          <p:nvPr/>
        </p:nvPicPr>
        <p:blipFill rotWithShape="1">
          <a:blip r:embed="rId12">
            <a:alphaModFix/>
          </a:blip>
          <a:srcRect/>
          <a:stretch/>
        </p:blipFill>
        <p:spPr>
          <a:xfrm>
            <a:off x="3687102" y="2559643"/>
            <a:ext cx="2210751" cy="947860"/>
          </a:xfrm>
          <a:prstGeom prst="rect">
            <a:avLst/>
          </a:prstGeom>
          <a:noFill/>
          <a:ln>
            <a:noFill/>
          </a:ln>
        </p:spPr>
      </p:pic>
      <p:pic>
        <p:nvPicPr>
          <p:cNvPr id="169" name="Google Shape;169;p4"/>
          <p:cNvPicPr preferRelativeResize="0"/>
          <p:nvPr/>
        </p:nvPicPr>
        <p:blipFill rotWithShape="1">
          <a:blip r:embed="rId13">
            <a:alphaModFix/>
          </a:blip>
          <a:srcRect/>
          <a:stretch/>
        </p:blipFill>
        <p:spPr>
          <a:xfrm>
            <a:off x="6243886" y="3864404"/>
            <a:ext cx="2017858" cy="1288893"/>
          </a:xfrm>
          <a:prstGeom prst="rect">
            <a:avLst/>
          </a:prstGeom>
          <a:noFill/>
          <a:ln>
            <a:noFill/>
          </a:ln>
        </p:spPr>
      </p:pic>
      <p:pic>
        <p:nvPicPr>
          <p:cNvPr id="170" name="Google Shape;170;p4"/>
          <p:cNvPicPr preferRelativeResize="0"/>
          <p:nvPr/>
        </p:nvPicPr>
        <p:blipFill rotWithShape="1">
          <a:blip r:embed="rId14">
            <a:alphaModFix/>
          </a:blip>
          <a:srcRect/>
          <a:stretch/>
        </p:blipFill>
        <p:spPr>
          <a:xfrm>
            <a:off x="2989668" y="5655524"/>
            <a:ext cx="3047900" cy="793115"/>
          </a:xfrm>
          <a:prstGeom prst="rect">
            <a:avLst/>
          </a:prstGeom>
          <a:noFill/>
          <a:ln>
            <a:noFill/>
          </a:ln>
        </p:spPr>
      </p:pic>
      <p:pic>
        <p:nvPicPr>
          <p:cNvPr id="171" name="Google Shape;171;p4"/>
          <p:cNvPicPr preferRelativeResize="0"/>
          <p:nvPr/>
        </p:nvPicPr>
        <p:blipFill rotWithShape="1">
          <a:blip r:embed="rId15">
            <a:alphaModFix/>
          </a:blip>
          <a:srcRect/>
          <a:stretch/>
        </p:blipFill>
        <p:spPr>
          <a:xfrm>
            <a:off x="8630487" y="5274869"/>
            <a:ext cx="2189806" cy="937237"/>
          </a:xfrm>
          <a:prstGeom prst="rect">
            <a:avLst/>
          </a:prstGeom>
          <a:noFill/>
          <a:ln>
            <a:noFill/>
          </a:ln>
        </p:spPr>
      </p:pic>
      <p:pic>
        <p:nvPicPr>
          <p:cNvPr id="172" name="Google Shape;172;p4"/>
          <p:cNvPicPr preferRelativeResize="0"/>
          <p:nvPr/>
        </p:nvPicPr>
        <p:blipFill rotWithShape="1">
          <a:blip r:embed="rId16">
            <a:alphaModFix/>
          </a:blip>
          <a:srcRect/>
          <a:stretch/>
        </p:blipFill>
        <p:spPr>
          <a:xfrm>
            <a:off x="11121878" y="4169443"/>
            <a:ext cx="2341050" cy="698495"/>
          </a:xfrm>
          <a:prstGeom prst="rect">
            <a:avLst/>
          </a:prstGeom>
          <a:noFill/>
          <a:ln>
            <a:noFill/>
          </a:ln>
        </p:spPr>
      </p:pic>
      <p:pic>
        <p:nvPicPr>
          <p:cNvPr id="173" name="Google Shape;173;p4"/>
          <p:cNvPicPr preferRelativeResize="0"/>
          <p:nvPr/>
        </p:nvPicPr>
        <p:blipFill rotWithShape="1">
          <a:blip r:embed="rId17">
            <a:alphaModFix/>
          </a:blip>
          <a:srcRect/>
          <a:stretch/>
        </p:blipFill>
        <p:spPr>
          <a:xfrm>
            <a:off x="13225533" y="5274869"/>
            <a:ext cx="2941124" cy="1105653"/>
          </a:xfrm>
          <a:prstGeom prst="rect">
            <a:avLst/>
          </a:prstGeom>
          <a:noFill/>
          <a:ln>
            <a:noFill/>
          </a:ln>
        </p:spPr>
      </p:pic>
      <p:pic>
        <p:nvPicPr>
          <p:cNvPr id="174" name="Google Shape;174;p4"/>
          <p:cNvPicPr preferRelativeResize="0"/>
          <p:nvPr/>
        </p:nvPicPr>
        <p:blipFill rotWithShape="1">
          <a:blip r:embed="rId18">
            <a:alphaModFix/>
          </a:blip>
          <a:srcRect/>
          <a:stretch/>
        </p:blipFill>
        <p:spPr>
          <a:xfrm>
            <a:off x="11121878" y="6279508"/>
            <a:ext cx="2425650" cy="2061358"/>
          </a:xfrm>
          <a:prstGeom prst="rect">
            <a:avLst/>
          </a:prstGeom>
          <a:noFill/>
          <a:ln>
            <a:noFill/>
          </a:ln>
        </p:spPr>
      </p:pic>
      <p:pic>
        <p:nvPicPr>
          <p:cNvPr id="175" name="Google Shape;175;p4"/>
          <p:cNvPicPr preferRelativeResize="0"/>
          <p:nvPr/>
        </p:nvPicPr>
        <p:blipFill rotWithShape="1">
          <a:blip r:embed="rId19">
            <a:alphaModFix/>
          </a:blip>
          <a:srcRect/>
          <a:stretch/>
        </p:blipFill>
        <p:spPr>
          <a:xfrm>
            <a:off x="5831152" y="6271468"/>
            <a:ext cx="3014863" cy="2131759"/>
          </a:xfrm>
          <a:prstGeom prst="rect">
            <a:avLst/>
          </a:prstGeom>
          <a:noFill/>
          <a:ln>
            <a:noFill/>
          </a:ln>
        </p:spPr>
      </p:pic>
      <p:sp>
        <p:nvSpPr>
          <p:cNvPr id="176" name="Google Shape;176;p4"/>
          <p:cNvSpPr txBox="1"/>
          <p:nvPr/>
        </p:nvSpPr>
        <p:spPr>
          <a:xfrm>
            <a:off x="6608984" y="1228725"/>
            <a:ext cx="8280738" cy="838435"/>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sl-SI" sz="6410" b="1" dirty="0">
                <a:latin typeface="Abhaya Libre"/>
                <a:cs typeface="Abhaya Libre"/>
                <a:sym typeface="Abhaya Libre"/>
              </a:rPr>
              <a:t>Partnerski konzorcij</a:t>
            </a:r>
            <a:endParaRPr dirty="0"/>
          </a:p>
        </p:txBody>
      </p:sp>
      <p:pic>
        <p:nvPicPr>
          <p:cNvPr id="177" name="Google Shape;177;p4"/>
          <p:cNvPicPr preferRelativeResize="0"/>
          <p:nvPr/>
        </p:nvPicPr>
        <p:blipFill rotWithShape="1">
          <a:blip r:embed="rId20">
            <a:alphaModFix/>
          </a:blip>
          <a:srcRect/>
          <a:stretch/>
        </p:blipFill>
        <p:spPr>
          <a:xfrm>
            <a:off x="7870030" y="9245916"/>
            <a:ext cx="3710720" cy="77925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645"/>
        <p:cNvGrpSpPr/>
        <p:nvPr/>
      </p:nvGrpSpPr>
      <p:grpSpPr>
        <a:xfrm>
          <a:off x="0" y="0"/>
          <a:ext cx="0" cy="0"/>
          <a:chOff x="0" y="0"/>
          <a:chExt cx="0" cy="0"/>
        </a:xfrm>
      </p:grpSpPr>
      <p:pic>
        <p:nvPicPr>
          <p:cNvPr id="646" name="Google Shape;646;g1c0d571eb8a_0_455"/>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647" name="Google Shape;647;g1c0d571eb8a_0_455"/>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648" name="Google Shape;648;g1c0d571eb8a_0_455"/>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649" name="Google Shape;649;g1c0d571eb8a_0_455"/>
          <p:cNvPicPr preferRelativeResize="0"/>
          <p:nvPr/>
        </p:nvPicPr>
        <p:blipFill rotWithShape="1">
          <a:blip r:embed="rId6">
            <a:alphaModFix/>
          </a:blip>
          <a:srcRect/>
          <a:stretch/>
        </p:blipFill>
        <p:spPr>
          <a:xfrm>
            <a:off x="4200605" y="9151841"/>
            <a:ext cx="3710719" cy="779251"/>
          </a:xfrm>
          <a:prstGeom prst="rect">
            <a:avLst/>
          </a:prstGeom>
          <a:noFill/>
          <a:ln>
            <a:noFill/>
          </a:ln>
        </p:spPr>
      </p:pic>
      <p:sp>
        <p:nvSpPr>
          <p:cNvPr id="650" name="Google Shape;650;g1c0d571eb8a_0_455"/>
          <p:cNvSpPr txBox="1"/>
          <p:nvPr/>
        </p:nvSpPr>
        <p:spPr>
          <a:xfrm>
            <a:off x="2677450" y="743350"/>
            <a:ext cx="11382600" cy="838435"/>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en-US" sz="6410" dirty="0">
                <a:latin typeface="Abhaya Libre"/>
                <a:ea typeface="Abhaya Libre"/>
                <a:cs typeface="Abhaya Libre"/>
                <a:sym typeface="Abhaya Libre"/>
              </a:rPr>
              <a:t>Živa </a:t>
            </a:r>
            <a:r>
              <a:rPr lang="en-US" sz="6410" dirty="0" err="1">
                <a:latin typeface="Abhaya Libre"/>
                <a:ea typeface="Abhaya Libre"/>
                <a:cs typeface="Abhaya Libre"/>
                <a:sym typeface="Abhaya Libre"/>
              </a:rPr>
              <a:t>svetloba</a:t>
            </a:r>
            <a:r>
              <a:rPr lang="en-US" sz="6410" dirty="0">
                <a:latin typeface="Abhaya Libre"/>
                <a:ea typeface="Abhaya Libre"/>
                <a:cs typeface="Abhaya Libre"/>
                <a:sym typeface="Abhaya Libre"/>
              </a:rPr>
              <a:t> - </a:t>
            </a:r>
            <a:r>
              <a:rPr lang="en-US" sz="6410" dirty="0" err="1">
                <a:latin typeface="Abhaya Libre"/>
                <a:ea typeface="Abhaya Libre"/>
                <a:cs typeface="Abhaya Libre"/>
                <a:sym typeface="Abhaya Libre"/>
              </a:rPr>
              <a:t>kako</a:t>
            </a:r>
            <a:r>
              <a:rPr lang="en-US" sz="6410" dirty="0">
                <a:latin typeface="Abhaya Libre"/>
                <a:ea typeface="Abhaya Libre"/>
                <a:cs typeface="Abhaya Libre"/>
                <a:sym typeface="Abhaya Libre"/>
              </a:rPr>
              <a:t> </a:t>
            </a:r>
            <a:r>
              <a:rPr lang="en-US" sz="6410" dirty="0" err="1">
                <a:latin typeface="Abhaya Libre"/>
                <a:ea typeface="Abhaya Libre"/>
                <a:cs typeface="Abhaya Libre"/>
                <a:sym typeface="Abhaya Libre"/>
              </a:rPr>
              <a:t>deluje</a:t>
            </a:r>
            <a:r>
              <a:rPr lang="en-US" sz="6410" dirty="0">
                <a:latin typeface="Abhaya Libre"/>
                <a:ea typeface="Abhaya Libre"/>
                <a:cs typeface="Abhaya Libre"/>
                <a:sym typeface="Abhaya Libre"/>
              </a:rPr>
              <a:t>? </a:t>
            </a:r>
            <a:endParaRPr dirty="0"/>
          </a:p>
        </p:txBody>
      </p:sp>
      <p:pic>
        <p:nvPicPr>
          <p:cNvPr id="651" name="Google Shape;651;g1c0d571eb8a_0_455"/>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grpSp>
        <p:nvGrpSpPr>
          <p:cNvPr id="652" name="Google Shape;652;g1c0d571eb8a_0_455"/>
          <p:cNvGrpSpPr/>
          <p:nvPr/>
        </p:nvGrpSpPr>
        <p:grpSpPr>
          <a:xfrm>
            <a:off x="1099578" y="2121678"/>
            <a:ext cx="16189158" cy="6734868"/>
            <a:chOff x="126622" y="916921"/>
            <a:chExt cx="21585546" cy="8979823"/>
          </a:xfrm>
        </p:grpSpPr>
        <p:sp>
          <p:nvSpPr>
            <p:cNvPr id="655" name="Google Shape;655;g1c0d571eb8a_0_455"/>
            <p:cNvSpPr txBox="1"/>
            <p:nvPr/>
          </p:nvSpPr>
          <p:spPr>
            <a:xfrm>
              <a:off x="126622" y="916921"/>
              <a:ext cx="9082329" cy="3447097"/>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pPr>
              <a:r>
                <a:rPr lang="en-US" sz="2400" b="1" dirty="0" err="1">
                  <a:latin typeface="Abhaya Libre"/>
                  <a:ea typeface="Abhaya Libre"/>
                  <a:cs typeface="Abhaya Libre"/>
                  <a:sym typeface="Abhaya Libre"/>
                </a:rPr>
                <a:t>Ekonomska</a:t>
              </a:r>
              <a:r>
                <a:rPr lang="en-US" sz="2400" b="1" dirty="0">
                  <a:latin typeface="Abhaya Libre"/>
                  <a:ea typeface="Abhaya Libre"/>
                  <a:cs typeface="Abhaya Libre"/>
                  <a:sym typeface="Abhaya Libre"/>
                </a:rPr>
                <a:t> </a:t>
              </a:r>
              <a:r>
                <a:rPr lang="en-US" sz="2400" b="1" dirty="0" err="1">
                  <a:latin typeface="Abhaya Libre"/>
                  <a:ea typeface="Abhaya Libre"/>
                  <a:cs typeface="Abhaya Libre"/>
                  <a:sym typeface="Abhaya Libre"/>
                </a:rPr>
                <a:t>vrednost</a:t>
              </a:r>
              <a:endParaRPr lang="sl-SI" sz="2400" b="1" dirty="0">
                <a:latin typeface="Abhaya Libre"/>
                <a:ea typeface="Abhaya Libre"/>
                <a:cs typeface="Abhaya Libre"/>
                <a:sym typeface="Abhaya Libre"/>
              </a:endParaRPr>
            </a:p>
            <a:p>
              <a:pPr marL="76200" marR="0" lvl="0" algn="just" rtl="0">
                <a:lnSpc>
                  <a:spcPct val="139958"/>
                </a:lnSpc>
                <a:spcBef>
                  <a:spcPts val="0"/>
                </a:spcBef>
                <a:spcAft>
                  <a:spcPts val="0"/>
                </a:spcAft>
                <a:buSzPts val="2400"/>
              </a:pPr>
              <a:r>
                <a:rPr lang="en-US" sz="2400" dirty="0">
                  <a:latin typeface="Abhaya Libre"/>
                  <a:ea typeface="Abhaya Libre"/>
                  <a:cs typeface="Abhaya Libre"/>
                  <a:sym typeface="Abhaya Libre"/>
                </a:rPr>
                <a:t>Ta </a:t>
              </a:r>
              <a:r>
                <a:rPr lang="en-US" sz="2400" dirty="0" err="1">
                  <a:latin typeface="Abhaya Libre"/>
                  <a:ea typeface="Abhaya Libre"/>
                  <a:cs typeface="Abhaya Libre"/>
                  <a:sym typeface="Abhaya Libre"/>
                </a:rPr>
                <a:t>sistem</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povečuje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sposobnost</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mesta</a:t>
              </a:r>
              <a:r>
                <a:rPr lang="en-US" sz="2400" dirty="0">
                  <a:latin typeface="Abhaya Libre"/>
                  <a:ea typeface="Abhaya Libre"/>
                  <a:cs typeface="Abhaya Libre"/>
                  <a:sym typeface="Abhaya Libre"/>
                </a:rPr>
                <a:t> za </a:t>
              </a:r>
              <a:r>
                <a:rPr lang="en-US" sz="2400" dirty="0" err="1">
                  <a:latin typeface="Abhaya Libre"/>
                  <a:ea typeface="Abhaya Libre"/>
                  <a:cs typeface="Abhaya Libre"/>
                  <a:sym typeface="Abhaya Libre"/>
                </a:rPr>
                <a:t>shranjevanje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vode</a:t>
              </a:r>
              <a:r>
                <a:rPr lang="en-US" sz="2400" dirty="0">
                  <a:latin typeface="Abhaya Libre"/>
                  <a:ea typeface="Abhaya Libre"/>
                  <a:cs typeface="Abhaya Libre"/>
                  <a:sym typeface="Abhaya Libre"/>
                </a:rPr>
                <a:t> z </a:t>
              </a:r>
              <a:r>
                <a:rPr lang="en-US" sz="2400" dirty="0" err="1">
                  <a:latin typeface="Abhaya Libre"/>
                  <a:ea typeface="Abhaya Libre"/>
                  <a:cs typeface="Abhaya Libre"/>
                  <a:sym typeface="Abhaya Libre"/>
                </a:rPr>
                <a:t>vodnimi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bazeni</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odstranitvijo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betona</a:t>
              </a:r>
              <a:r>
                <a:rPr lang="en-US" sz="2400" dirty="0">
                  <a:latin typeface="Abhaya Libre"/>
                  <a:ea typeface="Abhaya Libre"/>
                  <a:cs typeface="Abhaya Libre"/>
                  <a:sym typeface="Abhaya Libre"/>
                </a:rPr>
                <a:t> za </a:t>
              </a:r>
              <a:r>
                <a:rPr lang="en-US" sz="2400" dirty="0" err="1">
                  <a:latin typeface="Abhaya Libre"/>
                  <a:ea typeface="Abhaya Libre"/>
                  <a:cs typeface="Abhaya Libre"/>
                  <a:sym typeface="Abhaya Libre"/>
                </a:rPr>
                <a:t>zelene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površine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Biotska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raznovrstnost</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mestu</a:t>
              </a:r>
              <a:r>
                <a:rPr lang="en-US" sz="2400" dirty="0">
                  <a:latin typeface="Abhaya Libre"/>
                  <a:ea typeface="Abhaya Libre"/>
                  <a:cs typeface="Abhaya Libre"/>
                  <a:sym typeface="Abhaya Libre"/>
                </a:rPr>
                <a:t>) se </a:t>
              </a:r>
              <a:r>
                <a:rPr lang="en-US" sz="2400" dirty="0" err="1">
                  <a:latin typeface="Abhaya Libre"/>
                  <a:ea typeface="Abhaya Libre"/>
                  <a:cs typeface="Abhaya Libre"/>
                  <a:sym typeface="Abhaya Libre"/>
                </a:rPr>
                <a:t>poveča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saj</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zelenje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dobi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dodatno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ekonomsko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vrednost</a:t>
              </a:r>
              <a:r>
                <a:rPr lang="en-US" sz="2400" dirty="0">
                  <a:latin typeface="Abhaya Libre"/>
                  <a:ea typeface="Abhaya Libre"/>
                  <a:cs typeface="Abhaya Libre"/>
                  <a:sym typeface="Abhaya Libre"/>
                </a:rPr>
                <a:t>.</a:t>
              </a:r>
              <a:endParaRPr sz="2400" dirty="0">
                <a:latin typeface="Abhaya Libre"/>
                <a:ea typeface="Abhaya Libre"/>
                <a:cs typeface="Abhaya Libre"/>
                <a:sym typeface="Abhaya Libre"/>
              </a:endParaRPr>
            </a:p>
          </p:txBody>
        </p:sp>
        <p:sp>
          <p:nvSpPr>
            <p:cNvPr id="656" name="Google Shape;656;g1c0d571eb8a_0_455"/>
            <p:cNvSpPr txBox="1"/>
            <p:nvPr/>
          </p:nvSpPr>
          <p:spPr>
            <a:xfrm>
              <a:off x="12225790" y="6449647"/>
              <a:ext cx="9486378" cy="3447097"/>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pPr>
              <a:r>
                <a:rPr lang="en-US" sz="2400" b="1" dirty="0" err="1">
                  <a:latin typeface="Abhaya Libre"/>
                  <a:ea typeface="Abhaya Libre"/>
                  <a:cs typeface="Abhaya Libre"/>
                  <a:sym typeface="Abhaya Libre"/>
                </a:rPr>
                <a:t>Povezovanje</a:t>
              </a:r>
              <a:r>
                <a:rPr lang="en-US" sz="2400" b="1" dirty="0">
                  <a:latin typeface="Abhaya Libre"/>
                  <a:ea typeface="Abhaya Libre"/>
                  <a:cs typeface="Abhaya Libre"/>
                  <a:sym typeface="Abhaya Libre"/>
                </a:rPr>
                <a:t> z </a:t>
              </a:r>
              <a:r>
                <a:rPr lang="en-US" sz="2400" b="1" dirty="0" err="1">
                  <a:latin typeface="Abhaya Libre"/>
                  <a:ea typeface="Abhaya Libre"/>
                  <a:cs typeface="Abhaya Libre"/>
                  <a:sym typeface="Abhaya Libre"/>
                </a:rPr>
                <a:t>naravo</a:t>
              </a:r>
              <a:endParaRPr lang="sl-SI" sz="2400" b="1" dirty="0">
                <a:latin typeface="Abhaya Libre"/>
                <a:ea typeface="Abhaya Libre"/>
                <a:cs typeface="Abhaya Libre"/>
                <a:sym typeface="Abhaya Libre"/>
              </a:endParaRPr>
            </a:p>
            <a:p>
              <a:pPr marL="76200" marR="0" lvl="0" algn="just" rtl="0">
                <a:lnSpc>
                  <a:spcPct val="139958"/>
                </a:lnSpc>
                <a:spcBef>
                  <a:spcPts val="0"/>
                </a:spcBef>
                <a:spcAft>
                  <a:spcPts val="0"/>
                </a:spcAft>
                <a:buSzPts val="2400"/>
              </a:pPr>
              <a:r>
                <a:rPr lang="en-US" sz="2400" dirty="0">
                  <a:latin typeface="Abhaya Libre"/>
                  <a:ea typeface="Abhaya Libre"/>
                  <a:cs typeface="Abhaya Libre"/>
                  <a:sym typeface="Abhaya Libre"/>
                </a:rPr>
                <a:t>Ta </a:t>
              </a:r>
              <a:r>
                <a:rPr lang="en-US" sz="2400" dirty="0" err="1">
                  <a:latin typeface="Abhaya Libre"/>
                  <a:ea typeface="Abhaya Libre"/>
                  <a:cs typeface="Abhaya Libre"/>
                  <a:sym typeface="Abhaya Libre"/>
                </a:rPr>
                <a:t>aplikacija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spodbuja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uporabo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več</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zelenja</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mestnih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območjih</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ustvarja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močnejšo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povezavo</a:t>
              </a:r>
              <a:r>
                <a:rPr lang="en-US" sz="2400" dirty="0">
                  <a:latin typeface="Abhaya Libre"/>
                  <a:ea typeface="Abhaya Libre"/>
                  <a:cs typeface="Abhaya Libre"/>
                  <a:sym typeface="Abhaya Libre"/>
                </a:rPr>
                <a:t> med </a:t>
              </a:r>
              <a:r>
                <a:rPr lang="en-US" sz="2400" dirty="0" err="1">
                  <a:latin typeface="Abhaya Libre"/>
                  <a:ea typeface="Abhaya Libre"/>
                  <a:cs typeface="Abhaya Libre"/>
                  <a:sym typeface="Abhaya Libre"/>
                </a:rPr>
                <a:t>ljudmi</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njihovim</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okoljem</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Narava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postane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navdihujoče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doživetje</a:t>
              </a:r>
              <a:r>
                <a:rPr lang="en-US" sz="2400" dirty="0">
                  <a:latin typeface="Abhaya Libre"/>
                  <a:ea typeface="Abhaya Libre"/>
                  <a:cs typeface="Abhaya Libre"/>
                  <a:sym typeface="Abhaya Libre"/>
                </a:rPr>
                <a:t> za </a:t>
              </a:r>
              <a:r>
                <a:rPr lang="en-US" sz="2400" dirty="0" err="1">
                  <a:latin typeface="Abhaya Libre"/>
                  <a:ea typeface="Abhaya Libre"/>
                  <a:cs typeface="Abhaya Libre"/>
                  <a:sym typeface="Abhaya Libre"/>
                </a:rPr>
                <a:t>mimoidoče</a:t>
              </a:r>
              <a:endParaRPr sz="2400" dirty="0">
                <a:latin typeface="Abhaya Libre"/>
                <a:ea typeface="Abhaya Libre"/>
                <a:cs typeface="Abhaya Libre"/>
                <a:sym typeface="Abhaya Libre"/>
              </a:endParaRPr>
            </a:p>
          </p:txBody>
        </p:sp>
      </p:grpSp>
      <p:pic>
        <p:nvPicPr>
          <p:cNvPr id="3" name="Picture 2" descr="A picture containing person, dark&#10;&#10;Description automatically generated">
            <a:extLst>
              <a:ext uri="{FF2B5EF4-FFF2-40B4-BE49-F238E27FC236}">
                <a16:creationId xmlns:a16="http://schemas.microsoft.com/office/drawing/2014/main" id="{C3DA70D0-A682-A16A-3C66-D67E460510FF}"/>
              </a:ext>
            </a:extLst>
          </p:cNvPr>
          <p:cNvPicPr>
            <a:picLocks noChangeAspect="1"/>
          </p:cNvPicPr>
          <p:nvPr/>
        </p:nvPicPr>
        <p:blipFill rotWithShape="1">
          <a:blip r:embed="rId8"/>
          <a:srcRect l="9254" r="16228" b="21744"/>
          <a:stretch/>
        </p:blipFill>
        <p:spPr>
          <a:xfrm>
            <a:off x="994501" y="5213540"/>
            <a:ext cx="7114783" cy="3735774"/>
          </a:xfrm>
          <a:prstGeom prst="rect">
            <a:avLst/>
          </a:prstGeom>
        </p:spPr>
      </p:pic>
      <p:pic>
        <p:nvPicPr>
          <p:cNvPr id="5" name="Picture 4" descr="A person holding a small plant&#10;&#10;Description automatically generated with low confidence">
            <a:extLst>
              <a:ext uri="{FF2B5EF4-FFF2-40B4-BE49-F238E27FC236}">
                <a16:creationId xmlns:a16="http://schemas.microsoft.com/office/drawing/2014/main" id="{06FBD891-617F-47DE-6812-B06147A5489B}"/>
              </a:ext>
            </a:extLst>
          </p:cNvPr>
          <p:cNvPicPr>
            <a:picLocks noChangeAspect="1"/>
          </p:cNvPicPr>
          <p:nvPr/>
        </p:nvPicPr>
        <p:blipFill rotWithShape="1">
          <a:blip r:embed="rId9"/>
          <a:srcRect t="11987" b="15687"/>
          <a:stretch/>
        </p:blipFill>
        <p:spPr>
          <a:xfrm>
            <a:off x="10173953" y="2001363"/>
            <a:ext cx="7114783" cy="3735773"/>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645"/>
        <p:cNvGrpSpPr/>
        <p:nvPr/>
      </p:nvGrpSpPr>
      <p:grpSpPr>
        <a:xfrm>
          <a:off x="0" y="0"/>
          <a:ext cx="0" cy="0"/>
          <a:chOff x="0" y="0"/>
          <a:chExt cx="0" cy="0"/>
        </a:xfrm>
      </p:grpSpPr>
      <p:pic>
        <p:nvPicPr>
          <p:cNvPr id="646" name="Google Shape;646;g1c0d571eb8a_0_455"/>
          <p:cNvPicPr preferRelativeResize="0"/>
          <p:nvPr/>
        </p:nvPicPr>
        <p:blipFill rotWithShape="1">
          <a:blip r:embed="rId3">
            <a:alphaModFix/>
          </a:blip>
          <a:srcRect/>
          <a:stretch/>
        </p:blipFill>
        <p:spPr>
          <a:xfrm rot="-4196164">
            <a:off x="-5974143" y="8370333"/>
            <a:ext cx="10675281" cy="11378690"/>
          </a:xfrm>
          <a:prstGeom prst="rect">
            <a:avLst/>
          </a:prstGeom>
          <a:noFill/>
          <a:ln>
            <a:noFill/>
          </a:ln>
        </p:spPr>
      </p:pic>
      <p:pic>
        <p:nvPicPr>
          <p:cNvPr id="647" name="Google Shape;647;g1c0d571eb8a_0_455"/>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648" name="Google Shape;648;g1c0d571eb8a_0_455"/>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649" name="Google Shape;649;g1c0d571eb8a_0_455"/>
          <p:cNvPicPr preferRelativeResize="0"/>
          <p:nvPr/>
        </p:nvPicPr>
        <p:blipFill rotWithShape="1">
          <a:blip r:embed="rId6">
            <a:alphaModFix/>
          </a:blip>
          <a:srcRect/>
          <a:stretch/>
        </p:blipFill>
        <p:spPr>
          <a:xfrm>
            <a:off x="4200605" y="9151841"/>
            <a:ext cx="3710719" cy="779251"/>
          </a:xfrm>
          <a:prstGeom prst="rect">
            <a:avLst/>
          </a:prstGeom>
          <a:noFill/>
          <a:ln>
            <a:noFill/>
          </a:ln>
        </p:spPr>
      </p:pic>
      <p:sp>
        <p:nvSpPr>
          <p:cNvPr id="650" name="Google Shape;650;g1c0d571eb8a_0_455"/>
          <p:cNvSpPr txBox="1"/>
          <p:nvPr/>
        </p:nvSpPr>
        <p:spPr>
          <a:xfrm>
            <a:off x="3708946" y="526783"/>
            <a:ext cx="10870108" cy="1021562"/>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en-US" sz="6410" dirty="0">
                <a:latin typeface="Abhaya Libre"/>
                <a:ea typeface="Abhaya Libre"/>
                <a:cs typeface="Abhaya Libre"/>
                <a:sym typeface="Abhaya Libre"/>
              </a:rPr>
              <a:t>Živa </a:t>
            </a:r>
            <a:r>
              <a:rPr lang="en-US" sz="6410" dirty="0" err="1">
                <a:latin typeface="Abhaya Libre"/>
                <a:ea typeface="Abhaya Libre"/>
                <a:cs typeface="Abhaya Libre"/>
                <a:sym typeface="Abhaya Libre"/>
              </a:rPr>
              <a:t>svetloba</a:t>
            </a:r>
            <a:r>
              <a:rPr lang="en-US" sz="6410" dirty="0">
                <a:latin typeface="Abhaya Libre"/>
                <a:ea typeface="Abhaya Libre"/>
                <a:cs typeface="Abhaya Libre"/>
                <a:sym typeface="Abhaya Libre"/>
              </a:rPr>
              <a:t> - </a:t>
            </a:r>
            <a:r>
              <a:rPr lang="en-US" sz="6410" dirty="0" err="1">
                <a:latin typeface="Abhaya Libre"/>
                <a:ea typeface="Abhaya Libre"/>
                <a:cs typeface="Abhaya Libre"/>
                <a:sym typeface="Abhaya Libre"/>
              </a:rPr>
              <a:t>kako</a:t>
            </a:r>
            <a:r>
              <a:rPr lang="en-US" sz="6410" dirty="0">
                <a:latin typeface="Abhaya Libre"/>
                <a:ea typeface="Abhaya Libre"/>
                <a:cs typeface="Abhaya Libre"/>
                <a:sym typeface="Abhaya Libre"/>
              </a:rPr>
              <a:t> </a:t>
            </a:r>
            <a:r>
              <a:rPr lang="en-US" sz="6410" dirty="0" err="1">
                <a:latin typeface="Abhaya Libre"/>
                <a:ea typeface="Abhaya Libre"/>
                <a:cs typeface="Abhaya Libre"/>
                <a:sym typeface="Abhaya Libre"/>
              </a:rPr>
              <a:t>deluje</a:t>
            </a:r>
            <a:r>
              <a:rPr lang="en-US" sz="6410" dirty="0">
                <a:latin typeface="Abhaya Libre"/>
                <a:ea typeface="Abhaya Libre"/>
                <a:cs typeface="Abhaya Libre"/>
                <a:sym typeface="Abhaya Libre"/>
              </a:rPr>
              <a:t>? </a:t>
            </a:r>
          </a:p>
          <a:p>
            <a:pPr marL="0" marR="0" lvl="0" indent="0" algn="ctr" rtl="0">
              <a:lnSpc>
                <a:spcPct val="85007"/>
              </a:lnSpc>
              <a:spcBef>
                <a:spcPts val="0"/>
              </a:spcBef>
              <a:spcAft>
                <a:spcPts val="0"/>
              </a:spcAft>
              <a:buNone/>
            </a:pPr>
            <a:endParaRPr dirty="0"/>
          </a:p>
        </p:txBody>
      </p:sp>
      <p:pic>
        <p:nvPicPr>
          <p:cNvPr id="651" name="Google Shape;651;g1c0d571eb8a_0_455"/>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grpSp>
        <p:nvGrpSpPr>
          <p:cNvPr id="652" name="Google Shape;652;g1c0d571eb8a_0_455"/>
          <p:cNvGrpSpPr/>
          <p:nvPr/>
        </p:nvGrpSpPr>
        <p:grpSpPr>
          <a:xfrm>
            <a:off x="1077798" y="1838530"/>
            <a:ext cx="15531490" cy="6968133"/>
            <a:chOff x="97583" y="539391"/>
            <a:chExt cx="20708652" cy="9290843"/>
          </a:xfrm>
        </p:grpSpPr>
        <p:sp>
          <p:nvSpPr>
            <p:cNvPr id="653" name="Google Shape;653;g1c0d571eb8a_0_455"/>
            <p:cNvSpPr txBox="1"/>
            <p:nvPr/>
          </p:nvSpPr>
          <p:spPr>
            <a:xfrm>
              <a:off x="97583" y="539391"/>
              <a:ext cx="9920745" cy="2757678"/>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pPr>
              <a:r>
                <a:rPr lang="en-US" sz="2400" b="1" dirty="0">
                  <a:latin typeface="Abhaya Libre"/>
                  <a:ea typeface="Abhaya Libre"/>
                  <a:cs typeface="Abhaya Libre"/>
                  <a:sym typeface="Abhaya Libre"/>
                </a:rPr>
                <a:t>CO2</a:t>
              </a:r>
              <a:r>
                <a:rPr lang="sl-SI" sz="2400" b="1" dirty="0">
                  <a:latin typeface="Abhaya Libre"/>
                  <a:ea typeface="Abhaya Libre"/>
                  <a:cs typeface="Abhaya Libre"/>
                  <a:sym typeface="Abhaya Libre"/>
                </a:rPr>
                <a:t> </a:t>
              </a:r>
              <a:r>
                <a:rPr lang="en-US" sz="2400" b="1" dirty="0" err="1">
                  <a:latin typeface="Abhaya Libre"/>
                  <a:ea typeface="Abhaya Libre"/>
                  <a:cs typeface="Abhaya Libre"/>
                  <a:sym typeface="Abhaya Libre"/>
                </a:rPr>
                <a:t>vir</a:t>
              </a:r>
              <a:r>
                <a:rPr lang="en-US" sz="2400" b="1" dirty="0">
                  <a:latin typeface="Abhaya Libre"/>
                  <a:ea typeface="Abhaya Libre"/>
                  <a:cs typeface="Abhaya Libre"/>
                  <a:sym typeface="Abhaya Libre"/>
                </a:rPr>
                <a:t> </a:t>
              </a:r>
              <a:r>
                <a:rPr lang="en-US" sz="2400" b="1" dirty="0" err="1">
                  <a:latin typeface="Abhaya Libre"/>
                  <a:ea typeface="Abhaya Libre"/>
                  <a:cs typeface="Abhaya Libre"/>
                  <a:sym typeface="Abhaya Libre"/>
                </a:rPr>
                <a:t>negativne</a:t>
              </a:r>
              <a:r>
                <a:rPr lang="en-US" sz="2400" b="1" dirty="0">
                  <a:latin typeface="Abhaya Libre"/>
                  <a:ea typeface="Abhaya Libre"/>
                  <a:cs typeface="Abhaya Libre"/>
                  <a:sym typeface="Abhaya Libre"/>
                </a:rPr>
                <a:t> </a:t>
              </a:r>
              <a:r>
                <a:rPr lang="en-US" sz="2400" b="1" dirty="0" err="1">
                  <a:latin typeface="Abhaya Libre"/>
                  <a:ea typeface="Abhaya Libre"/>
                  <a:cs typeface="Abhaya Libre"/>
                  <a:sym typeface="Abhaya Libre"/>
                </a:rPr>
                <a:t>energije</a:t>
              </a:r>
              <a:endParaRPr lang="sl-SI" sz="2400" b="1" dirty="0">
                <a:latin typeface="Abhaya Libre"/>
                <a:ea typeface="Abhaya Libre"/>
                <a:cs typeface="Abhaya Libre"/>
                <a:sym typeface="Abhaya Libre"/>
              </a:endParaRPr>
            </a:p>
            <a:p>
              <a:pPr marL="76200" marR="0" lvl="0" algn="just" rtl="0">
                <a:lnSpc>
                  <a:spcPct val="139958"/>
                </a:lnSpc>
                <a:spcBef>
                  <a:spcPts val="0"/>
                </a:spcBef>
                <a:spcAft>
                  <a:spcPts val="0"/>
                </a:spcAft>
                <a:buSzPts val="2400"/>
              </a:pPr>
              <a:r>
                <a:rPr lang="en-US" sz="2400" dirty="0" err="1">
                  <a:latin typeface="Abhaya Libre"/>
                  <a:ea typeface="Abhaya Libre"/>
                  <a:cs typeface="Abhaya Libre"/>
                  <a:sym typeface="Abhaya Libre"/>
                </a:rPr>
                <a:t>Rastlinske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mikrobne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gorivne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celice</a:t>
              </a:r>
              <a:r>
                <a:rPr lang="en-US" sz="2400" dirty="0">
                  <a:latin typeface="Abhaya Libre"/>
                  <a:ea typeface="Abhaya Libre"/>
                  <a:cs typeface="Abhaya Libre"/>
                  <a:sym typeface="Abhaya Libre"/>
                </a:rPr>
                <a:t> so </a:t>
              </a:r>
              <a:r>
                <a:rPr lang="en-US" sz="2400" dirty="0" err="1">
                  <a:latin typeface="Abhaya Libre"/>
                  <a:ea typeface="Abhaya Libre"/>
                  <a:cs typeface="Abhaya Libre"/>
                  <a:sym typeface="Abhaya Libre"/>
                </a:rPr>
                <a:t>način</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proizvodnje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trajnostne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energije</a:t>
              </a:r>
              <a:r>
                <a:rPr lang="en-US" sz="2400" dirty="0">
                  <a:latin typeface="Abhaya Libre"/>
                  <a:ea typeface="Abhaya Libre"/>
                  <a:cs typeface="Abhaya Libre"/>
                  <a:sym typeface="Abhaya Libre"/>
                </a:rPr>
                <a:t> z </a:t>
              </a:r>
              <a:r>
                <a:rPr lang="en-US" sz="2400" dirty="0" err="1">
                  <a:latin typeface="Abhaya Libre"/>
                  <a:ea typeface="Abhaya Libre"/>
                  <a:cs typeface="Abhaya Libre"/>
                  <a:sym typeface="Abhaya Libre"/>
                </a:rPr>
                <a:t>negativnim</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vplivom</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a:t>
              </a:r>
              <a:r>
                <a:rPr lang="en-US" sz="2400" dirty="0">
                  <a:latin typeface="Abhaya Libre"/>
                  <a:ea typeface="Abhaya Libre"/>
                  <a:cs typeface="Abhaya Libre"/>
                  <a:sym typeface="Abhaya Libre"/>
                </a:rPr>
                <a:t> CO2, </a:t>
              </a:r>
              <a:r>
                <a:rPr lang="en-US" sz="2400" dirty="0" err="1">
                  <a:latin typeface="Abhaya Libre"/>
                  <a:ea typeface="Abhaya Libre"/>
                  <a:cs typeface="Abhaya Libre"/>
                  <a:sym typeface="Abhaya Libre"/>
                </a:rPr>
                <a:t>saj</a:t>
              </a:r>
              <a:r>
                <a:rPr lang="en-US" sz="2400" dirty="0">
                  <a:latin typeface="Abhaya Libre"/>
                  <a:ea typeface="Abhaya Libre"/>
                  <a:cs typeface="Abhaya Libre"/>
                  <a:sym typeface="Abhaya Libre"/>
                </a:rPr>
                <a:t> so </a:t>
              </a:r>
              <a:r>
                <a:rPr lang="en-US" sz="2400" dirty="0" err="1">
                  <a:latin typeface="Abhaya Libre"/>
                  <a:ea typeface="Abhaya Libre"/>
                  <a:cs typeface="Abhaya Libre"/>
                  <a:sym typeface="Abhaya Libre"/>
                </a:rPr>
                <a:t>rastline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sposobne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filtrirati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zrak</a:t>
              </a:r>
              <a:r>
                <a:rPr lang="en-US" sz="2400" dirty="0">
                  <a:latin typeface="Abhaya Libre"/>
                  <a:ea typeface="Abhaya Libre"/>
                  <a:cs typeface="Abhaya Libre"/>
                  <a:sym typeface="Abhaya Libre"/>
                </a:rPr>
                <a:t> s CO2.</a:t>
              </a:r>
              <a:r>
                <a:rPr lang="sl-SI" sz="2400" dirty="0">
                  <a:latin typeface="Abhaya Libre"/>
                  <a:ea typeface="Abhaya Libre"/>
                  <a:cs typeface="Abhaya Libre"/>
                  <a:sym typeface="Abhaya Libre"/>
                </a:rPr>
                <a:t> </a:t>
              </a:r>
              <a:endParaRPr dirty="0"/>
            </a:p>
          </p:txBody>
        </p:sp>
        <p:sp>
          <p:nvSpPr>
            <p:cNvPr id="654" name="Google Shape;654;g1c0d571eb8a_0_455"/>
            <p:cNvSpPr txBox="1"/>
            <p:nvPr/>
          </p:nvSpPr>
          <p:spPr>
            <a:xfrm>
              <a:off x="11462120" y="5693717"/>
              <a:ext cx="9344115" cy="4136517"/>
            </a:xfrm>
            <a:prstGeom prst="rect">
              <a:avLst/>
            </a:prstGeom>
            <a:noFill/>
            <a:ln>
              <a:noFill/>
            </a:ln>
          </p:spPr>
          <p:txBody>
            <a:bodyPr spcFirstLastPara="1" wrap="square" lIns="0" tIns="0" rIns="0" bIns="0" anchor="t" anchorCtr="0">
              <a:spAutoFit/>
            </a:bodyPr>
            <a:lstStyle/>
            <a:p>
              <a:pPr marL="457200" marR="0" lvl="0" indent="-381000" algn="just" rtl="0">
                <a:lnSpc>
                  <a:spcPct val="139958"/>
                </a:lnSpc>
                <a:spcBef>
                  <a:spcPts val="0"/>
                </a:spcBef>
                <a:spcAft>
                  <a:spcPts val="0"/>
                </a:spcAft>
                <a:buSzPts val="2400"/>
                <a:buFont typeface="Abhaya Libre"/>
                <a:buChar char="●"/>
              </a:pPr>
              <a:r>
                <a:rPr lang="en-US" sz="2400" b="1" dirty="0" err="1">
                  <a:latin typeface="Abhaya Libre"/>
                  <a:ea typeface="Abhaya Libre"/>
                  <a:cs typeface="Abhaya Libre"/>
                  <a:sym typeface="Abhaya Libre"/>
                </a:rPr>
                <a:t>Neskončn</a:t>
              </a:r>
              <a:r>
                <a:rPr lang="sl-SI" sz="2400" b="1" dirty="0">
                  <a:latin typeface="Abhaya Libre"/>
                  <a:ea typeface="Abhaya Libre"/>
                  <a:cs typeface="Abhaya Libre"/>
                  <a:sym typeface="Abhaya Libre"/>
                </a:rPr>
                <a:t>a </a:t>
              </a:r>
              <a:r>
                <a:rPr lang="en-US" sz="2400" b="1" dirty="0" err="1">
                  <a:latin typeface="Abhaya Libre"/>
                  <a:ea typeface="Abhaya Libre"/>
                  <a:cs typeface="Abhaya Libre"/>
                  <a:sym typeface="Abhaya Libre"/>
                </a:rPr>
                <a:t>energija</a:t>
              </a:r>
              <a:r>
                <a:rPr lang="en-US" sz="2400" b="1" dirty="0">
                  <a:latin typeface="Abhaya Libre"/>
                  <a:ea typeface="Abhaya Libre"/>
                  <a:cs typeface="Abhaya Libre"/>
                  <a:sym typeface="Abhaya Libre"/>
                </a:rPr>
                <a:t>,</a:t>
              </a:r>
              <a:endParaRPr lang="sl-SI" sz="2400" b="1" dirty="0">
                <a:latin typeface="Abhaya Libre"/>
                <a:ea typeface="Abhaya Libre"/>
                <a:cs typeface="Abhaya Libre"/>
                <a:sym typeface="Abhaya Libre"/>
              </a:endParaRPr>
            </a:p>
            <a:p>
              <a:pPr marL="76200" marR="0" lvl="0" algn="just" rtl="0">
                <a:lnSpc>
                  <a:spcPct val="139958"/>
                </a:lnSpc>
                <a:spcBef>
                  <a:spcPts val="0"/>
                </a:spcBef>
                <a:spcAft>
                  <a:spcPts val="0"/>
                </a:spcAft>
                <a:buSzPts val="2400"/>
              </a:pPr>
              <a:r>
                <a:rPr lang="sl-SI" sz="2400" dirty="0">
                  <a:latin typeface="Abhaya Libre"/>
                  <a:ea typeface="Abhaya Libre"/>
                  <a:cs typeface="Abhaya Libre"/>
                  <a:sym typeface="Abhaya Libre"/>
                </a:rPr>
                <a:t>k</a:t>
              </a:r>
              <a:r>
                <a:rPr lang="en-US" sz="2400" dirty="0">
                  <a:latin typeface="Abhaya Libre"/>
                  <a:ea typeface="Abhaya Libre"/>
                  <a:cs typeface="Abhaya Libre"/>
                  <a:sym typeface="Abhaya Libre"/>
                </a:rPr>
                <a:t>i jo </a:t>
              </a:r>
              <a:r>
                <a:rPr lang="en-US" sz="2400" dirty="0" err="1">
                  <a:latin typeface="Abhaya Libre"/>
                  <a:ea typeface="Abhaya Libre"/>
                  <a:cs typeface="Abhaya Libre"/>
                  <a:sym typeface="Abhaya Libre"/>
                </a:rPr>
                <a:t>lahko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pridobivamo</a:t>
              </a:r>
              <a:r>
                <a:rPr lang="en-US" sz="2400" dirty="0">
                  <a:latin typeface="Abhaya Libre"/>
                  <a:ea typeface="Abhaya Libre"/>
                  <a:cs typeface="Abhaya Libre"/>
                  <a:sym typeface="Abhaya Libre"/>
                </a:rPr>
                <a:t>, ne da bi </a:t>
              </a:r>
              <a:r>
                <a:rPr lang="en-US" sz="2400" dirty="0" err="1">
                  <a:latin typeface="Abhaya Libre"/>
                  <a:ea typeface="Abhaya Libre"/>
                  <a:cs typeface="Abhaya Libre"/>
                  <a:sym typeface="Abhaya Libre"/>
                </a:rPr>
                <a:t>škodovali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naravnim</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procesom</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Odpadni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viri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iz</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rastlin</a:t>
              </a:r>
              <a:r>
                <a:rPr lang="en-US" sz="2400" dirty="0">
                  <a:latin typeface="Abhaya Libre"/>
                  <a:ea typeface="Abhaya Libre"/>
                  <a:cs typeface="Abhaya Libre"/>
                  <a:sym typeface="Abhaya Libre"/>
                </a:rPr>
                <a:t> se </a:t>
              </a:r>
              <a:r>
                <a:rPr lang="en-US" sz="2400" dirty="0" err="1">
                  <a:latin typeface="Abhaya Libre"/>
                  <a:ea typeface="Abhaya Libre"/>
                  <a:cs typeface="Abhaya Libre"/>
                  <a:sym typeface="Abhaya Libre"/>
                </a:rPr>
                <a:t>spremenijo</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nekaj</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dragocenega</a:t>
              </a:r>
              <a:r>
                <a:rPr lang="en-US" sz="2400" dirty="0">
                  <a:latin typeface="Abhaya Libre"/>
                  <a:ea typeface="Abhaya Libre"/>
                  <a:cs typeface="Abhaya Libre"/>
                  <a:sym typeface="Abhaya Libre"/>
                </a:rPr>
                <a:t>. To </a:t>
              </a:r>
              <a:r>
                <a:rPr lang="en-US" sz="2400" dirty="0" err="1">
                  <a:latin typeface="Abhaya Libre"/>
                  <a:ea typeface="Abhaya Libre"/>
                  <a:cs typeface="Abhaya Libre"/>
                  <a:sym typeface="Abhaya Libre"/>
                </a:rPr>
                <a:t>tehnologijo</a:t>
              </a:r>
              <a:r>
                <a:rPr lang="en-US" sz="2400" dirty="0">
                  <a:latin typeface="Abhaya Libre"/>
                  <a:ea typeface="Abhaya Libre"/>
                  <a:cs typeface="Abhaya Libre"/>
                  <a:sym typeface="Abhaya Libre"/>
                </a:rPr>
                <a:t> je </a:t>
              </a:r>
              <a:r>
                <a:rPr lang="en-US" sz="2400" dirty="0" err="1">
                  <a:latin typeface="Abhaya Libre"/>
                  <a:ea typeface="Abhaya Libre"/>
                  <a:cs typeface="Abhaya Libre"/>
                  <a:sym typeface="Abhaya Libre"/>
                </a:rPr>
                <a:t>mogoče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uporabiti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kjer</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koli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svetu</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edini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pogoj</a:t>
              </a:r>
              <a:r>
                <a:rPr lang="en-US" sz="2400" dirty="0">
                  <a:latin typeface="Abhaya Libre"/>
                  <a:ea typeface="Abhaya Libre"/>
                  <a:cs typeface="Abhaya Libre"/>
                  <a:sym typeface="Abhaya Libre"/>
                </a:rPr>
                <a:t> je, da </a:t>
              </a:r>
              <a:r>
                <a:rPr lang="en-US" sz="2400" dirty="0" err="1">
                  <a:latin typeface="Abhaya Libre"/>
                  <a:ea typeface="Abhaya Libre"/>
                  <a:cs typeface="Abhaya Libre"/>
                  <a:sym typeface="Abhaya Libre"/>
                </a:rPr>
                <a:t>rastline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živijo</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vlažni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zemlji</a:t>
              </a:r>
              <a:r>
                <a:rPr lang="en-US" sz="2400" dirty="0">
                  <a:latin typeface="Abhaya Libre"/>
                  <a:ea typeface="Abhaya Libre"/>
                  <a:cs typeface="Abhaya Libre"/>
                  <a:sym typeface="Abhaya Libre"/>
                </a:rPr>
                <a:t>.</a:t>
              </a:r>
              <a:endParaRPr sz="2400" dirty="0">
                <a:latin typeface="Abhaya Libre"/>
                <a:ea typeface="Abhaya Libre"/>
                <a:cs typeface="Abhaya Libre"/>
                <a:sym typeface="Abhaya Libre"/>
              </a:endParaRPr>
            </a:p>
          </p:txBody>
        </p:sp>
      </p:grpSp>
      <p:pic>
        <p:nvPicPr>
          <p:cNvPr id="657" name="Google Shape;657;g1c0d571eb8a_0_455"/>
          <p:cNvPicPr preferRelativeResize="0"/>
          <p:nvPr/>
        </p:nvPicPr>
        <p:blipFill rotWithShape="1">
          <a:blip r:embed="rId8">
            <a:alphaModFix/>
          </a:blip>
          <a:srcRect t="22248"/>
          <a:stretch/>
        </p:blipFill>
        <p:spPr>
          <a:xfrm>
            <a:off x="9601201" y="1880982"/>
            <a:ext cx="7008085" cy="3642003"/>
          </a:xfrm>
          <a:prstGeom prst="rect">
            <a:avLst/>
          </a:prstGeom>
          <a:noFill/>
          <a:ln>
            <a:noFill/>
          </a:ln>
        </p:spPr>
      </p:pic>
      <p:pic>
        <p:nvPicPr>
          <p:cNvPr id="658" name="Google Shape;658;g1c0d571eb8a_0_455"/>
          <p:cNvPicPr preferRelativeResize="0"/>
          <p:nvPr/>
        </p:nvPicPr>
        <p:blipFill rotWithShape="1">
          <a:blip r:embed="rId9">
            <a:alphaModFix/>
          </a:blip>
          <a:srcRect t="8118" b="9602"/>
          <a:stretch/>
        </p:blipFill>
        <p:spPr>
          <a:xfrm>
            <a:off x="1077799" y="4296824"/>
            <a:ext cx="7609001" cy="4664243"/>
          </a:xfrm>
          <a:prstGeom prst="rect">
            <a:avLst/>
          </a:prstGeom>
          <a:noFill/>
          <a:ln>
            <a:noFill/>
          </a:ln>
        </p:spPr>
      </p:pic>
    </p:spTree>
    <p:extLst>
      <p:ext uri="{BB962C8B-B14F-4D97-AF65-F5344CB8AC3E}">
        <p14:creationId xmlns:p14="http://schemas.microsoft.com/office/powerpoint/2010/main" val="6496218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662"/>
        <p:cNvGrpSpPr/>
        <p:nvPr/>
      </p:nvGrpSpPr>
      <p:grpSpPr>
        <a:xfrm>
          <a:off x="0" y="0"/>
          <a:ext cx="0" cy="0"/>
          <a:chOff x="0" y="0"/>
          <a:chExt cx="0" cy="0"/>
        </a:xfrm>
      </p:grpSpPr>
      <p:pic>
        <p:nvPicPr>
          <p:cNvPr id="663" name="Google Shape;663;g1c0d571eb8a_0_475"/>
          <p:cNvPicPr preferRelativeResize="0"/>
          <p:nvPr/>
        </p:nvPicPr>
        <p:blipFill rotWithShape="1">
          <a:blip r:embed="rId3">
            <a:alphaModFix/>
          </a:blip>
          <a:srcRect/>
          <a:stretch/>
        </p:blipFill>
        <p:spPr>
          <a:xfrm rot="-4196164">
            <a:off x="-5811133" y="7594029"/>
            <a:ext cx="11622267" cy="12388075"/>
          </a:xfrm>
          <a:prstGeom prst="rect">
            <a:avLst/>
          </a:prstGeom>
          <a:noFill/>
          <a:ln>
            <a:noFill/>
          </a:ln>
        </p:spPr>
      </p:pic>
      <p:pic>
        <p:nvPicPr>
          <p:cNvPr id="664" name="Google Shape;664;g1c0d571eb8a_0_475"/>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665" name="Google Shape;665;g1c0d571eb8a_0_475"/>
          <p:cNvPicPr preferRelativeResize="0"/>
          <p:nvPr/>
        </p:nvPicPr>
        <p:blipFill rotWithShape="1">
          <a:blip r:embed="rId5">
            <a:alphaModFix/>
          </a:blip>
          <a:srcRect/>
          <a:stretch/>
        </p:blipFill>
        <p:spPr>
          <a:xfrm>
            <a:off x="16418708" y="0"/>
            <a:ext cx="1869291" cy="1869291"/>
          </a:xfrm>
          <a:prstGeom prst="rect">
            <a:avLst/>
          </a:prstGeom>
          <a:noFill/>
          <a:ln>
            <a:noFill/>
          </a:ln>
        </p:spPr>
      </p:pic>
      <p:pic>
        <p:nvPicPr>
          <p:cNvPr id="666" name="Google Shape;666;g1c0d571eb8a_0_475"/>
          <p:cNvPicPr preferRelativeResize="0"/>
          <p:nvPr/>
        </p:nvPicPr>
        <p:blipFill rotWithShape="1">
          <a:blip r:embed="rId6">
            <a:alphaModFix/>
          </a:blip>
          <a:srcRect/>
          <a:stretch/>
        </p:blipFill>
        <p:spPr>
          <a:xfrm>
            <a:off x="4622977" y="9196906"/>
            <a:ext cx="3710719" cy="779251"/>
          </a:xfrm>
          <a:prstGeom prst="rect">
            <a:avLst/>
          </a:prstGeom>
          <a:noFill/>
          <a:ln>
            <a:noFill/>
          </a:ln>
        </p:spPr>
      </p:pic>
      <p:sp>
        <p:nvSpPr>
          <p:cNvPr id="667" name="Google Shape;667;g1c0d571eb8a_0_475"/>
          <p:cNvSpPr txBox="1"/>
          <p:nvPr/>
        </p:nvSpPr>
        <p:spPr>
          <a:xfrm>
            <a:off x="287421" y="1090094"/>
            <a:ext cx="17065932" cy="6204776"/>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err="1">
                <a:latin typeface="Abhaya Libre"/>
                <a:ea typeface="Abhaya Libre"/>
                <a:cs typeface="Abhaya Libre"/>
                <a:sym typeface="Abhaya Libre"/>
              </a:rPr>
              <a:t>Trajnostni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razvoj</a:t>
            </a:r>
            <a:r>
              <a:rPr lang="en-US" sz="2400" dirty="0">
                <a:latin typeface="Abhaya Libre"/>
                <a:ea typeface="Abhaya Libre"/>
                <a:cs typeface="Abhaya Libre"/>
                <a:sym typeface="Abhaya Libre"/>
              </a:rPr>
              <a:t> je </a:t>
            </a:r>
            <a:r>
              <a:rPr lang="en-US" sz="2400" dirty="0" err="1">
                <a:latin typeface="Abhaya Libre"/>
                <a:ea typeface="Abhaya Libre"/>
                <a:cs typeface="Abhaya Libre"/>
                <a:sym typeface="Abhaya Libre"/>
              </a:rPr>
              <a:t>razvoj</a:t>
            </a:r>
            <a:r>
              <a:rPr lang="en-US" sz="2400" dirty="0">
                <a:latin typeface="Abhaya Libre"/>
                <a:ea typeface="Abhaya Libre"/>
                <a:cs typeface="Abhaya Libre"/>
                <a:sym typeface="Abhaya Libre"/>
              </a:rPr>
              <a:t>, ki </a:t>
            </a:r>
            <a:r>
              <a:rPr lang="en-US" sz="2400" dirty="0" err="1">
                <a:latin typeface="Abhaya Libre"/>
                <a:ea typeface="Abhaya Libre"/>
                <a:cs typeface="Abhaya Libre"/>
                <a:sym typeface="Abhaya Libre"/>
              </a:rPr>
              <a:t>zadovoljuje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sedanje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potrebe</a:t>
            </a:r>
            <a:r>
              <a:rPr lang="en-US" sz="2400" dirty="0">
                <a:latin typeface="Abhaya Libre"/>
                <a:ea typeface="Abhaya Libre"/>
                <a:cs typeface="Abhaya Libre"/>
                <a:sym typeface="Abhaya Libre"/>
              </a:rPr>
              <a:t>, ne da bi </a:t>
            </a:r>
            <a:r>
              <a:rPr lang="en-US" sz="2400" dirty="0" err="1">
                <a:latin typeface="Abhaya Libre"/>
                <a:ea typeface="Abhaya Libre"/>
                <a:cs typeface="Abhaya Libre"/>
                <a:sym typeface="Abhaya Libre"/>
              </a:rPr>
              <a:t>ogrozil</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zmožnost</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prihodnjih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generacij</a:t>
            </a:r>
            <a:r>
              <a:rPr lang="en-US" sz="2400" dirty="0">
                <a:latin typeface="Abhaya Libre"/>
                <a:ea typeface="Abhaya Libre"/>
                <a:cs typeface="Abhaya Libre"/>
                <a:sym typeface="Abhaya Libre"/>
              </a:rPr>
              <a:t>, da </a:t>
            </a:r>
            <a:r>
              <a:rPr lang="en-US" sz="2400" dirty="0" err="1">
                <a:latin typeface="Abhaya Libre"/>
                <a:ea typeface="Abhaya Libre"/>
                <a:cs typeface="Abhaya Libre"/>
                <a:sym typeface="Abhaya Libre"/>
              </a:rPr>
              <a:t>zadovoljijo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svoje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potrebe.e</a:t>
            </a:r>
            <a:endParaRPr lang="en-US"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b="1" dirty="0">
                <a:latin typeface="Abhaya Libre"/>
                <a:ea typeface="Abhaya Libre"/>
                <a:cs typeface="Abhaya Libre"/>
                <a:sym typeface="Abhaya Libre"/>
              </a:rPr>
              <a:t>Pet </a:t>
            </a:r>
            <a:r>
              <a:rPr lang="en-US" sz="2400" b="1" dirty="0" err="1">
                <a:latin typeface="Abhaya Libre"/>
                <a:ea typeface="Abhaya Libre"/>
                <a:cs typeface="Abhaya Libre"/>
                <a:sym typeface="Abhaya Libre"/>
              </a:rPr>
              <a:t>preprostih</a:t>
            </a:r>
            <a:r>
              <a:rPr lang="en-US" sz="2400" b="1" dirty="0">
                <a:latin typeface="Abhaya Libre"/>
                <a:ea typeface="Abhaya Libre"/>
                <a:cs typeface="Abhaya Libre"/>
                <a:sym typeface="Abhaya Libre"/>
              </a:rPr>
              <a:t> </a:t>
            </a:r>
            <a:r>
              <a:rPr lang="en-US" sz="2400" b="1" dirty="0" err="1">
                <a:latin typeface="Abhaya Libre"/>
                <a:ea typeface="Abhaya Libre"/>
                <a:cs typeface="Abhaya Libre"/>
                <a:sym typeface="Abhaya Libre"/>
              </a:rPr>
              <a:t>načinov</a:t>
            </a:r>
            <a:r>
              <a:rPr lang="en-US" sz="2400" b="1" dirty="0">
                <a:latin typeface="Abhaya Libre"/>
                <a:ea typeface="Abhaya Libre"/>
                <a:cs typeface="Abhaya Libre"/>
                <a:sym typeface="Abhaya Libre"/>
              </a:rPr>
              <a:t> za </a:t>
            </a:r>
            <a:r>
              <a:rPr lang="en-US" sz="2400" b="1" dirty="0" err="1">
                <a:latin typeface="Abhaya Libre"/>
                <a:ea typeface="Abhaya Libre"/>
                <a:cs typeface="Abhaya Libre"/>
                <a:sym typeface="Abhaya Libre"/>
              </a:rPr>
              <a:t>ustvarjanje</a:t>
            </a:r>
            <a:r>
              <a:rPr lang="en-US" sz="2400" b="1" dirty="0">
                <a:latin typeface="Abhaya Libre"/>
                <a:ea typeface="Abhaya Libre"/>
                <a:cs typeface="Abhaya Libre"/>
                <a:sym typeface="Abhaya Libre"/>
              </a:rPr>
              <a:t> </a:t>
            </a:r>
            <a:r>
              <a:rPr lang="en-US" sz="2400" b="1" dirty="0" err="1">
                <a:latin typeface="Abhaya Libre"/>
                <a:ea typeface="Abhaya Libre"/>
                <a:cs typeface="Abhaya Libre"/>
                <a:sym typeface="Abhaya Libre"/>
              </a:rPr>
              <a:t>bolj</a:t>
            </a:r>
            <a:r>
              <a:rPr lang="en-US" sz="2400" b="1" dirty="0">
                <a:latin typeface="Abhaya Libre"/>
                <a:ea typeface="Abhaya Libre"/>
                <a:cs typeface="Abhaya Libre"/>
                <a:sym typeface="Abhaya Libre"/>
              </a:rPr>
              <a:t> </a:t>
            </a:r>
            <a:r>
              <a:rPr lang="en-US" sz="2400" b="1" dirty="0" err="1">
                <a:latin typeface="Abhaya Libre"/>
                <a:ea typeface="Abhaya Libre"/>
                <a:cs typeface="Abhaya Libre"/>
                <a:sym typeface="Abhaya Libre"/>
              </a:rPr>
              <a:t>trajnostne</a:t>
            </a:r>
            <a:r>
              <a:rPr lang="en-US" sz="2400" b="1" dirty="0">
                <a:latin typeface="Abhaya Libre"/>
                <a:ea typeface="Abhaya Libre"/>
                <a:cs typeface="Abhaya Libre"/>
                <a:sym typeface="Abhaya Libre"/>
              </a:rPr>
              <a:t> </a:t>
            </a:r>
            <a:r>
              <a:rPr lang="en-US" sz="2400" b="1" dirty="0" err="1">
                <a:latin typeface="Abhaya Libre"/>
                <a:ea typeface="Abhaya Libre"/>
                <a:cs typeface="Abhaya Libre"/>
                <a:sym typeface="Abhaya Libre"/>
              </a:rPr>
              <a:t>prihodnosti</a:t>
            </a:r>
            <a:r>
              <a:rPr lang="en-US" sz="2400" b="1" dirty="0">
                <a:latin typeface="Abhaya Libre"/>
                <a:ea typeface="Abhaya Libre"/>
                <a:cs typeface="Abhaya Libre"/>
                <a:sym typeface="Abhaya Libre"/>
              </a:rPr>
              <a:t>:</a:t>
            </a:r>
            <a:endParaRPr lang="sl-SI" sz="2400" b="1" dirty="0">
              <a:latin typeface="Abhaya Libre"/>
              <a:ea typeface="Abhaya Libre"/>
              <a:cs typeface="Abhaya Libre"/>
              <a:sym typeface="Abhaya Libre"/>
            </a:endParaRPr>
          </a:p>
          <a:p>
            <a:pPr marL="457200" marR="0" lvl="0" indent="-457200" algn="just" rtl="0">
              <a:lnSpc>
                <a:spcPct val="139958"/>
              </a:lnSpc>
              <a:spcBef>
                <a:spcPts val="0"/>
              </a:spcBef>
              <a:spcAft>
                <a:spcPts val="0"/>
              </a:spcAft>
              <a:buFont typeface="+mj-lt"/>
              <a:buAutoNum type="arabicPeriod"/>
            </a:pPr>
            <a:r>
              <a:rPr lang="en-US" sz="2400" dirty="0" err="1">
                <a:latin typeface="Abhaya Libre"/>
                <a:ea typeface="Abhaya Libre"/>
                <a:cs typeface="Abhaya Libre"/>
                <a:sym typeface="Abhaya Libre"/>
              </a:rPr>
              <a:t>Kupujte</a:t>
            </a:r>
            <a:r>
              <a:rPr lang="en-US" sz="2400" dirty="0">
                <a:latin typeface="Abhaya Libre"/>
                <a:ea typeface="Abhaya Libre"/>
                <a:cs typeface="Abhaya Libre"/>
                <a:sym typeface="Abhaya Libre"/>
              </a:rPr>
              <a:t> pri </a:t>
            </a:r>
            <a:r>
              <a:rPr lang="en-US" sz="2400" dirty="0" err="1">
                <a:latin typeface="Abhaya Libre"/>
                <a:ea typeface="Abhaya Libre"/>
                <a:cs typeface="Abhaya Libre"/>
                <a:sym typeface="Abhaya Libre"/>
              </a:rPr>
              <a:t>trajnostnih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blagovnih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znamkah</a:t>
            </a:r>
            <a:r>
              <a:rPr lang="en-US" sz="2400" dirty="0">
                <a:latin typeface="Abhaya Libre"/>
                <a:ea typeface="Abhaya Libre"/>
                <a:cs typeface="Abhaya Libre"/>
                <a:sym typeface="Abhaya Libre"/>
              </a:rPr>
              <a:t>.</a:t>
            </a:r>
            <a:endParaRPr lang="sl-SI" sz="2400" dirty="0">
              <a:latin typeface="Abhaya Libre"/>
              <a:ea typeface="Abhaya Libre"/>
              <a:cs typeface="Abhaya Libre"/>
              <a:sym typeface="Abhaya Libre"/>
            </a:endParaRPr>
          </a:p>
          <a:p>
            <a:pPr marL="457200" marR="0" lvl="0" indent="-457200" algn="just" rtl="0">
              <a:lnSpc>
                <a:spcPct val="139958"/>
              </a:lnSpc>
              <a:spcBef>
                <a:spcPts val="0"/>
              </a:spcBef>
              <a:spcAft>
                <a:spcPts val="0"/>
              </a:spcAft>
              <a:buFont typeface="+mj-lt"/>
              <a:buAutoNum type="arabicPeriod"/>
            </a:pP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Mnogi</a:t>
            </a:r>
            <a:r>
              <a:rPr lang="en-US" sz="2400" dirty="0">
                <a:latin typeface="Abhaya Libre"/>
                <a:ea typeface="Abhaya Libre"/>
                <a:cs typeface="Abhaya Libre"/>
                <a:sym typeface="Abhaya Libre"/>
              </a:rPr>
              <a:t> med </a:t>
            </a:r>
            <a:r>
              <a:rPr lang="en-US" sz="2400" dirty="0" err="1">
                <a:latin typeface="Abhaya Libre"/>
                <a:ea typeface="Abhaya Libre"/>
                <a:cs typeface="Abhaya Libre"/>
                <a:sym typeface="Abhaya Libre"/>
              </a:rPr>
              <a:t>nami</a:t>
            </a:r>
            <a:r>
              <a:rPr lang="en-US" sz="2400" dirty="0">
                <a:latin typeface="Abhaya Libre"/>
                <a:ea typeface="Abhaya Libre"/>
                <a:cs typeface="Abhaya Libre"/>
                <a:sym typeface="Abhaya Libre"/>
              </a:rPr>
              <a:t> se </a:t>
            </a:r>
            <a:r>
              <a:rPr lang="en-US" sz="2400" dirty="0" err="1">
                <a:latin typeface="Abhaya Libre"/>
                <a:ea typeface="Abhaya Libre"/>
                <a:cs typeface="Abhaya Libre"/>
                <a:sym typeface="Abhaya Libre"/>
              </a:rPr>
              <a:t>že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zavestno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prizadevamo</a:t>
            </a:r>
            <a:r>
              <a:rPr lang="en-US" sz="2400" dirty="0">
                <a:latin typeface="Abhaya Libre"/>
                <a:ea typeface="Abhaya Libre"/>
                <a:cs typeface="Abhaya Libre"/>
                <a:sym typeface="Abhaya Libre"/>
              </a:rPr>
              <a:t>, da bi </a:t>
            </a:r>
            <a:r>
              <a:rPr lang="en-US" sz="2400" dirty="0" err="1">
                <a:latin typeface="Abhaya Libre"/>
                <a:ea typeface="Abhaya Libre"/>
                <a:cs typeface="Abhaya Libre"/>
                <a:sym typeface="Abhaya Libre"/>
              </a:rPr>
              <a:t>kupovali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bolje</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tako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zmanjšali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svoj</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ogljični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odtis</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Podpirajte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lokalne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dobrodelne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organizacije</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pobude</a:t>
            </a:r>
            <a:r>
              <a:rPr lang="en-US" sz="2400" dirty="0">
                <a:latin typeface="Abhaya Libre"/>
                <a:ea typeface="Abhaya Libre"/>
                <a:cs typeface="Abhaya Libre"/>
                <a:sym typeface="Abhaya Libre"/>
              </a:rPr>
              <a:t> za </a:t>
            </a:r>
            <a:r>
              <a:rPr lang="en-US" sz="2400" dirty="0" err="1">
                <a:latin typeface="Abhaya Libre"/>
                <a:ea typeface="Abhaya Libre"/>
                <a:cs typeface="Abhaya Libre"/>
                <a:sym typeface="Abhaya Libre"/>
              </a:rPr>
              <a:t>trajnostni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razvoj</a:t>
            </a:r>
            <a:r>
              <a:rPr lang="en-US" sz="2400" dirty="0">
                <a:latin typeface="Abhaya Libre"/>
                <a:ea typeface="Abhaya Libre"/>
                <a:cs typeface="Abhaya Libre"/>
                <a:sym typeface="Abhaya Libre"/>
              </a:rPr>
              <a:t>.</a:t>
            </a:r>
            <a:endParaRPr lang="sl-SI" sz="2400" dirty="0">
              <a:latin typeface="Abhaya Libre"/>
              <a:ea typeface="Abhaya Libre"/>
              <a:cs typeface="Abhaya Libre"/>
              <a:sym typeface="Abhaya Libre"/>
            </a:endParaRPr>
          </a:p>
          <a:p>
            <a:pPr marL="457200" marR="0" lvl="0" indent="-457200" algn="just" rtl="0">
              <a:lnSpc>
                <a:spcPct val="139958"/>
              </a:lnSpc>
              <a:spcBef>
                <a:spcPts val="0"/>
              </a:spcBef>
              <a:spcAft>
                <a:spcPts val="0"/>
              </a:spcAft>
              <a:buFont typeface="+mj-lt"/>
              <a:buAutoNum type="arabicPeriod"/>
            </a:pPr>
            <a:r>
              <a:rPr lang="en-US" sz="2400" dirty="0">
                <a:latin typeface="Abhaya Libre"/>
                <a:ea typeface="Abhaya Libre"/>
                <a:cs typeface="Abhaya Libre"/>
                <a:sym typeface="Abhaya Libre"/>
              </a:rPr>
              <a:t>Doma </a:t>
            </a:r>
            <a:r>
              <a:rPr lang="en-US" sz="2400" dirty="0" err="1">
                <a:latin typeface="Abhaya Libre"/>
                <a:ea typeface="Abhaya Libre"/>
                <a:cs typeface="Abhaya Libre"/>
                <a:sym typeface="Abhaya Libre"/>
              </a:rPr>
              <a:t>porabite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manj</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energije</a:t>
            </a:r>
            <a:r>
              <a:rPr lang="en-US" sz="2400" dirty="0">
                <a:latin typeface="Abhaya Libre"/>
                <a:ea typeface="Abhaya Libre"/>
                <a:cs typeface="Abhaya Libre"/>
                <a:sym typeface="Abhaya Libre"/>
              </a:rPr>
              <a:t>.</a:t>
            </a:r>
            <a:endParaRPr lang="sl-SI" sz="2400" dirty="0">
              <a:latin typeface="Abhaya Libre"/>
              <a:ea typeface="Abhaya Libre"/>
              <a:cs typeface="Abhaya Libre"/>
              <a:sym typeface="Abhaya Libre"/>
            </a:endParaRPr>
          </a:p>
          <a:p>
            <a:pPr marL="457200" marR="0" lvl="0" indent="-457200" algn="just" rtl="0">
              <a:lnSpc>
                <a:spcPct val="139958"/>
              </a:lnSpc>
              <a:spcBef>
                <a:spcPts val="0"/>
              </a:spcBef>
              <a:spcAft>
                <a:spcPts val="0"/>
              </a:spcAft>
              <a:buFont typeface="+mj-lt"/>
              <a:buAutoNum type="arabicPeriod"/>
            </a:pPr>
            <a:r>
              <a:rPr lang="en-US" sz="2400" dirty="0" err="1">
                <a:latin typeface="Abhaya Libre"/>
                <a:ea typeface="Abhaya Libre"/>
                <a:cs typeface="Abhaya Libre"/>
                <a:sym typeface="Abhaya Libre"/>
              </a:rPr>
              <a:t>Več</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reciklirajte</a:t>
            </a:r>
            <a:r>
              <a:rPr lang="en-US" sz="2400" dirty="0">
                <a:latin typeface="Abhaya Libre"/>
                <a:ea typeface="Abhaya Libre"/>
                <a:cs typeface="Abhaya Libre"/>
                <a:sym typeface="Abhaya Libre"/>
              </a:rPr>
              <a:t>.</a:t>
            </a:r>
            <a:endParaRPr lang="sl-SI" sz="2400" dirty="0">
              <a:latin typeface="Abhaya Libre"/>
              <a:ea typeface="Abhaya Libre"/>
              <a:cs typeface="Abhaya Libre"/>
              <a:sym typeface="Abhaya Libre"/>
            </a:endParaRPr>
          </a:p>
          <a:p>
            <a:pPr marL="457200" marR="0" lvl="0" indent="-457200" algn="just" rtl="0">
              <a:lnSpc>
                <a:spcPct val="139958"/>
              </a:lnSpc>
              <a:spcBef>
                <a:spcPts val="0"/>
              </a:spcBef>
              <a:spcAft>
                <a:spcPts val="0"/>
              </a:spcAft>
              <a:buFont typeface="+mj-lt"/>
              <a:buAutoNum type="arabicPeriod"/>
            </a:pPr>
            <a:r>
              <a:rPr lang="en-US" sz="2400" dirty="0" err="1">
                <a:latin typeface="Abhaya Libre"/>
                <a:ea typeface="Abhaya Libre"/>
                <a:cs typeface="Abhaya Libre"/>
                <a:sym typeface="Abhaya Libre"/>
              </a:rPr>
              <a:t>Opustite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plastične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izdelke</a:t>
            </a:r>
            <a:r>
              <a:rPr lang="en-US" sz="2400" dirty="0">
                <a:latin typeface="Abhaya Libre"/>
                <a:ea typeface="Abhaya Libre"/>
                <a:cs typeface="Abhaya Libre"/>
                <a:sym typeface="Abhaya Libre"/>
              </a:rPr>
              <a:t> za </a:t>
            </a:r>
            <a:r>
              <a:rPr lang="en-US" sz="2400" dirty="0" err="1">
                <a:latin typeface="Abhaya Libre"/>
                <a:ea typeface="Abhaya Libre"/>
                <a:cs typeface="Abhaya Libre"/>
                <a:sym typeface="Abhaya Libre"/>
              </a:rPr>
              <a:t>enkratno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uporabo</a:t>
            </a:r>
            <a:r>
              <a:rPr lang="en-US" sz="2400" dirty="0">
                <a:latin typeface="Abhaya Libre"/>
                <a:ea typeface="Abhaya Libre"/>
                <a:cs typeface="Abhaya Libre"/>
                <a:sym typeface="Abhaya Libre"/>
              </a:rPr>
              <a:t>.</a:t>
            </a:r>
            <a:endParaRPr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dirty="0" err="1">
                <a:latin typeface="Abhaya Libre"/>
                <a:ea typeface="Abhaya Libre"/>
                <a:cs typeface="Abhaya Libre"/>
                <a:sym typeface="Abhaya Libre"/>
              </a:rPr>
              <a:t>Nekateri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strokovnjaki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menijo</a:t>
            </a:r>
            <a:r>
              <a:rPr lang="en-US" sz="2400" dirty="0">
                <a:latin typeface="Abhaya Libre"/>
                <a:ea typeface="Abhaya Libre"/>
                <a:cs typeface="Abhaya Libre"/>
                <a:sym typeface="Abhaya Libre"/>
              </a:rPr>
              <a:t>, da se </a:t>
            </a:r>
            <a:r>
              <a:rPr lang="en-US" sz="2400" dirty="0" err="1">
                <a:latin typeface="Abhaya Libre"/>
                <a:ea typeface="Abhaya Libre"/>
                <a:cs typeface="Abhaya Libre"/>
                <a:sym typeface="Abhaya Libre"/>
              </a:rPr>
              <a:t>moramo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osredotočiti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obvladovanje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podnebnih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sprememb</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kar</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bo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pozitivno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vplivalo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tudi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druge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cilje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Drugi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menijo</a:t>
            </a:r>
            <a:r>
              <a:rPr lang="en-US" sz="2400" dirty="0">
                <a:latin typeface="Abhaya Libre"/>
                <a:ea typeface="Abhaya Libre"/>
                <a:cs typeface="Abhaya Libre"/>
                <a:sym typeface="Abhaya Libre"/>
              </a:rPr>
              <a:t>, da bi </a:t>
            </a:r>
            <a:r>
              <a:rPr lang="en-US" sz="2400" dirty="0" err="1">
                <a:latin typeface="Abhaya Libre"/>
                <a:ea typeface="Abhaya Libre"/>
                <a:cs typeface="Abhaya Libre"/>
                <a:sym typeface="Abhaya Libre"/>
              </a:rPr>
              <a:t>moralo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biti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izobraževanje</a:t>
            </a:r>
            <a:r>
              <a:rPr lang="en-US" sz="2400" dirty="0">
                <a:latin typeface="Abhaya Libre"/>
                <a:ea typeface="Abhaya Libre"/>
                <a:cs typeface="Abhaya Libre"/>
                <a:sym typeface="Abhaya Libre"/>
              </a:rPr>
              <a:t> glavna </a:t>
            </a:r>
            <a:r>
              <a:rPr lang="en-US" sz="2400" dirty="0" err="1">
                <a:latin typeface="Abhaya Libre"/>
                <a:ea typeface="Abhaya Libre"/>
                <a:cs typeface="Abhaya Libre"/>
                <a:sym typeface="Abhaya Libre"/>
              </a:rPr>
              <a:t>prednostna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naloga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saj</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lahko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prekine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krog</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revščine</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povzroči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sistemske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spremembe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drugih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nujnih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področjih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svetovnih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potreb</a:t>
            </a:r>
            <a:r>
              <a:rPr lang="en-US" sz="2400" dirty="0">
                <a:latin typeface="Abhaya Libre"/>
                <a:ea typeface="Abhaya Libre"/>
                <a:cs typeface="Abhaya Libre"/>
                <a:sym typeface="Abhaya Libre"/>
              </a:rPr>
              <a:t>.</a:t>
            </a:r>
            <a:endParaRPr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sz="2400" dirty="0">
              <a:latin typeface="Abhaya Libre"/>
              <a:ea typeface="Abhaya Libre"/>
              <a:cs typeface="Abhaya Libre"/>
              <a:sym typeface="Abhaya Libre"/>
            </a:endParaRPr>
          </a:p>
        </p:txBody>
      </p:sp>
      <p:sp>
        <p:nvSpPr>
          <p:cNvPr id="668" name="Google Shape;668;g1c0d571eb8a_0_475"/>
          <p:cNvSpPr txBox="1"/>
          <p:nvPr/>
        </p:nvSpPr>
        <p:spPr>
          <a:xfrm>
            <a:off x="1110269" y="427460"/>
            <a:ext cx="8280600" cy="838435"/>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sl-SI" sz="6410" dirty="0">
                <a:latin typeface="Abhaya Libre"/>
                <a:cs typeface="Abhaya Libre"/>
                <a:sym typeface="Abhaya Libre"/>
              </a:rPr>
              <a:t>Povzetek</a:t>
            </a:r>
            <a:endParaRPr dirty="0"/>
          </a:p>
        </p:txBody>
      </p:sp>
      <p:pic>
        <p:nvPicPr>
          <p:cNvPr id="669" name="Google Shape;669;g1c0d571eb8a_0_475"/>
          <p:cNvPicPr preferRelativeResize="0"/>
          <p:nvPr/>
        </p:nvPicPr>
        <p:blipFill>
          <a:blip r:embed="rId7">
            <a:alphaModFix/>
          </a:blip>
          <a:stretch>
            <a:fillRect/>
          </a:stretch>
        </p:blipFill>
        <p:spPr>
          <a:xfrm>
            <a:off x="11224550" y="6284214"/>
            <a:ext cx="6302250" cy="42015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pic>
        <p:nvPicPr>
          <p:cNvPr id="674" name="Google Shape;674;p15"/>
          <p:cNvPicPr preferRelativeResize="0"/>
          <p:nvPr/>
        </p:nvPicPr>
        <p:blipFill rotWithShape="1">
          <a:blip r:embed="rId3">
            <a:alphaModFix/>
          </a:blip>
          <a:srcRect/>
          <a:stretch/>
        </p:blipFill>
        <p:spPr>
          <a:xfrm rot="1167879">
            <a:off x="15048952" y="6594634"/>
            <a:ext cx="5721823" cy="5669807"/>
          </a:xfrm>
          <a:prstGeom prst="rect">
            <a:avLst/>
          </a:prstGeom>
          <a:noFill/>
          <a:ln>
            <a:noFill/>
          </a:ln>
        </p:spPr>
      </p:pic>
      <p:pic>
        <p:nvPicPr>
          <p:cNvPr id="675" name="Google Shape;675;p15"/>
          <p:cNvPicPr preferRelativeResize="0"/>
          <p:nvPr/>
        </p:nvPicPr>
        <p:blipFill rotWithShape="1">
          <a:blip r:embed="rId4">
            <a:alphaModFix/>
          </a:blip>
          <a:srcRect/>
          <a:stretch/>
        </p:blipFill>
        <p:spPr>
          <a:xfrm rot="2228850">
            <a:off x="-3894162" y="-4468275"/>
            <a:ext cx="6836042" cy="6773896"/>
          </a:xfrm>
          <a:prstGeom prst="rect">
            <a:avLst/>
          </a:prstGeom>
          <a:noFill/>
          <a:ln>
            <a:noFill/>
          </a:ln>
        </p:spPr>
      </p:pic>
      <p:pic>
        <p:nvPicPr>
          <p:cNvPr id="676" name="Google Shape;676;p15"/>
          <p:cNvPicPr preferRelativeResize="0"/>
          <p:nvPr/>
        </p:nvPicPr>
        <p:blipFill rotWithShape="1">
          <a:blip r:embed="rId5">
            <a:alphaModFix/>
          </a:blip>
          <a:srcRect/>
          <a:stretch/>
        </p:blipFill>
        <p:spPr>
          <a:xfrm>
            <a:off x="13878502" y="8579500"/>
            <a:ext cx="2556197" cy="2751289"/>
          </a:xfrm>
          <a:prstGeom prst="rect">
            <a:avLst/>
          </a:prstGeom>
          <a:noFill/>
          <a:ln>
            <a:noFill/>
          </a:ln>
        </p:spPr>
      </p:pic>
      <p:pic>
        <p:nvPicPr>
          <p:cNvPr id="677" name="Google Shape;677;p15"/>
          <p:cNvPicPr preferRelativeResize="0"/>
          <p:nvPr/>
        </p:nvPicPr>
        <p:blipFill rotWithShape="1">
          <a:blip r:embed="rId6">
            <a:alphaModFix/>
          </a:blip>
          <a:srcRect/>
          <a:stretch/>
        </p:blipFill>
        <p:spPr>
          <a:xfrm rot="6632729">
            <a:off x="17605408" y="3001377"/>
            <a:ext cx="4881157" cy="4874760"/>
          </a:xfrm>
          <a:prstGeom prst="rect">
            <a:avLst/>
          </a:prstGeom>
          <a:noFill/>
          <a:ln>
            <a:noFill/>
          </a:ln>
        </p:spPr>
      </p:pic>
      <p:pic>
        <p:nvPicPr>
          <p:cNvPr id="678" name="Google Shape;678;p15"/>
          <p:cNvPicPr preferRelativeResize="0"/>
          <p:nvPr/>
        </p:nvPicPr>
        <p:blipFill rotWithShape="1">
          <a:blip r:embed="rId7">
            <a:alphaModFix/>
          </a:blip>
          <a:srcRect/>
          <a:stretch/>
        </p:blipFill>
        <p:spPr>
          <a:xfrm>
            <a:off x="16418708" y="0"/>
            <a:ext cx="1869292" cy="1869292"/>
          </a:xfrm>
          <a:prstGeom prst="rect">
            <a:avLst/>
          </a:prstGeom>
          <a:noFill/>
          <a:ln>
            <a:noFill/>
          </a:ln>
        </p:spPr>
      </p:pic>
      <p:sp>
        <p:nvSpPr>
          <p:cNvPr id="679" name="Google Shape;679;p15"/>
          <p:cNvSpPr txBox="1"/>
          <p:nvPr/>
        </p:nvSpPr>
        <p:spPr>
          <a:xfrm>
            <a:off x="2216640" y="3721850"/>
            <a:ext cx="10905300" cy="42483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2400" b="0" i="0" u="none" strike="noStrike" cap="none">
                <a:solidFill>
                  <a:srgbClr val="000000"/>
                </a:solidFill>
                <a:latin typeface="Abhaya Libre"/>
                <a:ea typeface="Abhaya Libre"/>
                <a:cs typeface="Abhaya Libre"/>
                <a:sym typeface="Abhaya Libre"/>
              </a:rPr>
              <a:t>/  </a:t>
            </a:r>
            <a:r>
              <a:rPr lang="en-US" sz="2400" u="sng">
                <a:solidFill>
                  <a:schemeClr val="hlink"/>
                </a:solidFill>
                <a:latin typeface="Abhaya Libre"/>
                <a:ea typeface="Abhaya Libre"/>
                <a:cs typeface="Abhaya Libre"/>
                <a:sym typeface="Abhaya Libre"/>
                <a:hlinkClick r:id="rId8"/>
              </a:rPr>
              <a:t>10 global companies that are environmentally friendly</a:t>
            </a:r>
            <a:endParaRPr/>
          </a:p>
          <a:p>
            <a:pPr marL="0" marR="0" lvl="0" indent="0" algn="l" rtl="0">
              <a:lnSpc>
                <a:spcPct val="150000"/>
              </a:lnSpc>
              <a:spcBef>
                <a:spcPts val="0"/>
              </a:spcBef>
              <a:spcAft>
                <a:spcPts val="0"/>
              </a:spcAft>
              <a:buNone/>
            </a:pPr>
            <a:r>
              <a:rPr lang="en-US" sz="2400" b="0" i="0" u="none" strike="noStrike" cap="none">
                <a:solidFill>
                  <a:srgbClr val="000000"/>
                </a:solidFill>
                <a:latin typeface="Abhaya Libre"/>
                <a:ea typeface="Abhaya Libre"/>
                <a:cs typeface="Abhaya Libre"/>
                <a:sym typeface="Abhaya Libre"/>
              </a:rPr>
              <a:t>/  </a:t>
            </a:r>
            <a:r>
              <a:rPr lang="en-US" sz="2400" u="sng">
                <a:solidFill>
                  <a:schemeClr val="hlink"/>
                </a:solidFill>
                <a:latin typeface="Abhaya Libre"/>
                <a:ea typeface="Abhaya Libre"/>
                <a:cs typeface="Abhaya Libre"/>
                <a:sym typeface="Abhaya Libre"/>
                <a:hlinkClick r:id="rId9"/>
              </a:rPr>
              <a:t>Biodegradable packages: Ecovative company</a:t>
            </a:r>
            <a:endParaRPr/>
          </a:p>
          <a:p>
            <a:pPr marL="0" marR="0" lvl="0" indent="0" algn="l" rtl="0">
              <a:lnSpc>
                <a:spcPct val="150000"/>
              </a:lnSpc>
              <a:spcBef>
                <a:spcPts val="0"/>
              </a:spcBef>
              <a:spcAft>
                <a:spcPts val="0"/>
              </a:spcAft>
              <a:buNone/>
            </a:pPr>
            <a:r>
              <a:rPr lang="en-US" sz="2400" b="0" i="0" u="none" strike="noStrike" cap="none">
                <a:solidFill>
                  <a:srgbClr val="000000"/>
                </a:solidFill>
                <a:latin typeface="Abhaya Libre"/>
                <a:ea typeface="Abhaya Libre"/>
                <a:cs typeface="Abhaya Libre"/>
                <a:sym typeface="Abhaya Libre"/>
              </a:rPr>
              <a:t>/  </a:t>
            </a:r>
            <a:r>
              <a:rPr lang="en-US" sz="2400" u="sng">
                <a:solidFill>
                  <a:schemeClr val="hlink"/>
                </a:solidFill>
                <a:latin typeface="Abhaya Libre"/>
                <a:ea typeface="Abhaya Libre"/>
                <a:cs typeface="Abhaya Libre"/>
                <a:sym typeface="Abhaya Libre"/>
                <a:hlinkClick r:id="rId10"/>
              </a:rPr>
              <a:t>Living Light project</a:t>
            </a:r>
            <a:endParaRPr/>
          </a:p>
          <a:p>
            <a:pPr marL="0" marR="0" lvl="0" indent="0" algn="l" rtl="0">
              <a:lnSpc>
                <a:spcPct val="150000"/>
              </a:lnSpc>
              <a:spcBef>
                <a:spcPts val="0"/>
              </a:spcBef>
              <a:spcAft>
                <a:spcPts val="0"/>
              </a:spcAft>
              <a:buNone/>
            </a:pPr>
            <a:r>
              <a:rPr lang="en-US" sz="2400" b="0" i="0" u="none" strike="noStrike" cap="none">
                <a:solidFill>
                  <a:srgbClr val="000000"/>
                </a:solidFill>
                <a:latin typeface="Abhaya Libre"/>
                <a:ea typeface="Abhaya Libre"/>
                <a:cs typeface="Abhaya Libre"/>
                <a:sym typeface="Abhaya Libre"/>
              </a:rPr>
              <a:t>/  </a:t>
            </a:r>
            <a:r>
              <a:rPr lang="en-US" sz="2400" u="sng">
                <a:solidFill>
                  <a:schemeClr val="hlink"/>
                </a:solidFill>
                <a:latin typeface="Abhaya Libre"/>
                <a:ea typeface="Abhaya Libre"/>
                <a:cs typeface="Abhaya Libre"/>
                <a:sym typeface="Abhaya Libre"/>
                <a:hlinkClick r:id="rId11"/>
              </a:rPr>
              <a:t>Plastic facts</a:t>
            </a:r>
            <a:endParaRPr/>
          </a:p>
          <a:p>
            <a:pPr marL="0" marR="0" lvl="0" indent="0" algn="l" rtl="0">
              <a:lnSpc>
                <a:spcPct val="150000"/>
              </a:lnSpc>
              <a:spcBef>
                <a:spcPts val="0"/>
              </a:spcBef>
              <a:spcAft>
                <a:spcPts val="0"/>
              </a:spcAft>
              <a:buNone/>
            </a:pPr>
            <a:r>
              <a:rPr lang="en-US" sz="2400" b="0" i="0" u="none" strike="noStrike" cap="none">
                <a:solidFill>
                  <a:srgbClr val="000000"/>
                </a:solidFill>
                <a:latin typeface="Abhaya Libre"/>
                <a:ea typeface="Abhaya Libre"/>
                <a:cs typeface="Abhaya Libre"/>
                <a:sym typeface="Abhaya Libre"/>
              </a:rPr>
              <a:t>/  </a:t>
            </a:r>
            <a:r>
              <a:rPr lang="en-US" sz="2400" u="sng">
                <a:solidFill>
                  <a:schemeClr val="hlink"/>
                </a:solidFill>
                <a:latin typeface="Abhaya Libre"/>
                <a:ea typeface="Abhaya Libre"/>
                <a:cs typeface="Abhaya Libre"/>
                <a:sym typeface="Abhaya Libre"/>
                <a:hlinkClick r:id="rId12"/>
              </a:rPr>
              <a:t>Zero Waste Bulgaria</a:t>
            </a:r>
            <a:endParaRPr/>
          </a:p>
          <a:p>
            <a:pPr marL="0" marR="0" lvl="0" indent="0" algn="l" rtl="0">
              <a:lnSpc>
                <a:spcPct val="150000"/>
              </a:lnSpc>
              <a:spcBef>
                <a:spcPts val="0"/>
              </a:spcBef>
              <a:spcAft>
                <a:spcPts val="0"/>
              </a:spcAft>
              <a:buNone/>
            </a:pPr>
            <a:r>
              <a:rPr lang="en-US" sz="2400" b="0" i="0" u="none" strike="noStrike" cap="none">
                <a:solidFill>
                  <a:srgbClr val="000000"/>
                </a:solidFill>
                <a:latin typeface="Abhaya Libre"/>
                <a:ea typeface="Abhaya Libre"/>
                <a:cs typeface="Abhaya Libre"/>
                <a:sym typeface="Abhaya Libre"/>
              </a:rPr>
              <a:t>/  </a:t>
            </a:r>
            <a:r>
              <a:rPr lang="en-US" sz="2400" u="sng">
                <a:solidFill>
                  <a:schemeClr val="hlink"/>
                </a:solidFill>
                <a:latin typeface="Abhaya Libre"/>
                <a:ea typeface="Abhaya Libre"/>
                <a:cs typeface="Abhaya Libre"/>
                <a:sym typeface="Abhaya Libre"/>
                <a:hlinkClick r:id="rId13"/>
              </a:rPr>
              <a:t>Zero Waste movement</a:t>
            </a:r>
            <a:endParaRPr/>
          </a:p>
          <a:p>
            <a:pPr marL="0" marR="0" lvl="0" indent="0" algn="l" rtl="0">
              <a:lnSpc>
                <a:spcPct val="150000"/>
              </a:lnSpc>
              <a:spcBef>
                <a:spcPts val="0"/>
              </a:spcBef>
              <a:spcAft>
                <a:spcPts val="0"/>
              </a:spcAft>
              <a:buNone/>
            </a:pPr>
            <a:r>
              <a:rPr lang="en-US" sz="2400" b="0" i="0" u="none" strike="noStrike" cap="none">
                <a:solidFill>
                  <a:srgbClr val="000000"/>
                </a:solidFill>
                <a:latin typeface="Abhaya Libre"/>
                <a:ea typeface="Abhaya Libre"/>
                <a:cs typeface="Abhaya Libre"/>
                <a:sym typeface="Abhaya Libre"/>
              </a:rPr>
              <a:t>/  </a:t>
            </a:r>
            <a:r>
              <a:rPr lang="en-US" sz="2400" u="sng">
                <a:solidFill>
                  <a:schemeClr val="hlink"/>
                </a:solidFill>
                <a:latin typeface="Abhaya Libre"/>
                <a:ea typeface="Abhaya Libre"/>
                <a:cs typeface="Abhaya Libre"/>
                <a:sym typeface="Abhaya Libre"/>
                <a:hlinkClick r:id="rId14"/>
              </a:rPr>
              <a:t>The 5 R’s</a:t>
            </a:r>
            <a:endParaRPr/>
          </a:p>
          <a:p>
            <a:pPr marL="0" marR="0" lvl="0" indent="0" algn="l" rtl="0">
              <a:lnSpc>
                <a:spcPct val="150000"/>
              </a:lnSpc>
              <a:spcBef>
                <a:spcPts val="0"/>
              </a:spcBef>
              <a:spcAft>
                <a:spcPts val="0"/>
              </a:spcAft>
              <a:buNone/>
            </a:pPr>
            <a:r>
              <a:rPr lang="en-US" sz="2400" b="0" i="0" u="none" strike="noStrike" cap="none">
                <a:solidFill>
                  <a:srgbClr val="000000"/>
                </a:solidFill>
                <a:latin typeface="Abhaya Libre"/>
                <a:ea typeface="Abhaya Libre"/>
                <a:cs typeface="Abhaya Libre"/>
                <a:sym typeface="Abhaya Libre"/>
              </a:rPr>
              <a:t>/  </a:t>
            </a:r>
            <a:r>
              <a:rPr lang="en-US" sz="2400" u="sng">
                <a:solidFill>
                  <a:schemeClr val="hlink"/>
                </a:solidFill>
                <a:latin typeface="Abhaya Libre"/>
                <a:ea typeface="Abhaya Libre"/>
                <a:cs typeface="Abhaya Libre"/>
                <a:sym typeface="Abhaya Libre"/>
                <a:hlinkClick r:id="rId15"/>
              </a:rPr>
              <a:t>Zero Waste home</a:t>
            </a:r>
            <a:endParaRPr/>
          </a:p>
        </p:txBody>
      </p:sp>
      <p:sp>
        <p:nvSpPr>
          <p:cNvPr id="680" name="Google Shape;680;p15"/>
          <p:cNvSpPr txBox="1"/>
          <p:nvPr/>
        </p:nvSpPr>
        <p:spPr>
          <a:xfrm>
            <a:off x="2216659" y="2282815"/>
            <a:ext cx="8280738" cy="838435"/>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6410" b="1" i="0" u="none" strike="noStrike" cap="none" dirty="0">
                <a:solidFill>
                  <a:srgbClr val="000000"/>
                </a:solidFill>
                <a:latin typeface="Abhaya Libre"/>
                <a:ea typeface="Abhaya Libre"/>
                <a:cs typeface="Abhaya Libre"/>
                <a:sym typeface="Abhaya Libre"/>
              </a:rPr>
              <a:t>Reference</a:t>
            </a:r>
            <a:endParaRPr dirty="0"/>
          </a:p>
        </p:txBody>
      </p:sp>
      <p:pic>
        <p:nvPicPr>
          <p:cNvPr id="681" name="Google Shape;681;p15"/>
          <p:cNvPicPr preferRelativeResize="0"/>
          <p:nvPr/>
        </p:nvPicPr>
        <p:blipFill rotWithShape="1">
          <a:blip r:embed="rId16">
            <a:alphaModFix/>
          </a:blip>
          <a:srcRect/>
          <a:stretch/>
        </p:blipFill>
        <p:spPr>
          <a:xfrm>
            <a:off x="7870030" y="9245916"/>
            <a:ext cx="3710720" cy="779251"/>
          </a:xfrm>
          <a:prstGeom prst="rect">
            <a:avLst/>
          </a:prstGeom>
          <a:noFill/>
          <a:ln>
            <a:noFill/>
          </a:ln>
        </p:spPr>
      </p:pic>
      <p:grpSp>
        <p:nvGrpSpPr>
          <p:cNvPr id="682" name="Google Shape;682;p15"/>
          <p:cNvGrpSpPr/>
          <p:nvPr/>
        </p:nvGrpSpPr>
        <p:grpSpPr>
          <a:xfrm>
            <a:off x="-906316" y="8854448"/>
            <a:ext cx="2900572" cy="807706"/>
            <a:chOff x="0" y="0"/>
            <a:chExt cx="3867430" cy="1076940"/>
          </a:xfrm>
        </p:grpSpPr>
        <p:pic>
          <p:nvPicPr>
            <p:cNvPr id="683" name="Google Shape;683;p15"/>
            <p:cNvPicPr preferRelativeResize="0"/>
            <p:nvPr/>
          </p:nvPicPr>
          <p:blipFill rotWithShape="1">
            <a:blip r:embed="rId17">
              <a:alphaModFix/>
            </a:blip>
            <a:srcRect/>
            <a:stretch/>
          </p:blipFill>
          <p:spPr>
            <a:xfrm>
              <a:off x="0" y="0"/>
              <a:ext cx="3867430" cy="618789"/>
            </a:xfrm>
            <a:prstGeom prst="rect">
              <a:avLst/>
            </a:prstGeom>
            <a:noFill/>
            <a:ln>
              <a:noFill/>
            </a:ln>
          </p:spPr>
        </p:pic>
        <p:pic>
          <p:nvPicPr>
            <p:cNvPr id="684" name="Google Shape;684;p15"/>
            <p:cNvPicPr preferRelativeResize="0"/>
            <p:nvPr/>
          </p:nvPicPr>
          <p:blipFill rotWithShape="1">
            <a:blip r:embed="rId17">
              <a:alphaModFix/>
            </a:blip>
            <a:srcRect/>
            <a:stretch/>
          </p:blipFill>
          <p:spPr>
            <a:xfrm>
              <a:off x="0" y="458151"/>
              <a:ext cx="3867430" cy="618789"/>
            </a:xfrm>
            <a:prstGeom prst="rect">
              <a:avLst/>
            </a:prstGeom>
            <a:noFill/>
            <a:ln>
              <a:noFill/>
            </a:ln>
          </p:spPr>
        </p:pic>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688"/>
        <p:cNvGrpSpPr/>
        <p:nvPr/>
      </p:nvGrpSpPr>
      <p:grpSpPr>
        <a:xfrm>
          <a:off x="0" y="0"/>
          <a:ext cx="0" cy="0"/>
          <a:chOff x="0" y="0"/>
          <a:chExt cx="0" cy="0"/>
        </a:xfrm>
      </p:grpSpPr>
      <p:sp>
        <p:nvSpPr>
          <p:cNvPr id="689" name="Google Shape;689;p16"/>
          <p:cNvSpPr txBox="1"/>
          <p:nvPr/>
        </p:nvSpPr>
        <p:spPr>
          <a:xfrm>
            <a:off x="2830888" y="4005165"/>
            <a:ext cx="12325712" cy="1921552"/>
          </a:xfrm>
          <a:prstGeom prst="rect">
            <a:avLst/>
          </a:prstGeom>
          <a:noFill/>
          <a:ln>
            <a:noFill/>
          </a:ln>
        </p:spPr>
        <p:txBody>
          <a:bodyPr spcFirstLastPara="1" wrap="square" lIns="0" tIns="0" rIns="0" bIns="0" anchor="t" anchorCtr="0">
            <a:spAutoFit/>
          </a:bodyPr>
          <a:lstStyle/>
          <a:p>
            <a:pPr marL="0" marR="0" lvl="0" indent="0" algn="ctr" rtl="0">
              <a:lnSpc>
                <a:spcPct val="88995"/>
              </a:lnSpc>
              <a:spcBef>
                <a:spcPts val="0"/>
              </a:spcBef>
              <a:spcAft>
                <a:spcPts val="0"/>
              </a:spcAft>
              <a:buNone/>
            </a:pPr>
            <a:r>
              <a:rPr lang="sl-SI" sz="14030" b="1" dirty="0">
                <a:latin typeface="Abhaya Libre"/>
                <a:ea typeface="Abhaya Libre"/>
                <a:cs typeface="Abhaya Libre"/>
                <a:sym typeface="Abhaya Libre"/>
              </a:rPr>
              <a:t>Hvala</a:t>
            </a:r>
            <a:r>
              <a:rPr lang="en-US" sz="14030" b="1" i="0" u="none" strike="noStrike" cap="none" dirty="0">
                <a:solidFill>
                  <a:srgbClr val="000000"/>
                </a:solidFill>
                <a:latin typeface="Abhaya Libre"/>
                <a:ea typeface="Abhaya Libre"/>
                <a:cs typeface="Abhaya Libre"/>
                <a:sym typeface="Abhaya Libre"/>
              </a:rPr>
              <a:t>!</a:t>
            </a:r>
            <a:endParaRPr dirty="0"/>
          </a:p>
        </p:txBody>
      </p:sp>
      <p:pic>
        <p:nvPicPr>
          <p:cNvPr id="690" name="Google Shape;690;p16"/>
          <p:cNvPicPr preferRelativeResize="0"/>
          <p:nvPr/>
        </p:nvPicPr>
        <p:blipFill rotWithShape="1">
          <a:blip r:embed="rId3">
            <a:alphaModFix/>
          </a:blip>
          <a:srcRect/>
          <a:stretch/>
        </p:blipFill>
        <p:spPr>
          <a:xfrm rot="1852805">
            <a:off x="5778439" y="-2562204"/>
            <a:ext cx="5364129" cy="5364129"/>
          </a:xfrm>
          <a:prstGeom prst="rect">
            <a:avLst/>
          </a:prstGeom>
          <a:noFill/>
          <a:ln>
            <a:noFill/>
          </a:ln>
        </p:spPr>
      </p:pic>
      <p:pic>
        <p:nvPicPr>
          <p:cNvPr id="691" name="Google Shape;691;p16"/>
          <p:cNvPicPr preferRelativeResize="0"/>
          <p:nvPr/>
        </p:nvPicPr>
        <p:blipFill rotWithShape="1">
          <a:blip r:embed="rId4">
            <a:alphaModFix/>
          </a:blip>
          <a:srcRect/>
          <a:stretch/>
        </p:blipFill>
        <p:spPr>
          <a:xfrm rot="1167879">
            <a:off x="15048952" y="6594634"/>
            <a:ext cx="5721823" cy="5669807"/>
          </a:xfrm>
          <a:prstGeom prst="rect">
            <a:avLst/>
          </a:prstGeom>
          <a:noFill/>
          <a:ln>
            <a:noFill/>
          </a:ln>
        </p:spPr>
      </p:pic>
      <p:pic>
        <p:nvPicPr>
          <p:cNvPr id="692" name="Google Shape;692;p16"/>
          <p:cNvPicPr preferRelativeResize="0"/>
          <p:nvPr/>
        </p:nvPicPr>
        <p:blipFill rotWithShape="1">
          <a:blip r:embed="rId5">
            <a:alphaModFix/>
          </a:blip>
          <a:srcRect/>
          <a:stretch/>
        </p:blipFill>
        <p:spPr>
          <a:xfrm rot="-4196164">
            <a:off x="-4478873" y="6861709"/>
            <a:ext cx="11622266" cy="12388074"/>
          </a:xfrm>
          <a:prstGeom prst="rect">
            <a:avLst/>
          </a:prstGeom>
          <a:noFill/>
          <a:ln>
            <a:noFill/>
          </a:ln>
        </p:spPr>
      </p:pic>
      <p:pic>
        <p:nvPicPr>
          <p:cNvPr id="693" name="Google Shape;693;p16"/>
          <p:cNvPicPr preferRelativeResize="0"/>
          <p:nvPr/>
        </p:nvPicPr>
        <p:blipFill rotWithShape="1">
          <a:blip r:embed="rId6">
            <a:alphaModFix/>
          </a:blip>
          <a:srcRect/>
          <a:stretch/>
        </p:blipFill>
        <p:spPr>
          <a:xfrm rot="2228850">
            <a:off x="14026237" y="-3786037"/>
            <a:ext cx="6836042" cy="6773896"/>
          </a:xfrm>
          <a:prstGeom prst="rect">
            <a:avLst/>
          </a:prstGeom>
          <a:noFill/>
          <a:ln>
            <a:noFill/>
          </a:ln>
        </p:spPr>
      </p:pic>
      <p:pic>
        <p:nvPicPr>
          <p:cNvPr id="694" name="Google Shape;694;p16"/>
          <p:cNvPicPr preferRelativeResize="0"/>
          <p:nvPr/>
        </p:nvPicPr>
        <p:blipFill rotWithShape="1">
          <a:blip r:embed="rId7">
            <a:alphaModFix/>
          </a:blip>
          <a:srcRect/>
          <a:stretch/>
        </p:blipFill>
        <p:spPr>
          <a:xfrm rot="-9014864">
            <a:off x="-336415" y="7596737"/>
            <a:ext cx="5099239" cy="1965525"/>
          </a:xfrm>
          <a:prstGeom prst="rect">
            <a:avLst/>
          </a:prstGeom>
          <a:noFill/>
          <a:ln>
            <a:noFill/>
          </a:ln>
        </p:spPr>
      </p:pic>
      <p:pic>
        <p:nvPicPr>
          <p:cNvPr id="695" name="Google Shape;695;p16"/>
          <p:cNvPicPr preferRelativeResize="0"/>
          <p:nvPr/>
        </p:nvPicPr>
        <p:blipFill rotWithShape="1">
          <a:blip r:embed="rId8">
            <a:alphaModFix/>
          </a:blip>
          <a:srcRect/>
          <a:stretch/>
        </p:blipFill>
        <p:spPr>
          <a:xfrm>
            <a:off x="546191" y="-1794241"/>
            <a:ext cx="3334026" cy="3588482"/>
          </a:xfrm>
          <a:prstGeom prst="rect">
            <a:avLst/>
          </a:prstGeom>
          <a:noFill/>
          <a:ln>
            <a:noFill/>
          </a:ln>
        </p:spPr>
      </p:pic>
      <p:pic>
        <p:nvPicPr>
          <p:cNvPr id="696" name="Google Shape;696;p16"/>
          <p:cNvPicPr preferRelativeResize="0"/>
          <p:nvPr/>
        </p:nvPicPr>
        <p:blipFill rotWithShape="1">
          <a:blip r:embed="rId8">
            <a:alphaModFix/>
          </a:blip>
          <a:srcRect/>
          <a:stretch/>
        </p:blipFill>
        <p:spPr>
          <a:xfrm>
            <a:off x="13878502" y="8579500"/>
            <a:ext cx="2556197" cy="2751289"/>
          </a:xfrm>
          <a:prstGeom prst="rect">
            <a:avLst/>
          </a:prstGeom>
          <a:noFill/>
          <a:ln>
            <a:noFill/>
          </a:ln>
        </p:spPr>
      </p:pic>
      <p:pic>
        <p:nvPicPr>
          <p:cNvPr id="697" name="Google Shape;697;p16"/>
          <p:cNvPicPr preferRelativeResize="0"/>
          <p:nvPr/>
        </p:nvPicPr>
        <p:blipFill rotWithShape="1">
          <a:blip r:embed="rId9">
            <a:alphaModFix/>
          </a:blip>
          <a:srcRect/>
          <a:stretch/>
        </p:blipFill>
        <p:spPr>
          <a:xfrm rot="-1185502">
            <a:off x="-3202910" y="120674"/>
            <a:ext cx="4352147" cy="4346443"/>
          </a:xfrm>
          <a:prstGeom prst="rect">
            <a:avLst/>
          </a:prstGeom>
          <a:noFill/>
          <a:ln>
            <a:noFill/>
          </a:ln>
        </p:spPr>
      </p:pic>
      <p:pic>
        <p:nvPicPr>
          <p:cNvPr id="698" name="Google Shape;698;p16"/>
          <p:cNvPicPr preferRelativeResize="0"/>
          <p:nvPr/>
        </p:nvPicPr>
        <p:blipFill rotWithShape="1">
          <a:blip r:embed="rId10">
            <a:alphaModFix/>
          </a:blip>
          <a:srcRect/>
          <a:stretch/>
        </p:blipFill>
        <p:spPr>
          <a:xfrm rot="-7379619">
            <a:off x="3992986" y="9104884"/>
            <a:ext cx="5810576" cy="5802961"/>
          </a:xfrm>
          <a:prstGeom prst="rect">
            <a:avLst/>
          </a:prstGeom>
          <a:noFill/>
          <a:ln>
            <a:noFill/>
          </a:ln>
        </p:spPr>
      </p:pic>
      <p:pic>
        <p:nvPicPr>
          <p:cNvPr id="699" name="Google Shape;699;p16"/>
          <p:cNvPicPr preferRelativeResize="0"/>
          <p:nvPr/>
        </p:nvPicPr>
        <p:blipFill rotWithShape="1">
          <a:blip r:embed="rId11">
            <a:alphaModFix/>
          </a:blip>
          <a:srcRect/>
          <a:stretch/>
        </p:blipFill>
        <p:spPr>
          <a:xfrm rot="6632729">
            <a:off x="16634531" y="823224"/>
            <a:ext cx="4881157" cy="4874760"/>
          </a:xfrm>
          <a:prstGeom prst="rect">
            <a:avLst/>
          </a:prstGeom>
          <a:noFill/>
          <a:ln>
            <a:noFill/>
          </a:ln>
        </p:spPr>
      </p:pic>
      <p:grpSp>
        <p:nvGrpSpPr>
          <p:cNvPr id="700" name="Google Shape;700;p16"/>
          <p:cNvGrpSpPr/>
          <p:nvPr/>
        </p:nvGrpSpPr>
        <p:grpSpPr>
          <a:xfrm>
            <a:off x="14267800" y="1219491"/>
            <a:ext cx="2900572" cy="807706"/>
            <a:chOff x="0" y="0"/>
            <a:chExt cx="3867430" cy="1076940"/>
          </a:xfrm>
        </p:grpSpPr>
        <p:pic>
          <p:nvPicPr>
            <p:cNvPr id="701" name="Google Shape;701;p16"/>
            <p:cNvPicPr preferRelativeResize="0"/>
            <p:nvPr/>
          </p:nvPicPr>
          <p:blipFill rotWithShape="1">
            <a:blip r:embed="rId12">
              <a:alphaModFix/>
            </a:blip>
            <a:srcRect/>
            <a:stretch/>
          </p:blipFill>
          <p:spPr>
            <a:xfrm>
              <a:off x="0" y="0"/>
              <a:ext cx="3867430" cy="618789"/>
            </a:xfrm>
            <a:prstGeom prst="rect">
              <a:avLst/>
            </a:prstGeom>
            <a:noFill/>
            <a:ln>
              <a:noFill/>
            </a:ln>
          </p:spPr>
        </p:pic>
        <p:pic>
          <p:nvPicPr>
            <p:cNvPr id="702" name="Google Shape;702;p16"/>
            <p:cNvPicPr preferRelativeResize="0"/>
            <p:nvPr/>
          </p:nvPicPr>
          <p:blipFill rotWithShape="1">
            <a:blip r:embed="rId12">
              <a:alphaModFix/>
            </a:blip>
            <a:srcRect/>
            <a:stretch/>
          </p:blipFill>
          <p:spPr>
            <a:xfrm>
              <a:off x="0" y="458151"/>
              <a:ext cx="3867430" cy="618789"/>
            </a:xfrm>
            <a:prstGeom prst="rect">
              <a:avLst/>
            </a:prstGeom>
            <a:noFill/>
            <a:ln>
              <a:noFill/>
            </a:ln>
          </p:spPr>
        </p:pic>
      </p:grpSp>
      <p:sp>
        <p:nvSpPr>
          <p:cNvPr id="703" name="Google Shape;703;p16"/>
          <p:cNvSpPr txBox="1"/>
          <p:nvPr/>
        </p:nvSpPr>
        <p:spPr>
          <a:xfrm>
            <a:off x="5273002" y="5611826"/>
            <a:ext cx="7441484" cy="1389755"/>
          </a:xfrm>
          <a:prstGeom prst="rect">
            <a:avLst/>
          </a:prstGeom>
          <a:noFill/>
          <a:ln>
            <a:noFill/>
          </a:ln>
        </p:spPr>
        <p:txBody>
          <a:bodyPr spcFirstLastPara="1" wrap="square" lIns="0" tIns="0" rIns="0" bIns="0" anchor="t" anchorCtr="0">
            <a:spAutoFit/>
          </a:bodyPr>
          <a:lstStyle/>
          <a:p>
            <a:pPr marL="0" marR="0" lvl="0" indent="0" algn="ctr" rtl="0">
              <a:lnSpc>
                <a:spcPct val="139997"/>
              </a:lnSpc>
              <a:spcBef>
                <a:spcPts val="0"/>
              </a:spcBef>
              <a:spcAft>
                <a:spcPts val="0"/>
              </a:spcAft>
              <a:buNone/>
            </a:pPr>
            <a:r>
              <a:rPr lang="en-US" sz="8068" b="1" i="0" u="none" strike="noStrike" cap="none">
                <a:solidFill>
                  <a:srgbClr val="04989E"/>
                </a:solidFill>
                <a:latin typeface="Abhaya Libre"/>
                <a:ea typeface="Abhaya Libre"/>
                <a:cs typeface="Abhaya Libre"/>
                <a:sym typeface="Abhaya Libre"/>
              </a:rPr>
              <a:t>@Regio.Digi.Hub</a:t>
            </a:r>
            <a:r>
              <a:rPr lang="en-US" sz="8068" b="0" i="0" u="none" strike="noStrike" cap="none">
                <a:solidFill>
                  <a:srgbClr val="04989E"/>
                </a:solidFill>
                <a:latin typeface="Abhaya Libre"/>
                <a:ea typeface="Abhaya Libre"/>
                <a:cs typeface="Abhaya Libre"/>
                <a:sym typeface="Abhaya Libre"/>
              </a:rPr>
              <a:t> </a:t>
            </a:r>
            <a:endParaRPr/>
          </a:p>
        </p:txBody>
      </p:sp>
      <p:pic>
        <p:nvPicPr>
          <p:cNvPr id="704" name="Google Shape;704;p16"/>
          <p:cNvPicPr preferRelativeResize="0"/>
          <p:nvPr/>
        </p:nvPicPr>
        <p:blipFill rotWithShape="1">
          <a:blip r:embed="rId13">
            <a:alphaModFix/>
          </a:blip>
          <a:srcRect/>
          <a:stretch/>
        </p:blipFill>
        <p:spPr>
          <a:xfrm>
            <a:off x="7555793" y="9258300"/>
            <a:ext cx="3710720" cy="7792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181"/>
        <p:cNvGrpSpPr/>
        <p:nvPr/>
      </p:nvGrpSpPr>
      <p:grpSpPr>
        <a:xfrm>
          <a:off x="0" y="0"/>
          <a:ext cx="0" cy="0"/>
          <a:chOff x="0" y="0"/>
          <a:chExt cx="0" cy="0"/>
        </a:xfrm>
      </p:grpSpPr>
      <p:sp>
        <p:nvSpPr>
          <p:cNvPr id="182" name="Google Shape;182;p5"/>
          <p:cNvSpPr txBox="1"/>
          <p:nvPr/>
        </p:nvSpPr>
        <p:spPr>
          <a:xfrm>
            <a:off x="8336713" y="2945792"/>
            <a:ext cx="7284129" cy="697563"/>
          </a:xfrm>
          <a:prstGeom prst="rect">
            <a:avLst/>
          </a:prstGeom>
          <a:noFill/>
          <a:ln>
            <a:noFill/>
          </a:ln>
        </p:spPr>
        <p:txBody>
          <a:bodyPr spcFirstLastPara="1" wrap="square" lIns="0" tIns="0" rIns="0" bIns="0" anchor="t" anchorCtr="0">
            <a:spAutoFit/>
          </a:bodyPr>
          <a:lstStyle/>
          <a:p>
            <a:pPr marL="0" marR="0" lvl="0" indent="0" algn="l" rtl="0">
              <a:lnSpc>
                <a:spcPct val="140024"/>
              </a:lnSpc>
              <a:spcBef>
                <a:spcPts val="0"/>
              </a:spcBef>
              <a:spcAft>
                <a:spcPts val="0"/>
              </a:spcAft>
              <a:buNone/>
            </a:pPr>
            <a:r>
              <a:rPr lang="en-US" sz="3238" dirty="0" err="1">
                <a:latin typeface="Abhaya Libre"/>
                <a:ea typeface="Abhaya Libre"/>
                <a:cs typeface="Abhaya Libre"/>
                <a:sym typeface="Abhaya Libre"/>
              </a:rPr>
              <a:t>Gibanje</a:t>
            </a:r>
            <a:r>
              <a:rPr lang="en-US" sz="3238" dirty="0">
                <a:latin typeface="Abhaya Libre"/>
                <a:ea typeface="Abhaya Libre"/>
                <a:cs typeface="Abhaya Libre"/>
                <a:sym typeface="Abhaya Libre"/>
              </a:rPr>
              <a:t> Zero Waste </a:t>
            </a:r>
            <a:r>
              <a:rPr lang="sl-SI" sz="3238" dirty="0">
                <a:latin typeface="Abhaya Libre"/>
                <a:ea typeface="Abhaya Libre"/>
                <a:cs typeface="Abhaya Libre"/>
                <a:sym typeface="Abhaya Libre"/>
              </a:rPr>
              <a:t> (brez odpadkov)</a:t>
            </a:r>
            <a:endParaRPr dirty="0"/>
          </a:p>
        </p:txBody>
      </p:sp>
      <p:sp>
        <p:nvSpPr>
          <p:cNvPr id="183" name="Google Shape;183;p5"/>
          <p:cNvSpPr txBox="1"/>
          <p:nvPr/>
        </p:nvSpPr>
        <p:spPr>
          <a:xfrm>
            <a:off x="8336714" y="4702588"/>
            <a:ext cx="4684800" cy="697563"/>
          </a:xfrm>
          <a:prstGeom prst="rect">
            <a:avLst/>
          </a:prstGeom>
          <a:noFill/>
          <a:ln>
            <a:noFill/>
          </a:ln>
        </p:spPr>
        <p:txBody>
          <a:bodyPr spcFirstLastPara="1" wrap="square" lIns="0" tIns="0" rIns="0" bIns="0" anchor="t" anchorCtr="0">
            <a:spAutoFit/>
          </a:bodyPr>
          <a:lstStyle/>
          <a:p>
            <a:pPr marL="0" marR="0" lvl="0" indent="0" algn="l" rtl="0">
              <a:lnSpc>
                <a:spcPct val="140024"/>
              </a:lnSpc>
              <a:spcBef>
                <a:spcPts val="0"/>
              </a:spcBef>
              <a:spcAft>
                <a:spcPts val="0"/>
              </a:spcAft>
              <a:buNone/>
            </a:pPr>
            <a:r>
              <a:rPr lang="en-US" sz="3238">
                <a:latin typeface="Abhaya Libre"/>
                <a:ea typeface="Abhaya Libre"/>
                <a:cs typeface="Abhaya Libre"/>
                <a:sym typeface="Abhaya Libre"/>
              </a:rPr>
              <a:t>Trajnost in poslovanje</a:t>
            </a:r>
            <a:endParaRPr dirty="0"/>
          </a:p>
        </p:txBody>
      </p:sp>
      <p:sp>
        <p:nvSpPr>
          <p:cNvPr id="184" name="Google Shape;184;p5"/>
          <p:cNvSpPr txBox="1"/>
          <p:nvPr/>
        </p:nvSpPr>
        <p:spPr>
          <a:xfrm>
            <a:off x="8336714" y="6581940"/>
            <a:ext cx="4684800" cy="697563"/>
          </a:xfrm>
          <a:prstGeom prst="rect">
            <a:avLst/>
          </a:prstGeom>
          <a:noFill/>
          <a:ln>
            <a:noFill/>
          </a:ln>
        </p:spPr>
        <p:txBody>
          <a:bodyPr spcFirstLastPara="1" wrap="square" lIns="0" tIns="0" rIns="0" bIns="0" anchor="t" anchorCtr="0">
            <a:spAutoFit/>
          </a:bodyPr>
          <a:lstStyle/>
          <a:p>
            <a:pPr marL="0" marR="0" lvl="0" indent="0" algn="l" rtl="0">
              <a:lnSpc>
                <a:spcPct val="140024"/>
              </a:lnSpc>
              <a:spcBef>
                <a:spcPts val="0"/>
              </a:spcBef>
              <a:spcAft>
                <a:spcPts val="0"/>
              </a:spcAft>
              <a:buNone/>
            </a:pPr>
            <a:r>
              <a:rPr lang="en-US" sz="3238" dirty="0">
                <a:latin typeface="Abhaya Libre"/>
                <a:ea typeface="Abhaya Libre"/>
                <a:cs typeface="Abhaya Libre"/>
                <a:sym typeface="Abhaya Libre"/>
              </a:rPr>
              <a:t>Reference</a:t>
            </a:r>
            <a:endParaRPr dirty="0"/>
          </a:p>
        </p:txBody>
      </p:sp>
      <p:sp>
        <p:nvSpPr>
          <p:cNvPr id="185" name="Google Shape;185;p5"/>
          <p:cNvSpPr txBox="1"/>
          <p:nvPr/>
        </p:nvSpPr>
        <p:spPr>
          <a:xfrm>
            <a:off x="8336713" y="3824190"/>
            <a:ext cx="6952715" cy="697563"/>
          </a:xfrm>
          <a:prstGeom prst="rect">
            <a:avLst/>
          </a:prstGeom>
          <a:noFill/>
          <a:ln>
            <a:noFill/>
          </a:ln>
        </p:spPr>
        <p:txBody>
          <a:bodyPr spcFirstLastPara="1" wrap="square" lIns="0" tIns="0" rIns="0" bIns="0" anchor="t" anchorCtr="0">
            <a:spAutoFit/>
          </a:bodyPr>
          <a:lstStyle/>
          <a:p>
            <a:pPr marL="0" marR="0" lvl="0" indent="0" algn="l" rtl="0">
              <a:lnSpc>
                <a:spcPct val="140024"/>
              </a:lnSpc>
              <a:spcBef>
                <a:spcPts val="0"/>
              </a:spcBef>
              <a:spcAft>
                <a:spcPts val="0"/>
              </a:spcAft>
              <a:buNone/>
            </a:pPr>
            <a:r>
              <a:rPr lang="pl-PL" sz="3238">
                <a:latin typeface="Abhaya Libre"/>
                <a:ea typeface="Abhaya Libre"/>
                <a:cs typeface="Abhaya Libre"/>
                <a:sym typeface="Abhaya Libre"/>
              </a:rPr>
              <a:t>Dejstva o plastiki in odpadkih</a:t>
            </a:r>
            <a:endParaRPr dirty="0"/>
          </a:p>
        </p:txBody>
      </p:sp>
      <p:sp>
        <p:nvSpPr>
          <p:cNvPr id="186" name="Google Shape;186;p5"/>
          <p:cNvSpPr txBox="1"/>
          <p:nvPr/>
        </p:nvSpPr>
        <p:spPr>
          <a:xfrm>
            <a:off x="8336729" y="5754350"/>
            <a:ext cx="6378300" cy="697563"/>
          </a:xfrm>
          <a:prstGeom prst="rect">
            <a:avLst/>
          </a:prstGeom>
          <a:noFill/>
          <a:ln>
            <a:noFill/>
          </a:ln>
        </p:spPr>
        <p:txBody>
          <a:bodyPr spcFirstLastPara="1" wrap="square" lIns="0" tIns="0" rIns="0" bIns="0" anchor="t" anchorCtr="0">
            <a:spAutoFit/>
          </a:bodyPr>
          <a:lstStyle/>
          <a:p>
            <a:pPr marL="0" marR="0" lvl="0" indent="0" algn="l" rtl="0">
              <a:lnSpc>
                <a:spcPct val="140024"/>
              </a:lnSpc>
              <a:spcBef>
                <a:spcPts val="0"/>
              </a:spcBef>
              <a:spcAft>
                <a:spcPts val="0"/>
              </a:spcAft>
              <a:buNone/>
            </a:pPr>
            <a:r>
              <a:rPr lang="en-US" sz="3238">
                <a:latin typeface="Abhaya Libre"/>
                <a:ea typeface="Abhaya Libre"/>
                <a:cs typeface="Abhaya Libre"/>
                <a:sym typeface="Abhaya Libre"/>
              </a:rPr>
              <a:t>Primeri ekološko prijaznih podjetij</a:t>
            </a:r>
            <a:endParaRPr dirty="0"/>
          </a:p>
        </p:txBody>
      </p:sp>
      <p:pic>
        <p:nvPicPr>
          <p:cNvPr id="187" name="Google Shape;187;p5"/>
          <p:cNvPicPr preferRelativeResize="0"/>
          <p:nvPr/>
        </p:nvPicPr>
        <p:blipFill rotWithShape="1">
          <a:blip r:embed="rId3">
            <a:alphaModFix/>
          </a:blip>
          <a:srcRect/>
          <a:stretch/>
        </p:blipFill>
        <p:spPr>
          <a:xfrm rot="-8947194">
            <a:off x="6660949" y="7876457"/>
            <a:ext cx="5364129" cy="5364129"/>
          </a:xfrm>
          <a:prstGeom prst="rect">
            <a:avLst/>
          </a:prstGeom>
          <a:noFill/>
          <a:ln>
            <a:noFill/>
          </a:ln>
        </p:spPr>
      </p:pic>
      <p:pic>
        <p:nvPicPr>
          <p:cNvPr id="188" name="Google Shape;188;p5"/>
          <p:cNvPicPr preferRelativeResize="0"/>
          <p:nvPr/>
        </p:nvPicPr>
        <p:blipFill rotWithShape="1">
          <a:blip r:embed="rId4">
            <a:alphaModFix/>
          </a:blip>
          <a:srcRect/>
          <a:stretch/>
        </p:blipFill>
        <p:spPr>
          <a:xfrm rot="-9632120">
            <a:off x="-2174154" y="-1705919"/>
            <a:ext cx="5721823" cy="5669807"/>
          </a:xfrm>
          <a:prstGeom prst="rect">
            <a:avLst/>
          </a:prstGeom>
          <a:noFill/>
          <a:ln>
            <a:noFill/>
          </a:ln>
        </p:spPr>
      </p:pic>
      <p:pic>
        <p:nvPicPr>
          <p:cNvPr id="189" name="Google Shape;189;p5"/>
          <p:cNvPicPr preferRelativeResize="0"/>
          <p:nvPr/>
        </p:nvPicPr>
        <p:blipFill rotWithShape="1">
          <a:blip r:embed="rId5">
            <a:alphaModFix/>
          </a:blip>
          <a:srcRect/>
          <a:stretch/>
        </p:blipFill>
        <p:spPr>
          <a:xfrm rot="6603835">
            <a:off x="5295880" y="-10406627"/>
            <a:ext cx="11622266" cy="12388074"/>
          </a:xfrm>
          <a:prstGeom prst="rect">
            <a:avLst/>
          </a:prstGeom>
          <a:noFill/>
          <a:ln>
            <a:noFill/>
          </a:ln>
        </p:spPr>
      </p:pic>
      <p:pic>
        <p:nvPicPr>
          <p:cNvPr id="190" name="Google Shape;190;p5"/>
          <p:cNvPicPr preferRelativeResize="0"/>
          <p:nvPr/>
        </p:nvPicPr>
        <p:blipFill rotWithShape="1">
          <a:blip r:embed="rId6">
            <a:alphaModFix/>
          </a:blip>
          <a:srcRect/>
          <a:stretch/>
        </p:blipFill>
        <p:spPr>
          <a:xfrm rot="10800000">
            <a:off x="15414085" y="8264626"/>
            <a:ext cx="3334026" cy="3588482"/>
          </a:xfrm>
          <a:prstGeom prst="rect">
            <a:avLst/>
          </a:prstGeom>
          <a:noFill/>
          <a:ln>
            <a:noFill/>
          </a:ln>
        </p:spPr>
      </p:pic>
      <p:pic>
        <p:nvPicPr>
          <p:cNvPr id="191" name="Google Shape;191;p5"/>
          <p:cNvPicPr preferRelativeResize="0"/>
          <p:nvPr/>
        </p:nvPicPr>
        <p:blipFill rotWithShape="1">
          <a:blip r:embed="rId7">
            <a:alphaModFix/>
          </a:blip>
          <a:srcRect/>
          <a:stretch/>
        </p:blipFill>
        <p:spPr>
          <a:xfrm rot="10800000">
            <a:off x="2161922" y="-772267"/>
            <a:ext cx="2556197" cy="2751289"/>
          </a:xfrm>
          <a:prstGeom prst="rect">
            <a:avLst/>
          </a:prstGeom>
          <a:noFill/>
          <a:ln>
            <a:noFill/>
          </a:ln>
        </p:spPr>
      </p:pic>
      <p:pic>
        <p:nvPicPr>
          <p:cNvPr id="192" name="Google Shape;192;p5"/>
          <p:cNvPicPr preferRelativeResize="0"/>
          <p:nvPr/>
        </p:nvPicPr>
        <p:blipFill rotWithShape="1">
          <a:blip r:embed="rId8">
            <a:alphaModFix/>
          </a:blip>
          <a:srcRect/>
          <a:stretch/>
        </p:blipFill>
        <p:spPr>
          <a:xfrm rot="9614497">
            <a:off x="17447384" y="6091404"/>
            <a:ext cx="4352147" cy="4346443"/>
          </a:xfrm>
          <a:prstGeom prst="rect">
            <a:avLst/>
          </a:prstGeom>
          <a:noFill/>
          <a:ln>
            <a:noFill/>
          </a:ln>
        </p:spPr>
      </p:pic>
      <p:pic>
        <p:nvPicPr>
          <p:cNvPr id="193" name="Google Shape;193;p5"/>
          <p:cNvPicPr preferRelativeResize="0"/>
          <p:nvPr/>
        </p:nvPicPr>
        <p:blipFill rotWithShape="1">
          <a:blip r:embed="rId9">
            <a:alphaModFix/>
          </a:blip>
          <a:srcRect/>
          <a:stretch/>
        </p:blipFill>
        <p:spPr>
          <a:xfrm rot="3420380">
            <a:off x="5570971" y="-4349323"/>
            <a:ext cx="5810576" cy="5802961"/>
          </a:xfrm>
          <a:prstGeom prst="rect">
            <a:avLst/>
          </a:prstGeom>
          <a:noFill/>
          <a:ln>
            <a:noFill/>
          </a:ln>
        </p:spPr>
      </p:pic>
      <p:sp>
        <p:nvSpPr>
          <p:cNvPr id="194" name="Google Shape;194;p5"/>
          <p:cNvSpPr txBox="1"/>
          <p:nvPr/>
        </p:nvSpPr>
        <p:spPr>
          <a:xfrm>
            <a:off x="1160102" y="5050278"/>
            <a:ext cx="8280600" cy="838435"/>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sl-SI" sz="6410" b="1" dirty="0">
                <a:latin typeface="Abhaya Libre"/>
                <a:cs typeface="Abhaya Libre"/>
                <a:sym typeface="Abhaya Libre"/>
              </a:rPr>
              <a:t>Vsebina</a:t>
            </a:r>
            <a:endParaRPr dirty="0"/>
          </a:p>
        </p:txBody>
      </p:sp>
      <p:sp>
        <p:nvSpPr>
          <p:cNvPr id="195" name="Google Shape;195;p5"/>
          <p:cNvSpPr txBox="1"/>
          <p:nvPr/>
        </p:nvSpPr>
        <p:spPr>
          <a:xfrm>
            <a:off x="7008829" y="2855939"/>
            <a:ext cx="1079688" cy="70704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38" b="0" i="0" u="none" strike="noStrike" cap="none">
                <a:solidFill>
                  <a:srgbClr val="000000"/>
                </a:solidFill>
                <a:latin typeface="Abhaya Libre"/>
                <a:ea typeface="Abhaya Libre"/>
                <a:cs typeface="Abhaya Libre"/>
                <a:sym typeface="Abhaya Libre"/>
              </a:rPr>
              <a:t>01</a:t>
            </a:r>
            <a:endParaRPr/>
          </a:p>
        </p:txBody>
      </p:sp>
      <p:sp>
        <p:nvSpPr>
          <p:cNvPr id="196" name="Google Shape;196;p5"/>
          <p:cNvSpPr txBox="1"/>
          <p:nvPr/>
        </p:nvSpPr>
        <p:spPr>
          <a:xfrm>
            <a:off x="7008829" y="3642267"/>
            <a:ext cx="1079688" cy="70704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38" b="0" i="0" u="none" strike="noStrike" cap="none">
                <a:solidFill>
                  <a:srgbClr val="000000"/>
                </a:solidFill>
                <a:latin typeface="Abhaya Libre"/>
                <a:ea typeface="Abhaya Libre"/>
                <a:cs typeface="Abhaya Libre"/>
                <a:sym typeface="Abhaya Libre"/>
              </a:rPr>
              <a:t>02</a:t>
            </a:r>
            <a:endParaRPr/>
          </a:p>
        </p:txBody>
      </p:sp>
      <p:sp>
        <p:nvSpPr>
          <p:cNvPr id="197" name="Google Shape;197;p5"/>
          <p:cNvSpPr txBox="1"/>
          <p:nvPr/>
        </p:nvSpPr>
        <p:spPr>
          <a:xfrm>
            <a:off x="7008829" y="4612735"/>
            <a:ext cx="1079688" cy="70704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38" b="0" i="0" u="none" strike="noStrike" cap="none">
                <a:solidFill>
                  <a:srgbClr val="000000"/>
                </a:solidFill>
                <a:latin typeface="Abhaya Libre"/>
                <a:ea typeface="Abhaya Libre"/>
                <a:cs typeface="Abhaya Libre"/>
                <a:sym typeface="Abhaya Libre"/>
              </a:rPr>
              <a:t>03</a:t>
            </a:r>
            <a:endParaRPr/>
          </a:p>
        </p:txBody>
      </p:sp>
      <p:sp>
        <p:nvSpPr>
          <p:cNvPr id="198" name="Google Shape;198;p5"/>
          <p:cNvSpPr txBox="1"/>
          <p:nvPr/>
        </p:nvSpPr>
        <p:spPr>
          <a:xfrm>
            <a:off x="7008829" y="5586475"/>
            <a:ext cx="1079688" cy="70704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38" b="0" i="0" u="none" strike="noStrike" cap="none">
                <a:solidFill>
                  <a:srgbClr val="000000"/>
                </a:solidFill>
                <a:latin typeface="Abhaya Libre"/>
                <a:ea typeface="Abhaya Libre"/>
                <a:cs typeface="Abhaya Libre"/>
                <a:sym typeface="Abhaya Libre"/>
              </a:rPr>
              <a:t>04</a:t>
            </a:r>
            <a:endParaRPr/>
          </a:p>
        </p:txBody>
      </p:sp>
      <p:sp>
        <p:nvSpPr>
          <p:cNvPr id="199" name="Google Shape;199;p5"/>
          <p:cNvSpPr txBox="1"/>
          <p:nvPr/>
        </p:nvSpPr>
        <p:spPr>
          <a:xfrm>
            <a:off x="7008829" y="6430809"/>
            <a:ext cx="1079688" cy="707040"/>
          </a:xfrm>
          <a:prstGeom prst="rect">
            <a:avLst/>
          </a:prstGeom>
          <a:noFill/>
          <a:ln>
            <a:noFill/>
          </a:ln>
        </p:spPr>
        <p:txBody>
          <a:bodyPr spcFirstLastPara="1" wrap="square" lIns="0" tIns="0" rIns="0" bIns="0" anchor="t" anchorCtr="0">
            <a:spAutoFit/>
          </a:bodyPr>
          <a:lstStyle/>
          <a:p>
            <a:pPr marL="0" marR="0" lvl="0" indent="0" algn="l" rtl="0">
              <a:lnSpc>
                <a:spcPct val="140019"/>
              </a:lnSpc>
              <a:spcBef>
                <a:spcPts val="0"/>
              </a:spcBef>
              <a:spcAft>
                <a:spcPts val="0"/>
              </a:spcAft>
              <a:buNone/>
            </a:pPr>
            <a:r>
              <a:rPr lang="en-US" sz="4038" b="0" i="0" u="none" strike="noStrike" cap="none">
                <a:solidFill>
                  <a:srgbClr val="000000"/>
                </a:solidFill>
                <a:latin typeface="Abhaya Libre"/>
                <a:ea typeface="Abhaya Libre"/>
                <a:cs typeface="Abhaya Libre"/>
                <a:sym typeface="Abhaya Libre"/>
              </a:rPr>
              <a:t>05</a:t>
            </a:r>
            <a:endParaRPr/>
          </a:p>
        </p:txBody>
      </p:sp>
      <p:pic>
        <p:nvPicPr>
          <p:cNvPr id="200" name="Google Shape;200;p5"/>
          <p:cNvPicPr preferRelativeResize="0"/>
          <p:nvPr/>
        </p:nvPicPr>
        <p:blipFill rotWithShape="1">
          <a:blip r:embed="rId10">
            <a:alphaModFix/>
          </a:blip>
          <a:srcRect/>
          <a:stretch/>
        </p:blipFill>
        <p:spPr>
          <a:xfrm>
            <a:off x="16418708" y="0"/>
            <a:ext cx="1869292" cy="1869292"/>
          </a:xfrm>
          <a:prstGeom prst="rect">
            <a:avLst/>
          </a:prstGeom>
          <a:noFill/>
          <a:ln>
            <a:noFill/>
          </a:ln>
        </p:spPr>
      </p:pic>
      <p:pic>
        <p:nvPicPr>
          <p:cNvPr id="201" name="Google Shape;201;p5"/>
          <p:cNvPicPr preferRelativeResize="0"/>
          <p:nvPr/>
        </p:nvPicPr>
        <p:blipFill rotWithShape="1">
          <a:blip r:embed="rId11">
            <a:alphaModFix/>
          </a:blip>
          <a:srcRect/>
          <a:stretch/>
        </p:blipFill>
        <p:spPr>
          <a:xfrm>
            <a:off x="7870030" y="9245916"/>
            <a:ext cx="3710720" cy="7792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6"/>
          <p:cNvSpPr txBox="1"/>
          <p:nvPr/>
        </p:nvSpPr>
        <p:spPr>
          <a:xfrm>
            <a:off x="1911525" y="1030507"/>
            <a:ext cx="10572834" cy="838435"/>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en-US" sz="6410" dirty="0" err="1">
                <a:latin typeface="Abhaya Libre"/>
                <a:ea typeface="Abhaya Libre"/>
                <a:cs typeface="Abhaya Libre"/>
                <a:sym typeface="Abhaya Libre"/>
              </a:rPr>
              <a:t>Brez</a:t>
            </a:r>
            <a:r>
              <a:rPr lang="en-US" sz="6410" dirty="0">
                <a:latin typeface="Abhaya Libre"/>
                <a:ea typeface="Abhaya Libre"/>
                <a:cs typeface="Abhaya Libre"/>
                <a:sym typeface="Abhaya Libre"/>
              </a:rPr>
              <a:t> </a:t>
            </a:r>
            <a:r>
              <a:rPr lang="en-US" sz="6410" dirty="0" err="1">
                <a:latin typeface="Abhaya Libre"/>
                <a:ea typeface="Abhaya Libre"/>
                <a:cs typeface="Abhaya Libre"/>
                <a:sym typeface="Abhaya Libre"/>
              </a:rPr>
              <a:t>odpadkov</a:t>
            </a:r>
            <a:r>
              <a:rPr lang="sl-SI" sz="6410" dirty="0">
                <a:latin typeface="Abhaya Libre"/>
                <a:ea typeface="Abhaya Libre"/>
                <a:cs typeface="Abhaya Libre"/>
                <a:sym typeface="Abhaya Libre"/>
              </a:rPr>
              <a:t> – </a:t>
            </a:r>
            <a:r>
              <a:rPr lang="sl-SI" sz="6410" dirty="0" err="1">
                <a:latin typeface="Abhaya Libre"/>
                <a:ea typeface="Abhaya Libre"/>
                <a:cs typeface="Abhaya Libre"/>
                <a:sym typeface="Abhaya Libre"/>
              </a:rPr>
              <a:t>zero</a:t>
            </a:r>
            <a:r>
              <a:rPr lang="sl-SI" sz="6410" dirty="0">
                <a:latin typeface="Abhaya Libre"/>
                <a:ea typeface="Abhaya Libre"/>
                <a:cs typeface="Abhaya Libre"/>
                <a:sym typeface="Abhaya Libre"/>
              </a:rPr>
              <a:t> </a:t>
            </a:r>
            <a:r>
              <a:rPr lang="sl-SI" sz="6410" dirty="0" err="1">
                <a:latin typeface="Abhaya Libre"/>
                <a:ea typeface="Abhaya Libre"/>
                <a:cs typeface="Abhaya Libre"/>
                <a:sym typeface="Abhaya Libre"/>
              </a:rPr>
              <a:t>waste</a:t>
            </a:r>
            <a:r>
              <a:rPr lang="sl-SI" sz="6410" dirty="0">
                <a:latin typeface="Abhaya Libre"/>
                <a:ea typeface="Abhaya Libre"/>
                <a:cs typeface="Abhaya Libre"/>
                <a:sym typeface="Abhaya Libre"/>
              </a:rPr>
              <a:t> </a:t>
            </a:r>
            <a:endParaRPr dirty="0"/>
          </a:p>
        </p:txBody>
      </p:sp>
      <p:sp>
        <p:nvSpPr>
          <p:cNvPr id="207" name="Google Shape;207;p6"/>
          <p:cNvSpPr txBox="1"/>
          <p:nvPr/>
        </p:nvSpPr>
        <p:spPr>
          <a:xfrm>
            <a:off x="1911525" y="2943225"/>
            <a:ext cx="9043200" cy="5687711"/>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a:latin typeface="Abhaya Libre"/>
                <a:ea typeface="Abhaya Libre"/>
                <a:cs typeface="Abhaya Libre"/>
                <a:sym typeface="Abhaya Libre"/>
              </a:rPr>
              <a:t>V </a:t>
            </a:r>
            <a:r>
              <a:rPr lang="en-US" sz="2400" dirty="0" err="1">
                <a:latin typeface="Abhaya Libre"/>
                <a:ea typeface="Abhaya Libre"/>
                <a:cs typeface="Abhaya Libre"/>
                <a:sym typeface="Abhaya Libre"/>
              </a:rPr>
              <a:t>zadnjih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nekaj</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letih</a:t>
            </a:r>
            <a:r>
              <a:rPr lang="en-US" sz="2400" dirty="0">
                <a:latin typeface="Abhaya Libre"/>
                <a:ea typeface="Abhaya Libre"/>
                <a:cs typeface="Abhaya Libre"/>
                <a:sym typeface="Abhaya Libre"/>
              </a:rPr>
              <a:t> je </a:t>
            </a:r>
            <a:r>
              <a:rPr lang="en-US" sz="2400" dirty="0" err="1">
                <a:latin typeface="Abhaya Libre"/>
                <a:ea typeface="Abhaya Libre"/>
                <a:cs typeface="Abhaya Libre"/>
                <a:sym typeface="Abhaya Libre"/>
              </a:rPr>
              <a:t>izraz</a:t>
            </a:r>
            <a:r>
              <a:rPr lang="en-US" sz="2400" dirty="0">
                <a:latin typeface="Abhaya Libre"/>
                <a:ea typeface="Abhaya Libre"/>
                <a:cs typeface="Abhaya Libre"/>
                <a:sym typeface="Abhaya Libre"/>
              </a:rPr>
              <a:t> "zero waste" postal </a:t>
            </a:r>
            <a:r>
              <a:rPr lang="en-US" sz="2400" dirty="0" err="1">
                <a:latin typeface="Abhaya Libre"/>
                <a:ea typeface="Abhaya Libre"/>
                <a:cs typeface="Abhaya Libre"/>
                <a:sym typeface="Abhaya Libre"/>
              </a:rPr>
              <a:t>priljubljen</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Bolgariji</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drugod</a:t>
            </a:r>
            <a:r>
              <a:rPr lang="en-US" sz="2400" dirty="0">
                <a:latin typeface="Abhaya Libre"/>
                <a:ea typeface="Abhaya Libre"/>
                <a:cs typeface="Abhaya Libre"/>
                <a:sym typeface="Abhaya Libre"/>
              </a:rPr>
              <a:t>. To </a:t>
            </a:r>
            <a:r>
              <a:rPr lang="en-US" sz="2400" dirty="0" err="1">
                <a:latin typeface="Abhaya Libre"/>
                <a:ea typeface="Abhaya Libre"/>
                <a:cs typeface="Abhaya Libre"/>
                <a:sym typeface="Abhaya Libre"/>
              </a:rPr>
              <a:t>ni</a:t>
            </a:r>
            <a:r>
              <a:rPr lang="en-US" sz="2400" dirty="0">
                <a:latin typeface="Abhaya Libre"/>
                <a:ea typeface="Abhaya Libre"/>
                <a:cs typeface="Abhaya Libre"/>
                <a:sym typeface="Abhaya Libre"/>
              </a:rPr>
              <a:t> le </a:t>
            </a:r>
            <a:r>
              <a:rPr lang="en-US" sz="2400" dirty="0" err="1">
                <a:latin typeface="Abhaya Libre"/>
                <a:ea typeface="Abhaya Libre"/>
                <a:cs typeface="Abhaya Libre"/>
                <a:sym typeface="Abhaya Libre"/>
              </a:rPr>
              <a:t>modni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temveč</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filozofski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koncept</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svetovno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gibanje</a:t>
            </a:r>
            <a:r>
              <a:rPr lang="en-US" sz="2400" dirty="0">
                <a:latin typeface="Abhaya Libre"/>
                <a:ea typeface="Abhaya Libre"/>
                <a:cs typeface="Abhaya Libre"/>
                <a:sym typeface="Abhaya Libre"/>
              </a:rPr>
              <a:t>, h </a:t>
            </a:r>
            <a:r>
              <a:rPr lang="en-US" sz="2400" dirty="0" err="1">
                <a:latin typeface="Abhaya Libre"/>
                <a:ea typeface="Abhaya Libre"/>
                <a:cs typeface="Abhaya Libre"/>
                <a:sym typeface="Abhaya Libre"/>
              </a:rPr>
              <a:t>kateremu</a:t>
            </a:r>
            <a:r>
              <a:rPr lang="en-US" sz="2400" dirty="0">
                <a:latin typeface="Abhaya Libre"/>
                <a:ea typeface="Abhaya Libre"/>
                <a:cs typeface="Abhaya Libre"/>
                <a:sym typeface="Abhaya Libre"/>
              </a:rPr>
              <a:t> se </a:t>
            </a:r>
            <a:r>
              <a:rPr lang="en-US" sz="2400" dirty="0" err="1">
                <a:latin typeface="Abhaya Libre"/>
                <a:ea typeface="Abhaya Libre"/>
                <a:cs typeface="Abhaya Libre"/>
                <a:sym typeface="Abhaya Libre"/>
              </a:rPr>
              <a:t>obrača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vse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več</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ljudi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malih</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velikih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podjetij</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ter</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korporacij</a:t>
            </a:r>
            <a:r>
              <a:rPr lang="en-US" sz="2400" dirty="0">
                <a:latin typeface="Abhaya Libre"/>
                <a:ea typeface="Abhaya Libre"/>
                <a:cs typeface="Abhaya Libre"/>
                <a:sym typeface="Abhaya Libre"/>
              </a:rPr>
              <a:t>.</a:t>
            </a:r>
            <a:r>
              <a:rPr lang="sl-SI" sz="2400" dirty="0">
                <a:latin typeface="Abhaya Libre"/>
                <a:ea typeface="Abhaya Libre"/>
                <a:cs typeface="Abhaya Libre"/>
                <a:sym typeface="Abhaya Libre"/>
              </a:rPr>
              <a:t> </a:t>
            </a:r>
            <a:r>
              <a:rPr lang="en-US" sz="2400" dirty="0">
                <a:latin typeface="Abhaya Libre"/>
                <a:ea typeface="Abhaya Libre"/>
                <a:cs typeface="Abhaya Libre"/>
                <a:sym typeface="Abhaya Libre"/>
              </a:rPr>
              <a:t>V </a:t>
            </a:r>
            <a:r>
              <a:rPr lang="en-US" sz="2400" dirty="0" err="1">
                <a:latin typeface="Abhaya Libre"/>
                <a:ea typeface="Abhaya Libre"/>
                <a:cs typeface="Abhaya Libre"/>
                <a:sym typeface="Abhaya Libre"/>
              </a:rPr>
              <a:t>Bolgariji</a:t>
            </a:r>
            <a:r>
              <a:rPr lang="en-US" sz="2400" dirty="0">
                <a:latin typeface="Abhaya Libre"/>
                <a:ea typeface="Abhaya Libre"/>
                <a:cs typeface="Abhaya Libre"/>
                <a:sym typeface="Abhaya Libre"/>
              </a:rPr>
              <a:t> se je </a:t>
            </a:r>
            <a:r>
              <a:rPr lang="en-US" sz="2400" dirty="0" err="1">
                <a:latin typeface="Abhaya Libre"/>
                <a:ea typeface="Abhaya Libre"/>
                <a:cs typeface="Abhaya Libre"/>
                <a:sym typeface="Abhaya Libre"/>
              </a:rPr>
              <a:t>na</a:t>
            </a:r>
            <a:r>
              <a:rPr lang="en-US" sz="2400" dirty="0">
                <a:latin typeface="Abhaya Libre"/>
                <a:ea typeface="Abhaya Libre"/>
                <a:cs typeface="Abhaya Libre"/>
                <a:sym typeface="Abhaya Libre"/>
              </a:rPr>
              <a:t> primer </a:t>
            </a:r>
            <a:r>
              <a:rPr lang="en-US" sz="2400" dirty="0" err="1">
                <a:latin typeface="Abhaya Libre"/>
                <a:ea typeface="Abhaya Libre"/>
                <a:cs typeface="Abhaya Libre"/>
                <a:sym typeface="Abhaya Libre"/>
              </a:rPr>
              <a:t>vse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začelo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leta</a:t>
            </a:r>
            <a:r>
              <a:rPr lang="en-US" sz="2400" dirty="0">
                <a:latin typeface="Abhaya Libre"/>
                <a:ea typeface="Abhaya Libre"/>
                <a:cs typeface="Abhaya Libre"/>
                <a:sym typeface="Abhaya Libre"/>
              </a:rPr>
              <a:t> 2018, ko je </a:t>
            </a:r>
            <a:r>
              <a:rPr lang="en-US" sz="2400" dirty="0" err="1">
                <a:latin typeface="Abhaya Libre"/>
                <a:ea typeface="Abhaya Libre"/>
                <a:cs typeface="Abhaya Libre"/>
                <a:sym typeface="Abhaya Libre"/>
              </a:rPr>
              <a:t>nekaj</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inovativnih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aktivistov</a:t>
            </a:r>
            <a:r>
              <a:rPr lang="en-US" sz="2400" dirty="0">
                <a:latin typeface="Abhaya Libre"/>
                <a:ea typeface="Abhaya Libre"/>
                <a:cs typeface="Abhaya Libre"/>
                <a:sym typeface="Abhaya Libre"/>
              </a:rPr>
              <a:t> z </a:t>
            </a:r>
            <a:r>
              <a:rPr lang="en-US" sz="2400" dirty="0" err="1">
                <a:latin typeface="Abhaya Libre"/>
                <a:ea typeface="Abhaya Libre"/>
                <a:cs typeface="Abhaya Libre"/>
                <a:sym typeface="Abhaya Libre"/>
              </a:rPr>
              <a:t>različnimi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ozadji</a:t>
            </a:r>
            <a:r>
              <a:rPr lang="en-US" sz="2400" dirty="0">
                <a:latin typeface="Abhaya Libre"/>
                <a:ea typeface="Abhaya Libre"/>
                <a:cs typeface="Abhaya Libre"/>
                <a:sym typeface="Abhaya Libre"/>
              </a:rPr>
              <a:t>, ki </a:t>
            </a:r>
            <a:r>
              <a:rPr lang="en-US" sz="2400" dirty="0" err="1">
                <a:latin typeface="Abhaya Libre"/>
                <a:ea typeface="Abhaya Libre"/>
                <a:cs typeface="Abhaya Libre"/>
                <a:sym typeface="Abhaya Libre"/>
              </a:rPr>
              <a:t>jih</a:t>
            </a:r>
            <a:r>
              <a:rPr lang="en-US" sz="2400" dirty="0">
                <a:latin typeface="Abhaya Libre"/>
                <a:ea typeface="Abhaya Libre"/>
                <a:cs typeface="Abhaya Libre"/>
                <a:sym typeface="Abhaya Libre"/>
              </a:rPr>
              <a:t> je </a:t>
            </a:r>
            <a:r>
              <a:rPr lang="en-US" sz="2400" dirty="0" err="1">
                <a:latin typeface="Abhaya Libre"/>
                <a:ea typeface="Abhaya Libre"/>
                <a:cs typeface="Abhaya Libre"/>
                <a:sym typeface="Abhaya Libre"/>
              </a:rPr>
              <a:t>izzvala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količina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odpadkov</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vsakdanjem</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življenju</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ustanovilo</a:t>
            </a:r>
            <a:r>
              <a:rPr lang="en-US" sz="2400" dirty="0">
                <a:latin typeface="Abhaya Libre"/>
                <a:ea typeface="Abhaya Libre"/>
                <a:cs typeface="Abhaya Libre"/>
                <a:sym typeface="Abhaya Libre"/>
              </a:rPr>
              <a:t> združenje</a:t>
            </a:r>
            <a:r>
              <a:rPr lang="sl-SI" sz="2400" dirty="0">
                <a:latin typeface="Abhaya Libre"/>
                <a:ea typeface="Abhaya Libre"/>
                <a:cs typeface="Abhaya Libre"/>
                <a:sym typeface="Abhaya Libre"/>
              </a:rPr>
              <a:t> . </a:t>
            </a:r>
            <a:r>
              <a:rPr lang="sl-SI" sz="2400" dirty="0" err="1">
                <a:latin typeface="Abhaya Libre"/>
                <a:ea typeface="Abhaya Libre"/>
                <a:cs typeface="Abhaya Libre"/>
                <a:sym typeface="Abhaya Libre"/>
              </a:rPr>
              <a:t>Zero</a:t>
            </a:r>
            <a:r>
              <a:rPr lang="sl-SI" sz="2400" dirty="0">
                <a:latin typeface="Abhaya Libre"/>
                <a:ea typeface="Abhaya Libre"/>
                <a:cs typeface="Abhaya Libre"/>
                <a:sym typeface="Abhaya Libre"/>
              </a:rPr>
              <a:t> </a:t>
            </a:r>
            <a:r>
              <a:rPr lang="sl-SI" sz="2400" dirty="0" err="1">
                <a:latin typeface="Abhaya Libre"/>
                <a:ea typeface="Abhaya Libre"/>
                <a:cs typeface="Abhaya Libre"/>
                <a:sym typeface="Abhaya Libre"/>
              </a:rPr>
              <a:t>Waste</a:t>
            </a:r>
            <a:r>
              <a:rPr lang="sl-SI" sz="2400" dirty="0">
                <a:latin typeface="Abhaya Libre"/>
                <a:ea typeface="Abhaya Libre"/>
                <a:cs typeface="Abhaya Libre"/>
                <a:sym typeface="Abhaya Libre"/>
              </a:rPr>
              <a:t> </a:t>
            </a:r>
            <a:r>
              <a:rPr lang="sl-SI" sz="2400" dirty="0" err="1">
                <a:latin typeface="Abhaya Libre"/>
                <a:ea typeface="Abhaya Libre"/>
                <a:cs typeface="Abhaya Libre"/>
                <a:sym typeface="Abhaya Libre"/>
              </a:rPr>
              <a:t>Bulgaria</a:t>
            </a:r>
            <a:r>
              <a:rPr lang="en-US" sz="2400" dirty="0">
                <a:latin typeface="Abhaya Libre"/>
                <a:ea typeface="Abhaya Libre"/>
                <a:cs typeface="Abhaya Libre"/>
                <a:sym typeface="Abhaya Libre"/>
              </a:rPr>
              <a:t> </a:t>
            </a:r>
            <a:r>
              <a:rPr lang="sl-SI" sz="2400" dirty="0">
                <a:latin typeface="Abhaya Libre"/>
                <a:ea typeface="Abhaya Libre"/>
                <a:cs typeface="Abhaya Libre"/>
                <a:sym typeface="Abhaya Libre"/>
              </a:rPr>
              <a:t>(</a:t>
            </a:r>
            <a:r>
              <a:rPr lang="en-US" sz="2400" u="sng" dirty="0">
                <a:solidFill>
                  <a:schemeClr val="hlink"/>
                </a:solidFill>
                <a:latin typeface="Abhaya Libre"/>
                <a:ea typeface="Abhaya Libre"/>
                <a:cs typeface="Abhaya Libre"/>
                <a:sym typeface="Abhaya Libre"/>
                <a:hlinkClick r:id="rId3"/>
              </a:rPr>
              <a:t>Z</a:t>
            </a:r>
            <a:r>
              <a:rPr lang="en-US" sz="2400" u="sng" dirty="0">
                <a:solidFill>
                  <a:schemeClr val="hlink"/>
                </a:solidFill>
                <a:latin typeface="Abhaya Libre"/>
                <a:ea typeface="Abhaya Libre"/>
                <a:cs typeface="Abhaya Libre"/>
                <a:sym typeface="Abhaya Libre"/>
                <a:hlinkClick r:id="rId3"/>
              </a:rPr>
              <a:t>ero Waste Bulgaria Association</a:t>
            </a:r>
            <a:r>
              <a:rPr lang="sl-SI" sz="2400" u="sng" dirty="0">
                <a:solidFill>
                  <a:schemeClr val="hlink"/>
                </a:solidFill>
                <a:latin typeface="Abhaya Libre"/>
                <a:ea typeface="Abhaya Libre"/>
                <a:cs typeface="Abhaya Libre"/>
                <a:sym typeface="Abhaya Libre"/>
              </a:rPr>
              <a:t>)</a:t>
            </a:r>
            <a:r>
              <a:rPr lang="en-US" sz="2400" dirty="0">
                <a:latin typeface="Abhaya Libre"/>
                <a:ea typeface="Abhaya Libre"/>
                <a:cs typeface="Abhaya Libre"/>
                <a:sym typeface="Abhaya Libre"/>
              </a:rPr>
              <a:t>. To se je </a:t>
            </a:r>
            <a:r>
              <a:rPr lang="en-US" sz="2400" dirty="0" err="1">
                <a:latin typeface="Abhaya Libre"/>
                <a:ea typeface="Abhaya Libre"/>
                <a:cs typeface="Abhaya Libre"/>
                <a:sym typeface="Abhaya Libre"/>
              </a:rPr>
              <a:t>zgodilo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simbolični</a:t>
            </a:r>
            <a:r>
              <a:rPr lang="en-US" sz="2400" dirty="0">
                <a:latin typeface="Abhaya Libre"/>
                <a:ea typeface="Abhaya Libre"/>
                <a:cs typeface="Abhaya Libre"/>
                <a:sym typeface="Abhaya Libre"/>
              </a:rPr>
              <a:t> datum 22. </a:t>
            </a:r>
            <a:r>
              <a:rPr lang="en-US" sz="2400" dirty="0" err="1">
                <a:latin typeface="Abhaya Libre"/>
                <a:ea typeface="Abhaya Libre"/>
                <a:cs typeface="Abhaya Libre"/>
                <a:sym typeface="Abhaya Libre"/>
              </a:rPr>
              <a:t>april</a:t>
            </a:r>
            <a:r>
              <a:rPr lang="en-US" sz="2400" dirty="0">
                <a:latin typeface="Abhaya Libre"/>
                <a:ea typeface="Abhaya Libre"/>
                <a:cs typeface="Abhaya Libre"/>
                <a:sym typeface="Abhaya Libre"/>
              </a:rPr>
              <a:t> - </a:t>
            </a:r>
            <a:r>
              <a:rPr lang="en-US" sz="2400" dirty="0" err="1">
                <a:latin typeface="Abhaya Libre"/>
                <a:ea typeface="Abhaya Libre"/>
                <a:cs typeface="Abhaya Libre"/>
                <a:sym typeface="Abhaya Libre"/>
              </a:rPr>
              <a:t>mednarodni</a:t>
            </a:r>
            <a:r>
              <a:rPr lang="en-US" sz="2400" dirty="0">
                <a:latin typeface="Abhaya Libre"/>
                <a:ea typeface="Abhaya Libre"/>
                <a:cs typeface="Abhaya Libre"/>
                <a:sym typeface="Abhaya Libre"/>
              </a:rPr>
              <a:t> dan </a:t>
            </a:r>
            <a:r>
              <a:rPr lang="en-US" sz="2400" dirty="0" err="1">
                <a:latin typeface="Abhaya Libre"/>
                <a:ea typeface="Abhaya Libre"/>
                <a:cs typeface="Abhaya Libre"/>
                <a:sym typeface="Abhaya Libre"/>
              </a:rPr>
              <a:t>Zemlje</a:t>
            </a:r>
            <a:r>
              <a:rPr lang="en-US" sz="2400" dirty="0">
                <a:latin typeface="Abhaya Libre"/>
                <a:ea typeface="Abhaya Libre"/>
                <a:cs typeface="Abhaya Libre"/>
                <a:sym typeface="Abhaya Libre"/>
              </a:rPr>
              <a:t>.</a:t>
            </a:r>
            <a:endParaRPr lang="sl-SI"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dirty="0">
                <a:latin typeface="Abhaya Libre"/>
                <a:ea typeface="Abhaya Libre"/>
                <a:cs typeface="Abhaya Libre"/>
                <a:sym typeface="Abhaya Libre"/>
              </a:rPr>
              <a:t>Ko </a:t>
            </a:r>
            <a:r>
              <a:rPr lang="en-US" sz="2400" dirty="0" err="1">
                <a:latin typeface="Abhaya Libre"/>
                <a:ea typeface="Abhaya Libre"/>
                <a:cs typeface="Abhaya Libre"/>
                <a:sym typeface="Abhaya Libre"/>
              </a:rPr>
              <a:t>govorimo</a:t>
            </a:r>
            <a:r>
              <a:rPr lang="en-US" sz="2400" dirty="0">
                <a:latin typeface="Abhaya Libre"/>
                <a:ea typeface="Abhaya Libre"/>
                <a:cs typeface="Abhaya Libre"/>
                <a:sym typeface="Abhaya Libre"/>
              </a:rPr>
              <a:t> o </a:t>
            </a:r>
            <a:r>
              <a:rPr lang="en-US" sz="2400" dirty="0" err="1">
                <a:latin typeface="Abhaya Libre"/>
                <a:ea typeface="Abhaya Libre"/>
                <a:cs typeface="Abhaya Libre"/>
                <a:sym typeface="Abhaya Libre"/>
              </a:rPr>
              <a:t>zeleni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miselnosti</a:t>
            </a:r>
            <a:r>
              <a:rPr lang="en-US" sz="2400" dirty="0">
                <a:latin typeface="Abhaya Libre"/>
                <a:ea typeface="Abhaya Libre"/>
                <a:cs typeface="Abhaya Libre"/>
                <a:sym typeface="Abhaya Libre"/>
              </a:rPr>
              <a:t>, je zero waste </a:t>
            </a:r>
            <a:r>
              <a:rPr lang="en-US" sz="2400" dirty="0" err="1">
                <a:latin typeface="Abhaya Libre"/>
                <a:ea typeface="Abhaya Libre"/>
                <a:cs typeface="Abhaya Libre"/>
                <a:sym typeface="Abhaya Libre"/>
              </a:rPr>
              <a:t>vsekakor</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njen</a:t>
            </a:r>
            <a:r>
              <a:rPr lang="en-US" sz="2400" dirty="0">
                <a:latin typeface="Abhaya Libre"/>
                <a:ea typeface="Abhaya Libre"/>
                <a:cs typeface="Abhaya Libre"/>
                <a:sym typeface="Abhaya Libre"/>
              </a:rPr>
              <a:t> del, </a:t>
            </a:r>
            <a:r>
              <a:rPr lang="en-US" sz="2400" dirty="0" err="1">
                <a:latin typeface="Abhaya Libre"/>
                <a:ea typeface="Abhaya Libre"/>
                <a:cs typeface="Abhaya Libre"/>
                <a:sym typeface="Abhaya Libre"/>
              </a:rPr>
              <a:t>saj</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izhaja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iz</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prizadevanj</a:t>
            </a:r>
            <a:r>
              <a:rPr lang="en-US" sz="2400" dirty="0">
                <a:latin typeface="Abhaya Libre"/>
                <a:ea typeface="Abhaya Libre"/>
                <a:cs typeface="Abhaya Libre"/>
                <a:sym typeface="Abhaya Libre"/>
              </a:rPr>
              <a:t> za </a:t>
            </a:r>
            <a:r>
              <a:rPr lang="en-US" sz="2400" dirty="0" err="1">
                <a:latin typeface="Abhaya Libre"/>
                <a:ea typeface="Abhaya Libre"/>
                <a:cs typeface="Abhaya Libre"/>
                <a:sym typeface="Abhaya Libre"/>
              </a:rPr>
              <a:t>ohranjanje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narave</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bolj</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ozaveščeno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potrošnjo</a:t>
            </a:r>
            <a:r>
              <a:rPr lang="en-US" sz="2400" dirty="0">
                <a:latin typeface="Abhaya Libre"/>
                <a:ea typeface="Abhaya Libre"/>
                <a:cs typeface="Abhaya Libre"/>
                <a:sym typeface="Abhaya Libre"/>
              </a:rPr>
              <a:t>. </a:t>
            </a:r>
          </a:p>
          <a:p>
            <a:pPr marL="0" marR="0" lvl="0" indent="0" algn="just" rtl="0">
              <a:lnSpc>
                <a:spcPct val="139958"/>
              </a:lnSpc>
              <a:spcBef>
                <a:spcPts val="0"/>
              </a:spcBef>
              <a:spcAft>
                <a:spcPts val="0"/>
              </a:spcAft>
              <a:buNone/>
            </a:pPr>
            <a:r>
              <a:rPr lang="sl-SI" sz="2400" dirty="0">
                <a:latin typeface="Abhaya Libre"/>
                <a:ea typeface="Abhaya Libre"/>
                <a:cs typeface="Abhaya Libre"/>
                <a:sym typeface="Abhaya Libre"/>
              </a:rPr>
              <a:t> </a:t>
            </a:r>
            <a:endParaRPr sz="2400" dirty="0">
              <a:latin typeface="Abhaya Libre"/>
              <a:ea typeface="Abhaya Libre"/>
              <a:cs typeface="Abhaya Libre"/>
              <a:sym typeface="Abhaya Libre"/>
            </a:endParaRPr>
          </a:p>
        </p:txBody>
      </p:sp>
      <p:pic>
        <p:nvPicPr>
          <p:cNvPr id="208" name="Google Shape;208;p6"/>
          <p:cNvPicPr preferRelativeResize="0"/>
          <p:nvPr/>
        </p:nvPicPr>
        <p:blipFill rotWithShape="1">
          <a:blip r:embed="rId4">
            <a:alphaModFix/>
          </a:blip>
          <a:srcRect/>
          <a:stretch/>
        </p:blipFill>
        <p:spPr>
          <a:xfrm rot="-4196164">
            <a:off x="-4782433" y="7411957"/>
            <a:ext cx="11622266" cy="12388074"/>
          </a:xfrm>
          <a:prstGeom prst="rect">
            <a:avLst/>
          </a:prstGeom>
          <a:noFill/>
          <a:ln>
            <a:noFill/>
          </a:ln>
        </p:spPr>
      </p:pic>
      <p:pic>
        <p:nvPicPr>
          <p:cNvPr id="209" name="Google Shape;209;p6"/>
          <p:cNvPicPr preferRelativeResize="0"/>
          <p:nvPr/>
        </p:nvPicPr>
        <p:blipFill rotWithShape="1">
          <a:blip r:embed="rId5">
            <a:alphaModFix/>
          </a:blip>
          <a:srcRect/>
          <a:stretch/>
        </p:blipFill>
        <p:spPr>
          <a:xfrm rot="1836636">
            <a:off x="0" y="-2006961"/>
            <a:ext cx="3334026" cy="3588482"/>
          </a:xfrm>
          <a:prstGeom prst="rect">
            <a:avLst/>
          </a:prstGeom>
          <a:noFill/>
          <a:ln>
            <a:noFill/>
          </a:ln>
        </p:spPr>
      </p:pic>
      <p:sp>
        <p:nvSpPr>
          <p:cNvPr id="210" name="Google Shape;210;p6"/>
          <p:cNvSpPr txBox="1"/>
          <p:nvPr/>
        </p:nvSpPr>
        <p:spPr>
          <a:xfrm>
            <a:off x="1911525" y="1869290"/>
            <a:ext cx="8280600" cy="84023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900">
                <a:latin typeface="Abhaya Libre"/>
                <a:ea typeface="Abhaya Libre"/>
                <a:cs typeface="Abhaya Libre"/>
                <a:sym typeface="Abhaya Libre"/>
              </a:rPr>
              <a:t>Kaj je in zakaj je priljubljen</a:t>
            </a:r>
            <a:endParaRPr dirty="0"/>
          </a:p>
        </p:txBody>
      </p:sp>
      <p:pic>
        <p:nvPicPr>
          <p:cNvPr id="211" name="Google Shape;211;p6"/>
          <p:cNvPicPr preferRelativeResize="0"/>
          <p:nvPr/>
        </p:nvPicPr>
        <p:blipFill rotWithShape="1">
          <a:blip r:embed="rId6">
            <a:alphaModFix/>
          </a:blip>
          <a:srcRect/>
          <a:stretch/>
        </p:blipFill>
        <p:spPr>
          <a:xfrm>
            <a:off x="16418708" y="0"/>
            <a:ext cx="1869292" cy="1869292"/>
          </a:xfrm>
          <a:prstGeom prst="rect">
            <a:avLst/>
          </a:prstGeom>
          <a:noFill/>
          <a:ln>
            <a:noFill/>
          </a:ln>
        </p:spPr>
      </p:pic>
      <p:pic>
        <p:nvPicPr>
          <p:cNvPr id="212" name="Google Shape;212;p6"/>
          <p:cNvPicPr preferRelativeResize="0"/>
          <p:nvPr/>
        </p:nvPicPr>
        <p:blipFill rotWithShape="1">
          <a:blip r:embed="rId7">
            <a:alphaModFix/>
          </a:blip>
          <a:srcRect/>
          <a:stretch/>
        </p:blipFill>
        <p:spPr>
          <a:xfrm>
            <a:off x="7870030" y="9245916"/>
            <a:ext cx="3710720" cy="779251"/>
          </a:xfrm>
          <a:prstGeom prst="rect">
            <a:avLst/>
          </a:prstGeom>
          <a:noFill/>
          <a:ln>
            <a:noFill/>
          </a:ln>
        </p:spPr>
      </p:pic>
      <p:pic>
        <p:nvPicPr>
          <p:cNvPr id="213" name="Google Shape;213;p6"/>
          <p:cNvPicPr preferRelativeResize="0"/>
          <p:nvPr/>
        </p:nvPicPr>
        <p:blipFill>
          <a:blip r:embed="rId8">
            <a:alphaModFix/>
          </a:blip>
          <a:stretch>
            <a:fillRect/>
          </a:stretch>
        </p:blipFill>
        <p:spPr>
          <a:xfrm>
            <a:off x="11733150" y="3428992"/>
            <a:ext cx="6067425" cy="4057650"/>
          </a:xfrm>
          <a:prstGeom prst="rect">
            <a:avLst/>
          </a:prstGeom>
          <a:noFill/>
          <a:ln>
            <a:noFill/>
          </a:ln>
        </p:spPr>
      </p:pic>
      <p:sp>
        <p:nvSpPr>
          <p:cNvPr id="214" name="Google Shape;214;p6"/>
          <p:cNvSpPr/>
          <p:nvPr/>
        </p:nvSpPr>
        <p:spPr>
          <a:xfrm>
            <a:off x="11405475" y="2609875"/>
            <a:ext cx="6668722" cy="5695912"/>
          </a:xfrm>
          <a:custGeom>
            <a:avLst/>
            <a:gdLst/>
            <a:ahLst/>
            <a:cxnLst/>
            <a:rect l="l" t="t" r="r" b="b"/>
            <a:pathLst>
              <a:path w="2377441" h="2009140" extrusionOk="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1c08aab1bd7_0_26"/>
          <p:cNvSpPr txBox="1"/>
          <p:nvPr/>
        </p:nvSpPr>
        <p:spPr>
          <a:xfrm>
            <a:off x="1911525" y="1030500"/>
            <a:ext cx="10987800" cy="838800"/>
          </a:xfrm>
          <a:prstGeom prst="rect">
            <a:avLst/>
          </a:prstGeom>
          <a:noFill/>
          <a:ln>
            <a:noFill/>
          </a:ln>
        </p:spPr>
        <p:txBody>
          <a:bodyPr spcFirstLastPara="1" wrap="square" lIns="0" tIns="0" rIns="0" bIns="0" anchor="t" anchorCtr="0">
            <a:spAutoFit/>
          </a:bodyPr>
          <a:lstStyle/>
          <a:p>
            <a:pPr marL="0" marR="0" lvl="0" indent="0" algn="l" rtl="0">
              <a:lnSpc>
                <a:spcPct val="85007"/>
              </a:lnSpc>
              <a:spcBef>
                <a:spcPts val="0"/>
              </a:spcBef>
              <a:spcAft>
                <a:spcPts val="0"/>
              </a:spcAft>
              <a:buNone/>
            </a:pPr>
            <a:r>
              <a:rPr lang="pl-PL" sz="6410" dirty="0">
                <a:latin typeface="Abhaya Libre"/>
                <a:ea typeface="Abhaya Libre"/>
                <a:cs typeface="Abhaya Libre"/>
                <a:sym typeface="Abhaya Libre"/>
              </a:rPr>
              <a:t>Kaj je zero waste... zares?</a:t>
            </a:r>
            <a:endParaRPr dirty="0"/>
          </a:p>
        </p:txBody>
      </p:sp>
      <p:sp>
        <p:nvSpPr>
          <p:cNvPr id="220" name="Google Shape;220;g1c08aab1bd7_0_26"/>
          <p:cNvSpPr txBox="1"/>
          <p:nvPr/>
        </p:nvSpPr>
        <p:spPr>
          <a:xfrm>
            <a:off x="1911525" y="2943225"/>
            <a:ext cx="6928800" cy="5170646"/>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u="sng" dirty="0">
                <a:solidFill>
                  <a:srgbClr val="0000FF"/>
                </a:solidFill>
                <a:latin typeface="Abhaya Libre"/>
                <a:ea typeface="Abhaya Libre"/>
                <a:cs typeface="Abhaya Libre"/>
                <a:sym typeface="Abhaya Libre"/>
                <a:hlinkClick r:id="rId3">
                  <a:extLst>
                    <a:ext uri="{A12FA001-AC4F-418D-AE19-62706E023703}">
                      <ahyp:hlinkClr xmlns:ahyp="http://schemas.microsoft.com/office/drawing/2018/hyperlinkcolor" val="tx"/>
                    </a:ext>
                  </a:extLst>
                </a:hlinkClick>
              </a:rPr>
              <a:t>Zero Waste International Alliance</a:t>
            </a:r>
            <a:endParaRPr lang="sl-SI" sz="2400" dirty="0">
              <a:solidFill>
                <a:srgbClr val="0000FF"/>
              </a:solidFill>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sl-SI" sz="2400" dirty="0">
                <a:solidFill>
                  <a:schemeClr val="tx1"/>
                </a:solidFill>
                <a:latin typeface="Abhaya Libre"/>
                <a:ea typeface="Abhaya Libre"/>
                <a:cs typeface="Abhaya Libre"/>
                <a:sym typeface="Abhaya Libre"/>
              </a:rPr>
              <a:t>Opredelitev ničelne količine odpadkov po definiciji Mednarodne zveze za nič odpadkov (</a:t>
            </a:r>
            <a:r>
              <a:rPr lang="sl-SI" sz="2400" dirty="0" err="1">
                <a:solidFill>
                  <a:schemeClr val="tx1"/>
                </a:solidFill>
                <a:latin typeface="Abhaya Libre"/>
                <a:ea typeface="Abhaya Libre"/>
                <a:cs typeface="Abhaya Libre"/>
                <a:sym typeface="Abhaya Libre"/>
              </a:rPr>
              <a:t>Zero</a:t>
            </a:r>
            <a:r>
              <a:rPr lang="sl-SI" sz="2400" dirty="0">
                <a:solidFill>
                  <a:schemeClr val="tx1"/>
                </a:solidFill>
                <a:latin typeface="Abhaya Libre"/>
                <a:ea typeface="Abhaya Libre"/>
                <a:cs typeface="Abhaya Libre"/>
                <a:sym typeface="Abhaya Libre"/>
              </a:rPr>
              <a:t> </a:t>
            </a:r>
            <a:r>
              <a:rPr lang="sl-SI" sz="2400" dirty="0" err="1">
                <a:solidFill>
                  <a:schemeClr val="tx1"/>
                </a:solidFill>
                <a:latin typeface="Abhaya Libre"/>
                <a:ea typeface="Abhaya Libre"/>
                <a:cs typeface="Abhaya Libre"/>
                <a:sym typeface="Abhaya Libre"/>
              </a:rPr>
              <a:t>Waste</a:t>
            </a:r>
            <a:r>
              <a:rPr lang="sl-SI" sz="2400" dirty="0">
                <a:solidFill>
                  <a:schemeClr val="tx1"/>
                </a:solidFill>
                <a:latin typeface="Abhaya Libre"/>
                <a:ea typeface="Abhaya Libre"/>
                <a:cs typeface="Abhaya Libre"/>
                <a:sym typeface="Abhaya Libre"/>
              </a:rPr>
              <a:t> </a:t>
            </a:r>
            <a:r>
              <a:rPr lang="sl-SI" sz="2400" dirty="0" err="1">
                <a:solidFill>
                  <a:schemeClr val="tx1"/>
                </a:solidFill>
                <a:latin typeface="Abhaya Libre"/>
                <a:ea typeface="Abhaya Libre"/>
                <a:cs typeface="Abhaya Libre"/>
                <a:sym typeface="Abhaya Libre"/>
              </a:rPr>
              <a:t>International</a:t>
            </a:r>
            <a:r>
              <a:rPr lang="sl-SI" sz="2400" dirty="0">
                <a:solidFill>
                  <a:schemeClr val="tx1"/>
                </a:solidFill>
                <a:latin typeface="Abhaya Libre"/>
                <a:ea typeface="Abhaya Libre"/>
                <a:cs typeface="Abhaya Libre"/>
                <a:sym typeface="Abhaya Libre"/>
              </a:rPr>
              <a:t> </a:t>
            </a:r>
            <a:r>
              <a:rPr lang="sl-SI" sz="2400" dirty="0" err="1">
                <a:solidFill>
                  <a:schemeClr val="tx1"/>
                </a:solidFill>
                <a:latin typeface="Abhaya Libre"/>
                <a:ea typeface="Abhaya Libre"/>
                <a:cs typeface="Abhaya Libre"/>
                <a:sym typeface="Abhaya Libre"/>
              </a:rPr>
              <a:t>Alliance</a:t>
            </a:r>
            <a:r>
              <a:rPr lang="sl-SI" sz="2400" dirty="0">
                <a:solidFill>
                  <a:schemeClr val="tx1"/>
                </a:solidFill>
                <a:latin typeface="Abhaya Libre"/>
                <a:ea typeface="Abhaya Libre"/>
                <a:cs typeface="Abhaya Libre"/>
                <a:sym typeface="Abhaya Libre"/>
              </a:rPr>
              <a:t> - ZWIA) je naslednja: </a:t>
            </a:r>
            <a:endParaRPr lang="en-US" sz="2400" dirty="0">
              <a:solidFill>
                <a:schemeClr val="tx1"/>
              </a:solidFill>
              <a:latin typeface="Abhaya Libre"/>
              <a:ea typeface="Abhaya Libre"/>
              <a:cs typeface="Abhaya Libre"/>
              <a:sym typeface="Abhaya Libre"/>
            </a:endParaRPr>
          </a:p>
          <a:p>
            <a:pPr marL="0" marR="0" lvl="0" indent="0" algn="just" rtl="0">
              <a:lnSpc>
                <a:spcPct val="139958"/>
              </a:lnSpc>
              <a:spcBef>
                <a:spcPts val="0"/>
              </a:spcBef>
              <a:spcAft>
                <a:spcPts val="0"/>
              </a:spcAft>
              <a:buNone/>
            </a:pPr>
            <a:endParaRPr lang="sl-SI"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dirty="0">
                <a:latin typeface="Abhaya Libre"/>
                <a:ea typeface="Abhaya Libre"/>
                <a:cs typeface="Abhaya Libre"/>
                <a:sym typeface="Abhaya Libre"/>
              </a:rPr>
              <a:t>"Zero waste: ZWIA: </a:t>
            </a:r>
            <a:r>
              <a:rPr lang="en-US" sz="2400" dirty="0" err="1">
                <a:latin typeface="Abhaya Libre"/>
                <a:ea typeface="Abhaya Libre"/>
                <a:cs typeface="Abhaya Libre"/>
                <a:sym typeface="Abhaya Libre"/>
              </a:rPr>
              <a:t>ohranjanje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vseh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virov</a:t>
            </a:r>
            <a:r>
              <a:rPr lang="en-US" sz="2400" dirty="0">
                <a:latin typeface="Abhaya Libre"/>
                <a:ea typeface="Abhaya Libre"/>
                <a:cs typeface="Abhaya Libre"/>
                <a:sym typeface="Abhaya Libre"/>
              </a:rPr>
              <a:t> z </a:t>
            </a:r>
            <a:r>
              <a:rPr lang="en-US" sz="2400" dirty="0" err="1">
                <a:latin typeface="Abhaya Libre"/>
                <a:ea typeface="Abhaya Libre"/>
                <a:cs typeface="Abhaya Libre"/>
                <a:sym typeface="Abhaya Libre"/>
              </a:rPr>
              <a:t>odgovorno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proizvodnjo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porabo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ponovno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uporabo</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predelavo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izdelkov</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embalaže</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materialov</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brez</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kurjenja</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brez</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izpustov</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tla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vodo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ali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zrak</a:t>
            </a:r>
            <a:r>
              <a:rPr lang="en-US" sz="2400" dirty="0">
                <a:latin typeface="Abhaya Libre"/>
                <a:ea typeface="Abhaya Libre"/>
                <a:cs typeface="Abhaya Libre"/>
                <a:sym typeface="Abhaya Libre"/>
              </a:rPr>
              <a:t>, ki </a:t>
            </a:r>
            <a:r>
              <a:rPr lang="en-US" sz="2400" dirty="0" err="1">
                <a:latin typeface="Abhaya Libre"/>
                <a:ea typeface="Abhaya Libre"/>
                <a:cs typeface="Abhaya Libre"/>
                <a:sym typeface="Abhaya Libre"/>
              </a:rPr>
              <a:t>ogrožajo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okolje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ali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zdravje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ljudi</a:t>
            </a:r>
            <a:r>
              <a:rPr lang="en-US" sz="2400" dirty="0">
                <a:latin typeface="Abhaya Libre"/>
                <a:ea typeface="Abhaya Libre"/>
                <a:cs typeface="Abhaya Libre"/>
                <a:sym typeface="Abhaya Libre"/>
              </a:rPr>
              <a:t>.</a:t>
            </a:r>
          </a:p>
        </p:txBody>
      </p:sp>
      <p:pic>
        <p:nvPicPr>
          <p:cNvPr id="221" name="Google Shape;221;g1c08aab1bd7_0_26"/>
          <p:cNvPicPr preferRelativeResize="0"/>
          <p:nvPr/>
        </p:nvPicPr>
        <p:blipFill rotWithShape="1">
          <a:blip r:embed="rId4">
            <a:alphaModFix/>
          </a:blip>
          <a:srcRect/>
          <a:stretch/>
        </p:blipFill>
        <p:spPr>
          <a:xfrm rot="-4196164">
            <a:off x="-6459783" y="7449207"/>
            <a:ext cx="11622267" cy="12388075"/>
          </a:xfrm>
          <a:prstGeom prst="rect">
            <a:avLst/>
          </a:prstGeom>
          <a:noFill/>
          <a:ln>
            <a:noFill/>
          </a:ln>
        </p:spPr>
      </p:pic>
      <p:pic>
        <p:nvPicPr>
          <p:cNvPr id="222" name="Google Shape;222;g1c08aab1bd7_0_26"/>
          <p:cNvPicPr preferRelativeResize="0"/>
          <p:nvPr/>
        </p:nvPicPr>
        <p:blipFill rotWithShape="1">
          <a:blip r:embed="rId5">
            <a:alphaModFix/>
          </a:blip>
          <a:srcRect/>
          <a:stretch/>
        </p:blipFill>
        <p:spPr>
          <a:xfrm rot="1836636">
            <a:off x="0" y="-2006961"/>
            <a:ext cx="3334026" cy="3588482"/>
          </a:xfrm>
          <a:prstGeom prst="rect">
            <a:avLst/>
          </a:prstGeom>
          <a:noFill/>
          <a:ln>
            <a:noFill/>
          </a:ln>
        </p:spPr>
      </p:pic>
      <p:sp>
        <p:nvSpPr>
          <p:cNvPr id="223" name="Google Shape;223;g1c08aab1bd7_0_26"/>
          <p:cNvSpPr txBox="1"/>
          <p:nvPr/>
        </p:nvSpPr>
        <p:spPr>
          <a:xfrm>
            <a:off x="1911525" y="1869290"/>
            <a:ext cx="8280600" cy="84023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900" dirty="0" err="1">
                <a:latin typeface="Abhaya Libre"/>
                <a:ea typeface="Abhaya Libre"/>
                <a:cs typeface="Abhaya Libre"/>
                <a:sym typeface="Abhaya Libre"/>
              </a:rPr>
              <a:t>Opredelitev</a:t>
            </a:r>
            <a:r>
              <a:rPr lang="en-US" sz="3900" dirty="0">
                <a:latin typeface="Abhaya Libre"/>
                <a:ea typeface="Abhaya Libre"/>
                <a:cs typeface="Abhaya Libre"/>
                <a:sym typeface="Abhaya Libre"/>
              </a:rPr>
              <a:t> in </a:t>
            </a:r>
            <a:r>
              <a:rPr lang="en-US" sz="3900" dirty="0" err="1">
                <a:latin typeface="Abhaya Libre"/>
                <a:ea typeface="Abhaya Libre"/>
                <a:cs typeface="Abhaya Libre"/>
                <a:sym typeface="Abhaya Libre"/>
              </a:rPr>
              <a:t>načela</a:t>
            </a:r>
            <a:endParaRPr dirty="0"/>
          </a:p>
        </p:txBody>
      </p:sp>
      <p:pic>
        <p:nvPicPr>
          <p:cNvPr id="224" name="Google Shape;224;g1c08aab1bd7_0_26"/>
          <p:cNvPicPr preferRelativeResize="0"/>
          <p:nvPr/>
        </p:nvPicPr>
        <p:blipFill rotWithShape="1">
          <a:blip r:embed="rId6">
            <a:alphaModFix/>
          </a:blip>
          <a:srcRect/>
          <a:stretch/>
        </p:blipFill>
        <p:spPr>
          <a:xfrm>
            <a:off x="16418708" y="0"/>
            <a:ext cx="1869291" cy="1869291"/>
          </a:xfrm>
          <a:prstGeom prst="rect">
            <a:avLst/>
          </a:prstGeom>
          <a:noFill/>
          <a:ln>
            <a:noFill/>
          </a:ln>
        </p:spPr>
      </p:pic>
      <p:pic>
        <p:nvPicPr>
          <p:cNvPr id="225" name="Google Shape;225;g1c08aab1bd7_0_26"/>
          <p:cNvPicPr preferRelativeResize="0"/>
          <p:nvPr/>
        </p:nvPicPr>
        <p:blipFill rotWithShape="1">
          <a:blip r:embed="rId7">
            <a:alphaModFix/>
          </a:blip>
          <a:srcRect/>
          <a:stretch/>
        </p:blipFill>
        <p:spPr>
          <a:xfrm>
            <a:off x="13560120" y="764547"/>
            <a:ext cx="2858579" cy="600300"/>
          </a:xfrm>
          <a:prstGeom prst="rect">
            <a:avLst/>
          </a:prstGeom>
          <a:noFill/>
          <a:ln>
            <a:noFill/>
          </a:ln>
        </p:spPr>
      </p:pic>
      <p:sp>
        <p:nvSpPr>
          <p:cNvPr id="226" name="Google Shape;226;g1c08aab1bd7_0_26"/>
          <p:cNvSpPr txBox="1"/>
          <p:nvPr/>
        </p:nvSpPr>
        <p:spPr>
          <a:xfrm>
            <a:off x="9449375" y="2943225"/>
            <a:ext cx="7903500" cy="4136517"/>
          </a:xfrm>
          <a:prstGeom prst="rect">
            <a:avLst/>
          </a:prstGeom>
          <a:noFill/>
          <a:ln>
            <a:noFill/>
          </a:ln>
        </p:spPr>
        <p:txBody>
          <a:bodyPr spcFirstLastPara="1" wrap="square" lIns="0" tIns="0" rIns="0" bIns="0" anchor="t" anchorCtr="0">
            <a:spAutoFit/>
          </a:bodyPr>
          <a:lstStyle/>
          <a:p>
            <a:pPr marL="0" lvl="0" indent="0" algn="just" rtl="0">
              <a:lnSpc>
                <a:spcPct val="139958"/>
              </a:lnSpc>
              <a:spcBef>
                <a:spcPts val="0"/>
              </a:spcBef>
              <a:spcAft>
                <a:spcPts val="0"/>
              </a:spcAft>
              <a:buNone/>
            </a:pPr>
            <a:r>
              <a:rPr lang="en-US" sz="2400" dirty="0">
                <a:solidFill>
                  <a:schemeClr val="dk1"/>
                </a:solidFill>
                <a:latin typeface="Abhaya Libre"/>
                <a:ea typeface="Abhaya Libre"/>
                <a:cs typeface="Abhaya Libre"/>
                <a:sym typeface="Abhaya Libre"/>
              </a:rPr>
              <a:t>V </a:t>
            </a:r>
            <a:r>
              <a:rPr lang="en-US" sz="2400" dirty="0" err="1">
                <a:solidFill>
                  <a:schemeClr val="dk1"/>
                </a:solidFill>
                <a:latin typeface="Abhaya Libre"/>
                <a:ea typeface="Abhaya Libre"/>
                <a:cs typeface="Abhaya Libre"/>
                <a:sym typeface="Abhaya Libre"/>
              </a:rPr>
              <a:t>svojem</a:t>
            </a:r>
            <a:r>
              <a:rPr lang="en-US" sz="2400" dirty="0">
                <a:solidFill>
                  <a:schemeClr val="dk1"/>
                </a:solidFill>
                <a:latin typeface="Abhaya Libre"/>
                <a:ea typeface="Abhaya Libre"/>
                <a:cs typeface="Abhaya Libre"/>
                <a:sym typeface="Abhaya Libre"/>
              </a:rPr>
              <a:t> </a:t>
            </a:r>
            <a:r>
              <a:rPr lang="en-US" sz="2400" dirty="0" err="1">
                <a:solidFill>
                  <a:schemeClr val="dk1"/>
                </a:solidFill>
                <a:latin typeface="Abhaya Libre"/>
                <a:ea typeface="Abhaya Libre"/>
                <a:cs typeface="Abhaya Libre"/>
                <a:sym typeface="Abhaya Libre"/>
              </a:rPr>
              <a:t>bistvu</a:t>
            </a:r>
            <a:r>
              <a:rPr lang="en-US" sz="2400" dirty="0">
                <a:solidFill>
                  <a:schemeClr val="dk1"/>
                </a:solidFill>
                <a:latin typeface="Abhaya Libre"/>
                <a:ea typeface="Abhaya Libre"/>
                <a:cs typeface="Abhaya Libre"/>
                <a:sym typeface="Abhaya Libre"/>
              </a:rPr>
              <a:t> je </a:t>
            </a:r>
            <a:r>
              <a:rPr lang="en-US" sz="2400" dirty="0" err="1">
                <a:solidFill>
                  <a:schemeClr val="dk1"/>
                </a:solidFill>
                <a:latin typeface="Abhaya Libre"/>
                <a:ea typeface="Abhaya Libre"/>
                <a:cs typeface="Abhaya Libre"/>
                <a:sym typeface="Abhaya Libre"/>
              </a:rPr>
              <a:t>brez</a:t>
            </a:r>
            <a:r>
              <a:rPr lang="en-US" sz="2400" dirty="0">
                <a:solidFill>
                  <a:schemeClr val="dk1"/>
                </a:solidFill>
                <a:latin typeface="Abhaya Libre"/>
                <a:ea typeface="Abhaya Libre"/>
                <a:cs typeface="Abhaya Libre"/>
                <a:sym typeface="Abhaya Libre"/>
              </a:rPr>
              <a:t> </a:t>
            </a:r>
            <a:r>
              <a:rPr lang="en-US" sz="2400" dirty="0" err="1">
                <a:solidFill>
                  <a:schemeClr val="dk1"/>
                </a:solidFill>
                <a:latin typeface="Abhaya Libre"/>
                <a:ea typeface="Abhaya Libre"/>
                <a:cs typeface="Abhaya Libre"/>
                <a:sym typeface="Abhaya Libre"/>
              </a:rPr>
              <a:t>odpadkov</a:t>
            </a:r>
            <a:r>
              <a:rPr lang="en-US" sz="2400" dirty="0">
                <a:solidFill>
                  <a:schemeClr val="dk1"/>
                </a:solidFill>
                <a:latin typeface="Abhaya Libre"/>
                <a:ea typeface="Abhaya Libre"/>
                <a:cs typeface="Abhaya Libre"/>
                <a:sym typeface="Abhaya Libre"/>
              </a:rPr>
              <a:t> </a:t>
            </a:r>
            <a:r>
              <a:rPr lang="en-US" sz="2400" dirty="0" err="1">
                <a:solidFill>
                  <a:schemeClr val="dk1"/>
                </a:solidFill>
                <a:latin typeface="Abhaya Libre"/>
                <a:ea typeface="Abhaya Libre"/>
                <a:cs typeface="Abhaya Libre"/>
                <a:sym typeface="Abhaya Libre"/>
              </a:rPr>
              <a:t>naš</a:t>
            </a:r>
            <a:r>
              <a:rPr lang="en-US" sz="2400" dirty="0">
                <a:solidFill>
                  <a:schemeClr val="dk1"/>
                </a:solidFill>
                <a:latin typeface="Abhaya Libre"/>
                <a:ea typeface="Abhaya Libre"/>
                <a:cs typeface="Abhaya Libre"/>
                <a:sym typeface="Abhaya Libre"/>
              </a:rPr>
              <a:t> </a:t>
            </a:r>
            <a:r>
              <a:rPr lang="en-US" sz="2400" dirty="0" err="1">
                <a:solidFill>
                  <a:schemeClr val="dk1"/>
                </a:solidFill>
                <a:latin typeface="Abhaya Libre"/>
                <a:ea typeface="Abhaya Libre"/>
                <a:cs typeface="Abhaya Libre"/>
                <a:sym typeface="Abhaya Libre"/>
              </a:rPr>
              <a:t>pristop</a:t>
            </a:r>
            <a:r>
              <a:rPr lang="en-US" sz="2400" dirty="0">
                <a:solidFill>
                  <a:schemeClr val="dk1"/>
                </a:solidFill>
                <a:latin typeface="Abhaya Libre"/>
                <a:ea typeface="Abhaya Libre"/>
                <a:cs typeface="Abhaya Libre"/>
                <a:sym typeface="Abhaya Libre"/>
              </a:rPr>
              <a:t> k </a:t>
            </a:r>
            <a:r>
              <a:rPr lang="en-US" sz="2400" dirty="0" err="1">
                <a:solidFill>
                  <a:schemeClr val="dk1"/>
                </a:solidFill>
                <a:latin typeface="Abhaya Libre"/>
                <a:ea typeface="Abhaya Libre"/>
                <a:cs typeface="Abhaya Libre"/>
                <a:sym typeface="Abhaya Libre"/>
              </a:rPr>
              <a:t>proizvodnji</a:t>
            </a:r>
            <a:r>
              <a:rPr lang="en-US" sz="2400" dirty="0">
                <a:solidFill>
                  <a:schemeClr val="dk1"/>
                </a:solidFill>
                <a:latin typeface="Abhaya Libre"/>
                <a:ea typeface="Abhaya Libre"/>
                <a:cs typeface="Abhaya Libre"/>
                <a:sym typeface="Abhaya Libre"/>
              </a:rPr>
              <a:t> in </a:t>
            </a:r>
            <a:r>
              <a:rPr lang="en-US" sz="2400" dirty="0" err="1">
                <a:solidFill>
                  <a:schemeClr val="dk1"/>
                </a:solidFill>
                <a:latin typeface="Abhaya Libre"/>
                <a:ea typeface="Abhaya Libre"/>
                <a:cs typeface="Abhaya Libre"/>
                <a:sym typeface="Abhaya Libre"/>
              </a:rPr>
              <a:t>potrošnji</a:t>
            </a:r>
            <a:r>
              <a:rPr lang="en-US" sz="2400" dirty="0">
                <a:solidFill>
                  <a:schemeClr val="dk1"/>
                </a:solidFill>
                <a:latin typeface="Abhaya Libre"/>
                <a:ea typeface="Abhaya Libre"/>
                <a:cs typeface="Abhaya Libre"/>
                <a:sym typeface="Abhaya Libre"/>
              </a:rPr>
              <a:t>, ki </a:t>
            </a:r>
            <a:r>
              <a:rPr lang="en-US" sz="2400" dirty="0" err="1">
                <a:solidFill>
                  <a:schemeClr val="dk1"/>
                </a:solidFill>
                <a:latin typeface="Abhaya Libre"/>
                <a:ea typeface="Abhaya Libre"/>
                <a:cs typeface="Abhaya Libre"/>
                <a:sym typeface="Abhaya Libre"/>
              </a:rPr>
              <a:t>temelji</a:t>
            </a:r>
            <a:r>
              <a:rPr lang="en-US" sz="2400" dirty="0">
                <a:solidFill>
                  <a:schemeClr val="dk1"/>
                </a:solidFill>
                <a:latin typeface="Abhaya Libre"/>
                <a:ea typeface="Abhaya Libre"/>
                <a:cs typeface="Abhaya Libre"/>
                <a:sym typeface="Abhaya Libre"/>
              </a:rPr>
              <a:t> </a:t>
            </a:r>
            <a:r>
              <a:rPr lang="en-US" sz="2400" dirty="0" err="1">
                <a:solidFill>
                  <a:schemeClr val="dk1"/>
                </a:solidFill>
                <a:latin typeface="Abhaya Libre"/>
                <a:ea typeface="Abhaya Libre"/>
                <a:cs typeface="Abhaya Libre"/>
                <a:sym typeface="Abhaya Libre"/>
              </a:rPr>
              <a:t>na</a:t>
            </a:r>
            <a:r>
              <a:rPr lang="en-US" sz="2400" dirty="0">
                <a:solidFill>
                  <a:schemeClr val="dk1"/>
                </a:solidFill>
                <a:latin typeface="Abhaya Libre"/>
                <a:ea typeface="Abhaya Libre"/>
                <a:cs typeface="Abhaya Libre"/>
                <a:sym typeface="Abhaya Libre"/>
              </a:rPr>
              <a:t> </a:t>
            </a:r>
            <a:r>
              <a:rPr lang="en-US" sz="2400" dirty="0" err="1">
                <a:solidFill>
                  <a:schemeClr val="dk1"/>
                </a:solidFill>
                <a:latin typeface="Abhaya Libre"/>
                <a:ea typeface="Abhaya Libre"/>
                <a:cs typeface="Abhaya Libre"/>
                <a:sym typeface="Abhaya Libre"/>
              </a:rPr>
              <a:t>načelu</a:t>
            </a:r>
            <a:r>
              <a:rPr lang="en-US" sz="2400" dirty="0">
                <a:solidFill>
                  <a:schemeClr val="dk1"/>
                </a:solidFill>
                <a:latin typeface="Abhaya Libre"/>
                <a:ea typeface="Abhaya Libre"/>
                <a:cs typeface="Abhaya Libre"/>
                <a:sym typeface="Abhaya Libre"/>
              </a:rPr>
              <a:t> "</a:t>
            </a:r>
            <a:r>
              <a:rPr lang="en-US" sz="2400" dirty="0" err="1">
                <a:solidFill>
                  <a:schemeClr val="dk1"/>
                </a:solidFill>
                <a:latin typeface="Abhaya Libre"/>
                <a:ea typeface="Abhaya Libre"/>
                <a:cs typeface="Abhaya Libre"/>
                <a:sym typeface="Abhaya Libre"/>
              </a:rPr>
              <a:t>vzemi</a:t>
            </a:r>
            <a:r>
              <a:rPr lang="en-US" sz="2400" dirty="0">
                <a:solidFill>
                  <a:schemeClr val="dk1"/>
                </a:solidFill>
                <a:latin typeface="Abhaya Libre"/>
                <a:ea typeface="Abhaya Libre"/>
                <a:cs typeface="Abhaya Libre"/>
                <a:sym typeface="Abhaya Libre"/>
              </a:rPr>
              <a:t>, </a:t>
            </a:r>
            <a:r>
              <a:rPr lang="en-US" sz="2400" dirty="0" err="1">
                <a:solidFill>
                  <a:schemeClr val="dk1"/>
                </a:solidFill>
                <a:latin typeface="Abhaya Libre"/>
                <a:ea typeface="Abhaya Libre"/>
                <a:cs typeface="Abhaya Libre"/>
                <a:sym typeface="Abhaya Libre"/>
              </a:rPr>
              <a:t>izdelaj</a:t>
            </a:r>
            <a:r>
              <a:rPr lang="en-US" sz="2400" dirty="0">
                <a:solidFill>
                  <a:schemeClr val="dk1"/>
                </a:solidFill>
                <a:latin typeface="Abhaya Libre"/>
                <a:ea typeface="Abhaya Libre"/>
                <a:cs typeface="Abhaya Libre"/>
                <a:sym typeface="Abhaya Libre"/>
              </a:rPr>
              <a:t> in </a:t>
            </a:r>
            <a:r>
              <a:rPr lang="en-US" sz="2400" dirty="0" err="1">
                <a:solidFill>
                  <a:schemeClr val="dk1"/>
                </a:solidFill>
                <a:latin typeface="Abhaya Libre"/>
                <a:ea typeface="Abhaya Libre"/>
                <a:cs typeface="Abhaya Libre"/>
                <a:sym typeface="Abhaya Libre"/>
              </a:rPr>
              <a:t>odloži</a:t>
            </a:r>
            <a:r>
              <a:rPr lang="en-US" sz="2400" dirty="0">
                <a:solidFill>
                  <a:schemeClr val="dk1"/>
                </a:solidFill>
                <a:latin typeface="Abhaya Libre"/>
                <a:ea typeface="Abhaya Libre"/>
                <a:cs typeface="Abhaya Libre"/>
                <a:sym typeface="Abhaya Libre"/>
              </a:rPr>
              <a:t>", </a:t>
            </a:r>
            <a:r>
              <a:rPr lang="en-US" sz="2400" dirty="0" err="1">
                <a:solidFill>
                  <a:schemeClr val="dk1"/>
                </a:solidFill>
                <a:latin typeface="Abhaya Libre"/>
                <a:ea typeface="Abhaya Libre"/>
                <a:cs typeface="Abhaya Libre"/>
                <a:sym typeface="Abhaya Libre"/>
              </a:rPr>
              <a:t>ter</a:t>
            </a:r>
            <a:r>
              <a:rPr lang="en-US" sz="2400" dirty="0">
                <a:solidFill>
                  <a:schemeClr val="dk1"/>
                </a:solidFill>
                <a:latin typeface="Abhaya Libre"/>
                <a:ea typeface="Abhaya Libre"/>
                <a:cs typeface="Abhaya Libre"/>
                <a:sym typeface="Abhaya Libre"/>
              </a:rPr>
              <a:t> </a:t>
            </a:r>
            <a:r>
              <a:rPr lang="en-US" sz="2400" dirty="0" err="1">
                <a:solidFill>
                  <a:schemeClr val="dk1"/>
                </a:solidFill>
                <a:latin typeface="Abhaya Libre"/>
                <a:ea typeface="Abhaya Libre"/>
                <a:cs typeface="Abhaya Libre"/>
                <a:sym typeface="Abhaya Libre"/>
              </a:rPr>
              <a:t>spodbuja</a:t>
            </a:r>
            <a:r>
              <a:rPr lang="en-US" sz="2400" dirty="0">
                <a:solidFill>
                  <a:schemeClr val="dk1"/>
                </a:solidFill>
                <a:latin typeface="Abhaya Libre"/>
                <a:ea typeface="Abhaya Libre"/>
                <a:cs typeface="Abhaya Libre"/>
                <a:sym typeface="Abhaya Libre"/>
              </a:rPr>
              <a:t> </a:t>
            </a:r>
            <a:r>
              <a:rPr lang="en-US" sz="2400" dirty="0" err="1">
                <a:solidFill>
                  <a:schemeClr val="dk1"/>
                </a:solidFill>
                <a:latin typeface="Abhaya Libre"/>
                <a:ea typeface="Abhaya Libre"/>
                <a:cs typeface="Abhaya Libre"/>
                <a:sym typeface="Abhaya Libre"/>
              </a:rPr>
              <a:t>bolj</a:t>
            </a:r>
            <a:r>
              <a:rPr lang="en-US" sz="2400" dirty="0">
                <a:solidFill>
                  <a:schemeClr val="dk1"/>
                </a:solidFill>
                <a:latin typeface="Abhaya Libre"/>
                <a:ea typeface="Abhaya Libre"/>
                <a:cs typeface="Abhaya Libre"/>
                <a:sym typeface="Abhaya Libre"/>
              </a:rPr>
              <a:t> </a:t>
            </a:r>
            <a:r>
              <a:rPr lang="en-US" sz="2400" dirty="0" err="1">
                <a:solidFill>
                  <a:schemeClr val="dk1"/>
                </a:solidFill>
                <a:latin typeface="Abhaya Libre"/>
                <a:ea typeface="Abhaya Libre"/>
                <a:cs typeface="Abhaya Libre"/>
                <a:sym typeface="Abhaya Libre"/>
              </a:rPr>
              <a:t>krožni</a:t>
            </a:r>
            <a:r>
              <a:rPr lang="en-US" sz="2400" dirty="0">
                <a:solidFill>
                  <a:schemeClr val="dk1"/>
                </a:solidFill>
                <a:latin typeface="Abhaya Libre"/>
                <a:ea typeface="Abhaya Libre"/>
                <a:cs typeface="Abhaya Libre"/>
                <a:sym typeface="Abhaya Libre"/>
              </a:rPr>
              <a:t> </a:t>
            </a:r>
            <a:r>
              <a:rPr lang="en-US" sz="2400" dirty="0" err="1">
                <a:solidFill>
                  <a:schemeClr val="dk1"/>
                </a:solidFill>
                <a:latin typeface="Abhaya Libre"/>
                <a:ea typeface="Abhaya Libre"/>
                <a:cs typeface="Abhaya Libre"/>
                <a:sym typeface="Abhaya Libre"/>
              </a:rPr>
              <a:t>pristop</a:t>
            </a:r>
            <a:r>
              <a:rPr lang="en-US" sz="2400" dirty="0">
                <a:solidFill>
                  <a:schemeClr val="dk1"/>
                </a:solidFill>
                <a:latin typeface="Abhaya Libre"/>
                <a:ea typeface="Abhaya Libre"/>
                <a:cs typeface="Abhaya Libre"/>
                <a:sym typeface="Abhaya Libre"/>
              </a:rPr>
              <a:t> k </a:t>
            </a:r>
            <a:r>
              <a:rPr lang="en-US" sz="2400" dirty="0" err="1">
                <a:solidFill>
                  <a:schemeClr val="dk1"/>
                </a:solidFill>
                <a:latin typeface="Abhaya Libre"/>
                <a:ea typeface="Abhaya Libre"/>
                <a:cs typeface="Abhaya Libre"/>
                <a:sym typeface="Abhaya Libre"/>
              </a:rPr>
              <a:t>načinu</a:t>
            </a:r>
            <a:r>
              <a:rPr lang="en-US" sz="2400" dirty="0">
                <a:solidFill>
                  <a:schemeClr val="dk1"/>
                </a:solidFill>
                <a:latin typeface="Abhaya Libre"/>
                <a:ea typeface="Abhaya Libre"/>
                <a:cs typeface="Abhaya Libre"/>
                <a:sym typeface="Abhaya Libre"/>
              </a:rPr>
              <a:t> </a:t>
            </a:r>
            <a:r>
              <a:rPr lang="en-US" sz="2400" dirty="0" err="1">
                <a:solidFill>
                  <a:schemeClr val="dk1"/>
                </a:solidFill>
                <a:latin typeface="Abhaya Libre"/>
                <a:ea typeface="Abhaya Libre"/>
                <a:cs typeface="Abhaya Libre"/>
                <a:sym typeface="Abhaya Libre"/>
              </a:rPr>
              <a:t>uporabe</a:t>
            </a:r>
            <a:r>
              <a:rPr lang="en-US" sz="2400" dirty="0">
                <a:solidFill>
                  <a:schemeClr val="dk1"/>
                </a:solidFill>
                <a:latin typeface="Abhaya Libre"/>
                <a:ea typeface="Abhaya Libre"/>
                <a:cs typeface="Abhaya Libre"/>
                <a:sym typeface="Abhaya Libre"/>
              </a:rPr>
              <a:t> </a:t>
            </a:r>
            <a:r>
              <a:rPr lang="en-US" sz="2400" dirty="0" err="1">
                <a:solidFill>
                  <a:schemeClr val="dk1"/>
                </a:solidFill>
                <a:latin typeface="Abhaya Libre"/>
                <a:ea typeface="Abhaya Libre"/>
                <a:cs typeface="Abhaya Libre"/>
                <a:sym typeface="Abhaya Libre"/>
              </a:rPr>
              <a:t>virov</a:t>
            </a:r>
            <a:r>
              <a:rPr lang="sl-SI" sz="2400" dirty="0">
                <a:solidFill>
                  <a:schemeClr val="dk1"/>
                </a:solidFill>
                <a:latin typeface="Abhaya Libre"/>
                <a:ea typeface="Abhaya Libre"/>
                <a:cs typeface="Abhaya Libre"/>
                <a:sym typeface="Abhaya Libre"/>
              </a:rPr>
              <a:t>.</a:t>
            </a:r>
            <a:r>
              <a:rPr lang="en-US" sz="2400" dirty="0">
                <a:solidFill>
                  <a:schemeClr val="dk1"/>
                </a:solidFill>
                <a:latin typeface="Abhaya Libre"/>
                <a:ea typeface="Abhaya Libre"/>
                <a:cs typeface="Abhaya Libre"/>
                <a:sym typeface="Abhaya Libre"/>
              </a:rPr>
              <a:t> </a:t>
            </a:r>
            <a:endParaRPr lang="sl-SI" sz="2400" dirty="0">
              <a:solidFill>
                <a:schemeClr val="dk1"/>
              </a:solidFill>
              <a:latin typeface="Abhaya Libre"/>
              <a:ea typeface="Abhaya Libre"/>
              <a:cs typeface="Abhaya Libre"/>
              <a:sym typeface="Abhaya Libre"/>
            </a:endParaRPr>
          </a:p>
          <a:p>
            <a:pPr marL="0" lvl="0" indent="0" algn="just" rtl="0">
              <a:lnSpc>
                <a:spcPct val="139958"/>
              </a:lnSpc>
              <a:spcBef>
                <a:spcPts val="0"/>
              </a:spcBef>
              <a:spcAft>
                <a:spcPts val="0"/>
              </a:spcAft>
              <a:buNone/>
            </a:pPr>
            <a:r>
              <a:rPr lang="en-US" sz="2400" dirty="0">
                <a:solidFill>
                  <a:schemeClr val="dk1"/>
                </a:solidFill>
                <a:latin typeface="Abhaya Libre"/>
                <a:ea typeface="Abhaya Libre"/>
                <a:cs typeface="Abhaya Libre"/>
                <a:sym typeface="Abhaya Libre"/>
              </a:rPr>
              <a:t>Na </a:t>
            </a:r>
            <a:r>
              <a:rPr lang="en-US" sz="2400" dirty="0" err="1">
                <a:solidFill>
                  <a:schemeClr val="dk1"/>
                </a:solidFill>
                <a:latin typeface="Abhaya Libre"/>
                <a:ea typeface="Abhaya Libre"/>
                <a:cs typeface="Abhaya Libre"/>
                <a:sym typeface="Abhaya Libre"/>
              </a:rPr>
              <a:t>najosnovnejši</a:t>
            </a:r>
            <a:r>
              <a:rPr lang="en-US" sz="2400" dirty="0">
                <a:solidFill>
                  <a:schemeClr val="dk1"/>
                </a:solidFill>
                <a:latin typeface="Abhaya Libre"/>
                <a:ea typeface="Abhaya Libre"/>
                <a:cs typeface="Abhaya Libre"/>
                <a:sym typeface="Abhaya Libre"/>
              </a:rPr>
              <a:t> </a:t>
            </a:r>
            <a:r>
              <a:rPr lang="en-US" sz="2400" dirty="0" err="1">
                <a:solidFill>
                  <a:schemeClr val="dk1"/>
                </a:solidFill>
                <a:latin typeface="Abhaya Libre"/>
                <a:ea typeface="Abhaya Libre"/>
                <a:cs typeface="Abhaya Libre"/>
                <a:sym typeface="Abhaya Libre"/>
              </a:rPr>
              <a:t>ravni</a:t>
            </a:r>
            <a:r>
              <a:rPr lang="en-US" sz="2400" dirty="0">
                <a:solidFill>
                  <a:schemeClr val="dk1"/>
                </a:solidFill>
                <a:latin typeface="Abhaya Libre"/>
                <a:ea typeface="Abhaya Libre"/>
                <a:cs typeface="Abhaya Libre"/>
                <a:sym typeface="Abhaya Libre"/>
              </a:rPr>
              <a:t> to </a:t>
            </a:r>
            <a:r>
              <a:rPr lang="en-US" sz="2400" dirty="0" err="1">
                <a:solidFill>
                  <a:schemeClr val="dk1"/>
                </a:solidFill>
                <a:latin typeface="Abhaya Libre"/>
                <a:ea typeface="Abhaya Libre"/>
                <a:cs typeface="Abhaya Libre"/>
                <a:sym typeface="Abhaya Libre"/>
              </a:rPr>
              <a:t>pomeni</a:t>
            </a:r>
            <a:r>
              <a:rPr lang="en-US" sz="2400" dirty="0">
                <a:solidFill>
                  <a:schemeClr val="dk1"/>
                </a:solidFill>
                <a:latin typeface="Abhaya Libre"/>
                <a:ea typeface="Abhaya Libre"/>
                <a:cs typeface="Abhaya Libre"/>
                <a:sym typeface="Abhaya Libre"/>
              </a:rPr>
              <a:t>, da je </a:t>
            </a:r>
            <a:r>
              <a:rPr lang="en-US" sz="2400" dirty="0" err="1">
                <a:solidFill>
                  <a:schemeClr val="dk1"/>
                </a:solidFill>
                <a:latin typeface="Abhaya Libre"/>
                <a:ea typeface="Abhaya Libre"/>
                <a:cs typeface="Abhaya Libre"/>
                <a:sym typeface="Abhaya Libre"/>
              </a:rPr>
              <a:t>cilj</a:t>
            </a:r>
            <a:r>
              <a:rPr lang="en-US" sz="2400" dirty="0">
                <a:solidFill>
                  <a:schemeClr val="dk1"/>
                </a:solidFill>
                <a:latin typeface="Abhaya Libre"/>
                <a:ea typeface="Abhaya Libre"/>
                <a:cs typeface="Abhaya Libre"/>
                <a:sym typeface="Abhaya Libre"/>
              </a:rPr>
              <a:t> </a:t>
            </a:r>
            <a:r>
              <a:rPr lang="en-US" sz="2400" dirty="0" err="1">
                <a:solidFill>
                  <a:schemeClr val="dk1"/>
                </a:solidFill>
                <a:latin typeface="Abhaya Libre"/>
                <a:ea typeface="Abhaya Libre"/>
                <a:cs typeface="Abhaya Libre"/>
                <a:sym typeface="Abhaya Libre"/>
              </a:rPr>
              <a:t>ničelne</a:t>
            </a:r>
            <a:r>
              <a:rPr lang="en-US" sz="2400" dirty="0">
                <a:solidFill>
                  <a:schemeClr val="dk1"/>
                </a:solidFill>
                <a:latin typeface="Abhaya Libre"/>
                <a:ea typeface="Abhaya Libre"/>
                <a:cs typeface="Abhaya Libre"/>
                <a:sym typeface="Abhaya Libre"/>
              </a:rPr>
              <a:t> </a:t>
            </a:r>
            <a:r>
              <a:rPr lang="en-US" sz="2400" dirty="0" err="1">
                <a:solidFill>
                  <a:schemeClr val="dk1"/>
                </a:solidFill>
                <a:latin typeface="Abhaya Libre"/>
                <a:ea typeface="Abhaya Libre"/>
                <a:cs typeface="Abhaya Libre"/>
                <a:sym typeface="Abhaya Libre"/>
              </a:rPr>
              <a:t>stopnje</a:t>
            </a:r>
            <a:r>
              <a:rPr lang="en-US" sz="2400" dirty="0">
                <a:solidFill>
                  <a:schemeClr val="dk1"/>
                </a:solidFill>
                <a:latin typeface="Abhaya Libre"/>
                <a:ea typeface="Abhaya Libre"/>
                <a:cs typeface="Abhaya Libre"/>
                <a:sym typeface="Abhaya Libre"/>
              </a:rPr>
              <a:t> </a:t>
            </a:r>
            <a:r>
              <a:rPr lang="en-US" sz="2400" dirty="0" err="1">
                <a:solidFill>
                  <a:schemeClr val="dk1"/>
                </a:solidFill>
                <a:latin typeface="Abhaya Libre"/>
                <a:ea typeface="Abhaya Libre"/>
                <a:cs typeface="Abhaya Libre"/>
                <a:sym typeface="Abhaya Libre"/>
              </a:rPr>
              <a:t>odpadkov</a:t>
            </a:r>
            <a:r>
              <a:rPr lang="en-US" sz="2400" dirty="0">
                <a:solidFill>
                  <a:schemeClr val="dk1"/>
                </a:solidFill>
                <a:latin typeface="Abhaya Libre"/>
                <a:ea typeface="Abhaya Libre"/>
                <a:cs typeface="Abhaya Libre"/>
                <a:sym typeface="Abhaya Libre"/>
              </a:rPr>
              <a:t> </a:t>
            </a:r>
            <a:r>
              <a:rPr lang="en-US" sz="2400" dirty="0" err="1">
                <a:solidFill>
                  <a:schemeClr val="dk1"/>
                </a:solidFill>
                <a:latin typeface="Abhaya Libre"/>
                <a:ea typeface="Abhaya Libre"/>
                <a:cs typeface="Abhaya Libre"/>
                <a:sym typeface="Abhaya Libre"/>
              </a:rPr>
              <a:t>usmeriti</a:t>
            </a:r>
            <a:r>
              <a:rPr lang="en-US" sz="2400" dirty="0">
                <a:solidFill>
                  <a:schemeClr val="dk1"/>
                </a:solidFill>
                <a:latin typeface="Abhaya Libre"/>
                <a:ea typeface="Abhaya Libre"/>
                <a:cs typeface="Abhaya Libre"/>
                <a:sym typeface="Abhaya Libre"/>
              </a:rPr>
              <a:t> </a:t>
            </a:r>
            <a:r>
              <a:rPr lang="en-US" sz="2400" dirty="0" err="1">
                <a:solidFill>
                  <a:schemeClr val="dk1"/>
                </a:solidFill>
                <a:latin typeface="Abhaya Libre"/>
                <a:ea typeface="Abhaya Libre"/>
                <a:cs typeface="Abhaya Libre"/>
                <a:sym typeface="Abhaya Libre"/>
              </a:rPr>
              <a:t>gospodarstva</a:t>
            </a:r>
            <a:r>
              <a:rPr lang="en-US" sz="2400" dirty="0">
                <a:solidFill>
                  <a:schemeClr val="dk1"/>
                </a:solidFill>
                <a:latin typeface="Abhaya Libre"/>
                <a:ea typeface="Abhaya Libre"/>
                <a:cs typeface="Abhaya Libre"/>
                <a:sym typeface="Abhaya Libre"/>
              </a:rPr>
              <a:t> k </a:t>
            </a:r>
            <a:r>
              <a:rPr lang="en-US" sz="2400" dirty="0" err="1">
                <a:solidFill>
                  <a:schemeClr val="dk1"/>
                </a:solidFill>
                <a:latin typeface="Abhaya Libre"/>
                <a:ea typeface="Abhaya Libre"/>
                <a:cs typeface="Abhaya Libre"/>
                <a:sym typeface="Abhaya Libre"/>
              </a:rPr>
              <a:t>cilju</a:t>
            </a:r>
            <a:r>
              <a:rPr lang="en-US" sz="2400" dirty="0">
                <a:solidFill>
                  <a:schemeClr val="dk1"/>
                </a:solidFill>
                <a:latin typeface="Abhaya Libre"/>
                <a:ea typeface="Abhaya Libre"/>
                <a:cs typeface="Abhaya Libre"/>
                <a:sym typeface="Abhaya Libre"/>
              </a:rPr>
              <a:t>, da ne </a:t>
            </a:r>
            <a:r>
              <a:rPr lang="en-US" sz="2400" dirty="0" err="1">
                <a:solidFill>
                  <a:schemeClr val="dk1"/>
                </a:solidFill>
                <a:latin typeface="Abhaya Libre"/>
                <a:ea typeface="Abhaya Libre"/>
                <a:cs typeface="Abhaya Libre"/>
                <a:sym typeface="Abhaya Libre"/>
              </a:rPr>
              <a:t>bodo</a:t>
            </a:r>
            <a:r>
              <a:rPr lang="en-US" sz="2400" dirty="0">
                <a:solidFill>
                  <a:schemeClr val="dk1"/>
                </a:solidFill>
                <a:latin typeface="Abhaya Libre"/>
                <a:ea typeface="Abhaya Libre"/>
                <a:cs typeface="Abhaya Libre"/>
                <a:sym typeface="Abhaya Libre"/>
              </a:rPr>
              <a:t> </a:t>
            </a:r>
            <a:r>
              <a:rPr lang="en-US" sz="2400" dirty="0" err="1">
                <a:solidFill>
                  <a:schemeClr val="dk1"/>
                </a:solidFill>
                <a:latin typeface="Abhaya Libre"/>
                <a:ea typeface="Abhaya Libre"/>
                <a:cs typeface="Abhaya Libre"/>
                <a:sym typeface="Abhaya Libre"/>
              </a:rPr>
              <a:t>pošiljala</a:t>
            </a:r>
            <a:r>
              <a:rPr lang="en-US" sz="2400" dirty="0">
                <a:solidFill>
                  <a:schemeClr val="dk1"/>
                </a:solidFill>
                <a:latin typeface="Abhaya Libre"/>
                <a:ea typeface="Abhaya Libre"/>
                <a:cs typeface="Abhaya Libre"/>
                <a:sym typeface="Abhaya Libre"/>
              </a:rPr>
              <a:t> </a:t>
            </a:r>
            <a:r>
              <a:rPr lang="en-US" sz="2400" dirty="0" err="1">
                <a:solidFill>
                  <a:schemeClr val="dk1"/>
                </a:solidFill>
                <a:latin typeface="Abhaya Libre"/>
                <a:ea typeface="Abhaya Libre"/>
                <a:cs typeface="Abhaya Libre"/>
                <a:sym typeface="Abhaya Libre"/>
              </a:rPr>
              <a:t>odpadkov</a:t>
            </a:r>
            <a:r>
              <a:rPr lang="en-US" sz="2400" dirty="0">
                <a:solidFill>
                  <a:schemeClr val="dk1"/>
                </a:solidFill>
                <a:latin typeface="Abhaya Libre"/>
                <a:ea typeface="Abhaya Libre"/>
                <a:cs typeface="Abhaya Libre"/>
                <a:sym typeface="Abhaya Libre"/>
              </a:rPr>
              <a:t> </a:t>
            </a:r>
            <a:r>
              <a:rPr lang="en-US" sz="2400" dirty="0" err="1">
                <a:solidFill>
                  <a:schemeClr val="dk1"/>
                </a:solidFill>
                <a:latin typeface="Abhaya Libre"/>
                <a:ea typeface="Abhaya Libre"/>
                <a:cs typeface="Abhaya Libre"/>
                <a:sym typeface="Abhaya Libre"/>
              </a:rPr>
              <a:t>na</a:t>
            </a:r>
            <a:r>
              <a:rPr lang="en-US" sz="2400" dirty="0">
                <a:solidFill>
                  <a:schemeClr val="dk1"/>
                </a:solidFill>
                <a:latin typeface="Abhaya Libre"/>
                <a:ea typeface="Abhaya Libre"/>
                <a:cs typeface="Abhaya Libre"/>
                <a:sym typeface="Abhaya Libre"/>
              </a:rPr>
              <a:t> </a:t>
            </a:r>
            <a:r>
              <a:rPr lang="en-US" sz="2400" dirty="0" err="1">
                <a:solidFill>
                  <a:schemeClr val="dk1"/>
                </a:solidFill>
                <a:latin typeface="Abhaya Libre"/>
                <a:ea typeface="Abhaya Libre"/>
                <a:cs typeface="Abhaya Libre"/>
                <a:sym typeface="Abhaya Libre"/>
              </a:rPr>
              <a:t>odlagališča</a:t>
            </a:r>
            <a:r>
              <a:rPr lang="en-US" sz="2400" dirty="0">
                <a:solidFill>
                  <a:schemeClr val="dk1"/>
                </a:solidFill>
                <a:latin typeface="Abhaya Libre"/>
                <a:ea typeface="Abhaya Libre"/>
                <a:cs typeface="Abhaya Libre"/>
                <a:sym typeface="Abhaya Libre"/>
              </a:rPr>
              <a:t>, v </a:t>
            </a:r>
            <a:r>
              <a:rPr lang="en-US" sz="2400" dirty="0" err="1">
                <a:solidFill>
                  <a:schemeClr val="dk1"/>
                </a:solidFill>
                <a:latin typeface="Abhaya Libre"/>
                <a:ea typeface="Abhaya Libre"/>
                <a:cs typeface="Abhaya Libre"/>
                <a:sym typeface="Abhaya Libre"/>
              </a:rPr>
              <a:t>sežigalnice</a:t>
            </a:r>
            <a:r>
              <a:rPr lang="en-US" sz="2400" dirty="0">
                <a:solidFill>
                  <a:schemeClr val="dk1"/>
                </a:solidFill>
                <a:latin typeface="Abhaya Libre"/>
                <a:ea typeface="Abhaya Libre"/>
                <a:cs typeface="Abhaya Libre"/>
                <a:sym typeface="Abhaya Libre"/>
              </a:rPr>
              <a:t> in v </a:t>
            </a:r>
            <a:r>
              <a:rPr lang="en-US" sz="2400" dirty="0" err="1">
                <a:solidFill>
                  <a:schemeClr val="dk1"/>
                </a:solidFill>
                <a:latin typeface="Abhaya Libre"/>
                <a:ea typeface="Abhaya Libre"/>
                <a:cs typeface="Abhaya Libre"/>
                <a:sym typeface="Abhaya Libre"/>
              </a:rPr>
              <a:t>oceane</a:t>
            </a:r>
            <a:r>
              <a:rPr lang="en-US" sz="2400" dirty="0">
                <a:solidFill>
                  <a:schemeClr val="dk1"/>
                </a:solidFill>
                <a:latin typeface="Abhaya Libre"/>
                <a:ea typeface="Abhaya Libre"/>
                <a:cs typeface="Abhaya Libre"/>
                <a:sym typeface="Abhaya Libre"/>
              </a:rPr>
              <a:t>.</a:t>
            </a:r>
            <a:endParaRPr lang="sl-SI" sz="2400" dirty="0">
              <a:solidFill>
                <a:schemeClr val="dk1"/>
              </a:solidFill>
              <a:latin typeface="Abhaya Libre"/>
              <a:ea typeface="Abhaya Libre"/>
              <a:cs typeface="Abhaya Libre"/>
              <a:sym typeface="Abhaya Libre"/>
            </a:endParaRPr>
          </a:p>
          <a:p>
            <a:pPr marL="0" lvl="0" indent="0" algn="just" rtl="0">
              <a:lnSpc>
                <a:spcPct val="139958"/>
              </a:lnSpc>
              <a:spcBef>
                <a:spcPts val="0"/>
              </a:spcBef>
              <a:spcAft>
                <a:spcPts val="0"/>
              </a:spcAft>
              <a:buNone/>
            </a:pPr>
            <a:r>
              <a:rPr lang="en-US" sz="2400" dirty="0" err="1">
                <a:solidFill>
                  <a:schemeClr val="dk1"/>
                </a:solidFill>
                <a:latin typeface="Abhaya Libre"/>
                <a:ea typeface="Abhaya Libre"/>
                <a:cs typeface="Abhaya Libre"/>
                <a:sym typeface="Abhaya Libre"/>
              </a:rPr>
              <a:t>Načela</a:t>
            </a:r>
            <a:r>
              <a:rPr lang="en-US" sz="2400" dirty="0">
                <a:solidFill>
                  <a:schemeClr val="dk1"/>
                </a:solidFill>
                <a:latin typeface="Abhaya Libre"/>
                <a:ea typeface="Abhaya Libre"/>
                <a:cs typeface="Abhaya Libre"/>
                <a:sym typeface="Abhaya Libre"/>
              </a:rPr>
              <a:t> </a:t>
            </a:r>
            <a:r>
              <a:rPr lang="en-US" sz="2400" dirty="0" err="1">
                <a:solidFill>
                  <a:schemeClr val="dk1"/>
                </a:solidFill>
                <a:latin typeface="Abhaya Libre"/>
                <a:ea typeface="Abhaya Libre"/>
                <a:cs typeface="Abhaya Libre"/>
                <a:sym typeface="Abhaya Libre"/>
              </a:rPr>
              <a:t>ničelne</a:t>
            </a:r>
            <a:r>
              <a:rPr lang="en-US" sz="2400" dirty="0">
                <a:solidFill>
                  <a:schemeClr val="dk1"/>
                </a:solidFill>
                <a:latin typeface="Abhaya Libre"/>
                <a:ea typeface="Abhaya Libre"/>
                <a:cs typeface="Abhaya Libre"/>
                <a:sym typeface="Abhaya Libre"/>
              </a:rPr>
              <a:t> </a:t>
            </a:r>
            <a:r>
              <a:rPr lang="en-US" sz="2400" dirty="0" err="1">
                <a:solidFill>
                  <a:schemeClr val="dk1"/>
                </a:solidFill>
                <a:latin typeface="Abhaya Libre"/>
                <a:ea typeface="Abhaya Libre"/>
                <a:cs typeface="Abhaya Libre"/>
                <a:sym typeface="Abhaya Libre"/>
              </a:rPr>
              <a:t>količine</a:t>
            </a:r>
            <a:r>
              <a:rPr lang="en-US" sz="2400" dirty="0">
                <a:solidFill>
                  <a:schemeClr val="dk1"/>
                </a:solidFill>
                <a:latin typeface="Abhaya Libre"/>
                <a:ea typeface="Abhaya Libre"/>
                <a:cs typeface="Abhaya Libre"/>
                <a:sym typeface="Abhaya Libre"/>
              </a:rPr>
              <a:t> </a:t>
            </a:r>
            <a:r>
              <a:rPr lang="en-US" sz="2400" dirty="0" err="1">
                <a:solidFill>
                  <a:schemeClr val="dk1"/>
                </a:solidFill>
                <a:latin typeface="Abhaya Libre"/>
                <a:ea typeface="Abhaya Libre"/>
                <a:cs typeface="Abhaya Libre"/>
                <a:sym typeface="Abhaya Libre"/>
              </a:rPr>
              <a:t>odpadkov</a:t>
            </a:r>
            <a:r>
              <a:rPr lang="en-US" sz="2400" dirty="0">
                <a:solidFill>
                  <a:schemeClr val="dk1"/>
                </a:solidFill>
                <a:latin typeface="Abhaya Libre"/>
                <a:ea typeface="Abhaya Libre"/>
                <a:cs typeface="Abhaya Libre"/>
                <a:sym typeface="Abhaya Libre"/>
              </a:rPr>
              <a:t> </a:t>
            </a:r>
            <a:r>
              <a:rPr lang="en-US" sz="2400" dirty="0" err="1">
                <a:solidFill>
                  <a:schemeClr val="dk1"/>
                </a:solidFill>
                <a:latin typeface="Abhaya Libre"/>
                <a:ea typeface="Abhaya Libre"/>
                <a:cs typeface="Abhaya Libre"/>
                <a:sym typeface="Abhaya Libre"/>
              </a:rPr>
              <a:t>vključujejo</a:t>
            </a:r>
            <a:r>
              <a:rPr lang="en-US" sz="2400" dirty="0">
                <a:solidFill>
                  <a:schemeClr val="dk1"/>
                </a:solidFill>
                <a:latin typeface="Abhaya Libre"/>
                <a:ea typeface="Abhaya Libre"/>
                <a:cs typeface="Abhaya Libre"/>
                <a:sym typeface="Abhaya Libre"/>
              </a:rPr>
              <a:t> tri </a:t>
            </a:r>
            <a:r>
              <a:rPr lang="en-US" sz="2400" dirty="0" err="1">
                <a:solidFill>
                  <a:schemeClr val="dk1"/>
                </a:solidFill>
                <a:latin typeface="Abhaya Libre"/>
                <a:ea typeface="Abhaya Libre"/>
                <a:cs typeface="Abhaya Libre"/>
                <a:sym typeface="Abhaya Libre"/>
              </a:rPr>
              <a:t>temeljne</a:t>
            </a:r>
            <a:r>
              <a:rPr lang="en-US" sz="2400" dirty="0">
                <a:solidFill>
                  <a:schemeClr val="dk1"/>
                </a:solidFill>
                <a:latin typeface="Abhaya Libre"/>
                <a:ea typeface="Abhaya Libre"/>
                <a:cs typeface="Abhaya Libre"/>
                <a:sym typeface="Abhaya Libre"/>
              </a:rPr>
              <a:t> </a:t>
            </a:r>
            <a:r>
              <a:rPr lang="en-US" sz="2400" dirty="0" err="1">
                <a:solidFill>
                  <a:schemeClr val="dk1"/>
                </a:solidFill>
                <a:latin typeface="Abhaya Libre"/>
                <a:ea typeface="Abhaya Libre"/>
                <a:cs typeface="Abhaya Libre"/>
                <a:sym typeface="Abhaya Libre"/>
              </a:rPr>
              <a:t>obveznosti</a:t>
            </a:r>
            <a:r>
              <a:rPr lang="en-US" sz="2400" dirty="0">
                <a:solidFill>
                  <a:schemeClr val="dk1"/>
                </a:solidFill>
                <a:latin typeface="Abhaya Libre"/>
                <a:ea typeface="Abhaya Libre"/>
                <a:cs typeface="Abhaya Libre"/>
                <a:sym typeface="Abhaya Libre"/>
              </a:rPr>
              <a:t>, ki so </a:t>
            </a:r>
            <a:r>
              <a:rPr lang="en-US" sz="2400" dirty="0" err="1">
                <a:solidFill>
                  <a:schemeClr val="dk1"/>
                </a:solidFill>
                <a:latin typeface="Abhaya Libre"/>
                <a:ea typeface="Abhaya Libre"/>
                <a:cs typeface="Abhaya Libre"/>
                <a:sym typeface="Abhaya Libre"/>
              </a:rPr>
              <a:t>namenjene</a:t>
            </a:r>
            <a:r>
              <a:rPr lang="en-US" sz="2400" dirty="0">
                <a:solidFill>
                  <a:schemeClr val="dk1"/>
                </a:solidFill>
                <a:latin typeface="Abhaya Libre"/>
                <a:ea typeface="Abhaya Libre"/>
                <a:cs typeface="Abhaya Libre"/>
                <a:sym typeface="Abhaya Libre"/>
              </a:rPr>
              <a:t> </a:t>
            </a:r>
            <a:r>
              <a:rPr lang="en-US" sz="2400" dirty="0" err="1">
                <a:solidFill>
                  <a:schemeClr val="dk1"/>
                </a:solidFill>
                <a:latin typeface="Abhaya Libre"/>
                <a:ea typeface="Abhaya Libre"/>
                <a:cs typeface="Abhaya Libre"/>
                <a:sym typeface="Abhaya Libre"/>
              </a:rPr>
              <a:t>različnim</a:t>
            </a:r>
            <a:r>
              <a:rPr lang="en-US" sz="2400" dirty="0">
                <a:solidFill>
                  <a:schemeClr val="dk1"/>
                </a:solidFill>
                <a:latin typeface="Abhaya Libre"/>
                <a:ea typeface="Abhaya Libre"/>
                <a:cs typeface="Abhaya Libre"/>
                <a:sym typeface="Abhaya Libre"/>
              </a:rPr>
              <a:t> </a:t>
            </a:r>
            <a:r>
              <a:rPr lang="en-US" sz="2400" dirty="0" err="1">
                <a:solidFill>
                  <a:schemeClr val="dk1"/>
                </a:solidFill>
                <a:latin typeface="Abhaya Libre"/>
                <a:ea typeface="Abhaya Libre"/>
                <a:cs typeface="Abhaya Libre"/>
                <a:sym typeface="Abhaya Libre"/>
              </a:rPr>
              <a:t>delom</a:t>
            </a:r>
            <a:r>
              <a:rPr lang="en-US" sz="2400" dirty="0">
                <a:solidFill>
                  <a:schemeClr val="dk1"/>
                </a:solidFill>
                <a:latin typeface="Abhaya Libre"/>
                <a:ea typeface="Abhaya Libre"/>
                <a:cs typeface="Abhaya Libre"/>
                <a:sym typeface="Abhaya Libre"/>
              </a:rPr>
              <a:t> </a:t>
            </a:r>
            <a:r>
              <a:rPr lang="en-US" sz="2400" dirty="0" err="1">
                <a:solidFill>
                  <a:schemeClr val="dk1"/>
                </a:solidFill>
                <a:latin typeface="Abhaya Libre"/>
                <a:ea typeface="Abhaya Libre"/>
                <a:cs typeface="Abhaya Libre"/>
                <a:sym typeface="Abhaya Libre"/>
              </a:rPr>
              <a:t>družbe</a:t>
            </a:r>
            <a:r>
              <a:rPr lang="en-US" sz="2400" dirty="0">
                <a:solidFill>
                  <a:schemeClr val="dk1"/>
                </a:solidFill>
                <a:latin typeface="Abhaya Libre"/>
                <a:ea typeface="Abhaya Libre"/>
                <a:cs typeface="Abhaya Libre"/>
                <a:sym typeface="Abhaya Libre"/>
              </a:rPr>
              <a:t>:,</a:t>
            </a:r>
            <a:endParaRPr sz="2400" dirty="0">
              <a:solidFill>
                <a:schemeClr val="dk1"/>
              </a:solidFill>
              <a:latin typeface="Abhaya Libre"/>
              <a:ea typeface="Abhaya Libre"/>
              <a:cs typeface="Abhaya Libre"/>
              <a:sym typeface="Abhaya Libre"/>
            </a:endParaRPr>
          </a:p>
        </p:txBody>
      </p:sp>
      <p:pic>
        <p:nvPicPr>
          <p:cNvPr id="227" name="Google Shape;227;g1c08aab1bd7_0_26"/>
          <p:cNvPicPr preferRelativeResize="0"/>
          <p:nvPr/>
        </p:nvPicPr>
        <p:blipFill>
          <a:blip r:embed="rId8">
            <a:alphaModFix/>
          </a:blip>
          <a:stretch>
            <a:fillRect/>
          </a:stretch>
        </p:blipFill>
        <p:spPr>
          <a:xfrm>
            <a:off x="4987434" y="6894008"/>
            <a:ext cx="12762935" cy="353602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231"/>
        <p:cNvGrpSpPr/>
        <p:nvPr/>
      </p:nvGrpSpPr>
      <p:grpSpPr>
        <a:xfrm>
          <a:off x="0" y="0"/>
          <a:ext cx="0" cy="0"/>
          <a:chOff x="0" y="0"/>
          <a:chExt cx="0" cy="0"/>
        </a:xfrm>
      </p:grpSpPr>
      <p:pic>
        <p:nvPicPr>
          <p:cNvPr id="232" name="Google Shape;232;p11"/>
          <p:cNvPicPr preferRelativeResize="0"/>
          <p:nvPr/>
        </p:nvPicPr>
        <p:blipFill rotWithShape="1">
          <a:blip r:embed="rId3">
            <a:alphaModFix/>
          </a:blip>
          <a:srcRect/>
          <a:stretch/>
        </p:blipFill>
        <p:spPr>
          <a:xfrm rot="-4196164">
            <a:off x="-5974143" y="8370333"/>
            <a:ext cx="10675280" cy="11378690"/>
          </a:xfrm>
          <a:prstGeom prst="rect">
            <a:avLst/>
          </a:prstGeom>
          <a:noFill/>
          <a:ln>
            <a:noFill/>
          </a:ln>
        </p:spPr>
      </p:pic>
      <p:pic>
        <p:nvPicPr>
          <p:cNvPr id="233" name="Google Shape;233;p11"/>
          <p:cNvPicPr preferRelativeResize="0"/>
          <p:nvPr/>
        </p:nvPicPr>
        <p:blipFill rotWithShape="1">
          <a:blip r:embed="rId4">
            <a:alphaModFix/>
          </a:blip>
          <a:srcRect/>
          <a:stretch/>
        </p:blipFill>
        <p:spPr>
          <a:xfrm rot="1836636">
            <a:off x="0" y="-2006961"/>
            <a:ext cx="3334026" cy="3588482"/>
          </a:xfrm>
          <a:prstGeom prst="rect">
            <a:avLst/>
          </a:prstGeom>
          <a:noFill/>
          <a:ln>
            <a:noFill/>
          </a:ln>
        </p:spPr>
      </p:pic>
      <p:pic>
        <p:nvPicPr>
          <p:cNvPr id="234" name="Google Shape;234;p11"/>
          <p:cNvPicPr preferRelativeResize="0"/>
          <p:nvPr/>
        </p:nvPicPr>
        <p:blipFill rotWithShape="1">
          <a:blip r:embed="rId5">
            <a:alphaModFix/>
          </a:blip>
          <a:srcRect/>
          <a:stretch/>
        </p:blipFill>
        <p:spPr>
          <a:xfrm>
            <a:off x="16418708" y="0"/>
            <a:ext cx="1869292" cy="1869292"/>
          </a:xfrm>
          <a:prstGeom prst="rect">
            <a:avLst/>
          </a:prstGeom>
          <a:noFill/>
          <a:ln>
            <a:noFill/>
          </a:ln>
        </p:spPr>
      </p:pic>
      <p:pic>
        <p:nvPicPr>
          <p:cNvPr id="235" name="Google Shape;235;p11"/>
          <p:cNvPicPr preferRelativeResize="0"/>
          <p:nvPr/>
        </p:nvPicPr>
        <p:blipFill rotWithShape="1">
          <a:blip r:embed="rId6">
            <a:alphaModFix/>
          </a:blip>
          <a:srcRect/>
          <a:stretch/>
        </p:blipFill>
        <p:spPr>
          <a:xfrm>
            <a:off x="7870030" y="9245916"/>
            <a:ext cx="3710720" cy="779251"/>
          </a:xfrm>
          <a:prstGeom prst="rect">
            <a:avLst/>
          </a:prstGeom>
          <a:noFill/>
          <a:ln>
            <a:noFill/>
          </a:ln>
        </p:spPr>
      </p:pic>
      <p:pic>
        <p:nvPicPr>
          <p:cNvPr id="236" name="Google Shape;236;p11"/>
          <p:cNvPicPr preferRelativeResize="0"/>
          <p:nvPr/>
        </p:nvPicPr>
        <p:blipFill rotWithShape="1">
          <a:blip r:embed="rId7">
            <a:alphaModFix/>
          </a:blip>
          <a:srcRect/>
          <a:stretch/>
        </p:blipFill>
        <p:spPr>
          <a:xfrm rot="9614497">
            <a:off x="17215841" y="8047725"/>
            <a:ext cx="4352147" cy="4346443"/>
          </a:xfrm>
          <a:prstGeom prst="rect">
            <a:avLst/>
          </a:prstGeom>
          <a:noFill/>
          <a:ln>
            <a:noFill/>
          </a:ln>
        </p:spPr>
      </p:pic>
      <p:sp>
        <p:nvSpPr>
          <p:cNvPr id="237" name="Google Shape;237;p11"/>
          <p:cNvSpPr txBox="1"/>
          <p:nvPr/>
        </p:nvSpPr>
        <p:spPr>
          <a:xfrm>
            <a:off x="4673499" y="743344"/>
            <a:ext cx="8280600" cy="838800"/>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en-US" sz="6410" dirty="0">
                <a:latin typeface="Abhaya Libre"/>
                <a:ea typeface="Abhaya Libre"/>
                <a:cs typeface="Abhaya Libre"/>
                <a:sym typeface="Abhaya Libre"/>
              </a:rPr>
              <a:t>5 R</a:t>
            </a:r>
            <a:r>
              <a:rPr lang="sl-SI" sz="6410" dirty="0">
                <a:latin typeface="Abhaya Libre"/>
                <a:ea typeface="Abhaya Libre"/>
                <a:cs typeface="Abhaya Libre"/>
                <a:sym typeface="Abhaya Libre"/>
              </a:rPr>
              <a:t>-jev „</a:t>
            </a:r>
            <a:r>
              <a:rPr lang="en-US" sz="6410" dirty="0">
                <a:latin typeface="Abhaya Libre"/>
                <a:ea typeface="Abhaya Libre"/>
                <a:cs typeface="Abhaya Libre"/>
                <a:sym typeface="Abhaya Libre"/>
              </a:rPr>
              <a:t>zero waste</a:t>
            </a:r>
            <a:r>
              <a:rPr lang="sl-SI" sz="6410" dirty="0">
                <a:latin typeface="Abhaya Libre"/>
                <a:ea typeface="Abhaya Libre"/>
                <a:cs typeface="Abhaya Libre"/>
                <a:sym typeface="Abhaya Libre"/>
              </a:rPr>
              <a:t>“</a:t>
            </a:r>
            <a:endParaRPr dirty="0"/>
          </a:p>
        </p:txBody>
      </p:sp>
      <p:pic>
        <p:nvPicPr>
          <p:cNvPr id="238" name="Google Shape;238;p11"/>
          <p:cNvPicPr preferRelativeResize="0"/>
          <p:nvPr/>
        </p:nvPicPr>
        <p:blipFill>
          <a:blip r:embed="rId8">
            <a:alphaModFix/>
          </a:blip>
          <a:stretch>
            <a:fillRect/>
          </a:stretch>
        </p:blipFill>
        <p:spPr>
          <a:xfrm>
            <a:off x="1661925" y="1865088"/>
            <a:ext cx="4876800" cy="7315200"/>
          </a:xfrm>
          <a:prstGeom prst="rect">
            <a:avLst/>
          </a:prstGeom>
          <a:noFill/>
          <a:ln>
            <a:noFill/>
          </a:ln>
        </p:spPr>
      </p:pic>
      <p:grpSp>
        <p:nvGrpSpPr>
          <p:cNvPr id="239" name="Google Shape;239;p11"/>
          <p:cNvGrpSpPr/>
          <p:nvPr/>
        </p:nvGrpSpPr>
        <p:grpSpPr>
          <a:xfrm>
            <a:off x="7331802" y="1582144"/>
            <a:ext cx="9419891" cy="7244635"/>
            <a:chOff x="-1976087" y="-192927"/>
            <a:chExt cx="12559855" cy="9659514"/>
          </a:xfrm>
        </p:grpSpPr>
        <p:sp>
          <p:nvSpPr>
            <p:cNvPr id="240" name="Google Shape;240;p11"/>
            <p:cNvSpPr txBox="1"/>
            <p:nvPr/>
          </p:nvSpPr>
          <p:spPr>
            <a:xfrm>
              <a:off x="2524568" y="6928179"/>
              <a:ext cx="8059200" cy="1378839"/>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sl-SI" sz="2400" dirty="0">
                  <a:latin typeface="Abhaya Libre"/>
                  <a:ea typeface="Abhaya Libre"/>
                  <a:cs typeface="Abhaya Libre"/>
                  <a:sym typeface="Abhaya Libre"/>
                </a:rPr>
                <a:t>Po</a:t>
              </a:r>
              <a:r>
                <a:rPr lang="en-US" sz="2400" dirty="0">
                  <a:latin typeface="Abhaya Libre"/>
                  <a:ea typeface="Abhaya Libre"/>
                  <a:cs typeface="Abhaya Libre"/>
                  <a:sym typeface="Abhaya Libre"/>
                </a:rPr>
                <a:t>leg </a:t>
              </a:r>
              <a:r>
                <a:rPr lang="en-US" sz="2400" dirty="0" err="1">
                  <a:latin typeface="Abhaya Libre"/>
                  <a:ea typeface="Abhaya Libre"/>
                  <a:cs typeface="Abhaya Libre"/>
                  <a:sym typeface="Abhaya Libre"/>
                </a:rPr>
                <a:t>tega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ustvarja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trajnostno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okolje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saj</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varčuje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redke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naravne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vire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tudi</a:t>
              </a:r>
              <a:r>
                <a:rPr lang="en-US" sz="2400" dirty="0">
                  <a:latin typeface="Abhaya Libre"/>
                  <a:ea typeface="Abhaya Libre"/>
                  <a:cs typeface="Abhaya Libre"/>
                  <a:sym typeface="Abhaya Libre"/>
                </a:rPr>
                <a:t> za </a:t>
              </a:r>
              <a:r>
                <a:rPr lang="en-US" sz="2400" dirty="0" err="1">
                  <a:latin typeface="Abhaya Libre"/>
                  <a:ea typeface="Abhaya Libre"/>
                  <a:cs typeface="Abhaya Libre"/>
                  <a:sym typeface="Abhaya Libre"/>
                </a:rPr>
                <a:t>prihodnje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generacije</a:t>
              </a:r>
              <a:r>
                <a:rPr lang="en-US" sz="2400" dirty="0">
                  <a:latin typeface="Abhaya Libre"/>
                  <a:ea typeface="Abhaya Libre"/>
                  <a:cs typeface="Abhaya Libre"/>
                  <a:sym typeface="Abhaya Libre"/>
                </a:rPr>
                <a:t>.</a:t>
              </a:r>
              <a:endParaRPr dirty="0"/>
            </a:p>
          </p:txBody>
        </p:sp>
        <p:sp>
          <p:nvSpPr>
            <p:cNvPr id="241" name="Google Shape;241;p11"/>
            <p:cNvSpPr txBox="1"/>
            <p:nvPr/>
          </p:nvSpPr>
          <p:spPr>
            <a:xfrm>
              <a:off x="-1976087" y="-192927"/>
              <a:ext cx="12491100" cy="6204776"/>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err="1">
                  <a:latin typeface="Abhaya Libre"/>
                  <a:ea typeface="Abhaya Libre"/>
                  <a:cs typeface="Abhaya Libre"/>
                  <a:sym typeface="Abhaya Libre"/>
                </a:rPr>
                <a:t>Verjetno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smo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že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vsi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slišali</a:t>
              </a:r>
              <a:r>
                <a:rPr lang="en-US" sz="2400" dirty="0">
                  <a:latin typeface="Abhaya Libre"/>
                  <a:ea typeface="Abhaya Libre"/>
                  <a:cs typeface="Abhaya Libre"/>
                  <a:sym typeface="Abhaya Libre"/>
                </a:rPr>
                <a:t> za </a:t>
              </a:r>
              <a:r>
                <a:rPr lang="en-US" sz="2400" dirty="0" err="1">
                  <a:latin typeface="Abhaya Libre"/>
                  <a:ea typeface="Abhaya Libre"/>
                  <a:cs typeface="Abhaya Libre"/>
                  <a:sym typeface="Abhaya Libre"/>
                </a:rPr>
                <a:t>besedno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zvezo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zmanjšaj</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ponovno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uporabi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recikliraj</a:t>
              </a:r>
              <a:r>
                <a:rPr lang="en-US" sz="2400" dirty="0">
                  <a:latin typeface="Abhaya Libre"/>
                  <a:ea typeface="Abhaya Libre"/>
                  <a:cs typeface="Abhaya Libre"/>
                  <a:sym typeface="Abhaya Libre"/>
                </a:rPr>
                <a:t>". Toda </a:t>
              </a:r>
              <a:r>
                <a:rPr lang="en-US" sz="2400" dirty="0" err="1">
                  <a:latin typeface="Abhaya Libre"/>
                  <a:ea typeface="Abhaya Libre"/>
                  <a:cs typeface="Abhaya Libre"/>
                  <a:sym typeface="Abhaya Libre"/>
                </a:rPr>
                <a:t>ali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ste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že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slišali</a:t>
              </a:r>
              <a:r>
                <a:rPr lang="en-US" sz="2400" dirty="0">
                  <a:latin typeface="Abhaya Libre"/>
                  <a:ea typeface="Abhaya Libre"/>
                  <a:cs typeface="Abhaya Libre"/>
                  <a:sym typeface="Abhaya Libre"/>
                </a:rPr>
                <a:t> za </a:t>
              </a:r>
              <a:r>
                <a:rPr lang="en-US" sz="2400" dirty="0" err="1">
                  <a:latin typeface="Abhaya Libre"/>
                  <a:ea typeface="Abhaya Libre"/>
                  <a:cs typeface="Abhaya Libre"/>
                  <a:sym typeface="Abhaya Libre"/>
                </a:rPr>
                <a:t>druga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dva</a:t>
              </a:r>
              <a:r>
                <a:rPr lang="en-US" sz="2400" dirty="0">
                  <a:latin typeface="Abhaya Libre"/>
                  <a:ea typeface="Abhaya Libre"/>
                  <a:cs typeface="Abhaya Libre"/>
                  <a:sym typeface="Abhaya Libre"/>
                </a:rPr>
                <a:t> "R"? Pet "R": </a:t>
              </a:r>
              <a:r>
                <a:rPr lang="en-US" sz="2400" dirty="0" err="1">
                  <a:latin typeface="Abhaya Libre"/>
                  <a:ea typeface="Abhaya Libre"/>
                  <a:cs typeface="Abhaya Libre"/>
                  <a:sym typeface="Abhaya Libre"/>
                </a:rPr>
                <a:t>zavrniti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zmanjšati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ponovno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uporabiti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reciklirati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zgniti</a:t>
              </a:r>
              <a:r>
                <a:rPr lang="en-US" sz="2400" dirty="0">
                  <a:latin typeface="Abhaya Libre"/>
                  <a:ea typeface="Abhaya Libre"/>
                  <a:cs typeface="Abhaya Libre"/>
                  <a:sym typeface="Abhaya Libre"/>
                </a:rPr>
                <a:t>. Pet "R" so </a:t>
              </a:r>
              <a:r>
                <a:rPr lang="en-US" sz="2400" dirty="0" err="1">
                  <a:latin typeface="Abhaya Libre"/>
                  <a:ea typeface="Abhaya Libre"/>
                  <a:cs typeface="Abhaya Libre"/>
                  <a:sym typeface="Abhaya Libre"/>
                </a:rPr>
                <a:t>vodilna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načela</a:t>
              </a:r>
              <a:r>
                <a:rPr lang="en-US" sz="2400" dirty="0">
                  <a:latin typeface="Abhaya Libre"/>
                  <a:ea typeface="Abhaya Libre"/>
                  <a:cs typeface="Abhaya Libre"/>
                  <a:sym typeface="Abhaya Libre"/>
                </a:rPr>
                <a:t> za </a:t>
              </a:r>
              <a:r>
                <a:rPr lang="en-US" sz="2400" dirty="0" err="1">
                  <a:latin typeface="Abhaya Libre"/>
                  <a:ea typeface="Abhaya Libre"/>
                  <a:cs typeface="Abhaya Libre"/>
                  <a:sym typeface="Abhaya Libre"/>
                </a:rPr>
                <a:t>zmanjšanje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količine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odpadkov</a:t>
              </a:r>
              <a:r>
                <a:rPr lang="en-US" sz="2400" dirty="0">
                  <a:latin typeface="Abhaya Libre"/>
                  <a:ea typeface="Abhaya Libre"/>
                  <a:cs typeface="Abhaya Libre"/>
                  <a:sym typeface="Abhaya Libre"/>
                </a:rPr>
                <a:t>, ki </a:t>
              </a:r>
              <a:r>
                <a:rPr lang="en-US" sz="2400" dirty="0" err="1">
                  <a:latin typeface="Abhaya Libre"/>
                  <a:ea typeface="Abhaya Libre"/>
                  <a:cs typeface="Abhaya Libre"/>
                  <a:sym typeface="Abhaya Libre"/>
                </a:rPr>
                <a:t>jih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proizvedemo</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si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sledijo</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določenem</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vrstnem</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redu</a:t>
              </a:r>
              <a:r>
                <a:rPr lang="en-US" sz="2400" dirty="0">
                  <a:latin typeface="Abhaya Libre"/>
                  <a:ea typeface="Abhaya Libre"/>
                  <a:cs typeface="Abhaya Libre"/>
                  <a:sym typeface="Abhaya Libre"/>
                </a:rPr>
                <a:t>.</a:t>
              </a:r>
              <a:endParaRPr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pl-PL" sz="2400" dirty="0">
                  <a:latin typeface="Abhaya Libre"/>
                  <a:ea typeface="Abhaya Libre"/>
                  <a:cs typeface="Abhaya Libre"/>
                  <a:sym typeface="Abhaya Libre"/>
                </a:rPr>
                <a:t>Zakaj je 5 R-jev pri ravnanju z odpadki pomembno?</a:t>
              </a:r>
              <a:endParaRPr sz="2400" dirty="0">
                <a:latin typeface="Abhaya Libre"/>
                <a:ea typeface="Abhaya Libre"/>
                <a:cs typeface="Abhaya Libre"/>
                <a:sym typeface="Abhaya Libre"/>
              </a:endParaRPr>
            </a:p>
            <a:p>
              <a:pPr marL="0" marR="0" lvl="0" indent="0" algn="just" rtl="0">
                <a:lnSpc>
                  <a:spcPct val="139958"/>
                </a:lnSpc>
                <a:spcBef>
                  <a:spcPts val="0"/>
                </a:spcBef>
                <a:spcAft>
                  <a:spcPts val="0"/>
                </a:spcAft>
                <a:buNone/>
              </a:pPr>
              <a:r>
                <a:rPr lang="en-US" sz="2400" dirty="0" err="1">
                  <a:latin typeface="Abhaya Libre"/>
                  <a:ea typeface="Abhaya Libre"/>
                  <a:cs typeface="Abhaya Libre"/>
                  <a:sym typeface="Abhaya Libre"/>
                </a:rPr>
                <a:t>Kot</a:t>
              </a:r>
              <a:r>
                <a:rPr lang="en-US" sz="2400" dirty="0">
                  <a:latin typeface="Abhaya Libre"/>
                  <a:ea typeface="Abhaya Libre"/>
                  <a:cs typeface="Abhaya Libre"/>
                  <a:sym typeface="Abhaya Libre"/>
                </a:rPr>
                <a:t> je </a:t>
              </a:r>
              <a:r>
                <a:rPr lang="en-US" sz="2400" dirty="0" err="1">
                  <a:latin typeface="Abhaya Libre"/>
                  <a:ea typeface="Abhaya Libre"/>
                  <a:cs typeface="Abhaya Libre"/>
                  <a:sym typeface="Abhaya Libre"/>
                </a:rPr>
                <a:t>omenjeno</a:t>
              </a:r>
              <a:r>
                <a:rPr lang="en-US" sz="2400" dirty="0">
                  <a:latin typeface="Abhaya Libre"/>
                  <a:ea typeface="Abhaya Libre"/>
                  <a:cs typeface="Abhaya Libre"/>
                  <a:sym typeface="Abhaya Libre"/>
                </a:rPr>
                <a:t> v 5R Zero Waste, </a:t>
              </a:r>
              <a:r>
                <a:rPr lang="en-US" sz="2400" dirty="0" err="1">
                  <a:latin typeface="Abhaya Libre"/>
                  <a:ea typeface="Abhaya Libre"/>
                  <a:cs typeface="Abhaya Libre"/>
                  <a:sym typeface="Abhaya Libre"/>
                </a:rPr>
                <a:t>lahko</a:t>
              </a:r>
              <a:r>
                <a:rPr lang="en-US" sz="2400" dirty="0">
                  <a:latin typeface="Abhaya Libre"/>
                  <a:ea typeface="Abhaya Libre"/>
                  <a:cs typeface="Abhaya Libre"/>
                  <a:sym typeface="Abhaya Libre"/>
                </a:rPr>
                <a:t> s </a:t>
              </a:r>
              <a:r>
                <a:rPr lang="en-US" sz="2400" dirty="0" err="1">
                  <a:latin typeface="Abhaya Libre"/>
                  <a:ea typeface="Abhaya Libre"/>
                  <a:cs typeface="Abhaya Libre"/>
                  <a:sym typeface="Abhaya Libre"/>
                </a:rPr>
                <a:t>ponovno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uporabo</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recikliranjem</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stvari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zmanjšamo</a:t>
              </a:r>
              <a:r>
                <a:rPr lang="en-US" sz="2400" dirty="0">
                  <a:latin typeface="Abhaya Libre"/>
                  <a:ea typeface="Abhaya Libre"/>
                  <a:cs typeface="Abhaya Libre"/>
                  <a:sym typeface="Abhaya Libre"/>
                </a:rPr>
                <a:t> breme, ki ga </a:t>
              </a:r>
              <a:r>
                <a:rPr lang="en-US" sz="2400" dirty="0" err="1">
                  <a:latin typeface="Abhaya Libre"/>
                  <a:ea typeface="Abhaya Libre"/>
                  <a:cs typeface="Abhaya Libre"/>
                  <a:sym typeface="Abhaya Libre"/>
                </a:rPr>
                <a:t>nosijo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revnejše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države</a:t>
              </a:r>
              <a:r>
                <a:rPr lang="en-US" sz="2400" dirty="0">
                  <a:latin typeface="Abhaya Libre"/>
                  <a:ea typeface="Abhaya Libre"/>
                  <a:cs typeface="Abhaya Libre"/>
                  <a:sym typeface="Abhaya Libre"/>
                </a:rPr>
                <a:t>, ki </a:t>
              </a:r>
              <a:r>
                <a:rPr lang="en-US" sz="2400" dirty="0" err="1">
                  <a:latin typeface="Abhaya Libre"/>
                  <a:ea typeface="Abhaya Libre"/>
                  <a:cs typeface="Abhaya Libre"/>
                  <a:sym typeface="Abhaya Libre"/>
                </a:rPr>
                <a:t>trpijo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zaradi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posledic</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naših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navad</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kupi</a:t>
              </a:r>
              <a:r>
                <a:rPr lang="en-US" sz="2400" dirty="0">
                  <a:latin typeface="Abhaya Libre"/>
                  <a:ea typeface="Abhaya Libre"/>
                  <a:cs typeface="Abhaya Libre"/>
                  <a:sym typeface="Abhaya Libre"/>
                </a:rPr>
                <a:t> in </a:t>
              </a:r>
              <a:r>
                <a:rPr lang="en-US" sz="2400" dirty="0" err="1">
                  <a:latin typeface="Abhaya Libre"/>
                  <a:ea typeface="Abhaya Libre"/>
                  <a:cs typeface="Abhaya Libre"/>
                  <a:sym typeface="Abhaya Libre"/>
                </a:rPr>
                <a:t>odvrzi</a:t>
              </a:r>
              <a:r>
                <a:rPr lang="en-US" sz="2400" dirty="0">
                  <a:latin typeface="Abhaya Libre"/>
                  <a:ea typeface="Abhaya Libre"/>
                  <a:cs typeface="Abhaya Libre"/>
                  <a:sym typeface="Abhaya Libre"/>
                </a:rPr>
                <a:t>".</a:t>
              </a:r>
              <a:endParaRPr sz="2400" dirty="0">
                <a:latin typeface="Abhaya Libre"/>
                <a:ea typeface="Abhaya Libre"/>
                <a:cs typeface="Abhaya Libre"/>
                <a:sym typeface="Abhaya Libre"/>
              </a:endParaRPr>
            </a:p>
          </p:txBody>
        </p:sp>
        <p:pic>
          <p:nvPicPr>
            <p:cNvPr id="242" name="Google Shape;242;p11"/>
            <p:cNvPicPr preferRelativeResize="0"/>
            <p:nvPr/>
          </p:nvPicPr>
          <p:blipFill rotWithShape="1">
            <a:blip r:embed="rId9">
              <a:alphaModFix/>
            </a:blip>
            <a:srcRect/>
            <a:stretch/>
          </p:blipFill>
          <p:spPr>
            <a:xfrm>
              <a:off x="-347877" y="7156400"/>
              <a:ext cx="2301524" cy="2310187"/>
            </a:xfrm>
            <a:prstGeom prst="rect">
              <a:avLst/>
            </a:prstGeom>
            <a:noFill/>
            <a:ln>
              <a:noFill/>
            </a:ln>
          </p:spPr>
        </p:pic>
        <p:pic>
          <p:nvPicPr>
            <p:cNvPr id="243" name="Google Shape;243;p11"/>
            <p:cNvPicPr preferRelativeResize="0"/>
            <p:nvPr/>
          </p:nvPicPr>
          <p:blipFill rotWithShape="1">
            <a:blip r:embed="rId10">
              <a:alphaModFix/>
            </a:blip>
            <a:srcRect/>
            <a:stretch/>
          </p:blipFill>
          <p:spPr>
            <a:xfrm>
              <a:off x="7590973" y="2803612"/>
              <a:ext cx="1982910" cy="1871400"/>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Shape 247"/>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8E4FC9B1-99DA-8605-245E-BD13A73335ED}"/>
              </a:ext>
            </a:extLst>
          </p:cNvPr>
          <p:cNvPicPr>
            <a:picLocks noChangeAspect="1"/>
          </p:cNvPicPr>
          <p:nvPr/>
        </p:nvPicPr>
        <p:blipFill>
          <a:blip r:embed="rId3">
            <a:duotone>
              <a:schemeClr val="accent5">
                <a:shade val="45000"/>
                <a:satMod val="135000"/>
              </a:schemeClr>
              <a:prstClr val="white"/>
            </a:duotone>
          </a:blip>
          <a:stretch>
            <a:fillRect/>
          </a:stretch>
        </p:blipFill>
        <p:spPr>
          <a:xfrm>
            <a:off x="10935242" y="5143500"/>
            <a:ext cx="6076933" cy="3382826"/>
          </a:xfrm>
          <a:prstGeom prst="rect">
            <a:avLst/>
          </a:prstGeom>
        </p:spPr>
      </p:pic>
      <p:pic>
        <p:nvPicPr>
          <p:cNvPr id="248" name="Google Shape;248;g1c08aab1bd7_0_2"/>
          <p:cNvPicPr preferRelativeResize="0"/>
          <p:nvPr/>
        </p:nvPicPr>
        <p:blipFill rotWithShape="1">
          <a:blip r:embed="rId4">
            <a:alphaModFix/>
          </a:blip>
          <a:srcRect/>
          <a:stretch/>
        </p:blipFill>
        <p:spPr>
          <a:xfrm rot="-4196164">
            <a:off x="-6018967" y="7312509"/>
            <a:ext cx="10675281" cy="11378690"/>
          </a:xfrm>
          <a:prstGeom prst="rect">
            <a:avLst/>
          </a:prstGeom>
          <a:noFill/>
          <a:ln>
            <a:noFill/>
          </a:ln>
        </p:spPr>
      </p:pic>
      <p:pic>
        <p:nvPicPr>
          <p:cNvPr id="249" name="Google Shape;249;g1c08aab1bd7_0_2"/>
          <p:cNvPicPr preferRelativeResize="0"/>
          <p:nvPr/>
        </p:nvPicPr>
        <p:blipFill rotWithShape="1">
          <a:blip r:embed="rId5">
            <a:alphaModFix/>
          </a:blip>
          <a:srcRect/>
          <a:stretch/>
        </p:blipFill>
        <p:spPr>
          <a:xfrm rot="1836636">
            <a:off x="0" y="-2006961"/>
            <a:ext cx="3334026" cy="3588482"/>
          </a:xfrm>
          <a:prstGeom prst="rect">
            <a:avLst/>
          </a:prstGeom>
          <a:noFill/>
          <a:ln>
            <a:noFill/>
          </a:ln>
        </p:spPr>
      </p:pic>
      <p:pic>
        <p:nvPicPr>
          <p:cNvPr id="250" name="Google Shape;250;g1c08aab1bd7_0_2"/>
          <p:cNvPicPr preferRelativeResize="0"/>
          <p:nvPr/>
        </p:nvPicPr>
        <p:blipFill rotWithShape="1">
          <a:blip r:embed="rId6">
            <a:alphaModFix/>
          </a:blip>
          <a:srcRect/>
          <a:stretch/>
        </p:blipFill>
        <p:spPr>
          <a:xfrm>
            <a:off x="16418708" y="0"/>
            <a:ext cx="1869291" cy="1869291"/>
          </a:xfrm>
          <a:prstGeom prst="rect">
            <a:avLst/>
          </a:prstGeom>
          <a:noFill/>
          <a:ln>
            <a:noFill/>
          </a:ln>
        </p:spPr>
      </p:pic>
      <p:pic>
        <p:nvPicPr>
          <p:cNvPr id="251" name="Google Shape;251;g1c08aab1bd7_0_2"/>
          <p:cNvPicPr preferRelativeResize="0"/>
          <p:nvPr/>
        </p:nvPicPr>
        <p:blipFill rotWithShape="1">
          <a:blip r:embed="rId7">
            <a:alphaModFix/>
          </a:blip>
          <a:srcRect/>
          <a:stretch/>
        </p:blipFill>
        <p:spPr>
          <a:xfrm>
            <a:off x="4200605" y="8526326"/>
            <a:ext cx="3710719" cy="779251"/>
          </a:xfrm>
          <a:prstGeom prst="rect">
            <a:avLst/>
          </a:prstGeom>
          <a:noFill/>
          <a:ln>
            <a:noFill/>
          </a:ln>
        </p:spPr>
      </p:pic>
      <p:sp>
        <p:nvSpPr>
          <p:cNvPr id="252" name="Google Shape;252;g1c08aab1bd7_0_2"/>
          <p:cNvSpPr txBox="1"/>
          <p:nvPr/>
        </p:nvSpPr>
        <p:spPr>
          <a:xfrm>
            <a:off x="928229" y="626750"/>
            <a:ext cx="15768734" cy="838435"/>
          </a:xfrm>
          <a:prstGeom prst="rect">
            <a:avLst/>
          </a:prstGeom>
          <a:noFill/>
          <a:ln>
            <a:noFill/>
          </a:ln>
        </p:spPr>
        <p:txBody>
          <a:bodyPr spcFirstLastPara="1" wrap="square" lIns="0" tIns="0" rIns="0" bIns="0" anchor="t" anchorCtr="0">
            <a:spAutoFit/>
          </a:bodyPr>
          <a:lstStyle/>
          <a:p>
            <a:pPr marL="0" marR="0" lvl="0" indent="0" algn="ctr" rtl="0">
              <a:lnSpc>
                <a:spcPct val="85007"/>
              </a:lnSpc>
              <a:spcBef>
                <a:spcPts val="0"/>
              </a:spcBef>
              <a:spcAft>
                <a:spcPts val="0"/>
              </a:spcAft>
              <a:buNone/>
            </a:pPr>
            <a:r>
              <a:rPr lang="sl-SI" sz="6410" dirty="0">
                <a:latin typeface="Abhaya Libre"/>
                <a:ea typeface="Abhaya Libre"/>
                <a:cs typeface="Abhaya Libre"/>
                <a:sym typeface="Abhaya Libre"/>
              </a:rPr>
              <a:t>Zgodovina „</a:t>
            </a:r>
            <a:r>
              <a:rPr lang="en-US" sz="6410" dirty="0">
                <a:latin typeface="Abhaya Libre"/>
                <a:ea typeface="Abhaya Libre"/>
                <a:cs typeface="Abhaya Libre"/>
                <a:sym typeface="Abhaya Libre"/>
              </a:rPr>
              <a:t>Zero waste</a:t>
            </a:r>
            <a:r>
              <a:rPr lang="sl-SI" sz="6410" dirty="0">
                <a:latin typeface="Abhaya Libre"/>
                <a:ea typeface="Abhaya Libre"/>
                <a:cs typeface="Abhaya Libre"/>
                <a:sym typeface="Abhaya Libre"/>
              </a:rPr>
              <a:t>“</a:t>
            </a:r>
            <a:r>
              <a:rPr lang="en-US" sz="6410" dirty="0">
                <a:latin typeface="Abhaya Libre"/>
                <a:ea typeface="Abhaya Libre"/>
                <a:cs typeface="Abhaya Libre"/>
                <a:sym typeface="Abhaya Libre"/>
              </a:rPr>
              <a:t> </a:t>
            </a:r>
            <a:r>
              <a:rPr lang="sl-SI" sz="6410" dirty="0">
                <a:latin typeface="Abhaya Libre"/>
                <a:ea typeface="Abhaya Libre"/>
                <a:cs typeface="Abhaya Libre"/>
                <a:sym typeface="Abhaya Libre"/>
              </a:rPr>
              <a:t>– brez odpadkov</a:t>
            </a:r>
            <a:endParaRPr dirty="0"/>
          </a:p>
        </p:txBody>
      </p:sp>
      <p:pic>
        <p:nvPicPr>
          <p:cNvPr id="253" name="Google Shape;253;g1c08aab1bd7_0_2"/>
          <p:cNvPicPr preferRelativeResize="0"/>
          <p:nvPr/>
        </p:nvPicPr>
        <p:blipFill rotWithShape="1">
          <a:blip r:embed="rId8">
            <a:alphaModFix/>
          </a:blip>
          <a:srcRect/>
          <a:stretch/>
        </p:blipFill>
        <p:spPr>
          <a:xfrm rot="9614497">
            <a:off x="17215841" y="8047725"/>
            <a:ext cx="4352147" cy="4346443"/>
          </a:xfrm>
          <a:prstGeom prst="rect">
            <a:avLst/>
          </a:prstGeom>
          <a:noFill/>
          <a:ln>
            <a:noFill/>
          </a:ln>
        </p:spPr>
      </p:pic>
      <p:grpSp>
        <p:nvGrpSpPr>
          <p:cNvPr id="254" name="Google Shape;254;g1c08aab1bd7_0_2"/>
          <p:cNvGrpSpPr/>
          <p:nvPr/>
        </p:nvGrpSpPr>
        <p:grpSpPr>
          <a:xfrm>
            <a:off x="3287923" y="1895475"/>
            <a:ext cx="7227677" cy="6341816"/>
            <a:chOff x="3044417" y="615317"/>
            <a:chExt cx="9636902" cy="8455756"/>
          </a:xfrm>
        </p:grpSpPr>
        <p:sp>
          <p:nvSpPr>
            <p:cNvPr id="255" name="Google Shape;255;g1c08aab1bd7_0_2"/>
            <p:cNvSpPr txBox="1"/>
            <p:nvPr/>
          </p:nvSpPr>
          <p:spPr>
            <a:xfrm>
              <a:off x="3044417" y="615317"/>
              <a:ext cx="9636902" cy="2757679"/>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err="1">
                  <a:latin typeface="Abhaya Libre"/>
                  <a:ea typeface="Abhaya Libre"/>
                  <a:cs typeface="Abhaya Libre"/>
                  <a:sym typeface="Abhaya Libre"/>
                </a:rPr>
                <a:t>Koncept</a:t>
              </a:r>
              <a:r>
                <a:rPr lang="en-US" sz="2400" dirty="0">
                  <a:latin typeface="Abhaya Libre"/>
                  <a:ea typeface="Abhaya Libre"/>
                  <a:cs typeface="Abhaya Libre"/>
                  <a:sym typeface="Abhaya Libre"/>
                </a:rPr>
                <a:t> "zero waste" </a:t>
              </a:r>
              <a:r>
                <a:rPr lang="en-US" sz="2400" dirty="0" err="1">
                  <a:latin typeface="Abhaya Libre"/>
                  <a:ea typeface="Abhaya Libre"/>
                  <a:cs typeface="Abhaya Libre"/>
                  <a:sym typeface="Abhaya Libre"/>
                </a:rPr>
                <a:t>ni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novost</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Pravzaprav</a:t>
              </a:r>
              <a:r>
                <a:rPr lang="en-US" sz="2400" dirty="0">
                  <a:latin typeface="Abhaya Libre"/>
                  <a:ea typeface="Abhaya Libre"/>
                  <a:cs typeface="Abhaya Libre"/>
                  <a:sym typeface="Abhaya Libre"/>
                </a:rPr>
                <a:t> bi </a:t>
              </a:r>
              <a:r>
                <a:rPr lang="en-US" sz="2400" dirty="0" err="1">
                  <a:latin typeface="Abhaya Libre"/>
                  <a:ea typeface="Abhaya Libre"/>
                  <a:cs typeface="Abhaya Libre"/>
                  <a:sym typeface="Abhaya Libre"/>
                </a:rPr>
                <a:t>vsaka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starodavna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ali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predmoderna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civilizacija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pleme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ali</a:t>
              </a:r>
              <a:r>
                <a:rPr lang="en-US" sz="2400" dirty="0">
                  <a:latin typeface="Abhaya Libre"/>
                  <a:ea typeface="Abhaya Libre"/>
                  <a:cs typeface="Abhaya Libre"/>
                  <a:sym typeface="Abhaya Libre"/>
                </a:rPr>
                <a:t> vas </a:t>
              </a:r>
              <a:r>
                <a:rPr lang="en-US" sz="2400" dirty="0" err="1">
                  <a:latin typeface="Abhaya Libre"/>
                  <a:ea typeface="Abhaya Libre"/>
                  <a:cs typeface="Abhaya Libre"/>
                  <a:sym typeface="Abhaya Libre"/>
                </a:rPr>
                <a:t>takoj</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prepoznala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koncept</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nič</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odpadkov</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oziroma</a:t>
              </a:r>
              <a:r>
                <a:rPr lang="en-US" sz="2400" dirty="0">
                  <a:latin typeface="Abhaya Libre"/>
                  <a:ea typeface="Abhaya Libre"/>
                  <a:cs typeface="Abhaya Libre"/>
                  <a:sym typeface="Abhaya Libre"/>
                </a:rPr>
                <a:t> bi se </a:t>
              </a:r>
              <a:r>
                <a:rPr lang="en-US" sz="2400" dirty="0" err="1">
                  <a:latin typeface="Abhaya Libre"/>
                  <a:ea typeface="Abhaya Libre"/>
                  <a:cs typeface="Abhaya Libre"/>
                  <a:sym typeface="Abhaya Libre"/>
                </a:rPr>
                <a:t>spraševala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kdaj</a:t>
              </a:r>
              <a:r>
                <a:rPr lang="en-US" sz="2400" dirty="0">
                  <a:latin typeface="Abhaya Libre"/>
                  <a:ea typeface="Abhaya Libre"/>
                  <a:cs typeface="Abhaya Libre"/>
                  <a:sym typeface="Abhaya Libre"/>
                </a:rPr>
                <a:t> so </a:t>
              </a:r>
              <a:r>
                <a:rPr lang="en-US" sz="2400" dirty="0" err="1">
                  <a:latin typeface="Abhaya Libre"/>
                  <a:ea typeface="Abhaya Libre"/>
                  <a:cs typeface="Abhaya Libre"/>
                  <a:sym typeface="Abhaya Libre"/>
                </a:rPr>
                <a:t>naše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potratne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prakse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postale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norma</a:t>
              </a:r>
              <a:r>
                <a:rPr lang="en-US" sz="2400" dirty="0">
                  <a:latin typeface="Abhaya Libre"/>
                  <a:ea typeface="Abhaya Libre"/>
                  <a:cs typeface="Abhaya Libre"/>
                  <a:sym typeface="Abhaya Libre"/>
                </a:rPr>
                <a:t>.</a:t>
              </a:r>
              <a:endParaRPr dirty="0"/>
            </a:p>
          </p:txBody>
        </p:sp>
        <p:sp>
          <p:nvSpPr>
            <p:cNvPr id="256" name="Google Shape;256;g1c08aab1bd7_0_2"/>
            <p:cNvSpPr txBox="1"/>
            <p:nvPr/>
          </p:nvSpPr>
          <p:spPr>
            <a:xfrm>
              <a:off x="3044418" y="5623975"/>
              <a:ext cx="9394499" cy="3447098"/>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dirty="0">
                  <a:latin typeface="Abhaya Libre"/>
                  <a:ea typeface="Abhaya Libre"/>
                  <a:cs typeface="Abhaya Libre"/>
                  <a:sym typeface="Abhaya Libre"/>
                </a:rPr>
                <a:t>Zgodba o </a:t>
              </a:r>
              <a:r>
                <a:rPr lang="en-US" sz="2400" dirty="0" err="1">
                  <a:latin typeface="Abhaya Libre"/>
                  <a:ea typeface="Abhaya Libre"/>
                  <a:cs typeface="Abhaya Libre"/>
                  <a:sym typeface="Abhaya Libre"/>
                </a:rPr>
                <a:t>ničelnih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odpadkih</a:t>
              </a:r>
              <a:r>
                <a:rPr lang="en-US" sz="2400" dirty="0">
                  <a:latin typeface="Abhaya Libre"/>
                  <a:ea typeface="Abhaya Libre"/>
                  <a:cs typeface="Abhaya Libre"/>
                  <a:sym typeface="Abhaya Libre"/>
                </a:rPr>
                <a:t> se je </a:t>
              </a:r>
              <a:r>
                <a:rPr lang="en-US" sz="2400" dirty="0" err="1">
                  <a:latin typeface="Abhaya Libre"/>
                  <a:ea typeface="Abhaya Libre"/>
                  <a:cs typeface="Abhaya Libre"/>
                  <a:sym typeface="Abhaya Libre"/>
                </a:rPr>
                <a:t>začela</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osemdesetih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letih</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prejšnjega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stoletja</a:t>
              </a:r>
              <a:r>
                <a:rPr lang="en-US" sz="2400" dirty="0">
                  <a:latin typeface="Abhaya Libre"/>
                  <a:ea typeface="Abhaya Libre"/>
                  <a:cs typeface="Abhaya Libre"/>
                  <a:sym typeface="Abhaya Libre"/>
                </a:rPr>
                <a:t>, v </a:t>
              </a:r>
              <a:r>
                <a:rPr lang="en-US" sz="2400" dirty="0" err="1">
                  <a:latin typeface="Abhaya Libre"/>
                  <a:ea typeface="Abhaya Libre"/>
                  <a:cs typeface="Abhaya Libre"/>
                  <a:sym typeface="Abhaya Libre"/>
                </a:rPr>
                <a:t>zadnjih</a:t>
              </a:r>
              <a:r>
                <a:rPr lang="en-US" sz="2400" dirty="0">
                  <a:latin typeface="Abhaya Libre"/>
                  <a:ea typeface="Abhaya Libre"/>
                  <a:cs typeface="Abhaya Libre"/>
                  <a:sym typeface="Abhaya Libre"/>
                </a:rPr>
                <a:t> 40 </a:t>
              </a:r>
              <a:r>
                <a:rPr lang="en-US" sz="2400" dirty="0" err="1">
                  <a:latin typeface="Abhaya Libre"/>
                  <a:ea typeface="Abhaya Libre"/>
                  <a:cs typeface="Abhaya Libre"/>
                  <a:sym typeface="Abhaya Libre"/>
                </a:rPr>
                <a:t>letih</a:t>
              </a:r>
              <a:r>
                <a:rPr lang="en-US" sz="2400" dirty="0">
                  <a:latin typeface="Abhaya Libre"/>
                  <a:ea typeface="Abhaya Libre"/>
                  <a:cs typeface="Abhaya Libre"/>
                  <a:sym typeface="Abhaya Libre"/>
                </a:rPr>
                <a:t> pa se je </a:t>
              </a:r>
              <a:r>
                <a:rPr lang="en-US" sz="2400" dirty="0" err="1">
                  <a:latin typeface="Abhaya Libre"/>
                  <a:ea typeface="Abhaya Libre"/>
                  <a:cs typeface="Abhaya Libre"/>
                  <a:sym typeface="Abhaya Libre"/>
                </a:rPr>
                <a:t>pospešeno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razvijala</a:t>
              </a:r>
              <a:r>
                <a:rPr lang="en-US" sz="2400" dirty="0">
                  <a:latin typeface="Abhaya Libre"/>
                  <a:ea typeface="Abhaya Libre"/>
                  <a:cs typeface="Abhaya Libre"/>
                  <a:sym typeface="Abhaya Libre"/>
                </a:rPr>
                <a:t> do </a:t>
              </a:r>
              <a:r>
                <a:rPr lang="en-US" sz="2400" dirty="0" err="1">
                  <a:latin typeface="Abhaya Libre"/>
                  <a:ea typeface="Abhaya Libre"/>
                  <a:cs typeface="Abhaya Libre"/>
                  <a:sym typeface="Abhaya Libre"/>
                </a:rPr>
                <a:t>današnjega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stanja</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Oglejte</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našo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skrajšano</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časovnico</a:t>
              </a:r>
              <a:r>
                <a:rPr lang="en-US" sz="2400" dirty="0">
                  <a:latin typeface="Abhaya Libre"/>
                  <a:ea typeface="Abhaya Libre"/>
                  <a:cs typeface="Abhaya Libre"/>
                  <a:sym typeface="Abhaya Libre"/>
                </a:rPr>
                <a:t> za </a:t>
              </a:r>
              <a:r>
                <a:rPr lang="en-US" sz="2400" dirty="0" err="1">
                  <a:latin typeface="Abhaya Libre"/>
                  <a:ea typeface="Abhaya Libre"/>
                  <a:cs typeface="Abhaya Libre"/>
                  <a:sym typeface="Abhaya Libre"/>
                </a:rPr>
                <a:t>nič</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odpadkov</a:t>
              </a:r>
              <a:r>
                <a:rPr lang="en-US" sz="2400" dirty="0">
                  <a:latin typeface="Abhaya Libre"/>
                  <a:ea typeface="Abhaya Libre"/>
                  <a:cs typeface="Abhaya Libre"/>
                  <a:sym typeface="Abhaya Libre"/>
                </a:rPr>
                <a:t>, ki je </a:t>
              </a:r>
              <a:r>
                <a:rPr lang="en-US" sz="2400" dirty="0" err="1">
                  <a:latin typeface="Abhaya Libre"/>
                  <a:ea typeface="Abhaya Libre"/>
                  <a:cs typeface="Abhaya Libre"/>
                  <a:sym typeface="Abhaya Libre"/>
                </a:rPr>
                <a:t>povzeta</a:t>
              </a:r>
              <a:r>
                <a:rPr lang="en-US" sz="2400" dirty="0">
                  <a:latin typeface="Abhaya Libre"/>
                  <a:ea typeface="Abhaya Libre"/>
                  <a:cs typeface="Abhaya Libre"/>
                  <a:sym typeface="Abhaya Libre"/>
                </a:rPr>
                <a:t> po </a:t>
              </a:r>
              <a:r>
                <a:rPr lang="en-US" sz="2400" dirty="0" err="1">
                  <a:latin typeface="Abhaya Libre"/>
                  <a:ea typeface="Abhaya Libre"/>
                  <a:cs typeface="Abhaya Libre"/>
                  <a:sym typeface="Abhaya Libre"/>
                </a:rPr>
                <a:t>odlični</a:t>
              </a:r>
              <a:r>
                <a:rPr lang="en-US" sz="2400" dirty="0">
                  <a:latin typeface="Abhaya Libre"/>
                  <a:ea typeface="Abhaya Libre"/>
                  <a:cs typeface="Abhaya Libre"/>
                  <a:sym typeface="Abhaya Libre"/>
                </a:rPr>
                <a:t> </a:t>
              </a:r>
              <a:r>
                <a:rPr lang="en-US" sz="2400" dirty="0" err="1">
                  <a:latin typeface="Abhaya Libre"/>
                  <a:ea typeface="Abhaya Libre"/>
                  <a:cs typeface="Abhaya Libre"/>
                  <a:sym typeface="Abhaya Libre"/>
                </a:rPr>
                <a:t>knjigi</a:t>
              </a:r>
              <a:r>
                <a:rPr lang="en-US" sz="2400" dirty="0">
                  <a:latin typeface="Abhaya Libre"/>
                  <a:ea typeface="Abhaya Libre"/>
                  <a:cs typeface="Abhaya Libre"/>
                  <a:sym typeface="Abhaya Libre"/>
                </a:rPr>
                <a:t> </a:t>
              </a:r>
              <a:r>
                <a:rPr lang="sl-SI" sz="2400" dirty="0">
                  <a:latin typeface="Abhaya Libre"/>
                  <a:ea typeface="Abhaya Libre"/>
                  <a:cs typeface="Abhaya Libre"/>
                  <a:sym typeface="Abhaya Libre"/>
                </a:rPr>
                <a:t>„</a:t>
              </a:r>
              <a:r>
                <a:rPr lang="en-US" sz="2400" dirty="0">
                  <a:latin typeface="Abhaya Libre"/>
                  <a:ea typeface="Abhaya Libre"/>
                  <a:cs typeface="Abhaya Libre"/>
                  <a:sym typeface="Abhaya Libre"/>
                </a:rPr>
                <a:t>The Zero Waste Solution</a:t>
              </a:r>
              <a:r>
                <a:rPr lang="sl-SI" sz="2400" dirty="0">
                  <a:latin typeface="Abhaya Libre"/>
                  <a:ea typeface="Abhaya Libre"/>
                  <a:cs typeface="Abhaya Libre"/>
                  <a:sym typeface="Abhaya Libre"/>
                </a:rPr>
                <a:t>“</a:t>
              </a:r>
              <a:r>
                <a:rPr lang="en-US" sz="2400" dirty="0">
                  <a:latin typeface="Abhaya Libre"/>
                  <a:ea typeface="Abhaya Libre"/>
                  <a:cs typeface="Abhaya Libre"/>
                  <a:sym typeface="Abhaya Libre"/>
                </a:rPr>
                <a:t>:</a:t>
              </a:r>
              <a:r>
                <a:rPr lang="sl-SI" sz="2400" dirty="0">
                  <a:latin typeface="Abhaya Libre"/>
                  <a:ea typeface="Abhaya Libre"/>
                  <a:cs typeface="Abhaya Libre"/>
                  <a:sym typeface="Abhaya Libre"/>
                </a:rPr>
                <a:t> </a:t>
              </a:r>
              <a:r>
                <a:rPr lang="sl-SI" sz="2400" dirty="0" err="1">
                  <a:latin typeface="Abhaya Libre"/>
                  <a:ea typeface="Abhaya Libre"/>
                  <a:cs typeface="Abhaya Libre"/>
                  <a:sym typeface="Abhaya Libre"/>
                </a:rPr>
                <a:t>Pau</a:t>
              </a:r>
              <a:r>
                <a:rPr lang="en-US" sz="2400" dirty="0">
                  <a:latin typeface="Abhaya Libre"/>
                  <a:ea typeface="Abhaya Libre"/>
                  <a:cs typeface="Abhaya Libre"/>
                  <a:sym typeface="Abhaya Libre"/>
                </a:rPr>
                <a:t>la </a:t>
              </a:r>
              <a:r>
                <a:rPr lang="en-US" sz="2400" dirty="0" err="1">
                  <a:latin typeface="Abhaya Libre"/>
                  <a:ea typeface="Abhaya Libre"/>
                  <a:cs typeface="Abhaya Libre"/>
                  <a:sym typeface="Abhaya Libre"/>
                </a:rPr>
                <a:t>Conneta</a:t>
              </a:r>
              <a:r>
                <a:rPr lang="en-US" sz="2400" dirty="0">
                  <a:latin typeface="Abhaya Libre"/>
                  <a:ea typeface="Abhaya Libre"/>
                  <a:cs typeface="Abhaya Libre"/>
                  <a:sym typeface="Abhaya Libre"/>
                </a:rPr>
                <a:t>.</a:t>
              </a:r>
              <a:endParaRPr dirty="0"/>
            </a:p>
          </p:txBody>
        </p:sp>
      </p:grpSp>
      <p:pic>
        <p:nvPicPr>
          <p:cNvPr id="260" name="Google Shape;260;g1c08aab1bd7_0_2"/>
          <p:cNvPicPr preferRelativeResize="0"/>
          <p:nvPr/>
        </p:nvPicPr>
        <p:blipFill rotWithShape="1">
          <a:blip r:embed="rId9">
            <a:alphaModFix/>
          </a:blip>
          <a:srcRect/>
          <a:stretch/>
        </p:blipFill>
        <p:spPr>
          <a:xfrm>
            <a:off x="13528814" y="1869291"/>
            <a:ext cx="2315179" cy="2083661"/>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571</TotalTime>
  <Words>3944</Words>
  <Application>Microsoft Office PowerPoint</Application>
  <PresentationFormat>Po meri</PresentationFormat>
  <Paragraphs>195</Paragraphs>
  <Slides>44</Slides>
  <Notes>44</Notes>
  <HiddenSlides>0</HiddenSlides>
  <MMClips>0</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44</vt:i4>
      </vt:variant>
    </vt:vector>
  </HeadingPairs>
  <TitlesOfParts>
    <vt:vector size="48" baseType="lpstr">
      <vt:lpstr>Abhaya Libre</vt:lpstr>
      <vt:lpstr>Calibri</vt:lpstr>
      <vt:lpstr>Arial</vt: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HelenaC</dc:creator>
  <cp:lastModifiedBy>Vlasta Juršak</cp:lastModifiedBy>
  <cp:revision>30</cp:revision>
  <dcterms:created xsi:type="dcterms:W3CDTF">2006-08-16T00:00:00Z</dcterms:created>
  <dcterms:modified xsi:type="dcterms:W3CDTF">2023-07-24T22:36:12Z</dcterms:modified>
</cp:coreProperties>
</file>