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 id="258" r:id="rId7"/>
    <p:sldId id="259" r:id="rId8"/>
    <p:sldId id="260" r:id="rId9"/>
    <p:sldId id="261" r:id="rId10"/>
    <p:sldId id="268" r:id="rId11"/>
    <p:sldId id="282" r:id="rId12"/>
    <p:sldId id="283" r:id="rId13"/>
    <p:sldId id="284" r:id="rId14"/>
    <p:sldId id="302" r:id="rId15"/>
    <p:sldId id="301" r:id="rId16"/>
    <p:sldId id="303" r:id="rId17"/>
    <p:sldId id="304" r:id="rId18"/>
    <p:sldId id="305" r:id="rId19"/>
    <p:sldId id="306" r:id="rId20"/>
    <p:sldId id="307" r:id="rId21"/>
    <p:sldId id="308" r:id="rId22"/>
    <p:sldId id="309" r:id="rId23"/>
    <p:sldId id="263" r:id="rId24"/>
    <p:sldId id="264" r:id="rId25"/>
    <p:sldId id="291" r:id="rId26"/>
    <p:sldId id="292" r:id="rId27"/>
    <p:sldId id="285" r:id="rId28"/>
    <p:sldId id="286" r:id="rId29"/>
    <p:sldId id="287" r:id="rId30"/>
    <p:sldId id="290" r:id="rId31"/>
    <p:sldId id="266" r:id="rId32"/>
    <p:sldId id="288" r:id="rId33"/>
    <p:sldId id="293" r:id="rId34"/>
    <p:sldId id="294" r:id="rId35"/>
    <p:sldId id="267" r:id="rId36"/>
    <p:sldId id="295" r:id="rId37"/>
    <p:sldId id="296" r:id="rId38"/>
    <p:sldId id="297" r:id="rId39"/>
    <p:sldId id="298" r:id="rId40"/>
    <p:sldId id="299" r:id="rId41"/>
    <p:sldId id="300" r:id="rId42"/>
    <p:sldId id="270" r:id="rId43"/>
    <p:sldId id="271" r:id="rId44"/>
  </p:sldIdLst>
  <p:sldSz cx="18288000" cy="10287000"/>
  <p:notesSz cx="6858000" cy="9144000"/>
  <p:embeddedFontLst>
    <p:embeddedFont>
      <p:font typeface="Abhaya Libre Regular" panose="020B0604020202020204" charset="0"/>
      <p:regular r:id="rId45"/>
    </p:embeddedFont>
    <p:embeddedFont>
      <p:font typeface="Abhaya Libre Regular Bold" panose="020B0604020202020204" charset="0"/>
      <p:regular r:id="rId46"/>
    </p:embeddedFont>
    <p:embeddedFont>
      <p:font typeface="Abhaya Libre Regular Bold Italics" panose="020B0604020202020204" charset="0"/>
      <p:regular r:id="rId47"/>
    </p:embeddedFont>
    <p:embeddedFont>
      <p:font typeface="Calibri" panose="020F0502020204030204" pitchFamily="34" charset="0"/>
      <p:regular r:id="rId48"/>
      <p:bold r:id="rId49"/>
      <p:italic r:id="rId50"/>
      <p:boldItalic r:id="rId5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03E8959-7DE0-5216-A99C-1DBDB23E684D}" name="Ioanna Matouli (Atlantis Engineering)" initials="IM(E" userId="S::matouli@abe.gr::ce83a5f9-b684-426f-8712-9fec52aa63a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a:srgbClr val="008080"/>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3826" autoAdjust="0"/>
  </p:normalViewPr>
  <p:slideViewPr>
    <p:cSldViewPr>
      <p:cViewPr varScale="1">
        <p:scale>
          <a:sx n="71" d="100"/>
          <a:sy n="71" d="100"/>
        </p:scale>
        <p:origin x="71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2.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1.fntdata"/><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5.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4.fntdata"/><Relationship Id="rId56" Type="http://schemas.microsoft.com/office/2018/10/relationships/authors" Target="authors.xml"/><Relationship Id="rId8" Type="http://schemas.openxmlformats.org/officeDocument/2006/relationships/slide" Target="slides/slide4.xml"/><Relationship Id="rId51" Type="http://schemas.openxmlformats.org/officeDocument/2006/relationships/font" Target="fonts/font7.fntdata"/><Relationship Id="rId3" Type="http://schemas.openxmlformats.org/officeDocument/2006/relationships/customXml" Target="../customXml/item3.xml"/></Relationships>
</file>

<file path=ppt/diagrams/_rels/data1.xml.rels><?xml version="1.0" encoding="UTF-8" standalone="yes"?>
<Relationships xmlns="http://schemas.openxmlformats.org/package/2006/relationships"><Relationship Id="rId2" Type="http://schemas.openxmlformats.org/officeDocument/2006/relationships/image" Target="../media/image60.svg"/><Relationship Id="rId1" Type="http://schemas.openxmlformats.org/officeDocument/2006/relationships/image" Target="../media/image59.png"/></Relationships>
</file>

<file path=ppt/diagrams/_rels/data2.xml.rels><?xml version="1.0" encoding="UTF-8" standalone="yes"?>
<Relationships xmlns="http://schemas.openxmlformats.org/package/2006/relationships"><Relationship Id="rId3" Type="http://schemas.openxmlformats.org/officeDocument/2006/relationships/image" Target="../media/image94.jpg"/><Relationship Id="rId2" Type="http://schemas.openxmlformats.org/officeDocument/2006/relationships/image" Target="../media/image93.jpg"/><Relationship Id="rId1" Type="http://schemas.openxmlformats.org/officeDocument/2006/relationships/image" Target="../media/image92.jpg"/></Relationships>
</file>

<file path=ppt/diagrams/_rels/data3.xml.rels><?xml version="1.0" encoding="UTF-8" standalone="yes"?>
<Relationships xmlns="http://schemas.openxmlformats.org/package/2006/relationships"><Relationship Id="rId2" Type="http://schemas.openxmlformats.org/officeDocument/2006/relationships/image" Target="../media/image60.svg"/><Relationship Id="rId1" Type="http://schemas.openxmlformats.org/officeDocument/2006/relationships/image" Target="../media/image59.png"/></Relationships>
</file>

<file path=ppt/diagrams/_rels/data4.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98.jpg"/><Relationship Id="rId1" Type="http://schemas.openxmlformats.org/officeDocument/2006/relationships/image" Target="../media/image97.jpg"/></Relationships>
</file>

<file path=ppt/diagrams/_rels/data5.xml.rels><?xml version="1.0" encoding="UTF-8" standalone="yes"?>
<Relationships xmlns="http://schemas.openxmlformats.org/package/2006/relationships"><Relationship Id="rId3" Type="http://schemas.openxmlformats.org/officeDocument/2006/relationships/image" Target="../media/image94.jpg"/><Relationship Id="rId2" Type="http://schemas.openxmlformats.org/officeDocument/2006/relationships/image" Target="../media/image93.jpg"/><Relationship Id="rId1" Type="http://schemas.openxmlformats.org/officeDocument/2006/relationships/image" Target="../media/image92.jpg"/></Relationships>
</file>

<file path=ppt/diagrams/_rels/drawing1.xml.rels><?xml version="1.0" encoding="UTF-8" standalone="yes"?>
<Relationships xmlns="http://schemas.openxmlformats.org/package/2006/relationships"><Relationship Id="rId2" Type="http://schemas.openxmlformats.org/officeDocument/2006/relationships/image" Target="../media/image60.svg"/><Relationship Id="rId1" Type="http://schemas.openxmlformats.org/officeDocument/2006/relationships/image" Target="../media/image59.png"/></Relationships>
</file>

<file path=ppt/diagrams/_rels/drawing2.xml.rels><?xml version="1.0" encoding="UTF-8" standalone="yes"?>
<Relationships xmlns="http://schemas.openxmlformats.org/package/2006/relationships"><Relationship Id="rId3" Type="http://schemas.openxmlformats.org/officeDocument/2006/relationships/image" Target="../media/image94.jpg"/><Relationship Id="rId2" Type="http://schemas.openxmlformats.org/officeDocument/2006/relationships/image" Target="../media/image93.jpg"/><Relationship Id="rId1" Type="http://schemas.openxmlformats.org/officeDocument/2006/relationships/image" Target="../media/image92.jpg"/></Relationships>
</file>

<file path=ppt/diagrams/_rels/drawing3.xml.rels><?xml version="1.0" encoding="UTF-8" standalone="yes"?>
<Relationships xmlns="http://schemas.openxmlformats.org/package/2006/relationships"><Relationship Id="rId2" Type="http://schemas.openxmlformats.org/officeDocument/2006/relationships/image" Target="../media/image60.svg"/><Relationship Id="rId1" Type="http://schemas.openxmlformats.org/officeDocument/2006/relationships/image" Target="../media/image59.png"/></Relationships>
</file>

<file path=ppt/diagrams/_rels/drawing4.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98.jpg"/><Relationship Id="rId1" Type="http://schemas.openxmlformats.org/officeDocument/2006/relationships/image" Target="../media/image97.jpg"/></Relationships>
</file>

<file path=ppt/diagrams/_rels/drawing5.xml.rels><?xml version="1.0" encoding="UTF-8" standalone="yes"?>
<Relationships xmlns="http://schemas.openxmlformats.org/package/2006/relationships"><Relationship Id="rId3" Type="http://schemas.openxmlformats.org/officeDocument/2006/relationships/image" Target="../media/image94.jpg"/><Relationship Id="rId2" Type="http://schemas.openxmlformats.org/officeDocument/2006/relationships/image" Target="../media/image93.jpg"/><Relationship Id="rId1" Type="http://schemas.openxmlformats.org/officeDocument/2006/relationships/image" Target="../media/image92.jp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253732-2076-429B-9768-88C4F693F49F}"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en-US"/>
        </a:p>
      </dgm:t>
    </dgm:pt>
    <dgm:pt modelId="{14D58D54-0073-464C-B4C5-373ADA0CC9C9}">
      <dgm:prSet phldrT="[Text]" custT="1"/>
      <dgm:spPr>
        <a:solidFill>
          <a:srgbClr val="009999"/>
        </a:solidFill>
      </dgm:spPr>
      <dgm:t>
        <a:bodyPr/>
        <a:lstStyle/>
        <a:p>
          <a:r>
            <a:rPr lang="en-US" sz="2800" b="1" i="0" dirty="0">
              <a:latin typeface="Abhaya Libre Regular" panose="020B0604020202020204" charset="0"/>
              <a:cs typeface="Abhaya Libre Regular" panose="020B0604020202020204" charset="0"/>
            </a:rPr>
            <a:t>1. Reducing the cost of employee training</a:t>
          </a:r>
        </a:p>
        <a:p>
          <a:r>
            <a:rPr lang="en-US" sz="2800" b="1" i="0" dirty="0">
              <a:latin typeface="Abhaya Libre Regular" panose="020B0604020202020204" charset="0"/>
              <a:cs typeface="Abhaya Libre Regular" panose="020B0604020202020204" charset="0"/>
            </a:rPr>
            <a:t>2. Retain company procedures and knowledge</a:t>
          </a:r>
        </a:p>
        <a:p>
          <a:r>
            <a:rPr lang="en-US" sz="2800" b="1" i="0" dirty="0">
              <a:latin typeface="Abhaya Libre Regular" panose="020B0604020202020204" charset="0"/>
              <a:cs typeface="Abhaya Libre Regular" panose="020B0604020202020204" charset="0"/>
            </a:rPr>
            <a:t>3. Addressing upcoming demand</a:t>
          </a:r>
          <a:endParaRPr lang="en-US" sz="2800" dirty="0">
            <a:latin typeface="Abhaya Libre Regular" panose="020B0604020202020204" charset="0"/>
            <a:cs typeface="Abhaya Libre Regular" panose="020B0604020202020204" charset="0"/>
          </a:endParaRPr>
        </a:p>
      </dgm:t>
    </dgm:pt>
    <dgm:pt modelId="{310DD133-225D-4053-B6BF-AF74B0FCDB90}" type="parTrans" cxnId="{E415D97C-3A3A-4914-8BDD-FA2004A0A85A}">
      <dgm:prSet/>
      <dgm:spPr/>
      <dgm:t>
        <a:bodyPr/>
        <a:lstStyle/>
        <a:p>
          <a:endParaRPr lang="en-US"/>
        </a:p>
      </dgm:t>
    </dgm:pt>
    <dgm:pt modelId="{988BCE62-9513-4573-96A9-AC815712988C}" type="sibTrans" cxnId="{E415D97C-3A3A-4914-8BDD-FA2004A0A85A}">
      <dgm:prSet/>
      <dgm:spPr/>
      <dgm:t>
        <a:bodyPr/>
        <a:lstStyle/>
        <a:p>
          <a:endParaRPr lang="en-US"/>
        </a:p>
      </dgm:t>
    </dgm:pt>
    <dgm:pt modelId="{2154384B-E9F4-47FB-ADEE-68A528A7986C}">
      <dgm:prSet phldrT="[Text]" custT="1"/>
      <dgm:spPr>
        <a:solidFill>
          <a:srgbClr val="009999"/>
        </a:solidFill>
      </dgm:spPr>
      <dgm:t>
        <a:bodyPr/>
        <a:lstStyle/>
        <a:p>
          <a:r>
            <a:rPr lang="en-US" sz="2800" b="1" dirty="0">
              <a:latin typeface="Abhaya Libre Regular" panose="020B0604020202020204" charset="0"/>
              <a:cs typeface="Abhaya Libre Regular" panose="020B0604020202020204" charset="0"/>
            </a:rPr>
            <a:t>4. Retain your best employees</a:t>
          </a:r>
        </a:p>
        <a:p>
          <a:r>
            <a:rPr lang="en-US" sz="2800" b="1" dirty="0">
              <a:latin typeface="Abhaya Libre Regular" panose="020B0604020202020204" charset="0"/>
              <a:cs typeface="Abhaya Libre Regular" panose="020B0604020202020204" charset="0"/>
            </a:rPr>
            <a:t>5. Improved morale at work</a:t>
          </a:r>
        </a:p>
      </dgm:t>
    </dgm:pt>
    <dgm:pt modelId="{1A3FFCFC-D403-4C99-8021-44FD64BF97DD}" type="parTrans" cxnId="{5CF4EB31-D7CB-49EC-A70E-1362D995FA50}">
      <dgm:prSet/>
      <dgm:spPr/>
      <dgm:t>
        <a:bodyPr/>
        <a:lstStyle/>
        <a:p>
          <a:endParaRPr lang="en-US"/>
        </a:p>
      </dgm:t>
    </dgm:pt>
    <dgm:pt modelId="{537A5824-424B-4A1D-B7EE-D0018E4225C0}" type="sibTrans" cxnId="{5CF4EB31-D7CB-49EC-A70E-1362D995FA50}">
      <dgm:prSet/>
      <dgm:spPr/>
      <dgm:t>
        <a:bodyPr/>
        <a:lstStyle/>
        <a:p>
          <a:endParaRPr lang="en-US"/>
        </a:p>
      </dgm:t>
    </dgm:pt>
    <dgm:pt modelId="{FA7B66DC-FABE-4A20-9F9D-A2B68F671AF0}">
      <dgm:prSet phldrT="[Text]" custT="1"/>
      <dgm:spPr>
        <a:solidFill>
          <a:srgbClr val="009999"/>
        </a:solidFill>
      </dgm:spPr>
      <dgm:t>
        <a:bodyPr/>
        <a:lstStyle/>
        <a:p>
          <a:r>
            <a:rPr lang="en-US" sz="2800" b="1" dirty="0">
              <a:latin typeface="Abhaya Libre Regular" panose="020B0604020202020204" charset="0"/>
              <a:cs typeface="Abhaya Libre Regular" panose="020B0604020202020204" charset="0"/>
            </a:rPr>
            <a:t>6. Improve the competencies of your staff</a:t>
          </a:r>
        </a:p>
        <a:p>
          <a:r>
            <a:rPr lang="en-US" sz="2800" b="1" dirty="0">
              <a:latin typeface="Abhaya Libre Regular" panose="020B0604020202020204" charset="0"/>
              <a:cs typeface="Abhaya Libre Regular" panose="020B0604020202020204" charset="0"/>
            </a:rPr>
            <a:t>7. More adaptable employees</a:t>
          </a:r>
        </a:p>
        <a:p>
          <a:r>
            <a:rPr lang="en-US" sz="2800" b="1" dirty="0">
              <a:latin typeface="Abhaya Libre Regular" panose="020B0604020202020204" charset="0"/>
              <a:cs typeface="Abhaya Libre Regular" panose="020B0604020202020204" charset="0"/>
            </a:rPr>
            <a:t>8. Strengthens the company’s reputation</a:t>
          </a:r>
        </a:p>
      </dgm:t>
    </dgm:pt>
    <dgm:pt modelId="{4B6A3A0C-401D-456B-A760-AE9EC7C9A0FC}" type="parTrans" cxnId="{CF34F202-CB77-430E-85AC-3EB33A09D647}">
      <dgm:prSet/>
      <dgm:spPr/>
      <dgm:t>
        <a:bodyPr/>
        <a:lstStyle/>
        <a:p>
          <a:endParaRPr lang="en-US"/>
        </a:p>
      </dgm:t>
    </dgm:pt>
    <dgm:pt modelId="{42FB5CA3-F5D0-43C4-956E-01BD9AA99872}" type="sibTrans" cxnId="{CF34F202-CB77-430E-85AC-3EB33A09D647}">
      <dgm:prSet/>
      <dgm:spPr/>
      <dgm:t>
        <a:bodyPr/>
        <a:lstStyle/>
        <a:p>
          <a:endParaRPr lang="en-US"/>
        </a:p>
      </dgm:t>
    </dgm:pt>
    <dgm:pt modelId="{33C20D3A-F371-41F0-965E-CCB690BAADBF}" type="pres">
      <dgm:prSet presAssocID="{A6253732-2076-429B-9768-88C4F693F49F}" presName="Name0" presStyleCnt="0">
        <dgm:presLayoutVars>
          <dgm:chMax val="7"/>
          <dgm:chPref val="7"/>
          <dgm:dir/>
        </dgm:presLayoutVars>
      </dgm:prSet>
      <dgm:spPr/>
    </dgm:pt>
    <dgm:pt modelId="{4B3A30A4-3650-46F3-BECC-F75F6794A90E}" type="pres">
      <dgm:prSet presAssocID="{A6253732-2076-429B-9768-88C4F693F49F}" presName="Name1" presStyleCnt="0"/>
      <dgm:spPr/>
    </dgm:pt>
    <dgm:pt modelId="{F315D0E7-579B-4B80-A344-722F0171BCE3}" type="pres">
      <dgm:prSet presAssocID="{A6253732-2076-429B-9768-88C4F693F49F}" presName="cycle" presStyleCnt="0"/>
      <dgm:spPr/>
    </dgm:pt>
    <dgm:pt modelId="{AC89C9B0-DB68-4A2C-B81D-0EE364A064E1}" type="pres">
      <dgm:prSet presAssocID="{A6253732-2076-429B-9768-88C4F693F49F}" presName="srcNode" presStyleLbl="node1" presStyleIdx="0" presStyleCnt="3"/>
      <dgm:spPr/>
    </dgm:pt>
    <dgm:pt modelId="{A018A4B5-CF49-4378-8771-387FEF9023FA}" type="pres">
      <dgm:prSet presAssocID="{A6253732-2076-429B-9768-88C4F693F49F}" presName="conn" presStyleLbl="parChTrans1D2" presStyleIdx="0" presStyleCnt="1"/>
      <dgm:spPr/>
    </dgm:pt>
    <dgm:pt modelId="{2FC72613-9718-4AD0-B682-FE307FBB267F}" type="pres">
      <dgm:prSet presAssocID="{A6253732-2076-429B-9768-88C4F693F49F}" presName="extraNode" presStyleLbl="node1" presStyleIdx="0" presStyleCnt="3"/>
      <dgm:spPr/>
    </dgm:pt>
    <dgm:pt modelId="{655FB9DA-B3FC-4352-A11C-85521BCC79F4}" type="pres">
      <dgm:prSet presAssocID="{A6253732-2076-429B-9768-88C4F693F49F}" presName="dstNode" presStyleLbl="node1" presStyleIdx="0" presStyleCnt="3"/>
      <dgm:spPr/>
    </dgm:pt>
    <dgm:pt modelId="{A7359512-752D-431B-8891-03DBA2D3C884}" type="pres">
      <dgm:prSet presAssocID="{14D58D54-0073-464C-B4C5-373ADA0CC9C9}" presName="text_1" presStyleLbl="node1" presStyleIdx="0" presStyleCnt="3">
        <dgm:presLayoutVars>
          <dgm:bulletEnabled val="1"/>
        </dgm:presLayoutVars>
      </dgm:prSet>
      <dgm:spPr/>
    </dgm:pt>
    <dgm:pt modelId="{457D8112-6690-47AB-9B2F-67B1DB1F743A}" type="pres">
      <dgm:prSet presAssocID="{14D58D54-0073-464C-B4C5-373ADA0CC9C9}" presName="accent_1" presStyleCnt="0"/>
      <dgm:spPr/>
    </dgm:pt>
    <dgm:pt modelId="{C785973E-04DD-4CA9-A34F-FC634E5E7C24}" type="pres">
      <dgm:prSet presAssocID="{14D58D54-0073-464C-B4C5-373ADA0CC9C9}" presName="accentRepeatNode" presStyleLbl="solidFgAcc1" presStyleIdx="0" presStyleCnt="3"/>
      <dgm:spPr>
        <a:blipFill rotWithShape="0">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1000" r="-1000"/>
          </a:stretch>
        </a:blipFill>
        <a:ln>
          <a:solidFill>
            <a:srgbClr val="009999"/>
          </a:solidFill>
        </a:ln>
      </dgm:spPr>
    </dgm:pt>
    <dgm:pt modelId="{E25E4A78-8332-4315-AA5C-7C7341F74C43}" type="pres">
      <dgm:prSet presAssocID="{2154384B-E9F4-47FB-ADEE-68A528A7986C}" presName="text_2" presStyleLbl="node1" presStyleIdx="1" presStyleCnt="3">
        <dgm:presLayoutVars>
          <dgm:bulletEnabled val="1"/>
        </dgm:presLayoutVars>
      </dgm:prSet>
      <dgm:spPr/>
    </dgm:pt>
    <dgm:pt modelId="{01C5F219-D4A2-45FC-B336-5F192476042C}" type="pres">
      <dgm:prSet presAssocID="{2154384B-E9F4-47FB-ADEE-68A528A7986C}" presName="accent_2" presStyleCnt="0"/>
      <dgm:spPr/>
    </dgm:pt>
    <dgm:pt modelId="{B82B06EE-EA54-48BC-B27D-6941EB94FEE0}" type="pres">
      <dgm:prSet presAssocID="{2154384B-E9F4-47FB-ADEE-68A528A7986C}" presName="accentRepeatNode" presStyleLbl="solidFgAcc1" presStyleIdx="1" presStyleCnt="3"/>
      <dgm:spPr>
        <a:solidFill>
          <a:schemeClr val="bg1"/>
        </a:solidFill>
        <a:ln>
          <a:solidFill>
            <a:srgbClr val="009999"/>
          </a:solidFill>
        </a:ln>
      </dgm:spPr>
    </dgm:pt>
    <dgm:pt modelId="{7F650257-5801-49B4-A1A2-DE8AC0D65D67}" type="pres">
      <dgm:prSet presAssocID="{FA7B66DC-FABE-4A20-9F9D-A2B68F671AF0}" presName="text_3" presStyleLbl="node1" presStyleIdx="2" presStyleCnt="3">
        <dgm:presLayoutVars>
          <dgm:bulletEnabled val="1"/>
        </dgm:presLayoutVars>
      </dgm:prSet>
      <dgm:spPr/>
    </dgm:pt>
    <dgm:pt modelId="{2EEAF62E-5909-4E6F-AD09-726E7478AEEF}" type="pres">
      <dgm:prSet presAssocID="{FA7B66DC-FABE-4A20-9F9D-A2B68F671AF0}" presName="accent_3" presStyleCnt="0"/>
      <dgm:spPr/>
    </dgm:pt>
    <dgm:pt modelId="{CA88A75A-D564-479D-BD29-7B0003D9EA7F}" type="pres">
      <dgm:prSet presAssocID="{FA7B66DC-FABE-4A20-9F9D-A2B68F671AF0}" presName="accentRepeatNode" presStyleLbl="solidFgAcc1" presStyleIdx="2" presStyleCnt="3"/>
      <dgm:spPr>
        <a:solidFill>
          <a:schemeClr val="bg1"/>
        </a:solidFill>
        <a:ln>
          <a:solidFill>
            <a:srgbClr val="009999"/>
          </a:solidFill>
        </a:ln>
      </dgm:spPr>
    </dgm:pt>
  </dgm:ptLst>
  <dgm:cxnLst>
    <dgm:cxn modelId="{CF34F202-CB77-430E-85AC-3EB33A09D647}" srcId="{A6253732-2076-429B-9768-88C4F693F49F}" destId="{FA7B66DC-FABE-4A20-9F9D-A2B68F671AF0}" srcOrd="2" destOrd="0" parTransId="{4B6A3A0C-401D-456B-A760-AE9EC7C9A0FC}" sibTransId="{42FB5CA3-F5D0-43C4-956E-01BD9AA99872}"/>
    <dgm:cxn modelId="{5CF4EB31-D7CB-49EC-A70E-1362D995FA50}" srcId="{A6253732-2076-429B-9768-88C4F693F49F}" destId="{2154384B-E9F4-47FB-ADEE-68A528A7986C}" srcOrd="1" destOrd="0" parTransId="{1A3FFCFC-D403-4C99-8021-44FD64BF97DD}" sibTransId="{537A5824-424B-4A1D-B7EE-D0018E4225C0}"/>
    <dgm:cxn modelId="{17715648-27CD-49BA-B686-6FDA98EF683B}" type="presOf" srcId="{14D58D54-0073-464C-B4C5-373ADA0CC9C9}" destId="{A7359512-752D-431B-8891-03DBA2D3C884}" srcOrd="0" destOrd="0" presId="urn:microsoft.com/office/officeart/2008/layout/VerticalCurvedList"/>
    <dgm:cxn modelId="{271A7E5A-9E71-48A4-9ECF-CC8DDC852F50}" type="presOf" srcId="{FA7B66DC-FABE-4A20-9F9D-A2B68F671AF0}" destId="{7F650257-5801-49B4-A1A2-DE8AC0D65D67}" srcOrd="0" destOrd="0" presId="urn:microsoft.com/office/officeart/2008/layout/VerticalCurvedList"/>
    <dgm:cxn modelId="{E415D97C-3A3A-4914-8BDD-FA2004A0A85A}" srcId="{A6253732-2076-429B-9768-88C4F693F49F}" destId="{14D58D54-0073-464C-B4C5-373ADA0CC9C9}" srcOrd="0" destOrd="0" parTransId="{310DD133-225D-4053-B6BF-AF74B0FCDB90}" sibTransId="{988BCE62-9513-4573-96A9-AC815712988C}"/>
    <dgm:cxn modelId="{4C6D9282-B7A0-499C-B941-6C3E15E7D00F}" type="presOf" srcId="{2154384B-E9F4-47FB-ADEE-68A528A7986C}" destId="{E25E4A78-8332-4315-AA5C-7C7341F74C43}" srcOrd="0" destOrd="0" presId="urn:microsoft.com/office/officeart/2008/layout/VerticalCurvedList"/>
    <dgm:cxn modelId="{65707A84-23E7-44A3-927C-727DF0717F26}" type="presOf" srcId="{A6253732-2076-429B-9768-88C4F693F49F}" destId="{33C20D3A-F371-41F0-965E-CCB690BAADBF}" srcOrd="0" destOrd="0" presId="urn:microsoft.com/office/officeart/2008/layout/VerticalCurvedList"/>
    <dgm:cxn modelId="{580FB6B0-6FA9-4624-AA60-41A75C440F2E}" type="presOf" srcId="{988BCE62-9513-4573-96A9-AC815712988C}" destId="{A018A4B5-CF49-4378-8771-387FEF9023FA}" srcOrd="0" destOrd="0" presId="urn:microsoft.com/office/officeart/2008/layout/VerticalCurvedList"/>
    <dgm:cxn modelId="{F70C2CA9-CF8F-4BF5-A66B-E8901885FE0F}" type="presParOf" srcId="{33C20D3A-F371-41F0-965E-CCB690BAADBF}" destId="{4B3A30A4-3650-46F3-BECC-F75F6794A90E}" srcOrd="0" destOrd="0" presId="urn:microsoft.com/office/officeart/2008/layout/VerticalCurvedList"/>
    <dgm:cxn modelId="{A0D0D36E-B112-4918-AF52-CD06DC4FE011}" type="presParOf" srcId="{4B3A30A4-3650-46F3-BECC-F75F6794A90E}" destId="{F315D0E7-579B-4B80-A344-722F0171BCE3}" srcOrd="0" destOrd="0" presId="urn:microsoft.com/office/officeart/2008/layout/VerticalCurvedList"/>
    <dgm:cxn modelId="{63FC8509-0269-463A-9BFE-16029545F38A}" type="presParOf" srcId="{F315D0E7-579B-4B80-A344-722F0171BCE3}" destId="{AC89C9B0-DB68-4A2C-B81D-0EE364A064E1}" srcOrd="0" destOrd="0" presId="urn:microsoft.com/office/officeart/2008/layout/VerticalCurvedList"/>
    <dgm:cxn modelId="{5451C7CE-0EAC-48F3-B3DC-2594622A2706}" type="presParOf" srcId="{F315D0E7-579B-4B80-A344-722F0171BCE3}" destId="{A018A4B5-CF49-4378-8771-387FEF9023FA}" srcOrd="1" destOrd="0" presId="urn:microsoft.com/office/officeart/2008/layout/VerticalCurvedList"/>
    <dgm:cxn modelId="{94950F60-1856-4B61-A09C-19977FD9B37D}" type="presParOf" srcId="{F315D0E7-579B-4B80-A344-722F0171BCE3}" destId="{2FC72613-9718-4AD0-B682-FE307FBB267F}" srcOrd="2" destOrd="0" presId="urn:microsoft.com/office/officeart/2008/layout/VerticalCurvedList"/>
    <dgm:cxn modelId="{93B82A2A-50C6-4683-B647-A6E4FF0805B0}" type="presParOf" srcId="{F315D0E7-579B-4B80-A344-722F0171BCE3}" destId="{655FB9DA-B3FC-4352-A11C-85521BCC79F4}" srcOrd="3" destOrd="0" presId="urn:microsoft.com/office/officeart/2008/layout/VerticalCurvedList"/>
    <dgm:cxn modelId="{9A1B56B8-AB58-4CD7-80F2-093F05F6A00C}" type="presParOf" srcId="{4B3A30A4-3650-46F3-BECC-F75F6794A90E}" destId="{A7359512-752D-431B-8891-03DBA2D3C884}" srcOrd="1" destOrd="0" presId="urn:microsoft.com/office/officeart/2008/layout/VerticalCurvedList"/>
    <dgm:cxn modelId="{C785E225-BB81-4185-BF8A-E85CACFA4080}" type="presParOf" srcId="{4B3A30A4-3650-46F3-BECC-F75F6794A90E}" destId="{457D8112-6690-47AB-9B2F-67B1DB1F743A}" srcOrd="2" destOrd="0" presId="urn:microsoft.com/office/officeart/2008/layout/VerticalCurvedList"/>
    <dgm:cxn modelId="{69F92BFA-433D-45E4-B662-086674313F94}" type="presParOf" srcId="{457D8112-6690-47AB-9B2F-67B1DB1F743A}" destId="{C785973E-04DD-4CA9-A34F-FC634E5E7C24}" srcOrd="0" destOrd="0" presId="urn:microsoft.com/office/officeart/2008/layout/VerticalCurvedList"/>
    <dgm:cxn modelId="{38BAF7AF-8879-4F75-88A0-6D1312FA3EB4}" type="presParOf" srcId="{4B3A30A4-3650-46F3-BECC-F75F6794A90E}" destId="{E25E4A78-8332-4315-AA5C-7C7341F74C43}" srcOrd="3" destOrd="0" presId="urn:microsoft.com/office/officeart/2008/layout/VerticalCurvedList"/>
    <dgm:cxn modelId="{91E4A627-E404-4A1D-9502-A343BA357214}" type="presParOf" srcId="{4B3A30A4-3650-46F3-BECC-F75F6794A90E}" destId="{01C5F219-D4A2-45FC-B336-5F192476042C}" srcOrd="4" destOrd="0" presId="urn:microsoft.com/office/officeart/2008/layout/VerticalCurvedList"/>
    <dgm:cxn modelId="{23876685-118B-4576-8F74-37A6A3528B11}" type="presParOf" srcId="{01C5F219-D4A2-45FC-B336-5F192476042C}" destId="{B82B06EE-EA54-48BC-B27D-6941EB94FEE0}" srcOrd="0" destOrd="0" presId="urn:microsoft.com/office/officeart/2008/layout/VerticalCurvedList"/>
    <dgm:cxn modelId="{AD4B76EF-DBDA-4C25-A384-45E1FCDF3581}" type="presParOf" srcId="{4B3A30A4-3650-46F3-BECC-F75F6794A90E}" destId="{7F650257-5801-49B4-A1A2-DE8AC0D65D67}" srcOrd="5" destOrd="0" presId="urn:microsoft.com/office/officeart/2008/layout/VerticalCurvedList"/>
    <dgm:cxn modelId="{FE1F7FED-A940-4393-80C3-EE0B0A1C92EC}" type="presParOf" srcId="{4B3A30A4-3650-46F3-BECC-F75F6794A90E}" destId="{2EEAF62E-5909-4E6F-AD09-726E7478AEEF}" srcOrd="6" destOrd="0" presId="urn:microsoft.com/office/officeart/2008/layout/VerticalCurvedList"/>
    <dgm:cxn modelId="{A902D230-2535-4A43-980A-B17ABD86E327}" type="presParOf" srcId="{2EEAF62E-5909-4E6F-AD09-726E7478AEEF}" destId="{CA88A75A-D564-479D-BD29-7B0003D9EA7F}" srcOrd="0" destOrd="0" presId="urn:microsoft.com/office/officeart/2008/layout/VerticalCurvedList"/>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9EAB26-1BBB-45AB-895C-F9CE82B6CB79}" type="doc">
      <dgm:prSet loTypeId="urn:microsoft.com/office/officeart/2005/8/layout/pList2" loCatId="list" qsTypeId="urn:microsoft.com/office/officeart/2005/8/quickstyle/simple1" qsCatId="simple" csTypeId="urn:microsoft.com/office/officeart/2005/8/colors/accent5_4" csCatId="accent5" phldr="1"/>
      <dgm:spPr/>
    </dgm:pt>
    <dgm:pt modelId="{BF302CA9-97D4-41AC-A069-C17FC6D2E5F6}">
      <dgm:prSet phldrT="[Text]" custT="1"/>
      <dgm:spPr>
        <a:solidFill>
          <a:srgbClr val="008080"/>
        </a:solidFill>
      </dgm:spPr>
      <dgm:t>
        <a:bodyPr/>
        <a:lstStyle/>
        <a:p>
          <a:pPr algn="ctr"/>
          <a:r>
            <a:rPr lang="en-US" sz="2800" b="1" u="sng" dirty="0">
              <a:latin typeface="Abhaya Libre Regular" panose="020B0604020202020204" charset="0"/>
              <a:cs typeface="Abhaya Libre Regular" panose="020B0604020202020204" charset="0"/>
            </a:rPr>
            <a:t>Increased job security</a:t>
          </a:r>
          <a:endParaRPr lang="el-GR" sz="2800" b="1" u="sng" dirty="0">
            <a:latin typeface="Abhaya Libre Regular" panose="020B0604020202020204" charset="0"/>
            <a:cs typeface="Abhaya Libre Regular" panose="020B0604020202020204" charset="0"/>
          </a:endParaRPr>
        </a:p>
        <a:p>
          <a:pPr algn="ctr"/>
          <a:r>
            <a:rPr lang="en-US" sz="2400" b="0" i="1" u="none" dirty="0">
              <a:latin typeface="Abhaya Libre Regular" panose="020B0604020202020204" charset="0"/>
              <a:cs typeface="Abhaya Libre Regular" panose="020B0604020202020204" charset="0"/>
            </a:rPr>
            <a:t>Employees who reskill feel more secure in their employment since it raises their worth to the organization. It demonstrates that their company is ready to invest in them and that their work calls for specialized knowledge and abilities.</a:t>
          </a:r>
        </a:p>
      </dgm:t>
    </dgm:pt>
    <dgm:pt modelId="{89458413-3274-4D0B-9EB3-DCDFF4545DF3}" type="parTrans" cxnId="{4481F541-74F4-43EB-81A7-DF97AE6074B3}">
      <dgm:prSet/>
      <dgm:spPr/>
      <dgm:t>
        <a:bodyPr/>
        <a:lstStyle/>
        <a:p>
          <a:endParaRPr lang="en-US"/>
        </a:p>
      </dgm:t>
    </dgm:pt>
    <dgm:pt modelId="{FEFF1907-274B-4756-805C-A6B64B9C0D9B}" type="sibTrans" cxnId="{4481F541-74F4-43EB-81A7-DF97AE6074B3}">
      <dgm:prSet/>
      <dgm:spPr/>
      <dgm:t>
        <a:bodyPr/>
        <a:lstStyle/>
        <a:p>
          <a:endParaRPr lang="en-US"/>
        </a:p>
      </dgm:t>
    </dgm:pt>
    <dgm:pt modelId="{D90FFB3A-36EE-42C0-9C53-38752438DA0F}">
      <dgm:prSet phldrT="[Text]" custT="1"/>
      <dgm:spPr>
        <a:solidFill>
          <a:srgbClr val="009999"/>
        </a:solidFill>
      </dgm:spPr>
      <dgm:t>
        <a:bodyPr/>
        <a:lstStyle/>
        <a:p>
          <a:r>
            <a:rPr lang="en-US" sz="2800" b="1" u="sng" dirty="0">
              <a:latin typeface="Abhaya Libre Regular" panose="020B0604020202020204" charset="0"/>
              <a:cs typeface="Abhaya Libre Regular" panose="020B0604020202020204" charset="0"/>
            </a:rPr>
            <a:t>Acquire new abilities to boost your career
</a:t>
          </a:r>
          <a:r>
            <a:rPr lang="en-US" sz="2400" b="0" i="1" u="none" dirty="0">
              <a:latin typeface="Abhaya Libre Regular" panose="020B0604020202020204" charset="0"/>
              <a:cs typeface="Abhaya Libre Regular" panose="020B0604020202020204" charset="0"/>
            </a:rPr>
            <a:t>Re-skilling aids workers who want to change their professional pathways on their own in achieving their objectives. This is crucial now more than ever as automation and AI displace numerous jobs and the pace of digital change accelerates.</a:t>
          </a:r>
        </a:p>
      </dgm:t>
    </dgm:pt>
    <dgm:pt modelId="{85ACC820-A6C3-431A-A0C2-12EC4C5D444F}" type="parTrans" cxnId="{18A128A7-1808-404C-A0C2-3D073DC66C89}">
      <dgm:prSet/>
      <dgm:spPr/>
      <dgm:t>
        <a:bodyPr/>
        <a:lstStyle/>
        <a:p>
          <a:endParaRPr lang="en-US"/>
        </a:p>
      </dgm:t>
    </dgm:pt>
    <dgm:pt modelId="{B6BED91B-7494-42E1-9A0F-7945323C52F6}" type="sibTrans" cxnId="{18A128A7-1808-404C-A0C2-3D073DC66C89}">
      <dgm:prSet/>
      <dgm:spPr/>
      <dgm:t>
        <a:bodyPr/>
        <a:lstStyle/>
        <a:p>
          <a:endParaRPr lang="en-US"/>
        </a:p>
      </dgm:t>
    </dgm:pt>
    <dgm:pt modelId="{2B3977F1-EE86-49FB-9FB7-688E88D6A279}">
      <dgm:prSet phldrT="[Text]" custT="1"/>
      <dgm:spPr>
        <a:solidFill>
          <a:srgbClr val="006666"/>
        </a:solidFill>
      </dgm:spPr>
      <dgm:t>
        <a:bodyPr/>
        <a:lstStyle/>
        <a:p>
          <a:r>
            <a:rPr lang="en-US" sz="2800" b="1" i="0" u="sng" dirty="0">
              <a:latin typeface="Abhaya Libre Regular" panose="020B0604020202020204" charset="0"/>
              <a:cs typeface="Abhaya Libre Regular" panose="020B0604020202020204" charset="0"/>
            </a:rPr>
            <a:t>Option for internal mobility</a:t>
          </a:r>
        </a:p>
        <a:p>
          <a:r>
            <a:rPr lang="en-US" sz="2000" b="0" i="1" u="none" dirty="0">
              <a:latin typeface="Abhaya Libre Regular" panose="020B0604020202020204" charset="0"/>
              <a:cs typeface="Abhaya Libre Regular" panose="020B0604020202020204" charset="0"/>
            </a:rPr>
            <a:t>Since new abilities make a person more qualified for flexible or higher-level tasks within the organization, reskilling gives employees a better likelihood of sticking with the company. Employees who reskill have a head start on expanding their skill sets and moving up the corporate ladder in the future, in addition to keeping their job within the organization..</a:t>
          </a:r>
        </a:p>
      </dgm:t>
    </dgm:pt>
    <dgm:pt modelId="{11005F09-496B-497C-A9C0-B9DB5854717C}" type="parTrans" cxnId="{1D4C229B-EF24-473C-AAAC-2DD50C6F7B78}">
      <dgm:prSet/>
      <dgm:spPr/>
      <dgm:t>
        <a:bodyPr/>
        <a:lstStyle/>
        <a:p>
          <a:endParaRPr lang="en-US"/>
        </a:p>
      </dgm:t>
    </dgm:pt>
    <dgm:pt modelId="{74BC3867-8B74-4F93-9EAC-49654D70FF7D}" type="sibTrans" cxnId="{1D4C229B-EF24-473C-AAAC-2DD50C6F7B78}">
      <dgm:prSet/>
      <dgm:spPr/>
      <dgm:t>
        <a:bodyPr/>
        <a:lstStyle/>
        <a:p>
          <a:endParaRPr lang="en-US"/>
        </a:p>
      </dgm:t>
    </dgm:pt>
    <dgm:pt modelId="{94B0BBE4-6F7A-419D-BB62-FA8F1CB7F719}" type="pres">
      <dgm:prSet presAssocID="{2F9EAB26-1BBB-45AB-895C-F9CE82B6CB79}" presName="Name0" presStyleCnt="0">
        <dgm:presLayoutVars>
          <dgm:dir/>
          <dgm:resizeHandles val="exact"/>
        </dgm:presLayoutVars>
      </dgm:prSet>
      <dgm:spPr/>
    </dgm:pt>
    <dgm:pt modelId="{7248294E-7E6E-424C-852F-CE9FB5DDF45E}" type="pres">
      <dgm:prSet presAssocID="{2F9EAB26-1BBB-45AB-895C-F9CE82B6CB79}" presName="bkgdShp" presStyleLbl="alignAccFollowNode1" presStyleIdx="0" presStyleCnt="1" custScaleY="35198"/>
      <dgm:spPr/>
    </dgm:pt>
    <dgm:pt modelId="{0B73EA28-E69B-4BED-B567-B51C6683F398}" type="pres">
      <dgm:prSet presAssocID="{2F9EAB26-1BBB-45AB-895C-F9CE82B6CB79}" presName="linComp" presStyleCnt="0"/>
      <dgm:spPr/>
    </dgm:pt>
    <dgm:pt modelId="{DA7E048F-A783-45B6-97EE-12197F531AAD}" type="pres">
      <dgm:prSet presAssocID="{BF302CA9-97D4-41AC-A069-C17FC6D2E5F6}" presName="compNode" presStyleCnt="0"/>
      <dgm:spPr/>
    </dgm:pt>
    <dgm:pt modelId="{05FAAD8C-C6E8-4293-9906-2C5CAE299972}" type="pres">
      <dgm:prSet presAssocID="{BF302CA9-97D4-41AC-A069-C17FC6D2E5F6}" presName="node" presStyleLbl="node1" presStyleIdx="0" presStyleCnt="3" custScaleY="117702">
        <dgm:presLayoutVars>
          <dgm:bulletEnabled val="1"/>
        </dgm:presLayoutVars>
      </dgm:prSet>
      <dgm:spPr/>
    </dgm:pt>
    <dgm:pt modelId="{D83E731D-CE51-4FFD-A97C-370A174E3A3E}" type="pres">
      <dgm:prSet presAssocID="{BF302CA9-97D4-41AC-A069-C17FC6D2E5F6}" presName="invisiNode" presStyleLbl="node1" presStyleIdx="0" presStyleCnt="3"/>
      <dgm:spPr/>
    </dgm:pt>
    <dgm:pt modelId="{EC51AAA4-83FD-4BAD-9A75-A766F74D7D06}" type="pres">
      <dgm:prSet presAssocID="{BF302CA9-97D4-41AC-A069-C17FC6D2E5F6}" presName="imagNode" presStyleLbl="fgImgPlace1" presStyleIdx="0" presStyleCnt="3"/>
      <dgm:spPr>
        <a:blipFill>
          <a:blip xmlns:r="http://schemas.openxmlformats.org/officeDocument/2006/relationships" r:embed="rId1">
            <a:duotone>
              <a:schemeClr val="accent5">
                <a:hueOff val="0"/>
                <a:satOff val="0"/>
                <a:lumOff val="0"/>
                <a:alphaOff val="0"/>
                <a:shade val="20000"/>
                <a:satMod val="200000"/>
              </a:schemeClr>
              <a:schemeClr val="accent5">
                <a:hueOff val="0"/>
                <a:satOff val="0"/>
                <a:lumOff val="0"/>
                <a:alphaOff val="0"/>
                <a:tint val="12000"/>
                <a:satMod val="190000"/>
              </a:schemeClr>
            </a:duotone>
            <a:extLst>
              <a:ext uri="{28A0092B-C50C-407E-A947-70E740481C1C}">
                <a14:useLocalDpi xmlns:a14="http://schemas.microsoft.com/office/drawing/2010/main" val="0"/>
              </a:ext>
            </a:extLst>
          </a:blip>
          <a:srcRect/>
          <a:stretch>
            <a:fillRect t="-17000" b="-17000"/>
          </a:stretch>
        </a:blipFill>
      </dgm:spPr>
    </dgm:pt>
    <dgm:pt modelId="{1339D7A8-2D53-4684-B38F-62B6BD70FFB7}" type="pres">
      <dgm:prSet presAssocID="{FEFF1907-274B-4756-805C-A6B64B9C0D9B}" presName="sibTrans" presStyleLbl="sibTrans2D1" presStyleIdx="0" presStyleCnt="0"/>
      <dgm:spPr/>
    </dgm:pt>
    <dgm:pt modelId="{66FEB273-3140-49E3-BFFB-AAC1CD49A64E}" type="pres">
      <dgm:prSet presAssocID="{D90FFB3A-36EE-42C0-9C53-38752438DA0F}" presName="compNode" presStyleCnt="0"/>
      <dgm:spPr/>
    </dgm:pt>
    <dgm:pt modelId="{2420C5DD-0150-4844-88A3-46FFDCA9C07F}" type="pres">
      <dgm:prSet presAssocID="{D90FFB3A-36EE-42C0-9C53-38752438DA0F}" presName="node" presStyleLbl="node1" presStyleIdx="1" presStyleCnt="3" custScaleY="117702">
        <dgm:presLayoutVars>
          <dgm:bulletEnabled val="1"/>
        </dgm:presLayoutVars>
      </dgm:prSet>
      <dgm:spPr/>
    </dgm:pt>
    <dgm:pt modelId="{A63A8A3C-9DBC-43DF-A978-C0008A7E3283}" type="pres">
      <dgm:prSet presAssocID="{D90FFB3A-36EE-42C0-9C53-38752438DA0F}" presName="invisiNode" presStyleLbl="node1" presStyleIdx="1" presStyleCnt="3"/>
      <dgm:spPr/>
    </dgm:pt>
    <dgm:pt modelId="{210BEA66-8F79-4BC2-AF83-76A924FA3AF4}" type="pres">
      <dgm:prSet presAssocID="{D90FFB3A-36EE-42C0-9C53-38752438DA0F}" presName="imagNode" presStyleLbl="fgImgPlace1" presStyleIdx="1" presStyleCnt="3"/>
      <dgm:spPr>
        <a:blipFill>
          <a:blip xmlns:r="http://schemas.openxmlformats.org/officeDocument/2006/relationships" r:embed="rId2">
            <a:duotone>
              <a:schemeClr val="accent5">
                <a:hueOff val="-6393"/>
                <a:satOff val="304"/>
                <a:lumOff val="-1033"/>
                <a:alphaOff val="0"/>
                <a:shade val="20000"/>
                <a:satMod val="200000"/>
              </a:schemeClr>
              <a:schemeClr val="accent5">
                <a:hueOff val="-6393"/>
                <a:satOff val="304"/>
                <a:lumOff val="-1033"/>
                <a:alphaOff val="0"/>
                <a:tint val="12000"/>
                <a:satMod val="190000"/>
              </a:schemeClr>
            </a:duotone>
            <a:extLst>
              <a:ext uri="{28A0092B-C50C-407E-A947-70E740481C1C}">
                <a14:useLocalDpi xmlns:a14="http://schemas.microsoft.com/office/drawing/2010/main" val="0"/>
              </a:ext>
            </a:extLst>
          </a:blip>
          <a:srcRect/>
          <a:stretch>
            <a:fillRect t="-43000" b="-43000"/>
          </a:stretch>
        </a:blipFill>
      </dgm:spPr>
    </dgm:pt>
    <dgm:pt modelId="{58E3AFB1-DCC7-4814-905D-7AE7EB539991}" type="pres">
      <dgm:prSet presAssocID="{B6BED91B-7494-42E1-9A0F-7945323C52F6}" presName="sibTrans" presStyleLbl="sibTrans2D1" presStyleIdx="0" presStyleCnt="0"/>
      <dgm:spPr/>
    </dgm:pt>
    <dgm:pt modelId="{397A7A11-788C-45D0-B0D8-1FE5FFD8AC99}" type="pres">
      <dgm:prSet presAssocID="{2B3977F1-EE86-49FB-9FB7-688E88D6A279}" presName="compNode" presStyleCnt="0"/>
      <dgm:spPr/>
    </dgm:pt>
    <dgm:pt modelId="{CDF5CE86-566E-4FEF-99C7-5A264109042B}" type="pres">
      <dgm:prSet presAssocID="{2B3977F1-EE86-49FB-9FB7-688E88D6A279}" presName="node" presStyleLbl="node1" presStyleIdx="2" presStyleCnt="3" custScaleY="117702">
        <dgm:presLayoutVars>
          <dgm:bulletEnabled val="1"/>
        </dgm:presLayoutVars>
      </dgm:prSet>
      <dgm:spPr/>
    </dgm:pt>
    <dgm:pt modelId="{041AA203-C077-4AA9-99B7-2FF8F04C216A}" type="pres">
      <dgm:prSet presAssocID="{2B3977F1-EE86-49FB-9FB7-688E88D6A279}" presName="invisiNode" presStyleLbl="node1" presStyleIdx="2" presStyleCnt="3"/>
      <dgm:spPr/>
    </dgm:pt>
    <dgm:pt modelId="{D0E94F10-CE77-436E-9345-1679BA0FD132}" type="pres">
      <dgm:prSet presAssocID="{2B3977F1-EE86-49FB-9FB7-688E88D6A279}" presName="imagNode" presStyleLbl="fgImgPlace1" presStyleIdx="2" presStyleCnt="3"/>
      <dgm:spPr>
        <a:blipFill>
          <a:blip xmlns:r="http://schemas.openxmlformats.org/officeDocument/2006/relationships" r:embed="rId3">
            <a:duotone>
              <a:schemeClr val="accent5">
                <a:hueOff val="-12785"/>
                <a:satOff val="608"/>
                <a:lumOff val="-2067"/>
                <a:alphaOff val="0"/>
                <a:shade val="20000"/>
                <a:satMod val="200000"/>
              </a:schemeClr>
              <a:schemeClr val="accent5">
                <a:hueOff val="-12785"/>
                <a:satOff val="608"/>
                <a:lumOff val="-2067"/>
                <a:alphaOff val="0"/>
                <a:tint val="12000"/>
                <a:satMod val="190000"/>
              </a:schemeClr>
            </a:duotone>
            <a:extLst>
              <a:ext uri="{28A0092B-C50C-407E-A947-70E740481C1C}">
                <a14:useLocalDpi xmlns:a14="http://schemas.microsoft.com/office/drawing/2010/main" val="0"/>
              </a:ext>
            </a:extLst>
          </a:blip>
          <a:srcRect/>
          <a:stretch>
            <a:fillRect t="-33000" b="-33000"/>
          </a:stretch>
        </a:blipFill>
      </dgm:spPr>
    </dgm:pt>
  </dgm:ptLst>
  <dgm:cxnLst>
    <dgm:cxn modelId="{BF07840F-51EB-4B5F-9F5F-E81859D8749E}" type="presOf" srcId="{FEFF1907-274B-4756-805C-A6B64B9C0D9B}" destId="{1339D7A8-2D53-4684-B38F-62B6BD70FFB7}" srcOrd="0" destOrd="0" presId="urn:microsoft.com/office/officeart/2005/8/layout/pList2"/>
    <dgm:cxn modelId="{51E72820-083E-4F23-A5A1-7052F5893AB7}" type="presOf" srcId="{2F9EAB26-1BBB-45AB-895C-F9CE82B6CB79}" destId="{94B0BBE4-6F7A-419D-BB62-FA8F1CB7F719}" srcOrd="0" destOrd="0" presId="urn:microsoft.com/office/officeart/2005/8/layout/pList2"/>
    <dgm:cxn modelId="{4481F541-74F4-43EB-81A7-DF97AE6074B3}" srcId="{2F9EAB26-1BBB-45AB-895C-F9CE82B6CB79}" destId="{BF302CA9-97D4-41AC-A069-C17FC6D2E5F6}" srcOrd="0" destOrd="0" parTransId="{89458413-3274-4D0B-9EB3-DCDFF4545DF3}" sibTransId="{FEFF1907-274B-4756-805C-A6B64B9C0D9B}"/>
    <dgm:cxn modelId="{F5A8B34C-A73D-432A-98CD-490D0BFC129D}" type="presOf" srcId="{D90FFB3A-36EE-42C0-9C53-38752438DA0F}" destId="{2420C5DD-0150-4844-88A3-46FFDCA9C07F}" srcOrd="0" destOrd="0" presId="urn:microsoft.com/office/officeart/2005/8/layout/pList2"/>
    <dgm:cxn modelId="{A554987D-2934-439A-BDC4-5A0B66D7106A}" type="presOf" srcId="{BF302CA9-97D4-41AC-A069-C17FC6D2E5F6}" destId="{05FAAD8C-C6E8-4293-9906-2C5CAE299972}" srcOrd="0" destOrd="0" presId="urn:microsoft.com/office/officeart/2005/8/layout/pList2"/>
    <dgm:cxn modelId="{1D4C229B-EF24-473C-AAAC-2DD50C6F7B78}" srcId="{2F9EAB26-1BBB-45AB-895C-F9CE82B6CB79}" destId="{2B3977F1-EE86-49FB-9FB7-688E88D6A279}" srcOrd="2" destOrd="0" parTransId="{11005F09-496B-497C-A9C0-B9DB5854717C}" sibTransId="{74BC3867-8B74-4F93-9EAC-49654D70FF7D}"/>
    <dgm:cxn modelId="{68B7EC9E-9E1C-4194-90B4-3D77879E689C}" type="presOf" srcId="{2B3977F1-EE86-49FB-9FB7-688E88D6A279}" destId="{CDF5CE86-566E-4FEF-99C7-5A264109042B}" srcOrd="0" destOrd="0" presId="urn:microsoft.com/office/officeart/2005/8/layout/pList2"/>
    <dgm:cxn modelId="{18A128A7-1808-404C-A0C2-3D073DC66C89}" srcId="{2F9EAB26-1BBB-45AB-895C-F9CE82B6CB79}" destId="{D90FFB3A-36EE-42C0-9C53-38752438DA0F}" srcOrd="1" destOrd="0" parTransId="{85ACC820-A6C3-431A-A0C2-12EC4C5D444F}" sibTransId="{B6BED91B-7494-42E1-9A0F-7945323C52F6}"/>
    <dgm:cxn modelId="{F6814FED-C35D-4C5A-89A7-7431579E2C3B}" type="presOf" srcId="{B6BED91B-7494-42E1-9A0F-7945323C52F6}" destId="{58E3AFB1-DCC7-4814-905D-7AE7EB539991}" srcOrd="0" destOrd="0" presId="urn:microsoft.com/office/officeart/2005/8/layout/pList2"/>
    <dgm:cxn modelId="{2F65D2C8-25A1-42D5-9E2B-40BBB819863E}" type="presParOf" srcId="{94B0BBE4-6F7A-419D-BB62-FA8F1CB7F719}" destId="{7248294E-7E6E-424C-852F-CE9FB5DDF45E}" srcOrd="0" destOrd="0" presId="urn:microsoft.com/office/officeart/2005/8/layout/pList2"/>
    <dgm:cxn modelId="{D7BBDF35-2A87-4175-B7F4-85BABEBA1857}" type="presParOf" srcId="{94B0BBE4-6F7A-419D-BB62-FA8F1CB7F719}" destId="{0B73EA28-E69B-4BED-B567-B51C6683F398}" srcOrd="1" destOrd="0" presId="urn:microsoft.com/office/officeart/2005/8/layout/pList2"/>
    <dgm:cxn modelId="{E1EF9BAA-0C2C-4F84-ADA5-2ED71BB5E7A2}" type="presParOf" srcId="{0B73EA28-E69B-4BED-B567-B51C6683F398}" destId="{DA7E048F-A783-45B6-97EE-12197F531AAD}" srcOrd="0" destOrd="0" presId="urn:microsoft.com/office/officeart/2005/8/layout/pList2"/>
    <dgm:cxn modelId="{1972D20C-B8DF-4B84-B4DB-9EA789D89EBD}" type="presParOf" srcId="{DA7E048F-A783-45B6-97EE-12197F531AAD}" destId="{05FAAD8C-C6E8-4293-9906-2C5CAE299972}" srcOrd="0" destOrd="0" presId="urn:microsoft.com/office/officeart/2005/8/layout/pList2"/>
    <dgm:cxn modelId="{B85BA658-9273-451C-BD4C-1E7F58ACAF73}" type="presParOf" srcId="{DA7E048F-A783-45B6-97EE-12197F531AAD}" destId="{D83E731D-CE51-4FFD-A97C-370A174E3A3E}" srcOrd="1" destOrd="0" presId="urn:microsoft.com/office/officeart/2005/8/layout/pList2"/>
    <dgm:cxn modelId="{07A3BD89-A143-460D-B02B-70990D872108}" type="presParOf" srcId="{DA7E048F-A783-45B6-97EE-12197F531AAD}" destId="{EC51AAA4-83FD-4BAD-9A75-A766F74D7D06}" srcOrd="2" destOrd="0" presId="urn:microsoft.com/office/officeart/2005/8/layout/pList2"/>
    <dgm:cxn modelId="{3A9DD7C0-50C8-4026-A6FB-63208607EE6F}" type="presParOf" srcId="{0B73EA28-E69B-4BED-B567-B51C6683F398}" destId="{1339D7A8-2D53-4684-B38F-62B6BD70FFB7}" srcOrd="1" destOrd="0" presId="urn:microsoft.com/office/officeart/2005/8/layout/pList2"/>
    <dgm:cxn modelId="{5F69A676-A0A5-43E0-B70A-50EEDB1362AE}" type="presParOf" srcId="{0B73EA28-E69B-4BED-B567-B51C6683F398}" destId="{66FEB273-3140-49E3-BFFB-AAC1CD49A64E}" srcOrd="2" destOrd="0" presId="urn:microsoft.com/office/officeart/2005/8/layout/pList2"/>
    <dgm:cxn modelId="{1496209C-3AB7-4088-B821-D5CB296C811E}" type="presParOf" srcId="{66FEB273-3140-49E3-BFFB-AAC1CD49A64E}" destId="{2420C5DD-0150-4844-88A3-46FFDCA9C07F}" srcOrd="0" destOrd="0" presId="urn:microsoft.com/office/officeart/2005/8/layout/pList2"/>
    <dgm:cxn modelId="{64916C67-8823-44C7-B983-FA49B2269262}" type="presParOf" srcId="{66FEB273-3140-49E3-BFFB-AAC1CD49A64E}" destId="{A63A8A3C-9DBC-43DF-A978-C0008A7E3283}" srcOrd="1" destOrd="0" presId="urn:microsoft.com/office/officeart/2005/8/layout/pList2"/>
    <dgm:cxn modelId="{151995AB-5F6D-4329-A76B-F49349B20B2F}" type="presParOf" srcId="{66FEB273-3140-49E3-BFFB-AAC1CD49A64E}" destId="{210BEA66-8F79-4BC2-AF83-76A924FA3AF4}" srcOrd="2" destOrd="0" presId="urn:microsoft.com/office/officeart/2005/8/layout/pList2"/>
    <dgm:cxn modelId="{5FEDE1FA-DCDE-42A2-A793-47C917AE1EE7}" type="presParOf" srcId="{0B73EA28-E69B-4BED-B567-B51C6683F398}" destId="{58E3AFB1-DCC7-4814-905D-7AE7EB539991}" srcOrd="3" destOrd="0" presId="urn:microsoft.com/office/officeart/2005/8/layout/pList2"/>
    <dgm:cxn modelId="{C9E27192-049C-4B81-B43E-D4F4C830E1FC}" type="presParOf" srcId="{0B73EA28-E69B-4BED-B567-B51C6683F398}" destId="{397A7A11-788C-45D0-B0D8-1FE5FFD8AC99}" srcOrd="4" destOrd="0" presId="urn:microsoft.com/office/officeart/2005/8/layout/pList2"/>
    <dgm:cxn modelId="{A6B083C6-A6A7-4A5E-856F-8293E7987EEC}" type="presParOf" srcId="{397A7A11-788C-45D0-B0D8-1FE5FFD8AC99}" destId="{CDF5CE86-566E-4FEF-99C7-5A264109042B}" srcOrd="0" destOrd="0" presId="urn:microsoft.com/office/officeart/2005/8/layout/pList2"/>
    <dgm:cxn modelId="{E2D36FE9-91E3-4DC7-91A0-346528DF88AA}" type="presParOf" srcId="{397A7A11-788C-45D0-B0D8-1FE5FFD8AC99}" destId="{041AA203-C077-4AA9-99B7-2FF8F04C216A}" srcOrd="1" destOrd="0" presId="urn:microsoft.com/office/officeart/2005/8/layout/pList2"/>
    <dgm:cxn modelId="{EE3BAC7E-008A-4875-A65B-0468B571E565}" type="presParOf" srcId="{397A7A11-788C-45D0-B0D8-1FE5FFD8AC99}" destId="{D0E94F10-CE77-436E-9345-1679BA0FD132}" srcOrd="2" destOrd="0" presId="urn:microsoft.com/office/officeart/2005/8/layout/pList2"/>
  </dgm:cxnLst>
  <dgm:bg/>
  <dgm:whole/>
  <dgm:extLst>
    <a:ext uri="http://schemas.microsoft.com/office/drawing/2008/diagram">
      <dsp:dataModelExt xmlns:dsp="http://schemas.microsoft.com/office/drawing/2008/diagram" relId="rId14"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A6253732-2076-429B-9768-88C4F693F49F}"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en-US"/>
        </a:p>
      </dgm:t>
    </dgm:pt>
    <dgm:pt modelId="{14D58D54-0073-464C-B4C5-373ADA0CC9C9}">
      <dgm:prSet phldrT="[Text]" custT="1"/>
      <dgm:spPr>
        <a:solidFill>
          <a:srgbClr val="009999"/>
        </a:solidFill>
      </dgm:spPr>
      <dgm:t>
        <a:bodyPr/>
        <a:lstStyle/>
        <a:p>
          <a:r>
            <a:rPr lang="en-US" sz="2800" b="1" i="0" dirty="0">
              <a:latin typeface="Abhaya Libre Regular" panose="020B0604020202020204" charset="0"/>
              <a:cs typeface="Abhaya Libre Regular" panose="020B0604020202020204" charset="0"/>
            </a:rPr>
            <a:t>1. Increase employee retention</a:t>
          </a:r>
        </a:p>
        <a:p>
          <a:r>
            <a:rPr lang="en-US" sz="2800" b="1" i="0" dirty="0">
              <a:latin typeface="Abhaya Libre Regular" panose="020B0604020202020204" charset="0"/>
              <a:cs typeface="Abhaya Libre Regular" panose="020B0604020202020204" charset="0"/>
            </a:rPr>
            <a:t>2. Find and fill any skills gaps in your organization.</a:t>
          </a:r>
        </a:p>
        <a:p>
          <a:r>
            <a:rPr lang="en-US" sz="2800" b="1" i="0" dirty="0">
              <a:latin typeface="Abhaya Libre Regular" panose="020B0604020202020204" charset="0"/>
              <a:cs typeface="Abhaya Libre Regular" panose="020B0604020202020204" charset="0"/>
            </a:rPr>
            <a:t>3. Improve your readiness for contingencies</a:t>
          </a:r>
        </a:p>
        <a:p>
          <a:r>
            <a:rPr lang="en-US" sz="2800" b="1" i="0" dirty="0">
              <a:latin typeface="Abhaya Libre Regular" panose="020B0604020202020204" charset="0"/>
              <a:cs typeface="Abhaya Libre Regular" panose="020B0604020202020204" charset="0"/>
            </a:rPr>
            <a:t>4. Promote a culture of learning</a:t>
          </a:r>
          <a:endParaRPr lang="en-US" sz="2800" dirty="0">
            <a:latin typeface="Abhaya Libre Regular" panose="020B0604020202020204" charset="0"/>
            <a:cs typeface="Abhaya Libre Regular" panose="020B0604020202020204" charset="0"/>
          </a:endParaRPr>
        </a:p>
      </dgm:t>
    </dgm:pt>
    <dgm:pt modelId="{310DD133-225D-4053-B6BF-AF74B0FCDB90}" type="parTrans" cxnId="{E415D97C-3A3A-4914-8BDD-FA2004A0A85A}">
      <dgm:prSet/>
      <dgm:spPr/>
      <dgm:t>
        <a:bodyPr/>
        <a:lstStyle/>
        <a:p>
          <a:endParaRPr lang="en-US"/>
        </a:p>
      </dgm:t>
    </dgm:pt>
    <dgm:pt modelId="{988BCE62-9513-4573-96A9-AC815712988C}" type="sibTrans" cxnId="{E415D97C-3A3A-4914-8BDD-FA2004A0A85A}">
      <dgm:prSet/>
      <dgm:spPr/>
      <dgm:t>
        <a:bodyPr/>
        <a:lstStyle/>
        <a:p>
          <a:endParaRPr lang="en-US"/>
        </a:p>
      </dgm:t>
    </dgm:pt>
    <dgm:pt modelId="{2154384B-E9F4-47FB-ADEE-68A528A7986C}">
      <dgm:prSet phldrT="[Text]" custT="1"/>
      <dgm:spPr>
        <a:solidFill>
          <a:srgbClr val="009999"/>
        </a:solidFill>
      </dgm:spPr>
      <dgm:t>
        <a:bodyPr/>
        <a:lstStyle/>
        <a:p>
          <a:r>
            <a:rPr lang="en-US" sz="2800" b="1" dirty="0">
              <a:latin typeface="Abhaya Libre Regular" panose="020B0604020202020204" charset="0"/>
              <a:cs typeface="Abhaya Libre Regular" panose="020B0604020202020204" charset="0"/>
            </a:rPr>
            <a:t>5. </a:t>
          </a:r>
          <a:r>
            <a:rPr lang="en-US" sz="2800" b="1" dirty="0" err="1">
              <a:latin typeface="Abhaya Libre Regular" panose="020B0604020202020204" charset="0"/>
              <a:cs typeface="Abhaya Libre Regular" panose="020B0604020202020204" charset="0"/>
            </a:rPr>
            <a:t>Atrack</a:t>
          </a:r>
          <a:r>
            <a:rPr lang="en-US" sz="2800" b="1" dirty="0">
              <a:latin typeface="Abhaya Libre Regular" panose="020B0604020202020204" charset="0"/>
              <a:cs typeface="Abhaya Libre Regular" panose="020B0604020202020204" charset="0"/>
            </a:rPr>
            <a:t> new talents</a:t>
          </a:r>
        </a:p>
        <a:p>
          <a:r>
            <a:rPr lang="en-US" sz="2800" b="1" dirty="0">
              <a:latin typeface="Abhaya Libre Regular" panose="020B0604020202020204" charset="0"/>
              <a:cs typeface="Abhaya Libre Regular" panose="020B0604020202020204" charset="0"/>
            </a:rPr>
            <a:t>6. Boost the effectiveness and productivity of your staff</a:t>
          </a:r>
        </a:p>
      </dgm:t>
    </dgm:pt>
    <dgm:pt modelId="{1A3FFCFC-D403-4C99-8021-44FD64BF97DD}" type="parTrans" cxnId="{5CF4EB31-D7CB-49EC-A70E-1362D995FA50}">
      <dgm:prSet/>
      <dgm:spPr/>
      <dgm:t>
        <a:bodyPr/>
        <a:lstStyle/>
        <a:p>
          <a:endParaRPr lang="en-US"/>
        </a:p>
      </dgm:t>
    </dgm:pt>
    <dgm:pt modelId="{537A5824-424B-4A1D-B7EE-D0018E4225C0}" type="sibTrans" cxnId="{5CF4EB31-D7CB-49EC-A70E-1362D995FA50}">
      <dgm:prSet/>
      <dgm:spPr/>
      <dgm:t>
        <a:bodyPr/>
        <a:lstStyle/>
        <a:p>
          <a:endParaRPr lang="en-US"/>
        </a:p>
      </dgm:t>
    </dgm:pt>
    <dgm:pt modelId="{FA7B66DC-FABE-4A20-9F9D-A2B68F671AF0}">
      <dgm:prSet phldrT="[Text]" custT="1"/>
      <dgm:spPr>
        <a:solidFill>
          <a:srgbClr val="009999"/>
        </a:solidFill>
      </dgm:spPr>
      <dgm:t>
        <a:bodyPr/>
        <a:lstStyle/>
        <a:p>
          <a:r>
            <a:rPr lang="en-US" sz="2800" b="1" dirty="0">
              <a:latin typeface="Abhaya Libre Regular" panose="020B0604020202020204" charset="0"/>
              <a:cs typeface="Abhaya Libre Regular" panose="020B0604020202020204" charset="0"/>
            </a:rPr>
            <a:t>7. Boost the motivation and satisfaction of your staff members</a:t>
          </a:r>
        </a:p>
        <a:p>
          <a:r>
            <a:rPr lang="en-US" sz="2800" b="1" dirty="0">
              <a:latin typeface="Abhaya Libre Regular" panose="020B0604020202020204" charset="0"/>
              <a:cs typeface="Abhaya Libre Regular" panose="020B0604020202020204" charset="0"/>
            </a:rPr>
            <a:t>8. Increasing client retention and satisfaction</a:t>
          </a:r>
        </a:p>
        <a:p>
          <a:r>
            <a:rPr lang="en-US" sz="2800" b="1" dirty="0">
              <a:latin typeface="Abhaya Libre Regular" panose="020B0604020202020204" charset="0"/>
              <a:cs typeface="Abhaya Libre Regular" panose="020B0604020202020204" charset="0"/>
            </a:rPr>
            <a:t>9. Save money</a:t>
          </a:r>
        </a:p>
        <a:p>
          <a:r>
            <a:rPr lang="en-US" sz="2800" b="1" dirty="0">
              <a:latin typeface="Abhaya Libre Regular" panose="020B0604020202020204" charset="0"/>
              <a:cs typeface="Abhaya Libre Regular" panose="020B0604020202020204" charset="0"/>
            </a:rPr>
            <a:t>10. Promote a culture of learning</a:t>
          </a:r>
        </a:p>
      </dgm:t>
    </dgm:pt>
    <dgm:pt modelId="{4B6A3A0C-401D-456B-A760-AE9EC7C9A0FC}" type="parTrans" cxnId="{CF34F202-CB77-430E-85AC-3EB33A09D647}">
      <dgm:prSet/>
      <dgm:spPr/>
      <dgm:t>
        <a:bodyPr/>
        <a:lstStyle/>
        <a:p>
          <a:endParaRPr lang="en-US"/>
        </a:p>
      </dgm:t>
    </dgm:pt>
    <dgm:pt modelId="{42FB5CA3-F5D0-43C4-956E-01BD9AA99872}" type="sibTrans" cxnId="{CF34F202-CB77-430E-85AC-3EB33A09D647}">
      <dgm:prSet/>
      <dgm:spPr/>
      <dgm:t>
        <a:bodyPr/>
        <a:lstStyle/>
        <a:p>
          <a:endParaRPr lang="en-US"/>
        </a:p>
      </dgm:t>
    </dgm:pt>
    <dgm:pt modelId="{33C20D3A-F371-41F0-965E-CCB690BAADBF}" type="pres">
      <dgm:prSet presAssocID="{A6253732-2076-429B-9768-88C4F693F49F}" presName="Name0" presStyleCnt="0">
        <dgm:presLayoutVars>
          <dgm:chMax val="7"/>
          <dgm:chPref val="7"/>
          <dgm:dir/>
        </dgm:presLayoutVars>
      </dgm:prSet>
      <dgm:spPr/>
    </dgm:pt>
    <dgm:pt modelId="{4B3A30A4-3650-46F3-BECC-F75F6794A90E}" type="pres">
      <dgm:prSet presAssocID="{A6253732-2076-429B-9768-88C4F693F49F}" presName="Name1" presStyleCnt="0"/>
      <dgm:spPr/>
    </dgm:pt>
    <dgm:pt modelId="{F315D0E7-579B-4B80-A344-722F0171BCE3}" type="pres">
      <dgm:prSet presAssocID="{A6253732-2076-429B-9768-88C4F693F49F}" presName="cycle" presStyleCnt="0"/>
      <dgm:spPr/>
    </dgm:pt>
    <dgm:pt modelId="{AC89C9B0-DB68-4A2C-B81D-0EE364A064E1}" type="pres">
      <dgm:prSet presAssocID="{A6253732-2076-429B-9768-88C4F693F49F}" presName="srcNode" presStyleLbl="node1" presStyleIdx="0" presStyleCnt="3"/>
      <dgm:spPr/>
    </dgm:pt>
    <dgm:pt modelId="{A018A4B5-CF49-4378-8771-387FEF9023FA}" type="pres">
      <dgm:prSet presAssocID="{A6253732-2076-429B-9768-88C4F693F49F}" presName="conn" presStyleLbl="parChTrans1D2" presStyleIdx="0" presStyleCnt="1"/>
      <dgm:spPr/>
    </dgm:pt>
    <dgm:pt modelId="{2FC72613-9718-4AD0-B682-FE307FBB267F}" type="pres">
      <dgm:prSet presAssocID="{A6253732-2076-429B-9768-88C4F693F49F}" presName="extraNode" presStyleLbl="node1" presStyleIdx="0" presStyleCnt="3"/>
      <dgm:spPr/>
    </dgm:pt>
    <dgm:pt modelId="{655FB9DA-B3FC-4352-A11C-85521BCC79F4}" type="pres">
      <dgm:prSet presAssocID="{A6253732-2076-429B-9768-88C4F693F49F}" presName="dstNode" presStyleLbl="node1" presStyleIdx="0" presStyleCnt="3"/>
      <dgm:spPr/>
    </dgm:pt>
    <dgm:pt modelId="{A7359512-752D-431B-8891-03DBA2D3C884}" type="pres">
      <dgm:prSet presAssocID="{14D58D54-0073-464C-B4C5-373ADA0CC9C9}" presName="text_1" presStyleLbl="node1" presStyleIdx="0" presStyleCnt="3" custScaleY="124052">
        <dgm:presLayoutVars>
          <dgm:bulletEnabled val="1"/>
        </dgm:presLayoutVars>
      </dgm:prSet>
      <dgm:spPr/>
    </dgm:pt>
    <dgm:pt modelId="{457D8112-6690-47AB-9B2F-67B1DB1F743A}" type="pres">
      <dgm:prSet presAssocID="{14D58D54-0073-464C-B4C5-373ADA0CC9C9}" presName="accent_1" presStyleCnt="0"/>
      <dgm:spPr/>
    </dgm:pt>
    <dgm:pt modelId="{C785973E-04DD-4CA9-A34F-FC634E5E7C24}" type="pres">
      <dgm:prSet presAssocID="{14D58D54-0073-464C-B4C5-373ADA0CC9C9}" presName="accentRepeatNode" presStyleLbl="solidFgAcc1" presStyleIdx="0" presStyleCnt="3"/>
      <dgm:spPr>
        <a:blipFill rotWithShape="0">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1000" r="-1000"/>
          </a:stretch>
        </a:blipFill>
        <a:ln>
          <a:solidFill>
            <a:srgbClr val="009999"/>
          </a:solidFill>
        </a:ln>
      </dgm:spPr>
    </dgm:pt>
    <dgm:pt modelId="{E25E4A78-8332-4315-AA5C-7C7341F74C43}" type="pres">
      <dgm:prSet presAssocID="{2154384B-E9F4-47FB-ADEE-68A528A7986C}" presName="text_2" presStyleLbl="node1" presStyleIdx="1" presStyleCnt="3" custScaleY="113472">
        <dgm:presLayoutVars>
          <dgm:bulletEnabled val="1"/>
        </dgm:presLayoutVars>
      </dgm:prSet>
      <dgm:spPr/>
    </dgm:pt>
    <dgm:pt modelId="{01C5F219-D4A2-45FC-B336-5F192476042C}" type="pres">
      <dgm:prSet presAssocID="{2154384B-E9F4-47FB-ADEE-68A528A7986C}" presName="accent_2" presStyleCnt="0"/>
      <dgm:spPr/>
    </dgm:pt>
    <dgm:pt modelId="{B82B06EE-EA54-48BC-B27D-6941EB94FEE0}" type="pres">
      <dgm:prSet presAssocID="{2154384B-E9F4-47FB-ADEE-68A528A7986C}" presName="accentRepeatNode" presStyleLbl="solidFgAcc1" presStyleIdx="1" presStyleCnt="3"/>
      <dgm:spPr>
        <a:solidFill>
          <a:schemeClr val="bg1"/>
        </a:solidFill>
        <a:ln>
          <a:solidFill>
            <a:srgbClr val="009999"/>
          </a:solidFill>
        </a:ln>
      </dgm:spPr>
    </dgm:pt>
    <dgm:pt modelId="{7F650257-5801-49B4-A1A2-DE8AC0D65D67}" type="pres">
      <dgm:prSet presAssocID="{FA7B66DC-FABE-4A20-9F9D-A2B68F671AF0}" presName="text_3" presStyleLbl="node1" presStyleIdx="2" presStyleCnt="3" custScaleY="122847">
        <dgm:presLayoutVars>
          <dgm:bulletEnabled val="1"/>
        </dgm:presLayoutVars>
      </dgm:prSet>
      <dgm:spPr/>
    </dgm:pt>
    <dgm:pt modelId="{2EEAF62E-5909-4E6F-AD09-726E7478AEEF}" type="pres">
      <dgm:prSet presAssocID="{FA7B66DC-FABE-4A20-9F9D-A2B68F671AF0}" presName="accent_3" presStyleCnt="0"/>
      <dgm:spPr/>
    </dgm:pt>
    <dgm:pt modelId="{CA88A75A-D564-479D-BD29-7B0003D9EA7F}" type="pres">
      <dgm:prSet presAssocID="{FA7B66DC-FABE-4A20-9F9D-A2B68F671AF0}" presName="accentRepeatNode" presStyleLbl="solidFgAcc1" presStyleIdx="2" presStyleCnt="3"/>
      <dgm:spPr>
        <a:solidFill>
          <a:schemeClr val="bg1"/>
        </a:solidFill>
        <a:ln>
          <a:solidFill>
            <a:srgbClr val="009999"/>
          </a:solidFill>
        </a:ln>
      </dgm:spPr>
    </dgm:pt>
  </dgm:ptLst>
  <dgm:cxnLst>
    <dgm:cxn modelId="{CF34F202-CB77-430E-85AC-3EB33A09D647}" srcId="{A6253732-2076-429B-9768-88C4F693F49F}" destId="{FA7B66DC-FABE-4A20-9F9D-A2B68F671AF0}" srcOrd="2" destOrd="0" parTransId="{4B6A3A0C-401D-456B-A760-AE9EC7C9A0FC}" sibTransId="{42FB5CA3-F5D0-43C4-956E-01BD9AA99872}"/>
    <dgm:cxn modelId="{5CF4EB31-D7CB-49EC-A70E-1362D995FA50}" srcId="{A6253732-2076-429B-9768-88C4F693F49F}" destId="{2154384B-E9F4-47FB-ADEE-68A528A7986C}" srcOrd="1" destOrd="0" parTransId="{1A3FFCFC-D403-4C99-8021-44FD64BF97DD}" sibTransId="{537A5824-424B-4A1D-B7EE-D0018E4225C0}"/>
    <dgm:cxn modelId="{17715648-27CD-49BA-B686-6FDA98EF683B}" type="presOf" srcId="{14D58D54-0073-464C-B4C5-373ADA0CC9C9}" destId="{A7359512-752D-431B-8891-03DBA2D3C884}" srcOrd="0" destOrd="0" presId="urn:microsoft.com/office/officeart/2008/layout/VerticalCurvedList"/>
    <dgm:cxn modelId="{271A7E5A-9E71-48A4-9ECF-CC8DDC852F50}" type="presOf" srcId="{FA7B66DC-FABE-4A20-9F9D-A2B68F671AF0}" destId="{7F650257-5801-49B4-A1A2-DE8AC0D65D67}" srcOrd="0" destOrd="0" presId="urn:microsoft.com/office/officeart/2008/layout/VerticalCurvedList"/>
    <dgm:cxn modelId="{E415D97C-3A3A-4914-8BDD-FA2004A0A85A}" srcId="{A6253732-2076-429B-9768-88C4F693F49F}" destId="{14D58D54-0073-464C-B4C5-373ADA0CC9C9}" srcOrd="0" destOrd="0" parTransId="{310DD133-225D-4053-B6BF-AF74B0FCDB90}" sibTransId="{988BCE62-9513-4573-96A9-AC815712988C}"/>
    <dgm:cxn modelId="{4C6D9282-B7A0-499C-B941-6C3E15E7D00F}" type="presOf" srcId="{2154384B-E9F4-47FB-ADEE-68A528A7986C}" destId="{E25E4A78-8332-4315-AA5C-7C7341F74C43}" srcOrd="0" destOrd="0" presId="urn:microsoft.com/office/officeart/2008/layout/VerticalCurvedList"/>
    <dgm:cxn modelId="{65707A84-23E7-44A3-927C-727DF0717F26}" type="presOf" srcId="{A6253732-2076-429B-9768-88C4F693F49F}" destId="{33C20D3A-F371-41F0-965E-CCB690BAADBF}" srcOrd="0" destOrd="0" presId="urn:microsoft.com/office/officeart/2008/layout/VerticalCurvedList"/>
    <dgm:cxn modelId="{580FB6B0-6FA9-4624-AA60-41A75C440F2E}" type="presOf" srcId="{988BCE62-9513-4573-96A9-AC815712988C}" destId="{A018A4B5-CF49-4378-8771-387FEF9023FA}" srcOrd="0" destOrd="0" presId="urn:microsoft.com/office/officeart/2008/layout/VerticalCurvedList"/>
    <dgm:cxn modelId="{F70C2CA9-CF8F-4BF5-A66B-E8901885FE0F}" type="presParOf" srcId="{33C20D3A-F371-41F0-965E-CCB690BAADBF}" destId="{4B3A30A4-3650-46F3-BECC-F75F6794A90E}" srcOrd="0" destOrd="0" presId="urn:microsoft.com/office/officeart/2008/layout/VerticalCurvedList"/>
    <dgm:cxn modelId="{A0D0D36E-B112-4918-AF52-CD06DC4FE011}" type="presParOf" srcId="{4B3A30A4-3650-46F3-BECC-F75F6794A90E}" destId="{F315D0E7-579B-4B80-A344-722F0171BCE3}" srcOrd="0" destOrd="0" presId="urn:microsoft.com/office/officeart/2008/layout/VerticalCurvedList"/>
    <dgm:cxn modelId="{63FC8509-0269-463A-9BFE-16029545F38A}" type="presParOf" srcId="{F315D0E7-579B-4B80-A344-722F0171BCE3}" destId="{AC89C9B0-DB68-4A2C-B81D-0EE364A064E1}" srcOrd="0" destOrd="0" presId="urn:microsoft.com/office/officeart/2008/layout/VerticalCurvedList"/>
    <dgm:cxn modelId="{5451C7CE-0EAC-48F3-B3DC-2594622A2706}" type="presParOf" srcId="{F315D0E7-579B-4B80-A344-722F0171BCE3}" destId="{A018A4B5-CF49-4378-8771-387FEF9023FA}" srcOrd="1" destOrd="0" presId="urn:microsoft.com/office/officeart/2008/layout/VerticalCurvedList"/>
    <dgm:cxn modelId="{94950F60-1856-4B61-A09C-19977FD9B37D}" type="presParOf" srcId="{F315D0E7-579B-4B80-A344-722F0171BCE3}" destId="{2FC72613-9718-4AD0-B682-FE307FBB267F}" srcOrd="2" destOrd="0" presId="urn:microsoft.com/office/officeart/2008/layout/VerticalCurvedList"/>
    <dgm:cxn modelId="{93B82A2A-50C6-4683-B647-A6E4FF0805B0}" type="presParOf" srcId="{F315D0E7-579B-4B80-A344-722F0171BCE3}" destId="{655FB9DA-B3FC-4352-A11C-85521BCC79F4}" srcOrd="3" destOrd="0" presId="urn:microsoft.com/office/officeart/2008/layout/VerticalCurvedList"/>
    <dgm:cxn modelId="{9A1B56B8-AB58-4CD7-80F2-093F05F6A00C}" type="presParOf" srcId="{4B3A30A4-3650-46F3-BECC-F75F6794A90E}" destId="{A7359512-752D-431B-8891-03DBA2D3C884}" srcOrd="1" destOrd="0" presId="urn:microsoft.com/office/officeart/2008/layout/VerticalCurvedList"/>
    <dgm:cxn modelId="{C785E225-BB81-4185-BF8A-E85CACFA4080}" type="presParOf" srcId="{4B3A30A4-3650-46F3-BECC-F75F6794A90E}" destId="{457D8112-6690-47AB-9B2F-67B1DB1F743A}" srcOrd="2" destOrd="0" presId="urn:microsoft.com/office/officeart/2008/layout/VerticalCurvedList"/>
    <dgm:cxn modelId="{69F92BFA-433D-45E4-B662-086674313F94}" type="presParOf" srcId="{457D8112-6690-47AB-9B2F-67B1DB1F743A}" destId="{C785973E-04DD-4CA9-A34F-FC634E5E7C24}" srcOrd="0" destOrd="0" presId="urn:microsoft.com/office/officeart/2008/layout/VerticalCurvedList"/>
    <dgm:cxn modelId="{38BAF7AF-8879-4F75-88A0-6D1312FA3EB4}" type="presParOf" srcId="{4B3A30A4-3650-46F3-BECC-F75F6794A90E}" destId="{E25E4A78-8332-4315-AA5C-7C7341F74C43}" srcOrd="3" destOrd="0" presId="urn:microsoft.com/office/officeart/2008/layout/VerticalCurvedList"/>
    <dgm:cxn modelId="{91E4A627-E404-4A1D-9502-A343BA357214}" type="presParOf" srcId="{4B3A30A4-3650-46F3-BECC-F75F6794A90E}" destId="{01C5F219-D4A2-45FC-B336-5F192476042C}" srcOrd="4" destOrd="0" presId="urn:microsoft.com/office/officeart/2008/layout/VerticalCurvedList"/>
    <dgm:cxn modelId="{23876685-118B-4576-8F74-37A6A3528B11}" type="presParOf" srcId="{01C5F219-D4A2-45FC-B336-5F192476042C}" destId="{B82B06EE-EA54-48BC-B27D-6941EB94FEE0}" srcOrd="0" destOrd="0" presId="urn:microsoft.com/office/officeart/2008/layout/VerticalCurvedList"/>
    <dgm:cxn modelId="{AD4B76EF-DBDA-4C25-A384-45E1FCDF3581}" type="presParOf" srcId="{4B3A30A4-3650-46F3-BECC-F75F6794A90E}" destId="{7F650257-5801-49B4-A1A2-DE8AC0D65D67}" srcOrd="5" destOrd="0" presId="urn:microsoft.com/office/officeart/2008/layout/VerticalCurvedList"/>
    <dgm:cxn modelId="{FE1F7FED-A940-4393-80C3-EE0B0A1C92EC}" type="presParOf" srcId="{4B3A30A4-3650-46F3-BECC-F75F6794A90E}" destId="{2EEAF62E-5909-4E6F-AD09-726E7478AEEF}" srcOrd="6" destOrd="0" presId="urn:microsoft.com/office/officeart/2008/layout/VerticalCurvedList"/>
    <dgm:cxn modelId="{A902D230-2535-4A43-980A-B17ABD86E327}" type="presParOf" srcId="{2EEAF62E-5909-4E6F-AD09-726E7478AEEF}" destId="{CA88A75A-D564-479D-BD29-7B0003D9EA7F}" srcOrd="0" destOrd="0" presId="urn:microsoft.com/office/officeart/2008/layout/VerticalCurvedList"/>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F9EAB26-1BBB-45AB-895C-F9CE82B6CB79}" type="doc">
      <dgm:prSet loTypeId="urn:microsoft.com/office/officeart/2005/8/layout/pList2" loCatId="list" qsTypeId="urn:microsoft.com/office/officeart/2005/8/quickstyle/simple1" qsCatId="simple" csTypeId="urn:microsoft.com/office/officeart/2005/8/colors/accent5_4" csCatId="accent5" phldr="1"/>
      <dgm:spPr/>
    </dgm:pt>
    <dgm:pt modelId="{BF302CA9-97D4-41AC-A069-C17FC6D2E5F6}">
      <dgm:prSet phldrT="[Text]" custT="1"/>
      <dgm:spPr>
        <a:solidFill>
          <a:srgbClr val="008080"/>
        </a:solidFill>
      </dgm:spPr>
      <dgm:t>
        <a:bodyPr/>
        <a:lstStyle/>
        <a:p>
          <a:pPr algn="ctr"/>
          <a:r>
            <a:rPr lang="en-US" sz="2800" b="1" u="sng" dirty="0">
              <a:latin typeface="Abhaya Libre Regular" panose="020B0604020202020204" charset="0"/>
              <a:cs typeface="Abhaya Libre Regular" panose="020B0604020202020204" charset="0"/>
            </a:rPr>
            <a:t>Find new areas of interest</a:t>
          </a:r>
          <a:endParaRPr lang="el-GR" sz="2800" b="1" u="sng" dirty="0">
            <a:latin typeface="Abhaya Libre Regular" panose="020B0604020202020204" charset="0"/>
            <a:cs typeface="Abhaya Libre Regular" panose="020B0604020202020204" charset="0"/>
          </a:endParaRPr>
        </a:p>
        <a:p>
          <a:pPr algn="ctr"/>
          <a:endParaRPr lang="el-GR" sz="2800" b="0" i="1" u="none" dirty="0">
            <a:latin typeface="Abhaya Libre Regular" panose="020B0604020202020204" charset="0"/>
            <a:cs typeface="Abhaya Libre Regular" panose="020B0604020202020204" charset="0"/>
          </a:endParaRPr>
        </a:p>
        <a:p>
          <a:pPr algn="ctr"/>
          <a:r>
            <a:rPr lang="en-US" sz="2400" b="0" i="1" u="none" dirty="0">
              <a:latin typeface="Abhaya Libre Regular" panose="020B0604020202020204" charset="0"/>
              <a:cs typeface="Abhaya Libre Regular" panose="020B0604020202020204" charset="0"/>
            </a:rPr>
            <a:t>You can connect with new topics and areas that can excite your interest by learning new abilities. Since industries are constantly changing, you might learn new techniques that you haven't used before that will help you rekindle your passion for what you do.</a:t>
          </a:r>
        </a:p>
      </dgm:t>
    </dgm:pt>
    <dgm:pt modelId="{89458413-3274-4D0B-9EB3-DCDFF4545DF3}" type="parTrans" cxnId="{4481F541-74F4-43EB-81A7-DF97AE6074B3}">
      <dgm:prSet/>
      <dgm:spPr/>
      <dgm:t>
        <a:bodyPr/>
        <a:lstStyle/>
        <a:p>
          <a:endParaRPr lang="en-US"/>
        </a:p>
      </dgm:t>
    </dgm:pt>
    <dgm:pt modelId="{FEFF1907-274B-4756-805C-A6B64B9C0D9B}" type="sibTrans" cxnId="{4481F541-74F4-43EB-81A7-DF97AE6074B3}">
      <dgm:prSet/>
      <dgm:spPr/>
      <dgm:t>
        <a:bodyPr/>
        <a:lstStyle/>
        <a:p>
          <a:endParaRPr lang="en-US"/>
        </a:p>
      </dgm:t>
    </dgm:pt>
    <dgm:pt modelId="{D90FFB3A-36EE-42C0-9C53-38752438DA0F}">
      <dgm:prSet phldrT="[Text]" custT="1"/>
      <dgm:spPr>
        <a:solidFill>
          <a:srgbClr val="009999"/>
        </a:solidFill>
      </dgm:spPr>
      <dgm:t>
        <a:bodyPr/>
        <a:lstStyle/>
        <a:p>
          <a:r>
            <a:rPr lang="en-US" sz="2800" b="1" u="sng" dirty="0">
              <a:latin typeface="Abhaya Libre Regular" panose="020B0604020202020204" charset="0"/>
              <a:cs typeface="Abhaya Libre Regular" panose="020B0604020202020204" charset="0"/>
            </a:rPr>
            <a:t>Secure your job</a:t>
          </a:r>
          <a:endParaRPr lang="el-GR" sz="2800" b="1" u="sng" dirty="0">
            <a:latin typeface="Abhaya Libre Regular" panose="020B0604020202020204" charset="0"/>
            <a:cs typeface="Abhaya Libre Regular" panose="020B0604020202020204" charset="0"/>
          </a:endParaRPr>
        </a:p>
        <a:p>
          <a:r>
            <a:rPr lang="en-US" sz="2400" b="0" i="1" u="none" dirty="0">
              <a:latin typeface="Abhaya Libre Regular" panose="020B0604020202020204" charset="0"/>
              <a:cs typeface="Abhaya Libre Regular" panose="020B0604020202020204" charset="0"/>
            </a:rPr>
            <a:t>By expanding your knowledge and expertise on the topics and tools related to your professional role, learning new skills will help you be more effective and adept at carrying out your responsibilities. If you outperform yourself each year, your job stability is more likely to increase.</a:t>
          </a:r>
        </a:p>
      </dgm:t>
    </dgm:pt>
    <dgm:pt modelId="{85ACC820-A6C3-431A-A0C2-12EC4C5D444F}" type="parTrans" cxnId="{18A128A7-1808-404C-A0C2-3D073DC66C89}">
      <dgm:prSet/>
      <dgm:spPr/>
      <dgm:t>
        <a:bodyPr/>
        <a:lstStyle/>
        <a:p>
          <a:endParaRPr lang="en-US"/>
        </a:p>
      </dgm:t>
    </dgm:pt>
    <dgm:pt modelId="{B6BED91B-7494-42E1-9A0F-7945323C52F6}" type="sibTrans" cxnId="{18A128A7-1808-404C-A0C2-3D073DC66C89}">
      <dgm:prSet/>
      <dgm:spPr/>
      <dgm:t>
        <a:bodyPr/>
        <a:lstStyle/>
        <a:p>
          <a:endParaRPr lang="en-US"/>
        </a:p>
      </dgm:t>
    </dgm:pt>
    <dgm:pt modelId="{2B3977F1-EE86-49FB-9FB7-688E88D6A279}">
      <dgm:prSet phldrT="[Text]" custT="1"/>
      <dgm:spPr>
        <a:solidFill>
          <a:srgbClr val="006666"/>
        </a:solidFill>
      </dgm:spPr>
      <dgm:t>
        <a:bodyPr/>
        <a:lstStyle/>
        <a:p>
          <a:r>
            <a:rPr lang="en-US" sz="2800" b="1" u="sng" dirty="0">
              <a:latin typeface="Abhaya Libre Regular" panose="020B0604020202020204" charset="0"/>
              <a:cs typeface="Abhaya Libre Regular" panose="020B0604020202020204" charset="0"/>
            </a:rPr>
            <a:t>Getting ready for the future</a:t>
          </a:r>
        </a:p>
        <a:p>
          <a:r>
            <a:rPr lang="en-US" sz="2400" b="0" i="1" u="none" dirty="0">
              <a:latin typeface="Abhaya Libre Regular" panose="020B0604020202020204" charset="0"/>
              <a:cs typeface="Abhaya Libre Regular" panose="020B0604020202020204" charset="0"/>
            </a:rPr>
            <a:t>You can better prepare yourself for future careers by upskilling.</a:t>
          </a:r>
        </a:p>
      </dgm:t>
    </dgm:pt>
    <dgm:pt modelId="{11005F09-496B-497C-A9C0-B9DB5854717C}" type="parTrans" cxnId="{1D4C229B-EF24-473C-AAAC-2DD50C6F7B78}">
      <dgm:prSet/>
      <dgm:spPr/>
      <dgm:t>
        <a:bodyPr/>
        <a:lstStyle/>
        <a:p>
          <a:endParaRPr lang="en-US"/>
        </a:p>
      </dgm:t>
    </dgm:pt>
    <dgm:pt modelId="{74BC3867-8B74-4F93-9EAC-49654D70FF7D}" type="sibTrans" cxnId="{1D4C229B-EF24-473C-AAAC-2DD50C6F7B78}">
      <dgm:prSet/>
      <dgm:spPr/>
      <dgm:t>
        <a:bodyPr/>
        <a:lstStyle/>
        <a:p>
          <a:endParaRPr lang="en-US"/>
        </a:p>
      </dgm:t>
    </dgm:pt>
    <dgm:pt modelId="{94B0BBE4-6F7A-419D-BB62-FA8F1CB7F719}" type="pres">
      <dgm:prSet presAssocID="{2F9EAB26-1BBB-45AB-895C-F9CE82B6CB79}" presName="Name0" presStyleCnt="0">
        <dgm:presLayoutVars>
          <dgm:dir/>
          <dgm:resizeHandles val="exact"/>
        </dgm:presLayoutVars>
      </dgm:prSet>
      <dgm:spPr/>
    </dgm:pt>
    <dgm:pt modelId="{7248294E-7E6E-424C-852F-CE9FB5DDF45E}" type="pres">
      <dgm:prSet presAssocID="{2F9EAB26-1BBB-45AB-895C-F9CE82B6CB79}" presName="bkgdShp" presStyleLbl="alignAccFollowNode1" presStyleIdx="0" presStyleCnt="1" custScaleY="35198"/>
      <dgm:spPr/>
    </dgm:pt>
    <dgm:pt modelId="{0B73EA28-E69B-4BED-B567-B51C6683F398}" type="pres">
      <dgm:prSet presAssocID="{2F9EAB26-1BBB-45AB-895C-F9CE82B6CB79}" presName="linComp" presStyleCnt="0"/>
      <dgm:spPr/>
    </dgm:pt>
    <dgm:pt modelId="{DA7E048F-A783-45B6-97EE-12197F531AAD}" type="pres">
      <dgm:prSet presAssocID="{BF302CA9-97D4-41AC-A069-C17FC6D2E5F6}" presName="compNode" presStyleCnt="0"/>
      <dgm:spPr/>
    </dgm:pt>
    <dgm:pt modelId="{05FAAD8C-C6E8-4293-9906-2C5CAE299972}" type="pres">
      <dgm:prSet presAssocID="{BF302CA9-97D4-41AC-A069-C17FC6D2E5F6}" presName="node" presStyleLbl="node1" presStyleIdx="0" presStyleCnt="3" custScaleY="117702">
        <dgm:presLayoutVars>
          <dgm:bulletEnabled val="1"/>
        </dgm:presLayoutVars>
      </dgm:prSet>
      <dgm:spPr/>
    </dgm:pt>
    <dgm:pt modelId="{D83E731D-CE51-4FFD-A97C-370A174E3A3E}" type="pres">
      <dgm:prSet presAssocID="{BF302CA9-97D4-41AC-A069-C17FC6D2E5F6}" presName="invisiNode" presStyleLbl="node1" presStyleIdx="0" presStyleCnt="3"/>
      <dgm:spPr/>
    </dgm:pt>
    <dgm:pt modelId="{EC51AAA4-83FD-4BAD-9A75-A766F74D7D06}" type="pres">
      <dgm:prSet presAssocID="{BF302CA9-97D4-41AC-A069-C17FC6D2E5F6}" presName="imagNode" presStyleLbl="fgImgPlace1" presStyleIdx="0" presStyleCnt="3"/>
      <dgm:spPr>
        <a:blipFill>
          <a:blip xmlns:r="http://schemas.openxmlformats.org/officeDocument/2006/relationships" r:embed="rId1">
            <a:duotone>
              <a:schemeClr val="accent5">
                <a:hueOff val="0"/>
                <a:satOff val="0"/>
                <a:lumOff val="0"/>
                <a:alphaOff val="0"/>
                <a:shade val="20000"/>
                <a:satMod val="200000"/>
              </a:schemeClr>
              <a:schemeClr val="accent5">
                <a:hueOff val="0"/>
                <a:satOff val="0"/>
                <a:lumOff val="0"/>
                <a:alphaOff val="0"/>
                <a:tint val="12000"/>
                <a:satMod val="190000"/>
              </a:schemeClr>
            </a:duotone>
            <a:extLst>
              <a:ext uri="{28A0092B-C50C-407E-A947-70E740481C1C}">
                <a14:useLocalDpi xmlns:a14="http://schemas.microsoft.com/office/drawing/2010/main" val="0"/>
              </a:ext>
            </a:extLst>
          </a:blip>
          <a:srcRect/>
          <a:stretch>
            <a:fillRect t="-49000" b="-49000"/>
          </a:stretch>
        </a:blipFill>
      </dgm:spPr>
    </dgm:pt>
    <dgm:pt modelId="{1339D7A8-2D53-4684-B38F-62B6BD70FFB7}" type="pres">
      <dgm:prSet presAssocID="{FEFF1907-274B-4756-805C-A6B64B9C0D9B}" presName="sibTrans" presStyleLbl="sibTrans2D1" presStyleIdx="0" presStyleCnt="0"/>
      <dgm:spPr/>
    </dgm:pt>
    <dgm:pt modelId="{66FEB273-3140-49E3-BFFB-AAC1CD49A64E}" type="pres">
      <dgm:prSet presAssocID="{D90FFB3A-36EE-42C0-9C53-38752438DA0F}" presName="compNode" presStyleCnt="0"/>
      <dgm:spPr/>
    </dgm:pt>
    <dgm:pt modelId="{2420C5DD-0150-4844-88A3-46FFDCA9C07F}" type="pres">
      <dgm:prSet presAssocID="{D90FFB3A-36EE-42C0-9C53-38752438DA0F}" presName="node" presStyleLbl="node1" presStyleIdx="1" presStyleCnt="3" custScaleY="117702">
        <dgm:presLayoutVars>
          <dgm:bulletEnabled val="1"/>
        </dgm:presLayoutVars>
      </dgm:prSet>
      <dgm:spPr/>
    </dgm:pt>
    <dgm:pt modelId="{A63A8A3C-9DBC-43DF-A978-C0008A7E3283}" type="pres">
      <dgm:prSet presAssocID="{D90FFB3A-36EE-42C0-9C53-38752438DA0F}" presName="invisiNode" presStyleLbl="node1" presStyleIdx="1" presStyleCnt="3"/>
      <dgm:spPr/>
    </dgm:pt>
    <dgm:pt modelId="{210BEA66-8F79-4BC2-AF83-76A924FA3AF4}" type="pres">
      <dgm:prSet presAssocID="{D90FFB3A-36EE-42C0-9C53-38752438DA0F}" presName="imagNode" presStyleLbl="fgImgPlace1" presStyleIdx="1" presStyleCnt="3"/>
      <dgm:spPr>
        <a:blipFill>
          <a:blip xmlns:r="http://schemas.openxmlformats.org/officeDocument/2006/relationships" r:embed="rId2">
            <a:duotone>
              <a:schemeClr val="accent5">
                <a:hueOff val="-6393"/>
                <a:satOff val="304"/>
                <a:lumOff val="-1033"/>
                <a:alphaOff val="0"/>
                <a:shade val="20000"/>
                <a:satMod val="200000"/>
              </a:schemeClr>
              <a:schemeClr val="accent5">
                <a:hueOff val="-6393"/>
                <a:satOff val="304"/>
                <a:lumOff val="-1033"/>
                <a:alphaOff val="0"/>
                <a:tint val="12000"/>
                <a:satMod val="190000"/>
              </a:schemeClr>
            </a:duotone>
            <a:extLst>
              <a:ext uri="{28A0092B-C50C-407E-A947-70E740481C1C}">
                <a14:useLocalDpi xmlns:a14="http://schemas.microsoft.com/office/drawing/2010/main" val="0"/>
              </a:ext>
            </a:extLst>
          </a:blip>
          <a:srcRect/>
          <a:stretch>
            <a:fillRect t="-68000" b="-68000"/>
          </a:stretch>
        </a:blipFill>
      </dgm:spPr>
    </dgm:pt>
    <dgm:pt modelId="{58E3AFB1-DCC7-4814-905D-7AE7EB539991}" type="pres">
      <dgm:prSet presAssocID="{B6BED91B-7494-42E1-9A0F-7945323C52F6}" presName="sibTrans" presStyleLbl="sibTrans2D1" presStyleIdx="0" presStyleCnt="0"/>
      <dgm:spPr/>
    </dgm:pt>
    <dgm:pt modelId="{397A7A11-788C-45D0-B0D8-1FE5FFD8AC99}" type="pres">
      <dgm:prSet presAssocID="{2B3977F1-EE86-49FB-9FB7-688E88D6A279}" presName="compNode" presStyleCnt="0"/>
      <dgm:spPr/>
    </dgm:pt>
    <dgm:pt modelId="{CDF5CE86-566E-4FEF-99C7-5A264109042B}" type="pres">
      <dgm:prSet presAssocID="{2B3977F1-EE86-49FB-9FB7-688E88D6A279}" presName="node" presStyleLbl="node1" presStyleIdx="2" presStyleCnt="3" custScaleY="117702">
        <dgm:presLayoutVars>
          <dgm:bulletEnabled val="1"/>
        </dgm:presLayoutVars>
      </dgm:prSet>
      <dgm:spPr/>
    </dgm:pt>
    <dgm:pt modelId="{041AA203-C077-4AA9-99B7-2FF8F04C216A}" type="pres">
      <dgm:prSet presAssocID="{2B3977F1-EE86-49FB-9FB7-688E88D6A279}" presName="invisiNode" presStyleLbl="node1" presStyleIdx="2" presStyleCnt="3"/>
      <dgm:spPr/>
    </dgm:pt>
    <dgm:pt modelId="{D0E94F10-CE77-436E-9345-1679BA0FD132}" type="pres">
      <dgm:prSet presAssocID="{2B3977F1-EE86-49FB-9FB7-688E88D6A279}" presName="imagNode" presStyleLbl="fgImgPlace1" presStyleIdx="2" presStyleCnt="3"/>
      <dgm:spPr>
        <a:blipFill>
          <a:blip xmlns:r="http://schemas.openxmlformats.org/officeDocument/2006/relationships" r:embed="rId3">
            <a:duotone>
              <a:schemeClr val="accent5">
                <a:hueOff val="-12785"/>
                <a:satOff val="608"/>
                <a:lumOff val="-2067"/>
                <a:alphaOff val="0"/>
                <a:shade val="20000"/>
                <a:satMod val="200000"/>
              </a:schemeClr>
              <a:schemeClr val="accent5">
                <a:hueOff val="-12785"/>
                <a:satOff val="608"/>
                <a:lumOff val="-2067"/>
                <a:alphaOff val="0"/>
                <a:tint val="12000"/>
                <a:satMod val="190000"/>
              </a:schemeClr>
            </a:duotone>
            <a:extLst>
              <a:ext uri="{28A0092B-C50C-407E-A947-70E740481C1C}">
                <a14:useLocalDpi xmlns:a14="http://schemas.microsoft.com/office/drawing/2010/main" val="0"/>
              </a:ext>
            </a:extLst>
          </a:blip>
          <a:srcRect/>
          <a:stretch>
            <a:fillRect t="-27000" b="-27000"/>
          </a:stretch>
        </a:blipFill>
      </dgm:spPr>
    </dgm:pt>
  </dgm:ptLst>
  <dgm:cxnLst>
    <dgm:cxn modelId="{BF07840F-51EB-4B5F-9F5F-E81859D8749E}" type="presOf" srcId="{FEFF1907-274B-4756-805C-A6B64B9C0D9B}" destId="{1339D7A8-2D53-4684-B38F-62B6BD70FFB7}" srcOrd="0" destOrd="0" presId="urn:microsoft.com/office/officeart/2005/8/layout/pList2"/>
    <dgm:cxn modelId="{51E72820-083E-4F23-A5A1-7052F5893AB7}" type="presOf" srcId="{2F9EAB26-1BBB-45AB-895C-F9CE82B6CB79}" destId="{94B0BBE4-6F7A-419D-BB62-FA8F1CB7F719}" srcOrd="0" destOrd="0" presId="urn:microsoft.com/office/officeart/2005/8/layout/pList2"/>
    <dgm:cxn modelId="{4481F541-74F4-43EB-81A7-DF97AE6074B3}" srcId="{2F9EAB26-1BBB-45AB-895C-F9CE82B6CB79}" destId="{BF302CA9-97D4-41AC-A069-C17FC6D2E5F6}" srcOrd="0" destOrd="0" parTransId="{89458413-3274-4D0B-9EB3-DCDFF4545DF3}" sibTransId="{FEFF1907-274B-4756-805C-A6B64B9C0D9B}"/>
    <dgm:cxn modelId="{F5A8B34C-A73D-432A-98CD-490D0BFC129D}" type="presOf" srcId="{D90FFB3A-36EE-42C0-9C53-38752438DA0F}" destId="{2420C5DD-0150-4844-88A3-46FFDCA9C07F}" srcOrd="0" destOrd="0" presId="urn:microsoft.com/office/officeart/2005/8/layout/pList2"/>
    <dgm:cxn modelId="{A554987D-2934-439A-BDC4-5A0B66D7106A}" type="presOf" srcId="{BF302CA9-97D4-41AC-A069-C17FC6D2E5F6}" destId="{05FAAD8C-C6E8-4293-9906-2C5CAE299972}" srcOrd="0" destOrd="0" presId="urn:microsoft.com/office/officeart/2005/8/layout/pList2"/>
    <dgm:cxn modelId="{1D4C229B-EF24-473C-AAAC-2DD50C6F7B78}" srcId="{2F9EAB26-1BBB-45AB-895C-F9CE82B6CB79}" destId="{2B3977F1-EE86-49FB-9FB7-688E88D6A279}" srcOrd="2" destOrd="0" parTransId="{11005F09-496B-497C-A9C0-B9DB5854717C}" sibTransId="{74BC3867-8B74-4F93-9EAC-49654D70FF7D}"/>
    <dgm:cxn modelId="{68B7EC9E-9E1C-4194-90B4-3D77879E689C}" type="presOf" srcId="{2B3977F1-EE86-49FB-9FB7-688E88D6A279}" destId="{CDF5CE86-566E-4FEF-99C7-5A264109042B}" srcOrd="0" destOrd="0" presId="urn:microsoft.com/office/officeart/2005/8/layout/pList2"/>
    <dgm:cxn modelId="{18A128A7-1808-404C-A0C2-3D073DC66C89}" srcId="{2F9EAB26-1BBB-45AB-895C-F9CE82B6CB79}" destId="{D90FFB3A-36EE-42C0-9C53-38752438DA0F}" srcOrd="1" destOrd="0" parTransId="{85ACC820-A6C3-431A-A0C2-12EC4C5D444F}" sibTransId="{B6BED91B-7494-42E1-9A0F-7945323C52F6}"/>
    <dgm:cxn modelId="{F6814FED-C35D-4C5A-89A7-7431579E2C3B}" type="presOf" srcId="{B6BED91B-7494-42E1-9A0F-7945323C52F6}" destId="{58E3AFB1-DCC7-4814-905D-7AE7EB539991}" srcOrd="0" destOrd="0" presId="urn:microsoft.com/office/officeart/2005/8/layout/pList2"/>
    <dgm:cxn modelId="{2F65D2C8-25A1-42D5-9E2B-40BBB819863E}" type="presParOf" srcId="{94B0BBE4-6F7A-419D-BB62-FA8F1CB7F719}" destId="{7248294E-7E6E-424C-852F-CE9FB5DDF45E}" srcOrd="0" destOrd="0" presId="urn:microsoft.com/office/officeart/2005/8/layout/pList2"/>
    <dgm:cxn modelId="{D7BBDF35-2A87-4175-B7F4-85BABEBA1857}" type="presParOf" srcId="{94B0BBE4-6F7A-419D-BB62-FA8F1CB7F719}" destId="{0B73EA28-E69B-4BED-B567-B51C6683F398}" srcOrd="1" destOrd="0" presId="urn:microsoft.com/office/officeart/2005/8/layout/pList2"/>
    <dgm:cxn modelId="{E1EF9BAA-0C2C-4F84-ADA5-2ED71BB5E7A2}" type="presParOf" srcId="{0B73EA28-E69B-4BED-B567-B51C6683F398}" destId="{DA7E048F-A783-45B6-97EE-12197F531AAD}" srcOrd="0" destOrd="0" presId="urn:microsoft.com/office/officeart/2005/8/layout/pList2"/>
    <dgm:cxn modelId="{1972D20C-B8DF-4B84-B4DB-9EA789D89EBD}" type="presParOf" srcId="{DA7E048F-A783-45B6-97EE-12197F531AAD}" destId="{05FAAD8C-C6E8-4293-9906-2C5CAE299972}" srcOrd="0" destOrd="0" presId="urn:microsoft.com/office/officeart/2005/8/layout/pList2"/>
    <dgm:cxn modelId="{B85BA658-9273-451C-BD4C-1E7F58ACAF73}" type="presParOf" srcId="{DA7E048F-A783-45B6-97EE-12197F531AAD}" destId="{D83E731D-CE51-4FFD-A97C-370A174E3A3E}" srcOrd="1" destOrd="0" presId="urn:microsoft.com/office/officeart/2005/8/layout/pList2"/>
    <dgm:cxn modelId="{07A3BD89-A143-460D-B02B-70990D872108}" type="presParOf" srcId="{DA7E048F-A783-45B6-97EE-12197F531AAD}" destId="{EC51AAA4-83FD-4BAD-9A75-A766F74D7D06}" srcOrd="2" destOrd="0" presId="urn:microsoft.com/office/officeart/2005/8/layout/pList2"/>
    <dgm:cxn modelId="{3A9DD7C0-50C8-4026-A6FB-63208607EE6F}" type="presParOf" srcId="{0B73EA28-E69B-4BED-B567-B51C6683F398}" destId="{1339D7A8-2D53-4684-B38F-62B6BD70FFB7}" srcOrd="1" destOrd="0" presId="urn:microsoft.com/office/officeart/2005/8/layout/pList2"/>
    <dgm:cxn modelId="{5F69A676-A0A5-43E0-B70A-50EEDB1362AE}" type="presParOf" srcId="{0B73EA28-E69B-4BED-B567-B51C6683F398}" destId="{66FEB273-3140-49E3-BFFB-AAC1CD49A64E}" srcOrd="2" destOrd="0" presId="urn:microsoft.com/office/officeart/2005/8/layout/pList2"/>
    <dgm:cxn modelId="{1496209C-3AB7-4088-B821-D5CB296C811E}" type="presParOf" srcId="{66FEB273-3140-49E3-BFFB-AAC1CD49A64E}" destId="{2420C5DD-0150-4844-88A3-46FFDCA9C07F}" srcOrd="0" destOrd="0" presId="urn:microsoft.com/office/officeart/2005/8/layout/pList2"/>
    <dgm:cxn modelId="{64916C67-8823-44C7-B983-FA49B2269262}" type="presParOf" srcId="{66FEB273-3140-49E3-BFFB-AAC1CD49A64E}" destId="{A63A8A3C-9DBC-43DF-A978-C0008A7E3283}" srcOrd="1" destOrd="0" presId="urn:microsoft.com/office/officeart/2005/8/layout/pList2"/>
    <dgm:cxn modelId="{151995AB-5F6D-4329-A76B-F49349B20B2F}" type="presParOf" srcId="{66FEB273-3140-49E3-BFFB-AAC1CD49A64E}" destId="{210BEA66-8F79-4BC2-AF83-76A924FA3AF4}" srcOrd="2" destOrd="0" presId="urn:microsoft.com/office/officeart/2005/8/layout/pList2"/>
    <dgm:cxn modelId="{5FEDE1FA-DCDE-42A2-A793-47C917AE1EE7}" type="presParOf" srcId="{0B73EA28-E69B-4BED-B567-B51C6683F398}" destId="{58E3AFB1-DCC7-4814-905D-7AE7EB539991}" srcOrd="3" destOrd="0" presId="urn:microsoft.com/office/officeart/2005/8/layout/pList2"/>
    <dgm:cxn modelId="{C9E27192-049C-4B81-B43E-D4F4C830E1FC}" type="presParOf" srcId="{0B73EA28-E69B-4BED-B567-B51C6683F398}" destId="{397A7A11-788C-45D0-B0D8-1FE5FFD8AC99}" srcOrd="4" destOrd="0" presId="urn:microsoft.com/office/officeart/2005/8/layout/pList2"/>
    <dgm:cxn modelId="{A6B083C6-A6A7-4A5E-856F-8293E7987EEC}" type="presParOf" srcId="{397A7A11-788C-45D0-B0D8-1FE5FFD8AC99}" destId="{CDF5CE86-566E-4FEF-99C7-5A264109042B}" srcOrd="0" destOrd="0" presId="urn:microsoft.com/office/officeart/2005/8/layout/pList2"/>
    <dgm:cxn modelId="{E2D36FE9-91E3-4DC7-91A0-346528DF88AA}" type="presParOf" srcId="{397A7A11-788C-45D0-B0D8-1FE5FFD8AC99}" destId="{041AA203-C077-4AA9-99B7-2FF8F04C216A}" srcOrd="1" destOrd="0" presId="urn:microsoft.com/office/officeart/2005/8/layout/pList2"/>
    <dgm:cxn modelId="{EE3BAC7E-008A-4875-A65B-0468B571E565}" type="presParOf" srcId="{397A7A11-788C-45D0-B0D8-1FE5FFD8AC99}" destId="{D0E94F10-CE77-436E-9345-1679BA0FD132}" srcOrd="2" destOrd="0" presId="urn:microsoft.com/office/officeart/2005/8/layout/pList2"/>
  </dgm:cxnLst>
  <dgm:bg/>
  <dgm:whole/>
  <dgm:extLst>
    <a:ext uri="http://schemas.microsoft.com/office/drawing/2008/diagram">
      <dsp:dataModelExt xmlns:dsp="http://schemas.microsoft.com/office/drawing/2008/diagram" relId="rId14"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2F9EAB26-1BBB-45AB-895C-F9CE82B6CB79}" type="doc">
      <dgm:prSet loTypeId="urn:microsoft.com/office/officeart/2005/8/layout/pList2" loCatId="list" qsTypeId="urn:microsoft.com/office/officeart/2005/8/quickstyle/simple1" qsCatId="simple" csTypeId="urn:microsoft.com/office/officeart/2005/8/colors/accent5_4" csCatId="accent5" phldr="1"/>
      <dgm:spPr/>
    </dgm:pt>
    <dgm:pt modelId="{BF302CA9-97D4-41AC-A069-C17FC6D2E5F6}">
      <dgm:prSet phldrT="[Text]" custT="1"/>
      <dgm:spPr>
        <a:solidFill>
          <a:srgbClr val="008080"/>
        </a:solidFill>
      </dgm:spPr>
      <dgm:t>
        <a:bodyPr/>
        <a:lstStyle/>
        <a:p>
          <a:pPr algn="ctr"/>
          <a:r>
            <a:rPr lang="en-US" sz="2800" b="1" u="sng" dirty="0">
              <a:latin typeface="Abhaya Libre Regular" panose="020B0604020202020204" charset="0"/>
              <a:cs typeface="Abhaya Libre Regular" panose="020B0604020202020204" charset="0"/>
            </a:rPr>
            <a:t>Fill the skill gap</a:t>
          </a:r>
          <a:endParaRPr lang="el-GR" sz="2800" b="0" i="1" u="none" dirty="0">
            <a:latin typeface="Abhaya Libre Regular" panose="020B0604020202020204" charset="0"/>
            <a:cs typeface="Abhaya Libre Regular" panose="020B0604020202020204" charset="0"/>
          </a:endParaRPr>
        </a:p>
        <a:p>
          <a:pPr algn="ctr"/>
          <a:r>
            <a:rPr lang="en-US" sz="2400" b="0" i="1" u="none" dirty="0">
              <a:latin typeface="Abhaya Libre Regular" panose="020B0604020202020204" charset="0"/>
              <a:cs typeface="Abhaya Libre Regular" panose="020B0604020202020204" charset="0"/>
            </a:rPr>
            <a:t>The development of new job titles and functions has increased along with the development of new tools and technologies. For instance, there is a growing demand for new employment positions such as app developers, cloud computing specialists, website developers</a:t>
          </a:r>
        </a:p>
      </dgm:t>
    </dgm:pt>
    <dgm:pt modelId="{89458413-3274-4D0B-9EB3-DCDFF4545DF3}" type="parTrans" cxnId="{4481F541-74F4-43EB-81A7-DF97AE6074B3}">
      <dgm:prSet/>
      <dgm:spPr/>
      <dgm:t>
        <a:bodyPr/>
        <a:lstStyle/>
        <a:p>
          <a:endParaRPr lang="en-US"/>
        </a:p>
      </dgm:t>
    </dgm:pt>
    <dgm:pt modelId="{FEFF1907-274B-4756-805C-A6B64B9C0D9B}" type="sibTrans" cxnId="{4481F541-74F4-43EB-81A7-DF97AE6074B3}">
      <dgm:prSet/>
      <dgm:spPr/>
      <dgm:t>
        <a:bodyPr/>
        <a:lstStyle/>
        <a:p>
          <a:endParaRPr lang="en-US"/>
        </a:p>
      </dgm:t>
    </dgm:pt>
    <dgm:pt modelId="{D90FFB3A-36EE-42C0-9C53-38752438DA0F}">
      <dgm:prSet phldrT="[Text]" custT="1"/>
      <dgm:spPr>
        <a:solidFill>
          <a:srgbClr val="009999"/>
        </a:solidFill>
      </dgm:spPr>
      <dgm:t>
        <a:bodyPr/>
        <a:lstStyle/>
        <a:p>
          <a:r>
            <a:rPr lang="en-US" sz="2800" b="1" u="sng" dirty="0">
              <a:latin typeface="Abhaya Libre Regular" panose="020B0604020202020204" charset="0"/>
              <a:cs typeface="Abhaya Libre Regular" panose="020B0604020202020204" charset="0"/>
            </a:rPr>
            <a:t>Increase your awareness and discipline</a:t>
          </a:r>
        </a:p>
        <a:p>
          <a:r>
            <a:rPr lang="en-US" sz="2400" b="0" i="1" u="none" dirty="0">
              <a:latin typeface="Abhaya Libre Regular" panose="020B0604020202020204" charset="0"/>
              <a:cs typeface="Abhaya Libre Regular" panose="020B0604020202020204" charset="0"/>
            </a:rPr>
            <a:t>Developing new talents benefits both your professional and personal development. While learning a new talent, you will also gain discipline, which could have a favorable effect on other areas of your life.</a:t>
          </a:r>
        </a:p>
      </dgm:t>
    </dgm:pt>
    <dgm:pt modelId="{85ACC820-A6C3-431A-A0C2-12EC4C5D444F}" type="parTrans" cxnId="{18A128A7-1808-404C-A0C2-3D073DC66C89}">
      <dgm:prSet/>
      <dgm:spPr/>
      <dgm:t>
        <a:bodyPr/>
        <a:lstStyle/>
        <a:p>
          <a:endParaRPr lang="en-US"/>
        </a:p>
      </dgm:t>
    </dgm:pt>
    <dgm:pt modelId="{B6BED91B-7494-42E1-9A0F-7945323C52F6}" type="sibTrans" cxnId="{18A128A7-1808-404C-A0C2-3D073DC66C89}">
      <dgm:prSet/>
      <dgm:spPr/>
      <dgm:t>
        <a:bodyPr/>
        <a:lstStyle/>
        <a:p>
          <a:endParaRPr lang="en-US"/>
        </a:p>
      </dgm:t>
    </dgm:pt>
    <dgm:pt modelId="{2B3977F1-EE86-49FB-9FB7-688E88D6A279}">
      <dgm:prSet phldrT="[Text]" custT="1"/>
      <dgm:spPr>
        <a:solidFill>
          <a:srgbClr val="006666"/>
        </a:solidFill>
      </dgm:spPr>
      <dgm:t>
        <a:bodyPr/>
        <a:lstStyle/>
        <a:p>
          <a:r>
            <a:rPr lang="en-US" sz="2800" b="1" u="sng" dirty="0">
              <a:latin typeface="Abhaya Libre Regular" panose="020B0604020202020204" charset="0"/>
              <a:cs typeface="Abhaya Libre Regular" panose="020B0604020202020204" charset="0"/>
            </a:rPr>
            <a:t>Professional development</a:t>
          </a:r>
        </a:p>
        <a:p>
          <a:r>
            <a:rPr lang="en-US" sz="2400" b="0" i="1" u="none" dirty="0">
              <a:latin typeface="Abhaya Libre Regular" panose="020B0604020202020204" charset="0"/>
              <a:cs typeface="Abhaya Libre Regular" panose="020B0604020202020204" charset="0"/>
            </a:rPr>
            <a:t>Gaining new skills will increase your employment opportunities and support you climb up the job ladder.  You can apply for higher-level employment with better compensation, a nicer working environment, and more responsibility if you have the necessary abilities.
</a:t>
          </a:r>
        </a:p>
      </dgm:t>
    </dgm:pt>
    <dgm:pt modelId="{11005F09-496B-497C-A9C0-B9DB5854717C}" type="parTrans" cxnId="{1D4C229B-EF24-473C-AAAC-2DD50C6F7B78}">
      <dgm:prSet/>
      <dgm:spPr/>
      <dgm:t>
        <a:bodyPr/>
        <a:lstStyle/>
        <a:p>
          <a:endParaRPr lang="en-US"/>
        </a:p>
      </dgm:t>
    </dgm:pt>
    <dgm:pt modelId="{74BC3867-8B74-4F93-9EAC-49654D70FF7D}" type="sibTrans" cxnId="{1D4C229B-EF24-473C-AAAC-2DD50C6F7B78}">
      <dgm:prSet/>
      <dgm:spPr/>
      <dgm:t>
        <a:bodyPr/>
        <a:lstStyle/>
        <a:p>
          <a:endParaRPr lang="en-US"/>
        </a:p>
      </dgm:t>
    </dgm:pt>
    <dgm:pt modelId="{94B0BBE4-6F7A-419D-BB62-FA8F1CB7F719}" type="pres">
      <dgm:prSet presAssocID="{2F9EAB26-1BBB-45AB-895C-F9CE82B6CB79}" presName="Name0" presStyleCnt="0">
        <dgm:presLayoutVars>
          <dgm:dir/>
          <dgm:resizeHandles val="exact"/>
        </dgm:presLayoutVars>
      </dgm:prSet>
      <dgm:spPr/>
    </dgm:pt>
    <dgm:pt modelId="{7248294E-7E6E-424C-852F-CE9FB5DDF45E}" type="pres">
      <dgm:prSet presAssocID="{2F9EAB26-1BBB-45AB-895C-F9CE82B6CB79}" presName="bkgdShp" presStyleLbl="alignAccFollowNode1" presStyleIdx="0" presStyleCnt="1" custScaleY="35198"/>
      <dgm:spPr/>
    </dgm:pt>
    <dgm:pt modelId="{0B73EA28-E69B-4BED-B567-B51C6683F398}" type="pres">
      <dgm:prSet presAssocID="{2F9EAB26-1BBB-45AB-895C-F9CE82B6CB79}" presName="linComp" presStyleCnt="0"/>
      <dgm:spPr/>
    </dgm:pt>
    <dgm:pt modelId="{DA7E048F-A783-45B6-97EE-12197F531AAD}" type="pres">
      <dgm:prSet presAssocID="{BF302CA9-97D4-41AC-A069-C17FC6D2E5F6}" presName="compNode" presStyleCnt="0"/>
      <dgm:spPr/>
    </dgm:pt>
    <dgm:pt modelId="{05FAAD8C-C6E8-4293-9906-2C5CAE299972}" type="pres">
      <dgm:prSet presAssocID="{BF302CA9-97D4-41AC-A069-C17FC6D2E5F6}" presName="node" presStyleLbl="node1" presStyleIdx="0" presStyleCnt="3" custScaleY="117702">
        <dgm:presLayoutVars>
          <dgm:bulletEnabled val="1"/>
        </dgm:presLayoutVars>
      </dgm:prSet>
      <dgm:spPr/>
    </dgm:pt>
    <dgm:pt modelId="{D83E731D-CE51-4FFD-A97C-370A174E3A3E}" type="pres">
      <dgm:prSet presAssocID="{BF302CA9-97D4-41AC-A069-C17FC6D2E5F6}" presName="invisiNode" presStyleLbl="node1" presStyleIdx="0" presStyleCnt="3"/>
      <dgm:spPr/>
    </dgm:pt>
    <dgm:pt modelId="{EC51AAA4-83FD-4BAD-9A75-A766F74D7D06}" type="pres">
      <dgm:prSet presAssocID="{BF302CA9-97D4-41AC-A069-C17FC6D2E5F6}" presName="imagNode" presStyleLbl="fgImgPlace1" presStyleIdx="0" presStyleCnt="3"/>
      <dgm:spPr>
        <a:blipFill>
          <a:blip xmlns:r="http://schemas.openxmlformats.org/officeDocument/2006/relationships" r:embed="rId1">
            <a:duotone>
              <a:schemeClr val="accent5">
                <a:hueOff val="0"/>
                <a:satOff val="0"/>
                <a:lumOff val="0"/>
                <a:alphaOff val="0"/>
                <a:shade val="20000"/>
                <a:satMod val="200000"/>
              </a:schemeClr>
              <a:schemeClr val="accent5">
                <a:hueOff val="0"/>
                <a:satOff val="0"/>
                <a:lumOff val="0"/>
                <a:alphaOff val="0"/>
                <a:tint val="12000"/>
                <a:satMod val="190000"/>
              </a:schemeClr>
            </a:duotone>
            <a:extLst>
              <a:ext uri="{28A0092B-C50C-407E-A947-70E740481C1C}">
                <a14:useLocalDpi xmlns:a14="http://schemas.microsoft.com/office/drawing/2010/main" val="0"/>
              </a:ext>
            </a:extLst>
          </a:blip>
          <a:srcRect/>
          <a:stretch>
            <a:fillRect t="-17000" b="-17000"/>
          </a:stretch>
        </a:blipFill>
      </dgm:spPr>
    </dgm:pt>
    <dgm:pt modelId="{1339D7A8-2D53-4684-B38F-62B6BD70FFB7}" type="pres">
      <dgm:prSet presAssocID="{FEFF1907-274B-4756-805C-A6B64B9C0D9B}" presName="sibTrans" presStyleLbl="sibTrans2D1" presStyleIdx="0" presStyleCnt="0"/>
      <dgm:spPr/>
    </dgm:pt>
    <dgm:pt modelId="{66FEB273-3140-49E3-BFFB-AAC1CD49A64E}" type="pres">
      <dgm:prSet presAssocID="{D90FFB3A-36EE-42C0-9C53-38752438DA0F}" presName="compNode" presStyleCnt="0"/>
      <dgm:spPr/>
    </dgm:pt>
    <dgm:pt modelId="{2420C5DD-0150-4844-88A3-46FFDCA9C07F}" type="pres">
      <dgm:prSet presAssocID="{D90FFB3A-36EE-42C0-9C53-38752438DA0F}" presName="node" presStyleLbl="node1" presStyleIdx="1" presStyleCnt="3" custScaleY="117702">
        <dgm:presLayoutVars>
          <dgm:bulletEnabled val="1"/>
        </dgm:presLayoutVars>
      </dgm:prSet>
      <dgm:spPr/>
    </dgm:pt>
    <dgm:pt modelId="{A63A8A3C-9DBC-43DF-A978-C0008A7E3283}" type="pres">
      <dgm:prSet presAssocID="{D90FFB3A-36EE-42C0-9C53-38752438DA0F}" presName="invisiNode" presStyleLbl="node1" presStyleIdx="1" presStyleCnt="3"/>
      <dgm:spPr/>
    </dgm:pt>
    <dgm:pt modelId="{210BEA66-8F79-4BC2-AF83-76A924FA3AF4}" type="pres">
      <dgm:prSet presAssocID="{D90FFB3A-36EE-42C0-9C53-38752438DA0F}" presName="imagNode" presStyleLbl="fgImgPlace1" presStyleIdx="1" presStyleCnt="3"/>
      <dgm:spPr>
        <a:blipFill>
          <a:blip xmlns:r="http://schemas.openxmlformats.org/officeDocument/2006/relationships" r:embed="rId2">
            <a:duotone>
              <a:schemeClr val="accent5">
                <a:hueOff val="-6393"/>
                <a:satOff val="304"/>
                <a:lumOff val="-1033"/>
                <a:alphaOff val="0"/>
                <a:shade val="20000"/>
                <a:satMod val="200000"/>
              </a:schemeClr>
              <a:schemeClr val="accent5">
                <a:hueOff val="-6393"/>
                <a:satOff val="304"/>
                <a:lumOff val="-1033"/>
                <a:alphaOff val="0"/>
                <a:tint val="12000"/>
                <a:satMod val="190000"/>
              </a:schemeClr>
            </a:duotone>
            <a:extLst>
              <a:ext uri="{28A0092B-C50C-407E-A947-70E740481C1C}">
                <a14:useLocalDpi xmlns:a14="http://schemas.microsoft.com/office/drawing/2010/main" val="0"/>
              </a:ext>
            </a:extLst>
          </a:blip>
          <a:srcRect/>
          <a:stretch>
            <a:fillRect t="-43000" b="-43000"/>
          </a:stretch>
        </a:blipFill>
      </dgm:spPr>
    </dgm:pt>
    <dgm:pt modelId="{58E3AFB1-DCC7-4814-905D-7AE7EB539991}" type="pres">
      <dgm:prSet presAssocID="{B6BED91B-7494-42E1-9A0F-7945323C52F6}" presName="sibTrans" presStyleLbl="sibTrans2D1" presStyleIdx="0" presStyleCnt="0"/>
      <dgm:spPr/>
    </dgm:pt>
    <dgm:pt modelId="{397A7A11-788C-45D0-B0D8-1FE5FFD8AC99}" type="pres">
      <dgm:prSet presAssocID="{2B3977F1-EE86-49FB-9FB7-688E88D6A279}" presName="compNode" presStyleCnt="0"/>
      <dgm:spPr/>
    </dgm:pt>
    <dgm:pt modelId="{CDF5CE86-566E-4FEF-99C7-5A264109042B}" type="pres">
      <dgm:prSet presAssocID="{2B3977F1-EE86-49FB-9FB7-688E88D6A279}" presName="node" presStyleLbl="node1" presStyleIdx="2" presStyleCnt="3" custScaleY="117702">
        <dgm:presLayoutVars>
          <dgm:bulletEnabled val="1"/>
        </dgm:presLayoutVars>
      </dgm:prSet>
      <dgm:spPr/>
    </dgm:pt>
    <dgm:pt modelId="{041AA203-C077-4AA9-99B7-2FF8F04C216A}" type="pres">
      <dgm:prSet presAssocID="{2B3977F1-EE86-49FB-9FB7-688E88D6A279}" presName="invisiNode" presStyleLbl="node1" presStyleIdx="2" presStyleCnt="3"/>
      <dgm:spPr/>
    </dgm:pt>
    <dgm:pt modelId="{D0E94F10-CE77-436E-9345-1679BA0FD132}" type="pres">
      <dgm:prSet presAssocID="{2B3977F1-EE86-49FB-9FB7-688E88D6A279}" presName="imagNode" presStyleLbl="fgImgPlace1" presStyleIdx="2" presStyleCnt="3"/>
      <dgm:spPr>
        <a:blipFill>
          <a:blip xmlns:r="http://schemas.openxmlformats.org/officeDocument/2006/relationships" r:embed="rId3">
            <a:duotone>
              <a:schemeClr val="accent5">
                <a:hueOff val="-12785"/>
                <a:satOff val="608"/>
                <a:lumOff val="-2067"/>
                <a:alphaOff val="0"/>
                <a:shade val="20000"/>
                <a:satMod val="200000"/>
              </a:schemeClr>
              <a:schemeClr val="accent5">
                <a:hueOff val="-12785"/>
                <a:satOff val="608"/>
                <a:lumOff val="-2067"/>
                <a:alphaOff val="0"/>
                <a:tint val="12000"/>
                <a:satMod val="190000"/>
              </a:schemeClr>
            </a:duotone>
            <a:extLst>
              <a:ext uri="{28A0092B-C50C-407E-A947-70E740481C1C}">
                <a14:useLocalDpi xmlns:a14="http://schemas.microsoft.com/office/drawing/2010/main" val="0"/>
              </a:ext>
            </a:extLst>
          </a:blip>
          <a:srcRect/>
          <a:stretch>
            <a:fillRect t="-33000" b="-33000"/>
          </a:stretch>
        </a:blipFill>
      </dgm:spPr>
    </dgm:pt>
  </dgm:ptLst>
  <dgm:cxnLst>
    <dgm:cxn modelId="{BF07840F-51EB-4B5F-9F5F-E81859D8749E}" type="presOf" srcId="{FEFF1907-274B-4756-805C-A6B64B9C0D9B}" destId="{1339D7A8-2D53-4684-B38F-62B6BD70FFB7}" srcOrd="0" destOrd="0" presId="urn:microsoft.com/office/officeart/2005/8/layout/pList2"/>
    <dgm:cxn modelId="{51E72820-083E-4F23-A5A1-7052F5893AB7}" type="presOf" srcId="{2F9EAB26-1BBB-45AB-895C-F9CE82B6CB79}" destId="{94B0BBE4-6F7A-419D-BB62-FA8F1CB7F719}" srcOrd="0" destOrd="0" presId="urn:microsoft.com/office/officeart/2005/8/layout/pList2"/>
    <dgm:cxn modelId="{4481F541-74F4-43EB-81A7-DF97AE6074B3}" srcId="{2F9EAB26-1BBB-45AB-895C-F9CE82B6CB79}" destId="{BF302CA9-97D4-41AC-A069-C17FC6D2E5F6}" srcOrd="0" destOrd="0" parTransId="{89458413-3274-4D0B-9EB3-DCDFF4545DF3}" sibTransId="{FEFF1907-274B-4756-805C-A6B64B9C0D9B}"/>
    <dgm:cxn modelId="{F5A8B34C-A73D-432A-98CD-490D0BFC129D}" type="presOf" srcId="{D90FFB3A-36EE-42C0-9C53-38752438DA0F}" destId="{2420C5DD-0150-4844-88A3-46FFDCA9C07F}" srcOrd="0" destOrd="0" presId="urn:microsoft.com/office/officeart/2005/8/layout/pList2"/>
    <dgm:cxn modelId="{A554987D-2934-439A-BDC4-5A0B66D7106A}" type="presOf" srcId="{BF302CA9-97D4-41AC-A069-C17FC6D2E5F6}" destId="{05FAAD8C-C6E8-4293-9906-2C5CAE299972}" srcOrd="0" destOrd="0" presId="urn:microsoft.com/office/officeart/2005/8/layout/pList2"/>
    <dgm:cxn modelId="{1D4C229B-EF24-473C-AAAC-2DD50C6F7B78}" srcId="{2F9EAB26-1BBB-45AB-895C-F9CE82B6CB79}" destId="{2B3977F1-EE86-49FB-9FB7-688E88D6A279}" srcOrd="2" destOrd="0" parTransId="{11005F09-496B-497C-A9C0-B9DB5854717C}" sibTransId="{74BC3867-8B74-4F93-9EAC-49654D70FF7D}"/>
    <dgm:cxn modelId="{68B7EC9E-9E1C-4194-90B4-3D77879E689C}" type="presOf" srcId="{2B3977F1-EE86-49FB-9FB7-688E88D6A279}" destId="{CDF5CE86-566E-4FEF-99C7-5A264109042B}" srcOrd="0" destOrd="0" presId="urn:microsoft.com/office/officeart/2005/8/layout/pList2"/>
    <dgm:cxn modelId="{18A128A7-1808-404C-A0C2-3D073DC66C89}" srcId="{2F9EAB26-1BBB-45AB-895C-F9CE82B6CB79}" destId="{D90FFB3A-36EE-42C0-9C53-38752438DA0F}" srcOrd="1" destOrd="0" parTransId="{85ACC820-A6C3-431A-A0C2-12EC4C5D444F}" sibTransId="{B6BED91B-7494-42E1-9A0F-7945323C52F6}"/>
    <dgm:cxn modelId="{F6814FED-C35D-4C5A-89A7-7431579E2C3B}" type="presOf" srcId="{B6BED91B-7494-42E1-9A0F-7945323C52F6}" destId="{58E3AFB1-DCC7-4814-905D-7AE7EB539991}" srcOrd="0" destOrd="0" presId="urn:microsoft.com/office/officeart/2005/8/layout/pList2"/>
    <dgm:cxn modelId="{2F65D2C8-25A1-42D5-9E2B-40BBB819863E}" type="presParOf" srcId="{94B0BBE4-6F7A-419D-BB62-FA8F1CB7F719}" destId="{7248294E-7E6E-424C-852F-CE9FB5DDF45E}" srcOrd="0" destOrd="0" presId="urn:microsoft.com/office/officeart/2005/8/layout/pList2"/>
    <dgm:cxn modelId="{D7BBDF35-2A87-4175-B7F4-85BABEBA1857}" type="presParOf" srcId="{94B0BBE4-6F7A-419D-BB62-FA8F1CB7F719}" destId="{0B73EA28-E69B-4BED-B567-B51C6683F398}" srcOrd="1" destOrd="0" presId="urn:microsoft.com/office/officeart/2005/8/layout/pList2"/>
    <dgm:cxn modelId="{E1EF9BAA-0C2C-4F84-ADA5-2ED71BB5E7A2}" type="presParOf" srcId="{0B73EA28-E69B-4BED-B567-B51C6683F398}" destId="{DA7E048F-A783-45B6-97EE-12197F531AAD}" srcOrd="0" destOrd="0" presId="urn:microsoft.com/office/officeart/2005/8/layout/pList2"/>
    <dgm:cxn modelId="{1972D20C-B8DF-4B84-B4DB-9EA789D89EBD}" type="presParOf" srcId="{DA7E048F-A783-45B6-97EE-12197F531AAD}" destId="{05FAAD8C-C6E8-4293-9906-2C5CAE299972}" srcOrd="0" destOrd="0" presId="urn:microsoft.com/office/officeart/2005/8/layout/pList2"/>
    <dgm:cxn modelId="{B85BA658-9273-451C-BD4C-1E7F58ACAF73}" type="presParOf" srcId="{DA7E048F-A783-45B6-97EE-12197F531AAD}" destId="{D83E731D-CE51-4FFD-A97C-370A174E3A3E}" srcOrd="1" destOrd="0" presId="urn:microsoft.com/office/officeart/2005/8/layout/pList2"/>
    <dgm:cxn modelId="{07A3BD89-A143-460D-B02B-70990D872108}" type="presParOf" srcId="{DA7E048F-A783-45B6-97EE-12197F531AAD}" destId="{EC51AAA4-83FD-4BAD-9A75-A766F74D7D06}" srcOrd="2" destOrd="0" presId="urn:microsoft.com/office/officeart/2005/8/layout/pList2"/>
    <dgm:cxn modelId="{3A9DD7C0-50C8-4026-A6FB-63208607EE6F}" type="presParOf" srcId="{0B73EA28-E69B-4BED-B567-B51C6683F398}" destId="{1339D7A8-2D53-4684-B38F-62B6BD70FFB7}" srcOrd="1" destOrd="0" presId="urn:microsoft.com/office/officeart/2005/8/layout/pList2"/>
    <dgm:cxn modelId="{5F69A676-A0A5-43E0-B70A-50EEDB1362AE}" type="presParOf" srcId="{0B73EA28-E69B-4BED-B567-B51C6683F398}" destId="{66FEB273-3140-49E3-BFFB-AAC1CD49A64E}" srcOrd="2" destOrd="0" presId="urn:microsoft.com/office/officeart/2005/8/layout/pList2"/>
    <dgm:cxn modelId="{1496209C-3AB7-4088-B821-D5CB296C811E}" type="presParOf" srcId="{66FEB273-3140-49E3-BFFB-AAC1CD49A64E}" destId="{2420C5DD-0150-4844-88A3-46FFDCA9C07F}" srcOrd="0" destOrd="0" presId="urn:microsoft.com/office/officeart/2005/8/layout/pList2"/>
    <dgm:cxn modelId="{64916C67-8823-44C7-B983-FA49B2269262}" type="presParOf" srcId="{66FEB273-3140-49E3-BFFB-AAC1CD49A64E}" destId="{A63A8A3C-9DBC-43DF-A978-C0008A7E3283}" srcOrd="1" destOrd="0" presId="urn:microsoft.com/office/officeart/2005/8/layout/pList2"/>
    <dgm:cxn modelId="{151995AB-5F6D-4329-A76B-F49349B20B2F}" type="presParOf" srcId="{66FEB273-3140-49E3-BFFB-AAC1CD49A64E}" destId="{210BEA66-8F79-4BC2-AF83-76A924FA3AF4}" srcOrd="2" destOrd="0" presId="urn:microsoft.com/office/officeart/2005/8/layout/pList2"/>
    <dgm:cxn modelId="{5FEDE1FA-DCDE-42A2-A793-47C917AE1EE7}" type="presParOf" srcId="{0B73EA28-E69B-4BED-B567-B51C6683F398}" destId="{58E3AFB1-DCC7-4814-905D-7AE7EB539991}" srcOrd="3" destOrd="0" presId="urn:microsoft.com/office/officeart/2005/8/layout/pList2"/>
    <dgm:cxn modelId="{C9E27192-049C-4B81-B43E-D4F4C830E1FC}" type="presParOf" srcId="{0B73EA28-E69B-4BED-B567-B51C6683F398}" destId="{397A7A11-788C-45D0-B0D8-1FE5FFD8AC99}" srcOrd="4" destOrd="0" presId="urn:microsoft.com/office/officeart/2005/8/layout/pList2"/>
    <dgm:cxn modelId="{A6B083C6-A6A7-4A5E-856F-8293E7987EEC}" type="presParOf" srcId="{397A7A11-788C-45D0-B0D8-1FE5FFD8AC99}" destId="{CDF5CE86-566E-4FEF-99C7-5A264109042B}" srcOrd="0" destOrd="0" presId="urn:microsoft.com/office/officeart/2005/8/layout/pList2"/>
    <dgm:cxn modelId="{E2D36FE9-91E3-4DC7-91A0-346528DF88AA}" type="presParOf" srcId="{397A7A11-788C-45D0-B0D8-1FE5FFD8AC99}" destId="{041AA203-C077-4AA9-99B7-2FF8F04C216A}" srcOrd="1" destOrd="0" presId="urn:microsoft.com/office/officeart/2005/8/layout/pList2"/>
    <dgm:cxn modelId="{EE3BAC7E-008A-4875-A65B-0468B571E565}" type="presParOf" srcId="{397A7A11-788C-45D0-B0D8-1FE5FFD8AC99}" destId="{D0E94F10-CE77-436E-9345-1679BA0FD132}" srcOrd="2" destOrd="0" presId="urn:microsoft.com/office/officeart/2005/8/layout/pList2"/>
  </dgm:cxnLst>
  <dgm:bg/>
  <dgm:whole/>
  <dgm:extLst>
    <a:ext uri="http://schemas.microsoft.com/office/drawing/2008/diagram">
      <dsp:dataModelExt xmlns:dsp="http://schemas.microsoft.com/office/drawing/2008/diagram" relId="rId14"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18A4B5-CF49-4378-8771-387FEF9023FA}">
      <dsp:nvSpPr>
        <dsp:cNvPr id="0" name=""/>
        <dsp:cNvSpPr/>
      </dsp:nvSpPr>
      <dsp:spPr>
        <a:xfrm>
          <a:off x="-9185065" y="-1403416"/>
          <a:ext cx="10934833" cy="10934833"/>
        </a:xfrm>
        <a:prstGeom prst="blockArc">
          <a:avLst>
            <a:gd name="adj1" fmla="val 18900000"/>
            <a:gd name="adj2" fmla="val 2700000"/>
            <a:gd name="adj3" fmla="val 198"/>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359512-752D-431B-8891-03DBA2D3C884}">
      <dsp:nvSpPr>
        <dsp:cNvPr id="0" name=""/>
        <dsp:cNvSpPr/>
      </dsp:nvSpPr>
      <dsp:spPr>
        <a:xfrm>
          <a:off x="1128166" y="812800"/>
          <a:ext cx="10951667" cy="1625600"/>
        </a:xfrm>
        <a:prstGeom prst="rect">
          <a:avLst/>
        </a:prstGeom>
        <a:solidFill>
          <a:srgbClr val="009999"/>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0320" tIns="71120" rIns="71120" bIns="71120" numCol="1" spcCol="1270" anchor="ctr" anchorCtr="0">
          <a:noAutofit/>
        </a:bodyPr>
        <a:lstStyle/>
        <a:p>
          <a:pPr marL="0" lvl="0" indent="0" algn="l" defTabSz="1244600">
            <a:lnSpc>
              <a:spcPct val="90000"/>
            </a:lnSpc>
            <a:spcBef>
              <a:spcPct val="0"/>
            </a:spcBef>
            <a:spcAft>
              <a:spcPct val="35000"/>
            </a:spcAft>
            <a:buNone/>
          </a:pPr>
          <a:r>
            <a:rPr lang="en-US" sz="2800" b="1" i="0" kern="1200" dirty="0">
              <a:latin typeface="Abhaya Libre Regular" panose="020B0604020202020204" charset="0"/>
              <a:cs typeface="Abhaya Libre Regular" panose="020B0604020202020204" charset="0"/>
            </a:rPr>
            <a:t>1. Reducing the cost of employee training</a:t>
          </a:r>
        </a:p>
        <a:p>
          <a:pPr marL="0" lvl="0" indent="0" algn="l" defTabSz="1244600">
            <a:lnSpc>
              <a:spcPct val="90000"/>
            </a:lnSpc>
            <a:spcBef>
              <a:spcPct val="0"/>
            </a:spcBef>
            <a:spcAft>
              <a:spcPct val="35000"/>
            </a:spcAft>
            <a:buNone/>
          </a:pPr>
          <a:r>
            <a:rPr lang="en-US" sz="2800" b="1" i="0" kern="1200" dirty="0">
              <a:latin typeface="Abhaya Libre Regular" panose="020B0604020202020204" charset="0"/>
              <a:cs typeface="Abhaya Libre Regular" panose="020B0604020202020204" charset="0"/>
            </a:rPr>
            <a:t>2. Retain company procedures and knowledge</a:t>
          </a:r>
        </a:p>
        <a:p>
          <a:pPr marL="0" lvl="0" indent="0" algn="l" defTabSz="1244600">
            <a:lnSpc>
              <a:spcPct val="90000"/>
            </a:lnSpc>
            <a:spcBef>
              <a:spcPct val="0"/>
            </a:spcBef>
            <a:spcAft>
              <a:spcPct val="35000"/>
            </a:spcAft>
            <a:buNone/>
          </a:pPr>
          <a:r>
            <a:rPr lang="en-US" sz="2800" b="1" i="0" kern="1200" dirty="0">
              <a:latin typeface="Abhaya Libre Regular" panose="020B0604020202020204" charset="0"/>
              <a:cs typeface="Abhaya Libre Regular" panose="020B0604020202020204" charset="0"/>
            </a:rPr>
            <a:t>3. Addressing upcoming demand</a:t>
          </a:r>
          <a:endParaRPr lang="en-US" sz="2800" kern="1200" dirty="0">
            <a:latin typeface="Abhaya Libre Regular" panose="020B0604020202020204" charset="0"/>
            <a:cs typeface="Abhaya Libre Regular" panose="020B0604020202020204" charset="0"/>
          </a:endParaRPr>
        </a:p>
      </dsp:txBody>
      <dsp:txXfrm>
        <a:off x="1128166" y="812800"/>
        <a:ext cx="10951667" cy="1625600"/>
      </dsp:txXfrm>
    </dsp:sp>
    <dsp:sp modelId="{C785973E-04DD-4CA9-A34F-FC634E5E7C24}">
      <dsp:nvSpPr>
        <dsp:cNvPr id="0" name=""/>
        <dsp:cNvSpPr/>
      </dsp:nvSpPr>
      <dsp:spPr>
        <a:xfrm>
          <a:off x="112166" y="609600"/>
          <a:ext cx="2032000" cy="2032000"/>
        </a:xfrm>
        <a:prstGeom prst="ellipse">
          <a:avLst/>
        </a:prstGeom>
        <a:blipFill rotWithShape="0">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1000" r="-1000"/>
          </a:stretch>
        </a:blipFill>
        <a:ln w="25400" cap="flat" cmpd="sng" algn="ctr">
          <a:solidFill>
            <a:srgbClr val="009999"/>
          </a:solidFill>
          <a:prstDash val="solid"/>
        </a:ln>
        <a:effectLst/>
      </dsp:spPr>
      <dsp:style>
        <a:lnRef idx="2">
          <a:scrgbClr r="0" g="0" b="0"/>
        </a:lnRef>
        <a:fillRef idx="1">
          <a:scrgbClr r="0" g="0" b="0"/>
        </a:fillRef>
        <a:effectRef idx="0">
          <a:scrgbClr r="0" g="0" b="0"/>
        </a:effectRef>
        <a:fontRef idx="minor"/>
      </dsp:style>
    </dsp:sp>
    <dsp:sp modelId="{E25E4A78-8332-4315-AA5C-7C7341F74C43}">
      <dsp:nvSpPr>
        <dsp:cNvPr id="0" name=""/>
        <dsp:cNvSpPr/>
      </dsp:nvSpPr>
      <dsp:spPr>
        <a:xfrm>
          <a:off x="1719072" y="3251200"/>
          <a:ext cx="10360761" cy="1625600"/>
        </a:xfrm>
        <a:prstGeom prst="rect">
          <a:avLst/>
        </a:prstGeom>
        <a:solidFill>
          <a:srgbClr val="009999"/>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0320" tIns="71120" rIns="71120" bIns="71120" numCol="1" spcCol="1270" anchor="ctr" anchorCtr="0">
          <a:noAutofit/>
        </a:bodyPr>
        <a:lstStyle/>
        <a:p>
          <a:pPr marL="0" lvl="0" indent="0" algn="l" defTabSz="1244600">
            <a:lnSpc>
              <a:spcPct val="90000"/>
            </a:lnSpc>
            <a:spcBef>
              <a:spcPct val="0"/>
            </a:spcBef>
            <a:spcAft>
              <a:spcPct val="35000"/>
            </a:spcAft>
            <a:buNone/>
          </a:pPr>
          <a:r>
            <a:rPr lang="en-US" sz="2800" b="1" kern="1200" dirty="0">
              <a:latin typeface="Abhaya Libre Regular" panose="020B0604020202020204" charset="0"/>
              <a:cs typeface="Abhaya Libre Regular" panose="020B0604020202020204" charset="0"/>
            </a:rPr>
            <a:t>4. Retain your best employees</a:t>
          </a:r>
        </a:p>
        <a:p>
          <a:pPr marL="0" lvl="0" indent="0" algn="l" defTabSz="1244600">
            <a:lnSpc>
              <a:spcPct val="90000"/>
            </a:lnSpc>
            <a:spcBef>
              <a:spcPct val="0"/>
            </a:spcBef>
            <a:spcAft>
              <a:spcPct val="35000"/>
            </a:spcAft>
            <a:buNone/>
          </a:pPr>
          <a:r>
            <a:rPr lang="en-US" sz="2800" b="1" kern="1200" dirty="0">
              <a:latin typeface="Abhaya Libre Regular" panose="020B0604020202020204" charset="0"/>
              <a:cs typeface="Abhaya Libre Regular" panose="020B0604020202020204" charset="0"/>
            </a:rPr>
            <a:t>5. Improved morale at work</a:t>
          </a:r>
        </a:p>
      </dsp:txBody>
      <dsp:txXfrm>
        <a:off x="1719072" y="3251200"/>
        <a:ext cx="10360761" cy="1625600"/>
      </dsp:txXfrm>
    </dsp:sp>
    <dsp:sp modelId="{B82B06EE-EA54-48BC-B27D-6941EB94FEE0}">
      <dsp:nvSpPr>
        <dsp:cNvPr id="0" name=""/>
        <dsp:cNvSpPr/>
      </dsp:nvSpPr>
      <dsp:spPr>
        <a:xfrm>
          <a:off x="703072" y="3048000"/>
          <a:ext cx="2032000" cy="2032000"/>
        </a:xfrm>
        <a:prstGeom prst="ellipse">
          <a:avLst/>
        </a:prstGeom>
        <a:solidFill>
          <a:schemeClr val="bg1"/>
        </a:solidFill>
        <a:ln w="25400" cap="flat" cmpd="sng" algn="ctr">
          <a:solidFill>
            <a:srgbClr val="009999"/>
          </a:solidFill>
          <a:prstDash val="solid"/>
        </a:ln>
        <a:effectLst/>
      </dsp:spPr>
      <dsp:style>
        <a:lnRef idx="2">
          <a:scrgbClr r="0" g="0" b="0"/>
        </a:lnRef>
        <a:fillRef idx="1">
          <a:scrgbClr r="0" g="0" b="0"/>
        </a:fillRef>
        <a:effectRef idx="0">
          <a:scrgbClr r="0" g="0" b="0"/>
        </a:effectRef>
        <a:fontRef idx="minor"/>
      </dsp:style>
    </dsp:sp>
    <dsp:sp modelId="{7F650257-5801-49B4-A1A2-DE8AC0D65D67}">
      <dsp:nvSpPr>
        <dsp:cNvPr id="0" name=""/>
        <dsp:cNvSpPr/>
      </dsp:nvSpPr>
      <dsp:spPr>
        <a:xfrm>
          <a:off x="1128166" y="5689600"/>
          <a:ext cx="10951667" cy="1625600"/>
        </a:xfrm>
        <a:prstGeom prst="rect">
          <a:avLst/>
        </a:prstGeom>
        <a:solidFill>
          <a:srgbClr val="009999"/>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0320" tIns="71120" rIns="71120" bIns="71120" numCol="1" spcCol="1270" anchor="ctr" anchorCtr="0">
          <a:noAutofit/>
        </a:bodyPr>
        <a:lstStyle/>
        <a:p>
          <a:pPr marL="0" lvl="0" indent="0" algn="l" defTabSz="1244600">
            <a:lnSpc>
              <a:spcPct val="90000"/>
            </a:lnSpc>
            <a:spcBef>
              <a:spcPct val="0"/>
            </a:spcBef>
            <a:spcAft>
              <a:spcPct val="35000"/>
            </a:spcAft>
            <a:buNone/>
          </a:pPr>
          <a:r>
            <a:rPr lang="en-US" sz="2800" b="1" kern="1200" dirty="0">
              <a:latin typeface="Abhaya Libre Regular" panose="020B0604020202020204" charset="0"/>
              <a:cs typeface="Abhaya Libre Regular" panose="020B0604020202020204" charset="0"/>
            </a:rPr>
            <a:t>6. Improve the competencies of your staff</a:t>
          </a:r>
        </a:p>
        <a:p>
          <a:pPr marL="0" lvl="0" indent="0" algn="l" defTabSz="1244600">
            <a:lnSpc>
              <a:spcPct val="90000"/>
            </a:lnSpc>
            <a:spcBef>
              <a:spcPct val="0"/>
            </a:spcBef>
            <a:spcAft>
              <a:spcPct val="35000"/>
            </a:spcAft>
            <a:buNone/>
          </a:pPr>
          <a:r>
            <a:rPr lang="en-US" sz="2800" b="1" kern="1200" dirty="0">
              <a:latin typeface="Abhaya Libre Regular" panose="020B0604020202020204" charset="0"/>
              <a:cs typeface="Abhaya Libre Regular" panose="020B0604020202020204" charset="0"/>
            </a:rPr>
            <a:t>7. More adaptable employees</a:t>
          </a:r>
        </a:p>
        <a:p>
          <a:pPr marL="0" lvl="0" indent="0" algn="l" defTabSz="1244600">
            <a:lnSpc>
              <a:spcPct val="90000"/>
            </a:lnSpc>
            <a:spcBef>
              <a:spcPct val="0"/>
            </a:spcBef>
            <a:spcAft>
              <a:spcPct val="35000"/>
            </a:spcAft>
            <a:buNone/>
          </a:pPr>
          <a:r>
            <a:rPr lang="en-US" sz="2800" b="1" kern="1200" dirty="0">
              <a:latin typeface="Abhaya Libre Regular" panose="020B0604020202020204" charset="0"/>
              <a:cs typeface="Abhaya Libre Regular" panose="020B0604020202020204" charset="0"/>
            </a:rPr>
            <a:t>8. Strengthens the company’s reputation</a:t>
          </a:r>
        </a:p>
      </dsp:txBody>
      <dsp:txXfrm>
        <a:off x="1128166" y="5689600"/>
        <a:ext cx="10951667" cy="1625600"/>
      </dsp:txXfrm>
    </dsp:sp>
    <dsp:sp modelId="{CA88A75A-D564-479D-BD29-7B0003D9EA7F}">
      <dsp:nvSpPr>
        <dsp:cNvPr id="0" name=""/>
        <dsp:cNvSpPr/>
      </dsp:nvSpPr>
      <dsp:spPr>
        <a:xfrm>
          <a:off x="112166" y="5486400"/>
          <a:ext cx="2032000" cy="2032000"/>
        </a:xfrm>
        <a:prstGeom prst="ellipse">
          <a:avLst/>
        </a:prstGeom>
        <a:solidFill>
          <a:schemeClr val="bg1"/>
        </a:solidFill>
        <a:ln w="25400" cap="flat" cmpd="sng" algn="ctr">
          <a:solidFill>
            <a:srgbClr val="009999"/>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48294E-7E6E-424C-852F-CE9FB5DDF45E}">
      <dsp:nvSpPr>
        <dsp:cNvPr id="0" name=""/>
        <dsp:cNvSpPr/>
      </dsp:nvSpPr>
      <dsp:spPr>
        <a:xfrm>
          <a:off x="0" y="1033258"/>
          <a:ext cx="15773400" cy="1122453"/>
        </a:xfrm>
        <a:prstGeom prst="roundRect">
          <a:avLst>
            <a:gd name="adj" fmla="val 10000"/>
          </a:avLst>
        </a:prstGeom>
        <a:solidFill>
          <a:schemeClr val="accent5">
            <a:alpha val="90000"/>
            <a:tint val="55000"/>
            <a:hueOff val="0"/>
            <a:satOff val="0"/>
            <a:lumOff val="0"/>
            <a:alphaOff val="0"/>
          </a:schemeClr>
        </a:solidFill>
        <a:ln w="25400" cap="flat" cmpd="sng" algn="ctr">
          <a:solidFill>
            <a:schemeClr val="accent5">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51AAA4-83FD-4BAD-9A75-A766F74D7D06}">
      <dsp:nvSpPr>
        <dsp:cNvPr id="0" name=""/>
        <dsp:cNvSpPr/>
      </dsp:nvSpPr>
      <dsp:spPr>
        <a:xfrm>
          <a:off x="480441" y="252706"/>
          <a:ext cx="4628911" cy="2338578"/>
        </a:xfrm>
        <a:prstGeom prst="roundRect">
          <a:avLst>
            <a:gd name="adj" fmla="val 10000"/>
          </a:avLst>
        </a:prstGeom>
        <a:blipFill>
          <a:blip xmlns:r="http://schemas.openxmlformats.org/officeDocument/2006/relationships" r:embed="rId1">
            <a:duotone>
              <a:schemeClr val="accent5">
                <a:hueOff val="0"/>
                <a:satOff val="0"/>
                <a:lumOff val="0"/>
                <a:alphaOff val="0"/>
                <a:shade val="20000"/>
                <a:satMod val="200000"/>
              </a:schemeClr>
              <a:schemeClr val="accent5">
                <a:hueOff val="0"/>
                <a:satOff val="0"/>
                <a:lumOff val="0"/>
                <a:alphaOff val="0"/>
                <a:tint val="12000"/>
                <a:satMod val="190000"/>
              </a:schemeClr>
            </a:duotone>
            <a:extLst>
              <a:ext uri="{28A0092B-C50C-407E-A947-70E740481C1C}">
                <a14:useLocalDpi xmlns:a14="http://schemas.microsoft.com/office/drawing/2010/main" val="0"/>
              </a:ext>
            </a:extLst>
          </a:blip>
          <a:srcRect/>
          <a:stretch>
            <a:fillRect t="-17000" b="-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FAAD8C-C6E8-4293-9906-2C5CAE299972}">
      <dsp:nvSpPr>
        <dsp:cNvPr id="0" name=""/>
        <dsp:cNvSpPr/>
      </dsp:nvSpPr>
      <dsp:spPr>
        <a:xfrm rot="10800000">
          <a:off x="480441" y="2671501"/>
          <a:ext cx="4628911" cy="4587588"/>
        </a:xfrm>
        <a:prstGeom prst="round2SameRect">
          <a:avLst>
            <a:gd name="adj1" fmla="val 10500"/>
            <a:gd name="adj2" fmla="val 0"/>
          </a:avLst>
        </a:prstGeom>
        <a:solidFill>
          <a:srgbClr val="00808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0">
          <a:noAutofit/>
        </a:bodyPr>
        <a:lstStyle/>
        <a:p>
          <a:pPr marL="0" lvl="0" indent="0" algn="ctr" defTabSz="1244600">
            <a:lnSpc>
              <a:spcPct val="90000"/>
            </a:lnSpc>
            <a:spcBef>
              <a:spcPct val="0"/>
            </a:spcBef>
            <a:spcAft>
              <a:spcPct val="35000"/>
            </a:spcAft>
            <a:buNone/>
          </a:pPr>
          <a:r>
            <a:rPr lang="en-US" sz="2800" b="1" u="sng" kern="1200" dirty="0">
              <a:latin typeface="Abhaya Libre Regular" panose="020B0604020202020204" charset="0"/>
              <a:cs typeface="Abhaya Libre Regular" panose="020B0604020202020204" charset="0"/>
            </a:rPr>
            <a:t>Increased job security</a:t>
          </a:r>
          <a:endParaRPr lang="el-GR" sz="2800" b="1" u="sng" kern="1200" dirty="0">
            <a:latin typeface="Abhaya Libre Regular" panose="020B0604020202020204" charset="0"/>
            <a:cs typeface="Abhaya Libre Regular" panose="020B0604020202020204" charset="0"/>
          </a:endParaRPr>
        </a:p>
        <a:p>
          <a:pPr marL="0" lvl="0" indent="0" algn="ctr" defTabSz="1244600">
            <a:lnSpc>
              <a:spcPct val="90000"/>
            </a:lnSpc>
            <a:spcBef>
              <a:spcPct val="0"/>
            </a:spcBef>
            <a:spcAft>
              <a:spcPct val="35000"/>
            </a:spcAft>
            <a:buNone/>
          </a:pPr>
          <a:r>
            <a:rPr lang="en-US" sz="2400" b="0" i="1" u="none" kern="1200" dirty="0">
              <a:latin typeface="Abhaya Libre Regular" panose="020B0604020202020204" charset="0"/>
              <a:cs typeface="Abhaya Libre Regular" panose="020B0604020202020204" charset="0"/>
            </a:rPr>
            <a:t>Employees who reskill feel more secure in their employment since it raises their worth to the organization. It demonstrates that their company is ready to invest in them and that their work calls for specialized knowledge and abilities.</a:t>
          </a:r>
        </a:p>
      </dsp:txBody>
      <dsp:txXfrm rot="10800000">
        <a:off x="621525" y="2671501"/>
        <a:ext cx="4346743" cy="4446504"/>
      </dsp:txXfrm>
    </dsp:sp>
    <dsp:sp modelId="{210BEA66-8F79-4BC2-AF83-76A924FA3AF4}">
      <dsp:nvSpPr>
        <dsp:cNvPr id="0" name=""/>
        <dsp:cNvSpPr/>
      </dsp:nvSpPr>
      <dsp:spPr>
        <a:xfrm>
          <a:off x="5572244" y="252706"/>
          <a:ext cx="4628911" cy="2338578"/>
        </a:xfrm>
        <a:prstGeom prst="roundRect">
          <a:avLst>
            <a:gd name="adj" fmla="val 10000"/>
          </a:avLst>
        </a:prstGeom>
        <a:blipFill>
          <a:blip xmlns:r="http://schemas.openxmlformats.org/officeDocument/2006/relationships" r:embed="rId2">
            <a:duotone>
              <a:schemeClr val="accent5">
                <a:hueOff val="-6393"/>
                <a:satOff val="304"/>
                <a:lumOff val="-1033"/>
                <a:alphaOff val="0"/>
                <a:shade val="20000"/>
                <a:satMod val="200000"/>
              </a:schemeClr>
              <a:schemeClr val="accent5">
                <a:hueOff val="-6393"/>
                <a:satOff val="304"/>
                <a:lumOff val="-1033"/>
                <a:alphaOff val="0"/>
                <a:tint val="12000"/>
                <a:satMod val="190000"/>
              </a:schemeClr>
            </a:duotone>
            <a:extLst>
              <a:ext uri="{28A0092B-C50C-407E-A947-70E740481C1C}">
                <a14:useLocalDpi xmlns:a14="http://schemas.microsoft.com/office/drawing/2010/main" val="0"/>
              </a:ext>
            </a:extLst>
          </a:blip>
          <a:srcRect/>
          <a:stretch>
            <a:fillRect t="-43000" b="-4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20C5DD-0150-4844-88A3-46FFDCA9C07F}">
      <dsp:nvSpPr>
        <dsp:cNvPr id="0" name=""/>
        <dsp:cNvSpPr/>
      </dsp:nvSpPr>
      <dsp:spPr>
        <a:xfrm rot="10800000">
          <a:off x="5572244" y="2671501"/>
          <a:ext cx="4628911" cy="4587588"/>
        </a:xfrm>
        <a:prstGeom prst="round2SameRect">
          <a:avLst>
            <a:gd name="adj1" fmla="val 10500"/>
            <a:gd name="adj2" fmla="val 0"/>
          </a:avLst>
        </a:prstGeom>
        <a:solidFill>
          <a:srgbClr val="0099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0">
          <a:noAutofit/>
        </a:bodyPr>
        <a:lstStyle/>
        <a:p>
          <a:pPr marL="0" lvl="0" indent="0" algn="ctr" defTabSz="1244600">
            <a:lnSpc>
              <a:spcPct val="90000"/>
            </a:lnSpc>
            <a:spcBef>
              <a:spcPct val="0"/>
            </a:spcBef>
            <a:spcAft>
              <a:spcPct val="35000"/>
            </a:spcAft>
            <a:buNone/>
          </a:pPr>
          <a:r>
            <a:rPr lang="en-US" sz="2800" b="1" u="sng" kern="1200" dirty="0">
              <a:latin typeface="Abhaya Libre Regular" panose="020B0604020202020204" charset="0"/>
              <a:cs typeface="Abhaya Libre Regular" panose="020B0604020202020204" charset="0"/>
            </a:rPr>
            <a:t>Acquire new abilities to boost your career
</a:t>
          </a:r>
          <a:r>
            <a:rPr lang="en-US" sz="2400" b="0" i="1" u="none" kern="1200" dirty="0">
              <a:latin typeface="Abhaya Libre Regular" panose="020B0604020202020204" charset="0"/>
              <a:cs typeface="Abhaya Libre Regular" panose="020B0604020202020204" charset="0"/>
            </a:rPr>
            <a:t>Re-skilling aids workers who want to change their professional pathways on their own in achieving their objectives. This is crucial now more than ever as automation and AI displace numerous jobs and the pace of digital change accelerates.</a:t>
          </a:r>
        </a:p>
      </dsp:txBody>
      <dsp:txXfrm rot="10800000">
        <a:off x="5713328" y="2671501"/>
        <a:ext cx="4346743" cy="4446504"/>
      </dsp:txXfrm>
    </dsp:sp>
    <dsp:sp modelId="{D0E94F10-CE77-436E-9345-1679BA0FD132}">
      <dsp:nvSpPr>
        <dsp:cNvPr id="0" name=""/>
        <dsp:cNvSpPr/>
      </dsp:nvSpPr>
      <dsp:spPr>
        <a:xfrm>
          <a:off x="10664046" y="252706"/>
          <a:ext cx="4628911" cy="2338578"/>
        </a:xfrm>
        <a:prstGeom prst="roundRect">
          <a:avLst>
            <a:gd name="adj" fmla="val 10000"/>
          </a:avLst>
        </a:prstGeom>
        <a:blipFill>
          <a:blip xmlns:r="http://schemas.openxmlformats.org/officeDocument/2006/relationships" r:embed="rId3">
            <a:duotone>
              <a:schemeClr val="accent5">
                <a:hueOff val="-12785"/>
                <a:satOff val="608"/>
                <a:lumOff val="-2067"/>
                <a:alphaOff val="0"/>
                <a:shade val="20000"/>
                <a:satMod val="200000"/>
              </a:schemeClr>
              <a:schemeClr val="accent5">
                <a:hueOff val="-12785"/>
                <a:satOff val="608"/>
                <a:lumOff val="-2067"/>
                <a:alphaOff val="0"/>
                <a:tint val="12000"/>
                <a:satMod val="190000"/>
              </a:schemeClr>
            </a:duotone>
            <a:extLst>
              <a:ext uri="{28A0092B-C50C-407E-A947-70E740481C1C}">
                <a14:useLocalDpi xmlns:a14="http://schemas.microsoft.com/office/drawing/2010/main" val="0"/>
              </a:ext>
            </a:extLst>
          </a:blip>
          <a:srcRect/>
          <a:stretch>
            <a:fillRect t="-33000" b="-3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F5CE86-566E-4FEF-99C7-5A264109042B}">
      <dsp:nvSpPr>
        <dsp:cNvPr id="0" name=""/>
        <dsp:cNvSpPr/>
      </dsp:nvSpPr>
      <dsp:spPr>
        <a:xfrm rot="10800000">
          <a:off x="10664046" y="2671501"/>
          <a:ext cx="4628911" cy="4587588"/>
        </a:xfrm>
        <a:prstGeom prst="round2SameRect">
          <a:avLst>
            <a:gd name="adj1" fmla="val 10500"/>
            <a:gd name="adj2" fmla="val 0"/>
          </a:avLst>
        </a:prstGeom>
        <a:solidFill>
          <a:srgbClr val="0066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0">
          <a:noAutofit/>
        </a:bodyPr>
        <a:lstStyle/>
        <a:p>
          <a:pPr marL="0" lvl="0" indent="0" algn="ctr" defTabSz="1244600">
            <a:lnSpc>
              <a:spcPct val="90000"/>
            </a:lnSpc>
            <a:spcBef>
              <a:spcPct val="0"/>
            </a:spcBef>
            <a:spcAft>
              <a:spcPct val="35000"/>
            </a:spcAft>
            <a:buNone/>
          </a:pPr>
          <a:r>
            <a:rPr lang="en-US" sz="2800" b="1" i="0" u="sng" kern="1200" dirty="0">
              <a:latin typeface="Abhaya Libre Regular" panose="020B0604020202020204" charset="0"/>
              <a:cs typeface="Abhaya Libre Regular" panose="020B0604020202020204" charset="0"/>
            </a:rPr>
            <a:t>Option for internal mobility</a:t>
          </a:r>
        </a:p>
        <a:p>
          <a:pPr marL="0" lvl="0" indent="0" algn="ctr" defTabSz="1244600">
            <a:lnSpc>
              <a:spcPct val="90000"/>
            </a:lnSpc>
            <a:spcBef>
              <a:spcPct val="0"/>
            </a:spcBef>
            <a:spcAft>
              <a:spcPct val="35000"/>
            </a:spcAft>
            <a:buNone/>
          </a:pPr>
          <a:r>
            <a:rPr lang="en-US" sz="2000" b="0" i="1" u="none" kern="1200" dirty="0">
              <a:latin typeface="Abhaya Libre Regular" panose="020B0604020202020204" charset="0"/>
              <a:cs typeface="Abhaya Libre Regular" panose="020B0604020202020204" charset="0"/>
            </a:rPr>
            <a:t>Since new abilities make a person more qualified for flexible or higher-level tasks within the organization, reskilling gives employees a better likelihood of sticking with the company. Employees who reskill have a head start on expanding their skill sets and moving up the corporate ladder in the future, in addition to keeping their job within the organization..</a:t>
          </a:r>
        </a:p>
      </dsp:txBody>
      <dsp:txXfrm rot="10800000">
        <a:off x="10805130" y="2671501"/>
        <a:ext cx="4346743" cy="44465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18A4B5-CF49-4378-8771-387FEF9023FA}">
      <dsp:nvSpPr>
        <dsp:cNvPr id="0" name=""/>
        <dsp:cNvSpPr/>
      </dsp:nvSpPr>
      <dsp:spPr>
        <a:xfrm>
          <a:off x="-9185064" y="-1403415"/>
          <a:ext cx="10934832" cy="10934832"/>
        </a:xfrm>
        <a:prstGeom prst="blockArc">
          <a:avLst>
            <a:gd name="adj1" fmla="val 18900000"/>
            <a:gd name="adj2" fmla="val 2700000"/>
            <a:gd name="adj3" fmla="val 198"/>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359512-752D-431B-8891-03DBA2D3C884}">
      <dsp:nvSpPr>
        <dsp:cNvPr id="0" name=""/>
        <dsp:cNvSpPr/>
      </dsp:nvSpPr>
      <dsp:spPr>
        <a:xfrm>
          <a:off x="1128166" y="617305"/>
          <a:ext cx="10951667" cy="2016589"/>
        </a:xfrm>
        <a:prstGeom prst="rect">
          <a:avLst/>
        </a:prstGeom>
        <a:solidFill>
          <a:srgbClr val="009999"/>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0320" tIns="71120" rIns="71120" bIns="71120" numCol="1" spcCol="1270" anchor="ctr" anchorCtr="0">
          <a:noAutofit/>
        </a:bodyPr>
        <a:lstStyle/>
        <a:p>
          <a:pPr marL="0" lvl="0" indent="0" algn="l" defTabSz="1244600">
            <a:lnSpc>
              <a:spcPct val="90000"/>
            </a:lnSpc>
            <a:spcBef>
              <a:spcPct val="0"/>
            </a:spcBef>
            <a:spcAft>
              <a:spcPct val="35000"/>
            </a:spcAft>
            <a:buNone/>
          </a:pPr>
          <a:r>
            <a:rPr lang="en-US" sz="2800" b="1" i="0" kern="1200" dirty="0">
              <a:latin typeface="Abhaya Libre Regular" panose="020B0604020202020204" charset="0"/>
              <a:cs typeface="Abhaya Libre Regular" panose="020B0604020202020204" charset="0"/>
            </a:rPr>
            <a:t>1. Increase employee retention</a:t>
          </a:r>
        </a:p>
        <a:p>
          <a:pPr marL="0" lvl="0" indent="0" algn="l" defTabSz="1244600">
            <a:lnSpc>
              <a:spcPct val="90000"/>
            </a:lnSpc>
            <a:spcBef>
              <a:spcPct val="0"/>
            </a:spcBef>
            <a:spcAft>
              <a:spcPct val="35000"/>
            </a:spcAft>
            <a:buNone/>
          </a:pPr>
          <a:r>
            <a:rPr lang="en-US" sz="2800" b="1" i="0" kern="1200" dirty="0">
              <a:latin typeface="Abhaya Libre Regular" panose="020B0604020202020204" charset="0"/>
              <a:cs typeface="Abhaya Libre Regular" panose="020B0604020202020204" charset="0"/>
            </a:rPr>
            <a:t>2. Find and fill any skills gaps in your organization.</a:t>
          </a:r>
        </a:p>
        <a:p>
          <a:pPr marL="0" lvl="0" indent="0" algn="l" defTabSz="1244600">
            <a:lnSpc>
              <a:spcPct val="90000"/>
            </a:lnSpc>
            <a:spcBef>
              <a:spcPct val="0"/>
            </a:spcBef>
            <a:spcAft>
              <a:spcPct val="35000"/>
            </a:spcAft>
            <a:buNone/>
          </a:pPr>
          <a:r>
            <a:rPr lang="en-US" sz="2800" b="1" i="0" kern="1200" dirty="0">
              <a:latin typeface="Abhaya Libre Regular" panose="020B0604020202020204" charset="0"/>
              <a:cs typeface="Abhaya Libre Regular" panose="020B0604020202020204" charset="0"/>
            </a:rPr>
            <a:t>3. Improve your readiness for contingencies</a:t>
          </a:r>
        </a:p>
        <a:p>
          <a:pPr marL="0" lvl="0" indent="0" algn="l" defTabSz="1244600">
            <a:lnSpc>
              <a:spcPct val="90000"/>
            </a:lnSpc>
            <a:spcBef>
              <a:spcPct val="0"/>
            </a:spcBef>
            <a:spcAft>
              <a:spcPct val="35000"/>
            </a:spcAft>
            <a:buNone/>
          </a:pPr>
          <a:r>
            <a:rPr lang="en-US" sz="2800" b="1" i="0" kern="1200" dirty="0">
              <a:latin typeface="Abhaya Libre Regular" panose="020B0604020202020204" charset="0"/>
              <a:cs typeface="Abhaya Libre Regular" panose="020B0604020202020204" charset="0"/>
            </a:rPr>
            <a:t>4. Promote a culture of learning</a:t>
          </a:r>
          <a:endParaRPr lang="en-US" sz="2800" kern="1200" dirty="0">
            <a:latin typeface="Abhaya Libre Regular" panose="020B0604020202020204" charset="0"/>
            <a:cs typeface="Abhaya Libre Regular" panose="020B0604020202020204" charset="0"/>
          </a:endParaRPr>
        </a:p>
      </dsp:txBody>
      <dsp:txXfrm>
        <a:off x="1128166" y="617305"/>
        <a:ext cx="10951667" cy="2016589"/>
      </dsp:txXfrm>
    </dsp:sp>
    <dsp:sp modelId="{C785973E-04DD-4CA9-A34F-FC634E5E7C24}">
      <dsp:nvSpPr>
        <dsp:cNvPr id="0" name=""/>
        <dsp:cNvSpPr/>
      </dsp:nvSpPr>
      <dsp:spPr>
        <a:xfrm>
          <a:off x="112166" y="609600"/>
          <a:ext cx="2032000" cy="2032000"/>
        </a:xfrm>
        <a:prstGeom prst="ellipse">
          <a:avLst/>
        </a:prstGeom>
        <a:blipFill rotWithShape="0">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1000" r="-1000"/>
          </a:stretch>
        </a:blipFill>
        <a:ln w="25400" cap="flat" cmpd="sng" algn="ctr">
          <a:solidFill>
            <a:srgbClr val="009999"/>
          </a:solidFill>
          <a:prstDash val="solid"/>
        </a:ln>
        <a:effectLst/>
      </dsp:spPr>
      <dsp:style>
        <a:lnRef idx="2">
          <a:scrgbClr r="0" g="0" b="0"/>
        </a:lnRef>
        <a:fillRef idx="1">
          <a:scrgbClr r="0" g="0" b="0"/>
        </a:fillRef>
        <a:effectRef idx="0">
          <a:scrgbClr r="0" g="0" b="0"/>
        </a:effectRef>
        <a:fontRef idx="minor"/>
      </dsp:style>
    </dsp:sp>
    <dsp:sp modelId="{E25E4A78-8332-4315-AA5C-7C7341F74C43}">
      <dsp:nvSpPr>
        <dsp:cNvPr id="0" name=""/>
        <dsp:cNvSpPr/>
      </dsp:nvSpPr>
      <dsp:spPr>
        <a:xfrm>
          <a:off x="1719072" y="3141699"/>
          <a:ext cx="10360761" cy="1844600"/>
        </a:xfrm>
        <a:prstGeom prst="rect">
          <a:avLst/>
        </a:prstGeom>
        <a:solidFill>
          <a:srgbClr val="009999"/>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0320" tIns="71120" rIns="71120" bIns="71120" numCol="1" spcCol="1270" anchor="ctr" anchorCtr="0">
          <a:noAutofit/>
        </a:bodyPr>
        <a:lstStyle/>
        <a:p>
          <a:pPr marL="0" lvl="0" indent="0" algn="l" defTabSz="1244600">
            <a:lnSpc>
              <a:spcPct val="90000"/>
            </a:lnSpc>
            <a:spcBef>
              <a:spcPct val="0"/>
            </a:spcBef>
            <a:spcAft>
              <a:spcPct val="35000"/>
            </a:spcAft>
            <a:buNone/>
          </a:pPr>
          <a:r>
            <a:rPr lang="en-US" sz="2800" b="1" kern="1200" dirty="0">
              <a:latin typeface="Abhaya Libre Regular" panose="020B0604020202020204" charset="0"/>
              <a:cs typeface="Abhaya Libre Regular" panose="020B0604020202020204" charset="0"/>
            </a:rPr>
            <a:t>5. </a:t>
          </a:r>
          <a:r>
            <a:rPr lang="en-US" sz="2800" b="1" kern="1200" dirty="0" err="1">
              <a:latin typeface="Abhaya Libre Regular" panose="020B0604020202020204" charset="0"/>
              <a:cs typeface="Abhaya Libre Regular" panose="020B0604020202020204" charset="0"/>
            </a:rPr>
            <a:t>Atrack</a:t>
          </a:r>
          <a:r>
            <a:rPr lang="en-US" sz="2800" b="1" kern="1200" dirty="0">
              <a:latin typeface="Abhaya Libre Regular" panose="020B0604020202020204" charset="0"/>
              <a:cs typeface="Abhaya Libre Regular" panose="020B0604020202020204" charset="0"/>
            </a:rPr>
            <a:t> new talents</a:t>
          </a:r>
        </a:p>
        <a:p>
          <a:pPr marL="0" lvl="0" indent="0" algn="l" defTabSz="1244600">
            <a:lnSpc>
              <a:spcPct val="90000"/>
            </a:lnSpc>
            <a:spcBef>
              <a:spcPct val="0"/>
            </a:spcBef>
            <a:spcAft>
              <a:spcPct val="35000"/>
            </a:spcAft>
            <a:buNone/>
          </a:pPr>
          <a:r>
            <a:rPr lang="en-US" sz="2800" b="1" kern="1200" dirty="0">
              <a:latin typeface="Abhaya Libre Regular" panose="020B0604020202020204" charset="0"/>
              <a:cs typeface="Abhaya Libre Regular" panose="020B0604020202020204" charset="0"/>
            </a:rPr>
            <a:t>6. Boost the effectiveness and productivity of your staff</a:t>
          </a:r>
        </a:p>
      </dsp:txBody>
      <dsp:txXfrm>
        <a:off x="1719072" y="3141699"/>
        <a:ext cx="10360761" cy="1844600"/>
      </dsp:txXfrm>
    </dsp:sp>
    <dsp:sp modelId="{B82B06EE-EA54-48BC-B27D-6941EB94FEE0}">
      <dsp:nvSpPr>
        <dsp:cNvPr id="0" name=""/>
        <dsp:cNvSpPr/>
      </dsp:nvSpPr>
      <dsp:spPr>
        <a:xfrm>
          <a:off x="703072" y="3047999"/>
          <a:ext cx="2032000" cy="2032000"/>
        </a:xfrm>
        <a:prstGeom prst="ellipse">
          <a:avLst/>
        </a:prstGeom>
        <a:solidFill>
          <a:schemeClr val="bg1"/>
        </a:solidFill>
        <a:ln w="25400" cap="flat" cmpd="sng" algn="ctr">
          <a:solidFill>
            <a:srgbClr val="009999"/>
          </a:solidFill>
          <a:prstDash val="solid"/>
        </a:ln>
        <a:effectLst/>
      </dsp:spPr>
      <dsp:style>
        <a:lnRef idx="2">
          <a:scrgbClr r="0" g="0" b="0"/>
        </a:lnRef>
        <a:fillRef idx="1">
          <a:scrgbClr r="0" g="0" b="0"/>
        </a:fillRef>
        <a:effectRef idx="0">
          <a:scrgbClr r="0" g="0" b="0"/>
        </a:effectRef>
        <a:fontRef idx="minor"/>
      </dsp:style>
    </dsp:sp>
    <dsp:sp modelId="{7F650257-5801-49B4-A1A2-DE8AC0D65D67}">
      <dsp:nvSpPr>
        <dsp:cNvPr id="0" name=""/>
        <dsp:cNvSpPr/>
      </dsp:nvSpPr>
      <dsp:spPr>
        <a:xfrm>
          <a:off x="1128166" y="5503899"/>
          <a:ext cx="10951667" cy="1997000"/>
        </a:xfrm>
        <a:prstGeom prst="rect">
          <a:avLst/>
        </a:prstGeom>
        <a:solidFill>
          <a:srgbClr val="009999"/>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0320" tIns="71120" rIns="71120" bIns="71120" numCol="1" spcCol="1270" anchor="ctr" anchorCtr="0">
          <a:noAutofit/>
        </a:bodyPr>
        <a:lstStyle/>
        <a:p>
          <a:pPr marL="0" lvl="0" indent="0" algn="l" defTabSz="1244600">
            <a:lnSpc>
              <a:spcPct val="90000"/>
            </a:lnSpc>
            <a:spcBef>
              <a:spcPct val="0"/>
            </a:spcBef>
            <a:spcAft>
              <a:spcPct val="35000"/>
            </a:spcAft>
            <a:buNone/>
          </a:pPr>
          <a:r>
            <a:rPr lang="en-US" sz="2800" b="1" kern="1200" dirty="0">
              <a:latin typeface="Abhaya Libre Regular" panose="020B0604020202020204" charset="0"/>
              <a:cs typeface="Abhaya Libre Regular" panose="020B0604020202020204" charset="0"/>
            </a:rPr>
            <a:t>7. Boost the motivation and satisfaction of your staff members</a:t>
          </a:r>
        </a:p>
        <a:p>
          <a:pPr marL="0" lvl="0" indent="0" algn="l" defTabSz="1244600">
            <a:lnSpc>
              <a:spcPct val="90000"/>
            </a:lnSpc>
            <a:spcBef>
              <a:spcPct val="0"/>
            </a:spcBef>
            <a:spcAft>
              <a:spcPct val="35000"/>
            </a:spcAft>
            <a:buNone/>
          </a:pPr>
          <a:r>
            <a:rPr lang="en-US" sz="2800" b="1" kern="1200" dirty="0">
              <a:latin typeface="Abhaya Libre Regular" panose="020B0604020202020204" charset="0"/>
              <a:cs typeface="Abhaya Libre Regular" panose="020B0604020202020204" charset="0"/>
            </a:rPr>
            <a:t>8. Increasing client retention and satisfaction</a:t>
          </a:r>
        </a:p>
        <a:p>
          <a:pPr marL="0" lvl="0" indent="0" algn="l" defTabSz="1244600">
            <a:lnSpc>
              <a:spcPct val="90000"/>
            </a:lnSpc>
            <a:spcBef>
              <a:spcPct val="0"/>
            </a:spcBef>
            <a:spcAft>
              <a:spcPct val="35000"/>
            </a:spcAft>
            <a:buNone/>
          </a:pPr>
          <a:r>
            <a:rPr lang="en-US" sz="2800" b="1" kern="1200" dirty="0">
              <a:latin typeface="Abhaya Libre Regular" panose="020B0604020202020204" charset="0"/>
              <a:cs typeface="Abhaya Libre Regular" panose="020B0604020202020204" charset="0"/>
            </a:rPr>
            <a:t>9. Save money</a:t>
          </a:r>
        </a:p>
        <a:p>
          <a:pPr marL="0" lvl="0" indent="0" algn="l" defTabSz="1244600">
            <a:lnSpc>
              <a:spcPct val="90000"/>
            </a:lnSpc>
            <a:spcBef>
              <a:spcPct val="0"/>
            </a:spcBef>
            <a:spcAft>
              <a:spcPct val="35000"/>
            </a:spcAft>
            <a:buNone/>
          </a:pPr>
          <a:r>
            <a:rPr lang="en-US" sz="2800" b="1" kern="1200" dirty="0">
              <a:latin typeface="Abhaya Libre Regular" panose="020B0604020202020204" charset="0"/>
              <a:cs typeface="Abhaya Libre Regular" panose="020B0604020202020204" charset="0"/>
            </a:rPr>
            <a:t>10. Promote a culture of learning</a:t>
          </a:r>
        </a:p>
      </dsp:txBody>
      <dsp:txXfrm>
        <a:off x="1128166" y="5503899"/>
        <a:ext cx="10951667" cy="1997000"/>
      </dsp:txXfrm>
    </dsp:sp>
    <dsp:sp modelId="{CA88A75A-D564-479D-BD29-7B0003D9EA7F}">
      <dsp:nvSpPr>
        <dsp:cNvPr id="0" name=""/>
        <dsp:cNvSpPr/>
      </dsp:nvSpPr>
      <dsp:spPr>
        <a:xfrm>
          <a:off x="112166" y="5486400"/>
          <a:ext cx="2032000" cy="2032000"/>
        </a:xfrm>
        <a:prstGeom prst="ellipse">
          <a:avLst/>
        </a:prstGeom>
        <a:solidFill>
          <a:schemeClr val="bg1"/>
        </a:solidFill>
        <a:ln w="25400" cap="flat" cmpd="sng" algn="ctr">
          <a:solidFill>
            <a:srgbClr val="009999"/>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48294E-7E6E-424C-852F-CE9FB5DDF45E}">
      <dsp:nvSpPr>
        <dsp:cNvPr id="0" name=""/>
        <dsp:cNvSpPr/>
      </dsp:nvSpPr>
      <dsp:spPr>
        <a:xfrm>
          <a:off x="0" y="1033258"/>
          <a:ext cx="15773400" cy="1122453"/>
        </a:xfrm>
        <a:prstGeom prst="roundRect">
          <a:avLst>
            <a:gd name="adj" fmla="val 10000"/>
          </a:avLst>
        </a:prstGeom>
        <a:solidFill>
          <a:schemeClr val="accent5">
            <a:alpha val="90000"/>
            <a:tint val="55000"/>
            <a:hueOff val="0"/>
            <a:satOff val="0"/>
            <a:lumOff val="0"/>
            <a:alphaOff val="0"/>
          </a:schemeClr>
        </a:solidFill>
        <a:ln w="25400" cap="flat" cmpd="sng" algn="ctr">
          <a:solidFill>
            <a:schemeClr val="accent5">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51AAA4-83FD-4BAD-9A75-A766F74D7D06}">
      <dsp:nvSpPr>
        <dsp:cNvPr id="0" name=""/>
        <dsp:cNvSpPr/>
      </dsp:nvSpPr>
      <dsp:spPr>
        <a:xfrm>
          <a:off x="480441" y="252706"/>
          <a:ext cx="4628911" cy="2338578"/>
        </a:xfrm>
        <a:prstGeom prst="roundRect">
          <a:avLst>
            <a:gd name="adj" fmla="val 10000"/>
          </a:avLst>
        </a:prstGeom>
        <a:blipFill>
          <a:blip xmlns:r="http://schemas.openxmlformats.org/officeDocument/2006/relationships" r:embed="rId1">
            <a:duotone>
              <a:schemeClr val="accent5">
                <a:hueOff val="0"/>
                <a:satOff val="0"/>
                <a:lumOff val="0"/>
                <a:alphaOff val="0"/>
                <a:shade val="20000"/>
                <a:satMod val="200000"/>
              </a:schemeClr>
              <a:schemeClr val="accent5">
                <a:hueOff val="0"/>
                <a:satOff val="0"/>
                <a:lumOff val="0"/>
                <a:alphaOff val="0"/>
                <a:tint val="12000"/>
                <a:satMod val="190000"/>
              </a:schemeClr>
            </a:duotone>
            <a:extLst>
              <a:ext uri="{28A0092B-C50C-407E-A947-70E740481C1C}">
                <a14:useLocalDpi xmlns:a14="http://schemas.microsoft.com/office/drawing/2010/main" val="0"/>
              </a:ext>
            </a:extLst>
          </a:blip>
          <a:srcRect/>
          <a:stretch>
            <a:fillRect t="-49000" b="-4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FAAD8C-C6E8-4293-9906-2C5CAE299972}">
      <dsp:nvSpPr>
        <dsp:cNvPr id="0" name=""/>
        <dsp:cNvSpPr/>
      </dsp:nvSpPr>
      <dsp:spPr>
        <a:xfrm rot="10800000">
          <a:off x="480441" y="2671501"/>
          <a:ext cx="4628911" cy="4587588"/>
        </a:xfrm>
        <a:prstGeom prst="round2SameRect">
          <a:avLst>
            <a:gd name="adj1" fmla="val 10500"/>
            <a:gd name="adj2" fmla="val 0"/>
          </a:avLst>
        </a:prstGeom>
        <a:solidFill>
          <a:srgbClr val="00808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0">
          <a:noAutofit/>
        </a:bodyPr>
        <a:lstStyle/>
        <a:p>
          <a:pPr marL="0" lvl="0" indent="0" algn="ctr" defTabSz="1244600">
            <a:lnSpc>
              <a:spcPct val="90000"/>
            </a:lnSpc>
            <a:spcBef>
              <a:spcPct val="0"/>
            </a:spcBef>
            <a:spcAft>
              <a:spcPct val="35000"/>
            </a:spcAft>
            <a:buNone/>
          </a:pPr>
          <a:r>
            <a:rPr lang="en-US" sz="2800" b="1" u="sng" kern="1200" dirty="0">
              <a:latin typeface="Abhaya Libre Regular" panose="020B0604020202020204" charset="0"/>
              <a:cs typeface="Abhaya Libre Regular" panose="020B0604020202020204" charset="0"/>
            </a:rPr>
            <a:t>Find new areas of interest</a:t>
          </a:r>
          <a:endParaRPr lang="el-GR" sz="2800" b="1" u="sng" kern="1200" dirty="0">
            <a:latin typeface="Abhaya Libre Regular" panose="020B0604020202020204" charset="0"/>
            <a:cs typeface="Abhaya Libre Regular" panose="020B0604020202020204" charset="0"/>
          </a:endParaRPr>
        </a:p>
        <a:p>
          <a:pPr marL="0" lvl="0" indent="0" algn="ctr" defTabSz="1244600">
            <a:lnSpc>
              <a:spcPct val="90000"/>
            </a:lnSpc>
            <a:spcBef>
              <a:spcPct val="0"/>
            </a:spcBef>
            <a:spcAft>
              <a:spcPct val="35000"/>
            </a:spcAft>
            <a:buNone/>
          </a:pPr>
          <a:endParaRPr lang="el-GR" sz="2800" b="0" i="1" u="none" kern="1200" dirty="0">
            <a:latin typeface="Abhaya Libre Regular" panose="020B0604020202020204" charset="0"/>
            <a:cs typeface="Abhaya Libre Regular" panose="020B0604020202020204" charset="0"/>
          </a:endParaRPr>
        </a:p>
        <a:p>
          <a:pPr marL="0" lvl="0" indent="0" algn="ctr" defTabSz="1244600">
            <a:lnSpc>
              <a:spcPct val="90000"/>
            </a:lnSpc>
            <a:spcBef>
              <a:spcPct val="0"/>
            </a:spcBef>
            <a:spcAft>
              <a:spcPct val="35000"/>
            </a:spcAft>
            <a:buNone/>
          </a:pPr>
          <a:r>
            <a:rPr lang="en-US" sz="2400" b="0" i="1" u="none" kern="1200" dirty="0">
              <a:latin typeface="Abhaya Libre Regular" panose="020B0604020202020204" charset="0"/>
              <a:cs typeface="Abhaya Libre Regular" panose="020B0604020202020204" charset="0"/>
            </a:rPr>
            <a:t>You can connect with new topics and areas that can excite your interest by learning new abilities. Since industries are constantly changing, you might learn new techniques that you haven't used before that will help you rekindle your passion for what you do.</a:t>
          </a:r>
        </a:p>
      </dsp:txBody>
      <dsp:txXfrm rot="10800000">
        <a:off x="621525" y="2671501"/>
        <a:ext cx="4346743" cy="4446504"/>
      </dsp:txXfrm>
    </dsp:sp>
    <dsp:sp modelId="{210BEA66-8F79-4BC2-AF83-76A924FA3AF4}">
      <dsp:nvSpPr>
        <dsp:cNvPr id="0" name=""/>
        <dsp:cNvSpPr/>
      </dsp:nvSpPr>
      <dsp:spPr>
        <a:xfrm>
          <a:off x="5572244" y="252706"/>
          <a:ext cx="4628911" cy="2338578"/>
        </a:xfrm>
        <a:prstGeom prst="roundRect">
          <a:avLst>
            <a:gd name="adj" fmla="val 10000"/>
          </a:avLst>
        </a:prstGeom>
        <a:blipFill>
          <a:blip xmlns:r="http://schemas.openxmlformats.org/officeDocument/2006/relationships" r:embed="rId2">
            <a:duotone>
              <a:schemeClr val="accent5">
                <a:hueOff val="-6393"/>
                <a:satOff val="304"/>
                <a:lumOff val="-1033"/>
                <a:alphaOff val="0"/>
                <a:shade val="20000"/>
                <a:satMod val="200000"/>
              </a:schemeClr>
              <a:schemeClr val="accent5">
                <a:hueOff val="-6393"/>
                <a:satOff val="304"/>
                <a:lumOff val="-1033"/>
                <a:alphaOff val="0"/>
                <a:tint val="12000"/>
                <a:satMod val="190000"/>
              </a:schemeClr>
            </a:duotone>
            <a:extLst>
              <a:ext uri="{28A0092B-C50C-407E-A947-70E740481C1C}">
                <a14:useLocalDpi xmlns:a14="http://schemas.microsoft.com/office/drawing/2010/main" val="0"/>
              </a:ext>
            </a:extLst>
          </a:blip>
          <a:srcRect/>
          <a:stretch>
            <a:fillRect t="-68000" b="-6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20C5DD-0150-4844-88A3-46FFDCA9C07F}">
      <dsp:nvSpPr>
        <dsp:cNvPr id="0" name=""/>
        <dsp:cNvSpPr/>
      </dsp:nvSpPr>
      <dsp:spPr>
        <a:xfrm rot="10800000">
          <a:off x="5572244" y="2671501"/>
          <a:ext cx="4628911" cy="4587588"/>
        </a:xfrm>
        <a:prstGeom prst="round2SameRect">
          <a:avLst>
            <a:gd name="adj1" fmla="val 10500"/>
            <a:gd name="adj2" fmla="val 0"/>
          </a:avLst>
        </a:prstGeom>
        <a:solidFill>
          <a:srgbClr val="0099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0">
          <a:noAutofit/>
        </a:bodyPr>
        <a:lstStyle/>
        <a:p>
          <a:pPr marL="0" lvl="0" indent="0" algn="ctr" defTabSz="1244600">
            <a:lnSpc>
              <a:spcPct val="90000"/>
            </a:lnSpc>
            <a:spcBef>
              <a:spcPct val="0"/>
            </a:spcBef>
            <a:spcAft>
              <a:spcPct val="35000"/>
            </a:spcAft>
            <a:buNone/>
          </a:pPr>
          <a:r>
            <a:rPr lang="en-US" sz="2800" b="1" u="sng" kern="1200" dirty="0">
              <a:latin typeface="Abhaya Libre Regular" panose="020B0604020202020204" charset="0"/>
              <a:cs typeface="Abhaya Libre Regular" panose="020B0604020202020204" charset="0"/>
            </a:rPr>
            <a:t>Secure your job</a:t>
          </a:r>
          <a:endParaRPr lang="el-GR" sz="2800" b="1" u="sng" kern="1200" dirty="0">
            <a:latin typeface="Abhaya Libre Regular" panose="020B0604020202020204" charset="0"/>
            <a:cs typeface="Abhaya Libre Regular" panose="020B0604020202020204" charset="0"/>
          </a:endParaRPr>
        </a:p>
        <a:p>
          <a:pPr marL="0" lvl="0" indent="0" algn="ctr" defTabSz="1244600">
            <a:lnSpc>
              <a:spcPct val="90000"/>
            </a:lnSpc>
            <a:spcBef>
              <a:spcPct val="0"/>
            </a:spcBef>
            <a:spcAft>
              <a:spcPct val="35000"/>
            </a:spcAft>
            <a:buNone/>
          </a:pPr>
          <a:r>
            <a:rPr lang="en-US" sz="2400" b="0" i="1" u="none" kern="1200" dirty="0">
              <a:latin typeface="Abhaya Libre Regular" panose="020B0604020202020204" charset="0"/>
              <a:cs typeface="Abhaya Libre Regular" panose="020B0604020202020204" charset="0"/>
            </a:rPr>
            <a:t>By expanding your knowledge and expertise on the topics and tools related to your professional role, learning new skills will help you be more effective and adept at carrying out your responsibilities. If you outperform yourself each year, your job stability is more likely to increase.</a:t>
          </a:r>
        </a:p>
      </dsp:txBody>
      <dsp:txXfrm rot="10800000">
        <a:off x="5713328" y="2671501"/>
        <a:ext cx="4346743" cy="4446504"/>
      </dsp:txXfrm>
    </dsp:sp>
    <dsp:sp modelId="{D0E94F10-CE77-436E-9345-1679BA0FD132}">
      <dsp:nvSpPr>
        <dsp:cNvPr id="0" name=""/>
        <dsp:cNvSpPr/>
      </dsp:nvSpPr>
      <dsp:spPr>
        <a:xfrm>
          <a:off x="10664046" y="252706"/>
          <a:ext cx="4628911" cy="2338578"/>
        </a:xfrm>
        <a:prstGeom prst="roundRect">
          <a:avLst>
            <a:gd name="adj" fmla="val 10000"/>
          </a:avLst>
        </a:prstGeom>
        <a:blipFill>
          <a:blip xmlns:r="http://schemas.openxmlformats.org/officeDocument/2006/relationships" r:embed="rId3">
            <a:duotone>
              <a:schemeClr val="accent5">
                <a:hueOff val="-12785"/>
                <a:satOff val="608"/>
                <a:lumOff val="-2067"/>
                <a:alphaOff val="0"/>
                <a:shade val="20000"/>
                <a:satMod val="200000"/>
              </a:schemeClr>
              <a:schemeClr val="accent5">
                <a:hueOff val="-12785"/>
                <a:satOff val="608"/>
                <a:lumOff val="-2067"/>
                <a:alphaOff val="0"/>
                <a:tint val="12000"/>
                <a:satMod val="190000"/>
              </a:schemeClr>
            </a:duotone>
            <a:extLst>
              <a:ext uri="{28A0092B-C50C-407E-A947-70E740481C1C}">
                <a14:useLocalDpi xmlns:a14="http://schemas.microsoft.com/office/drawing/2010/main" val="0"/>
              </a:ext>
            </a:extLst>
          </a:blip>
          <a:srcRect/>
          <a:stretch>
            <a:fillRect t="-27000" b="-2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F5CE86-566E-4FEF-99C7-5A264109042B}">
      <dsp:nvSpPr>
        <dsp:cNvPr id="0" name=""/>
        <dsp:cNvSpPr/>
      </dsp:nvSpPr>
      <dsp:spPr>
        <a:xfrm rot="10800000">
          <a:off x="10664046" y="2671501"/>
          <a:ext cx="4628911" cy="4587588"/>
        </a:xfrm>
        <a:prstGeom prst="round2SameRect">
          <a:avLst>
            <a:gd name="adj1" fmla="val 10500"/>
            <a:gd name="adj2" fmla="val 0"/>
          </a:avLst>
        </a:prstGeom>
        <a:solidFill>
          <a:srgbClr val="0066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0">
          <a:noAutofit/>
        </a:bodyPr>
        <a:lstStyle/>
        <a:p>
          <a:pPr marL="0" lvl="0" indent="0" algn="ctr" defTabSz="1244600">
            <a:lnSpc>
              <a:spcPct val="90000"/>
            </a:lnSpc>
            <a:spcBef>
              <a:spcPct val="0"/>
            </a:spcBef>
            <a:spcAft>
              <a:spcPct val="35000"/>
            </a:spcAft>
            <a:buNone/>
          </a:pPr>
          <a:r>
            <a:rPr lang="en-US" sz="2800" b="1" u="sng" kern="1200" dirty="0">
              <a:latin typeface="Abhaya Libre Regular" panose="020B0604020202020204" charset="0"/>
              <a:cs typeface="Abhaya Libre Regular" panose="020B0604020202020204" charset="0"/>
            </a:rPr>
            <a:t>Getting ready for the future</a:t>
          </a:r>
        </a:p>
        <a:p>
          <a:pPr marL="0" lvl="0" indent="0" algn="ctr" defTabSz="1244600">
            <a:lnSpc>
              <a:spcPct val="90000"/>
            </a:lnSpc>
            <a:spcBef>
              <a:spcPct val="0"/>
            </a:spcBef>
            <a:spcAft>
              <a:spcPct val="35000"/>
            </a:spcAft>
            <a:buNone/>
          </a:pPr>
          <a:r>
            <a:rPr lang="en-US" sz="2400" b="0" i="1" u="none" kern="1200" dirty="0">
              <a:latin typeface="Abhaya Libre Regular" panose="020B0604020202020204" charset="0"/>
              <a:cs typeface="Abhaya Libre Regular" panose="020B0604020202020204" charset="0"/>
            </a:rPr>
            <a:t>You can better prepare yourself for future careers by upskilling.</a:t>
          </a:r>
        </a:p>
      </dsp:txBody>
      <dsp:txXfrm rot="10800000">
        <a:off x="10805130" y="2671501"/>
        <a:ext cx="4346743" cy="444650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48294E-7E6E-424C-852F-CE9FB5DDF45E}">
      <dsp:nvSpPr>
        <dsp:cNvPr id="0" name=""/>
        <dsp:cNvSpPr/>
      </dsp:nvSpPr>
      <dsp:spPr>
        <a:xfrm>
          <a:off x="0" y="1033258"/>
          <a:ext cx="15773400" cy="1122453"/>
        </a:xfrm>
        <a:prstGeom prst="roundRect">
          <a:avLst>
            <a:gd name="adj" fmla="val 10000"/>
          </a:avLst>
        </a:prstGeom>
        <a:solidFill>
          <a:schemeClr val="accent5">
            <a:alpha val="90000"/>
            <a:tint val="55000"/>
            <a:hueOff val="0"/>
            <a:satOff val="0"/>
            <a:lumOff val="0"/>
            <a:alphaOff val="0"/>
          </a:schemeClr>
        </a:solidFill>
        <a:ln w="25400" cap="flat" cmpd="sng" algn="ctr">
          <a:solidFill>
            <a:schemeClr val="accent5">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51AAA4-83FD-4BAD-9A75-A766F74D7D06}">
      <dsp:nvSpPr>
        <dsp:cNvPr id="0" name=""/>
        <dsp:cNvSpPr/>
      </dsp:nvSpPr>
      <dsp:spPr>
        <a:xfrm>
          <a:off x="480441" y="252706"/>
          <a:ext cx="4628911" cy="2338578"/>
        </a:xfrm>
        <a:prstGeom prst="roundRect">
          <a:avLst>
            <a:gd name="adj" fmla="val 10000"/>
          </a:avLst>
        </a:prstGeom>
        <a:blipFill>
          <a:blip xmlns:r="http://schemas.openxmlformats.org/officeDocument/2006/relationships" r:embed="rId1">
            <a:duotone>
              <a:schemeClr val="accent5">
                <a:hueOff val="0"/>
                <a:satOff val="0"/>
                <a:lumOff val="0"/>
                <a:alphaOff val="0"/>
                <a:shade val="20000"/>
                <a:satMod val="200000"/>
              </a:schemeClr>
              <a:schemeClr val="accent5">
                <a:hueOff val="0"/>
                <a:satOff val="0"/>
                <a:lumOff val="0"/>
                <a:alphaOff val="0"/>
                <a:tint val="12000"/>
                <a:satMod val="190000"/>
              </a:schemeClr>
            </a:duotone>
            <a:extLst>
              <a:ext uri="{28A0092B-C50C-407E-A947-70E740481C1C}">
                <a14:useLocalDpi xmlns:a14="http://schemas.microsoft.com/office/drawing/2010/main" val="0"/>
              </a:ext>
            </a:extLst>
          </a:blip>
          <a:srcRect/>
          <a:stretch>
            <a:fillRect t="-17000" b="-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FAAD8C-C6E8-4293-9906-2C5CAE299972}">
      <dsp:nvSpPr>
        <dsp:cNvPr id="0" name=""/>
        <dsp:cNvSpPr/>
      </dsp:nvSpPr>
      <dsp:spPr>
        <a:xfrm rot="10800000">
          <a:off x="480441" y="2671501"/>
          <a:ext cx="4628911" cy="4587588"/>
        </a:xfrm>
        <a:prstGeom prst="round2SameRect">
          <a:avLst>
            <a:gd name="adj1" fmla="val 10500"/>
            <a:gd name="adj2" fmla="val 0"/>
          </a:avLst>
        </a:prstGeom>
        <a:solidFill>
          <a:srgbClr val="00808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0">
          <a:noAutofit/>
        </a:bodyPr>
        <a:lstStyle/>
        <a:p>
          <a:pPr marL="0" lvl="0" indent="0" algn="ctr" defTabSz="1244600">
            <a:lnSpc>
              <a:spcPct val="90000"/>
            </a:lnSpc>
            <a:spcBef>
              <a:spcPct val="0"/>
            </a:spcBef>
            <a:spcAft>
              <a:spcPct val="35000"/>
            </a:spcAft>
            <a:buNone/>
          </a:pPr>
          <a:r>
            <a:rPr lang="en-US" sz="2800" b="1" u="sng" kern="1200" dirty="0">
              <a:latin typeface="Abhaya Libre Regular" panose="020B0604020202020204" charset="0"/>
              <a:cs typeface="Abhaya Libre Regular" panose="020B0604020202020204" charset="0"/>
            </a:rPr>
            <a:t>Fill the skill gap</a:t>
          </a:r>
          <a:endParaRPr lang="el-GR" sz="2800" b="0" i="1" u="none" kern="1200" dirty="0">
            <a:latin typeface="Abhaya Libre Regular" panose="020B0604020202020204" charset="0"/>
            <a:cs typeface="Abhaya Libre Regular" panose="020B0604020202020204" charset="0"/>
          </a:endParaRPr>
        </a:p>
        <a:p>
          <a:pPr marL="0" lvl="0" indent="0" algn="ctr" defTabSz="1244600">
            <a:lnSpc>
              <a:spcPct val="90000"/>
            </a:lnSpc>
            <a:spcBef>
              <a:spcPct val="0"/>
            </a:spcBef>
            <a:spcAft>
              <a:spcPct val="35000"/>
            </a:spcAft>
            <a:buNone/>
          </a:pPr>
          <a:r>
            <a:rPr lang="en-US" sz="2400" b="0" i="1" u="none" kern="1200" dirty="0">
              <a:latin typeface="Abhaya Libre Regular" panose="020B0604020202020204" charset="0"/>
              <a:cs typeface="Abhaya Libre Regular" panose="020B0604020202020204" charset="0"/>
            </a:rPr>
            <a:t>The development of new job titles and functions has increased along with the development of new tools and technologies. For instance, there is a growing demand for new employment positions such as app developers, cloud computing specialists, website developers</a:t>
          </a:r>
        </a:p>
      </dsp:txBody>
      <dsp:txXfrm rot="10800000">
        <a:off x="621525" y="2671501"/>
        <a:ext cx="4346743" cy="4446504"/>
      </dsp:txXfrm>
    </dsp:sp>
    <dsp:sp modelId="{210BEA66-8F79-4BC2-AF83-76A924FA3AF4}">
      <dsp:nvSpPr>
        <dsp:cNvPr id="0" name=""/>
        <dsp:cNvSpPr/>
      </dsp:nvSpPr>
      <dsp:spPr>
        <a:xfrm>
          <a:off x="5572244" y="252706"/>
          <a:ext cx="4628911" cy="2338578"/>
        </a:xfrm>
        <a:prstGeom prst="roundRect">
          <a:avLst>
            <a:gd name="adj" fmla="val 10000"/>
          </a:avLst>
        </a:prstGeom>
        <a:blipFill>
          <a:blip xmlns:r="http://schemas.openxmlformats.org/officeDocument/2006/relationships" r:embed="rId2">
            <a:duotone>
              <a:schemeClr val="accent5">
                <a:hueOff val="-6393"/>
                <a:satOff val="304"/>
                <a:lumOff val="-1033"/>
                <a:alphaOff val="0"/>
                <a:shade val="20000"/>
                <a:satMod val="200000"/>
              </a:schemeClr>
              <a:schemeClr val="accent5">
                <a:hueOff val="-6393"/>
                <a:satOff val="304"/>
                <a:lumOff val="-1033"/>
                <a:alphaOff val="0"/>
                <a:tint val="12000"/>
                <a:satMod val="190000"/>
              </a:schemeClr>
            </a:duotone>
            <a:extLst>
              <a:ext uri="{28A0092B-C50C-407E-A947-70E740481C1C}">
                <a14:useLocalDpi xmlns:a14="http://schemas.microsoft.com/office/drawing/2010/main" val="0"/>
              </a:ext>
            </a:extLst>
          </a:blip>
          <a:srcRect/>
          <a:stretch>
            <a:fillRect t="-43000" b="-4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20C5DD-0150-4844-88A3-46FFDCA9C07F}">
      <dsp:nvSpPr>
        <dsp:cNvPr id="0" name=""/>
        <dsp:cNvSpPr/>
      </dsp:nvSpPr>
      <dsp:spPr>
        <a:xfrm rot="10800000">
          <a:off x="5572244" y="2671501"/>
          <a:ext cx="4628911" cy="4587588"/>
        </a:xfrm>
        <a:prstGeom prst="round2SameRect">
          <a:avLst>
            <a:gd name="adj1" fmla="val 10500"/>
            <a:gd name="adj2" fmla="val 0"/>
          </a:avLst>
        </a:prstGeom>
        <a:solidFill>
          <a:srgbClr val="0099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0">
          <a:noAutofit/>
        </a:bodyPr>
        <a:lstStyle/>
        <a:p>
          <a:pPr marL="0" lvl="0" indent="0" algn="ctr" defTabSz="1244600">
            <a:lnSpc>
              <a:spcPct val="90000"/>
            </a:lnSpc>
            <a:spcBef>
              <a:spcPct val="0"/>
            </a:spcBef>
            <a:spcAft>
              <a:spcPct val="35000"/>
            </a:spcAft>
            <a:buNone/>
          </a:pPr>
          <a:r>
            <a:rPr lang="en-US" sz="2800" b="1" u="sng" kern="1200" dirty="0">
              <a:latin typeface="Abhaya Libre Regular" panose="020B0604020202020204" charset="0"/>
              <a:cs typeface="Abhaya Libre Regular" panose="020B0604020202020204" charset="0"/>
            </a:rPr>
            <a:t>Increase your awareness and discipline</a:t>
          </a:r>
        </a:p>
        <a:p>
          <a:pPr marL="0" lvl="0" indent="0" algn="ctr" defTabSz="1244600">
            <a:lnSpc>
              <a:spcPct val="90000"/>
            </a:lnSpc>
            <a:spcBef>
              <a:spcPct val="0"/>
            </a:spcBef>
            <a:spcAft>
              <a:spcPct val="35000"/>
            </a:spcAft>
            <a:buNone/>
          </a:pPr>
          <a:r>
            <a:rPr lang="en-US" sz="2400" b="0" i="1" u="none" kern="1200" dirty="0">
              <a:latin typeface="Abhaya Libre Regular" panose="020B0604020202020204" charset="0"/>
              <a:cs typeface="Abhaya Libre Regular" panose="020B0604020202020204" charset="0"/>
            </a:rPr>
            <a:t>Developing new talents benefits both your professional and personal development. While learning a new talent, you will also gain discipline, which could have a favorable effect on other areas of your life.</a:t>
          </a:r>
        </a:p>
      </dsp:txBody>
      <dsp:txXfrm rot="10800000">
        <a:off x="5713328" y="2671501"/>
        <a:ext cx="4346743" cy="4446504"/>
      </dsp:txXfrm>
    </dsp:sp>
    <dsp:sp modelId="{D0E94F10-CE77-436E-9345-1679BA0FD132}">
      <dsp:nvSpPr>
        <dsp:cNvPr id="0" name=""/>
        <dsp:cNvSpPr/>
      </dsp:nvSpPr>
      <dsp:spPr>
        <a:xfrm>
          <a:off x="10664046" y="252706"/>
          <a:ext cx="4628911" cy="2338578"/>
        </a:xfrm>
        <a:prstGeom prst="roundRect">
          <a:avLst>
            <a:gd name="adj" fmla="val 10000"/>
          </a:avLst>
        </a:prstGeom>
        <a:blipFill>
          <a:blip xmlns:r="http://schemas.openxmlformats.org/officeDocument/2006/relationships" r:embed="rId3">
            <a:duotone>
              <a:schemeClr val="accent5">
                <a:hueOff val="-12785"/>
                <a:satOff val="608"/>
                <a:lumOff val="-2067"/>
                <a:alphaOff val="0"/>
                <a:shade val="20000"/>
                <a:satMod val="200000"/>
              </a:schemeClr>
              <a:schemeClr val="accent5">
                <a:hueOff val="-12785"/>
                <a:satOff val="608"/>
                <a:lumOff val="-2067"/>
                <a:alphaOff val="0"/>
                <a:tint val="12000"/>
                <a:satMod val="190000"/>
              </a:schemeClr>
            </a:duotone>
            <a:extLst>
              <a:ext uri="{28A0092B-C50C-407E-A947-70E740481C1C}">
                <a14:useLocalDpi xmlns:a14="http://schemas.microsoft.com/office/drawing/2010/main" val="0"/>
              </a:ext>
            </a:extLst>
          </a:blip>
          <a:srcRect/>
          <a:stretch>
            <a:fillRect t="-33000" b="-3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F5CE86-566E-4FEF-99C7-5A264109042B}">
      <dsp:nvSpPr>
        <dsp:cNvPr id="0" name=""/>
        <dsp:cNvSpPr/>
      </dsp:nvSpPr>
      <dsp:spPr>
        <a:xfrm rot="10800000">
          <a:off x="10664046" y="2671501"/>
          <a:ext cx="4628911" cy="4587588"/>
        </a:xfrm>
        <a:prstGeom prst="round2SameRect">
          <a:avLst>
            <a:gd name="adj1" fmla="val 10500"/>
            <a:gd name="adj2" fmla="val 0"/>
          </a:avLst>
        </a:prstGeom>
        <a:solidFill>
          <a:srgbClr val="0066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0">
          <a:noAutofit/>
        </a:bodyPr>
        <a:lstStyle/>
        <a:p>
          <a:pPr marL="0" lvl="0" indent="0" algn="ctr" defTabSz="1244600">
            <a:lnSpc>
              <a:spcPct val="90000"/>
            </a:lnSpc>
            <a:spcBef>
              <a:spcPct val="0"/>
            </a:spcBef>
            <a:spcAft>
              <a:spcPct val="35000"/>
            </a:spcAft>
            <a:buNone/>
          </a:pPr>
          <a:r>
            <a:rPr lang="en-US" sz="2800" b="1" u="sng" kern="1200" dirty="0">
              <a:latin typeface="Abhaya Libre Regular" panose="020B0604020202020204" charset="0"/>
              <a:cs typeface="Abhaya Libre Regular" panose="020B0604020202020204" charset="0"/>
            </a:rPr>
            <a:t>Professional development</a:t>
          </a:r>
        </a:p>
        <a:p>
          <a:pPr marL="0" lvl="0" indent="0" algn="ctr" defTabSz="1244600">
            <a:lnSpc>
              <a:spcPct val="90000"/>
            </a:lnSpc>
            <a:spcBef>
              <a:spcPct val="0"/>
            </a:spcBef>
            <a:spcAft>
              <a:spcPct val="35000"/>
            </a:spcAft>
            <a:buNone/>
          </a:pPr>
          <a:r>
            <a:rPr lang="en-US" sz="2400" b="0" i="1" u="none" kern="1200" dirty="0">
              <a:latin typeface="Abhaya Libre Regular" panose="020B0604020202020204" charset="0"/>
              <a:cs typeface="Abhaya Libre Regular" panose="020B0604020202020204" charset="0"/>
            </a:rPr>
            <a:t>Gaining new skills will increase your employment opportunities and support you climb up the job ladder.  You can apply for higher-level employment with better compensation, a nicer working environment, and more responsibility if you have the necessary abilities.
</a:t>
          </a:r>
        </a:p>
      </dsp:txBody>
      <dsp:txXfrm rot="10800000">
        <a:off x="10805130" y="2671501"/>
        <a:ext cx="4346743" cy="4446504"/>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5.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image" Target="../media/image62.jpeg"/><Relationship Id="rId13" Type="http://schemas.openxmlformats.org/officeDocument/2006/relationships/hyperlink" Target="https://pixabay.com/" TargetMode="External"/><Relationship Id="rId3" Type="http://schemas.openxmlformats.org/officeDocument/2006/relationships/image" Target="../media/image52.svg"/><Relationship Id="rId7" Type="http://schemas.openxmlformats.org/officeDocument/2006/relationships/image" Target="../media/image12.png"/><Relationship Id="rId12" Type="http://schemas.openxmlformats.org/officeDocument/2006/relationships/image" Target="../media/image66.jpeg"/><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65.jpeg"/><Relationship Id="rId5" Type="http://schemas.openxmlformats.org/officeDocument/2006/relationships/image" Target="../media/image18.svg"/><Relationship Id="rId10" Type="http://schemas.openxmlformats.org/officeDocument/2006/relationships/image" Target="../media/image64.jpeg"/><Relationship Id="rId4" Type="http://schemas.openxmlformats.org/officeDocument/2006/relationships/image" Target="../media/image17.png"/><Relationship Id="rId9" Type="http://schemas.openxmlformats.org/officeDocument/2006/relationships/image" Target="../media/image63.jpeg"/></Relationships>
</file>

<file path=ppt/slides/_rels/slide11.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image" Target="../media/image55.svg"/></Relationships>
</file>

<file path=ppt/slides/_rels/slide12.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hyperlink" Target="https://www.youtube.com/channel/UCtFRv9O2AHqOZjjynzrv-xg" TargetMode="External"/><Relationship Id="rId5" Type="http://schemas.openxmlformats.org/officeDocument/2006/relationships/image" Target="../media/image18.svg"/><Relationship Id="rId10" Type="http://schemas.openxmlformats.org/officeDocument/2006/relationships/image" Target="../media/image69.png"/><Relationship Id="rId4" Type="http://schemas.openxmlformats.org/officeDocument/2006/relationships/image" Target="../media/image17.png"/><Relationship Id="rId9" Type="http://schemas.openxmlformats.org/officeDocument/2006/relationships/image" Target="../media/image68.svg"/></Relationships>
</file>

<file path=ppt/slides/_rels/slide13.xml.rels><?xml version="1.0" encoding="UTF-8" standalone="yes"?>
<Relationships xmlns="http://schemas.openxmlformats.org/package/2006/relationships"><Relationship Id="rId8" Type="http://schemas.openxmlformats.org/officeDocument/2006/relationships/hyperlink" Target="https://translate.google.com/" TargetMode="External"/><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72.png"/><Relationship Id="rId5" Type="http://schemas.openxmlformats.org/officeDocument/2006/relationships/image" Target="../media/image18.svg"/><Relationship Id="rId10" Type="http://schemas.openxmlformats.org/officeDocument/2006/relationships/image" Target="../media/image71.svg"/><Relationship Id="rId4" Type="http://schemas.openxmlformats.org/officeDocument/2006/relationships/image" Target="../media/image17.png"/><Relationship Id="rId9" Type="http://schemas.openxmlformats.org/officeDocument/2006/relationships/image" Target="../media/image70.png"/></Relationships>
</file>

<file path=ppt/slides/_rels/slide14.xml.rels><?xml version="1.0" encoding="UTF-8" standalone="yes"?>
<Relationships xmlns="http://schemas.openxmlformats.org/package/2006/relationships"><Relationship Id="rId8" Type="http://schemas.openxmlformats.org/officeDocument/2006/relationships/hyperlink" Target="https://www.google.com/earth/education/" TargetMode="External"/><Relationship Id="rId13" Type="http://schemas.openxmlformats.org/officeDocument/2006/relationships/hyperlink" Target="https://creativecommons.org/licenses/by-nc-nd/3.0/" TargetMode="External"/><Relationship Id="rId3" Type="http://schemas.openxmlformats.org/officeDocument/2006/relationships/image" Target="../media/image4.svg"/><Relationship Id="rId7" Type="http://schemas.openxmlformats.org/officeDocument/2006/relationships/image" Target="../media/image12.png"/><Relationship Id="rId12" Type="http://schemas.openxmlformats.org/officeDocument/2006/relationships/hyperlink" Target="https://www.techzim.co.zw/2018/06/measure-distance-and-area-with-the-new-feature-on-google-earth/"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75.png"/><Relationship Id="rId5" Type="http://schemas.openxmlformats.org/officeDocument/2006/relationships/image" Target="../media/image18.svg"/><Relationship Id="rId10" Type="http://schemas.openxmlformats.org/officeDocument/2006/relationships/image" Target="../media/image74.svg"/><Relationship Id="rId4" Type="http://schemas.openxmlformats.org/officeDocument/2006/relationships/image" Target="../media/image17.png"/><Relationship Id="rId9" Type="http://schemas.openxmlformats.org/officeDocument/2006/relationships/image" Target="../media/image73.png"/></Relationships>
</file>

<file path=ppt/slides/_rels/slide15.xml.rels><?xml version="1.0" encoding="UTF-8" standalone="yes"?>
<Relationships xmlns="http://schemas.openxmlformats.org/package/2006/relationships"><Relationship Id="rId8" Type="http://schemas.openxmlformats.org/officeDocument/2006/relationships/hyperlink" Target="https://lens.google/" TargetMode="External"/><Relationship Id="rId13" Type="http://schemas.openxmlformats.org/officeDocument/2006/relationships/hyperlink" Target="https://creativecommons.org/licenses/by-nc-nd/3.0/" TargetMode="External"/><Relationship Id="rId3" Type="http://schemas.openxmlformats.org/officeDocument/2006/relationships/image" Target="../media/image4.svg"/><Relationship Id="rId7" Type="http://schemas.openxmlformats.org/officeDocument/2006/relationships/image" Target="../media/image12.png"/><Relationship Id="rId12" Type="http://schemas.openxmlformats.org/officeDocument/2006/relationships/hyperlink" Target="https://teknodiot.com/google-lens-nedir"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78.jpg"/><Relationship Id="rId5" Type="http://schemas.openxmlformats.org/officeDocument/2006/relationships/image" Target="../media/image18.svg"/><Relationship Id="rId10" Type="http://schemas.openxmlformats.org/officeDocument/2006/relationships/image" Target="../media/image77.svg"/><Relationship Id="rId4" Type="http://schemas.openxmlformats.org/officeDocument/2006/relationships/image" Target="../media/image17.png"/><Relationship Id="rId9" Type="http://schemas.openxmlformats.org/officeDocument/2006/relationships/image" Target="../media/image76.png"/></Relationships>
</file>

<file path=ppt/slides/_rels/slide16.xml.rels><?xml version="1.0" encoding="UTF-8" standalone="yes"?>
<Relationships xmlns="http://schemas.openxmlformats.org/package/2006/relationships"><Relationship Id="rId8" Type="http://schemas.openxmlformats.org/officeDocument/2006/relationships/hyperlink" Target="https://books.google.com/" TargetMode="External"/><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81.svg"/><Relationship Id="rId5" Type="http://schemas.openxmlformats.org/officeDocument/2006/relationships/image" Target="../media/image18.svg"/><Relationship Id="rId10" Type="http://schemas.openxmlformats.org/officeDocument/2006/relationships/image" Target="../media/image80.png"/><Relationship Id="rId4" Type="http://schemas.openxmlformats.org/officeDocument/2006/relationships/image" Target="../media/image17.png"/><Relationship Id="rId9" Type="http://schemas.openxmlformats.org/officeDocument/2006/relationships/image" Target="../media/image79.png"/></Relationships>
</file>

<file path=ppt/slides/_rels/slide17.xml.rels><?xml version="1.0" encoding="UTF-8" standalone="yes"?>
<Relationships xmlns="http://schemas.openxmlformats.org/package/2006/relationships"><Relationship Id="rId8" Type="http://schemas.openxmlformats.org/officeDocument/2006/relationships/hyperlink" Target="https://cloud.google.com/datasets" TargetMode="External"/><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84.jpg"/><Relationship Id="rId5" Type="http://schemas.openxmlformats.org/officeDocument/2006/relationships/image" Target="../media/image18.svg"/><Relationship Id="rId10" Type="http://schemas.openxmlformats.org/officeDocument/2006/relationships/image" Target="../media/image83.svg"/><Relationship Id="rId4" Type="http://schemas.openxmlformats.org/officeDocument/2006/relationships/image" Target="../media/image17.png"/><Relationship Id="rId9" Type="http://schemas.openxmlformats.org/officeDocument/2006/relationships/image" Target="../media/image82.png"/></Relationships>
</file>

<file path=ppt/slides/_rels/slide18.xml.rels><?xml version="1.0" encoding="UTF-8" standalone="yes"?>
<Relationships xmlns="http://schemas.openxmlformats.org/package/2006/relationships"><Relationship Id="rId8" Type="http://schemas.openxmlformats.org/officeDocument/2006/relationships/hyperlink" Target="https://scholar.google.com/" TargetMode="External"/><Relationship Id="rId13" Type="http://schemas.openxmlformats.org/officeDocument/2006/relationships/hyperlink" Target="https://creativecommons.org/licenses/by-nc-sa/3.0/" TargetMode="External"/><Relationship Id="rId3" Type="http://schemas.openxmlformats.org/officeDocument/2006/relationships/image" Target="../media/image4.svg"/><Relationship Id="rId7" Type="http://schemas.openxmlformats.org/officeDocument/2006/relationships/image" Target="../media/image12.png"/><Relationship Id="rId12" Type="http://schemas.openxmlformats.org/officeDocument/2006/relationships/hyperlink" Target="https://aretio.blogspot.com/2019/11/el-perfil-en-google-scholar-de-los-mas.html"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85.png"/><Relationship Id="rId5" Type="http://schemas.openxmlformats.org/officeDocument/2006/relationships/image" Target="../media/image18.svg"/><Relationship Id="rId10" Type="http://schemas.openxmlformats.org/officeDocument/2006/relationships/image" Target="../media/image83.svg"/><Relationship Id="rId4" Type="http://schemas.openxmlformats.org/officeDocument/2006/relationships/image" Target="../media/image17.png"/><Relationship Id="rId9" Type="http://schemas.openxmlformats.org/officeDocument/2006/relationships/image" Target="../media/image82.png"/></Relationships>
</file>

<file path=ppt/slides/_rels/slide19.xml.rels><?xml version="1.0" encoding="UTF-8" standalone="yes"?>
<Relationships xmlns="http://schemas.openxmlformats.org/package/2006/relationships"><Relationship Id="rId8" Type="http://schemas.openxmlformats.org/officeDocument/2006/relationships/hyperlink" Target="https://experiments.withgoogle.com/" TargetMode="External"/><Relationship Id="rId3" Type="http://schemas.openxmlformats.org/officeDocument/2006/relationships/image" Target="../media/image4.svg"/><Relationship Id="rId7" Type="http://schemas.openxmlformats.org/officeDocument/2006/relationships/image" Target="../media/image12.png"/><Relationship Id="rId12" Type="http://schemas.openxmlformats.org/officeDocument/2006/relationships/hyperlink" Target="https://pixabay.com/illustrations/spot-explosion-star-experiment-1502037/"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58.svg"/><Relationship Id="rId5" Type="http://schemas.openxmlformats.org/officeDocument/2006/relationships/image" Target="../media/image18.svg"/><Relationship Id="rId10" Type="http://schemas.openxmlformats.org/officeDocument/2006/relationships/image" Target="../media/image57.png"/><Relationship Id="rId4" Type="http://schemas.openxmlformats.org/officeDocument/2006/relationships/image" Target="../media/image17.png"/><Relationship Id="rId9" Type="http://schemas.openxmlformats.org/officeDocument/2006/relationships/image" Target="../media/image86.jpeg"/></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svg"/><Relationship Id="rId3" Type="http://schemas.openxmlformats.org/officeDocument/2006/relationships/image" Target="../media/image14.svg"/><Relationship Id="rId7" Type="http://schemas.openxmlformats.org/officeDocument/2006/relationships/image" Target="../media/image18.svg"/><Relationship Id="rId12"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svg"/><Relationship Id="rId15" Type="http://schemas.openxmlformats.org/officeDocument/2006/relationships/image" Target="../media/image12.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svg"/><Relationship Id="rId14" Type="http://schemas.openxmlformats.org/officeDocument/2006/relationships/image" Target="../media/image11.png"/></Relationships>
</file>

<file path=ppt/slides/_rels/slide2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video" Target="https://www.youtube.com/embed/J6_8Bqg3P8I?start=46&amp;feature=oembed" TargetMode="Externa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4.svg"/><Relationship Id="rId9" Type="http://schemas.openxmlformats.org/officeDocument/2006/relationships/image" Target="../media/image87.jpeg"/></Relationships>
</file>

<file path=ppt/slides/_rels/slide21.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60.svg"/><Relationship Id="rId3" Type="http://schemas.openxmlformats.org/officeDocument/2006/relationships/image" Target="../media/image4.svg"/><Relationship Id="rId7" Type="http://schemas.openxmlformats.org/officeDocument/2006/relationships/image" Target="../media/image12.png"/><Relationship Id="rId12" Type="http://schemas.openxmlformats.org/officeDocument/2006/relationships/image" Target="../media/image59.png"/><Relationship Id="rId17" Type="http://schemas.openxmlformats.org/officeDocument/2006/relationships/image" Target="../media/image26.svg"/><Relationship Id="rId2" Type="http://schemas.openxmlformats.org/officeDocument/2006/relationships/image" Target="../media/image3.png"/><Relationship Id="rId16"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58.svg"/><Relationship Id="rId5" Type="http://schemas.openxmlformats.org/officeDocument/2006/relationships/image" Target="../media/image18.svg"/><Relationship Id="rId15" Type="http://schemas.openxmlformats.org/officeDocument/2006/relationships/image" Target="../media/image89.svg"/><Relationship Id="rId10" Type="http://schemas.openxmlformats.org/officeDocument/2006/relationships/image" Target="../media/image57.png"/><Relationship Id="rId4" Type="http://schemas.openxmlformats.org/officeDocument/2006/relationships/image" Target="../media/image17.png"/><Relationship Id="rId9" Type="http://schemas.openxmlformats.org/officeDocument/2006/relationships/image" Target="../media/image55.svg"/><Relationship Id="rId14" Type="http://schemas.openxmlformats.org/officeDocument/2006/relationships/image" Target="../media/image88.png"/></Relationships>
</file>

<file path=ppt/slides/_rels/slide22.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diagramColors" Target="../diagrams/colors1.xml"/><Relationship Id="rId18" Type="http://schemas.openxmlformats.org/officeDocument/2006/relationships/image" Target="../media/image91.svg"/><Relationship Id="rId3" Type="http://schemas.openxmlformats.org/officeDocument/2006/relationships/image" Target="../media/image4.svg"/><Relationship Id="rId7" Type="http://schemas.openxmlformats.org/officeDocument/2006/relationships/image" Target="../media/image12.png"/><Relationship Id="rId12" Type="http://schemas.openxmlformats.org/officeDocument/2006/relationships/diagramQuickStyle" Target="../diagrams/quickStyle1.xml"/><Relationship Id="rId17" Type="http://schemas.openxmlformats.org/officeDocument/2006/relationships/image" Target="../media/image90.png"/><Relationship Id="rId2" Type="http://schemas.openxmlformats.org/officeDocument/2006/relationships/image" Target="../media/image3.png"/><Relationship Id="rId16" Type="http://schemas.openxmlformats.org/officeDocument/2006/relationships/image" Target="../media/image55.sv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diagramLayout" Target="../diagrams/layout1.xml"/><Relationship Id="rId5" Type="http://schemas.openxmlformats.org/officeDocument/2006/relationships/image" Target="../media/image18.svg"/><Relationship Id="rId15" Type="http://schemas.openxmlformats.org/officeDocument/2006/relationships/image" Target="../media/image54.png"/><Relationship Id="rId10" Type="http://schemas.openxmlformats.org/officeDocument/2006/relationships/diagramData" Target="../diagrams/data1.xml"/><Relationship Id="rId4" Type="http://schemas.openxmlformats.org/officeDocument/2006/relationships/image" Target="../media/image17.png"/><Relationship Id="rId9" Type="http://schemas.openxmlformats.org/officeDocument/2006/relationships/image" Target="../media/image26.svg"/><Relationship Id="rId14" Type="http://schemas.microsoft.com/office/2007/relationships/diagramDrawing" Target="../diagrams/drawing1.xml"/></Relationships>
</file>

<file path=ppt/slides/_rels/slide23.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diagramColors" Target="../diagrams/colors2.xml"/><Relationship Id="rId3" Type="http://schemas.openxmlformats.org/officeDocument/2006/relationships/image" Target="../media/image4.svg"/><Relationship Id="rId7" Type="http://schemas.openxmlformats.org/officeDocument/2006/relationships/image" Target="../media/image12.png"/><Relationship Id="rId12" Type="http://schemas.openxmlformats.org/officeDocument/2006/relationships/diagramQuickStyle" Target="../diagrams/quickStyle2.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diagramLayout" Target="../diagrams/layout2.xml"/><Relationship Id="rId5" Type="http://schemas.openxmlformats.org/officeDocument/2006/relationships/image" Target="../media/image18.svg"/><Relationship Id="rId10" Type="http://schemas.openxmlformats.org/officeDocument/2006/relationships/diagramData" Target="../diagrams/data2.xml"/><Relationship Id="rId4" Type="http://schemas.openxmlformats.org/officeDocument/2006/relationships/image" Target="../media/image17.png"/><Relationship Id="rId9" Type="http://schemas.openxmlformats.org/officeDocument/2006/relationships/image" Target="../media/image26.svg"/><Relationship Id="rId14" Type="http://schemas.microsoft.com/office/2007/relationships/diagramDrawing" Target="../diagrams/drawing2.xml"/></Relationships>
</file>

<file path=ppt/slides/_rels/slide24.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60.svg"/><Relationship Id="rId3" Type="http://schemas.openxmlformats.org/officeDocument/2006/relationships/image" Target="../media/image4.svg"/><Relationship Id="rId7" Type="http://schemas.openxmlformats.org/officeDocument/2006/relationships/image" Target="../media/image12.png"/><Relationship Id="rId12" Type="http://schemas.openxmlformats.org/officeDocument/2006/relationships/image" Target="../media/image59.png"/><Relationship Id="rId17" Type="http://schemas.openxmlformats.org/officeDocument/2006/relationships/image" Target="../media/image96.svg"/><Relationship Id="rId2" Type="http://schemas.openxmlformats.org/officeDocument/2006/relationships/image" Target="../media/image3.png"/><Relationship Id="rId16" Type="http://schemas.openxmlformats.org/officeDocument/2006/relationships/image" Target="../media/image95.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58.svg"/><Relationship Id="rId5" Type="http://schemas.openxmlformats.org/officeDocument/2006/relationships/image" Target="../media/image18.svg"/><Relationship Id="rId15" Type="http://schemas.openxmlformats.org/officeDocument/2006/relationships/image" Target="../media/image26.svg"/><Relationship Id="rId10" Type="http://schemas.openxmlformats.org/officeDocument/2006/relationships/image" Target="../media/image57.png"/><Relationship Id="rId4" Type="http://schemas.openxmlformats.org/officeDocument/2006/relationships/image" Target="../media/image17.png"/><Relationship Id="rId9" Type="http://schemas.openxmlformats.org/officeDocument/2006/relationships/image" Target="../media/image55.svg"/><Relationship Id="rId14" Type="http://schemas.openxmlformats.org/officeDocument/2006/relationships/image" Target="../media/image25.png"/></Relationships>
</file>

<file path=ppt/slides/_rels/slide25.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diagramColors" Target="../diagrams/colors3.xml"/><Relationship Id="rId18" Type="http://schemas.openxmlformats.org/officeDocument/2006/relationships/image" Target="../media/image91.svg"/><Relationship Id="rId3" Type="http://schemas.openxmlformats.org/officeDocument/2006/relationships/image" Target="../media/image4.svg"/><Relationship Id="rId7" Type="http://schemas.openxmlformats.org/officeDocument/2006/relationships/image" Target="../media/image12.png"/><Relationship Id="rId12" Type="http://schemas.openxmlformats.org/officeDocument/2006/relationships/diagramQuickStyle" Target="../diagrams/quickStyle3.xml"/><Relationship Id="rId17" Type="http://schemas.openxmlformats.org/officeDocument/2006/relationships/image" Target="../media/image90.png"/><Relationship Id="rId2" Type="http://schemas.openxmlformats.org/officeDocument/2006/relationships/image" Target="../media/image3.png"/><Relationship Id="rId16" Type="http://schemas.openxmlformats.org/officeDocument/2006/relationships/image" Target="../media/image55.sv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diagramLayout" Target="../diagrams/layout3.xml"/><Relationship Id="rId5" Type="http://schemas.openxmlformats.org/officeDocument/2006/relationships/image" Target="../media/image18.svg"/><Relationship Id="rId15" Type="http://schemas.openxmlformats.org/officeDocument/2006/relationships/image" Target="../media/image54.png"/><Relationship Id="rId10" Type="http://schemas.openxmlformats.org/officeDocument/2006/relationships/diagramData" Target="../diagrams/data3.xml"/><Relationship Id="rId4" Type="http://schemas.openxmlformats.org/officeDocument/2006/relationships/image" Target="../media/image17.png"/><Relationship Id="rId9" Type="http://schemas.openxmlformats.org/officeDocument/2006/relationships/image" Target="../media/image26.svg"/><Relationship Id="rId14" Type="http://schemas.microsoft.com/office/2007/relationships/diagramDrawing" Target="../diagrams/drawing3.xml"/></Relationships>
</file>

<file path=ppt/slides/_rels/slide26.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diagramColors" Target="../diagrams/colors4.xml"/><Relationship Id="rId3" Type="http://schemas.openxmlformats.org/officeDocument/2006/relationships/image" Target="../media/image4.svg"/><Relationship Id="rId7" Type="http://schemas.openxmlformats.org/officeDocument/2006/relationships/image" Target="../media/image12.png"/><Relationship Id="rId12" Type="http://schemas.openxmlformats.org/officeDocument/2006/relationships/diagramQuickStyle" Target="../diagrams/quickStyle4.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diagramLayout" Target="../diagrams/layout4.xml"/><Relationship Id="rId5" Type="http://schemas.openxmlformats.org/officeDocument/2006/relationships/image" Target="../media/image18.svg"/><Relationship Id="rId10" Type="http://schemas.openxmlformats.org/officeDocument/2006/relationships/diagramData" Target="../diagrams/data4.xml"/><Relationship Id="rId4" Type="http://schemas.openxmlformats.org/officeDocument/2006/relationships/image" Target="../media/image17.png"/><Relationship Id="rId9" Type="http://schemas.openxmlformats.org/officeDocument/2006/relationships/image" Target="../media/image26.svg"/><Relationship Id="rId14" Type="http://schemas.microsoft.com/office/2007/relationships/diagramDrawing" Target="../diagrams/drawing4.xml"/></Relationships>
</file>

<file path=ppt/slides/_rels/slide27.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diagramColors" Target="../diagrams/colors5.xml"/><Relationship Id="rId3" Type="http://schemas.openxmlformats.org/officeDocument/2006/relationships/image" Target="../media/image4.svg"/><Relationship Id="rId7" Type="http://schemas.openxmlformats.org/officeDocument/2006/relationships/image" Target="../media/image12.png"/><Relationship Id="rId12" Type="http://schemas.openxmlformats.org/officeDocument/2006/relationships/diagramQuickStyle" Target="../diagrams/quickStyle5.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diagramLayout" Target="../diagrams/layout5.xml"/><Relationship Id="rId5" Type="http://schemas.openxmlformats.org/officeDocument/2006/relationships/image" Target="../media/image18.svg"/><Relationship Id="rId10" Type="http://schemas.openxmlformats.org/officeDocument/2006/relationships/diagramData" Target="../diagrams/data5.xml"/><Relationship Id="rId4" Type="http://schemas.openxmlformats.org/officeDocument/2006/relationships/image" Target="../media/image17.png"/><Relationship Id="rId9" Type="http://schemas.openxmlformats.org/officeDocument/2006/relationships/image" Target="../media/image26.svg"/><Relationship Id="rId14" Type="http://schemas.microsoft.com/office/2007/relationships/diagramDrawing" Target="../diagrams/drawing5.xml"/></Relationships>
</file>

<file path=ppt/slides/_rels/slide2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hyperlink" Target="https://whatfix.com/blog/reskilling/" TargetMode="External"/><Relationship Id="rId5" Type="http://schemas.openxmlformats.org/officeDocument/2006/relationships/image" Target="../media/image18.svg"/><Relationship Id="rId10" Type="http://schemas.openxmlformats.org/officeDocument/2006/relationships/image" Target="../media/image100.png"/><Relationship Id="rId4" Type="http://schemas.openxmlformats.org/officeDocument/2006/relationships/image" Target="../media/image17.png"/><Relationship Id="rId9" Type="http://schemas.openxmlformats.org/officeDocument/2006/relationships/image" Target="../media/image26.svg"/></Relationships>
</file>

<file path=ppt/slides/_rels/slide29.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12.png"/><Relationship Id="rId3" Type="http://schemas.openxmlformats.org/officeDocument/2006/relationships/image" Target="../media/image102.svg"/><Relationship Id="rId7" Type="http://schemas.openxmlformats.org/officeDocument/2006/relationships/image" Target="../media/image17.png"/><Relationship Id="rId12" Type="http://schemas.openxmlformats.org/officeDocument/2006/relationships/image" Target="../media/image30.svg"/><Relationship Id="rId2" Type="http://schemas.openxmlformats.org/officeDocument/2006/relationships/image" Target="../media/image101.png"/><Relationship Id="rId1" Type="http://schemas.openxmlformats.org/officeDocument/2006/relationships/slideLayout" Target="../slideLayouts/slideLayout7.xml"/><Relationship Id="rId6" Type="http://schemas.openxmlformats.org/officeDocument/2006/relationships/image" Target="../media/image104.svg"/><Relationship Id="rId11" Type="http://schemas.openxmlformats.org/officeDocument/2006/relationships/image" Target="../media/image29.png"/><Relationship Id="rId5" Type="http://schemas.openxmlformats.org/officeDocument/2006/relationships/image" Target="../media/image103.png"/><Relationship Id="rId10" Type="http://schemas.openxmlformats.org/officeDocument/2006/relationships/image" Target="../media/image26.svg"/><Relationship Id="rId4" Type="http://schemas.openxmlformats.org/officeDocument/2006/relationships/image" Target="../media/image11.png"/><Relationship Id="rId9" Type="http://schemas.openxmlformats.org/officeDocument/2006/relationships/image" Target="../media/image25.png"/></Relationships>
</file>

<file path=ppt/slides/_rels/slide3.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12.png"/><Relationship Id="rId3" Type="http://schemas.openxmlformats.org/officeDocument/2006/relationships/image" Target="../media/image4.svg"/><Relationship Id="rId7" Type="http://schemas.openxmlformats.org/officeDocument/2006/relationships/image" Target="../media/image26.svg"/><Relationship Id="rId12" Type="http://schemas.openxmlformats.org/officeDocument/2006/relationships/image" Target="../media/image14.svg"/><Relationship Id="rId17" Type="http://schemas.openxmlformats.org/officeDocument/2006/relationships/image" Target="../media/image30.svg"/><Relationship Id="rId2" Type="http://schemas.openxmlformats.org/officeDocument/2006/relationships/image" Target="../media/image3.png"/><Relationship Id="rId16"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13.png"/><Relationship Id="rId5" Type="http://schemas.openxmlformats.org/officeDocument/2006/relationships/image" Target="../media/image6.svg"/><Relationship Id="rId15" Type="http://schemas.openxmlformats.org/officeDocument/2006/relationships/image" Target="../media/image10.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28.svg"/><Relationship Id="rId14"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12.png"/><Relationship Id="rId3" Type="http://schemas.openxmlformats.org/officeDocument/2006/relationships/image" Target="../media/image102.svg"/><Relationship Id="rId7" Type="http://schemas.openxmlformats.org/officeDocument/2006/relationships/image" Target="../media/image17.png"/><Relationship Id="rId12" Type="http://schemas.openxmlformats.org/officeDocument/2006/relationships/image" Target="../media/image30.svg"/><Relationship Id="rId2" Type="http://schemas.openxmlformats.org/officeDocument/2006/relationships/image" Target="../media/image101.png"/><Relationship Id="rId1" Type="http://schemas.openxmlformats.org/officeDocument/2006/relationships/slideLayout" Target="../slideLayouts/slideLayout7.xml"/><Relationship Id="rId6" Type="http://schemas.openxmlformats.org/officeDocument/2006/relationships/image" Target="../media/image104.svg"/><Relationship Id="rId11" Type="http://schemas.openxmlformats.org/officeDocument/2006/relationships/image" Target="../media/image29.png"/><Relationship Id="rId5" Type="http://schemas.openxmlformats.org/officeDocument/2006/relationships/image" Target="../media/image103.png"/><Relationship Id="rId10" Type="http://schemas.openxmlformats.org/officeDocument/2006/relationships/image" Target="../media/image26.svg"/><Relationship Id="rId4" Type="http://schemas.openxmlformats.org/officeDocument/2006/relationships/image" Target="../media/image11.png"/><Relationship Id="rId9" Type="http://schemas.openxmlformats.org/officeDocument/2006/relationships/image" Target="../media/image25.png"/></Relationships>
</file>

<file path=ppt/slides/_rels/slide31.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12.png"/><Relationship Id="rId3" Type="http://schemas.openxmlformats.org/officeDocument/2006/relationships/image" Target="../media/image102.svg"/><Relationship Id="rId7" Type="http://schemas.openxmlformats.org/officeDocument/2006/relationships/image" Target="../media/image17.png"/><Relationship Id="rId12" Type="http://schemas.openxmlformats.org/officeDocument/2006/relationships/image" Target="../media/image30.svg"/><Relationship Id="rId2" Type="http://schemas.openxmlformats.org/officeDocument/2006/relationships/image" Target="../media/image101.png"/><Relationship Id="rId1" Type="http://schemas.openxmlformats.org/officeDocument/2006/relationships/slideLayout" Target="../slideLayouts/slideLayout7.xml"/><Relationship Id="rId6" Type="http://schemas.openxmlformats.org/officeDocument/2006/relationships/image" Target="../media/image104.svg"/><Relationship Id="rId11" Type="http://schemas.openxmlformats.org/officeDocument/2006/relationships/image" Target="../media/image29.png"/><Relationship Id="rId5" Type="http://schemas.openxmlformats.org/officeDocument/2006/relationships/image" Target="../media/image103.png"/><Relationship Id="rId10" Type="http://schemas.openxmlformats.org/officeDocument/2006/relationships/image" Target="../media/image26.svg"/><Relationship Id="rId4" Type="http://schemas.openxmlformats.org/officeDocument/2006/relationships/image" Target="../media/image11.png"/><Relationship Id="rId9" Type="http://schemas.openxmlformats.org/officeDocument/2006/relationships/image" Target="../media/image25.png"/></Relationships>
</file>

<file path=ppt/slides/_rels/slide3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video" Target="https://www.youtube.com/embed/J6_8Bqg3P8I?feature=oembed" TargetMode="External"/><Relationship Id="rId6" Type="http://schemas.openxmlformats.org/officeDocument/2006/relationships/image" Target="../media/image18.svg"/><Relationship Id="rId11" Type="http://schemas.openxmlformats.org/officeDocument/2006/relationships/image" Target="../media/image87.jpeg"/><Relationship Id="rId5" Type="http://schemas.openxmlformats.org/officeDocument/2006/relationships/image" Target="../media/image17.png"/><Relationship Id="rId10" Type="http://schemas.openxmlformats.org/officeDocument/2006/relationships/image" Target="../media/image26.svg"/><Relationship Id="rId4" Type="http://schemas.openxmlformats.org/officeDocument/2006/relationships/image" Target="../media/image4.svg"/><Relationship Id="rId9" Type="http://schemas.openxmlformats.org/officeDocument/2006/relationships/image" Target="../media/image25.png"/></Relationships>
</file>

<file path=ppt/slides/_rels/slide33.xml.rels><?xml version="1.0" encoding="UTF-8" standalone="yes"?>
<Relationships xmlns="http://schemas.openxmlformats.org/package/2006/relationships"><Relationship Id="rId8" Type="http://schemas.openxmlformats.org/officeDocument/2006/relationships/image" Target="../media/image105.png"/><Relationship Id="rId3" Type="http://schemas.openxmlformats.org/officeDocument/2006/relationships/image" Target="../media/image52.svg"/><Relationship Id="rId7" Type="http://schemas.openxmlformats.org/officeDocument/2006/relationships/image" Target="../media/image12.png"/><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8.svg"/><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8" Type="http://schemas.openxmlformats.org/officeDocument/2006/relationships/image" Target="../media/image106.jpeg"/><Relationship Id="rId3" Type="http://schemas.openxmlformats.org/officeDocument/2006/relationships/image" Target="../media/image52.svg"/><Relationship Id="rId7" Type="http://schemas.openxmlformats.org/officeDocument/2006/relationships/image" Target="../media/image12.png"/><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8.svg"/><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8" Type="http://schemas.openxmlformats.org/officeDocument/2006/relationships/image" Target="../media/image107.png"/><Relationship Id="rId3" Type="http://schemas.openxmlformats.org/officeDocument/2006/relationships/image" Target="../media/image52.svg"/><Relationship Id="rId7" Type="http://schemas.openxmlformats.org/officeDocument/2006/relationships/image" Target="../media/image12.png"/><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8.svg"/><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8" Type="http://schemas.openxmlformats.org/officeDocument/2006/relationships/image" Target="../media/image108.jpeg"/><Relationship Id="rId3" Type="http://schemas.openxmlformats.org/officeDocument/2006/relationships/image" Target="../media/image52.svg"/><Relationship Id="rId7" Type="http://schemas.openxmlformats.org/officeDocument/2006/relationships/image" Target="../media/image12.png"/><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8.svg"/><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8" Type="http://schemas.openxmlformats.org/officeDocument/2006/relationships/image" Target="../media/image109.png"/><Relationship Id="rId3" Type="http://schemas.openxmlformats.org/officeDocument/2006/relationships/image" Target="../media/image52.svg"/><Relationship Id="rId7" Type="http://schemas.openxmlformats.org/officeDocument/2006/relationships/image" Target="../media/image12.png"/><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8.svg"/><Relationship Id="rId4" Type="http://schemas.openxmlformats.org/officeDocument/2006/relationships/image" Target="../media/image17.png"/></Relationships>
</file>

<file path=ppt/slides/_rels/slide3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video" Target="https://www.youtube.com/embed/3sdm65O_2jI?feature=oembed" TargetMode="External"/><Relationship Id="rId6" Type="http://schemas.openxmlformats.org/officeDocument/2006/relationships/image" Target="../media/image18.svg"/><Relationship Id="rId11" Type="http://schemas.openxmlformats.org/officeDocument/2006/relationships/image" Target="../media/image110.jpeg"/><Relationship Id="rId5" Type="http://schemas.openxmlformats.org/officeDocument/2006/relationships/image" Target="../media/image17.png"/><Relationship Id="rId10" Type="http://schemas.openxmlformats.org/officeDocument/2006/relationships/image" Target="../media/image26.svg"/><Relationship Id="rId4" Type="http://schemas.openxmlformats.org/officeDocument/2006/relationships/image" Target="../media/image4.svg"/><Relationship Id="rId9" Type="http://schemas.openxmlformats.org/officeDocument/2006/relationships/image" Target="../media/image25.png"/></Relationships>
</file>

<file path=ppt/slides/_rels/slide39.xml.rels><?xml version="1.0" encoding="UTF-8" standalone="yes"?>
<Relationships xmlns="http://schemas.openxmlformats.org/package/2006/relationships"><Relationship Id="rId8" Type="http://schemas.openxmlformats.org/officeDocument/2006/relationships/image" Target="../media/image113.png"/><Relationship Id="rId13" Type="http://schemas.openxmlformats.org/officeDocument/2006/relationships/hyperlink" Target="https://goi.mit.edu/2022/04/21/five-companies-investing-in-upskilling-the-workforce/" TargetMode="External"/><Relationship Id="rId3" Type="http://schemas.openxmlformats.org/officeDocument/2006/relationships/image" Target="../media/image112.svg"/><Relationship Id="rId7" Type="http://schemas.openxmlformats.org/officeDocument/2006/relationships/image" Target="../media/image6.svg"/><Relationship Id="rId12" Type="http://schemas.openxmlformats.org/officeDocument/2006/relationships/hyperlink" Target="https://www.eseibusinessschool.com/3-reasons-why-upskilling-or-reskilling-is-important-in-2021/" TargetMode="External"/><Relationship Id="rId17" Type="http://schemas.openxmlformats.org/officeDocument/2006/relationships/image" Target="../media/image30.svg"/><Relationship Id="rId2" Type="http://schemas.openxmlformats.org/officeDocument/2006/relationships/image" Target="../media/image111.png"/><Relationship Id="rId16"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hyperlink" Target="https://www.skillsyouneed.com/rhubarb/upskilling-professional-life.html" TargetMode="External"/><Relationship Id="rId5" Type="http://schemas.openxmlformats.org/officeDocument/2006/relationships/image" Target="../media/image16.svg"/><Relationship Id="rId15" Type="http://schemas.openxmlformats.org/officeDocument/2006/relationships/image" Target="../media/image12.png"/><Relationship Id="rId10" Type="http://schemas.openxmlformats.org/officeDocument/2006/relationships/image" Target="../media/image11.png"/><Relationship Id="rId4" Type="http://schemas.openxmlformats.org/officeDocument/2006/relationships/image" Target="../media/image15.png"/><Relationship Id="rId9" Type="http://schemas.openxmlformats.org/officeDocument/2006/relationships/image" Target="../media/image114.svg"/><Relationship Id="rId14" Type="http://schemas.openxmlformats.org/officeDocument/2006/relationships/hyperlink" Target="https://learning.google/life/"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26.svg"/><Relationship Id="rId18" Type="http://schemas.openxmlformats.org/officeDocument/2006/relationships/image" Target="../media/image11.png"/><Relationship Id="rId26" Type="http://schemas.openxmlformats.org/officeDocument/2006/relationships/image" Target="../media/image44.png"/><Relationship Id="rId3" Type="http://schemas.openxmlformats.org/officeDocument/2006/relationships/image" Target="../media/image32.svg"/><Relationship Id="rId21" Type="http://schemas.openxmlformats.org/officeDocument/2006/relationships/image" Target="../media/image39.png"/><Relationship Id="rId7" Type="http://schemas.openxmlformats.org/officeDocument/2006/relationships/image" Target="../media/image34.svg"/><Relationship Id="rId12" Type="http://schemas.openxmlformats.org/officeDocument/2006/relationships/image" Target="../media/image25.png"/><Relationship Id="rId17" Type="http://schemas.openxmlformats.org/officeDocument/2006/relationships/image" Target="../media/image28.svg"/><Relationship Id="rId25" Type="http://schemas.openxmlformats.org/officeDocument/2006/relationships/image" Target="../media/image43.png"/><Relationship Id="rId2" Type="http://schemas.openxmlformats.org/officeDocument/2006/relationships/image" Target="../media/image31.png"/><Relationship Id="rId16" Type="http://schemas.openxmlformats.org/officeDocument/2006/relationships/image" Target="../media/image27.png"/><Relationship Id="rId20"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6.svg"/><Relationship Id="rId24" Type="http://schemas.openxmlformats.org/officeDocument/2006/relationships/image" Target="../media/image42.png"/><Relationship Id="rId5" Type="http://schemas.openxmlformats.org/officeDocument/2006/relationships/image" Target="../media/image2.svg"/><Relationship Id="rId15" Type="http://schemas.openxmlformats.org/officeDocument/2006/relationships/image" Target="../media/image36.svg"/><Relationship Id="rId23" Type="http://schemas.openxmlformats.org/officeDocument/2006/relationships/image" Target="../media/image41.png"/><Relationship Id="rId10" Type="http://schemas.openxmlformats.org/officeDocument/2006/relationships/image" Target="../media/image5.png"/><Relationship Id="rId19" Type="http://schemas.openxmlformats.org/officeDocument/2006/relationships/image" Target="../media/image37.png"/><Relationship Id="rId4" Type="http://schemas.openxmlformats.org/officeDocument/2006/relationships/image" Target="../media/image1.png"/><Relationship Id="rId9" Type="http://schemas.openxmlformats.org/officeDocument/2006/relationships/image" Target="../media/image4.svg"/><Relationship Id="rId14" Type="http://schemas.openxmlformats.org/officeDocument/2006/relationships/image" Target="../media/image35.png"/><Relationship Id="rId22" Type="http://schemas.openxmlformats.org/officeDocument/2006/relationships/image" Target="../media/image40.png"/><Relationship Id="rId27" Type="http://schemas.openxmlformats.org/officeDocument/2006/relationships/image" Target="../media/image12.png"/></Relationships>
</file>

<file path=ppt/slides/_rels/slide40.xml.rels><?xml version="1.0" encoding="UTF-8" standalone="yes"?>
<Relationships xmlns="http://schemas.openxmlformats.org/package/2006/relationships"><Relationship Id="rId8" Type="http://schemas.openxmlformats.org/officeDocument/2006/relationships/image" Target="../media/image117.png"/><Relationship Id="rId13" Type="http://schemas.openxmlformats.org/officeDocument/2006/relationships/image" Target="../media/image6.svg"/><Relationship Id="rId18" Type="http://schemas.openxmlformats.org/officeDocument/2006/relationships/image" Target="../media/image125.png"/><Relationship Id="rId3" Type="http://schemas.openxmlformats.org/officeDocument/2006/relationships/image" Target="../media/image2.svg"/><Relationship Id="rId21" Type="http://schemas.openxmlformats.org/officeDocument/2006/relationships/image" Target="../media/image128.svg"/><Relationship Id="rId7" Type="http://schemas.openxmlformats.org/officeDocument/2006/relationships/image" Target="../media/image4.svg"/><Relationship Id="rId12" Type="http://schemas.openxmlformats.org/officeDocument/2006/relationships/image" Target="../media/image5.png"/><Relationship Id="rId17" Type="http://schemas.openxmlformats.org/officeDocument/2006/relationships/image" Target="../media/image124.svg"/><Relationship Id="rId2" Type="http://schemas.openxmlformats.org/officeDocument/2006/relationships/image" Target="../media/image1.png"/><Relationship Id="rId16" Type="http://schemas.openxmlformats.org/officeDocument/2006/relationships/image" Target="../media/image123.png"/><Relationship Id="rId20" Type="http://schemas.openxmlformats.org/officeDocument/2006/relationships/image" Target="../media/image127.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20.svg"/><Relationship Id="rId5" Type="http://schemas.openxmlformats.org/officeDocument/2006/relationships/image" Target="../media/image116.svg"/><Relationship Id="rId15" Type="http://schemas.openxmlformats.org/officeDocument/2006/relationships/image" Target="../media/image122.svg"/><Relationship Id="rId10" Type="http://schemas.openxmlformats.org/officeDocument/2006/relationships/image" Target="../media/image119.png"/><Relationship Id="rId19" Type="http://schemas.openxmlformats.org/officeDocument/2006/relationships/image" Target="../media/image126.svg"/><Relationship Id="rId4" Type="http://schemas.openxmlformats.org/officeDocument/2006/relationships/image" Target="../media/image115.png"/><Relationship Id="rId9" Type="http://schemas.openxmlformats.org/officeDocument/2006/relationships/image" Target="../media/image118.svg"/><Relationship Id="rId14" Type="http://schemas.openxmlformats.org/officeDocument/2006/relationships/image" Target="../media/image121.png"/><Relationship Id="rId22"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26.svg"/><Relationship Id="rId3" Type="http://schemas.openxmlformats.org/officeDocument/2006/relationships/image" Target="../media/image14.svg"/><Relationship Id="rId7" Type="http://schemas.openxmlformats.org/officeDocument/2006/relationships/image" Target="../media/image46.svg"/><Relationship Id="rId12" Type="http://schemas.openxmlformats.org/officeDocument/2006/relationships/image" Target="../media/image25.png"/><Relationship Id="rId17" Type="http://schemas.openxmlformats.org/officeDocument/2006/relationships/image" Target="../media/image12.png"/><Relationship Id="rId2" Type="http://schemas.openxmlformats.org/officeDocument/2006/relationships/image" Target="../media/image13.png"/><Relationship Id="rId16"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image" Target="../media/image18.svg"/><Relationship Id="rId5" Type="http://schemas.openxmlformats.org/officeDocument/2006/relationships/image" Target="../media/image16.svg"/><Relationship Id="rId15" Type="http://schemas.openxmlformats.org/officeDocument/2006/relationships/image" Target="../media/image50.svg"/><Relationship Id="rId10" Type="http://schemas.openxmlformats.org/officeDocument/2006/relationships/image" Target="../media/image17.png"/><Relationship Id="rId4" Type="http://schemas.openxmlformats.org/officeDocument/2006/relationships/image" Target="../media/image15.png"/><Relationship Id="rId9" Type="http://schemas.openxmlformats.org/officeDocument/2006/relationships/image" Target="../media/image48.svg"/><Relationship Id="rId14" Type="http://schemas.openxmlformats.org/officeDocument/2006/relationships/image" Target="../media/image49.png"/></Relationships>
</file>

<file path=ppt/slides/_rels/slide6.xml.rels><?xml version="1.0" encoding="UTF-8" standalone="yes"?>
<Relationships xmlns="http://schemas.openxmlformats.org/package/2006/relationships"><Relationship Id="rId8" Type="http://schemas.openxmlformats.org/officeDocument/2006/relationships/image" Target="../media/image53.jpg"/><Relationship Id="rId3" Type="http://schemas.openxmlformats.org/officeDocument/2006/relationships/image" Target="../media/image52.svg"/><Relationship Id="rId7" Type="http://schemas.openxmlformats.org/officeDocument/2006/relationships/image" Target="../media/image12.png"/><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8.sv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56.jpeg"/><Relationship Id="rId3" Type="http://schemas.openxmlformats.org/officeDocument/2006/relationships/image" Target="../media/image3.png"/><Relationship Id="rId7" Type="http://schemas.openxmlformats.org/officeDocument/2006/relationships/image" Target="../media/image11.png"/><Relationship Id="rId12" Type="http://schemas.openxmlformats.org/officeDocument/2006/relationships/image" Target="../media/image55.svg"/><Relationship Id="rId2" Type="http://schemas.openxmlformats.org/officeDocument/2006/relationships/slideLayout" Target="../slideLayouts/slideLayout7.xml"/><Relationship Id="rId1" Type="http://schemas.openxmlformats.org/officeDocument/2006/relationships/video" Target="https://www.youtube.com/embed/NljvcJUoNt4?feature=oembed" TargetMode="External"/><Relationship Id="rId6" Type="http://schemas.openxmlformats.org/officeDocument/2006/relationships/image" Target="../media/image18.svg"/><Relationship Id="rId11" Type="http://schemas.openxmlformats.org/officeDocument/2006/relationships/image" Target="../media/image54.png"/><Relationship Id="rId5" Type="http://schemas.openxmlformats.org/officeDocument/2006/relationships/image" Target="../media/image17.png"/><Relationship Id="rId10" Type="http://schemas.openxmlformats.org/officeDocument/2006/relationships/image" Target="../media/image26.svg"/><Relationship Id="rId4" Type="http://schemas.openxmlformats.org/officeDocument/2006/relationships/image" Target="../media/image4.svg"/><Relationship Id="rId9" Type="http://schemas.openxmlformats.org/officeDocument/2006/relationships/image" Target="../media/image25.png"/></Relationships>
</file>

<file path=ppt/slides/_rels/slide8.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60.svg"/><Relationship Id="rId3" Type="http://schemas.openxmlformats.org/officeDocument/2006/relationships/image" Target="../media/image4.svg"/><Relationship Id="rId7" Type="http://schemas.openxmlformats.org/officeDocument/2006/relationships/image" Target="../media/image12.png"/><Relationship Id="rId12" Type="http://schemas.openxmlformats.org/officeDocument/2006/relationships/image" Target="../media/image59.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58.svg"/><Relationship Id="rId5" Type="http://schemas.openxmlformats.org/officeDocument/2006/relationships/image" Target="../media/image18.svg"/><Relationship Id="rId15" Type="http://schemas.openxmlformats.org/officeDocument/2006/relationships/image" Target="../media/image26.svg"/><Relationship Id="rId10" Type="http://schemas.openxmlformats.org/officeDocument/2006/relationships/image" Target="../media/image57.png"/><Relationship Id="rId4" Type="http://schemas.openxmlformats.org/officeDocument/2006/relationships/image" Target="../media/image17.png"/><Relationship Id="rId9" Type="http://schemas.openxmlformats.org/officeDocument/2006/relationships/image" Target="../media/image55.svg"/><Relationship Id="rId14" Type="http://schemas.openxmlformats.org/officeDocument/2006/relationships/image" Target="../media/image25.png"/></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1.png"/><Relationship Id="rId7"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video" Target="https://www.youtube.com/embed/QVysbQ82C8s?feature=oembed" TargetMode="Externa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52.svg"/><Relationship Id="rId9" Type="http://schemas.openxmlformats.org/officeDocument/2006/relationships/image" Target="../media/image6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852805">
            <a:off x="7890475" y="-2171729"/>
            <a:ext cx="5364129" cy="5364129"/>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196164">
            <a:off x="-4478873" y="6861709"/>
            <a:ext cx="11622266" cy="12388074"/>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027651" y="8452049"/>
            <a:ext cx="2556197" cy="2751289"/>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185502">
            <a:off x="-1434135" y="-1156985"/>
            <a:ext cx="3750108" cy="3745193"/>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6632729">
            <a:off x="16143270" y="-2037213"/>
            <a:ext cx="4881157" cy="4874760"/>
          </a:xfrm>
          <a:prstGeom prst="rect">
            <a:avLst/>
          </a:prstGeom>
        </p:spPr>
      </p:pic>
      <p:pic>
        <p:nvPicPr>
          <p:cNvPr id="7" name="Picture 7"/>
          <p:cNvPicPr>
            <a:picLocks noChangeAspect="1"/>
          </p:cNvPicPr>
          <p:nvPr/>
        </p:nvPicPr>
        <p:blipFill>
          <a:blip r:embed="rId12"/>
          <a:srcRect/>
          <a:stretch>
            <a:fillRect/>
          </a:stretch>
        </p:blipFill>
        <p:spPr>
          <a:xfrm>
            <a:off x="243213" y="715612"/>
            <a:ext cx="7274007" cy="7274007"/>
          </a:xfrm>
          <a:prstGeom prst="rect">
            <a:avLst/>
          </a:prstGeom>
        </p:spPr>
      </p:pic>
      <p:pic>
        <p:nvPicPr>
          <p:cNvPr id="8" name="Picture 8"/>
          <p:cNvPicPr>
            <a:picLocks noChangeAspect="1"/>
          </p:cNvPicPr>
          <p:nvPr/>
        </p:nvPicPr>
        <p:blipFill>
          <a:blip r:embed="rId13"/>
          <a:srcRect/>
          <a:stretch>
            <a:fillRect/>
          </a:stretch>
        </p:blipFill>
        <p:spPr>
          <a:xfrm>
            <a:off x="7752212" y="9258300"/>
            <a:ext cx="3710720" cy="779251"/>
          </a:xfrm>
          <a:prstGeom prst="rect">
            <a:avLst/>
          </a:prstGeom>
        </p:spPr>
      </p:pic>
      <p:sp>
        <p:nvSpPr>
          <p:cNvPr id="9" name="TextBox 9"/>
          <p:cNvSpPr txBox="1"/>
          <p:nvPr/>
        </p:nvSpPr>
        <p:spPr>
          <a:xfrm>
            <a:off x="7752212" y="3645911"/>
            <a:ext cx="9010597" cy="2390775"/>
          </a:xfrm>
          <a:prstGeom prst="rect">
            <a:avLst/>
          </a:prstGeom>
        </p:spPr>
        <p:txBody>
          <a:bodyPr lIns="0" tIns="0" rIns="0" bIns="0" rtlCol="0" anchor="t">
            <a:spAutoFit/>
          </a:bodyPr>
          <a:lstStyle/>
          <a:p>
            <a:pPr>
              <a:lnSpc>
                <a:spcPts val="6300"/>
              </a:lnSpc>
            </a:pPr>
            <a:r>
              <a:rPr lang="en-US" sz="4500">
                <a:solidFill>
                  <a:srgbClr val="000000"/>
                </a:solidFill>
                <a:latin typeface="Abhaya Libre Regular"/>
              </a:rPr>
              <a:t>Promoting Regional Development by building the capacity of the VET system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4425830" y="576326"/>
            <a:ext cx="11582400" cy="765979"/>
          </a:xfrm>
          <a:prstGeom prst="rect">
            <a:avLst/>
          </a:prstGeom>
        </p:spPr>
        <p:txBody>
          <a:bodyPr wrap="square" lIns="0" tIns="0" rIns="0" bIns="0" rtlCol="0" anchor="t">
            <a:spAutoFit/>
          </a:bodyPr>
          <a:lstStyle/>
          <a:p>
            <a:pPr>
              <a:lnSpc>
                <a:spcPts val="5449"/>
              </a:lnSpc>
            </a:pPr>
            <a:r>
              <a:rPr lang="en-US" sz="6410" dirty="0">
                <a:solidFill>
                  <a:srgbClr val="000000"/>
                </a:solidFill>
                <a:latin typeface="Abhaya Libre Regular"/>
              </a:rPr>
              <a:t>01 – Examples of </a:t>
            </a:r>
            <a:r>
              <a:rPr lang="en-US" sz="6410" b="1" dirty="0">
                <a:solidFill>
                  <a:srgbClr val="000000"/>
                </a:solidFill>
                <a:latin typeface="Abhaya Libre Regular"/>
              </a:rPr>
              <a:t>Lifelong Learning</a:t>
            </a:r>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4782433" y="7411957"/>
            <a:ext cx="11622266" cy="12388074"/>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9" name="Picture 9"/>
          <p:cNvPicPr>
            <a:picLocks noChangeAspect="1"/>
          </p:cNvPicPr>
          <p:nvPr/>
        </p:nvPicPr>
        <p:blipFill>
          <a:blip r:embed="rId6"/>
          <a:srcRect/>
          <a:stretch>
            <a:fillRect/>
          </a:stretch>
        </p:blipFill>
        <p:spPr>
          <a:xfrm>
            <a:off x="16418708" y="0"/>
            <a:ext cx="1869292" cy="1869292"/>
          </a:xfrm>
          <a:prstGeom prst="rect">
            <a:avLst/>
          </a:prstGeom>
        </p:spPr>
      </p:pic>
      <p:pic>
        <p:nvPicPr>
          <p:cNvPr id="10" name="Picture 10"/>
          <p:cNvPicPr>
            <a:picLocks noChangeAspect="1"/>
          </p:cNvPicPr>
          <p:nvPr/>
        </p:nvPicPr>
        <p:blipFill>
          <a:blip r:embed="rId7"/>
          <a:srcRect/>
          <a:stretch>
            <a:fillRect/>
          </a:stretch>
        </p:blipFill>
        <p:spPr>
          <a:xfrm>
            <a:off x="7870030" y="9245916"/>
            <a:ext cx="3710720" cy="779251"/>
          </a:xfrm>
          <a:prstGeom prst="rect">
            <a:avLst/>
          </a:prstGeom>
        </p:spPr>
      </p:pic>
      <p:sp>
        <p:nvSpPr>
          <p:cNvPr id="8" name="TextBox 7">
            <a:extLst>
              <a:ext uri="{FF2B5EF4-FFF2-40B4-BE49-F238E27FC236}">
                <a16:creationId xmlns:a16="http://schemas.microsoft.com/office/drawing/2014/main" id="{AA1A4F86-A11E-8889-0EB0-48A2540E8B17}"/>
              </a:ext>
            </a:extLst>
          </p:cNvPr>
          <p:cNvSpPr txBox="1"/>
          <p:nvPr/>
        </p:nvSpPr>
        <p:spPr>
          <a:xfrm>
            <a:off x="1544860" y="1584248"/>
            <a:ext cx="2675732" cy="461665"/>
          </a:xfrm>
          <a:prstGeom prst="rect">
            <a:avLst/>
          </a:prstGeom>
          <a:noFill/>
        </p:spPr>
        <p:txBody>
          <a:bodyPr wrap="none" rtlCol="0">
            <a:spAutoFit/>
          </a:bodyPr>
          <a:lstStyle/>
          <a:p>
            <a:r>
              <a:rPr lang="en-US" sz="2400" b="1" dirty="0">
                <a:latin typeface="Abhaya Libre Regular" panose="020B0604020202020204" charset="0"/>
                <a:cs typeface="Abhaya Libre Regular" panose="020B0604020202020204" charset="0"/>
              </a:rPr>
              <a:t>Learning a new Skill</a:t>
            </a:r>
          </a:p>
        </p:txBody>
      </p:sp>
      <p:sp>
        <p:nvSpPr>
          <p:cNvPr id="15" name="TextBox 14">
            <a:extLst>
              <a:ext uri="{FF2B5EF4-FFF2-40B4-BE49-F238E27FC236}">
                <a16:creationId xmlns:a16="http://schemas.microsoft.com/office/drawing/2014/main" id="{4BBC7075-8FB0-7751-ED3C-B775942FE483}"/>
              </a:ext>
            </a:extLst>
          </p:cNvPr>
          <p:cNvSpPr txBox="1"/>
          <p:nvPr/>
        </p:nvSpPr>
        <p:spPr>
          <a:xfrm>
            <a:off x="7332446" y="1584248"/>
            <a:ext cx="3623108" cy="461665"/>
          </a:xfrm>
          <a:prstGeom prst="rect">
            <a:avLst/>
          </a:prstGeom>
          <a:noFill/>
        </p:spPr>
        <p:txBody>
          <a:bodyPr wrap="none" rtlCol="0">
            <a:spAutoFit/>
          </a:bodyPr>
          <a:lstStyle/>
          <a:p>
            <a:r>
              <a:rPr lang="en-US" sz="2400" b="1" dirty="0">
                <a:latin typeface="Abhaya Libre Regular" panose="020B0604020202020204" charset="0"/>
                <a:cs typeface="Abhaya Libre Regular" panose="020B0604020202020204" charset="0"/>
              </a:rPr>
              <a:t>Become a member of a team</a:t>
            </a:r>
          </a:p>
        </p:txBody>
      </p:sp>
      <p:sp>
        <p:nvSpPr>
          <p:cNvPr id="22" name="TextBox 21">
            <a:extLst>
              <a:ext uri="{FF2B5EF4-FFF2-40B4-BE49-F238E27FC236}">
                <a16:creationId xmlns:a16="http://schemas.microsoft.com/office/drawing/2014/main" id="{717A2E7B-D598-1AC7-2D96-F2B5D033C95D}"/>
              </a:ext>
            </a:extLst>
          </p:cNvPr>
          <p:cNvSpPr txBox="1"/>
          <p:nvPr/>
        </p:nvSpPr>
        <p:spPr>
          <a:xfrm>
            <a:off x="13715999" y="1584248"/>
            <a:ext cx="3599062" cy="461665"/>
          </a:xfrm>
          <a:prstGeom prst="rect">
            <a:avLst/>
          </a:prstGeom>
          <a:noFill/>
        </p:spPr>
        <p:txBody>
          <a:bodyPr wrap="none" rtlCol="0">
            <a:spAutoFit/>
          </a:bodyPr>
          <a:lstStyle/>
          <a:p>
            <a:r>
              <a:rPr lang="en-US" sz="2400" b="1" dirty="0">
                <a:latin typeface="Abhaya Libre Regular" panose="020B0604020202020204" charset="0"/>
                <a:cs typeface="Abhaya Libre Regular" panose="020B0604020202020204" charset="0"/>
              </a:rPr>
              <a:t>Listen educational podcasts</a:t>
            </a:r>
          </a:p>
        </p:txBody>
      </p:sp>
      <p:sp>
        <p:nvSpPr>
          <p:cNvPr id="23" name="TextBox 22">
            <a:extLst>
              <a:ext uri="{FF2B5EF4-FFF2-40B4-BE49-F238E27FC236}">
                <a16:creationId xmlns:a16="http://schemas.microsoft.com/office/drawing/2014/main" id="{B38E1202-0CD3-DE45-949E-8993A15CE5F7}"/>
              </a:ext>
            </a:extLst>
          </p:cNvPr>
          <p:cNvSpPr txBox="1"/>
          <p:nvPr/>
        </p:nvSpPr>
        <p:spPr>
          <a:xfrm>
            <a:off x="3283975" y="5774270"/>
            <a:ext cx="3821880" cy="461665"/>
          </a:xfrm>
          <a:prstGeom prst="rect">
            <a:avLst/>
          </a:prstGeom>
          <a:noFill/>
        </p:spPr>
        <p:txBody>
          <a:bodyPr wrap="none" rtlCol="0">
            <a:spAutoFit/>
          </a:bodyPr>
          <a:lstStyle/>
          <a:p>
            <a:r>
              <a:rPr lang="en-US" sz="2400" b="1" dirty="0">
                <a:latin typeface="Abhaya Libre Regular" panose="020B0604020202020204" charset="0"/>
                <a:cs typeface="Abhaya Libre Regular" panose="020B0604020202020204" charset="0"/>
              </a:rPr>
              <a:t>Keeping a Reflective Journal</a:t>
            </a:r>
          </a:p>
        </p:txBody>
      </p:sp>
      <p:pic>
        <p:nvPicPr>
          <p:cNvPr id="29" name="Picture 28" descr="A picture containing text, person&#10;&#10;Description automatically generated">
            <a:extLst>
              <a:ext uri="{FF2B5EF4-FFF2-40B4-BE49-F238E27FC236}">
                <a16:creationId xmlns:a16="http://schemas.microsoft.com/office/drawing/2014/main" id="{D17BDFA9-68C4-78B2-0C60-F38DCE1A81D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666914" y="6322175"/>
            <a:ext cx="3702155" cy="2701193"/>
          </a:xfrm>
          <a:prstGeom prst="rect">
            <a:avLst/>
          </a:prstGeom>
        </p:spPr>
      </p:pic>
      <p:sp>
        <p:nvSpPr>
          <p:cNvPr id="30" name="TextBox 29">
            <a:extLst>
              <a:ext uri="{FF2B5EF4-FFF2-40B4-BE49-F238E27FC236}">
                <a16:creationId xmlns:a16="http://schemas.microsoft.com/office/drawing/2014/main" id="{6A6AE82D-106D-563E-0E22-6BAE4DB570EB}"/>
              </a:ext>
            </a:extLst>
          </p:cNvPr>
          <p:cNvSpPr txBox="1"/>
          <p:nvPr/>
        </p:nvSpPr>
        <p:spPr>
          <a:xfrm>
            <a:off x="11849907" y="5791724"/>
            <a:ext cx="3336170" cy="461665"/>
          </a:xfrm>
          <a:prstGeom prst="rect">
            <a:avLst/>
          </a:prstGeom>
          <a:noFill/>
        </p:spPr>
        <p:txBody>
          <a:bodyPr wrap="none" rtlCol="0">
            <a:spAutoFit/>
          </a:bodyPr>
          <a:lstStyle/>
          <a:p>
            <a:r>
              <a:rPr lang="en-US" sz="2400" b="1" dirty="0">
                <a:latin typeface="Abhaya Libre Regular" panose="020B0604020202020204" charset="0"/>
                <a:cs typeface="Abhaya Libre Regular" panose="020B0604020202020204" charset="0"/>
              </a:rPr>
              <a:t>Get a short college course</a:t>
            </a:r>
          </a:p>
        </p:txBody>
      </p:sp>
      <p:pic>
        <p:nvPicPr>
          <p:cNvPr id="3" name="Picture 2" descr="A person holding a trophy&#10;&#10;Description automatically generated with low confidence">
            <a:extLst>
              <a:ext uri="{FF2B5EF4-FFF2-40B4-BE49-F238E27FC236}">
                <a16:creationId xmlns:a16="http://schemas.microsoft.com/office/drawing/2014/main" id="{11C25A21-807B-25FE-7716-D44AC85481B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38200" y="2514532"/>
            <a:ext cx="4696680" cy="2255921"/>
          </a:xfrm>
          <a:prstGeom prst="rect">
            <a:avLst/>
          </a:prstGeom>
        </p:spPr>
      </p:pic>
      <p:pic>
        <p:nvPicPr>
          <p:cNvPr id="11" name="Picture 10" descr="A picture containing text, person, indoor, people&#10;&#10;Description automatically generated">
            <a:extLst>
              <a:ext uri="{FF2B5EF4-FFF2-40B4-BE49-F238E27FC236}">
                <a16:creationId xmlns:a16="http://schemas.microsoft.com/office/drawing/2014/main" id="{835E525D-1421-922D-EB91-2ACFD4AE7C6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105855" y="2421473"/>
            <a:ext cx="3851748" cy="2567832"/>
          </a:xfrm>
          <a:prstGeom prst="rect">
            <a:avLst/>
          </a:prstGeom>
        </p:spPr>
      </p:pic>
      <p:pic>
        <p:nvPicPr>
          <p:cNvPr id="16" name="Picture 15" descr="A picture containing text, electronics&#10;&#10;Description automatically generated">
            <a:extLst>
              <a:ext uri="{FF2B5EF4-FFF2-40B4-BE49-F238E27FC236}">
                <a16:creationId xmlns:a16="http://schemas.microsoft.com/office/drawing/2014/main" id="{73E024E7-BF56-C52D-9DD9-B781C472136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3277694" y="2445718"/>
            <a:ext cx="3816765" cy="2544510"/>
          </a:xfrm>
          <a:prstGeom prst="rect">
            <a:avLst/>
          </a:prstGeom>
        </p:spPr>
      </p:pic>
      <p:pic>
        <p:nvPicPr>
          <p:cNvPr id="18" name="Picture 17" descr="A book and a cup of coffee on a table&#10;&#10;Description automatically generated with low confidence">
            <a:extLst>
              <a:ext uri="{FF2B5EF4-FFF2-40B4-BE49-F238E27FC236}">
                <a16:creationId xmlns:a16="http://schemas.microsoft.com/office/drawing/2014/main" id="{FEC68A5B-A0BC-A24A-12A4-ABB02801981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426240" y="6370356"/>
            <a:ext cx="3537349" cy="2653012"/>
          </a:xfrm>
          <a:prstGeom prst="rect">
            <a:avLst/>
          </a:prstGeom>
        </p:spPr>
      </p:pic>
      <p:sp>
        <p:nvSpPr>
          <p:cNvPr id="19" name="TextBox 18">
            <a:extLst>
              <a:ext uri="{FF2B5EF4-FFF2-40B4-BE49-F238E27FC236}">
                <a16:creationId xmlns:a16="http://schemas.microsoft.com/office/drawing/2014/main" id="{DECFAE95-2F32-2631-3097-0C941C479785}"/>
              </a:ext>
            </a:extLst>
          </p:cNvPr>
          <p:cNvSpPr txBox="1"/>
          <p:nvPr/>
        </p:nvSpPr>
        <p:spPr>
          <a:xfrm>
            <a:off x="16154400" y="9134487"/>
            <a:ext cx="1486754" cy="338554"/>
          </a:xfrm>
          <a:prstGeom prst="rect">
            <a:avLst/>
          </a:prstGeom>
          <a:noFill/>
        </p:spPr>
        <p:txBody>
          <a:bodyPr wrap="none" rtlCol="0">
            <a:spAutoFit/>
          </a:bodyPr>
          <a:lstStyle/>
          <a:p>
            <a:r>
              <a:rPr lang="en-US" sz="1600" i="1" dirty="0"/>
              <a:t>Source: </a:t>
            </a:r>
            <a:r>
              <a:rPr lang="en-US" sz="1600" i="1" dirty="0">
                <a:hlinkClick r:id="rId13"/>
              </a:rPr>
              <a:t>Pixabay</a:t>
            </a:r>
            <a:endParaRPr lang="en-US" sz="1600" i="1" dirty="0"/>
          </a:p>
        </p:txBody>
      </p:sp>
    </p:spTree>
    <p:extLst>
      <p:ext uri="{BB962C8B-B14F-4D97-AF65-F5344CB8AC3E}">
        <p14:creationId xmlns:p14="http://schemas.microsoft.com/office/powerpoint/2010/main" val="436716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811133" y="7594029"/>
            <a:ext cx="11622266" cy="123880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sp>
        <p:nvSpPr>
          <p:cNvPr id="8" name="TextBox 8"/>
          <p:cNvSpPr txBox="1"/>
          <p:nvPr/>
        </p:nvSpPr>
        <p:spPr>
          <a:xfrm>
            <a:off x="2133600" y="4946255"/>
            <a:ext cx="10972800" cy="1727396"/>
          </a:xfrm>
          <a:prstGeom prst="rect">
            <a:avLst/>
          </a:prstGeom>
        </p:spPr>
        <p:txBody>
          <a:bodyPr wrap="square" lIns="0" tIns="0" rIns="0" bIns="0" rtlCol="0" anchor="t">
            <a:spAutoFit/>
          </a:bodyPr>
          <a:lstStyle/>
          <a:p>
            <a:pPr algn="just">
              <a:lnSpc>
                <a:spcPts val="3359"/>
              </a:lnSpc>
            </a:pPr>
            <a:r>
              <a:rPr lang="en-US" sz="2400" spc="-36" dirty="0">
                <a:solidFill>
                  <a:srgbClr val="000000"/>
                </a:solidFill>
                <a:latin typeface="Abhaya Libre Regular"/>
              </a:rPr>
              <a:t>Google offers a number of digital tools for discovery and curiosity suitable for lifelong learners.</a:t>
            </a:r>
            <a:endParaRPr lang="el-GR" sz="2400" spc="-36" dirty="0">
              <a:solidFill>
                <a:srgbClr val="000000"/>
              </a:solidFill>
              <a:latin typeface="Abhaya Libre Regular"/>
            </a:endParaRPr>
          </a:p>
          <a:p>
            <a:pPr algn="just">
              <a:lnSpc>
                <a:spcPts val="3359"/>
              </a:lnSpc>
            </a:pPr>
            <a:endParaRPr lang="el-GR" sz="2400" spc="-36" dirty="0">
              <a:solidFill>
                <a:srgbClr val="000000"/>
              </a:solidFill>
              <a:latin typeface="Abhaya Libre Regular"/>
            </a:endParaRPr>
          </a:p>
          <a:p>
            <a:pPr algn="just">
              <a:lnSpc>
                <a:spcPts val="3359"/>
              </a:lnSpc>
            </a:pPr>
            <a:r>
              <a:rPr lang="en-US" sz="2400" spc="-36" dirty="0">
                <a:solidFill>
                  <a:srgbClr val="000000"/>
                </a:solidFill>
                <a:latin typeface="Abhaya Libre Regular"/>
              </a:rPr>
              <a:t>Let’s explore some of them!</a:t>
            </a:r>
          </a:p>
        </p:txBody>
      </p:sp>
      <p:sp>
        <p:nvSpPr>
          <p:cNvPr id="9" name="TextBox 9"/>
          <p:cNvSpPr txBox="1"/>
          <p:nvPr/>
        </p:nvSpPr>
        <p:spPr>
          <a:xfrm>
            <a:off x="2912882" y="1275869"/>
            <a:ext cx="12250918" cy="765979"/>
          </a:xfrm>
          <a:prstGeom prst="rect">
            <a:avLst/>
          </a:prstGeom>
        </p:spPr>
        <p:txBody>
          <a:bodyPr wrap="square" lIns="0" tIns="0" rIns="0" bIns="0" rtlCol="0" anchor="t">
            <a:spAutoFit/>
          </a:bodyPr>
          <a:lstStyle/>
          <a:p>
            <a:pPr>
              <a:lnSpc>
                <a:spcPts val="5449"/>
              </a:lnSpc>
            </a:pPr>
            <a:r>
              <a:rPr lang="en-US" sz="6410" dirty="0">
                <a:solidFill>
                  <a:srgbClr val="000000"/>
                </a:solidFill>
                <a:latin typeface="Abhaya Libre Regular"/>
              </a:rPr>
              <a:t>02 - Lifelong Learning Google tools</a:t>
            </a:r>
          </a:p>
        </p:txBody>
      </p:sp>
      <p:sp>
        <p:nvSpPr>
          <p:cNvPr id="10" name="TextBox 10"/>
          <p:cNvSpPr txBox="1"/>
          <p:nvPr/>
        </p:nvSpPr>
        <p:spPr>
          <a:xfrm>
            <a:off x="3300012" y="2941221"/>
            <a:ext cx="10263588" cy="1384353"/>
          </a:xfrm>
          <a:prstGeom prst="rect">
            <a:avLst/>
          </a:prstGeom>
        </p:spPr>
        <p:txBody>
          <a:bodyPr wrap="square" lIns="0" tIns="0" rIns="0" bIns="0" rtlCol="0" anchor="t">
            <a:spAutoFit/>
          </a:bodyPr>
          <a:lstStyle/>
          <a:p>
            <a:pPr>
              <a:lnSpc>
                <a:spcPts val="5460"/>
              </a:lnSpc>
            </a:pPr>
            <a:r>
              <a:rPr lang="en-US" sz="2800" b="0" i="0" dirty="0">
                <a:effectLst/>
                <a:latin typeface="Abhaya Libre Regular" panose="020B0604020202020204" charset="0"/>
                <a:cs typeface="Abhaya Libre Regular" panose="020B0604020202020204" charset="0"/>
              </a:rPr>
              <a:t>Did you know about Google’s learning initiatives before today?</a:t>
            </a:r>
          </a:p>
          <a:p>
            <a:pPr>
              <a:lnSpc>
                <a:spcPts val="5460"/>
              </a:lnSpc>
            </a:pPr>
            <a:endParaRPr lang="en-US" sz="3900" dirty="0">
              <a:solidFill>
                <a:srgbClr val="000000"/>
              </a:solidFill>
              <a:latin typeface="Abhaya Libre Regular"/>
            </a:endParaRPr>
          </a:p>
        </p:txBody>
      </p:sp>
      <p:pic>
        <p:nvPicPr>
          <p:cNvPr id="13" name="Picture 3">
            <a:extLst>
              <a:ext uri="{FF2B5EF4-FFF2-40B4-BE49-F238E27FC236}">
                <a16:creationId xmlns:a16="http://schemas.microsoft.com/office/drawing/2014/main" id="{A5C276D6-9F42-FD8F-3448-D528768A013C}"/>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831775" y="2737188"/>
            <a:ext cx="1081108" cy="1122795"/>
          </a:xfrm>
          <a:prstGeom prst="rect">
            <a:avLst/>
          </a:prstGeom>
        </p:spPr>
      </p:pic>
    </p:spTree>
    <p:extLst>
      <p:ext uri="{BB962C8B-B14F-4D97-AF65-F5344CB8AC3E}">
        <p14:creationId xmlns:p14="http://schemas.microsoft.com/office/powerpoint/2010/main" val="821632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811133" y="7594029"/>
            <a:ext cx="11622266" cy="123880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sp>
        <p:nvSpPr>
          <p:cNvPr id="9" name="TextBox 9"/>
          <p:cNvSpPr txBox="1"/>
          <p:nvPr/>
        </p:nvSpPr>
        <p:spPr>
          <a:xfrm>
            <a:off x="2912882" y="1275869"/>
            <a:ext cx="12022317" cy="765979"/>
          </a:xfrm>
          <a:prstGeom prst="rect">
            <a:avLst/>
          </a:prstGeom>
        </p:spPr>
        <p:txBody>
          <a:bodyPr wrap="square" lIns="0" tIns="0" rIns="0" bIns="0" rtlCol="0" anchor="t">
            <a:spAutoFit/>
          </a:bodyPr>
          <a:lstStyle/>
          <a:p>
            <a:pPr>
              <a:lnSpc>
                <a:spcPts val="5449"/>
              </a:lnSpc>
            </a:pPr>
            <a:r>
              <a:rPr lang="en-US" sz="6410" dirty="0">
                <a:solidFill>
                  <a:srgbClr val="000000"/>
                </a:solidFill>
                <a:latin typeface="Abhaya Libre Regular"/>
              </a:rPr>
              <a:t>02 - Lifelong Learning Google tools</a:t>
            </a:r>
          </a:p>
        </p:txBody>
      </p:sp>
      <p:pic>
        <p:nvPicPr>
          <p:cNvPr id="17" name="Picture 4">
            <a:extLst>
              <a:ext uri="{FF2B5EF4-FFF2-40B4-BE49-F238E27FC236}">
                <a16:creationId xmlns:a16="http://schemas.microsoft.com/office/drawing/2014/main" id="{A633AE2C-25FF-5A2A-B84E-2560B59E7C82}"/>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230600" y="8328894"/>
            <a:ext cx="1403660" cy="1277646"/>
          </a:xfrm>
          <a:prstGeom prst="rect">
            <a:avLst/>
          </a:prstGeom>
        </p:spPr>
      </p:pic>
      <p:pic>
        <p:nvPicPr>
          <p:cNvPr id="19" name="Picture 18">
            <a:extLst>
              <a:ext uri="{FF2B5EF4-FFF2-40B4-BE49-F238E27FC236}">
                <a16:creationId xmlns:a16="http://schemas.microsoft.com/office/drawing/2014/main" id="{5EFC5402-290E-A6D6-3AD6-DB3D9E94A85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126161" y="2982234"/>
            <a:ext cx="2617426" cy="1100137"/>
          </a:xfrm>
          <a:prstGeom prst="rect">
            <a:avLst/>
          </a:prstGeom>
        </p:spPr>
      </p:pic>
      <p:sp>
        <p:nvSpPr>
          <p:cNvPr id="20" name="TextBox 8">
            <a:extLst>
              <a:ext uri="{FF2B5EF4-FFF2-40B4-BE49-F238E27FC236}">
                <a16:creationId xmlns:a16="http://schemas.microsoft.com/office/drawing/2014/main" id="{17BEBF69-B027-B338-76E0-41425B858F25}"/>
              </a:ext>
            </a:extLst>
          </p:cNvPr>
          <p:cNvSpPr txBox="1"/>
          <p:nvPr/>
        </p:nvSpPr>
        <p:spPr>
          <a:xfrm>
            <a:off x="2891273" y="5802151"/>
            <a:ext cx="10972800" cy="1727396"/>
          </a:xfrm>
          <a:prstGeom prst="rect">
            <a:avLst/>
          </a:prstGeom>
        </p:spPr>
        <p:txBody>
          <a:bodyPr wrap="square" lIns="0" tIns="0" rIns="0" bIns="0" rtlCol="0" anchor="t">
            <a:spAutoFit/>
          </a:bodyPr>
          <a:lstStyle/>
          <a:p>
            <a:pPr algn="just">
              <a:lnSpc>
                <a:spcPts val="3359"/>
              </a:lnSpc>
            </a:pPr>
            <a:r>
              <a:rPr lang="en-US" sz="2400" spc="-36" dirty="0">
                <a:solidFill>
                  <a:srgbClr val="000000"/>
                </a:solidFill>
                <a:latin typeface="Abhaya Libre Regular"/>
              </a:rPr>
              <a:t>YouTube gives you the opportunity to discover a variety of videos to fuel lifelong learning.</a:t>
            </a:r>
          </a:p>
          <a:p>
            <a:pPr algn="just">
              <a:lnSpc>
                <a:spcPts val="3359"/>
              </a:lnSpc>
            </a:pPr>
            <a:r>
              <a:rPr lang="en-US" sz="2400" spc="-36" dirty="0">
                <a:solidFill>
                  <a:srgbClr val="000000"/>
                </a:solidFill>
                <a:latin typeface="Abhaya Libre Regular"/>
              </a:rPr>
              <a:t>It gives you the ability to learn anything from anywhere!</a:t>
            </a:r>
          </a:p>
          <a:p>
            <a:pPr algn="just">
              <a:lnSpc>
                <a:spcPts val="3359"/>
              </a:lnSpc>
            </a:pPr>
            <a:r>
              <a:rPr lang="en-US" sz="2400" spc="-36" dirty="0">
                <a:solidFill>
                  <a:srgbClr val="000000"/>
                </a:solidFill>
                <a:latin typeface="Abhaya Libre Regular"/>
              </a:rPr>
              <a:t>Explore </a:t>
            </a:r>
            <a:r>
              <a:rPr lang="en-US" sz="2400" spc="-36" dirty="0">
                <a:solidFill>
                  <a:srgbClr val="000000"/>
                </a:solidFill>
                <a:latin typeface="Abhaya Libre Regular"/>
                <a:hlinkClick r:id="rId11"/>
              </a:rPr>
              <a:t>YouTube</a:t>
            </a:r>
            <a:endParaRPr lang="en-US" sz="2400" spc="-36" dirty="0">
              <a:solidFill>
                <a:srgbClr val="000000"/>
              </a:solidFill>
              <a:latin typeface="Abhaya Libre Regular"/>
            </a:endParaRPr>
          </a:p>
          <a:p>
            <a:pPr algn="just">
              <a:lnSpc>
                <a:spcPts val="3359"/>
              </a:lnSpc>
            </a:pPr>
            <a:r>
              <a:rPr lang="en-US" sz="2400" spc="-36" dirty="0">
                <a:solidFill>
                  <a:srgbClr val="000000"/>
                </a:solidFill>
                <a:latin typeface="Abhaya Libre Regular"/>
              </a:rPr>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811133" y="7594029"/>
            <a:ext cx="11622266" cy="123880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sp>
        <p:nvSpPr>
          <p:cNvPr id="9" name="TextBox 9"/>
          <p:cNvSpPr txBox="1"/>
          <p:nvPr/>
        </p:nvSpPr>
        <p:spPr>
          <a:xfrm>
            <a:off x="2912882" y="1275869"/>
            <a:ext cx="12022317" cy="765979"/>
          </a:xfrm>
          <a:prstGeom prst="rect">
            <a:avLst/>
          </a:prstGeom>
        </p:spPr>
        <p:txBody>
          <a:bodyPr wrap="square" lIns="0" tIns="0" rIns="0" bIns="0" rtlCol="0" anchor="t">
            <a:spAutoFit/>
          </a:bodyPr>
          <a:lstStyle/>
          <a:p>
            <a:pPr>
              <a:lnSpc>
                <a:spcPts val="5449"/>
              </a:lnSpc>
            </a:pPr>
            <a:r>
              <a:rPr lang="en-US" sz="6410" dirty="0">
                <a:solidFill>
                  <a:srgbClr val="000000"/>
                </a:solidFill>
                <a:latin typeface="Abhaya Libre Regular"/>
              </a:rPr>
              <a:t>02 - Lifelong Learning Google tools</a:t>
            </a:r>
          </a:p>
        </p:txBody>
      </p:sp>
      <p:sp>
        <p:nvSpPr>
          <p:cNvPr id="20" name="TextBox 8">
            <a:extLst>
              <a:ext uri="{FF2B5EF4-FFF2-40B4-BE49-F238E27FC236}">
                <a16:creationId xmlns:a16="http://schemas.microsoft.com/office/drawing/2014/main" id="{17BEBF69-B027-B338-76E0-41425B858F25}"/>
              </a:ext>
            </a:extLst>
          </p:cNvPr>
          <p:cNvSpPr txBox="1"/>
          <p:nvPr/>
        </p:nvSpPr>
        <p:spPr>
          <a:xfrm>
            <a:off x="2891273" y="5802151"/>
            <a:ext cx="10972800" cy="2163413"/>
          </a:xfrm>
          <a:prstGeom prst="rect">
            <a:avLst/>
          </a:prstGeom>
        </p:spPr>
        <p:txBody>
          <a:bodyPr wrap="square" lIns="0" tIns="0" rIns="0" bIns="0" rtlCol="0" anchor="t">
            <a:spAutoFit/>
          </a:bodyPr>
          <a:lstStyle/>
          <a:p>
            <a:pPr algn="just">
              <a:lnSpc>
                <a:spcPts val="3359"/>
              </a:lnSpc>
            </a:pPr>
            <a:r>
              <a:rPr lang="en-US" sz="2400" spc="-36" dirty="0">
                <a:solidFill>
                  <a:srgbClr val="000000"/>
                </a:solidFill>
                <a:latin typeface="Abhaya Libre Regular"/>
              </a:rPr>
              <a:t>With daily translations of more than 100 billion words, Google Translate aids in communication.</a:t>
            </a:r>
          </a:p>
          <a:p>
            <a:pPr algn="just">
              <a:lnSpc>
                <a:spcPts val="3359"/>
              </a:lnSpc>
            </a:pPr>
            <a:endParaRPr lang="en-US" sz="2400" spc="-36" dirty="0">
              <a:solidFill>
                <a:srgbClr val="000000"/>
              </a:solidFill>
              <a:latin typeface="Abhaya Libre Regular"/>
            </a:endParaRPr>
          </a:p>
          <a:p>
            <a:pPr algn="just">
              <a:lnSpc>
                <a:spcPts val="3359"/>
              </a:lnSpc>
            </a:pPr>
            <a:r>
              <a:rPr lang="en-US" sz="2400" spc="-36" dirty="0">
                <a:solidFill>
                  <a:srgbClr val="000000"/>
                </a:solidFill>
                <a:latin typeface="Abhaya Libre Regular"/>
              </a:rPr>
              <a:t>Explore </a:t>
            </a:r>
            <a:r>
              <a:rPr lang="en-US" sz="2400" spc="-36" dirty="0">
                <a:solidFill>
                  <a:srgbClr val="000000"/>
                </a:solidFill>
                <a:latin typeface="Abhaya Libre Regular"/>
                <a:hlinkClick r:id="rId8"/>
              </a:rPr>
              <a:t>Google Translate</a:t>
            </a:r>
            <a:endParaRPr lang="en-US" sz="2400" spc="-36" dirty="0">
              <a:solidFill>
                <a:srgbClr val="000000"/>
              </a:solidFill>
              <a:latin typeface="Abhaya Libre Regular"/>
            </a:endParaRPr>
          </a:p>
          <a:p>
            <a:pPr algn="just">
              <a:lnSpc>
                <a:spcPts val="3359"/>
              </a:lnSpc>
            </a:pPr>
            <a:r>
              <a:rPr lang="en-US" sz="2400" spc="-36" dirty="0">
                <a:solidFill>
                  <a:srgbClr val="000000"/>
                </a:solidFill>
                <a:latin typeface="Abhaya Libre Regular"/>
              </a:rPr>
              <a:t> </a:t>
            </a:r>
          </a:p>
        </p:txBody>
      </p:sp>
      <p:pic>
        <p:nvPicPr>
          <p:cNvPr id="6" name="Picture 25">
            <a:extLst>
              <a:ext uri="{FF2B5EF4-FFF2-40B4-BE49-F238E27FC236}">
                <a16:creationId xmlns:a16="http://schemas.microsoft.com/office/drawing/2014/main" id="{D49472B8-AAF9-3078-221D-BB0372C763F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6418708" y="8267700"/>
            <a:ext cx="1143000" cy="1440000"/>
          </a:xfrm>
          <a:prstGeom prst="rect">
            <a:avLst/>
          </a:prstGeom>
        </p:spPr>
      </p:pic>
      <p:pic>
        <p:nvPicPr>
          <p:cNvPr id="8" name="Picture 7" descr="Icon&#10;&#10;Description automatically generated">
            <a:extLst>
              <a:ext uri="{FF2B5EF4-FFF2-40B4-BE49-F238E27FC236}">
                <a16:creationId xmlns:a16="http://schemas.microsoft.com/office/drawing/2014/main" id="{DC091F01-F587-4291-9D0B-423B6388D9C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553690" y="2805064"/>
            <a:ext cx="2171700" cy="2171700"/>
          </a:xfrm>
          <a:prstGeom prst="rect">
            <a:avLst/>
          </a:prstGeom>
        </p:spPr>
      </p:pic>
    </p:spTree>
    <p:extLst>
      <p:ext uri="{BB962C8B-B14F-4D97-AF65-F5344CB8AC3E}">
        <p14:creationId xmlns:p14="http://schemas.microsoft.com/office/powerpoint/2010/main" val="3442454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811133" y="7594029"/>
            <a:ext cx="11622266" cy="123880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sp>
        <p:nvSpPr>
          <p:cNvPr id="9" name="TextBox 9"/>
          <p:cNvSpPr txBox="1"/>
          <p:nvPr/>
        </p:nvSpPr>
        <p:spPr>
          <a:xfrm>
            <a:off x="2912882" y="1275869"/>
            <a:ext cx="12022317" cy="765979"/>
          </a:xfrm>
          <a:prstGeom prst="rect">
            <a:avLst/>
          </a:prstGeom>
        </p:spPr>
        <p:txBody>
          <a:bodyPr wrap="square" lIns="0" tIns="0" rIns="0" bIns="0" rtlCol="0" anchor="t">
            <a:spAutoFit/>
          </a:bodyPr>
          <a:lstStyle/>
          <a:p>
            <a:pPr>
              <a:lnSpc>
                <a:spcPts val="5449"/>
              </a:lnSpc>
            </a:pPr>
            <a:r>
              <a:rPr lang="en-US" sz="6410" dirty="0">
                <a:solidFill>
                  <a:srgbClr val="000000"/>
                </a:solidFill>
                <a:latin typeface="Abhaya Libre Regular"/>
              </a:rPr>
              <a:t>02 - Lifelong Learning Google tools</a:t>
            </a:r>
          </a:p>
        </p:txBody>
      </p:sp>
      <p:sp>
        <p:nvSpPr>
          <p:cNvPr id="20" name="TextBox 8">
            <a:extLst>
              <a:ext uri="{FF2B5EF4-FFF2-40B4-BE49-F238E27FC236}">
                <a16:creationId xmlns:a16="http://schemas.microsoft.com/office/drawing/2014/main" id="{17BEBF69-B027-B338-76E0-41425B858F25}"/>
              </a:ext>
            </a:extLst>
          </p:cNvPr>
          <p:cNvSpPr txBox="1"/>
          <p:nvPr/>
        </p:nvSpPr>
        <p:spPr>
          <a:xfrm>
            <a:off x="2891273" y="5802151"/>
            <a:ext cx="10972800" cy="1727396"/>
          </a:xfrm>
          <a:prstGeom prst="rect">
            <a:avLst/>
          </a:prstGeom>
        </p:spPr>
        <p:txBody>
          <a:bodyPr wrap="square" lIns="0" tIns="0" rIns="0" bIns="0" rtlCol="0" anchor="t">
            <a:spAutoFit/>
          </a:bodyPr>
          <a:lstStyle/>
          <a:p>
            <a:pPr algn="just">
              <a:lnSpc>
                <a:spcPts val="3359"/>
              </a:lnSpc>
            </a:pPr>
            <a:r>
              <a:rPr lang="en-US" sz="2400" spc="-36" dirty="0">
                <a:solidFill>
                  <a:srgbClr val="000000"/>
                </a:solidFill>
                <a:latin typeface="Abhaya Libre Regular"/>
              </a:rPr>
              <a:t>You can explore all the world using the Google Earth. </a:t>
            </a:r>
          </a:p>
          <a:p>
            <a:pPr algn="just">
              <a:lnSpc>
                <a:spcPts val="3359"/>
              </a:lnSpc>
            </a:pPr>
            <a:endParaRPr lang="en-US" sz="2400" spc="-36" dirty="0">
              <a:solidFill>
                <a:srgbClr val="000000"/>
              </a:solidFill>
              <a:latin typeface="Abhaya Libre Regular"/>
            </a:endParaRPr>
          </a:p>
          <a:p>
            <a:pPr algn="just">
              <a:lnSpc>
                <a:spcPts val="3359"/>
              </a:lnSpc>
            </a:pPr>
            <a:r>
              <a:rPr lang="en-US" sz="2400" spc="-36" dirty="0">
                <a:solidFill>
                  <a:srgbClr val="000000"/>
                </a:solidFill>
                <a:latin typeface="Abhaya Libre Regular"/>
              </a:rPr>
              <a:t>Explore </a:t>
            </a:r>
            <a:r>
              <a:rPr lang="en-US" sz="2400" spc="-36" dirty="0">
                <a:solidFill>
                  <a:srgbClr val="000000"/>
                </a:solidFill>
                <a:latin typeface="Abhaya Libre Regular"/>
                <a:hlinkClick r:id="rId8"/>
              </a:rPr>
              <a:t>Google Earth</a:t>
            </a:r>
            <a:endParaRPr lang="en-US" sz="2400" spc="-36" dirty="0">
              <a:solidFill>
                <a:srgbClr val="000000"/>
              </a:solidFill>
              <a:latin typeface="Abhaya Libre Regular"/>
            </a:endParaRPr>
          </a:p>
          <a:p>
            <a:pPr algn="just">
              <a:lnSpc>
                <a:spcPts val="3359"/>
              </a:lnSpc>
            </a:pPr>
            <a:r>
              <a:rPr lang="en-US" sz="2400" spc="-36" dirty="0">
                <a:solidFill>
                  <a:srgbClr val="000000"/>
                </a:solidFill>
                <a:latin typeface="Abhaya Libre Regular"/>
              </a:rPr>
              <a:t> </a:t>
            </a:r>
          </a:p>
        </p:txBody>
      </p:sp>
      <p:pic>
        <p:nvPicPr>
          <p:cNvPr id="7" name="Picture 22">
            <a:extLst>
              <a:ext uri="{FF2B5EF4-FFF2-40B4-BE49-F238E27FC236}">
                <a16:creationId xmlns:a16="http://schemas.microsoft.com/office/drawing/2014/main" id="{FFDF3074-15C5-B167-5EF6-22BB1015C449}"/>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6306800" y="8394952"/>
            <a:ext cx="1528327" cy="1630215"/>
          </a:xfrm>
          <a:prstGeom prst="rect">
            <a:avLst/>
          </a:prstGeom>
        </p:spPr>
      </p:pic>
      <p:pic>
        <p:nvPicPr>
          <p:cNvPr id="11" name="Picture 10" descr="A picture containing blue&#10;&#10;Description automatically generated">
            <a:extLst>
              <a:ext uri="{FF2B5EF4-FFF2-40B4-BE49-F238E27FC236}">
                <a16:creationId xmlns:a16="http://schemas.microsoft.com/office/drawing/2014/main" id="{CF7C15D1-13FA-61A0-4C7C-CEDEBA106F39}"/>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6400800" y="2321436"/>
            <a:ext cx="3200400" cy="3103245"/>
          </a:xfrm>
          <a:prstGeom prst="rect">
            <a:avLst/>
          </a:prstGeom>
        </p:spPr>
      </p:pic>
      <p:sp>
        <p:nvSpPr>
          <p:cNvPr id="12" name="TextBox 11">
            <a:extLst>
              <a:ext uri="{FF2B5EF4-FFF2-40B4-BE49-F238E27FC236}">
                <a16:creationId xmlns:a16="http://schemas.microsoft.com/office/drawing/2014/main" id="{A03DCC49-22D3-D20A-BAFA-D99E2C927921}"/>
              </a:ext>
            </a:extLst>
          </p:cNvPr>
          <p:cNvSpPr txBox="1"/>
          <p:nvPr/>
        </p:nvSpPr>
        <p:spPr>
          <a:xfrm>
            <a:off x="6400800" y="5526493"/>
            <a:ext cx="3200400" cy="230832"/>
          </a:xfrm>
          <a:prstGeom prst="rect">
            <a:avLst/>
          </a:prstGeom>
          <a:noFill/>
        </p:spPr>
        <p:txBody>
          <a:bodyPr wrap="square" rtlCol="0">
            <a:spAutoFit/>
          </a:bodyPr>
          <a:lstStyle/>
          <a:p>
            <a:r>
              <a:rPr lang="en-US" sz="900">
                <a:hlinkClick r:id="rId12" tooltip="https://www.techzim.co.zw/2018/06/measure-distance-and-area-with-the-new-feature-on-google-earth/"/>
              </a:rPr>
              <a:t>This Photo</a:t>
            </a:r>
            <a:r>
              <a:rPr lang="en-US" sz="900"/>
              <a:t> by Unknown Author is licensed under </a:t>
            </a:r>
            <a:r>
              <a:rPr lang="en-US" sz="900">
                <a:hlinkClick r:id="rId13" tooltip="https://creativecommons.org/licenses/by-nc-nd/3.0/"/>
              </a:rPr>
              <a:t>CC BY-NC-ND</a:t>
            </a:r>
            <a:endParaRPr lang="en-US" sz="900"/>
          </a:p>
        </p:txBody>
      </p:sp>
    </p:spTree>
    <p:extLst>
      <p:ext uri="{BB962C8B-B14F-4D97-AF65-F5344CB8AC3E}">
        <p14:creationId xmlns:p14="http://schemas.microsoft.com/office/powerpoint/2010/main" val="954085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811133" y="7594029"/>
            <a:ext cx="11622266" cy="123880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sp>
        <p:nvSpPr>
          <p:cNvPr id="9" name="TextBox 9"/>
          <p:cNvSpPr txBox="1"/>
          <p:nvPr/>
        </p:nvSpPr>
        <p:spPr>
          <a:xfrm>
            <a:off x="2912882" y="1275869"/>
            <a:ext cx="12022317" cy="765979"/>
          </a:xfrm>
          <a:prstGeom prst="rect">
            <a:avLst/>
          </a:prstGeom>
        </p:spPr>
        <p:txBody>
          <a:bodyPr wrap="square" lIns="0" tIns="0" rIns="0" bIns="0" rtlCol="0" anchor="t">
            <a:spAutoFit/>
          </a:bodyPr>
          <a:lstStyle/>
          <a:p>
            <a:pPr>
              <a:lnSpc>
                <a:spcPts val="5449"/>
              </a:lnSpc>
            </a:pPr>
            <a:r>
              <a:rPr lang="en-US" sz="6410" dirty="0">
                <a:solidFill>
                  <a:srgbClr val="000000"/>
                </a:solidFill>
                <a:latin typeface="Abhaya Libre Regular"/>
              </a:rPr>
              <a:t>02 - Lifelong Learning Google tools</a:t>
            </a:r>
          </a:p>
        </p:txBody>
      </p:sp>
      <p:sp>
        <p:nvSpPr>
          <p:cNvPr id="20" name="TextBox 8">
            <a:extLst>
              <a:ext uri="{FF2B5EF4-FFF2-40B4-BE49-F238E27FC236}">
                <a16:creationId xmlns:a16="http://schemas.microsoft.com/office/drawing/2014/main" id="{17BEBF69-B027-B338-76E0-41425B858F25}"/>
              </a:ext>
            </a:extLst>
          </p:cNvPr>
          <p:cNvSpPr txBox="1"/>
          <p:nvPr/>
        </p:nvSpPr>
        <p:spPr>
          <a:xfrm>
            <a:off x="2891273" y="5802151"/>
            <a:ext cx="10972800" cy="1727396"/>
          </a:xfrm>
          <a:prstGeom prst="rect">
            <a:avLst/>
          </a:prstGeom>
        </p:spPr>
        <p:txBody>
          <a:bodyPr wrap="square" lIns="0" tIns="0" rIns="0" bIns="0" rtlCol="0" anchor="t">
            <a:spAutoFit/>
          </a:bodyPr>
          <a:lstStyle/>
          <a:p>
            <a:pPr algn="just">
              <a:lnSpc>
                <a:spcPts val="3359"/>
              </a:lnSpc>
            </a:pPr>
            <a:r>
              <a:rPr lang="en-US" sz="2400" spc="-36" dirty="0">
                <a:solidFill>
                  <a:srgbClr val="000000"/>
                </a:solidFill>
                <a:latin typeface="Abhaya Libre Regular"/>
              </a:rPr>
              <a:t>If you face difficulties to describe something in words, Google Lens helps you, using your camera or an image to search.</a:t>
            </a:r>
          </a:p>
          <a:p>
            <a:pPr algn="just">
              <a:lnSpc>
                <a:spcPts val="3359"/>
              </a:lnSpc>
            </a:pPr>
            <a:endParaRPr lang="en-US" sz="2400" spc="-36" dirty="0">
              <a:solidFill>
                <a:srgbClr val="000000"/>
              </a:solidFill>
              <a:latin typeface="Abhaya Libre Regular"/>
            </a:endParaRPr>
          </a:p>
          <a:p>
            <a:pPr algn="just">
              <a:lnSpc>
                <a:spcPts val="3359"/>
              </a:lnSpc>
            </a:pPr>
            <a:r>
              <a:rPr lang="en-US" sz="2400" spc="-36" dirty="0">
                <a:solidFill>
                  <a:srgbClr val="000000"/>
                </a:solidFill>
                <a:latin typeface="Abhaya Libre Regular"/>
              </a:rPr>
              <a:t>Explore </a:t>
            </a:r>
            <a:r>
              <a:rPr lang="en-US" sz="2400" spc="-36" dirty="0">
                <a:solidFill>
                  <a:srgbClr val="000000"/>
                </a:solidFill>
                <a:latin typeface="Abhaya Libre Regular"/>
                <a:hlinkClick r:id="rId8"/>
              </a:rPr>
              <a:t>Google Lens</a:t>
            </a:r>
            <a:endParaRPr lang="en-US" sz="2400" spc="-36" dirty="0">
              <a:solidFill>
                <a:srgbClr val="000000"/>
              </a:solidFill>
              <a:latin typeface="Abhaya Libre Regular"/>
            </a:endParaRPr>
          </a:p>
        </p:txBody>
      </p:sp>
      <p:pic>
        <p:nvPicPr>
          <p:cNvPr id="6" name="Picture 20">
            <a:extLst>
              <a:ext uri="{FF2B5EF4-FFF2-40B4-BE49-F238E27FC236}">
                <a16:creationId xmlns:a16="http://schemas.microsoft.com/office/drawing/2014/main" id="{EB6F8FAA-A832-F4F9-3538-6A12A0A76BF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5986081" y="8404995"/>
            <a:ext cx="1367273" cy="1230546"/>
          </a:xfrm>
          <a:prstGeom prst="rect">
            <a:avLst/>
          </a:prstGeom>
        </p:spPr>
      </p:pic>
      <p:pic>
        <p:nvPicPr>
          <p:cNvPr id="10" name="Picture 9" descr="Graphical user interface, text, application, chat or text message&#10;&#10;Description automatically generated">
            <a:extLst>
              <a:ext uri="{FF2B5EF4-FFF2-40B4-BE49-F238E27FC236}">
                <a16:creationId xmlns:a16="http://schemas.microsoft.com/office/drawing/2014/main" id="{65991CD5-8A16-E9FD-82D6-746EE2A4D431}"/>
              </a:ext>
            </a:extLst>
          </p:cNvPr>
          <p:cNvPicPr>
            <a:picLocks noChangeAspect="1"/>
          </p:cNvPicPr>
          <p:nvPr/>
        </p:nvPicPr>
        <p:blipFill>
          <a:blip r:embed="rId11" cstate="print">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6346702" y="2223526"/>
            <a:ext cx="4075766" cy="2292618"/>
          </a:xfrm>
          <a:prstGeom prst="rect">
            <a:avLst/>
          </a:prstGeom>
        </p:spPr>
      </p:pic>
      <p:sp>
        <p:nvSpPr>
          <p:cNvPr id="13" name="TextBox 12">
            <a:extLst>
              <a:ext uri="{FF2B5EF4-FFF2-40B4-BE49-F238E27FC236}">
                <a16:creationId xmlns:a16="http://schemas.microsoft.com/office/drawing/2014/main" id="{F1051290-60D5-5659-8204-46C44D04D1C6}"/>
              </a:ext>
            </a:extLst>
          </p:cNvPr>
          <p:cNvSpPr txBox="1"/>
          <p:nvPr/>
        </p:nvSpPr>
        <p:spPr>
          <a:xfrm>
            <a:off x="6858000" y="4516144"/>
            <a:ext cx="3564468" cy="230832"/>
          </a:xfrm>
          <a:prstGeom prst="rect">
            <a:avLst/>
          </a:prstGeom>
          <a:noFill/>
        </p:spPr>
        <p:txBody>
          <a:bodyPr wrap="square" rtlCol="0">
            <a:spAutoFit/>
          </a:bodyPr>
          <a:lstStyle/>
          <a:p>
            <a:r>
              <a:rPr lang="en-US" sz="900" dirty="0">
                <a:hlinkClick r:id="rId12" tooltip="https://teknodiot.com/google-lens-nedir"/>
              </a:rPr>
              <a:t>This Photo</a:t>
            </a:r>
            <a:r>
              <a:rPr lang="en-US" sz="900" dirty="0"/>
              <a:t> by Unknown Author is licensed under </a:t>
            </a:r>
            <a:r>
              <a:rPr lang="en-US" sz="900" dirty="0">
                <a:hlinkClick r:id="rId13" tooltip="https://creativecommons.org/licenses/by-nc-nd/3.0/"/>
              </a:rPr>
              <a:t>CC BY-NC-ND</a:t>
            </a:r>
            <a:endParaRPr lang="en-US" sz="900" dirty="0"/>
          </a:p>
        </p:txBody>
      </p:sp>
    </p:spTree>
    <p:extLst>
      <p:ext uri="{BB962C8B-B14F-4D97-AF65-F5344CB8AC3E}">
        <p14:creationId xmlns:p14="http://schemas.microsoft.com/office/powerpoint/2010/main" val="2222129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811133" y="7594029"/>
            <a:ext cx="11622266" cy="123880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sp>
        <p:nvSpPr>
          <p:cNvPr id="9" name="TextBox 9"/>
          <p:cNvSpPr txBox="1"/>
          <p:nvPr/>
        </p:nvSpPr>
        <p:spPr>
          <a:xfrm>
            <a:off x="2912882" y="1275869"/>
            <a:ext cx="12022317" cy="765979"/>
          </a:xfrm>
          <a:prstGeom prst="rect">
            <a:avLst/>
          </a:prstGeom>
        </p:spPr>
        <p:txBody>
          <a:bodyPr wrap="square" lIns="0" tIns="0" rIns="0" bIns="0" rtlCol="0" anchor="t">
            <a:spAutoFit/>
          </a:bodyPr>
          <a:lstStyle/>
          <a:p>
            <a:pPr>
              <a:lnSpc>
                <a:spcPts val="5449"/>
              </a:lnSpc>
            </a:pPr>
            <a:r>
              <a:rPr lang="en-US" sz="6410" dirty="0">
                <a:solidFill>
                  <a:srgbClr val="000000"/>
                </a:solidFill>
                <a:latin typeface="Abhaya Libre Regular"/>
              </a:rPr>
              <a:t>02 - Lifelong Learning Google tools</a:t>
            </a:r>
          </a:p>
        </p:txBody>
      </p:sp>
      <p:sp>
        <p:nvSpPr>
          <p:cNvPr id="20" name="TextBox 8">
            <a:extLst>
              <a:ext uri="{FF2B5EF4-FFF2-40B4-BE49-F238E27FC236}">
                <a16:creationId xmlns:a16="http://schemas.microsoft.com/office/drawing/2014/main" id="{17BEBF69-B027-B338-76E0-41425B858F25}"/>
              </a:ext>
            </a:extLst>
          </p:cNvPr>
          <p:cNvSpPr txBox="1"/>
          <p:nvPr/>
        </p:nvSpPr>
        <p:spPr>
          <a:xfrm>
            <a:off x="2891273" y="5802151"/>
            <a:ext cx="10972800" cy="1727396"/>
          </a:xfrm>
          <a:prstGeom prst="rect">
            <a:avLst/>
          </a:prstGeom>
        </p:spPr>
        <p:txBody>
          <a:bodyPr wrap="square" lIns="0" tIns="0" rIns="0" bIns="0" rtlCol="0" anchor="t">
            <a:spAutoFit/>
          </a:bodyPr>
          <a:lstStyle/>
          <a:p>
            <a:pPr algn="just">
              <a:lnSpc>
                <a:spcPts val="3359"/>
              </a:lnSpc>
            </a:pPr>
            <a:r>
              <a:rPr lang="en-US" sz="2400" spc="-36" dirty="0">
                <a:solidFill>
                  <a:srgbClr val="000000"/>
                </a:solidFill>
                <a:latin typeface="Abhaya Libre Regular"/>
              </a:rPr>
              <a:t>Become a lifelong learner and browse the world's largest collection of full-text books while relaxing at home.</a:t>
            </a:r>
          </a:p>
          <a:p>
            <a:pPr algn="just">
              <a:lnSpc>
                <a:spcPts val="3359"/>
              </a:lnSpc>
            </a:pPr>
            <a:endParaRPr lang="en-US" sz="2400" spc="-36" dirty="0">
              <a:solidFill>
                <a:srgbClr val="000000"/>
              </a:solidFill>
              <a:latin typeface="Abhaya Libre Regular"/>
            </a:endParaRPr>
          </a:p>
          <a:p>
            <a:pPr algn="just">
              <a:lnSpc>
                <a:spcPts val="3359"/>
              </a:lnSpc>
            </a:pPr>
            <a:r>
              <a:rPr lang="en-US" sz="2400" spc="-36" dirty="0">
                <a:solidFill>
                  <a:srgbClr val="000000"/>
                </a:solidFill>
                <a:latin typeface="Abhaya Libre Regular"/>
              </a:rPr>
              <a:t>Explore </a:t>
            </a:r>
            <a:r>
              <a:rPr lang="en-US" sz="2400" spc="-36" dirty="0">
                <a:solidFill>
                  <a:srgbClr val="000000"/>
                </a:solidFill>
                <a:latin typeface="Abhaya Libre Regular"/>
                <a:hlinkClick r:id="rId8"/>
              </a:rPr>
              <a:t>Google Books</a:t>
            </a:r>
            <a:endParaRPr lang="en-US" sz="2400" spc="-36" dirty="0">
              <a:solidFill>
                <a:srgbClr val="000000"/>
              </a:solidFill>
              <a:latin typeface="Abhaya Libre Regular"/>
            </a:endParaRPr>
          </a:p>
        </p:txBody>
      </p:sp>
      <p:pic>
        <p:nvPicPr>
          <p:cNvPr id="8" name="Picture 7" descr="Graphical user interface, text, application, email&#10;&#10;Description automatically generated">
            <a:extLst>
              <a:ext uri="{FF2B5EF4-FFF2-40B4-BE49-F238E27FC236}">
                <a16:creationId xmlns:a16="http://schemas.microsoft.com/office/drawing/2014/main" id="{FC51FD65-E645-0C12-796F-485F0FE5E71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48200" y="2444326"/>
            <a:ext cx="7978831" cy="2880610"/>
          </a:xfrm>
          <a:prstGeom prst="rect">
            <a:avLst/>
          </a:prstGeom>
        </p:spPr>
      </p:pic>
      <p:pic>
        <p:nvPicPr>
          <p:cNvPr id="11" name="Picture 18">
            <a:extLst>
              <a:ext uri="{FF2B5EF4-FFF2-40B4-BE49-F238E27FC236}">
                <a16:creationId xmlns:a16="http://schemas.microsoft.com/office/drawing/2014/main" id="{556EF656-9B1F-D7CE-380A-C464C765585F}"/>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864262" y="7886700"/>
            <a:ext cx="1108891" cy="1505902"/>
          </a:xfrm>
          <a:prstGeom prst="rect">
            <a:avLst/>
          </a:prstGeom>
        </p:spPr>
      </p:pic>
    </p:spTree>
    <p:extLst>
      <p:ext uri="{BB962C8B-B14F-4D97-AF65-F5344CB8AC3E}">
        <p14:creationId xmlns:p14="http://schemas.microsoft.com/office/powerpoint/2010/main" val="510959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811133" y="7594029"/>
            <a:ext cx="11622266" cy="123880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sp>
        <p:nvSpPr>
          <p:cNvPr id="9" name="TextBox 9"/>
          <p:cNvSpPr txBox="1"/>
          <p:nvPr/>
        </p:nvSpPr>
        <p:spPr>
          <a:xfrm>
            <a:off x="2912882" y="1275869"/>
            <a:ext cx="12022317" cy="765979"/>
          </a:xfrm>
          <a:prstGeom prst="rect">
            <a:avLst/>
          </a:prstGeom>
        </p:spPr>
        <p:txBody>
          <a:bodyPr wrap="square" lIns="0" tIns="0" rIns="0" bIns="0" rtlCol="0" anchor="t">
            <a:spAutoFit/>
          </a:bodyPr>
          <a:lstStyle/>
          <a:p>
            <a:pPr>
              <a:lnSpc>
                <a:spcPts val="5449"/>
              </a:lnSpc>
            </a:pPr>
            <a:r>
              <a:rPr lang="en-US" sz="6410" dirty="0">
                <a:solidFill>
                  <a:srgbClr val="000000"/>
                </a:solidFill>
                <a:latin typeface="Abhaya Libre Regular"/>
              </a:rPr>
              <a:t>02 - Lifelong Learning Google tools</a:t>
            </a:r>
          </a:p>
        </p:txBody>
      </p:sp>
      <p:sp>
        <p:nvSpPr>
          <p:cNvPr id="20" name="TextBox 8">
            <a:extLst>
              <a:ext uri="{FF2B5EF4-FFF2-40B4-BE49-F238E27FC236}">
                <a16:creationId xmlns:a16="http://schemas.microsoft.com/office/drawing/2014/main" id="{17BEBF69-B027-B338-76E0-41425B858F25}"/>
              </a:ext>
            </a:extLst>
          </p:cNvPr>
          <p:cNvSpPr txBox="1"/>
          <p:nvPr/>
        </p:nvSpPr>
        <p:spPr>
          <a:xfrm>
            <a:off x="2891273" y="5802151"/>
            <a:ext cx="10972800" cy="1727396"/>
          </a:xfrm>
          <a:prstGeom prst="rect">
            <a:avLst/>
          </a:prstGeom>
        </p:spPr>
        <p:txBody>
          <a:bodyPr wrap="square" lIns="0" tIns="0" rIns="0" bIns="0" rtlCol="0" anchor="t">
            <a:spAutoFit/>
          </a:bodyPr>
          <a:lstStyle/>
          <a:p>
            <a:pPr algn="just">
              <a:lnSpc>
                <a:spcPts val="3359"/>
              </a:lnSpc>
            </a:pPr>
            <a:r>
              <a:rPr lang="en-US" sz="2400" spc="-36" dirty="0">
                <a:solidFill>
                  <a:srgbClr val="000000"/>
                </a:solidFill>
                <a:latin typeface="Abhaya Libre Regular"/>
              </a:rPr>
              <a:t>Boost analytics and AI using pre-built solutions, datasets, powered by </a:t>
            </a:r>
            <a:r>
              <a:rPr lang="en-US" sz="2400" spc="-36" dirty="0" err="1">
                <a:solidFill>
                  <a:srgbClr val="000000"/>
                </a:solidFill>
                <a:latin typeface="Abhaya Libre Regular"/>
              </a:rPr>
              <a:t>BigQuery</a:t>
            </a:r>
            <a:r>
              <a:rPr lang="en-US" sz="2400" spc="-36" dirty="0">
                <a:solidFill>
                  <a:srgbClr val="000000"/>
                </a:solidFill>
                <a:latin typeface="Abhaya Libre Regular"/>
              </a:rPr>
              <a:t>, Cloud Storage, Earth Engine and more.</a:t>
            </a:r>
          </a:p>
          <a:p>
            <a:pPr algn="just">
              <a:lnSpc>
                <a:spcPts val="3359"/>
              </a:lnSpc>
            </a:pPr>
            <a:endParaRPr lang="en-US" sz="2400" spc="-36" dirty="0">
              <a:solidFill>
                <a:srgbClr val="000000"/>
              </a:solidFill>
              <a:latin typeface="Abhaya Libre Regular"/>
            </a:endParaRPr>
          </a:p>
          <a:p>
            <a:pPr algn="just">
              <a:lnSpc>
                <a:spcPts val="3359"/>
              </a:lnSpc>
            </a:pPr>
            <a:r>
              <a:rPr lang="en-US" sz="2400" spc="-36" dirty="0">
                <a:solidFill>
                  <a:srgbClr val="000000"/>
                </a:solidFill>
                <a:latin typeface="Abhaya Libre Regular"/>
              </a:rPr>
              <a:t>Explore </a:t>
            </a:r>
            <a:r>
              <a:rPr lang="en-US" sz="2400" spc="-36" dirty="0">
                <a:solidFill>
                  <a:srgbClr val="000000"/>
                </a:solidFill>
                <a:latin typeface="Abhaya Libre Regular"/>
                <a:hlinkClick r:id="rId8"/>
              </a:rPr>
              <a:t>Public Datasets</a:t>
            </a:r>
            <a:endParaRPr lang="en-US" sz="2400" spc="-36" dirty="0">
              <a:solidFill>
                <a:srgbClr val="000000"/>
              </a:solidFill>
              <a:latin typeface="Abhaya Libre Regular"/>
            </a:endParaRPr>
          </a:p>
        </p:txBody>
      </p:sp>
      <p:pic>
        <p:nvPicPr>
          <p:cNvPr id="6" name="Picture 16">
            <a:extLst>
              <a:ext uri="{FF2B5EF4-FFF2-40B4-BE49-F238E27FC236}">
                <a16:creationId xmlns:a16="http://schemas.microsoft.com/office/drawing/2014/main" id="{62CC15BA-15B6-284C-BEDA-5715AEC7DC5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4325600" y="7343879"/>
            <a:ext cx="2682360" cy="1902037"/>
          </a:xfrm>
          <a:prstGeom prst="rect">
            <a:avLst/>
          </a:prstGeom>
        </p:spPr>
      </p:pic>
      <p:pic>
        <p:nvPicPr>
          <p:cNvPr id="14" name="Picture 13" descr="A picture containing application&#10;&#10;Description automatically generated">
            <a:extLst>
              <a:ext uri="{FF2B5EF4-FFF2-40B4-BE49-F238E27FC236}">
                <a16:creationId xmlns:a16="http://schemas.microsoft.com/office/drawing/2014/main" id="{54B95979-5015-2A3D-734D-2436E318FC9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865750" y="2319942"/>
            <a:ext cx="5715000" cy="2876550"/>
          </a:xfrm>
          <a:prstGeom prst="rect">
            <a:avLst/>
          </a:prstGeom>
        </p:spPr>
      </p:pic>
    </p:spTree>
    <p:extLst>
      <p:ext uri="{BB962C8B-B14F-4D97-AF65-F5344CB8AC3E}">
        <p14:creationId xmlns:p14="http://schemas.microsoft.com/office/powerpoint/2010/main" val="9726643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811133" y="7594029"/>
            <a:ext cx="11622266" cy="123880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sp>
        <p:nvSpPr>
          <p:cNvPr id="9" name="TextBox 9"/>
          <p:cNvSpPr txBox="1"/>
          <p:nvPr/>
        </p:nvSpPr>
        <p:spPr>
          <a:xfrm>
            <a:off x="2912882" y="1275869"/>
            <a:ext cx="12022317" cy="765979"/>
          </a:xfrm>
          <a:prstGeom prst="rect">
            <a:avLst/>
          </a:prstGeom>
        </p:spPr>
        <p:txBody>
          <a:bodyPr wrap="square" lIns="0" tIns="0" rIns="0" bIns="0" rtlCol="0" anchor="t">
            <a:spAutoFit/>
          </a:bodyPr>
          <a:lstStyle/>
          <a:p>
            <a:pPr>
              <a:lnSpc>
                <a:spcPts val="5449"/>
              </a:lnSpc>
            </a:pPr>
            <a:r>
              <a:rPr lang="en-US" sz="6410" dirty="0">
                <a:solidFill>
                  <a:srgbClr val="000000"/>
                </a:solidFill>
                <a:latin typeface="Abhaya Libre Regular"/>
              </a:rPr>
              <a:t>02 - Lifelong Learning Google tools</a:t>
            </a:r>
          </a:p>
        </p:txBody>
      </p:sp>
      <p:sp>
        <p:nvSpPr>
          <p:cNvPr id="20" name="TextBox 8">
            <a:extLst>
              <a:ext uri="{FF2B5EF4-FFF2-40B4-BE49-F238E27FC236}">
                <a16:creationId xmlns:a16="http://schemas.microsoft.com/office/drawing/2014/main" id="{17BEBF69-B027-B338-76E0-41425B858F25}"/>
              </a:ext>
            </a:extLst>
          </p:cNvPr>
          <p:cNvSpPr txBox="1"/>
          <p:nvPr/>
        </p:nvSpPr>
        <p:spPr>
          <a:xfrm>
            <a:off x="2891273" y="5802151"/>
            <a:ext cx="10972800" cy="1291379"/>
          </a:xfrm>
          <a:prstGeom prst="rect">
            <a:avLst/>
          </a:prstGeom>
        </p:spPr>
        <p:txBody>
          <a:bodyPr wrap="square" lIns="0" tIns="0" rIns="0" bIns="0" rtlCol="0" anchor="t">
            <a:spAutoFit/>
          </a:bodyPr>
          <a:lstStyle/>
          <a:p>
            <a:pPr algn="just">
              <a:lnSpc>
                <a:spcPts val="3359"/>
              </a:lnSpc>
            </a:pPr>
            <a:r>
              <a:rPr lang="en-US" sz="2400" spc="-36" dirty="0">
                <a:solidFill>
                  <a:srgbClr val="000000"/>
                </a:solidFill>
                <a:latin typeface="Abhaya Libre Regular"/>
              </a:rPr>
              <a:t>The best way to find scientific articles  and search for scholarly literature on any topic.</a:t>
            </a:r>
          </a:p>
          <a:p>
            <a:pPr algn="just">
              <a:lnSpc>
                <a:spcPts val="3359"/>
              </a:lnSpc>
            </a:pPr>
            <a:endParaRPr lang="en-US" sz="2400" spc="-36" dirty="0">
              <a:solidFill>
                <a:srgbClr val="000000"/>
              </a:solidFill>
              <a:latin typeface="Abhaya Libre Regular"/>
            </a:endParaRPr>
          </a:p>
          <a:p>
            <a:pPr algn="just">
              <a:lnSpc>
                <a:spcPts val="3359"/>
              </a:lnSpc>
            </a:pPr>
            <a:r>
              <a:rPr lang="en-US" sz="2400" spc="-36" dirty="0">
                <a:solidFill>
                  <a:srgbClr val="000000"/>
                </a:solidFill>
                <a:latin typeface="Abhaya Libre Regular"/>
              </a:rPr>
              <a:t>Explore </a:t>
            </a:r>
            <a:r>
              <a:rPr lang="en-US" sz="2400" spc="-36" dirty="0">
                <a:solidFill>
                  <a:srgbClr val="000000"/>
                </a:solidFill>
                <a:latin typeface="Abhaya Libre Regular"/>
                <a:hlinkClick r:id="rId8"/>
              </a:rPr>
              <a:t>Google Scholar</a:t>
            </a:r>
            <a:endParaRPr lang="en-US" sz="2400" spc="-36" dirty="0">
              <a:solidFill>
                <a:srgbClr val="000000"/>
              </a:solidFill>
              <a:latin typeface="Abhaya Libre Regular"/>
            </a:endParaRPr>
          </a:p>
        </p:txBody>
      </p:sp>
      <p:pic>
        <p:nvPicPr>
          <p:cNvPr id="6" name="Picture 16">
            <a:extLst>
              <a:ext uri="{FF2B5EF4-FFF2-40B4-BE49-F238E27FC236}">
                <a16:creationId xmlns:a16="http://schemas.microsoft.com/office/drawing/2014/main" id="{62CC15BA-15B6-284C-BEDA-5715AEC7DC5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4325600" y="7343879"/>
            <a:ext cx="2682360" cy="1902037"/>
          </a:xfrm>
          <a:prstGeom prst="rect">
            <a:avLst/>
          </a:prstGeom>
        </p:spPr>
      </p:pic>
      <p:pic>
        <p:nvPicPr>
          <p:cNvPr id="8" name="Picture 7" descr="Logo, company name&#10;&#10;Description automatically generated">
            <a:extLst>
              <a:ext uri="{FF2B5EF4-FFF2-40B4-BE49-F238E27FC236}">
                <a16:creationId xmlns:a16="http://schemas.microsoft.com/office/drawing/2014/main" id="{80B9F4A9-D775-41E4-0797-F2B39E587C91}"/>
              </a:ext>
            </a:extLst>
          </p:cNvPr>
          <p:cNvPicPr>
            <a:picLocks noChangeAspect="1"/>
          </p:cNvPicPr>
          <p:nvPr/>
        </p:nvPicPr>
        <p:blipFill>
          <a:blip r:embed="rId11" cstate="print">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6400800" y="2233080"/>
            <a:ext cx="3381375" cy="2270704"/>
          </a:xfrm>
          <a:prstGeom prst="rect">
            <a:avLst/>
          </a:prstGeom>
        </p:spPr>
      </p:pic>
      <p:sp>
        <p:nvSpPr>
          <p:cNvPr id="10" name="TextBox 9">
            <a:extLst>
              <a:ext uri="{FF2B5EF4-FFF2-40B4-BE49-F238E27FC236}">
                <a16:creationId xmlns:a16="http://schemas.microsoft.com/office/drawing/2014/main" id="{B7A455B8-5117-31CF-CF05-54A4EC1C93F1}"/>
              </a:ext>
            </a:extLst>
          </p:cNvPr>
          <p:cNvSpPr txBox="1"/>
          <p:nvPr/>
        </p:nvSpPr>
        <p:spPr>
          <a:xfrm>
            <a:off x="6400800" y="4651110"/>
            <a:ext cx="3381375" cy="230832"/>
          </a:xfrm>
          <a:prstGeom prst="rect">
            <a:avLst/>
          </a:prstGeom>
          <a:noFill/>
        </p:spPr>
        <p:txBody>
          <a:bodyPr wrap="square" rtlCol="0">
            <a:spAutoFit/>
          </a:bodyPr>
          <a:lstStyle/>
          <a:p>
            <a:r>
              <a:rPr lang="en-US" sz="900">
                <a:hlinkClick r:id="rId12" tooltip="https://aretio.blogspot.com/2019/11/el-perfil-en-google-scholar-de-los-mas.html"/>
              </a:rPr>
              <a:t>This Photo</a:t>
            </a:r>
            <a:r>
              <a:rPr lang="en-US" sz="900"/>
              <a:t> by Unknown Author is licensed under </a:t>
            </a:r>
            <a:r>
              <a:rPr lang="en-US" sz="900">
                <a:hlinkClick r:id="rId13" tooltip="https://creativecommons.org/licenses/by-nc-sa/3.0/"/>
              </a:rPr>
              <a:t>CC BY-SA-NC</a:t>
            </a:r>
            <a:endParaRPr lang="en-US" sz="900"/>
          </a:p>
        </p:txBody>
      </p:sp>
    </p:spTree>
    <p:extLst>
      <p:ext uri="{BB962C8B-B14F-4D97-AF65-F5344CB8AC3E}">
        <p14:creationId xmlns:p14="http://schemas.microsoft.com/office/powerpoint/2010/main" val="3776201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811133" y="7594029"/>
            <a:ext cx="11622266" cy="123880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sp>
        <p:nvSpPr>
          <p:cNvPr id="9" name="TextBox 9"/>
          <p:cNvSpPr txBox="1"/>
          <p:nvPr/>
        </p:nvSpPr>
        <p:spPr>
          <a:xfrm>
            <a:off x="2912882" y="1275869"/>
            <a:ext cx="12022317" cy="765979"/>
          </a:xfrm>
          <a:prstGeom prst="rect">
            <a:avLst/>
          </a:prstGeom>
        </p:spPr>
        <p:txBody>
          <a:bodyPr wrap="square" lIns="0" tIns="0" rIns="0" bIns="0" rtlCol="0" anchor="t">
            <a:spAutoFit/>
          </a:bodyPr>
          <a:lstStyle/>
          <a:p>
            <a:pPr>
              <a:lnSpc>
                <a:spcPts val="5449"/>
              </a:lnSpc>
            </a:pPr>
            <a:r>
              <a:rPr lang="en-US" sz="6410" dirty="0">
                <a:solidFill>
                  <a:srgbClr val="000000"/>
                </a:solidFill>
                <a:latin typeface="Abhaya Libre Regular"/>
              </a:rPr>
              <a:t>02 - Lifelong Learning Google tools</a:t>
            </a:r>
          </a:p>
        </p:txBody>
      </p:sp>
      <p:sp>
        <p:nvSpPr>
          <p:cNvPr id="20" name="TextBox 8">
            <a:extLst>
              <a:ext uri="{FF2B5EF4-FFF2-40B4-BE49-F238E27FC236}">
                <a16:creationId xmlns:a16="http://schemas.microsoft.com/office/drawing/2014/main" id="{17BEBF69-B027-B338-76E0-41425B858F25}"/>
              </a:ext>
            </a:extLst>
          </p:cNvPr>
          <p:cNvSpPr txBox="1"/>
          <p:nvPr/>
        </p:nvSpPr>
        <p:spPr>
          <a:xfrm>
            <a:off x="2891273" y="5802151"/>
            <a:ext cx="10972800" cy="1727396"/>
          </a:xfrm>
          <a:prstGeom prst="rect">
            <a:avLst/>
          </a:prstGeom>
        </p:spPr>
        <p:txBody>
          <a:bodyPr wrap="square" lIns="0" tIns="0" rIns="0" bIns="0" rtlCol="0" anchor="t">
            <a:spAutoFit/>
          </a:bodyPr>
          <a:lstStyle/>
          <a:p>
            <a:pPr algn="just">
              <a:lnSpc>
                <a:spcPts val="3359"/>
              </a:lnSpc>
            </a:pPr>
            <a:r>
              <a:rPr lang="en-US" sz="2400" spc="-36" dirty="0">
                <a:solidFill>
                  <a:srgbClr val="000000"/>
                </a:solidFill>
                <a:latin typeface="Abhaya Libre Regular"/>
              </a:rPr>
              <a:t>Discover a collection of online experiments that you can use to create art, music, take virtual field trips, and more.</a:t>
            </a:r>
          </a:p>
          <a:p>
            <a:pPr algn="just">
              <a:lnSpc>
                <a:spcPts val="3359"/>
              </a:lnSpc>
            </a:pPr>
            <a:endParaRPr lang="en-US" sz="2400" spc="-36" dirty="0">
              <a:solidFill>
                <a:srgbClr val="000000"/>
              </a:solidFill>
              <a:latin typeface="Abhaya Libre Regular"/>
            </a:endParaRPr>
          </a:p>
          <a:p>
            <a:pPr algn="just">
              <a:lnSpc>
                <a:spcPts val="3359"/>
              </a:lnSpc>
            </a:pPr>
            <a:r>
              <a:rPr lang="en-US" sz="2400" spc="-36" dirty="0">
                <a:solidFill>
                  <a:srgbClr val="000000"/>
                </a:solidFill>
                <a:latin typeface="Abhaya Libre Regular"/>
              </a:rPr>
              <a:t>Explore </a:t>
            </a:r>
            <a:r>
              <a:rPr lang="en-US" sz="2400" spc="-36" dirty="0">
                <a:solidFill>
                  <a:srgbClr val="000000"/>
                </a:solidFill>
                <a:latin typeface="Abhaya Libre Regular"/>
                <a:hlinkClick r:id="rId8"/>
              </a:rPr>
              <a:t>Experiments with Google</a:t>
            </a:r>
            <a:endParaRPr lang="en-US" sz="2400" spc="-36" dirty="0">
              <a:solidFill>
                <a:srgbClr val="000000"/>
              </a:solidFill>
              <a:latin typeface="Abhaya Libre Regular"/>
            </a:endParaRPr>
          </a:p>
        </p:txBody>
      </p:sp>
      <p:pic>
        <p:nvPicPr>
          <p:cNvPr id="11" name="Picture 10" descr="A picture containing outdoor object, laser&#10;&#10;Description automatically generated">
            <a:extLst>
              <a:ext uri="{FF2B5EF4-FFF2-40B4-BE49-F238E27FC236}">
                <a16:creationId xmlns:a16="http://schemas.microsoft.com/office/drawing/2014/main" id="{8B3D0AE5-F2DA-D1BA-DD50-E038F6539DC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29400" y="2972792"/>
            <a:ext cx="3335772" cy="2223848"/>
          </a:xfrm>
          <a:prstGeom prst="rect">
            <a:avLst/>
          </a:prstGeom>
        </p:spPr>
      </p:pic>
      <p:sp>
        <p:nvSpPr>
          <p:cNvPr id="12" name="Rectangle 11">
            <a:extLst>
              <a:ext uri="{FF2B5EF4-FFF2-40B4-BE49-F238E27FC236}">
                <a16:creationId xmlns:a16="http://schemas.microsoft.com/office/drawing/2014/main" id="{6D128ECD-A061-8074-DCA9-2382F0C94374}"/>
              </a:ext>
            </a:extLst>
          </p:cNvPr>
          <p:cNvSpPr/>
          <p:nvPr/>
        </p:nvSpPr>
        <p:spPr>
          <a:xfrm>
            <a:off x="4385615" y="2018758"/>
            <a:ext cx="7252306" cy="923330"/>
          </a:xfrm>
          <a:prstGeom prst="rect">
            <a:avLst/>
          </a:prstGeom>
          <a:noFill/>
        </p:spPr>
        <p:txBody>
          <a:bodyPr wrap="none" lIns="91440" tIns="45720" rIns="91440" bIns="45720">
            <a:spAutoFit/>
          </a:bodyPr>
          <a:lstStyle/>
          <a:p>
            <a:pPr algn="ctr"/>
            <a:r>
              <a:rPr lang="en-US" sz="5400" dirty="0">
                <a:ln w="0"/>
                <a:solidFill>
                  <a:schemeClr val="tx1">
                    <a:lumMod val="65000"/>
                    <a:lumOff val="35000"/>
                  </a:schemeClr>
                </a:solidFill>
                <a:effectLst>
                  <a:outerShdw blurRad="38100" dist="19050" dir="2700000" algn="tl" rotWithShape="0">
                    <a:schemeClr val="dk1">
                      <a:alpha val="40000"/>
                    </a:schemeClr>
                  </a:outerShdw>
                </a:effectLst>
              </a:rPr>
              <a:t>Experiments with Google</a:t>
            </a:r>
          </a:p>
        </p:txBody>
      </p:sp>
      <p:pic>
        <p:nvPicPr>
          <p:cNvPr id="13" name="Picture 25">
            <a:extLst>
              <a:ext uri="{FF2B5EF4-FFF2-40B4-BE49-F238E27FC236}">
                <a16:creationId xmlns:a16="http://schemas.microsoft.com/office/drawing/2014/main" id="{ECED9B18-AC69-71EF-ADF1-D7B9DD25DE0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6435768" y="8267700"/>
            <a:ext cx="1291519" cy="1239858"/>
          </a:xfrm>
          <a:prstGeom prst="rect">
            <a:avLst/>
          </a:prstGeom>
        </p:spPr>
      </p:pic>
      <p:sp>
        <p:nvSpPr>
          <p:cNvPr id="14" name="TextBox 13">
            <a:extLst>
              <a:ext uri="{FF2B5EF4-FFF2-40B4-BE49-F238E27FC236}">
                <a16:creationId xmlns:a16="http://schemas.microsoft.com/office/drawing/2014/main" id="{336DB777-9051-CA2A-2223-14074ED453F9}"/>
              </a:ext>
            </a:extLst>
          </p:cNvPr>
          <p:cNvSpPr txBox="1"/>
          <p:nvPr/>
        </p:nvSpPr>
        <p:spPr>
          <a:xfrm>
            <a:off x="7551485" y="5196640"/>
            <a:ext cx="1485407" cy="338554"/>
          </a:xfrm>
          <a:prstGeom prst="rect">
            <a:avLst/>
          </a:prstGeom>
          <a:noFill/>
        </p:spPr>
        <p:txBody>
          <a:bodyPr wrap="none" rtlCol="0">
            <a:spAutoFit/>
          </a:bodyPr>
          <a:lstStyle/>
          <a:p>
            <a:r>
              <a:rPr lang="en-US" sz="1600" i="1" dirty="0"/>
              <a:t>Source: </a:t>
            </a:r>
            <a:r>
              <a:rPr lang="en-US" sz="1600" i="1" dirty="0">
                <a:hlinkClick r:id="rId12"/>
              </a:rPr>
              <a:t>pixabay</a:t>
            </a:r>
            <a:endParaRPr lang="en-US" sz="1600" i="1" dirty="0"/>
          </a:p>
        </p:txBody>
      </p:sp>
    </p:spTree>
    <p:extLst>
      <p:ext uri="{BB962C8B-B14F-4D97-AF65-F5344CB8AC3E}">
        <p14:creationId xmlns:p14="http://schemas.microsoft.com/office/powerpoint/2010/main" val="296314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2"/>
          <p:cNvGrpSpPr/>
          <p:nvPr/>
        </p:nvGrpSpPr>
        <p:grpSpPr>
          <a:xfrm>
            <a:off x="0" y="3698262"/>
            <a:ext cx="19062365" cy="3086100"/>
            <a:chOff x="0" y="0"/>
            <a:chExt cx="5020540" cy="812800"/>
          </a:xfrm>
        </p:grpSpPr>
        <p:sp>
          <p:nvSpPr>
            <p:cNvPr id="3" name="Freeform 3"/>
            <p:cNvSpPr/>
            <p:nvPr/>
          </p:nvSpPr>
          <p:spPr>
            <a:xfrm>
              <a:off x="0" y="0"/>
              <a:ext cx="5020540" cy="812800"/>
            </a:xfrm>
            <a:custGeom>
              <a:avLst/>
              <a:gdLst/>
              <a:ahLst/>
              <a:cxnLst/>
              <a:rect l="l" t="t" r="r" b="b"/>
              <a:pathLst>
                <a:path w="5020540" h="812800">
                  <a:moveTo>
                    <a:pt x="0" y="0"/>
                  </a:moveTo>
                  <a:lnTo>
                    <a:pt x="5020540" y="0"/>
                  </a:lnTo>
                  <a:lnTo>
                    <a:pt x="5020540" y="812800"/>
                  </a:lnTo>
                  <a:lnTo>
                    <a:pt x="0" y="812800"/>
                  </a:lnTo>
                  <a:close/>
                </a:path>
              </a:pathLst>
            </a:custGeom>
            <a:solidFill>
              <a:srgbClr val="D0E9E5"/>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947194">
            <a:off x="6660949" y="7604935"/>
            <a:ext cx="5364129" cy="5364129"/>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9632120">
            <a:off x="-2431639" y="-1705919"/>
            <a:ext cx="5721823" cy="5669807"/>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8571149">
            <a:off x="-2523144" y="7570662"/>
            <a:ext cx="6836042" cy="6773896"/>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800000">
            <a:off x="15156600" y="8264626"/>
            <a:ext cx="3334026" cy="3588482"/>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0800000">
            <a:off x="1904437" y="-772267"/>
            <a:ext cx="2556197" cy="2751289"/>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9614497">
            <a:off x="17189899" y="6091404"/>
            <a:ext cx="4352147" cy="4346443"/>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3420380">
            <a:off x="5570971" y="-4349323"/>
            <a:ext cx="5810576" cy="5802961"/>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4167270">
            <a:off x="-3176552" y="4860538"/>
            <a:ext cx="4881157" cy="4874760"/>
          </a:xfrm>
          <a:prstGeom prst="rect">
            <a:avLst/>
          </a:prstGeom>
        </p:spPr>
      </p:pic>
      <p:grpSp>
        <p:nvGrpSpPr>
          <p:cNvPr id="13" name="Group 13"/>
          <p:cNvGrpSpPr/>
          <p:nvPr/>
        </p:nvGrpSpPr>
        <p:grpSpPr>
          <a:xfrm rot="-10800000">
            <a:off x="1170764" y="8531326"/>
            <a:ext cx="2900572" cy="807705"/>
            <a:chOff x="0" y="0"/>
            <a:chExt cx="3867430" cy="1076939"/>
          </a:xfrm>
        </p:grpSpPr>
        <p:pic>
          <p:nvPicPr>
            <p:cNvPr id="14" name="Picture 14"/>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0" y="0"/>
              <a:ext cx="3867430" cy="618789"/>
            </a:xfrm>
            <a:prstGeom prst="rect">
              <a:avLst/>
            </a:prstGeom>
          </p:spPr>
        </p:pic>
        <p:pic>
          <p:nvPicPr>
            <p:cNvPr id="15" name="Picture 15"/>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0" y="458151"/>
              <a:ext cx="3867430" cy="618789"/>
            </a:xfrm>
            <a:prstGeom prst="rect">
              <a:avLst/>
            </a:prstGeom>
          </p:spPr>
        </p:pic>
      </p:grpSp>
      <p:sp>
        <p:nvSpPr>
          <p:cNvPr id="16" name="TextBox 16"/>
          <p:cNvSpPr txBox="1"/>
          <p:nvPr/>
        </p:nvSpPr>
        <p:spPr>
          <a:xfrm>
            <a:off x="2539641" y="2004660"/>
            <a:ext cx="14307856" cy="4720523"/>
          </a:xfrm>
          <a:prstGeom prst="rect">
            <a:avLst/>
          </a:prstGeom>
        </p:spPr>
        <p:txBody>
          <a:bodyPr lIns="0" tIns="0" rIns="0" bIns="0" rtlCol="0" anchor="t">
            <a:spAutoFit/>
          </a:bodyPr>
          <a:lstStyle/>
          <a:p>
            <a:pPr algn="ctr">
              <a:lnSpc>
                <a:spcPts val="12599"/>
              </a:lnSpc>
            </a:pPr>
            <a:r>
              <a:rPr lang="en-US" sz="7200" dirty="0">
                <a:solidFill>
                  <a:srgbClr val="04989E"/>
                </a:solidFill>
                <a:latin typeface="Abhaya Libre Regular"/>
              </a:rPr>
              <a:t>Lifelong learning for reskilling/upskilling, rapid adjustment to the needs of the market</a:t>
            </a:r>
          </a:p>
        </p:txBody>
      </p:sp>
      <p:pic>
        <p:nvPicPr>
          <p:cNvPr id="17" name="Picture 17"/>
          <p:cNvPicPr>
            <a:picLocks noChangeAspect="1"/>
          </p:cNvPicPr>
          <p:nvPr/>
        </p:nvPicPr>
        <p:blipFill>
          <a:blip r:embed="rId14"/>
          <a:srcRect/>
          <a:stretch>
            <a:fillRect/>
          </a:stretch>
        </p:blipFill>
        <p:spPr>
          <a:xfrm>
            <a:off x="16418708" y="0"/>
            <a:ext cx="1869292" cy="1869292"/>
          </a:xfrm>
          <a:prstGeom prst="rect">
            <a:avLst/>
          </a:prstGeom>
        </p:spPr>
      </p:pic>
      <p:pic>
        <p:nvPicPr>
          <p:cNvPr id="18" name="Picture 18"/>
          <p:cNvPicPr>
            <a:picLocks noChangeAspect="1"/>
          </p:cNvPicPr>
          <p:nvPr/>
        </p:nvPicPr>
        <p:blipFill>
          <a:blip r:embed="rId15"/>
          <a:srcRect/>
          <a:stretch>
            <a:fillRect/>
          </a:stretch>
        </p:blipFill>
        <p:spPr>
          <a:xfrm>
            <a:off x="7758608" y="9258300"/>
            <a:ext cx="3710720" cy="77925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196164">
            <a:off x="-5811133" y="7594029"/>
            <a:ext cx="11622266" cy="12388074"/>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7"/>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8"/>
          <a:srcRect/>
          <a:stretch>
            <a:fillRect/>
          </a:stretch>
        </p:blipFill>
        <p:spPr>
          <a:xfrm>
            <a:off x="7870030" y="9245916"/>
            <a:ext cx="3710720" cy="779251"/>
          </a:xfrm>
          <a:prstGeom prst="rect">
            <a:avLst/>
          </a:prstGeom>
        </p:spPr>
      </p:pic>
      <p:sp>
        <p:nvSpPr>
          <p:cNvPr id="8" name="TextBox 8"/>
          <p:cNvSpPr txBox="1"/>
          <p:nvPr/>
        </p:nvSpPr>
        <p:spPr>
          <a:xfrm>
            <a:off x="1911525" y="4534896"/>
            <a:ext cx="6510839" cy="3907480"/>
          </a:xfrm>
          <a:prstGeom prst="rect">
            <a:avLst/>
          </a:prstGeom>
        </p:spPr>
        <p:txBody>
          <a:bodyPr lIns="0" tIns="0" rIns="0" bIns="0" rtlCol="0" anchor="t">
            <a:spAutoFit/>
          </a:bodyPr>
          <a:lstStyle/>
          <a:p>
            <a:pPr algn="just">
              <a:lnSpc>
                <a:spcPts val="3359"/>
              </a:lnSpc>
            </a:pPr>
            <a:r>
              <a:rPr lang="en-US" sz="2400" spc="-36" dirty="0">
                <a:solidFill>
                  <a:srgbClr val="000000"/>
                </a:solidFill>
                <a:latin typeface="Abhaya Libre Regular"/>
              </a:rPr>
              <a:t>One of the most critical priorities of European policy-makers are </a:t>
            </a:r>
            <a:r>
              <a:rPr lang="en-US" sz="2400" b="1" spc="-36" dirty="0">
                <a:solidFill>
                  <a:srgbClr val="000000"/>
                </a:solidFill>
                <a:latin typeface="Abhaya Libre Regular"/>
              </a:rPr>
              <a:t>Upskilling</a:t>
            </a:r>
            <a:r>
              <a:rPr lang="en-US" sz="2400" spc="-36" dirty="0">
                <a:solidFill>
                  <a:srgbClr val="000000"/>
                </a:solidFill>
                <a:latin typeface="Abhaya Libre Regular"/>
              </a:rPr>
              <a:t> and </a:t>
            </a:r>
            <a:r>
              <a:rPr lang="en-US" sz="2400" b="1" spc="-36" dirty="0">
                <a:solidFill>
                  <a:srgbClr val="000000"/>
                </a:solidFill>
                <a:latin typeface="Abhaya Libre Regular"/>
              </a:rPr>
              <a:t>Reskilling</a:t>
            </a:r>
            <a:r>
              <a:rPr lang="en-US" sz="2400" spc="-36" dirty="0">
                <a:solidFill>
                  <a:srgbClr val="000000"/>
                </a:solidFill>
                <a:latin typeface="Abhaya Libre Regular"/>
              </a:rPr>
              <a:t>. Strong skill foundations and continuous updating and acquisition of new skills, knowledge, and competences are required due to rapidly changing labor markets and a variety of challenges, including digitalization and its impacts on the future of work, technological advancements, the environment, overaged societies, and social inclusion.</a:t>
            </a:r>
          </a:p>
        </p:txBody>
      </p:sp>
      <p:sp>
        <p:nvSpPr>
          <p:cNvPr id="9" name="TextBox 9"/>
          <p:cNvSpPr txBox="1"/>
          <p:nvPr/>
        </p:nvSpPr>
        <p:spPr>
          <a:xfrm>
            <a:off x="1911525" y="2052507"/>
            <a:ext cx="8280738" cy="770736"/>
          </a:xfrm>
          <a:prstGeom prst="rect">
            <a:avLst/>
          </a:prstGeom>
        </p:spPr>
        <p:txBody>
          <a:bodyPr lIns="0" tIns="0" rIns="0" bIns="0" rtlCol="0" anchor="t">
            <a:spAutoFit/>
          </a:bodyPr>
          <a:lstStyle/>
          <a:p>
            <a:pPr>
              <a:lnSpc>
                <a:spcPts val="5449"/>
              </a:lnSpc>
            </a:pPr>
            <a:r>
              <a:rPr lang="en-US" sz="6410" dirty="0">
                <a:solidFill>
                  <a:srgbClr val="000000"/>
                </a:solidFill>
                <a:latin typeface="Abhaya Libre Regular"/>
              </a:rPr>
              <a:t>02 -Lifelong Learning</a:t>
            </a:r>
          </a:p>
        </p:txBody>
      </p:sp>
      <p:sp>
        <p:nvSpPr>
          <p:cNvPr id="10" name="TextBox 10"/>
          <p:cNvSpPr txBox="1"/>
          <p:nvPr/>
        </p:nvSpPr>
        <p:spPr>
          <a:xfrm>
            <a:off x="1911525" y="2956305"/>
            <a:ext cx="8280738" cy="1384353"/>
          </a:xfrm>
          <a:prstGeom prst="rect">
            <a:avLst/>
          </a:prstGeom>
        </p:spPr>
        <p:txBody>
          <a:bodyPr lIns="0" tIns="0" rIns="0" bIns="0" rtlCol="0" anchor="t">
            <a:spAutoFit/>
          </a:bodyPr>
          <a:lstStyle/>
          <a:p>
            <a:pPr>
              <a:lnSpc>
                <a:spcPts val="5460"/>
              </a:lnSpc>
            </a:pPr>
            <a:r>
              <a:rPr lang="en-US" sz="3900" dirty="0">
                <a:solidFill>
                  <a:srgbClr val="000000"/>
                </a:solidFill>
                <a:latin typeface="Abhaya Libre Regular"/>
              </a:rPr>
              <a:t>Why </a:t>
            </a:r>
            <a:r>
              <a:rPr lang="en-US" sz="3900" b="1" dirty="0">
                <a:solidFill>
                  <a:srgbClr val="000000"/>
                </a:solidFill>
                <a:latin typeface="Abhaya Libre Regular"/>
              </a:rPr>
              <a:t>Upskilling</a:t>
            </a:r>
            <a:r>
              <a:rPr lang="en-US" sz="3900" dirty="0">
                <a:solidFill>
                  <a:srgbClr val="000000"/>
                </a:solidFill>
                <a:latin typeface="Abhaya Libre Regular"/>
              </a:rPr>
              <a:t> and </a:t>
            </a:r>
            <a:r>
              <a:rPr lang="en-US" sz="3900" b="1" dirty="0">
                <a:solidFill>
                  <a:srgbClr val="000000"/>
                </a:solidFill>
                <a:latin typeface="Abhaya Libre Regular"/>
              </a:rPr>
              <a:t>Reskilling</a:t>
            </a:r>
            <a:r>
              <a:rPr lang="en-US" sz="3900" dirty="0">
                <a:solidFill>
                  <a:srgbClr val="000000"/>
                </a:solidFill>
                <a:latin typeface="Abhaya Libre Regular"/>
              </a:rPr>
              <a:t> are important? </a:t>
            </a:r>
          </a:p>
        </p:txBody>
      </p:sp>
      <p:pic>
        <p:nvPicPr>
          <p:cNvPr id="12" name="Online Media 11" title="Upskilling and Reskilling">
            <a:hlinkClick r:id="" action="ppaction://media"/>
            <a:extLst>
              <a:ext uri="{FF2B5EF4-FFF2-40B4-BE49-F238E27FC236}">
                <a16:creationId xmlns:a16="http://schemas.microsoft.com/office/drawing/2014/main" id="{51304D65-5E66-12CF-E84C-C68DD22D3C28}"/>
              </a:ext>
            </a:extLst>
          </p:cNvPr>
          <p:cNvPicPr>
            <a:picLocks noRot="1" noChangeAspect="1"/>
          </p:cNvPicPr>
          <p:nvPr>
            <a:videoFile r:link="rId1"/>
          </p:nvPr>
        </p:nvPicPr>
        <p:blipFill>
          <a:blip r:embed="rId9"/>
          <a:stretch>
            <a:fillRect/>
          </a:stretch>
        </p:blipFill>
        <p:spPr>
          <a:xfrm>
            <a:off x="10442106" y="2180334"/>
            <a:ext cx="7239000" cy="5477766"/>
          </a:xfrm>
          <a:prstGeom prst="rect">
            <a:avLst/>
          </a:prstGeom>
        </p:spPr>
      </p:pic>
      <p:sp>
        <p:nvSpPr>
          <p:cNvPr id="13" name="TextBox 17">
            <a:extLst>
              <a:ext uri="{FF2B5EF4-FFF2-40B4-BE49-F238E27FC236}">
                <a16:creationId xmlns:a16="http://schemas.microsoft.com/office/drawing/2014/main" id="{E69BE3F0-D19B-1B30-4807-510B3E556771}"/>
              </a:ext>
            </a:extLst>
          </p:cNvPr>
          <p:cNvSpPr txBox="1"/>
          <p:nvPr/>
        </p:nvSpPr>
        <p:spPr>
          <a:xfrm>
            <a:off x="10423855" y="7828077"/>
            <a:ext cx="7965729" cy="282129"/>
          </a:xfrm>
          <a:prstGeom prst="rect">
            <a:avLst/>
          </a:prstGeom>
        </p:spPr>
        <p:txBody>
          <a:bodyPr lIns="0" tIns="0" rIns="0" bIns="0" rtlCol="0" anchor="t">
            <a:spAutoFit/>
          </a:bodyPr>
          <a:lstStyle/>
          <a:p>
            <a:pPr algn="just">
              <a:lnSpc>
                <a:spcPts val="2240"/>
              </a:lnSpc>
            </a:pPr>
            <a:r>
              <a:rPr lang="en-US" sz="1600" spc="-24" dirty="0">
                <a:solidFill>
                  <a:srgbClr val="000000"/>
                </a:solidFill>
                <a:latin typeface="Abhaya Libre Regular"/>
              </a:rPr>
              <a:t>Video Reference: https://www.youtube.com/watch?v=J6_8Bqg3P8I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2"/>
                </p:tgtEl>
              </p:cMediaNode>
            </p:video>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2"/>
                                        </p:tgtEl>
                                      </p:cBhvr>
                                    </p:cmd>
                                  </p:childTnLst>
                                </p:cTn>
                              </p:par>
                            </p:childTnLst>
                          </p:cTn>
                        </p:par>
                      </p:childTnLst>
                    </p:cTn>
                  </p:par>
                </p:childTnLst>
              </p:cTn>
              <p:nextCondLst>
                <p:cond evt="onClick" delay="0">
                  <p:tgtEl>
                    <p:spTgt spid="12"/>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sp>
        <p:nvSpPr>
          <p:cNvPr id="6" name="TextBox 6"/>
          <p:cNvSpPr txBox="1"/>
          <p:nvPr/>
        </p:nvSpPr>
        <p:spPr>
          <a:xfrm>
            <a:off x="4660781" y="342929"/>
            <a:ext cx="10287139" cy="727122"/>
          </a:xfrm>
          <a:prstGeom prst="rect">
            <a:avLst/>
          </a:prstGeom>
        </p:spPr>
        <p:txBody>
          <a:bodyPr wrap="square" lIns="0" tIns="0" rIns="0" bIns="0" rtlCol="0" anchor="t">
            <a:spAutoFit/>
          </a:bodyPr>
          <a:lstStyle/>
          <a:p>
            <a:pPr algn="ctr">
              <a:lnSpc>
                <a:spcPts val="5449"/>
              </a:lnSpc>
            </a:pPr>
            <a:r>
              <a:rPr lang="en-US" sz="5400" dirty="0">
                <a:solidFill>
                  <a:srgbClr val="000000"/>
                </a:solidFill>
                <a:latin typeface="Abhaya Libre Regular"/>
              </a:rPr>
              <a:t>03 - Reskilling</a:t>
            </a:r>
          </a:p>
        </p:txBody>
      </p:sp>
      <p:grpSp>
        <p:nvGrpSpPr>
          <p:cNvPr id="7" name="Group 7"/>
          <p:cNvGrpSpPr/>
          <p:nvPr/>
        </p:nvGrpSpPr>
        <p:grpSpPr>
          <a:xfrm>
            <a:off x="991891" y="1343868"/>
            <a:ext cx="16634200" cy="7619703"/>
            <a:chOff x="-169360" y="0"/>
            <a:chExt cx="22178932" cy="8838622"/>
          </a:xfrm>
        </p:grpSpPr>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24431" y="0"/>
              <a:ext cx="2640979" cy="2742814"/>
            </a:xfrm>
            <a:prstGeom prst="rect">
              <a:avLst/>
            </a:prstGeom>
          </p:spPr>
        </p:pic>
        <p:sp>
          <p:nvSpPr>
            <p:cNvPr id="9" name="TextBox 9"/>
            <p:cNvSpPr txBox="1"/>
            <p:nvPr/>
          </p:nvSpPr>
          <p:spPr>
            <a:xfrm>
              <a:off x="-169360" y="4050245"/>
              <a:ext cx="9783705" cy="2003726"/>
            </a:xfrm>
            <a:prstGeom prst="rect">
              <a:avLst/>
            </a:prstGeom>
          </p:spPr>
          <p:txBody>
            <a:bodyPr lIns="0" tIns="0" rIns="0" bIns="0" rtlCol="0" anchor="t">
              <a:spAutoFit/>
            </a:bodyPr>
            <a:lstStyle/>
            <a:p>
              <a:pPr algn="just">
                <a:lnSpc>
                  <a:spcPts val="3359"/>
                </a:lnSpc>
              </a:pPr>
              <a:r>
                <a:rPr lang="en-US" sz="2400" spc="-36" dirty="0">
                  <a:solidFill>
                    <a:srgbClr val="000000"/>
                  </a:solidFill>
                  <a:latin typeface="Abhaya Libre Regular"/>
                </a:rPr>
                <a:t>When a production system switches from a manual to a mechanical one, that is an example of </a:t>
              </a:r>
              <a:r>
                <a:rPr lang="en-US" sz="2400" b="1" spc="-36" dirty="0">
                  <a:solidFill>
                    <a:srgbClr val="000000"/>
                  </a:solidFill>
                  <a:latin typeface="Abhaya Libre Regular"/>
                </a:rPr>
                <a:t>reskilling</a:t>
              </a:r>
              <a:r>
                <a:rPr lang="en-US" sz="2400" spc="-36" dirty="0">
                  <a:solidFill>
                    <a:srgbClr val="000000"/>
                  </a:solidFill>
                  <a:latin typeface="Abhaya Libre Regular"/>
                </a:rPr>
                <a:t> the workforce. The manual workers will have to be </a:t>
              </a:r>
              <a:r>
                <a:rPr lang="en-US" sz="2400" b="1" spc="-36" dirty="0">
                  <a:solidFill>
                    <a:srgbClr val="000000"/>
                  </a:solidFill>
                  <a:latin typeface="Abhaya Libre Regular"/>
                </a:rPr>
                <a:t>reskilled</a:t>
              </a:r>
              <a:r>
                <a:rPr lang="en-US" sz="2400" spc="-36" dirty="0">
                  <a:solidFill>
                    <a:srgbClr val="000000"/>
                  </a:solidFill>
                  <a:latin typeface="Abhaya Libre Regular"/>
                </a:rPr>
                <a:t> to learn how to operate and maintain the new machinery.</a:t>
              </a:r>
            </a:p>
          </p:txBody>
        </p:sp>
        <p:sp>
          <p:nvSpPr>
            <p:cNvPr id="10" name="TextBox 10"/>
            <p:cNvSpPr txBox="1"/>
            <p:nvPr/>
          </p:nvSpPr>
          <p:spPr>
            <a:xfrm>
              <a:off x="5463471" y="0"/>
              <a:ext cx="13053430" cy="2884550"/>
            </a:xfrm>
            <a:prstGeom prst="rect">
              <a:avLst/>
            </a:prstGeom>
          </p:spPr>
          <p:txBody>
            <a:bodyPr wrap="square" lIns="0" tIns="0" rIns="0" bIns="0" rtlCol="0" anchor="t">
              <a:spAutoFit/>
            </a:bodyPr>
            <a:lstStyle/>
            <a:p>
              <a:pPr algn="just">
                <a:lnSpc>
                  <a:spcPts val="3359"/>
                </a:lnSpc>
              </a:pPr>
              <a:r>
                <a:rPr lang="en-US" sz="2400" b="1" u="sng" spc="-36" dirty="0">
                  <a:solidFill>
                    <a:srgbClr val="000000"/>
                  </a:solidFill>
                  <a:latin typeface="Abhaya Libre Regular"/>
                </a:rPr>
                <a:t>Definition:</a:t>
              </a:r>
              <a:r>
                <a:rPr lang="en-US" sz="2400" spc="-36" dirty="0">
                  <a:solidFill>
                    <a:srgbClr val="000000"/>
                  </a:solidFill>
                  <a:latin typeface="Abhaya Libre Regular"/>
                </a:rPr>
                <a:t> </a:t>
              </a:r>
              <a:r>
                <a:rPr lang="en-US" sz="2400" i="1" spc="-36" dirty="0">
                  <a:solidFill>
                    <a:srgbClr val="000000"/>
                  </a:solidFill>
                  <a:latin typeface="Abhaya Libre Regular"/>
                </a:rPr>
                <a:t>Reskilling is a procedure where workers developing new skills to move into a different job role within the organization or to fulfill the new requirements of a current role. It often happens when an employee's previous duties or responsibilities become irrelevant, frequently as a result of technological advancements or skills mismatch.</a:t>
              </a:r>
            </a:p>
          </p:txBody>
        </p:sp>
        <p:sp>
          <p:nvSpPr>
            <p:cNvPr id="11" name="TextBox 11"/>
            <p:cNvSpPr txBox="1"/>
            <p:nvPr/>
          </p:nvSpPr>
          <p:spPr>
            <a:xfrm>
              <a:off x="10924183" y="6726481"/>
              <a:ext cx="11040059" cy="1497960"/>
            </a:xfrm>
            <a:prstGeom prst="rect">
              <a:avLst/>
            </a:prstGeom>
          </p:spPr>
          <p:txBody>
            <a:bodyPr lIns="0" tIns="0" rIns="0" bIns="0" rtlCol="0" anchor="t">
              <a:spAutoFit/>
            </a:bodyPr>
            <a:lstStyle/>
            <a:p>
              <a:pPr algn="just">
                <a:lnSpc>
                  <a:spcPts val="3359"/>
                </a:lnSpc>
              </a:pPr>
              <a:r>
                <a:rPr lang="en-US" sz="2400" b="1" spc="-36" dirty="0">
                  <a:solidFill>
                    <a:srgbClr val="000000"/>
                  </a:solidFill>
                  <a:latin typeface="Abhaya Libre Regular"/>
                </a:rPr>
                <a:t>Businesses will need to restructure </a:t>
              </a:r>
              <a:r>
                <a:rPr lang="en-US" sz="2400" spc="-36" dirty="0">
                  <a:solidFill>
                    <a:srgbClr val="000000"/>
                  </a:solidFill>
                  <a:latin typeface="Abhaya Libre Regular"/>
                </a:rPr>
                <a:t>and set new priorities as a result. They'll also need to </a:t>
              </a:r>
              <a:r>
                <a:rPr lang="en-US" sz="2400" b="1" spc="-36" dirty="0">
                  <a:solidFill>
                    <a:srgbClr val="000000"/>
                  </a:solidFill>
                  <a:latin typeface="Abhaya Libre Regular"/>
                </a:rPr>
                <a:t>reskill their staff </a:t>
              </a:r>
              <a:r>
                <a:rPr lang="en-US" sz="2400" spc="-36" dirty="0">
                  <a:solidFill>
                    <a:srgbClr val="000000"/>
                  </a:solidFill>
                  <a:latin typeface="Abhaya Libre Regular"/>
                </a:rPr>
                <a:t>if they want to reduce costs and maximize the talent they already have.</a:t>
              </a:r>
            </a:p>
          </p:txBody>
        </p:sp>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9316563" y="609476"/>
              <a:ext cx="2693009" cy="2585287"/>
            </a:xfrm>
            <a:prstGeom prst="rect">
              <a:avLst/>
            </a:prstGeom>
          </p:spPr>
        </p:pic>
        <p:sp>
          <p:nvSpPr>
            <p:cNvPr id="15" name="TextBox 15"/>
            <p:cNvSpPr txBox="1"/>
            <p:nvPr/>
          </p:nvSpPr>
          <p:spPr>
            <a:xfrm>
              <a:off x="13072727" y="2832101"/>
              <a:ext cx="5615934" cy="2509493"/>
            </a:xfrm>
            <a:prstGeom prst="rect">
              <a:avLst/>
            </a:prstGeom>
          </p:spPr>
          <p:txBody>
            <a:bodyPr lIns="0" tIns="0" rIns="0" bIns="0" rtlCol="0" anchor="t">
              <a:spAutoFit/>
            </a:bodyPr>
            <a:lstStyle/>
            <a:p>
              <a:pPr algn="just">
                <a:lnSpc>
                  <a:spcPts val="3359"/>
                </a:lnSpc>
              </a:pPr>
              <a:r>
                <a:rPr lang="en-US" sz="2400" b="1" spc="-36" dirty="0">
                  <a:solidFill>
                    <a:srgbClr val="000000"/>
                  </a:solidFill>
                  <a:latin typeface="Abhaya Libre Regular"/>
                </a:rPr>
                <a:t>By 2030</a:t>
              </a:r>
              <a:r>
                <a:rPr lang="en-US" sz="2400" spc="-36" dirty="0">
                  <a:solidFill>
                    <a:srgbClr val="000000"/>
                  </a:solidFill>
                  <a:latin typeface="Abhaya Libre Regular"/>
                </a:rPr>
                <a:t>, </a:t>
              </a:r>
              <a:r>
                <a:rPr lang="en-US" sz="2400" b="1" spc="-36" dirty="0">
                  <a:solidFill>
                    <a:srgbClr val="000000"/>
                  </a:solidFill>
                  <a:latin typeface="Abhaya Libre Regular"/>
                </a:rPr>
                <a:t>more than a billion people would need to reskill</a:t>
              </a:r>
              <a:r>
                <a:rPr lang="en-US" sz="2400" spc="-36" dirty="0">
                  <a:solidFill>
                    <a:srgbClr val="000000"/>
                  </a:solidFill>
                  <a:latin typeface="Abhaya Libre Regular"/>
                </a:rPr>
                <a:t>, according to the World Economic Forum (WEF) for 2020. That represents one-third of all workforce.</a:t>
              </a:r>
            </a:p>
          </p:txBody>
        </p:sp>
        <p:pic>
          <p:nvPicPr>
            <p:cNvPr id="16" name="Picture 16"/>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6579218" y="6483121"/>
              <a:ext cx="2406643" cy="2355501"/>
            </a:xfrm>
            <a:prstGeom prst="rect">
              <a:avLst/>
            </a:prstGeom>
          </p:spPr>
        </p:pic>
        <p:pic>
          <p:nvPicPr>
            <p:cNvPr id="19" name="Picture 1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0333494" y="2783851"/>
              <a:ext cx="2111332" cy="2532788"/>
            </a:xfrm>
            <a:prstGeom prst="rect">
              <a:avLst/>
            </a:prstGeom>
          </p:spPr>
        </p:pic>
      </p:grpSp>
      <p:pic>
        <p:nvPicPr>
          <p:cNvPr id="20" name="Picture 20"/>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9614497">
            <a:off x="17215841" y="8047725"/>
            <a:ext cx="4352147" cy="4346443"/>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974143" y="8370334"/>
            <a:ext cx="10675280" cy="1137869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1"/>
            <a:ext cx="1869293" cy="1869293"/>
          </a:xfrm>
          <a:prstGeom prst="rect">
            <a:avLst/>
          </a:prstGeom>
        </p:spPr>
      </p:pic>
      <p:pic>
        <p:nvPicPr>
          <p:cNvPr id="5" name="Picture 5"/>
          <p:cNvPicPr>
            <a:picLocks noChangeAspect="1"/>
          </p:cNvPicPr>
          <p:nvPr/>
        </p:nvPicPr>
        <p:blipFill>
          <a:blip r:embed="rId7"/>
          <a:srcRect/>
          <a:stretch>
            <a:fillRect/>
          </a:stretch>
        </p:blipFill>
        <p:spPr>
          <a:xfrm>
            <a:off x="7870031" y="9245917"/>
            <a:ext cx="3710720" cy="779252"/>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9614497">
            <a:off x="17215843" y="8047726"/>
            <a:ext cx="4352147" cy="4346444"/>
          </a:xfrm>
          <a:prstGeom prst="rect">
            <a:avLst/>
          </a:prstGeom>
        </p:spPr>
      </p:pic>
      <p:sp>
        <p:nvSpPr>
          <p:cNvPr id="9" name="TextBox 9"/>
          <p:cNvSpPr txBox="1"/>
          <p:nvPr/>
        </p:nvSpPr>
        <p:spPr>
          <a:xfrm>
            <a:off x="2438401" y="743345"/>
            <a:ext cx="14168732" cy="775597"/>
          </a:xfrm>
          <a:prstGeom prst="rect">
            <a:avLst/>
          </a:prstGeom>
        </p:spPr>
        <p:txBody>
          <a:bodyPr wrap="square" lIns="0" tIns="0" rIns="0" bIns="0" rtlCol="0" anchor="t">
            <a:spAutoFit/>
          </a:bodyPr>
          <a:lstStyle/>
          <a:p>
            <a:pPr algn="ctr">
              <a:lnSpc>
                <a:spcPts val="5450"/>
              </a:lnSpc>
            </a:pPr>
            <a:r>
              <a:rPr lang="en-US" sz="6411" dirty="0">
                <a:solidFill>
                  <a:srgbClr val="000000"/>
                </a:solidFill>
                <a:latin typeface="Abhaya Libre Regular"/>
              </a:rPr>
              <a:t>03 -Benefits of </a:t>
            </a:r>
            <a:r>
              <a:rPr lang="en-US" sz="6411" b="1" dirty="0">
                <a:solidFill>
                  <a:srgbClr val="000000"/>
                </a:solidFill>
                <a:latin typeface="Abhaya Libre Regular"/>
              </a:rPr>
              <a:t>Reskilling</a:t>
            </a:r>
            <a:r>
              <a:rPr lang="en-US" sz="6411" dirty="0">
                <a:solidFill>
                  <a:srgbClr val="000000"/>
                </a:solidFill>
                <a:latin typeface="Abhaya Libre Regular"/>
              </a:rPr>
              <a:t> for </a:t>
            </a:r>
            <a:r>
              <a:rPr lang="en-US" sz="6411" b="1" dirty="0">
                <a:solidFill>
                  <a:srgbClr val="000000"/>
                </a:solidFill>
                <a:latin typeface="Abhaya Libre Regular"/>
              </a:rPr>
              <a:t>Organizations</a:t>
            </a:r>
          </a:p>
        </p:txBody>
      </p:sp>
      <p:graphicFrame>
        <p:nvGraphicFramePr>
          <p:cNvPr id="21" name="Diagram 20">
            <a:extLst>
              <a:ext uri="{FF2B5EF4-FFF2-40B4-BE49-F238E27FC236}">
                <a16:creationId xmlns:a16="http://schemas.microsoft.com/office/drawing/2014/main" id="{D52C594A-50AD-1B87-1F40-130ADE47477E}"/>
              </a:ext>
            </a:extLst>
          </p:cNvPr>
          <p:cNvGraphicFramePr/>
          <p:nvPr/>
        </p:nvGraphicFramePr>
        <p:xfrm>
          <a:off x="1680869" y="1315999"/>
          <a:ext cx="12192000" cy="8128001"/>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22" name="Picture 3">
            <a:extLst>
              <a:ext uri="{FF2B5EF4-FFF2-40B4-BE49-F238E27FC236}">
                <a16:creationId xmlns:a16="http://schemas.microsoft.com/office/drawing/2014/main" id="{5B41AB83-A726-4559-4B63-5C77D8638805}"/>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2934245" y="4818600"/>
            <a:ext cx="1081109" cy="1122795"/>
          </a:xfrm>
          <a:prstGeom prst="rect">
            <a:avLst/>
          </a:prstGeom>
        </p:spPr>
      </p:pic>
      <p:pic>
        <p:nvPicPr>
          <p:cNvPr id="23" name="Picture 26">
            <a:extLst>
              <a:ext uri="{FF2B5EF4-FFF2-40B4-BE49-F238E27FC236}">
                <a16:creationId xmlns:a16="http://schemas.microsoft.com/office/drawing/2014/main" id="{BEA4F163-4163-1DF4-F39F-A676A6D33D01}"/>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2237248" y="7167095"/>
            <a:ext cx="1186604" cy="1186604"/>
          </a:xfrm>
          <a:prstGeom prst="rect">
            <a:avLst/>
          </a:prstGeom>
        </p:spPr>
      </p:pic>
    </p:spTree>
    <p:extLst>
      <p:ext uri="{BB962C8B-B14F-4D97-AF65-F5344CB8AC3E}">
        <p14:creationId xmlns:p14="http://schemas.microsoft.com/office/powerpoint/2010/main" val="38112963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9614497">
            <a:off x="17215841" y="8047725"/>
            <a:ext cx="4352147" cy="4346443"/>
          </a:xfrm>
          <a:prstGeom prst="rect">
            <a:avLst/>
          </a:prstGeom>
        </p:spPr>
      </p:pic>
      <p:sp>
        <p:nvSpPr>
          <p:cNvPr id="9" name="TextBox 9"/>
          <p:cNvSpPr txBox="1"/>
          <p:nvPr/>
        </p:nvSpPr>
        <p:spPr>
          <a:xfrm>
            <a:off x="2438400" y="743344"/>
            <a:ext cx="14168731" cy="765979"/>
          </a:xfrm>
          <a:prstGeom prst="rect">
            <a:avLst/>
          </a:prstGeom>
        </p:spPr>
        <p:txBody>
          <a:bodyPr wrap="square" lIns="0" tIns="0" rIns="0" bIns="0" rtlCol="0" anchor="t">
            <a:spAutoFit/>
          </a:bodyPr>
          <a:lstStyle/>
          <a:p>
            <a:pPr algn="ctr">
              <a:lnSpc>
                <a:spcPts val="5449"/>
              </a:lnSpc>
            </a:pPr>
            <a:r>
              <a:rPr lang="en-US" sz="6410" dirty="0">
                <a:solidFill>
                  <a:srgbClr val="000000"/>
                </a:solidFill>
                <a:latin typeface="Abhaya Libre Regular"/>
              </a:rPr>
              <a:t>03- Benefits of </a:t>
            </a:r>
            <a:r>
              <a:rPr lang="en-US" sz="6410" b="1" dirty="0">
                <a:solidFill>
                  <a:srgbClr val="000000"/>
                </a:solidFill>
                <a:latin typeface="Abhaya Libre Regular"/>
              </a:rPr>
              <a:t>Reskilling</a:t>
            </a:r>
            <a:r>
              <a:rPr lang="en-US" sz="6410" dirty="0">
                <a:solidFill>
                  <a:srgbClr val="000000"/>
                </a:solidFill>
                <a:latin typeface="Abhaya Libre Regular"/>
              </a:rPr>
              <a:t> for </a:t>
            </a:r>
            <a:r>
              <a:rPr lang="en-US" sz="6410" b="1" dirty="0">
                <a:solidFill>
                  <a:srgbClr val="000000"/>
                </a:solidFill>
                <a:latin typeface="Abhaya Libre Regular"/>
              </a:rPr>
              <a:t>Employees</a:t>
            </a:r>
          </a:p>
        </p:txBody>
      </p:sp>
      <p:graphicFrame>
        <p:nvGraphicFramePr>
          <p:cNvPr id="7" name="Diagram 6">
            <a:extLst>
              <a:ext uri="{FF2B5EF4-FFF2-40B4-BE49-F238E27FC236}">
                <a16:creationId xmlns:a16="http://schemas.microsoft.com/office/drawing/2014/main" id="{587B8BD5-E39A-87B0-4307-B093CDCDF6C4}"/>
              </a:ext>
            </a:extLst>
          </p:cNvPr>
          <p:cNvGraphicFramePr/>
          <p:nvPr>
            <p:extLst>
              <p:ext uri="{D42A27DB-BD31-4B8C-83A1-F6EECF244321}">
                <p14:modId xmlns:p14="http://schemas.microsoft.com/office/powerpoint/2010/main" val="2672751050"/>
              </p:ext>
            </p:extLst>
          </p:nvPr>
        </p:nvGraphicFramePr>
        <p:xfrm>
          <a:off x="1371600" y="1600200"/>
          <a:ext cx="15773400" cy="70866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13016568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sp>
        <p:nvSpPr>
          <p:cNvPr id="6" name="TextBox 6"/>
          <p:cNvSpPr txBox="1"/>
          <p:nvPr/>
        </p:nvSpPr>
        <p:spPr>
          <a:xfrm>
            <a:off x="4660781" y="342929"/>
            <a:ext cx="10287139" cy="727122"/>
          </a:xfrm>
          <a:prstGeom prst="rect">
            <a:avLst/>
          </a:prstGeom>
        </p:spPr>
        <p:txBody>
          <a:bodyPr wrap="square" lIns="0" tIns="0" rIns="0" bIns="0" rtlCol="0" anchor="t">
            <a:spAutoFit/>
          </a:bodyPr>
          <a:lstStyle/>
          <a:p>
            <a:pPr algn="ctr">
              <a:lnSpc>
                <a:spcPts val="5449"/>
              </a:lnSpc>
            </a:pPr>
            <a:r>
              <a:rPr lang="en-US" sz="5400" dirty="0">
                <a:solidFill>
                  <a:srgbClr val="000000"/>
                </a:solidFill>
                <a:latin typeface="Abhaya Libre Regular"/>
              </a:rPr>
              <a:t>04 - Upskilling</a:t>
            </a:r>
          </a:p>
        </p:txBody>
      </p:sp>
      <p:grpSp>
        <p:nvGrpSpPr>
          <p:cNvPr id="7" name="Group 7"/>
          <p:cNvGrpSpPr/>
          <p:nvPr/>
        </p:nvGrpSpPr>
        <p:grpSpPr>
          <a:xfrm>
            <a:off x="943594" y="1375272"/>
            <a:ext cx="16023251" cy="7216436"/>
            <a:chOff x="-81356" y="-78287"/>
            <a:chExt cx="21364333" cy="9621915"/>
          </a:xfrm>
        </p:grpSpPr>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24431" y="0"/>
              <a:ext cx="2640979" cy="2742814"/>
            </a:xfrm>
            <a:prstGeom prst="rect">
              <a:avLst/>
            </a:prstGeom>
          </p:spPr>
        </p:pic>
        <p:sp>
          <p:nvSpPr>
            <p:cNvPr id="9" name="TextBox 9"/>
            <p:cNvSpPr txBox="1"/>
            <p:nvPr/>
          </p:nvSpPr>
          <p:spPr>
            <a:xfrm>
              <a:off x="-81356" y="6659077"/>
              <a:ext cx="9783704" cy="2884551"/>
            </a:xfrm>
            <a:prstGeom prst="rect">
              <a:avLst/>
            </a:prstGeom>
          </p:spPr>
          <p:txBody>
            <a:bodyPr lIns="0" tIns="0" rIns="0" bIns="0" rtlCol="0" anchor="t">
              <a:spAutoFit/>
            </a:bodyPr>
            <a:lstStyle/>
            <a:p>
              <a:pPr algn="just">
                <a:lnSpc>
                  <a:spcPts val="3359"/>
                </a:lnSpc>
              </a:pPr>
              <a:r>
                <a:rPr lang="en-US" sz="2400" b="1" spc="-36" dirty="0">
                  <a:solidFill>
                    <a:srgbClr val="000000"/>
                  </a:solidFill>
                  <a:latin typeface="Abhaya Libre Regular"/>
                </a:rPr>
                <a:t>Upskilling</a:t>
              </a:r>
              <a:r>
                <a:rPr lang="en-US" sz="2400" spc="-36" dirty="0">
                  <a:solidFill>
                    <a:srgbClr val="000000"/>
                  </a:solidFill>
                  <a:latin typeface="Abhaya Libre Regular"/>
                </a:rPr>
                <a:t> is linear. It begins with already-developed skills and honed them. For instance, a programmer can advance their skills to become a systems analyst. As work changes to take advantage of digital transformation, reskilling equips employees to move laterally or into newly developed jobs.</a:t>
              </a:r>
            </a:p>
          </p:txBody>
        </p:sp>
        <p:sp>
          <p:nvSpPr>
            <p:cNvPr id="10" name="TextBox 10"/>
            <p:cNvSpPr txBox="1"/>
            <p:nvPr/>
          </p:nvSpPr>
          <p:spPr>
            <a:xfrm>
              <a:off x="4325802" y="-78287"/>
              <a:ext cx="13053430" cy="3465907"/>
            </a:xfrm>
            <a:prstGeom prst="rect">
              <a:avLst/>
            </a:prstGeom>
          </p:spPr>
          <p:txBody>
            <a:bodyPr wrap="square" lIns="0" tIns="0" rIns="0" bIns="0" rtlCol="0" anchor="t">
              <a:spAutoFit/>
            </a:bodyPr>
            <a:lstStyle/>
            <a:p>
              <a:pPr algn="just">
                <a:lnSpc>
                  <a:spcPts val="3359"/>
                </a:lnSpc>
              </a:pPr>
              <a:r>
                <a:rPr lang="en-US" sz="2400" b="1" u="sng" spc="-36" dirty="0">
                  <a:solidFill>
                    <a:srgbClr val="000000"/>
                  </a:solidFill>
                  <a:latin typeface="Abhaya Libre Regular"/>
                </a:rPr>
                <a:t>Definition:</a:t>
              </a:r>
              <a:r>
                <a:rPr lang="en-US" sz="2400" spc="-36" dirty="0">
                  <a:solidFill>
                    <a:srgbClr val="000000"/>
                  </a:solidFill>
                  <a:latin typeface="Abhaya Libre Regular"/>
                </a:rPr>
                <a:t> </a:t>
              </a:r>
              <a:r>
                <a:rPr lang="en-US" sz="2400" i="1" spc="-36" dirty="0">
                  <a:solidFill>
                    <a:srgbClr val="000000"/>
                  </a:solidFill>
                  <a:latin typeface="Abhaya Libre Regular"/>
                </a:rPr>
                <a:t>Upskilling is the process that involves educating staff members in new skill sets so they can advance in their existing positions and benefit the company. The development of a person in their chosen career path is frequently strongly tied to upskilling. Upskilling primarily pertains to workers who are experts in their field. These workers typically have previous experience with the business as well as the industry.</a:t>
              </a:r>
            </a:p>
          </p:txBody>
        </p:sp>
        <p:sp>
          <p:nvSpPr>
            <p:cNvPr id="11" name="TextBox 11"/>
            <p:cNvSpPr txBox="1"/>
            <p:nvPr/>
          </p:nvSpPr>
          <p:spPr>
            <a:xfrm>
              <a:off x="10242918" y="4259897"/>
              <a:ext cx="11040059" cy="1721839"/>
            </a:xfrm>
            <a:prstGeom prst="rect">
              <a:avLst/>
            </a:prstGeom>
          </p:spPr>
          <p:txBody>
            <a:bodyPr lIns="0" tIns="0" rIns="0" bIns="0" rtlCol="0" anchor="t">
              <a:spAutoFit/>
            </a:bodyPr>
            <a:lstStyle/>
            <a:p>
              <a:pPr algn="just">
                <a:lnSpc>
                  <a:spcPts val="3359"/>
                </a:lnSpc>
              </a:pPr>
              <a:r>
                <a:rPr lang="en-US" sz="2400" spc="-36" dirty="0">
                  <a:solidFill>
                    <a:srgbClr val="000000"/>
                  </a:solidFill>
                  <a:latin typeface="Abhaya Libre Regular"/>
                </a:rPr>
                <a:t>The World Economic Forum also says </a:t>
              </a:r>
              <a:r>
                <a:rPr lang="en-US" sz="2400" b="1" spc="-36" dirty="0">
                  <a:solidFill>
                    <a:srgbClr val="000000"/>
                  </a:solidFill>
                  <a:latin typeface="Abhaya Libre Regular"/>
                </a:rPr>
                <a:t>upskilling</a:t>
              </a:r>
              <a:r>
                <a:rPr lang="en-US" sz="2400" spc="-36" dirty="0">
                  <a:solidFill>
                    <a:srgbClr val="000000"/>
                  </a:solidFill>
                  <a:latin typeface="Abhaya Libre Regular"/>
                </a:rPr>
                <a:t> is crucial to post-Covid economic recovery; </a:t>
              </a:r>
              <a:r>
                <a:rPr lang="en-US" sz="2400" b="1" spc="-36" dirty="0">
                  <a:solidFill>
                    <a:srgbClr val="000000"/>
                  </a:solidFill>
                  <a:latin typeface="Abhaya Libre Regular"/>
                </a:rPr>
                <a:t>By 2030, it could increase the global GDP by nearly $6 trillion and add 5.3 million new jobs</a:t>
              </a:r>
              <a:r>
                <a:rPr lang="en-US" sz="2400" spc="-36" dirty="0">
                  <a:solidFill>
                    <a:srgbClr val="000000"/>
                  </a:solidFill>
                  <a:latin typeface="Abhaya Libre Regular"/>
                </a:rPr>
                <a:t>.</a:t>
              </a:r>
            </a:p>
          </p:txBody>
        </p:sp>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7859122" y="216970"/>
              <a:ext cx="2693009" cy="2585288"/>
            </a:xfrm>
            <a:prstGeom prst="rect">
              <a:avLst/>
            </a:prstGeom>
          </p:spPr>
        </p:pic>
        <p:pic>
          <p:nvPicPr>
            <p:cNvPr id="16" name="Picture 16"/>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6724709" y="3710994"/>
              <a:ext cx="2406643" cy="2355501"/>
            </a:xfrm>
            <a:prstGeom prst="rect">
              <a:avLst/>
            </a:prstGeom>
          </p:spPr>
        </p:pic>
      </p:grpSp>
      <p:pic>
        <p:nvPicPr>
          <p:cNvPr id="20" name="Picture 2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9614497">
            <a:off x="17215841" y="8047725"/>
            <a:ext cx="4352147" cy="4346443"/>
          </a:xfrm>
          <a:prstGeom prst="rect">
            <a:avLst/>
          </a:prstGeom>
        </p:spPr>
      </p:pic>
      <p:pic>
        <p:nvPicPr>
          <p:cNvPr id="12" name="Picture 14">
            <a:extLst>
              <a:ext uri="{FF2B5EF4-FFF2-40B4-BE49-F238E27FC236}">
                <a16:creationId xmlns:a16="http://schemas.microsoft.com/office/drawing/2014/main" id="{FB01E1B7-2B4F-B4A2-1C4C-EA5A174356A9}"/>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1742234" y="6358409"/>
            <a:ext cx="3410539" cy="2449387"/>
          </a:xfrm>
          <a:prstGeom prst="rect">
            <a:avLst/>
          </a:prstGeom>
        </p:spPr>
      </p:pic>
    </p:spTree>
    <p:extLst>
      <p:ext uri="{BB962C8B-B14F-4D97-AF65-F5344CB8AC3E}">
        <p14:creationId xmlns:p14="http://schemas.microsoft.com/office/powerpoint/2010/main" val="37443874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9614497">
            <a:off x="17215841" y="8047725"/>
            <a:ext cx="4352147" cy="4346443"/>
          </a:xfrm>
          <a:prstGeom prst="rect">
            <a:avLst/>
          </a:prstGeom>
        </p:spPr>
      </p:pic>
      <p:sp>
        <p:nvSpPr>
          <p:cNvPr id="9" name="TextBox 9"/>
          <p:cNvSpPr txBox="1"/>
          <p:nvPr/>
        </p:nvSpPr>
        <p:spPr>
          <a:xfrm>
            <a:off x="1710438" y="700141"/>
            <a:ext cx="14168731" cy="765979"/>
          </a:xfrm>
          <a:prstGeom prst="rect">
            <a:avLst/>
          </a:prstGeom>
        </p:spPr>
        <p:txBody>
          <a:bodyPr wrap="square" lIns="0" tIns="0" rIns="0" bIns="0" rtlCol="0" anchor="t">
            <a:spAutoFit/>
          </a:bodyPr>
          <a:lstStyle/>
          <a:p>
            <a:pPr algn="ctr">
              <a:lnSpc>
                <a:spcPts val="5449"/>
              </a:lnSpc>
            </a:pPr>
            <a:r>
              <a:rPr lang="en-US" sz="6410" dirty="0">
                <a:solidFill>
                  <a:srgbClr val="000000"/>
                </a:solidFill>
                <a:latin typeface="Abhaya Libre Regular"/>
              </a:rPr>
              <a:t>04- Benefits of </a:t>
            </a:r>
            <a:r>
              <a:rPr lang="en-US" sz="6410" b="1" dirty="0">
                <a:solidFill>
                  <a:srgbClr val="000000"/>
                </a:solidFill>
                <a:latin typeface="Abhaya Libre Regular"/>
              </a:rPr>
              <a:t>Upskilling</a:t>
            </a:r>
            <a:r>
              <a:rPr lang="en-US" sz="6410" dirty="0">
                <a:solidFill>
                  <a:srgbClr val="000000"/>
                </a:solidFill>
                <a:latin typeface="Abhaya Libre Regular"/>
              </a:rPr>
              <a:t> for </a:t>
            </a:r>
            <a:r>
              <a:rPr lang="en-US" sz="6410" b="1" dirty="0">
                <a:solidFill>
                  <a:srgbClr val="000000"/>
                </a:solidFill>
                <a:latin typeface="Abhaya Libre Regular"/>
              </a:rPr>
              <a:t>Organizations</a:t>
            </a:r>
          </a:p>
        </p:txBody>
      </p:sp>
      <p:graphicFrame>
        <p:nvGraphicFramePr>
          <p:cNvPr id="21" name="Diagram 20">
            <a:extLst>
              <a:ext uri="{FF2B5EF4-FFF2-40B4-BE49-F238E27FC236}">
                <a16:creationId xmlns:a16="http://schemas.microsoft.com/office/drawing/2014/main" id="{D52C594A-50AD-1B87-1F40-130ADE47477E}"/>
              </a:ext>
            </a:extLst>
          </p:cNvPr>
          <p:cNvGraphicFramePr/>
          <p:nvPr>
            <p:extLst>
              <p:ext uri="{D42A27DB-BD31-4B8C-83A1-F6EECF244321}">
                <p14:modId xmlns:p14="http://schemas.microsoft.com/office/powerpoint/2010/main" val="1512078186"/>
              </p:ext>
            </p:extLst>
          </p:nvPr>
        </p:nvGraphicFramePr>
        <p:xfrm>
          <a:off x="1680868" y="1315998"/>
          <a:ext cx="12192000" cy="81280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22" name="Picture 3">
            <a:extLst>
              <a:ext uri="{FF2B5EF4-FFF2-40B4-BE49-F238E27FC236}">
                <a16:creationId xmlns:a16="http://schemas.microsoft.com/office/drawing/2014/main" id="{5B41AB83-A726-4559-4B63-5C77D8638805}"/>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2934245" y="4818600"/>
            <a:ext cx="1081108" cy="1122795"/>
          </a:xfrm>
          <a:prstGeom prst="rect">
            <a:avLst/>
          </a:prstGeom>
        </p:spPr>
      </p:pic>
      <p:pic>
        <p:nvPicPr>
          <p:cNvPr id="23" name="Picture 26">
            <a:extLst>
              <a:ext uri="{FF2B5EF4-FFF2-40B4-BE49-F238E27FC236}">
                <a16:creationId xmlns:a16="http://schemas.microsoft.com/office/drawing/2014/main" id="{BEA4F163-4163-1DF4-F39F-A676A6D33D01}"/>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2237246" y="7167094"/>
            <a:ext cx="1186603" cy="1186603"/>
          </a:xfrm>
          <a:prstGeom prst="rect">
            <a:avLst/>
          </a:prstGeom>
        </p:spPr>
      </p:pic>
    </p:spTree>
    <p:extLst>
      <p:ext uri="{BB962C8B-B14F-4D97-AF65-F5344CB8AC3E}">
        <p14:creationId xmlns:p14="http://schemas.microsoft.com/office/powerpoint/2010/main" val="15818417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9614497">
            <a:off x="17215841" y="8047725"/>
            <a:ext cx="4352147" cy="4346443"/>
          </a:xfrm>
          <a:prstGeom prst="rect">
            <a:avLst/>
          </a:prstGeom>
        </p:spPr>
      </p:pic>
      <p:sp>
        <p:nvSpPr>
          <p:cNvPr id="9" name="TextBox 9"/>
          <p:cNvSpPr txBox="1"/>
          <p:nvPr/>
        </p:nvSpPr>
        <p:spPr>
          <a:xfrm>
            <a:off x="2438400" y="743344"/>
            <a:ext cx="14168731" cy="765979"/>
          </a:xfrm>
          <a:prstGeom prst="rect">
            <a:avLst/>
          </a:prstGeom>
        </p:spPr>
        <p:txBody>
          <a:bodyPr wrap="square" lIns="0" tIns="0" rIns="0" bIns="0" rtlCol="0" anchor="t">
            <a:spAutoFit/>
          </a:bodyPr>
          <a:lstStyle/>
          <a:p>
            <a:pPr algn="ctr">
              <a:lnSpc>
                <a:spcPts val="5449"/>
              </a:lnSpc>
            </a:pPr>
            <a:r>
              <a:rPr lang="en-US" sz="6410" dirty="0">
                <a:solidFill>
                  <a:srgbClr val="000000"/>
                </a:solidFill>
                <a:latin typeface="Abhaya Libre Regular"/>
              </a:rPr>
              <a:t>04 -Benefits of </a:t>
            </a:r>
            <a:r>
              <a:rPr lang="en-US" sz="6410" b="1" dirty="0">
                <a:solidFill>
                  <a:srgbClr val="000000"/>
                </a:solidFill>
                <a:latin typeface="Abhaya Libre Regular"/>
              </a:rPr>
              <a:t>Upskilling</a:t>
            </a:r>
            <a:r>
              <a:rPr lang="en-US" sz="6410" dirty="0">
                <a:solidFill>
                  <a:srgbClr val="000000"/>
                </a:solidFill>
                <a:latin typeface="Abhaya Libre Regular"/>
              </a:rPr>
              <a:t> for </a:t>
            </a:r>
            <a:r>
              <a:rPr lang="en-US" sz="6410" b="1" dirty="0">
                <a:solidFill>
                  <a:srgbClr val="000000"/>
                </a:solidFill>
                <a:latin typeface="Abhaya Libre Regular"/>
              </a:rPr>
              <a:t>Employees (a)</a:t>
            </a:r>
          </a:p>
        </p:txBody>
      </p:sp>
      <p:graphicFrame>
        <p:nvGraphicFramePr>
          <p:cNvPr id="7" name="Diagram 6">
            <a:extLst>
              <a:ext uri="{FF2B5EF4-FFF2-40B4-BE49-F238E27FC236}">
                <a16:creationId xmlns:a16="http://schemas.microsoft.com/office/drawing/2014/main" id="{587B8BD5-E39A-87B0-4307-B093CDCDF6C4}"/>
              </a:ext>
            </a:extLst>
          </p:cNvPr>
          <p:cNvGraphicFramePr/>
          <p:nvPr>
            <p:extLst>
              <p:ext uri="{D42A27DB-BD31-4B8C-83A1-F6EECF244321}">
                <p14:modId xmlns:p14="http://schemas.microsoft.com/office/powerpoint/2010/main" val="3011432604"/>
              </p:ext>
            </p:extLst>
          </p:nvPr>
        </p:nvGraphicFramePr>
        <p:xfrm>
          <a:off x="1371600" y="1600200"/>
          <a:ext cx="15773400" cy="70866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39217910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9614497">
            <a:off x="17215841" y="8047725"/>
            <a:ext cx="4352147" cy="4346443"/>
          </a:xfrm>
          <a:prstGeom prst="rect">
            <a:avLst/>
          </a:prstGeom>
        </p:spPr>
      </p:pic>
      <p:sp>
        <p:nvSpPr>
          <p:cNvPr id="9" name="TextBox 9"/>
          <p:cNvSpPr txBox="1"/>
          <p:nvPr/>
        </p:nvSpPr>
        <p:spPr>
          <a:xfrm>
            <a:off x="2428832" y="445399"/>
            <a:ext cx="14168731" cy="1458476"/>
          </a:xfrm>
          <a:prstGeom prst="rect">
            <a:avLst/>
          </a:prstGeom>
        </p:spPr>
        <p:txBody>
          <a:bodyPr wrap="square" lIns="0" tIns="0" rIns="0" bIns="0" rtlCol="0" anchor="t">
            <a:spAutoFit/>
          </a:bodyPr>
          <a:lstStyle/>
          <a:p>
            <a:pPr algn="ctr">
              <a:lnSpc>
                <a:spcPts val="5449"/>
              </a:lnSpc>
            </a:pPr>
            <a:r>
              <a:rPr lang="en-US" sz="6410" dirty="0">
                <a:solidFill>
                  <a:srgbClr val="000000"/>
                </a:solidFill>
                <a:latin typeface="Abhaya Libre Regular"/>
              </a:rPr>
              <a:t>04 - Benefits of </a:t>
            </a:r>
            <a:r>
              <a:rPr lang="en-US" sz="6410" b="1" dirty="0">
                <a:solidFill>
                  <a:srgbClr val="000000"/>
                </a:solidFill>
                <a:latin typeface="Abhaya Libre Regular"/>
              </a:rPr>
              <a:t>Upskilling</a:t>
            </a:r>
            <a:r>
              <a:rPr lang="en-US" sz="6410" dirty="0">
                <a:solidFill>
                  <a:srgbClr val="000000"/>
                </a:solidFill>
                <a:latin typeface="Abhaya Libre Regular"/>
              </a:rPr>
              <a:t> for </a:t>
            </a:r>
            <a:r>
              <a:rPr lang="en-US" sz="6410" b="1" dirty="0">
                <a:solidFill>
                  <a:srgbClr val="000000"/>
                </a:solidFill>
                <a:latin typeface="Abhaya Libre Regular"/>
              </a:rPr>
              <a:t>Employees (b)</a:t>
            </a:r>
          </a:p>
        </p:txBody>
      </p:sp>
      <p:graphicFrame>
        <p:nvGraphicFramePr>
          <p:cNvPr id="7" name="Diagram 6">
            <a:extLst>
              <a:ext uri="{FF2B5EF4-FFF2-40B4-BE49-F238E27FC236}">
                <a16:creationId xmlns:a16="http://schemas.microsoft.com/office/drawing/2014/main" id="{587B8BD5-E39A-87B0-4307-B093CDCDF6C4}"/>
              </a:ext>
            </a:extLst>
          </p:cNvPr>
          <p:cNvGraphicFramePr/>
          <p:nvPr>
            <p:extLst>
              <p:ext uri="{D42A27DB-BD31-4B8C-83A1-F6EECF244321}">
                <p14:modId xmlns:p14="http://schemas.microsoft.com/office/powerpoint/2010/main" val="3205909852"/>
              </p:ext>
            </p:extLst>
          </p:nvPr>
        </p:nvGraphicFramePr>
        <p:xfrm>
          <a:off x="1371600" y="1600200"/>
          <a:ext cx="15773400" cy="70866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30893922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9614497">
            <a:off x="17215841" y="8047725"/>
            <a:ext cx="4352147" cy="4346443"/>
          </a:xfrm>
          <a:prstGeom prst="rect">
            <a:avLst/>
          </a:prstGeom>
        </p:spPr>
      </p:pic>
      <p:sp>
        <p:nvSpPr>
          <p:cNvPr id="9" name="TextBox 9"/>
          <p:cNvSpPr txBox="1"/>
          <p:nvPr/>
        </p:nvSpPr>
        <p:spPr>
          <a:xfrm>
            <a:off x="4673499" y="743344"/>
            <a:ext cx="8280738" cy="770736"/>
          </a:xfrm>
          <a:prstGeom prst="rect">
            <a:avLst/>
          </a:prstGeom>
        </p:spPr>
        <p:txBody>
          <a:bodyPr lIns="0" tIns="0" rIns="0" bIns="0" rtlCol="0" anchor="t">
            <a:spAutoFit/>
          </a:bodyPr>
          <a:lstStyle/>
          <a:p>
            <a:pPr algn="ctr">
              <a:lnSpc>
                <a:spcPts val="5449"/>
              </a:lnSpc>
            </a:pPr>
            <a:r>
              <a:rPr lang="en-US" sz="6410" dirty="0">
                <a:solidFill>
                  <a:srgbClr val="000000"/>
                </a:solidFill>
                <a:latin typeface="Abhaya Libre Regular"/>
              </a:rPr>
              <a:t>Reskilling vs Upskilling</a:t>
            </a:r>
          </a:p>
        </p:txBody>
      </p:sp>
      <p:pic>
        <p:nvPicPr>
          <p:cNvPr id="19" name="Picture 18" descr="Text&#10;&#10;Description automatically generated">
            <a:extLst>
              <a:ext uri="{FF2B5EF4-FFF2-40B4-BE49-F238E27FC236}">
                <a16:creationId xmlns:a16="http://schemas.microsoft.com/office/drawing/2014/main" id="{32F39460-9A83-8F43-909E-290F7CD5603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673499" y="1514080"/>
            <a:ext cx="8549211" cy="7213058"/>
          </a:xfrm>
          <a:prstGeom prst="rect">
            <a:avLst/>
          </a:prstGeom>
        </p:spPr>
      </p:pic>
      <p:sp>
        <p:nvSpPr>
          <p:cNvPr id="20" name="TextBox 19">
            <a:extLst>
              <a:ext uri="{FF2B5EF4-FFF2-40B4-BE49-F238E27FC236}">
                <a16:creationId xmlns:a16="http://schemas.microsoft.com/office/drawing/2014/main" id="{16024408-54C7-BCCD-40B5-B40E6A4CBAB5}"/>
              </a:ext>
            </a:extLst>
          </p:cNvPr>
          <p:cNvSpPr txBox="1"/>
          <p:nvPr/>
        </p:nvSpPr>
        <p:spPr>
          <a:xfrm>
            <a:off x="4673499" y="8876584"/>
            <a:ext cx="1665071" cy="369332"/>
          </a:xfrm>
          <a:prstGeom prst="rect">
            <a:avLst/>
          </a:prstGeom>
          <a:noFill/>
        </p:spPr>
        <p:txBody>
          <a:bodyPr wrap="none" rtlCol="0">
            <a:spAutoFit/>
          </a:bodyPr>
          <a:lstStyle/>
          <a:p>
            <a:r>
              <a:rPr lang="en-US" i="1" dirty="0"/>
              <a:t>Source: </a:t>
            </a:r>
            <a:r>
              <a:rPr lang="en-US" dirty="0">
                <a:hlinkClick r:id="rId11"/>
              </a:rPr>
              <a:t>whitely </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10770731" y="4768328"/>
            <a:ext cx="7775659" cy="1894433"/>
          </a:xfrm>
          <a:prstGeom prst="rect">
            <a:avLst/>
          </a:prstGeom>
        </p:spPr>
      </p:pic>
      <p:grpSp>
        <p:nvGrpSpPr>
          <p:cNvPr id="5" name="Group 5"/>
          <p:cNvGrpSpPr/>
          <p:nvPr/>
        </p:nvGrpSpPr>
        <p:grpSpPr>
          <a:xfrm>
            <a:off x="14658560" y="2060782"/>
            <a:ext cx="657082" cy="657082"/>
            <a:chOff x="0" y="0"/>
            <a:chExt cx="812800" cy="812800"/>
          </a:xfrm>
        </p:grpSpPr>
        <p:sp>
          <p:nvSpPr>
            <p:cNvPr id="6" name="Freeform 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4989E"/>
            </a:solidFill>
          </p:spPr>
        </p:sp>
        <p:sp>
          <p:nvSpPr>
            <p:cNvPr id="7" name="TextBox 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3665800" y="3547556"/>
            <a:ext cx="657082" cy="657082"/>
            <a:chOff x="0" y="0"/>
            <a:chExt cx="812800" cy="812800"/>
          </a:xfrm>
        </p:grpSpPr>
        <p:sp>
          <p:nvSpPr>
            <p:cNvPr id="9" name="Freeform 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0E9E5"/>
            </a:solidFill>
          </p:spPr>
        </p:sp>
        <p:sp>
          <p:nvSpPr>
            <p:cNvPr id="10" name="TextBox 10"/>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13382803" y="5303960"/>
            <a:ext cx="657082" cy="657082"/>
            <a:chOff x="0" y="0"/>
            <a:chExt cx="812800" cy="812800"/>
          </a:xfrm>
        </p:grpSpPr>
        <p:sp>
          <p:nvSpPr>
            <p:cNvPr id="12" name="Freeform 1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43A44"/>
            </a:solidFill>
          </p:spPr>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13752257" y="7056417"/>
            <a:ext cx="657082" cy="657082"/>
            <a:chOff x="0" y="0"/>
            <a:chExt cx="812800" cy="812800"/>
          </a:xfrm>
        </p:grpSpPr>
        <p:sp>
          <p:nvSpPr>
            <p:cNvPr id="15" name="Freeform 1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535454"/>
            </a:solidFill>
          </p:spPr>
        </p:sp>
        <p:sp>
          <p:nvSpPr>
            <p:cNvPr id="16" name="TextBox 1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14658560" y="8705205"/>
            <a:ext cx="657082" cy="657082"/>
            <a:chOff x="0" y="0"/>
            <a:chExt cx="812800" cy="812800"/>
          </a:xfrm>
        </p:grpSpPr>
        <p:sp>
          <p:nvSpPr>
            <p:cNvPr id="18" name="Freeform 1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3B2A3"/>
            </a:solidFill>
          </p:spPr>
        </p:sp>
        <p:sp>
          <p:nvSpPr>
            <p:cNvPr id="19" name="TextBox 1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pic>
        <p:nvPicPr>
          <p:cNvPr id="20" name="Picture 20"/>
          <p:cNvPicPr>
            <a:picLocks noChangeAspect="1"/>
          </p:cNvPicPr>
          <p:nvPr/>
        </p:nvPicPr>
        <p:blipFill>
          <a:blip r:embed="rId4"/>
          <a:srcRect/>
          <a:stretch>
            <a:fillRect/>
          </a:stretch>
        </p:blipFill>
        <p:spPr>
          <a:xfrm>
            <a:off x="16418708" y="0"/>
            <a:ext cx="1869292" cy="1869292"/>
          </a:xfrm>
          <a:prstGeom prst="rect">
            <a:avLst/>
          </a:prstGeom>
        </p:spPr>
      </p:pic>
      <p:grpSp>
        <p:nvGrpSpPr>
          <p:cNvPr id="21" name="Group 21"/>
          <p:cNvGrpSpPr/>
          <p:nvPr/>
        </p:nvGrpSpPr>
        <p:grpSpPr>
          <a:xfrm>
            <a:off x="14770557" y="3970317"/>
            <a:ext cx="3086100" cy="3086100"/>
            <a:chOff x="0" y="0"/>
            <a:chExt cx="812800" cy="812800"/>
          </a:xfrm>
        </p:grpSpPr>
        <p:sp>
          <p:nvSpPr>
            <p:cNvPr id="22" name="Freeform 22"/>
            <p:cNvSpPr/>
            <p:nvPr/>
          </p:nvSpPr>
          <p:spPr>
            <a:xfrm>
              <a:off x="0" y="0"/>
              <a:ext cx="812800" cy="812800"/>
            </a:xfrm>
            <a:custGeom>
              <a:avLst/>
              <a:gdLst/>
              <a:ahLst/>
              <a:cxnLst/>
              <a:rect l="l" t="t" r="r" b="b"/>
              <a:pathLst>
                <a:path w="812800" h="812800">
                  <a:moveTo>
                    <a:pt x="127941" y="0"/>
                  </a:moveTo>
                  <a:lnTo>
                    <a:pt x="684859" y="0"/>
                  </a:lnTo>
                  <a:cubicBezTo>
                    <a:pt x="718791" y="0"/>
                    <a:pt x="751333" y="13479"/>
                    <a:pt x="775327" y="37473"/>
                  </a:cubicBezTo>
                  <a:cubicBezTo>
                    <a:pt x="799321" y="61467"/>
                    <a:pt x="812800" y="94009"/>
                    <a:pt x="812800" y="127941"/>
                  </a:cubicBezTo>
                  <a:lnTo>
                    <a:pt x="812800" y="684859"/>
                  </a:lnTo>
                  <a:cubicBezTo>
                    <a:pt x="812800" y="718791"/>
                    <a:pt x="799321" y="751333"/>
                    <a:pt x="775327" y="775327"/>
                  </a:cubicBezTo>
                  <a:cubicBezTo>
                    <a:pt x="751333" y="799321"/>
                    <a:pt x="718791" y="812800"/>
                    <a:pt x="684859" y="812800"/>
                  </a:cubicBezTo>
                  <a:lnTo>
                    <a:pt x="127941" y="812800"/>
                  </a:lnTo>
                  <a:cubicBezTo>
                    <a:pt x="94009" y="812800"/>
                    <a:pt x="61467" y="799321"/>
                    <a:pt x="37473" y="775327"/>
                  </a:cubicBezTo>
                  <a:cubicBezTo>
                    <a:pt x="13479" y="751333"/>
                    <a:pt x="0" y="718791"/>
                    <a:pt x="0" y="684859"/>
                  </a:cubicBezTo>
                  <a:lnTo>
                    <a:pt x="0" y="127941"/>
                  </a:lnTo>
                  <a:cubicBezTo>
                    <a:pt x="0" y="94009"/>
                    <a:pt x="13479" y="61467"/>
                    <a:pt x="37473" y="37473"/>
                  </a:cubicBezTo>
                  <a:cubicBezTo>
                    <a:pt x="61467" y="13479"/>
                    <a:pt x="94009" y="0"/>
                    <a:pt x="127941" y="0"/>
                  </a:cubicBezTo>
                  <a:close/>
                </a:path>
              </a:pathLst>
            </a:custGeom>
            <a:solidFill>
              <a:srgbClr val="23B2A3"/>
            </a:solidFill>
          </p:spPr>
        </p:sp>
        <p:sp>
          <p:nvSpPr>
            <p:cNvPr id="23" name="TextBox 23"/>
            <p:cNvSpPr txBox="1"/>
            <p:nvPr/>
          </p:nvSpPr>
          <p:spPr>
            <a:xfrm>
              <a:off x="0" y="-76200"/>
              <a:ext cx="812800" cy="889000"/>
            </a:xfrm>
            <a:prstGeom prst="rect">
              <a:avLst/>
            </a:prstGeom>
          </p:spPr>
          <p:txBody>
            <a:bodyPr lIns="50800" tIns="50800" rIns="50800" bIns="50800" rtlCol="0" anchor="ctr"/>
            <a:lstStyle/>
            <a:p>
              <a:pPr algn="ctr">
                <a:lnSpc>
                  <a:spcPts val="4479"/>
                </a:lnSpc>
              </a:pPr>
              <a:r>
                <a:rPr lang="en-US" sz="3199" dirty="0">
                  <a:solidFill>
                    <a:srgbClr val="FEFEFE"/>
                  </a:solidFill>
                  <a:latin typeface="Abhaya Libre Regular"/>
                </a:rPr>
                <a:t>Smart Specialization</a:t>
              </a:r>
            </a:p>
          </p:txBody>
        </p:sp>
      </p:grpSp>
      <p:sp>
        <p:nvSpPr>
          <p:cNvPr id="30" name="TextBox 30"/>
          <p:cNvSpPr txBox="1"/>
          <p:nvPr/>
        </p:nvSpPr>
        <p:spPr>
          <a:xfrm>
            <a:off x="2494248" y="2472301"/>
            <a:ext cx="8899201" cy="6087564"/>
          </a:xfrm>
          <a:prstGeom prst="rect">
            <a:avLst/>
          </a:prstGeom>
        </p:spPr>
        <p:txBody>
          <a:bodyPr lIns="0" tIns="0" rIns="0" bIns="0" rtlCol="0" anchor="t">
            <a:spAutoFit/>
          </a:bodyPr>
          <a:lstStyle/>
          <a:p>
            <a:pPr algn="just">
              <a:lnSpc>
                <a:spcPts val="3359"/>
              </a:lnSpc>
            </a:pPr>
            <a:r>
              <a:rPr lang="en-US" sz="2400" b="1" spc="-36" dirty="0">
                <a:solidFill>
                  <a:srgbClr val="000000"/>
                </a:solidFill>
                <a:latin typeface="Abhaya Libre Regular"/>
              </a:rPr>
              <a:t>The impact of COVID-19</a:t>
            </a:r>
          </a:p>
          <a:p>
            <a:pPr algn="just">
              <a:lnSpc>
                <a:spcPts val="3359"/>
              </a:lnSpc>
            </a:pPr>
            <a:r>
              <a:rPr lang="en-US" sz="2400" spc="-36" dirty="0">
                <a:solidFill>
                  <a:srgbClr val="000000"/>
                </a:solidFill>
                <a:latin typeface="Abhaya Libre Regular"/>
              </a:rPr>
              <a:t>The pandemic has caused unemployment rates to soar, while job security has experienced the reverse trend. This has hurt people's ability to make a living and caused a major decline in the world economy.</a:t>
            </a:r>
          </a:p>
          <a:p>
            <a:pPr algn="just">
              <a:lnSpc>
                <a:spcPts val="3359"/>
              </a:lnSpc>
            </a:pPr>
            <a:endParaRPr lang="en-US" sz="2400" spc="-36" dirty="0">
              <a:solidFill>
                <a:srgbClr val="000000"/>
              </a:solidFill>
              <a:latin typeface="Abhaya Libre Regular"/>
            </a:endParaRPr>
          </a:p>
          <a:p>
            <a:pPr algn="just">
              <a:lnSpc>
                <a:spcPts val="3359"/>
              </a:lnSpc>
            </a:pPr>
            <a:r>
              <a:rPr lang="en-US" sz="2400" spc="-36" dirty="0">
                <a:solidFill>
                  <a:srgbClr val="000000"/>
                </a:solidFill>
                <a:latin typeface="Abhaya Libre Regular"/>
              </a:rPr>
              <a:t>However, as history demonstrates, a big natural disaster or pandemic is typically followed by a time of prosperity. The world is about to experience a post-pandemic boom, according to research, despite the fact that COVID is still present.</a:t>
            </a:r>
          </a:p>
          <a:p>
            <a:pPr algn="just">
              <a:lnSpc>
                <a:spcPts val="3359"/>
              </a:lnSpc>
            </a:pPr>
            <a:endParaRPr lang="en-US" sz="2400" spc="-36" dirty="0">
              <a:solidFill>
                <a:srgbClr val="000000"/>
              </a:solidFill>
              <a:latin typeface="Abhaya Libre Regular"/>
            </a:endParaRPr>
          </a:p>
          <a:p>
            <a:pPr algn="just">
              <a:lnSpc>
                <a:spcPts val="3359"/>
              </a:lnSpc>
            </a:pPr>
            <a:r>
              <a:rPr lang="en-US" sz="2400" spc="-36" dirty="0">
                <a:solidFill>
                  <a:srgbClr val="000000"/>
                </a:solidFill>
                <a:latin typeface="Abhaya Libre Regular"/>
              </a:rPr>
              <a:t>Learning new skills will put you in a better position to benefit from a stronger economy given all this development and hope.</a:t>
            </a:r>
          </a:p>
          <a:p>
            <a:pPr algn="just">
              <a:lnSpc>
                <a:spcPts val="3359"/>
              </a:lnSpc>
            </a:pPr>
            <a:endParaRPr lang="en-US" sz="2400" spc="-36" dirty="0">
              <a:solidFill>
                <a:srgbClr val="000000"/>
              </a:solidFill>
              <a:latin typeface="Abhaya Libre Regular"/>
            </a:endParaRPr>
          </a:p>
          <a:p>
            <a:pPr algn="just">
              <a:lnSpc>
                <a:spcPts val="3359"/>
              </a:lnSpc>
            </a:pPr>
            <a:endParaRPr lang="en-US" sz="2400" spc="-36" dirty="0">
              <a:solidFill>
                <a:srgbClr val="000000"/>
              </a:solidFill>
              <a:latin typeface="Abhaya Libre Regular"/>
            </a:endParaRPr>
          </a:p>
        </p:txBody>
      </p:sp>
      <p:pic>
        <p:nvPicPr>
          <p:cNvPr id="32" name="Picture 3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852805">
            <a:off x="6323948" y="-3260923"/>
            <a:ext cx="5364129" cy="5364129"/>
          </a:xfrm>
          <a:prstGeom prst="rect">
            <a:avLst/>
          </a:prstGeom>
        </p:spPr>
      </p:pic>
      <p:pic>
        <p:nvPicPr>
          <p:cNvPr id="33" name="Picture 3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0" y="-1490547"/>
            <a:ext cx="3334026" cy="3588482"/>
          </a:xfrm>
          <a:prstGeom prst="rect">
            <a:avLst/>
          </a:prstGeom>
        </p:spPr>
      </p:pic>
      <p:pic>
        <p:nvPicPr>
          <p:cNvPr id="34" name="Picture 3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185502">
            <a:off x="-3235988" y="28827"/>
            <a:ext cx="4352147" cy="4346443"/>
          </a:xfrm>
          <a:prstGeom prst="rect">
            <a:avLst/>
          </a:prstGeom>
        </p:spPr>
      </p:pic>
      <p:pic>
        <p:nvPicPr>
          <p:cNvPr id="35" name="Picture 3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852805">
            <a:off x="15257830" y="7358583"/>
            <a:ext cx="5364129" cy="5364129"/>
          </a:xfrm>
          <a:prstGeom prst="rect">
            <a:avLst/>
          </a:prstGeom>
        </p:spPr>
      </p:pic>
      <p:grpSp>
        <p:nvGrpSpPr>
          <p:cNvPr id="36" name="Group 36"/>
          <p:cNvGrpSpPr/>
          <p:nvPr/>
        </p:nvGrpSpPr>
        <p:grpSpPr>
          <a:xfrm>
            <a:off x="-845096" y="8795670"/>
            <a:ext cx="2900572" cy="807705"/>
            <a:chOff x="0" y="0"/>
            <a:chExt cx="3867430" cy="1076939"/>
          </a:xfrm>
        </p:grpSpPr>
        <p:pic>
          <p:nvPicPr>
            <p:cNvPr id="37" name="Picture 3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0" y="0"/>
              <a:ext cx="3867430" cy="618789"/>
            </a:xfrm>
            <a:prstGeom prst="rect">
              <a:avLst/>
            </a:prstGeom>
          </p:spPr>
        </p:pic>
        <p:pic>
          <p:nvPicPr>
            <p:cNvPr id="38" name="Picture 3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0" y="458151"/>
              <a:ext cx="3867430" cy="618789"/>
            </a:xfrm>
            <a:prstGeom prst="rect">
              <a:avLst/>
            </a:prstGeom>
          </p:spPr>
        </p:pic>
      </p:grpSp>
      <p:pic>
        <p:nvPicPr>
          <p:cNvPr id="39" name="Picture 39"/>
          <p:cNvPicPr>
            <a:picLocks noChangeAspect="1"/>
          </p:cNvPicPr>
          <p:nvPr/>
        </p:nvPicPr>
        <p:blipFill>
          <a:blip r:embed="rId13"/>
          <a:srcRect/>
          <a:stretch>
            <a:fillRect/>
          </a:stretch>
        </p:blipFill>
        <p:spPr>
          <a:xfrm>
            <a:off x="7520403" y="9362287"/>
            <a:ext cx="3710720" cy="779251"/>
          </a:xfrm>
          <a:prstGeom prst="rect">
            <a:avLst/>
          </a:prstGeom>
        </p:spPr>
      </p:pic>
      <p:sp>
        <p:nvSpPr>
          <p:cNvPr id="40" name="TextBox 9">
            <a:extLst>
              <a:ext uri="{FF2B5EF4-FFF2-40B4-BE49-F238E27FC236}">
                <a16:creationId xmlns:a16="http://schemas.microsoft.com/office/drawing/2014/main" id="{D8B7702A-9FF5-8C7A-0257-8D95AF1647B5}"/>
              </a:ext>
            </a:extLst>
          </p:cNvPr>
          <p:cNvSpPr txBox="1"/>
          <p:nvPr/>
        </p:nvSpPr>
        <p:spPr>
          <a:xfrm>
            <a:off x="1667013" y="1104471"/>
            <a:ext cx="13769571" cy="1458476"/>
          </a:xfrm>
          <a:prstGeom prst="rect">
            <a:avLst/>
          </a:prstGeom>
        </p:spPr>
        <p:txBody>
          <a:bodyPr wrap="square" lIns="0" tIns="0" rIns="0" bIns="0" rtlCol="0" anchor="t">
            <a:spAutoFit/>
          </a:bodyPr>
          <a:lstStyle/>
          <a:p>
            <a:pPr algn="ctr">
              <a:lnSpc>
                <a:spcPts val="5449"/>
              </a:lnSpc>
            </a:pPr>
            <a:r>
              <a:rPr lang="en-US" sz="6410" dirty="0">
                <a:solidFill>
                  <a:srgbClr val="000000"/>
                </a:solidFill>
                <a:latin typeface="Abhaya Libre Regular"/>
              </a:rPr>
              <a:t>Why Reskilling &amp; Upskilling are important – Reason 1 </a:t>
            </a:r>
          </a:p>
        </p:txBody>
      </p:sp>
      <p:grpSp>
        <p:nvGrpSpPr>
          <p:cNvPr id="41" name="Group 2">
            <a:extLst>
              <a:ext uri="{FF2B5EF4-FFF2-40B4-BE49-F238E27FC236}">
                <a16:creationId xmlns:a16="http://schemas.microsoft.com/office/drawing/2014/main" id="{B6961C63-0531-700B-49E1-B08315206E46}"/>
              </a:ext>
            </a:extLst>
          </p:cNvPr>
          <p:cNvGrpSpPr/>
          <p:nvPr/>
        </p:nvGrpSpPr>
        <p:grpSpPr>
          <a:xfrm>
            <a:off x="1500638" y="1809254"/>
            <a:ext cx="654150" cy="663047"/>
            <a:chOff x="1812" y="38100"/>
            <a:chExt cx="809173" cy="820178"/>
          </a:xfrm>
        </p:grpSpPr>
        <p:sp>
          <p:nvSpPr>
            <p:cNvPr id="42" name="Freeform 3">
              <a:extLst>
                <a:ext uri="{FF2B5EF4-FFF2-40B4-BE49-F238E27FC236}">
                  <a16:creationId xmlns:a16="http://schemas.microsoft.com/office/drawing/2014/main" id="{A6BFE3DF-E91A-9A83-0BFF-073C476B9D0C}"/>
                </a:ext>
              </a:extLst>
            </p:cNvPr>
            <p:cNvSpPr/>
            <p:nvPr/>
          </p:nvSpPr>
          <p:spPr>
            <a:xfrm>
              <a:off x="1812" y="45478"/>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3B2A3"/>
            </a:solidFill>
          </p:spPr>
          <p:txBody>
            <a:bodyPr anchor="ctr"/>
            <a:lstStyle/>
            <a:p>
              <a:pPr algn="ctr"/>
              <a:r>
                <a:rPr lang="en-US" sz="2400" b="1" dirty="0"/>
                <a:t>1</a:t>
              </a:r>
            </a:p>
          </p:txBody>
        </p:sp>
        <p:sp>
          <p:nvSpPr>
            <p:cNvPr id="43" name="TextBox 4">
              <a:extLst>
                <a:ext uri="{FF2B5EF4-FFF2-40B4-BE49-F238E27FC236}">
                  <a16:creationId xmlns:a16="http://schemas.microsoft.com/office/drawing/2014/main" id="{54D5355B-0511-EEAA-BE14-678231E86BD8}"/>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Tree>
    <p:extLst>
      <p:ext uri="{BB962C8B-B14F-4D97-AF65-F5344CB8AC3E}">
        <p14:creationId xmlns:p14="http://schemas.microsoft.com/office/powerpoint/2010/main" val="1960385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2" name="TextBox 2"/>
          <p:cNvSpPr txBox="1"/>
          <p:nvPr/>
        </p:nvSpPr>
        <p:spPr>
          <a:xfrm>
            <a:off x="1784075" y="1894978"/>
            <a:ext cx="8280738" cy="770736"/>
          </a:xfrm>
          <a:prstGeom prst="rect">
            <a:avLst/>
          </a:prstGeom>
        </p:spPr>
        <p:txBody>
          <a:bodyPr lIns="0" tIns="0" rIns="0" bIns="0" rtlCol="0" anchor="t">
            <a:spAutoFit/>
          </a:bodyPr>
          <a:lstStyle/>
          <a:p>
            <a:pPr>
              <a:lnSpc>
                <a:spcPts val="5449"/>
              </a:lnSpc>
            </a:pPr>
            <a:r>
              <a:rPr lang="en-US" sz="6410">
                <a:solidFill>
                  <a:srgbClr val="000000"/>
                </a:solidFill>
                <a:latin typeface="Abhaya Libre Regular Bold"/>
              </a:rPr>
              <a:t>Disclaimer</a:t>
            </a:r>
          </a:p>
        </p:txBody>
      </p:sp>
      <p:sp>
        <p:nvSpPr>
          <p:cNvPr id="3" name="TextBox 3"/>
          <p:cNvSpPr txBox="1"/>
          <p:nvPr/>
        </p:nvSpPr>
        <p:spPr>
          <a:xfrm>
            <a:off x="1784075" y="2828851"/>
            <a:ext cx="15741892" cy="4222115"/>
          </a:xfrm>
          <a:prstGeom prst="rect">
            <a:avLst/>
          </a:prstGeom>
        </p:spPr>
        <p:txBody>
          <a:bodyPr lIns="0" tIns="0" rIns="0" bIns="0" rtlCol="0" anchor="t">
            <a:spAutoFit/>
          </a:bodyPr>
          <a:lstStyle/>
          <a:p>
            <a:pPr algn="just">
              <a:lnSpc>
                <a:spcPts val="4619"/>
              </a:lnSpc>
            </a:pPr>
            <a:r>
              <a:rPr lang="en-US" sz="3299" spc="-49" dirty="0">
                <a:solidFill>
                  <a:srgbClr val="000000"/>
                </a:solidFill>
                <a:latin typeface="Abhaya Libre Regular"/>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p>
          <a:p>
            <a:pPr algn="just">
              <a:lnSpc>
                <a:spcPts val="2380"/>
              </a:lnSpc>
            </a:pPr>
            <a:endParaRPr lang="en-US" sz="3299" spc="-49" dirty="0">
              <a:solidFill>
                <a:srgbClr val="000000"/>
              </a:solidFill>
              <a:latin typeface="Abhaya Libre Regular"/>
            </a:endParaRPr>
          </a:p>
          <a:p>
            <a:pPr algn="just">
              <a:lnSpc>
                <a:spcPts val="4619"/>
              </a:lnSpc>
            </a:pPr>
            <a:r>
              <a:rPr lang="en-US" sz="3299" spc="-49" dirty="0">
                <a:solidFill>
                  <a:srgbClr val="000000"/>
                </a:solidFill>
                <a:latin typeface="Abhaya Libre Regular"/>
              </a:rPr>
              <a:t>Project Nº: 2021-1-RO01-KA220-VET-000028118</a:t>
            </a:r>
          </a:p>
          <a:p>
            <a:pPr algn="just">
              <a:lnSpc>
                <a:spcPts val="4619"/>
              </a:lnSpc>
            </a:pPr>
            <a:endParaRPr lang="en-US" sz="3299" spc="-49" dirty="0">
              <a:solidFill>
                <a:srgbClr val="000000"/>
              </a:solidFill>
              <a:latin typeface="Abhaya Libre Regular"/>
            </a:endParaRPr>
          </a:p>
          <a:p>
            <a:pPr>
              <a:lnSpc>
                <a:spcPts val="3499"/>
              </a:lnSpc>
            </a:pPr>
            <a:endParaRPr lang="en-US" sz="3299" spc="-49" dirty="0">
              <a:solidFill>
                <a:srgbClr val="000000"/>
              </a:solidFill>
              <a:latin typeface="Abhaya Libre Regular"/>
            </a:endParaRPr>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4782433" y="7448371"/>
            <a:ext cx="11622266" cy="12388074"/>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185502">
            <a:off x="-3467133" y="353201"/>
            <a:ext cx="4352147" cy="4346443"/>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7379619">
            <a:off x="3146606" y="8906714"/>
            <a:ext cx="5810576" cy="5802961"/>
          </a:xfrm>
          <a:prstGeom prst="rect">
            <a:avLst/>
          </a:prstGeom>
        </p:spPr>
      </p:pic>
      <p:pic>
        <p:nvPicPr>
          <p:cNvPr id="8" name="Picture 8"/>
          <p:cNvPicPr>
            <a:picLocks noChangeAspect="1"/>
          </p:cNvPicPr>
          <p:nvPr/>
        </p:nvPicPr>
        <p:blipFill>
          <a:blip r:embed="rId10"/>
          <a:srcRect/>
          <a:stretch>
            <a:fillRect/>
          </a:stretch>
        </p:blipFill>
        <p:spPr>
          <a:xfrm>
            <a:off x="16418708" y="0"/>
            <a:ext cx="1869292" cy="1869292"/>
          </a:xfrm>
          <a:prstGeom prst="rect">
            <a:avLst/>
          </a:prstGeom>
        </p:spPr>
      </p:pic>
      <p:pic>
        <p:nvPicPr>
          <p:cNvPr id="9" name="Picture 9"/>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8947194">
            <a:off x="13506859" y="7477485"/>
            <a:ext cx="5364129" cy="5364129"/>
          </a:xfrm>
          <a:prstGeom prst="rect">
            <a:avLst/>
          </a:prstGeom>
        </p:spPr>
      </p:pic>
      <p:pic>
        <p:nvPicPr>
          <p:cNvPr id="10" name="Picture 10"/>
          <p:cNvPicPr>
            <a:picLocks noChangeAspect="1"/>
          </p:cNvPicPr>
          <p:nvPr/>
        </p:nvPicPr>
        <p:blipFill>
          <a:blip r:embed="rId13"/>
          <a:srcRect/>
          <a:stretch>
            <a:fillRect/>
          </a:stretch>
        </p:blipFill>
        <p:spPr>
          <a:xfrm>
            <a:off x="1784075" y="6481135"/>
            <a:ext cx="7870946" cy="1652899"/>
          </a:xfrm>
          <a:prstGeom prst="rect">
            <a:avLst/>
          </a:prstGeom>
        </p:spPr>
      </p:pic>
      <p:pic>
        <p:nvPicPr>
          <p:cNvPr id="11"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6632729">
            <a:off x="15049004" y="4145049"/>
            <a:ext cx="4881157" cy="4874760"/>
          </a:xfrm>
          <a:prstGeom prst="rect">
            <a:avLst/>
          </a:prstGeom>
        </p:spPr>
      </p:pic>
      <p:grpSp>
        <p:nvGrpSpPr>
          <p:cNvPr id="12" name="Group 12"/>
          <p:cNvGrpSpPr/>
          <p:nvPr/>
        </p:nvGrpSpPr>
        <p:grpSpPr>
          <a:xfrm>
            <a:off x="13890147" y="6582429"/>
            <a:ext cx="2900572" cy="807705"/>
            <a:chOff x="0" y="0"/>
            <a:chExt cx="3867430" cy="1076939"/>
          </a:xfrm>
        </p:grpSpPr>
        <p:pic>
          <p:nvPicPr>
            <p:cNvPr id="13" name="Picture 13"/>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0" y="0"/>
              <a:ext cx="3867430" cy="618789"/>
            </a:xfrm>
            <a:prstGeom prst="rect">
              <a:avLst/>
            </a:prstGeom>
          </p:spPr>
        </p:pic>
        <p:pic>
          <p:nvPicPr>
            <p:cNvPr id="14" name="Picture 14"/>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0" y="458151"/>
              <a:ext cx="3867430" cy="618789"/>
            </a:xfrm>
            <a:prstGeom prst="rect">
              <a:avLst/>
            </a:prstGeom>
          </p:spPr>
        </p:pic>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10770731" y="4768328"/>
            <a:ext cx="7775659" cy="1894433"/>
          </a:xfrm>
          <a:prstGeom prst="rect">
            <a:avLst/>
          </a:prstGeom>
        </p:spPr>
      </p:pic>
      <p:grpSp>
        <p:nvGrpSpPr>
          <p:cNvPr id="5" name="Group 5"/>
          <p:cNvGrpSpPr/>
          <p:nvPr/>
        </p:nvGrpSpPr>
        <p:grpSpPr>
          <a:xfrm>
            <a:off x="14658560" y="2060782"/>
            <a:ext cx="657082" cy="657082"/>
            <a:chOff x="0" y="0"/>
            <a:chExt cx="812800" cy="812800"/>
          </a:xfrm>
        </p:grpSpPr>
        <p:sp>
          <p:nvSpPr>
            <p:cNvPr id="6" name="Freeform 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4989E"/>
            </a:solidFill>
          </p:spPr>
        </p:sp>
        <p:sp>
          <p:nvSpPr>
            <p:cNvPr id="7" name="TextBox 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3665800" y="3547556"/>
            <a:ext cx="657082" cy="657082"/>
            <a:chOff x="0" y="0"/>
            <a:chExt cx="812800" cy="812800"/>
          </a:xfrm>
        </p:grpSpPr>
        <p:sp>
          <p:nvSpPr>
            <p:cNvPr id="9" name="Freeform 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0E9E5"/>
            </a:solidFill>
          </p:spPr>
        </p:sp>
        <p:sp>
          <p:nvSpPr>
            <p:cNvPr id="10" name="TextBox 10"/>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13382803" y="5303960"/>
            <a:ext cx="657082" cy="657082"/>
            <a:chOff x="0" y="0"/>
            <a:chExt cx="812800" cy="812800"/>
          </a:xfrm>
        </p:grpSpPr>
        <p:sp>
          <p:nvSpPr>
            <p:cNvPr id="12" name="Freeform 1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43A44"/>
            </a:solidFill>
          </p:spPr>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13752257" y="7056417"/>
            <a:ext cx="657082" cy="657082"/>
            <a:chOff x="0" y="0"/>
            <a:chExt cx="812800" cy="812800"/>
          </a:xfrm>
        </p:grpSpPr>
        <p:sp>
          <p:nvSpPr>
            <p:cNvPr id="15" name="Freeform 1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535454"/>
            </a:solidFill>
          </p:spPr>
        </p:sp>
        <p:sp>
          <p:nvSpPr>
            <p:cNvPr id="16" name="TextBox 1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14658560" y="8705205"/>
            <a:ext cx="657082" cy="657082"/>
            <a:chOff x="0" y="0"/>
            <a:chExt cx="812800" cy="812800"/>
          </a:xfrm>
        </p:grpSpPr>
        <p:sp>
          <p:nvSpPr>
            <p:cNvPr id="18" name="Freeform 1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3B2A3"/>
            </a:solidFill>
          </p:spPr>
        </p:sp>
        <p:sp>
          <p:nvSpPr>
            <p:cNvPr id="19" name="TextBox 1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pic>
        <p:nvPicPr>
          <p:cNvPr id="20" name="Picture 20"/>
          <p:cNvPicPr>
            <a:picLocks noChangeAspect="1"/>
          </p:cNvPicPr>
          <p:nvPr/>
        </p:nvPicPr>
        <p:blipFill>
          <a:blip r:embed="rId4"/>
          <a:srcRect/>
          <a:stretch>
            <a:fillRect/>
          </a:stretch>
        </p:blipFill>
        <p:spPr>
          <a:xfrm>
            <a:off x="16418708" y="0"/>
            <a:ext cx="1869292" cy="1869292"/>
          </a:xfrm>
          <a:prstGeom prst="rect">
            <a:avLst/>
          </a:prstGeom>
        </p:spPr>
      </p:pic>
      <p:grpSp>
        <p:nvGrpSpPr>
          <p:cNvPr id="21" name="Group 21"/>
          <p:cNvGrpSpPr/>
          <p:nvPr/>
        </p:nvGrpSpPr>
        <p:grpSpPr>
          <a:xfrm>
            <a:off x="14770557" y="3970317"/>
            <a:ext cx="3086100" cy="3086100"/>
            <a:chOff x="0" y="0"/>
            <a:chExt cx="812800" cy="812800"/>
          </a:xfrm>
        </p:grpSpPr>
        <p:sp>
          <p:nvSpPr>
            <p:cNvPr id="22" name="Freeform 22"/>
            <p:cNvSpPr/>
            <p:nvPr/>
          </p:nvSpPr>
          <p:spPr>
            <a:xfrm>
              <a:off x="0" y="0"/>
              <a:ext cx="812800" cy="812800"/>
            </a:xfrm>
            <a:custGeom>
              <a:avLst/>
              <a:gdLst/>
              <a:ahLst/>
              <a:cxnLst/>
              <a:rect l="l" t="t" r="r" b="b"/>
              <a:pathLst>
                <a:path w="812800" h="812800">
                  <a:moveTo>
                    <a:pt x="127941" y="0"/>
                  </a:moveTo>
                  <a:lnTo>
                    <a:pt x="684859" y="0"/>
                  </a:lnTo>
                  <a:cubicBezTo>
                    <a:pt x="718791" y="0"/>
                    <a:pt x="751333" y="13479"/>
                    <a:pt x="775327" y="37473"/>
                  </a:cubicBezTo>
                  <a:cubicBezTo>
                    <a:pt x="799321" y="61467"/>
                    <a:pt x="812800" y="94009"/>
                    <a:pt x="812800" y="127941"/>
                  </a:cubicBezTo>
                  <a:lnTo>
                    <a:pt x="812800" y="684859"/>
                  </a:lnTo>
                  <a:cubicBezTo>
                    <a:pt x="812800" y="718791"/>
                    <a:pt x="799321" y="751333"/>
                    <a:pt x="775327" y="775327"/>
                  </a:cubicBezTo>
                  <a:cubicBezTo>
                    <a:pt x="751333" y="799321"/>
                    <a:pt x="718791" y="812800"/>
                    <a:pt x="684859" y="812800"/>
                  </a:cubicBezTo>
                  <a:lnTo>
                    <a:pt x="127941" y="812800"/>
                  </a:lnTo>
                  <a:cubicBezTo>
                    <a:pt x="94009" y="812800"/>
                    <a:pt x="61467" y="799321"/>
                    <a:pt x="37473" y="775327"/>
                  </a:cubicBezTo>
                  <a:cubicBezTo>
                    <a:pt x="13479" y="751333"/>
                    <a:pt x="0" y="718791"/>
                    <a:pt x="0" y="684859"/>
                  </a:cubicBezTo>
                  <a:lnTo>
                    <a:pt x="0" y="127941"/>
                  </a:lnTo>
                  <a:cubicBezTo>
                    <a:pt x="0" y="94009"/>
                    <a:pt x="13479" y="61467"/>
                    <a:pt x="37473" y="37473"/>
                  </a:cubicBezTo>
                  <a:cubicBezTo>
                    <a:pt x="61467" y="13479"/>
                    <a:pt x="94009" y="0"/>
                    <a:pt x="127941" y="0"/>
                  </a:cubicBezTo>
                  <a:close/>
                </a:path>
              </a:pathLst>
            </a:custGeom>
            <a:solidFill>
              <a:srgbClr val="23B2A3"/>
            </a:solidFill>
          </p:spPr>
        </p:sp>
        <p:sp>
          <p:nvSpPr>
            <p:cNvPr id="23" name="TextBox 23"/>
            <p:cNvSpPr txBox="1"/>
            <p:nvPr/>
          </p:nvSpPr>
          <p:spPr>
            <a:xfrm>
              <a:off x="0" y="-76200"/>
              <a:ext cx="812800" cy="889000"/>
            </a:xfrm>
            <a:prstGeom prst="rect">
              <a:avLst/>
            </a:prstGeom>
          </p:spPr>
          <p:txBody>
            <a:bodyPr lIns="50800" tIns="50800" rIns="50800" bIns="50800" rtlCol="0" anchor="ctr"/>
            <a:lstStyle/>
            <a:p>
              <a:pPr algn="ctr">
                <a:lnSpc>
                  <a:spcPts val="4479"/>
                </a:lnSpc>
              </a:pPr>
              <a:r>
                <a:rPr lang="en-US" sz="3199" dirty="0">
                  <a:solidFill>
                    <a:srgbClr val="FEFEFE"/>
                  </a:solidFill>
                  <a:latin typeface="Abhaya Libre Regular"/>
                </a:rPr>
                <a:t>Smart Specialization</a:t>
              </a:r>
            </a:p>
          </p:txBody>
        </p:sp>
      </p:grpSp>
      <p:sp>
        <p:nvSpPr>
          <p:cNvPr id="29" name="TextBox 29"/>
          <p:cNvSpPr txBox="1"/>
          <p:nvPr/>
        </p:nvSpPr>
        <p:spPr>
          <a:xfrm>
            <a:off x="1906308" y="1970569"/>
            <a:ext cx="11404626" cy="8267648"/>
          </a:xfrm>
          <a:prstGeom prst="rect">
            <a:avLst/>
          </a:prstGeom>
        </p:spPr>
        <p:txBody>
          <a:bodyPr wrap="square" lIns="0" tIns="0" rIns="0" bIns="0" rtlCol="0" anchor="t">
            <a:spAutoFit/>
          </a:bodyPr>
          <a:lstStyle/>
          <a:p>
            <a:pPr algn="just">
              <a:lnSpc>
                <a:spcPts val="3359"/>
              </a:lnSpc>
            </a:pPr>
            <a:r>
              <a:rPr lang="en-US" sz="2400" b="1" spc="-36" dirty="0">
                <a:solidFill>
                  <a:srgbClr val="000000"/>
                </a:solidFill>
                <a:latin typeface="Abhaya Libre Regular"/>
              </a:rPr>
              <a:t>Expanding innovation and digital technology</a:t>
            </a:r>
          </a:p>
          <a:p>
            <a:pPr algn="just">
              <a:lnSpc>
                <a:spcPts val="3359"/>
              </a:lnSpc>
            </a:pPr>
            <a:r>
              <a:rPr lang="en-US" sz="2400" spc="-36" dirty="0">
                <a:solidFill>
                  <a:srgbClr val="000000"/>
                </a:solidFill>
                <a:latin typeface="Abhaya Libre Regular"/>
              </a:rPr>
              <a:t>Although the digital economy was already growing before COVID, the epidemic has sped up this process. The workplace has seen some significant changes as a result of this. These consist of:</a:t>
            </a:r>
          </a:p>
          <a:p>
            <a:pPr marL="342900" indent="-342900" algn="just">
              <a:lnSpc>
                <a:spcPts val="3359"/>
              </a:lnSpc>
              <a:buFont typeface="Arial" panose="020B0604020202020204" pitchFamily="34" charset="0"/>
              <a:buChar char="•"/>
            </a:pPr>
            <a:r>
              <a:rPr lang="en-US" sz="2400" u="sng" spc="-36" dirty="0">
                <a:solidFill>
                  <a:srgbClr val="000000"/>
                </a:solidFill>
                <a:latin typeface="Abhaya Libre Regular"/>
              </a:rPr>
              <a:t>Digital transformation:</a:t>
            </a:r>
            <a:r>
              <a:rPr lang="en-US" sz="2400" spc="-36" dirty="0">
                <a:solidFill>
                  <a:srgbClr val="000000"/>
                </a:solidFill>
                <a:latin typeface="Abhaya Libre Regular"/>
              </a:rPr>
              <a:t> While companies had previously been hesitant to convert their conventional systems to digital ones, the pandemic practically forced them to do so by pressing for their digitization. As a result, the creation of new apps, systems, and software has dramatically increased. Employers have to retrain their workers to use this technology as a result.</a:t>
            </a:r>
          </a:p>
          <a:p>
            <a:pPr marL="342900" indent="-342900" algn="just">
              <a:lnSpc>
                <a:spcPts val="3359"/>
              </a:lnSpc>
              <a:buFont typeface="Arial" panose="020B0604020202020204" pitchFamily="34" charset="0"/>
              <a:buChar char="•"/>
            </a:pPr>
            <a:r>
              <a:rPr lang="en-US" sz="2400" u="sng" spc="-36" dirty="0">
                <a:solidFill>
                  <a:srgbClr val="000000"/>
                </a:solidFill>
                <a:latin typeface="Abhaya Libre Regular"/>
              </a:rPr>
              <a:t>New job roles :</a:t>
            </a:r>
            <a:r>
              <a:rPr lang="en-US" sz="2400" spc="-36" dirty="0">
                <a:solidFill>
                  <a:srgbClr val="000000"/>
                </a:solidFill>
                <a:latin typeface="Abhaya Libre Regular"/>
              </a:rPr>
              <a:t> New job positions that weren't there ten years ago are emerging as a result of digitalization. These are frequently linked to utilizing and creating technology, including: app developers, cloud computing experts, social media managers, and user experience managers. As a result, more people are looking to acquire these talents and find employment in the expanding tech industry.</a:t>
            </a:r>
          </a:p>
          <a:p>
            <a:pPr marL="342900" indent="-342900" algn="just">
              <a:lnSpc>
                <a:spcPts val="3359"/>
              </a:lnSpc>
              <a:buFont typeface="Arial" panose="020B0604020202020204" pitchFamily="34" charset="0"/>
              <a:buChar char="•"/>
            </a:pPr>
            <a:r>
              <a:rPr lang="en-US" sz="2400" u="sng" spc="-36" dirty="0">
                <a:solidFill>
                  <a:srgbClr val="000000"/>
                </a:solidFill>
                <a:latin typeface="Abhaya Libre Regular"/>
              </a:rPr>
              <a:t>Automation</a:t>
            </a:r>
            <a:r>
              <a:rPr lang="en-US" sz="2400" spc="-36" dirty="0">
                <a:solidFill>
                  <a:srgbClr val="000000"/>
                </a:solidFill>
                <a:latin typeface="Abhaya Libre Regular"/>
              </a:rPr>
              <a:t>: The BBC reports that “Up to 20 million manufacturing jobs around the world could be replaced by robots by 2030.” workers are being forced to reskill or upgrade their skills when their jobs become redundant in order to find other employment.</a:t>
            </a:r>
          </a:p>
          <a:p>
            <a:pPr algn="just">
              <a:lnSpc>
                <a:spcPts val="3359"/>
              </a:lnSpc>
            </a:pPr>
            <a:endParaRPr lang="en-US" sz="2400" b="1" spc="-36" dirty="0">
              <a:solidFill>
                <a:srgbClr val="000000"/>
              </a:solidFill>
              <a:latin typeface="Abhaya Libre Regular"/>
            </a:endParaRPr>
          </a:p>
          <a:p>
            <a:pPr algn="just">
              <a:lnSpc>
                <a:spcPts val="3359"/>
              </a:lnSpc>
            </a:pPr>
            <a:endParaRPr lang="en-US" sz="2400" spc="-36" dirty="0">
              <a:solidFill>
                <a:srgbClr val="000000"/>
              </a:solidFill>
              <a:latin typeface="Abhaya Libre Regular"/>
            </a:endParaRPr>
          </a:p>
        </p:txBody>
      </p:sp>
      <p:pic>
        <p:nvPicPr>
          <p:cNvPr id="32" name="Picture 3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852805">
            <a:off x="6323948" y="-3260923"/>
            <a:ext cx="5364129" cy="5364129"/>
          </a:xfrm>
          <a:prstGeom prst="rect">
            <a:avLst/>
          </a:prstGeom>
        </p:spPr>
      </p:pic>
      <p:pic>
        <p:nvPicPr>
          <p:cNvPr id="33" name="Picture 3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0" y="-1490547"/>
            <a:ext cx="3334026" cy="3588482"/>
          </a:xfrm>
          <a:prstGeom prst="rect">
            <a:avLst/>
          </a:prstGeom>
        </p:spPr>
      </p:pic>
      <p:pic>
        <p:nvPicPr>
          <p:cNvPr id="34" name="Picture 3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185502">
            <a:off x="-3235988" y="28827"/>
            <a:ext cx="4352147" cy="4346443"/>
          </a:xfrm>
          <a:prstGeom prst="rect">
            <a:avLst/>
          </a:prstGeom>
        </p:spPr>
      </p:pic>
      <p:pic>
        <p:nvPicPr>
          <p:cNvPr id="35" name="Picture 3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852805">
            <a:off x="15257830" y="7358583"/>
            <a:ext cx="5364129" cy="5364129"/>
          </a:xfrm>
          <a:prstGeom prst="rect">
            <a:avLst/>
          </a:prstGeom>
        </p:spPr>
      </p:pic>
      <p:grpSp>
        <p:nvGrpSpPr>
          <p:cNvPr id="36" name="Group 36"/>
          <p:cNvGrpSpPr/>
          <p:nvPr/>
        </p:nvGrpSpPr>
        <p:grpSpPr>
          <a:xfrm>
            <a:off x="-845096" y="8795670"/>
            <a:ext cx="2900572" cy="807705"/>
            <a:chOff x="0" y="0"/>
            <a:chExt cx="3867430" cy="1076939"/>
          </a:xfrm>
        </p:grpSpPr>
        <p:pic>
          <p:nvPicPr>
            <p:cNvPr id="37" name="Picture 3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0" y="0"/>
              <a:ext cx="3867430" cy="618789"/>
            </a:xfrm>
            <a:prstGeom prst="rect">
              <a:avLst/>
            </a:prstGeom>
          </p:spPr>
        </p:pic>
        <p:pic>
          <p:nvPicPr>
            <p:cNvPr id="38" name="Picture 3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0" y="458151"/>
              <a:ext cx="3867430" cy="618789"/>
            </a:xfrm>
            <a:prstGeom prst="rect">
              <a:avLst/>
            </a:prstGeom>
          </p:spPr>
        </p:pic>
      </p:grpSp>
      <p:pic>
        <p:nvPicPr>
          <p:cNvPr id="39" name="Picture 39"/>
          <p:cNvPicPr>
            <a:picLocks noChangeAspect="1"/>
          </p:cNvPicPr>
          <p:nvPr/>
        </p:nvPicPr>
        <p:blipFill>
          <a:blip r:embed="rId13"/>
          <a:srcRect/>
          <a:stretch>
            <a:fillRect/>
          </a:stretch>
        </p:blipFill>
        <p:spPr>
          <a:xfrm>
            <a:off x="7520403" y="9362287"/>
            <a:ext cx="3710720" cy="779251"/>
          </a:xfrm>
          <a:prstGeom prst="rect">
            <a:avLst/>
          </a:prstGeom>
        </p:spPr>
      </p:pic>
      <p:sp>
        <p:nvSpPr>
          <p:cNvPr id="40" name="TextBox 9">
            <a:extLst>
              <a:ext uri="{FF2B5EF4-FFF2-40B4-BE49-F238E27FC236}">
                <a16:creationId xmlns:a16="http://schemas.microsoft.com/office/drawing/2014/main" id="{D8B7702A-9FF5-8C7A-0257-8D95AF1647B5}"/>
              </a:ext>
            </a:extLst>
          </p:cNvPr>
          <p:cNvSpPr txBox="1"/>
          <p:nvPr/>
        </p:nvSpPr>
        <p:spPr>
          <a:xfrm>
            <a:off x="1763621" y="585945"/>
            <a:ext cx="13769571" cy="1458476"/>
          </a:xfrm>
          <a:prstGeom prst="rect">
            <a:avLst/>
          </a:prstGeom>
        </p:spPr>
        <p:txBody>
          <a:bodyPr wrap="square" lIns="0" tIns="0" rIns="0" bIns="0" rtlCol="0" anchor="t">
            <a:spAutoFit/>
          </a:bodyPr>
          <a:lstStyle/>
          <a:p>
            <a:pPr algn="ctr">
              <a:lnSpc>
                <a:spcPts val="5449"/>
              </a:lnSpc>
            </a:pPr>
            <a:r>
              <a:rPr lang="en-US" sz="6410" dirty="0">
                <a:solidFill>
                  <a:srgbClr val="000000"/>
                </a:solidFill>
                <a:latin typeface="Abhaya Libre Regular"/>
              </a:rPr>
              <a:t>Why Reskilling &amp; Upskilling are important – Reason 2</a:t>
            </a:r>
          </a:p>
        </p:txBody>
      </p:sp>
      <p:grpSp>
        <p:nvGrpSpPr>
          <p:cNvPr id="44" name="Group 2">
            <a:extLst>
              <a:ext uri="{FF2B5EF4-FFF2-40B4-BE49-F238E27FC236}">
                <a16:creationId xmlns:a16="http://schemas.microsoft.com/office/drawing/2014/main" id="{24AE2EA2-8309-3300-7A07-37E2F1A40000}"/>
              </a:ext>
            </a:extLst>
          </p:cNvPr>
          <p:cNvGrpSpPr/>
          <p:nvPr/>
        </p:nvGrpSpPr>
        <p:grpSpPr>
          <a:xfrm>
            <a:off x="1266242" y="1531381"/>
            <a:ext cx="654150" cy="663047"/>
            <a:chOff x="1812" y="38100"/>
            <a:chExt cx="809173" cy="820178"/>
          </a:xfrm>
        </p:grpSpPr>
        <p:sp>
          <p:nvSpPr>
            <p:cNvPr id="45" name="Freeform 3">
              <a:extLst>
                <a:ext uri="{FF2B5EF4-FFF2-40B4-BE49-F238E27FC236}">
                  <a16:creationId xmlns:a16="http://schemas.microsoft.com/office/drawing/2014/main" id="{042FC819-07EF-B161-7E6B-F72DC4D78E0B}"/>
                </a:ext>
              </a:extLst>
            </p:cNvPr>
            <p:cNvSpPr/>
            <p:nvPr/>
          </p:nvSpPr>
          <p:spPr>
            <a:xfrm>
              <a:off x="1812" y="45478"/>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3B2A3"/>
            </a:solidFill>
          </p:spPr>
          <p:txBody>
            <a:bodyPr anchor="ctr"/>
            <a:lstStyle/>
            <a:p>
              <a:pPr algn="ctr"/>
              <a:r>
                <a:rPr lang="en-US" sz="2400" b="1" dirty="0"/>
                <a:t>2</a:t>
              </a:r>
            </a:p>
          </p:txBody>
        </p:sp>
        <p:sp>
          <p:nvSpPr>
            <p:cNvPr id="46" name="TextBox 4">
              <a:extLst>
                <a:ext uri="{FF2B5EF4-FFF2-40B4-BE49-F238E27FC236}">
                  <a16:creationId xmlns:a16="http://schemas.microsoft.com/office/drawing/2014/main" id="{1ABC9103-0761-BC97-7D5D-D5C0B91215F6}"/>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Tree>
    <p:extLst>
      <p:ext uri="{BB962C8B-B14F-4D97-AF65-F5344CB8AC3E}">
        <p14:creationId xmlns:p14="http://schemas.microsoft.com/office/powerpoint/2010/main" val="33085693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10770731" y="4768328"/>
            <a:ext cx="7775659" cy="1894433"/>
          </a:xfrm>
          <a:prstGeom prst="rect">
            <a:avLst/>
          </a:prstGeom>
        </p:spPr>
      </p:pic>
      <p:grpSp>
        <p:nvGrpSpPr>
          <p:cNvPr id="5" name="Group 5"/>
          <p:cNvGrpSpPr/>
          <p:nvPr/>
        </p:nvGrpSpPr>
        <p:grpSpPr>
          <a:xfrm>
            <a:off x="14658560" y="2060782"/>
            <a:ext cx="657082" cy="657082"/>
            <a:chOff x="0" y="0"/>
            <a:chExt cx="812800" cy="812800"/>
          </a:xfrm>
        </p:grpSpPr>
        <p:sp>
          <p:nvSpPr>
            <p:cNvPr id="6" name="Freeform 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4989E"/>
            </a:solidFill>
          </p:spPr>
        </p:sp>
        <p:sp>
          <p:nvSpPr>
            <p:cNvPr id="7" name="TextBox 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3665800" y="3547556"/>
            <a:ext cx="657082" cy="657082"/>
            <a:chOff x="0" y="0"/>
            <a:chExt cx="812800" cy="812800"/>
          </a:xfrm>
        </p:grpSpPr>
        <p:sp>
          <p:nvSpPr>
            <p:cNvPr id="9" name="Freeform 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0E9E5"/>
            </a:solidFill>
          </p:spPr>
        </p:sp>
        <p:sp>
          <p:nvSpPr>
            <p:cNvPr id="10" name="TextBox 10"/>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13382803" y="5303960"/>
            <a:ext cx="657082" cy="657082"/>
            <a:chOff x="0" y="0"/>
            <a:chExt cx="812800" cy="812800"/>
          </a:xfrm>
        </p:grpSpPr>
        <p:sp>
          <p:nvSpPr>
            <p:cNvPr id="12" name="Freeform 1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43A44"/>
            </a:solidFill>
          </p:spPr>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13752257" y="7056417"/>
            <a:ext cx="657082" cy="657082"/>
            <a:chOff x="0" y="0"/>
            <a:chExt cx="812800" cy="812800"/>
          </a:xfrm>
        </p:grpSpPr>
        <p:sp>
          <p:nvSpPr>
            <p:cNvPr id="15" name="Freeform 1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535454"/>
            </a:solidFill>
          </p:spPr>
        </p:sp>
        <p:sp>
          <p:nvSpPr>
            <p:cNvPr id="16" name="TextBox 1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14658560" y="8705205"/>
            <a:ext cx="657082" cy="657082"/>
            <a:chOff x="0" y="0"/>
            <a:chExt cx="812800" cy="812800"/>
          </a:xfrm>
        </p:grpSpPr>
        <p:sp>
          <p:nvSpPr>
            <p:cNvPr id="18" name="Freeform 1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3B2A3"/>
            </a:solidFill>
          </p:spPr>
        </p:sp>
        <p:sp>
          <p:nvSpPr>
            <p:cNvPr id="19" name="TextBox 1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pic>
        <p:nvPicPr>
          <p:cNvPr id="20" name="Picture 20"/>
          <p:cNvPicPr>
            <a:picLocks noChangeAspect="1"/>
          </p:cNvPicPr>
          <p:nvPr/>
        </p:nvPicPr>
        <p:blipFill>
          <a:blip r:embed="rId4"/>
          <a:srcRect/>
          <a:stretch>
            <a:fillRect/>
          </a:stretch>
        </p:blipFill>
        <p:spPr>
          <a:xfrm>
            <a:off x="16418708" y="0"/>
            <a:ext cx="1869292" cy="1869292"/>
          </a:xfrm>
          <a:prstGeom prst="rect">
            <a:avLst/>
          </a:prstGeom>
        </p:spPr>
      </p:pic>
      <p:grpSp>
        <p:nvGrpSpPr>
          <p:cNvPr id="21" name="Group 21"/>
          <p:cNvGrpSpPr/>
          <p:nvPr/>
        </p:nvGrpSpPr>
        <p:grpSpPr>
          <a:xfrm>
            <a:off x="14770557" y="3970317"/>
            <a:ext cx="3086100" cy="3086100"/>
            <a:chOff x="0" y="0"/>
            <a:chExt cx="812800" cy="812800"/>
          </a:xfrm>
        </p:grpSpPr>
        <p:sp>
          <p:nvSpPr>
            <p:cNvPr id="22" name="Freeform 22"/>
            <p:cNvSpPr/>
            <p:nvPr/>
          </p:nvSpPr>
          <p:spPr>
            <a:xfrm>
              <a:off x="0" y="0"/>
              <a:ext cx="812800" cy="812800"/>
            </a:xfrm>
            <a:custGeom>
              <a:avLst/>
              <a:gdLst/>
              <a:ahLst/>
              <a:cxnLst/>
              <a:rect l="l" t="t" r="r" b="b"/>
              <a:pathLst>
                <a:path w="812800" h="812800">
                  <a:moveTo>
                    <a:pt x="127941" y="0"/>
                  </a:moveTo>
                  <a:lnTo>
                    <a:pt x="684859" y="0"/>
                  </a:lnTo>
                  <a:cubicBezTo>
                    <a:pt x="718791" y="0"/>
                    <a:pt x="751333" y="13479"/>
                    <a:pt x="775327" y="37473"/>
                  </a:cubicBezTo>
                  <a:cubicBezTo>
                    <a:pt x="799321" y="61467"/>
                    <a:pt x="812800" y="94009"/>
                    <a:pt x="812800" y="127941"/>
                  </a:cubicBezTo>
                  <a:lnTo>
                    <a:pt x="812800" y="684859"/>
                  </a:lnTo>
                  <a:cubicBezTo>
                    <a:pt x="812800" y="718791"/>
                    <a:pt x="799321" y="751333"/>
                    <a:pt x="775327" y="775327"/>
                  </a:cubicBezTo>
                  <a:cubicBezTo>
                    <a:pt x="751333" y="799321"/>
                    <a:pt x="718791" y="812800"/>
                    <a:pt x="684859" y="812800"/>
                  </a:cubicBezTo>
                  <a:lnTo>
                    <a:pt x="127941" y="812800"/>
                  </a:lnTo>
                  <a:cubicBezTo>
                    <a:pt x="94009" y="812800"/>
                    <a:pt x="61467" y="799321"/>
                    <a:pt x="37473" y="775327"/>
                  </a:cubicBezTo>
                  <a:cubicBezTo>
                    <a:pt x="13479" y="751333"/>
                    <a:pt x="0" y="718791"/>
                    <a:pt x="0" y="684859"/>
                  </a:cubicBezTo>
                  <a:lnTo>
                    <a:pt x="0" y="127941"/>
                  </a:lnTo>
                  <a:cubicBezTo>
                    <a:pt x="0" y="94009"/>
                    <a:pt x="13479" y="61467"/>
                    <a:pt x="37473" y="37473"/>
                  </a:cubicBezTo>
                  <a:cubicBezTo>
                    <a:pt x="61467" y="13479"/>
                    <a:pt x="94009" y="0"/>
                    <a:pt x="127941" y="0"/>
                  </a:cubicBezTo>
                  <a:close/>
                </a:path>
              </a:pathLst>
            </a:custGeom>
            <a:solidFill>
              <a:srgbClr val="23B2A3"/>
            </a:solidFill>
          </p:spPr>
        </p:sp>
        <p:sp>
          <p:nvSpPr>
            <p:cNvPr id="23" name="TextBox 23"/>
            <p:cNvSpPr txBox="1"/>
            <p:nvPr/>
          </p:nvSpPr>
          <p:spPr>
            <a:xfrm>
              <a:off x="0" y="-76200"/>
              <a:ext cx="812800" cy="889000"/>
            </a:xfrm>
            <a:prstGeom prst="rect">
              <a:avLst/>
            </a:prstGeom>
          </p:spPr>
          <p:txBody>
            <a:bodyPr lIns="50800" tIns="50800" rIns="50800" bIns="50800" rtlCol="0" anchor="ctr"/>
            <a:lstStyle/>
            <a:p>
              <a:pPr algn="ctr">
                <a:lnSpc>
                  <a:spcPts val="4479"/>
                </a:lnSpc>
              </a:pPr>
              <a:r>
                <a:rPr lang="en-US" sz="3199" dirty="0">
                  <a:solidFill>
                    <a:srgbClr val="FEFEFE"/>
                  </a:solidFill>
                  <a:latin typeface="Abhaya Libre Regular"/>
                </a:rPr>
                <a:t>Smart Specialization</a:t>
              </a:r>
            </a:p>
          </p:txBody>
        </p:sp>
      </p:grpSp>
      <p:sp>
        <p:nvSpPr>
          <p:cNvPr id="29" name="TextBox 29"/>
          <p:cNvSpPr txBox="1"/>
          <p:nvPr/>
        </p:nvSpPr>
        <p:spPr>
          <a:xfrm>
            <a:off x="2382551" y="2562947"/>
            <a:ext cx="8899201" cy="7831631"/>
          </a:xfrm>
          <a:prstGeom prst="rect">
            <a:avLst/>
          </a:prstGeom>
        </p:spPr>
        <p:txBody>
          <a:bodyPr lIns="0" tIns="0" rIns="0" bIns="0" rtlCol="0" anchor="t">
            <a:spAutoFit/>
          </a:bodyPr>
          <a:lstStyle/>
          <a:p>
            <a:pPr algn="just">
              <a:lnSpc>
                <a:spcPts val="3359"/>
              </a:lnSpc>
            </a:pPr>
            <a:r>
              <a:rPr lang="en-US" sz="2400" b="1" spc="-36" dirty="0">
                <a:solidFill>
                  <a:srgbClr val="000000"/>
                </a:solidFill>
                <a:latin typeface="Abhaya Libre Regular"/>
              </a:rPr>
              <a:t>Skills gap</a:t>
            </a:r>
          </a:p>
          <a:p>
            <a:pPr algn="just">
              <a:lnSpc>
                <a:spcPts val="3359"/>
              </a:lnSpc>
            </a:pPr>
            <a:r>
              <a:rPr lang="en-US" sz="2400" spc="-36" dirty="0">
                <a:solidFill>
                  <a:srgbClr val="000000"/>
                </a:solidFill>
                <a:latin typeface="Abhaya Libre Regular"/>
              </a:rPr>
              <a:t>Additionally, as a result of digitalization, there is a growing need for new skills, which is problematic. A worldwide lack of skills related to emerging technology-based jobs is currently present.</a:t>
            </a:r>
          </a:p>
          <a:p>
            <a:pPr algn="just">
              <a:lnSpc>
                <a:spcPts val="3359"/>
              </a:lnSpc>
            </a:pPr>
            <a:r>
              <a:rPr lang="en-US" sz="2400" b="1" spc="-36" dirty="0">
                <a:solidFill>
                  <a:srgbClr val="000000"/>
                </a:solidFill>
                <a:latin typeface="Abhaya Libre Regular"/>
              </a:rPr>
              <a:t>	The top 10 in-demand skills for 2020 are as follows:</a:t>
            </a:r>
          </a:p>
          <a:p>
            <a:pPr algn="just">
              <a:lnSpc>
                <a:spcPts val="3359"/>
              </a:lnSpc>
            </a:pPr>
            <a:r>
              <a:rPr lang="en-US" sz="2400" spc="-36" dirty="0">
                <a:solidFill>
                  <a:srgbClr val="000000"/>
                </a:solidFill>
                <a:latin typeface="Abhaya Libre Regular"/>
              </a:rPr>
              <a:t>	1. Complex problem solving</a:t>
            </a:r>
          </a:p>
          <a:p>
            <a:pPr algn="just">
              <a:lnSpc>
                <a:spcPts val="3359"/>
              </a:lnSpc>
            </a:pPr>
            <a:r>
              <a:rPr lang="en-US" sz="2400" spc="-36" dirty="0">
                <a:solidFill>
                  <a:srgbClr val="000000"/>
                </a:solidFill>
                <a:latin typeface="Abhaya Libre Regular"/>
              </a:rPr>
              <a:t>	2. Critical thinking</a:t>
            </a:r>
          </a:p>
          <a:p>
            <a:pPr algn="just">
              <a:lnSpc>
                <a:spcPts val="3359"/>
              </a:lnSpc>
            </a:pPr>
            <a:r>
              <a:rPr lang="en-US" sz="2400" spc="-36" dirty="0">
                <a:solidFill>
                  <a:srgbClr val="000000"/>
                </a:solidFill>
                <a:latin typeface="Abhaya Libre Regular"/>
              </a:rPr>
              <a:t>	3. Creativity</a:t>
            </a:r>
          </a:p>
          <a:p>
            <a:pPr algn="just">
              <a:lnSpc>
                <a:spcPts val="3359"/>
              </a:lnSpc>
            </a:pPr>
            <a:r>
              <a:rPr lang="en-US" sz="2400" spc="-36" dirty="0">
                <a:solidFill>
                  <a:srgbClr val="000000"/>
                </a:solidFill>
                <a:latin typeface="Abhaya Libre Regular"/>
              </a:rPr>
              <a:t>	4. People management</a:t>
            </a:r>
          </a:p>
          <a:p>
            <a:pPr algn="just">
              <a:lnSpc>
                <a:spcPts val="3359"/>
              </a:lnSpc>
            </a:pPr>
            <a:r>
              <a:rPr lang="en-US" sz="2400" spc="-36" dirty="0">
                <a:solidFill>
                  <a:srgbClr val="000000"/>
                </a:solidFill>
                <a:latin typeface="Abhaya Libre Regular"/>
              </a:rPr>
              <a:t>	5. Coordinating with others</a:t>
            </a:r>
          </a:p>
          <a:p>
            <a:pPr algn="just">
              <a:lnSpc>
                <a:spcPts val="3359"/>
              </a:lnSpc>
            </a:pPr>
            <a:r>
              <a:rPr lang="en-US" sz="2400" spc="-36" dirty="0">
                <a:solidFill>
                  <a:srgbClr val="000000"/>
                </a:solidFill>
                <a:latin typeface="Abhaya Libre Regular"/>
              </a:rPr>
              <a:t>	6. Emotional intelligence</a:t>
            </a:r>
          </a:p>
          <a:p>
            <a:pPr algn="just">
              <a:lnSpc>
                <a:spcPts val="3359"/>
              </a:lnSpc>
            </a:pPr>
            <a:r>
              <a:rPr lang="en-US" sz="2400" spc="-36" dirty="0">
                <a:solidFill>
                  <a:srgbClr val="000000"/>
                </a:solidFill>
                <a:latin typeface="Abhaya Libre Regular"/>
              </a:rPr>
              <a:t>	7. Decision making</a:t>
            </a:r>
          </a:p>
          <a:p>
            <a:pPr algn="just">
              <a:lnSpc>
                <a:spcPts val="3359"/>
              </a:lnSpc>
            </a:pPr>
            <a:r>
              <a:rPr lang="en-US" sz="2400" spc="-36" dirty="0">
                <a:solidFill>
                  <a:srgbClr val="000000"/>
                </a:solidFill>
                <a:latin typeface="Abhaya Libre Regular"/>
              </a:rPr>
              <a:t>	8. Service orientation</a:t>
            </a:r>
          </a:p>
          <a:p>
            <a:pPr algn="just">
              <a:lnSpc>
                <a:spcPts val="3359"/>
              </a:lnSpc>
            </a:pPr>
            <a:r>
              <a:rPr lang="en-US" sz="2400" spc="-36" dirty="0">
                <a:solidFill>
                  <a:srgbClr val="000000"/>
                </a:solidFill>
                <a:latin typeface="Abhaya Libre Regular"/>
              </a:rPr>
              <a:t>	9. Negotiation</a:t>
            </a:r>
          </a:p>
          <a:p>
            <a:pPr algn="just">
              <a:lnSpc>
                <a:spcPts val="3359"/>
              </a:lnSpc>
            </a:pPr>
            <a:r>
              <a:rPr lang="en-US" sz="2400" spc="-36" dirty="0">
                <a:solidFill>
                  <a:srgbClr val="000000"/>
                </a:solidFill>
                <a:latin typeface="Abhaya Libre Regular"/>
              </a:rPr>
              <a:t>	10. Cognitive flexibility</a:t>
            </a:r>
          </a:p>
          <a:p>
            <a:pPr algn="just">
              <a:lnSpc>
                <a:spcPts val="3359"/>
              </a:lnSpc>
            </a:pPr>
            <a:endParaRPr lang="en-US" sz="2400" spc="-36" dirty="0">
              <a:solidFill>
                <a:srgbClr val="000000"/>
              </a:solidFill>
              <a:latin typeface="Abhaya Libre Regular"/>
            </a:endParaRPr>
          </a:p>
          <a:p>
            <a:pPr algn="just">
              <a:lnSpc>
                <a:spcPts val="3359"/>
              </a:lnSpc>
            </a:pPr>
            <a:endParaRPr lang="en-US" sz="2400" b="1" spc="-36" dirty="0">
              <a:solidFill>
                <a:srgbClr val="000000"/>
              </a:solidFill>
              <a:latin typeface="Abhaya Libre Regular"/>
            </a:endParaRPr>
          </a:p>
          <a:p>
            <a:pPr algn="just">
              <a:lnSpc>
                <a:spcPts val="3359"/>
              </a:lnSpc>
            </a:pPr>
            <a:endParaRPr lang="en-US" sz="2400" spc="-36" dirty="0">
              <a:solidFill>
                <a:srgbClr val="000000"/>
              </a:solidFill>
              <a:latin typeface="Abhaya Libre Regular"/>
            </a:endParaRPr>
          </a:p>
        </p:txBody>
      </p:sp>
      <p:pic>
        <p:nvPicPr>
          <p:cNvPr id="32" name="Picture 3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852805">
            <a:off x="6323948" y="-3260923"/>
            <a:ext cx="5364129" cy="5364129"/>
          </a:xfrm>
          <a:prstGeom prst="rect">
            <a:avLst/>
          </a:prstGeom>
        </p:spPr>
      </p:pic>
      <p:pic>
        <p:nvPicPr>
          <p:cNvPr id="33" name="Picture 3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0" y="-1490547"/>
            <a:ext cx="3334026" cy="3588482"/>
          </a:xfrm>
          <a:prstGeom prst="rect">
            <a:avLst/>
          </a:prstGeom>
        </p:spPr>
      </p:pic>
      <p:pic>
        <p:nvPicPr>
          <p:cNvPr id="34" name="Picture 3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185502">
            <a:off x="-3235988" y="28827"/>
            <a:ext cx="4352147" cy="4346443"/>
          </a:xfrm>
          <a:prstGeom prst="rect">
            <a:avLst/>
          </a:prstGeom>
        </p:spPr>
      </p:pic>
      <p:pic>
        <p:nvPicPr>
          <p:cNvPr id="35" name="Picture 3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852805">
            <a:off x="15257830" y="7358583"/>
            <a:ext cx="5364129" cy="5364129"/>
          </a:xfrm>
          <a:prstGeom prst="rect">
            <a:avLst/>
          </a:prstGeom>
        </p:spPr>
      </p:pic>
      <p:grpSp>
        <p:nvGrpSpPr>
          <p:cNvPr id="36" name="Group 36"/>
          <p:cNvGrpSpPr/>
          <p:nvPr/>
        </p:nvGrpSpPr>
        <p:grpSpPr>
          <a:xfrm>
            <a:off x="-845096" y="8795670"/>
            <a:ext cx="2900572" cy="807705"/>
            <a:chOff x="0" y="0"/>
            <a:chExt cx="3867430" cy="1076939"/>
          </a:xfrm>
        </p:grpSpPr>
        <p:pic>
          <p:nvPicPr>
            <p:cNvPr id="37" name="Picture 3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0" y="0"/>
              <a:ext cx="3867430" cy="618789"/>
            </a:xfrm>
            <a:prstGeom prst="rect">
              <a:avLst/>
            </a:prstGeom>
          </p:spPr>
        </p:pic>
        <p:pic>
          <p:nvPicPr>
            <p:cNvPr id="38" name="Picture 3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0" y="458151"/>
              <a:ext cx="3867430" cy="618789"/>
            </a:xfrm>
            <a:prstGeom prst="rect">
              <a:avLst/>
            </a:prstGeom>
          </p:spPr>
        </p:pic>
      </p:grpSp>
      <p:pic>
        <p:nvPicPr>
          <p:cNvPr id="39" name="Picture 39"/>
          <p:cNvPicPr>
            <a:picLocks noChangeAspect="1"/>
          </p:cNvPicPr>
          <p:nvPr/>
        </p:nvPicPr>
        <p:blipFill>
          <a:blip r:embed="rId13"/>
          <a:srcRect/>
          <a:stretch>
            <a:fillRect/>
          </a:stretch>
        </p:blipFill>
        <p:spPr>
          <a:xfrm>
            <a:off x="7520403" y="9362287"/>
            <a:ext cx="3710720" cy="779251"/>
          </a:xfrm>
          <a:prstGeom prst="rect">
            <a:avLst/>
          </a:prstGeom>
        </p:spPr>
      </p:pic>
      <p:sp>
        <p:nvSpPr>
          <p:cNvPr id="40" name="TextBox 9">
            <a:extLst>
              <a:ext uri="{FF2B5EF4-FFF2-40B4-BE49-F238E27FC236}">
                <a16:creationId xmlns:a16="http://schemas.microsoft.com/office/drawing/2014/main" id="{D8B7702A-9FF5-8C7A-0257-8D95AF1647B5}"/>
              </a:ext>
            </a:extLst>
          </p:cNvPr>
          <p:cNvSpPr txBox="1"/>
          <p:nvPr/>
        </p:nvSpPr>
        <p:spPr>
          <a:xfrm>
            <a:off x="1667013" y="1104471"/>
            <a:ext cx="13769571" cy="1458476"/>
          </a:xfrm>
          <a:prstGeom prst="rect">
            <a:avLst/>
          </a:prstGeom>
        </p:spPr>
        <p:txBody>
          <a:bodyPr wrap="square" lIns="0" tIns="0" rIns="0" bIns="0" rtlCol="0" anchor="t">
            <a:spAutoFit/>
          </a:bodyPr>
          <a:lstStyle/>
          <a:p>
            <a:pPr algn="ctr">
              <a:lnSpc>
                <a:spcPts val="5449"/>
              </a:lnSpc>
            </a:pPr>
            <a:r>
              <a:rPr lang="en-US" sz="6410" dirty="0">
                <a:solidFill>
                  <a:srgbClr val="000000"/>
                </a:solidFill>
                <a:latin typeface="Abhaya Libre Regular"/>
              </a:rPr>
              <a:t>Why Reskilling &amp; Upskilling are important – Reason 3 </a:t>
            </a:r>
          </a:p>
        </p:txBody>
      </p:sp>
      <p:grpSp>
        <p:nvGrpSpPr>
          <p:cNvPr id="44" name="Group 2">
            <a:extLst>
              <a:ext uri="{FF2B5EF4-FFF2-40B4-BE49-F238E27FC236}">
                <a16:creationId xmlns:a16="http://schemas.microsoft.com/office/drawing/2014/main" id="{24AE2EA2-8309-3300-7A07-37E2F1A40000}"/>
              </a:ext>
            </a:extLst>
          </p:cNvPr>
          <p:cNvGrpSpPr/>
          <p:nvPr/>
        </p:nvGrpSpPr>
        <p:grpSpPr>
          <a:xfrm>
            <a:off x="1339938" y="1938219"/>
            <a:ext cx="654150" cy="663047"/>
            <a:chOff x="1812" y="38100"/>
            <a:chExt cx="809173" cy="820178"/>
          </a:xfrm>
        </p:grpSpPr>
        <p:sp>
          <p:nvSpPr>
            <p:cNvPr id="45" name="Freeform 3">
              <a:extLst>
                <a:ext uri="{FF2B5EF4-FFF2-40B4-BE49-F238E27FC236}">
                  <a16:creationId xmlns:a16="http://schemas.microsoft.com/office/drawing/2014/main" id="{042FC819-07EF-B161-7E6B-F72DC4D78E0B}"/>
                </a:ext>
              </a:extLst>
            </p:cNvPr>
            <p:cNvSpPr/>
            <p:nvPr/>
          </p:nvSpPr>
          <p:spPr>
            <a:xfrm>
              <a:off x="1812" y="45478"/>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3B2A3"/>
            </a:solidFill>
          </p:spPr>
          <p:txBody>
            <a:bodyPr anchor="ctr"/>
            <a:lstStyle/>
            <a:p>
              <a:pPr algn="ctr"/>
              <a:r>
                <a:rPr lang="en-US" sz="2400" b="1" dirty="0"/>
                <a:t>3</a:t>
              </a:r>
            </a:p>
          </p:txBody>
        </p:sp>
        <p:sp>
          <p:nvSpPr>
            <p:cNvPr id="46" name="TextBox 4">
              <a:extLst>
                <a:ext uri="{FF2B5EF4-FFF2-40B4-BE49-F238E27FC236}">
                  <a16:creationId xmlns:a16="http://schemas.microsoft.com/office/drawing/2014/main" id="{1ABC9103-0761-BC97-7D5D-D5C0B91215F6}"/>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Tree>
    <p:extLst>
      <p:ext uri="{BB962C8B-B14F-4D97-AF65-F5344CB8AC3E}">
        <p14:creationId xmlns:p14="http://schemas.microsoft.com/office/powerpoint/2010/main" val="10622521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7"/>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8"/>
          <a:srcRect/>
          <a:stretch>
            <a:fillRect/>
          </a:stretch>
        </p:blipFill>
        <p:spPr>
          <a:xfrm>
            <a:off x="7870030" y="9245916"/>
            <a:ext cx="3710720" cy="779251"/>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9614497">
            <a:off x="17215841" y="8047725"/>
            <a:ext cx="4352147" cy="4346443"/>
          </a:xfrm>
          <a:prstGeom prst="rect">
            <a:avLst/>
          </a:prstGeom>
        </p:spPr>
      </p:pic>
      <p:sp>
        <p:nvSpPr>
          <p:cNvPr id="7" name="TextBox 7"/>
          <p:cNvSpPr txBox="1"/>
          <p:nvPr/>
        </p:nvSpPr>
        <p:spPr>
          <a:xfrm>
            <a:off x="3754010" y="1169994"/>
            <a:ext cx="10464969" cy="765979"/>
          </a:xfrm>
          <a:prstGeom prst="rect">
            <a:avLst/>
          </a:prstGeom>
        </p:spPr>
        <p:txBody>
          <a:bodyPr wrap="square" lIns="0" tIns="0" rIns="0" bIns="0" rtlCol="0" anchor="t">
            <a:spAutoFit/>
          </a:bodyPr>
          <a:lstStyle/>
          <a:p>
            <a:pPr algn="ctr">
              <a:lnSpc>
                <a:spcPts val="5449"/>
              </a:lnSpc>
            </a:pPr>
            <a:r>
              <a:rPr lang="en-US" sz="6410" dirty="0">
                <a:solidFill>
                  <a:srgbClr val="000000"/>
                </a:solidFill>
                <a:latin typeface="Abhaya Libre Regular"/>
              </a:rPr>
              <a:t>Reskilling &amp; Upskilling Video</a:t>
            </a:r>
          </a:p>
        </p:txBody>
      </p:sp>
      <p:pic>
        <p:nvPicPr>
          <p:cNvPr id="18" name="Online Media 17" title="Upskilling and Reskilling">
            <a:hlinkClick r:id="" action="ppaction://media"/>
            <a:extLst>
              <a:ext uri="{FF2B5EF4-FFF2-40B4-BE49-F238E27FC236}">
                <a16:creationId xmlns:a16="http://schemas.microsoft.com/office/drawing/2014/main" id="{EF362645-0BDA-AC99-AD43-7F30B54E9E26}"/>
              </a:ext>
            </a:extLst>
          </p:cNvPr>
          <p:cNvPicPr>
            <a:picLocks noRot="1" noChangeAspect="1"/>
          </p:cNvPicPr>
          <p:nvPr>
            <a:videoFile r:link="rId1"/>
          </p:nvPr>
        </p:nvPicPr>
        <p:blipFill>
          <a:blip r:embed="rId11"/>
          <a:stretch>
            <a:fillRect/>
          </a:stretch>
        </p:blipFill>
        <p:spPr>
          <a:xfrm>
            <a:off x="5003631" y="3182467"/>
            <a:ext cx="7965729" cy="4433966"/>
          </a:xfrm>
          <a:prstGeom prst="rect">
            <a:avLst/>
          </a:prstGeom>
        </p:spPr>
      </p:pic>
      <p:sp>
        <p:nvSpPr>
          <p:cNvPr id="8" name="TextBox 7">
            <a:extLst>
              <a:ext uri="{FF2B5EF4-FFF2-40B4-BE49-F238E27FC236}">
                <a16:creationId xmlns:a16="http://schemas.microsoft.com/office/drawing/2014/main" id="{997980FA-2EF3-A10A-D30C-02278522B51A}"/>
              </a:ext>
            </a:extLst>
          </p:cNvPr>
          <p:cNvSpPr txBox="1"/>
          <p:nvPr/>
        </p:nvSpPr>
        <p:spPr>
          <a:xfrm>
            <a:off x="6245610" y="7810500"/>
            <a:ext cx="5796780" cy="338554"/>
          </a:xfrm>
          <a:prstGeom prst="rect">
            <a:avLst/>
          </a:prstGeom>
          <a:noFill/>
        </p:spPr>
        <p:txBody>
          <a:bodyPr wrap="none" rtlCol="0">
            <a:spAutoFit/>
          </a:bodyPr>
          <a:lstStyle/>
          <a:p>
            <a:r>
              <a:rPr lang="en-US" sz="1600" dirty="0"/>
              <a:t>Video Reference: https://www.youtube.com/watch?v=J6_8Bqg3P8I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8"/>
                </p:tgtEl>
              </p:cMediaNode>
            </p:video>
            <p:seq concurrent="1" nextAc="seek">
              <p:cTn id="8" restart="whenNotActive" fill="hold" evtFilter="cancelBubble" nodeType="interactiveSeq">
                <p:stCondLst>
                  <p:cond evt="onClick" delay="0">
                    <p:tgtEl>
                      <p:spTgt spid="1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8"/>
                                        </p:tgtEl>
                                      </p:cBhvr>
                                    </p:cmd>
                                  </p:childTnLst>
                                </p:cTn>
                              </p:par>
                            </p:childTnLst>
                          </p:cTn>
                        </p:par>
                      </p:childTnLst>
                    </p:cTn>
                  </p:par>
                </p:childTnLst>
              </p:cTn>
              <p:nextCondLst>
                <p:cond evt="onClick" delay="0">
                  <p:tgtEl>
                    <p:spTgt spid="18"/>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1028700" y="1486302"/>
            <a:ext cx="15316200" cy="1458476"/>
          </a:xfrm>
          <a:prstGeom prst="rect">
            <a:avLst/>
          </a:prstGeom>
        </p:spPr>
        <p:txBody>
          <a:bodyPr wrap="square" lIns="0" tIns="0" rIns="0" bIns="0" rtlCol="0" anchor="t">
            <a:spAutoFit/>
          </a:bodyPr>
          <a:lstStyle/>
          <a:p>
            <a:pPr algn="ctr">
              <a:lnSpc>
                <a:spcPts val="5449"/>
              </a:lnSpc>
            </a:pPr>
            <a:r>
              <a:rPr lang="en-US" sz="6410" dirty="0">
                <a:solidFill>
                  <a:srgbClr val="000000"/>
                </a:solidFill>
                <a:latin typeface="Abhaya Libre Regular"/>
              </a:rPr>
              <a:t>05 -Companies investing in personnel reskilling/upskilling</a:t>
            </a:r>
            <a:endParaRPr lang="en-US" sz="6410" b="1" dirty="0">
              <a:solidFill>
                <a:srgbClr val="000000"/>
              </a:solidFill>
              <a:latin typeface="Abhaya Libre Regular"/>
            </a:endParaRPr>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4782433" y="7411957"/>
            <a:ext cx="11622266" cy="12388074"/>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9" name="Picture 9"/>
          <p:cNvPicPr>
            <a:picLocks noChangeAspect="1"/>
          </p:cNvPicPr>
          <p:nvPr/>
        </p:nvPicPr>
        <p:blipFill>
          <a:blip r:embed="rId6"/>
          <a:srcRect/>
          <a:stretch>
            <a:fillRect/>
          </a:stretch>
        </p:blipFill>
        <p:spPr>
          <a:xfrm>
            <a:off x="16418708" y="0"/>
            <a:ext cx="1869292" cy="1869292"/>
          </a:xfrm>
          <a:prstGeom prst="rect">
            <a:avLst/>
          </a:prstGeom>
        </p:spPr>
      </p:pic>
      <p:pic>
        <p:nvPicPr>
          <p:cNvPr id="10" name="Picture 10"/>
          <p:cNvPicPr>
            <a:picLocks noChangeAspect="1"/>
          </p:cNvPicPr>
          <p:nvPr/>
        </p:nvPicPr>
        <p:blipFill>
          <a:blip r:embed="rId7"/>
          <a:srcRect/>
          <a:stretch>
            <a:fillRect/>
          </a:stretch>
        </p:blipFill>
        <p:spPr>
          <a:xfrm>
            <a:off x="7870030" y="9245916"/>
            <a:ext cx="3710720" cy="779251"/>
          </a:xfrm>
          <a:prstGeom prst="rect">
            <a:avLst/>
          </a:prstGeom>
        </p:spPr>
      </p:pic>
      <p:pic>
        <p:nvPicPr>
          <p:cNvPr id="11" name="Picture 10" descr="Logo&#10;&#10;Description automatically generated">
            <a:extLst>
              <a:ext uri="{FF2B5EF4-FFF2-40B4-BE49-F238E27FC236}">
                <a16:creationId xmlns:a16="http://schemas.microsoft.com/office/drawing/2014/main" id="{C525BAAD-06C3-98BA-0106-5B27783BAC1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96000" y="3347726"/>
            <a:ext cx="4825524" cy="1876045"/>
          </a:xfrm>
          <a:prstGeom prst="rect">
            <a:avLst/>
          </a:prstGeom>
        </p:spPr>
      </p:pic>
      <p:sp>
        <p:nvSpPr>
          <p:cNvPr id="14" name="TextBox 29">
            <a:extLst>
              <a:ext uri="{FF2B5EF4-FFF2-40B4-BE49-F238E27FC236}">
                <a16:creationId xmlns:a16="http://schemas.microsoft.com/office/drawing/2014/main" id="{588C908A-39E9-84B5-7311-CA241622FFFB}"/>
              </a:ext>
            </a:extLst>
          </p:cNvPr>
          <p:cNvSpPr txBox="1"/>
          <p:nvPr/>
        </p:nvSpPr>
        <p:spPr>
          <a:xfrm>
            <a:off x="3276600" y="5626720"/>
            <a:ext cx="11404626" cy="1727396"/>
          </a:xfrm>
          <a:prstGeom prst="rect">
            <a:avLst/>
          </a:prstGeom>
        </p:spPr>
        <p:txBody>
          <a:bodyPr wrap="square" lIns="0" tIns="0" rIns="0" bIns="0" rtlCol="0" anchor="t">
            <a:spAutoFit/>
          </a:bodyPr>
          <a:lstStyle/>
          <a:p>
            <a:pPr algn="just">
              <a:lnSpc>
                <a:spcPts val="3359"/>
              </a:lnSpc>
            </a:pPr>
            <a:r>
              <a:rPr lang="en-US" sz="2400" spc="-36" dirty="0">
                <a:solidFill>
                  <a:srgbClr val="000000"/>
                </a:solidFill>
                <a:latin typeface="Abhaya Libre Regular"/>
              </a:rPr>
              <a:t>The largest private company in the United States, </a:t>
            </a:r>
            <a:r>
              <a:rPr lang="en-US" sz="2400" b="1" spc="-36" dirty="0">
                <a:solidFill>
                  <a:srgbClr val="000000"/>
                </a:solidFill>
                <a:latin typeface="Abhaya Libre Regular"/>
              </a:rPr>
              <a:t>Walmart</a:t>
            </a:r>
            <a:r>
              <a:rPr lang="en-US" sz="2400" spc="-36" dirty="0">
                <a:solidFill>
                  <a:srgbClr val="000000"/>
                </a:solidFill>
                <a:latin typeface="Abhaya Libre Regular"/>
              </a:rPr>
              <a:t>, declared in 2021 that it will spend almost </a:t>
            </a:r>
            <a:r>
              <a:rPr lang="en-US" sz="2400" b="1" spc="-36" dirty="0">
                <a:solidFill>
                  <a:srgbClr val="000000"/>
                </a:solidFill>
                <a:latin typeface="Abhaya Libre Regular"/>
              </a:rPr>
              <a:t>$1 billion </a:t>
            </a:r>
            <a:r>
              <a:rPr lang="en-US" sz="2400" spc="-36" dirty="0">
                <a:solidFill>
                  <a:srgbClr val="000000"/>
                </a:solidFill>
                <a:latin typeface="Abhaya Libre Regular"/>
              </a:rPr>
              <a:t>over the following five years to give its </a:t>
            </a:r>
            <a:r>
              <a:rPr lang="en-US" sz="2400" b="1" spc="-36" dirty="0">
                <a:solidFill>
                  <a:srgbClr val="000000"/>
                </a:solidFill>
                <a:latin typeface="Abhaya Libre Regular"/>
              </a:rPr>
              <a:t>staff free access to higher education and skill development.</a:t>
            </a:r>
            <a:r>
              <a:rPr lang="en-US" sz="2400" spc="-36" dirty="0">
                <a:solidFill>
                  <a:srgbClr val="000000"/>
                </a:solidFill>
                <a:latin typeface="Abhaya Libre Regular"/>
              </a:rPr>
              <a:t> Through its Live Better U (LBU) education program, the company will pay 100% of college tuition and book fees for all participating associates.</a:t>
            </a:r>
          </a:p>
        </p:txBody>
      </p:sp>
    </p:spTree>
    <p:extLst>
      <p:ext uri="{BB962C8B-B14F-4D97-AF65-F5344CB8AC3E}">
        <p14:creationId xmlns:p14="http://schemas.microsoft.com/office/powerpoint/2010/main" val="5636246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1028700" y="1486302"/>
            <a:ext cx="15316200" cy="1458476"/>
          </a:xfrm>
          <a:prstGeom prst="rect">
            <a:avLst/>
          </a:prstGeom>
        </p:spPr>
        <p:txBody>
          <a:bodyPr wrap="square" lIns="0" tIns="0" rIns="0" bIns="0" rtlCol="0" anchor="t">
            <a:spAutoFit/>
          </a:bodyPr>
          <a:lstStyle/>
          <a:p>
            <a:pPr algn="ctr">
              <a:lnSpc>
                <a:spcPts val="5449"/>
              </a:lnSpc>
            </a:pPr>
            <a:r>
              <a:rPr lang="en-US" sz="6410" dirty="0">
                <a:solidFill>
                  <a:srgbClr val="000000"/>
                </a:solidFill>
                <a:latin typeface="Abhaya Libre Regular"/>
              </a:rPr>
              <a:t>05- Companies investing in personnel reskilling/upskilling</a:t>
            </a:r>
            <a:endParaRPr lang="en-US" sz="6410" b="1" dirty="0">
              <a:solidFill>
                <a:srgbClr val="000000"/>
              </a:solidFill>
              <a:latin typeface="Abhaya Libre Regular"/>
            </a:endParaRPr>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4782433" y="7411957"/>
            <a:ext cx="11622266" cy="12388074"/>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9" name="Picture 9"/>
          <p:cNvPicPr>
            <a:picLocks noChangeAspect="1"/>
          </p:cNvPicPr>
          <p:nvPr/>
        </p:nvPicPr>
        <p:blipFill>
          <a:blip r:embed="rId6"/>
          <a:srcRect/>
          <a:stretch>
            <a:fillRect/>
          </a:stretch>
        </p:blipFill>
        <p:spPr>
          <a:xfrm>
            <a:off x="16418708" y="0"/>
            <a:ext cx="1869292" cy="1869292"/>
          </a:xfrm>
          <a:prstGeom prst="rect">
            <a:avLst/>
          </a:prstGeom>
        </p:spPr>
      </p:pic>
      <p:pic>
        <p:nvPicPr>
          <p:cNvPr id="10" name="Picture 10"/>
          <p:cNvPicPr>
            <a:picLocks noChangeAspect="1"/>
          </p:cNvPicPr>
          <p:nvPr/>
        </p:nvPicPr>
        <p:blipFill>
          <a:blip r:embed="rId7"/>
          <a:srcRect/>
          <a:stretch>
            <a:fillRect/>
          </a:stretch>
        </p:blipFill>
        <p:spPr>
          <a:xfrm>
            <a:off x="7870030" y="9245916"/>
            <a:ext cx="3710720" cy="779251"/>
          </a:xfrm>
          <a:prstGeom prst="rect">
            <a:avLst/>
          </a:prstGeom>
        </p:spPr>
      </p:pic>
      <p:sp>
        <p:nvSpPr>
          <p:cNvPr id="14" name="TextBox 29">
            <a:extLst>
              <a:ext uri="{FF2B5EF4-FFF2-40B4-BE49-F238E27FC236}">
                <a16:creationId xmlns:a16="http://schemas.microsoft.com/office/drawing/2014/main" id="{588C908A-39E9-84B5-7311-CA241622FFFB}"/>
              </a:ext>
            </a:extLst>
          </p:cNvPr>
          <p:cNvSpPr txBox="1"/>
          <p:nvPr/>
        </p:nvSpPr>
        <p:spPr>
          <a:xfrm>
            <a:off x="3276600" y="5626720"/>
            <a:ext cx="11404626" cy="2599430"/>
          </a:xfrm>
          <a:prstGeom prst="rect">
            <a:avLst/>
          </a:prstGeom>
        </p:spPr>
        <p:txBody>
          <a:bodyPr wrap="square" lIns="0" tIns="0" rIns="0" bIns="0" rtlCol="0" anchor="t">
            <a:spAutoFit/>
          </a:bodyPr>
          <a:lstStyle/>
          <a:p>
            <a:pPr algn="just">
              <a:lnSpc>
                <a:spcPts val="3359"/>
              </a:lnSpc>
            </a:pPr>
            <a:r>
              <a:rPr lang="en-US" sz="2400" b="1" spc="-36" dirty="0">
                <a:solidFill>
                  <a:srgbClr val="000000"/>
                </a:solidFill>
                <a:latin typeface="Abhaya Libre Regular"/>
              </a:rPr>
              <a:t>Verizon's upskilling project, Skill Forward</a:t>
            </a:r>
            <a:r>
              <a:rPr lang="en-US" sz="2400" spc="-36" dirty="0">
                <a:solidFill>
                  <a:srgbClr val="000000"/>
                </a:solidFill>
                <a:latin typeface="Abhaya Libre Regular"/>
              </a:rPr>
              <a:t>, offers free technical and soft skill training to get the American worker ready for professions in technology. Participants can choose from a range of 10- to 15-week programs in roles such as: Cybersecurity Analyst; IT Support Specialist; Junior Web Developer; Junior Full Stack Java Developer; Junior Cloud Practitioner; and Digital Marketing Analyst. Verizon's $44 million commitment to train 500,000 individuals for in-demand technology jobs by 2030 includes Verizon Skill Forward.</a:t>
            </a:r>
          </a:p>
        </p:txBody>
      </p:sp>
      <p:pic>
        <p:nvPicPr>
          <p:cNvPr id="3" name="Picture 2" descr="Logo, company name&#10;&#10;Description automatically generated">
            <a:extLst>
              <a:ext uri="{FF2B5EF4-FFF2-40B4-BE49-F238E27FC236}">
                <a16:creationId xmlns:a16="http://schemas.microsoft.com/office/drawing/2014/main" id="{D2CD91E7-9439-03A7-074A-8731C093B2D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15000" y="3159143"/>
            <a:ext cx="4953000" cy="1857375"/>
          </a:xfrm>
          <a:prstGeom prst="rect">
            <a:avLst/>
          </a:prstGeom>
        </p:spPr>
      </p:pic>
    </p:spTree>
    <p:extLst>
      <p:ext uri="{BB962C8B-B14F-4D97-AF65-F5344CB8AC3E}">
        <p14:creationId xmlns:p14="http://schemas.microsoft.com/office/powerpoint/2010/main" val="35526420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1028700" y="1486302"/>
            <a:ext cx="15316200" cy="1458476"/>
          </a:xfrm>
          <a:prstGeom prst="rect">
            <a:avLst/>
          </a:prstGeom>
        </p:spPr>
        <p:txBody>
          <a:bodyPr wrap="square" lIns="0" tIns="0" rIns="0" bIns="0" rtlCol="0" anchor="t">
            <a:spAutoFit/>
          </a:bodyPr>
          <a:lstStyle/>
          <a:p>
            <a:pPr algn="ctr">
              <a:lnSpc>
                <a:spcPts val="5449"/>
              </a:lnSpc>
            </a:pPr>
            <a:r>
              <a:rPr lang="en-US" sz="6410" dirty="0">
                <a:solidFill>
                  <a:srgbClr val="000000"/>
                </a:solidFill>
                <a:latin typeface="Abhaya Libre Regular"/>
              </a:rPr>
              <a:t>05- Companies investing in personnel reskilling/upskilling</a:t>
            </a:r>
            <a:endParaRPr lang="en-US" sz="6410" b="1" dirty="0">
              <a:solidFill>
                <a:srgbClr val="000000"/>
              </a:solidFill>
              <a:latin typeface="Abhaya Libre Regular"/>
            </a:endParaRPr>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4782433" y="7411957"/>
            <a:ext cx="11622266" cy="12388074"/>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9" name="Picture 9"/>
          <p:cNvPicPr>
            <a:picLocks noChangeAspect="1"/>
          </p:cNvPicPr>
          <p:nvPr/>
        </p:nvPicPr>
        <p:blipFill>
          <a:blip r:embed="rId6"/>
          <a:srcRect/>
          <a:stretch>
            <a:fillRect/>
          </a:stretch>
        </p:blipFill>
        <p:spPr>
          <a:xfrm>
            <a:off x="16418708" y="0"/>
            <a:ext cx="1869292" cy="1869292"/>
          </a:xfrm>
          <a:prstGeom prst="rect">
            <a:avLst/>
          </a:prstGeom>
        </p:spPr>
      </p:pic>
      <p:pic>
        <p:nvPicPr>
          <p:cNvPr id="10" name="Picture 10"/>
          <p:cNvPicPr>
            <a:picLocks noChangeAspect="1"/>
          </p:cNvPicPr>
          <p:nvPr/>
        </p:nvPicPr>
        <p:blipFill>
          <a:blip r:embed="rId7"/>
          <a:srcRect/>
          <a:stretch>
            <a:fillRect/>
          </a:stretch>
        </p:blipFill>
        <p:spPr>
          <a:xfrm>
            <a:off x="7870030" y="9245916"/>
            <a:ext cx="3710720" cy="779251"/>
          </a:xfrm>
          <a:prstGeom prst="rect">
            <a:avLst/>
          </a:prstGeom>
        </p:spPr>
      </p:pic>
      <p:sp>
        <p:nvSpPr>
          <p:cNvPr id="14" name="TextBox 29">
            <a:extLst>
              <a:ext uri="{FF2B5EF4-FFF2-40B4-BE49-F238E27FC236}">
                <a16:creationId xmlns:a16="http://schemas.microsoft.com/office/drawing/2014/main" id="{588C908A-39E9-84B5-7311-CA241622FFFB}"/>
              </a:ext>
            </a:extLst>
          </p:cNvPr>
          <p:cNvSpPr txBox="1"/>
          <p:nvPr/>
        </p:nvSpPr>
        <p:spPr>
          <a:xfrm>
            <a:off x="3276600" y="5626720"/>
            <a:ext cx="11404626" cy="2163413"/>
          </a:xfrm>
          <a:prstGeom prst="rect">
            <a:avLst/>
          </a:prstGeom>
        </p:spPr>
        <p:txBody>
          <a:bodyPr wrap="square" lIns="0" tIns="0" rIns="0" bIns="0" rtlCol="0" anchor="t">
            <a:spAutoFit/>
          </a:bodyPr>
          <a:lstStyle/>
          <a:p>
            <a:pPr algn="just">
              <a:lnSpc>
                <a:spcPts val="3359"/>
              </a:lnSpc>
            </a:pPr>
            <a:r>
              <a:rPr lang="en-US" sz="2400" b="1" spc="-36" dirty="0">
                <a:solidFill>
                  <a:srgbClr val="000000"/>
                </a:solidFill>
                <a:latin typeface="Abhaya Libre Regular"/>
              </a:rPr>
              <a:t>McDonald's Archways to Opportunity </a:t>
            </a:r>
            <a:r>
              <a:rPr lang="en-US" sz="2400" spc="-36" dirty="0">
                <a:solidFill>
                  <a:srgbClr val="000000"/>
                </a:solidFill>
                <a:latin typeface="Abhaya Libre Regular"/>
              </a:rPr>
              <a:t>is a broad educational project comprising a number of programs intended to widen </a:t>
            </a:r>
            <a:r>
              <a:rPr lang="en-US" sz="2400" b="1" spc="-36" dirty="0">
                <a:solidFill>
                  <a:srgbClr val="000000"/>
                </a:solidFill>
                <a:latin typeface="Abhaya Libre Regular"/>
              </a:rPr>
              <a:t>employees' access to higher education and employment prospects</a:t>
            </a:r>
            <a:r>
              <a:rPr lang="en-US" sz="2400" spc="-36" dirty="0">
                <a:solidFill>
                  <a:srgbClr val="000000"/>
                </a:solidFill>
                <a:latin typeface="Abhaya Libre Regular"/>
              </a:rPr>
              <a:t>. The program offers participants the chance to advance their English language abilities, obtain a high school diploma free of charge, pursue a college degree with the help of financial aid, and take use of free educational and career guidance services.</a:t>
            </a:r>
          </a:p>
        </p:txBody>
      </p:sp>
      <p:pic>
        <p:nvPicPr>
          <p:cNvPr id="5" name="Picture 4" descr="Logo&#10;&#10;Description automatically generated">
            <a:extLst>
              <a:ext uri="{FF2B5EF4-FFF2-40B4-BE49-F238E27FC236}">
                <a16:creationId xmlns:a16="http://schemas.microsoft.com/office/drawing/2014/main" id="{F632627E-C38F-4358-AE06-0CA72E50579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05918" y="3085829"/>
            <a:ext cx="2719472" cy="2060850"/>
          </a:xfrm>
          <a:prstGeom prst="rect">
            <a:avLst/>
          </a:prstGeom>
        </p:spPr>
      </p:pic>
    </p:spTree>
    <p:extLst>
      <p:ext uri="{BB962C8B-B14F-4D97-AF65-F5344CB8AC3E}">
        <p14:creationId xmlns:p14="http://schemas.microsoft.com/office/powerpoint/2010/main" val="22903642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1028700" y="1486302"/>
            <a:ext cx="15316200" cy="1458476"/>
          </a:xfrm>
          <a:prstGeom prst="rect">
            <a:avLst/>
          </a:prstGeom>
        </p:spPr>
        <p:txBody>
          <a:bodyPr wrap="square" lIns="0" tIns="0" rIns="0" bIns="0" rtlCol="0" anchor="t">
            <a:spAutoFit/>
          </a:bodyPr>
          <a:lstStyle/>
          <a:p>
            <a:pPr algn="ctr">
              <a:lnSpc>
                <a:spcPts val="5449"/>
              </a:lnSpc>
            </a:pPr>
            <a:r>
              <a:rPr lang="en-US" sz="6410" dirty="0">
                <a:solidFill>
                  <a:srgbClr val="000000"/>
                </a:solidFill>
                <a:latin typeface="Abhaya Libre Regular"/>
              </a:rPr>
              <a:t>05- Companies investing in personnel reskilling/upskilling</a:t>
            </a:r>
            <a:endParaRPr lang="en-US" sz="6410" b="1" dirty="0">
              <a:solidFill>
                <a:srgbClr val="000000"/>
              </a:solidFill>
              <a:latin typeface="Abhaya Libre Regular"/>
            </a:endParaRPr>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4782433" y="7411957"/>
            <a:ext cx="11622266" cy="12388074"/>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9" name="Picture 9"/>
          <p:cNvPicPr>
            <a:picLocks noChangeAspect="1"/>
          </p:cNvPicPr>
          <p:nvPr/>
        </p:nvPicPr>
        <p:blipFill>
          <a:blip r:embed="rId6"/>
          <a:srcRect/>
          <a:stretch>
            <a:fillRect/>
          </a:stretch>
        </p:blipFill>
        <p:spPr>
          <a:xfrm>
            <a:off x="16418708" y="0"/>
            <a:ext cx="1869292" cy="1869292"/>
          </a:xfrm>
          <a:prstGeom prst="rect">
            <a:avLst/>
          </a:prstGeom>
        </p:spPr>
      </p:pic>
      <p:pic>
        <p:nvPicPr>
          <p:cNvPr id="10" name="Picture 10"/>
          <p:cNvPicPr>
            <a:picLocks noChangeAspect="1"/>
          </p:cNvPicPr>
          <p:nvPr/>
        </p:nvPicPr>
        <p:blipFill>
          <a:blip r:embed="rId7"/>
          <a:srcRect/>
          <a:stretch>
            <a:fillRect/>
          </a:stretch>
        </p:blipFill>
        <p:spPr>
          <a:xfrm>
            <a:off x="7870030" y="9245916"/>
            <a:ext cx="3710720" cy="779251"/>
          </a:xfrm>
          <a:prstGeom prst="rect">
            <a:avLst/>
          </a:prstGeom>
        </p:spPr>
      </p:pic>
      <p:sp>
        <p:nvSpPr>
          <p:cNvPr id="14" name="TextBox 29">
            <a:extLst>
              <a:ext uri="{FF2B5EF4-FFF2-40B4-BE49-F238E27FC236}">
                <a16:creationId xmlns:a16="http://schemas.microsoft.com/office/drawing/2014/main" id="{588C908A-39E9-84B5-7311-CA241622FFFB}"/>
              </a:ext>
            </a:extLst>
          </p:cNvPr>
          <p:cNvSpPr txBox="1"/>
          <p:nvPr/>
        </p:nvSpPr>
        <p:spPr>
          <a:xfrm>
            <a:off x="3276600" y="5626720"/>
            <a:ext cx="11404626" cy="1291379"/>
          </a:xfrm>
          <a:prstGeom prst="rect">
            <a:avLst/>
          </a:prstGeom>
        </p:spPr>
        <p:txBody>
          <a:bodyPr wrap="square" lIns="0" tIns="0" rIns="0" bIns="0" rtlCol="0" anchor="t">
            <a:spAutoFit/>
          </a:bodyPr>
          <a:lstStyle/>
          <a:p>
            <a:pPr algn="just">
              <a:lnSpc>
                <a:spcPts val="3359"/>
              </a:lnSpc>
            </a:pPr>
            <a:r>
              <a:rPr lang="en-US" sz="2400" b="1" spc="-36" dirty="0">
                <a:solidFill>
                  <a:srgbClr val="000000"/>
                </a:solidFill>
                <a:latin typeface="Abhaya Libre Regular"/>
              </a:rPr>
              <a:t>Google offers online training in fundamental and sophisticated IT concepts</a:t>
            </a:r>
            <a:r>
              <a:rPr lang="en-US" sz="2400" spc="-36" dirty="0">
                <a:solidFill>
                  <a:srgbClr val="000000"/>
                </a:solidFill>
                <a:latin typeface="Abhaya Libre Regular"/>
              </a:rPr>
              <a:t>, including hands-on projects, as well as access to career assistance through its revolutionary program with interactive content.</a:t>
            </a:r>
          </a:p>
        </p:txBody>
      </p:sp>
      <p:pic>
        <p:nvPicPr>
          <p:cNvPr id="3" name="Picture 2" descr="Logo&#10;&#10;Description automatically generated">
            <a:extLst>
              <a:ext uri="{FF2B5EF4-FFF2-40B4-BE49-F238E27FC236}">
                <a16:creationId xmlns:a16="http://schemas.microsoft.com/office/drawing/2014/main" id="{A225FC99-8F6E-6845-B18C-8D83197D490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77000" y="3274207"/>
            <a:ext cx="3738586" cy="1869293"/>
          </a:xfrm>
          <a:prstGeom prst="rect">
            <a:avLst/>
          </a:prstGeom>
        </p:spPr>
      </p:pic>
    </p:spTree>
    <p:extLst>
      <p:ext uri="{BB962C8B-B14F-4D97-AF65-F5344CB8AC3E}">
        <p14:creationId xmlns:p14="http://schemas.microsoft.com/office/powerpoint/2010/main" val="15997280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1028700" y="1486302"/>
            <a:ext cx="15316200" cy="1458476"/>
          </a:xfrm>
          <a:prstGeom prst="rect">
            <a:avLst/>
          </a:prstGeom>
        </p:spPr>
        <p:txBody>
          <a:bodyPr wrap="square" lIns="0" tIns="0" rIns="0" bIns="0" rtlCol="0" anchor="t">
            <a:spAutoFit/>
          </a:bodyPr>
          <a:lstStyle/>
          <a:p>
            <a:pPr algn="ctr">
              <a:lnSpc>
                <a:spcPts val="5449"/>
              </a:lnSpc>
            </a:pPr>
            <a:r>
              <a:rPr lang="en-US" sz="6410" dirty="0">
                <a:solidFill>
                  <a:srgbClr val="000000"/>
                </a:solidFill>
                <a:latin typeface="Abhaya Libre Regular"/>
              </a:rPr>
              <a:t>05- Companies investing in personnel reskilling/upskilling</a:t>
            </a:r>
            <a:endParaRPr lang="en-US" sz="6410" b="1" dirty="0">
              <a:solidFill>
                <a:srgbClr val="000000"/>
              </a:solidFill>
              <a:latin typeface="Abhaya Libre Regular"/>
            </a:endParaRPr>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4782433" y="7411957"/>
            <a:ext cx="11622266" cy="12388074"/>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9" name="Picture 9"/>
          <p:cNvPicPr>
            <a:picLocks noChangeAspect="1"/>
          </p:cNvPicPr>
          <p:nvPr/>
        </p:nvPicPr>
        <p:blipFill>
          <a:blip r:embed="rId6"/>
          <a:srcRect/>
          <a:stretch>
            <a:fillRect/>
          </a:stretch>
        </p:blipFill>
        <p:spPr>
          <a:xfrm>
            <a:off x="16418708" y="0"/>
            <a:ext cx="1869292" cy="1869292"/>
          </a:xfrm>
          <a:prstGeom prst="rect">
            <a:avLst/>
          </a:prstGeom>
        </p:spPr>
      </p:pic>
      <p:pic>
        <p:nvPicPr>
          <p:cNvPr id="10" name="Picture 10"/>
          <p:cNvPicPr>
            <a:picLocks noChangeAspect="1"/>
          </p:cNvPicPr>
          <p:nvPr/>
        </p:nvPicPr>
        <p:blipFill>
          <a:blip r:embed="rId7"/>
          <a:srcRect/>
          <a:stretch>
            <a:fillRect/>
          </a:stretch>
        </p:blipFill>
        <p:spPr>
          <a:xfrm>
            <a:off x="7870030" y="9245916"/>
            <a:ext cx="3710720" cy="779251"/>
          </a:xfrm>
          <a:prstGeom prst="rect">
            <a:avLst/>
          </a:prstGeom>
        </p:spPr>
      </p:pic>
      <p:sp>
        <p:nvSpPr>
          <p:cNvPr id="14" name="TextBox 29">
            <a:extLst>
              <a:ext uri="{FF2B5EF4-FFF2-40B4-BE49-F238E27FC236}">
                <a16:creationId xmlns:a16="http://schemas.microsoft.com/office/drawing/2014/main" id="{588C908A-39E9-84B5-7311-CA241622FFFB}"/>
              </a:ext>
            </a:extLst>
          </p:cNvPr>
          <p:cNvSpPr txBox="1"/>
          <p:nvPr/>
        </p:nvSpPr>
        <p:spPr>
          <a:xfrm>
            <a:off x="3276600" y="5626720"/>
            <a:ext cx="11404626" cy="1291379"/>
          </a:xfrm>
          <a:prstGeom prst="rect">
            <a:avLst/>
          </a:prstGeom>
        </p:spPr>
        <p:txBody>
          <a:bodyPr wrap="square" lIns="0" tIns="0" rIns="0" bIns="0" rtlCol="0" anchor="t">
            <a:spAutoFit/>
          </a:bodyPr>
          <a:lstStyle/>
          <a:p>
            <a:pPr algn="just">
              <a:lnSpc>
                <a:spcPts val="3359"/>
              </a:lnSpc>
            </a:pPr>
            <a:r>
              <a:rPr lang="en-US" sz="2400" b="1" spc="-36" dirty="0">
                <a:solidFill>
                  <a:srgbClr val="000000"/>
                </a:solidFill>
                <a:latin typeface="Abhaya Libre Regular"/>
              </a:rPr>
              <a:t>Marriott International offers two staff development programs </a:t>
            </a:r>
            <a:r>
              <a:rPr lang="en-US" sz="2400" spc="-36" dirty="0">
                <a:solidFill>
                  <a:srgbClr val="000000"/>
                </a:solidFill>
                <a:latin typeface="Abhaya Libre Regular"/>
              </a:rPr>
              <a:t>and is consistently rated as the best employer in the Asia Pacific area. Recent university graduates are trained in the Global Voyage Leadership Development program to become future leaders within the company.</a:t>
            </a:r>
          </a:p>
        </p:txBody>
      </p:sp>
      <p:pic>
        <p:nvPicPr>
          <p:cNvPr id="5" name="Picture 4" descr="Shape&#10;&#10;Description automatically generated with medium confidence">
            <a:extLst>
              <a:ext uri="{FF2B5EF4-FFF2-40B4-BE49-F238E27FC236}">
                <a16:creationId xmlns:a16="http://schemas.microsoft.com/office/drawing/2014/main" id="{DE649B2D-305A-1A5C-8512-8F0B320EA0B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77000" y="3700630"/>
            <a:ext cx="4071343" cy="1291379"/>
          </a:xfrm>
          <a:prstGeom prst="rect">
            <a:avLst/>
          </a:prstGeom>
        </p:spPr>
      </p:pic>
    </p:spTree>
    <p:extLst>
      <p:ext uri="{BB962C8B-B14F-4D97-AF65-F5344CB8AC3E}">
        <p14:creationId xmlns:p14="http://schemas.microsoft.com/office/powerpoint/2010/main" val="9183831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7"/>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8"/>
          <a:srcRect/>
          <a:stretch>
            <a:fillRect/>
          </a:stretch>
        </p:blipFill>
        <p:spPr>
          <a:xfrm>
            <a:off x="7870030" y="9245916"/>
            <a:ext cx="3710720" cy="779251"/>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9614497">
            <a:off x="17215841" y="8047725"/>
            <a:ext cx="4352147" cy="4346443"/>
          </a:xfrm>
          <a:prstGeom prst="rect">
            <a:avLst/>
          </a:prstGeom>
        </p:spPr>
      </p:pic>
      <p:sp>
        <p:nvSpPr>
          <p:cNvPr id="7" name="TextBox 7"/>
          <p:cNvSpPr txBox="1"/>
          <p:nvPr/>
        </p:nvSpPr>
        <p:spPr>
          <a:xfrm>
            <a:off x="3754010" y="1169994"/>
            <a:ext cx="10464969" cy="2089033"/>
          </a:xfrm>
          <a:prstGeom prst="rect">
            <a:avLst/>
          </a:prstGeom>
        </p:spPr>
        <p:txBody>
          <a:bodyPr wrap="square" lIns="0" tIns="0" rIns="0" bIns="0" rtlCol="0" anchor="t">
            <a:spAutoFit/>
          </a:bodyPr>
          <a:lstStyle/>
          <a:p>
            <a:pPr algn="ctr">
              <a:lnSpc>
                <a:spcPts val="5449"/>
              </a:lnSpc>
            </a:pPr>
            <a:r>
              <a:rPr lang="en-US" sz="4800" b="1" i="0" dirty="0">
                <a:solidFill>
                  <a:srgbClr val="0F0F0F"/>
                </a:solidFill>
                <a:effectLst/>
                <a:latin typeface="Abhaya Libre Regular" panose="020B0604020202020204" charset="0"/>
                <a:cs typeface="Abhaya Libre Regular" panose="020B0604020202020204" charset="0"/>
              </a:rPr>
              <a:t>06 -How to Upskill and Reskill your Workforce for the Digital Age</a:t>
            </a:r>
          </a:p>
          <a:p>
            <a:pPr algn="ctr">
              <a:lnSpc>
                <a:spcPts val="5449"/>
              </a:lnSpc>
            </a:pPr>
            <a:endParaRPr lang="en-US" sz="4800" dirty="0">
              <a:solidFill>
                <a:srgbClr val="000000"/>
              </a:solidFill>
              <a:latin typeface="Abhaya Libre Regular"/>
            </a:endParaRPr>
          </a:p>
        </p:txBody>
      </p:sp>
      <p:pic>
        <p:nvPicPr>
          <p:cNvPr id="8" name="Online Media 7" title="How to Upskill and Reskill your Workforce for the Digital Age">
            <a:hlinkClick r:id="" action="ppaction://media"/>
            <a:extLst>
              <a:ext uri="{FF2B5EF4-FFF2-40B4-BE49-F238E27FC236}">
                <a16:creationId xmlns:a16="http://schemas.microsoft.com/office/drawing/2014/main" id="{34819FA9-218C-FF16-55BD-7FF1168F263C}"/>
              </a:ext>
            </a:extLst>
          </p:cNvPr>
          <p:cNvPicPr>
            <a:picLocks noRot="1" noChangeAspect="1"/>
          </p:cNvPicPr>
          <p:nvPr>
            <a:videoFile r:link="rId1"/>
          </p:nvPr>
        </p:nvPicPr>
        <p:blipFill>
          <a:blip r:embed="rId11"/>
          <a:stretch>
            <a:fillRect/>
          </a:stretch>
        </p:blipFill>
        <p:spPr>
          <a:xfrm>
            <a:off x="4897010" y="3192858"/>
            <a:ext cx="8577419" cy="4846242"/>
          </a:xfrm>
          <a:prstGeom prst="rect">
            <a:avLst/>
          </a:prstGeom>
        </p:spPr>
      </p:pic>
      <p:sp>
        <p:nvSpPr>
          <p:cNvPr id="9" name="TextBox 8">
            <a:extLst>
              <a:ext uri="{FF2B5EF4-FFF2-40B4-BE49-F238E27FC236}">
                <a16:creationId xmlns:a16="http://schemas.microsoft.com/office/drawing/2014/main" id="{654DE9CD-31A4-653F-14B0-C425DB1794B3}"/>
              </a:ext>
            </a:extLst>
          </p:cNvPr>
          <p:cNvSpPr txBox="1"/>
          <p:nvPr/>
        </p:nvSpPr>
        <p:spPr>
          <a:xfrm>
            <a:off x="6332454" y="8172835"/>
            <a:ext cx="5806269" cy="338554"/>
          </a:xfrm>
          <a:prstGeom prst="rect">
            <a:avLst/>
          </a:prstGeom>
          <a:noFill/>
        </p:spPr>
        <p:txBody>
          <a:bodyPr wrap="none" rtlCol="0">
            <a:spAutoFit/>
          </a:bodyPr>
          <a:lstStyle/>
          <a:p>
            <a:r>
              <a:rPr lang="en-US" sz="1600" dirty="0"/>
              <a:t>Video reference: https://www.youtube.com/watch?v=3sdm65O_2jI</a:t>
            </a:r>
          </a:p>
        </p:txBody>
      </p:sp>
    </p:spTree>
    <p:extLst>
      <p:ext uri="{BB962C8B-B14F-4D97-AF65-F5344CB8AC3E}">
        <p14:creationId xmlns:p14="http://schemas.microsoft.com/office/powerpoint/2010/main" val="2677404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167879">
            <a:off x="15048952" y="6594634"/>
            <a:ext cx="5721823" cy="566980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228850">
            <a:off x="-3894162" y="-4468275"/>
            <a:ext cx="6836042" cy="6773896"/>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878502" y="8579500"/>
            <a:ext cx="2556197" cy="2751289"/>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6632729">
            <a:off x="17605408" y="3001377"/>
            <a:ext cx="4881157" cy="4874760"/>
          </a:xfrm>
          <a:prstGeom prst="rect">
            <a:avLst/>
          </a:prstGeom>
        </p:spPr>
      </p:pic>
      <p:pic>
        <p:nvPicPr>
          <p:cNvPr id="6" name="Picture 6"/>
          <p:cNvPicPr>
            <a:picLocks noChangeAspect="1"/>
          </p:cNvPicPr>
          <p:nvPr/>
        </p:nvPicPr>
        <p:blipFill>
          <a:blip r:embed="rId10"/>
          <a:srcRect/>
          <a:stretch>
            <a:fillRect/>
          </a:stretch>
        </p:blipFill>
        <p:spPr>
          <a:xfrm>
            <a:off x="16418708" y="0"/>
            <a:ext cx="1869292" cy="1869292"/>
          </a:xfrm>
          <a:prstGeom prst="rect">
            <a:avLst/>
          </a:prstGeom>
        </p:spPr>
      </p:pic>
      <p:sp>
        <p:nvSpPr>
          <p:cNvPr id="7" name="TextBox 7"/>
          <p:cNvSpPr txBox="1"/>
          <p:nvPr/>
        </p:nvSpPr>
        <p:spPr>
          <a:xfrm>
            <a:off x="2216658" y="1880228"/>
            <a:ext cx="13709141" cy="7363554"/>
          </a:xfrm>
          <a:prstGeom prst="rect">
            <a:avLst/>
          </a:prstGeom>
        </p:spPr>
        <p:txBody>
          <a:bodyPr wrap="square" lIns="0" tIns="0" rIns="0" bIns="0" rtlCol="0" anchor="t">
            <a:spAutoFit/>
          </a:bodyPr>
          <a:lstStyle/>
          <a:p>
            <a:pPr>
              <a:lnSpc>
                <a:spcPts val="3600"/>
              </a:lnSpc>
            </a:pPr>
            <a:r>
              <a:rPr lang="en-US" sz="2400" spc="-36" dirty="0">
                <a:solidFill>
                  <a:srgbClr val="000000"/>
                </a:solidFill>
                <a:latin typeface="Abhaya Libre Regular"/>
              </a:rPr>
              <a:t>https://www.sciencedirect.com/science/article/pii/S1877042811030023</a:t>
            </a:r>
          </a:p>
          <a:p>
            <a:pPr>
              <a:lnSpc>
                <a:spcPts val="3600"/>
              </a:lnSpc>
            </a:pPr>
            <a:r>
              <a:rPr lang="en-US" sz="2400" spc="-36" dirty="0">
                <a:solidFill>
                  <a:srgbClr val="000000"/>
                </a:solidFill>
                <a:latin typeface="Abhaya Libre Regular"/>
              </a:rPr>
              <a:t>https://www.valamis.com/hub/lifelong-learning#importance-of-lifelong-learning</a:t>
            </a:r>
          </a:p>
          <a:p>
            <a:pPr>
              <a:lnSpc>
                <a:spcPts val="3600"/>
              </a:lnSpc>
            </a:pPr>
            <a:r>
              <a:rPr lang="en-US" sz="2400" spc="-36" dirty="0">
                <a:solidFill>
                  <a:srgbClr val="000000"/>
                </a:solidFill>
                <a:latin typeface="Abhaya Libre Regular"/>
              </a:rPr>
              <a:t>https://www.guykat.com/blog/5-benefits-of-promoting-lifelong-learning-in-the-workplace</a:t>
            </a:r>
          </a:p>
          <a:p>
            <a:pPr>
              <a:lnSpc>
                <a:spcPts val="3600"/>
              </a:lnSpc>
            </a:pPr>
            <a:r>
              <a:rPr lang="en-US" sz="2400" spc="-36" dirty="0">
                <a:solidFill>
                  <a:srgbClr val="000000"/>
                </a:solidFill>
                <a:latin typeface="Abhaya Libre Regular"/>
              </a:rPr>
              <a:t>https://whatfix.com/blog/reskilling/</a:t>
            </a:r>
          </a:p>
          <a:p>
            <a:pPr>
              <a:lnSpc>
                <a:spcPts val="3600"/>
              </a:lnSpc>
            </a:pPr>
            <a:r>
              <a:rPr lang="en-US" sz="2400" spc="-36" dirty="0">
                <a:solidFill>
                  <a:srgbClr val="000000"/>
                </a:solidFill>
                <a:latin typeface="Abhaya Libre Regular"/>
              </a:rPr>
              <a:t>https://www.betterup.com/blog/reskilling</a:t>
            </a:r>
          </a:p>
          <a:p>
            <a:pPr>
              <a:lnSpc>
                <a:spcPts val="3600"/>
              </a:lnSpc>
            </a:pPr>
            <a:r>
              <a:rPr lang="en-US" sz="2400" spc="-36" dirty="0">
                <a:solidFill>
                  <a:srgbClr val="000000"/>
                </a:solidFill>
                <a:latin typeface="Abhaya Libre Regular"/>
              </a:rPr>
              <a:t>https://edyoucated.org/blog/benefits-of-upskilling-your-staff</a:t>
            </a:r>
          </a:p>
          <a:p>
            <a:pPr marL="0" lvl="0" indent="0" algn="l">
              <a:lnSpc>
                <a:spcPts val="3600"/>
              </a:lnSpc>
              <a:spcBef>
                <a:spcPct val="0"/>
              </a:spcBef>
            </a:pPr>
            <a:r>
              <a:rPr lang="en-US" sz="2400" spc="-36" dirty="0">
                <a:solidFill>
                  <a:srgbClr val="000000"/>
                </a:solidFill>
                <a:latin typeface="Abhaya Libre Regular"/>
                <a:hlinkClick r:id="rId11"/>
              </a:rPr>
              <a:t>https://www.skillsyouneed.com/rhubarb/upskilling-professional-life.html</a:t>
            </a:r>
            <a:endParaRPr lang="en-US" sz="2400" spc="-36" dirty="0">
              <a:solidFill>
                <a:srgbClr val="000000"/>
              </a:solidFill>
              <a:latin typeface="Abhaya Libre Regular"/>
            </a:endParaRPr>
          </a:p>
          <a:p>
            <a:pPr marL="0" lvl="0" indent="0" algn="l">
              <a:lnSpc>
                <a:spcPts val="3600"/>
              </a:lnSpc>
              <a:spcBef>
                <a:spcPct val="0"/>
              </a:spcBef>
            </a:pPr>
            <a:r>
              <a:rPr lang="en-US" sz="2400" spc="-36" dirty="0">
                <a:solidFill>
                  <a:srgbClr val="000000"/>
                </a:solidFill>
                <a:latin typeface="Abhaya Libre Regular"/>
                <a:hlinkClick r:id="rId12"/>
              </a:rPr>
              <a:t>https://www.eseibusinessschool.com/3-reasons-why-upskilling-or-reskilling-is-important-in-2021/</a:t>
            </a:r>
            <a:endParaRPr lang="en-US" sz="2400" spc="-36" dirty="0">
              <a:solidFill>
                <a:srgbClr val="000000"/>
              </a:solidFill>
              <a:latin typeface="Abhaya Libre Regular"/>
            </a:endParaRPr>
          </a:p>
          <a:p>
            <a:pPr marL="0" lvl="0" indent="0" algn="l">
              <a:lnSpc>
                <a:spcPts val="3600"/>
              </a:lnSpc>
              <a:spcBef>
                <a:spcPct val="0"/>
              </a:spcBef>
            </a:pPr>
            <a:r>
              <a:rPr lang="en-US" sz="2400" spc="-36" dirty="0">
                <a:solidFill>
                  <a:srgbClr val="000000"/>
                </a:solidFill>
                <a:latin typeface="Abhaya Libre Regular"/>
              </a:rPr>
              <a:t>ttps://www.docebo.com/learning-network/blog/upskill-reskill-employees-covid-19/</a:t>
            </a:r>
          </a:p>
          <a:p>
            <a:pPr marL="0" lvl="0" indent="0" algn="l">
              <a:lnSpc>
                <a:spcPts val="3600"/>
              </a:lnSpc>
              <a:spcBef>
                <a:spcPct val="0"/>
              </a:spcBef>
            </a:pPr>
            <a:r>
              <a:rPr lang="en-US" sz="2400" spc="-36" dirty="0">
                <a:solidFill>
                  <a:srgbClr val="000000"/>
                </a:solidFill>
                <a:latin typeface="Abhaya Libre Regular"/>
                <a:hlinkClick r:id="rId13"/>
              </a:rPr>
              <a:t>https://goi.mit.edu/2022/04/21/five-companies-investing-in-upskilling-the-workforce/</a:t>
            </a:r>
            <a:endParaRPr lang="en-US" sz="2400" spc="-36" dirty="0">
              <a:solidFill>
                <a:srgbClr val="000000"/>
              </a:solidFill>
              <a:latin typeface="Abhaya Libre Regular"/>
            </a:endParaRPr>
          </a:p>
          <a:p>
            <a:pPr marL="0" lvl="0" indent="0" algn="l">
              <a:lnSpc>
                <a:spcPts val="3600"/>
              </a:lnSpc>
              <a:spcBef>
                <a:spcPct val="0"/>
              </a:spcBef>
            </a:pPr>
            <a:r>
              <a:rPr lang="en-US" sz="2400" spc="-36" dirty="0">
                <a:solidFill>
                  <a:srgbClr val="000000"/>
                </a:solidFill>
                <a:latin typeface="Abhaya Libre Regular"/>
                <a:hlinkClick r:id="rId14"/>
              </a:rPr>
              <a:t>https://learning.google/life/</a:t>
            </a:r>
            <a:r>
              <a:rPr lang="en-US" sz="2400" spc="-36" dirty="0">
                <a:solidFill>
                  <a:srgbClr val="000000"/>
                </a:solidFill>
                <a:latin typeface="Abhaya Libre Regular"/>
              </a:rPr>
              <a:t> </a:t>
            </a:r>
          </a:p>
          <a:p>
            <a:pPr marL="0" lvl="0" indent="0" algn="l">
              <a:lnSpc>
                <a:spcPts val="3600"/>
              </a:lnSpc>
              <a:spcBef>
                <a:spcPct val="0"/>
              </a:spcBef>
            </a:pPr>
            <a:endParaRPr lang="en-US" sz="2400" spc="-36" dirty="0">
              <a:solidFill>
                <a:srgbClr val="000000"/>
              </a:solidFill>
              <a:latin typeface="Abhaya Libre Regular"/>
            </a:endParaRPr>
          </a:p>
          <a:p>
            <a:pPr marL="0" lvl="0" indent="0" algn="l">
              <a:lnSpc>
                <a:spcPts val="3600"/>
              </a:lnSpc>
              <a:spcBef>
                <a:spcPct val="0"/>
              </a:spcBef>
            </a:pPr>
            <a:endParaRPr lang="en-US" sz="2400" spc="-36" dirty="0">
              <a:solidFill>
                <a:srgbClr val="000000"/>
              </a:solidFill>
              <a:latin typeface="Abhaya Libre Regular"/>
            </a:endParaRPr>
          </a:p>
          <a:p>
            <a:pPr marL="0" lvl="0" indent="0" algn="l">
              <a:lnSpc>
                <a:spcPts val="3600"/>
              </a:lnSpc>
              <a:spcBef>
                <a:spcPct val="0"/>
              </a:spcBef>
            </a:pPr>
            <a:endParaRPr lang="en-US" sz="2400" spc="-36" dirty="0">
              <a:solidFill>
                <a:srgbClr val="000000"/>
              </a:solidFill>
              <a:latin typeface="Abhaya Libre Regular"/>
            </a:endParaRPr>
          </a:p>
          <a:p>
            <a:pPr marL="0" lvl="0" indent="0" algn="l">
              <a:lnSpc>
                <a:spcPts val="3600"/>
              </a:lnSpc>
              <a:spcBef>
                <a:spcPct val="0"/>
              </a:spcBef>
            </a:pPr>
            <a:endParaRPr lang="en-US" sz="2400" spc="-36" dirty="0">
              <a:solidFill>
                <a:srgbClr val="000000"/>
              </a:solidFill>
              <a:latin typeface="Abhaya Libre Regular"/>
            </a:endParaRPr>
          </a:p>
          <a:p>
            <a:pPr marL="0" lvl="0" indent="0" algn="l">
              <a:lnSpc>
                <a:spcPts val="3600"/>
              </a:lnSpc>
              <a:spcBef>
                <a:spcPct val="0"/>
              </a:spcBef>
            </a:pPr>
            <a:endParaRPr lang="en-US" sz="2400" spc="-36" dirty="0">
              <a:solidFill>
                <a:srgbClr val="000000"/>
              </a:solidFill>
              <a:latin typeface="Abhaya Libre Regular"/>
            </a:endParaRPr>
          </a:p>
        </p:txBody>
      </p:sp>
      <p:sp>
        <p:nvSpPr>
          <p:cNvPr id="8" name="TextBox 8"/>
          <p:cNvSpPr txBox="1"/>
          <p:nvPr/>
        </p:nvSpPr>
        <p:spPr>
          <a:xfrm>
            <a:off x="2216658" y="974368"/>
            <a:ext cx="8280738" cy="770736"/>
          </a:xfrm>
          <a:prstGeom prst="rect">
            <a:avLst/>
          </a:prstGeom>
        </p:spPr>
        <p:txBody>
          <a:bodyPr lIns="0" tIns="0" rIns="0" bIns="0" rtlCol="0" anchor="t">
            <a:spAutoFit/>
          </a:bodyPr>
          <a:lstStyle/>
          <a:p>
            <a:pPr>
              <a:lnSpc>
                <a:spcPts val="5449"/>
              </a:lnSpc>
            </a:pPr>
            <a:r>
              <a:rPr lang="en-US" sz="6410" dirty="0">
                <a:solidFill>
                  <a:srgbClr val="000000"/>
                </a:solidFill>
                <a:latin typeface="Abhaya Libre Regular Bold"/>
              </a:rPr>
              <a:t>References</a:t>
            </a:r>
          </a:p>
        </p:txBody>
      </p:sp>
      <p:pic>
        <p:nvPicPr>
          <p:cNvPr id="9" name="Picture 9"/>
          <p:cNvPicPr>
            <a:picLocks noChangeAspect="1"/>
          </p:cNvPicPr>
          <p:nvPr/>
        </p:nvPicPr>
        <p:blipFill>
          <a:blip r:embed="rId15"/>
          <a:srcRect/>
          <a:stretch>
            <a:fillRect/>
          </a:stretch>
        </p:blipFill>
        <p:spPr>
          <a:xfrm>
            <a:off x="7870030" y="9245916"/>
            <a:ext cx="3710720" cy="779251"/>
          </a:xfrm>
          <a:prstGeom prst="rect">
            <a:avLst/>
          </a:prstGeom>
        </p:spPr>
      </p:pic>
      <p:grpSp>
        <p:nvGrpSpPr>
          <p:cNvPr id="10" name="Group 10"/>
          <p:cNvGrpSpPr/>
          <p:nvPr/>
        </p:nvGrpSpPr>
        <p:grpSpPr>
          <a:xfrm>
            <a:off x="-906316" y="8854448"/>
            <a:ext cx="2900572" cy="807705"/>
            <a:chOff x="0" y="0"/>
            <a:chExt cx="3867430" cy="1076939"/>
          </a:xfrm>
        </p:grpSpPr>
        <p:pic>
          <p:nvPicPr>
            <p:cNvPr id="11"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0" y="0"/>
              <a:ext cx="3867430" cy="618789"/>
            </a:xfrm>
            <a:prstGeom prst="rect">
              <a:avLst/>
            </a:prstGeom>
          </p:spPr>
        </p:pic>
        <p:pic>
          <p:nvPicPr>
            <p:cNvPr id="12" name="Picture 12"/>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0" y="458151"/>
              <a:ext cx="3867430" cy="618789"/>
            </a:xfrm>
            <a:prstGeom prst="rect">
              <a:avLst/>
            </a:prstGeom>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80155" y="837458"/>
            <a:ext cx="17927690" cy="963613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52805">
            <a:off x="6163950" y="-3326906"/>
            <a:ext cx="5364129" cy="5364129"/>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167879">
            <a:off x="16541943" y="7503474"/>
            <a:ext cx="5721823" cy="5669807"/>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4196164">
            <a:off x="-5667382" y="8118007"/>
            <a:ext cx="11622266" cy="12388074"/>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642319" y="-2559782"/>
            <a:ext cx="3334026" cy="3588482"/>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371492" y="9488339"/>
            <a:ext cx="2556197" cy="2751289"/>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185502">
            <a:off x="-3852602" y="189371"/>
            <a:ext cx="4352147" cy="4346443"/>
          </a:xfrm>
          <a:prstGeom prst="rect">
            <a:avLst/>
          </a:prstGeom>
        </p:spPr>
      </p:pic>
      <p:pic>
        <p:nvPicPr>
          <p:cNvPr id="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7379619">
            <a:off x="2804477" y="10361181"/>
            <a:ext cx="5810576" cy="5802961"/>
          </a:xfrm>
          <a:prstGeom prst="rect">
            <a:avLst/>
          </a:prstGeom>
        </p:spPr>
      </p:pic>
      <p:pic>
        <p:nvPicPr>
          <p:cNvPr id="10" name="Picture 10"/>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6632729">
            <a:off x="18127522" y="1732064"/>
            <a:ext cx="4881157" cy="4874760"/>
          </a:xfrm>
          <a:prstGeom prst="rect">
            <a:avLst/>
          </a:prstGeom>
        </p:spPr>
      </p:pic>
      <p:grpSp>
        <p:nvGrpSpPr>
          <p:cNvPr id="11" name="Group 11"/>
          <p:cNvGrpSpPr/>
          <p:nvPr/>
        </p:nvGrpSpPr>
        <p:grpSpPr>
          <a:xfrm>
            <a:off x="3249428" y="1707515"/>
            <a:ext cx="3086100" cy="2652117"/>
            <a:chOff x="0" y="0"/>
            <a:chExt cx="812800" cy="698500"/>
          </a:xfrm>
        </p:grpSpPr>
        <p:sp>
          <p:nvSpPr>
            <p:cNvPr id="12" name="Freeform 12"/>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a:solidFill>
                <a:srgbClr val="04989E"/>
              </a:solidFill>
            </a:ln>
          </p:spPr>
        </p:sp>
        <p:sp>
          <p:nvSpPr>
            <p:cNvPr id="13" name="TextBox 13"/>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5709765" y="3152626"/>
            <a:ext cx="3086100" cy="2652117"/>
            <a:chOff x="0" y="0"/>
            <a:chExt cx="812800" cy="698500"/>
          </a:xfrm>
        </p:grpSpPr>
        <p:sp>
          <p:nvSpPr>
            <p:cNvPr id="15" name="Freeform 15"/>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a:solidFill>
                <a:srgbClr val="04989E"/>
              </a:solidFill>
            </a:ln>
          </p:spPr>
        </p:sp>
        <p:sp>
          <p:nvSpPr>
            <p:cNvPr id="16" name="TextBox 16"/>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2691707" y="4508851"/>
            <a:ext cx="3643821" cy="3131408"/>
            <a:chOff x="0" y="0"/>
            <a:chExt cx="812800" cy="698500"/>
          </a:xfrm>
        </p:grpSpPr>
        <p:sp>
          <p:nvSpPr>
            <p:cNvPr id="18" name="Freeform 18"/>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a:solidFill>
                <a:srgbClr val="04989E"/>
              </a:solidFill>
            </a:ln>
          </p:spPr>
        </p:sp>
        <p:sp>
          <p:nvSpPr>
            <p:cNvPr id="19" name="TextBox 19"/>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a:off x="5759915" y="6157168"/>
            <a:ext cx="3086100" cy="2652117"/>
            <a:chOff x="0" y="0"/>
            <a:chExt cx="812800" cy="698500"/>
          </a:xfrm>
        </p:grpSpPr>
        <p:sp>
          <p:nvSpPr>
            <p:cNvPr id="21" name="Freeform 21"/>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a:solidFill>
                <a:srgbClr val="04989E"/>
              </a:solidFill>
            </a:ln>
          </p:spPr>
        </p:sp>
        <p:sp>
          <p:nvSpPr>
            <p:cNvPr id="22" name="TextBox 22"/>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23" name="Group 23"/>
          <p:cNvGrpSpPr/>
          <p:nvPr/>
        </p:nvGrpSpPr>
        <p:grpSpPr>
          <a:xfrm>
            <a:off x="8182339" y="4478685"/>
            <a:ext cx="3086100" cy="2652117"/>
            <a:chOff x="0" y="0"/>
            <a:chExt cx="812800" cy="698500"/>
          </a:xfrm>
        </p:grpSpPr>
        <p:sp>
          <p:nvSpPr>
            <p:cNvPr id="24" name="Freeform 24"/>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a:solidFill>
                <a:srgbClr val="04989E"/>
              </a:solidFill>
            </a:ln>
          </p:spPr>
        </p:sp>
        <p:sp>
          <p:nvSpPr>
            <p:cNvPr id="25" name="TextBox 25"/>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26" name="Group 26"/>
          <p:cNvGrpSpPr/>
          <p:nvPr/>
        </p:nvGrpSpPr>
        <p:grpSpPr>
          <a:xfrm>
            <a:off x="10749353" y="3182792"/>
            <a:ext cx="3086100" cy="2652117"/>
            <a:chOff x="0" y="0"/>
            <a:chExt cx="812800" cy="698500"/>
          </a:xfrm>
        </p:grpSpPr>
        <p:sp>
          <p:nvSpPr>
            <p:cNvPr id="27" name="Freeform 2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a:solidFill>
                <a:srgbClr val="04989E"/>
              </a:solidFill>
            </a:ln>
          </p:spPr>
        </p:sp>
        <p:sp>
          <p:nvSpPr>
            <p:cNvPr id="28" name="TextBox 28"/>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29" name="Group 29"/>
          <p:cNvGrpSpPr/>
          <p:nvPr/>
        </p:nvGrpSpPr>
        <p:grpSpPr>
          <a:xfrm>
            <a:off x="10749353" y="5984128"/>
            <a:ext cx="3086100" cy="2652117"/>
            <a:chOff x="0" y="0"/>
            <a:chExt cx="812800" cy="698500"/>
          </a:xfrm>
        </p:grpSpPr>
        <p:sp>
          <p:nvSpPr>
            <p:cNvPr id="30" name="Freeform 30"/>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a:solidFill>
                <a:srgbClr val="04989E"/>
              </a:solidFill>
            </a:ln>
          </p:spPr>
        </p:sp>
        <p:sp>
          <p:nvSpPr>
            <p:cNvPr id="31" name="TextBox 31"/>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32" name="Group 32"/>
          <p:cNvGrpSpPr/>
          <p:nvPr/>
        </p:nvGrpSpPr>
        <p:grpSpPr>
          <a:xfrm>
            <a:off x="13225533" y="4508851"/>
            <a:ext cx="3086100" cy="2652117"/>
            <a:chOff x="0" y="0"/>
            <a:chExt cx="812800" cy="698500"/>
          </a:xfrm>
        </p:grpSpPr>
        <p:sp>
          <p:nvSpPr>
            <p:cNvPr id="33" name="Freeform 33"/>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a:solidFill>
                <a:srgbClr val="04989E"/>
              </a:solidFill>
            </a:ln>
          </p:spPr>
        </p:sp>
        <p:sp>
          <p:nvSpPr>
            <p:cNvPr id="34" name="TextBox 34"/>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pic>
        <p:nvPicPr>
          <p:cNvPr id="35" name="Picture 35"/>
          <p:cNvPicPr>
            <a:picLocks noChangeAspect="1"/>
          </p:cNvPicPr>
          <p:nvPr/>
        </p:nvPicPr>
        <p:blipFill>
          <a:blip r:embed="rId18"/>
          <a:srcRect/>
          <a:stretch>
            <a:fillRect/>
          </a:stretch>
        </p:blipFill>
        <p:spPr>
          <a:xfrm>
            <a:off x="16418708" y="0"/>
            <a:ext cx="1869292" cy="1869292"/>
          </a:xfrm>
          <a:prstGeom prst="rect">
            <a:avLst/>
          </a:prstGeom>
        </p:spPr>
      </p:pic>
      <p:pic>
        <p:nvPicPr>
          <p:cNvPr id="36" name="Picture 36"/>
          <p:cNvPicPr>
            <a:picLocks noChangeAspect="1"/>
          </p:cNvPicPr>
          <p:nvPr/>
        </p:nvPicPr>
        <p:blipFill>
          <a:blip r:embed="rId19"/>
          <a:srcRect/>
          <a:stretch>
            <a:fillRect/>
          </a:stretch>
        </p:blipFill>
        <p:spPr>
          <a:xfrm>
            <a:off x="3687102" y="2559643"/>
            <a:ext cx="2210751" cy="947860"/>
          </a:xfrm>
          <a:prstGeom prst="rect">
            <a:avLst/>
          </a:prstGeom>
        </p:spPr>
      </p:pic>
      <p:pic>
        <p:nvPicPr>
          <p:cNvPr id="37" name="Picture 37"/>
          <p:cNvPicPr>
            <a:picLocks noChangeAspect="1"/>
          </p:cNvPicPr>
          <p:nvPr/>
        </p:nvPicPr>
        <p:blipFill>
          <a:blip r:embed="rId20"/>
          <a:srcRect/>
          <a:stretch>
            <a:fillRect/>
          </a:stretch>
        </p:blipFill>
        <p:spPr>
          <a:xfrm>
            <a:off x="6243886" y="3864404"/>
            <a:ext cx="2017858" cy="1288893"/>
          </a:xfrm>
          <a:prstGeom prst="rect">
            <a:avLst/>
          </a:prstGeom>
        </p:spPr>
      </p:pic>
      <p:pic>
        <p:nvPicPr>
          <p:cNvPr id="38" name="Picture 38"/>
          <p:cNvPicPr>
            <a:picLocks noChangeAspect="1"/>
          </p:cNvPicPr>
          <p:nvPr/>
        </p:nvPicPr>
        <p:blipFill>
          <a:blip r:embed="rId21"/>
          <a:srcRect/>
          <a:stretch>
            <a:fillRect/>
          </a:stretch>
        </p:blipFill>
        <p:spPr>
          <a:xfrm>
            <a:off x="2989668" y="5655524"/>
            <a:ext cx="3047900" cy="793115"/>
          </a:xfrm>
          <a:prstGeom prst="rect">
            <a:avLst/>
          </a:prstGeom>
        </p:spPr>
      </p:pic>
      <p:pic>
        <p:nvPicPr>
          <p:cNvPr id="39" name="Picture 39"/>
          <p:cNvPicPr>
            <a:picLocks noChangeAspect="1"/>
          </p:cNvPicPr>
          <p:nvPr/>
        </p:nvPicPr>
        <p:blipFill>
          <a:blip r:embed="rId22"/>
          <a:srcRect/>
          <a:stretch>
            <a:fillRect/>
          </a:stretch>
        </p:blipFill>
        <p:spPr>
          <a:xfrm>
            <a:off x="8630487" y="5274869"/>
            <a:ext cx="2189806" cy="937237"/>
          </a:xfrm>
          <a:prstGeom prst="rect">
            <a:avLst/>
          </a:prstGeom>
        </p:spPr>
      </p:pic>
      <p:pic>
        <p:nvPicPr>
          <p:cNvPr id="40" name="Picture 40"/>
          <p:cNvPicPr>
            <a:picLocks noChangeAspect="1"/>
          </p:cNvPicPr>
          <p:nvPr/>
        </p:nvPicPr>
        <p:blipFill>
          <a:blip r:embed="rId23"/>
          <a:srcRect/>
          <a:stretch>
            <a:fillRect/>
          </a:stretch>
        </p:blipFill>
        <p:spPr>
          <a:xfrm>
            <a:off x="11121878" y="4169443"/>
            <a:ext cx="2341050" cy="698495"/>
          </a:xfrm>
          <a:prstGeom prst="rect">
            <a:avLst/>
          </a:prstGeom>
        </p:spPr>
      </p:pic>
      <p:pic>
        <p:nvPicPr>
          <p:cNvPr id="41" name="Picture 41"/>
          <p:cNvPicPr>
            <a:picLocks noChangeAspect="1"/>
          </p:cNvPicPr>
          <p:nvPr/>
        </p:nvPicPr>
        <p:blipFill>
          <a:blip r:embed="rId24"/>
          <a:srcRect/>
          <a:stretch>
            <a:fillRect/>
          </a:stretch>
        </p:blipFill>
        <p:spPr>
          <a:xfrm>
            <a:off x="13225533" y="5274869"/>
            <a:ext cx="2941124" cy="1105653"/>
          </a:xfrm>
          <a:prstGeom prst="rect">
            <a:avLst/>
          </a:prstGeom>
        </p:spPr>
      </p:pic>
      <p:pic>
        <p:nvPicPr>
          <p:cNvPr id="42" name="Picture 42"/>
          <p:cNvPicPr>
            <a:picLocks noChangeAspect="1"/>
          </p:cNvPicPr>
          <p:nvPr/>
        </p:nvPicPr>
        <p:blipFill>
          <a:blip r:embed="rId25"/>
          <a:srcRect/>
          <a:stretch>
            <a:fillRect/>
          </a:stretch>
        </p:blipFill>
        <p:spPr>
          <a:xfrm>
            <a:off x="11121878" y="6279508"/>
            <a:ext cx="2425650" cy="2061358"/>
          </a:xfrm>
          <a:prstGeom prst="rect">
            <a:avLst/>
          </a:prstGeom>
        </p:spPr>
      </p:pic>
      <p:pic>
        <p:nvPicPr>
          <p:cNvPr id="43" name="Picture 43"/>
          <p:cNvPicPr>
            <a:picLocks noChangeAspect="1"/>
          </p:cNvPicPr>
          <p:nvPr/>
        </p:nvPicPr>
        <p:blipFill>
          <a:blip r:embed="rId26"/>
          <a:srcRect/>
          <a:stretch>
            <a:fillRect/>
          </a:stretch>
        </p:blipFill>
        <p:spPr>
          <a:xfrm>
            <a:off x="5831152" y="6271468"/>
            <a:ext cx="3014863" cy="2131759"/>
          </a:xfrm>
          <a:prstGeom prst="rect">
            <a:avLst/>
          </a:prstGeom>
        </p:spPr>
      </p:pic>
      <p:sp>
        <p:nvSpPr>
          <p:cNvPr id="44" name="TextBox 44"/>
          <p:cNvSpPr txBox="1"/>
          <p:nvPr/>
        </p:nvSpPr>
        <p:spPr>
          <a:xfrm>
            <a:off x="6608984" y="1228725"/>
            <a:ext cx="8280738" cy="770736"/>
          </a:xfrm>
          <a:prstGeom prst="rect">
            <a:avLst/>
          </a:prstGeom>
        </p:spPr>
        <p:txBody>
          <a:bodyPr lIns="0" tIns="0" rIns="0" bIns="0" rtlCol="0" anchor="t">
            <a:spAutoFit/>
          </a:bodyPr>
          <a:lstStyle/>
          <a:p>
            <a:pPr>
              <a:lnSpc>
                <a:spcPts val="5449"/>
              </a:lnSpc>
            </a:pPr>
            <a:r>
              <a:rPr lang="en-US" sz="6410">
                <a:solidFill>
                  <a:srgbClr val="000000"/>
                </a:solidFill>
                <a:latin typeface="Abhaya Libre Regular Bold"/>
              </a:rPr>
              <a:t>Consortium</a:t>
            </a:r>
          </a:p>
        </p:txBody>
      </p:sp>
      <p:pic>
        <p:nvPicPr>
          <p:cNvPr id="45" name="Picture 45"/>
          <p:cNvPicPr>
            <a:picLocks noChangeAspect="1"/>
          </p:cNvPicPr>
          <p:nvPr/>
        </p:nvPicPr>
        <p:blipFill>
          <a:blip r:embed="rId27"/>
          <a:srcRect/>
          <a:stretch>
            <a:fillRect/>
          </a:stretch>
        </p:blipFill>
        <p:spPr>
          <a:xfrm>
            <a:off x="7870030" y="9245916"/>
            <a:ext cx="3710720" cy="779251"/>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2" name="TextBox 2"/>
          <p:cNvSpPr txBox="1"/>
          <p:nvPr/>
        </p:nvSpPr>
        <p:spPr>
          <a:xfrm>
            <a:off x="2830888" y="4005165"/>
            <a:ext cx="12325712" cy="1733465"/>
          </a:xfrm>
          <a:prstGeom prst="rect">
            <a:avLst/>
          </a:prstGeom>
        </p:spPr>
        <p:txBody>
          <a:bodyPr lIns="0" tIns="0" rIns="0" bIns="0" rtlCol="0" anchor="t">
            <a:spAutoFit/>
          </a:bodyPr>
          <a:lstStyle/>
          <a:p>
            <a:pPr algn="ctr">
              <a:lnSpc>
                <a:spcPts val="12486"/>
              </a:lnSpc>
            </a:pPr>
            <a:r>
              <a:rPr lang="en-US" sz="14030">
                <a:solidFill>
                  <a:srgbClr val="000000"/>
                </a:solidFill>
                <a:latin typeface="Abhaya Libre Regular Bold Italics"/>
              </a:rPr>
              <a:t>Thank you!</a:t>
            </a: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852805">
            <a:off x="5778439" y="-2562204"/>
            <a:ext cx="5364129" cy="5364129"/>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67879">
            <a:off x="15048952" y="6594634"/>
            <a:ext cx="5721823" cy="5669807"/>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196164">
            <a:off x="-4478873" y="6861709"/>
            <a:ext cx="11622266" cy="12388074"/>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228850">
            <a:off x="14026237" y="-3786037"/>
            <a:ext cx="6836042" cy="6773896"/>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9014864">
            <a:off x="-336415" y="7596737"/>
            <a:ext cx="5099239" cy="1965525"/>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546191" y="-1794241"/>
            <a:ext cx="3334026" cy="3588482"/>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3878502" y="8579500"/>
            <a:ext cx="2556197" cy="2751289"/>
          </a:xfrm>
          <a:prstGeom prst="rect">
            <a:avLst/>
          </a:prstGeom>
        </p:spPr>
      </p:pic>
      <p:pic>
        <p:nvPicPr>
          <p:cNvPr id="10"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185502">
            <a:off x="-3202910" y="120674"/>
            <a:ext cx="4352147" cy="4346443"/>
          </a:xfrm>
          <a:prstGeom prst="rect">
            <a:avLst/>
          </a:prstGeom>
        </p:spPr>
      </p:pic>
      <p:pic>
        <p:nvPicPr>
          <p:cNvPr id="11"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7379619">
            <a:off x="3992986" y="9104884"/>
            <a:ext cx="5810576" cy="5802961"/>
          </a:xfrm>
          <a:prstGeom prst="rect">
            <a:avLst/>
          </a:prstGeom>
        </p:spPr>
      </p:pic>
      <p:pic>
        <p:nvPicPr>
          <p:cNvPr id="12" name="Picture 12"/>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6632729">
            <a:off x="16634531" y="823224"/>
            <a:ext cx="4881157" cy="4874760"/>
          </a:xfrm>
          <a:prstGeom prst="rect">
            <a:avLst/>
          </a:prstGeom>
        </p:spPr>
      </p:pic>
      <p:grpSp>
        <p:nvGrpSpPr>
          <p:cNvPr id="13" name="Group 13"/>
          <p:cNvGrpSpPr/>
          <p:nvPr/>
        </p:nvGrpSpPr>
        <p:grpSpPr>
          <a:xfrm>
            <a:off x="14267800" y="1219491"/>
            <a:ext cx="2900572" cy="807705"/>
            <a:chOff x="0" y="0"/>
            <a:chExt cx="3867430" cy="1076939"/>
          </a:xfrm>
        </p:grpSpPr>
        <p:pic>
          <p:nvPicPr>
            <p:cNvPr id="14" name="Picture 14"/>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0" y="0"/>
              <a:ext cx="3867430" cy="618789"/>
            </a:xfrm>
            <a:prstGeom prst="rect">
              <a:avLst/>
            </a:prstGeom>
          </p:spPr>
        </p:pic>
        <p:pic>
          <p:nvPicPr>
            <p:cNvPr id="15" name="Picture 15"/>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0" y="458151"/>
              <a:ext cx="3867430" cy="618789"/>
            </a:xfrm>
            <a:prstGeom prst="rect">
              <a:avLst/>
            </a:prstGeom>
          </p:spPr>
        </p:pic>
      </p:grpSp>
      <p:sp>
        <p:nvSpPr>
          <p:cNvPr id="16" name="TextBox 16"/>
          <p:cNvSpPr txBox="1"/>
          <p:nvPr/>
        </p:nvSpPr>
        <p:spPr>
          <a:xfrm>
            <a:off x="5273002" y="5611826"/>
            <a:ext cx="7441484" cy="1389755"/>
          </a:xfrm>
          <a:prstGeom prst="rect">
            <a:avLst/>
          </a:prstGeom>
        </p:spPr>
        <p:txBody>
          <a:bodyPr lIns="0" tIns="0" rIns="0" bIns="0" rtlCol="0" anchor="t">
            <a:spAutoFit/>
          </a:bodyPr>
          <a:lstStyle/>
          <a:p>
            <a:pPr algn="ctr">
              <a:lnSpc>
                <a:spcPts val="11295"/>
              </a:lnSpc>
              <a:spcBef>
                <a:spcPct val="0"/>
              </a:spcBef>
            </a:pPr>
            <a:r>
              <a:rPr lang="en-US" sz="8068">
                <a:solidFill>
                  <a:srgbClr val="04989E"/>
                </a:solidFill>
                <a:latin typeface="Abhaya Libre Regular Bold"/>
              </a:rPr>
              <a:t>@Regio.Digi.Hub</a:t>
            </a:r>
            <a:r>
              <a:rPr lang="en-US" sz="8068">
                <a:solidFill>
                  <a:srgbClr val="04989E"/>
                </a:solidFill>
                <a:latin typeface="Abhaya Libre Regular"/>
              </a:rPr>
              <a:t> </a:t>
            </a:r>
          </a:p>
        </p:txBody>
      </p:sp>
      <p:pic>
        <p:nvPicPr>
          <p:cNvPr id="17" name="Picture 17"/>
          <p:cNvPicPr>
            <a:picLocks noChangeAspect="1"/>
          </p:cNvPicPr>
          <p:nvPr/>
        </p:nvPicPr>
        <p:blipFill>
          <a:blip r:embed="rId22"/>
          <a:srcRect/>
          <a:stretch>
            <a:fillRect/>
          </a:stretch>
        </p:blipFill>
        <p:spPr>
          <a:xfrm>
            <a:off x="7555793" y="9258300"/>
            <a:ext cx="3710720" cy="77925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2" name="TextBox 2"/>
          <p:cNvSpPr txBox="1"/>
          <p:nvPr/>
        </p:nvSpPr>
        <p:spPr>
          <a:xfrm>
            <a:off x="8336714" y="2945792"/>
            <a:ext cx="4684714" cy="555910"/>
          </a:xfrm>
          <a:prstGeom prst="rect">
            <a:avLst/>
          </a:prstGeom>
        </p:spPr>
        <p:txBody>
          <a:bodyPr lIns="0" tIns="0" rIns="0" bIns="0" rtlCol="0" anchor="t">
            <a:spAutoFit/>
          </a:bodyPr>
          <a:lstStyle/>
          <a:p>
            <a:pPr>
              <a:lnSpc>
                <a:spcPts val="4534"/>
              </a:lnSpc>
            </a:pPr>
            <a:r>
              <a:rPr lang="en-US" sz="3238" spc="-48" dirty="0">
                <a:solidFill>
                  <a:srgbClr val="000000"/>
                </a:solidFill>
                <a:latin typeface="Abhaya Libre Regular"/>
              </a:rPr>
              <a:t>LIFELONG LEARNING</a:t>
            </a:r>
          </a:p>
        </p:txBody>
      </p:sp>
      <p:sp>
        <p:nvSpPr>
          <p:cNvPr id="3" name="TextBox 3"/>
          <p:cNvSpPr txBox="1"/>
          <p:nvPr/>
        </p:nvSpPr>
        <p:spPr>
          <a:xfrm>
            <a:off x="8336714" y="5656377"/>
            <a:ext cx="4684714" cy="555910"/>
          </a:xfrm>
          <a:prstGeom prst="rect">
            <a:avLst/>
          </a:prstGeom>
        </p:spPr>
        <p:txBody>
          <a:bodyPr lIns="0" tIns="0" rIns="0" bIns="0" rtlCol="0" anchor="t">
            <a:spAutoFit/>
          </a:bodyPr>
          <a:lstStyle/>
          <a:p>
            <a:pPr>
              <a:lnSpc>
                <a:spcPts val="4534"/>
              </a:lnSpc>
            </a:pPr>
            <a:r>
              <a:rPr lang="en-US" sz="3238" spc="-48" dirty="0">
                <a:solidFill>
                  <a:srgbClr val="000000"/>
                </a:solidFill>
                <a:latin typeface="Abhaya Libre Regular"/>
              </a:rPr>
              <a:t>UPSKILLING</a:t>
            </a:r>
          </a:p>
        </p:txBody>
      </p:sp>
      <p:sp>
        <p:nvSpPr>
          <p:cNvPr id="4" name="TextBox 4"/>
          <p:cNvSpPr txBox="1"/>
          <p:nvPr/>
        </p:nvSpPr>
        <p:spPr>
          <a:xfrm>
            <a:off x="8336714" y="6581940"/>
            <a:ext cx="4684714" cy="1134478"/>
          </a:xfrm>
          <a:prstGeom prst="rect">
            <a:avLst/>
          </a:prstGeom>
        </p:spPr>
        <p:txBody>
          <a:bodyPr lIns="0" tIns="0" rIns="0" bIns="0" rtlCol="0" anchor="t">
            <a:spAutoFit/>
          </a:bodyPr>
          <a:lstStyle/>
          <a:p>
            <a:pPr>
              <a:lnSpc>
                <a:spcPts val="4534"/>
              </a:lnSpc>
            </a:pPr>
            <a:r>
              <a:rPr lang="en-US" sz="3238" spc="-48" dirty="0">
                <a:solidFill>
                  <a:srgbClr val="000000"/>
                </a:solidFill>
                <a:latin typeface="Abhaya Libre Regular"/>
              </a:rPr>
              <a:t>COMPANIES INVESTING IN RESKILLING/UPSKILLING</a:t>
            </a:r>
          </a:p>
        </p:txBody>
      </p:sp>
      <p:sp>
        <p:nvSpPr>
          <p:cNvPr id="5" name="TextBox 5"/>
          <p:cNvSpPr txBox="1"/>
          <p:nvPr/>
        </p:nvSpPr>
        <p:spPr>
          <a:xfrm>
            <a:off x="8336714" y="4723578"/>
            <a:ext cx="4684714" cy="555910"/>
          </a:xfrm>
          <a:prstGeom prst="rect">
            <a:avLst/>
          </a:prstGeom>
        </p:spPr>
        <p:txBody>
          <a:bodyPr lIns="0" tIns="0" rIns="0" bIns="0" rtlCol="0" anchor="t">
            <a:spAutoFit/>
          </a:bodyPr>
          <a:lstStyle/>
          <a:p>
            <a:pPr>
              <a:lnSpc>
                <a:spcPts val="4534"/>
              </a:lnSpc>
            </a:pPr>
            <a:r>
              <a:rPr lang="en-US" sz="3238" spc="-48" dirty="0">
                <a:solidFill>
                  <a:srgbClr val="000000"/>
                </a:solidFill>
                <a:latin typeface="Abhaya Libre Regular"/>
              </a:rPr>
              <a:t>RESKILLING</a:t>
            </a:r>
          </a:p>
        </p:txBody>
      </p:sp>
      <p:sp>
        <p:nvSpPr>
          <p:cNvPr id="6" name="TextBox 6"/>
          <p:cNvSpPr txBox="1"/>
          <p:nvPr/>
        </p:nvSpPr>
        <p:spPr>
          <a:xfrm>
            <a:off x="8336713" y="3747735"/>
            <a:ext cx="7077371" cy="557397"/>
          </a:xfrm>
          <a:prstGeom prst="rect">
            <a:avLst/>
          </a:prstGeom>
        </p:spPr>
        <p:txBody>
          <a:bodyPr wrap="square" lIns="0" tIns="0" rIns="0" bIns="0" rtlCol="0" anchor="t">
            <a:spAutoFit/>
          </a:bodyPr>
          <a:lstStyle/>
          <a:p>
            <a:pPr>
              <a:lnSpc>
                <a:spcPts val="4534"/>
              </a:lnSpc>
            </a:pPr>
            <a:r>
              <a:rPr lang="en-US" sz="3238" spc="-48" dirty="0">
                <a:solidFill>
                  <a:srgbClr val="000000"/>
                </a:solidFill>
                <a:latin typeface="Abhaya Libre Regular"/>
              </a:rPr>
              <a:t>LIFELONG LEARNING GOOGLE  TOOLS</a:t>
            </a:r>
          </a:p>
        </p:txBody>
      </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947194">
            <a:off x="6660949" y="7876457"/>
            <a:ext cx="5364129" cy="5364129"/>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9632120">
            <a:off x="-2174154" y="-1705919"/>
            <a:ext cx="5721823" cy="5669807"/>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6603835">
            <a:off x="5295880" y="-10406627"/>
            <a:ext cx="11622266" cy="12388074"/>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0800000">
            <a:off x="15414085" y="8264626"/>
            <a:ext cx="3334026" cy="3588482"/>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0800000">
            <a:off x="2161922" y="-772267"/>
            <a:ext cx="2556197" cy="2751289"/>
          </a:xfrm>
          <a:prstGeom prst="rect">
            <a:avLst/>
          </a:prstGeom>
        </p:spPr>
      </p:pic>
      <p:pic>
        <p:nvPicPr>
          <p:cNvPr id="13"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9614497">
            <a:off x="17447384" y="6091404"/>
            <a:ext cx="4352147" cy="4346443"/>
          </a:xfrm>
          <a:prstGeom prst="rect">
            <a:avLst/>
          </a:prstGeom>
        </p:spPr>
      </p:pic>
      <p:pic>
        <p:nvPicPr>
          <p:cNvPr id="14" name="Picture 14"/>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3420380">
            <a:off x="5570971" y="-4349323"/>
            <a:ext cx="5810576" cy="5802961"/>
          </a:xfrm>
          <a:prstGeom prst="rect">
            <a:avLst/>
          </a:prstGeom>
        </p:spPr>
      </p:pic>
      <p:sp>
        <p:nvSpPr>
          <p:cNvPr id="15" name="TextBox 15"/>
          <p:cNvSpPr txBox="1"/>
          <p:nvPr/>
        </p:nvSpPr>
        <p:spPr>
          <a:xfrm>
            <a:off x="1160102" y="5050278"/>
            <a:ext cx="8280738" cy="770736"/>
          </a:xfrm>
          <a:prstGeom prst="rect">
            <a:avLst/>
          </a:prstGeom>
        </p:spPr>
        <p:txBody>
          <a:bodyPr lIns="0" tIns="0" rIns="0" bIns="0" rtlCol="0" anchor="t">
            <a:spAutoFit/>
          </a:bodyPr>
          <a:lstStyle/>
          <a:p>
            <a:pPr>
              <a:lnSpc>
                <a:spcPts val="5449"/>
              </a:lnSpc>
            </a:pPr>
            <a:r>
              <a:rPr lang="en-US" sz="6410" dirty="0">
                <a:solidFill>
                  <a:srgbClr val="000000"/>
                </a:solidFill>
                <a:latin typeface="Abhaya Libre Regular Bold"/>
              </a:rPr>
              <a:t>Contents</a:t>
            </a:r>
          </a:p>
        </p:txBody>
      </p:sp>
      <p:sp>
        <p:nvSpPr>
          <p:cNvPr id="16" name="TextBox 16"/>
          <p:cNvSpPr txBox="1"/>
          <p:nvPr/>
        </p:nvSpPr>
        <p:spPr>
          <a:xfrm>
            <a:off x="7008829" y="2855939"/>
            <a:ext cx="1079688" cy="707040"/>
          </a:xfrm>
          <a:prstGeom prst="rect">
            <a:avLst/>
          </a:prstGeom>
        </p:spPr>
        <p:txBody>
          <a:bodyPr lIns="0" tIns="0" rIns="0" bIns="0" rtlCol="0" anchor="t">
            <a:spAutoFit/>
          </a:bodyPr>
          <a:lstStyle/>
          <a:p>
            <a:pPr>
              <a:lnSpc>
                <a:spcPts val="5654"/>
              </a:lnSpc>
            </a:pPr>
            <a:r>
              <a:rPr lang="en-US" sz="4038" spc="-60" dirty="0">
                <a:solidFill>
                  <a:srgbClr val="000000"/>
                </a:solidFill>
                <a:latin typeface="Abhaya Libre Regular"/>
              </a:rPr>
              <a:t>01</a:t>
            </a:r>
          </a:p>
        </p:txBody>
      </p:sp>
      <p:sp>
        <p:nvSpPr>
          <p:cNvPr id="17" name="TextBox 17"/>
          <p:cNvSpPr txBox="1"/>
          <p:nvPr/>
        </p:nvSpPr>
        <p:spPr>
          <a:xfrm>
            <a:off x="7008829" y="3642267"/>
            <a:ext cx="1079688" cy="707040"/>
          </a:xfrm>
          <a:prstGeom prst="rect">
            <a:avLst/>
          </a:prstGeom>
        </p:spPr>
        <p:txBody>
          <a:bodyPr lIns="0" tIns="0" rIns="0" bIns="0" rtlCol="0" anchor="t">
            <a:spAutoFit/>
          </a:bodyPr>
          <a:lstStyle/>
          <a:p>
            <a:pPr>
              <a:lnSpc>
                <a:spcPts val="5654"/>
              </a:lnSpc>
            </a:pPr>
            <a:r>
              <a:rPr lang="en-US" sz="4038" spc="-60">
                <a:solidFill>
                  <a:srgbClr val="000000"/>
                </a:solidFill>
                <a:latin typeface="Abhaya Libre Regular"/>
              </a:rPr>
              <a:t>02</a:t>
            </a:r>
          </a:p>
        </p:txBody>
      </p:sp>
      <p:sp>
        <p:nvSpPr>
          <p:cNvPr id="18" name="TextBox 18"/>
          <p:cNvSpPr txBox="1"/>
          <p:nvPr/>
        </p:nvSpPr>
        <p:spPr>
          <a:xfrm>
            <a:off x="7008829" y="4612735"/>
            <a:ext cx="1079688" cy="707040"/>
          </a:xfrm>
          <a:prstGeom prst="rect">
            <a:avLst/>
          </a:prstGeom>
        </p:spPr>
        <p:txBody>
          <a:bodyPr lIns="0" tIns="0" rIns="0" bIns="0" rtlCol="0" anchor="t">
            <a:spAutoFit/>
          </a:bodyPr>
          <a:lstStyle/>
          <a:p>
            <a:pPr>
              <a:lnSpc>
                <a:spcPts val="5654"/>
              </a:lnSpc>
            </a:pPr>
            <a:r>
              <a:rPr lang="en-US" sz="4038" spc="-60">
                <a:solidFill>
                  <a:srgbClr val="000000"/>
                </a:solidFill>
                <a:latin typeface="Abhaya Libre Regular"/>
              </a:rPr>
              <a:t>03</a:t>
            </a:r>
          </a:p>
        </p:txBody>
      </p:sp>
      <p:sp>
        <p:nvSpPr>
          <p:cNvPr id="19" name="TextBox 19"/>
          <p:cNvSpPr txBox="1"/>
          <p:nvPr/>
        </p:nvSpPr>
        <p:spPr>
          <a:xfrm>
            <a:off x="7008829" y="5586475"/>
            <a:ext cx="1079688" cy="707040"/>
          </a:xfrm>
          <a:prstGeom prst="rect">
            <a:avLst/>
          </a:prstGeom>
        </p:spPr>
        <p:txBody>
          <a:bodyPr lIns="0" tIns="0" rIns="0" bIns="0" rtlCol="0" anchor="t">
            <a:spAutoFit/>
          </a:bodyPr>
          <a:lstStyle/>
          <a:p>
            <a:pPr>
              <a:lnSpc>
                <a:spcPts val="5654"/>
              </a:lnSpc>
            </a:pPr>
            <a:r>
              <a:rPr lang="en-US" sz="4038" spc="-60">
                <a:solidFill>
                  <a:srgbClr val="000000"/>
                </a:solidFill>
                <a:latin typeface="Abhaya Libre Regular"/>
              </a:rPr>
              <a:t>04</a:t>
            </a:r>
          </a:p>
        </p:txBody>
      </p:sp>
      <p:sp>
        <p:nvSpPr>
          <p:cNvPr id="20" name="TextBox 20"/>
          <p:cNvSpPr txBox="1"/>
          <p:nvPr/>
        </p:nvSpPr>
        <p:spPr>
          <a:xfrm>
            <a:off x="7008829" y="6430809"/>
            <a:ext cx="1079688" cy="707040"/>
          </a:xfrm>
          <a:prstGeom prst="rect">
            <a:avLst/>
          </a:prstGeom>
        </p:spPr>
        <p:txBody>
          <a:bodyPr lIns="0" tIns="0" rIns="0" bIns="0" rtlCol="0" anchor="t">
            <a:spAutoFit/>
          </a:bodyPr>
          <a:lstStyle/>
          <a:p>
            <a:pPr>
              <a:lnSpc>
                <a:spcPts val="5654"/>
              </a:lnSpc>
            </a:pPr>
            <a:r>
              <a:rPr lang="en-US" sz="4038" spc="-60">
                <a:solidFill>
                  <a:srgbClr val="000000"/>
                </a:solidFill>
                <a:latin typeface="Abhaya Libre Regular"/>
              </a:rPr>
              <a:t>05</a:t>
            </a:r>
          </a:p>
        </p:txBody>
      </p:sp>
      <p:pic>
        <p:nvPicPr>
          <p:cNvPr id="22" name="Picture 22"/>
          <p:cNvPicPr>
            <a:picLocks noChangeAspect="1"/>
          </p:cNvPicPr>
          <p:nvPr/>
        </p:nvPicPr>
        <p:blipFill>
          <a:blip r:embed="rId16"/>
          <a:srcRect/>
          <a:stretch>
            <a:fillRect/>
          </a:stretch>
        </p:blipFill>
        <p:spPr>
          <a:xfrm>
            <a:off x="16418708" y="0"/>
            <a:ext cx="1869292" cy="1869292"/>
          </a:xfrm>
          <a:prstGeom prst="rect">
            <a:avLst/>
          </a:prstGeom>
        </p:spPr>
      </p:pic>
      <p:pic>
        <p:nvPicPr>
          <p:cNvPr id="23" name="Picture 23"/>
          <p:cNvPicPr>
            <a:picLocks noChangeAspect="1"/>
          </p:cNvPicPr>
          <p:nvPr/>
        </p:nvPicPr>
        <p:blipFill>
          <a:blip r:embed="rId17"/>
          <a:srcRect/>
          <a:stretch>
            <a:fillRect/>
          </a:stretch>
        </p:blipFill>
        <p:spPr>
          <a:xfrm>
            <a:off x="7870030" y="9245916"/>
            <a:ext cx="3710720" cy="779251"/>
          </a:xfrm>
          <a:prstGeom prst="rect">
            <a:avLst/>
          </a:prstGeom>
        </p:spPr>
      </p:pic>
      <p:sp>
        <p:nvSpPr>
          <p:cNvPr id="24" name="TextBox 4">
            <a:extLst>
              <a:ext uri="{FF2B5EF4-FFF2-40B4-BE49-F238E27FC236}">
                <a16:creationId xmlns:a16="http://schemas.microsoft.com/office/drawing/2014/main" id="{6CC3ED2B-FEF1-183C-3236-6689F471D5A1}"/>
              </a:ext>
            </a:extLst>
          </p:cNvPr>
          <p:cNvSpPr txBox="1"/>
          <p:nvPr/>
        </p:nvSpPr>
        <p:spPr>
          <a:xfrm>
            <a:off x="8343537" y="7765863"/>
            <a:ext cx="7226461" cy="557397"/>
          </a:xfrm>
          <a:prstGeom prst="rect">
            <a:avLst/>
          </a:prstGeom>
        </p:spPr>
        <p:txBody>
          <a:bodyPr wrap="square" lIns="0" tIns="0" rIns="0" bIns="0" rtlCol="0" anchor="t">
            <a:spAutoFit/>
          </a:bodyPr>
          <a:lstStyle/>
          <a:p>
            <a:pPr>
              <a:lnSpc>
                <a:spcPts val="4534"/>
              </a:lnSpc>
            </a:pPr>
            <a:r>
              <a:rPr lang="en-US" sz="3238" spc="-48" dirty="0">
                <a:solidFill>
                  <a:srgbClr val="000000"/>
                </a:solidFill>
                <a:latin typeface="Abhaya Libre Regular"/>
              </a:rPr>
              <a:t>RESKILLING/UPSKILLING WORKFORCE</a:t>
            </a:r>
          </a:p>
        </p:txBody>
      </p:sp>
      <p:sp>
        <p:nvSpPr>
          <p:cNvPr id="25" name="TextBox 16">
            <a:extLst>
              <a:ext uri="{FF2B5EF4-FFF2-40B4-BE49-F238E27FC236}">
                <a16:creationId xmlns:a16="http://schemas.microsoft.com/office/drawing/2014/main" id="{FF10E3F8-A46C-CF0E-A779-99EC42D7B49B}"/>
              </a:ext>
            </a:extLst>
          </p:cNvPr>
          <p:cNvSpPr txBox="1"/>
          <p:nvPr/>
        </p:nvSpPr>
        <p:spPr>
          <a:xfrm>
            <a:off x="7078393" y="7602859"/>
            <a:ext cx="1079688" cy="707040"/>
          </a:xfrm>
          <a:prstGeom prst="rect">
            <a:avLst/>
          </a:prstGeom>
        </p:spPr>
        <p:txBody>
          <a:bodyPr lIns="0" tIns="0" rIns="0" bIns="0" rtlCol="0" anchor="t">
            <a:spAutoFit/>
          </a:bodyPr>
          <a:lstStyle/>
          <a:p>
            <a:pPr>
              <a:lnSpc>
                <a:spcPts val="5654"/>
              </a:lnSpc>
            </a:pPr>
            <a:r>
              <a:rPr lang="en-US" sz="4038" spc="-60" dirty="0">
                <a:solidFill>
                  <a:srgbClr val="000000"/>
                </a:solidFill>
                <a:latin typeface="Abhaya Libre Regular"/>
              </a:rPr>
              <a:t>06</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4648200" y="984463"/>
            <a:ext cx="9849139" cy="765979"/>
          </a:xfrm>
          <a:prstGeom prst="rect">
            <a:avLst/>
          </a:prstGeom>
        </p:spPr>
        <p:txBody>
          <a:bodyPr wrap="square" lIns="0" tIns="0" rIns="0" bIns="0" rtlCol="0" anchor="t">
            <a:spAutoFit/>
          </a:bodyPr>
          <a:lstStyle/>
          <a:p>
            <a:pPr>
              <a:lnSpc>
                <a:spcPts val="5449"/>
              </a:lnSpc>
            </a:pPr>
            <a:r>
              <a:rPr lang="en-US" sz="6410" dirty="0">
                <a:solidFill>
                  <a:srgbClr val="000000"/>
                </a:solidFill>
                <a:latin typeface="Abhaya Libre Regular"/>
              </a:rPr>
              <a:t>01 -What is Lifelong Learning</a:t>
            </a:r>
          </a:p>
        </p:txBody>
      </p:sp>
      <p:sp>
        <p:nvSpPr>
          <p:cNvPr id="5" name="TextBox 5"/>
          <p:cNvSpPr txBox="1"/>
          <p:nvPr/>
        </p:nvSpPr>
        <p:spPr>
          <a:xfrm>
            <a:off x="1752600" y="2971751"/>
            <a:ext cx="6510839" cy="3907480"/>
          </a:xfrm>
          <a:prstGeom prst="rect">
            <a:avLst/>
          </a:prstGeom>
        </p:spPr>
        <p:txBody>
          <a:bodyPr lIns="0" tIns="0" rIns="0" bIns="0" rtlCol="0" anchor="t">
            <a:spAutoFit/>
          </a:bodyPr>
          <a:lstStyle/>
          <a:p>
            <a:pPr algn="just">
              <a:lnSpc>
                <a:spcPts val="3359"/>
              </a:lnSpc>
            </a:pPr>
            <a:r>
              <a:rPr lang="el-GR" sz="2400" spc="-36" dirty="0">
                <a:solidFill>
                  <a:srgbClr val="000000"/>
                </a:solidFill>
                <a:latin typeface="Abhaya Libre Regular"/>
              </a:rPr>
              <a:t>Ι</a:t>
            </a:r>
            <a:r>
              <a:rPr lang="en-US" sz="2400" spc="-36" dirty="0">
                <a:solidFill>
                  <a:srgbClr val="000000"/>
                </a:solidFill>
                <a:latin typeface="Abhaya Libre Regular"/>
              </a:rPr>
              <a:t>t is widely known that the world around us is developing at a rapid pace and in order to keep up with this reality, we</a:t>
            </a:r>
            <a:r>
              <a:rPr lang="el-GR" sz="2400" spc="-36" dirty="0">
                <a:solidFill>
                  <a:srgbClr val="000000"/>
                </a:solidFill>
                <a:latin typeface="Abhaya Libre Regular"/>
              </a:rPr>
              <a:t> </a:t>
            </a:r>
            <a:r>
              <a:rPr lang="en-US" sz="2400" spc="-36" dirty="0">
                <a:solidFill>
                  <a:srgbClr val="000000"/>
                </a:solidFill>
                <a:latin typeface="Abhaya Libre Regular"/>
              </a:rPr>
              <a:t>should cultivate a philosophy of continuous development and improvement. All of us need to be lifelong learners in the 21</a:t>
            </a:r>
            <a:r>
              <a:rPr lang="en-US" sz="2400" spc="-36" baseline="30000" dirty="0">
                <a:solidFill>
                  <a:srgbClr val="000000"/>
                </a:solidFill>
                <a:latin typeface="Abhaya Libre Regular"/>
              </a:rPr>
              <a:t>st</a:t>
            </a:r>
            <a:r>
              <a:rPr lang="en-US" sz="2400" spc="-36" dirty="0">
                <a:solidFill>
                  <a:srgbClr val="000000"/>
                </a:solidFill>
                <a:latin typeface="Abhaya Libre Regular"/>
              </a:rPr>
              <a:t>  century. To maintain a competitive advantage in everything we do, we need constantly keep our knowledge fresh and sharp.</a:t>
            </a:r>
          </a:p>
          <a:p>
            <a:pPr algn="just">
              <a:lnSpc>
                <a:spcPts val="3359"/>
              </a:lnSpc>
            </a:pPr>
            <a:endParaRPr lang="en-US" sz="2400" spc="-36" dirty="0">
              <a:solidFill>
                <a:srgbClr val="000000"/>
              </a:solidFill>
              <a:latin typeface="Abhaya Libre Regular"/>
            </a:endParaRPr>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4782433" y="7411957"/>
            <a:ext cx="11622266" cy="12388074"/>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9" name="Picture 9"/>
          <p:cNvPicPr>
            <a:picLocks noChangeAspect="1"/>
          </p:cNvPicPr>
          <p:nvPr/>
        </p:nvPicPr>
        <p:blipFill>
          <a:blip r:embed="rId6"/>
          <a:srcRect/>
          <a:stretch>
            <a:fillRect/>
          </a:stretch>
        </p:blipFill>
        <p:spPr>
          <a:xfrm>
            <a:off x="16418708" y="0"/>
            <a:ext cx="1869292" cy="1869292"/>
          </a:xfrm>
          <a:prstGeom prst="rect">
            <a:avLst/>
          </a:prstGeom>
        </p:spPr>
      </p:pic>
      <p:pic>
        <p:nvPicPr>
          <p:cNvPr id="10" name="Picture 10"/>
          <p:cNvPicPr>
            <a:picLocks noChangeAspect="1"/>
          </p:cNvPicPr>
          <p:nvPr/>
        </p:nvPicPr>
        <p:blipFill>
          <a:blip r:embed="rId7"/>
          <a:srcRect/>
          <a:stretch>
            <a:fillRect/>
          </a:stretch>
        </p:blipFill>
        <p:spPr>
          <a:xfrm>
            <a:off x="7870030" y="9245916"/>
            <a:ext cx="3710720" cy="779251"/>
          </a:xfrm>
          <a:prstGeom prst="rect">
            <a:avLst/>
          </a:prstGeom>
        </p:spPr>
      </p:pic>
      <p:pic>
        <p:nvPicPr>
          <p:cNvPr id="13" name="Picture 12" descr="A picture containing calendar&#10;&#10;Description automatically generated">
            <a:extLst>
              <a:ext uri="{FF2B5EF4-FFF2-40B4-BE49-F238E27FC236}">
                <a16:creationId xmlns:a16="http://schemas.microsoft.com/office/drawing/2014/main" id="{DE4C79A5-71CC-7EEB-91E8-B4A1D61D949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34600" y="2529140"/>
            <a:ext cx="6974238" cy="4786108"/>
          </a:xfrm>
          <a:prstGeom prst="rect">
            <a:avLst/>
          </a:prstGeom>
        </p:spPr>
      </p:pic>
      <p:sp>
        <p:nvSpPr>
          <p:cNvPr id="2" name="TextBox 1">
            <a:extLst>
              <a:ext uri="{FF2B5EF4-FFF2-40B4-BE49-F238E27FC236}">
                <a16:creationId xmlns:a16="http://schemas.microsoft.com/office/drawing/2014/main" id="{AD49D8F0-0ED1-4C71-2E9D-1FBAF00AEC28}"/>
              </a:ext>
            </a:extLst>
          </p:cNvPr>
          <p:cNvSpPr txBox="1"/>
          <p:nvPr/>
        </p:nvSpPr>
        <p:spPr>
          <a:xfrm>
            <a:off x="11201400" y="7810500"/>
            <a:ext cx="1652375" cy="369332"/>
          </a:xfrm>
          <a:prstGeom prst="rect">
            <a:avLst/>
          </a:prstGeom>
          <a:noFill/>
        </p:spPr>
        <p:txBody>
          <a:bodyPr wrap="none" rtlCol="0">
            <a:spAutoFit/>
          </a:bodyPr>
          <a:lstStyle/>
          <a:p>
            <a:r>
              <a:rPr lang="en-US" dirty="0"/>
              <a:t>Source: pixabay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7"/>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8"/>
          <a:srcRect/>
          <a:stretch>
            <a:fillRect/>
          </a:stretch>
        </p:blipFill>
        <p:spPr>
          <a:xfrm>
            <a:off x="7870030" y="9245916"/>
            <a:ext cx="3710720" cy="779251"/>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9614497">
            <a:off x="17215841" y="8047725"/>
            <a:ext cx="4352147" cy="4346443"/>
          </a:xfrm>
          <a:prstGeom prst="rect">
            <a:avLst/>
          </a:prstGeom>
        </p:spPr>
      </p:pic>
      <p:grpSp>
        <p:nvGrpSpPr>
          <p:cNvPr id="8" name="Group 8"/>
          <p:cNvGrpSpPr/>
          <p:nvPr/>
        </p:nvGrpSpPr>
        <p:grpSpPr>
          <a:xfrm>
            <a:off x="445052" y="2144615"/>
            <a:ext cx="16908303" cy="6259904"/>
            <a:chOff x="0" y="-47625"/>
            <a:chExt cx="22544403" cy="8346538"/>
          </a:xfrm>
        </p:grpSpPr>
        <p:pic>
          <p:nvPicPr>
            <p:cNvPr id="9" name="Picture 9"/>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7109853" y="2670156"/>
              <a:ext cx="2126769" cy="2208776"/>
            </a:xfrm>
            <a:prstGeom prst="rect">
              <a:avLst/>
            </a:prstGeom>
          </p:spPr>
        </p:pic>
        <p:sp>
          <p:nvSpPr>
            <p:cNvPr id="11" name="TextBox 11"/>
            <p:cNvSpPr txBox="1"/>
            <p:nvPr/>
          </p:nvSpPr>
          <p:spPr>
            <a:xfrm>
              <a:off x="14160686" y="6318096"/>
              <a:ext cx="8383717" cy="559128"/>
            </a:xfrm>
            <a:prstGeom prst="rect">
              <a:avLst/>
            </a:prstGeom>
          </p:spPr>
          <p:txBody>
            <a:bodyPr lIns="0" tIns="0" rIns="0" bIns="0" rtlCol="0" anchor="t">
              <a:spAutoFit/>
            </a:bodyPr>
            <a:lstStyle/>
            <a:p>
              <a:pPr algn="just">
                <a:lnSpc>
                  <a:spcPts val="3359"/>
                </a:lnSpc>
              </a:pPr>
              <a:endParaRPr lang="en-US" sz="2400" spc="-36" dirty="0">
                <a:solidFill>
                  <a:srgbClr val="000000"/>
                </a:solidFill>
                <a:latin typeface="Abhaya Libre Regular"/>
              </a:endParaRPr>
            </a:p>
          </p:txBody>
        </p:sp>
        <p:sp>
          <p:nvSpPr>
            <p:cNvPr id="13" name="TextBox 13"/>
            <p:cNvSpPr txBox="1"/>
            <p:nvPr/>
          </p:nvSpPr>
          <p:spPr>
            <a:xfrm>
              <a:off x="14160686" y="-47625"/>
              <a:ext cx="8258312" cy="559128"/>
            </a:xfrm>
            <a:prstGeom prst="rect">
              <a:avLst/>
            </a:prstGeom>
          </p:spPr>
          <p:txBody>
            <a:bodyPr lIns="0" tIns="0" rIns="0" bIns="0" rtlCol="0" anchor="t">
              <a:spAutoFit/>
            </a:bodyPr>
            <a:lstStyle/>
            <a:p>
              <a:pPr algn="just">
                <a:lnSpc>
                  <a:spcPts val="3359"/>
                </a:lnSpc>
              </a:pPr>
              <a:r>
                <a:rPr lang="en-US" sz="2400" spc="-36" dirty="0">
                  <a:solidFill>
                    <a:srgbClr val="000000"/>
                  </a:solidFill>
                  <a:latin typeface="Abhaya Libre Regular"/>
                </a:rPr>
                <a:t>.</a:t>
              </a:r>
            </a:p>
          </p:txBody>
        </p:sp>
        <p:sp>
          <p:nvSpPr>
            <p:cNvPr id="14" name="TextBox 14"/>
            <p:cNvSpPr txBox="1"/>
            <p:nvPr/>
          </p:nvSpPr>
          <p:spPr>
            <a:xfrm>
              <a:off x="0" y="7922741"/>
              <a:ext cx="10620972" cy="376172"/>
            </a:xfrm>
            <a:prstGeom prst="rect">
              <a:avLst/>
            </a:prstGeom>
          </p:spPr>
          <p:txBody>
            <a:bodyPr lIns="0" tIns="0" rIns="0" bIns="0" rtlCol="0" anchor="t">
              <a:spAutoFit/>
            </a:bodyPr>
            <a:lstStyle/>
            <a:p>
              <a:pPr algn="just">
                <a:lnSpc>
                  <a:spcPts val="2240"/>
                </a:lnSpc>
              </a:pPr>
              <a:r>
                <a:rPr lang="en-US" sz="1600" spc="-24" dirty="0">
                  <a:solidFill>
                    <a:srgbClr val="000000"/>
                  </a:solidFill>
                  <a:latin typeface="Abhaya Libre Regular"/>
                </a:rPr>
                <a:t>Video Reference: https://www.youtube.com/watch?v=NljvcJUoNt4</a:t>
              </a:r>
            </a:p>
          </p:txBody>
        </p:sp>
      </p:grpSp>
      <p:pic>
        <p:nvPicPr>
          <p:cNvPr id="15" name="Online Media 14" title="What is lifelong learning?">
            <a:hlinkClick r:id="" action="ppaction://media"/>
            <a:extLst>
              <a:ext uri="{FF2B5EF4-FFF2-40B4-BE49-F238E27FC236}">
                <a16:creationId xmlns:a16="http://schemas.microsoft.com/office/drawing/2014/main" id="{4099B37A-5CB8-51FE-9CA6-07800BF13C96}"/>
              </a:ext>
            </a:extLst>
          </p:cNvPr>
          <p:cNvPicPr>
            <a:picLocks noRot="1" noChangeAspect="1"/>
          </p:cNvPicPr>
          <p:nvPr>
            <a:videoFile r:link="rId1"/>
          </p:nvPr>
        </p:nvPicPr>
        <p:blipFill>
          <a:blip r:embed="rId13"/>
          <a:stretch>
            <a:fillRect/>
          </a:stretch>
        </p:blipFill>
        <p:spPr>
          <a:xfrm>
            <a:off x="445052" y="1714500"/>
            <a:ext cx="10146748" cy="6062160"/>
          </a:xfrm>
          <a:prstGeom prst="rect">
            <a:avLst/>
          </a:prstGeom>
        </p:spPr>
      </p:pic>
      <p:sp>
        <p:nvSpPr>
          <p:cNvPr id="10" name="TextBox 4">
            <a:extLst>
              <a:ext uri="{FF2B5EF4-FFF2-40B4-BE49-F238E27FC236}">
                <a16:creationId xmlns:a16="http://schemas.microsoft.com/office/drawing/2014/main" id="{82ED28E5-5BDD-3954-0E24-845BFFDCB4E9}"/>
              </a:ext>
            </a:extLst>
          </p:cNvPr>
          <p:cNvSpPr txBox="1"/>
          <p:nvPr/>
        </p:nvSpPr>
        <p:spPr>
          <a:xfrm>
            <a:off x="2362200" y="984463"/>
            <a:ext cx="13106400" cy="765979"/>
          </a:xfrm>
          <a:prstGeom prst="rect">
            <a:avLst/>
          </a:prstGeom>
        </p:spPr>
        <p:txBody>
          <a:bodyPr wrap="square" lIns="0" tIns="0" rIns="0" bIns="0" rtlCol="0" anchor="t">
            <a:spAutoFit/>
          </a:bodyPr>
          <a:lstStyle/>
          <a:p>
            <a:pPr>
              <a:lnSpc>
                <a:spcPts val="5449"/>
              </a:lnSpc>
            </a:pPr>
            <a:r>
              <a:rPr lang="en-US" sz="6410" dirty="0">
                <a:solidFill>
                  <a:srgbClr val="000000"/>
                </a:solidFill>
                <a:latin typeface="Abhaya Libre Regular"/>
              </a:rPr>
              <a:t>01 - What is Lifelong Learning (Video)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5"/>
                </p:tgtEl>
              </p:cMediaNode>
            </p:video>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5"/>
                                        </p:tgtEl>
                                      </p:cBhvr>
                                    </p:cmd>
                                  </p:childTnLst>
                                </p:cTn>
                              </p:par>
                            </p:childTnLst>
                          </p:cTn>
                        </p:par>
                      </p:childTnLst>
                    </p:cTn>
                  </p:par>
                </p:childTnLst>
              </p:cTn>
              <p:nextCondLst>
                <p:cond evt="onClick" delay="0">
                  <p:tgtEl>
                    <p:spTgt spid="15"/>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sp>
        <p:nvSpPr>
          <p:cNvPr id="6" name="TextBox 6"/>
          <p:cNvSpPr txBox="1"/>
          <p:nvPr/>
        </p:nvSpPr>
        <p:spPr>
          <a:xfrm>
            <a:off x="4660781" y="342929"/>
            <a:ext cx="10287139" cy="727122"/>
          </a:xfrm>
          <a:prstGeom prst="rect">
            <a:avLst/>
          </a:prstGeom>
        </p:spPr>
        <p:txBody>
          <a:bodyPr wrap="square" lIns="0" tIns="0" rIns="0" bIns="0" rtlCol="0" anchor="t">
            <a:spAutoFit/>
          </a:bodyPr>
          <a:lstStyle/>
          <a:p>
            <a:pPr algn="ctr">
              <a:lnSpc>
                <a:spcPts val="5449"/>
              </a:lnSpc>
            </a:pPr>
            <a:r>
              <a:rPr lang="en-US" sz="5400" dirty="0">
                <a:solidFill>
                  <a:srgbClr val="000000"/>
                </a:solidFill>
                <a:latin typeface="Abhaya Libre Regular"/>
              </a:rPr>
              <a:t>01 – Importance of </a:t>
            </a:r>
            <a:r>
              <a:rPr lang="en-US" sz="5400" b="1" dirty="0">
                <a:solidFill>
                  <a:srgbClr val="000000"/>
                </a:solidFill>
                <a:latin typeface="Abhaya Libre Regular"/>
              </a:rPr>
              <a:t>Lifelong Learning</a:t>
            </a:r>
          </a:p>
        </p:txBody>
      </p:sp>
      <p:grpSp>
        <p:nvGrpSpPr>
          <p:cNvPr id="7" name="Group 7"/>
          <p:cNvGrpSpPr/>
          <p:nvPr/>
        </p:nvGrpSpPr>
        <p:grpSpPr>
          <a:xfrm>
            <a:off x="1028700" y="1433987"/>
            <a:ext cx="16072247" cy="7452930"/>
            <a:chOff x="32119" y="0"/>
            <a:chExt cx="21429662" cy="9937240"/>
          </a:xfrm>
        </p:grpSpPr>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24431" y="0"/>
              <a:ext cx="2640979" cy="2742814"/>
            </a:xfrm>
            <a:prstGeom prst="rect">
              <a:avLst/>
            </a:prstGeom>
          </p:spPr>
        </p:pic>
        <p:sp>
          <p:nvSpPr>
            <p:cNvPr id="9" name="TextBox 9"/>
            <p:cNvSpPr txBox="1"/>
            <p:nvPr/>
          </p:nvSpPr>
          <p:spPr>
            <a:xfrm>
              <a:off x="32119" y="2949189"/>
              <a:ext cx="9783704" cy="2884550"/>
            </a:xfrm>
            <a:prstGeom prst="rect">
              <a:avLst/>
            </a:prstGeom>
          </p:spPr>
          <p:txBody>
            <a:bodyPr lIns="0" tIns="0" rIns="0" bIns="0" rtlCol="0" anchor="t">
              <a:spAutoFit/>
            </a:bodyPr>
            <a:lstStyle/>
            <a:p>
              <a:pPr algn="just">
                <a:lnSpc>
                  <a:spcPts val="3359"/>
                </a:lnSpc>
              </a:pPr>
              <a:r>
                <a:rPr lang="en-US" sz="2400" b="1" spc="-36" dirty="0">
                  <a:solidFill>
                    <a:srgbClr val="000000"/>
                  </a:solidFill>
                  <a:latin typeface="Abhaya Libre Regular"/>
                </a:rPr>
                <a:t>Lifelong Learning </a:t>
              </a:r>
              <a:r>
                <a:rPr lang="en-US" sz="2400" spc="-36" dirty="0">
                  <a:solidFill>
                    <a:srgbClr val="000000"/>
                  </a:solidFill>
                  <a:latin typeface="Abhaya Libre Regular"/>
                </a:rPr>
                <a:t>is built on a few fundamental components which are:</a:t>
              </a:r>
            </a:p>
            <a:p>
              <a:pPr marL="342900" indent="-342900" algn="just">
                <a:lnSpc>
                  <a:spcPts val="3359"/>
                </a:lnSpc>
                <a:buFont typeface="Wingdings" panose="05000000000000000000" pitchFamily="2" charset="2"/>
                <a:buChar char="Ø"/>
              </a:pPr>
              <a:r>
                <a:rPr lang="en-US" sz="2400" spc="-36" dirty="0">
                  <a:solidFill>
                    <a:srgbClr val="000000"/>
                  </a:solidFill>
                  <a:latin typeface="Abhaya Libre Regular"/>
                </a:rPr>
                <a:t>Continuity</a:t>
              </a:r>
            </a:p>
            <a:p>
              <a:pPr marL="342900" indent="-342900" algn="just">
                <a:lnSpc>
                  <a:spcPts val="3359"/>
                </a:lnSpc>
                <a:buFont typeface="Wingdings" panose="05000000000000000000" pitchFamily="2" charset="2"/>
                <a:buChar char="Ø"/>
              </a:pPr>
              <a:r>
                <a:rPr lang="en-US" sz="2400" spc="-36" dirty="0">
                  <a:solidFill>
                    <a:srgbClr val="000000"/>
                  </a:solidFill>
                  <a:latin typeface="Abhaya Libre Regular"/>
                </a:rPr>
                <a:t>Creativity</a:t>
              </a:r>
            </a:p>
            <a:p>
              <a:pPr marL="342900" indent="-342900" algn="just">
                <a:lnSpc>
                  <a:spcPts val="3359"/>
                </a:lnSpc>
                <a:buFont typeface="Wingdings" panose="05000000000000000000" pitchFamily="2" charset="2"/>
                <a:buChar char="Ø"/>
              </a:pPr>
              <a:r>
                <a:rPr lang="en-US" sz="2400" spc="-36" dirty="0">
                  <a:solidFill>
                    <a:srgbClr val="000000"/>
                  </a:solidFill>
                  <a:latin typeface="Abhaya Libre Regular"/>
                </a:rPr>
                <a:t>Learning how to learn by yourself </a:t>
              </a:r>
            </a:p>
          </p:txBody>
        </p:sp>
        <p:sp>
          <p:nvSpPr>
            <p:cNvPr id="10" name="TextBox 10"/>
            <p:cNvSpPr txBox="1"/>
            <p:nvPr/>
          </p:nvSpPr>
          <p:spPr>
            <a:xfrm>
              <a:off x="4246070" y="26536"/>
              <a:ext cx="12864140" cy="1140483"/>
            </a:xfrm>
            <a:prstGeom prst="rect">
              <a:avLst/>
            </a:prstGeom>
          </p:spPr>
          <p:txBody>
            <a:bodyPr wrap="square" lIns="0" tIns="0" rIns="0" bIns="0" rtlCol="0" anchor="t">
              <a:spAutoFit/>
            </a:bodyPr>
            <a:lstStyle/>
            <a:p>
              <a:pPr algn="just">
                <a:lnSpc>
                  <a:spcPts val="3359"/>
                </a:lnSpc>
              </a:pPr>
              <a:r>
                <a:rPr lang="en-US" sz="2400" spc="-36" dirty="0">
                  <a:solidFill>
                    <a:srgbClr val="000000"/>
                  </a:solidFill>
                  <a:latin typeface="Abhaya Libre Regular"/>
                </a:rPr>
                <a:t>“</a:t>
              </a:r>
              <a:r>
                <a:rPr lang="en-US" sz="2400" i="1" spc="-36" dirty="0">
                  <a:solidFill>
                    <a:srgbClr val="000000"/>
                  </a:solidFill>
                  <a:latin typeface="Abhaya Libre Regular"/>
                </a:rPr>
                <a:t>If you plan next year, raise corn, if you plan next decade, raise tree, if you plan the future life, educate human </a:t>
              </a:r>
              <a:r>
                <a:rPr lang="en-US" sz="2400" spc="-36" dirty="0">
                  <a:solidFill>
                    <a:srgbClr val="000000"/>
                  </a:solidFill>
                  <a:latin typeface="Abhaya Libre Regular"/>
                </a:rPr>
                <a:t>“ – </a:t>
              </a:r>
              <a:r>
                <a:rPr lang="en-US" sz="2400" b="1" spc="-36" dirty="0" err="1">
                  <a:solidFill>
                    <a:srgbClr val="000000"/>
                  </a:solidFill>
                  <a:latin typeface="Abhaya Libre Regular"/>
                </a:rPr>
                <a:t>Guanzi</a:t>
              </a:r>
              <a:r>
                <a:rPr lang="en-US" sz="2400" b="1" spc="-36" dirty="0">
                  <a:solidFill>
                    <a:srgbClr val="000000"/>
                  </a:solidFill>
                  <a:latin typeface="Abhaya Libre Regular"/>
                </a:rPr>
                <a:t>, Chinese Philosopher and Politician</a:t>
              </a:r>
            </a:p>
          </p:txBody>
        </p:sp>
        <p:sp>
          <p:nvSpPr>
            <p:cNvPr id="11" name="TextBox 11"/>
            <p:cNvSpPr txBox="1"/>
            <p:nvPr/>
          </p:nvSpPr>
          <p:spPr>
            <a:xfrm>
              <a:off x="10421721" y="4546496"/>
              <a:ext cx="11040060" cy="1721839"/>
            </a:xfrm>
            <a:prstGeom prst="rect">
              <a:avLst/>
            </a:prstGeom>
          </p:spPr>
          <p:txBody>
            <a:bodyPr lIns="0" tIns="0" rIns="0" bIns="0" rtlCol="0" anchor="t">
              <a:spAutoFit/>
            </a:bodyPr>
            <a:lstStyle/>
            <a:p>
              <a:pPr algn="just">
                <a:lnSpc>
                  <a:spcPts val="3359"/>
                </a:lnSpc>
              </a:pPr>
              <a:r>
                <a:rPr lang="en-US" sz="2400" spc="-36" dirty="0">
                  <a:solidFill>
                    <a:srgbClr val="000000"/>
                  </a:solidFill>
                  <a:latin typeface="Abhaya Libre Regular"/>
                </a:rPr>
                <a:t>Lifelong learning can assist us in achieving personal fulfillment and pleasure, whether we are following personal interests and hobbies or professional goals.</a:t>
              </a:r>
            </a:p>
          </p:txBody>
        </p:sp>
        <p:sp>
          <p:nvSpPr>
            <p:cNvPr id="12" name="TextBox 12"/>
            <p:cNvSpPr txBox="1"/>
            <p:nvPr/>
          </p:nvSpPr>
          <p:spPr>
            <a:xfrm>
              <a:off x="10401401" y="2351393"/>
              <a:ext cx="7411540" cy="1721839"/>
            </a:xfrm>
            <a:prstGeom prst="rect">
              <a:avLst/>
            </a:prstGeom>
          </p:spPr>
          <p:txBody>
            <a:bodyPr wrap="square" lIns="0" tIns="0" rIns="0" bIns="0" rtlCol="0" anchor="t">
              <a:spAutoFit/>
            </a:bodyPr>
            <a:lstStyle/>
            <a:p>
              <a:pPr algn="just">
                <a:lnSpc>
                  <a:spcPts val="3359"/>
                </a:lnSpc>
              </a:pPr>
              <a:r>
                <a:rPr lang="en-US" sz="2400" spc="-36" dirty="0">
                  <a:solidFill>
                    <a:srgbClr val="000000"/>
                  </a:solidFill>
                  <a:latin typeface="Abhaya Libre Regular"/>
                </a:rPr>
                <a:t>Everyone is a </a:t>
              </a:r>
              <a:r>
                <a:rPr lang="en-US" sz="2400" b="1" spc="-36" dirty="0">
                  <a:solidFill>
                    <a:srgbClr val="000000"/>
                  </a:solidFill>
                  <a:latin typeface="Abhaya Libre Regular"/>
                </a:rPr>
                <a:t>Lifelong Learner</a:t>
              </a:r>
              <a:r>
                <a:rPr lang="en-US" sz="2400" spc="-36" dirty="0">
                  <a:solidFill>
                    <a:srgbClr val="000000"/>
                  </a:solidFill>
                  <a:latin typeface="Abhaya Libre Regular"/>
                </a:rPr>
                <a:t>! Kids learn how to talk or walk. Adults learn how to use a tablet or how to sew a dress. </a:t>
              </a:r>
            </a:p>
          </p:txBody>
        </p:sp>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7859122" y="216970"/>
              <a:ext cx="2693009" cy="2585288"/>
            </a:xfrm>
            <a:prstGeom prst="rect">
              <a:avLst/>
            </a:prstGeom>
          </p:spPr>
        </p:pic>
        <p:sp>
          <p:nvSpPr>
            <p:cNvPr id="15" name="TextBox 15"/>
            <p:cNvSpPr txBox="1"/>
            <p:nvPr/>
          </p:nvSpPr>
          <p:spPr>
            <a:xfrm>
              <a:off x="32119" y="6471333"/>
              <a:ext cx="5615934" cy="3465907"/>
            </a:xfrm>
            <a:prstGeom prst="rect">
              <a:avLst/>
            </a:prstGeom>
          </p:spPr>
          <p:txBody>
            <a:bodyPr lIns="0" tIns="0" rIns="0" bIns="0" rtlCol="0" anchor="t">
              <a:spAutoFit/>
            </a:bodyPr>
            <a:lstStyle/>
            <a:p>
              <a:pPr algn="just">
                <a:lnSpc>
                  <a:spcPts val="3359"/>
                </a:lnSpc>
              </a:pPr>
              <a:r>
                <a:rPr lang="en-US" sz="2400" b="1" spc="-36" dirty="0">
                  <a:solidFill>
                    <a:srgbClr val="000000"/>
                  </a:solidFill>
                  <a:latin typeface="Abhaya Libre Regular"/>
                </a:rPr>
                <a:t>Lifelong Learning </a:t>
              </a:r>
              <a:r>
                <a:rPr lang="en-US" sz="2400" spc="-36" dirty="0">
                  <a:solidFill>
                    <a:srgbClr val="000000"/>
                  </a:solidFill>
                  <a:latin typeface="Abhaya Libre Regular"/>
                </a:rPr>
                <a:t>is the level that people have attained today as a result of their involvement in the educational system. People need to be adapted in today’s conditions and changes. </a:t>
              </a:r>
            </a:p>
          </p:txBody>
        </p:sp>
        <p:pic>
          <p:nvPicPr>
            <p:cNvPr id="16" name="Picture 16"/>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6585713" y="6268334"/>
              <a:ext cx="2406642" cy="2355501"/>
            </a:xfrm>
            <a:prstGeom prst="rect">
              <a:avLst/>
            </a:prstGeom>
          </p:spPr>
        </p:pic>
        <p:sp>
          <p:nvSpPr>
            <p:cNvPr id="17" name="TextBox 17"/>
            <p:cNvSpPr txBox="1"/>
            <p:nvPr/>
          </p:nvSpPr>
          <p:spPr>
            <a:xfrm>
              <a:off x="10401401" y="6909873"/>
              <a:ext cx="11040060" cy="2303195"/>
            </a:xfrm>
            <a:prstGeom prst="rect">
              <a:avLst/>
            </a:prstGeom>
          </p:spPr>
          <p:txBody>
            <a:bodyPr lIns="0" tIns="0" rIns="0" bIns="0" rtlCol="0" anchor="t">
              <a:spAutoFit/>
            </a:bodyPr>
            <a:lstStyle/>
            <a:p>
              <a:pPr algn="just">
                <a:lnSpc>
                  <a:spcPts val="3359"/>
                </a:lnSpc>
              </a:pPr>
              <a:r>
                <a:rPr lang="en-US" sz="2400" spc="-36" dirty="0">
                  <a:solidFill>
                    <a:srgbClr val="000000"/>
                  </a:solidFill>
                  <a:latin typeface="Abhaya Libre Regular"/>
                </a:rPr>
                <a:t>By paying attention to the ideas and objectives that motivate us, it encourages us to better our own quality of life and feeling of self-worth. It acknowledges that humans have a natural desire to explore, learn, and grow.</a:t>
              </a:r>
            </a:p>
          </p:txBody>
        </p:sp>
      </p:grpSp>
      <p:pic>
        <p:nvPicPr>
          <p:cNvPr id="20" name="Picture 2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9614497">
            <a:off x="17215841" y="8047725"/>
            <a:ext cx="4352147" cy="4346443"/>
          </a:xfrm>
          <a:prstGeom prst="rect">
            <a:avLst/>
          </a:prstGeom>
        </p:spPr>
      </p:pic>
    </p:spTree>
    <p:extLst>
      <p:ext uri="{BB962C8B-B14F-4D97-AF65-F5344CB8AC3E}">
        <p14:creationId xmlns:p14="http://schemas.microsoft.com/office/powerpoint/2010/main" val="2246739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4425830" y="576326"/>
            <a:ext cx="11582400" cy="765979"/>
          </a:xfrm>
          <a:prstGeom prst="rect">
            <a:avLst/>
          </a:prstGeom>
        </p:spPr>
        <p:txBody>
          <a:bodyPr wrap="square" lIns="0" tIns="0" rIns="0" bIns="0" rtlCol="0" anchor="t">
            <a:spAutoFit/>
          </a:bodyPr>
          <a:lstStyle/>
          <a:p>
            <a:pPr>
              <a:lnSpc>
                <a:spcPts val="5449"/>
              </a:lnSpc>
            </a:pPr>
            <a:r>
              <a:rPr lang="en-US" sz="6410" dirty="0">
                <a:solidFill>
                  <a:srgbClr val="000000"/>
                </a:solidFill>
                <a:latin typeface="Abhaya Libre Regular"/>
              </a:rPr>
              <a:t>01 – Benefits of </a:t>
            </a:r>
            <a:r>
              <a:rPr lang="en-US" sz="6410" b="1" dirty="0">
                <a:solidFill>
                  <a:srgbClr val="000000"/>
                </a:solidFill>
                <a:latin typeface="Abhaya Libre Regular"/>
              </a:rPr>
              <a:t>Lifelong Learning</a:t>
            </a:r>
          </a:p>
        </p:txBody>
      </p:sp>
      <p:sp>
        <p:nvSpPr>
          <p:cNvPr id="5" name="TextBox 5"/>
          <p:cNvSpPr txBox="1"/>
          <p:nvPr/>
        </p:nvSpPr>
        <p:spPr>
          <a:xfrm>
            <a:off x="7010897" y="1452716"/>
            <a:ext cx="10211791" cy="9139682"/>
          </a:xfrm>
          <a:prstGeom prst="rect">
            <a:avLst/>
          </a:prstGeom>
        </p:spPr>
        <p:txBody>
          <a:bodyPr wrap="square" lIns="0" tIns="0" rIns="0" bIns="0" rtlCol="0" anchor="t">
            <a:spAutoFit/>
          </a:bodyPr>
          <a:lstStyle/>
          <a:p>
            <a:pPr marL="342900" indent="-342900" algn="just">
              <a:lnSpc>
                <a:spcPts val="3359"/>
              </a:lnSpc>
              <a:buFont typeface="Wingdings" panose="05000000000000000000" pitchFamily="2" charset="2"/>
              <a:buChar char="ü"/>
            </a:pPr>
            <a:r>
              <a:rPr lang="en-US" sz="2400" b="1" spc="-36" dirty="0">
                <a:solidFill>
                  <a:srgbClr val="000000"/>
                </a:solidFill>
                <a:latin typeface="Abhaya Libre Regular"/>
              </a:rPr>
              <a:t>Boosts productivity and skillset</a:t>
            </a:r>
          </a:p>
          <a:p>
            <a:pPr algn="just">
              <a:lnSpc>
                <a:spcPts val="3359"/>
              </a:lnSpc>
            </a:pPr>
            <a:r>
              <a:rPr lang="en-US" sz="2400" i="1" spc="-36" dirty="0">
                <a:solidFill>
                  <a:srgbClr val="000000"/>
                </a:solidFill>
                <a:latin typeface="Abhaya Libre Regular"/>
              </a:rPr>
              <a:t>Participating in lifelong learning can increase curiosity, which has an effect on an employee’s working attitude</a:t>
            </a:r>
          </a:p>
          <a:p>
            <a:pPr marL="342900" indent="-342900" algn="just">
              <a:lnSpc>
                <a:spcPts val="3359"/>
              </a:lnSpc>
              <a:buFont typeface="Wingdings" panose="05000000000000000000" pitchFamily="2" charset="2"/>
              <a:buChar char="ü"/>
            </a:pPr>
            <a:r>
              <a:rPr lang="en-US" sz="2400" b="1" spc="-36" dirty="0">
                <a:solidFill>
                  <a:srgbClr val="000000"/>
                </a:solidFill>
                <a:latin typeface="Abhaya Libre Regular"/>
              </a:rPr>
              <a:t>Increases mental health and self-confidence</a:t>
            </a:r>
            <a:endParaRPr lang="el-GR" sz="2400" b="1" spc="-36" dirty="0">
              <a:solidFill>
                <a:srgbClr val="000000"/>
              </a:solidFill>
              <a:latin typeface="Abhaya Libre Regular"/>
            </a:endParaRPr>
          </a:p>
          <a:p>
            <a:pPr algn="just">
              <a:lnSpc>
                <a:spcPts val="3359"/>
              </a:lnSpc>
            </a:pPr>
            <a:r>
              <a:rPr lang="en-US" sz="2400" i="1" spc="-36" dirty="0">
                <a:solidFill>
                  <a:srgbClr val="000000"/>
                </a:solidFill>
                <a:latin typeface="Abhaya Libre Regular"/>
              </a:rPr>
              <a:t>the more people learn and challenge themselves, the more their self-confidence is boosted</a:t>
            </a:r>
          </a:p>
          <a:p>
            <a:pPr marL="342900" indent="-342900" algn="just">
              <a:lnSpc>
                <a:spcPts val="3359"/>
              </a:lnSpc>
              <a:buFont typeface="Wingdings" panose="05000000000000000000" pitchFamily="2" charset="2"/>
              <a:buChar char="ü"/>
            </a:pPr>
            <a:r>
              <a:rPr lang="en-US" sz="2400" b="1" spc="-36" dirty="0">
                <a:solidFill>
                  <a:srgbClr val="000000"/>
                </a:solidFill>
                <a:latin typeface="Abhaya Libre Regular"/>
              </a:rPr>
              <a:t>Improves satisfaction of customers</a:t>
            </a:r>
            <a:endParaRPr lang="el-GR" sz="2400" b="1" spc="-36" dirty="0">
              <a:solidFill>
                <a:srgbClr val="000000"/>
              </a:solidFill>
              <a:latin typeface="Abhaya Libre Regular"/>
            </a:endParaRPr>
          </a:p>
          <a:p>
            <a:pPr algn="just">
              <a:lnSpc>
                <a:spcPts val="3359"/>
              </a:lnSpc>
            </a:pPr>
            <a:r>
              <a:rPr lang="en-US" sz="2400" i="1" spc="-36" dirty="0">
                <a:solidFill>
                  <a:srgbClr val="000000"/>
                </a:solidFill>
                <a:latin typeface="Abhaya Libre Regular"/>
              </a:rPr>
              <a:t>Encouragement of lifelong learning not only increases employee motivation but also increases client satisfaction because the individual now has new perspectives on how to approach their profession.</a:t>
            </a:r>
          </a:p>
          <a:p>
            <a:pPr marL="342900" indent="-342900" algn="just">
              <a:lnSpc>
                <a:spcPts val="3359"/>
              </a:lnSpc>
              <a:buFont typeface="Wingdings" panose="05000000000000000000" pitchFamily="2" charset="2"/>
              <a:buChar char="ü"/>
            </a:pPr>
            <a:r>
              <a:rPr lang="en-US" sz="2400" b="1" spc="-36" dirty="0">
                <a:solidFill>
                  <a:srgbClr val="000000"/>
                </a:solidFill>
                <a:latin typeface="Abhaya Libre Regular"/>
              </a:rPr>
              <a:t>Fostering a cooperative work environment</a:t>
            </a:r>
            <a:endParaRPr lang="el-GR" sz="2400" b="1" spc="-36" dirty="0">
              <a:solidFill>
                <a:srgbClr val="000000"/>
              </a:solidFill>
              <a:latin typeface="Abhaya Libre Regular"/>
            </a:endParaRPr>
          </a:p>
          <a:p>
            <a:pPr algn="just">
              <a:lnSpc>
                <a:spcPts val="3359"/>
              </a:lnSpc>
            </a:pPr>
            <a:r>
              <a:rPr lang="en-US" sz="2400" i="1" spc="-36" dirty="0">
                <a:solidFill>
                  <a:srgbClr val="000000"/>
                </a:solidFill>
                <a:latin typeface="Abhaya Libre Regular"/>
              </a:rPr>
              <a:t>When given the opportunity to learn, employees frequently do so through getting to know one another's responsibilities at work. They gain a deeper understanding of departments other than their own as a result, and it promotes teamwork.</a:t>
            </a:r>
            <a:endParaRPr lang="en-US" sz="2400" b="1" i="1" spc="-36" dirty="0">
              <a:solidFill>
                <a:srgbClr val="000000"/>
              </a:solidFill>
              <a:latin typeface="Abhaya Libre Regular"/>
            </a:endParaRPr>
          </a:p>
          <a:p>
            <a:pPr marL="342900" indent="-342900" algn="just">
              <a:lnSpc>
                <a:spcPts val="3359"/>
              </a:lnSpc>
              <a:buFont typeface="Wingdings" panose="05000000000000000000" pitchFamily="2" charset="2"/>
              <a:buChar char="ü"/>
            </a:pPr>
            <a:r>
              <a:rPr lang="en-US" sz="2400" b="1" spc="-36" dirty="0">
                <a:solidFill>
                  <a:srgbClr val="000000"/>
                </a:solidFill>
                <a:latin typeface="Abhaya Libre Regular"/>
              </a:rPr>
              <a:t>The level of employee loyalty rises</a:t>
            </a:r>
            <a:endParaRPr lang="el-GR" sz="2400" b="1" spc="-36" dirty="0">
              <a:solidFill>
                <a:srgbClr val="000000"/>
              </a:solidFill>
              <a:latin typeface="Abhaya Libre Regular"/>
            </a:endParaRPr>
          </a:p>
          <a:p>
            <a:pPr algn="just">
              <a:lnSpc>
                <a:spcPts val="3359"/>
              </a:lnSpc>
            </a:pPr>
            <a:r>
              <a:rPr lang="en-US" sz="2400" i="1" spc="-36" dirty="0">
                <a:solidFill>
                  <a:srgbClr val="000000"/>
                </a:solidFill>
                <a:latin typeface="Abhaya Libre Regular"/>
              </a:rPr>
              <a:t>When a corporation invests time in its workers, it encourages them to work there for a longer period of time. Employees develop confidence and trust in their employers when they feel appreciated.</a:t>
            </a:r>
            <a:endParaRPr lang="el-GR" sz="2400" i="1" spc="-36" dirty="0">
              <a:solidFill>
                <a:srgbClr val="000000"/>
              </a:solidFill>
              <a:latin typeface="Abhaya Libre Regular"/>
            </a:endParaRPr>
          </a:p>
          <a:p>
            <a:pPr algn="just">
              <a:lnSpc>
                <a:spcPts val="3359"/>
              </a:lnSpc>
            </a:pPr>
            <a:endParaRPr lang="en-US" sz="2400" b="1" spc="-36" dirty="0">
              <a:solidFill>
                <a:srgbClr val="000000"/>
              </a:solidFill>
              <a:latin typeface="Abhaya Libre Regular"/>
            </a:endParaRPr>
          </a:p>
          <a:p>
            <a:pPr algn="just">
              <a:lnSpc>
                <a:spcPts val="3359"/>
              </a:lnSpc>
            </a:pPr>
            <a:endParaRPr lang="en-US" sz="2400" spc="-36" dirty="0">
              <a:solidFill>
                <a:srgbClr val="000000"/>
              </a:solidFill>
              <a:latin typeface="Abhaya Libre Regular"/>
            </a:endParaRPr>
          </a:p>
          <a:p>
            <a:pPr algn="just">
              <a:lnSpc>
                <a:spcPts val="3359"/>
              </a:lnSpc>
            </a:pPr>
            <a:endParaRPr lang="en-US" sz="2400" spc="-36" dirty="0">
              <a:solidFill>
                <a:srgbClr val="000000"/>
              </a:solidFill>
              <a:latin typeface="Abhaya Libre Regular"/>
            </a:endParaRPr>
          </a:p>
        </p:txBody>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196164">
            <a:off x="-4782433" y="7411957"/>
            <a:ext cx="11622266" cy="12388074"/>
          </a:xfrm>
          <a:prstGeom prst="rect">
            <a:avLst/>
          </a:prstGeom>
        </p:spPr>
      </p:pic>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836636">
            <a:off x="0" y="-2006961"/>
            <a:ext cx="3334026" cy="3588482"/>
          </a:xfrm>
          <a:prstGeom prst="rect">
            <a:avLst/>
          </a:prstGeom>
        </p:spPr>
      </p:pic>
      <p:pic>
        <p:nvPicPr>
          <p:cNvPr id="9" name="Picture 9"/>
          <p:cNvPicPr>
            <a:picLocks noChangeAspect="1"/>
          </p:cNvPicPr>
          <p:nvPr/>
        </p:nvPicPr>
        <p:blipFill>
          <a:blip r:embed="rId7"/>
          <a:srcRect/>
          <a:stretch>
            <a:fillRect/>
          </a:stretch>
        </p:blipFill>
        <p:spPr>
          <a:xfrm>
            <a:off x="16418708" y="0"/>
            <a:ext cx="1869292" cy="1869292"/>
          </a:xfrm>
          <a:prstGeom prst="rect">
            <a:avLst/>
          </a:prstGeom>
        </p:spPr>
      </p:pic>
      <p:pic>
        <p:nvPicPr>
          <p:cNvPr id="10" name="Picture 10"/>
          <p:cNvPicPr>
            <a:picLocks noChangeAspect="1"/>
          </p:cNvPicPr>
          <p:nvPr/>
        </p:nvPicPr>
        <p:blipFill>
          <a:blip r:embed="rId8"/>
          <a:srcRect/>
          <a:stretch>
            <a:fillRect/>
          </a:stretch>
        </p:blipFill>
        <p:spPr>
          <a:xfrm>
            <a:off x="7870030" y="9245916"/>
            <a:ext cx="3710720" cy="779251"/>
          </a:xfrm>
          <a:prstGeom prst="rect">
            <a:avLst/>
          </a:prstGeom>
        </p:spPr>
      </p:pic>
      <p:pic>
        <p:nvPicPr>
          <p:cNvPr id="2" name="Online Media 1" title="Top 10 Unusual Benefits of Lifelong Learning">
            <a:hlinkClick r:id="" action="ppaction://media"/>
            <a:extLst>
              <a:ext uri="{FF2B5EF4-FFF2-40B4-BE49-F238E27FC236}">
                <a16:creationId xmlns:a16="http://schemas.microsoft.com/office/drawing/2014/main" id="{23B6B240-75BA-2171-9A7E-200BE37FC393}"/>
              </a:ext>
            </a:extLst>
          </p:cNvPr>
          <p:cNvPicPr>
            <a:picLocks noRot="1" noChangeAspect="1"/>
          </p:cNvPicPr>
          <p:nvPr>
            <a:videoFile r:link="rId1"/>
          </p:nvPr>
        </p:nvPicPr>
        <p:blipFill>
          <a:blip r:embed="rId9"/>
          <a:stretch>
            <a:fillRect/>
          </a:stretch>
        </p:blipFill>
        <p:spPr>
          <a:xfrm>
            <a:off x="303809" y="2953985"/>
            <a:ext cx="5867400" cy="3398604"/>
          </a:xfrm>
          <a:prstGeom prst="rect">
            <a:avLst/>
          </a:prstGeom>
        </p:spPr>
      </p:pic>
      <p:sp>
        <p:nvSpPr>
          <p:cNvPr id="3" name="TextBox 14">
            <a:extLst>
              <a:ext uri="{FF2B5EF4-FFF2-40B4-BE49-F238E27FC236}">
                <a16:creationId xmlns:a16="http://schemas.microsoft.com/office/drawing/2014/main" id="{6F3FB798-52E3-95FC-A813-1C42CD69CF74}"/>
              </a:ext>
            </a:extLst>
          </p:cNvPr>
          <p:cNvSpPr txBox="1"/>
          <p:nvPr/>
        </p:nvSpPr>
        <p:spPr>
          <a:xfrm>
            <a:off x="315657" y="6591300"/>
            <a:ext cx="6537960" cy="282129"/>
          </a:xfrm>
          <a:prstGeom prst="rect">
            <a:avLst/>
          </a:prstGeom>
        </p:spPr>
        <p:txBody>
          <a:bodyPr wrap="square" lIns="0" tIns="0" rIns="0" bIns="0" rtlCol="0" anchor="t">
            <a:spAutoFit/>
          </a:bodyPr>
          <a:lstStyle/>
          <a:p>
            <a:pPr algn="just">
              <a:lnSpc>
                <a:spcPts val="2240"/>
              </a:lnSpc>
            </a:pPr>
            <a:r>
              <a:rPr lang="en-US" sz="1600" spc="-24" dirty="0">
                <a:solidFill>
                  <a:srgbClr val="000000"/>
                </a:solidFill>
                <a:latin typeface="Abhaya Libre Regular"/>
              </a:rPr>
              <a:t>Video Reference: https://www.youtube.com/watch?v=QVysbQ82C8s</a:t>
            </a:r>
          </a:p>
        </p:txBody>
      </p:sp>
    </p:spTree>
    <p:extLst>
      <p:ext uri="{BB962C8B-B14F-4D97-AF65-F5344CB8AC3E}">
        <p14:creationId xmlns:p14="http://schemas.microsoft.com/office/powerpoint/2010/main" val="1670862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1135B1474A2FA49992CFCBA79F8C622" ma:contentTypeVersion="13" ma:contentTypeDescription="Create a new document." ma:contentTypeScope="" ma:versionID="7a0d4eeefdecdd71c98eafb5fe5abcf5">
  <xsd:schema xmlns:xsd="http://www.w3.org/2001/XMLSchema" xmlns:xs="http://www.w3.org/2001/XMLSchema" xmlns:p="http://schemas.microsoft.com/office/2006/metadata/properties" xmlns:ns2="cf2f3c26-8763-4d58-9c65-eb246e7ebd06" xmlns:ns3="2beda75c-0cbf-4ac8-a772-312b4f4b6ced" targetNamespace="http://schemas.microsoft.com/office/2006/metadata/properties" ma:root="true" ma:fieldsID="63a448630e85160cb81a2fb5a85b060c" ns2:_="" ns3:_="">
    <xsd:import namespace="cf2f3c26-8763-4d58-9c65-eb246e7ebd06"/>
    <xsd:import namespace="2beda75c-0cbf-4ac8-a772-312b4f4b6ce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2f3c26-8763-4d58-9c65-eb246e7ebd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6bdce832-9eca-491a-8648-65f1e522558a"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beda75c-0cbf-4ac8-a772-312b4f4b6ce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5ff9dc27-93af-4b1f-a98b-9038ff3b61b0}" ma:internalName="TaxCatchAll" ma:showField="CatchAllData" ma:web="2beda75c-0cbf-4ac8-a772-312b4f4b6ce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f2f3c26-8763-4d58-9c65-eb246e7ebd06">
      <Terms xmlns="http://schemas.microsoft.com/office/infopath/2007/PartnerControls"/>
    </lcf76f155ced4ddcb4097134ff3c332f>
    <TaxCatchAll xmlns="2beda75c-0cbf-4ac8-a772-312b4f4b6ced" xsi:nil="true"/>
  </documentManagement>
</p:properties>
</file>

<file path=customXml/itemProps1.xml><?xml version="1.0" encoding="utf-8"?>
<ds:datastoreItem xmlns:ds="http://schemas.openxmlformats.org/officeDocument/2006/customXml" ds:itemID="{AF73EB86-11B3-4895-A830-F7C0BB1328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2f3c26-8763-4d58-9c65-eb246e7ebd06"/>
    <ds:schemaRef ds:uri="2beda75c-0cbf-4ac8-a772-312b4f4b6ce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8338F83-30CA-4615-B764-69B3A0BC0AD9}">
  <ds:schemaRefs>
    <ds:schemaRef ds:uri="http://schemas.microsoft.com/sharepoint/v3/contenttype/forms"/>
  </ds:schemaRefs>
</ds:datastoreItem>
</file>

<file path=customXml/itemProps3.xml><?xml version="1.0" encoding="utf-8"?>
<ds:datastoreItem xmlns:ds="http://schemas.openxmlformats.org/officeDocument/2006/customXml" ds:itemID="{1667A28E-6B84-4EC2-91E8-51C8F159F36F}">
  <ds:schemaRefs>
    <ds:schemaRef ds:uri="http://schemas.microsoft.com/office/2006/metadata/properties"/>
    <ds:schemaRef ds:uri="http://schemas.microsoft.com/office/infopath/2007/PartnerControls"/>
    <ds:schemaRef ds:uri="cf2f3c26-8763-4d58-9c65-eb246e7ebd06"/>
    <ds:schemaRef ds:uri="2beda75c-0cbf-4ac8-a772-312b4f4b6ced"/>
  </ds:schemaRefs>
</ds:datastoreItem>
</file>

<file path=docProps/app.xml><?xml version="1.0" encoding="utf-8"?>
<Properties xmlns="http://schemas.openxmlformats.org/officeDocument/2006/extended-properties" xmlns:vt="http://schemas.openxmlformats.org/officeDocument/2006/docPropsVTypes">
  <TotalTime>1058</TotalTime>
  <Words>2906</Words>
  <Application>Microsoft Office PowerPoint</Application>
  <PresentationFormat>Custom</PresentationFormat>
  <Paragraphs>222</Paragraphs>
  <Slides>40</Slides>
  <Notes>0</Notes>
  <HiddenSlides>0</HiddenSlides>
  <MMClips>5</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Wingdings</vt:lpstr>
      <vt:lpstr>Arial</vt:lpstr>
      <vt:lpstr>Abhaya Libre Regular Bold</vt:lpstr>
      <vt:lpstr>Abhaya Libre Regular Bold Italics</vt:lpstr>
      <vt:lpstr>Abhaya Libre Regular</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REGIO.DIGI.HUB Content Development</dc:title>
  <dc:creator>Ana Paraschiv</dc:creator>
  <cp:lastModifiedBy>paraschiv ana</cp:lastModifiedBy>
  <cp:revision>80</cp:revision>
  <dcterms:created xsi:type="dcterms:W3CDTF">2006-08-16T00:00:00Z</dcterms:created>
  <dcterms:modified xsi:type="dcterms:W3CDTF">2024-01-09T09:02:42Z</dcterms:modified>
  <dc:identifier>DAFSGCxx1iQ</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0x01010011135B1474A2FA49992CFCBA79F8C622</vt:lpwstr>
  </property>
  <property fmtid="{D5CDD505-2E9C-101B-9397-08002B2CF9AE}" pid="3" name="Order">
    <vt:r8>6932600</vt:r8>
  </property>
  <property fmtid="{D5CDD505-2E9C-101B-9397-08002B2CF9AE}" pid="4" name="MediaServiceImageTags">
    <vt:lpwstr/>
  </property>
</Properties>
</file>