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8288000" cy="10287000"/>
  <p:notesSz cx="6858000" cy="9144000"/>
  <p:embeddedFontLst>
    <p:embeddedFont>
      <p:font typeface="Abhaya Libre Regular" panose="020B0604020202020204" charset="0"/>
      <p:regular r:id="rId47"/>
    </p:embeddedFont>
    <p:embeddedFont>
      <p:font typeface="Abhaya Libre Regular Bold" panose="020B0604020202020204" charset="0"/>
      <p:regular r:id="rId48"/>
    </p:embeddedFont>
    <p:embeddedFont>
      <p:font typeface="Abhaya Libre Regular Bold Italics" panose="020B0604020202020204" charset="0"/>
      <p:regular r:id="rId49"/>
    </p:embeddedFont>
    <p:embeddedFont>
      <p:font typeface="Calibri" panose="020F0502020204030204" pitchFamily="34" charset="0"/>
      <p:regular r:id="rId50"/>
      <p:bold r:id="rId51"/>
      <p:italic r:id="rId52"/>
      <p:boldItalic r:id="rId53"/>
    </p:embeddedFont>
    <p:embeddedFont>
      <p:font typeface="Open Sans Extra Bold"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jpeg"/><Relationship Id="rId5" Type="http://schemas.openxmlformats.org/officeDocument/2006/relationships/image" Target="../media/image21.svg"/><Relationship Id="rId10" Type="http://schemas.openxmlformats.org/officeDocument/2006/relationships/image" Target="../media/image72.jpeg"/><Relationship Id="rId4" Type="http://schemas.openxmlformats.org/officeDocument/2006/relationships/image" Target="../media/image20.png"/><Relationship Id="rId9" Type="http://schemas.openxmlformats.org/officeDocument/2006/relationships/image" Target="../media/image29.svg"/><Relationship Id="rId14" Type="http://schemas.openxmlformats.org/officeDocument/2006/relationships/image" Target="../media/image73.JP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5.svg"/><Relationship Id="rId5" Type="http://schemas.openxmlformats.org/officeDocument/2006/relationships/image" Target="../media/image21.svg"/><Relationship Id="rId15" Type="http://schemas.openxmlformats.org/officeDocument/2006/relationships/image" Target="../media/image76.png"/><Relationship Id="rId10" Type="http://schemas.openxmlformats.org/officeDocument/2006/relationships/image" Target="../media/image74.png"/><Relationship Id="rId4" Type="http://schemas.openxmlformats.org/officeDocument/2006/relationships/image" Target="../media/image20.png"/><Relationship Id="rId9" Type="http://schemas.openxmlformats.org/officeDocument/2006/relationships/image" Target="../media/image29.svg"/><Relationship Id="rId1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jpeg"/><Relationship Id="rId5" Type="http://schemas.openxmlformats.org/officeDocument/2006/relationships/image" Target="../media/image21.svg"/><Relationship Id="rId10" Type="http://schemas.openxmlformats.org/officeDocument/2006/relationships/image" Target="../media/image77.jpeg"/><Relationship Id="rId4" Type="http://schemas.openxmlformats.org/officeDocument/2006/relationships/image" Target="../media/image20.png"/><Relationship Id="rId9" Type="http://schemas.openxmlformats.org/officeDocument/2006/relationships/image" Target="../media/image29.sv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jpeg"/><Relationship Id="rId5" Type="http://schemas.openxmlformats.org/officeDocument/2006/relationships/image" Target="../media/image21.svg"/><Relationship Id="rId10" Type="http://schemas.openxmlformats.org/officeDocument/2006/relationships/image" Target="../media/image78.jpeg"/><Relationship Id="rId4" Type="http://schemas.openxmlformats.org/officeDocument/2006/relationships/image" Target="../media/image20.png"/><Relationship Id="rId9"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79.JP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1.svg"/><Relationship Id="rId10" Type="http://schemas.openxmlformats.org/officeDocument/2006/relationships/image" Target="../media/image13.jpeg"/><Relationship Id="rId4" Type="http://schemas.openxmlformats.org/officeDocument/2006/relationships/image" Target="../media/image20.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28.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jpeg"/><Relationship Id="rId5" Type="http://schemas.openxmlformats.org/officeDocument/2006/relationships/image" Target="../media/image21.svg"/><Relationship Id="rId10"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80.jpeg"/><Relationship Id="rId14" Type="http://schemas.openxmlformats.org/officeDocument/2006/relationships/image" Target="../media/image81.JP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7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4.png"/><Relationship Id="rId5" Type="http://schemas.openxmlformats.org/officeDocument/2006/relationships/image" Target="../media/image21.svg"/><Relationship Id="rId15" Type="http://schemas.openxmlformats.org/officeDocument/2006/relationships/image" Target="../media/image15.svg"/><Relationship Id="rId10" Type="http://schemas.openxmlformats.org/officeDocument/2006/relationships/image" Target="../media/image82.jpeg"/><Relationship Id="rId4" Type="http://schemas.openxmlformats.org/officeDocument/2006/relationships/image" Target="../media/image20.png"/><Relationship Id="rId9" Type="http://schemas.openxmlformats.org/officeDocument/2006/relationships/image" Target="../media/image29.sv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54.png"/><Relationship Id="rId12" Type="http://schemas.openxmlformats.org/officeDocument/2006/relationships/image" Target="../media/image32.png"/><Relationship Id="rId2" Type="http://schemas.openxmlformats.org/officeDocument/2006/relationships/image" Target="../media/image1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6.svg"/><Relationship Id="rId5" Type="http://schemas.openxmlformats.org/officeDocument/2006/relationships/image" Target="../media/image50.png"/><Relationship Id="rId1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2.png"/><Relationship Id="rId1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15.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14.png"/><Relationship Id="rId2" Type="http://schemas.openxmlformats.org/officeDocument/2006/relationships/image" Target="../media/image16.png"/><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4.JP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5.JP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8.JP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26.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2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9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91.pn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94.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2.png"/><Relationship Id="rId1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29.svg"/><Relationship Id="rId12" Type="http://schemas.openxmlformats.org/officeDocument/2006/relationships/image" Target="../media/image17.svg"/><Relationship Id="rId17" Type="http://schemas.openxmlformats.org/officeDocument/2006/relationships/image" Target="../media/image33.svg"/><Relationship Id="rId2" Type="http://schemas.openxmlformats.org/officeDocument/2006/relationships/image" Target="../media/image3.png"/><Relationship Id="rId16" Type="http://schemas.openxmlformats.org/officeDocument/2006/relationships/image" Target="../media/image32.png"/><Relationship Id="rId20"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6.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1.png"/><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31.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1.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2.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3.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4.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svg"/><Relationship Id="rId18" Type="http://schemas.openxmlformats.org/officeDocument/2006/relationships/image" Target="../media/image11.png"/><Relationship Id="rId26" Type="http://schemas.openxmlformats.org/officeDocument/2006/relationships/image" Target="../media/image47.png"/><Relationship Id="rId3" Type="http://schemas.openxmlformats.org/officeDocument/2006/relationships/image" Target="../media/image35.svg"/><Relationship Id="rId21" Type="http://schemas.openxmlformats.org/officeDocument/2006/relationships/image" Target="../media/image42.png"/><Relationship Id="rId7" Type="http://schemas.openxmlformats.org/officeDocument/2006/relationships/image" Target="../media/image37.svg"/><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46.png"/><Relationship Id="rId2" Type="http://schemas.openxmlformats.org/officeDocument/2006/relationships/image" Target="../media/image34.png"/><Relationship Id="rId16" Type="http://schemas.openxmlformats.org/officeDocument/2006/relationships/image" Target="../media/image30.png"/><Relationship Id="rId20" Type="http://schemas.openxmlformats.org/officeDocument/2006/relationships/image" Target="../media/image41.jpeg"/><Relationship Id="rId29"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svg"/><Relationship Id="rId24" Type="http://schemas.openxmlformats.org/officeDocument/2006/relationships/image" Target="../media/image45.png"/><Relationship Id="rId5" Type="http://schemas.openxmlformats.org/officeDocument/2006/relationships/image" Target="../media/image2.svg"/><Relationship Id="rId15" Type="http://schemas.openxmlformats.org/officeDocument/2006/relationships/image" Target="../media/image39.svg"/><Relationship Id="rId23" Type="http://schemas.openxmlformats.org/officeDocument/2006/relationships/image" Target="../media/image44.png"/><Relationship Id="rId28" Type="http://schemas.openxmlformats.org/officeDocument/2006/relationships/image" Target="../media/image13.jpeg"/><Relationship Id="rId10" Type="http://schemas.openxmlformats.org/officeDocument/2006/relationships/image" Target="../media/image5.png"/><Relationship Id="rId19" Type="http://schemas.openxmlformats.org/officeDocument/2006/relationships/image" Target="../media/image40.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8.png"/><Relationship Id="rId22" Type="http://schemas.openxmlformats.org/officeDocument/2006/relationships/image" Target="../media/image43.png"/><Relationship Id="rId27" Type="http://schemas.openxmlformats.org/officeDocument/2006/relationships/image" Target="../media/image12.png"/><Relationship Id="rId30" Type="http://schemas.openxmlformats.org/officeDocument/2006/relationships/image" Target="../media/image15.svg"/></Relationships>
</file>

<file path=ppt/slides/_rels/slide4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_rels/slide4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1.svg"/><Relationship Id="rId10" Type="http://schemas.openxmlformats.org/officeDocument/2006/relationships/image" Target="../media/image103.svg"/><Relationship Id="rId4" Type="http://schemas.openxmlformats.org/officeDocument/2006/relationships/image" Target="../media/image20.png"/><Relationship Id="rId9" Type="http://schemas.openxmlformats.org/officeDocument/2006/relationships/image" Target="../media/image102.png"/></Relationships>
</file>

<file path=ppt/slides/_rels/slide4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1.svg"/><Relationship Id="rId10" Type="http://schemas.openxmlformats.org/officeDocument/2006/relationships/image" Target="../media/image105.svg"/><Relationship Id="rId4" Type="http://schemas.openxmlformats.org/officeDocument/2006/relationships/image" Target="../media/image20.png"/><Relationship Id="rId9" Type="http://schemas.openxmlformats.org/officeDocument/2006/relationships/image" Target="../media/image104.png"/></Relationships>
</file>

<file path=ppt/slides/_rels/slide4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_rels/slide45.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33.svg"/><Relationship Id="rId3" Type="http://schemas.openxmlformats.org/officeDocument/2006/relationships/image" Target="../media/image107.svg"/><Relationship Id="rId7" Type="http://schemas.openxmlformats.org/officeDocument/2006/relationships/image" Target="../media/image6.svg"/><Relationship Id="rId12" Type="http://schemas.openxmlformats.org/officeDocument/2006/relationships/image" Target="../media/image32.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9.svg"/><Relationship Id="rId10" Type="http://schemas.openxmlformats.org/officeDocument/2006/relationships/image" Target="../media/image11.png"/><Relationship Id="rId4" Type="http://schemas.openxmlformats.org/officeDocument/2006/relationships/image" Target="../media/image18.png"/><Relationship Id="rId9" Type="http://schemas.openxmlformats.org/officeDocument/2006/relationships/image" Target="../media/image109.svg"/><Relationship Id="rId14" Type="http://schemas.openxmlformats.org/officeDocument/2006/relationships/hyperlink" Target="http://www.professorpeaches.com/wp-content/uploads/2015/02/What-is-leadership-Forbes.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9.svg"/><Relationship Id="rId18" Type="http://schemas.openxmlformats.org/officeDocument/2006/relationships/image" Target="../media/image13.jpeg"/><Relationship Id="rId3" Type="http://schemas.openxmlformats.org/officeDocument/2006/relationships/image" Target="../media/image17.svg"/><Relationship Id="rId7" Type="http://schemas.openxmlformats.org/officeDocument/2006/relationships/image" Target="../media/image49.svg"/><Relationship Id="rId12" Type="http://schemas.openxmlformats.org/officeDocument/2006/relationships/image" Target="../media/image28.png"/><Relationship Id="rId17" Type="http://schemas.openxmlformats.org/officeDocument/2006/relationships/image" Target="../media/image12.png"/><Relationship Id="rId2" Type="http://schemas.openxmlformats.org/officeDocument/2006/relationships/image" Target="../media/image16.png"/><Relationship Id="rId16" Type="http://schemas.openxmlformats.org/officeDocument/2006/relationships/image" Target="../media/image11.png"/><Relationship Id="rId20"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21.svg"/><Relationship Id="rId5" Type="http://schemas.openxmlformats.org/officeDocument/2006/relationships/image" Target="../media/image19.svg"/><Relationship Id="rId15" Type="http://schemas.openxmlformats.org/officeDocument/2006/relationships/image" Target="../media/image53.svg"/><Relationship Id="rId10" Type="http://schemas.openxmlformats.org/officeDocument/2006/relationships/image" Target="../media/image20.png"/><Relationship Id="rId19"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51.svg"/><Relationship Id="rId14" Type="http://schemas.openxmlformats.org/officeDocument/2006/relationships/image" Target="../media/image52.png"/></Relationships>
</file>

<file path=ppt/slides/_rels/slide6.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54.png"/><Relationship Id="rId12" Type="http://schemas.openxmlformats.org/officeDocument/2006/relationships/image" Target="../media/image32.png"/><Relationship Id="rId2" Type="http://schemas.openxmlformats.org/officeDocument/2006/relationships/image" Target="../media/image1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6.svg"/><Relationship Id="rId5" Type="http://schemas.openxmlformats.org/officeDocument/2006/relationships/image" Target="../media/image50.png"/><Relationship Id="rId1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2.png"/><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7.JP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752212" y="3645911"/>
            <a:ext cx="9010597" cy="2390775"/>
          </a:xfrm>
          <a:prstGeom prst="rect">
            <a:avLst/>
          </a:prstGeom>
        </p:spPr>
        <p:txBody>
          <a:bodyPr lIns="0" tIns="0" rIns="0" bIns="0" rtlCol="0" anchor="t">
            <a:spAutoFit/>
          </a:bodyPr>
          <a:lstStyle/>
          <a:p>
            <a:pPr>
              <a:lnSpc>
                <a:spcPts val="6300"/>
              </a:lnSpc>
            </a:pPr>
            <a:r>
              <a:rPr lang="en-US" sz="4500">
                <a:solidFill>
                  <a:srgbClr val="000000"/>
                </a:solidFill>
                <a:latin typeface="Abhaya Libre Regular"/>
              </a:rPr>
              <a:t>Promoting Regional Development by building the capacity of the VET system</a:t>
            </a:r>
          </a:p>
        </p:txBody>
      </p:sp>
      <p:pic>
        <p:nvPicPr>
          <p:cNvPr id="10" name="Picture 10"/>
          <p:cNvPicPr>
            <a:picLocks noChangeAspect="1"/>
          </p:cNvPicPr>
          <p:nvPr/>
        </p:nvPicPr>
        <p:blipFill>
          <a:blip r:embed="rId14"/>
          <a:srcRect/>
          <a:stretch>
            <a:fillRect/>
          </a:stretch>
        </p:blipFill>
        <p:spPr>
          <a:xfrm>
            <a:off x="14847534" y="9434788"/>
            <a:ext cx="2360235" cy="602763"/>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456555" y="9092897"/>
            <a:ext cx="1068843" cy="11100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1028700" y="1812142"/>
            <a:ext cx="9478316" cy="2159437"/>
          </a:xfrm>
          <a:prstGeom prst="rect">
            <a:avLst/>
          </a:prstGeom>
        </p:spPr>
        <p:txBody>
          <a:bodyPr lIns="0" tIns="0" rIns="0" bIns="0" rtlCol="0" anchor="t">
            <a:spAutoFit/>
          </a:bodyPr>
          <a:lstStyle/>
          <a:p>
            <a:pPr algn="just">
              <a:lnSpc>
                <a:spcPts val="3450"/>
              </a:lnSpc>
            </a:pPr>
            <a:r>
              <a:rPr lang="en-US" sz="2464" spc="-36" dirty="0">
                <a:solidFill>
                  <a:srgbClr val="000000"/>
                </a:solidFill>
                <a:latin typeface="Abhaya Libre Regular"/>
              </a:rPr>
              <a:t>Maslow believes that there is a hierarchy of five needs; as each need is substantially satisfied, the </a:t>
            </a:r>
            <a:r>
              <a:rPr lang="en-US" sz="2464" spc="-36" dirty="0">
                <a:solidFill>
                  <a:srgbClr val="000000"/>
                </a:solidFill>
                <a:latin typeface="Abhaya Libre Regular Bold"/>
              </a:rPr>
              <a:t>next need becomes DOMINANT. </a:t>
            </a:r>
            <a:r>
              <a:rPr lang="en-US" sz="2464" spc="-36" dirty="0">
                <a:solidFill>
                  <a:srgbClr val="000000"/>
                </a:solidFill>
                <a:latin typeface="Abhaya Libre Regular"/>
              </a:rPr>
              <a:t>He argues that lower-order needs must be satisfied before on progresses to higher-order needs.</a:t>
            </a:r>
          </a:p>
          <a:p>
            <a:pPr algn="just">
              <a:lnSpc>
                <a:spcPts val="2750"/>
              </a:lnSpc>
            </a:pPr>
            <a:endParaRPr lang="en-US" sz="2464" spc="-36" dirty="0">
              <a:solidFill>
                <a:srgbClr val="000000"/>
              </a:solidFill>
              <a:latin typeface="Abhaya Libre Regular"/>
            </a:endParaRPr>
          </a:p>
        </p:txBody>
      </p:sp>
      <p:pic>
        <p:nvPicPr>
          <p:cNvPr id="9" name="Picture 9"/>
          <p:cNvPicPr>
            <a:picLocks noChangeAspect="1"/>
          </p:cNvPicPr>
          <p:nvPr/>
        </p:nvPicPr>
        <p:blipFill>
          <a:blip r:embed="rId10"/>
          <a:srcRect/>
          <a:stretch>
            <a:fillRect/>
          </a:stretch>
        </p:blipFill>
        <p:spPr>
          <a:xfrm>
            <a:off x="959355" y="3586162"/>
            <a:ext cx="7403522" cy="5581917"/>
          </a:xfrm>
          <a:prstGeom prst="rect">
            <a:avLst/>
          </a:prstGeom>
        </p:spPr>
      </p:pic>
      <p:sp>
        <p:nvSpPr>
          <p:cNvPr id="10" name="TextBox 10"/>
          <p:cNvSpPr txBox="1"/>
          <p:nvPr/>
        </p:nvSpPr>
        <p:spPr>
          <a:xfrm>
            <a:off x="4733498" y="1125146"/>
            <a:ext cx="9439617" cy="1189930"/>
          </a:xfrm>
          <a:prstGeom prst="rect">
            <a:avLst/>
          </a:prstGeom>
        </p:spPr>
        <p:txBody>
          <a:bodyPr lIns="0" tIns="0" rIns="0" bIns="0" rtlCol="0" anchor="t">
            <a:spAutoFit/>
          </a:bodyPr>
          <a:lstStyle/>
          <a:p>
            <a:pPr algn="ctr">
              <a:lnSpc>
                <a:spcPts val="5050"/>
              </a:lnSpc>
            </a:pPr>
            <a:r>
              <a:rPr lang="en-US" sz="5941">
                <a:solidFill>
                  <a:srgbClr val="000000"/>
                </a:solidFill>
                <a:latin typeface="Abhaya Libre Regular Bold"/>
              </a:rPr>
              <a:t>Maslow's Hierarchy of Needs</a:t>
            </a:r>
          </a:p>
          <a:p>
            <a:pPr algn="ctr">
              <a:lnSpc>
                <a:spcPts val="4030"/>
              </a:lnSpc>
            </a:pPr>
            <a:r>
              <a:rPr lang="en-US" sz="4741">
                <a:solidFill>
                  <a:srgbClr val="000000"/>
                </a:solidFill>
                <a:latin typeface="Abhaya Libre Regular Bold"/>
              </a:rPr>
              <a:t> </a:t>
            </a:r>
          </a:p>
        </p:txBody>
      </p:sp>
      <p:sp>
        <p:nvSpPr>
          <p:cNvPr id="11" name="TextBox 11"/>
          <p:cNvSpPr txBox="1"/>
          <p:nvPr/>
        </p:nvSpPr>
        <p:spPr>
          <a:xfrm>
            <a:off x="3569416" y="290472"/>
            <a:ext cx="11767781"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Open Sans Extra Bold"/>
              </a:rPr>
              <a:t>The basic idea is that individuals have needs that, when  unsatisfied,  will result in motivation.</a:t>
            </a:r>
          </a:p>
        </p:txBody>
      </p:sp>
      <p:pic>
        <p:nvPicPr>
          <p:cNvPr id="12" name="Picture 12"/>
          <p:cNvPicPr>
            <a:picLocks noChangeAspect="1"/>
          </p:cNvPicPr>
          <p:nvPr/>
        </p:nvPicPr>
        <p:blipFill>
          <a:blip r:embed="rId11"/>
          <a:srcRect/>
          <a:stretch>
            <a:fillRect/>
          </a:stretch>
        </p:blipFill>
        <p:spPr>
          <a:xfrm>
            <a:off x="14993119" y="9508512"/>
            <a:ext cx="2360235" cy="602763"/>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56555" y="9092897"/>
            <a:ext cx="1068843" cy="1110057"/>
          </a:xfrm>
          <a:prstGeom prst="rect">
            <a:avLst/>
          </a:prstGeom>
        </p:spPr>
      </p:pic>
      <p:sp>
        <p:nvSpPr>
          <p:cNvPr id="14" name="TextBox 14"/>
          <p:cNvSpPr txBox="1"/>
          <p:nvPr/>
        </p:nvSpPr>
        <p:spPr>
          <a:xfrm>
            <a:off x="11120963" y="7862457"/>
            <a:ext cx="6104305" cy="305687"/>
          </a:xfrm>
          <a:prstGeom prst="rect">
            <a:avLst/>
          </a:prstGeom>
        </p:spPr>
        <p:txBody>
          <a:bodyPr lIns="0" tIns="0" rIns="0" bIns="0" rtlCol="0" anchor="t">
            <a:spAutoFit/>
          </a:bodyPr>
          <a:lstStyle/>
          <a:p>
            <a:pPr algn="ctr">
              <a:lnSpc>
                <a:spcPts val="2567"/>
              </a:lnSpc>
            </a:pPr>
            <a:r>
              <a:rPr lang="en-US" sz="1834" dirty="0">
                <a:solidFill>
                  <a:srgbClr val="04989E"/>
                </a:solidFill>
                <a:latin typeface="Open Sans Extra Bold"/>
              </a:rPr>
              <a:t>https://www.youtube.com/watch?v=O-4ithG_07Q</a:t>
            </a:r>
          </a:p>
        </p:txBody>
      </p:sp>
      <p:pic>
        <p:nvPicPr>
          <p:cNvPr id="16" name="Imagen 15">
            <a:extLst>
              <a:ext uri="{FF2B5EF4-FFF2-40B4-BE49-F238E27FC236}">
                <a16:creationId xmlns:a16="http://schemas.microsoft.com/office/drawing/2014/main" id="{3586AE81-7381-46A2-B999-63F7B9D989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1284" y="3257521"/>
            <a:ext cx="7367682" cy="43318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2372" y="7744612"/>
            <a:ext cx="1504737" cy="1579400"/>
          </a:xfrm>
          <a:prstGeom prst="rect">
            <a:avLst/>
          </a:prstGeom>
        </p:spPr>
      </p:pic>
      <p:sp>
        <p:nvSpPr>
          <p:cNvPr id="9" name="TextBox 9"/>
          <p:cNvSpPr txBox="1"/>
          <p:nvPr/>
        </p:nvSpPr>
        <p:spPr>
          <a:xfrm>
            <a:off x="5246199" y="898136"/>
            <a:ext cx="8256649" cy="21423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Alderfer's ERG theory</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p:txBody>
      </p:sp>
      <p:sp>
        <p:nvSpPr>
          <p:cNvPr id="10" name="TextBox 10"/>
          <p:cNvSpPr txBox="1"/>
          <p:nvPr/>
        </p:nvSpPr>
        <p:spPr>
          <a:xfrm>
            <a:off x="572372" y="2494478"/>
            <a:ext cx="9347654" cy="4957071"/>
          </a:xfrm>
          <a:prstGeom prst="rect">
            <a:avLst/>
          </a:prstGeom>
        </p:spPr>
        <p:txBody>
          <a:bodyPr lIns="0" tIns="0" rIns="0" bIns="0" rtlCol="0" anchor="t">
            <a:spAutoFit/>
          </a:bodyPr>
          <a:lstStyle/>
          <a:p>
            <a:pPr algn="just">
              <a:lnSpc>
                <a:spcPts val="3947"/>
              </a:lnSpc>
            </a:pPr>
            <a:r>
              <a:rPr lang="en-US" sz="2819" spc="-42" dirty="0">
                <a:solidFill>
                  <a:srgbClr val="000000"/>
                </a:solidFill>
                <a:latin typeface="Abhaya Libre Regular"/>
              </a:rPr>
              <a:t>Alderfer states that more than one need can be important at the same time. He explains that if a higher-order need is not being met, the desire to satisfy a lower-level need increases.</a:t>
            </a:r>
          </a:p>
          <a:p>
            <a:pPr algn="just">
              <a:lnSpc>
                <a:spcPts val="3947"/>
              </a:lnSpc>
            </a:pPr>
            <a:r>
              <a:rPr lang="en-US" sz="2819" spc="-42" dirty="0">
                <a:solidFill>
                  <a:srgbClr val="000000"/>
                </a:solidFill>
                <a:latin typeface="Abhaya Libre Regular Bold"/>
              </a:rPr>
              <a:t>Compared to Maslow's pyramid:</a:t>
            </a:r>
          </a:p>
          <a:p>
            <a:pPr algn="just">
              <a:lnSpc>
                <a:spcPts val="3947"/>
              </a:lnSpc>
            </a:pPr>
            <a:endParaRPr lang="en-US" sz="2819" spc="-42" dirty="0">
              <a:solidFill>
                <a:srgbClr val="000000"/>
              </a:solidFill>
              <a:latin typeface="Abhaya Libre Regular Bold"/>
            </a:endParaRPr>
          </a:p>
          <a:p>
            <a:pPr marL="608792" lvl="1" indent="-304396" algn="just">
              <a:lnSpc>
                <a:spcPts val="3947"/>
              </a:lnSpc>
              <a:buFont typeface="Arial"/>
              <a:buChar char="•"/>
            </a:pPr>
            <a:r>
              <a:rPr lang="en-US" sz="2819" spc="-42" dirty="0">
                <a:solidFill>
                  <a:srgbClr val="000000"/>
                </a:solidFill>
                <a:latin typeface="Abhaya Libre Regular Bold"/>
              </a:rPr>
              <a:t>Existence:</a:t>
            </a:r>
            <a:r>
              <a:rPr lang="en-US" sz="2819" spc="-42" dirty="0">
                <a:solidFill>
                  <a:srgbClr val="000000"/>
                </a:solidFill>
                <a:latin typeface="Abhaya Libre Regular"/>
              </a:rPr>
              <a:t> Concerned with providing basic material existence requirements</a:t>
            </a:r>
          </a:p>
          <a:p>
            <a:pPr marL="608792" lvl="1" indent="-304396" algn="just">
              <a:lnSpc>
                <a:spcPts val="3947"/>
              </a:lnSpc>
              <a:buFont typeface="Arial"/>
              <a:buChar char="•"/>
            </a:pPr>
            <a:r>
              <a:rPr lang="en-US" sz="2819" spc="-42" dirty="0">
                <a:solidFill>
                  <a:srgbClr val="000000"/>
                </a:solidFill>
                <a:latin typeface="Abhaya Libre Regular Bold"/>
              </a:rPr>
              <a:t>Relatedness: </a:t>
            </a:r>
            <a:r>
              <a:rPr lang="en-US" sz="2819" spc="-42" dirty="0">
                <a:solidFill>
                  <a:srgbClr val="000000"/>
                </a:solidFill>
                <a:latin typeface="Abhaya Libre Regular"/>
              </a:rPr>
              <a:t>Desire for maintaining important interpersonal relationships</a:t>
            </a:r>
          </a:p>
          <a:p>
            <a:pPr marL="608792" lvl="1" indent="-304396" algn="just">
              <a:lnSpc>
                <a:spcPts val="3947"/>
              </a:lnSpc>
              <a:buFont typeface="Arial"/>
              <a:buChar char="•"/>
            </a:pPr>
            <a:r>
              <a:rPr lang="en-US" sz="2819" spc="-42" dirty="0">
                <a:solidFill>
                  <a:srgbClr val="000000"/>
                </a:solidFill>
                <a:latin typeface="Abhaya Libre Regular Bold"/>
              </a:rPr>
              <a:t>Growth:</a:t>
            </a:r>
            <a:r>
              <a:rPr lang="en-US" sz="2819" spc="-42" dirty="0">
                <a:solidFill>
                  <a:srgbClr val="000000"/>
                </a:solidFill>
                <a:latin typeface="Abhaya Libre Regular"/>
              </a:rPr>
              <a:t> Intrinsic desire for personal development</a:t>
            </a:r>
          </a:p>
        </p:txBody>
      </p:sp>
      <p:pic>
        <p:nvPicPr>
          <p:cNvPr id="11" name="Picture 11"/>
          <p:cNvPicPr>
            <a:picLocks noChangeAspect="1"/>
          </p:cNvPicPr>
          <p:nvPr/>
        </p:nvPicPr>
        <p:blipFill>
          <a:blip r:embed="rId12"/>
          <a:srcRect/>
          <a:stretch>
            <a:fillRect/>
          </a:stretch>
        </p:blipFill>
        <p:spPr>
          <a:xfrm>
            <a:off x="14993119" y="9508512"/>
            <a:ext cx="2360235" cy="602763"/>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456555" y="9092897"/>
            <a:ext cx="1068843" cy="1110057"/>
          </a:xfrm>
          <a:prstGeom prst="rect">
            <a:avLst/>
          </a:prstGeom>
        </p:spPr>
      </p:pic>
      <p:pic>
        <p:nvPicPr>
          <p:cNvPr id="14" name="Imagen 13">
            <a:extLst>
              <a:ext uri="{FF2B5EF4-FFF2-40B4-BE49-F238E27FC236}">
                <a16:creationId xmlns:a16="http://schemas.microsoft.com/office/drawing/2014/main" id="{D8ED7D22-7604-47AF-9144-4D6F19DE0F1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57137" y="2434843"/>
            <a:ext cx="7394350" cy="57768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pic>
        <p:nvPicPr>
          <p:cNvPr id="7" name="Picture 7"/>
          <p:cNvPicPr>
            <a:picLocks noChangeAspect="1"/>
          </p:cNvPicPr>
          <p:nvPr/>
        </p:nvPicPr>
        <p:blipFill>
          <a:blip r:embed="rId10"/>
          <a:srcRect/>
          <a:stretch>
            <a:fillRect/>
          </a:stretch>
        </p:blipFill>
        <p:spPr>
          <a:xfrm>
            <a:off x="11285572" y="2769856"/>
            <a:ext cx="5973728" cy="5220284"/>
          </a:xfrm>
          <a:prstGeom prst="rect">
            <a:avLst/>
          </a:prstGeom>
        </p:spPr>
      </p:pic>
      <p:sp>
        <p:nvSpPr>
          <p:cNvPr id="8" name="TextBox 8"/>
          <p:cNvSpPr txBox="1"/>
          <p:nvPr/>
        </p:nvSpPr>
        <p:spPr>
          <a:xfrm>
            <a:off x="4673499" y="743344"/>
            <a:ext cx="8280738" cy="7707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a:rPr>
              <a:t>McClelland's theory</a:t>
            </a:r>
          </a:p>
        </p:txBody>
      </p:sp>
      <p:sp>
        <p:nvSpPr>
          <p:cNvPr id="9" name="TextBox 9"/>
          <p:cNvSpPr txBox="1"/>
          <p:nvPr/>
        </p:nvSpPr>
        <p:spPr>
          <a:xfrm>
            <a:off x="479674" y="2232852"/>
            <a:ext cx="9789617" cy="6291594"/>
          </a:xfrm>
          <a:prstGeom prst="rect">
            <a:avLst/>
          </a:prstGeom>
        </p:spPr>
        <p:txBody>
          <a:bodyPr lIns="0" tIns="0" rIns="0" bIns="0" rtlCol="0" anchor="t">
            <a:spAutoFit/>
          </a:bodyPr>
          <a:lstStyle/>
          <a:p>
            <a:pPr algn="just">
              <a:lnSpc>
                <a:spcPts val="4134"/>
              </a:lnSpc>
            </a:pPr>
            <a:r>
              <a:rPr lang="en-US" sz="2953" spc="-44" dirty="0">
                <a:solidFill>
                  <a:srgbClr val="000000"/>
                </a:solidFill>
                <a:latin typeface="Abhaya Libre Regular"/>
              </a:rPr>
              <a:t>McClelland argues that people vary in the types of needs they have. He states that their motivation and how well they perform in a work situation are related to whether they have a need for achievement, affiliation, or power.</a:t>
            </a:r>
          </a:p>
          <a:p>
            <a:pPr algn="just">
              <a:lnSpc>
                <a:spcPts val="4134"/>
              </a:lnSpc>
            </a:pPr>
            <a:r>
              <a:rPr lang="en-US" sz="2953" spc="-44" dirty="0">
                <a:solidFill>
                  <a:srgbClr val="000000"/>
                </a:solidFill>
                <a:latin typeface="Abhaya Libre Regular Bold"/>
              </a:rPr>
              <a:t>Compared to Maslow's pyramid:</a:t>
            </a:r>
          </a:p>
          <a:p>
            <a:pPr algn="just">
              <a:lnSpc>
                <a:spcPts val="4134"/>
              </a:lnSpc>
            </a:pPr>
            <a:endParaRPr lang="en-US" sz="2953" spc="-44" dirty="0">
              <a:solidFill>
                <a:srgbClr val="000000"/>
              </a:solidFill>
              <a:latin typeface="Abhaya Libre Regular Bold"/>
            </a:endParaRPr>
          </a:p>
          <a:p>
            <a:pPr marL="637577" lvl="1" indent="-318788" algn="just">
              <a:lnSpc>
                <a:spcPts val="4134"/>
              </a:lnSpc>
              <a:buFont typeface="Arial"/>
              <a:buChar char="•"/>
            </a:pPr>
            <a:r>
              <a:rPr lang="en-US" sz="2953" spc="-44" dirty="0">
                <a:solidFill>
                  <a:srgbClr val="000000"/>
                </a:solidFill>
                <a:latin typeface="Abhaya Libre Regular Bold"/>
              </a:rPr>
              <a:t>Needs of achievement: </a:t>
            </a:r>
            <a:r>
              <a:rPr lang="en-US" sz="2953" spc="-44" dirty="0">
                <a:solidFill>
                  <a:srgbClr val="000000"/>
                </a:solidFill>
                <a:latin typeface="Abhaya Libre Regular"/>
              </a:rPr>
              <a:t>The drive to excel, to achieve in relation to a set of standards, to strive to succeed</a:t>
            </a:r>
          </a:p>
          <a:p>
            <a:pPr marL="637577" lvl="1" indent="-318788" algn="just">
              <a:lnSpc>
                <a:spcPts val="4134"/>
              </a:lnSpc>
              <a:buFont typeface="Arial"/>
              <a:buChar char="•"/>
            </a:pPr>
            <a:r>
              <a:rPr lang="en-US" sz="2953" spc="-44" dirty="0">
                <a:solidFill>
                  <a:srgbClr val="000000"/>
                </a:solidFill>
                <a:latin typeface="Abhaya Libre Regular Bold"/>
              </a:rPr>
              <a:t>Need for power: </a:t>
            </a:r>
            <a:r>
              <a:rPr lang="en-US" sz="2953" spc="-44" dirty="0">
                <a:solidFill>
                  <a:srgbClr val="000000"/>
                </a:solidFill>
                <a:latin typeface="Abhaya Libre Regular"/>
              </a:rPr>
              <a:t>The need to make others behave in a way that they would not have behaved otherwise</a:t>
            </a:r>
          </a:p>
          <a:p>
            <a:pPr marL="637577" lvl="1" indent="-318788" algn="just">
              <a:lnSpc>
                <a:spcPts val="4134"/>
              </a:lnSpc>
              <a:buFont typeface="Arial"/>
              <a:buChar char="•"/>
            </a:pPr>
            <a:r>
              <a:rPr lang="en-US" sz="2953" spc="-44" dirty="0">
                <a:solidFill>
                  <a:srgbClr val="000000"/>
                </a:solidFill>
                <a:latin typeface="Abhaya Libre Regular Bold"/>
              </a:rPr>
              <a:t>Need for affiliation:</a:t>
            </a:r>
            <a:r>
              <a:rPr lang="en-US" sz="2953" spc="-44" dirty="0">
                <a:solidFill>
                  <a:srgbClr val="000000"/>
                </a:solidFill>
                <a:latin typeface="Abhaya Libre Regular"/>
              </a:rPr>
              <a:t> the desire for friendly and close interpersonal relationships</a:t>
            </a:r>
          </a:p>
        </p:txBody>
      </p:sp>
      <p:pic>
        <p:nvPicPr>
          <p:cNvPr id="10" name="Picture 10"/>
          <p:cNvPicPr>
            <a:picLocks noChangeAspect="1"/>
          </p:cNvPicPr>
          <p:nvPr/>
        </p:nvPicPr>
        <p:blipFill>
          <a:blip r:embed="rId11"/>
          <a:srcRect/>
          <a:stretch>
            <a:fillRect/>
          </a:stretch>
        </p:blipFill>
        <p:spPr>
          <a:xfrm>
            <a:off x="14993119" y="9508512"/>
            <a:ext cx="2360235" cy="60276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56555" y="9092897"/>
            <a:ext cx="1068843" cy="11100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pic>
        <p:nvPicPr>
          <p:cNvPr id="7" name="Picture 7"/>
          <p:cNvPicPr>
            <a:picLocks noChangeAspect="1"/>
          </p:cNvPicPr>
          <p:nvPr/>
        </p:nvPicPr>
        <p:blipFill>
          <a:blip r:embed="rId10"/>
          <a:srcRect/>
          <a:stretch>
            <a:fillRect/>
          </a:stretch>
        </p:blipFill>
        <p:spPr>
          <a:xfrm>
            <a:off x="9725389" y="2180334"/>
            <a:ext cx="7322621" cy="5283774"/>
          </a:xfrm>
          <a:prstGeom prst="rect">
            <a:avLst/>
          </a:prstGeom>
        </p:spPr>
      </p:pic>
      <p:sp>
        <p:nvSpPr>
          <p:cNvPr id="8" name="TextBox 8"/>
          <p:cNvSpPr txBox="1"/>
          <p:nvPr/>
        </p:nvSpPr>
        <p:spPr>
          <a:xfrm>
            <a:off x="479674" y="1576172"/>
            <a:ext cx="8853721" cy="8448996"/>
          </a:xfrm>
          <a:prstGeom prst="rect">
            <a:avLst/>
          </a:prstGeom>
        </p:spPr>
        <p:txBody>
          <a:bodyPr lIns="0" tIns="0" rIns="0" bIns="0" rtlCol="0" anchor="t">
            <a:spAutoFit/>
          </a:bodyPr>
          <a:lstStyle/>
          <a:p>
            <a:pPr algn="just">
              <a:lnSpc>
                <a:spcPts val="3739"/>
              </a:lnSpc>
            </a:pPr>
            <a:r>
              <a:rPr lang="en-US" sz="2670" spc="-40">
                <a:solidFill>
                  <a:srgbClr val="000000"/>
                </a:solidFill>
                <a:latin typeface="Abhaya Libre Regular"/>
              </a:rPr>
              <a:t>Helzberg states that hygiene factors must be met if a person is not to be dissatisfied. He argues that they will not lead to satisfaction, However, motivators lead to satisfaction.</a:t>
            </a:r>
          </a:p>
          <a:p>
            <a:pPr algn="just">
              <a:lnSpc>
                <a:spcPts val="3739"/>
              </a:lnSpc>
            </a:pPr>
            <a:endParaRPr lang="en-US" sz="2670" spc="-40">
              <a:solidFill>
                <a:srgbClr val="000000"/>
              </a:solidFill>
              <a:latin typeface="Abhaya Libre Regular"/>
            </a:endParaRPr>
          </a:p>
          <a:p>
            <a:pPr marL="576624" lvl="1" indent="-288312" algn="just">
              <a:lnSpc>
                <a:spcPts val="3739"/>
              </a:lnSpc>
              <a:buFont typeface="Arial"/>
              <a:buChar char="•"/>
            </a:pPr>
            <a:r>
              <a:rPr lang="en-US" sz="2670" spc="-40">
                <a:solidFill>
                  <a:srgbClr val="000000"/>
                </a:solidFill>
                <a:latin typeface="Abhaya Libre Regular Bold"/>
              </a:rPr>
              <a:t>Hygiene factors - the source of dissatisfaction:</a:t>
            </a:r>
          </a:p>
          <a:p>
            <a:pPr marL="1153247" lvl="2" indent="-384416" algn="just">
              <a:lnSpc>
                <a:spcPts val="3739"/>
              </a:lnSpc>
              <a:buFont typeface="Arial"/>
              <a:buChar char="⚬"/>
            </a:pPr>
            <a:r>
              <a:rPr lang="en-US" sz="2670" spc="-40">
                <a:solidFill>
                  <a:srgbClr val="000000"/>
                </a:solidFill>
                <a:latin typeface="Abhaya Libre Regular Bold"/>
              </a:rPr>
              <a:t>Extrinsic factors </a:t>
            </a:r>
            <a:r>
              <a:rPr lang="en-US" sz="2670" spc="-40">
                <a:solidFill>
                  <a:srgbClr val="000000"/>
                </a:solidFill>
                <a:latin typeface="Abhaya Libre Regular"/>
              </a:rPr>
              <a:t>(context of work)</a:t>
            </a:r>
          </a:p>
          <a:p>
            <a:pPr marL="1729871" lvl="3" indent="-432468" algn="just">
              <a:lnSpc>
                <a:spcPts val="3739"/>
              </a:lnSpc>
              <a:buFont typeface="Arial"/>
              <a:buChar char="￭"/>
            </a:pPr>
            <a:r>
              <a:rPr lang="en-US" sz="2670" spc="-40">
                <a:solidFill>
                  <a:srgbClr val="000000"/>
                </a:solidFill>
                <a:latin typeface="Abhaya Libre Regular"/>
              </a:rPr>
              <a:t>Company policy and administration</a:t>
            </a:r>
          </a:p>
          <a:p>
            <a:pPr marL="1729871" lvl="3" indent="-432468" algn="just">
              <a:lnSpc>
                <a:spcPts val="3739"/>
              </a:lnSpc>
              <a:buFont typeface="Arial"/>
              <a:buChar char="￭"/>
            </a:pPr>
            <a:r>
              <a:rPr lang="en-US" sz="2670" spc="-40">
                <a:solidFill>
                  <a:srgbClr val="000000"/>
                </a:solidFill>
                <a:latin typeface="Abhaya Libre Regular"/>
              </a:rPr>
              <a:t>Unhappy relationship with employee's supervisor</a:t>
            </a:r>
          </a:p>
          <a:p>
            <a:pPr marL="1729871" lvl="3" indent="-432468" algn="just">
              <a:lnSpc>
                <a:spcPts val="3739"/>
              </a:lnSpc>
              <a:buFont typeface="Arial"/>
              <a:buChar char="￭"/>
            </a:pPr>
            <a:r>
              <a:rPr lang="en-US" sz="2670" spc="-40">
                <a:solidFill>
                  <a:srgbClr val="000000"/>
                </a:solidFill>
                <a:latin typeface="Abhaya Libre Regular"/>
              </a:rPr>
              <a:t>Poor interpersonal relations with one's peers</a:t>
            </a:r>
          </a:p>
          <a:p>
            <a:pPr marL="1729871" lvl="3" indent="-432468" algn="just">
              <a:lnSpc>
                <a:spcPts val="3739"/>
              </a:lnSpc>
              <a:buFont typeface="Arial"/>
              <a:buChar char="￭"/>
            </a:pPr>
            <a:r>
              <a:rPr lang="en-US" sz="2670" spc="-40">
                <a:solidFill>
                  <a:srgbClr val="000000"/>
                </a:solidFill>
                <a:latin typeface="Abhaya Libre Regular"/>
              </a:rPr>
              <a:t>Poor working conditions</a:t>
            </a:r>
          </a:p>
          <a:p>
            <a:pPr marL="576624" lvl="1" indent="-288312" algn="just">
              <a:lnSpc>
                <a:spcPts val="3739"/>
              </a:lnSpc>
              <a:buFont typeface="Arial"/>
              <a:buChar char="•"/>
            </a:pPr>
            <a:r>
              <a:rPr lang="en-US" sz="2670" spc="-40">
                <a:solidFill>
                  <a:srgbClr val="000000"/>
                </a:solidFill>
                <a:latin typeface="Abhaya Libre Regular Bold"/>
              </a:rPr>
              <a:t>Motivators - the source of satisfaction:</a:t>
            </a:r>
          </a:p>
          <a:p>
            <a:pPr marL="1153247" lvl="2" indent="-384416" algn="just">
              <a:lnSpc>
                <a:spcPts val="3739"/>
              </a:lnSpc>
              <a:buFont typeface="Arial"/>
              <a:buChar char="⚬"/>
            </a:pPr>
            <a:r>
              <a:rPr lang="en-US" sz="2670" spc="-40">
                <a:solidFill>
                  <a:srgbClr val="000000"/>
                </a:solidFill>
                <a:latin typeface="Abhaya Libre Regular Bold"/>
              </a:rPr>
              <a:t>Intrinsic factors </a:t>
            </a:r>
            <a:r>
              <a:rPr lang="en-US" sz="2670" spc="-40">
                <a:solidFill>
                  <a:srgbClr val="000000"/>
                </a:solidFill>
                <a:latin typeface="Abhaya Libre Regular"/>
              </a:rPr>
              <a:t>(the content of work)</a:t>
            </a:r>
          </a:p>
          <a:p>
            <a:pPr marL="1729871" lvl="3" indent="-432468" algn="just">
              <a:lnSpc>
                <a:spcPts val="3739"/>
              </a:lnSpc>
              <a:buFont typeface="Arial"/>
              <a:buChar char="￭"/>
            </a:pPr>
            <a:r>
              <a:rPr lang="en-US" sz="2670" spc="-40">
                <a:solidFill>
                  <a:srgbClr val="000000"/>
                </a:solidFill>
                <a:latin typeface="Abhaya Libre Regular"/>
              </a:rPr>
              <a:t>Achievement</a:t>
            </a:r>
          </a:p>
          <a:p>
            <a:pPr marL="1729871" lvl="3" indent="-432468" algn="just">
              <a:lnSpc>
                <a:spcPts val="3739"/>
              </a:lnSpc>
              <a:buFont typeface="Arial"/>
              <a:buChar char="￭"/>
            </a:pPr>
            <a:r>
              <a:rPr lang="en-US" sz="2670" spc="-40">
                <a:solidFill>
                  <a:srgbClr val="000000"/>
                </a:solidFill>
                <a:latin typeface="Abhaya Libre Regular"/>
              </a:rPr>
              <a:t>Recognition</a:t>
            </a:r>
          </a:p>
          <a:p>
            <a:pPr marL="1729871" lvl="3" indent="-432468" algn="just">
              <a:lnSpc>
                <a:spcPts val="3739"/>
              </a:lnSpc>
              <a:buFont typeface="Arial"/>
              <a:buChar char="￭"/>
            </a:pPr>
            <a:r>
              <a:rPr lang="en-US" sz="2670" spc="-40">
                <a:solidFill>
                  <a:srgbClr val="000000"/>
                </a:solidFill>
                <a:latin typeface="Abhaya Libre Regular"/>
              </a:rPr>
              <a:t>Challenging, varied, or interesting work</a:t>
            </a:r>
          </a:p>
          <a:p>
            <a:pPr marL="1729871" lvl="3" indent="-432468" algn="just">
              <a:lnSpc>
                <a:spcPts val="3739"/>
              </a:lnSpc>
              <a:buFont typeface="Arial"/>
              <a:buChar char="￭"/>
            </a:pPr>
            <a:r>
              <a:rPr lang="en-US" sz="2670" spc="-40">
                <a:solidFill>
                  <a:srgbClr val="000000"/>
                </a:solidFill>
                <a:latin typeface="Abhaya Libre Regular"/>
              </a:rPr>
              <a:t>Responsibility</a:t>
            </a:r>
          </a:p>
          <a:p>
            <a:pPr marL="1729871" lvl="3" indent="-432468" algn="just">
              <a:lnSpc>
                <a:spcPts val="3739"/>
              </a:lnSpc>
              <a:buFont typeface="Arial"/>
              <a:buChar char="￭"/>
            </a:pPr>
            <a:r>
              <a:rPr lang="en-US" sz="2670" spc="-40">
                <a:solidFill>
                  <a:srgbClr val="000000"/>
                </a:solidFill>
                <a:latin typeface="Abhaya Libre Regular"/>
              </a:rPr>
              <a:t>Advancement</a:t>
            </a:r>
          </a:p>
          <a:p>
            <a:pPr algn="just">
              <a:lnSpc>
                <a:spcPts val="3739"/>
              </a:lnSpc>
            </a:pPr>
            <a:endParaRPr lang="en-US" sz="2670" spc="-40">
              <a:solidFill>
                <a:srgbClr val="000000"/>
              </a:solidFill>
              <a:latin typeface="Abhaya Libre Regular"/>
            </a:endParaRPr>
          </a:p>
        </p:txBody>
      </p:sp>
      <p:sp>
        <p:nvSpPr>
          <p:cNvPr id="9" name="TextBox 9"/>
          <p:cNvSpPr txBox="1"/>
          <p:nvPr/>
        </p:nvSpPr>
        <p:spPr>
          <a:xfrm>
            <a:off x="3578438" y="836192"/>
            <a:ext cx="12293904" cy="1344142"/>
          </a:xfrm>
          <a:prstGeom prst="rect">
            <a:avLst/>
          </a:prstGeom>
        </p:spPr>
        <p:txBody>
          <a:bodyPr lIns="0" tIns="0" rIns="0" bIns="0" rtlCol="0" anchor="t">
            <a:spAutoFit/>
          </a:bodyPr>
          <a:lstStyle/>
          <a:p>
            <a:pPr algn="ctr">
              <a:lnSpc>
                <a:spcPts val="4429"/>
              </a:lnSpc>
            </a:pPr>
            <a:r>
              <a:rPr lang="en-US" sz="5210">
                <a:solidFill>
                  <a:srgbClr val="000000"/>
                </a:solidFill>
                <a:latin typeface="Abhaya Libre Regular Bold"/>
              </a:rPr>
              <a:t>Herzberg's Motivation-Hygiene theory</a:t>
            </a:r>
          </a:p>
          <a:p>
            <a:pPr algn="ctr">
              <a:lnSpc>
                <a:spcPts val="5449"/>
              </a:lnSpc>
            </a:pPr>
            <a:endParaRPr lang="en-US" sz="5210">
              <a:solidFill>
                <a:srgbClr val="000000"/>
              </a:solidFill>
              <a:latin typeface="Abhaya Libre Regular Bold"/>
            </a:endParaRPr>
          </a:p>
        </p:txBody>
      </p:sp>
      <p:pic>
        <p:nvPicPr>
          <p:cNvPr id="10" name="Picture 10"/>
          <p:cNvPicPr>
            <a:picLocks noChangeAspect="1"/>
          </p:cNvPicPr>
          <p:nvPr/>
        </p:nvPicPr>
        <p:blipFill>
          <a:blip r:embed="rId11"/>
          <a:srcRect/>
          <a:stretch>
            <a:fillRect/>
          </a:stretch>
        </p:blipFill>
        <p:spPr>
          <a:xfrm>
            <a:off x="14993119" y="9508512"/>
            <a:ext cx="2360235" cy="60276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56555" y="9092897"/>
            <a:ext cx="1068843" cy="11100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297679" y="-1492240"/>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1369334" y="3364205"/>
            <a:ext cx="6807912" cy="4507826"/>
          </a:xfrm>
          <a:prstGeom prst="rect">
            <a:avLst/>
          </a:prstGeom>
        </p:spPr>
        <p:txBody>
          <a:bodyPr lIns="0" tIns="0" rIns="0" bIns="0" rtlCol="0" anchor="t">
            <a:spAutoFit/>
          </a:bodyPr>
          <a:lstStyle/>
          <a:p>
            <a:pPr algn="just">
              <a:lnSpc>
                <a:spcPts val="4622"/>
              </a:lnSpc>
            </a:pPr>
            <a:endParaRPr/>
          </a:p>
          <a:p>
            <a:pPr algn="just">
              <a:lnSpc>
                <a:spcPts val="4622"/>
              </a:lnSpc>
            </a:pPr>
            <a:r>
              <a:rPr lang="en-US" sz="3301" spc="-49">
                <a:solidFill>
                  <a:srgbClr val="000000"/>
                </a:solidFill>
                <a:latin typeface="Abhaya Libre Regular"/>
              </a:rPr>
              <a:t>The theory in which individuals act depending on wheter their effort will lead to good performance, wheter good performance will be followed by a given outcome, and whether that outcome is attractive to them.</a:t>
            </a:r>
          </a:p>
          <a:p>
            <a:pPr algn="just">
              <a:lnSpc>
                <a:spcPts val="3502"/>
              </a:lnSpc>
            </a:pPr>
            <a:endParaRPr lang="en-US" sz="3301" spc="-49">
              <a:solidFill>
                <a:srgbClr val="000000"/>
              </a:solidFill>
              <a:latin typeface="Abhaya Libre Regular"/>
            </a:endParaRPr>
          </a:p>
        </p:txBody>
      </p:sp>
      <p:sp>
        <p:nvSpPr>
          <p:cNvPr id="8" name="TextBox 8"/>
          <p:cNvSpPr txBox="1"/>
          <p:nvPr/>
        </p:nvSpPr>
        <p:spPr>
          <a:xfrm>
            <a:off x="5163523" y="2066799"/>
            <a:ext cx="8280738" cy="14565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Expectancy theory</a:t>
            </a:r>
          </a:p>
          <a:p>
            <a:pPr algn="ctr">
              <a:lnSpc>
                <a:spcPts val="5449"/>
              </a:lnSpc>
            </a:pPr>
            <a:endParaRPr lang="en-US" sz="6410">
              <a:solidFill>
                <a:srgbClr val="000000"/>
              </a:solidFill>
              <a:latin typeface="Abhaya Libre Regular Bold"/>
            </a:endParaRPr>
          </a:p>
        </p:txBody>
      </p:sp>
      <p:sp>
        <p:nvSpPr>
          <p:cNvPr id="9" name="TextBox 9"/>
          <p:cNvSpPr txBox="1"/>
          <p:nvPr/>
        </p:nvSpPr>
        <p:spPr>
          <a:xfrm>
            <a:off x="3277127" y="1235534"/>
            <a:ext cx="12053531"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Open Sans Extra Bold"/>
              </a:rPr>
              <a:t>The actual process of motivation is based in two theories: expectancy and goal-setting theoriers.</a:t>
            </a:r>
          </a:p>
        </p:txBody>
      </p:sp>
      <p:sp>
        <p:nvSpPr>
          <p:cNvPr id="11" name="TextBox 11"/>
          <p:cNvSpPr txBox="1"/>
          <p:nvPr/>
        </p:nvSpPr>
        <p:spPr>
          <a:xfrm>
            <a:off x="4773290" y="5759685"/>
            <a:ext cx="4464" cy="152664"/>
          </a:xfrm>
          <a:prstGeom prst="rect">
            <a:avLst/>
          </a:prstGeom>
        </p:spPr>
        <p:txBody>
          <a:bodyPr lIns="0" tIns="0" rIns="0" bIns="0" rtlCol="0" anchor="t">
            <a:spAutoFit/>
          </a:bodyPr>
          <a:lstStyle/>
          <a:p>
            <a:pPr algn="ctr">
              <a:lnSpc>
                <a:spcPts val="1246"/>
              </a:lnSpc>
              <a:spcBef>
                <a:spcPct val="0"/>
              </a:spcBef>
            </a:pPr>
            <a:endParaRPr/>
          </a:p>
        </p:txBody>
      </p:sp>
      <p:pic>
        <p:nvPicPr>
          <p:cNvPr id="12" name="Picture 12"/>
          <p:cNvPicPr>
            <a:picLocks noChangeAspect="1"/>
          </p:cNvPicPr>
          <p:nvPr/>
        </p:nvPicPr>
        <p:blipFill>
          <a:blip r:embed="rId10"/>
          <a:srcRect/>
          <a:stretch>
            <a:fillRect/>
          </a:stretch>
        </p:blipFill>
        <p:spPr>
          <a:xfrm>
            <a:off x="14993119" y="9508512"/>
            <a:ext cx="2360235" cy="602763"/>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456555" y="9092897"/>
            <a:ext cx="1068843" cy="1110057"/>
          </a:xfrm>
          <a:prstGeom prst="rect">
            <a:avLst/>
          </a:prstGeom>
        </p:spPr>
      </p:pic>
      <p:sp>
        <p:nvSpPr>
          <p:cNvPr id="14" name="TextBox 14"/>
          <p:cNvSpPr txBox="1"/>
          <p:nvPr/>
        </p:nvSpPr>
        <p:spPr>
          <a:xfrm>
            <a:off x="10216506" y="7824406"/>
            <a:ext cx="7136847" cy="336374"/>
          </a:xfrm>
          <a:prstGeom prst="rect">
            <a:avLst/>
          </a:prstGeom>
        </p:spPr>
        <p:txBody>
          <a:bodyPr wrap="square" lIns="0" tIns="0" rIns="0" bIns="0" rtlCol="0" anchor="t">
            <a:spAutoFit/>
          </a:bodyPr>
          <a:lstStyle/>
          <a:p>
            <a:pPr algn="ctr">
              <a:lnSpc>
                <a:spcPts val="2835"/>
              </a:lnSpc>
            </a:pPr>
            <a:r>
              <a:rPr lang="en-US" sz="2025" dirty="0">
                <a:solidFill>
                  <a:srgbClr val="04989E"/>
                </a:solidFill>
                <a:latin typeface="Open Sans Extra Bold"/>
              </a:rPr>
              <a:t>https://www.youtube.com/watch?v=mnfHGPM3e8o</a:t>
            </a:r>
          </a:p>
        </p:txBody>
      </p:sp>
      <p:pic>
        <p:nvPicPr>
          <p:cNvPr id="16" name="Imagen 15">
            <a:extLst>
              <a:ext uri="{FF2B5EF4-FFF2-40B4-BE49-F238E27FC236}">
                <a16:creationId xmlns:a16="http://schemas.microsoft.com/office/drawing/2014/main" id="{9057588E-D561-4F32-A4F9-D43547AE5E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20195" y="3217024"/>
            <a:ext cx="7329467" cy="45078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614497">
            <a:off x="17215841" y="8047725"/>
            <a:ext cx="4352147" cy="4346443"/>
          </a:xfrm>
          <a:prstGeom prst="rect">
            <a:avLst/>
          </a:prstGeom>
        </p:spPr>
      </p:pic>
      <p:sp>
        <p:nvSpPr>
          <p:cNvPr id="6" name="TextBox 6"/>
          <p:cNvSpPr txBox="1"/>
          <p:nvPr/>
        </p:nvSpPr>
        <p:spPr>
          <a:xfrm>
            <a:off x="565865" y="1740624"/>
            <a:ext cx="7032024" cy="4104919"/>
          </a:xfrm>
          <a:prstGeom prst="rect">
            <a:avLst/>
          </a:prstGeom>
        </p:spPr>
        <p:txBody>
          <a:bodyPr lIns="0" tIns="0" rIns="0" bIns="0" rtlCol="0" anchor="t">
            <a:spAutoFit/>
          </a:bodyPr>
          <a:lstStyle/>
          <a:p>
            <a:pPr algn="just">
              <a:lnSpc>
                <a:spcPts val="3267"/>
              </a:lnSpc>
            </a:pPr>
            <a:r>
              <a:rPr lang="en-US" sz="2333" spc="-35">
                <a:solidFill>
                  <a:srgbClr val="000000"/>
                </a:solidFill>
                <a:latin typeface="Abhaya Libre Regular"/>
              </a:rPr>
              <a:t>The theory that specific and difficult goals lead to higher performance.</a:t>
            </a:r>
          </a:p>
          <a:p>
            <a:pPr marL="503896" lvl="1" indent="-251948" algn="just">
              <a:lnSpc>
                <a:spcPts val="3267"/>
              </a:lnSpc>
              <a:buFont typeface="Arial"/>
              <a:buChar char="•"/>
            </a:pPr>
            <a:r>
              <a:rPr lang="en-US" sz="2333" spc="-35">
                <a:solidFill>
                  <a:srgbClr val="000000"/>
                </a:solidFill>
                <a:latin typeface="Abhaya Libre Regular"/>
              </a:rPr>
              <a:t>Goals tell employees what needs to be done and how much effort will need to be expended</a:t>
            </a:r>
          </a:p>
          <a:p>
            <a:pPr marL="1007792" lvl="2" indent="-335931" algn="just">
              <a:lnSpc>
                <a:spcPts val="3267"/>
              </a:lnSpc>
              <a:buFont typeface="Arial"/>
              <a:buChar char="⚬"/>
            </a:pPr>
            <a:r>
              <a:rPr lang="en-US" sz="2333" spc="-35">
                <a:solidFill>
                  <a:srgbClr val="000000"/>
                </a:solidFill>
                <a:latin typeface="Abhaya Libre Regular"/>
              </a:rPr>
              <a:t>Specific goals increase performance</a:t>
            </a:r>
          </a:p>
          <a:p>
            <a:pPr marL="1007792" lvl="2" indent="-335931" algn="just">
              <a:lnSpc>
                <a:spcPts val="3267"/>
              </a:lnSpc>
              <a:buFont typeface="Arial"/>
              <a:buChar char="⚬"/>
            </a:pPr>
            <a:r>
              <a:rPr lang="en-US" sz="2333" spc="-35">
                <a:solidFill>
                  <a:srgbClr val="000000"/>
                </a:solidFill>
                <a:latin typeface="Abhaya Libre Regular"/>
              </a:rPr>
              <a:t>Difficult goals, when accepted, result in higher performance than do easy goals</a:t>
            </a:r>
          </a:p>
          <a:p>
            <a:pPr marL="1007792" lvl="2" indent="-335931" algn="just">
              <a:lnSpc>
                <a:spcPts val="3267"/>
              </a:lnSpc>
              <a:buFont typeface="Arial"/>
              <a:buChar char="⚬"/>
            </a:pPr>
            <a:r>
              <a:rPr lang="en-US" sz="2333" spc="-35">
                <a:solidFill>
                  <a:srgbClr val="000000"/>
                </a:solidFill>
                <a:latin typeface="Abhaya Libre Regular"/>
              </a:rPr>
              <a:t>Feedback leads to higher performance than does nonfeedback </a:t>
            </a:r>
          </a:p>
          <a:p>
            <a:pPr algn="just">
              <a:lnSpc>
                <a:spcPts val="3267"/>
              </a:lnSpc>
            </a:pPr>
            <a:endParaRPr lang="en-US" sz="2333" spc="-35">
              <a:solidFill>
                <a:srgbClr val="000000"/>
              </a:solidFill>
              <a:latin typeface="Abhaya Libre Regular"/>
            </a:endParaRPr>
          </a:p>
        </p:txBody>
      </p:sp>
      <p:pic>
        <p:nvPicPr>
          <p:cNvPr id="8" name="Picture 8"/>
          <p:cNvPicPr>
            <a:picLocks noChangeAspect="1"/>
          </p:cNvPicPr>
          <p:nvPr/>
        </p:nvPicPr>
        <p:blipFill>
          <a:blip r:embed="rId9"/>
          <a:srcRect/>
          <a:stretch>
            <a:fillRect/>
          </a:stretch>
        </p:blipFill>
        <p:spPr>
          <a:xfrm>
            <a:off x="7979467" y="2045219"/>
            <a:ext cx="9939452" cy="6196562"/>
          </a:xfrm>
          <a:prstGeom prst="rect">
            <a:avLst/>
          </a:prstGeom>
        </p:spPr>
      </p:pic>
      <p:sp>
        <p:nvSpPr>
          <p:cNvPr id="9" name="TextBox 9"/>
          <p:cNvSpPr txBox="1"/>
          <p:nvPr/>
        </p:nvSpPr>
        <p:spPr>
          <a:xfrm>
            <a:off x="5003631" y="665928"/>
            <a:ext cx="8280738" cy="21423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Goal-Setting theory</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p:txBody>
      </p:sp>
      <p:sp>
        <p:nvSpPr>
          <p:cNvPr id="10" name="TextBox 10"/>
          <p:cNvSpPr txBox="1"/>
          <p:nvPr/>
        </p:nvSpPr>
        <p:spPr>
          <a:xfrm>
            <a:off x="4773290" y="5759685"/>
            <a:ext cx="4464" cy="152664"/>
          </a:xfrm>
          <a:prstGeom prst="rect">
            <a:avLst/>
          </a:prstGeom>
        </p:spPr>
        <p:txBody>
          <a:bodyPr lIns="0" tIns="0" rIns="0" bIns="0" rtlCol="0" anchor="t">
            <a:spAutoFit/>
          </a:bodyPr>
          <a:lstStyle/>
          <a:p>
            <a:pPr algn="ctr">
              <a:lnSpc>
                <a:spcPts val="1246"/>
              </a:lnSpc>
              <a:spcBef>
                <a:spcPct val="0"/>
              </a:spcBef>
            </a:pPr>
            <a:endParaRPr/>
          </a:p>
        </p:txBody>
      </p:sp>
      <p:pic>
        <p:nvPicPr>
          <p:cNvPr id="11" name="Picture 11"/>
          <p:cNvPicPr>
            <a:picLocks noChangeAspect="1"/>
          </p:cNvPicPr>
          <p:nvPr/>
        </p:nvPicPr>
        <p:blipFill>
          <a:blip r:embed="rId10"/>
          <a:srcRect/>
          <a:stretch>
            <a:fillRect/>
          </a:stretch>
        </p:blipFill>
        <p:spPr>
          <a:xfrm>
            <a:off x="7870030" y="9245916"/>
            <a:ext cx="3710720" cy="779251"/>
          </a:xfrm>
          <a:prstGeom prst="rect">
            <a:avLst/>
          </a:prstGeom>
        </p:spPr>
      </p:pic>
      <p:pic>
        <p:nvPicPr>
          <p:cNvPr id="12" name="Picture 12"/>
          <p:cNvPicPr>
            <a:picLocks noChangeAspect="1"/>
          </p:cNvPicPr>
          <p:nvPr/>
        </p:nvPicPr>
        <p:blipFill>
          <a:blip r:embed="rId11"/>
          <a:srcRect/>
          <a:stretch>
            <a:fillRect/>
          </a:stretch>
        </p:blipFill>
        <p:spPr>
          <a:xfrm>
            <a:off x="14993119" y="9508512"/>
            <a:ext cx="2360235" cy="602763"/>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56555" y="9092897"/>
            <a:ext cx="1068843" cy="1110057"/>
          </a:xfrm>
          <a:prstGeom prst="rect">
            <a:avLst/>
          </a:prstGeom>
        </p:spPr>
      </p:pic>
      <p:sp>
        <p:nvSpPr>
          <p:cNvPr id="14" name="TextBox 14"/>
          <p:cNvSpPr txBox="1"/>
          <p:nvPr/>
        </p:nvSpPr>
        <p:spPr>
          <a:xfrm>
            <a:off x="1173959" y="8972867"/>
            <a:ext cx="5664547" cy="285433"/>
          </a:xfrm>
          <a:prstGeom prst="rect">
            <a:avLst/>
          </a:prstGeom>
        </p:spPr>
        <p:txBody>
          <a:bodyPr lIns="0" tIns="0" rIns="0" bIns="0" rtlCol="0" anchor="t">
            <a:spAutoFit/>
          </a:bodyPr>
          <a:lstStyle/>
          <a:p>
            <a:pPr algn="ctr">
              <a:lnSpc>
                <a:spcPts val="2379"/>
              </a:lnSpc>
            </a:pPr>
            <a:r>
              <a:rPr lang="en-US" sz="1699" dirty="0">
                <a:solidFill>
                  <a:srgbClr val="04989E"/>
                </a:solidFill>
                <a:latin typeface="Open Sans Extra Bold"/>
              </a:rPr>
              <a:t>https://www.youtube.com/watch?v=dWOt2HyjCno</a:t>
            </a:r>
          </a:p>
        </p:txBody>
      </p:sp>
      <p:pic>
        <p:nvPicPr>
          <p:cNvPr id="16" name="Imagen 15">
            <a:extLst>
              <a:ext uri="{FF2B5EF4-FFF2-40B4-BE49-F238E27FC236}">
                <a16:creationId xmlns:a16="http://schemas.microsoft.com/office/drawing/2014/main" id="{F08562B6-2E5F-4659-BA50-667D50CB032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4257" y="5682406"/>
            <a:ext cx="5422191" cy="32702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297679" y="-1492240"/>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pic>
        <p:nvPicPr>
          <p:cNvPr id="7" name="Picture 7"/>
          <p:cNvPicPr>
            <a:picLocks noChangeAspect="1"/>
          </p:cNvPicPr>
          <p:nvPr/>
        </p:nvPicPr>
        <p:blipFill>
          <a:blip r:embed="rId10"/>
          <a:srcRect/>
          <a:stretch>
            <a:fillRect/>
          </a:stretch>
        </p:blipFill>
        <p:spPr>
          <a:xfrm>
            <a:off x="2499395" y="1658016"/>
            <a:ext cx="13289210" cy="6562404"/>
          </a:xfrm>
          <a:prstGeom prst="rect">
            <a:avLst/>
          </a:prstGeom>
        </p:spPr>
      </p:pic>
      <p:sp>
        <p:nvSpPr>
          <p:cNvPr id="8" name="TextBox 8"/>
          <p:cNvSpPr txBox="1"/>
          <p:nvPr/>
        </p:nvSpPr>
        <p:spPr>
          <a:xfrm>
            <a:off x="4773290" y="5759685"/>
            <a:ext cx="4464" cy="152664"/>
          </a:xfrm>
          <a:prstGeom prst="rect">
            <a:avLst/>
          </a:prstGeom>
        </p:spPr>
        <p:txBody>
          <a:bodyPr lIns="0" tIns="0" rIns="0" bIns="0" rtlCol="0" anchor="t">
            <a:spAutoFit/>
          </a:bodyPr>
          <a:lstStyle/>
          <a:p>
            <a:pPr algn="ctr">
              <a:lnSpc>
                <a:spcPts val="1246"/>
              </a:lnSpc>
              <a:spcBef>
                <a:spcPct val="0"/>
              </a:spcBef>
            </a:pPr>
            <a:endParaRPr/>
          </a:p>
        </p:txBody>
      </p:sp>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829820" y="2539753"/>
            <a:ext cx="2723974" cy="2859133"/>
          </a:xfrm>
          <a:prstGeom prst="rect">
            <a:avLst/>
          </a:prstGeom>
        </p:spPr>
      </p:pic>
      <p:pic>
        <p:nvPicPr>
          <p:cNvPr id="10" name="Picture 10"/>
          <p:cNvPicPr>
            <a:picLocks noChangeAspect="1"/>
          </p:cNvPicPr>
          <p:nvPr/>
        </p:nvPicPr>
        <p:blipFill>
          <a:blip r:embed="rId13"/>
          <a:srcRect/>
          <a:stretch>
            <a:fillRect/>
          </a:stretch>
        </p:blipFill>
        <p:spPr>
          <a:xfrm>
            <a:off x="14993119" y="9508512"/>
            <a:ext cx="2360235" cy="602763"/>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456555" y="9092897"/>
            <a:ext cx="1068843" cy="11100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9E5"/>
        </a:solidFill>
        <a:effectLst/>
      </p:bgPr>
    </p:bg>
    <p:spTree>
      <p:nvGrpSpPr>
        <p:cNvPr id="1" name=""/>
        <p:cNvGrpSpPr/>
        <p:nvPr/>
      </p:nvGrpSpPr>
      <p:grpSpPr>
        <a:xfrm>
          <a:off x="0" y="0"/>
          <a:ext cx="0" cy="0"/>
          <a:chOff x="0" y="0"/>
          <a:chExt cx="0" cy="0"/>
        </a:xfrm>
      </p:grpSpPr>
      <p:sp>
        <p:nvSpPr>
          <p:cNvPr id="2" name="TextBox 2"/>
          <p:cNvSpPr txBox="1"/>
          <p:nvPr/>
        </p:nvSpPr>
        <p:spPr>
          <a:xfrm>
            <a:off x="5311218" y="4452350"/>
            <a:ext cx="12468935" cy="1468553"/>
          </a:xfrm>
          <a:prstGeom prst="rect">
            <a:avLst/>
          </a:prstGeom>
        </p:spPr>
        <p:txBody>
          <a:bodyPr lIns="0" tIns="0" rIns="0" bIns="0" rtlCol="0" anchor="t">
            <a:spAutoFit/>
          </a:bodyPr>
          <a:lstStyle/>
          <a:p>
            <a:pPr>
              <a:lnSpc>
                <a:spcPts val="10414"/>
              </a:lnSpc>
            </a:pPr>
            <a:r>
              <a:rPr lang="en-US" sz="12252">
                <a:solidFill>
                  <a:srgbClr val="000000"/>
                </a:solidFill>
                <a:latin typeface="Abhaya Libre Regular"/>
              </a:rPr>
              <a:t>3.Leadership</a:t>
            </a:r>
          </a:p>
        </p:txBody>
      </p:sp>
      <p:pic>
        <p:nvPicPr>
          <p:cNvPr id="3" name="Picture 3"/>
          <p:cNvPicPr>
            <a:picLocks noChangeAspect="1"/>
          </p:cNvPicPr>
          <p:nvPr/>
        </p:nvPicPr>
        <p:blipFill>
          <a:blip r:embed="rId2"/>
          <a:srcRect/>
          <a:stretch>
            <a:fillRect/>
          </a:stretch>
        </p:blipFill>
        <p:spPr>
          <a:xfrm>
            <a:off x="16418708" y="0"/>
            <a:ext cx="1869292" cy="1869292"/>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667382" y="8118007"/>
            <a:ext cx="11622266" cy="1238807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5414085" y="8264626"/>
            <a:ext cx="3334026" cy="35884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603835">
            <a:off x="5295880" y="-10406627"/>
            <a:ext cx="11622266" cy="12388074"/>
          </a:xfrm>
          <a:prstGeom prst="rect">
            <a:avLst/>
          </a:prstGeom>
        </p:spPr>
      </p:pic>
      <p:pic>
        <p:nvPicPr>
          <p:cNvPr id="7" name="Picture 7"/>
          <p:cNvPicPr>
            <a:picLocks noChangeAspect="1"/>
          </p:cNvPicPr>
          <p:nvPr/>
        </p:nvPicPr>
        <p:blipFill>
          <a:blip r:embed="rId9"/>
          <a:srcRect/>
          <a:stretch>
            <a:fillRect/>
          </a:stretch>
        </p:blipFill>
        <p:spPr>
          <a:xfrm>
            <a:off x="7396293" y="9038848"/>
            <a:ext cx="3710720" cy="77925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836636">
            <a:off x="-720080" y="1189828"/>
            <a:ext cx="3334026" cy="3588482"/>
          </a:xfrm>
          <a:prstGeom prst="rect">
            <a:avLst/>
          </a:prstGeom>
        </p:spPr>
      </p:pic>
      <p:grpSp>
        <p:nvGrpSpPr>
          <p:cNvPr id="9" name="Group 9"/>
          <p:cNvGrpSpPr/>
          <p:nvPr/>
        </p:nvGrpSpPr>
        <p:grpSpPr>
          <a:xfrm>
            <a:off x="13994360" y="5920903"/>
            <a:ext cx="4537024" cy="1263397"/>
            <a:chOff x="0" y="0"/>
            <a:chExt cx="6049366" cy="1684530"/>
          </a:xfrm>
        </p:grpSpPr>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049366" cy="96789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716631"/>
              <a:ext cx="6049366" cy="967899"/>
            </a:xfrm>
            <a:prstGeom prst="rect">
              <a:avLst/>
            </a:prstGeom>
          </p:spPr>
        </p:pic>
      </p:grpSp>
      <p:pic>
        <p:nvPicPr>
          <p:cNvPr id="12" name="Picture 12"/>
          <p:cNvPicPr>
            <a:picLocks noChangeAspect="1"/>
          </p:cNvPicPr>
          <p:nvPr/>
        </p:nvPicPr>
        <p:blipFill>
          <a:blip r:embed="rId14"/>
          <a:srcRect/>
          <a:stretch>
            <a:fillRect/>
          </a:stretch>
        </p:blipFill>
        <p:spPr>
          <a:xfrm>
            <a:off x="14993119" y="9508512"/>
            <a:ext cx="2360235" cy="602763"/>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456555" y="9092897"/>
            <a:ext cx="1068843" cy="11100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a:stretch>
            <a:fillRect/>
          </a:stretch>
        </p:blipFill>
        <p:spPr>
          <a:xfrm>
            <a:off x="9943029" y="3013246"/>
            <a:ext cx="6891735" cy="4922668"/>
          </a:xfrm>
          <a:prstGeom prst="rect">
            <a:avLst/>
          </a:prstGeom>
        </p:spPr>
      </p:pic>
      <p:sp>
        <p:nvSpPr>
          <p:cNvPr id="7" name="TextBox 7"/>
          <p:cNvSpPr txBox="1"/>
          <p:nvPr/>
        </p:nvSpPr>
        <p:spPr>
          <a:xfrm>
            <a:off x="4895739" y="1409598"/>
            <a:ext cx="8280738" cy="7707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4-  What is Leadership? </a:t>
            </a:r>
          </a:p>
        </p:txBody>
      </p:sp>
      <p:sp>
        <p:nvSpPr>
          <p:cNvPr id="8" name="TextBox 8"/>
          <p:cNvSpPr txBox="1"/>
          <p:nvPr/>
        </p:nvSpPr>
        <p:spPr>
          <a:xfrm>
            <a:off x="1028700" y="2557050"/>
            <a:ext cx="7812622" cy="6235950"/>
          </a:xfrm>
          <a:prstGeom prst="rect">
            <a:avLst/>
          </a:prstGeom>
        </p:spPr>
        <p:txBody>
          <a:bodyPr lIns="0" tIns="0" rIns="0" bIns="0" rtlCol="0" anchor="t">
            <a:spAutoFit/>
          </a:bodyPr>
          <a:lstStyle/>
          <a:p>
            <a:pPr algn="just">
              <a:lnSpc>
                <a:spcPts val="4498"/>
              </a:lnSpc>
            </a:pPr>
            <a:r>
              <a:rPr lang="en-US" sz="3213" spc="-48">
                <a:solidFill>
                  <a:srgbClr val="000000"/>
                </a:solidFill>
                <a:latin typeface="Abhaya Libre Regular"/>
              </a:rPr>
              <a:t>Motivation can be defined as the </a:t>
            </a:r>
            <a:r>
              <a:rPr lang="en-US" sz="3213" spc="-48">
                <a:solidFill>
                  <a:srgbClr val="000000"/>
                </a:solidFill>
                <a:latin typeface="Abhaya Libre Regular Bold"/>
              </a:rPr>
              <a:t>conjunction of internal and external factors that stimulate desire and energy in people to be continually interested and committed to a job, role or subject, or to make an effort to attain a goal. </a:t>
            </a:r>
            <a:r>
              <a:rPr lang="en-US" sz="3213" spc="-48">
                <a:solidFill>
                  <a:srgbClr val="000000"/>
                </a:solidFill>
                <a:latin typeface="Abhaya Libre Regular"/>
              </a:rPr>
              <a:t>In other words, it is the intensity, direction, and persistance of effort a person shows in reaching a goal:</a:t>
            </a:r>
          </a:p>
          <a:p>
            <a:pPr marL="693774" lvl="1" indent="-346887" algn="just">
              <a:lnSpc>
                <a:spcPts val="4498"/>
              </a:lnSpc>
              <a:buFont typeface="Arial"/>
              <a:buChar char="•"/>
            </a:pPr>
            <a:r>
              <a:rPr lang="en-US" sz="3213" spc="-48">
                <a:solidFill>
                  <a:srgbClr val="000000"/>
                </a:solidFill>
                <a:latin typeface="Abhaya Libre Regular Bold"/>
              </a:rPr>
              <a:t>Intensity: </a:t>
            </a:r>
            <a:r>
              <a:rPr lang="en-US" sz="3213" spc="-48">
                <a:solidFill>
                  <a:srgbClr val="000000"/>
                </a:solidFill>
                <a:latin typeface="Abhaya Libre Regular"/>
              </a:rPr>
              <a:t>how hard a person tries.</a:t>
            </a:r>
          </a:p>
          <a:p>
            <a:pPr marL="693774" lvl="1" indent="-346887" algn="just">
              <a:lnSpc>
                <a:spcPts val="4498"/>
              </a:lnSpc>
              <a:buFont typeface="Arial"/>
              <a:buChar char="•"/>
            </a:pPr>
            <a:r>
              <a:rPr lang="en-US" sz="3213" spc="-48">
                <a:solidFill>
                  <a:srgbClr val="000000"/>
                </a:solidFill>
                <a:latin typeface="Abhaya Libre Regular Bold"/>
              </a:rPr>
              <a:t>Direction:</a:t>
            </a:r>
            <a:r>
              <a:rPr lang="en-US" sz="3213" spc="-48">
                <a:solidFill>
                  <a:srgbClr val="000000"/>
                </a:solidFill>
                <a:latin typeface="Abhaya Libre Regular"/>
              </a:rPr>
              <a:t> where effort is channelled.</a:t>
            </a:r>
          </a:p>
          <a:p>
            <a:pPr marL="693774" lvl="1" indent="-346887" algn="just">
              <a:lnSpc>
                <a:spcPts val="4498"/>
              </a:lnSpc>
              <a:buFont typeface="Arial"/>
              <a:buChar char="•"/>
            </a:pPr>
            <a:r>
              <a:rPr lang="en-US" sz="3213" spc="-48">
                <a:solidFill>
                  <a:srgbClr val="000000"/>
                </a:solidFill>
                <a:latin typeface="Abhaya Libre Regular Bold"/>
              </a:rPr>
              <a:t>Persistance:</a:t>
            </a:r>
            <a:r>
              <a:rPr lang="en-US" sz="3213" spc="-48">
                <a:solidFill>
                  <a:srgbClr val="000000"/>
                </a:solidFill>
                <a:latin typeface="Abhaya Libre Regular"/>
              </a:rPr>
              <a:t> how long effort is maintained.</a:t>
            </a: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981144" y="2693946"/>
            <a:ext cx="12325712" cy="4895765"/>
          </a:xfrm>
          <a:prstGeom prst="rect">
            <a:avLst/>
          </a:prstGeom>
        </p:spPr>
        <p:txBody>
          <a:bodyPr lIns="0" tIns="0" rIns="0" bIns="0" rtlCol="0" anchor="t">
            <a:spAutoFit/>
          </a:bodyPr>
          <a:lstStyle/>
          <a:p>
            <a:pPr algn="ctr">
              <a:lnSpc>
                <a:spcPts val="12486"/>
              </a:lnSpc>
            </a:pPr>
            <a:r>
              <a:rPr lang="en-US" sz="14030">
                <a:solidFill>
                  <a:srgbClr val="000000"/>
                </a:solidFill>
                <a:latin typeface="Abhaya Libre Regular"/>
              </a:rPr>
              <a:t>4.Theories </a:t>
            </a:r>
          </a:p>
          <a:p>
            <a:pPr algn="ctr">
              <a:lnSpc>
                <a:spcPts val="12486"/>
              </a:lnSpc>
            </a:pPr>
            <a:r>
              <a:rPr lang="en-US" sz="14030">
                <a:solidFill>
                  <a:srgbClr val="000000"/>
                </a:solidFill>
                <a:latin typeface="Abhaya Libre Regular"/>
              </a:rPr>
              <a:t>of </a:t>
            </a:r>
          </a:p>
          <a:p>
            <a:pPr algn="ctr">
              <a:lnSpc>
                <a:spcPts val="12486"/>
              </a:lnSpc>
            </a:pPr>
            <a:r>
              <a:rPr lang="en-US" sz="14030">
                <a:solidFill>
                  <a:srgbClr val="000000"/>
                </a:solidFill>
                <a:latin typeface="Abhaya Libre Regular"/>
              </a:rPr>
              <a:t>Leadership</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22"/>
          <a:srcRect/>
          <a:stretch>
            <a:fillRect/>
          </a:stretch>
        </p:blipFill>
        <p:spPr>
          <a:xfrm>
            <a:off x="7555793" y="9258300"/>
            <a:ext cx="3710720" cy="779251"/>
          </a:xfrm>
          <a:prstGeom prst="rect">
            <a:avLst/>
          </a:prstGeom>
        </p:spPr>
      </p:pic>
      <p:pic>
        <p:nvPicPr>
          <p:cNvPr id="17" name="Picture 17"/>
          <p:cNvPicPr>
            <a:picLocks noChangeAspect="1"/>
          </p:cNvPicPr>
          <p:nvPr/>
        </p:nvPicPr>
        <p:blipFill>
          <a:blip r:embed="rId23"/>
          <a:srcRect/>
          <a:stretch>
            <a:fillRect/>
          </a:stretch>
        </p:blipFill>
        <p:spPr>
          <a:xfrm>
            <a:off x="14993119" y="9508512"/>
            <a:ext cx="2360235" cy="602763"/>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14"/>
          <a:srcRect/>
          <a:stretch>
            <a:fillRect/>
          </a:stretch>
        </p:blipFill>
        <p:spPr>
          <a:xfrm>
            <a:off x="16418708" y="0"/>
            <a:ext cx="1869292" cy="1869292"/>
          </a:xfrm>
          <a:prstGeom prst="rect">
            <a:avLst/>
          </a:prstGeom>
        </p:spPr>
      </p:pic>
      <p:pic>
        <p:nvPicPr>
          <p:cNvPr id="17" name="Picture 17"/>
          <p:cNvPicPr>
            <a:picLocks noChangeAspect="1"/>
          </p:cNvPicPr>
          <p:nvPr/>
        </p:nvPicPr>
        <p:blipFill>
          <a:blip r:embed="rId15"/>
          <a:srcRect/>
          <a:stretch>
            <a:fillRect/>
          </a:stretch>
        </p:blipFill>
        <p:spPr>
          <a:xfrm>
            <a:off x="7758608" y="9258300"/>
            <a:ext cx="3710720" cy="779251"/>
          </a:xfrm>
          <a:prstGeom prst="rect">
            <a:avLst/>
          </a:prstGeom>
        </p:spPr>
      </p:pic>
      <p:pic>
        <p:nvPicPr>
          <p:cNvPr id="18" name="Picture 18"/>
          <p:cNvPicPr>
            <a:picLocks noChangeAspect="1"/>
          </p:cNvPicPr>
          <p:nvPr/>
        </p:nvPicPr>
        <p:blipFill>
          <a:blip r:embed="rId16"/>
          <a:srcRect/>
          <a:stretch>
            <a:fillRect/>
          </a:stretch>
        </p:blipFill>
        <p:spPr>
          <a:xfrm>
            <a:off x="14993119" y="9508512"/>
            <a:ext cx="2360235" cy="602763"/>
          </a:xfrm>
          <a:prstGeom prst="rect">
            <a:avLst/>
          </a:prstGeom>
        </p:spPr>
      </p:pic>
      <p:sp>
        <p:nvSpPr>
          <p:cNvPr id="19" name="TextBox 19"/>
          <p:cNvSpPr txBox="1"/>
          <p:nvPr/>
        </p:nvSpPr>
        <p:spPr>
          <a:xfrm>
            <a:off x="2515757" y="4410026"/>
            <a:ext cx="14307856" cy="1552575"/>
          </a:xfrm>
          <a:prstGeom prst="rect">
            <a:avLst/>
          </a:prstGeom>
        </p:spPr>
        <p:txBody>
          <a:bodyPr lIns="0" tIns="0" rIns="0" bIns="0" rtlCol="0" anchor="t">
            <a:spAutoFit/>
          </a:bodyPr>
          <a:lstStyle/>
          <a:p>
            <a:pPr algn="ctr">
              <a:lnSpc>
                <a:spcPts val="12599"/>
              </a:lnSpc>
            </a:pPr>
            <a:r>
              <a:rPr lang="en-US" sz="9000">
                <a:solidFill>
                  <a:srgbClr val="04989E"/>
                </a:solidFill>
                <a:latin typeface="Abhaya Libre Regular"/>
              </a:rPr>
              <a:t>Leadership and motivaton</a:t>
            </a:r>
          </a:p>
        </p:txBody>
      </p:sp>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456555" y="9092897"/>
            <a:ext cx="1068843" cy="11100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593061" y="1552078"/>
            <a:ext cx="8280738" cy="14565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Contingency theories</a:t>
            </a:r>
          </a:p>
          <a:p>
            <a:pPr algn="ctr">
              <a:lnSpc>
                <a:spcPts val="5449"/>
              </a:lnSpc>
            </a:pPr>
            <a:r>
              <a:rPr lang="en-US" sz="6410">
                <a:solidFill>
                  <a:srgbClr val="000000"/>
                </a:solidFill>
                <a:latin typeface="Abhaya Libre Regular Bold"/>
              </a:rPr>
              <a:t> </a:t>
            </a:r>
          </a:p>
        </p:txBody>
      </p:sp>
      <p:sp>
        <p:nvSpPr>
          <p:cNvPr id="7" name="TextBox 7"/>
          <p:cNvSpPr txBox="1"/>
          <p:nvPr/>
        </p:nvSpPr>
        <p:spPr>
          <a:xfrm>
            <a:off x="1667013" y="2932414"/>
            <a:ext cx="6947537" cy="5558610"/>
          </a:xfrm>
          <a:prstGeom prst="rect">
            <a:avLst/>
          </a:prstGeom>
        </p:spPr>
        <p:txBody>
          <a:bodyPr lIns="0" tIns="0" rIns="0" bIns="0" rtlCol="0" anchor="t">
            <a:spAutoFit/>
          </a:bodyPr>
          <a:lstStyle/>
          <a:p>
            <a:pPr marL="762581" lvl="1" indent="-381290" algn="just">
              <a:lnSpc>
                <a:spcPts val="4944"/>
              </a:lnSpc>
              <a:buFont typeface="Arial"/>
              <a:buChar char="•"/>
            </a:pPr>
            <a:r>
              <a:rPr lang="en-US" sz="3532" spc="-52">
                <a:solidFill>
                  <a:srgbClr val="000000"/>
                </a:solidFill>
                <a:latin typeface="Abhaya Libre Regular"/>
              </a:rPr>
              <a:t>While trait and behavior theories do help us understand leadership, an important component is missing: the environment in which the leader exists</a:t>
            </a:r>
          </a:p>
          <a:p>
            <a:pPr marL="762581" lvl="1" indent="-381290" algn="just">
              <a:lnSpc>
                <a:spcPts val="4944"/>
              </a:lnSpc>
              <a:buFont typeface="Arial"/>
              <a:buChar char="•"/>
            </a:pPr>
            <a:r>
              <a:rPr lang="en-US" sz="3532" spc="-52">
                <a:solidFill>
                  <a:srgbClr val="000000"/>
                </a:solidFill>
                <a:latin typeface="Abhaya Libre Regular"/>
              </a:rPr>
              <a:t>Contingency theory deals with this additional aspect of leadership effectiveness studies</a:t>
            </a:r>
          </a:p>
          <a:p>
            <a:pPr algn="just">
              <a:lnSpc>
                <a:spcPts val="4944"/>
              </a:lnSpc>
            </a:pPr>
            <a:endParaRPr lang="en-US" sz="3532" spc="-52">
              <a:solidFill>
                <a:srgbClr val="000000"/>
              </a:solidFill>
              <a:latin typeface="Abhaya Libre Regular"/>
            </a:endParaRPr>
          </a:p>
        </p:txBody>
      </p:sp>
      <p:pic>
        <p:nvPicPr>
          <p:cNvPr id="9" name="Picture 9"/>
          <p:cNvPicPr>
            <a:picLocks noChangeAspect="1"/>
          </p:cNvPicPr>
          <p:nvPr/>
        </p:nvPicPr>
        <p:blipFill>
          <a:blip r:embed="rId8"/>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
        <p:nvSpPr>
          <p:cNvPr id="11" name="TextBox 11"/>
          <p:cNvSpPr txBox="1"/>
          <p:nvPr/>
        </p:nvSpPr>
        <p:spPr>
          <a:xfrm>
            <a:off x="10633299" y="7802171"/>
            <a:ext cx="6720055" cy="336054"/>
          </a:xfrm>
          <a:prstGeom prst="rect">
            <a:avLst/>
          </a:prstGeom>
        </p:spPr>
        <p:txBody>
          <a:bodyPr wrap="square" lIns="0" tIns="0" rIns="0" bIns="0" rtlCol="0" anchor="t">
            <a:spAutoFit/>
          </a:bodyPr>
          <a:lstStyle/>
          <a:p>
            <a:pPr algn="ctr">
              <a:lnSpc>
                <a:spcPts val="2823"/>
              </a:lnSpc>
            </a:pPr>
            <a:r>
              <a:rPr lang="en-US" sz="2016" dirty="0">
                <a:solidFill>
                  <a:srgbClr val="04989E"/>
                </a:solidFill>
                <a:latin typeface="Open Sans Extra Bold"/>
              </a:rPr>
              <a:t>https://www.youtube.com/watch?v=lCbDRM1IvZY</a:t>
            </a:r>
          </a:p>
        </p:txBody>
      </p:sp>
      <p:pic>
        <p:nvPicPr>
          <p:cNvPr id="13" name="Imagen 12">
            <a:extLst>
              <a:ext uri="{FF2B5EF4-FFF2-40B4-BE49-F238E27FC236}">
                <a16:creationId xmlns:a16="http://schemas.microsoft.com/office/drawing/2014/main" id="{0B34C01A-30A2-4A17-8F54-F791386FC1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83045" y="3267518"/>
            <a:ext cx="6815861" cy="42757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5003631" y="723798"/>
            <a:ext cx="8280738" cy="21423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Fiedler's model</a:t>
            </a: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647150" y="1793092"/>
            <a:ext cx="9886879" cy="8320977"/>
          </a:xfrm>
          <a:prstGeom prst="rect">
            <a:avLst/>
          </a:prstGeom>
        </p:spPr>
        <p:txBody>
          <a:bodyPr lIns="0" tIns="0" rIns="0" bIns="0" rtlCol="0" anchor="t">
            <a:spAutoFit/>
          </a:bodyPr>
          <a:lstStyle/>
          <a:p>
            <a:pPr marL="732955" lvl="1" indent="-366477" algn="just">
              <a:lnSpc>
                <a:spcPts val="4752"/>
              </a:lnSpc>
              <a:buFont typeface="Arial"/>
              <a:buChar char="•"/>
            </a:pPr>
            <a:r>
              <a:rPr lang="en-US" sz="3394" spc="-50">
                <a:solidFill>
                  <a:srgbClr val="000000"/>
                </a:solidFill>
                <a:latin typeface="Abhaya Libre Regular Bold"/>
              </a:rPr>
              <a:t>Effective group performance depends on the proper match between leadership style and the situation.</a:t>
            </a:r>
          </a:p>
          <a:p>
            <a:pPr marL="732955" lvl="1" indent="-366477" algn="just">
              <a:lnSpc>
                <a:spcPts val="4752"/>
              </a:lnSpc>
              <a:buFont typeface="Arial"/>
              <a:buChar char="•"/>
            </a:pPr>
            <a:r>
              <a:rPr lang="en-US" sz="3394" spc="-50">
                <a:solidFill>
                  <a:srgbClr val="000000"/>
                </a:solidFill>
                <a:latin typeface="Abhaya Libre Regular"/>
              </a:rPr>
              <a:t>Assumes that the leadership style is fixed.</a:t>
            </a:r>
          </a:p>
          <a:p>
            <a:pPr marL="732955" lvl="1" indent="-366477" algn="just">
              <a:lnSpc>
                <a:spcPts val="4752"/>
              </a:lnSpc>
              <a:buFont typeface="Arial"/>
              <a:buChar char="•"/>
            </a:pPr>
            <a:r>
              <a:rPr lang="en-US" sz="3394" spc="-50">
                <a:solidFill>
                  <a:srgbClr val="000000"/>
                </a:solidFill>
                <a:latin typeface="Abhaya Libre Regular"/>
              </a:rPr>
              <a:t>Considers three Situational Factors:</a:t>
            </a:r>
          </a:p>
          <a:p>
            <a:pPr marL="732955" lvl="1" indent="-366477" algn="just">
              <a:lnSpc>
                <a:spcPts val="4752"/>
              </a:lnSpc>
              <a:buFont typeface="Arial"/>
              <a:buChar char="•"/>
            </a:pPr>
            <a:r>
              <a:rPr lang="en-US" sz="3394" spc="-50">
                <a:solidFill>
                  <a:srgbClr val="000000"/>
                </a:solidFill>
                <a:latin typeface="Abhaya Libre Regular Bold"/>
              </a:rPr>
              <a:t>Leader-member relationship:</a:t>
            </a:r>
            <a:r>
              <a:rPr lang="en-US" sz="3394" spc="-50">
                <a:solidFill>
                  <a:srgbClr val="000000"/>
                </a:solidFill>
                <a:latin typeface="Abhaya Libre Regular"/>
              </a:rPr>
              <a:t> degree of confidence and trust in the leader.</a:t>
            </a:r>
          </a:p>
          <a:p>
            <a:pPr marL="732955" lvl="1" indent="-366477" algn="just">
              <a:lnSpc>
                <a:spcPts val="4752"/>
              </a:lnSpc>
              <a:buFont typeface="Arial"/>
              <a:buChar char="•"/>
            </a:pPr>
            <a:r>
              <a:rPr lang="en-US" sz="3394" spc="-50">
                <a:solidFill>
                  <a:srgbClr val="000000"/>
                </a:solidFill>
                <a:latin typeface="Abhaya Libre Regular Bold"/>
              </a:rPr>
              <a:t>Task structure:</a:t>
            </a:r>
            <a:r>
              <a:rPr lang="en-US" sz="3394" spc="-50">
                <a:solidFill>
                  <a:srgbClr val="000000"/>
                </a:solidFill>
                <a:latin typeface="Abhaya Libre Regular"/>
              </a:rPr>
              <a:t> degree of structure in the jobs</a:t>
            </a:r>
          </a:p>
          <a:p>
            <a:pPr marL="732955" lvl="1" indent="-366477" algn="just">
              <a:lnSpc>
                <a:spcPts val="4752"/>
              </a:lnSpc>
              <a:buFont typeface="Arial"/>
              <a:buChar char="•"/>
            </a:pPr>
            <a:r>
              <a:rPr lang="en-US" sz="3394" spc="-50">
                <a:solidFill>
                  <a:srgbClr val="000000"/>
                </a:solidFill>
                <a:latin typeface="Abhaya Libre Regular Bold"/>
              </a:rPr>
              <a:t>Position power:</a:t>
            </a:r>
            <a:r>
              <a:rPr lang="en-US" sz="3394" spc="-50">
                <a:solidFill>
                  <a:srgbClr val="000000"/>
                </a:solidFill>
                <a:latin typeface="Abhaya Libre Regular"/>
              </a:rPr>
              <a:t> leader's ability to hire, fire, and reward.</a:t>
            </a:r>
          </a:p>
          <a:p>
            <a:pPr marL="732955" lvl="1" indent="-366477" algn="just">
              <a:lnSpc>
                <a:spcPts val="4752"/>
              </a:lnSpc>
              <a:buFont typeface="Arial"/>
              <a:buChar char="•"/>
            </a:pPr>
            <a:r>
              <a:rPr lang="en-US" sz="3394" spc="-50">
                <a:solidFill>
                  <a:srgbClr val="000000"/>
                </a:solidFill>
                <a:latin typeface="Abhaya Libre Regular"/>
              </a:rPr>
              <a:t>For effective leadership: must change to a leader who fits the situation or change the situational variables to fit the current leader.</a:t>
            </a:r>
          </a:p>
          <a:p>
            <a:pPr algn="just">
              <a:lnSpc>
                <a:spcPts val="4752"/>
              </a:lnSpc>
            </a:pPr>
            <a:endParaRPr lang="en-US" sz="3394" spc="-50">
              <a:solidFill>
                <a:srgbClr val="000000"/>
              </a:solidFill>
              <a:latin typeface="Abhaya Libre Regular"/>
            </a:endParaRPr>
          </a:p>
          <a:p>
            <a:pPr algn="just">
              <a:lnSpc>
                <a:spcPts val="4752"/>
              </a:lnSpc>
            </a:pPr>
            <a:endParaRPr lang="en-US" sz="3394" spc="-50">
              <a:solidFill>
                <a:srgbClr val="000000"/>
              </a:solidFill>
              <a:latin typeface="Abhaya Libre Regular"/>
            </a:endParaRPr>
          </a:p>
        </p:txBody>
      </p:sp>
      <p:pic>
        <p:nvPicPr>
          <p:cNvPr id="9" name="Picture 9"/>
          <p:cNvPicPr>
            <a:picLocks noChangeAspect="1"/>
          </p:cNvPicPr>
          <p:nvPr/>
        </p:nvPicPr>
        <p:blipFill>
          <a:blip r:embed="rId8"/>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
        <p:nvSpPr>
          <p:cNvPr id="11" name="TextBox 11"/>
          <p:cNvSpPr txBox="1"/>
          <p:nvPr/>
        </p:nvSpPr>
        <p:spPr>
          <a:xfrm>
            <a:off x="11380336" y="7115438"/>
            <a:ext cx="6260514" cy="323165"/>
          </a:xfrm>
          <a:prstGeom prst="rect">
            <a:avLst/>
          </a:prstGeom>
        </p:spPr>
        <p:txBody>
          <a:bodyPr wrap="square" lIns="0" tIns="0" rIns="0" bIns="0" rtlCol="0" anchor="t">
            <a:spAutoFit/>
          </a:bodyPr>
          <a:lstStyle/>
          <a:p>
            <a:pPr algn="ctr">
              <a:lnSpc>
                <a:spcPts val="2683"/>
              </a:lnSpc>
            </a:pPr>
            <a:r>
              <a:rPr lang="en-US" sz="1917" dirty="0">
                <a:solidFill>
                  <a:srgbClr val="04989E"/>
                </a:solidFill>
                <a:latin typeface="Open Sans Extra Bold"/>
              </a:rPr>
              <a:t>https://www.youtube.com/watch?v=1eO5j2w03uI</a:t>
            </a:r>
          </a:p>
        </p:txBody>
      </p:sp>
      <p:pic>
        <p:nvPicPr>
          <p:cNvPr id="13" name="Imagen 12">
            <a:extLst>
              <a:ext uri="{FF2B5EF4-FFF2-40B4-BE49-F238E27FC236}">
                <a16:creationId xmlns:a16="http://schemas.microsoft.com/office/drawing/2014/main" id="{87BE6B31-CD53-4C7C-BA89-A0D034119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05817" y="2824146"/>
            <a:ext cx="6609551" cy="40500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a:stretch>
            <a:fillRect/>
          </a:stretch>
        </p:blipFill>
        <p:spPr>
          <a:xfrm>
            <a:off x="10422646" y="3326119"/>
            <a:ext cx="7223075" cy="3634763"/>
          </a:xfrm>
          <a:prstGeom prst="rect">
            <a:avLst/>
          </a:prstGeom>
        </p:spPr>
      </p:pic>
      <p:sp>
        <p:nvSpPr>
          <p:cNvPr id="7" name="TextBox 7"/>
          <p:cNvSpPr txBox="1"/>
          <p:nvPr/>
        </p:nvSpPr>
        <p:spPr>
          <a:xfrm>
            <a:off x="5003631" y="723798"/>
            <a:ext cx="8280738" cy="28281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Contemporary theories</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8" name="TextBox 8"/>
          <p:cNvSpPr txBox="1"/>
          <p:nvPr/>
        </p:nvSpPr>
        <p:spPr>
          <a:xfrm>
            <a:off x="336548" y="2407145"/>
            <a:ext cx="9213907" cy="7130833"/>
          </a:xfrm>
          <a:prstGeom prst="rect">
            <a:avLst/>
          </a:prstGeom>
        </p:spPr>
        <p:txBody>
          <a:bodyPr lIns="0" tIns="0" rIns="0" bIns="0" rtlCol="0" anchor="t">
            <a:spAutoFit/>
          </a:bodyPr>
          <a:lstStyle/>
          <a:p>
            <a:pPr marL="732955" lvl="1" indent="-366477" algn="just">
              <a:lnSpc>
                <a:spcPts val="4752"/>
              </a:lnSpc>
              <a:buFont typeface="Arial"/>
              <a:buChar char="•"/>
            </a:pPr>
            <a:r>
              <a:rPr lang="en-US" sz="3394" spc="-50">
                <a:solidFill>
                  <a:srgbClr val="000000"/>
                </a:solidFill>
                <a:latin typeface="Abhaya Libre Regular"/>
              </a:rPr>
              <a:t>The focus is on the leader as a communicator</a:t>
            </a:r>
          </a:p>
          <a:p>
            <a:pPr marL="732955" lvl="1" indent="-366477" algn="just">
              <a:lnSpc>
                <a:spcPts val="4752"/>
              </a:lnSpc>
              <a:buFont typeface="Arial"/>
              <a:buChar char="•"/>
            </a:pPr>
            <a:r>
              <a:rPr lang="en-US" sz="3394" spc="-50">
                <a:solidFill>
                  <a:srgbClr val="000000"/>
                </a:solidFill>
                <a:latin typeface="Abhaya Libre Regular"/>
              </a:rPr>
              <a:t>Leaders as individuals who inspire followers through their words, ideas, and behaviors</a:t>
            </a:r>
          </a:p>
          <a:p>
            <a:pPr algn="just">
              <a:lnSpc>
                <a:spcPts val="4752"/>
              </a:lnSpc>
            </a:pPr>
            <a:endParaRPr lang="en-US" sz="3394" spc="-50">
              <a:solidFill>
                <a:srgbClr val="000000"/>
              </a:solidFill>
              <a:latin typeface="Abhaya Libre Regular"/>
            </a:endParaRPr>
          </a:p>
          <a:p>
            <a:pPr marL="732955" lvl="1" indent="-366477" algn="just">
              <a:lnSpc>
                <a:spcPts val="4752"/>
              </a:lnSpc>
              <a:buFont typeface="Arial"/>
              <a:buChar char="•"/>
            </a:pPr>
            <a:r>
              <a:rPr lang="en-US" sz="3394" spc="-50">
                <a:solidFill>
                  <a:srgbClr val="000000"/>
                </a:solidFill>
                <a:latin typeface="Abhaya Libre Regular"/>
              </a:rPr>
              <a:t>Four contemporary leadership theories:</a:t>
            </a:r>
          </a:p>
          <a:p>
            <a:pPr marL="732955" lvl="1" indent="-366477" algn="just">
              <a:lnSpc>
                <a:spcPts val="4752"/>
              </a:lnSpc>
              <a:buFont typeface="Arial"/>
              <a:buChar char="•"/>
            </a:pPr>
            <a:r>
              <a:rPr lang="en-US" sz="3394" spc="-50">
                <a:solidFill>
                  <a:srgbClr val="000000"/>
                </a:solidFill>
                <a:latin typeface="Abhaya Libre Regular Bold"/>
              </a:rPr>
              <a:t>Charismatic leadership</a:t>
            </a:r>
          </a:p>
          <a:p>
            <a:pPr marL="732955" lvl="1" indent="-366477" algn="just">
              <a:lnSpc>
                <a:spcPts val="4752"/>
              </a:lnSpc>
              <a:buFont typeface="Arial"/>
              <a:buChar char="•"/>
            </a:pPr>
            <a:r>
              <a:rPr lang="en-US" sz="3394" spc="-50">
                <a:solidFill>
                  <a:srgbClr val="000000"/>
                </a:solidFill>
                <a:latin typeface="Abhaya Libre Regular Bold"/>
              </a:rPr>
              <a:t>Transformational/Transactional</a:t>
            </a:r>
          </a:p>
          <a:p>
            <a:pPr marL="732955" lvl="1" indent="-366477" algn="just">
              <a:lnSpc>
                <a:spcPts val="4752"/>
              </a:lnSpc>
              <a:buFont typeface="Arial"/>
              <a:buChar char="•"/>
            </a:pPr>
            <a:r>
              <a:rPr lang="en-US" sz="3394" spc="-50">
                <a:solidFill>
                  <a:srgbClr val="000000"/>
                </a:solidFill>
                <a:latin typeface="Abhaya Libre Regular Bold"/>
              </a:rPr>
              <a:t>Authentic leadership</a:t>
            </a:r>
          </a:p>
          <a:p>
            <a:pPr marL="732955" lvl="1" indent="-366477" algn="just">
              <a:lnSpc>
                <a:spcPts val="4752"/>
              </a:lnSpc>
              <a:buFont typeface="Arial"/>
              <a:buChar char="•"/>
            </a:pPr>
            <a:r>
              <a:rPr lang="en-US" sz="3394" spc="-50">
                <a:solidFill>
                  <a:srgbClr val="000000"/>
                </a:solidFill>
                <a:latin typeface="Abhaya Libre Regular Bold"/>
              </a:rPr>
              <a:t>Servant leadership</a:t>
            </a:r>
          </a:p>
          <a:p>
            <a:pPr algn="just">
              <a:lnSpc>
                <a:spcPts val="4752"/>
              </a:lnSpc>
            </a:pPr>
            <a:endParaRPr lang="en-US" sz="3394" spc="-50">
              <a:solidFill>
                <a:srgbClr val="000000"/>
              </a:solidFill>
              <a:latin typeface="Abhaya Libre Regular Bold"/>
            </a:endParaRPr>
          </a:p>
          <a:p>
            <a:pPr algn="just">
              <a:lnSpc>
                <a:spcPts val="4752"/>
              </a:lnSpc>
            </a:pPr>
            <a:endParaRPr lang="en-US" sz="3394" spc="-50">
              <a:solidFill>
                <a:srgbClr val="000000"/>
              </a:solidFill>
              <a:latin typeface="Abhaya Libre Regular Bold"/>
            </a:endParaRPr>
          </a:p>
          <a:p>
            <a:pPr algn="just">
              <a:lnSpc>
                <a:spcPts val="4752"/>
              </a:lnSpc>
            </a:pPr>
            <a:endParaRPr lang="en-US" sz="3394" spc="-50">
              <a:solidFill>
                <a:srgbClr val="000000"/>
              </a:solidFill>
              <a:latin typeface="Abhaya Libre Regular Bold"/>
            </a:endParaRP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a:stretch>
            <a:fillRect/>
          </a:stretch>
        </p:blipFill>
        <p:spPr>
          <a:xfrm>
            <a:off x="4015353" y="1869292"/>
            <a:ext cx="10843265" cy="6591651"/>
          </a:xfrm>
          <a:prstGeom prst="rect">
            <a:avLst/>
          </a:prstGeom>
        </p:spPr>
      </p:pic>
      <p:sp>
        <p:nvSpPr>
          <p:cNvPr id="7" name="TextBox 7"/>
          <p:cNvSpPr txBox="1"/>
          <p:nvPr/>
        </p:nvSpPr>
        <p:spPr>
          <a:xfrm>
            <a:off x="5003631" y="866278"/>
            <a:ext cx="8280738" cy="28281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Charismatic Leadership</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pic>
        <p:nvPicPr>
          <p:cNvPr id="8" name="Picture 8"/>
          <p:cNvPicPr>
            <a:picLocks noChangeAspect="1"/>
          </p:cNvPicPr>
          <p:nvPr/>
        </p:nvPicPr>
        <p:blipFill>
          <a:blip r:embed="rId9"/>
          <a:srcRect/>
          <a:stretch>
            <a:fillRect/>
          </a:stretch>
        </p:blipFill>
        <p:spPr>
          <a:xfrm>
            <a:off x="14993119" y="9508512"/>
            <a:ext cx="2360235" cy="602763"/>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700447" y="7752292"/>
            <a:ext cx="11285288"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3709455" y="723798"/>
            <a:ext cx="11415078" cy="28281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Transformational &amp; Transactional leadership</a:t>
            </a: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310664" y="1961653"/>
            <a:ext cx="10052536" cy="9210022"/>
          </a:xfrm>
          <a:prstGeom prst="rect">
            <a:avLst/>
          </a:prstGeom>
        </p:spPr>
        <p:txBody>
          <a:bodyPr wrap="square" lIns="0" tIns="0" rIns="0" bIns="0" rtlCol="0" anchor="t">
            <a:spAutoFit/>
          </a:bodyPr>
          <a:lstStyle/>
          <a:p>
            <a:pPr marL="732955" lvl="1" indent="-366477" algn="just">
              <a:lnSpc>
                <a:spcPts val="4752"/>
              </a:lnSpc>
              <a:buFont typeface="Arial"/>
              <a:buChar char="•"/>
            </a:pPr>
            <a:r>
              <a:rPr lang="en-US" sz="3394" spc="-50" dirty="0">
                <a:solidFill>
                  <a:srgbClr val="000000"/>
                </a:solidFill>
                <a:latin typeface="Abhaya Libre Regular Bold"/>
              </a:rPr>
              <a:t>Transactional leadership</a:t>
            </a:r>
          </a:p>
          <a:p>
            <a:pPr marL="732955" lvl="1" indent="-366477" algn="just">
              <a:lnSpc>
                <a:spcPts val="4752"/>
              </a:lnSpc>
              <a:buFont typeface="Arial"/>
              <a:buChar char="•"/>
            </a:pPr>
            <a:r>
              <a:rPr lang="en-US" sz="3394" spc="-50" dirty="0">
                <a:solidFill>
                  <a:srgbClr val="000000"/>
                </a:solidFill>
                <a:latin typeface="Abhaya Libre Regular"/>
              </a:rPr>
              <a:t>Leaders who guide or motivate their followers in the direction of established goals by clarifying role and task requirements</a:t>
            </a:r>
          </a:p>
          <a:p>
            <a:pPr marL="732955" lvl="1" indent="-366477" algn="just">
              <a:lnSpc>
                <a:spcPts val="4752"/>
              </a:lnSpc>
              <a:buFont typeface="Arial"/>
              <a:buChar char="•"/>
            </a:pPr>
            <a:r>
              <a:rPr lang="en-US" sz="3394" spc="-50" dirty="0">
                <a:solidFill>
                  <a:srgbClr val="000000"/>
                </a:solidFill>
                <a:latin typeface="Abhaya Libre Regular Bold"/>
              </a:rPr>
              <a:t>Transformational leaders</a:t>
            </a:r>
          </a:p>
          <a:p>
            <a:pPr marL="732955" lvl="1" indent="-366477" algn="just">
              <a:lnSpc>
                <a:spcPts val="4752"/>
              </a:lnSpc>
              <a:buFont typeface="Arial"/>
              <a:buChar char="•"/>
            </a:pPr>
            <a:r>
              <a:rPr lang="en-US" sz="3394" spc="-50" dirty="0">
                <a:solidFill>
                  <a:srgbClr val="000000"/>
                </a:solidFill>
                <a:latin typeface="Abhaya Libre Regular"/>
              </a:rPr>
              <a:t>Inspire followers to transcend their own self-interests for the good of the organization; they can have a profound and extraordinary effect on followers</a:t>
            </a:r>
          </a:p>
          <a:p>
            <a:pPr marL="732955" lvl="1" indent="-366477" algn="just">
              <a:lnSpc>
                <a:spcPts val="4752"/>
              </a:lnSpc>
              <a:buFont typeface="Arial"/>
              <a:buChar char="•"/>
            </a:pPr>
            <a:r>
              <a:rPr lang="en-US" sz="3394" spc="-50" dirty="0">
                <a:solidFill>
                  <a:srgbClr val="000000"/>
                </a:solidFill>
                <a:latin typeface="Abhaya Libre Regular Bold"/>
              </a:rPr>
              <a:t>Not opposing, but complementary approaches to leadership</a:t>
            </a:r>
          </a:p>
          <a:p>
            <a:pPr marL="732955" lvl="1" indent="-366477" algn="just">
              <a:lnSpc>
                <a:spcPts val="4752"/>
              </a:lnSpc>
              <a:buFont typeface="Arial"/>
              <a:buChar char="•"/>
            </a:pPr>
            <a:r>
              <a:rPr lang="en-US" sz="3394" spc="-50" dirty="0">
                <a:solidFill>
                  <a:srgbClr val="000000"/>
                </a:solidFill>
                <a:latin typeface="Abhaya Libre Regular"/>
              </a:rPr>
              <a:t>Great transformational leaders must also be transactional; only one type is not enough for success</a:t>
            </a:r>
          </a:p>
          <a:p>
            <a:pPr algn="just">
              <a:lnSpc>
                <a:spcPts val="4752"/>
              </a:lnSpc>
            </a:pPr>
            <a:endParaRPr lang="en-US" sz="3394" spc="-50" dirty="0">
              <a:solidFill>
                <a:srgbClr val="000000"/>
              </a:solidFill>
              <a:latin typeface="Abhaya Libre Regular"/>
            </a:endParaRPr>
          </a:p>
          <a:p>
            <a:pPr algn="just">
              <a:lnSpc>
                <a:spcPts val="4752"/>
              </a:lnSpc>
            </a:pPr>
            <a:endParaRPr lang="en-US" sz="3394" spc="-50" dirty="0">
              <a:solidFill>
                <a:srgbClr val="000000"/>
              </a:solidFill>
              <a:latin typeface="Abhaya Libre Regular"/>
            </a:endParaRPr>
          </a:p>
          <a:p>
            <a:pPr algn="just">
              <a:lnSpc>
                <a:spcPts val="4752"/>
              </a:lnSpc>
            </a:pPr>
            <a:endParaRPr lang="en-US" sz="3394" spc="-50" dirty="0">
              <a:solidFill>
                <a:srgbClr val="000000"/>
              </a:solidFill>
              <a:latin typeface="Abhaya Libre Regular"/>
            </a:endParaRPr>
          </a:p>
        </p:txBody>
      </p:sp>
      <p:pic>
        <p:nvPicPr>
          <p:cNvPr id="9" name="Picture 9"/>
          <p:cNvPicPr>
            <a:picLocks noChangeAspect="1"/>
          </p:cNvPicPr>
          <p:nvPr/>
        </p:nvPicPr>
        <p:blipFill>
          <a:blip r:embed="rId8"/>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
        <p:nvSpPr>
          <p:cNvPr id="11" name="TextBox 11"/>
          <p:cNvSpPr txBox="1"/>
          <p:nvPr/>
        </p:nvSpPr>
        <p:spPr>
          <a:xfrm>
            <a:off x="11233571" y="7448302"/>
            <a:ext cx="6025729" cy="304958"/>
          </a:xfrm>
          <a:prstGeom prst="rect">
            <a:avLst/>
          </a:prstGeom>
        </p:spPr>
        <p:txBody>
          <a:bodyPr lIns="0" tIns="0" rIns="0" bIns="0" rtlCol="0" anchor="t">
            <a:spAutoFit/>
          </a:bodyPr>
          <a:lstStyle/>
          <a:p>
            <a:pPr algn="ctr">
              <a:lnSpc>
                <a:spcPts val="2560"/>
              </a:lnSpc>
            </a:pPr>
            <a:r>
              <a:rPr lang="en-US" sz="1829" dirty="0">
                <a:solidFill>
                  <a:srgbClr val="04989E"/>
                </a:solidFill>
                <a:latin typeface="Open Sans Extra Bold"/>
              </a:rPr>
              <a:t>https://www.youtube.com/watch?v=ddt_IGMMOrI</a:t>
            </a:r>
          </a:p>
        </p:txBody>
      </p:sp>
      <p:pic>
        <p:nvPicPr>
          <p:cNvPr id="13" name="Imagen 12">
            <a:extLst>
              <a:ext uri="{FF2B5EF4-FFF2-40B4-BE49-F238E27FC236}">
                <a16:creationId xmlns:a16="http://schemas.microsoft.com/office/drawing/2014/main" id="{8BAD0B7C-6264-4629-8760-2F70FEB665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55030" y="3229100"/>
            <a:ext cx="6740735" cy="412140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a:stretch>
            <a:fillRect/>
          </a:stretch>
        </p:blipFill>
        <p:spPr>
          <a:xfrm>
            <a:off x="10271417" y="2454280"/>
            <a:ext cx="7477369" cy="6206649"/>
          </a:xfrm>
          <a:prstGeom prst="rect">
            <a:avLst/>
          </a:prstGeom>
        </p:spPr>
      </p:pic>
      <p:sp>
        <p:nvSpPr>
          <p:cNvPr id="7" name="TextBox 7"/>
          <p:cNvSpPr txBox="1"/>
          <p:nvPr/>
        </p:nvSpPr>
        <p:spPr>
          <a:xfrm>
            <a:off x="3709455" y="866278"/>
            <a:ext cx="11415078" cy="28281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Authentic leadership</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8" name="TextBox 8"/>
          <p:cNvSpPr txBox="1"/>
          <p:nvPr/>
        </p:nvSpPr>
        <p:spPr>
          <a:xfrm>
            <a:off x="406393" y="2104134"/>
            <a:ext cx="9577831" cy="8454297"/>
          </a:xfrm>
          <a:prstGeom prst="rect">
            <a:avLst/>
          </a:prstGeom>
        </p:spPr>
        <p:txBody>
          <a:bodyPr lIns="0" tIns="0" rIns="0" bIns="0" rtlCol="0" anchor="t">
            <a:spAutoFit/>
          </a:bodyPr>
          <a:lstStyle/>
          <a:p>
            <a:pPr marL="688821" lvl="1" indent="-344411" algn="just">
              <a:lnSpc>
                <a:spcPts val="4466"/>
              </a:lnSpc>
              <a:buFont typeface="Arial"/>
              <a:buChar char="•"/>
            </a:pPr>
            <a:r>
              <a:rPr lang="en-US" sz="3190" spc="-47" dirty="0">
                <a:solidFill>
                  <a:srgbClr val="000000"/>
                </a:solidFill>
                <a:latin typeface="Abhaya Libre Regular"/>
              </a:rPr>
              <a:t>Authentic leaders accept their own mistakes, are selfless and honest, know who they are, what they believe in and value, and act upon those values and beliefs</a:t>
            </a:r>
          </a:p>
          <a:p>
            <a:pPr marL="688821" lvl="1" indent="-344411" algn="just">
              <a:lnSpc>
                <a:spcPts val="4466"/>
              </a:lnSpc>
              <a:buFont typeface="Arial"/>
              <a:buChar char="•"/>
            </a:pPr>
            <a:r>
              <a:rPr lang="en-US" sz="3190" spc="-47" dirty="0">
                <a:solidFill>
                  <a:srgbClr val="000000"/>
                </a:solidFill>
                <a:latin typeface="Abhaya Libre Regular"/>
              </a:rPr>
              <a:t>Focus: Moral aspects of leadership </a:t>
            </a:r>
          </a:p>
          <a:p>
            <a:pPr marL="1377642" lvl="2" indent="-459214" algn="just">
              <a:lnSpc>
                <a:spcPts val="4466"/>
              </a:lnSpc>
              <a:buFont typeface="Arial"/>
              <a:buChar char="⚬"/>
            </a:pPr>
            <a:r>
              <a:rPr lang="en-US" sz="3190" spc="-47" dirty="0">
                <a:solidFill>
                  <a:srgbClr val="000000"/>
                </a:solidFill>
                <a:latin typeface="Abhaya Libre Regular"/>
              </a:rPr>
              <a:t> </a:t>
            </a:r>
            <a:r>
              <a:rPr lang="en-US" sz="3190" spc="-47" dirty="0">
                <a:solidFill>
                  <a:srgbClr val="000000"/>
                </a:solidFill>
                <a:latin typeface="Abhaya Libre Regular Bold"/>
              </a:rPr>
              <a:t>Related to Ethics and leadership</a:t>
            </a:r>
          </a:p>
          <a:p>
            <a:pPr marL="2066464" lvl="3" indent="-516616" algn="just">
              <a:lnSpc>
                <a:spcPts val="4466"/>
              </a:lnSpc>
              <a:buFont typeface="Arial"/>
              <a:buChar char="￭"/>
            </a:pPr>
            <a:r>
              <a:rPr lang="en-US" sz="3190" spc="-47" dirty="0">
                <a:solidFill>
                  <a:srgbClr val="000000"/>
                </a:solidFill>
                <a:latin typeface="Abhaya Libre Regular"/>
              </a:rPr>
              <a:t>Leadership is not free from values. Martin Luther King =/= Hitler</a:t>
            </a:r>
          </a:p>
          <a:p>
            <a:pPr marL="2066464" lvl="3" indent="-516616" algn="just">
              <a:lnSpc>
                <a:spcPts val="4466"/>
              </a:lnSpc>
              <a:buFont typeface="Arial"/>
              <a:buChar char="￭"/>
            </a:pPr>
            <a:r>
              <a:rPr lang="en-US" sz="3190" spc="-47" dirty="0">
                <a:solidFill>
                  <a:srgbClr val="000000"/>
                </a:solidFill>
                <a:latin typeface="Abhaya Libre Regular Bold"/>
              </a:rPr>
              <a:t>Ethical leaders:</a:t>
            </a:r>
            <a:r>
              <a:rPr lang="en-US" sz="3190" spc="-47" dirty="0">
                <a:solidFill>
                  <a:srgbClr val="000000"/>
                </a:solidFill>
                <a:latin typeface="Abhaya Libre Regular"/>
              </a:rPr>
              <a:t> Use charisma/power in a socially constructive way and serve others</a:t>
            </a:r>
          </a:p>
          <a:p>
            <a:pPr marL="2066464" lvl="3" indent="-516616" algn="just">
              <a:lnSpc>
                <a:spcPts val="4466"/>
              </a:lnSpc>
              <a:buFont typeface="Arial"/>
              <a:buChar char="￭"/>
            </a:pPr>
            <a:r>
              <a:rPr lang="en-US" sz="3190" spc="-47" dirty="0">
                <a:solidFill>
                  <a:srgbClr val="000000"/>
                </a:solidFill>
                <a:latin typeface="Abhaya Libre Regular Bold"/>
              </a:rPr>
              <a:t>Unethical leaders:</a:t>
            </a:r>
            <a:r>
              <a:rPr lang="en-US" sz="3190" spc="-47" dirty="0">
                <a:solidFill>
                  <a:srgbClr val="000000"/>
                </a:solidFill>
                <a:latin typeface="Abhaya Libre Regular"/>
              </a:rPr>
              <a:t> Use charisma/power to enhance power over followers, directed towards self-serving ends</a:t>
            </a:r>
          </a:p>
          <a:p>
            <a:pPr algn="just">
              <a:lnSpc>
                <a:spcPts val="4466"/>
              </a:lnSpc>
            </a:pPr>
            <a:endParaRPr lang="en-US" sz="3190" spc="-47" dirty="0">
              <a:solidFill>
                <a:srgbClr val="000000"/>
              </a:solidFill>
              <a:latin typeface="Abhaya Libre Regular"/>
            </a:endParaRPr>
          </a:p>
          <a:p>
            <a:pPr algn="just">
              <a:lnSpc>
                <a:spcPts val="4466"/>
              </a:lnSpc>
            </a:pPr>
            <a:endParaRPr lang="en-US" sz="3190" spc="-47" dirty="0">
              <a:solidFill>
                <a:srgbClr val="000000"/>
              </a:solidFill>
              <a:latin typeface="Abhaya Libre Regular"/>
            </a:endParaRPr>
          </a:p>
          <a:p>
            <a:pPr algn="just">
              <a:lnSpc>
                <a:spcPts val="4466"/>
              </a:lnSpc>
            </a:pPr>
            <a:endParaRPr lang="en-US" sz="3190" spc="-47" dirty="0">
              <a:solidFill>
                <a:srgbClr val="000000"/>
              </a:solidFill>
              <a:latin typeface="Abhaya Libre Regular"/>
            </a:endParaRP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l="1101" r="1101"/>
          <a:stretch>
            <a:fillRect/>
          </a:stretch>
        </p:blipFill>
        <p:spPr>
          <a:xfrm>
            <a:off x="10432226" y="2942486"/>
            <a:ext cx="7511485" cy="4701557"/>
          </a:xfrm>
          <a:prstGeom prst="rect">
            <a:avLst/>
          </a:prstGeom>
        </p:spPr>
      </p:pic>
      <p:sp>
        <p:nvSpPr>
          <p:cNvPr id="7" name="TextBox 7"/>
          <p:cNvSpPr txBox="1"/>
          <p:nvPr/>
        </p:nvSpPr>
        <p:spPr>
          <a:xfrm>
            <a:off x="3436461" y="1134671"/>
            <a:ext cx="11415078" cy="28281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Trust</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8" name="TextBox 8"/>
          <p:cNvSpPr txBox="1"/>
          <p:nvPr/>
        </p:nvSpPr>
        <p:spPr>
          <a:xfrm>
            <a:off x="380510" y="2575761"/>
            <a:ext cx="9577831" cy="6198527"/>
          </a:xfrm>
          <a:prstGeom prst="rect">
            <a:avLst/>
          </a:prstGeom>
        </p:spPr>
        <p:txBody>
          <a:bodyPr lIns="0" tIns="0" rIns="0" bIns="0" rtlCol="0" anchor="t">
            <a:spAutoFit/>
          </a:bodyPr>
          <a:lstStyle/>
          <a:p>
            <a:pPr algn="just">
              <a:lnSpc>
                <a:spcPts val="4466"/>
              </a:lnSpc>
            </a:pPr>
            <a:endParaRPr/>
          </a:p>
          <a:p>
            <a:pPr marL="688821" lvl="1" indent="-344411" algn="just">
              <a:lnSpc>
                <a:spcPts val="4466"/>
              </a:lnSpc>
              <a:buFont typeface="Arial"/>
              <a:buChar char="•"/>
            </a:pPr>
            <a:r>
              <a:rPr lang="en-US" sz="3190" spc="-47">
                <a:solidFill>
                  <a:srgbClr val="000000"/>
                </a:solidFill>
                <a:latin typeface="Abhaya Libre Regular"/>
              </a:rPr>
              <a:t>A physiological state that makes you agree to make yourself vulnerable to another because you have a positive expectation for how things are going to turn out</a:t>
            </a:r>
          </a:p>
          <a:p>
            <a:pPr marL="688821" lvl="1" indent="-344411" algn="just">
              <a:lnSpc>
                <a:spcPts val="4466"/>
              </a:lnSpc>
              <a:buFont typeface="Arial"/>
              <a:buChar char="•"/>
            </a:pPr>
            <a:r>
              <a:rPr lang="en-US" sz="3190" spc="-47">
                <a:solidFill>
                  <a:srgbClr val="000000"/>
                </a:solidFill>
                <a:latin typeface="Abhaya Libre Regular"/>
              </a:rPr>
              <a:t>Key attribute associated with leadership (performance)</a:t>
            </a:r>
          </a:p>
          <a:p>
            <a:pPr marL="688821" lvl="1" indent="-344411" algn="just">
              <a:lnSpc>
                <a:spcPts val="4466"/>
              </a:lnSpc>
              <a:buFont typeface="Arial"/>
              <a:buChar char="•"/>
            </a:pPr>
            <a:r>
              <a:rPr lang="en-US" sz="3190" spc="-47">
                <a:solidFill>
                  <a:srgbClr val="000000"/>
                </a:solidFill>
                <a:latin typeface="Abhaya Libre Regular"/>
              </a:rPr>
              <a:t>Confidence that my interests will not be abused - will align my actions and attitudes with the leader's behaviors/request</a:t>
            </a:r>
          </a:p>
          <a:p>
            <a:pPr algn="just">
              <a:lnSpc>
                <a:spcPts val="4466"/>
              </a:lnSpc>
            </a:pPr>
            <a:endParaRPr lang="en-US" sz="3190" spc="-47">
              <a:solidFill>
                <a:srgbClr val="000000"/>
              </a:solidFill>
              <a:latin typeface="Abhaya Libre Regular"/>
            </a:endParaRPr>
          </a:p>
          <a:p>
            <a:pPr algn="just">
              <a:lnSpc>
                <a:spcPts val="4466"/>
              </a:lnSpc>
            </a:pPr>
            <a:endParaRPr lang="en-US" sz="3190" spc="-47">
              <a:solidFill>
                <a:srgbClr val="000000"/>
              </a:solidFill>
              <a:latin typeface="Abhaya Libre Regular"/>
            </a:endParaRPr>
          </a:p>
          <a:p>
            <a:pPr algn="just">
              <a:lnSpc>
                <a:spcPts val="4466"/>
              </a:lnSpc>
            </a:pPr>
            <a:endParaRPr lang="en-US" sz="3190" spc="-47">
              <a:solidFill>
                <a:srgbClr val="000000"/>
              </a:solidFill>
              <a:latin typeface="Abhaya Libre Regular"/>
            </a:endParaRP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3436461" y="1134671"/>
            <a:ext cx="11415078" cy="28281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Challenges to leadership</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769975" y="1901748"/>
            <a:ext cx="11587855" cy="8742393"/>
          </a:xfrm>
          <a:prstGeom prst="rect">
            <a:avLst/>
          </a:prstGeom>
        </p:spPr>
        <p:txBody>
          <a:bodyPr lIns="0" tIns="0" rIns="0" bIns="0" rtlCol="0" anchor="t">
            <a:spAutoFit/>
          </a:bodyPr>
          <a:lstStyle/>
          <a:p>
            <a:pPr algn="just">
              <a:lnSpc>
                <a:spcPts val="4466"/>
              </a:lnSpc>
            </a:pPr>
            <a:endParaRPr sz="3200" dirty="0">
              <a:latin typeface="Abhaya Libre Regular" panose="020B0604020202020204" charset="0"/>
              <a:cs typeface="Abhaya Libre Regular" panose="020B0604020202020204" charset="0"/>
            </a:endParaRPr>
          </a:p>
          <a:p>
            <a:pPr marL="645642" lvl="1" indent="-322821" algn="just">
              <a:lnSpc>
                <a:spcPts val="4186"/>
              </a:lnSpc>
              <a:buFont typeface="Arial"/>
              <a:buChar char="•"/>
            </a:pPr>
            <a:r>
              <a:rPr lang="en-US" sz="3200" spc="-44" dirty="0">
                <a:solidFill>
                  <a:srgbClr val="000000"/>
                </a:solidFill>
                <a:latin typeface="Abhaya Libre Regular" panose="020B0604020202020204" charset="0"/>
                <a:cs typeface="Abhaya Libre Regular" panose="020B0604020202020204" charset="0"/>
              </a:rPr>
              <a:t>Leadership is often an attribution people make about other individuals (stereotypes of leaders; focus on their appearance rather than their actual accomplishments)</a:t>
            </a:r>
          </a:p>
          <a:p>
            <a:pPr marL="645642" lvl="1" indent="-322821" algn="just">
              <a:lnSpc>
                <a:spcPts val="4186"/>
              </a:lnSpc>
              <a:buFont typeface="Arial"/>
              <a:buChar char="•"/>
            </a:pPr>
            <a:r>
              <a:rPr lang="en-US" sz="3200" spc="-44" dirty="0">
                <a:solidFill>
                  <a:srgbClr val="000000"/>
                </a:solidFill>
                <a:latin typeface="Abhaya Libre Regular" panose="020B0604020202020204" charset="0"/>
                <a:cs typeface="Abhaya Libre Regular" panose="020B0604020202020204" charset="0"/>
              </a:rPr>
              <a:t>Substitutes/Neutralizers of leadership</a:t>
            </a:r>
          </a:p>
          <a:p>
            <a:pPr marL="645642" lvl="1" indent="-322821" algn="just">
              <a:lnSpc>
                <a:spcPts val="4186"/>
              </a:lnSpc>
              <a:buFont typeface="Arial"/>
              <a:buChar char="•"/>
            </a:pPr>
            <a:r>
              <a:rPr lang="en-US" sz="3200" spc="-44" dirty="0">
                <a:solidFill>
                  <a:srgbClr val="000000"/>
                </a:solidFill>
                <a:latin typeface="Abhaya Libre Regular" panose="020B0604020202020204" charset="0"/>
                <a:cs typeface="Abhaya Libre Regular" panose="020B0604020202020204" charset="0"/>
              </a:rPr>
              <a:t>It is simplistic to think that leader's action is all: In many situations, a leader's actions make no difference in followers' outcomes (more important formal organizational goals, rigid rules, procedures, cohesive work groups, organizational rewards,...)</a:t>
            </a:r>
          </a:p>
          <a:p>
            <a:pPr marL="645642" lvl="1" indent="-322821" algn="just">
              <a:lnSpc>
                <a:spcPts val="4186"/>
              </a:lnSpc>
              <a:buFont typeface="Arial"/>
              <a:buChar char="•"/>
            </a:pPr>
            <a:r>
              <a:rPr lang="en-US" sz="3200" spc="-44" dirty="0">
                <a:solidFill>
                  <a:srgbClr val="000000"/>
                </a:solidFill>
                <a:latin typeface="Abhaya Libre Regular" panose="020B0604020202020204" charset="0"/>
                <a:cs typeface="Abhaya Libre Regular" panose="020B0604020202020204" charset="0"/>
              </a:rPr>
              <a:t>Online leadership</a:t>
            </a:r>
          </a:p>
          <a:p>
            <a:pPr marL="645642" lvl="1" indent="-322821" algn="just">
              <a:lnSpc>
                <a:spcPts val="4186"/>
              </a:lnSpc>
              <a:buFont typeface="Arial"/>
              <a:buChar char="•"/>
            </a:pPr>
            <a:r>
              <a:rPr lang="en-US" sz="3200" spc="-44" dirty="0">
                <a:solidFill>
                  <a:srgbClr val="000000"/>
                </a:solidFill>
                <a:latin typeface="Abhaya Libre Regular" panose="020B0604020202020204" charset="0"/>
                <a:cs typeface="Abhaya Libre Regular" panose="020B0604020202020204" charset="0"/>
              </a:rPr>
              <a:t>Trust and mutual understanding are particularly difficult without face-to-face interaction (writing skills to communicate support and trust are key here)</a:t>
            </a:r>
          </a:p>
          <a:p>
            <a:pPr algn="just">
              <a:lnSpc>
                <a:spcPts val="4466"/>
              </a:lnSpc>
            </a:pPr>
            <a:endParaRPr lang="en-US" sz="2990" spc="-44" dirty="0">
              <a:solidFill>
                <a:srgbClr val="000000"/>
              </a:solidFill>
              <a:latin typeface="Abhaya Libre Regular"/>
            </a:endParaRPr>
          </a:p>
          <a:p>
            <a:pPr algn="just">
              <a:lnSpc>
                <a:spcPts val="4466"/>
              </a:lnSpc>
            </a:pPr>
            <a:endParaRPr lang="en-US" sz="2990" spc="-44" dirty="0">
              <a:solidFill>
                <a:srgbClr val="000000"/>
              </a:solidFill>
              <a:latin typeface="Abhaya Libre Regular"/>
            </a:endParaRPr>
          </a:p>
          <a:p>
            <a:pPr algn="just">
              <a:lnSpc>
                <a:spcPts val="4466"/>
              </a:lnSpc>
            </a:pPr>
            <a:endParaRPr lang="en-US" sz="2990" spc="-44" dirty="0">
              <a:solidFill>
                <a:srgbClr val="000000"/>
              </a:solidFill>
              <a:latin typeface="Abhaya Libre Regular"/>
            </a:endParaRPr>
          </a:p>
        </p:txBody>
      </p:sp>
      <p:pic>
        <p:nvPicPr>
          <p:cNvPr id="8" name="Picture 8"/>
          <p:cNvPicPr>
            <a:picLocks noChangeAspect="1"/>
          </p:cNvPicPr>
          <p:nvPr/>
        </p:nvPicPr>
        <p:blipFill>
          <a:blip r:embed="rId8"/>
          <a:srcRect/>
          <a:stretch>
            <a:fillRect/>
          </a:stretch>
        </p:blipFill>
        <p:spPr>
          <a:xfrm>
            <a:off x="14993119" y="9508512"/>
            <a:ext cx="2360235" cy="60276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097698" y="3852923"/>
            <a:ext cx="4466306" cy="325634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pic>
        <p:nvPicPr>
          <p:cNvPr id="6" name="Picture 6"/>
          <p:cNvPicPr>
            <a:picLocks noChangeAspect="1"/>
          </p:cNvPicPr>
          <p:nvPr/>
        </p:nvPicPr>
        <p:blipFill>
          <a:blip r:embed="rId8"/>
          <a:srcRect/>
          <a:stretch>
            <a:fillRect/>
          </a:stretch>
        </p:blipFill>
        <p:spPr>
          <a:xfrm>
            <a:off x="10985428" y="2754125"/>
            <a:ext cx="6720507" cy="1754538"/>
          </a:xfrm>
          <a:prstGeom prst="rect">
            <a:avLst/>
          </a:prstGeom>
        </p:spPr>
      </p:pic>
      <p:sp>
        <p:nvSpPr>
          <p:cNvPr id="7" name="TextBox 7"/>
          <p:cNvSpPr txBox="1"/>
          <p:nvPr/>
        </p:nvSpPr>
        <p:spPr>
          <a:xfrm>
            <a:off x="3525925" y="1134671"/>
            <a:ext cx="11415078" cy="35139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Can people be trained in the new leadership?</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8" name="TextBox 8"/>
          <p:cNvSpPr txBox="1"/>
          <p:nvPr/>
        </p:nvSpPr>
        <p:spPr>
          <a:xfrm>
            <a:off x="432277" y="4116533"/>
            <a:ext cx="9577831" cy="3378816"/>
          </a:xfrm>
          <a:prstGeom prst="rect">
            <a:avLst/>
          </a:prstGeom>
        </p:spPr>
        <p:txBody>
          <a:bodyPr lIns="0" tIns="0" rIns="0" bIns="0" rtlCol="0" anchor="t">
            <a:spAutoFit/>
          </a:bodyPr>
          <a:lstStyle/>
          <a:p>
            <a:pPr marL="688821" lvl="1" indent="-344411" algn="just">
              <a:lnSpc>
                <a:spcPts val="4466"/>
              </a:lnSpc>
              <a:buFont typeface="Arial"/>
              <a:buChar char="•"/>
            </a:pPr>
            <a:r>
              <a:rPr lang="en-US" sz="3190" spc="-47">
                <a:solidFill>
                  <a:srgbClr val="000000"/>
                </a:solidFill>
                <a:latin typeface="Abhaya Libre Regular Bold"/>
              </a:rPr>
              <a:t>Can people be trained in the new leadership? People can be trained to adopt own leadership approaches</a:t>
            </a:r>
          </a:p>
          <a:p>
            <a:pPr marL="688821" lvl="1" indent="-344411" algn="just">
              <a:lnSpc>
                <a:spcPts val="4466"/>
              </a:lnSpc>
              <a:buFont typeface="Arial"/>
              <a:buChar char="•"/>
            </a:pPr>
            <a:r>
              <a:rPr lang="en-US" sz="3190" spc="-47">
                <a:solidFill>
                  <a:srgbClr val="000000"/>
                </a:solidFill>
                <a:latin typeface="Abhaya Libre Regular Bold"/>
              </a:rPr>
              <a:t>Leaders can devise improvement programs to address their weaknesses and work with trainers to develop their leadership skills</a:t>
            </a:r>
          </a:p>
          <a:p>
            <a:pPr algn="just">
              <a:lnSpc>
                <a:spcPts val="4466"/>
              </a:lnSpc>
            </a:pPr>
            <a:endParaRPr lang="en-US" sz="3190" spc="-47">
              <a:solidFill>
                <a:srgbClr val="000000"/>
              </a:solidFill>
              <a:latin typeface="Abhaya Libre Regular Bold"/>
            </a:endParaRPr>
          </a:p>
        </p:txBody>
      </p:sp>
      <p:pic>
        <p:nvPicPr>
          <p:cNvPr id="10" name="Picture 10"/>
          <p:cNvPicPr>
            <a:picLocks noChangeAspect="1"/>
          </p:cNvPicPr>
          <p:nvPr/>
        </p:nvPicPr>
        <p:blipFill>
          <a:blip r:embed="rId9"/>
          <a:srcRect/>
          <a:stretch>
            <a:fillRect/>
          </a:stretch>
        </p:blipFill>
        <p:spPr>
          <a:xfrm>
            <a:off x="14993119" y="9508512"/>
            <a:ext cx="2360235" cy="60276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868400" y="9258300"/>
            <a:ext cx="889127" cy="923411"/>
          </a:xfrm>
          <a:prstGeom prst="rect">
            <a:avLst/>
          </a:prstGeom>
        </p:spPr>
      </p:pic>
      <p:sp>
        <p:nvSpPr>
          <p:cNvPr id="12" name="TextBox 12"/>
          <p:cNvSpPr txBox="1"/>
          <p:nvPr/>
        </p:nvSpPr>
        <p:spPr>
          <a:xfrm>
            <a:off x="11353801" y="8687940"/>
            <a:ext cx="6352134" cy="300210"/>
          </a:xfrm>
          <a:prstGeom prst="rect">
            <a:avLst/>
          </a:prstGeom>
        </p:spPr>
        <p:txBody>
          <a:bodyPr wrap="square" lIns="0" tIns="0" rIns="0" bIns="0" rtlCol="0" anchor="t">
            <a:spAutoFit/>
          </a:bodyPr>
          <a:lstStyle/>
          <a:p>
            <a:pPr algn="ctr">
              <a:lnSpc>
                <a:spcPts val="2525"/>
              </a:lnSpc>
            </a:pPr>
            <a:r>
              <a:rPr lang="en-US" sz="1804" dirty="0">
                <a:solidFill>
                  <a:srgbClr val="04989E"/>
                </a:solidFill>
                <a:latin typeface="Open Sans Extra Bold"/>
              </a:rPr>
              <a:t>https://www.youtube.com/watch?v=FRsJbpppvEU</a:t>
            </a:r>
          </a:p>
        </p:txBody>
      </p:sp>
      <p:pic>
        <p:nvPicPr>
          <p:cNvPr id="14" name="Imagen 13">
            <a:extLst>
              <a:ext uri="{FF2B5EF4-FFF2-40B4-BE49-F238E27FC236}">
                <a16:creationId xmlns:a16="http://schemas.microsoft.com/office/drawing/2014/main" id="{AA905232-7E33-4388-89B0-2441406D8A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18511" y="4580595"/>
            <a:ext cx="6654339" cy="403541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981144" y="2693946"/>
            <a:ext cx="12325712" cy="6476915"/>
          </a:xfrm>
          <a:prstGeom prst="rect">
            <a:avLst/>
          </a:prstGeom>
        </p:spPr>
        <p:txBody>
          <a:bodyPr lIns="0" tIns="0" rIns="0" bIns="0" rtlCol="0" anchor="t">
            <a:spAutoFit/>
          </a:bodyPr>
          <a:lstStyle/>
          <a:p>
            <a:pPr algn="ctr">
              <a:lnSpc>
                <a:spcPts val="12486"/>
              </a:lnSpc>
            </a:pPr>
            <a:r>
              <a:rPr lang="en-US" sz="14030">
                <a:solidFill>
                  <a:srgbClr val="000000"/>
                </a:solidFill>
                <a:latin typeface="Abhaya Libre Regular"/>
              </a:rPr>
              <a:t>5. Most relevant leaders and motivational figures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22"/>
          <a:srcRect/>
          <a:stretch>
            <a:fillRect/>
          </a:stretch>
        </p:blipFill>
        <p:spPr>
          <a:xfrm>
            <a:off x="7555793" y="9258300"/>
            <a:ext cx="3710720" cy="779251"/>
          </a:xfrm>
          <a:prstGeom prst="rect">
            <a:avLst/>
          </a:prstGeom>
        </p:spPr>
      </p:pic>
      <p:pic>
        <p:nvPicPr>
          <p:cNvPr id="17" name="Picture 17"/>
          <p:cNvPicPr>
            <a:picLocks noChangeAspect="1"/>
          </p:cNvPicPr>
          <p:nvPr/>
        </p:nvPicPr>
        <p:blipFill>
          <a:blip r:embed="rId23"/>
          <a:srcRect/>
          <a:stretch>
            <a:fillRect/>
          </a:stretch>
        </p:blipFill>
        <p:spPr>
          <a:xfrm>
            <a:off x="14993119" y="9508512"/>
            <a:ext cx="2360235" cy="602763"/>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5" y="189497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Disclaimer</a:t>
            </a:r>
          </a:p>
        </p:txBody>
      </p:sp>
      <p:sp>
        <p:nvSpPr>
          <p:cNvPr id="3" name="TextBox 3"/>
          <p:cNvSpPr txBox="1"/>
          <p:nvPr/>
        </p:nvSpPr>
        <p:spPr>
          <a:xfrm>
            <a:off x="1784075" y="2828851"/>
            <a:ext cx="15741892" cy="4222115"/>
          </a:xfrm>
          <a:prstGeom prst="rect">
            <a:avLst/>
          </a:prstGeom>
        </p:spPr>
        <p:txBody>
          <a:bodyPr lIns="0" tIns="0" rIns="0" bIns="0" rtlCol="0" anchor="t">
            <a:spAutoFit/>
          </a:bodyPr>
          <a:lstStyle/>
          <a:p>
            <a:pPr algn="just">
              <a:lnSpc>
                <a:spcPts val="4619"/>
              </a:lnSpc>
            </a:pPr>
            <a:r>
              <a:rPr lang="en-US" sz="3299" spc="-49">
                <a:solidFill>
                  <a:srgbClr val="000000"/>
                </a:solidFill>
                <a:latin typeface="Abhaya Libre Regular"/>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pPr algn="just">
              <a:lnSpc>
                <a:spcPts val="2380"/>
              </a:lnSpc>
            </a:pPr>
            <a:endParaRPr lang="en-US" sz="3299" spc="-49">
              <a:solidFill>
                <a:srgbClr val="000000"/>
              </a:solidFill>
              <a:latin typeface="Abhaya Libre Regular"/>
            </a:endParaRPr>
          </a:p>
          <a:p>
            <a:pPr algn="just">
              <a:lnSpc>
                <a:spcPts val="4619"/>
              </a:lnSpc>
            </a:pPr>
            <a:r>
              <a:rPr lang="en-US" sz="3299" spc="-49">
                <a:solidFill>
                  <a:srgbClr val="000000"/>
                </a:solidFill>
                <a:latin typeface="Abhaya Libre Regular"/>
              </a:rPr>
              <a:t>Project Nº: 2021-1-RO01-KA220-VET-000028118</a:t>
            </a:r>
          </a:p>
          <a:p>
            <a:pPr algn="just">
              <a:lnSpc>
                <a:spcPts val="4619"/>
              </a:lnSpc>
            </a:pPr>
            <a:endParaRPr lang="en-US" sz="3299" spc="-49">
              <a:solidFill>
                <a:srgbClr val="000000"/>
              </a:solidFill>
              <a:latin typeface="Abhaya Libre Regular"/>
            </a:endParaRPr>
          </a:p>
          <a:p>
            <a:pPr>
              <a:lnSpc>
                <a:spcPts val="3499"/>
              </a:lnSpc>
            </a:pPr>
            <a:endParaRPr lang="en-US" sz="3299" spc="-49">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13"/>
          <a:srcRect/>
          <a:stretch>
            <a:fillRect/>
          </a:stretch>
        </p:blipFill>
        <p:spPr>
          <a:xfrm>
            <a:off x="1784075" y="6481135"/>
            <a:ext cx="7870946" cy="165289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pic>
        <p:nvPicPr>
          <p:cNvPr id="15" name="Picture 15"/>
          <p:cNvPicPr>
            <a:picLocks noChangeAspect="1"/>
          </p:cNvPicPr>
          <p:nvPr/>
        </p:nvPicPr>
        <p:blipFill>
          <a:blip r:embed="rId18"/>
          <a:srcRect/>
          <a:stretch>
            <a:fillRect/>
          </a:stretch>
        </p:blipFill>
        <p:spPr>
          <a:xfrm>
            <a:off x="14899065" y="9421791"/>
            <a:ext cx="2360235" cy="602763"/>
          </a:xfrm>
          <a:prstGeom prst="rect">
            <a:avLst/>
          </a:prstGeom>
        </p:spPr>
      </p:pic>
      <p:pic>
        <p:nvPicPr>
          <p:cNvPr id="16"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3456555" y="9092897"/>
            <a:ext cx="1068843" cy="11100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42302" y="811415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436461" y="819925"/>
            <a:ext cx="11415078" cy="29779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1. Mahatma Gandhi</a:t>
            </a: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600963" y="1922363"/>
            <a:ext cx="11733836" cy="8246987"/>
          </a:xfrm>
          <a:prstGeom prst="rect">
            <a:avLst/>
          </a:prstGeom>
        </p:spPr>
        <p:txBody>
          <a:bodyPr lIns="0" tIns="0" rIns="0" bIns="0" rtlCol="0" anchor="t">
            <a:spAutoFit/>
          </a:bodyPr>
          <a:lstStyle/>
          <a:p>
            <a:pPr algn="just">
              <a:lnSpc>
                <a:spcPts val="5166"/>
              </a:lnSpc>
            </a:pPr>
            <a:endParaRPr/>
          </a:p>
          <a:p>
            <a:pPr algn="just">
              <a:lnSpc>
                <a:spcPts val="5166"/>
              </a:lnSpc>
            </a:pPr>
            <a:r>
              <a:rPr lang="en-US" sz="3690" spc="-55">
                <a:solidFill>
                  <a:srgbClr val="000000"/>
                </a:solidFill>
                <a:latin typeface="Abhaya Libre Regular Bold"/>
              </a:rPr>
              <a:t>The founding father of nonviolent protest and a staunch pursuer of peace,  he also espoused many of the principles of intelligent leadership. He also:</a:t>
            </a:r>
          </a:p>
          <a:p>
            <a:pPr marL="796770" lvl="1" indent="-398385" algn="just">
              <a:lnSpc>
                <a:spcPts val="5166"/>
              </a:lnSpc>
              <a:buFont typeface="Arial"/>
              <a:buChar char="•"/>
            </a:pPr>
            <a:r>
              <a:rPr lang="en-US" sz="3690" spc="-55">
                <a:solidFill>
                  <a:srgbClr val="000000"/>
                </a:solidFill>
                <a:latin typeface="Abhaya Libre Regular Bold"/>
              </a:rPr>
              <a:t>Valued lifelong learning</a:t>
            </a:r>
          </a:p>
          <a:p>
            <a:pPr marL="796770" lvl="1" indent="-398385" algn="just">
              <a:lnSpc>
                <a:spcPts val="5166"/>
              </a:lnSpc>
              <a:buFont typeface="Arial"/>
              <a:buChar char="•"/>
            </a:pPr>
            <a:r>
              <a:rPr lang="en-US" sz="3690" spc="-55">
                <a:solidFill>
                  <a:srgbClr val="000000"/>
                </a:solidFill>
                <a:latin typeface="Abhaya Libre Regular Bold"/>
              </a:rPr>
              <a:t>Treated others well</a:t>
            </a:r>
          </a:p>
          <a:p>
            <a:pPr marL="796770" lvl="1" indent="-398385" algn="just">
              <a:lnSpc>
                <a:spcPts val="5166"/>
              </a:lnSpc>
              <a:buFont typeface="Arial"/>
              <a:buChar char="•"/>
            </a:pPr>
            <a:r>
              <a:rPr lang="en-US" sz="3690" spc="-55">
                <a:solidFill>
                  <a:srgbClr val="000000"/>
                </a:solidFill>
                <a:latin typeface="Abhaya Libre Regular Bold"/>
              </a:rPr>
              <a:t>Modeled discipline to followers</a:t>
            </a:r>
          </a:p>
          <a:p>
            <a:pPr marL="796770" lvl="1" indent="-398385" algn="just">
              <a:lnSpc>
                <a:spcPts val="5166"/>
              </a:lnSpc>
              <a:buFont typeface="Arial"/>
              <a:buChar char="•"/>
            </a:pPr>
            <a:r>
              <a:rPr lang="en-US" sz="3690" spc="-55">
                <a:solidFill>
                  <a:srgbClr val="000000"/>
                </a:solidFill>
                <a:latin typeface="Abhaya Libre Regular Bold"/>
              </a:rPr>
              <a:t>Had a strategy</a:t>
            </a:r>
          </a:p>
          <a:p>
            <a:pPr marL="796770" lvl="1" indent="-398385" algn="just">
              <a:lnSpc>
                <a:spcPts val="5166"/>
              </a:lnSpc>
              <a:buFont typeface="Arial"/>
              <a:buChar char="•"/>
            </a:pPr>
            <a:r>
              <a:rPr lang="en-US" sz="3690" spc="-55">
                <a:solidFill>
                  <a:srgbClr val="000000"/>
                </a:solidFill>
                <a:latin typeface="Abhaya Libre Regular Bold"/>
              </a:rPr>
              <a:t>Modeled the change he wanted to effect in the world</a:t>
            </a:r>
          </a:p>
          <a:p>
            <a:pPr algn="just">
              <a:lnSpc>
                <a:spcPts val="5166"/>
              </a:lnSpc>
            </a:pPr>
            <a:r>
              <a:rPr lang="en-US" sz="3690" spc="-55">
                <a:solidFill>
                  <a:srgbClr val="000000"/>
                </a:solidFill>
                <a:latin typeface="Abhaya Libre Regular Bold"/>
              </a:rPr>
              <a:t>Gandhi connected with his followers through a peaceful mindset built upon simplicity</a:t>
            </a:r>
          </a:p>
          <a:p>
            <a:pPr algn="just">
              <a:lnSpc>
                <a:spcPts val="4466"/>
              </a:lnSpc>
            </a:pPr>
            <a:endParaRPr lang="en-US" sz="3690" spc="-55">
              <a:solidFill>
                <a:srgbClr val="000000"/>
              </a:solidFill>
              <a:latin typeface="Abhaya Libre Regular Bold"/>
            </a:endParaRPr>
          </a:p>
          <a:p>
            <a:pPr algn="just">
              <a:lnSpc>
                <a:spcPts val="4466"/>
              </a:lnSpc>
            </a:pPr>
            <a:endParaRPr lang="en-US" sz="3690" spc="-55">
              <a:solidFill>
                <a:srgbClr val="000000"/>
              </a:solidFill>
              <a:latin typeface="Abhaya Libre Regular Bold"/>
            </a:endParaRPr>
          </a:p>
        </p:txBody>
      </p:sp>
      <p:pic>
        <p:nvPicPr>
          <p:cNvPr id="8" name="Picture 8"/>
          <p:cNvPicPr>
            <a:picLocks noChangeAspect="1"/>
          </p:cNvPicPr>
          <p:nvPr/>
        </p:nvPicPr>
        <p:blipFill>
          <a:blip r:embed="rId8"/>
          <a:srcRect l="12851" r="12851"/>
          <a:stretch>
            <a:fillRect/>
          </a:stretch>
        </p:blipFill>
        <p:spPr>
          <a:xfrm>
            <a:off x="12646470" y="3056949"/>
            <a:ext cx="4706884" cy="5460382"/>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42302" y="811415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436461" y="819925"/>
            <a:ext cx="11415078" cy="29779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2. Martin Luther King Jr. </a:t>
            </a: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759362" y="1783567"/>
            <a:ext cx="12637361" cy="8925457"/>
          </a:xfrm>
          <a:prstGeom prst="rect">
            <a:avLst/>
          </a:prstGeom>
        </p:spPr>
        <p:txBody>
          <a:bodyPr lIns="0" tIns="0" rIns="0" bIns="0" rtlCol="0" anchor="t">
            <a:spAutoFit/>
          </a:bodyPr>
          <a:lstStyle/>
          <a:p>
            <a:pPr algn="just">
              <a:lnSpc>
                <a:spcPts val="5249"/>
              </a:lnSpc>
            </a:pPr>
            <a:r>
              <a:rPr lang="en-US" sz="3749" spc="-56" dirty="0">
                <a:solidFill>
                  <a:srgbClr val="000000"/>
                </a:solidFill>
                <a:latin typeface="Abhaya Libre Regular"/>
              </a:rPr>
              <a:t>An iconic representative of the civil rights movement, </a:t>
            </a:r>
          </a:p>
          <a:p>
            <a:pPr algn="just">
              <a:lnSpc>
                <a:spcPts val="5249"/>
              </a:lnSpc>
            </a:pPr>
            <a:r>
              <a:rPr lang="en-US" sz="3749" spc="-56" dirty="0">
                <a:solidFill>
                  <a:srgbClr val="000000"/>
                </a:solidFill>
                <a:latin typeface="Abhaya Libre Regular"/>
              </a:rPr>
              <a:t>MLK inspired followers everywhere through his:</a:t>
            </a:r>
          </a:p>
          <a:p>
            <a:pPr marL="809536" lvl="1" indent="-404768" algn="just">
              <a:lnSpc>
                <a:spcPts val="5249"/>
              </a:lnSpc>
              <a:buFont typeface="Arial"/>
              <a:buChar char="•"/>
            </a:pPr>
            <a:r>
              <a:rPr lang="en-US" sz="3749" spc="-56" dirty="0">
                <a:solidFill>
                  <a:srgbClr val="000000"/>
                </a:solidFill>
                <a:latin typeface="Abhaya Libre Regular"/>
              </a:rPr>
              <a:t>Intelligence</a:t>
            </a:r>
          </a:p>
          <a:p>
            <a:pPr marL="809536" lvl="1" indent="-404768" algn="just">
              <a:lnSpc>
                <a:spcPts val="5249"/>
              </a:lnSpc>
              <a:buFont typeface="Arial"/>
              <a:buChar char="•"/>
            </a:pPr>
            <a:r>
              <a:rPr lang="en-US" sz="3749" spc="-56" dirty="0">
                <a:solidFill>
                  <a:srgbClr val="000000"/>
                </a:solidFill>
                <a:latin typeface="Abhaya Libre Regular"/>
              </a:rPr>
              <a:t>Respect</a:t>
            </a:r>
          </a:p>
          <a:p>
            <a:pPr marL="809536" lvl="1" indent="-404768" algn="just">
              <a:lnSpc>
                <a:spcPts val="5249"/>
              </a:lnSpc>
              <a:buFont typeface="Arial"/>
              <a:buChar char="•"/>
            </a:pPr>
            <a:r>
              <a:rPr lang="en-US" sz="3749" spc="-56" dirty="0">
                <a:solidFill>
                  <a:srgbClr val="000000"/>
                </a:solidFill>
                <a:latin typeface="Abhaya Libre Regular"/>
              </a:rPr>
              <a:t>Creativity</a:t>
            </a:r>
          </a:p>
          <a:p>
            <a:pPr marL="809536" lvl="1" indent="-404768" algn="just">
              <a:lnSpc>
                <a:spcPts val="5249"/>
              </a:lnSpc>
              <a:buFont typeface="Arial"/>
              <a:buChar char="•"/>
            </a:pPr>
            <a:r>
              <a:rPr lang="en-US" sz="3749" spc="-56" dirty="0">
                <a:solidFill>
                  <a:srgbClr val="000000"/>
                </a:solidFill>
                <a:latin typeface="Abhaya Libre Regular"/>
              </a:rPr>
              <a:t>Focus</a:t>
            </a:r>
          </a:p>
          <a:p>
            <a:pPr marL="809536" lvl="1" indent="-404768" algn="just">
              <a:lnSpc>
                <a:spcPts val="5249"/>
              </a:lnSpc>
              <a:buFont typeface="Arial"/>
              <a:buChar char="•"/>
            </a:pPr>
            <a:r>
              <a:rPr lang="en-US" sz="3749" spc="-56" dirty="0">
                <a:solidFill>
                  <a:srgbClr val="000000"/>
                </a:solidFill>
                <a:latin typeface="Abhaya Libre Regular"/>
              </a:rPr>
              <a:t>Determination</a:t>
            </a:r>
          </a:p>
          <a:p>
            <a:pPr marL="809536" lvl="1" indent="-404768" algn="just">
              <a:lnSpc>
                <a:spcPts val="5249"/>
              </a:lnSpc>
              <a:buFont typeface="Arial"/>
              <a:buChar char="•"/>
            </a:pPr>
            <a:r>
              <a:rPr lang="en-US" sz="3749" spc="-56" dirty="0">
                <a:latin typeface="Abhaya Libre Regular"/>
              </a:rPr>
              <a:t>Willingness to learn</a:t>
            </a:r>
          </a:p>
          <a:p>
            <a:pPr algn="just">
              <a:lnSpc>
                <a:spcPts val="5249"/>
              </a:lnSpc>
            </a:pPr>
            <a:r>
              <a:rPr lang="en-US" sz="3749" spc="-56" dirty="0">
                <a:latin typeface="Abhaya Libre Regular"/>
              </a:rPr>
              <a:t>His public speaking and communication skills were outstanding. He focused on positive language and avoided accusing others or inciting violence. </a:t>
            </a:r>
          </a:p>
          <a:p>
            <a:pPr algn="just">
              <a:lnSpc>
                <a:spcPts val="4129"/>
              </a:lnSpc>
            </a:pPr>
            <a:endParaRPr lang="en-US" sz="3749" spc="-56" dirty="0">
              <a:solidFill>
                <a:srgbClr val="000000"/>
              </a:solidFill>
              <a:latin typeface="Abhaya Libre Regular"/>
            </a:endParaRPr>
          </a:p>
          <a:p>
            <a:pPr algn="just">
              <a:lnSpc>
                <a:spcPts val="4129"/>
              </a:lnSpc>
            </a:pPr>
            <a:endParaRPr lang="en-US" sz="3749" spc="-56" dirty="0">
              <a:solidFill>
                <a:srgbClr val="000000"/>
              </a:solidFill>
              <a:latin typeface="Abhaya Libre Regular"/>
            </a:endParaRPr>
          </a:p>
          <a:p>
            <a:pPr algn="just">
              <a:lnSpc>
                <a:spcPts val="4129"/>
              </a:lnSpc>
            </a:pPr>
            <a:endParaRPr lang="en-US" sz="3749" spc="-56" dirty="0">
              <a:solidFill>
                <a:srgbClr val="000000"/>
              </a:solidFill>
              <a:latin typeface="Abhaya Libre Regular"/>
            </a:endParaRPr>
          </a:p>
        </p:txBody>
      </p:sp>
      <p:pic>
        <p:nvPicPr>
          <p:cNvPr id="8" name="Picture 8"/>
          <p:cNvPicPr>
            <a:picLocks noChangeAspect="1"/>
          </p:cNvPicPr>
          <p:nvPr/>
        </p:nvPicPr>
        <p:blipFill>
          <a:blip r:embed="rId8"/>
          <a:srcRect/>
          <a:stretch>
            <a:fillRect/>
          </a:stretch>
        </p:blipFill>
        <p:spPr>
          <a:xfrm>
            <a:off x="13909529" y="3675893"/>
            <a:ext cx="3443826" cy="5175148"/>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42302" y="811415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580571" y="9258300"/>
            <a:ext cx="3379663" cy="709729"/>
          </a:xfrm>
          <a:prstGeom prst="rect">
            <a:avLst/>
          </a:prstGeom>
        </p:spPr>
      </p:pic>
      <p:sp>
        <p:nvSpPr>
          <p:cNvPr id="6" name="TextBox 6"/>
          <p:cNvSpPr txBox="1"/>
          <p:nvPr/>
        </p:nvSpPr>
        <p:spPr>
          <a:xfrm>
            <a:off x="3562864" y="508883"/>
            <a:ext cx="11415078" cy="29779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3. Abraham Lincoln</a:t>
            </a: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373667" y="1294238"/>
            <a:ext cx="16593992" cy="9817496"/>
          </a:xfrm>
          <a:prstGeom prst="rect">
            <a:avLst/>
          </a:prstGeom>
        </p:spPr>
        <p:txBody>
          <a:bodyPr lIns="0" tIns="0" rIns="0" bIns="0" rtlCol="0" anchor="t">
            <a:spAutoFit/>
          </a:bodyPr>
          <a:lstStyle/>
          <a:p>
            <a:pPr algn="just">
              <a:lnSpc>
                <a:spcPts val="4460"/>
              </a:lnSpc>
            </a:pPr>
            <a:r>
              <a:rPr lang="en-US" sz="3185" spc="-47" dirty="0">
                <a:solidFill>
                  <a:srgbClr val="000000"/>
                </a:solidFill>
                <a:latin typeface="Abhaya Libre Regular"/>
              </a:rPr>
              <a:t>The 16th President of the United States,  His short tenure, spanning from 1861 until his assassination</a:t>
            </a:r>
          </a:p>
          <a:p>
            <a:pPr algn="just">
              <a:lnSpc>
                <a:spcPts val="4460"/>
              </a:lnSpc>
            </a:pPr>
            <a:r>
              <a:rPr lang="en-US" sz="3185" spc="-47" dirty="0">
                <a:solidFill>
                  <a:srgbClr val="000000"/>
                </a:solidFill>
                <a:latin typeface="Abhaya Libre Regular"/>
              </a:rPr>
              <a:t> in 1865, saw him:</a:t>
            </a:r>
          </a:p>
          <a:p>
            <a:pPr marL="687830" lvl="1" indent="-343915" algn="just">
              <a:lnSpc>
                <a:spcPts val="4460"/>
              </a:lnSpc>
              <a:buFont typeface="Arial"/>
              <a:buChar char="•"/>
            </a:pPr>
            <a:r>
              <a:rPr lang="en-US" sz="3185" spc="-47" dirty="0">
                <a:solidFill>
                  <a:srgbClr val="000000"/>
                </a:solidFill>
                <a:latin typeface="Abhaya Libre Regular"/>
              </a:rPr>
              <a:t>Lead a divided nation in and out of civil war</a:t>
            </a:r>
          </a:p>
          <a:p>
            <a:pPr marL="687830" lvl="1" indent="-343915" algn="just">
              <a:lnSpc>
                <a:spcPts val="4460"/>
              </a:lnSpc>
              <a:buFont typeface="Arial"/>
              <a:buChar char="•"/>
            </a:pPr>
            <a:r>
              <a:rPr lang="en-US" sz="3185" spc="-47" dirty="0">
                <a:solidFill>
                  <a:srgbClr val="000000"/>
                </a:solidFill>
                <a:latin typeface="Abhaya Libre Regular"/>
              </a:rPr>
              <a:t>Abolish slavery</a:t>
            </a:r>
          </a:p>
          <a:p>
            <a:pPr marL="687830" lvl="1" indent="-343915" algn="just">
              <a:lnSpc>
                <a:spcPts val="4460"/>
              </a:lnSpc>
              <a:buFont typeface="Arial"/>
              <a:buChar char="•"/>
            </a:pPr>
            <a:r>
              <a:rPr lang="en-US" sz="3185" spc="-47" dirty="0">
                <a:solidFill>
                  <a:srgbClr val="000000"/>
                </a:solidFill>
                <a:latin typeface="Abhaya Libre Regular"/>
              </a:rPr>
              <a:t>Preserve the union</a:t>
            </a:r>
          </a:p>
          <a:p>
            <a:pPr marL="687830" lvl="1" indent="-343915" algn="just">
              <a:lnSpc>
                <a:spcPts val="4460"/>
              </a:lnSpc>
              <a:buFont typeface="Arial"/>
              <a:buChar char="•"/>
            </a:pPr>
            <a:r>
              <a:rPr lang="en-US" sz="3185" spc="-47" dirty="0">
                <a:solidFill>
                  <a:srgbClr val="000000"/>
                </a:solidFill>
                <a:latin typeface="Abhaya Libre Regular"/>
              </a:rPr>
              <a:t>Strengthen the federal government</a:t>
            </a:r>
          </a:p>
          <a:p>
            <a:pPr marL="687830" lvl="1" indent="-343915" algn="just">
              <a:lnSpc>
                <a:spcPts val="4460"/>
              </a:lnSpc>
              <a:buFont typeface="Arial"/>
              <a:buChar char="•"/>
            </a:pPr>
            <a:r>
              <a:rPr lang="en-US" sz="3185" spc="-47" dirty="0">
                <a:solidFill>
                  <a:srgbClr val="000000"/>
                </a:solidFill>
                <a:latin typeface="Abhaya Libre Regular"/>
              </a:rPr>
              <a:t>Boost the US economy through modernization</a:t>
            </a:r>
          </a:p>
          <a:p>
            <a:pPr algn="just">
              <a:lnSpc>
                <a:spcPts val="4460"/>
              </a:lnSpc>
            </a:pPr>
            <a:r>
              <a:rPr lang="en-US" sz="3185" spc="-47" dirty="0">
                <a:latin typeface="Abhaya Libre Regular"/>
              </a:rPr>
              <a:t>He</a:t>
            </a:r>
            <a:r>
              <a:rPr lang="en-US" sz="3185" spc="-47" dirty="0">
                <a:solidFill>
                  <a:srgbClr val="000000"/>
                </a:solidFill>
                <a:latin typeface="Abhaya Libre Regular"/>
              </a:rPr>
              <a:t> was the quintessential intelligent leader of his era, mastering skills like:</a:t>
            </a:r>
          </a:p>
          <a:p>
            <a:pPr marL="687830" lvl="1" indent="-343915" algn="just">
              <a:lnSpc>
                <a:spcPts val="4460"/>
              </a:lnSpc>
              <a:buFont typeface="Arial"/>
              <a:buChar char="•"/>
            </a:pPr>
            <a:r>
              <a:rPr lang="en-US" sz="3185" spc="-47" dirty="0">
                <a:solidFill>
                  <a:srgbClr val="000000"/>
                </a:solidFill>
                <a:latin typeface="Abhaya Libre Regular"/>
              </a:rPr>
              <a:t>Empathy</a:t>
            </a:r>
          </a:p>
          <a:p>
            <a:pPr marL="687830" lvl="1" indent="-343915" algn="just">
              <a:lnSpc>
                <a:spcPts val="4460"/>
              </a:lnSpc>
              <a:buFont typeface="Arial"/>
              <a:buChar char="•"/>
            </a:pPr>
            <a:r>
              <a:rPr lang="en-US" sz="3185" spc="-47" dirty="0">
                <a:solidFill>
                  <a:srgbClr val="000000"/>
                </a:solidFill>
                <a:latin typeface="Abhaya Libre Regular"/>
              </a:rPr>
              <a:t>Good communication</a:t>
            </a:r>
          </a:p>
          <a:p>
            <a:pPr marL="687830" lvl="1" indent="-343915" algn="just">
              <a:lnSpc>
                <a:spcPts val="4460"/>
              </a:lnSpc>
              <a:buFont typeface="Arial"/>
              <a:buChar char="•"/>
            </a:pPr>
            <a:r>
              <a:rPr lang="en-US" sz="3185" spc="-47" dirty="0">
                <a:solidFill>
                  <a:srgbClr val="000000"/>
                </a:solidFill>
                <a:latin typeface="Abhaya Libre Regular"/>
              </a:rPr>
              <a:t>Outstanding social skills</a:t>
            </a:r>
          </a:p>
          <a:p>
            <a:pPr marL="687830" lvl="1" indent="-343915" algn="just">
              <a:lnSpc>
                <a:spcPts val="4460"/>
              </a:lnSpc>
              <a:buFont typeface="Arial"/>
              <a:buChar char="•"/>
            </a:pPr>
            <a:r>
              <a:rPr lang="en-US" sz="3185" spc="-47" dirty="0">
                <a:solidFill>
                  <a:srgbClr val="000000"/>
                </a:solidFill>
                <a:latin typeface="Abhaya Libre Regular"/>
              </a:rPr>
              <a:t>The ability to persuade gently using emotional intelligence</a:t>
            </a:r>
          </a:p>
          <a:p>
            <a:pPr marL="687830" lvl="1" indent="-343915" algn="just">
              <a:lnSpc>
                <a:spcPts val="4460"/>
              </a:lnSpc>
              <a:buFont typeface="Arial"/>
              <a:buChar char="•"/>
            </a:pPr>
            <a:r>
              <a:rPr lang="en-US" sz="3185" spc="-47" dirty="0">
                <a:solidFill>
                  <a:srgbClr val="000000"/>
                </a:solidFill>
                <a:latin typeface="Abhaya Libre Regular"/>
              </a:rPr>
              <a:t>Stirring emotion</a:t>
            </a:r>
          </a:p>
          <a:p>
            <a:pPr marL="687830" lvl="1" indent="-343915" algn="just">
              <a:lnSpc>
                <a:spcPts val="4460"/>
              </a:lnSpc>
              <a:buFont typeface="Arial"/>
              <a:buChar char="•"/>
            </a:pPr>
            <a:r>
              <a:rPr lang="en-US" sz="3185" spc="-47" dirty="0">
                <a:solidFill>
                  <a:srgbClr val="000000"/>
                </a:solidFill>
                <a:latin typeface="Abhaya Libre Regular"/>
              </a:rPr>
              <a:t>Showing vulnerability by taking responsibility for mistakes</a:t>
            </a:r>
          </a:p>
          <a:p>
            <a:pPr algn="just">
              <a:lnSpc>
                <a:spcPts val="3760"/>
              </a:lnSpc>
            </a:pPr>
            <a:endParaRPr lang="en-US" sz="3185" spc="-47" dirty="0">
              <a:solidFill>
                <a:srgbClr val="000000"/>
              </a:solidFill>
              <a:latin typeface="Abhaya Libre Regular"/>
            </a:endParaRPr>
          </a:p>
          <a:p>
            <a:pPr algn="just">
              <a:lnSpc>
                <a:spcPts val="3200"/>
              </a:lnSpc>
            </a:pPr>
            <a:endParaRPr lang="en-US" sz="3185" spc="-47" dirty="0">
              <a:solidFill>
                <a:srgbClr val="000000"/>
              </a:solidFill>
              <a:latin typeface="Abhaya Libre Regular"/>
            </a:endParaRPr>
          </a:p>
          <a:p>
            <a:pPr algn="just">
              <a:lnSpc>
                <a:spcPts val="3200"/>
              </a:lnSpc>
            </a:pPr>
            <a:endParaRPr lang="en-US" sz="3185" spc="-47" dirty="0">
              <a:solidFill>
                <a:srgbClr val="000000"/>
              </a:solidFill>
              <a:latin typeface="Abhaya Libre Regular"/>
            </a:endParaRPr>
          </a:p>
          <a:p>
            <a:pPr algn="just">
              <a:lnSpc>
                <a:spcPts val="3200"/>
              </a:lnSpc>
            </a:pPr>
            <a:endParaRPr lang="en-US" sz="3185" spc="-47" dirty="0">
              <a:solidFill>
                <a:srgbClr val="000000"/>
              </a:solidFill>
              <a:latin typeface="Abhaya Libre Regular"/>
            </a:endParaRPr>
          </a:p>
        </p:txBody>
      </p:sp>
      <p:pic>
        <p:nvPicPr>
          <p:cNvPr id="8" name="Picture 8"/>
          <p:cNvPicPr>
            <a:picLocks noChangeAspect="1"/>
          </p:cNvPicPr>
          <p:nvPr/>
        </p:nvPicPr>
        <p:blipFill>
          <a:blip r:embed="rId8"/>
          <a:srcRect l="12167" r="16555"/>
          <a:stretch>
            <a:fillRect/>
          </a:stretch>
        </p:blipFill>
        <p:spPr>
          <a:xfrm>
            <a:off x="12358714" y="2360941"/>
            <a:ext cx="4608946" cy="6466294"/>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42302" y="811415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436461" y="819925"/>
            <a:ext cx="11415078" cy="29779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4.Nelson Mandela </a:t>
            </a: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471201" y="1548181"/>
            <a:ext cx="12582748" cy="9399378"/>
          </a:xfrm>
          <a:prstGeom prst="rect">
            <a:avLst/>
          </a:prstGeom>
        </p:spPr>
        <p:txBody>
          <a:bodyPr lIns="0" tIns="0" rIns="0" bIns="0" rtlCol="0" anchor="t">
            <a:spAutoFit/>
          </a:bodyPr>
          <a:lstStyle/>
          <a:p>
            <a:pPr algn="just">
              <a:lnSpc>
                <a:spcPts val="4474"/>
              </a:lnSpc>
            </a:pPr>
            <a:endParaRPr/>
          </a:p>
          <a:p>
            <a:pPr algn="just">
              <a:lnSpc>
                <a:spcPts val="4474"/>
              </a:lnSpc>
            </a:pPr>
            <a:r>
              <a:rPr lang="en-US" sz="3195" spc="-47">
                <a:solidFill>
                  <a:srgbClr val="000000"/>
                </a:solidFill>
                <a:latin typeface="Abhaya Libre Regular"/>
              </a:rPr>
              <a:t>Like other leaders on this list, Nelson Mandela refused to adapt to the world, choosing instead to shape it to his ideals.</a:t>
            </a:r>
          </a:p>
          <a:p>
            <a:pPr algn="just">
              <a:lnSpc>
                <a:spcPts val="4474"/>
              </a:lnSpc>
            </a:pPr>
            <a:endParaRPr lang="en-US" sz="3195" spc="-47">
              <a:solidFill>
                <a:srgbClr val="000000"/>
              </a:solidFill>
              <a:latin typeface="Abhaya Libre Regular"/>
            </a:endParaRPr>
          </a:p>
          <a:p>
            <a:pPr algn="just">
              <a:lnSpc>
                <a:spcPts val="4474"/>
              </a:lnSpc>
            </a:pPr>
            <a:r>
              <a:rPr lang="en-US" sz="3195" spc="-47">
                <a:solidFill>
                  <a:srgbClr val="000000"/>
                </a:solidFill>
                <a:latin typeface="Abhaya Libre Regular"/>
              </a:rPr>
              <a:t>What leadership skills made Mandela the larger-than-life leader he was?</a:t>
            </a:r>
          </a:p>
          <a:p>
            <a:pPr marL="689964" lvl="1" indent="-344982" algn="just">
              <a:lnSpc>
                <a:spcPts val="4474"/>
              </a:lnSpc>
              <a:buFont typeface="Arial"/>
              <a:buChar char="•"/>
            </a:pPr>
            <a:r>
              <a:rPr lang="en-US" sz="3195" spc="-47">
                <a:solidFill>
                  <a:srgbClr val="000000"/>
                </a:solidFill>
                <a:latin typeface="Abhaya Libre Regular Bold"/>
              </a:rPr>
              <a:t>Passion</a:t>
            </a:r>
            <a:r>
              <a:rPr lang="en-US" sz="3195" spc="-47">
                <a:solidFill>
                  <a:srgbClr val="000000"/>
                </a:solidFill>
                <a:latin typeface="Abhaya Libre Regular"/>
              </a:rPr>
              <a:t>. Mandela understood the possible consequences of his fight, but he never wavered.</a:t>
            </a:r>
          </a:p>
          <a:p>
            <a:pPr marL="689964" lvl="1" indent="-344982" algn="just">
              <a:lnSpc>
                <a:spcPts val="4474"/>
              </a:lnSpc>
              <a:buFont typeface="Arial"/>
              <a:buChar char="•"/>
            </a:pPr>
            <a:r>
              <a:rPr lang="en-US" sz="3195" spc="-47">
                <a:solidFill>
                  <a:srgbClr val="000000"/>
                </a:solidFill>
                <a:latin typeface="Abhaya Libre Regular Bold"/>
              </a:rPr>
              <a:t>Humility</a:t>
            </a:r>
            <a:r>
              <a:rPr lang="en-US" sz="3195" spc="-47">
                <a:solidFill>
                  <a:srgbClr val="000000"/>
                </a:solidFill>
                <a:latin typeface="Abhaya Libre Regular"/>
              </a:rPr>
              <a:t>. Mandela was never a flashy leader, but he won over the masses worldwide regardless.</a:t>
            </a:r>
          </a:p>
          <a:p>
            <a:pPr marL="689964" lvl="1" indent="-344982" algn="just">
              <a:lnSpc>
                <a:spcPts val="4474"/>
              </a:lnSpc>
              <a:buFont typeface="Arial"/>
              <a:buChar char="•"/>
            </a:pPr>
            <a:r>
              <a:rPr lang="en-US" sz="3195" spc="-47">
                <a:solidFill>
                  <a:srgbClr val="000000"/>
                </a:solidFill>
                <a:latin typeface="Abhaya Libre Regular Bold"/>
              </a:rPr>
              <a:t>Empathy</a:t>
            </a:r>
          </a:p>
          <a:p>
            <a:pPr marL="689964" lvl="1" indent="-344982" algn="just">
              <a:lnSpc>
                <a:spcPts val="4474"/>
              </a:lnSpc>
              <a:buFont typeface="Arial"/>
              <a:buChar char="•"/>
            </a:pPr>
            <a:r>
              <a:rPr lang="en-US" sz="3195" spc="-47">
                <a:solidFill>
                  <a:srgbClr val="000000"/>
                </a:solidFill>
                <a:latin typeface="Abhaya Libre Regular"/>
              </a:rPr>
              <a:t>The </a:t>
            </a:r>
            <a:r>
              <a:rPr lang="en-US" sz="3195" spc="-47">
                <a:solidFill>
                  <a:srgbClr val="000000"/>
                </a:solidFill>
                <a:latin typeface="Abhaya Libre Regular Bold"/>
              </a:rPr>
              <a:t>willingness to learn</a:t>
            </a:r>
          </a:p>
          <a:p>
            <a:pPr marL="689964" lvl="1" indent="-344982" algn="just">
              <a:lnSpc>
                <a:spcPts val="4474"/>
              </a:lnSpc>
              <a:buFont typeface="Arial"/>
              <a:buChar char="•"/>
            </a:pPr>
            <a:r>
              <a:rPr lang="en-US" sz="3195" spc="-47">
                <a:solidFill>
                  <a:srgbClr val="000000"/>
                </a:solidFill>
                <a:latin typeface="Abhaya Libre Regular"/>
              </a:rPr>
              <a:t>Excellent </a:t>
            </a:r>
            <a:r>
              <a:rPr lang="en-US" sz="3195" spc="-47">
                <a:solidFill>
                  <a:srgbClr val="000000"/>
                </a:solidFill>
                <a:latin typeface="Abhaya Libre Regular Bold"/>
              </a:rPr>
              <a:t>communication skills</a:t>
            </a:r>
          </a:p>
          <a:p>
            <a:pPr marL="689964" lvl="1" indent="-344982" algn="just">
              <a:lnSpc>
                <a:spcPts val="4474"/>
              </a:lnSpc>
              <a:buFont typeface="Arial"/>
              <a:buChar char="•"/>
            </a:pPr>
            <a:r>
              <a:rPr lang="en-US" sz="3195" spc="-47">
                <a:solidFill>
                  <a:srgbClr val="000000"/>
                </a:solidFill>
                <a:latin typeface="Abhaya Libre Regular Bold"/>
              </a:rPr>
              <a:t>Patience</a:t>
            </a:r>
          </a:p>
          <a:p>
            <a:pPr marL="689964" lvl="1" indent="-344982" algn="just">
              <a:lnSpc>
                <a:spcPts val="4474"/>
              </a:lnSpc>
              <a:buFont typeface="Arial"/>
              <a:buChar char="•"/>
            </a:pPr>
            <a:r>
              <a:rPr lang="en-US" sz="3195" spc="-47">
                <a:solidFill>
                  <a:srgbClr val="000000"/>
                </a:solidFill>
                <a:latin typeface="Abhaya Libre Regular Bold"/>
              </a:rPr>
              <a:t>Courage</a:t>
            </a:r>
          </a:p>
          <a:p>
            <a:pPr algn="just">
              <a:lnSpc>
                <a:spcPts val="3074"/>
              </a:lnSpc>
            </a:pPr>
            <a:endParaRPr lang="en-US" sz="3195" spc="-47">
              <a:solidFill>
                <a:srgbClr val="000000"/>
              </a:solidFill>
              <a:latin typeface="Abhaya Libre Regular Bold"/>
            </a:endParaRPr>
          </a:p>
          <a:p>
            <a:pPr algn="just">
              <a:lnSpc>
                <a:spcPts val="3074"/>
              </a:lnSpc>
            </a:pPr>
            <a:endParaRPr lang="en-US" sz="3195" spc="-47">
              <a:solidFill>
                <a:srgbClr val="000000"/>
              </a:solidFill>
              <a:latin typeface="Abhaya Libre Regular Bold"/>
            </a:endParaRPr>
          </a:p>
          <a:p>
            <a:pPr algn="just">
              <a:lnSpc>
                <a:spcPts val="3074"/>
              </a:lnSpc>
            </a:pPr>
            <a:endParaRPr lang="en-US" sz="3195" spc="-47">
              <a:solidFill>
                <a:srgbClr val="000000"/>
              </a:solidFill>
              <a:latin typeface="Abhaya Libre Regular Bold"/>
            </a:endParaRPr>
          </a:p>
          <a:p>
            <a:pPr algn="just">
              <a:lnSpc>
                <a:spcPts val="3074"/>
              </a:lnSpc>
            </a:pPr>
            <a:endParaRPr lang="en-US" sz="3195" spc="-47">
              <a:solidFill>
                <a:srgbClr val="000000"/>
              </a:solidFill>
              <a:latin typeface="Abhaya Libre Regular Bold"/>
            </a:endParaRPr>
          </a:p>
        </p:txBody>
      </p:sp>
      <p:pic>
        <p:nvPicPr>
          <p:cNvPr id="8" name="Picture 8"/>
          <p:cNvPicPr>
            <a:picLocks noChangeAspect="1"/>
          </p:cNvPicPr>
          <p:nvPr/>
        </p:nvPicPr>
        <p:blipFill>
          <a:blip r:embed="rId8"/>
          <a:srcRect l="19765" r="17899"/>
          <a:stretch>
            <a:fillRect/>
          </a:stretch>
        </p:blipFill>
        <p:spPr>
          <a:xfrm>
            <a:off x="13410307" y="2917611"/>
            <a:ext cx="3943047" cy="5318661"/>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42302" y="811415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436461" y="508883"/>
            <a:ext cx="11415078" cy="29779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5. Winston Churchill</a:t>
            </a: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439474" y="1116352"/>
            <a:ext cx="13036219" cy="9277682"/>
          </a:xfrm>
          <a:prstGeom prst="rect">
            <a:avLst/>
          </a:prstGeom>
        </p:spPr>
        <p:txBody>
          <a:bodyPr lIns="0" tIns="0" rIns="0" bIns="0" rtlCol="0" anchor="t">
            <a:spAutoFit/>
          </a:bodyPr>
          <a:lstStyle/>
          <a:p>
            <a:pPr algn="just">
              <a:lnSpc>
                <a:spcPts val="4811"/>
              </a:lnSpc>
            </a:pPr>
            <a:endParaRPr/>
          </a:p>
          <a:p>
            <a:pPr algn="just">
              <a:lnSpc>
                <a:spcPts val="4811"/>
              </a:lnSpc>
            </a:pPr>
            <a:r>
              <a:rPr lang="en-US" sz="3436" spc="-51">
                <a:solidFill>
                  <a:srgbClr val="000000"/>
                </a:solidFill>
                <a:latin typeface="Abhaya Libre Regular"/>
              </a:rPr>
              <a:t>Arguably the most successful wartime leader in history.</a:t>
            </a:r>
          </a:p>
          <a:p>
            <a:pPr algn="just">
              <a:lnSpc>
                <a:spcPts val="4811"/>
              </a:lnSpc>
            </a:pPr>
            <a:r>
              <a:rPr lang="en-US" sz="3436" spc="-51">
                <a:solidFill>
                  <a:srgbClr val="000000"/>
                </a:solidFill>
                <a:latin typeface="Abhaya Libre Regular"/>
              </a:rPr>
              <a:t> His leadership strengths included:</a:t>
            </a:r>
          </a:p>
          <a:p>
            <a:pPr marL="742034" lvl="1" indent="-371017" algn="just">
              <a:lnSpc>
                <a:spcPts val="4811"/>
              </a:lnSpc>
              <a:buFont typeface="Arial"/>
              <a:buChar char="•"/>
            </a:pPr>
            <a:r>
              <a:rPr lang="en-US" sz="3436" spc="-51">
                <a:solidFill>
                  <a:srgbClr val="000000"/>
                </a:solidFill>
                <a:latin typeface="Abhaya Libre Regular"/>
              </a:rPr>
              <a:t>Passion</a:t>
            </a:r>
          </a:p>
          <a:p>
            <a:pPr marL="742034" lvl="1" indent="-371017" algn="just">
              <a:lnSpc>
                <a:spcPts val="4811"/>
              </a:lnSpc>
              <a:buFont typeface="Arial"/>
              <a:buChar char="•"/>
            </a:pPr>
            <a:r>
              <a:rPr lang="en-US" sz="3436" spc="-51">
                <a:solidFill>
                  <a:srgbClr val="000000"/>
                </a:solidFill>
                <a:latin typeface="Abhaya Libre Regular"/>
              </a:rPr>
              <a:t>Courage</a:t>
            </a:r>
          </a:p>
          <a:p>
            <a:pPr marL="742034" lvl="1" indent="-371017" algn="just">
              <a:lnSpc>
                <a:spcPts val="4811"/>
              </a:lnSpc>
              <a:buFont typeface="Arial"/>
              <a:buChar char="•"/>
            </a:pPr>
            <a:r>
              <a:rPr lang="en-US" sz="3436" spc="-51">
                <a:solidFill>
                  <a:srgbClr val="000000"/>
                </a:solidFill>
                <a:latin typeface="Abhaya Libre Regular"/>
              </a:rPr>
              <a:t>The ability and willingness to learn from his mistakes</a:t>
            </a:r>
          </a:p>
          <a:p>
            <a:pPr marL="742034" lvl="1" indent="-371017" algn="just">
              <a:lnSpc>
                <a:spcPts val="4811"/>
              </a:lnSpc>
              <a:buFont typeface="Arial"/>
              <a:buChar char="•"/>
            </a:pPr>
            <a:r>
              <a:rPr lang="en-US" sz="3436" spc="-51">
                <a:solidFill>
                  <a:srgbClr val="000000"/>
                </a:solidFill>
                <a:latin typeface="Abhaya Libre Regular"/>
              </a:rPr>
              <a:t>Perseverance</a:t>
            </a:r>
          </a:p>
          <a:p>
            <a:pPr marL="742034" lvl="1" indent="-371017" algn="just">
              <a:lnSpc>
                <a:spcPts val="4811"/>
              </a:lnSpc>
              <a:buFont typeface="Arial"/>
              <a:buChar char="•"/>
            </a:pPr>
            <a:r>
              <a:rPr lang="en-US" sz="3436" spc="-51">
                <a:solidFill>
                  <a:srgbClr val="000000"/>
                </a:solidFill>
                <a:latin typeface="Abhaya Libre Regular"/>
              </a:rPr>
              <a:t>A staunch belief in his followers</a:t>
            </a:r>
          </a:p>
          <a:p>
            <a:pPr marL="742034" lvl="1" indent="-371017" algn="just">
              <a:lnSpc>
                <a:spcPts val="4811"/>
              </a:lnSpc>
              <a:buFont typeface="Arial"/>
              <a:buChar char="•"/>
            </a:pPr>
            <a:r>
              <a:rPr lang="en-US" sz="3436" spc="-51">
                <a:solidFill>
                  <a:srgbClr val="000000"/>
                </a:solidFill>
                <a:latin typeface="Abhaya Libre Regular"/>
              </a:rPr>
              <a:t>Humor</a:t>
            </a:r>
          </a:p>
          <a:p>
            <a:pPr algn="just">
              <a:lnSpc>
                <a:spcPts val="4811"/>
              </a:lnSpc>
            </a:pPr>
            <a:r>
              <a:rPr lang="en-US" sz="3436" spc="-51">
                <a:solidFill>
                  <a:srgbClr val="000000"/>
                </a:solidFill>
                <a:latin typeface="Abhaya Libre Regular"/>
              </a:rPr>
              <a:t>Interestingly, Winston Churchill was not a natural speaker. He developed his communication skills with determination and intent, earning his place in history as someone who continues to inspire people facing adversity to this day.</a:t>
            </a:r>
          </a:p>
          <a:p>
            <a:pPr algn="just">
              <a:lnSpc>
                <a:spcPts val="3551"/>
              </a:lnSpc>
            </a:pPr>
            <a:endParaRPr lang="en-US" sz="3436" spc="-51">
              <a:solidFill>
                <a:srgbClr val="000000"/>
              </a:solidFill>
              <a:latin typeface="Abhaya Libre Regular"/>
            </a:endParaRPr>
          </a:p>
          <a:p>
            <a:pPr algn="just">
              <a:lnSpc>
                <a:spcPts val="3551"/>
              </a:lnSpc>
            </a:pPr>
            <a:endParaRPr lang="en-US" sz="3436" spc="-51">
              <a:solidFill>
                <a:srgbClr val="000000"/>
              </a:solidFill>
              <a:latin typeface="Abhaya Libre Regular"/>
            </a:endParaRPr>
          </a:p>
          <a:p>
            <a:pPr algn="just">
              <a:lnSpc>
                <a:spcPts val="3551"/>
              </a:lnSpc>
            </a:pPr>
            <a:endParaRPr lang="en-US" sz="3436" spc="-51">
              <a:solidFill>
                <a:srgbClr val="000000"/>
              </a:solidFill>
              <a:latin typeface="Abhaya Libre Regular"/>
            </a:endParaRPr>
          </a:p>
        </p:txBody>
      </p:sp>
      <p:pic>
        <p:nvPicPr>
          <p:cNvPr id="8" name="Picture 8"/>
          <p:cNvPicPr>
            <a:picLocks noChangeAspect="1"/>
          </p:cNvPicPr>
          <p:nvPr/>
        </p:nvPicPr>
        <p:blipFill>
          <a:blip r:embed="rId8"/>
          <a:srcRect l="7427" r="7768"/>
          <a:stretch>
            <a:fillRect/>
          </a:stretch>
        </p:blipFill>
        <p:spPr>
          <a:xfrm>
            <a:off x="13808598" y="2876515"/>
            <a:ext cx="3544757" cy="5314166"/>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08766" y="3708601"/>
            <a:ext cx="14870467" cy="6246543"/>
          </a:xfrm>
          <a:prstGeom prst="rect">
            <a:avLst/>
          </a:prstGeom>
        </p:spPr>
        <p:txBody>
          <a:bodyPr lIns="0" tIns="0" rIns="0" bIns="0" rtlCol="0" anchor="t">
            <a:spAutoFit/>
          </a:bodyPr>
          <a:lstStyle/>
          <a:p>
            <a:pPr algn="ctr">
              <a:lnSpc>
                <a:spcPts val="9223"/>
              </a:lnSpc>
            </a:pPr>
            <a:r>
              <a:rPr lang="en-US" sz="10850">
                <a:solidFill>
                  <a:srgbClr val="000000"/>
                </a:solidFill>
                <a:latin typeface="Abhaya Libre Regular Bold"/>
              </a:rPr>
              <a:t>6. Relevant training materials </a:t>
            </a:r>
          </a:p>
          <a:p>
            <a:pPr algn="ctr">
              <a:lnSpc>
                <a:spcPts val="9223"/>
              </a:lnSpc>
            </a:pPr>
            <a:r>
              <a:rPr lang="en-US" sz="10850">
                <a:solidFill>
                  <a:srgbClr val="000000"/>
                </a:solidFill>
                <a:latin typeface="Abhaya Libre Regular Bold"/>
              </a:rPr>
              <a:t>(Best Practices) </a:t>
            </a:r>
          </a:p>
          <a:p>
            <a:pPr algn="ctr">
              <a:lnSpc>
                <a:spcPts val="7098"/>
              </a:lnSpc>
            </a:pPr>
            <a:endParaRPr lang="en-US" sz="10850">
              <a:solidFill>
                <a:srgbClr val="000000"/>
              </a:solidFill>
              <a:latin typeface="Abhaya Libre Regular Bold"/>
            </a:endParaRPr>
          </a:p>
          <a:p>
            <a:pPr algn="ctr">
              <a:lnSpc>
                <a:spcPts val="7098"/>
              </a:lnSpc>
            </a:pPr>
            <a:endParaRPr lang="en-US" sz="10850">
              <a:solidFill>
                <a:srgbClr val="000000"/>
              </a:solidFill>
              <a:latin typeface="Abhaya Libre Regular Bold"/>
            </a:endParaRPr>
          </a:p>
          <a:p>
            <a:pPr algn="ctr">
              <a:lnSpc>
                <a:spcPts val="7098"/>
              </a:lnSpc>
            </a:pPr>
            <a:r>
              <a:rPr lang="en-US" sz="8351">
                <a:solidFill>
                  <a:srgbClr val="000000"/>
                </a:solidFill>
                <a:latin typeface="Abhaya Libre Regular Bold"/>
              </a:rPr>
              <a:t>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22"/>
          <a:srcRect/>
          <a:stretch>
            <a:fillRect/>
          </a:stretch>
        </p:blipFill>
        <p:spPr>
          <a:xfrm>
            <a:off x="7555793" y="9258300"/>
            <a:ext cx="3710720" cy="779251"/>
          </a:xfrm>
          <a:prstGeom prst="rect">
            <a:avLst/>
          </a:prstGeom>
        </p:spPr>
      </p:pic>
      <p:pic>
        <p:nvPicPr>
          <p:cNvPr id="17" name="Picture 17"/>
          <p:cNvPicPr>
            <a:picLocks noChangeAspect="1"/>
          </p:cNvPicPr>
          <p:nvPr/>
        </p:nvPicPr>
        <p:blipFill>
          <a:blip r:embed="rId23"/>
          <a:srcRect/>
          <a:stretch>
            <a:fillRect/>
          </a:stretch>
        </p:blipFill>
        <p:spPr>
          <a:xfrm>
            <a:off x="14993119" y="9508512"/>
            <a:ext cx="2360235" cy="602763"/>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66559" y="7857985"/>
            <a:ext cx="11300275" cy="120448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644918" y="678797"/>
            <a:ext cx="11415078" cy="35139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Relevant training materials </a:t>
            </a:r>
          </a:p>
          <a:p>
            <a:pPr algn="ctr">
              <a:lnSpc>
                <a:spcPts val="5449"/>
              </a:lnSpc>
            </a:pPr>
            <a:r>
              <a:rPr lang="en-US" sz="6410">
                <a:solidFill>
                  <a:srgbClr val="000000"/>
                </a:solidFill>
                <a:latin typeface="Abhaya Libre Regular Bold"/>
              </a:rPr>
              <a:t>(best practices) </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602417" y="2525885"/>
            <a:ext cx="17194742" cy="2243062"/>
          </a:xfrm>
          <a:prstGeom prst="rect">
            <a:avLst/>
          </a:prstGeom>
        </p:spPr>
        <p:txBody>
          <a:bodyPr lIns="0" tIns="0" rIns="0" bIns="0" rtlCol="0" anchor="t">
            <a:spAutoFit/>
          </a:bodyPr>
          <a:lstStyle/>
          <a:p>
            <a:pPr marL="688821" lvl="1" indent="-344410" algn="just">
              <a:lnSpc>
                <a:spcPts val="4466"/>
              </a:lnSpc>
              <a:buFont typeface="Arial"/>
              <a:buChar char="•"/>
            </a:pPr>
            <a:r>
              <a:rPr lang="en-US" sz="3190" spc="-47">
                <a:solidFill>
                  <a:srgbClr val="000000"/>
                </a:solidFill>
                <a:latin typeface="Abhaya Libre Regular Bold"/>
              </a:rPr>
              <a:t>In the following section, some cases of best practices carried out in Spain for boosting leadership and motivation among VET students will be shown as examples to follow or implement in the project.</a:t>
            </a:r>
          </a:p>
          <a:p>
            <a:pPr algn="just">
              <a:lnSpc>
                <a:spcPts val="4466"/>
              </a:lnSpc>
            </a:pPr>
            <a:endParaRPr lang="en-US" sz="3190" spc="-47">
              <a:solidFill>
                <a:srgbClr val="000000"/>
              </a:solidFill>
              <a:latin typeface="Abhaya Libre Regular Bold"/>
            </a:endParaRPr>
          </a:p>
          <a:p>
            <a:pPr algn="just">
              <a:lnSpc>
                <a:spcPts val="4466"/>
              </a:lnSpc>
            </a:pPr>
            <a:endParaRPr lang="en-US" sz="3190" spc="-47">
              <a:solidFill>
                <a:srgbClr val="000000"/>
              </a:solidFill>
              <a:latin typeface="Abhaya Libre Regular Bold"/>
            </a:endParaRPr>
          </a:p>
        </p:txBody>
      </p:sp>
      <p:sp>
        <p:nvSpPr>
          <p:cNvPr id="8" name="TextBox 8"/>
          <p:cNvSpPr txBox="1"/>
          <p:nvPr/>
        </p:nvSpPr>
        <p:spPr>
          <a:xfrm>
            <a:off x="1980868" y="3993588"/>
            <a:ext cx="14437840" cy="5345887"/>
          </a:xfrm>
          <a:prstGeom prst="rect">
            <a:avLst/>
          </a:prstGeom>
        </p:spPr>
        <p:txBody>
          <a:bodyPr lIns="0" tIns="0" rIns="0" bIns="0" rtlCol="0" anchor="t">
            <a:spAutoFit/>
          </a:bodyPr>
          <a:lstStyle/>
          <a:p>
            <a:pPr algn="just">
              <a:lnSpc>
                <a:spcPts val="7070"/>
              </a:lnSpc>
            </a:pPr>
            <a:r>
              <a:rPr lang="en-US" sz="5050" spc="-75" dirty="0">
                <a:solidFill>
                  <a:srgbClr val="000000"/>
                </a:solidFill>
                <a:latin typeface="Abhaya Libre Regular Bold"/>
              </a:rPr>
              <a:t>                                    1. Final e-FP contest </a:t>
            </a:r>
          </a:p>
          <a:p>
            <a:pPr algn="just">
              <a:lnSpc>
                <a:spcPts val="5652"/>
              </a:lnSpc>
            </a:pPr>
            <a:r>
              <a:rPr lang="en-US" sz="4037" spc="-60" dirty="0">
                <a:solidFill>
                  <a:srgbClr val="000000"/>
                </a:solidFill>
                <a:latin typeface="Abhaya Libre Regular"/>
              </a:rPr>
              <a:t>Final e-FP is a program that was supported by the </a:t>
            </a:r>
            <a:r>
              <a:rPr lang="en-US" sz="4037" spc="-60" dirty="0" err="1">
                <a:solidFill>
                  <a:srgbClr val="000000"/>
                </a:solidFill>
                <a:latin typeface="Abhaya Libre Regular"/>
              </a:rPr>
              <a:t>Créate</a:t>
            </a:r>
            <a:r>
              <a:rPr lang="en-US" sz="4037" spc="-60" dirty="0">
                <a:solidFill>
                  <a:srgbClr val="000000"/>
                </a:solidFill>
                <a:latin typeface="Abhaya Libre Regular"/>
              </a:rPr>
              <a:t> Foundation and the Spanish Chamber of Commerce and financed by the European Social Fund, aiming to promote Entrepreneurship and Innovation in VET education. In this act, the best projects of VET from the academic year 2021-2022 have been recognized. </a:t>
            </a:r>
          </a:p>
          <a:p>
            <a:pPr algn="just">
              <a:lnSpc>
                <a:spcPts val="6462"/>
              </a:lnSpc>
            </a:pPr>
            <a:endParaRPr lang="en-US" sz="4037" spc="-60" dirty="0">
              <a:solidFill>
                <a:srgbClr val="000000"/>
              </a:solidFill>
              <a:latin typeface="Abhaya Libre Regular"/>
            </a:endParaRPr>
          </a:p>
        </p:txBody>
      </p:sp>
      <p:pic>
        <p:nvPicPr>
          <p:cNvPr id="9" name="Picture 9"/>
          <p:cNvPicPr>
            <a:picLocks noChangeAspect="1"/>
          </p:cNvPicPr>
          <p:nvPr/>
        </p:nvPicPr>
        <p:blipFill>
          <a:blip r:embed="rId8"/>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66559" y="7857985"/>
            <a:ext cx="11300275" cy="120448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pic>
        <p:nvPicPr>
          <p:cNvPr id="6" name="Picture 6"/>
          <p:cNvPicPr>
            <a:picLocks noChangeAspect="1"/>
          </p:cNvPicPr>
          <p:nvPr/>
        </p:nvPicPr>
        <p:blipFill>
          <a:blip r:embed="rId8"/>
          <a:srcRect/>
          <a:stretch>
            <a:fillRect/>
          </a:stretch>
        </p:blipFill>
        <p:spPr>
          <a:xfrm>
            <a:off x="11317130" y="3266198"/>
            <a:ext cx="6416536" cy="4906237"/>
          </a:xfrm>
          <a:prstGeom prst="rect">
            <a:avLst/>
          </a:prstGeom>
        </p:spPr>
      </p:pic>
      <p:sp>
        <p:nvSpPr>
          <p:cNvPr id="7" name="TextBox 7"/>
          <p:cNvSpPr txBox="1"/>
          <p:nvPr/>
        </p:nvSpPr>
        <p:spPr>
          <a:xfrm>
            <a:off x="3644918" y="678797"/>
            <a:ext cx="11415078" cy="35139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Relevant training materials </a:t>
            </a:r>
          </a:p>
          <a:p>
            <a:pPr algn="ctr">
              <a:lnSpc>
                <a:spcPts val="5449"/>
              </a:lnSpc>
            </a:pPr>
            <a:r>
              <a:rPr lang="en-US" sz="6410">
                <a:solidFill>
                  <a:srgbClr val="000000"/>
                </a:solidFill>
                <a:latin typeface="Abhaya Libre Regular Bold"/>
              </a:rPr>
              <a:t>(best practices) </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8" name="TextBox 8"/>
          <p:cNvSpPr txBox="1"/>
          <p:nvPr/>
        </p:nvSpPr>
        <p:spPr>
          <a:xfrm>
            <a:off x="613402" y="2407811"/>
            <a:ext cx="10054901" cy="6527762"/>
          </a:xfrm>
          <a:prstGeom prst="rect">
            <a:avLst/>
          </a:prstGeom>
        </p:spPr>
        <p:txBody>
          <a:bodyPr lIns="0" tIns="0" rIns="0" bIns="0" rtlCol="0" anchor="t">
            <a:spAutoFit/>
          </a:bodyPr>
          <a:lstStyle/>
          <a:p>
            <a:pPr algn="just">
              <a:lnSpc>
                <a:spcPts val="6213"/>
              </a:lnSpc>
            </a:pPr>
            <a:r>
              <a:rPr lang="en-US" sz="4438" spc="-66">
                <a:solidFill>
                  <a:srgbClr val="000000"/>
                </a:solidFill>
                <a:latin typeface="Abhaya Libre Regular Bold"/>
              </a:rPr>
              <a:t>                        1. Final e-FP contest </a:t>
            </a:r>
          </a:p>
          <a:p>
            <a:pPr algn="just">
              <a:lnSpc>
                <a:spcPts val="4967"/>
              </a:lnSpc>
            </a:pPr>
            <a:endParaRPr lang="en-US" sz="4438" spc="-66">
              <a:solidFill>
                <a:srgbClr val="000000"/>
              </a:solidFill>
              <a:latin typeface="Abhaya Libre Regular Bold"/>
            </a:endParaRPr>
          </a:p>
          <a:p>
            <a:pPr algn="just">
              <a:lnSpc>
                <a:spcPts val="4967"/>
              </a:lnSpc>
            </a:pPr>
            <a:r>
              <a:rPr lang="en-US" sz="3548" spc="-53">
                <a:solidFill>
                  <a:srgbClr val="000000"/>
                </a:solidFill>
                <a:latin typeface="Abhaya Libre Regular"/>
              </a:rPr>
              <a:t>The winners of the final participated in a seminar on learning and development of skills by experts in a guided visit to the building CentroCentro (a space of intercultural exchange for citizens in Madrid).</a:t>
            </a:r>
          </a:p>
          <a:p>
            <a:pPr algn="just">
              <a:lnSpc>
                <a:spcPts val="4967"/>
              </a:lnSpc>
            </a:pPr>
            <a:r>
              <a:rPr lang="en-US" sz="3548" spc="-53">
                <a:solidFill>
                  <a:srgbClr val="000000"/>
                </a:solidFill>
                <a:latin typeface="Abhaya Libre Regular"/>
              </a:rPr>
              <a:t>A contest of this type incentives the motivation of young VET students to become proactive and lead innovative projects.</a:t>
            </a:r>
          </a:p>
          <a:p>
            <a:pPr algn="just">
              <a:lnSpc>
                <a:spcPts val="5679"/>
              </a:lnSpc>
            </a:pPr>
            <a:endParaRPr lang="en-US" sz="3548" spc="-53">
              <a:solidFill>
                <a:srgbClr val="000000"/>
              </a:solidFill>
              <a:latin typeface="Abhaya Libre Regular"/>
            </a:endParaRP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564227" y="7947065"/>
            <a:ext cx="11324455" cy="1207064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644918" y="556578"/>
            <a:ext cx="11415078" cy="35139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Relevant training materials </a:t>
            </a:r>
          </a:p>
          <a:p>
            <a:pPr algn="ctr">
              <a:lnSpc>
                <a:spcPts val="5449"/>
              </a:lnSpc>
            </a:pPr>
            <a:r>
              <a:rPr lang="en-US" sz="6410">
                <a:solidFill>
                  <a:srgbClr val="000000"/>
                </a:solidFill>
                <a:latin typeface="Abhaya Libre Regular Bold"/>
              </a:rPr>
              <a:t>(best practices) </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1329428" y="2231254"/>
            <a:ext cx="15929872" cy="7360989"/>
          </a:xfrm>
          <a:prstGeom prst="rect">
            <a:avLst/>
          </a:prstGeom>
        </p:spPr>
        <p:txBody>
          <a:bodyPr lIns="0" tIns="0" rIns="0" bIns="0" rtlCol="0" anchor="t">
            <a:spAutoFit/>
          </a:bodyPr>
          <a:lstStyle/>
          <a:p>
            <a:pPr algn="just">
              <a:lnSpc>
                <a:spcPts val="5446"/>
              </a:lnSpc>
            </a:pPr>
            <a:r>
              <a:rPr lang="en-US" sz="3850" spc="-58" dirty="0">
                <a:solidFill>
                  <a:srgbClr val="000000"/>
                </a:solidFill>
                <a:latin typeface="Abhaya Libre Regular Bold"/>
              </a:rPr>
              <a:t>                                            2. Entrepreneurship ideas in video contest</a:t>
            </a:r>
            <a:endParaRPr lang="en-US" sz="3850" dirty="0"/>
          </a:p>
          <a:p>
            <a:pPr algn="just">
              <a:lnSpc>
                <a:spcPts val="5446"/>
              </a:lnSpc>
            </a:pPr>
            <a:endParaRPr lang="en-US" sz="3850" spc="-58" dirty="0">
              <a:solidFill>
                <a:srgbClr val="000000"/>
              </a:solidFill>
              <a:latin typeface="Abhaya Libre Regular Bold"/>
              <a:cs typeface="Abhaya Libre Regular Bold"/>
            </a:endParaRPr>
          </a:p>
          <a:p>
            <a:pPr algn="just">
              <a:lnSpc>
                <a:spcPts val="4746"/>
              </a:lnSpc>
            </a:pPr>
            <a:r>
              <a:rPr lang="en-US" sz="3350" spc="-50" dirty="0">
                <a:solidFill>
                  <a:srgbClr val="000000"/>
                </a:solidFill>
                <a:latin typeface="Abhaya Libre Regular"/>
              </a:rPr>
              <a:t>It took place at the local level, in </a:t>
            </a:r>
            <a:r>
              <a:rPr lang="en-US" sz="3350" spc="-50" dirty="0" err="1">
                <a:solidFill>
                  <a:srgbClr val="000000"/>
                </a:solidFill>
                <a:latin typeface="Abhaya Libre Regular"/>
              </a:rPr>
              <a:t>Txorierri</a:t>
            </a:r>
            <a:r>
              <a:rPr lang="en-US" sz="3350" spc="-50" dirty="0">
                <a:solidFill>
                  <a:srgbClr val="000000"/>
                </a:solidFill>
                <a:latin typeface="Abhaya Libre Regular"/>
              </a:rPr>
              <a:t> (</a:t>
            </a:r>
            <a:r>
              <a:rPr lang="en-US" sz="3350" spc="-50" dirty="0" err="1">
                <a:solidFill>
                  <a:srgbClr val="000000"/>
                </a:solidFill>
                <a:latin typeface="Abhaya Libre Regular"/>
              </a:rPr>
              <a:t>Derio</a:t>
            </a:r>
            <a:r>
              <a:rPr lang="en-US" sz="3350" spc="-50" dirty="0">
                <a:solidFill>
                  <a:srgbClr val="000000"/>
                </a:solidFill>
                <a:latin typeface="Abhaya Libre Regular"/>
              </a:rPr>
              <a:t>, Basque Country). A contest of videos with entrepreneurial ideas was organized by EGAZ </a:t>
            </a:r>
            <a:r>
              <a:rPr lang="en-US" sz="3350" spc="-50" dirty="0" err="1">
                <a:solidFill>
                  <a:srgbClr val="000000"/>
                </a:solidFill>
                <a:latin typeface="Abhaya Libre Regular"/>
              </a:rPr>
              <a:t>Txorierri</a:t>
            </a:r>
            <a:r>
              <a:rPr lang="en-US" sz="3350" spc="-50" dirty="0">
                <a:solidFill>
                  <a:srgbClr val="000000"/>
                </a:solidFill>
                <a:latin typeface="Abhaya Libre Regular"/>
              </a:rPr>
              <a:t>, an Economic Promotion Service of the community of </a:t>
            </a:r>
            <a:r>
              <a:rPr lang="en-US" sz="3350" spc="-50" dirty="0" err="1">
                <a:solidFill>
                  <a:srgbClr val="000000"/>
                </a:solidFill>
                <a:latin typeface="Abhaya Libre Regular"/>
              </a:rPr>
              <a:t>Txorierri</a:t>
            </a:r>
            <a:r>
              <a:rPr lang="en-US" sz="3350" spc="-50" dirty="0">
                <a:solidFill>
                  <a:srgbClr val="000000"/>
                </a:solidFill>
                <a:latin typeface="Abhaya Libre Regular"/>
              </a:rPr>
              <a:t> and the </a:t>
            </a:r>
            <a:r>
              <a:rPr lang="en-US" sz="3350" spc="-50" dirty="0" err="1">
                <a:solidFill>
                  <a:srgbClr val="000000"/>
                </a:solidFill>
                <a:latin typeface="Abhaya Libre Regular"/>
              </a:rPr>
              <a:t>Politeknika</a:t>
            </a:r>
            <a:r>
              <a:rPr lang="en-US" sz="3350" spc="-50" dirty="0">
                <a:solidFill>
                  <a:srgbClr val="000000"/>
                </a:solidFill>
                <a:latin typeface="Abhaya Libre Regular"/>
              </a:rPr>
              <a:t> </a:t>
            </a:r>
            <a:r>
              <a:rPr lang="en-US" sz="3350" spc="-50" dirty="0" err="1">
                <a:solidFill>
                  <a:srgbClr val="000000"/>
                </a:solidFill>
                <a:latin typeface="Abhaya Libre Regular"/>
              </a:rPr>
              <a:t>Ikastegia</a:t>
            </a:r>
            <a:r>
              <a:rPr lang="en-US" sz="3350" spc="-50" dirty="0">
                <a:solidFill>
                  <a:srgbClr val="000000"/>
                </a:solidFill>
                <a:latin typeface="Abhaya Libre Regular"/>
              </a:rPr>
              <a:t>. </a:t>
            </a:r>
          </a:p>
          <a:p>
            <a:pPr algn="just">
              <a:lnSpc>
                <a:spcPts val="4746"/>
              </a:lnSpc>
            </a:pPr>
            <a:endParaRPr lang="en-US" sz="3350" spc="-50" dirty="0">
              <a:solidFill>
                <a:srgbClr val="000000"/>
              </a:solidFill>
              <a:latin typeface="Abhaya Libre Regular"/>
            </a:endParaRPr>
          </a:p>
          <a:p>
            <a:pPr algn="just">
              <a:lnSpc>
                <a:spcPts val="4746"/>
              </a:lnSpc>
            </a:pPr>
            <a:r>
              <a:rPr lang="en-US" sz="3350" spc="-50" dirty="0">
                <a:solidFill>
                  <a:srgbClr val="000000"/>
                </a:solidFill>
                <a:latin typeface="Abhaya Libre Regular"/>
              </a:rPr>
              <a:t>Aimed to motivate local students from the area of the school or </a:t>
            </a:r>
            <a:r>
              <a:rPr lang="en-US" sz="3350" spc="-50" dirty="0" err="1">
                <a:solidFill>
                  <a:srgbClr val="000000"/>
                </a:solidFill>
                <a:latin typeface="Abhaya Libre Regular"/>
              </a:rPr>
              <a:t>Txorierri</a:t>
            </a:r>
            <a:r>
              <a:rPr lang="en-US" sz="3350" spc="-50" dirty="0">
                <a:solidFill>
                  <a:srgbClr val="000000"/>
                </a:solidFill>
                <a:latin typeface="Abhaya Libre Regular"/>
              </a:rPr>
              <a:t>, so that they could take part by creating innovative business ideas that they had to present through a video presentation. </a:t>
            </a:r>
            <a:endParaRPr lang="en-US" sz="3350" spc="-50" dirty="0">
              <a:solidFill>
                <a:srgbClr val="000000"/>
              </a:solidFill>
              <a:latin typeface="Abhaya Libre Regular"/>
              <a:cs typeface="Abhaya Libre Regular"/>
            </a:endParaRPr>
          </a:p>
          <a:p>
            <a:pPr algn="just">
              <a:lnSpc>
                <a:spcPts val="4746"/>
              </a:lnSpc>
            </a:pPr>
            <a:endParaRPr lang="en-US" sz="3350" spc="-50" dirty="0">
              <a:solidFill>
                <a:srgbClr val="000000"/>
              </a:solidFill>
              <a:latin typeface="Abhaya Libre Regular"/>
              <a:cs typeface="Abhaya Libre Regular"/>
            </a:endParaRPr>
          </a:p>
          <a:p>
            <a:pPr algn="just">
              <a:lnSpc>
                <a:spcPts val="4466"/>
              </a:lnSpc>
            </a:pPr>
            <a:endParaRPr lang="en-US" sz="3390" spc="-50" dirty="0">
              <a:solidFill>
                <a:srgbClr val="000000"/>
              </a:solidFill>
              <a:latin typeface="Abhaya Libre Regular"/>
            </a:endParaRPr>
          </a:p>
          <a:p>
            <a:pPr algn="just">
              <a:lnSpc>
                <a:spcPts val="4466"/>
              </a:lnSpc>
            </a:pPr>
            <a:endParaRPr lang="en-US" sz="3390" spc="-50" dirty="0">
              <a:solidFill>
                <a:srgbClr val="000000"/>
              </a:solidFill>
              <a:latin typeface="Abhaya Libre Regular"/>
            </a:endParaRPr>
          </a:p>
        </p:txBody>
      </p:sp>
      <p:pic>
        <p:nvPicPr>
          <p:cNvPr id="8" name="Picture 8"/>
          <p:cNvPicPr>
            <a:picLocks noChangeAspect="1"/>
          </p:cNvPicPr>
          <p:nvPr/>
        </p:nvPicPr>
        <p:blipFill>
          <a:blip r:embed="rId8"/>
          <a:srcRect/>
          <a:stretch>
            <a:fillRect/>
          </a:stretch>
        </p:blipFill>
        <p:spPr>
          <a:xfrm>
            <a:off x="14993119" y="9508512"/>
            <a:ext cx="2360235" cy="60276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615817" y="9258300"/>
            <a:ext cx="909581" cy="94465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564227" y="7947065"/>
            <a:ext cx="11324455" cy="1207064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644918" y="556578"/>
            <a:ext cx="11415078" cy="35139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Relevant training materials </a:t>
            </a:r>
          </a:p>
          <a:p>
            <a:pPr algn="ctr">
              <a:lnSpc>
                <a:spcPts val="5449"/>
              </a:lnSpc>
            </a:pPr>
            <a:r>
              <a:rPr lang="en-US" sz="6410">
                <a:solidFill>
                  <a:srgbClr val="000000"/>
                </a:solidFill>
                <a:latin typeface="Abhaya Libre Regular Bold"/>
              </a:rPr>
              <a:t>(best practices) </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488837" y="2127808"/>
            <a:ext cx="9890505" cy="6776328"/>
          </a:xfrm>
          <a:prstGeom prst="rect">
            <a:avLst/>
          </a:prstGeom>
        </p:spPr>
        <p:txBody>
          <a:bodyPr lIns="0" tIns="0" rIns="0" bIns="0" rtlCol="0" anchor="t">
            <a:spAutoFit/>
          </a:bodyPr>
          <a:lstStyle/>
          <a:p>
            <a:pPr algn="just">
              <a:lnSpc>
                <a:spcPts val="5586"/>
              </a:lnSpc>
            </a:pPr>
            <a:r>
              <a:rPr lang="en-US" sz="3990" spc="-59">
                <a:solidFill>
                  <a:srgbClr val="000000"/>
                </a:solidFill>
                <a:latin typeface="Abhaya Libre Regular Bold"/>
              </a:rPr>
              <a:t>           2. Entrepreneurship ideas in video contest</a:t>
            </a:r>
          </a:p>
          <a:p>
            <a:pPr algn="just">
              <a:lnSpc>
                <a:spcPts val="4886"/>
              </a:lnSpc>
            </a:pPr>
            <a:endParaRPr lang="en-US" sz="3990" spc="-59">
              <a:solidFill>
                <a:srgbClr val="000000"/>
              </a:solidFill>
              <a:latin typeface="Abhaya Libre Regular Bold"/>
            </a:endParaRPr>
          </a:p>
          <a:p>
            <a:pPr algn="just">
              <a:lnSpc>
                <a:spcPts val="4886"/>
              </a:lnSpc>
            </a:pPr>
            <a:r>
              <a:rPr lang="en-US" sz="3490" spc="-52">
                <a:solidFill>
                  <a:srgbClr val="000000"/>
                </a:solidFill>
                <a:latin typeface="Abhaya Libre Regular"/>
              </a:rPr>
              <a:t>This practice took place at the regional level, specifically in the area of Txorierri, and not at the national level as in the case of Final e-FP. This is an alternative that requires less resources such as big funds from public or private entities and that is done closely with local young students, giving them a space in which they can feel safe and comfortable. </a:t>
            </a:r>
          </a:p>
          <a:p>
            <a:pPr algn="just">
              <a:lnSpc>
                <a:spcPts val="4466"/>
              </a:lnSpc>
            </a:pPr>
            <a:endParaRPr lang="en-US" sz="3490" spc="-52">
              <a:solidFill>
                <a:srgbClr val="000000"/>
              </a:solidFill>
              <a:latin typeface="Abhaya Libre Regular"/>
            </a:endParaRPr>
          </a:p>
          <a:p>
            <a:pPr algn="just">
              <a:lnSpc>
                <a:spcPts val="4466"/>
              </a:lnSpc>
            </a:pPr>
            <a:endParaRPr lang="en-US" sz="3490" spc="-52">
              <a:solidFill>
                <a:srgbClr val="000000"/>
              </a:solidFill>
              <a:latin typeface="Abhaya Libre Regular"/>
            </a:endParaRPr>
          </a:p>
        </p:txBody>
      </p:sp>
      <p:pic>
        <p:nvPicPr>
          <p:cNvPr id="8" name="Picture 8"/>
          <p:cNvPicPr>
            <a:picLocks noChangeAspect="1"/>
          </p:cNvPicPr>
          <p:nvPr/>
        </p:nvPicPr>
        <p:blipFill>
          <a:blip r:embed="rId8"/>
          <a:srcRect/>
          <a:stretch>
            <a:fillRect/>
          </a:stretch>
        </p:blipFill>
        <p:spPr>
          <a:xfrm>
            <a:off x="10668303" y="3188315"/>
            <a:ext cx="7357847" cy="4741039"/>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7090754" y="1228725"/>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Consortium</a:t>
            </a:r>
          </a:p>
        </p:txBody>
      </p:sp>
      <p:pic>
        <p:nvPicPr>
          <p:cNvPr id="45" name="Picture 45"/>
          <p:cNvPicPr>
            <a:picLocks noChangeAspect="1"/>
          </p:cNvPicPr>
          <p:nvPr/>
        </p:nvPicPr>
        <p:blipFill>
          <a:blip r:embed="rId27"/>
          <a:srcRect/>
          <a:stretch>
            <a:fillRect/>
          </a:stretch>
        </p:blipFill>
        <p:spPr>
          <a:xfrm>
            <a:off x="7870030" y="9245916"/>
            <a:ext cx="3710720" cy="779251"/>
          </a:xfrm>
          <a:prstGeom prst="rect">
            <a:avLst/>
          </a:prstGeom>
        </p:spPr>
      </p:pic>
      <p:pic>
        <p:nvPicPr>
          <p:cNvPr id="46" name="Picture 46"/>
          <p:cNvPicPr>
            <a:picLocks noChangeAspect="1"/>
          </p:cNvPicPr>
          <p:nvPr/>
        </p:nvPicPr>
        <p:blipFill>
          <a:blip r:embed="rId28"/>
          <a:srcRect/>
          <a:stretch>
            <a:fillRect/>
          </a:stretch>
        </p:blipFill>
        <p:spPr>
          <a:xfrm>
            <a:off x="14993119" y="9508512"/>
            <a:ext cx="2360235" cy="602763"/>
          </a:xfrm>
          <a:prstGeom prst="rect">
            <a:avLst/>
          </a:prstGeom>
        </p:spPr>
      </p:pic>
      <p:pic>
        <p:nvPicPr>
          <p:cNvPr id="47" name="Picture 4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13456555" y="9092897"/>
            <a:ext cx="1068843" cy="111005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680880" y="900258"/>
            <a:ext cx="11415078" cy="35139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Relevant training materials </a:t>
            </a:r>
          </a:p>
          <a:p>
            <a:pPr algn="ctr">
              <a:lnSpc>
                <a:spcPts val="5449"/>
              </a:lnSpc>
            </a:pPr>
            <a:r>
              <a:rPr lang="en-US" sz="6410">
                <a:solidFill>
                  <a:srgbClr val="000000"/>
                </a:solidFill>
                <a:latin typeface="Abhaya Libre Regular Bold"/>
              </a:rPr>
              <a:t>(Best Practices) </a:t>
            </a:r>
          </a:p>
          <a:p>
            <a:pPr algn="ctr">
              <a:lnSpc>
                <a:spcPts val="5449"/>
              </a:lnSpc>
            </a:pPr>
            <a:endParaRPr lang="en-US" sz="6410">
              <a:solidFill>
                <a:srgbClr val="000000"/>
              </a:solidFill>
              <a:latin typeface="Abhaya Libre Regular Bold"/>
            </a:endParaRPr>
          </a:p>
          <a:p>
            <a:pPr algn="ctr">
              <a:lnSpc>
                <a:spcPts val="5449"/>
              </a:lnSpc>
            </a:pPr>
            <a:endParaRPr lang="en-US" sz="64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1423482" y="2667393"/>
            <a:ext cx="15929872" cy="7619607"/>
          </a:xfrm>
          <a:prstGeom prst="rect">
            <a:avLst/>
          </a:prstGeom>
        </p:spPr>
        <p:txBody>
          <a:bodyPr lIns="0" tIns="0" rIns="0" bIns="0" rtlCol="0" anchor="t">
            <a:spAutoFit/>
          </a:bodyPr>
          <a:lstStyle/>
          <a:p>
            <a:pPr algn="just">
              <a:lnSpc>
                <a:spcPts val="5026"/>
              </a:lnSpc>
            </a:pPr>
            <a:r>
              <a:rPr lang="en-US" sz="3590" spc="-53">
                <a:solidFill>
                  <a:srgbClr val="000000"/>
                </a:solidFill>
                <a:latin typeface="Abhaya Libre Regular Bold"/>
              </a:rPr>
              <a:t>                                                  3. Leadership Program – Prat VET Centre</a:t>
            </a:r>
          </a:p>
          <a:p>
            <a:pPr algn="just">
              <a:lnSpc>
                <a:spcPts val="5026"/>
              </a:lnSpc>
            </a:pPr>
            <a:endParaRPr lang="en-US" sz="3590" spc="-53">
              <a:solidFill>
                <a:srgbClr val="000000"/>
              </a:solidFill>
              <a:latin typeface="Abhaya Libre Regular Bold"/>
            </a:endParaRPr>
          </a:p>
          <a:p>
            <a:pPr algn="just">
              <a:lnSpc>
                <a:spcPts val="4606"/>
              </a:lnSpc>
            </a:pPr>
            <a:r>
              <a:rPr lang="en-US" sz="3290" spc="-49">
                <a:solidFill>
                  <a:srgbClr val="000000"/>
                </a:solidFill>
                <a:latin typeface="Abhaya Libre Regular Bold"/>
              </a:rPr>
              <a:t>As previously mentioned, one VET Centre from Barcelona named Prat, developed a module on leadership for its students. This is a good example on how to specifically focus on this skill and develop a programme in which students can get to learn and adapt knowledge on a skill that they may not know much about it.</a:t>
            </a:r>
          </a:p>
          <a:p>
            <a:pPr algn="just">
              <a:lnSpc>
                <a:spcPts val="4606"/>
              </a:lnSpc>
            </a:pPr>
            <a:endParaRPr lang="en-US" sz="3290" spc="-49">
              <a:solidFill>
                <a:srgbClr val="000000"/>
              </a:solidFill>
              <a:latin typeface="Abhaya Libre Regular Bold"/>
            </a:endParaRPr>
          </a:p>
          <a:p>
            <a:pPr algn="just">
              <a:lnSpc>
                <a:spcPts val="4606"/>
              </a:lnSpc>
            </a:pPr>
            <a:r>
              <a:rPr lang="en-US" sz="3290" spc="-49">
                <a:solidFill>
                  <a:srgbClr val="000000"/>
                </a:solidFill>
                <a:latin typeface="Abhaya Libre Regular Bold"/>
              </a:rPr>
              <a:t>This way, VET students can boost the inner leader that they have and this way, develop innovative entrepreneurial projects that show their motivation for leading a group with the aim of achieving the same goals.</a:t>
            </a:r>
          </a:p>
          <a:p>
            <a:pPr algn="just">
              <a:lnSpc>
                <a:spcPts val="4606"/>
              </a:lnSpc>
            </a:pPr>
            <a:endParaRPr lang="en-US" sz="3290" spc="-49">
              <a:solidFill>
                <a:srgbClr val="000000"/>
              </a:solidFill>
              <a:latin typeface="Abhaya Libre Regular Bold"/>
            </a:endParaRPr>
          </a:p>
          <a:p>
            <a:pPr algn="just">
              <a:lnSpc>
                <a:spcPts val="4466"/>
              </a:lnSpc>
            </a:pPr>
            <a:endParaRPr lang="en-US" sz="3290" spc="-49">
              <a:solidFill>
                <a:srgbClr val="000000"/>
              </a:solidFill>
              <a:latin typeface="Abhaya Libre Regular Bold"/>
            </a:endParaRPr>
          </a:p>
          <a:p>
            <a:pPr algn="just">
              <a:lnSpc>
                <a:spcPts val="4466"/>
              </a:lnSpc>
            </a:pPr>
            <a:endParaRPr lang="en-US" sz="3290" spc="-49">
              <a:solidFill>
                <a:srgbClr val="000000"/>
              </a:solidFill>
              <a:latin typeface="Abhaya Libre Regular Bold"/>
            </a:endParaRPr>
          </a:p>
        </p:txBody>
      </p:sp>
      <p:pic>
        <p:nvPicPr>
          <p:cNvPr id="8" name="Picture 8"/>
          <p:cNvPicPr>
            <a:picLocks noChangeAspect="1"/>
          </p:cNvPicPr>
          <p:nvPr/>
        </p:nvPicPr>
        <p:blipFill>
          <a:blip r:embed="rId8"/>
          <a:srcRect/>
          <a:stretch>
            <a:fillRect/>
          </a:stretch>
        </p:blipFill>
        <p:spPr>
          <a:xfrm>
            <a:off x="14993119" y="9508512"/>
            <a:ext cx="2360235" cy="60276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81144" y="4198326"/>
            <a:ext cx="12325712" cy="1733465"/>
          </a:xfrm>
          <a:prstGeom prst="rect">
            <a:avLst/>
          </a:prstGeom>
        </p:spPr>
        <p:txBody>
          <a:bodyPr lIns="0" tIns="0" rIns="0" bIns="0" rtlCol="0" anchor="t">
            <a:spAutoFit/>
          </a:bodyPr>
          <a:lstStyle/>
          <a:p>
            <a:pPr algn="ctr">
              <a:lnSpc>
                <a:spcPts val="12486"/>
              </a:lnSpc>
            </a:pPr>
            <a:r>
              <a:rPr lang="en-US" sz="14030">
                <a:solidFill>
                  <a:srgbClr val="000000"/>
                </a:solidFill>
                <a:latin typeface="Abhaya Libre Regular"/>
              </a:rPr>
              <a:t>8. Activities</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22"/>
          <a:srcRect/>
          <a:stretch>
            <a:fillRect/>
          </a:stretch>
        </p:blipFill>
        <p:spPr>
          <a:xfrm>
            <a:off x="7555793" y="9258300"/>
            <a:ext cx="3710720" cy="779251"/>
          </a:xfrm>
          <a:prstGeom prst="rect">
            <a:avLst/>
          </a:prstGeom>
        </p:spPr>
      </p:pic>
      <p:pic>
        <p:nvPicPr>
          <p:cNvPr id="17" name="Picture 17"/>
          <p:cNvPicPr>
            <a:picLocks noChangeAspect="1"/>
          </p:cNvPicPr>
          <p:nvPr/>
        </p:nvPicPr>
        <p:blipFill>
          <a:blip r:embed="rId23"/>
          <a:srcRect/>
          <a:stretch>
            <a:fillRect/>
          </a:stretch>
        </p:blipFill>
        <p:spPr>
          <a:xfrm>
            <a:off x="14993119" y="9508512"/>
            <a:ext cx="2360235" cy="602763"/>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a:stretch>
            <a:fillRect/>
          </a:stretch>
        </p:blipFill>
        <p:spPr>
          <a:xfrm>
            <a:off x="14993119" y="9508512"/>
            <a:ext cx="2360235" cy="602763"/>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676874" y="3155167"/>
            <a:ext cx="5013940" cy="5013940"/>
          </a:xfrm>
          <a:prstGeom prst="rect">
            <a:avLst/>
          </a:prstGeom>
        </p:spPr>
      </p:pic>
      <p:sp>
        <p:nvSpPr>
          <p:cNvPr id="8" name="TextBox 8"/>
          <p:cNvSpPr txBox="1"/>
          <p:nvPr/>
        </p:nvSpPr>
        <p:spPr>
          <a:xfrm>
            <a:off x="1028700" y="4008781"/>
            <a:ext cx="8800012" cy="8672419"/>
          </a:xfrm>
          <a:prstGeom prst="rect">
            <a:avLst/>
          </a:prstGeom>
        </p:spPr>
        <p:txBody>
          <a:bodyPr lIns="0" tIns="0" rIns="0" bIns="0" rtlCol="0" anchor="t">
            <a:spAutoFit/>
          </a:bodyPr>
          <a:lstStyle/>
          <a:p>
            <a:pPr marL="1065313" lvl="1" indent="-532657" algn="just">
              <a:lnSpc>
                <a:spcPts val="6908"/>
              </a:lnSpc>
              <a:buFont typeface="Arial"/>
              <a:buChar char="•"/>
            </a:pPr>
            <a:r>
              <a:rPr lang="en-US" sz="4934" spc="-74">
                <a:solidFill>
                  <a:srgbClr val="000000"/>
                </a:solidFill>
                <a:latin typeface="Abhaya Libre Regular"/>
              </a:rPr>
              <a:t>Do you agree with the result? </a:t>
            </a:r>
          </a:p>
          <a:p>
            <a:pPr algn="just">
              <a:lnSpc>
                <a:spcPts val="6908"/>
              </a:lnSpc>
            </a:pPr>
            <a:endParaRPr lang="en-US" sz="4934" spc="-74">
              <a:solidFill>
                <a:srgbClr val="000000"/>
              </a:solidFill>
              <a:latin typeface="Abhaya Libre Regular"/>
            </a:endParaRPr>
          </a:p>
          <a:p>
            <a:pPr marL="1065313" lvl="1" indent="-532657" algn="just">
              <a:lnSpc>
                <a:spcPts val="6908"/>
              </a:lnSpc>
              <a:buFont typeface="Arial"/>
              <a:buChar char="•"/>
            </a:pPr>
            <a:r>
              <a:rPr lang="en-US" sz="4934" spc="-74">
                <a:solidFill>
                  <a:srgbClr val="000000"/>
                </a:solidFill>
                <a:latin typeface="Abhaya Libre Regular"/>
              </a:rPr>
              <a:t>If yes,  why? </a:t>
            </a:r>
          </a:p>
          <a:p>
            <a:pPr algn="just">
              <a:lnSpc>
                <a:spcPts val="6908"/>
              </a:lnSpc>
            </a:pPr>
            <a:endParaRPr lang="en-US" sz="4934" spc="-74">
              <a:solidFill>
                <a:srgbClr val="000000"/>
              </a:solidFill>
              <a:latin typeface="Abhaya Libre Regular"/>
            </a:endParaRPr>
          </a:p>
          <a:p>
            <a:pPr algn="just">
              <a:lnSpc>
                <a:spcPts val="6908"/>
              </a:lnSpc>
            </a:pPr>
            <a:r>
              <a:rPr lang="en-US" sz="4934" spc="-74">
                <a:solidFill>
                  <a:srgbClr val="000000"/>
                </a:solidFill>
                <a:latin typeface="Abhaya Libre Regular"/>
              </a:rPr>
              <a:t> </a:t>
            </a:r>
          </a:p>
          <a:p>
            <a:pPr algn="just">
              <a:lnSpc>
                <a:spcPts val="6908"/>
              </a:lnSpc>
            </a:pPr>
            <a:endParaRPr lang="en-US" sz="4934" spc="-74">
              <a:solidFill>
                <a:srgbClr val="000000"/>
              </a:solidFill>
              <a:latin typeface="Abhaya Libre Regular"/>
            </a:endParaRPr>
          </a:p>
          <a:p>
            <a:pPr algn="just">
              <a:lnSpc>
                <a:spcPts val="6908"/>
              </a:lnSpc>
            </a:pPr>
            <a:endParaRPr lang="en-US" sz="4934" spc="-74">
              <a:solidFill>
                <a:srgbClr val="000000"/>
              </a:solidFill>
              <a:latin typeface="Abhaya Libre Regular"/>
            </a:endParaRPr>
          </a:p>
          <a:p>
            <a:pPr algn="just">
              <a:lnSpc>
                <a:spcPts val="6908"/>
              </a:lnSpc>
            </a:pPr>
            <a:endParaRPr lang="en-US" sz="4934" spc="-74">
              <a:solidFill>
                <a:srgbClr val="000000"/>
              </a:solidFill>
              <a:latin typeface="Abhaya Libre Regular"/>
            </a:endParaRPr>
          </a:p>
          <a:p>
            <a:pPr algn="just">
              <a:lnSpc>
                <a:spcPts val="6908"/>
              </a:lnSpc>
            </a:pPr>
            <a:endParaRPr lang="en-US" sz="4934" spc="-74">
              <a:solidFill>
                <a:srgbClr val="000000"/>
              </a:solidFill>
              <a:latin typeface="Abhaya Libre Regular"/>
            </a:endParaRPr>
          </a:p>
          <a:p>
            <a:pPr algn="just">
              <a:lnSpc>
                <a:spcPts val="6908"/>
              </a:lnSpc>
            </a:pPr>
            <a:endParaRPr lang="en-US" sz="4934" spc="-74">
              <a:solidFill>
                <a:srgbClr val="000000"/>
              </a:solidFill>
              <a:latin typeface="Abhaya Libre Regular"/>
            </a:endParaRPr>
          </a:p>
        </p:txBody>
      </p:sp>
      <p:sp>
        <p:nvSpPr>
          <p:cNvPr id="9" name="TextBox 9"/>
          <p:cNvSpPr txBox="1"/>
          <p:nvPr/>
        </p:nvSpPr>
        <p:spPr>
          <a:xfrm>
            <a:off x="3436461" y="508883"/>
            <a:ext cx="11415078" cy="554974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a:rPr>
              <a:t>What leadership style best describes you?</a:t>
            </a:r>
          </a:p>
          <a:p>
            <a:pPr algn="ctr">
              <a:lnSpc>
                <a:spcPts val="6809"/>
              </a:lnSpc>
            </a:pPr>
            <a:endParaRPr lang="en-US" sz="8010">
              <a:solidFill>
                <a:srgbClr val="000000"/>
              </a:solidFill>
              <a:latin typeface="Abhaya Libre Regular"/>
            </a:endParaRPr>
          </a:p>
          <a:p>
            <a:pPr algn="ctr">
              <a:lnSpc>
                <a:spcPts val="6809"/>
              </a:lnSpc>
            </a:pPr>
            <a:endParaRPr lang="en-US" sz="8010">
              <a:solidFill>
                <a:srgbClr val="000000"/>
              </a:solidFill>
              <a:latin typeface="Abhaya Libre Regular"/>
            </a:endParaRPr>
          </a:p>
          <a:p>
            <a:pPr algn="ctr">
              <a:lnSpc>
                <a:spcPts val="5449"/>
              </a:lnSpc>
            </a:pPr>
            <a:endParaRPr lang="en-US" sz="8010">
              <a:solidFill>
                <a:srgbClr val="000000"/>
              </a:solidFill>
              <a:latin typeface="Abhaya Libre Regular"/>
            </a:endParaRPr>
          </a:p>
          <a:p>
            <a:pPr algn="ctr">
              <a:lnSpc>
                <a:spcPts val="5449"/>
              </a:lnSpc>
            </a:pPr>
            <a:endParaRPr lang="en-US" sz="8010">
              <a:solidFill>
                <a:srgbClr val="000000"/>
              </a:solidFill>
              <a:latin typeface="Abhaya Libre Regular"/>
            </a:endParaRPr>
          </a:p>
          <a:p>
            <a:pPr algn="ctr">
              <a:lnSpc>
                <a:spcPts val="5449"/>
              </a:lnSpc>
            </a:pPr>
            <a:r>
              <a:rPr lang="en-US" sz="6410">
                <a:solidFill>
                  <a:srgbClr val="000000"/>
                </a:solidFill>
                <a:latin typeface="Abhaya Libre Regular Bold"/>
              </a:rPr>
              <a:t> </a:t>
            </a:r>
          </a:p>
        </p:txBody>
      </p:sp>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456555" y="9092897"/>
            <a:ext cx="1068843" cy="111005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1028700" y="2621767"/>
            <a:ext cx="8800012" cy="12149608"/>
          </a:xfrm>
          <a:prstGeom prst="rect">
            <a:avLst/>
          </a:prstGeom>
        </p:spPr>
        <p:txBody>
          <a:bodyPr lIns="0" tIns="0" rIns="0" bIns="0" rtlCol="0" anchor="t">
            <a:spAutoFit/>
          </a:bodyPr>
          <a:lstStyle/>
          <a:p>
            <a:pPr marL="1065313" lvl="1" indent="-532657" algn="just">
              <a:lnSpc>
                <a:spcPts val="6908"/>
              </a:lnSpc>
              <a:buFont typeface="Arial"/>
              <a:buChar char="•"/>
            </a:pPr>
            <a:r>
              <a:rPr lang="en-US" sz="4934" spc="-74">
                <a:solidFill>
                  <a:srgbClr val="000000"/>
                </a:solidFill>
                <a:latin typeface="Abhaya Libre Regular"/>
              </a:rPr>
              <a:t>Do you agree with the figure that supposedly represents you? </a:t>
            </a:r>
          </a:p>
          <a:p>
            <a:pPr marL="1065313" lvl="1" indent="-532657" algn="just">
              <a:lnSpc>
                <a:spcPts val="6908"/>
              </a:lnSpc>
              <a:buFont typeface="Arial"/>
              <a:buChar char="•"/>
            </a:pPr>
            <a:r>
              <a:rPr lang="en-US" sz="4934" spc="-74">
                <a:solidFill>
                  <a:srgbClr val="000000"/>
                </a:solidFill>
                <a:latin typeface="Abhaya Libre Regular"/>
              </a:rPr>
              <a:t>Can you think of another one that you believe suits you better? </a:t>
            </a:r>
          </a:p>
          <a:p>
            <a:pPr marL="1065313" lvl="1" indent="-532657" algn="just">
              <a:lnSpc>
                <a:spcPts val="6908"/>
              </a:lnSpc>
              <a:buFont typeface="Arial"/>
              <a:buChar char="•"/>
            </a:pPr>
            <a:r>
              <a:rPr lang="en-US" sz="4934" spc="-74">
                <a:solidFill>
                  <a:srgbClr val="000000"/>
                </a:solidFill>
                <a:latin typeface="Abhaya Libre Regular"/>
              </a:rPr>
              <a:t>If yes, which one and why? </a:t>
            </a:r>
          </a:p>
          <a:p>
            <a:pPr algn="just">
              <a:lnSpc>
                <a:spcPts val="6908"/>
              </a:lnSpc>
            </a:pPr>
            <a:endParaRPr lang="en-US" sz="4934" spc="-74">
              <a:solidFill>
                <a:srgbClr val="000000"/>
              </a:solidFill>
              <a:latin typeface="Abhaya Libre Regular"/>
            </a:endParaRPr>
          </a:p>
          <a:p>
            <a:pPr algn="just">
              <a:lnSpc>
                <a:spcPts val="6908"/>
              </a:lnSpc>
            </a:pPr>
            <a:r>
              <a:rPr lang="en-US" sz="4934" spc="-74">
                <a:solidFill>
                  <a:srgbClr val="000000"/>
                </a:solidFill>
                <a:latin typeface="Abhaya Libre Regular"/>
              </a:rPr>
              <a:t> </a:t>
            </a:r>
          </a:p>
          <a:p>
            <a:pPr algn="just">
              <a:lnSpc>
                <a:spcPts val="6908"/>
              </a:lnSpc>
            </a:pPr>
            <a:endParaRPr lang="en-US" sz="4934" spc="-74">
              <a:solidFill>
                <a:srgbClr val="000000"/>
              </a:solidFill>
              <a:latin typeface="Abhaya Libre Regular"/>
            </a:endParaRPr>
          </a:p>
          <a:p>
            <a:pPr algn="just">
              <a:lnSpc>
                <a:spcPts val="6908"/>
              </a:lnSpc>
            </a:pPr>
            <a:endParaRPr lang="en-US" sz="4934" spc="-74">
              <a:solidFill>
                <a:srgbClr val="000000"/>
              </a:solidFill>
              <a:latin typeface="Abhaya Libre Regular"/>
            </a:endParaRPr>
          </a:p>
          <a:p>
            <a:pPr algn="just">
              <a:lnSpc>
                <a:spcPts val="6908"/>
              </a:lnSpc>
            </a:pPr>
            <a:endParaRPr lang="en-US" sz="4934" spc="-74">
              <a:solidFill>
                <a:srgbClr val="000000"/>
              </a:solidFill>
              <a:latin typeface="Abhaya Libre Regular"/>
            </a:endParaRPr>
          </a:p>
          <a:p>
            <a:pPr algn="just">
              <a:lnSpc>
                <a:spcPts val="6908"/>
              </a:lnSpc>
            </a:pPr>
            <a:endParaRPr lang="en-US" sz="4934" spc="-74">
              <a:solidFill>
                <a:srgbClr val="000000"/>
              </a:solidFill>
              <a:latin typeface="Abhaya Libre Regular"/>
            </a:endParaRPr>
          </a:p>
          <a:p>
            <a:pPr algn="just">
              <a:lnSpc>
                <a:spcPts val="6908"/>
              </a:lnSpc>
            </a:pPr>
            <a:endParaRPr lang="en-US" sz="4934" spc="-74">
              <a:solidFill>
                <a:srgbClr val="000000"/>
              </a:solidFill>
              <a:latin typeface="Abhaya Libre Regular"/>
            </a:endParaRPr>
          </a:p>
        </p:txBody>
      </p:sp>
      <p:pic>
        <p:nvPicPr>
          <p:cNvPr id="7" name="Picture 7"/>
          <p:cNvPicPr>
            <a:picLocks noChangeAspect="1"/>
          </p:cNvPicPr>
          <p:nvPr/>
        </p:nvPicPr>
        <p:blipFill>
          <a:blip r:embed="rId8"/>
          <a:srcRect/>
          <a:stretch>
            <a:fillRect/>
          </a:stretch>
        </p:blipFill>
        <p:spPr>
          <a:xfrm>
            <a:off x="14993119" y="9508512"/>
            <a:ext cx="2360235" cy="602763"/>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422813" y="2916322"/>
            <a:ext cx="5140613" cy="5140613"/>
          </a:xfrm>
          <a:prstGeom prst="rect">
            <a:avLst/>
          </a:prstGeom>
        </p:spPr>
      </p:pic>
      <p:sp>
        <p:nvSpPr>
          <p:cNvPr id="9" name="TextBox 9"/>
          <p:cNvSpPr txBox="1"/>
          <p:nvPr/>
        </p:nvSpPr>
        <p:spPr>
          <a:xfrm>
            <a:off x="3436461" y="508883"/>
            <a:ext cx="11415078" cy="46924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Which of These Historical Leaders Do you resemble?</a:t>
            </a:r>
          </a:p>
          <a:p>
            <a:pPr algn="ctr">
              <a:lnSpc>
                <a:spcPts val="680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456555" y="9092897"/>
            <a:ext cx="1068843" cy="111005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005165"/>
            <a:ext cx="12325712" cy="1733465"/>
          </a:xfrm>
          <a:prstGeom prst="rect">
            <a:avLst/>
          </a:prstGeom>
        </p:spPr>
        <p:txBody>
          <a:bodyPr lIns="0" tIns="0" rIns="0" bIns="0" rtlCol="0" anchor="t">
            <a:spAutoFit/>
          </a:bodyPr>
          <a:lstStyle/>
          <a:p>
            <a:pPr algn="ctr">
              <a:lnSpc>
                <a:spcPts val="12486"/>
              </a:lnSpc>
            </a:pPr>
            <a:r>
              <a:rPr lang="en-US" sz="14030">
                <a:solidFill>
                  <a:srgbClr val="000000"/>
                </a:solidFill>
                <a:latin typeface="Abhaya Libre Regular Bold Italics"/>
              </a:rPr>
              <a:t>Thank you!</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pic>
        <p:nvPicPr>
          <p:cNvPr id="18" name="Picture 18"/>
          <p:cNvPicPr>
            <a:picLocks noChangeAspect="1"/>
          </p:cNvPicPr>
          <p:nvPr/>
        </p:nvPicPr>
        <p:blipFill>
          <a:blip r:embed="rId23"/>
          <a:srcRect/>
          <a:stretch>
            <a:fillRect/>
          </a:stretch>
        </p:blipFill>
        <p:spPr>
          <a:xfrm>
            <a:off x="14993119" y="9508512"/>
            <a:ext cx="2360235" cy="602763"/>
          </a:xfrm>
          <a:prstGeom prst="rect">
            <a:avLst/>
          </a:prstGeom>
        </p:spPr>
      </p:pic>
      <p:pic>
        <p:nvPicPr>
          <p:cNvPr id="19" name="Picture 1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1444651" y="1228725"/>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References</a:t>
            </a:r>
          </a:p>
        </p:txBody>
      </p:sp>
      <p:pic>
        <p:nvPicPr>
          <p:cNvPr id="8" name="Picture 8"/>
          <p:cNvPicPr>
            <a:picLocks noChangeAspect="1"/>
          </p:cNvPicPr>
          <p:nvPr/>
        </p:nvPicPr>
        <p:blipFill>
          <a:blip r:embed="rId11"/>
          <a:srcRect/>
          <a:stretch>
            <a:fillRect/>
          </a:stretch>
        </p:blipFill>
        <p:spPr>
          <a:xfrm>
            <a:off x="7870030" y="9245916"/>
            <a:ext cx="3710720" cy="779251"/>
          </a:xfrm>
          <a:prstGeom prst="rect">
            <a:avLst/>
          </a:prstGeom>
        </p:spPr>
      </p:pic>
      <p:grpSp>
        <p:nvGrpSpPr>
          <p:cNvPr id="9" name="Group 9"/>
          <p:cNvGrpSpPr/>
          <p:nvPr/>
        </p:nvGrpSpPr>
        <p:grpSpPr>
          <a:xfrm>
            <a:off x="-906316" y="8854448"/>
            <a:ext cx="2900572" cy="807705"/>
            <a:chOff x="0" y="0"/>
            <a:chExt cx="3867430" cy="1076939"/>
          </a:xfrm>
        </p:grpSpPr>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2" name="TextBox 12"/>
          <p:cNvSpPr txBox="1"/>
          <p:nvPr/>
        </p:nvSpPr>
        <p:spPr>
          <a:xfrm>
            <a:off x="1444651" y="2182894"/>
            <a:ext cx="15237046" cy="6812915"/>
          </a:xfrm>
          <a:prstGeom prst="rect">
            <a:avLst/>
          </a:prstGeom>
        </p:spPr>
        <p:txBody>
          <a:bodyPr lIns="0" tIns="0" rIns="0" bIns="0" rtlCol="0" anchor="t">
            <a:spAutoFit/>
          </a:bodyPr>
          <a:lstStyle/>
          <a:p>
            <a:pPr marL="626107" lvl="1" indent="-313054">
              <a:lnSpc>
                <a:spcPts val="4059"/>
              </a:lnSpc>
              <a:buFont typeface="Arial"/>
              <a:buChar char="•"/>
            </a:pPr>
            <a:r>
              <a:rPr lang="en-US" sz="2899" spc="-43">
                <a:solidFill>
                  <a:srgbClr val="000000"/>
                </a:solidFill>
                <a:latin typeface="Abhaya Libre Regular"/>
              </a:rPr>
              <a:t>Barnett, Jim (2020): "Here’s What Happens When Leaders Get Employee Motivation Right". Retrive from: https://www.forbes.com/sites/jimbarnett/2020/01/06/heres-what-happens-when-leaders-get-employee-motivation-right/?sh=4f6fa7aa5c13</a:t>
            </a:r>
          </a:p>
          <a:p>
            <a:pPr>
              <a:lnSpc>
                <a:spcPts val="1540"/>
              </a:lnSpc>
            </a:pPr>
            <a:endParaRPr lang="en-US" sz="2899" spc="-43">
              <a:solidFill>
                <a:srgbClr val="000000"/>
              </a:solidFill>
              <a:latin typeface="Abhaya Libre Regular"/>
            </a:endParaRPr>
          </a:p>
          <a:p>
            <a:pPr marL="626107" lvl="1" indent="-313054">
              <a:lnSpc>
                <a:spcPts val="4059"/>
              </a:lnSpc>
              <a:buFont typeface="Arial"/>
              <a:buChar char="•"/>
            </a:pPr>
            <a:r>
              <a:rPr lang="en-US" sz="2899" spc="-43">
                <a:solidFill>
                  <a:srgbClr val="000000"/>
                </a:solidFill>
                <a:latin typeface="Abhaya Libre Regular"/>
              </a:rPr>
              <a:t>John mattone global, inc (2021): "The world’s #1 executive coaching and business coaching blog (2017-2021)". Retrived from: https://johnmattone.com/blog/historys-5-best-leaders/#:~:text=1.-,Mahatma%20Gandhi,example%20through%20word%20and%20deed.</a:t>
            </a:r>
          </a:p>
          <a:p>
            <a:pPr>
              <a:lnSpc>
                <a:spcPts val="1260"/>
              </a:lnSpc>
            </a:pPr>
            <a:endParaRPr lang="en-US" sz="2899" spc="-43">
              <a:solidFill>
                <a:srgbClr val="000000"/>
              </a:solidFill>
              <a:latin typeface="Abhaya Libre Regular"/>
            </a:endParaRPr>
          </a:p>
          <a:p>
            <a:pPr marL="626107" lvl="1" indent="-313054">
              <a:lnSpc>
                <a:spcPts val="4059"/>
              </a:lnSpc>
              <a:buFont typeface="Arial"/>
              <a:buChar char="•"/>
            </a:pPr>
            <a:r>
              <a:rPr lang="en-US" sz="2899" spc="-43">
                <a:solidFill>
                  <a:srgbClr val="000000"/>
                </a:solidFill>
                <a:latin typeface="Abhaya Libre Regular"/>
              </a:rPr>
              <a:t>Kruse, K. (2013): "What is leadership?" Retrieved from: </a:t>
            </a:r>
            <a:r>
              <a:rPr lang="en-US" sz="2899" spc="-43">
                <a:solidFill>
                  <a:srgbClr val="000000"/>
                </a:solidFill>
                <a:latin typeface="Abhaya Libre Regular"/>
                <a:hlinkClick r:id="rId14" tooltip="http://www.professorpeaches.com/wp-content/uploads/2015/02/What-is-leadership-Forbes.pdf"/>
              </a:rPr>
              <a:t>http://www.professorpeaches.com/wp-content/uploads/2015/02/What-is-leadership-Forbes.pdf</a:t>
            </a:r>
            <a:r>
              <a:rPr lang="en-US" sz="2899" spc="-43">
                <a:solidFill>
                  <a:srgbClr val="000000"/>
                </a:solidFill>
                <a:latin typeface="Abhaya Libre Regular"/>
              </a:rPr>
              <a:t> </a:t>
            </a:r>
          </a:p>
          <a:p>
            <a:pPr>
              <a:lnSpc>
                <a:spcPts val="1260"/>
              </a:lnSpc>
            </a:pPr>
            <a:endParaRPr lang="en-US" sz="2899" spc="-43">
              <a:solidFill>
                <a:srgbClr val="000000"/>
              </a:solidFill>
              <a:latin typeface="Abhaya Libre Regular"/>
            </a:endParaRPr>
          </a:p>
          <a:p>
            <a:pPr marL="626107" lvl="1" indent="-313054">
              <a:lnSpc>
                <a:spcPts val="4059"/>
              </a:lnSpc>
              <a:buFont typeface="Arial"/>
              <a:buChar char="•"/>
            </a:pPr>
            <a:r>
              <a:rPr lang="en-US" sz="2899" spc="-43">
                <a:solidFill>
                  <a:srgbClr val="000000"/>
                </a:solidFill>
                <a:latin typeface="Abhaya Libre Regular"/>
              </a:rPr>
              <a:t>What type of leader are you? Embracing your leadership style [Quiz]Retrive from: https://www.umassglobal.edu/news-and-events/blog/what-type-of-leader-are-you-quiz</a:t>
            </a:r>
          </a:p>
          <a:p>
            <a:pPr>
              <a:lnSpc>
                <a:spcPts val="1260"/>
              </a:lnSpc>
            </a:pPr>
            <a:endParaRPr lang="en-US" sz="2899" spc="-43">
              <a:solidFill>
                <a:srgbClr val="000000"/>
              </a:solidFill>
              <a:latin typeface="Abhaya Libre Regular"/>
            </a:endParaRPr>
          </a:p>
          <a:p>
            <a:pPr marL="626107" lvl="1" indent="-313054" algn="l">
              <a:lnSpc>
                <a:spcPts val="4059"/>
              </a:lnSpc>
              <a:buFont typeface="Arial"/>
              <a:buChar char="•"/>
            </a:pPr>
            <a:r>
              <a:rPr lang="en-US" sz="2899" spc="-43">
                <a:solidFill>
                  <a:srgbClr val="000000"/>
                </a:solidFill>
                <a:latin typeface="Abhaya Libre Regular"/>
              </a:rPr>
              <a:t>Which of These Historical Leaders Are You? Retrieved from: https://brainfall.com/quizzes/which-of-these-historical-leaders-are-you/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067692" y="1667730"/>
            <a:ext cx="4684714" cy="555910"/>
          </a:xfrm>
          <a:prstGeom prst="rect">
            <a:avLst/>
          </a:prstGeom>
        </p:spPr>
        <p:txBody>
          <a:bodyPr lIns="0" tIns="0" rIns="0" bIns="0" rtlCol="0" anchor="t">
            <a:spAutoFit/>
          </a:bodyPr>
          <a:lstStyle/>
          <a:p>
            <a:pPr>
              <a:lnSpc>
                <a:spcPts val="4534"/>
              </a:lnSpc>
            </a:pPr>
            <a:r>
              <a:rPr lang="en-US" sz="3238" spc="-48">
                <a:solidFill>
                  <a:srgbClr val="000000"/>
                </a:solidFill>
                <a:latin typeface="Abhaya Libre Regular"/>
              </a:rPr>
              <a:t> MOTIVATION</a:t>
            </a:r>
          </a:p>
        </p:txBody>
      </p:sp>
      <p:sp>
        <p:nvSpPr>
          <p:cNvPr id="3" name="TextBox 3"/>
          <p:cNvSpPr txBox="1"/>
          <p:nvPr/>
        </p:nvSpPr>
        <p:spPr>
          <a:xfrm>
            <a:off x="8067692" y="3484352"/>
            <a:ext cx="9170682" cy="1127410"/>
          </a:xfrm>
          <a:prstGeom prst="rect">
            <a:avLst/>
          </a:prstGeom>
        </p:spPr>
        <p:txBody>
          <a:bodyPr lIns="0" tIns="0" rIns="0" bIns="0" rtlCol="0" anchor="t">
            <a:spAutoFit/>
          </a:bodyPr>
          <a:lstStyle/>
          <a:p>
            <a:pPr>
              <a:lnSpc>
                <a:spcPts val="4534"/>
              </a:lnSpc>
            </a:pPr>
            <a:r>
              <a:rPr lang="en-US" sz="3238" spc="-48">
                <a:solidFill>
                  <a:srgbClr val="000000"/>
                </a:solidFill>
                <a:latin typeface="Abhaya Libre Regular"/>
              </a:rPr>
              <a:t>LEADERSHIP</a:t>
            </a:r>
          </a:p>
          <a:p>
            <a:pPr>
              <a:lnSpc>
                <a:spcPts val="4534"/>
              </a:lnSpc>
            </a:pPr>
            <a:endParaRPr lang="en-US" sz="3238" spc="-48">
              <a:solidFill>
                <a:srgbClr val="000000"/>
              </a:solidFill>
              <a:latin typeface="Abhaya Libre Regular"/>
            </a:endParaRPr>
          </a:p>
        </p:txBody>
      </p:sp>
      <p:sp>
        <p:nvSpPr>
          <p:cNvPr id="4" name="TextBox 4"/>
          <p:cNvSpPr txBox="1"/>
          <p:nvPr/>
        </p:nvSpPr>
        <p:spPr>
          <a:xfrm>
            <a:off x="8067692" y="5303788"/>
            <a:ext cx="10220308" cy="1127410"/>
          </a:xfrm>
          <a:prstGeom prst="rect">
            <a:avLst/>
          </a:prstGeom>
        </p:spPr>
        <p:txBody>
          <a:bodyPr lIns="0" tIns="0" rIns="0" bIns="0" rtlCol="0" anchor="t">
            <a:spAutoFit/>
          </a:bodyPr>
          <a:lstStyle/>
          <a:p>
            <a:pPr>
              <a:lnSpc>
                <a:spcPts val="4534"/>
              </a:lnSpc>
            </a:pPr>
            <a:r>
              <a:rPr lang="en-US" sz="3238" spc="-48">
                <a:solidFill>
                  <a:srgbClr val="000000"/>
                </a:solidFill>
                <a:latin typeface="Abhaya Libre Regular"/>
              </a:rPr>
              <a:t>MOST RELEVANT LEADERS AND MOTIVATIONAL FIGURES </a:t>
            </a:r>
          </a:p>
          <a:p>
            <a:pPr>
              <a:lnSpc>
                <a:spcPts val="4534"/>
              </a:lnSpc>
            </a:pPr>
            <a:endParaRPr lang="en-US" sz="3238" spc="-48">
              <a:solidFill>
                <a:srgbClr val="000000"/>
              </a:solidFill>
              <a:latin typeface="Abhaya Libre Regular"/>
            </a:endParaRPr>
          </a:p>
        </p:txBody>
      </p:sp>
      <p:sp>
        <p:nvSpPr>
          <p:cNvPr id="5" name="TextBox 5"/>
          <p:cNvSpPr txBox="1"/>
          <p:nvPr/>
        </p:nvSpPr>
        <p:spPr>
          <a:xfrm>
            <a:off x="8067692" y="2604592"/>
            <a:ext cx="8504116" cy="555910"/>
          </a:xfrm>
          <a:prstGeom prst="rect">
            <a:avLst/>
          </a:prstGeom>
        </p:spPr>
        <p:txBody>
          <a:bodyPr lIns="0" tIns="0" rIns="0" bIns="0" rtlCol="0" anchor="t">
            <a:spAutoFit/>
          </a:bodyPr>
          <a:lstStyle/>
          <a:p>
            <a:pPr>
              <a:lnSpc>
                <a:spcPts val="4534"/>
              </a:lnSpc>
            </a:pPr>
            <a:r>
              <a:rPr lang="en-US" sz="3238" spc="-48">
                <a:solidFill>
                  <a:srgbClr val="000000"/>
                </a:solidFill>
                <a:latin typeface="Abhaya Libre Regular"/>
              </a:rPr>
              <a:t>THEORIES OF MOTIVATION</a:t>
            </a:r>
          </a:p>
        </p:txBody>
      </p:sp>
      <p:sp>
        <p:nvSpPr>
          <p:cNvPr id="6" name="TextBox 6"/>
          <p:cNvSpPr txBox="1"/>
          <p:nvPr/>
        </p:nvSpPr>
        <p:spPr>
          <a:xfrm>
            <a:off x="8067692" y="4395453"/>
            <a:ext cx="5840560" cy="555910"/>
          </a:xfrm>
          <a:prstGeom prst="rect">
            <a:avLst/>
          </a:prstGeom>
        </p:spPr>
        <p:txBody>
          <a:bodyPr lIns="0" tIns="0" rIns="0" bIns="0" rtlCol="0" anchor="t">
            <a:spAutoFit/>
          </a:bodyPr>
          <a:lstStyle/>
          <a:p>
            <a:pPr>
              <a:lnSpc>
                <a:spcPts val="4534"/>
              </a:lnSpc>
            </a:pPr>
            <a:r>
              <a:rPr lang="en-US" sz="3238" spc="-48">
                <a:solidFill>
                  <a:srgbClr val="000000"/>
                </a:solidFill>
                <a:latin typeface="Abhaya Libre Regular Bold"/>
              </a:rPr>
              <a:t>THEORIES OF LEADERSHIP</a:t>
            </a:r>
          </a:p>
        </p:txBody>
      </p:sp>
      <p:sp>
        <p:nvSpPr>
          <p:cNvPr id="7" name="TextBox 7"/>
          <p:cNvSpPr txBox="1"/>
          <p:nvPr/>
        </p:nvSpPr>
        <p:spPr>
          <a:xfrm>
            <a:off x="8067692" y="6177548"/>
            <a:ext cx="10220308" cy="1127410"/>
          </a:xfrm>
          <a:prstGeom prst="rect">
            <a:avLst/>
          </a:prstGeom>
        </p:spPr>
        <p:txBody>
          <a:bodyPr lIns="0" tIns="0" rIns="0" bIns="0" rtlCol="0" anchor="t">
            <a:spAutoFit/>
          </a:bodyPr>
          <a:lstStyle/>
          <a:p>
            <a:pPr>
              <a:lnSpc>
                <a:spcPts val="4534"/>
              </a:lnSpc>
            </a:pPr>
            <a:r>
              <a:rPr lang="en-US" sz="3238" spc="-48">
                <a:solidFill>
                  <a:srgbClr val="000000"/>
                </a:solidFill>
                <a:latin typeface="Abhaya Libre Regular Bold"/>
              </a:rPr>
              <a:t>RELEVANT TRAINING MATERIALS (Best Practices) </a:t>
            </a:r>
          </a:p>
          <a:p>
            <a:pPr>
              <a:lnSpc>
                <a:spcPts val="4534"/>
              </a:lnSpc>
            </a:pPr>
            <a:endParaRPr lang="en-US" sz="3238" spc="-48">
              <a:solidFill>
                <a:srgbClr val="000000"/>
              </a:solidFill>
              <a:latin typeface="Abhaya Libre Regular Bold"/>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559364" y="7562145"/>
            <a:ext cx="4858039" cy="48580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125238" y="-11192783"/>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778646"/>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472590" y="-4782765"/>
            <a:ext cx="5810576" cy="5802961"/>
          </a:xfrm>
          <a:prstGeom prst="rect">
            <a:avLst/>
          </a:prstGeom>
        </p:spPr>
      </p:pic>
      <p:sp>
        <p:nvSpPr>
          <p:cNvPr id="15" name="TextBox 15"/>
          <p:cNvSpPr txBox="1"/>
          <p:nvPr/>
        </p:nvSpPr>
        <p:spPr>
          <a:xfrm>
            <a:off x="1155835" y="4749147"/>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Contents</a:t>
            </a:r>
          </a:p>
        </p:txBody>
      </p:sp>
      <p:sp>
        <p:nvSpPr>
          <p:cNvPr id="16" name="TextBox 16"/>
          <p:cNvSpPr txBox="1"/>
          <p:nvPr/>
        </p:nvSpPr>
        <p:spPr>
          <a:xfrm>
            <a:off x="6739807" y="1636341"/>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01</a:t>
            </a:r>
          </a:p>
        </p:txBody>
      </p:sp>
      <p:sp>
        <p:nvSpPr>
          <p:cNvPr id="17" name="TextBox 17"/>
          <p:cNvSpPr txBox="1"/>
          <p:nvPr/>
        </p:nvSpPr>
        <p:spPr>
          <a:xfrm>
            <a:off x="6739807" y="2453462"/>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02</a:t>
            </a:r>
          </a:p>
        </p:txBody>
      </p:sp>
      <p:sp>
        <p:nvSpPr>
          <p:cNvPr id="18" name="TextBox 18"/>
          <p:cNvSpPr txBox="1"/>
          <p:nvPr/>
        </p:nvSpPr>
        <p:spPr>
          <a:xfrm>
            <a:off x="6739807" y="3393138"/>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03</a:t>
            </a:r>
          </a:p>
        </p:txBody>
      </p:sp>
      <p:sp>
        <p:nvSpPr>
          <p:cNvPr id="19" name="TextBox 19"/>
          <p:cNvSpPr txBox="1"/>
          <p:nvPr/>
        </p:nvSpPr>
        <p:spPr>
          <a:xfrm>
            <a:off x="6739807" y="4366878"/>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04</a:t>
            </a:r>
          </a:p>
        </p:txBody>
      </p:sp>
      <p:sp>
        <p:nvSpPr>
          <p:cNvPr id="20" name="TextBox 20"/>
          <p:cNvSpPr txBox="1"/>
          <p:nvPr/>
        </p:nvSpPr>
        <p:spPr>
          <a:xfrm>
            <a:off x="6739807" y="5211212"/>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05</a:t>
            </a:r>
          </a:p>
        </p:txBody>
      </p:sp>
      <p:sp>
        <p:nvSpPr>
          <p:cNvPr id="21" name="TextBox 21"/>
          <p:cNvSpPr txBox="1"/>
          <p:nvPr/>
        </p:nvSpPr>
        <p:spPr>
          <a:xfrm>
            <a:off x="6739807" y="6089610"/>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06</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7"/>
          <a:srcRect/>
          <a:stretch>
            <a:fillRect/>
          </a:stretch>
        </p:blipFill>
        <p:spPr>
          <a:xfrm>
            <a:off x="7870030" y="9245916"/>
            <a:ext cx="3710720" cy="779251"/>
          </a:xfrm>
          <a:prstGeom prst="rect">
            <a:avLst/>
          </a:prstGeom>
        </p:spPr>
      </p:pic>
      <p:sp>
        <p:nvSpPr>
          <p:cNvPr id="24" name="TextBox 24"/>
          <p:cNvSpPr txBox="1"/>
          <p:nvPr/>
        </p:nvSpPr>
        <p:spPr>
          <a:xfrm>
            <a:off x="8067692" y="7023981"/>
            <a:ext cx="4684714" cy="555910"/>
          </a:xfrm>
          <a:prstGeom prst="rect">
            <a:avLst/>
          </a:prstGeom>
        </p:spPr>
        <p:txBody>
          <a:bodyPr lIns="0" tIns="0" rIns="0" bIns="0" rtlCol="0" anchor="t">
            <a:spAutoFit/>
          </a:bodyPr>
          <a:lstStyle/>
          <a:p>
            <a:pPr>
              <a:lnSpc>
                <a:spcPts val="4534"/>
              </a:lnSpc>
            </a:pPr>
            <a:r>
              <a:rPr lang="en-US" sz="3238" spc="-48">
                <a:solidFill>
                  <a:srgbClr val="000000"/>
                </a:solidFill>
                <a:latin typeface="Abhaya Libre Regular"/>
              </a:rPr>
              <a:t>ARTICLE</a:t>
            </a:r>
          </a:p>
        </p:txBody>
      </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5385628" y="9147741"/>
            <a:ext cx="5364129" cy="5364129"/>
          </a:xfrm>
          <a:prstGeom prst="rect">
            <a:avLst/>
          </a:prstGeom>
        </p:spPr>
      </p:pic>
      <p:sp>
        <p:nvSpPr>
          <p:cNvPr id="26" name="TextBox 26"/>
          <p:cNvSpPr txBox="1"/>
          <p:nvPr/>
        </p:nvSpPr>
        <p:spPr>
          <a:xfrm>
            <a:off x="6739807" y="6872850"/>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07</a:t>
            </a:r>
          </a:p>
        </p:txBody>
      </p:sp>
      <p:sp>
        <p:nvSpPr>
          <p:cNvPr id="27" name="TextBox 27"/>
          <p:cNvSpPr txBox="1"/>
          <p:nvPr/>
        </p:nvSpPr>
        <p:spPr>
          <a:xfrm>
            <a:off x="6691961" y="7656090"/>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08</a:t>
            </a:r>
          </a:p>
        </p:txBody>
      </p:sp>
      <p:sp>
        <p:nvSpPr>
          <p:cNvPr id="28" name="TextBox 28"/>
          <p:cNvSpPr txBox="1"/>
          <p:nvPr/>
        </p:nvSpPr>
        <p:spPr>
          <a:xfrm>
            <a:off x="8067692" y="7807221"/>
            <a:ext cx="4684714" cy="555910"/>
          </a:xfrm>
          <a:prstGeom prst="rect">
            <a:avLst/>
          </a:prstGeom>
        </p:spPr>
        <p:txBody>
          <a:bodyPr lIns="0" tIns="0" rIns="0" bIns="0" rtlCol="0" anchor="t">
            <a:spAutoFit/>
          </a:bodyPr>
          <a:lstStyle/>
          <a:p>
            <a:pPr>
              <a:lnSpc>
                <a:spcPts val="4534"/>
              </a:lnSpc>
            </a:pPr>
            <a:r>
              <a:rPr lang="en-US" sz="3238" spc="-48">
                <a:solidFill>
                  <a:srgbClr val="000000"/>
                </a:solidFill>
                <a:latin typeface="Abhaya Libre Regular"/>
              </a:rPr>
              <a:t>QUESTIONS</a:t>
            </a:r>
          </a:p>
        </p:txBody>
      </p:sp>
      <p:pic>
        <p:nvPicPr>
          <p:cNvPr id="29" name="Picture 29"/>
          <p:cNvPicPr>
            <a:picLocks noChangeAspect="1"/>
          </p:cNvPicPr>
          <p:nvPr/>
        </p:nvPicPr>
        <p:blipFill>
          <a:blip r:embed="rId18"/>
          <a:srcRect/>
          <a:stretch>
            <a:fillRect/>
          </a:stretch>
        </p:blipFill>
        <p:spPr>
          <a:xfrm>
            <a:off x="14993119" y="9508512"/>
            <a:ext cx="2360235" cy="602763"/>
          </a:xfrm>
          <a:prstGeom prst="rect">
            <a:avLst/>
          </a:prstGeom>
        </p:spPr>
      </p:pic>
      <p:pic>
        <p:nvPicPr>
          <p:cNvPr id="30" name="Picture 3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3456555" y="9092897"/>
            <a:ext cx="1068843" cy="11100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9E5"/>
        </a:solidFill>
        <a:effectLst/>
      </p:bgPr>
    </p:bg>
    <p:spTree>
      <p:nvGrpSpPr>
        <p:cNvPr id="1" name=""/>
        <p:cNvGrpSpPr/>
        <p:nvPr/>
      </p:nvGrpSpPr>
      <p:grpSpPr>
        <a:xfrm>
          <a:off x="0" y="0"/>
          <a:ext cx="0" cy="0"/>
          <a:chOff x="0" y="0"/>
          <a:chExt cx="0" cy="0"/>
        </a:xfrm>
      </p:grpSpPr>
      <p:sp>
        <p:nvSpPr>
          <p:cNvPr id="2" name="TextBox 2"/>
          <p:cNvSpPr txBox="1"/>
          <p:nvPr/>
        </p:nvSpPr>
        <p:spPr>
          <a:xfrm>
            <a:off x="5426802" y="4452350"/>
            <a:ext cx="12468935" cy="1468553"/>
          </a:xfrm>
          <a:prstGeom prst="rect">
            <a:avLst/>
          </a:prstGeom>
        </p:spPr>
        <p:txBody>
          <a:bodyPr lIns="0" tIns="0" rIns="0" bIns="0" rtlCol="0" anchor="t">
            <a:spAutoFit/>
          </a:bodyPr>
          <a:lstStyle/>
          <a:p>
            <a:pPr>
              <a:lnSpc>
                <a:spcPts val="10414"/>
              </a:lnSpc>
            </a:pPr>
            <a:r>
              <a:rPr lang="en-US" sz="12252">
                <a:solidFill>
                  <a:srgbClr val="000000"/>
                </a:solidFill>
                <a:latin typeface="Abhaya Libre Regular Bold"/>
              </a:rPr>
              <a:t>1.Motivation</a:t>
            </a:r>
          </a:p>
        </p:txBody>
      </p:sp>
      <p:pic>
        <p:nvPicPr>
          <p:cNvPr id="3" name="Picture 3"/>
          <p:cNvPicPr>
            <a:picLocks noChangeAspect="1"/>
          </p:cNvPicPr>
          <p:nvPr/>
        </p:nvPicPr>
        <p:blipFill>
          <a:blip r:embed="rId2"/>
          <a:srcRect/>
          <a:stretch>
            <a:fillRect/>
          </a:stretch>
        </p:blipFill>
        <p:spPr>
          <a:xfrm>
            <a:off x="16418708" y="0"/>
            <a:ext cx="1869292" cy="1869292"/>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667382" y="8118007"/>
            <a:ext cx="11622266" cy="1238807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5414085" y="8264626"/>
            <a:ext cx="3334026" cy="35884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603835">
            <a:off x="5295880" y="-10406627"/>
            <a:ext cx="11622266" cy="12388074"/>
          </a:xfrm>
          <a:prstGeom prst="rect">
            <a:avLst/>
          </a:prstGeom>
        </p:spPr>
      </p:pic>
      <p:pic>
        <p:nvPicPr>
          <p:cNvPr id="7" name="Picture 7"/>
          <p:cNvPicPr>
            <a:picLocks noChangeAspect="1"/>
          </p:cNvPicPr>
          <p:nvPr/>
        </p:nvPicPr>
        <p:blipFill>
          <a:blip r:embed="rId9"/>
          <a:srcRect/>
          <a:stretch>
            <a:fillRect/>
          </a:stretch>
        </p:blipFill>
        <p:spPr>
          <a:xfrm>
            <a:off x="7656358" y="9067744"/>
            <a:ext cx="3710720" cy="77925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836636">
            <a:off x="-720080" y="1189828"/>
            <a:ext cx="3334026" cy="3588482"/>
          </a:xfrm>
          <a:prstGeom prst="rect">
            <a:avLst/>
          </a:prstGeom>
        </p:spPr>
      </p:pic>
      <p:grpSp>
        <p:nvGrpSpPr>
          <p:cNvPr id="9" name="Group 9"/>
          <p:cNvGrpSpPr/>
          <p:nvPr/>
        </p:nvGrpSpPr>
        <p:grpSpPr>
          <a:xfrm>
            <a:off x="13994360" y="5920903"/>
            <a:ext cx="4537024" cy="1263397"/>
            <a:chOff x="0" y="0"/>
            <a:chExt cx="6049366" cy="1684530"/>
          </a:xfrm>
        </p:grpSpPr>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049366" cy="96789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716631"/>
              <a:ext cx="6049366" cy="967899"/>
            </a:xfrm>
            <a:prstGeom prst="rect">
              <a:avLst/>
            </a:prstGeom>
          </p:spPr>
        </p:pic>
      </p:grpSp>
      <p:pic>
        <p:nvPicPr>
          <p:cNvPr id="12" name="Picture 12"/>
          <p:cNvPicPr>
            <a:picLocks noChangeAspect="1"/>
          </p:cNvPicPr>
          <p:nvPr/>
        </p:nvPicPr>
        <p:blipFill>
          <a:blip r:embed="rId14"/>
          <a:srcRect/>
          <a:stretch>
            <a:fillRect/>
          </a:stretch>
        </p:blipFill>
        <p:spPr>
          <a:xfrm>
            <a:off x="14993119" y="9508512"/>
            <a:ext cx="2360235" cy="602763"/>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456555" y="9092897"/>
            <a:ext cx="1068843" cy="11100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l="2418" r="4125"/>
          <a:stretch>
            <a:fillRect/>
          </a:stretch>
        </p:blipFill>
        <p:spPr>
          <a:xfrm>
            <a:off x="9351068" y="2823243"/>
            <a:ext cx="8002286" cy="4809137"/>
          </a:xfrm>
          <a:prstGeom prst="rect">
            <a:avLst/>
          </a:prstGeom>
        </p:spPr>
      </p:pic>
      <p:sp>
        <p:nvSpPr>
          <p:cNvPr id="7" name="TextBox 7"/>
          <p:cNvSpPr txBox="1"/>
          <p:nvPr/>
        </p:nvSpPr>
        <p:spPr>
          <a:xfrm>
            <a:off x="5003631" y="1134671"/>
            <a:ext cx="8280738" cy="7707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1-  What is motivation? </a:t>
            </a:r>
          </a:p>
        </p:txBody>
      </p:sp>
      <p:sp>
        <p:nvSpPr>
          <p:cNvPr id="8" name="TextBox 8"/>
          <p:cNvSpPr txBox="1"/>
          <p:nvPr/>
        </p:nvSpPr>
        <p:spPr>
          <a:xfrm>
            <a:off x="1911525" y="3422015"/>
            <a:ext cx="6731709" cy="3366771"/>
          </a:xfrm>
          <a:prstGeom prst="rect">
            <a:avLst/>
          </a:prstGeom>
        </p:spPr>
        <p:txBody>
          <a:bodyPr lIns="0" tIns="0" rIns="0" bIns="0" rtlCol="0" anchor="t">
            <a:spAutoFit/>
          </a:bodyPr>
          <a:lstStyle/>
          <a:p>
            <a:pPr algn="just">
              <a:lnSpc>
                <a:spcPts val="4479"/>
              </a:lnSpc>
            </a:pPr>
            <a:r>
              <a:rPr lang="en-US" sz="3199" spc="-47">
                <a:solidFill>
                  <a:srgbClr val="000000"/>
                </a:solidFill>
                <a:latin typeface="Abhaya Libre Regular"/>
              </a:rPr>
              <a:t>Motivation is</a:t>
            </a:r>
            <a:r>
              <a:rPr lang="en-US" sz="3199" spc="-47">
                <a:solidFill>
                  <a:srgbClr val="000000"/>
                </a:solidFill>
                <a:latin typeface="Abhaya Libre Regular Bold"/>
              </a:rPr>
              <a:t> the conjuction of internal and external factors that stimulate desire and energy in people to be continually interested and committed to a job, role or subject, or to make an effort to attain a goal.</a:t>
            </a: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1667013" y="3821913"/>
            <a:ext cx="7565386" cy="3462941"/>
          </a:xfrm>
          <a:prstGeom prst="rect">
            <a:avLst/>
          </a:prstGeom>
        </p:spPr>
        <p:txBody>
          <a:bodyPr lIns="0" tIns="0" rIns="0" bIns="0" rtlCol="0" anchor="t">
            <a:spAutoFit/>
          </a:bodyPr>
          <a:lstStyle/>
          <a:p>
            <a:pPr marL="602086" lvl="1" indent="-301043" algn="just">
              <a:lnSpc>
                <a:spcPts val="3904"/>
              </a:lnSpc>
              <a:buFont typeface="Arial"/>
              <a:buChar char="•"/>
            </a:pPr>
            <a:r>
              <a:rPr lang="en-US" sz="2788" spc="-41" dirty="0">
                <a:solidFill>
                  <a:srgbClr val="000000"/>
                </a:solidFill>
                <a:latin typeface="Abhaya Libre Regular Bold"/>
              </a:rPr>
              <a:t>Intrinsic Motivators:</a:t>
            </a:r>
            <a:r>
              <a:rPr lang="en-US" sz="2788" spc="-41" dirty="0">
                <a:solidFill>
                  <a:srgbClr val="000000"/>
                </a:solidFill>
                <a:latin typeface="Abhaya Libre Regular"/>
              </a:rPr>
              <a:t> A person’s </a:t>
            </a:r>
            <a:r>
              <a:rPr lang="en-US" sz="2788" spc="-41" dirty="0">
                <a:solidFill>
                  <a:srgbClr val="000000"/>
                </a:solidFill>
                <a:latin typeface="Abhaya Libre Regular Bold"/>
              </a:rPr>
              <a:t>internal</a:t>
            </a:r>
            <a:r>
              <a:rPr lang="en-US" sz="2788" spc="-41" dirty="0">
                <a:solidFill>
                  <a:srgbClr val="000000"/>
                </a:solidFill>
                <a:latin typeface="Abhaya Libre Regular"/>
              </a:rPr>
              <a:t> desire to do something, due to such things as interests, challenge, and personal satisfaction.</a:t>
            </a:r>
          </a:p>
          <a:p>
            <a:pPr algn="just">
              <a:lnSpc>
                <a:spcPts val="3904"/>
              </a:lnSpc>
            </a:pPr>
            <a:endParaRPr lang="en-US" sz="2788" spc="-41" dirty="0">
              <a:solidFill>
                <a:srgbClr val="000000"/>
              </a:solidFill>
              <a:latin typeface="Abhaya Libre Regular"/>
            </a:endParaRPr>
          </a:p>
          <a:p>
            <a:pPr marL="602086" lvl="1" indent="-301043" algn="just">
              <a:lnSpc>
                <a:spcPts val="3904"/>
              </a:lnSpc>
              <a:buFont typeface="Arial"/>
              <a:buChar char="•"/>
            </a:pPr>
            <a:r>
              <a:rPr lang="en-US" sz="2788" spc="-41" dirty="0">
                <a:solidFill>
                  <a:srgbClr val="000000"/>
                </a:solidFill>
                <a:latin typeface="Abhaya Libre Regular Bold"/>
              </a:rPr>
              <a:t>Extrinsic Motivators: </a:t>
            </a:r>
            <a:r>
              <a:rPr lang="en-US" sz="2788" spc="-41" dirty="0">
                <a:solidFill>
                  <a:srgbClr val="000000"/>
                </a:solidFill>
                <a:latin typeface="Abhaya Libre Regular"/>
              </a:rPr>
              <a:t>Motivation that comes </a:t>
            </a:r>
            <a:r>
              <a:rPr lang="en-US" sz="2788" spc="-41" dirty="0">
                <a:solidFill>
                  <a:srgbClr val="000000"/>
                </a:solidFill>
                <a:latin typeface="Abhaya Libre Regular Bold"/>
              </a:rPr>
              <a:t>from outside</a:t>
            </a:r>
            <a:r>
              <a:rPr lang="en-US" sz="2788" spc="-41" dirty="0">
                <a:solidFill>
                  <a:srgbClr val="000000"/>
                </a:solidFill>
                <a:latin typeface="Abhaya Libre Regular"/>
              </a:rPr>
              <a:t> the person and includes such things as pay, bonuses, and other tangible rewards.</a:t>
            </a:r>
          </a:p>
        </p:txBody>
      </p:sp>
      <p:sp>
        <p:nvSpPr>
          <p:cNvPr id="7" name="TextBox 7"/>
          <p:cNvSpPr txBox="1"/>
          <p:nvPr/>
        </p:nvSpPr>
        <p:spPr>
          <a:xfrm>
            <a:off x="5003631" y="1241036"/>
            <a:ext cx="8280738" cy="1456536"/>
          </a:xfrm>
          <a:prstGeom prst="rect">
            <a:avLst/>
          </a:prstGeom>
        </p:spPr>
        <p:txBody>
          <a:bodyPr lIns="0" tIns="0" rIns="0" bIns="0" rtlCol="0" anchor="t">
            <a:spAutoFit/>
          </a:bodyPr>
          <a:lstStyle/>
          <a:p>
            <a:pPr algn="ctr">
              <a:lnSpc>
                <a:spcPts val="5449"/>
              </a:lnSpc>
            </a:pPr>
            <a:r>
              <a:rPr lang="en-US" sz="6410">
                <a:solidFill>
                  <a:srgbClr val="000000"/>
                </a:solidFill>
                <a:latin typeface="Abhaya Libre Regular Bold"/>
              </a:rPr>
              <a:t>2- People who motivate people: MOTIVATORS </a:t>
            </a:r>
          </a:p>
        </p:txBody>
      </p:sp>
      <p:pic>
        <p:nvPicPr>
          <p:cNvPr id="9" name="Picture 9"/>
          <p:cNvPicPr>
            <a:picLocks noChangeAspect="1"/>
          </p:cNvPicPr>
          <p:nvPr/>
        </p:nvPicPr>
        <p:blipFill>
          <a:blip r:embed="rId8"/>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
        <p:nvSpPr>
          <p:cNvPr id="11" name="TextBox 11"/>
          <p:cNvSpPr txBox="1"/>
          <p:nvPr/>
        </p:nvSpPr>
        <p:spPr>
          <a:xfrm>
            <a:off x="10744200" y="8034268"/>
            <a:ext cx="6849570" cy="324063"/>
          </a:xfrm>
          <a:prstGeom prst="rect">
            <a:avLst/>
          </a:prstGeom>
        </p:spPr>
        <p:txBody>
          <a:bodyPr wrap="square" lIns="0" tIns="0" rIns="0" bIns="0" rtlCol="0" anchor="t">
            <a:spAutoFit/>
          </a:bodyPr>
          <a:lstStyle/>
          <a:p>
            <a:pPr algn="ctr">
              <a:lnSpc>
                <a:spcPts val="2722"/>
              </a:lnSpc>
            </a:pPr>
            <a:r>
              <a:rPr lang="en-US" sz="1944" dirty="0">
                <a:solidFill>
                  <a:srgbClr val="04989E"/>
                </a:solidFill>
                <a:latin typeface="Open Sans Extra Bold"/>
              </a:rPr>
              <a:t>https://www.youtube.com/watch?v=wE5ZV7HfrXU</a:t>
            </a:r>
          </a:p>
        </p:txBody>
      </p:sp>
      <p:pic>
        <p:nvPicPr>
          <p:cNvPr id="13" name="Imagen 12">
            <a:extLst>
              <a:ext uri="{FF2B5EF4-FFF2-40B4-BE49-F238E27FC236}">
                <a16:creationId xmlns:a16="http://schemas.microsoft.com/office/drawing/2014/main" id="{FC961A4D-C2C0-4C30-8434-CA10C32C37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86292" y="3333377"/>
            <a:ext cx="7565386" cy="47008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981144" y="2693946"/>
            <a:ext cx="12325712" cy="4948021"/>
          </a:xfrm>
          <a:prstGeom prst="rect">
            <a:avLst/>
          </a:prstGeom>
        </p:spPr>
        <p:txBody>
          <a:bodyPr lIns="0" tIns="0" rIns="0" bIns="0" rtlCol="0" anchor="t">
            <a:spAutoFit/>
          </a:bodyPr>
          <a:lstStyle/>
          <a:p>
            <a:pPr algn="ctr">
              <a:lnSpc>
                <a:spcPts val="12486"/>
              </a:lnSpc>
            </a:pPr>
            <a:r>
              <a:rPr lang="en-US" sz="14030" dirty="0">
                <a:solidFill>
                  <a:srgbClr val="000000"/>
                </a:solidFill>
                <a:latin typeface="Abhaya Libre Regular"/>
              </a:rPr>
              <a:t>2. Theories </a:t>
            </a:r>
          </a:p>
          <a:p>
            <a:pPr algn="ctr">
              <a:lnSpc>
                <a:spcPts val="12486"/>
              </a:lnSpc>
            </a:pPr>
            <a:r>
              <a:rPr lang="en-US" sz="14030" dirty="0">
                <a:solidFill>
                  <a:srgbClr val="000000"/>
                </a:solidFill>
                <a:latin typeface="Abhaya Libre Regular"/>
              </a:rPr>
              <a:t>of </a:t>
            </a:r>
          </a:p>
          <a:p>
            <a:pPr algn="ctr">
              <a:lnSpc>
                <a:spcPts val="12486"/>
              </a:lnSpc>
            </a:pPr>
            <a:r>
              <a:rPr lang="en-US" sz="14030" dirty="0">
                <a:solidFill>
                  <a:srgbClr val="000000"/>
                </a:solidFill>
                <a:latin typeface="Abhaya Libre Regular"/>
              </a:rPr>
              <a:t>Motivation</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22"/>
          <a:srcRect/>
          <a:stretch>
            <a:fillRect/>
          </a:stretch>
        </p:blipFill>
        <p:spPr>
          <a:xfrm>
            <a:off x="7555793" y="9258300"/>
            <a:ext cx="3710720" cy="779251"/>
          </a:xfrm>
          <a:prstGeom prst="rect">
            <a:avLst/>
          </a:prstGeom>
        </p:spPr>
      </p:pic>
      <p:pic>
        <p:nvPicPr>
          <p:cNvPr id="17" name="Picture 17"/>
          <p:cNvPicPr>
            <a:picLocks noChangeAspect="1"/>
          </p:cNvPicPr>
          <p:nvPr/>
        </p:nvPicPr>
        <p:blipFill>
          <a:blip r:embed="rId23"/>
          <a:srcRect/>
          <a:stretch>
            <a:fillRect/>
          </a:stretch>
        </p:blipFill>
        <p:spPr>
          <a:xfrm>
            <a:off x="14993119" y="9508512"/>
            <a:ext cx="2360235" cy="602763"/>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2516</Words>
  <Application>Microsoft Office PowerPoint</Application>
  <PresentationFormat>Custom</PresentationFormat>
  <Paragraphs>344</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Abhaya Libre Regular Bold</vt:lpstr>
      <vt:lpstr>Abhaya Libre Regular Bold Italics</vt:lpstr>
      <vt:lpstr>Abhaya Libre Regular</vt:lpstr>
      <vt:lpstr>Arial</vt:lpstr>
      <vt:lpstr>Open Sans Extra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Development_Leadership &amp; Motivation_First Draft</dc:title>
  <dc:creator>International</dc:creator>
  <cp:lastModifiedBy>paraschiv ana</cp:lastModifiedBy>
  <cp:revision>6</cp:revision>
  <dcterms:created xsi:type="dcterms:W3CDTF">2006-08-16T00:00:00Z</dcterms:created>
  <dcterms:modified xsi:type="dcterms:W3CDTF">2024-01-09T09:31:47Z</dcterms:modified>
  <dc:identifier>DAFZgYBFAgM</dc:identifier>
</cp:coreProperties>
</file>