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257" r:id="rId3"/>
    <p:sldId id="258" r:id="rId4"/>
    <p:sldId id="259" r:id="rId5"/>
    <p:sldId id="260" r:id="rId6"/>
    <p:sldId id="261" r:id="rId7"/>
    <p:sldId id="282" r:id="rId8"/>
    <p:sldId id="262" r:id="rId9"/>
    <p:sldId id="265" r:id="rId10"/>
    <p:sldId id="264" r:id="rId11"/>
    <p:sldId id="266" r:id="rId12"/>
    <p:sldId id="268" r:id="rId13"/>
    <p:sldId id="285" r:id="rId14"/>
    <p:sldId id="283" r:id="rId15"/>
    <p:sldId id="284" r:id="rId16"/>
    <p:sldId id="286" r:id="rId17"/>
    <p:sldId id="287" r:id="rId18"/>
    <p:sldId id="288" r:id="rId19"/>
    <p:sldId id="289" r:id="rId20"/>
    <p:sldId id="290" r:id="rId21"/>
    <p:sldId id="292" r:id="rId22"/>
    <p:sldId id="294" r:id="rId23"/>
    <p:sldId id="295" r:id="rId24"/>
    <p:sldId id="298" r:id="rId25"/>
    <p:sldId id="301" r:id="rId26"/>
    <p:sldId id="300" r:id="rId27"/>
    <p:sldId id="303" r:id="rId28"/>
    <p:sldId id="304" r:id="rId29"/>
    <p:sldId id="306" r:id="rId30"/>
    <p:sldId id="307" r:id="rId31"/>
    <p:sldId id="308" r:id="rId32"/>
    <p:sldId id="296" r:id="rId33"/>
    <p:sldId id="310" r:id="rId34"/>
    <p:sldId id="312" r:id="rId35"/>
    <p:sldId id="313" r:id="rId36"/>
    <p:sldId id="314" r:id="rId37"/>
    <p:sldId id="315" r:id="rId38"/>
    <p:sldId id="316" r:id="rId39"/>
    <p:sldId id="323" r:id="rId40"/>
    <p:sldId id="324" r:id="rId41"/>
    <p:sldId id="326" r:id="rId42"/>
    <p:sldId id="325" r:id="rId43"/>
    <p:sldId id="327" r:id="rId44"/>
    <p:sldId id="270" r:id="rId45"/>
    <p:sldId id="328" r:id="rId46"/>
    <p:sldId id="271" r:id="rId47"/>
  </p:sldIdLst>
  <p:sldSz cx="18288000" cy="10287000"/>
  <p:notesSz cx="6858000" cy="9144000"/>
  <p:embeddedFontLst>
    <p:embeddedFont>
      <p:font typeface="Abhaya Libre Regular" panose="020B0604020202020204" charset="0"/>
      <p:regular r:id="rId49"/>
    </p:embeddedFont>
    <p:embeddedFont>
      <p:font typeface="Abhaya Libre Regular Bold" panose="020B0604020202020204" charset="0"/>
      <p:regular r:id="rId50"/>
    </p:embeddedFont>
    <p:embeddedFont>
      <p:font typeface="Abhaya Libre Regular Bold Italics" panose="020B0604020202020204" charset="0"/>
      <p:regular r:id="rId51"/>
    </p:embeddedFont>
    <p:embeddedFont>
      <p:font typeface="Calibri" panose="020F050202020403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84" autoAdjust="0"/>
    <p:restoredTop sz="0" autoAdjust="0"/>
  </p:normalViewPr>
  <p:slideViewPr>
    <p:cSldViewPr>
      <p:cViewPr varScale="1">
        <p:scale>
          <a:sx n="75" d="100"/>
          <a:sy n="75" d="100"/>
        </p:scale>
        <p:origin x="12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7CAC3-96CC-4748-B02A-4E74B072AA5E}"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76239C-7A55-4277-BC11-653BCA90D484}" type="slidenum">
              <a:rPr lang="en-US" smtClean="0"/>
              <a:t>‹#›</a:t>
            </a:fld>
            <a:endParaRPr lang="en-US"/>
          </a:p>
        </p:txBody>
      </p:sp>
    </p:spTree>
    <p:extLst>
      <p:ext uri="{BB962C8B-B14F-4D97-AF65-F5344CB8AC3E}">
        <p14:creationId xmlns:p14="http://schemas.microsoft.com/office/powerpoint/2010/main" val="2100426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6239C-7A55-4277-BC11-653BCA90D484}" type="slidenum">
              <a:rPr lang="en-US" smtClean="0"/>
              <a:t>17</a:t>
            </a:fld>
            <a:endParaRPr lang="en-US"/>
          </a:p>
        </p:txBody>
      </p:sp>
    </p:spTree>
    <p:extLst>
      <p:ext uri="{BB962C8B-B14F-4D97-AF65-F5344CB8AC3E}">
        <p14:creationId xmlns:p14="http://schemas.microsoft.com/office/powerpoint/2010/main" val="1354427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64.png"/><Relationship Id="rId17" Type="http://schemas.openxmlformats.org/officeDocument/2006/relationships/image" Target="../media/image26.svg"/><Relationship Id="rId2" Type="http://schemas.openxmlformats.org/officeDocument/2006/relationships/image" Target="../media/image3.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3.svg"/><Relationship Id="rId5" Type="http://schemas.openxmlformats.org/officeDocument/2006/relationships/image" Target="../media/image18.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17.png"/><Relationship Id="rId9" Type="http://schemas.openxmlformats.org/officeDocument/2006/relationships/image" Target="../media/image61.svg"/><Relationship Id="rId1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72.jpeg"/><Relationship Id="rId4" Type="http://schemas.openxmlformats.org/officeDocument/2006/relationships/image" Target="../media/image17.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4.svg"/><Relationship Id="rId5" Type="http://schemas.openxmlformats.org/officeDocument/2006/relationships/image" Target="../media/image18.svg"/><Relationship Id="rId10" Type="http://schemas.openxmlformats.org/officeDocument/2006/relationships/image" Target="../media/image73.png"/><Relationship Id="rId4" Type="http://schemas.openxmlformats.org/officeDocument/2006/relationships/image" Target="../media/image17.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9.png"/><Relationship Id="rId18" Type="http://schemas.openxmlformats.org/officeDocument/2006/relationships/image" Target="../media/image46.svg"/><Relationship Id="rId3" Type="http://schemas.openxmlformats.org/officeDocument/2006/relationships/image" Target="../media/image76.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5.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2.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81.png"/><Relationship Id="rId10" Type="http://schemas.openxmlformats.org/officeDocument/2006/relationships/image" Target="../media/image78.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7.png"/><Relationship Id="rId14" Type="http://schemas.openxmlformats.org/officeDocument/2006/relationships/image" Target="../media/image80.svg"/><Relationship Id="rId22"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 Id="rId9" Type="http://schemas.openxmlformats.org/officeDocument/2006/relationships/image" Target="../media/image83.jpg"/></Relationships>
</file>

<file path=ppt/slides/_rels/slide1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47.png"/><Relationship Id="rId12" Type="http://schemas.openxmlformats.org/officeDocument/2006/relationships/image" Target="../media/image8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81.png"/><Relationship Id="rId5" Type="http://schemas.openxmlformats.org/officeDocument/2006/relationships/image" Target="../media/image45.png"/><Relationship Id="rId10" Type="http://schemas.openxmlformats.org/officeDocument/2006/relationships/image" Target="../media/image18.svg"/><Relationship Id="rId4" Type="http://schemas.openxmlformats.org/officeDocument/2006/relationships/image" Target="../media/image16.svg"/><Relationship Id="rId9" Type="http://schemas.openxmlformats.org/officeDocument/2006/relationships/image" Target="../media/image17.png"/><Relationship Id="rId14" Type="http://schemas.openxmlformats.org/officeDocument/2006/relationships/image" Target="../media/image84.jpe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52.sv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88.sv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9.png"/><Relationship Id="rId18" Type="http://schemas.openxmlformats.org/officeDocument/2006/relationships/image" Target="../media/image46.svg"/><Relationship Id="rId3" Type="http://schemas.openxmlformats.org/officeDocument/2006/relationships/image" Target="../media/image76.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5.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2.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81.png"/><Relationship Id="rId10" Type="http://schemas.openxmlformats.org/officeDocument/2006/relationships/image" Target="../media/image78.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7.png"/><Relationship Id="rId14" Type="http://schemas.openxmlformats.org/officeDocument/2006/relationships/image" Target="../media/image80.svg"/><Relationship Id="rId22" Type="http://schemas.openxmlformats.org/officeDocument/2006/relationships/image" Target="../media/image18.sv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29.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9.png"/><Relationship Id="rId18" Type="http://schemas.openxmlformats.org/officeDocument/2006/relationships/image" Target="../media/image46.svg"/><Relationship Id="rId3" Type="http://schemas.openxmlformats.org/officeDocument/2006/relationships/image" Target="../media/image76.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5.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2.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81.png"/><Relationship Id="rId10" Type="http://schemas.openxmlformats.org/officeDocument/2006/relationships/image" Target="../media/image78.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7.png"/><Relationship Id="rId14" Type="http://schemas.openxmlformats.org/officeDocument/2006/relationships/image" Target="../media/image80.svg"/><Relationship Id="rId22"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png"/><Relationship Id="rId3" Type="http://schemas.openxmlformats.org/officeDocument/2006/relationships/image" Target="../media/image4.svg"/><Relationship Id="rId7" Type="http://schemas.openxmlformats.org/officeDocument/2006/relationships/image" Target="../media/image26.svg"/><Relationship Id="rId12" Type="http://schemas.openxmlformats.org/officeDocument/2006/relationships/image" Target="../media/image14.sv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3.pn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8.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9.png"/><Relationship Id="rId18" Type="http://schemas.openxmlformats.org/officeDocument/2006/relationships/image" Target="../media/image46.svg"/><Relationship Id="rId3" Type="http://schemas.openxmlformats.org/officeDocument/2006/relationships/image" Target="../media/image76.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5.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2.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81.png"/><Relationship Id="rId10" Type="http://schemas.openxmlformats.org/officeDocument/2006/relationships/image" Target="../media/image78.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7.png"/><Relationship Id="rId14" Type="http://schemas.openxmlformats.org/officeDocument/2006/relationships/image" Target="../media/image80.svg"/><Relationship Id="rId22" Type="http://schemas.openxmlformats.org/officeDocument/2006/relationships/image" Target="../media/image18.svg"/></Relationships>
</file>

<file path=ppt/slides/_rels/slide31.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9.png"/><Relationship Id="rId18" Type="http://schemas.openxmlformats.org/officeDocument/2006/relationships/image" Target="../media/image46.svg"/><Relationship Id="rId3" Type="http://schemas.openxmlformats.org/officeDocument/2006/relationships/image" Target="../media/image76.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5.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2.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81.png"/><Relationship Id="rId10" Type="http://schemas.openxmlformats.org/officeDocument/2006/relationships/image" Target="../media/image78.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7.png"/><Relationship Id="rId14" Type="http://schemas.openxmlformats.org/officeDocument/2006/relationships/image" Target="../media/image80.svg"/><Relationship Id="rId22" Type="http://schemas.openxmlformats.org/officeDocument/2006/relationships/image" Target="../media/image18.sv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15.png"/><Relationship Id="rId18" Type="http://schemas.openxmlformats.org/officeDocument/2006/relationships/image" Target="../media/image82.svg"/><Relationship Id="rId3" Type="http://schemas.openxmlformats.org/officeDocument/2006/relationships/image" Target="../media/image61.svg"/><Relationship Id="rId7" Type="http://schemas.openxmlformats.org/officeDocument/2006/relationships/image" Target="../media/image77.png"/><Relationship Id="rId12" Type="http://schemas.openxmlformats.org/officeDocument/2006/relationships/image" Target="../media/image80.svg"/><Relationship Id="rId17" Type="http://schemas.openxmlformats.org/officeDocument/2006/relationships/image" Target="../media/image81.png"/><Relationship Id="rId2" Type="http://schemas.openxmlformats.org/officeDocument/2006/relationships/image" Target="../media/image60.png"/><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9.png"/><Relationship Id="rId5" Type="http://schemas.openxmlformats.org/officeDocument/2006/relationships/image" Target="../media/image64.png"/><Relationship Id="rId15" Type="http://schemas.openxmlformats.org/officeDocument/2006/relationships/image" Target="../media/image17.png"/><Relationship Id="rId10" Type="http://schemas.openxmlformats.org/officeDocument/2006/relationships/image" Target="../media/image63.svg"/><Relationship Id="rId19"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2.png"/><Relationship Id="rId14" Type="http://schemas.openxmlformats.org/officeDocument/2006/relationships/image" Target="../media/image16.sv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92.sv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3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svg"/><Relationship Id="rId18" Type="http://schemas.openxmlformats.org/officeDocument/2006/relationships/image" Target="../media/image11.png"/><Relationship Id="rId26" Type="http://schemas.openxmlformats.org/officeDocument/2006/relationships/image" Target="../media/image44.png"/><Relationship Id="rId3" Type="http://schemas.openxmlformats.org/officeDocument/2006/relationships/image" Target="../media/image32.svg"/><Relationship Id="rId21" Type="http://schemas.openxmlformats.org/officeDocument/2006/relationships/image" Target="../media/image39.png"/><Relationship Id="rId7" Type="http://schemas.openxmlformats.org/officeDocument/2006/relationships/image" Target="../media/image34.svg"/><Relationship Id="rId12" Type="http://schemas.openxmlformats.org/officeDocument/2006/relationships/image" Target="../media/image25.png"/><Relationship Id="rId17" Type="http://schemas.openxmlformats.org/officeDocument/2006/relationships/image" Target="../media/image28.svg"/><Relationship Id="rId25" Type="http://schemas.openxmlformats.org/officeDocument/2006/relationships/image" Target="../media/image43.png"/><Relationship Id="rId2" Type="http://schemas.openxmlformats.org/officeDocument/2006/relationships/image" Target="../media/image31.png"/><Relationship Id="rId16" Type="http://schemas.openxmlformats.org/officeDocument/2006/relationships/image" Target="../media/image27.pn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24" Type="http://schemas.openxmlformats.org/officeDocument/2006/relationships/image" Target="../media/image42.png"/><Relationship Id="rId5" Type="http://schemas.openxmlformats.org/officeDocument/2006/relationships/image" Target="../media/image2.svg"/><Relationship Id="rId15" Type="http://schemas.openxmlformats.org/officeDocument/2006/relationships/image" Target="../media/image36.svg"/><Relationship Id="rId23" Type="http://schemas.openxmlformats.org/officeDocument/2006/relationships/image" Target="../media/image41.png"/><Relationship Id="rId10" Type="http://schemas.openxmlformats.org/officeDocument/2006/relationships/image" Target="../media/image5.png"/><Relationship Id="rId19"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35.png"/><Relationship Id="rId22" Type="http://schemas.openxmlformats.org/officeDocument/2006/relationships/image" Target="../media/image40.png"/><Relationship Id="rId27"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42.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hyperlink" Target="https://blog.hootsuite.com/target-market/" TargetMode="External"/><Relationship Id="rId18" Type="http://schemas.openxmlformats.org/officeDocument/2006/relationships/hyperlink" Target="https://www.sprinklr.com/cxm/market-research/" TargetMode="External"/><Relationship Id="rId3" Type="http://schemas.openxmlformats.org/officeDocument/2006/relationships/image" Target="../media/image98.svg"/><Relationship Id="rId21" Type="http://schemas.openxmlformats.org/officeDocument/2006/relationships/image" Target="../media/image12.png"/><Relationship Id="rId7" Type="http://schemas.openxmlformats.org/officeDocument/2006/relationships/image" Target="../media/image6.svg"/><Relationship Id="rId12" Type="http://schemas.openxmlformats.org/officeDocument/2006/relationships/hyperlink" Target="https://www.investopedia.com/terms/t/target-market.asp" TargetMode="External"/><Relationship Id="rId17" Type="http://schemas.openxmlformats.org/officeDocument/2006/relationships/hyperlink" Target="https://grin.co/blog/reach-your-target-audience-more-effectively/" TargetMode="External"/><Relationship Id="rId2" Type="http://schemas.openxmlformats.org/officeDocument/2006/relationships/image" Target="../media/image97.png"/><Relationship Id="rId16" Type="http://schemas.openxmlformats.org/officeDocument/2006/relationships/hyperlink" Target="https://www.bigcommerce.com/articles/ecommerce/target-market-analysis/" TargetMode="External"/><Relationship Id="rId20" Type="http://schemas.openxmlformats.org/officeDocument/2006/relationships/hyperlink" Target="https://www.qualtrics.com/experience-management/brand/what-is-market-segmentation/"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learnenglish.britishcouncil.org/business-english/business-magazine/five-essential-marketing-trends" TargetMode="External"/><Relationship Id="rId5" Type="http://schemas.openxmlformats.org/officeDocument/2006/relationships/image" Target="../media/image16.svg"/><Relationship Id="rId15" Type="http://schemas.openxmlformats.org/officeDocument/2006/relationships/hyperlink" Target="https://ec.europa.eu/social/main.jsp?catId=1317&amp;langId=en" TargetMode="External"/><Relationship Id="rId23" Type="http://schemas.openxmlformats.org/officeDocument/2006/relationships/image" Target="../media/image30.svg"/><Relationship Id="rId10" Type="http://schemas.openxmlformats.org/officeDocument/2006/relationships/image" Target="../media/image11.png"/><Relationship Id="rId19" Type="http://schemas.openxmlformats.org/officeDocument/2006/relationships/hyperlink" Target="https://www.practicalbusinessskills.com/getting-started/creating-a-business-plan/understanding-the-market" TargetMode="External"/><Relationship Id="rId4" Type="http://schemas.openxmlformats.org/officeDocument/2006/relationships/image" Target="../media/image15.png"/><Relationship Id="rId9" Type="http://schemas.openxmlformats.org/officeDocument/2006/relationships/image" Target="../media/image100.svg"/><Relationship Id="rId14" Type="http://schemas.openxmlformats.org/officeDocument/2006/relationships/hyperlink" Target="https://www.techtarget.com/searchcio/definition/product-development-or-new-product-development-NPD" TargetMode="External"/><Relationship Id="rId22" Type="http://schemas.openxmlformats.org/officeDocument/2006/relationships/image" Target="../media/image29.png"/></Relationships>
</file>

<file path=ppt/slides/_rels/slide4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hyperlink" Target="https://www.investopedia.com/terms/m/market.asp" TargetMode="External"/><Relationship Id="rId18" Type="http://schemas.openxmlformats.org/officeDocument/2006/relationships/hyperlink" Target="https://www.investopedia.com/articles/technical/03/060303.asp" TargetMode="External"/><Relationship Id="rId3" Type="http://schemas.openxmlformats.org/officeDocument/2006/relationships/image" Target="../media/image98.svg"/><Relationship Id="rId21" Type="http://schemas.openxmlformats.org/officeDocument/2006/relationships/hyperlink" Target="https://www.dropbox.com/about" TargetMode="External"/><Relationship Id="rId7" Type="http://schemas.openxmlformats.org/officeDocument/2006/relationships/image" Target="../media/image6.svg"/><Relationship Id="rId12" Type="http://schemas.openxmlformats.org/officeDocument/2006/relationships/hyperlink" Target="https://blog.hubspot.com/sales/niche-market" TargetMode="External"/><Relationship Id="rId17" Type="http://schemas.openxmlformats.org/officeDocument/2006/relationships/hyperlink" Target="https://www.indiainfoline.com/knowledge-center/online-share-trading/how-to-identify-trends" TargetMode="External"/><Relationship Id="rId25" Type="http://schemas.openxmlformats.org/officeDocument/2006/relationships/image" Target="../media/image30.svg"/><Relationship Id="rId2" Type="http://schemas.openxmlformats.org/officeDocument/2006/relationships/image" Target="../media/image97.png"/><Relationship Id="rId16" Type="http://schemas.openxmlformats.org/officeDocument/2006/relationships/hyperlink" Target="https://www.semrush.com/blog/trends/" TargetMode="External"/><Relationship Id="rId20" Type="http://schemas.openxmlformats.org/officeDocument/2006/relationships/hyperlink" Target="https://www.coca-cola.co.uk/marketing/launches-and-innovation/coca-cola-zero-sugar-zero-caffeine-that-moment-when"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shopify.com/blog/niche-markets" TargetMode="External"/><Relationship Id="rId24" Type="http://schemas.openxmlformats.org/officeDocument/2006/relationships/image" Target="../media/image29.png"/><Relationship Id="rId5" Type="http://schemas.openxmlformats.org/officeDocument/2006/relationships/image" Target="../media/image16.svg"/><Relationship Id="rId15" Type="http://schemas.openxmlformats.org/officeDocument/2006/relationships/hyperlink" Target="https://www.indeed.com/career-advice/career-development/market-structure" TargetMode="External"/><Relationship Id="rId23" Type="http://schemas.openxmlformats.org/officeDocument/2006/relationships/image" Target="../media/image12.png"/><Relationship Id="rId10" Type="http://schemas.openxmlformats.org/officeDocument/2006/relationships/image" Target="../media/image11.png"/><Relationship Id="rId19" Type="http://schemas.openxmlformats.org/officeDocument/2006/relationships/hyperlink" Target="https://www.investopedia.com/terms/t/trend.asp" TargetMode="External"/><Relationship Id="rId4" Type="http://schemas.openxmlformats.org/officeDocument/2006/relationships/image" Target="../media/image15.png"/><Relationship Id="rId9" Type="http://schemas.openxmlformats.org/officeDocument/2006/relationships/image" Target="../media/image100.svg"/><Relationship Id="rId14" Type="http://schemas.openxmlformats.org/officeDocument/2006/relationships/hyperlink" Target="https://www.managementstudyguide.com/what-is-market.htm" TargetMode="External"/><Relationship Id="rId22" Type="http://schemas.openxmlformats.org/officeDocument/2006/relationships/hyperlink" Target="https://techcrunch.com/gallery/a-brief-history-of-dropbox/"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6.svg"/><Relationship Id="rId18" Type="http://schemas.openxmlformats.org/officeDocument/2006/relationships/image" Target="../media/image111.png"/><Relationship Id="rId3" Type="http://schemas.openxmlformats.org/officeDocument/2006/relationships/image" Target="../media/image2.svg"/><Relationship Id="rId21" Type="http://schemas.openxmlformats.org/officeDocument/2006/relationships/image" Target="../media/image114.sv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110.svg"/><Relationship Id="rId2" Type="http://schemas.openxmlformats.org/officeDocument/2006/relationships/image" Target="../media/image1.png"/><Relationship Id="rId16" Type="http://schemas.openxmlformats.org/officeDocument/2006/relationships/image" Target="../media/image109.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6.svg"/><Relationship Id="rId5" Type="http://schemas.openxmlformats.org/officeDocument/2006/relationships/image" Target="../media/image102.svg"/><Relationship Id="rId15" Type="http://schemas.openxmlformats.org/officeDocument/2006/relationships/image" Target="../media/image108.svg"/><Relationship Id="rId10" Type="http://schemas.openxmlformats.org/officeDocument/2006/relationships/image" Target="../media/image105.png"/><Relationship Id="rId19" Type="http://schemas.openxmlformats.org/officeDocument/2006/relationships/image" Target="../media/image112.svg"/><Relationship Id="rId4" Type="http://schemas.openxmlformats.org/officeDocument/2006/relationships/image" Target="../media/image101.png"/><Relationship Id="rId9" Type="http://schemas.openxmlformats.org/officeDocument/2006/relationships/image" Target="../media/image104.svg"/><Relationship Id="rId14" Type="http://schemas.openxmlformats.org/officeDocument/2006/relationships/image" Target="../media/image107.png"/><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46.svg"/><Relationship Id="rId12" Type="http://schemas.openxmlformats.org/officeDocument/2006/relationships/image" Target="../media/image25.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8.svg"/><Relationship Id="rId5" Type="http://schemas.openxmlformats.org/officeDocument/2006/relationships/image" Target="../media/image16.svg"/><Relationship Id="rId15" Type="http://schemas.openxmlformats.org/officeDocument/2006/relationships/image" Target="../media/image50.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8.sv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2.sv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4.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9.svg"/><Relationship Id="rId3" Type="http://schemas.openxmlformats.org/officeDocument/2006/relationships/image" Target="../media/image57.svg"/><Relationship Id="rId7" Type="http://schemas.openxmlformats.org/officeDocument/2006/relationships/image" Target="../media/image18.svg"/><Relationship Id="rId12"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890475" y="-2171729"/>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4478873" y="6861709"/>
            <a:ext cx="11622266" cy="123880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7651" y="8452049"/>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1434135" y="-1156985"/>
            <a:ext cx="3750108" cy="3745193"/>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632729">
            <a:off x="16143270" y="-2037213"/>
            <a:ext cx="4881157" cy="4874760"/>
          </a:xfrm>
          <a:prstGeom prst="rect">
            <a:avLst/>
          </a:prstGeom>
        </p:spPr>
      </p:pic>
      <p:pic>
        <p:nvPicPr>
          <p:cNvPr id="7" name="Picture 7"/>
          <p:cNvPicPr>
            <a:picLocks noChangeAspect="1"/>
          </p:cNvPicPr>
          <p:nvPr/>
        </p:nvPicPr>
        <p:blipFill>
          <a:blip r:embed="rId12"/>
          <a:srcRect/>
          <a:stretch>
            <a:fillRect/>
          </a:stretch>
        </p:blipFill>
        <p:spPr>
          <a:xfrm>
            <a:off x="243213" y="715612"/>
            <a:ext cx="7274007" cy="7274007"/>
          </a:xfrm>
          <a:prstGeom prst="rect">
            <a:avLst/>
          </a:prstGeom>
        </p:spPr>
      </p:pic>
      <p:pic>
        <p:nvPicPr>
          <p:cNvPr id="8" name="Picture 8"/>
          <p:cNvPicPr>
            <a:picLocks noChangeAspect="1"/>
          </p:cNvPicPr>
          <p:nvPr/>
        </p:nvPicPr>
        <p:blipFill>
          <a:blip r:embed="rId13"/>
          <a:srcRect/>
          <a:stretch>
            <a:fillRect/>
          </a:stretch>
        </p:blipFill>
        <p:spPr>
          <a:xfrm>
            <a:off x="7752212" y="9258300"/>
            <a:ext cx="3710720" cy="779251"/>
          </a:xfrm>
          <a:prstGeom prst="rect">
            <a:avLst/>
          </a:prstGeom>
        </p:spPr>
      </p:pic>
      <p:sp>
        <p:nvSpPr>
          <p:cNvPr id="9" name="TextBox 9"/>
          <p:cNvSpPr txBox="1"/>
          <p:nvPr/>
        </p:nvSpPr>
        <p:spPr>
          <a:xfrm>
            <a:off x="7752212" y="3645911"/>
            <a:ext cx="9010597" cy="2390775"/>
          </a:xfrm>
          <a:prstGeom prst="rect">
            <a:avLst/>
          </a:prstGeom>
        </p:spPr>
        <p:txBody>
          <a:bodyPr lIns="0" tIns="0" rIns="0" bIns="0" rtlCol="0" anchor="t">
            <a:spAutoFit/>
          </a:bodyPr>
          <a:lstStyle/>
          <a:p>
            <a:pPr>
              <a:lnSpc>
                <a:spcPts val="6300"/>
              </a:lnSpc>
            </a:pPr>
            <a:r>
              <a:rPr lang="en-US" sz="4500">
                <a:solidFill>
                  <a:srgbClr val="000000"/>
                </a:solidFill>
                <a:latin typeface="Abhaya Libre Regular"/>
              </a:rPr>
              <a:t>Promoting Regional Development by building the capacity of the VET system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6" name="TextBox 6"/>
          <p:cNvSpPr txBox="1"/>
          <p:nvPr/>
        </p:nvSpPr>
        <p:spPr>
          <a:xfrm>
            <a:off x="4711253" y="1458553"/>
            <a:ext cx="8280738" cy="770736"/>
          </a:xfrm>
          <a:prstGeom prst="rect">
            <a:avLst/>
          </a:prstGeom>
        </p:spPr>
        <p:txBody>
          <a:bodyPr lIns="0" tIns="0" rIns="0" bIns="0" rtlCol="0" anchor="t">
            <a:spAutoFit/>
          </a:bodyPr>
          <a:lstStyle/>
          <a:p>
            <a:pPr algn="ctr">
              <a:lnSpc>
                <a:spcPts val="5449"/>
              </a:lnSpc>
            </a:pPr>
            <a:r>
              <a:rPr lang="en-US" sz="6410" dirty="0">
                <a:solidFill>
                  <a:srgbClr val="000000"/>
                </a:solidFill>
                <a:latin typeface="Abhaya Libre Regular"/>
              </a:rPr>
              <a:t>Supply and Demand</a:t>
            </a:r>
          </a:p>
        </p:txBody>
      </p:sp>
      <p:grpSp>
        <p:nvGrpSpPr>
          <p:cNvPr id="7" name="Group 7"/>
          <p:cNvGrpSpPr/>
          <p:nvPr/>
        </p:nvGrpSpPr>
        <p:grpSpPr>
          <a:xfrm>
            <a:off x="1042364" y="2990474"/>
            <a:ext cx="16089650" cy="5360168"/>
            <a:chOff x="-462" y="-41938"/>
            <a:chExt cx="21452865" cy="7146892"/>
          </a:xfrm>
        </p:grpSpPr>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4843" y="-41938"/>
              <a:ext cx="2640979" cy="2742814"/>
            </a:xfrm>
            <a:prstGeom prst="rect">
              <a:avLst/>
            </a:prstGeom>
          </p:spPr>
        </p:pic>
        <p:sp>
          <p:nvSpPr>
            <p:cNvPr id="9" name="TextBox 9"/>
            <p:cNvSpPr txBox="1"/>
            <p:nvPr/>
          </p:nvSpPr>
          <p:spPr>
            <a:xfrm>
              <a:off x="-462" y="3057692"/>
              <a:ext cx="9783703" cy="4047262"/>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Supply is created by the sellers, while demand is generated by buyers.</a:t>
              </a:r>
            </a:p>
            <a:p>
              <a:pPr algn="just">
                <a:lnSpc>
                  <a:spcPts val="3359"/>
                </a:lnSpc>
              </a:pPr>
              <a:r>
                <a:rPr lang="en-US" sz="2400" spc="-36" dirty="0">
                  <a:solidFill>
                    <a:srgbClr val="000000"/>
                  </a:solidFill>
                  <a:latin typeface="Abhaya Libre Regular"/>
                </a:rPr>
                <a:t>Markets try to find some balance in price when supply and demand are themselves in balance. But that balance can in itself be disrupted by factors other than price including incomes, expectations, technology, the cost of production, and the number of buyers and sellers participating.</a:t>
              </a:r>
            </a:p>
          </p:txBody>
        </p:sp>
        <p:sp>
          <p:nvSpPr>
            <p:cNvPr id="11" name="TextBox 11"/>
            <p:cNvSpPr txBox="1"/>
            <p:nvPr/>
          </p:nvSpPr>
          <p:spPr>
            <a:xfrm>
              <a:off x="10412344" y="3026454"/>
              <a:ext cx="11040059" cy="4047262"/>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To put it simply, the number of goods and services available is determined by what people want and how eager they are to buy. Sellers increase production when buyers demand more goods and services. Producers then increase their prices in order to realize a profit. When buyer demand decreases, companies have to drop their prices and, therefore, the number of goods and services they bring to market.</a:t>
              </a: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82105" y="115587"/>
              <a:ext cx="2693009" cy="25852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378142" y="345374"/>
              <a:ext cx="2406643" cy="2355502"/>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901497" y="183363"/>
              <a:ext cx="2111332" cy="2532789"/>
            </a:xfrm>
            <a:prstGeom prst="rect">
              <a:avLst/>
            </a:prstGeom>
          </p:spPr>
        </p:pic>
      </p:grpSp>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614497">
            <a:off x="17215841" y="8047725"/>
            <a:ext cx="4352147" cy="434644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985611" y="2385050"/>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4772682" y="1024917"/>
            <a:ext cx="8280738" cy="770736"/>
          </a:xfrm>
          <a:prstGeom prst="rect">
            <a:avLst/>
          </a:prstGeom>
        </p:spPr>
        <p:txBody>
          <a:bodyPr lIns="0" tIns="0" rIns="0" bIns="0" rtlCol="0" anchor="t">
            <a:spAutoFit/>
          </a:bodyPr>
          <a:lstStyle/>
          <a:p>
            <a:pPr algn="ctr">
              <a:lnSpc>
                <a:spcPts val="5449"/>
              </a:lnSpc>
            </a:pPr>
            <a:r>
              <a:rPr lang="en-US" sz="6410" dirty="0">
                <a:solidFill>
                  <a:srgbClr val="000000"/>
                </a:solidFill>
                <a:latin typeface="Abhaya Libre Regular"/>
              </a:rPr>
              <a:t>Market Segmentation</a:t>
            </a:r>
          </a:p>
        </p:txBody>
      </p:sp>
      <p:grpSp>
        <p:nvGrpSpPr>
          <p:cNvPr id="10" name="Group 10"/>
          <p:cNvGrpSpPr/>
          <p:nvPr/>
        </p:nvGrpSpPr>
        <p:grpSpPr>
          <a:xfrm>
            <a:off x="2861065" y="3081046"/>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6172200" y="2180334"/>
            <a:ext cx="10820400" cy="6740307"/>
          </a:xfrm>
          <a:prstGeom prst="rect">
            <a:avLst/>
          </a:prstGeom>
          <a:noFill/>
        </p:spPr>
        <p:txBody>
          <a:bodyPr wrap="square" rtlCol="0">
            <a:spAutoFit/>
          </a:bodyPr>
          <a:lstStyle/>
          <a:p>
            <a:pPr algn="just"/>
            <a:r>
              <a:rPr lang="en-US" sz="2400" b="1" dirty="0">
                <a:latin typeface="Abhaya Libre Regular" panose="020B0604020202020204" charset="0"/>
                <a:cs typeface="Abhaya Libre Regular" panose="020B0604020202020204" charset="0"/>
              </a:rPr>
              <a:t>Demographic Segmentation</a:t>
            </a:r>
          </a:p>
          <a:p>
            <a:pPr algn="just"/>
            <a:r>
              <a:rPr lang="en-US" sz="2400" dirty="0">
                <a:latin typeface="Abhaya Libre Regular" panose="020B0604020202020204" charset="0"/>
                <a:cs typeface="Abhaya Libre Regular" panose="020B0604020202020204" charset="0"/>
              </a:rPr>
              <a:t>These are the main characteristics that define your target market. Everyone can be identified as belonging to a specific age group, income level, gender, occupation, and education level.</a:t>
            </a:r>
          </a:p>
          <a:p>
            <a:pPr algn="just"/>
            <a:endParaRPr lang="en-US" sz="2400" b="1" dirty="0">
              <a:latin typeface="Abhaya Libre Regular" panose="020B0604020202020204" charset="0"/>
              <a:cs typeface="Abhaya Libre Regular" panose="020B0604020202020204" charset="0"/>
            </a:endParaRPr>
          </a:p>
          <a:p>
            <a:pPr algn="just"/>
            <a:r>
              <a:rPr lang="en-US" sz="2400" b="1" dirty="0">
                <a:latin typeface="Abhaya Libre Regular" panose="020B0604020202020204" charset="0"/>
                <a:cs typeface="Abhaya Libre Regular" panose="020B0604020202020204" charset="0"/>
              </a:rPr>
              <a:t>Psychographic Segmentation</a:t>
            </a:r>
          </a:p>
          <a:p>
            <a:pPr algn="just"/>
            <a:r>
              <a:rPr lang="en-US" sz="2400" dirty="0">
                <a:latin typeface="Abhaya Libre Regular" panose="020B0604020202020204" charset="0"/>
                <a:cs typeface="Abhaya Libre Regular" panose="020B0604020202020204" charset="0"/>
              </a:rPr>
              <a:t>The basis of such segmentation is the lifestyle of the individuals. The individual’s attitude, interest, value help the marketers to classify them into small groups.</a:t>
            </a:r>
          </a:p>
          <a:p>
            <a:pPr algn="just"/>
            <a:endParaRPr lang="en-US" sz="2400" dirty="0">
              <a:latin typeface="Abhaya Libre Regular" panose="020B0604020202020204" charset="0"/>
              <a:cs typeface="Abhaya Libre Regular" panose="020B0604020202020204" charset="0"/>
            </a:endParaRPr>
          </a:p>
          <a:p>
            <a:pPr algn="just"/>
            <a:r>
              <a:rPr lang="en-US" sz="2400" b="1" dirty="0">
                <a:latin typeface="Abhaya Libre Regular" panose="020B0604020202020204" charset="0"/>
                <a:cs typeface="Abhaya Libre Regular" panose="020B0604020202020204" charset="0"/>
              </a:rPr>
              <a:t>Behavioristic Segmentation</a:t>
            </a:r>
          </a:p>
          <a:p>
            <a:pPr algn="just"/>
            <a:r>
              <a:rPr lang="en-US" sz="2400" dirty="0">
                <a:latin typeface="Abhaya Libre Regular" panose="020B0604020202020204" charset="0"/>
                <a:cs typeface="Abhaya Libre Regular" panose="020B0604020202020204" charset="0"/>
              </a:rPr>
              <a:t>The loyalties of the customers towards a particular brand help the marketers to classify them into smaller groups, each group comprising of individuals loyal towards a particular brand.</a:t>
            </a:r>
          </a:p>
          <a:p>
            <a:pPr algn="just"/>
            <a:endParaRPr lang="en-US" sz="2400" dirty="0">
              <a:latin typeface="Abhaya Libre Regular" panose="020B0604020202020204" charset="0"/>
              <a:cs typeface="Abhaya Libre Regular" panose="020B0604020202020204" charset="0"/>
            </a:endParaRPr>
          </a:p>
          <a:p>
            <a:pPr algn="just"/>
            <a:r>
              <a:rPr lang="en-US" sz="2400" b="1" dirty="0">
                <a:latin typeface="Abhaya Libre Regular" panose="020B0604020202020204" charset="0"/>
                <a:cs typeface="Abhaya Libre Regular" panose="020B0604020202020204" charset="0"/>
              </a:rPr>
              <a:t>Geographic Segmentation</a:t>
            </a:r>
          </a:p>
          <a:p>
            <a:pPr algn="just"/>
            <a:r>
              <a:rPr lang="en-US" sz="2400" dirty="0">
                <a:latin typeface="Abhaya Libre Regular" panose="020B0604020202020204" charset="0"/>
                <a:cs typeface="Abhaya Libre Regular" panose="020B0604020202020204" charset="0"/>
              </a:rPr>
              <a:t>Geographic segmentation refers to the classification of market into various geographical areas. A marketer can’t have similar strategies for individuals living at different places.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5029200" y="1794966"/>
            <a:ext cx="8280738" cy="770736"/>
          </a:xfrm>
          <a:prstGeom prst="rect">
            <a:avLst/>
          </a:prstGeom>
        </p:spPr>
        <p:txBody>
          <a:bodyPr lIns="0" tIns="0" rIns="0" bIns="0" rtlCol="0" anchor="t">
            <a:spAutoFit/>
          </a:bodyPr>
          <a:lstStyle/>
          <a:p>
            <a:pPr algn="ctr">
              <a:lnSpc>
                <a:spcPts val="5449"/>
              </a:lnSpc>
            </a:pPr>
            <a:r>
              <a:rPr lang="en-US" sz="6410" dirty="0">
                <a:solidFill>
                  <a:srgbClr val="000000"/>
                </a:solidFill>
                <a:latin typeface="Abhaya Libre Regular"/>
              </a:rPr>
              <a:t>Target Market</a:t>
            </a:r>
          </a:p>
        </p:txBody>
      </p:sp>
      <p:sp>
        <p:nvSpPr>
          <p:cNvPr id="15" name="TextBox 14"/>
          <p:cNvSpPr txBox="1"/>
          <p:nvPr/>
        </p:nvSpPr>
        <p:spPr>
          <a:xfrm>
            <a:off x="1667013" y="3285054"/>
            <a:ext cx="10591800" cy="5632311"/>
          </a:xfrm>
          <a:prstGeom prst="rect">
            <a:avLst/>
          </a:prstGeom>
          <a:noFill/>
        </p:spPr>
        <p:txBody>
          <a:bodyPr wrap="square" rtlCol="0">
            <a:spAutoFit/>
          </a:bodyPr>
          <a:lstStyle/>
          <a:p>
            <a:pPr algn="just"/>
            <a:r>
              <a:rPr lang="en-US" sz="2400" dirty="0">
                <a:latin typeface="Abhaya Libre Regular" panose="020B0604020202020204" charset="0"/>
                <a:cs typeface="Abhaya Libre Regular" panose="020B0604020202020204" charset="0"/>
              </a:rPr>
              <a:t>A target market is a group of people that have been identified as the most likely potential customers for a product because of their shared characteristics such as age, income, and lifestyle.</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How to Define Product's Target Market? - Part of creating a new product is envisioning the consumers who will want it.</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A new product must satisfy a need or solve a problem, or both. That need or problem is probably not universal unless it reaches the level of indoor plumbing. More likely, it is needed by a subset of consumers, such as environmentally-conscious vegetarians, or science nerds, or outdoor enthusiasts. It may appeal to a teenager or a middle-aged professional, a bargain-hunter or a snob.</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Envisioning target market is part of the process of creating and refining a product, and informs decisions about its packaging, marketing, and placement.</a:t>
            </a:r>
          </a:p>
        </p:txBody>
      </p:sp>
      <p:pic>
        <p:nvPicPr>
          <p:cNvPr id="9" name="Picture 8" descr="A picture containing person, outdoor, sport&#10;&#10;Description automatically generated">
            <a:extLst>
              <a:ext uri="{FF2B5EF4-FFF2-40B4-BE49-F238E27FC236}">
                <a16:creationId xmlns:a16="http://schemas.microsoft.com/office/drawing/2014/main" id="{49906D1B-8E42-4D34-D26D-552F6347EE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48199" y="3367284"/>
            <a:ext cx="3639316" cy="546784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4876800" y="934646"/>
            <a:ext cx="8280738" cy="770736"/>
          </a:xfrm>
          <a:prstGeom prst="rect">
            <a:avLst/>
          </a:prstGeom>
        </p:spPr>
        <p:txBody>
          <a:bodyPr lIns="0" tIns="0" rIns="0" bIns="0" rtlCol="0" anchor="t">
            <a:spAutoFit/>
          </a:bodyPr>
          <a:lstStyle/>
          <a:p>
            <a:pPr algn="ctr">
              <a:lnSpc>
                <a:spcPts val="5449"/>
              </a:lnSpc>
            </a:pPr>
            <a:r>
              <a:rPr lang="en-US" sz="6410" dirty="0">
                <a:solidFill>
                  <a:srgbClr val="000000"/>
                </a:solidFill>
                <a:latin typeface="Abhaya Libre Regular"/>
              </a:rPr>
              <a:t>Market research</a:t>
            </a:r>
          </a:p>
        </p:txBody>
      </p:sp>
      <p:sp>
        <p:nvSpPr>
          <p:cNvPr id="15" name="TextBox 14"/>
          <p:cNvSpPr txBox="1"/>
          <p:nvPr/>
        </p:nvSpPr>
        <p:spPr>
          <a:xfrm>
            <a:off x="790954" y="1766946"/>
            <a:ext cx="16658845" cy="7478970"/>
          </a:xfrm>
          <a:prstGeom prst="rect">
            <a:avLst/>
          </a:prstGeom>
          <a:noFill/>
        </p:spPr>
        <p:txBody>
          <a:bodyPr wrap="square" rtlCol="0">
            <a:spAutoFit/>
          </a:bodyPr>
          <a:lstStyle/>
          <a:p>
            <a:pPr algn="just"/>
            <a:r>
              <a:rPr lang="en-US" sz="2400" dirty="0">
                <a:latin typeface="Abhaya Libre Regular" panose="020B0604020202020204" charset="0"/>
                <a:cs typeface="Abhaya Libre Regular" panose="020B0604020202020204" charset="0"/>
              </a:rPr>
              <a:t>Market research is the process of collecting, analyzing, and interpreting data about competitors, target markets, or an industry as a whole. Entrepreneurs can use market research to make well-informed decisions, as it takes some of the guesswork out of how to interact with customers and provides ideas for projects that have the most potential. </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Companies use market research at various stages of growth for different reasons. Market research can be used to:</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Identify new markets. Market research may help you discover a need for your product in markets you’ve never considered.</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Stay on top of new market trends. Market research can show new trends and help you determine strategies to adapt to new market conditions.</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Determine the demand for a new product or service. Focus groups and surveys can give you an idea of how useful your product will be for consumers.</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Find an ideal product-market fit. Market research can help you discover the best time, place, and audience for your product.</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Fortify your business. Any problem areas in your business can be identified early to prevent expensive disruptions later.</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Improve brand reputation. Understanding how consumers perceive your brand can help you shape future brand management strategies.</a:t>
            </a:r>
          </a:p>
        </p:txBody>
      </p:sp>
      <p:pic>
        <p:nvPicPr>
          <p:cNvPr id="10" name="Picture 14">
            <a:extLst>
              <a:ext uri="{FF2B5EF4-FFF2-40B4-BE49-F238E27FC236}">
                <a16:creationId xmlns:a16="http://schemas.microsoft.com/office/drawing/2014/main" id="{46D71802-9D8F-787F-40B6-C86BC8FE40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031809" y="1988458"/>
            <a:ext cx="9796887" cy="7035946"/>
          </a:xfrm>
          <a:prstGeom prst="rect">
            <a:avLst/>
          </a:prstGeom>
        </p:spPr>
      </p:pic>
    </p:spTree>
    <p:extLst>
      <p:ext uri="{BB962C8B-B14F-4D97-AF65-F5344CB8AC3E}">
        <p14:creationId xmlns:p14="http://schemas.microsoft.com/office/powerpoint/2010/main" val="3436456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n-US" sz="9000" dirty="0">
                <a:solidFill>
                  <a:srgbClr val="04989E"/>
                </a:solidFill>
                <a:latin typeface="Abhaya Libre Regular"/>
              </a:rPr>
              <a:t>Target audience</a:t>
            </a: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222853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828800" y="2820070"/>
            <a:ext cx="9316593" cy="5651547"/>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A target audience is a group of people identified as being likely customers of a business. Target audiences share similar demographic traits including, but not limited to:</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Age</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Gender</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Location</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Education</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Socioeconomic status</a:t>
            </a:r>
          </a:p>
          <a:p>
            <a:pPr algn="just">
              <a:lnSpc>
                <a:spcPts val="3359"/>
              </a:lnSpc>
            </a:pPr>
            <a:r>
              <a:rPr lang="en-US" sz="2400" spc="-36" dirty="0">
                <a:solidFill>
                  <a:srgbClr val="000000"/>
                </a:solidFill>
                <a:latin typeface="Abhaya Libre Regular"/>
              </a:rPr>
              <a:t>Identifying your target audience as a business can help craft marketing strategies and define your core customers. Instead of spending money and resources trying to cater to every consumer, defining a target audience allows for more intentional and personal outreach to those most likely to purchase your product or service.</a:t>
            </a: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8" name="TextBox 37"/>
          <p:cNvSpPr txBox="1"/>
          <p:nvPr/>
        </p:nvSpPr>
        <p:spPr>
          <a:xfrm>
            <a:off x="3811328" y="1299823"/>
            <a:ext cx="5585183" cy="1077218"/>
          </a:xfrm>
          <a:prstGeom prst="rect">
            <a:avLst/>
          </a:prstGeom>
          <a:noFill/>
        </p:spPr>
        <p:txBody>
          <a:bodyPr wrap="none" rtlCol="0">
            <a:spAutoFit/>
          </a:bodyPr>
          <a:lstStyle/>
          <a:p>
            <a:r>
              <a:rPr lang="en-US" sz="6400" dirty="0">
                <a:latin typeface="Abhaya Libre Regular" panose="020B0604020202020204" charset="0"/>
                <a:cs typeface="Abhaya Libre Regular" panose="020B0604020202020204" charset="0"/>
              </a:rPr>
              <a:t>Target audience</a:t>
            </a:r>
          </a:p>
        </p:txBody>
      </p:sp>
    </p:spTree>
    <p:extLst>
      <p:ext uri="{BB962C8B-B14F-4D97-AF65-F5344CB8AC3E}">
        <p14:creationId xmlns:p14="http://schemas.microsoft.com/office/powerpoint/2010/main" val="4081526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3886200" y="1024917"/>
            <a:ext cx="10591800" cy="692497"/>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How to collect primary data</a:t>
            </a: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562600" y="2180334"/>
            <a:ext cx="11658600" cy="674030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bhaya Libre Regular" panose="020B0604020202020204" charset="0"/>
                <a:cs typeface="Abhaya Libre Regular" panose="020B0604020202020204" charset="0"/>
              </a:rPr>
              <a:t>Interview potential or existing customers.</a:t>
            </a:r>
          </a:p>
          <a:p>
            <a:pPr marL="342900" indent="-342900" algn="just">
              <a:buFont typeface="Arial" panose="020B0604020202020204" pitchFamily="34" charset="0"/>
              <a:buChar char="•"/>
            </a:pPr>
            <a:r>
              <a:rPr lang="en-US" sz="2400" dirty="0">
                <a:latin typeface="Abhaya Libre Regular" panose="020B0604020202020204" charset="0"/>
                <a:cs typeface="Abhaya Libre Regular" panose="020B0604020202020204" charset="0"/>
              </a:rPr>
              <a:t>Send out a general market assessment survey.</a:t>
            </a:r>
          </a:p>
          <a:p>
            <a:pPr marL="342900" indent="-342900" algn="just">
              <a:buFont typeface="Arial" panose="020B0604020202020204" pitchFamily="34" charset="0"/>
              <a:buChar char="•"/>
            </a:pPr>
            <a:r>
              <a:rPr lang="en-US" sz="2400" dirty="0">
                <a:latin typeface="Abhaya Libre Regular" panose="020B0604020202020204" charset="0"/>
                <a:cs typeface="Abhaya Libre Regular" panose="020B0604020202020204" charset="0"/>
              </a:rPr>
              <a:t>Run a product trial.</a:t>
            </a:r>
          </a:p>
          <a:p>
            <a:pPr marL="342900" indent="-342900" algn="just">
              <a:buFont typeface="Arial" panose="020B0604020202020204" pitchFamily="34" charset="0"/>
              <a:buChar char="•"/>
            </a:pPr>
            <a:r>
              <a:rPr lang="en-US" sz="2400" dirty="0">
                <a:latin typeface="Abhaya Libre Regular" panose="020B0604020202020204" charset="0"/>
                <a:cs typeface="Abhaya Libre Regular" panose="020B0604020202020204" charset="0"/>
              </a:rPr>
              <a:t>Research your competitors.</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If your business has existing customers, you can also use consumer data on past transactions, such as:</a:t>
            </a:r>
          </a:p>
          <a:p>
            <a:pPr algn="just"/>
            <a:endParaRPr lang="en-US" sz="2400" dirty="0">
              <a:latin typeface="Abhaya Libre Regular" panose="020B0604020202020204" charset="0"/>
              <a:cs typeface="Abhaya Libre Regular" panose="020B0604020202020204" charset="0"/>
            </a:endParaRPr>
          </a:p>
          <a:p>
            <a:pPr marL="342900" indent="-342900" algn="just">
              <a:buFont typeface="Arial" panose="020B0604020202020204" pitchFamily="34" charset="0"/>
              <a:buChar char="•"/>
            </a:pPr>
            <a:r>
              <a:rPr lang="en-US" sz="2400" dirty="0">
                <a:latin typeface="Abhaya Libre Regular" panose="020B0604020202020204" charset="0"/>
                <a:cs typeface="Abhaya Libre Regular" panose="020B0604020202020204" charset="0"/>
              </a:rPr>
              <a:t>Surveys at purchase, online, at events, etc.</a:t>
            </a:r>
          </a:p>
          <a:p>
            <a:pPr marL="342900" indent="-342900" algn="just">
              <a:buFont typeface="Arial" panose="020B0604020202020204" pitchFamily="34" charset="0"/>
              <a:buChar char="•"/>
            </a:pPr>
            <a:r>
              <a:rPr lang="en-US" sz="2400" dirty="0">
                <a:latin typeface="Abhaya Libre Regular" panose="020B0604020202020204" charset="0"/>
                <a:cs typeface="Abhaya Libre Regular" panose="020B0604020202020204" charset="0"/>
              </a:rPr>
              <a:t>Past transactions, orders and communications.</a:t>
            </a:r>
          </a:p>
          <a:p>
            <a:pPr marL="342900" indent="-342900" algn="just">
              <a:buFont typeface="Arial" panose="020B0604020202020204" pitchFamily="34" charset="0"/>
              <a:buChar char="•"/>
            </a:pPr>
            <a:r>
              <a:rPr lang="en-US" sz="2400" dirty="0">
                <a:latin typeface="Abhaya Libre Regular" panose="020B0604020202020204" charset="0"/>
                <a:cs typeface="Abhaya Libre Regular" panose="020B0604020202020204" charset="0"/>
              </a:rPr>
              <a:t>Reviews and testimonials.</a:t>
            </a:r>
          </a:p>
          <a:p>
            <a:pPr marL="342900" indent="-342900" algn="just">
              <a:buFont typeface="Arial" panose="020B0604020202020204" pitchFamily="34" charset="0"/>
              <a:buChar char="•"/>
            </a:pPr>
            <a:r>
              <a:rPr lang="en-US" sz="2400" dirty="0">
                <a:latin typeface="Abhaya Libre Regular" panose="020B0604020202020204" charset="0"/>
                <a:cs typeface="Abhaya Libre Regular" panose="020B0604020202020204" charset="0"/>
              </a:rPr>
              <a:t>Data from customer appreciation events where you asked attendees to provide feedback on product samples.</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Use your secondary data to augment your first-party data and check your assumptions. Remember, secondary data is an important resource for effective ad targeting. Since secondary data has been aggregated by an external source, it may not accurately reflect your target audience, so make sure to cherry-pick only the most relevant insights.</a:t>
            </a:r>
          </a:p>
        </p:txBody>
      </p:sp>
    </p:spTree>
    <p:extLst>
      <p:ext uri="{BB962C8B-B14F-4D97-AF65-F5344CB8AC3E}">
        <p14:creationId xmlns:p14="http://schemas.microsoft.com/office/powerpoint/2010/main" val="1006618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7"/>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8"/>
          <a:srcRect/>
          <a:stretch>
            <a:fillRect/>
          </a:stretch>
        </p:blipFill>
        <p:spPr>
          <a:xfrm>
            <a:off x="7870030" y="9245916"/>
            <a:ext cx="3710720" cy="779251"/>
          </a:xfrm>
          <a:prstGeom prst="rect">
            <a:avLst/>
          </a:prstGeom>
        </p:spPr>
      </p:pic>
      <p:sp>
        <p:nvSpPr>
          <p:cNvPr id="8" name="TextBox 8"/>
          <p:cNvSpPr txBox="1"/>
          <p:nvPr/>
        </p:nvSpPr>
        <p:spPr>
          <a:xfrm>
            <a:off x="2209800" y="2892032"/>
            <a:ext cx="8458602" cy="4765407"/>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WHO is your ideal customer?</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Pretend you are a novel writer, and you have to describe the main character. Describe him/her:</a:t>
            </a:r>
          </a:p>
          <a:p>
            <a:pPr algn="just">
              <a:lnSpc>
                <a:spcPts val="3359"/>
              </a:lnSpc>
            </a:pPr>
            <a:endParaRPr lang="en-US" sz="2400" spc="-36" dirty="0">
              <a:solidFill>
                <a:srgbClr val="000000"/>
              </a:solidFill>
              <a:latin typeface="Abhaya Libre Regular"/>
            </a:endParaRPr>
          </a:p>
          <a:p>
            <a:pPr marL="342900" indent="-342900" algn="just">
              <a:buFont typeface="Arial" panose="020B0604020202020204" pitchFamily="34" charset="0"/>
              <a:buChar char="•"/>
            </a:pPr>
            <a:r>
              <a:rPr lang="en-US" sz="2400" spc="-36" dirty="0">
                <a:solidFill>
                  <a:srgbClr val="000000"/>
                </a:solidFill>
                <a:latin typeface="Abhaya Libre Regular"/>
              </a:rPr>
              <a:t>how old is he/she?</a:t>
            </a:r>
          </a:p>
          <a:p>
            <a:pPr marL="342900" indent="-342900" algn="just">
              <a:buFont typeface="Arial" panose="020B0604020202020204" pitchFamily="34" charset="0"/>
              <a:buChar char="•"/>
            </a:pPr>
            <a:r>
              <a:rPr lang="en-US" sz="2400" spc="-36" dirty="0">
                <a:solidFill>
                  <a:srgbClr val="000000"/>
                </a:solidFill>
                <a:latin typeface="Abhaya Libre Regular"/>
              </a:rPr>
              <a:t>is he/she employed or in school?</a:t>
            </a:r>
          </a:p>
          <a:p>
            <a:pPr marL="342900" indent="-342900" algn="just">
              <a:buFont typeface="Arial" panose="020B0604020202020204" pitchFamily="34" charset="0"/>
              <a:buChar char="•"/>
            </a:pPr>
            <a:r>
              <a:rPr lang="en-US" sz="2400" spc="-36" dirty="0">
                <a:solidFill>
                  <a:srgbClr val="000000"/>
                </a:solidFill>
                <a:latin typeface="Abhaya Libre Regular"/>
              </a:rPr>
              <a:t>is he/she married?</a:t>
            </a:r>
          </a:p>
          <a:p>
            <a:pPr marL="342900" indent="-342900" algn="just">
              <a:buFont typeface="Arial" panose="020B0604020202020204" pitchFamily="34" charset="0"/>
              <a:buChar char="•"/>
            </a:pPr>
            <a:r>
              <a:rPr lang="en-US" sz="2400" spc="-36" dirty="0">
                <a:solidFill>
                  <a:srgbClr val="000000"/>
                </a:solidFill>
                <a:latin typeface="Abhaya Libre Regular"/>
              </a:rPr>
              <a:t>does he/she have children?</a:t>
            </a:r>
          </a:p>
          <a:p>
            <a:pPr marL="342900" indent="-342900" algn="just">
              <a:buFont typeface="Arial" panose="020B0604020202020204" pitchFamily="34" charset="0"/>
              <a:buChar char="•"/>
            </a:pPr>
            <a:r>
              <a:rPr lang="en-US" sz="2400" spc="-36" dirty="0">
                <a:solidFill>
                  <a:srgbClr val="000000"/>
                </a:solidFill>
                <a:latin typeface="Abhaya Libre Regular"/>
              </a:rPr>
              <a:t>how much does he/she earn?</a:t>
            </a:r>
          </a:p>
          <a:p>
            <a:pPr marL="342900" indent="-342900" algn="just">
              <a:buFont typeface="Arial" panose="020B0604020202020204" pitchFamily="34" charset="0"/>
              <a:buChar char="•"/>
            </a:pPr>
            <a:r>
              <a:rPr lang="en-US" sz="2400" spc="-36" dirty="0">
                <a:solidFill>
                  <a:srgbClr val="000000"/>
                </a:solidFill>
                <a:latin typeface="Abhaya Libre Regular"/>
              </a:rPr>
              <a:t>what shows does he/she watch?</a:t>
            </a:r>
          </a:p>
          <a:p>
            <a:pPr marL="342900" indent="-342900" algn="just">
              <a:buFont typeface="Arial" panose="020B0604020202020204" pitchFamily="34" charset="0"/>
              <a:buChar char="•"/>
            </a:pPr>
            <a:r>
              <a:rPr lang="en-US" sz="2400" spc="-36" dirty="0">
                <a:solidFill>
                  <a:srgbClr val="000000"/>
                </a:solidFill>
                <a:latin typeface="Abhaya Libre Regular"/>
              </a:rPr>
              <a:t>does he/she listen to the radio?</a:t>
            </a:r>
          </a:p>
        </p:txBody>
      </p:sp>
      <p:sp>
        <p:nvSpPr>
          <p:cNvPr id="9" name="TextBox 9"/>
          <p:cNvSpPr txBox="1"/>
          <p:nvPr/>
        </p:nvSpPr>
        <p:spPr>
          <a:xfrm>
            <a:off x="3048000" y="1451096"/>
            <a:ext cx="11658600" cy="692497"/>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Practice: Defining Ideal Customer</a:t>
            </a:r>
          </a:p>
        </p:txBody>
      </p:sp>
      <p:sp>
        <p:nvSpPr>
          <p:cNvPr id="10" name="TextBox 9"/>
          <p:cNvSpPr txBox="1"/>
          <p:nvPr/>
        </p:nvSpPr>
        <p:spPr>
          <a:xfrm>
            <a:off x="7543800" y="4979783"/>
            <a:ext cx="8058616" cy="2677656"/>
          </a:xfrm>
          <a:prstGeom prst="rect">
            <a:avLst/>
          </a:prstGeom>
          <a:noFill/>
        </p:spPr>
        <p:txBody>
          <a:bodyPr wrap="none" rtlCol="0">
            <a:spAutoFit/>
          </a:bodyPr>
          <a:lstStyle/>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does he/she use social networks?</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what kind of food does he/she eat?</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what did he/she graduate from?</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where does he/she work?</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is he/she training?</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where does he/she live: in a house/apartment, town/village?</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a:t>
            </a:r>
          </a:p>
        </p:txBody>
      </p:sp>
      <p:sp>
        <p:nvSpPr>
          <p:cNvPr id="11" name="TextBox 10"/>
          <p:cNvSpPr txBox="1"/>
          <p:nvPr/>
        </p:nvSpPr>
        <p:spPr>
          <a:xfrm>
            <a:off x="2237509" y="8138304"/>
            <a:ext cx="7598555" cy="461665"/>
          </a:xfrm>
          <a:prstGeom prst="rect">
            <a:avLst/>
          </a:prstGeom>
          <a:noFill/>
        </p:spPr>
        <p:txBody>
          <a:bodyPr wrap="none" rtlCol="0">
            <a:spAutoFit/>
          </a:bodyPr>
          <a:lstStyle/>
          <a:p>
            <a:r>
              <a:rPr lang="en-US" sz="2400" dirty="0">
                <a:latin typeface="Abhaya Libre Regular" panose="020B0604020202020204" charset="0"/>
                <a:cs typeface="Abhaya Libre Regular" panose="020B0604020202020204" charset="0"/>
              </a:rPr>
              <a:t>Write down a complete description of your ideal customer.  </a:t>
            </a:r>
          </a:p>
        </p:txBody>
      </p:sp>
      <p:pic>
        <p:nvPicPr>
          <p:cNvPr id="14" name="Picture 13">
            <a:extLst>
              <a:ext uri="{FF2B5EF4-FFF2-40B4-BE49-F238E27FC236}">
                <a16:creationId xmlns:a16="http://schemas.microsoft.com/office/drawing/2014/main" id="{8192D0DB-BAEE-6131-01DE-DD07547100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60153" y="3903703"/>
            <a:ext cx="4465290" cy="2782945"/>
          </a:xfrm>
          <a:prstGeom prst="rect">
            <a:avLst/>
          </a:prstGeom>
        </p:spPr>
      </p:pic>
    </p:spTree>
    <p:extLst>
      <p:ext uri="{BB962C8B-B14F-4D97-AF65-F5344CB8AC3E}">
        <p14:creationId xmlns:p14="http://schemas.microsoft.com/office/powerpoint/2010/main" val="1322511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2"/>
          <a:srcRect/>
          <a:stretch>
            <a:fillRect/>
          </a:stretch>
        </p:blipFill>
        <p:spPr>
          <a:xfrm>
            <a:off x="16418708" y="0"/>
            <a:ext cx="1869292" cy="1869292"/>
          </a:xfrm>
          <a:prstGeom prst="rect">
            <a:avLst/>
          </a:prstGeom>
        </p:spPr>
      </p:pic>
      <p:sp>
        <p:nvSpPr>
          <p:cNvPr id="27" name="TextBox 27"/>
          <p:cNvSpPr txBox="1"/>
          <p:nvPr/>
        </p:nvSpPr>
        <p:spPr>
          <a:xfrm>
            <a:off x="1999348" y="4678053"/>
            <a:ext cx="8899201" cy="3035446"/>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Step 1: Define Your Target Audience</a:t>
            </a:r>
          </a:p>
          <a:p>
            <a:pPr algn="just">
              <a:lnSpc>
                <a:spcPts val="3359"/>
              </a:lnSpc>
            </a:pPr>
            <a:r>
              <a:rPr lang="en-US" sz="2400" spc="-36" dirty="0">
                <a:solidFill>
                  <a:srgbClr val="000000"/>
                </a:solidFill>
                <a:latin typeface="Abhaya Libre Regular"/>
              </a:rPr>
              <a:t>Step 2: Create Useful and Relevant Content</a:t>
            </a:r>
          </a:p>
          <a:p>
            <a:pPr algn="just">
              <a:lnSpc>
                <a:spcPts val="3359"/>
              </a:lnSpc>
            </a:pPr>
            <a:r>
              <a:rPr lang="en-US" sz="2400" spc="-36" dirty="0">
                <a:solidFill>
                  <a:srgbClr val="000000"/>
                </a:solidFill>
                <a:latin typeface="Abhaya Libre Regular"/>
              </a:rPr>
              <a:t>Step 3: Leverage Influencers</a:t>
            </a:r>
          </a:p>
          <a:p>
            <a:pPr algn="just">
              <a:lnSpc>
                <a:spcPts val="3359"/>
              </a:lnSpc>
            </a:pPr>
            <a:r>
              <a:rPr lang="en-US" sz="2400" spc="-36" dirty="0">
                <a:solidFill>
                  <a:srgbClr val="000000"/>
                </a:solidFill>
                <a:latin typeface="Abhaya Libre Regular"/>
              </a:rPr>
              <a:t>Step 4: Use Targeted Advertising</a:t>
            </a:r>
          </a:p>
          <a:p>
            <a:pPr algn="just">
              <a:lnSpc>
                <a:spcPts val="3359"/>
              </a:lnSpc>
            </a:pPr>
            <a:r>
              <a:rPr lang="en-US" sz="2400" spc="-36" dirty="0">
                <a:solidFill>
                  <a:srgbClr val="000000"/>
                </a:solidFill>
                <a:latin typeface="Abhaya Libre Regular"/>
              </a:rPr>
              <a:t>Step 5: Referral Marketing</a:t>
            </a:r>
          </a:p>
          <a:p>
            <a:pPr algn="just">
              <a:lnSpc>
                <a:spcPts val="3359"/>
              </a:lnSpc>
            </a:pPr>
            <a:r>
              <a:rPr lang="en-US" sz="2400" spc="-36" dirty="0">
                <a:solidFill>
                  <a:srgbClr val="000000"/>
                </a:solidFill>
                <a:latin typeface="Abhaya Libre Regular"/>
              </a:rPr>
              <a:t>Step 6: Reach Your Target Audience on Social Media via Hashtags</a:t>
            </a:r>
          </a:p>
          <a:p>
            <a:pPr algn="just">
              <a:lnSpc>
                <a:spcPts val="3359"/>
              </a:lnSpc>
            </a:pPr>
            <a:endParaRPr lang="en-US" sz="2400" spc="-36" dirty="0">
              <a:solidFill>
                <a:srgbClr val="000000"/>
              </a:solidFill>
              <a:latin typeface="Abhaya Libre Regular"/>
            </a:endParaRPr>
          </a:p>
        </p:txBody>
      </p:sp>
      <p:pic>
        <p:nvPicPr>
          <p:cNvPr id="32" name="Picture 3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3"/>
          <a:srcRect/>
          <a:stretch>
            <a:fillRect/>
          </a:stretch>
        </p:blipFill>
        <p:spPr>
          <a:xfrm>
            <a:off x="7555793" y="9357675"/>
            <a:ext cx="3710720" cy="779251"/>
          </a:xfrm>
          <a:prstGeom prst="rect">
            <a:avLst/>
          </a:prstGeom>
        </p:spPr>
      </p:pic>
      <p:sp>
        <p:nvSpPr>
          <p:cNvPr id="38" name="TextBox 37"/>
          <p:cNvSpPr txBox="1"/>
          <p:nvPr/>
        </p:nvSpPr>
        <p:spPr>
          <a:xfrm>
            <a:off x="1888200" y="2091583"/>
            <a:ext cx="9730289" cy="2062103"/>
          </a:xfrm>
          <a:prstGeom prst="rect">
            <a:avLst/>
          </a:prstGeom>
          <a:noFill/>
        </p:spPr>
        <p:txBody>
          <a:bodyPr wrap="square" rtlCol="0">
            <a:spAutoFit/>
          </a:bodyPr>
          <a:lstStyle/>
          <a:p>
            <a:r>
              <a:rPr lang="en-US" sz="6400" dirty="0">
                <a:latin typeface="Abhaya Libre Regular" panose="020B0604020202020204" charset="0"/>
                <a:cs typeface="Abhaya Libre Regular" panose="020B0604020202020204" charset="0"/>
              </a:rPr>
              <a:t>How to reach target audience?</a:t>
            </a:r>
          </a:p>
        </p:txBody>
      </p:sp>
      <p:pic>
        <p:nvPicPr>
          <p:cNvPr id="29" name="Picture 28" descr="Text, letter, whiteboard&#10;&#10;Description automatically generated">
            <a:extLst>
              <a:ext uri="{FF2B5EF4-FFF2-40B4-BE49-F238E27FC236}">
                <a16:creationId xmlns:a16="http://schemas.microsoft.com/office/drawing/2014/main" id="{87D1771B-9197-26DC-F1C5-B7603E25AA5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6715" y="3260424"/>
            <a:ext cx="5831937" cy="3887958"/>
          </a:xfrm>
          <a:prstGeom prst="rect">
            <a:avLst/>
          </a:prstGeom>
        </p:spPr>
      </p:pic>
    </p:spTree>
    <p:extLst>
      <p:ext uri="{BB962C8B-B14F-4D97-AF65-F5344CB8AC3E}">
        <p14:creationId xmlns:p14="http://schemas.microsoft.com/office/powerpoint/2010/main" val="180535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n-US" sz="9000" dirty="0">
                <a:solidFill>
                  <a:srgbClr val="04989E"/>
                </a:solidFill>
                <a:latin typeface="Abhaya Libre Regular"/>
              </a:rPr>
              <a:t>Market niche</a:t>
            </a: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2693932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2693045"/>
          </a:xfrm>
          <a:prstGeom prst="rect">
            <a:avLst/>
          </a:prstGeom>
        </p:spPr>
        <p:txBody>
          <a:bodyPr lIns="0" tIns="0" rIns="0" bIns="0" rtlCol="0" anchor="t">
            <a:spAutoFit/>
          </a:bodyPr>
          <a:lstStyle/>
          <a:p>
            <a:pPr algn="ctr">
              <a:lnSpc>
                <a:spcPct val="150000"/>
              </a:lnSpc>
            </a:pPr>
            <a:r>
              <a:rPr lang="en-US" sz="4000" dirty="0">
                <a:solidFill>
                  <a:srgbClr val="04989E"/>
                </a:solidFill>
                <a:latin typeface="Abhaya Libre Regular"/>
              </a:rPr>
              <a:t>Identify new trends and markets demands to produce new goods or services that appeal to its target audience and how they will affect your organization</a:t>
            </a: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862504" y="2506822"/>
            <a:ext cx="8119696" cy="6959598"/>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A niche market is a segment of a larger market that can be defined by its own unique needs, preferences, or identity that makes it different from the market at large.</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For example, within the market for women’s shoes are many different segments or niches. Shoes for vegan women would be a niche market, as would shoes for plus-sized women or shoes for nurses. </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Nearly every market can be further refined, or divided, by the specific needs and preferences of its constituents.</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Choosing to focus on a niche is a strategic business decision to serve a certain customer base better than competitors who target the larger market. Let’s take a look at some examples.</a:t>
            </a:r>
          </a:p>
          <a:p>
            <a:pPr algn="just">
              <a:lnSpc>
                <a:spcPts val="3359"/>
              </a:lnSpc>
            </a:pPr>
            <a:endParaRPr lang="en-US" sz="2400" spc="-36" dirty="0">
              <a:solidFill>
                <a:srgbClr val="000000"/>
              </a:solidFill>
              <a:latin typeface="Abhaya Libre Regular"/>
            </a:endParaRPr>
          </a:p>
        </p:txBody>
      </p:sp>
      <p:sp>
        <p:nvSpPr>
          <p:cNvPr id="9" name="TextBox 9"/>
          <p:cNvSpPr txBox="1"/>
          <p:nvPr/>
        </p:nvSpPr>
        <p:spPr>
          <a:xfrm>
            <a:off x="3327232" y="1483924"/>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a:rPr>
              <a:t>Market Niche</a:t>
            </a:r>
          </a:p>
        </p:txBody>
      </p:sp>
      <p:pic>
        <p:nvPicPr>
          <p:cNvPr id="11" name="Picture 10">
            <a:extLst>
              <a:ext uri="{FF2B5EF4-FFF2-40B4-BE49-F238E27FC236}">
                <a16:creationId xmlns:a16="http://schemas.microsoft.com/office/drawing/2014/main" id="{82DB1554-E8F3-CF8E-2EAE-147B72AAAD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00" y="2514442"/>
            <a:ext cx="4742434" cy="6323245"/>
          </a:xfrm>
          <a:prstGeom prst="rect">
            <a:avLst/>
          </a:prstGeom>
        </p:spPr>
      </p:pic>
    </p:spTree>
    <p:extLst>
      <p:ext uri="{BB962C8B-B14F-4D97-AF65-F5344CB8AC3E}">
        <p14:creationId xmlns:p14="http://schemas.microsoft.com/office/powerpoint/2010/main" val="599551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015353" y="1914155"/>
            <a:ext cx="12490275" cy="765979"/>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Nine niche market examples</a:t>
            </a:r>
          </a:p>
        </p:txBody>
      </p:sp>
      <p:sp>
        <p:nvSpPr>
          <p:cNvPr id="5" name="TextBox 5"/>
          <p:cNvSpPr txBox="1"/>
          <p:nvPr/>
        </p:nvSpPr>
        <p:spPr>
          <a:xfrm>
            <a:off x="3252264" y="3949753"/>
            <a:ext cx="6510839" cy="3907480"/>
          </a:xfrm>
          <a:prstGeom prst="rect">
            <a:avLst/>
          </a:prstGeom>
        </p:spPr>
        <p:txBody>
          <a:bodyPr lIns="0" tIns="0" rIns="0" bIns="0" rtlCol="0" anchor="t">
            <a:spAutoFit/>
          </a:bodyPr>
          <a:lstStyle/>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Conscious consumers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Health and wellness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Pet owners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The LGBTQ+ community</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Travelers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Gamers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Homeowners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Remote workers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Locals</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1" name="Picture 10" descr="A picture containing ground&#10;&#10;Description automatically generated">
            <a:extLst>
              <a:ext uri="{FF2B5EF4-FFF2-40B4-BE49-F238E27FC236}">
                <a16:creationId xmlns:a16="http://schemas.microsoft.com/office/drawing/2014/main" id="{230DF43C-745B-899A-81B9-03FF99723A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7978" y="3475367"/>
            <a:ext cx="7030835" cy="4687223"/>
          </a:xfrm>
          <a:prstGeom prst="rect">
            <a:avLst/>
          </a:prstGeom>
        </p:spPr>
      </p:pic>
    </p:spTree>
    <p:extLst>
      <p:ext uri="{BB962C8B-B14F-4D97-AF65-F5344CB8AC3E}">
        <p14:creationId xmlns:p14="http://schemas.microsoft.com/office/powerpoint/2010/main" val="3262783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4023603" y="4000500"/>
            <a:ext cx="3329751" cy="325268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905000" y="3275318"/>
            <a:ext cx="11963400" cy="5668218"/>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Reflect on your passions and interests </a:t>
            </a:r>
            <a:r>
              <a:rPr lang="en-US" sz="2400" spc="-36" dirty="0">
                <a:solidFill>
                  <a:srgbClr val="000000"/>
                </a:solidFill>
                <a:latin typeface="Abhaya Libre Regular"/>
              </a:rPr>
              <a:t>- Is there a hobby or skill you're passionate about or good at? Take some time to reflect on those areas of interest as potential niche market ideas.</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Identify the problems and needs of your customers </a:t>
            </a:r>
            <a:r>
              <a:rPr lang="en-US" sz="2400" spc="-36" dirty="0">
                <a:solidFill>
                  <a:srgbClr val="000000"/>
                </a:solidFill>
                <a:latin typeface="Abhaya Libre Regular"/>
              </a:rPr>
              <a:t>- Now that you have some niche market ideas, think of the problems faced by your target market. Can your passion or interest meet your customer needs? Do you know their motive to buy?</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Research the competition </a:t>
            </a:r>
            <a:r>
              <a:rPr lang="en-US" sz="2400" spc="-36" dirty="0">
                <a:solidFill>
                  <a:srgbClr val="000000"/>
                </a:solidFill>
                <a:latin typeface="Abhaya Libre Regular"/>
              </a:rPr>
              <a:t>- Before devoting your time and energy to developing a brand-new business, research your potential competitors. You might have a viable product idea, but how many other businesses will you be competing with?</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Define your niche and its profitability </a:t>
            </a:r>
            <a:r>
              <a:rPr lang="en-US" sz="2400" spc="-36" dirty="0">
                <a:solidFill>
                  <a:srgbClr val="000000"/>
                </a:solidFill>
                <a:latin typeface="Abhaya Libre Regular"/>
              </a:rPr>
              <a:t>- If you’re dedicating your resources and time to a new business, it should have the ability to become profitable.</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Test your product or service </a:t>
            </a:r>
            <a:r>
              <a:rPr lang="en-US" sz="2400" spc="-36" dirty="0">
                <a:solidFill>
                  <a:srgbClr val="000000"/>
                </a:solidFill>
                <a:latin typeface="Abhaya Libre Regular"/>
              </a:rPr>
              <a:t>- Create a simple website or landing page for your business so customers can find you. Offer a trial period of the product or give out free samples to your target customers. This initial test period should not cost a large amount of money.</a:t>
            </a:r>
          </a:p>
        </p:txBody>
      </p:sp>
      <p:sp>
        <p:nvSpPr>
          <p:cNvPr id="9" name="TextBox 9"/>
          <p:cNvSpPr txBox="1"/>
          <p:nvPr/>
        </p:nvSpPr>
        <p:spPr>
          <a:xfrm>
            <a:off x="4191000" y="1951387"/>
            <a:ext cx="9349430" cy="692497"/>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How to Find a Niche Market</a:t>
            </a:r>
          </a:p>
        </p:txBody>
      </p:sp>
      <p:pic>
        <p:nvPicPr>
          <p:cNvPr id="10" name="Picture 18">
            <a:extLst>
              <a:ext uri="{FF2B5EF4-FFF2-40B4-BE49-F238E27FC236}">
                <a16:creationId xmlns:a16="http://schemas.microsoft.com/office/drawing/2014/main" id="{E622FD86-409A-3B17-F595-3A245EA141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87600" y="4649342"/>
            <a:ext cx="1437008" cy="1951493"/>
          </a:xfrm>
          <a:prstGeom prst="rect">
            <a:avLst/>
          </a:prstGeom>
        </p:spPr>
      </p:pic>
    </p:spTree>
    <p:extLst>
      <p:ext uri="{BB962C8B-B14F-4D97-AF65-F5344CB8AC3E}">
        <p14:creationId xmlns:p14="http://schemas.microsoft.com/office/powerpoint/2010/main" val="3450927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n-US" sz="9000" dirty="0">
                <a:solidFill>
                  <a:srgbClr val="04989E"/>
                </a:solidFill>
                <a:latin typeface="Abhaya Libre Regular"/>
              </a:rPr>
              <a:t>Market trends</a:t>
            </a: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1043000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417501" y="1663701"/>
            <a:ext cx="10263279" cy="6959598"/>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Trend is a general development or change in a situation or in the way that people are behaving.</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Given the understanding that the psychology of the markets actually moves the markets, we can acknowledge that psychology develops and ends the trends.</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A </a:t>
            </a:r>
            <a:r>
              <a:rPr lang="en-US" sz="2400" b="1" spc="-36" dirty="0">
                <a:solidFill>
                  <a:srgbClr val="000000"/>
                </a:solidFill>
                <a:latin typeface="Abhaya Libre Regular"/>
              </a:rPr>
              <a:t>trend</a:t>
            </a:r>
            <a:r>
              <a:rPr lang="en-US" sz="2400" spc="-36" dirty="0">
                <a:solidFill>
                  <a:srgbClr val="000000"/>
                </a:solidFill>
                <a:latin typeface="Abhaya Libre Regular"/>
              </a:rPr>
              <a:t> is the general direction of the price of a market, asset, or metric.</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Many traders opt to trade in the same direction as the trend, attempting to profit from a continuation of that trend.</a:t>
            </a:r>
          </a:p>
          <a:p>
            <a:pPr algn="just">
              <a:lnSpc>
                <a:spcPts val="3359"/>
              </a:lnSpc>
            </a:pPr>
            <a:r>
              <a:rPr lang="en-US" sz="2400" spc="-36" dirty="0">
                <a:solidFill>
                  <a:srgbClr val="000000"/>
                </a:solidFill>
                <a:latin typeface="Abhaya Libre Regular"/>
              </a:rPr>
              <a:t>Price action, trendlines, and technical indicators are all tools that can help identify the trend and warn when it is reversing. </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Markets are made up of several different kinds of trends, and it is the recognition of these trends that will largely determine the success or failure of your long and short-term investing.</a:t>
            </a: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3040138" y="844275"/>
            <a:ext cx="9349430" cy="765979"/>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What is a Trend?</a:t>
            </a:r>
          </a:p>
        </p:txBody>
      </p:sp>
    </p:spTree>
    <p:extLst>
      <p:ext uri="{BB962C8B-B14F-4D97-AF65-F5344CB8AC3E}">
        <p14:creationId xmlns:p14="http://schemas.microsoft.com/office/powerpoint/2010/main" val="1634014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944203" y="7105491"/>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4612800" y="7656187"/>
            <a:ext cx="4352147" cy="4346443"/>
          </a:xfrm>
          <a:prstGeom prst="rect">
            <a:avLst/>
          </a:prstGeom>
        </p:spPr>
      </p:pic>
      <p:sp>
        <p:nvSpPr>
          <p:cNvPr id="7" name="TextBox 7"/>
          <p:cNvSpPr txBox="1"/>
          <p:nvPr/>
        </p:nvSpPr>
        <p:spPr>
          <a:xfrm>
            <a:off x="5029200" y="1103313"/>
            <a:ext cx="8280738" cy="765979"/>
          </a:xfrm>
          <a:prstGeom prst="rect">
            <a:avLst/>
          </a:prstGeom>
        </p:spPr>
        <p:txBody>
          <a:bodyPr lIns="0" tIns="0" rIns="0" bIns="0" rtlCol="0" anchor="t">
            <a:spAutoFit/>
          </a:bodyPr>
          <a:lstStyle/>
          <a:p>
            <a:pPr algn="ctr">
              <a:lnSpc>
                <a:spcPts val="5449"/>
              </a:lnSpc>
            </a:pPr>
            <a:r>
              <a:rPr lang="en-US" sz="6410" dirty="0">
                <a:solidFill>
                  <a:srgbClr val="000000"/>
                </a:solidFill>
                <a:latin typeface="Abhaya Libre Regular"/>
              </a:rPr>
              <a:t>Market Trends</a:t>
            </a:r>
          </a:p>
        </p:txBody>
      </p:sp>
      <p:sp>
        <p:nvSpPr>
          <p:cNvPr id="15" name="TextBox 14"/>
          <p:cNvSpPr txBox="1"/>
          <p:nvPr/>
        </p:nvSpPr>
        <p:spPr>
          <a:xfrm>
            <a:off x="2438400" y="2180334"/>
            <a:ext cx="14782800" cy="6001643"/>
          </a:xfrm>
          <a:prstGeom prst="rect">
            <a:avLst/>
          </a:prstGeom>
          <a:noFill/>
        </p:spPr>
        <p:txBody>
          <a:bodyPr wrap="square" rtlCol="0">
            <a:spAutoFit/>
          </a:bodyPr>
          <a:lstStyle/>
          <a:p>
            <a:pPr algn="just"/>
            <a:r>
              <a:rPr lang="en-US" sz="2400" b="1" dirty="0">
                <a:latin typeface="Abhaya Libre Regular" panose="020B0604020202020204" charset="0"/>
                <a:cs typeface="Abhaya Libre Regular" panose="020B0604020202020204" charset="0"/>
              </a:rPr>
              <a:t>Primary Markets</a:t>
            </a:r>
          </a:p>
          <a:p>
            <a:pPr algn="just"/>
            <a:r>
              <a:rPr lang="en-US" sz="2400" dirty="0">
                <a:latin typeface="Abhaya Libre Regular" panose="020B0604020202020204" charset="0"/>
                <a:cs typeface="Abhaya Libre Regular" panose="020B0604020202020204" charset="0"/>
              </a:rPr>
              <a:t>The bull and bear markets are also known as primary markets; history has shown us that the length of these markets generally lasts from one to three years in duration.</a:t>
            </a:r>
          </a:p>
          <a:p>
            <a:pPr algn="just"/>
            <a:endParaRPr lang="en-US" sz="2400" dirty="0">
              <a:latin typeface="Abhaya Libre Regular" panose="020B0604020202020204" charset="0"/>
              <a:cs typeface="Abhaya Libre Regular" panose="020B0604020202020204" charset="0"/>
            </a:endParaRPr>
          </a:p>
          <a:p>
            <a:pPr algn="just"/>
            <a:r>
              <a:rPr lang="en-US" sz="2400" b="1" dirty="0">
                <a:latin typeface="Abhaya Libre Regular" panose="020B0604020202020204" charset="0"/>
                <a:cs typeface="Abhaya Libre Regular" panose="020B0604020202020204" charset="0"/>
              </a:rPr>
              <a:t>Secular Trends</a:t>
            </a:r>
          </a:p>
          <a:p>
            <a:pPr algn="just"/>
            <a:r>
              <a:rPr lang="en-US" sz="2400" dirty="0">
                <a:latin typeface="Abhaya Libre Regular" panose="020B0604020202020204" charset="0"/>
                <a:cs typeface="Abhaya Libre Regular" panose="020B0604020202020204" charset="0"/>
              </a:rPr>
              <a:t>A secular trend, one that can last for one to three decades, holds within its parameters many primary trends, and, for the most part, is easy to recognize because of the time frame. The price-action chart, for a period of 25 years or so, would appear to be nothing more than a number of straight lines moving gradually up or down.</a:t>
            </a:r>
          </a:p>
          <a:p>
            <a:pPr algn="just"/>
            <a:endParaRPr lang="en-US" sz="2400" dirty="0">
              <a:latin typeface="Abhaya Libre Regular" panose="020B0604020202020204" charset="0"/>
              <a:cs typeface="Abhaya Libre Regular" panose="020B0604020202020204" charset="0"/>
            </a:endParaRPr>
          </a:p>
          <a:p>
            <a:pPr algn="just"/>
            <a:r>
              <a:rPr lang="en-US" sz="2400" b="1" dirty="0">
                <a:latin typeface="Abhaya Libre Regular" panose="020B0604020202020204" charset="0"/>
                <a:cs typeface="Abhaya Libre Regular" panose="020B0604020202020204" charset="0"/>
              </a:rPr>
              <a:t>Intermediate-Trends</a:t>
            </a:r>
          </a:p>
          <a:p>
            <a:pPr algn="just"/>
            <a:r>
              <a:rPr lang="en-US" sz="2400" dirty="0">
                <a:latin typeface="Abhaya Libre Regular" panose="020B0604020202020204" charset="0"/>
                <a:cs typeface="Abhaya Libre Regular" panose="020B0604020202020204" charset="0"/>
              </a:rPr>
              <a:t>Sudden rallies and directional turnarounds make up the intermediate trends and, for the most part, are the results of some kind of economic or political action and its subsequent reaction.</a:t>
            </a:r>
          </a:p>
          <a:p>
            <a:pPr algn="just"/>
            <a:r>
              <a:rPr lang="en-US" sz="2400" dirty="0">
                <a:latin typeface="Abhaya Libre Regular" panose="020B0604020202020204" charset="0"/>
                <a:cs typeface="Abhaya Libre Regular" panose="020B0604020202020204" charset="0"/>
              </a:rPr>
              <a:t>History tells us that the rallies in bull markets are strong and that the reactions are somewhat weak. The flip side of the coin shows us that bear-market reactions are strong and that the rallies are short. Hindsight also shows us that each bull and bear market will have at least three intermediate cycles. Each intermediate cycle could last as little as two weeks or as long as six to eight weeks.</a:t>
            </a:r>
          </a:p>
        </p:txBody>
      </p:sp>
    </p:spTree>
    <p:extLst>
      <p:ext uri="{BB962C8B-B14F-4D97-AF65-F5344CB8AC3E}">
        <p14:creationId xmlns:p14="http://schemas.microsoft.com/office/powerpoint/2010/main" val="1829665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0591360" y="2019300"/>
            <a:ext cx="6761993" cy="660548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828800" y="3446678"/>
            <a:ext cx="8070675" cy="5232202"/>
          </a:xfrm>
          <a:prstGeom prst="rect">
            <a:avLst/>
          </a:prstGeom>
        </p:spPr>
        <p:txBody>
          <a:bodyPr wrap="square" lIns="0" tIns="0" rIns="0" bIns="0" rtlCol="0" anchor="t">
            <a:spAutoFit/>
          </a:bodyPr>
          <a:lstStyle/>
          <a:p>
            <a:pPr algn="just">
              <a:lnSpc>
                <a:spcPts val="3359"/>
              </a:lnSpc>
            </a:pPr>
            <a:r>
              <a:rPr lang="en-US" sz="2400" b="1" spc="-36" dirty="0">
                <a:solidFill>
                  <a:srgbClr val="000000"/>
                </a:solidFill>
                <a:latin typeface="Abhaya Libre Regular"/>
              </a:rPr>
              <a:t>There are 3 important advantages of identifying trends in technical analysis:</a:t>
            </a:r>
          </a:p>
          <a:p>
            <a:pPr algn="just">
              <a:lnSpc>
                <a:spcPts val="3359"/>
              </a:lnSpc>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It helps you to immediately and decisively spot the overarching trends in any timeframe and trade accordingly.</a:t>
            </a:r>
          </a:p>
          <a:p>
            <a:pPr marL="342900" indent="-342900" algn="just">
              <a:lnSpc>
                <a:spcPts val="3359"/>
              </a:lnSpc>
              <a:buFont typeface="Arial" panose="020B0604020202020204" pitchFamily="34" charset="0"/>
              <a:buChar char="•"/>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Trend identification gives you a strong story on whether and how the trend reversals can be used for short-term gains.</a:t>
            </a:r>
          </a:p>
          <a:p>
            <a:pPr marL="342900" indent="-342900" algn="just">
              <a:lnSpc>
                <a:spcPts val="3359"/>
              </a:lnSpc>
              <a:buFont typeface="Arial" panose="020B0604020202020204" pitchFamily="34" charset="0"/>
              <a:buChar char="•"/>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Understanding the underlying trend of the market helps you to plot the supports and resistance levels with greater clarity and precision, in an actionable way.</a:t>
            </a:r>
          </a:p>
        </p:txBody>
      </p:sp>
      <p:sp>
        <p:nvSpPr>
          <p:cNvPr id="9" name="TextBox 9"/>
          <p:cNvSpPr txBox="1"/>
          <p:nvPr/>
        </p:nvSpPr>
        <p:spPr>
          <a:xfrm>
            <a:off x="1861930" y="1655836"/>
            <a:ext cx="8280738" cy="145847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a:rPr>
              <a:t>Advantages of identifying trends?</a:t>
            </a:r>
          </a:p>
        </p:txBody>
      </p:sp>
      <p:pic>
        <p:nvPicPr>
          <p:cNvPr id="10" name="Picture 9">
            <a:extLst>
              <a:ext uri="{FF2B5EF4-FFF2-40B4-BE49-F238E27FC236}">
                <a16:creationId xmlns:a16="http://schemas.microsoft.com/office/drawing/2014/main" id="{684C5C47-BC4D-D0DF-1E3B-80BB00F04AB6}"/>
              </a:ext>
            </a:extLst>
          </p:cNvPr>
          <p:cNvPicPr>
            <a:picLocks noChangeAspect="1"/>
          </p:cNvPicPr>
          <p:nvPr/>
        </p:nvPicPr>
        <p:blipFill>
          <a:blip r:embed="rId8"/>
          <a:stretch>
            <a:fillRect/>
          </a:stretch>
        </p:blipFill>
        <p:spPr>
          <a:xfrm>
            <a:off x="11048951" y="2779358"/>
            <a:ext cx="5410249" cy="4728284"/>
          </a:xfrm>
          <a:prstGeom prst="rect">
            <a:avLst/>
          </a:prstGeom>
        </p:spPr>
      </p:pic>
    </p:spTree>
    <p:extLst>
      <p:ext uri="{BB962C8B-B14F-4D97-AF65-F5344CB8AC3E}">
        <p14:creationId xmlns:p14="http://schemas.microsoft.com/office/powerpoint/2010/main" val="4163014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5589104" y="1140054"/>
            <a:ext cx="10591800" cy="1458476"/>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8 Marketing Trends Tools You Should Use for Research</a:t>
            </a: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589104" y="2897264"/>
            <a:ext cx="11658600" cy="4893647"/>
          </a:xfrm>
          <a:prstGeom prst="rect">
            <a:avLst/>
          </a:prstGeom>
          <a:noFill/>
        </p:spPr>
        <p:txBody>
          <a:bodyPr wrap="square" rtlCol="0">
            <a:spAutoFit/>
          </a:bodyPr>
          <a:lstStyle/>
          <a:p>
            <a:pPr marL="457200" indent="-457200" algn="just">
              <a:buFont typeface="+mj-lt"/>
              <a:buAutoNum type="arabicParenR"/>
            </a:pPr>
            <a:r>
              <a:rPr lang="en-US" sz="2400" b="1" dirty="0" err="1">
                <a:latin typeface="Abhaya Libre Regular" panose="020B0604020202020204" charset="0"/>
                <a:cs typeface="Abhaya Libre Regular" panose="020B0604020202020204" charset="0"/>
              </a:rPr>
              <a:t>Semrush</a:t>
            </a:r>
            <a:r>
              <a:rPr lang="en-US" sz="2400" b="1" dirty="0">
                <a:latin typeface="Abhaya Libre Regular" panose="020B0604020202020204" charset="0"/>
                <a:cs typeface="Abhaya Libre Regular" panose="020B0604020202020204" charset="0"/>
              </a:rPr>
              <a:t> Market Explorer </a:t>
            </a:r>
            <a:r>
              <a:rPr lang="en-US" sz="2400" dirty="0">
                <a:latin typeface="Abhaya Libre Regular" panose="020B0604020202020204" charset="0"/>
                <a:cs typeface="Abhaya Libre Regular" panose="020B0604020202020204" charset="0"/>
              </a:rPr>
              <a:t>(.Trends) - The Market Explorer tool creates a visual overview of the current market in your selected country.</a:t>
            </a:r>
          </a:p>
          <a:p>
            <a:pPr marL="457200" indent="-457200" algn="just">
              <a:buFont typeface="+mj-lt"/>
              <a:buAutoNum type="arabicParenR"/>
            </a:pPr>
            <a:r>
              <a:rPr lang="en-US" sz="2400" b="1" dirty="0" err="1">
                <a:latin typeface="Abhaya Libre Regular" panose="020B0604020202020204" charset="0"/>
                <a:cs typeface="Abhaya Libre Regular" panose="020B0604020202020204" charset="0"/>
              </a:rPr>
              <a:t>Semrush</a:t>
            </a:r>
            <a:r>
              <a:rPr lang="en-US" sz="2400" b="1" dirty="0">
                <a:latin typeface="Abhaya Libre Regular" panose="020B0604020202020204" charset="0"/>
                <a:cs typeface="Abhaya Libre Regular" panose="020B0604020202020204" charset="0"/>
              </a:rPr>
              <a:t> Traffic Analytics </a:t>
            </a:r>
            <a:r>
              <a:rPr lang="en-US" sz="2400" dirty="0">
                <a:latin typeface="Abhaya Libre Regular" panose="020B0604020202020204" charset="0"/>
                <a:cs typeface="Abhaya Libre Regular" panose="020B0604020202020204" charset="0"/>
              </a:rPr>
              <a:t>(.Trends) - The Traffic Analytics tool allows businesses to gain insight into their competitor’s traffic and onsite activity.</a:t>
            </a:r>
          </a:p>
          <a:p>
            <a:pPr marL="457200" indent="-457200" algn="just">
              <a:buFont typeface="+mj-lt"/>
              <a:buAutoNum type="arabicParenR"/>
            </a:pPr>
            <a:r>
              <a:rPr lang="en-US" sz="2400" b="1" dirty="0">
                <a:latin typeface="Abhaya Libre Regular" panose="020B0604020202020204" charset="0"/>
                <a:cs typeface="Abhaya Libre Regular" panose="020B0604020202020204" charset="0"/>
              </a:rPr>
              <a:t>Google trends </a:t>
            </a:r>
            <a:r>
              <a:rPr lang="en-US" sz="2400" dirty="0">
                <a:latin typeface="Abhaya Libre Regular" panose="020B0604020202020204" charset="0"/>
                <a:cs typeface="Abhaya Libre Regular" panose="020B0604020202020204" charset="0"/>
              </a:rPr>
              <a:t>- Google Trends is a free tool that can help identify topics to stay ahead of the curve. Keyword research is a pivotal part of creating content for websites and social platforms.</a:t>
            </a:r>
          </a:p>
          <a:p>
            <a:pPr marL="457200" indent="-457200" algn="just">
              <a:buFont typeface="+mj-lt"/>
              <a:buAutoNum type="arabicParenR"/>
            </a:pPr>
            <a:r>
              <a:rPr lang="en-US" sz="2400" b="1" dirty="0">
                <a:latin typeface="Abhaya Libre Regular" panose="020B0604020202020204" charset="0"/>
                <a:cs typeface="Abhaya Libre Regular" panose="020B0604020202020204" charset="0"/>
              </a:rPr>
              <a:t>YouTube Trending Topics </a:t>
            </a:r>
            <a:r>
              <a:rPr lang="en-US" sz="2400" dirty="0">
                <a:latin typeface="Abhaya Libre Regular" panose="020B0604020202020204" charset="0"/>
                <a:cs typeface="Abhaya Libre Regular" panose="020B0604020202020204" charset="0"/>
              </a:rPr>
              <a:t>- Although YouTube homepage will vary, it can still help you understand trends. You can also follow your closest competitors, celebrities, or influencers who are working with a competitor brand, or even completely new and diverse YouTubers that are establishing the current trends. However, you can go one step further in your trend research by getting trending content data from YouTube’s trends tool. </a:t>
            </a:r>
          </a:p>
        </p:txBody>
      </p:sp>
    </p:spTree>
    <p:extLst>
      <p:ext uri="{BB962C8B-B14F-4D97-AF65-F5344CB8AC3E}">
        <p14:creationId xmlns:p14="http://schemas.microsoft.com/office/powerpoint/2010/main" val="924889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6122504" y="1623640"/>
            <a:ext cx="10591800" cy="1458476"/>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8 Marketing Trends Tools You Should Use for Research</a:t>
            </a: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589104" y="3539337"/>
            <a:ext cx="11658600" cy="4154984"/>
          </a:xfrm>
          <a:prstGeom prst="rect">
            <a:avLst/>
          </a:prstGeom>
          <a:noFill/>
        </p:spPr>
        <p:txBody>
          <a:bodyPr wrap="square" rtlCol="0">
            <a:spAutoFit/>
          </a:bodyPr>
          <a:lstStyle/>
          <a:p>
            <a:pPr marL="457200" indent="-457200" algn="just">
              <a:buAutoNum type="arabicParenR" startAt="5"/>
            </a:pPr>
            <a:r>
              <a:rPr lang="en-US" sz="2400" dirty="0">
                <a:latin typeface="Abhaya Libre Regular" panose="020B0604020202020204" charset="0"/>
                <a:cs typeface="Abhaya Libre Regular" panose="020B0604020202020204" charset="0"/>
              </a:rPr>
              <a:t>Google Trends for YouTube - Much like a regular Google Trends search, you can view worldwide, categorical, and specific country data for YouTube trends. Google also allows you to filter by how performance.</a:t>
            </a:r>
          </a:p>
          <a:p>
            <a:pPr marL="457200" indent="-457200" algn="just">
              <a:buAutoNum type="arabicParenR" startAt="5"/>
            </a:pPr>
            <a:r>
              <a:rPr lang="en-US" sz="2400" dirty="0">
                <a:latin typeface="Abhaya Libre Regular" panose="020B0604020202020204" charset="0"/>
                <a:cs typeface="Abhaya Libre Regular" panose="020B0604020202020204" charset="0"/>
              </a:rPr>
              <a:t>Pinterest Trends - When visiting the Pinterest site, users can search for the Trends of the week. These trends usually include their most popular imagery over the week. Businesses can use this feature to discover opportunities to share their products and service where they otherwise wouldn’t.</a:t>
            </a:r>
          </a:p>
          <a:p>
            <a:pPr marL="457200" indent="-457200" algn="just">
              <a:buAutoNum type="arabicParenR" startAt="5"/>
            </a:pPr>
            <a:r>
              <a:rPr lang="en-US" sz="2400" dirty="0">
                <a:latin typeface="Abhaya Libre Regular" panose="020B0604020202020204" charset="0"/>
                <a:cs typeface="Abhaya Libre Regular" panose="020B0604020202020204" charset="0"/>
              </a:rPr>
              <a:t>Instagram Trends - There is a simple and quick way of keeping track of the trends dominating the platform: simply search for a hashtag that is related to your business.</a:t>
            </a:r>
          </a:p>
          <a:p>
            <a:pPr marL="457200" indent="-457200" algn="just">
              <a:buAutoNum type="arabicParenR" startAt="5"/>
            </a:pPr>
            <a:r>
              <a:rPr lang="en-US" sz="2400" dirty="0">
                <a:latin typeface="Abhaya Libre Regular" panose="020B0604020202020204" charset="0"/>
                <a:cs typeface="Abhaya Libre Regular" panose="020B0604020202020204" charset="0"/>
              </a:rPr>
              <a:t>Twitter trending topics - By using the “Advanced Search” option, users can delve deeper into the real-time trends that are happening all over the world. </a:t>
            </a:r>
          </a:p>
        </p:txBody>
      </p:sp>
    </p:spTree>
    <p:extLst>
      <p:ext uri="{BB962C8B-B14F-4D97-AF65-F5344CB8AC3E}">
        <p14:creationId xmlns:p14="http://schemas.microsoft.com/office/powerpoint/2010/main" val="1049212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143000" y="2820926"/>
            <a:ext cx="10288097" cy="5668218"/>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Shopping on social media </a:t>
            </a:r>
            <a:r>
              <a:rPr lang="en-US" sz="2400" spc="-36" dirty="0">
                <a:solidFill>
                  <a:srgbClr val="000000"/>
                </a:solidFill>
                <a:latin typeface="Abhaya Libre Regular"/>
              </a:rPr>
              <a:t>- Forbes reports that 72 per cent of Instagram users have bought something when using the app and 70 per cent of Pinterest users use the platform to find new and interesting products. Companies can now create posts that allow users to shop directly on social media instead of companies' own websites. This allows retailers to reach their customers more quickly and easily.  </a:t>
            </a:r>
          </a:p>
          <a:p>
            <a:pPr marL="342900" indent="-342900" algn="just">
              <a:lnSpc>
                <a:spcPts val="3359"/>
              </a:lnSpc>
              <a:buFont typeface="Arial" panose="020B0604020202020204" pitchFamily="34" charset="0"/>
              <a:buChar char="•"/>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Focus on customer experience </a:t>
            </a:r>
            <a:r>
              <a:rPr lang="en-US" sz="2400" spc="-36" dirty="0">
                <a:solidFill>
                  <a:srgbClr val="000000"/>
                </a:solidFill>
                <a:latin typeface="Abhaya Libre Regular"/>
              </a:rPr>
              <a:t>- When a customer comes to your company, you want to make it as easy as possible for them to find what they need and buy your products. PricewaterhouseCoopers reports that 73 per cent of people say that customer experience is an important factor when making a buying decision. And when they say 'customer experience', they most value efficiency, friendly and knowledgeable customer service and easy payment options. Companies that can provide a good customer experience keep their customers and attract new ones.</a:t>
            </a: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1257201" y="1681426"/>
            <a:ext cx="10608702" cy="692497"/>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Five essential marketing trends</a:t>
            </a:r>
          </a:p>
        </p:txBody>
      </p:sp>
    </p:spTree>
    <p:extLst>
      <p:ext uri="{BB962C8B-B14F-4D97-AF65-F5344CB8AC3E}">
        <p14:creationId xmlns:p14="http://schemas.microsoft.com/office/powerpoint/2010/main" val="4259672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84075" y="1894978"/>
            <a:ext cx="8280738" cy="770736"/>
          </a:xfrm>
          <a:prstGeom prst="rect">
            <a:avLst/>
          </a:prstGeom>
        </p:spPr>
        <p:txBody>
          <a:bodyPr lIns="0" tIns="0" rIns="0" bIns="0" rtlCol="0" anchor="t">
            <a:spAutoFit/>
          </a:bodyPr>
          <a:lstStyle/>
          <a:p>
            <a:pPr>
              <a:lnSpc>
                <a:spcPts val="5449"/>
              </a:lnSpc>
            </a:pPr>
            <a:r>
              <a:rPr lang="en-US" sz="6410">
                <a:solidFill>
                  <a:srgbClr val="000000"/>
                </a:solidFill>
                <a:latin typeface="Abhaya Libre Regular Bold"/>
              </a:rPr>
              <a:t>Disclaimer</a:t>
            </a:r>
          </a:p>
        </p:txBody>
      </p:sp>
      <p:sp>
        <p:nvSpPr>
          <p:cNvPr id="3" name="TextBox 3"/>
          <p:cNvSpPr txBox="1"/>
          <p:nvPr/>
        </p:nvSpPr>
        <p:spPr>
          <a:xfrm>
            <a:off x="1784075" y="2828851"/>
            <a:ext cx="15741892" cy="4222115"/>
          </a:xfrm>
          <a:prstGeom prst="rect">
            <a:avLst/>
          </a:prstGeom>
        </p:spPr>
        <p:txBody>
          <a:bodyPr lIns="0" tIns="0" rIns="0" bIns="0" rtlCol="0" anchor="t">
            <a:spAutoFit/>
          </a:bodyPr>
          <a:lstStyle/>
          <a:p>
            <a:pPr algn="just">
              <a:lnSpc>
                <a:spcPts val="4619"/>
              </a:lnSpc>
            </a:pPr>
            <a:r>
              <a:rPr lang="en-US" sz="3299" spc="-49">
                <a:solidFill>
                  <a:srgbClr val="000000"/>
                </a:solidFill>
                <a:latin typeface="Abhaya Libre Regular"/>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a:p>
            <a:pPr algn="just">
              <a:lnSpc>
                <a:spcPts val="2380"/>
              </a:lnSpc>
            </a:pPr>
            <a:endParaRPr lang="en-US" sz="3299" spc="-49">
              <a:solidFill>
                <a:srgbClr val="000000"/>
              </a:solidFill>
              <a:latin typeface="Abhaya Libre Regular"/>
            </a:endParaRPr>
          </a:p>
          <a:p>
            <a:pPr algn="just">
              <a:lnSpc>
                <a:spcPts val="4619"/>
              </a:lnSpc>
            </a:pPr>
            <a:r>
              <a:rPr lang="en-US" sz="3299" spc="-49">
                <a:solidFill>
                  <a:srgbClr val="000000"/>
                </a:solidFill>
                <a:latin typeface="Abhaya Libre Regular"/>
              </a:rPr>
              <a:t>Project Nº: 2021-1-RO01-KA220-VET-000028118</a:t>
            </a:r>
          </a:p>
          <a:p>
            <a:pPr algn="just">
              <a:lnSpc>
                <a:spcPts val="4619"/>
              </a:lnSpc>
            </a:pPr>
            <a:endParaRPr lang="en-US" sz="3299" spc="-49">
              <a:solidFill>
                <a:srgbClr val="000000"/>
              </a:solidFill>
              <a:latin typeface="Abhaya Libre Regular"/>
            </a:endParaRPr>
          </a:p>
          <a:p>
            <a:pPr>
              <a:lnSpc>
                <a:spcPts val="3499"/>
              </a:lnSpc>
            </a:pPr>
            <a:endParaRPr lang="en-US" sz="3299" spc="-49">
              <a:solidFill>
                <a:srgbClr val="000000"/>
              </a:solidFill>
              <a:latin typeface="Abhaya Libre Regular"/>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108411" y="3618330"/>
            <a:ext cx="10288097" cy="3907480"/>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Personalization </a:t>
            </a:r>
            <a:r>
              <a:rPr lang="en-US" sz="2400" spc="-36" dirty="0">
                <a:solidFill>
                  <a:srgbClr val="000000"/>
                </a:solidFill>
                <a:latin typeface="Abhaya Libre Regular"/>
              </a:rPr>
              <a:t>- This is made possible by the data that people generate through their internet searches, online shopping habits and social media use. Online product recommendations, adverts and even the design of the marketing message itself is adapted to the interests and preferences of individual consumers.  According to a report, although 86 per cent of people were concerned about privacy issues, 90 per cent were happy to share data about their </a:t>
            </a:r>
            <a:r>
              <a:rPr lang="en-US" sz="2400" spc="-36" dirty="0" err="1">
                <a:solidFill>
                  <a:srgbClr val="000000"/>
                </a:solidFill>
                <a:latin typeface="Abhaya Libre Regular"/>
              </a:rPr>
              <a:t>behaviour</a:t>
            </a:r>
            <a:r>
              <a:rPr lang="en-US" sz="2400" spc="-36" dirty="0">
                <a:solidFill>
                  <a:srgbClr val="000000"/>
                </a:solidFill>
                <a:latin typeface="Abhaya Libre Regular"/>
              </a:rPr>
              <a:t> if it meant an easier and cheaper shopping experience. In the same survey, 72 per cent of consumers said they would only engage with marketing messages that are </a:t>
            </a:r>
            <a:r>
              <a:rPr lang="en-US" sz="2400" spc="-36" dirty="0" err="1">
                <a:solidFill>
                  <a:srgbClr val="000000"/>
                </a:solidFill>
                <a:latin typeface="Abhaya Libre Regular"/>
              </a:rPr>
              <a:t>personalised</a:t>
            </a:r>
            <a:r>
              <a:rPr lang="en-US" sz="2400" spc="-36" dirty="0">
                <a:solidFill>
                  <a:srgbClr val="000000"/>
                </a:solidFill>
                <a:latin typeface="Abhaya Libre Regular"/>
              </a:rPr>
              <a:t> according to their interests.  </a:t>
            </a: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1257201" y="2060782"/>
            <a:ext cx="10608702" cy="692497"/>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Five essential marketing trends</a:t>
            </a:r>
          </a:p>
        </p:txBody>
      </p:sp>
    </p:spTree>
    <p:extLst>
      <p:ext uri="{BB962C8B-B14F-4D97-AF65-F5344CB8AC3E}">
        <p14:creationId xmlns:p14="http://schemas.microsoft.com/office/powerpoint/2010/main" val="444219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108411" y="3618330"/>
            <a:ext cx="10288097" cy="4796185"/>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Video content - </a:t>
            </a:r>
            <a:r>
              <a:rPr lang="en-US" sz="2400" spc="-36" dirty="0">
                <a:solidFill>
                  <a:srgbClr val="000000"/>
                </a:solidFill>
                <a:latin typeface="Abhaya Libre Regular"/>
              </a:rPr>
              <a:t>According to Forbes, 91 per cent of consumers say they prefer watching interactive and visual content to reading a traditional piece of information about a product. And consumers are 85 per cent more likely to buy your product after watching a video about it. If an advertisement is interesting, amusing or unique, people will search for it online and share it with their friends.</a:t>
            </a:r>
          </a:p>
          <a:p>
            <a:pPr marL="342900" indent="-342900" algn="just">
              <a:lnSpc>
                <a:spcPts val="3359"/>
              </a:lnSpc>
              <a:buFont typeface="Arial" panose="020B0604020202020204" pitchFamily="34" charset="0"/>
              <a:buChar char="•"/>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SEO</a:t>
            </a:r>
            <a:r>
              <a:rPr lang="en-US" sz="2400" spc="-36" dirty="0">
                <a:solidFill>
                  <a:srgbClr val="000000"/>
                </a:solidFill>
                <a:latin typeface="Abhaya Libre Regular"/>
              </a:rPr>
              <a:t> (Search Engine Optimization) – the strategies companies use to get themselves high up in the results lists of search engines like Google, Bing, Yahoo and others. As the internet plays an increasingly central role in marketing and selling, it is vital for your company to appear in the search results when someone does a related search.</a:t>
            </a: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1257201" y="2060782"/>
            <a:ext cx="10608702" cy="692497"/>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Five essential marketing trends</a:t>
            </a:r>
          </a:p>
        </p:txBody>
      </p:sp>
    </p:spTree>
    <p:extLst>
      <p:ext uri="{BB962C8B-B14F-4D97-AF65-F5344CB8AC3E}">
        <p14:creationId xmlns:p14="http://schemas.microsoft.com/office/powerpoint/2010/main" val="1192584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n-US" sz="9000" dirty="0">
                <a:solidFill>
                  <a:srgbClr val="04989E"/>
                </a:solidFill>
                <a:latin typeface="Abhaya Libre Regular"/>
              </a:rPr>
              <a:t>Innovations / new goods</a:t>
            </a: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1923721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4173200" y="3848100"/>
            <a:ext cx="3095735" cy="302408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667013" y="3011018"/>
            <a:ext cx="12159533" cy="5651547"/>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Product development - also called new product management - is a series of steps that includes the conceptualization, design, development and marketing of newly created or newly rebranded goods or services. Product development includes a product's entire journey - from the initial idea to after its market release.</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The objective of product development from a business standpoint is to cultivate, maintain and increase a company's market share by satisfying consumer demand. From a customer standpoint, it's to ensure value in the product as a quality good or service. </a:t>
            </a:r>
          </a:p>
          <a:p>
            <a:pPr algn="just">
              <a:lnSpc>
                <a:spcPts val="3359"/>
              </a:lnSpc>
            </a:pPr>
            <a:r>
              <a:rPr lang="en-US" sz="2400" spc="-36" dirty="0">
                <a:solidFill>
                  <a:srgbClr val="000000"/>
                </a:solidFill>
                <a:latin typeface="Abhaya Libre Regular"/>
              </a:rPr>
              <a:t>Not every product will appeal to every customer or client base, so defining the target market for a product is a critical step that must take place early in the product development process. </a:t>
            </a:r>
          </a:p>
          <a:p>
            <a:pPr algn="just">
              <a:lnSpc>
                <a:spcPts val="3359"/>
              </a:lnSpc>
            </a:pPr>
            <a:r>
              <a:rPr lang="en-US" sz="2400" spc="-36" dirty="0">
                <a:solidFill>
                  <a:srgbClr val="000000"/>
                </a:solidFill>
                <a:latin typeface="Abhaya Libre Regular"/>
              </a:rPr>
              <a:t>Organizations should conduct quantitative market research at all phases of the design process, including before the product or service is conceived, while the product is being designed and after the product has been launched.</a:t>
            </a:r>
          </a:p>
        </p:txBody>
      </p:sp>
      <p:sp>
        <p:nvSpPr>
          <p:cNvPr id="9" name="TextBox 9"/>
          <p:cNvSpPr txBox="1"/>
          <p:nvPr/>
        </p:nvSpPr>
        <p:spPr>
          <a:xfrm>
            <a:off x="1667013" y="2009278"/>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a:rPr>
              <a:t>Product Development</a:t>
            </a:r>
          </a:p>
        </p:txBody>
      </p:sp>
      <p:pic>
        <p:nvPicPr>
          <p:cNvPr id="10" name="Picture 9">
            <a:extLst>
              <a:ext uri="{FF2B5EF4-FFF2-40B4-BE49-F238E27FC236}">
                <a16:creationId xmlns:a16="http://schemas.microsoft.com/office/drawing/2014/main" id="{9AE0DD60-C62D-F318-A8E8-16168AEDBF5C}"/>
              </a:ext>
            </a:extLst>
          </p:cNvPr>
          <p:cNvPicPr>
            <a:picLocks noChangeAspect="1"/>
          </p:cNvPicPr>
          <p:nvPr/>
        </p:nvPicPr>
        <p:blipFill>
          <a:blip r:embed="rId8"/>
          <a:stretch>
            <a:fillRect/>
          </a:stretch>
        </p:blipFill>
        <p:spPr>
          <a:xfrm>
            <a:off x="14261149" y="4457700"/>
            <a:ext cx="2905186" cy="2118551"/>
          </a:xfrm>
          <a:prstGeom prst="rect">
            <a:avLst/>
          </a:prstGeom>
        </p:spPr>
      </p:pic>
    </p:spTree>
    <p:extLst>
      <p:ext uri="{BB962C8B-B14F-4D97-AF65-F5344CB8AC3E}">
        <p14:creationId xmlns:p14="http://schemas.microsoft.com/office/powerpoint/2010/main" val="1084124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00996" y="2869079"/>
            <a:ext cx="1081108" cy="1122795"/>
          </a:xfrm>
          <a:prstGeom prst="rect">
            <a:avLst/>
          </a:prstGeom>
        </p:spPr>
      </p:pic>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21358" y="2736540"/>
            <a:ext cx="1204503" cy="1178907"/>
          </a:xfrm>
          <a:prstGeom prst="rect">
            <a:avLst/>
          </a:prstGeom>
        </p:spPr>
      </p:pic>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3197" y="2823975"/>
            <a:ext cx="1316021" cy="1090652"/>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74999" y="2745677"/>
            <a:ext cx="1291519" cy="1239858"/>
          </a:xfrm>
          <a:prstGeom prst="rect">
            <a:avLst/>
          </a:prstGeom>
        </p:spPr>
      </p:pic>
      <p:pic>
        <p:nvPicPr>
          <p:cNvPr id="26" name="Picture 2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28792" y="2799372"/>
            <a:ext cx="1186603" cy="1186603"/>
          </a:xfrm>
          <a:prstGeom prst="rect">
            <a:avLst/>
          </a:prstGeom>
        </p:spPr>
      </p:pic>
      <p:sp>
        <p:nvSpPr>
          <p:cNvPr id="27" name="TextBox 27"/>
          <p:cNvSpPr txBox="1"/>
          <p:nvPr/>
        </p:nvSpPr>
        <p:spPr>
          <a:xfrm>
            <a:off x="1088165" y="3916267"/>
            <a:ext cx="16265189" cy="5232202"/>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Identify a product need and business case.</a:t>
            </a:r>
            <a:r>
              <a:rPr lang="en-US" sz="2400" spc="-36" dirty="0">
                <a:solidFill>
                  <a:srgbClr val="000000"/>
                </a:solidFill>
                <a:latin typeface="Abhaya Libre Regular"/>
              </a:rPr>
              <a:t> Using practices like test marketing and surveys, organizations can gauge interest in a product. This helps ensure the product has a strong reason to be created.</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Create a product vision. </a:t>
            </a:r>
            <a:r>
              <a:rPr lang="en-US" sz="2400" spc="-36" dirty="0">
                <a:solidFill>
                  <a:srgbClr val="000000"/>
                </a:solidFill>
                <a:latin typeface="Abhaya Libre Regular"/>
              </a:rPr>
              <a:t>This includes coming up with the project's scope, purpose for the product, what it does, who it's for and the product design, while also crafting guiding principles for the upcoming work.</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Create a roadmap. </a:t>
            </a:r>
            <a:r>
              <a:rPr lang="en-US" sz="2400" spc="-36" dirty="0">
                <a:solidFill>
                  <a:srgbClr val="000000"/>
                </a:solidFill>
                <a:latin typeface="Abhaya Libre Regular"/>
              </a:rPr>
              <a:t>Assess the project as a concept first to ensure good design work, then begin crafting the roadmap. The roadmap aids in identifying what goals should be developed first. Implementation teams create schedules, break down significant portions of the project into sprints and generate iterations of the product.</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Begin implementing the roadmap. </a:t>
            </a:r>
            <a:r>
              <a:rPr lang="en-US" sz="2400" spc="-36" dirty="0">
                <a:solidFill>
                  <a:srgbClr val="000000"/>
                </a:solidFill>
                <a:latin typeface="Abhaya Libre Regular"/>
              </a:rPr>
              <a:t>Teams can then start implementing the project, following the roadmap. Iterations of the product can be made, reviewed and improved upon. This helps identify weak areas of the product and enables development teams to fix and improve the product.</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Continue with development and assessments. </a:t>
            </a:r>
            <a:r>
              <a:rPr lang="en-US" sz="2400" spc="-36" dirty="0">
                <a:solidFill>
                  <a:srgbClr val="000000"/>
                </a:solidFill>
                <a:latin typeface="Abhaya Libre Regular"/>
              </a:rPr>
              <a:t>Development teams can work on enhancements and changes to the product. In this step, feedback can be gathered from customers to change the product based on customer needs.</a:t>
            </a:r>
          </a:p>
        </p:txBody>
      </p:sp>
      <p:pic>
        <p:nvPicPr>
          <p:cNvPr id="32" name="Picture 3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32120">
            <a:off x="-4359519" y="-2644076"/>
            <a:ext cx="5721823" cy="5669807"/>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614497">
            <a:off x="-1755646" y="7963703"/>
            <a:ext cx="4352147" cy="4346443"/>
          </a:xfrm>
          <a:prstGeom prst="rect">
            <a:avLst/>
          </a:prstGeom>
        </p:spPr>
      </p:pic>
      <p:pic>
        <p:nvPicPr>
          <p:cNvPr id="37" name="Picture 37"/>
          <p:cNvPicPr>
            <a:picLocks noChangeAspect="1"/>
          </p:cNvPicPr>
          <p:nvPr/>
        </p:nvPicPr>
        <p:blipFill>
          <a:blip r:embed="rId19"/>
          <a:srcRect/>
          <a:stretch>
            <a:fillRect/>
          </a:stretch>
        </p:blipFill>
        <p:spPr>
          <a:xfrm>
            <a:off x="7555793" y="9357675"/>
            <a:ext cx="3710720" cy="779251"/>
          </a:xfrm>
          <a:prstGeom prst="rect">
            <a:avLst/>
          </a:prstGeom>
        </p:spPr>
      </p:pic>
      <p:sp>
        <p:nvSpPr>
          <p:cNvPr id="39" name="TextBox 9"/>
          <p:cNvSpPr txBox="1"/>
          <p:nvPr/>
        </p:nvSpPr>
        <p:spPr>
          <a:xfrm>
            <a:off x="1355467" y="1840981"/>
            <a:ext cx="15997887" cy="692497"/>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Steps for creating a product development plan</a:t>
            </a:r>
          </a:p>
        </p:txBody>
      </p:sp>
    </p:spTree>
    <p:extLst>
      <p:ext uri="{BB962C8B-B14F-4D97-AF65-F5344CB8AC3E}">
        <p14:creationId xmlns:p14="http://schemas.microsoft.com/office/powerpoint/2010/main" val="1761649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4015353" y="5727706"/>
            <a:ext cx="7239000" cy="2215991"/>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n-US" sz="2400" spc="-36" dirty="0">
                <a:solidFill>
                  <a:srgbClr val="000000"/>
                </a:solidFill>
                <a:latin typeface="Abhaya Libre Regular"/>
              </a:rPr>
              <a:t>Idea generation</a:t>
            </a:r>
          </a:p>
          <a:p>
            <a:pPr marL="342900" indent="-342900" algn="just">
              <a:buFont typeface="Arial" panose="020B0604020202020204" pitchFamily="34" charset="0"/>
              <a:buChar char="•"/>
            </a:pPr>
            <a:r>
              <a:rPr lang="en-US" sz="2400" spc="-36" dirty="0">
                <a:solidFill>
                  <a:srgbClr val="000000"/>
                </a:solidFill>
                <a:latin typeface="Abhaya Libre Regular"/>
              </a:rPr>
              <a:t>Idea screening</a:t>
            </a:r>
          </a:p>
          <a:p>
            <a:pPr marL="342900" indent="-342900" algn="just">
              <a:buFont typeface="Arial" panose="020B0604020202020204" pitchFamily="34" charset="0"/>
              <a:buChar char="•"/>
            </a:pPr>
            <a:r>
              <a:rPr lang="en-US" sz="2400" spc="-36" dirty="0">
                <a:solidFill>
                  <a:srgbClr val="000000"/>
                </a:solidFill>
                <a:latin typeface="Abhaya Libre Regular"/>
              </a:rPr>
              <a:t>Concept development and testing</a:t>
            </a:r>
          </a:p>
          <a:p>
            <a:pPr marL="342900" indent="-342900" algn="just">
              <a:buFont typeface="Arial" panose="020B0604020202020204" pitchFamily="34" charset="0"/>
              <a:buChar char="•"/>
            </a:pPr>
            <a:r>
              <a:rPr lang="en-US" sz="2400" spc="-36" dirty="0">
                <a:solidFill>
                  <a:srgbClr val="000000"/>
                </a:solidFill>
                <a:latin typeface="Abhaya Libre Regular"/>
              </a:rPr>
              <a:t>Market strategy and business analysis</a:t>
            </a:r>
          </a:p>
          <a:p>
            <a:pPr marL="342900" indent="-342900" algn="just">
              <a:buFont typeface="Arial" panose="020B0604020202020204" pitchFamily="34" charset="0"/>
              <a:buChar char="•"/>
            </a:pPr>
            <a:r>
              <a:rPr lang="en-US" sz="2400" spc="-36" dirty="0">
                <a:solidFill>
                  <a:srgbClr val="000000"/>
                </a:solidFill>
                <a:latin typeface="Abhaya Libre Regular"/>
              </a:rPr>
              <a:t>Product</a:t>
            </a:r>
          </a:p>
          <a:p>
            <a:pPr marL="342900" indent="-342900" algn="just">
              <a:buFont typeface="Arial" panose="020B0604020202020204" pitchFamily="34" charset="0"/>
              <a:buChar char="•"/>
            </a:pPr>
            <a:r>
              <a:rPr lang="en-US" sz="2400" spc="-36" dirty="0">
                <a:solidFill>
                  <a:srgbClr val="000000"/>
                </a:solidFill>
                <a:latin typeface="Abhaya Libre Regular"/>
              </a:rPr>
              <a:t>Price</a:t>
            </a:r>
          </a:p>
        </p:txBody>
      </p:sp>
      <p:sp>
        <p:nvSpPr>
          <p:cNvPr id="9" name="TextBox 9"/>
          <p:cNvSpPr txBox="1"/>
          <p:nvPr/>
        </p:nvSpPr>
        <p:spPr>
          <a:xfrm>
            <a:off x="3352800" y="1553588"/>
            <a:ext cx="12469091" cy="692497"/>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Stages of new product development</a:t>
            </a:r>
          </a:p>
        </p:txBody>
      </p:sp>
      <p:sp>
        <p:nvSpPr>
          <p:cNvPr id="10" name="TextBox 9"/>
          <p:cNvSpPr txBox="1"/>
          <p:nvPr/>
        </p:nvSpPr>
        <p:spPr>
          <a:xfrm>
            <a:off x="10134599" y="5727706"/>
            <a:ext cx="6498895" cy="2308324"/>
          </a:xfrm>
          <a:prstGeom prst="rect">
            <a:avLst/>
          </a:prstGeom>
          <a:noFill/>
        </p:spPr>
        <p:txBody>
          <a:bodyPr wrap="none" rtlCol="0">
            <a:spAutoFit/>
          </a:bodyPr>
          <a:lstStyle/>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Promotion</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Place</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Feasibility analysis or study</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Product technical design and product roadmap </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Test marketing or market testing</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Market entry and commercialization</a:t>
            </a:r>
          </a:p>
        </p:txBody>
      </p:sp>
      <p:sp>
        <p:nvSpPr>
          <p:cNvPr id="6" name="TextBox 5"/>
          <p:cNvSpPr txBox="1"/>
          <p:nvPr/>
        </p:nvSpPr>
        <p:spPr>
          <a:xfrm>
            <a:off x="4495800" y="3523488"/>
            <a:ext cx="9761005" cy="461665"/>
          </a:xfrm>
          <a:prstGeom prst="rect">
            <a:avLst/>
          </a:prstGeom>
          <a:noFill/>
        </p:spPr>
        <p:txBody>
          <a:bodyPr wrap="none" rtlCol="0">
            <a:spAutoFit/>
          </a:bodyPr>
          <a:lstStyle/>
          <a:p>
            <a:r>
              <a:rPr lang="en-US" sz="2400" dirty="0">
                <a:latin typeface="Abhaya Libre Regular" panose="020B0604020202020204" charset="0"/>
                <a:cs typeface="Abhaya Libre Regular" panose="020B0604020202020204" charset="0"/>
              </a:rPr>
              <a:t>The new product development process consists of the following components:</a:t>
            </a:r>
          </a:p>
        </p:txBody>
      </p:sp>
      <p:pic>
        <p:nvPicPr>
          <p:cNvPr id="7" name="Picture 16">
            <a:extLst>
              <a:ext uri="{FF2B5EF4-FFF2-40B4-BE49-F238E27FC236}">
                <a16:creationId xmlns:a16="http://schemas.microsoft.com/office/drawing/2014/main" id="{1B3677F4-4136-FD6E-6EDF-6AE130C424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73908" y="2338996"/>
            <a:ext cx="7910139" cy="5609008"/>
          </a:xfrm>
          <a:prstGeom prst="rect">
            <a:avLst/>
          </a:prstGeom>
        </p:spPr>
      </p:pic>
    </p:spTree>
    <p:extLst>
      <p:ext uri="{BB962C8B-B14F-4D97-AF65-F5344CB8AC3E}">
        <p14:creationId xmlns:p14="http://schemas.microsoft.com/office/powerpoint/2010/main" val="4169539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n-US" sz="9000" dirty="0" err="1">
                <a:solidFill>
                  <a:srgbClr val="04989E"/>
                </a:solidFill>
                <a:latin typeface="Abhaya Libre Regular"/>
              </a:rPr>
              <a:t>EntreComp</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528641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5562600" y="2422589"/>
            <a:ext cx="11506200" cy="2150973"/>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The European Entrepreneurship Competence Framework </a:t>
            </a:r>
            <a:r>
              <a:rPr lang="en-US" sz="6410" dirty="0" err="1">
                <a:solidFill>
                  <a:srgbClr val="000000"/>
                </a:solidFill>
                <a:latin typeface="Abhaya Libre Regular"/>
              </a:rPr>
              <a:t>EntreComp</a:t>
            </a:r>
            <a:endParaRPr lang="en-US" sz="6410" dirty="0">
              <a:solidFill>
                <a:srgbClr val="000000"/>
              </a:solidFill>
              <a:latin typeface="Abhaya Libre Regular"/>
            </a:endParaRP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751450" y="4743309"/>
            <a:ext cx="11658600" cy="3416320"/>
          </a:xfrm>
          <a:prstGeom prst="rect">
            <a:avLst/>
          </a:prstGeom>
          <a:noFill/>
        </p:spPr>
        <p:txBody>
          <a:bodyPr wrap="square" rtlCol="0">
            <a:spAutoFit/>
          </a:bodyPr>
          <a:lstStyle/>
          <a:p>
            <a:pPr algn="just"/>
            <a:r>
              <a:rPr lang="en-US" sz="2400" dirty="0">
                <a:latin typeface="Abhaya Libre Regular" panose="020B0604020202020204" charset="0"/>
                <a:cs typeface="Abhaya Libre Regular" panose="020B0604020202020204" charset="0"/>
              </a:rPr>
              <a:t>The European Commission has developed </a:t>
            </a:r>
            <a:r>
              <a:rPr lang="en-US" sz="2400" dirty="0" err="1">
                <a:latin typeface="Abhaya Libre Regular" panose="020B0604020202020204" charset="0"/>
                <a:cs typeface="Abhaya Libre Regular" panose="020B0604020202020204" charset="0"/>
              </a:rPr>
              <a:t>EntreComp</a:t>
            </a:r>
            <a:r>
              <a:rPr lang="en-US" sz="2400" dirty="0">
                <a:latin typeface="Abhaya Libre Regular" panose="020B0604020202020204" charset="0"/>
                <a:cs typeface="Abhaya Libre Regular" panose="020B0604020202020204" charset="0"/>
              </a:rPr>
              <a:t>: the European Entrepreneurship Competence Framework as a reference framework to explain what is meant by an entrepreneurial mindset.</a:t>
            </a:r>
          </a:p>
          <a:p>
            <a:pPr marL="457200" indent="-457200" algn="just">
              <a:buAutoNum type="arabicParenR"/>
            </a:pPr>
            <a:endParaRPr lang="en-US"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EntreComp</a:t>
            </a:r>
            <a:r>
              <a:rPr lang="en-US" sz="2400" dirty="0">
                <a:latin typeface="Abhaya Libre Regular" panose="020B0604020202020204" charset="0"/>
                <a:cs typeface="Abhaya Libre Regular" panose="020B0604020202020204" charset="0"/>
              </a:rPr>
              <a:t> offers a comprehensive description of the knowledge, skills and attitudes that people need to be entrepreneurial and create financial, cultural or social value for others.</a:t>
            </a:r>
          </a:p>
          <a:p>
            <a:pPr marL="457200" indent="-457200" algn="just">
              <a:buAutoNum type="arabicParenR"/>
            </a:pPr>
            <a:endParaRPr lang="en-US"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EntreComp</a:t>
            </a:r>
            <a:r>
              <a:rPr lang="en-US" sz="2400" dirty="0">
                <a:latin typeface="Abhaya Libre Regular" panose="020B0604020202020204" charset="0"/>
                <a:cs typeface="Abhaya Libre Regular" panose="020B0604020202020204" charset="0"/>
              </a:rPr>
              <a:t> is a common reference framework that identifies 15 competences in three key areas that describe what it means to be entrepreneurial.</a:t>
            </a:r>
          </a:p>
        </p:txBody>
      </p:sp>
    </p:spTree>
    <p:extLst>
      <p:ext uri="{BB962C8B-B14F-4D97-AF65-F5344CB8AC3E}">
        <p14:creationId xmlns:p14="http://schemas.microsoft.com/office/powerpoint/2010/main" val="2701501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0591800" y="1638300"/>
            <a:ext cx="7127536" cy="696256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861267" y="3069735"/>
            <a:ext cx="8280738" cy="5232202"/>
          </a:xfrm>
          <a:prstGeom prst="rect">
            <a:avLst/>
          </a:prstGeom>
        </p:spPr>
        <p:txBody>
          <a:bodyPr wrap="square" lIns="0" tIns="0" rIns="0" bIns="0" rtlCol="0" anchor="t">
            <a:spAutoFit/>
          </a:bodyPr>
          <a:lstStyle/>
          <a:p>
            <a:pPr algn="just">
              <a:lnSpc>
                <a:spcPts val="3359"/>
              </a:lnSpc>
            </a:pPr>
            <a:r>
              <a:rPr lang="en-US" sz="2400" spc="-36" dirty="0" err="1">
                <a:solidFill>
                  <a:srgbClr val="000000"/>
                </a:solidFill>
                <a:latin typeface="Abhaya Libre Regular"/>
              </a:rPr>
              <a:t>EntreComp</a:t>
            </a:r>
            <a:r>
              <a:rPr lang="en-US" sz="2400" spc="-36" dirty="0">
                <a:solidFill>
                  <a:srgbClr val="000000"/>
                </a:solidFill>
                <a:latin typeface="Abhaya Libre Regular"/>
              </a:rPr>
              <a:t> has the potential to be used in a variety of ways including:</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supporting policy and practice to develop entrepreneurial skills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assessing entrepreneurial skills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supporting training of educators, trainers and teachers to deliver entrepreneurial skills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to design </a:t>
            </a:r>
            <a:r>
              <a:rPr lang="en-US" sz="2400" spc="-36" dirty="0" err="1">
                <a:solidFill>
                  <a:srgbClr val="000000"/>
                </a:solidFill>
                <a:latin typeface="Abhaya Libre Regular"/>
              </a:rPr>
              <a:t>programmes</a:t>
            </a:r>
            <a:r>
              <a:rPr lang="en-US" sz="2400" spc="-36" dirty="0">
                <a:solidFill>
                  <a:srgbClr val="000000"/>
                </a:solidFill>
                <a:latin typeface="Abhaya Libre Regular"/>
              </a:rPr>
              <a:t> and learning opportunities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to </a:t>
            </a:r>
            <a:r>
              <a:rPr lang="en-US" sz="2400" spc="-36" dirty="0" err="1">
                <a:solidFill>
                  <a:srgbClr val="000000"/>
                </a:solidFill>
                <a:latin typeface="Abhaya Libre Regular"/>
              </a:rPr>
              <a:t>recognise</a:t>
            </a:r>
            <a:r>
              <a:rPr lang="en-US" sz="2400" spc="-36" dirty="0">
                <a:solidFill>
                  <a:srgbClr val="000000"/>
                </a:solidFill>
                <a:latin typeface="Abhaya Libre Regular"/>
              </a:rPr>
              <a:t> and certify skills</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err="1">
                <a:solidFill>
                  <a:srgbClr val="000000"/>
                </a:solidFill>
                <a:latin typeface="Abhaya Libre Regular"/>
              </a:rPr>
              <a:t>EntreComp</a:t>
            </a:r>
            <a:r>
              <a:rPr lang="en-US" sz="2400" spc="-36" dirty="0">
                <a:solidFill>
                  <a:srgbClr val="000000"/>
                </a:solidFill>
                <a:latin typeface="Abhaya Libre Regular"/>
              </a:rPr>
              <a:t> can be used across sectors and be a key support for collaboration and development work by educators, trainers, employers, professional bodies and policy-makers</a:t>
            </a:r>
          </a:p>
        </p:txBody>
      </p:sp>
      <p:sp>
        <p:nvSpPr>
          <p:cNvPr id="9" name="TextBox 9"/>
          <p:cNvSpPr txBox="1"/>
          <p:nvPr/>
        </p:nvSpPr>
        <p:spPr>
          <a:xfrm>
            <a:off x="3671371" y="1881587"/>
            <a:ext cx="8280738" cy="770736"/>
          </a:xfrm>
          <a:prstGeom prst="rect">
            <a:avLst/>
          </a:prstGeom>
        </p:spPr>
        <p:txBody>
          <a:bodyPr lIns="0" tIns="0" rIns="0" bIns="0" rtlCol="0" anchor="t">
            <a:spAutoFit/>
          </a:bodyPr>
          <a:lstStyle/>
          <a:p>
            <a:pPr>
              <a:lnSpc>
                <a:spcPts val="5449"/>
              </a:lnSpc>
            </a:pPr>
            <a:r>
              <a:rPr lang="en-US" sz="6410" dirty="0" err="1">
                <a:solidFill>
                  <a:srgbClr val="000000"/>
                </a:solidFill>
                <a:latin typeface="Abhaya Libre Regular"/>
              </a:rPr>
              <a:t>EntreComp</a:t>
            </a:r>
            <a:endParaRPr lang="en-US" sz="6410" dirty="0">
              <a:solidFill>
                <a:srgbClr val="000000"/>
              </a:solidFill>
              <a:latin typeface="Abhaya Libre Regular"/>
            </a:endParaRPr>
          </a:p>
        </p:txBody>
      </p:sp>
      <p:pic>
        <p:nvPicPr>
          <p:cNvPr id="13" name="Picture 12">
            <a:extLst>
              <a:ext uri="{FF2B5EF4-FFF2-40B4-BE49-F238E27FC236}">
                <a16:creationId xmlns:a16="http://schemas.microsoft.com/office/drawing/2014/main" id="{3B4F419B-D615-2144-1B1D-8915880ABE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60337" y="4018716"/>
            <a:ext cx="5791211" cy="1930403"/>
          </a:xfrm>
          <a:prstGeom prst="rect">
            <a:avLst/>
          </a:prstGeom>
        </p:spPr>
      </p:pic>
    </p:spTree>
    <p:extLst>
      <p:ext uri="{BB962C8B-B14F-4D97-AF65-F5344CB8AC3E}">
        <p14:creationId xmlns:p14="http://schemas.microsoft.com/office/powerpoint/2010/main" val="954299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861266" y="3069735"/>
            <a:ext cx="15207533" cy="3488134"/>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The most important competencies that are considered through </a:t>
            </a:r>
            <a:r>
              <a:rPr lang="en-US" sz="2400" spc="-36" dirty="0" err="1">
                <a:solidFill>
                  <a:srgbClr val="000000"/>
                </a:solidFill>
                <a:latin typeface="Abhaya Libre Regular"/>
              </a:rPr>
              <a:t>EntreComp</a:t>
            </a:r>
            <a:r>
              <a:rPr lang="en-US" sz="2400" spc="-36" dirty="0">
                <a:solidFill>
                  <a:srgbClr val="000000"/>
                </a:solidFill>
                <a:latin typeface="Abhaya Libre Regular"/>
              </a:rPr>
              <a:t> related to Identify new trends and markets demands to produce new goods or services that appeal to its target audience and how they will affect your organization  are:</a:t>
            </a:r>
          </a:p>
          <a:p>
            <a:pPr algn="just">
              <a:lnSpc>
                <a:spcPts val="3359"/>
              </a:lnSpc>
            </a:pPr>
            <a:endParaRPr lang="en-US" sz="2400" spc="-36" dirty="0">
              <a:solidFill>
                <a:srgbClr val="000000"/>
              </a:solidFill>
              <a:latin typeface="Abhaya Libre Regular"/>
            </a:endParaRPr>
          </a:p>
          <a:p>
            <a:pPr algn="just">
              <a:lnSpc>
                <a:spcPts val="3359"/>
              </a:lnSpc>
            </a:pPr>
            <a:r>
              <a:rPr lang="en-US" sz="2400" b="1" spc="-36" dirty="0">
                <a:solidFill>
                  <a:srgbClr val="000000"/>
                </a:solidFill>
                <a:latin typeface="Abhaya Libre Regular"/>
              </a:rPr>
              <a:t>Creativity</a:t>
            </a:r>
            <a:r>
              <a:rPr lang="en-US" sz="2400" spc="-36" dirty="0">
                <a:solidFill>
                  <a:srgbClr val="000000"/>
                </a:solidFill>
                <a:latin typeface="Abhaya Libre Regular"/>
              </a:rPr>
              <a:t> (Creative thinking and problem solving) – Developing several ideas and opportunities to create value, including better solutions to existing and new challenges; Research and experimentation with innovative approaches; Combining knowledge and resources to achieve valuable effects. </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	</a:t>
            </a:r>
          </a:p>
        </p:txBody>
      </p:sp>
      <p:sp>
        <p:nvSpPr>
          <p:cNvPr id="9" name="TextBox 9"/>
          <p:cNvSpPr txBox="1"/>
          <p:nvPr/>
        </p:nvSpPr>
        <p:spPr>
          <a:xfrm>
            <a:off x="7051694" y="1628250"/>
            <a:ext cx="8280738" cy="770736"/>
          </a:xfrm>
          <a:prstGeom prst="rect">
            <a:avLst/>
          </a:prstGeom>
        </p:spPr>
        <p:txBody>
          <a:bodyPr lIns="0" tIns="0" rIns="0" bIns="0" rtlCol="0" anchor="t">
            <a:spAutoFit/>
          </a:bodyPr>
          <a:lstStyle/>
          <a:p>
            <a:pPr>
              <a:lnSpc>
                <a:spcPts val="5449"/>
              </a:lnSpc>
            </a:pPr>
            <a:r>
              <a:rPr lang="en-US" sz="6410" dirty="0" err="1">
                <a:solidFill>
                  <a:srgbClr val="000000"/>
                </a:solidFill>
                <a:latin typeface="Abhaya Libre Regular"/>
              </a:rPr>
              <a:t>EntreComp</a:t>
            </a:r>
            <a:endParaRPr lang="en-US" sz="6410" dirty="0">
              <a:solidFill>
                <a:srgbClr val="000000"/>
              </a:solidFill>
              <a:latin typeface="Abhaya Libre Regular"/>
            </a:endParaRPr>
          </a:p>
        </p:txBody>
      </p:sp>
      <p:sp>
        <p:nvSpPr>
          <p:cNvPr id="10" name="TextBox 9"/>
          <p:cNvSpPr txBox="1"/>
          <p:nvPr/>
        </p:nvSpPr>
        <p:spPr>
          <a:xfrm>
            <a:off x="8093431" y="5865439"/>
            <a:ext cx="4250968" cy="1938992"/>
          </a:xfrm>
          <a:prstGeom prst="rect">
            <a:avLst/>
          </a:prstGeom>
          <a:noFill/>
        </p:spPr>
        <p:txBody>
          <a:bodyPr wrap="square" rtlCol="0">
            <a:spAutoFit/>
          </a:bodyPr>
          <a:lstStyle/>
          <a:p>
            <a:r>
              <a:rPr lang="en-US" sz="2400" b="1" dirty="0">
                <a:latin typeface="Abhaya Libre Regular" panose="020B0604020202020204" charset="0"/>
                <a:cs typeface="Abhaya Libre Regular" panose="020B0604020202020204" charset="0"/>
              </a:rPr>
              <a:t>Vision</a:t>
            </a:r>
            <a:r>
              <a:rPr lang="en-US" sz="2400" dirty="0">
                <a:latin typeface="Abhaya Libre Regular" panose="020B0604020202020204" charset="0"/>
                <a:cs typeface="Abhaya Libre Regular" panose="020B0604020202020204" charset="0"/>
              </a:rPr>
              <a:t> – work towards your vision of the future</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Imagine</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Think strategically</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Guide action</a:t>
            </a:r>
          </a:p>
        </p:txBody>
      </p:sp>
      <p:sp>
        <p:nvSpPr>
          <p:cNvPr id="11" name="TextBox 10"/>
          <p:cNvSpPr txBox="1"/>
          <p:nvPr/>
        </p:nvSpPr>
        <p:spPr>
          <a:xfrm>
            <a:off x="2438400" y="5865439"/>
            <a:ext cx="5181600" cy="2677656"/>
          </a:xfrm>
          <a:prstGeom prst="rect">
            <a:avLst/>
          </a:prstGeom>
          <a:noFill/>
        </p:spPr>
        <p:txBody>
          <a:bodyPr wrap="square" rtlCol="0">
            <a:spAutoFit/>
          </a:bodyPr>
          <a:lstStyle/>
          <a:p>
            <a:r>
              <a:rPr lang="en-US" sz="2400" b="1" dirty="0">
                <a:latin typeface="Abhaya Libre Regular" panose="020B0604020202020204" charset="0"/>
                <a:cs typeface="Abhaya Libre Regular" panose="020B0604020202020204" charset="0"/>
              </a:rPr>
              <a:t>Creativity </a:t>
            </a:r>
            <a:r>
              <a:rPr lang="en-US" sz="2400" dirty="0">
                <a:latin typeface="Abhaya Libre Regular" panose="020B0604020202020204" charset="0"/>
                <a:cs typeface="Abhaya Libre Regular" panose="020B0604020202020204" charset="0"/>
              </a:rPr>
              <a:t>– Develop and purposeful ideas</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Be curious and open</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Develop idea</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Define problems</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Design value</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Be innovative</a:t>
            </a:r>
          </a:p>
        </p:txBody>
      </p:sp>
      <p:sp>
        <p:nvSpPr>
          <p:cNvPr id="12" name="TextBox 11"/>
          <p:cNvSpPr txBox="1"/>
          <p:nvPr/>
        </p:nvSpPr>
        <p:spPr>
          <a:xfrm>
            <a:off x="12605308" y="5865439"/>
            <a:ext cx="3962400" cy="830997"/>
          </a:xfrm>
          <a:prstGeom prst="rect">
            <a:avLst/>
          </a:prstGeom>
          <a:noFill/>
        </p:spPr>
        <p:txBody>
          <a:bodyPr wrap="square" rtlCol="0">
            <a:spAutoFit/>
          </a:bodyPr>
          <a:lstStyle/>
          <a:p>
            <a:r>
              <a:rPr lang="en-US" sz="2400" b="1" dirty="0">
                <a:latin typeface="Abhaya Libre Regular" panose="020B0604020202020204" charset="0"/>
                <a:cs typeface="Abhaya Libre Regular" panose="020B0604020202020204" charset="0"/>
              </a:rPr>
              <a:t>Valuing ideas </a:t>
            </a:r>
            <a:r>
              <a:rPr lang="en-US" sz="2400" dirty="0">
                <a:latin typeface="Abhaya Libre Regular" panose="020B0604020202020204" charset="0"/>
                <a:cs typeface="Abhaya Libre Regular" panose="020B0604020202020204" charset="0"/>
              </a:rPr>
              <a:t>– Make the most of ideas and opportunities</a:t>
            </a:r>
          </a:p>
        </p:txBody>
      </p:sp>
    </p:spTree>
    <p:extLst>
      <p:ext uri="{BB962C8B-B14F-4D97-AF65-F5344CB8AC3E}">
        <p14:creationId xmlns:p14="http://schemas.microsoft.com/office/powerpoint/2010/main" val="193984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rtlCol="0" anchor="t">
            <a:spAutoFit/>
          </a:bodyPr>
          <a:lstStyle/>
          <a:p>
            <a:pPr>
              <a:lnSpc>
                <a:spcPts val="5449"/>
              </a:lnSpc>
            </a:pPr>
            <a:r>
              <a:rPr lang="en-US" sz="6410">
                <a:solidFill>
                  <a:srgbClr val="000000"/>
                </a:solidFill>
                <a:latin typeface="Abhaya Libre Regular Bold"/>
              </a:rPr>
              <a:t>Consortium</a:t>
            </a:r>
          </a:p>
        </p:txBody>
      </p:sp>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828800" y="3588528"/>
            <a:ext cx="15207533" cy="5215530"/>
          </a:xfrm>
          <a:prstGeom prst="rect">
            <a:avLst/>
          </a:prstGeom>
        </p:spPr>
        <p:txBody>
          <a:bodyPr wrap="square" lIns="0" tIns="0" rIns="0" bIns="0" rtlCol="0" anchor="t">
            <a:spAutoFit/>
          </a:bodyPr>
          <a:lstStyle/>
          <a:p>
            <a:pPr algn="just">
              <a:lnSpc>
                <a:spcPts val="3359"/>
              </a:lnSpc>
            </a:pPr>
            <a:r>
              <a:rPr lang="en-US" sz="2400" b="1" spc="-36" dirty="0">
                <a:solidFill>
                  <a:srgbClr val="000000"/>
                </a:solidFill>
                <a:latin typeface="Abhaya Libre Regular"/>
              </a:rPr>
              <a:t>Spotting opportunities </a:t>
            </a:r>
            <a:r>
              <a:rPr lang="en-US" sz="2400" spc="-36" dirty="0">
                <a:solidFill>
                  <a:srgbClr val="000000"/>
                </a:solidFill>
                <a:latin typeface="Abhaya Libre Regular"/>
              </a:rPr>
              <a:t>includes  Identifying and exploiting  opportunities to create value by exploring the social, </a:t>
            </a:r>
            <a:r>
              <a:rPr lang="en-US" sz="2400" spc="-36" dirty="0" err="1">
                <a:solidFill>
                  <a:srgbClr val="000000"/>
                </a:solidFill>
                <a:latin typeface="Abhaya Libre Regular"/>
              </a:rPr>
              <a:t>enviromental</a:t>
            </a:r>
            <a:r>
              <a:rPr lang="en-US" sz="2400" spc="-36" dirty="0">
                <a:solidFill>
                  <a:srgbClr val="000000"/>
                </a:solidFill>
                <a:latin typeface="Abhaya Libre Regular"/>
              </a:rPr>
              <a:t> and economic aspects of the market as well as </a:t>
            </a:r>
            <a:r>
              <a:rPr lang="en-US" sz="2400" spc="-36" dirty="0" err="1">
                <a:solidFill>
                  <a:srgbClr val="000000"/>
                </a:solidFill>
                <a:latin typeface="Abhaya Libre Regular"/>
              </a:rPr>
              <a:t>indentification</a:t>
            </a:r>
            <a:r>
              <a:rPr lang="en-US" sz="2400" spc="-36" dirty="0">
                <a:solidFill>
                  <a:srgbClr val="000000"/>
                </a:solidFill>
                <a:latin typeface="Abhaya Libre Regular"/>
              </a:rPr>
              <a:t> of needs  and challenges to be met. Additionally it includes ability forging new connections and </a:t>
            </a:r>
            <a:r>
              <a:rPr lang="en-US" sz="2400" spc="-36" dirty="0" err="1">
                <a:solidFill>
                  <a:srgbClr val="000000"/>
                </a:solidFill>
                <a:latin typeface="Abhaya Libre Regular"/>
              </a:rPr>
              <a:t>bringins</a:t>
            </a:r>
            <a:r>
              <a:rPr lang="en-US" sz="2400" spc="-36" dirty="0">
                <a:solidFill>
                  <a:srgbClr val="000000"/>
                </a:solidFill>
                <a:latin typeface="Abhaya Libre Regular"/>
              </a:rPr>
              <a:t> together disparate market elements to create opportunities for value creation.</a:t>
            </a: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 Use your imagination and abilities to identify opportunities for creating value. </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Identify, crate and seize opportunities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Focus on challenges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Uncover needs</a:t>
            </a: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Analyse</a:t>
            </a:r>
            <a:r>
              <a:rPr lang="en-US" sz="2400" spc="-36" dirty="0">
                <a:solidFill>
                  <a:srgbClr val="000000"/>
                </a:solidFill>
                <a:latin typeface="Abhaya Libre Regular"/>
              </a:rPr>
              <a:t> the context</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	</a:t>
            </a:r>
          </a:p>
        </p:txBody>
      </p:sp>
      <p:sp>
        <p:nvSpPr>
          <p:cNvPr id="9" name="TextBox 9"/>
          <p:cNvSpPr txBox="1"/>
          <p:nvPr/>
        </p:nvSpPr>
        <p:spPr>
          <a:xfrm>
            <a:off x="7086600" y="1958174"/>
            <a:ext cx="8280738" cy="770736"/>
          </a:xfrm>
          <a:prstGeom prst="rect">
            <a:avLst/>
          </a:prstGeom>
        </p:spPr>
        <p:txBody>
          <a:bodyPr lIns="0" tIns="0" rIns="0" bIns="0" rtlCol="0" anchor="t">
            <a:spAutoFit/>
          </a:bodyPr>
          <a:lstStyle/>
          <a:p>
            <a:pPr>
              <a:lnSpc>
                <a:spcPts val="5449"/>
              </a:lnSpc>
            </a:pPr>
            <a:r>
              <a:rPr lang="en-US" sz="6410" dirty="0" err="1">
                <a:solidFill>
                  <a:srgbClr val="000000"/>
                </a:solidFill>
                <a:latin typeface="Abhaya Libre Regular"/>
              </a:rPr>
              <a:t>EntreComp</a:t>
            </a:r>
            <a:endParaRPr lang="en-US" sz="6410" dirty="0">
              <a:solidFill>
                <a:srgbClr val="000000"/>
              </a:solidFill>
              <a:latin typeface="Abhaya Libre Regular"/>
            </a:endParaRPr>
          </a:p>
        </p:txBody>
      </p:sp>
      <p:pic>
        <p:nvPicPr>
          <p:cNvPr id="7" name="Picture 6" descr="Chart&#10;&#10;Description automatically generated">
            <a:extLst>
              <a:ext uri="{FF2B5EF4-FFF2-40B4-BE49-F238E27FC236}">
                <a16:creationId xmlns:a16="http://schemas.microsoft.com/office/drawing/2014/main" id="{6696C20A-1460-8480-CF62-36916DD5E6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80750" y="5143500"/>
            <a:ext cx="5339513" cy="2996524"/>
          </a:xfrm>
          <a:prstGeom prst="rect">
            <a:avLst/>
          </a:prstGeom>
        </p:spPr>
      </p:pic>
    </p:spTree>
    <p:extLst>
      <p:ext uri="{BB962C8B-B14F-4D97-AF65-F5344CB8AC3E}">
        <p14:creationId xmlns:p14="http://schemas.microsoft.com/office/powerpoint/2010/main" val="1213134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n-US" sz="9000" dirty="0">
                <a:solidFill>
                  <a:srgbClr val="04989E"/>
                </a:solidFill>
                <a:latin typeface="Abhaya Libre Regular"/>
              </a:rPr>
              <a:t>Examples of good practice</a:t>
            </a: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3193197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2241397" y="2840703"/>
            <a:ext cx="6510839" cy="5215530"/>
          </a:xfrm>
          <a:prstGeom prst="rect">
            <a:avLst/>
          </a:prstGeom>
        </p:spPr>
        <p:txBody>
          <a:bodyPr lIns="0" tIns="0" rIns="0" bIns="0" rtlCol="0" anchor="t">
            <a:spAutoFit/>
          </a:bodyPr>
          <a:lstStyle/>
          <a:p>
            <a:pPr algn="just">
              <a:lnSpc>
                <a:spcPts val="3359"/>
              </a:lnSpc>
            </a:pPr>
            <a:r>
              <a:rPr lang="pt-BR" sz="2400" spc="-36" dirty="0">
                <a:solidFill>
                  <a:srgbClr val="000000"/>
                </a:solidFill>
                <a:latin typeface="Abhaya Libre Regular"/>
              </a:rPr>
              <a:t>COCA‑COLA ZERO SUGAR ZERO CAFFEINE </a:t>
            </a:r>
          </a:p>
          <a:p>
            <a:pPr algn="just">
              <a:lnSpc>
                <a:spcPts val="3359"/>
              </a:lnSpc>
            </a:pPr>
            <a:endParaRPr lang="pt-BR"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Coca-Cola has kicked off a new social-first campaign to promote the launch of its latest product, Coca-Cola Zero Sugar Zero Caffeine, positioning itself as an evening friendly alternative to other Coca-Cola beverages.</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Promoted under the brand platform ‘It’s never too late for a bit of joy!’, the new campaign was launched with what the soft drink giant claims to be the ‘first Insta musical’, named ‘That moment when’.</a:t>
            </a: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5791200" y="1486302"/>
            <a:ext cx="8280738" cy="765979"/>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a:rPr>
              <a:t>Coca Cola Company</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5" name="Picture 4" descr="Text, calendar&#10;&#10;Description automatically generated">
            <a:extLst>
              <a:ext uri="{FF2B5EF4-FFF2-40B4-BE49-F238E27FC236}">
                <a16:creationId xmlns:a16="http://schemas.microsoft.com/office/drawing/2014/main" id="{7E299FF4-2FFA-B0D2-BE54-41C0F0EFF7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1129" y="3058975"/>
            <a:ext cx="7472167" cy="4981445"/>
          </a:xfrm>
          <a:prstGeom prst="rect">
            <a:avLst/>
          </a:prstGeom>
        </p:spPr>
      </p:pic>
    </p:spTree>
    <p:extLst>
      <p:ext uri="{BB962C8B-B14F-4D97-AF65-F5344CB8AC3E}">
        <p14:creationId xmlns:p14="http://schemas.microsoft.com/office/powerpoint/2010/main" val="1257156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295401" y="2840703"/>
            <a:ext cx="8686800" cy="5651547"/>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Dropbox brings everything—traditional files, cloud content, and web shortcuts—together in one place. Back in 2007, making work better for people meant designing a simpler way to keep files in sync. Today, it means designing products that reduce busywork so you can focus on the work that matters.</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Most “productivity tools” get in your way. They constantly ping, distract, and disrupt your team’s flow, so you spend your days switching between apps and tracking down feedback. It’s busywork, not the meaningful stuff. Dropbox wanted to change this.</a:t>
            </a:r>
          </a:p>
          <a:p>
            <a:pPr algn="just">
              <a:lnSpc>
                <a:spcPts val="3359"/>
              </a:lnSpc>
            </a:pP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Dropbox believe there’s a more enlightened way to work. Dropbox helps people be organized, stay focused, and get in sync with their teams. </a:t>
            </a: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7667990" y="1378669"/>
            <a:ext cx="4114800" cy="765979"/>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Dropbox</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3" name="Picture 2">
            <a:extLst>
              <a:ext uri="{FF2B5EF4-FFF2-40B4-BE49-F238E27FC236}">
                <a16:creationId xmlns:a16="http://schemas.microsoft.com/office/drawing/2014/main" id="{A8554706-1A1A-BC68-AC59-8A4B324C22D1}"/>
              </a:ext>
            </a:extLst>
          </p:cNvPr>
          <p:cNvPicPr>
            <a:picLocks noChangeAspect="1"/>
          </p:cNvPicPr>
          <p:nvPr/>
        </p:nvPicPr>
        <p:blipFill>
          <a:blip r:embed="rId8"/>
          <a:stretch>
            <a:fillRect/>
          </a:stretch>
        </p:blipFill>
        <p:spPr>
          <a:xfrm>
            <a:off x="10515600" y="2863563"/>
            <a:ext cx="6971909" cy="5251737"/>
          </a:xfrm>
          <a:prstGeom prst="rect">
            <a:avLst/>
          </a:prstGeom>
        </p:spPr>
      </p:pic>
    </p:spTree>
    <p:extLst>
      <p:ext uri="{BB962C8B-B14F-4D97-AF65-F5344CB8AC3E}">
        <p14:creationId xmlns:p14="http://schemas.microsoft.com/office/powerpoint/2010/main" val="4223849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2199766" y="3088718"/>
            <a:ext cx="14471141" cy="4593565"/>
          </a:xfrm>
          <a:prstGeom prst="rect">
            <a:avLst/>
          </a:prstGeom>
        </p:spPr>
        <p:txBody>
          <a:bodyPr wrap="square" lIns="0" tIns="0" rIns="0" bIns="0" rtlCol="0" anchor="t">
            <a:spAutoFit/>
          </a:bodyPr>
          <a:lstStyle/>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1"/>
              </a:rPr>
              <a:t>https://learnenglish.britishcouncil.org/business-english/business-magazine/five-essential-marketing-trends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2"/>
              </a:rPr>
              <a:t>https://www.investopedia.com/terms/t/target-market.asp</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3"/>
              </a:rPr>
              <a:t>https://blog.hootsuite.com/target-market/</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4"/>
              </a:rPr>
              <a:t>https://www.techtarget.com/searchcio/definition/product-development-or-new-product-development-NPD</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5"/>
              </a:rPr>
              <a:t>https://ec.europa.eu/social/main.jsp?catId=1317&amp;langId=en</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6"/>
              </a:rPr>
              <a:t>https://www.bigcommerce.com/articles/ecommerce/target-market-analysis/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7"/>
              </a:rPr>
              <a:t>https://grin.co/blog/reach-your-target-audience-more-effectively/</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8"/>
              </a:rPr>
              <a:t>https://www.sprinklr.com/cxm/market-research/</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9"/>
              </a:rPr>
              <a:t>https://www.practicalbusinessskills.com/getting-started/creating-a-business-plan/understanding-the-market</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20"/>
              </a:rPr>
              <a:t>https://www.qualtrics.com/experience-management/brand/what-is-market-segmentation/</a:t>
            </a:r>
            <a:r>
              <a:rPr lang="en-US" sz="2400" spc="-36" dirty="0">
                <a:solidFill>
                  <a:srgbClr val="000000"/>
                </a:solidFill>
                <a:latin typeface="Abhaya Libre Regular"/>
              </a:rPr>
              <a:t>  </a:t>
            </a:r>
          </a:p>
        </p:txBody>
      </p:sp>
      <p:sp>
        <p:nvSpPr>
          <p:cNvPr id="8" name="TextBox 8"/>
          <p:cNvSpPr txBox="1"/>
          <p:nvPr/>
        </p:nvSpPr>
        <p:spPr>
          <a:xfrm>
            <a:off x="2199766" y="2031180"/>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Bold"/>
              </a:rPr>
              <a:t>References</a:t>
            </a:r>
          </a:p>
        </p:txBody>
      </p:sp>
      <p:pic>
        <p:nvPicPr>
          <p:cNvPr id="9" name="Picture 9"/>
          <p:cNvPicPr>
            <a:picLocks noChangeAspect="1"/>
          </p:cNvPicPr>
          <p:nvPr/>
        </p:nvPicPr>
        <p:blipFill>
          <a:blip r:embed="rId2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0" y="458151"/>
              <a:ext cx="3867430" cy="618789"/>
            </a:xfrm>
            <a:prstGeom prst="rect">
              <a:avLst/>
            </a:prstGeom>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182953" y="7120240"/>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2199766" y="2437935"/>
            <a:ext cx="16088234" cy="6440225"/>
          </a:xfrm>
          <a:prstGeom prst="rect">
            <a:avLst/>
          </a:prstGeom>
        </p:spPr>
        <p:txBody>
          <a:bodyPr wrap="square" lIns="0" tIns="0" rIns="0" bIns="0" rtlCol="0" anchor="t">
            <a:spAutoFit/>
          </a:bodyPr>
          <a:lstStyle/>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1"/>
              </a:rPr>
              <a:t>https://www.shopify.com/blog/niche-markets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2"/>
              </a:rPr>
              <a:t>https://blog.hubspot.com/sales/niche-market</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3"/>
              </a:rPr>
              <a:t>https://www.investopedia.com/terms/m/market.asp</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4"/>
              </a:rPr>
              <a:t>https://www.managementstudyguide.com/what-is-market.htm</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5"/>
              </a:rPr>
              <a:t>https://www.indeed.com/career-advice/career-development/market-structure</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6"/>
              </a:rPr>
              <a:t>https://www.semrush.com/blog/trends/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7"/>
              </a:rPr>
              <a:t>https://www.indiainfoline.com/knowledge-center/online-share-trading/how-to-identify-trends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8"/>
              </a:rPr>
              <a:t>https://www.investopedia.com/articles/technical/03/060303.asp</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9"/>
              </a:rPr>
              <a:t>https://www.investopedia.com/terms/t/trend.asp</a:t>
            </a:r>
            <a:endParaRPr lang="en-US" sz="2400" spc="-36" dirty="0">
              <a:solidFill>
                <a:srgbClr val="000000"/>
              </a:solidFill>
              <a:latin typeface="Abhaya Libre Regular"/>
            </a:endParaRP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20"/>
              </a:rPr>
              <a:t>https://www.coca-cola.co.uk/marketing/launches-and-innovation/coca-cola-zero-sugar-zero-caffeine-that-moment-when</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21"/>
              </a:rPr>
              <a:t>https://www.dropbox.com/about</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22"/>
              </a:rPr>
              <a:t>https://techcrunch.com/gallery/a-brief-history-of-dropbox/</a:t>
            </a:r>
            <a:r>
              <a:rPr lang="en-US" sz="2400" spc="-36" dirty="0">
                <a:solidFill>
                  <a:srgbClr val="000000"/>
                </a:solidFill>
                <a:latin typeface="Abhaya Libre Regular"/>
              </a:rPr>
              <a:t> </a:t>
            </a:r>
          </a:p>
          <a:p>
            <a:pPr>
              <a:lnSpc>
                <a:spcPts val="3600"/>
              </a:lnSpc>
            </a:pPr>
            <a:endParaRPr lang="en-US" sz="2400" spc="-36" dirty="0">
              <a:solidFill>
                <a:srgbClr val="000000"/>
              </a:solidFill>
              <a:latin typeface="Abhaya Libre Regular"/>
            </a:endParaRPr>
          </a:p>
          <a:p>
            <a:pPr>
              <a:lnSpc>
                <a:spcPts val="3600"/>
              </a:lnSpc>
            </a:pPr>
            <a:endParaRPr lang="en-US" sz="2400" spc="-36" dirty="0">
              <a:solidFill>
                <a:srgbClr val="000000"/>
              </a:solidFill>
              <a:latin typeface="Abhaya Libre Regular"/>
            </a:endParaRPr>
          </a:p>
        </p:txBody>
      </p:sp>
      <p:sp>
        <p:nvSpPr>
          <p:cNvPr id="8" name="TextBox 8"/>
          <p:cNvSpPr txBox="1"/>
          <p:nvPr/>
        </p:nvSpPr>
        <p:spPr>
          <a:xfrm>
            <a:off x="2319610" y="1483924"/>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Bold"/>
              </a:rPr>
              <a:t>References</a:t>
            </a:r>
          </a:p>
        </p:txBody>
      </p:sp>
      <p:pic>
        <p:nvPicPr>
          <p:cNvPr id="9" name="Picture 9"/>
          <p:cNvPicPr>
            <a:picLocks noChangeAspect="1"/>
          </p:cNvPicPr>
          <p:nvPr/>
        </p:nvPicPr>
        <p:blipFill>
          <a:blip r:embed="rId23"/>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0" y="458151"/>
              <a:ext cx="3867430" cy="618789"/>
            </a:xfrm>
            <a:prstGeom prst="rect">
              <a:avLst/>
            </a:prstGeom>
          </p:spPr>
        </p:pic>
      </p:grpSp>
    </p:spTree>
    <p:extLst>
      <p:ext uri="{BB962C8B-B14F-4D97-AF65-F5344CB8AC3E}">
        <p14:creationId xmlns:p14="http://schemas.microsoft.com/office/powerpoint/2010/main" val="931356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830888" y="4005165"/>
            <a:ext cx="12325712" cy="1733465"/>
          </a:xfrm>
          <a:prstGeom prst="rect">
            <a:avLst/>
          </a:prstGeom>
        </p:spPr>
        <p:txBody>
          <a:bodyPr lIns="0" tIns="0" rIns="0" bIns="0" rtlCol="0" anchor="t">
            <a:spAutoFit/>
          </a:bodyPr>
          <a:lstStyle/>
          <a:p>
            <a:pPr algn="ctr">
              <a:lnSpc>
                <a:spcPts val="12486"/>
              </a:lnSpc>
            </a:pPr>
            <a:r>
              <a:rPr lang="en-US" sz="14030">
                <a:solidFill>
                  <a:srgbClr val="000000"/>
                </a:solidFill>
                <a:latin typeface="Abhaya Libre Regular Bold Italics"/>
              </a:rPr>
              <a:t>Thank you!</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rtlCol="0" anchor="t">
            <a:spAutoFit/>
          </a:bodyPr>
          <a:lstStyle/>
          <a:p>
            <a:pPr algn="ctr">
              <a:lnSpc>
                <a:spcPts val="11295"/>
              </a:lnSpc>
              <a:spcBef>
                <a:spcPct val="0"/>
              </a:spcBef>
            </a:pPr>
            <a:r>
              <a:rPr lang="en-US" sz="8068">
                <a:solidFill>
                  <a:srgbClr val="04989E"/>
                </a:solidFill>
                <a:latin typeface="Abhaya Libre Regular Bold"/>
              </a:rPr>
              <a:t>@Regio.Digi.Hub</a:t>
            </a:r>
            <a:r>
              <a:rPr lang="en-US" sz="8068">
                <a:solidFill>
                  <a:srgbClr val="04989E"/>
                </a:solidFill>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8336714" y="2574753"/>
            <a:ext cx="4684714" cy="555910"/>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MARKET</a:t>
            </a:r>
          </a:p>
        </p:txBody>
      </p:sp>
      <p:sp>
        <p:nvSpPr>
          <p:cNvPr id="3" name="TextBox 3"/>
          <p:cNvSpPr txBox="1"/>
          <p:nvPr/>
        </p:nvSpPr>
        <p:spPr>
          <a:xfrm>
            <a:off x="8336714" y="4045652"/>
            <a:ext cx="4684714" cy="555910"/>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MARKET NICHE</a:t>
            </a:r>
          </a:p>
        </p:txBody>
      </p:sp>
      <p:sp>
        <p:nvSpPr>
          <p:cNvPr id="4" name="TextBox 4"/>
          <p:cNvSpPr txBox="1"/>
          <p:nvPr/>
        </p:nvSpPr>
        <p:spPr>
          <a:xfrm>
            <a:off x="8330088" y="5495248"/>
            <a:ext cx="5379286" cy="577081"/>
          </a:xfrm>
          <a:prstGeom prst="rect">
            <a:avLst/>
          </a:prstGeom>
        </p:spPr>
        <p:txBody>
          <a:bodyPr wrap="square" lIns="0" tIns="0" rIns="0" bIns="0" rtlCol="0" anchor="t">
            <a:spAutoFit/>
          </a:bodyPr>
          <a:lstStyle/>
          <a:p>
            <a:pPr>
              <a:lnSpc>
                <a:spcPts val="4534"/>
              </a:lnSpc>
            </a:pPr>
            <a:r>
              <a:rPr lang="en-US" sz="3238" spc="-48" dirty="0">
                <a:solidFill>
                  <a:srgbClr val="000000"/>
                </a:solidFill>
                <a:latin typeface="Abhaya Libre Regular"/>
              </a:rPr>
              <a:t>INNOVATIONS / NEW GOODS</a:t>
            </a:r>
          </a:p>
        </p:txBody>
      </p:sp>
      <p:sp>
        <p:nvSpPr>
          <p:cNvPr id="5" name="TextBox 5"/>
          <p:cNvSpPr txBox="1"/>
          <p:nvPr/>
        </p:nvSpPr>
        <p:spPr>
          <a:xfrm>
            <a:off x="8336714" y="3280739"/>
            <a:ext cx="4684714" cy="555910"/>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TARGET AUDIENCE</a:t>
            </a:r>
          </a:p>
        </p:txBody>
      </p:sp>
      <p:sp>
        <p:nvSpPr>
          <p:cNvPr id="6" name="TextBox 6"/>
          <p:cNvSpPr txBox="1"/>
          <p:nvPr/>
        </p:nvSpPr>
        <p:spPr>
          <a:xfrm>
            <a:off x="8336714" y="4772323"/>
            <a:ext cx="4684714" cy="555910"/>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MARKET TRENDS</a:t>
            </a:r>
          </a:p>
        </p:txBody>
      </p:sp>
      <p:sp>
        <p:nvSpPr>
          <p:cNvPr id="7" name="TextBox 7"/>
          <p:cNvSpPr txBox="1"/>
          <p:nvPr/>
        </p:nvSpPr>
        <p:spPr>
          <a:xfrm>
            <a:off x="8336714" y="6249718"/>
            <a:ext cx="4684714" cy="555910"/>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ENTRECOMP</a:t>
            </a: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1995307" y="6046628"/>
            <a:ext cx="5364129" cy="536412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570971" y="-4349323"/>
            <a:ext cx="5810576" cy="5802961"/>
          </a:xfrm>
          <a:prstGeom prst="rect">
            <a:avLst/>
          </a:prstGeom>
        </p:spPr>
      </p:pic>
      <p:sp>
        <p:nvSpPr>
          <p:cNvPr id="15" name="TextBox 15"/>
          <p:cNvSpPr txBox="1"/>
          <p:nvPr/>
        </p:nvSpPr>
        <p:spPr>
          <a:xfrm>
            <a:off x="1160102" y="5050278"/>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Bold"/>
              </a:rPr>
              <a:t>Contents</a:t>
            </a:r>
          </a:p>
        </p:txBody>
      </p:sp>
      <p:sp>
        <p:nvSpPr>
          <p:cNvPr id="16" name="TextBox 16"/>
          <p:cNvSpPr txBox="1"/>
          <p:nvPr/>
        </p:nvSpPr>
        <p:spPr>
          <a:xfrm>
            <a:off x="7008829" y="2478811"/>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01</a:t>
            </a:r>
          </a:p>
        </p:txBody>
      </p:sp>
      <p:sp>
        <p:nvSpPr>
          <p:cNvPr id="17" name="TextBox 17"/>
          <p:cNvSpPr txBox="1"/>
          <p:nvPr/>
        </p:nvSpPr>
        <p:spPr>
          <a:xfrm>
            <a:off x="7008829" y="3172242"/>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02</a:t>
            </a:r>
          </a:p>
        </p:txBody>
      </p:sp>
      <p:sp>
        <p:nvSpPr>
          <p:cNvPr id="18" name="TextBox 18"/>
          <p:cNvSpPr txBox="1"/>
          <p:nvPr/>
        </p:nvSpPr>
        <p:spPr>
          <a:xfrm>
            <a:off x="7008829" y="3947929"/>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03</a:t>
            </a:r>
          </a:p>
        </p:txBody>
      </p:sp>
      <p:sp>
        <p:nvSpPr>
          <p:cNvPr id="19" name="TextBox 19"/>
          <p:cNvSpPr txBox="1"/>
          <p:nvPr/>
        </p:nvSpPr>
        <p:spPr>
          <a:xfrm>
            <a:off x="7008829" y="4659459"/>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04</a:t>
            </a:r>
          </a:p>
        </p:txBody>
      </p:sp>
      <p:sp>
        <p:nvSpPr>
          <p:cNvPr id="20" name="TextBox 20"/>
          <p:cNvSpPr txBox="1"/>
          <p:nvPr/>
        </p:nvSpPr>
        <p:spPr>
          <a:xfrm>
            <a:off x="7008829" y="538300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05</a:t>
            </a:r>
          </a:p>
        </p:txBody>
      </p:sp>
      <p:sp>
        <p:nvSpPr>
          <p:cNvPr id="21" name="TextBox 21"/>
          <p:cNvSpPr txBox="1"/>
          <p:nvPr/>
        </p:nvSpPr>
        <p:spPr>
          <a:xfrm>
            <a:off x="7012585" y="6154933"/>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611198" y="9000861"/>
            <a:ext cx="3710720" cy="779251"/>
          </a:xfrm>
          <a:prstGeom prst="rect">
            <a:avLst/>
          </a:prstGeom>
        </p:spPr>
      </p:pic>
      <p:sp>
        <p:nvSpPr>
          <p:cNvPr id="24" name="TextBox 23"/>
          <p:cNvSpPr txBox="1"/>
          <p:nvPr/>
        </p:nvSpPr>
        <p:spPr>
          <a:xfrm>
            <a:off x="8313523" y="7083303"/>
            <a:ext cx="5785558" cy="590931"/>
          </a:xfrm>
          <a:prstGeom prst="rect">
            <a:avLst/>
          </a:prstGeom>
          <a:noFill/>
        </p:spPr>
        <p:txBody>
          <a:bodyPr wrap="none" rtlCol="0">
            <a:spAutoFit/>
          </a:bodyPr>
          <a:lstStyle/>
          <a:p>
            <a:r>
              <a:rPr lang="en-US" sz="3240" dirty="0">
                <a:latin typeface="Abhaya Libre Regular" panose="020B0604020202020204" charset="0"/>
                <a:cs typeface="Abhaya Libre Regular" panose="020B0604020202020204" charset="0"/>
              </a:rPr>
              <a:t>EXAMPLES OF GOOD PRACTICE</a:t>
            </a:r>
          </a:p>
        </p:txBody>
      </p:sp>
      <p:sp>
        <p:nvSpPr>
          <p:cNvPr id="25" name="TextBox 21"/>
          <p:cNvSpPr txBox="1"/>
          <p:nvPr/>
        </p:nvSpPr>
        <p:spPr>
          <a:xfrm>
            <a:off x="7008829" y="6967194"/>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581400" y="2507417"/>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a:rPr>
              <a:t>Introduction</a:t>
            </a:r>
          </a:p>
        </p:txBody>
      </p:sp>
      <p:sp>
        <p:nvSpPr>
          <p:cNvPr id="5" name="TextBox 5"/>
          <p:cNvSpPr txBox="1"/>
          <p:nvPr/>
        </p:nvSpPr>
        <p:spPr>
          <a:xfrm>
            <a:off x="3581400" y="3853341"/>
            <a:ext cx="6510839" cy="3471463"/>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We live in a rapidly changing society where it is essential that everyone has the capacity to act upon opportunities and ideas, to work with others, to manage dynamic careers and shape the future for the common good.</a:t>
            </a:r>
          </a:p>
          <a:p>
            <a:pPr algn="just">
              <a:lnSpc>
                <a:spcPts val="3359"/>
              </a:lnSpc>
            </a:pPr>
            <a:r>
              <a:rPr lang="en-US" sz="2400" spc="-36" dirty="0">
                <a:solidFill>
                  <a:srgbClr val="000000"/>
                </a:solidFill>
                <a:latin typeface="Abhaya Libre Regular"/>
              </a:rPr>
              <a:t>To achieve these goals we need people, teams and organizations with an entrepreneurial mindset, in every aspect of life.</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1" name="Picture 10" descr="Map&#10;&#10;Description automatically generated with low confidence">
            <a:extLst>
              <a:ext uri="{FF2B5EF4-FFF2-40B4-BE49-F238E27FC236}">
                <a16:creationId xmlns:a16="http://schemas.microsoft.com/office/drawing/2014/main" id="{3D3C4EF7-5501-B5F5-36FF-A3A3442D7B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8200" y="2390265"/>
            <a:ext cx="3670455" cy="5506470"/>
          </a:xfrm>
          <a:prstGeom prst="rect">
            <a:avLst/>
          </a:prstGeom>
          <a:blipFill dpi="0" rotWithShape="1">
            <a:blip r:embed="rId9"/>
            <a:srcRect/>
            <a:tile tx="0" ty="0" sx="100000" sy="100000" flip="none" algn="tl"/>
          </a:blipFill>
          <a:effectLst>
            <a:outerShdw blurRad="50800" dist="50800" dir="5400000" algn="ctr" rotWithShape="0">
              <a:srgbClr val="000000"/>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n-US" sz="9000" dirty="0">
                <a:solidFill>
                  <a:srgbClr val="04989E"/>
                </a:solidFill>
                <a:latin typeface="Abhaya Libre Regular"/>
              </a:rPr>
              <a:t>Market</a:t>
            </a: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4281212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15" name="TextBox 15"/>
          <p:cNvSpPr txBox="1"/>
          <p:nvPr/>
        </p:nvSpPr>
        <p:spPr>
          <a:xfrm>
            <a:off x="3181894" y="3799930"/>
            <a:ext cx="6510839" cy="4343497"/>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A market is a place where parties can gather to facilitate the exchange of goods and services. The parties involved are usually buyers and sellers. The market may be physical like a retail outlet, where people meet face-to-face, or virtual like an online market, where there is no direct physical contact between buyers and sellers. There are some key characteristics that help define a market, including the availability of an arena, buyers and sellers, and a commodity that can be purchased and sold.</a:t>
            </a: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3149237" y="2224152"/>
            <a:ext cx="8280738" cy="765979"/>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a:rPr>
              <a:t>What is Market?</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22" name="Picture 21">
            <a:extLst>
              <a:ext uri="{FF2B5EF4-FFF2-40B4-BE49-F238E27FC236}">
                <a16:creationId xmlns:a16="http://schemas.microsoft.com/office/drawing/2014/main" id="{DDB591BF-814E-D520-C107-B808645E85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15800" y="2352227"/>
            <a:ext cx="3258811" cy="57912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9"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56236" y="2481007"/>
            <a:ext cx="2029162" cy="1981200"/>
          </a:xfrm>
          <a:prstGeom prst="rect">
            <a:avLst/>
          </a:prstGeom>
          <a:effectLst>
            <a:glow rad="127000">
              <a:schemeClr val="accent1">
                <a:alpha val="0"/>
              </a:schemeClr>
            </a:glow>
            <a:outerShdw blurRad="50800" dist="177800" dir="5400000" algn="ctr" rotWithShape="0">
              <a:srgbClr val="000000">
                <a:alpha val="0"/>
              </a:srgbClr>
            </a:outerShdw>
            <a:reflection endPos="0" dist="76200" dir="5400000" sy="-100000" algn="bl" rotWithShape="0"/>
          </a:effec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8"/>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9"/>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215841" y="8047725"/>
            <a:ext cx="4352147" cy="4346443"/>
          </a:xfrm>
          <a:prstGeom prst="rect">
            <a:avLst/>
          </a:prstGeom>
        </p:spPr>
      </p:pic>
      <p:sp>
        <p:nvSpPr>
          <p:cNvPr id="9" name="TextBox 9"/>
          <p:cNvSpPr txBox="1"/>
          <p:nvPr/>
        </p:nvSpPr>
        <p:spPr>
          <a:xfrm>
            <a:off x="4648200" y="1174567"/>
            <a:ext cx="8280738" cy="770736"/>
          </a:xfrm>
          <a:prstGeom prst="rect">
            <a:avLst/>
          </a:prstGeom>
        </p:spPr>
        <p:txBody>
          <a:bodyPr lIns="0" tIns="0" rIns="0" bIns="0" rtlCol="0" anchor="t">
            <a:spAutoFit/>
          </a:bodyPr>
          <a:lstStyle/>
          <a:p>
            <a:pPr algn="ctr">
              <a:lnSpc>
                <a:spcPts val="5449"/>
              </a:lnSpc>
            </a:pPr>
            <a:r>
              <a:rPr lang="en-US" sz="6410" dirty="0">
                <a:solidFill>
                  <a:srgbClr val="000000"/>
                </a:solidFill>
                <a:latin typeface="Abhaya Libre Regular"/>
              </a:rPr>
              <a:t>Types of Markets</a:t>
            </a:r>
          </a:p>
        </p:txBody>
      </p:sp>
      <p:sp>
        <p:nvSpPr>
          <p:cNvPr id="11" name="TextBox 11"/>
          <p:cNvSpPr txBox="1"/>
          <p:nvPr/>
        </p:nvSpPr>
        <p:spPr>
          <a:xfrm>
            <a:off x="1242988" y="2481007"/>
            <a:ext cx="13387412" cy="5668218"/>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Physical Markets - </a:t>
            </a:r>
            <a:r>
              <a:rPr lang="en-US" sz="2400" spc="-36" dirty="0">
                <a:solidFill>
                  <a:srgbClr val="000000"/>
                </a:solidFill>
                <a:latin typeface="Abhaya Libre Regular"/>
              </a:rPr>
              <a:t>Physical market is a set up where buyers can physically meet the sellers and purchase the desired merchandise from them in exchange of money. Shopping malls, department stores, retail stores are examples of physical markets.</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Non-Physical Markets/Virtual markets - </a:t>
            </a:r>
            <a:r>
              <a:rPr lang="en-US" sz="2400" spc="-36" dirty="0">
                <a:solidFill>
                  <a:srgbClr val="000000"/>
                </a:solidFill>
                <a:latin typeface="Abhaya Libre Regular"/>
              </a:rPr>
              <a:t>In such markets, buyers purchase goods and services through internet. In such a market the buyers and sellers do not meet or interact physically, instead the transaction is done through internet. Examples - </a:t>
            </a:r>
            <a:r>
              <a:rPr lang="en-US" sz="2400" spc="-36" dirty="0" err="1">
                <a:solidFill>
                  <a:srgbClr val="000000"/>
                </a:solidFill>
                <a:latin typeface="Abhaya Libre Regular"/>
              </a:rPr>
              <a:t>Rediff</a:t>
            </a:r>
            <a:r>
              <a:rPr lang="en-US" sz="2400" spc="-36" dirty="0">
                <a:solidFill>
                  <a:srgbClr val="000000"/>
                </a:solidFill>
                <a:latin typeface="Abhaya Libre Regular"/>
              </a:rPr>
              <a:t> shopping, eBay etc.</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Auction Market - </a:t>
            </a:r>
            <a:r>
              <a:rPr lang="en-US" sz="2400" spc="-36" dirty="0">
                <a:solidFill>
                  <a:srgbClr val="000000"/>
                </a:solidFill>
                <a:latin typeface="Abhaya Libre Regular"/>
              </a:rPr>
              <a:t>In an auction market the seller sells his goods to one who is the highest bidder.</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Market for Intermediate Goods - </a:t>
            </a:r>
            <a:r>
              <a:rPr lang="en-US" sz="2400" spc="-36" dirty="0">
                <a:solidFill>
                  <a:srgbClr val="000000"/>
                </a:solidFill>
                <a:latin typeface="Abhaya Libre Regular"/>
              </a:rPr>
              <a:t>Such markets sell raw materials (goods) required for the final production of other goods.</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Black Market - </a:t>
            </a:r>
            <a:r>
              <a:rPr lang="en-US" sz="2400" spc="-36" dirty="0">
                <a:solidFill>
                  <a:srgbClr val="000000"/>
                </a:solidFill>
                <a:latin typeface="Abhaya Libre Regular"/>
              </a:rPr>
              <a:t>A black market is a setup where illegal goods like drugs and weapons are sold.</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Knowledge Market - </a:t>
            </a:r>
            <a:r>
              <a:rPr lang="en-US" sz="2400" spc="-36" dirty="0">
                <a:solidFill>
                  <a:srgbClr val="000000"/>
                </a:solidFill>
                <a:latin typeface="Abhaya Libre Regular"/>
              </a:rPr>
              <a:t>Knowledge market is a set up which deals in the exchange of information and knowledge-based products.</a:t>
            </a: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Financial Market - </a:t>
            </a:r>
            <a:r>
              <a:rPr lang="en-US" sz="2400" spc="-36" dirty="0">
                <a:solidFill>
                  <a:srgbClr val="000000"/>
                </a:solidFill>
                <a:latin typeface="Abhaya Libre Regular"/>
              </a:rPr>
              <a:t>Market dealing with the exchange of liquid assets (money) is called a financial market</a:t>
            </a:r>
          </a:p>
        </p:txBody>
      </p:sp>
      <p:pic>
        <p:nvPicPr>
          <p:cNvPr id="18"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63800" y="5981700"/>
            <a:ext cx="1814035" cy="190404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1693</TotalTime>
  <Words>4525</Words>
  <Application>Microsoft Office PowerPoint</Application>
  <PresentationFormat>Custom</PresentationFormat>
  <Paragraphs>317</Paragraphs>
  <Slides>46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Abhaya Libre Regular Bold</vt:lpstr>
      <vt:lpstr>Abhaya Libre Regular Bold Italics</vt:lpstr>
      <vt:lpstr>Abhaya Libre Regular</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Andrea</dc:creator>
  <cp:lastModifiedBy>paraschiv ana</cp:lastModifiedBy>
  <cp:revision>91</cp:revision>
  <dcterms:created xsi:type="dcterms:W3CDTF">2006-08-16T00:00:00Z</dcterms:created>
  <dcterms:modified xsi:type="dcterms:W3CDTF">2024-01-09T09:45:21Z</dcterms:modified>
  <dc:identifier>DAFSGCxx1iQ</dc:identifier>
</cp:coreProperties>
</file>