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96" r:id="rId11"/>
    <p:sldId id="265" r:id="rId12"/>
    <p:sldId id="266" r:id="rId13"/>
    <p:sldId id="267" r:id="rId14"/>
    <p:sldId id="268" r:id="rId15"/>
    <p:sldId id="269" r:id="rId16"/>
    <p:sldId id="270" r:id="rId17"/>
    <p:sldId id="271" r:id="rId18"/>
    <p:sldId id="272" r:id="rId19"/>
    <p:sldId id="273" r:id="rId20"/>
    <p:sldId id="297"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8" r:id="rId36"/>
    <p:sldId id="288" r:id="rId37"/>
    <p:sldId id="289" r:id="rId38"/>
    <p:sldId id="290" r:id="rId39"/>
    <p:sldId id="291" r:id="rId40"/>
    <p:sldId id="292" r:id="rId41"/>
    <p:sldId id="299" r:id="rId42"/>
    <p:sldId id="293" r:id="rId43"/>
    <p:sldId id="294" r:id="rId44"/>
    <p:sldId id="295" r:id="rId45"/>
  </p:sldIdLst>
  <p:sldSz cx="18288000" cy="10287000"/>
  <p:notesSz cx="6858000" cy="9144000"/>
  <p:embeddedFontLst>
    <p:embeddedFont>
      <p:font typeface="Abhaya Libre" panose="020B0604020202020204" charset="0"/>
      <p:regular r:id="rId47"/>
      <p:bold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Vuqwi62hj/vwn2ZR4l/Sp3I+9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71" d="100"/>
          <a:sy n="71" d="100"/>
        </p:scale>
        <p:origin x="71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50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0d571eb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1c0d571eb8a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c0d571eb8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1c0d571eb8a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c0d571eb8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1c0d571eb8a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c0d571eb8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1c0d571eb8a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c0d571eb8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c0d571eb8a_0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0d571eb8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c0d571eb8a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29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0d571eb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1c0d571eb8a_0_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c0d571eb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1c0d571eb8a_0_1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c0d571eb8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1c0d571eb8a_0_1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0d571eb8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1c0d571eb8a_0_2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c0d571eb8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1c0d571eb8a_0_2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c0d571eb8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1c0d571eb8a_0_2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c0d571eb8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1c0d571eb8a_0_2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c0d571eb8a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1c0d571eb8a_0_2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0d571eb8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1c0d571eb8a_0_3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c0d571eb8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1c0d571eb8a_0_3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c0d571eb8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c0d571eb8a_0_3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0d571eb8a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g1c0d571eb8a_0_3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34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c0d571eb8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g1c0d571eb8a_0_3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c0d571eb8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1c0d571eb8a_0_4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c0d571eb8a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1c0d571eb8a_0_4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c0d571eb8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1c0d571eb8a_0_4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66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c0d571eb8a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1c0d571eb8a_0_4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08aab1b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1c08aab1bd7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hyperlink" Target="https://urbanore.com/"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zerowastehome.com/" TargetMode="External"/><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hyperlink" Target="https://www.zerowaste.com/blog/tips-office-zero-wast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_mHsLCb7gSI"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hyperlink" Target="https://wrwcanada.com/en/get-involved/resources/plastics-themed-resources/plastic-fact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https://www.henkel.com/spotlight/2021-02-18-recycling-old-plastic-new-perspectives-1150968" TargetMode="External"/><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s://www.notpla.com/"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1.jpg"/><Relationship Id="rId4" Type="http://schemas.openxmlformats.org/officeDocument/2006/relationships/image" Target="../media/image10.png"/><Relationship Id="rId9" Type="http://schemas.openxmlformats.org/officeDocument/2006/relationships/hyperlink" Target="http://www.youtube.com/watch?v=2bhWOHFeyE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upffee.me/"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10.png"/><Relationship Id="rId9" Type="http://schemas.openxmlformats.org/officeDocument/2006/relationships/hyperlink" Target="http://www.youtube.com/watch?v=_41KCtyHIf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https://www.theguardian.com/sustainable-business/2016/may/27/ikea-net-exporter-renewable-energy-2020-cop21" TargetMode="External"/><Relationship Id="rId3" Type="http://schemas.openxmlformats.org/officeDocument/2006/relationships/image" Target="../media/image2.png"/><Relationship Id="rId7" Type="http://schemas.openxmlformats.org/officeDocument/2006/relationships/hyperlink" Target="https://www.huffpost.com/entry/ikea-uk-sells-solar-panels-for-homes_n_5720e357e4b01a5ebde41a5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3.jpg"/></Relationships>
</file>

<file path=ppt/slides/_rels/slide25.xml.rels><?xml version="1.0" encoding="UTF-8" standalone="yes"?>
<Relationships xmlns="http://schemas.openxmlformats.org/package/2006/relationships"><Relationship Id="rId8" Type="http://schemas.openxmlformats.org/officeDocument/2006/relationships/hyperlink" Target="https://www.unilever.com/planet-and-society/" TargetMode="External"/><Relationship Id="rId3" Type="http://schemas.openxmlformats.org/officeDocument/2006/relationships/image" Target="../media/image2.png"/><Relationship Id="rId7" Type="http://schemas.openxmlformats.org/officeDocument/2006/relationships/hyperlink" Target="https://www.fastcompany.com/3051498/why-unilever-is-betting-big-on-sustainabilit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4.jpg"/><Relationship Id="rId4" Type="http://schemas.openxmlformats.org/officeDocument/2006/relationships/image" Target="../media/image10.png"/><Relationship Id="rId9" Type="http://schemas.openxmlformats.org/officeDocument/2006/relationships/hyperlink" Target="https://www.economist.com/business/2014/08/09/in-search-of-the-good-busines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2.png"/><Relationship Id="rId7" Type="http://schemas.openxmlformats.org/officeDocument/2006/relationships/hyperlink" Target="https://www.eco-business.com/news/panasonic-means-business-ambitious-sustainability-target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hyperlink" Target="https://www.newsweek.com/green-2015/top-green-companies-world-2015"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6.jp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hyperlink" Target="https://www.nytimes.com/2014/07/31/business/at-patagonia-the-bottom-line-includes-the-earth.html?_r=0" TargetMode="External"/><Relationship Id="rId13" Type="http://schemas.openxmlformats.org/officeDocument/2006/relationships/hyperlink" Target="https://www.newyorker.com/business/currency/patagonias-anti-growth-strategy" TargetMode="External"/><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hyperlink" Target="https://wornwear.patagonia.com/" TargetMode="External"/><Relationship Id="rId2" Type="http://schemas.openxmlformats.org/officeDocument/2006/relationships/notesSlide" Target="../notesSlides/notesSlide29.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www.brittonmdg.com/blog/patagonia-and-the-marketability-of-anti-materialism/" TargetMode="External"/><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hyperlink" Target="https://www.patagonia.com/activism/" TargetMode="External"/><Relationship Id="rId4" Type="http://schemas.openxmlformats.org/officeDocument/2006/relationships/image" Target="../media/image10.png"/><Relationship Id="rId9" Type="http://schemas.openxmlformats.org/officeDocument/2006/relationships/hyperlink" Target="https://www.latimes.com/archives/la-xpm-1995-04-11-fi-53331-story.html" TargetMode="External"/><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ibm.com/services" TargetMode="External"/><Relationship Id="rId3" Type="http://schemas.openxmlformats.org/officeDocument/2006/relationships/image" Target="../media/image2.png"/><Relationship Id="rId7" Type="http://schemas.openxmlformats.org/officeDocument/2006/relationships/hyperlink" Target="https://www.ibm.com/ibm/environment/information/40_Years_of_IBM_Environmental_Leadership.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9.jpg"/><Relationship Id="rId4" Type="http://schemas.openxmlformats.org/officeDocument/2006/relationships/image" Target="../media/image10.png"/><Relationship Id="rId9" Type="http://schemas.openxmlformats.org/officeDocument/2006/relationships/hyperlink" Target="https://www.ibm.com/ibm/environment/"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2.png"/><Relationship Id="rId7" Type="http://schemas.openxmlformats.org/officeDocument/2006/relationships/hyperlink" Target="https://www.businessclimateleaders.org/us-brewers-declaration"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s://www.theguardian.com/sustainable-business/google-adobe-ebay-save-water-drought-california" TargetMode="External"/><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www.adobe.com/corporate-responsibility/sustainability/green-building.html" TargetMode="External"/><Relationship Id="rId5" Type="http://schemas.openxmlformats.org/officeDocument/2006/relationships/image" Target="../media/image6.png"/><Relationship Id="rId10" Type="http://schemas.openxmlformats.org/officeDocument/2006/relationships/hyperlink" Target="https://www.csrwire.com/press_releases/37146-newsweek-ranks-adobe-world-s-greenest-it-company" TargetMode="External"/><Relationship Id="rId4" Type="http://schemas.openxmlformats.org/officeDocument/2006/relationships/image" Target="../media/image10.png"/><Relationship Id="rId9" Type="http://schemas.openxmlformats.org/officeDocument/2006/relationships/hyperlink" Target="https://www.greenbiz.com/article/adobes-4-step-path-toward-net-zero-energy-balance" TargetMode="External"/><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hyperlink" Target="https://www.environmentalleader.com/2015/01/nike-nasa-bring-green-chemistry-ideas-to-market/" TargetMode="External"/><Relationship Id="rId3" Type="http://schemas.openxmlformats.org/officeDocument/2006/relationships/image" Target="../media/image2.png"/><Relationship Id="rId7" Type="http://schemas.openxmlformats.org/officeDocument/2006/relationships/hyperlink" Target="https://qz.com/485333/nike-north-americas-most-sustainable-big-brand-proves-that-cleaning-up-your-act-is-smart-busines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62.jp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5.png"/><Relationship Id="rId4" Type="http://schemas.openxmlformats.org/officeDocument/2006/relationships/image" Target="../media/image10.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7.jpg"/><Relationship Id="rId4" Type="http://schemas.openxmlformats.org/officeDocument/2006/relationships/image" Target="../media/image10.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10.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hyperlink" Target="https://www.virgin.com/virgin-unite/latest/10-global-companies-that-are-environmentally-friendly" TargetMode="External"/><Relationship Id="rId13" Type="http://schemas.openxmlformats.org/officeDocument/2006/relationships/hyperlink" Target="https://www.zerowaste.com/blog/what-is-it-who-started-the-zero-waste-movement/" TargetMode="External"/><Relationship Id="rId3" Type="http://schemas.openxmlformats.org/officeDocument/2006/relationships/image" Target="../media/image77.png"/><Relationship Id="rId7" Type="http://schemas.openxmlformats.org/officeDocument/2006/relationships/image" Target="../media/image6.png"/><Relationship Id="rId12" Type="http://schemas.openxmlformats.org/officeDocument/2006/relationships/hyperlink" Target="https://zerowastebulgaria.org/en/%D0%BD%D0%B0%D1%87%D0%B0%D0%BB%D0%BE-english/" TargetMode="External"/><Relationship Id="rId17" Type="http://schemas.openxmlformats.org/officeDocument/2006/relationships/image" Target="../media/image16.png"/><Relationship Id="rId2" Type="http://schemas.openxmlformats.org/officeDocument/2006/relationships/notesSlide" Target="../notesSlides/notesSlide43.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hyperlink" Target="https://wrwcanada.com/en/get-involved/resources/plastics-themed-resources/plastic-facts" TargetMode="External"/><Relationship Id="rId5" Type="http://schemas.openxmlformats.org/officeDocument/2006/relationships/image" Target="../media/image3.png"/><Relationship Id="rId15" Type="http://schemas.openxmlformats.org/officeDocument/2006/relationships/hyperlink" Target="https://zerowastehome.com/" TargetMode="External"/><Relationship Id="rId10" Type="http://schemas.openxmlformats.org/officeDocument/2006/relationships/hyperlink" Target="https://livinglight.info" TargetMode="External"/><Relationship Id="rId4" Type="http://schemas.openxmlformats.org/officeDocument/2006/relationships/image" Target="../media/image9.png"/><Relationship Id="rId9" Type="http://schemas.openxmlformats.org/officeDocument/2006/relationships/hyperlink" Target="https://www.ecovative.com" TargetMode="External"/><Relationship Id="rId14" Type="http://schemas.openxmlformats.org/officeDocument/2006/relationships/hyperlink" Target="https://recyclinginlincoln.com/the-five-r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2.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zerowastebulgaria.org/en/%d0%bd%d0%b0%d1%87%d0%b0%d0%bb%d0%be-english/"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zwia.org/"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1852805">
            <a:off x="7890475" y="-2171729"/>
            <a:ext cx="5364129" cy="5364129"/>
          </a:xfrm>
          <a:prstGeom prst="rect">
            <a:avLst/>
          </a:prstGeom>
          <a:noFill/>
          <a:ln>
            <a:noFill/>
          </a:ln>
        </p:spPr>
      </p:pic>
      <p:pic>
        <p:nvPicPr>
          <p:cNvPr id="85" name="Google Shape;85;p1"/>
          <p:cNvPicPr preferRelativeResize="0"/>
          <p:nvPr/>
        </p:nvPicPr>
        <p:blipFill rotWithShape="1">
          <a:blip r:embed="rId4">
            <a:alphaModFix/>
          </a:blip>
          <a:srcRect/>
          <a:stretch/>
        </p:blipFill>
        <p:spPr>
          <a:xfrm rot="-4196164">
            <a:off x="-4478873" y="6861709"/>
            <a:ext cx="11622266" cy="12388074"/>
          </a:xfrm>
          <a:prstGeom prst="rect">
            <a:avLst/>
          </a:prstGeom>
          <a:noFill/>
          <a:ln>
            <a:noFill/>
          </a:ln>
        </p:spPr>
      </p:pic>
      <p:pic>
        <p:nvPicPr>
          <p:cNvPr id="86" name="Google Shape;86;p1"/>
          <p:cNvPicPr preferRelativeResize="0"/>
          <p:nvPr/>
        </p:nvPicPr>
        <p:blipFill rotWithShape="1">
          <a:blip r:embed="rId5">
            <a:alphaModFix/>
          </a:blip>
          <a:srcRect/>
          <a:stretch/>
        </p:blipFill>
        <p:spPr>
          <a:xfrm>
            <a:off x="16027651" y="8452049"/>
            <a:ext cx="2556197" cy="2751289"/>
          </a:xfrm>
          <a:prstGeom prst="rect">
            <a:avLst/>
          </a:prstGeom>
          <a:noFill/>
          <a:ln>
            <a:noFill/>
          </a:ln>
        </p:spPr>
      </p:pic>
      <p:pic>
        <p:nvPicPr>
          <p:cNvPr id="87" name="Google Shape;87;p1"/>
          <p:cNvPicPr preferRelativeResize="0"/>
          <p:nvPr/>
        </p:nvPicPr>
        <p:blipFill rotWithShape="1">
          <a:blip r:embed="rId6">
            <a:alphaModFix/>
          </a:blip>
          <a:srcRect/>
          <a:stretch/>
        </p:blipFill>
        <p:spPr>
          <a:xfrm rot="-1185502">
            <a:off x="-1434135" y="-1156985"/>
            <a:ext cx="3750108" cy="3745193"/>
          </a:xfrm>
          <a:prstGeom prst="rect">
            <a:avLst/>
          </a:prstGeom>
          <a:noFill/>
          <a:ln>
            <a:noFill/>
          </a:ln>
        </p:spPr>
      </p:pic>
      <p:pic>
        <p:nvPicPr>
          <p:cNvPr id="88" name="Google Shape;88;p1"/>
          <p:cNvPicPr preferRelativeResize="0"/>
          <p:nvPr/>
        </p:nvPicPr>
        <p:blipFill rotWithShape="1">
          <a:blip r:embed="rId7">
            <a:alphaModFix/>
          </a:blip>
          <a:srcRect/>
          <a:stretch/>
        </p:blipFill>
        <p:spPr>
          <a:xfrm rot="6632729">
            <a:off x="16143270" y="-2037213"/>
            <a:ext cx="4881157" cy="487476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3213" y="715612"/>
            <a:ext cx="7274007" cy="7274007"/>
          </a:xfrm>
          <a:prstGeom prst="rect">
            <a:avLst/>
          </a:prstGeom>
          <a:noFill/>
          <a:ln>
            <a:noFill/>
          </a:ln>
        </p:spPr>
      </p:pic>
      <p:pic>
        <p:nvPicPr>
          <p:cNvPr id="90" name="Google Shape;90;p1"/>
          <p:cNvPicPr preferRelativeResize="0"/>
          <p:nvPr/>
        </p:nvPicPr>
        <p:blipFill rotWithShape="1">
          <a:blip r:embed="rId9">
            <a:alphaModFix/>
          </a:blip>
          <a:srcRect/>
          <a:stretch/>
        </p:blipFill>
        <p:spPr>
          <a:xfrm>
            <a:off x="7752212" y="9258300"/>
            <a:ext cx="3710720" cy="779251"/>
          </a:xfrm>
          <a:prstGeom prst="rect">
            <a:avLst/>
          </a:prstGeom>
          <a:noFill/>
          <a:ln>
            <a:noFill/>
          </a:ln>
        </p:spPr>
      </p:pic>
      <p:sp>
        <p:nvSpPr>
          <p:cNvPr id="91" name="Google Shape;91;p1"/>
          <p:cNvSpPr txBox="1"/>
          <p:nvPr/>
        </p:nvSpPr>
        <p:spPr>
          <a:xfrm>
            <a:off x="7752212" y="3645911"/>
            <a:ext cx="9010597" cy="23907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500" b="0" i="0" u="none" strike="noStrike" cap="none">
                <a:solidFill>
                  <a:srgbClr val="000000"/>
                </a:solidFill>
                <a:latin typeface="Abhaya Libre"/>
                <a:ea typeface="Abhaya Libre"/>
                <a:cs typeface="Abhaya Libre"/>
                <a:sym typeface="Abhaya Libre"/>
              </a:rPr>
              <a:t>Promoting Regional Development by building the capacity of the VET system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248" name="Google Shape;248;g1c08aab1bd7_0_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252" name="Google Shape;252;g1c08aab1bd7_0_2"/>
          <p:cNvSpPr txBox="1"/>
          <p:nvPr/>
        </p:nvSpPr>
        <p:spPr>
          <a:xfrm>
            <a:off x="4673499" y="7433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Zero waste history</a:t>
            </a:r>
            <a:endParaRPr/>
          </a:p>
        </p:txBody>
      </p:sp>
      <p:pic>
        <p:nvPicPr>
          <p:cNvPr id="253" name="Google Shape;253;g1c08aab1bd7_0_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pic>
        <p:nvPicPr>
          <p:cNvPr id="259" name="Google Shape;259;g1c08aab1bd7_0_2"/>
          <p:cNvPicPr preferRelativeResize="0"/>
          <p:nvPr/>
        </p:nvPicPr>
        <p:blipFill rotWithShape="1">
          <a:blip r:embed="rId8">
            <a:alphaModFix/>
          </a:blip>
          <a:srcRect/>
          <a:stretch/>
        </p:blipFill>
        <p:spPr>
          <a:xfrm>
            <a:off x="960832" y="4846908"/>
            <a:ext cx="1455676" cy="3240837"/>
          </a:xfrm>
          <a:prstGeom prst="rect">
            <a:avLst/>
          </a:prstGeom>
          <a:noFill/>
          <a:ln>
            <a:noFill/>
          </a:ln>
        </p:spPr>
      </p:pic>
      <p:sp>
        <p:nvSpPr>
          <p:cNvPr id="2" name="Google Shape;257;g1c08aab1bd7_0_2">
            <a:extLst>
              <a:ext uri="{FF2B5EF4-FFF2-40B4-BE49-F238E27FC236}">
                <a16:creationId xmlns:a16="http://schemas.microsoft.com/office/drawing/2014/main" id="{468467E3-46E4-2FDA-2D70-B6CAD7642F21}"/>
              </a:ext>
            </a:extLst>
          </p:cNvPr>
          <p:cNvSpPr txBox="1"/>
          <p:nvPr/>
        </p:nvSpPr>
        <p:spPr>
          <a:xfrm>
            <a:off x="3130696" y="2158730"/>
            <a:ext cx="12830811" cy="103412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Grandparents and parents likely remember a time when they returned milk bottles to the store, or used reusable bags, containers, and jars in the kitchen and at the grocery store.</a:t>
            </a:r>
            <a:endParaRPr dirty="0"/>
          </a:p>
        </p:txBody>
      </p:sp>
      <p:sp>
        <p:nvSpPr>
          <p:cNvPr id="3" name="Google Shape;258;g1c08aab1bd7_0_2">
            <a:extLst>
              <a:ext uri="{FF2B5EF4-FFF2-40B4-BE49-F238E27FC236}">
                <a16:creationId xmlns:a16="http://schemas.microsoft.com/office/drawing/2014/main" id="{75DD1328-FB0A-E46D-D792-19E5BE714B44}"/>
              </a:ext>
            </a:extLst>
          </p:cNvPr>
          <p:cNvSpPr txBox="1"/>
          <p:nvPr/>
        </p:nvSpPr>
        <p:spPr>
          <a:xfrm>
            <a:off x="3156881" y="5143500"/>
            <a:ext cx="14196472" cy="258532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Perhaps the first mention of the term “zero waste” comes from Daniel Knapp’s concept of Total Recycling. Knapp and his wife founded salvaging operation and market, </a:t>
            </a:r>
            <a:r>
              <a:rPr lang="en-US" sz="2400" u="sng" dirty="0">
                <a:solidFill>
                  <a:schemeClr val="hlink"/>
                </a:solidFill>
                <a:latin typeface="Abhaya Libre"/>
                <a:ea typeface="Abhaya Libre"/>
                <a:cs typeface="Abhaya Libre"/>
                <a:sym typeface="Abhaya Libre"/>
                <a:hlinkClick r:id="rId9"/>
              </a:rPr>
              <a:t>Urban Ore</a:t>
            </a:r>
            <a:r>
              <a:rPr lang="en-US" sz="2400" dirty="0">
                <a:latin typeface="Abhaya Libre"/>
                <a:ea typeface="Abhaya Libre"/>
                <a:cs typeface="Abhaya Libre"/>
                <a:sym typeface="Abhaya Libre"/>
              </a:rPr>
              <a:t>, in Berkeley, California in the 1980s, and from this real-world experiment, they showed how all types of waste could be diverted from landfill and reused within the community. Its success is still evident today, and Urban Ore estimates that it diverts more than 8,000 tons of waste away from landfill each year.</a:t>
            </a:r>
            <a:r>
              <a:rPr lang="en-US" sz="2400" b="0" i="0" u="none" strike="noStrike" cap="none" dirty="0">
                <a:solidFill>
                  <a:srgbClr val="000000"/>
                </a:solidFill>
                <a:latin typeface="Abhaya Libre"/>
                <a:ea typeface="Abhaya Libre"/>
                <a:cs typeface="Abhaya Libre"/>
                <a:sym typeface="Abhaya Libre"/>
              </a:rPr>
              <a:t> </a:t>
            </a:r>
            <a:endParaRPr dirty="0"/>
          </a:p>
        </p:txBody>
      </p:sp>
      <p:pic>
        <p:nvPicPr>
          <p:cNvPr id="5" name="Picture 4" descr="Diagram&#10;&#10;Description automatically generated with low confidence">
            <a:extLst>
              <a:ext uri="{FF2B5EF4-FFF2-40B4-BE49-F238E27FC236}">
                <a16:creationId xmlns:a16="http://schemas.microsoft.com/office/drawing/2014/main" id="{A5F38007-D692-9AFE-9431-1D0542328A1D}"/>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0" y="1346685"/>
            <a:ext cx="3035616" cy="3035616"/>
          </a:xfrm>
          <a:prstGeom prst="rect">
            <a:avLst/>
          </a:prstGeom>
        </p:spPr>
      </p:pic>
    </p:spTree>
    <p:extLst>
      <p:ext uri="{BB962C8B-B14F-4D97-AF65-F5344CB8AC3E}">
        <p14:creationId xmlns:p14="http://schemas.microsoft.com/office/powerpoint/2010/main" val="93044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64"/>
        <p:cNvGrpSpPr/>
        <p:nvPr/>
      </p:nvGrpSpPr>
      <p:grpSpPr>
        <a:xfrm>
          <a:off x="0" y="0"/>
          <a:ext cx="0" cy="0"/>
          <a:chOff x="0" y="0"/>
          <a:chExt cx="0" cy="0"/>
        </a:xfrm>
      </p:grpSpPr>
      <p:pic>
        <p:nvPicPr>
          <p:cNvPr id="265" name="Google Shape;265;g1c0d571eb8a_0_2"/>
          <p:cNvPicPr preferRelativeResize="0"/>
          <p:nvPr/>
        </p:nvPicPr>
        <p:blipFill>
          <a:blip r:embed="rId3">
            <a:alphaModFix/>
          </a:blip>
          <a:stretch>
            <a:fillRect/>
          </a:stretch>
        </p:blipFill>
        <p:spPr>
          <a:xfrm>
            <a:off x="11784426" y="2180325"/>
            <a:ext cx="4012361" cy="6377550"/>
          </a:xfrm>
          <a:prstGeom prst="rect">
            <a:avLst/>
          </a:prstGeom>
          <a:noFill/>
          <a:ln>
            <a:noFill/>
          </a:ln>
        </p:spPr>
      </p:pic>
      <p:pic>
        <p:nvPicPr>
          <p:cNvPr id="266" name="Google Shape;266;g1c0d571eb8a_0_2"/>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267" name="Google Shape;267;g1c0d571eb8a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68" name="Google Shape;268;g1c0d571eb8a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69" name="Google Shape;269;g1c0d571eb8a_0_2"/>
          <p:cNvPicPr preferRelativeResize="0"/>
          <p:nvPr/>
        </p:nvPicPr>
        <p:blipFill rotWithShape="1">
          <a:blip r:embed="rId7">
            <a:alphaModFix/>
          </a:blip>
          <a:srcRect/>
          <a:stretch/>
        </p:blipFill>
        <p:spPr>
          <a:xfrm>
            <a:off x="7870030" y="9245916"/>
            <a:ext cx="3710719" cy="779251"/>
          </a:xfrm>
          <a:prstGeom prst="rect">
            <a:avLst/>
          </a:prstGeom>
          <a:noFill/>
          <a:ln>
            <a:noFill/>
          </a:ln>
        </p:spPr>
      </p:pic>
      <p:sp>
        <p:nvSpPr>
          <p:cNvPr id="270" name="Google Shape;270;g1c0d571eb8a_0_2"/>
          <p:cNvSpPr/>
          <p:nvPr/>
        </p:nvSpPr>
        <p:spPr>
          <a:xfrm>
            <a:off x="10225818" y="16509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1c0d571eb8a_0_2"/>
          <p:cNvSpPr txBox="1"/>
          <p:nvPr/>
        </p:nvSpPr>
        <p:spPr>
          <a:xfrm>
            <a:off x="1911525" y="3799930"/>
            <a:ext cx="65109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the second decade of the new millennium, the zero waste concept had moved out of the hands of experts, policymakers, and environmentalists and into the mainstream. Bea Johnson, a French-American woman living in California, is widely credited with beginning the zero-waste lifestyle movement, starting small with her family of four and sharing the journey on her blog</a:t>
            </a:r>
            <a:r>
              <a:rPr lang="en-US" sz="2400" u="sng">
                <a:solidFill>
                  <a:schemeClr val="hlink"/>
                </a:solidFill>
                <a:latin typeface="Abhaya Libre"/>
                <a:ea typeface="Abhaya Libre"/>
                <a:cs typeface="Abhaya Libre"/>
                <a:sym typeface="Abhaya Libre"/>
                <a:hlinkClick r:id="rId8"/>
              </a:rPr>
              <a:t> Zero Waste Home</a:t>
            </a:r>
            <a:r>
              <a:rPr lang="en-US" sz="2400">
                <a:latin typeface="Abhaya Libre"/>
                <a:ea typeface="Abhaya Libre"/>
                <a:cs typeface="Abhaya Libre"/>
                <a:sym typeface="Abhaya Libre"/>
              </a:rPr>
              <a:t>.</a:t>
            </a:r>
            <a:endParaRPr/>
          </a:p>
        </p:txBody>
      </p:sp>
      <p:sp>
        <p:nvSpPr>
          <p:cNvPr id="272" name="Google Shape;272;g1c0d571eb8a_0_2"/>
          <p:cNvSpPr txBox="1"/>
          <p:nvPr/>
        </p:nvSpPr>
        <p:spPr>
          <a:xfrm>
            <a:off x="1911525" y="2052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2010</a:t>
            </a:r>
            <a:endParaRPr/>
          </a:p>
        </p:txBody>
      </p:sp>
      <p:sp>
        <p:nvSpPr>
          <p:cNvPr id="273" name="Google Shape;273;g1c0d571eb8a_0_2"/>
          <p:cNvSpPr txBox="1"/>
          <p:nvPr/>
        </p:nvSpPr>
        <p:spPr>
          <a:xfrm>
            <a:off x="1911525" y="2956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The Zero Waste Lifestyle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77"/>
        <p:cNvGrpSpPr/>
        <p:nvPr/>
      </p:nvGrpSpPr>
      <p:grpSpPr>
        <a:xfrm>
          <a:off x="0" y="0"/>
          <a:ext cx="0" cy="0"/>
          <a:chOff x="0" y="0"/>
          <a:chExt cx="0" cy="0"/>
        </a:xfrm>
      </p:grpSpPr>
      <p:pic>
        <p:nvPicPr>
          <p:cNvPr id="278" name="Google Shape;278;g1c0d571eb8a_0_3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79" name="Google Shape;279;g1c0d571eb8a_0_3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80" name="Google Shape;280;g1c0d571eb8a_0_3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81" name="Google Shape;281;g1c0d571eb8a_0_34"/>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82" name="Google Shape;282;g1c0d571eb8a_0_3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83" name="Google Shape;283;g1c0d571eb8a_0_34"/>
          <p:cNvSpPr txBox="1"/>
          <p:nvPr/>
        </p:nvSpPr>
        <p:spPr>
          <a:xfrm>
            <a:off x="4673499" y="743344"/>
            <a:ext cx="8280600" cy="16776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Zero Waste for Business</a:t>
            </a:r>
            <a:endParaRPr sz="6410">
              <a:latin typeface="Abhaya Libre"/>
              <a:ea typeface="Abhaya Libre"/>
              <a:cs typeface="Abhaya Libre"/>
              <a:sym typeface="Abhaya Libre"/>
            </a:endParaRPr>
          </a:p>
          <a:p>
            <a:pPr marL="0" marR="0" lvl="0" indent="0" algn="ctr" rtl="0">
              <a:lnSpc>
                <a:spcPct val="85007"/>
              </a:lnSpc>
              <a:spcBef>
                <a:spcPts val="0"/>
              </a:spcBef>
              <a:spcAft>
                <a:spcPts val="0"/>
              </a:spcAft>
              <a:buNone/>
            </a:pPr>
            <a:endParaRPr sz="6410">
              <a:latin typeface="Abhaya Libre"/>
              <a:ea typeface="Abhaya Libre"/>
              <a:cs typeface="Abhaya Libre"/>
              <a:sym typeface="Abhaya Libre"/>
            </a:endParaRPr>
          </a:p>
        </p:txBody>
      </p:sp>
      <p:pic>
        <p:nvPicPr>
          <p:cNvPr id="284" name="Google Shape;284;g1c0d571eb8a_0_34"/>
          <p:cNvPicPr preferRelativeResize="0"/>
          <p:nvPr/>
        </p:nvPicPr>
        <p:blipFill>
          <a:blip r:embed="rId8">
            <a:alphaModFix/>
          </a:blip>
          <a:stretch>
            <a:fillRect/>
          </a:stretch>
        </p:blipFill>
        <p:spPr>
          <a:xfrm>
            <a:off x="431700" y="2653838"/>
            <a:ext cx="8280600" cy="5520400"/>
          </a:xfrm>
          <a:prstGeom prst="rect">
            <a:avLst/>
          </a:prstGeom>
          <a:noFill/>
          <a:ln>
            <a:noFill/>
          </a:ln>
        </p:spPr>
      </p:pic>
      <p:grpSp>
        <p:nvGrpSpPr>
          <p:cNvPr id="285" name="Google Shape;285;g1c0d571eb8a_0_34"/>
          <p:cNvGrpSpPr/>
          <p:nvPr/>
        </p:nvGrpSpPr>
        <p:grpSpPr>
          <a:xfrm>
            <a:off x="9311000" y="2192450"/>
            <a:ext cx="7888134" cy="6134100"/>
            <a:chOff x="-1278833" y="-114719"/>
            <a:chExt cx="12491108" cy="8178800"/>
          </a:xfrm>
        </p:grpSpPr>
        <p:sp>
          <p:nvSpPr>
            <p:cNvPr id="286" name="Google Shape;286;g1c0d571eb8a_0_34"/>
            <p:cNvSpPr txBox="1"/>
            <p:nvPr/>
          </p:nvSpPr>
          <p:spPr>
            <a:xfrm>
              <a:off x="-1278833" y="6882081"/>
              <a:ext cx="12491100" cy="11820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Here is a great article - </a:t>
              </a:r>
              <a:r>
                <a:rPr lang="en-US" sz="2400" u="sng">
                  <a:solidFill>
                    <a:schemeClr val="hlink"/>
                  </a:solidFill>
                  <a:latin typeface="Abhaya Libre"/>
                  <a:ea typeface="Abhaya Libre"/>
                  <a:cs typeface="Abhaya Libre"/>
                  <a:sym typeface="Abhaya Libre"/>
                  <a:hlinkClick r:id="rId9"/>
                </a:rPr>
                <a:t>“Tips for Making Your Office Zero Waste”.</a:t>
              </a:r>
              <a:endParaRPr/>
            </a:p>
          </p:txBody>
        </p:sp>
        <p:sp>
          <p:nvSpPr>
            <p:cNvPr id="287" name="Google Shape;287;g1c0d571eb8a_0_34"/>
            <p:cNvSpPr txBox="1"/>
            <p:nvPr/>
          </p:nvSpPr>
          <p:spPr>
            <a:xfrm>
              <a:off x="-1278826" y="-114719"/>
              <a:ext cx="12491100" cy="807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Setting goals to meet zero waste for a business can be overwhelming and many times confusing. It’s important to begin with the basics. What is your business throwing away? Knowing what waste is currently being generated will guide decision making for materials being purchased, engagement programs for employees and staff members, and how waste should be separated in order to prioritize reuse and recycling.</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For businesses, zero waste is when 90% waste is diverted from landfill and incineration [Sources: ZWIA and TRUE].</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91"/>
        <p:cNvGrpSpPr/>
        <p:nvPr/>
      </p:nvGrpSpPr>
      <p:grpSpPr>
        <a:xfrm>
          <a:off x="0" y="0"/>
          <a:ext cx="0" cy="0"/>
          <a:chOff x="0" y="0"/>
          <a:chExt cx="0" cy="0"/>
        </a:xfrm>
      </p:grpSpPr>
      <p:pic>
        <p:nvPicPr>
          <p:cNvPr id="292" name="Google Shape;292;g1c0d571eb8a_0_50"/>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93" name="Google Shape;293;g1c0d571eb8a_0_5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94" name="Google Shape;294;g1c0d571eb8a_0_5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95" name="Google Shape;295;g1c0d571eb8a_0_50"/>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96" name="Google Shape;296;g1c0d571eb8a_0_50"/>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97" name="Google Shape;297;g1c0d571eb8a_0_50"/>
          <p:cNvSpPr txBox="1"/>
          <p:nvPr/>
        </p:nvSpPr>
        <p:spPr>
          <a:xfrm>
            <a:off x="1701000" y="727075"/>
            <a:ext cx="134460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b="0" i="0" u="none" strike="noStrike" cap="none">
                <a:solidFill>
                  <a:srgbClr val="000000"/>
                </a:solidFill>
                <a:latin typeface="Abhaya Libre"/>
                <a:ea typeface="Abhaya Libre"/>
                <a:cs typeface="Abhaya Libre"/>
                <a:sym typeface="Abhaya Libre"/>
              </a:rPr>
              <a:t>Video</a:t>
            </a:r>
            <a:r>
              <a:rPr lang="en-US" sz="6410">
                <a:latin typeface="Abhaya Libre"/>
                <a:ea typeface="Abhaya Libre"/>
                <a:cs typeface="Abhaya Libre"/>
                <a:sym typeface="Abhaya Libre"/>
              </a:rPr>
              <a:t>: Are Zero Waste shops the future?</a:t>
            </a:r>
            <a:endParaRPr/>
          </a:p>
        </p:txBody>
      </p:sp>
      <p:pic>
        <p:nvPicPr>
          <p:cNvPr id="298" name="Google Shape;298;g1c0d571eb8a_0_50" descr="Step inside Britain’s first no-packaging supermarket. Located in Totnes in Devon, Earth Food Love is a dry goods store run by ex-pro footballer Richard and his wife Nicola. A triumphant story about conscientious consumption, sustainability, innovation and behaviour change; they explain what it means to be waste-free and whether this could be the beginning of a new era for shopping habits. &#10;&#10;Find out how to enter at:&#10;https://www.TheGreatBritishHighStreet.co.uk&#10;&#10;Join the conversation on social media using #MyHighStreet and follow us:&#10;https://www.twitter.com/TheGBHighSt&#10;https://www.facebook.com/TheGBHighSt&#10;https://www.instagram.com/TheGBHighSt" title="Are Zero Waste shops the future? - The Zero Waste Shop | The Great British High Street Awards 2018">
            <a:hlinkClick r:id="rId8"/>
          </p:cNvPr>
          <p:cNvPicPr preferRelativeResize="0"/>
          <p:nvPr/>
        </p:nvPicPr>
        <p:blipFill>
          <a:blip r:embed="rId9">
            <a:alphaModFix/>
          </a:blip>
          <a:stretch>
            <a:fillRect/>
          </a:stretch>
        </p:blipFill>
        <p:spPr>
          <a:xfrm>
            <a:off x="1841304" y="2180325"/>
            <a:ext cx="8579921" cy="6434887"/>
          </a:xfrm>
          <a:prstGeom prst="rect">
            <a:avLst/>
          </a:prstGeom>
          <a:noFill/>
          <a:ln>
            <a:noFill/>
          </a:ln>
        </p:spPr>
      </p:pic>
      <p:sp>
        <p:nvSpPr>
          <p:cNvPr id="299" name="Google Shape;299;g1c0d571eb8a_0_50"/>
          <p:cNvSpPr txBox="1"/>
          <p:nvPr/>
        </p:nvSpPr>
        <p:spPr>
          <a:xfrm>
            <a:off x="10962001" y="3075413"/>
            <a:ext cx="6264300" cy="5539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Step inside Britain’s first no-packaging supermarket. Located in Totnes in Devon, Earth Food Love is a dry goods store run by ex-pro footballer Richard and his wife Nicola. A triumphant story about conscientious consumption, sustainability, innovation and behaviour change; they explain what it means to be waste-free and whether this could be the beginning of a new era for shopping habits.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03"/>
        <p:cNvGrpSpPr/>
        <p:nvPr/>
      </p:nvGrpSpPr>
      <p:grpSpPr>
        <a:xfrm>
          <a:off x="0" y="0"/>
          <a:ext cx="0" cy="0"/>
          <a:chOff x="0" y="0"/>
          <a:chExt cx="0" cy="0"/>
        </a:xfrm>
      </p:grpSpPr>
      <p:pic>
        <p:nvPicPr>
          <p:cNvPr id="304" name="Google Shape;304;g1c0d571eb8a_0_6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05" name="Google Shape;305;g1c0d571eb8a_0_6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06" name="Google Shape;306;g1c0d571eb8a_0_69"/>
          <p:cNvPicPr preferRelativeResize="0"/>
          <p:nvPr/>
        </p:nvPicPr>
        <p:blipFill rotWithShape="1">
          <a:blip r:embed="rId5">
            <a:alphaModFix/>
          </a:blip>
          <a:srcRect/>
          <a:stretch/>
        </p:blipFill>
        <p:spPr>
          <a:xfrm>
            <a:off x="1784708" y="118200"/>
            <a:ext cx="1869291" cy="1869291"/>
          </a:xfrm>
          <a:prstGeom prst="rect">
            <a:avLst/>
          </a:prstGeom>
          <a:noFill/>
          <a:ln>
            <a:noFill/>
          </a:ln>
        </p:spPr>
      </p:pic>
      <p:pic>
        <p:nvPicPr>
          <p:cNvPr id="307" name="Google Shape;307;g1c0d571eb8a_0_69"/>
          <p:cNvPicPr preferRelativeResize="0"/>
          <p:nvPr/>
        </p:nvPicPr>
        <p:blipFill rotWithShape="1">
          <a:blip r:embed="rId6">
            <a:alphaModFix/>
          </a:blip>
          <a:srcRect/>
          <a:stretch/>
        </p:blipFill>
        <p:spPr>
          <a:xfrm>
            <a:off x="5143030" y="9355341"/>
            <a:ext cx="3710719" cy="779251"/>
          </a:xfrm>
          <a:prstGeom prst="rect">
            <a:avLst/>
          </a:prstGeom>
          <a:noFill/>
          <a:ln>
            <a:noFill/>
          </a:ln>
        </p:spPr>
      </p:pic>
      <p:sp>
        <p:nvSpPr>
          <p:cNvPr id="308" name="Google Shape;308;g1c0d571eb8a_0_69"/>
          <p:cNvSpPr txBox="1"/>
          <p:nvPr/>
        </p:nvSpPr>
        <p:spPr>
          <a:xfrm>
            <a:off x="1911525" y="3799930"/>
            <a:ext cx="65109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a study published in Science Advance, researchers estimate since the 1950s 8.3 billion tons of plastic has been generated around the world and only 9 per cent of those plastics have been recycled. It is estimated that an additional 12 billion tonnes of plastic will be lost to disposal by 2050.</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So, looking at the infographic, one can draw the conclusions him/herself. </a:t>
            </a:r>
            <a:r>
              <a:rPr lang="en-US" sz="2400" u="sng">
                <a:solidFill>
                  <a:schemeClr val="hlink"/>
                </a:solidFill>
                <a:latin typeface="Abhaya Libre"/>
                <a:ea typeface="Abhaya Libre"/>
                <a:cs typeface="Abhaya Libre"/>
                <a:sym typeface="Abhaya Libre"/>
                <a:hlinkClick r:id="rId7"/>
              </a:rPr>
              <a:t>Source and more resources</a:t>
            </a:r>
            <a:r>
              <a:rPr lang="en-US" sz="2400">
                <a:latin typeface="Abhaya Libre"/>
                <a:ea typeface="Abhaya Libre"/>
                <a:cs typeface="Abhaya Libre"/>
                <a:sym typeface="Abhaya Libre"/>
              </a:rPr>
              <a:t>.</a:t>
            </a:r>
            <a:endParaRPr sz="2400">
              <a:latin typeface="Abhaya Libre"/>
              <a:ea typeface="Abhaya Libre"/>
              <a:cs typeface="Abhaya Libre"/>
              <a:sym typeface="Abhaya Libre"/>
            </a:endParaRPr>
          </a:p>
        </p:txBody>
      </p:sp>
      <p:sp>
        <p:nvSpPr>
          <p:cNvPr id="309" name="Google Shape;309;g1c0d571eb8a_0_69"/>
          <p:cNvSpPr txBox="1"/>
          <p:nvPr/>
        </p:nvSpPr>
        <p:spPr>
          <a:xfrm>
            <a:off x="1911525" y="2052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Why bother?</a:t>
            </a:r>
            <a:endParaRPr/>
          </a:p>
        </p:txBody>
      </p:sp>
      <p:sp>
        <p:nvSpPr>
          <p:cNvPr id="310" name="Google Shape;310;g1c0d571eb8a_0_69"/>
          <p:cNvSpPr txBox="1"/>
          <p:nvPr/>
        </p:nvSpPr>
        <p:spPr>
          <a:xfrm>
            <a:off x="1911525" y="2956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Plastic facts</a:t>
            </a:r>
            <a:endParaRPr/>
          </a:p>
        </p:txBody>
      </p:sp>
      <p:pic>
        <p:nvPicPr>
          <p:cNvPr id="311" name="Google Shape;311;g1c0d571eb8a_0_69"/>
          <p:cNvPicPr preferRelativeResize="0"/>
          <p:nvPr/>
        </p:nvPicPr>
        <p:blipFill>
          <a:blip r:embed="rId8">
            <a:alphaModFix/>
          </a:blip>
          <a:stretch>
            <a:fillRect/>
          </a:stretch>
        </p:blipFill>
        <p:spPr>
          <a:xfrm>
            <a:off x="10192125" y="26850"/>
            <a:ext cx="8095876"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15"/>
        <p:cNvGrpSpPr/>
        <p:nvPr/>
      </p:nvGrpSpPr>
      <p:grpSpPr>
        <a:xfrm>
          <a:off x="0" y="0"/>
          <a:ext cx="0" cy="0"/>
          <a:chOff x="0" y="0"/>
          <a:chExt cx="0" cy="0"/>
        </a:xfrm>
      </p:grpSpPr>
      <p:sp>
        <p:nvSpPr>
          <p:cNvPr id="316" name="Google Shape;316;p7"/>
          <p:cNvSpPr txBox="1"/>
          <p:nvPr/>
        </p:nvSpPr>
        <p:spPr>
          <a:xfrm>
            <a:off x="1911525" y="3201830"/>
            <a:ext cx="6510900" cy="50226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2012, the world will generate 2.6 trillion pounds of garbage -- the weight of about 7,000 Empire State Buildings. What kind of trash is it? Where does it all go?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 answer is that just under half of it comes from "organic" waste -- food, mostly -- and most of it goes into landfills, according to a new report this week from the World Bank. Here's that story in pie charts, provided by the report.</a:t>
            </a:r>
            <a:endParaRPr sz="2400">
              <a:latin typeface="Abhaya Libre"/>
              <a:ea typeface="Abhaya Libre"/>
              <a:cs typeface="Abhaya Libre"/>
              <a:sym typeface="Abhaya Libre"/>
            </a:endParaRPr>
          </a:p>
        </p:txBody>
      </p:sp>
      <p:pic>
        <p:nvPicPr>
          <p:cNvPr id="317" name="Google Shape;317;p7"/>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18" name="Google Shape;318;p7"/>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19" name="Google Shape;319;p7"/>
          <p:cNvSpPr txBox="1"/>
          <p:nvPr/>
        </p:nvSpPr>
        <p:spPr>
          <a:xfrm>
            <a:off x="1911600" y="962825"/>
            <a:ext cx="117774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2.6 Trillion Pounds of Garbage</a:t>
            </a:r>
            <a:endParaRPr/>
          </a:p>
        </p:txBody>
      </p:sp>
      <p:pic>
        <p:nvPicPr>
          <p:cNvPr id="320" name="Google Shape;320;p7"/>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21" name="Google Shape;321;p7"/>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22" name="Google Shape;322;p7"/>
          <p:cNvSpPr txBox="1"/>
          <p:nvPr/>
        </p:nvSpPr>
        <p:spPr>
          <a:xfrm>
            <a:off x="1911525" y="1869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Where Does the World's Trash Go?</a:t>
            </a:r>
            <a:endParaRPr/>
          </a:p>
        </p:txBody>
      </p:sp>
      <p:pic>
        <p:nvPicPr>
          <p:cNvPr id="323" name="Google Shape;323;p7"/>
          <p:cNvPicPr preferRelativeResize="0"/>
          <p:nvPr/>
        </p:nvPicPr>
        <p:blipFill>
          <a:blip r:embed="rId7">
            <a:alphaModFix/>
          </a:blip>
          <a:stretch>
            <a:fillRect/>
          </a:stretch>
        </p:blipFill>
        <p:spPr>
          <a:xfrm>
            <a:off x="9392100" y="3006117"/>
            <a:ext cx="8280600" cy="51029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27"/>
        <p:cNvGrpSpPr/>
        <p:nvPr/>
      </p:nvGrpSpPr>
      <p:grpSpPr>
        <a:xfrm>
          <a:off x="0" y="0"/>
          <a:ext cx="0" cy="0"/>
          <a:chOff x="0" y="0"/>
          <a:chExt cx="0" cy="0"/>
        </a:xfrm>
      </p:grpSpPr>
      <p:sp>
        <p:nvSpPr>
          <p:cNvPr id="328" name="Google Shape;328;g1c0d571eb8a_0_83"/>
          <p:cNvSpPr txBox="1"/>
          <p:nvPr/>
        </p:nvSpPr>
        <p:spPr>
          <a:xfrm>
            <a:off x="1911525" y="2623125"/>
            <a:ext cx="14828400" cy="24375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both rich and poor countries, the vast majority of our waste goes into landfills where it's (often) covered up. A very small share of waste in the World Bank's data -- which, the authors admit, was difficult to collect for this category -- went to recycled or composted waste. "Africa's collected waste is almost exclusively dumped or sent to landfills," the report said.</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[Lower income countries to the left; Higher income to the right]</a:t>
            </a:r>
            <a:endParaRPr sz="2400">
              <a:latin typeface="Abhaya Libre"/>
              <a:ea typeface="Abhaya Libre"/>
              <a:cs typeface="Abhaya Libre"/>
              <a:sym typeface="Abhaya Libre"/>
            </a:endParaRPr>
          </a:p>
        </p:txBody>
      </p:sp>
      <p:pic>
        <p:nvPicPr>
          <p:cNvPr id="329" name="Google Shape;329;g1c0d571eb8a_0_8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30" name="Google Shape;330;g1c0d571eb8a_0_8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31" name="Google Shape;331;g1c0d571eb8a_0_83"/>
          <p:cNvSpPr txBox="1"/>
          <p:nvPr/>
        </p:nvSpPr>
        <p:spPr>
          <a:xfrm>
            <a:off x="1911600" y="962825"/>
            <a:ext cx="117774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2.6 Trillion Pounds of Garbage</a:t>
            </a:r>
            <a:endParaRPr/>
          </a:p>
        </p:txBody>
      </p:sp>
      <p:pic>
        <p:nvPicPr>
          <p:cNvPr id="332" name="Google Shape;332;g1c0d571eb8a_0_8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33" name="Google Shape;333;g1c0d571eb8a_0_83"/>
          <p:cNvPicPr preferRelativeResize="0"/>
          <p:nvPr/>
        </p:nvPicPr>
        <p:blipFill rotWithShape="1">
          <a:blip r:embed="rId6">
            <a:alphaModFix/>
          </a:blip>
          <a:srcRect/>
          <a:stretch/>
        </p:blipFill>
        <p:spPr>
          <a:xfrm>
            <a:off x="13560120" y="545022"/>
            <a:ext cx="2858579" cy="600300"/>
          </a:xfrm>
          <a:prstGeom prst="rect">
            <a:avLst/>
          </a:prstGeom>
          <a:noFill/>
          <a:ln>
            <a:noFill/>
          </a:ln>
        </p:spPr>
      </p:pic>
      <p:sp>
        <p:nvSpPr>
          <p:cNvPr id="334" name="Google Shape;334;g1c0d571eb8a_0_83"/>
          <p:cNvSpPr txBox="1"/>
          <p:nvPr/>
        </p:nvSpPr>
        <p:spPr>
          <a:xfrm>
            <a:off x="1911525" y="1869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Where Does the World's Trash Go?</a:t>
            </a:r>
            <a:endParaRPr/>
          </a:p>
        </p:txBody>
      </p:sp>
      <p:pic>
        <p:nvPicPr>
          <p:cNvPr id="335" name="Google Shape;335;g1c0d571eb8a_0_83"/>
          <p:cNvPicPr preferRelativeResize="0"/>
          <p:nvPr/>
        </p:nvPicPr>
        <p:blipFill>
          <a:blip r:embed="rId7">
            <a:alphaModFix/>
          </a:blip>
          <a:stretch>
            <a:fillRect/>
          </a:stretch>
        </p:blipFill>
        <p:spPr>
          <a:xfrm>
            <a:off x="4848825" y="5696998"/>
            <a:ext cx="9682575" cy="419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39"/>
        <p:cNvGrpSpPr/>
        <p:nvPr/>
      </p:nvGrpSpPr>
      <p:grpSpPr>
        <a:xfrm>
          <a:off x="0" y="0"/>
          <a:ext cx="0" cy="0"/>
          <a:chOff x="0" y="0"/>
          <a:chExt cx="0" cy="0"/>
        </a:xfrm>
      </p:grpSpPr>
      <p:pic>
        <p:nvPicPr>
          <p:cNvPr id="340" name="Google Shape;340;g1c0d571eb8a_0_9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41" name="Google Shape;341;g1c0d571eb8a_0_9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42" name="Google Shape;342;g1c0d571eb8a_0_9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43" name="Google Shape;343;g1c0d571eb8a_0_95"/>
          <p:cNvPicPr preferRelativeResize="0"/>
          <p:nvPr/>
        </p:nvPicPr>
        <p:blipFill rotWithShape="1">
          <a:blip r:embed="rId6">
            <a:alphaModFix/>
          </a:blip>
          <a:srcRect/>
          <a:stretch/>
        </p:blipFill>
        <p:spPr>
          <a:xfrm>
            <a:off x="13560120" y="545022"/>
            <a:ext cx="2858579" cy="600300"/>
          </a:xfrm>
          <a:prstGeom prst="rect">
            <a:avLst/>
          </a:prstGeom>
          <a:noFill/>
          <a:ln>
            <a:noFill/>
          </a:ln>
        </p:spPr>
      </p:pic>
      <p:pic>
        <p:nvPicPr>
          <p:cNvPr id="344" name="Google Shape;344;g1c0d571eb8a_0_95"/>
          <p:cNvPicPr preferRelativeResize="0"/>
          <p:nvPr/>
        </p:nvPicPr>
        <p:blipFill>
          <a:blip r:embed="rId7">
            <a:alphaModFix/>
          </a:blip>
          <a:stretch>
            <a:fillRect/>
          </a:stretch>
        </p:blipFill>
        <p:spPr>
          <a:xfrm>
            <a:off x="2781000" y="1392097"/>
            <a:ext cx="13447450" cy="7718825"/>
          </a:xfrm>
          <a:prstGeom prst="rect">
            <a:avLst/>
          </a:prstGeom>
          <a:noFill/>
          <a:ln>
            <a:noFill/>
          </a:ln>
        </p:spPr>
      </p:pic>
      <p:sp>
        <p:nvSpPr>
          <p:cNvPr id="345" name="Google Shape;345;g1c0d571eb8a_0_95"/>
          <p:cNvSpPr txBox="1"/>
          <p:nvPr/>
        </p:nvSpPr>
        <p:spPr>
          <a:xfrm>
            <a:off x="8316000" y="9222700"/>
            <a:ext cx="1112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Abhaya Libre"/>
                <a:ea typeface="Abhaya Libre"/>
                <a:cs typeface="Abhaya Libre"/>
                <a:sym typeface="Abhaya Libre"/>
              </a:rPr>
              <a:t>Infographic </a:t>
            </a:r>
            <a:r>
              <a:rPr lang="en-US" sz="2400" u="sng">
                <a:solidFill>
                  <a:schemeClr val="hlink"/>
                </a:solidFill>
                <a:latin typeface="Abhaya Libre"/>
                <a:ea typeface="Abhaya Libre"/>
                <a:cs typeface="Abhaya Libre"/>
                <a:sym typeface="Abhaya Libre"/>
                <a:hlinkClick r:id="rId8"/>
              </a:rPr>
              <a:t>Source</a:t>
            </a:r>
            <a:endParaRPr sz="2400">
              <a:latin typeface="Abhaya Libre"/>
              <a:ea typeface="Abhaya Libre"/>
              <a:cs typeface="Abhaya Libre"/>
              <a:sym typeface="Abhaya Libr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49"/>
        <p:cNvGrpSpPr/>
        <p:nvPr/>
      </p:nvGrpSpPr>
      <p:grpSpPr>
        <a:xfrm>
          <a:off x="0" y="0"/>
          <a:ext cx="0" cy="0"/>
          <a:chOff x="0" y="0"/>
          <a:chExt cx="0" cy="0"/>
        </a:xfrm>
      </p:grpSpPr>
      <p:pic>
        <p:nvPicPr>
          <p:cNvPr id="350" name="Google Shape;350;p8"/>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51" name="Google Shape;351;p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52" name="Google Shape;352;p8"/>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53" name="Google Shape;353;p8"/>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54" name="Google Shape;354;p8"/>
          <p:cNvSpPr/>
          <p:nvPr/>
        </p:nvSpPr>
        <p:spPr>
          <a:xfrm>
            <a:off x="9881999" y="1650975"/>
            <a:ext cx="7830464"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txBox="1"/>
          <p:nvPr/>
        </p:nvSpPr>
        <p:spPr>
          <a:xfrm>
            <a:off x="945000" y="3799925"/>
            <a:ext cx="82806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33% of businesses are integrating a sustainability strategy to improve operational efficiency and drive down costs. With this in mind, efficiency improvements can in turn boost operational profits by as much as 60% according to McKinsey.</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“We are the first generation to feel the impact of climate change and the last generation that can do something about it.” – Barack Obama, Globalo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
        <p:nvSpPr>
          <p:cNvPr id="356" name="Google Shape;356;p8"/>
          <p:cNvSpPr txBox="1"/>
          <p:nvPr/>
        </p:nvSpPr>
        <p:spPr>
          <a:xfrm>
            <a:off x="810000" y="817875"/>
            <a:ext cx="10206000" cy="16251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210">
                <a:latin typeface="Abhaya Libre"/>
                <a:ea typeface="Abhaya Libre"/>
                <a:cs typeface="Abhaya Libre"/>
                <a:sym typeface="Abhaya Libre"/>
              </a:rPr>
              <a:t>Why is sustainability important to business success?</a:t>
            </a:r>
            <a:endParaRPr sz="1200"/>
          </a:p>
        </p:txBody>
      </p:sp>
      <p:sp>
        <p:nvSpPr>
          <p:cNvPr id="357" name="Google Shape;357;p8"/>
          <p:cNvSpPr txBox="1"/>
          <p:nvPr/>
        </p:nvSpPr>
        <p:spPr>
          <a:xfrm>
            <a:off x="810000" y="2689980"/>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A sustainable business has reduced costs</a:t>
            </a:r>
            <a:endParaRPr/>
          </a:p>
        </p:txBody>
      </p:sp>
      <p:pic>
        <p:nvPicPr>
          <p:cNvPr id="358" name="Google Shape;358;p8"/>
          <p:cNvPicPr preferRelativeResize="0"/>
          <p:nvPr/>
        </p:nvPicPr>
        <p:blipFill>
          <a:blip r:embed="rId7">
            <a:alphaModFix/>
          </a:blip>
          <a:stretch>
            <a:fillRect/>
          </a:stretch>
        </p:blipFill>
        <p:spPr>
          <a:xfrm>
            <a:off x="10163983" y="2603825"/>
            <a:ext cx="7175590" cy="4786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911538" y="841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Our reality</a:t>
            </a:r>
            <a:endParaRPr/>
          </a:p>
        </p:txBody>
      </p:sp>
      <p:sp>
        <p:nvSpPr>
          <p:cNvPr id="364" name="Google Shape;364;g1c0d571eb8a_0_108"/>
          <p:cNvSpPr txBox="1"/>
          <p:nvPr/>
        </p:nvSpPr>
        <p:spPr>
          <a:xfrm>
            <a:off x="1154160" y="3034933"/>
            <a:ext cx="8280600" cy="4653582"/>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dirty="0">
                <a:latin typeface="Abhaya Libre"/>
                <a:ea typeface="Abhaya Libre"/>
                <a:cs typeface="Abhaya Libre"/>
                <a:sym typeface="Abhaya Libre"/>
              </a:rPr>
              <a:t>1937: The world population is 2.3 billion. Carbon in our atmosphere is 280 parts per million (ppm). The remaining wilderness is 66%.</a:t>
            </a: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dirty="0">
                <a:latin typeface="Abhaya Libre"/>
                <a:ea typeface="Abhaya Libre"/>
                <a:cs typeface="Abhaya Libre"/>
                <a:sym typeface="Abhaya Libre"/>
              </a:rPr>
              <a:t>1960: The world population is 3.0 billion. Carbon in the atmosphere is 310 ppm. The remaining wilderness is 64%.</a:t>
            </a: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dirty="0">
                <a:latin typeface="Abhaya Libre"/>
                <a:ea typeface="Abhaya Libre"/>
                <a:cs typeface="Abhaya Libre"/>
                <a:sym typeface="Abhaya Libre"/>
              </a:rPr>
              <a:t>1997: The world population is 5.9 billion. Carbon in the atmosphere is 360 ppm. The remaining wilderness is 46%.</a:t>
            </a: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dirty="0">
                <a:latin typeface="Abhaya Libre"/>
                <a:ea typeface="Abhaya Libre"/>
                <a:cs typeface="Abhaya Libre"/>
                <a:sym typeface="Abhaya Libre"/>
              </a:rPr>
              <a:t>2020: The world population is 7.8 billion. Carbon in the atmosphere is 415 ppm. The remaining wilderness is 35%.</a:t>
            </a:r>
            <a:endParaRPr sz="2400" dirty="0">
              <a:latin typeface="Abhaya Libre"/>
              <a:ea typeface="Abhaya Libre"/>
              <a:cs typeface="Abhaya Libre"/>
              <a:sym typeface="Abhaya Libre"/>
            </a:endParaRPr>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pic>
        <p:nvPicPr>
          <p:cNvPr id="3" name="Picture 2" descr="A picture containing graphical user interface&#10;&#10;Description automatically generated">
            <a:extLst>
              <a:ext uri="{FF2B5EF4-FFF2-40B4-BE49-F238E27FC236}">
                <a16:creationId xmlns:a16="http://schemas.microsoft.com/office/drawing/2014/main" id="{993C9550-43B5-1F13-5F89-41ABE07FF07F}"/>
              </a:ext>
            </a:extLst>
          </p:cNvPr>
          <p:cNvPicPr>
            <a:picLocks noChangeAspect="1"/>
          </p:cNvPicPr>
          <p:nvPr/>
        </p:nvPicPr>
        <p:blipFill>
          <a:blip r:embed="rId7"/>
          <a:stretch>
            <a:fillRect/>
          </a:stretch>
        </p:blipFill>
        <p:spPr>
          <a:xfrm>
            <a:off x="9144000" y="2702990"/>
            <a:ext cx="9453276" cy="5317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3553601"/>
            <a:ext cx="19062365" cy="3230761"/>
            <a:chOff x="0" y="-38100"/>
            <a:chExt cx="5020540" cy="850900"/>
          </a:xfrm>
        </p:grpSpPr>
        <p:sp>
          <p:nvSpPr>
            <p:cNvPr id="97" name="Google Shape;97;p2"/>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98" name="Google Shape;98;p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9" name="Google Shape;99;p2"/>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100" name="Google Shape;100;p2"/>
          <p:cNvPicPr preferRelativeResize="0"/>
          <p:nvPr/>
        </p:nvPicPr>
        <p:blipFill rotWithShape="1">
          <a:blip r:embed="rId4">
            <a:alphaModFix/>
          </a:blip>
          <a:srcRect/>
          <a:stretch/>
        </p:blipFill>
        <p:spPr>
          <a:xfrm rot="-9632120">
            <a:off x="-2431639" y="-1705919"/>
            <a:ext cx="5721823" cy="5669807"/>
          </a:xfrm>
          <a:prstGeom prst="rect">
            <a:avLst/>
          </a:prstGeom>
          <a:noFill/>
          <a:ln>
            <a:noFill/>
          </a:ln>
        </p:spPr>
      </p:pic>
      <p:pic>
        <p:nvPicPr>
          <p:cNvPr id="101" name="Google Shape;101;p2"/>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102" name="Google Shape;102;p2"/>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103" name="Google Shape;103;p2"/>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104" name="Google Shape;104;p2"/>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105" name="Google Shape;105;p2"/>
          <p:cNvPicPr preferRelativeResize="0"/>
          <p:nvPr/>
        </p:nvPicPr>
        <p:blipFill rotWithShape="1">
          <a:blip r:embed="rId7">
            <a:alphaModFix/>
          </a:blip>
          <a:srcRect/>
          <a:stretch/>
        </p:blipFill>
        <p:spPr>
          <a:xfrm rot="3420380">
            <a:off x="5570971" y="-4349323"/>
            <a:ext cx="5810576" cy="5802961"/>
          </a:xfrm>
          <a:prstGeom prst="rect">
            <a:avLst/>
          </a:prstGeom>
          <a:noFill/>
          <a:ln>
            <a:noFill/>
          </a:ln>
        </p:spPr>
      </p:pic>
      <p:pic>
        <p:nvPicPr>
          <p:cNvPr id="106" name="Google Shape;106;p2"/>
          <p:cNvPicPr preferRelativeResize="0"/>
          <p:nvPr/>
        </p:nvPicPr>
        <p:blipFill rotWithShape="1">
          <a:blip r:embed="rId7">
            <a:alphaModFix/>
          </a:blip>
          <a:srcRect/>
          <a:stretch/>
        </p:blipFill>
        <p:spPr>
          <a:xfrm rot="-4167270">
            <a:off x="-3176552" y="4860538"/>
            <a:ext cx="4881157" cy="4874760"/>
          </a:xfrm>
          <a:prstGeom prst="rect">
            <a:avLst/>
          </a:prstGeom>
          <a:noFill/>
          <a:ln>
            <a:noFill/>
          </a:ln>
        </p:spPr>
      </p:pic>
      <p:grpSp>
        <p:nvGrpSpPr>
          <p:cNvPr id="107" name="Google Shape;107;p2"/>
          <p:cNvGrpSpPr/>
          <p:nvPr/>
        </p:nvGrpSpPr>
        <p:grpSpPr>
          <a:xfrm rot="10800000">
            <a:off x="1170764" y="8531325"/>
            <a:ext cx="2900572" cy="807706"/>
            <a:chOff x="0" y="0"/>
            <a:chExt cx="3867430" cy="1076940"/>
          </a:xfrm>
        </p:grpSpPr>
        <p:pic>
          <p:nvPicPr>
            <p:cNvPr id="108" name="Google Shape;108;p2"/>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109" name="Google Shape;109;p2"/>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110" name="Google Shape;110;p2"/>
          <p:cNvSpPr txBox="1"/>
          <p:nvPr/>
        </p:nvSpPr>
        <p:spPr>
          <a:xfrm>
            <a:off x="1942812" y="3906813"/>
            <a:ext cx="15342300" cy="26967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a:solidFill>
                  <a:srgbClr val="04989E"/>
                </a:solidFill>
                <a:latin typeface="Abhaya Libre"/>
                <a:ea typeface="Abhaya Libre"/>
                <a:cs typeface="Abhaya Libre"/>
                <a:sym typeface="Abhaya Libre"/>
              </a:rPr>
              <a:t>Green mindset and Sustainability in Innovation, Leadership and Corporation</a:t>
            </a:r>
            <a:endParaRPr sz="100"/>
          </a:p>
        </p:txBody>
      </p:sp>
      <p:pic>
        <p:nvPicPr>
          <p:cNvPr id="111" name="Google Shape;111;p2"/>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112" name="Google Shape;112;p2"/>
          <p:cNvPicPr preferRelativeResize="0"/>
          <p:nvPr/>
        </p:nvPicPr>
        <p:blipFill rotWithShape="1">
          <a:blip r:embed="rId10">
            <a:alphaModFix/>
          </a:blip>
          <a:srcRect/>
          <a:stretch/>
        </p:blipFill>
        <p:spPr>
          <a:xfrm>
            <a:off x="7758608" y="9258300"/>
            <a:ext cx="3710720" cy="779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911538" y="841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Our reality</a:t>
            </a:r>
            <a:endParaRPr/>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sp>
        <p:nvSpPr>
          <p:cNvPr id="369" name="Google Shape;369;g1c0d571eb8a_0_108"/>
          <p:cNvSpPr txBox="1"/>
          <p:nvPr/>
        </p:nvSpPr>
        <p:spPr>
          <a:xfrm>
            <a:off x="1667013" y="2569422"/>
            <a:ext cx="15313206" cy="361945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Under the current trajectory of human economic activity, within the span of the next lifetime, human security and stability will be lost. Economic success is driven by the exchange of goods and services. Profitable exchanges do not come from fragile, poverty-stricken, and despondent communities.</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370" name="Google Shape;370;g1c0d571eb8a_0_108"/>
          <p:cNvPicPr preferRelativeResize="0"/>
          <p:nvPr/>
        </p:nvPicPr>
        <p:blipFill>
          <a:blip r:embed="rId7">
            <a:alphaModFix/>
          </a:blip>
          <a:stretch>
            <a:fillRect/>
          </a:stretch>
        </p:blipFill>
        <p:spPr>
          <a:xfrm>
            <a:off x="6848001" y="4066008"/>
            <a:ext cx="7206141" cy="4786101"/>
          </a:xfrm>
          <a:prstGeom prst="rect">
            <a:avLst/>
          </a:prstGeom>
          <a:noFill/>
          <a:ln>
            <a:noFill/>
          </a:ln>
        </p:spPr>
      </p:pic>
    </p:spTree>
    <p:extLst>
      <p:ext uri="{BB962C8B-B14F-4D97-AF65-F5344CB8AC3E}">
        <p14:creationId xmlns:p14="http://schemas.microsoft.com/office/powerpoint/2010/main" val="31514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74"/>
        <p:cNvGrpSpPr/>
        <p:nvPr/>
      </p:nvGrpSpPr>
      <p:grpSpPr>
        <a:xfrm>
          <a:off x="0" y="0"/>
          <a:ext cx="0" cy="0"/>
          <a:chOff x="0" y="0"/>
          <a:chExt cx="0" cy="0"/>
        </a:xfrm>
      </p:grpSpPr>
      <p:pic>
        <p:nvPicPr>
          <p:cNvPr id="375" name="Google Shape;375;g1c0d571eb8a_0_143"/>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76" name="Google Shape;376;g1c0d571eb8a_0_14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77" name="Google Shape;377;g1c0d571eb8a_0_14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78" name="Google Shape;378;g1c0d571eb8a_0_143"/>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79" name="Google Shape;379;g1c0d571eb8a_0_143"/>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80" name="Google Shape;380;g1c0d571eb8a_0_143"/>
          <p:cNvSpPr txBox="1"/>
          <p:nvPr/>
        </p:nvSpPr>
        <p:spPr>
          <a:xfrm>
            <a:off x="648000" y="727075"/>
            <a:ext cx="140400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b="0" i="0" u="none" strike="noStrike" cap="none">
                <a:solidFill>
                  <a:srgbClr val="000000"/>
                </a:solidFill>
                <a:latin typeface="Abhaya Libre"/>
                <a:ea typeface="Abhaya Libre"/>
                <a:cs typeface="Abhaya Libre"/>
                <a:sym typeface="Abhaya Libre"/>
              </a:rPr>
              <a:t>Video</a:t>
            </a:r>
            <a:r>
              <a:rPr lang="en-US" sz="6410">
                <a:latin typeface="Abhaya Libre"/>
                <a:ea typeface="Abhaya Libre"/>
                <a:cs typeface="Abhaya Libre"/>
                <a:sym typeface="Abhaya Libre"/>
              </a:rPr>
              <a:t>: Edible &amp; Biodegradable Packaging</a:t>
            </a:r>
            <a:endParaRPr/>
          </a:p>
        </p:txBody>
      </p:sp>
      <p:sp>
        <p:nvSpPr>
          <p:cNvPr id="381" name="Google Shape;381;g1c0d571eb8a_0_143"/>
          <p:cNvSpPr txBox="1"/>
          <p:nvPr/>
        </p:nvSpPr>
        <p:spPr>
          <a:xfrm>
            <a:off x="9828000" y="2529263"/>
            <a:ext cx="7668300" cy="6573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This is </a:t>
            </a:r>
            <a:r>
              <a:rPr lang="en-US" sz="2400" u="sng">
                <a:solidFill>
                  <a:schemeClr val="hlink"/>
                </a:solidFill>
                <a:latin typeface="Abhaya Libre"/>
                <a:ea typeface="Abhaya Libre"/>
                <a:cs typeface="Abhaya Libre"/>
                <a:sym typeface="Abhaya Libre"/>
                <a:hlinkClick r:id="rId8"/>
              </a:rPr>
              <a:t>Notpla</a:t>
            </a:r>
            <a:r>
              <a:rPr lang="en-US" sz="2400">
                <a:latin typeface="Abhaya Libre"/>
                <a:ea typeface="Abhaya Libre"/>
                <a:cs typeface="Abhaya Libre"/>
                <a:sym typeface="Abhaya Libre"/>
              </a:rPr>
              <a:t>, a company that is challenging plastic pollution by creating edible and biodegradable packaging using seaweed.</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Seaweed and other plants are 100% biodegradable and can break down in weeks, making them a great sustainable packaging alternative to plastic.  In this video Pierre is interviewed, the co-founder of Notpla to learn more about the company's ambitions. Notpla is a company dedicated to innovation and improving the market of single use packaging through the use of their revolutionary plant-based material. </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382" name="Google Shape;382;g1c0d571eb8a_0_143" descr="We visited Notpla, a company that is challenging plastic pollution by creating edible and biodegradable packaging using seaweed.&#10;Seaweed and other plants are 100% biodegradable and can break down in weeks, making them a great sustainable packaging alternative to plastic.  We spoke with Pierre, the co-founder of Notpla to learn more about the company's ambitions. Notpla is a company dedicated to innovation and improving the market of single use packaging through the use of their revolutionary plant-based material.  &#10;&#10;Check out Notpla- https://www.notpla.com/ &#10;&#10;Learn more about the Nick Maughan Foundation- https://nmf.org/​​ &#10;​​​ &#10;See more on Instagram- https://www.instagram.com/goinggreenmedia/&#10;&#10;Join the Going Green Facebook Page- https://www.facebook.com/ggreenmedia/​​" title="Seaweed to Replace Plastic | Edible &amp; Biodegradable Packaging | Notpla">
            <a:hlinkClick r:id="rId9"/>
          </p:cNvPr>
          <p:cNvPicPr preferRelativeResize="0"/>
          <p:nvPr/>
        </p:nvPicPr>
        <p:blipFill>
          <a:blip r:embed="rId10">
            <a:alphaModFix/>
          </a:blip>
          <a:stretch>
            <a:fillRect/>
          </a:stretch>
        </p:blipFill>
        <p:spPr>
          <a:xfrm>
            <a:off x="810000" y="2348150"/>
            <a:ext cx="8154000" cy="611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86"/>
        <p:cNvGrpSpPr/>
        <p:nvPr/>
      </p:nvGrpSpPr>
      <p:grpSpPr>
        <a:xfrm>
          <a:off x="0" y="0"/>
          <a:ext cx="0" cy="0"/>
          <a:chOff x="0" y="0"/>
          <a:chExt cx="0" cy="0"/>
        </a:xfrm>
      </p:grpSpPr>
      <p:pic>
        <p:nvPicPr>
          <p:cNvPr id="387" name="Google Shape;387;g1c0d571eb8a_0_1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88" name="Google Shape;388;g1c0d571eb8a_0_1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89" name="Google Shape;389;g1c0d571eb8a_0_1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90" name="Google Shape;390;g1c0d571eb8a_0_155"/>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91" name="Google Shape;391;g1c0d571eb8a_0_1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92" name="Google Shape;392;g1c0d571eb8a_0_155"/>
          <p:cNvSpPr txBox="1"/>
          <p:nvPr/>
        </p:nvSpPr>
        <p:spPr>
          <a:xfrm>
            <a:off x="810000" y="727075"/>
            <a:ext cx="140400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b="0" i="0" u="none" strike="noStrike" cap="none">
                <a:solidFill>
                  <a:srgbClr val="000000"/>
                </a:solidFill>
                <a:latin typeface="Abhaya Libre"/>
                <a:ea typeface="Abhaya Libre"/>
                <a:cs typeface="Abhaya Libre"/>
                <a:sym typeface="Abhaya Libre"/>
              </a:rPr>
              <a:t>Video</a:t>
            </a:r>
            <a:r>
              <a:rPr lang="en-US" sz="6410">
                <a:latin typeface="Abhaya Libre"/>
                <a:ea typeface="Abhaya Libre"/>
                <a:cs typeface="Abhaya Libre"/>
                <a:sym typeface="Abhaya Libre"/>
              </a:rPr>
              <a:t>: Edible &amp; Biodegradable Packaging</a:t>
            </a:r>
            <a:endParaRPr/>
          </a:p>
        </p:txBody>
      </p:sp>
      <p:sp>
        <p:nvSpPr>
          <p:cNvPr id="393" name="Google Shape;393;g1c0d571eb8a_0_155"/>
          <p:cNvSpPr txBox="1"/>
          <p:nvPr/>
        </p:nvSpPr>
        <p:spPr>
          <a:xfrm>
            <a:off x="9828000" y="2593900"/>
            <a:ext cx="7290000" cy="5927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600">
                <a:latin typeface="Abhaya Libre"/>
                <a:ea typeface="Abhaya Libre"/>
                <a:cs typeface="Abhaya Libre"/>
                <a:sym typeface="Abhaya Libre"/>
              </a:rPr>
              <a:t>Another example of a green type business is Bulgarian start-up </a:t>
            </a:r>
            <a:r>
              <a:rPr lang="en-US" sz="2600" u="sng">
                <a:solidFill>
                  <a:schemeClr val="hlink"/>
                </a:solidFill>
                <a:latin typeface="Abhaya Libre"/>
                <a:ea typeface="Abhaya Libre"/>
                <a:cs typeface="Abhaya Libre"/>
                <a:sym typeface="Abhaya Libre"/>
                <a:hlinkClick r:id="rId8"/>
              </a:rPr>
              <a:t>Cupffee</a:t>
            </a:r>
            <a:r>
              <a:rPr lang="en-US" sz="2600">
                <a:latin typeface="Abhaya Libre"/>
                <a:ea typeface="Abhaya Libre"/>
                <a:cs typeface="Abhaya Libre"/>
                <a:sym typeface="Abhaya Libre"/>
              </a:rPr>
              <a:t> has been producing edible cups since 2014. Cupffee developed a recipe for the cups that allows them to stay crispy for 40 minutes, which quickly grew in popularity with consumers. Since 2018, Cupffee has been producing their cups on a specially modified Bühler solution. This partnership is set to expand to address the growing demand for the Cupffee cups. </a:t>
            </a:r>
            <a:endParaRPr sz="26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394" name="Google Shape;394;g1c0d571eb8a_0_155" descr="Bulgarian start-up Cupffee has been producing edible cups since 2014. Cupffee developed a recipe for the cups that allows them to stay crispy for 40 minutes, which quickly grew in popularity with consumers. Since 2018, Cupffee has been producing their cups on a specially modified Bühler solution. This partnership is set to expand to address the growing demand for the Cupffee cups." title="Cupffee - Crispy wafer edible coffee cup">
            <a:hlinkClick r:id="rId9"/>
          </p:cNvPr>
          <p:cNvPicPr preferRelativeResize="0"/>
          <p:nvPr/>
        </p:nvPicPr>
        <p:blipFill>
          <a:blip r:embed="rId10">
            <a:alphaModFix/>
          </a:blip>
          <a:stretch>
            <a:fillRect/>
          </a:stretch>
        </p:blipFill>
        <p:spPr>
          <a:xfrm>
            <a:off x="1053125" y="2362600"/>
            <a:ext cx="7415742" cy="556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26967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a:solidFill>
                  <a:srgbClr val="04989E"/>
                </a:solidFill>
                <a:latin typeface="Abhaya Libre"/>
                <a:ea typeface="Abhaya Libre"/>
                <a:cs typeface="Abhaya Libre"/>
                <a:sym typeface="Abhaya Libre"/>
              </a:rPr>
              <a:t>10 global companies that are environmentally friendly</a:t>
            </a:r>
            <a:endParaRPr sz="10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19"/>
        <p:cNvGrpSpPr/>
        <p:nvPr/>
      </p:nvGrpSpPr>
      <p:grpSpPr>
        <a:xfrm>
          <a:off x="0" y="0"/>
          <a:ext cx="0" cy="0"/>
          <a:chOff x="0" y="0"/>
          <a:chExt cx="0" cy="0"/>
        </a:xfrm>
      </p:grpSpPr>
      <p:pic>
        <p:nvPicPr>
          <p:cNvPr id="420" name="Google Shape;420;g1c0d571eb8a_0_19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21" name="Google Shape;421;g1c0d571eb8a_0_19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22" name="Google Shape;422;g1c0d571eb8a_0_199"/>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23" name="Google Shape;423;g1c0d571eb8a_0_199"/>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24" name="Google Shape;424;g1c0d571eb8a_0_199"/>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1c0d571eb8a_0_199"/>
          <p:cNvSpPr txBox="1"/>
          <p:nvPr/>
        </p:nvSpPr>
        <p:spPr>
          <a:xfrm>
            <a:off x="1184850" y="1875213"/>
            <a:ext cx="7995300" cy="709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IKEA’s invested in sustainability throughout its entire business operations, including things customers can readily see and things they can’t. It starts with their supply chain, where the Swedish furniture-maker has sourced close to 50 per cent of its wood from sustainable foresters and 100 per cent of its cotton from farms that meet the Better Cotton standards, which mandate reduced user of water, energy and chemical fertilisers and pesticides. You can also see their commitment to sustainability at the store. IKEA has more than 700,000 solar panels powering its stores, and plans to start </a:t>
            </a:r>
            <a:r>
              <a:rPr lang="en-US" sz="2400" u="sng">
                <a:solidFill>
                  <a:schemeClr val="hlink"/>
                </a:solidFill>
                <a:latin typeface="Abhaya Libre"/>
                <a:ea typeface="Abhaya Libre"/>
                <a:cs typeface="Abhaya Libre"/>
                <a:sym typeface="Abhaya Libre"/>
                <a:hlinkClick r:id="rId7"/>
              </a:rPr>
              <a:t>selling them to customers</a:t>
            </a:r>
            <a:r>
              <a:rPr lang="en-US" sz="2400">
                <a:latin typeface="Abhaya Libre"/>
                <a:ea typeface="Abhaya Libre"/>
                <a:cs typeface="Abhaya Libre"/>
                <a:sym typeface="Abhaya Libre"/>
              </a:rPr>
              <a:t> in the UK. In 2012, IKEA announced its goal to be powered by 100 per cent renewables by 2020 – but just four years later, it upped the ante aiming to be a </a:t>
            </a:r>
            <a:r>
              <a:rPr lang="en-US" sz="2400" u="sng">
                <a:solidFill>
                  <a:schemeClr val="hlink"/>
                </a:solidFill>
                <a:latin typeface="Abhaya Libre"/>
                <a:ea typeface="Abhaya Libre"/>
                <a:cs typeface="Abhaya Libre"/>
                <a:sym typeface="Abhaya Libre"/>
                <a:hlinkClick r:id="rId8"/>
              </a:rPr>
              <a:t>net energy exporter</a:t>
            </a:r>
            <a:r>
              <a:rPr lang="en-US" sz="2400">
                <a:latin typeface="Abhaya Libre"/>
                <a:ea typeface="Abhaya Libre"/>
                <a:cs typeface="Abhaya Libre"/>
                <a:sym typeface="Abhaya Libre"/>
              </a:rPr>
              <a:t> in the same time.</a:t>
            </a:r>
            <a:endParaRPr/>
          </a:p>
        </p:txBody>
      </p:sp>
      <p:sp>
        <p:nvSpPr>
          <p:cNvPr id="426" name="Google Shape;426;g1c0d571eb8a_0_199"/>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1. IKEA</a:t>
            </a:r>
            <a:endParaRPr/>
          </a:p>
        </p:txBody>
      </p:sp>
      <p:pic>
        <p:nvPicPr>
          <p:cNvPr id="427" name="Google Shape;427;g1c0d571eb8a_0_199"/>
          <p:cNvPicPr preferRelativeResize="0"/>
          <p:nvPr/>
        </p:nvPicPr>
        <p:blipFill>
          <a:blip r:embed="rId9">
            <a:alphaModFix/>
          </a:blip>
          <a:stretch>
            <a:fillRect/>
          </a:stretch>
        </p:blipFill>
        <p:spPr>
          <a:xfrm>
            <a:off x="11078838" y="2357425"/>
            <a:ext cx="5572125" cy="5572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31"/>
        <p:cNvGrpSpPr/>
        <p:nvPr/>
      </p:nvGrpSpPr>
      <p:grpSpPr>
        <a:xfrm>
          <a:off x="0" y="0"/>
          <a:ext cx="0" cy="0"/>
          <a:chOff x="0" y="0"/>
          <a:chExt cx="0" cy="0"/>
        </a:xfrm>
      </p:grpSpPr>
      <p:pic>
        <p:nvPicPr>
          <p:cNvPr id="432" name="Google Shape;432;g1c0d571eb8a_0_22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33" name="Google Shape;433;g1c0d571eb8a_0_22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34" name="Google Shape;434;g1c0d571eb8a_0_22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35" name="Google Shape;435;g1c0d571eb8a_0_22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36" name="Google Shape;436;g1c0d571eb8a_0_220"/>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1c0d571eb8a_0_220"/>
          <p:cNvSpPr txBox="1"/>
          <p:nvPr/>
        </p:nvSpPr>
        <p:spPr>
          <a:xfrm>
            <a:off x="1184850" y="1875213"/>
            <a:ext cx="7995300" cy="6573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Unilever has done more than make green investments, it’s made sustainability part of its </a:t>
            </a:r>
            <a:r>
              <a:rPr lang="en-US" sz="2400" u="sng">
                <a:solidFill>
                  <a:schemeClr val="hlink"/>
                </a:solidFill>
                <a:latin typeface="Abhaya Libre"/>
                <a:ea typeface="Abhaya Libre"/>
                <a:cs typeface="Abhaya Libre"/>
                <a:sym typeface="Abhaya Libre"/>
                <a:hlinkClick r:id="rId7"/>
              </a:rPr>
              <a:t>corporate identity</a:t>
            </a:r>
            <a:r>
              <a:rPr lang="en-US" sz="2400">
                <a:latin typeface="Abhaya Libre"/>
                <a:ea typeface="Abhaya Libre"/>
                <a:cs typeface="Abhaya Libre"/>
                <a:sym typeface="Abhaya Libre"/>
              </a:rPr>
              <a:t>. The company’s </a:t>
            </a:r>
            <a:r>
              <a:rPr lang="en-US" sz="2400" u="sng">
                <a:solidFill>
                  <a:schemeClr val="hlink"/>
                </a:solidFill>
                <a:latin typeface="Abhaya Libre"/>
                <a:ea typeface="Abhaya Libre"/>
                <a:cs typeface="Abhaya Libre"/>
                <a:sym typeface="Abhaya Libre"/>
                <a:hlinkClick r:id="rId8"/>
              </a:rPr>
              <a:t>Sustainable Living Plan</a:t>
            </a:r>
            <a:r>
              <a:rPr lang="en-US" sz="2400">
                <a:latin typeface="Abhaya Libre"/>
                <a:ea typeface="Abhaya Libre"/>
                <a:cs typeface="Abhaya Libre"/>
                <a:sym typeface="Abhaya Libre"/>
              </a:rPr>
              <a:t> sets targets for sourcing, supply chain and production on everything from energy and water use to treatment of suppliers and communities where they operate. When it was first adopted in 2010, CEO Paul Polman said he wanted to double the company’s business while halving its environmental impact in just 10 years. It’s made </a:t>
            </a:r>
            <a:r>
              <a:rPr lang="en-US" sz="2400" u="sng">
                <a:solidFill>
                  <a:schemeClr val="hlink"/>
                </a:solidFill>
                <a:latin typeface="Abhaya Libre"/>
                <a:ea typeface="Abhaya Libre"/>
                <a:cs typeface="Abhaya Libre"/>
                <a:sym typeface="Abhaya Libre"/>
                <a:hlinkClick r:id="rId9"/>
              </a:rPr>
              <a:t>amazing strides: </a:t>
            </a:r>
            <a:r>
              <a:rPr lang="en-US" sz="2400">
                <a:latin typeface="Abhaya Libre"/>
                <a:ea typeface="Abhaya Libre"/>
                <a:cs typeface="Abhaya Libre"/>
                <a:sym typeface="Abhaya Libre"/>
              </a:rPr>
              <a:t>three quarters of Unilever’s nonhazardous waste does not go to landfills and the share of its agricultural suppliers that use sustainable practices has tripled. The United Nations awarded the company’s CEO its Champion of the Earth Award in 2015 for his efforts toward reaching this goal.</a:t>
            </a:r>
            <a:endParaRPr/>
          </a:p>
        </p:txBody>
      </p:sp>
      <p:sp>
        <p:nvSpPr>
          <p:cNvPr id="438" name="Google Shape;438;g1c0d571eb8a_0_22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2. Unilever</a:t>
            </a:r>
            <a:endParaRPr/>
          </a:p>
        </p:txBody>
      </p:sp>
      <p:pic>
        <p:nvPicPr>
          <p:cNvPr id="439" name="Google Shape;439;g1c0d571eb8a_0_220"/>
          <p:cNvPicPr preferRelativeResize="0"/>
          <p:nvPr/>
        </p:nvPicPr>
        <p:blipFill>
          <a:blip r:embed="rId10">
            <a:alphaModFix/>
          </a:blip>
          <a:stretch>
            <a:fillRect/>
          </a:stretch>
        </p:blipFill>
        <p:spPr>
          <a:xfrm>
            <a:off x="10638938" y="3687000"/>
            <a:ext cx="6451950" cy="3225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43"/>
        <p:cNvGrpSpPr/>
        <p:nvPr/>
      </p:nvGrpSpPr>
      <p:grpSpPr>
        <a:xfrm>
          <a:off x="0" y="0"/>
          <a:ext cx="0" cy="0"/>
          <a:chOff x="0" y="0"/>
          <a:chExt cx="0" cy="0"/>
        </a:xfrm>
      </p:grpSpPr>
      <p:pic>
        <p:nvPicPr>
          <p:cNvPr id="444" name="Google Shape;444;g1c0d571eb8a_0_23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45" name="Google Shape;445;g1c0d571eb8a_0_23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46" name="Google Shape;446;g1c0d571eb8a_0_23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47" name="Google Shape;447;g1c0d571eb8a_0_233"/>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48" name="Google Shape;448;g1c0d571eb8a_0_233"/>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1c0d571eb8a_0_233"/>
          <p:cNvSpPr txBox="1"/>
          <p:nvPr/>
        </p:nvSpPr>
        <p:spPr>
          <a:xfrm>
            <a:off x="899550" y="1875225"/>
            <a:ext cx="8820600" cy="6573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Panasonic doesn’t get as many public accolades as many companies (something that Interbrand, which ranks companies on sustainability, calls the 'gap'), but it consistently wins high marks from experts. Like many companies on this list, Panasonic has </a:t>
            </a:r>
            <a:r>
              <a:rPr lang="en-US" sz="2400" u="sng">
                <a:solidFill>
                  <a:schemeClr val="hlink"/>
                </a:solidFill>
                <a:latin typeface="Abhaya Libre"/>
                <a:ea typeface="Abhaya Libre"/>
                <a:cs typeface="Abhaya Libre"/>
                <a:sym typeface="Abhaya Libre"/>
                <a:hlinkClick r:id="rId7"/>
              </a:rPr>
              <a:t>ambitious energy goals</a:t>
            </a:r>
            <a:r>
              <a:rPr lang="en-US" sz="2400">
                <a:latin typeface="Abhaya Libre"/>
                <a:ea typeface="Abhaya Libre"/>
                <a:cs typeface="Abhaya Libre"/>
                <a:sym typeface="Abhaya Libre"/>
              </a:rPr>
              <a:t>, both in terms of efficiency and renewables, and it also focuses on making environmentally friendly products. What sets them apart is the way they’ve incorporated sustainability into their day-to-day life. It moved its North American headquarters from suburban Seacaucus, New Jersey to a LEED-certified building in downtown Newark by Penn Station, an intentional move to eliminate the need for employees to drive to work and reducing their carbon footprint. They’re also partnering with several companies to make a demonstration Sustainable Smart Town in Japan centred around sustainability.</a:t>
            </a:r>
            <a:endParaRPr/>
          </a:p>
        </p:txBody>
      </p:sp>
      <p:sp>
        <p:nvSpPr>
          <p:cNvPr id="450" name="Google Shape;450;g1c0d571eb8a_0_233"/>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3. Panasonic</a:t>
            </a:r>
            <a:endParaRPr/>
          </a:p>
        </p:txBody>
      </p:sp>
      <p:pic>
        <p:nvPicPr>
          <p:cNvPr id="451" name="Google Shape;451;g1c0d571eb8a_0_233"/>
          <p:cNvPicPr preferRelativeResize="0"/>
          <p:nvPr/>
        </p:nvPicPr>
        <p:blipFill>
          <a:blip r:embed="rId8">
            <a:alphaModFix/>
          </a:blip>
          <a:stretch>
            <a:fillRect/>
          </a:stretch>
        </p:blipFill>
        <p:spPr>
          <a:xfrm>
            <a:off x="11160300" y="3464076"/>
            <a:ext cx="6312326" cy="35559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55"/>
        <p:cNvGrpSpPr/>
        <p:nvPr/>
      </p:nvGrpSpPr>
      <p:grpSpPr>
        <a:xfrm>
          <a:off x="0" y="0"/>
          <a:ext cx="0" cy="0"/>
          <a:chOff x="0" y="0"/>
          <a:chExt cx="0" cy="0"/>
        </a:xfrm>
      </p:grpSpPr>
      <p:pic>
        <p:nvPicPr>
          <p:cNvPr id="456" name="Google Shape;456;g1c0d571eb8a_0_24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57" name="Google Shape;457;g1c0d571eb8a_0_24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58" name="Google Shape;458;g1c0d571eb8a_0_24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59" name="Google Shape;459;g1c0d571eb8a_0_245"/>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60" name="Google Shape;460;g1c0d571eb8a_0_24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61" name="Google Shape;461;g1c0d571eb8a_0_245"/>
          <p:cNvSpPr/>
          <p:nvPr/>
        </p:nvSpPr>
        <p:spPr>
          <a:xfrm>
            <a:off x="487250" y="1869300"/>
            <a:ext cx="7228946"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1c0d571eb8a_0_245"/>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4. Allergan</a:t>
            </a:r>
            <a:endParaRPr/>
          </a:p>
        </p:txBody>
      </p:sp>
      <p:grpSp>
        <p:nvGrpSpPr>
          <p:cNvPr id="463" name="Google Shape;463;g1c0d571eb8a_0_245"/>
          <p:cNvGrpSpPr/>
          <p:nvPr/>
        </p:nvGrpSpPr>
        <p:grpSpPr>
          <a:xfrm>
            <a:off x="8813875" y="1726875"/>
            <a:ext cx="8428036" cy="7938605"/>
            <a:chOff x="0" y="33"/>
            <a:chExt cx="11237381" cy="10584807"/>
          </a:xfrm>
        </p:grpSpPr>
        <p:sp>
          <p:nvSpPr>
            <p:cNvPr id="464" name="Google Shape;464;g1c0d571eb8a_0_245"/>
            <p:cNvSpPr txBox="1"/>
            <p:nvPr/>
          </p:nvSpPr>
          <p:spPr>
            <a:xfrm>
              <a:off x="0" y="7334640"/>
              <a:ext cx="110400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 Their strategy has grown from water to energy conservation, waste reduction and emissions reduction in both their direct operations and supply chain. In 2016, it won the Environmental Protection Agency’s EnergySTAR Award for the fifth time, recognizing its achievements in energy efficiency.</a:t>
              </a:r>
              <a:endParaRPr/>
            </a:p>
          </p:txBody>
        </p:sp>
        <p:sp>
          <p:nvSpPr>
            <p:cNvPr id="465" name="Google Shape;465;g1c0d571eb8a_0_245"/>
            <p:cNvSpPr txBox="1"/>
            <p:nvPr/>
          </p:nvSpPr>
          <p:spPr>
            <a:xfrm>
              <a:off x="3908100" y="3667350"/>
              <a:ext cx="71319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 California-based pharmaceutical company began its commitment to sustainability more than two decades ago with a policy on water conservation grounded in reporting and benchmarking.</a:t>
              </a:r>
              <a:r>
                <a:rPr lang="en-US" sz="2400" b="0" i="0" u="none" strike="noStrike" cap="none">
                  <a:solidFill>
                    <a:srgbClr val="000000"/>
                  </a:solidFill>
                  <a:latin typeface="Abhaya Libre"/>
                  <a:ea typeface="Abhaya Libre"/>
                  <a:cs typeface="Abhaya Libre"/>
                  <a:sym typeface="Abhaya Libre"/>
                </a:rPr>
                <a:t> </a:t>
              </a:r>
              <a:endParaRPr/>
            </a:p>
          </p:txBody>
        </p:sp>
        <p:sp>
          <p:nvSpPr>
            <p:cNvPr id="466" name="Google Shape;466;g1c0d571eb8a_0_245"/>
            <p:cNvSpPr txBox="1"/>
            <p:nvPr/>
          </p:nvSpPr>
          <p:spPr>
            <a:xfrm>
              <a:off x="0" y="33"/>
              <a:ext cx="85446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 Venn diagram between environmentalism and Botox has a pretty small overlap, but smack in the middle of it is Allergan, the Botox producer that has been at or near the top of Newsweek’s </a:t>
              </a:r>
              <a:r>
                <a:rPr lang="en-US" sz="2400" u="sng">
                  <a:solidFill>
                    <a:schemeClr val="hlink"/>
                  </a:solidFill>
                  <a:latin typeface="Abhaya Libre"/>
                  <a:ea typeface="Abhaya Libre"/>
                  <a:cs typeface="Abhaya Libre"/>
                  <a:sym typeface="Abhaya Libre"/>
                  <a:hlinkClick r:id="rId8"/>
                </a:rPr>
                <a:t>green companies rankings</a:t>
              </a:r>
              <a:r>
                <a:rPr lang="en-US" sz="2400">
                  <a:latin typeface="Abhaya Libre"/>
                  <a:ea typeface="Abhaya Libre"/>
                  <a:cs typeface="Abhaya Libre"/>
                  <a:sym typeface="Abhaya Libre"/>
                </a:rPr>
                <a:t> for years.</a:t>
              </a:r>
              <a:endParaRPr/>
            </a:p>
          </p:txBody>
        </p:sp>
        <p:pic>
          <p:nvPicPr>
            <p:cNvPr id="467" name="Google Shape;467;g1c0d571eb8a_0_245"/>
            <p:cNvPicPr preferRelativeResize="0"/>
            <p:nvPr/>
          </p:nvPicPr>
          <p:blipFill rotWithShape="1">
            <a:blip r:embed="rId9">
              <a:alphaModFix/>
            </a:blip>
            <a:srcRect/>
            <a:stretch/>
          </p:blipFill>
          <p:spPr>
            <a:xfrm>
              <a:off x="8935857" y="94767"/>
              <a:ext cx="2301524" cy="2310187"/>
            </a:xfrm>
            <a:prstGeom prst="rect">
              <a:avLst/>
            </a:prstGeom>
            <a:noFill/>
            <a:ln>
              <a:noFill/>
            </a:ln>
          </p:spPr>
        </p:pic>
        <p:pic>
          <p:nvPicPr>
            <p:cNvPr id="468" name="Google Shape;468;g1c0d571eb8a_0_245"/>
            <p:cNvPicPr preferRelativeResize="0"/>
            <p:nvPr/>
          </p:nvPicPr>
          <p:blipFill rotWithShape="1">
            <a:blip r:embed="rId10">
              <a:alphaModFix/>
            </a:blip>
            <a:srcRect/>
            <a:stretch/>
          </p:blipFill>
          <p:spPr>
            <a:xfrm>
              <a:off x="484010" y="3808798"/>
              <a:ext cx="2548822" cy="2405452"/>
            </a:xfrm>
            <a:prstGeom prst="rect">
              <a:avLst/>
            </a:prstGeom>
            <a:noFill/>
            <a:ln>
              <a:noFill/>
            </a:ln>
          </p:spPr>
        </p:pic>
      </p:grpSp>
      <p:pic>
        <p:nvPicPr>
          <p:cNvPr id="469" name="Google Shape;469;g1c0d571eb8a_0_245"/>
          <p:cNvPicPr preferRelativeResize="0"/>
          <p:nvPr/>
        </p:nvPicPr>
        <p:blipFill>
          <a:blip r:embed="rId11">
            <a:alphaModFix/>
          </a:blip>
          <a:stretch>
            <a:fillRect/>
          </a:stretch>
        </p:blipFill>
        <p:spPr>
          <a:xfrm>
            <a:off x="2374453" y="2747847"/>
            <a:ext cx="3710725" cy="47913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73"/>
        <p:cNvGrpSpPr/>
        <p:nvPr/>
      </p:nvGrpSpPr>
      <p:grpSpPr>
        <a:xfrm>
          <a:off x="0" y="0"/>
          <a:ext cx="0" cy="0"/>
          <a:chOff x="0" y="0"/>
          <a:chExt cx="0" cy="0"/>
        </a:xfrm>
      </p:grpSpPr>
      <p:pic>
        <p:nvPicPr>
          <p:cNvPr id="474" name="Google Shape;474;g1c0d571eb8a_0_26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75" name="Google Shape;475;g1c0d571eb8a_0_26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76" name="Google Shape;476;g1c0d571eb8a_0_26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77" name="Google Shape;477;g1c0d571eb8a_0_26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78" name="Google Shape;478;g1c0d571eb8a_0_26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79" name="Google Shape;479;g1c0d571eb8a_0_264"/>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1c0d571eb8a_0_264"/>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5. Seventh Generation</a:t>
            </a:r>
            <a:endParaRPr/>
          </a:p>
        </p:txBody>
      </p:sp>
      <p:grpSp>
        <p:nvGrpSpPr>
          <p:cNvPr id="481" name="Google Shape;481;g1c0d571eb8a_0_264"/>
          <p:cNvGrpSpPr/>
          <p:nvPr/>
        </p:nvGrpSpPr>
        <p:grpSpPr>
          <a:xfrm>
            <a:off x="8813875" y="1797925"/>
            <a:ext cx="8428036" cy="7470505"/>
            <a:chOff x="0" y="94767"/>
            <a:chExt cx="11237381" cy="9960674"/>
          </a:xfrm>
        </p:grpSpPr>
        <p:sp>
          <p:nvSpPr>
            <p:cNvPr id="482" name="Google Shape;482;g1c0d571eb8a_0_264"/>
            <p:cNvSpPr txBox="1"/>
            <p:nvPr/>
          </p:nvSpPr>
          <p:spPr>
            <a:xfrm>
              <a:off x="98700" y="6805240"/>
              <a:ext cx="110400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Often, the argument against more environmentally friendly ones is they don’t work as well – but that myth died with the success of Seventh Generation. Now, even brands like Clorox have created greener versions of their products to meet demand for environmentally friendly cleaning options.</a:t>
              </a:r>
              <a:endParaRPr/>
            </a:p>
          </p:txBody>
        </p:sp>
        <p:sp>
          <p:nvSpPr>
            <p:cNvPr id="483" name="Google Shape;483;g1c0d571eb8a_0_264"/>
            <p:cNvSpPr txBox="1"/>
            <p:nvPr/>
          </p:nvSpPr>
          <p:spPr>
            <a:xfrm>
              <a:off x="3908100" y="3057950"/>
              <a:ext cx="71319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Cleaning products are mostly washed down the drain, and despite the best efforts of wastewater treatment plants, some of the strong and toxic chemicals still pollute groundwater and waterways.</a:t>
              </a:r>
              <a:endParaRPr/>
            </a:p>
          </p:txBody>
        </p:sp>
        <p:sp>
          <p:nvSpPr>
            <p:cNvPr id="484" name="Google Shape;484;g1c0d571eb8a_0_264"/>
            <p:cNvSpPr txBox="1"/>
            <p:nvPr/>
          </p:nvSpPr>
          <p:spPr>
            <a:xfrm>
              <a:off x="0" y="189933"/>
              <a:ext cx="85446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Seventh Generation not only uses sustainable practices, it’s also created space for green products in a particularly environmentally destructive industry – household cleaners.</a:t>
              </a:r>
              <a:endParaRPr/>
            </a:p>
          </p:txBody>
        </p:sp>
        <p:pic>
          <p:nvPicPr>
            <p:cNvPr id="485" name="Google Shape;485;g1c0d571eb8a_0_264"/>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486" name="Google Shape;486;g1c0d571eb8a_0_264"/>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487" name="Google Shape;487;g1c0d571eb8a_0_264"/>
          <p:cNvPicPr preferRelativeResize="0"/>
          <p:nvPr/>
        </p:nvPicPr>
        <p:blipFill>
          <a:blip r:embed="rId10">
            <a:alphaModFix/>
          </a:blip>
          <a:stretch>
            <a:fillRect/>
          </a:stretch>
        </p:blipFill>
        <p:spPr>
          <a:xfrm>
            <a:off x="1819250" y="2705234"/>
            <a:ext cx="4911508" cy="4876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91"/>
        <p:cNvGrpSpPr/>
        <p:nvPr/>
      </p:nvGrpSpPr>
      <p:grpSpPr>
        <a:xfrm>
          <a:off x="0" y="0"/>
          <a:ext cx="0" cy="0"/>
          <a:chOff x="0" y="0"/>
          <a:chExt cx="0" cy="0"/>
        </a:xfrm>
      </p:grpSpPr>
      <p:pic>
        <p:nvPicPr>
          <p:cNvPr id="492" name="Google Shape;492;g1c0d571eb8a_0_28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93" name="Google Shape;493;g1c0d571eb8a_0_28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94" name="Google Shape;494;g1c0d571eb8a_0_28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95" name="Google Shape;495;g1c0d571eb8a_0_282"/>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96" name="Google Shape;496;g1c0d571eb8a_0_28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97" name="Google Shape;497;g1c0d571eb8a_0_282"/>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1c0d571eb8a_0_282"/>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6. Patagonia</a:t>
            </a:r>
            <a:endParaRPr/>
          </a:p>
        </p:txBody>
      </p:sp>
      <p:grpSp>
        <p:nvGrpSpPr>
          <p:cNvPr id="499" name="Google Shape;499;g1c0d571eb8a_0_282"/>
          <p:cNvGrpSpPr/>
          <p:nvPr/>
        </p:nvGrpSpPr>
        <p:grpSpPr>
          <a:xfrm>
            <a:off x="8647195" y="1797925"/>
            <a:ext cx="9064805" cy="6953455"/>
            <a:chOff x="-222240" y="94767"/>
            <a:chExt cx="12086406" cy="9271274"/>
          </a:xfrm>
        </p:grpSpPr>
        <p:sp>
          <p:nvSpPr>
            <p:cNvPr id="500" name="Google Shape;500;g1c0d571eb8a_0_282"/>
            <p:cNvSpPr txBox="1"/>
            <p:nvPr/>
          </p:nvSpPr>
          <p:spPr>
            <a:xfrm>
              <a:off x="98700" y="6805240"/>
              <a:ext cx="110400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Wetsuits are made of </a:t>
              </a:r>
              <a:r>
                <a:rPr lang="en-US" sz="2400" u="sng">
                  <a:solidFill>
                    <a:schemeClr val="hlink"/>
                  </a:solidFill>
                  <a:latin typeface="Abhaya Libre"/>
                  <a:ea typeface="Abhaya Libre"/>
                  <a:cs typeface="Abhaya Libre"/>
                  <a:sym typeface="Abhaya Libre"/>
                  <a:hlinkClick r:id="rId8"/>
                </a:rPr>
                <a:t>natural rubber</a:t>
              </a:r>
              <a:r>
                <a:rPr lang="en-US" sz="2400">
                  <a:latin typeface="Abhaya Libre"/>
                  <a:ea typeface="Abhaya Libre"/>
                  <a:cs typeface="Abhaya Libre"/>
                  <a:sym typeface="Abhaya Libre"/>
                </a:rPr>
                <a:t> and </a:t>
              </a:r>
              <a:r>
                <a:rPr lang="en-US" sz="2400" u="sng">
                  <a:solidFill>
                    <a:schemeClr val="hlink"/>
                  </a:solidFill>
                  <a:latin typeface="Abhaya Libre"/>
                  <a:ea typeface="Abhaya Libre"/>
                  <a:cs typeface="Abhaya Libre"/>
                  <a:sym typeface="Abhaya Libre"/>
                  <a:hlinkClick r:id="rId9"/>
                </a:rPr>
                <a:t>plastic bottles</a:t>
              </a:r>
              <a:r>
                <a:rPr lang="en-US" sz="2400">
                  <a:latin typeface="Abhaya Libre"/>
                  <a:ea typeface="Abhaya Libre"/>
                  <a:cs typeface="Abhaya Libre"/>
                  <a:sym typeface="Abhaya Libre"/>
                </a:rPr>
                <a:t> are turned into parkas. Patagonia also recognises the importance of political action on the environment and has made </a:t>
              </a:r>
              <a:r>
                <a:rPr lang="en-US" sz="2400" u="sng">
                  <a:solidFill>
                    <a:schemeClr val="hlink"/>
                  </a:solidFill>
                  <a:latin typeface="Abhaya Libre"/>
                  <a:ea typeface="Abhaya Libre"/>
                  <a:cs typeface="Abhaya Libre"/>
                  <a:sym typeface="Abhaya Libre"/>
                  <a:hlinkClick r:id="rId10"/>
                </a:rPr>
                <a:t>voting</a:t>
              </a:r>
              <a:r>
                <a:rPr lang="en-US" sz="2400">
                  <a:latin typeface="Abhaya Libre"/>
                  <a:ea typeface="Abhaya Libre"/>
                  <a:cs typeface="Abhaya Libre"/>
                  <a:sym typeface="Abhaya Libre"/>
                </a:rPr>
                <a:t> for eco-friendly leaders a cornerstone of its sustainability message.</a:t>
              </a:r>
              <a:endParaRPr/>
            </a:p>
          </p:txBody>
        </p:sp>
        <p:sp>
          <p:nvSpPr>
            <p:cNvPr id="501" name="Google Shape;501;g1c0d571eb8a_0_282"/>
            <p:cNvSpPr txBox="1"/>
            <p:nvPr/>
          </p:nvSpPr>
          <p:spPr>
            <a:xfrm>
              <a:off x="2900167" y="3057933"/>
              <a:ext cx="89640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They’ve </a:t>
              </a:r>
              <a:r>
                <a:rPr lang="en-US" sz="2400" u="sng">
                  <a:solidFill>
                    <a:schemeClr val="hlink"/>
                  </a:solidFill>
                  <a:latin typeface="Abhaya Libre"/>
                  <a:ea typeface="Abhaya Libre"/>
                  <a:cs typeface="Abhaya Libre"/>
                  <a:sym typeface="Abhaya Libre"/>
                  <a:hlinkClick r:id="rId11"/>
                </a:rPr>
                <a:t>released ads</a:t>
              </a:r>
              <a:r>
                <a:rPr lang="en-US" sz="2400">
                  <a:latin typeface="Abhaya Libre"/>
                  <a:ea typeface="Abhaya Libre"/>
                  <a:cs typeface="Abhaya Libre"/>
                  <a:sym typeface="Abhaya Libre"/>
                </a:rPr>
                <a:t> encouraging people to not buy things they don’t need (even their own products) and implemented a </a:t>
              </a:r>
              <a:r>
                <a:rPr lang="en-US" sz="2400" u="sng">
                  <a:solidFill>
                    <a:schemeClr val="hlink"/>
                  </a:solidFill>
                  <a:latin typeface="Abhaya Libre"/>
                  <a:ea typeface="Abhaya Libre"/>
                  <a:cs typeface="Abhaya Libre"/>
                  <a:sym typeface="Abhaya Libre"/>
                  <a:hlinkClick r:id="rId12"/>
                </a:rPr>
                <a:t>program</a:t>
              </a:r>
              <a:r>
                <a:rPr lang="en-US" sz="2400">
                  <a:latin typeface="Abhaya Libre"/>
                  <a:ea typeface="Abhaya Libre"/>
                  <a:cs typeface="Abhaya Libre"/>
                  <a:sym typeface="Abhaya Libre"/>
                </a:rPr>
                <a:t> to repair rather than replace their products. Their commitment lies in their products – not just their messaging and marketing.</a:t>
              </a:r>
              <a:endParaRPr/>
            </a:p>
          </p:txBody>
        </p:sp>
        <p:sp>
          <p:nvSpPr>
            <p:cNvPr id="502" name="Google Shape;502;g1c0d571eb8a_0_282"/>
            <p:cNvSpPr txBox="1"/>
            <p:nvPr/>
          </p:nvSpPr>
          <p:spPr>
            <a:xfrm>
              <a:off x="0" y="189933"/>
              <a:ext cx="85446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 2015 New Yorker </a:t>
              </a:r>
              <a:r>
                <a:rPr lang="en-US" sz="2400" u="sng">
                  <a:solidFill>
                    <a:schemeClr val="hlink"/>
                  </a:solidFill>
                  <a:latin typeface="Abhaya Libre"/>
                  <a:ea typeface="Abhaya Libre"/>
                  <a:cs typeface="Abhaya Libre"/>
                  <a:sym typeface="Abhaya Libre"/>
                  <a:hlinkClick r:id="rId13"/>
                </a:rPr>
                <a:t>profile</a:t>
              </a:r>
              <a:r>
                <a:rPr lang="en-US" sz="2400">
                  <a:latin typeface="Abhaya Libre"/>
                  <a:ea typeface="Abhaya Libre"/>
                  <a:cs typeface="Abhaya Libre"/>
                  <a:sym typeface="Abhaya Libre"/>
                </a:rPr>
                <a:t> called Patagonia’s corporate strategy 'anti-growth', a tongue-in-cheek nod to the retailer’s crusade against conspicuous and superfluous consumption.</a:t>
              </a:r>
              <a:endParaRPr/>
            </a:p>
          </p:txBody>
        </p:sp>
        <p:pic>
          <p:nvPicPr>
            <p:cNvPr id="503" name="Google Shape;503;g1c0d571eb8a_0_282"/>
            <p:cNvPicPr preferRelativeResize="0"/>
            <p:nvPr/>
          </p:nvPicPr>
          <p:blipFill rotWithShape="1">
            <a:blip r:embed="rId14">
              <a:alphaModFix/>
            </a:blip>
            <a:srcRect/>
            <a:stretch/>
          </p:blipFill>
          <p:spPr>
            <a:xfrm>
              <a:off x="8935857" y="94767"/>
              <a:ext cx="2301524" cy="2310187"/>
            </a:xfrm>
            <a:prstGeom prst="rect">
              <a:avLst/>
            </a:prstGeom>
            <a:noFill/>
            <a:ln>
              <a:noFill/>
            </a:ln>
          </p:spPr>
        </p:pic>
        <p:pic>
          <p:nvPicPr>
            <p:cNvPr id="504" name="Google Shape;504;g1c0d571eb8a_0_282"/>
            <p:cNvPicPr preferRelativeResize="0"/>
            <p:nvPr/>
          </p:nvPicPr>
          <p:blipFill rotWithShape="1">
            <a:blip r:embed="rId15">
              <a:alphaModFix/>
            </a:blip>
            <a:srcRect/>
            <a:stretch/>
          </p:blipFill>
          <p:spPr>
            <a:xfrm>
              <a:off x="-222240" y="3575248"/>
              <a:ext cx="2548822" cy="2405452"/>
            </a:xfrm>
            <a:prstGeom prst="rect">
              <a:avLst/>
            </a:prstGeom>
            <a:noFill/>
            <a:ln>
              <a:noFill/>
            </a:ln>
          </p:spPr>
        </p:pic>
      </p:grpSp>
      <p:pic>
        <p:nvPicPr>
          <p:cNvPr id="505" name="Google Shape;505;g1c0d571eb8a_0_282"/>
          <p:cNvPicPr preferRelativeResize="0"/>
          <p:nvPr/>
        </p:nvPicPr>
        <p:blipFill>
          <a:blip r:embed="rId16">
            <a:alphaModFix/>
          </a:blip>
          <a:stretch>
            <a:fillRect/>
          </a:stretch>
        </p:blipFill>
        <p:spPr>
          <a:xfrm>
            <a:off x="1829575" y="3073444"/>
            <a:ext cx="4797199" cy="35955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16"/>
        <p:cNvGrpSpPr/>
        <p:nvPr/>
      </p:nvGrpSpPr>
      <p:grpSpPr>
        <a:xfrm>
          <a:off x="0" y="0"/>
          <a:ext cx="0" cy="0"/>
          <a:chOff x="0" y="0"/>
          <a:chExt cx="0" cy="0"/>
        </a:xfrm>
      </p:grpSpPr>
      <p:sp>
        <p:nvSpPr>
          <p:cNvPr id="117" name="Google Shape;117;p3"/>
          <p:cNvSpPr txBox="1"/>
          <p:nvPr/>
        </p:nvSpPr>
        <p:spPr>
          <a:xfrm>
            <a:off x="1784075" y="1894978"/>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b="1" i="0" u="none" strike="noStrike" cap="none">
                <a:solidFill>
                  <a:srgbClr val="000000"/>
                </a:solidFill>
                <a:latin typeface="Abhaya Libre"/>
                <a:ea typeface="Abhaya Libre"/>
                <a:cs typeface="Abhaya Libre"/>
                <a:sym typeface="Abhaya Libre"/>
              </a:rPr>
              <a:t>Disclaimer</a:t>
            </a:r>
            <a:endParaRPr/>
          </a:p>
        </p:txBody>
      </p:sp>
      <p:sp>
        <p:nvSpPr>
          <p:cNvPr id="118" name="Google Shape;118;p3"/>
          <p:cNvSpPr txBox="1"/>
          <p:nvPr/>
        </p:nvSpPr>
        <p:spPr>
          <a:xfrm>
            <a:off x="1784075" y="2828851"/>
            <a:ext cx="15741892" cy="4222115"/>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en-US" sz="3299" b="0" i="0" u="none" strike="noStrike" cap="none">
                <a:solidFill>
                  <a:srgbClr val="000000"/>
                </a:solidFill>
                <a:latin typeface="Abhaya Libre"/>
                <a:ea typeface="Abhaya Libre"/>
                <a:cs typeface="Abhaya Libre"/>
                <a:sym typeface="Abhaya Libr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a:p>
            <a:pPr marL="0" marR="0" lvl="0" indent="0" algn="just" rtl="0">
              <a:lnSpc>
                <a:spcPct val="72143"/>
              </a:lnSpc>
              <a:spcBef>
                <a:spcPts val="0"/>
              </a:spcBef>
              <a:spcAft>
                <a:spcPts val="0"/>
              </a:spcAft>
              <a:buNone/>
            </a:pPr>
            <a:endParaRPr sz="3299" b="0" i="0" u="none" strike="noStrike" cap="none">
              <a:solidFill>
                <a:srgbClr val="000000"/>
              </a:solidFill>
              <a:latin typeface="Abhaya Libre"/>
              <a:ea typeface="Abhaya Libre"/>
              <a:cs typeface="Abhaya Libre"/>
              <a:sym typeface="Abhaya Libre"/>
            </a:endParaRPr>
          </a:p>
          <a:p>
            <a:pPr marL="0" marR="0" lvl="0" indent="0" algn="just" rtl="0">
              <a:lnSpc>
                <a:spcPct val="140012"/>
              </a:lnSpc>
              <a:spcBef>
                <a:spcPts val="0"/>
              </a:spcBef>
              <a:spcAft>
                <a:spcPts val="0"/>
              </a:spcAft>
              <a:buNone/>
            </a:pPr>
            <a:r>
              <a:rPr lang="en-US" sz="3299" b="0" i="0" u="none" strike="noStrike" cap="none">
                <a:solidFill>
                  <a:srgbClr val="000000"/>
                </a:solidFill>
                <a:latin typeface="Abhaya Libre"/>
                <a:ea typeface="Abhaya Libre"/>
                <a:cs typeface="Abhaya Libre"/>
                <a:sym typeface="Abhaya Libre"/>
              </a:rPr>
              <a:t>Project Nº: 2021-1-RO01-KA220-VET-000028118</a:t>
            </a:r>
            <a:endParaRPr/>
          </a:p>
          <a:p>
            <a:pPr marL="0" marR="0" lvl="0" indent="0" algn="just" rtl="0">
              <a:lnSpc>
                <a:spcPct val="140012"/>
              </a:lnSpc>
              <a:spcBef>
                <a:spcPts val="0"/>
              </a:spcBef>
              <a:spcAft>
                <a:spcPts val="0"/>
              </a:spcAft>
              <a:buNone/>
            </a:pPr>
            <a:endParaRPr sz="3299" b="0" i="0" u="none" strike="noStrike" cap="none">
              <a:solidFill>
                <a:srgbClr val="000000"/>
              </a:solidFill>
              <a:latin typeface="Abhaya Libre"/>
              <a:ea typeface="Abhaya Libre"/>
              <a:cs typeface="Abhaya Libre"/>
              <a:sym typeface="Abhaya Libre"/>
            </a:endParaRPr>
          </a:p>
          <a:p>
            <a:pPr marL="0" marR="0" lvl="0" indent="0" algn="l" rtl="0">
              <a:lnSpc>
                <a:spcPct val="106062"/>
              </a:lnSpc>
              <a:spcBef>
                <a:spcPts val="0"/>
              </a:spcBef>
              <a:spcAft>
                <a:spcPts val="0"/>
              </a:spcAft>
              <a:buNone/>
            </a:pPr>
            <a:endParaRPr sz="3299" b="0" i="0" u="none" strike="noStrike" cap="none">
              <a:solidFill>
                <a:srgbClr val="000000"/>
              </a:solidFill>
              <a:latin typeface="Abhaya Libre"/>
              <a:ea typeface="Abhaya Libre"/>
              <a:cs typeface="Abhaya Libre"/>
              <a:sym typeface="Abhaya Libre"/>
            </a:endParaRPr>
          </a:p>
        </p:txBody>
      </p:sp>
      <p:pic>
        <p:nvPicPr>
          <p:cNvPr id="119" name="Google Shape;119;p3"/>
          <p:cNvPicPr preferRelativeResize="0"/>
          <p:nvPr/>
        </p:nvPicPr>
        <p:blipFill rotWithShape="1">
          <a:blip r:embed="rId3">
            <a:alphaModFix/>
          </a:blip>
          <a:srcRect/>
          <a:stretch/>
        </p:blipFill>
        <p:spPr>
          <a:xfrm rot="-4196164">
            <a:off x="-4782433" y="7448371"/>
            <a:ext cx="11622266" cy="12388074"/>
          </a:xfrm>
          <a:prstGeom prst="rect">
            <a:avLst/>
          </a:prstGeom>
          <a:noFill/>
          <a:ln>
            <a:noFill/>
          </a:ln>
        </p:spPr>
      </p:pic>
      <p:pic>
        <p:nvPicPr>
          <p:cNvPr id="120" name="Google Shape;120;p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121" name="Google Shape;121;p3"/>
          <p:cNvPicPr preferRelativeResize="0"/>
          <p:nvPr/>
        </p:nvPicPr>
        <p:blipFill rotWithShape="1">
          <a:blip r:embed="rId5">
            <a:alphaModFix/>
          </a:blip>
          <a:srcRect/>
          <a:stretch/>
        </p:blipFill>
        <p:spPr>
          <a:xfrm rot="-1185502">
            <a:off x="-3467133" y="353201"/>
            <a:ext cx="4352147" cy="4346443"/>
          </a:xfrm>
          <a:prstGeom prst="rect">
            <a:avLst/>
          </a:prstGeom>
          <a:noFill/>
          <a:ln>
            <a:noFill/>
          </a:ln>
        </p:spPr>
      </p:pic>
      <p:pic>
        <p:nvPicPr>
          <p:cNvPr id="122" name="Google Shape;122;p3"/>
          <p:cNvPicPr preferRelativeResize="0"/>
          <p:nvPr/>
        </p:nvPicPr>
        <p:blipFill rotWithShape="1">
          <a:blip r:embed="rId6">
            <a:alphaModFix/>
          </a:blip>
          <a:srcRect/>
          <a:stretch/>
        </p:blipFill>
        <p:spPr>
          <a:xfrm rot="-7379619">
            <a:off x="3146606" y="8906714"/>
            <a:ext cx="5810576" cy="5802961"/>
          </a:xfrm>
          <a:prstGeom prst="rect">
            <a:avLst/>
          </a:prstGeom>
          <a:noFill/>
          <a:ln>
            <a:noFill/>
          </a:ln>
        </p:spPr>
      </p:pic>
      <p:pic>
        <p:nvPicPr>
          <p:cNvPr id="123" name="Google Shape;123;p3"/>
          <p:cNvPicPr preferRelativeResize="0"/>
          <p:nvPr/>
        </p:nvPicPr>
        <p:blipFill rotWithShape="1">
          <a:blip r:embed="rId7">
            <a:alphaModFix/>
          </a:blip>
          <a:srcRect/>
          <a:stretch/>
        </p:blipFill>
        <p:spPr>
          <a:xfrm>
            <a:off x="16418708" y="0"/>
            <a:ext cx="1869292" cy="1869292"/>
          </a:xfrm>
          <a:prstGeom prst="rect">
            <a:avLst/>
          </a:prstGeom>
          <a:noFill/>
          <a:ln>
            <a:noFill/>
          </a:ln>
        </p:spPr>
      </p:pic>
      <p:pic>
        <p:nvPicPr>
          <p:cNvPr id="124" name="Google Shape;124;p3"/>
          <p:cNvPicPr preferRelativeResize="0"/>
          <p:nvPr/>
        </p:nvPicPr>
        <p:blipFill rotWithShape="1">
          <a:blip r:embed="rId8">
            <a:alphaModFix/>
          </a:blip>
          <a:srcRect/>
          <a:stretch/>
        </p:blipFill>
        <p:spPr>
          <a:xfrm rot="-8947194">
            <a:off x="13506859" y="7477485"/>
            <a:ext cx="5364129" cy="5364129"/>
          </a:xfrm>
          <a:prstGeom prst="rect">
            <a:avLst/>
          </a:prstGeom>
          <a:noFill/>
          <a:ln>
            <a:noFill/>
          </a:ln>
        </p:spPr>
      </p:pic>
      <p:pic>
        <p:nvPicPr>
          <p:cNvPr id="125" name="Google Shape;125;p3"/>
          <p:cNvPicPr preferRelativeResize="0"/>
          <p:nvPr/>
        </p:nvPicPr>
        <p:blipFill rotWithShape="1">
          <a:blip r:embed="rId9">
            <a:alphaModFix/>
          </a:blip>
          <a:srcRect/>
          <a:stretch/>
        </p:blipFill>
        <p:spPr>
          <a:xfrm>
            <a:off x="1784075" y="6481135"/>
            <a:ext cx="7870946" cy="1652899"/>
          </a:xfrm>
          <a:prstGeom prst="rect">
            <a:avLst/>
          </a:prstGeom>
          <a:noFill/>
          <a:ln>
            <a:noFill/>
          </a:ln>
        </p:spPr>
      </p:pic>
      <p:pic>
        <p:nvPicPr>
          <p:cNvPr id="126" name="Google Shape;126;p3"/>
          <p:cNvPicPr preferRelativeResize="0"/>
          <p:nvPr/>
        </p:nvPicPr>
        <p:blipFill rotWithShape="1">
          <a:blip r:embed="rId10">
            <a:alphaModFix/>
          </a:blip>
          <a:srcRect/>
          <a:stretch/>
        </p:blipFill>
        <p:spPr>
          <a:xfrm rot="6632729">
            <a:off x="15049004" y="4145049"/>
            <a:ext cx="4881157" cy="4874760"/>
          </a:xfrm>
          <a:prstGeom prst="rect">
            <a:avLst/>
          </a:prstGeom>
          <a:noFill/>
          <a:ln>
            <a:noFill/>
          </a:ln>
        </p:spPr>
      </p:pic>
      <p:grpSp>
        <p:nvGrpSpPr>
          <p:cNvPr id="127" name="Google Shape;127;p3"/>
          <p:cNvGrpSpPr/>
          <p:nvPr/>
        </p:nvGrpSpPr>
        <p:grpSpPr>
          <a:xfrm>
            <a:off x="13890147" y="6582429"/>
            <a:ext cx="2900572" cy="807706"/>
            <a:chOff x="0" y="0"/>
            <a:chExt cx="3867430" cy="1076940"/>
          </a:xfrm>
        </p:grpSpPr>
        <p:pic>
          <p:nvPicPr>
            <p:cNvPr id="128" name="Google Shape;128;p3"/>
            <p:cNvPicPr preferRelativeResize="0"/>
            <p:nvPr/>
          </p:nvPicPr>
          <p:blipFill rotWithShape="1">
            <a:blip r:embed="rId11">
              <a:alphaModFix/>
            </a:blip>
            <a:srcRect/>
            <a:stretch/>
          </p:blipFill>
          <p:spPr>
            <a:xfrm>
              <a:off x="0" y="0"/>
              <a:ext cx="3867430" cy="618789"/>
            </a:xfrm>
            <a:prstGeom prst="rect">
              <a:avLst/>
            </a:prstGeom>
            <a:noFill/>
            <a:ln>
              <a:noFill/>
            </a:ln>
          </p:spPr>
        </p:pic>
        <p:pic>
          <p:nvPicPr>
            <p:cNvPr id="129" name="Google Shape;129;p3"/>
            <p:cNvPicPr preferRelativeResize="0"/>
            <p:nvPr/>
          </p:nvPicPr>
          <p:blipFill rotWithShape="1">
            <a:blip r:embed="rId11">
              <a:alphaModFix/>
            </a:blip>
            <a:srcRect/>
            <a:stretch/>
          </p:blipFill>
          <p:spPr>
            <a:xfrm>
              <a:off x="0" y="458151"/>
              <a:ext cx="3867430" cy="618789"/>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09"/>
        <p:cNvGrpSpPr/>
        <p:nvPr/>
      </p:nvGrpSpPr>
      <p:grpSpPr>
        <a:xfrm>
          <a:off x="0" y="0"/>
          <a:ext cx="0" cy="0"/>
          <a:chOff x="0" y="0"/>
          <a:chExt cx="0" cy="0"/>
        </a:xfrm>
      </p:grpSpPr>
      <p:pic>
        <p:nvPicPr>
          <p:cNvPr id="510" name="Google Shape;510;g1c0d571eb8a_0_30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11" name="Google Shape;511;g1c0d571eb8a_0_30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12" name="Google Shape;512;g1c0d571eb8a_0_30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13" name="Google Shape;513;g1c0d571eb8a_0_30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14" name="Google Shape;514;g1c0d571eb8a_0_30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1c0d571eb8a_0_300"/>
          <p:cNvSpPr txBox="1"/>
          <p:nvPr/>
        </p:nvSpPr>
        <p:spPr>
          <a:xfrm>
            <a:off x="899550" y="1875225"/>
            <a:ext cx="8820600" cy="60690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900">
                <a:latin typeface="Abhaya Libre"/>
                <a:ea typeface="Abhaya Libre"/>
                <a:cs typeface="Abhaya Libre"/>
                <a:sym typeface="Abhaya Libre"/>
              </a:rPr>
              <a:t>IBM was another early adopter of sustainability and eco-friendly business. Corporate social responsibility and environmental stewardship has been part of the </a:t>
            </a:r>
            <a:r>
              <a:rPr lang="en-US" sz="2900" u="sng">
                <a:solidFill>
                  <a:schemeClr val="hlink"/>
                </a:solidFill>
                <a:latin typeface="Abhaya Libre"/>
                <a:ea typeface="Abhaya Libre"/>
                <a:cs typeface="Abhaya Libre"/>
                <a:sym typeface="Abhaya Libre"/>
                <a:hlinkClick r:id="rId7"/>
              </a:rPr>
              <a:t>company’s mission</a:t>
            </a:r>
            <a:r>
              <a:rPr lang="en-US" sz="2900">
                <a:latin typeface="Abhaya Libre"/>
                <a:ea typeface="Abhaya Libre"/>
                <a:cs typeface="Abhaya Libre"/>
                <a:sym typeface="Abhaya Libre"/>
              </a:rPr>
              <a:t> since the 1960s. Its first sustainability report was published in 1990 and its data centres have received awards from the European Commission for their long-time energy efficiency successes. Today, IBM’s efforts include smart buildings that reduce resource demand, </a:t>
            </a:r>
            <a:r>
              <a:rPr lang="en-US" sz="2900" u="sng">
                <a:solidFill>
                  <a:schemeClr val="hlink"/>
                </a:solidFill>
                <a:latin typeface="Abhaya Libre"/>
                <a:ea typeface="Abhaya Libre"/>
                <a:cs typeface="Abhaya Libre"/>
                <a:sym typeface="Abhaya Libre"/>
                <a:hlinkClick r:id="rId8"/>
              </a:rPr>
              <a:t>green procurement</a:t>
            </a:r>
            <a:r>
              <a:rPr lang="en-US" sz="2900">
                <a:latin typeface="Abhaya Libre"/>
                <a:ea typeface="Abhaya Libre"/>
                <a:cs typeface="Abhaya Libre"/>
                <a:sym typeface="Abhaya Libre"/>
              </a:rPr>
              <a:t>, water resource management and </a:t>
            </a:r>
            <a:r>
              <a:rPr lang="en-US" sz="2900" u="sng">
                <a:solidFill>
                  <a:schemeClr val="hlink"/>
                </a:solidFill>
                <a:latin typeface="Abhaya Libre"/>
                <a:ea typeface="Abhaya Libre"/>
                <a:cs typeface="Abhaya Libre"/>
                <a:sym typeface="Abhaya Libre"/>
                <a:hlinkClick r:id="rId9"/>
              </a:rPr>
              <a:t>more </a:t>
            </a:r>
            <a:r>
              <a:rPr lang="en-US" sz="2900">
                <a:latin typeface="Abhaya Libre"/>
                <a:ea typeface="Abhaya Libre"/>
                <a:cs typeface="Abhaya Libre"/>
                <a:sym typeface="Abhaya Libre"/>
              </a:rPr>
              <a:t>for a truly comprehensive approach.</a:t>
            </a:r>
            <a:endParaRPr sz="1900"/>
          </a:p>
        </p:txBody>
      </p:sp>
      <p:sp>
        <p:nvSpPr>
          <p:cNvPr id="516" name="Google Shape;516;g1c0d571eb8a_0_30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7. IBM</a:t>
            </a:r>
            <a:endParaRPr/>
          </a:p>
        </p:txBody>
      </p:sp>
      <p:pic>
        <p:nvPicPr>
          <p:cNvPr id="517" name="Google Shape;517;g1c0d571eb8a_0_300"/>
          <p:cNvPicPr preferRelativeResize="0"/>
          <p:nvPr/>
        </p:nvPicPr>
        <p:blipFill>
          <a:blip r:embed="rId10">
            <a:alphaModFix/>
          </a:blip>
          <a:stretch>
            <a:fillRect/>
          </a:stretch>
        </p:blipFill>
        <p:spPr>
          <a:xfrm>
            <a:off x="11245013" y="2500300"/>
            <a:ext cx="5895975" cy="5286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21"/>
        <p:cNvGrpSpPr/>
        <p:nvPr/>
      </p:nvGrpSpPr>
      <p:grpSpPr>
        <a:xfrm>
          <a:off x="0" y="0"/>
          <a:ext cx="0" cy="0"/>
          <a:chOff x="0" y="0"/>
          <a:chExt cx="0" cy="0"/>
        </a:xfrm>
      </p:grpSpPr>
      <p:pic>
        <p:nvPicPr>
          <p:cNvPr id="522" name="Google Shape;522;g1c0d571eb8a_0_312"/>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23" name="Google Shape;523;g1c0d571eb8a_0_31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24" name="Google Shape;524;g1c0d571eb8a_0_31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25" name="Google Shape;525;g1c0d571eb8a_0_312"/>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26" name="Google Shape;526;g1c0d571eb8a_0_312"/>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1c0d571eb8a_0_312"/>
          <p:cNvSpPr txBox="1"/>
          <p:nvPr/>
        </p:nvSpPr>
        <p:spPr>
          <a:xfrm>
            <a:off x="899550" y="1875225"/>
            <a:ext cx="8820600" cy="60690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900">
                <a:latin typeface="Abhaya Libre"/>
                <a:ea typeface="Abhaya Libre"/>
                <a:cs typeface="Abhaya Libre"/>
                <a:sym typeface="Abhaya Libre"/>
              </a:rPr>
              <a:t>Colorado-based New Belgium Brewing is an industry leader when it comes to sustainability, an ethos that is shot through every part of the company from its production and marketing to encouraging employees and customers to bike rather than drive. The brewery diverts 99.8 per cent of its waste from landfills. In addition to making energy efficiency integral to their brewing process, they’re also an outspoken advocate for climate change action and signatories to both the BICEP pro-climate business coalition and the </a:t>
            </a:r>
            <a:r>
              <a:rPr lang="en-US" sz="2900" u="sng">
                <a:solidFill>
                  <a:schemeClr val="hlink"/>
                </a:solidFill>
                <a:latin typeface="Abhaya Libre"/>
                <a:ea typeface="Abhaya Libre"/>
                <a:cs typeface="Abhaya Libre"/>
                <a:sym typeface="Abhaya Libre"/>
                <a:hlinkClick r:id="rId7"/>
              </a:rPr>
              <a:t>Brewery Climate Declaration</a:t>
            </a:r>
            <a:r>
              <a:rPr lang="en-US" sz="2900">
                <a:latin typeface="Abhaya Libre"/>
                <a:ea typeface="Abhaya Libre"/>
                <a:cs typeface="Abhaya Libre"/>
                <a:sym typeface="Abhaya Libre"/>
              </a:rPr>
              <a:t>.</a:t>
            </a:r>
            <a:endParaRPr sz="1900"/>
          </a:p>
        </p:txBody>
      </p:sp>
      <p:sp>
        <p:nvSpPr>
          <p:cNvPr id="528" name="Google Shape;528;g1c0d571eb8a_0_312"/>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8. New Belgium Brewing</a:t>
            </a:r>
            <a:endParaRPr/>
          </a:p>
        </p:txBody>
      </p:sp>
      <p:pic>
        <p:nvPicPr>
          <p:cNvPr id="529" name="Google Shape;529;g1c0d571eb8a_0_312"/>
          <p:cNvPicPr preferRelativeResize="0"/>
          <p:nvPr/>
        </p:nvPicPr>
        <p:blipFill>
          <a:blip r:embed="rId8">
            <a:alphaModFix/>
          </a:blip>
          <a:stretch>
            <a:fillRect/>
          </a:stretch>
        </p:blipFill>
        <p:spPr>
          <a:xfrm>
            <a:off x="11968125" y="2171388"/>
            <a:ext cx="4696675" cy="59442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33"/>
        <p:cNvGrpSpPr/>
        <p:nvPr/>
      </p:nvGrpSpPr>
      <p:grpSpPr>
        <a:xfrm>
          <a:off x="0" y="0"/>
          <a:ext cx="0" cy="0"/>
          <a:chOff x="0" y="0"/>
          <a:chExt cx="0" cy="0"/>
        </a:xfrm>
      </p:grpSpPr>
      <p:pic>
        <p:nvPicPr>
          <p:cNvPr id="534" name="Google Shape;534;g1c0d571eb8a_0_32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35" name="Google Shape;535;g1c0d571eb8a_0_32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36" name="Google Shape;536;g1c0d571eb8a_0_32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37" name="Google Shape;537;g1c0d571eb8a_0_32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38" name="Google Shape;538;g1c0d571eb8a_0_32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39" name="Google Shape;539;g1c0d571eb8a_0_324"/>
          <p:cNvSpPr/>
          <p:nvPr/>
        </p:nvSpPr>
        <p:spPr>
          <a:xfrm>
            <a:off x="216000" y="1626300"/>
            <a:ext cx="8019283" cy="730032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1c0d571eb8a_0_324"/>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9. Adobe</a:t>
            </a:r>
            <a:endParaRPr/>
          </a:p>
        </p:txBody>
      </p:sp>
      <p:grpSp>
        <p:nvGrpSpPr>
          <p:cNvPr id="541" name="Google Shape;541;g1c0d571eb8a_0_324"/>
          <p:cNvGrpSpPr/>
          <p:nvPr/>
        </p:nvGrpSpPr>
        <p:grpSpPr>
          <a:xfrm>
            <a:off x="8593195" y="1626300"/>
            <a:ext cx="9269716" cy="7740725"/>
            <a:chOff x="-294240" y="-134067"/>
            <a:chExt cx="12359621" cy="10320967"/>
          </a:xfrm>
        </p:grpSpPr>
        <p:sp>
          <p:nvSpPr>
            <p:cNvPr id="542" name="Google Shape;542;g1c0d571eb8a_0_324"/>
            <p:cNvSpPr txBox="1"/>
            <p:nvPr/>
          </p:nvSpPr>
          <p:spPr>
            <a:xfrm>
              <a:off x="-294233" y="6936700"/>
              <a:ext cx="115464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Adobe was also a corporate leader in </a:t>
              </a:r>
              <a:r>
                <a:rPr lang="en-US" sz="2400" u="sng">
                  <a:solidFill>
                    <a:schemeClr val="hlink"/>
                  </a:solidFill>
                  <a:latin typeface="Abhaya Libre"/>
                  <a:ea typeface="Abhaya Libre"/>
                  <a:cs typeface="Abhaya Libre"/>
                  <a:sym typeface="Abhaya Libre"/>
                  <a:hlinkClick r:id="rId8"/>
                </a:rPr>
                <a:t>reducing its water</a:t>
              </a:r>
              <a:r>
                <a:rPr lang="en-US" sz="2400">
                  <a:latin typeface="Abhaya Libre"/>
                  <a:ea typeface="Abhaya Libre"/>
                  <a:cs typeface="Abhaya Libre"/>
                  <a:sym typeface="Abhaya Libre"/>
                </a:rPr>
                <a:t> use to respond to California’s historic drought, even after it had already reduced its water use by more than 60 per cent since 2000 through means like installing environmentally friendly fixtures and landscaping with native plants.</a:t>
              </a:r>
              <a:endParaRPr/>
            </a:p>
          </p:txBody>
        </p:sp>
        <p:sp>
          <p:nvSpPr>
            <p:cNvPr id="543" name="Google Shape;543;g1c0d571eb8a_0_324"/>
            <p:cNvSpPr txBox="1"/>
            <p:nvPr/>
          </p:nvSpPr>
          <p:spPr>
            <a:xfrm>
              <a:off x="3044167" y="3745867"/>
              <a:ext cx="82080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 also has ambitious goals—including getting to </a:t>
              </a:r>
              <a:r>
                <a:rPr lang="en-US" sz="2400" u="sng">
                  <a:solidFill>
                    <a:schemeClr val="hlink"/>
                  </a:solidFill>
                  <a:latin typeface="Abhaya Libre"/>
                  <a:ea typeface="Abhaya Libre"/>
                  <a:cs typeface="Abhaya Libre"/>
                  <a:sym typeface="Abhaya Libre"/>
                  <a:hlinkClick r:id="rId9"/>
                </a:rPr>
                <a:t>net zero energy</a:t>
              </a:r>
              <a:r>
                <a:rPr lang="en-US" sz="2400">
                  <a:latin typeface="Abhaya Libre"/>
                  <a:ea typeface="Abhaya Libre"/>
                  <a:cs typeface="Abhaya Libre"/>
                  <a:sym typeface="Abhaya Libre"/>
                </a:rPr>
                <a:t> consumption and reducing its packaging, packaging being a resource drain and big contributor to plastic pollution.</a:t>
              </a:r>
              <a:endParaRPr/>
            </a:p>
          </p:txBody>
        </p:sp>
        <p:sp>
          <p:nvSpPr>
            <p:cNvPr id="544" name="Google Shape;544;g1c0d571eb8a_0_324"/>
            <p:cNvSpPr txBox="1"/>
            <p:nvPr/>
          </p:nvSpPr>
          <p:spPr>
            <a:xfrm>
              <a:off x="-294234" y="-134067"/>
              <a:ext cx="9789000" cy="39393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Adobe systems was the </a:t>
              </a:r>
              <a:r>
                <a:rPr lang="en-US" sz="2400" u="sng">
                  <a:solidFill>
                    <a:schemeClr val="hlink"/>
                  </a:solidFill>
                  <a:latin typeface="Abhaya Libre"/>
                  <a:ea typeface="Abhaya Libre"/>
                  <a:cs typeface="Abhaya Libre"/>
                  <a:sym typeface="Abhaya Libre"/>
                  <a:hlinkClick r:id="rId10"/>
                </a:rPr>
                <a:t>greenest IT company</a:t>
              </a:r>
              <a:r>
                <a:rPr lang="en-US" sz="2400">
                  <a:latin typeface="Abhaya Libre"/>
                  <a:ea typeface="Abhaya Libre"/>
                  <a:cs typeface="Abhaya Libre"/>
                  <a:sym typeface="Abhaya Libre"/>
                </a:rPr>
                <a:t> in Newsweek’s 2014 rankings, a well-earned distinction. The company has already made some impressive achievements, including obtaining LEED certification for more than </a:t>
              </a:r>
              <a:r>
                <a:rPr lang="en-US" sz="2400" u="sng">
                  <a:solidFill>
                    <a:schemeClr val="hlink"/>
                  </a:solidFill>
                  <a:latin typeface="Abhaya Libre"/>
                  <a:ea typeface="Abhaya Libre"/>
                  <a:cs typeface="Abhaya Libre"/>
                  <a:sym typeface="Abhaya Libre"/>
                  <a:hlinkClick r:id="rId11"/>
                </a:rPr>
                <a:t>70 per cent</a:t>
              </a:r>
              <a:r>
                <a:rPr lang="en-US" sz="2400">
                  <a:latin typeface="Abhaya Libre"/>
                  <a:ea typeface="Abhaya Libre"/>
                  <a:cs typeface="Abhaya Libre"/>
                  <a:sym typeface="Abhaya Libre"/>
                </a:rPr>
                <a:t> of its workspaces, including retrofitting a historic building in San Francisco.</a:t>
              </a:r>
              <a:endParaRPr/>
            </a:p>
          </p:txBody>
        </p:sp>
        <p:pic>
          <p:nvPicPr>
            <p:cNvPr id="545" name="Google Shape;545;g1c0d571eb8a_0_324"/>
            <p:cNvPicPr preferRelativeResize="0"/>
            <p:nvPr/>
          </p:nvPicPr>
          <p:blipFill rotWithShape="1">
            <a:blip r:embed="rId12">
              <a:alphaModFix/>
            </a:blip>
            <a:srcRect/>
            <a:stretch/>
          </p:blipFill>
          <p:spPr>
            <a:xfrm>
              <a:off x="9763857" y="250633"/>
              <a:ext cx="2301524" cy="2310187"/>
            </a:xfrm>
            <a:prstGeom prst="rect">
              <a:avLst/>
            </a:prstGeom>
            <a:noFill/>
            <a:ln>
              <a:noFill/>
            </a:ln>
          </p:spPr>
        </p:pic>
        <p:pic>
          <p:nvPicPr>
            <p:cNvPr id="546" name="Google Shape;546;g1c0d571eb8a_0_324"/>
            <p:cNvPicPr preferRelativeResize="0"/>
            <p:nvPr/>
          </p:nvPicPr>
          <p:blipFill rotWithShape="1">
            <a:blip r:embed="rId13">
              <a:alphaModFix/>
            </a:blip>
            <a:srcRect/>
            <a:stretch/>
          </p:blipFill>
          <p:spPr>
            <a:xfrm>
              <a:off x="-294240" y="4168248"/>
              <a:ext cx="2548822" cy="2405452"/>
            </a:xfrm>
            <a:prstGeom prst="rect">
              <a:avLst/>
            </a:prstGeom>
            <a:noFill/>
            <a:ln>
              <a:noFill/>
            </a:ln>
          </p:spPr>
        </p:pic>
      </p:grpSp>
      <p:pic>
        <p:nvPicPr>
          <p:cNvPr id="547" name="Google Shape;547;g1c0d571eb8a_0_324"/>
          <p:cNvPicPr preferRelativeResize="0"/>
          <p:nvPr/>
        </p:nvPicPr>
        <p:blipFill>
          <a:blip r:embed="rId14">
            <a:alphaModFix/>
          </a:blip>
          <a:stretch>
            <a:fillRect/>
          </a:stretch>
        </p:blipFill>
        <p:spPr>
          <a:xfrm>
            <a:off x="1309200" y="3310625"/>
            <a:ext cx="5737800" cy="3931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51"/>
        <p:cNvGrpSpPr/>
        <p:nvPr/>
      </p:nvGrpSpPr>
      <p:grpSpPr>
        <a:xfrm>
          <a:off x="0" y="0"/>
          <a:ext cx="0" cy="0"/>
          <a:chOff x="0" y="0"/>
          <a:chExt cx="0" cy="0"/>
        </a:xfrm>
      </p:grpSpPr>
      <p:pic>
        <p:nvPicPr>
          <p:cNvPr id="552" name="Google Shape;552;g1c0d571eb8a_0_36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53" name="Google Shape;553;g1c0d571eb8a_0_36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54" name="Google Shape;554;g1c0d571eb8a_0_36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55" name="Google Shape;555;g1c0d571eb8a_0_36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56" name="Google Shape;556;g1c0d571eb8a_0_36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1c0d571eb8a_0_360"/>
          <p:cNvSpPr txBox="1"/>
          <p:nvPr/>
        </p:nvSpPr>
        <p:spPr>
          <a:xfrm>
            <a:off x="899550" y="1598100"/>
            <a:ext cx="8820600" cy="709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Nike hasn’t always had a stellar record when it comes to corporate sustainability, but they’ve made a lot of change that’s doing a lot of good. Nike topped </a:t>
            </a:r>
            <a:r>
              <a:rPr lang="en-US" sz="2400" u="sng">
                <a:solidFill>
                  <a:schemeClr val="hlink"/>
                </a:solidFill>
                <a:latin typeface="Abhaya Libre"/>
                <a:ea typeface="Abhaya Libre"/>
                <a:cs typeface="Abhaya Libre"/>
                <a:sym typeface="Abhaya Libre"/>
                <a:hlinkClick r:id="rId7"/>
              </a:rPr>
              <a:t>Morgan Stanley’s list</a:t>
            </a:r>
            <a:r>
              <a:rPr lang="en-US" sz="2400">
                <a:latin typeface="Abhaya Libre"/>
                <a:ea typeface="Abhaya Libre"/>
                <a:cs typeface="Abhaya Libre"/>
                <a:sym typeface="Abhaya Libre"/>
              </a:rPr>
              <a:t> in 2015 of most sustainable clothing and footwear brands. Key to their success is the company’s robust disclosure about its supply chain and production practices. They’re also making it easier for designers to make green choices with an app that helps you compare the environmental footprint of different fabrics. Like, Patagonia, it also uses post-consumer recycled materials in some of its products, including its 2011 World Cup jerseys. It’s also redesigned its boxes to reduce packaging, committed to eliminating chemical discharges, invested in energy efficiency in its factories and more. Nike is also </a:t>
            </a:r>
            <a:r>
              <a:rPr lang="en-US" sz="2400" u="sng">
                <a:solidFill>
                  <a:schemeClr val="hlink"/>
                </a:solidFill>
                <a:latin typeface="Abhaya Libre"/>
                <a:ea typeface="Abhaya Libre"/>
                <a:cs typeface="Abhaya Libre"/>
                <a:sym typeface="Abhaya Libre"/>
                <a:hlinkClick r:id="rId8"/>
              </a:rPr>
              <a:t>partnering</a:t>
            </a:r>
            <a:r>
              <a:rPr lang="en-US" sz="2400">
                <a:latin typeface="Abhaya Libre"/>
                <a:ea typeface="Abhaya Libre"/>
                <a:cs typeface="Abhaya Libre"/>
                <a:sym typeface="Abhaya Libre"/>
              </a:rPr>
              <a:t> with NASA and other government agencies to spark innovation in chemistry to green the processing of raw materials into goods.</a:t>
            </a:r>
            <a:endParaRPr sz="2200"/>
          </a:p>
        </p:txBody>
      </p:sp>
      <p:sp>
        <p:nvSpPr>
          <p:cNvPr id="558" name="Google Shape;558;g1c0d571eb8a_0_36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10. Nike</a:t>
            </a:r>
            <a:endParaRPr/>
          </a:p>
        </p:txBody>
      </p:sp>
      <p:pic>
        <p:nvPicPr>
          <p:cNvPr id="559" name="Google Shape;559;g1c0d571eb8a_0_360"/>
          <p:cNvPicPr preferRelativeResize="0"/>
          <p:nvPr/>
        </p:nvPicPr>
        <p:blipFill>
          <a:blip r:embed="rId9">
            <a:alphaModFix/>
          </a:blip>
          <a:stretch>
            <a:fillRect/>
          </a:stretch>
        </p:blipFill>
        <p:spPr>
          <a:xfrm>
            <a:off x="11281638" y="2691001"/>
            <a:ext cx="6069650" cy="4652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Biodegradable packaging</a:t>
            </a:r>
            <a:endParaRPr/>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87084" y="1869291"/>
            <a:ext cx="17396054" cy="6820073"/>
            <a:chOff x="-1090036" y="580405"/>
            <a:chExt cx="23194738" cy="9093432"/>
          </a:xfrm>
        </p:grpSpPr>
        <p:pic>
          <p:nvPicPr>
            <p:cNvPr id="571" name="Google Shape;571;g1c0d571eb8a_0_372"/>
            <p:cNvPicPr preferRelativeResize="0"/>
            <p:nvPr/>
          </p:nvPicPr>
          <p:blipFill rotWithShape="1">
            <a:blip r:embed="rId8">
              <a:alphaModFix/>
            </a:blip>
            <a:srcRect/>
            <a:stretch/>
          </p:blipFill>
          <p:spPr>
            <a:xfrm>
              <a:off x="-1090036" y="995133"/>
              <a:ext cx="2640977" cy="2742812"/>
            </a:xfrm>
            <a:prstGeom prst="rect">
              <a:avLst/>
            </a:prstGeom>
            <a:noFill/>
            <a:ln>
              <a:noFill/>
            </a:ln>
          </p:spPr>
        </p:pic>
        <p:sp>
          <p:nvSpPr>
            <p:cNvPr id="572" name="Google Shape;572;g1c0d571eb8a_0_372"/>
            <p:cNvSpPr txBox="1"/>
            <p:nvPr/>
          </p:nvSpPr>
          <p:spPr>
            <a:xfrm>
              <a:off x="1894380" y="580405"/>
              <a:ext cx="7851600" cy="39393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The way most of us know fungi best is by their mushrooms. For millennia, humans have cultivated a productive relationship with mushrooms: we’ve eaten them for food, benefitted from their medicinal properties, and enjoyed their enchanting forms.</a:t>
              </a:r>
              <a:endParaRPr dirty="0"/>
            </a:p>
          </p:txBody>
        </p:sp>
        <p:sp>
          <p:nvSpPr>
            <p:cNvPr id="573" name="Google Shape;573;g1c0d571eb8a_0_372"/>
            <p:cNvSpPr txBox="1"/>
            <p:nvPr/>
          </p:nvSpPr>
          <p:spPr>
            <a:xfrm>
              <a:off x="11358041" y="6226739"/>
              <a:ext cx="10746661"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Mycelium is often described as the ‘root structure’ or ‘vegetative state’ of mushrooms. The terms come from plants, but fungi are a wholly separate kingdom of life, distinct from animals, plants, or bacteria. Mycelium does sort of look like roots, with its webbed networks of branching, thread-like cells called hyphae.</a:t>
              </a:r>
              <a:endParaRPr dirty="0"/>
            </a:p>
          </p:txBody>
        </p:sp>
      </p:grpSp>
      <p:pic>
        <p:nvPicPr>
          <p:cNvPr id="3" name="Picture 2">
            <a:extLst>
              <a:ext uri="{FF2B5EF4-FFF2-40B4-BE49-F238E27FC236}">
                <a16:creationId xmlns:a16="http://schemas.microsoft.com/office/drawing/2014/main" id="{DA82768B-2ED2-65EE-B6B9-3EBF98084F46}"/>
              </a:ext>
            </a:extLst>
          </p:cNvPr>
          <p:cNvPicPr>
            <a:picLocks noChangeAspect="1"/>
          </p:cNvPicPr>
          <p:nvPr/>
        </p:nvPicPr>
        <p:blipFill>
          <a:blip r:embed="rId9"/>
          <a:stretch>
            <a:fillRect/>
          </a:stretch>
        </p:blipFill>
        <p:spPr>
          <a:xfrm>
            <a:off x="11884563" y="1582150"/>
            <a:ext cx="4351272" cy="4490992"/>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6EED17A8-9ADA-8D78-E56B-109C66FF9AB7}"/>
              </a:ext>
            </a:extLst>
          </p:cNvPr>
          <p:cNvPicPr>
            <a:picLocks noChangeAspect="1"/>
          </p:cNvPicPr>
          <p:nvPr/>
        </p:nvPicPr>
        <p:blipFill>
          <a:blip r:embed="rId10"/>
          <a:stretch>
            <a:fillRect/>
          </a:stretch>
        </p:blipFill>
        <p:spPr>
          <a:xfrm>
            <a:off x="2425396" y="5287803"/>
            <a:ext cx="5993758" cy="36126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Biodegradable packaging</a:t>
            </a:r>
            <a:endParaRPr/>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071573" y="3351177"/>
            <a:ext cx="16590554" cy="3778034"/>
            <a:chOff x="-1216410" y="1149186"/>
            <a:chExt cx="22120739" cy="5037377"/>
          </a:xfrm>
        </p:grpSpPr>
        <p:sp>
          <p:nvSpPr>
            <p:cNvPr id="574" name="Google Shape;574;g1c0d571eb8a_0_372"/>
            <p:cNvSpPr txBox="1"/>
            <p:nvPr/>
          </p:nvSpPr>
          <p:spPr>
            <a:xfrm>
              <a:off x="-1216410" y="1353525"/>
              <a:ext cx="7067700" cy="4628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More recently, people have learned to cultivate them at scale under controlled conditions. The company </a:t>
              </a:r>
              <a:r>
                <a:rPr lang="en-US" sz="2400" dirty="0" err="1">
                  <a:latin typeface="Abhaya Libre"/>
                  <a:ea typeface="Abhaya Libre"/>
                  <a:cs typeface="Abhaya Libre"/>
                  <a:sym typeface="Abhaya Libre"/>
                </a:rPr>
                <a:t>Ecovative</a:t>
              </a:r>
              <a:r>
                <a:rPr lang="en-US" sz="2400" dirty="0">
                  <a:latin typeface="Abhaya Libre"/>
                  <a:ea typeface="Abhaya Libre"/>
                  <a:cs typeface="Abhaya Libre"/>
                  <a:sym typeface="Abhaya Libre"/>
                </a:rPr>
                <a:t> is expanding the possibilities of working with mushrooms, with a focus on the networks of mycelia to create durable, sustainable biomaterials.</a:t>
              </a:r>
              <a:endParaRPr dirty="0"/>
            </a:p>
          </p:txBody>
        </p:sp>
        <p:pic>
          <p:nvPicPr>
            <p:cNvPr id="575" name="Google Shape;575;g1c0d571eb8a_0_372"/>
            <p:cNvPicPr preferRelativeResize="0"/>
            <p:nvPr/>
          </p:nvPicPr>
          <p:blipFill rotWithShape="1">
            <a:blip r:embed="rId8">
              <a:alphaModFix/>
            </a:blip>
            <a:srcRect l="-10430" r="10430"/>
            <a:stretch/>
          </p:blipFill>
          <p:spPr>
            <a:xfrm>
              <a:off x="6098293" y="1149186"/>
              <a:ext cx="5146744" cy="5037377"/>
            </a:xfrm>
            <a:prstGeom prst="rect">
              <a:avLst/>
            </a:prstGeom>
            <a:noFill/>
            <a:ln>
              <a:noFill/>
            </a:ln>
          </p:spPr>
        </p:pic>
        <p:sp>
          <p:nvSpPr>
            <p:cNvPr id="576" name="Google Shape;576;g1c0d571eb8a_0_372"/>
            <p:cNvSpPr txBox="1"/>
            <p:nvPr/>
          </p:nvSpPr>
          <p:spPr>
            <a:xfrm>
              <a:off x="12207329" y="1353523"/>
              <a:ext cx="8697000" cy="462870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But mycelial networks are unique, extremely fine, and strong, with high tensile strength and the ability to resist water, decay, and immense internal or external pressures. They come from nature, and under the right conditions, return to the soil as nutrients. In other words, they’re one of nature’s most amazing </a:t>
              </a:r>
              <a:r>
                <a:rPr lang="en-US" sz="2400" dirty="0" err="1">
                  <a:latin typeface="Abhaya Libre"/>
                  <a:ea typeface="Abhaya Libre"/>
                  <a:cs typeface="Abhaya Libre"/>
                  <a:sym typeface="Abhaya Libre"/>
                </a:rPr>
                <a:t>supermaterials</a:t>
              </a:r>
              <a:r>
                <a:rPr lang="en-US" sz="2400" dirty="0">
                  <a:latin typeface="Abhaya Libre"/>
                  <a:ea typeface="Abhaya Libre"/>
                  <a:cs typeface="Abhaya Libre"/>
                  <a:sym typeface="Abhaya Libre"/>
                </a:rPr>
                <a:t>.</a:t>
              </a:r>
              <a:endParaRPr dirty="0"/>
            </a:p>
          </p:txBody>
        </p:sp>
      </p:grpSp>
    </p:spTree>
    <p:extLst>
      <p:ext uri="{BB962C8B-B14F-4D97-AF65-F5344CB8AC3E}">
        <p14:creationId xmlns:p14="http://schemas.microsoft.com/office/powerpoint/2010/main" val="409250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80"/>
        <p:cNvGrpSpPr/>
        <p:nvPr/>
      </p:nvGrpSpPr>
      <p:grpSpPr>
        <a:xfrm>
          <a:off x="0" y="0"/>
          <a:ext cx="0" cy="0"/>
          <a:chOff x="0" y="0"/>
          <a:chExt cx="0" cy="0"/>
        </a:xfrm>
      </p:grpSpPr>
      <p:pic>
        <p:nvPicPr>
          <p:cNvPr id="581" name="Google Shape;581;g1c0d571eb8a_0_38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82" name="Google Shape;582;g1c0d571eb8a_0_38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83" name="Google Shape;583;g1c0d571eb8a_0_38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84" name="Google Shape;584;g1c0d571eb8a_0_38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85" name="Google Shape;585;g1c0d571eb8a_0_38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86" name="Google Shape;586;g1c0d571eb8a_0_388"/>
          <p:cNvSpPr/>
          <p:nvPr/>
        </p:nvSpPr>
        <p:spPr>
          <a:xfrm>
            <a:off x="324000" y="1869300"/>
            <a:ext cx="8071972"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c0d571eb8a_0_388"/>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Global Perspective</a:t>
            </a:r>
            <a:endParaRPr/>
          </a:p>
        </p:txBody>
      </p:sp>
      <p:grpSp>
        <p:nvGrpSpPr>
          <p:cNvPr id="588" name="Google Shape;588;g1c0d571eb8a_0_388"/>
          <p:cNvGrpSpPr/>
          <p:nvPr/>
        </p:nvGrpSpPr>
        <p:grpSpPr>
          <a:xfrm>
            <a:off x="8924900" y="1797925"/>
            <a:ext cx="8317011" cy="7211205"/>
            <a:chOff x="148033" y="94767"/>
            <a:chExt cx="11089348" cy="9614940"/>
          </a:xfrm>
        </p:grpSpPr>
        <p:sp>
          <p:nvSpPr>
            <p:cNvPr id="589" name="Google Shape;589;g1c0d571eb8a_0_388"/>
            <p:cNvSpPr txBox="1"/>
            <p:nvPr/>
          </p:nvSpPr>
          <p:spPr>
            <a:xfrm>
              <a:off x="148033" y="7148907"/>
              <a:ext cx="110400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It is their goal to form a global mycelial web of partner producers, to steadily replace numerous unsustainable materials with those that come from nature, and return to nature when their use is through.</a:t>
              </a:r>
              <a:endParaRPr/>
            </a:p>
          </p:txBody>
        </p:sp>
        <p:sp>
          <p:nvSpPr>
            <p:cNvPr id="590" name="Google Shape;590;g1c0d571eb8a_0_388"/>
            <p:cNvSpPr txBox="1"/>
            <p:nvPr/>
          </p:nvSpPr>
          <p:spPr>
            <a:xfrm>
              <a:off x="3876766" y="2635467"/>
              <a:ext cx="7131900" cy="39393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Ideas come from everywhere, so the company developed a partner program that allows anyone with an idea for how to use myco materials to realize their ideas, and put them to use in their own homes, businesses, and communities.</a:t>
              </a:r>
              <a:endParaRPr/>
            </a:p>
          </p:txBody>
        </p:sp>
        <p:sp>
          <p:nvSpPr>
            <p:cNvPr id="591" name="Google Shape;591;g1c0d571eb8a_0_388"/>
            <p:cNvSpPr txBox="1"/>
            <p:nvPr/>
          </p:nvSpPr>
          <p:spPr>
            <a:xfrm>
              <a:off x="484000" y="189933"/>
              <a:ext cx="8060700" cy="1871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One company can’t save the planet, which is why Ecovative is teaming up with anyone who sees the value in what they’re  growing.</a:t>
              </a:r>
              <a:endParaRPr/>
            </a:p>
          </p:txBody>
        </p:sp>
        <p:pic>
          <p:nvPicPr>
            <p:cNvPr id="592" name="Google Shape;592;g1c0d571eb8a_0_38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593" name="Google Shape;593;g1c0d571eb8a_0_388"/>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594" name="Google Shape;594;g1c0d571eb8a_0_388"/>
          <p:cNvPicPr preferRelativeResize="0"/>
          <p:nvPr/>
        </p:nvPicPr>
        <p:blipFill>
          <a:blip r:embed="rId10">
            <a:alphaModFix/>
          </a:blip>
          <a:stretch>
            <a:fillRect/>
          </a:stretch>
        </p:blipFill>
        <p:spPr>
          <a:xfrm>
            <a:off x="1731088" y="3267063"/>
            <a:ext cx="5257800" cy="3752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98"/>
        <p:cNvGrpSpPr/>
        <p:nvPr/>
      </p:nvGrpSpPr>
      <p:grpSpPr>
        <a:xfrm>
          <a:off x="0" y="0"/>
          <a:ext cx="0" cy="0"/>
          <a:chOff x="0" y="0"/>
          <a:chExt cx="0" cy="0"/>
        </a:xfrm>
      </p:grpSpPr>
      <p:pic>
        <p:nvPicPr>
          <p:cNvPr id="599" name="Google Shape;599;g1c0d571eb8a_0_406"/>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00" name="Google Shape;600;g1c0d571eb8a_0_40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01" name="Google Shape;601;g1c0d571eb8a_0_406"/>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02" name="Google Shape;602;g1c0d571eb8a_0_406"/>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03" name="Google Shape;603;g1c0d571eb8a_0_406"/>
          <p:cNvSpPr/>
          <p:nvPr/>
        </p:nvSpPr>
        <p:spPr>
          <a:xfrm>
            <a:off x="10657718" y="16886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1c0d571eb8a_0_406"/>
          <p:cNvSpPr txBox="1"/>
          <p:nvPr/>
        </p:nvSpPr>
        <p:spPr>
          <a:xfrm>
            <a:off x="899550" y="2180313"/>
            <a:ext cx="8820600" cy="65739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MycoComposite™</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This technology binds mycelium together with shredded plants to form a solid, lightweight material that composts in 45 days after use.</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AirMycelium™</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AirMycelium is 100% pure mycelium, produced at commercial scale in environmentally controlled, vertically stacked Growth Chambers.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The Mycelium Foundry</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Our Foundry services use high throughput screening to quickly develop new mycelium materials at small, pilot, and commercial scales.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
        <p:nvSpPr>
          <p:cNvPr id="605" name="Google Shape;605;g1c0d571eb8a_0_406"/>
          <p:cNvSpPr txBox="1"/>
          <p:nvPr/>
        </p:nvSpPr>
        <p:spPr>
          <a:xfrm>
            <a:off x="2235525" y="849832"/>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Technology</a:t>
            </a:r>
            <a:endParaRPr/>
          </a:p>
        </p:txBody>
      </p:sp>
      <p:pic>
        <p:nvPicPr>
          <p:cNvPr id="606" name="Google Shape;606;g1c0d571eb8a_0_406"/>
          <p:cNvPicPr preferRelativeResize="0"/>
          <p:nvPr/>
        </p:nvPicPr>
        <p:blipFill>
          <a:blip r:embed="rId7">
            <a:alphaModFix/>
          </a:blip>
          <a:stretch>
            <a:fillRect/>
          </a:stretch>
        </p:blipFill>
        <p:spPr>
          <a:xfrm>
            <a:off x="11153525" y="2840138"/>
            <a:ext cx="6137976" cy="4606725"/>
          </a:xfrm>
          <a:prstGeom prst="rect">
            <a:avLst/>
          </a:prstGeom>
          <a:noFill/>
          <a:ln w="12700"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10"/>
        <p:cNvGrpSpPr/>
        <p:nvPr/>
      </p:nvGrpSpPr>
      <p:grpSpPr>
        <a:xfrm>
          <a:off x="0" y="0"/>
          <a:ext cx="0" cy="0"/>
          <a:chOff x="0" y="0"/>
          <a:chExt cx="0" cy="0"/>
        </a:xfrm>
      </p:grpSpPr>
      <p:pic>
        <p:nvPicPr>
          <p:cNvPr id="611" name="Google Shape;611;g1c0d571eb8a_0_43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12" name="Google Shape;612;g1c0d571eb8a_0_43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13" name="Google Shape;613;g1c0d571eb8a_0_43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14" name="Google Shape;614;g1c0d571eb8a_0_43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15" name="Google Shape;615;g1c0d571eb8a_0_435"/>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Biodegradable packaging</a:t>
            </a:r>
            <a:endParaRPr/>
          </a:p>
        </p:txBody>
      </p:sp>
      <p:pic>
        <p:nvPicPr>
          <p:cNvPr id="616" name="Google Shape;616;g1c0d571eb8a_0_43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17" name="Google Shape;617;g1c0d571eb8a_0_435"/>
          <p:cNvGrpSpPr/>
          <p:nvPr/>
        </p:nvGrpSpPr>
        <p:grpSpPr>
          <a:xfrm>
            <a:off x="688250" y="1990075"/>
            <a:ext cx="16605250" cy="6489175"/>
            <a:chOff x="-421815" y="741451"/>
            <a:chExt cx="22140333" cy="8652233"/>
          </a:xfrm>
        </p:grpSpPr>
        <p:sp>
          <p:nvSpPr>
            <p:cNvPr id="618" name="Google Shape;618;g1c0d571eb8a_0_435"/>
            <p:cNvSpPr txBox="1"/>
            <p:nvPr/>
          </p:nvSpPr>
          <p:spPr>
            <a:xfrm>
              <a:off x="-421815" y="741451"/>
              <a:ext cx="6930300" cy="39393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Building and Construction</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Our MycoComposite™ hemp blend is naturally flame-retardant, providing insulation and noise-dampening benefits to any space.</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t>
              </a:r>
              <a:endParaRPr/>
            </a:p>
          </p:txBody>
        </p:sp>
        <p:sp>
          <p:nvSpPr>
            <p:cNvPr id="619" name="Google Shape;619;g1c0d571eb8a_0_435"/>
            <p:cNvSpPr txBox="1"/>
            <p:nvPr/>
          </p:nvSpPr>
          <p:spPr>
            <a:xfrm>
              <a:off x="14908519" y="1034917"/>
              <a:ext cx="6262200" cy="32502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Grow It Yourself™ Materials</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Anyone can design and grow their own hemp–and–mycelium creations at home with one of our GIY materials.</a:t>
              </a:r>
              <a:endParaRPr sz="2400">
                <a:latin typeface="Abhaya Libre"/>
                <a:ea typeface="Abhaya Libre"/>
                <a:cs typeface="Abhaya Libre"/>
                <a:sym typeface="Abhaya Libre"/>
              </a:endParaRPr>
            </a:p>
          </p:txBody>
        </p:sp>
        <p:sp>
          <p:nvSpPr>
            <p:cNvPr id="620" name="Google Shape;620;g1c0d571eb8a_0_435"/>
            <p:cNvSpPr txBox="1"/>
            <p:nvPr/>
          </p:nvSpPr>
          <p:spPr>
            <a:xfrm>
              <a:off x="7376402" y="6143484"/>
              <a:ext cx="6543900" cy="32502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Mushroom® Packaging</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Mushroom® Packaging uses MycoComposite™ to grow fully compostable protective packaging in an endless variety of custom shapes.</a:t>
              </a:r>
              <a:endParaRPr sz="2400">
                <a:latin typeface="Abhaya Libre"/>
                <a:ea typeface="Abhaya Libre"/>
                <a:cs typeface="Abhaya Libre"/>
                <a:sym typeface="Abhaya Libre"/>
              </a:endParaRPr>
            </a:p>
          </p:txBody>
        </p:sp>
        <p:sp>
          <p:nvSpPr>
            <p:cNvPr id="621" name="Google Shape;621;g1c0d571eb8a_0_435"/>
            <p:cNvSpPr txBox="1"/>
            <p:nvPr/>
          </p:nvSpPr>
          <p:spPr>
            <a:xfrm>
              <a:off x="14788219" y="6143484"/>
              <a:ext cx="6930300" cy="32502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a:latin typeface="Abhaya Libre"/>
                  <a:ea typeface="Abhaya Libre"/>
                  <a:cs typeface="Abhaya Libre"/>
                  <a:sym typeface="Abhaya Libre"/>
                </a:rPr>
                <a:t>Aerated Bed System</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With our large format MycoComposite trays, forms can be grown ready to use in products like wetland rafts, door cores, and many others.</a:t>
              </a:r>
              <a:endParaRPr sz="2400">
                <a:latin typeface="Abhaya Libre"/>
                <a:ea typeface="Abhaya Libre"/>
                <a:cs typeface="Abhaya Libre"/>
                <a:sym typeface="Abhaya Libre"/>
              </a:endParaRPr>
            </a:p>
          </p:txBody>
        </p:sp>
      </p:grpSp>
      <p:pic>
        <p:nvPicPr>
          <p:cNvPr id="622" name="Google Shape;622;g1c0d571eb8a_0_435"/>
          <p:cNvPicPr preferRelativeResize="0"/>
          <p:nvPr/>
        </p:nvPicPr>
        <p:blipFill>
          <a:blip r:embed="rId8">
            <a:alphaModFix/>
          </a:blip>
          <a:stretch>
            <a:fillRect/>
          </a:stretch>
        </p:blipFill>
        <p:spPr>
          <a:xfrm>
            <a:off x="6342908" y="1990074"/>
            <a:ext cx="5386174" cy="3265375"/>
          </a:xfrm>
          <a:prstGeom prst="rect">
            <a:avLst/>
          </a:prstGeom>
          <a:noFill/>
          <a:ln>
            <a:noFill/>
          </a:ln>
        </p:spPr>
      </p:pic>
      <p:pic>
        <p:nvPicPr>
          <p:cNvPr id="623" name="Google Shape;623;g1c0d571eb8a_0_435"/>
          <p:cNvPicPr preferRelativeResize="0"/>
          <p:nvPr/>
        </p:nvPicPr>
        <p:blipFill>
          <a:blip r:embed="rId9">
            <a:alphaModFix/>
          </a:blip>
          <a:stretch>
            <a:fillRect/>
          </a:stretch>
        </p:blipFill>
        <p:spPr>
          <a:xfrm>
            <a:off x="688250" y="5503771"/>
            <a:ext cx="4908000" cy="297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27"/>
        <p:cNvGrpSpPr/>
        <p:nvPr/>
      </p:nvGrpSpPr>
      <p:grpSpPr>
        <a:xfrm>
          <a:off x="0" y="0"/>
          <a:ext cx="0" cy="0"/>
          <a:chOff x="0" y="0"/>
          <a:chExt cx="0" cy="0"/>
        </a:xfrm>
      </p:grpSpPr>
      <p:pic>
        <p:nvPicPr>
          <p:cNvPr id="628" name="Google Shape;628;g1c0d571eb8a_0_41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29" name="Google Shape;629;g1c0d571eb8a_0_41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30" name="Google Shape;630;g1c0d571eb8a_0_41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31" name="Google Shape;631;g1c0d571eb8a_0_41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632" name="Google Shape;632;g1c0d571eb8a_0_41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633" name="Google Shape;633;g1c0d571eb8a_0_418"/>
          <p:cNvSpPr/>
          <p:nvPr/>
        </p:nvSpPr>
        <p:spPr>
          <a:xfrm>
            <a:off x="324000" y="1619613"/>
            <a:ext cx="8071972" cy="7385126"/>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1c0d571eb8a_0_418"/>
          <p:cNvSpPr txBox="1"/>
          <p:nvPr/>
        </p:nvSpPr>
        <p:spPr>
          <a:xfrm>
            <a:off x="4162050" y="515250"/>
            <a:ext cx="99639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Living Light – Park</a:t>
            </a:r>
            <a:endParaRPr/>
          </a:p>
        </p:txBody>
      </p:sp>
      <p:grpSp>
        <p:nvGrpSpPr>
          <p:cNvPr id="635" name="Google Shape;635;g1c0d571eb8a_0_418"/>
          <p:cNvGrpSpPr/>
          <p:nvPr/>
        </p:nvGrpSpPr>
        <p:grpSpPr>
          <a:xfrm>
            <a:off x="8595675" y="1797925"/>
            <a:ext cx="8760600" cy="7303775"/>
            <a:chOff x="-290934" y="94767"/>
            <a:chExt cx="11680800" cy="9738367"/>
          </a:xfrm>
        </p:grpSpPr>
        <p:sp>
          <p:nvSpPr>
            <p:cNvPr id="636" name="Google Shape;636;g1c0d571eb8a_0_418"/>
            <p:cNvSpPr txBox="1"/>
            <p:nvPr/>
          </p:nvSpPr>
          <p:spPr>
            <a:xfrm>
              <a:off x="-290933" y="7272333"/>
              <a:ext cx="116808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Little lights, powered by electricity-generating-plants, will lead one’s way as you walk along. The technology is based on natural processes and is safe for both the plant and the environment. The system is applicable to all sorts of plants that live in moist soil.</a:t>
              </a:r>
              <a:endParaRPr/>
            </a:p>
          </p:txBody>
        </p:sp>
        <p:sp>
          <p:nvSpPr>
            <p:cNvPr id="637" name="Google Shape;637;g1c0d571eb8a_0_418"/>
            <p:cNvSpPr txBox="1"/>
            <p:nvPr/>
          </p:nvSpPr>
          <p:spPr>
            <a:xfrm>
              <a:off x="3908100" y="2869000"/>
              <a:ext cx="7131900" cy="39393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 experience is based on the Living Light lamp, but suitable for larger scale. </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Nova Innova together with Plant-e we developed an interactive system, where electricity-generating plants will react to peoples presence.</a:t>
              </a:r>
              <a:endParaRPr/>
            </a:p>
          </p:txBody>
        </p:sp>
        <p:sp>
          <p:nvSpPr>
            <p:cNvPr id="638" name="Google Shape;638;g1c0d571eb8a_0_418"/>
            <p:cNvSpPr txBox="1"/>
            <p:nvPr/>
          </p:nvSpPr>
          <p:spPr>
            <a:xfrm>
              <a:off x="-290934" y="189933"/>
              <a:ext cx="88356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Can a city park’s lighting be powered by plants? Yes!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 startup Living Light can transform an everyday urban park into a magical, green, interactive experience.</a:t>
              </a:r>
              <a:endParaRPr sz="2400">
                <a:latin typeface="Abhaya Libre"/>
                <a:ea typeface="Abhaya Libre"/>
                <a:cs typeface="Abhaya Libre"/>
                <a:sym typeface="Abhaya Libre"/>
              </a:endParaRPr>
            </a:p>
          </p:txBody>
        </p:sp>
        <p:pic>
          <p:nvPicPr>
            <p:cNvPr id="639" name="Google Shape;639;g1c0d571eb8a_0_41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640" name="Google Shape;640;g1c0d571eb8a_0_418"/>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641" name="Google Shape;641;g1c0d571eb8a_0_418"/>
          <p:cNvPicPr preferRelativeResize="0"/>
          <p:nvPr/>
        </p:nvPicPr>
        <p:blipFill>
          <a:blip r:embed="rId10">
            <a:alphaModFix/>
          </a:blip>
          <a:stretch>
            <a:fillRect/>
          </a:stretch>
        </p:blipFill>
        <p:spPr>
          <a:xfrm>
            <a:off x="1863300" y="2434800"/>
            <a:ext cx="5210701" cy="5210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a:stretch/>
        </p:blipFill>
        <p:spPr>
          <a:xfrm>
            <a:off x="180155" y="837458"/>
            <a:ext cx="17927690" cy="9636133"/>
          </a:xfrm>
          <a:prstGeom prst="rect">
            <a:avLst/>
          </a:prstGeom>
          <a:noFill/>
          <a:ln>
            <a:noFill/>
          </a:ln>
        </p:spPr>
      </p:pic>
      <p:pic>
        <p:nvPicPr>
          <p:cNvPr id="135" name="Google Shape;135;p4"/>
          <p:cNvPicPr preferRelativeResize="0"/>
          <p:nvPr/>
        </p:nvPicPr>
        <p:blipFill rotWithShape="1">
          <a:blip r:embed="rId4">
            <a:alphaModFix/>
          </a:blip>
          <a:srcRect/>
          <a:stretch/>
        </p:blipFill>
        <p:spPr>
          <a:xfrm rot="1852805">
            <a:off x="6163950" y="-3326906"/>
            <a:ext cx="5364129" cy="5364129"/>
          </a:xfrm>
          <a:prstGeom prst="rect">
            <a:avLst/>
          </a:prstGeom>
          <a:noFill/>
          <a:ln>
            <a:noFill/>
          </a:ln>
        </p:spPr>
      </p:pic>
      <p:pic>
        <p:nvPicPr>
          <p:cNvPr id="136" name="Google Shape;136;p4"/>
          <p:cNvPicPr preferRelativeResize="0"/>
          <p:nvPr/>
        </p:nvPicPr>
        <p:blipFill rotWithShape="1">
          <a:blip r:embed="rId5">
            <a:alphaModFix/>
          </a:blip>
          <a:srcRect/>
          <a:stretch/>
        </p:blipFill>
        <p:spPr>
          <a:xfrm rot="1167879">
            <a:off x="16541943" y="7503474"/>
            <a:ext cx="5721823" cy="5669807"/>
          </a:xfrm>
          <a:prstGeom prst="rect">
            <a:avLst/>
          </a:prstGeom>
          <a:noFill/>
          <a:ln>
            <a:noFill/>
          </a:ln>
        </p:spPr>
      </p:pic>
      <p:pic>
        <p:nvPicPr>
          <p:cNvPr id="137" name="Google Shape;137;p4"/>
          <p:cNvPicPr preferRelativeResize="0"/>
          <p:nvPr/>
        </p:nvPicPr>
        <p:blipFill rotWithShape="1">
          <a:blip r:embed="rId6">
            <a:alphaModFix/>
          </a:blip>
          <a:srcRect/>
          <a:stretch/>
        </p:blipFill>
        <p:spPr>
          <a:xfrm rot="-4196164">
            <a:off x="-5667382" y="8118007"/>
            <a:ext cx="11622266" cy="12388074"/>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642319" y="-2559782"/>
            <a:ext cx="3334026" cy="3588482"/>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15371492" y="9488339"/>
            <a:ext cx="2556197" cy="2751289"/>
          </a:xfrm>
          <a:prstGeom prst="rect">
            <a:avLst/>
          </a:prstGeom>
          <a:noFill/>
          <a:ln>
            <a:noFill/>
          </a:ln>
        </p:spPr>
      </p:pic>
      <p:pic>
        <p:nvPicPr>
          <p:cNvPr id="140" name="Google Shape;140;p4"/>
          <p:cNvPicPr preferRelativeResize="0"/>
          <p:nvPr/>
        </p:nvPicPr>
        <p:blipFill rotWithShape="1">
          <a:blip r:embed="rId8">
            <a:alphaModFix/>
          </a:blip>
          <a:srcRect/>
          <a:stretch/>
        </p:blipFill>
        <p:spPr>
          <a:xfrm rot="-1185502">
            <a:off x="-3852602" y="189371"/>
            <a:ext cx="4352147" cy="4346443"/>
          </a:xfrm>
          <a:prstGeom prst="rect">
            <a:avLst/>
          </a:prstGeom>
          <a:noFill/>
          <a:ln>
            <a:noFill/>
          </a:ln>
        </p:spPr>
      </p:pic>
      <p:pic>
        <p:nvPicPr>
          <p:cNvPr id="141" name="Google Shape;141;p4"/>
          <p:cNvPicPr preferRelativeResize="0"/>
          <p:nvPr/>
        </p:nvPicPr>
        <p:blipFill rotWithShape="1">
          <a:blip r:embed="rId9">
            <a:alphaModFix/>
          </a:blip>
          <a:srcRect/>
          <a:stretch/>
        </p:blipFill>
        <p:spPr>
          <a:xfrm rot="-7379619">
            <a:off x="2804477" y="10361181"/>
            <a:ext cx="5810576" cy="5802961"/>
          </a:xfrm>
          <a:prstGeom prst="rect">
            <a:avLst/>
          </a:prstGeom>
          <a:noFill/>
          <a:ln>
            <a:noFill/>
          </a:ln>
        </p:spPr>
      </p:pic>
      <p:pic>
        <p:nvPicPr>
          <p:cNvPr id="142" name="Google Shape;142;p4"/>
          <p:cNvPicPr preferRelativeResize="0"/>
          <p:nvPr/>
        </p:nvPicPr>
        <p:blipFill rotWithShape="1">
          <a:blip r:embed="rId10">
            <a:alphaModFix/>
          </a:blip>
          <a:srcRect/>
          <a:stretch/>
        </p:blipFill>
        <p:spPr>
          <a:xfrm rot="6632729">
            <a:off x="18127522" y="1732064"/>
            <a:ext cx="4881157" cy="4874760"/>
          </a:xfrm>
          <a:prstGeom prst="rect">
            <a:avLst/>
          </a:prstGeom>
          <a:noFill/>
          <a:ln>
            <a:noFill/>
          </a:ln>
        </p:spPr>
      </p:pic>
      <p:grpSp>
        <p:nvGrpSpPr>
          <p:cNvPr id="143" name="Google Shape;143;p4"/>
          <p:cNvGrpSpPr/>
          <p:nvPr/>
        </p:nvGrpSpPr>
        <p:grpSpPr>
          <a:xfrm>
            <a:off x="3249428" y="1562854"/>
            <a:ext cx="3086100" cy="2796778"/>
            <a:chOff x="0" y="-38100"/>
            <a:chExt cx="812800" cy="736600"/>
          </a:xfrm>
        </p:grpSpPr>
        <p:sp>
          <p:nvSpPr>
            <p:cNvPr id="144" name="Google Shape;144;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5" name="Google Shape;145;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 name="Google Shape;146;p4"/>
          <p:cNvGrpSpPr/>
          <p:nvPr/>
        </p:nvGrpSpPr>
        <p:grpSpPr>
          <a:xfrm>
            <a:off x="5709765" y="3007965"/>
            <a:ext cx="3086100" cy="2796778"/>
            <a:chOff x="0" y="-38100"/>
            <a:chExt cx="812800" cy="736600"/>
          </a:xfrm>
        </p:grpSpPr>
        <p:sp>
          <p:nvSpPr>
            <p:cNvPr id="147" name="Google Shape;147;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8" name="Google Shape;148;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 name="Google Shape;149;p4"/>
          <p:cNvGrpSpPr/>
          <p:nvPr/>
        </p:nvGrpSpPr>
        <p:grpSpPr>
          <a:xfrm>
            <a:off x="2691707" y="4338047"/>
            <a:ext cx="3643821" cy="3302212"/>
            <a:chOff x="0" y="-38100"/>
            <a:chExt cx="812800" cy="736600"/>
          </a:xfrm>
        </p:grpSpPr>
        <p:sp>
          <p:nvSpPr>
            <p:cNvPr id="150" name="Google Shape;150;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1" name="Google Shape;151;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2" name="Google Shape;152;p4"/>
          <p:cNvGrpSpPr/>
          <p:nvPr/>
        </p:nvGrpSpPr>
        <p:grpSpPr>
          <a:xfrm>
            <a:off x="5759915" y="6012507"/>
            <a:ext cx="3086100" cy="2796778"/>
            <a:chOff x="0" y="-38100"/>
            <a:chExt cx="812800" cy="736600"/>
          </a:xfrm>
        </p:grpSpPr>
        <p:sp>
          <p:nvSpPr>
            <p:cNvPr id="153" name="Google Shape;153;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4" name="Google Shape;154;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4"/>
          <p:cNvGrpSpPr/>
          <p:nvPr/>
        </p:nvGrpSpPr>
        <p:grpSpPr>
          <a:xfrm>
            <a:off x="8182339" y="4334024"/>
            <a:ext cx="3086100" cy="2796778"/>
            <a:chOff x="0" y="-38100"/>
            <a:chExt cx="812800" cy="736600"/>
          </a:xfrm>
        </p:grpSpPr>
        <p:sp>
          <p:nvSpPr>
            <p:cNvPr id="156" name="Google Shape;156;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7" name="Google Shape;157;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4"/>
          <p:cNvGrpSpPr/>
          <p:nvPr/>
        </p:nvGrpSpPr>
        <p:grpSpPr>
          <a:xfrm>
            <a:off x="10749353" y="3038131"/>
            <a:ext cx="3086100" cy="2796778"/>
            <a:chOff x="0" y="-38100"/>
            <a:chExt cx="812800" cy="736600"/>
          </a:xfrm>
        </p:grpSpPr>
        <p:sp>
          <p:nvSpPr>
            <p:cNvPr id="159" name="Google Shape;159;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0" name="Google Shape;160;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4"/>
          <p:cNvGrpSpPr/>
          <p:nvPr/>
        </p:nvGrpSpPr>
        <p:grpSpPr>
          <a:xfrm>
            <a:off x="10749353" y="5839467"/>
            <a:ext cx="3086100" cy="2796778"/>
            <a:chOff x="0" y="-38100"/>
            <a:chExt cx="812800" cy="736600"/>
          </a:xfrm>
        </p:grpSpPr>
        <p:sp>
          <p:nvSpPr>
            <p:cNvPr id="162" name="Google Shape;162;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3" name="Google Shape;163;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4"/>
          <p:cNvGrpSpPr/>
          <p:nvPr/>
        </p:nvGrpSpPr>
        <p:grpSpPr>
          <a:xfrm>
            <a:off x="13225533" y="4364190"/>
            <a:ext cx="3086100" cy="2796778"/>
            <a:chOff x="0" y="-38100"/>
            <a:chExt cx="812800" cy="736600"/>
          </a:xfrm>
        </p:grpSpPr>
        <p:sp>
          <p:nvSpPr>
            <p:cNvPr id="165" name="Google Shape;165;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6" name="Google Shape;166;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7" name="Google Shape;167;p4"/>
          <p:cNvPicPr preferRelativeResize="0"/>
          <p:nvPr/>
        </p:nvPicPr>
        <p:blipFill rotWithShape="1">
          <a:blip r:embed="rId11">
            <a:alphaModFix/>
          </a:blip>
          <a:srcRect/>
          <a:stretch/>
        </p:blipFill>
        <p:spPr>
          <a:xfrm>
            <a:off x="16418708" y="0"/>
            <a:ext cx="1869292" cy="1869292"/>
          </a:xfrm>
          <a:prstGeom prst="rect">
            <a:avLst/>
          </a:prstGeom>
          <a:noFill/>
          <a:ln>
            <a:noFill/>
          </a:ln>
        </p:spPr>
      </p:pic>
      <p:pic>
        <p:nvPicPr>
          <p:cNvPr id="168" name="Google Shape;168;p4"/>
          <p:cNvPicPr preferRelativeResize="0"/>
          <p:nvPr/>
        </p:nvPicPr>
        <p:blipFill rotWithShape="1">
          <a:blip r:embed="rId12">
            <a:alphaModFix/>
          </a:blip>
          <a:srcRect/>
          <a:stretch/>
        </p:blipFill>
        <p:spPr>
          <a:xfrm>
            <a:off x="3687102" y="2559643"/>
            <a:ext cx="2210751" cy="947860"/>
          </a:xfrm>
          <a:prstGeom prst="rect">
            <a:avLst/>
          </a:prstGeom>
          <a:noFill/>
          <a:ln>
            <a:noFill/>
          </a:ln>
        </p:spPr>
      </p:pic>
      <p:pic>
        <p:nvPicPr>
          <p:cNvPr id="169" name="Google Shape;169;p4"/>
          <p:cNvPicPr preferRelativeResize="0"/>
          <p:nvPr/>
        </p:nvPicPr>
        <p:blipFill rotWithShape="1">
          <a:blip r:embed="rId13">
            <a:alphaModFix/>
          </a:blip>
          <a:srcRect/>
          <a:stretch/>
        </p:blipFill>
        <p:spPr>
          <a:xfrm>
            <a:off x="6243886" y="3864404"/>
            <a:ext cx="2017858" cy="1288893"/>
          </a:xfrm>
          <a:prstGeom prst="rect">
            <a:avLst/>
          </a:prstGeom>
          <a:noFill/>
          <a:ln>
            <a:noFill/>
          </a:ln>
        </p:spPr>
      </p:pic>
      <p:pic>
        <p:nvPicPr>
          <p:cNvPr id="170" name="Google Shape;170;p4"/>
          <p:cNvPicPr preferRelativeResize="0"/>
          <p:nvPr/>
        </p:nvPicPr>
        <p:blipFill rotWithShape="1">
          <a:blip r:embed="rId14">
            <a:alphaModFix/>
          </a:blip>
          <a:srcRect/>
          <a:stretch/>
        </p:blipFill>
        <p:spPr>
          <a:xfrm>
            <a:off x="2989668" y="5655524"/>
            <a:ext cx="3047900" cy="793115"/>
          </a:xfrm>
          <a:prstGeom prst="rect">
            <a:avLst/>
          </a:prstGeom>
          <a:noFill/>
          <a:ln>
            <a:noFill/>
          </a:ln>
        </p:spPr>
      </p:pic>
      <p:pic>
        <p:nvPicPr>
          <p:cNvPr id="171" name="Google Shape;171;p4"/>
          <p:cNvPicPr preferRelativeResize="0"/>
          <p:nvPr/>
        </p:nvPicPr>
        <p:blipFill rotWithShape="1">
          <a:blip r:embed="rId15">
            <a:alphaModFix/>
          </a:blip>
          <a:srcRect/>
          <a:stretch/>
        </p:blipFill>
        <p:spPr>
          <a:xfrm>
            <a:off x="8630487" y="5274869"/>
            <a:ext cx="2189806" cy="937237"/>
          </a:xfrm>
          <a:prstGeom prst="rect">
            <a:avLst/>
          </a:prstGeom>
          <a:noFill/>
          <a:ln>
            <a:noFill/>
          </a:ln>
        </p:spPr>
      </p:pic>
      <p:pic>
        <p:nvPicPr>
          <p:cNvPr id="172" name="Google Shape;172;p4"/>
          <p:cNvPicPr preferRelativeResize="0"/>
          <p:nvPr/>
        </p:nvPicPr>
        <p:blipFill rotWithShape="1">
          <a:blip r:embed="rId16">
            <a:alphaModFix/>
          </a:blip>
          <a:srcRect/>
          <a:stretch/>
        </p:blipFill>
        <p:spPr>
          <a:xfrm>
            <a:off x="11121878" y="4169443"/>
            <a:ext cx="2341050" cy="698495"/>
          </a:xfrm>
          <a:prstGeom prst="rect">
            <a:avLst/>
          </a:prstGeom>
          <a:noFill/>
          <a:ln>
            <a:noFill/>
          </a:ln>
        </p:spPr>
      </p:pic>
      <p:pic>
        <p:nvPicPr>
          <p:cNvPr id="173" name="Google Shape;173;p4"/>
          <p:cNvPicPr preferRelativeResize="0"/>
          <p:nvPr/>
        </p:nvPicPr>
        <p:blipFill rotWithShape="1">
          <a:blip r:embed="rId17">
            <a:alphaModFix/>
          </a:blip>
          <a:srcRect/>
          <a:stretch/>
        </p:blipFill>
        <p:spPr>
          <a:xfrm>
            <a:off x="13225533" y="5274869"/>
            <a:ext cx="2941124" cy="1105653"/>
          </a:xfrm>
          <a:prstGeom prst="rect">
            <a:avLst/>
          </a:prstGeom>
          <a:noFill/>
          <a:ln>
            <a:noFill/>
          </a:ln>
        </p:spPr>
      </p:pic>
      <p:pic>
        <p:nvPicPr>
          <p:cNvPr id="174" name="Google Shape;174;p4"/>
          <p:cNvPicPr preferRelativeResize="0"/>
          <p:nvPr/>
        </p:nvPicPr>
        <p:blipFill rotWithShape="1">
          <a:blip r:embed="rId18">
            <a:alphaModFix/>
          </a:blip>
          <a:srcRect/>
          <a:stretch/>
        </p:blipFill>
        <p:spPr>
          <a:xfrm>
            <a:off x="11121878" y="6279508"/>
            <a:ext cx="2425650" cy="2061358"/>
          </a:xfrm>
          <a:prstGeom prst="rect">
            <a:avLst/>
          </a:prstGeom>
          <a:noFill/>
          <a:ln>
            <a:noFill/>
          </a:ln>
        </p:spPr>
      </p:pic>
      <p:pic>
        <p:nvPicPr>
          <p:cNvPr id="175" name="Google Shape;175;p4"/>
          <p:cNvPicPr preferRelativeResize="0"/>
          <p:nvPr/>
        </p:nvPicPr>
        <p:blipFill rotWithShape="1">
          <a:blip r:embed="rId19">
            <a:alphaModFix/>
          </a:blip>
          <a:srcRect/>
          <a:stretch/>
        </p:blipFill>
        <p:spPr>
          <a:xfrm>
            <a:off x="5831152" y="6271468"/>
            <a:ext cx="3014863" cy="2131759"/>
          </a:xfrm>
          <a:prstGeom prst="rect">
            <a:avLst/>
          </a:prstGeom>
          <a:noFill/>
          <a:ln>
            <a:noFill/>
          </a:ln>
        </p:spPr>
      </p:pic>
      <p:sp>
        <p:nvSpPr>
          <p:cNvPr id="176" name="Google Shape;176;p4"/>
          <p:cNvSpPr txBox="1"/>
          <p:nvPr/>
        </p:nvSpPr>
        <p:spPr>
          <a:xfrm>
            <a:off x="6608984" y="122872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b="1" i="0" u="none" strike="noStrike" cap="none">
                <a:solidFill>
                  <a:srgbClr val="000000"/>
                </a:solidFill>
                <a:latin typeface="Abhaya Libre"/>
                <a:ea typeface="Abhaya Libre"/>
                <a:cs typeface="Abhaya Libre"/>
                <a:sym typeface="Abhaya Libre"/>
              </a:rPr>
              <a:t>Consortium</a:t>
            </a:r>
            <a:endParaRPr/>
          </a:p>
        </p:txBody>
      </p:sp>
      <p:pic>
        <p:nvPicPr>
          <p:cNvPr id="177" name="Google Shape;177;p4"/>
          <p:cNvPicPr preferRelativeResize="0"/>
          <p:nvPr/>
        </p:nvPicPr>
        <p:blipFill rotWithShape="1">
          <a:blip r:embed="rId20">
            <a:alphaModFix/>
          </a:blip>
          <a:srcRect/>
          <a:stretch/>
        </p:blipFill>
        <p:spPr>
          <a:xfrm>
            <a:off x="7870030" y="9245916"/>
            <a:ext cx="3710720" cy="7792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2677450" y="743350"/>
            <a:ext cx="11382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Living Light – how does it work?</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99578" y="2121678"/>
            <a:ext cx="16189158" cy="6734868"/>
            <a:chOff x="126622" y="916921"/>
            <a:chExt cx="21585546" cy="8979823"/>
          </a:xfrm>
        </p:grpSpPr>
        <p:sp>
          <p:nvSpPr>
            <p:cNvPr id="655" name="Google Shape;655;g1c0d571eb8a_0_455"/>
            <p:cNvSpPr txBox="1"/>
            <p:nvPr/>
          </p:nvSpPr>
          <p:spPr>
            <a:xfrm>
              <a:off x="126622" y="916921"/>
              <a:ext cx="9082329"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Economical value</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This system increase a city’s capability to store water, through its water basins and the removement of concrete for green areas. Biodiversity (in a city) is increased, as greenery get an extra economical value.</a:t>
              </a:r>
              <a:endParaRPr sz="2400" dirty="0">
                <a:latin typeface="Abhaya Libre"/>
                <a:ea typeface="Abhaya Libre"/>
                <a:cs typeface="Abhaya Libre"/>
                <a:sym typeface="Abhaya Libre"/>
              </a:endParaRPr>
            </a:p>
          </p:txBody>
        </p:sp>
        <p:sp>
          <p:nvSpPr>
            <p:cNvPr id="656" name="Google Shape;656;g1c0d571eb8a_0_455"/>
            <p:cNvSpPr txBox="1"/>
            <p:nvPr/>
          </p:nvSpPr>
          <p:spPr>
            <a:xfrm>
              <a:off x="12225790" y="6449647"/>
              <a:ext cx="9486378"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Reconnecting with nature</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This application stimulates the use of more greenery in urban areas and create a stronger connection between people and their surroundings. Nature becomes an inspiring experience for passers-by.</a:t>
              </a:r>
              <a:endParaRPr sz="2400" dirty="0">
                <a:latin typeface="Abhaya Libre"/>
                <a:ea typeface="Abhaya Libre"/>
                <a:cs typeface="Abhaya Libre"/>
                <a:sym typeface="Abhaya Libre"/>
              </a:endParaRPr>
            </a:p>
          </p:txBody>
        </p:sp>
      </p:grpSp>
      <p:pic>
        <p:nvPicPr>
          <p:cNvPr id="3" name="Picture 2" descr="A picture containing person, dark&#10;&#10;Description automatically generated">
            <a:extLst>
              <a:ext uri="{FF2B5EF4-FFF2-40B4-BE49-F238E27FC236}">
                <a16:creationId xmlns:a16="http://schemas.microsoft.com/office/drawing/2014/main" id="{C3DA70D0-A682-A16A-3C66-D67E460510FF}"/>
              </a:ext>
            </a:extLst>
          </p:cNvPr>
          <p:cNvPicPr>
            <a:picLocks noChangeAspect="1"/>
          </p:cNvPicPr>
          <p:nvPr/>
        </p:nvPicPr>
        <p:blipFill rotWithShape="1">
          <a:blip r:embed="rId8"/>
          <a:srcRect l="9254" r="16228" b="21744"/>
          <a:stretch/>
        </p:blipFill>
        <p:spPr>
          <a:xfrm>
            <a:off x="994501" y="5213540"/>
            <a:ext cx="7114783" cy="3735774"/>
          </a:xfrm>
          <a:prstGeom prst="rect">
            <a:avLst/>
          </a:prstGeom>
        </p:spPr>
      </p:pic>
      <p:pic>
        <p:nvPicPr>
          <p:cNvPr id="5" name="Picture 4" descr="A person holding a small plant&#10;&#10;Description automatically generated with low confidence">
            <a:extLst>
              <a:ext uri="{FF2B5EF4-FFF2-40B4-BE49-F238E27FC236}">
                <a16:creationId xmlns:a16="http://schemas.microsoft.com/office/drawing/2014/main" id="{06FBD891-617F-47DE-6812-B06147A5489B}"/>
              </a:ext>
            </a:extLst>
          </p:cNvPr>
          <p:cNvPicPr>
            <a:picLocks noChangeAspect="1"/>
          </p:cNvPicPr>
          <p:nvPr/>
        </p:nvPicPr>
        <p:blipFill rotWithShape="1">
          <a:blip r:embed="rId9"/>
          <a:srcRect t="11987" b="15687"/>
          <a:stretch/>
        </p:blipFill>
        <p:spPr>
          <a:xfrm>
            <a:off x="10173953" y="2001363"/>
            <a:ext cx="7114783" cy="37357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3708946" y="526783"/>
            <a:ext cx="10870108"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Living Light – how does it work?</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77798" y="1838530"/>
            <a:ext cx="15531490" cy="6968133"/>
            <a:chOff x="97583" y="539391"/>
            <a:chExt cx="20708652" cy="9290843"/>
          </a:xfrm>
        </p:grpSpPr>
        <p:sp>
          <p:nvSpPr>
            <p:cNvPr id="653" name="Google Shape;653;g1c0d571eb8a_0_455"/>
            <p:cNvSpPr txBox="1"/>
            <p:nvPr/>
          </p:nvSpPr>
          <p:spPr>
            <a:xfrm>
              <a:off x="97583" y="539391"/>
              <a:ext cx="9920745" cy="315984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CO2 negative energy source</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Plant Microbial Fuel Cells are a CO2 negative way to produce sustainable energy, as the plants have the capability to filter the air from CO2.</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dirty="0"/>
            </a:p>
          </p:txBody>
        </p:sp>
        <p:sp>
          <p:nvSpPr>
            <p:cNvPr id="654" name="Google Shape;654;g1c0d571eb8a_0_455"/>
            <p:cNvSpPr txBox="1"/>
            <p:nvPr/>
          </p:nvSpPr>
          <p:spPr>
            <a:xfrm>
              <a:off x="11462119" y="5693717"/>
              <a:ext cx="9344116"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Infinite</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Energy that we can harvest without damaging the natural processes. The waste sources from the plants transform into something valuable. This technology can be used anywhere in the world, the only prerequisite is that the plants live in wet soil.</a:t>
              </a:r>
              <a:endParaRPr sz="2400" dirty="0">
                <a:latin typeface="Abhaya Libre"/>
                <a:ea typeface="Abhaya Libre"/>
                <a:cs typeface="Abhaya Libre"/>
                <a:sym typeface="Abhaya Libre"/>
              </a:endParaRPr>
            </a:p>
          </p:txBody>
        </p:sp>
      </p:grpSp>
      <p:pic>
        <p:nvPicPr>
          <p:cNvPr id="657" name="Google Shape;657;g1c0d571eb8a_0_455"/>
          <p:cNvPicPr preferRelativeResize="0"/>
          <p:nvPr/>
        </p:nvPicPr>
        <p:blipFill rotWithShape="1">
          <a:blip r:embed="rId8">
            <a:alphaModFix/>
          </a:blip>
          <a:srcRect t="22248"/>
          <a:stretch/>
        </p:blipFill>
        <p:spPr>
          <a:xfrm>
            <a:off x="9601201" y="1880982"/>
            <a:ext cx="7008085" cy="3642003"/>
          </a:xfrm>
          <a:prstGeom prst="rect">
            <a:avLst/>
          </a:prstGeom>
          <a:noFill/>
          <a:ln>
            <a:noFill/>
          </a:ln>
        </p:spPr>
      </p:pic>
      <p:pic>
        <p:nvPicPr>
          <p:cNvPr id="658" name="Google Shape;658;g1c0d571eb8a_0_455"/>
          <p:cNvPicPr preferRelativeResize="0"/>
          <p:nvPr/>
        </p:nvPicPr>
        <p:blipFill rotWithShape="1">
          <a:blip r:embed="rId9">
            <a:alphaModFix/>
          </a:blip>
          <a:srcRect t="8118" b="9602"/>
          <a:stretch/>
        </p:blipFill>
        <p:spPr>
          <a:xfrm>
            <a:off x="1077799" y="4296824"/>
            <a:ext cx="7609001" cy="4664243"/>
          </a:xfrm>
          <a:prstGeom prst="rect">
            <a:avLst/>
          </a:prstGeom>
          <a:noFill/>
          <a:ln>
            <a:noFill/>
          </a:ln>
        </p:spPr>
      </p:pic>
    </p:spTree>
    <p:extLst>
      <p:ext uri="{BB962C8B-B14F-4D97-AF65-F5344CB8AC3E}">
        <p14:creationId xmlns:p14="http://schemas.microsoft.com/office/powerpoint/2010/main" val="64962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62"/>
        <p:cNvGrpSpPr/>
        <p:nvPr/>
      </p:nvGrpSpPr>
      <p:grpSpPr>
        <a:xfrm>
          <a:off x="0" y="0"/>
          <a:ext cx="0" cy="0"/>
          <a:chOff x="0" y="0"/>
          <a:chExt cx="0" cy="0"/>
        </a:xfrm>
      </p:grpSpPr>
      <p:pic>
        <p:nvPicPr>
          <p:cNvPr id="663" name="Google Shape;663;g1c0d571eb8a_0_47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64" name="Google Shape;664;g1c0d571eb8a_0_47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65" name="Google Shape;665;g1c0d571eb8a_0_47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66" name="Google Shape;666;g1c0d571eb8a_0_475"/>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67" name="Google Shape;667;g1c0d571eb8a_0_475"/>
          <p:cNvSpPr txBox="1"/>
          <p:nvPr/>
        </p:nvSpPr>
        <p:spPr>
          <a:xfrm>
            <a:off x="942150" y="1734300"/>
            <a:ext cx="16403700" cy="8124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Sustainable development is development that meets the needs of the present without compromising the ability of future generations to meet their own needs.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b="1">
                <a:latin typeface="Abhaya Libre"/>
                <a:ea typeface="Abhaya Libre"/>
                <a:cs typeface="Abhaya Libre"/>
                <a:sym typeface="Abhaya Libre"/>
              </a:rPr>
              <a:t>Five simple ways to create a more sustainable future:</a:t>
            </a:r>
            <a:endParaRPr sz="2400" b="1">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pPr>
            <a:r>
              <a:rPr lang="en-US" sz="2400">
                <a:latin typeface="Abhaya Libre"/>
                <a:ea typeface="Abhaya Libre"/>
                <a:cs typeface="Abhaya Libre"/>
                <a:sym typeface="Abhaya Libre"/>
              </a:rPr>
              <a:t>Buy from sustainable brands. Many of us are already making a conscious </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effort to buy better in order to reduce our carbon footprint. </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pPr>
            <a:r>
              <a:rPr lang="en-US" sz="2400">
                <a:latin typeface="Abhaya Libre"/>
                <a:ea typeface="Abhaya Libre"/>
                <a:cs typeface="Abhaya Libre"/>
                <a:sym typeface="Abhaya Libre"/>
              </a:rPr>
              <a:t>Support local sustainability charities and initiatives.</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pPr>
            <a:r>
              <a:rPr lang="en-US" sz="2400">
                <a:latin typeface="Abhaya Libre"/>
                <a:ea typeface="Abhaya Libre"/>
                <a:cs typeface="Abhaya Libre"/>
                <a:sym typeface="Abhaya Libre"/>
              </a:rPr>
              <a:t>Use less energy in the home.</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pPr>
            <a:r>
              <a:rPr lang="en-US" sz="2400">
                <a:latin typeface="Abhaya Libre"/>
                <a:ea typeface="Abhaya Libre"/>
                <a:cs typeface="Abhaya Libre"/>
                <a:sym typeface="Abhaya Libre"/>
              </a:rPr>
              <a:t>Recycle more.</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pPr>
            <a:r>
              <a:rPr lang="en-US" sz="2400">
                <a:latin typeface="Abhaya Libre"/>
                <a:ea typeface="Abhaya Libre"/>
                <a:cs typeface="Abhaya Libre"/>
                <a:sym typeface="Abhaya Libre"/>
              </a:rPr>
              <a:t>Part ways with single-use plastic.</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Some experts believe we must focus on curbing climate change, which will have positive effects on the other goals as well. Others think education should be the top priority because of its potential to break the cycle of poverty and generate systems change across other urgent areas of global need.</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
        <p:nvSpPr>
          <p:cNvPr id="668" name="Google Shape;668;g1c0d571eb8a_0_475"/>
          <p:cNvSpPr txBox="1"/>
          <p:nvPr/>
        </p:nvSpPr>
        <p:spPr>
          <a:xfrm>
            <a:off x="2721525" y="687832"/>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Summary</a:t>
            </a:r>
            <a:endParaRPr/>
          </a:p>
        </p:txBody>
      </p:sp>
      <p:pic>
        <p:nvPicPr>
          <p:cNvPr id="669" name="Google Shape;669;g1c0d571eb8a_0_475"/>
          <p:cNvPicPr preferRelativeResize="0"/>
          <p:nvPr/>
        </p:nvPicPr>
        <p:blipFill>
          <a:blip r:embed="rId7">
            <a:alphaModFix/>
          </a:blip>
          <a:stretch>
            <a:fillRect/>
          </a:stretch>
        </p:blipFill>
        <p:spPr>
          <a:xfrm>
            <a:off x="11002125" y="2747325"/>
            <a:ext cx="6302250" cy="4201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5"/>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675" name="Google Shape;675;p15"/>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676" name="Google Shape;676;p15"/>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677" name="Google Shape;677;p15"/>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678" name="Google Shape;678;p15"/>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679" name="Google Shape;679;p15"/>
          <p:cNvSpPr txBox="1"/>
          <p:nvPr/>
        </p:nvSpPr>
        <p:spPr>
          <a:xfrm>
            <a:off x="2216640" y="3721850"/>
            <a:ext cx="10905300" cy="4248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8"/>
              </a:rPr>
              <a:t>10 global companies that are environmentally friendly</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9"/>
              </a:rPr>
              <a:t>Biodegradable packages: Ecovative company</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0"/>
              </a:rPr>
              <a:t>Living Light project</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1"/>
              </a:rPr>
              <a:t>Plastic facts</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2"/>
              </a:rPr>
              <a:t>Zero Waste Bulgaria</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3"/>
              </a:rPr>
              <a:t>Zero Waste movement</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4"/>
              </a:rPr>
              <a:t>The 5 R’s</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5"/>
              </a:rPr>
              <a:t>Zero Waste home</a:t>
            </a:r>
            <a:endParaRPr/>
          </a:p>
        </p:txBody>
      </p:sp>
      <p:sp>
        <p:nvSpPr>
          <p:cNvPr id="680" name="Google Shape;680;p15"/>
          <p:cNvSpPr txBox="1"/>
          <p:nvPr/>
        </p:nvSpPr>
        <p:spPr>
          <a:xfrm>
            <a:off x="2216659" y="228281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b="1" i="0" u="none" strike="noStrike" cap="none">
                <a:solidFill>
                  <a:srgbClr val="000000"/>
                </a:solidFill>
                <a:latin typeface="Abhaya Libre"/>
                <a:ea typeface="Abhaya Libre"/>
                <a:cs typeface="Abhaya Libre"/>
                <a:sym typeface="Abhaya Libre"/>
              </a:rPr>
              <a:t>References</a:t>
            </a:r>
            <a:endParaRPr/>
          </a:p>
        </p:txBody>
      </p:sp>
      <p:pic>
        <p:nvPicPr>
          <p:cNvPr id="681" name="Google Shape;681;p15"/>
          <p:cNvPicPr preferRelativeResize="0"/>
          <p:nvPr/>
        </p:nvPicPr>
        <p:blipFill rotWithShape="1">
          <a:blip r:embed="rId16">
            <a:alphaModFix/>
          </a:blip>
          <a:srcRect/>
          <a:stretch/>
        </p:blipFill>
        <p:spPr>
          <a:xfrm>
            <a:off x="7870030" y="9245916"/>
            <a:ext cx="3710720" cy="779251"/>
          </a:xfrm>
          <a:prstGeom prst="rect">
            <a:avLst/>
          </a:prstGeom>
          <a:noFill/>
          <a:ln>
            <a:noFill/>
          </a:ln>
        </p:spPr>
      </p:pic>
      <p:grpSp>
        <p:nvGrpSpPr>
          <p:cNvPr id="682" name="Google Shape;682;p15"/>
          <p:cNvGrpSpPr/>
          <p:nvPr/>
        </p:nvGrpSpPr>
        <p:grpSpPr>
          <a:xfrm>
            <a:off x="-906316" y="8854448"/>
            <a:ext cx="2900572" cy="807706"/>
            <a:chOff x="0" y="0"/>
            <a:chExt cx="3867430" cy="1076940"/>
          </a:xfrm>
        </p:grpSpPr>
        <p:pic>
          <p:nvPicPr>
            <p:cNvPr id="683" name="Google Shape;683;p15"/>
            <p:cNvPicPr preferRelativeResize="0"/>
            <p:nvPr/>
          </p:nvPicPr>
          <p:blipFill rotWithShape="1">
            <a:blip r:embed="rId17">
              <a:alphaModFix/>
            </a:blip>
            <a:srcRect/>
            <a:stretch/>
          </p:blipFill>
          <p:spPr>
            <a:xfrm>
              <a:off x="0" y="0"/>
              <a:ext cx="3867430" cy="618789"/>
            </a:xfrm>
            <a:prstGeom prst="rect">
              <a:avLst/>
            </a:prstGeom>
            <a:noFill/>
            <a:ln>
              <a:noFill/>
            </a:ln>
          </p:spPr>
        </p:pic>
        <p:pic>
          <p:nvPicPr>
            <p:cNvPr id="684" name="Google Shape;684;p15"/>
            <p:cNvPicPr preferRelativeResize="0"/>
            <p:nvPr/>
          </p:nvPicPr>
          <p:blipFill rotWithShape="1">
            <a:blip r:embed="rId17">
              <a:alphaModFix/>
            </a:blip>
            <a:srcRect/>
            <a:stretch/>
          </p:blipFill>
          <p:spPr>
            <a:xfrm>
              <a:off x="0" y="458151"/>
              <a:ext cx="3867430" cy="618789"/>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88"/>
        <p:cNvGrpSpPr/>
        <p:nvPr/>
      </p:nvGrpSpPr>
      <p:grpSpPr>
        <a:xfrm>
          <a:off x="0" y="0"/>
          <a:ext cx="0" cy="0"/>
          <a:chOff x="0" y="0"/>
          <a:chExt cx="0" cy="0"/>
        </a:xfrm>
      </p:grpSpPr>
      <p:sp>
        <p:nvSpPr>
          <p:cNvPr id="689" name="Google Shape;689;p16"/>
          <p:cNvSpPr txBox="1"/>
          <p:nvPr/>
        </p:nvSpPr>
        <p:spPr>
          <a:xfrm>
            <a:off x="2830888" y="4005165"/>
            <a:ext cx="12325712" cy="1733465"/>
          </a:xfrm>
          <a:prstGeom prst="rect">
            <a:avLst/>
          </a:prstGeom>
          <a:noFill/>
          <a:ln>
            <a:noFill/>
          </a:ln>
        </p:spPr>
        <p:txBody>
          <a:bodyPr spcFirstLastPara="1" wrap="square" lIns="0" tIns="0" rIns="0" bIns="0" anchor="t" anchorCtr="0">
            <a:spAutoFit/>
          </a:bodyPr>
          <a:lstStyle/>
          <a:p>
            <a:pPr marL="0" marR="0" lvl="0" indent="0" algn="ctr" rtl="0">
              <a:lnSpc>
                <a:spcPct val="88995"/>
              </a:lnSpc>
              <a:spcBef>
                <a:spcPts val="0"/>
              </a:spcBef>
              <a:spcAft>
                <a:spcPts val="0"/>
              </a:spcAft>
              <a:buNone/>
            </a:pPr>
            <a:r>
              <a:rPr lang="en-US" sz="14030" b="1" i="0" u="none" strike="noStrike" cap="none">
                <a:solidFill>
                  <a:srgbClr val="000000"/>
                </a:solidFill>
                <a:latin typeface="Abhaya Libre"/>
                <a:ea typeface="Abhaya Libre"/>
                <a:cs typeface="Abhaya Libre"/>
                <a:sym typeface="Abhaya Libre"/>
              </a:rPr>
              <a:t>Thank you!</a:t>
            </a:r>
            <a:endParaRPr/>
          </a:p>
        </p:txBody>
      </p:sp>
      <p:pic>
        <p:nvPicPr>
          <p:cNvPr id="690" name="Google Shape;690;p16"/>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691" name="Google Shape;691;p16"/>
          <p:cNvPicPr preferRelativeResize="0"/>
          <p:nvPr/>
        </p:nvPicPr>
        <p:blipFill rotWithShape="1">
          <a:blip r:embed="rId4">
            <a:alphaModFix/>
          </a:blip>
          <a:srcRect/>
          <a:stretch/>
        </p:blipFill>
        <p:spPr>
          <a:xfrm rot="1167879">
            <a:off x="15048952" y="6594634"/>
            <a:ext cx="5721823" cy="5669807"/>
          </a:xfrm>
          <a:prstGeom prst="rect">
            <a:avLst/>
          </a:prstGeom>
          <a:noFill/>
          <a:ln>
            <a:noFill/>
          </a:ln>
        </p:spPr>
      </p:pic>
      <p:pic>
        <p:nvPicPr>
          <p:cNvPr id="692" name="Google Shape;692;p16"/>
          <p:cNvPicPr preferRelativeResize="0"/>
          <p:nvPr/>
        </p:nvPicPr>
        <p:blipFill rotWithShape="1">
          <a:blip r:embed="rId5">
            <a:alphaModFix/>
          </a:blip>
          <a:srcRect/>
          <a:stretch/>
        </p:blipFill>
        <p:spPr>
          <a:xfrm rot="-4196164">
            <a:off x="-4478873" y="6861709"/>
            <a:ext cx="11622266" cy="12388074"/>
          </a:xfrm>
          <a:prstGeom prst="rect">
            <a:avLst/>
          </a:prstGeom>
          <a:noFill/>
          <a:ln>
            <a:noFill/>
          </a:ln>
        </p:spPr>
      </p:pic>
      <p:pic>
        <p:nvPicPr>
          <p:cNvPr id="693" name="Google Shape;693;p16"/>
          <p:cNvPicPr preferRelativeResize="0"/>
          <p:nvPr/>
        </p:nvPicPr>
        <p:blipFill rotWithShape="1">
          <a:blip r:embed="rId6">
            <a:alphaModFix/>
          </a:blip>
          <a:srcRect/>
          <a:stretch/>
        </p:blipFill>
        <p:spPr>
          <a:xfrm rot="2228850">
            <a:off x="14026237" y="-3786037"/>
            <a:ext cx="6836042" cy="6773896"/>
          </a:xfrm>
          <a:prstGeom prst="rect">
            <a:avLst/>
          </a:prstGeom>
          <a:noFill/>
          <a:ln>
            <a:noFill/>
          </a:ln>
        </p:spPr>
      </p:pic>
      <p:pic>
        <p:nvPicPr>
          <p:cNvPr id="694" name="Google Shape;694;p16"/>
          <p:cNvPicPr preferRelativeResize="0"/>
          <p:nvPr/>
        </p:nvPicPr>
        <p:blipFill rotWithShape="1">
          <a:blip r:embed="rId7">
            <a:alphaModFix/>
          </a:blip>
          <a:srcRect/>
          <a:stretch/>
        </p:blipFill>
        <p:spPr>
          <a:xfrm rot="-9014864">
            <a:off x="-336415" y="7596737"/>
            <a:ext cx="5099239" cy="1965525"/>
          </a:xfrm>
          <a:prstGeom prst="rect">
            <a:avLst/>
          </a:prstGeom>
          <a:noFill/>
          <a:ln>
            <a:noFill/>
          </a:ln>
        </p:spPr>
      </p:pic>
      <p:pic>
        <p:nvPicPr>
          <p:cNvPr id="695" name="Google Shape;695;p16"/>
          <p:cNvPicPr preferRelativeResize="0"/>
          <p:nvPr/>
        </p:nvPicPr>
        <p:blipFill rotWithShape="1">
          <a:blip r:embed="rId8">
            <a:alphaModFix/>
          </a:blip>
          <a:srcRect/>
          <a:stretch/>
        </p:blipFill>
        <p:spPr>
          <a:xfrm>
            <a:off x="546191" y="-1794241"/>
            <a:ext cx="3334026" cy="3588482"/>
          </a:xfrm>
          <a:prstGeom prst="rect">
            <a:avLst/>
          </a:prstGeom>
          <a:noFill/>
          <a:ln>
            <a:noFill/>
          </a:ln>
        </p:spPr>
      </p:pic>
      <p:pic>
        <p:nvPicPr>
          <p:cNvPr id="696" name="Google Shape;696;p16"/>
          <p:cNvPicPr preferRelativeResize="0"/>
          <p:nvPr/>
        </p:nvPicPr>
        <p:blipFill rotWithShape="1">
          <a:blip r:embed="rId8">
            <a:alphaModFix/>
          </a:blip>
          <a:srcRect/>
          <a:stretch/>
        </p:blipFill>
        <p:spPr>
          <a:xfrm>
            <a:off x="13878502" y="8579500"/>
            <a:ext cx="2556197" cy="2751289"/>
          </a:xfrm>
          <a:prstGeom prst="rect">
            <a:avLst/>
          </a:prstGeom>
          <a:noFill/>
          <a:ln>
            <a:noFill/>
          </a:ln>
        </p:spPr>
      </p:pic>
      <p:pic>
        <p:nvPicPr>
          <p:cNvPr id="697" name="Google Shape;697;p16"/>
          <p:cNvPicPr preferRelativeResize="0"/>
          <p:nvPr/>
        </p:nvPicPr>
        <p:blipFill rotWithShape="1">
          <a:blip r:embed="rId9">
            <a:alphaModFix/>
          </a:blip>
          <a:srcRect/>
          <a:stretch/>
        </p:blipFill>
        <p:spPr>
          <a:xfrm rot="-1185502">
            <a:off x="-3202910" y="120674"/>
            <a:ext cx="4352147" cy="4346443"/>
          </a:xfrm>
          <a:prstGeom prst="rect">
            <a:avLst/>
          </a:prstGeom>
          <a:noFill/>
          <a:ln>
            <a:noFill/>
          </a:ln>
        </p:spPr>
      </p:pic>
      <p:pic>
        <p:nvPicPr>
          <p:cNvPr id="698" name="Google Shape;698;p16"/>
          <p:cNvPicPr preferRelativeResize="0"/>
          <p:nvPr/>
        </p:nvPicPr>
        <p:blipFill rotWithShape="1">
          <a:blip r:embed="rId10">
            <a:alphaModFix/>
          </a:blip>
          <a:srcRect/>
          <a:stretch/>
        </p:blipFill>
        <p:spPr>
          <a:xfrm rot="-7379619">
            <a:off x="3992986" y="9104884"/>
            <a:ext cx="5810576" cy="5802961"/>
          </a:xfrm>
          <a:prstGeom prst="rect">
            <a:avLst/>
          </a:prstGeom>
          <a:noFill/>
          <a:ln>
            <a:noFill/>
          </a:ln>
        </p:spPr>
      </p:pic>
      <p:pic>
        <p:nvPicPr>
          <p:cNvPr id="699" name="Google Shape;699;p16"/>
          <p:cNvPicPr preferRelativeResize="0"/>
          <p:nvPr/>
        </p:nvPicPr>
        <p:blipFill rotWithShape="1">
          <a:blip r:embed="rId11">
            <a:alphaModFix/>
          </a:blip>
          <a:srcRect/>
          <a:stretch/>
        </p:blipFill>
        <p:spPr>
          <a:xfrm rot="6632729">
            <a:off x="16634531" y="823224"/>
            <a:ext cx="4881157" cy="4874760"/>
          </a:xfrm>
          <a:prstGeom prst="rect">
            <a:avLst/>
          </a:prstGeom>
          <a:noFill/>
          <a:ln>
            <a:noFill/>
          </a:ln>
        </p:spPr>
      </p:pic>
      <p:grpSp>
        <p:nvGrpSpPr>
          <p:cNvPr id="700" name="Google Shape;700;p16"/>
          <p:cNvGrpSpPr/>
          <p:nvPr/>
        </p:nvGrpSpPr>
        <p:grpSpPr>
          <a:xfrm>
            <a:off x="14267800" y="1219491"/>
            <a:ext cx="2900572" cy="807706"/>
            <a:chOff x="0" y="0"/>
            <a:chExt cx="3867430" cy="1076940"/>
          </a:xfrm>
        </p:grpSpPr>
        <p:pic>
          <p:nvPicPr>
            <p:cNvPr id="701" name="Google Shape;701;p16"/>
            <p:cNvPicPr preferRelativeResize="0"/>
            <p:nvPr/>
          </p:nvPicPr>
          <p:blipFill rotWithShape="1">
            <a:blip r:embed="rId12">
              <a:alphaModFix/>
            </a:blip>
            <a:srcRect/>
            <a:stretch/>
          </p:blipFill>
          <p:spPr>
            <a:xfrm>
              <a:off x="0" y="0"/>
              <a:ext cx="3867430" cy="618789"/>
            </a:xfrm>
            <a:prstGeom prst="rect">
              <a:avLst/>
            </a:prstGeom>
            <a:noFill/>
            <a:ln>
              <a:noFill/>
            </a:ln>
          </p:spPr>
        </p:pic>
        <p:pic>
          <p:nvPicPr>
            <p:cNvPr id="702" name="Google Shape;702;p16"/>
            <p:cNvPicPr preferRelativeResize="0"/>
            <p:nvPr/>
          </p:nvPicPr>
          <p:blipFill rotWithShape="1">
            <a:blip r:embed="rId12">
              <a:alphaModFix/>
            </a:blip>
            <a:srcRect/>
            <a:stretch/>
          </p:blipFill>
          <p:spPr>
            <a:xfrm>
              <a:off x="0" y="458151"/>
              <a:ext cx="3867430" cy="618789"/>
            </a:xfrm>
            <a:prstGeom prst="rect">
              <a:avLst/>
            </a:prstGeom>
            <a:noFill/>
            <a:ln>
              <a:noFill/>
            </a:ln>
          </p:spPr>
        </p:pic>
      </p:grpSp>
      <p:sp>
        <p:nvSpPr>
          <p:cNvPr id="703" name="Google Shape;703;p16"/>
          <p:cNvSpPr txBox="1"/>
          <p:nvPr/>
        </p:nvSpPr>
        <p:spPr>
          <a:xfrm>
            <a:off x="5273002" y="5611826"/>
            <a:ext cx="7441484" cy="1389755"/>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US" sz="8068" b="1" i="0" u="none" strike="noStrike" cap="none">
                <a:solidFill>
                  <a:srgbClr val="04989E"/>
                </a:solidFill>
                <a:latin typeface="Abhaya Libre"/>
                <a:ea typeface="Abhaya Libre"/>
                <a:cs typeface="Abhaya Libre"/>
                <a:sym typeface="Abhaya Libre"/>
              </a:rPr>
              <a:t>@Regio.Digi.Hub</a:t>
            </a:r>
            <a:r>
              <a:rPr lang="en-US" sz="8068" b="0" i="0" u="none" strike="noStrike" cap="none">
                <a:solidFill>
                  <a:srgbClr val="04989E"/>
                </a:solidFill>
                <a:latin typeface="Abhaya Libre"/>
                <a:ea typeface="Abhaya Libre"/>
                <a:cs typeface="Abhaya Libre"/>
                <a:sym typeface="Abhaya Libre"/>
              </a:rPr>
              <a:t> </a:t>
            </a:r>
            <a:endParaRPr/>
          </a:p>
        </p:txBody>
      </p:sp>
      <p:pic>
        <p:nvPicPr>
          <p:cNvPr id="704" name="Google Shape;704;p16"/>
          <p:cNvPicPr preferRelativeResize="0"/>
          <p:nvPr/>
        </p:nvPicPr>
        <p:blipFill rotWithShape="1">
          <a:blip r:embed="rId13">
            <a:alphaModFix/>
          </a:blip>
          <a:srcRect/>
          <a:stretch/>
        </p:blipFill>
        <p:spPr>
          <a:xfrm>
            <a:off x="7555793" y="9258300"/>
            <a:ext cx="3710720" cy="779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81"/>
        <p:cNvGrpSpPr/>
        <p:nvPr/>
      </p:nvGrpSpPr>
      <p:grpSpPr>
        <a:xfrm>
          <a:off x="0" y="0"/>
          <a:ext cx="0" cy="0"/>
          <a:chOff x="0" y="0"/>
          <a:chExt cx="0" cy="0"/>
        </a:xfrm>
      </p:grpSpPr>
      <p:sp>
        <p:nvSpPr>
          <p:cNvPr id="182" name="Google Shape;182;p5"/>
          <p:cNvSpPr txBox="1"/>
          <p:nvPr/>
        </p:nvSpPr>
        <p:spPr>
          <a:xfrm>
            <a:off x="8336714" y="2945792"/>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Zero Waste Movement</a:t>
            </a:r>
            <a:endParaRPr/>
          </a:p>
        </p:txBody>
      </p:sp>
      <p:sp>
        <p:nvSpPr>
          <p:cNvPr id="183" name="Google Shape;183;p5"/>
          <p:cNvSpPr txBox="1"/>
          <p:nvPr/>
        </p:nvSpPr>
        <p:spPr>
          <a:xfrm>
            <a:off x="8336714" y="4702588"/>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Sustainability and business</a:t>
            </a:r>
            <a:endParaRPr/>
          </a:p>
        </p:txBody>
      </p:sp>
      <p:sp>
        <p:nvSpPr>
          <p:cNvPr id="184" name="Google Shape;184;p5"/>
          <p:cNvSpPr txBox="1"/>
          <p:nvPr/>
        </p:nvSpPr>
        <p:spPr>
          <a:xfrm>
            <a:off x="8336714" y="6581940"/>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References</a:t>
            </a:r>
            <a:endParaRPr/>
          </a:p>
        </p:txBody>
      </p:sp>
      <p:sp>
        <p:nvSpPr>
          <p:cNvPr id="185" name="Google Shape;185;p5"/>
          <p:cNvSpPr txBox="1"/>
          <p:nvPr/>
        </p:nvSpPr>
        <p:spPr>
          <a:xfrm>
            <a:off x="8336714" y="3824190"/>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Plastic and trash facts</a:t>
            </a:r>
            <a:endParaRPr/>
          </a:p>
        </p:txBody>
      </p:sp>
      <p:sp>
        <p:nvSpPr>
          <p:cNvPr id="186" name="Google Shape;186;p5"/>
          <p:cNvSpPr txBox="1"/>
          <p:nvPr/>
        </p:nvSpPr>
        <p:spPr>
          <a:xfrm>
            <a:off x="8336729" y="5754350"/>
            <a:ext cx="63783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Examples of eco-friendly companies</a:t>
            </a:r>
            <a:endParaRPr/>
          </a:p>
        </p:txBody>
      </p:sp>
      <p:pic>
        <p:nvPicPr>
          <p:cNvPr id="187" name="Google Shape;187;p5"/>
          <p:cNvPicPr preferRelativeResize="0"/>
          <p:nvPr/>
        </p:nvPicPr>
        <p:blipFill rotWithShape="1">
          <a:blip r:embed="rId3">
            <a:alphaModFix/>
          </a:blip>
          <a:srcRect/>
          <a:stretch/>
        </p:blipFill>
        <p:spPr>
          <a:xfrm rot="-8947194">
            <a:off x="6660949" y="7876457"/>
            <a:ext cx="5364129" cy="5364129"/>
          </a:xfrm>
          <a:prstGeom prst="rect">
            <a:avLst/>
          </a:prstGeom>
          <a:noFill/>
          <a:ln>
            <a:noFill/>
          </a:ln>
        </p:spPr>
      </p:pic>
      <p:pic>
        <p:nvPicPr>
          <p:cNvPr id="188" name="Google Shape;188;p5"/>
          <p:cNvPicPr preferRelativeResize="0"/>
          <p:nvPr/>
        </p:nvPicPr>
        <p:blipFill rotWithShape="1">
          <a:blip r:embed="rId4">
            <a:alphaModFix/>
          </a:blip>
          <a:srcRect/>
          <a:stretch/>
        </p:blipFill>
        <p:spPr>
          <a:xfrm rot="-9632120">
            <a:off x="-2174154" y="-1705919"/>
            <a:ext cx="5721823" cy="5669807"/>
          </a:xfrm>
          <a:prstGeom prst="rect">
            <a:avLst/>
          </a:prstGeom>
          <a:noFill/>
          <a:ln>
            <a:noFill/>
          </a:ln>
        </p:spPr>
      </p:pic>
      <p:pic>
        <p:nvPicPr>
          <p:cNvPr id="189" name="Google Shape;189;p5"/>
          <p:cNvPicPr preferRelativeResize="0"/>
          <p:nvPr/>
        </p:nvPicPr>
        <p:blipFill rotWithShape="1">
          <a:blip r:embed="rId5">
            <a:alphaModFix/>
          </a:blip>
          <a:srcRect/>
          <a:stretch/>
        </p:blipFill>
        <p:spPr>
          <a:xfrm rot="6603835">
            <a:off x="5295880" y="-10406627"/>
            <a:ext cx="11622266" cy="12388074"/>
          </a:xfrm>
          <a:prstGeom prst="rect">
            <a:avLst/>
          </a:prstGeom>
          <a:noFill/>
          <a:ln>
            <a:noFill/>
          </a:ln>
        </p:spPr>
      </p:pic>
      <p:pic>
        <p:nvPicPr>
          <p:cNvPr id="190" name="Google Shape;190;p5"/>
          <p:cNvPicPr preferRelativeResize="0"/>
          <p:nvPr/>
        </p:nvPicPr>
        <p:blipFill rotWithShape="1">
          <a:blip r:embed="rId6">
            <a:alphaModFix/>
          </a:blip>
          <a:srcRect/>
          <a:stretch/>
        </p:blipFill>
        <p:spPr>
          <a:xfrm rot="10800000">
            <a:off x="15414085" y="8264626"/>
            <a:ext cx="3334026" cy="3588482"/>
          </a:xfrm>
          <a:prstGeom prst="rect">
            <a:avLst/>
          </a:prstGeom>
          <a:noFill/>
          <a:ln>
            <a:noFill/>
          </a:ln>
        </p:spPr>
      </p:pic>
      <p:pic>
        <p:nvPicPr>
          <p:cNvPr id="191" name="Google Shape;191;p5"/>
          <p:cNvPicPr preferRelativeResize="0"/>
          <p:nvPr/>
        </p:nvPicPr>
        <p:blipFill rotWithShape="1">
          <a:blip r:embed="rId7">
            <a:alphaModFix/>
          </a:blip>
          <a:srcRect/>
          <a:stretch/>
        </p:blipFill>
        <p:spPr>
          <a:xfrm rot="10800000">
            <a:off x="2161922" y="-772267"/>
            <a:ext cx="2556197" cy="2751289"/>
          </a:xfrm>
          <a:prstGeom prst="rect">
            <a:avLst/>
          </a:prstGeom>
          <a:noFill/>
          <a:ln>
            <a:noFill/>
          </a:ln>
        </p:spPr>
      </p:pic>
      <p:pic>
        <p:nvPicPr>
          <p:cNvPr id="192" name="Google Shape;192;p5"/>
          <p:cNvPicPr preferRelativeResize="0"/>
          <p:nvPr/>
        </p:nvPicPr>
        <p:blipFill rotWithShape="1">
          <a:blip r:embed="rId8">
            <a:alphaModFix/>
          </a:blip>
          <a:srcRect/>
          <a:stretch/>
        </p:blipFill>
        <p:spPr>
          <a:xfrm rot="9614497">
            <a:off x="17447384" y="6091404"/>
            <a:ext cx="4352147" cy="4346443"/>
          </a:xfrm>
          <a:prstGeom prst="rect">
            <a:avLst/>
          </a:prstGeom>
          <a:noFill/>
          <a:ln>
            <a:noFill/>
          </a:ln>
        </p:spPr>
      </p:pic>
      <p:pic>
        <p:nvPicPr>
          <p:cNvPr id="193" name="Google Shape;193;p5"/>
          <p:cNvPicPr preferRelativeResize="0"/>
          <p:nvPr/>
        </p:nvPicPr>
        <p:blipFill rotWithShape="1">
          <a:blip r:embed="rId9">
            <a:alphaModFix/>
          </a:blip>
          <a:srcRect/>
          <a:stretch/>
        </p:blipFill>
        <p:spPr>
          <a:xfrm rot="3420380">
            <a:off x="5570971" y="-4349323"/>
            <a:ext cx="5810576" cy="5802961"/>
          </a:xfrm>
          <a:prstGeom prst="rect">
            <a:avLst/>
          </a:prstGeom>
          <a:noFill/>
          <a:ln>
            <a:noFill/>
          </a:ln>
        </p:spPr>
      </p:pic>
      <p:sp>
        <p:nvSpPr>
          <p:cNvPr id="194" name="Google Shape;194;p5"/>
          <p:cNvSpPr txBox="1"/>
          <p:nvPr/>
        </p:nvSpPr>
        <p:spPr>
          <a:xfrm>
            <a:off x="1160102" y="5050278"/>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b="1" i="0" u="none" strike="noStrike" cap="none">
                <a:solidFill>
                  <a:srgbClr val="000000"/>
                </a:solidFill>
                <a:latin typeface="Abhaya Libre"/>
                <a:ea typeface="Abhaya Libre"/>
                <a:cs typeface="Abhaya Libre"/>
                <a:sym typeface="Abhaya Libre"/>
              </a:rPr>
              <a:t>Content</a:t>
            </a:r>
            <a:endParaRPr/>
          </a:p>
        </p:txBody>
      </p:sp>
      <p:sp>
        <p:nvSpPr>
          <p:cNvPr id="195" name="Google Shape;195;p5"/>
          <p:cNvSpPr txBox="1"/>
          <p:nvPr/>
        </p:nvSpPr>
        <p:spPr>
          <a:xfrm>
            <a:off x="7008829" y="285593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01</a:t>
            </a:r>
            <a:endParaRPr/>
          </a:p>
        </p:txBody>
      </p:sp>
      <p:sp>
        <p:nvSpPr>
          <p:cNvPr id="196" name="Google Shape;196;p5"/>
          <p:cNvSpPr txBox="1"/>
          <p:nvPr/>
        </p:nvSpPr>
        <p:spPr>
          <a:xfrm>
            <a:off x="7008829" y="3642267"/>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02</a:t>
            </a:r>
            <a:endParaRPr/>
          </a:p>
        </p:txBody>
      </p:sp>
      <p:sp>
        <p:nvSpPr>
          <p:cNvPr id="197" name="Google Shape;197;p5"/>
          <p:cNvSpPr txBox="1"/>
          <p:nvPr/>
        </p:nvSpPr>
        <p:spPr>
          <a:xfrm>
            <a:off x="7008829" y="4612735"/>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03</a:t>
            </a:r>
            <a:endParaRPr/>
          </a:p>
        </p:txBody>
      </p:sp>
      <p:sp>
        <p:nvSpPr>
          <p:cNvPr id="198" name="Google Shape;198;p5"/>
          <p:cNvSpPr txBox="1"/>
          <p:nvPr/>
        </p:nvSpPr>
        <p:spPr>
          <a:xfrm>
            <a:off x="7008829" y="5586475"/>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04</a:t>
            </a:r>
            <a:endParaRPr/>
          </a:p>
        </p:txBody>
      </p:sp>
      <p:sp>
        <p:nvSpPr>
          <p:cNvPr id="199" name="Google Shape;199;p5"/>
          <p:cNvSpPr txBox="1"/>
          <p:nvPr/>
        </p:nvSpPr>
        <p:spPr>
          <a:xfrm>
            <a:off x="7008829" y="643080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05</a:t>
            </a:r>
            <a:endParaRPr/>
          </a:p>
        </p:txBody>
      </p:sp>
      <p:pic>
        <p:nvPicPr>
          <p:cNvPr id="200" name="Google Shape;200;p5"/>
          <p:cNvPicPr preferRelativeResize="0"/>
          <p:nvPr/>
        </p:nvPicPr>
        <p:blipFill rotWithShape="1">
          <a:blip r:embed="rId10">
            <a:alphaModFix/>
          </a:blip>
          <a:srcRect/>
          <a:stretch/>
        </p:blipFill>
        <p:spPr>
          <a:xfrm>
            <a:off x="16418708" y="0"/>
            <a:ext cx="1869292" cy="1869292"/>
          </a:xfrm>
          <a:prstGeom prst="rect">
            <a:avLst/>
          </a:prstGeom>
          <a:noFill/>
          <a:ln>
            <a:noFill/>
          </a:ln>
        </p:spPr>
      </p:pic>
      <p:pic>
        <p:nvPicPr>
          <p:cNvPr id="201" name="Google Shape;201;p5"/>
          <p:cNvPicPr preferRelativeResize="0"/>
          <p:nvPr/>
        </p:nvPicPr>
        <p:blipFill rotWithShape="1">
          <a:blip r:embed="rId11">
            <a:alphaModFix/>
          </a:blip>
          <a:srcRect/>
          <a:stretch/>
        </p:blipFill>
        <p:spPr>
          <a:xfrm>
            <a:off x="7870030" y="9245916"/>
            <a:ext cx="3710720" cy="779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p:nvPr/>
        </p:nvSpPr>
        <p:spPr>
          <a:xfrm>
            <a:off x="1911525" y="1030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Zero waste</a:t>
            </a:r>
            <a:endParaRPr/>
          </a:p>
        </p:txBody>
      </p:sp>
      <p:sp>
        <p:nvSpPr>
          <p:cNvPr id="207" name="Google Shape;207;p6"/>
          <p:cNvSpPr txBox="1"/>
          <p:nvPr/>
        </p:nvSpPr>
        <p:spPr>
          <a:xfrm>
            <a:off x="1911525" y="2943225"/>
            <a:ext cx="9043200" cy="5539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the last few years the term "zero waste" has become popular in Bulgaria and beyond. It is not just a fashion, but a philosophical concept, a world movement that more and more people, small and large businesses, corporations are turning to.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Bulgaria, for example, it all started in 2018, when provoked by the amount of waste in everyday life, few innovative activists with various backgrounds  created the </a:t>
            </a:r>
            <a:r>
              <a:rPr lang="en-US" sz="2400" u="sng">
                <a:solidFill>
                  <a:schemeClr val="hlink"/>
                </a:solidFill>
                <a:latin typeface="Abhaya Libre"/>
                <a:ea typeface="Abhaya Libre"/>
                <a:cs typeface="Abhaya Libre"/>
                <a:sym typeface="Abhaya Libre"/>
                <a:hlinkClick r:id="rId3"/>
              </a:rPr>
              <a:t>Zero Waste Bulgaria Association</a:t>
            </a:r>
            <a:r>
              <a:rPr lang="en-US" sz="2400">
                <a:latin typeface="Abhaya Libre"/>
                <a:ea typeface="Abhaya Libre"/>
                <a:cs typeface="Abhaya Libre"/>
                <a:sym typeface="Abhaya Libre"/>
              </a:rPr>
              <a:t>. This happened on the symbolic date of 22 April - International Earth Day.</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Speaking of green mindset, zero waste is definitely a part of it, because it arises from the quest for nature conservation and more conscious consumption.</a:t>
            </a:r>
            <a:endParaRPr sz="2400">
              <a:latin typeface="Abhaya Libre"/>
              <a:ea typeface="Abhaya Libre"/>
              <a:cs typeface="Abhaya Libre"/>
              <a:sym typeface="Abhaya Libre"/>
            </a:endParaRPr>
          </a:p>
        </p:txBody>
      </p:sp>
      <p:pic>
        <p:nvPicPr>
          <p:cNvPr id="208" name="Google Shape;208;p6"/>
          <p:cNvPicPr preferRelativeResize="0"/>
          <p:nvPr/>
        </p:nvPicPr>
        <p:blipFill rotWithShape="1">
          <a:blip r:embed="rId4">
            <a:alphaModFix/>
          </a:blip>
          <a:srcRect/>
          <a:stretch/>
        </p:blipFill>
        <p:spPr>
          <a:xfrm rot="-4196164">
            <a:off x="-4782433" y="7411957"/>
            <a:ext cx="11622266" cy="12388074"/>
          </a:xfrm>
          <a:prstGeom prst="rect">
            <a:avLst/>
          </a:prstGeom>
          <a:noFill/>
          <a:ln>
            <a:noFill/>
          </a:ln>
        </p:spPr>
      </p:pic>
      <p:pic>
        <p:nvPicPr>
          <p:cNvPr id="209" name="Google Shape;209;p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10" name="Google Shape;210;p6"/>
          <p:cNvSpPr txBox="1"/>
          <p:nvPr/>
        </p:nvSpPr>
        <p:spPr>
          <a:xfrm>
            <a:off x="1911525" y="1869290"/>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What it is and why is it popular</a:t>
            </a:r>
            <a:endParaRPr/>
          </a:p>
        </p:txBody>
      </p:sp>
      <p:pic>
        <p:nvPicPr>
          <p:cNvPr id="211" name="Google Shape;211;p6"/>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212" name="Google Shape;212;p6"/>
          <p:cNvPicPr preferRelativeResize="0"/>
          <p:nvPr/>
        </p:nvPicPr>
        <p:blipFill rotWithShape="1">
          <a:blip r:embed="rId7">
            <a:alphaModFix/>
          </a:blip>
          <a:srcRect/>
          <a:stretch/>
        </p:blipFill>
        <p:spPr>
          <a:xfrm>
            <a:off x="7870030" y="9245916"/>
            <a:ext cx="3710720" cy="779251"/>
          </a:xfrm>
          <a:prstGeom prst="rect">
            <a:avLst/>
          </a:prstGeom>
          <a:noFill/>
          <a:ln>
            <a:noFill/>
          </a:ln>
        </p:spPr>
      </p:pic>
      <p:pic>
        <p:nvPicPr>
          <p:cNvPr id="213" name="Google Shape;213;p6"/>
          <p:cNvPicPr preferRelativeResize="0"/>
          <p:nvPr/>
        </p:nvPicPr>
        <p:blipFill>
          <a:blip r:embed="rId8">
            <a:alphaModFix/>
          </a:blip>
          <a:stretch>
            <a:fillRect/>
          </a:stretch>
        </p:blipFill>
        <p:spPr>
          <a:xfrm>
            <a:off x="11733150" y="3428992"/>
            <a:ext cx="6067425" cy="4057650"/>
          </a:xfrm>
          <a:prstGeom prst="rect">
            <a:avLst/>
          </a:prstGeom>
          <a:noFill/>
          <a:ln>
            <a:noFill/>
          </a:ln>
        </p:spPr>
      </p:pic>
      <p:sp>
        <p:nvSpPr>
          <p:cNvPr id="214" name="Google Shape;214;p6"/>
          <p:cNvSpPr/>
          <p:nvPr/>
        </p:nvSpPr>
        <p:spPr>
          <a:xfrm>
            <a:off x="11405475" y="2609875"/>
            <a:ext cx="6668722" cy="569591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c08aab1bd7_0_26"/>
          <p:cNvSpPr txBox="1"/>
          <p:nvPr/>
        </p:nvSpPr>
        <p:spPr>
          <a:xfrm>
            <a:off x="1911525" y="1030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What is zero waste…really?</a:t>
            </a:r>
            <a:endParaRPr/>
          </a:p>
        </p:txBody>
      </p:sp>
      <p:sp>
        <p:nvSpPr>
          <p:cNvPr id="220" name="Google Shape;220;g1c08aab1bd7_0_26"/>
          <p:cNvSpPr txBox="1"/>
          <p:nvPr/>
        </p:nvSpPr>
        <p:spPr>
          <a:xfrm>
            <a:off x="1911525" y="2943225"/>
            <a:ext cx="69288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The definition of zero waste according to the </a:t>
            </a:r>
            <a:r>
              <a:rPr lang="en-US" sz="2400" u="sng">
                <a:solidFill>
                  <a:schemeClr val="hlink"/>
                </a:solidFill>
                <a:latin typeface="Abhaya Libre"/>
                <a:ea typeface="Abhaya Libre"/>
                <a:cs typeface="Abhaya Libre"/>
                <a:sym typeface="Abhaya Libre"/>
                <a:hlinkClick r:id="rId3"/>
              </a:rPr>
              <a:t>Zero Waste International Alliance</a:t>
            </a:r>
            <a:r>
              <a:rPr lang="en-US" sz="2400">
                <a:latin typeface="Abhaya Libre"/>
                <a:ea typeface="Abhaya Libre"/>
                <a:cs typeface="Abhaya Libre"/>
                <a:sym typeface="Abhaya Libre"/>
              </a:rPr>
              <a:t> (ZWIA) is as follows: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“Zero waste: The conservation of all resources by means of responsible production, consumption, reuse, and recovery of products, packaging, and materials without burning and with no discharges to land, water, or air that threaten the environment or human health.”</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221" name="Google Shape;221;g1c08aab1bd7_0_26"/>
          <p:cNvPicPr preferRelativeResize="0"/>
          <p:nvPr/>
        </p:nvPicPr>
        <p:blipFill rotWithShape="1">
          <a:blip r:embed="rId4">
            <a:alphaModFix/>
          </a:blip>
          <a:srcRect/>
          <a:stretch/>
        </p:blipFill>
        <p:spPr>
          <a:xfrm rot="-4196164">
            <a:off x="-6459783" y="7449207"/>
            <a:ext cx="11622267" cy="12388075"/>
          </a:xfrm>
          <a:prstGeom prst="rect">
            <a:avLst/>
          </a:prstGeom>
          <a:noFill/>
          <a:ln>
            <a:noFill/>
          </a:ln>
        </p:spPr>
      </p:pic>
      <p:pic>
        <p:nvPicPr>
          <p:cNvPr id="222" name="Google Shape;222;g1c08aab1bd7_0_2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23" name="Google Shape;223;g1c08aab1bd7_0_26"/>
          <p:cNvSpPr txBox="1"/>
          <p:nvPr/>
        </p:nvSpPr>
        <p:spPr>
          <a:xfrm>
            <a:off x="1911525" y="1869290"/>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Definition and principles</a:t>
            </a:r>
            <a:endParaRPr/>
          </a:p>
        </p:txBody>
      </p:sp>
      <p:pic>
        <p:nvPicPr>
          <p:cNvPr id="224" name="Google Shape;224;g1c08aab1bd7_0_26"/>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25" name="Google Shape;225;g1c08aab1bd7_0_26"/>
          <p:cNvPicPr preferRelativeResize="0"/>
          <p:nvPr/>
        </p:nvPicPr>
        <p:blipFill rotWithShape="1">
          <a:blip r:embed="rId7">
            <a:alphaModFix/>
          </a:blip>
          <a:srcRect/>
          <a:stretch/>
        </p:blipFill>
        <p:spPr>
          <a:xfrm>
            <a:off x="13560120" y="764547"/>
            <a:ext cx="2858579" cy="600300"/>
          </a:xfrm>
          <a:prstGeom prst="rect">
            <a:avLst/>
          </a:prstGeom>
          <a:noFill/>
          <a:ln>
            <a:noFill/>
          </a:ln>
        </p:spPr>
      </p:pic>
      <p:sp>
        <p:nvSpPr>
          <p:cNvPr id="226" name="Google Shape;226;g1c08aab1bd7_0_26"/>
          <p:cNvSpPr txBox="1"/>
          <p:nvPr/>
        </p:nvSpPr>
        <p:spPr>
          <a:xfrm>
            <a:off x="9449375" y="2943225"/>
            <a:ext cx="7903500" cy="7090800"/>
          </a:xfrm>
          <a:prstGeom prst="rect">
            <a:avLst/>
          </a:prstGeom>
          <a:noFill/>
          <a:ln>
            <a:noFill/>
          </a:ln>
        </p:spPr>
        <p:txBody>
          <a:bodyPr spcFirstLastPara="1" wrap="square" lIns="0" tIns="0" rIns="0" bIns="0" anchor="t" anchorCtr="0">
            <a:spAutoFit/>
          </a:bodyPr>
          <a:lstStyle/>
          <a:p>
            <a:pPr marL="0" lvl="0" indent="0" algn="just" rtl="0">
              <a:lnSpc>
                <a:spcPct val="139958"/>
              </a:lnSpc>
              <a:spcBef>
                <a:spcPts val="0"/>
              </a:spcBef>
              <a:spcAft>
                <a:spcPts val="0"/>
              </a:spcAft>
              <a:buNone/>
            </a:pPr>
            <a:r>
              <a:rPr lang="en-US" sz="2400">
                <a:solidFill>
                  <a:schemeClr val="dk1"/>
                </a:solidFill>
                <a:latin typeface="Abhaya Libre"/>
                <a:ea typeface="Abhaya Libre"/>
                <a:cs typeface="Abhaya Libre"/>
                <a:sym typeface="Abhaya Libre"/>
              </a:rPr>
              <a:t>At its core, zero waste takes aim at our “take, make, and waste” approach to production and consumption, encouraging a more circular approach to the way we use resources. On its most basic level, this means that the goal of zero waste is to push economies towards the target of sending no waste to landfill, incinerators, and the ocean.</a:t>
            </a: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r>
              <a:rPr lang="en-US" sz="2400">
                <a:solidFill>
                  <a:schemeClr val="dk1"/>
                </a:solidFill>
                <a:latin typeface="Abhaya Libre"/>
                <a:ea typeface="Abhaya Libre"/>
                <a:cs typeface="Abhaya Libre"/>
                <a:sym typeface="Abhaya Libre"/>
              </a:rPr>
              <a:t>The zero waste principles include three underlying obligations that target different sections of society:</a:t>
            </a: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Clr>
                <a:schemeClr val="dk1"/>
              </a:buClr>
              <a:buFont typeface="Arial"/>
              <a:buNone/>
            </a:pPr>
            <a:endParaRPr sz="2400">
              <a:solidFill>
                <a:schemeClr val="dk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227" name="Google Shape;227;g1c08aab1bd7_0_26"/>
          <p:cNvPicPr preferRelativeResize="0"/>
          <p:nvPr/>
        </p:nvPicPr>
        <p:blipFill>
          <a:blip r:embed="rId8">
            <a:alphaModFix/>
          </a:blip>
          <a:stretch>
            <a:fillRect/>
          </a:stretch>
        </p:blipFill>
        <p:spPr>
          <a:xfrm>
            <a:off x="2916038" y="6432550"/>
            <a:ext cx="12762935" cy="4786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31"/>
        <p:cNvGrpSpPr/>
        <p:nvPr/>
      </p:nvGrpSpPr>
      <p:grpSpPr>
        <a:xfrm>
          <a:off x="0" y="0"/>
          <a:ext cx="0" cy="0"/>
          <a:chOff x="0" y="0"/>
          <a:chExt cx="0" cy="0"/>
        </a:xfrm>
      </p:grpSpPr>
      <p:pic>
        <p:nvPicPr>
          <p:cNvPr id="232" name="Google Shape;232;p1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233" name="Google Shape;233;p1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34" name="Google Shape;234;p1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235" name="Google Shape;235;p11"/>
          <p:cNvPicPr preferRelativeResize="0"/>
          <p:nvPr/>
        </p:nvPicPr>
        <p:blipFill rotWithShape="1">
          <a:blip r:embed="rId6">
            <a:alphaModFix/>
          </a:blip>
          <a:srcRect/>
          <a:stretch/>
        </p:blipFill>
        <p:spPr>
          <a:xfrm>
            <a:off x="7870030" y="9245916"/>
            <a:ext cx="3710720" cy="779251"/>
          </a:xfrm>
          <a:prstGeom prst="rect">
            <a:avLst/>
          </a:prstGeom>
          <a:noFill/>
          <a:ln>
            <a:noFill/>
          </a:ln>
        </p:spPr>
      </p:pic>
      <p:pic>
        <p:nvPicPr>
          <p:cNvPr id="236" name="Google Shape;236;p11"/>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37" name="Google Shape;237;p11"/>
          <p:cNvSpPr txBox="1"/>
          <p:nvPr/>
        </p:nvSpPr>
        <p:spPr>
          <a:xfrm>
            <a:off x="4673499" y="7433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5 R’s of zero waste</a:t>
            </a:r>
            <a:endParaRPr/>
          </a:p>
        </p:txBody>
      </p:sp>
      <p:pic>
        <p:nvPicPr>
          <p:cNvPr id="238" name="Google Shape;238;p11"/>
          <p:cNvPicPr preferRelativeResize="0"/>
          <p:nvPr/>
        </p:nvPicPr>
        <p:blipFill>
          <a:blip r:embed="rId8">
            <a:alphaModFix/>
          </a:blip>
          <a:stretch>
            <a:fillRect/>
          </a:stretch>
        </p:blipFill>
        <p:spPr>
          <a:xfrm>
            <a:off x="1661925" y="1865088"/>
            <a:ext cx="4876800" cy="7315200"/>
          </a:xfrm>
          <a:prstGeom prst="rect">
            <a:avLst/>
          </a:prstGeom>
          <a:noFill/>
          <a:ln>
            <a:noFill/>
          </a:ln>
        </p:spPr>
      </p:pic>
      <p:grpSp>
        <p:nvGrpSpPr>
          <p:cNvPr id="239" name="Google Shape;239;p11"/>
          <p:cNvGrpSpPr/>
          <p:nvPr/>
        </p:nvGrpSpPr>
        <p:grpSpPr>
          <a:xfrm>
            <a:off x="7464888" y="1869300"/>
            <a:ext cx="9368587" cy="6974300"/>
            <a:chOff x="-1798639" y="189948"/>
            <a:chExt cx="12491449" cy="9299067"/>
          </a:xfrm>
        </p:grpSpPr>
        <p:sp>
          <p:nvSpPr>
            <p:cNvPr id="240" name="Google Shape;240;p11"/>
            <p:cNvSpPr txBox="1"/>
            <p:nvPr/>
          </p:nvSpPr>
          <p:spPr>
            <a:xfrm>
              <a:off x="2633609" y="7617615"/>
              <a:ext cx="8059200" cy="1871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In addition, it creates a sustainable environment by saving scarce natural resources for future generations too.</a:t>
              </a:r>
              <a:endParaRPr/>
            </a:p>
          </p:txBody>
        </p:sp>
        <p:sp>
          <p:nvSpPr>
            <p:cNvPr id="241" name="Google Shape;241;p11"/>
            <p:cNvSpPr txBox="1"/>
            <p:nvPr/>
          </p:nvSpPr>
          <p:spPr>
            <a:xfrm>
              <a:off x="-1798639" y="189948"/>
              <a:ext cx="12491100" cy="807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We've all probably heard of the phrase “reduce, reuse, recycle.” But have you heard about the other two “Rs”? The Five Rs: Refuse, Reduce, Reuse, Recycle, Rot. The Five Rs are guiding principles for reducing the waste we output, and they follow a specific order.</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Why is the 5 R's in waste management important?</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a:latin typeface="Abhaya Libre"/>
                  <a:ea typeface="Abhaya Libre"/>
                  <a:cs typeface="Abhaya Libre"/>
                  <a:sym typeface="Abhaya Libre"/>
                </a:rPr>
                <a:t>As mentioned in the 5Rs of Zero Waste, by reusing and recycling things, we can lessen the burden placed upon poorer countries, suffering the consequences of our buy and throw away habits.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242" name="Google Shape;242;p11"/>
            <p:cNvPicPr preferRelativeResize="0"/>
            <p:nvPr/>
          </p:nvPicPr>
          <p:blipFill rotWithShape="1">
            <a:blip r:embed="rId9">
              <a:alphaModFix/>
            </a:blip>
            <a:srcRect/>
            <a:stretch/>
          </p:blipFill>
          <p:spPr>
            <a:xfrm>
              <a:off x="-347877" y="7156400"/>
              <a:ext cx="2301524" cy="2310187"/>
            </a:xfrm>
            <a:prstGeom prst="rect">
              <a:avLst/>
            </a:prstGeom>
            <a:noFill/>
            <a:ln>
              <a:noFill/>
            </a:ln>
          </p:spPr>
        </p:pic>
        <p:pic>
          <p:nvPicPr>
            <p:cNvPr id="243" name="Google Shape;243;p11"/>
            <p:cNvPicPr preferRelativeResize="0"/>
            <p:nvPr/>
          </p:nvPicPr>
          <p:blipFill rotWithShape="1">
            <a:blip r:embed="rId10">
              <a:alphaModFix/>
            </a:blip>
            <a:srcRect/>
            <a:stretch/>
          </p:blipFill>
          <p:spPr>
            <a:xfrm>
              <a:off x="7590973" y="2803612"/>
              <a:ext cx="1982910" cy="18714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E4FC9B1-99DA-8605-245E-BD13A73335ED}"/>
              </a:ext>
            </a:extLst>
          </p:cNvPr>
          <p:cNvPicPr>
            <a:picLocks noChangeAspect="1"/>
          </p:cNvPicPr>
          <p:nvPr/>
        </p:nvPicPr>
        <p:blipFill>
          <a:blip r:embed="rId3">
            <a:duotone>
              <a:schemeClr val="accent5">
                <a:shade val="45000"/>
                <a:satMod val="135000"/>
              </a:schemeClr>
              <a:prstClr val="white"/>
            </a:duotone>
          </a:blip>
          <a:stretch>
            <a:fillRect/>
          </a:stretch>
        </p:blipFill>
        <p:spPr>
          <a:xfrm>
            <a:off x="11961609" y="5651968"/>
            <a:ext cx="6076933" cy="3382826"/>
          </a:xfrm>
          <a:prstGeom prst="rect">
            <a:avLst/>
          </a:prstGeom>
        </p:spPr>
      </p:pic>
      <p:pic>
        <p:nvPicPr>
          <p:cNvPr id="248" name="Google Shape;248;g1c08aab1bd7_0_2"/>
          <p:cNvPicPr preferRelativeResize="0"/>
          <p:nvPr/>
        </p:nvPicPr>
        <p:blipFill rotWithShape="1">
          <a:blip r:embed="rId4">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7">
            <a:alphaModFix/>
          </a:blip>
          <a:srcRect/>
          <a:stretch/>
        </p:blipFill>
        <p:spPr>
          <a:xfrm>
            <a:off x="4200605" y="9151841"/>
            <a:ext cx="3710719" cy="779251"/>
          </a:xfrm>
          <a:prstGeom prst="rect">
            <a:avLst/>
          </a:prstGeom>
          <a:noFill/>
          <a:ln>
            <a:noFill/>
          </a:ln>
        </p:spPr>
      </p:pic>
      <p:sp>
        <p:nvSpPr>
          <p:cNvPr id="252" name="Google Shape;252;g1c08aab1bd7_0_2"/>
          <p:cNvSpPr txBox="1"/>
          <p:nvPr/>
        </p:nvSpPr>
        <p:spPr>
          <a:xfrm>
            <a:off x="4673499" y="7433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Zero waste history</a:t>
            </a:r>
            <a:endParaRPr/>
          </a:p>
        </p:txBody>
      </p:sp>
      <p:pic>
        <p:nvPicPr>
          <p:cNvPr id="253" name="Google Shape;253;g1c08aab1bd7_0_2"/>
          <p:cNvPicPr preferRelativeResize="0"/>
          <p:nvPr/>
        </p:nvPicPr>
        <p:blipFill rotWithShape="1">
          <a:blip r:embed="rId8">
            <a:alphaModFix/>
          </a:blip>
          <a:srcRect/>
          <a:stretch/>
        </p:blipFill>
        <p:spPr>
          <a:xfrm rot="9614497">
            <a:off x="17215841" y="8047725"/>
            <a:ext cx="4352147" cy="4346443"/>
          </a:xfrm>
          <a:prstGeom prst="rect">
            <a:avLst/>
          </a:prstGeom>
          <a:noFill/>
          <a:ln>
            <a:noFill/>
          </a:ln>
        </p:spPr>
      </p:pic>
      <p:grpSp>
        <p:nvGrpSpPr>
          <p:cNvPr id="254" name="Google Shape;254;g1c08aab1bd7_0_2"/>
          <p:cNvGrpSpPr/>
          <p:nvPr/>
        </p:nvGrpSpPr>
        <p:grpSpPr>
          <a:xfrm>
            <a:off x="3287923" y="1895475"/>
            <a:ext cx="7227677" cy="6710968"/>
            <a:chOff x="3044417" y="615317"/>
            <a:chExt cx="9636902" cy="8947959"/>
          </a:xfrm>
        </p:grpSpPr>
        <p:sp>
          <p:nvSpPr>
            <p:cNvPr id="255" name="Google Shape;255;g1c08aab1bd7_0_2"/>
            <p:cNvSpPr txBox="1"/>
            <p:nvPr/>
          </p:nvSpPr>
          <p:spPr>
            <a:xfrm>
              <a:off x="3044417" y="615317"/>
              <a:ext cx="9636902"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The zero waste concept is not new. In fact, any ancient or pre-modern civilization, tribe, or village would immediately recognize the concept of zero waste, or rather, would wonder exactly when our wasteful practices became the norm.</a:t>
              </a:r>
              <a:endParaRPr dirty="0"/>
            </a:p>
          </p:txBody>
        </p:sp>
        <p:sp>
          <p:nvSpPr>
            <p:cNvPr id="256" name="Google Shape;256;g1c08aab1bd7_0_2"/>
            <p:cNvSpPr txBox="1"/>
            <p:nvPr/>
          </p:nvSpPr>
          <p:spPr>
            <a:xfrm>
              <a:off x="3044418" y="5623975"/>
              <a:ext cx="9394500" cy="393930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The zero waste story really begins in the 1980s, gathering pace over the past 40 years to become what it is today. Take a look at our abridged timeline for zero waste sourced from the excellent The Zero Waste Solution: </a:t>
              </a:r>
              <a:r>
                <a:rPr lang="en-US" sz="2400" dirty="0" err="1">
                  <a:latin typeface="Abhaya Libre"/>
                  <a:ea typeface="Abhaya Libre"/>
                  <a:cs typeface="Abhaya Libre"/>
                  <a:sym typeface="Abhaya Libre"/>
                </a:rPr>
                <a:t>Untrashing</a:t>
              </a:r>
              <a:r>
                <a:rPr lang="en-US" sz="2400" dirty="0">
                  <a:latin typeface="Abhaya Libre"/>
                  <a:ea typeface="Abhaya Libre"/>
                  <a:cs typeface="Abhaya Libre"/>
                  <a:sym typeface="Abhaya Libre"/>
                </a:rPr>
                <a:t> the Planet One Community at a Time by Paul </a:t>
              </a:r>
              <a:r>
                <a:rPr lang="en-US" sz="2400" dirty="0" err="1">
                  <a:latin typeface="Abhaya Libre"/>
                  <a:ea typeface="Abhaya Libre"/>
                  <a:cs typeface="Abhaya Libre"/>
                  <a:sym typeface="Abhaya Libre"/>
                </a:rPr>
                <a:t>Connet</a:t>
              </a:r>
              <a:r>
                <a:rPr lang="en-US" sz="2400" dirty="0">
                  <a:latin typeface="Abhaya Libre"/>
                  <a:ea typeface="Abhaya Libre"/>
                  <a:cs typeface="Abhaya Libre"/>
                  <a:sym typeface="Abhaya Libre"/>
                </a:rPr>
                <a:t>.</a:t>
              </a:r>
              <a:endParaRPr dirty="0"/>
            </a:p>
          </p:txBody>
        </p:sp>
      </p:grpSp>
      <p:pic>
        <p:nvPicPr>
          <p:cNvPr id="260" name="Google Shape;260;g1c08aab1bd7_0_2"/>
          <p:cNvPicPr preferRelativeResize="0"/>
          <p:nvPr/>
        </p:nvPicPr>
        <p:blipFill rotWithShape="1">
          <a:blip r:embed="rId9">
            <a:alphaModFix/>
          </a:blip>
          <a:srcRect/>
          <a:stretch/>
        </p:blipFill>
        <p:spPr>
          <a:xfrm>
            <a:off x="13528814" y="1869291"/>
            <a:ext cx="2315179" cy="20836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3923</Words>
  <Application>Microsoft Office PowerPoint</Application>
  <PresentationFormat>Custom</PresentationFormat>
  <Paragraphs>188</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Abhaya Libre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Paraschiv</dc:creator>
  <cp:lastModifiedBy>paraschiv ana</cp:lastModifiedBy>
  <cp:revision>1</cp:revision>
  <dcterms:created xsi:type="dcterms:W3CDTF">2006-08-16T00:00:00Z</dcterms:created>
  <dcterms:modified xsi:type="dcterms:W3CDTF">2024-01-09T09:24:08Z</dcterms:modified>
</cp:coreProperties>
</file>