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309" r:id="rId7"/>
    <p:sldId id="312" r:id="rId8"/>
    <p:sldId id="313" r:id="rId9"/>
    <p:sldId id="314" r:id="rId10"/>
    <p:sldId id="370" r:id="rId11"/>
    <p:sldId id="371" r:id="rId12"/>
    <p:sldId id="372" r:id="rId13"/>
    <p:sldId id="364" r:id="rId14"/>
    <p:sldId id="365" r:id="rId15"/>
    <p:sldId id="366" r:id="rId16"/>
    <p:sldId id="367" r:id="rId17"/>
    <p:sldId id="368" r:id="rId18"/>
    <p:sldId id="369" r:id="rId19"/>
    <p:sldId id="263" r:id="rId20"/>
    <p:sldId id="283" r:id="rId21"/>
    <p:sldId id="332" r:id="rId22"/>
    <p:sldId id="333" r:id="rId23"/>
    <p:sldId id="334" r:id="rId24"/>
    <p:sldId id="289" r:id="rId25"/>
    <p:sldId id="335" r:id="rId26"/>
    <p:sldId id="290" r:id="rId27"/>
    <p:sldId id="293" r:id="rId28"/>
    <p:sldId id="342" r:id="rId29"/>
    <p:sldId id="343" r:id="rId30"/>
    <p:sldId id="292" r:id="rId31"/>
    <p:sldId id="344" r:id="rId32"/>
    <p:sldId id="291" r:id="rId33"/>
    <p:sldId id="295" r:id="rId34"/>
    <p:sldId id="346" r:id="rId35"/>
    <p:sldId id="347" r:id="rId36"/>
    <p:sldId id="360" r:id="rId37"/>
    <p:sldId id="361" r:id="rId38"/>
    <p:sldId id="362" r:id="rId39"/>
    <p:sldId id="363" r:id="rId40"/>
    <p:sldId id="270" r:id="rId41"/>
    <p:sldId id="271" r:id="rId42"/>
  </p:sldIdLst>
  <p:sldSz cx="18288000" cy="10287000"/>
  <p:notesSz cx="7559675" cy="10691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75D0B304-EDE7-4B84-999D-7C77BA37A665}"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7" name="PlaceHolder 2"/>
          <p:cNvSpPr>
            <a:spLocks noGrp="1"/>
          </p:cNvSpPr>
          <p:nvPr>
            <p:ph/>
          </p:nvPr>
        </p:nvSpPr>
        <p:spPr>
          <a:xfrm>
            <a:off x="914400" y="240696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8" name="PlaceHolder 3"/>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9483713D-DE37-4F2D-8B7F-478968AD1553}"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0"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1"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2"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3" name="PlaceHolder 5"/>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E9E952CC-65F0-479E-86F3-0A0EAD33E5BD}"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5" name="PlaceHolder 2"/>
          <p:cNvSpPr>
            <a:spLocks noGrp="1"/>
          </p:cNvSpPr>
          <p:nvPr>
            <p:ph/>
          </p:nvPr>
        </p:nvSpPr>
        <p:spPr>
          <a:xfrm>
            <a:off x="91440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6" name="PlaceHolder 3"/>
          <p:cNvSpPr>
            <a:spLocks noGrp="1"/>
          </p:cNvSpPr>
          <p:nvPr>
            <p:ph/>
          </p:nvPr>
        </p:nvSpPr>
        <p:spPr>
          <a:xfrm>
            <a:off x="647928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7" name="PlaceHolder 4"/>
          <p:cNvSpPr>
            <a:spLocks noGrp="1"/>
          </p:cNvSpPr>
          <p:nvPr>
            <p:ph/>
          </p:nvPr>
        </p:nvSpPr>
        <p:spPr>
          <a:xfrm>
            <a:off x="1204416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8" name="PlaceHolder 5"/>
          <p:cNvSpPr>
            <a:spLocks noGrp="1"/>
          </p:cNvSpPr>
          <p:nvPr>
            <p:ph/>
          </p:nvPr>
        </p:nvSpPr>
        <p:spPr>
          <a:xfrm>
            <a:off x="91440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9" name="PlaceHolder 6"/>
          <p:cNvSpPr>
            <a:spLocks noGrp="1"/>
          </p:cNvSpPr>
          <p:nvPr>
            <p:ph/>
          </p:nvPr>
        </p:nvSpPr>
        <p:spPr>
          <a:xfrm>
            <a:off x="647928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0" name="PlaceHolder 7"/>
          <p:cNvSpPr>
            <a:spLocks noGrp="1"/>
          </p:cNvSpPr>
          <p:nvPr>
            <p:ph/>
          </p:nvPr>
        </p:nvSpPr>
        <p:spPr>
          <a:xfrm>
            <a:off x="1204416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ADCD169D-C326-44B5-A6C8-1DD027E75713}"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 name="PlaceHolder 2"/>
          <p:cNvSpPr>
            <a:spLocks noGrp="1"/>
          </p:cNvSpPr>
          <p:nvPr>
            <p:ph type="subTitle"/>
          </p:nvPr>
        </p:nvSpPr>
        <p:spPr>
          <a:xfrm>
            <a:off x="914400" y="2406960"/>
            <a:ext cx="16458840" cy="596592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65E5F140-075F-4BAC-8DEA-2A8441C3D482}"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8" name="PlaceHolder 2"/>
          <p:cNvSpPr>
            <a:spLocks noGrp="1"/>
          </p:cNvSpPr>
          <p:nvPr>
            <p:ph/>
          </p:nvPr>
        </p:nvSpPr>
        <p:spPr>
          <a:xfrm>
            <a:off x="914400" y="2406960"/>
            <a:ext cx="1645884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BB5934F-4AA0-4799-A510-C84BAA8E5A20}"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0"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1"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4CCF0FE-7BC0-4CEE-8327-39471BB9E1A2}"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CB15C92-B7FE-4CD0-83B4-CAD426A932D9}"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5AB8D35-9CEF-4935-8D9E-53A7369F2709}"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5"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6"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7"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9F7F94FF-EADC-4B9D-95C2-4D3C6832A915}"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9"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0"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1" name="PlaceHolder 4"/>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2AFFCB51-4A9A-41EE-90FD-200A9260F5C1}"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3"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4"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5" name="PlaceHolder 4"/>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41777174-4B8F-410A-A7F0-55EEB74CF55C}"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idx="1"/>
          </p:nvPr>
        </p:nvSpPr>
        <p:spPr>
          <a:xfrm>
            <a:off x="457200" y="6356520"/>
            <a:ext cx="213336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 </a:t>
            </a:r>
            <a:endParaRPr lang="en-US" sz="1200" b="0" strike="noStrike" spc="-1">
              <a:solidFill>
                <a:srgbClr val="000000"/>
              </a:solidFill>
              <a:latin typeface="Times New Roman"/>
            </a:endParaRPr>
          </a:p>
        </p:txBody>
      </p:sp>
      <p:sp>
        <p:nvSpPr>
          <p:cNvPr id="6" name="PlaceHolder 2"/>
          <p:cNvSpPr>
            <a:spLocks noGrp="1"/>
          </p:cNvSpPr>
          <p:nvPr>
            <p:ph type="ftr" idx="2"/>
          </p:nvPr>
        </p:nvSpPr>
        <p:spPr>
          <a:xfrm>
            <a:off x="3124080" y="6356520"/>
            <a:ext cx="2895120" cy="364680"/>
          </a:xfrm>
          <a:prstGeom prst="rect">
            <a:avLst/>
          </a:prstGeom>
          <a:noFill/>
          <a:ln w="0">
            <a:noFill/>
          </a:ln>
        </p:spPr>
        <p:txBody>
          <a:bodyPr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 </a:t>
            </a:r>
          </a:p>
        </p:txBody>
      </p:sp>
      <p:sp>
        <p:nvSpPr>
          <p:cNvPr id="2" name="PlaceHolder 3"/>
          <p:cNvSpPr>
            <a:spLocks noGrp="1"/>
          </p:cNvSpPr>
          <p:nvPr>
            <p:ph type="sldNum" idx="3"/>
          </p:nvPr>
        </p:nvSpPr>
        <p:spPr>
          <a:xfrm>
            <a:off x="6553080" y="6356520"/>
            <a:ext cx="2133360" cy="364680"/>
          </a:xfrm>
          <a:prstGeom prst="rect">
            <a:avLst/>
          </a:prstGeom>
          <a:noFill/>
          <a:ln w="0">
            <a:noFill/>
          </a:ln>
        </p:spPr>
        <p:txBody>
          <a:bodyPr anchor="ctr">
            <a:noAutofit/>
          </a:bodyPr>
          <a:lstStyle>
            <a:lvl1pPr indent="0" algn="r">
              <a:lnSpc>
                <a:spcPct val="100000"/>
              </a:lnSpc>
              <a:buNone/>
              <a:defRPr lang="en-US" sz="1200" b="0" strike="noStrike" spc="-1">
                <a:solidFill>
                  <a:srgbClr val="8B8B8B"/>
                </a:solidFill>
                <a:latin typeface="Calibri"/>
              </a:defRPr>
            </a:lvl1pPr>
          </a:lstStyle>
          <a:p>
            <a:pPr indent="0" algn="r">
              <a:lnSpc>
                <a:spcPct val="100000"/>
              </a:lnSpc>
              <a:buNone/>
            </a:pPr>
            <a:fld id="{6EAB5A2F-9157-4F39-B2BD-E432EBAF76E6}" type="slidenum">
              <a:rPr lang="en-US" sz="1200" b="0" strike="noStrike" spc="-1">
                <a:solidFill>
                  <a:srgbClr val="8B8B8B"/>
                </a:solidFill>
                <a:latin typeface="Calibri"/>
              </a:rPr>
              <a:t>‹#›</a:t>
            </a:fld>
            <a:endParaRPr lang="en-US" sz="1200" b="0" strike="noStrike" spc="-1">
              <a:solidFill>
                <a:srgbClr val="000000"/>
              </a:solidFill>
              <a:latin typeface="Times New Roman"/>
            </a:endParaRPr>
          </a:p>
        </p:txBody>
      </p:sp>
      <p:sp>
        <p:nvSpPr>
          <p:cNvPr id="3" name="PlaceHolder 4"/>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Calibri"/>
              </a:rPr>
              <a:t>Click to edit the title text format</a:t>
            </a:r>
          </a:p>
        </p:txBody>
      </p:sp>
      <p:sp>
        <p:nvSpPr>
          <p:cNvPr id="4" name="PlaceHolder 5"/>
          <p:cNvSpPr>
            <a:spLocks noGrp="1"/>
          </p:cNvSpPr>
          <p:nvPr>
            <p:ph type="body"/>
          </p:nvPr>
        </p:nvSpPr>
        <p:spPr>
          <a:xfrm>
            <a:off x="914400" y="2406960"/>
            <a:ext cx="16458840" cy="5965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hyperlink" Target="https://www.openproject.org/download-and-installation/" TargetMode="External"/><Relationship Id="rId3" Type="http://schemas.openxmlformats.org/officeDocument/2006/relationships/image" Target="../media/image10.png"/><Relationship Id="rId7" Type="http://schemas.openxmlformats.org/officeDocument/2006/relationships/hyperlink" Target="https://github.com/opf/openproject"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getting-started/openproject-introduction/#the-entire-project-management-life-cycle" TargetMode="Externa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www.openproject.org/docs/getting-started/openproject-introductio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openproject.org/docs/getting-started/openproject-introduction/#project-definition-and-planning"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getting-started/openproject-introduction/#project-concept-and-initiatio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openproject.org/docs/getting-started/openproject-introduction/#project-performance-and-control"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getting-started/openproject-introduction/#project-launch-or-executio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getting-started/openproject-introduction/#project-close"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openproject.org/docs/user-guide/projects/#project-structure"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getting-started/projects/#create-a-new-project"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openproject.org/docs/getting-started/invite-members"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user-guide/projects/#project-settings"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hyperlink" Target="https://www.openproject.org/docs/getting-started/gantt-chart-introduction" TargetMode="External"/><Relationship Id="rId3" Type="http://schemas.openxmlformats.org/officeDocument/2006/relationships/image" Target="../media/image10.png"/><Relationship Id="rId7" Type="http://schemas.openxmlformats.org/officeDocument/2006/relationships/hyperlink" Target="https://www.openproject.org/docs/getting-started/work-packages-introduction"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user-guide"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openproject.org/docs/user-guide/agile-boards"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user-guide/work-packages/create-work-package"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openproject.org/docs/user-guide/news"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user-guide/meetings"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user-guide/wiki"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openproject.org/docs/user-guide/budgets"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user-guide/start-page"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hyperlink" Target="https://www.openproject.org/docs/user-guide/time-and-costs/reporting" TargetMode="External"/><Relationship Id="rId3" Type="http://schemas.openxmlformats.org/officeDocument/2006/relationships/image" Target="../media/image10.png"/><Relationship Id="rId7" Type="http://schemas.openxmlformats.org/officeDocument/2006/relationships/hyperlink" Target="https://www.openproject.org/docs/user-guide/time-and-costs/cost-tracking"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user-guide/time-and-costs/time-trackin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openproject.org/docs/user-guide/projects/#archive-a-project"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user-guide/wiki/create-edit-wiki"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png"/><Relationship Id="rId5" Type="http://schemas.openxmlformats.org/officeDocument/2006/relationships/image" Target="../media/image2.png"/><Relationship Id="rId15" Type="http://schemas.openxmlformats.org/officeDocument/2006/relationships/image" Target="../media/image24.png"/><Relationship Id="rId10" Type="http://schemas.openxmlformats.org/officeDocument/2006/relationships/image" Target="../media/image6.png"/><Relationship Id="rId19"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15.pn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hyperlink" Target="https://www.openproject.org/download-and-installation/" TargetMode="External"/><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16.png"/></Relationships>
</file>

<file path=ppt/slides/_rels/slide4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2.png"/><Relationship Id="rId9"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image" Target="../media/image28.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p:nvPr/>
        </p:nvPicPr>
        <p:blipFill>
          <a:blip r:embed="rId2"/>
          <a:stretch/>
        </p:blipFill>
        <p:spPr>
          <a:xfrm rot="1852800">
            <a:off x="7890480" y="-2171520"/>
            <a:ext cx="5363640" cy="5363640"/>
          </a:xfrm>
          <a:prstGeom prst="rect">
            <a:avLst/>
          </a:prstGeom>
          <a:ln w="0">
            <a:noFill/>
          </a:ln>
        </p:spPr>
      </p:pic>
      <p:pic>
        <p:nvPicPr>
          <p:cNvPr id="42" name="Picture 3"/>
          <p:cNvPicPr/>
          <p:nvPr/>
        </p:nvPicPr>
        <p:blipFill>
          <a:blip r:embed="rId3"/>
          <a:stretch/>
        </p:blipFill>
        <p:spPr>
          <a:xfrm rot="17403600">
            <a:off x="-4479120" y="6861600"/>
            <a:ext cx="11621880" cy="12387600"/>
          </a:xfrm>
          <a:prstGeom prst="rect">
            <a:avLst/>
          </a:prstGeom>
          <a:ln w="0">
            <a:noFill/>
          </a:ln>
        </p:spPr>
      </p:pic>
      <p:pic>
        <p:nvPicPr>
          <p:cNvPr id="43" name="Picture 4"/>
          <p:cNvPicPr/>
          <p:nvPr/>
        </p:nvPicPr>
        <p:blipFill>
          <a:blip r:embed="rId4"/>
          <a:stretch/>
        </p:blipFill>
        <p:spPr>
          <a:xfrm>
            <a:off x="16027560" y="8452080"/>
            <a:ext cx="2556000" cy="2750760"/>
          </a:xfrm>
          <a:prstGeom prst="rect">
            <a:avLst/>
          </a:prstGeom>
          <a:ln w="0">
            <a:noFill/>
          </a:ln>
        </p:spPr>
      </p:pic>
      <p:pic>
        <p:nvPicPr>
          <p:cNvPr id="44" name="Picture 5"/>
          <p:cNvPicPr/>
          <p:nvPr/>
        </p:nvPicPr>
        <p:blipFill>
          <a:blip r:embed="rId5"/>
          <a:stretch/>
        </p:blipFill>
        <p:spPr>
          <a:xfrm rot="20414400">
            <a:off x="-1434240" y="-1156680"/>
            <a:ext cx="3749760" cy="3744720"/>
          </a:xfrm>
          <a:prstGeom prst="rect">
            <a:avLst/>
          </a:prstGeom>
          <a:ln w="0">
            <a:noFill/>
          </a:ln>
        </p:spPr>
      </p:pic>
      <p:pic>
        <p:nvPicPr>
          <p:cNvPr id="45" name="Picture 6"/>
          <p:cNvPicPr/>
          <p:nvPr/>
        </p:nvPicPr>
        <p:blipFill>
          <a:blip r:embed="rId6"/>
          <a:stretch/>
        </p:blipFill>
        <p:spPr>
          <a:xfrm rot="6633000">
            <a:off x="16143480" y="-2036880"/>
            <a:ext cx="4880880" cy="4874400"/>
          </a:xfrm>
          <a:prstGeom prst="rect">
            <a:avLst/>
          </a:prstGeom>
          <a:ln w="0">
            <a:noFill/>
          </a:ln>
        </p:spPr>
      </p:pic>
      <p:pic>
        <p:nvPicPr>
          <p:cNvPr id="46" name="Picture 7"/>
          <p:cNvPicPr/>
          <p:nvPr/>
        </p:nvPicPr>
        <p:blipFill>
          <a:blip r:embed="rId7"/>
          <a:stretch/>
        </p:blipFill>
        <p:spPr>
          <a:xfrm>
            <a:off x="243360" y="715680"/>
            <a:ext cx="7273800" cy="7273800"/>
          </a:xfrm>
          <a:prstGeom prst="rect">
            <a:avLst/>
          </a:prstGeom>
          <a:ln w="0">
            <a:noFill/>
          </a:ln>
        </p:spPr>
      </p:pic>
      <p:pic>
        <p:nvPicPr>
          <p:cNvPr id="47" name="Picture 8"/>
          <p:cNvPicPr/>
          <p:nvPr/>
        </p:nvPicPr>
        <p:blipFill>
          <a:blip r:embed="rId8"/>
          <a:stretch/>
        </p:blipFill>
        <p:spPr>
          <a:xfrm>
            <a:off x="7752240" y="9258480"/>
            <a:ext cx="3710520" cy="779040"/>
          </a:xfrm>
          <a:prstGeom prst="rect">
            <a:avLst/>
          </a:prstGeom>
          <a:ln w="0">
            <a:noFill/>
          </a:ln>
        </p:spPr>
      </p:pic>
      <p:sp>
        <p:nvSpPr>
          <p:cNvPr id="48" name="TextBox 9"/>
          <p:cNvSpPr/>
          <p:nvPr/>
        </p:nvSpPr>
        <p:spPr>
          <a:xfrm>
            <a:off x="7752240" y="3646080"/>
            <a:ext cx="9010080" cy="2400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6301"/>
              </a:lnSpc>
            </a:pPr>
            <a:r>
              <a:rPr lang="en-US" sz="4500" b="0" strike="noStrike" spc="-1">
                <a:solidFill>
                  <a:srgbClr val="000000"/>
                </a:solidFill>
                <a:latin typeface="Abhaya Libre Regular"/>
              </a:rPr>
              <a:t>Promoting Regional Development by building the capacity of the VET system</a:t>
            </a:r>
            <a:endParaRPr lang="en-US" sz="45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050143" cy="417447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the common elements between the smart specialization niches of each sector and major regional challenges</a:t>
            </a:r>
            <a:endParaRPr lang="en-US" sz="6600" spc="-1" dirty="0">
              <a:solidFill>
                <a:srgbClr val="000000"/>
              </a:solidFill>
            </a:endParaRPr>
          </a:p>
          <a:p>
            <a:pPr>
              <a:lnSpc>
                <a:spcPts val="5448"/>
              </a:lnSpc>
            </a:pPr>
            <a:endParaRPr lang="sl-SI"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860780" y="3930907"/>
            <a:ext cx="15492480" cy="697626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sl-SI" sz="3200" spc="-1" dirty="0">
                <a:solidFill>
                  <a:srgbClr val="000000"/>
                </a:solidFill>
              </a:rPr>
              <a:t>T</a:t>
            </a:r>
            <a:r>
              <a:rPr lang="en-US" sz="3200" spc="-1" dirty="0">
                <a:solidFill>
                  <a:srgbClr val="000000"/>
                </a:solidFill>
              </a:rPr>
              <a:t>he steps to conduct a SWOT analysis:</a:t>
            </a:r>
            <a:endParaRPr lang="sl-SI" sz="3200" spc="-1" dirty="0">
              <a:solidFill>
                <a:srgbClr val="000000"/>
              </a:solidFill>
            </a:endParaRPr>
          </a:p>
          <a:p>
            <a:pPr algn="just">
              <a:lnSpc>
                <a:spcPts val="3359"/>
              </a:lnSpc>
            </a:pPr>
            <a:endParaRPr lang="sl-SI" sz="3200" spc="-1" dirty="0">
              <a:solidFill>
                <a:srgbClr val="000000"/>
              </a:solidFill>
            </a:endParaRPr>
          </a:p>
          <a:p>
            <a:pPr marL="457200" indent="-457200" algn="just">
              <a:lnSpc>
                <a:spcPts val="3359"/>
              </a:lnSpc>
              <a:buFont typeface="Arial" panose="020B0604020202020204" pitchFamily="34" charset="0"/>
              <a:buChar char="•"/>
            </a:pPr>
            <a:r>
              <a:rPr lang="en-US" sz="3200" spc="-1" dirty="0">
                <a:solidFill>
                  <a:srgbClr val="000000"/>
                </a:solidFill>
              </a:rPr>
              <a:t>Define the objective: Begin by clearly defining the objective of the SWOT analysis. This could be anything from assessing the viability of a new product or service, evaluating the performance of a department or team, or identifying areas for improvement within an organization.</a:t>
            </a:r>
          </a:p>
          <a:p>
            <a:pPr marL="457200" indent="-457200" algn="just">
              <a:lnSpc>
                <a:spcPts val="3359"/>
              </a:lnSpc>
              <a:buFont typeface="Arial" panose="020B0604020202020204" pitchFamily="34" charset="0"/>
              <a:buChar char="•"/>
            </a:pPr>
            <a:endParaRPr lang="en-US" sz="3200" spc="-1" dirty="0">
              <a:solidFill>
                <a:srgbClr val="000000"/>
              </a:solidFill>
            </a:endParaRPr>
          </a:p>
          <a:p>
            <a:pPr marL="457200" indent="-457200" algn="just">
              <a:lnSpc>
                <a:spcPts val="3359"/>
              </a:lnSpc>
              <a:buFont typeface="Arial" panose="020B0604020202020204" pitchFamily="34" charset="0"/>
              <a:buChar char="•"/>
            </a:pPr>
            <a:r>
              <a:rPr lang="en-US" sz="3200" spc="-1" dirty="0">
                <a:solidFill>
                  <a:srgbClr val="000000"/>
                </a:solidFill>
              </a:rPr>
              <a:t>Gather information: Gather relevant information about the company, organization, or project you are analyzing. This could include financial data, customer feedback, market research, and industry trends. Consider both internal and external factors.</a:t>
            </a:r>
          </a:p>
          <a:p>
            <a:pPr marL="457200" indent="-457200" algn="just">
              <a:lnSpc>
                <a:spcPts val="3359"/>
              </a:lnSpc>
              <a:buFont typeface="Arial" panose="020B0604020202020204" pitchFamily="34" charset="0"/>
              <a:buChar char="•"/>
            </a:pPr>
            <a:endParaRPr lang="en-US" sz="3200" spc="-1" dirty="0">
              <a:solidFill>
                <a:srgbClr val="000000"/>
              </a:solidFill>
            </a:endParaRPr>
          </a:p>
          <a:p>
            <a:pPr marL="457200" indent="-457200" algn="just">
              <a:lnSpc>
                <a:spcPts val="3359"/>
              </a:lnSpc>
              <a:buFont typeface="Arial" panose="020B0604020202020204" pitchFamily="34" charset="0"/>
              <a:buChar char="•"/>
            </a:pPr>
            <a:r>
              <a:rPr lang="en-US" sz="3200" spc="-1" dirty="0">
                <a:solidFill>
                  <a:srgbClr val="000000"/>
                </a:solidFill>
              </a:rPr>
              <a:t>Identify strengths: Consider the strengths of the company or organization. These may include its unique selling proposition, competitive advantage, skilled workforce, established brand, or loyal customer base.</a:t>
            </a:r>
          </a:p>
          <a:p>
            <a:pPr marL="457200" indent="-457200" algn="just">
              <a:lnSpc>
                <a:spcPts val="3359"/>
              </a:lnSpc>
              <a:buFont typeface="Arial" panose="020B0604020202020204" pitchFamily="34" charset="0"/>
              <a:buChar char="•"/>
            </a:pPr>
            <a:endParaRPr lang="en-US"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8293243" y="8228108"/>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860780" y="155340"/>
            <a:ext cx="3710520" cy="779040"/>
          </a:xfrm>
          <a:prstGeom prst="rect">
            <a:avLst/>
          </a:prstGeom>
          <a:ln w="0">
            <a:noFill/>
          </a:ln>
        </p:spPr>
      </p:pic>
    </p:spTree>
    <p:extLst>
      <p:ext uri="{BB962C8B-B14F-4D97-AF65-F5344CB8AC3E}">
        <p14:creationId xmlns:p14="http://schemas.microsoft.com/office/powerpoint/2010/main" val="87151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050143" cy="417447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the common elements between the smart specialization niches of each sector and major regional challenges</a:t>
            </a:r>
            <a:endParaRPr lang="en-US" sz="6600" spc="-1" dirty="0">
              <a:solidFill>
                <a:srgbClr val="000000"/>
              </a:solidFill>
            </a:endParaRPr>
          </a:p>
          <a:p>
            <a:pPr>
              <a:lnSpc>
                <a:spcPts val="5448"/>
              </a:lnSpc>
            </a:pPr>
            <a:endParaRPr lang="sl-SI"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860780" y="3930907"/>
            <a:ext cx="15492480" cy="654025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sl-SI" sz="3200" spc="-1" dirty="0">
                <a:solidFill>
                  <a:srgbClr val="000000"/>
                </a:solidFill>
              </a:rPr>
              <a:t>T</a:t>
            </a:r>
            <a:r>
              <a:rPr lang="en-US" sz="3200" spc="-1" dirty="0">
                <a:solidFill>
                  <a:srgbClr val="000000"/>
                </a:solidFill>
              </a:rPr>
              <a:t>he steps to conduct a SWOT analysis:</a:t>
            </a:r>
            <a:endParaRPr lang="sl-SI" sz="3200" spc="-1" dirty="0">
              <a:solidFill>
                <a:srgbClr val="000000"/>
              </a:solidFill>
            </a:endParaRPr>
          </a:p>
          <a:p>
            <a:pPr algn="just">
              <a:lnSpc>
                <a:spcPts val="3359"/>
              </a:lnSpc>
            </a:pPr>
            <a:endParaRPr lang="sl-SI" sz="3200" spc="-1" dirty="0">
              <a:solidFill>
                <a:srgbClr val="000000"/>
              </a:solidFill>
            </a:endParaRPr>
          </a:p>
          <a:p>
            <a:pPr marL="457200" indent="-457200" algn="just">
              <a:lnSpc>
                <a:spcPts val="3359"/>
              </a:lnSpc>
              <a:buFont typeface="Arial" panose="020B0604020202020204" pitchFamily="34" charset="0"/>
              <a:buChar char="•"/>
            </a:pPr>
            <a:r>
              <a:rPr lang="en-US" sz="3200" spc="-1" dirty="0">
                <a:solidFill>
                  <a:srgbClr val="000000"/>
                </a:solidFill>
              </a:rPr>
              <a:t>Analyze the results: Once you have identified the strengths, weaknesses, opportunities, and threats, analyze the results to identify trends and patterns. Look for ways to capitalize on strengths and opportunities while addressing weaknesses and threats.</a:t>
            </a:r>
          </a:p>
          <a:p>
            <a:pPr marL="457200" indent="-457200" algn="just">
              <a:lnSpc>
                <a:spcPts val="3359"/>
              </a:lnSpc>
              <a:buFont typeface="Arial" panose="020B0604020202020204" pitchFamily="34" charset="0"/>
              <a:buChar char="•"/>
            </a:pPr>
            <a:endParaRPr lang="en-US" sz="3200" spc="-1" dirty="0">
              <a:solidFill>
                <a:srgbClr val="000000"/>
              </a:solidFill>
            </a:endParaRPr>
          </a:p>
          <a:p>
            <a:pPr marL="457200" indent="-457200" algn="just">
              <a:lnSpc>
                <a:spcPts val="3359"/>
              </a:lnSpc>
              <a:buFont typeface="Arial" panose="020B0604020202020204" pitchFamily="34" charset="0"/>
              <a:buChar char="•"/>
            </a:pPr>
            <a:r>
              <a:rPr lang="en-US" sz="3200" spc="-1" dirty="0">
                <a:solidFill>
                  <a:srgbClr val="000000"/>
                </a:solidFill>
              </a:rPr>
              <a:t>Develop an action plan: Based on the results of the analysis, develop an action plan that outlines specific steps to take to improve the company or organization. Set priorities, assign responsibilities, and establish timelines for each action item.</a:t>
            </a:r>
          </a:p>
          <a:p>
            <a:pPr marL="457200" indent="-457200" algn="just">
              <a:lnSpc>
                <a:spcPts val="3359"/>
              </a:lnSpc>
              <a:buFont typeface="Arial" panose="020B0604020202020204" pitchFamily="34" charset="0"/>
              <a:buChar char="•"/>
            </a:pPr>
            <a:endParaRPr lang="en-US" sz="3200" spc="-1" dirty="0">
              <a:solidFill>
                <a:srgbClr val="000000"/>
              </a:solidFill>
            </a:endParaRPr>
          </a:p>
          <a:p>
            <a:pPr marL="457200" indent="-457200" algn="just">
              <a:lnSpc>
                <a:spcPts val="3359"/>
              </a:lnSpc>
              <a:buFont typeface="Arial" panose="020B0604020202020204" pitchFamily="34" charset="0"/>
              <a:buChar char="•"/>
            </a:pPr>
            <a:r>
              <a:rPr lang="en-US" sz="3200" spc="-1" dirty="0">
                <a:solidFill>
                  <a:srgbClr val="000000"/>
                </a:solidFill>
              </a:rPr>
              <a:t>Review and update regularly: Review and update the SWOT analysis regularly to ensure that it remains relevant and effective. Use it as a tool for ongoing strategic planning and decision-making.</a:t>
            </a: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8293243" y="8228108"/>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886542" y="155340"/>
            <a:ext cx="3710520" cy="779040"/>
          </a:xfrm>
          <a:prstGeom prst="rect">
            <a:avLst/>
          </a:prstGeom>
          <a:ln w="0">
            <a:noFill/>
          </a:ln>
        </p:spPr>
      </p:pic>
    </p:spTree>
    <p:extLst>
      <p:ext uri="{BB962C8B-B14F-4D97-AF65-F5344CB8AC3E}">
        <p14:creationId xmlns:p14="http://schemas.microsoft.com/office/powerpoint/2010/main" val="2868422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050143" cy="417447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the common elements between the smart specialization niches of each sector and major regional challenges</a:t>
            </a:r>
            <a:endParaRPr lang="en-US" sz="6600" spc="-1" dirty="0">
              <a:solidFill>
                <a:srgbClr val="000000"/>
              </a:solidFill>
            </a:endParaRPr>
          </a:p>
          <a:p>
            <a:pPr>
              <a:lnSpc>
                <a:spcPts val="5448"/>
              </a:lnSpc>
            </a:pPr>
            <a:endParaRPr lang="sl-SI"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860780" y="3930907"/>
            <a:ext cx="15492480" cy="1090042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sl-SI" sz="3200" spc="-1" dirty="0">
                <a:solidFill>
                  <a:srgbClr val="000000"/>
                </a:solidFill>
              </a:rPr>
              <a:t>T</a:t>
            </a:r>
            <a:r>
              <a:rPr lang="en-US" sz="3200" spc="-1" dirty="0">
                <a:solidFill>
                  <a:srgbClr val="000000"/>
                </a:solidFill>
              </a:rPr>
              <a:t>he steps to conduct a SWOT analysis:</a:t>
            </a:r>
            <a:endParaRPr lang="sl-SI" sz="3200" spc="-1" dirty="0">
              <a:solidFill>
                <a:srgbClr val="000000"/>
              </a:solidFill>
            </a:endParaRPr>
          </a:p>
          <a:p>
            <a:pPr algn="just">
              <a:lnSpc>
                <a:spcPts val="3359"/>
              </a:lnSpc>
            </a:pPr>
            <a:endParaRPr lang="sl-SI" sz="3200" spc="-1" dirty="0">
              <a:solidFill>
                <a:srgbClr val="000000"/>
              </a:solidFill>
            </a:endParaRPr>
          </a:p>
          <a:p>
            <a:pPr marL="457200" indent="-457200" algn="just">
              <a:lnSpc>
                <a:spcPts val="3359"/>
              </a:lnSpc>
              <a:buFont typeface="Arial" panose="020B0604020202020204" pitchFamily="34" charset="0"/>
              <a:buChar char="•"/>
            </a:pPr>
            <a:r>
              <a:rPr lang="en-US" sz="3200" spc="-1" dirty="0">
                <a:solidFill>
                  <a:srgbClr val="000000"/>
                </a:solidFill>
              </a:rPr>
              <a:t>Identify weaknesses: Consider the weaknesses of the company or organization. These may include lack of resources, poor reputation, outdated technology, ineffective processes, or inadequate marketing efforts.</a:t>
            </a:r>
            <a:endParaRPr lang="sl-SI" sz="3200" spc="-1" dirty="0">
              <a:solidFill>
                <a:srgbClr val="000000"/>
              </a:solidFill>
            </a:endParaRPr>
          </a:p>
          <a:p>
            <a:pPr marL="457200" indent="-457200" algn="just">
              <a:lnSpc>
                <a:spcPts val="3359"/>
              </a:lnSpc>
              <a:buFont typeface="Arial" panose="020B0604020202020204" pitchFamily="34" charset="0"/>
              <a:buChar char="•"/>
            </a:pPr>
            <a:r>
              <a:rPr lang="en-US" sz="3200" spc="-1" dirty="0">
                <a:solidFill>
                  <a:srgbClr val="000000"/>
                </a:solidFill>
              </a:rPr>
              <a:t>Identify opportunities: Consider the opportunities available to the company or organization. These may include emerging markets, new product or service offerings, industry trends, or changes in customer behavior.</a:t>
            </a:r>
            <a:endParaRPr lang="sl-SI" sz="3200" spc="-1" dirty="0">
              <a:solidFill>
                <a:srgbClr val="000000"/>
              </a:solidFill>
            </a:endParaRPr>
          </a:p>
          <a:p>
            <a:pPr marL="457200" indent="-457200" algn="just">
              <a:lnSpc>
                <a:spcPts val="3359"/>
              </a:lnSpc>
              <a:buFont typeface="Arial" panose="020B0604020202020204" pitchFamily="34" charset="0"/>
              <a:buChar char="•"/>
            </a:pPr>
            <a:r>
              <a:rPr lang="en-US" sz="3200" spc="-1" dirty="0">
                <a:solidFill>
                  <a:srgbClr val="000000"/>
                </a:solidFill>
              </a:rPr>
              <a:t>Identify threats: Consider the threats to the company or organization. These may include competitors, changing regulations, economic downturns, technological disruptions, or shifts in consumer preferences.</a:t>
            </a:r>
          </a:p>
          <a:p>
            <a:pPr algn="just">
              <a:lnSpc>
                <a:spcPts val="3359"/>
              </a:lnSpc>
            </a:pPr>
            <a:endParaRPr lang="en-US" sz="3200" spc="-1" dirty="0">
              <a:solidFill>
                <a:srgbClr val="000000"/>
              </a:solidFill>
            </a:endParaRPr>
          </a:p>
          <a:p>
            <a:pPr algn="just">
              <a:lnSpc>
                <a:spcPts val="3359"/>
              </a:lnSpc>
            </a:pPr>
            <a:r>
              <a:rPr lang="en-US" sz="3200" spc="-1" dirty="0">
                <a:solidFill>
                  <a:srgbClr val="000000"/>
                </a:solidFill>
              </a:rPr>
              <a:t>Analyze the results: Once you have identified the strengths, weaknesses, opportunities, and threats, analyze the results to identify trends and patterns. Look for ways to capitalize on strengths and opportunities while addressing weaknesses and threats.</a:t>
            </a:r>
          </a:p>
          <a:p>
            <a:pPr algn="just">
              <a:lnSpc>
                <a:spcPts val="3359"/>
              </a:lnSpc>
            </a:pPr>
            <a:endParaRPr lang="en-US" sz="3200" spc="-1" dirty="0">
              <a:solidFill>
                <a:srgbClr val="000000"/>
              </a:solidFill>
            </a:endParaRPr>
          </a:p>
          <a:p>
            <a:pPr algn="just">
              <a:lnSpc>
                <a:spcPts val="3359"/>
              </a:lnSpc>
            </a:pPr>
            <a:r>
              <a:rPr lang="en-US" sz="3200" spc="-1" dirty="0">
                <a:solidFill>
                  <a:srgbClr val="000000"/>
                </a:solidFill>
              </a:rPr>
              <a:t>Develop an action plan: Based on the results of the analysis, develop an action plan that outlines specific steps to take to improve the company or organization. Set priorities, assign responsibilities, and establish timelines for each action item.</a:t>
            </a:r>
          </a:p>
          <a:p>
            <a:pPr algn="just">
              <a:lnSpc>
                <a:spcPts val="3359"/>
              </a:lnSpc>
            </a:pPr>
            <a:endParaRPr lang="en-US" sz="3200" spc="-1" dirty="0">
              <a:solidFill>
                <a:srgbClr val="000000"/>
              </a:solidFill>
            </a:endParaRPr>
          </a:p>
          <a:p>
            <a:pPr algn="just">
              <a:lnSpc>
                <a:spcPts val="3359"/>
              </a:lnSpc>
            </a:pPr>
            <a:r>
              <a:rPr lang="en-US" sz="3200" spc="-1" dirty="0">
                <a:solidFill>
                  <a:srgbClr val="000000"/>
                </a:solidFill>
              </a:rPr>
              <a:t>Review and update regularly: Review and update the SWOT analysis regularly to ensure that it remains relevant and effective. Use it as a tool for ongoing strategic planning and decision-making.</a:t>
            </a: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8293243" y="8228108"/>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886542" y="155340"/>
            <a:ext cx="3710520" cy="779040"/>
          </a:xfrm>
          <a:prstGeom prst="rect">
            <a:avLst/>
          </a:prstGeom>
          <a:ln w="0">
            <a:noFill/>
          </a:ln>
        </p:spPr>
      </p:pic>
    </p:spTree>
    <p:extLst>
      <p:ext uri="{BB962C8B-B14F-4D97-AF65-F5344CB8AC3E}">
        <p14:creationId xmlns:p14="http://schemas.microsoft.com/office/powerpoint/2010/main" val="202796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050143" cy="350621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the common elements between the smart specialization niches of each sector and major regional challenges</a:t>
            </a:r>
            <a:endParaRPr lang="en-US"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886542" y="4273807"/>
            <a:ext cx="15492480" cy="261610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spc="-1" dirty="0">
                <a:solidFill>
                  <a:srgbClr val="000000"/>
                </a:solidFill>
              </a:rPr>
              <a:t>Smart specialization strategies refer to an approach to economic development that focuses on identifying a region's unique strengths and capabilities and leveraging them to create a competitive advantage in specific industries or sectors. </a:t>
            </a:r>
            <a:endParaRPr lang="sl-SI" sz="3200" spc="-1" dirty="0">
              <a:solidFill>
                <a:srgbClr val="000000"/>
              </a:solidFill>
            </a:endParaRPr>
          </a:p>
          <a:p>
            <a:pPr algn="just">
              <a:lnSpc>
                <a:spcPts val="3359"/>
              </a:lnSpc>
            </a:pPr>
            <a:endParaRPr lang="sl-SI" sz="3200" spc="-1" dirty="0">
              <a:solidFill>
                <a:srgbClr val="000000"/>
              </a:solidFill>
            </a:endParaRPr>
          </a:p>
          <a:p>
            <a:pPr algn="just">
              <a:lnSpc>
                <a:spcPts val="3359"/>
              </a:lnSpc>
            </a:pPr>
            <a:r>
              <a:rPr lang="en-US" sz="3200" spc="-1" dirty="0">
                <a:solidFill>
                  <a:srgbClr val="000000"/>
                </a:solidFill>
              </a:rPr>
              <a:t>This strategy aims to foster innovation, productivity, and job creation by focusing resources and efforts on areas where a region has the most potential to excel.</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320935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050143" cy="350621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the common elements between the smart specialization niches of each sector and major regional challenges</a:t>
            </a:r>
            <a:endParaRPr lang="en-US"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886542" y="4044178"/>
            <a:ext cx="15492480" cy="566821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spc="-1" dirty="0">
                <a:solidFill>
                  <a:srgbClr val="000000"/>
                </a:solidFill>
              </a:rPr>
              <a:t>Examples of smart specialization strategies include</a:t>
            </a:r>
            <a:r>
              <a:rPr lang="sl-SI" sz="3200" spc="-1" dirty="0">
                <a:solidFill>
                  <a:srgbClr val="000000"/>
                </a:solidFill>
              </a:rPr>
              <a:t> (1/3) </a:t>
            </a:r>
            <a:r>
              <a:rPr lang="en-US" sz="3200" spc="-1" dirty="0">
                <a:solidFill>
                  <a:srgbClr val="000000"/>
                </a:solidFill>
              </a:rPr>
              <a:t>:</a:t>
            </a:r>
            <a:endParaRPr lang="sl-SI" sz="3200" spc="-1" dirty="0">
              <a:solidFill>
                <a:srgbClr val="000000"/>
              </a:solidFill>
            </a:endParaRPr>
          </a:p>
          <a:p>
            <a:pPr algn="just">
              <a:lnSpc>
                <a:spcPts val="3359"/>
              </a:lnSpc>
            </a:pPr>
            <a:endParaRPr lang="sl-SI" sz="3200" spc="-1" dirty="0">
              <a:solidFill>
                <a:srgbClr val="000000"/>
              </a:solidFill>
            </a:endParaRPr>
          </a:p>
          <a:p>
            <a:pPr marL="514350" indent="-514350" algn="just">
              <a:lnSpc>
                <a:spcPts val="3359"/>
              </a:lnSpc>
              <a:buFont typeface="+mj-lt"/>
              <a:buAutoNum type="arabicPeriod"/>
            </a:pPr>
            <a:r>
              <a:rPr lang="en-US" sz="3200" spc="-1" dirty="0">
                <a:solidFill>
                  <a:srgbClr val="000000"/>
                </a:solidFill>
              </a:rPr>
              <a:t>Advanced manufacturing: This strategy focuses on leveraging a region's existing expertise in manufacturing to transition to high-tech and innovative manufacturing processes. Examples include the development of 3D printing technology, robotics, and the Internet of Things.</a:t>
            </a:r>
            <a:endParaRPr lang="sl-SI" sz="3200" spc="-1" dirty="0">
              <a:solidFill>
                <a:srgbClr val="000000"/>
              </a:solidFill>
            </a:endParaRPr>
          </a:p>
          <a:p>
            <a:pPr marL="514350" indent="-514350" algn="just">
              <a:lnSpc>
                <a:spcPts val="3359"/>
              </a:lnSpc>
              <a:buFont typeface="+mj-lt"/>
              <a:buAutoNum type="arabicPeriod"/>
            </a:pPr>
            <a:r>
              <a:rPr lang="en-US" sz="3200" spc="-1" dirty="0">
                <a:solidFill>
                  <a:srgbClr val="000000"/>
                </a:solidFill>
              </a:rPr>
              <a:t>Digital economy: This strategy focuses on developing the infrastructure and ecosystem necessary to support the growth of the digital economy. This includes the development of high-speed internet access, the creation of incubators and accelerators for startups, and the development of a skilled workforce in areas such as data science, software development, and cybersecurity.</a:t>
            </a:r>
            <a:endParaRPr lang="sl-SI"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2735316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050143" cy="350621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the common elements between the smart specialization niches of each sector and major regional challenges</a:t>
            </a:r>
            <a:endParaRPr lang="en-US"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886542" y="4273807"/>
            <a:ext cx="15492480" cy="479618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spc="-1" dirty="0">
                <a:solidFill>
                  <a:srgbClr val="000000"/>
                </a:solidFill>
              </a:rPr>
              <a:t>Examples of smart specialization strategies include</a:t>
            </a:r>
            <a:r>
              <a:rPr lang="sl-SI" sz="3200" spc="-1" dirty="0">
                <a:solidFill>
                  <a:srgbClr val="000000"/>
                </a:solidFill>
              </a:rPr>
              <a:t> (2/3) </a:t>
            </a:r>
            <a:r>
              <a:rPr lang="en-US" sz="3200" spc="-1" dirty="0">
                <a:solidFill>
                  <a:srgbClr val="000000"/>
                </a:solidFill>
              </a:rPr>
              <a:t>:</a:t>
            </a:r>
            <a:endParaRPr lang="sl-SI" sz="3200" spc="-1" dirty="0">
              <a:solidFill>
                <a:srgbClr val="000000"/>
              </a:solidFill>
            </a:endParaRPr>
          </a:p>
          <a:p>
            <a:pPr algn="just">
              <a:lnSpc>
                <a:spcPts val="3359"/>
              </a:lnSpc>
            </a:pPr>
            <a:endParaRPr lang="sl-SI" sz="3200" spc="-1" dirty="0">
              <a:solidFill>
                <a:srgbClr val="000000"/>
              </a:solidFill>
            </a:endParaRPr>
          </a:p>
          <a:p>
            <a:pPr marL="514350" indent="-514350" algn="just">
              <a:lnSpc>
                <a:spcPts val="3359"/>
              </a:lnSpc>
              <a:buFont typeface="+mj-lt"/>
              <a:buAutoNum type="arabicPeriod" startAt="3"/>
            </a:pPr>
            <a:r>
              <a:rPr lang="en-US" sz="3200" spc="-1" dirty="0">
                <a:solidFill>
                  <a:srgbClr val="000000"/>
                </a:solidFill>
              </a:rPr>
              <a:t>Clean energy: This strategy focuses on leveraging a region's natural resources and expertise in renewable energy to develop a competitive advantage in the clean energy sector. Examples include the development of wind and solar energy, as well as the development of energy storage technologies.</a:t>
            </a:r>
          </a:p>
          <a:p>
            <a:pPr marL="514350" indent="-514350" algn="just">
              <a:lnSpc>
                <a:spcPts val="3359"/>
              </a:lnSpc>
              <a:buFont typeface="+mj-lt"/>
              <a:buAutoNum type="arabicPeriod" startAt="3"/>
            </a:pPr>
            <a:endParaRPr lang="en-US" sz="3200" spc="-1" dirty="0">
              <a:solidFill>
                <a:srgbClr val="000000"/>
              </a:solidFill>
            </a:endParaRPr>
          </a:p>
          <a:p>
            <a:pPr marL="514350" indent="-514350" algn="just">
              <a:lnSpc>
                <a:spcPts val="3359"/>
              </a:lnSpc>
              <a:buFont typeface="+mj-lt"/>
              <a:buAutoNum type="arabicPeriod" startAt="3"/>
            </a:pPr>
            <a:r>
              <a:rPr lang="en-US" sz="3200" spc="-1" dirty="0">
                <a:solidFill>
                  <a:srgbClr val="000000"/>
                </a:solidFill>
              </a:rPr>
              <a:t>Life sciences and healthcare: This strategy focuses on leveraging a region's existing expertise in life sciences and healthcare to develop a competitive advantage in areas such as biotechnology, medical devices, and digital health.</a:t>
            </a: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252670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050143" cy="350621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the common elements between the smart specialization niches of each sector and major regional challenges</a:t>
            </a:r>
            <a:endParaRPr lang="en-US"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886542" y="4273807"/>
            <a:ext cx="15492480" cy="21800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spc="-1" dirty="0">
                <a:solidFill>
                  <a:srgbClr val="000000"/>
                </a:solidFill>
              </a:rPr>
              <a:t>Examples of smart specialization strategies include</a:t>
            </a:r>
            <a:r>
              <a:rPr lang="sl-SI" sz="3200" spc="-1" dirty="0">
                <a:solidFill>
                  <a:srgbClr val="000000"/>
                </a:solidFill>
              </a:rPr>
              <a:t> (3/3)</a:t>
            </a:r>
            <a:r>
              <a:rPr lang="en-US" sz="3200" spc="-1" dirty="0">
                <a:solidFill>
                  <a:srgbClr val="000000"/>
                </a:solidFill>
              </a:rPr>
              <a:t>:</a:t>
            </a:r>
            <a:r>
              <a:rPr lang="sl-SI" sz="3200" spc="-1" dirty="0">
                <a:solidFill>
                  <a:srgbClr val="000000"/>
                </a:solidFill>
              </a:rPr>
              <a:t> </a:t>
            </a:r>
          </a:p>
          <a:p>
            <a:pPr algn="just">
              <a:lnSpc>
                <a:spcPts val="3359"/>
              </a:lnSpc>
            </a:pPr>
            <a:endParaRPr lang="sl-SI" sz="3200" spc="-1" dirty="0">
              <a:solidFill>
                <a:srgbClr val="000000"/>
              </a:solidFill>
            </a:endParaRPr>
          </a:p>
          <a:p>
            <a:pPr marL="514350" indent="-514350" algn="just">
              <a:lnSpc>
                <a:spcPts val="3359"/>
              </a:lnSpc>
              <a:buFont typeface="+mj-lt"/>
              <a:buAutoNum type="arabicPeriod" startAt="5"/>
            </a:pPr>
            <a:r>
              <a:rPr lang="en-US" sz="3200" spc="-1" dirty="0">
                <a:solidFill>
                  <a:srgbClr val="000000"/>
                </a:solidFill>
              </a:rPr>
              <a:t>Cultural and creative industries: This strategy focuses on leveraging a region's unique cultural assets and creative talent to develop a competitive advantage in areas such as design, architecture, music, and film.</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46208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050143" cy="350621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the common elements between the smart specialization niches of each sector and major regional challenges</a:t>
            </a:r>
            <a:endParaRPr lang="en-US"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886542" y="4018034"/>
            <a:ext cx="15492480" cy="436016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spc="-1" dirty="0">
                <a:solidFill>
                  <a:srgbClr val="000000"/>
                </a:solidFill>
              </a:rPr>
              <a:t>Example</a:t>
            </a:r>
            <a:r>
              <a:rPr lang="sl-SI" sz="3200" spc="-1" dirty="0">
                <a:solidFill>
                  <a:srgbClr val="000000"/>
                </a:solidFill>
              </a:rPr>
              <a:t> </a:t>
            </a:r>
            <a:r>
              <a:rPr lang="sl-SI" sz="3200" spc="-1" dirty="0" err="1">
                <a:solidFill>
                  <a:srgbClr val="000000"/>
                </a:solidFill>
              </a:rPr>
              <a:t>cases</a:t>
            </a:r>
            <a:r>
              <a:rPr lang="en-US" sz="3200" spc="-1" dirty="0">
                <a:solidFill>
                  <a:srgbClr val="000000"/>
                </a:solidFill>
              </a:rPr>
              <a:t> of successful smart specialization strategies include:</a:t>
            </a:r>
            <a:r>
              <a:rPr lang="sl-SI" sz="3200" spc="-1" dirty="0">
                <a:solidFill>
                  <a:srgbClr val="000000"/>
                </a:solidFill>
              </a:rPr>
              <a:t>(1/2)</a:t>
            </a:r>
            <a:r>
              <a:rPr lang="en-US" sz="3200" spc="-1" dirty="0">
                <a:solidFill>
                  <a:srgbClr val="000000"/>
                </a:solidFill>
              </a:rPr>
              <a:t>:</a:t>
            </a:r>
            <a:r>
              <a:rPr lang="sl-SI" sz="3200" spc="-1" dirty="0">
                <a:solidFill>
                  <a:srgbClr val="000000"/>
                </a:solidFill>
              </a:rPr>
              <a:t> </a:t>
            </a:r>
          </a:p>
          <a:p>
            <a:pPr marL="514350" indent="-514350" algn="just">
              <a:lnSpc>
                <a:spcPts val="3359"/>
              </a:lnSpc>
              <a:buFont typeface="+mj-lt"/>
              <a:buAutoNum type="arabicPeriod"/>
            </a:pPr>
            <a:r>
              <a:rPr lang="en-US" sz="3200" spc="-1" dirty="0">
                <a:solidFill>
                  <a:srgbClr val="000000"/>
                </a:solidFill>
              </a:rPr>
              <a:t>Catalonia, Spain: Catalonia has developed a smart specialization strategy focused on the digital economy, with a particular emphasis on the development of the mobile and video game industry. This strategy has led to the creation of over 15,000 jobs and the establishment of over 400 startups.</a:t>
            </a:r>
            <a:endParaRPr lang="sl-SI" sz="3200" spc="-1" dirty="0">
              <a:solidFill>
                <a:srgbClr val="000000"/>
              </a:solidFill>
            </a:endParaRPr>
          </a:p>
          <a:p>
            <a:pPr marL="514350" indent="-514350" algn="just">
              <a:lnSpc>
                <a:spcPts val="3359"/>
              </a:lnSpc>
              <a:buFont typeface="+mj-lt"/>
              <a:buAutoNum type="arabicPeriod"/>
            </a:pPr>
            <a:r>
              <a:rPr lang="en-US" sz="3200" spc="-1" dirty="0">
                <a:solidFill>
                  <a:srgbClr val="000000"/>
                </a:solidFill>
              </a:rPr>
              <a:t>Saxony-Anhalt, Germany: Saxony-Anhalt has developed a smart specialization strategy focused on the development of a hydrogen economy, leveraging the region's existing expertise in chemical engineering and renewable energy. This strategy has led to the establishment of several new companies and the creation of over 5,000 jobs.</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474506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050143" cy="350621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the common elements between the smart specialization niches of each sector and major regional challenges</a:t>
            </a:r>
            <a:endParaRPr lang="en-US"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886542" y="4273807"/>
            <a:ext cx="15492480" cy="305211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spc="-1" dirty="0">
                <a:solidFill>
                  <a:srgbClr val="000000"/>
                </a:solidFill>
              </a:rPr>
              <a:t>Example</a:t>
            </a:r>
            <a:r>
              <a:rPr lang="sl-SI" sz="3200" spc="-1" dirty="0">
                <a:solidFill>
                  <a:srgbClr val="000000"/>
                </a:solidFill>
              </a:rPr>
              <a:t> </a:t>
            </a:r>
            <a:r>
              <a:rPr lang="sl-SI" sz="3200" spc="-1" dirty="0" err="1">
                <a:solidFill>
                  <a:srgbClr val="000000"/>
                </a:solidFill>
              </a:rPr>
              <a:t>cases</a:t>
            </a:r>
            <a:r>
              <a:rPr lang="en-US" sz="3200" spc="-1" dirty="0">
                <a:solidFill>
                  <a:srgbClr val="000000"/>
                </a:solidFill>
              </a:rPr>
              <a:t> of successful smart specialization strategies include:</a:t>
            </a:r>
            <a:r>
              <a:rPr lang="sl-SI" sz="3200" spc="-1" dirty="0">
                <a:solidFill>
                  <a:srgbClr val="000000"/>
                </a:solidFill>
              </a:rPr>
              <a:t>(2/2)</a:t>
            </a:r>
            <a:r>
              <a:rPr lang="en-US" sz="3200" spc="-1" dirty="0">
                <a:solidFill>
                  <a:srgbClr val="000000"/>
                </a:solidFill>
              </a:rPr>
              <a:t>:</a:t>
            </a:r>
            <a:r>
              <a:rPr lang="sl-SI" sz="3200" spc="-1" dirty="0">
                <a:solidFill>
                  <a:srgbClr val="000000"/>
                </a:solidFill>
              </a:rPr>
              <a:t> </a:t>
            </a:r>
          </a:p>
          <a:p>
            <a:pPr algn="just">
              <a:lnSpc>
                <a:spcPts val="3359"/>
              </a:lnSpc>
            </a:pPr>
            <a:endParaRPr lang="sl-SI" sz="3200" spc="-1" dirty="0">
              <a:solidFill>
                <a:srgbClr val="000000"/>
              </a:solidFill>
            </a:endParaRPr>
          </a:p>
          <a:p>
            <a:pPr marL="514350" indent="-514350" algn="just">
              <a:lnSpc>
                <a:spcPts val="3359"/>
              </a:lnSpc>
              <a:buFont typeface="+mj-lt"/>
              <a:buAutoNum type="arabicPeriod" startAt="3"/>
            </a:pPr>
            <a:r>
              <a:rPr lang="en-US" sz="3200" spc="-1" dirty="0">
                <a:solidFill>
                  <a:srgbClr val="000000"/>
                </a:solidFill>
              </a:rPr>
              <a:t>North Brabant, Netherlands: North Brabant has developed a smart specialization strategy focused on the development of high-tech systems and materials, leveraging the region's existing expertise in engineering and innovation. This strategy has led to the establishment of several new companies and the creation of over 10,000 jobs.</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391676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0559409" y="5528825"/>
            <a:ext cx="7134840" cy="2547125"/>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0" name="TextBox 8"/>
          <p:cNvSpPr/>
          <p:nvPr/>
        </p:nvSpPr>
        <p:spPr>
          <a:xfrm>
            <a:off x="1911600" y="3799800"/>
            <a:ext cx="7643880" cy="446853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n-US" sz="2400" dirty="0" err="1"/>
              <a:t>OpenProject</a:t>
            </a:r>
            <a:r>
              <a:rPr lang="en-US" sz="2400" dirty="0"/>
              <a:t> is</a:t>
            </a:r>
            <a:r>
              <a:rPr lang="sl-SI" sz="2400" dirty="0"/>
              <a:t>:</a:t>
            </a:r>
          </a:p>
          <a:p>
            <a:pPr marL="342900" indent="-342900">
              <a:buFont typeface="Arial" panose="020B0604020202020204" pitchFamily="34" charset="0"/>
              <a:buChar char="•"/>
            </a:pPr>
            <a:r>
              <a:rPr lang="en-US" sz="2400" dirty="0"/>
              <a:t>free and </a:t>
            </a:r>
            <a:r>
              <a:rPr lang="en-US" sz="2400" b="1" dirty="0"/>
              <a:t>open source software</a:t>
            </a:r>
            <a:r>
              <a:rPr lang="en-US" sz="2400" dirty="0"/>
              <a:t> for </a:t>
            </a:r>
            <a:r>
              <a:rPr lang="en-US" sz="2400" b="1" dirty="0"/>
              <a:t>classical as well as agile project management</a:t>
            </a:r>
            <a:r>
              <a:rPr lang="en-US" sz="2400" dirty="0"/>
              <a:t> to support team</a:t>
            </a:r>
            <a:r>
              <a:rPr lang="sl-SI" sz="2400" dirty="0"/>
              <a:t>s</a:t>
            </a:r>
            <a:r>
              <a:rPr lang="en-US" sz="2400" dirty="0"/>
              <a:t> along </a:t>
            </a:r>
            <a:r>
              <a:rPr lang="en-US" sz="2400" dirty="0">
                <a:hlinkClick r:id="rId6"/>
              </a:rPr>
              <a:t>the entire project life-cycle</a:t>
            </a:r>
            <a:r>
              <a:rPr lang="sl-SI" sz="2400" dirty="0"/>
              <a:t>;</a:t>
            </a:r>
          </a:p>
          <a:p>
            <a:pPr marL="342900" indent="-342900">
              <a:buFont typeface="Arial" panose="020B0604020202020204" pitchFamily="34" charset="0"/>
              <a:buChar char="•"/>
            </a:pPr>
            <a:r>
              <a:rPr lang="en-US" sz="2400" dirty="0"/>
              <a:t>available in more than 30 languages</a:t>
            </a:r>
            <a:r>
              <a:rPr lang="sl-SI" sz="2400" dirty="0"/>
              <a:t>;</a:t>
            </a:r>
          </a:p>
          <a:p>
            <a:pPr marL="342900" indent="-342900">
              <a:buFont typeface="Arial" panose="020B0604020202020204" pitchFamily="34" charset="0"/>
              <a:buChar char="•"/>
            </a:pPr>
            <a:r>
              <a:rPr lang="en-US" sz="2400" dirty="0"/>
              <a:t>licensed under </a:t>
            </a:r>
            <a:r>
              <a:rPr lang="en-US" sz="2400" b="1" dirty="0"/>
              <a:t>GNU GPL V3</a:t>
            </a:r>
            <a:r>
              <a:rPr lang="en-US" sz="2400" dirty="0"/>
              <a:t>. The source code is freely published on </a:t>
            </a:r>
            <a:r>
              <a:rPr lang="en-US" sz="2400" dirty="0">
                <a:hlinkClick r:id="rId7"/>
              </a:rPr>
              <a:t>GitHub</a:t>
            </a:r>
            <a:r>
              <a:rPr lang="sl-SI" sz="2400" dirty="0"/>
              <a:t>;</a:t>
            </a:r>
          </a:p>
          <a:p>
            <a:pPr marL="342900" indent="-342900">
              <a:buFont typeface="Arial" panose="020B0604020202020204" pitchFamily="34" charset="0"/>
              <a:buChar char="•"/>
            </a:pPr>
            <a:r>
              <a:rPr lang="en-US" sz="2400" dirty="0"/>
              <a:t>offer </a:t>
            </a:r>
            <a:r>
              <a:rPr lang="sl-SI" sz="2400" dirty="0"/>
              <a:t>as </a:t>
            </a:r>
            <a:r>
              <a:rPr lang="en-US" sz="2400" dirty="0"/>
              <a:t>paid subscriptions </a:t>
            </a:r>
            <a:r>
              <a:rPr lang="sl-SI" sz="2400" dirty="0" err="1"/>
              <a:t>or</a:t>
            </a:r>
            <a:r>
              <a:rPr lang="sl-SI" sz="2400" dirty="0"/>
              <a:t> </a:t>
            </a:r>
            <a:r>
              <a:rPr lang="sl-SI" sz="2400" dirty="0" err="1"/>
              <a:t>Enterprise</a:t>
            </a:r>
            <a:r>
              <a:rPr lang="sl-SI" sz="2400" dirty="0"/>
              <a:t>-on-premise </a:t>
            </a:r>
            <a:r>
              <a:rPr lang="sl-SI" sz="2400" dirty="0" err="1"/>
              <a:t>Edition</a:t>
            </a:r>
            <a:r>
              <a:rPr lang="sl-SI" sz="2400" dirty="0"/>
              <a:t> </a:t>
            </a:r>
            <a:r>
              <a:rPr lang="sl-SI" sz="2400" dirty="0" err="1"/>
              <a:t>or</a:t>
            </a:r>
            <a:r>
              <a:rPr lang="sl-SI" sz="2400" dirty="0"/>
              <a:t> </a:t>
            </a:r>
            <a:r>
              <a:rPr lang="sl-SI" sz="2400" dirty="0" err="1"/>
              <a:t>Community</a:t>
            </a:r>
            <a:r>
              <a:rPr lang="sl-SI" sz="2400" dirty="0"/>
              <a:t> </a:t>
            </a:r>
            <a:r>
              <a:rPr lang="sl-SI" sz="2400" dirty="0" err="1"/>
              <a:t>Edition</a:t>
            </a:r>
            <a:r>
              <a:rPr lang="sl-SI" sz="2400" dirty="0"/>
              <a:t> (</a:t>
            </a:r>
            <a:r>
              <a:rPr lang="sl-SI" sz="2400" dirty="0" err="1">
                <a:hlinkClick r:id="rId8"/>
              </a:rPr>
              <a:t>see</a:t>
            </a:r>
            <a:r>
              <a:rPr lang="sl-SI" sz="2400" dirty="0">
                <a:hlinkClick r:id="rId8"/>
              </a:rPr>
              <a:t> </a:t>
            </a:r>
            <a:r>
              <a:rPr lang="sl-SI" sz="2400" dirty="0" err="1">
                <a:hlinkClick r:id="rId8"/>
              </a:rPr>
              <a:t>this</a:t>
            </a:r>
            <a:r>
              <a:rPr lang="sl-SI" sz="2400" dirty="0">
                <a:hlinkClick r:id="rId8"/>
              </a:rPr>
              <a:t> link</a:t>
            </a:r>
            <a:r>
              <a:rPr lang="sl-SI" sz="2400" dirty="0"/>
              <a:t>)</a:t>
            </a:r>
          </a:p>
          <a:p>
            <a:pPr marL="342900" indent="-342900">
              <a:buFont typeface="Arial" panose="020B0604020202020204" pitchFamily="34" charset="0"/>
              <a:buChar char="•"/>
            </a:pPr>
            <a:r>
              <a:rPr lang="sl-SI" sz="2400" dirty="0" err="1"/>
              <a:t>developed</a:t>
            </a:r>
            <a:r>
              <a:rPr lang="sl-SI" sz="2400" dirty="0"/>
              <a:t> </a:t>
            </a:r>
            <a:r>
              <a:rPr lang="en-US" sz="2400" dirty="0"/>
              <a:t> </a:t>
            </a:r>
            <a:r>
              <a:rPr lang="sl-SI" sz="2400" dirty="0" err="1"/>
              <a:t>since</a:t>
            </a:r>
            <a:r>
              <a:rPr lang="sl-SI" sz="2400" dirty="0"/>
              <a:t> </a:t>
            </a:r>
            <a:r>
              <a:rPr lang="en-US" sz="2400" dirty="0"/>
              <a:t>2011 </a:t>
            </a:r>
            <a:r>
              <a:rPr lang="sl-SI" sz="2400" dirty="0"/>
              <a:t>(</a:t>
            </a:r>
            <a:r>
              <a:rPr lang="en-US" sz="2400" dirty="0"/>
              <a:t>a fork of the deprecated </a:t>
            </a:r>
            <a:r>
              <a:rPr lang="en-US" sz="2400" dirty="0" err="1"/>
              <a:t>ChiliProject</a:t>
            </a:r>
            <a:r>
              <a:rPr lang="en-US" sz="2400" dirty="0"/>
              <a:t> which was a fork of Redmine</a:t>
            </a:r>
            <a:r>
              <a:rPr lang="sl-SI" sz="2400" dirty="0"/>
              <a:t>)</a:t>
            </a:r>
            <a:endParaRPr lang="en-US" sz="2400" dirty="0"/>
          </a:p>
          <a:p>
            <a:pPr algn="just">
              <a:lnSpc>
                <a:spcPts val="3359"/>
              </a:lnSpc>
            </a:pPr>
            <a:r>
              <a:rPr lang="en-US" sz="2400" b="0" strike="noStrike" spc="-38" dirty="0">
                <a:solidFill>
                  <a:srgbClr val="000000"/>
                </a:solidFill>
                <a:latin typeface="Abhaya Libre Regular"/>
              </a:rPr>
              <a:t>.</a:t>
            </a:r>
            <a:endParaRPr lang="en-US" sz="2400" b="0" strike="noStrike" spc="-1" dirty="0">
              <a:solidFill>
                <a:srgbClr val="000000"/>
              </a:solidFill>
              <a:latin typeface="Arial"/>
            </a:endParaRPr>
          </a:p>
        </p:txBody>
      </p:sp>
      <p:sp>
        <p:nvSpPr>
          <p:cNvPr id="181" name="TextBox 9"/>
          <p:cNvSpPr/>
          <p:nvPr/>
        </p:nvSpPr>
        <p:spPr>
          <a:xfrm>
            <a:off x="1911599" y="2052360"/>
            <a:ext cx="15782650" cy="139897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6</a:t>
            </a:r>
            <a:r>
              <a:rPr lang="en-US" sz="6410" b="0" strike="noStrike" spc="-1" dirty="0">
                <a:solidFill>
                  <a:srgbClr val="000000"/>
                </a:solidFill>
                <a:latin typeface="Abhaya Libre Regular"/>
              </a:rPr>
              <a:t>: </a:t>
            </a:r>
            <a:r>
              <a:rPr lang="sl-SI" sz="6600" spc="-49" dirty="0">
                <a:solidFill>
                  <a:srgbClr val="000000"/>
                </a:solidFill>
                <a:latin typeface="Abhaya Libre Regular"/>
              </a:rPr>
              <a:t>PM </a:t>
            </a:r>
            <a:r>
              <a:rPr lang="sl-SI" sz="6600" spc="-49" dirty="0" err="1">
                <a:solidFill>
                  <a:srgbClr val="000000"/>
                </a:solidFill>
                <a:latin typeface="Abhaya Libre Regular"/>
              </a:rPr>
              <a:t>with</a:t>
            </a:r>
            <a:r>
              <a:rPr lang="sl-SI" sz="6600" spc="-49" dirty="0">
                <a:solidFill>
                  <a:srgbClr val="000000"/>
                </a:solidFill>
                <a:latin typeface="Abhaya Libre Regular"/>
              </a:rPr>
              <a:t> </a:t>
            </a:r>
            <a:r>
              <a:rPr lang="sl-SI" sz="6600" spc="-49" dirty="0" err="1">
                <a:solidFill>
                  <a:srgbClr val="000000"/>
                </a:solidFill>
                <a:latin typeface="Abhaya Libre Regular"/>
              </a:rPr>
              <a:t>OpenProject</a:t>
            </a:r>
            <a:endParaRPr lang="en-US" sz="6600" spc="-1" dirty="0">
              <a:solidFill>
                <a:srgbClr val="000000"/>
              </a:solidFill>
            </a:endParaRPr>
          </a:p>
          <a:p>
            <a:pPr>
              <a:lnSpc>
                <a:spcPts val="5448"/>
              </a:lnSpc>
            </a:pPr>
            <a:endParaRPr lang="en-US" sz="6410" b="0" strike="noStrike" spc="-1" dirty="0">
              <a:solidFill>
                <a:srgbClr val="000000"/>
              </a:solidFill>
              <a:latin typeface="Arial"/>
            </a:endParaRPr>
          </a:p>
        </p:txBody>
      </p:sp>
      <p:sp>
        <p:nvSpPr>
          <p:cNvPr id="182" name="TextBox 10"/>
          <p:cNvSpPr/>
          <p:nvPr/>
        </p:nvSpPr>
        <p:spPr>
          <a:xfrm>
            <a:off x="1911600" y="2956320"/>
            <a:ext cx="8280360" cy="645754"/>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dirty="0" err="1"/>
              <a:t>What</a:t>
            </a:r>
            <a:r>
              <a:rPr lang="sl-SI" sz="4000" dirty="0"/>
              <a:t> is </a:t>
            </a:r>
            <a:r>
              <a:rPr lang="sl-SI" sz="4000" dirty="0" err="1"/>
              <a:t>OpenProject</a:t>
            </a:r>
            <a:r>
              <a:rPr lang="sl-SI" sz="4000" dirty="0"/>
              <a:t>?</a:t>
            </a:r>
            <a:endParaRPr lang="en-US" sz="3900" b="0" strike="noStrike" spc="-1" dirty="0">
              <a:solidFill>
                <a:srgbClr val="000000"/>
              </a:solidFill>
              <a:latin typeface="Arial"/>
            </a:endParaRPr>
          </a:p>
        </p:txBody>
      </p:sp>
      <p:sp>
        <p:nvSpPr>
          <p:cNvPr id="12" name="TextBox 8">
            <a:extLst>
              <a:ext uri="{FF2B5EF4-FFF2-40B4-BE49-F238E27FC236}">
                <a16:creationId xmlns:a16="http://schemas.microsoft.com/office/drawing/2014/main" id="{862FAEA0-67F0-4B32-A3D2-0520B2F7718C}"/>
              </a:ext>
            </a:extLst>
          </p:cNvPr>
          <p:cNvSpPr/>
          <p:nvPr/>
        </p:nvSpPr>
        <p:spPr>
          <a:xfrm>
            <a:off x="11226627" y="6368022"/>
            <a:ext cx="6467622" cy="114454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2400" dirty="0">
                <a:hlinkClick r:id="rId9"/>
              </a:rPr>
              <a:t>https://www.openproject.org/docs/getting-started/openproject-introduction/</a:t>
            </a:r>
            <a:endParaRPr lang="en-US" sz="2400" dirty="0"/>
          </a:p>
          <a:p>
            <a:pPr algn="just">
              <a:lnSpc>
                <a:spcPts val="3359"/>
              </a:lnSpc>
            </a:pPr>
            <a:endParaRPr lang="en-US" sz="2400" b="0" strike="noStrike" spc="-1" dirty="0">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52" name="Picture 5"/>
          <p:cNvPicPr/>
          <p:nvPr/>
        </p:nvPicPr>
        <p:blipFill>
          <a:blip r:embed="rId2"/>
          <a:stretch/>
        </p:blipFill>
        <p:spPr>
          <a:xfrm rot="12652800">
            <a:off x="6661080" y="7605360"/>
            <a:ext cx="5363640" cy="5363640"/>
          </a:xfrm>
          <a:prstGeom prst="rect">
            <a:avLst/>
          </a:prstGeom>
          <a:ln w="0">
            <a:noFill/>
          </a:ln>
        </p:spPr>
      </p:pic>
      <p:pic>
        <p:nvPicPr>
          <p:cNvPr id="53" name="Picture 6"/>
          <p:cNvPicPr/>
          <p:nvPr/>
        </p:nvPicPr>
        <p:blipFill>
          <a:blip r:embed="rId3"/>
          <a:stretch/>
        </p:blipFill>
        <p:spPr>
          <a:xfrm rot="11967600">
            <a:off x="-2431440" y="-1704960"/>
            <a:ext cx="5721480" cy="5669280"/>
          </a:xfrm>
          <a:prstGeom prst="rect">
            <a:avLst/>
          </a:prstGeom>
          <a:ln w="0">
            <a:noFill/>
          </a:ln>
        </p:spPr>
      </p:pic>
      <p:pic>
        <p:nvPicPr>
          <p:cNvPr id="54" name="Picture 7"/>
          <p:cNvPicPr/>
          <p:nvPr/>
        </p:nvPicPr>
        <p:blipFill>
          <a:blip r:embed="rId3"/>
          <a:stretch/>
        </p:blipFill>
        <p:spPr>
          <a:xfrm rot="13029000">
            <a:off x="-2522880" y="7570800"/>
            <a:ext cx="6835680" cy="6773400"/>
          </a:xfrm>
          <a:prstGeom prst="rect">
            <a:avLst/>
          </a:prstGeom>
          <a:ln w="0">
            <a:noFill/>
          </a:ln>
        </p:spPr>
      </p:pic>
      <p:pic>
        <p:nvPicPr>
          <p:cNvPr id="55" name="Picture 8"/>
          <p:cNvPicPr/>
          <p:nvPr/>
        </p:nvPicPr>
        <p:blipFill>
          <a:blip r:embed="rId4"/>
          <a:stretch/>
        </p:blipFill>
        <p:spPr>
          <a:xfrm rot="10800000">
            <a:off x="15157080" y="8264880"/>
            <a:ext cx="3333600" cy="3588120"/>
          </a:xfrm>
          <a:prstGeom prst="rect">
            <a:avLst/>
          </a:prstGeom>
          <a:ln w="0">
            <a:noFill/>
          </a:ln>
        </p:spPr>
      </p:pic>
      <p:pic>
        <p:nvPicPr>
          <p:cNvPr id="56" name="Picture 9"/>
          <p:cNvPicPr/>
          <p:nvPr/>
        </p:nvPicPr>
        <p:blipFill>
          <a:blip r:embed="rId5"/>
          <a:stretch/>
        </p:blipFill>
        <p:spPr>
          <a:xfrm rot="10800000">
            <a:off x="1904760" y="-771840"/>
            <a:ext cx="2556000" cy="2750760"/>
          </a:xfrm>
          <a:prstGeom prst="rect">
            <a:avLst/>
          </a:prstGeom>
          <a:ln w="0">
            <a:noFill/>
          </a:ln>
        </p:spPr>
      </p:pic>
      <p:pic>
        <p:nvPicPr>
          <p:cNvPr id="57" name="Picture 10"/>
          <p:cNvPicPr/>
          <p:nvPr/>
        </p:nvPicPr>
        <p:blipFill>
          <a:blip r:embed="rId6"/>
          <a:stretch/>
        </p:blipFill>
        <p:spPr>
          <a:xfrm rot="9614400">
            <a:off x="17190360" y="6091560"/>
            <a:ext cx="4351680" cy="4345920"/>
          </a:xfrm>
          <a:prstGeom prst="rect">
            <a:avLst/>
          </a:prstGeom>
          <a:ln w="0">
            <a:noFill/>
          </a:ln>
        </p:spPr>
      </p:pic>
      <p:pic>
        <p:nvPicPr>
          <p:cNvPr id="58" name="Picture 11"/>
          <p:cNvPicPr/>
          <p:nvPr/>
        </p:nvPicPr>
        <p:blipFill>
          <a:blip r:embed="rId6"/>
          <a:stretch/>
        </p:blipFill>
        <p:spPr>
          <a:xfrm rot="3420600">
            <a:off x="5570640" y="-4349160"/>
            <a:ext cx="5810040" cy="5802480"/>
          </a:xfrm>
          <a:prstGeom prst="rect">
            <a:avLst/>
          </a:prstGeom>
          <a:ln w="0">
            <a:noFill/>
          </a:ln>
        </p:spPr>
      </p:pic>
      <p:pic>
        <p:nvPicPr>
          <p:cNvPr id="59" name="Picture 12"/>
          <p:cNvPicPr/>
          <p:nvPr/>
        </p:nvPicPr>
        <p:blipFill>
          <a:blip r:embed="rId6"/>
          <a:stretch/>
        </p:blipFill>
        <p:spPr>
          <a:xfrm rot="17433000">
            <a:off x="-3176280" y="4860720"/>
            <a:ext cx="4880880" cy="4874400"/>
          </a:xfrm>
          <a:prstGeom prst="rect">
            <a:avLst/>
          </a:prstGeom>
          <a:ln w="0">
            <a:noFill/>
          </a:ln>
        </p:spPr>
      </p:pic>
      <p:grpSp>
        <p:nvGrpSpPr>
          <p:cNvPr id="60" name="Group 13"/>
          <p:cNvGrpSpPr/>
          <p:nvPr/>
        </p:nvGrpSpPr>
        <p:grpSpPr>
          <a:xfrm>
            <a:off x="1171080" y="8531640"/>
            <a:ext cx="2900160" cy="807480"/>
            <a:chOff x="1171080" y="8531640"/>
            <a:chExt cx="2900160" cy="807480"/>
          </a:xfrm>
        </p:grpSpPr>
        <p:pic>
          <p:nvPicPr>
            <p:cNvPr id="61" name="Picture 14"/>
            <p:cNvPicPr/>
            <p:nvPr/>
          </p:nvPicPr>
          <p:blipFill>
            <a:blip r:embed="rId7"/>
            <a:stretch/>
          </p:blipFill>
          <p:spPr>
            <a:xfrm rot="10800000">
              <a:off x="1171080" y="8875440"/>
              <a:ext cx="2900160" cy="463680"/>
            </a:xfrm>
            <a:prstGeom prst="rect">
              <a:avLst/>
            </a:prstGeom>
            <a:ln w="0">
              <a:noFill/>
            </a:ln>
          </p:spPr>
        </p:pic>
        <p:pic>
          <p:nvPicPr>
            <p:cNvPr id="62" name="Picture 15"/>
            <p:cNvPicPr/>
            <p:nvPr/>
          </p:nvPicPr>
          <p:blipFill>
            <a:blip r:embed="rId7"/>
            <a:stretch/>
          </p:blipFill>
          <p:spPr>
            <a:xfrm rot="10800000">
              <a:off x="1171080" y="8531640"/>
              <a:ext cx="2900160" cy="463680"/>
            </a:xfrm>
            <a:prstGeom prst="rect">
              <a:avLst/>
            </a:prstGeom>
            <a:ln w="0">
              <a:noFill/>
            </a:ln>
          </p:spPr>
        </p:pic>
      </p:grpSp>
      <p:pic>
        <p:nvPicPr>
          <p:cNvPr id="64" name="Picture 17"/>
          <p:cNvPicPr/>
          <p:nvPr/>
        </p:nvPicPr>
        <p:blipFill>
          <a:blip r:embed="rId8"/>
          <a:stretch/>
        </p:blipFill>
        <p:spPr>
          <a:xfrm>
            <a:off x="16418880" y="0"/>
            <a:ext cx="1868760" cy="1868760"/>
          </a:xfrm>
          <a:prstGeom prst="rect">
            <a:avLst/>
          </a:prstGeom>
          <a:ln w="0">
            <a:noFill/>
          </a:ln>
        </p:spPr>
      </p:pic>
      <p:pic>
        <p:nvPicPr>
          <p:cNvPr id="65" name="Picture 18"/>
          <p:cNvPicPr/>
          <p:nvPr/>
        </p:nvPicPr>
        <p:blipFill>
          <a:blip r:embed="rId9"/>
          <a:stretch/>
        </p:blipFill>
        <p:spPr>
          <a:xfrm>
            <a:off x="7758720" y="9258480"/>
            <a:ext cx="3710520" cy="779040"/>
          </a:xfrm>
          <a:prstGeom prst="rect">
            <a:avLst/>
          </a:prstGeom>
          <a:ln w="0">
            <a:noFill/>
          </a:ln>
        </p:spPr>
      </p:pic>
      <p:sp>
        <p:nvSpPr>
          <p:cNvPr id="4" name="Pravokotnik 3">
            <a:extLst>
              <a:ext uri="{FF2B5EF4-FFF2-40B4-BE49-F238E27FC236}">
                <a16:creationId xmlns:a16="http://schemas.microsoft.com/office/drawing/2014/main" id="{23A170EC-29BA-42AF-82C5-910C14512764}"/>
              </a:ext>
            </a:extLst>
          </p:cNvPr>
          <p:cNvSpPr/>
          <p:nvPr/>
        </p:nvSpPr>
        <p:spPr>
          <a:xfrm>
            <a:off x="2621160" y="3251734"/>
            <a:ext cx="14897551" cy="2862322"/>
          </a:xfrm>
          <a:prstGeom prst="rect">
            <a:avLst/>
          </a:prstGeom>
        </p:spPr>
        <p:txBody>
          <a:bodyPr wrap="square">
            <a:spAutoFit/>
          </a:bodyPr>
          <a:lstStyle/>
          <a:p>
            <a:r>
              <a:rPr lang="en-US" sz="6000" dirty="0"/>
              <a:t>Identifying the common elements between the smart specialization niches of each sector and major regional challenges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0218420" y="3217627"/>
            <a:ext cx="7134840" cy="521544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0" name="TextBox 8"/>
          <p:cNvSpPr/>
          <p:nvPr/>
        </p:nvSpPr>
        <p:spPr>
          <a:xfrm>
            <a:off x="1911600" y="3799800"/>
            <a:ext cx="7643880" cy="258532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n-US" sz="2400" dirty="0"/>
              <a:t>To get started with </a:t>
            </a:r>
            <a:r>
              <a:rPr lang="en-US" sz="2400" dirty="0" err="1"/>
              <a:t>OpenProject</a:t>
            </a:r>
            <a:r>
              <a:rPr lang="en-US" sz="2400" dirty="0"/>
              <a:t>, there are a few easy steps to follow:</a:t>
            </a:r>
          </a:p>
          <a:p>
            <a:pPr marL="457200" indent="-457200">
              <a:buFont typeface="+mj-lt"/>
              <a:buAutoNum type="arabicPeriod"/>
            </a:pPr>
            <a:r>
              <a:rPr lang="en-US" sz="2400" dirty="0"/>
              <a:t>Get an account and sign in</a:t>
            </a:r>
          </a:p>
          <a:p>
            <a:pPr marL="457200" indent="-457200">
              <a:buFont typeface="+mj-lt"/>
              <a:buAutoNum type="arabicPeriod"/>
            </a:pPr>
            <a:r>
              <a:rPr lang="en-US" sz="2400" dirty="0"/>
              <a:t>Create a new project</a:t>
            </a:r>
          </a:p>
          <a:p>
            <a:pPr marL="457200" indent="-457200">
              <a:buFont typeface="+mj-lt"/>
              <a:buAutoNum type="arabicPeriod"/>
            </a:pPr>
            <a:r>
              <a:rPr lang="en-US" sz="2400" dirty="0"/>
              <a:t>Invite team members to collaborate</a:t>
            </a:r>
          </a:p>
          <a:p>
            <a:pPr marL="457200" indent="-457200">
              <a:buFont typeface="+mj-lt"/>
              <a:buAutoNum type="arabicPeriod"/>
            </a:pPr>
            <a:r>
              <a:rPr lang="en-US" sz="2400" dirty="0"/>
              <a:t>Create work packages</a:t>
            </a:r>
          </a:p>
          <a:p>
            <a:pPr marL="457200" indent="-457200">
              <a:buFont typeface="+mj-lt"/>
              <a:buAutoNum type="arabicPeriod"/>
            </a:pPr>
            <a:r>
              <a:rPr lang="en-US" sz="2400" dirty="0"/>
              <a:t>Set up a project plan</a:t>
            </a:r>
          </a:p>
        </p:txBody>
      </p:sp>
      <p:sp>
        <p:nvSpPr>
          <p:cNvPr id="181" name="TextBox 9"/>
          <p:cNvSpPr/>
          <p:nvPr/>
        </p:nvSpPr>
        <p:spPr>
          <a:xfrm>
            <a:off x="1911600" y="2052360"/>
            <a:ext cx="12033000"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2</a:t>
            </a:r>
            <a:r>
              <a:rPr lang="en-US" sz="6410" b="0" strike="noStrike" spc="-1" dirty="0">
                <a:solidFill>
                  <a:srgbClr val="000000"/>
                </a:solidFill>
                <a:latin typeface="Abhaya Libre Regular"/>
              </a:rPr>
              <a:t>: </a:t>
            </a:r>
            <a:r>
              <a:rPr lang="sl-SI" sz="6410" b="0" strike="noStrike" spc="-1" dirty="0">
                <a:solidFill>
                  <a:srgbClr val="000000"/>
                </a:solidFill>
                <a:latin typeface="Abhaya Libre Regular"/>
              </a:rPr>
              <a:t>PM </a:t>
            </a:r>
            <a:r>
              <a:rPr lang="sl-SI" sz="6410" b="0" strike="noStrike" spc="-1" dirty="0" err="1">
                <a:solidFill>
                  <a:srgbClr val="000000"/>
                </a:solidFill>
                <a:latin typeface="Abhaya Libre Regular"/>
              </a:rPr>
              <a:t>with</a:t>
            </a:r>
            <a:r>
              <a:rPr lang="sl-SI" sz="6410" b="0" strike="noStrike" spc="-1" dirty="0">
                <a:solidFill>
                  <a:srgbClr val="000000"/>
                </a:solidFill>
                <a:latin typeface="Abhaya Libre Regular"/>
              </a:rPr>
              <a:t> </a:t>
            </a:r>
            <a:r>
              <a:rPr lang="sl-SI" sz="6410" b="0" strike="noStrike" spc="-1" dirty="0" err="1">
                <a:solidFill>
                  <a:srgbClr val="000000"/>
                </a:solidFill>
                <a:latin typeface="Abhaya Libre Regular"/>
              </a:rPr>
              <a:t>OpenProject</a:t>
            </a:r>
            <a:endParaRPr lang="en-US" sz="6410" b="0" strike="noStrike" spc="-1" dirty="0">
              <a:solidFill>
                <a:srgbClr val="000000"/>
              </a:solidFill>
              <a:latin typeface="Arial"/>
            </a:endParaRPr>
          </a:p>
        </p:txBody>
      </p:sp>
      <p:sp>
        <p:nvSpPr>
          <p:cNvPr id="182" name="TextBox 10"/>
          <p:cNvSpPr/>
          <p:nvPr/>
        </p:nvSpPr>
        <p:spPr>
          <a:xfrm>
            <a:off x="1911600" y="2956320"/>
            <a:ext cx="8280360" cy="615553"/>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r>
              <a:rPr lang="en-US" sz="4000" b="1" dirty="0"/>
              <a:t>First steps to get started</a:t>
            </a:r>
          </a:p>
        </p:txBody>
      </p:sp>
      <p:sp>
        <p:nvSpPr>
          <p:cNvPr id="11" name="Pravokotnik 10">
            <a:extLst>
              <a:ext uri="{FF2B5EF4-FFF2-40B4-BE49-F238E27FC236}">
                <a16:creationId xmlns:a16="http://schemas.microsoft.com/office/drawing/2014/main" id="{7250E8A9-5EDF-443C-AF83-C45DB1170D9C}"/>
              </a:ext>
            </a:extLst>
          </p:cNvPr>
          <p:cNvSpPr/>
          <p:nvPr/>
        </p:nvSpPr>
        <p:spPr>
          <a:xfrm>
            <a:off x="1765140" y="8111490"/>
            <a:ext cx="8520346" cy="369332"/>
          </a:xfrm>
          <a:prstGeom prst="rect">
            <a:avLst/>
          </a:prstGeom>
        </p:spPr>
        <p:txBody>
          <a:bodyPr wrap="none">
            <a:spAutoFit/>
          </a:bodyPr>
          <a:lstStyle/>
          <a:p>
            <a:r>
              <a:rPr lang="sl-SI" dirty="0" err="1"/>
              <a:t>Source</a:t>
            </a:r>
            <a:r>
              <a:rPr lang="sl-SI" dirty="0"/>
              <a:t>: https://www.openproject.org/docs/getting-started/openproject-introduction/</a:t>
            </a:r>
          </a:p>
        </p:txBody>
      </p:sp>
      <p:pic>
        <p:nvPicPr>
          <p:cNvPr id="2" name="Slika 1">
            <a:extLst>
              <a:ext uri="{FF2B5EF4-FFF2-40B4-BE49-F238E27FC236}">
                <a16:creationId xmlns:a16="http://schemas.microsoft.com/office/drawing/2014/main" id="{0B4BABC7-9D20-4D58-B735-79E488D1555E}"/>
              </a:ext>
            </a:extLst>
          </p:cNvPr>
          <p:cNvPicPr>
            <a:picLocks noChangeAspect="1"/>
          </p:cNvPicPr>
          <p:nvPr/>
        </p:nvPicPr>
        <p:blipFill>
          <a:blip r:embed="rId6"/>
          <a:stretch>
            <a:fillRect/>
          </a:stretch>
        </p:blipFill>
        <p:spPr>
          <a:xfrm>
            <a:off x="10618973" y="3647447"/>
            <a:ext cx="6400800" cy="4552950"/>
          </a:xfrm>
          <a:prstGeom prst="rect">
            <a:avLst/>
          </a:prstGeom>
        </p:spPr>
      </p:pic>
    </p:spTree>
    <p:extLst>
      <p:ext uri="{BB962C8B-B14F-4D97-AF65-F5344CB8AC3E}">
        <p14:creationId xmlns:p14="http://schemas.microsoft.com/office/powerpoint/2010/main" val="3195860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782368"/>
            <a:ext cx="17238617" cy="5111952"/>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1" name="TextBox 9"/>
          <p:cNvSpPr/>
          <p:nvPr/>
        </p:nvSpPr>
        <p:spPr>
          <a:xfrm>
            <a:off x="1911600" y="2052360"/>
            <a:ext cx="14338050"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2</a:t>
            </a:r>
            <a:r>
              <a:rPr lang="en-US" sz="6410" b="0" strike="noStrike" spc="-1" dirty="0">
                <a:solidFill>
                  <a:srgbClr val="000000"/>
                </a:solidFill>
                <a:latin typeface="Abhaya Libre Regular"/>
              </a:rPr>
              <a:t>: </a:t>
            </a:r>
            <a:r>
              <a:rPr lang="sl-SI" sz="6410" b="0" strike="noStrike" spc="-1" dirty="0">
                <a:solidFill>
                  <a:srgbClr val="000000"/>
                </a:solidFill>
                <a:latin typeface="Abhaya Libre Regular"/>
              </a:rPr>
              <a:t>PM </a:t>
            </a:r>
            <a:r>
              <a:rPr lang="sl-SI" sz="6410" b="0" strike="noStrike" spc="-1" dirty="0" err="1">
                <a:solidFill>
                  <a:srgbClr val="000000"/>
                </a:solidFill>
                <a:latin typeface="Abhaya Libre Regular"/>
              </a:rPr>
              <a:t>with</a:t>
            </a:r>
            <a:r>
              <a:rPr lang="sl-SI" sz="6410" b="0" strike="noStrike" spc="-1" dirty="0">
                <a:solidFill>
                  <a:srgbClr val="000000"/>
                </a:solidFill>
                <a:latin typeface="Abhaya Libre Regular"/>
              </a:rPr>
              <a:t> </a:t>
            </a:r>
            <a:r>
              <a:rPr lang="sl-SI" sz="6410" b="0" strike="noStrike" spc="-1" dirty="0" err="1">
                <a:solidFill>
                  <a:srgbClr val="000000"/>
                </a:solidFill>
                <a:latin typeface="Abhaya Libre Regular"/>
              </a:rPr>
              <a:t>OpenProject</a:t>
            </a:r>
            <a:endParaRPr lang="en-US" sz="6410" b="0" strike="noStrike" spc="-1" dirty="0">
              <a:solidFill>
                <a:srgbClr val="000000"/>
              </a:solidFill>
              <a:latin typeface="Arial"/>
            </a:endParaRPr>
          </a:p>
        </p:txBody>
      </p:sp>
      <p:sp>
        <p:nvSpPr>
          <p:cNvPr id="182" name="TextBox 10"/>
          <p:cNvSpPr/>
          <p:nvPr/>
        </p:nvSpPr>
        <p:spPr>
          <a:xfrm>
            <a:off x="1911600" y="2956320"/>
            <a:ext cx="10249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n-US" sz="4000" b="1" dirty="0"/>
              <a:t>The entire Project Management Life-Cycle</a:t>
            </a:r>
          </a:p>
        </p:txBody>
      </p:sp>
      <p:graphicFrame>
        <p:nvGraphicFramePr>
          <p:cNvPr id="3" name="Tabela 2">
            <a:extLst>
              <a:ext uri="{FF2B5EF4-FFF2-40B4-BE49-F238E27FC236}">
                <a16:creationId xmlns:a16="http://schemas.microsoft.com/office/drawing/2014/main" id="{A403F377-7C2E-4874-8870-FBF88A8D8064}"/>
              </a:ext>
            </a:extLst>
          </p:cNvPr>
          <p:cNvGraphicFramePr>
            <a:graphicFrameLocks noGrp="1"/>
          </p:cNvGraphicFramePr>
          <p:nvPr>
            <p:extLst>
              <p:ext uri="{D42A27DB-BD31-4B8C-83A1-F6EECF244321}">
                <p14:modId xmlns:p14="http://schemas.microsoft.com/office/powerpoint/2010/main" val="3237992708"/>
              </p:ext>
            </p:extLst>
          </p:nvPr>
        </p:nvGraphicFramePr>
        <p:xfrm>
          <a:off x="1828800" y="3708207"/>
          <a:ext cx="14420850" cy="5527248"/>
        </p:xfrm>
        <a:graphic>
          <a:graphicData uri="http://schemas.openxmlformats.org/drawingml/2006/table">
            <a:tbl>
              <a:tblPr/>
              <a:tblGrid>
                <a:gridCol w="3321469">
                  <a:extLst>
                    <a:ext uri="{9D8B030D-6E8A-4147-A177-3AD203B41FA5}">
                      <a16:colId xmlns:a16="http://schemas.microsoft.com/office/drawing/2014/main" val="4231584736"/>
                    </a:ext>
                  </a:extLst>
                </a:gridCol>
                <a:gridCol w="11099381">
                  <a:extLst>
                    <a:ext uri="{9D8B030D-6E8A-4147-A177-3AD203B41FA5}">
                      <a16:colId xmlns:a16="http://schemas.microsoft.com/office/drawing/2014/main" val="1028423006"/>
                    </a:ext>
                  </a:extLst>
                </a:gridCol>
              </a:tblGrid>
              <a:tr h="443209">
                <a:tc>
                  <a:txBody>
                    <a:bodyPr/>
                    <a:lstStyle/>
                    <a:p>
                      <a:r>
                        <a:rPr lang="sl-SI" sz="3200"/>
                        <a:t>Project phase</a:t>
                      </a:r>
                    </a:p>
                  </a:txBody>
                  <a:tcPr anchor="ctr">
                    <a:lnL>
                      <a:noFill/>
                    </a:lnL>
                    <a:lnR>
                      <a:noFill/>
                    </a:lnR>
                    <a:lnT>
                      <a:noFill/>
                    </a:lnT>
                    <a:lnB>
                      <a:noFill/>
                    </a:lnB>
                  </a:tcPr>
                </a:tc>
                <a:tc>
                  <a:txBody>
                    <a:bodyPr/>
                    <a:lstStyle/>
                    <a:p>
                      <a:r>
                        <a:rPr lang="sl-SI" sz="3200" dirty="0" err="1"/>
                        <a:t>Documentation</a:t>
                      </a:r>
                      <a:r>
                        <a:rPr lang="sl-SI" sz="3200" dirty="0"/>
                        <a:t> </a:t>
                      </a:r>
                      <a:r>
                        <a:rPr lang="sl-SI" sz="3200" dirty="0" err="1"/>
                        <a:t>for</a:t>
                      </a:r>
                      <a:endParaRPr lang="sl-SI" sz="3200" dirty="0"/>
                    </a:p>
                  </a:txBody>
                  <a:tcPr anchor="ctr">
                    <a:lnL>
                      <a:noFill/>
                    </a:lnL>
                    <a:lnR>
                      <a:noFill/>
                    </a:lnR>
                    <a:lnT>
                      <a:noFill/>
                    </a:lnT>
                    <a:lnB>
                      <a:noFill/>
                    </a:lnB>
                  </a:tcPr>
                </a:tc>
                <a:extLst>
                  <a:ext uri="{0D108BD9-81ED-4DB2-BD59-A6C34878D82A}">
                    <a16:rowId xmlns:a16="http://schemas.microsoft.com/office/drawing/2014/main" val="18852656"/>
                  </a:ext>
                </a:extLst>
              </a:tr>
              <a:tr h="775616">
                <a:tc>
                  <a:txBody>
                    <a:bodyPr/>
                    <a:lstStyle/>
                    <a:p>
                      <a:r>
                        <a:rPr lang="sl-SI" sz="3200">
                          <a:hlinkClick r:id="rId6"/>
                        </a:rPr>
                        <a:t>Project concept and initiation</a:t>
                      </a:r>
                      <a:endParaRPr lang="sl-SI" sz="3200"/>
                    </a:p>
                  </a:txBody>
                  <a:tcPr anchor="ctr">
                    <a:lnL>
                      <a:noFill/>
                    </a:lnL>
                    <a:lnR>
                      <a:noFill/>
                    </a:lnR>
                    <a:lnT>
                      <a:noFill/>
                    </a:lnT>
                    <a:lnB>
                      <a:noFill/>
                    </a:lnB>
                  </a:tcPr>
                </a:tc>
                <a:tc>
                  <a:txBody>
                    <a:bodyPr/>
                    <a:lstStyle/>
                    <a:p>
                      <a:r>
                        <a:rPr lang="en-US" sz="3200" dirty="0"/>
                        <a:t>Collect ideas and specify project scope and deliverables: set up a project, document initial ideas, project description, invite members.</a:t>
                      </a:r>
                    </a:p>
                  </a:txBody>
                  <a:tcPr anchor="ctr">
                    <a:lnL>
                      <a:noFill/>
                    </a:lnL>
                    <a:lnR>
                      <a:noFill/>
                    </a:lnR>
                    <a:lnT>
                      <a:noFill/>
                    </a:lnT>
                    <a:lnB>
                      <a:noFill/>
                    </a:lnB>
                  </a:tcPr>
                </a:tc>
                <a:extLst>
                  <a:ext uri="{0D108BD9-81ED-4DB2-BD59-A6C34878D82A}">
                    <a16:rowId xmlns:a16="http://schemas.microsoft.com/office/drawing/2014/main" val="2744483089"/>
                  </a:ext>
                </a:extLst>
              </a:tr>
              <a:tr h="443209">
                <a:tc>
                  <a:txBody>
                    <a:bodyPr/>
                    <a:lstStyle/>
                    <a:p>
                      <a:r>
                        <a:rPr lang="sl-SI" sz="3200" dirty="0">
                          <a:hlinkClick r:id="rId7"/>
                        </a:rPr>
                        <a:t>Project </a:t>
                      </a:r>
                      <a:r>
                        <a:rPr lang="sl-SI" sz="3200" dirty="0" err="1">
                          <a:hlinkClick r:id="rId7"/>
                        </a:rPr>
                        <a:t>definition</a:t>
                      </a:r>
                      <a:r>
                        <a:rPr lang="sl-SI" sz="3200" dirty="0">
                          <a:hlinkClick r:id="rId7"/>
                        </a:rPr>
                        <a:t> </a:t>
                      </a:r>
                      <a:r>
                        <a:rPr lang="sl-SI" sz="3200" dirty="0" err="1">
                          <a:hlinkClick r:id="rId7"/>
                        </a:rPr>
                        <a:t>and</a:t>
                      </a:r>
                      <a:r>
                        <a:rPr lang="sl-SI" sz="3200" dirty="0">
                          <a:hlinkClick r:id="rId7"/>
                        </a:rPr>
                        <a:t> </a:t>
                      </a:r>
                      <a:r>
                        <a:rPr lang="sl-SI" sz="3200" dirty="0" err="1">
                          <a:hlinkClick r:id="rId7"/>
                        </a:rPr>
                        <a:t>planning</a:t>
                      </a:r>
                      <a:endParaRPr lang="sl-SI" sz="3200" dirty="0"/>
                    </a:p>
                  </a:txBody>
                  <a:tcPr anchor="ctr">
                    <a:lnL>
                      <a:noFill/>
                    </a:lnL>
                    <a:lnR>
                      <a:noFill/>
                    </a:lnR>
                    <a:lnT>
                      <a:noFill/>
                    </a:lnT>
                    <a:lnB>
                      <a:noFill/>
                    </a:lnB>
                  </a:tcPr>
                </a:tc>
                <a:tc>
                  <a:txBody>
                    <a:bodyPr/>
                    <a:lstStyle/>
                    <a:p>
                      <a:r>
                        <a:rPr lang="en-US" sz="3200" dirty="0"/>
                        <a:t>Create a project overview with detailed information, set up a project plan, create your roadmap.</a:t>
                      </a:r>
                    </a:p>
                  </a:txBody>
                  <a:tcPr anchor="ctr">
                    <a:lnL>
                      <a:noFill/>
                    </a:lnL>
                    <a:lnR>
                      <a:noFill/>
                    </a:lnR>
                    <a:lnT>
                      <a:noFill/>
                    </a:lnT>
                    <a:lnB>
                      <a:noFill/>
                    </a:lnB>
                  </a:tcPr>
                </a:tc>
                <a:extLst>
                  <a:ext uri="{0D108BD9-81ED-4DB2-BD59-A6C34878D82A}">
                    <a16:rowId xmlns:a16="http://schemas.microsoft.com/office/drawing/2014/main" val="1735041219"/>
                  </a:ext>
                </a:extLst>
              </a:tr>
              <a:tr h="775616">
                <a:tc>
                  <a:txBody>
                    <a:bodyPr/>
                    <a:lstStyle/>
                    <a:p>
                      <a:endParaRPr lang="sl-SI" sz="3200" dirty="0"/>
                    </a:p>
                  </a:txBody>
                  <a:tcPr anchor="ctr">
                    <a:lnL>
                      <a:noFill/>
                    </a:lnL>
                    <a:lnR>
                      <a:noFill/>
                    </a:lnR>
                    <a:lnT>
                      <a:noFill/>
                    </a:lnT>
                    <a:lnB>
                      <a:noFill/>
                    </a:lnB>
                  </a:tcPr>
                </a:tc>
                <a:tc>
                  <a:txBody>
                    <a:bodyPr/>
                    <a:lstStyle/>
                    <a:p>
                      <a:endParaRPr lang="en-US" sz="3200"/>
                    </a:p>
                  </a:txBody>
                  <a:tcPr anchor="ctr">
                    <a:lnL>
                      <a:noFill/>
                    </a:lnL>
                    <a:lnR>
                      <a:noFill/>
                    </a:lnR>
                    <a:lnT>
                      <a:noFill/>
                    </a:lnT>
                    <a:lnB>
                      <a:noFill/>
                    </a:lnB>
                  </a:tcPr>
                </a:tc>
                <a:extLst>
                  <a:ext uri="{0D108BD9-81ED-4DB2-BD59-A6C34878D82A}">
                    <a16:rowId xmlns:a16="http://schemas.microsoft.com/office/drawing/2014/main" val="3550966411"/>
                  </a:ext>
                </a:extLst>
              </a:tr>
              <a:tr h="775616">
                <a:tc>
                  <a:txBody>
                    <a:bodyPr/>
                    <a:lstStyle/>
                    <a:p>
                      <a:endParaRPr lang="sl-SI" sz="3200" dirty="0"/>
                    </a:p>
                  </a:txBody>
                  <a:tcPr anchor="ctr">
                    <a:lnL>
                      <a:noFill/>
                    </a:lnL>
                    <a:lnR>
                      <a:noFill/>
                    </a:lnR>
                    <a:lnT>
                      <a:noFill/>
                    </a:lnT>
                    <a:lnB>
                      <a:noFill/>
                    </a:lnB>
                  </a:tcPr>
                </a:tc>
                <a:tc>
                  <a:txBody>
                    <a:bodyPr/>
                    <a:lstStyle/>
                    <a:p>
                      <a:endParaRPr lang="en-US" sz="3200"/>
                    </a:p>
                  </a:txBody>
                  <a:tcPr anchor="ctr">
                    <a:lnL>
                      <a:noFill/>
                    </a:lnL>
                    <a:lnR>
                      <a:noFill/>
                    </a:lnR>
                    <a:lnT>
                      <a:noFill/>
                    </a:lnT>
                    <a:lnB>
                      <a:noFill/>
                    </a:lnB>
                  </a:tcPr>
                </a:tc>
                <a:extLst>
                  <a:ext uri="{0D108BD9-81ED-4DB2-BD59-A6C34878D82A}">
                    <a16:rowId xmlns:a16="http://schemas.microsoft.com/office/drawing/2014/main" val="371973906"/>
                  </a:ext>
                </a:extLst>
              </a:tr>
              <a:tr h="775616">
                <a:tc>
                  <a:txBody>
                    <a:bodyPr/>
                    <a:lstStyle/>
                    <a:p>
                      <a:endParaRPr lang="sl-SI" sz="3200" dirty="0"/>
                    </a:p>
                  </a:txBody>
                  <a:tcPr anchor="ctr">
                    <a:lnL>
                      <a:noFill/>
                    </a:lnL>
                    <a:lnR>
                      <a:noFill/>
                    </a:lnR>
                    <a:lnT>
                      <a:noFill/>
                    </a:lnT>
                    <a:lnB>
                      <a:noFill/>
                    </a:lnB>
                  </a:tcPr>
                </a:tc>
                <a:tc>
                  <a:txBody>
                    <a:bodyPr/>
                    <a:lstStyle/>
                    <a:p>
                      <a:endParaRPr lang="en-US" sz="3200" dirty="0"/>
                    </a:p>
                  </a:txBody>
                  <a:tcPr anchor="ctr">
                    <a:lnL>
                      <a:noFill/>
                    </a:lnL>
                    <a:lnR>
                      <a:noFill/>
                    </a:lnR>
                    <a:lnT>
                      <a:noFill/>
                    </a:lnT>
                    <a:lnB>
                      <a:noFill/>
                    </a:lnB>
                  </a:tcPr>
                </a:tc>
                <a:extLst>
                  <a:ext uri="{0D108BD9-81ED-4DB2-BD59-A6C34878D82A}">
                    <a16:rowId xmlns:a16="http://schemas.microsoft.com/office/drawing/2014/main" val="3082176876"/>
                  </a:ext>
                </a:extLst>
              </a:tr>
            </a:tbl>
          </a:graphicData>
        </a:graphic>
      </p:graphicFrame>
      <p:sp>
        <p:nvSpPr>
          <p:cNvPr id="13" name="Pravokotnik 12">
            <a:extLst>
              <a:ext uri="{FF2B5EF4-FFF2-40B4-BE49-F238E27FC236}">
                <a16:creationId xmlns:a16="http://schemas.microsoft.com/office/drawing/2014/main" id="{1EC89963-482E-4FB1-A950-DDE5424A1C6E}"/>
              </a:ext>
            </a:extLst>
          </p:cNvPr>
          <p:cNvSpPr/>
          <p:nvPr/>
        </p:nvSpPr>
        <p:spPr>
          <a:xfrm>
            <a:off x="1765140" y="8111490"/>
            <a:ext cx="8520346" cy="369332"/>
          </a:xfrm>
          <a:prstGeom prst="rect">
            <a:avLst/>
          </a:prstGeom>
        </p:spPr>
        <p:txBody>
          <a:bodyPr wrap="none">
            <a:spAutoFit/>
          </a:bodyPr>
          <a:lstStyle/>
          <a:p>
            <a:r>
              <a:rPr lang="sl-SI" dirty="0" err="1"/>
              <a:t>Source</a:t>
            </a:r>
            <a:r>
              <a:rPr lang="sl-SI" dirty="0"/>
              <a:t>: https://www.openproject.org/docs/getting-started/openproject-introduction/</a:t>
            </a:r>
          </a:p>
        </p:txBody>
      </p:sp>
    </p:spTree>
    <p:extLst>
      <p:ext uri="{BB962C8B-B14F-4D97-AF65-F5344CB8AC3E}">
        <p14:creationId xmlns:p14="http://schemas.microsoft.com/office/powerpoint/2010/main" val="1845677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25997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1" name="TextBox 9"/>
          <p:cNvSpPr/>
          <p:nvPr/>
        </p:nvSpPr>
        <p:spPr>
          <a:xfrm>
            <a:off x="1911600" y="2052360"/>
            <a:ext cx="14507280"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2</a:t>
            </a:r>
            <a:r>
              <a:rPr lang="en-US" sz="6410" b="0" strike="noStrike" spc="-1" dirty="0">
                <a:solidFill>
                  <a:srgbClr val="000000"/>
                </a:solidFill>
                <a:latin typeface="Abhaya Libre Regular"/>
              </a:rPr>
              <a:t>: </a:t>
            </a:r>
            <a:r>
              <a:rPr lang="sl-SI" sz="6410" b="0" strike="noStrike" spc="-1" dirty="0">
                <a:solidFill>
                  <a:srgbClr val="000000"/>
                </a:solidFill>
                <a:latin typeface="Abhaya Libre Regular"/>
              </a:rPr>
              <a:t>PM </a:t>
            </a:r>
            <a:r>
              <a:rPr lang="sl-SI" sz="6410" b="0" strike="noStrike" spc="-1" dirty="0" err="1">
                <a:solidFill>
                  <a:srgbClr val="000000"/>
                </a:solidFill>
                <a:latin typeface="Abhaya Libre Regular"/>
              </a:rPr>
              <a:t>with</a:t>
            </a:r>
            <a:r>
              <a:rPr lang="sl-SI" sz="6410" b="0" strike="noStrike" spc="-1" dirty="0">
                <a:solidFill>
                  <a:srgbClr val="000000"/>
                </a:solidFill>
                <a:latin typeface="Abhaya Libre Regular"/>
              </a:rPr>
              <a:t> </a:t>
            </a:r>
            <a:r>
              <a:rPr lang="sl-SI" sz="6410" b="0" strike="noStrike" spc="-1" dirty="0" err="1">
                <a:solidFill>
                  <a:srgbClr val="000000"/>
                </a:solidFill>
                <a:latin typeface="Abhaya Libre Regular"/>
              </a:rPr>
              <a:t>OpenProject</a:t>
            </a:r>
            <a:endParaRPr lang="en-US" sz="6410" b="0" strike="noStrike" spc="-1" dirty="0">
              <a:solidFill>
                <a:srgbClr val="000000"/>
              </a:solidFill>
              <a:latin typeface="Arial"/>
            </a:endParaRPr>
          </a:p>
        </p:txBody>
      </p:sp>
      <p:sp>
        <p:nvSpPr>
          <p:cNvPr id="182" name="TextBox 10"/>
          <p:cNvSpPr/>
          <p:nvPr/>
        </p:nvSpPr>
        <p:spPr>
          <a:xfrm>
            <a:off x="1911600" y="2956320"/>
            <a:ext cx="10249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n-US" sz="4000" b="1" dirty="0"/>
              <a:t>The entire Project Management Life-Cycle</a:t>
            </a:r>
          </a:p>
        </p:txBody>
      </p:sp>
      <p:graphicFrame>
        <p:nvGraphicFramePr>
          <p:cNvPr id="3" name="Tabela 2">
            <a:extLst>
              <a:ext uri="{FF2B5EF4-FFF2-40B4-BE49-F238E27FC236}">
                <a16:creationId xmlns:a16="http://schemas.microsoft.com/office/drawing/2014/main" id="{A403F377-7C2E-4874-8870-FBF88A8D8064}"/>
              </a:ext>
            </a:extLst>
          </p:cNvPr>
          <p:cNvGraphicFramePr>
            <a:graphicFrameLocks noGrp="1"/>
          </p:cNvGraphicFramePr>
          <p:nvPr>
            <p:extLst>
              <p:ext uri="{D42A27DB-BD31-4B8C-83A1-F6EECF244321}">
                <p14:modId xmlns:p14="http://schemas.microsoft.com/office/powerpoint/2010/main" val="2526910124"/>
              </p:ext>
            </p:extLst>
          </p:nvPr>
        </p:nvGraphicFramePr>
        <p:xfrm>
          <a:off x="1828800" y="3708207"/>
          <a:ext cx="14420850" cy="3688080"/>
        </p:xfrm>
        <a:graphic>
          <a:graphicData uri="http://schemas.openxmlformats.org/drawingml/2006/table">
            <a:tbl>
              <a:tblPr/>
              <a:tblGrid>
                <a:gridCol w="3321469">
                  <a:extLst>
                    <a:ext uri="{9D8B030D-6E8A-4147-A177-3AD203B41FA5}">
                      <a16:colId xmlns:a16="http://schemas.microsoft.com/office/drawing/2014/main" val="4231584736"/>
                    </a:ext>
                  </a:extLst>
                </a:gridCol>
                <a:gridCol w="11099381">
                  <a:extLst>
                    <a:ext uri="{9D8B030D-6E8A-4147-A177-3AD203B41FA5}">
                      <a16:colId xmlns:a16="http://schemas.microsoft.com/office/drawing/2014/main" val="1028423006"/>
                    </a:ext>
                  </a:extLst>
                </a:gridCol>
              </a:tblGrid>
              <a:tr h="443209">
                <a:tc>
                  <a:txBody>
                    <a:bodyPr/>
                    <a:lstStyle/>
                    <a:p>
                      <a:r>
                        <a:rPr lang="sl-SI" sz="3200"/>
                        <a:t>Project phase</a:t>
                      </a:r>
                    </a:p>
                  </a:txBody>
                  <a:tcPr anchor="ctr">
                    <a:lnL>
                      <a:noFill/>
                    </a:lnL>
                    <a:lnR>
                      <a:noFill/>
                    </a:lnR>
                    <a:lnT>
                      <a:noFill/>
                    </a:lnT>
                    <a:lnB>
                      <a:noFill/>
                    </a:lnB>
                  </a:tcPr>
                </a:tc>
                <a:tc>
                  <a:txBody>
                    <a:bodyPr/>
                    <a:lstStyle/>
                    <a:p>
                      <a:r>
                        <a:rPr lang="sl-SI" sz="3200" dirty="0" err="1"/>
                        <a:t>Documentation</a:t>
                      </a:r>
                      <a:r>
                        <a:rPr lang="sl-SI" sz="3200" dirty="0"/>
                        <a:t> </a:t>
                      </a:r>
                      <a:r>
                        <a:rPr lang="sl-SI" sz="3200" dirty="0" err="1"/>
                        <a:t>for</a:t>
                      </a:r>
                      <a:endParaRPr lang="sl-SI" sz="3200" dirty="0"/>
                    </a:p>
                  </a:txBody>
                  <a:tcPr anchor="ctr">
                    <a:lnL>
                      <a:noFill/>
                    </a:lnL>
                    <a:lnR>
                      <a:noFill/>
                    </a:lnR>
                    <a:lnT>
                      <a:noFill/>
                    </a:lnT>
                    <a:lnB>
                      <a:noFill/>
                    </a:lnB>
                  </a:tcPr>
                </a:tc>
                <a:extLst>
                  <a:ext uri="{0D108BD9-81ED-4DB2-BD59-A6C34878D82A}">
                    <a16:rowId xmlns:a16="http://schemas.microsoft.com/office/drawing/2014/main" val="18852656"/>
                  </a:ext>
                </a:extLst>
              </a:tr>
              <a:tr h="775616">
                <a:tc>
                  <a:txBody>
                    <a:bodyPr/>
                    <a:lstStyle/>
                    <a:p>
                      <a:r>
                        <a:rPr lang="sl-SI" sz="3200" dirty="0">
                          <a:hlinkClick r:id="rId6"/>
                        </a:rPr>
                        <a:t>Project </a:t>
                      </a:r>
                      <a:r>
                        <a:rPr lang="sl-SI" sz="3200" dirty="0" err="1">
                          <a:hlinkClick r:id="rId6"/>
                        </a:rPr>
                        <a:t>launch</a:t>
                      </a:r>
                      <a:r>
                        <a:rPr lang="sl-SI" sz="3200" dirty="0">
                          <a:hlinkClick r:id="rId6"/>
                        </a:rPr>
                        <a:t> </a:t>
                      </a:r>
                      <a:r>
                        <a:rPr lang="sl-SI" sz="3200" dirty="0" err="1">
                          <a:hlinkClick r:id="rId6"/>
                        </a:rPr>
                        <a:t>or</a:t>
                      </a:r>
                      <a:r>
                        <a:rPr lang="sl-SI" sz="3200" dirty="0">
                          <a:hlinkClick r:id="rId6"/>
                        </a:rPr>
                        <a:t> </a:t>
                      </a:r>
                      <a:r>
                        <a:rPr lang="sl-SI" sz="3200" dirty="0" err="1">
                          <a:hlinkClick r:id="rId6"/>
                        </a:rPr>
                        <a:t>execution</a:t>
                      </a:r>
                      <a:endParaRPr lang="sl-SI" sz="3200" dirty="0"/>
                    </a:p>
                  </a:txBody>
                  <a:tcPr anchor="ctr">
                    <a:lnL>
                      <a:noFill/>
                    </a:lnL>
                    <a:lnR>
                      <a:noFill/>
                    </a:lnR>
                    <a:lnT>
                      <a:noFill/>
                    </a:lnT>
                    <a:lnB>
                      <a:noFill/>
                    </a:lnB>
                  </a:tcPr>
                </a:tc>
                <a:tc>
                  <a:txBody>
                    <a:bodyPr/>
                    <a:lstStyle/>
                    <a:p>
                      <a:r>
                        <a:rPr lang="en-US" sz="3200"/>
                        <a:t>Manage all project activities, such as tasks, deliverables, risks, features, bugs, change requests. Use agile boards with your teams, document meetings, share news.</a:t>
                      </a:r>
                    </a:p>
                  </a:txBody>
                  <a:tcPr anchor="ctr">
                    <a:lnL>
                      <a:noFill/>
                    </a:lnL>
                    <a:lnR>
                      <a:noFill/>
                    </a:lnR>
                    <a:lnT>
                      <a:noFill/>
                    </a:lnT>
                    <a:lnB>
                      <a:noFill/>
                    </a:lnB>
                  </a:tcPr>
                </a:tc>
                <a:extLst>
                  <a:ext uri="{0D108BD9-81ED-4DB2-BD59-A6C34878D82A}">
                    <a16:rowId xmlns:a16="http://schemas.microsoft.com/office/drawing/2014/main" val="3550966411"/>
                  </a:ext>
                </a:extLst>
              </a:tr>
              <a:tr h="775616">
                <a:tc>
                  <a:txBody>
                    <a:bodyPr/>
                    <a:lstStyle/>
                    <a:p>
                      <a:r>
                        <a:rPr lang="sl-SI" sz="3200">
                          <a:hlinkClick r:id="rId7"/>
                        </a:rPr>
                        <a:t>Project performance and control</a:t>
                      </a:r>
                      <a:endParaRPr lang="sl-SI" sz="3200"/>
                    </a:p>
                  </a:txBody>
                  <a:tcPr anchor="ctr">
                    <a:lnL>
                      <a:noFill/>
                    </a:lnL>
                    <a:lnR>
                      <a:noFill/>
                    </a:lnR>
                    <a:lnT>
                      <a:noFill/>
                    </a:lnT>
                    <a:lnB>
                      <a:noFill/>
                    </a:lnB>
                  </a:tcPr>
                </a:tc>
                <a:tc>
                  <a:txBody>
                    <a:bodyPr/>
                    <a:lstStyle/>
                    <a:p>
                      <a:r>
                        <a:rPr lang="en-US" sz="3200" dirty="0"/>
                        <a:t>Create and manage project budgets, track and evaluate time and costs. Have custom reports for accurate, current insight into project performance and allocated resources.</a:t>
                      </a:r>
                    </a:p>
                  </a:txBody>
                  <a:tcPr anchor="ctr">
                    <a:lnL>
                      <a:noFill/>
                    </a:lnL>
                    <a:lnR>
                      <a:noFill/>
                    </a:lnR>
                    <a:lnT>
                      <a:noFill/>
                    </a:lnT>
                    <a:lnB>
                      <a:noFill/>
                    </a:lnB>
                  </a:tcPr>
                </a:tc>
                <a:extLst>
                  <a:ext uri="{0D108BD9-81ED-4DB2-BD59-A6C34878D82A}">
                    <a16:rowId xmlns:a16="http://schemas.microsoft.com/office/drawing/2014/main" val="371973906"/>
                  </a:ext>
                </a:extLst>
              </a:tr>
            </a:tbl>
          </a:graphicData>
        </a:graphic>
      </p:graphicFrame>
      <p:sp>
        <p:nvSpPr>
          <p:cNvPr id="13" name="Pravokotnik 12">
            <a:extLst>
              <a:ext uri="{FF2B5EF4-FFF2-40B4-BE49-F238E27FC236}">
                <a16:creationId xmlns:a16="http://schemas.microsoft.com/office/drawing/2014/main" id="{1EC89963-482E-4FB1-A950-DDE5424A1C6E}"/>
              </a:ext>
            </a:extLst>
          </p:cNvPr>
          <p:cNvSpPr/>
          <p:nvPr/>
        </p:nvSpPr>
        <p:spPr>
          <a:xfrm>
            <a:off x="1765140" y="8111490"/>
            <a:ext cx="8520346" cy="369332"/>
          </a:xfrm>
          <a:prstGeom prst="rect">
            <a:avLst/>
          </a:prstGeom>
        </p:spPr>
        <p:txBody>
          <a:bodyPr wrap="none">
            <a:spAutoFit/>
          </a:bodyPr>
          <a:lstStyle/>
          <a:p>
            <a:r>
              <a:rPr lang="sl-SI" dirty="0" err="1"/>
              <a:t>Source</a:t>
            </a:r>
            <a:r>
              <a:rPr lang="sl-SI" dirty="0"/>
              <a:t>: https://www.openproject.org/docs/getting-started/openproject-introduction/</a:t>
            </a:r>
          </a:p>
        </p:txBody>
      </p:sp>
    </p:spTree>
    <p:extLst>
      <p:ext uri="{BB962C8B-B14F-4D97-AF65-F5344CB8AC3E}">
        <p14:creationId xmlns:p14="http://schemas.microsoft.com/office/powerpoint/2010/main" val="1862359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25997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1" name="TextBox 9"/>
          <p:cNvSpPr/>
          <p:nvPr/>
        </p:nvSpPr>
        <p:spPr>
          <a:xfrm>
            <a:off x="1911600" y="2052360"/>
            <a:ext cx="13976100"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2</a:t>
            </a:r>
            <a:r>
              <a:rPr lang="en-US" sz="6410" b="0" strike="noStrike" spc="-1" dirty="0">
                <a:solidFill>
                  <a:srgbClr val="000000"/>
                </a:solidFill>
                <a:latin typeface="Abhaya Libre Regular"/>
              </a:rPr>
              <a:t>: </a:t>
            </a:r>
            <a:r>
              <a:rPr lang="sl-SI" sz="6410" b="0" strike="noStrike" spc="-1" dirty="0">
                <a:solidFill>
                  <a:srgbClr val="000000"/>
                </a:solidFill>
                <a:latin typeface="Abhaya Libre Regular"/>
              </a:rPr>
              <a:t>PM </a:t>
            </a:r>
            <a:r>
              <a:rPr lang="sl-SI" sz="6410" b="0" strike="noStrike" spc="-1" dirty="0" err="1">
                <a:solidFill>
                  <a:srgbClr val="000000"/>
                </a:solidFill>
                <a:latin typeface="Abhaya Libre Regular"/>
              </a:rPr>
              <a:t>with</a:t>
            </a:r>
            <a:r>
              <a:rPr lang="sl-SI" sz="6410" b="0" strike="noStrike" spc="-1" dirty="0">
                <a:solidFill>
                  <a:srgbClr val="000000"/>
                </a:solidFill>
                <a:latin typeface="Abhaya Libre Regular"/>
              </a:rPr>
              <a:t> </a:t>
            </a:r>
            <a:r>
              <a:rPr lang="sl-SI" sz="6410" b="0" strike="noStrike" spc="-1" dirty="0" err="1">
                <a:solidFill>
                  <a:srgbClr val="000000"/>
                </a:solidFill>
                <a:latin typeface="Abhaya Libre Regular"/>
              </a:rPr>
              <a:t>OpenProject</a:t>
            </a:r>
            <a:endParaRPr lang="en-US" sz="6410" b="0" strike="noStrike" spc="-1" dirty="0">
              <a:solidFill>
                <a:srgbClr val="000000"/>
              </a:solidFill>
              <a:latin typeface="Arial"/>
            </a:endParaRPr>
          </a:p>
        </p:txBody>
      </p:sp>
      <p:sp>
        <p:nvSpPr>
          <p:cNvPr id="182" name="TextBox 10"/>
          <p:cNvSpPr/>
          <p:nvPr/>
        </p:nvSpPr>
        <p:spPr>
          <a:xfrm>
            <a:off x="1911600" y="2956320"/>
            <a:ext cx="10249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n-US" sz="4000" b="1" dirty="0"/>
              <a:t>The entire Project Management Life-Cycle</a:t>
            </a:r>
          </a:p>
        </p:txBody>
      </p:sp>
      <p:graphicFrame>
        <p:nvGraphicFramePr>
          <p:cNvPr id="3" name="Tabela 2">
            <a:extLst>
              <a:ext uri="{FF2B5EF4-FFF2-40B4-BE49-F238E27FC236}">
                <a16:creationId xmlns:a16="http://schemas.microsoft.com/office/drawing/2014/main" id="{A403F377-7C2E-4874-8870-FBF88A8D8064}"/>
              </a:ext>
            </a:extLst>
          </p:cNvPr>
          <p:cNvGraphicFramePr>
            <a:graphicFrameLocks noGrp="1"/>
          </p:cNvGraphicFramePr>
          <p:nvPr>
            <p:extLst>
              <p:ext uri="{D42A27DB-BD31-4B8C-83A1-F6EECF244321}">
                <p14:modId xmlns:p14="http://schemas.microsoft.com/office/powerpoint/2010/main" val="2203424479"/>
              </p:ext>
            </p:extLst>
          </p:nvPr>
        </p:nvGraphicFramePr>
        <p:xfrm>
          <a:off x="1828800" y="3708207"/>
          <a:ext cx="14420850" cy="2133600"/>
        </p:xfrm>
        <a:graphic>
          <a:graphicData uri="http://schemas.openxmlformats.org/drawingml/2006/table">
            <a:tbl>
              <a:tblPr/>
              <a:tblGrid>
                <a:gridCol w="3321469">
                  <a:extLst>
                    <a:ext uri="{9D8B030D-6E8A-4147-A177-3AD203B41FA5}">
                      <a16:colId xmlns:a16="http://schemas.microsoft.com/office/drawing/2014/main" val="4231584736"/>
                    </a:ext>
                  </a:extLst>
                </a:gridCol>
                <a:gridCol w="11099381">
                  <a:extLst>
                    <a:ext uri="{9D8B030D-6E8A-4147-A177-3AD203B41FA5}">
                      <a16:colId xmlns:a16="http://schemas.microsoft.com/office/drawing/2014/main" val="1028423006"/>
                    </a:ext>
                  </a:extLst>
                </a:gridCol>
              </a:tblGrid>
              <a:tr h="443209">
                <a:tc>
                  <a:txBody>
                    <a:bodyPr/>
                    <a:lstStyle/>
                    <a:p>
                      <a:r>
                        <a:rPr lang="sl-SI" sz="3200"/>
                        <a:t>Project phase</a:t>
                      </a:r>
                    </a:p>
                  </a:txBody>
                  <a:tcPr anchor="ctr">
                    <a:lnL>
                      <a:noFill/>
                    </a:lnL>
                    <a:lnR>
                      <a:noFill/>
                    </a:lnR>
                    <a:lnT>
                      <a:noFill/>
                    </a:lnT>
                    <a:lnB>
                      <a:noFill/>
                    </a:lnB>
                  </a:tcPr>
                </a:tc>
                <a:tc>
                  <a:txBody>
                    <a:bodyPr/>
                    <a:lstStyle/>
                    <a:p>
                      <a:r>
                        <a:rPr lang="sl-SI" sz="3200" dirty="0" err="1"/>
                        <a:t>Documentation</a:t>
                      </a:r>
                      <a:r>
                        <a:rPr lang="sl-SI" sz="3200" dirty="0"/>
                        <a:t> </a:t>
                      </a:r>
                      <a:r>
                        <a:rPr lang="sl-SI" sz="3200" dirty="0" err="1"/>
                        <a:t>for</a:t>
                      </a:r>
                      <a:endParaRPr lang="sl-SI" sz="3200" dirty="0"/>
                    </a:p>
                  </a:txBody>
                  <a:tcPr anchor="ctr">
                    <a:lnL>
                      <a:noFill/>
                    </a:lnL>
                    <a:lnR>
                      <a:noFill/>
                    </a:lnR>
                    <a:lnT>
                      <a:noFill/>
                    </a:lnT>
                    <a:lnB>
                      <a:noFill/>
                    </a:lnB>
                  </a:tcPr>
                </a:tc>
                <a:extLst>
                  <a:ext uri="{0D108BD9-81ED-4DB2-BD59-A6C34878D82A}">
                    <a16:rowId xmlns:a16="http://schemas.microsoft.com/office/drawing/2014/main" val="18852656"/>
                  </a:ext>
                </a:extLst>
              </a:tr>
              <a:tr h="775616">
                <a:tc>
                  <a:txBody>
                    <a:bodyPr/>
                    <a:lstStyle/>
                    <a:p>
                      <a:r>
                        <a:rPr lang="sl-SI" sz="3200" dirty="0">
                          <a:hlinkClick r:id="rId6"/>
                        </a:rPr>
                        <a:t>Project </a:t>
                      </a:r>
                      <a:r>
                        <a:rPr lang="sl-SI" sz="3200" dirty="0" err="1">
                          <a:hlinkClick r:id="rId6"/>
                        </a:rPr>
                        <a:t>close</a:t>
                      </a:r>
                      <a:endParaRPr lang="sl-SI" sz="3200" dirty="0"/>
                    </a:p>
                  </a:txBody>
                  <a:tcPr anchor="ctr">
                    <a:lnL>
                      <a:noFill/>
                    </a:lnL>
                    <a:lnR>
                      <a:noFill/>
                    </a:lnR>
                    <a:lnT>
                      <a:noFill/>
                    </a:lnT>
                    <a:lnB>
                      <a:noFill/>
                    </a:lnB>
                  </a:tcPr>
                </a:tc>
                <a:tc>
                  <a:txBody>
                    <a:bodyPr/>
                    <a:lstStyle/>
                    <a:p>
                      <a:r>
                        <a:rPr lang="en-US" sz="3200" dirty="0"/>
                        <a:t>Document project achievements, lessons learned, best practices and easily summarize the main results of a project. Archive projects for later reference and lessons learned.</a:t>
                      </a:r>
                    </a:p>
                  </a:txBody>
                  <a:tcPr anchor="ctr">
                    <a:lnL>
                      <a:noFill/>
                    </a:lnL>
                    <a:lnR>
                      <a:noFill/>
                    </a:lnR>
                    <a:lnT>
                      <a:noFill/>
                    </a:lnT>
                    <a:lnB>
                      <a:noFill/>
                    </a:lnB>
                  </a:tcPr>
                </a:tc>
                <a:extLst>
                  <a:ext uri="{0D108BD9-81ED-4DB2-BD59-A6C34878D82A}">
                    <a16:rowId xmlns:a16="http://schemas.microsoft.com/office/drawing/2014/main" val="3082176876"/>
                  </a:ext>
                </a:extLst>
              </a:tr>
            </a:tbl>
          </a:graphicData>
        </a:graphic>
      </p:graphicFrame>
      <p:sp>
        <p:nvSpPr>
          <p:cNvPr id="13" name="Pravokotnik 12">
            <a:extLst>
              <a:ext uri="{FF2B5EF4-FFF2-40B4-BE49-F238E27FC236}">
                <a16:creationId xmlns:a16="http://schemas.microsoft.com/office/drawing/2014/main" id="{1EC89963-482E-4FB1-A950-DDE5424A1C6E}"/>
              </a:ext>
            </a:extLst>
          </p:cNvPr>
          <p:cNvSpPr/>
          <p:nvPr/>
        </p:nvSpPr>
        <p:spPr>
          <a:xfrm>
            <a:off x="1765140" y="8111490"/>
            <a:ext cx="8520346" cy="369332"/>
          </a:xfrm>
          <a:prstGeom prst="rect">
            <a:avLst/>
          </a:prstGeom>
        </p:spPr>
        <p:txBody>
          <a:bodyPr wrap="none">
            <a:spAutoFit/>
          </a:bodyPr>
          <a:lstStyle/>
          <a:p>
            <a:r>
              <a:rPr lang="sl-SI" dirty="0" err="1"/>
              <a:t>Source</a:t>
            </a:r>
            <a:r>
              <a:rPr lang="sl-SI" dirty="0"/>
              <a:t>: https://www.openproject.org/docs/getting-started/openproject-introduction/</a:t>
            </a:r>
          </a:p>
        </p:txBody>
      </p:sp>
    </p:spTree>
    <p:extLst>
      <p:ext uri="{BB962C8B-B14F-4D97-AF65-F5344CB8AC3E}">
        <p14:creationId xmlns:p14="http://schemas.microsoft.com/office/powerpoint/2010/main" val="3608469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25997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1" name="TextBox 9"/>
          <p:cNvSpPr/>
          <p:nvPr/>
        </p:nvSpPr>
        <p:spPr>
          <a:xfrm>
            <a:off x="1911600" y="2052360"/>
            <a:ext cx="12784114"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2</a:t>
            </a:r>
            <a:r>
              <a:rPr lang="en-US" sz="6410" b="0" strike="noStrike" spc="-1" dirty="0">
                <a:solidFill>
                  <a:srgbClr val="000000"/>
                </a:solidFill>
                <a:latin typeface="Abhaya Libre Regular"/>
              </a:rPr>
              <a:t>: </a:t>
            </a:r>
            <a:r>
              <a:rPr lang="sl-SI" sz="6410" b="0" strike="noStrike" spc="-1" dirty="0">
                <a:solidFill>
                  <a:srgbClr val="000000"/>
                </a:solidFill>
                <a:latin typeface="Abhaya Libre Regular"/>
              </a:rPr>
              <a:t>PM </a:t>
            </a:r>
            <a:r>
              <a:rPr lang="sl-SI" sz="6410" b="0" strike="noStrike" spc="-1" dirty="0" err="1">
                <a:solidFill>
                  <a:srgbClr val="000000"/>
                </a:solidFill>
                <a:latin typeface="Abhaya Libre Regular"/>
              </a:rPr>
              <a:t>with</a:t>
            </a:r>
            <a:r>
              <a:rPr lang="sl-SI" sz="6410" b="0" strike="noStrike" spc="-1" dirty="0">
                <a:solidFill>
                  <a:srgbClr val="000000"/>
                </a:solidFill>
                <a:latin typeface="Abhaya Libre Regular"/>
              </a:rPr>
              <a:t> </a:t>
            </a:r>
            <a:r>
              <a:rPr lang="sl-SI" sz="6410" b="0" strike="noStrike" spc="-1" dirty="0" err="1">
                <a:solidFill>
                  <a:srgbClr val="000000"/>
                </a:solidFill>
                <a:latin typeface="Abhaya Libre Regular"/>
              </a:rPr>
              <a:t>OpenProject</a:t>
            </a:r>
            <a:endParaRPr lang="en-US" sz="6410" b="0" strike="noStrike" spc="-1" dirty="0">
              <a:solidFill>
                <a:srgbClr val="000000"/>
              </a:solidFill>
              <a:latin typeface="Arial"/>
            </a:endParaRPr>
          </a:p>
        </p:txBody>
      </p:sp>
      <p:sp>
        <p:nvSpPr>
          <p:cNvPr id="182" name="TextBox 10"/>
          <p:cNvSpPr/>
          <p:nvPr/>
        </p:nvSpPr>
        <p:spPr>
          <a:xfrm>
            <a:off x="1911600" y="2956320"/>
            <a:ext cx="10249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lvl="0" eaLnBrk="0" fontAlgn="base" hangingPunct="0">
              <a:spcBef>
                <a:spcPct val="0"/>
              </a:spcBef>
              <a:spcAft>
                <a:spcPct val="0"/>
              </a:spcAft>
            </a:pPr>
            <a:r>
              <a:rPr kumimoji="0" lang="sl-SI" altLang="sl-SI" sz="4000" b="1" i="0" u="none" strike="noStrike" cap="none" normalizeH="0" baseline="0" dirty="0">
                <a:ln>
                  <a:noFill/>
                </a:ln>
                <a:solidFill>
                  <a:schemeClr val="tx1"/>
                </a:solidFill>
                <a:effectLst/>
                <a:latin typeface="Arial" panose="020B0604020202020204" pitchFamily="34" charset="0"/>
              </a:rPr>
              <a:t>Project </a:t>
            </a:r>
            <a:r>
              <a:rPr kumimoji="0" lang="sl-SI" altLang="sl-SI" sz="4000" b="1" i="0" u="none" strike="noStrike" cap="none" normalizeH="0" baseline="0" dirty="0" err="1">
                <a:ln>
                  <a:noFill/>
                </a:ln>
                <a:solidFill>
                  <a:schemeClr val="tx1"/>
                </a:solidFill>
                <a:effectLst/>
                <a:latin typeface="Arial" panose="020B0604020202020204" pitchFamily="34" charset="0"/>
              </a:rPr>
              <a:t>concept</a:t>
            </a:r>
            <a:r>
              <a:rPr kumimoji="0" lang="sl-SI" altLang="sl-SI" sz="4000" b="1" i="0" u="none" strike="noStrike" cap="none" normalizeH="0" baseline="0" dirty="0">
                <a:ln>
                  <a:noFill/>
                </a:ln>
                <a:solidFill>
                  <a:schemeClr val="tx1"/>
                </a:solidFill>
                <a:effectLst/>
                <a:latin typeface="Arial" panose="020B0604020202020204" pitchFamily="34" charset="0"/>
              </a:rPr>
              <a:t> </a:t>
            </a:r>
            <a:r>
              <a:rPr kumimoji="0" lang="sl-SI" altLang="sl-SI" sz="4000" b="1" i="0" u="none" strike="noStrike" cap="none" normalizeH="0" baseline="0" dirty="0" err="1">
                <a:ln>
                  <a:noFill/>
                </a:ln>
                <a:solidFill>
                  <a:schemeClr val="tx1"/>
                </a:solidFill>
                <a:effectLst/>
                <a:latin typeface="Arial" panose="020B0604020202020204" pitchFamily="34" charset="0"/>
              </a:rPr>
              <a:t>and</a:t>
            </a:r>
            <a:r>
              <a:rPr kumimoji="0" lang="sl-SI" altLang="sl-SI" sz="4000" b="1" i="0" u="none" strike="noStrike" cap="none" normalizeH="0" baseline="0" dirty="0">
                <a:ln>
                  <a:noFill/>
                </a:ln>
                <a:solidFill>
                  <a:schemeClr val="tx1"/>
                </a:solidFill>
                <a:effectLst/>
                <a:latin typeface="Arial" panose="020B0604020202020204" pitchFamily="34" charset="0"/>
              </a:rPr>
              <a:t> </a:t>
            </a:r>
            <a:r>
              <a:rPr kumimoji="0" lang="sl-SI" altLang="sl-SI" sz="4000" b="1" i="0" u="none" strike="noStrike" cap="none" normalizeH="0" baseline="0" dirty="0" err="1">
                <a:ln>
                  <a:noFill/>
                </a:ln>
                <a:solidFill>
                  <a:schemeClr val="tx1"/>
                </a:solidFill>
                <a:effectLst/>
                <a:latin typeface="Arial" panose="020B0604020202020204" pitchFamily="34" charset="0"/>
              </a:rPr>
              <a:t>initiation</a:t>
            </a:r>
            <a:endParaRPr kumimoji="0" lang="sl-SI" altLang="sl-SI" sz="4000" b="1" i="0" u="none" strike="noStrike" cap="none" normalizeH="0" baseline="0" dirty="0">
              <a:ln>
                <a:noFill/>
              </a:ln>
              <a:solidFill>
                <a:schemeClr val="tx1"/>
              </a:solidFill>
              <a:effectLst/>
              <a:latin typeface="Arial" panose="020B0604020202020204" pitchFamily="34" charset="0"/>
            </a:endParaRPr>
          </a:p>
        </p:txBody>
      </p:sp>
      <p:graphicFrame>
        <p:nvGraphicFramePr>
          <p:cNvPr id="2" name="Tabela 1">
            <a:extLst>
              <a:ext uri="{FF2B5EF4-FFF2-40B4-BE49-F238E27FC236}">
                <a16:creationId xmlns:a16="http://schemas.microsoft.com/office/drawing/2014/main" id="{8A85E972-C153-4B11-8179-6D8D7D2767EE}"/>
              </a:ext>
            </a:extLst>
          </p:cNvPr>
          <p:cNvGraphicFramePr>
            <a:graphicFrameLocks noGrp="1"/>
          </p:cNvGraphicFramePr>
          <p:nvPr>
            <p:extLst>
              <p:ext uri="{D42A27DB-BD31-4B8C-83A1-F6EECF244321}">
                <p14:modId xmlns:p14="http://schemas.microsoft.com/office/powerpoint/2010/main" val="1733849190"/>
              </p:ext>
            </p:extLst>
          </p:nvPr>
        </p:nvGraphicFramePr>
        <p:xfrm>
          <a:off x="1744149" y="4587270"/>
          <a:ext cx="11719560" cy="3200400"/>
        </p:xfrm>
        <a:graphic>
          <a:graphicData uri="http://schemas.openxmlformats.org/drawingml/2006/table">
            <a:tbl>
              <a:tblPr/>
              <a:tblGrid>
                <a:gridCol w="5859780">
                  <a:extLst>
                    <a:ext uri="{9D8B030D-6E8A-4147-A177-3AD203B41FA5}">
                      <a16:colId xmlns:a16="http://schemas.microsoft.com/office/drawing/2014/main" val="2479674383"/>
                    </a:ext>
                  </a:extLst>
                </a:gridCol>
                <a:gridCol w="5859780">
                  <a:extLst>
                    <a:ext uri="{9D8B030D-6E8A-4147-A177-3AD203B41FA5}">
                      <a16:colId xmlns:a16="http://schemas.microsoft.com/office/drawing/2014/main" val="98684462"/>
                    </a:ext>
                  </a:extLst>
                </a:gridCol>
              </a:tblGrid>
              <a:tr h="486193">
                <a:tc>
                  <a:txBody>
                    <a:bodyPr/>
                    <a:lstStyle/>
                    <a:p>
                      <a:r>
                        <a:rPr lang="sl-SI" sz="3200" dirty="0" err="1"/>
                        <a:t>Features</a:t>
                      </a:r>
                      <a:endParaRPr lang="sl-SI" sz="3200" dirty="0"/>
                    </a:p>
                  </a:txBody>
                  <a:tcPr anchor="ctr">
                    <a:lnL>
                      <a:noFill/>
                    </a:lnL>
                    <a:lnR>
                      <a:noFill/>
                    </a:lnR>
                    <a:lnT>
                      <a:noFill/>
                    </a:lnT>
                    <a:lnB>
                      <a:noFill/>
                    </a:lnB>
                  </a:tcPr>
                </a:tc>
                <a:tc>
                  <a:txBody>
                    <a:bodyPr/>
                    <a:lstStyle/>
                    <a:p>
                      <a:r>
                        <a:rPr lang="sl-SI" sz="3200"/>
                        <a:t>Documentation for</a:t>
                      </a:r>
                    </a:p>
                  </a:txBody>
                  <a:tcPr anchor="ctr">
                    <a:lnL>
                      <a:noFill/>
                    </a:lnL>
                    <a:lnR>
                      <a:noFill/>
                    </a:lnR>
                    <a:lnT>
                      <a:noFill/>
                    </a:lnT>
                    <a:lnB>
                      <a:noFill/>
                    </a:lnB>
                  </a:tcPr>
                </a:tc>
                <a:extLst>
                  <a:ext uri="{0D108BD9-81ED-4DB2-BD59-A6C34878D82A}">
                    <a16:rowId xmlns:a16="http://schemas.microsoft.com/office/drawing/2014/main" val="3825473202"/>
                  </a:ext>
                </a:extLst>
              </a:tr>
              <a:tr h="486193">
                <a:tc>
                  <a:txBody>
                    <a:bodyPr/>
                    <a:lstStyle/>
                    <a:p>
                      <a:r>
                        <a:rPr lang="sl-SI" sz="3200" dirty="0" err="1">
                          <a:hlinkClick r:id="rId6"/>
                        </a:rPr>
                        <a:t>Create</a:t>
                      </a:r>
                      <a:r>
                        <a:rPr lang="sl-SI" sz="3200" dirty="0">
                          <a:hlinkClick r:id="rId6"/>
                        </a:rPr>
                        <a:t> a </a:t>
                      </a:r>
                      <a:r>
                        <a:rPr lang="sl-SI" sz="3200" dirty="0" err="1">
                          <a:hlinkClick r:id="rId6"/>
                        </a:rPr>
                        <a:t>new</a:t>
                      </a:r>
                      <a:r>
                        <a:rPr lang="sl-SI" sz="3200" dirty="0">
                          <a:hlinkClick r:id="rId6"/>
                        </a:rPr>
                        <a:t> </a:t>
                      </a:r>
                      <a:r>
                        <a:rPr lang="sl-SI" sz="3200" dirty="0" err="1">
                          <a:hlinkClick r:id="rId6"/>
                        </a:rPr>
                        <a:t>project</a:t>
                      </a:r>
                      <a:endParaRPr lang="sl-SI" sz="3200" dirty="0"/>
                    </a:p>
                  </a:txBody>
                  <a:tcPr anchor="ctr">
                    <a:lnL>
                      <a:noFill/>
                    </a:lnL>
                    <a:lnR>
                      <a:noFill/>
                    </a:lnR>
                    <a:lnT>
                      <a:noFill/>
                    </a:lnT>
                    <a:lnB>
                      <a:noFill/>
                    </a:lnB>
                  </a:tcPr>
                </a:tc>
                <a:tc>
                  <a:txBody>
                    <a:bodyPr/>
                    <a:lstStyle/>
                    <a:p>
                      <a:r>
                        <a:rPr lang="en-US" sz="3200" dirty="0"/>
                        <a:t>Create and set up a new project in </a:t>
                      </a:r>
                      <a:r>
                        <a:rPr lang="en-US" sz="3200" dirty="0" err="1"/>
                        <a:t>OpenProject</a:t>
                      </a:r>
                      <a:endParaRPr lang="en-US" sz="3200" dirty="0"/>
                    </a:p>
                  </a:txBody>
                  <a:tcPr anchor="ctr">
                    <a:lnL>
                      <a:noFill/>
                    </a:lnL>
                    <a:lnR>
                      <a:noFill/>
                    </a:lnR>
                    <a:lnT>
                      <a:noFill/>
                    </a:lnT>
                    <a:lnB>
                      <a:noFill/>
                    </a:lnB>
                  </a:tcPr>
                </a:tc>
                <a:extLst>
                  <a:ext uri="{0D108BD9-81ED-4DB2-BD59-A6C34878D82A}">
                    <a16:rowId xmlns:a16="http://schemas.microsoft.com/office/drawing/2014/main" val="2676252555"/>
                  </a:ext>
                </a:extLst>
              </a:tr>
              <a:tr h="486193">
                <a:tc>
                  <a:txBody>
                    <a:bodyPr/>
                    <a:lstStyle/>
                    <a:p>
                      <a:r>
                        <a:rPr lang="en-US" sz="3200">
                          <a:hlinkClick r:id="rId7"/>
                        </a:rPr>
                        <a:t>Set up a project structure</a:t>
                      </a:r>
                      <a:endParaRPr lang="en-US" sz="3200"/>
                    </a:p>
                  </a:txBody>
                  <a:tcPr anchor="ctr">
                    <a:lnL>
                      <a:noFill/>
                    </a:lnL>
                    <a:lnR>
                      <a:noFill/>
                    </a:lnR>
                    <a:lnT>
                      <a:noFill/>
                    </a:lnT>
                    <a:lnB>
                      <a:noFill/>
                    </a:lnB>
                  </a:tcPr>
                </a:tc>
                <a:tc>
                  <a:txBody>
                    <a:bodyPr/>
                    <a:lstStyle/>
                    <a:p>
                      <a:r>
                        <a:rPr lang="en-US" sz="3200" dirty="0"/>
                        <a:t>Create a project hierarchy to structure your work in </a:t>
                      </a:r>
                      <a:r>
                        <a:rPr lang="en-US" sz="3200" dirty="0" err="1"/>
                        <a:t>OpenProject</a:t>
                      </a:r>
                      <a:endParaRPr lang="en-US" sz="3200" dirty="0"/>
                    </a:p>
                  </a:txBody>
                  <a:tcPr anchor="ctr">
                    <a:lnL>
                      <a:noFill/>
                    </a:lnL>
                    <a:lnR>
                      <a:noFill/>
                    </a:lnR>
                    <a:lnT>
                      <a:noFill/>
                    </a:lnT>
                    <a:lnB>
                      <a:noFill/>
                    </a:lnB>
                  </a:tcPr>
                </a:tc>
                <a:extLst>
                  <a:ext uri="{0D108BD9-81ED-4DB2-BD59-A6C34878D82A}">
                    <a16:rowId xmlns:a16="http://schemas.microsoft.com/office/drawing/2014/main" val="1456811377"/>
                  </a:ext>
                </a:extLst>
              </a:tr>
            </a:tbl>
          </a:graphicData>
        </a:graphic>
      </p:graphicFrame>
      <p:sp>
        <p:nvSpPr>
          <p:cNvPr id="4" name="Rectangle 1">
            <a:extLst>
              <a:ext uri="{FF2B5EF4-FFF2-40B4-BE49-F238E27FC236}">
                <a16:creationId xmlns:a16="http://schemas.microsoft.com/office/drawing/2014/main" id="{649F66CB-32EB-4C4F-9FB8-9756BB5E2D12}"/>
              </a:ext>
            </a:extLst>
          </p:cNvPr>
          <p:cNvSpPr>
            <a:spLocks noChangeArrowheads="1"/>
          </p:cNvSpPr>
          <p:nvPr/>
        </p:nvSpPr>
        <p:spPr bwMode="auto">
          <a:xfrm>
            <a:off x="1744149" y="3656080"/>
            <a:ext cx="146322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3200" b="0" i="0" u="none" strike="noStrike" cap="none" normalizeH="0" baseline="0" dirty="0" err="1">
                <a:ln>
                  <a:noFill/>
                </a:ln>
                <a:solidFill>
                  <a:schemeClr val="tx1"/>
                </a:solidFill>
                <a:effectLst/>
                <a:latin typeface="Arial" panose="020B0604020202020204" pitchFamily="34" charset="0"/>
              </a:rPr>
              <a:t>OpenProject</a:t>
            </a:r>
            <a:r>
              <a:rPr kumimoji="0" lang="sl-SI" altLang="sl-SI" sz="3200" b="0" i="0" u="none" strike="noStrike" cap="none" normalizeH="0" baseline="0" dirty="0">
                <a:ln>
                  <a:noFill/>
                </a:ln>
                <a:solidFill>
                  <a:schemeClr val="tx1"/>
                </a:solidFill>
                <a:effectLst/>
                <a:latin typeface="Arial" panose="020B0604020202020204" pitchFamily="34" charset="0"/>
              </a:rPr>
              <a:t> </a:t>
            </a:r>
            <a:r>
              <a:rPr kumimoji="0" lang="sl-SI" altLang="sl-SI" sz="3200" b="0" i="0" u="none" strike="noStrike" cap="none" normalizeH="0" baseline="0" dirty="0" err="1">
                <a:ln>
                  <a:noFill/>
                </a:ln>
                <a:solidFill>
                  <a:schemeClr val="tx1"/>
                </a:solidFill>
                <a:effectLst/>
                <a:latin typeface="Arial" panose="020B0604020202020204" pitchFamily="34" charset="0"/>
              </a:rPr>
              <a:t>supports</a:t>
            </a:r>
            <a:r>
              <a:rPr kumimoji="0" lang="sl-SI" altLang="sl-SI" sz="3200" b="0" i="0" u="none" strike="noStrike" cap="none" normalizeH="0" baseline="0" dirty="0">
                <a:ln>
                  <a:noFill/>
                </a:ln>
                <a:solidFill>
                  <a:schemeClr val="tx1"/>
                </a:solidFill>
                <a:effectLst/>
                <a:latin typeface="Arial" panose="020B0604020202020204" pitchFamily="34" charset="0"/>
              </a:rPr>
              <a:t> </a:t>
            </a:r>
            <a:r>
              <a:rPr kumimoji="0" lang="sl-SI" altLang="sl-SI" sz="3200" b="0" i="0" u="none" strike="noStrike" cap="none" normalizeH="0" baseline="0" dirty="0" err="1">
                <a:ln>
                  <a:noFill/>
                </a:ln>
                <a:solidFill>
                  <a:schemeClr val="tx1"/>
                </a:solidFill>
                <a:effectLst/>
                <a:latin typeface="Arial" panose="020B0604020202020204" pitchFamily="34" charset="0"/>
              </a:rPr>
              <a:t>the</a:t>
            </a:r>
            <a:r>
              <a:rPr kumimoji="0" lang="sl-SI" altLang="sl-SI" sz="3200" b="0" i="0" u="none" strike="noStrike" cap="none" normalizeH="0" baseline="0" dirty="0">
                <a:ln>
                  <a:noFill/>
                </a:ln>
                <a:solidFill>
                  <a:schemeClr val="tx1"/>
                </a:solidFill>
                <a:effectLst/>
                <a:latin typeface="Arial" panose="020B0604020202020204" pitchFamily="34" charset="0"/>
              </a:rPr>
              <a:t> </a:t>
            </a:r>
            <a:r>
              <a:rPr kumimoji="0" lang="sl-SI" altLang="sl-SI" sz="3200" b="0" i="0" u="none" strike="noStrike" cap="none" normalizeH="0" baseline="0" dirty="0" err="1">
                <a:ln>
                  <a:noFill/>
                </a:ln>
                <a:solidFill>
                  <a:schemeClr val="tx1"/>
                </a:solidFill>
                <a:effectLst/>
                <a:latin typeface="Arial" panose="020B0604020202020204" pitchFamily="34" charset="0"/>
              </a:rPr>
              <a:t>initial</a:t>
            </a:r>
            <a:r>
              <a:rPr kumimoji="0" lang="sl-SI" altLang="sl-SI" sz="3200" b="0" i="0" u="none" strike="noStrike" cap="none" normalizeH="0" baseline="0" dirty="0">
                <a:ln>
                  <a:noFill/>
                </a:ln>
                <a:solidFill>
                  <a:schemeClr val="tx1"/>
                </a:solidFill>
                <a:effectLst/>
                <a:latin typeface="Arial" panose="020B0604020202020204" pitchFamily="34" charset="0"/>
              </a:rPr>
              <a:t> set-up </a:t>
            </a:r>
            <a:r>
              <a:rPr kumimoji="0" lang="sl-SI" altLang="sl-SI" sz="3200" b="0" i="0" u="none" strike="noStrike" cap="none" normalizeH="0" baseline="0" dirty="0" err="1">
                <a:ln>
                  <a:noFill/>
                </a:ln>
                <a:solidFill>
                  <a:schemeClr val="tx1"/>
                </a:solidFill>
                <a:effectLst/>
                <a:latin typeface="Arial" panose="020B0604020202020204" pitchFamily="34" charset="0"/>
              </a:rPr>
              <a:t>and</a:t>
            </a:r>
            <a:r>
              <a:rPr kumimoji="0" lang="sl-SI" altLang="sl-SI" sz="3200" b="0" i="0" u="none" strike="noStrike" cap="none" normalizeH="0" baseline="0" dirty="0">
                <a:ln>
                  <a:noFill/>
                </a:ln>
                <a:solidFill>
                  <a:schemeClr val="tx1"/>
                </a:solidFill>
                <a:effectLst/>
                <a:latin typeface="Arial" panose="020B0604020202020204" pitchFamily="34" charset="0"/>
              </a:rPr>
              <a:t> </a:t>
            </a:r>
            <a:r>
              <a:rPr kumimoji="0" lang="sl-SI" altLang="sl-SI" sz="3200" b="0" i="0" u="none" strike="noStrike" cap="none" normalizeH="0" baseline="0" dirty="0" err="1">
                <a:ln>
                  <a:noFill/>
                </a:ln>
                <a:solidFill>
                  <a:schemeClr val="tx1"/>
                </a:solidFill>
                <a:effectLst/>
                <a:latin typeface="Arial" panose="020B0604020202020204" pitchFamily="34" charset="0"/>
              </a:rPr>
              <a:t>configuration</a:t>
            </a:r>
            <a:r>
              <a:rPr kumimoji="0" lang="sl-SI" altLang="sl-SI" sz="3200" b="0" i="0" u="none" strike="noStrike" cap="none" normalizeH="0" baseline="0" dirty="0">
                <a:ln>
                  <a:noFill/>
                </a:ln>
                <a:solidFill>
                  <a:schemeClr val="tx1"/>
                </a:solidFill>
                <a:effectLst/>
                <a:latin typeface="Arial" panose="020B0604020202020204" pitchFamily="34" charset="0"/>
              </a:rPr>
              <a:t> </a:t>
            </a:r>
            <a:r>
              <a:rPr kumimoji="0" lang="sl-SI" altLang="sl-SI" sz="3200" b="0" i="0" u="none" strike="noStrike" cap="none" normalizeH="0" baseline="0" dirty="0" err="1">
                <a:ln>
                  <a:noFill/>
                </a:ln>
                <a:solidFill>
                  <a:schemeClr val="tx1"/>
                </a:solidFill>
                <a:effectLst/>
                <a:latin typeface="Arial" panose="020B0604020202020204" pitchFamily="34" charset="0"/>
              </a:rPr>
              <a:t>of</a:t>
            </a:r>
            <a:r>
              <a:rPr kumimoji="0" lang="sl-SI" altLang="sl-SI" sz="3200" b="0" i="0" u="none" strike="noStrike" cap="none" normalizeH="0" baseline="0" dirty="0">
                <a:ln>
                  <a:noFill/>
                </a:ln>
                <a:solidFill>
                  <a:schemeClr val="tx1"/>
                </a:solidFill>
                <a:effectLst/>
                <a:latin typeface="Arial" panose="020B0604020202020204" pitchFamily="34" charset="0"/>
              </a:rPr>
              <a:t> a </a:t>
            </a:r>
            <a:r>
              <a:rPr kumimoji="0" lang="sl-SI" altLang="sl-SI" sz="3200" b="0" i="0" u="none" strike="noStrike" cap="none" normalizeH="0" baseline="0" dirty="0" err="1">
                <a:ln>
                  <a:noFill/>
                </a:ln>
                <a:solidFill>
                  <a:schemeClr val="tx1"/>
                </a:solidFill>
                <a:effectLst/>
                <a:latin typeface="Arial" panose="020B0604020202020204" pitchFamily="34" charset="0"/>
              </a:rPr>
              <a:t>project</a:t>
            </a:r>
            <a:r>
              <a:rPr kumimoji="0" lang="sl-SI" altLang="sl-SI" sz="3200" b="0" i="0" u="none" strike="noStrike" cap="none" normalizeH="0" baseline="0" dirty="0">
                <a:ln>
                  <a:noFill/>
                </a:ln>
                <a:solidFill>
                  <a:schemeClr val="tx1"/>
                </a:solidFill>
                <a:effectLst/>
                <a:latin typeface="Arial" panose="020B0604020202020204" pitchFamily="34" charset="0"/>
              </a:rPr>
              <a:t> </a:t>
            </a:r>
            <a:r>
              <a:rPr kumimoji="0" lang="sl-SI" altLang="sl-SI" sz="3200" b="0" i="0" u="none" strike="noStrike" cap="none" normalizeH="0" baseline="0" dirty="0" err="1">
                <a:ln>
                  <a:noFill/>
                </a:ln>
                <a:solidFill>
                  <a:schemeClr val="tx1"/>
                </a:solidFill>
                <a:effectLst/>
                <a:latin typeface="Arial" panose="020B0604020202020204" pitchFamily="34" charset="0"/>
              </a:rPr>
              <a:t>structure</a:t>
            </a:r>
            <a:r>
              <a:rPr kumimoji="0" lang="sl-SI" altLang="sl-SI" sz="1200" b="0" i="0" u="none" strike="noStrike" cap="none" normalizeH="0" baseline="0" dirty="0">
                <a:ln>
                  <a:noFill/>
                </a:ln>
                <a:solidFill>
                  <a:schemeClr val="tx1"/>
                </a:solidFill>
                <a:effectLst/>
                <a:latin typeface="Arial" panose="020B0604020202020204" pitchFamily="34" charset="0"/>
              </a:rPr>
              <a:t>.</a:t>
            </a: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
        <p:nvSpPr>
          <p:cNvPr id="13" name="Pravokotnik 12">
            <a:extLst>
              <a:ext uri="{FF2B5EF4-FFF2-40B4-BE49-F238E27FC236}">
                <a16:creationId xmlns:a16="http://schemas.microsoft.com/office/drawing/2014/main" id="{072AE04B-CC93-422E-BFD2-CA0F65C088F2}"/>
              </a:ext>
            </a:extLst>
          </p:cNvPr>
          <p:cNvSpPr/>
          <p:nvPr/>
        </p:nvSpPr>
        <p:spPr>
          <a:xfrm>
            <a:off x="1765140" y="8111490"/>
            <a:ext cx="8520346" cy="369332"/>
          </a:xfrm>
          <a:prstGeom prst="rect">
            <a:avLst/>
          </a:prstGeom>
        </p:spPr>
        <p:txBody>
          <a:bodyPr wrap="none">
            <a:spAutoFit/>
          </a:bodyPr>
          <a:lstStyle/>
          <a:p>
            <a:r>
              <a:rPr lang="sl-SI" dirty="0" err="1"/>
              <a:t>Source</a:t>
            </a:r>
            <a:r>
              <a:rPr lang="sl-SI" dirty="0"/>
              <a:t>: https://www.openproject.org/docs/getting-started/openproject-introduction/</a:t>
            </a:r>
          </a:p>
        </p:txBody>
      </p:sp>
    </p:spTree>
    <p:extLst>
      <p:ext uri="{BB962C8B-B14F-4D97-AF65-F5344CB8AC3E}">
        <p14:creationId xmlns:p14="http://schemas.microsoft.com/office/powerpoint/2010/main" val="3469201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25997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1" name="TextBox 9"/>
          <p:cNvSpPr/>
          <p:nvPr/>
        </p:nvSpPr>
        <p:spPr>
          <a:xfrm>
            <a:off x="1911599" y="2052360"/>
            <a:ext cx="14632251"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2</a:t>
            </a:r>
            <a:r>
              <a:rPr lang="en-US" sz="6410" b="0" strike="noStrike" spc="-1" dirty="0">
                <a:solidFill>
                  <a:srgbClr val="000000"/>
                </a:solidFill>
                <a:latin typeface="Abhaya Libre Regular"/>
              </a:rPr>
              <a:t>: </a:t>
            </a:r>
            <a:r>
              <a:rPr lang="sl-SI" sz="6410" b="0" strike="noStrike" spc="-1" dirty="0">
                <a:solidFill>
                  <a:srgbClr val="000000"/>
                </a:solidFill>
                <a:latin typeface="Abhaya Libre Regular"/>
              </a:rPr>
              <a:t>PM </a:t>
            </a:r>
            <a:r>
              <a:rPr lang="sl-SI" sz="6410" b="0" strike="noStrike" spc="-1" dirty="0" err="1">
                <a:solidFill>
                  <a:srgbClr val="000000"/>
                </a:solidFill>
                <a:latin typeface="Abhaya Libre Regular"/>
              </a:rPr>
              <a:t>with</a:t>
            </a:r>
            <a:r>
              <a:rPr lang="sl-SI" sz="6410" b="0" strike="noStrike" spc="-1" dirty="0">
                <a:solidFill>
                  <a:srgbClr val="000000"/>
                </a:solidFill>
                <a:latin typeface="Abhaya Libre Regular"/>
              </a:rPr>
              <a:t> </a:t>
            </a:r>
            <a:r>
              <a:rPr lang="sl-SI" sz="6410" b="0" strike="noStrike" spc="-1" dirty="0" err="1">
                <a:solidFill>
                  <a:srgbClr val="000000"/>
                </a:solidFill>
                <a:latin typeface="Abhaya Libre Regular"/>
              </a:rPr>
              <a:t>OpenProject</a:t>
            </a:r>
            <a:endParaRPr lang="en-US" sz="6410" b="0" strike="noStrike" spc="-1" dirty="0">
              <a:solidFill>
                <a:srgbClr val="000000"/>
              </a:solidFill>
              <a:latin typeface="Arial"/>
            </a:endParaRPr>
          </a:p>
        </p:txBody>
      </p:sp>
      <p:sp>
        <p:nvSpPr>
          <p:cNvPr id="182" name="TextBox 10"/>
          <p:cNvSpPr/>
          <p:nvPr/>
        </p:nvSpPr>
        <p:spPr>
          <a:xfrm>
            <a:off x="1911600" y="2956320"/>
            <a:ext cx="10249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lvl="0" eaLnBrk="0" fontAlgn="base" hangingPunct="0">
              <a:spcBef>
                <a:spcPct val="0"/>
              </a:spcBef>
              <a:spcAft>
                <a:spcPct val="0"/>
              </a:spcAft>
            </a:pPr>
            <a:r>
              <a:rPr kumimoji="0" lang="sl-SI" altLang="sl-SI" sz="4000" b="1" i="0" u="none" strike="noStrike" cap="none" normalizeH="0" baseline="0" dirty="0">
                <a:ln>
                  <a:noFill/>
                </a:ln>
                <a:solidFill>
                  <a:schemeClr val="tx1"/>
                </a:solidFill>
                <a:effectLst/>
                <a:latin typeface="Arial" panose="020B0604020202020204" pitchFamily="34" charset="0"/>
              </a:rPr>
              <a:t>Project </a:t>
            </a:r>
            <a:r>
              <a:rPr kumimoji="0" lang="sl-SI" altLang="sl-SI" sz="4000" b="1" i="0" u="none" strike="noStrike" cap="none" normalizeH="0" baseline="0" dirty="0" err="1">
                <a:ln>
                  <a:noFill/>
                </a:ln>
                <a:solidFill>
                  <a:schemeClr val="tx1"/>
                </a:solidFill>
                <a:effectLst/>
                <a:latin typeface="Arial" panose="020B0604020202020204" pitchFamily="34" charset="0"/>
              </a:rPr>
              <a:t>concept</a:t>
            </a:r>
            <a:r>
              <a:rPr kumimoji="0" lang="sl-SI" altLang="sl-SI" sz="4000" b="1" i="0" u="none" strike="noStrike" cap="none" normalizeH="0" baseline="0" dirty="0">
                <a:ln>
                  <a:noFill/>
                </a:ln>
                <a:solidFill>
                  <a:schemeClr val="tx1"/>
                </a:solidFill>
                <a:effectLst/>
                <a:latin typeface="Arial" panose="020B0604020202020204" pitchFamily="34" charset="0"/>
              </a:rPr>
              <a:t> </a:t>
            </a:r>
            <a:r>
              <a:rPr kumimoji="0" lang="sl-SI" altLang="sl-SI" sz="4000" b="1" i="0" u="none" strike="noStrike" cap="none" normalizeH="0" baseline="0" dirty="0" err="1">
                <a:ln>
                  <a:noFill/>
                </a:ln>
                <a:solidFill>
                  <a:schemeClr val="tx1"/>
                </a:solidFill>
                <a:effectLst/>
                <a:latin typeface="Arial" panose="020B0604020202020204" pitchFamily="34" charset="0"/>
              </a:rPr>
              <a:t>and</a:t>
            </a:r>
            <a:r>
              <a:rPr kumimoji="0" lang="sl-SI" altLang="sl-SI" sz="4000" b="1" i="0" u="none" strike="noStrike" cap="none" normalizeH="0" baseline="0" dirty="0">
                <a:ln>
                  <a:noFill/>
                </a:ln>
                <a:solidFill>
                  <a:schemeClr val="tx1"/>
                </a:solidFill>
                <a:effectLst/>
                <a:latin typeface="Arial" panose="020B0604020202020204" pitchFamily="34" charset="0"/>
              </a:rPr>
              <a:t> </a:t>
            </a:r>
            <a:r>
              <a:rPr kumimoji="0" lang="sl-SI" altLang="sl-SI" sz="4000" b="1" i="0" u="none" strike="noStrike" cap="none" normalizeH="0" baseline="0" dirty="0" err="1">
                <a:ln>
                  <a:noFill/>
                </a:ln>
                <a:solidFill>
                  <a:schemeClr val="tx1"/>
                </a:solidFill>
                <a:effectLst/>
                <a:latin typeface="Arial" panose="020B0604020202020204" pitchFamily="34" charset="0"/>
              </a:rPr>
              <a:t>initiation</a:t>
            </a:r>
            <a:endParaRPr kumimoji="0" lang="sl-SI" altLang="sl-SI" sz="4000" b="1" i="0" u="none" strike="noStrike" cap="none" normalizeH="0" baseline="0" dirty="0">
              <a:ln>
                <a:noFill/>
              </a:ln>
              <a:solidFill>
                <a:schemeClr val="tx1"/>
              </a:solidFill>
              <a:effectLst/>
              <a:latin typeface="Arial" panose="020B0604020202020204" pitchFamily="34" charset="0"/>
            </a:endParaRPr>
          </a:p>
        </p:txBody>
      </p:sp>
      <p:graphicFrame>
        <p:nvGraphicFramePr>
          <p:cNvPr id="2" name="Tabela 1">
            <a:extLst>
              <a:ext uri="{FF2B5EF4-FFF2-40B4-BE49-F238E27FC236}">
                <a16:creationId xmlns:a16="http://schemas.microsoft.com/office/drawing/2014/main" id="{8A85E972-C153-4B11-8179-6D8D7D2767EE}"/>
              </a:ext>
            </a:extLst>
          </p:cNvPr>
          <p:cNvGraphicFramePr>
            <a:graphicFrameLocks noGrp="1"/>
          </p:cNvGraphicFramePr>
          <p:nvPr>
            <p:extLst>
              <p:ext uri="{D42A27DB-BD31-4B8C-83A1-F6EECF244321}">
                <p14:modId xmlns:p14="http://schemas.microsoft.com/office/powerpoint/2010/main" val="3706219258"/>
              </p:ext>
            </p:extLst>
          </p:nvPr>
        </p:nvGraphicFramePr>
        <p:xfrm>
          <a:off x="1744149" y="4587270"/>
          <a:ext cx="11719560" cy="2712720"/>
        </p:xfrm>
        <a:graphic>
          <a:graphicData uri="http://schemas.openxmlformats.org/drawingml/2006/table">
            <a:tbl>
              <a:tblPr/>
              <a:tblGrid>
                <a:gridCol w="5859780">
                  <a:extLst>
                    <a:ext uri="{9D8B030D-6E8A-4147-A177-3AD203B41FA5}">
                      <a16:colId xmlns:a16="http://schemas.microsoft.com/office/drawing/2014/main" val="2479674383"/>
                    </a:ext>
                  </a:extLst>
                </a:gridCol>
                <a:gridCol w="5859780">
                  <a:extLst>
                    <a:ext uri="{9D8B030D-6E8A-4147-A177-3AD203B41FA5}">
                      <a16:colId xmlns:a16="http://schemas.microsoft.com/office/drawing/2014/main" val="98684462"/>
                    </a:ext>
                  </a:extLst>
                </a:gridCol>
              </a:tblGrid>
              <a:tr h="486193">
                <a:tc>
                  <a:txBody>
                    <a:bodyPr/>
                    <a:lstStyle/>
                    <a:p>
                      <a:r>
                        <a:rPr lang="sl-SI" sz="3200" dirty="0" err="1"/>
                        <a:t>Features</a:t>
                      </a:r>
                      <a:endParaRPr lang="sl-SI" sz="3200" dirty="0"/>
                    </a:p>
                  </a:txBody>
                  <a:tcPr anchor="ctr">
                    <a:lnL>
                      <a:noFill/>
                    </a:lnL>
                    <a:lnR>
                      <a:noFill/>
                    </a:lnR>
                    <a:lnT>
                      <a:noFill/>
                    </a:lnT>
                    <a:lnB>
                      <a:noFill/>
                    </a:lnB>
                  </a:tcPr>
                </a:tc>
                <a:tc>
                  <a:txBody>
                    <a:bodyPr/>
                    <a:lstStyle/>
                    <a:p>
                      <a:r>
                        <a:rPr lang="sl-SI" sz="3200"/>
                        <a:t>Documentation for</a:t>
                      </a:r>
                    </a:p>
                  </a:txBody>
                  <a:tcPr anchor="ctr">
                    <a:lnL>
                      <a:noFill/>
                    </a:lnL>
                    <a:lnR>
                      <a:noFill/>
                    </a:lnR>
                    <a:lnT>
                      <a:noFill/>
                    </a:lnT>
                    <a:lnB>
                      <a:noFill/>
                    </a:lnB>
                  </a:tcPr>
                </a:tc>
                <a:extLst>
                  <a:ext uri="{0D108BD9-81ED-4DB2-BD59-A6C34878D82A}">
                    <a16:rowId xmlns:a16="http://schemas.microsoft.com/office/drawing/2014/main" val="3825473202"/>
                  </a:ext>
                </a:extLst>
              </a:tr>
              <a:tr h="486193">
                <a:tc>
                  <a:txBody>
                    <a:bodyPr/>
                    <a:lstStyle/>
                    <a:p>
                      <a:r>
                        <a:rPr lang="sl-SI" sz="3200" dirty="0">
                          <a:hlinkClick r:id="rId6"/>
                        </a:rPr>
                        <a:t>Project </a:t>
                      </a:r>
                      <a:r>
                        <a:rPr lang="sl-SI" sz="3200" dirty="0" err="1">
                          <a:hlinkClick r:id="rId6"/>
                        </a:rPr>
                        <a:t>settings</a:t>
                      </a:r>
                      <a:endParaRPr lang="sl-SI" sz="3200" dirty="0"/>
                    </a:p>
                  </a:txBody>
                  <a:tcPr anchor="ctr">
                    <a:lnL>
                      <a:noFill/>
                    </a:lnL>
                    <a:lnR>
                      <a:noFill/>
                    </a:lnR>
                    <a:lnT>
                      <a:noFill/>
                    </a:lnT>
                    <a:lnB>
                      <a:noFill/>
                    </a:lnB>
                  </a:tcPr>
                </a:tc>
                <a:tc>
                  <a:txBody>
                    <a:bodyPr/>
                    <a:lstStyle/>
                    <a:p>
                      <a:r>
                        <a:rPr lang="en-US" sz="3200"/>
                        <a:t>Create first ideas, tasks, rough milestones.</a:t>
                      </a:r>
                    </a:p>
                  </a:txBody>
                  <a:tcPr anchor="ctr">
                    <a:lnL>
                      <a:noFill/>
                    </a:lnL>
                    <a:lnR>
                      <a:noFill/>
                    </a:lnR>
                    <a:lnT>
                      <a:noFill/>
                    </a:lnT>
                    <a:lnB>
                      <a:noFill/>
                    </a:lnB>
                  </a:tcPr>
                </a:tc>
                <a:extLst>
                  <a:ext uri="{0D108BD9-81ED-4DB2-BD59-A6C34878D82A}">
                    <a16:rowId xmlns:a16="http://schemas.microsoft.com/office/drawing/2014/main" val="93550552"/>
                  </a:ext>
                </a:extLst>
              </a:tr>
              <a:tr h="486193">
                <a:tc>
                  <a:txBody>
                    <a:bodyPr/>
                    <a:lstStyle/>
                    <a:p>
                      <a:r>
                        <a:rPr lang="sl-SI" sz="3200">
                          <a:hlinkClick r:id="rId7"/>
                        </a:rPr>
                        <a:t>Add members</a:t>
                      </a:r>
                      <a:endParaRPr lang="sl-SI" sz="3200"/>
                    </a:p>
                  </a:txBody>
                  <a:tcPr anchor="ctr">
                    <a:lnL>
                      <a:noFill/>
                    </a:lnL>
                    <a:lnR>
                      <a:noFill/>
                    </a:lnR>
                    <a:lnT>
                      <a:noFill/>
                    </a:lnT>
                    <a:lnB>
                      <a:noFill/>
                    </a:lnB>
                  </a:tcPr>
                </a:tc>
                <a:tc>
                  <a:txBody>
                    <a:bodyPr/>
                    <a:lstStyle/>
                    <a:p>
                      <a:r>
                        <a:rPr lang="en-US" sz="3200" dirty="0"/>
                        <a:t>Invite your team to collaborate in </a:t>
                      </a:r>
                      <a:r>
                        <a:rPr lang="en-US" sz="3200" dirty="0" err="1"/>
                        <a:t>OpenProject</a:t>
                      </a:r>
                      <a:r>
                        <a:rPr lang="en-US" sz="3200" dirty="0"/>
                        <a:t>.</a:t>
                      </a:r>
                    </a:p>
                  </a:txBody>
                  <a:tcPr anchor="ctr">
                    <a:lnL>
                      <a:noFill/>
                    </a:lnL>
                    <a:lnR>
                      <a:noFill/>
                    </a:lnR>
                    <a:lnT>
                      <a:noFill/>
                    </a:lnT>
                    <a:lnB>
                      <a:noFill/>
                    </a:lnB>
                  </a:tcPr>
                </a:tc>
                <a:extLst>
                  <a:ext uri="{0D108BD9-81ED-4DB2-BD59-A6C34878D82A}">
                    <a16:rowId xmlns:a16="http://schemas.microsoft.com/office/drawing/2014/main" val="2777292130"/>
                  </a:ext>
                </a:extLst>
              </a:tr>
            </a:tbl>
          </a:graphicData>
        </a:graphic>
      </p:graphicFrame>
      <p:sp>
        <p:nvSpPr>
          <p:cNvPr id="4" name="Rectangle 1">
            <a:extLst>
              <a:ext uri="{FF2B5EF4-FFF2-40B4-BE49-F238E27FC236}">
                <a16:creationId xmlns:a16="http://schemas.microsoft.com/office/drawing/2014/main" id="{649F66CB-32EB-4C4F-9FB8-9756BB5E2D12}"/>
              </a:ext>
            </a:extLst>
          </p:cNvPr>
          <p:cNvSpPr>
            <a:spLocks noChangeArrowheads="1"/>
          </p:cNvSpPr>
          <p:nvPr/>
        </p:nvSpPr>
        <p:spPr bwMode="auto">
          <a:xfrm>
            <a:off x="1744149" y="3656080"/>
            <a:ext cx="146322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3200" b="0" i="0" u="none" strike="noStrike" cap="none" normalizeH="0" baseline="0" dirty="0" err="1">
                <a:ln>
                  <a:noFill/>
                </a:ln>
                <a:solidFill>
                  <a:schemeClr val="tx1"/>
                </a:solidFill>
                <a:effectLst/>
                <a:latin typeface="Arial" panose="020B0604020202020204" pitchFamily="34" charset="0"/>
              </a:rPr>
              <a:t>OpenProject</a:t>
            </a:r>
            <a:r>
              <a:rPr kumimoji="0" lang="sl-SI" altLang="sl-SI" sz="3200" b="0" i="0" u="none" strike="noStrike" cap="none" normalizeH="0" baseline="0" dirty="0">
                <a:ln>
                  <a:noFill/>
                </a:ln>
                <a:solidFill>
                  <a:schemeClr val="tx1"/>
                </a:solidFill>
                <a:effectLst/>
                <a:latin typeface="Arial" panose="020B0604020202020204" pitchFamily="34" charset="0"/>
              </a:rPr>
              <a:t> </a:t>
            </a:r>
            <a:r>
              <a:rPr kumimoji="0" lang="sl-SI" altLang="sl-SI" sz="3200" b="0" i="0" u="none" strike="noStrike" cap="none" normalizeH="0" baseline="0" dirty="0" err="1">
                <a:ln>
                  <a:noFill/>
                </a:ln>
                <a:solidFill>
                  <a:schemeClr val="tx1"/>
                </a:solidFill>
                <a:effectLst/>
                <a:latin typeface="Arial" panose="020B0604020202020204" pitchFamily="34" charset="0"/>
              </a:rPr>
              <a:t>supports</a:t>
            </a:r>
            <a:r>
              <a:rPr kumimoji="0" lang="sl-SI" altLang="sl-SI" sz="3200" b="0" i="0" u="none" strike="noStrike" cap="none" normalizeH="0" baseline="0" dirty="0">
                <a:ln>
                  <a:noFill/>
                </a:ln>
                <a:solidFill>
                  <a:schemeClr val="tx1"/>
                </a:solidFill>
                <a:effectLst/>
                <a:latin typeface="Arial" panose="020B0604020202020204" pitchFamily="34" charset="0"/>
              </a:rPr>
              <a:t> </a:t>
            </a:r>
            <a:r>
              <a:rPr kumimoji="0" lang="sl-SI" altLang="sl-SI" sz="3200" b="0" i="0" u="none" strike="noStrike" cap="none" normalizeH="0" baseline="0" dirty="0" err="1">
                <a:ln>
                  <a:noFill/>
                </a:ln>
                <a:solidFill>
                  <a:schemeClr val="tx1"/>
                </a:solidFill>
                <a:effectLst/>
                <a:latin typeface="Arial" panose="020B0604020202020204" pitchFamily="34" charset="0"/>
              </a:rPr>
              <a:t>the</a:t>
            </a:r>
            <a:r>
              <a:rPr kumimoji="0" lang="sl-SI" altLang="sl-SI" sz="3200" b="0" i="0" u="none" strike="noStrike" cap="none" normalizeH="0" baseline="0" dirty="0">
                <a:ln>
                  <a:noFill/>
                </a:ln>
                <a:solidFill>
                  <a:schemeClr val="tx1"/>
                </a:solidFill>
                <a:effectLst/>
                <a:latin typeface="Arial" panose="020B0604020202020204" pitchFamily="34" charset="0"/>
              </a:rPr>
              <a:t> </a:t>
            </a:r>
            <a:r>
              <a:rPr kumimoji="0" lang="sl-SI" altLang="sl-SI" sz="3200" b="0" i="0" u="none" strike="noStrike" cap="none" normalizeH="0" baseline="0" dirty="0" err="1">
                <a:ln>
                  <a:noFill/>
                </a:ln>
                <a:solidFill>
                  <a:schemeClr val="tx1"/>
                </a:solidFill>
                <a:effectLst/>
                <a:latin typeface="Arial" panose="020B0604020202020204" pitchFamily="34" charset="0"/>
              </a:rPr>
              <a:t>initial</a:t>
            </a:r>
            <a:r>
              <a:rPr kumimoji="0" lang="sl-SI" altLang="sl-SI" sz="3200" b="0" i="0" u="none" strike="noStrike" cap="none" normalizeH="0" baseline="0" dirty="0">
                <a:ln>
                  <a:noFill/>
                </a:ln>
                <a:solidFill>
                  <a:schemeClr val="tx1"/>
                </a:solidFill>
                <a:effectLst/>
                <a:latin typeface="Arial" panose="020B0604020202020204" pitchFamily="34" charset="0"/>
              </a:rPr>
              <a:t> set-up </a:t>
            </a:r>
            <a:r>
              <a:rPr kumimoji="0" lang="sl-SI" altLang="sl-SI" sz="3200" b="0" i="0" u="none" strike="noStrike" cap="none" normalizeH="0" baseline="0" dirty="0" err="1">
                <a:ln>
                  <a:noFill/>
                </a:ln>
                <a:solidFill>
                  <a:schemeClr val="tx1"/>
                </a:solidFill>
                <a:effectLst/>
                <a:latin typeface="Arial" panose="020B0604020202020204" pitchFamily="34" charset="0"/>
              </a:rPr>
              <a:t>and</a:t>
            </a:r>
            <a:r>
              <a:rPr kumimoji="0" lang="sl-SI" altLang="sl-SI" sz="3200" b="0" i="0" u="none" strike="noStrike" cap="none" normalizeH="0" baseline="0" dirty="0">
                <a:ln>
                  <a:noFill/>
                </a:ln>
                <a:solidFill>
                  <a:schemeClr val="tx1"/>
                </a:solidFill>
                <a:effectLst/>
                <a:latin typeface="Arial" panose="020B0604020202020204" pitchFamily="34" charset="0"/>
              </a:rPr>
              <a:t> </a:t>
            </a:r>
            <a:r>
              <a:rPr kumimoji="0" lang="sl-SI" altLang="sl-SI" sz="3200" b="0" i="0" u="none" strike="noStrike" cap="none" normalizeH="0" baseline="0" dirty="0" err="1">
                <a:ln>
                  <a:noFill/>
                </a:ln>
                <a:solidFill>
                  <a:schemeClr val="tx1"/>
                </a:solidFill>
                <a:effectLst/>
                <a:latin typeface="Arial" panose="020B0604020202020204" pitchFamily="34" charset="0"/>
              </a:rPr>
              <a:t>configuration</a:t>
            </a:r>
            <a:r>
              <a:rPr kumimoji="0" lang="sl-SI" altLang="sl-SI" sz="3200" b="0" i="0" u="none" strike="noStrike" cap="none" normalizeH="0" baseline="0" dirty="0">
                <a:ln>
                  <a:noFill/>
                </a:ln>
                <a:solidFill>
                  <a:schemeClr val="tx1"/>
                </a:solidFill>
                <a:effectLst/>
                <a:latin typeface="Arial" panose="020B0604020202020204" pitchFamily="34" charset="0"/>
              </a:rPr>
              <a:t> </a:t>
            </a:r>
            <a:r>
              <a:rPr kumimoji="0" lang="sl-SI" altLang="sl-SI" sz="3200" b="0" i="0" u="none" strike="noStrike" cap="none" normalizeH="0" baseline="0" dirty="0" err="1">
                <a:ln>
                  <a:noFill/>
                </a:ln>
                <a:solidFill>
                  <a:schemeClr val="tx1"/>
                </a:solidFill>
                <a:effectLst/>
                <a:latin typeface="Arial" panose="020B0604020202020204" pitchFamily="34" charset="0"/>
              </a:rPr>
              <a:t>of</a:t>
            </a:r>
            <a:r>
              <a:rPr kumimoji="0" lang="sl-SI" altLang="sl-SI" sz="3200" b="0" i="0" u="none" strike="noStrike" cap="none" normalizeH="0" baseline="0" dirty="0">
                <a:ln>
                  <a:noFill/>
                </a:ln>
                <a:solidFill>
                  <a:schemeClr val="tx1"/>
                </a:solidFill>
                <a:effectLst/>
                <a:latin typeface="Arial" panose="020B0604020202020204" pitchFamily="34" charset="0"/>
              </a:rPr>
              <a:t> a </a:t>
            </a:r>
            <a:r>
              <a:rPr kumimoji="0" lang="sl-SI" altLang="sl-SI" sz="3200" b="0" i="0" u="none" strike="noStrike" cap="none" normalizeH="0" baseline="0" dirty="0" err="1">
                <a:ln>
                  <a:noFill/>
                </a:ln>
                <a:solidFill>
                  <a:schemeClr val="tx1"/>
                </a:solidFill>
                <a:effectLst/>
                <a:latin typeface="Arial" panose="020B0604020202020204" pitchFamily="34" charset="0"/>
              </a:rPr>
              <a:t>project</a:t>
            </a:r>
            <a:r>
              <a:rPr kumimoji="0" lang="sl-SI" altLang="sl-SI" sz="3200" b="0" i="0" u="none" strike="noStrike" cap="none" normalizeH="0" baseline="0" dirty="0">
                <a:ln>
                  <a:noFill/>
                </a:ln>
                <a:solidFill>
                  <a:schemeClr val="tx1"/>
                </a:solidFill>
                <a:effectLst/>
                <a:latin typeface="Arial" panose="020B0604020202020204" pitchFamily="34" charset="0"/>
              </a:rPr>
              <a:t> </a:t>
            </a:r>
            <a:r>
              <a:rPr kumimoji="0" lang="sl-SI" altLang="sl-SI" sz="3200" b="0" i="0" u="none" strike="noStrike" cap="none" normalizeH="0" baseline="0" dirty="0" err="1">
                <a:ln>
                  <a:noFill/>
                </a:ln>
                <a:solidFill>
                  <a:schemeClr val="tx1"/>
                </a:solidFill>
                <a:effectLst/>
                <a:latin typeface="Arial" panose="020B0604020202020204" pitchFamily="34" charset="0"/>
              </a:rPr>
              <a:t>structure</a:t>
            </a:r>
            <a:r>
              <a:rPr kumimoji="0" lang="sl-SI" altLang="sl-SI" sz="1200" b="0" i="0" u="none" strike="noStrike" cap="none" normalizeH="0" baseline="0" dirty="0">
                <a:ln>
                  <a:noFill/>
                </a:ln>
                <a:solidFill>
                  <a:schemeClr val="tx1"/>
                </a:solidFill>
                <a:effectLst/>
                <a:latin typeface="Arial" panose="020B0604020202020204" pitchFamily="34" charset="0"/>
              </a:rPr>
              <a:t>.</a:t>
            </a: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
        <p:nvSpPr>
          <p:cNvPr id="13" name="Pravokotnik 12">
            <a:extLst>
              <a:ext uri="{FF2B5EF4-FFF2-40B4-BE49-F238E27FC236}">
                <a16:creationId xmlns:a16="http://schemas.microsoft.com/office/drawing/2014/main" id="{072AE04B-CC93-422E-BFD2-CA0F65C088F2}"/>
              </a:ext>
            </a:extLst>
          </p:cNvPr>
          <p:cNvSpPr/>
          <p:nvPr/>
        </p:nvSpPr>
        <p:spPr>
          <a:xfrm>
            <a:off x="1765140" y="8111490"/>
            <a:ext cx="8520346" cy="369332"/>
          </a:xfrm>
          <a:prstGeom prst="rect">
            <a:avLst/>
          </a:prstGeom>
        </p:spPr>
        <p:txBody>
          <a:bodyPr wrap="none">
            <a:spAutoFit/>
          </a:bodyPr>
          <a:lstStyle/>
          <a:p>
            <a:r>
              <a:rPr lang="sl-SI" dirty="0" err="1"/>
              <a:t>Source</a:t>
            </a:r>
            <a:r>
              <a:rPr lang="sl-SI" dirty="0"/>
              <a:t>: https://www.openproject.org/docs/getting-started/openproject-introduction/</a:t>
            </a:r>
          </a:p>
        </p:txBody>
      </p:sp>
    </p:spTree>
    <p:extLst>
      <p:ext uri="{BB962C8B-B14F-4D97-AF65-F5344CB8AC3E}">
        <p14:creationId xmlns:p14="http://schemas.microsoft.com/office/powerpoint/2010/main" val="2900612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60029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1" name="TextBox 9"/>
          <p:cNvSpPr/>
          <p:nvPr/>
        </p:nvSpPr>
        <p:spPr>
          <a:xfrm>
            <a:off x="1911599" y="2052360"/>
            <a:ext cx="13616871"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2</a:t>
            </a:r>
            <a:r>
              <a:rPr lang="en-US" sz="6410" b="0" strike="noStrike" spc="-1" dirty="0">
                <a:solidFill>
                  <a:srgbClr val="000000"/>
                </a:solidFill>
                <a:latin typeface="Abhaya Libre Regular"/>
              </a:rPr>
              <a:t>: </a:t>
            </a:r>
            <a:r>
              <a:rPr lang="sl-SI" sz="6410" b="0" strike="noStrike" spc="-1" dirty="0">
                <a:solidFill>
                  <a:srgbClr val="000000"/>
                </a:solidFill>
                <a:latin typeface="Abhaya Libre Regular"/>
              </a:rPr>
              <a:t>PM </a:t>
            </a:r>
            <a:r>
              <a:rPr lang="sl-SI" sz="6410" b="0" strike="noStrike" spc="-1" dirty="0" err="1">
                <a:solidFill>
                  <a:srgbClr val="000000"/>
                </a:solidFill>
                <a:latin typeface="Abhaya Libre Regular"/>
              </a:rPr>
              <a:t>with</a:t>
            </a:r>
            <a:r>
              <a:rPr lang="sl-SI" sz="6410" b="0" strike="noStrike" spc="-1" dirty="0">
                <a:solidFill>
                  <a:srgbClr val="000000"/>
                </a:solidFill>
                <a:latin typeface="Abhaya Libre Regular"/>
              </a:rPr>
              <a:t> </a:t>
            </a:r>
            <a:r>
              <a:rPr lang="sl-SI" sz="6410" b="0" strike="noStrike" spc="-1" dirty="0" err="1">
                <a:solidFill>
                  <a:srgbClr val="000000"/>
                </a:solidFill>
                <a:latin typeface="Abhaya Libre Regular"/>
              </a:rPr>
              <a:t>OpenProject</a:t>
            </a:r>
            <a:endParaRPr lang="en-US" sz="6410" b="0" strike="noStrike" spc="-1" dirty="0">
              <a:solidFill>
                <a:srgbClr val="000000"/>
              </a:solidFill>
              <a:latin typeface="Arial"/>
            </a:endParaRPr>
          </a:p>
        </p:txBody>
      </p:sp>
      <p:sp>
        <p:nvSpPr>
          <p:cNvPr id="182" name="TextBox 10"/>
          <p:cNvSpPr/>
          <p:nvPr/>
        </p:nvSpPr>
        <p:spPr>
          <a:xfrm>
            <a:off x="1911600" y="2956320"/>
            <a:ext cx="10249920" cy="123110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eaLnBrk="0" fontAlgn="base" hangingPunct="0">
              <a:spcBef>
                <a:spcPct val="0"/>
              </a:spcBef>
              <a:spcAft>
                <a:spcPct val="0"/>
              </a:spcAft>
            </a:pPr>
            <a:r>
              <a:rPr lang="sl-SI" sz="4000" b="1" dirty="0"/>
              <a:t>Project </a:t>
            </a:r>
            <a:r>
              <a:rPr lang="sl-SI" sz="4000" b="1" dirty="0" err="1"/>
              <a:t>definition</a:t>
            </a:r>
            <a:r>
              <a:rPr lang="sl-SI" sz="4000" b="1" dirty="0"/>
              <a:t> </a:t>
            </a:r>
            <a:r>
              <a:rPr lang="sl-SI" sz="4000" b="1" dirty="0" err="1"/>
              <a:t>and</a:t>
            </a:r>
            <a:r>
              <a:rPr lang="sl-SI" sz="4000" b="1" dirty="0"/>
              <a:t> </a:t>
            </a:r>
            <a:r>
              <a:rPr lang="sl-SI" sz="4000" b="1" dirty="0" err="1"/>
              <a:t>planning</a:t>
            </a:r>
            <a:endParaRPr lang="sl-SI" sz="4000" b="1" dirty="0"/>
          </a:p>
          <a:p>
            <a:pPr lvl="0" eaLnBrk="0" fontAlgn="base" hangingPunct="0">
              <a:spcBef>
                <a:spcPct val="0"/>
              </a:spcBef>
              <a:spcAft>
                <a:spcPct val="0"/>
              </a:spcAft>
            </a:pPr>
            <a:endParaRPr kumimoji="0" lang="sl-SI" altLang="sl-SI" sz="4000" b="1"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649F66CB-32EB-4C4F-9FB8-9756BB5E2D12}"/>
              </a:ext>
            </a:extLst>
          </p:cNvPr>
          <p:cNvSpPr>
            <a:spLocks noChangeArrowheads="1"/>
          </p:cNvSpPr>
          <p:nvPr/>
        </p:nvSpPr>
        <p:spPr bwMode="auto">
          <a:xfrm>
            <a:off x="1744149" y="3409859"/>
            <a:ext cx="1302173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3200" dirty="0"/>
              <a:t>Create a project overview with more detailed information, set up your project plan, structure your work, create a roadmap</a:t>
            </a:r>
            <a:r>
              <a:rPr lang="en-US" dirty="0"/>
              <a:t>.</a:t>
            </a:r>
            <a:r>
              <a:rPr kumimoji="0" lang="sl-SI" altLang="sl-SI" sz="1200" b="0" i="0" u="none" strike="noStrike" cap="none" normalizeH="0" baseline="0" dirty="0">
                <a:ln>
                  <a:noFill/>
                </a:ln>
                <a:solidFill>
                  <a:schemeClr val="tx1"/>
                </a:solidFill>
                <a:effectLst/>
                <a:latin typeface="Arial" panose="020B0604020202020204" pitchFamily="34" charset="0"/>
              </a:rPr>
              <a:t>.</a:t>
            </a: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ela 2">
            <a:extLst>
              <a:ext uri="{FF2B5EF4-FFF2-40B4-BE49-F238E27FC236}">
                <a16:creationId xmlns:a16="http://schemas.microsoft.com/office/drawing/2014/main" id="{CB5DE3F9-3AC8-4645-98AC-971BEDD716BE}"/>
              </a:ext>
            </a:extLst>
          </p:cNvPr>
          <p:cNvGraphicFramePr>
            <a:graphicFrameLocks noGrp="1"/>
          </p:cNvGraphicFramePr>
          <p:nvPr>
            <p:extLst>
              <p:ext uri="{D42A27DB-BD31-4B8C-83A1-F6EECF244321}">
                <p14:modId xmlns:p14="http://schemas.microsoft.com/office/powerpoint/2010/main" val="1325634818"/>
              </p:ext>
            </p:extLst>
          </p:nvPr>
        </p:nvGraphicFramePr>
        <p:xfrm>
          <a:off x="1911600" y="4687396"/>
          <a:ext cx="13978890" cy="3291840"/>
        </p:xfrm>
        <a:graphic>
          <a:graphicData uri="http://schemas.openxmlformats.org/drawingml/2006/table">
            <a:tbl>
              <a:tblPr/>
              <a:tblGrid>
                <a:gridCol w="5977890">
                  <a:extLst>
                    <a:ext uri="{9D8B030D-6E8A-4147-A177-3AD203B41FA5}">
                      <a16:colId xmlns:a16="http://schemas.microsoft.com/office/drawing/2014/main" val="1348054168"/>
                    </a:ext>
                  </a:extLst>
                </a:gridCol>
                <a:gridCol w="8001000">
                  <a:extLst>
                    <a:ext uri="{9D8B030D-6E8A-4147-A177-3AD203B41FA5}">
                      <a16:colId xmlns:a16="http://schemas.microsoft.com/office/drawing/2014/main" val="387715903"/>
                    </a:ext>
                  </a:extLst>
                </a:gridCol>
              </a:tblGrid>
              <a:tr h="0">
                <a:tc>
                  <a:txBody>
                    <a:bodyPr/>
                    <a:lstStyle/>
                    <a:p>
                      <a:r>
                        <a:rPr lang="sl-SI" sz="3200"/>
                        <a:t>Features</a:t>
                      </a:r>
                    </a:p>
                  </a:txBody>
                  <a:tcPr anchor="ctr">
                    <a:lnL>
                      <a:noFill/>
                    </a:lnL>
                    <a:lnR>
                      <a:noFill/>
                    </a:lnR>
                    <a:lnT>
                      <a:noFill/>
                    </a:lnT>
                    <a:lnB>
                      <a:noFill/>
                    </a:lnB>
                  </a:tcPr>
                </a:tc>
                <a:tc>
                  <a:txBody>
                    <a:bodyPr/>
                    <a:lstStyle/>
                    <a:p>
                      <a:r>
                        <a:rPr lang="sl-SI" sz="3200"/>
                        <a:t>Documentation for</a:t>
                      </a:r>
                    </a:p>
                  </a:txBody>
                  <a:tcPr anchor="ctr">
                    <a:lnL>
                      <a:noFill/>
                    </a:lnL>
                    <a:lnR>
                      <a:noFill/>
                    </a:lnR>
                    <a:lnT>
                      <a:noFill/>
                    </a:lnT>
                    <a:lnB>
                      <a:noFill/>
                    </a:lnB>
                  </a:tcPr>
                </a:tc>
                <a:extLst>
                  <a:ext uri="{0D108BD9-81ED-4DB2-BD59-A6C34878D82A}">
                    <a16:rowId xmlns:a16="http://schemas.microsoft.com/office/drawing/2014/main" val="3490911078"/>
                  </a:ext>
                </a:extLst>
              </a:tr>
              <a:tr h="0">
                <a:tc>
                  <a:txBody>
                    <a:bodyPr/>
                    <a:lstStyle/>
                    <a:p>
                      <a:r>
                        <a:rPr lang="sl-SI" sz="3200">
                          <a:hlinkClick r:id="rId6"/>
                        </a:rPr>
                        <a:t>Global projects overview</a:t>
                      </a:r>
                      <a:endParaRPr lang="sl-SI" sz="3200"/>
                    </a:p>
                  </a:txBody>
                  <a:tcPr anchor="ctr">
                    <a:lnL>
                      <a:noFill/>
                    </a:lnL>
                    <a:lnR>
                      <a:noFill/>
                    </a:lnR>
                    <a:lnT>
                      <a:noFill/>
                    </a:lnT>
                    <a:lnB>
                      <a:noFill/>
                    </a:lnB>
                  </a:tcPr>
                </a:tc>
                <a:tc>
                  <a:txBody>
                    <a:bodyPr/>
                    <a:lstStyle/>
                    <a:p>
                      <a:r>
                        <a:rPr lang="en-US" sz="3200" dirty="0"/>
                        <a:t>Create a project overview with important project information.</a:t>
                      </a:r>
                    </a:p>
                  </a:txBody>
                  <a:tcPr anchor="ctr">
                    <a:lnL>
                      <a:noFill/>
                    </a:lnL>
                    <a:lnR>
                      <a:noFill/>
                    </a:lnR>
                    <a:lnT>
                      <a:noFill/>
                    </a:lnT>
                    <a:lnB>
                      <a:noFill/>
                    </a:lnB>
                  </a:tcPr>
                </a:tc>
                <a:extLst>
                  <a:ext uri="{0D108BD9-81ED-4DB2-BD59-A6C34878D82A}">
                    <a16:rowId xmlns:a16="http://schemas.microsoft.com/office/drawing/2014/main" val="1496708477"/>
                  </a:ext>
                </a:extLst>
              </a:tr>
              <a:tr h="305881">
                <a:tc>
                  <a:txBody>
                    <a:bodyPr/>
                    <a:lstStyle/>
                    <a:p>
                      <a:r>
                        <a:rPr lang="sl-SI" sz="3200">
                          <a:hlinkClick r:id="rId7"/>
                        </a:rPr>
                        <a:t>Structure your work</a:t>
                      </a:r>
                      <a:endParaRPr lang="sl-SI" sz="3200"/>
                    </a:p>
                  </a:txBody>
                  <a:tcPr anchor="ctr">
                    <a:lnL>
                      <a:noFill/>
                    </a:lnL>
                    <a:lnR>
                      <a:noFill/>
                    </a:lnR>
                    <a:lnT>
                      <a:noFill/>
                    </a:lnT>
                    <a:lnB>
                      <a:noFill/>
                    </a:lnB>
                  </a:tcPr>
                </a:tc>
                <a:tc>
                  <a:txBody>
                    <a:bodyPr/>
                    <a:lstStyle/>
                    <a:p>
                      <a:r>
                        <a:rPr lang="en-US" sz="3200"/>
                        <a:t>Create work packages and structure your work</a:t>
                      </a:r>
                    </a:p>
                  </a:txBody>
                  <a:tcPr anchor="ctr">
                    <a:lnL>
                      <a:noFill/>
                    </a:lnL>
                    <a:lnR>
                      <a:noFill/>
                    </a:lnR>
                    <a:lnT>
                      <a:noFill/>
                    </a:lnT>
                    <a:lnB>
                      <a:noFill/>
                    </a:lnB>
                  </a:tcPr>
                </a:tc>
                <a:extLst>
                  <a:ext uri="{0D108BD9-81ED-4DB2-BD59-A6C34878D82A}">
                    <a16:rowId xmlns:a16="http://schemas.microsoft.com/office/drawing/2014/main" val="2824324284"/>
                  </a:ext>
                </a:extLst>
              </a:tr>
              <a:tr h="0">
                <a:tc>
                  <a:txBody>
                    <a:bodyPr/>
                    <a:lstStyle/>
                    <a:p>
                      <a:r>
                        <a:rPr lang="sl-SI" sz="3200">
                          <a:hlinkClick r:id="rId8"/>
                        </a:rPr>
                        <a:t>Roadmap planning</a:t>
                      </a:r>
                      <a:endParaRPr lang="sl-SI" sz="3200"/>
                    </a:p>
                  </a:txBody>
                  <a:tcPr anchor="ctr">
                    <a:lnL>
                      <a:noFill/>
                    </a:lnL>
                    <a:lnR>
                      <a:noFill/>
                    </a:lnR>
                    <a:lnT>
                      <a:noFill/>
                    </a:lnT>
                    <a:lnB>
                      <a:noFill/>
                    </a:lnB>
                  </a:tcPr>
                </a:tc>
                <a:tc>
                  <a:txBody>
                    <a:bodyPr/>
                    <a:lstStyle/>
                    <a:p>
                      <a:r>
                        <a:rPr lang="en-US" sz="3200" dirty="0"/>
                        <a:t>Create a roadmap for your project.</a:t>
                      </a:r>
                    </a:p>
                  </a:txBody>
                  <a:tcPr anchor="ctr">
                    <a:lnL>
                      <a:noFill/>
                    </a:lnL>
                    <a:lnR>
                      <a:noFill/>
                    </a:lnR>
                    <a:lnT>
                      <a:noFill/>
                    </a:lnT>
                    <a:lnB>
                      <a:noFill/>
                    </a:lnB>
                  </a:tcPr>
                </a:tc>
                <a:extLst>
                  <a:ext uri="{0D108BD9-81ED-4DB2-BD59-A6C34878D82A}">
                    <a16:rowId xmlns:a16="http://schemas.microsoft.com/office/drawing/2014/main" val="1808383186"/>
                  </a:ext>
                </a:extLst>
              </a:tr>
            </a:tbl>
          </a:graphicData>
        </a:graphic>
      </p:graphicFrame>
      <p:sp>
        <p:nvSpPr>
          <p:cNvPr id="13" name="Pravokotnik 12">
            <a:extLst>
              <a:ext uri="{FF2B5EF4-FFF2-40B4-BE49-F238E27FC236}">
                <a16:creationId xmlns:a16="http://schemas.microsoft.com/office/drawing/2014/main" id="{094BA67B-1EBE-459D-A2C8-C6A8E5E31F91}"/>
              </a:ext>
            </a:extLst>
          </p:cNvPr>
          <p:cNvSpPr/>
          <p:nvPr/>
        </p:nvSpPr>
        <p:spPr>
          <a:xfrm>
            <a:off x="1765140" y="8111490"/>
            <a:ext cx="8520346" cy="369332"/>
          </a:xfrm>
          <a:prstGeom prst="rect">
            <a:avLst/>
          </a:prstGeom>
        </p:spPr>
        <p:txBody>
          <a:bodyPr wrap="none">
            <a:spAutoFit/>
          </a:bodyPr>
          <a:lstStyle/>
          <a:p>
            <a:r>
              <a:rPr lang="sl-SI" dirty="0" err="1"/>
              <a:t>Source</a:t>
            </a:r>
            <a:r>
              <a:rPr lang="sl-SI" dirty="0"/>
              <a:t>: https://www.openproject.org/docs/getting-started/openproject-introduction/</a:t>
            </a:r>
          </a:p>
        </p:txBody>
      </p:sp>
    </p:spTree>
    <p:extLst>
      <p:ext uri="{BB962C8B-B14F-4D97-AF65-F5344CB8AC3E}">
        <p14:creationId xmlns:p14="http://schemas.microsoft.com/office/powerpoint/2010/main" val="3934673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25997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1" name="TextBox 9"/>
          <p:cNvSpPr/>
          <p:nvPr/>
        </p:nvSpPr>
        <p:spPr>
          <a:xfrm>
            <a:off x="1911600" y="2052360"/>
            <a:ext cx="14253686"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2</a:t>
            </a:r>
            <a:r>
              <a:rPr lang="en-US" sz="6410" b="0" strike="noStrike" spc="-1" dirty="0">
                <a:solidFill>
                  <a:srgbClr val="000000"/>
                </a:solidFill>
                <a:latin typeface="Abhaya Libre Regular"/>
              </a:rPr>
              <a:t>: </a:t>
            </a:r>
            <a:r>
              <a:rPr lang="sl-SI" sz="6410" b="0" strike="noStrike" spc="-1" dirty="0">
                <a:solidFill>
                  <a:srgbClr val="000000"/>
                </a:solidFill>
                <a:latin typeface="Abhaya Libre Regular"/>
              </a:rPr>
              <a:t>PM </a:t>
            </a:r>
            <a:r>
              <a:rPr lang="sl-SI" sz="6410" b="0" strike="noStrike" spc="-1" dirty="0" err="1">
                <a:solidFill>
                  <a:srgbClr val="000000"/>
                </a:solidFill>
                <a:latin typeface="Abhaya Libre Regular"/>
              </a:rPr>
              <a:t>with</a:t>
            </a:r>
            <a:r>
              <a:rPr lang="sl-SI" sz="6410" b="0" strike="noStrike" spc="-1" dirty="0">
                <a:solidFill>
                  <a:srgbClr val="000000"/>
                </a:solidFill>
                <a:latin typeface="Abhaya Libre Regular"/>
              </a:rPr>
              <a:t> </a:t>
            </a:r>
            <a:r>
              <a:rPr lang="sl-SI" sz="6410" b="0" strike="noStrike" spc="-1" dirty="0" err="1">
                <a:solidFill>
                  <a:srgbClr val="000000"/>
                </a:solidFill>
                <a:latin typeface="Abhaya Libre Regular"/>
              </a:rPr>
              <a:t>OpenProject</a:t>
            </a:r>
            <a:endParaRPr lang="en-US" sz="6410" b="0" strike="noStrike" spc="-1" dirty="0">
              <a:solidFill>
                <a:srgbClr val="000000"/>
              </a:solidFill>
              <a:latin typeface="Arial"/>
            </a:endParaRPr>
          </a:p>
        </p:txBody>
      </p:sp>
      <p:sp>
        <p:nvSpPr>
          <p:cNvPr id="182" name="TextBox 10"/>
          <p:cNvSpPr/>
          <p:nvPr/>
        </p:nvSpPr>
        <p:spPr>
          <a:xfrm>
            <a:off x="1911600" y="2956320"/>
            <a:ext cx="10249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4000" b="1" dirty="0"/>
              <a:t>Project </a:t>
            </a:r>
            <a:r>
              <a:rPr lang="sl-SI" sz="4000" b="1" dirty="0" err="1"/>
              <a:t>launch</a:t>
            </a:r>
            <a:r>
              <a:rPr lang="sl-SI" sz="4000" b="1" dirty="0"/>
              <a:t> </a:t>
            </a:r>
            <a:r>
              <a:rPr lang="sl-SI" sz="4000" b="1" dirty="0" err="1"/>
              <a:t>or</a:t>
            </a:r>
            <a:r>
              <a:rPr lang="sl-SI" sz="4000" b="1" dirty="0"/>
              <a:t> </a:t>
            </a:r>
            <a:r>
              <a:rPr lang="sl-SI" sz="4000" b="1" dirty="0" err="1"/>
              <a:t>execution</a:t>
            </a:r>
            <a:endParaRPr lang="sl-SI" sz="4000" b="1" dirty="0"/>
          </a:p>
        </p:txBody>
      </p:sp>
      <p:sp>
        <p:nvSpPr>
          <p:cNvPr id="4" name="Rectangle 1">
            <a:extLst>
              <a:ext uri="{FF2B5EF4-FFF2-40B4-BE49-F238E27FC236}">
                <a16:creationId xmlns:a16="http://schemas.microsoft.com/office/drawing/2014/main" id="{649F66CB-32EB-4C4F-9FB8-9756BB5E2D12}"/>
              </a:ext>
            </a:extLst>
          </p:cNvPr>
          <p:cNvSpPr>
            <a:spLocks noChangeArrowheads="1"/>
          </p:cNvSpPr>
          <p:nvPr/>
        </p:nvSpPr>
        <p:spPr bwMode="auto">
          <a:xfrm>
            <a:off x="1751966" y="3557778"/>
            <a:ext cx="130217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sl-SI" sz="3200" dirty="0">
                <a:latin typeface="Arial" panose="020B0604020202020204" pitchFamily="34" charset="0"/>
              </a:rPr>
              <a:t>Manage all project activities, such as tasks, deliverables, risks, features, bugs, change requests in the work packages. Use agile boards with your teams. Document meetings, share news.</a:t>
            </a:r>
            <a:r>
              <a:rPr kumimoji="0" lang="sl-SI" altLang="sl-SI" sz="3200" b="0" i="0" u="none" strike="noStrike" cap="none" normalizeH="0" baseline="0" dirty="0" err="1">
                <a:ln>
                  <a:noFill/>
                </a:ln>
                <a:solidFill>
                  <a:schemeClr val="tx1"/>
                </a:solidFill>
                <a:effectLst/>
                <a:latin typeface="Arial" panose="020B0604020202020204" pitchFamily="34" charset="0"/>
              </a:rPr>
              <a:t>etc</a:t>
            </a:r>
            <a:r>
              <a:rPr kumimoji="0" lang="sl-SI" altLang="sl-SI" sz="3200" b="0" i="0" u="none" strike="noStrike" cap="none" normalizeH="0" baseline="0" dirty="0">
                <a:ln>
                  <a:noFill/>
                </a:ln>
                <a:solidFill>
                  <a:schemeClr val="tx1"/>
                </a:solidFill>
                <a:effectLst/>
                <a:latin typeface="Arial" panose="020B0604020202020204" pitchFamily="34" charset="0"/>
              </a:rPr>
              <a:t>..</a:t>
            </a:r>
          </a:p>
        </p:txBody>
      </p:sp>
      <p:graphicFrame>
        <p:nvGraphicFramePr>
          <p:cNvPr id="3" name="Tabela 2">
            <a:extLst>
              <a:ext uri="{FF2B5EF4-FFF2-40B4-BE49-F238E27FC236}">
                <a16:creationId xmlns:a16="http://schemas.microsoft.com/office/drawing/2014/main" id="{3EA48BC4-01F4-4D7D-B517-B06AB4004799}"/>
              </a:ext>
            </a:extLst>
          </p:cNvPr>
          <p:cNvGraphicFramePr>
            <a:graphicFrameLocks noGrp="1"/>
          </p:cNvGraphicFramePr>
          <p:nvPr>
            <p:extLst>
              <p:ext uri="{D42A27DB-BD31-4B8C-83A1-F6EECF244321}">
                <p14:modId xmlns:p14="http://schemas.microsoft.com/office/powerpoint/2010/main" val="2067289623"/>
              </p:ext>
            </p:extLst>
          </p:nvPr>
        </p:nvGraphicFramePr>
        <p:xfrm>
          <a:off x="1765140" y="5181600"/>
          <a:ext cx="15324651" cy="2712720"/>
        </p:xfrm>
        <a:graphic>
          <a:graphicData uri="http://schemas.openxmlformats.org/drawingml/2006/table">
            <a:tbl>
              <a:tblPr/>
              <a:tblGrid>
                <a:gridCol w="5913951">
                  <a:extLst>
                    <a:ext uri="{9D8B030D-6E8A-4147-A177-3AD203B41FA5}">
                      <a16:colId xmlns:a16="http://schemas.microsoft.com/office/drawing/2014/main" val="880597948"/>
                    </a:ext>
                  </a:extLst>
                </a:gridCol>
                <a:gridCol w="9410700">
                  <a:extLst>
                    <a:ext uri="{9D8B030D-6E8A-4147-A177-3AD203B41FA5}">
                      <a16:colId xmlns:a16="http://schemas.microsoft.com/office/drawing/2014/main" val="1615095884"/>
                    </a:ext>
                  </a:extLst>
                </a:gridCol>
              </a:tblGrid>
              <a:tr h="0">
                <a:tc>
                  <a:txBody>
                    <a:bodyPr/>
                    <a:lstStyle/>
                    <a:p>
                      <a:r>
                        <a:rPr lang="sl-SI" sz="3200"/>
                        <a:t>Features</a:t>
                      </a:r>
                    </a:p>
                  </a:txBody>
                  <a:tcPr anchor="ctr">
                    <a:lnL>
                      <a:noFill/>
                    </a:lnL>
                    <a:lnR>
                      <a:noFill/>
                    </a:lnR>
                    <a:lnT>
                      <a:noFill/>
                    </a:lnT>
                    <a:lnB>
                      <a:noFill/>
                    </a:lnB>
                  </a:tcPr>
                </a:tc>
                <a:tc>
                  <a:txBody>
                    <a:bodyPr/>
                    <a:lstStyle/>
                    <a:p>
                      <a:r>
                        <a:rPr lang="sl-SI" sz="3200"/>
                        <a:t>Documentation for</a:t>
                      </a:r>
                    </a:p>
                  </a:txBody>
                  <a:tcPr anchor="ctr">
                    <a:lnL>
                      <a:noFill/>
                    </a:lnL>
                    <a:lnR>
                      <a:noFill/>
                    </a:lnR>
                    <a:lnT>
                      <a:noFill/>
                    </a:lnT>
                    <a:lnB>
                      <a:noFill/>
                    </a:lnB>
                  </a:tcPr>
                </a:tc>
                <a:extLst>
                  <a:ext uri="{0D108BD9-81ED-4DB2-BD59-A6C34878D82A}">
                    <a16:rowId xmlns:a16="http://schemas.microsoft.com/office/drawing/2014/main" val="479400059"/>
                  </a:ext>
                </a:extLst>
              </a:tr>
              <a:tr h="0">
                <a:tc>
                  <a:txBody>
                    <a:bodyPr/>
                    <a:lstStyle/>
                    <a:p>
                      <a:r>
                        <a:rPr lang="sl-SI" sz="3200">
                          <a:hlinkClick r:id="rId6"/>
                        </a:rPr>
                        <a:t>Work packages</a:t>
                      </a:r>
                      <a:endParaRPr lang="sl-SI" sz="3200"/>
                    </a:p>
                  </a:txBody>
                  <a:tcPr anchor="ctr">
                    <a:lnL>
                      <a:noFill/>
                    </a:lnL>
                    <a:lnR>
                      <a:noFill/>
                    </a:lnR>
                    <a:lnT>
                      <a:noFill/>
                    </a:lnT>
                    <a:lnB>
                      <a:noFill/>
                    </a:lnB>
                  </a:tcPr>
                </a:tc>
                <a:tc>
                  <a:txBody>
                    <a:bodyPr/>
                    <a:lstStyle/>
                    <a:p>
                      <a:r>
                        <a:rPr lang="en-US" sz="3200" dirty="0"/>
                        <a:t>Create and manage all project deliverables, tasks, features, risks, and more.</a:t>
                      </a:r>
                    </a:p>
                  </a:txBody>
                  <a:tcPr anchor="ctr">
                    <a:lnL>
                      <a:noFill/>
                    </a:lnL>
                    <a:lnR>
                      <a:noFill/>
                    </a:lnR>
                    <a:lnT>
                      <a:noFill/>
                    </a:lnT>
                    <a:lnB>
                      <a:noFill/>
                    </a:lnB>
                  </a:tcPr>
                </a:tc>
                <a:extLst>
                  <a:ext uri="{0D108BD9-81ED-4DB2-BD59-A6C34878D82A}">
                    <a16:rowId xmlns:a16="http://schemas.microsoft.com/office/drawing/2014/main" val="1446788693"/>
                  </a:ext>
                </a:extLst>
              </a:tr>
              <a:tr h="0">
                <a:tc>
                  <a:txBody>
                    <a:bodyPr/>
                    <a:lstStyle/>
                    <a:p>
                      <a:r>
                        <a:rPr lang="sl-SI" sz="3200">
                          <a:hlinkClick r:id="rId7"/>
                        </a:rPr>
                        <a:t>Boards</a:t>
                      </a:r>
                      <a:endParaRPr lang="sl-SI" sz="3200"/>
                    </a:p>
                  </a:txBody>
                  <a:tcPr anchor="ctr">
                    <a:lnL>
                      <a:noFill/>
                    </a:lnL>
                    <a:lnR>
                      <a:noFill/>
                    </a:lnR>
                    <a:lnT>
                      <a:noFill/>
                    </a:lnT>
                    <a:lnB>
                      <a:noFill/>
                    </a:lnB>
                  </a:tcPr>
                </a:tc>
                <a:tc>
                  <a:txBody>
                    <a:bodyPr/>
                    <a:lstStyle/>
                    <a:p>
                      <a:r>
                        <a:rPr lang="en-US" sz="3200" dirty="0"/>
                        <a:t>Manage your work with an Agile approach in the flexible boards view.</a:t>
                      </a:r>
                    </a:p>
                  </a:txBody>
                  <a:tcPr anchor="ctr">
                    <a:lnL>
                      <a:noFill/>
                    </a:lnL>
                    <a:lnR>
                      <a:noFill/>
                    </a:lnR>
                    <a:lnT>
                      <a:noFill/>
                    </a:lnT>
                    <a:lnB>
                      <a:noFill/>
                    </a:lnB>
                  </a:tcPr>
                </a:tc>
                <a:extLst>
                  <a:ext uri="{0D108BD9-81ED-4DB2-BD59-A6C34878D82A}">
                    <a16:rowId xmlns:a16="http://schemas.microsoft.com/office/drawing/2014/main" val="201406150"/>
                  </a:ext>
                </a:extLst>
              </a:tr>
            </a:tbl>
          </a:graphicData>
        </a:graphic>
      </p:graphicFrame>
      <p:sp>
        <p:nvSpPr>
          <p:cNvPr id="13" name="Pravokotnik 12">
            <a:extLst>
              <a:ext uri="{FF2B5EF4-FFF2-40B4-BE49-F238E27FC236}">
                <a16:creationId xmlns:a16="http://schemas.microsoft.com/office/drawing/2014/main" id="{16DDC44D-E5D2-4001-BBC4-965E968331ED}"/>
              </a:ext>
            </a:extLst>
          </p:cNvPr>
          <p:cNvSpPr/>
          <p:nvPr/>
        </p:nvSpPr>
        <p:spPr>
          <a:xfrm>
            <a:off x="1765140" y="8111490"/>
            <a:ext cx="8520346" cy="369332"/>
          </a:xfrm>
          <a:prstGeom prst="rect">
            <a:avLst/>
          </a:prstGeom>
        </p:spPr>
        <p:txBody>
          <a:bodyPr wrap="none">
            <a:spAutoFit/>
          </a:bodyPr>
          <a:lstStyle/>
          <a:p>
            <a:r>
              <a:rPr lang="sl-SI" dirty="0" err="1"/>
              <a:t>Source</a:t>
            </a:r>
            <a:r>
              <a:rPr lang="sl-SI" dirty="0"/>
              <a:t>: https://www.openproject.org/docs/getting-started/openproject-introduction/</a:t>
            </a:r>
          </a:p>
        </p:txBody>
      </p:sp>
    </p:spTree>
    <p:extLst>
      <p:ext uri="{BB962C8B-B14F-4D97-AF65-F5344CB8AC3E}">
        <p14:creationId xmlns:p14="http://schemas.microsoft.com/office/powerpoint/2010/main" val="1348384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25997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1" name="TextBox 9"/>
          <p:cNvSpPr/>
          <p:nvPr/>
        </p:nvSpPr>
        <p:spPr>
          <a:xfrm>
            <a:off x="1911600" y="2052360"/>
            <a:ext cx="14253686"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2</a:t>
            </a:r>
            <a:r>
              <a:rPr lang="en-US" sz="6410" b="0" strike="noStrike" spc="-1" dirty="0">
                <a:solidFill>
                  <a:srgbClr val="000000"/>
                </a:solidFill>
                <a:latin typeface="Abhaya Libre Regular"/>
              </a:rPr>
              <a:t>: </a:t>
            </a:r>
            <a:r>
              <a:rPr lang="sl-SI" sz="6410" b="0" strike="noStrike" spc="-1" dirty="0">
                <a:solidFill>
                  <a:srgbClr val="000000"/>
                </a:solidFill>
                <a:latin typeface="Abhaya Libre Regular"/>
              </a:rPr>
              <a:t>PM </a:t>
            </a:r>
            <a:r>
              <a:rPr lang="sl-SI" sz="6410" b="0" strike="noStrike" spc="-1" dirty="0" err="1">
                <a:solidFill>
                  <a:srgbClr val="000000"/>
                </a:solidFill>
                <a:latin typeface="Abhaya Libre Regular"/>
              </a:rPr>
              <a:t>with</a:t>
            </a:r>
            <a:r>
              <a:rPr lang="sl-SI" sz="6410" b="0" strike="noStrike" spc="-1" dirty="0">
                <a:solidFill>
                  <a:srgbClr val="000000"/>
                </a:solidFill>
                <a:latin typeface="Abhaya Libre Regular"/>
              </a:rPr>
              <a:t> </a:t>
            </a:r>
            <a:r>
              <a:rPr lang="sl-SI" sz="6410" b="0" strike="noStrike" spc="-1" dirty="0" err="1">
                <a:solidFill>
                  <a:srgbClr val="000000"/>
                </a:solidFill>
                <a:latin typeface="Abhaya Libre Regular"/>
              </a:rPr>
              <a:t>OpenProject</a:t>
            </a:r>
            <a:endParaRPr lang="en-US" sz="6410" b="0" strike="noStrike" spc="-1" dirty="0">
              <a:solidFill>
                <a:srgbClr val="000000"/>
              </a:solidFill>
              <a:latin typeface="Arial"/>
            </a:endParaRPr>
          </a:p>
        </p:txBody>
      </p:sp>
      <p:sp>
        <p:nvSpPr>
          <p:cNvPr id="182" name="TextBox 10"/>
          <p:cNvSpPr/>
          <p:nvPr/>
        </p:nvSpPr>
        <p:spPr>
          <a:xfrm>
            <a:off x="1911600" y="2956320"/>
            <a:ext cx="10249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4000" b="1" dirty="0"/>
              <a:t>Project </a:t>
            </a:r>
            <a:r>
              <a:rPr lang="sl-SI" sz="4000" b="1" dirty="0" err="1"/>
              <a:t>launch</a:t>
            </a:r>
            <a:r>
              <a:rPr lang="sl-SI" sz="4000" b="1" dirty="0"/>
              <a:t> </a:t>
            </a:r>
            <a:r>
              <a:rPr lang="sl-SI" sz="4000" b="1" dirty="0" err="1"/>
              <a:t>or</a:t>
            </a:r>
            <a:r>
              <a:rPr lang="sl-SI" sz="4000" b="1" dirty="0"/>
              <a:t> </a:t>
            </a:r>
            <a:r>
              <a:rPr lang="sl-SI" sz="4000" b="1" dirty="0" err="1"/>
              <a:t>execution</a:t>
            </a:r>
            <a:endParaRPr lang="sl-SI" sz="4000" b="1" dirty="0"/>
          </a:p>
        </p:txBody>
      </p:sp>
      <p:sp>
        <p:nvSpPr>
          <p:cNvPr id="4" name="Rectangle 1">
            <a:extLst>
              <a:ext uri="{FF2B5EF4-FFF2-40B4-BE49-F238E27FC236}">
                <a16:creationId xmlns:a16="http://schemas.microsoft.com/office/drawing/2014/main" id="{649F66CB-32EB-4C4F-9FB8-9756BB5E2D12}"/>
              </a:ext>
            </a:extLst>
          </p:cNvPr>
          <p:cNvSpPr>
            <a:spLocks noChangeArrowheads="1"/>
          </p:cNvSpPr>
          <p:nvPr/>
        </p:nvSpPr>
        <p:spPr bwMode="auto">
          <a:xfrm>
            <a:off x="1751966" y="3557778"/>
            <a:ext cx="130217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sl-SI" sz="3200" dirty="0">
                <a:latin typeface="Arial" panose="020B0604020202020204" pitchFamily="34" charset="0"/>
              </a:rPr>
              <a:t>Manage all project activities, such as tasks, deliverables, risks, features, bugs, change requests in the work packages. Use agile boards with your teams. Document meetings, share news.</a:t>
            </a:r>
            <a:r>
              <a:rPr kumimoji="0" lang="sl-SI" altLang="sl-SI" sz="3200" b="0" i="0" u="none" strike="noStrike" cap="none" normalizeH="0" baseline="0" dirty="0" err="1">
                <a:ln>
                  <a:noFill/>
                </a:ln>
                <a:solidFill>
                  <a:schemeClr val="tx1"/>
                </a:solidFill>
                <a:effectLst/>
                <a:latin typeface="Arial" panose="020B0604020202020204" pitchFamily="34" charset="0"/>
              </a:rPr>
              <a:t>etc</a:t>
            </a:r>
            <a:r>
              <a:rPr kumimoji="0" lang="sl-SI" altLang="sl-SI" sz="3200" b="0" i="0" u="none" strike="noStrike" cap="none" normalizeH="0" baseline="0" dirty="0">
                <a:ln>
                  <a:noFill/>
                </a:ln>
                <a:solidFill>
                  <a:schemeClr val="tx1"/>
                </a:solidFill>
                <a:effectLst/>
                <a:latin typeface="Arial" panose="020B0604020202020204" pitchFamily="34" charset="0"/>
              </a:rPr>
              <a:t>..</a:t>
            </a:r>
          </a:p>
        </p:txBody>
      </p:sp>
      <p:graphicFrame>
        <p:nvGraphicFramePr>
          <p:cNvPr id="3" name="Tabela 2">
            <a:extLst>
              <a:ext uri="{FF2B5EF4-FFF2-40B4-BE49-F238E27FC236}">
                <a16:creationId xmlns:a16="http://schemas.microsoft.com/office/drawing/2014/main" id="{3EA48BC4-01F4-4D7D-B517-B06AB4004799}"/>
              </a:ext>
            </a:extLst>
          </p:cNvPr>
          <p:cNvGraphicFramePr>
            <a:graphicFrameLocks noGrp="1"/>
          </p:cNvGraphicFramePr>
          <p:nvPr>
            <p:extLst>
              <p:ext uri="{D42A27DB-BD31-4B8C-83A1-F6EECF244321}">
                <p14:modId xmlns:p14="http://schemas.microsoft.com/office/powerpoint/2010/main" val="3790867780"/>
              </p:ext>
            </p:extLst>
          </p:nvPr>
        </p:nvGraphicFramePr>
        <p:xfrm>
          <a:off x="1765140" y="5181600"/>
          <a:ext cx="15324651" cy="2225040"/>
        </p:xfrm>
        <a:graphic>
          <a:graphicData uri="http://schemas.openxmlformats.org/drawingml/2006/table">
            <a:tbl>
              <a:tblPr/>
              <a:tblGrid>
                <a:gridCol w="5913951">
                  <a:extLst>
                    <a:ext uri="{9D8B030D-6E8A-4147-A177-3AD203B41FA5}">
                      <a16:colId xmlns:a16="http://schemas.microsoft.com/office/drawing/2014/main" val="880597948"/>
                    </a:ext>
                  </a:extLst>
                </a:gridCol>
                <a:gridCol w="9410700">
                  <a:extLst>
                    <a:ext uri="{9D8B030D-6E8A-4147-A177-3AD203B41FA5}">
                      <a16:colId xmlns:a16="http://schemas.microsoft.com/office/drawing/2014/main" val="1615095884"/>
                    </a:ext>
                  </a:extLst>
                </a:gridCol>
              </a:tblGrid>
              <a:tr h="0">
                <a:tc>
                  <a:txBody>
                    <a:bodyPr/>
                    <a:lstStyle/>
                    <a:p>
                      <a:r>
                        <a:rPr lang="sl-SI" sz="3200"/>
                        <a:t>Features</a:t>
                      </a:r>
                    </a:p>
                  </a:txBody>
                  <a:tcPr anchor="ctr">
                    <a:lnL>
                      <a:noFill/>
                    </a:lnL>
                    <a:lnR>
                      <a:noFill/>
                    </a:lnR>
                    <a:lnT>
                      <a:noFill/>
                    </a:lnT>
                    <a:lnB>
                      <a:noFill/>
                    </a:lnB>
                  </a:tcPr>
                </a:tc>
                <a:tc>
                  <a:txBody>
                    <a:bodyPr/>
                    <a:lstStyle/>
                    <a:p>
                      <a:r>
                        <a:rPr lang="sl-SI" sz="3200"/>
                        <a:t>Documentation for</a:t>
                      </a:r>
                    </a:p>
                  </a:txBody>
                  <a:tcPr anchor="ctr">
                    <a:lnL>
                      <a:noFill/>
                    </a:lnL>
                    <a:lnR>
                      <a:noFill/>
                    </a:lnR>
                    <a:lnT>
                      <a:noFill/>
                    </a:lnT>
                    <a:lnB>
                      <a:noFill/>
                    </a:lnB>
                  </a:tcPr>
                </a:tc>
                <a:extLst>
                  <a:ext uri="{0D108BD9-81ED-4DB2-BD59-A6C34878D82A}">
                    <a16:rowId xmlns:a16="http://schemas.microsoft.com/office/drawing/2014/main" val="479400059"/>
                  </a:ext>
                </a:extLst>
              </a:tr>
              <a:tr h="0">
                <a:tc>
                  <a:txBody>
                    <a:bodyPr/>
                    <a:lstStyle/>
                    <a:p>
                      <a:r>
                        <a:rPr lang="sl-SI" sz="3200" dirty="0" err="1">
                          <a:hlinkClick r:id="rId6"/>
                        </a:rPr>
                        <a:t>Meetings</a:t>
                      </a:r>
                      <a:endParaRPr lang="sl-SI" sz="3200" dirty="0"/>
                    </a:p>
                  </a:txBody>
                  <a:tcPr anchor="ctr">
                    <a:lnL>
                      <a:noFill/>
                    </a:lnL>
                    <a:lnR>
                      <a:noFill/>
                    </a:lnR>
                    <a:lnT>
                      <a:noFill/>
                    </a:lnT>
                    <a:lnB>
                      <a:noFill/>
                    </a:lnB>
                  </a:tcPr>
                </a:tc>
                <a:tc>
                  <a:txBody>
                    <a:bodyPr/>
                    <a:lstStyle/>
                    <a:p>
                      <a:r>
                        <a:rPr lang="en-US" sz="3200" dirty="0"/>
                        <a:t>Plan and document your project meetings and share minutes with all your team.</a:t>
                      </a:r>
                    </a:p>
                  </a:txBody>
                  <a:tcPr anchor="ctr">
                    <a:lnL>
                      <a:noFill/>
                    </a:lnL>
                    <a:lnR>
                      <a:noFill/>
                    </a:lnR>
                    <a:lnT>
                      <a:noFill/>
                    </a:lnT>
                    <a:lnB>
                      <a:noFill/>
                    </a:lnB>
                  </a:tcPr>
                </a:tc>
                <a:extLst>
                  <a:ext uri="{0D108BD9-81ED-4DB2-BD59-A6C34878D82A}">
                    <a16:rowId xmlns:a16="http://schemas.microsoft.com/office/drawing/2014/main" val="788348640"/>
                  </a:ext>
                </a:extLst>
              </a:tr>
              <a:tr h="0">
                <a:tc>
                  <a:txBody>
                    <a:bodyPr/>
                    <a:lstStyle/>
                    <a:p>
                      <a:r>
                        <a:rPr lang="sl-SI" sz="3200">
                          <a:hlinkClick r:id="rId7"/>
                        </a:rPr>
                        <a:t>News</a:t>
                      </a:r>
                      <a:endParaRPr lang="sl-SI" sz="3200"/>
                    </a:p>
                  </a:txBody>
                  <a:tcPr anchor="ctr">
                    <a:lnL>
                      <a:noFill/>
                    </a:lnL>
                    <a:lnR>
                      <a:noFill/>
                    </a:lnR>
                    <a:lnT>
                      <a:noFill/>
                    </a:lnT>
                    <a:lnB>
                      <a:noFill/>
                    </a:lnB>
                  </a:tcPr>
                </a:tc>
                <a:tc>
                  <a:txBody>
                    <a:bodyPr/>
                    <a:lstStyle/>
                    <a:p>
                      <a:r>
                        <a:rPr lang="en-US" sz="3200" dirty="0"/>
                        <a:t>Share project news with your team.</a:t>
                      </a:r>
                    </a:p>
                  </a:txBody>
                  <a:tcPr anchor="ctr">
                    <a:lnL>
                      <a:noFill/>
                    </a:lnL>
                    <a:lnR>
                      <a:noFill/>
                    </a:lnR>
                    <a:lnT>
                      <a:noFill/>
                    </a:lnT>
                    <a:lnB>
                      <a:noFill/>
                    </a:lnB>
                  </a:tcPr>
                </a:tc>
                <a:extLst>
                  <a:ext uri="{0D108BD9-81ED-4DB2-BD59-A6C34878D82A}">
                    <a16:rowId xmlns:a16="http://schemas.microsoft.com/office/drawing/2014/main" val="2130321678"/>
                  </a:ext>
                </a:extLst>
              </a:tr>
            </a:tbl>
          </a:graphicData>
        </a:graphic>
      </p:graphicFrame>
      <p:sp>
        <p:nvSpPr>
          <p:cNvPr id="13" name="Pravokotnik 12">
            <a:extLst>
              <a:ext uri="{FF2B5EF4-FFF2-40B4-BE49-F238E27FC236}">
                <a16:creationId xmlns:a16="http://schemas.microsoft.com/office/drawing/2014/main" id="{16DDC44D-E5D2-4001-BBC4-965E968331ED}"/>
              </a:ext>
            </a:extLst>
          </p:cNvPr>
          <p:cNvSpPr/>
          <p:nvPr/>
        </p:nvSpPr>
        <p:spPr>
          <a:xfrm>
            <a:off x="1765140" y="8111490"/>
            <a:ext cx="8520346" cy="369332"/>
          </a:xfrm>
          <a:prstGeom prst="rect">
            <a:avLst/>
          </a:prstGeom>
        </p:spPr>
        <p:txBody>
          <a:bodyPr wrap="none">
            <a:spAutoFit/>
          </a:bodyPr>
          <a:lstStyle/>
          <a:p>
            <a:r>
              <a:rPr lang="sl-SI" dirty="0" err="1"/>
              <a:t>Source</a:t>
            </a:r>
            <a:r>
              <a:rPr lang="sl-SI" dirty="0"/>
              <a:t>: https://www.openproject.org/docs/getting-started/openproject-introduction/</a:t>
            </a:r>
          </a:p>
        </p:txBody>
      </p:sp>
    </p:spTree>
    <p:extLst>
      <p:ext uri="{BB962C8B-B14F-4D97-AF65-F5344CB8AC3E}">
        <p14:creationId xmlns:p14="http://schemas.microsoft.com/office/powerpoint/2010/main" val="603495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25997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1" name="TextBox 9"/>
          <p:cNvSpPr/>
          <p:nvPr/>
        </p:nvSpPr>
        <p:spPr>
          <a:xfrm>
            <a:off x="1911600" y="2052360"/>
            <a:ext cx="14253686"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2</a:t>
            </a:r>
            <a:r>
              <a:rPr lang="en-US" sz="6410" b="0" strike="noStrike" spc="-1" dirty="0">
                <a:solidFill>
                  <a:srgbClr val="000000"/>
                </a:solidFill>
                <a:latin typeface="Abhaya Libre Regular"/>
              </a:rPr>
              <a:t>: </a:t>
            </a:r>
            <a:r>
              <a:rPr lang="sl-SI" sz="6410" b="0" strike="noStrike" spc="-1" dirty="0">
                <a:solidFill>
                  <a:srgbClr val="000000"/>
                </a:solidFill>
                <a:latin typeface="Abhaya Libre Regular"/>
              </a:rPr>
              <a:t>PM </a:t>
            </a:r>
            <a:r>
              <a:rPr lang="sl-SI" sz="6410" b="0" strike="noStrike" spc="-1" dirty="0" err="1">
                <a:solidFill>
                  <a:srgbClr val="000000"/>
                </a:solidFill>
                <a:latin typeface="Abhaya Libre Regular"/>
              </a:rPr>
              <a:t>with</a:t>
            </a:r>
            <a:r>
              <a:rPr lang="sl-SI" sz="6410" b="0" strike="noStrike" spc="-1" dirty="0">
                <a:solidFill>
                  <a:srgbClr val="000000"/>
                </a:solidFill>
                <a:latin typeface="Abhaya Libre Regular"/>
              </a:rPr>
              <a:t> </a:t>
            </a:r>
            <a:r>
              <a:rPr lang="sl-SI" sz="6410" b="0" strike="noStrike" spc="-1" dirty="0" err="1">
                <a:solidFill>
                  <a:srgbClr val="000000"/>
                </a:solidFill>
                <a:latin typeface="Abhaya Libre Regular"/>
              </a:rPr>
              <a:t>OpenProject</a:t>
            </a:r>
            <a:endParaRPr lang="en-US" sz="6410" b="0" strike="noStrike" spc="-1" dirty="0">
              <a:solidFill>
                <a:srgbClr val="000000"/>
              </a:solidFill>
              <a:latin typeface="Arial"/>
            </a:endParaRPr>
          </a:p>
        </p:txBody>
      </p:sp>
      <p:sp>
        <p:nvSpPr>
          <p:cNvPr id="182" name="TextBox 10"/>
          <p:cNvSpPr/>
          <p:nvPr/>
        </p:nvSpPr>
        <p:spPr>
          <a:xfrm>
            <a:off x="1911600" y="2956320"/>
            <a:ext cx="10249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4000" b="1" dirty="0"/>
              <a:t>Project </a:t>
            </a:r>
            <a:r>
              <a:rPr lang="sl-SI" sz="4000" b="1" dirty="0" err="1"/>
              <a:t>launch</a:t>
            </a:r>
            <a:r>
              <a:rPr lang="sl-SI" sz="4000" b="1" dirty="0"/>
              <a:t> </a:t>
            </a:r>
            <a:r>
              <a:rPr lang="sl-SI" sz="4000" b="1" dirty="0" err="1"/>
              <a:t>or</a:t>
            </a:r>
            <a:r>
              <a:rPr lang="sl-SI" sz="4000" b="1" dirty="0"/>
              <a:t> </a:t>
            </a:r>
            <a:r>
              <a:rPr lang="sl-SI" sz="4000" b="1" dirty="0" err="1"/>
              <a:t>execution</a:t>
            </a:r>
            <a:endParaRPr lang="sl-SI" sz="4000" b="1" dirty="0"/>
          </a:p>
        </p:txBody>
      </p:sp>
      <p:sp>
        <p:nvSpPr>
          <p:cNvPr id="4" name="Rectangle 1">
            <a:extLst>
              <a:ext uri="{FF2B5EF4-FFF2-40B4-BE49-F238E27FC236}">
                <a16:creationId xmlns:a16="http://schemas.microsoft.com/office/drawing/2014/main" id="{649F66CB-32EB-4C4F-9FB8-9756BB5E2D12}"/>
              </a:ext>
            </a:extLst>
          </p:cNvPr>
          <p:cNvSpPr>
            <a:spLocks noChangeArrowheads="1"/>
          </p:cNvSpPr>
          <p:nvPr/>
        </p:nvSpPr>
        <p:spPr bwMode="auto">
          <a:xfrm>
            <a:off x="1751966" y="3557778"/>
            <a:ext cx="130217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sl-SI" sz="3200" dirty="0">
                <a:latin typeface="Arial" panose="020B0604020202020204" pitchFamily="34" charset="0"/>
              </a:rPr>
              <a:t>Manage all project activities, such as tasks, deliverables, risks, features, bugs, change requests in the work packages. Use agile boards with your teams. Document meetings, share news.</a:t>
            </a:r>
            <a:r>
              <a:rPr kumimoji="0" lang="sl-SI" altLang="sl-SI" sz="3200" b="0" i="0" u="none" strike="noStrike" cap="none" normalizeH="0" baseline="0" dirty="0" err="1">
                <a:ln>
                  <a:noFill/>
                </a:ln>
                <a:solidFill>
                  <a:schemeClr val="tx1"/>
                </a:solidFill>
                <a:effectLst/>
                <a:latin typeface="Arial" panose="020B0604020202020204" pitchFamily="34" charset="0"/>
              </a:rPr>
              <a:t>etc</a:t>
            </a:r>
            <a:r>
              <a:rPr kumimoji="0" lang="sl-SI" altLang="sl-SI" sz="3200" b="0" i="0" u="none" strike="noStrike" cap="none" normalizeH="0" baseline="0" dirty="0">
                <a:ln>
                  <a:noFill/>
                </a:ln>
                <a:solidFill>
                  <a:schemeClr val="tx1"/>
                </a:solidFill>
                <a:effectLst/>
                <a:latin typeface="Arial" panose="020B0604020202020204" pitchFamily="34" charset="0"/>
              </a:rPr>
              <a:t>..</a:t>
            </a:r>
          </a:p>
        </p:txBody>
      </p:sp>
      <p:graphicFrame>
        <p:nvGraphicFramePr>
          <p:cNvPr id="3" name="Tabela 2">
            <a:extLst>
              <a:ext uri="{FF2B5EF4-FFF2-40B4-BE49-F238E27FC236}">
                <a16:creationId xmlns:a16="http://schemas.microsoft.com/office/drawing/2014/main" id="{3EA48BC4-01F4-4D7D-B517-B06AB4004799}"/>
              </a:ext>
            </a:extLst>
          </p:cNvPr>
          <p:cNvGraphicFramePr>
            <a:graphicFrameLocks noGrp="1"/>
          </p:cNvGraphicFramePr>
          <p:nvPr>
            <p:extLst>
              <p:ext uri="{D42A27DB-BD31-4B8C-83A1-F6EECF244321}">
                <p14:modId xmlns:p14="http://schemas.microsoft.com/office/powerpoint/2010/main" val="2158697059"/>
              </p:ext>
            </p:extLst>
          </p:nvPr>
        </p:nvGraphicFramePr>
        <p:xfrm>
          <a:off x="1911600" y="5656038"/>
          <a:ext cx="15324651" cy="1645920"/>
        </p:xfrm>
        <a:graphic>
          <a:graphicData uri="http://schemas.openxmlformats.org/drawingml/2006/table">
            <a:tbl>
              <a:tblPr/>
              <a:tblGrid>
                <a:gridCol w="5913951">
                  <a:extLst>
                    <a:ext uri="{9D8B030D-6E8A-4147-A177-3AD203B41FA5}">
                      <a16:colId xmlns:a16="http://schemas.microsoft.com/office/drawing/2014/main" val="880597948"/>
                    </a:ext>
                  </a:extLst>
                </a:gridCol>
                <a:gridCol w="9410700">
                  <a:extLst>
                    <a:ext uri="{9D8B030D-6E8A-4147-A177-3AD203B41FA5}">
                      <a16:colId xmlns:a16="http://schemas.microsoft.com/office/drawing/2014/main" val="1615095884"/>
                    </a:ext>
                  </a:extLst>
                </a:gridCol>
              </a:tblGrid>
              <a:tr h="0">
                <a:tc>
                  <a:txBody>
                    <a:bodyPr/>
                    <a:lstStyle/>
                    <a:p>
                      <a:r>
                        <a:rPr lang="sl-SI" sz="3200"/>
                        <a:t>Features</a:t>
                      </a:r>
                    </a:p>
                  </a:txBody>
                  <a:tcPr anchor="ctr">
                    <a:lnL>
                      <a:noFill/>
                    </a:lnL>
                    <a:lnR>
                      <a:noFill/>
                    </a:lnR>
                    <a:lnT>
                      <a:noFill/>
                    </a:lnT>
                    <a:lnB>
                      <a:noFill/>
                    </a:lnB>
                  </a:tcPr>
                </a:tc>
                <a:tc>
                  <a:txBody>
                    <a:bodyPr/>
                    <a:lstStyle/>
                    <a:p>
                      <a:r>
                        <a:rPr lang="sl-SI" sz="3200"/>
                        <a:t>Documentation for</a:t>
                      </a:r>
                    </a:p>
                  </a:txBody>
                  <a:tcPr anchor="ctr">
                    <a:lnL>
                      <a:noFill/>
                    </a:lnL>
                    <a:lnR>
                      <a:noFill/>
                    </a:lnR>
                    <a:lnT>
                      <a:noFill/>
                    </a:lnT>
                    <a:lnB>
                      <a:noFill/>
                    </a:lnB>
                  </a:tcPr>
                </a:tc>
                <a:extLst>
                  <a:ext uri="{0D108BD9-81ED-4DB2-BD59-A6C34878D82A}">
                    <a16:rowId xmlns:a16="http://schemas.microsoft.com/office/drawing/2014/main" val="479400059"/>
                  </a:ext>
                </a:extLst>
              </a:tr>
              <a:tr h="0">
                <a:tc>
                  <a:txBody>
                    <a:bodyPr/>
                    <a:lstStyle/>
                    <a:p>
                      <a:r>
                        <a:rPr lang="sl-SI" sz="3200" dirty="0" err="1">
                          <a:hlinkClick r:id="rId6"/>
                        </a:rPr>
                        <a:t>Wiki</a:t>
                      </a:r>
                      <a:endParaRPr lang="sl-SI" sz="3200" dirty="0"/>
                    </a:p>
                  </a:txBody>
                  <a:tcPr anchor="ctr">
                    <a:lnL>
                      <a:noFill/>
                    </a:lnL>
                    <a:lnR>
                      <a:noFill/>
                    </a:lnR>
                    <a:lnT>
                      <a:noFill/>
                    </a:lnT>
                    <a:lnB>
                      <a:noFill/>
                    </a:lnB>
                  </a:tcPr>
                </a:tc>
                <a:tc>
                  <a:txBody>
                    <a:bodyPr/>
                    <a:lstStyle/>
                    <a:p>
                      <a:r>
                        <a:rPr lang="en-US" sz="3200" dirty="0"/>
                        <a:t>Document all important project information and keep it up to date with your team.</a:t>
                      </a:r>
                    </a:p>
                  </a:txBody>
                  <a:tcPr anchor="ctr">
                    <a:lnL>
                      <a:noFill/>
                    </a:lnL>
                    <a:lnR>
                      <a:noFill/>
                    </a:lnR>
                    <a:lnT>
                      <a:noFill/>
                    </a:lnT>
                    <a:lnB>
                      <a:noFill/>
                    </a:lnB>
                  </a:tcPr>
                </a:tc>
                <a:extLst>
                  <a:ext uri="{0D108BD9-81ED-4DB2-BD59-A6C34878D82A}">
                    <a16:rowId xmlns:a16="http://schemas.microsoft.com/office/drawing/2014/main" val="427681586"/>
                  </a:ext>
                </a:extLst>
              </a:tr>
            </a:tbl>
          </a:graphicData>
        </a:graphic>
      </p:graphicFrame>
      <p:sp>
        <p:nvSpPr>
          <p:cNvPr id="13" name="Pravokotnik 12">
            <a:extLst>
              <a:ext uri="{FF2B5EF4-FFF2-40B4-BE49-F238E27FC236}">
                <a16:creationId xmlns:a16="http://schemas.microsoft.com/office/drawing/2014/main" id="{16DDC44D-E5D2-4001-BBC4-965E968331ED}"/>
              </a:ext>
            </a:extLst>
          </p:cNvPr>
          <p:cNvSpPr/>
          <p:nvPr/>
        </p:nvSpPr>
        <p:spPr>
          <a:xfrm>
            <a:off x="1765140" y="8111490"/>
            <a:ext cx="8520346" cy="369332"/>
          </a:xfrm>
          <a:prstGeom prst="rect">
            <a:avLst/>
          </a:prstGeom>
        </p:spPr>
        <p:txBody>
          <a:bodyPr wrap="none">
            <a:spAutoFit/>
          </a:bodyPr>
          <a:lstStyle/>
          <a:p>
            <a:r>
              <a:rPr lang="sl-SI" dirty="0" err="1"/>
              <a:t>Source</a:t>
            </a:r>
            <a:r>
              <a:rPr lang="sl-SI" dirty="0"/>
              <a:t>: https://www.openproject.org/docs/getting-started/openproject-introduction/</a:t>
            </a:r>
          </a:p>
        </p:txBody>
      </p:sp>
    </p:spTree>
    <p:extLst>
      <p:ext uri="{BB962C8B-B14F-4D97-AF65-F5344CB8AC3E}">
        <p14:creationId xmlns:p14="http://schemas.microsoft.com/office/powerpoint/2010/main" val="145785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66" name="TextBox 2"/>
          <p:cNvSpPr/>
          <p:nvPr/>
        </p:nvSpPr>
        <p:spPr>
          <a:xfrm>
            <a:off x="1784160" y="1895040"/>
            <a:ext cx="8280360" cy="692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48"/>
              </a:lnSpc>
            </a:pPr>
            <a:r>
              <a:rPr lang="en-US" sz="6410" b="0" strike="noStrike" spc="-1">
                <a:solidFill>
                  <a:srgbClr val="000000"/>
                </a:solidFill>
                <a:latin typeface="Abhaya Libre Regular Bold"/>
              </a:rPr>
              <a:t>Disclaimer</a:t>
            </a:r>
            <a:endParaRPr lang="en-US" sz="6410" b="0" strike="noStrike" spc="-1">
              <a:solidFill>
                <a:srgbClr val="000000"/>
              </a:solidFill>
              <a:latin typeface="Arial"/>
            </a:endParaRPr>
          </a:p>
        </p:txBody>
      </p:sp>
      <p:sp>
        <p:nvSpPr>
          <p:cNvPr id="67" name="TextBox 3"/>
          <p:cNvSpPr/>
          <p:nvPr/>
        </p:nvSpPr>
        <p:spPr>
          <a:xfrm>
            <a:off x="1784160" y="2828880"/>
            <a:ext cx="15741360" cy="4264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a:lnSpc>
                <a:spcPts val="4618"/>
              </a:lnSpc>
            </a:pPr>
            <a:r>
              <a:rPr lang="en-US" sz="3300" b="0" strike="noStrike" spc="-49">
                <a:solidFill>
                  <a:srgbClr val="000000"/>
                </a:solidFill>
                <a:latin typeface="Abhaya Libre Regular"/>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sz="3300" b="0" strike="noStrike" spc="-1">
              <a:solidFill>
                <a:srgbClr val="000000"/>
              </a:solidFill>
              <a:latin typeface="Arial"/>
            </a:endParaRPr>
          </a:p>
          <a:p>
            <a:pPr algn="just">
              <a:lnSpc>
                <a:spcPts val="2381"/>
              </a:lnSpc>
            </a:pPr>
            <a:endParaRPr lang="en-US" sz="3300" b="0" strike="noStrike" spc="-1">
              <a:solidFill>
                <a:srgbClr val="000000"/>
              </a:solidFill>
              <a:latin typeface="Arial"/>
            </a:endParaRPr>
          </a:p>
          <a:p>
            <a:pPr algn="just">
              <a:lnSpc>
                <a:spcPts val="4618"/>
              </a:lnSpc>
            </a:pPr>
            <a:r>
              <a:rPr lang="en-US" sz="3300" b="0" strike="noStrike" spc="-49">
                <a:solidFill>
                  <a:srgbClr val="000000"/>
                </a:solidFill>
                <a:latin typeface="Abhaya Libre Regular"/>
              </a:rPr>
              <a:t>Project Nº: 2021-1-RO01-KA220-VET-000028118</a:t>
            </a:r>
            <a:endParaRPr lang="en-US" sz="3300" b="0" strike="noStrike" spc="-1">
              <a:solidFill>
                <a:srgbClr val="000000"/>
              </a:solidFill>
              <a:latin typeface="Arial"/>
            </a:endParaRPr>
          </a:p>
          <a:p>
            <a:pPr algn="just">
              <a:lnSpc>
                <a:spcPts val="4618"/>
              </a:lnSpc>
            </a:pPr>
            <a:endParaRPr lang="en-US" sz="3300" b="0" strike="noStrike" spc="-1">
              <a:solidFill>
                <a:srgbClr val="000000"/>
              </a:solidFill>
              <a:latin typeface="Arial"/>
            </a:endParaRPr>
          </a:p>
          <a:p>
            <a:pPr>
              <a:lnSpc>
                <a:spcPts val="3498"/>
              </a:lnSpc>
            </a:pPr>
            <a:endParaRPr lang="en-US" sz="3300" b="0" strike="noStrike" spc="-1">
              <a:solidFill>
                <a:srgbClr val="000000"/>
              </a:solidFill>
              <a:latin typeface="Arial"/>
            </a:endParaRPr>
          </a:p>
        </p:txBody>
      </p:sp>
      <p:pic>
        <p:nvPicPr>
          <p:cNvPr id="68" name="Picture 4"/>
          <p:cNvPicPr/>
          <p:nvPr/>
        </p:nvPicPr>
        <p:blipFill>
          <a:blip r:embed="rId2"/>
          <a:stretch/>
        </p:blipFill>
        <p:spPr>
          <a:xfrm rot="17403600">
            <a:off x="-4782600" y="7448040"/>
            <a:ext cx="11621880" cy="12387600"/>
          </a:xfrm>
          <a:prstGeom prst="rect">
            <a:avLst/>
          </a:prstGeom>
          <a:ln w="0">
            <a:noFill/>
          </a:ln>
        </p:spPr>
      </p:pic>
      <p:pic>
        <p:nvPicPr>
          <p:cNvPr id="69" name="Picture 5"/>
          <p:cNvPicPr/>
          <p:nvPr/>
        </p:nvPicPr>
        <p:blipFill>
          <a:blip r:embed="rId3"/>
          <a:stretch/>
        </p:blipFill>
        <p:spPr>
          <a:xfrm rot="1836600">
            <a:off x="0" y="-2006640"/>
            <a:ext cx="3333600" cy="3588120"/>
          </a:xfrm>
          <a:prstGeom prst="rect">
            <a:avLst/>
          </a:prstGeom>
          <a:ln w="0">
            <a:noFill/>
          </a:ln>
        </p:spPr>
      </p:pic>
      <p:pic>
        <p:nvPicPr>
          <p:cNvPr id="70" name="Picture 6"/>
          <p:cNvPicPr/>
          <p:nvPr/>
        </p:nvPicPr>
        <p:blipFill>
          <a:blip r:embed="rId4"/>
          <a:stretch/>
        </p:blipFill>
        <p:spPr>
          <a:xfrm rot="20414400">
            <a:off x="-3467160" y="353160"/>
            <a:ext cx="4351680" cy="4345920"/>
          </a:xfrm>
          <a:prstGeom prst="rect">
            <a:avLst/>
          </a:prstGeom>
          <a:ln w="0">
            <a:noFill/>
          </a:ln>
        </p:spPr>
      </p:pic>
      <p:pic>
        <p:nvPicPr>
          <p:cNvPr id="71" name="Picture 7"/>
          <p:cNvPicPr/>
          <p:nvPr/>
        </p:nvPicPr>
        <p:blipFill>
          <a:blip r:embed="rId5"/>
          <a:stretch/>
        </p:blipFill>
        <p:spPr>
          <a:xfrm rot="14220600">
            <a:off x="3147120" y="8907120"/>
            <a:ext cx="5810040" cy="5802480"/>
          </a:xfrm>
          <a:prstGeom prst="rect">
            <a:avLst/>
          </a:prstGeom>
          <a:ln w="0">
            <a:noFill/>
          </a:ln>
        </p:spPr>
      </p:pic>
      <p:pic>
        <p:nvPicPr>
          <p:cNvPr id="72" name="Picture 8"/>
          <p:cNvPicPr/>
          <p:nvPr/>
        </p:nvPicPr>
        <p:blipFill>
          <a:blip r:embed="rId6"/>
          <a:stretch/>
        </p:blipFill>
        <p:spPr>
          <a:xfrm>
            <a:off x="16418880" y="0"/>
            <a:ext cx="1868760" cy="1868760"/>
          </a:xfrm>
          <a:prstGeom prst="rect">
            <a:avLst/>
          </a:prstGeom>
          <a:ln w="0">
            <a:noFill/>
          </a:ln>
        </p:spPr>
      </p:pic>
      <p:pic>
        <p:nvPicPr>
          <p:cNvPr id="73" name="Picture 9"/>
          <p:cNvPicPr/>
          <p:nvPr/>
        </p:nvPicPr>
        <p:blipFill>
          <a:blip r:embed="rId7"/>
          <a:stretch/>
        </p:blipFill>
        <p:spPr>
          <a:xfrm rot="12652800">
            <a:off x="13507200" y="7477920"/>
            <a:ext cx="5363640" cy="5363640"/>
          </a:xfrm>
          <a:prstGeom prst="rect">
            <a:avLst/>
          </a:prstGeom>
          <a:ln w="0">
            <a:noFill/>
          </a:ln>
        </p:spPr>
      </p:pic>
      <p:pic>
        <p:nvPicPr>
          <p:cNvPr id="74" name="Picture 10"/>
          <p:cNvPicPr/>
          <p:nvPr/>
        </p:nvPicPr>
        <p:blipFill>
          <a:blip r:embed="rId8"/>
          <a:stretch/>
        </p:blipFill>
        <p:spPr>
          <a:xfrm>
            <a:off x="1784160" y="6481080"/>
            <a:ext cx="7870680" cy="1652400"/>
          </a:xfrm>
          <a:prstGeom prst="rect">
            <a:avLst/>
          </a:prstGeom>
          <a:ln w="0">
            <a:noFill/>
          </a:ln>
        </p:spPr>
      </p:pic>
      <p:pic>
        <p:nvPicPr>
          <p:cNvPr id="75" name="Picture 11"/>
          <p:cNvPicPr/>
          <p:nvPr/>
        </p:nvPicPr>
        <p:blipFill>
          <a:blip r:embed="rId9"/>
          <a:stretch/>
        </p:blipFill>
        <p:spPr>
          <a:xfrm rot="6633000">
            <a:off x="15049080" y="4144680"/>
            <a:ext cx="4880880" cy="4874400"/>
          </a:xfrm>
          <a:prstGeom prst="rect">
            <a:avLst/>
          </a:prstGeom>
          <a:ln w="0">
            <a:noFill/>
          </a:ln>
        </p:spPr>
      </p:pic>
      <p:grpSp>
        <p:nvGrpSpPr>
          <p:cNvPr id="76" name="Group 12"/>
          <p:cNvGrpSpPr/>
          <p:nvPr/>
        </p:nvGrpSpPr>
        <p:grpSpPr>
          <a:xfrm>
            <a:off x="13890240" y="6582600"/>
            <a:ext cx="2900160" cy="807120"/>
            <a:chOff x="13890240" y="6582600"/>
            <a:chExt cx="2900160" cy="807120"/>
          </a:xfrm>
        </p:grpSpPr>
        <p:pic>
          <p:nvPicPr>
            <p:cNvPr id="77" name="Picture 13"/>
            <p:cNvPicPr/>
            <p:nvPr/>
          </p:nvPicPr>
          <p:blipFill>
            <a:blip r:embed="rId10"/>
            <a:stretch/>
          </p:blipFill>
          <p:spPr>
            <a:xfrm>
              <a:off x="13890240" y="6582600"/>
              <a:ext cx="2900160" cy="463680"/>
            </a:xfrm>
            <a:prstGeom prst="rect">
              <a:avLst/>
            </a:prstGeom>
            <a:ln w="0">
              <a:noFill/>
            </a:ln>
          </p:spPr>
        </p:pic>
        <p:pic>
          <p:nvPicPr>
            <p:cNvPr id="78" name="Picture 14"/>
            <p:cNvPicPr/>
            <p:nvPr/>
          </p:nvPicPr>
          <p:blipFill>
            <a:blip r:embed="rId10"/>
            <a:stretch/>
          </p:blipFill>
          <p:spPr>
            <a:xfrm>
              <a:off x="13890240" y="6926040"/>
              <a:ext cx="2900160" cy="463680"/>
            </a:xfrm>
            <a:prstGeom prst="rect">
              <a:avLst/>
            </a:prstGeom>
            <a:ln w="0">
              <a:noFill/>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25997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1" name="TextBox 9"/>
          <p:cNvSpPr/>
          <p:nvPr/>
        </p:nvSpPr>
        <p:spPr>
          <a:xfrm>
            <a:off x="1911599" y="2052360"/>
            <a:ext cx="14694557"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2</a:t>
            </a:r>
            <a:r>
              <a:rPr lang="en-US" sz="6410" b="0" strike="noStrike" spc="-1" dirty="0">
                <a:solidFill>
                  <a:srgbClr val="000000"/>
                </a:solidFill>
                <a:latin typeface="Abhaya Libre Regular"/>
              </a:rPr>
              <a:t>: </a:t>
            </a:r>
            <a:r>
              <a:rPr lang="sl-SI" sz="6410" b="0" strike="noStrike" spc="-1" dirty="0">
                <a:solidFill>
                  <a:srgbClr val="000000"/>
                </a:solidFill>
                <a:latin typeface="Abhaya Libre Regular"/>
              </a:rPr>
              <a:t>PM </a:t>
            </a:r>
            <a:r>
              <a:rPr lang="sl-SI" sz="6410" b="0" strike="noStrike" spc="-1" dirty="0" err="1">
                <a:solidFill>
                  <a:srgbClr val="000000"/>
                </a:solidFill>
                <a:latin typeface="Abhaya Libre Regular"/>
              </a:rPr>
              <a:t>with</a:t>
            </a:r>
            <a:r>
              <a:rPr lang="sl-SI" sz="6410" b="0" strike="noStrike" spc="-1" dirty="0">
                <a:solidFill>
                  <a:srgbClr val="000000"/>
                </a:solidFill>
                <a:latin typeface="Abhaya Libre Regular"/>
              </a:rPr>
              <a:t> </a:t>
            </a:r>
            <a:r>
              <a:rPr lang="sl-SI" sz="6410" b="0" strike="noStrike" spc="-1" dirty="0" err="1">
                <a:solidFill>
                  <a:srgbClr val="000000"/>
                </a:solidFill>
                <a:latin typeface="Abhaya Libre Regular"/>
              </a:rPr>
              <a:t>OpenProject</a:t>
            </a:r>
            <a:endParaRPr lang="en-US" sz="6410" b="0" strike="noStrike" spc="-1" dirty="0">
              <a:solidFill>
                <a:srgbClr val="000000"/>
              </a:solidFill>
              <a:latin typeface="Arial"/>
            </a:endParaRPr>
          </a:p>
        </p:txBody>
      </p:sp>
      <p:sp>
        <p:nvSpPr>
          <p:cNvPr id="182" name="TextBox 10"/>
          <p:cNvSpPr/>
          <p:nvPr/>
        </p:nvSpPr>
        <p:spPr>
          <a:xfrm>
            <a:off x="1911600" y="2956320"/>
            <a:ext cx="10249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4000" b="1" dirty="0"/>
              <a:t>Project </a:t>
            </a:r>
            <a:r>
              <a:rPr lang="sl-SI" sz="4000" b="1" dirty="0" err="1"/>
              <a:t>performance</a:t>
            </a:r>
            <a:r>
              <a:rPr lang="sl-SI" sz="4000" b="1" dirty="0"/>
              <a:t> </a:t>
            </a:r>
            <a:r>
              <a:rPr lang="sl-SI" sz="4000" b="1" dirty="0" err="1"/>
              <a:t>and</a:t>
            </a:r>
            <a:r>
              <a:rPr lang="sl-SI" sz="4000" b="1" dirty="0"/>
              <a:t> </a:t>
            </a:r>
            <a:r>
              <a:rPr lang="sl-SI" sz="4000" b="1" dirty="0" err="1"/>
              <a:t>control</a:t>
            </a:r>
            <a:endParaRPr lang="sl-SI" sz="4000" b="1" dirty="0"/>
          </a:p>
        </p:txBody>
      </p:sp>
      <p:sp>
        <p:nvSpPr>
          <p:cNvPr id="4" name="Rectangle 1">
            <a:extLst>
              <a:ext uri="{FF2B5EF4-FFF2-40B4-BE49-F238E27FC236}">
                <a16:creationId xmlns:a16="http://schemas.microsoft.com/office/drawing/2014/main" id="{649F66CB-32EB-4C4F-9FB8-9756BB5E2D12}"/>
              </a:ext>
            </a:extLst>
          </p:cNvPr>
          <p:cNvSpPr>
            <a:spLocks noChangeArrowheads="1"/>
          </p:cNvSpPr>
          <p:nvPr/>
        </p:nvSpPr>
        <p:spPr bwMode="auto">
          <a:xfrm>
            <a:off x="1906278" y="3552358"/>
            <a:ext cx="1447012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sl-SI" sz="3200" dirty="0">
                <a:latin typeface="Arial" panose="020B0604020202020204" pitchFamily="34" charset="0"/>
              </a:rPr>
              <a:t>Create and manage project budgets, track and evaluate time and costs. Have custom reports for accurate, current insight into project performance and</a:t>
            </a:r>
            <a:r>
              <a:rPr lang="sl-SI" altLang="sl-SI" sz="3200" dirty="0">
                <a:latin typeface="Arial" panose="020B0604020202020204" pitchFamily="34" charset="0"/>
              </a:rPr>
              <a:t> </a:t>
            </a:r>
            <a:r>
              <a:rPr lang="en-US" altLang="sl-SI" sz="3200" dirty="0">
                <a:latin typeface="Arial" panose="020B0604020202020204" pitchFamily="34" charset="0"/>
              </a:rPr>
              <a:t>allocated resources</a:t>
            </a:r>
            <a:endParaRPr kumimoji="0" lang="sl-SI" altLang="sl-SI" sz="32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ela 2">
            <a:extLst>
              <a:ext uri="{FF2B5EF4-FFF2-40B4-BE49-F238E27FC236}">
                <a16:creationId xmlns:a16="http://schemas.microsoft.com/office/drawing/2014/main" id="{C12A6D2A-D4C8-430A-B038-553632A281FA}"/>
              </a:ext>
            </a:extLst>
          </p:cNvPr>
          <p:cNvGraphicFramePr>
            <a:graphicFrameLocks noGrp="1"/>
          </p:cNvGraphicFramePr>
          <p:nvPr>
            <p:extLst>
              <p:ext uri="{D42A27DB-BD31-4B8C-83A1-F6EECF244321}">
                <p14:modId xmlns:p14="http://schemas.microsoft.com/office/powerpoint/2010/main" val="1923542601"/>
              </p:ext>
            </p:extLst>
          </p:nvPr>
        </p:nvGraphicFramePr>
        <p:xfrm>
          <a:off x="1906278" y="5329474"/>
          <a:ext cx="15267502" cy="2225040"/>
        </p:xfrm>
        <a:graphic>
          <a:graphicData uri="http://schemas.openxmlformats.org/drawingml/2006/table">
            <a:tbl>
              <a:tblPr/>
              <a:tblGrid>
                <a:gridCol w="5875851">
                  <a:extLst>
                    <a:ext uri="{9D8B030D-6E8A-4147-A177-3AD203B41FA5}">
                      <a16:colId xmlns:a16="http://schemas.microsoft.com/office/drawing/2014/main" val="3103915060"/>
                    </a:ext>
                  </a:extLst>
                </a:gridCol>
                <a:gridCol w="9391651">
                  <a:extLst>
                    <a:ext uri="{9D8B030D-6E8A-4147-A177-3AD203B41FA5}">
                      <a16:colId xmlns:a16="http://schemas.microsoft.com/office/drawing/2014/main" val="2402692565"/>
                    </a:ext>
                  </a:extLst>
                </a:gridCol>
              </a:tblGrid>
              <a:tr h="0">
                <a:tc>
                  <a:txBody>
                    <a:bodyPr/>
                    <a:lstStyle/>
                    <a:p>
                      <a:r>
                        <a:rPr lang="sl-SI" sz="3200"/>
                        <a:t>Features</a:t>
                      </a:r>
                    </a:p>
                  </a:txBody>
                  <a:tcPr anchor="ctr">
                    <a:lnL>
                      <a:noFill/>
                    </a:lnL>
                    <a:lnR>
                      <a:noFill/>
                    </a:lnR>
                    <a:lnT>
                      <a:noFill/>
                    </a:lnT>
                    <a:lnB>
                      <a:noFill/>
                    </a:lnB>
                  </a:tcPr>
                </a:tc>
                <a:tc>
                  <a:txBody>
                    <a:bodyPr/>
                    <a:lstStyle/>
                    <a:p>
                      <a:r>
                        <a:rPr lang="sl-SI" sz="3200" dirty="0" err="1"/>
                        <a:t>Documentation</a:t>
                      </a:r>
                      <a:r>
                        <a:rPr lang="sl-SI" sz="3200" dirty="0"/>
                        <a:t> </a:t>
                      </a:r>
                      <a:r>
                        <a:rPr lang="sl-SI" sz="3200" dirty="0" err="1"/>
                        <a:t>for</a:t>
                      </a:r>
                      <a:endParaRPr lang="sl-SI" sz="3200" dirty="0"/>
                    </a:p>
                  </a:txBody>
                  <a:tcPr anchor="ctr">
                    <a:lnL>
                      <a:noFill/>
                    </a:lnL>
                    <a:lnR>
                      <a:noFill/>
                    </a:lnR>
                    <a:lnT>
                      <a:noFill/>
                    </a:lnT>
                    <a:lnB>
                      <a:noFill/>
                    </a:lnB>
                  </a:tcPr>
                </a:tc>
                <a:extLst>
                  <a:ext uri="{0D108BD9-81ED-4DB2-BD59-A6C34878D82A}">
                    <a16:rowId xmlns:a16="http://schemas.microsoft.com/office/drawing/2014/main" val="4264729636"/>
                  </a:ext>
                </a:extLst>
              </a:tr>
              <a:tr h="0">
                <a:tc>
                  <a:txBody>
                    <a:bodyPr/>
                    <a:lstStyle/>
                    <a:p>
                      <a:r>
                        <a:rPr lang="sl-SI" sz="3200">
                          <a:hlinkClick r:id="rId6"/>
                        </a:rPr>
                        <a:t>Dashboard</a:t>
                      </a:r>
                      <a:endParaRPr lang="sl-SI" sz="3200"/>
                    </a:p>
                  </a:txBody>
                  <a:tcPr anchor="ctr">
                    <a:lnL>
                      <a:noFill/>
                    </a:lnL>
                    <a:lnR>
                      <a:noFill/>
                    </a:lnR>
                    <a:lnT>
                      <a:noFill/>
                    </a:lnT>
                    <a:lnB>
                      <a:noFill/>
                    </a:lnB>
                  </a:tcPr>
                </a:tc>
                <a:tc>
                  <a:txBody>
                    <a:bodyPr/>
                    <a:lstStyle/>
                    <a:p>
                      <a:r>
                        <a:rPr lang="en-US" sz="3200"/>
                        <a:t>Visualize your progress within a project or project overarching.</a:t>
                      </a:r>
                    </a:p>
                  </a:txBody>
                  <a:tcPr anchor="ctr">
                    <a:lnL>
                      <a:noFill/>
                    </a:lnL>
                    <a:lnR>
                      <a:noFill/>
                    </a:lnR>
                    <a:lnT>
                      <a:noFill/>
                    </a:lnT>
                    <a:lnB>
                      <a:noFill/>
                    </a:lnB>
                  </a:tcPr>
                </a:tc>
                <a:extLst>
                  <a:ext uri="{0D108BD9-81ED-4DB2-BD59-A6C34878D82A}">
                    <a16:rowId xmlns:a16="http://schemas.microsoft.com/office/drawing/2014/main" val="586480553"/>
                  </a:ext>
                </a:extLst>
              </a:tr>
              <a:tr h="0">
                <a:tc>
                  <a:txBody>
                    <a:bodyPr/>
                    <a:lstStyle/>
                    <a:p>
                      <a:r>
                        <a:rPr lang="sl-SI" sz="3200">
                          <a:hlinkClick r:id="rId7"/>
                        </a:rPr>
                        <a:t>Budgets</a:t>
                      </a:r>
                      <a:endParaRPr lang="sl-SI" sz="3200"/>
                    </a:p>
                  </a:txBody>
                  <a:tcPr anchor="ctr">
                    <a:lnL>
                      <a:noFill/>
                    </a:lnL>
                    <a:lnR>
                      <a:noFill/>
                    </a:lnR>
                    <a:lnT>
                      <a:noFill/>
                    </a:lnT>
                    <a:lnB>
                      <a:noFill/>
                    </a:lnB>
                  </a:tcPr>
                </a:tc>
                <a:tc>
                  <a:txBody>
                    <a:bodyPr/>
                    <a:lstStyle/>
                    <a:p>
                      <a:r>
                        <a:rPr lang="en-US" sz="3200" dirty="0"/>
                        <a:t>Create and manage budgets in your project.</a:t>
                      </a:r>
                    </a:p>
                  </a:txBody>
                  <a:tcPr anchor="ctr">
                    <a:lnL>
                      <a:noFill/>
                    </a:lnL>
                    <a:lnR>
                      <a:noFill/>
                    </a:lnR>
                    <a:lnT>
                      <a:noFill/>
                    </a:lnT>
                    <a:lnB>
                      <a:noFill/>
                    </a:lnB>
                  </a:tcPr>
                </a:tc>
                <a:extLst>
                  <a:ext uri="{0D108BD9-81ED-4DB2-BD59-A6C34878D82A}">
                    <a16:rowId xmlns:a16="http://schemas.microsoft.com/office/drawing/2014/main" val="885614213"/>
                  </a:ext>
                </a:extLst>
              </a:tr>
            </a:tbl>
          </a:graphicData>
        </a:graphic>
      </p:graphicFrame>
      <p:sp>
        <p:nvSpPr>
          <p:cNvPr id="13" name="Pravokotnik 12">
            <a:extLst>
              <a:ext uri="{FF2B5EF4-FFF2-40B4-BE49-F238E27FC236}">
                <a16:creationId xmlns:a16="http://schemas.microsoft.com/office/drawing/2014/main" id="{1E672A75-6B93-4D19-A7E2-B57FBF1B89CC}"/>
              </a:ext>
            </a:extLst>
          </p:cNvPr>
          <p:cNvSpPr/>
          <p:nvPr/>
        </p:nvSpPr>
        <p:spPr>
          <a:xfrm>
            <a:off x="1765140" y="8111490"/>
            <a:ext cx="8520346" cy="369332"/>
          </a:xfrm>
          <a:prstGeom prst="rect">
            <a:avLst/>
          </a:prstGeom>
        </p:spPr>
        <p:txBody>
          <a:bodyPr wrap="none">
            <a:spAutoFit/>
          </a:bodyPr>
          <a:lstStyle/>
          <a:p>
            <a:r>
              <a:rPr lang="sl-SI" dirty="0" err="1"/>
              <a:t>Source</a:t>
            </a:r>
            <a:r>
              <a:rPr lang="sl-SI" dirty="0"/>
              <a:t>: https://www.openproject.org/docs/getting-started/openproject-introduction/</a:t>
            </a:r>
          </a:p>
        </p:txBody>
      </p:sp>
    </p:spTree>
    <p:extLst>
      <p:ext uri="{BB962C8B-B14F-4D97-AF65-F5344CB8AC3E}">
        <p14:creationId xmlns:p14="http://schemas.microsoft.com/office/powerpoint/2010/main" val="105170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60029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1" name="TextBox 9"/>
          <p:cNvSpPr/>
          <p:nvPr/>
        </p:nvSpPr>
        <p:spPr>
          <a:xfrm>
            <a:off x="1911599" y="2052360"/>
            <a:ext cx="14694557"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2</a:t>
            </a:r>
            <a:r>
              <a:rPr lang="en-US" sz="6410" b="0" strike="noStrike" spc="-1" dirty="0">
                <a:solidFill>
                  <a:srgbClr val="000000"/>
                </a:solidFill>
                <a:latin typeface="Abhaya Libre Regular"/>
              </a:rPr>
              <a:t>: </a:t>
            </a:r>
            <a:r>
              <a:rPr lang="sl-SI" sz="6410" b="0" strike="noStrike" spc="-1" dirty="0">
                <a:solidFill>
                  <a:srgbClr val="000000"/>
                </a:solidFill>
                <a:latin typeface="Abhaya Libre Regular"/>
              </a:rPr>
              <a:t>PM </a:t>
            </a:r>
            <a:r>
              <a:rPr lang="sl-SI" sz="6410" b="0" strike="noStrike" spc="-1" dirty="0" err="1">
                <a:solidFill>
                  <a:srgbClr val="000000"/>
                </a:solidFill>
                <a:latin typeface="Abhaya Libre Regular"/>
              </a:rPr>
              <a:t>with</a:t>
            </a:r>
            <a:r>
              <a:rPr lang="sl-SI" sz="6410" b="0" strike="noStrike" spc="-1" dirty="0">
                <a:solidFill>
                  <a:srgbClr val="000000"/>
                </a:solidFill>
                <a:latin typeface="Abhaya Libre Regular"/>
              </a:rPr>
              <a:t> </a:t>
            </a:r>
            <a:r>
              <a:rPr lang="sl-SI" sz="6410" b="0" strike="noStrike" spc="-1" dirty="0" err="1">
                <a:solidFill>
                  <a:srgbClr val="000000"/>
                </a:solidFill>
                <a:latin typeface="Abhaya Libre Regular"/>
              </a:rPr>
              <a:t>OpenProject</a:t>
            </a:r>
            <a:endParaRPr lang="en-US" sz="6410" b="0" strike="noStrike" spc="-1" dirty="0">
              <a:solidFill>
                <a:srgbClr val="000000"/>
              </a:solidFill>
              <a:latin typeface="Arial"/>
            </a:endParaRPr>
          </a:p>
        </p:txBody>
      </p:sp>
      <p:sp>
        <p:nvSpPr>
          <p:cNvPr id="182" name="TextBox 10"/>
          <p:cNvSpPr/>
          <p:nvPr/>
        </p:nvSpPr>
        <p:spPr>
          <a:xfrm>
            <a:off x="1911600" y="2956320"/>
            <a:ext cx="10249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4000" b="1" dirty="0"/>
              <a:t>Project </a:t>
            </a:r>
            <a:r>
              <a:rPr lang="sl-SI" sz="4000" b="1" dirty="0" err="1"/>
              <a:t>performance</a:t>
            </a:r>
            <a:r>
              <a:rPr lang="sl-SI" sz="4000" b="1" dirty="0"/>
              <a:t> </a:t>
            </a:r>
            <a:r>
              <a:rPr lang="sl-SI" sz="4000" b="1" dirty="0" err="1"/>
              <a:t>and</a:t>
            </a:r>
            <a:r>
              <a:rPr lang="sl-SI" sz="4000" b="1" dirty="0"/>
              <a:t> </a:t>
            </a:r>
            <a:r>
              <a:rPr lang="sl-SI" sz="4000" b="1" dirty="0" err="1"/>
              <a:t>control</a:t>
            </a:r>
            <a:endParaRPr lang="sl-SI" sz="4000" b="1" dirty="0"/>
          </a:p>
        </p:txBody>
      </p:sp>
      <p:sp>
        <p:nvSpPr>
          <p:cNvPr id="4" name="Rectangle 1">
            <a:extLst>
              <a:ext uri="{FF2B5EF4-FFF2-40B4-BE49-F238E27FC236}">
                <a16:creationId xmlns:a16="http://schemas.microsoft.com/office/drawing/2014/main" id="{649F66CB-32EB-4C4F-9FB8-9756BB5E2D12}"/>
              </a:ext>
            </a:extLst>
          </p:cNvPr>
          <p:cNvSpPr>
            <a:spLocks noChangeArrowheads="1"/>
          </p:cNvSpPr>
          <p:nvPr/>
        </p:nvSpPr>
        <p:spPr bwMode="auto">
          <a:xfrm>
            <a:off x="1906278" y="3552358"/>
            <a:ext cx="1447012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sl-SI" sz="3200" dirty="0">
                <a:latin typeface="Arial" panose="020B0604020202020204" pitchFamily="34" charset="0"/>
              </a:rPr>
              <a:t>Create and manage project budgets, track and evaluate time and costs. Have custom reports for accurate, current insight into project performance and</a:t>
            </a:r>
            <a:r>
              <a:rPr lang="sl-SI" altLang="sl-SI" sz="3200" dirty="0">
                <a:latin typeface="Arial" panose="020B0604020202020204" pitchFamily="34" charset="0"/>
              </a:rPr>
              <a:t> </a:t>
            </a:r>
            <a:r>
              <a:rPr lang="en-US" altLang="sl-SI" sz="3200" dirty="0">
                <a:latin typeface="Arial" panose="020B0604020202020204" pitchFamily="34" charset="0"/>
              </a:rPr>
              <a:t>allocated resources</a:t>
            </a:r>
            <a:endParaRPr kumimoji="0" lang="sl-SI" altLang="sl-SI" sz="32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ela 2">
            <a:extLst>
              <a:ext uri="{FF2B5EF4-FFF2-40B4-BE49-F238E27FC236}">
                <a16:creationId xmlns:a16="http://schemas.microsoft.com/office/drawing/2014/main" id="{C12A6D2A-D4C8-430A-B038-553632A281FA}"/>
              </a:ext>
            </a:extLst>
          </p:cNvPr>
          <p:cNvGraphicFramePr>
            <a:graphicFrameLocks noGrp="1"/>
          </p:cNvGraphicFramePr>
          <p:nvPr>
            <p:extLst>
              <p:ext uri="{D42A27DB-BD31-4B8C-83A1-F6EECF244321}">
                <p14:modId xmlns:p14="http://schemas.microsoft.com/office/powerpoint/2010/main" val="3077245994"/>
              </p:ext>
            </p:extLst>
          </p:nvPr>
        </p:nvGraphicFramePr>
        <p:xfrm>
          <a:off x="1906278" y="5329474"/>
          <a:ext cx="15267502" cy="2804160"/>
        </p:xfrm>
        <a:graphic>
          <a:graphicData uri="http://schemas.openxmlformats.org/drawingml/2006/table">
            <a:tbl>
              <a:tblPr/>
              <a:tblGrid>
                <a:gridCol w="5875851">
                  <a:extLst>
                    <a:ext uri="{9D8B030D-6E8A-4147-A177-3AD203B41FA5}">
                      <a16:colId xmlns:a16="http://schemas.microsoft.com/office/drawing/2014/main" val="3103915060"/>
                    </a:ext>
                  </a:extLst>
                </a:gridCol>
                <a:gridCol w="9391651">
                  <a:extLst>
                    <a:ext uri="{9D8B030D-6E8A-4147-A177-3AD203B41FA5}">
                      <a16:colId xmlns:a16="http://schemas.microsoft.com/office/drawing/2014/main" val="2402692565"/>
                    </a:ext>
                  </a:extLst>
                </a:gridCol>
              </a:tblGrid>
              <a:tr h="574547">
                <a:tc>
                  <a:txBody>
                    <a:bodyPr/>
                    <a:lstStyle/>
                    <a:p>
                      <a:r>
                        <a:rPr lang="sl-SI" sz="3200"/>
                        <a:t>Features</a:t>
                      </a:r>
                    </a:p>
                  </a:txBody>
                  <a:tcPr anchor="ctr">
                    <a:lnL>
                      <a:noFill/>
                    </a:lnL>
                    <a:lnR>
                      <a:noFill/>
                    </a:lnR>
                    <a:lnT>
                      <a:noFill/>
                    </a:lnT>
                    <a:lnB>
                      <a:noFill/>
                    </a:lnB>
                  </a:tcPr>
                </a:tc>
                <a:tc>
                  <a:txBody>
                    <a:bodyPr/>
                    <a:lstStyle/>
                    <a:p>
                      <a:r>
                        <a:rPr lang="sl-SI" sz="3200" dirty="0" err="1"/>
                        <a:t>Documentation</a:t>
                      </a:r>
                      <a:r>
                        <a:rPr lang="sl-SI" sz="3200" dirty="0"/>
                        <a:t> </a:t>
                      </a:r>
                      <a:r>
                        <a:rPr lang="sl-SI" sz="3200" dirty="0" err="1"/>
                        <a:t>for</a:t>
                      </a:r>
                      <a:endParaRPr lang="sl-SI" sz="3200" dirty="0"/>
                    </a:p>
                  </a:txBody>
                  <a:tcPr anchor="ctr">
                    <a:lnL>
                      <a:noFill/>
                    </a:lnL>
                    <a:lnR>
                      <a:noFill/>
                    </a:lnR>
                    <a:lnT>
                      <a:noFill/>
                    </a:lnT>
                    <a:lnB>
                      <a:noFill/>
                    </a:lnB>
                  </a:tcPr>
                </a:tc>
                <a:extLst>
                  <a:ext uri="{0D108BD9-81ED-4DB2-BD59-A6C34878D82A}">
                    <a16:rowId xmlns:a16="http://schemas.microsoft.com/office/drawing/2014/main" val="4264729636"/>
                  </a:ext>
                </a:extLst>
              </a:tr>
              <a:tr h="574547">
                <a:tc>
                  <a:txBody>
                    <a:bodyPr/>
                    <a:lstStyle/>
                    <a:p>
                      <a:r>
                        <a:rPr lang="sl-SI" sz="3200" dirty="0">
                          <a:hlinkClick r:id="rId6"/>
                        </a:rPr>
                        <a:t>Time </a:t>
                      </a:r>
                      <a:r>
                        <a:rPr lang="sl-SI" sz="3200" dirty="0" err="1">
                          <a:hlinkClick r:id="rId6"/>
                        </a:rPr>
                        <a:t>tracking</a:t>
                      </a:r>
                      <a:endParaRPr lang="sl-SI" sz="3200" dirty="0"/>
                    </a:p>
                  </a:txBody>
                  <a:tcPr anchor="ctr">
                    <a:lnL>
                      <a:noFill/>
                    </a:lnL>
                    <a:lnR>
                      <a:noFill/>
                    </a:lnR>
                    <a:lnT>
                      <a:noFill/>
                    </a:lnT>
                    <a:lnB>
                      <a:noFill/>
                    </a:lnB>
                  </a:tcPr>
                </a:tc>
                <a:tc>
                  <a:txBody>
                    <a:bodyPr/>
                    <a:lstStyle/>
                    <a:p>
                      <a:r>
                        <a:rPr lang="en-US" sz="3200"/>
                        <a:t>Track time for any work within your project.</a:t>
                      </a:r>
                    </a:p>
                  </a:txBody>
                  <a:tcPr anchor="ctr">
                    <a:lnL>
                      <a:noFill/>
                    </a:lnL>
                    <a:lnR>
                      <a:noFill/>
                    </a:lnR>
                    <a:lnT>
                      <a:noFill/>
                    </a:lnT>
                    <a:lnB>
                      <a:noFill/>
                    </a:lnB>
                  </a:tcPr>
                </a:tc>
                <a:extLst>
                  <a:ext uri="{0D108BD9-81ED-4DB2-BD59-A6C34878D82A}">
                    <a16:rowId xmlns:a16="http://schemas.microsoft.com/office/drawing/2014/main" val="4042408684"/>
                  </a:ext>
                </a:extLst>
              </a:tr>
              <a:tr h="574547">
                <a:tc>
                  <a:txBody>
                    <a:bodyPr/>
                    <a:lstStyle/>
                    <a:p>
                      <a:r>
                        <a:rPr lang="sl-SI" sz="3200">
                          <a:hlinkClick r:id="rId7"/>
                        </a:rPr>
                        <a:t>Track unit costs</a:t>
                      </a:r>
                      <a:endParaRPr lang="sl-SI" sz="3200"/>
                    </a:p>
                  </a:txBody>
                  <a:tcPr anchor="ctr">
                    <a:lnL>
                      <a:noFill/>
                    </a:lnL>
                    <a:lnR>
                      <a:noFill/>
                    </a:lnR>
                    <a:lnT>
                      <a:noFill/>
                    </a:lnT>
                    <a:lnB>
                      <a:noFill/>
                    </a:lnB>
                  </a:tcPr>
                </a:tc>
                <a:tc>
                  <a:txBody>
                    <a:bodyPr/>
                    <a:lstStyle/>
                    <a:p>
                      <a:r>
                        <a:rPr lang="en-US" sz="3200"/>
                        <a:t>Track unit costs for your project.</a:t>
                      </a:r>
                    </a:p>
                  </a:txBody>
                  <a:tcPr anchor="ctr">
                    <a:lnL>
                      <a:noFill/>
                    </a:lnL>
                    <a:lnR>
                      <a:noFill/>
                    </a:lnR>
                    <a:lnT>
                      <a:noFill/>
                    </a:lnT>
                    <a:lnB>
                      <a:noFill/>
                    </a:lnB>
                  </a:tcPr>
                </a:tc>
                <a:extLst>
                  <a:ext uri="{0D108BD9-81ED-4DB2-BD59-A6C34878D82A}">
                    <a16:rowId xmlns:a16="http://schemas.microsoft.com/office/drawing/2014/main" val="3608403323"/>
                  </a:ext>
                </a:extLst>
              </a:tr>
              <a:tr h="1058376">
                <a:tc>
                  <a:txBody>
                    <a:bodyPr/>
                    <a:lstStyle/>
                    <a:p>
                      <a:r>
                        <a:rPr lang="sl-SI" sz="3200">
                          <a:hlinkClick r:id="rId8"/>
                        </a:rPr>
                        <a:t>Time and cost reporting</a:t>
                      </a:r>
                      <a:endParaRPr lang="sl-SI" sz="3200"/>
                    </a:p>
                  </a:txBody>
                  <a:tcPr anchor="ctr">
                    <a:lnL>
                      <a:noFill/>
                    </a:lnL>
                    <a:lnR>
                      <a:noFill/>
                    </a:lnR>
                    <a:lnT>
                      <a:noFill/>
                    </a:lnT>
                    <a:lnB>
                      <a:noFill/>
                    </a:lnB>
                  </a:tcPr>
                </a:tc>
                <a:tc>
                  <a:txBody>
                    <a:bodyPr/>
                    <a:lstStyle/>
                    <a:p>
                      <a:r>
                        <a:rPr lang="en-US" sz="3200" dirty="0"/>
                        <a:t>Have accurate detailed reports of current spent time and costs within your project.</a:t>
                      </a:r>
                    </a:p>
                  </a:txBody>
                  <a:tcPr anchor="ctr">
                    <a:lnL>
                      <a:noFill/>
                    </a:lnL>
                    <a:lnR>
                      <a:noFill/>
                    </a:lnR>
                    <a:lnT>
                      <a:noFill/>
                    </a:lnT>
                    <a:lnB>
                      <a:noFill/>
                    </a:lnB>
                  </a:tcPr>
                </a:tc>
                <a:extLst>
                  <a:ext uri="{0D108BD9-81ED-4DB2-BD59-A6C34878D82A}">
                    <a16:rowId xmlns:a16="http://schemas.microsoft.com/office/drawing/2014/main" val="3448496732"/>
                  </a:ext>
                </a:extLst>
              </a:tr>
            </a:tbl>
          </a:graphicData>
        </a:graphic>
      </p:graphicFrame>
      <p:sp>
        <p:nvSpPr>
          <p:cNvPr id="13" name="Pravokotnik 12">
            <a:extLst>
              <a:ext uri="{FF2B5EF4-FFF2-40B4-BE49-F238E27FC236}">
                <a16:creationId xmlns:a16="http://schemas.microsoft.com/office/drawing/2014/main" id="{1E672A75-6B93-4D19-A7E2-B57FBF1B89CC}"/>
              </a:ext>
            </a:extLst>
          </p:cNvPr>
          <p:cNvSpPr/>
          <p:nvPr/>
        </p:nvSpPr>
        <p:spPr>
          <a:xfrm>
            <a:off x="1765140" y="8111490"/>
            <a:ext cx="8520346" cy="369332"/>
          </a:xfrm>
          <a:prstGeom prst="rect">
            <a:avLst/>
          </a:prstGeom>
        </p:spPr>
        <p:txBody>
          <a:bodyPr wrap="none">
            <a:spAutoFit/>
          </a:bodyPr>
          <a:lstStyle/>
          <a:p>
            <a:r>
              <a:rPr lang="sl-SI" dirty="0" err="1"/>
              <a:t>Source</a:t>
            </a:r>
            <a:r>
              <a:rPr lang="sl-SI" dirty="0"/>
              <a:t>: https://www.openproject.org/docs/getting-started/openproject-introduction/</a:t>
            </a:r>
          </a:p>
        </p:txBody>
      </p:sp>
    </p:spTree>
    <p:extLst>
      <p:ext uri="{BB962C8B-B14F-4D97-AF65-F5344CB8AC3E}">
        <p14:creationId xmlns:p14="http://schemas.microsoft.com/office/powerpoint/2010/main" val="3661390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914648"/>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1" name="TextBox 9"/>
          <p:cNvSpPr/>
          <p:nvPr/>
        </p:nvSpPr>
        <p:spPr>
          <a:xfrm>
            <a:off x="1911599" y="2052360"/>
            <a:ext cx="13665857"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2</a:t>
            </a:r>
            <a:r>
              <a:rPr lang="en-US" sz="6410" b="0" strike="noStrike" spc="-1" dirty="0">
                <a:solidFill>
                  <a:srgbClr val="000000"/>
                </a:solidFill>
                <a:latin typeface="Abhaya Libre Regular"/>
              </a:rPr>
              <a:t>: </a:t>
            </a:r>
            <a:r>
              <a:rPr lang="sl-SI" sz="6410" b="0" strike="noStrike" spc="-1" dirty="0">
                <a:solidFill>
                  <a:srgbClr val="000000"/>
                </a:solidFill>
                <a:latin typeface="Abhaya Libre Regular"/>
              </a:rPr>
              <a:t>PM </a:t>
            </a:r>
            <a:r>
              <a:rPr lang="sl-SI" sz="6410" b="0" strike="noStrike" spc="-1" dirty="0" err="1">
                <a:solidFill>
                  <a:srgbClr val="000000"/>
                </a:solidFill>
                <a:latin typeface="Abhaya Libre Regular"/>
              </a:rPr>
              <a:t>with</a:t>
            </a:r>
            <a:r>
              <a:rPr lang="sl-SI" sz="6410" b="0" strike="noStrike" spc="-1" dirty="0">
                <a:solidFill>
                  <a:srgbClr val="000000"/>
                </a:solidFill>
                <a:latin typeface="Abhaya Libre Regular"/>
              </a:rPr>
              <a:t> </a:t>
            </a:r>
            <a:r>
              <a:rPr lang="sl-SI" sz="6410" b="0" strike="noStrike" spc="-1" dirty="0" err="1">
                <a:solidFill>
                  <a:srgbClr val="000000"/>
                </a:solidFill>
                <a:latin typeface="Abhaya Libre Regular"/>
              </a:rPr>
              <a:t>OpenProject</a:t>
            </a:r>
            <a:endParaRPr lang="en-US" sz="6410" b="0" strike="noStrike" spc="-1" dirty="0">
              <a:solidFill>
                <a:srgbClr val="000000"/>
              </a:solidFill>
              <a:latin typeface="Arial"/>
            </a:endParaRPr>
          </a:p>
        </p:txBody>
      </p:sp>
      <p:sp>
        <p:nvSpPr>
          <p:cNvPr id="182" name="TextBox 10"/>
          <p:cNvSpPr/>
          <p:nvPr/>
        </p:nvSpPr>
        <p:spPr>
          <a:xfrm>
            <a:off x="1911600" y="2956320"/>
            <a:ext cx="10249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4000" b="1" dirty="0"/>
              <a:t>Project </a:t>
            </a:r>
            <a:r>
              <a:rPr lang="sl-SI" sz="4000" b="1" dirty="0" err="1"/>
              <a:t>close</a:t>
            </a:r>
            <a:endParaRPr lang="sl-SI" sz="4000" b="1" dirty="0"/>
          </a:p>
        </p:txBody>
      </p:sp>
      <p:sp>
        <p:nvSpPr>
          <p:cNvPr id="4" name="Rectangle 1">
            <a:extLst>
              <a:ext uri="{FF2B5EF4-FFF2-40B4-BE49-F238E27FC236}">
                <a16:creationId xmlns:a16="http://schemas.microsoft.com/office/drawing/2014/main" id="{649F66CB-32EB-4C4F-9FB8-9756BB5E2D12}"/>
              </a:ext>
            </a:extLst>
          </p:cNvPr>
          <p:cNvSpPr>
            <a:spLocks noChangeArrowheads="1"/>
          </p:cNvSpPr>
          <p:nvPr/>
        </p:nvSpPr>
        <p:spPr bwMode="auto">
          <a:xfrm>
            <a:off x="1911599" y="3722657"/>
            <a:ext cx="130217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3200" dirty="0"/>
              <a:t>Document project achievements, lessons learned, best practices and easily summarize the main results of a project. Archive projects for later reference and lessons learned.</a:t>
            </a:r>
            <a:endParaRPr kumimoji="0" lang="sl-SI" altLang="sl-SI" sz="32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ela 2">
            <a:extLst>
              <a:ext uri="{FF2B5EF4-FFF2-40B4-BE49-F238E27FC236}">
                <a16:creationId xmlns:a16="http://schemas.microsoft.com/office/drawing/2014/main" id="{CC8FDBE9-55EE-47BD-B21E-2A3E909884DA}"/>
              </a:ext>
            </a:extLst>
          </p:cNvPr>
          <p:cNvGraphicFramePr>
            <a:graphicFrameLocks noGrp="1"/>
          </p:cNvGraphicFramePr>
          <p:nvPr>
            <p:extLst>
              <p:ext uri="{D42A27DB-BD31-4B8C-83A1-F6EECF244321}">
                <p14:modId xmlns:p14="http://schemas.microsoft.com/office/powerpoint/2010/main" val="641120301"/>
              </p:ext>
            </p:extLst>
          </p:nvPr>
        </p:nvGraphicFramePr>
        <p:xfrm>
          <a:off x="1911599" y="5348589"/>
          <a:ext cx="14757720" cy="3200400"/>
        </p:xfrm>
        <a:graphic>
          <a:graphicData uri="http://schemas.openxmlformats.org/drawingml/2006/table">
            <a:tbl>
              <a:tblPr/>
              <a:tblGrid>
                <a:gridCol w="6073140">
                  <a:extLst>
                    <a:ext uri="{9D8B030D-6E8A-4147-A177-3AD203B41FA5}">
                      <a16:colId xmlns:a16="http://schemas.microsoft.com/office/drawing/2014/main" val="602057072"/>
                    </a:ext>
                  </a:extLst>
                </a:gridCol>
                <a:gridCol w="8684580">
                  <a:extLst>
                    <a:ext uri="{9D8B030D-6E8A-4147-A177-3AD203B41FA5}">
                      <a16:colId xmlns:a16="http://schemas.microsoft.com/office/drawing/2014/main" val="2598487953"/>
                    </a:ext>
                  </a:extLst>
                </a:gridCol>
              </a:tblGrid>
              <a:tr h="0">
                <a:tc>
                  <a:txBody>
                    <a:bodyPr/>
                    <a:lstStyle/>
                    <a:p>
                      <a:r>
                        <a:rPr lang="sl-SI" sz="3200"/>
                        <a:t>Features</a:t>
                      </a:r>
                    </a:p>
                  </a:txBody>
                  <a:tcPr anchor="ctr">
                    <a:lnL>
                      <a:noFill/>
                    </a:lnL>
                    <a:lnR>
                      <a:noFill/>
                    </a:lnR>
                    <a:lnT>
                      <a:noFill/>
                    </a:lnT>
                    <a:lnB>
                      <a:noFill/>
                    </a:lnB>
                  </a:tcPr>
                </a:tc>
                <a:tc>
                  <a:txBody>
                    <a:bodyPr/>
                    <a:lstStyle/>
                    <a:p>
                      <a:r>
                        <a:rPr lang="sl-SI" sz="3200"/>
                        <a:t>Documentation for</a:t>
                      </a:r>
                    </a:p>
                  </a:txBody>
                  <a:tcPr anchor="ctr">
                    <a:lnL>
                      <a:noFill/>
                    </a:lnL>
                    <a:lnR>
                      <a:noFill/>
                    </a:lnR>
                    <a:lnT>
                      <a:noFill/>
                    </a:lnT>
                    <a:lnB>
                      <a:noFill/>
                    </a:lnB>
                  </a:tcPr>
                </a:tc>
                <a:extLst>
                  <a:ext uri="{0D108BD9-81ED-4DB2-BD59-A6C34878D82A}">
                    <a16:rowId xmlns:a16="http://schemas.microsoft.com/office/drawing/2014/main" val="2375075007"/>
                  </a:ext>
                </a:extLst>
              </a:tr>
              <a:tr h="0">
                <a:tc>
                  <a:txBody>
                    <a:bodyPr/>
                    <a:lstStyle/>
                    <a:p>
                      <a:r>
                        <a:rPr lang="sl-SI" sz="3200">
                          <a:hlinkClick r:id="rId6"/>
                        </a:rPr>
                        <a:t>Wiki</a:t>
                      </a:r>
                      <a:endParaRPr lang="sl-SI" sz="3200"/>
                    </a:p>
                  </a:txBody>
                  <a:tcPr anchor="ctr">
                    <a:lnL>
                      <a:noFill/>
                    </a:lnL>
                    <a:lnR>
                      <a:noFill/>
                    </a:lnR>
                    <a:lnT>
                      <a:noFill/>
                    </a:lnT>
                    <a:lnB>
                      <a:noFill/>
                    </a:lnB>
                  </a:tcPr>
                </a:tc>
                <a:tc>
                  <a:txBody>
                    <a:bodyPr/>
                    <a:lstStyle/>
                    <a:p>
                      <a:r>
                        <a:rPr lang="en-US" sz="3200"/>
                        <a:t>Document all relevant project information, lessons learned, best practices, results, and more.</a:t>
                      </a:r>
                    </a:p>
                  </a:txBody>
                  <a:tcPr anchor="ctr">
                    <a:lnL>
                      <a:noFill/>
                    </a:lnL>
                    <a:lnR>
                      <a:noFill/>
                    </a:lnR>
                    <a:lnT>
                      <a:noFill/>
                    </a:lnT>
                    <a:lnB>
                      <a:noFill/>
                    </a:lnB>
                  </a:tcPr>
                </a:tc>
                <a:extLst>
                  <a:ext uri="{0D108BD9-81ED-4DB2-BD59-A6C34878D82A}">
                    <a16:rowId xmlns:a16="http://schemas.microsoft.com/office/drawing/2014/main" val="2142455795"/>
                  </a:ext>
                </a:extLst>
              </a:tr>
              <a:tr h="0">
                <a:tc>
                  <a:txBody>
                    <a:bodyPr/>
                    <a:lstStyle/>
                    <a:p>
                      <a:r>
                        <a:rPr lang="sl-SI" sz="3200">
                          <a:hlinkClick r:id="rId7"/>
                        </a:rPr>
                        <a:t>Project archive</a:t>
                      </a:r>
                      <a:endParaRPr lang="sl-SI" sz="3200"/>
                    </a:p>
                  </a:txBody>
                  <a:tcPr anchor="ctr">
                    <a:lnL>
                      <a:noFill/>
                    </a:lnL>
                    <a:lnR>
                      <a:noFill/>
                    </a:lnR>
                    <a:lnT>
                      <a:noFill/>
                    </a:lnT>
                    <a:lnB>
                      <a:noFill/>
                    </a:lnB>
                  </a:tcPr>
                </a:tc>
                <a:tc>
                  <a:txBody>
                    <a:bodyPr/>
                    <a:lstStyle/>
                    <a:p>
                      <a:r>
                        <a:rPr lang="en-US" sz="3200" dirty="0"/>
                        <a:t>Archive your project for further reference and documentation.</a:t>
                      </a:r>
                    </a:p>
                  </a:txBody>
                  <a:tcPr anchor="ctr">
                    <a:lnL>
                      <a:noFill/>
                    </a:lnL>
                    <a:lnR>
                      <a:noFill/>
                    </a:lnR>
                    <a:lnT>
                      <a:noFill/>
                    </a:lnT>
                    <a:lnB>
                      <a:noFill/>
                    </a:lnB>
                  </a:tcPr>
                </a:tc>
                <a:extLst>
                  <a:ext uri="{0D108BD9-81ED-4DB2-BD59-A6C34878D82A}">
                    <a16:rowId xmlns:a16="http://schemas.microsoft.com/office/drawing/2014/main" val="3707997290"/>
                  </a:ext>
                </a:extLst>
              </a:tr>
            </a:tbl>
          </a:graphicData>
        </a:graphic>
      </p:graphicFrame>
      <p:sp>
        <p:nvSpPr>
          <p:cNvPr id="13" name="Pravokotnik 12">
            <a:extLst>
              <a:ext uri="{FF2B5EF4-FFF2-40B4-BE49-F238E27FC236}">
                <a16:creationId xmlns:a16="http://schemas.microsoft.com/office/drawing/2014/main" id="{045F083D-7896-4531-BAE5-4359AA3C418A}"/>
              </a:ext>
            </a:extLst>
          </p:cNvPr>
          <p:cNvSpPr/>
          <p:nvPr/>
        </p:nvSpPr>
        <p:spPr>
          <a:xfrm>
            <a:off x="1956613" y="8586524"/>
            <a:ext cx="8520346" cy="369332"/>
          </a:xfrm>
          <a:prstGeom prst="rect">
            <a:avLst/>
          </a:prstGeom>
        </p:spPr>
        <p:txBody>
          <a:bodyPr wrap="none">
            <a:spAutoFit/>
          </a:bodyPr>
          <a:lstStyle/>
          <a:p>
            <a:r>
              <a:rPr lang="sl-SI" dirty="0" err="1"/>
              <a:t>Source</a:t>
            </a:r>
            <a:r>
              <a:rPr lang="sl-SI" dirty="0"/>
              <a:t>: https://www.openproject.org/docs/getting-started/openproject-introduction/</a:t>
            </a:r>
          </a:p>
        </p:txBody>
      </p:sp>
    </p:spTree>
    <p:extLst>
      <p:ext uri="{BB962C8B-B14F-4D97-AF65-F5344CB8AC3E}">
        <p14:creationId xmlns:p14="http://schemas.microsoft.com/office/powerpoint/2010/main" val="3857764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25997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1" name="TextBox 9"/>
          <p:cNvSpPr/>
          <p:nvPr/>
        </p:nvSpPr>
        <p:spPr>
          <a:xfrm>
            <a:off x="1911599" y="2052360"/>
            <a:ext cx="14302671"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2</a:t>
            </a:r>
            <a:r>
              <a:rPr lang="en-US" sz="6410" b="0" strike="noStrike" spc="-1" dirty="0">
                <a:solidFill>
                  <a:srgbClr val="000000"/>
                </a:solidFill>
                <a:latin typeface="Abhaya Libre Regular"/>
              </a:rPr>
              <a:t>: </a:t>
            </a:r>
            <a:r>
              <a:rPr lang="sl-SI" sz="6410" b="0" strike="noStrike" spc="-1" dirty="0">
                <a:solidFill>
                  <a:srgbClr val="000000"/>
                </a:solidFill>
                <a:latin typeface="Abhaya Libre Regular"/>
              </a:rPr>
              <a:t>PM </a:t>
            </a:r>
            <a:r>
              <a:rPr lang="sl-SI" sz="6410" b="0" strike="noStrike" spc="-1" dirty="0" err="1">
                <a:solidFill>
                  <a:srgbClr val="000000"/>
                </a:solidFill>
                <a:latin typeface="Abhaya Libre Regular"/>
              </a:rPr>
              <a:t>with</a:t>
            </a:r>
            <a:r>
              <a:rPr lang="sl-SI" sz="6410" b="0" strike="noStrike" spc="-1" dirty="0">
                <a:solidFill>
                  <a:srgbClr val="000000"/>
                </a:solidFill>
                <a:latin typeface="Abhaya Libre Regular"/>
              </a:rPr>
              <a:t> </a:t>
            </a:r>
            <a:r>
              <a:rPr lang="sl-SI" sz="6410" b="0" strike="noStrike" spc="-1" dirty="0" err="1">
                <a:solidFill>
                  <a:srgbClr val="000000"/>
                </a:solidFill>
                <a:latin typeface="Abhaya Libre Regular"/>
              </a:rPr>
              <a:t>OpenProject</a:t>
            </a:r>
            <a:endParaRPr lang="en-US" sz="6410" b="0" strike="noStrike" spc="-1" dirty="0">
              <a:solidFill>
                <a:srgbClr val="000000"/>
              </a:solidFill>
              <a:latin typeface="Arial"/>
            </a:endParaRPr>
          </a:p>
        </p:txBody>
      </p:sp>
      <p:sp>
        <p:nvSpPr>
          <p:cNvPr id="182" name="TextBox 10"/>
          <p:cNvSpPr/>
          <p:nvPr/>
        </p:nvSpPr>
        <p:spPr>
          <a:xfrm>
            <a:off x="1911600" y="3220320"/>
            <a:ext cx="15176250" cy="123110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n-US" sz="4000" dirty="0" err="1"/>
              <a:t>OpenProject</a:t>
            </a:r>
            <a:r>
              <a:rPr lang="en-US" sz="4000" dirty="0"/>
              <a:t> can be used in three different editions, either on-premises or as software-as-a-service.</a:t>
            </a:r>
            <a:endParaRPr lang="sl-SI" sz="4000" b="1" dirty="0"/>
          </a:p>
        </p:txBody>
      </p:sp>
      <p:sp>
        <p:nvSpPr>
          <p:cNvPr id="2" name="Pravokotnik 1">
            <a:extLst>
              <a:ext uri="{FF2B5EF4-FFF2-40B4-BE49-F238E27FC236}">
                <a16:creationId xmlns:a16="http://schemas.microsoft.com/office/drawing/2014/main" id="{CB1F6C3E-9EAE-401B-ABB8-9D16C93DC9F5}"/>
              </a:ext>
            </a:extLst>
          </p:cNvPr>
          <p:cNvSpPr/>
          <p:nvPr/>
        </p:nvSpPr>
        <p:spPr>
          <a:xfrm>
            <a:off x="1765140" y="8111490"/>
            <a:ext cx="8520346" cy="369332"/>
          </a:xfrm>
          <a:prstGeom prst="rect">
            <a:avLst/>
          </a:prstGeom>
        </p:spPr>
        <p:txBody>
          <a:bodyPr wrap="none">
            <a:spAutoFit/>
          </a:bodyPr>
          <a:lstStyle/>
          <a:p>
            <a:r>
              <a:rPr lang="sl-SI" dirty="0" err="1"/>
              <a:t>Source</a:t>
            </a:r>
            <a:r>
              <a:rPr lang="sl-SI" dirty="0"/>
              <a:t>: https://www.openproject.org/docs/getting-started/openproject-introduction/</a:t>
            </a:r>
          </a:p>
        </p:txBody>
      </p:sp>
      <p:pic>
        <p:nvPicPr>
          <p:cNvPr id="5" name="Slika 4">
            <a:extLst>
              <a:ext uri="{FF2B5EF4-FFF2-40B4-BE49-F238E27FC236}">
                <a16:creationId xmlns:a16="http://schemas.microsoft.com/office/drawing/2014/main" id="{7687D14A-477A-45B2-AA3E-EF976267DB96}"/>
              </a:ext>
            </a:extLst>
          </p:cNvPr>
          <p:cNvPicPr>
            <a:picLocks noChangeAspect="1"/>
          </p:cNvPicPr>
          <p:nvPr/>
        </p:nvPicPr>
        <p:blipFill>
          <a:blip r:embed="rId6"/>
          <a:stretch>
            <a:fillRect/>
          </a:stretch>
        </p:blipFill>
        <p:spPr>
          <a:xfrm>
            <a:off x="1911600" y="4535670"/>
            <a:ext cx="12649200" cy="2904423"/>
          </a:xfrm>
          <a:prstGeom prst="rect">
            <a:avLst/>
          </a:prstGeom>
        </p:spPr>
      </p:pic>
    </p:spTree>
    <p:extLst>
      <p:ext uri="{BB962C8B-B14F-4D97-AF65-F5344CB8AC3E}">
        <p14:creationId xmlns:p14="http://schemas.microsoft.com/office/powerpoint/2010/main" val="321801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4411136" y="9398931"/>
            <a:ext cx="3710520" cy="779040"/>
          </a:xfrm>
          <a:prstGeom prst="rect">
            <a:avLst/>
          </a:prstGeom>
          <a:ln w="0">
            <a:noFill/>
          </a:ln>
        </p:spPr>
      </p:pic>
      <p:grpSp>
        <p:nvGrpSpPr>
          <p:cNvPr id="178" name="Group 6"/>
          <p:cNvGrpSpPr/>
          <p:nvPr/>
        </p:nvGrpSpPr>
        <p:grpSpPr>
          <a:xfrm>
            <a:off x="1206506" y="2906486"/>
            <a:ext cx="8460007" cy="4286896"/>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1" name="TextBox 9"/>
          <p:cNvSpPr/>
          <p:nvPr/>
        </p:nvSpPr>
        <p:spPr>
          <a:xfrm>
            <a:off x="1877189" y="1205816"/>
            <a:ext cx="14988472" cy="209147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3</a:t>
            </a:r>
            <a:r>
              <a:rPr lang="en-US" sz="6410" b="0" strike="noStrike" spc="-1" dirty="0">
                <a:solidFill>
                  <a:srgbClr val="000000"/>
                </a:solidFill>
                <a:latin typeface="Abhaya Libre Regular"/>
              </a:rPr>
              <a:t>: </a:t>
            </a:r>
            <a:r>
              <a:rPr lang="sl-SI" sz="6600" spc="-49" dirty="0" err="1">
                <a:solidFill>
                  <a:srgbClr val="000000"/>
                </a:solidFill>
                <a:latin typeface="Abhaya Libre Regular"/>
              </a:rPr>
              <a:t>Hands</a:t>
            </a:r>
            <a:r>
              <a:rPr lang="sl-SI" sz="6600" spc="-49" dirty="0">
                <a:solidFill>
                  <a:srgbClr val="000000"/>
                </a:solidFill>
                <a:latin typeface="Abhaya Libre Regular"/>
              </a:rPr>
              <a:t>-on </a:t>
            </a:r>
            <a:r>
              <a:rPr lang="sl-SI" sz="6600" spc="-49" dirty="0" err="1">
                <a:solidFill>
                  <a:srgbClr val="000000"/>
                </a:solidFill>
                <a:latin typeface="Abhaya Libre Regular"/>
              </a:rPr>
              <a:t>project</a:t>
            </a:r>
            <a:r>
              <a:rPr lang="sl-SI" sz="6600" spc="-49" dirty="0">
                <a:solidFill>
                  <a:srgbClr val="000000"/>
                </a:solidFill>
                <a:latin typeface="Abhaya Libre Regular"/>
              </a:rPr>
              <a:t> management </a:t>
            </a:r>
            <a:r>
              <a:rPr lang="sl-SI" sz="6600" spc="-49" dirty="0" err="1">
                <a:solidFill>
                  <a:srgbClr val="000000"/>
                </a:solidFill>
                <a:latin typeface="Abhaya Libre Regular"/>
              </a:rPr>
              <a:t>with</a:t>
            </a:r>
            <a:r>
              <a:rPr lang="sl-SI" sz="6600" spc="-49" dirty="0">
                <a:solidFill>
                  <a:srgbClr val="000000"/>
                </a:solidFill>
                <a:latin typeface="Abhaya Libre Regular"/>
              </a:rPr>
              <a:t> </a:t>
            </a:r>
            <a:r>
              <a:rPr lang="sl-SI" sz="6600" spc="-49" dirty="0" err="1">
                <a:solidFill>
                  <a:srgbClr val="000000"/>
                </a:solidFill>
                <a:latin typeface="Abhaya Libre Regular"/>
              </a:rPr>
              <a:t>OpenProject</a:t>
            </a:r>
            <a:endParaRPr lang="en-US" sz="6600" spc="-1" dirty="0">
              <a:solidFill>
                <a:srgbClr val="000000"/>
              </a:solidFill>
            </a:endParaRPr>
          </a:p>
          <a:p>
            <a:pPr>
              <a:lnSpc>
                <a:spcPts val="5448"/>
              </a:lnSpc>
            </a:pPr>
            <a:endParaRPr lang="en-US" sz="6410" b="0" strike="noStrike" spc="-1" dirty="0">
              <a:solidFill>
                <a:srgbClr val="000000"/>
              </a:solidFill>
              <a:latin typeface="Arial"/>
            </a:endParaRPr>
          </a:p>
        </p:txBody>
      </p:sp>
      <p:sp>
        <p:nvSpPr>
          <p:cNvPr id="182" name="TextBox 10"/>
          <p:cNvSpPr/>
          <p:nvPr/>
        </p:nvSpPr>
        <p:spPr>
          <a:xfrm>
            <a:off x="2135846" y="3892026"/>
            <a:ext cx="7849075" cy="184665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4000" b="1" dirty="0" err="1"/>
              <a:t>Create</a:t>
            </a:r>
            <a:r>
              <a:rPr lang="sl-SI" sz="4000" b="1" dirty="0"/>
              <a:t> </a:t>
            </a:r>
            <a:r>
              <a:rPr lang="sl-SI" sz="4000" b="1" dirty="0" err="1"/>
              <a:t>new</a:t>
            </a:r>
            <a:r>
              <a:rPr lang="sl-SI" sz="4000" b="1" dirty="0"/>
              <a:t> </a:t>
            </a:r>
            <a:r>
              <a:rPr lang="sl-SI" sz="4000" b="1" dirty="0" err="1"/>
              <a:t>project</a:t>
            </a:r>
            <a:r>
              <a:rPr lang="sl-SI" sz="4000" b="1" dirty="0"/>
              <a:t>:</a:t>
            </a:r>
          </a:p>
          <a:p>
            <a:r>
              <a:rPr lang="sl-SI" sz="4000" b="1" dirty="0"/>
              <a:t>Big </a:t>
            </a:r>
            <a:r>
              <a:rPr lang="sl-SI" sz="4000" b="1" dirty="0" err="1"/>
              <a:t>regional</a:t>
            </a:r>
            <a:r>
              <a:rPr lang="sl-SI" sz="4000" b="1" dirty="0"/>
              <a:t> </a:t>
            </a:r>
            <a:r>
              <a:rPr lang="sl-SI" sz="4000" b="1" dirty="0" err="1"/>
              <a:t>project</a:t>
            </a:r>
            <a:r>
              <a:rPr lang="sl-SI" sz="4000" b="1" dirty="0"/>
              <a:t> </a:t>
            </a:r>
            <a:r>
              <a:rPr lang="sl-SI" sz="4000" b="1" dirty="0" err="1"/>
              <a:t>will</a:t>
            </a:r>
            <a:r>
              <a:rPr lang="sl-SI" sz="4000" b="1" dirty="0"/>
              <a:t> </a:t>
            </a:r>
            <a:r>
              <a:rPr lang="sl-SI" sz="4000" b="1" dirty="0" err="1"/>
              <a:t>have</a:t>
            </a:r>
            <a:r>
              <a:rPr lang="sl-SI" sz="4000" b="1" dirty="0"/>
              <a:t> </a:t>
            </a:r>
            <a:r>
              <a:rPr lang="sl-SI" sz="4000" b="1" dirty="0" err="1"/>
              <a:t>three</a:t>
            </a:r>
            <a:r>
              <a:rPr lang="sl-SI" sz="4000" b="1" dirty="0"/>
              <a:t> </a:t>
            </a:r>
            <a:r>
              <a:rPr lang="sl-SI" sz="4000" b="1" dirty="0" err="1"/>
              <a:t>subprojects</a:t>
            </a:r>
            <a:r>
              <a:rPr lang="sl-SI" sz="4000" b="1" dirty="0"/>
              <a:t>.</a:t>
            </a:r>
          </a:p>
        </p:txBody>
      </p:sp>
      <p:pic>
        <p:nvPicPr>
          <p:cNvPr id="4" name="Slika 3">
            <a:extLst>
              <a:ext uri="{FF2B5EF4-FFF2-40B4-BE49-F238E27FC236}">
                <a16:creationId xmlns:a16="http://schemas.microsoft.com/office/drawing/2014/main" id="{77D50A69-C478-49ED-BADC-F9E27671E028}"/>
              </a:ext>
            </a:extLst>
          </p:cNvPr>
          <p:cNvPicPr>
            <a:picLocks noChangeAspect="1"/>
          </p:cNvPicPr>
          <p:nvPr/>
        </p:nvPicPr>
        <p:blipFill>
          <a:blip r:embed="rId6"/>
          <a:stretch>
            <a:fillRect/>
          </a:stretch>
        </p:blipFill>
        <p:spPr>
          <a:xfrm>
            <a:off x="9857754" y="2241518"/>
            <a:ext cx="7532174" cy="7926420"/>
          </a:xfrm>
          <a:prstGeom prst="rect">
            <a:avLst/>
          </a:prstGeom>
        </p:spPr>
      </p:pic>
    </p:spTree>
    <p:extLst>
      <p:ext uri="{BB962C8B-B14F-4D97-AF65-F5344CB8AC3E}">
        <p14:creationId xmlns:p14="http://schemas.microsoft.com/office/powerpoint/2010/main" val="2427266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4411136" y="9398931"/>
            <a:ext cx="3710520" cy="779040"/>
          </a:xfrm>
          <a:prstGeom prst="rect">
            <a:avLst/>
          </a:prstGeom>
          <a:ln w="0">
            <a:noFill/>
          </a:ln>
        </p:spPr>
      </p:pic>
      <p:grpSp>
        <p:nvGrpSpPr>
          <p:cNvPr id="178" name="Group 6"/>
          <p:cNvGrpSpPr/>
          <p:nvPr/>
        </p:nvGrpSpPr>
        <p:grpSpPr>
          <a:xfrm rot="19902991">
            <a:off x="1085869" y="5245092"/>
            <a:ext cx="6076037" cy="1596616"/>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1" name="TextBox 9"/>
          <p:cNvSpPr/>
          <p:nvPr/>
        </p:nvSpPr>
        <p:spPr>
          <a:xfrm>
            <a:off x="1877189" y="1205816"/>
            <a:ext cx="14988472" cy="209147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3</a:t>
            </a:r>
            <a:r>
              <a:rPr lang="en-US" sz="6410" b="0" strike="noStrike" spc="-1" dirty="0">
                <a:solidFill>
                  <a:srgbClr val="000000"/>
                </a:solidFill>
                <a:latin typeface="Abhaya Libre Regular"/>
              </a:rPr>
              <a:t>: </a:t>
            </a:r>
            <a:r>
              <a:rPr lang="sl-SI" sz="6600" spc="-49" dirty="0" err="1">
                <a:solidFill>
                  <a:srgbClr val="000000"/>
                </a:solidFill>
                <a:latin typeface="Abhaya Libre Regular"/>
              </a:rPr>
              <a:t>Hands</a:t>
            </a:r>
            <a:r>
              <a:rPr lang="sl-SI" sz="6600" spc="-49" dirty="0">
                <a:solidFill>
                  <a:srgbClr val="000000"/>
                </a:solidFill>
                <a:latin typeface="Abhaya Libre Regular"/>
              </a:rPr>
              <a:t>-on </a:t>
            </a:r>
            <a:r>
              <a:rPr lang="sl-SI" sz="6600" spc="-49" dirty="0" err="1">
                <a:solidFill>
                  <a:srgbClr val="000000"/>
                </a:solidFill>
                <a:latin typeface="Abhaya Libre Regular"/>
              </a:rPr>
              <a:t>project</a:t>
            </a:r>
            <a:r>
              <a:rPr lang="sl-SI" sz="6600" spc="-49" dirty="0">
                <a:solidFill>
                  <a:srgbClr val="000000"/>
                </a:solidFill>
                <a:latin typeface="Abhaya Libre Regular"/>
              </a:rPr>
              <a:t> management </a:t>
            </a:r>
            <a:r>
              <a:rPr lang="sl-SI" sz="6600" spc="-49" dirty="0" err="1">
                <a:solidFill>
                  <a:srgbClr val="000000"/>
                </a:solidFill>
                <a:latin typeface="Abhaya Libre Regular"/>
              </a:rPr>
              <a:t>with</a:t>
            </a:r>
            <a:r>
              <a:rPr lang="sl-SI" sz="6600" spc="-49" dirty="0">
                <a:solidFill>
                  <a:srgbClr val="000000"/>
                </a:solidFill>
                <a:latin typeface="Abhaya Libre Regular"/>
              </a:rPr>
              <a:t> </a:t>
            </a:r>
            <a:r>
              <a:rPr lang="sl-SI" sz="6600" spc="-49" dirty="0" err="1">
                <a:solidFill>
                  <a:srgbClr val="000000"/>
                </a:solidFill>
                <a:latin typeface="Abhaya Libre Regular"/>
              </a:rPr>
              <a:t>OpenProject</a:t>
            </a:r>
            <a:endParaRPr lang="en-US" sz="6600" spc="-1" dirty="0">
              <a:solidFill>
                <a:srgbClr val="000000"/>
              </a:solidFill>
            </a:endParaRPr>
          </a:p>
          <a:p>
            <a:pPr>
              <a:lnSpc>
                <a:spcPts val="5448"/>
              </a:lnSpc>
            </a:pPr>
            <a:endParaRPr lang="en-US" sz="6410" b="0" strike="noStrike" spc="-1" dirty="0">
              <a:solidFill>
                <a:srgbClr val="000000"/>
              </a:solidFill>
              <a:latin typeface="Arial"/>
            </a:endParaRPr>
          </a:p>
        </p:txBody>
      </p:sp>
      <p:sp>
        <p:nvSpPr>
          <p:cNvPr id="182" name="TextBox 10"/>
          <p:cNvSpPr/>
          <p:nvPr/>
        </p:nvSpPr>
        <p:spPr>
          <a:xfrm rot="19920374">
            <a:off x="1641012" y="5120071"/>
            <a:ext cx="7849075" cy="184665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4000" b="1" dirty="0"/>
              <a:t>New </a:t>
            </a:r>
            <a:r>
              <a:rPr lang="sl-SI" sz="4000" b="1" dirty="0" err="1"/>
              <a:t>project</a:t>
            </a:r>
            <a:r>
              <a:rPr lang="sl-SI" sz="4000" b="1" dirty="0"/>
              <a:t> is </a:t>
            </a:r>
            <a:r>
              <a:rPr lang="sl-SI" sz="4000" b="1" dirty="0" err="1"/>
              <a:t>created</a:t>
            </a:r>
            <a:r>
              <a:rPr lang="sl-SI" sz="4000" b="1" dirty="0"/>
              <a:t>:</a:t>
            </a:r>
          </a:p>
          <a:p>
            <a:endParaRPr lang="sl-SI" sz="4000" b="1" dirty="0"/>
          </a:p>
          <a:p>
            <a:endParaRPr lang="sl-SI" sz="4000" b="1" dirty="0"/>
          </a:p>
        </p:txBody>
      </p:sp>
      <p:pic>
        <p:nvPicPr>
          <p:cNvPr id="2" name="Slika 1">
            <a:extLst>
              <a:ext uri="{FF2B5EF4-FFF2-40B4-BE49-F238E27FC236}">
                <a16:creationId xmlns:a16="http://schemas.microsoft.com/office/drawing/2014/main" id="{12B63957-A547-48D3-ABD5-79E471104EB5}"/>
              </a:ext>
            </a:extLst>
          </p:cNvPr>
          <p:cNvPicPr>
            <a:picLocks noChangeAspect="1"/>
          </p:cNvPicPr>
          <p:nvPr/>
        </p:nvPicPr>
        <p:blipFill>
          <a:blip r:embed="rId6"/>
          <a:stretch>
            <a:fillRect/>
          </a:stretch>
        </p:blipFill>
        <p:spPr>
          <a:xfrm>
            <a:off x="7070272" y="2752043"/>
            <a:ext cx="10398708" cy="6646887"/>
          </a:xfrm>
          <a:prstGeom prst="rect">
            <a:avLst/>
          </a:prstGeom>
        </p:spPr>
      </p:pic>
    </p:spTree>
    <p:extLst>
      <p:ext uri="{BB962C8B-B14F-4D97-AF65-F5344CB8AC3E}">
        <p14:creationId xmlns:p14="http://schemas.microsoft.com/office/powerpoint/2010/main" val="2575457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1464987" y="388695"/>
            <a:ext cx="3710520" cy="779040"/>
          </a:xfrm>
          <a:prstGeom prst="rect">
            <a:avLst/>
          </a:prstGeom>
          <a:ln w="0">
            <a:noFill/>
          </a:ln>
        </p:spPr>
      </p:pic>
      <p:grpSp>
        <p:nvGrpSpPr>
          <p:cNvPr id="178" name="Group 6"/>
          <p:cNvGrpSpPr/>
          <p:nvPr/>
        </p:nvGrpSpPr>
        <p:grpSpPr>
          <a:xfrm>
            <a:off x="1200169" y="2509099"/>
            <a:ext cx="6076037" cy="1596616"/>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1" name="TextBox 9"/>
          <p:cNvSpPr/>
          <p:nvPr/>
        </p:nvSpPr>
        <p:spPr>
          <a:xfrm>
            <a:off x="1877189" y="1205816"/>
            <a:ext cx="14988472" cy="209147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3</a:t>
            </a:r>
            <a:r>
              <a:rPr lang="en-US" sz="6410" b="0" strike="noStrike" spc="-1" dirty="0">
                <a:solidFill>
                  <a:srgbClr val="000000"/>
                </a:solidFill>
                <a:latin typeface="Abhaya Libre Regular"/>
              </a:rPr>
              <a:t>: </a:t>
            </a:r>
            <a:r>
              <a:rPr lang="sl-SI" sz="6600" spc="-49" dirty="0" err="1">
                <a:solidFill>
                  <a:srgbClr val="000000"/>
                </a:solidFill>
                <a:latin typeface="Abhaya Libre Regular"/>
              </a:rPr>
              <a:t>Hands</a:t>
            </a:r>
            <a:r>
              <a:rPr lang="sl-SI" sz="6600" spc="-49" dirty="0">
                <a:solidFill>
                  <a:srgbClr val="000000"/>
                </a:solidFill>
                <a:latin typeface="Abhaya Libre Regular"/>
              </a:rPr>
              <a:t>-on </a:t>
            </a:r>
            <a:r>
              <a:rPr lang="sl-SI" sz="6600" spc="-49" dirty="0" err="1">
                <a:solidFill>
                  <a:srgbClr val="000000"/>
                </a:solidFill>
                <a:latin typeface="Abhaya Libre Regular"/>
              </a:rPr>
              <a:t>project</a:t>
            </a:r>
            <a:r>
              <a:rPr lang="sl-SI" sz="6600" spc="-49" dirty="0">
                <a:solidFill>
                  <a:srgbClr val="000000"/>
                </a:solidFill>
                <a:latin typeface="Abhaya Libre Regular"/>
              </a:rPr>
              <a:t> management </a:t>
            </a:r>
            <a:r>
              <a:rPr lang="sl-SI" sz="6600" spc="-49" dirty="0" err="1">
                <a:solidFill>
                  <a:srgbClr val="000000"/>
                </a:solidFill>
                <a:latin typeface="Abhaya Libre Regular"/>
              </a:rPr>
              <a:t>with</a:t>
            </a:r>
            <a:r>
              <a:rPr lang="sl-SI" sz="6600" spc="-49" dirty="0">
                <a:solidFill>
                  <a:srgbClr val="000000"/>
                </a:solidFill>
                <a:latin typeface="Abhaya Libre Regular"/>
              </a:rPr>
              <a:t> </a:t>
            </a:r>
            <a:r>
              <a:rPr lang="sl-SI" sz="6600" spc="-49" dirty="0" err="1">
                <a:solidFill>
                  <a:srgbClr val="000000"/>
                </a:solidFill>
                <a:latin typeface="Abhaya Libre Regular"/>
              </a:rPr>
              <a:t>OpenProject</a:t>
            </a:r>
            <a:endParaRPr lang="en-US" sz="6600" spc="-1" dirty="0">
              <a:solidFill>
                <a:srgbClr val="000000"/>
              </a:solidFill>
            </a:endParaRPr>
          </a:p>
          <a:p>
            <a:pPr>
              <a:lnSpc>
                <a:spcPts val="5448"/>
              </a:lnSpc>
            </a:pPr>
            <a:endParaRPr lang="en-US" sz="6410" b="0" strike="noStrike" spc="-1" dirty="0">
              <a:solidFill>
                <a:srgbClr val="000000"/>
              </a:solidFill>
              <a:latin typeface="Arial"/>
            </a:endParaRPr>
          </a:p>
        </p:txBody>
      </p:sp>
      <p:sp>
        <p:nvSpPr>
          <p:cNvPr id="182" name="TextBox 10"/>
          <p:cNvSpPr/>
          <p:nvPr/>
        </p:nvSpPr>
        <p:spPr>
          <a:xfrm>
            <a:off x="1877189" y="2755888"/>
            <a:ext cx="7849075" cy="184665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4000" b="1" dirty="0" err="1"/>
              <a:t>Sample</a:t>
            </a:r>
            <a:r>
              <a:rPr lang="sl-SI" sz="4000" b="1" dirty="0"/>
              <a:t> WBS</a:t>
            </a:r>
          </a:p>
          <a:p>
            <a:endParaRPr lang="sl-SI" sz="4000" b="1" dirty="0"/>
          </a:p>
          <a:p>
            <a:endParaRPr lang="sl-SI" sz="4000" b="1" dirty="0"/>
          </a:p>
        </p:txBody>
      </p:sp>
      <p:pic>
        <p:nvPicPr>
          <p:cNvPr id="3" name="Slika 2">
            <a:extLst>
              <a:ext uri="{FF2B5EF4-FFF2-40B4-BE49-F238E27FC236}">
                <a16:creationId xmlns:a16="http://schemas.microsoft.com/office/drawing/2014/main" id="{76F451BC-854C-490B-8098-4EC23B7AC26D}"/>
              </a:ext>
            </a:extLst>
          </p:cNvPr>
          <p:cNvPicPr>
            <a:picLocks noChangeAspect="1"/>
          </p:cNvPicPr>
          <p:nvPr/>
        </p:nvPicPr>
        <p:blipFill>
          <a:blip r:embed="rId6"/>
          <a:stretch>
            <a:fillRect/>
          </a:stretch>
        </p:blipFill>
        <p:spPr>
          <a:xfrm>
            <a:off x="1587405" y="3511370"/>
            <a:ext cx="14988472" cy="6413422"/>
          </a:xfrm>
          <a:prstGeom prst="rect">
            <a:avLst/>
          </a:prstGeom>
        </p:spPr>
      </p:pic>
    </p:spTree>
    <p:extLst>
      <p:ext uri="{BB962C8B-B14F-4D97-AF65-F5344CB8AC3E}">
        <p14:creationId xmlns:p14="http://schemas.microsoft.com/office/powerpoint/2010/main" val="3802234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14555551" y="9176072"/>
            <a:ext cx="3710520" cy="779040"/>
          </a:xfrm>
          <a:prstGeom prst="rect">
            <a:avLst/>
          </a:prstGeom>
          <a:ln w="0">
            <a:noFill/>
          </a:ln>
        </p:spPr>
      </p:pic>
      <p:sp>
        <p:nvSpPr>
          <p:cNvPr id="181" name="TextBox 9"/>
          <p:cNvSpPr/>
          <p:nvPr/>
        </p:nvSpPr>
        <p:spPr>
          <a:xfrm>
            <a:off x="1877189" y="1205816"/>
            <a:ext cx="14988472" cy="209147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3</a:t>
            </a:r>
            <a:r>
              <a:rPr lang="en-US" sz="6410" b="0" strike="noStrike" spc="-1" dirty="0">
                <a:solidFill>
                  <a:srgbClr val="000000"/>
                </a:solidFill>
                <a:latin typeface="Abhaya Libre Regular"/>
              </a:rPr>
              <a:t>: </a:t>
            </a:r>
            <a:r>
              <a:rPr lang="sl-SI" sz="6600" spc="-49" dirty="0" err="1">
                <a:solidFill>
                  <a:srgbClr val="000000"/>
                </a:solidFill>
                <a:latin typeface="Abhaya Libre Regular"/>
              </a:rPr>
              <a:t>Hands</a:t>
            </a:r>
            <a:r>
              <a:rPr lang="sl-SI" sz="6600" spc="-49" dirty="0">
                <a:solidFill>
                  <a:srgbClr val="000000"/>
                </a:solidFill>
                <a:latin typeface="Abhaya Libre Regular"/>
              </a:rPr>
              <a:t>-on </a:t>
            </a:r>
            <a:r>
              <a:rPr lang="sl-SI" sz="6600" spc="-49" dirty="0" err="1">
                <a:solidFill>
                  <a:srgbClr val="000000"/>
                </a:solidFill>
                <a:latin typeface="Abhaya Libre Regular"/>
              </a:rPr>
              <a:t>project</a:t>
            </a:r>
            <a:r>
              <a:rPr lang="sl-SI" sz="6600" spc="-49" dirty="0">
                <a:solidFill>
                  <a:srgbClr val="000000"/>
                </a:solidFill>
                <a:latin typeface="Abhaya Libre Regular"/>
              </a:rPr>
              <a:t> management </a:t>
            </a:r>
            <a:r>
              <a:rPr lang="sl-SI" sz="6600" spc="-49" dirty="0" err="1">
                <a:solidFill>
                  <a:srgbClr val="000000"/>
                </a:solidFill>
                <a:latin typeface="Abhaya Libre Regular"/>
              </a:rPr>
              <a:t>with</a:t>
            </a:r>
            <a:r>
              <a:rPr lang="sl-SI" sz="6600" spc="-49" dirty="0">
                <a:solidFill>
                  <a:srgbClr val="000000"/>
                </a:solidFill>
                <a:latin typeface="Abhaya Libre Regular"/>
              </a:rPr>
              <a:t> </a:t>
            </a:r>
            <a:r>
              <a:rPr lang="sl-SI" sz="6600" spc="-49" dirty="0" err="1">
                <a:solidFill>
                  <a:srgbClr val="000000"/>
                </a:solidFill>
                <a:latin typeface="Abhaya Libre Regular"/>
              </a:rPr>
              <a:t>OpenProject</a:t>
            </a:r>
            <a:endParaRPr lang="en-US" sz="6600" spc="-1" dirty="0">
              <a:solidFill>
                <a:srgbClr val="000000"/>
              </a:solidFill>
            </a:endParaRPr>
          </a:p>
          <a:p>
            <a:pPr>
              <a:lnSpc>
                <a:spcPts val="5448"/>
              </a:lnSpc>
            </a:pPr>
            <a:endParaRPr lang="en-US" sz="6410" b="0" strike="noStrike" spc="-1" dirty="0">
              <a:solidFill>
                <a:srgbClr val="000000"/>
              </a:solidFill>
              <a:latin typeface="Arial"/>
            </a:endParaRPr>
          </a:p>
        </p:txBody>
      </p:sp>
      <p:pic>
        <p:nvPicPr>
          <p:cNvPr id="3" name="Slika 2">
            <a:extLst>
              <a:ext uri="{FF2B5EF4-FFF2-40B4-BE49-F238E27FC236}">
                <a16:creationId xmlns:a16="http://schemas.microsoft.com/office/drawing/2014/main" id="{63463450-A088-4A75-B2F2-C6024058DEFA}"/>
              </a:ext>
            </a:extLst>
          </p:cNvPr>
          <p:cNvPicPr>
            <a:picLocks noChangeAspect="1"/>
          </p:cNvPicPr>
          <p:nvPr/>
        </p:nvPicPr>
        <p:blipFill>
          <a:blip r:embed="rId6"/>
          <a:stretch>
            <a:fillRect/>
          </a:stretch>
        </p:blipFill>
        <p:spPr>
          <a:xfrm>
            <a:off x="1877189" y="3386022"/>
            <a:ext cx="11822482" cy="6569090"/>
          </a:xfrm>
          <a:prstGeom prst="rect">
            <a:avLst/>
          </a:prstGeom>
        </p:spPr>
      </p:pic>
      <p:sp>
        <p:nvSpPr>
          <p:cNvPr id="13" name="TextBox 10">
            <a:extLst>
              <a:ext uri="{FF2B5EF4-FFF2-40B4-BE49-F238E27FC236}">
                <a16:creationId xmlns:a16="http://schemas.microsoft.com/office/drawing/2014/main" id="{B5E9292C-D0AF-41E4-9A2D-0BB7C74DC5F9}"/>
              </a:ext>
            </a:extLst>
          </p:cNvPr>
          <p:cNvSpPr/>
          <p:nvPr/>
        </p:nvSpPr>
        <p:spPr>
          <a:xfrm>
            <a:off x="1877189" y="2755888"/>
            <a:ext cx="7849075" cy="184665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4000" b="1" dirty="0" err="1"/>
              <a:t>Sample</a:t>
            </a:r>
            <a:r>
              <a:rPr lang="sl-SI" sz="4000" b="1" dirty="0"/>
              <a:t> </a:t>
            </a:r>
            <a:r>
              <a:rPr lang="sl-SI" sz="4000" b="1" dirty="0" err="1"/>
              <a:t>project</a:t>
            </a:r>
            <a:r>
              <a:rPr lang="sl-SI" sz="4000" b="1" dirty="0"/>
              <a:t> </a:t>
            </a:r>
            <a:r>
              <a:rPr lang="sl-SI" sz="4000" b="1" dirty="0" err="1"/>
              <a:t>members</a:t>
            </a:r>
            <a:endParaRPr lang="sl-SI" sz="4000" b="1" dirty="0"/>
          </a:p>
          <a:p>
            <a:endParaRPr lang="sl-SI" sz="4000" b="1" dirty="0"/>
          </a:p>
          <a:p>
            <a:endParaRPr lang="sl-SI" sz="4000" b="1" dirty="0"/>
          </a:p>
        </p:txBody>
      </p:sp>
    </p:spTree>
    <p:extLst>
      <p:ext uri="{BB962C8B-B14F-4D97-AF65-F5344CB8AC3E}">
        <p14:creationId xmlns:p14="http://schemas.microsoft.com/office/powerpoint/2010/main" val="3616896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14555551" y="9176072"/>
            <a:ext cx="3710520" cy="779040"/>
          </a:xfrm>
          <a:prstGeom prst="rect">
            <a:avLst/>
          </a:prstGeom>
          <a:ln w="0">
            <a:noFill/>
          </a:ln>
        </p:spPr>
      </p:pic>
      <p:sp>
        <p:nvSpPr>
          <p:cNvPr id="181" name="TextBox 9"/>
          <p:cNvSpPr/>
          <p:nvPr/>
        </p:nvSpPr>
        <p:spPr>
          <a:xfrm>
            <a:off x="1877189" y="1205816"/>
            <a:ext cx="14988472" cy="209147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3</a:t>
            </a:r>
            <a:r>
              <a:rPr lang="en-US" sz="6410" b="0" strike="noStrike" spc="-1" dirty="0">
                <a:solidFill>
                  <a:srgbClr val="000000"/>
                </a:solidFill>
                <a:latin typeface="Abhaya Libre Regular"/>
              </a:rPr>
              <a:t>: </a:t>
            </a:r>
            <a:r>
              <a:rPr lang="sl-SI" sz="6600" spc="-49" dirty="0" err="1">
                <a:solidFill>
                  <a:srgbClr val="000000"/>
                </a:solidFill>
                <a:latin typeface="Abhaya Libre Regular"/>
              </a:rPr>
              <a:t>Hands</a:t>
            </a:r>
            <a:r>
              <a:rPr lang="sl-SI" sz="6600" spc="-49" dirty="0">
                <a:solidFill>
                  <a:srgbClr val="000000"/>
                </a:solidFill>
                <a:latin typeface="Abhaya Libre Regular"/>
              </a:rPr>
              <a:t>-on </a:t>
            </a:r>
            <a:r>
              <a:rPr lang="sl-SI" sz="6600" spc="-49" dirty="0" err="1">
                <a:solidFill>
                  <a:srgbClr val="000000"/>
                </a:solidFill>
                <a:latin typeface="Abhaya Libre Regular"/>
              </a:rPr>
              <a:t>project</a:t>
            </a:r>
            <a:r>
              <a:rPr lang="sl-SI" sz="6600" spc="-49" dirty="0">
                <a:solidFill>
                  <a:srgbClr val="000000"/>
                </a:solidFill>
                <a:latin typeface="Abhaya Libre Regular"/>
              </a:rPr>
              <a:t> management </a:t>
            </a:r>
            <a:r>
              <a:rPr lang="sl-SI" sz="6600" spc="-49" dirty="0" err="1">
                <a:solidFill>
                  <a:srgbClr val="000000"/>
                </a:solidFill>
                <a:latin typeface="Abhaya Libre Regular"/>
              </a:rPr>
              <a:t>with</a:t>
            </a:r>
            <a:r>
              <a:rPr lang="sl-SI" sz="6600" spc="-49" dirty="0">
                <a:solidFill>
                  <a:srgbClr val="000000"/>
                </a:solidFill>
                <a:latin typeface="Abhaya Libre Regular"/>
              </a:rPr>
              <a:t> </a:t>
            </a:r>
            <a:r>
              <a:rPr lang="sl-SI" sz="6600" spc="-49" dirty="0" err="1">
                <a:solidFill>
                  <a:srgbClr val="000000"/>
                </a:solidFill>
                <a:latin typeface="Abhaya Libre Regular"/>
              </a:rPr>
              <a:t>OpenProject</a:t>
            </a:r>
            <a:endParaRPr lang="en-US" sz="6600" spc="-1" dirty="0">
              <a:solidFill>
                <a:srgbClr val="000000"/>
              </a:solidFill>
            </a:endParaRPr>
          </a:p>
          <a:p>
            <a:pPr>
              <a:lnSpc>
                <a:spcPts val="5448"/>
              </a:lnSpc>
            </a:pPr>
            <a:endParaRPr lang="en-US" sz="6410" b="0" strike="noStrike" spc="-1" dirty="0">
              <a:solidFill>
                <a:srgbClr val="000000"/>
              </a:solidFill>
              <a:latin typeface="Arial"/>
            </a:endParaRPr>
          </a:p>
        </p:txBody>
      </p:sp>
      <p:sp>
        <p:nvSpPr>
          <p:cNvPr id="13" name="TextBox 10">
            <a:extLst>
              <a:ext uri="{FF2B5EF4-FFF2-40B4-BE49-F238E27FC236}">
                <a16:creationId xmlns:a16="http://schemas.microsoft.com/office/drawing/2014/main" id="{B5E9292C-D0AF-41E4-9A2D-0BB7C74DC5F9}"/>
              </a:ext>
            </a:extLst>
          </p:cNvPr>
          <p:cNvSpPr/>
          <p:nvPr/>
        </p:nvSpPr>
        <p:spPr>
          <a:xfrm>
            <a:off x="1877189" y="2755888"/>
            <a:ext cx="7849075" cy="246221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4000" b="1" dirty="0" err="1"/>
              <a:t>Sample</a:t>
            </a:r>
            <a:r>
              <a:rPr lang="sl-SI" sz="4000" b="1" dirty="0"/>
              <a:t> </a:t>
            </a:r>
            <a:r>
              <a:rPr lang="sl-SI" sz="4000" b="1" dirty="0" err="1"/>
              <a:t>meetings</a:t>
            </a:r>
            <a:r>
              <a:rPr lang="sl-SI" sz="4000" b="1" dirty="0"/>
              <a:t> </a:t>
            </a:r>
            <a:r>
              <a:rPr lang="sl-SI" sz="4000" b="1" dirty="0" err="1"/>
              <a:t>and</a:t>
            </a:r>
            <a:r>
              <a:rPr lang="sl-SI" sz="4000" b="1" dirty="0"/>
              <a:t> meeting </a:t>
            </a:r>
            <a:r>
              <a:rPr lang="sl-SI" sz="4000" b="1" dirty="0" err="1"/>
              <a:t>minutes</a:t>
            </a:r>
            <a:r>
              <a:rPr lang="sl-SI" sz="4000" b="1" dirty="0"/>
              <a:t> </a:t>
            </a:r>
            <a:r>
              <a:rPr lang="sl-SI" sz="4000" b="1" dirty="0" err="1"/>
              <a:t>members</a:t>
            </a:r>
            <a:endParaRPr lang="sl-SI" sz="4000" b="1" dirty="0"/>
          </a:p>
          <a:p>
            <a:endParaRPr lang="sl-SI" sz="4000" b="1" dirty="0"/>
          </a:p>
          <a:p>
            <a:endParaRPr lang="sl-SI" sz="4000" b="1" dirty="0"/>
          </a:p>
        </p:txBody>
      </p:sp>
      <p:pic>
        <p:nvPicPr>
          <p:cNvPr id="2" name="Slika 1">
            <a:extLst>
              <a:ext uri="{FF2B5EF4-FFF2-40B4-BE49-F238E27FC236}">
                <a16:creationId xmlns:a16="http://schemas.microsoft.com/office/drawing/2014/main" id="{651BC67A-0734-4A55-9733-74D7FF76C5BE}"/>
              </a:ext>
            </a:extLst>
          </p:cNvPr>
          <p:cNvPicPr>
            <a:picLocks noChangeAspect="1"/>
          </p:cNvPicPr>
          <p:nvPr/>
        </p:nvPicPr>
        <p:blipFill>
          <a:blip r:embed="rId6"/>
          <a:stretch>
            <a:fillRect/>
          </a:stretch>
        </p:blipFill>
        <p:spPr>
          <a:xfrm>
            <a:off x="1877189" y="3411437"/>
            <a:ext cx="12077700" cy="6543675"/>
          </a:xfrm>
          <a:prstGeom prst="rect">
            <a:avLst/>
          </a:prstGeom>
        </p:spPr>
      </p:pic>
    </p:spTree>
    <p:extLst>
      <p:ext uri="{BB962C8B-B14F-4D97-AF65-F5344CB8AC3E}">
        <p14:creationId xmlns:p14="http://schemas.microsoft.com/office/powerpoint/2010/main" val="2775480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14555551" y="9176072"/>
            <a:ext cx="3710520" cy="779040"/>
          </a:xfrm>
          <a:prstGeom prst="rect">
            <a:avLst/>
          </a:prstGeom>
          <a:ln w="0">
            <a:noFill/>
          </a:ln>
        </p:spPr>
      </p:pic>
      <p:sp>
        <p:nvSpPr>
          <p:cNvPr id="181" name="TextBox 9"/>
          <p:cNvSpPr/>
          <p:nvPr/>
        </p:nvSpPr>
        <p:spPr>
          <a:xfrm>
            <a:off x="1877189" y="1205816"/>
            <a:ext cx="14988472" cy="209147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6410" b="0" strike="noStrike" spc="-1" dirty="0">
                <a:solidFill>
                  <a:srgbClr val="000000"/>
                </a:solidFill>
                <a:latin typeface="Abhaya Libre Regular"/>
              </a:rPr>
              <a:t>Chapter</a:t>
            </a:r>
            <a:r>
              <a:rPr lang="sl-SI" sz="6410" b="0" strike="noStrike" spc="-1" dirty="0">
                <a:solidFill>
                  <a:srgbClr val="000000"/>
                </a:solidFill>
                <a:latin typeface="Abhaya Libre Regular"/>
              </a:rPr>
              <a:t> 3</a:t>
            </a:r>
            <a:r>
              <a:rPr lang="en-US" sz="6410" b="0" strike="noStrike" spc="-1" dirty="0">
                <a:solidFill>
                  <a:srgbClr val="000000"/>
                </a:solidFill>
                <a:latin typeface="Abhaya Libre Regular"/>
              </a:rPr>
              <a:t>: </a:t>
            </a:r>
            <a:r>
              <a:rPr lang="sl-SI" sz="6600" spc="-49" dirty="0" err="1">
                <a:solidFill>
                  <a:srgbClr val="000000"/>
                </a:solidFill>
                <a:latin typeface="Abhaya Libre Regular"/>
              </a:rPr>
              <a:t>Hands</a:t>
            </a:r>
            <a:r>
              <a:rPr lang="sl-SI" sz="6600" spc="-49" dirty="0">
                <a:solidFill>
                  <a:srgbClr val="000000"/>
                </a:solidFill>
                <a:latin typeface="Abhaya Libre Regular"/>
              </a:rPr>
              <a:t>-on </a:t>
            </a:r>
            <a:r>
              <a:rPr lang="sl-SI" sz="6600" spc="-49" dirty="0" err="1">
                <a:solidFill>
                  <a:srgbClr val="000000"/>
                </a:solidFill>
                <a:latin typeface="Abhaya Libre Regular"/>
              </a:rPr>
              <a:t>project</a:t>
            </a:r>
            <a:r>
              <a:rPr lang="sl-SI" sz="6600" spc="-49" dirty="0">
                <a:solidFill>
                  <a:srgbClr val="000000"/>
                </a:solidFill>
                <a:latin typeface="Abhaya Libre Regular"/>
              </a:rPr>
              <a:t> management </a:t>
            </a:r>
            <a:r>
              <a:rPr lang="sl-SI" sz="6600" spc="-49" dirty="0" err="1">
                <a:solidFill>
                  <a:srgbClr val="000000"/>
                </a:solidFill>
                <a:latin typeface="Abhaya Libre Regular"/>
              </a:rPr>
              <a:t>with</a:t>
            </a:r>
            <a:r>
              <a:rPr lang="sl-SI" sz="6600" spc="-49" dirty="0">
                <a:solidFill>
                  <a:srgbClr val="000000"/>
                </a:solidFill>
                <a:latin typeface="Abhaya Libre Regular"/>
              </a:rPr>
              <a:t> </a:t>
            </a:r>
            <a:r>
              <a:rPr lang="sl-SI" sz="6600" spc="-49" dirty="0" err="1">
                <a:solidFill>
                  <a:srgbClr val="000000"/>
                </a:solidFill>
                <a:latin typeface="Abhaya Libre Regular"/>
              </a:rPr>
              <a:t>OpenProject</a:t>
            </a:r>
            <a:endParaRPr lang="en-US" sz="6600" spc="-1" dirty="0">
              <a:solidFill>
                <a:srgbClr val="000000"/>
              </a:solidFill>
            </a:endParaRPr>
          </a:p>
          <a:p>
            <a:pPr>
              <a:lnSpc>
                <a:spcPts val="5448"/>
              </a:lnSpc>
            </a:pPr>
            <a:endParaRPr lang="en-US" sz="6410" b="0" strike="noStrike" spc="-1" dirty="0">
              <a:solidFill>
                <a:srgbClr val="000000"/>
              </a:solidFill>
              <a:latin typeface="Arial"/>
            </a:endParaRPr>
          </a:p>
        </p:txBody>
      </p:sp>
      <p:sp>
        <p:nvSpPr>
          <p:cNvPr id="13" name="TextBox 10">
            <a:extLst>
              <a:ext uri="{FF2B5EF4-FFF2-40B4-BE49-F238E27FC236}">
                <a16:creationId xmlns:a16="http://schemas.microsoft.com/office/drawing/2014/main" id="{B5E9292C-D0AF-41E4-9A2D-0BB7C74DC5F9}"/>
              </a:ext>
            </a:extLst>
          </p:cNvPr>
          <p:cNvSpPr/>
          <p:nvPr/>
        </p:nvSpPr>
        <p:spPr>
          <a:xfrm>
            <a:off x="1877189" y="2755888"/>
            <a:ext cx="7849075"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4000" b="1" dirty="0" err="1"/>
              <a:t>Sample</a:t>
            </a:r>
            <a:r>
              <a:rPr lang="sl-SI" sz="4000" b="1" dirty="0"/>
              <a:t> </a:t>
            </a:r>
            <a:r>
              <a:rPr lang="sl-SI" sz="4000" b="1" dirty="0" err="1"/>
              <a:t>project</a:t>
            </a:r>
            <a:r>
              <a:rPr lang="sl-SI" sz="4000" b="1" dirty="0"/>
              <a:t> </a:t>
            </a:r>
            <a:r>
              <a:rPr lang="sl-SI" sz="4000" b="1" dirty="0" err="1"/>
              <a:t>settings</a:t>
            </a:r>
            <a:endParaRPr lang="sl-SI" sz="4000" b="1" dirty="0"/>
          </a:p>
        </p:txBody>
      </p:sp>
      <p:pic>
        <p:nvPicPr>
          <p:cNvPr id="4" name="Slika 3">
            <a:extLst>
              <a:ext uri="{FF2B5EF4-FFF2-40B4-BE49-F238E27FC236}">
                <a16:creationId xmlns:a16="http://schemas.microsoft.com/office/drawing/2014/main" id="{FDAC2E1F-6446-425B-A9BB-801235C884D9}"/>
              </a:ext>
            </a:extLst>
          </p:cNvPr>
          <p:cNvPicPr>
            <a:picLocks noChangeAspect="1"/>
          </p:cNvPicPr>
          <p:nvPr/>
        </p:nvPicPr>
        <p:blipFill>
          <a:blip r:embed="rId6"/>
          <a:stretch>
            <a:fillRect/>
          </a:stretch>
        </p:blipFill>
        <p:spPr>
          <a:xfrm>
            <a:off x="1877189" y="3386022"/>
            <a:ext cx="10695811" cy="6589158"/>
          </a:xfrm>
          <a:prstGeom prst="rect">
            <a:avLst/>
          </a:prstGeom>
        </p:spPr>
      </p:pic>
    </p:spTree>
    <p:extLst>
      <p:ext uri="{BB962C8B-B14F-4D97-AF65-F5344CB8AC3E}">
        <p14:creationId xmlns:p14="http://schemas.microsoft.com/office/powerpoint/2010/main" val="402124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79" name="Picture 2"/>
          <p:cNvPicPr/>
          <p:nvPr/>
        </p:nvPicPr>
        <p:blipFill>
          <a:blip r:embed="rId2"/>
          <a:stretch/>
        </p:blipFill>
        <p:spPr>
          <a:xfrm>
            <a:off x="180000" y="837360"/>
            <a:ext cx="17927280" cy="9635760"/>
          </a:xfrm>
          <a:prstGeom prst="rect">
            <a:avLst/>
          </a:prstGeom>
          <a:ln w="0">
            <a:noFill/>
          </a:ln>
        </p:spPr>
      </p:pic>
      <p:pic>
        <p:nvPicPr>
          <p:cNvPr id="80" name="Picture 3"/>
          <p:cNvPicPr/>
          <p:nvPr/>
        </p:nvPicPr>
        <p:blipFill>
          <a:blip r:embed="rId3"/>
          <a:stretch/>
        </p:blipFill>
        <p:spPr>
          <a:xfrm rot="1852800">
            <a:off x="6163920" y="-3326760"/>
            <a:ext cx="5363640" cy="5363640"/>
          </a:xfrm>
          <a:prstGeom prst="rect">
            <a:avLst/>
          </a:prstGeom>
          <a:ln w="0">
            <a:noFill/>
          </a:ln>
        </p:spPr>
      </p:pic>
      <p:pic>
        <p:nvPicPr>
          <p:cNvPr id="81" name="Picture 4"/>
          <p:cNvPicPr/>
          <p:nvPr/>
        </p:nvPicPr>
        <p:blipFill>
          <a:blip r:embed="rId4"/>
          <a:stretch/>
        </p:blipFill>
        <p:spPr>
          <a:xfrm rot="1167600">
            <a:off x="16542000" y="7503120"/>
            <a:ext cx="5721480" cy="5669280"/>
          </a:xfrm>
          <a:prstGeom prst="rect">
            <a:avLst/>
          </a:prstGeom>
          <a:ln w="0">
            <a:noFill/>
          </a:ln>
        </p:spPr>
      </p:pic>
      <p:pic>
        <p:nvPicPr>
          <p:cNvPr id="82" name="Picture 5"/>
          <p:cNvPicPr/>
          <p:nvPr/>
        </p:nvPicPr>
        <p:blipFill>
          <a:blip r:embed="rId5"/>
          <a:stretch/>
        </p:blipFill>
        <p:spPr>
          <a:xfrm rot="17403600">
            <a:off x="-5667480" y="8117640"/>
            <a:ext cx="11621880" cy="12387600"/>
          </a:xfrm>
          <a:prstGeom prst="rect">
            <a:avLst/>
          </a:prstGeom>
          <a:ln w="0">
            <a:noFill/>
          </a:ln>
        </p:spPr>
      </p:pic>
      <p:pic>
        <p:nvPicPr>
          <p:cNvPr id="83" name="Picture 6"/>
          <p:cNvPicPr/>
          <p:nvPr/>
        </p:nvPicPr>
        <p:blipFill>
          <a:blip r:embed="rId6"/>
          <a:stretch/>
        </p:blipFill>
        <p:spPr>
          <a:xfrm>
            <a:off x="-642240" y="-2559960"/>
            <a:ext cx="3333600" cy="3588120"/>
          </a:xfrm>
          <a:prstGeom prst="rect">
            <a:avLst/>
          </a:prstGeom>
          <a:ln w="0">
            <a:noFill/>
          </a:ln>
        </p:spPr>
      </p:pic>
      <p:pic>
        <p:nvPicPr>
          <p:cNvPr id="84" name="Picture 7"/>
          <p:cNvPicPr/>
          <p:nvPr/>
        </p:nvPicPr>
        <p:blipFill>
          <a:blip r:embed="rId6"/>
          <a:stretch/>
        </p:blipFill>
        <p:spPr>
          <a:xfrm>
            <a:off x="15371640" y="9488160"/>
            <a:ext cx="2556000" cy="2750760"/>
          </a:xfrm>
          <a:prstGeom prst="rect">
            <a:avLst/>
          </a:prstGeom>
          <a:ln w="0">
            <a:noFill/>
          </a:ln>
        </p:spPr>
      </p:pic>
      <p:pic>
        <p:nvPicPr>
          <p:cNvPr id="85" name="Picture 8"/>
          <p:cNvPicPr/>
          <p:nvPr/>
        </p:nvPicPr>
        <p:blipFill>
          <a:blip r:embed="rId7"/>
          <a:stretch/>
        </p:blipFill>
        <p:spPr>
          <a:xfrm rot="20414400">
            <a:off x="-3852720" y="189360"/>
            <a:ext cx="4351680" cy="4345920"/>
          </a:xfrm>
          <a:prstGeom prst="rect">
            <a:avLst/>
          </a:prstGeom>
          <a:ln w="0">
            <a:noFill/>
          </a:ln>
        </p:spPr>
      </p:pic>
      <p:pic>
        <p:nvPicPr>
          <p:cNvPr id="86" name="Picture 9"/>
          <p:cNvPicPr/>
          <p:nvPr/>
        </p:nvPicPr>
        <p:blipFill>
          <a:blip r:embed="rId8"/>
          <a:stretch/>
        </p:blipFill>
        <p:spPr>
          <a:xfrm rot="14220600">
            <a:off x="2804760" y="10361520"/>
            <a:ext cx="5810040" cy="5802480"/>
          </a:xfrm>
          <a:prstGeom prst="rect">
            <a:avLst/>
          </a:prstGeom>
          <a:ln w="0">
            <a:noFill/>
          </a:ln>
        </p:spPr>
      </p:pic>
      <p:pic>
        <p:nvPicPr>
          <p:cNvPr id="87" name="Picture 10"/>
          <p:cNvPicPr/>
          <p:nvPr/>
        </p:nvPicPr>
        <p:blipFill>
          <a:blip r:embed="rId9"/>
          <a:stretch/>
        </p:blipFill>
        <p:spPr>
          <a:xfrm rot="6633000">
            <a:off x="18127800" y="1731960"/>
            <a:ext cx="4880880" cy="4874400"/>
          </a:xfrm>
          <a:prstGeom prst="rect">
            <a:avLst/>
          </a:prstGeom>
          <a:ln w="0">
            <a:noFill/>
          </a:ln>
        </p:spPr>
      </p:pic>
      <p:grpSp>
        <p:nvGrpSpPr>
          <p:cNvPr id="88" name="Group 11"/>
          <p:cNvGrpSpPr/>
          <p:nvPr/>
        </p:nvGrpSpPr>
        <p:grpSpPr>
          <a:xfrm>
            <a:off x="3249360" y="1562760"/>
            <a:ext cx="3085920" cy="2796480"/>
            <a:chOff x="3249360" y="1562760"/>
            <a:chExt cx="3085920" cy="2796480"/>
          </a:xfrm>
        </p:grpSpPr>
        <p:sp>
          <p:nvSpPr>
            <p:cNvPr id="89" name="Freeform 12"/>
            <p:cNvSpPr/>
            <p:nvPr/>
          </p:nvSpPr>
          <p:spPr>
            <a:xfrm>
              <a:off x="3249360" y="17074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0" name="TextBox 13"/>
            <p:cNvSpPr/>
            <p:nvPr/>
          </p:nvSpPr>
          <p:spPr>
            <a:xfrm>
              <a:off x="3683520" y="15627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1" name="Group 14"/>
          <p:cNvGrpSpPr/>
          <p:nvPr/>
        </p:nvGrpSpPr>
        <p:grpSpPr>
          <a:xfrm>
            <a:off x="5709600" y="3007800"/>
            <a:ext cx="3085920" cy="2796480"/>
            <a:chOff x="5709600" y="3007800"/>
            <a:chExt cx="3085920" cy="2796480"/>
          </a:xfrm>
        </p:grpSpPr>
        <p:sp>
          <p:nvSpPr>
            <p:cNvPr id="92" name="Freeform 15"/>
            <p:cNvSpPr/>
            <p:nvPr/>
          </p:nvSpPr>
          <p:spPr>
            <a:xfrm>
              <a:off x="5709600" y="315252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3" name="TextBox 16"/>
            <p:cNvSpPr/>
            <p:nvPr/>
          </p:nvSpPr>
          <p:spPr>
            <a:xfrm>
              <a:off x="6143760" y="300780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4" name="Group 17"/>
          <p:cNvGrpSpPr/>
          <p:nvPr/>
        </p:nvGrpSpPr>
        <p:grpSpPr>
          <a:xfrm>
            <a:off x="2691720" y="4338000"/>
            <a:ext cx="3643560" cy="3301920"/>
            <a:chOff x="2691720" y="4338000"/>
            <a:chExt cx="3643560" cy="3301920"/>
          </a:xfrm>
        </p:grpSpPr>
        <p:sp>
          <p:nvSpPr>
            <p:cNvPr id="95" name="Freeform 18"/>
            <p:cNvSpPr/>
            <p:nvPr/>
          </p:nvSpPr>
          <p:spPr>
            <a:xfrm>
              <a:off x="2691720" y="4509000"/>
              <a:ext cx="3643560" cy="3130920"/>
            </a:xfrm>
            <a:custGeom>
              <a:avLst/>
              <a:gdLst>
                <a:gd name="textAreaLeft" fmla="*/ 0 w 3643560"/>
                <a:gd name="textAreaRight" fmla="*/ 3643920 w 3643560"/>
                <a:gd name="textAreaTop" fmla="*/ 0 h 3130920"/>
                <a:gd name="textAreaBottom" fmla="*/ 3131280 h 313092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6" name="TextBox 19"/>
            <p:cNvSpPr/>
            <p:nvPr/>
          </p:nvSpPr>
          <p:spPr>
            <a:xfrm>
              <a:off x="3204000" y="4338000"/>
              <a:ext cx="2618640" cy="330192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7" name="Group 20"/>
          <p:cNvGrpSpPr/>
          <p:nvPr/>
        </p:nvGrpSpPr>
        <p:grpSpPr>
          <a:xfrm>
            <a:off x="5760000" y="6012360"/>
            <a:ext cx="3085920" cy="2796480"/>
            <a:chOff x="5760000" y="6012360"/>
            <a:chExt cx="3085920" cy="2796480"/>
          </a:xfrm>
        </p:grpSpPr>
        <p:sp>
          <p:nvSpPr>
            <p:cNvPr id="98" name="Freeform 21"/>
            <p:cNvSpPr/>
            <p:nvPr/>
          </p:nvSpPr>
          <p:spPr>
            <a:xfrm>
              <a:off x="5760000" y="61570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9" name="TextBox 22"/>
            <p:cNvSpPr/>
            <p:nvPr/>
          </p:nvSpPr>
          <p:spPr>
            <a:xfrm>
              <a:off x="6193800" y="60123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0" name="Group 23"/>
          <p:cNvGrpSpPr/>
          <p:nvPr/>
        </p:nvGrpSpPr>
        <p:grpSpPr>
          <a:xfrm>
            <a:off x="8182440" y="4334040"/>
            <a:ext cx="3085920" cy="2796480"/>
            <a:chOff x="8182440" y="4334040"/>
            <a:chExt cx="3085920" cy="2796480"/>
          </a:xfrm>
        </p:grpSpPr>
        <p:sp>
          <p:nvSpPr>
            <p:cNvPr id="101" name="Freeform 24"/>
            <p:cNvSpPr/>
            <p:nvPr/>
          </p:nvSpPr>
          <p:spPr>
            <a:xfrm>
              <a:off x="8182440" y="447876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2" name="TextBox 25"/>
            <p:cNvSpPr/>
            <p:nvPr/>
          </p:nvSpPr>
          <p:spPr>
            <a:xfrm>
              <a:off x="8616240" y="433404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3" name="Group 26"/>
          <p:cNvGrpSpPr/>
          <p:nvPr/>
        </p:nvGrpSpPr>
        <p:grpSpPr>
          <a:xfrm>
            <a:off x="10749240" y="3038040"/>
            <a:ext cx="3085920" cy="2796480"/>
            <a:chOff x="10749240" y="3038040"/>
            <a:chExt cx="3085920" cy="2796480"/>
          </a:xfrm>
        </p:grpSpPr>
        <p:sp>
          <p:nvSpPr>
            <p:cNvPr id="104" name="Freeform 27"/>
            <p:cNvSpPr/>
            <p:nvPr/>
          </p:nvSpPr>
          <p:spPr>
            <a:xfrm>
              <a:off x="10749240" y="318276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5" name="TextBox 28"/>
            <p:cNvSpPr/>
            <p:nvPr/>
          </p:nvSpPr>
          <p:spPr>
            <a:xfrm>
              <a:off x="11183400" y="303804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6" name="Group 29"/>
          <p:cNvGrpSpPr/>
          <p:nvPr/>
        </p:nvGrpSpPr>
        <p:grpSpPr>
          <a:xfrm>
            <a:off x="10749240" y="5839560"/>
            <a:ext cx="3085920" cy="2796480"/>
            <a:chOff x="10749240" y="5839560"/>
            <a:chExt cx="3085920" cy="2796480"/>
          </a:xfrm>
        </p:grpSpPr>
        <p:sp>
          <p:nvSpPr>
            <p:cNvPr id="107" name="Freeform 30"/>
            <p:cNvSpPr/>
            <p:nvPr/>
          </p:nvSpPr>
          <p:spPr>
            <a:xfrm>
              <a:off x="10749240" y="59842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8" name="TextBox 31"/>
            <p:cNvSpPr/>
            <p:nvPr/>
          </p:nvSpPr>
          <p:spPr>
            <a:xfrm>
              <a:off x="11183400" y="58395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9" name="Group 32"/>
          <p:cNvGrpSpPr/>
          <p:nvPr/>
        </p:nvGrpSpPr>
        <p:grpSpPr>
          <a:xfrm>
            <a:off x="13225680" y="4364280"/>
            <a:ext cx="3085920" cy="2796480"/>
            <a:chOff x="13225680" y="4364280"/>
            <a:chExt cx="3085920" cy="2796480"/>
          </a:xfrm>
        </p:grpSpPr>
        <p:sp>
          <p:nvSpPr>
            <p:cNvPr id="110" name="Freeform 33"/>
            <p:cNvSpPr/>
            <p:nvPr/>
          </p:nvSpPr>
          <p:spPr>
            <a:xfrm>
              <a:off x="13225680" y="450900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11" name="TextBox 34"/>
            <p:cNvSpPr/>
            <p:nvPr/>
          </p:nvSpPr>
          <p:spPr>
            <a:xfrm>
              <a:off x="13659480" y="436428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pic>
        <p:nvPicPr>
          <p:cNvPr id="112" name="Picture 35"/>
          <p:cNvPicPr/>
          <p:nvPr/>
        </p:nvPicPr>
        <p:blipFill>
          <a:blip r:embed="rId10"/>
          <a:stretch/>
        </p:blipFill>
        <p:spPr>
          <a:xfrm>
            <a:off x="16418880" y="0"/>
            <a:ext cx="1868760" cy="1868760"/>
          </a:xfrm>
          <a:prstGeom prst="rect">
            <a:avLst/>
          </a:prstGeom>
          <a:ln w="0">
            <a:noFill/>
          </a:ln>
        </p:spPr>
      </p:pic>
      <p:pic>
        <p:nvPicPr>
          <p:cNvPr id="113" name="Picture 36"/>
          <p:cNvPicPr/>
          <p:nvPr/>
        </p:nvPicPr>
        <p:blipFill>
          <a:blip r:embed="rId11"/>
          <a:stretch/>
        </p:blipFill>
        <p:spPr>
          <a:xfrm>
            <a:off x="3687120" y="2559600"/>
            <a:ext cx="2210400" cy="947520"/>
          </a:xfrm>
          <a:prstGeom prst="rect">
            <a:avLst/>
          </a:prstGeom>
          <a:ln w="0">
            <a:noFill/>
          </a:ln>
        </p:spPr>
      </p:pic>
      <p:pic>
        <p:nvPicPr>
          <p:cNvPr id="114" name="Picture 37"/>
          <p:cNvPicPr/>
          <p:nvPr/>
        </p:nvPicPr>
        <p:blipFill>
          <a:blip r:embed="rId12"/>
          <a:stretch/>
        </p:blipFill>
        <p:spPr>
          <a:xfrm>
            <a:off x="6243840" y="3864240"/>
            <a:ext cx="2017440" cy="1288440"/>
          </a:xfrm>
          <a:prstGeom prst="rect">
            <a:avLst/>
          </a:prstGeom>
          <a:ln w="0">
            <a:noFill/>
          </a:ln>
        </p:spPr>
      </p:pic>
      <p:pic>
        <p:nvPicPr>
          <p:cNvPr id="115" name="Picture 38"/>
          <p:cNvPicPr/>
          <p:nvPr/>
        </p:nvPicPr>
        <p:blipFill>
          <a:blip r:embed="rId13"/>
          <a:stretch/>
        </p:blipFill>
        <p:spPr>
          <a:xfrm>
            <a:off x="2989800" y="5655600"/>
            <a:ext cx="3047400" cy="792720"/>
          </a:xfrm>
          <a:prstGeom prst="rect">
            <a:avLst/>
          </a:prstGeom>
          <a:ln w="0">
            <a:noFill/>
          </a:ln>
        </p:spPr>
      </p:pic>
      <p:pic>
        <p:nvPicPr>
          <p:cNvPr id="116" name="Picture 39"/>
          <p:cNvPicPr/>
          <p:nvPr/>
        </p:nvPicPr>
        <p:blipFill>
          <a:blip r:embed="rId14"/>
          <a:stretch/>
        </p:blipFill>
        <p:spPr>
          <a:xfrm>
            <a:off x="8630640" y="5274720"/>
            <a:ext cx="2189520" cy="936720"/>
          </a:xfrm>
          <a:prstGeom prst="rect">
            <a:avLst/>
          </a:prstGeom>
          <a:ln w="0">
            <a:noFill/>
          </a:ln>
        </p:spPr>
      </p:pic>
      <p:pic>
        <p:nvPicPr>
          <p:cNvPr id="117" name="Picture 40"/>
          <p:cNvPicPr/>
          <p:nvPr/>
        </p:nvPicPr>
        <p:blipFill>
          <a:blip r:embed="rId15"/>
          <a:stretch/>
        </p:blipFill>
        <p:spPr>
          <a:xfrm>
            <a:off x="11121840" y="4169520"/>
            <a:ext cx="2340720" cy="698040"/>
          </a:xfrm>
          <a:prstGeom prst="rect">
            <a:avLst/>
          </a:prstGeom>
          <a:ln w="0">
            <a:noFill/>
          </a:ln>
        </p:spPr>
      </p:pic>
      <p:pic>
        <p:nvPicPr>
          <p:cNvPr id="118" name="Picture 41"/>
          <p:cNvPicPr/>
          <p:nvPr/>
        </p:nvPicPr>
        <p:blipFill>
          <a:blip r:embed="rId16"/>
          <a:stretch/>
        </p:blipFill>
        <p:spPr>
          <a:xfrm>
            <a:off x="13225680" y="5274720"/>
            <a:ext cx="2940840" cy="1105200"/>
          </a:xfrm>
          <a:prstGeom prst="rect">
            <a:avLst/>
          </a:prstGeom>
          <a:ln w="0">
            <a:noFill/>
          </a:ln>
        </p:spPr>
      </p:pic>
      <p:pic>
        <p:nvPicPr>
          <p:cNvPr id="119" name="Picture 42"/>
          <p:cNvPicPr/>
          <p:nvPr/>
        </p:nvPicPr>
        <p:blipFill>
          <a:blip r:embed="rId17"/>
          <a:stretch/>
        </p:blipFill>
        <p:spPr>
          <a:xfrm>
            <a:off x="11121840" y="6279480"/>
            <a:ext cx="2425320" cy="2061000"/>
          </a:xfrm>
          <a:prstGeom prst="rect">
            <a:avLst/>
          </a:prstGeom>
          <a:ln w="0">
            <a:noFill/>
          </a:ln>
        </p:spPr>
      </p:pic>
      <p:pic>
        <p:nvPicPr>
          <p:cNvPr id="120" name="Picture 43"/>
          <p:cNvPicPr/>
          <p:nvPr/>
        </p:nvPicPr>
        <p:blipFill>
          <a:blip r:embed="rId18"/>
          <a:stretch/>
        </p:blipFill>
        <p:spPr>
          <a:xfrm>
            <a:off x="5831280" y="6271560"/>
            <a:ext cx="3014640" cy="2131560"/>
          </a:xfrm>
          <a:prstGeom prst="rect">
            <a:avLst/>
          </a:prstGeom>
          <a:ln w="0">
            <a:noFill/>
          </a:ln>
        </p:spPr>
      </p:pic>
      <p:sp>
        <p:nvSpPr>
          <p:cNvPr id="121" name="TextBox 44"/>
          <p:cNvSpPr/>
          <p:nvPr/>
        </p:nvSpPr>
        <p:spPr>
          <a:xfrm>
            <a:off x="6608880" y="1228680"/>
            <a:ext cx="8280360" cy="692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48"/>
              </a:lnSpc>
            </a:pPr>
            <a:r>
              <a:rPr lang="en-US" sz="6410" b="0" strike="noStrike" spc="-1">
                <a:solidFill>
                  <a:srgbClr val="000000"/>
                </a:solidFill>
                <a:latin typeface="Abhaya Libre Regular Bold"/>
              </a:rPr>
              <a:t>Consortium</a:t>
            </a:r>
            <a:endParaRPr lang="en-US" sz="6410" b="0" strike="noStrike" spc="-1">
              <a:solidFill>
                <a:srgbClr val="000000"/>
              </a:solidFill>
              <a:latin typeface="Arial"/>
            </a:endParaRPr>
          </a:p>
        </p:txBody>
      </p:sp>
      <p:pic>
        <p:nvPicPr>
          <p:cNvPr id="122" name="Picture 45"/>
          <p:cNvPicPr/>
          <p:nvPr/>
        </p:nvPicPr>
        <p:blipFill>
          <a:blip r:embed="rId19"/>
          <a:stretch/>
        </p:blipFill>
        <p:spPr>
          <a:xfrm>
            <a:off x="7869960" y="9245880"/>
            <a:ext cx="3710520" cy="779040"/>
          </a:xfrm>
          <a:prstGeom prst="rect">
            <a:avLst/>
          </a:prstGeom>
          <a:ln w="0">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Picture 2"/>
          <p:cNvPicPr/>
          <p:nvPr/>
        </p:nvPicPr>
        <p:blipFill>
          <a:blip r:embed="rId2"/>
          <a:stretch/>
        </p:blipFill>
        <p:spPr>
          <a:xfrm rot="1167600">
            <a:off x="15049080" y="6594120"/>
            <a:ext cx="5721480" cy="5669280"/>
          </a:xfrm>
          <a:prstGeom prst="rect">
            <a:avLst/>
          </a:prstGeom>
          <a:ln w="0">
            <a:noFill/>
          </a:ln>
        </p:spPr>
      </p:pic>
      <p:pic>
        <p:nvPicPr>
          <p:cNvPr id="277" name="Picture 3"/>
          <p:cNvPicPr/>
          <p:nvPr/>
        </p:nvPicPr>
        <p:blipFill>
          <a:blip r:embed="rId3"/>
          <a:stretch/>
        </p:blipFill>
        <p:spPr>
          <a:xfrm rot="2229000">
            <a:off x="-3893760" y="-4467960"/>
            <a:ext cx="6835680" cy="6773400"/>
          </a:xfrm>
          <a:prstGeom prst="rect">
            <a:avLst/>
          </a:prstGeom>
          <a:ln w="0">
            <a:noFill/>
          </a:ln>
        </p:spPr>
      </p:pic>
      <p:pic>
        <p:nvPicPr>
          <p:cNvPr id="278" name="Picture 4"/>
          <p:cNvPicPr/>
          <p:nvPr/>
        </p:nvPicPr>
        <p:blipFill>
          <a:blip r:embed="rId4"/>
          <a:stretch/>
        </p:blipFill>
        <p:spPr>
          <a:xfrm>
            <a:off x="13878360" y="8579520"/>
            <a:ext cx="2556000" cy="2750760"/>
          </a:xfrm>
          <a:prstGeom prst="rect">
            <a:avLst/>
          </a:prstGeom>
          <a:ln w="0">
            <a:noFill/>
          </a:ln>
        </p:spPr>
      </p:pic>
      <p:pic>
        <p:nvPicPr>
          <p:cNvPr id="279" name="Picture 5"/>
          <p:cNvPicPr/>
          <p:nvPr/>
        </p:nvPicPr>
        <p:blipFill>
          <a:blip r:embed="rId5"/>
          <a:stretch/>
        </p:blipFill>
        <p:spPr>
          <a:xfrm rot="6633000">
            <a:off x="17605440" y="3001320"/>
            <a:ext cx="4880880" cy="4874400"/>
          </a:xfrm>
          <a:prstGeom prst="rect">
            <a:avLst/>
          </a:prstGeom>
          <a:ln w="0">
            <a:noFill/>
          </a:ln>
        </p:spPr>
      </p:pic>
      <p:pic>
        <p:nvPicPr>
          <p:cNvPr id="280" name="Picture 6"/>
          <p:cNvPicPr/>
          <p:nvPr/>
        </p:nvPicPr>
        <p:blipFill>
          <a:blip r:embed="rId6"/>
          <a:stretch/>
        </p:blipFill>
        <p:spPr>
          <a:xfrm>
            <a:off x="16418880" y="0"/>
            <a:ext cx="1868760" cy="1868760"/>
          </a:xfrm>
          <a:prstGeom prst="rect">
            <a:avLst/>
          </a:prstGeom>
          <a:ln w="0">
            <a:noFill/>
          </a:ln>
        </p:spPr>
      </p:pic>
      <p:sp>
        <p:nvSpPr>
          <p:cNvPr id="281" name="TextBox 7"/>
          <p:cNvSpPr/>
          <p:nvPr/>
        </p:nvSpPr>
        <p:spPr>
          <a:xfrm>
            <a:off x="2216519" y="3721680"/>
            <a:ext cx="14690593" cy="87793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3600"/>
              </a:lnSpc>
            </a:pPr>
            <a:r>
              <a:rPr lang="sl-SI" sz="3200" dirty="0" err="1"/>
              <a:t>OpenProject</a:t>
            </a:r>
            <a:r>
              <a:rPr lang="sl-SI" sz="3200" dirty="0"/>
              <a:t>, </a:t>
            </a:r>
            <a:r>
              <a:rPr lang="sl-SI" sz="3200" dirty="0">
                <a:hlinkClick r:id="rId7"/>
              </a:rPr>
              <a:t>https://www.openproject.org</a:t>
            </a:r>
            <a:endParaRPr lang="sl-SI" sz="3200" dirty="0"/>
          </a:p>
          <a:p>
            <a:pPr>
              <a:lnSpc>
                <a:spcPts val="3600"/>
              </a:lnSpc>
            </a:pPr>
            <a:endParaRPr lang="en-US" sz="2400" b="0" strike="noStrike" spc="-1" dirty="0">
              <a:solidFill>
                <a:srgbClr val="000000"/>
              </a:solidFill>
              <a:latin typeface="Arial"/>
            </a:endParaRPr>
          </a:p>
        </p:txBody>
      </p:sp>
      <p:sp>
        <p:nvSpPr>
          <p:cNvPr id="282" name="TextBox 8"/>
          <p:cNvSpPr/>
          <p:nvPr/>
        </p:nvSpPr>
        <p:spPr>
          <a:xfrm>
            <a:off x="2216520" y="2282760"/>
            <a:ext cx="8280360" cy="692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48"/>
              </a:lnSpc>
            </a:pPr>
            <a:r>
              <a:rPr lang="en-US" sz="6410" b="0" strike="noStrike" spc="-1">
                <a:solidFill>
                  <a:srgbClr val="000000"/>
                </a:solidFill>
                <a:latin typeface="Abhaya Libre Regular Bold"/>
              </a:rPr>
              <a:t>References</a:t>
            </a:r>
            <a:endParaRPr lang="en-US" sz="6410" b="0" strike="noStrike" spc="-1">
              <a:solidFill>
                <a:srgbClr val="000000"/>
              </a:solidFill>
              <a:latin typeface="Arial"/>
            </a:endParaRPr>
          </a:p>
        </p:txBody>
      </p:sp>
      <p:pic>
        <p:nvPicPr>
          <p:cNvPr id="283" name="Picture 9"/>
          <p:cNvPicPr/>
          <p:nvPr/>
        </p:nvPicPr>
        <p:blipFill>
          <a:blip r:embed="rId8"/>
          <a:stretch/>
        </p:blipFill>
        <p:spPr>
          <a:xfrm>
            <a:off x="7869960" y="9245880"/>
            <a:ext cx="3710520" cy="779040"/>
          </a:xfrm>
          <a:prstGeom prst="rect">
            <a:avLst/>
          </a:prstGeom>
          <a:ln w="0">
            <a:noFill/>
          </a:ln>
        </p:spPr>
      </p:pic>
      <p:grpSp>
        <p:nvGrpSpPr>
          <p:cNvPr id="284" name="Group 10"/>
          <p:cNvGrpSpPr/>
          <p:nvPr/>
        </p:nvGrpSpPr>
        <p:grpSpPr>
          <a:xfrm>
            <a:off x="-906480" y="8854560"/>
            <a:ext cx="2900160" cy="807120"/>
            <a:chOff x="-906480" y="8854560"/>
            <a:chExt cx="2900160" cy="807120"/>
          </a:xfrm>
        </p:grpSpPr>
        <p:pic>
          <p:nvPicPr>
            <p:cNvPr id="285" name="Picture 11"/>
            <p:cNvPicPr/>
            <p:nvPr/>
          </p:nvPicPr>
          <p:blipFill>
            <a:blip r:embed="rId9"/>
            <a:stretch/>
          </p:blipFill>
          <p:spPr>
            <a:xfrm>
              <a:off x="-906480" y="8854560"/>
              <a:ext cx="2900160" cy="463680"/>
            </a:xfrm>
            <a:prstGeom prst="rect">
              <a:avLst/>
            </a:prstGeom>
            <a:ln w="0">
              <a:noFill/>
            </a:ln>
          </p:spPr>
        </p:pic>
        <p:pic>
          <p:nvPicPr>
            <p:cNvPr id="286" name="Picture 12"/>
            <p:cNvPicPr/>
            <p:nvPr/>
          </p:nvPicPr>
          <p:blipFill>
            <a:blip r:embed="rId9"/>
            <a:stretch/>
          </p:blipFill>
          <p:spPr>
            <a:xfrm>
              <a:off x="-906480" y="9198000"/>
              <a:ext cx="2900160" cy="463680"/>
            </a:xfrm>
            <a:prstGeom prst="rect">
              <a:avLst/>
            </a:prstGeom>
            <a:ln w="0">
              <a:noFill/>
            </a:ln>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87" name="TextBox 2"/>
          <p:cNvSpPr/>
          <p:nvPr/>
        </p:nvSpPr>
        <p:spPr>
          <a:xfrm>
            <a:off x="2831040" y="4005000"/>
            <a:ext cx="12325320" cy="1586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2487"/>
              </a:lnSpc>
            </a:pPr>
            <a:r>
              <a:rPr lang="en-US" sz="14030" b="0" strike="noStrike" spc="-1">
                <a:solidFill>
                  <a:srgbClr val="000000"/>
                </a:solidFill>
                <a:latin typeface="Abhaya Libre Regular Bold Italics"/>
              </a:rPr>
              <a:t>Thank you!</a:t>
            </a:r>
            <a:endParaRPr lang="en-US" sz="14030" b="0" strike="noStrike" spc="-1">
              <a:solidFill>
                <a:srgbClr val="000000"/>
              </a:solidFill>
              <a:latin typeface="Arial"/>
            </a:endParaRPr>
          </a:p>
        </p:txBody>
      </p:sp>
      <p:pic>
        <p:nvPicPr>
          <p:cNvPr id="288" name="Picture 3"/>
          <p:cNvPicPr/>
          <p:nvPr/>
        </p:nvPicPr>
        <p:blipFill>
          <a:blip r:embed="rId2"/>
          <a:stretch/>
        </p:blipFill>
        <p:spPr>
          <a:xfrm rot="1852800">
            <a:off x="5778360" y="-2562120"/>
            <a:ext cx="5363640" cy="5363640"/>
          </a:xfrm>
          <a:prstGeom prst="rect">
            <a:avLst/>
          </a:prstGeom>
          <a:ln w="0">
            <a:noFill/>
          </a:ln>
        </p:spPr>
      </p:pic>
      <p:pic>
        <p:nvPicPr>
          <p:cNvPr id="289" name="Picture 4"/>
          <p:cNvPicPr/>
          <p:nvPr/>
        </p:nvPicPr>
        <p:blipFill>
          <a:blip r:embed="rId3"/>
          <a:stretch/>
        </p:blipFill>
        <p:spPr>
          <a:xfrm rot="1167600">
            <a:off x="15049080" y="6594120"/>
            <a:ext cx="5721480" cy="5669280"/>
          </a:xfrm>
          <a:prstGeom prst="rect">
            <a:avLst/>
          </a:prstGeom>
          <a:ln w="0">
            <a:noFill/>
          </a:ln>
        </p:spPr>
      </p:pic>
      <p:pic>
        <p:nvPicPr>
          <p:cNvPr id="290" name="Picture 5"/>
          <p:cNvPicPr/>
          <p:nvPr/>
        </p:nvPicPr>
        <p:blipFill>
          <a:blip r:embed="rId4"/>
          <a:stretch/>
        </p:blipFill>
        <p:spPr>
          <a:xfrm rot="17403600">
            <a:off x="-4479120" y="6861600"/>
            <a:ext cx="11621880" cy="12387600"/>
          </a:xfrm>
          <a:prstGeom prst="rect">
            <a:avLst/>
          </a:prstGeom>
          <a:ln w="0">
            <a:noFill/>
          </a:ln>
        </p:spPr>
      </p:pic>
      <p:pic>
        <p:nvPicPr>
          <p:cNvPr id="291" name="Picture 6"/>
          <p:cNvPicPr/>
          <p:nvPr/>
        </p:nvPicPr>
        <p:blipFill>
          <a:blip r:embed="rId5"/>
          <a:stretch/>
        </p:blipFill>
        <p:spPr>
          <a:xfrm rot="2229000">
            <a:off x="14026320" y="-3785760"/>
            <a:ext cx="6835680" cy="6773400"/>
          </a:xfrm>
          <a:prstGeom prst="rect">
            <a:avLst/>
          </a:prstGeom>
          <a:ln w="0">
            <a:noFill/>
          </a:ln>
        </p:spPr>
      </p:pic>
      <p:pic>
        <p:nvPicPr>
          <p:cNvPr id="292" name="Picture 7"/>
          <p:cNvPicPr/>
          <p:nvPr/>
        </p:nvPicPr>
        <p:blipFill>
          <a:blip r:embed="rId6"/>
          <a:stretch/>
        </p:blipFill>
        <p:spPr>
          <a:xfrm rot="12585000">
            <a:off x="-336240" y="7597080"/>
            <a:ext cx="5099040" cy="1965240"/>
          </a:xfrm>
          <a:prstGeom prst="rect">
            <a:avLst/>
          </a:prstGeom>
          <a:ln w="0">
            <a:noFill/>
          </a:ln>
        </p:spPr>
      </p:pic>
      <p:pic>
        <p:nvPicPr>
          <p:cNvPr id="293" name="Picture 8"/>
          <p:cNvPicPr/>
          <p:nvPr/>
        </p:nvPicPr>
        <p:blipFill>
          <a:blip r:embed="rId7"/>
          <a:stretch/>
        </p:blipFill>
        <p:spPr>
          <a:xfrm>
            <a:off x="546120" y="-1794240"/>
            <a:ext cx="3333600" cy="3588120"/>
          </a:xfrm>
          <a:prstGeom prst="rect">
            <a:avLst/>
          </a:prstGeom>
          <a:ln w="0">
            <a:noFill/>
          </a:ln>
        </p:spPr>
      </p:pic>
      <p:pic>
        <p:nvPicPr>
          <p:cNvPr id="294" name="Picture 9"/>
          <p:cNvPicPr/>
          <p:nvPr/>
        </p:nvPicPr>
        <p:blipFill>
          <a:blip r:embed="rId7"/>
          <a:stretch/>
        </p:blipFill>
        <p:spPr>
          <a:xfrm>
            <a:off x="13878360" y="8579520"/>
            <a:ext cx="2556000" cy="2750760"/>
          </a:xfrm>
          <a:prstGeom prst="rect">
            <a:avLst/>
          </a:prstGeom>
          <a:ln w="0">
            <a:noFill/>
          </a:ln>
        </p:spPr>
      </p:pic>
      <p:pic>
        <p:nvPicPr>
          <p:cNvPr id="295" name="Picture 10"/>
          <p:cNvPicPr/>
          <p:nvPr/>
        </p:nvPicPr>
        <p:blipFill>
          <a:blip r:embed="rId8"/>
          <a:stretch/>
        </p:blipFill>
        <p:spPr>
          <a:xfrm rot="20414400">
            <a:off x="-3202920" y="120600"/>
            <a:ext cx="4351680" cy="4345920"/>
          </a:xfrm>
          <a:prstGeom prst="rect">
            <a:avLst/>
          </a:prstGeom>
          <a:ln w="0">
            <a:noFill/>
          </a:ln>
        </p:spPr>
      </p:pic>
      <p:pic>
        <p:nvPicPr>
          <p:cNvPr id="296" name="Picture 11"/>
          <p:cNvPicPr/>
          <p:nvPr/>
        </p:nvPicPr>
        <p:blipFill>
          <a:blip r:embed="rId9"/>
          <a:stretch/>
        </p:blipFill>
        <p:spPr>
          <a:xfrm rot="14220600">
            <a:off x="3993480" y="9105480"/>
            <a:ext cx="5810040" cy="5802480"/>
          </a:xfrm>
          <a:prstGeom prst="rect">
            <a:avLst/>
          </a:prstGeom>
          <a:ln w="0">
            <a:noFill/>
          </a:ln>
        </p:spPr>
      </p:pic>
      <p:pic>
        <p:nvPicPr>
          <p:cNvPr id="297" name="Picture 12"/>
          <p:cNvPicPr/>
          <p:nvPr/>
        </p:nvPicPr>
        <p:blipFill>
          <a:blip r:embed="rId10"/>
          <a:stretch/>
        </p:blipFill>
        <p:spPr>
          <a:xfrm rot="6633000">
            <a:off x="16634880" y="822960"/>
            <a:ext cx="4880880" cy="4874400"/>
          </a:xfrm>
          <a:prstGeom prst="rect">
            <a:avLst/>
          </a:prstGeom>
          <a:ln w="0">
            <a:noFill/>
          </a:ln>
        </p:spPr>
      </p:pic>
      <p:grpSp>
        <p:nvGrpSpPr>
          <p:cNvPr id="298" name="Group 13"/>
          <p:cNvGrpSpPr/>
          <p:nvPr/>
        </p:nvGrpSpPr>
        <p:grpSpPr>
          <a:xfrm>
            <a:off x="14267880" y="1219320"/>
            <a:ext cx="2900160" cy="807480"/>
            <a:chOff x="14267880" y="1219320"/>
            <a:chExt cx="2900160" cy="807480"/>
          </a:xfrm>
        </p:grpSpPr>
        <p:pic>
          <p:nvPicPr>
            <p:cNvPr id="299" name="Picture 14"/>
            <p:cNvPicPr/>
            <p:nvPr/>
          </p:nvPicPr>
          <p:blipFill>
            <a:blip r:embed="rId11"/>
            <a:stretch/>
          </p:blipFill>
          <p:spPr>
            <a:xfrm>
              <a:off x="14267880" y="1219320"/>
              <a:ext cx="2900160" cy="463680"/>
            </a:xfrm>
            <a:prstGeom prst="rect">
              <a:avLst/>
            </a:prstGeom>
            <a:ln w="0">
              <a:noFill/>
            </a:ln>
          </p:spPr>
        </p:pic>
        <p:pic>
          <p:nvPicPr>
            <p:cNvPr id="300" name="Picture 15"/>
            <p:cNvPicPr/>
            <p:nvPr/>
          </p:nvPicPr>
          <p:blipFill>
            <a:blip r:embed="rId11"/>
            <a:stretch/>
          </p:blipFill>
          <p:spPr>
            <a:xfrm>
              <a:off x="14267880" y="1563120"/>
              <a:ext cx="2900160" cy="463680"/>
            </a:xfrm>
            <a:prstGeom prst="rect">
              <a:avLst/>
            </a:prstGeom>
            <a:ln w="0">
              <a:noFill/>
            </a:ln>
          </p:spPr>
        </p:pic>
      </p:grpSp>
      <p:sp>
        <p:nvSpPr>
          <p:cNvPr id="301" name="TextBox 16"/>
          <p:cNvSpPr/>
          <p:nvPr/>
        </p:nvSpPr>
        <p:spPr>
          <a:xfrm>
            <a:off x="5272920" y="5611680"/>
            <a:ext cx="7441200" cy="2868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1296"/>
              </a:lnSpc>
            </a:pPr>
            <a:r>
              <a:rPr lang="en-US" sz="8069" b="0" strike="noStrike" spc="-1">
                <a:solidFill>
                  <a:srgbClr val="04989E"/>
                </a:solidFill>
                <a:latin typeface="Abhaya Libre Regular Bold"/>
              </a:rPr>
              <a:t>@Regio.Digi.Hub</a:t>
            </a:r>
            <a:r>
              <a:rPr lang="en-US" sz="8069" b="0" strike="noStrike" spc="-1">
                <a:solidFill>
                  <a:srgbClr val="04989E"/>
                </a:solidFill>
                <a:latin typeface="Abhaya Libre Regular"/>
              </a:rPr>
              <a:t> </a:t>
            </a:r>
            <a:endParaRPr lang="en-US" sz="8069" b="0" strike="noStrike" spc="-1">
              <a:solidFill>
                <a:srgbClr val="000000"/>
              </a:solidFill>
              <a:latin typeface="Arial"/>
            </a:endParaRPr>
          </a:p>
        </p:txBody>
      </p:sp>
      <p:pic>
        <p:nvPicPr>
          <p:cNvPr id="302" name="Picture 17"/>
          <p:cNvPicPr/>
          <p:nvPr/>
        </p:nvPicPr>
        <p:blipFill>
          <a:blip r:embed="rId12"/>
          <a:stretch/>
        </p:blipFill>
        <p:spPr>
          <a:xfrm>
            <a:off x="7555680" y="9258480"/>
            <a:ext cx="3710520" cy="7790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23" name="TextBox 2"/>
          <p:cNvSpPr/>
          <p:nvPr/>
        </p:nvSpPr>
        <p:spPr>
          <a:xfrm>
            <a:off x="8336880" y="2945879"/>
            <a:ext cx="8504364" cy="169347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en-US" sz="3240" spc="-49" dirty="0">
                <a:solidFill>
                  <a:srgbClr val="000000"/>
                </a:solidFill>
                <a:latin typeface="Abhaya Libre Regular"/>
              </a:rPr>
              <a:t>Identifying the common elements between the smart specialization niches of each sector and major regional challenges</a:t>
            </a:r>
            <a:endParaRPr lang="en-US" sz="3240" spc="-1" dirty="0">
              <a:solidFill>
                <a:srgbClr val="000000"/>
              </a:solidFill>
            </a:endParaRPr>
          </a:p>
        </p:txBody>
      </p:sp>
      <p:sp>
        <p:nvSpPr>
          <p:cNvPr id="124" name="TextBox 3"/>
          <p:cNvSpPr/>
          <p:nvPr/>
        </p:nvSpPr>
        <p:spPr>
          <a:xfrm>
            <a:off x="8336880" y="5827407"/>
            <a:ext cx="8504363" cy="53931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sl-SI" sz="3240" spc="-49" dirty="0" err="1">
                <a:solidFill>
                  <a:srgbClr val="000000"/>
                </a:solidFill>
                <a:latin typeface="Abhaya Libre Regular"/>
              </a:rPr>
              <a:t>Hands</a:t>
            </a:r>
            <a:r>
              <a:rPr lang="sl-SI" sz="3240" spc="-49" dirty="0">
                <a:solidFill>
                  <a:srgbClr val="000000"/>
                </a:solidFill>
                <a:latin typeface="Abhaya Libre Regular"/>
              </a:rPr>
              <a:t>-on </a:t>
            </a:r>
            <a:r>
              <a:rPr lang="sl-SI" sz="3240" spc="-49" dirty="0" err="1">
                <a:solidFill>
                  <a:srgbClr val="000000"/>
                </a:solidFill>
                <a:latin typeface="Abhaya Libre Regular"/>
              </a:rPr>
              <a:t>project</a:t>
            </a:r>
            <a:r>
              <a:rPr lang="sl-SI" sz="3240" spc="-49" dirty="0">
                <a:solidFill>
                  <a:srgbClr val="000000"/>
                </a:solidFill>
                <a:latin typeface="Abhaya Libre Regular"/>
              </a:rPr>
              <a:t> management </a:t>
            </a:r>
            <a:r>
              <a:rPr lang="sl-SI" sz="3240" spc="-49" dirty="0" err="1">
                <a:solidFill>
                  <a:srgbClr val="000000"/>
                </a:solidFill>
                <a:latin typeface="Abhaya Libre Regular"/>
              </a:rPr>
              <a:t>with</a:t>
            </a:r>
            <a:r>
              <a:rPr lang="sl-SI" sz="3240" spc="-49" dirty="0">
                <a:solidFill>
                  <a:srgbClr val="000000"/>
                </a:solidFill>
                <a:latin typeface="Abhaya Libre Regular"/>
              </a:rPr>
              <a:t> </a:t>
            </a:r>
            <a:r>
              <a:rPr lang="sl-SI" sz="3240" spc="-49" dirty="0" err="1">
                <a:solidFill>
                  <a:srgbClr val="000000"/>
                </a:solidFill>
                <a:latin typeface="Abhaya Libre Regular"/>
              </a:rPr>
              <a:t>OpenProject</a:t>
            </a:r>
            <a:endParaRPr lang="en-US" sz="3240" spc="-1" dirty="0">
              <a:solidFill>
                <a:srgbClr val="000000"/>
              </a:solidFill>
            </a:endParaRPr>
          </a:p>
        </p:txBody>
      </p:sp>
      <p:sp>
        <p:nvSpPr>
          <p:cNvPr id="126" name="TextBox 5"/>
          <p:cNvSpPr/>
          <p:nvPr/>
        </p:nvSpPr>
        <p:spPr>
          <a:xfrm>
            <a:off x="8336879" y="4893236"/>
            <a:ext cx="9250080" cy="53931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sl-SI" sz="3240" spc="-49" dirty="0">
                <a:solidFill>
                  <a:srgbClr val="000000"/>
                </a:solidFill>
                <a:latin typeface="Abhaya Libre Regular"/>
              </a:rPr>
              <a:t>Project management </a:t>
            </a:r>
            <a:r>
              <a:rPr lang="sl-SI" sz="3240" spc="-49" dirty="0" err="1">
                <a:solidFill>
                  <a:srgbClr val="000000"/>
                </a:solidFill>
                <a:latin typeface="Abhaya Libre Regular"/>
              </a:rPr>
              <a:t>with</a:t>
            </a:r>
            <a:r>
              <a:rPr lang="sl-SI" sz="3240" spc="-49" dirty="0">
                <a:solidFill>
                  <a:srgbClr val="000000"/>
                </a:solidFill>
                <a:latin typeface="Abhaya Libre Regular"/>
              </a:rPr>
              <a:t> </a:t>
            </a:r>
            <a:r>
              <a:rPr lang="sl-SI" sz="3240" spc="-49" dirty="0" err="1">
                <a:solidFill>
                  <a:srgbClr val="000000"/>
                </a:solidFill>
                <a:latin typeface="Abhaya Libre Regular"/>
              </a:rPr>
              <a:t>OpenProject</a:t>
            </a:r>
            <a:endParaRPr lang="en-US" sz="3240" spc="-1" dirty="0">
              <a:solidFill>
                <a:srgbClr val="000000"/>
              </a:solidFill>
            </a:endParaRPr>
          </a:p>
        </p:txBody>
      </p:sp>
      <p:pic>
        <p:nvPicPr>
          <p:cNvPr id="129" name="Picture 8"/>
          <p:cNvPicPr/>
          <p:nvPr/>
        </p:nvPicPr>
        <p:blipFill>
          <a:blip r:embed="rId2"/>
          <a:stretch/>
        </p:blipFill>
        <p:spPr>
          <a:xfrm rot="12652800">
            <a:off x="7774974" y="8297152"/>
            <a:ext cx="5363640" cy="5363640"/>
          </a:xfrm>
          <a:prstGeom prst="rect">
            <a:avLst/>
          </a:prstGeom>
          <a:ln w="0">
            <a:noFill/>
          </a:ln>
        </p:spPr>
      </p:pic>
      <p:pic>
        <p:nvPicPr>
          <p:cNvPr id="130" name="Picture 9"/>
          <p:cNvPicPr/>
          <p:nvPr/>
        </p:nvPicPr>
        <p:blipFill>
          <a:blip r:embed="rId3"/>
          <a:stretch/>
        </p:blipFill>
        <p:spPr>
          <a:xfrm rot="11967600">
            <a:off x="-2174040" y="-1704960"/>
            <a:ext cx="5721480" cy="5669280"/>
          </a:xfrm>
          <a:prstGeom prst="rect">
            <a:avLst/>
          </a:prstGeom>
          <a:ln w="0">
            <a:noFill/>
          </a:ln>
        </p:spPr>
      </p:pic>
      <p:pic>
        <p:nvPicPr>
          <p:cNvPr id="131" name="Picture 10"/>
          <p:cNvPicPr/>
          <p:nvPr/>
        </p:nvPicPr>
        <p:blipFill>
          <a:blip r:embed="rId4"/>
          <a:stretch/>
        </p:blipFill>
        <p:spPr>
          <a:xfrm rot="6603600">
            <a:off x="5296320" y="-10405800"/>
            <a:ext cx="11621880" cy="12387600"/>
          </a:xfrm>
          <a:prstGeom prst="rect">
            <a:avLst/>
          </a:prstGeom>
          <a:ln w="0">
            <a:noFill/>
          </a:ln>
        </p:spPr>
      </p:pic>
      <p:pic>
        <p:nvPicPr>
          <p:cNvPr id="132" name="Picture 11"/>
          <p:cNvPicPr/>
          <p:nvPr/>
        </p:nvPicPr>
        <p:blipFill>
          <a:blip r:embed="rId5"/>
          <a:stretch/>
        </p:blipFill>
        <p:spPr>
          <a:xfrm rot="10800000">
            <a:off x="15414480" y="8264880"/>
            <a:ext cx="3333600" cy="3588120"/>
          </a:xfrm>
          <a:prstGeom prst="rect">
            <a:avLst/>
          </a:prstGeom>
          <a:ln w="0">
            <a:noFill/>
          </a:ln>
        </p:spPr>
      </p:pic>
      <p:pic>
        <p:nvPicPr>
          <p:cNvPr id="133" name="Picture 12"/>
          <p:cNvPicPr/>
          <p:nvPr/>
        </p:nvPicPr>
        <p:blipFill>
          <a:blip r:embed="rId6"/>
          <a:stretch/>
        </p:blipFill>
        <p:spPr>
          <a:xfrm rot="10800000">
            <a:off x="2162160" y="-771840"/>
            <a:ext cx="2556000" cy="2750760"/>
          </a:xfrm>
          <a:prstGeom prst="rect">
            <a:avLst/>
          </a:prstGeom>
          <a:ln w="0">
            <a:noFill/>
          </a:ln>
        </p:spPr>
      </p:pic>
      <p:pic>
        <p:nvPicPr>
          <p:cNvPr id="134" name="Picture 13"/>
          <p:cNvPicPr/>
          <p:nvPr/>
        </p:nvPicPr>
        <p:blipFill>
          <a:blip r:embed="rId7"/>
          <a:stretch/>
        </p:blipFill>
        <p:spPr>
          <a:xfrm rot="9614400">
            <a:off x="17447760" y="6091560"/>
            <a:ext cx="4351680" cy="4345920"/>
          </a:xfrm>
          <a:prstGeom prst="rect">
            <a:avLst/>
          </a:prstGeom>
          <a:ln w="0">
            <a:noFill/>
          </a:ln>
        </p:spPr>
      </p:pic>
      <p:pic>
        <p:nvPicPr>
          <p:cNvPr id="135" name="Picture 14"/>
          <p:cNvPicPr/>
          <p:nvPr/>
        </p:nvPicPr>
        <p:blipFill>
          <a:blip r:embed="rId8"/>
          <a:stretch/>
        </p:blipFill>
        <p:spPr>
          <a:xfrm rot="3420600">
            <a:off x="5570640" y="-4349160"/>
            <a:ext cx="5810040" cy="5802480"/>
          </a:xfrm>
          <a:prstGeom prst="rect">
            <a:avLst/>
          </a:prstGeom>
          <a:ln w="0">
            <a:noFill/>
          </a:ln>
        </p:spPr>
      </p:pic>
      <p:sp>
        <p:nvSpPr>
          <p:cNvPr id="136" name="TextBox 15"/>
          <p:cNvSpPr/>
          <p:nvPr/>
        </p:nvSpPr>
        <p:spPr>
          <a:xfrm>
            <a:off x="787176" y="4705073"/>
            <a:ext cx="8280360" cy="692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48"/>
              </a:lnSpc>
            </a:pPr>
            <a:r>
              <a:rPr lang="en-US" sz="6410" b="0" strike="noStrike" spc="-1">
                <a:solidFill>
                  <a:srgbClr val="000000"/>
                </a:solidFill>
                <a:latin typeface="Abhaya Libre Regular Bold"/>
              </a:rPr>
              <a:t>Contetns</a:t>
            </a:r>
            <a:endParaRPr lang="en-US" sz="6410" b="0" strike="noStrike" spc="-1">
              <a:solidFill>
                <a:srgbClr val="000000"/>
              </a:solidFill>
              <a:latin typeface="Arial"/>
            </a:endParaRPr>
          </a:p>
        </p:txBody>
      </p:sp>
      <p:sp>
        <p:nvSpPr>
          <p:cNvPr id="137" name="TextBox 16"/>
          <p:cNvSpPr/>
          <p:nvPr/>
        </p:nvSpPr>
        <p:spPr>
          <a:xfrm>
            <a:off x="7008840" y="2855880"/>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a:solidFill>
                  <a:srgbClr val="000000"/>
                </a:solidFill>
                <a:latin typeface="Abhaya Libre Regular"/>
              </a:rPr>
              <a:t>01</a:t>
            </a:r>
            <a:endParaRPr lang="en-US" sz="4040" b="0" strike="noStrike" spc="-1">
              <a:solidFill>
                <a:srgbClr val="000000"/>
              </a:solidFill>
              <a:latin typeface="Arial"/>
            </a:endParaRPr>
          </a:p>
        </p:txBody>
      </p:sp>
      <p:sp>
        <p:nvSpPr>
          <p:cNvPr id="138" name="TextBox 17"/>
          <p:cNvSpPr/>
          <p:nvPr/>
        </p:nvSpPr>
        <p:spPr>
          <a:xfrm>
            <a:off x="7008840" y="4755441"/>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dirty="0">
                <a:solidFill>
                  <a:srgbClr val="000000"/>
                </a:solidFill>
                <a:latin typeface="Abhaya Libre Regular"/>
              </a:rPr>
              <a:t>02</a:t>
            </a:r>
            <a:endParaRPr lang="en-US" sz="4040" b="0" strike="noStrike" spc="-1" dirty="0">
              <a:solidFill>
                <a:srgbClr val="000000"/>
              </a:solidFill>
              <a:latin typeface="Arial"/>
            </a:endParaRPr>
          </a:p>
        </p:txBody>
      </p:sp>
      <p:sp>
        <p:nvSpPr>
          <p:cNvPr id="139" name="TextBox 18"/>
          <p:cNvSpPr/>
          <p:nvPr/>
        </p:nvSpPr>
        <p:spPr>
          <a:xfrm>
            <a:off x="7008840" y="5729334"/>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dirty="0">
                <a:solidFill>
                  <a:srgbClr val="000000"/>
                </a:solidFill>
                <a:latin typeface="Abhaya Libre Regular"/>
              </a:rPr>
              <a:t>03</a:t>
            </a:r>
            <a:endParaRPr lang="en-US" sz="4040" b="0" strike="noStrike" spc="-1" dirty="0">
              <a:solidFill>
                <a:srgbClr val="000000"/>
              </a:solidFill>
              <a:latin typeface="Arial"/>
            </a:endParaRPr>
          </a:p>
        </p:txBody>
      </p:sp>
      <p:pic>
        <p:nvPicPr>
          <p:cNvPr id="143" name="Picture 22"/>
          <p:cNvPicPr/>
          <p:nvPr/>
        </p:nvPicPr>
        <p:blipFill>
          <a:blip r:embed="rId9"/>
          <a:stretch/>
        </p:blipFill>
        <p:spPr>
          <a:xfrm>
            <a:off x="16418880" y="0"/>
            <a:ext cx="1868760" cy="1868760"/>
          </a:xfrm>
          <a:prstGeom prst="rect">
            <a:avLst/>
          </a:prstGeom>
          <a:ln w="0">
            <a:noFill/>
          </a:ln>
        </p:spPr>
      </p:pic>
      <p:pic>
        <p:nvPicPr>
          <p:cNvPr id="144" name="Picture 23"/>
          <p:cNvPicPr/>
          <p:nvPr/>
        </p:nvPicPr>
        <p:blipFill>
          <a:blip r:embed="rId10"/>
          <a:stretch/>
        </p:blipFill>
        <p:spPr>
          <a:xfrm>
            <a:off x="787176" y="9312049"/>
            <a:ext cx="3710520" cy="77904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050143" cy="350621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the common elements between the smart specialization niches of each sector and major regional challenges</a:t>
            </a:r>
            <a:endParaRPr lang="en-US"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886542" y="4264432"/>
            <a:ext cx="15492480" cy="284180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n-US" sz="3200" dirty="0"/>
              <a:t>Identifying common elements between smart specialization niches of each sector and major regional challenges requires a systematic analysis of the existing data and stakeholder engagement. Here are some steps you can take to identify these commonalities:</a:t>
            </a:r>
            <a:endParaRPr lang="en-US"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296060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050143" cy="350621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the common elements between the smart specialization niches of each sector and major regional challenges</a:t>
            </a:r>
            <a:endParaRPr lang="en-US"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886542" y="4228836"/>
            <a:ext cx="15492480" cy="628890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marL="514350" indent="-514350" algn="just">
              <a:buAutoNum type="arabicPeriod"/>
            </a:pPr>
            <a:r>
              <a:rPr lang="en-US" sz="3200" dirty="0"/>
              <a:t>Review smart specialization strategies and regional development plans: Analyze the smart specialization strategies and regional development plans of the different sectors and regions to identify the priority areas of investment and focus.</a:t>
            </a:r>
            <a:br>
              <a:rPr lang="sl-SI" sz="3200" dirty="0"/>
            </a:br>
            <a:endParaRPr lang="sl-SI" sz="3200" dirty="0"/>
          </a:p>
          <a:p>
            <a:pPr marL="514350" indent="-514350" algn="just">
              <a:buAutoNum type="arabicPeriod"/>
            </a:pPr>
            <a:r>
              <a:rPr lang="en-US" sz="3200" dirty="0"/>
              <a:t>Conduct a SWOT analysis: Conduct a SWOT (Strengths, Weaknesses, Opportunities, Threats) analysis of the different sectors and regions to identify the internal and external factors that are affecting their development. Look for commonalities and overlapping factors between the different sectors and regions.</a:t>
            </a:r>
            <a:endParaRPr lang="sl-SI" sz="3200" dirty="0"/>
          </a:p>
          <a:p>
            <a:pPr algn="just"/>
            <a:endParaRPr lang="sl-SI" sz="3200" dirty="0"/>
          </a:p>
          <a:p>
            <a:pPr algn="just"/>
            <a:endParaRPr lang="sl-SI" sz="3200" spc="-1" dirty="0">
              <a:solidFill>
                <a:srgbClr val="000000"/>
              </a:solidFill>
            </a:endParaRPr>
          </a:p>
          <a:p>
            <a:pPr algn="just"/>
            <a:endParaRPr lang="en-US"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2470121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050143" cy="350621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the common elements between the smart specialization niches of each sector and major regional challenges</a:t>
            </a:r>
            <a:endParaRPr lang="en-US"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860780" y="3885438"/>
            <a:ext cx="15492480" cy="536044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marL="514350" indent="-514350" algn="just">
              <a:buFont typeface="+mj-lt"/>
              <a:buAutoNum type="arabicPeriod" startAt="3"/>
            </a:pPr>
            <a:r>
              <a:rPr lang="en-US" sz="3200" dirty="0"/>
              <a:t>Engage with stakeholders: Engage with stakeholders from the different sectors and regions, including industry associations, policymakers, researchers, and community leaders. Conduct interviews or focus groups to gather their perspectives on the major regional challenges and opportunities and the potential smart specialization niches that could address these challenges.</a:t>
            </a:r>
            <a:endParaRPr lang="sl-SI" sz="3200" dirty="0"/>
          </a:p>
          <a:p>
            <a:pPr marL="514350" indent="-514350" algn="just">
              <a:buFont typeface="+mj-lt"/>
              <a:buAutoNum type="arabicPeriod" startAt="3"/>
            </a:pPr>
            <a:r>
              <a:rPr lang="en-US" sz="3200" dirty="0"/>
              <a:t>Identify common themes: Analyze the data from the previous steps to identify common themes and areas of overlap between the smart specialization niches of each sector and the major regional challenges. Look for opportunities to align the smart specialization niches with the major regional challenges to create synergies and maximize impact.</a:t>
            </a:r>
            <a:endParaRPr lang="sl-SI" sz="3200" dirty="0"/>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46118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050143" cy="350621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the common elements between the smart specialization niches of each sector and major regional challenges</a:t>
            </a:r>
            <a:endParaRPr lang="en-US"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886542" y="4273807"/>
            <a:ext cx="15492480" cy="348813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marL="514350" indent="-514350" algn="just">
              <a:lnSpc>
                <a:spcPts val="3359"/>
              </a:lnSpc>
              <a:buFont typeface="+mj-lt"/>
              <a:buAutoNum type="arabicPeriod" startAt="5"/>
            </a:pPr>
            <a:r>
              <a:rPr lang="en-US" sz="3200" spc="-1" dirty="0">
                <a:solidFill>
                  <a:srgbClr val="000000"/>
                </a:solidFill>
              </a:rPr>
              <a:t>Prioritize areas of investment: Prioritize the areas of investment based on the potential impact and feasibility. Consider factors such as the availability of resources, the level of expertise, and the potential for collaboration between the different sectors and regions.</a:t>
            </a:r>
          </a:p>
          <a:p>
            <a:pPr algn="just">
              <a:lnSpc>
                <a:spcPts val="3359"/>
              </a:lnSpc>
            </a:pPr>
            <a:endParaRPr lang="en-US" sz="3200" spc="-1" dirty="0">
              <a:solidFill>
                <a:srgbClr val="000000"/>
              </a:solidFill>
            </a:endParaRPr>
          </a:p>
          <a:p>
            <a:pPr algn="just">
              <a:lnSpc>
                <a:spcPts val="3359"/>
              </a:lnSpc>
            </a:pPr>
            <a:r>
              <a:rPr lang="en-US" sz="3200" spc="-1" dirty="0">
                <a:solidFill>
                  <a:srgbClr val="000000"/>
                </a:solidFill>
              </a:rPr>
              <a:t>By following these steps, you can identify the common elements between the smart specialization niches of each sector and major regional challenges, which can help to guide regional development strategies and maximize impact.</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421030538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2420</TotalTime>
  <Words>2940</Words>
  <Application>Microsoft Office PowerPoint</Application>
  <PresentationFormat>Custom</PresentationFormat>
  <Paragraphs>240</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Abhaya Libre Regular</vt:lpstr>
      <vt:lpstr>Abhaya Libre Regular Bold</vt:lpstr>
      <vt:lpstr>Abhaya Libre Regular Bold Italics</vt: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dc:subject/>
  <dc:creator>Ana Paraschiv</dc:creator>
  <dc:description/>
  <cp:lastModifiedBy>paraschiv ana</cp:lastModifiedBy>
  <cp:revision>93</cp:revision>
  <dcterms:created xsi:type="dcterms:W3CDTF">2006-08-16T00:00:00Z</dcterms:created>
  <dcterms:modified xsi:type="dcterms:W3CDTF">2024-01-09T09:06:56Z</dcterms:modified>
  <dc:identifier>DAFSGCxx1iQ</dc:identifier>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PresentationFormat">
    <vt:lpwstr>Custom</vt:lpwstr>
  </property>
  <property fmtid="{D5CDD505-2E9C-101B-9397-08002B2CF9AE}" pid="4" name="Slides">
    <vt:i4>26</vt:i4>
  </property>
</Properties>
</file>