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309" r:id="rId7"/>
    <p:sldId id="312" r:id="rId8"/>
    <p:sldId id="313" r:id="rId9"/>
    <p:sldId id="314" r:id="rId10"/>
    <p:sldId id="370" r:id="rId11"/>
    <p:sldId id="371" r:id="rId12"/>
    <p:sldId id="372" r:id="rId13"/>
    <p:sldId id="373" r:id="rId14"/>
    <p:sldId id="364" r:id="rId15"/>
    <p:sldId id="365" r:id="rId16"/>
    <p:sldId id="366" r:id="rId17"/>
    <p:sldId id="367" r:id="rId18"/>
    <p:sldId id="368" r:id="rId19"/>
    <p:sldId id="369" r:id="rId20"/>
    <p:sldId id="263" r:id="rId21"/>
    <p:sldId id="283" r:id="rId22"/>
    <p:sldId id="332" r:id="rId23"/>
    <p:sldId id="333" r:id="rId24"/>
    <p:sldId id="334" r:id="rId25"/>
    <p:sldId id="289" r:id="rId26"/>
    <p:sldId id="335" r:id="rId27"/>
    <p:sldId id="290" r:id="rId28"/>
    <p:sldId id="293" r:id="rId29"/>
    <p:sldId id="342" r:id="rId30"/>
    <p:sldId id="343" r:id="rId31"/>
    <p:sldId id="292" r:id="rId32"/>
    <p:sldId id="344" r:id="rId33"/>
    <p:sldId id="291" r:id="rId34"/>
    <p:sldId id="295" r:id="rId35"/>
    <p:sldId id="346" r:id="rId36"/>
    <p:sldId id="347" r:id="rId37"/>
    <p:sldId id="360" r:id="rId38"/>
    <p:sldId id="361" r:id="rId39"/>
    <p:sldId id="362" r:id="rId40"/>
    <p:sldId id="363" r:id="rId41"/>
    <p:sldId id="270" r:id="rId42"/>
    <p:sldId id="271" r:id="rId43"/>
  </p:sldIdLst>
  <p:sldSz cx="18288000" cy="10287000"/>
  <p:notesSz cx="7559675" cy="10691813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3" d="100"/>
          <a:sy n="43" d="100"/>
        </p:scale>
        <p:origin x="1446" y="7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75D0B304-EDE7-4B84-999D-7C77BA37A665}" type="slidenum">
              <a:t>‹Nº›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1645884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914400" y="5523120"/>
            <a:ext cx="1645884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9483713D-DE37-4F2D-8B7F-478968AD1553}" type="slidenum">
              <a:t>‹Nº›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934812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914400" y="552312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9348120" y="552312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E9E952CC-65F0-479E-86F3-0A0EAD33E5BD}" type="slidenum">
              <a:t>‹Nº›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6479280" y="240696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12044160" y="240696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914400" y="552312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6479280" y="552312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12044160" y="552312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ADCD169D-C326-44B5-A6C8-1DD027E75713}" type="slidenum">
              <a:t>‹Nº›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2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65E5F140-075F-4BAC-8DEA-2A8441C3D482}" type="slidenum">
              <a:t>‹Nº›</a:t>
            </a:fld>
            <a:endParaRPr/>
          </a:p>
        </p:txBody>
      </p:sp>
      <p:sp>
        <p:nvSpPr>
          <p:cNvPr id="3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5BB5934F-4AA0-4799-A510-C84BAA8E5A20}" type="slidenum">
              <a:t>‹Nº›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8031600" cy="5965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9348120" y="2406960"/>
            <a:ext cx="8031600" cy="5965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34CCF0FE-7BC0-4CEE-8327-39471BB9E1A2}" type="slidenum">
              <a:t>‹Nº›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3CB15C92-B7FE-4CD0-83B4-CAD426A932D9}" type="slidenum">
              <a:t>‹Nº›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914400" y="410400"/>
            <a:ext cx="16458840" cy="7962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D5AB8D35-9CEF-4935-8D9E-53A7369F2709}" type="slidenum">
              <a:t>‹Nº›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9348120" y="2406960"/>
            <a:ext cx="8031600" cy="5965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914400" y="552312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9F7F94FF-EADC-4B9D-95C2-4D3C6832A915}" type="slidenum">
              <a:t>‹Nº›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8031600" cy="5965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934812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9348120" y="552312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2AFFCB51-4A9A-41EE-90FD-200A9260F5C1}" type="slidenum">
              <a:t>‹Nº›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934812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914400" y="5523120"/>
            <a:ext cx="1645884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41777174-4B8F-410A-A7F0-55EEB74CF55C}" type="slidenum">
              <a:t>‹Nº›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dt" idx="1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>
              <a:lnSpc>
                <a:spcPct val="100000"/>
              </a:lnSpc>
              <a:buNone/>
              <a:defRPr lang="en-US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lang="en-US" sz="1200" b="0" strike="noStrike" spc="-1">
                <a:solidFill>
                  <a:srgbClr val="8B8B8B"/>
                </a:solidFill>
                <a:latin typeface="Calibri"/>
              </a:rPr>
              <a:t> </a:t>
            </a:r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ftr" idx="2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buNone/>
              <a:defRPr lang="en-US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Times New Roman"/>
              </a:rPr>
              <a:t> 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sldNum" idx="3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lang="en-US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6EAB5A2F-9157-4F39-B2BD-E432EBAF76E6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t>‹Nº›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4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openproject.org/download-and-installation/" TargetMode="External"/><Relationship Id="rId3" Type="http://schemas.openxmlformats.org/officeDocument/2006/relationships/image" Target="../media/image10.png"/><Relationship Id="rId7" Type="http://schemas.openxmlformats.org/officeDocument/2006/relationships/hyperlink" Target="https://github.com/opf/openproject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openproject.org/docs/getting-started/openproject-introduction/#the-entire-project-management-life-cycle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hyperlink" Target="https://www.openproject.org/docs/getting-started/openproject-introduction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hyperlink" Target="https://www.openproject.org/docs/getting-started/openproject-introduction/#project-definition-and-planning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openproject.org/docs/getting-started/openproject-introduction/#project-concept-and-initiation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hyperlink" Target="https://www.openproject.org/docs/getting-started/openproject-introduction/#project-performance-and-control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openproject.org/docs/getting-started/openproject-introduction/#project-launch-or-execution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openproject.org/docs/getting-started/openproject-introduction/#project-close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hyperlink" Target="https://www.openproject.org/docs/user-guide/projects/#project-structure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openproject.org/docs/getting-started/projects/#create-a-new-project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hyperlink" Target="https://www.openproject.org/docs/getting-started/invite-members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openproject.org/docs/user-guide/projects/#project-settings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openproject.org/docs/getting-started/gantt-chart-introduction" TargetMode="External"/><Relationship Id="rId3" Type="http://schemas.openxmlformats.org/officeDocument/2006/relationships/image" Target="../media/image10.png"/><Relationship Id="rId7" Type="http://schemas.openxmlformats.org/officeDocument/2006/relationships/hyperlink" Target="https://www.openproject.org/docs/getting-started/work-packages-introduction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openproject.org/docs/user-guide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hyperlink" Target="https://www.openproject.org/docs/user-guide/agile-boards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openproject.org/docs/user-guide/work-packages/create-work-package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hyperlink" Target="https://www.openproject.org/docs/user-guide/news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openproject.org/docs/user-guide/meetings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15.png"/><Relationship Id="rId10" Type="http://schemas.openxmlformats.org/officeDocument/2006/relationships/image" Target="../media/image16.png"/><Relationship Id="rId4" Type="http://schemas.openxmlformats.org/officeDocument/2006/relationships/image" Target="../media/image14.png"/><Relationship Id="rId9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openproject.org/docs/user-guide/wiki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hyperlink" Target="https://www.openproject.org/docs/user-guide/budgets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openproject.org/docs/user-guide/start-page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openproject.org/docs/user-guide/time-and-costs/reporting" TargetMode="External"/><Relationship Id="rId3" Type="http://schemas.openxmlformats.org/officeDocument/2006/relationships/image" Target="../media/image10.png"/><Relationship Id="rId7" Type="http://schemas.openxmlformats.org/officeDocument/2006/relationships/hyperlink" Target="https://www.openproject.org/docs/user-guide/time-and-costs/cost-tracking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openproject.org/docs/user-guide/time-and-costs/time-tracking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hyperlink" Target="https://www.openproject.org/docs/user-guide/projects/#archive-a-project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openproject.org/docs/user-guide/wiki/create-edit-wiki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3" Type="http://schemas.openxmlformats.org/officeDocument/2006/relationships/image" Target="../media/image1.png"/><Relationship Id="rId7" Type="http://schemas.openxmlformats.org/officeDocument/2006/relationships/image" Target="../media/image14.png"/><Relationship Id="rId12" Type="http://schemas.openxmlformats.org/officeDocument/2006/relationships/image" Target="../media/image21.jpeg"/><Relationship Id="rId17" Type="http://schemas.openxmlformats.org/officeDocument/2006/relationships/image" Target="../media/image26.png"/><Relationship Id="rId2" Type="http://schemas.openxmlformats.org/officeDocument/2006/relationships/image" Target="../media/image17.png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20.png"/><Relationship Id="rId5" Type="http://schemas.openxmlformats.org/officeDocument/2006/relationships/image" Target="../media/image2.png"/><Relationship Id="rId15" Type="http://schemas.openxmlformats.org/officeDocument/2006/relationships/image" Target="../media/image24.png"/><Relationship Id="rId10" Type="http://schemas.openxmlformats.org/officeDocument/2006/relationships/image" Target="../media/image6.png"/><Relationship Id="rId19" Type="http://schemas.openxmlformats.org/officeDocument/2006/relationships/image" Target="../media/image7.png"/><Relationship Id="rId4" Type="http://schemas.openxmlformats.org/officeDocument/2006/relationships/image" Target="../media/image18.png"/><Relationship Id="rId9" Type="http://schemas.openxmlformats.org/officeDocument/2006/relationships/image" Target="../media/image15.png"/><Relationship Id="rId14" Type="http://schemas.openxmlformats.org/officeDocument/2006/relationships/image" Target="../media/image2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openxmlformats.org/officeDocument/2006/relationships/hyperlink" Target="https://www.openproject.org/download-and-installation/" TargetMode="Externa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1.png"/><Relationship Id="rId4" Type="http://schemas.openxmlformats.org/officeDocument/2006/relationships/image" Target="../media/image3.png"/><Relationship Id="rId9" Type="http://schemas.openxmlformats.org/officeDocument/2006/relationships/image" Target="../media/image16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2.png"/><Relationship Id="rId7" Type="http://schemas.openxmlformats.org/officeDocument/2006/relationships/image" Target="../media/image3.png"/><Relationship Id="rId12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11" Type="http://schemas.openxmlformats.org/officeDocument/2006/relationships/image" Target="../media/image48.png"/><Relationship Id="rId5" Type="http://schemas.openxmlformats.org/officeDocument/2006/relationships/image" Target="../media/image43.png"/><Relationship Id="rId10" Type="http://schemas.openxmlformats.org/officeDocument/2006/relationships/image" Target="../media/image47.png"/><Relationship Id="rId4" Type="http://schemas.openxmlformats.org/officeDocument/2006/relationships/image" Target="../media/image2.png"/><Relationship Id="rId9" Type="http://schemas.openxmlformats.org/officeDocument/2006/relationships/image" Target="../media/image4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9.png"/><Relationship Id="rId7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29.png"/><Relationship Id="rId10" Type="http://schemas.openxmlformats.org/officeDocument/2006/relationships/image" Target="../media/image7.png"/><Relationship Id="rId4" Type="http://schemas.openxmlformats.org/officeDocument/2006/relationships/image" Target="../media/image28.png"/><Relationship Id="rId9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2"/>
          <p:cNvPicPr/>
          <p:nvPr/>
        </p:nvPicPr>
        <p:blipFill>
          <a:blip r:embed="rId2"/>
          <a:stretch/>
        </p:blipFill>
        <p:spPr>
          <a:xfrm rot="1852800">
            <a:off x="7890480" y="-2171520"/>
            <a:ext cx="5363640" cy="5363640"/>
          </a:xfrm>
          <a:prstGeom prst="rect">
            <a:avLst/>
          </a:prstGeom>
          <a:ln w="0">
            <a:noFill/>
          </a:ln>
        </p:spPr>
      </p:pic>
      <p:pic>
        <p:nvPicPr>
          <p:cNvPr id="42" name="Picture 3"/>
          <p:cNvPicPr/>
          <p:nvPr/>
        </p:nvPicPr>
        <p:blipFill>
          <a:blip r:embed="rId3"/>
          <a:stretch/>
        </p:blipFill>
        <p:spPr>
          <a:xfrm rot="17403600">
            <a:off x="-4479120" y="6861600"/>
            <a:ext cx="11621880" cy="12387600"/>
          </a:xfrm>
          <a:prstGeom prst="rect">
            <a:avLst/>
          </a:prstGeom>
          <a:ln w="0">
            <a:noFill/>
          </a:ln>
        </p:spPr>
      </p:pic>
      <p:pic>
        <p:nvPicPr>
          <p:cNvPr id="43" name="Picture 4"/>
          <p:cNvPicPr/>
          <p:nvPr/>
        </p:nvPicPr>
        <p:blipFill>
          <a:blip r:embed="rId4"/>
          <a:stretch/>
        </p:blipFill>
        <p:spPr>
          <a:xfrm>
            <a:off x="16027560" y="8452080"/>
            <a:ext cx="2556000" cy="2750760"/>
          </a:xfrm>
          <a:prstGeom prst="rect">
            <a:avLst/>
          </a:prstGeom>
          <a:ln w="0">
            <a:noFill/>
          </a:ln>
        </p:spPr>
      </p:pic>
      <p:pic>
        <p:nvPicPr>
          <p:cNvPr id="44" name="Picture 5"/>
          <p:cNvPicPr/>
          <p:nvPr/>
        </p:nvPicPr>
        <p:blipFill>
          <a:blip r:embed="rId5"/>
          <a:stretch/>
        </p:blipFill>
        <p:spPr>
          <a:xfrm rot="20414400">
            <a:off x="-1434240" y="-1156680"/>
            <a:ext cx="3749760" cy="3744720"/>
          </a:xfrm>
          <a:prstGeom prst="rect">
            <a:avLst/>
          </a:prstGeom>
          <a:ln w="0">
            <a:noFill/>
          </a:ln>
        </p:spPr>
      </p:pic>
      <p:pic>
        <p:nvPicPr>
          <p:cNvPr id="45" name="Picture 6"/>
          <p:cNvPicPr/>
          <p:nvPr/>
        </p:nvPicPr>
        <p:blipFill>
          <a:blip r:embed="rId6"/>
          <a:stretch/>
        </p:blipFill>
        <p:spPr>
          <a:xfrm rot="6633000">
            <a:off x="16143480" y="-2036880"/>
            <a:ext cx="4880880" cy="4874400"/>
          </a:xfrm>
          <a:prstGeom prst="rect">
            <a:avLst/>
          </a:prstGeom>
          <a:ln w="0">
            <a:noFill/>
          </a:ln>
        </p:spPr>
      </p:pic>
      <p:pic>
        <p:nvPicPr>
          <p:cNvPr id="46" name="Picture 7"/>
          <p:cNvPicPr/>
          <p:nvPr/>
        </p:nvPicPr>
        <p:blipFill>
          <a:blip r:embed="rId7"/>
          <a:stretch/>
        </p:blipFill>
        <p:spPr>
          <a:xfrm>
            <a:off x="243360" y="715680"/>
            <a:ext cx="7273800" cy="7273800"/>
          </a:xfrm>
          <a:prstGeom prst="rect">
            <a:avLst/>
          </a:prstGeom>
          <a:ln w="0">
            <a:noFill/>
          </a:ln>
        </p:spPr>
      </p:pic>
      <p:pic>
        <p:nvPicPr>
          <p:cNvPr id="47" name="Picture 8"/>
          <p:cNvPicPr/>
          <p:nvPr/>
        </p:nvPicPr>
        <p:blipFill>
          <a:blip r:embed="rId8"/>
          <a:stretch/>
        </p:blipFill>
        <p:spPr>
          <a:xfrm>
            <a:off x="7752240" y="9258480"/>
            <a:ext cx="3710520" cy="779040"/>
          </a:xfrm>
          <a:prstGeom prst="rect">
            <a:avLst/>
          </a:prstGeom>
          <a:ln w="0">
            <a:noFill/>
          </a:ln>
        </p:spPr>
      </p:pic>
      <p:sp>
        <p:nvSpPr>
          <p:cNvPr id="48" name="TextBox 9"/>
          <p:cNvSpPr/>
          <p:nvPr/>
        </p:nvSpPr>
        <p:spPr>
          <a:xfrm>
            <a:off x="7752240" y="3646080"/>
            <a:ext cx="9010080" cy="2400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>
              <a:lnSpc>
                <a:spcPts val="6301"/>
              </a:lnSpc>
              <a:defRPr sz="4500">
                <a:solidFill>
                  <a:srgbClr val="000000"/>
                </a:solidFill>
                <a:latin typeface="Abhaya Libre Regular"/>
              </a:defRPr>
            </a:pPr>
            <a:r>
              <a:t>Promover el desarrollo regional fomentando la capacidad del sistema de FP</a:t>
            </a:r>
            <a:endParaRPr lang="en-US" sz="45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extBox 4"/>
          <p:cNvSpPr/>
          <p:nvPr/>
        </p:nvSpPr>
        <p:spPr>
          <a:xfrm>
            <a:off x="1886542" y="1029623"/>
            <a:ext cx="14050143" cy="417447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pPr>
              <a:lnSpc>
                <a:spcPts val="5448"/>
              </a:lnSpc>
              <a:defRPr>
                <a:solidFill>
                  <a:srgbClr val="000000"/>
                </a:solidFill>
                <a:latin typeface="Abhaya Libre Regular"/>
              </a:defRPr>
            </a:pPr>
            <a:r>
              <a:rPr sz="6410"/>
              <a:t>Capítulo 1: </a:t>
            </a:r>
            <a:r>
              <a:rPr sz="6600"/>
              <a:t>Identificación de los elementos comunes entre los nichos de especialización inteligente de cada sector y los principales desafíos regionales</a:t>
            </a:r>
            <a:endParaRPr lang="en-US" sz="6600" spc="-1" dirty="0">
              <a:solidFill>
                <a:srgbClr val="000000"/>
              </a:solidFill>
            </a:endParaRPr>
          </a:p>
          <a:p>
            <a:pPr>
              <a:lnSpc>
                <a:spcPts val="5448"/>
              </a:lnSpc>
            </a:pPr>
            <a:endParaRPr lang="sl-SI" sz="6600" spc="-1" dirty="0">
              <a:solidFill>
                <a:srgbClr val="000000"/>
              </a:solidFill>
            </a:endParaRPr>
          </a:p>
          <a:p>
            <a:pPr>
              <a:lnSpc>
                <a:spcPts val="5448"/>
              </a:lnSpc>
            </a:pPr>
            <a:endParaRPr lang="en-US" sz="6600" spc="-1" dirty="0">
              <a:solidFill>
                <a:srgbClr val="000000"/>
              </a:solidFill>
            </a:endParaRPr>
          </a:p>
        </p:txBody>
      </p:sp>
      <p:sp>
        <p:nvSpPr>
          <p:cNvPr id="148" name="TextBox 5"/>
          <p:cNvSpPr/>
          <p:nvPr/>
        </p:nvSpPr>
        <p:spPr>
          <a:xfrm>
            <a:off x="1860780" y="3930907"/>
            <a:ext cx="15492480" cy="697626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pPr algn="just">
              <a:lnSpc>
                <a:spcPts val="3359"/>
              </a:lnSpc>
              <a:defRPr sz="3200">
                <a:solidFill>
                  <a:srgbClr val="000000"/>
                </a:solidFill>
              </a:defRPr>
            </a:pPr>
            <a:r>
              <a:t>Los pasos para realizar un análisis FODA:</a:t>
            </a:r>
            <a:endParaRPr lang="sl-SI" sz="3200" spc="-1" dirty="0">
              <a:solidFill>
                <a:srgbClr val="000000"/>
              </a:solidFill>
            </a:endParaRPr>
          </a:p>
          <a:p>
            <a:pPr algn="just">
              <a:lnSpc>
                <a:spcPts val="3359"/>
              </a:lnSpc>
            </a:pPr>
            <a:endParaRPr lang="sl-SI" sz="3200" spc="-1" dirty="0">
              <a:solidFill>
                <a:srgbClr val="000000"/>
              </a:solidFill>
            </a:endParaRPr>
          </a:p>
          <a:p>
            <a:pPr marL="457200" indent="-457200" algn="just">
              <a:lnSpc>
                <a:spcPts val="3359"/>
              </a:lnSpc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</a:defRPr>
            </a:pPr>
            <a:r>
              <a:t>Definir el objetivo: Comienza definiendo claramente el objetivo del análisis FODA. Esto podría ser cualquier cosa, desde evaluar la viabilidad de un nuevo producto o servicio, evaluar el rendimiento de un departamento o equipo, o identificar áreas de mejora dentro de una organización.</a:t>
            </a:r>
          </a:p>
          <a:p>
            <a:pPr marL="457200" indent="-457200" algn="just">
              <a:lnSpc>
                <a:spcPts val="3359"/>
              </a:lnSpc>
              <a:buFont typeface="Arial" panose="020B0604020202020204" pitchFamily="34" charset="0"/>
              <a:buChar char="•"/>
            </a:pPr>
            <a:endParaRPr lang="en-US" sz="3200" spc="-1" dirty="0">
              <a:solidFill>
                <a:srgbClr val="000000"/>
              </a:solidFill>
            </a:endParaRPr>
          </a:p>
          <a:p>
            <a:pPr marL="457200" indent="-457200" algn="just">
              <a:lnSpc>
                <a:spcPts val="3359"/>
              </a:lnSpc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</a:defRPr>
            </a:pPr>
            <a:r>
              <a:t>Reunir información: Reúne información relevante sobre la empresa, organización o proyecto que estás analizando. Podrías incluir datos financieros, comentarios de la clientela, investigación de mercado y tendencias de la industria. Considera factores internos y externos.</a:t>
            </a:r>
          </a:p>
          <a:p>
            <a:pPr marL="457200" indent="-457200" algn="just">
              <a:lnSpc>
                <a:spcPts val="3359"/>
              </a:lnSpc>
              <a:buFont typeface="Arial" panose="020B0604020202020204" pitchFamily="34" charset="0"/>
              <a:buChar char="•"/>
            </a:pPr>
            <a:endParaRPr lang="en-US" sz="3200" spc="-1" dirty="0">
              <a:solidFill>
                <a:srgbClr val="000000"/>
              </a:solidFill>
            </a:endParaRPr>
          </a:p>
          <a:p>
            <a:pPr marL="457200" indent="-457200" algn="just">
              <a:lnSpc>
                <a:spcPts val="3359"/>
              </a:lnSpc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</a:defRPr>
            </a:pPr>
            <a:r>
              <a:t>Identificar fortalezas: Considera las fortalezas de la empresa u organización. Pueden incluir su propuesta de venta única, la ventaja competitiva, la mano de obra cualificada, la marca establecida o una base de clientela leal.</a:t>
            </a:r>
          </a:p>
          <a:p>
            <a:pPr marL="457200" indent="-457200" algn="just">
              <a:lnSpc>
                <a:spcPts val="3359"/>
              </a:lnSpc>
              <a:buFont typeface="Arial" panose="020B0604020202020204" pitchFamily="34" charset="0"/>
              <a:buChar char="•"/>
            </a:pPr>
            <a:endParaRPr lang="en-US" sz="3200" spc="-1" dirty="0">
              <a:solidFill>
                <a:srgbClr val="000000"/>
              </a:solidFill>
            </a:endParaRPr>
          </a:p>
          <a:p>
            <a:pPr algn="just">
              <a:lnSpc>
                <a:spcPts val="3359"/>
              </a:lnSpc>
            </a:pPr>
            <a:endParaRPr lang="en-US" sz="3200" spc="-1" dirty="0">
              <a:solidFill>
                <a:srgbClr val="000000"/>
              </a:solidFill>
            </a:endParaRPr>
          </a:p>
        </p:txBody>
      </p:sp>
      <p:pic>
        <p:nvPicPr>
          <p:cNvPr id="149" name="Picture 6"/>
          <p:cNvPicPr/>
          <p:nvPr/>
        </p:nvPicPr>
        <p:blipFill>
          <a:blip r:embed="rId2"/>
          <a:stretch/>
        </p:blipFill>
        <p:spPr>
          <a:xfrm rot="17403600">
            <a:off x="-8293243" y="8228108"/>
            <a:ext cx="11621880" cy="12387600"/>
          </a:xfrm>
          <a:prstGeom prst="rect">
            <a:avLst/>
          </a:prstGeom>
          <a:ln w="0">
            <a:noFill/>
          </a:ln>
        </p:spPr>
      </p:pic>
      <p:pic>
        <p:nvPicPr>
          <p:cNvPr id="150" name="Picture 7"/>
          <p:cNvPicPr/>
          <p:nvPr/>
        </p:nvPicPr>
        <p:blipFill>
          <a:blip r:embed="rId3"/>
          <a:stretch/>
        </p:blipFill>
        <p:spPr>
          <a:xfrm rot="1836600">
            <a:off x="0" y="-2006640"/>
            <a:ext cx="3333600" cy="3588120"/>
          </a:xfrm>
          <a:prstGeom prst="rect">
            <a:avLst/>
          </a:prstGeom>
          <a:ln w="0">
            <a:noFill/>
          </a:ln>
        </p:spPr>
      </p:pic>
      <p:pic>
        <p:nvPicPr>
          <p:cNvPr id="152" name="Picture 9"/>
          <p:cNvPicPr/>
          <p:nvPr/>
        </p:nvPicPr>
        <p:blipFill>
          <a:blip r:embed="rId4"/>
          <a:stretch/>
        </p:blipFill>
        <p:spPr>
          <a:xfrm>
            <a:off x="16418880" y="0"/>
            <a:ext cx="1868760" cy="1868760"/>
          </a:xfrm>
          <a:prstGeom prst="rect">
            <a:avLst/>
          </a:prstGeom>
          <a:ln w="0">
            <a:noFill/>
          </a:ln>
        </p:spPr>
      </p:pic>
      <p:pic>
        <p:nvPicPr>
          <p:cNvPr id="153" name="Picture 10"/>
          <p:cNvPicPr/>
          <p:nvPr/>
        </p:nvPicPr>
        <p:blipFill>
          <a:blip r:embed="rId5"/>
          <a:stretch/>
        </p:blipFill>
        <p:spPr>
          <a:xfrm>
            <a:off x="1860780" y="155340"/>
            <a:ext cx="3710520" cy="77904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8715172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extBox 4"/>
          <p:cNvSpPr/>
          <p:nvPr/>
        </p:nvSpPr>
        <p:spPr>
          <a:xfrm>
            <a:off x="1886542" y="1029623"/>
            <a:ext cx="14050143" cy="417447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pPr>
              <a:lnSpc>
                <a:spcPts val="5448"/>
              </a:lnSpc>
              <a:defRPr>
                <a:solidFill>
                  <a:srgbClr val="000000"/>
                </a:solidFill>
                <a:latin typeface="Abhaya Libre Regular"/>
              </a:defRPr>
            </a:pPr>
            <a:r>
              <a:rPr sz="6410"/>
              <a:t>Capítulo 1: </a:t>
            </a:r>
            <a:r>
              <a:rPr sz="6600"/>
              <a:t>Identificación de los elementos comunes entre los nichos de especialización inteligente de cada sector y los principales desafíos regionales</a:t>
            </a:r>
            <a:endParaRPr lang="en-US" sz="6600" spc="-1" dirty="0">
              <a:solidFill>
                <a:srgbClr val="000000"/>
              </a:solidFill>
            </a:endParaRPr>
          </a:p>
          <a:p>
            <a:pPr>
              <a:lnSpc>
                <a:spcPts val="5448"/>
              </a:lnSpc>
            </a:pPr>
            <a:endParaRPr lang="sl-SI" sz="6600" spc="-1" dirty="0">
              <a:solidFill>
                <a:srgbClr val="000000"/>
              </a:solidFill>
            </a:endParaRPr>
          </a:p>
          <a:p>
            <a:pPr>
              <a:lnSpc>
                <a:spcPts val="5448"/>
              </a:lnSpc>
            </a:pPr>
            <a:endParaRPr lang="en-US" sz="6600" spc="-1" dirty="0">
              <a:solidFill>
                <a:srgbClr val="000000"/>
              </a:solidFill>
            </a:endParaRPr>
          </a:p>
        </p:txBody>
      </p:sp>
      <p:sp>
        <p:nvSpPr>
          <p:cNvPr id="148" name="TextBox 5"/>
          <p:cNvSpPr/>
          <p:nvPr/>
        </p:nvSpPr>
        <p:spPr>
          <a:xfrm>
            <a:off x="1860780" y="3930907"/>
            <a:ext cx="15492480" cy="654025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pPr algn="just">
              <a:lnSpc>
                <a:spcPts val="3359"/>
              </a:lnSpc>
              <a:defRPr sz="3200">
                <a:solidFill>
                  <a:srgbClr val="000000"/>
                </a:solidFill>
              </a:defRPr>
            </a:pPr>
            <a:r>
              <a:t>Los pasos para realizar un análisis FODA:</a:t>
            </a:r>
            <a:endParaRPr lang="sl-SI" sz="3200" spc="-1" dirty="0">
              <a:solidFill>
                <a:srgbClr val="000000"/>
              </a:solidFill>
            </a:endParaRPr>
          </a:p>
          <a:p>
            <a:pPr algn="just">
              <a:lnSpc>
                <a:spcPts val="3359"/>
              </a:lnSpc>
            </a:pPr>
            <a:endParaRPr lang="sl-SI" sz="3200" spc="-1" dirty="0">
              <a:solidFill>
                <a:srgbClr val="000000"/>
              </a:solidFill>
            </a:endParaRPr>
          </a:p>
          <a:p>
            <a:pPr marL="457200" indent="-457200" algn="just">
              <a:lnSpc>
                <a:spcPts val="3359"/>
              </a:lnSpc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</a:defRPr>
            </a:pPr>
            <a:r>
              <a:t>Analizar los resultados: Una vez que hayas identificado las fortalezas, debilidades, oportunidades y amenazas, analiza los resultados para identificar tendencias y patrones. Busca formas de potenciar las fortalezas y oportunidades mientras abordas las debilidades y amenazas.</a:t>
            </a:r>
          </a:p>
          <a:p>
            <a:pPr marL="457200" indent="-457200" algn="just">
              <a:lnSpc>
                <a:spcPts val="3359"/>
              </a:lnSpc>
              <a:buFont typeface="Arial" panose="020B0604020202020204" pitchFamily="34" charset="0"/>
              <a:buChar char="•"/>
            </a:pPr>
            <a:endParaRPr lang="en-US" sz="3200" spc="-1" dirty="0">
              <a:solidFill>
                <a:srgbClr val="000000"/>
              </a:solidFill>
            </a:endParaRPr>
          </a:p>
          <a:p>
            <a:pPr marL="457200" indent="-457200" algn="just">
              <a:lnSpc>
                <a:spcPts val="3359"/>
              </a:lnSpc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</a:defRPr>
            </a:pPr>
            <a:r>
              <a:t>Desarrollar un plan de acción: En función de los resultados del análisis, desarrolla un plan de acción que describa los pasos específicos a seguir para mejorar la empresa u organización. Establece prioridades, asigna responsabilidades y establece plazos para cada elemento de acción.</a:t>
            </a:r>
          </a:p>
          <a:p>
            <a:pPr marL="457200" indent="-457200" algn="just">
              <a:lnSpc>
                <a:spcPts val="3359"/>
              </a:lnSpc>
              <a:buFont typeface="Arial" panose="020B0604020202020204" pitchFamily="34" charset="0"/>
              <a:buChar char="•"/>
            </a:pPr>
            <a:endParaRPr lang="en-US" sz="3200" spc="-1" dirty="0">
              <a:solidFill>
                <a:srgbClr val="000000"/>
              </a:solidFill>
            </a:endParaRPr>
          </a:p>
          <a:p>
            <a:pPr marL="457200" indent="-457200" algn="just">
              <a:lnSpc>
                <a:spcPts val="3359"/>
              </a:lnSpc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</a:defRPr>
            </a:pPr>
            <a:r>
              <a:t>Revisar y actualizar regularmente: Revisa y actualiza el análisis FODA regularmente para garantizar que siga siendo relevante y efectivo. Utilízalo como una herramienta para una constante planificación estratégica y toma de decisiones.</a:t>
            </a:r>
            <a:endParaRPr lang="sl-SI" sz="3200" spc="-1" dirty="0">
              <a:solidFill>
                <a:srgbClr val="000000"/>
              </a:solidFill>
            </a:endParaRPr>
          </a:p>
          <a:p>
            <a:pPr algn="just">
              <a:lnSpc>
                <a:spcPts val="3359"/>
              </a:lnSpc>
            </a:pPr>
            <a:endParaRPr lang="en-US" sz="3200" spc="-1" dirty="0">
              <a:solidFill>
                <a:srgbClr val="000000"/>
              </a:solidFill>
            </a:endParaRPr>
          </a:p>
        </p:txBody>
      </p:sp>
      <p:pic>
        <p:nvPicPr>
          <p:cNvPr id="149" name="Picture 6"/>
          <p:cNvPicPr/>
          <p:nvPr/>
        </p:nvPicPr>
        <p:blipFill>
          <a:blip r:embed="rId2"/>
          <a:stretch/>
        </p:blipFill>
        <p:spPr>
          <a:xfrm rot="17403600">
            <a:off x="-8293243" y="8228108"/>
            <a:ext cx="11621880" cy="12387600"/>
          </a:xfrm>
          <a:prstGeom prst="rect">
            <a:avLst/>
          </a:prstGeom>
          <a:ln w="0">
            <a:noFill/>
          </a:ln>
        </p:spPr>
      </p:pic>
      <p:pic>
        <p:nvPicPr>
          <p:cNvPr id="150" name="Picture 7"/>
          <p:cNvPicPr/>
          <p:nvPr/>
        </p:nvPicPr>
        <p:blipFill>
          <a:blip r:embed="rId3"/>
          <a:stretch/>
        </p:blipFill>
        <p:spPr>
          <a:xfrm rot="1836600">
            <a:off x="0" y="-2006640"/>
            <a:ext cx="3333600" cy="3588120"/>
          </a:xfrm>
          <a:prstGeom prst="rect">
            <a:avLst/>
          </a:prstGeom>
          <a:ln w="0">
            <a:noFill/>
          </a:ln>
        </p:spPr>
      </p:pic>
      <p:pic>
        <p:nvPicPr>
          <p:cNvPr id="152" name="Picture 9"/>
          <p:cNvPicPr/>
          <p:nvPr/>
        </p:nvPicPr>
        <p:blipFill>
          <a:blip r:embed="rId4"/>
          <a:stretch/>
        </p:blipFill>
        <p:spPr>
          <a:xfrm>
            <a:off x="16418880" y="0"/>
            <a:ext cx="1868760" cy="1868760"/>
          </a:xfrm>
          <a:prstGeom prst="rect">
            <a:avLst/>
          </a:prstGeom>
          <a:ln w="0">
            <a:noFill/>
          </a:ln>
        </p:spPr>
      </p:pic>
      <p:pic>
        <p:nvPicPr>
          <p:cNvPr id="153" name="Picture 10"/>
          <p:cNvPicPr/>
          <p:nvPr/>
        </p:nvPicPr>
        <p:blipFill>
          <a:blip r:embed="rId5"/>
          <a:stretch/>
        </p:blipFill>
        <p:spPr>
          <a:xfrm>
            <a:off x="1886542" y="155340"/>
            <a:ext cx="3710520" cy="77904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28684226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extBox 4"/>
          <p:cNvSpPr/>
          <p:nvPr/>
        </p:nvSpPr>
        <p:spPr>
          <a:xfrm>
            <a:off x="1886542" y="1029623"/>
            <a:ext cx="14050143" cy="417447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pPr>
              <a:lnSpc>
                <a:spcPts val="5448"/>
              </a:lnSpc>
              <a:defRPr>
                <a:solidFill>
                  <a:srgbClr val="000000"/>
                </a:solidFill>
                <a:latin typeface="Abhaya Libre Regular"/>
              </a:defRPr>
            </a:pPr>
            <a:r>
              <a:rPr sz="6410"/>
              <a:t>Capítulo 1: </a:t>
            </a:r>
            <a:r>
              <a:rPr sz="6600"/>
              <a:t>Identificación de los elementos comunes entre los nichos de especialización inteligente de cada sector y los principales desafíos regionales</a:t>
            </a:r>
            <a:endParaRPr lang="en-US" sz="6600" spc="-1" dirty="0">
              <a:solidFill>
                <a:srgbClr val="000000"/>
              </a:solidFill>
            </a:endParaRPr>
          </a:p>
          <a:p>
            <a:pPr>
              <a:lnSpc>
                <a:spcPts val="5448"/>
              </a:lnSpc>
            </a:pPr>
            <a:endParaRPr lang="sl-SI" sz="6600" spc="-1" dirty="0">
              <a:solidFill>
                <a:srgbClr val="000000"/>
              </a:solidFill>
            </a:endParaRPr>
          </a:p>
          <a:p>
            <a:pPr>
              <a:lnSpc>
                <a:spcPts val="5448"/>
              </a:lnSpc>
            </a:pPr>
            <a:endParaRPr lang="en-US" sz="6600" spc="-1" dirty="0">
              <a:solidFill>
                <a:srgbClr val="000000"/>
              </a:solidFill>
            </a:endParaRPr>
          </a:p>
        </p:txBody>
      </p:sp>
      <p:sp>
        <p:nvSpPr>
          <p:cNvPr id="148" name="TextBox 5"/>
          <p:cNvSpPr/>
          <p:nvPr/>
        </p:nvSpPr>
        <p:spPr>
          <a:xfrm>
            <a:off x="1860780" y="3930907"/>
            <a:ext cx="15492480" cy="566821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pPr algn="just">
              <a:lnSpc>
                <a:spcPts val="3359"/>
              </a:lnSpc>
              <a:defRPr sz="3200">
                <a:solidFill>
                  <a:srgbClr val="000000"/>
                </a:solidFill>
              </a:defRPr>
            </a:pPr>
            <a:r>
              <a:rPr dirty="0"/>
              <a:t>Los pasos para </a:t>
            </a:r>
            <a:r>
              <a:rPr dirty="0" err="1"/>
              <a:t>realizar</a:t>
            </a:r>
            <a:r>
              <a:rPr dirty="0"/>
              <a:t> un </a:t>
            </a:r>
            <a:r>
              <a:rPr dirty="0" err="1"/>
              <a:t>análisis</a:t>
            </a:r>
            <a:r>
              <a:rPr dirty="0"/>
              <a:t> FODA:</a:t>
            </a:r>
            <a:endParaRPr lang="sl-SI" sz="3200" spc="-1" dirty="0">
              <a:solidFill>
                <a:srgbClr val="000000"/>
              </a:solidFill>
            </a:endParaRPr>
          </a:p>
          <a:p>
            <a:pPr algn="just">
              <a:lnSpc>
                <a:spcPts val="3359"/>
              </a:lnSpc>
            </a:pPr>
            <a:endParaRPr lang="sl-SI" sz="3200" spc="-1" dirty="0">
              <a:solidFill>
                <a:srgbClr val="000000"/>
              </a:solidFill>
            </a:endParaRPr>
          </a:p>
          <a:p>
            <a:pPr marL="457200" indent="-457200" algn="just">
              <a:lnSpc>
                <a:spcPts val="3359"/>
              </a:lnSpc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</a:defRPr>
            </a:pPr>
            <a:r>
              <a:rPr dirty="0" err="1"/>
              <a:t>Identificar</a:t>
            </a:r>
            <a:r>
              <a:rPr dirty="0"/>
              <a:t> </a:t>
            </a:r>
            <a:r>
              <a:rPr dirty="0" err="1"/>
              <a:t>debilidades</a:t>
            </a:r>
            <a:r>
              <a:rPr dirty="0"/>
              <a:t>: </a:t>
            </a:r>
            <a:r>
              <a:rPr dirty="0" err="1"/>
              <a:t>Considera</a:t>
            </a:r>
            <a:r>
              <a:rPr dirty="0"/>
              <a:t> las </a:t>
            </a:r>
            <a:r>
              <a:rPr dirty="0" err="1"/>
              <a:t>debilidades</a:t>
            </a:r>
            <a:r>
              <a:rPr dirty="0"/>
              <a:t> de la </a:t>
            </a:r>
            <a:r>
              <a:rPr dirty="0" err="1"/>
              <a:t>empresa</a:t>
            </a:r>
            <a:r>
              <a:rPr dirty="0"/>
              <a:t> u </a:t>
            </a:r>
            <a:r>
              <a:rPr dirty="0" err="1"/>
              <a:t>organización</a:t>
            </a:r>
            <a:r>
              <a:rPr dirty="0"/>
              <a:t>. </a:t>
            </a:r>
            <a:r>
              <a:rPr dirty="0" err="1"/>
              <a:t>Pueden</a:t>
            </a:r>
            <a:r>
              <a:rPr dirty="0"/>
              <a:t> </a:t>
            </a:r>
            <a:r>
              <a:rPr dirty="0" err="1"/>
              <a:t>incluir</a:t>
            </a:r>
            <a:r>
              <a:rPr dirty="0"/>
              <a:t> </a:t>
            </a:r>
            <a:r>
              <a:rPr dirty="0" err="1"/>
              <a:t>falta</a:t>
            </a:r>
            <a:r>
              <a:rPr dirty="0"/>
              <a:t> de </a:t>
            </a:r>
            <a:r>
              <a:rPr dirty="0" err="1"/>
              <a:t>recursos</a:t>
            </a:r>
            <a:r>
              <a:rPr dirty="0"/>
              <a:t>, mala </a:t>
            </a:r>
            <a:r>
              <a:rPr dirty="0" err="1"/>
              <a:t>reputación</a:t>
            </a:r>
            <a:r>
              <a:rPr dirty="0"/>
              <a:t>, </a:t>
            </a:r>
            <a:r>
              <a:rPr dirty="0" err="1"/>
              <a:t>tecnología</a:t>
            </a:r>
            <a:r>
              <a:rPr dirty="0"/>
              <a:t> </a:t>
            </a:r>
            <a:r>
              <a:rPr dirty="0" err="1"/>
              <a:t>obsoleta</a:t>
            </a:r>
            <a:r>
              <a:rPr dirty="0"/>
              <a:t>, </a:t>
            </a:r>
            <a:r>
              <a:rPr dirty="0" err="1"/>
              <a:t>procesos</a:t>
            </a:r>
            <a:r>
              <a:rPr dirty="0"/>
              <a:t> </a:t>
            </a:r>
            <a:r>
              <a:rPr dirty="0" err="1"/>
              <a:t>ineficaces</a:t>
            </a:r>
            <a:r>
              <a:rPr dirty="0"/>
              <a:t> o </a:t>
            </a:r>
            <a:r>
              <a:rPr dirty="0" err="1"/>
              <a:t>esfuerzos</a:t>
            </a:r>
            <a:r>
              <a:rPr dirty="0"/>
              <a:t> de marketing </a:t>
            </a:r>
            <a:r>
              <a:rPr dirty="0" err="1"/>
              <a:t>inadecuados</a:t>
            </a:r>
            <a:r>
              <a:rPr dirty="0"/>
              <a:t>.</a:t>
            </a:r>
            <a:endParaRPr lang="sl-SI" sz="3200" spc="-1" dirty="0">
              <a:solidFill>
                <a:srgbClr val="000000"/>
              </a:solidFill>
            </a:endParaRPr>
          </a:p>
          <a:p>
            <a:pPr marL="457200" indent="-457200" algn="just">
              <a:lnSpc>
                <a:spcPts val="3359"/>
              </a:lnSpc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</a:defRPr>
            </a:pPr>
            <a:r>
              <a:rPr dirty="0" err="1"/>
              <a:t>Identificar</a:t>
            </a:r>
            <a:r>
              <a:rPr dirty="0"/>
              <a:t> </a:t>
            </a:r>
            <a:r>
              <a:rPr dirty="0" err="1"/>
              <a:t>oportunidades</a:t>
            </a:r>
            <a:r>
              <a:rPr dirty="0"/>
              <a:t>: </a:t>
            </a:r>
            <a:r>
              <a:rPr dirty="0" err="1"/>
              <a:t>Considera</a:t>
            </a:r>
            <a:r>
              <a:rPr dirty="0"/>
              <a:t> las </a:t>
            </a:r>
            <a:r>
              <a:rPr dirty="0" err="1"/>
              <a:t>oportunidades</a:t>
            </a:r>
            <a:r>
              <a:rPr dirty="0"/>
              <a:t> </a:t>
            </a:r>
            <a:r>
              <a:rPr dirty="0" err="1"/>
              <a:t>disponibles</a:t>
            </a:r>
            <a:r>
              <a:rPr dirty="0"/>
              <a:t> para la </a:t>
            </a:r>
            <a:r>
              <a:rPr dirty="0" err="1"/>
              <a:t>empresa</a:t>
            </a:r>
            <a:r>
              <a:rPr dirty="0"/>
              <a:t> u </a:t>
            </a:r>
            <a:r>
              <a:rPr dirty="0" err="1"/>
              <a:t>organización</a:t>
            </a:r>
            <a:r>
              <a:rPr dirty="0"/>
              <a:t>. </a:t>
            </a:r>
            <a:r>
              <a:rPr dirty="0" err="1"/>
              <a:t>Pueden</a:t>
            </a:r>
            <a:r>
              <a:rPr dirty="0"/>
              <a:t> </a:t>
            </a:r>
            <a:r>
              <a:rPr dirty="0" err="1"/>
              <a:t>incluir</a:t>
            </a:r>
            <a:r>
              <a:rPr dirty="0"/>
              <a:t> mercados </a:t>
            </a:r>
            <a:r>
              <a:rPr dirty="0" err="1"/>
              <a:t>emergentes</a:t>
            </a:r>
            <a:r>
              <a:rPr dirty="0"/>
              <a:t>, </a:t>
            </a:r>
            <a:r>
              <a:rPr dirty="0" err="1"/>
              <a:t>nuevas</a:t>
            </a:r>
            <a:r>
              <a:rPr dirty="0"/>
              <a:t> </a:t>
            </a:r>
            <a:r>
              <a:rPr dirty="0" err="1"/>
              <a:t>ofertas</a:t>
            </a:r>
            <a:r>
              <a:rPr dirty="0"/>
              <a:t> de </a:t>
            </a:r>
            <a:r>
              <a:rPr dirty="0" err="1"/>
              <a:t>productos</a:t>
            </a:r>
            <a:r>
              <a:rPr dirty="0"/>
              <a:t> o </a:t>
            </a:r>
            <a:r>
              <a:rPr dirty="0" err="1"/>
              <a:t>servicios</a:t>
            </a:r>
            <a:r>
              <a:rPr dirty="0"/>
              <a:t>, </a:t>
            </a:r>
            <a:r>
              <a:rPr dirty="0" err="1"/>
              <a:t>tendencias</a:t>
            </a:r>
            <a:r>
              <a:rPr dirty="0"/>
              <a:t> de la </a:t>
            </a:r>
            <a:r>
              <a:rPr dirty="0" err="1"/>
              <a:t>industria</a:t>
            </a:r>
            <a:r>
              <a:rPr dirty="0"/>
              <a:t> o </a:t>
            </a:r>
            <a:r>
              <a:rPr dirty="0" err="1"/>
              <a:t>cambios</a:t>
            </a:r>
            <a:r>
              <a:rPr dirty="0"/>
              <a:t> </a:t>
            </a:r>
            <a:r>
              <a:rPr dirty="0" err="1"/>
              <a:t>en</a:t>
            </a:r>
            <a:r>
              <a:rPr dirty="0"/>
              <a:t> </a:t>
            </a:r>
            <a:r>
              <a:rPr dirty="0" err="1"/>
              <a:t>el</a:t>
            </a:r>
            <a:r>
              <a:rPr dirty="0"/>
              <a:t> </a:t>
            </a:r>
            <a:r>
              <a:rPr dirty="0" err="1"/>
              <a:t>comportamiento</a:t>
            </a:r>
            <a:r>
              <a:rPr dirty="0"/>
              <a:t> de la </a:t>
            </a:r>
            <a:r>
              <a:rPr dirty="0" err="1"/>
              <a:t>clientela</a:t>
            </a:r>
            <a:r>
              <a:rPr dirty="0"/>
              <a:t>.</a:t>
            </a:r>
            <a:endParaRPr lang="sl-SI" sz="3200" spc="-1" dirty="0">
              <a:solidFill>
                <a:srgbClr val="000000"/>
              </a:solidFill>
            </a:endParaRPr>
          </a:p>
          <a:p>
            <a:pPr marL="457200" indent="-457200" algn="just">
              <a:lnSpc>
                <a:spcPts val="3359"/>
              </a:lnSpc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</a:defRPr>
            </a:pPr>
            <a:r>
              <a:rPr dirty="0" err="1"/>
              <a:t>Identificar</a:t>
            </a:r>
            <a:r>
              <a:rPr dirty="0"/>
              <a:t> </a:t>
            </a:r>
            <a:r>
              <a:rPr dirty="0" err="1"/>
              <a:t>amenazas</a:t>
            </a:r>
            <a:r>
              <a:rPr dirty="0"/>
              <a:t>: </a:t>
            </a:r>
            <a:r>
              <a:rPr dirty="0" err="1"/>
              <a:t>Considera</a:t>
            </a:r>
            <a:r>
              <a:rPr dirty="0"/>
              <a:t> las </a:t>
            </a:r>
            <a:r>
              <a:rPr dirty="0" err="1"/>
              <a:t>amenazas</a:t>
            </a:r>
            <a:r>
              <a:rPr dirty="0"/>
              <a:t> a la </a:t>
            </a:r>
            <a:r>
              <a:rPr dirty="0" err="1"/>
              <a:t>empresa</a:t>
            </a:r>
            <a:r>
              <a:rPr dirty="0"/>
              <a:t> u </a:t>
            </a:r>
            <a:r>
              <a:rPr dirty="0" err="1"/>
              <a:t>organización</a:t>
            </a:r>
            <a:r>
              <a:rPr dirty="0"/>
              <a:t>. </a:t>
            </a:r>
            <a:r>
              <a:rPr dirty="0" err="1"/>
              <a:t>Pueden</a:t>
            </a:r>
            <a:r>
              <a:rPr dirty="0"/>
              <a:t> </a:t>
            </a:r>
            <a:r>
              <a:rPr dirty="0" err="1"/>
              <a:t>incluir</a:t>
            </a:r>
            <a:r>
              <a:rPr dirty="0"/>
              <a:t> </a:t>
            </a:r>
            <a:r>
              <a:rPr dirty="0" err="1"/>
              <a:t>competidores</a:t>
            </a:r>
            <a:r>
              <a:rPr dirty="0"/>
              <a:t>, </a:t>
            </a:r>
            <a:r>
              <a:rPr dirty="0" err="1"/>
              <a:t>regulaciones</a:t>
            </a:r>
            <a:r>
              <a:rPr dirty="0"/>
              <a:t> </a:t>
            </a:r>
            <a:r>
              <a:rPr dirty="0" err="1"/>
              <a:t>cambiantes</a:t>
            </a:r>
            <a:r>
              <a:rPr dirty="0"/>
              <a:t>, </a:t>
            </a:r>
            <a:r>
              <a:rPr dirty="0" err="1"/>
              <a:t>desaceleraciones</a:t>
            </a:r>
            <a:r>
              <a:rPr dirty="0"/>
              <a:t> </a:t>
            </a:r>
            <a:r>
              <a:rPr dirty="0" err="1"/>
              <a:t>económicas</a:t>
            </a:r>
            <a:r>
              <a:rPr dirty="0"/>
              <a:t>, </a:t>
            </a:r>
            <a:r>
              <a:rPr dirty="0" err="1"/>
              <a:t>interrupciones</a:t>
            </a:r>
            <a:r>
              <a:rPr dirty="0"/>
              <a:t> </a:t>
            </a:r>
            <a:r>
              <a:rPr dirty="0" err="1"/>
              <a:t>tecnológicas</a:t>
            </a:r>
            <a:r>
              <a:rPr dirty="0"/>
              <a:t> o </a:t>
            </a:r>
            <a:r>
              <a:rPr dirty="0" err="1"/>
              <a:t>cambios</a:t>
            </a:r>
            <a:r>
              <a:rPr dirty="0"/>
              <a:t> </a:t>
            </a:r>
            <a:r>
              <a:rPr dirty="0" err="1"/>
              <a:t>en</a:t>
            </a:r>
            <a:r>
              <a:rPr dirty="0"/>
              <a:t> las </a:t>
            </a:r>
            <a:r>
              <a:rPr dirty="0" err="1"/>
              <a:t>preferencias</a:t>
            </a:r>
            <a:r>
              <a:rPr dirty="0"/>
              <a:t> de las personas </a:t>
            </a:r>
            <a:r>
              <a:rPr dirty="0" err="1"/>
              <a:t>consumidoras</a:t>
            </a:r>
            <a:r>
              <a:rPr dirty="0"/>
              <a:t>.</a:t>
            </a:r>
          </a:p>
        </p:txBody>
      </p:sp>
      <p:pic>
        <p:nvPicPr>
          <p:cNvPr id="149" name="Picture 6"/>
          <p:cNvPicPr/>
          <p:nvPr/>
        </p:nvPicPr>
        <p:blipFill>
          <a:blip r:embed="rId2"/>
          <a:stretch/>
        </p:blipFill>
        <p:spPr>
          <a:xfrm rot="17403600">
            <a:off x="-8293243" y="8228108"/>
            <a:ext cx="11621880" cy="12387600"/>
          </a:xfrm>
          <a:prstGeom prst="rect">
            <a:avLst/>
          </a:prstGeom>
          <a:ln w="0">
            <a:noFill/>
          </a:ln>
        </p:spPr>
      </p:pic>
      <p:pic>
        <p:nvPicPr>
          <p:cNvPr id="150" name="Picture 7"/>
          <p:cNvPicPr/>
          <p:nvPr/>
        </p:nvPicPr>
        <p:blipFill>
          <a:blip r:embed="rId3"/>
          <a:stretch/>
        </p:blipFill>
        <p:spPr>
          <a:xfrm rot="1836600">
            <a:off x="0" y="-2006640"/>
            <a:ext cx="3333600" cy="3588120"/>
          </a:xfrm>
          <a:prstGeom prst="rect">
            <a:avLst/>
          </a:prstGeom>
          <a:ln w="0">
            <a:noFill/>
          </a:ln>
        </p:spPr>
      </p:pic>
      <p:pic>
        <p:nvPicPr>
          <p:cNvPr id="152" name="Picture 9"/>
          <p:cNvPicPr/>
          <p:nvPr/>
        </p:nvPicPr>
        <p:blipFill>
          <a:blip r:embed="rId4"/>
          <a:stretch/>
        </p:blipFill>
        <p:spPr>
          <a:xfrm>
            <a:off x="16418880" y="0"/>
            <a:ext cx="1868760" cy="1868760"/>
          </a:xfrm>
          <a:prstGeom prst="rect">
            <a:avLst/>
          </a:prstGeom>
          <a:ln w="0">
            <a:noFill/>
          </a:ln>
        </p:spPr>
      </p:pic>
      <p:pic>
        <p:nvPicPr>
          <p:cNvPr id="153" name="Picture 10"/>
          <p:cNvPicPr/>
          <p:nvPr/>
        </p:nvPicPr>
        <p:blipFill>
          <a:blip r:embed="rId5"/>
          <a:stretch/>
        </p:blipFill>
        <p:spPr>
          <a:xfrm>
            <a:off x="1886542" y="155340"/>
            <a:ext cx="3710520" cy="77904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20279673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extBox 4"/>
          <p:cNvSpPr/>
          <p:nvPr/>
        </p:nvSpPr>
        <p:spPr>
          <a:xfrm>
            <a:off x="1886542" y="1029623"/>
            <a:ext cx="14050143" cy="417447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pPr>
              <a:lnSpc>
                <a:spcPts val="5448"/>
              </a:lnSpc>
              <a:defRPr>
                <a:solidFill>
                  <a:srgbClr val="000000"/>
                </a:solidFill>
                <a:latin typeface="Abhaya Libre Regular"/>
              </a:defRPr>
            </a:pPr>
            <a:r>
              <a:rPr sz="6410"/>
              <a:t>Capítulo 1: </a:t>
            </a:r>
            <a:r>
              <a:rPr sz="6600"/>
              <a:t>Identificación de los elementos comunes entre los nichos de especialización inteligente de cada sector y los principales desafíos regionales</a:t>
            </a:r>
            <a:endParaRPr lang="en-US" sz="6600" spc="-1" dirty="0">
              <a:solidFill>
                <a:srgbClr val="000000"/>
              </a:solidFill>
            </a:endParaRPr>
          </a:p>
          <a:p>
            <a:pPr>
              <a:lnSpc>
                <a:spcPts val="5448"/>
              </a:lnSpc>
            </a:pPr>
            <a:endParaRPr lang="sl-SI" sz="6600" spc="-1" dirty="0">
              <a:solidFill>
                <a:srgbClr val="000000"/>
              </a:solidFill>
            </a:endParaRPr>
          </a:p>
          <a:p>
            <a:pPr>
              <a:lnSpc>
                <a:spcPts val="5448"/>
              </a:lnSpc>
            </a:pPr>
            <a:endParaRPr lang="en-US" sz="6600" spc="-1" dirty="0">
              <a:solidFill>
                <a:srgbClr val="000000"/>
              </a:solidFill>
            </a:endParaRPr>
          </a:p>
        </p:txBody>
      </p:sp>
      <p:sp>
        <p:nvSpPr>
          <p:cNvPr id="148" name="TextBox 5"/>
          <p:cNvSpPr/>
          <p:nvPr/>
        </p:nvSpPr>
        <p:spPr>
          <a:xfrm>
            <a:off x="1860780" y="3930907"/>
            <a:ext cx="15492480" cy="654025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pPr algn="just">
              <a:lnSpc>
                <a:spcPts val="3359"/>
              </a:lnSpc>
              <a:defRPr sz="3200">
                <a:solidFill>
                  <a:srgbClr val="000000"/>
                </a:solidFill>
              </a:defRPr>
            </a:pPr>
            <a:endParaRPr lang="es-ES" dirty="0"/>
          </a:p>
          <a:p>
            <a:pPr algn="just">
              <a:lnSpc>
                <a:spcPts val="3359"/>
              </a:lnSpc>
              <a:defRPr sz="3200">
                <a:solidFill>
                  <a:srgbClr val="000000"/>
                </a:solidFill>
              </a:defRPr>
            </a:pPr>
            <a:r>
              <a:rPr dirty="0" err="1"/>
              <a:t>Analizar</a:t>
            </a:r>
            <a:r>
              <a:rPr dirty="0"/>
              <a:t> los </a:t>
            </a:r>
            <a:r>
              <a:rPr dirty="0" err="1"/>
              <a:t>resultados</a:t>
            </a:r>
            <a:r>
              <a:rPr dirty="0"/>
              <a:t>: Una </a:t>
            </a:r>
            <a:r>
              <a:rPr dirty="0" err="1"/>
              <a:t>vez</a:t>
            </a:r>
            <a:r>
              <a:rPr dirty="0"/>
              <a:t> que </a:t>
            </a:r>
            <a:r>
              <a:rPr dirty="0" err="1"/>
              <a:t>hayas</a:t>
            </a:r>
            <a:r>
              <a:rPr dirty="0"/>
              <a:t> </a:t>
            </a:r>
            <a:r>
              <a:rPr dirty="0" err="1"/>
              <a:t>identificado</a:t>
            </a:r>
            <a:r>
              <a:rPr dirty="0"/>
              <a:t> las </a:t>
            </a:r>
            <a:r>
              <a:rPr dirty="0" err="1"/>
              <a:t>fortalezas</a:t>
            </a:r>
            <a:r>
              <a:rPr dirty="0"/>
              <a:t>, </a:t>
            </a:r>
            <a:r>
              <a:rPr dirty="0" err="1"/>
              <a:t>debilidades</a:t>
            </a:r>
            <a:r>
              <a:rPr dirty="0"/>
              <a:t>, </a:t>
            </a:r>
            <a:r>
              <a:rPr dirty="0" err="1"/>
              <a:t>oportunidades</a:t>
            </a:r>
            <a:r>
              <a:rPr dirty="0"/>
              <a:t> y </a:t>
            </a:r>
            <a:r>
              <a:rPr dirty="0" err="1"/>
              <a:t>amenazas</a:t>
            </a:r>
            <a:r>
              <a:rPr dirty="0"/>
              <a:t>, </a:t>
            </a:r>
            <a:r>
              <a:rPr dirty="0" err="1"/>
              <a:t>analiza</a:t>
            </a:r>
            <a:r>
              <a:rPr dirty="0"/>
              <a:t> los </a:t>
            </a:r>
            <a:r>
              <a:rPr dirty="0" err="1"/>
              <a:t>resultados</a:t>
            </a:r>
            <a:r>
              <a:rPr dirty="0"/>
              <a:t> para </a:t>
            </a:r>
            <a:r>
              <a:rPr dirty="0" err="1"/>
              <a:t>identificar</a:t>
            </a:r>
            <a:r>
              <a:rPr dirty="0"/>
              <a:t> </a:t>
            </a:r>
            <a:r>
              <a:rPr dirty="0" err="1"/>
              <a:t>tendencias</a:t>
            </a:r>
            <a:r>
              <a:rPr dirty="0"/>
              <a:t> y </a:t>
            </a:r>
            <a:r>
              <a:rPr dirty="0" err="1"/>
              <a:t>patrones</a:t>
            </a:r>
            <a:r>
              <a:rPr dirty="0"/>
              <a:t>. </a:t>
            </a:r>
            <a:r>
              <a:rPr dirty="0" err="1"/>
              <a:t>Busca</a:t>
            </a:r>
            <a:r>
              <a:rPr dirty="0"/>
              <a:t> </a:t>
            </a:r>
            <a:r>
              <a:rPr dirty="0" err="1"/>
              <a:t>formas</a:t>
            </a:r>
            <a:r>
              <a:rPr dirty="0"/>
              <a:t> de </a:t>
            </a:r>
            <a:r>
              <a:rPr dirty="0" err="1"/>
              <a:t>potenciar</a:t>
            </a:r>
            <a:r>
              <a:rPr dirty="0"/>
              <a:t> las </a:t>
            </a:r>
            <a:r>
              <a:rPr dirty="0" err="1"/>
              <a:t>fortalezas</a:t>
            </a:r>
            <a:r>
              <a:rPr dirty="0"/>
              <a:t> y </a:t>
            </a:r>
            <a:r>
              <a:rPr dirty="0" err="1"/>
              <a:t>oportunidades</a:t>
            </a:r>
            <a:r>
              <a:rPr dirty="0"/>
              <a:t> </a:t>
            </a:r>
            <a:r>
              <a:rPr dirty="0" err="1"/>
              <a:t>mientras</a:t>
            </a:r>
            <a:r>
              <a:rPr dirty="0"/>
              <a:t> </a:t>
            </a:r>
            <a:r>
              <a:rPr dirty="0" err="1"/>
              <a:t>abordas</a:t>
            </a:r>
            <a:r>
              <a:rPr dirty="0"/>
              <a:t> las </a:t>
            </a:r>
            <a:r>
              <a:rPr dirty="0" err="1"/>
              <a:t>debilidades</a:t>
            </a:r>
            <a:r>
              <a:rPr dirty="0"/>
              <a:t> y </a:t>
            </a:r>
            <a:r>
              <a:rPr dirty="0" err="1"/>
              <a:t>amenazas</a:t>
            </a:r>
            <a:r>
              <a:rPr dirty="0"/>
              <a:t>.</a:t>
            </a:r>
          </a:p>
          <a:p>
            <a:pPr algn="just">
              <a:lnSpc>
                <a:spcPts val="3359"/>
              </a:lnSpc>
            </a:pPr>
            <a:endParaRPr lang="en-US" sz="3200" spc="-1" dirty="0">
              <a:solidFill>
                <a:srgbClr val="000000"/>
              </a:solidFill>
            </a:endParaRPr>
          </a:p>
          <a:p>
            <a:pPr algn="just">
              <a:lnSpc>
                <a:spcPts val="3359"/>
              </a:lnSpc>
              <a:defRPr sz="3200">
                <a:solidFill>
                  <a:srgbClr val="000000"/>
                </a:solidFill>
              </a:defRPr>
            </a:pPr>
            <a:r>
              <a:rPr dirty="0" err="1"/>
              <a:t>Desarrollar</a:t>
            </a:r>
            <a:r>
              <a:rPr dirty="0"/>
              <a:t> un plan de </a:t>
            </a:r>
            <a:r>
              <a:rPr dirty="0" err="1"/>
              <a:t>acción</a:t>
            </a:r>
            <a:r>
              <a:rPr dirty="0"/>
              <a:t>: </a:t>
            </a:r>
            <a:r>
              <a:rPr dirty="0" err="1"/>
              <a:t>En</a:t>
            </a:r>
            <a:r>
              <a:rPr dirty="0"/>
              <a:t> </a:t>
            </a:r>
            <a:r>
              <a:rPr dirty="0" err="1"/>
              <a:t>función</a:t>
            </a:r>
            <a:r>
              <a:rPr dirty="0"/>
              <a:t> de los </a:t>
            </a:r>
            <a:r>
              <a:rPr dirty="0" err="1"/>
              <a:t>resultados</a:t>
            </a:r>
            <a:r>
              <a:rPr dirty="0"/>
              <a:t> del </a:t>
            </a:r>
            <a:r>
              <a:rPr dirty="0" err="1"/>
              <a:t>análisis</a:t>
            </a:r>
            <a:r>
              <a:rPr dirty="0"/>
              <a:t>, </a:t>
            </a:r>
            <a:r>
              <a:rPr dirty="0" err="1"/>
              <a:t>desarrolla</a:t>
            </a:r>
            <a:r>
              <a:rPr dirty="0"/>
              <a:t> un plan de </a:t>
            </a:r>
            <a:r>
              <a:rPr dirty="0" err="1"/>
              <a:t>acción</a:t>
            </a:r>
            <a:r>
              <a:rPr dirty="0"/>
              <a:t> que </a:t>
            </a:r>
            <a:r>
              <a:rPr dirty="0" err="1"/>
              <a:t>describa</a:t>
            </a:r>
            <a:r>
              <a:rPr dirty="0"/>
              <a:t> los pasos </a:t>
            </a:r>
            <a:r>
              <a:rPr dirty="0" err="1"/>
              <a:t>específicos</a:t>
            </a:r>
            <a:r>
              <a:rPr dirty="0"/>
              <a:t> a </a:t>
            </a:r>
            <a:r>
              <a:rPr dirty="0" err="1"/>
              <a:t>seguir</a:t>
            </a:r>
            <a:r>
              <a:rPr dirty="0"/>
              <a:t> para </a:t>
            </a:r>
            <a:r>
              <a:rPr dirty="0" err="1"/>
              <a:t>mejorar</a:t>
            </a:r>
            <a:r>
              <a:rPr dirty="0"/>
              <a:t> la </a:t>
            </a:r>
            <a:r>
              <a:rPr dirty="0" err="1"/>
              <a:t>empresa</a:t>
            </a:r>
            <a:r>
              <a:rPr dirty="0"/>
              <a:t> u </a:t>
            </a:r>
            <a:r>
              <a:rPr dirty="0" err="1"/>
              <a:t>organización</a:t>
            </a:r>
            <a:r>
              <a:rPr dirty="0"/>
              <a:t>. </a:t>
            </a:r>
            <a:r>
              <a:rPr dirty="0" err="1"/>
              <a:t>Establece</a:t>
            </a:r>
            <a:r>
              <a:rPr dirty="0"/>
              <a:t> </a:t>
            </a:r>
            <a:r>
              <a:rPr dirty="0" err="1"/>
              <a:t>prioridades</a:t>
            </a:r>
            <a:r>
              <a:rPr dirty="0"/>
              <a:t>, </a:t>
            </a:r>
            <a:r>
              <a:rPr dirty="0" err="1"/>
              <a:t>asigna</a:t>
            </a:r>
            <a:r>
              <a:rPr dirty="0"/>
              <a:t> </a:t>
            </a:r>
            <a:r>
              <a:rPr dirty="0" err="1"/>
              <a:t>responsabilidades</a:t>
            </a:r>
            <a:r>
              <a:rPr dirty="0"/>
              <a:t> y </a:t>
            </a:r>
            <a:r>
              <a:rPr dirty="0" err="1"/>
              <a:t>establece</a:t>
            </a:r>
            <a:r>
              <a:rPr dirty="0"/>
              <a:t> </a:t>
            </a:r>
            <a:r>
              <a:rPr dirty="0" err="1"/>
              <a:t>plazos</a:t>
            </a:r>
            <a:r>
              <a:rPr dirty="0"/>
              <a:t> para </a:t>
            </a:r>
            <a:r>
              <a:rPr dirty="0" err="1"/>
              <a:t>cada</a:t>
            </a:r>
            <a:r>
              <a:rPr dirty="0"/>
              <a:t> </a:t>
            </a:r>
            <a:r>
              <a:rPr dirty="0" err="1"/>
              <a:t>elemento</a:t>
            </a:r>
            <a:r>
              <a:rPr dirty="0"/>
              <a:t> de </a:t>
            </a:r>
            <a:r>
              <a:rPr dirty="0" err="1"/>
              <a:t>acción</a:t>
            </a:r>
            <a:r>
              <a:rPr dirty="0"/>
              <a:t>.</a:t>
            </a:r>
          </a:p>
          <a:p>
            <a:pPr algn="just">
              <a:lnSpc>
                <a:spcPts val="3359"/>
              </a:lnSpc>
            </a:pPr>
            <a:endParaRPr lang="en-US" sz="3200" spc="-1" dirty="0">
              <a:solidFill>
                <a:srgbClr val="000000"/>
              </a:solidFill>
            </a:endParaRPr>
          </a:p>
          <a:p>
            <a:pPr algn="just">
              <a:lnSpc>
                <a:spcPts val="3359"/>
              </a:lnSpc>
              <a:defRPr sz="3200">
                <a:solidFill>
                  <a:srgbClr val="000000"/>
                </a:solidFill>
              </a:defRPr>
            </a:pPr>
            <a:r>
              <a:rPr dirty="0" err="1"/>
              <a:t>Revisar</a:t>
            </a:r>
            <a:r>
              <a:rPr dirty="0"/>
              <a:t> y </a:t>
            </a:r>
            <a:r>
              <a:rPr dirty="0" err="1"/>
              <a:t>actualizar</a:t>
            </a:r>
            <a:r>
              <a:rPr dirty="0"/>
              <a:t> </a:t>
            </a:r>
            <a:r>
              <a:rPr dirty="0" err="1"/>
              <a:t>regularmente</a:t>
            </a:r>
            <a:r>
              <a:rPr dirty="0"/>
              <a:t>: </a:t>
            </a:r>
            <a:r>
              <a:rPr dirty="0" err="1"/>
              <a:t>Revisa</a:t>
            </a:r>
            <a:r>
              <a:rPr dirty="0"/>
              <a:t> y </a:t>
            </a:r>
            <a:r>
              <a:rPr dirty="0" err="1"/>
              <a:t>actualiza</a:t>
            </a:r>
            <a:r>
              <a:rPr dirty="0"/>
              <a:t> </a:t>
            </a:r>
            <a:r>
              <a:rPr dirty="0" err="1"/>
              <a:t>el</a:t>
            </a:r>
            <a:r>
              <a:rPr dirty="0"/>
              <a:t> </a:t>
            </a:r>
            <a:r>
              <a:rPr dirty="0" err="1"/>
              <a:t>análisis</a:t>
            </a:r>
            <a:r>
              <a:rPr dirty="0"/>
              <a:t> FODA </a:t>
            </a:r>
            <a:r>
              <a:rPr dirty="0" err="1"/>
              <a:t>regularmente</a:t>
            </a:r>
            <a:r>
              <a:rPr dirty="0"/>
              <a:t> para </a:t>
            </a:r>
            <a:r>
              <a:rPr dirty="0" err="1"/>
              <a:t>garantizar</a:t>
            </a:r>
            <a:r>
              <a:rPr dirty="0"/>
              <a:t> que </a:t>
            </a:r>
            <a:r>
              <a:rPr dirty="0" err="1"/>
              <a:t>siga</a:t>
            </a:r>
            <a:r>
              <a:rPr dirty="0"/>
              <a:t> </a:t>
            </a:r>
            <a:r>
              <a:rPr dirty="0" err="1"/>
              <a:t>siendo</a:t>
            </a:r>
            <a:r>
              <a:rPr dirty="0"/>
              <a:t> </a:t>
            </a:r>
            <a:r>
              <a:rPr dirty="0" err="1"/>
              <a:t>relevante</a:t>
            </a:r>
            <a:r>
              <a:rPr dirty="0"/>
              <a:t> y </a:t>
            </a:r>
            <a:r>
              <a:rPr dirty="0" err="1"/>
              <a:t>efectivo</a:t>
            </a:r>
            <a:r>
              <a:rPr dirty="0"/>
              <a:t>. </a:t>
            </a:r>
            <a:r>
              <a:rPr dirty="0" err="1"/>
              <a:t>Utilízalo</a:t>
            </a:r>
            <a:r>
              <a:rPr dirty="0"/>
              <a:t> </a:t>
            </a:r>
            <a:r>
              <a:rPr dirty="0" err="1"/>
              <a:t>como</a:t>
            </a:r>
            <a:r>
              <a:rPr dirty="0"/>
              <a:t> una </a:t>
            </a:r>
            <a:r>
              <a:rPr dirty="0" err="1"/>
              <a:t>herramienta</a:t>
            </a:r>
            <a:r>
              <a:rPr dirty="0"/>
              <a:t> para una </a:t>
            </a:r>
            <a:r>
              <a:rPr dirty="0" err="1"/>
              <a:t>constante</a:t>
            </a:r>
            <a:r>
              <a:rPr dirty="0"/>
              <a:t> </a:t>
            </a:r>
            <a:r>
              <a:rPr dirty="0" err="1"/>
              <a:t>planificación</a:t>
            </a:r>
            <a:r>
              <a:rPr dirty="0"/>
              <a:t> </a:t>
            </a:r>
            <a:r>
              <a:rPr dirty="0" err="1"/>
              <a:t>estratégica</a:t>
            </a:r>
            <a:r>
              <a:rPr dirty="0"/>
              <a:t> y </a:t>
            </a:r>
            <a:r>
              <a:rPr dirty="0" err="1"/>
              <a:t>toma</a:t>
            </a:r>
            <a:r>
              <a:rPr dirty="0"/>
              <a:t> de </a:t>
            </a:r>
            <a:r>
              <a:rPr dirty="0" err="1"/>
              <a:t>decisiones</a:t>
            </a:r>
            <a:r>
              <a:rPr dirty="0"/>
              <a:t>.</a:t>
            </a:r>
            <a:endParaRPr lang="sl-SI" sz="3200" spc="-1" dirty="0">
              <a:solidFill>
                <a:srgbClr val="000000"/>
              </a:solidFill>
            </a:endParaRPr>
          </a:p>
          <a:p>
            <a:pPr algn="just">
              <a:lnSpc>
                <a:spcPts val="3359"/>
              </a:lnSpc>
            </a:pPr>
            <a:endParaRPr lang="en-US" sz="3200" spc="-1" dirty="0">
              <a:solidFill>
                <a:srgbClr val="000000"/>
              </a:solidFill>
            </a:endParaRPr>
          </a:p>
        </p:txBody>
      </p:sp>
      <p:pic>
        <p:nvPicPr>
          <p:cNvPr id="149" name="Picture 6"/>
          <p:cNvPicPr/>
          <p:nvPr/>
        </p:nvPicPr>
        <p:blipFill>
          <a:blip r:embed="rId2"/>
          <a:stretch/>
        </p:blipFill>
        <p:spPr>
          <a:xfrm rot="17403600">
            <a:off x="-8293243" y="8228108"/>
            <a:ext cx="11621880" cy="12387600"/>
          </a:xfrm>
          <a:prstGeom prst="rect">
            <a:avLst/>
          </a:prstGeom>
          <a:ln w="0">
            <a:noFill/>
          </a:ln>
        </p:spPr>
      </p:pic>
      <p:pic>
        <p:nvPicPr>
          <p:cNvPr id="150" name="Picture 7"/>
          <p:cNvPicPr/>
          <p:nvPr/>
        </p:nvPicPr>
        <p:blipFill>
          <a:blip r:embed="rId3"/>
          <a:stretch/>
        </p:blipFill>
        <p:spPr>
          <a:xfrm rot="1836600">
            <a:off x="0" y="-2006640"/>
            <a:ext cx="3333600" cy="3588120"/>
          </a:xfrm>
          <a:prstGeom prst="rect">
            <a:avLst/>
          </a:prstGeom>
          <a:ln w="0">
            <a:noFill/>
          </a:ln>
        </p:spPr>
      </p:pic>
      <p:pic>
        <p:nvPicPr>
          <p:cNvPr id="152" name="Picture 9"/>
          <p:cNvPicPr/>
          <p:nvPr/>
        </p:nvPicPr>
        <p:blipFill>
          <a:blip r:embed="rId4"/>
          <a:stretch/>
        </p:blipFill>
        <p:spPr>
          <a:xfrm>
            <a:off x="16418880" y="0"/>
            <a:ext cx="1868760" cy="1868760"/>
          </a:xfrm>
          <a:prstGeom prst="rect">
            <a:avLst/>
          </a:prstGeom>
          <a:ln w="0">
            <a:noFill/>
          </a:ln>
        </p:spPr>
      </p:pic>
      <p:pic>
        <p:nvPicPr>
          <p:cNvPr id="153" name="Picture 10"/>
          <p:cNvPicPr/>
          <p:nvPr/>
        </p:nvPicPr>
        <p:blipFill>
          <a:blip r:embed="rId5"/>
          <a:stretch/>
        </p:blipFill>
        <p:spPr>
          <a:xfrm>
            <a:off x="1886542" y="155340"/>
            <a:ext cx="3710520" cy="77904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987213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extBox 4"/>
          <p:cNvSpPr/>
          <p:nvPr/>
        </p:nvSpPr>
        <p:spPr>
          <a:xfrm>
            <a:off x="1886542" y="1029623"/>
            <a:ext cx="14050143" cy="350621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pPr>
              <a:lnSpc>
                <a:spcPts val="5448"/>
              </a:lnSpc>
              <a:defRPr>
                <a:solidFill>
                  <a:srgbClr val="000000"/>
                </a:solidFill>
                <a:latin typeface="Abhaya Libre Regular"/>
              </a:defRPr>
            </a:pPr>
            <a:r>
              <a:rPr sz="6410"/>
              <a:t>Capítulo 1: </a:t>
            </a:r>
            <a:r>
              <a:rPr sz="6600"/>
              <a:t>Identificación de los elementos comunes entre los nichos de especialización inteligente de cada sector y los principales desafíos regionales</a:t>
            </a:r>
            <a:endParaRPr lang="en-US" sz="6600" spc="-1" dirty="0">
              <a:solidFill>
                <a:srgbClr val="000000"/>
              </a:solidFill>
            </a:endParaRPr>
          </a:p>
          <a:p>
            <a:pPr>
              <a:lnSpc>
                <a:spcPts val="5448"/>
              </a:lnSpc>
            </a:pPr>
            <a:endParaRPr lang="en-US" sz="6600" spc="-1" dirty="0">
              <a:solidFill>
                <a:srgbClr val="000000"/>
              </a:solidFill>
            </a:endParaRPr>
          </a:p>
        </p:txBody>
      </p:sp>
      <p:sp>
        <p:nvSpPr>
          <p:cNvPr id="148" name="TextBox 5"/>
          <p:cNvSpPr/>
          <p:nvPr/>
        </p:nvSpPr>
        <p:spPr>
          <a:xfrm>
            <a:off x="1886542" y="4273807"/>
            <a:ext cx="15492480" cy="261610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pPr algn="just">
              <a:lnSpc>
                <a:spcPts val="3359"/>
              </a:lnSpc>
              <a:defRPr sz="3200">
                <a:solidFill>
                  <a:srgbClr val="000000"/>
                </a:solidFill>
              </a:defRPr>
            </a:pPr>
            <a:r>
              <a:t>Las estrategias de especialización inteligente se refieren a un enfoque del desarrollo económico que se centra en identificar las fortalezas y capacidades únicas de una región y aprovecharlas para crear una ventaja competitiva en industrias o sectores específicos. </a:t>
            </a:r>
            <a:endParaRPr lang="sl-SI" sz="3200" spc="-1" dirty="0">
              <a:solidFill>
                <a:srgbClr val="000000"/>
              </a:solidFill>
            </a:endParaRPr>
          </a:p>
          <a:p>
            <a:pPr algn="just">
              <a:lnSpc>
                <a:spcPts val="3359"/>
              </a:lnSpc>
            </a:pPr>
            <a:endParaRPr lang="sl-SI" sz="3200" spc="-1" dirty="0">
              <a:solidFill>
                <a:srgbClr val="000000"/>
              </a:solidFill>
            </a:endParaRPr>
          </a:p>
          <a:p>
            <a:pPr algn="just">
              <a:lnSpc>
                <a:spcPts val="3359"/>
              </a:lnSpc>
              <a:defRPr sz="3200">
                <a:solidFill>
                  <a:srgbClr val="000000"/>
                </a:solidFill>
              </a:defRPr>
            </a:pPr>
            <a:r>
              <a:t>Esta estrategia pretende fomentar la innovación, la productividad y la creación de empleo concentrando recursos y esfuerzos en los ámbitos en los que una región tiene más potencial para sobresalir.</a:t>
            </a:r>
          </a:p>
        </p:txBody>
      </p:sp>
      <p:pic>
        <p:nvPicPr>
          <p:cNvPr id="149" name="Picture 6"/>
          <p:cNvPicPr/>
          <p:nvPr/>
        </p:nvPicPr>
        <p:blipFill>
          <a:blip r:embed="rId2"/>
          <a:stretch/>
        </p:blipFill>
        <p:spPr>
          <a:xfrm rot="17403600">
            <a:off x="-4782600" y="7411680"/>
            <a:ext cx="11621880" cy="12387600"/>
          </a:xfrm>
          <a:prstGeom prst="rect">
            <a:avLst/>
          </a:prstGeom>
          <a:ln w="0">
            <a:noFill/>
          </a:ln>
        </p:spPr>
      </p:pic>
      <p:pic>
        <p:nvPicPr>
          <p:cNvPr id="150" name="Picture 7"/>
          <p:cNvPicPr/>
          <p:nvPr/>
        </p:nvPicPr>
        <p:blipFill>
          <a:blip r:embed="rId3"/>
          <a:stretch/>
        </p:blipFill>
        <p:spPr>
          <a:xfrm rot="1836600">
            <a:off x="0" y="-2006640"/>
            <a:ext cx="3333600" cy="3588120"/>
          </a:xfrm>
          <a:prstGeom prst="rect">
            <a:avLst/>
          </a:prstGeom>
          <a:ln w="0">
            <a:noFill/>
          </a:ln>
        </p:spPr>
      </p:pic>
      <p:pic>
        <p:nvPicPr>
          <p:cNvPr id="152" name="Picture 9"/>
          <p:cNvPicPr/>
          <p:nvPr/>
        </p:nvPicPr>
        <p:blipFill>
          <a:blip r:embed="rId4"/>
          <a:stretch/>
        </p:blipFill>
        <p:spPr>
          <a:xfrm>
            <a:off x="16418880" y="0"/>
            <a:ext cx="1868760" cy="1868760"/>
          </a:xfrm>
          <a:prstGeom prst="rect">
            <a:avLst/>
          </a:prstGeom>
          <a:ln w="0">
            <a:noFill/>
          </a:ln>
        </p:spPr>
      </p:pic>
      <p:pic>
        <p:nvPicPr>
          <p:cNvPr id="153" name="Picture 10"/>
          <p:cNvPicPr/>
          <p:nvPr/>
        </p:nvPicPr>
        <p:blipFill>
          <a:blip r:embed="rId5"/>
          <a:stretch/>
        </p:blipFill>
        <p:spPr>
          <a:xfrm>
            <a:off x="7869960" y="9245880"/>
            <a:ext cx="3710520" cy="77904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32093543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extBox 4"/>
          <p:cNvSpPr/>
          <p:nvPr/>
        </p:nvSpPr>
        <p:spPr>
          <a:xfrm>
            <a:off x="1886542" y="1029623"/>
            <a:ext cx="14050143" cy="350621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pPr>
              <a:lnSpc>
                <a:spcPts val="5448"/>
              </a:lnSpc>
              <a:defRPr>
                <a:solidFill>
                  <a:srgbClr val="000000"/>
                </a:solidFill>
                <a:latin typeface="Abhaya Libre Regular"/>
              </a:defRPr>
            </a:pPr>
            <a:r>
              <a:rPr sz="6410"/>
              <a:t>Capítulo 1: </a:t>
            </a:r>
            <a:r>
              <a:rPr sz="6600"/>
              <a:t>Identificación de los elementos comunes entre los nichos de especialización inteligente de cada sector y los principales desafíos regionales</a:t>
            </a:r>
            <a:endParaRPr lang="en-US" sz="6600" spc="-1" dirty="0">
              <a:solidFill>
                <a:srgbClr val="000000"/>
              </a:solidFill>
            </a:endParaRPr>
          </a:p>
          <a:p>
            <a:pPr>
              <a:lnSpc>
                <a:spcPts val="5448"/>
              </a:lnSpc>
            </a:pPr>
            <a:endParaRPr lang="en-US" sz="6600" spc="-1" dirty="0">
              <a:solidFill>
                <a:srgbClr val="000000"/>
              </a:solidFill>
            </a:endParaRPr>
          </a:p>
        </p:txBody>
      </p:sp>
      <p:sp>
        <p:nvSpPr>
          <p:cNvPr id="148" name="TextBox 5"/>
          <p:cNvSpPr/>
          <p:nvPr/>
        </p:nvSpPr>
        <p:spPr>
          <a:xfrm>
            <a:off x="1886542" y="4044178"/>
            <a:ext cx="15492480" cy="566821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pPr algn="just">
              <a:lnSpc>
                <a:spcPts val="3359"/>
              </a:lnSpc>
              <a:defRPr sz="3200">
                <a:solidFill>
                  <a:srgbClr val="000000"/>
                </a:solidFill>
              </a:defRPr>
            </a:pPr>
            <a:r>
              <a:t>Ejemplos de estrategias de especialización inteligente (1/3):</a:t>
            </a:r>
            <a:endParaRPr lang="sl-SI" sz="3200" spc="-1" dirty="0">
              <a:solidFill>
                <a:srgbClr val="000000"/>
              </a:solidFill>
            </a:endParaRPr>
          </a:p>
          <a:p>
            <a:pPr algn="just">
              <a:lnSpc>
                <a:spcPts val="3359"/>
              </a:lnSpc>
            </a:pPr>
            <a:endParaRPr lang="sl-SI" sz="3200" spc="-1" dirty="0">
              <a:solidFill>
                <a:srgbClr val="000000"/>
              </a:solidFill>
            </a:endParaRPr>
          </a:p>
          <a:p>
            <a:pPr marL="514350" indent="-514350" algn="just">
              <a:lnSpc>
                <a:spcPts val="3359"/>
              </a:lnSpc>
              <a:buFont typeface="+mj-lt"/>
              <a:buAutoNum type="arabicPeriod"/>
              <a:defRPr sz="3200">
                <a:solidFill>
                  <a:srgbClr val="000000"/>
                </a:solidFill>
              </a:defRPr>
            </a:pPr>
            <a:r>
              <a:t>Fabricación avanzada: aprovechar la experiencia de una región en la fabricación para la transición a procesos de fabricación innovadores y de alta tecnología. Los ejemplos incluyen el desarrollo de la tecnología de impresión 3D, la robótica y el Internet de las cosas.</a:t>
            </a:r>
            <a:endParaRPr lang="sl-SI" sz="3200" spc="-1" dirty="0">
              <a:solidFill>
                <a:srgbClr val="000000"/>
              </a:solidFill>
            </a:endParaRPr>
          </a:p>
          <a:p>
            <a:pPr marL="514350" indent="-514350" algn="just">
              <a:lnSpc>
                <a:spcPts val="3359"/>
              </a:lnSpc>
              <a:buFont typeface="+mj-lt"/>
              <a:buAutoNum type="arabicPeriod"/>
              <a:defRPr sz="3200">
                <a:solidFill>
                  <a:srgbClr val="000000"/>
                </a:solidFill>
              </a:defRPr>
            </a:pPr>
            <a:r>
              <a:t>Economía digital: desarrollo de la infraestructura y el ecosistema para ayudar al crecimiento de la economía digital. Incluye el desarrollo del acceso a Internet de alta velocidad, la creación de incubadoras y aceleradoras para startups y el desarrollo de una mano de obra cualificada en áreas como la ciencia de datos, el desarrollo de software y la ciberseguridad.</a:t>
            </a:r>
            <a:endParaRPr lang="sl-SI" sz="3200" spc="-1" dirty="0">
              <a:solidFill>
                <a:srgbClr val="000000"/>
              </a:solidFill>
            </a:endParaRPr>
          </a:p>
          <a:p>
            <a:pPr algn="just">
              <a:lnSpc>
                <a:spcPts val="3359"/>
              </a:lnSpc>
            </a:pPr>
            <a:endParaRPr lang="sl-SI" sz="3200" spc="-1" dirty="0">
              <a:solidFill>
                <a:srgbClr val="000000"/>
              </a:solidFill>
            </a:endParaRPr>
          </a:p>
          <a:p>
            <a:pPr algn="just">
              <a:lnSpc>
                <a:spcPts val="3359"/>
              </a:lnSpc>
            </a:pPr>
            <a:endParaRPr lang="en-US" sz="3200" spc="-1" dirty="0">
              <a:solidFill>
                <a:srgbClr val="000000"/>
              </a:solidFill>
            </a:endParaRPr>
          </a:p>
        </p:txBody>
      </p:sp>
      <p:pic>
        <p:nvPicPr>
          <p:cNvPr id="149" name="Picture 6"/>
          <p:cNvPicPr/>
          <p:nvPr/>
        </p:nvPicPr>
        <p:blipFill>
          <a:blip r:embed="rId2"/>
          <a:stretch/>
        </p:blipFill>
        <p:spPr>
          <a:xfrm rot="17403600">
            <a:off x="-4782600" y="7411680"/>
            <a:ext cx="11621880" cy="12387600"/>
          </a:xfrm>
          <a:prstGeom prst="rect">
            <a:avLst/>
          </a:prstGeom>
          <a:ln w="0">
            <a:noFill/>
          </a:ln>
        </p:spPr>
      </p:pic>
      <p:pic>
        <p:nvPicPr>
          <p:cNvPr id="150" name="Picture 7"/>
          <p:cNvPicPr/>
          <p:nvPr/>
        </p:nvPicPr>
        <p:blipFill>
          <a:blip r:embed="rId3"/>
          <a:stretch/>
        </p:blipFill>
        <p:spPr>
          <a:xfrm rot="1836600">
            <a:off x="0" y="-2006640"/>
            <a:ext cx="3333600" cy="3588120"/>
          </a:xfrm>
          <a:prstGeom prst="rect">
            <a:avLst/>
          </a:prstGeom>
          <a:ln w="0">
            <a:noFill/>
          </a:ln>
        </p:spPr>
      </p:pic>
      <p:pic>
        <p:nvPicPr>
          <p:cNvPr id="152" name="Picture 9"/>
          <p:cNvPicPr/>
          <p:nvPr/>
        </p:nvPicPr>
        <p:blipFill>
          <a:blip r:embed="rId4"/>
          <a:stretch/>
        </p:blipFill>
        <p:spPr>
          <a:xfrm>
            <a:off x="16418880" y="0"/>
            <a:ext cx="1868760" cy="1868760"/>
          </a:xfrm>
          <a:prstGeom prst="rect">
            <a:avLst/>
          </a:prstGeom>
          <a:ln w="0">
            <a:noFill/>
          </a:ln>
        </p:spPr>
      </p:pic>
      <p:pic>
        <p:nvPicPr>
          <p:cNvPr id="153" name="Picture 10"/>
          <p:cNvPicPr/>
          <p:nvPr/>
        </p:nvPicPr>
        <p:blipFill>
          <a:blip r:embed="rId5"/>
          <a:stretch/>
        </p:blipFill>
        <p:spPr>
          <a:xfrm>
            <a:off x="7869960" y="9245880"/>
            <a:ext cx="3710520" cy="77904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27353167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extBox 4"/>
          <p:cNvSpPr/>
          <p:nvPr/>
        </p:nvSpPr>
        <p:spPr>
          <a:xfrm>
            <a:off x="1886542" y="1029623"/>
            <a:ext cx="14050143" cy="350621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pPr>
              <a:lnSpc>
                <a:spcPts val="5448"/>
              </a:lnSpc>
              <a:defRPr>
                <a:solidFill>
                  <a:srgbClr val="000000"/>
                </a:solidFill>
                <a:latin typeface="Abhaya Libre Regular"/>
              </a:defRPr>
            </a:pPr>
            <a:r>
              <a:rPr sz="6410"/>
              <a:t>Capítulo 1: </a:t>
            </a:r>
            <a:r>
              <a:rPr sz="6600"/>
              <a:t>Identificación de los elementos comunes entre los nichos de especialización inteligente de cada sector y los principales desafíos regionales</a:t>
            </a:r>
            <a:endParaRPr lang="en-US" sz="6600" spc="-1" dirty="0">
              <a:solidFill>
                <a:srgbClr val="000000"/>
              </a:solidFill>
            </a:endParaRPr>
          </a:p>
          <a:p>
            <a:pPr>
              <a:lnSpc>
                <a:spcPts val="5448"/>
              </a:lnSpc>
            </a:pPr>
            <a:endParaRPr lang="en-US" sz="6600" spc="-1" dirty="0">
              <a:solidFill>
                <a:srgbClr val="000000"/>
              </a:solidFill>
            </a:endParaRPr>
          </a:p>
        </p:txBody>
      </p:sp>
      <p:sp>
        <p:nvSpPr>
          <p:cNvPr id="148" name="TextBox 5"/>
          <p:cNvSpPr/>
          <p:nvPr/>
        </p:nvSpPr>
        <p:spPr>
          <a:xfrm>
            <a:off x="1886542" y="4273807"/>
            <a:ext cx="15492480" cy="479618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pPr algn="just">
              <a:lnSpc>
                <a:spcPts val="3359"/>
              </a:lnSpc>
              <a:defRPr sz="3200">
                <a:solidFill>
                  <a:srgbClr val="000000"/>
                </a:solidFill>
              </a:defRPr>
            </a:pPr>
            <a:r>
              <a:t>Ejemplos de estrategias de especialización inteligente (2/3):</a:t>
            </a:r>
            <a:endParaRPr lang="sl-SI" sz="3200" spc="-1" dirty="0">
              <a:solidFill>
                <a:srgbClr val="000000"/>
              </a:solidFill>
            </a:endParaRPr>
          </a:p>
          <a:p>
            <a:pPr algn="just">
              <a:lnSpc>
                <a:spcPts val="3359"/>
              </a:lnSpc>
            </a:pPr>
            <a:endParaRPr lang="sl-SI" sz="3200" spc="-1" dirty="0">
              <a:solidFill>
                <a:srgbClr val="000000"/>
              </a:solidFill>
            </a:endParaRPr>
          </a:p>
          <a:p>
            <a:pPr marL="514350" indent="-514350" algn="just">
              <a:lnSpc>
                <a:spcPts val="3359"/>
              </a:lnSpc>
              <a:buFont typeface="+mj-lt"/>
              <a:buAutoNum type="arabicPeriod" startAt="3"/>
              <a:defRPr sz="3200">
                <a:solidFill>
                  <a:srgbClr val="000000"/>
                </a:solidFill>
              </a:defRPr>
            </a:pPr>
            <a:r>
              <a:t>Energía limpia: aprovechar los recursos naturales y la experiencia de una región en energía renovable para desarrollar una ventaja competitiva en el sector de la energía limpia. Los ejemplos incluyen el desarrollo de la energía eólica y solar, así como el desarrollo de tecnologías de almacenamiento de energía.</a:t>
            </a:r>
          </a:p>
          <a:p>
            <a:pPr marL="514350" indent="-514350" algn="just">
              <a:lnSpc>
                <a:spcPts val="3359"/>
              </a:lnSpc>
              <a:buFont typeface="+mj-lt"/>
              <a:buAutoNum type="arabicPeriod" startAt="3"/>
            </a:pPr>
            <a:endParaRPr lang="en-US" sz="3200" spc="-1" dirty="0">
              <a:solidFill>
                <a:srgbClr val="000000"/>
              </a:solidFill>
            </a:endParaRPr>
          </a:p>
          <a:p>
            <a:pPr marL="514350" indent="-514350" algn="just">
              <a:lnSpc>
                <a:spcPts val="3359"/>
              </a:lnSpc>
              <a:buFont typeface="+mj-lt"/>
              <a:buAutoNum type="arabicPeriod" startAt="3"/>
              <a:defRPr sz="3200">
                <a:solidFill>
                  <a:srgbClr val="000000"/>
                </a:solidFill>
              </a:defRPr>
            </a:pPr>
            <a:r>
              <a:t>Ciencias de la vida y sanidad: aprovechar la experiencia de una región en ciencias de la vida y sanidad para desarrollar una ventaja competitiva en áreas como biotecnología, dispositivos médicos y salud digital.</a:t>
            </a:r>
            <a:endParaRPr lang="sl-SI" sz="3200" spc="-1" dirty="0">
              <a:solidFill>
                <a:srgbClr val="000000"/>
              </a:solidFill>
            </a:endParaRPr>
          </a:p>
          <a:p>
            <a:pPr algn="just">
              <a:lnSpc>
                <a:spcPts val="3359"/>
              </a:lnSpc>
            </a:pPr>
            <a:endParaRPr lang="en-US" sz="3200" spc="-1" dirty="0">
              <a:solidFill>
                <a:srgbClr val="000000"/>
              </a:solidFill>
            </a:endParaRPr>
          </a:p>
        </p:txBody>
      </p:sp>
      <p:pic>
        <p:nvPicPr>
          <p:cNvPr id="149" name="Picture 6"/>
          <p:cNvPicPr/>
          <p:nvPr/>
        </p:nvPicPr>
        <p:blipFill>
          <a:blip r:embed="rId2"/>
          <a:stretch/>
        </p:blipFill>
        <p:spPr>
          <a:xfrm rot="17403600">
            <a:off x="-4782600" y="7411680"/>
            <a:ext cx="11621880" cy="12387600"/>
          </a:xfrm>
          <a:prstGeom prst="rect">
            <a:avLst/>
          </a:prstGeom>
          <a:ln w="0">
            <a:noFill/>
          </a:ln>
        </p:spPr>
      </p:pic>
      <p:pic>
        <p:nvPicPr>
          <p:cNvPr id="150" name="Picture 7"/>
          <p:cNvPicPr/>
          <p:nvPr/>
        </p:nvPicPr>
        <p:blipFill>
          <a:blip r:embed="rId3"/>
          <a:stretch/>
        </p:blipFill>
        <p:spPr>
          <a:xfrm rot="1836600">
            <a:off x="0" y="-2006640"/>
            <a:ext cx="3333600" cy="3588120"/>
          </a:xfrm>
          <a:prstGeom prst="rect">
            <a:avLst/>
          </a:prstGeom>
          <a:ln w="0">
            <a:noFill/>
          </a:ln>
        </p:spPr>
      </p:pic>
      <p:pic>
        <p:nvPicPr>
          <p:cNvPr id="152" name="Picture 9"/>
          <p:cNvPicPr/>
          <p:nvPr/>
        </p:nvPicPr>
        <p:blipFill>
          <a:blip r:embed="rId4"/>
          <a:stretch/>
        </p:blipFill>
        <p:spPr>
          <a:xfrm>
            <a:off x="16418880" y="0"/>
            <a:ext cx="1868760" cy="1868760"/>
          </a:xfrm>
          <a:prstGeom prst="rect">
            <a:avLst/>
          </a:prstGeom>
          <a:ln w="0">
            <a:noFill/>
          </a:ln>
        </p:spPr>
      </p:pic>
      <p:pic>
        <p:nvPicPr>
          <p:cNvPr id="153" name="Picture 10"/>
          <p:cNvPicPr/>
          <p:nvPr/>
        </p:nvPicPr>
        <p:blipFill>
          <a:blip r:embed="rId5"/>
          <a:stretch/>
        </p:blipFill>
        <p:spPr>
          <a:xfrm>
            <a:off x="7869960" y="9245880"/>
            <a:ext cx="3710520" cy="77904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12526707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extBox 4"/>
          <p:cNvSpPr/>
          <p:nvPr/>
        </p:nvSpPr>
        <p:spPr>
          <a:xfrm>
            <a:off x="1886542" y="1029623"/>
            <a:ext cx="14050143" cy="350621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pPr>
              <a:lnSpc>
                <a:spcPts val="5448"/>
              </a:lnSpc>
              <a:defRPr>
                <a:solidFill>
                  <a:srgbClr val="000000"/>
                </a:solidFill>
                <a:latin typeface="Abhaya Libre Regular"/>
              </a:defRPr>
            </a:pPr>
            <a:r>
              <a:rPr sz="6410"/>
              <a:t>Capítulo 1: </a:t>
            </a:r>
            <a:r>
              <a:rPr sz="6600"/>
              <a:t>Identificación de los elementos comunes entre los nichos de especialización inteligente de cada sector y los principales desafíos regionales</a:t>
            </a:r>
            <a:endParaRPr lang="en-US" sz="6600" spc="-1" dirty="0">
              <a:solidFill>
                <a:srgbClr val="000000"/>
              </a:solidFill>
            </a:endParaRPr>
          </a:p>
          <a:p>
            <a:pPr>
              <a:lnSpc>
                <a:spcPts val="5448"/>
              </a:lnSpc>
            </a:pPr>
            <a:endParaRPr lang="en-US" sz="6600" spc="-1" dirty="0">
              <a:solidFill>
                <a:srgbClr val="000000"/>
              </a:solidFill>
            </a:endParaRPr>
          </a:p>
        </p:txBody>
      </p:sp>
      <p:sp>
        <p:nvSpPr>
          <p:cNvPr id="148" name="TextBox 5"/>
          <p:cNvSpPr/>
          <p:nvPr/>
        </p:nvSpPr>
        <p:spPr>
          <a:xfrm>
            <a:off x="1886542" y="4273807"/>
            <a:ext cx="15492480" cy="218008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pPr algn="just">
              <a:lnSpc>
                <a:spcPts val="3359"/>
              </a:lnSpc>
              <a:defRPr sz="3200">
                <a:solidFill>
                  <a:srgbClr val="000000"/>
                </a:solidFill>
              </a:defRPr>
            </a:pPr>
            <a:r>
              <a:t>Ejemplos de estrategias de especialización inteligente (3/3): </a:t>
            </a:r>
          </a:p>
          <a:p>
            <a:pPr algn="just">
              <a:lnSpc>
                <a:spcPts val="3359"/>
              </a:lnSpc>
            </a:pPr>
            <a:endParaRPr lang="sl-SI" sz="3200" spc="-1" dirty="0">
              <a:solidFill>
                <a:srgbClr val="000000"/>
              </a:solidFill>
            </a:endParaRPr>
          </a:p>
          <a:p>
            <a:pPr marL="514350" indent="-514350" algn="just">
              <a:lnSpc>
                <a:spcPts val="3359"/>
              </a:lnSpc>
              <a:buFont typeface="+mj-lt"/>
              <a:buAutoNum type="arabicPeriod" startAt="5"/>
              <a:defRPr sz="3200">
                <a:solidFill>
                  <a:srgbClr val="000000"/>
                </a:solidFill>
              </a:defRPr>
            </a:pPr>
            <a:r>
              <a:t>Industrias culturales y creativas: aprovechar los activos culturales únicos y el talento creativo de una región para desarrollar una ventaja competitiva en áreas como el diseño, la arquitectura, la música y el cine.</a:t>
            </a:r>
          </a:p>
        </p:txBody>
      </p:sp>
      <p:pic>
        <p:nvPicPr>
          <p:cNvPr id="149" name="Picture 6"/>
          <p:cNvPicPr/>
          <p:nvPr/>
        </p:nvPicPr>
        <p:blipFill>
          <a:blip r:embed="rId2"/>
          <a:stretch/>
        </p:blipFill>
        <p:spPr>
          <a:xfrm rot="17403600">
            <a:off x="-4782600" y="7411680"/>
            <a:ext cx="11621880" cy="12387600"/>
          </a:xfrm>
          <a:prstGeom prst="rect">
            <a:avLst/>
          </a:prstGeom>
          <a:ln w="0">
            <a:noFill/>
          </a:ln>
        </p:spPr>
      </p:pic>
      <p:pic>
        <p:nvPicPr>
          <p:cNvPr id="150" name="Picture 7"/>
          <p:cNvPicPr/>
          <p:nvPr/>
        </p:nvPicPr>
        <p:blipFill>
          <a:blip r:embed="rId3"/>
          <a:stretch/>
        </p:blipFill>
        <p:spPr>
          <a:xfrm rot="1836600">
            <a:off x="0" y="-2006640"/>
            <a:ext cx="3333600" cy="3588120"/>
          </a:xfrm>
          <a:prstGeom prst="rect">
            <a:avLst/>
          </a:prstGeom>
          <a:ln w="0">
            <a:noFill/>
          </a:ln>
        </p:spPr>
      </p:pic>
      <p:pic>
        <p:nvPicPr>
          <p:cNvPr id="152" name="Picture 9"/>
          <p:cNvPicPr/>
          <p:nvPr/>
        </p:nvPicPr>
        <p:blipFill>
          <a:blip r:embed="rId4"/>
          <a:stretch/>
        </p:blipFill>
        <p:spPr>
          <a:xfrm>
            <a:off x="16418880" y="0"/>
            <a:ext cx="1868760" cy="1868760"/>
          </a:xfrm>
          <a:prstGeom prst="rect">
            <a:avLst/>
          </a:prstGeom>
          <a:ln w="0">
            <a:noFill/>
          </a:ln>
        </p:spPr>
      </p:pic>
      <p:pic>
        <p:nvPicPr>
          <p:cNvPr id="153" name="Picture 10"/>
          <p:cNvPicPr/>
          <p:nvPr/>
        </p:nvPicPr>
        <p:blipFill>
          <a:blip r:embed="rId5"/>
          <a:stretch/>
        </p:blipFill>
        <p:spPr>
          <a:xfrm>
            <a:off x="7869960" y="9245880"/>
            <a:ext cx="3710520" cy="77904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462087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extBox 4"/>
          <p:cNvSpPr/>
          <p:nvPr/>
        </p:nvSpPr>
        <p:spPr>
          <a:xfrm>
            <a:off x="1886542" y="1029623"/>
            <a:ext cx="14050143" cy="350621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pPr>
              <a:lnSpc>
                <a:spcPts val="5448"/>
              </a:lnSpc>
              <a:defRPr>
                <a:solidFill>
                  <a:srgbClr val="000000"/>
                </a:solidFill>
                <a:latin typeface="Abhaya Libre Regular"/>
              </a:defRPr>
            </a:pPr>
            <a:r>
              <a:rPr sz="6410"/>
              <a:t>Capítulo 1: </a:t>
            </a:r>
            <a:r>
              <a:rPr sz="6600"/>
              <a:t>Identificación de los elementos comunes entre los nichos de especialización inteligente de cada sector y los principales desafíos regionales</a:t>
            </a:r>
            <a:endParaRPr lang="en-US" sz="6600" spc="-1" dirty="0">
              <a:solidFill>
                <a:srgbClr val="000000"/>
              </a:solidFill>
            </a:endParaRPr>
          </a:p>
          <a:p>
            <a:pPr>
              <a:lnSpc>
                <a:spcPts val="5448"/>
              </a:lnSpc>
            </a:pPr>
            <a:endParaRPr lang="en-US" sz="6600" spc="-1" dirty="0">
              <a:solidFill>
                <a:srgbClr val="000000"/>
              </a:solidFill>
            </a:endParaRPr>
          </a:p>
        </p:txBody>
      </p:sp>
      <p:sp>
        <p:nvSpPr>
          <p:cNvPr id="148" name="TextBox 5"/>
          <p:cNvSpPr/>
          <p:nvPr/>
        </p:nvSpPr>
        <p:spPr>
          <a:xfrm>
            <a:off x="1886542" y="4018034"/>
            <a:ext cx="15492480" cy="436016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pPr algn="just">
              <a:lnSpc>
                <a:spcPts val="3359"/>
              </a:lnSpc>
              <a:defRPr sz="3200">
                <a:solidFill>
                  <a:srgbClr val="000000"/>
                </a:solidFill>
              </a:defRPr>
            </a:pPr>
            <a:r>
              <a:t>Casos de estrategias de especialización inteligentes de éxito (1/2): </a:t>
            </a:r>
          </a:p>
          <a:p>
            <a:pPr marL="514350" indent="-514350" algn="just">
              <a:lnSpc>
                <a:spcPts val="3359"/>
              </a:lnSpc>
              <a:buFont typeface="+mj-lt"/>
              <a:buAutoNum type="arabicPeriod"/>
              <a:defRPr sz="3200">
                <a:solidFill>
                  <a:srgbClr val="000000"/>
                </a:solidFill>
              </a:defRPr>
            </a:pPr>
            <a:r>
              <a:t>Cataluña, España: Cataluña ha desarrollado una estrategia de especialización inteligente centrada en la economía digital, con especial énfasis en el desarrollo de la industria móvil y de los videojuegos. Esta estrategia ha dado lugar a la creación de más de 15.000 puestos de trabajo y más de 400 nuevas empresas.</a:t>
            </a:r>
            <a:endParaRPr lang="sl-SI" sz="3200" spc="-1" dirty="0">
              <a:solidFill>
                <a:srgbClr val="000000"/>
              </a:solidFill>
            </a:endParaRPr>
          </a:p>
          <a:p>
            <a:pPr marL="514350" indent="-514350" algn="just">
              <a:lnSpc>
                <a:spcPts val="3359"/>
              </a:lnSpc>
              <a:buFont typeface="+mj-lt"/>
              <a:buAutoNum type="arabicPeriod"/>
              <a:defRPr sz="3200">
                <a:solidFill>
                  <a:srgbClr val="000000"/>
                </a:solidFill>
              </a:defRPr>
            </a:pPr>
            <a:r>
              <a:t>Sajonia-Anhalt, Alemania: Sajonia-Anhalt ha desarrollado una estrategia de especialización inteligente centrada en el desarrollo de una economía del hidrógeno, aprovechando la experiencia de la región en ingeniería química y energías renovables. Esta estrategia ha llevado a la creación de varias nuevas empresas y más de 5.000 puestos de trabajo.</a:t>
            </a:r>
          </a:p>
        </p:txBody>
      </p:sp>
      <p:pic>
        <p:nvPicPr>
          <p:cNvPr id="149" name="Picture 6"/>
          <p:cNvPicPr/>
          <p:nvPr/>
        </p:nvPicPr>
        <p:blipFill>
          <a:blip r:embed="rId2"/>
          <a:stretch/>
        </p:blipFill>
        <p:spPr>
          <a:xfrm rot="17403600">
            <a:off x="-4782600" y="7411680"/>
            <a:ext cx="11621880" cy="12387600"/>
          </a:xfrm>
          <a:prstGeom prst="rect">
            <a:avLst/>
          </a:prstGeom>
          <a:ln w="0">
            <a:noFill/>
          </a:ln>
        </p:spPr>
      </p:pic>
      <p:pic>
        <p:nvPicPr>
          <p:cNvPr id="150" name="Picture 7"/>
          <p:cNvPicPr/>
          <p:nvPr/>
        </p:nvPicPr>
        <p:blipFill>
          <a:blip r:embed="rId3"/>
          <a:stretch/>
        </p:blipFill>
        <p:spPr>
          <a:xfrm rot="1836600">
            <a:off x="0" y="-2006640"/>
            <a:ext cx="3333600" cy="3588120"/>
          </a:xfrm>
          <a:prstGeom prst="rect">
            <a:avLst/>
          </a:prstGeom>
          <a:ln w="0">
            <a:noFill/>
          </a:ln>
        </p:spPr>
      </p:pic>
      <p:pic>
        <p:nvPicPr>
          <p:cNvPr id="152" name="Picture 9"/>
          <p:cNvPicPr/>
          <p:nvPr/>
        </p:nvPicPr>
        <p:blipFill>
          <a:blip r:embed="rId4"/>
          <a:stretch/>
        </p:blipFill>
        <p:spPr>
          <a:xfrm>
            <a:off x="16418880" y="0"/>
            <a:ext cx="1868760" cy="1868760"/>
          </a:xfrm>
          <a:prstGeom prst="rect">
            <a:avLst/>
          </a:prstGeom>
          <a:ln w="0">
            <a:noFill/>
          </a:ln>
        </p:spPr>
      </p:pic>
      <p:pic>
        <p:nvPicPr>
          <p:cNvPr id="153" name="Picture 10"/>
          <p:cNvPicPr/>
          <p:nvPr/>
        </p:nvPicPr>
        <p:blipFill>
          <a:blip r:embed="rId5"/>
          <a:stretch/>
        </p:blipFill>
        <p:spPr>
          <a:xfrm>
            <a:off x="7869960" y="9245880"/>
            <a:ext cx="3710520" cy="77904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4745067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extBox 4"/>
          <p:cNvSpPr/>
          <p:nvPr/>
        </p:nvSpPr>
        <p:spPr>
          <a:xfrm>
            <a:off x="1886542" y="1029623"/>
            <a:ext cx="14050143" cy="350621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pPr>
              <a:lnSpc>
                <a:spcPts val="5448"/>
              </a:lnSpc>
              <a:defRPr>
                <a:solidFill>
                  <a:srgbClr val="000000"/>
                </a:solidFill>
                <a:latin typeface="Abhaya Libre Regular"/>
              </a:defRPr>
            </a:pPr>
            <a:r>
              <a:rPr sz="6410"/>
              <a:t>Capítulo 1: </a:t>
            </a:r>
            <a:r>
              <a:rPr sz="6600"/>
              <a:t>Identificación de los elementos comunes entre los nichos de especialización inteligente de cada sector y los principales desafíos regionales</a:t>
            </a:r>
            <a:endParaRPr lang="en-US" sz="6600" spc="-1" dirty="0">
              <a:solidFill>
                <a:srgbClr val="000000"/>
              </a:solidFill>
            </a:endParaRPr>
          </a:p>
          <a:p>
            <a:pPr>
              <a:lnSpc>
                <a:spcPts val="5448"/>
              </a:lnSpc>
            </a:pPr>
            <a:endParaRPr lang="en-US" sz="6600" spc="-1" dirty="0">
              <a:solidFill>
                <a:srgbClr val="000000"/>
              </a:solidFill>
            </a:endParaRPr>
          </a:p>
        </p:txBody>
      </p:sp>
      <p:sp>
        <p:nvSpPr>
          <p:cNvPr id="148" name="TextBox 5"/>
          <p:cNvSpPr/>
          <p:nvPr/>
        </p:nvSpPr>
        <p:spPr>
          <a:xfrm>
            <a:off x="1886542" y="4273807"/>
            <a:ext cx="15492480" cy="305211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pPr algn="just">
              <a:lnSpc>
                <a:spcPts val="3359"/>
              </a:lnSpc>
              <a:defRPr sz="3200">
                <a:solidFill>
                  <a:srgbClr val="000000"/>
                </a:solidFill>
              </a:defRPr>
            </a:pPr>
            <a:r>
              <a:t>Casos de estrategias de especialización inteligentes de éxito (2/2): </a:t>
            </a:r>
          </a:p>
          <a:p>
            <a:pPr algn="just">
              <a:lnSpc>
                <a:spcPts val="3359"/>
              </a:lnSpc>
            </a:pPr>
            <a:endParaRPr lang="sl-SI" sz="3200" spc="-1" dirty="0">
              <a:solidFill>
                <a:srgbClr val="000000"/>
              </a:solidFill>
            </a:endParaRPr>
          </a:p>
          <a:p>
            <a:pPr marL="514350" indent="-514350" algn="just">
              <a:lnSpc>
                <a:spcPts val="3359"/>
              </a:lnSpc>
              <a:buFont typeface="+mj-lt"/>
              <a:buAutoNum type="arabicPeriod" startAt="3"/>
              <a:defRPr sz="3200">
                <a:solidFill>
                  <a:srgbClr val="000000"/>
                </a:solidFill>
              </a:defRPr>
            </a:pPr>
            <a:r>
              <a:t>Brabante del Norte, Países Bajos: Brabante del Norte ha desarrollado una estrategia de especialización inteligente centrada en el desarrollo de sistemas y materiales de alta tecnología, aprovechando la experiencia en ingeniería e innovación de la región. Esta estrategia ha llevado a la creación de varias nuevas empresas y más de 10.000 puestos de trabajo.</a:t>
            </a:r>
          </a:p>
        </p:txBody>
      </p:sp>
      <p:pic>
        <p:nvPicPr>
          <p:cNvPr id="149" name="Picture 6"/>
          <p:cNvPicPr/>
          <p:nvPr/>
        </p:nvPicPr>
        <p:blipFill>
          <a:blip r:embed="rId2"/>
          <a:stretch/>
        </p:blipFill>
        <p:spPr>
          <a:xfrm rot="17403600">
            <a:off x="-4782600" y="7411680"/>
            <a:ext cx="11621880" cy="12387600"/>
          </a:xfrm>
          <a:prstGeom prst="rect">
            <a:avLst/>
          </a:prstGeom>
          <a:ln w="0">
            <a:noFill/>
          </a:ln>
        </p:spPr>
      </p:pic>
      <p:pic>
        <p:nvPicPr>
          <p:cNvPr id="150" name="Picture 7"/>
          <p:cNvPicPr/>
          <p:nvPr/>
        </p:nvPicPr>
        <p:blipFill>
          <a:blip r:embed="rId3"/>
          <a:stretch/>
        </p:blipFill>
        <p:spPr>
          <a:xfrm rot="1836600">
            <a:off x="0" y="-2006640"/>
            <a:ext cx="3333600" cy="3588120"/>
          </a:xfrm>
          <a:prstGeom prst="rect">
            <a:avLst/>
          </a:prstGeom>
          <a:ln w="0">
            <a:noFill/>
          </a:ln>
        </p:spPr>
      </p:pic>
      <p:pic>
        <p:nvPicPr>
          <p:cNvPr id="152" name="Picture 9"/>
          <p:cNvPicPr/>
          <p:nvPr/>
        </p:nvPicPr>
        <p:blipFill>
          <a:blip r:embed="rId4"/>
          <a:stretch/>
        </p:blipFill>
        <p:spPr>
          <a:xfrm>
            <a:off x="16418880" y="0"/>
            <a:ext cx="1868760" cy="1868760"/>
          </a:xfrm>
          <a:prstGeom prst="rect">
            <a:avLst/>
          </a:prstGeom>
          <a:ln w="0">
            <a:noFill/>
          </a:ln>
        </p:spPr>
      </p:pic>
      <p:pic>
        <p:nvPicPr>
          <p:cNvPr id="153" name="Picture 10"/>
          <p:cNvPicPr/>
          <p:nvPr/>
        </p:nvPicPr>
        <p:blipFill>
          <a:blip r:embed="rId5"/>
          <a:stretch/>
        </p:blipFill>
        <p:spPr>
          <a:xfrm>
            <a:off x="7869960" y="9245880"/>
            <a:ext cx="3710520" cy="77904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39167601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"/>
          <p:cNvPicPr/>
          <p:nvPr/>
        </p:nvPicPr>
        <p:blipFill>
          <a:blip r:embed="rId2"/>
          <a:stretch/>
        </p:blipFill>
        <p:spPr>
          <a:xfrm rot="12652800">
            <a:off x="6661080" y="7605360"/>
            <a:ext cx="5363640" cy="5363640"/>
          </a:xfrm>
          <a:prstGeom prst="rect">
            <a:avLst/>
          </a:prstGeom>
          <a:ln w="0">
            <a:noFill/>
          </a:ln>
        </p:spPr>
      </p:pic>
      <p:pic>
        <p:nvPicPr>
          <p:cNvPr id="53" name="Picture 6"/>
          <p:cNvPicPr/>
          <p:nvPr/>
        </p:nvPicPr>
        <p:blipFill>
          <a:blip r:embed="rId3"/>
          <a:stretch/>
        </p:blipFill>
        <p:spPr>
          <a:xfrm rot="11967600">
            <a:off x="-2431440" y="-1704960"/>
            <a:ext cx="5721480" cy="5669280"/>
          </a:xfrm>
          <a:prstGeom prst="rect">
            <a:avLst/>
          </a:prstGeom>
          <a:ln w="0">
            <a:noFill/>
          </a:ln>
        </p:spPr>
      </p:pic>
      <p:pic>
        <p:nvPicPr>
          <p:cNvPr id="54" name="Picture 7"/>
          <p:cNvPicPr/>
          <p:nvPr/>
        </p:nvPicPr>
        <p:blipFill>
          <a:blip r:embed="rId3"/>
          <a:stretch/>
        </p:blipFill>
        <p:spPr>
          <a:xfrm rot="13029000">
            <a:off x="-2522880" y="7570800"/>
            <a:ext cx="6835680" cy="6773400"/>
          </a:xfrm>
          <a:prstGeom prst="rect">
            <a:avLst/>
          </a:prstGeom>
          <a:ln w="0">
            <a:noFill/>
          </a:ln>
        </p:spPr>
      </p:pic>
      <p:pic>
        <p:nvPicPr>
          <p:cNvPr id="55" name="Picture 8"/>
          <p:cNvPicPr/>
          <p:nvPr/>
        </p:nvPicPr>
        <p:blipFill>
          <a:blip r:embed="rId4"/>
          <a:stretch/>
        </p:blipFill>
        <p:spPr>
          <a:xfrm rot="10800000">
            <a:off x="15157080" y="8264880"/>
            <a:ext cx="3333600" cy="3588120"/>
          </a:xfrm>
          <a:prstGeom prst="rect">
            <a:avLst/>
          </a:prstGeom>
          <a:ln w="0">
            <a:noFill/>
          </a:ln>
        </p:spPr>
      </p:pic>
      <p:pic>
        <p:nvPicPr>
          <p:cNvPr id="56" name="Picture 9"/>
          <p:cNvPicPr/>
          <p:nvPr/>
        </p:nvPicPr>
        <p:blipFill>
          <a:blip r:embed="rId5"/>
          <a:stretch/>
        </p:blipFill>
        <p:spPr>
          <a:xfrm rot="10800000">
            <a:off x="1904760" y="-771840"/>
            <a:ext cx="2556000" cy="2750760"/>
          </a:xfrm>
          <a:prstGeom prst="rect">
            <a:avLst/>
          </a:prstGeom>
          <a:ln w="0">
            <a:noFill/>
          </a:ln>
        </p:spPr>
      </p:pic>
      <p:pic>
        <p:nvPicPr>
          <p:cNvPr id="57" name="Picture 10"/>
          <p:cNvPicPr/>
          <p:nvPr/>
        </p:nvPicPr>
        <p:blipFill>
          <a:blip r:embed="rId6"/>
          <a:stretch/>
        </p:blipFill>
        <p:spPr>
          <a:xfrm rot="9614400">
            <a:off x="17190360" y="6091560"/>
            <a:ext cx="4351680" cy="4345920"/>
          </a:xfrm>
          <a:prstGeom prst="rect">
            <a:avLst/>
          </a:prstGeom>
          <a:ln w="0">
            <a:noFill/>
          </a:ln>
        </p:spPr>
      </p:pic>
      <p:pic>
        <p:nvPicPr>
          <p:cNvPr id="58" name="Picture 11"/>
          <p:cNvPicPr/>
          <p:nvPr/>
        </p:nvPicPr>
        <p:blipFill>
          <a:blip r:embed="rId6"/>
          <a:stretch/>
        </p:blipFill>
        <p:spPr>
          <a:xfrm rot="3420600">
            <a:off x="5570640" y="-4349160"/>
            <a:ext cx="5810040" cy="5802480"/>
          </a:xfrm>
          <a:prstGeom prst="rect">
            <a:avLst/>
          </a:prstGeom>
          <a:ln w="0">
            <a:noFill/>
          </a:ln>
        </p:spPr>
      </p:pic>
      <p:pic>
        <p:nvPicPr>
          <p:cNvPr id="59" name="Picture 12"/>
          <p:cNvPicPr/>
          <p:nvPr/>
        </p:nvPicPr>
        <p:blipFill>
          <a:blip r:embed="rId6"/>
          <a:stretch/>
        </p:blipFill>
        <p:spPr>
          <a:xfrm rot="17433000">
            <a:off x="-3176280" y="4860720"/>
            <a:ext cx="4880880" cy="4874400"/>
          </a:xfrm>
          <a:prstGeom prst="rect">
            <a:avLst/>
          </a:prstGeom>
          <a:ln w="0">
            <a:noFill/>
          </a:ln>
        </p:spPr>
      </p:pic>
      <p:grpSp>
        <p:nvGrpSpPr>
          <p:cNvPr id="60" name="Group 13"/>
          <p:cNvGrpSpPr/>
          <p:nvPr/>
        </p:nvGrpSpPr>
        <p:grpSpPr>
          <a:xfrm>
            <a:off x="1171080" y="8531640"/>
            <a:ext cx="2900160" cy="807480"/>
            <a:chOff x="1171080" y="8531640"/>
            <a:chExt cx="2900160" cy="807480"/>
          </a:xfrm>
        </p:grpSpPr>
        <p:pic>
          <p:nvPicPr>
            <p:cNvPr id="61" name="Picture 14"/>
            <p:cNvPicPr/>
            <p:nvPr/>
          </p:nvPicPr>
          <p:blipFill>
            <a:blip r:embed="rId7"/>
            <a:stretch/>
          </p:blipFill>
          <p:spPr>
            <a:xfrm rot="10800000">
              <a:off x="1171080" y="8875440"/>
              <a:ext cx="2900160" cy="4636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62" name="Picture 15"/>
            <p:cNvPicPr/>
            <p:nvPr/>
          </p:nvPicPr>
          <p:blipFill>
            <a:blip r:embed="rId7"/>
            <a:stretch/>
          </p:blipFill>
          <p:spPr>
            <a:xfrm rot="10800000">
              <a:off x="1171080" y="8531640"/>
              <a:ext cx="2900160" cy="463680"/>
            </a:xfrm>
            <a:prstGeom prst="rect">
              <a:avLst/>
            </a:prstGeom>
            <a:ln w="0">
              <a:noFill/>
            </a:ln>
          </p:spPr>
        </p:pic>
      </p:grpSp>
      <p:pic>
        <p:nvPicPr>
          <p:cNvPr id="64" name="Picture 17"/>
          <p:cNvPicPr/>
          <p:nvPr/>
        </p:nvPicPr>
        <p:blipFill>
          <a:blip r:embed="rId8"/>
          <a:stretch/>
        </p:blipFill>
        <p:spPr>
          <a:xfrm>
            <a:off x="16418880" y="0"/>
            <a:ext cx="1868760" cy="1868760"/>
          </a:xfrm>
          <a:prstGeom prst="rect">
            <a:avLst/>
          </a:prstGeom>
          <a:ln w="0">
            <a:noFill/>
          </a:ln>
        </p:spPr>
      </p:pic>
      <p:pic>
        <p:nvPicPr>
          <p:cNvPr id="65" name="Picture 18"/>
          <p:cNvPicPr/>
          <p:nvPr/>
        </p:nvPicPr>
        <p:blipFill>
          <a:blip r:embed="rId9"/>
          <a:stretch/>
        </p:blipFill>
        <p:spPr>
          <a:xfrm>
            <a:off x="7758720" y="9258480"/>
            <a:ext cx="3710520" cy="779040"/>
          </a:xfrm>
          <a:prstGeom prst="rect">
            <a:avLst/>
          </a:prstGeom>
          <a:ln w="0">
            <a:noFill/>
          </a:ln>
        </p:spPr>
      </p:pic>
      <p:sp>
        <p:nvSpPr>
          <p:cNvPr id="4" name="Pravokotnik 3">
            <a:extLst>
              <a:ext uri="{FF2B5EF4-FFF2-40B4-BE49-F238E27FC236}">
                <a16:creationId xmlns:a16="http://schemas.microsoft.com/office/drawing/2014/main" id="{23A170EC-29BA-42AF-82C5-910C14512764}"/>
              </a:ext>
            </a:extLst>
          </p:cNvPr>
          <p:cNvSpPr/>
          <p:nvPr/>
        </p:nvSpPr>
        <p:spPr>
          <a:xfrm>
            <a:off x="2621160" y="3251734"/>
            <a:ext cx="1489755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6000"/>
            </a:pPr>
            <a:r>
              <a:rPr dirty="0" err="1"/>
              <a:t>Identificación</a:t>
            </a:r>
            <a:r>
              <a:rPr dirty="0"/>
              <a:t> de los </a:t>
            </a:r>
            <a:r>
              <a:rPr dirty="0" err="1"/>
              <a:t>elementos</a:t>
            </a:r>
            <a:r>
              <a:rPr dirty="0"/>
              <a:t> </a:t>
            </a:r>
            <a:r>
              <a:rPr dirty="0" err="1"/>
              <a:t>comunes</a:t>
            </a:r>
            <a:r>
              <a:rPr dirty="0"/>
              <a:t> entre los </a:t>
            </a:r>
            <a:r>
              <a:rPr dirty="0" err="1"/>
              <a:t>nichos</a:t>
            </a:r>
            <a:r>
              <a:rPr dirty="0"/>
              <a:t> de </a:t>
            </a:r>
            <a:r>
              <a:rPr dirty="0" err="1"/>
              <a:t>especialización</a:t>
            </a:r>
            <a:r>
              <a:rPr dirty="0"/>
              <a:t> </a:t>
            </a:r>
            <a:r>
              <a:rPr dirty="0" err="1"/>
              <a:t>inteligente</a:t>
            </a:r>
            <a:r>
              <a:rPr dirty="0"/>
              <a:t> de </a:t>
            </a:r>
            <a:r>
              <a:rPr dirty="0" err="1"/>
              <a:t>cada</a:t>
            </a:r>
            <a:r>
              <a:rPr dirty="0"/>
              <a:t> sector y los </a:t>
            </a:r>
            <a:r>
              <a:rPr dirty="0" err="1"/>
              <a:t>principales</a:t>
            </a:r>
            <a:r>
              <a:rPr dirty="0"/>
              <a:t> </a:t>
            </a:r>
            <a:r>
              <a:rPr dirty="0" err="1"/>
              <a:t>desafíos</a:t>
            </a:r>
            <a:r>
              <a:rPr dirty="0"/>
              <a:t> </a:t>
            </a:r>
            <a:r>
              <a:rPr dirty="0" err="1"/>
              <a:t>regionales</a:t>
            </a:r>
            <a:r>
              <a:rPr dirty="0"/>
              <a:t>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Picture 2"/>
          <p:cNvPicPr/>
          <p:nvPr/>
        </p:nvPicPr>
        <p:blipFill>
          <a:blip r:embed="rId2"/>
          <a:stretch/>
        </p:blipFill>
        <p:spPr>
          <a:xfrm rot="17403600">
            <a:off x="-5811120" y="7593840"/>
            <a:ext cx="11621880" cy="12387600"/>
          </a:xfrm>
          <a:prstGeom prst="rect">
            <a:avLst/>
          </a:prstGeom>
          <a:ln w="0">
            <a:noFill/>
          </a:ln>
        </p:spPr>
      </p:pic>
      <p:pic>
        <p:nvPicPr>
          <p:cNvPr id="175" name="Picture 3"/>
          <p:cNvPicPr/>
          <p:nvPr/>
        </p:nvPicPr>
        <p:blipFill>
          <a:blip r:embed="rId3"/>
          <a:stretch/>
        </p:blipFill>
        <p:spPr>
          <a:xfrm rot="1836600">
            <a:off x="0" y="-2006640"/>
            <a:ext cx="3333600" cy="3588120"/>
          </a:xfrm>
          <a:prstGeom prst="rect">
            <a:avLst/>
          </a:prstGeom>
          <a:ln w="0">
            <a:noFill/>
          </a:ln>
        </p:spPr>
      </p:pic>
      <p:pic>
        <p:nvPicPr>
          <p:cNvPr id="176" name="Picture 4"/>
          <p:cNvPicPr/>
          <p:nvPr/>
        </p:nvPicPr>
        <p:blipFill>
          <a:blip r:embed="rId4"/>
          <a:stretch/>
        </p:blipFill>
        <p:spPr>
          <a:xfrm>
            <a:off x="16418880" y="0"/>
            <a:ext cx="1868760" cy="1868760"/>
          </a:xfrm>
          <a:prstGeom prst="rect">
            <a:avLst/>
          </a:prstGeom>
          <a:ln w="0">
            <a:noFill/>
          </a:ln>
        </p:spPr>
      </p:pic>
      <p:pic>
        <p:nvPicPr>
          <p:cNvPr id="177" name="Picture 5"/>
          <p:cNvPicPr/>
          <p:nvPr/>
        </p:nvPicPr>
        <p:blipFill>
          <a:blip r:embed="rId5"/>
          <a:stretch/>
        </p:blipFill>
        <p:spPr>
          <a:xfrm>
            <a:off x="7869960" y="9245880"/>
            <a:ext cx="3710520" cy="779040"/>
          </a:xfrm>
          <a:prstGeom prst="rect">
            <a:avLst/>
          </a:prstGeom>
          <a:ln w="0">
            <a:noFill/>
          </a:ln>
        </p:spPr>
      </p:pic>
      <p:grpSp>
        <p:nvGrpSpPr>
          <p:cNvPr id="178" name="Group 6"/>
          <p:cNvGrpSpPr/>
          <p:nvPr/>
        </p:nvGrpSpPr>
        <p:grpSpPr>
          <a:xfrm>
            <a:off x="10559409" y="5528825"/>
            <a:ext cx="7134840" cy="2547125"/>
            <a:chOff x="10225800" y="1650960"/>
            <a:chExt cx="7134840" cy="6977160"/>
          </a:xfrm>
        </p:grpSpPr>
        <p:sp>
          <p:nvSpPr>
            <p:cNvPr id="179" name="Freeform 7"/>
            <p:cNvSpPr/>
            <p:nvPr/>
          </p:nvSpPr>
          <p:spPr>
            <a:xfrm>
              <a:off x="10225800" y="1650960"/>
              <a:ext cx="7134840" cy="6977160"/>
            </a:xfrm>
            <a:custGeom>
              <a:avLst/>
              <a:gdLst>
                <a:gd name="textAreaLeft" fmla="*/ 0 w 7134840"/>
                <a:gd name="textAreaRight" fmla="*/ 7135200 w 7134840"/>
                <a:gd name="textAreaTop" fmla="*/ 0 h 6977160"/>
                <a:gd name="textAreaBottom" fmla="*/ 6977520 h 6977160"/>
              </a:gdLst>
              <a:ahLst/>
              <a:cxnLst/>
              <a:rect l="textAreaLeft" t="textAreaTop" r="textAreaRight" b="textAreaBottom"/>
              <a:pathLst>
                <a:path w="4833620" h="4726940">
                  <a:moveTo>
                    <a:pt x="3416300" y="4662170"/>
                  </a:moveTo>
                  <a:cubicBezTo>
                    <a:pt x="3388360" y="4669790"/>
                    <a:pt x="3366770" y="4679950"/>
                    <a:pt x="3345180" y="4682490"/>
                  </a:cubicBezTo>
                  <a:cubicBezTo>
                    <a:pt x="3223260" y="4692650"/>
                    <a:pt x="3102610" y="4702810"/>
                    <a:pt x="2980690" y="4711700"/>
                  </a:cubicBezTo>
                  <a:cubicBezTo>
                    <a:pt x="2918460" y="4715510"/>
                    <a:pt x="2856230" y="4719320"/>
                    <a:pt x="2794000" y="4720590"/>
                  </a:cubicBezTo>
                  <a:cubicBezTo>
                    <a:pt x="2726690" y="4723130"/>
                    <a:pt x="2659380" y="4726940"/>
                    <a:pt x="2593340" y="4724400"/>
                  </a:cubicBezTo>
                  <a:cubicBezTo>
                    <a:pt x="2529840" y="4723130"/>
                    <a:pt x="2466340" y="4719320"/>
                    <a:pt x="2405380" y="4707890"/>
                  </a:cubicBezTo>
                  <a:cubicBezTo>
                    <a:pt x="2326640" y="4693920"/>
                    <a:pt x="2246630" y="4693920"/>
                    <a:pt x="2169160" y="4681220"/>
                  </a:cubicBezTo>
                  <a:cubicBezTo>
                    <a:pt x="1967230" y="4648200"/>
                    <a:pt x="1761490" y="4657090"/>
                    <a:pt x="1558290" y="4643120"/>
                  </a:cubicBezTo>
                  <a:cubicBezTo>
                    <a:pt x="1443990" y="4635500"/>
                    <a:pt x="1329690" y="4617720"/>
                    <a:pt x="1215390" y="4602480"/>
                  </a:cubicBezTo>
                  <a:cubicBezTo>
                    <a:pt x="1085850" y="4585970"/>
                    <a:pt x="956310" y="4566920"/>
                    <a:pt x="825500" y="4549140"/>
                  </a:cubicBezTo>
                  <a:cubicBezTo>
                    <a:pt x="730250" y="4536440"/>
                    <a:pt x="633730" y="4523740"/>
                    <a:pt x="538480" y="4511040"/>
                  </a:cubicBezTo>
                  <a:cubicBezTo>
                    <a:pt x="535940" y="4511040"/>
                    <a:pt x="533400" y="4509770"/>
                    <a:pt x="530860" y="4509770"/>
                  </a:cubicBezTo>
                  <a:cubicBezTo>
                    <a:pt x="450850" y="4475479"/>
                    <a:pt x="365760" y="4448810"/>
                    <a:pt x="292100" y="4404360"/>
                  </a:cubicBezTo>
                  <a:cubicBezTo>
                    <a:pt x="167640" y="4328160"/>
                    <a:pt x="114300" y="4206240"/>
                    <a:pt x="109220" y="4062730"/>
                  </a:cubicBezTo>
                  <a:cubicBezTo>
                    <a:pt x="107950" y="4013200"/>
                    <a:pt x="101600" y="3964940"/>
                    <a:pt x="101600" y="3915410"/>
                  </a:cubicBezTo>
                  <a:cubicBezTo>
                    <a:pt x="102870" y="3846830"/>
                    <a:pt x="107950" y="3779520"/>
                    <a:pt x="111760" y="3712210"/>
                  </a:cubicBezTo>
                  <a:cubicBezTo>
                    <a:pt x="121920" y="3511550"/>
                    <a:pt x="127000" y="3310890"/>
                    <a:pt x="111760" y="3110230"/>
                  </a:cubicBezTo>
                  <a:cubicBezTo>
                    <a:pt x="97790" y="2929890"/>
                    <a:pt x="85090" y="2750820"/>
                    <a:pt x="71120" y="2570480"/>
                  </a:cubicBezTo>
                  <a:cubicBezTo>
                    <a:pt x="62230" y="2454910"/>
                    <a:pt x="50800" y="2340610"/>
                    <a:pt x="43180" y="2225040"/>
                  </a:cubicBezTo>
                  <a:cubicBezTo>
                    <a:pt x="38100" y="2148840"/>
                    <a:pt x="39370" y="2071370"/>
                    <a:pt x="34290" y="1995170"/>
                  </a:cubicBezTo>
                  <a:cubicBezTo>
                    <a:pt x="31750" y="1951990"/>
                    <a:pt x="17780" y="1910080"/>
                    <a:pt x="16510" y="1866900"/>
                  </a:cubicBezTo>
                  <a:cubicBezTo>
                    <a:pt x="11430" y="1762760"/>
                    <a:pt x="10160" y="1657350"/>
                    <a:pt x="7620" y="1551940"/>
                  </a:cubicBezTo>
                  <a:cubicBezTo>
                    <a:pt x="6350" y="1511300"/>
                    <a:pt x="0" y="1470660"/>
                    <a:pt x="1270" y="1430020"/>
                  </a:cubicBezTo>
                  <a:cubicBezTo>
                    <a:pt x="2540" y="1366520"/>
                    <a:pt x="10160" y="1303020"/>
                    <a:pt x="11430" y="1239520"/>
                  </a:cubicBezTo>
                  <a:cubicBezTo>
                    <a:pt x="12700" y="1165860"/>
                    <a:pt x="5080" y="1092200"/>
                    <a:pt x="7620" y="1019810"/>
                  </a:cubicBezTo>
                  <a:cubicBezTo>
                    <a:pt x="7620" y="949960"/>
                    <a:pt x="16510" y="881380"/>
                    <a:pt x="25400" y="811530"/>
                  </a:cubicBezTo>
                  <a:cubicBezTo>
                    <a:pt x="27940" y="787400"/>
                    <a:pt x="45720" y="765810"/>
                    <a:pt x="50800" y="741680"/>
                  </a:cubicBezTo>
                  <a:cubicBezTo>
                    <a:pt x="72390" y="622300"/>
                    <a:pt x="95250" y="502920"/>
                    <a:pt x="151130" y="392430"/>
                  </a:cubicBezTo>
                  <a:cubicBezTo>
                    <a:pt x="163830" y="368300"/>
                    <a:pt x="184150" y="346710"/>
                    <a:pt x="203200" y="327660"/>
                  </a:cubicBezTo>
                  <a:cubicBezTo>
                    <a:pt x="209550" y="321310"/>
                    <a:pt x="224790" y="325120"/>
                    <a:pt x="228600" y="325120"/>
                  </a:cubicBezTo>
                  <a:cubicBezTo>
                    <a:pt x="237490" y="308610"/>
                    <a:pt x="242570" y="292100"/>
                    <a:pt x="252730" y="284480"/>
                  </a:cubicBezTo>
                  <a:cubicBezTo>
                    <a:pt x="307340" y="242570"/>
                    <a:pt x="364490" y="212090"/>
                    <a:pt x="435610" y="204470"/>
                  </a:cubicBezTo>
                  <a:cubicBezTo>
                    <a:pt x="488950" y="198120"/>
                    <a:pt x="541020" y="175260"/>
                    <a:pt x="594360" y="162560"/>
                  </a:cubicBezTo>
                  <a:cubicBezTo>
                    <a:pt x="659130" y="147320"/>
                    <a:pt x="723900" y="129540"/>
                    <a:pt x="791210" y="120650"/>
                  </a:cubicBezTo>
                  <a:cubicBezTo>
                    <a:pt x="852170" y="113030"/>
                    <a:pt x="910590" y="96520"/>
                    <a:pt x="972820" y="91440"/>
                  </a:cubicBezTo>
                  <a:cubicBezTo>
                    <a:pt x="1036320" y="86360"/>
                    <a:pt x="1099820" y="71120"/>
                    <a:pt x="1164590" y="66040"/>
                  </a:cubicBezTo>
                  <a:cubicBezTo>
                    <a:pt x="1339850" y="53340"/>
                    <a:pt x="1516380" y="44450"/>
                    <a:pt x="1691640" y="34290"/>
                  </a:cubicBezTo>
                  <a:cubicBezTo>
                    <a:pt x="1734820" y="31750"/>
                    <a:pt x="1778000" y="34290"/>
                    <a:pt x="1821180" y="35560"/>
                  </a:cubicBezTo>
                  <a:cubicBezTo>
                    <a:pt x="1842770" y="36830"/>
                    <a:pt x="1864360" y="41910"/>
                    <a:pt x="1887220" y="44450"/>
                  </a:cubicBezTo>
                  <a:cubicBezTo>
                    <a:pt x="1897380" y="45720"/>
                    <a:pt x="1907540" y="41910"/>
                    <a:pt x="1917700" y="41910"/>
                  </a:cubicBezTo>
                  <a:cubicBezTo>
                    <a:pt x="1948180" y="41910"/>
                    <a:pt x="1979930" y="41910"/>
                    <a:pt x="2010410" y="40640"/>
                  </a:cubicBezTo>
                  <a:cubicBezTo>
                    <a:pt x="2068830" y="38100"/>
                    <a:pt x="2128520" y="31750"/>
                    <a:pt x="2186940" y="31750"/>
                  </a:cubicBezTo>
                  <a:cubicBezTo>
                    <a:pt x="2244090" y="31750"/>
                    <a:pt x="2301240" y="35560"/>
                    <a:pt x="2358390" y="38100"/>
                  </a:cubicBezTo>
                  <a:lnTo>
                    <a:pt x="2404110" y="38100"/>
                  </a:lnTo>
                  <a:cubicBezTo>
                    <a:pt x="2473960" y="35560"/>
                    <a:pt x="2542540" y="35560"/>
                    <a:pt x="2612390" y="31750"/>
                  </a:cubicBezTo>
                  <a:cubicBezTo>
                    <a:pt x="2679700" y="27940"/>
                    <a:pt x="2745740" y="19050"/>
                    <a:pt x="2813050" y="15240"/>
                  </a:cubicBezTo>
                  <a:cubicBezTo>
                    <a:pt x="2844800" y="12700"/>
                    <a:pt x="2877820" y="12700"/>
                    <a:pt x="2909570" y="19050"/>
                  </a:cubicBezTo>
                  <a:cubicBezTo>
                    <a:pt x="2957830" y="27940"/>
                    <a:pt x="3003550" y="33020"/>
                    <a:pt x="3051810" y="19050"/>
                  </a:cubicBezTo>
                  <a:cubicBezTo>
                    <a:pt x="3069590" y="13970"/>
                    <a:pt x="3092450" y="22860"/>
                    <a:pt x="3112770" y="25400"/>
                  </a:cubicBezTo>
                  <a:cubicBezTo>
                    <a:pt x="3121660" y="26670"/>
                    <a:pt x="3131820" y="29210"/>
                    <a:pt x="3136900" y="25400"/>
                  </a:cubicBezTo>
                  <a:cubicBezTo>
                    <a:pt x="3171190" y="0"/>
                    <a:pt x="3202940" y="6350"/>
                    <a:pt x="3235960" y="27940"/>
                  </a:cubicBezTo>
                  <a:cubicBezTo>
                    <a:pt x="3239770" y="30480"/>
                    <a:pt x="3249930" y="24130"/>
                    <a:pt x="3257550" y="24130"/>
                  </a:cubicBezTo>
                  <a:cubicBezTo>
                    <a:pt x="3288030" y="24130"/>
                    <a:pt x="3318510" y="24130"/>
                    <a:pt x="3350260" y="25400"/>
                  </a:cubicBezTo>
                  <a:cubicBezTo>
                    <a:pt x="3373120" y="26670"/>
                    <a:pt x="3394710" y="34290"/>
                    <a:pt x="3417570" y="36830"/>
                  </a:cubicBezTo>
                  <a:cubicBezTo>
                    <a:pt x="3467100" y="43180"/>
                    <a:pt x="3517900" y="53340"/>
                    <a:pt x="3568700" y="53340"/>
                  </a:cubicBezTo>
                  <a:cubicBezTo>
                    <a:pt x="3663950" y="54610"/>
                    <a:pt x="3759200" y="58420"/>
                    <a:pt x="3853180" y="78740"/>
                  </a:cubicBezTo>
                  <a:cubicBezTo>
                    <a:pt x="3940809" y="97790"/>
                    <a:pt x="4030980" y="97790"/>
                    <a:pt x="4119880" y="113030"/>
                  </a:cubicBezTo>
                  <a:cubicBezTo>
                    <a:pt x="4173220" y="121920"/>
                    <a:pt x="4227830" y="138430"/>
                    <a:pt x="4273550" y="165100"/>
                  </a:cubicBezTo>
                  <a:cubicBezTo>
                    <a:pt x="4323080" y="193040"/>
                    <a:pt x="4361180" y="238760"/>
                    <a:pt x="4405630" y="276860"/>
                  </a:cubicBezTo>
                  <a:cubicBezTo>
                    <a:pt x="4422139" y="290830"/>
                    <a:pt x="4446270" y="300990"/>
                    <a:pt x="4457700" y="318770"/>
                  </a:cubicBezTo>
                  <a:cubicBezTo>
                    <a:pt x="4490720" y="367030"/>
                    <a:pt x="4519930" y="417830"/>
                    <a:pt x="4549140" y="468630"/>
                  </a:cubicBezTo>
                  <a:cubicBezTo>
                    <a:pt x="4570730" y="505460"/>
                    <a:pt x="4592320" y="543560"/>
                    <a:pt x="4608830" y="581660"/>
                  </a:cubicBezTo>
                  <a:cubicBezTo>
                    <a:pt x="4626610" y="626110"/>
                    <a:pt x="4640580" y="671830"/>
                    <a:pt x="4654550" y="718820"/>
                  </a:cubicBezTo>
                  <a:cubicBezTo>
                    <a:pt x="4676140" y="792480"/>
                    <a:pt x="4701540" y="866140"/>
                    <a:pt x="4715510" y="942340"/>
                  </a:cubicBezTo>
                  <a:cubicBezTo>
                    <a:pt x="4735830" y="1049020"/>
                    <a:pt x="4745990" y="1158240"/>
                    <a:pt x="4761230" y="1266190"/>
                  </a:cubicBezTo>
                  <a:cubicBezTo>
                    <a:pt x="4766310" y="1301750"/>
                    <a:pt x="4772660" y="1337310"/>
                    <a:pt x="4775200" y="1372870"/>
                  </a:cubicBezTo>
                  <a:cubicBezTo>
                    <a:pt x="4782820" y="1474470"/>
                    <a:pt x="4787900" y="1574800"/>
                    <a:pt x="4794250" y="1676400"/>
                  </a:cubicBezTo>
                  <a:cubicBezTo>
                    <a:pt x="4803140" y="1802130"/>
                    <a:pt x="4815840" y="1926590"/>
                    <a:pt x="4822190" y="2052320"/>
                  </a:cubicBezTo>
                  <a:cubicBezTo>
                    <a:pt x="4828540" y="2172970"/>
                    <a:pt x="4833620" y="2294890"/>
                    <a:pt x="4831080" y="2416810"/>
                  </a:cubicBezTo>
                  <a:cubicBezTo>
                    <a:pt x="4827270" y="2620010"/>
                    <a:pt x="4817110" y="2821940"/>
                    <a:pt x="4806950" y="3025140"/>
                  </a:cubicBezTo>
                  <a:cubicBezTo>
                    <a:pt x="4800600" y="3150870"/>
                    <a:pt x="4791710" y="3275330"/>
                    <a:pt x="4779010" y="3399790"/>
                  </a:cubicBezTo>
                  <a:cubicBezTo>
                    <a:pt x="4766310" y="3524250"/>
                    <a:pt x="4747260" y="3647440"/>
                    <a:pt x="4733290" y="3771900"/>
                  </a:cubicBezTo>
                  <a:cubicBezTo>
                    <a:pt x="4723130" y="3858260"/>
                    <a:pt x="4720590" y="3944620"/>
                    <a:pt x="4709160" y="4029710"/>
                  </a:cubicBezTo>
                  <a:cubicBezTo>
                    <a:pt x="4699000" y="4107180"/>
                    <a:pt x="4660900" y="4175760"/>
                    <a:pt x="4610100" y="4232910"/>
                  </a:cubicBezTo>
                  <a:cubicBezTo>
                    <a:pt x="4568191" y="4281170"/>
                    <a:pt x="4535170" y="4335780"/>
                    <a:pt x="4491991" y="4382770"/>
                  </a:cubicBezTo>
                  <a:cubicBezTo>
                    <a:pt x="4453891" y="4424679"/>
                    <a:pt x="4411981" y="4466590"/>
                    <a:pt x="4345941" y="4467860"/>
                  </a:cubicBezTo>
                  <a:cubicBezTo>
                    <a:pt x="4330700" y="4467860"/>
                    <a:pt x="4316731" y="4483100"/>
                    <a:pt x="4301491" y="4490720"/>
                  </a:cubicBezTo>
                  <a:cubicBezTo>
                    <a:pt x="4236720" y="4518660"/>
                    <a:pt x="4169411" y="4542790"/>
                    <a:pt x="4105911" y="4573270"/>
                  </a:cubicBezTo>
                  <a:cubicBezTo>
                    <a:pt x="3989070" y="4629150"/>
                    <a:pt x="3863341" y="4638040"/>
                    <a:pt x="3737611" y="4643120"/>
                  </a:cubicBezTo>
                  <a:cubicBezTo>
                    <a:pt x="3689351" y="4645660"/>
                    <a:pt x="3639820" y="4641850"/>
                    <a:pt x="3591561" y="4645660"/>
                  </a:cubicBezTo>
                  <a:cubicBezTo>
                    <a:pt x="3567431" y="4646930"/>
                    <a:pt x="3544570" y="4658360"/>
                    <a:pt x="3521711" y="4663440"/>
                  </a:cubicBezTo>
                  <a:cubicBezTo>
                    <a:pt x="3511551" y="4665980"/>
                    <a:pt x="3501391" y="4664710"/>
                    <a:pt x="3489961" y="4665980"/>
                  </a:cubicBezTo>
                  <a:cubicBezTo>
                    <a:pt x="3474720" y="4667250"/>
                    <a:pt x="3459481" y="4671060"/>
                    <a:pt x="3444241" y="4669790"/>
                  </a:cubicBezTo>
                  <a:cubicBezTo>
                    <a:pt x="3429000" y="4667250"/>
                    <a:pt x="3418841" y="4662170"/>
                    <a:pt x="3416300" y="4662170"/>
                  </a:cubicBez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en-US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</p:grpSp>
      <p:sp>
        <p:nvSpPr>
          <p:cNvPr id="180" name="TextBox 8"/>
          <p:cNvSpPr/>
          <p:nvPr/>
        </p:nvSpPr>
        <p:spPr>
          <a:xfrm>
            <a:off x="1911600" y="3799800"/>
            <a:ext cx="7643880" cy="446853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pPr>
              <a:defRPr sz="2400"/>
            </a:pPr>
            <a:r>
              <a:t>OpenProject es:</a:t>
            </a:r>
          </a:p>
          <a:p>
            <a:pPr marL="342900" indent="-342900">
              <a:buFont typeface="Arial" panose="020B0604020202020204" pitchFamily="34" charset="0"/>
              <a:buChar char="•"/>
              <a:defRPr sz="2400"/>
            </a:pPr>
            <a:r>
              <a:rPr b="1"/>
              <a:t>software libre y de código abierto</a:t>
            </a:r>
            <a:r>
              <a:t> para la </a:t>
            </a:r>
            <a:r>
              <a:rPr b="1"/>
              <a:t>gestión clásica y ágil de proyectos</a:t>
            </a:r>
            <a:r>
              <a:t>, con el fin de apoyar a los equipos a lo largo de </a:t>
            </a:r>
            <a:r>
              <a:rPr>
                <a:hlinkClick r:id="rId6"/>
              </a:rPr>
              <a:t>todo el ciclo de vida del proyecto</a:t>
            </a:r>
            <a:r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  <a:defRPr sz="2400"/>
            </a:pPr>
            <a:r>
              <a:t>disponible en más de 30 idiomas;</a:t>
            </a:r>
          </a:p>
          <a:p>
            <a:pPr marL="342900" indent="-342900">
              <a:buFont typeface="Arial" panose="020B0604020202020204" pitchFamily="34" charset="0"/>
              <a:buChar char="•"/>
              <a:defRPr sz="2400"/>
            </a:pPr>
            <a:r>
              <a:t>licencia </a:t>
            </a:r>
            <a:r>
              <a:rPr b="1"/>
              <a:t>GNU GPL V3</a:t>
            </a:r>
            <a:r>
              <a:t>. El código fuente se publica libremente en </a:t>
            </a:r>
            <a:r>
              <a:rPr>
                <a:hlinkClick r:id="rId7"/>
              </a:rPr>
              <a:t>GitHub</a:t>
            </a:r>
            <a:r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  <a:defRPr sz="2400"/>
            </a:pPr>
            <a:r>
              <a:t>se oferta en forma de suscripción de pago, una edición "Enterprise-on-premise" o Edición Comunitaria (</a:t>
            </a:r>
            <a:r>
              <a:rPr>
                <a:hlinkClick r:id="rId8"/>
              </a:rPr>
              <a:t>consulta este enlace</a:t>
            </a:r>
            <a: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  <a:defRPr sz="2400"/>
            </a:pPr>
            <a:r>
              <a:t>desarrollado desde 2011 (una derivación del obsoleto ChiliProject, que, a su vez, era una bifurcación de Redmine)</a:t>
            </a:r>
            <a:endParaRPr lang="en-US" sz="2400" dirty="0"/>
          </a:p>
          <a:p>
            <a:pPr algn="just">
              <a:lnSpc>
                <a:spcPts val="3359"/>
              </a:lnSpc>
              <a:defRPr sz="2400">
                <a:solidFill>
                  <a:srgbClr val="000000"/>
                </a:solidFill>
                <a:latin typeface="Abhaya Libre Regular"/>
              </a:defRPr>
            </a:pPr>
            <a:r>
              <a:t>.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1" name="TextBox 9"/>
          <p:cNvSpPr/>
          <p:nvPr/>
        </p:nvSpPr>
        <p:spPr>
          <a:xfrm>
            <a:off x="1911600" y="1359621"/>
            <a:ext cx="15782650" cy="139897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pPr>
              <a:lnSpc>
                <a:spcPts val="5448"/>
              </a:lnSpc>
              <a:defRPr>
                <a:solidFill>
                  <a:srgbClr val="000000"/>
                </a:solidFill>
                <a:latin typeface="Abhaya Libre Regular"/>
              </a:defRPr>
            </a:pPr>
            <a:r>
              <a:rPr sz="6410" dirty="0" err="1"/>
              <a:t>Capítulo</a:t>
            </a:r>
            <a:r>
              <a:rPr sz="6410" dirty="0"/>
              <a:t> 2: </a:t>
            </a:r>
            <a:r>
              <a:rPr sz="6600" dirty="0" err="1"/>
              <a:t>Gestión</a:t>
            </a:r>
            <a:r>
              <a:rPr sz="6600" dirty="0"/>
              <a:t> de </a:t>
            </a:r>
            <a:r>
              <a:rPr sz="6600" dirty="0" err="1"/>
              <a:t>proyectos</a:t>
            </a:r>
            <a:r>
              <a:rPr sz="6600" dirty="0"/>
              <a:t> con </a:t>
            </a:r>
            <a:r>
              <a:rPr sz="6600" dirty="0" err="1"/>
              <a:t>OpenProject</a:t>
            </a:r>
            <a:endParaRPr lang="en-US" sz="6600" spc="-1" dirty="0">
              <a:solidFill>
                <a:srgbClr val="000000"/>
              </a:solidFill>
            </a:endParaRPr>
          </a:p>
          <a:p>
            <a:pPr>
              <a:lnSpc>
                <a:spcPts val="5448"/>
              </a:lnSpc>
            </a:pPr>
            <a:endParaRPr lang="en-US" sz="641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2" name="TextBox 10"/>
          <p:cNvSpPr/>
          <p:nvPr/>
        </p:nvSpPr>
        <p:spPr>
          <a:xfrm>
            <a:off x="1911600" y="2956320"/>
            <a:ext cx="8280360" cy="64575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>
              <a:lnSpc>
                <a:spcPts val="5460"/>
              </a:lnSpc>
              <a:defRPr sz="4000"/>
            </a:pPr>
            <a:r>
              <a:t>¿Qué es OpenProject?</a:t>
            </a:r>
            <a:endParaRPr lang="en-US" sz="39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TextBox 8">
            <a:extLst>
              <a:ext uri="{FF2B5EF4-FFF2-40B4-BE49-F238E27FC236}">
                <a16:creationId xmlns:a16="http://schemas.microsoft.com/office/drawing/2014/main" id="{862FAEA0-67F0-4B32-A3D2-0520B2F7718C}"/>
              </a:ext>
            </a:extLst>
          </p:cNvPr>
          <p:cNvSpPr/>
          <p:nvPr/>
        </p:nvSpPr>
        <p:spPr>
          <a:xfrm>
            <a:off x="11226627" y="6368022"/>
            <a:ext cx="6467622" cy="114454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pPr>
              <a:defRPr sz="2400">
                <a:hlinkClick r:id="rId9"/>
              </a:defRPr>
            </a:pPr>
            <a:r>
              <a:t>https://www.openproject.org/docs/getting-started/openproject-introduction/</a:t>
            </a:r>
            <a:endParaRPr lang="en-US" sz="2400" dirty="0"/>
          </a:p>
          <a:p>
            <a:pPr algn="just">
              <a:lnSpc>
                <a:spcPts val="3359"/>
              </a:lnSpc>
            </a:pP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Picture 2"/>
          <p:cNvPicPr/>
          <p:nvPr/>
        </p:nvPicPr>
        <p:blipFill>
          <a:blip r:embed="rId2"/>
          <a:stretch/>
        </p:blipFill>
        <p:spPr>
          <a:xfrm rot="17403600">
            <a:off x="-5811120" y="7593840"/>
            <a:ext cx="11621880" cy="12387600"/>
          </a:xfrm>
          <a:prstGeom prst="rect">
            <a:avLst/>
          </a:prstGeom>
          <a:ln w="0">
            <a:noFill/>
          </a:ln>
        </p:spPr>
      </p:pic>
      <p:pic>
        <p:nvPicPr>
          <p:cNvPr id="175" name="Picture 3"/>
          <p:cNvPicPr/>
          <p:nvPr/>
        </p:nvPicPr>
        <p:blipFill>
          <a:blip r:embed="rId3"/>
          <a:stretch/>
        </p:blipFill>
        <p:spPr>
          <a:xfrm rot="1836600">
            <a:off x="0" y="-2006640"/>
            <a:ext cx="3333600" cy="3588120"/>
          </a:xfrm>
          <a:prstGeom prst="rect">
            <a:avLst/>
          </a:prstGeom>
          <a:ln w="0">
            <a:noFill/>
          </a:ln>
        </p:spPr>
      </p:pic>
      <p:pic>
        <p:nvPicPr>
          <p:cNvPr id="176" name="Picture 4"/>
          <p:cNvPicPr/>
          <p:nvPr/>
        </p:nvPicPr>
        <p:blipFill>
          <a:blip r:embed="rId4"/>
          <a:stretch/>
        </p:blipFill>
        <p:spPr>
          <a:xfrm>
            <a:off x="16418880" y="0"/>
            <a:ext cx="1868760" cy="1868760"/>
          </a:xfrm>
          <a:prstGeom prst="rect">
            <a:avLst/>
          </a:prstGeom>
          <a:ln w="0">
            <a:noFill/>
          </a:ln>
        </p:spPr>
      </p:pic>
      <p:pic>
        <p:nvPicPr>
          <p:cNvPr id="177" name="Picture 5"/>
          <p:cNvPicPr/>
          <p:nvPr/>
        </p:nvPicPr>
        <p:blipFill>
          <a:blip r:embed="rId5"/>
          <a:stretch/>
        </p:blipFill>
        <p:spPr>
          <a:xfrm>
            <a:off x="7869960" y="9245880"/>
            <a:ext cx="3710520" cy="779040"/>
          </a:xfrm>
          <a:prstGeom prst="rect">
            <a:avLst/>
          </a:prstGeom>
          <a:ln w="0">
            <a:noFill/>
          </a:ln>
        </p:spPr>
      </p:pic>
      <p:grpSp>
        <p:nvGrpSpPr>
          <p:cNvPr id="178" name="Group 6"/>
          <p:cNvGrpSpPr/>
          <p:nvPr/>
        </p:nvGrpSpPr>
        <p:grpSpPr>
          <a:xfrm>
            <a:off x="10218420" y="3217627"/>
            <a:ext cx="7134840" cy="5215449"/>
            <a:chOff x="10225800" y="1650960"/>
            <a:chExt cx="7134840" cy="6977160"/>
          </a:xfrm>
        </p:grpSpPr>
        <p:sp>
          <p:nvSpPr>
            <p:cNvPr id="179" name="Freeform 7"/>
            <p:cNvSpPr/>
            <p:nvPr/>
          </p:nvSpPr>
          <p:spPr>
            <a:xfrm>
              <a:off x="10225800" y="1650960"/>
              <a:ext cx="7134840" cy="6977160"/>
            </a:xfrm>
            <a:custGeom>
              <a:avLst/>
              <a:gdLst>
                <a:gd name="textAreaLeft" fmla="*/ 0 w 7134840"/>
                <a:gd name="textAreaRight" fmla="*/ 7135200 w 7134840"/>
                <a:gd name="textAreaTop" fmla="*/ 0 h 6977160"/>
                <a:gd name="textAreaBottom" fmla="*/ 6977520 h 6977160"/>
              </a:gdLst>
              <a:ahLst/>
              <a:cxnLst/>
              <a:rect l="textAreaLeft" t="textAreaTop" r="textAreaRight" b="textAreaBottom"/>
              <a:pathLst>
                <a:path w="4833620" h="4726940">
                  <a:moveTo>
                    <a:pt x="3416300" y="4662170"/>
                  </a:moveTo>
                  <a:cubicBezTo>
                    <a:pt x="3388360" y="4669790"/>
                    <a:pt x="3366770" y="4679950"/>
                    <a:pt x="3345180" y="4682490"/>
                  </a:cubicBezTo>
                  <a:cubicBezTo>
                    <a:pt x="3223260" y="4692650"/>
                    <a:pt x="3102610" y="4702810"/>
                    <a:pt x="2980690" y="4711700"/>
                  </a:cubicBezTo>
                  <a:cubicBezTo>
                    <a:pt x="2918460" y="4715510"/>
                    <a:pt x="2856230" y="4719320"/>
                    <a:pt x="2794000" y="4720590"/>
                  </a:cubicBezTo>
                  <a:cubicBezTo>
                    <a:pt x="2726690" y="4723130"/>
                    <a:pt x="2659380" y="4726940"/>
                    <a:pt x="2593340" y="4724400"/>
                  </a:cubicBezTo>
                  <a:cubicBezTo>
                    <a:pt x="2529840" y="4723130"/>
                    <a:pt x="2466340" y="4719320"/>
                    <a:pt x="2405380" y="4707890"/>
                  </a:cubicBezTo>
                  <a:cubicBezTo>
                    <a:pt x="2326640" y="4693920"/>
                    <a:pt x="2246630" y="4693920"/>
                    <a:pt x="2169160" y="4681220"/>
                  </a:cubicBezTo>
                  <a:cubicBezTo>
                    <a:pt x="1967230" y="4648200"/>
                    <a:pt x="1761490" y="4657090"/>
                    <a:pt x="1558290" y="4643120"/>
                  </a:cubicBezTo>
                  <a:cubicBezTo>
                    <a:pt x="1443990" y="4635500"/>
                    <a:pt x="1329690" y="4617720"/>
                    <a:pt x="1215390" y="4602480"/>
                  </a:cubicBezTo>
                  <a:cubicBezTo>
                    <a:pt x="1085850" y="4585970"/>
                    <a:pt x="956310" y="4566920"/>
                    <a:pt x="825500" y="4549140"/>
                  </a:cubicBezTo>
                  <a:cubicBezTo>
                    <a:pt x="730250" y="4536440"/>
                    <a:pt x="633730" y="4523740"/>
                    <a:pt x="538480" y="4511040"/>
                  </a:cubicBezTo>
                  <a:cubicBezTo>
                    <a:pt x="535940" y="4511040"/>
                    <a:pt x="533400" y="4509770"/>
                    <a:pt x="530860" y="4509770"/>
                  </a:cubicBezTo>
                  <a:cubicBezTo>
                    <a:pt x="450850" y="4475479"/>
                    <a:pt x="365760" y="4448810"/>
                    <a:pt x="292100" y="4404360"/>
                  </a:cubicBezTo>
                  <a:cubicBezTo>
                    <a:pt x="167640" y="4328160"/>
                    <a:pt x="114300" y="4206240"/>
                    <a:pt x="109220" y="4062730"/>
                  </a:cubicBezTo>
                  <a:cubicBezTo>
                    <a:pt x="107950" y="4013200"/>
                    <a:pt x="101600" y="3964940"/>
                    <a:pt x="101600" y="3915410"/>
                  </a:cubicBezTo>
                  <a:cubicBezTo>
                    <a:pt x="102870" y="3846830"/>
                    <a:pt x="107950" y="3779520"/>
                    <a:pt x="111760" y="3712210"/>
                  </a:cubicBezTo>
                  <a:cubicBezTo>
                    <a:pt x="121920" y="3511550"/>
                    <a:pt x="127000" y="3310890"/>
                    <a:pt x="111760" y="3110230"/>
                  </a:cubicBezTo>
                  <a:cubicBezTo>
                    <a:pt x="97790" y="2929890"/>
                    <a:pt x="85090" y="2750820"/>
                    <a:pt x="71120" y="2570480"/>
                  </a:cubicBezTo>
                  <a:cubicBezTo>
                    <a:pt x="62230" y="2454910"/>
                    <a:pt x="50800" y="2340610"/>
                    <a:pt x="43180" y="2225040"/>
                  </a:cubicBezTo>
                  <a:cubicBezTo>
                    <a:pt x="38100" y="2148840"/>
                    <a:pt x="39370" y="2071370"/>
                    <a:pt x="34290" y="1995170"/>
                  </a:cubicBezTo>
                  <a:cubicBezTo>
                    <a:pt x="31750" y="1951990"/>
                    <a:pt x="17780" y="1910080"/>
                    <a:pt x="16510" y="1866900"/>
                  </a:cubicBezTo>
                  <a:cubicBezTo>
                    <a:pt x="11430" y="1762760"/>
                    <a:pt x="10160" y="1657350"/>
                    <a:pt x="7620" y="1551940"/>
                  </a:cubicBezTo>
                  <a:cubicBezTo>
                    <a:pt x="6350" y="1511300"/>
                    <a:pt x="0" y="1470660"/>
                    <a:pt x="1270" y="1430020"/>
                  </a:cubicBezTo>
                  <a:cubicBezTo>
                    <a:pt x="2540" y="1366520"/>
                    <a:pt x="10160" y="1303020"/>
                    <a:pt x="11430" y="1239520"/>
                  </a:cubicBezTo>
                  <a:cubicBezTo>
                    <a:pt x="12700" y="1165860"/>
                    <a:pt x="5080" y="1092200"/>
                    <a:pt x="7620" y="1019810"/>
                  </a:cubicBezTo>
                  <a:cubicBezTo>
                    <a:pt x="7620" y="949960"/>
                    <a:pt x="16510" y="881380"/>
                    <a:pt x="25400" y="811530"/>
                  </a:cubicBezTo>
                  <a:cubicBezTo>
                    <a:pt x="27940" y="787400"/>
                    <a:pt x="45720" y="765810"/>
                    <a:pt x="50800" y="741680"/>
                  </a:cubicBezTo>
                  <a:cubicBezTo>
                    <a:pt x="72390" y="622300"/>
                    <a:pt x="95250" y="502920"/>
                    <a:pt x="151130" y="392430"/>
                  </a:cubicBezTo>
                  <a:cubicBezTo>
                    <a:pt x="163830" y="368300"/>
                    <a:pt x="184150" y="346710"/>
                    <a:pt x="203200" y="327660"/>
                  </a:cubicBezTo>
                  <a:cubicBezTo>
                    <a:pt x="209550" y="321310"/>
                    <a:pt x="224790" y="325120"/>
                    <a:pt x="228600" y="325120"/>
                  </a:cubicBezTo>
                  <a:cubicBezTo>
                    <a:pt x="237490" y="308610"/>
                    <a:pt x="242570" y="292100"/>
                    <a:pt x="252730" y="284480"/>
                  </a:cubicBezTo>
                  <a:cubicBezTo>
                    <a:pt x="307340" y="242570"/>
                    <a:pt x="364490" y="212090"/>
                    <a:pt x="435610" y="204470"/>
                  </a:cubicBezTo>
                  <a:cubicBezTo>
                    <a:pt x="488950" y="198120"/>
                    <a:pt x="541020" y="175260"/>
                    <a:pt x="594360" y="162560"/>
                  </a:cubicBezTo>
                  <a:cubicBezTo>
                    <a:pt x="659130" y="147320"/>
                    <a:pt x="723900" y="129540"/>
                    <a:pt x="791210" y="120650"/>
                  </a:cubicBezTo>
                  <a:cubicBezTo>
                    <a:pt x="852170" y="113030"/>
                    <a:pt x="910590" y="96520"/>
                    <a:pt x="972820" y="91440"/>
                  </a:cubicBezTo>
                  <a:cubicBezTo>
                    <a:pt x="1036320" y="86360"/>
                    <a:pt x="1099820" y="71120"/>
                    <a:pt x="1164590" y="66040"/>
                  </a:cubicBezTo>
                  <a:cubicBezTo>
                    <a:pt x="1339850" y="53340"/>
                    <a:pt x="1516380" y="44450"/>
                    <a:pt x="1691640" y="34290"/>
                  </a:cubicBezTo>
                  <a:cubicBezTo>
                    <a:pt x="1734820" y="31750"/>
                    <a:pt x="1778000" y="34290"/>
                    <a:pt x="1821180" y="35560"/>
                  </a:cubicBezTo>
                  <a:cubicBezTo>
                    <a:pt x="1842770" y="36830"/>
                    <a:pt x="1864360" y="41910"/>
                    <a:pt x="1887220" y="44450"/>
                  </a:cubicBezTo>
                  <a:cubicBezTo>
                    <a:pt x="1897380" y="45720"/>
                    <a:pt x="1907540" y="41910"/>
                    <a:pt x="1917700" y="41910"/>
                  </a:cubicBezTo>
                  <a:cubicBezTo>
                    <a:pt x="1948180" y="41910"/>
                    <a:pt x="1979930" y="41910"/>
                    <a:pt x="2010410" y="40640"/>
                  </a:cubicBezTo>
                  <a:cubicBezTo>
                    <a:pt x="2068830" y="38100"/>
                    <a:pt x="2128520" y="31750"/>
                    <a:pt x="2186940" y="31750"/>
                  </a:cubicBezTo>
                  <a:cubicBezTo>
                    <a:pt x="2244090" y="31750"/>
                    <a:pt x="2301240" y="35560"/>
                    <a:pt x="2358390" y="38100"/>
                  </a:cubicBezTo>
                  <a:lnTo>
                    <a:pt x="2404110" y="38100"/>
                  </a:lnTo>
                  <a:cubicBezTo>
                    <a:pt x="2473960" y="35560"/>
                    <a:pt x="2542540" y="35560"/>
                    <a:pt x="2612390" y="31750"/>
                  </a:cubicBezTo>
                  <a:cubicBezTo>
                    <a:pt x="2679700" y="27940"/>
                    <a:pt x="2745740" y="19050"/>
                    <a:pt x="2813050" y="15240"/>
                  </a:cubicBezTo>
                  <a:cubicBezTo>
                    <a:pt x="2844800" y="12700"/>
                    <a:pt x="2877820" y="12700"/>
                    <a:pt x="2909570" y="19050"/>
                  </a:cubicBezTo>
                  <a:cubicBezTo>
                    <a:pt x="2957830" y="27940"/>
                    <a:pt x="3003550" y="33020"/>
                    <a:pt x="3051810" y="19050"/>
                  </a:cubicBezTo>
                  <a:cubicBezTo>
                    <a:pt x="3069590" y="13970"/>
                    <a:pt x="3092450" y="22860"/>
                    <a:pt x="3112770" y="25400"/>
                  </a:cubicBezTo>
                  <a:cubicBezTo>
                    <a:pt x="3121660" y="26670"/>
                    <a:pt x="3131820" y="29210"/>
                    <a:pt x="3136900" y="25400"/>
                  </a:cubicBezTo>
                  <a:cubicBezTo>
                    <a:pt x="3171190" y="0"/>
                    <a:pt x="3202940" y="6350"/>
                    <a:pt x="3235960" y="27940"/>
                  </a:cubicBezTo>
                  <a:cubicBezTo>
                    <a:pt x="3239770" y="30480"/>
                    <a:pt x="3249930" y="24130"/>
                    <a:pt x="3257550" y="24130"/>
                  </a:cubicBezTo>
                  <a:cubicBezTo>
                    <a:pt x="3288030" y="24130"/>
                    <a:pt x="3318510" y="24130"/>
                    <a:pt x="3350260" y="25400"/>
                  </a:cubicBezTo>
                  <a:cubicBezTo>
                    <a:pt x="3373120" y="26670"/>
                    <a:pt x="3394710" y="34290"/>
                    <a:pt x="3417570" y="36830"/>
                  </a:cubicBezTo>
                  <a:cubicBezTo>
                    <a:pt x="3467100" y="43180"/>
                    <a:pt x="3517900" y="53340"/>
                    <a:pt x="3568700" y="53340"/>
                  </a:cubicBezTo>
                  <a:cubicBezTo>
                    <a:pt x="3663950" y="54610"/>
                    <a:pt x="3759200" y="58420"/>
                    <a:pt x="3853180" y="78740"/>
                  </a:cubicBezTo>
                  <a:cubicBezTo>
                    <a:pt x="3940809" y="97790"/>
                    <a:pt x="4030980" y="97790"/>
                    <a:pt x="4119880" y="113030"/>
                  </a:cubicBezTo>
                  <a:cubicBezTo>
                    <a:pt x="4173220" y="121920"/>
                    <a:pt x="4227830" y="138430"/>
                    <a:pt x="4273550" y="165100"/>
                  </a:cubicBezTo>
                  <a:cubicBezTo>
                    <a:pt x="4323080" y="193040"/>
                    <a:pt x="4361180" y="238760"/>
                    <a:pt x="4405630" y="276860"/>
                  </a:cubicBezTo>
                  <a:cubicBezTo>
                    <a:pt x="4422139" y="290830"/>
                    <a:pt x="4446270" y="300990"/>
                    <a:pt x="4457700" y="318770"/>
                  </a:cubicBezTo>
                  <a:cubicBezTo>
                    <a:pt x="4490720" y="367030"/>
                    <a:pt x="4519930" y="417830"/>
                    <a:pt x="4549140" y="468630"/>
                  </a:cubicBezTo>
                  <a:cubicBezTo>
                    <a:pt x="4570730" y="505460"/>
                    <a:pt x="4592320" y="543560"/>
                    <a:pt x="4608830" y="581660"/>
                  </a:cubicBezTo>
                  <a:cubicBezTo>
                    <a:pt x="4626610" y="626110"/>
                    <a:pt x="4640580" y="671830"/>
                    <a:pt x="4654550" y="718820"/>
                  </a:cubicBezTo>
                  <a:cubicBezTo>
                    <a:pt x="4676140" y="792480"/>
                    <a:pt x="4701540" y="866140"/>
                    <a:pt x="4715510" y="942340"/>
                  </a:cubicBezTo>
                  <a:cubicBezTo>
                    <a:pt x="4735830" y="1049020"/>
                    <a:pt x="4745990" y="1158240"/>
                    <a:pt x="4761230" y="1266190"/>
                  </a:cubicBezTo>
                  <a:cubicBezTo>
                    <a:pt x="4766310" y="1301750"/>
                    <a:pt x="4772660" y="1337310"/>
                    <a:pt x="4775200" y="1372870"/>
                  </a:cubicBezTo>
                  <a:cubicBezTo>
                    <a:pt x="4782820" y="1474470"/>
                    <a:pt x="4787900" y="1574800"/>
                    <a:pt x="4794250" y="1676400"/>
                  </a:cubicBezTo>
                  <a:cubicBezTo>
                    <a:pt x="4803140" y="1802130"/>
                    <a:pt x="4815840" y="1926590"/>
                    <a:pt x="4822190" y="2052320"/>
                  </a:cubicBezTo>
                  <a:cubicBezTo>
                    <a:pt x="4828540" y="2172970"/>
                    <a:pt x="4833620" y="2294890"/>
                    <a:pt x="4831080" y="2416810"/>
                  </a:cubicBezTo>
                  <a:cubicBezTo>
                    <a:pt x="4827270" y="2620010"/>
                    <a:pt x="4817110" y="2821940"/>
                    <a:pt x="4806950" y="3025140"/>
                  </a:cubicBezTo>
                  <a:cubicBezTo>
                    <a:pt x="4800600" y="3150870"/>
                    <a:pt x="4791710" y="3275330"/>
                    <a:pt x="4779010" y="3399790"/>
                  </a:cubicBezTo>
                  <a:cubicBezTo>
                    <a:pt x="4766310" y="3524250"/>
                    <a:pt x="4747260" y="3647440"/>
                    <a:pt x="4733290" y="3771900"/>
                  </a:cubicBezTo>
                  <a:cubicBezTo>
                    <a:pt x="4723130" y="3858260"/>
                    <a:pt x="4720590" y="3944620"/>
                    <a:pt x="4709160" y="4029710"/>
                  </a:cubicBezTo>
                  <a:cubicBezTo>
                    <a:pt x="4699000" y="4107180"/>
                    <a:pt x="4660900" y="4175760"/>
                    <a:pt x="4610100" y="4232910"/>
                  </a:cubicBezTo>
                  <a:cubicBezTo>
                    <a:pt x="4568191" y="4281170"/>
                    <a:pt x="4535170" y="4335780"/>
                    <a:pt x="4491991" y="4382770"/>
                  </a:cubicBezTo>
                  <a:cubicBezTo>
                    <a:pt x="4453891" y="4424679"/>
                    <a:pt x="4411981" y="4466590"/>
                    <a:pt x="4345941" y="4467860"/>
                  </a:cubicBezTo>
                  <a:cubicBezTo>
                    <a:pt x="4330700" y="4467860"/>
                    <a:pt x="4316731" y="4483100"/>
                    <a:pt x="4301491" y="4490720"/>
                  </a:cubicBezTo>
                  <a:cubicBezTo>
                    <a:pt x="4236720" y="4518660"/>
                    <a:pt x="4169411" y="4542790"/>
                    <a:pt x="4105911" y="4573270"/>
                  </a:cubicBezTo>
                  <a:cubicBezTo>
                    <a:pt x="3989070" y="4629150"/>
                    <a:pt x="3863341" y="4638040"/>
                    <a:pt x="3737611" y="4643120"/>
                  </a:cubicBezTo>
                  <a:cubicBezTo>
                    <a:pt x="3689351" y="4645660"/>
                    <a:pt x="3639820" y="4641850"/>
                    <a:pt x="3591561" y="4645660"/>
                  </a:cubicBezTo>
                  <a:cubicBezTo>
                    <a:pt x="3567431" y="4646930"/>
                    <a:pt x="3544570" y="4658360"/>
                    <a:pt x="3521711" y="4663440"/>
                  </a:cubicBezTo>
                  <a:cubicBezTo>
                    <a:pt x="3511551" y="4665980"/>
                    <a:pt x="3501391" y="4664710"/>
                    <a:pt x="3489961" y="4665980"/>
                  </a:cubicBezTo>
                  <a:cubicBezTo>
                    <a:pt x="3474720" y="4667250"/>
                    <a:pt x="3459481" y="4671060"/>
                    <a:pt x="3444241" y="4669790"/>
                  </a:cubicBezTo>
                  <a:cubicBezTo>
                    <a:pt x="3429000" y="4667250"/>
                    <a:pt x="3418841" y="4662170"/>
                    <a:pt x="3416300" y="4662170"/>
                  </a:cubicBez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en-US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</p:grpSp>
      <p:sp>
        <p:nvSpPr>
          <p:cNvPr id="180" name="TextBox 8"/>
          <p:cNvSpPr/>
          <p:nvPr/>
        </p:nvSpPr>
        <p:spPr>
          <a:xfrm>
            <a:off x="1911600" y="3799800"/>
            <a:ext cx="7643880" cy="2585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pPr>
              <a:defRPr sz="2400"/>
            </a:pPr>
            <a:r>
              <a:t>Para comenzar con OpenProject, tienes que seguir unos sencillos pasos:</a:t>
            </a:r>
          </a:p>
          <a:p>
            <a:pPr marL="457200" indent="-457200">
              <a:buFont typeface="+mj-lt"/>
              <a:buAutoNum type="arabicPeriod"/>
              <a:defRPr sz="2400"/>
            </a:pPr>
            <a:r>
              <a:t>Crear una cuenta e iniciar sesión</a:t>
            </a:r>
          </a:p>
          <a:p>
            <a:pPr marL="457200" indent="-457200">
              <a:buFont typeface="+mj-lt"/>
              <a:buAutoNum type="arabicPeriod"/>
              <a:defRPr sz="2400"/>
            </a:pPr>
            <a:r>
              <a:t>Crear un nuevo proyecto</a:t>
            </a:r>
          </a:p>
          <a:p>
            <a:pPr marL="457200" indent="-457200">
              <a:buFont typeface="+mj-lt"/>
              <a:buAutoNum type="arabicPeriod"/>
              <a:defRPr sz="2400"/>
            </a:pPr>
            <a:r>
              <a:t>Invitar a los y las miembros del equipo a colaborar</a:t>
            </a:r>
          </a:p>
          <a:p>
            <a:pPr marL="457200" indent="-457200">
              <a:buFont typeface="+mj-lt"/>
              <a:buAutoNum type="arabicPeriod"/>
              <a:defRPr sz="2400"/>
            </a:pPr>
            <a:r>
              <a:t>Crear paquetes de trabajo</a:t>
            </a:r>
          </a:p>
          <a:p>
            <a:pPr marL="457200" indent="-457200">
              <a:buFont typeface="+mj-lt"/>
              <a:buAutoNum type="arabicPeriod"/>
              <a:defRPr sz="2400"/>
            </a:pPr>
            <a:r>
              <a:t>Configurar un proyecto</a:t>
            </a:r>
          </a:p>
        </p:txBody>
      </p:sp>
      <p:sp>
        <p:nvSpPr>
          <p:cNvPr id="181" name="TextBox 9"/>
          <p:cNvSpPr/>
          <p:nvPr/>
        </p:nvSpPr>
        <p:spPr>
          <a:xfrm>
            <a:off x="1911600" y="1474070"/>
            <a:ext cx="12033000" cy="73000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pPr>
              <a:lnSpc>
                <a:spcPts val="5448"/>
              </a:lnSpc>
              <a:defRPr sz="6410">
                <a:solidFill>
                  <a:srgbClr val="000000"/>
                </a:solidFill>
                <a:latin typeface="Abhaya Libre Regular"/>
              </a:defRPr>
            </a:pPr>
            <a:r>
              <a:rPr dirty="0" err="1"/>
              <a:t>Capítulo</a:t>
            </a:r>
            <a:r>
              <a:rPr dirty="0"/>
              <a:t> 2: </a:t>
            </a:r>
            <a:r>
              <a:rPr dirty="0" err="1"/>
              <a:t>Gestión</a:t>
            </a:r>
            <a:r>
              <a:rPr dirty="0"/>
              <a:t> de </a:t>
            </a:r>
            <a:r>
              <a:rPr dirty="0" err="1"/>
              <a:t>proyectos</a:t>
            </a:r>
            <a:r>
              <a:rPr dirty="0"/>
              <a:t> con </a:t>
            </a:r>
            <a:r>
              <a:rPr dirty="0" err="1"/>
              <a:t>OpenProject</a:t>
            </a:r>
            <a:endParaRPr lang="en-US" sz="641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2" name="TextBox 10"/>
          <p:cNvSpPr/>
          <p:nvPr/>
        </p:nvSpPr>
        <p:spPr>
          <a:xfrm>
            <a:off x="1911600" y="2956320"/>
            <a:ext cx="8280360" cy="61555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>
              <a:defRPr sz="4000" b="1"/>
            </a:pPr>
            <a:r>
              <a:t>Pasos para comenzar</a:t>
            </a:r>
          </a:p>
        </p:txBody>
      </p:sp>
      <p:sp>
        <p:nvSpPr>
          <p:cNvPr id="11" name="Pravokotnik 10">
            <a:extLst>
              <a:ext uri="{FF2B5EF4-FFF2-40B4-BE49-F238E27FC236}">
                <a16:creationId xmlns:a16="http://schemas.microsoft.com/office/drawing/2014/main" id="{7250E8A9-5EDF-443C-AF83-C45DB1170D9C}"/>
              </a:ext>
            </a:extLst>
          </p:cNvPr>
          <p:cNvSpPr/>
          <p:nvPr/>
        </p:nvSpPr>
        <p:spPr>
          <a:xfrm>
            <a:off x="1765140" y="8111490"/>
            <a:ext cx="85203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t>Fuente: https://www.openproject.org/docs/getting-started/openproject-introduction/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0B4BABC7-9D20-4D58-B735-79E488D155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18973" y="3647447"/>
            <a:ext cx="6400800" cy="455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8607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Picture 2"/>
          <p:cNvPicPr/>
          <p:nvPr/>
        </p:nvPicPr>
        <p:blipFill>
          <a:blip r:embed="rId2"/>
          <a:stretch/>
        </p:blipFill>
        <p:spPr>
          <a:xfrm rot="17403600">
            <a:off x="-5811120" y="7593840"/>
            <a:ext cx="11621880" cy="12387600"/>
          </a:xfrm>
          <a:prstGeom prst="rect">
            <a:avLst/>
          </a:prstGeom>
          <a:ln w="0">
            <a:noFill/>
          </a:ln>
        </p:spPr>
      </p:pic>
      <p:pic>
        <p:nvPicPr>
          <p:cNvPr id="175" name="Picture 3"/>
          <p:cNvPicPr/>
          <p:nvPr/>
        </p:nvPicPr>
        <p:blipFill>
          <a:blip r:embed="rId3"/>
          <a:stretch/>
        </p:blipFill>
        <p:spPr>
          <a:xfrm rot="1836600">
            <a:off x="0" y="-2006640"/>
            <a:ext cx="3333600" cy="3588120"/>
          </a:xfrm>
          <a:prstGeom prst="rect">
            <a:avLst/>
          </a:prstGeom>
          <a:ln w="0">
            <a:noFill/>
          </a:ln>
        </p:spPr>
      </p:pic>
      <p:pic>
        <p:nvPicPr>
          <p:cNvPr id="176" name="Picture 4"/>
          <p:cNvPicPr/>
          <p:nvPr/>
        </p:nvPicPr>
        <p:blipFill>
          <a:blip r:embed="rId4"/>
          <a:stretch/>
        </p:blipFill>
        <p:spPr>
          <a:xfrm>
            <a:off x="16418880" y="0"/>
            <a:ext cx="1868760" cy="1868760"/>
          </a:xfrm>
          <a:prstGeom prst="rect">
            <a:avLst/>
          </a:prstGeom>
          <a:ln w="0">
            <a:noFill/>
          </a:ln>
        </p:spPr>
      </p:pic>
      <p:pic>
        <p:nvPicPr>
          <p:cNvPr id="177" name="Picture 5"/>
          <p:cNvPicPr/>
          <p:nvPr/>
        </p:nvPicPr>
        <p:blipFill>
          <a:blip r:embed="rId5"/>
          <a:stretch/>
        </p:blipFill>
        <p:spPr>
          <a:xfrm>
            <a:off x="7869960" y="9245880"/>
            <a:ext cx="3710520" cy="779040"/>
          </a:xfrm>
          <a:prstGeom prst="rect">
            <a:avLst/>
          </a:prstGeom>
          <a:ln w="0">
            <a:noFill/>
          </a:ln>
        </p:spPr>
      </p:pic>
      <p:grpSp>
        <p:nvGrpSpPr>
          <p:cNvPr id="178" name="Group 6"/>
          <p:cNvGrpSpPr/>
          <p:nvPr/>
        </p:nvGrpSpPr>
        <p:grpSpPr>
          <a:xfrm>
            <a:off x="167640" y="2782368"/>
            <a:ext cx="17238617" cy="5111952"/>
            <a:chOff x="10225800" y="1650960"/>
            <a:chExt cx="7134840" cy="6977160"/>
          </a:xfrm>
        </p:grpSpPr>
        <p:sp>
          <p:nvSpPr>
            <p:cNvPr id="179" name="Freeform 7"/>
            <p:cNvSpPr/>
            <p:nvPr/>
          </p:nvSpPr>
          <p:spPr>
            <a:xfrm>
              <a:off x="10225800" y="1650960"/>
              <a:ext cx="7134840" cy="6977160"/>
            </a:xfrm>
            <a:custGeom>
              <a:avLst/>
              <a:gdLst>
                <a:gd name="textAreaLeft" fmla="*/ 0 w 7134840"/>
                <a:gd name="textAreaRight" fmla="*/ 7135200 w 7134840"/>
                <a:gd name="textAreaTop" fmla="*/ 0 h 6977160"/>
                <a:gd name="textAreaBottom" fmla="*/ 6977520 h 6977160"/>
              </a:gdLst>
              <a:ahLst/>
              <a:cxnLst/>
              <a:rect l="textAreaLeft" t="textAreaTop" r="textAreaRight" b="textAreaBottom"/>
              <a:pathLst>
                <a:path w="4833620" h="4726940">
                  <a:moveTo>
                    <a:pt x="3416300" y="4662170"/>
                  </a:moveTo>
                  <a:cubicBezTo>
                    <a:pt x="3388360" y="4669790"/>
                    <a:pt x="3366770" y="4679950"/>
                    <a:pt x="3345180" y="4682490"/>
                  </a:cubicBezTo>
                  <a:cubicBezTo>
                    <a:pt x="3223260" y="4692650"/>
                    <a:pt x="3102610" y="4702810"/>
                    <a:pt x="2980690" y="4711700"/>
                  </a:cubicBezTo>
                  <a:cubicBezTo>
                    <a:pt x="2918460" y="4715510"/>
                    <a:pt x="2856230" y="4719320"/>
                    <a:pt x="2794000" y="4720590"/>
                  </a:cubicBezTo>
                  <a:cubicBezTo>
                    <a:pt x="2726690" y="4723130"/>
                    <a:pt x="2659380" y="4726940"/>
                    <a:pt x="2593340" y="4724400"/>
                  </a:cubicBezTo>
                  <a:cubicBezTo>
                    <a:pt x="2529840" y="4723130"/>
                    <a:pt x="2466340" y="4719320"/>
                    <a:pt x="2405380" y="4707890"/>
                  </a:cubicBezTo>
                  <a:cubicBezTo>
                    <a:pt x="2326640" y="4693920"/>
                    <a:pt x="2246630" y="4693920"/>
                    <a:pt x="2169160" y="4681220"/>
                  </a:cubicBezTo>
                  <a:cubicBezTo>
                    <a:pt x="1967230" y="4648200"/>
                    <a:pt x="1761490" y="4657090"/>
                    <a:pt x="1558290" y="4643120"/>
                  </a:cubicBezTo>
                  <a:cubicBezTo>
                    <a:pt x="1443990" y="4635500"/>
                    <a:pt x="1329690" y="4617720"/>
                    <a:pt x="1215390" y="4602480"/>
                  </a:cubicBezTo>
                  <a:cubicBezTo>
                    <a:pt x="1085850" y="4585970"/>
                    <a:pt x="956310" y="4566920"/>
                    <a:pt x="825500" y="4549140"/>
                  </a:cubicBezTo>
                  <a:cubicBezTo>
                    <a:pt x="730250" y="4536440"/>
                    <a:pt x="633730" y="4523740"/>
                    <a:pt x="538480" y="4511040"/>
                  </a:cubicBezTo>
                  <a:cubicBezTo>
                    <a:pt x="535940" y="4511040"/>
                    <a:pt x="533400" y="4509770"/>
                    <a:pt x="530860" y="4509770"/>
                  </a:cubicBezTo>
                  <a:cubicBezTo>
                    <a:pt x="450850" y="4475479"/>
                    <a:pt x="365760" y="4448810"/>
                    <a:pt x="292100" y="4404360"/>
                  </a:cubicBezTo>
                  <a:cubicBezTo>
                    <a:pt x="167640" y="4328160"/>
                    <a:pt x="114300" y="4206240"/>
                    <a:pt x="109220" y="4062730"/>
                  </a:cubicBezTo>
                  <a:cubicBezTo>
                    <a:pt x="107950" y="4013200"/>
                    <a:pt x="101600" y="3964940"/>
                    <a:pt x="101600" y="3915410"/>
                  </a:cubicBezTo>
                  <a:cubicBezTo>
                    <a:pt x="102870" y="3846830"/>
                    <a:pt x="107950" y="3779520"/>
                    <a:pt x="111760" y="3712210"/>
                  </a:cubicBezTo>
                  <a:cubicBezTo>
                    <a:pt x="121920" y="3511550"/>
                    <a:pt x="127000" y="3310890"/>
                    <a:pt x="111760" y="3110230"/>
                  </a:cubicBezTo>
                  <a:cubicBezTo>
                    <a:pt x="97790" y="2929890"/>
                    <a:pt x="85090" y="2750820"/>
                    <a:pt x="71120" y="2570480"/>
                  </a:cubicBezTo>
                  <a:cubicBezTo>
                    <a:pt x="62230" y="2454910"/>
                    <a:pt x="50800" y="2340610"/>
                    <a:pt x="43180" y="2225040"/>
                  </a:cubicBezTo>
                  <a:cubicBezTo>
                    <a:pt x="38100" y="2148840"/>
                    <a:pt x="39370" y="2071370"/>
                    <a:pt x="34290" y="1995170"/>
                  </a:cubicBezTo>
                  <a:cubicBezTo>
                    <a:pt x="31750" y="1951990"/>
                    <a:pt x="17780" y="1910080"/>
                    <a:pt x="16510" y="1866900"/>
                  </a:cubicBezTo>
                  <a:cubicBezTo>
                    <a:pt x="11430" y="1762760"/>
                    <a:pt x="10160" y="1657350"/>
                    <a:pt x="7620" y="1551940"/>
                  </a:cubicBezTo>
                  <a:cubicBezTo>
                    <a:pt x="6350" y="1511300"/>
                    <a:pt x="0" y="1470660"/>
                    <a:pt x="1270" y="1430020"/>
                  </a:cubicBezTo>
                  <a:cubicBezTo>
                    <a:pt x="2540" y="1366520"/>
                    <a:pt x="10160" y="1303020"/>
                    <a:pt x="11430" y="1239520"/>
                  </a:cubicBezTo>
                  <a:cubicBezTo>
                    <a:pt x="12700" y="1165860"/>
                    <a:pt x="5080" y="1092200"/>
                    <a:pt x="7620" y="1019810"/>
                  </a:cubicBezTo>
                  <a:cubicBezTo>
                    <a:pt x="7620" y="949960"/>
                    <a:pt x="16510" y="881380"/>
                    <a:pt x="25400" y="811530"/>
                  </a:cubicBezTo>
                  <a:cubicBezTo>
                    <a:pt x="27940" y="787400"/>
                    <a:pt x="45720" y="765810"/>
                    <a:pt x="50800" y="741680"/>
                  </a:cubicBezTo>
                  <a:cubicBezTo>
                    <a:pt x="72390" y="622300"/>
                    <a:pt x="95250" y="502920"/>
                    <a:pt x="151130" y="392430"/>
                  </a:cubicBezTo>
                  <a:cubicBezTo>
                    <a:pt x="163830" y="368300"/>
                    <a:pt x="184150" y="346710"/>
                    <a:pt x="203200" y="327660"/>
                  </a:cubicBezTo>
                  <a:cubicBezTo>
                    <a:pt x="209550" y="321310"/>
                    <a:pt x="224790" y="325120"/>
                    <a:pt x="228600" y="325120"/>
                  </a:cubicBezTo>
                  <a:cubicBezTo>
                    <a:pt x="237490" y="308610"/>
                    <a:pt x="242570" y="292100"/>
                    <a:pt x="252730" y="284480"/>
                  </a:cubicBezTo>
                  <a:cubicBezTo>
                    <a:pt x="307340" y="242570"/>
                    <a:pt x="364490" y="212090"/>
                    <a:pt x="435610" y="204470"/>
                  </a:cubicBezTo>
                  <a:cubicBezTo>
                    <a:pt x="488950" y="198120"/>
                    <a:pt x="541020" y="175260"/>
                    <a:pt x="594360" y="162560"/>
                  </a:cubicBezTo>
                  <a:cubicBezTo>
                    <a:pt x="659130" y="147320"/>
                    <a:pt x="723900" y="129540"/>
                    <a:pt x="791210" y="120650"/>
                  </a:cubicBezTo>
                  <a:cubicBezTo>
                    <a:pt x="852170" y="113030"/>
                    <a:pt x="910590" y="96520"/>
                    <a:pt x="972820" y="91440"/>
                  </a:cubicBezTo>
                  <a:cubicBezTo>
                    <a:pt x="1036320" y="86360"/>
                    <a:pt x="1099820" y="71120"/>
                    <a:pt x="1164590" y="66040"/>
                  </a:cubicBezTo>
                  <a:cubicBezTo>
                    <a:pt x="1339850" y="53340"/>
                    <a:pt x="1516380" y="44450"/>
                    <a:pt x="1691640" y="34290"/>
                  </a:cubicBezTo>
                  <a:cubicBezTo>
                    <a:pt x="1734820" y="31750"/>
                    <a:pt x="1778000" y="34290"/>
                    <a:pt x="1821180" y="35560"/>
                  </a:cubicBezTo>
                  <a:cubicBezTo>
                    <a:pt x="1842770" y="36830"/>
                    <a:pt x="1864360" y="41910"/>
                    <a:pt x="1887220" y="44450"/>
                  </a:cubicBezTo>
                  <a:cubicBezTo>
                    <a:pt x="1897380" y="45720"/>
                    <a:pt x="1907540" y="41910"/>
                    <a:pt x="1917700" y="41910"/>
                  </a:cubicBezTo>
                  <a:cubicBezTo>
                    <a:pt x="1948180" y="41910"/>
                    <a:pt x="1979930" y="41910"/>
                    <a:pt x="2010410" y="40640"/>
                  </a:cubicBezTo>
                  <a:cubicBezTo>
                    <a:pt x="2068830" y="38100"/>
                    <a:pt x="2128520" y="31750"/>
                    <a:pt x="2186940" y="31750"/>
                  </a:cubicBezTo>
                  <a:cubicBezTo>
                    <a:pt x="2244090" y="31750"/>
                    <a:pt x="2301240" y="35560"/>
                    <a:pt x="2358390" y="38100"/>
                  </a:cubicBezTo>
                  <a:lnTo>
                    <a:pt x="2404110" y="38100"/>
                  </a:lnTo>
                  <a:cubicBezTo>
                    <a:pt x="2473960" y="35560"/>
                    <a:pt x="2542540" y="35560"/>
                    <a:pt x="2612390" y="31750"/>
                  </a:cubicBezTo>
                  <a:cubicBezTo>
                    <a:pt x="2679700" y="27940"/>
                    <a:pt x="2745740" y="19050"/>
                    <a:pt x="2813050" y="15240"/>
                  </a:cubicBezTo>
                  <a:cubicBezTo>
                    <a:pt x="2844800" y="12700"/>
                    <a:pt x="2877820" y="12700"/>
                    <a:pt x="2909570" y="19050"/>
                  </a:cubicBezTo>
                  <a:cubicBezTo>
                    <a:pt x="2957830" y="27940"/>
                    <a:pt x="3003550" y="33020"/>
                    <a:pt x="3051810" y="19050"/>
                  </a:cubicBezTo>
                  <a:cubicBezTo>
                    <a:pt x="3069590" y="13970"/>
                    <a:pt x="3092450" y="22860"/>
                    <a:pt x="3112770" y="25400"/>
                  </a:cubicBezTo>
                  <a:cubicBezTo>
                    <a:pt x="3121660" y="26670"/>
                    <a:pt x="3131820" y="29210"/>
                    <a:pt x="3136900" y="25400"/>
                  </a:cubicBezTo>
                  <a:cubicBezTo>
                    <a:pt x="3171190" y="0"/>
                    <a:pt x="3202940" y="6350"/>
                    <a:pt x="3235960" y="27940"/>
                  </a:cubicBezTo>
                  <a:cubicBezTo>
                    <a:pt x="3239770" y="30480"/>
                    <a:pt x="3249930" y="24130"/>
                    <a:pt x="3257550" y="24130"/>
                  </a:cubicBezTo>
                  <a:cubicBezTo>
                    <a:pt x="3288030" y="24130"/>
                    <a:pt x="3318510" y="24130"/>
                    <a:pt x="3350260" y="25400"/>
                  </a:cubicBezTo>
                  <a:cubicBezTo>
                    <a:pt x="3373120" y="26670"/>
                    <a:pt x="3394710" y="34290"/>
                    <a:pt x="3417570" y="36830"/>
                  </a:cubicBezTo>
                  <a:cubicBezTo>
                    <a:pt x="3467100" y="43180"/>
                    <a:pt x="3517900" y="53340"/>
                    <a:pt x="3568700" y="53340"/>
                  </a:cubicBezTo>
                  <a:cubicBezTo>
                    <a:pt x="3663950" y="54610"/>
                    <a:pt x="3759200" y="58420"/>
                    <a:pt x="3853180" y="78740"/>
                  </a:cubicBezTo>
                  <a:cubicBezTo>
                    <a:pt x="3940809" y="97790"/>
                    <a:pt x="4030980" y="97790"/>
                    <a:pt x="4119880" y="113030"/>
                  </a:cubicBezTo>
                  <a:cubicBezTo>
                    <a:pt x="4173220" y="121920"/>
                    <a:pt x="4227830" y="138430"/>
                    <a:pt x="4273550" y="165100"/>
                  </a:cubicBezTo>
                  <a:cubicBezTo>
                    <a:pt x="4323080" y="193040"/>
                    <a:pt x="4361180" y="238760"/>
                    <a:pt x="4405630" y="276860"/>
                  </a:cubicBezTo>
                  <a:cubicBezTo>
                    <a:pt x="4422139" y="290830"/>
                    <a:pt x="4446270" y="300990"/>
                    <a:pt x="4457700" y="318770"/>
                  </a:cubicBezTo>
                  <a:cubicBezTo>
                    <a:pt x="4490720" y="367030"/>
                    <a:pt x="4519930" y="417830"/>
                    <a:pt x="4549140" y="468630"/>
                  </a:cubicBezTo>
                  <a:cubicBezTo>
                    <a:pt x="4570730" y="505460"/>
                    <a:pt x="4592320" y="543560"/>
                    <a:pt x="4608830" y="581660"/>
                  </a:cubicBezTo>
                  <a:cubicBezTo>
                    <a:pt x="4626610" y="626110"/>
                    <a:pt x="4640580" y="671830"/>
                    <a:pt x="4654550" y="718820"/>
                  </a:cubicBezTo>
                  <a:cubicBezTo>
                    <a:pt x="4676140" y="792480"/>
                    <a:pt x="4701540" y="866140"/>
                    <a:pt x="4715510" y="942340"/>
                  </a:cubicBezTo>
                  <a:cubicBezTo>
                    <a:pt x="4735830" y="1049020"/>
                    <a:pt x="4745990" y="1158240"/>
                    <a:pt x="4761230" y="1266190"/>
                  </a:cubicBezTo>
                  <a:cubicBezTo>
                    <a:pt x="4766310" y="1301750"/>
                    <a:pt x="4772660" y="1337310"/>
                    <a:pt x="4775200" y="1372870"/>
                  </a:cubicBezTo>
                  <a:cubicBezTo>
                    <a:pt x="4782820" y="1474470"/>
                    <a:pt x="4787900" y="1574800"/>
                    <a:pt x="4794250" y="1676400"/>
                  </a:cubicBezTo>
                  <a:cubicBezTo>
                    <a:pt x="4803140" y="1802130"/>
                    <a:pt x="4815840" y="1926590"/>
                    <a:pt x="4822190" y="2052320"/>
                  </a:cubicBezTo>
                  <a:cubicBezTo>
                    <a:pt x="4828540" y="2172970"/>
                    <a:pt x="4833620" y="2294890"/>
                    <a:pt x="4831080" y="2416810"/>
                  </a:cubicBezTo>
                  <a:cubicBezTo>
                    <a:pt x="4827270" y="2620010"/>
                    <a:pt x="4817110" y="2821940"/>
                    <a:pt x="4806950" y="3025140"/>
                  </a:cubicBezTo>
                  <a:cubicBezTo>
                    <a:pt x="4800600" y="3150870"/>
                    <a:pt x="4791710" y="3275330"/>
                    <a:pt x="4779010" y="3399790"/>
                  </a:cubicBezTo>
                  <a:cubicBezTo>
                    <a:pt x="4766310" y="3524250"/>
                    <a:pt x="4747260" y="3647440"/>
                    <a:pt x="4733290" y="3771900"/>
                  </a:cubicBezTo>
                  <a:cubicBezTo>
                    <a:pt x="4723130" y="3858260"/>
                    <a:pt x="4720590" y="3944620"/>
                    <a:pt x="4709160" y="4029710"/>
                  </a:cubicBezTo>
                  <a:cubicBezTo>
                    <a:pt x="4699000" y="4107180"/>
                    <a:pt x="4660900" y="4175760"/>
                    <a:pt x="4610100" y="4232910"/>
                  </a:cubicBezTo>
                  <a:cubicBezTo>
                    <a:pt x="4568191" y="4281170"/>
                    <a:pt x="4535170" y="4335780"/>
                    <a:pt x="4491991" y="4382770"/>
                  </a:cubicBezTo>
                  <a:cubicBezTo>
                    <a:pt x="4453891" y="4424679"/>
                    <a:pt x="4411981" y="4466590"/>
                    <a:pt x="4345941" y="4467860"/>
                  </a:cubicBezTo>
                  <a:cubicBezTo>
                    <a:pt x="4330700" y="4467860"/>
                    <a:pt x="4316731" y="4483100"/>
                    <a:pt x="4301491" y="4490720"/>
                  </a:cubicBezTo>
                  <a:cubicBezTo>
                    <a:pt x="4236720" y="4518660"/>
                    <a:pt x="4169411" y="4542790"/>
                    <a:pt x="4105911" y="4573270"/>
                  </a:cubicBezTo>
                  <a:cubicBezTo>
                    <a:pt x="3989070" y="4629150"/>
                    <a:pt x="3863341" y="4638040"/>
                    <a:pt x="3737611" y="4643120"/>
                  </a:cubicBezTo>
                  <a:cubicBezTo>
                    <a:pt x="3689351" y="4645660"/>
                    <a:pt x="3639820" y="4641850"/>
                    <a:pt x="3591561" y="4645660"/>
                  </a:cubicBezTo>
                  <a:cubicBezTo>
                    <a:pt x="3567431" y="4646930"/>
                    <a:pt x="3544570" y="4658360"/>
                    <a:pt x="3521711" y="4663440"/>
                  </a:cubicBezTo>
                  <a:cubicBezTo>
                    <a:pt x="3511551" y="4665980"/>
                    <a:pt x="3501391" y="4664710"/>
                    <a:pt x="3489961" y="4665980"/>
                  </a:cubicBezTo>
                  <a:cubicBezTo>
                    <a:pt x="3474720" y="4667250"/>
                    <a:pt x="3459481" y="4671060"/>
                    <a:pt x="3444241" y="4669790"/>
                  </a:cubicBezTo>
                  <a:cubicBezTo>
                    <a:pt x="3429000" y="4667250"/>
                    <a:pt x="3418841" y="4662170"/>
                    <a:pt x="3416300" y="4662170"/>
                  </a:cubicBez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en-US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</p:grpSp>
      <p:sp>
        <p:nvSpPr>
          <p:cNvPr id="181" name="TextBox 9"/>
          <p:cNvSpPr/>
          <p:nvPr/>
        </p:nvSpPr>
        <p:spPr>
          <a:xfrm>
            <a:off x="1911600" y="1247815"/>
            <a:ext cx="14338050" cy="73000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pPr>
              <a:lnSpc>
                <a:spcPts val="5448"/>
              </a:lnSpc>
              <a:defRPr sz="6410">
                <a:solidFill>
                  <a:srgbClr val="000000"/>
                </a:solidFill>
                <a:latin typeface="Abhaya Libre Regular"/>
              </a:defRPr>
            </a:pPr>
            <a:r>
              <a:rPr dirty="0" err="1"/>
              <a:t>Capítulo</a:t>
            </a:r>
            <a:r>
              <a:rPr dirty="0"/>
              <a:t> 2: </a:t>
            </a:r>
            <a:r>
              <a:rPr dirty="0" err="1"/>
              <a:t>Gestión</a:t>
            </a:r>
            <a:r>
              <a:rPr dirty="0"/>
              <a:t> de </a:t>
            </a:r>
            <a:r>
              <a:rPr dirty="0" err="1"/>
              <a:t>proyectos</a:t>
            </a:r>
            <a:r>
              <a:rPr dirty="0"/>
              <a:t> con </a:t>
            </a:r>
            <a:r>
              <a:rPr dirty="0" err="1"/>
              <a:t>OpenProject</a:t>
            </a:r>
            <a:endParaRPr lang="en-US" sz="641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2" name="TextBox 10"/>
          <p:cNvSpPr/>
          <p:nvPr/>
        </p:nvSpPr>
        <p:spPr>
          <a:xfrm>
            <a:off x="1911600" y="2956320"/>
            <a:ext cx="11782098" cy="61555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pPr>
              <a:defRPr sz="4000" b="1"/>
            </a:pPr>
            <a:r>
              <a:rPr dirty="0" err="1"/>
              <a:t>Todo</a:t>
            </a:r>
            <a:r>
              <a:rPr dirty="0"/>
              <a:t> </a:t>
            </a:r>
            <a:r>
              <a:rPr dirty="0" err="1"/>
              <a:t>el</a:t>
            </a:r>
            <a:r>
              <a:rPr dirty="0"/>
              <a:t> </a:t>
            </a:r>
            <a:r>
              <a:rPr dirty="0" err="1"/>
              <a:t>ciclo</a:t>
            </a:r>
            <a:r>
              <a:rPr dirty="0"/>
              <a:t> de </a:t>
            </a:r>
            <a:r>
              <a:rPr dirty="0" err="1"/>
              <a:t>vida</a:t>
            </a:r>
            <a:r>
              <a:rPr dirty="0"/>
              <a:t> de la </a:t>
            </a:r>
            <a:r>
              <a:rPr dirty="0" err="1"/>
              <a:t>gestión</a:t>
            </a:r>
            <a:r>
              <a:rPr dirty="0"/>
              <a:t> de </a:t>
            </a:r>
            <a:r>
              <a:rPr dirty="0" err="1"/>
              <a:t>proyectos</a:t>
            </a:r>
            <a:endParaRPr dirty="0"/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A403F377-7C2E-4874-8870-FBF88A8D80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7992708"/>
              </p:ext>
            </p:extLst>
          </p:nvPr>
        </p:nvGraphicFramePr>
        <p:xfrm>
          <a:off x="1828800" y="3708207"/>
          <a:ext cx="14420850" cy="6014928"/>
        </p:xfrm>
        <a:graphic>
          <a:graphicData uri="http://schemas.openxmlformats.org/drawingml/2006/table">
            <a:tbl>
              <a:tblPr/>
              <a:tblGrid>
                <a:gridCol w="3321469">
                  <a:extLst>
                    <a:ext uri="{9D8B030D-6E8A-4147-A177-3AD203B41FA5}">
                      <a16:colId xmlns:a16="http://schemas.microsoft.com/office/drawing/2014/main" val="4231584736"/>
                    </a:ext>
                  </a:extLst>
                </a:gridCol>
                <a:gridCol w="11099381">
                  <a:extLst>
                    <a:ext uri="{9D8B030D-6E8A-4147-A177-3AD203B41FA5}">
                      <a16:colId xmlns:a16="http://schemas.microsoft.com/office/drawing/2014/main" val="1028423006"/>
                    </a:ext>
                  </a:extLst>
                </a:gridCol>
              </a:tblGrid>
              <a:tr h="443209">
                <a:tc>
                  <a:txBody>
                    <a:bodyPr/>
                    <a:lstStyle/>
                    <a:p>
                      <a:pPr>
                        <a:defRPr sz="3200"/>
                      </a:pPr>
                      <a:r>
                        <a:t>Fase de proyecto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 sz="3200"/>
                      </a:pPr>
                      <a:r>
                        <a:t>Documentación</a:t>
                      </a:r>
                      <a:endParaRPr lang="sl-SI" sz="3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52656"/>
                  </a:ext>
                </a:extLst>
              </a:tr>
              <a:tr h="775616">
                <a:tc>
                  <a:txBody>
                    <a:bodyPr/>
                    <a:lstStyle/>
                    <a:p>
                      <a:pPr>
                        <a:defRPr sz="3200">
                          <a:hlinkClick r:id="rId6"/>
                        </a:defRPr>
                      </a:pPr>
                      <a:r>
                        <a:t>Concepto e iniciación del proyecto</a:t>
                      </a:r>
                      <a:endParaRPr lang="sl-SI" sz="32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 sz="3200"/>
                      </a:pPr>
                      <a:r>
                        <a:t>Recopilar ideas y especificar el alcance del proyecto y los entregables: configurar un proyecto, documentar las ideas iniciales, describir el proyecto, invitar a miembros.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4483089"/>
                  </a:ext>
                </a:extLst>
              </a:tr>
              <a:tr h="443209">
                <a:tc>
                  <a:txBody>
                    <a:bodyPr/>
                    <a:lstStyle/>
                    <a:p>
                      <a:pPr>
                        <a:defRPr sz="3200">
                          <a:hlinkClick r:id="rId7"/>
                        </a:defRPr>
                      </a:pPr>
                      <a:r>
                        <a:t>Definición y planificación del proyecto</a:t>
                      </a:r>
                      <a:endParaRPr lang="sl-SI" sz="3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 sz="3200"/>
                      </a:pPr>
                      <a:r>
                        <a:t>Crear una descripción general del proyecto con información detallada, establecer un plan de proyecto, crear una hoja de ruta.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5041219"/>
                  </a:ext>
                </a:extLst>
              </a:tr>
              <a:tr h="775616">
                <a:tc>
                  <a:txBody>
                    <a:bodyPr/>
                    <a:lstStyle/>
                    <a:p>
                      <a:endParaRPr lang="sl-SI" sz="3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0966411"/>
                  </a:ext>
                </a:extLst>
              </a:tr>
              <a:tr h="775616">
                <a:tc>
                  <a:txBody>
                    <a:bodyPr/>
                    <a:lstStyle/>
                    <a:p>
                      <a:endParaRPr lang="sl-SI" sz="3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973906"/>
                  </a:ext>
                </a:extLst>
              </a:tr>
              <a:tr h="775616">
                <a:tc>
                  <a:txBody>
                    <a:bodyPr/>
                    <a:lstStyle/>
                    <a:p>
                      <a:endParaRPr lang="sl-SI" sz="3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2176876"/>
                  </a:ext>
                </a:extLst>
              </a:tr>
            </a:tbl>
          </a:graphicData>
        </a:graphic>
      </p:graphicFrame>
      <p:sp>
        <p:nvSpPr>
          <p:cNvPr id="13" name="Pravokotnik 12">
            <a:extLst>
              <a:ext uri="{FF2B5EF4-FFF2-40B4-BE49-F238E27FC236}">
                <a16:creationId xmlns:a16="http://schemas.microsoft.com/office/drawing/2014/main" id="{1EC89963-482E-4FB1-A950-DDE5424A1C6E}"/>
              </a:ext>
            </a:extLst>
          </p:cNvPr>
          <p:cNvSpPr/>
          <p:nvPr/>
        </p:nvSpPr>
        <p:spPr>
          <a:xfrm>
            <a:off x="1765140" y="8111490"/>
            <a:ext cx="85203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t>Fuente: https://www.openproject.org/docs/getting-started/openproject-introduction/</a:t>
            </a:r>
          </a:p>
        </p:txBody>
      </p:sp>
    </p:spTree>
    <p:extLst>
      <p:ext uri="{BB962C8B-B14F-4D97-AF65-F5344CB8AC3E}">
        <p14:creationId xmlns:p14="http://schemas.microsoft.com/office/powerpoint/2010/main" val="18456772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Picture 2"/>
          <p:cNvPicPr/>
          <p:nvPr/>
        </p:nvPicPr>
        <p:blipFill>
          <a:blip r:embed="rId2"/>
          <a:stretch/>
        </p:blipFill>
        <p:spPr>
          <a:xfrm rot="17403600">
            <a:off x="-5811120" y="7593840"/>
            <a:ext cx="11621880" cy="12387600"/>
          </a:xfrm>
          <a:prstGeom prst="rect">
            <a:avLst/>
          </a:prstGeom>
          <a:ln w="0">
            <a:noFill/>
          </a:ln>
        </p:spPr>
      </p:pic>
      <p:pic>
        <p:nvPicPr>
          <p:cNvPr id="175" name="Picture 3"/>
          <p:cNvPicPr/>
          <p:nvPr/>
        </p:nvPicPr>
        <p:blipFill>
          <a:blip r:embed="rId3"/>
          <a:stretch/>
        </p:blipFill>
        <p:spPr>
          <a:xfrm rot="1836600">
            <a:off x="0" y="-2006640"/>
            <a:ext cx="3333600" cy="3588120"/>
          </a:xfrm>
          <a:prstGeom prst="rect">
            <a:avLst/>
          </a:prstGeom>
          <a:ln w="0">
            <a:noFill/>
          </a:ln>
        </p:spPr>
      </p:pic>
      <p:pic>
        <p:nvPicPr>
          <p:cNvPr id="176" name="Picture 4"/>
          <p:cNvPicPr/>
          <p:nvPr/>
        </p:nvPicPr>
        <p:blipFill>
          <a:blip r:embed="rId4"/>
          <a:stretch/>
        </p:blipFill>
        <p:spPr>
          <a:xfrm>
            <a:off x="16418880" y="0"/>
            <a:ext cx="1868760" cy="1868760"/>
          </a:xfrm>
          <a:prstGeom prst="rect">
            <a:avLst/>
          </a:prstGeom>
          <a:ln w="0">
            <a:noFill/>
          </a:ln>
        </p:spPr>
      </p:pic>
      <p:pic>
        <p:nvPicPr>
          <p:cNvPr id="177" name="Picture 5"/>
          <p:cNvPicPr/>
          <p:nvPr/>
        </p:nvPicPr>
        <p:blipFill>
          <a:blip r:embed="rId5"/>
          <a:stretch/>
        </p:blipFill>
        <p:spPr>
          <a:xfrm>
            <a:off x="7869960" y="9245880"/>
            <a:ext cx="3710520" cy="779040"/>
          </a:xfrm>
          <a:prstGeom prst="rect">
            <a:avLst/>
          </a:prstGeom>
          <a:ln w="0">
            <a:noFill/>
          </a:ln>
        </p:spPr>
      </p:pic>
      <p:grpSp>
        <p:nvGrpSpPr>
          <p:cNvPr id="178" name="Group 6"/>
          <p:cNvGrpSpPr/>
          <p:nvPr/>
        </p:nvGrpSpPr>
        <p:grpSpPr>
          <a:xfrm>
            <a:off x="167640" y="2634341"/>
            <a:ext cx="17556480" cy="5259979"/>
            <a:chOff x="10225800" y="1650960"/>
            <a:chExt cx="7134840" cy="6977160"/>
          </a:xfrm>
        </p:grpSpPr>
        <p:sp>
          <p:nvSpPr>
            <p:cNvPr id="179" name="Freeform 7"/>
            <p:cNvSpPr/>
            <p:nvPr/>
          </p:nvSpPr>
          <p:spPr>
            <a:xfrm>
              <a:off x="10225800" y="1650960"/>
              <a:ext cx="7134840" cy="6977160"/>
            </a:xfrm>
            <a:custGeom>
              <a:avLst/>
              <a:gdLst>
                <a:gd name="textAreaLeft" fmla="*/ 0 w 7134840"/>
                <a:gd name="textAreaRight" fmla="*/ 7135200 w 7134840"/>
                <a:gd name="textAreaTop" fmla="*/ 0 h 6977160"/>
                <a:gd name="textAreaBottom" fmla="*/ 6977520 h 6977160"/>
              </a:gdLst>
              <a:ahLst/>
              <a:cxnLst/>
              <a:rect l="textAreaLeft" t="textAreaTop" r="textAreaRight" b="textAreaBottom"/>
              <a:pathLst>
                <a:path w="4833620" h="4726940">
                  <a:moveTo>
                    <a:pt x="3416300" y="4662170"/>
                  </a:moveTo>
                  <a:cubicBezTo>
                    <a:pt x="3388360" y="4669790"/>
                    <a:pt x="3366770" y="4679950"/>
                    <a:pt x="3345180" y="4682490"/>
                  </a:cubicBezTo>
                  <a:cubicBezTo>
                    <a:pt x="3223260" y="4692650"/>
                    <a:pt x="3102610" y="4702810"/>
                    <a:pt x="2980690" y="4711700"/>
                  </a:cubicBezTo>
                  <a:cubicBezTo>
                    <a:pt x="2918460" y="4715510"/>
                    <a:pt x="2856230" y="4719320"/>
                    <a:pt x="2794000" y="4720590"/>
                  </a:cubicBezTo>
                  <a:cubicBezTo>
                    <a:pt x="2726690" y="4723130"/>
                    <a:pt x="2659380" y="4726940"/>
                    <a:pt x="2593340" y="4724400"/>
                  </a:cubicBezTo>
                  <a:cubicBezTo>
                    <a:pt x="2529840" y="4723130"/>
                    <a:pt x="2466340" y="4719320"/>
                    <a:pt x="2405380" y="4707890"/>
                  </a:cubicBezTo>
                  <a:cubicBezTo>
                    <a:pt x="2326640" y="4693920"/>
                    <a:pt x="2246630" y="4693920"/>
                    <a:pt x="2169160" y="4681220"/>
                  </a:cubicBezTo>
                  <a:cubicBezTo>
                    <a:pt x="1967230" y="4648200"/>
                    <a:pt x="1761490" y="4657090"/>
                    <a:pt x="1558290" y="4643120"/>
                  </a:cubicBezTo>
                  <a:cubicBezTo>
                    <a:pt x="1443990" y="4635500"/>
                    <a:pt x="1329690" y="4617720"/>
                    <a:pt x="1215390" y="4602480"/>
                  </a:cubicBezTo>
                  <a:cubicBezTo>
                    <a:pt x="1085850" y="4585970"/>
                    <a:pt x="956310" y="4566920"/>
                    <a:pt x="825500" y="4549140"/>
                  </a:cubicBezTo>
                  <a:cubicBezTo>
                    <a:pt x="730250" y="4536440"/>
                    <a:pt x="633730" y="4523740"/>
                    <a:pt x="538480" y="4511040"/>
                  </a:cubicBezTo>
                  <a:cubicBezTo>
                    <a:pt x="535940" y="4511040"/>
                    <a:pt x="533400" y="4509770"/>
                    <a:pt x="530860" y="4509770"/>
                  </a:cubicBezTo>
                  <a:cubicBezTo>
                    <a:pt x="450850" y="4475479"/>
                    <a:pt x="365760" y="4448810"/>
                    <a:pt x="292100" y="4404360"/>
                  </a:cubicBezTo>
                  <a:cubicBezTo>
                    <a:pt x="167640" y="4328160"/>
                    <a:pt x="114300" y="4206240"/>
                    <a:pt x="109220" y="4062730"/>
                  </a:cubicBezTo>
                  <a:cubicBezTo>
                    <a:pt x="107950" y="4013200"/>
                    <a:pt x="101600" y="3964940"/>
                    <a:pt x="101600" y="3915410"/>
                  </a:cubicBezTo>
                  <a:cubicBezTo>
                    <a:pt x="102870" y="3846830"/>
                    <a:pt x="107950" y="3779520"/>
                    <a:pt x="111760" y="3712210"/>
                  </a:cubicBezTo>
                  <a:cubicBezTo>
                    <a:pt x="121920" y="3511550"/>
                    <a:pt x="127000" y="3310890"/>
                    <a:pt x="111760" y="3110230"/>
                  </a:cubicBezTo>
                  <a:cubicBezTo>
                    <a:pt x="97790" y="2929890"/>
                    <a:pt x="85090" y="2750820"/>
                    <a:pt x="71120" y="2570480"/>
                  </a:cubicBezTo>
                  <a:cubicBezTo>
                    <a:pt x="62230" y="2454910"/>
                    <a:pt x="50800" y="2340610"/>
                    <a:pt x="43180" y="2225040"/>
                  </a:cubicBezTo>
                  <a:cubicBezTo>
                    <a:pt x="38100" y="2148840"/>
                    <a:pt x="39370" y="2071370"/>
                    <a:pt x="34290" y="1995170"/>
                  </a:cubicBezTo>
                  <a:cubicBezTo>
                    <a:pt x="31750" y="1951990"/>
                    <a:pt x="17780" y="1910080"/>
                    <a:pt x="16510" y="1866900"/>
                  </a:cubicBezTo>
                  <a:cubicBezTo>
                    <a:pt x="11430" y="1762760"/>
                    <a:pt x="10160" y="1657350"/>
                    <a:pt x="7620" y="1551940"/>
                  </a:cubicBezTo>
                  <a:cubicBezTo>
                    <a:pt x="6350" y="1511300"/>
                    <a:pt x="0" y="1470660"/>
                    <a:pt x="1270" y="1430020"/>
                  </a:cubicBezTo>
                  <a:cubicBezTo>
                    <a:pt x="2540" y="1366520"/>
                    <a:pt x="10160" y="1303020"/>
                    <a:pt x="11430" y="1239520"/>
                  </a:cubicBezTo>
                  <a:cubicBezTo>
                    <a:pt x="12700" y="1165860"/>
                    <a:pt x="5080" y="1092200"/>
                    <a:pt x="7620" y="1019810"/>
                  </a:cubicBezTo>
                  <a:cubicBezTo>
                    <a:pt x="7620" y="949960"/>
                    <a:pt x="16510" y="881380"/>
                    <a:pt x="25400" y="811530"/>
                  </a:cubicBezTo>
                  <a:cubicBezTo>
                    <a:pt x="27940" y="787400"/>
                    <a:pt x="45720" y="765810"/>
                    <a:pt x="50800" y="741680"/>
                  </a:cubicBezTo>
                  <a:cubicBezTo>
                    <a:pt x="72390" y="622300"/>
                    <a:pt x="95250" y="502920"/>
                    <a:pt x="151130" y="392430"/>
                  </a:cubicBezTo>
                  <a:cubicBezTo>
                    <a:pt x="163830" y="368300"/>
                    <a:pt x="184150" y="346710"/>
                    <a:pt x="203200" y="327660"/>
                  </a:cubicBezTo>
                  <a:cubicBezTo>
                    <a:pt x="209550" y="321310"/>
                    <a:pt x="224790" y="325120"/>
                    <a:pt x="228600" y="325120"/>
                  </a:cubicBezTo>
                  <a:cubicBezTo>
                    <a:pt x="237490" y="308610"/>
                    <a:pt x="242570" y="292100"/>
                    <a:pt x="252730" y="284480"/>
                  </a:cubicBezTo>
                  <a:cubicBezTo>
                    <a:pt x="307340" y="242570"/>
                    <a:pt x="364490" y="212090"/>
                    <a:pt x="435610" y="204470"/>
                  </a:cubicBezTo>
                  <a:cubicBezTo>
                    <a:pt x="488950" y="198120"/>
                    <a:pt x="541020" y="175260"/>
                    <a:pt x="594360" y="162560"/>
                  </a:cubicBezTo>
                  <a:cubicBezTo>
                    <a:pt x="659130" y="147320"/>
                    <a:pt x="723900" y="129540"/>
                    <a:pt x="791210" y="120650"/>
                  </a:cubicBezTo>
                  <a:cubicBezTo>
                    <a:pt x="852170" y="113030"/>
                    <a:pt x="910590" y="96520"/>
                    <a:pt x="972820" y="91440"/>
                  </a:cubicBezTo>
                  <a:cubicBezTo>
                    <a:pt x="1036320" y="86360"/>
                    <a:pt x="1099820" y="71120"/>
                    <a:pt x="1164590" y="66040"/>
                  </a:cubicBezTo>
                  <a:cubicBezTo>
                    <a:pt x="1339850" y="53340"/>
                    <a:pt x="1516380" y="44450"/>
                    <a:pt x="1691640" y="34290"/>
                  </a:cubicBezTo>
                  <a:cubicBezTo>
                    <a:pt x="1734820" y="31750"/>
                    <a:pt x="1778000" y="34290"/>
                    <a:pt x="1821180" y="35560"/>
                  </a:cubicBezTo>
                  <a:cubicBezTo>
                    <a:pt x="1842770" y="36830"/>
                    <a:pt x="1864360" y="41910"/>
                    <a:pt x="1887220" y="44450"/>
                  </a:cubicBezTo>
                  <a:cubicBezTo>
                    <a:pt x="1897380" y="45720"/>
                    <a:pt x="1907540" y="41910"/>
                    <a:pt x="1917700" y="41910"/>
                  </a:cubicBezTo>
                  <a:cubicBezTo>
                    <a:pt x="1948180" y="41910"/>
                    <a:pt x="1979930" y="41910"/>
                    <a:pt x="2010410" y="40640"/>
                  </a:cubicBezTo>
                  <a:cubicBezTo>
                    <a:pt x="2068830" y="38100"/>
                    <a:pt x="2128520" y="31750"/>
                    <a:pt x="2186940" y="31750"/>
                  </a:cubicBezTo>
                  <a:cubicBezTo>
                    <a:pt x="2244090" y="31750"/>
                    <a:pt x="2301240" y="35560"/>
                    <a:pt x="2358390" y="38100"/>
                  </a:cubicBezTo>
                  <a:lnTo>
                    <a:pt x="2404110" y="38100"/>
                  </a:lnTo>
                  <a:cubicBezTo>
                    <a:pt x="2473960" y="35560"/>
                    <a:pt x="2542540" y="35560"/>
                    <a:pt x="2612390" y="31750"/>
                  </a:cubicBezTo>
                  <a:cubicBezTo>
                    <a:pt x="2679700" y="27940"/>
                    <a:pt x="2745740" y="19050"/>
                    <a:pt x="2813050" y="15240"/>
                  </a:cubicBezTo>
                  <a:cubicBezTo>
                    <a:pt x="2844800" y="12700"/>
                    <a:pt x="2877820" y="12700"/>
                    <a:pt x="2909570" y="19050"/>
                  </a:cubicBezTo>
                  <a:cubicBezTo>
                    <a:pt x="2957830" y="27940"/>
                    <a:pt x="3003550" y="33020"/>
                    <a:pt x="3051810" y="19050"/>
                  </a:cubicBezTo>
                  <a:cubicBezTo>
                    <a:pt x="3069590" y="13970"/>
                    <a:pt x="3092450" y="22860"/>
                    <a:pt x="3112770" y="25400"/>
                  </a:cubicBezTo>
                  <a:cubicBezTo>
                    <a:pt x="3121660" y="26670"/>
                    <a:pt x="3131820" y="29210"/>
                    <a:pt x="3136900" y="25400"/>
                  </a:cubicBezTo>
                  <a:cubicBezTo>
                    <a:pt x="3171190" y="0"/>
                    <a:pt x="3202940" y="6350"/>
                    <a:pt x="3235960" y="27940"/>
                  </a:cubicBezTo>
                  <a:cubicBezTo>
                    <a:pt x="3239770" y="30480"/>
                    <a:pt x="3249930" y="24130"/>
                    <a:pt x="3257550" y="24130"/>
                  </a:cubicBezTo>
                  <a:cubicBezTo>
                    <a:pt x="3288030" y="24130"/>
                    <a:pt x="3318510" y="24130"/>
                    <a:pt x="3350260" y="25400"/>
                  </a:cubicBezTo>
                  <a:cubicBezTo>
                    <a:pt x="3373120" y="26670"/>
                    <a:pt x="3394710" y="34290"/>
                    <a:pt x="3417570" y="36830"/>
                  </a:cubicBezTo>
                  <a:cubicBezTo>
                    <a:pt x="3467100" y="43180"/>
                    <a:pt x="3517900" y="53340"/>
                    <a:pt x="3568700" y="53340"/>
                  </a:cubicBezTo>
                  <a:cubicBezTo>
                    <a:pt x="3663950" y="54610"/>
                    <a:pt x="3759200" y="58420"/>
                    <a:pt x="3853180" y="78740"/>
                  </a:cubicBezTo>
                  <a:cubicBezTo>
                    <a:pt x="3940809" y="97790"/>
                    <a:pt x="4030980" y="97790"/>
                    <a:pt x="4119880" y="113030"/>
                  </a:cubicBezTo>
                  <a:cubicBezTo>
                    <a:pt x="4173220" y="121920"/>
                    <a:pt x="4227830" y="138430"/>
                    <a:pt x="4273550" y="165100"/>
                  </a:cubicBezTo>
                  <a:cubicBezTo>
                    <a:pt x="4323080" y="193040"/>
                    <a:pt x="4361180" y="238760"/>
                    <a:pt x="4405630" y="276860"/>
                  </a:cubicBezTo>
                  <a:cubicBezTo>
                    <a:pt x="4422139" y="290830"/>
                    <a:pt x="4446270" y="300990"/>
                    <a:pt x="4457700" y="318770"/>
                  </a:cubicBezTo>
                  <a:cubicBezTo>
                    <a:pt x="4490720" y="367030"/>
                    <a:pt x="4519930" y="417830"/>
                    <a:pt x="4549140" y="468630"/>
                  </a:cubicBezTo>
                  <a:cubicBezTo>
                    <a:pt x="4570730" y="505460"/>
                    <a:pt x="4592320" y="543560"/>
                    <a:pt x="4608830" y="581660"/>
                  </a:cubicBezTo>
                  <a:cubicBezTo>
                    <a:pt x="4626610" y="626110"/>
                    <a:pt x="4640580" y="671830"/>
                    <a:pt x="4654550" y="718820"/>
                  </a:cubicBezTo>
                  <a:cubicBezTo>
                    <a:pt x="4676140" y="792480"/>
                    <a:pt x="4701540" y="866140"/>
                    <a:pt x="4715510" y="942340"/>
                  </a:cubicBezTo>
                  <a:cubicBezTo>
                    <a:pt x="4735830" y="1049020"/>
                    <a:pt x="4745990" y="1158240"/>
                    <a:pt x="4761230" y="1266190"/>
                  </a:cubicBezTo>
                  <a:cubicBezTo>
                    <a:pt x="4766310" y="1301750"/>
                    <a:pt x="4772660" y="1337310"/>
                    <a:pt x="4775200" y="1372870"/>
                  </a:cubicBezTo>
                  <a:cubicBezTo>
                    <a:pt x="4782820" y="1474470"/>
                    <a:pt x="4787900" y="1574800"/>
                    <a:pt x="4794250" y="1676400"/>
                  </a:cubicBezTo>
                  <a:cubicBezTo>
                    <a:pt x="4803140" y="1802130"/>
                    <a:pt x="4815840" y="1926590"/>
                    <a:pt x="4822190" y="2052320"/>
                  </a:cubicBezTo>
                  <a:cubicBezTo>
                    <a:pt x="4828540" y="2172970"/>
                    <a:pt x="4833620" y="2294890"/>
                    <a:pt x="4831080" y="2416810"/>
                  </a:cubicBezTo>
                  <a:cubicBezTo>
                    <a:pt x="4827270" y="2620010"/>
                    <a:pt x="4817110" y="2821940"/>
                    <a:pt x="4806950" y="3025140"/>
                  </a:cubicBezTo>
                  <a:cubicBezTo>
                    <a:pt x="4800600" y="3150870"/>
                    <a:pt x="4791710" y="3275330"/>
                    <a:pt x="4779010" y="3399790"/>
                  </a:cubicBezTo>
                  <a:cubicBezTo>
                    <a:pt x="4766310" y="3524250"/>
                    <a:pt x="4747260" y="3647440"/>
                    <a:pt x="4733290" y="3771900"/>
                  </a:cubicBezTo>
                  <a:cubicBezTo>
                    <a:pt x="4723130" y="3858260"/>
                    <a:pt x="4720590" y="3944620"/>
                    <a:pt x="4709160" y="4029710"/>
                  </a:cubicBezTo>
                  <a:cubicBezTo>
                    <a:pt x="4699000" y="4107180"/>
                    <a:pt x="4660900" y="4175760"/>
                    <a:pt x="4610100" y="4232910"/>
                  </a:cubicBezTo>
                  <a:cubicBezTo>
                    <a:pt x="4568191" y="4281170"/>
                    <a:pt x="4535170" y="4335780"/>
                    <a:pt x="4491991" y="4382770"/>
                  </a:cubicBezTo>
                  <a:cubicBezTo>
                    <a:pt x="4453891" y="4424679"/>
                    <a:pt x="4411981" y="4466590"/>
                    <a:pt x="4345941" y="4467860"/>
                  </a:cubicBezTo>
                  <a:cubicBezTo>
                    <a:pt x="4330700" y="4467860"/>
                    <a:pt x="4316731" y="4483100"/>
                    <a:pt x="4301491" y="4490720"/>
                  </a:cubicBezTo>
                  <a:cubicBezTo>
                    <a:pt x="4236720" y="4518660"/>
                    <a:pt x="4169411" y="4542790"/>
                    <a:pt x="4105911" y="4573270"/>
                  </a:cubicBezTo>
                  <a:cubicBezTo>
                    <a:pt x="3989070" y="4629150"/>
                    <a:pt x="3863341" y="4638040"/>
                    <a:pt x="3737611" y="4643120"/>
                  </a:cubicBezTo>
                  <a:cubicBezTo>
                    <a:pt x="3689351" y="4645660"/>
                    <a:pt x="3639820" y="4641850"/>
                    <a:pt x="3591561" y="4645660"/>
                  </a:cubicBezTo>
                  <a:cubicBezTo>
                    <a:pt x="3567431" y="4646930"/>
                    <a:pt x="3544570" y="4658360"/>
                    <a:pt x="3521711" y="4663440"/>
                  </a:cubicBezTo>
                  <a:cubicBezTo>
                    <a:pt x="3511551" y="4665980"/>
                    <a:pt x="3501391" y="4664710"/>
                    <a:pt x="3489961" y="4665980"/>
                  </a:cubicBezTo>
                  <a:cubicBezTo>
                    <a:pt x="3474720" y="4667250"/>
                    <a:pt x="3459481" y="4671060"/>
                    <a:pt x="3444241" y="4669790"/>
                  </a:cubicBezTo>
                  <a:cubicBezTo>
                    <a:pt x="3429000" y="4667250"/>
                    <a:pt x="3418841" y="4662170"/>
                    <a:pt x="3416300" y="4662170"/>
                  </a:cubicBez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en-US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</p:grpSp>
      <p:sp>
        <p:nvSpPr>
          <p:cNvPr id="181" name="TextBox 9"/>
          <p:cNvSpPr/>
          <p:nvPr/>
        </p:nvSpPr>
        <p:spPr>
          <a:xfrm>
            <a:off x="1890360" y="1312261"/>
            <a:ext cx="14507280" cy="73000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pPr>
              <a:lnSpc>
                <a:spcPts val="5448"/>
              </a:lnSpc>
              <a:defRPr sz="6410">
                <a:solidFill>
                  <a:srgbClr val="000000"/>
                </a:solidFill>
                <a:latin typeface="Abhaya Libre Regular"/>
              </a:defRPr>
            </a:pPr>
            <a:r>
              <a:rPr dirty="0" err="1"/>
              <a:t>Capítulo</a:t>
            </a:r>
            <a:r>
              <a:rPr dirty="0"/>
              <a:t> 2: </a:t>
            </a:r>
            <a:r>
              <a:rPr dirty="0" err="1"/>
              <a:t>Gestión</a:t>
            </a:r>
            <a:r>
              <a:rPr dirty="0"/>
              <a:t> de </a:t>
            </a:r>
            <a:r>
              <a:rPr dirty="0" err="1"/>
              <a:t>proyectos</a:t>
            </a:r>
            <a:r>
              <a:rPr dirty="0"/>
              <a:t> con </a:t>
            </a:r>
            <a:r>
              <a:rPr dirty="0" err="1"/>
              <a:t>OpenProject</a:t>
            </a:r>
            <a:endParaRPr lang="en-US" sz="641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2" name="TextBox 10"/>
          <p:cNvSpPr/>
          <p:nvPr/>
        </p:nvSpPr>
        <p:spPr>
          <a:xfrm>
            <a:off x="1911599" y="2956320"/>
            <a:ext cx="13075639" cy="61555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pPr>
              <a:defRPr sz="4000" b="1"/>
            </a:pPr>
            <a:r>
              <a:rPr dirty="0" err="1"/>
              <a:t>Todo</a:t>
            </a:r>
            <a:r>
              <a:rPr dirty="0"/>
              <a:t> </a:t>
            </a:r>
            <a:r>
              <a:rPr dirty="0" err="1"/>
              <a:t>el</a:t>
            </a:r>
            <a:r>
              <a:rPr dirty="0"/>
              <a:t> </a:t>
            </a:r>
            <a:r>
              <a:rPr dirty="0" err="1"/>
              <a:t>ciclo</a:t>
            </a:r>
            <a:r>
              <a:rPr dirty="0"/>
              <a:t> de </a:t>
            </a:r>
            <a:r>
              <a:rPr dirty="0" err="1"/>
              <a:t>vida</a:t>
            </a:r>
            <a:r>
              <a:rPr dirty="0"/>
              <a:t> de la </a:t>
            </a:r>
            <a:r>
              <a:rPr dirty="0" err="1"/>
              <a:t>gestión</a:t>
            </a:r>
            <a:r>
              <a:rPr dirty="0"/>
              <a:t> de </a:t>
            </a:r>
            <a:r>
              <a:rPr dirty="0" err="1"/>
              <a:t>proyectos</a:t>
            </a:r>
            <a:endParaRPr dirty="0"/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A403F377-7C2E-4874-8870-FBF88A8D80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6910124"/>
              </p:ext>
            </p:extLst>
          </p:nvPr>
        </p:nvGraphicFramePr>
        <p:xfrm>
          <a:off x="1828800" y="3708207"/>
          <a:ext cx="14420850" cy="5151120"/>
        </p:xfrm>
        <a:graphic>
          <a:graphicData uri="http://schemas.openxmlformats.org/drawingml/2006/table">
            <a:tbl>
              <a:tblPr/>
              <a:tblGrid>
                <a:gridCol w="3321469">
                  <a:extLst>
                    <a:ext uri="{9D8B030D-6E8A-4147-A177-3AD203B41FA5}">
                      <a16:colId xmlns:a16="http://schemas.microsoft.com/office/drawing/2014/main" val="4231584736"/>
                    </a:ext>
                  </a:extLst>
                </a:gridCol>
                <a:gridCol w="11099381">
                  <a:extLst>
                    <a:ext uri="{9D8B030D-6E8A-4147-A177-3AD203B41FA5}">
                      <a16:colId xmlns:a16="http://schemas.microsoft.com/office/drawing/2014/main" val="1028423006"/>
                    </a:ext>
                  </a:extLst>
                </a:gridCol>
              </a:tblGrid>
              <a:tr h="443209">
                <a:tc>
                  <a:txBody>
                    <a:bodyPr/>
                    <a:lstStyle/>
                    <a:p>
                      <a:pPr>
                        <a:defRPr sz="3200"/>
                      </a:pPr>
                      <a:r>
                        <a:t>Fase de proyecto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 sz="3200"/>
                      </a:pPr>
                      <a:r>
                        <a:t>Documentación</a:t>
                      </a:r>
                      <a:endParaRPr lang="sl-SI" sz="3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52656"/>
                  </a:ext>
                </a:extLst>
              </a:tr>
              <a:tr h="775616">
                <a:tc>
                  <a:txBody>
                    <a:bodyPr/>
                    <a:lstStyle/>
                    <a:p>
                      <a:pPr>
                        <a:defRPr sz="3200">
                          <a:hlinkClick r:id="rId6"/>
                        </a:defRPr>
                      </a:pPr>
                      <a:r>
                        <a:t>Lanzamiento o ejecución del proyecto</a:t>
                      </a:r>
                      <a:endParaRPr lang="sl-SI" sz="3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 sz="3200"/>
                      </a:pPr>
                      <a:r>
                        <a:t>Gestionar todas las actividades del proyecto, como tareas, entregables, riesgos, características, errores, solicitudes de cambio. Usar tableros ágiles con los equipos, documentar reuniones, compartir noticias.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0966411"/>
                  </a:ext>
                </a:extLst>
              </a:tr>
              <a:tr h="775616">
                <a:tc>
                  <a:txBody>
                    <a:bodyPr/>
                    <a:lstStyle/>
                    <a:p>
                      <a:pPr>
                        <a:defRPr sz="3200">
                          <a:hlinkClick r:id="rId7"/>
                        </a:defRPr>
                      </a:pPr>
                      <a:r>
                        <a:t>Rendimiento y control del proyecto</a:t>
                      </a:r>
                      <a:endParaRPr lang="sl-SI" sz="32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 sz="3200"/>
                      </a:pPr>
                      <a:r>
                        <a:t>Crear y gestionar presupuestos de proyectos, realizar un seguimiento y evaluar el tiempo y los costes. Tener informes personalizados para obtener información precisa y actualizada sobre el rendimiento del proyecto y los recursos asignados.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973906"/>
                  </a:ext>
                </a:extLst>
              </a:tr>
            </a:tbl>
          </a:graphicData>
        </a:graphic>
      </p:graphicFrame>
      <p:sp>
        <p:nvSpPr>
          <p:cNvPr id="13" name="Pravokotnik 12">
            <a:extLst>
              <a:ext uri="{FF2B5EF4-FFF2-40B4-BE49-F238E27FC236}">
                <a16:creationId xmlns:a16="http://schemas.microsoft.com/office/drawing/2014/main" id="{1EC89963-482E-4FB1-A950-DDE5424A1C6E}"/>
              </a:ext>
            </a:extLst>
          </p:cNvPr>
          <p:cNvSpPr/>
          <p:nvPr/>
        </p:nvSpPr>
        <p:spPr>
          <a:xfrm>
            <a:off x="1666800" y="8859327"/>
            <a:ext cx="85203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dirty="0"/>
              <a:t>Fuente: https://www.openproject.org/docs/getting-started/openproject-introduction/</a:t>
            </a:r>
          </a:p>
        </p:txBody>
      </p:sp>
    </p:spTree>
    <p:extLst>
      <p:ext uri="{BB962C8B-B14F-4D97-AF65-F5344CB8AC3E}">
        <p14:creationId xmlns:p14="http://schemas.microsoft.com/office/powerpoint/2010/main" val="18623597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Picture 2"/>
          <p:cNvPicPr/>
          <p:nvPr/>
        </p:nvPicPr>
        <p:blipFill>
          <a:blip r:embed="rId2"/>
          <a:stretch/>
        </p:blipFill>
        <p:spPr>
          <a:xfrm rot="17403600">
            <a:off x="-5811120" y="7593840"/>
            <a:ext cx="11621880" cy="12387600"/>
          </a:xfrm>
          <a:prstGeom prst="rect">
            <a:avLst/>
          </a:prstGeom>
          <a:ln w="0">
            <a:noFill/>
          </a:ln>
        </p:spPr>
      </p:pic>
      <p:pic>
        <p:nvPicPr>
          <p:cNvPr id="175" name="Picture 3"/>
          <p:cNvPicPr/>
          <p:nvPr/>
        </p:nvPicPr>
        <p:blipFill>
          <a:blip r:embed="rId3"/>
          <a:stretch/>
        </p:blipFill>
        <p:spPr>
          <a:xfrm rot="1836600">
            <a:off x="0" y="-2006640"/>
            <a:ext cx="3333600" cy="3588120"/>
          </a:xfrm>
          <a:prstGeom prst="rect">
            <a:avLst/>
          </a:prstGeom>
          <a:ln w="0">
            <a:noFill/>
          </a:ln>
        </p:spPr>
      </p:pic>
      <p:pic>
        <p:nvPicPr>
          <p:cNvPr id="176" name="Picture 4"/>
          <p:cNvPicPr/>
          <p:nvPr/>
        </p:nvPicPr>
        <p:blipFill>
          <a:blip r:embed="rId4"/>
          <a:stretch/>
        </p:blipFill>
        <p:spPr>
          <a:xfrm>
            <a:off x="16418880" y="0"/>
            <a:ext cx="1868760" cy="1868760"/>
          </a:xfrm>
          <a:prstGeom prst="rect">
            <a:avLst/>
          </a:prstGeom>
          <a:ln w="0">
            <a:noFill/>
          </a:ln>
        </p:spPr>
      </p:pic>
      <p:pic>
        <p:nvPicPr>
          <p:cNvPr id="177" name="Picture 5"/>
          <p:cNvPicPr/>
          <p:nvPr/>
        </p:nvPicPr>
        <p:blipFill>
          <a:blip r:embed="rId5"/>
          <a:stretch/>
        </p:blipFill>
        <p:spPr>
          <a:xfrm>
            <a:off x="7869960" y="9245880"/>
            <a:ext cx="3710520" cy="779040"/>
          </a:xfrm>
          <a:prstGeom prst="rect">
            <a:avLst/>
          </a:prstGeom>
          <a:ln w="0">
            <a:noFill/>
          </a:ln>
        </p:spPr>
      </p:pic>
      <p:grpSp>
        <p:nvGrpSpPr>
          <p:cNvPr id="178" name="Group 6"/>
          <p:cNvGrpSpPr/>
          <p:nvPr/>
        </p:nvGrpSpPr>
        <p:grpSpPr>
          <a:xfrm>
            <a:off x="167640" y="2634341"/>
            <a:ext cx="17556480" cy="5259979"/>
            <a:chOff x="10225800" y="1650960"/>
            <a:chExt cx="7134840" cy="6977160"/>
          </a:xfrm>
        </p:grpSpPr>
        <p:sp>
          <p:nvSpPr>
            <p:cNvPr id="179" name="Freeform 7"/>
            <p:cNvSpPr/>
            <p:nvPr/>
          </p:nvSpPr>
          <p:spPr>
            <a:xfrm>
              <a:off x="10225800" y="1650960"/>
              <a:ext cx="7134840" cy="6977160"/>
            </a:xfrm>
            <a:custGeom>
              <a:avLst/>
              <a:gdLst>
                <a:gd name="textAreaLeft" fmla="*/ 0 w 7134840"/>
                <a:gd name="textAreaRight" fmla="*/ 7135200 w 7134840"/>
                <a:gd name="textAreaTop" fmla="*/ 0 h 6977160"/>
                <a:gd name="textAreaBottom" fmla="*/ 6977520 h 6977160"/>
              </a:gdLst>
              <a:ahLst/>
              <a:cxnLst/>
              <a:rect l="textAreaLeft" t="textAreaTop" r="textAreaRight" b="textAreaBottom"/>
              <a:pathLst>
                <a:path w="4833620" h="4726940">
                  <a:moveTo>
                    <a:pt x="3416300" y="4662170"/>
                  </a:moveTo>
                  <a:cubicBezTo>
                    <a:pt x="3388360" y="4669790"/>
                    <a:pt x="3366770" y="4679950"/>
                    <a:pt x="3345180" y="4682490"/>
                  </a:cubicBezTo>
                  <a:cubicBezTo>
                    <a:pt x="3223260" y="4692650"/>
                    <a:pt x="3102610" y="4702810"/>
                    <a:pt x="2980690" y="4711700"/>
                  </a:cubicBezTo>
                  <a:cubicBezTo>
                    <a:pt x="2918460" y="4715510"/>
                    <a:pt x="2856230" y="4719320"/>
                    <a:pt x="2794000" y="4720590"/>
                  </a:cubicBezTo>
                  <a:cubicBezTo>
                    <a:pt x="2726690" y="4723130"/>
                    <a:pt x="2659380" y="4726940"/>
                    <a:pt x="2593340" y="4724400"/>
                  </a:cubicBezTo>
                  <a:cubicBezTo>
                    <a:pt x="2529840" y="4723130"/>
                    <a:pt x="2466340" y="4719320"/>
                    <a:pt x="2405380" y="4707890"/>
                  </a:cubicBezTo>
                  <a:cubicBezTo>
                    <a:pt x="2326640" y="4693920"/>
                    <a:pt x="2246630" y="4693920"/>
                    <a:pt x="2169160" y="4681220"/>
                  </a:cubicBezTo>
                  <a:cubicBezTo>
                    <a:pt x="1967230" y="4648200"/>
                    <a:pt x="1761490" y="4657090"/>
                    <a:pt x="1558290" y="4643120"/>
                  </a:cubicBezTo>
                  <a:cubicBezTo>
                    <a:pt x="1443990" y="4635500"/>
                    <a:pt x="1329690" y="4617720"/>
                    <a:pt x="1215390" y="4602480"/>
                  </a:cubicBezTo>
                  <a:cubicBezTo>
                    <a:pt x="1085850" y="4585970"/>
                    <a:pt x="956310" y="4566920"/>
                    <a:pt x="825500" y="4549140"/>
                  </a:cubicBezTo>
                  <a:cubicBezTo>
                    <a:pt x="730250" y="4536440"/>
                    <a:pt x="633730" y="4523740"/>
                    <a:pt x="538480" y="4511040"/>
                  </a:cubicBezTo>
                  <a:cubicBezTo>
                    <a:pt x="535940" y="4511040"/>
                    <a:pt x="533400" y="4509770"/>
                    <a:pt x="530860" y="4509770"/>
                  </a:cubicBezTo>
                  <a:cubicBezTo>
                    <a:pt x="450850" y="4475479"/>
                    <a:pt x="365760" y="4448810"/>
                    <a:pt x="292100" y="4404360"/>
                  </a:cubicBezTo>
                  <a:cubicBezTo>
                    <a:pt x="167640" y="4328160"/>
                    <a:pt x="114300" y="4206240"/>
                    <a:pt x="109220" y="4062730"/>
                  </a:cubicBezTo>
                  <a:cubicBezTo>
                    <a:pt x="107950" y="4013200"/>
                    <a:pt x="101600" y="3964940"/>
                    <a:pt x="101600" y="3915410"/>
                  </a:cubicBezTo>
                  <a:cubicBezTo>
                    <a:pt x="102870" y="3846830"/>
                    <a:pt x="107950" y="3779520"/>
                    <a:pt x="111760" y="3712210"/>
                  </a:cubicBezTo>
                  <a:cubicBezTo>
                    <a:pt x="121920" y="3511550"/>
                    <a:pt x="127000" y="3310890"/>
                    <a:pt x="111760" y="3110230"/>
                  </a:cubicBezTo>
                  <a:cubicBezTo>
                    <a:pt x="97790" y="2929890"/>
                    <a:pt x="85090" y="2750820"/>
                    <a:pt x="71120" y="2570480"/>
                  </a:cubicBezTo>
                  <a:cubicBezTo>
                    <a:pt x="62230" y="2454910"/>
                    <a:pt x="50800" y="2340610"/>
                    <a:pt x="43180" y="2225040"/>
                  </a:cubicBezTo>
                  <a:cubicBezTo>
                    <a:pt x="38100" y="2148840"/>
                    <a:pt x="39370" y="2071370"/>
                    <a:pt x="34290" y="1995170"/>
                  </a:cubicBezTo>
                  <a:cubicBezTo>
                    <a:pt x="31750" y="1951990"/>
                    <a:pt x="17780" y="1910080"/>
                    <a:pt x="16510" y="1866900"/>
                  </a:cubicBezTo>
                  <a:cubicBezTo>
                    <a:pt x="11430" y="1762760"/>
                    <a:pt x="10160" y="1657350"/>
                    <a:pt x="7620" y="1551940"/>
                  </a:cubicBezTo>
                  <a:cubicBezTo>
                    <a:pt x="6350" y="1511300"/>
                    <a:pt x="0" y="1470660"/>
                    <a:pt x="1270" y="1430020"/>
                  </a:cubicBezTo>
                  <a:cubicBezTo>
                    <a:pt x="2540" y="1366520"/>
                    <a:pt x="10160" y="1303020"/>
                    <a:pt x="11430" y="1239520"/>
                  </a:cubicBezTo>
                  <a:cubicBezTo>
                    <a:pt x="12700" y="1165860"/>
                    <a:pt x="5080" y="1092200"/>
                    <a:pt x="7620" y="1019810"/>
                  </a:cubicBezTo>
                  <a:cubicBezTo>
                    <a:pt x="7620" y="949960"/>
                    <a:pt x="16510" y="881380"/>
                    <a:pt x="25400" y="811530"/>
                  </a:cubicBezTo>
                  <a:cubicBezTo>
                    <a:pt x="27940" y="787400"/>
                    <a:pt x="45720" y="765810"/>
                    <a:pt x="50800" y="741680"/>
                  </a:cubicBezTo>
                  <a:cubicBezTo>
                    <a:pt x="72390" y="622300"/>
                    <a:pt x="95250" y="502920"/>
                    <a:pt x="151130" y="392430"/>
                  </a:cubicBezTo>
                  <a:cubicBezTo>
                    <a:pt x="163830" y="368300"/>
                    <a:pt x="184150" y="346710"/>
                    <a:pt x="203200" y="327660"/>
                  </a:cubicBezTo>
                  <a:cubicBezTo>
                    <a:pt x="209550" y="321310"/>
                    <a:pt x="224790" y="325120"/>
                    <a:pt x="228600" y="325120"/>
                  </a:cubicBezTo>
                  <a:cubicBezTo>
                    <a:pt x="237490" y="308610"/>
                    <a:pt x="242570" y="292100"/>
                    <a:pt x="252730" y="284480"/>
                  </a:cubicBezTo>
                  <a:cubicBezTo>
                    <a:pt x="307340" y="242570"/>
                    <a:pt x="364490" y="212090"/>
                    <a:pt x="435610" y="204470"/>
                  </a:cubicBezTo>
                  <a:cubicBezTo>
                    <a:pt x="488950" y="198120"/>
                    <a:pt x="541020" y="175260"/>
                    <a:pt x="594360" y="162560"/>
                  </a:cubicBezTo>
                  <a:cubicBezTo>
                    <a:pt x="659130" y="147320"/>
                    <a:pt x="723900" y="129540"/>
                    <a:pt x="791210" y="120650"/>
                  </a:cubicBezTo>
                  <a:cubicBezTo>
                    <a:pt x="852170" y="113030"/>
                    <a:pt x="910590" y="96520"/>
                    <a:pt x="972820" y="91440"/>
                  </a:cubicBezTo>
                  <a:cubicBezTo>
                    <a:pt x="1036320" y="86360"/>
                    <a:pt x="1099820" y="71120"/>
                    <a:pt x="1164590" y="66040"/>
                  </a:cubicBezTo>
                  <a:cubicBezTo>
                    <a:pt x="1339850" y="53340"/>
                    <a:pt x="1516380" y="44450"/>
                    <a:pt x="1691640" y="34290"/>
                  </a:cubicBezTo>
                  <a:cubicBezTo>
                    <a:pt x="1734820" y="31750"/>
                    <a:pt x="1778000" y="34290"/>
                    <a:pt x="1821180" y="35560"/>
                  </a:cubicBezTo>
                  <a:cubicBezTo>
                    <a:pt x="1842770" y="36830"/>
                    <a:pt x="1864360" y="41910"/>
                    <a:pt x="1887220" y="44450"/>
                  </a:cubicBezTo>
                  <a:cubicBezTo>
                    <a:pt x="1897380" y="45720"/>
                    <a:pt x="1907540" y="41910"/>
                    <a:pt x="1917700" y="41910"/>
                  </a:cubicBezTo>
                  <a:cubicBezTo>
                    <a:pt x="1948180" y="41910"/>
                    <a:pt x="1979930" y="41910"/>
                    <a:pt x="2010410" y="40640"/>
                  </a:cubicBezTo>
                  <a:cubicBezTo>
                    <a:pt x="2068830" y="38100"/>
                    <a:pt x="2128520" y="31750"/>
                    <a:pt x="2186940" y="31750"/>
                  </a:cubicBezTo>
                  <a:cubicBezTo>
                    <a:pt x="2244090" y="31750"/>
                    <a:pt x="2301240" y="35560"/>
                    <a:pt x="2358390" y="38100"/>
                  </a:cubicBezTo>
                  <a:lnTo>
                    <a:pt x="2404110" y="38100"/>
                  </a:lnTo>
                  <a:cubicBezTo>
                    <a:pt x="2473960" y="35560"/>
                    <a:pt x="2542540" y="35560"/>
                    <a:pt x="2612390" y="31750"/>
                  </a:cubicBezTo>
                  <a:cubicBezTo>
                    <a:pt x="2679700" y="27940"/>
                    <a:pt x="2745740" y="19050"/>
                    <a:pt x="2813050" y="15240"/>
                  </a:cubicBezTo>
                  <a:cubicBezTo>
                    <a:pt x="2844800" y="12700"/>
                    <a:pt x="2877820" y="12700"/>
                    <a:pt x="2909570" y="19050"/>
                  </a:cubicBezTo>
                  <a:cubicBezTo>
                    <a:pt x="2957830" y="27940"/>
                    <a:pt x="3003550" y="33020"/>
                    <a:pt x="3051810" y="19050"/>
                  </a:cubicBezTo>
                  <a:cubicBezTo>
                    <a:pt x="3069590" y="13970"/>
                    <a:pt x="3092450" y="22860"/>
                    <a:pt x="3112770" y="25400"/>
                  </a:cubicBezTo>
                  <a:cubicBezTo>
                    <a:pt x="3121660" y="26670"/>
                    <a:pt x="3131820" y="29210"/>
                    <a:pt x="3136900" y="25400"/>
                  </a:cubicBezTo>
                  <a:cubicBezTo>
                    <a:pt x="3171190" y="0"/>
                    <a:pt x="3202940" y="6350"/>
                    <a:pt x="3235960" y="27940"/>
                  </a:cubicBezTo>
                  <a:cubicBezTo>
                    <a:pt x="3239770" y="30480"/>
                    <a:pt x="3249930" y="24130"/>
                    <a:pt x="3257550" y="24130"/>
                  </a:cubicBezTo>
                  <a:cubicBezTo>
                    <a:pt x="3288030" y="24130"/>
                    <a:pt x="3318510" y="24130"/>
                    <a:pt x="3350260" y="25400"/>
                  </a:cubicBezTo>
                  <a:cubicBezTo>
                    <a:pt x="3373120" y="26670"/>
                    <a:pt x="3394710" y="34290"/>
                    <a:pt x="3417570" y="36830"/>
                  </a:cubicBezTo>
                  <a:cubicBezTo>
                    <a:pt x="3467100" y="43180"/>
                    <a:pt x="3517900" y="53340"/>
                    <a:pt x="3568700" y="53340"/>
                  </a:cubicBezTo>
                  <a:cubicBezTo>
                    <a:pt x="3663950" y="54610"/>
                    <a:pt x="3759200" y="58420"/>
                    <a:pt x="3853180" y="78740"/>
                  </a:cubicBezTo>
                  <a:cubicBezTo>
                    <a:pt x="3940809" y="97790"/>
                    <a:pt x="4030980" y="97790"/>
                    <a:pt x="4119880" y="113030"/>
                  </a:cubicBezTo>
                  <a:cubicBezTo>
                    <a:pt x="4173220" y="121920"/>
                    <a:pt x="4227830" y="138430"/>
                    <a:pt x="4273550" y="165100"/>
                  </a:cubicBezTo>
                  <a:cubicBezTo>
                    <a:pt x="4323080" y="193040"/>
                    <a:pt x="4361180" y="238760"/>
                    <a:pt x="4405630" y="276860"/>
                  </a:cubicBezTo>
                  <a:cubicBezTo>
                    <a:pt x="4422139" y="290830"/>
                    <a:pt x="4446270" y="300990"/>
                    <a:pt x="4457700" y="318770"/>
                  </a:cubicBezTo>
                  <a:cubicBezTo>
                    <a:pt x="4490720" y="367030"/>
                    <a:pt x="4519930" y="417830"/>
                    <a:pt x="4549140" y="468630"/>
                  </a:cubicBezTo>
                  <a:cubicBezTo>
                    <a:pt x="4570730" y="505460"/>
                    <a:pt x="4592320" y="543560"/>
                    <a:pt x="4608830" y="581660"/>
                  </a:cubicBezTo>
                  <a:cubicBezTo>
                    <a:pt x="4626610" y="626110"/>
                    <a:pt x="4640580" y="671830"/>
                    <a:pt x="4654550" y="718820"/>
                  </a:cubicBezTo>
                  <a:cubicBezTo>
                    <a:pt x="4676140" y="792480"/>
                    <a:pt x="4701540" y="866140"/>
                    <a:pt x="4715510" y="942340"/>
                  </a:cubicBezTo>
                  <a:cubicBezTo>
                    <a:pt x="4735830" y="1049020"/>
                    <a:pt x="4745990" y="1158240"/>
                    <a:pt x="4761230" y="1266190"/>
                  </a:cubicBezTo>
                  <a:cubicBezTo>
                    <a:pt x="4766310" y="1301750"/>
                    <a:pt x="4772660" y="1337310"/>
                    <a:pt x="4775200" y="1372870"/>
                  </a:cubicBezTo>
                  <a:cubicBezTo>
                    <a:pt x="4782820" y="1474470"/>
                    <a:pt x="4787900" y="1574800"/>
                    <a:pt x="4794250" y="1676400"/>
                  </a:cubicBezTo>
                  <a:cubicBezTo>
                    <a:pt x="4803140" y="1802130"/>
                    <a:pt x="4815840" y="1926590"/>
                    <a:pt x="4822190" y="2052320"/>
                  </a:cubicBezTo>
                  <a:cubicBezTo>
                    <a:pt x="4828540" y="2172970"/>
                    <a:pt x="4833620" y="2294890"/>
                    <a:pt x="4831080" y="2416810"/>
                  </a:cubicBezTo>
                  <a:cubicBezTo>
                    <a:pt x="4827270" y="2620010"/>
                    <a:pt x="4817110" y="2821940"/>
                    <a:pt x="4806950" y="3025140"/>
                  </a:cubicBezTo>
                  <a:cubicBezTo>
                    <a:pt x="4800600" y="3150870"/>
                    <a:pt x="4791710" y="3275330"/>
                    <a:pt x="4779010" y="3399790"/>
                  </a:cubicBezTo>
                  <a:cubicBezTo>
                    <a:pt x="4766310" y="3524250"/>
                    <a:pt x="4747260" y="3647440"/>
                    <a:pt x="4733290" y="3771900"/>
                  </a:cubicBezTo>
                  <a:cubicBezTo>
                    <a:pt x="4723130" y="3858260"/>
                    <a:pt x="4720590" y="3944620"/>
                    <a:pt x="4709160" y="4029710"/>
                  </a:cubicBezTo>
                  <a:cubicBezTo>
                    <a:pt x="4699000" y="4107180"/>
                    <a:pt x="4660900" y="4175760"/>
                    <a:pt x="4610100" y="4232910"/>
                  </a:cubicBezTo>
                  <a:cubicBezTo>
                    <a:pt x="4568191" y="4281170"/>
                    <a:pt x="4535170" y="4335780"/>
                    <a:pt x="4491991" y="4382770"/>
                  </a:cubicBezTo>
                  <a:cubicBezTo>
                    <a:pt x="4453891" y="4424679"/>
                    <a:pt x="4411981" y="4466590"/>
                    <a:pt x="4345941" y="4467860"/>
                  </a:cubicBezTo>
                  <a:cubicBezTo>
                    <a:pt x="4330700" y="4467860"/>
                    <a:pt x="4316731" y="4483100"/>
                    <a:pt x="4301491" y="4490720"/>
                  </a:cubicBezTo>
                  <a:cubicBezTo>
                    <a:pt x="4236720" y="4518660"/>
                    <a:pt x="4169411" y="4542790"/>
                    <a:pt x="4105911" y="4573270"/>
                  </a:cubicBezTo>
                  <a:cubicBezTo>
                    <a:pt x="3989070" y="4629150"/>
                    <a:pt x="3863341" y="4638040"/>
                    <a:pt x="3737611" y="4643120"/>
                  </a:cubicBezTo>
                  <a:cubicBezTo>
                    <a:pt x="3689351" y="4645660"/>
                    <a:pt x="3639820" y="4641850"/>
                    <a:pt x="3591561" y="4645660"/>
                  </a:cubicBezTo>
                  <a:cubicBezTo>
                    <a:pt x="3567431" y="4646930"/>
                    <a:pt x="3544570" y="4658360"/>
                    <a:pt x="3521711" y="4663440"/>
                  </a:cubicBezTo>
                  <a:cubicBezTo>
                    <a:pt x="3511551" y="4665980"/>
                    <a:pt x="3501391" y="4664710"/>
                    <a:pt x="3489961" y="4665980"/>
                  </a:cubicBezTo>
                  <a:cubicBezTo>
                    <a:pt x="3474720" y="4667250"/>
                    <a:pt x="3459481" y="4671060"/>
                    <a:pt x="3444241" y="4669790"/>
                  </a:cubicBezTo>
                  <a:cubicBezTo>
                    <a:pt x="3429000" y="4667250"/>
                    <a:pt x="3418841" y="4662170"/>
                    <a:pt x="3416300" y="4662170"/>
                  </a:cubicBez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en-US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</p:grpSp>
      <p:sp>
        <p:nvSpPr>
          <p:cNvPr id="181" name="TextBox 9"/>
          <p:cNvSpPr/>
          <p:nvPr/>
        </p:nvSpPr>
        <p:spPr>
          <a:xfrm>
            <a:off x="1918291" y="1291606"/>
            <a:ext cx="13976100" cy="73000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pPr>
              <a:lnSpc>
                <a:spcPts val="5448"/>
              </a:lnSpc>
              <a:defRPr sz="6410">
                <a:solidFill>
                  <a:srgbClr val="000000"/>
                </a:solidFill>
                <a:latin typeface="Abhaya Libre Regular"/>
              </a:defRPr>
            </a:pPr>
            <a:r>
              <a:rPr dirty="0" err="1"/>
              <a:t>Capítulo</a:t>
            </a:r>
            <a:r>
              <a:rPr dirty="0"/>
              <a:t> 2: </a:t>
            </a:r>
            <a:r>
              <a:rPr dirty="0" err="1"/>
              <a:t>Gestión</a:t>
            </a:r>
            <a:r>
              <a:rPr dirty="0"/>
              <a:t> de </a:t>
            </a:r>
            <a:r>
              <a:rPr dirty="0" err="1"/>
              <a:t>proyectos</a:t>
            </a:r>
            <a:r>
              <a:rPr dirty="0"/>
              <a:t> con </a:t>
            </a:r>
            <a:r>
              <a:rPr dirty="0" err="1"/>
              <a:t>OpenProject</a:t>
            </a:r>
            <a:endParaRPr lang="en-US" sz="641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2" name="TextBox 10"/>
          <p:cNvSpPr/>
          <p:nvPr/>
        </p:nvSpPr>
        <p:spPr>
          <a:xfrm>
            <a:off x="1911599" y="2956320"/>
            <a:ext cx="12183541" cy="61555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pPr>
              <a:defRPr sz="4000" b="1"/>
            </a:pPr>
            <a:r>
              <a:rPr dirty="0" err="1"/>
              <a:t>Todo</a:t>
            </a:r>
            <a:r>
              <a:rPr dirty="0"/>
              <a:t> </a:t>
            </a:r>
            <a:r>
              <a:rPr dirty="0" err="1"/>
              <a:t>el</a:t>
            </a:r>
            <a:r>
              <a:rPr dirty="0"/>
              <a:t> </a:t>
            </a:r>
            <a:r>
              <a:rPr dirty="0" err="1"/>
              <a:t>ciclo</a:t>
            </a:r>
            <a:r>
              <a:rPr dirty="0"/>
              <a:t> de </a:t>
            </a:r>
            <a:r>
              <a:rPr dirty="0" err="1"/>
              <a:t>vida</a:t>
            </a:r>
            <a:r>
              <a:rPr dirty="0"/>
              <a:t> de la </a:t>
            </a:r>
            <a:r>
              <a:rPr dirty="0" err="1"/>
              <a:t>gestión</a:t>
            </a:r>
            <a:r>
              <a:rPr dirty="0"/>
              <a:t> de </a:t>
            </a:r>
            <a:r>
              <a:rPr dirty="0" err="1"/>
              <a:t>proyectos</a:t>
            </a:r>
            <a:endParaRPr dirty="0"/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A403F377-7C2E-4874-8870-FBF88A8D80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3424479"/>
              </p:ext>
            </p:extLst>
          </p:nvPr>
        </p:nvGraphicFramePr>
        <p:xfrm>
          <a:off x="1828800" y="3708207"/>
          <a:ext cx="14420850" cy="2621280"/>
        </p:xfrm>
        <a:graphic>
          <a:graphicData uri="http://schemas.openxmlformats.org/drawingml/2006/table">
            <a:tbl>
              <a:tblPr/>
              <a:tblGrid>
                <a:gridCol w="3321469">
                  <a:extLst>
                    <a:ext uri="{9D8B030D-6E8A-4147-A177-3AD203B41FA5}">
                      <a16:colId xmlns:a16="http://schemas.microsoft.com/office/drawing/2014/main" val="4231584736"/>
                    </a:ext>
                  </a:extLst>
                </a:gridCol>
                <a:gridCol w="11099381">
                  <a:extLst>
                    <a:ext uri="{9D8B030D-6E8A-4147-A177-3AD203B41FA5}">
                      <a16:colId xmlns:a16="http://schemas.microsoft.com/office/drawing/2014/main" val="1028423006"/>
                    </a:ext>
                  </a:extLst>
                </a:gridCol>
              </a:tblGrid>
              <a:tr h="443209">
                <a:tc>
                  <a:txBody>
                    <a:bodyPr/>
                    <a:lstStyle/>
                    <a:p>
                      <a:pPr>
                        <a:defRPr sz="3200"/>
                      </a:pPr>
                      <a:r>
                        <a:t>Fase de proyecto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 sz="3200"/>
                      </a:pPr>
                      <a:r>
                        <a:t>Documentación</a:t>
                      </a:r>
                      <a:endParaRPr lang="sl-SI" sz="3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52656"/>
                  </a:ext>
                </a:extLst>
              </a:tr>
              <a:tr h="775616">
                <a:tc>
                  <a:txBody>
                    <a:bodyPr/>
                    <a:lstStyle/>
                    <a:p>
                      <a:pPr>
                        <a:defRPr sz="3200">
                          <a:hlinkClick r:id="rId6"/>
                        </a:defRPr>
                      </a:pPr>
                      <a:r>
                        <a:rPr dirty="0" err="1"/>
                        <a:t>Finalización</a:t>
                      </a:r>
                      <a:r>
                        <a:rPr dirty="0"/>
                        <a:t> del </a:t>
                      </a:r>
                      <a:r>
                        <a:rPr dirty="0" err="1"/>
                        <a:t>proyecto</a:t>
                      </a:r>
                      <a:endParaRPr lang="sl-SI" sz="3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 sz="3200"/>
                      </a:pPr>
                      <a:r>
                        <a:rPr dirty="0" err="1"/>
                        <a:t>Documentar</a:t>
                      </a:r>
                      <a:r>
                        <a:rPr dirty="0"/>
                        <a:t> los </a:t>
                      </a:r>
                      <a:r>
                        <a:rPr dirty="0" err="1"/>
                        <a:t>logros</a:t>
                      </a:r>
                      <a:r>
                        <a:rPr dirty="0"/>
                        <a:t> del </a:t>
                      </a:r>
                      <a:r>
                        <a:rPr dirty="0" err="1"/>
                        <a:t>proyecto</a:t>
                      </a:r>
                      <a:r>
                        <a:rPr dirty="0"/>
                        <a:t>, los </a:t>
                      </a:r>
                      <a:r>
                        <a:rPr dirty="0" err="1"/>
                        <a:t>aprendizajes</a:t>
                      </a:r>
                      <a:r>
                        <a:rPr dirty="0"/>
                        <a:t>, las </a:t>
                      </a:r>
                      <a:r>
                        <a:rPr dirty="0" err="1"/>
                        <a:t>mejores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prácticas</a:t>
                      </a:r>
                      <a:r>
                        <a:rPr dirty="0"/>
                        <a:t>, y </a:t>
                      </a:r>
                      <a:r>
                        <a:rPr dirty="0" err="1"/>
                        <a:t>resumir</a:t>
                      </a:r>
                      <a:r>
                        <a:rPr dirty="0"/>
                        <a:t> los </a:t>
                      </a:r>
                      <a:r>
                        <a:rPr dirty="0" err="1"/>
                        <a:t>principales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resultados</a:t>
                      </a:r>
                      <a:r>
                        <a:rPr dirty="0"/>
                        <a:t> de un </a:t>
                      </a:r>
                      <a:r>
                        <a:rPr dirty="0" err="1"/>
                        <a:t>proyecto</a:t>
                      </a:r>
                      <a:r>
                        <a:rPr dirty="0"/>
                        <a:t>. </a:t>
                      </a:r>
                      <a:r>
                        <a:rPr dirty="0" err="1"/>
                        <a:t>Archivar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proyectos</a:t>
                      </a:r>
                      <a:r>
                        <a:rPr dirty="0"/>
                        <a:t> para </a:t>
                      </a:r>
                      <a:r>
                        <a:rPr dirty="0" err="1"/>
                        <a:t>referencia</a:t>
                      </a:r>
                      <a:r>
                        <a:rPr dirty="0"/>
                        <a:t> posterior y </a:t>
                      </a:r>
                      <a:r>
                        <a:rPr dirty="0" err="1"/>
                        <a:t>aprender</a:t>
                      </a:r>
                      <a:r>
                        <a:rPr dirty="0"/>
                        <a:t> de la </a:t>
                      </a:r>
                      <a:r>
                        <a:rPr dirty="0" err="1"/>
                        <a:t>experiencia</a:t>
                      </a:r>
                      <a:r>
                        <a:rPr dirty="0"/>
                        <a:t>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2176876"/>
                  </a:ext>
                </a:extLst>
              </a:tr>
            </a:tbl>
          </a:graphicData>
        </a:graphic>
      </p:graphicFrame>
      <p:sp>
        <p:nvSpPr>
          <p:cNvPr id="13" name="Pravokotnik 12">
            <a:extLst>
              <a:ext uri="{FF2B5EF4-FFF2-40B4-BE49-F238E27FC236}">
                <a16:creationId xmlns:a16="http://schemas.microsoft.com/office/drawing/2014/main" id="{1EC89963-482E-4FB1-A950-DDE5424A1C6E}"/>
              </a:ext>
            </a:extLst>
          </p:cNvPr>
          <p:cNvSpPr/>
          <p:nvPr/>
        </p:nvSpPr>
        <p:spPr>
          <a:xfrm>
            <a:off x="1765140" y="8111490"/>
            <a:ext cx="85203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t>Fuente: https://www.openproject.org/docs/getting-started/openproject-introduction/</a:t>
            </a:r>
          </a:p>
        </p:txBody>
      </p:sp>
    </p:spTree>
    <p:extLst>
      <p:ext uri="{BB962C8B-B14F-4D97-AF65-F5344CB8AC3E}">
        <p14:creationId xmlns:p14="http://schemas.microsoft.com/office/powerpoint/2010/main" val="36084694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Picture 2"/>
          <p:cNvPicPr/>
          <p:nvPr/>
        </p:nvPicPr>
        <p:blipFill>
          <a:blip r:embed="rId2"/>
          <a:stretch/>
        </p:blipFill>
        <p:spPr>
          <a:xfrm rot="17403600">
            <a:off x="-5811120" y="7593840"/>
            <a:ext cx="11621880" cy="12387600"/>
          </a:xfrm>
          <a:prstGeom prst="rect">
            <a:avLst/>
          </a:prstGeom>
          <a:ln w="0">
            <a:noFill/>
          </a:ln>
        </p:spPr>
      </p:pic>
      <p:pic>
        <p:nvPicPr>
          <p:cNvPr id="175" name="Picture 3"/>
          <p:cNvPicPr/>
          <p:nvPr/>
        </p:nvPicPr>
        <p:blipFill>
          <a:blip r:embed="rId3"/>
          <a:stretch/>
        </p:blipFill>
        <p:spPr>
          <a:xfrm rot="1836600">
            <a:off x="0" y="-2006640"/>
            <a:ext cx="3333600" cy="3588120"/>
          </a:xfrm>
          <a:prstGeom prst="rect">
            <a:avLst/>
          </a:prstGeom>
          <a:ln w="0">
            <a:noFill/>
          </a:ln>
        </p:spPr>
      </p:pic>
      <p:pic>
        <p:nvPicPr>
          <p:cNvPr id="176" name="Picture 4"/>
          <p:cNvPicPr/>
          <p:nvPr/>
        </p:nvPicPr>
        <p:blipFill>
          <a:blip r:embed="rId4"/>
          <a:stretch/>
        </p:blipFill>
        <p:spPr>
          <a:xfrm>
            <a:off x="16418880" y="0"/>
            <a:ext cx="1868760" cy="1868760"/>
          </a:xfrm>
          <a:prstGeom prst="rect">
            <a:avLst/>
          </a:prstGeom>
          <a:ln w="0">
            <a:noFill/>
          </a:ln>
        </p:spPr>
      </p:pic>
      <p:pic>
        <p:nvPicPr>
          <p:cNvPr id="177" name="Picture 5"/>
          <p:cNvPicPr/>
          <p:nvPr/>
        </p:nvPicPr>
        <p:blipFill>
          <a:blip r:embed="rId5"/>
          <a:stretch/>
        </p:blipFill>
        <p:spPr>
          <a:xfrm>
            <a:off x="7869960" y="9245880"/>
            <a:ext cx="3710520" cy="779040"/>
          </a:xfrm>
          <a:prstGeom prst="rect">
            <a:avLst/>
          </a:prstGeom>
          <a:ln w="0">
            <a:noFill/>
          </a:ln>
        </p:spPr>
      </p:pic>
      <p:grpSp>
        <p:nvGrpSpPr>
          <p:cNvPr id="178" name="Group 6"/>
          <p:cNvGrpSpPr/>
          <p:nvPr/>
        </p:nvGrpSpPr>
        <p:grpSpPr>
          <a:xfrm>
            <a:off x="167640" y="2634341"/>
            <a:ext cx="17556480" cy="5259979"/>
            <a:chOff x="10225800" y="1650960"/>
            <a:chExt cx="7134840" cy="6977160"/>
          </a:xfrm>
        </p:grpSpPr>
        <p:sp>
          <p:nvSpPr>
            <p:cNvPr id="179" name="Freeform 7"/>
            <p:cNvSpPr/>
            <p:nvPr/>
          </p:nvSpPr>
          <p:spPr>
            <a:xfrm>
              <a:off x="10225800" y="1650960"/>
              <a:ext cx="7134840" cy="6977160"/>
            </a:xfrm>
            <a:custGeom>
              <a:avLst/>
              <a:gdLst>
                <a:gd name="textAreaLeft" fmla="*/ 0 w 7134840"/>
                <a:gd name="textAreaRight" fmla="*/ 7135200 w 7134840"/>
                <a:gd name="textAreaTop" fmla="*/ 0 h 6977160"/>
                <a:gd name="textAreaBottom" fmla="*/ 6977520 h 6977160"/>
              </a:gdLst>
              <a:ahLst/>
              <a:cxnLst/>
              <a:rect l="textAreaLeft" t="textAreaTop" r="textAreaRight" b="textAreaBottom"/>
              <a:pathLst>
                <a:path w="4833620" h="4726940">
                  <a:moveTo>
                    <a:pt x="3416300" y="4662170"/>
                  </a:moveTo>
                  <a:cubicBezTo>
                    <a:pt x="3388360" y="4669790"/>
                    <a:pt x="3366770" y="4679950"/>
                    <a:pt x="3345180" y="4682490"/>
                  </a:cubicBezTo>
                  <a:cubicBezTo>
                    <a:pt x="3223260" y="4692650"/>
                    <a:pt x="3102610" y="4702810"/>
                    <a:pt x="2980690" y="4711700"/>
                  </a:cubicBezTo>
                  <a:cubicBezTo>
                    <a:pt x="2918460" y="4715510"/>
                    <a:pt x="2856230" y="4719320"/>
                    <a:pt x="2794000" y="4720590"/>
                  </a:cubicBezTo>
                  <a:cubicBezTo>
                    <a:pt x="2726690" y="4723130"/>
                    <a:pt x="2659380" y="4726940"/>
                    <a:pt x="2593340" y="4724400"/>
                  </a:cubicBezTo>
                  <a:cubicBezTo>
                    <a:pt x="2529840" y="4723130"/>
                    <a:pt x="2466340" y="4719320"/>
                    <a:pt x="2405380" y="4707890"/>
                  </a:cubicBezTo>
                  <a:cubicBezTo>
                    <a:pt x="2326640" y="4693920"/>
                    <a:pt x="2246630" y="4693920"/>
                    <a:pt x="2169160" y="4681220"/>
                  </a:cubicBezTo>
                  <a:cubicBezTo>
                    <a:pt x="1967230" y="4648200"/>
                    <a:pt x="1761490" y="4657090"/>
                    <a:pt x="1558290" y="4643120"/>
                  </a:cubicBezTo>
                  <a:cubicBezTo>
                    <a:pt x="1443990" y="4635500"/>
                    <a:pt x="1329690" y="4617720"/>
                    <a:pt x="1215390" y="4602480"/>
                  </a:cubicBezTo>
                  <a:cubicBezTo>
                    <a:pt x="1085850" y="4585970"/>
                    <a:pt x="956310" y="4566920"/>
                    <a:pt x="825500" y="4549140"/>
                  </a:cubicBezTo>
                  <a:cubicBezTo>
                    <a:pt x="730250" y="4536440"/>
                    <a:pt x="633730" y="4523740"/>
                    <a:pt x="538480" y="4511040"/>
                  </a:cubicBezTo>
                  <a:cubicBezTo>
                    <a:pt x="535940" y="4511040"/>
                    <a:pt x="533400" y="4509770"/>
                    <a:pt x="530860" y="4509770"/>
                  </a:cubicBezTo>
                  <a:cubicBezTo>
                    <a:pt x="450850" y="4475479"/>
                    <a:pt x="365760" y="4448810"/>
                    <a:pt x="292100" y="4404360"/>
                  </a:cubicBezTo>
                  <a:cubicBezTo>
                    <a:pt x="167640" y="4328160"/>
                    <a:pt x="114300" y="4206240"/>
                    <a:pt x="109220" y="4062730"/>
                  </a:cubicBezTo>
                  <a:cubicBezTo>
                    <a:pt x="107950" y="4013200"/>
                    <a:pt x="101600" y="3964940"/>
                    <a:pt x="101600" y="3915410"/>
                  </a:cubicBezTo>
                  <a:cubicBezTo>
                    <a:pt x="102870" y="3846830"/>
                    <a:pt x="107950" y="3779520"/>
                    <a:pt x="111760" y="3712210"/>
                  </a:cubicBezTo>
                  <a:cubicBezTo>
                    <a:pt x="121920" y="3511550"/>
                    <a:pt x="127000" y="3310890"/>
                    <a:pt x="111760" y="3110230"/>
                  </a:cubicBezTo>
                  <a:cubicBezTo>
                    <a:pt x="97790" y="2929890"/>
                    <a:pt x="85090" y="2750820"/>
                    <a:pt x="71120" y="2570480"/>
                  </a:cubicBezTo>
                  <a:cubicBezTo>
                    <a:pt x="62230" y="2454910"/>
                    <a:pt x="50800" y="2340610"/>
                    <a:pt x="43180" y="2225040"/>
                  </a:cubicBezTo>
                  <a:cubicBezTo>
                    <a:pt x="38100" y="2148840"/>
                    <a:pt x="39370" y="2071370"/>
                    <a:pt x="34290" y="1995170"/>
                  </a:cubicBezTo>
                  <a:cubicBezTo>
                    <a:pt x="31750" y="1951990"/>
                    <a:pt x="17780" y="1910080"/>
                    <a:pt x="16510" y="1866900"/>
                  </a:cubicBezTo>
                  <a:cubicBezTo>
                    <a:pt x="11430" y="1762760"/>
                    <a:pt x="10160" y="1657350"/>
                    <a:pt x="7620" y="1551940"/>
                  </a:cubicBezTo>
                  <a:cubicBezTo>
                    <a:pt x="6350" y="1511300"/>
                    <a:pt x="0" y="1470660"/>
                    <a:pt x="1270" y="1430020"/>
                  </a:cubicBezTo>
                  <a:cubicBezTo>
                    <a:pt x="2540" y="1366520"/>
                    <a:pt x="10160" y="1303020"/>
                    <a:pt x="11430" y="1239520"/>
                  </a:cubicBezTo>
                  <a:cubicBezTo>
                    <a:pt x="12700" y="1165860"/>
                    <a:pt x="5080" y="1092200"/>
                    <a:pt x="7620" y="1019810"/>
                  </a:cubicBezTo>
                  <a:cubicBezTo>
                    <a:pt x="7620" y="949960"/>
                    <a:pt x="16510" y="881380"/>
                    <a:pt x="25400" y="811530"/>
                  </a:cubicBezTo>
                  <a:cubicBezTo>
                    <a:pt x="27940" y="787400"/>
                    <a:pt x="45720" y="765810"/>
                    <a:pt x="50800" y="741680"/>
                  </a:cubicBezTo>
                  <a:cubicBezTo>
                    <a:pt x="72390" y="622300"/>
                    <a:pt x="95250" y="502920"/>
                    <a:pt x="151130" y="392430"/>
                  </a:cubicBezTo>
                  <a:cubicBezTo>
                    <a:pt x="163830" y="368300"/>
                    <a:pt x="184150" y="346710"/>
                    <a:pt x="203200" y="327660"/>
                  </a:cubicBezTo>
                  <a:cubicBezTo>
                    <a:pt x="209550" y="321310"/>
                    <a:pt x="224790" y="325120"/>
                    <a:pt x="228600" y="325120"/>
                  </a:cubicBezTo>
                  <a:cubicBezTo>
                    <a:pt x="237490" y="308610"/>
                    <a:pt x="242570" y="292100"/>
                    <a:pt x="252730" y="284480"/>
                  </a:cubicBezTo>
                  <a:cubicBezTo>
                    <a:pt x="307340" y="242570"/>
                    <a:pt x="364490" y="212090"/>
                    <a:pt x="435610" y="204470"/>
                  </a:cubicBezTo>
                  <a:cubicBezTo>
                    <a:pt x="488950" y="198120"/>
                    <a:pt x="541020" y="175260"/>
                    <a:pt x="594360" y="162560"/>
                  </a:cubicBezTo>
                  <a:cubicBezTo>
                    <a:pt x="659130" y="147320"/>
                    <a:pt x="723900" y="129540"/>
                    <a:pt x="791210" y="120650"/>
                  </a:cubicBezTo>
                  <a:cubicBezTo>
                    <a:pt x="852170" y="113030"/>
                    <a:pt x="910590" y="96520"/>
                    <a:pt x="972820" y="91440"/>
                  </a:cubicBezTo>
                  <a:cubicBezTo>
                    <a:pt x="1036320" y="86360"/>
                    <a:pt x="1099820" y="71120"/>
                    <a:pt x="1164590" y="66040"/>
                  </a:cubicBezTo>
                  <a:cubicBezTo>
                    <a:pt x="1339850" y="53340"/>
                    <a:pt x="1516380" y="44450"/>
                    <a:pt x="1691640" y="34290"/>
                  </a:cubicBezTo>
                  <a:cubicBezTo>
                    <a:pt x="1734820" y="31750"/>
                    <a:pt x="1778000" y="34290"/>
                    <a:pt x="1821180" y="35560"/>
                  </a:cubicBezTo>
                  <a:cubicBezTo>
                    <a:pt x="1842770" y="36830"/>
                    <a:pt x="1864360" y="41910"/>
                    <a:pt x="1887220" y="44450"/>
                  </a:cubicBezTo>
                  <a:cubicBezTo>
                    <a:pt x="1897380" y="45720"/>
                    <a:pt x="1907540" y="41910"/>
                    <a:pt x="1917700" y="41910"/>
                  </a:cubicBezTo>
                  <a:cubicBezTo>
                    <a:pt x="1948180" y="41910"/>
                    <a:pt x="1979930" y="41910"/>
                    <a:pt x="2010410" y="40640"/>
                  </a:cubicBezTo>
                  <a:cubicBezTo>
                    <a:pt x="2068830" y="38100"/>
                    <a:pt x="2128520" y="31750"/>
                    <a:pt x="2186940" y="31750"/>
                  </a:cubicBezTo>
                  <a:cubicBezTo>
                    <a:pt x="2244090" y="31750"/>
                    <a:pt x="2301240" y="35560"/>
                    <a:pt x="2358390" y="38100"/>
                  </a:cubicBezTo>
                  <a:lnTo>
                    <a:pt x="2404110" y="38100"/>
                  </a:lnTo>
                  <a:cubicBezTo>
                    <a:pt x="2473960" y="35560"/>
                    <a:pt x="2542540" y="35560"/>
                    <a:pt x="2612390" y="31750"/>
                  </a:cubicBezTo>
                  <a:cubicBezTo>
                    <a:pt x="2679700" y="27940"/>
                    <a:pt x="2745740" y="19050"/>
                    <a:pt x="2813050" y="15240"/>
                  </a:cubicBezTo>
                  <a:cubicBezTo>
                    <a:pt x="2844800" y="12700"/>
                    <a:pt x="2877820" y="12700"/>
                    <a:pt x="2909570" y="19050"/>
                  </a:cubicBezTo>
                  <a:cubicBezTo>
                    <a:pt x="2957830" y="27940"/>
                    <a:pt x="3003550" y="33020"/>
                    <a:pt x="3051810" y="19050"/>
                  </a:cubicBezTo>
                  <a:cubicBezTo>
                    <a:pt x="3069590" y="13970"/>
                    <a:pt x="3092450" y="22860"/>
                    <a:pt x="3112770" y="25400"/>
                  </a:cubicBezTo>
                  <a:cubicBezTo>
                    <a:pt x="3121660" y="26670"/>
                    <a:pt x="3131820" y="29210"/>
                    <a:pt x="3136900" y="25400"/>
                  </a:cubicBezTo>
                  <a:cubicBezTo>
                    <a:pt x="3171190" y="0"/>
                    <a:pt x="3202940" y="6350"/>
                    <a:pt x="3235960" y="27940"/>
                  </a:cubicBezTo>
                  <a:cubicBezTo>
                    <a:pt x="3239770" y="30480"/>
                    <a:pt x="3249930" y="24130"/>
                    <a:pt x="3257550" y="24130"/>
                  </a:cubicBezTo>
                  <a:cubicBezTo>
                    <a:pt x="3288030" y="24130"/>
                    <a:pt x="3318510" y="24130"/>
                    <a:pt x="3350260" y="25400"/>
                  </a:cubicBezTo>
                  <a:cubicBezTo>
                    <a:pt x="3373120" y="26670"/>
                    <a:pt x="3394710" y="34290"/>
                    <a:pt x="3417570" y="36830"/>
                  </a:cubicBezTo>
                  <a:cubicBezTo>
                    <a:pt x="3467100" y="43180"/>
                    <a:pt x="3517900" y="53340"/>
                    <a:pt x="3568700" y="53340"/>
                  </a:cubicBezTo>
                  <a:cubicBezTo>
                    <a:pt x="3663950" y="54610"/>
                    <a:pt x="3759200" y="58420"/>
                    <a:pt x="3853180" y="78740"/>
                  </a:cubicBezTo>
                  <a:cubicBezTo>
                    <a:pt x="3940809" y="97790"/>
                    <a:pt x="4030980" y="97790"/>
                    <a:pt x="4119880" y="113030"/>
                  </a:cubicBezTo>
                  <a:cubicBezTo>
                    <a:pt x="4173220" y="121920"/>
                    <a:pt x="4227830" y="138430"/>
                    <a:pt x="4273550" y="165100"/>
                  </a:cubicBezTo>
                  <a:cubicBezTo>
                    <a:pt x="4323080" y="193040"/>
                    <a:pt x="4361180" y="238760"/>
                    <a:pt x="4405630" y="276860"/>
                  </a:cubicBezTo>
                  <a:cubicBezTo>
                    <a:pt x="4422139" y="290830"/>
                    <a:pt x="4446270" y="300990"/>
                    <a:pt x="4457700" y="318770"/>
                  </a:cubicBezTo>
                  <a:cubicBezTo>
                    <a:pt x="4490720" y="367030"/>
                    <a:pt x="4519930" y="417830"/>
                    <a:pt x="4549140" y="468630"/>
                  </a:cubicBezTo>
                  <a:cubicBezTo>
                    <a:pt x="4570730" y="505460"/>
                    <a:pt x="4592320" y="543560"/>
                    <a:pt x="4608830" y="581660"/>
                  </a:cubicBezTo>
                  <a:cubicBezTo>
                    <a:pt x="4626610" y="626110"/>
                    <a:pt x="4640580" y="671830"/>
                    <a:pt x="4654550" y="718820"/>
                  </a:cubicBezTo>
                  <a:cubicBezTo>
                    <a:pt x="4676140" y="792480"/>
                    <a:pt x="4701540" y="866140"/>
                    <a:pt x="4715510" y="942340"/>
                  </a:cubicBezTo>
                  <a:cubicBezTo>
                    <a:pt x="4735830" y="1049020"/>
                    <a:pt x="4745990" y="1158240"/>
                    <a:pt x="4761230" y="1266190"/>
                  </a:cubicBezTo>
                  <a:cubicBezTo>
                    <a:pt x="4766310" y="1301750"/>
                    <a:pt x="4772660" y="1337310"/>
                    <a:pt x="4775200" y="1372870"/>
                  </a:cubicBezTo>
                  <a:cubicBezTo>
                    <a:pt x="4782820" y="1474470"/>
                    <a:pt x="4787900" y="1574800"/>
                    <a:pt x="4794250" y="1676400"/>
                  </a:cubicBezTo>
                  <a:cubicBezTo>
                    <a:pt x="4803140" y="1802130"/>
                    <a:pt x="4815840" y="1926590"/>
                    <a:pt x="4822190" y="2052320"/>
                  </a:cubicBezTo>
                  <a:cubicBezTo>
                    <a:pt x="4828540" y="2172970"/>
                    <a:pt x="4833620" y="2294890"/>
                    <a:pt x="4831080" y="2416810"/>
                  </a:cubicBezTo>
                  <a:cubicBezTo>
                    <a:pt x="4827270" y="2620010"/>
                    <a:pt x="4817110" y="2821940"/>
                    <a:pt x="4806950" y="3025140"/>
                  </a:cubicBezTo>
                  <a:cubicBezTo>
                    <a:pt x="4800600" y="3150870"/>
                    <a:pt x="4791710" y="3275330"/>
                    <a:pt x="4779010" y="3399790"/>
                  </a:cubicBezTo>
                  <a:cubicBezTo>
                    <a:pt x="4766310" y="3524250"/>
                    <a:pt x="4747260" y="3647440"/>
                    <a:pt x="4733290" y="3771900"/>
                  </a:cubicBezTo>
                  <a:cubicBezTo>
                    <a:pt x="4723130" y="3858260"/>
                    <a:pt x="4720590" y="3944620"/>
                    <a:pt x="4709160" y="4029710"/>
                  </a:cubicBezTo>
                  <a:cubicBezTo>
                    <a:pt x="4699000" y="4107180"/>
                    <a:pt x="4660900" y="4175760"/>
                    <a:pt x="4610100" y="4232910"/>
                  </a:cubicBezTo>
                  <a:cubicBezTo>
                    <a:pt x="4568191" y="4281170"/>
                    <a:pt x="4535170" y="4335780"/>
                    <a:pt x="4491991" y="4382770"/>
                  </a:cubicBezTo>
                  <a:cubicBezTo>
                    <a:pt x="4453891" y="4424679"/>
                    <a:pt x="4411981" y="4466590"/>
                    <a:pt x="4345941" y="4467860"/>
                  </a:cubicBezTo>
                  <a:cubicBezTo>
                    <a:pt x="4330700" y="4467860"/>
                    <a:pt x="4316731" y="4483100"/>
                    <a:pt x="4301491" y="4490720"/>
                  </a:cubicBezTo>
                  <a:cubicBezTo>
                    <a:pt x="4236720" y="4518660"/>
                    <a:pt x="4169411" y="4542790"/>
                    <a:pt x="4105911" y="4573270"/>
                  </a:cubicBezTo>
                  <a:cubicBezTo>
                    <a:pt x="3989070" y="4629150"/>
                    <a:pt x="3863341" y="4638040"/>
                    <a:pt x="3737611" y="4643120"/>
                  </a:cubicBezTo>
                  <a:cubicBezTo>
                    <a:pt x="3689351" y="4645660"/>
                    <a:pt x="3639820" y="4641850"/>
                    <a:pt x="3591561" y="4645660"/>
                  </a:cubicBezTo>
                  <a:cubicBezTo>
                    <a:pt x="3567431" y="4646930"/>
                    <a:pt x="3544570" y="4658360"/>
                    <a:pt x="3521711" y="4663440"/>
                  </a:cubicBezTo>
                  <a:cubicBezTo>
                    <a:pt x="3511551" y="4665980"/>
                    <a:pt x="3501391" y="4664710"/>
                    <a:pt x="3489961" y="4665980"/>
                  </a:cubicBezTo>
                  <a:cubicBezTo>
                    <a:pt x="3474720" y="4667250"/>
                    <a:pt x="3459481" y="4671060"/>
                    <a:pt x="3444241" y="4669790"/>
                  </a:cubicBezTo>
                  <a:cubicBezTo>
                    <a:pt x="3429000" y="4667250"/>
                    <a:pt x="3418841" y="4662170"/>
                    <a:pt x="3416300" y="4662170"/>
                  </a:cubicBez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en-US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</p:grpSp>
      <p:sp>
        <p:nvSpPr>
          <p:cNvPr id="181" name="TextBox 9"/>
          <p:cNvSpPr/>
          <p:nvPr/>
        </p:nvSpPr>
        <p:spPr>
          <a:xfrm>
            <a:off x="1911600" y="1193778"/>
            <a:ext cx="12784114" cy="73000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pPr>
              <a:lnSpc>
                <a:spcPts val="5448"/>
              </a:lnSpc>
              <a:defRPr sz="6410">
                <a:solidFill>
                  <a:srgbClr val="000000"/>
                </a:solidFill>
                <a:latin typeface="Abhaya Libre Regular"/>
              </a:defRPr>
            </a:pPr>
            <a:r>
              <a:rPr dirty="0" err="1"/>
              <a:t>Capítulo</a:t>
            </a:r>
            <a:r>
              <a:rPr dirty="0"/>
              <a:t> 2: </a:t>
            </a:r>
            <a:r>
              <a:rPr dirty="0" err="1"/>
              <a:t>Gestión</a:t>
            </a:r>
            <a:r>
              <a:rPr dirty="0"/>
              <a:t> de </a:t>
            </a:r>
            <a:r>
              <a:rPr dirty="0" err="1"/>
              <a:t>proyectos</a:t>
            </a:r>
            <a:r>
              <a:rPr dirty="0"/>
              <a:t> con </a:t>
            </a:r>
            <a:r>
              <a:rPr dirty="0" err="1"/>
              <a:t>OpenProject</a:t>
            </a:r>
            <a:endParaRPr lang="en-US" sz="641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2" name="TextBox 10"/>
          <p:cNvSpPr/>
          <p:nvPr/>
        </p:nvSpPr>
        <p:spPr>
          <a:xfrm>
            <a:off x="1911600" y="2956320"/>
            <a:ext cx="10249920" cy="61555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 altLang="sl-SI" sz="4000" b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defRPr>
            </a:pPr>
            <a:r>
              <a:t>Concepto e iniciación del proyecto</a:t>
            </a:r>
            <a:endParaRPr kumimoji="0" lang="sl-SI" altLang="sl-SI" sz="4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8A85E972-C153-4B11-8179-6D8D7D2767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3849190"/>
              </p:ext>
            </p:extLst>
          </p:nvPr>
        </p:nvGraphicFramePr>
        <p:xfrm>
          <a:off x="1744149" y="4587270"/>
          <a:ext cx="11719560" cy="3200400"/>
        </p:xfrm>
        <a:graphic>
          <a:graphicData uri="http://schemas.openxmlformats.org/drawingml/2006/table">
            <a:tbl>
              <a:tblPr/>
              <a:tblGrid>
                <a:gridCol w="5859780">
                  <a:extLst>
                    <a:ext uri="{9D8B030D-6E8A-4147-A177-3AD203B41FA5}">
                      <a16:colId xmlns:a16="http://schemas.microsoft.com/office/drawing/2014/main" val="2479674383"/>
                    </a:ext>
                  </a:extLst>
                </a:gridCol>
                <a:gridCol w="5859780">
                  <a:extLst>
                    <a:ext uri="{9D8B030D-6E8A-4147-A177-3AD203B41FA5}">
                      <a16:colId xmlns:a16="http://schemas.microsoft.com/office/drawing/2014/main" val="98684462"/>
                    </a:ext>
                  </a:extLst>
                </a:gridCol>
              </a:tblGrid>
              <a:tr h="486193">
                <a:tc>
                  <a:txBody>
                    <a:bodyPr/>
                    <a:lstStyle/>
                    <a:p>
                      <a:pPr>
                        <a:defRPr sz="3200"/>
                      </a:pPr>
                      <a:r>
                        <a:t>Función</a:t>
                      </a:r>
                      <a:endParaRPr lang="sl-SI" sz="3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 sz="3200"/>
                      </a:pPr>
                      <a:r>
                        <a:t>Documentación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5473202"/>
                  </a:ext>
                </a:extLst>
              </a:tr>
              <a:tr h="486193">
                <a:tc>
                  <a:txBody>
                    <a:bodyPr/>
                    <a:lstStyle/>
                    <a:p>
                      <a:pPr>
                        <a:defRPr sz="3200">
                          <a:hlinkClick r:id="rId6"/>
                        </a:defRPr>
                      </a:pPr>
                      <a:r>
                        <a:t>Crear un nuevo proyecto</a:t>
                      </a:r>
                      <a:endParaRPr lang="sl-SI" sz="3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 sz="3200"/>
                      </a:pPr>
                      <a:r>
                        <a:t>Crear y configurar un nuevo proyecto en OpenProject</a:t>
                      </a:r>
                      <a:endParaRPr lang="en-US" sz="3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6252555"/>
                  </a:ext>
                </a:extLst>
              </a:tr>
              <a:tr h="486193">
                <a:tc>
                  <a:txBody>
                    <a:bodyPr/>
                    <a:lstStyle/>
                    <a:p>
                      <a:pPr>
                        <a:defRPr sz="3200">
                          <a:hlinkClick r:id="rId7"/>
                        </a:defRPr>
                      </a:pPr>
                      <a:r>
                        <a:t>Establecer una estructura de proyecto</a:t>
                      </a:r>
                      <a:endParaRPr lang="en-US" sz="32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 sz="3200"/>
                      </a:pPr>
                      <a:r>
                        <a:t>Crear una jerarquía de proyectos para estructurar tu trabajo en OpenProject</a:t>
                      </a:r>
                      <a:endParaRPr lang="en-US" sz="3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6811377"/>
                  </a:ext>
                </a:extLst>
              </a:tr>
            </a:tbl>
          </a:graphicData>
        </a:graphic>
      </p:graphicFrame>
      <p:sp>
        <p:nvSpPr>
          <p:cNvPr id="4" name="Rectangle 1">
            <a:extLst>
              <a:ext uri="{FF2B5EF4-FFF2-40B4-BE49-F238E27FC236}">
                <a16:creationId xmlns:a16="http://schemas.microsoft.com/office/drawing/2014/main" id="{649F66CB-32EB-4C4F-9FB8-9756BB5E2D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4149" y="3656080"/>
            <a:ext cx="1463225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altLang="sl-SI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defRPr>
            </a:pPr>
            <a:r>
              <a:rPr sz="3200"/>
              <a:t>OpenProject permite la instalación y configuración inicial de una estructura de proyecto.</a:t>
            </a:r>
            <a:endParaRPr kumimoji="0" lang="sl-SI" altLang="sl-SI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Pravokotnik 12">
            <a:extLst>
              <a:ext uri="{FF2B5EF4-FFF2-40B4-BE49-F238E27FC236}">
                <a16:creationId xmlns:a16="http://schemas.microsoft.com/office/drawing/2014/main" id="{072AE04B-CC93-422E-BFD2-CA0F65C088F2}"/>
              </a:ext>
            </a:extLst>
          </p:cNvPr>
          <p:cNvSpPr/>
          <p:nvPr/>
        </p:nvSpPr>
        <p:spPr>
          <a:xfrm>
            <a:off x="1765140" y="8111490"/>
            <a:ext cx="85203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t>Fuente: https://www.openproject.org/docs/getting-started/openproject-introduction/</a:t>
            </a:r>
          </a:p>
        </p:txBody>
      </p:sp>
    </p:spTree>
    <p:extLst>
      <p:ext uri="{BB962C8B-B14F-4D97-AF65-F5344CB8AC3E}">
        <p14:creationId xmlns:p14="http://schemas.microsoft.com/office/powerpoint/2010/main" val="34692018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Picture 2"/>
          <p:cNvPicPr/>
          <p:nvPr/>
        </p:nvPicPr>
        <p:blipFill>
          <a:blip r:embed="rId2"/>
          <a:stretch/>
        </p:blipFill>
        <p:spPr>
          <a:xfrm rot="17403600">
            <a:off x="-5811120" y="7593840"/>
            <a:ext cx="11621880" cy="12387600"/>
          </a:xfrm>
          <a:prstGeom prst="rect">
            <a:avLst/>
          </a:prstGeom>
          <a:ln w="0">
            <a:noFill/>
          </a:ln>
        </p:spPr>
      </p:pic>
      <p:pic>
        <p:nvPicPr>
          <p:cNvPr id="175" name="Picture 3"/>
          <p:cNvPicPr/>
          <p:nvPr/>
        </p:nvPicPr>
        <p:blipFill>
          <a:blip r:embed="rId3"/>
          <a:stretch/>
        </p:blipFill>
        <p:spPr>
          <a:xfrm rot="1836600">
            <a:off x="0" y="-2006640"/>
            <a:ext cx="3333600" cy="3588120"/>
          </a:xfrm>
          <a:prstGeom prst="rect">
            <a:avLst/>
          </a:prstGeom>
          <a:ln w="0">
            <a:noFill/>
          </a:ln>
        </p:spPr>
      </p:pic>
      <p:pic>
        <p:nvPicPr>
          <p:cNvPr id="176" name="Picture 4"/>
          <p:cNvPicPr/>
          <p:nvPr/>
        </p:nvPicPr>
        <p:blipFill>
          <a:blip r:embed="rId4"/>
          <a:stretch/>
        </p:blipFill>
        <p:spPr>
          <a:xfrm>
            <a:off x="16418880" y="0"/>
            <a:ext cx="1868760" cy="1868760"/>
          </a:xfrm>
          <a:prstGeom prst="rect">
            <a:avLst/>
          </a:prstGeom>
          <a:ln w="0">
            <a:noFill/>
          </a:ln>
        </p:spPr>
      </p:pic>
      <p:pic>
        <p:nvPicPr>
          <p:cNvPr id="177" name="Picture 5"/>
          <p:cNvPicPr/>
          <p:nvPr/>
        </p:nvPicPr>
        <p:blipFill>
          <a:blip r:embed="rId5"/>
          <a:stretch/>
        </p:blipFill>
        <p:spPr>
          <a:xfrm>
            <a:off x="7869960" y="9245880"/>
            <a:ext cx="3710520" cy="779040"/>
          </a:xfrm>
          <a:prstGeom prst="rect">
            <a:avLst/>
          </a:prstGeom>
          <a:ln w="0">
            <a:noFill/>
          </a:ln>
        </p:spPr>
      </p:pic>
      <p:grpSp>
        <p:nvGrpSpPr>
          <p:cNvPr id="178" name="Group 6"/>
          <p:cNvGrpSpPr/>
          <p:nvPr/>
        </p:nvGrpSpPr>
        <p:grpSpPr>
          <a:xfrm>
            <a:off x="167640" y="2634341"/>
            <a:ext cx="17556480" cy="5259979"/>
            <a:chOff x="10225800" y="1650960"/>
            <a:chExt cx="7134840" cy="6977160"/>
          </a:xfrm>
        </p:grpSpPr>
        <p:sp>
          <p:nvSpPr>
            <p:cNvPr id="179" name="Freeform 7"/>
            <p:cNvSpPr/>
            <p:nvPr/>
          </p:nvSpPr>
          <p:spPr>
            <a:xfrm>
              <a:off x="10225800" y="1650960"/>
              <a:ext cx="7134840" cy="6977160"/>
            </a:xfrm>
            <a:custGeom>
              <a:avLst/>
              <a:gdLst>
                <a:gd name="textAreaLeft" fmla="*/ 0 w 7134840"/>
                <a:gd name="textAreaRight" fmla="*/ 7135200 w 7134840"/>
                <a:gd name="textAreaTop" fmla="*/ 0 h 6977160"/>
                <a:gd name="textAreaBottom" fmla="*/ 6977520 h 6977160"/>
              </a:gdLst>
              <a:ahLst/>
              <a:cxnLst/>
              <a:rect l="textAreaLeft" t="textAreaTop" r="textAreaRight" b="textAreaBottom"/>
              <a:pathLst>
                <a:path w="4833620" h="4726940">
                  <a:moveTo>
                    <a:pt x="3416300" y="4662170"/>
                  </a:moveTo>
                  <a:cubicBezTo>
                    <a:pt x="3388360" y="4669790"/>
                    <a:pt x="3366770" y="4679950"/>
                    <a:pt x="3345180" y="4682490"/>
                  </a:cubicBezTo>
                  <a:cubicBezTo>
                    <a:pt x="3223260" y="4692650"/>
                    <a:pt x="3102610" y="4702810"/>
                    <a:pt x="2980690" y="4711700"/>
                  </a:cubicBezTo>
                  <a:cubicBezTo>
                    <a:pt x="2918460" y="4715510"/>
                    <a:pt x="2856230" y="4719320"/>
                    <a:pt x="2794000" y="4720590"/>
                  </a:cubicBezTo>
                  <a:cubicBezTo>
                    <a:pt x="2726690" y="4723130"/>
                    <a:pt x="2659380" y="4726940"/>
                    <a:pt x="2593340" y="4724400"/>
                  </a:cubicBezTo>
                  <a:cubicBezTo>
                    <a:pt x="2529840" y="4723130"/>
                    <a:pt x="2466340" y="4719320"/>
                    <a:pt x="2405380" y="4707890"/>
                  </a:cubicBezTo>
                  <a:cubicBezTo>
                    <a:pt x="2326640" y="4693920"/>
                    <a:pt x="2246630" y="4693920"/>
                    <a:pt x="2169160" y="4681220"/>
                  </a:cubicBezTo>
                  <a:cubicBezTo>
                    <a:pt x="1967230" y="4648200"/>
                    <a:pt x="1761490" y="4657090"/>
                    <a:pt x="1558290" y="4643120"/>
                  </a:cubicBezTo>
                  <a:cubicBezTo>
                    <a:pt x="1443990" y="4635500"/>
                    <a:pt x="1329690" y="4617720"/>
                    <a:pt x="1215390" y="4602480"/>
                  </a:cubicBezTo>
                  <a:cubicBezTo>
                    <a:pt x="1085850" y="4585970"/>
                    <a:pt x="956310" y="4566920"/>
                    <a:pt x="825500" y="4549140"/>
                  </a:cubicBezTo>
                  <a:cubicBezTo>
                    <a:pt x="730250" y="4536440"/>
                    <a:pt x="633730" y="4523740"/>
                    <a:pt x="538480" y="4511040"/>
                  </a:cubicBezTo>
                  <a:cubicBezTo>
                    <a:pt x="535940" y="4511040"/>
                    <a:pt x="533400" y="4509770"/>
                    <a:pt x="530860" y="4509770"/>
                  </a:cubicBezTo>
                  <a:cubicBezTo>
                    <a:pt x="450850" y="4475479"/>
                    <a:pt x="365760" y="4448810"/>
                    <a:pt x="292100" y="4404360"/>
                  </a:cubicBezTo>
                  <a:cubicBezTo>
                    <a:pt x="167640" y="4328160"/>
                    <a:pt x="114300" y="4206240"/>
                    <a:pt x="109220" y="4062730"/>
                  </a:cubicBezTo>
                  <a:cubicBezTo>
                    <a:pt x="107950" y="4013200"/>
                    <a:pt x="101600" y="3964940"/>
                    <a:pt x="101600" y="3915410"/>
                  </a:cubicBezTo>
                  <a:cubicBezTo>
                    <a:pt x="102870" y="3846830"/>
                    <a:pt x="107950" y="3779520"/>
                    <a:pt x="111760" y="3712210"/>
                  </a:cubicBezTo>
                  <a:cubicBezTo>
                    <a:pt x="121920" y="3511550"/>
                    <a:pt x="127000" y="3310890"/>
                    <a:pt x="111760" y="3110230"/>
                  </a:cubicBezTo>
                  <a:cubicBezTo>
                    <a:pt x="97790" y="2929890"/>
                    <a:pt x="85090" y="2750820"/>
                    <a:pt x="71120" y="2570480"/>
                  </a:cubicBezTo>
                  <a:cubicBezTo>
                    <a:pt x="62230" y="2454910"/>
                    <a:pt x="50800" y="2340610"/>
                    <a:pt x="43180" y="2225040"/>
                  </a:cubicBezTo>
                  <a:cubicBezTo>
                    <a:pt x="38100" y="2148840"/>
                    <a:pt x="39370" y="2071370"/>
                    <a:pt x="34290" y="1995170"/>
                  </a:cubicBezTo>
                  <a:cubicBezTo>
                    <a:pt x="31750" y="1951990"/>
                    <a:pt x="17780" y="1910080"/>
                    <a:pt x="16510" y="1866900"/>
                  </a:cubicBezTo>
                  <a:cubicBezTo>
                    <a:pt x="11430" y="1762760"/>
                    <a:pt x="10160" y="1657350"/>
                    <a:pt x="7620" y="1551940"/>
                  </a:cubicBezTo>
                  <a:cubicBezTo>
                    <a:pt x="6350" y="1511300"/>
                    <a:pt x="0" y="1470660"/>
                    <a:pt x="1270" y="1430020"/>
                  </a:cubicBezTo>
                  <a:cubicBezTo>
                    <a:pt x="2540" y="1366520"/>
                    <a:pt x="10160" y="1303020"/>
                    <a:pt x="11430" y="1239520"/>
                  </a:cubicBezTo>
                  <a:cubicBezTo>
                    <a:pt x="12700" y="1165860"/>
                    <a:pt x="5080" y="1092200"/>
                    <a:pt x="7620" y="1019810"/>
                  </a:cubicBezTo>
                  <a:cubicBezTo>
                    <a:pt x="7620" y="949960"/>
                    <a:pt x="16510" y="881380"/>
                    <a:pt x="25400" y="811530"/>
                  </a:cubicBezTo>
                  <a:cubicBezTo>
                    <a:pt x="27940" y="787400"/>
                    <a:pt x="45720" y="765810"/>
                    <a:pt x="50800" y="741680"/>
                  </a:cubicBezTo>
                  <a:cubicBezTo>
                    <a:pt x="72390" y="622300"/>
                    <a:pt x="95250" y="502920"/>
                    <a:pt x="151130" y="392430"/>
                  </a:cubicBezTo>
                  <a:cubicBezTo>
                    <a:pt x="163830" y="368300"/>
                    <a:pt x="184150" y="346710"/>
                    <a:pt x="203200" y="327660"/>
                  </a:cubicBezTo>
                  <a:cubicBezTo>
                    <a:pt x="209550" y="321310"/>
                    <a:pt x="224790" y="325120"/>
                    <a:pt x="228600" y="325120"/>
                  </a:cubicBezTo>
                  <a:cubicBezTo>
                    <a:pt x="237490" y="308610"/>
                    <a:pt x="242570" y="292100"/>
                    <a:pt x="252730" y="284480"/>
                  </a:cubicBezTo>
                  <a:cubicBezTo>
                    <a:pt x="307340" y="242570"/>
                    <a:pt x="364490" y="212090"/>
                    <a:pt x="435610" y="204470"/>
                  </a:cubicBezTo>
                  <a:cubicBezTo>
                    <a:pt x="488950" y="198120"/>
                    <a:pt x="541020" y="175260"/>
                    <a:pt x="594360" y="162560"/>
                  </a:cubicBezTo>
                  <a:cubicBezTo>
                    <a:pt x="659130" y="147320"/>
                    <a:pt x="723900" y="129540"/>
                    <a:pt x="791210" y="120650"/>
                  </a:cubicBezTo>
                  <a:cubicBezTo>
                    <a:pt x="852170" y="113030"/>
                    <a:pt x="910590" y="96520"/>
                    <a:pt x="972820" y="91440"/>
                  </a:cubicBezTo>
                  <a:cubicBezTo>
                    <a:pt x="1036320" y="86360"/>
                    <a:pt x="1099820" y="71120"/>
                    <a:pt x="1164590" y="66040"/>
                  </a:cubicBezTo>
                  <a:cubicBezTo>
                    <a:pt x="1339850" y="53340"/>
                    <a:pt x="1516380" y="44450"/>
                    <a:pt x="1691640" y="34290"/>
                  </a:cubicBezTo>
                  <a:cubicBezTo>
                    <a:pt x="1734820" y="31750"/>
                    <a:pt x="1778000" y="34290"/>
                    <a:pt x="1821180" y="35560"/>
                  </a:cubicBezTo>
                  <a:cubicBezTo>
                    <a:pt x="1842770" y="36830"/>
                    <a:pt x="1864360" y="41910"/>
                    <a:pt x="1887220" y="44450"/>
                  </a:cubicBezTo>
                  <a:cubicBezTo>
                    <a:pt x="1897380" y="45720"/>
                    <a:pt x="1907540" y="41910"/>
                    <a:pt x="1917700" y="41910"/>
                  </a:cubicBezTo>
                  <a:cubicBezTo>
                    <a:pt x="1948180" y="41910"/>
                    <a:pt x="1979930" y="41910"/>
                    <a:pt x="2010410" y="40640"/>
                  </a:cubicBezTo>
                  <a:cubicBezTo>
                    <a:pt x="2068830" y="38100"/>
                    <a:pt x="2128520" y="31750"/>
                    <a:pt x="2186940" y="31750"/>
                  </a:cubicBezTo>
                  <a:cubicBezTo>
                    <a:pt x="2244090" y="31750"/>
                    <a:pt x="2301240" y="35560"/>
                    <a:pt x="2358390" y="38100"/>
                  </a:cubicBezTo>
                  <a:lnTo>
                    <a:pt x="2404110" y="38100"/>
                  </a:lnTo>
                  <a:cubicBezTo>
                    <a:pt x="2473960" y="35560"/>
                    <a:pt x="2542540" y="35560"/>
                    <a:pt x="2612390" y="31750"/>
                  </a:cubicBezTo>
                  <a:cubicBezTo>
                    <a:pt x="2679700" y="27940"/>
                    <a:pt x="2745740" y="19050"/>
                    <a:pt x="2813050" y="15240"/>
                  </a:cubicBezTo>
                  <a:cubicBezTo>
                    <a:pt x="2844800" y="12700"/>
                    <a:pt x="2877820" y="12700"/>
                    <a:pt x="2909570" y="19050"/>
                  </a:cubicBezTo>
                  <a:cubicBezTo>
                    <a:pt x="2957830" y="27940"/>
                    <a:pt x="3003550" y="33020"/>
                    <a:pt x="3051810" y="19050"/>
                  </a:cubicBezTo>
                  <a:cubicBezTo>
                    <a:pt x="3069590" y="13970"/>
                    <a:pt x="3092450" y="22860"/>
                    <a:pt x="3112770" y="25400"/>
                  </a:cubicBezTo>
                  <a:cubicBezTo>
                    <a:pt x="3121660" y="26670"/>
                    <a:pt x="3131820" y="29210"/>
                    <a:pt x="3136900" y="25400"/>
                  </a:cubicBezTo>
                  <a:cubicBezTo>
                    <a:pt x="3171190" y="0"/>
                    <a:pt x="3202940" y="6350"/>
                    <a:pt x="3235960" y="27940"/>
                  </a:cubicBezTo>
                  <a:cubicBezTo>
                    <a:pt x="3239770" y="30480"/>
                    <a:pt x="3249930" y="24130"/>
                    <a:pt x="3257550" y="24130"/>
                  </a:cubicBezTo>
                  <a:cubicBezTo>
                    <a:pt x="3288030" y="24130"/>
                    <a:pt x="3318510" y="24130"/>
                    <a:pt x="3350260" y="25400"/>
                  </a:cubicBezTo>
                  <a:cubicBezTo>
                    <a:pt x="3373120" y="26670"/>
                    <a:pt x="3394710" y="34290"/>
                    <a:pt x="3417570" y="36830"/>
                  </a:cubicBezTo>
                  <a:cubicBezTo>
                    <a:pt x="3467100" y="43180"/>
                    <a:pt x="3517900" y="53340"/>
                    <a:pt x="3568700" y="53340"/>
                  </a:cubicBezTo>
                  <a:cubicBezTo>
                    <a:pt x="3663950" y="54610"/>
                    <a:pt x="3759200" y="58420"/>
                    <a:pt x="3853180" y="78740"/>
                  </a:cubicBezTo>
                  <a:cubicBezTo>
                    <a:pt x="3940809" y="97790"/>
                    <a:pt x="4030980" y="97790"/>
                    <a:pt x="4119880" y="113030"/>
                  </a:cubicBezTo>
                  <a:cubicBezTo>
                    <a:pt x="4173220" y="121920"/>
                    <a:pt x="4227830" y="138430"/>
                    <a:pt x="4273550" y="165100"/>
                  </a:cubicBezTo>
                  <a:cubicBezTo>
                    <a:pt x="4323080" y="193040"/>
                    <a:pt x="4361180" y="238760"/>
                    <a:pt x="4405630" y="276860"/>
                  </a:cubicBezTo>
                  <a:cubicBezTo>
                    <a:pt x="4422139" y="290830"/>
                    <a:pt x="4446270" y="300990"/>
                    <a:pt x="4457700" y="318770"/>
                  </a:cubicBezTo>
                  <a:cubicBezTo>
                    <a:pt x="4490720" y="367030"/>
                    <a:pt x="4519930" y="417830"/>
                    <a:pt x="4549140" y="468630"/>
                  </a:cubicBezTo>
                  <a:cubicBezTo>
                    <a:pt x="4570730" y="505460"/>
                    <a:pt x="4592320" y="543560"/>
                    <a:pt x="4608830" y="581660"/>
                  </a:cubicBezTo>
                  <a:cubicBezTo>
                    <a:pt x="4626610" y="626110"/>
                    <a:pt x="4640580" y="671830"/>
                    <a:pt x="4654550" y="718820"/>
                  </a:cubicBezTo>
                  <a:cubicBezTo>
                    <a:pt x="4676140" y="792480"/>
                    <a:pt x="4701540" y="866140"/>
                    <a:pt x="4715510" y="942340"/>
                  </a:cubicBezTo>
                  <a:cubicBezTo>
                    <a:pt x="4735830" y="1049020"/>
                    <a:pt x="4745990" y="1158240"/>
                    <a:pt x="4761230" y="1266190"/>
                  </a:cubicBezTo>
                  <a:cubicBezTo>
                    <a:pt x="4766310" y="1301750"/>
                    <a:pt x="4772660" y="1337310"/>
                    <a:pt x="4775200" y="1372870"/>
                  </a:cubicBezTo>
                  <a:cubicBezTo>
                    <a:pt x="4782820" y="1474470"/>
                    <a:pt x="4787900" y="1574800"/>
                    <a:pt x="4794250" y="1676400"/>
                  </a:cubicBezTo>
                  <a:cubicBezTo>
                    <a:pt x="4803140" y="1802130"/>
                    <a:pt x="4815840" y="1926590"/>
                    <a:pt x="4822190" y="2052320"/>
                  </a:cubicBezTo>
                  <a:cubicBezTo>
                    <a:pt x="4828540" y="2172970"/>
                    <a:pt x="4833620" y="2294890"/>
                    <a:pt x="4831080" y="2416810"/>
                  </a:cubicBezTo>
                  <a:cubicBezTo>
                    <a:pt x="4827270" y="2620010"/>
                    <a:pt x="4817110" y="2821940"/>
                    <a:pt x="4806950" y="3025140"/>
                  </a:cubicBezTo>
                  <a:cubicBezTo>
                    <a:pt x="4800600" y="3150870"/>
                    <a:pt x="4791710" y="3275330"/>
                    <a:pt x="4779010" y="3399790"/>
                  </a:cubicBezTo>
                  <a:cubicBezTo>
                    <a:pt x="4766310" y="3524250"/>
                    <a:pt x="4747260" y="3647440"/>
                    <a:pt x="4733290" y="3771900"/>
                  </a:cubicBezTo>
                  <a:cubicBezTo>
                    <a:pt x="4723130" y="3858260"/>
                    <a:pt x="4720590" y="3944620"/>
                    <a:pt x="4709160" y="4029710"/>
                  </a:cubicBezTo>
                  <a:cubicBezTo>
                    <a:pt x="4699000" y="4107180"/>
                    <a:pt x="4660900" y="4175760"/>
                    <a:pt x="4610100" y="4232910"/>
                  </a:cubicBezTo>
                  <a:cubicBezTo>
                    <a:pt x="4568191" y="4281170"/>
                    <a:pt x="4535170" y="4335780"/>
                    <a:pt x="4491991" y="4382770"/>
                  </a:cubicBezTo>
                  <a:cubicBezTo>
                    <a:pt x="4453891" y="4424679"/>
                    <a:pt x="4411981" y="4466590"/>
                    <a:pt x="4345941" y="4467860"/>
                  </a:cubicBezTo>
                  <a:cubicBezTo>
                    <a:pt x="4330700" y="4467860"/>
                    <a:pt x="4316731" y="4483100"/>
                    <a:pt x="4301491" y="4490720"/>
                  </a:cubicBezTo>
                  <a:cubicBezTo>
                    <a:pt x="4236720" y="4518660"/>
                    <a:pt x="4169411" y="4542790"/>
                    <a:pt x="4105911" y="4573270"/>
                  </a:cubicBezTo>
                  <a:cubicBezTo>
                    <a:pt x="3989070" y="4629150"/>
                    <a:pt x="3863341" y="4638040"/>
                    <a:pt x="3737611" y="4643120"/>
                  </a:cubicBezTo>
                  <a:cubicBezTo>
                    <a:pt x="3689351" y="4645660"/>
                    <a:pt x="3639820" y="4641850"/>
                    <a:pt x="3591561" y="4645660"/>
                  </a:cubicBezTo>
                  <a:cubicBezTo>
                    <a:pt x="3567431" y="4646930"/>
                    <a:pt x="3544570" y="4658360"/>
                    <a:pt x="3521711" y="4663440"/>
                  </a:cubicBezTo>
                  <a:cubicBezTo>
                    <a:pt x="3511551" y="4665980"/>
                    <a:pt x="3501391" y="4664710"/>
                    <a:pt x="3489961" y="4665980"/>
                  </a:cubicBezTo>
                  <a:cubicBezTo>
                    <a:pt x="3474720" y="4667250"/>
                    <a:pt x="3459481" y="4671060"/>
                    <a:pt x="3444241" y="4669790"/>
                  </a:cubicBezTo>
                  <a:cubicBezTo>
                    <a:pt x="3429000" y="4667250"/>
                    <a:pt x="3418841" y="4662170"/>
                    <a:pt x="3416300" y="4662170"/>
                  </a:cubicBez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en-US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</p:grpSp>
      <p:sp>
        <p:nvSpPr>
          <p:cNvPr id="181" name="TextBox 9"/>
          <p:cNvSpPr/>
          <p:nvPr/>
        </p:nvSpPr>
        <p:spPr>
          <a:xfrm>
            <a:off x="1911600" y="1289435"/>
            <a:ext cx="14632251" cy="73000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pPr>
              <a:lnSpc>
                <a:spcPts val="5448"/>
              </a:lnSpc>
              <a:defRPr sz="6410">
                <a:solidFill>
                  <a:srgbClr val="000000"/>
                </a:solidFill>
                <a:latin typeface="Abhaya Libre Regular"/>
              </a:defRPr>
            </a:pPr>
            <a:r>
              <a:rPr dirty="0" err="1"/>
              <a:t>Capítulo</a:t>
            </a:r>
            <a:r>
              <a:rPr dirty="0"/>
              <a:t> 2: </a:t>
            </a:r>
            <a:r>
              <a:rPr dirty="0" err="1"/>
              <a:t>Gestión</a:t>
            </a:r>
            <a:r>
              <a:rPr dirty="0"/>
              <a:t> de </a:t>
            </a:r>
            <a:r>
              <a:rPr dirty="0" err="1"/>
              <a:t>proyectos</a:t>
            </a:r>
            <a:r>
              <a:rPr dirty="0"/>
              <a:t> con </a:t>
            </a:r>
            <a:r>
              <a:rPr dirty="0" err="1"/>
              <a:t>OpenProject</a:t>
            </a:r>
            <a:endParaRPr lang="en-US" sz="641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2" name="TextBox 10"/>
          <p:cNvSpPr/>
          <p:nvPr/>
        </p:nvSpPr>
        <p:spPr>
          <a:xfrm>
            <a:off x="1911600" y="2822646"/>
            <a:ext cx="10249920" cy="61555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 altLang="sl-SI" sz="4000" b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defRPr>
            </a:pPr>
            <a:r>
              <a:rPr dirty="0" err="1"/>
              <a:t>Concepto</a:t>
            </a:r>
            <a:r>
              <a:rPr dirty="0"/>
              <a:t> e </a:t>
            </a:r>
            <a:r>
              <a:rPr dirty="0" err="1"/>
              <a:t>iniciación</a:t>
            </a:r>
            <a:r>
              <a:rPr dirty="0"/>
              <a:t> del </a:t>
            </a:r>
            <a:r>
              <a:rPr dirty="0" err="1"/>
              <a:t>proyecto</a:t>
            </a:r>
            <a:endParaRPr kumimoji="0" lang="sl-SI" altLang="sl-SI" sz="4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8A85E972-C153-4B11-8179-6D8D7D2767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6219258"/>
              </p:ext>
            </p:extLst>
          </p:nvPr>
        </p:nvGraphicFramePr>
        <p:xfrm>
          <a:off x="1744149" y="4587270"/>
          <a:ext cx="11719560" cy="2712720"/>
        </p:xfrm>
        <a:graphic>
          <a:graphicData uri="http://schemas.openxmlformats.org/drawingml/2006/table">
            <a:tbl>
              <a:tblPr/>
              <a:tblGrid>
                <a:gridCol w="5859780">
                  <a:extLst>
                    <a:ext uri="{9D8B030D-6E8A-4147-A177-3AD203B41FA5}">
                      <a16:colId xmlns:a16="http://schemas.microsoft.com/office/drawing/2014/main" val="2479674383"/>
                    </a:ext>
                  </a:extLst>
                </a:gridCol>
                <a:gridCol w="5859780">
                  <a:extLst>
                    <a:ext uri="{9D8B030D-6E8A-4147-A177-3AD203B41FA5}">
                      <a16:colId xmlns:a16="http://schemas.microsoft.com/office/drawing/2014/main" val="98684462"/>
                    </a:ext>
                  </a:extLst>
                </a:gridCol>
              </a:tblGrid>
              <a:tr h="486193">
                <a:tc>
                  <a:txBody>
                    <a:bodyPr/>
                    <a:lstStyle/>
                    <a:p>
                      <a:pPr>
                        <a:defRPr sz="3200"/>
                      </a:pPr>
                      <a:r>
                        <a:t>Función</a:t>
                      </a:r>
                      <a:endParaRPr lang="sl-SI" sz="3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 sz="3200"/>
                      </a:pPr>
                      <a:r>
                        <a:t>Documentación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5473202"/>
                  </a:ext>
                </a:extLst>
              </a:tr>
              <a:tr h="486193">
                <a:tc>
                  <a:txBody>
                    <a:bodyPr/>
                    <a:lstStyle/>
                    <a:p>
                      <a:pPr>
                        <a:defRPr sz="3200">
                          <a:hlinkClick r:id="rId6"/>
                        </a:defRPr>
                      </a:pPr>
                      <a:r>
                        <a:t>Configuración del proyecto </a:t>
                      </a:r>
                      <a:endParaRPr lang="sl-SI" sz="3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 sz="3200"/>
                      </a:pPr>
                      <a:r>
                        <a:t>Crear primeras ideas, tareas, objetivos aproximados.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550552"/>
                  </a:ext>
                </a:extLst>
              </a:tr>
              <a:tr h="486193">
                <a:tc>
                  <a:txBody>
                    <a:bodyPr/>
                    <a:lstStyle/>
                    <a:p>
                      <a:pPr>
                        <a:defRPr sz="3200">
                          <a:hlinkClick r:id="rId7"/>
                        </a:defRPr>
                      </a:pPr>
                      <a:r>
                        <a:t>Añadir miembros</a:t>
                      </a:r>
                      <a:endParaRPr lang="sl-SI" sz="32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 sz="3200"/>
                      </a:pPr>
                      <a:r>
                        <a:t>Invitar a tu equipo a colaborar en OpenProject.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7292130"/>
                  </a:ext>
                </a:extLst>
              </a:tr>
            </a:tbl>
          </a:graphicData>
        </a:graphic>
      </p:graphicFrame>
      <p:sp>
        <p:nvSpPr>
          <p:cNvPr id="4" name="Rectangle 1">
            <a:extLst>
              <a:ext uri="{FF2B5EF4-FFF2-40B4-BE49-F238E27FC236}">
                <a16:creationId xmlns:a16="http://schemas.microsoft.com/office/drawing/2014/main" id="{649F66CB-32EB-4C4F-9FB8-9756BB5E2D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4149" y="3656080"/>
            <a:ext cx="1463225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altLang="sl-SI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defRPr>
            </a:pPr>
            <a:r>
              <a:rPr sz="3200"/>
              <a:t>OpenProject permite la instalación y configuración inicial de una estructura de proyecto.</a:t>
            </a:r>
            <a:endParaRPr kumimoji="0" lang="sl-SI" altLang="sl-SI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Pravokotnik 12">
            <a:extLst>
              <a:ext uri="{FF2B5EF4-FFF2-40B4-BE49-F238E27FC236}">
                <a16:creationId xmlns:a16="http://schemas.microsoft.com/office/drawing/2014/main" id="{072AE04B-CC93-422E-BFD2-CA0F65C088F2}"/>
              </a:ext>
            </a:extLst>
          </p:cNvPr>
          <p:cNvSpPr/>
          <p:nvPr/>
        </p:nvSpPr>
        <p:spPr>
          <a:xfrm>
            <a:off x="1765140" y="8111490"/>
            <a:ext cx="85203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t>Fuente: https://www.openproject.org/docs/getting-started/openproject-introduction/</a:t>
            </a:r>
          </a:p>
        </p:txBody>
      </p:sp>
    </p:spTree>
    <p:extLst>
      <p:ext uri="{BB962C8B-B14F-4D97-AF65-F5344CB8AC3E}">
        <p14:creationId xmlns:p14="http://schemas.microsoft.com/office/powerpoint/2010/main" val="29006124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Picture 2"/>
          <p:cNvPicPr/>
          <p:nvPr/>
        </p:nvPicPr>
        <p:blipFill>
          <a:blip r:embed="rId2"/>
          <a:stretch/>
        </p:blipFill>
        <p:spPr>
          <a:xfrm rot="17403600">
            <a:off x="-5811120" y="7593840"/>
            <a:ext cx="11621880" cy="12387600"/>
          </a:xfrm>
          <a:prstGeom prst="rect">
            <a:avLst/>
          </a:prstGeom>
          <a:ln w="0">
            <a:noFill/>
          </a:ln>
        </p:spPr>
      </p:pic>
      <p:pic>
        <p:nvPicPr>
          <p:cNvPr id="175" name="Picture 3"/>
          <p:cNvPicPr/>
          <p:nvPr/>
        </p:nvPicPr>
        <p:blipFill>
          <a:blip r:embed="rId3"/>
          <a:stretch/>
        </p:blipFill>
        <p:spPr>
          <a:xfrm rot="1836600">
            <a:off x="0" y="-2006640"/>
            <a:ext cx="3333600" cy="3588120"/>
          </a:xfrm>
          <a:prstGeom prst="rect">
            <a:avLst/>
          </a:prstGeom>
          <a:ln w="0">
            <a:noFill/>
          </a:ln>
        </p:spPr>
      </p:pic>
      <p:pic>
        <p:nvPicPr>
          <p:cNvPr id="176" name="Picture 4"/>
          <p:cNvPicPr/>
          <p:nvPr/>
        </p:nvPicPr>
        <p:blipFill>
          <a:blip r:embed="rId4"/>
          <a:stretch/>
        </p:blipFill>
        <p:spPr>
          <a:xfrm>
            <a:off x="16418880" y="0"/>
            <a:ext cx="1868760" cy="1868760"/>
          </a:xfrm>
          <a:prstGeom prst="rect">
            <a:avLst/>
          </a:prstGeom>
          <a:ln w="0">
            <a:noFill/>
          </a:ln>
        </p:spPr>
      </p:pic>
      <p:pic>
        <p:nvPicPr>
          <p:cNvPr id="177" name="Picture 5"/>
          <p:cNvPicPr/>
          <p:nvPr/>
        </p:nvPicPr>
        <p:blipFill>
          <a:blip r:embed="rId5"/>
          <a:stretch/>
        </p:blipFill>
        <p:spPr>
          <a:xfrm>
            <a:off x="7869960" y="9245880"/>
            <a:ext cx="3710520" cy="779040"/>
          </a:xfrm>
          <a:prstGeom prst="rect">
            <a:avLst/>
          </a:prstGeom>
          <a:ln w="0">
            <a:noFill/>
          </a:ln>
        </p:spPr>
      </p:pic>
      <p:grpSp>
        <p:nvGrpSpPr>
          <p:cNvPr id="178" name="Group 6"/>
          <p:cNvGrpSpPr/>
          <p:nvPr/>
        </p:nvGrpSpPr>
        <p:grpSpPr>
          <a:xfrm>
            <a:off x="167640" y="2460347"/>
            <a:ext cx="17556480" cy="6724011"/>
            <a:chOff x="10225800" y="1650960"/>
            <a:chExt cx="7134840" cy="6977160"/>
          </a:xfrm>
        </p:grpSpPr>
        <p:sp>
          <p:nvSpPr>
            <p:cNvPr id="179" name="Freeform 7"/>
            <p:cNvSpPr/>
            <p:nvPr/>
          </p:nvSpPr>
          <p:spPr>
            <a:xfrm>
              <a:off x="10225800" y="1650960"/>
              <a:ext cx="7134840" cy="6977160"/>
            </a:xfrm>
            <a:custGeom>
              <a:avLst/>
              <a:gdLst>
                <a:gd name="textAreaLeft" fmla="*/ 0 w 7134840"/>
                <a:gd name="textAreaRight" fmla="*/ 7135200 w 7134840"/>
                <a:gd name="textAreaTop" fmla="*/ 0 h 6977160"/>
                <a:gd name="textAreaBottom" fmla="*/ 6977520 h 6977160"/>
              </a:gdLst>
              <a:ahLst/>
              <a:cxnLst/>
              <a:rect l="textAreaLeft" t="textAreaTop" r="textAreaRight" b="textAreaBottom"/>
              <a:pathLst>
                <a:path w="4833620" h="4726940">
                  <a:moveTo>
                    <a:pt x="3416300" y="4662170"/>
                  </a:moveTo>
                  <a:cubicBezTo>
                    <a:pt x="3388360" y="4669790"/>
                    <a:pt x="3366770" y="4679950"/>
                    <a:pt x="3345180" y="4682490"/>
                  </a:cubicBezTo>
                  <a:cubicBezTo>
                    <a:pt x="3223260" y="4692650"/>
                    <a:pt x="3102610" y="4702810"/>
                    <a:pt x="2980690" y="4711700"/>
                  </a:cubicBezTo>
                  <a:cubicBezTo>
                    <a:pt x="2918460" y="4715510"/>
                    <a:pt x="2856230" y="4719320"/>
                    <a:pt x="2794000" y="4720590"/>
                  </a:cubicBezTo>
                  <a:cubicBezTo>
                    <a:pt x="2726690" y="4723130"/>
                    <a:pt x="2659380" y="4726940"/>
                    <a:pt x="2593340" y="4724400"/>
                  </a:cubicBezTo>
                  <a:cubicBezTo>
                    <a:pt x="2529840" y="4723130"/>
                    <a:pt x="2466340" y="4719320"/>
                    <a:pt x="2405380" y="4707890"/>
                  </a:cubicBezTo>
                  <a:cubicBezTo>
                    <a:pt x="2326640" y="4693920"/>
                    <a:pt x="2246630" y="4693920"/>
                    <a:pt x="2169160" y="4681220"/>
                  </a:cubicBezTo>
                  <a:cubicBezTo>
                    <a:pt x="1967230" y="4648200"/>
                    <a:pt x="1761490" y="4657090"/>
                    <a:pt x="1558290" y="4643120"/>
                  </a:cubicBezTo>
                  <a:cubicBezTo>
                    <a:pt x="1443990" y="4635500"/>
                    <a:pt x="1329690" y="4617720"/>
                    <a:pt x="1215390" y="4602480"/>
                  </a:cubicBezTo>
                  <a:cubicBezTo>
                    <a:pt x="1085850" y="4585970"/>
                    <a:pt x="956310" y="4566920"/>
                    <a:pt x="825500" y="4549140"/>
                  </a:cubicBezTo>
                  <a:cubicBezTo>
                    <a:pt x="730250" y="4536440"/>
                    <a:pt x="633730" y="4523740"/>
                    <a:pt x="538480" y="4511040"/>
                  </a:cubicBezTo>
                  <a:cubicBezTo>
                    <a:pt x="535940" y="4511040"/>
                    <a:pt x="533400" y="4509770"/>
                    <a:pt x="530860" y="4509770"/>
                  </a:cubicBezTo>
                  <a:cubicBezTo>
                    <a:pt x="450850" y="4475479"/>
                    <a:pt x="365760" y="4448810"/>
                    <a:pt x="292100" y="4404360"/>
                  </a:cubicBezTo>
                  <a:cubicBezTo>
                    <a:pt x="167640" y="4328160"/>
                    <a:pt x="114300" y="4206240"/>
                    <a:pt x="109220" y="4062730"/>
                  </a:cubicBezTo>
                  <a:cubicBezTo>
                    <a:pt x="107950" y="4013200"/>
                    <a:pt x="101600" y="3964940"/>
                    <a:pt x="101600" y="3915410"/>
                  </a:cubicBezTo>
                  <a:cubicBezTo>
                    <a:pt x="102870" y="3846830"/>
                    <a:pt x="107950" y="3779520"/>
                    <a:pt x="111760" y="3712210"/>
                  </a:cubicBezTo>
                  <a:cubicBezTo>
                    <a:pt x="121920" y="3511550"/>
                    <a:pt x="127000" y="3310890"/>
                    <a:pt x="111760" y="3110230"/>
                  </a:cubicBezTo>
                  <a:cubicBezTo>
                    <a:pt x="97790" y="2929890"/>
                    <a:pt x="85090" y="2750820"/>
                    <a:pt x="71120" y="2570480"/>
                  </a:cubicBezTo>
                  <a:cubicBezTo>
                    <a:pt x="62230" y="2454910"/>
                    <a:pt x="50800" y="2340610"/>
                    <a:pt x="43180" y="2225040"/>
                  </a:cubicBezTo>
                  <a:cubicBezTo>
                    <a:pt x="38100" y="2148840"/>
                    <a:pt x="39370" y="2071370"/>
                    <a:pt x="34290" y="1995170"/>
                  </a:cubicBezTo>
                  <a:cubicBezTo>
                    <a:pt x="31750" y="1951990"/>
                    <a:pt x="17780" y="1910080"/>
                    <a:pt x="16510" y="1866900"/>
                  </a:cubicBezTo>
                  <a:cubicBezTo>
                    <a:pt x="11430" y="1762760"/>
                    <a:pt x="10160" y="1657350"/>
                    <a:pt x="7620" y="1551940"/>
                  </a:cubicBezTo>
                  <a:cubicBezTo>
                    <a:pt x="6350" y="1511300"/>
                    <a:pt x="0" y="1470660"/>
                    <a:pt x="1270" y="1430020"/>
                  </a:cubicBezTo>
                  <a:cubicBezTo>
                    <a:pt x="2540" y="1366520"/>
                    <a:pt x="10160" y="1303020"/>
                    <a:pt x="11430" y="1239520"/>
                  </a:cubicBezTo>
                  <a:cubicBezTo>
                    <a:pt x="12700" y="1165860"/>
                    <a:pt x="5080" y="1092200"/>
                    <a:pt x="7620" y="1019810"/>
                  </a:cubicBezTo>
                  <a:cubicBezTo>
                    <a:pt x="7620" y="949960"/>
                    <a:pt x="16510" y="881380"/>
                    <a:pt x="25400" y="811530"/>
                  </a:cubicBezTo>
                  <a:cubicBezTo>
                    <a:pt x="27940" y="787400"/>
                    <a:pt x="45720" y="765810"/>
                    <a:pt x="50800" y="741680"/>
                  </a:cubicBezTo>
                  <a:cubicBezTo>
                    <a:pt x="72390" y="622300"/>
                    <a:pt x="95250" y="502920"/>
                    <a:pt x="151130" y="392430"/>
                  </a:cubicBezTo>
                  <a:cubicBezTo>
                    <a:pt x="163830" y="368300"/>
                    <a:pt x="184150" y="346710"/>
                    <a:pt x="203200" y="327660"/>
                  </a:cubicBezTo>
                  <a:cubicBezTo>
                    <a:pt x="209550" y="321310"/>
                    <a:pt x="224790" y="325120"/>
                    <a:pt x="228600" y="325120"/>
                  </a:cubicBezTo>
                  <a:cubicBezTo>
                    <a:pt x="237490" y="308610"/>
                    <a:pt x="242570" y="292100"/>
                    <a:pt x="252730" y="284480"/>
                  </a:cubicBezTo>
                  <a:cubicBezTo>
                    <a:pt x="307340" y="242570"/>
                    <a:pt x="364490" y="212090"/>
                    <a:pt x="435610" y="204470"/>
                  </a:cubicBezTo>
                  <a:cubicBezTo>
                    <a:pt x="488950" y="198120"/>
                    <a:pt x="541020" y="175260"/>
                    <a:pt x="594360" y="162560"/>
                  </a:cubicBezTo>
                  <a:cubicBezTo>
                    <a:pt x="659130" y="147320"/>
                    <a:pt x="723900" y="129540"/>
                    <a:pt x="791210" y="120650"/>
                  </a:cubicBezTo>
                  <a:cubicBezTo>
                    <a:pt x="852170" y="113030"/>
                    <a:pt x="910590" y="96520"/>
                    <a:pt x="972820" y="91440"/>
                  </a:cubicBezTo>
                  <a:cubicBezTo>
                    <a:pt x="1036320" y="86360"/>
                    <a:pt x="1099820" y="71120"/>
                    <a:pt x="1164590" y="66040"/>
                  </a:cubicBezTo>
                  <a:cubicBezTo>
                    <a:pt x="1339850" y="53340"/>
                    <a:pt x="1516380" y="44450"/>
                    <a:pt x="1691640" y="34290"/>
                  </a:cubicBezTo>
                  <a:cubicBezTo>
                    <a:pt x="1734820" y="31750"/>
                    <a:pt x="1778000" y="34290"/>
                    <a:pt x="1821180" y="35560"/>
                  </a:cubicBezTo>
                  <a:cubicBezTo>
                    <a:pt x="1842770" y="36830"/>
                    <a:pt x="1864360" y="41910"/>
                    <a:pt x="1887220" y="44450"/>
                  </a:cubicBezTo>
                  <a:cubicBezTo>
                    <a:pt x="1897380" y="45720"/>
                    <a:pt x="1907540" y="41910"/>
                    <a:pt x="1917700" y="41910"/>
                  </a:cubicBezTo>
                  <a:cubicBezTo>
                    <a:pt x="1948180" y="41910"/>
                    <a:pt x="1979930" y="41910"/>
                    <a:pt x="2010410" y="40640"/>
                  </a:cubicBezTo>
                  <a:cubicBezTo>
                    <a:pt x="2068830" y="38100"/>
                    <a:pt x="2128520" y="31750"/>
                    <a:pt x="2186940" y="31750"/>
                  </a:cubicBezTo>
                  <a:cubicBezTo>
                    <a:pt x="2244090" y="31750"/>
                    <a:pt x="2301240" y="35560"/>
                    <a:pt x="2358390" y="38100"/>
                  </a:cubicBezTo>
                  <a:lnTo>
                    <a:pt x="2404110" y="38100"/>
                  </a:lnTo>
                  <a:cubicBezTo>
                    <a:pt x="2473960" y="35560"/>
                    <a:pt x="2542540" y="35560"/>
                    <a:pt x="2612390" y="31750"/>
                  </a:cubicBezTo>
                  <a:cubicBezTo>
                    <a:pt x="2679700" y="27940"/>
                    <a:pt x="2745740" y="19050"/>
                    <a:pt x="2813050" y="15240"/>
                  </a:cubicBezTo>
                  <a:cubicBezTo>
                    <a:pt x="2844800" y="12700"/>
                    <a:pt x="2877820" y="12700"/>
                    <a:pt x="2909570" y="19050"/>
                  </a:cubicBezTo>
                  <a:cubicBezTo>
                    <a:pt x="2957830" y="27940"/>
                    <a:pt x="3003550" y="33020"/>
                    <a:pt x="3051810" y="19050"/>
                  </a:cubicBezTo>
                  <a:cubicBezTo>
                    <a:pt x="3069590" y="13970"/>
                    <a:pt x="3092450" y="22860"/>
                    <a:pt x="3112770" y="25400"/>
                  </a:cubicBezTo>
                  <a:cubicBezTo>
                    <a:pt x="3121660" y="26670"/>
                    <a:pt x="3131820" y="29210"/>
                    <a:pt x="3136900" y="25400"/>
                  </a:cubicBezTo>
                  <a:cubicBezTo>
                    <a:pt x="3171190" y="0"/>
                    <a:pt x="3202940" y="6350"/>
                    <a:pt x="3235960" y="27940"/>
                  </a:cubicBezTo>
                  <a:cubicBezTo>
                    <a:pt x="3239770" y="30480"/>
                    <a:pt x="3249930" y="24130"/>
                    <a:pt x="3257550" y="24130"/>
                  </a:cubicBezTo>
                  <a:cubicBezTo>
                    <a:pt x="3288030" y="24130"/>
                    <a:pt x="3318510" y="24130"/>
                    <a:pt x="3350260" y="25400"/>
                  </a:cubicBezTo>
                  <a:cubicBezTo>
                    <a:pt x="3373120" y="26670"/>
                    <a:pt x="3394710" y="34290"/>
                    <a:pt x="3417570" y="36830"/>
                  </a:cubicBezTo>
                  <a:cubicBezTo>
                    <a:pt x="3467100" y="43180"/>
                    <a:pt x="3517900" y="53340"/>
                    <a:pt x="3568700" y="53340"/>
                  </a:cubicBezTo>
                  <a:cubicBezTo>
                    <a:pt x="3663950" y="54610"/>
                    <a:pt x="3759200" y="58420"/>
                    <a:pt x="3853180" y="78740"/>
                  </a:cubicBezTo>
                  <a:cubicBezTo>
                    <a:pt x="3940809" y="97790"/>
                    <a:pt x="4030980" y="97790"/>
                    <a:pt x="4119880" y="113030"/>
                  </a:cubicBezTo>
                  <a:cubicBezTo>
                    <a:pt x="4173220" y="121920"/>
                    <a:pt x="4227830" y="138430"/>
                    <a:pt x="4273550" y="165100"/>
                  </a:cubicBezTo>
                  <a:cubicBezTo>
                    <a:pt x="4323080" y="193040"/>
                    <a:pt x="4361180" y="238760"/>
                    <a:pt x="4405630" y="276860"/>
                  </a:cubicBezTo>
                  <a:cubicBezTo>
                    <a:pt x="4422139" y="290830"/>
                    <a:pt x="4446270" y="300990"/>
                    <a:pt x="4457700" y="318770"/>
                  </a:cubicBezTo>
                  <a:cubicBezTo>
                    <a:pt x="4490720" y="367030"/>
                    <a:pt x="4519930" y="417830"/>
                    <a:pt x="4549140" y="468630"/>
                  </a:cubicBezTo>
                  <a:cubicBezTo>
                    <a:pt x="4570730" y="505460"/>
                    <a:pt x="4592320" y="543560"/>
                    <a:pt x="4608830" y="581660"/>
                  </a:cubicBezTo>
                  <a:cubicBezTo>
                    <a:pt x="4626610" y="626110"/>
                    <a:pt x="4640580" y="671830"/>
                    <a:pt x="4654550" y="718820"/>
                  </a:cubicBezTo>
                  <a:cubicBezTo>
                    <a:pt x="4676140" y="792480"/>
                    <a:pt x="4701540" y="866140"/>
                    <a:pt x="4715510" y="942340"/>
                  </a:cubicBezTo>
                  <a:cubicBezTo>
                    <a:pt x="4735830" y="1049020"/>
                    <a:pt x="4745990" y="1158240"/>
                    <a:pt x="4761230" y="1266190"/>
                  </a:cubicBezTo>
                  <a:cubicBezTo>
                    <a:pt x="4766310" y="1301750"/>
                    <a:pt x="4772660" y="1337310"/>
                    <a:pt x="4775200" y="1372870"/>
                  </a:cubicBezTo>
                  <a:cubicBezTo>
                    <a:pt x="4782820" y="1474470"/>
                    <a:pt x="4787900" y="1574800"/>
                    <a:pt x="4794250" y="1676400"/>
                  </a:cubicBezTo>
                  <a:cubicBezTo>
                    <a:pt x="4803140" y="1802130"/>
                    <a:pt x="4815840" y="1926590"/>
                    <a:pt x="4822190" y="2052320"/>
                  </a:cubicBezTo>
                  <a:cubicBezTo>
                    <a:pt x="4828540" y="2172970"/>
                    <a:pt x="4833620" y="2294890"/>
                    <a:pt x="4831080" y="2416810"/>
                  </a:cubicBezTo>
                  <a:cubicBezTo>
                    <a:pt x="4827270" y="2620010"/>
                    <a:pt x="4817110" y="2821940"/>
                    <a:pt x="4806950" y="3025140"/>
                  </a:cubicBezTo>
                  <a:cubicBezTo>
                    <a:pt x="4800600" y="3150870"/>
                    <a:pt x="4791710" y="3275330"/>
                    <a:pt x="4779010" y="3399790"/>
                  </a:cubicBezTo>
                  <a:cubicBezTo>
                    <a:pt x="4766310" y="3524250"/>
                    <a:pt x="4747260" y="3647440"/>
                    <a:pt x="4733290" y="3771900"/>
                  </a:cubicBezTo>
                  <a:cubicBezTo>
                    <a:pt x="4723130" y="3858260"/>
                    <a:pt x="4720590" y="3944620"/>
                    <a:pt x="4709160" y="4029710"/>
                  </a:cubicBezTo>
                  <a:cubicBezTo>
                    <a:pt x="4699000" y="4107180"/>
                    <a:pt x="4660900" y="4175760"/>
                    <a:pt x="4610100" y="4232910"/>
                  </a:cubicBezTo>
                  <a:cubicBezTo>
                    <a:pt x="4568191" y="4281170"/>
                    <a:pt x="4535170" y="4335780"/>
                    <a:pt x="4491991" y="4382770"/>
                  </a:cubicBezTo>
                  <a:cubicBezTo>
                    <a:pt x="4453891" y="4424679"/>
                    <a:pt x="4411981" y="4466590"/>
                    <a:pt x="4345941" y="4467860"/>
                  </a:cubicBezTo>
                  <a:cubicBezTo>
                    <a:pt x="4330700" y="4467860"/>
                    <a:pt x="4316731" y="4483100"/>
                    <a:pt x="4301491" y="4490720"/>
                  </a:cubicBezTo>
                  <a:cubicBezTo>
                    <a:pt x="4236720" y="4518660"/>
                    <a:pt x="4169411" y="4542790"/>
                    <a:pt x="4105911" y="4573270"/>
                  </a:cubicBezTo>
                  <a:cubicBezTo>
                    <a:pt x="3989070" y="4629150"/>
                    <a:pt x="3863341" y="4638040"/>
                    <a:pt x="3737611" y="4643120"/>
                  </a:cubicBezTo>
                  <a:cubicBezTo>
                    <a:pt x="3689351" y="4645660"/>
                    <a:pt x="3639820" y="4641850"/>
                    <a:pt x="3591561" y="4645660"/>
                  </a:cubicBezTo>
                  <a:cubicBezTo>
                    <a:pt x="3567431" y="4646930"/>
                    <a:pt x="3544570" y="4658360"/>
                    <a:pt x="3521711" y="4663440"/>
                  </a:cubicBezTo>
                  <a:cubicBezTo>
                    <a:pt x="3511551" y="4665980"/>
                    <a:pt x="3501391" y="4664710"/>
                    <a:pt x="3489961" y="4665980"/>
                  </a:cubicBezTo>
                  <a:cubicBezTo>
                    <a:pt x="3474720" y="4667250"/>
                    <a:pt x="3459481" y="4671060"/>
                    <a:pt x="3444241" y="4669790"/>
                  </a:cubicBezTo>
                  <a:cubicBezTo>
                    <a:pt x="3429000" y="4667250"/>
                    <a:pt x="3418841" y="4662170"/>
                    <a:pt x="3416300" y="4662170"/>
                  </a:cubicBez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en-US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</p:grpSp>
      <p:sp>
        <p:nvSpPr>
          <p:cNvPr id="181" name="TextBox 9"/>
          <p:cNvSpPr/>
          <p:nvPr/>
        </p:nvSpPr>
        <p:spPr>
          <a:xfrm>
            <a:off x="1911600" y="1102642"/>
            <a:ext cx="13616871" cy="73000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pPr>
              <a:lnSpc>
                <a:spcPts val="5448"/>
              </a:lnSpc>
              <a:defRPr sz="6410">
                <a:solidFill>
                  <a:srgbClr val="000000"/>
                </a:solidFill>
                <a:latin typeface="Abhaya Libre Regular"/>
              </a:defRPr>
            </a:pPr>
            <a:r>
              <a:rPr dirty="0" err="1"/>
              <a:t>Capítulo</a:t>
            </a:r>
            <a:r>
              <a:rPr dirty="0"/>
              <a:t> 2: </a:t>
            </a:r>
            <a:r>
              <a:rPr dirty="0" err="1"/>
              <a:t>Gestión</a:t>
            </a:r>
            <a:r>
              <a:rPr dirty="0"/>
              <a:t> de </a:t>
            </a:r>
            <a:r>
              <a:rPr dirty="0" err="1"/>
              <a:t>proyectos</a:t>
            </a:r>
            <a:r>
              <a:rPr dirty="0"/>
              <a:t> con </a:t>
            </a:r>
            <a:r>
              <a:rPr dirty="0" err="1"/>
              <a:t>OpenProject</a:t>
            </a:r>
            <a:endParaRPr lang="en-US" sz="641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2" name="TextBox 10"/>
          <p:cNvSpPr/>
          <p:nvPr/>
        </p:nvSpPr>
        <p:spPr>
          <a:xfrm>
            <a:off x="1911600" y="2956320"/>
            <a:ext cx="10249920" cy="123110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 sz="4000" b="1"/>
            </a:pPr>
            <a:r>
              <a:rPr dirty="0" err="1"/>
              <a:t>Definición</a:t>
            </a:r>
            <a:r>
              <a:rPr dirty="0"/>
              <a:t> y </a:t>
            </a:r>
            <a:r>
              <a:rPr dirty="0" err="1"/>
              <a:t>planificación</a:t>
            </a:r>
            <a:r>
              <a:rPr dirty="0"/>
              <a:t> del </a:t>
            </a:r>
            <a:r>
              <a:rPr dirty="0" err="1"/>
              <a:t>proyecto</a:t>
            </a:r>
            <a:endParaRPr lang="sl-SI" sz="4000" b="1" dirty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sl-SI" altLang="sl-SI" sz="4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649F66CB-32EB-4C4F-9FB8-9756BB5E2D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1600" y="3878545"/>
            <a:ext cx="13021733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sz="3200" dirty="0" err="1"/>
              <a:t>Crear</a:t>
            </a:r>
            <a:r>
              <a:rPr sz="3200" dirty="0"/>
              <a:t> una </a:t>
            </a:r>
            <a:r>
              <a:rPr sz="3200" dirty="0" err="1"/>
              <a:t>visión</a:t>
            </a:r>
            <a:r>
              <a:rPr sz="3200" dirty="0"/>
              <a:t> general del </a:t>
            </a:r>
            <a:r>
              <a:rPr sz="3200" dirty="0" err="1"/>
              <a:t>proyecto</a:t>
            </a:r>
            <a:r>
              <a:rPr sz="3200" dirty="0"/>
              <a:t> con </a:t>
            </a:r>
            <a:r>
              <a:rPr sz="3200" dirty="0" err="1"/>
              <a:t>información</a:t>
            </a:r>
            <a:r>
              <a:rPr sz="3200" dirty="0"/>
              <a:t> </a:t>
            </a:r>
            <a:r>
              <a:rPr sz="3200" dirty="0" err="1"/>
              <a:t>más</a:t>
            </a:r>
            <a:r>
              <a:rPr sz="3200" dirty="0"/>
              <a:t> </a:t>
            </a:r>
            <a:r>
              <a:rPr sz="3200" dirty="0" err="1"/>
              <a:t>detallada</a:t>
            </a:r>
            <a:r>
              <a:rPr sz="3200" dirty="0"/>
              <a:t>, </a:t>
            </a:r>
            <a:r>
              <a:rPr sz="3200" dirty="0" err="1"/>
              <a:t>configurar</a:t>
            </a:r>
            <a:r>
              <a:rPr sz="3200" dirty="0"/>
              <a:t> </a:t>
            </a:r>
            <a:r>
              <a:rPr sz="3200" dirty="0" err="1"/>
              <a:t>tu</a:t>
            </a:r>
            <a:r>
              <a:rPr sz="3200" dirty="0"/>
              <a:t> plan de </a:t>
            </a:r>
            <a:r>
              <a:rPr sz="3200" dirty="0" err="1"/>
              <a:t>proyecto</a:t>
            </a:r>
            <a:r>
              <a:rPr sz="3200" dirty="0"/>
              <a:t>, </a:t>
            </a:r>
            <a:r>
              <a:rPr sz="3200" dirty="0" err="1"/>
              <a:t>estructurar</a:t>
            </a:r>
            <a:r>
              <a:rPr sz="3200" dirty="0"/>
              <a:t> </a:t>
            </a:r>
            <a:r>
              <a:rPr sz="3200" dirty="0" err="1"/>
              <a:t>tu</a:t>
            </a:r>
            <a:r>
              <a:rPr sz="3200" dirty="0"/>
              <a:t> </a:t>
            </a:r>
            <a:r>
              <a:rPr sz="3200" dirty="0" err="1"/>
              <a:t>trabajo</a:t>
            </a:r>
            <a:r>
              <a:rPr sz="3200" dirty="0"/>
              <a:t>, </a:t>
            </a:r>
            <a:r>
              <a:rPr sz="3200" dirty="0" err="1"/>
              <a:t>crear</a:t>
            </a:r>
            <a:r>
              <a:rPr sz="3200" dirty="0"/>
              <a:t> una hoja de </a:t>
            </a:r>
            <a:r>
              <a:rPr sz="3200" dirty="0" err="1"/>
              <a:t>ruta</a:t>
            </a:r>
            <a:r>
              <a:rPr altLang="sl-SI" sz="120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  <a:endParaRPr kumimoji="0" lang="sl-SI" altLang="sl-SI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CB5DE3F9-3AC8-4645-98AC-971BEDD716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2430041"/>
              </p:ext>
            </p:extLst>
          </p:nvPr>
        </p:nvGraphicFramePr>
        <p:xfrm>
          <a:off x="1911600" y="5254520"/>
          <a:ext cx="13978890" cy="3291840"/>
        </p:xfrm>
        <a:graphic>
          <a:graphicData uri="http://schemas.openxmlformats.org/drawingml/2006/table">
            <a:tbl>
              <a:tblPr/>
              <a:tblGrid>
                <a:gridCol w="5977890">
                  <a:extLst>
                    <a:ext uri="{9D8B030D-6E8A-4147-A177-3AD203B41FA5}">
                      <a16:colId xmlns:a16="http://schemas.microsoft.com/office/drawing/2014/main" val="1348054168"/>
                    </a:ext>
                  </a:extLst>
                </a:gridCol>
                <a:gridCol w="8001000">
                  <a:extLst>
                    <a:ext uri="{9D8B030D-6E8A-4147-A177-3AD203B41FA5}">
                      <a16:colId xmlns:a16="http://schemas.microsoft.com/office/drawing/2014/main" val="3877159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defRPr sz="3200"/>
                      </a:pPr>
                      <a:r>
                        <a:t>Función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 sz="3200"/>
                      </a:pPr>
                      <a:r>
                        <a:t>Documentación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09110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defRPr sz="3200">
                          <a:hlinkClick r:id="rId6"/>
                        </a:defRPr>
                      </a:pPr>
                      <a:r>
                        <a:rPr dirty="0" err="1"/>
                        <a:t>Visión</a:t>
                      </a:r>
                      <a:r>
                        <a:rPr dirty="0"/>
                        <a:t> general de los </a:t>
                      </a:r>
                      <a:r>
                        <a:rPr dirty="0" err="1"/>
                        <a:t>proyectos</a:t>
                      </a:r>
                      <a:endParaRPr lang="sl-SI" sz="3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 sz="3200"/>
                      </a:pPr>
                      <a:r>
                        <a:t>Crear una visión general del proyecto con información importante.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6708477"/>
                  </a:ext>
                </a:extLst>
              </a:tr>
              <a:tr h="305881">
                <a:tc>
                  <a:txBody>
                    <a:bodyPr/>
                    <a:lstStyle/>
                    <a:p>
                      <a:pPr>
                        <a:defRPr sz="3200">
                          <a:hlinkClick r:id="rId7"/>
                        </a:defRPr>
                      </a:pPr>
                      <a:r>
                        <a:rPr dirty="0" err="1"/>
                        <a:t>Estructurar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el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trabajo</a:t>
                      </a:r>
                      <a:endParaRPr lang="sl-SI" sz="3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 sz="3200"/>
                      </a:pPr>
                      <a:r>
                        <a:t>Crear paquetes de trabajo y estructurar tu trabajo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43242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defRPr sz="3200">
                          <a:hlinkClick r:id="rId8"/>
                        </a:defRPr>
                      </a:pPr>
                      <a:r>
                        <a:t>Planificar la hoja de ruta</a:t>
                      </a:r>
                      <a:endParaRPr lang="sl-SI" sz="32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 sz="3200"/>
                      </a:pPr>
                      <a:r>
                        <a:rPr dirty="0" err="1"/>
                        <a:t>Crear</a:t>
                      </a:r>
                      <a:r>
                        <a:rPr dirty="0"/>
                        <a:t> una hoja de </a:t>
                      </a:r>
                      <a:r>
                        <a:rPr dirty="0" err="1"/>
                        <a:t>ruta</a:t>
                      </a:r>
                      <a:r>
                        <a:rPr dirty="0"/>
                        <a:t> para </a:t>
                      </a:r>
                      <a:r>
                        <a:rPr dirty="0" err="1"/>
                        <a:t>tu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proyecto</a:t>
                      </a:r>
                      <a:r>
                        <a:rPr dirty="0"/>
                        <a:t>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8383186"/>
                  </a:ext>
                </a:extLst>
              </a:tr>
            </a:tbl>
          </a:graphicData>
        </a:graphic>
      </p:graphicFrame>
      <p:sp>
        <p:nvSpPr>
          <p:cNvPr id="13" name="Pravokotnik 12">
            <a:extLst>
              <a:ext uri="{FF2B5EF4-FFF2-40B4-BE49-F238E27FC236}">
                <a16:creationId xmlns:a16="http://schemas.microsoft.com/office/drawing/2014/main" id="{094BA67B-1EBE-459D-A2C8-C6A8E5E31F91}"/>
              </a:ext>
            </a:extLst>
          </p:cNvPr>
          <p:cNvSpPr/>
          <p:nvPr/>
        </p:nvSpPr>
        <p:spPr>
          <a:xfrm>
            <a:off x="1911600" y="8546360"/>
            <a:ext cx="85203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dirty="0"/>
              <a:t>Fuente: https://www.openproject.org/docs/getting-started/openproject-introduction/</a:t>
            </a:r>
          </a:p>
        </p:txBody>
      </p:sp>
    </p:spTree>
    <p:extLst>
      <p:ext uri="{BB962C8B-B14F-4D97-AF65-F5344CB8AC3E}">
        <p14:creationId xmlns:p14="http://schemas.microsoft.com/office/powerpoint/2010/main" val="39346734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Picture 2"/>
          <p:cNvPicPr/>
          <p:nvPr/>
        </p:nvPicPr>
        <p:blipFill>
          <a:blip r:embed="rId2"/>
          <a:stretch/>
        </p:blipFill>
        <p:spPr>
          <a:xfrm rot="17403600">
            <a:off x="-5811120" y="7593840"/>
            <a:ext cx="11621880" cy="12387600"/>
          </a:xfrm>
          <a:prstGeom prst="rect">
            <a:avLst/>
          </a:prstGeom>
          <a:ln w="0">
            <a:noFill/>
          </a:ln>
        </p:spPr>
      </p:pic>
      <p:pic>
        <p:nvPicPr>
          <p:cNvPr id="175" name="Picture 3"/>
          <p:cNvPicPr/>
          <p:nvPr/>
        </p:nvPicPr>
        <p:blipFill>
          <a:blip r:embed="rId3"/>
          <a:stretch/>
        </p:blipFill>
        <p:spPr>
          <a:xfrm rot="1836600">
            <a:off x="0" y="-2006640"/>
            <a:ext cx="3333600" cy="3588120"/>
          </a:xfrm>
          <a:prstGeom prst="rect">
            <a:avLst/>
          </a:prstGeom>
          <a:ln w="0">
            <a:noFill/>
          </a:ln>
        </p:spPr>
      </p:pic>
      <p:pic>
        <p:nvPicPr>
          <p:cNvPr id="176" name="Picture 4"/>
          <p:cNvPicPr/>
          <p:nvPr/>
        </p:nvPicPr>
        <p:blipFill>
          <a:blip r:embed="rId4"/>
          <a:stretch/>
        </p:blipFill>
        <p:spPr>
          <a:xfrm>
            <a:off x="16418880" y="0"/>
            <a:ext cx="1868760" cy="1868760"/>
          </a:xfrm>
          <a:prstGeom prst="rect">
            <a:avLst/>
          </a:prstGeom>
          <a:ln w="0">
            <a:noFill/>
          </a:ln>
        </p:spPr>
      </p:pic>
      <p:pic>
        <p:nvPicPr>
          <p:cNvPr id="177" name="Picture 5"/>
          <p:cNvPicPr/>
          <p:nvPr/>
        </p:nvPicPr>
        <p:blipFill>
          <a:blip r:embed="rId5"/>
          <a:stretch/>
        </p:blipFill>
        <p:spPr>
          <a:xfrm>
            <a:off x="7869960" y="9245880"/>
            <a:ext cx="3710520" cy="779040"/>
          </a:xfrm>
          <a:prstGeom prst="rect">
            <a:avLst/>
          </a:prstGeom>
          <a:ln w="0">
            <a:noFill/>
          </a:ln>
        </p:spPr>
      </p:pic>
      <p:grpSp>
        <p:nvGrpSpPr>
          <p:cNvPr id="178" name="Group 6"/>
          <p:cNvGrpSpPr/>
          <p:nvPr/>
        </p:nvGrpSpPr>
        <p:grpSpPr>
          <a:xfrm>
            <a:off x="167640" y="2634341"/>
            <a:ext cx="17556480" cy="5259979"/>
            <a:chOff x="10225800" y="1650960"/>
            <a:chExt cx="7134840" cy="6977160"/>
          </a:xfrm>
        </p:grpSpPr>
        <p:sp>
          <p:nvSpPr>
            <p:cNvPr id="179" name="Freeform 7"/>
            <p:cNvSpPr/>
            <p:nvPr/>
          </p:nvSpPr>
          <p:spPr>
            <a:xfrm>
              <a:off x="10225800" y="1650960"/>
              <a:ext cx="7134840" cy="6977160"/>
            </a:xfrm>
            <a:custGeom>
              <a:avLst/>
              <a:gdLst>
                <a:gd name="textAreaLeft" fmla="*/ 0 w 7134840"/>
                <a:gd name="textAreaRight" fmla="*/ 7135200 w 7134840"/>
                <a:gd name="textAreaTop" fmla="*/ 0 h 6977160"/>
                <a:gd name="textAreaBottom" fmla="*/ 6977520 h 6977160"/>
              </a:gdLst>
              <a:ahLst/>
              <a:cxnLst/>
              <a:rect l="textAreaLeft" t="textAreaTop" r="textAreaRight" b="textAreaBottom"/>
              <a:pathLst>
                <a:path w="4833620" h="4726940">
                  <a:moveTo>
                    <a:pt x="3416300" y="4662170"/>
                  </a:moveTo>
                  <a:cubicBezTo>
                    <a:pt x="3388360" y="4669790"/>
                    <a:pt x="3366770" y="4679950"/>
                    <a:pt x="3345180" y="4682490"/>
                  </a:cubicBezTo>
                  <a:cubicBezTo>
                    <a:pt x="3223260" y="4692650"/>
                    <a:pt x="3102610" y="4702810"/>
                    <a:pt x="2980690" y="4711700"/>
                  </a:cubicBezTo>
                  <a:cubicBezTo>
                    <a:pt x="2918460" y="4715510"/>
                    <a:pt x="2856230" y="4719320"/>
                    <a:pt x="2794000" y="4720590"/>
                  </a:cubicBezTo>
                  <a:cubicBezTo>
                    <a:pt x="2726690" y="4723130"/>
                    <a:pt x="2659380" y="4726940"/>
                    <a:pt x="2593340" y="4724400"/>
                  </a:cubicBezTo>
                  <a:cubicBezTo>
                    <a:pt x="2529840" y="4723130"/>
                    <a:pt x="2466340" y="4719320"/>
                    <a:pt x="2405380" y="4707890"/>
                  </a:cubicBezTo>
                  <a:cubicBezTo>
                    <a:pt x="2326640" y="4693920"/>
                    <a:pt x="2246630" y="4693920"/>
                    <a:pt x="2169160" y="4681220"/>
                  </a:cubicBezTo>
                  <a:cubicBezTo>
                    <a:pt x="1967230" y="4648200"/>
                    <a:pt x="1761490" y="4657090"/>
                    <a:pt x="1558290" y="4643120"/>
                  </a:cubicBezTo>
                  <a:cubicBezTo>
                    <a:pt x="1443990" y="4635500"/>
                    <a:pt x="1329690" y="4617720"/>
                    <a:pt x="1215390" y="4602480"/>
                  </a:cubicBezTo>
                  <a:cubicBezTo>
                    <a:pt x="1085850" y="4585970"/>
                    <a:pt x="956310" y="4566920"/>
                    <a:pt x="825500" y="4549140"/>
                  </a:cubicBezTo>
                  <a:cubicBezTo>
                    <a:pt x="730250" y="4536440"/>
                    <a:pt x="633730" y="4523740"/>
                    <a:pt x="538480" y="4511040"/>
                  </a:cubicBezTo>
                  <a:cubicBezTo>
                    <a:pt x="535940" y="4511040"/>
                    <a:pt x="533400" y="4509770"/>
                    <a:pt x="530860" y="4509770"/>
                  </a:cubicBezTo>
                  <a:cubicBezTo>
                    <a:pt x="450850" y="4475479"/>
                    <a:pt x="365760" y="4448810"/>
                    <a:pt x="292100" y="4404360"/>
                  </a:cubicBezTo>
                  <a:cubicBezTo>
                    <a:pt x="167640" y="4328160"/>
                    <a:pt x="114300" y="4206240"/>
                    <a:pt x="109220" y="4062730"/>
                  </a:cubicBezTo>
                  <a:cubicBezTo>
                    <a:pt x="107950" y="4013200"/>
                    <a:pt x="101600" y="3964940"/>
                    <a:pt x="101600" y="3915410"/>
                  </a:cubicBezTo>
                  <a:cubicBezTo>
                    <a:pt x="102870" y="3846830"/>
                    <a:pt x="107950" y="3779520"/>
                    <a:pt x="111760" y="3712210"/>
                  </a:cubicBezTo>
                  <a:cubicBezTo>
                    <a:pt x="121920" y="3511550"/>
                    <a:pt x="127000" y="3310890"/>
                    <a:pt x="111760" y="3110230"/>
                  </a:cubicBezTo>
                  <a:cubicBezTo>
                    <a:pt x="97790" y="2929890"/>
                    <a:pt x="85090" y="2750820"/>
                    <a:pt x="71120" y="2570480"/>
                  </a:cubicBezTo>
                  <a:cubicBezTo>
                    <a:pt x="62230" y="2454910"/>
                    <a:pt x="50800" y="2340610"/>
                    <a:pt x="43180" y="2225040"/>
                  </a:cubicBezTo>
                  <a:cubicBezTo>
                    <a:pt x="38100" y="2148840"/>
                    <a:pt x="39370" y="2071370"/>
                    <a:pt x="34290" y="1995170"/>
                  </a:cubicBezTo>
                  <a:cubicBezTo>
                    <a:pt x="31750" y="1951990"/>
                    <a:pt x="17780" y="1910080"/>
                    <a:pt x="16510" y="1866900"/>
                  </a:cubicBezTo>
                  <a:cubicBezTo>
                    <a:pt x="11430" y="1762760"/>
                    <a:pt x="10160" y="1657350"/>
                    <a:pt x="7620" y="1551940"/>
                  </a:cubicBezTo>
                  <a:cubicBezTo>
                    <a:pt x="6350" y="1511300"/>
                    <a:pt x="0" y="1470660"/>
                    <a:pt x="1270" y="1430020"/>
                  </a:cubicBezTo>
                  <a:cubicBezTo>
                    <a:pt x="2540" y="1366520"/>
                    <a:pt x="10160" y="1303020"/>
                    <a:pt x="11430" y="1239520"/>
                  </a:cubicBezTo>
                  <a:cubicBezTo>
                    <a:pt x="12700" y="1165860"/>
                    <a:pt x="5080" y="1092200"/>
                    <a:pt x="7620" y="1019810"/>
                  </a:cubicBezTo>
                  <a:cubicBezTo>
                    <a:pt x="7620" y="949960"/>
                    <a:pt x="16510" y="881380"/>
                    <a:pt x="25400" y="811530"/>
                  </a:cubicBezTo>
                  <a:cubicBezTo>
                    <a:pt x="27940" y="787400"/>
                    <a:pt x="45720" y="765810"/>
                    <a:pt x="50800" y="741680"/>
                  </a:cubicBezTo>
                  <a:cubicBezTo>
                    <a:pt x="72390" y="622300"/>
                    <a:pt x="95250" y="502920"/>
                    <a:pt x="151130" y="392430"/>
                  </a:cubicBezTo>
                  <a:cubicBezTo>
                    <a:pt x="163830" y="368300"/>
                    <a:pt x="184150" y="346710"/>
                    <a:pt x="203200" y="327660"/>
                  </a:cubicBezTo>
                  <a:cubicBezTo>
                    <a:pt x="209550" y="321310"/>
                    <a:pt x="224790" y="325120"/>
                    <a:pt x="228600" y="325120"/>
                  </a:cubicBezTo>
                  <a:cubicBezTo>
                    <a:pt x="237490" y="308610"/>
                    <a:pt x="242570" y="292100"/>
                    <a:pt x="252730" y="284480"/>
                  </a:cubicBezTo>
                  <a:cubicBezTo>
                    <a:pt x="307340" y="242570"/>
                    <a:pt x="364490" y="212090"/>
                    <a:pt x="435610" y="204470"/>
                  </a:cubicBezTo>
                  <a:cubicBezTo>
                    <a:pt x="488950" y="198120"/>
                    <a:pt x="541020" y="175260"/>
                    <a:pt x="594360" y="162560"/>
                  </a:cubicBezTo>
                  <a:cubicBezTo>
                    <a:pt x="659130" y="147320"/>
                    <a:pt x="723900" y="129540"/>
                    <a:pt x="791210" y="120650"/>
                  </a:cubicBezTo>
                  <a:cubicBezTo>
                    <a:pt x="852170" y="113030"/>
                    <a:pt x="910590" y="96520"/>
                    <a:pt x="972820" y="91440"/>
                  </a:cubicBezTo>
                  <a:cubicBezTo>
                    <a:pt x="1036320" y="86360"/>
                    <a:pt x="1099820" y="71120"/>
                    <a:pt x="1164590" y="66040"/>
                  </a:cubicBezTo>
                  <a:cubicBezTo>
                    <a:pt x="1339850" y="53340"/>
                    <a:pt x="1516380" y="44450"/>
                    <a:pt x="1691640" y="34290"/>
                  </a:cubicBezTo>
                  <a:cubicBezTo>
                    <a:pt x="1734820" y="31750"/>
                    <a:pt x="1778000" y="34290"/>
                    <a:pt x="1821180" y="35560"/>
                  </a:cubicBezTo>
                  <a:cubicBezTo>
                    <a:pt x="1842770" y="36830"/>
                    <a:pt x="1864360" y="41910"/>
                    <a:pt x="1887220" y="44450"/>
                  </a:cubicBezTo>
                  <a:cubicBezTo>
                    <a:pt x="1897380" y="45720"/>
                    <a:pt x="1907540" y="41910"/>
                    <a:pt x="1917700" y="41910"/>
                  </a:cubicBezTo>
                  <a:cubicBezTo>
                    <a:pt x="1948180" y="41910"/>
                    <a:pt x="1979930" y="41910"/>
                    <a:pt x="2010410" y="40640"/>
                  </a:cubicBezTo>
                  <a:cubicBezTo>
                    <a:pt x="2068830" y="38100"/>
                    <a:pt x="2128520" y="31750"/>
                    <a:pt x="2186940" y="31750"/>
                  </a:cubicBezTo>
                  <a:cubicBezTo>
                    <a:pt x="2244090" y="31750"/>
                    <a:pt x="2301240" y="35560"/>
                    <a:pt x="2358390" y="38100"/>
                  </a:cubicBezTo>
                  <a:lnTo>
                    <a:pt x="2404110" y="38100"/>
                  </a:lnTo>
                  <a:cubicBezTo>
                    <a:pt x="2473960" y="35560"/>
                    <a:pt x="2542540" y="35560"/>
                    <a:pt x="2612390" y="31750"/>
                  </a:cubicBezTo>
                  <a:cubicBezTo>
                    <a:pt x="2679700" y="27940"/>
                    <a:pt x="2745740" y="19050"/>
                    <a:pt x="2813050" y="15240"/>
                  </a:cubicBezTo>
                  <a:cubicBezTo>
                    <a:pt x="2844800" y="12700"/>
                    <a:pt x="2877820" y="12700"/>
                    <a:pt x="2909570" y="19050"/>
                  </a:cubicBezTo>
                  <a:cubicBezTo>
                    <a:pt x="2957830" y="27940"/>
                    <a:pt x="3003550" y="33020"/>
                    <a:pt x="3051810" y="19050"/>
                  </a:cubicBezTo>
                  <a:cubicBezTo>
                    <a:pt x="3069590" y="13970"/>
                    <a:pt x="3092450" y="22860"/>
                    <a:pt x="3112770" y="25400"/>
                  </a:cubicBezTo>
                  <a:cubicBezTo>
                    <a:pt x="3121660" y="26670"/>
                    <a:pt x="3131820" y="29210"/>
                    <a:pt x="3136900" y="25400"/>
                  </a:cubicBezTo>
                  <a:cubicBezTo>
                    <a:pt x="3171190" y="0"/>
                    <a:pt x="3202940" y="6350"/>
                    <a:pt x="3235960" y="27940"/>
                  </a:cubicBezTo>
                  <a:cubicBezTo>
                    <a:pt x="3239770" y="30480"/>
                    <a:pt x="3249930" y="24130"/>
                    <a:pt x="3257550" y="24130"/>
                  </a:cubicBezTo>
                  <a:cubicBezTo>
                    <a:pt x="3288030" y="24130"/>
                    <a:pt x="3318510" y="24130"/>
                    <a:pt x="3350260" y="25400"/>
                  </a:cubicBezTo>
                  <a:cubicBezTo>
                    <a:pt x="3373120" y="26670"/>
                    <a:pt x="3394710" y="34290"/>
                    <a:pt x="3417570" y="36830"/>
                  </a:cubicBezTo>
                  <a:cubicBezTo>
                    <a:pt x="3467100" y="43180"/>
                    <a:pt x="3517900" y="53340"/>
                    <a:pt x="3568700" y="53340"/>
                  </a:cubicBezTo>
                  <a:cubicBezTo>
                    <a:pt x="3663950" y="54610"/>
                    <a:pt x="3759200" y="58420"/>
                    <a:pt x="3853180" y="78740"/>
                  </a:cubicBezTo>
                  <a:cubicBezTo>
                    <a:pt x="3940809" y="97790"/>
                    <a:pt x="4030980" y="97790"/>
                    <a:pt x="4119880" y="113030"/>
                  </a:cubicBezTo>
                  <a:cubicBezTo>
                    <a:pt x="4173220" y="121920"/>
                    <a:pt x="4227830" y="138430"/>
                    <a:pt x="4273550" y="165100"/>
                  </a:cubicBezTo>
                  <a:cubicBezTo>
                    <a:pt x="4323080" y="193040"/>
                    <a:pt x="4361180" y="238760"/>
                    <a:pt x="4405630" y="276860"/>
                  </a:cubicBezTo>
                  <a:cubicBezTo>
                    <a:pt x="4422139" y="290830"/>
                    <a:pt x="4446270" y="300990"/>
                    <a:pt x="4457700" y="318770"/>
                  </a:cubicBezTo>
                  <a:cubicBezTo>
                    <a:pt x="4490720" y="367030"/>
                    <a:pt x="4519930" y="417830"/>
                    <a:pt x="4549140" y="468630"/>
                  </a:cubicBezTo>
                  <a:cubicBezTo>
                    <a:pt x="4570730" y="505460"/>
                    <a:pt x="4592320" y="543560"/>
                    <a:pt x="4608830" y="581660"/>
                  </a:cubicBezTo>
                  <a:cubicBezTo>
                    <a:pt x="4626610" y="626110"/>
                    <a:pt x="4640580" y="671830"/>
                    <a:pt x="4654550" y="718820"/>
                  </a:cubicBezTo>
                  <a:cubicBezTo>
                    <a:pt x="4676140" y="792480"/>
                    <a:pt x="4701540" y="866140"/>
                    <a:pt x="4715510" y="942340"/>
                  </a:cubicBezTo>
                  <a:cubicBezTo>
                    <a:pt x="4735830" y="1049020"/>
                    <a:pt x="4745990" y="1158240"/>
                    <a:pt x="4761230" y="1266190"/>
                  </a:cubicBezTo>
                  <a:cubicBezTo>
                    <a:pt x="4766310" y="1301750"/>
                    <a:pt x="4772660" y="1337310"/>
                    <a:pt x="4775200" y="1372870"/>
                  </a:cubicBezTo>
                  <a:cubicBezTo>
                    <a:pt x="4782820" y="1474470"/>
                    <a:pt x="4787900" y="1574800"/>
                    <a:pt x="4794250" y="1676400"/>
                  </a:cubicBezTo>
                  <a:cubicBezTo>
                    <a:pt x="4803140" y="1802130"/>
                    <a:pt x="4815840" y="1926590"/>
                    <a:pt x="4822190" y="2052320"/>
                  </a:cubicBezTo>
                  <a:cubicBezTo>
                    <a:pt x="4828540" y="2172970"/>
                    <a:pt x="4833620" y="2294890"/>
                    <a:pt x="4831080" y="2416810"/>
                  </a:cubicBezTo>
                  <a:cubicBezTo>
                    <a:pt x="4827270" y="2620010"/>
                    <a:pt x="4817110" y="2821940"/>
                    <a:pt x="4806950" y="3025140"/>
                  </a:cubicBezTo>
                  <a:cubicBezTo>
                    <a:pt x="4800600" y="3150870"/>
                    <a:pt x="4791710" y="3275330"/>
                    <a:pt x="4779010" y="3399790"/>
                  </a:cubicBezTo>
                  <a:cubicBezTo>
                    <a:pt x="4766310" y="3524250"/>
                    <a:pt x="4747260" y="3647440"/>
                    <a:pt x="4733290" y="3771900"/>
                  </a:cubicBezTo>
                  <a:cubicBezTo>
                    <a:pt x="4723130" y="3858260"/>
                    <a:pt x="4720590" y="3944620"/>
                    <a:pt x="4709160" y="4029710"/>
                  </a:cubicBezTo>
                  <a:cubicBezTo>
                    <a:pt x="4699000" y="4107180"/>
                    <a:pt x="4660900" y="4175760"/>
                    <a:pt x="4610100" y="4232910"/>
                  </a:cubicBezTo>
                  <a:cubicBezTo>
                    <a:pt x="4568191" y="4281170"/>
                    <a:pt x="4535170" y="4335780"/>
                    <a:pt x="4491991" y="4382770"/>
                  </a:cubicBezTo>
                  <a:cubicBezTo>
                    <a:pt x="4453891" y="4424679"/>
                    <a:pt x="4411981" y="4466590"/>
                    <a:pt x="4345941" y="4467860"/>
                  </a:cubicBezTo>
                  <a:cubicBezTo>
                    <a:pt x="4330700" y="4467860"/>
                    <a:pt x="4316731" y="4483100"/>
                    <a:pt x="4301491" y="4490720"/>
                  </a:cubicBezTo>
                  <a:cubicBezTo>
                    <a:pt x="4236720" y="4518660"/>
                    <a:pt x="4169411" y="4542790"/>
                    <a:pt x="4105911" y="4573270"/>
                  </a:cubicBezTo>
                  <a:cubicBezTo>
                    <a:pt x="3989070" y="4629150"/>
                    <a:pt x="3863341" y="4638040"/>
                    <a:pt x="3737611" y="4643120"/>
                  </a:cubicBezTo>
                  <a:cubicBezTo>
                    <a:pt x="3689351" y="4645660"/>
                    <a:pt x="3639820" y="4641850"/>
                    <a:pt x="3591561" y="4645660"/>
                  </a:cubicBezTo>
                  <a:cubicBezTo>
                    <a:pt x="3567431" y="4646930"/>
                    <a:pt x="3544570" y="4658360"/>
                    <a:pt x="3521711" y="4663440"/>
                  </a:cubicBezTo>
                  <a:cubicBezTo>
                    <a:pt x="3511551" y="4665980"/>
                    <a:pt x="3501391" y="4664710"/>
                    <a:pt x="3489961" y="4665980"/>
                  </a:cubicBezTo>
                  <a:cubicBezTo>
                    <a:pt x="3474720" y="4667250"/>
                    <a:pt x="3459481" y="4671060"/>
                    <a:pt x="3444241" y="4669790"/>
                  </a:cubicBezTo>
                  <a:cubicBezTo>
                    <a:pt x="3429000" y="4667250"/>
                    <a:pt x="3418841" y="4662170"/>
                    <a:pt x="3416300" y="4662170"/>
                  </a:cubicBez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en-US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</p:grpSp>
      <p:sp>
        <p:nvSpPr>
          <p:cNvPr id="181" name="TextBox 9"/>
          <p:cNvSpPr/>
          <p:nvPr/>
        </p:nvSpPr>
        <p:spPr>
          <a:xfrm>
            <a:off x="1911600" y="1076170"/>
            <a:ext cx="14253686" cy="73000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pPr>
              <a:lnSpc>
                <a:spcPts val="5448"/>
              </a:lnSpc>
              <a:defRPr sz="6410">
                <a:solidFill>
                  <a:srgbClr val="000000"/>
                </a:solidFill>
                <a:latin typeface="Abhaya Libre Regular"/>
              </a:defRPr>
            </a:pPr>
            <a:r>
              <a:rPr dirty="0" err="1"/>
              <a:t>Capítulo</a:t>
            </a:r>
            <a:r>
              <a:rPr dirty="0"/>
              <a:t> 2: </a:t>
            </a:r>
            <a:r>
              <a:rPr dirty="0" err="1"/>
              <a:t>Gestión</a:t>
            </a:r>
            <a:r>
              <a:rPr dirty="0"/>
              <a:t> de </a:t>
            </a:r>
            <a:r>
              <a:rPr dirty="0" err="1"/>
              <a:t>proyectos</a:t>
            </a:r>
            <a:r>
              <a:rPr dirty="0"/>
              <a:t> con </a:t>
            </a:r>
            <a:r>
              <a:rPr dirty="0" err="1"/>
              <a:t>OpenProject</a:t>
            </a:r>
            <a:endParaRPr lang="en-US" sz="641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2" name="TextBox 10"/>
          <p:cNvSpPr/>
          <p:nvPr/>
        </p:nvSpPr>
        <p:spPr>
          <a:xfrm>
            <a:off x="1911600" y="2956320"/>
            <a:ext cx="10249920" cy="61555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pPr>
              <a:defRPr sz="4000" b="1"/>
            </a:pPr>
            <a:r>
              <a:t>Lanzamiento o ejecución del proyecto</a:t>
            </a:r>
            <a:endParaRPr lang="sl-SI" sz="4000" b="1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649F66CB-32EB-4C4F-9FB8-9756BB5E2D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1966" y="3557778"/>
            <a:ext cx="14060463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 altLang="sl-SI" sz="3200">
                <a:latin typeface="Arial" panose="020B0604020202020204" pitchFamily="34" charset="0"/>
              </a:defRPr>
            </a:pPr>
            <a:r>
              <a:rPr dirty="0" err="1"/>
              <a:t>Gestionar</a:t>
            </a:r>
            <a:r>
              <a:rPr dirty="0"/>
              <a:t> </a:t>
            </a:r>
            <a:r>
              <a:rPr dirty="0" err="1"/>
              <a:t>todas</a:t>
            </a:r>
            <a:r>
              <a:rPr dirty="0"/>
              <a:t> las </a:t>
            </a:r>
            <a:r>
              <a:rPr dirty="0" err="1"/>
              <a:t>actividades</a:t>
            </a:r>
            <a:r>
              <a:rPr dirty="0"/>
              <a:t> del </a:t>
            </a:r>
            <a:r>
              <a:rPr dirty="0" err="1"/>
              <a:t>proyecto</a:t>
            </a:r>
            <a:r>
              <a:rPr dirty="0"/>
              <a:t>, </a:t>
            </a:r>
            <a:r>
              <a:rPr dirty="0" err="1"/>
              <a:t>como</a:t>
            </a:r>
            <a:r>
              <a:rPr dirty="0"/>
              <a:t> </a:t>
            </a:r>
            <a:r>
              <a:rPr dirty="0" err="1"/>
              <a:t>tareas</a:t>
            </a:r>
            <a:r>
              <a:rPr dirty="0"/>
              <a:t>, </a:t>
            </a:r>
            <a:r>
              <a:rPr dirty="0" err="1"/>
              <a:t>entregables</a:t>
            </a:r>
            <a:r>
              <a:rPr dirty="0"/>
              <a:t>, </a:t>
            </a:r>
            <a:r>
              <a:rPr dirty="0" err="1"/>
              <a:t>riesgos</a:t>
            </a:r>
            <a:r>
              <a:rPr dirty="0"/>
              <a:t>, </a:t>
            </a:r>
            <a:r>
              <a:rPr dirty="0" err="1"/>
              <a:t>características</a:t>
            </a:r>
            <a:r>
              <a:rPr dirty="0"/>
              <a:t>, </a:t>
            </a:r>
            <a:r>
              <a:rPr dirty="0" err="1"/>
              <a:t>errores</a:t>
            </a:r>
            <a:r>
              <a:rPr dirty="0"/>
              <a:t>, solicitudes de </a:t>
            </a:r>
            <a:r>
              <a:rPr dirty="0" err="1"/>
              <a:t>cambio</a:t>
            </a:r>
            <a:r>
              <a:rPr dirty="0"/>
              <a:t>. </a:t>
            </a:r>
            <a:r>
              <a:rPr dirty="0" err="1"/>
              <a:t>Utilizar</a:t>
            </a:r>
            <a:r>
              <a:rPr dirty="0"/>
              <a:t> </a:t>
            </a:r>
            <a:r>
              <a:rPr dirty="0" err="1"/>
              <a:t>tableros</a:t>
            </a:r>
            <a:r>
              <a:rPr dirty="0"/>
              <a:t> </a:t>
            </a:r>
            <a:r>
              <a:rPr dirty="0" err="1"/>
              <a:t>ágiles</a:t>
            </a:r>
            <a:r>
              <a:rPr dirty="0"/>
              <a:t> con </a:t>
            </a:r>
            <a:r>
              <a:rPr dirty="0" err="1"/>
              <a:t>tus</a:t>
            </a:r>
            <a:r>
              <a:rPr dirty="0"/>
              <a:t> </a:t>
            </a:r>
            <a:r>
              <a:rPr dirty="0" err="1"/>
              <a:t>equipos</a:t>
            </a:r>
            <a:r>
              <a:rPr dirty="0"/>
              <a:t>. </a:t>
            </a:r>
            <a:r>
              <a:rPr dirty="0" err="1"/>
              <a:t>Documentar</a:t>
            </a:r>
            <a:r>
              <a:rPr dirty="0"/>
              <a:t> </a:t>
            </a:r>
            <a:r>
              <a:rPr dirty="0" err="1"/>
              <a:t>reuniones,</a:t>
            </a:r>
            <a:r>
              <a:rPr dirty="0" err="1">
                <a:ln>
                  <a:noFill/>
                </a:ln>
                <a:solidFill>
                  <a:schemeClr val="tx1"/>
                </a:solidFill>
                <a:effectLst/>
              </a:rPr>
              <a:t>compartir</a:t>
            </a:r>
            <a:r>
              <a:rPr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dirty="0" err="1">
                <a:ln>
                  <a:noFill/>
                </a:ln>
                <a:solidFill>
                  <a:schemeClr val="tx1"/>
                </a:solidFill>
                <a:effectLst/>
              </a:rPr>
              <a:t>noticias</a:t>
            </a:r>
            <a:r>
              <a:rPr dirty="0">
                <a:ln>
                  <a:noFill/>
                </a:ln>
                <a:solidFill>
                  <a:schemeClr val="tx1"/>
                </a:solidFill>
                <a:effectLst/>
              </a:rPr>
              <a:t>, etc.</a:t>
            </a: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3EA48BC4-01F4-4D7D-B517-B06AB40047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7289623"/>
              </p:ext>
            </p:extLst>
          </p:nvPr>
        </p:nvGraphicFramePr>
        <p:xfrm>
          <a:off x="1765140" y="5181600"/>
          <a:ext cx="15324651" cy="2712720"/>
        </p:xfrm>
        <a:graphic>
          <a:graphicData uri="http://schemas.openxmlformats.org/drawingml/2006/table">
            <a:tbl>
              <a:tblPr/>
              <a:tblGrid>
                <a:gridCol w="5913951">
                  <a:extLst>
                    <a:ext uri="{9D8B030D-6E8A-4147-A177-3AD203B41FA5}">
                      <a16:colId xmlns:a16="http://schemas.microsoft.com/office/drawing/2014/main" val="880597948"/>
                    </a:ext>
                  </a:extLst>
                </a:gridCol>
                <a:gridCol w="9410700">
                  <a:extLst>
                    <a:ext uri="{9D8B030D-6E8A-4147-A177-3AD203B41FA5}">
                      <a16:colId xmlns:a16="http://schemas.microsoft.com/office/drawing/2014/main" val="161509588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defRPr sz="3200"/>
                      </a:pPr>
                      <a:r>
                        <a:t>Función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 sz="3200"/>
                      </a:pPr>
                      <a:r>
                        <a:t>Documentación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94000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defRPr sz="3200">
                          <a:hlinkClick r:id="rId6"/>
                        </a:defRPr>
                      </a:pPr>
                      <a:r>
                        <a:t>Paquetes de trabajo</a:t>
                      </a:r>
                      <a:endParaRPr lang="sl-SI" sz="32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 sz="3200"/>
                      </a:pPr>
                      <a:r>
                        <a:t>Crear y administrar todos los entregables del proyecto, tareas, características, riesgos y más.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67886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defRPr sz="3200">
                          <a:hlinkClick r:id="rId7"/>
                        </a:defRPr>
                      </a:pPr>
                      <a:r>
                        <a:t>Tableros</a:t>
                      </a:r>
                      <a:endParaRPr lang="sl-SI" sz="32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 sz="3200"/>
                      </a:pPr>
                      <a:r>
                        <a:t>Gestionar el trabajo con un enfoque ágil en la vista de tableros flexibles.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406150"/>
                  </a:ext>
                </a:extLst>
              </a:tr>
            </a:tbl>
          </a:graphicData>
        </a:graphic>
      </p:graphicFrame>
      <p:sp>
        <p:nvSpPr>
          <p:cNvPr id="13" name="Pravokotnik 12">
            <a:extLst>
              <a:ext uri="{FF2B5EF4-FFF2-40B4-BE49-F238E27FC236}">
                <a16:creationId xmlns:a16="http://schemas.microsoft.com/office/drawing/2014/main" id="{16DDC44D-E5D2-4001-BBC4-965E968331ED}"/>
              </a:ext>
            </a:extLst>
          </p:cNvPr>
          <p:cNvSpPr/>
          <p:nvPr/>
        </p:nvSpPr>
        <p:spPr>
          <a:xfrm>
            <a:off x="1765140" y="8111490"/>
            <a:ext cx="85203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t>Fuente: https://www.openproject.org/docs/getting-started/openproject-introduction/</a:t>
            </a:r>
          </a:p>
        </p:txBody>
      </p:sp>
    </p:spTree>
    <p:extLst>
      <p:ext uri="{BB962C8B-B14F-4D97-AF65-F5344CB8AC3E}">
        <p14:creationId xmlns:p14="http://schemas.microsoft.com/office/powerpoint/2010/main" val="13483843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Picture 2"/>
          <p:cNvPicPr/>
          <p:nvPr/>
        </p:nvPicPr>
        <p:blipFill>
          <a:blip r:embed="rId2"/>
          <a:stretch/>
        </p:blipFill>
        <p:spPr>
          <a:xfrm rot="17403600">
            <a:off x="-5811120" y="7593840"/>
            <a:ext cx="11621880" cy="12387600"/>
          </a:xfrm>
          <a:prstGeom prst="rect">
            <a:avLst/>
          </a:prstGeom>
          <a:ln w="0">
            <a:noFill/>
          </a:ln>
        </p:spPr>
      </p:pic>
      <p:pic>
        <p:nvPicPr>
          <p:cNvPr id="175" name="Picture 3"/>
          <p:cNvPicPr/>
          <p:nvPr/>
        </p:nvPicPr>
        <p:blipFill>
          <a:blip r:embed="rId3"/>
          <a:stretch/>
        </p:blipFill>
        <p:spPr>
          <a:xfrm rot="1836600">
            <a:off x="0" y="-2006640"/>
            <a:ext cx="3333600" cy="3588120"/>
          </a:xfrm>
          <a:prstGeom prst="rect">
            <a:avLst/>
          </a:prstGeom>
          <a:ln w="0">
            <a:noFill/>
          </a:ln>
        </p:spPr>
      </p:pic>
      <p:pic>
        <p:nvPicPr>
          <p:cNvPr id="176" name="Picture 4"/>
          <p:cNvPicPr/>
          <p:nvPr/>
        </p:nvPicPr>
        <p:blipFill>
          <a:blip r:embed="rId4"/>
          <a:stretch/>
        </p:blipFill>
        <p:spPr>
          <a:xfrm>
            <a:off x="16418880" y="0"/>
            <a:ext cx="1868760" cy="1868760"/>
          </a:xfrm>
          <a:prstGeom prst="rect">
            <a:avLst/>
          </a:prstGeom>
          <a:ln w="0">
            <a:noFill/>
          </a:ln>
        </p:spPr>
      </p:pic>
      <p:pic>
        <p:nvPicPr>
          <p:cNvPr id="177" name="Picture 5"/>
          <p:cNvPicPr/>
          <p:nvPr/>
        </p:nvPicPr>
        <p:blipFill>
          <a:blip r:embed="rId5"/>
          <a:stretch/>
        </p:blipFill>
        <p:spPr>
          <a:xfrm>
            <a:off x="7869960" y="9245880"/>
            <a:ext cx="3710520" cy="779040"/>
          </a:xfrm>
          <a:prstGeom prst="rect">
            <a:avLst/>
          </a:prstGeom>
          <a:ln w="0">
            <a:noFill/>
          </a:ln>
        </p:spPr>
      </p:pic>
      <p:grpSp>
        <p:nvGrpSpPr>
          <p:cNvPr id="178" name="Group 6"/>
          <p:cNvGrpSpPr/>
          <p:nvPr/>
        </p:nvGrpSpPr>
        <p:grpSpPr>
          <a:xfrm>
            <a:off x="167640" y="2634341"/>
            <a:ext cx="17556480" cy="5259979"/>
            <a:chOff x="10225800" y="1650960"/>
            <a:chExt cx="7134840" cy="6977160"/>
          </a:xfrm>
        </p:grpSpPr>
        <p:sp>
          <p:nvSpPr>
            <p:cNvPr id="179" name="Freeform 7"/>
            <p:cNvSpPr/>
            <p:nvPr/>
          </p:nvSpPr>
          <p:spPr>
            <a:xfrm>
              <a:off x="10225800" y="1650960"/>
              <a:ext cx="7134840" cy="6977160"/>
            </a:xfrm>
            <a:custGeom>
              <a:avLst/>
              <a:gdLst>
                <a:gd name="textAreaLeft" fmla="*/ 0 w 7134840"/>
                <a:gd name="textAreaRight" fmla="*/ 7135200 w 7134840"/>
                <a:gd name="textAreaTop" fmla="*/ 0 h 6977160"/>
                <a:gd name="textAreaBottom" fmla="*/ 6977520 h 6977160"/>
              </a:gdLst>
              <a:ahLst/>
              <a:cxnLst/>
              <a:rect l="textAreaLeft" t="textAreaTop" r="textAreaRight" b="textAreaBottom"/>
              <a:pathLst>
                <a:path w="4833620" h="4726940">
                  <a:moveTo>
                    <a:pt x="3416300" y="4662170"/>
                  </a:moveTo>
                  <a:cubicBezTo>
                    <a:pt x="3388360" y="4669790"/>
                    <a:pt x="3366770" y="4679950"/>
                    <a:pt x="3345180" y="4682490"/>
                  </a:cubicBezTo>
                  <a:cubicBezTo>
                    <a:pt x="3223260" y="4692650"/>
                    <a:pt x="3102610" y="4702810"/>
                    <a:pt x="2980690" y="4711700"/>
                  </a:cubicBezTo>
                  <a:cubicBezTo>
                    <a:pt x="2918460" y="4715510"/>
                    <a:pt x="2856230" y="4719320"/>
                    <a:pt x="2794000" y="4720590"/>
                  </a:cubicBezTo>
                  <a:cubicBezTo>
                    <a:pt x="2726690" y="4723130"/>
                    <a:pt x="2659380" y="4726940"/>
                    <a:pt x="2593340" y="4724400"/>
                  </a:cubicBezTo>
                  <a:cubicBezTo>
                    <a:pt x="2529840" y="4723130"/>
                    <a:pt x="2466340" y="4719320"/>
                    <a:pt x="2405380" y="4707890"/>
                  </a:cubicBezTo>
                  <a:cubicBezTo>
                    <a:pt x="2326640" y="4693920"/>
                    <a:pt x="2246630" y="4693920"/>
                    <a:pt x="2169160" y="4681220"/>
                  </a:cubicBezTo>
                  <a:cubicBezTo>
                    <a:pt x="1967230" y="4648200"/>
                    <a:pt x="1761490" y="4657090"/>
                    <a:pt x="1558290" y="4643120"/>
                  </a:cubicBezTo>
                  <a:cubicBezTo>
                    <a:pt x="1443990" y="4635500"/>
                    <a:pt x="1329690" y="4617720"/>
                    <a:pt x="1215390" y="4602480"/>
                  </a:cubicBezTo>
                  <a:cubicBezTo>
                    <a:pt x="1085850" y="4585970"/>
                    <a:pt x="956310" y="4566920"/>
                    <a:pt x="825500" y="4549140"/>
                  </a:cubicBezTo>
                  <a:cubicBezTo>
                    <a:pt x="730250" y="4536440"/>
                    <a:pt x="633730" y="4523740"/>
                    <a:pt x="538480" y="4511040"/>
                  </a:cubicBezTo>
                  <a:cubicBezTo>
                    <a:pt x="535940" y="4511040"/>
                    <a:pt x="533400" y="4509770"/>
                    <a:pt x="530860" y="4509770"/>
                  </a:cubicBezTo>
                  <a:cubicBezTo>
                    <a:pt x="450850" y="4475479"/>
                    <a:pt x="365760" y="4448810"/>
                    <a:pt x="292100" y="4404360"/>
                  </a:cubicBezTo>
                  <a:cubicBezTo>
                    <a:pt x="167640" y="4328160"/>
                    <a:pt x="114300" y="4206240"/>
                    <a:pt x="109220" y="4062730"/>
                  </a:cubicBezTo>
                  <a:cubicBezTo>
                    <a:pt x="107950" y="4013200"/>
                    <a:pt x="101600" y="3964940"/>
                    <a:pt x="101600" y="3915410"/>
                  </a:cubicBezTo>
                  <a:cubicBezTo>
                    <a:pt x="102870" y="3846830"/>
                    <a:pt x="107950" y="3779520"/>
                    <a:pt x="111760" y="3712210"/>
                  </a:cubicBezTo>
                  <a:cubicBezTo>
                    <a:pt x="121920" y="3511550"/>
                    <a:pt x="127000" y="3310890"/>
                    <a:pt x="111760" y="3110230"/>
                  </a:cubicBezTo>
                  <a:cubicBezTo>
                    <a:pt x="97790" y="2929890"/>
                    <a:pt x="85090" y="2750820"/>
                    <a:pt x="71120" y="2570480"/>
                  </a:cubicBezTo>
                  <a:cubicBezTo>
                    <a:pt x="62230" y="2454910"/>
                    <a:pt x="50800" y="2340610"/>
                    <a:pt x="43180" y="2225040"/>
                  </a:cubicBezTo>
                  <a:cubicBezTo>
                    <a:pt x="38100" y="2148840"/>
                    <a:pt x="39370" y="2071370"/>
                    <a:pt x="34290" y="1995170"/>
                  </a:cubicBezTo>
                  <a:cubicBezTo>
                    <a:pt x="31750" y="1951990"/>
                    <a:pt x="17780" y="1910080"/>
                    <a:pt x="16510" y="1866900"/>
                  </a:cubicBezTo>
                  <a:cubicBezTo>
                    <a:pt x="11430" y="1762760"/>
                    <a:pt x="10160" y="1657350"/>
                    <a:pt x="7620" y="1551940"/>
                  </a:cubicBezTo>
                  <a:cubicBezTo>
                    <a:pt x="6350" y="1511300"/>
                    <a:pt x="0" y="1470660"/>
                    <a:pt x="1270" y="1430020"/>
                  </a:cubicBezTo>
                  <a:cubicBezTo>
                    <a:pt x="2540" y="1366520"/>
                    <a:pt x="10160" y="1303020"/>
                    <a:pt x="11430" y="1239520"/>
                  </a:cubicBezTo>
                  <a:cubicBezTo>
                    <a:pt x="12700" y="1165860"/>
                    <a:pt x="5080" y="1092200"/>
                    <a:pt x="7620" y="1019810"/>
                  </a:cubicBezTo>
                  <a:cubicBezTo>
                    <a:pt x="7620" y="949960"/>
                    <a:pt x="16510" y="881380"/>
                    <a:pt x="25400" y="811530"/>
                  </a:cubicBezTo>
                  <a:cubicBezTo>
                    <a:pt x="27940" y="787400"/>
                    <a:pt x="45720" y="765810"/>
                    <a:pt x="50800" y="741680"/>
                  </a:cubicBezTo>
                  <a:cubicBezTo>
                    <a:pt x="72390" y="622300"/>
                    <a:pt x="95250" y="502920"/>
                    <a:pt x="151130" y="392430"/>
                  </a:cubicBezTo>
                  <a:cubicBezTo>
                    <a:pt x="163830" y="368300"/>
                    <a:pt x="184150" y="346710"/>
                    <a:pt x="203200" y="327660"/>
                  </a:cubicBezTo>
                  <a:cubicBezTo>
                    <a:pt x="209550" y="321310"/>
                    <a:pt x="224790" y="325120"/>
                    <a:pt x="228600" y="325120"/>
                  </a:cubicBezTo>
                  <a:cubicBezTo>
                    <a:pt x="237490" y="308610"/>
                    <a:pt x="242570" y="292100"/>
                    <a:pt x="252730" y="284480"/>
                  </a:cubicBezTo>
                  <a:cubicBezTo>
                    <a:pt x="307340" y="242570"/>
                    <a:pt x="364490" y="212090"/>
                    <a:pt x="435610" y="204470"/>
                  </a:cubicBezTo>
                  <a:cubicBezTo>
                    <a:pt x="488950" y="198120"/>
                    <a:pt x="541020" y="175260"/>
                    <a:pt x="594360" y="162560"/>
                  </a:cubicBezTo>
                  <a:cubicBezTo>
                    <a:pt x="659130" y="147320"/>
                    <a:pt x="723900" y="129540"/>
                    <a:pt x="791210" y="120650"/>
                  </a:cubicBezTo>
                  <a:cubicBezTo>
                    <a:pt x="852170" y="113030"/>
                    <a:pt x="910590" y="96520"/>
                    <a:pt x="972820" y="91440"/>
                  </a:cubicBezTo>
                  <a:cubicBezTo>
                    <a:pt x="1036320" y="86360"/>
                    <a:pt x="1099820" y="71120"/>
                    <a:pt x="1164590" y="66040"/>
                  </a:cubicBezTo>
                  <a:cubicBezTo>
                    <a:pt x="1339850" y="53340"/>
                    <a:pt x="1516380" y="44450"/>
                    <a:pt x="1691640" y="34290"/>
                  </a:cubicBezTo>
                  <a:cubicBezTo>
                    <a:pt x="1734820" y="31750"/>
                    <a:pt x="1778000" y="34290"/>
                    <a:pt x="1821180" y="35560"/>
                  </a:cubicBezTo>
                  <a:cubicBezTo>
                    <a:pt x="1842770" y="36830"/>
                    <a:pt x="1864360" y="41910"/>
                    <a:pt x="1887220" y="44450"/>
                  </a:cubicBezTo>
                  <a:cubicBezTo>
                    <a:pt x="1897380" y="45720"/>
                    <a:pt x="1907540" y="41910"/>
                    <a:pt x="1917700" y="41910"/>
                  </a:cubicBezTo>
                  <a:cubicBezTo>
                    <a:pt x="1948180" y="41910"/>
                    <a:pt x="1979930" y="41910"/>
                    <a:pt x="2010410" y="40640"/>
                  </a:cubicBezTo>
                  <a:cubicBezTo>
                    <a:pt x="2068830" y="38100"/>
                    <a:pt x="2128520" y="31750"/>
                    <a:pt x="2186940" y="31750"/>
                  </a:cubicBezTo>
                  <a:cubicBezTo>
                    <a:pt x="2244090" y="31750"/>
                    <a:pt x="2301240" y="35560"/>
                    <a:pt x="2358390" y="38100"/>
                  </a:cubicBezTo>
                  <a:lnTo>
                    <a:pt x="2404110" y="38100"/>
                  </a:lnTo>
                  <a:cubicBezTo>
                    <a:pt x="2473960" y="35560"/>
                    <a:pt x="2542540" y="35560"/>
                    <a:pt x="2612390" y="31750"/>
                  </a:cubicBezTo>
                  <a:cubicBezTo>
                    <a:pt x="2679700" y="27940"/>
                    <a:pt x="2745740" y="19050"/>
                    <a:pt x="2813050" y="15240"/>
                  </a:cubicBezTo>
                  <a:cubicBezTo>
                    <a:pt x="2844800" y="12700"/>
                    <a:pt x="2877820" y="12700"/>
                    <a:pt x="2909570" y="19050"/>
                  </a:cubicBezTo>
                  <a:cubicBezTo>
                    <a:pt x="2957830" y="27940"/>
                    <a:pt x="3003550" y="33020"/>
                    <a:pt x="3051810" y="19050"/>
                  </a:cubicBezTo>
                  <a:cubicBezTo>
                    <a:pt x="3069590" y="13970"/>
                    <a:pt x="3092450" y="22860"/>
                    <a:pt x="3112770" y="25400"/>
                  </a:cubicBezTo>
                  <a:cubicBezTo>
                    <a:pt x="3121660" y="26670"/>
                    <a:pt x="3131820" y="29210"/>
                    <a:pt x="3136900" y="25400"/>
                  </a:cubicBezTo>
                  <a:cubicBezTo>
                    <a:pt x="3171190" y="0"/>
                    <a:pt x="3202940" y="6350"/>
                    <a:pt x="3235960" y="27940"/>
                  </a:cubicBezTo>
                  <a:cubicBezTo>
                    <a:pt x="3239770" y="30480"/>
                    <a:pt x="3249930" y="24130"/>
                    <a:pt x="3257550" y="24130"/>
                  </a:cubicBezTo>
                  <a:cubicBezTo>
                    <a:pt x="3288030" y="24130"/>
                    <a:pt x="3318510" y="24130"/>
                    <a:pt x="3350260" y="25400"/>
                  </a:cubicBezTo>
                  <a:cubicBezTo>
                    <a:pt x="3373120" y="26670"/>
                    <a:pt x="3394710" y="34290"/>
                    <a:pt x="3417570" y="36830"/>
                  </a:cubicBezTo>
                  <a:cubicBezTo>
                    <a:pt x="3467100" y="43180"/>
                    <a:pt x="3517900" y="53340"/>
                    <a:pt x="3568700" y="53340"/>
                  </a:cubicBezTo>
                  <a:cubicBezTo>
                    <a:pt x="3663950" y="54610"/>
                    <a:pt x="3759200" y="58420"/>
                    <a:pt x="3853180" y="78740"/>
                  </a:cubicBezTo>
                  <a:cubicBezTo>
                    <a:pt x="3940809" y="97790"/>
                    <a:pt x="4030980" y="97790"/>
                    <a:pt x="4119880" y="113030"/>
                  </a:cubicBezTo>
                  <a:cubicBezTo>
                    <a:pt x="4173220" y="121920"/>
                    <a:pt x="4227830" y="138430"/>
                    <a:pt x="4273550" y="165100"/>
                  </a:cubicBezTo>
                  <a:cubicBezTo>
                    <a:pt x="4323080" y="193040"/>
                    <a:pt x="4361180" y="238760"/>
                    <a:pt x="4405630" y="276860"/>
                  </a:cubicBezTo>
                  <a:cubicBezTo>
                    <a:pt x="4422139" y="290830"/>
                    <a:pt x="4446270" y="300990"/>
                    <a:pt x="4457700" y="318770"/>
                  </a:cubicBezTo>
                  <a:cubicBezTo>
                    <a:pt x="4490720" y="367030"/>
                    <a:pt x="4519930" y="417830"/>
                    <a:pt x="4549140" y="468630"/>
                  </a:cubicBezTo>
                  <a:cubicBezTo>
                    <a:pt x="4570730" y="505460"/>
                    <a:pt x="4592320" y="543560"/>
                    <a:pt x="4608830" y="581660"/>
                  </a:cubicBezTo>
                  <a:cubicBezTo>
                    <a:pt x="4626610" y="626110"/>
                    <a:pt x="4640580" y="671830"/>
                    <a:pt x="4654550" y="718820"/>
                  </a:cubicBezTo>
                  <a:cubicBezTo>
                    <a:pt x="4676140" y="792480"/>
                    <a:pt x="4701540" y="866140"/>
                    <a:pt x="4715510" y="942340"/>
                  </a:cubicBezTo>
                  <a:cubicBezTo>
                    <a:pt x="4735830" y="1049020"/>
                    <a:pt x="4745990" y="1158240"/>
                    <a:pt x="4761230" y="1266190"/>
                  </a:cubicBezTo>
                  <a:cubicBezTo>
                    <a:pt x="4766310" y="1301750"/>
                    <a:pt x="4772660" y="1337310"/>
                    <a:pt x="4775200" y="1372870"/>
                  </a:cubicBezTo>
                  <a:cubicBezTo>
                    <a:pt x="4782820" y="1474470"/>
                    <a:pt x="4787900" y="1574800"/>
                    <a:pt x="4794250" y="1676400"/>
                  </a:cubicBezTo>
                  <a:cubicBezTo>
                    <a:pt x="4803140" y="1802130"/>
                    <a:pt x="4815840" y="1926590"/>
                    <a:pt x="4822190" y="2052320"/>
                  </a:cubicBezTo>
                  <a:cubicBezTo>
                    <a:pt x="4828540" y="2172970"/>
                    <a:pt x="4833620" y="2294890"/>
                    <a:pt x="4831080" y="2416810"/>
                  </a:cubicBezTo>
                  <a:cubicBezTo>
                    <a:pt x="4827270" y="2620010"/>
                    <a:pt x="4817110" y="2821940"/>
                    <a:pt x="4806950" y="3025140"/>
                  </a:cubicBezTo>
                  <a:cubicBezTo>
                    <a:pt x="4800600" y="3150870"/>
                    <a:pt x="4791710" y="3275330"/>
                    <a:pt x="4779010" y="3399790"/>
                  </a:cubicBezTo>
                  <a:cubicBezTo>
                    <a:pt x="4766310" y="3524250"/>
                    <a:pt x="4747260" y="3647440"/>
                    <a:pt x="4733290" y="3771900"/>
                  </a:cubicBezTo>
                  <a:cubicBezTo>
                    <a:pt x="4723130" y="3858260"/>
                    <a:pt x="4720590" y="3944620"/>
                    <a:pt x="4709160" y="4029710"/>
                  </a:cubicBezTo>
                  <a:cubicBezTo>
                    <a:pt x="4699000" y="4107180"/>
                    <a:pt x="4660900" y="4175760"/>
                    <a:pt x="4610100" y="4232910"/>
                  </a:cubicBezTo>
                  <a:cubicBezTo>
                    <a:pt x="4568191" y="4281170"/>
                    <a:pt x="4535170" y="4335780"/>
                    <a:pt x="4491991" y="4382770"/>
                  </a:cubicBezTo>
                  <a:cubicBezTo>
                    <a:pt x="4453891" y="4424679"/>
                    <a:pt x="4411981" y="4466590"/>
                    <a:pt x="4345941" y="4467860"/>
                  </a:cubicBezTo>
                  <a:cubicBezTo>
                    <a:pt x="4330700" y="4467860"/>
                    <a:pt x="4316731" y="4483100"/>
                    <a:pt x="4301491" y="4490720"/>
                  </a:cubicBezTo>
                  <a:cubicBezTo>
                    <a:pt x="4236720" y="4518660"/>
                    <a:pt x="4169411" y="4542790"/>
                    <a:pt x="4105911" y="4573270"/>
                  </a:cubicBezTo>
                  <a:cubicBezTo>
                    <a:pt x="3989070" y="4629150"/>
                    <a:pt x="3863341" y="4638040"/>
                    <a:pt x="3737611" y="4643120"/>
                  </a:cubicBezTo>
                  <a:cubicBezTo>
                    <a:pt x="3689351" y="4645660"/>
                    <a:pt x="3639820" y="4641850"/>
                    <a:pt x="3591561" y="4645660"/>
                  </a:cubicBezTo>
                  <a:cubicBezTo>
                    <a:pt x="3567431" y="4646930"/>
                    <a:pt x="3544570" y="4658360"/>
                    <a:pt x="3521711" y="4663440"/>
                  </a:cubicBezTo>
                  <a:cubicBezTo>
                    <a:pt x="3511551" y="4665980"/>
                    <a:pt x="3501391" y="4664710"/>
                    <a:pt x="3489961" y="4665980"/>
                  </a:cubicBezTo>
                  <a:cubicBezTo>
                    <a:pt x="3474720" y="4667250"/>
                    <a:pt x="3459481" y="4671060"/>
                    <a:pt x="3444241" y="4669790"/>
                  </a:cubicBezTo>
                  <a:cubicBezTo>
                    <a:pt x="3429000" y="4667250"/>
                    <a:pt x="3418841" y="4662170"/>
                    <a:pt x="3416300" y="4662170"/>
                  </a:cubicBez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en-US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</p:grpSp>
      <p:sp>
        <p:nvSpPr>
          <p:cNvPr id="181" name="TextBox 9"/>
          <p:cNvSpPr/>
          <p:nvPr/>
        </p:nvSpPr>
        <p:spPr>
          <a:xfrm>
            <a:off x="1911600" y="1193778"/>
            <a:ext cx="14253686" cy="73000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pPr>
              <a:lnSpc>
                <a:spcPts val="5448"/>
              </a:lnSpc>
              <a:defRPr sz="6410">
                <a:solidFill>
                  <a:srgbClr val="000000"/>
                </a:solidFill>
                <a:latin typeface="Abhaya Libre Regular"/>
              </a:defRPr>
            </a:pPr>
            <a:r>
              <a:rPr dirty="0" err="1"/>
              <a:t>Capítulo</a:t>
            </a:r>
            <a:r>
              <a:rPr dirty="0"/>
              <a:t> 2: </a:t>
            </a:r>
            <a:r>
              <a:rPr dirty="0" err="1"/>
              <a:t>Gestión</a:t>
            </a:r>
            <a:r>
              <a:rPr dirty="0"/>
              <a:t> de </a:t>
            </a:r>
            <a:r>
              <a:rPr dirty="0" err="1"/>
              <a:t>proyectos</a:t>
            </a:r>
            <a:r>
              <a:rPr dirty="0"/>
              <a:t> con </a:t>
            </a:r>
            <a:r>
              <a:rPr dirty="0" err="1"/>
              <a:t>OpenProject</a:t>
            </a:r>
            <a:endParaRPr lang="en-US" sz="641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2" name="TextBox 10"/>
          <p:cNvSpPr/>
          <p:nvPr/>
        </p:nvSpPr>
        <p:spPr>
          <a:xfrm>
            <a:off x="1911600" y="2956320"/>
            <a:ext cx="10249920" cy="61555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pPr>
              <a:defRPr sz="4000" b="1"/>
            </a:pPr>
            <a:r>
              <a:t>Lanzamiento o ejecución del proyecto</a:t>
            </a:r>
            <a:endParaRPr lang="sl-SI" sz="4000" b="1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649F66CB-32EB-4C4F-9FB8-9756BB5E2D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1966" y="3557778"/>
            <a:ext cx="15337825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 altLang="sl-SI" sz="3200">
                <a:latin typeface="Arial" panose="020B0604020202020204" pitchFamily="34" charset="0"/>
              </a:defRPr>
            </a:pPr>
            <a:r>
              <a:rPr dirty="0" err="1"/>
              <a:t>Gestionar</a:t>
            </a:r>
            <a:r>
              <a:rPr dirty="0"/>
              <a:t> </a:t>
            </a:r>
            <a:r>
              <a:rPr dirty="0" err="1"/>
              <a:t>todas</a:t>
            </a:r>
            <a:r>
              <a:rPr dirty="0"/>
              <a:t> las </a:t>
            </a:r>
            <a:r>
              <a:rPr dirty="0" err="1"/>
              <a:t>actividades</a:t>
            </a:r>
            <a:r>
              <a:rPr dirty="0"/>
              <a:t> del </a:t>
            </a:r>
            <a:r>
              <a:rPr dirty="0" err="1"/>
              <a:t>proyecto</a:t>
            </a:r>
            <a:r>
              <a:rPr dirty="0"/>
              <a:t>, </a:t>
            </a:r>
            <a:r>
              <a:rPr dirty="0" err="1"/>
              <a:t>como</a:t>
            </a:r>
            <a:r>
              <a:rPr dirty="0"/>
              <a:t> </a:t>
            </a:r>
            <a:r>
              <a:rPr dirty="0" err="1"/>
              <a:t>tareas</a:t>
            </a:r>
            <a:r>
              <a:rPr dirty="0"/>
              <a:t>, </a:t>
            </a:r>
            <a:r>
              <a:rPr dirty="0" err="1"/>
              <a:t>entregables</a:t>
            </a:r>
            <a:r>
              <a:rPr dirty="0"/>
              <a:t>, </a:t>
            </a:r>
            <a:r>
              <a:rPr dirty="0" err="1"/>
              <a:t>riesgos</a:t>
            </a:r>
            <a:r>
              <a:rPr dirty="0"/>
              <a:t>, </a:t>
            </a:r>
            <a:r>
              <a:rPr dirty="0" err="1"/>
              <a:t>características</a:t>
            </a:r>
            <a:r>
              <a:rPr dirty="0"/>
              <a:t>, </a:t>
            </a:r>
            <a:r>
              <a:rPr dirty="0" err="1"/>
              <a:t>errores</a:t>
            </a:r>
            <a:r>
              <a:rPr dirty="0"/>
              <a:t>, solicitudes de </a:t>
            </a:r>
            <a:r>
              <a:rPr dirty="0" err="1"/>
              <a:t>cambio</a:t>
            </a:r>
            <a:r>
              <a:rPr dirty="0"/>
              <a:t>. </a:t>
            </a:r>
            <a:r>
              <a:rPr dirty="0" err="1"/>
              <a:t>Utilizar</a:t>
            </a:r>
            <a:r>
              <a:rPr dirty="0"/>
              <a:t> </a:t>
            </a:r>
            <a:r>
              <a:rPr dirty="0" err="1"/>
              <a:t>tableros</a:t>
            </a:r>
            <a:r>
              <a:rPr dirty="0"/>
              <a:t> </a:t>
            </a:r>
            <a:r>
              <a:rPr dirty="0" err="1"/>
              <a:t>ágiles</a:t>
            </a:r>
            <a:r>
              <a:rPr dirty="0"/>
              <a:t> con </a:t>
            </a:r>
            <a:r>
              <a:rPr dirty="0" err="1"/>
              <a:t>tus</a:t>
            </a:r>
            <a:r>
              <a:rPr dirty="0"/>
              <a:t> </a:t>
            </a:r>
            <a:r>
              <a:rPr dirty="0" err="1"/>
              <a:t>equipos</a:t>
            </a:r>
            <a:r>
              <a:rPr dirty="0"/>
              <a:t>. </a:t>
            </a:r>
            <a:r>
              <a:rPr dirty="0" err="1"/>
              <a:t>Documentar</a:t>
            </a:r>
            <a:r>
              <a:rPr dirty="0"/>
              <a:t> </a:t>
            </a:r>
            <a:r>
              <a:rPr dirty="0" err="1"/>
              <a:t>reuniones,</a:t>
            </a:r>
            <a:r>
              <a:rPr dirty="0" err="1">
                <a:ln>
                  <a:noFill/>
                </a:ln>
                <a:solidFill>
                  <a:schemeClr val="tx1"/>
                </a:solidFill>
                <a:effectLst/>
              </a:rPr>
              <a:t>compartir</a:t>
            </a:r>
            <a:r>
              <a:rPr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dirty="0" err="1">
                <a:ln>
                  <a:noFill/>
                </a:ln>
                <a:solidFill>
                  <a:schemeClr val="tx1"/>
                </a:solidFill>
                <a:effectLst/>
              </a:rPr>
              <a:t>noticias</a:t>
            </a:r>
            <a:r>
              <a:rPr dirty="0">
                <a:ln>
                  <a:noFill/>
                </a:ln>
                <a:solidFill>
                  <a:schemeClr val="tx1"/>
                </a:solidFill>
                <a:effectLst/>
              </a:rPr>
              <a:t>, etc.</a:t>
            </a: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3EA48BC4-01F4-4D7D-B517-B06AB40047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0867780"/>
              </p:ext>
            </p:extLst>
          </p:nvPr>
        </p:nvGraphicFramePr>
        <p:xfrm>
          <a:off x="1765140" y="5181600"/>
          <a:ext cx="15324651" cy="2225040"/>
        </p:xfrm>
        <a:graphic>
          <a:graphicData uri="http://schemas.openxmlformats.org/drawingml/2006/table">
            <a:tbl>
              <a:tblPr/>
              <a:tblGrid>
                <a:gridCol w="5913951">
                  <a:extLst>
                    <a:ext uri="{9D8B030D-6E8A-4147-A177-3AD203B41FA5}">
                      <a16:colId xmlns:a16="http://schemas.microsoft.com/office/drawing/2014/main" val="880597948"/>
                    </a:ext>
                  </a:extLst>
                </a:gridCol>
                <a:gridCol w="9410700">
                  <a:extLst>
                    <a:ext uri="{9D8B030D-6E8A-4147-A177-3AD203B41FA5}">
                      <a16:colId xmlns:a16="http://schemas.microsoft.com/office/drawing/2014/main" val="161509588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defRPr sz="3200"/>
                      </a:pPr>
                      <a:r>
                        <a:t>Función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 sz="3200"/>
                      </a:pPr>
                      <a:r>
                        <a:t>Documentación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94000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defRPr sz="3200">
                          <a:hlinkClick r:id="rId6"/>
                        </a:defRPr>
                      </a:pPr>
                      <a:r>
                        <a:t>Reuniones</a:t>
                      </a:r>
                      <a:endParaRPr lang="sl-SI" sz="3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 sz="3200"/>
                      </a:pPr>
                      <a:r>
                        <a:t>Planificar y documentar las reuniones de proyecto y comparir actas con todo el equipo.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83486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defRPr sz="3200">
                          <a:hlinkClick r:id="rId7"/>
                        </a:defRPr>
                      </a:pPr>
                      <a:r>
                        <a:t>Noticias</a:t>
                      </a:r>
                      <a:endParaRPr lang="sl-SI" sz="32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 sz="3200"/>
                      </a:pPr>
                      <a:r>
                        <a:t>Compartir las noticias del proyecto con el equipo.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0321678"/>
                  </a:ext>
                </a:extLst>
              </a:tr>
            </a:tbl>
          </a:graphicData>
        </a:graphic>
      </p:graphicFrame>
      <p:sp>
        <p:nvSpPr>
          <p:cNvPr id="13" name="Pravokotnik 12">
            <a:extLst>
              <a:ext uri="{FF2B5EF4-FFF2-40B4-BE49-F238E27FC236}">
                <a16:creationId xmlns:a16="http://schemas.microsoft.com/office/drawing/2014/main" id="{16DDC44D-E5D2-4001-BBC4-965E968331ED}"/>
              </a:ext>
            </a:extLst>
          </p:cNvPr>
          <p:cNvSpPr/>
          <p:nvPr/>
        </p:nvSpPr>
        <p:spPr>
          <a:xfrm>
            <a:off x="1765140" y="8111490"/>
            <a:ext cx="85203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t>Fuente: https://www.openproject.org/docs/getting-started/openproject-introduction/</a:t>
            </a:r>
          </a:p>
        </p:txBody>
      </p:sp>
    </p:spTree>
    <p:extLst>
      <p:ext uri="{BB962C8B-B14F-4D97-AF65-F5344CB8AC3E}">
        <p14:creationId xmlns:p14="http://schemas.microsoft.com/office/powerpoint/2010/main" val="6034951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extBox 2"/>
          <p:cNvSpPr/>
          <p:nvPr/>
        </p:nvSpPr>
        <p:spPr>
          <a:xfrm>
            <a:off x="1784160" y="1895040"/>
            <a:ext cx="10103040" cy="73000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pPr>
              <a:lnSpc>
                <a:spcPts val="5448"/>
              </a:lnSpc>
              <a:defRPr sz="6410">
                <a:solidFill>
                  <a:srgbClr val="000000"/>
                </a:solidFill>
                <a:latin typeface="Abhaya Libre Regular Bold"/>
              </a:defRPr>
            </a:pPr>
            <a:r>
              <a:rPr dirty="0" err="1"/>
              <a:t>Descargo</a:t>
            </a:r>
            <a:r>
              <a:rPr dirty="0"/>
              <a:t> de </a:t>
            </a:r>
            <a:r>
              <a:rPr dirty="0" err="1"/>
              <a:t>responsabilidad</a:t>
            </a:r>
            <a:endParaRPr lang="en-US" sz="641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TextBox 3"/>
          <p:cNvSpPr/>
          <p:nvPr/>
        </p:nvSpPr>
        <p:spPr>
          <a:xfrm>
            <a:off x="1784160" y="2828880"/>
            <a:ext cx="15741360" cy="4264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algn="just">
              <a:lnSpc>
                <a:spcPts val="4618"/>
              </a:lnSpc>
              <a:defRPr sz="3300">
                <a:solidFill>
                  <a:srgbClr val="000000"/>
                </a:solidFill>
                <a:latin typeface="Abhaya Libre Regular"/>
              </a:defRPr>
            </a:pPr>
            <a:r>
              <a:rPr dirty="0"/>
              <a:t>El </a:t>
            </a:r>
            <a:r>
              <a:rPr dirty="0" err="1"/>
              <a:t>apoyo</a:t>
            </a:r>
            <a:r>
              <a:rPr dirty="0"/>
              <a:t> de la </a:t>
            </a:r>
            <a:r>
              <a:rPr dirty="0" err="1"/>
              <a:t>Comisión</a:t>
            </a:r>
            <a:r>
              <a:rPr dirty="0"/>
              <a:t> </a:t>
            </a:r>
            <a:r>
              <a:rPr dirty="0" err="1"/>
              <a:t>Europea</a:t>
            </a:r>
            <a:r>
              <a:rPr dirty="0"/>
              <a:t> para la </a:t>
            </a:r>
            <a:r>
              <a:rPr dirty="0" err="1"/>
              <a:t>elaboración</a:t>
            </a:r>
            <a:r>
              <a:rPr dirty="0"/>
              <a:t> de la </a:t>
            </a:r>
            <a:r>
              <a:rPr dirty="0" err="1"/>
              <a:t>presente</a:t>
            </a:r>
            <a:r>
              <a:rPr dirty="0"/>
              <a:t> </a:t>
            </a:r>
            <a:r>
              <a:rPr dirty="0" err="1"/>
              <a:t>publicación</a:t>
            </a:r>
            <a:r>
              <a:rPr dirty="0"/>
              <a:t> no </a:t>
            </a:r>
            <a:r>
              <a:rPr dirty="0" err="1"/>
              <a:t>significa</a:t>
            </a:r>
            <a:r>
              <a:rPr dirty="0"/>
              <a:t> la </a:t>
            </a:r>
            <a:r>
              <a:rPr dirty="0" err="1"/>
              <a:t>aprobación</a:t>
            </a:r>
            <a:r>
              <a:rPr dirty="0"/>
              <a:t> de los </a:t>
            </a:r>
            <a:r>
              <a:rPr dirty="0" err="1"/>
              <a:t>contenidos</a:t>
            </a:r>
            <a:r>
              <a:rPr dirty="0"/>
              <a:t>, que es </a:t>
            </a:r>
            <a:r>
              <a:rPr dirty="0" err="1"/>
              <a:t>reflejo</a:t>
            </a:r>
            <a:r>
              <a:rPr dirty="0"/>
              <a:t> </a:t>
            </a:r>
            <a:r>
              <a:rPr dirty="0" err="1"/>
              <a:t>único</a:t>
            </a:r>
            <a:r>
              <a:rPr dirty="0"/>
              <a:t> de las </a:t>
            </a:r>
            <a:r>
              <a:rPr dirty="0" err="1"/>
              <a:t>opiniones</a:t>
            </a:r>
            <a:r>
              <a:rPr dirty="0"/>
              <a:t> del </a:t>
            </a:r>
            <a:r>
              <a:rPr dirty="0" err="1"/>
              <a:t>grupo</a:t>
            </a:r>
            <a:r>
              <a:rPr dirty="0"/>
              <a:t> de </a:t>
            </a:r>
            <a:r>
              <a:rPr dirty="0" err="1"/>
              <a:t>autores</a:t>
            </a:r>
            <a:r>
              <a:rPr dirty="0"/>
              <a:t>. La </a:t>
            </a:r>
            <a:r>
              <a:rPr dirty="0" err="1"/>
              <a:t>Comisión</a:t>
            </a:r>
            <a:r>
              <a:rPr dirty="0"/>
              <a:t> no se </a:t>
            </a:r>
            <a:r>
              <a:rPr dirty="0" err="1"/>
              <a:t>hace</a:t>
            </a:r>
            <a:r>
              <a:rPr dirty="0"/>
              <a:t> </a:t>
            </a:r>
            <a:r>
              <a:rPr dirty="0" err="1"/>
              <a:t>responsable</a:t>
            </a:r>
            <a:r>
              <a:rPr dirty="0"/>
              <a:t> del </a:t>
            </a:r>
            <a:r>
              <a:rPr dirty="0" err="1"/>
              <a:t>uso</a:t>
            </a:r>
            <a:r>
              <a:rPr dirty="0"/>
              <a:t> que </a:t>
            </a:r>
            <a:r>
              <a:rPr dirty="0" err="1"/>
              <a:t>pueda</a:t>
            </a:r>
            <a:r>
              <a:rPr dirty="0"/>
              <a:t> </a:t>
            </a:r>
            <a:r>
              <a:rPr dirty="0" err="1"/>
              <a:t>hacerse</a:t>
            </a:r>
            <a:r>
              <a:rPr dirty="0"/>
              <a:t> de la </a:t>
            </a:r>
            <a:r>
              <a:rPr dirty="0" err="1"/>
              <a:t>información</a:t>
            </a:r>
            <a:r>
              <a:rPr dirty="0"/>
              <a:t>.</a:t>
            </a:r>
            <a:endParaRPr lang="en-US" sz="3300" b="0" strike="noStrike" spc="-1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ts val="2381"/>
              </a:lnSpc>
            </a:pPr>
            <a:endParaRPr lang="en-US" sz="3300" b="0" strike="noStrike" spc="-1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ts val="4618"/>
              </a:lnSpc>
              <a:defRPr sz="3300">
                <a:solidFill>
                  <a:srgbClr val="000000"/>
                </a:solidFill>
                <a:latin typeface="Abhaya Libre Regular"/>
              </a:defRPr>
            </a:pPr>
            <a:r>
              <a:rPr dirty="0"/>
              <a:t>Proyecto n.º 2021-1-RO01-KA220-VET-000028118</a:t>
            </a:r>
            <a:endParaRPr lang="en-US" sz="3300" b="0" strike="noStrike" spc="-1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ts val="4618"/>
              </a:lnSpc>
            </a:pPr>
            <a:endParaRPr lang="en-US" sz="33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ts val="3498"/>
              </a:lnSpc>
            </a:pPr>
            <a:endParaRPr lang="en-US" sz="33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8" name="Picture 4"/>
          <p:cNvPicPr/>
          <p:nvPr/>
        </p:nvPicPr>
        <p:blipFill>
          <a:blip r:embed="rId2"/>
          <a:stretch/>
        </p:blipFill>
        <p:spPr>
          <a:xfrm rot="17403600">
            <a:off x="-4782600" y="7448040"/>
            <a:ext cx="11621880" cy="12387600"/>
          </a:xfrm>
          <a:prstGeom prst="rect">
            <a:avLst/>
          </a:prstGeom>
          <a:ln w="0">
            <a:noFill/>
          </a:ln>
        </p:spPr>
      </p:pic>
      <p:pic>
        <p:nvPicPr>
          <p:cNvPr id="69" name="Picture 5"/>
          <p:cNvPicPr/>
          <p:nvPr/>
        </p:nvPicPr>
        <p:blipFill>
          <a:blip r:embed="rId3"/>
          <a:stretch/>
        </p:blipFill>
        <p:spPr>
          <a:xfrm rot="1836600">
            <a:off x="0" y="-2006640"/>
            <a:ext cx="3333600" cy="3588120"/>
          </a:xfrm>
          <a:prstGeom prst="rect">
            <a:avLst/>
          </a:prstGeom>
          <a:ln w="0">
            <a:noFill/>
          </a:ln>
        </p:spPr>
      </p:pic>
      <p:pic>
        <p:nvPicPr>
          <p:cNvPr id="70" name="Picture 6"/>
          <p:cNvPicPr/>
          <p:nvPr/>
        </p:nvPicPr>
        <p:blipFill>
          <a:blip r:embed="rId4"/>
          <a:stretch/>
        </p:blipFill>
        <p:spPr>
          <a:xfrm rot="20414400">
            <a:off x="-3467160" y="353160"/>
            <a:ext cx="4351680" cy="4345920"/>
          </a:xfrm>
          <a:prstGeom prst="rect">
            <a:avLst/>
          </a:prstGeom>
          <a:ln w="0">
            <a:noFill/>
          </a:ln>
        </p:spPr>
      </p:pic>
      <p:pic>
        <p:nvPicPr>
          <p:cNvPr id="71" name="Picture 7"/>
          <p:cNvPicPr/>
          <p:nvPr/>
        </p:nvPicPr>
        <p:blipFill>
          <a:blip r:embed="rId5"/>
          <a:stretch/>
        </p:blipFill>
        <p:spPr>
          <a:xfrm rot="14220600">
            <a:off x="3147120" y="8907120"/>
            <a:ext cx="5810040" cy="5802480"/>
          </a:xfrm>
          <a:prstGeom prst="rect">
            <a:avLst/>
          </a:prstGeom>
          <a:ln w="0">
            <a:noFill/>
          </a:ln>
        </p:spPr>
      </p:pic>
      <p:pic>
        <p:nvPicPr>
          <p:cNvPr id="72" name="Picture 8"/>
          <p:cNvPicPr/>
          <p:nvPr/>
        </p:nvPicPr>
        <p:blipFill>
          <a:blip r:embed="rId6"/>
          <a:stretch/>
        </p:blipFill>
        <p:spPr>
          <a:xfrm>
            <a:off x="16418880" y="0"/>
            <a:ext cx="1868760" cy="1868760"/>
          </a:xfrm>
          <a:prstGeom prst="rect">
            <a:avLst/>
          </a:prstGeom>
          <a:ln w="0">
            <a:noFill/>
          </a:ln>
        </p:spPr>
      </p:pic>
      <p:pic>
        <p:nvPicPr>
          <p:cNvPr id="73" name="Picture 9"/>
          <p:cNvPicPr/>
          <p:nvPr/>
        </p:nvPicPr>
        <p:blipFill>
          <a:blip r:embed="rId7"/>
          <a:stretch/>
        </p:blipFill>
        <p:spPr>
          <a:xfrm rot="12652800">
            <a:off x="13507200" y="7477920"/>
            <a:ext cx="5363640" cy="5363640"/>
          </a:xfrm>
          <a:prstGeom prst="rect">
            <a:avLst/>
          </a:prstGeom>
          <a:ln w="0">
            <a:noFill/>
          </a:ln>
        </p:spPr>
      </p:pic>
      <p:pic>
        <p:nvPicPr>
          <p:cNvPr id="74" name="Picture 10"/>
          <p:cNvPicPr/>
          <p:nvPr/>
        </p:nvPicPr>
        <p:blipFill>
          <a:blip r:embed="rId8"/>
          <a:stretch/>
        </p:blipFill>
        <p:spPr>
          <a:xfrm>
            <a:off x="1784160" y="6481080"/>
            <a:ext cx="7870680" cy="1652400"/>
          </a:xfrm>
          <a:prstGeom prst="rect">
            <a:avLst/>
          </a:prstGeom>
          <a:ln w="0">
            <a:noFill/>
          </a:ln>
        </p:spPr>
      </p:pic>
      <p:pic>
        <p:nvPicPr>
          <p:cNvPr id="75" name="Picture 11"/>
          <p:cNvPicPr/>
          <p:nvPr/>
        </p:nvPicPr>
        <p:blipFill>
          <a:blip r:embed="rId9"/>
          <a:stretch/>
        </p:blipFill>
        <p:spPr>
          <a:xfrm rot="6633000">
            <a:off x="15049080" y="4144680"/>
            <a:ext cx="4880880" cy="4874400"/>
          </a:xfrm>
          <a:prstGeom prst="rect">
            <a:avLst/>
          </a:prstGeom>
          <a:ln w="0">
            <a:noFill/>
          </a:ln>
        </p:spPr>
      </p:pic>
      <p:grpSp>
        <p:nvGrpSpPr>
          <p:cNvPr id="76" name="Group 12"/>
          <p:cNvGrpSpPr/>
          <p:nvPr/>
        </p:nvGrpSpPr>
        <p:grpSpPr>
          <a:xfrm>
            <a:off x="13890240" y="6582600"/>
            <a:ext cx="2900160" cy="807120"/>
            <a:chOff x="13890240" y="6582600"/>
            <a:chExt cx="2900160" cy="807120"/>
          </a:xfrm>
        </p:grpSpPr>
        <p:pic>
          <p:nvPicPr>
            <p:cNvPr id="77" name="Picture 13"/>
            <p:cNvPicPr/>
            <p:nvPr/>
          </p:nvPicPr>
          <p:blipFill>
            <a:blip r:embed="rId10"/>
            <a:stretch/>
          </p:blipFill>
          <p:spPr>
            <a:xfrm>
              <a:off x="13890240" y="6582600"/>
              <a:ext cx="2900160" cy="4636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78" name="Picture 14"/>
            <p:cNvPicPr/>
            <p:nvPr/>
          </p:nvPicPr>
          <p:blipFill>
            <a:blip r:embed="rId10"/>
            <a:stretch/>
          </p:blipFill>
          <p:spPr>
            <a:xfrm>
              <a:off x="13890240" y="6926040"/>
              <a:ext cx="2900160" cy="463680"/>
            </a:xfrm>
            <a:prstGeom prst="rect">
              <a:avLst/>
            </a:prstGeom>
            <a:ln w="0">
              <a:noFill/>
            </a:ln>
          </p:spPr>
        </p:pic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Picture 2"/>
          <p:cNvPicPr/>
          <p:nvPr/>
        </p:nvPicPr>
        <p:blipFill>
          <a:blip r:embed="rId2"/>
          <a:stretch/>
        </p:blipFill>
        <p:spPr>
          <a:xfrm rot="17403600">
            <a:off x="-5811120" y="7593840"/>
            <a:ext cx="11621880" cy="12387600"/>
          </a:xfrm>
          <a:prstGeom prst="rect">
            <a:avLst/>
          </a:prstGeom>
          <a:ln w="0">
            <a:noFill/>
          </a:ln>
        </p:spPr>
      </p:pic>
      <p:pic>
        <p:nvPicPr>
          <p:cNvPr id="175" name="Picture 3"/>
          <p:cNvPicPr/>
          <p:nvPr/>
        </p:nvPicPr>
        <p:blipFill>
          <a:blip r:embed="rId3"/>
          <a:stretch/>
        </p:blipFill>
        <p:spPr>
          <a:xfrm rot="1836600">
            <a:off x="0" y="-2006640"/>
            <a:ext cx="3333600" cy="3588120"/>
          </a:xfrm>
          <a:prstGeom prst="rect">
            <a:avLst/>
          </a:prstGeom>
          <a:ln w="0">
            <a:noFill/>
          </a:ln>
        </p:spPr>
      </p:pic>
      <p:pic>
        <p:nvPicPr>
          <p:cNvPr id="176" name="Picture 4"/>
          <p:cNvPicPr/>
          <p:nvPr/>
        </p:nvPicPr>
        <p:blipFill>
          <a:blip r:embed="rId4"/>
          <a:stretch/>
        </p:blipFill>
        <p:spPr>
          <a:xfrm>
            <a:off x="16418880" y="0"/>
            <a:ext cx="1868760" cy="1868760"/>
          </a:xfrm>
          <a:prstGeom prst="rect">
            <a:avLst/>
          </a:prstGeom>
          <a:ln w="0">
            <a:noFill/>
          </a:ln>
        </p:spPr>
      </p:pic>
      <p:pic>
        <p:nvPicPr>
          <p:cNvPr id="177" name="Picture 5"/>
          <p:cNvPicPr/>
          <p:nvPr/>
        </p:nvPicPr>
        <p:blipFill>
          <a:blip r:embed="rId5"/>
          <a:stretch/>
        </p:blipFill>
        <p:spPr>
          <a:xfrm>
            <a:off x="7869960" y="9245880"/>
            <a:ext cx="3710520" cy="779040"/>
          </a:xfrm>
          <a:prstGeom prst="rect">
            <a:avLst/>
          </a:prstGeom>
          <a:ln w="0">
            <a:noFill/>
          </a:ln>
        </p:spPr>
      </p:pic>
      <p:grpSp>
        <p:nvGrpSpPr>
          <p:cNvPr id="178" name="Group 6"/>
          <p:cNvGrpSpPr/>
          <p:nvPr/>
        </p:nvGrpSpPr>
        <p:grpSpPr>
          <a:xfrm>
            <a:off x="167640" y="2634341"/>
            <a:ext cx="17556480" cy="5259979"/>
            <a:chOff x="10225800" y="1650960"/>
            <a:chExt cx="7134840" cy="6977160"/>
          </a:xfrm>
        </p:grpSpPr>
        <p:sp>
          <p:nvSpPr>
            <p:cNvPr id="179" name="Freeform 7"/>
            <p:cNvSpPr/>
            <p:nvPr/>
          </p:nvSpPr>
          <p:spPr>
            <a:xfrm>
              <a:off x="10225800" y="1650960"/>
              <a:ext cx="7134840" cy="6977160"/>
            </a:xfrm>
            <a:custGeom>
              <a:avLst/>
              <a:gdLst>
                <a:gd name="textAreaLeft" fmla="*/ 0 w 7134840"/>
                <a:gd name="textAreaRight" fmla="*/ 7135200 w 7134840"/>
                <a:gd name="textAreaTop" fmla="*/ 0 h 6977160"/>
                <a:gd name="textAreaBottom" fmla="*/ 6977520 h 6977160"/>
              </a:gdLst>
              <a:ahLst/>
              <a:cxnLst/>
              <a:rect l="textAreaLeft" t="textAreaTop" r="textAreaRight" b="textAreaBottom"/>
              <a:pathLst>
                <a:path w="4833620" h="4726940">
                  <a:moveTo>
                    <a:pt x="3416300" y="4662170"/>
                  </a:moveTo>
                  <a:cubicBezTo>
                    <a:pt x="3388360" y="4669790"/>
                    <a:pt x="3366770" y="4679950"/>
                    <a:pt x="3345180" y="4682490"/>
                  </a:cubicBezTo>
                  <a:cubicBezTo>
                    <a:pt x="3223260" y="4692650"/>
                    <a:pt x="3102610" y="4702810"/>
                    <a:pt x="2980690" y="4711700"/>
                  </a:cubicBezTo>
                  <a:cubicBezTo>
                    <a:pt x="2918460" y="4715510"/>
                    <a:pt x="2856230" y="4719320"/>
                    <a:pt x="2794000" y="4720590"/>
                  </a:cubicBezTo>
                  <a:cubicBezTo>
                    <a:pt x="2726690" y="4723130"/>
                    <a:pt x="2659380" y="4726940"/>
                    <a:pt x="2593340" y="4724400"/>
                  </a:cubicBezTo>
                  <a:cubicBezTo>
                    <a:pt x="2529840" y="4723130"/>
                    <a:pt x="2466340" y="4719320"/>
                    <a:pt x="2405380" y="4707890"/>
                  </a:cubicBezTo>
                  <a:cubicBezTo>
                    <a:pt x="2326640" y="4693920"/>
                    <a:pt x="2246630" y="4693920"/>
                    <a:pt x="2169160" y="4681220"/>
                  </a:cubicBezTo>
                  <a:cubicBezTo>
                    <a:pt x="1967230" y="4648200"/>
                    <a:pt x="1761490" y="4657090"/>
                    <a:pt x="1558290" y="4643120"/>
                  </a:cubicBezTo>
                  <a:cubicBezTo>
                    <a:pt x="1443990" y="4635500"/>
                    <a:pt x="1329690" y="4617720"/>
                    <a:pt x="1215390" y="4602480"/>
                  </a:cubicBezTo>
                  <a:cubicBezTo>
                    <a:pt x="1085850" y="4585970"/>
                    <a:pt x="956310" y="4566920"/>
                    <a:pt x="825500" y="4549140"/>
                  </a:cubicBezTo>
                  <a:cubicBezTo>
                    <a:pt x="730250" y="4536440"/>
                    <a:pt x="633730" y="4523740"/>
                    <a:pt x="538480" y="4511040"/>
                  </a:cubicBezTo>
                  <a:cubicBezTo>
                    <a:pt x="535940" y="4511040"/>
                    <a:pt x="533400" y="4509770"/>
                    <a:pt x="530860" y="4509770"/>
                  </a:cubicBezTo>
                  <a:cubicBezTo>
                    <a:pt x="450850" y="4475479"/>
                    <a:pt x="365760" y="4448810"/>
                    <a:pt x="292100" y="4404360"/>
                  </a:cubicBezTo>
                  <a:cubicBezTo>
                    <a:pt x="167640" y="4328160"/>
                    <a:pt x="114300" y="4206240"/>
                    <a:pt x="109220" y="4062730"/>
                  </a:cubicBezTo>
                  <a:cubicBezTo>
                    <a:pt x="107950" y="4013200"/>
                    <a:pt x="101600" y="3964940"/>
                    <a:pt x="101600" y="3915410"/>
                  </a:cubicBezTo>
                  <a:cubicBezTo>
                    <a:pt x="102870" y="3846830"/>
                    <a:pt x="107950" y="3779520"/>
                    <a:pt x="111760" y="3712210"/>
                  </a:cubicBezTo>
                  <a:cubicBezTo>
                    <a:pt x="121920" y="3511550"/>
                    <a:pt x="127000" y="3310890"/>
                    <a:pt x="111760" y="3110230"/>
                  </a:cubicBezTo>
                  <a:cubicBezTo>
                    <a:pt x="97790" y="2929890"/>
                    <a:pt x="85090" y="2750820"/>
                    <a:pt x="71120" y="2570480"/>
                  </a:cubicBezTo>
                  <a:cubicBezTo>
                    <a:pt x="62230" y="2454910"/>
                    <a:pt x="50800" y="2340610"/>
                    <a:pt x="43180" y="2225040"/>
                  </a:cubicBezTo>
                  <a:cubicBezTo>
                    <a:pt x="38100" y="2148840"/>
                    <a:pt x="39370" y="2071370"/>
                    <a:pt x="34290" y="1995170"/>
                  </a:cubicBezTo>
                  <a:cubicBezTo>
                    <a:pt x="31750" y="1951990"/>
                    <a:pt x="17780" y="1910080"/>
                    <a:pt x="16510" y="1866900"/>
                  </a:cubicBezTo>
                  <a:cubicBezTo>
                    <a:pt x="11430" y="1762760"/>
                    <a:pt x="10160" y="1657350"/>
                    <a:pt x="7620" y="1551940"/>
                  </a:cubicBezTo>
                  <a:cubicBezTo>
                    <a:pt x="6350" y="1511300"/>
                    <a:pt x="0" y="1470660"/>
                    <a:pt x="1270" y="1430020"/>
                  </a:cubicBezTo>
                  <a:cubicBezTo>
                    <a:pt x="2540" y="1366520"/>
                    <a:pt x="10160" y="1303020"/>
                    <a:pt x="11430" y="1239520"/>
                  </a:cubicBezTo>
                  <a:cubicBezTo>
                    <a:pt x="12700" y="1165860"/>
                    <a:pt x="5080" y="1092200"/>
                    <a:pt x="7620" y="1019810"/>
                  </a:cubicBezTo>
                  <a:cubicBezTo>
                    <a:pt x="7620" y="949960"/>
                    <a:pt x="16510" y="881380"/>
                    <a:pt x="25400" y="811530"/>
                  </a:cubicBezTo>
                  <a:cubicBezTo>
                    <a:pt x="27940" y="787400"/>
                    <a:pt x="45720" y="765810"/>
                    <a:pt x="50800" y="741680"/>
                  </a:cubicBezTo>
                  <a:cubicBezTo>
                    <a:pt x="72390" y="622300"/>
                    <a:pt x="95250" y="502920"/>
                    <a:pt x="151130" y="392430"/>
                  </a:cubicBezTo>
                  <a:cubicBezTo>
                    <a:pt x="163830" y="368300"/>
                    <a:pt x="184150" y="346710"/>
                    <a:pt x="203200" y="327660"/>
                  </a:cubicBezTo>
                  <a:cubicBezTo>
                    <a:pt x="209550" y="321310"/>
                    <a:pt x="224790" y="325120"/>
                    <a:pt x="228600" y="325120"/>
                  </a:cubicBezTo>
                  <a:cubicBezTo>
                    <a:pt x="237490" y="308610"/>
                    <a:pt x="242570" y="292100"/>
                    <a:pt x="252730" y="284480"/>
                  </a:cubicBezTo>
                  <a:cubicBezTo>
                    <a:pt x="307340" y="242570"/>
                    <a:pt x="364490" y="212090"/>
                    <a:pt x="435610" y="204470"/>
                  </a:cubicBezTo>
                  <a:cubicBezTo>
                    <a:pt x="488950" y="198120"/>
                    <a:pt x="541020" y="175260"/>
                    <a:pt x="594360" y="162560"/>
                  </a:cubicBezTo>
                  <a:cubicBezTo>
                    <a:pt x="659130" y="147320"/>
                    <a:pt x="723900" y="129540"/>
                    <a:pt x="791210" y="120650"/>
                  </a:cubicBezTo>
                  <a:cubicBezTo>
                    <a:pt x="852170" y="113030"/>
                    <a:pt x="910590" y="96520"/>
                    <a:pt x="972820" y="91440"/>
                  </a:cubicBezTo>
                  <a:cubicBezTo>
                    <a:pt x="1036320" y="86360"/>
                    <a:pt x="1099820" y="71120"/>
                    <a:pt x="1164590" y="66040"/>
                  </a:cubicBezTo>
                  <a:cubicBezTo>
                    <a:pt x="1339850" y="53340"/>
                    <a:pt x="1516380" y="44450"/>
                    <a:pt x="1691640" y="34290"/>
                  </a:cubicBezTo>
                  <a:cubicBezTo>
                    <a:pt x="1734820" y="31750"/>
                    <a:pt x="1778000" y="34290"/>
                    <a:pt x="1821180" y="35560"/>
                  </a:cubicBezTo>
                  <a:cubicBezTo>
                    <a:pt x="1842770" y="36830"/>
                    <a:pt x="1864360" y="41910"/>
                    <a:pt x="1887220" y="44450"/>
                  </a:cubicBezTo>
                  <a:cubicBezTo>
                    <a:pt x="1897380" y="45720"/>
                    <a:pt x="1907540" y="41910"/>
                    <a:pt x="1917700" y="41910"/>
                  </a:cubicBezTo>
                  <a:cubicBezTo>
                    <a:pt x="1948180" y="41910"/>
                    <a:pt x="1979930" y="41910"/>
                    <a:pt x="2010410" y="40640"/>
                  </a:cubicBezTo>
                  <a:cubicBezTo>
                    <a:pt x="2068830" y="38100"/>
                    <a:pt x="2128520" y="31750"/>
                    <a:pt x="2186940" y="31750"/>
                  </a:cubicBezTo>
                  <a:cubicBezTo>
                    <a:pt x="2244090" y="31750"/>
                    <a:pt x="2301240" y="35560"/>
                    <a:pt x="2358390" y="38100"/>
                  </a:cubicBezTo>
                  <a:lnTo>
                    <a:pt x="2404110" y="38100"/>
                  </a:lnTo>
                  <a:cubicBezTo>
                    <a:pt x="2473960" y="35560"/>
                    <a:pt x="2542540" y="35560"/>
                    <a:pt x="2612390" y="31750"/>
                  </a:cubicBezTo>
                  <a:cubicBezTo>
                    <a:pt x="2679700" y="27940"/>
                    <a:pt x="2745740" y="19050"/>
                    <a:pt x="2813050" y="15240"/>
                  </a:cubicBezTo>
                  <a:cubicBezTo>
                    <a:pt x="2844800" y="12700"/>
                    <a:pt x="2877820" y="12700"/>
                    <a:pt x="2909570" y="19050"/>
                  </a:cubicBezTo>
                  <a:cubicBezTo>
                    <a:pt x="2957830" y="27940"/>
                    <a:pt x="3003550" y="33020"/>
                    <a:pt x="3051810" y="19050"/>
                  </a:cubicBezTo>
                  <a:cubicBezTo>
                    <a:pt x="3069590" y="13970"/>
                    <a:pt x="3092450" y="22860"/>
                    <a:pt x="3112770" y="25400"/>
                  </a:cubicBezTo>
                  <a:cubicBezTo>
                    <a:pt x="3121660" y="26670"/>
                    <a:pt x="3131820" y="29210"/>
                    <a:pt x="3136900" y="25400"/>
                  </a:cubicBezTo>
                  <a:cubicBezTo>
                    <a:pt x="3171190" y="0"/>
                    <a:pt x="3202940" y="6350"/>
                    <a:pt x="3235960" y="27940"/>
                  </a:cubicBezTo>
                  <a:cubicBezTo>
                    <a:pt x="3239770" y="30480"/>
                    <a:pt x="3249930" y="24130"/>
                    <a:pt x="3257550" y="24130"/>
                  </a:cubicBezTo>
                  <a:cubicBezTo>
                    <a:pt x="3288030" y="24130"/>
                    <a:pt x="3318510" y="24130"/>
                    <a:pt x="3350260" y="25400"/>
                  </a:cubicBezTo>
                  <a:cubicBezTo>
                    <a:pt x="3373120" y="26670"/>
                    <a:pt x="3394710" y="34290"/>
                    <a:pt x="3417570" y="36830"/>
                  </a:cubicBezTo>
                  <a:cubicBezTo>
                    <a:pt x="3467100" y="43180"/>
                    <a:pt x="3517900" y="53340"/>
                    <a:pt x="3568700" y="53340"/>
                  </a:cubicBezTo>
                  <a:cubicBezTo>
                    <a:pt x="3663950" y="54610"/>
                    <a:pt x="3759200" y="58420"/>
                    <a:pt x="3853180" y="78740"/>
                  </a:cubicBezTo>
                  <a:cubicBezTo>
                    <a:pt x="3940809" y="97790"/>
                    <a:pt x="4030980" y="97790"/>
                    <a:pt x="4119880" y="113030"/>
                  </a:cubicBezTo>
                  <a:cubicBezTo>
                    <a:pt x="4173220" y="121920"/>
                    <a:pt x="4227830" y="138430"/>
                    <a:pt x="4273550" y="165100"/>
                  </a:cubicBezTo>
                  <a:cubicBezTo>
                    <a:pt x="4323080" y="193040"/>
                    <a:pt x="4361180" y="238760"/>
                    <a:pt x="4405630" y="276860"/>
                  </a:cubicBezTo>
                  <a:cubicBezTo>
                    <a:pt x="4422139" y="290830"/>
                    <a:pt x="4446270" y="300990"/>
                    <a:pt x="4457700" y="318770"/>
                  </a:cubicBezTo>
                  <a:cubicBezTo>
                    <a:pt x="4490720" y="367030"/>
                    <a:pt x="4519930" y="417830"/>
                    <a:pt x="4549140" y="468630"/>
                  </a:cubicBezTo>
                  <a:cubicBezTo>
                    <a:pt x="4570730" y="505460"/>
                    <a:pt x="4592320" y="543560"/>
                    <a:pt x="4608830" y="581660"/>
                  </a:cubicBezTo>
                  <a:cubicBezTo>
                    <a:pt x="4626610" y="626110"/>
                    <a:pt x="4640580" y="671830"/>
                    <a:pt x="4654550" y="718820"/>
                  </a:cubicBezTo>
                  <a:cubicBezTo>
                    <a:pt x="4676140" y="792480"/>
                    <a:pt x="4701540" y="866140"/>
                    <a:pt x="4715510" y="942340"/>
                  </a:cubicBezTo>
                  <a:cubicBezTo>
                    <a:pt x="4735830" y="1049020"/>
                    <a:pt x="4745990" y="1158240"/>
                    <a:pt x="4761230" y="1266190"/>
                  </a:cubicBezTo>
                  <a:cubicBezTo>
                    <a:pt x="4766310" y="1301750"/>
                    <a:pt x="4772660" y="1337310"/>
                    <a:pt x="4775200" y="1372870"/>
                  </a:cubicBezTo>
                  <a:cubicBezTo>
                    <a:pt x="4782820" y="1474470"/>
                    <a:pt x="4787900" y="1574800"/>
                    <a:pt x="4794250" y="1676400"/>
                  </a:cubicBezTo>
                  <a:cubicBezTo>
                    <a:pt x="4803140" y="1802130"/>
                    <a:pt x="4815840" y="1926590"/>
                    <a:pt x="4822190" y="2052320"/>
                  </a:cubicBezTo>
                  <a:cubicBezTo>
                    <a:pt x="4828540" y="2172970"/>
                    <a:pt x="4833620" y="2294890"/>
                    <a:pt x="4831080" y="2416810"/>
                  </a:cubicBezTo>
                  <a:cubicBezTo>
                    <a:pt x="4827270" y="2620010"/>
                    <a:pt x="4817110" y="2821940"/>
                    <a:pt x="4806950" y="3025140"/>
                  </a:cubicBezTo>
                  <a:cubicBezTo>
                    <a:pt x="4800600" y="3150870"/>
                    <a:pt x="4791710" y="3275330"/>
                    <a:pt x="4779010" y="3399790"/>
                  </a:cubicBezTo>
                  <a:cubicBezTo>
                    <a:pt x="4766310" y="3524250"/>
                    <a:pt x="4747260" y="3647440"/>
                    <a:pt x="4733290" y="3771900"/>
                  </a:cubicBezTo>
                  <a:cubicBezTo>
                    <a:pt x="4723130" y="3858260"/>
                    <a:pt x="4720590" y="3944620"/>
                    <a:pt x="4709160" y="4029710"/>
                  </a:cubicBezTo>
                  <a:cubicBezTo>
                    <a:pt x="4699000" y="4107180"/>
                    <a:pt x="4660900" y="4175760"/>
                    <a:pt x="4610100" y="4232910"/>
                  </a:cubicBezTo>
                  <a:cubicBezTo>
                    <a:pt x="4568191" y="4281170"/>
                    <a:pt x="4535170" y="4335780"/>
                    <a:pt x="4491991" y="4382770"/>
                  </a:cubicBezTo>
                  <a:cubicBezTo>
                    <a:pt x="4453891" y="4424679"/>
                    <a:pt x="4411981" y="4466590"/>
                    <a:pt x="4345941" y="4467860"/>
                  </a:cubicBezTo>
                  <a:cubicBezTo>
                    <a:pt x="4330700" y="4467860"/>
                    <a:pt x="4316731" y="4483100"/>
                    <a:pt x="4301491" y="4490720"/>
                  </a:cubicBezTo>
                  <a:cubicBezTo>
                    <a:pt x="4236720" y="4518660"/>
                    <a:pt x="4169411" y="4542790"/>
                    <a:pt x="4105911" y="4573270"/>
                  </a:cubicBezTo>
                  <a:cubicBezTo>
                    <a:pt x="3989070" y="4629150"/>
                    <a:pt x="3863341" y="4638040"/>
                    <a:pt x="3737611" y="4643120"/>
                  </a:cubicBezTo>
                  <a:cubicBezTo>
                    <a:pt x="3689351" y="4645660"/>
                    <a:pt x="3639820" y="4641850"/>
                    <a:pt x="3591561" y="4645660"/>
                  </a:cubicBezTo>
                  <a:cubicBezTo>
                    <a:pt x="3567431" y="4646930"/>
                    <a:pt x="3544570" y="4658360"/>
                    <a:pt x="3521711" y="4663440"/>
                  </a:cubicBezTo>
                  <a:cubicBezTo>
                    <a:pt x="3511551" y="4665980"/>
                    <a:pt x="3501391" y="4664710"/>
                    <a:pt x="3489961" y="4665980"/>
                  </a:cubicBezTo>
                  <a:cubicBezTo>
                    <a:pt x="3474720" y="4667250"/>
                    <a:pt x="3459481" y="4671060"/>
                    <a:pt x="3444241" y="4669790"/>
                  </a:cubicBezTo>
                  <a:cubicBezTo>
                    <a:pt x="3429000" y="4667250"/>
                    <a:pt x="3418841" y="4662170"/>
                    <a:pt x="3416300" y="4662170"/>
                  </a:cubicBez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en-US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</p:grpSp>
      <p:sp>
        <p:nvSpPr>
          <p:cNvPr id="181" name="TextBox 9"/>
          <p:cNvSpPr/>
          <p:nvPr/>
        </p:nvSpPr>
        <p:spPr>
          <a:xfrm>
            <a:off x="1819037" y="1193778"/>
            <a:ext cx="14253686" cy="73000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pPr>
              <a:lnSpc>
                <a:spcPts val="5448"/>
              </a:lnSpc>
              <a:defRPr sz="6410">
                <a:solidFill>
                  <a:srgbClr val="000000"/>
                </a:solidFill>
                <a:latin typeface="Abhaya Libre Regular"/>
              </a:defRPr>
            </a:pPr>
            <a:r>
              <a:t>Capítulo 2: Gestión de proyectos con OpenProject</a:t>
            </a:r>
            <a:endParaRPr lang="en-US" sz="641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2" name="TextBox 10"/>
          <p:cNvSpPr/>
          <p:nvPr/>
        </p:nvSpPr>
        <p:spPr>
          <a:xfrm>
            <a:off x="1911600" y="2956320"/>
            <a:ext cx="10249920" cy="61555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pPr>
              <a:defRPr sz="4000" b="1"/>
            </a:pPr>
            <a:r>
              <a:t>Lanzamiento o ejecución del proyecto</a:t>
            </a:r>
            <a:endParaRPr lang="sl-SI" sz="4000" b="1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649F66CB-32EB-4C4F-9FB8-9756BB5E2D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4446" y="3694670"/>
            <a:ext cx="14624434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 altLang="sl-SI" sz="3200">
                <a:latin typeface="Arial" panose="020B0604020202020204" pitchFamily="34" charset="0"/>
              </a:defRPr>
            </a:pPr>
            <a:r>
              <a:rPr dirty="0" err="1"/>
              <a:t>Gestionar</a:t>
            </a:r>
            <a:r>
              <a:rPr dirty="0"/>
              <a:t> </a:t>
            </a:r>
            <a:r>
              <a:rPr dirty="0" err="1"/>
              <a:t>todas</a:t>
            </a:r>
            <a:r>
              <a:rPr dirty="0"/>
              <a:t> las </a:t>
            </a:r>
            <a:r>
              <a:rPr dirty="0" err="1"/>
              <a:t>actividades</a:t>
            </a:r>
            <a:r>
              <a:rPr dirty="0"/>
              <a:t> del </a:t>
            </a:r>
            <a:r>
              <a:rPr dirty="0" err="1"/>
              <a:t>proyecto</a:t>
            </a:r>
            <a:r>
              <a:rPr dirty="0"/>
              <a:t>, </a:t>
            </a:r>
            <a:r>
              <a:rPr dirty="0" err="1"/>
              <a:t>como</a:t>
            </a:r>
            <a:r>
              <a:rPr dirty="0"/>
              <a:t> </a:t>
            </a:r>
            <a:r>
              <a:rPr dirty="0" err="1"/>
              <a:t>tareas</a:t>
            </a:r>
            <a:r>
              <a:rPr dirty="0"/>
              <a:t>, </a:t>
            </a:r>
            <a:r>
              <a:rPr dirty="0" err="1"/>
              <a:t>entregables</a:t>
            </a:r>
            <a:r>
              <a:rPr dirty="0"/>
              <a:t>, </a:t>
            </a:r>
            <a:r>
              <a:rPr dirty="0" err="1"/>
              <a:t>riesgos</a:t>
            </a:r>
            <a:r>
              <a:rPr dirty="0"/>
              <a:t>, </a:t>
            </a:r>
            <a:r>
              <a:rPr dirty="0" err="1"/>
              <a:t>características</a:t>
            </a:r>
            <a:r>
              <a:rPr dirty="0"/>
              <a:t>, </a:t>
            </a:r>
            <a:r>
              <a:rPr dirty="0" err="1"/>
              <a:t>errores</a:t>
            </a:r>
            <a:r>
              <a:rPr dirty="0"/>
              <a:t>, solicitudes de </a:t>
            </a:r>
            <a:r>
              <a:rPr dirty="0" err="1"/>
              <a:t>cambio</a:t>
            </a:r>
            <a:r>
              <a:rPr dirty="0"/>
              <a:t>. </a:t>
            </a:r>
            <a:r>
              <a:rPr dirty="0" err="1"/>
              <a:t>Utilizar</a:t>
            </a:r>
            <a:r>
              <a:rPr dirty="0"/>
              <a:t> </a:t>
            </a:r>
            <a:r>
              <a:rPr dirty="0" err="1"/>
              <a:t>tableros</a:t>
            </a:r>
            <a:r>
              <a:rPr dirty="0"/>
              <a:t> </a:t>
            </a:r>
            <a:r>
              <a:rPr dirty="0" err="1"/>
              <a:t>ágiles</a:t>
            </a:r>
            <a:r>
              <a:rPr dirty="0"/>
              <a:t> con </a:t>
            </a:r>
            <a:r>
              <a:rPr dirty="0" err="1"/>
              <a:t>tus</a:t>
            </a:r>
            <a:r>
              <a:rPr dirty="0"/>
              <a:t> </a:t>
            </a:r>
            <a:r>
              <a:rPr dirty="0" err="1"/>
              <a:t>equipos</a:t>
            </a:r>
            <a:r>
              <a:rPr dirty="0"/>
              <a:t>. </a:t>
            </a:r>
            <a:r>
              <a:rPr dirty="0" err="1"/>
              <a:t>Documentar</a:t>
            </a:r>
            <a:r>
              <a:rPr dirty="0"/>
              <a:t> </a:t>
            </a:r>
            <a:r>
              <a:rPr dirty="0" err="1"/>
              <a:t>reuniones,</a:t>
            </a:r>
            <a:r>
              <a:rPr dirty="0" err="1">
                <a:ln>
                  <a:noFill/>
                </a:ln>
                <a:solidFill>
                  <a:schemeClr val="tx1"/>
                </a:solidFill>
                <a:effectLst/>
              </a:rPr>
              <a:t>compartir</a:t>
            </a:r>
            <a:r>
              <a:rPr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dirty="0" err="1">
                <a:ln>
                  <a:noFill/>
                </a:ln>
                <a:solidFill>
                  <a:schemeClr val="tx1"/>
                </a:solidFill>
                <a:effectLst/>
              </a:rPr>
              <a:t>noticias</a:t>
            </a:r>
            <a:r>
              <a:rPr dirty="0">
                <a:ln>
                  <a:noFill/>
                </a:ln>
                <a:solidFill>
                  <a:schemeClr val="tx1"/>
                </a:solidFill>
                <a:effectLst/>
              </a:rPr>
              <a:t>, etc.</a:t>
            </a: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3EA48BC4-01F4-4D7D-B517-B06AB40047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8697059"/>
              </p:ext>
            </p:extLst>
          </p:nvPr>
        </p:nvGraphicFramePr>
        <p:xfrm>
          <a:off x="1911600" y="5656038"/>
          <a:ext cx="15324651" cy="1645920"/>
        </p:xfrm>
        <a:graphic>
          <a:graphicData uri="http://schemas.openxmlformats.org/drawingml/2006/table">
            <a:tbl>
              <a:tblPr/>
              <a:tblGrid>
                <a:gridCol w="5913951">
                  <a:extLst>
                    <a:ext uri="{9D8B030D-6E8A-4147-A177-3AD203B41FA5}">
                      <a16:colId xmlns:a16="http://schemas.microsoft.com/office/drawing/2014/main" val="880597948"/>
                    </a:ext>
                  </a:extLst>
                </a:gridCol>
                <a:gridCol w="9410700">
                  <a:extLst>
                    <a:ext uri="{9D8B030D-6E8A-4147-A177-3AD203B41FA5}">
                      <a16:colId xmlns:a16="http://schemas.microsoft.com/office/drawing/2014/main" val="161509588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defRPr sz="3200"/>
                      </a:pPr>
                      <a:r>
                        <a:t>Función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 sz="3200"/>
                      </a:pPr>
                      <a:r>
                        <a:t>Documentación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94000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defRPr sz="3200">
                          <a:hlinkClick r:id="rId6"/>
                        </a:defRPr>
                      </a:pPr>
                      <a:r>
                        <a:t>Wiki</a:t>
                      </a:r>
                      <a:endParaRPr lang="sl-SI" sz="3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 sz="3200"/>
                      </a:pPr>
                      <a:r>
                        <a:t>Documentar toda la información importante del proyecto y mantenerla actualizada.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681586"/>
                  </a:ext>
                </a:extLst>
              </a:tr>
            </a:tbl>
          </a:graphicData>
        </a:graphic>
      </p:graphicFrame>
      <p:sp>
        <p:nvSpPr>
          <p:cNvPr id="13" name="Pravokotnik 12">
            <a:extLst>
              <a:ext uri="{FF2B5EF4-FFF2-40B4-BE49-F238E27FC236}">
                <a16:creationId xmlns:a16="http://schemas.microsoft.com/office/drawing/2014/main" id="{16DDC44D-E5D2-4001-BBC4-965E968331ED}"/>
              </a:ext>
            </a:extLst>
          </p:cNvPr>
          <p:cNvSpPr/>
          <p:nvPr/>
        </p:nvSpPr>
        <p:spPr>
          <a:xfrm>
            <a:off x="1765140" y="8111490"/>
            <a:ext cx="85203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t>Fuente: https://www.openproject.org/docs/getting-started/openproject-introduction/</a:t>
            </a:r>
          </a:p>
        </p:txBody>
      </p:sp>
    </p:spTree>
    <p:extLst>
      <p:ext uri="{BB962C8B-B14F-4D97-AF65-F5344CB8AC3E}">
        <p14:creationId xmlns:p14="http://schemas.microsoft.com/office/powerpoint/2010/main" val="14578509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Picture 2"/>
          <p:cNvPicPr/>
          <p:nvPr/>
        </p:nvPicPr>
        <p:blipFill>
          <a:blip r:embed="rId2"/>
          <a:stretch/>
        </p:blipFill>
        <p:spPr>
          <a:xfrm rot="17403600">
            <a:off x="-5811120" y="7593840"/>
            <a:ext cx="11621880" cy="12387600"/>
          </a:xfrm>
          <a:prstGeom prst="rect">
            <a:avLst/>
          </a:prstGeom>
          <a:ln w="0">
            <a:noFill/>
          </a:ln>
        </p:spPr>
      </p:pic>
      <p:pic>
        <p:nvPicPr>
          <p:cNvPr id="175" name="Picture 3"/>
          <p:cNvPicPr/>
          <p:nvPr/>
        </p:nvPicPr>
        <p:blipFill>
          <a:blip r:embed="rId3"/>
          <a:stretch/>
        </p:blipFill>
        <p:spPr>
          <a:xfrm rot="1836600">
            <a:off x="0" y="-2006640"/>
            <a:ext cx="3333600" cy="3588120"/>
          </a:xfrm>
          <a:prstGeom prst="rect">
            <a:avLst/>
          </a:prstGeom>
          <a:ln w="0">
            <a:noFill/>
          </a:ln>
        </p:spPr>
      </p:pic>
      <p:pic>
        <p:nvPicPr>
          <p:cNvPr id="176" name="Picture 4"/>
          <p:cNvPicPr/>
          <p:nvPr/>
        </p:nvPicPr>
        <p:blipFill>
          <a:blip r:embed="rId4"/>
          <a:stretch/>
        </p:blipFill>
        <p:spPr>
          <a:xfrm>
            <a:off x="16418880" y="0"/>
            <a:ext cx="1868760" cy="1868760"/>
          </a:xfrm>
          <a:prstGeom prst="rect">
            <a:avLst/>
          </a:prstGeom>
          <a:ln w="0">
            <a:noFill/>
          </a:ln>
        </p:spPr>
      </p:pic>
      <p:pic>
        <p:nvPicPr>
          <p:cNvPr id="177" name="Picture 5"/>
          <p:cNvPicPr/>
          <p:nvPr/>
        </p:nvPicPr>
        <p:blipFill>
          <a:blip r:embed="rId5"/>
          <a:stretch/>
        </p:blipFill>
        <p:spPr>
          <a:xfrm>
            <a:off x="7869960" y="9245880"/>
            <a:ext cx="3710520" cy="779040"/>
          </a:xfrm>
          <a:prstGeom prst="rect">
            <a:avLst/>
          </a:prstGeom>
          <a:ln w="0">
            <a:noFill/>
          </a:ln>
        </p:spPr>
      </p:pic>
      <p:grpSp>
        <p:nvGrpSpPr>
          <p:cNvPr id="178" name="Group 6"/>
          <p:cNvGrpSpPr/>
          <p:nvPr/>
        </p:nvGrpSpPr>
        <p:grpSpPr>
          <a:xfrm>
            <a:off x="167640" y="2634341"/>
            <a:ext cx="17556480" cy="5259979"/>
            <a:chOff x="10225800" y="1650960"/>
            <a:chExt cx="7134840" cy="6977160"/>
          </a:xfrm>
        </p:grpSpPr>
        <p:sp>
          <p:nvSpPr>
            <p:cNvPr id="179" name="Freeform 7"/>
            <p:cNvSpPr/>
            <p:nvPr/>
          </p:nvSpPr>
          <p:spPr>
            <a:xfrm>
              <a:off x="10225800" y="1650960"/>
              <a:ext cx="7134840" cy="6977160"/>
            </a:xfrm>
            <a:custGeom>
              <a:avLst/>
              <a:gdLst>
                <a:gd name="textAreaLeft" fmla="*/ 0 w 7134840"/>
                <a:gd name="textAreaRight" fmla="*/ 7135200 w 7134840"/>
                <a:gd name="textAreaTop" fmla="*/ 0 h 6977160"/>
                <a:gd name="textAreaBottom" fmla="*/ 6977520 h 6977160"/>
              </a:gdLst>
              <a:ahLst/>
              <a:cxnLst/>
              <a:rect l="textAreaLeft" t="textAreaTop" r="textAreaRight" b="textAreaBottom"/>
              <a:pathLst>
                <a:path w="4833620" h="4726940">
                  <a:moveTo>
                    <a:pt x="3416300" y="4662170"/>
                  </a:moveTo>
                  <a:cubicBezTo>
                    <a:pt x="3388360" y="4669790"/>
                    <a:pt x="3366770" y="4679950"/>
                    <a:pt x="3345180" y="4682490"/>
                  </a:cubicBezTo>
                  <a:cubicBezTo>
                    <a:pt x="3223260" y="4692650"/>
                    <a:pt x="3102610" y="4702810"/>
                    <a:pt x="2980690" y="4711700"/>
                  </a:cubicBezTo>
                  <a:cubicBezTo>
                    <a:pt x="2918460" y="4715510"/>
                    <a:pt x="2856230" y="4719320"/>
                    <a:pt x="2794000" y="4720590"/>
                  </a:cubicBezTo>
                  <a:cubicBezTo>
                    <a:pt x="2726690" y="4723130"/>
                    <a:pt x="2659380" y="4726940"/>
                    <a:pt x="2593340" y="4724400"/>
                  </a:cubicBezTo>
                  <a:cubicBezTo>
                    <a:pt x="2529840" y="4723130"/>
                    <a:pt x="2466340" y="4719320"/>
                    <a:pt x="2405380" y="4707890"/>
                  </a:cubicBezTo>
                  <a:cubicBezTo>
                    <a:pt x="2326640" y="4693920"/>
                    <a:pt x="2246630" y="4693920"/>
                    <a:pt x="2169160" y="4681220"/>
                  </a:cubicBezTo>
                  <a:cubicBezTo>
                    <a:pt x="1967230" y="4648200"/>
                    <a:pt x="1761490" y="4657090"/>
                    <a:pt x="1558290" y="4643120"/>
                  </a:cubicBezTo>
                  <a:cubicBezTo>
                    <a:pt x="1443990" y="4635500"/>
                    <a:pt x="1329690" y="4617720"/>
                    <a:pt x="1215390" y="4602480"/>
                  </a:cubicBezTo>
                  <a:cubicBezTo>
                    <a:pt x="1085850" y="4585970"/>
                    <a:pt x="956310" y="4566920"/>
                    <a:pt x="825500" y="4549140"/>
                  </a:cubicBezTo>
                  <a:cubicBezTo>
                    <a:pt x="730250" y="4536440"/>
                    <a:pt x="633730" y="4523740"/>
                    <a:pt x="538480" y="4511040"/>
                  </a:cubicBezTo>
                  <a:cubicBezTo>
                    <a:pt x="535940" y="4511040"/>
                    <a:pt x="533400" y="4509770"/>
                    <a:pt x="530860" y="4509770"/>
                  </a:cubicBezTo>
                  <a:cubicBezTo>
                    <a:pt x="450850" y="4475479"/>
                    <a:pt x="365760" y="4448810"/>
                    <a:pt x="292100" y="4404360"/>
                  </a:cubicBezTo>
                  <a:cubicBezTo>
                    <a:pt x="167640" y="4328160"/>
                    <a:pt x="114300" y="4206240"/>
                    <a:pt x="109220" y="4062730"/>
                  </a:cubicBezTo>
                  <a:cubicBezTo>
                    <a:pt x="107950" y="4013200"/>
                    <a:pt x="101600" y="3964940"/>
                    <a:pt x="101600" y="3915410"/>
                  </a:cubicBezTo>
                  <a:cubicBezTo>
                    <a:pt x="102870" y="3846830"/>
                    <a:pt x="107950" y="3779520"/>
                    <a:pt x="111760" y="3712210"/>
                  </a:cubicBezTo>
                  <a:cubicBezTo>
                    <a:pt x="121920" y="3511550"/>
                    <a:pt x="127000" y="3310890"/>
                    <a:pt x="111760" y="3110230"/>
                  </a:cubicBezTo>
                  <a:cubicBezTo>
                    <a:pt x="97790" y="2929890"/>
                    <a:pt x="85090" y="2750820"/>
                    <a:pt x="71120" y="2570480"/>
                  </a:cubicBezTo>
                  <a:cubicBezTo>
                    <a:pt x="62230" y="2454910"/>
                    <a:pt x="50800" y="2340610"/>
                    <a:pt x="43180" y="2225040"/>
                  </a:cubicBezTo>
                  <a:cubicBezTo>
                    <a:pt x="38100" y="2148840"/>
                    <a:pt x="39370" y="2071370"/>
                    <a:pt x="34290" y="1995170"/>
                  </a:cubicBezTo>
                  <a:cubicBezTo>
                    <a:pt x="31750" y="1951990"/>
                    <a:pt x="17780" y="1910080"/>
                    <a:pt x="16510" y="1866900"/>
                  </a:cubicBezTo>
                  <a:cubicBezTo>
                    <a:pt x="11430" y="1762760"/>
                    <a:pt x="10160" y="1657350"/>
                    <a:pt x="7620" y="1551940"/>
                  </a:cubicBezTo>
                  <a:cubicBezTo>
                    <a:pt x="6350" y="1511300"/>
                    <a:pt x="0" y="1470660"/>
                    <a:pt x="1270" y="1430020"/>
                  </a:cubicBezTo>
                  <a:cubicBezTo>
                    <a:pt x="2540" y="1366520"/>
                    <a:pt x="10160" y="1303020"/>
                    <a:pt x="11430" y="1239520"/>
                  </a:cubicBezTo>
                  <a:cubicBezTo>
                    <a:pt x="12700" y="1165860"/>
                    <a:pt x="5080" y="1092200"/>
                    <a:pt x="7620" y="1019810"/>
                  </a:cubicBezTo>
                  <a:cubicBezTo>
                    <a:pt x="7620" y="949960"/>
                    <a:pt x="16510" y="881380"/>
                    <a:pt x="25400" y="811530"/>
                  </a:cubicBezTo>
                  <a:cubicBezTo>
                    <a:pt x="27940" y="787400"/>
                    <a:pt x="45720" y="765810"/>
                    <a:pt x="50800" y="741680"/>
                  </a:cubicBezTo>
                  <a:cubicBezTo>
                    <a:pt x="72390" y="622300"/>
                    <a:pt x="95250" y="502920"/>
                    <a:pt x="151130" y="392430"/>
                  </a:cubicBezTo>
                  <a:cubicBezTo>
                    <a:pt x="163830" y="368300"/>
                    <a:pt x="184150" y="346710"/>
                    <a:pt x="203200" y="327660"/>
                  </a:cubicBezTo>
                  <a:cubicBezTo>
                    <a:pt x="209550" y="321310"/>
                    <a:pt x="224790" y="325120"/>
                    <a:pt x="228600" y="325120"/>
                  </a:cubicBezTo>
                  <a:cubicBezTo>
                    <a:pt x="237490" y="308610"/>
                    <a:pt x="242570" y="292100"/>
                    <a:pt x="252730" y="284480"/>
                  </a:cubicBezTo>
                  <a:cubicBezTo>
                    <a:pt x="307340" y="242570"/>
                    <a:pt x="364490" y="212090"/>
                    <a:pt x="435610" y="204470"/>
                  </a:cubicBezTo>
                  <a:cubicBezTo>
                    <a:pt x="488950" y="198120"/>
                    <a:pt x="541020" y="175260"/>
                    <a:pt x="594360" y="162560"/>
                  </a:cubicBezTo>
                  <a:cubicBezTo>
                    <a:pt x="659130" y="147320"/>
                    <a:pt x="723900" y="129540"/>
                    <a:pt x="791210" y="120650"/>
                  </a:cubicBezTo>
                  <a:cubicBezTo>
                    <a:pt x="852170" y="113030"/>
                    <a:pt x="910590" y="96520"/>
                    <a:pt x="972820" y="91440"/>
                  </a:cubicBezTo>
                  <a:cubicBezTo>
                    <a:pt x="1036320" y="86360"/>
                    <a:pt x="1099820" y="71120"/>
                    <a:pt x="1164590" y="66040"/>
                  </a:cubicBezTo>
                  <a:cubicBezTo>
                    <a:pt x="1339850" y="53340"/>
                    <a:pt x="1516380" y="44450"/>
                    <a:pt x="1691640" y="34290"/>
                  </a:cubicBezTo>
                  <a:cubicBezTo>
                    <a:pt x="1734820" y="31750"/>
                    <a:pt x="1778000" y="34290"/>
                    <a:pt x="1821180" y="35560"/>
                  </a:cubicBezTo>
                  <a:cubicBezTo>
                    <a:pt x="1842770" y="36830"/>
                    <a:pt x="1864360" y="41910"/>
                    <a:pt x="1887220" y="44450"/>
                  </a:cubicBezTo>
                  <a:cubicBezTo>
                    <a:pt x="1897380" y="45720"/>
                    <a:pt x="1907540" y="41910"/>
                    <a:pt x="1917700" y="41910"/>
                  </a:cubicBezTo>
                  <a:cubicBezTo>
                    <a:pt x="1948180" y="41910"/>
                    <a:pt x="1979930" y="41910"/>
                    <a:pt x="2010410" y="40640"/>
                  </a:cubicBezTo>
                  <a:cubicBezTo>
                    <a:pt x="2068830" y="38100"/>
                    <a:pt x="2128520" y="31750"/>
                    <a:pt x="2186940" y="31750"/>
                  </a:cubicBezTo>
                  <a:cubicBezTo>
                    <a:pt x="2244090" y="31750"/>
                    <a:pt x="2301240" y="35560"/>
                    <a:pt x="2358390" y="38100"/>
                  </a:cubicBezTo>
                  <a:lnTo>
                    <a:pt x="2404110" y="38100"/>
                  </a:lnTo>
                  <a:cubicBezTo>
                    <a:pt x="2473960" y="35560"/>
                    <a:pt x="2542540" y="35560"/>
                    <a:pt x="2612390" y="31750"/>
                  </a:cubicBezTo>
                  <a:cubicBezTo>
                    <a:pt x="2679700" y="27940"/>
                    <a:pt x="2745740" y="19050"/>
                    <a:pt x="2813050" y="15240"/>
                  </a:cubicBezTo>
                  <a:cubicBezTo>
                    <a:pt x="2844800" y="12700"/>
                    <a:pt x="2877820" y="12700"/>
                    <a:pt x="2909570" y="19050"/>
                  </a:cubicBezTo>
                  <a:cubicBezTo>
                    <a:pt x="2957830" y="27940"/>
                    <a:pt x="3003550" y="33020"/>
                    <a:pt x="3051810" y="19050"/>
                  </a:cubicBezTo>
                  <a:cubicBezTo>
                    <a:pt x="3069590" y="13970"/>
                    <a:pt x="3092450" y="22860"/>
                    <a:pt x="3112770" y="25400"/>
                  </a:cubicBezTo>
                  <a:cubicBezTo>
                    <a:pt x="3121660" y="26670"/>
                    <a:pt x="3131820" y="29210"/>
                    <a:pt x="3136900" y="25400"/>
                  </a:cubicBezTo>
                  <a:cubicBezTo>
                    <a:pt x="3171190" y="0"/>
                    <a:pt x="3202940" y="6350"/>
                    <a:pt x="3235960" y="27940"/>
                  </a:cubicBezTo>
                  <a:cubicBezTo>
                    <a:pt x="3239770" y="30480"/>
                    <a:pt x="3249930" y="24130"/>
                    <a:pt x="3257550" y="24130"/>
                  </a:cubicBezTo>
                  <a:cubicBezTo>
                    <a:pt x="3288030" y="24130"/>
                    <a:pt x="3318510" y="24130"/>
                    <a:pt x="3350260" y="25400"/>
                  </a:cubicBezTo>
                  <a:cubicBezTo>
                    <a:pt x="3373120" y="26670"/>
                    <a:pt x="3394710" y="34290"/>
                    <a:pt x="3417570" y="36830"/>
                  </a:cubicBezTo>
                  <a:cubicBezTo>
                    <a:pt x="3467100" y="43180"/>
                    <a:pt x="3517900" y="53340"/>
                    <a:pt x="3568700" y="53340"/>
                  </a:cubicBezTo>
                  <a:cubicBezTo>
                    <a:pt x="3663950" y="54610"/>
                    <a:pt x="3759200" y="58420"/>
                    <a:pt x="3853180" y="78740"/>
                  </a:cubicBezTo>
                  <a:cubicBezTo>
                    <a:pt x="3940809" y="97790"/>
                    <a:pt x="4030980" y="97790"/>
                    <a:pt x="4119880" y="113030"/>
                  </a:cubicBezTo>
                  <a:cubicBezTo>
                    <a:pt x="4173220" y="121920"/>
                    <a:pt x="4227830" y="138430"/>
                    <a:pt x="4273550" y="165100"/>
                  </a:cubicBezTo>
                  <a:cubicBezTo>
                    <a:pt x="4323080" y="193040"/>
                    <a:pt x="4361180" y="238760"/>
                    <a:pt x="4405630" y="276860"/>
                  </a:cubicBezTo>
                  <a:cubicBezTo>
                    <a:pt x="4422139" y="290830"/>
                    <a:pt x="4446270" y="300990"/>
                    <a:pt x="4457700" y="318770"/>
                  </a:cubicBezTo>
                  <a:cubicBezTo>
                    <a:pt x="4490720" y="367030"/>
                    <a:pt x="4519930" y="417830"/>
                    <a:pt x="4549140" y="468630"/>
                  </a:cubicBezTo>
                  <a:cubicBezTo>
                    <a:pt x="4570730" y="505460"/>
                    <a:pt x="4592320" y="543560"/>
                    <a:pt x="4608830" y="581660"/>
                  </a:cubicBezTo>
                  <a:cubicBezTo>
                    <a:pt x="4626610" y="626110"/>
                    <a:pt x="4640580" y="671830"/>
                    <a:pt x="4654550" y="718820"/>
                  </a:cubicBezTo>
                  <a:cubicBezTo>
                    <a:pt x="4676140" y="792480"/>
                    <a:pt x="4701540" y="866140"/>
                    <a:pt x="4715510" y="942340"/>
                  </a:cubicBezTo>
                  <a:cubicBezTo>
                    <a:pt x="4735830" y="1049020"/>
                    <a:pt x="4745990" y="1158240"/>
                    <a:pt x="4761230" y="1266190"/>
                  </a:cubicBezTo>
                  <a:cubicBezTo>
                    <a:pt x="4766310" y="1301750"/>
                    <a:pt x="4772660" y="1337310"/>
                    <a:pt x="4775200" y="1372870"/>
                  </a:cubicBezTo>
                  <a:cubicBezTo>
                    <a:pt x="4782820" y="1474470"/>
                    <a:pt x="4787900" y="1574800"/>
                    <a:pt x="4794250" y="1676400"/>
                  </a:cubicBezTo>
                  <a:cubicBezTo>
                    <a:pt x="4803140" y="1802130"/>
                    <a:pt x="4815840" y="1926590"/>
                    <a:pt x="4822190" y="2052320"/>
                  </a:cubicBezTo>
                  <a:cubicBezTo>
                    <a:pt x="4828540" y="2172970"/>
                    <a:pt x="4833620" y="2294890"/>
                    <a:pt x="4831080" y="2416810"/>
                  </a:cubicBezTo>
                  <a:cubicBezTo>
                    <a:pt x="4827270" y="2620010"/>
                    <a:pt x="4817110" y="2821940"/>
                    <a:pt x="4806950" y="3025140"/>
                  </a:cubicBezTo>
                  <a:cubicBezTo>
                    <a:pt x="4800600" y="3150870"/>
                    <a:pt x="4791710" y="3275330"/>
                    <a:pt x="4779010" y="3399790"/>
                  </a:cubicBezTo>
                  <a:cubicBezTo>
                    <a:pt x="4766310" y="3524250"/>
                    <a:pt x="4747260" y="3647440"/>
                    <a:pt x="4733290" y="3771900"/>
                  </a:cubicBezTo>
                  <a:cubicBezTo>
                    <a:pt x="4723130" y="3858260"/>
                    <a:pt x="4720590" y="3944620"/>
                    <a:pt x="4709160" y="4029710"/>
                  </a:cubicBezTo>
                  <a:cubicBezTo>
                    <a:pt x="4699000" y="4107180"/>
                    <a:pt x="4660900" y="4175760"/>
                    <a:pt x="4610100" y="4232910"/>
                  </a:cubicBezTo>
                  <a:cubicBezTo>
                    <a:pt x="4568191" y="4281170"/>
                    <a:pt x="4535170" y="4335780"/>
                    <a:pt x="4491991" y="4382770"/>
                  </a:cubicBezTo>
                  <a:cubicBezTo>
                    <a:pt x="4453891" y="4424679"/>
                    <a:pt x="4411981" y="4466590"/>
                    <a:pt x="4345941" y="4467860"/>
                  </a:cubicBezTo>
                  <a:cubicBezTo>
                    <a:pt x="4330700" y="4467860"/>
                    <a:pt x="4316731" y="4483100"/>
                    <a:pt x="4301491" y="4490720"/>
                  </a:cubicBezTo>
                  <a:cubicBezTo>
                    <a:pt x="4236720" y="4518660"/>
                    <a:pt x="4169411" y="4542790"/>
                    <a:pt x="4105911" y="4573270"/>
                  </a:cubicBezTo>
                  <a:cubicBezTo>
                    <a:pt x="3989070" y="4629150"/>
                    <a:pt x="3863341" y="4638040"/>
                    <a:pt x="3737611" y="4643120"/>
                  </a:cubicBezTo>
                  <a:cubicBezTo>
                    <a:pt x="3689351" y="4645660"/>
                    <a:pt x="3639820" y="4641850"/>
                    <a:pt x="3591561" y="4645660"/>
                  </a:cubicBezTo>
                  <a:cubicBezTo>
                    <a:pt x="3567431" y="4646930"/>
                    <a:pt x="3544570" y="4658360"/>
                    <a:pt x="3521711" y="4663440"/>
                  </a:cubicBezTo>
                  <a:cubicBezTo>
                    <a:pt x="3511551" y="4665980"/>
                    <a:pt x="3501391" y="4664710"/>
                    <a:pt x="3489961" y="4665980"/>
                  </a:cubicBezTo>
                  <a:cubicBezTo>
                    <a:pt x="3474720" y="4667250"/>
                    <a:pt x="3459481" y="4671060"/>
                    <a:pt x="3444241" y="4669790"/>
                  </a:cubicBezTo>
                  <a:cubicBezTo>
                    <a:pt x="3429000" y="4667250"/>
                    <a:pt x="3418841" y="4662170"/>
                    <a:pt x="3416300" y="4662170"/>
                  </a:cubicBez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en-US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</p:grpSp>
      <p:sp>
        <p:nvSpPr>
          <p:cNvPr id="181" name="TextBox 9"/>
          <p:cNvSpPr/>
          <p:nvPr/>
        </p:nvSpPr>
        <p:spPr>
          <a:xfrm>
            <a:off x="1906278" y="1109780"/>
            <a:ext cx="14694557" cy="73000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pPr>
              <a:lnSpc>
                <a:spcPts val="5448"/>
              </a:lnSpc>
              <a:defRPr sz="6410">
                <a:solidFill>
                  <a:srgbClr val="000000"/>
                </a:solidFill>
                <a:latin typeface="Abhaya Libre Regular"/>
              </a:defRPr>
            </a:pPr>
            <a:r>
              <a:rPr dirty="0" err="1"/>
              <a:t>Capítulo</a:t>
            </a:r>
            <a:r>
              <a:rPr dirty="0"/>
              <a:t> 2: </a:t>
            </a:r>
            <a:r>
              <a:rPr dirty="0" err="1"/>
              <a:t>Gestión</a:t>
            </a:r>
            <a:r>
              <a:rPr dirty="0"/>
              <a:t> de </a:t>
            </a:r>
            <a:r>
              <a:rPr dirty="0" err="1"/>
              <a:t>proyectos</a:t>
            </a:r>
            <a:r>
              <a:rPr dirty="0"/>
              <a:t> con </a:t>
            </a:r>
            <a:r>
              <a:rPr dirty="0" err="1"/>
              <a:t>OpenProject</a:t>
            </a:r>
            <a:endParaRPr lang="en-US" sz="641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2" name="TextBox 10"/>
          <p:cNvSpPr/>
          <p:nvPr/>
        </p:nvSpPr>
        <p:spPr>
          <a:xfrm>
            <a:off x="1906278" y="2847305"/>
            <a:ext cx="10249920" cy="61555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pPr>
              <a:defRPr sz="4000" b="1"/>
            </a:pPr>
            <a:r>
              <a:rPr dirty="0" err="1"/>
              <a:t>Rendimiento</a:t>
            </a:r>
            <a:r>
              <a:rPr dirty="0"/>
              <a:t> y control del </a:t>
            </a:r>
            <a:r>
              <a:rPr dirty="0" err="1"/>
              <a:t>proyecto</a:t>
            </a:r>
            <a:endParaRPr lang="sl-SI" sz="4000" b="1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649F66CB-32EB-4C4F-9FB8-9756BB5E2D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6278" y="3707394"/>
            <a:ext cx="14470122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defRPr altLang="sl-SI" sz="3200">
                <a:latin typeface="Arial" panose="020B0604020202020204" pitchFamily="34" charset="0"/>
              </a:defRPr>
            </a:pPr>
            <a:r>
              <a:rPr dirty="0" err="1"/>
              <a:t>Crear</a:t>
            </a:r>
            <a:r>
              <a:rPr dirty="0"/>
              <a:t> y </a:t>
            </a:r>
            <a:r>
              <a:rPr dirty="0" err="1"/>
              <a:t>gestionar</a:t>
            </a:r>
            <a:r>
              <a:rPr dirty="0"/>
              <a:t> </a:t>
            </a:r>
            <a:r>
              <a:rPr dirty="0" err="1"/>
              <a:t>presupuestos</a:t>
            </a:r>
            <a:r>
              <a:rPr dirty="0"/>
              <a:t> de </a:t>
            </a:r>
            <a:r>
              <a:rPr dirty="0" err="1"/>
              <a:t>proyectos</a:t>
            </a:r>
            <a:r>
              <a:rPr dirty="0"/>
              <a:t>, </a:t>
            </a:r>
            <a:r>
              <a:rPr dirty="0" err="1"/>
              <a:t>realizar</a:t>
            </a:r>
            <a:r>
              <a:rPr dirty="0"/>
              <a:t> un </a:t>
            </a:r>
            <a:r>
              <a:rPr dirty="0" err="1"/>
              <a:t>seguimiento</a:t>
            </a:r>
            <a:r>
              <a:rPr dirty="0"/>
              <a:t> y </a:t>
            </a:r>
            <a:r>
              <a:rPr dirty="0" err="1"/>
              <a:t>evaluar</a:t>
            </a:r>
            <a:r>
              <a:rPr dirty="0"/>
              <a:t> </a:t>
            </a:r>
            <a:r>
              <a:rPr dirty="0" err="1"/>
              <a:t>el</a:t>
            </a:r>
            <a:r>
              <a:rPr dirty="0"/>
              <a:t> </a:t>
            </a:r>
            <a:r>
              <a:rPr dirty="0" err="1"/>
              <a:t>tiempo</a:t>
            </a:r>
            <a:r>
              <a:rPr dirty="0"/>
              <a:t> y los </a:t>
            </a:r>
            <a:r>
              <a:rPr dirty="0" err="1"/>
              <a:t>costes</a:t>
            </a:r>
            <a:r>
              <a:rPr dirty="0"/>
              <a:t>. Tener </a:t>
            </a:r>
            <a:r>
              <a:rPr dirty="0" err="1"/>
              <a:t>informes</a:t>
            </a:r>
            <a:r>
              <a:rPr dirty="0"/>
              <a:t> </a:t>
            </a:r>
            <a:r>
              <a:rPr dirty="0" err="1"/>
              <a:t>personalizados</a:t>
            </a:r>
            <a:r>
              <a:rPr dirty="0"/>
              <a:t> para </a:t>
            </a:r>
            <a:r>
              <a:rPr dirty="0" err="1"/>
              <a:t>obtener</a:t>
            </a:r>
            <a:r>
              <a:rPr dirty="0"/>
              <a:t> </a:t>
            </a:r>
            <a:r>
              <a:rPr dirty="0" err="1"/>
              <a:t>información</a:t>
            </a:r>
            <a:r>
              <a:rPr dirty="0"/>
              <a:t> </a:t>
            </a:r>
            <a:r>
              <a:rPr dirty="0" err="1"/>
              <a:t>precisa</a:t>
            </a:r>
            <a:r>
              <a:rPr dirty="0"/>
              <a:t> y </a:t>
            </a:r>
            <a:r>
              <a:rPr dirty="0" err="1"/>
              <a:t>actualizada</a:t>
            </a:r>
            <a:r>
              <a:rPr dirty="0"/>
              <a:t> </a:t>
            </a:r>
            <a:r>
              <a:rPr dirty="0" err="1"/>
              <a:t>sobre</a:t>
            </a:r>
            <a:r>
              <a:rPr dirty="0"/>
              <a:t> </a:t>
            </a:r>
            <a:r>
              <a:rPr dirty="0" err="1"/>
              <a:t>el</a:t>
            </a:r>
            <a:r>
              <a:rPr dirty="0"/>
              <a:t> </a:t>
            </a:r>
            <a:r>
              <a:rPr dirty="0" err="1"/>
              <a:t>rendimiento</a:t>
            </a:r>
            <a:r>
              <a:rPr dirty="0"/>
              <a:t> del </a:t>
            </a:r>
            <a:r>
              <a:rPr dirty="0" err="1"/>
              <a:t>proyecto</a:t>
            </a:r>
            <a:r>
              <a:rPr dirty="0"/>
              <a:t> y los </a:t>
            </a:r>
            <a:r>
              <a:rPr dirty="0" err="1"/>
              <a:t>recursos</a:t>
            </a:r>
            <a:r>
              <a:rPr dirty="0"/>
              <a:t> </a:t>
            </a:r>
            <a:r>
              <a:rPr dirty="0" err="1"/>
              <a:t>empleados</a:t>
            </a:r>
            <a:r>
              <a:rPr dirty="0"/>
              <a:t>.</a:t>
            </a:r>
            <a:endParaRPr kumimoji="0" lang="sl-SI" altLang="sl-SI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C12A6D2A-D4C8-430A-B038-553632A281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2522929"/>
              </p:ext>
            </p:extLst>
          </p:nvPr>
        </p:nvGraphicFramePr>
        <p:xfrm>
          <a:off x="1906278" y="5604898"/>
          <a:ext cx="15267502" cy="1737360"/>
        </p:xfrm>
        <a:graphic>
          <a:graphicData uri="http://schemas.openxmlformats.org/drawingml/2006/table">
            <a:tbl>
              <a:tblPr/>
              <a:tblGrid>
                <a:gridCol w="5875851">
                  <a:extLst>
                    <a:ext uri="{9D8B030D-6E8A-4147-A177-3AD203B41FA5}">
                      <a16:colId xmlns:a16="http://schemas.microsoft.com/office/drawing/2014/main" val="3103915060"/>
                    </a:ext>
                  </a:extLst>
                </a:gridCol>
                <a:gridCol w="9391651">
                  <a:extLst>
                    <a:ext uri="{9D8B030D-6E8A-4147-A177-3AD203B41FA5}">
                      <a16:colId xmlns:a16="http://schemas.microsoft.com/office/drawing/2014/main" val="240269256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defRPr sz="3200"/>
                      </a:pPr>
                      <a:r>
                        <a:t>Función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 sz="3200"/>
                      </a:pPr>
                      <a:r>
                        <a:t>Documentación</a:t>
                      </a:r>
                      <a:endParaRPr lang="sl-SI" sz="3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47296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defRPr sz="3200">
                          <a:hlinkClick r:id="rId6"/>
                        </a:defRPr>
                      </a:pPr>
                      <a:r>
                        <a:rPr dirty="0"/>
                        <a:t>Panel de control</a:t>
                      </a:r>
                      <a:endParaRPr lang="sl-SI" sz="3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 sz="3200"/>
                      </a:pPr>
                      <a:r>
                        <a:t>Visualizar el progreso dentro de un proyecto.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64805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defRPr sz="3200">
                          <a:hlinkClick r:id="rId7"/>
                        </a:defRPr>
                      </a:pPr>
                      <a:r>
                        <a:t>Presupuestos</a:t>
                      </a:r>
                      <a:endParaRPr lang="sl-SI" sz="32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 sz="3200"/>
                      </a:pPr>
                      <a:r>
                        <a:rPr dirty="0" err="1"/>
                        <a:t>Crear</a:t>
                      </a:r>
                      <a:r>
                        <a:rPr dirty="0"/>
                        <a:t> y </a:t>
                      </a:r>
                      <a:r>
                        <a:rPr dirty="0" err="1"/>
                        <a:t>gestionar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presupuestos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en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el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proyecto</a:t>
                      </a:r>
                      <a:r>
                        <a:rPr dirty="0"/>
                        <a:t>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5614213"/>
                  </a:ext>
                </a:extLst>
              </a:tr>
            </a:tbl>
          </a:graphicData>
        </a:graphic>
      </p:graphicFrame>
      <p:sp>
        <p:nvSpPr>
          <p:cNvPr id="13" name="Pravokotnik 12">
            <a:extLst>
              <a:ext uri="{FF2B5EF4-FFF2-40B4-BE49-F238E27FC236}">
                <a16:creationId xmlns:a16="http://schemas.microsoft.com/office/drawing/2014/main" id="{1E672A75-6B93-4D19-A7E2-B57FBF1B89CC}"/>
              </a:ext>
            </a:extLst>
          </p:cNvPr>
          <p:cNvSpPr/>
          <p:nvPr/>
        </p:nvSpPr>
        <p:spPr>
          <a:xfrm>
            <a:off x="1765140" y="8111490"/>
            <a:ext cx="85203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t>Fuente: https://www.openproject.org/docs/getting-started/openproject-introduction/</a:t>
            </a:r>
          </a:p>
        </p:txBody>
      </p:sp>
    </p:spTree>
    <p:extLst>
      <p:ext uri="{BB962C8B-B14F-4D97-AF65-F5344CB8AC3E}">
        <p14:creationId xmlns:p14="http://schemas.microsoft.com/office/powerpoint/2010/main" val="1051704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Picture 2"/>
          <p:cNvPicPr/>
          <p:nvPr/>
        </p:nvPicPr>
        <p:blipFill>
          <a:blip r:embed="rId2"/>
          <a:stretch/>
        </p:blipFill>
        <p:spPr>
          <a:xfrm rot="17403600">
            <a:off x="-5811120" y="7593840"/>
            <a:ext cx="11621880" cy="12387600"/>
          </a:xfrm>
          <a:prstGeom prst="rect">
            <a:avLst/>
          </a:prstGeom>
          <a:ln w="0">
            <a:noFill/>
          </a:ln>
        </p:spPr>
      </p:pic>
      <p:pic>
        <p:nvPicPr>
          <p:cNvPr id="175" name="Picture 3"/>
          <p:cNvPicPr/>
          <p:nvPr/>
        </p:nvPicPr>
        <p:blipFill>
          <a:blip r:embed="rId3"/>
          <a:stretch/>
        </p:blipFill>
        <p:spPr>
          <a:xfrm rot="1836600">
            <a:off x="0" y="-2006640"/>
            <a:ext cx="3333600" cy="3588120"/>
          </a:xfrm>
          <a:prstGeom prst="rect">
            <a:avLst/>
          </a:prstGeom>
          <a:ln w="0">
            <a:noFill/>
          </a:ln>
        </p:spPr>
      </p:pic>
      <p:pic>
        <p:nvPicPr>
          <p:cNvPr id="176" name="Picture 4"/>
          <p:cNvPicPr/>
          <p:nvPr/>
        </p:nvPicPr>
        <p:blipFill>
          <a:blip r:embed="rId4"/>
          <a:stretch/>
        </p:blipFill>
        <p:spPr>
          <a:xfrm>
            <a:off x="16418880" y="0"/>
            <a:ext cx="1868760" cy="1868760"/>
          </a:xfrm>
          <a:prstGeom prst="rect">
            <a:avLst/>
          </a:prstGeom>
          <a:ln w="0">
            <a:noFill/>
          </a:ln>
        </p:spPr>
      </p:pic>
      <p:pic>
        <p:nvPicPr>
          <p:cNvPr id="177" name="Picture 5"/>
          <p:cNvPicPr/>
          <p:nvPr/>
        </p:nvPicPr>
        <p:blipFill>
          <a:blip r:embed="rId5"/>
          <a:stretch/>
        </p:blipFill>
        <p:spPr>
          <a:xfrm>
            <a:off x="7869960" y="9245880"/>
            <a:ext cx="3710520" cy="779040"/>
          </a:xfrm>
          <a:prstGeom prst="rect">
            <a:avLst/>
          </a:prstGeom>
          <a:ln w="0">
            <a:noFill/>
          </a:ln>
        </p:spPr>
      </p:pic>
      <p:grpSp>
        <p:nvGrpSpPr>
          <p:cNvPr id="178" name="Group 6"/>
          <p:cNvGrpSpPr/>
          <p:nvPr/>
        </p:nvGrpSpPr>
        <p:grpSpPr>
          <a:xfrm>
            <a:off x="167640" y="2634341"/>
            <a:ext cx="17556480" cy="6611539"/>
            <a:chOff x="10225800" y="1650960"/>
            <a:chExt cx="7134840" cy="6977160"/>
          </a:xfrm>
        </p:grpSpPr>
        <p:sp>
          <p:nvSpPr>
            <p:cNvPr id="179" name="Freeform 7"/>
            <p:cNvSpPr/>
            <p:nvPr/>
          </p:nvSpPr>
          <p:spPr>
            <a:xfrm>
              <a:off x="10225800" y="1650960"/>
              <a:ext cx="7134840" cy="6977160"/>
            </a:xfrm>
            <a:custGeom>
              <a:avLst/>
              <a:gdLst>
                <a:gd name="textAreaLeft" fmla="*/ 0 w 7134840"/>
                <a:gd name="textAreaRight" fmla="*/ 7135200 w 7134840"/>
                <a:gd name="textAreaTop" fmla="*/ 0 h 6977160"/>
                <a:gd name="textAreaBottom" fmla="*/ 6977520 h 6977160"/>
              </a:gdLst>
              <a:ahLst/>
              <a:cxnLst/>
              <a:rect l="textAreaLeft" t="textAreaTop" r="textAreaRight" b="textAreaBottom"/>
              <a:pathLst>
                <a:path w="4833620" h="4726940">
                  <a:moveTo>
                    <a:pt x="3416300" y="4662170"/>
                  </a:moveTo>
                  <a:cubicBezTo>
                    <a:pt x="3388360" y="4669790"/>
                    <a:pt x="3366770" y="4679950"/>
                    <a:pt x="3345180" y="4682490"/>
                  </a:cubicBezTo>
                  <a:cubicBezTo>
                    <a:pt x="3223260" y="4692650"/>
                    <a:pt x="3102610" y="4702810"/>
                    <a:pt x="2980690" y="4711700"/>
                  </a:cubicBezTo>
                  <a:cubicBezTo>
                    <a:pt x="2918460" y="4715510"/>
                    <a:pt x="2856230" y="4719320"/>
                    <a:pt x="2794000" y="4720590"/>
                  </a:cubicBezTo>
                  <a:cubicBezTo>
                    <a:pt x="2726690" y="4723130"/>
                    <a:pt x="2659380" y="4726940"/>
                    <a:pt x="2593340" y="4724400"/>
                  </a:cubicBezTo>
                  <a:cubicBezTo>
                    <a:pt x="2529840" y="4723130"/>
                    <a:pt x="2466340" y="4719320"/>
                    <a:pt x="2405380" y="4707890"/>
                  </a:cubicBezTo>
                  <a:cubicBezTo>
                    <a:pt x="2326640" y="4693920"/>
                    <a:pt x="2246630" y="4693920"/>
                    <a:pt x="2169160" y="4681220"/>
                  </a:cubicBezTo>
                  <a:cubicBezTo>
                    <a:pt x="1967230" y="4648200"/>
                    <a:pt x="1761490" y="4657090"/>
                    <a:pt x="1558290" y="4643120"/>
                  </a:cubicBezTo>
                  <a:cubicBezTo>
                    <a:pt x="1443990" y="4635500"/>
                    <a:pt x="1329690" y="4617720"/>
                    <a:pt x="1215390" y="4602480"/>
                  </a:cubicBezTo>
                  <a:cubicBezTo>
                    <a:pt x="1085850" y="4585970"/>
                    <a:pt x="956310" y="4566920"/>
                    <a:pt x="825500" y="4549140"/>
                  </a:cubicBezTo>
                  <a:cubicBezTo>
                    <a:pt x="730250" y="4536440"/>
                    <a:pt x="633730" y="4523740"/>
                    <a:pt x="538480" y="4511040"/>
                  </a:cubicBezTo>
                  <a:cubicBezTo>
                    <a:pt x="535940" y="4511040"/>
                    <a:pt x="533400" y="4509770"/>
                    <a:pt x="530860" y="4509770"/>
                  </a:cubicBezTo>
                  <a:cubicBezTo>
                    <a:pt x="450850" y="4475479"/>
                    <a:pt x="365760" y="4448810"/>
                    <a:pt x="292100" y="4404360"/>
                  </a:cubicBezTo>
                  <a:cubicBezTo>
                    <a:pt x="167640" y="4328160"/>
                    <a:pt x="114300" y="4206240"/>
                    <a:pt x="109220" y="4062730"/>
                  </a:cubicBezTo>
                  <a:cubicBezTo>
                    <a:pt x="107950" y="4013200"/>
                    <a:pt x="101600" y="3964940"/>
                    <a:pt x="101600" y="3915410"/>
                  </a:cubicBezTo>
                  <a:cubicBezTo>
                    <a:pt x="102870" y="3846830"/>
                    <a:pt x="107950" y="3779520"/>
                    <a:pt x="111760" y="3712210"/>
                  </a:cubicBezTo>
                  <a:cubicBezTo>
                    <a:pt x="121920" y="3511550"/>
                    <a:pt x="127000" y="3310890"/>
                    <a:pt x="111760" y="3110230"/>
                  </a:cubicBezTo>
                  <a:cubicBezTo>
                    <a:pt x="97790" y="2929890"/>
                    <a:pt x="85090" y="2750820"/>
                    <a:pt x="71120" y="2570480"/>
                  </a:cubicBezTo>
                  <a:cubicBezTo>
                    <a:pt x="62230" y="2454910"/>
                    <a:pt x="50800" y="2340610"/>
                    <a:pt x="43180" y="2225040"/>
                  </a:cubicBezTo>
                  <a:cubicBezTo>
                    <a:pt x="38100" y="2148840"/>
                    <a:pt x="39370" y="2071370"/>
                    <a:pt x="34290" y="1995170"/>
                  </a:cubicBezTo>
                  <a:cubicBezTo>
                    <a:pt x="31750" y="1951990"/>
                    <a:pt x="17780" y="1910080"/>
                    <a:pt x="16510" y="1866900"/>
                  </a:cubicBezTo>
                  <a:cubicBezTo>
                    <a:pt x="11430" y="1762760"/>
                    <a:pt x="10160" y="1657350"/>
                    <a:pt x="7620" y="1551940"/>
                  </a:cubicBezTo>
                  <a:cubicBezTo>
                    <a:pt x="6350" y="1511300"/>
                    <a:pt x="0" y="1470660"/>
                    <a:pt x="1270" y="1430020"/>
                  </a:cubicBezTo>
                  <a:cubicBezTo>
                    <a:pt x="2540" y="1366520"/>
                    <a:pt x="10160" y="1303020"/>
                    <a:pt x="11430" y="1239520"/>
                  </a:cubicBezTo>
                  <a:cubicBezTo>
                    <a:pt x="12700" y="1165860"/>
                    <a:pt x="5080" y="1092200"/>
                    <a:pt x="7620" y="1019810"/>
                  </a:cubicBezTo>
                  <a:cubicBezTo>
                    <a:pt x="7620" y="949960"/>
                    <a:pt x="16510" y="881380"/>
                    <a:pt x="25400" y="811530"/>
                  </a:cubicBezTo>
                  <a:cubicBezTo>
                    <a:pt x="27940" y="787400"/>
                    <a:pt x="45720" y="765810"/>
                    <a:pt x="50800" y="741680"/>
                  </a:cubicBezTo>
                  <a:cubicBezTo>
                    <a:pt x="72390" y="622300"/>
                    <a:pt x="95250" y="502920"/>
                    <a:pt x="151130" y="392430"/>
                  </a:cubicBezTo>
                  <a:cubicBezTo>
                    <a:pt x="163830" y="368300"/>
                    <a:pt x="184150" y="346710"/>
                    <a:pt x="203200" y="327660"/>
                  </a:cubicBezTo>
                  <a:cubicBezTo>
                    <a:pt x="209550" y="321310"/>
                    <a:pt x="224790" y="325120"/>
                    <a:pt x="228600" y="325120"/>
                  </a:cubicBezTo>
                  <a:cubicBezTo>
                    <a:pt x="237490" y="308610"/>
                    <a:pt x="242570" y="292100"/>
                    <a:pt x="252730" y="284480"/>
                  </a:cubicBezTo>
                  <a:cubicBezTo>
                    <a:pt x="307340" y="242570"/>
                    <a:pt x="364490" y="212090"/>
                    <a:pt x="435610" y="204470"/>
                  </a:cubicBezTo>
                  <a:cubicBezTo>
                    <a:pt x="488950" y="198120"/>
                    <a:pt x="541020" y="175260"/>
                    <a:pt x="594360" y="162560"/>
                  </a:cubicBezTo>
                  <a:cubicBezTo>
                    <a:pt x="659130" y="147320"/>
                    <a:pt x="723900" y="129540"/>
                    <a:pt x="791210" y="120650"/>
                  </a:cubicBezTo>
                  <a:cubicBezTo>
                    <a:pt x="852170" y="113030"/>
                    <a:pt x="910590" y="96520"/>
                    <a:pt x="972820" y="91440"/>
                  </a:cubicBezTo>
                  <a:cubicBezTo>
                    <a:pt x="1036320" y="86360"/>
                    <a:pt x="1099820" y="71120"/>
                    <a:pt x="1164590" y="66040"/>
                  </a:cubicBezTo>
                  <a:cubicBezTo>
                    <a:pt x="1339850" y="53340"/>
                    <a:pt x="1516380" y="44450"/>
                    <a:pt x="1691640" y="34290"/>
                  </a:cubicBezTo>
                  <a:cubicBezTo>
                    <a:pt x="1734820" y="31750"/>
                    <a:pt x="1778000" y="34290"/>
                    <a:pt x="1821180" y="35560"/>
                  </a:cubicBezTo>
                  <a:cubicBezTo>
                    <a:pt x="1842770" y="36830"/>
                    <a:pt x="1864360" y="41910"/>
                    <a:pt x="1887220" y="44450"/>
                  </a:cubicBezTo>
                  <a:cubicBezTo>
                    <a:pt x="1897380" y="45720"/>
                    <a:pt x="1907540" y="41910"/>
                    <a:pt x="1917700" y="41910"/>
                  </a:cubicBezTo>
                  <a:cubicBezTo>
                    <a:pt x="1948180" y="41910"/>
                    <a:pt x="1979930" y="41910"/>
                    <a:pt x="2010410" y="40640"/>
                  </a:cubicBezTo>
                  <a:cubicBezTo>
                    <a:pt x="2068830" y="38100"/>
                    <a:pt x="2128520" y="31750"/>
                    <a:pt x="2186940" y="31750"/>
                  </a:cubicBezTo>
                  <a:cubicBezTo>
                    <a:pt x="2244090" y="31750"/>
                    <a:pt x="2301240" y="35560"/>
                    <a:pt x="2358390" y="38100"/>
                  </a:cubicBezTo>
                  <a:lnTo>
                    <a:pt x="2404110" y="38100"/>
                  </a:lnTo>
                  <a:cubicBezTo>
                    <a:pt x="2473960" y="35560"/>
                    <a:pt x="2542540" y="35560"/>
                    <a:pt x="2612390" y="31750"/>
                  </a:cubicBezTo>
                  <a:cubicBezTo>
                    <a:pt x="2679700" y="27940"/>
                    <a:pt x="2745740" y="19050"/>
                    <a:pt x="2813050" y="15240"/>
                  </a:cubicBezTo>
                  <a:cubicBezTo>
                    <a:pt x="2844800" y="12700"/>
                    <a:pt x="2877820" y="12700"/>
                    <a:pt x="2909570" y="19050"/>
                  </a:cubicBezTo>
                  <a:cubicBezTo>
                    <a:pt x="2957830" y="27940"/>
                    <a:pt x="3003550" y="33020"/>
                    <a:pt x="3051810" y="19050"/>
                  </a:cubicBezTo>
                  <a:cubicBezTo>
                    <a:pt x="3069590" y="13970"/>
                    <a:pt x="3092450" y="22860"/>
                    <a:pt x="3112770" y="25400"/>
                  </a:cubicBezTo>
                  <a:cubicBezTo>
                    <a:pt x="3121660" y="26670"/>
                    <a:pt x="3131820" y="29210"/>
                    <a:pt x="3136900" y="25400"/>
                  </a:cubicBezTo>
                  <a:cubicBezTo>
                    <a:pt x="3171190" y="0"/>
                    <a:pt x="3202940" y="6350"/>
                    <a:pt x="3235960" y="27940"/>
                  </a:cubicBezTo>
                  <a:cubicBezTo>
                    <a:pt x="3239770" y="30480"/>
                    <a:pt x="3249930" y="24130"/>
                    <a:pt x="3257550" y="24130"/>
                  </a:cubicBezTo>
                  <a:cubicBezTo>
                    <a:pt x="3288030" y="24130"/>
                    <a:pt x="3318510" y="24130"/>
                    <a:pt x="3350260" y="25400"/>
                  </a:cubicBezTo>
                  <a:cubicBezTo>
                    <a:pt x="3373120" y="26670"/>
                    <a:pt x="3394710" y="34290"/>
                    <a:pt x="3417570" y="36830"/>
                  </a:cubicBezTo>
                  <a:cubicBezTo>
                    <a:pt x="3467100" y="43180"/>
                    <a:pt x="3517900" y="53340"/>
                    <a:pt x="3568700" y="53340"/>
                  </a:cubicBezTo>
                  <a:cubicBezTo>
                    <a:pt x="3663950" y="54610"/>
                    <a:pt x="3759200" y="58420"/>
                    <a:pt x="3853180" y="78740"/>
                  </a:cubicBezTo>
                  <a:cubicBezTo>
                    <a:pt x="3940809" y="97790"/>
                    <a:pt x="4030980" y="97790"/>
                    <a:pt x="4119880" y="113030"/>
                  </a:cubicBezTo>
                  <a:cubicBezTo>
                    <a:pt x="4173220" y="121920"/>
                    <a:pt x="4227830" y="138430"/>
                    <a:pt x="4273550" y="165100"/>
                  </a:cubicBezTo>
                  <a:cubicBezTo>
                    <a:pt x="4323080" y="193040"/>
                    <a:pt x="4361180" y="238760"/>
                    <a:pt x="4405630" y="276860"/>
                  </a:cubicBezTo>
                  <a:cubicBezTo>
                    <a:pt x="4422139" y="290830"/>
                    <a:pt x="4446270" y="300990"/>
                    <a:pt x="4457700" y="318770"/>
                  </a:cubicBezTo>
                  <a:cubicBezTo>
                    <a:pt x="4490720" y="367030"/>
                    <a:pt x="4519930" y="417830"/>
                    <a:pt x="4549140" y="468630"/>
                  </a:cubicBezTo>
                  <a:cubicBezTo>
                    <a:pt x="4570730" y="505460"/>
                    <a:pt x="4592320" y="543560"/>
                    <a:pt x="4608830" y="581660"/>
                  </a:cubicBezTo>
                  <a:cubicBezTo>
                    <a:pt x="4626610" y="626110"/>
                    <a:pt x="4640580" y="671830"/>
                    <a:pt x="4654550" y="718820"/>
                  </a:cubicBezTo>
                  <a:cubicBezTo>
                    <a:pt x="4676140" y="792480"/>
                    <a:pt x="4701540" y="866140"/>
                    <a:pt x="4715510" y="942340"/>
                  </a:cubicBezTo>
                  <a:cubicBezTo>
                    <a:pt x="4735830" y="1049020"/>
                    <a:pt x="4745990" y="1158240"/>
                    <a:pt x="4761230" y="1266190"/>
                  </a:cubicBezTo>
                  <a:cubicBezTo>
                    <a:pt x="4766310" y="1301750"/>
                    <a:pt x="4772660" y="1337310"/>
                    <a:pt x="4775200" y="1372870"/>
                  </a:cubicBezTo>
                  <a:cubicBezTo>
                    <a:pt x="4782820" y="1474470"/>
                    <a:pt x="4787900" y="1574800"/>
                    <a:pt x="4794250" y="1676400"/>
                  </a:cubicBezTo>
                  <a:cubicBezTo>
                    <a:pt x="4803140" y="1802130"/>
                    <a:pt x="4815840" y="1926590"/>
                    <a:pt x="4822190" y="2052320"/>
                  </a:cubicBezTo>
                  <a:cubicBezTo>
                    <a:pt x="4828540" y="2172970"/>
                    <a:pt x="4833620" y="2294890"/>
                    <a:pt x="4831080" y="2416810"/>
                  </a:cubicBezTo>
                  <a:cubicBezTo>
                    <a:pt x="4827270" y="2620010"/>
                    <a:pt x="4817110" y="2821940"/>
                    <a:pt x="4806950" y="3025140"/>
                  </a:cubicBezTo>
                  <a:cubicBezTo>
                    <a:pt x="4800600" y="3150870"/>
                    <a:pt x="4791710" y="3275330"/>
                    <a:pt x="4779010" y="3399790"/>
                  </a:cubicBezTo>
                  <a:cubicBezTo>
                    <a:pt x="4766310" y="3524250"/>
                    <a:pt x="4747260" y="3647440"/>
                    <a:pt x="4733290" y="3771900"/>
                  </a:cubicBezTo>
                  <a:cubicBezTo>
                    <a:pt x="4723130" y="3858260"/>
                    <a:pt x="4720590" y="3944620"/>
                    <a:pt x="4709160" y="4029710"/>
                  </a:cubicBezTo>
                  <a:cubicBezTo>
                    <a:pt x="4699000" y="4107180"/>
                    <a:pt x="4660900" y="4175760"/>
                    <a:pt x="4610100" y="4232910"/>
                  </a:cubicBezTo>
                  <a:cubicBezTo>
                    <a:pt x="4568191" y="4281170"/>
                    <a:pt x="4535170" y="4335780"/>
                    <a:pt x="4491991" y="4382770"/>
                  </a:cubicBezTo>
                  <a:cubicBezTo>
                    <a:pt x="4453891" y="4424679"/>
                    <a:pt x="4411981" y="4466590"/>
                    <a:pt x="4345941" y="4467860"/>
                  </a:cubicBezTo>
                  <a:cubicBezTo>
                    <a:pt x="4330700" y="4467860"/>
                    <a:pt x="4316731" y="4483100"/>
                    <a:pt x="4301491" y="4490720"/>
                  </a:cubicBezTo>
                  <a:cubicBezTo>
                    <a:pt x="4236720" y="4518660"/>
                    <a:pt x="4169411" y="4542790"/>
                    <a:pt x="4105911" y="4573270"/>
                  </a:cubicBezTo>
                  <a:cubicBezTo>
                    <a:pt x="3989070" y="4629150"/>
                    <a:pt x="3863341" y="4638040"/>
                    <a:pt x="3737611" y="4643120"/>
                  </a:cubicBezTo>
                  <a:cubicBezTo>
                    <a:pt x="3689351" y="4645660"/>
                    <a:pt x="3639820" y="4641850"/>
                    <a:pt x="3591561" y="4645660"/>
                  </a:cubicBezTo>
                  <a:cubicBezTo>
                    <a:pt x="3567431" y="4646930"/>
                    <a:pt x="3544570" y="4658360"/>
                    <a:pt x="3521711" y="4663440"/>
                  </a:cubicBezTo>
                  <a:cubicBezTo>
                    <a:pt x="3511551" y="4665980"/>
                    <a:pt x="3501391" y="4664710"/>
                    <a:pt x="3489961" y="4665980"/>
                  </a:cubicBezTo>
                  <a:cubicBezTo>
                    <a:pt x="3474720" y="4667250"/>
                    <a:pt x="3459481" y="4671060"/>
                    <a:pt x="3444241" y="4669790"/>
                  </a:cubicBezTo>
                  <a:cubicBezTo>
                    <a:pt x="3429000" y="4667250"/>
                    <a:pt x="3418841" y="4662170"/>
                    <a:pt x="3416300" y="4662170"/>
                  </a:cubicBez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en-US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</p:grpSp>
      <p:sp>
        <p:nvSpPr>
          <p:cNvPr id="181" name="TextBox 9"/>
          <p:cNvSpPr/>
          <p:nvPr/>
        </p:nvSpPr>
        <p:spPr>
          <a:xfrm>
            <a:off x="1906278" y="934916"/>
            <a:ext cx="14694557" cy="73000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pPr>
              <a:lnSpc>
                <a:spcPts val="5448"/>
              </a:lnSpc>
              <a:defRPr sz="6410">
                <a:solidFill>
                  <a:srgbClr val="000000"/>
                </a:solidFill>
                <a:latin typeface="Abhaya Libre Regular"/>
              </a:defRPr>
            </a:pPr>
            <a:r>
              <a:rPr dirty="0" err="1"/>
              <a:t>Capítulo</a:t>
            </a:r>
            <a:r>
              <a:rPr dirty="0"/>
              <a:t> 2: </a:t>
            </a:r>
            <a:r>
              <a:rPr dirty="0" err="1"/>
              <a:t>Gestión</a:t>
            </a:r>
            <a:r>
              <a:rPr dirty="0"/>
              <a:t> de </a:t>
            </a:r>
            <a:r>
              <a:rPr dirty="0" err="1"/>
              <a:t>proyectos</a:t>
            </a:r>
            <a:r>
              <a:rPr dirty="0"/>
              <a:t> con </a:t>
            </a:r>
            <a:r>
              <a:rPr dirty="0" err="1"/>
              <a:t>OpenProject</a:t>
            </a:r>
            <a:endParaRPr lang="en-US" sz="641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2" name="TextBox 10"/>
          <p:cNvSpPr/>
          <p:nvPr/>
        </p:nvSpPr>
        <p:spPr>
          <a:xfrm>
            <a:off x="1911600" y="2956320"/>
            <a:ext cx="10249920" cy="61555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pPr>
              <a:defRPr sz="4000" b="1"/>
            </a:pPr>
            <a:r>
              <a:t>Rendimiento y control del proyecto</a:t>
            </a:r>
            <a:endParaRPr lang="sl-SI" sz="4000" b="1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649F66CB-32EB-4C4F-9FB8-9756BB5E2D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6278" y="3552358"/>
            <a:ext cx="14470122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defRPr altLang="sl-SI" sz="3200">
                <a:latin typeface="Arial" panose="020B0604020202020204" pitchFamily="34" charset="0"/>
              </a:defRPr>
            </a:pPr>
            <a:r>
              <a:t>Crear y gestionar presupuestos de proyectos, realizar un seguimiento y evaluar el tiempo y los costes. Tener informes personalizados para obtener información precisa y actualizada sobre el rendimiento del proyecto y los recursos empleados.</a:t>
            </a:r>
            <a:endParaRPr kumimoji="0" lang="sl-SI" altLang="sl-SI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C12A6D2A-D4C8-430A-B038-553632A281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7245994"/>
              </p:ext>
            </p:extLst>
          </p:nvPr>
        </p:nvGraphicFramePr>
        <p:xfrm>
          <a:off x="1906278" y="5329474"/>
          <a:ext cx="15267502" cy="3779520"/>
        </p:xfrm>
        <a:graphic>
          <a:graphicData uri="http://schemas.openxmlformats.org/drawingml/2006/table">
            <a:tbl>
              <a:tblPr/>
              <a:tblGrid>
                <a:gridCol w="5875851">
                  <a:extLst>
                    <a:ext uri="{9D8B030D-6E8A-4147-A177-3AD203B41FA5}">
                      <a16:colId xmlns:a16="http://schemas.microsoft.com/office/drawing/2014/main" val="3103915060"/>
                    </a:ext>
                  </a:extLst>
                </a:gridCol>
                <a:gridCol w="9391651">
                  <a:extLst>
                    <a:ext uri="{9D8B030D-6E8A-4147-A177-3AD203B41FA5}">
                      <a16:colId xmlns:a16="http://schemas.microsoft.com/office/drawing/2014/main" val="2402692565"/>
                    </a:ext>
                  </a:extLst>
                </a:gridCol>
              </a:tblGrid>
              <a:tr h="574547">
                <a:tc>
                  <a:txBody>
                    <a:bodyPr/>
                    <a:lstStyle/>
                    <a:p>
                      <a:pPr>
                        <a:defRPr sz="3200"/>
                      </a:pPr>
                      <a:r>
                        <a:t>Función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 sz="3200"/>
                      </a:pPr>
                      <a:r>
                        <a:t>Documentación</a:t>
                      </a:r>
                      <a:endParaRPr lang="sl-SI" sz="3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4729636"/>
                  </a:ext>
                </a:extLst>
              </a:tr>
              <a:tr h="574547">
                <a:tc>
                  <a:txBody>
                    <a:bodyPr/>
                    <a:lstStyle/>
                    <a:p>
                      <a:pPr>
                        <a:defRPr sz="3200">
                          <a:hlinkClick r:id="rId6"/>
                        </a:defRPr>
                      </a:pPr>
                      <a:r>
                        <a:t>Control del tiempo</a:t>
                      </a:r>
                      <a:endParaRPr lang="sl-SI" sz="3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 sz="3200"/>
                      </a:pPr>
                      <a:r>
                        <a:t>Realizar un seguimiento del tiempo para cualquier trabajo dentro del proyecto.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2408684"/>
                  </a:ext>
                </a:extLst>
              </a:tr>
              <a:tr h="574547">
                <a:tc>
                  <a:txBody>
                    <a:bodyPr/>
                    <a:lstStyle/>
                    <a:p>
                      <a:pPr>
                        <a:defRPr sz="3200">
                          <a:hlinkClick r:id="rId7"/>
                        </a:defRPr>
                      </a:pPr>
                      <a:r>
                        <a:rPr dirty="0"/>
                        <a:t>Control de los </a:t>
                      </a:r>
                      <a:r>
                        <a:rPr dirty="0" err="1"/>
                        <a:t>costes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unitarios</a:t>
                      </a:r>
                      <a:endParaRPr lang="sl-SI" sz="3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 sz="3200"/>
                      </a:pPr>
                      <a:r>
                        <a:t>Realizar un seguimiento de los costes unitarios del proyecto.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8403323"/>
                  </a:ext>
                </a:extLst>
              </a:tr>
              <a:tr h="1058376">
                <a:tc>
                  <a:txBody>
                    <a:bodyPr/>
                    <a:lstStyle/>
                    <a:p>
                      <a:pPr>
                        <a:defRPr sz="3200">
                          <a:hlinkClick r:id="rId8"/>
                        </a:defRPr>
                      </a:pPr>
                      <a:r>
                        <a:t>Informes de tiempo y costes</a:t>
                      </a:r>
                      <a:endParaRPr lang="sl-SI" sz="32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 sz="3200"/>
                      </a:pPr>
                      <a:r>
                        <a:rPr dirty="0"/>
                        <a:t>Tener </a:t>
                      </a:r>
                      <a:r>
                        <a:rPr dirty="0" err="1"/>
                        <a:t>informes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precisos</a:t>
                      </a:r>
                      <a:r>
                        <a:rPr dirty="0"/>
                        <a:t> y </a:t>
                      </a:r>
                      <a:r>
                        <a:rPr dirty="0" err="1"/>
                        <a:t>detallados</a:t>
                      </a:r>
                      <a:r>
                        <a:rPr dirty="0"/>
                        <a:t> del </a:t>
                      </a:r>
                      <a:r>
                        <a:rPr dirty="0" err="1"/>
                        <a:t>tiempo</a:t>
                      </a:r>
                      <a:r>
                        <a:rPr dirty="0"/>
                        <a:t> y los </a:t>
                      </a:r>
                      <a:r>
                        <a:rPr dirty="0" err="1"/>
                        <a:t>costos</a:t>
                      </a:r>
                      <a:r>
                        <a:rPr dirty="0"/>
                        <a:t> dentro del </a:t>
                      </a:r>
                      <a:r>
                        <a:rPr dirty="0" err="1"/>
                        <a:t>proyecto</a:t>
                      </a:r>
                      <a:r>
                        <a:rPr dirty="0"/>
                        <a:t>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8496732"/>
                  </a:ext>
                </a:extLst>
              </a:tr>
            </a:tbl>
          </a:graphicData>
        </a:graphic>
      </p:graphicFrame>
      <p:sp>
        <p:nvSpPr>
          <p:cNvPr id="13" name="Pravokotnik 12">
            <a:extLst>
              <a:ext uri="{FF2B5EF4-FFF2-40B4-BE49-F238E27FC236}">
                <a16:creationId xmlns:a16="http://schemas.microsoft.com/office/drawing/2014/main" id="{1E672A75-6B93-4D19-A7E2-B57FBF1B89CC}"/>
              </a:ext>
            </a:extLst>
          </p:cNvPr>
          <p:cNvSpPr/>
          <p:nvPr/>
        </p:nvSpPr>
        <p:spPr>
          <a:xfrm>
            <a:off x="1956613" y="9907140"/>
            <a:ext cx="85203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dirty="0"/>
              <a:t>Fuente: https://www.openproject.org/docs/getting-started/openproject-introduction/</a:t>
            </a:r>
          </a:p>
        </p:txBody>
      </p:sp>
    </p:spTree>
    <p:extLst>
      <p:ext uri="{BB962C8B-B14F-4D97-AF65-F5344CB8AC3E}">
        <p14:creationId xmlns:p14="http://schemas.microsoft.com/office/powerpoint/2010/main" val="36613909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Picture 2"/>
          <p:cNvPicPr/>
          <p:nvPr/>
        </p:nvPicPr>
        <p:blipFill>
          <a:blip r:embed="rId2"/>
          <a:stretch/>
        </p:blipFill>
        <p:spPr>
          <a:xfrm rot="17403600">
            <a:off x="-5811120" y="7593840"/>
            <a:ext cx="11621880" cy="12387600"/>
          </a:xfrm>
          <a:prstGeom prst="rect">
            <a:avLst/>
          </a:prstGeom>
          <a:ln w="0">
            <a:noFill/>
          </a:ln>
        </p:spPr>
      </p:pic>
      <p:pic>
        <p:nvPicPr>
          <p:cNvPr id="175" name="Picture 3"/>
          <p:cNvPicPr/>
          <p:nvPr/>
        </p:nvPicPr>
        <p:blipFill>
          <a:blip r:embed="rId3"/>
          <a:stretch/>
        </p:blipFill>
        <p:spPr>
          <a:xfrm rot="1836600">
            <a:off x="0" y="-2006640"/>
            <a:ext cx="3333600" cy="3588120"/>
          </a:xfrm>
          <a:prstGeom prst="rect">
            <a:avLst/>
          </a:prstGeom>
          <a:ln w="0">
            <a:noFill/>
          </a:ln>
        </p:spPr>
      </p:pic>
      <p:pic>
        <p:nvPicPr>
          <p:cNvPr id="176" name="Picture 4"/>
          <p:cNvPicPr/>
          <p:nvPr/>
        </p:nvPicPr>
        <p:blipFill>
          <a:blip r:embed="rId4"/>
          <a:stretch/>
        </p:blipFill>
        <p:spPr>
          <a:xfrm>
            <a:off x="16418880" y="0"/>
            <a:ext cx="1868760" cy="1868760"/>
          </a:xfrm>
          <a:prstGeom prst="rect">
            <a:avLst/>
          </a:prstGeom>
          <a:ln w="0">
            <a:noFill/>
          </a:ln>
        </p:spPr>
      </p:pic>
      <p:pic>
        <p:nvPicPr>
          <p:cNvPr id="177" name="Picture 5"/>
          <p:cNvPicPr/>
          <p:nvPr/>
        </p:nvPicPr>
        <p:blipFill>
          <a:blip r:embed="rId5"/>
          <a:stretch/>
        </p:blipFill>
        <p:spPr>
          <a:xfrm>
            <a:off x="7869960" y="9245880"/>
            <a:ext cx="3710520" cy="779040"/>
          </a:xfrm>
          <a:prstGeom prst="rect">
            <a:avLst/>
          </a:prstGeom>
          <a:ln w="0">
            <a:noFill/>
          </a:ln>
        </p:spPr>
      </p:pic>
      <p:grpSp>
        <p:nvGrpSpPr>
          <p:cNvPr id="178" name="Group 6"/>
          <p:cNvGrpSpPr/>
          <p:nvPr/>
        </p:nvGrpSpPr>
        <p:grpSpPr>
          <a:xfrm>
            <a:off x="167640" y="2634341"/>
            <a:ext cx="17556480" cy="5914648"/>
            <a:chOff x="10225800" y="1650960"/>
            <a:chExt cx="7134840" cy="6977160"/>
          </a:xfrm>
        </p:grpSpPr>
        <p:sp>
          <p:nvSpPr>
            <p:cNvPr id="179" name="Freeform 7"/>
            <p:cNvSpPr/>
            <p:nvPr/>
          </p:nvSpPr>
          <p:spPr>
            <a:xfrm>
              <a:off x="10225800" y="1650960"/>
              <a:ext cx="7134840" cy="6977160"/>
            </a:xfrm>
            <a:custGeom>
              <a:avLst/>
              <a:gdLst>
                <a:gd name="textAreaLeft" fmla="*/ 0 w 7134840"/>
                <a:gd name="textAreaRight" fmla="*/ 7135200 w 7134840"/>
                <a:gd name="textAreaTop" fmla="*/ 0 h 6977160"/>
                <a:gd name="textAreaBottom" fmla="*/ 6977520 h 6977160"/>
              </a:gdLst>
              <a:ahLst/>
              <a:cxnLst/>
              <a:rect l="textAreaLeft" t="textAreaTop" r="textAreaRight" b="textAreaBottom"/>
              <a:pathLst>
                <a:path w="4833620" h="4726940">
                  <a:moveTo>
                    <a:pt x="3416300" y="4662170"/>
                  </a:moveTo>
                  <a:cubicBezTo>
                    <a:pt x="3388360" y="4669790"/>
                    <a:pt x="3366770" y="4679950"/>
                    <a:pt x="3345180" y="4682490"/>
                  </a:cubicBezTo>
                  <a:cubicBezTo>
                    <a:pt x="3223260" y="4692650"/>
                    <a:pt x="3102610" y="4702810"/>
                    <a:pt x="2980690" y="4711700"/>
                  </a:cubicBezTo>
                  <a:cubicBezTo>
                    <a:pt x="2918460" y="4715510"/>
                    <a:pt x="2856230" y="4719320"/>
                    <a:pt x="2794000" y="4720590"/>
                  </a:cubicBezTo>
                  <a:cubicBezTo>
                    <a:pt x="2726690" y="4723130"/>
                    <a:pt x="2659380" y="4726940"/>
                    <a:pt x="2593340" y="4724400"/>
                  </a:cubicBezTo>
                  <a:cubicBezTo>
                    <a:pt x="2529840" y="4723130"/>
                    <a:pt x="2466340" y="4719320"/>
                    <a:pt x="2405380" y="4707890"/>
                  </a:cubicBezTo>
                  <a:cubicBezTo>
                    <a:pt x="2326640" y="4693920"/>
                    <a:pt x="2246630" y="4693920"/>
                    <a:pt x="2169160" y="4681220"/>
                  </a:cubicBezTo>
                  <a:cubicBezTo>
                    <a:pt x="1967230" y="4648200"/>
                    <a:pt x="1761490" y="4657090"/>
                    <a:pt x="1558290" y="4643120"/>
                  </a:cubicBezTo>
                  <a:cubicBezTo>
                    <a:pt x="1443990" y="4635500"/>
                    <a:pt x="1329690" y="4617720"/>
                    <a:pt x="1215390" y="4602480"/>
                  </a:cubicBezTo>
                  <a:cubicBezTo>
                    <a:pt x="1085850" y="4585970"/>
                    <a:pt x="956310" y="4566920"/>
                    <a:pt x="825500" y="4549140"/>
                  </a:cubicBezTo>
                  <a:cubicBezTo>
                    <a:pt x="730250" y="4536440"/>
                    <a:pt x="633730" y="4523740"/>
                    <a:pt x="538480" y="4511040"/>
                  </a:cubicBezTo>
                  <a:cubicBezTo>
                    <a:pt x="535940" y="4511040"/>
                    <a:pt x="533400" y="4509770"/>
                    <a:pt x="530860" y="4509770"/>
                  </a:cubicBezTo>
                  <a:cubicBezTo>
                    <a:pt x="450850" y="4475479"/>
                    <a:pt x="365760" y="4448810"/>
                    <a:pt x="292100" y="4404360"/>
                  </a:cubicBezTo>
                  <a:cubicBezTo>
                    <a:pt x="167640" y="4328160"/>
                    <a:pt x="114300" y="4206240"/>
                    <a:pt x="109220" y="4062730"/>
                  </a:cubicBezTo>
                  <a:cubicBezTo>
                    <a:pt x="107950" y="4013200"/>
                    <a:pt x="101600" y="3964940"/>
                    <a:pt x="101600" y="3915410"/>
                  </a:cubicBezTo>
                  <a:cubicBezTo>
                    <a:pt x="102870" y="3846830"/>
                    <a:pt x="107950" y="3779520"/>
                    <a:pt x="111760" y="3712210"/>
                  </a:cubicBezTo>
                  <a:cubicBezTo>
                    <a:pt x="121920" y="3511550"/>
                    <a:pt x="127000" y="3310890"/>
                    <a:pt x="111760" y="3110230"/>
                  </a:cubicBezTo>
                  <a:cubicBezTo>
                    <a:pt x="97790" y="2929890"/>
                    <a:pt x="85090" y="2750820"/>
                    <a:pt x="71120" y="2570480"/>
                  </a:cubicBezTo>
                  <a:cubicBezTo>
                    <a:pt x="62230" y="2454910"/>
                    <a:pt x="50800" y="2340610"/>
                    <a:pt x="43180" y="2225040"/>
                  </a:cubicBezTo>
                  <a:cubicBezTo>
                    <a:pt x="38100" y="2148840"/>
                    <a:pt x="39370" y="2071370"/>
                    <a:pt x="34290" y="1995170"/>
                  </a:cubicBezTo>
                  <a:cubicBezTo>
                    <a:pt x="31750" y="1951990"/>
                    <a:pt x="17780" y="1910080"/>
                    <a:pt x="16510" y="1866900"/>
                  </a:cubicBezTo>
                  <a:cubicBezTo>
                    <a:pt x="11430" y="1762760"/>
                    <a:pt x="10160" y="1657350"/>
                    <a:pt x="7620" y="1551940"/>
                  </a:cubicBezTo>
                  <a:cubicBezTo>
                    <a:pt x="6350" y="1511300"/>
                    <a:pt x="0" y="1470660"/>
                    <a:pt x="1270" y="1430020"/>
                  </a:cubicBezTo>
                  <a:cubicBezTo>
                    <a:pt x="2540" y="1366520"/>
                    <a:pt x="10160" y="1303020"/>
                    <a:pt x="11430" y="1239520"/>
                  </a:cubicBezTo>
                  <a:cubicBezTo>
                    <a:pt x="12700" y="1165860"/>
                    <a:pt x="5080" y="1092200"/>
                    <a:pt x="7620" y="1019810"/>
                  </a:cubicBezTo>
                  <a:cubicBezTo>
                    <a:pt x="7620" y="949960"/>
                    <a:pt x="16510" y="881380"/>
                    <a:pt x="25400" y="811530"/>
                  </a:cubicBezTo>
                  <a:cubicBezTo>
                    <a:pt x="27940" y="787400"/>
                    <a:pt x="45720" y="765810"/>
                    <a:pt x="50800" y="741680"/>
                  </a:cubicBezTo>
                  <a:cubicBezTo>
                    <a:pt x="72390" y="622300"/>
                    <a:pt x="95250" y="502920"/>
                    <a:pt x="151130" y="392430"/>
                  </a:cubicBezTo>
                  <a:cubicBezTo>
                    <a:pt x="163830" y="368300"/>
                    <a:pt x="184150" y="346710"/>
                    <a:pt x="203200" y="327660"/>
                  </a:cubicBezTo>
                  <a:cubicBezTo>
                    <a:pt x="209550" y="321310"/>
                    <a:pt x="224790" y="325120"/>
                    <a:pt x="228600" y="325120"/>
                  </a:cubicBezTo>
                  <a:cubicBezTo>
                    <a:pt x="237490" y="308610"/>
                    <a:pt x="242570" y="292100"/>
                    <a:pt x="252730" y="284480"/>
                  </a:cubicBezTo>
                  <a:cubicBezTo>
                    <a:pt x="307340" y="242570"/>
                    <a:pt x="364490" y="212090"/>
                    <a:pt x="435610" y="204470"/>
                  </a:cubicBezTo>
                  <a:cubicBezTo>
                    <a:pt x="488950" y="198120"/>
                    <a:pt x="541020" y="175260"/>
                    <a:pt x="594360" y="162560"/>
                  </a:cubicBezTo>
                  <a:cubicBezTo>
                    <a:pt x="659130" y="147320"/>
                    <a:pt x="723900" y="129540"/>
                    <a:pt x="791210" y="120650"/>
                  </a:cubicBezTo>
                  <a:cubicBezTo>
                    <a:pt x="852170" y="113030"/>
                    <a:pt x="910590" y="96520"/>
                    <a:pt x="972820" y="91440"/>
                  </a:cubicBezTo>
                  <a:cubicBezTo>
                    <a:pt x="1036320" y="86360"/>
                    <a:pt x="1099820" y="71120"/>
                    <a:pt x="1164590" y="66040"/>
                  </a:cubicBezTo>
                  <a:cubicBezTo>
                    <a:pt x="1339850" y="53340"/>
                    <a:pt x="1516380" y="44450"/>
                    <a:pt x="1691640" y="34290"/>
                  </a:cubicBezTo>
                  <a:cubicBezTo>
                    <a:pt x="1734820" y="31750"/>
                    <a:pt x="1778000" y="34290"/>
                    <a:pt x="1821180" y="35560"/>
                  </a:cubicBezTo>
                  <a:cubicBezTo>
                    <a:pt x="1842770" y="36830"/>
                    <a:pt x="1864360" y="41910"/>
                    <a:pt x="1887220" y="44450"/>
                  </a:cubicBezTo>
                  <a:cubicBezTo>
                    <a:pt x="1897380" y="45720"/>
                    <a:pt x="1907540" y="41910"/>
                    <a:pt x="1917700" y="41910"/>
                  </a:cubicBezTo>
                  <a:cubicBezTo>
                    <a:pt x="1948180" y="41910"/>
                    <a:pt x="1979930" y="41910"/>
                    <a:pt x="2010410" y="40640"/>
                  </a:cubicBezTo>
                  <a:cubicBezTo>
                    <a:pt x="2068830" y="38100"/>
                    <a:pt x="2128520" y="31750"/>
                    <a:pt x="2186940" y="31750"/>
                  </a:cubicBezTo>
                  <a:cubicBezTo>
                    <a:pt x="2244090" y="31750"/>
                    <a:pt x="2301240" y="35560"/>
                    <a:pt x="2358390" y="38100"/>
                  </a:cubicBezTo>
                  <a:lnTo>
                    <a:pt x="2404110" y="38100"/>
                  </a:lnTo>
                  <a:cubicBezTo>
                    <a:pt x="2473960" y="35560"/>
                    <a:pt x="2542540" y="35560"/>
                    <a:pt x="2612390" y="31750"/>
                  </a:cubicBezTo>
                  <a:cubicBezTo>
                    <a:pt x="2679700" y="27940"/>
                    <a:pt x="2745740" y="19050"/>
                    <a:pt x="2813050" y="15240"/>
                  </a:cubicBezTo>
                  <a:cubicBezTo>
                    <a:pt x="2844800" y="12700"/>
                    <a:pt x="2877820" y="12700"/>
                    <a:pt x="2909570" y="19050"/>
                  </a:cubicBezTo>
                  <a:cubicBezTo>
                    <a:pt x="2957830" y="27940"/>
                    <a:pt x="3003550" y="33020"/>
                    <a:pt x="3051810" y="19050"/>
                  </a:cubicBezTo>
                  <a:cubicBezTo>
                    <a:pt x="3069590" y="13970"/>
                    <a:pt x="3092450" y="22860"/>
                    <a:pt x="3112770" y="25400"/>
                  </a:cubicBezTo>
                  <a:cubicBezTo>
                    <a:pt x="3121660" y="26670"/>
                    <a:pt x="3131820" y="29210"/>
                    <a:pt x="3136900" y="25400"/>
                  </a:cubicBezTo>
                  <a:cubicBezTo>
                    <a:pt x="3171190" y="0"/>
                    <a:pt x="3202940" y="6350"/>
                    <a:pt x="3235960" y="27940"/>
                  </a:cubicBezTo>
                  <a:cubicBezTo>
                    <a:pt x="3239770" y="30480"/>
                    <a:pt x="3249930" y="24130"/>
                    <a:pt x="3257550" y="24130"/>
                  </a:cubicBezTo>
                  <a:cubicBezTo>
                    <a:pt x="3288030" y="24130"/>
                    <a:pt x="3318510" y="24130"/>
                    <a:pt x="3350260" y="25400"/>
                  </a:cubicBezTo>
                  <a:cubicBezTo>
                    <a:pt x="3373120" y="26670"/>
                    <a:pt x="3394710" y="34290"/>
                    <a:pt x="3417570" y="36830"/>
                  </a:cubicBezTo>
                  <a:cubicBezTo>
                    <a:pt x="3467100" y="43180"/>
                    <a:pt x="3517900" y="53340"/>
                    <a:pt x="3568700" y="53340"/>
                  </a:cubicBezTo>
                  <a:cubicBezTo>
                    <a:pt x="3663950" y="54610"/>
                    <a:pt x="3759200" y="58420"/>
                    <a:pt x="3853180" y="78740"/>
                  </a:cubicBezTo>
                  <a:cubicBezTo>
                    <a:pt x="3940809" y="97790"/>
                    <a:pt x="4030980" y="97790"/>
                    <a:pt x="4119880" y="113030"/>
                  </a:cubicBezTo>
                  <a:cubicBezTo>
                    <a:pt x="4173220" y="121920"/>
                    <a:pt x="4227830" y="138430"/>
                    <a:pt x="4273550" y="165100"/>
                  </a:cubicBezTo>
                  <a:cubicBezTo>
                    <a:pt x="4323080" y="193040"/>
                    <a:pt x="4361180" y="238760"/>
                    <a:pt x="4405630" y="276860"/>
                  </a:cubicBezTo>
                  <a:cubicBezTo>
                    <a:pt x="4422139" y="290830"/>
                    <a:pt x="4446270" y="300990"/>
                    <a:pt x="4457700" y="318770"/>
                  </a:cubicBezTo>
                  <a:cubicBezTo>
                    <a:pt x="4490720" y="367030"/>
                    <a:pt x="4519930" y="417830"/>
                    <a:pt x="4549140" y="468630"/>
                  </a:cubicBezTo>
                  <a:cubicBezTo>
                    <a:pt x="4570730" y="505460"/>
                    <a:pt x="4592320" y="543560"/>
                    <a:pt x="4608830" y="581660"/>
                  </a:cubicBezTo>
                  <a:cubicBezTo>
                    <a:pt x="4626610" y="626110"/>
                    <a:pt x="4640580" y="671830"/>
                    <a:pt x="4654550" y="718820"/>
                  </a:cubicBezTo>
                  <a:cubicBezTo>
                    <a:pt x="4676140" y="792480"/>
                    <a:pt x="4701540" y="866140"/>
                    <a:pt x="4715510" y="942340"/>
                  </a:cubicBezTo>
                  <a:cubicBezTo>
                    <a:pt x="4735830" y="1049020"/>
                    <a:pt x="4745990" y="1158240"/>
                    <a:pt x="4761230" y="1266190"/>
                  </a:cubicBezTo>
                  <a:cubicBezTo>
                    <a:pt x="4766310" y="1301750"/>
                    <a:pt x="4772660" y="1337310"/>
                    <a:pt x="4775200" y="1372870"/>
                  </a:cubicBezTo>
                  <a:cubicBezTo>
                    <a:pt x="4782820" y="1474470"/>
                    <a:pt x="4787900" y="1574800"/>
                    <a:pt x="4794250" y="1676400"/>
                  </a:cubicBezTo>
                  <a:cubicBezTo>
                    <a:pt x="4803140" y="1802130"/>
                    <a:pt x="4815840" y="1926590"/>
                    <a:pt x="4822190" y="2052320"/>
                  </a:cubicBezTo>
                  <a:cubicBezTo>
                    <a:pt x="4828540" y="2172970"/>
                    <a:pt x="4833620" y="2294890"/>
                    <a:pt x="4831080" y="2416810"/>
                  </a:cubicBezTo>
                  <a:cubicBezTo>
                    <a:pt x="4827270" y="2620010"/>
                    <a:pt x="4817110" y="2821940"/>
                    <a:pt x="4806950" y="3025140"/>
                  </a:cubicBezTo>
                  <a:cubicBezTo>
                    <a:pt x="4800600" y="3150870"/>
                    <a:pt x="4791710" y="3275330"/>
                    <a:pt x="4779010" y="3399790"/>
                  </a:cubicBezTo>
                  <a:cubicBezTo>
                    <a:pt x="4766310" y="3524250"/>
                    <a:pt x="4747260" y="3647440"/>
                    <a:pt x="4733290" y="3771900"/>
                  </a:cubicBezTo>
                  <a:cubicBezTo>
                    <a:pt x="4723130" y="3858260"/>
                    <a:pt x="4720590" y="3944620"/>
                    <a:pt x="4709160" y="4029710"/>
                  </a:cubicBezTo>
                  <a:cubicBezTo>
                    <a:pt x="4699000" y="4107180"/>
                    <a:pt x="4660900" y="4175760"/>
                    <a:pt x="4610100" y="4232910"/>
                  </a:cubicBezTo>
                  <a:cubicBezTo>
                    <a:pt x="4568191" y="4281170"/>
                    <a:pt x="4535170" y="4335780"/>
                    <a:pt x="4491991" y="4382770"/>
                  </a:cubicBezTo>
                  <a:cubicBezTo>
                    <a:pt x="4453891" y="4424679"/>
                    <a:pt x="4411981" y="4466590"/>
                    <a:pt x="4345941" y="4467860"/>
                  </a:cubicBezTo>
                  <a:cubicBezTo>
                    <a:pt x="4330700" y="4467860"/>
                    <a:pt x="4316731" y="4483100"/>
                    <a:pt x="4301491" y="4490720"/>
                  </a:cubicBezTo>
                  <a:cubicBezTo>
                    <a:pt x="4236720" y="4518660"/>
                    <a:pt x="4169411" y="4542790"/>
                    <a:pt x="4105911" y="4573270"/>
                  </a:cubicBezTo>
                  <a:cubicBezTo>
                    <a:pt x="3989070" y="4629150"/>
                    <a:pt x="3863341" y="4638040"/>
                    <a:pt x="3737611" y="4643120"/>
                  </a:cubicBezTo>
                  <a:cubicBezTo>
                    <a:pt x="3689351" y="4645660"/>
                    <a:pt x="3639820" y="4641850"/>
                    <a:pt x="3591561" y="4645660"/>
                  </a:cubicBezTo>
                  <a:cubicBezTo>
                    <a:pt x="3567431" y="4646930"/>
                    <a:pt x="3544570" y="4658360"/>
                    <a:pt x="3521711" y="4663440"/>
                  </a:cubicBezTo>
                  <a:cubicBezTo>
                    <a:pt x="3511551" y="4665980"/>
                    <a:pt x="3501391" y="4664710"/>
                    <a:pt x="3489961" y="4665980"/>
                  </a:cubicBezTo>
                  <a:cubicBezTo>
                    <a:pt x="3474720" y="4667250"/>
                    <a:pt x="3459481" y="4671060"/>
                    <a:pt x="3444241" y="4669790"/>
                  </a:cubicBezTo>
                  <a:cubicBezTo>
                    <a:pt x="3429000" y="4667250"/>
                    <a:pt x="3418841" y="4662170"/>
                    <a:pt x="3416300" y="4662170"/>
                  </a:cubicBez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en-US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</p:grpSp>
      <p:sp>
        <p:nvSpPr>
          <p:cNvPr id="181" name="TextBox 9"/>
          <p:cNvSpPr/>
          <p:nvPr/>
        </p:nvSpPr>
        <p:spPr>
          <a:xfrm>
            <a:off x="1911599" y="1113587"/>
            <a:ext cx="13665857" cy="73000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pPr>
              <a:lnSpc>
                <a:spcPts val="5448"/>
              </a:lnSpc>
              <a:defRPr sz="6410">
                <a:solidFill>
                  <a:srgbClr val="000000"/>
                </a:solidFill>
                <a:latin typeface="Abhaya Libre Regular"/>
              </a:defRPr>
            </a:pPr>
            <a:r>
              <a:rPr dirty="0" err="1"/>
              <a:t>Capítulo</a:t>
            </a:r>
            <a:r>
              <a:rPr dirty="0"/>
              <a:t> 2: </a:t>
            </a:r>
            <a:r>
              <a:rPr dirty="0" err="1"/>
              <a:t>Gestión</a:t>
            </a:r>
            <a:r>
              <a:rPr dirty="0"/>
              <a:t> de </a:t>
            </a:r>
            <a:r>
              <a:rPr dirty="0" err="1"/>
              <a:t>proyectos</a:t>
            </a:r>
            <a:r>
              <a:rPr dirty="0"/>
              <a:t> con </a:t>
            </a:r>
            <a:r>
              <a:rPr dirty="0" err="1"/>
              <a:t>OpenProject</a:t>
            </a:r>
            <a:endParaRPr lang="en-US" sz="641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2" name="TextBox 10"/>
          <p:cNvSpPr/>
          <p:nvPr/>
        </p:nvSpPr>
        <p:spPr>
          <a:xfrm>
            <a:off x="1911600" y="2956320"/>
            <a:ext cx="10249920" cy="61555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pPr>
              <a:defRPr sz="4000" b="1"/>
            </a:pPr>
            <a:r>
              <a:t>Finalización del proyecto</a:t>
            </a:r>
            <a:endParaRPr lang="sl-SI" sz="4000" b="1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649F66CB-32EB-4C4F-9FB8-9756BB5E2D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1599" y="3722657"/>
            <a:ext cx="13021733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defRPr sz="3200"/>
            </a:pPr>
            <a:r>
              <a:t>Documentar los logros del proyecto, los aprendizajes, las mejores prácticas, y resumir los principales resultados de un proyecto. Archivar proyectos para referencia posterior y aprender de la experiencia.</a:t>
            </a:r>
            <a:endParaRPr kumimoji="0" lang="sl-SI" altLang="sl-SI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CC8FDBE9-55EE-47BD-B21E-2A3E909884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1120301"/>
              </p:ext>
            </p:extLst>
          </p:nvPr>
        </p:nvGraphicFramePr>
        <p:xfrm>
          <a:off x="1911599" y="5348589"/>
          <a:ext cx="14757720" cy="3200400"/>
        </p:xfrm>
        <a:graphic>
          <a:graphicData uri="http://schemas.openxmlformats.org/drawingml/2006/table">
            <a:tbl>
              <a:tblPr/>
              <a:tblGrid>
                <a:gridCol w="6073140">
                  <a:extLst>
                    <a:ext uri="{9D8B030D-6E8A-4147-A177-3AD203B41FA5}">
                      <a16:colId xmlns:a16="http://schemas.microsoft.com/office/drawing/2014/main" val="602057072"/>
                    </a:ext>
                  </a:extLst>
                </a:gridCol>
                <a:gridCol w="8684580">
                  <a:extLst>
                    <a:ext uri="{9D8B030D-6E8A-4147-A177-3AD203B41FA5}">
                      <a16:colId xmlns:a16="http://schemas.microsoft.com/office/drawing/2014/main" val="259848795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defRPr sz="3200"/>
                      </a:pPr>
                      <a:r>
                        <a:t>Función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 sz="3200"/>
                      </a:pPr>
                      <a:r>
                        <a:t>Documentación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5075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defRPr sz="3200">
                          <a:hlinkClick r:id="rId6"/>
                        </a:defRPr>
                      </a:pPr>
                      <a:r>
                        <a:t>Wiki</a:t>
                      </a:r>
                      <a:endParaRPr lang="sl-SI" sz="32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 sz="3200"/>
                      </a:pPr>
                      <a:r>
                        <a:t>Documentar toda la información relevante del proyecto, el aprendizaje, las mejores prácticas, los resultados y más.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24557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defRPr sz="3200">
                          <a:hlinkClick r:id="rId7"/>
                        </a:defRPr>
                      </a:pPr>
                      <a:r>
                        <a:t>Archivar el proyecto</a:t>
                      </a:r>
                      <a:endParaRPr lang="sl-SI" sz="32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 sz="3200"/>
                      </a:pPr>
                      <a:r>
                        <a:t>Archivar el proyecto para obtener más referencias y documentación.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7997290"/>
                  </a:ext>
                </a:extLst>
              </a:tr>
            </a:tbl>
          </a:graphicData>
        </a:graphic>
      </p:graphicFrame>
      <p:sp>
        <p:nvSpPr>
          <p:cNvPr id="13" name="Pravokotnik 12">
            <a:extLst>
              <a:ext uri="{FF2B5EF4-FFF2-40B4-BE49-F238E27FC236}">
                <a16:creationId xmlns:a16="http://schemas.microsoft.com/office/drawing/2014/main" id="{045F083D-7896-4531-BAE5-4359AA3C418A}"/>
              </a:ext>
            </a:extLst>
          </p:cNvPr>
          <p:cNvSpPr/>
          <p:nvPr/>
        </p:nvSpPr>
        <p:spPr>
          <a:xfrm>
            <a:off x="1956613" y="8586524"/>
            <a:ext cx="85203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t>Fuente: https://www.openproject.org/docs/getting-started/openproject-introduction/</a:t>
            </a:r>
          </a:p>
        </p:txBody>
      </p:sp>
    </p:spTree>
    <p:extLst>
      <p:ext uri="{BB962C8B-B14F-4D97-AF65-F5344CB8AC3E}">
        <p14:creationId xmlns:p14="http://schemas.microsoft.com/office/powerpoint/2010/main" val="385776465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Picture 2"/>
          <p:cNvPicPr/>
          <p:nvPr/>
        </p:nvPicPr>
        <p:blipFill>
          <a:blip r:embed="rId2"/>
          <a:stretch/>
        </p:blipFill>
        <p:spPr>
          <a:xfrm rot="17403600">
            <a:off x="-5811120" y="7593840"/>
            <a:ext cx="11621880" cy="12387600"/>
          </a:xfrm>
          <a:prstGeom prst="rect">
            <a:avLst/>
          </a:prstGeom>
          <a:ln w="0">
            <a:noFill/>
          </a:ln>
        </p:spPr>
      </p:pic>
      <p:pic>
        <p:nvPicPr>
          <p:cNvPr id="175" name="Picture 3"/>
          <p:cNvPicPr/>
          <p:nvPr/>
        </p:nvPicPr>
        <p:blipFill>
          <a:blip r:embed="rId3"/>
          <a:stretch/>
        </p:blipFill>
        <p:spPr>
          <a:xfrm rot="1836600">
            <a:off x="0" y="-2006640"/>
            <a:ext cx="3333600" cy="3588120"/>
          </a:xfrm>
          <a:prstGeom prst="rect">
            <a:avLst/>
          </a:prstGeom>
          <a:ln w="0">
            <a:noFill/>
          </a:ln>
        </p:spPr>
      </p:pic>
      <p:pic>
        <p:nvPicPr>
          <p:cNvPr id="176" name="Picture 4"/>
          <p:cNvPicPr/>
          <p:nvPr/>
        </p:nvPicPr>
        <p:blipFill>
          <a:blip r:embed="rId4"/>
          <a:stretch/>
        </p:blipFill>
        <p:spPr>
          <a:xfrm>
            <a:off x="16418880" y="0"/>
            <a:ext cx="1868760" cy="1868760"/>
          </a:xfrm>
          <a:prstGeom prst="rect">
            <a:avLst/>
          </a:prstGeom>
          <a:ln w="0">
            <a:noFill/>
          </a:ln>
        </p:spPr>
      </p:pic>
      <p:pic>
        <p:nvPicPr>
          <p:cNvPr id="177" name="Picture 5"/>
          <p:cNvPicPr/>
          <p:nvPr/>
        </p:nvPicPr>
        <p:blipFill>
          <a:blip r:embed="rId5"/>
          <a:stretch/>
        </p:blipFill>
        <p:spPr>
          <a:xfrm>
            <a:off x="7869960" y="9245880"/>
            <a:ext cx="3710520" cy="779040"/>
          </a:xfrm>
          <a:prstGeom prst="rect">
            <a:avLst/>
          </a:prstGeom>
          <a:ln w="0">
            <a:noFill/>
          </a:ln>
        </p:spPr>
      </p:pic>
      <p:grpSp>
        <p:nvGrpSpPr>
          <p:cNvPr id="178" name="Group 6"/>
          <p:cNvGrpSpPr/>
          <p:nvPr/>
        </p:nvGrpSpPr>
        <p:grpSpPr>
          <a:xfrm>
            <a:off x="167640" y="2634341"/>
            <a:ext cx="17556480" cy="5259979"/>
            <a:chOff x="10225800" y="1650960"/>
            <a:chExt cx="7134840" cy="6977160"/>
          </a:xfrm>
        </p:grpSpPr>
        <p:sp>
          <p:nvSpPr>
            <p:cNvPr id="179" name="Freeform 7"/>
            <p:cNvSpPr/>
            <p:nvPr/>
          </p:nvSpPr>
          <p:spPr>
            <a:xfrm>
              <a:off x="10225800" y="1650960"/>
              <a:ext cx="7134840" cy="6977160"/>
            </a:xfrm>
            <a:custGeom>
              <a:avLst/>
              <a:gdLst>
                <a:gd name="textAreaLeft" fmla="*/ 0 w 7134840"/>
                <a:gd name="textAreaRight" fmla="*/ 7135200 w 7134840"/>
                <a:gd name="textAreaTop" fmla="*/ 0 h 6977160"/>
                <a:gd name="textAreaBottom" fmla="*/ 6977520 h 6977160"/>
              </a:gdLst>
              <a:ahLst/>
              <a:cxnLst/>
              <a:rect l="textAreaLeft" t="textAreaTop" r="textAreaRight" b="textAreaBottom"/>
              <a:pathLst>
                <a:path w="4833620" h="4726940">
                  <a:moveTo>
                    <a:pt x="3416300" y="4662170"/>
                  </a:moveTo>
                  <a:cubicBezTo>
                    <a:pt x="3388360" y="4669790"/>
                    <a:pt x="3366770" y="4679950"/>
                    <a:pt x="3345180" y="4682490"/>
                  </a:cubicBezTo>
                  <a:cubicBezTo>
                    <a:pt x="3223260" y="4692650"/>
                    <a:pt x="3102610" y="4702810"/>
                    <a:pt x="2980690" y="4711700"/>
                  </a:cubicBezTo>
                  <a:cubicBezTo>
                    <a:pt x="2918460" y="4715510"/>
                    <a:pt x="2856230" y="4719320"/>
                    <a:pt x="2794000" y="4720590"/>
                  </a:cubicBezTo>
                  <a:cubicBezTo>
                    <a:pt x="2726690" y="4723130"/>
                    <a:pt x="2659380" y="4726940"/>
                    <a:pt x="2593340" y="4724400"/>
                  </a:cubicBezTo>
                  <a:cubicBezTo>
                    <a:pt x="2529840" y="4723130"/>
                    <a:pt x="2466340" y="4719320"/>
                    <a:pt x="2405380" y="4707890"/>
                  </a:cubicBezTo>
                  <a:cubicBezTo>
                    <a:pt x="2326640" y="4693920"/>
                    <a:pt x="2246630" y="4693920"/>
                    <a:pt x="2169160" y="4681220"/>
                  </a:cubicBezTo>
                  <a:cubicBezTo>
                    <a:pt x="1967230" y="4648200"/>
                    <a:pt x="1761490" y="4657090"/>
                    <a:pt x="1558290" y="4643120"/>
                  </a:cubicBezTo>
                  <a:cubicBezTo>
                    <a:pt x="1443990" y="4635500"/>
                    <a:pt x="1329690" y="4617720"/>
                    <a:pt x="1215390" y="4602480"/>
                  </a:cubicBezTo>
                  <a:cubicBezTo>
                    <a:pt x="1085850" y="4585970"/>
                    <a:pt x="956310" y="4566920"/>
                    <a:pt x="825500" y="4549140"/>
                  </a:cubicBezTo>
                  <a:cubicBezTo>
                    <a:pt x="730250" y="4536440"/>
                    <a:pt x="633730" y="4523740"/>
                    <a:pt x="538480" y="4511040"/>
                  </a:cubicBezTo>
                  <a:cubicBezTo>
                    <a:pt x="535940" y="4511040"/>
                    <a:pt x="533400" y="4509770"/>
                    <a:pt x="530860" y="4509770"/>
                  </a:cubicBezTo>
                  <a:cubicBezTo>
                    <a:pt x="450850" y="4475479"/>
                    <a:pt x="365760" y="4448810"/>
                    <a:pt x="292100" y="4404360"/>
                  </a:cubicBezTo>
                  <a:cubicBezTo>
                    <a:pt x="167640" y="4328160"/>
                    <a:pt x="114300" y="4206240"/>
                    <a:pt x="109220" y="4062730"/>
                  </a:cubicBezTo>
                  <a:cubicBezTo>
                    <a:pt x="107950" y="4013200"/>
                    <a:pt x="101600" y="3964940"/>
                    <a:pt x="101600" y="3915410"/>
                  </a:cubicBezTo>
                  <a:cubicBezTo>
                    <a:pt x="102870" y="3846830"/>
                    <a:pt x="107950" y="3779520"/>
                    <a:pt x="111760" y="3712210"/>
                  </a:cubicBezTo>
                  <a:cubicBezTo>
                    <a:pt x="121920" y="3511550"/>
                    <a:pt x="127000" y="3310890"/>
                    <a:pt x="111760" y="3110230"/>
                  </a:cubicBezTo>
                  <a:cubicBezTo>
                    <a:pt x="97790" y="2929890"/>
                    <a:pt x="85090" y="2750820"/>
                    <a:pt x="71120" y="2570480"/>
                  </a:cubicBezTo>
                  <a:cubicBezTo>
                    <a:pt x="62230" y="2454910"/>
                    <a:pt x="50800" y="2340610"/>
                    <a:pt x="43180" y="2225040"/>
                  </a:cubicBezTo>
                  <a:cubicBezTo>
                    <a:pt x="38100" y="2148840"/>
                    <a:pt x="39370" y="2071370"/>
                    <a:pt x="34290" y="1995170"/>
                  </a:cubicBezTo>
                  <a:cubicBezTo>
                    <a:pt x="31750" y="1951990"/>
                    <a:pt x="17780" y="1910080"/>
                    <a:pt x="16510" y="1866900"/>
                  </a:cubicBezTo>
                  <a:cubicBezTo>
                    <a:pt x="11430" y="1762760"/>
                    <a:pt x="10160" y="1657350"/>
                    <a:pt x="7620" y="1551940"/>
                  </a:cubicBezTo>
                  <a:cubicBezTo>
                    <a:pt x="6350" y="1511300"/>
                    <a:pt x="0" y="1470660"/>
                    <a:pt x="1270" y="1430020"/>
                  </a:cubicBezTo>
                  <a:cubicBezTo>
                    <a:pt x="2540" y="1366520"/>
                    <a:pt x="10160" y="1303020"/>
                    <a:pt x="11430" y="1239520"/>
                  </a:cubicBezTo>
                  <a:cubicBezTo>
                    <a:pt x="12700" y="1165860"/>
                    <a:pt x="5080" y="1092200"/>
                    <a:pt x="7620" y="1019810"/>
                  </a:cubicBezTo>
                  <a:cubicBezTo>
                    <a:pt x="7620" y="949960"/>
                    <a:pt x="16510" y="881380"/>
                    <a:pt x="25400" y="811530"/>
                  </a:cubicBezTo>
                  <a:cubicBezTo>
                    <a:pt x="27940" y="787400"/>
                    <a:pt x="45720" y="765810"/>
                    <a:pt x="50800" y="741680"/>
                  </a:cubicBezTo>
                  <a:cubicBezTo>
                    <a:pt x="72390" y="622300"/>
                    <a:pt x="95250" y="502920"/>
                    <a:pt x="151130" y="392430"/>
                  </a:cubicBezTo>
                  <a:cubicBezTo>
                    <a:pt x="163830" y="368300"/>
                    <a:pt x="184150" y="346710"/>
                    <a:pt x="203200" y="327660"/>
                  </a:cubicBezTo>
                  <a:cubicBezTo>
                    <a:pt x="209550" y="321310"/>
                    <a:pt x="224790" y="325120"/>
                    <a:pt x="228600" y="325120"/>
                  </a:cubicBezTo>
                  <a:cubicBezTo>
                    <a:pt x="237490" y="308610"/>
                    <a:pt x="242570" y="292100"/>
                    <a:pt x="252730" y="284480"/>
                  </a:cubicBezTo>
                  <a:cubicBezTo>
                    <a:pt x="307340" y="242570"/>
                    <a:pt x="364490" y="212090"/>
                    <a:pt x="435610" y="204470"/>
                  </a:cubicBezTo>
                  <a:cubicBezTo>
                    <a:pt x="488950" y="198120"/>
                    <a:pt x="541020" y="175260"/>
                    <a:pt x="594360" y="162560"/>
                  </a:cubicBezTo>
                  <a:cubicBezTo>
                    <a:pt x="659130" y="147320"/>
                    <a:pt x="723900" y="129540"/>
                    <a:pt x="791210" y="120650"/>
                  </a:cubicBezTo>
                  <a:cubicBezTo>
                    <a:pt x="852170" y="113030"/>
                    <a:pt x="910590" y="96520"/>
                    <a:pt x="972820" y="91440"/>
                  </a:cubicBezTo>
                  <a:cubicBezTo>
                    <a:pt x="1036320" y="86360"/>
                    <a:pt x="1099820" y="71120"/>
                    <a:pt x="1164590" y="66040"/>
                  </a:cubicBezTo>
                  <a:cubicBezTo>
                    <a:pt x="1339850" y="53340"/>
                    <a:pt x="1516380" y="44450"/>
                    <a:pt x="1691640" y="34290"/>
                  </a:cubicBezTo>
                  <a:cubicBezTo>
                    <a:pt x="1734820" y="31750"/>
                    <a:pt x="1778000" y="34290"/>
                    <a:pt x="1821180" y="35560"/>
                  </a:cubicBezTo>
                  <a:cubicBezTo>
                    <a:pt x="1842770" y="36830"/>
                    <a:pt x="1864360" y="41910"/>
                    <a:pt x="1887220" y="44450"/>
                  </a:cubicBezTo>
                  <a:cubicBezTo>
                    <a:pt x="1897380" y="45720"/>
                    <a:pt x="1907540" y="41910"/>
                    <a:pt x="1917700" y="41910"/>
                  </a:cubicBezTo>
                  <a:cubicBezTo>
                    <a:pt x="1948180" y="41910"/>
                    <a:pt x="1979930" y="41910"/>
                    <a:pt x="2010410" y="40640"/>
                  </a:cubicBezTo>
                  <a:cubicBezTo>
                    <a:pt x="2068830" y="38100"/>
                    <a:pt x="2128520" y="31750"/>
                    <a:pt x="2186940" y="31750"/>
                  </a:cubicBezTo>
                  <a:cubicBezTo>
                    <a:pt x="2244090" y="31750"/>
                    <a:pt x="2301240" y="35560"/>
                    <a:pt x="2358390" y="38100"/>
                  </a:cubicBezTo>
                  <a:lnTo>
                    <a:pt x="2404110" y="38100"/>
                  </a:lnTo>
                  <a:cubicBezTo>
                    <a:pt x="2473960" y="35560"/>
                    <a:pt x="2542540" y="35560"/>
                    <a:pt x="2612390" y="31750"/>
                  </a:cubicBezTo>
                  <a:cubicBezTo>
                    <a:pt x="2679700" y="27940"/>
                    <a:pt x="2745740" y="19050"/>
                    <a:pt x="2813050" y="15240"/>
                  </a:cubicBezTo>
                  <a:cubicBezTo>
                    <a:pt x="2844800" y="12700"/>
                    <a:pt x="2877820" y="12700"/>
                    <a:pt x="2909570" y="19050"/>
                  </a:cubicBezTo>
                  <a:cubicBezTo>
                    <a:pt x="2957830" y="27940"/>
                    <a:pt x="3003550" y="33020"/>
                    <a:pt x="3051810" y="19050"/>
                  </a:cubicBezTo>
                  <a:cubicBezTo>
                    <a:pt x="3069590" y="13970"/>
                    <a:pt x="3092450" y="22860"/>
                    <a:pt x="3112770" y="25400"/>
                  </a:cubicBezTo>
                  <a:cubicBezTo>
                    <a:pt x="3121660" y="26670"/>
                    <a:pt x="3131820" y="29210"/>
                    <a:pt x="3136900" y="25400"/>
                  </a:cubicBezTo>
                  <a:cubicBezTo>
                    <a:pt x="3171190" y="0"/>
                    <a:pt x="3202940" y="6350"/>
                    <a:pt x="3235960" y="27940"/>
                  </a:cubicBezTo>
                  <a:cubicBezTo>
                    <a:pt x="3239770" y="30480"/>
                    <a:pt x="3249930" y="24130"/>
                    <a:pt x="3257550" y="24130"/>
                  </a:cubicBezTo>
                  <a:cubicBezTo>
                    <a:pt x="3288030" y="24130"/>
                    <a:pt x="3318510" y="24130"/>
                    <a:pt x="3350260" y="25400"/>
                  </a:cubicBezTo>
                  <a:cubicBezTo>
                    <a:pt x="3373120" y="26670"/>
                    <a:pt x="3394710" y="34290"/>
                    <a:pt x="3417570" y="36830"/>
                  </a:cubicBezTo>
                  <a:cubicBezTo>
                    <a:pt x="3467100" y="43180"/>
                    <a:pt x="3517900" y="53340"/>
                    <a:pt x="3568700" y="53340"/>
                  </a:cubicBezTo>
                  <a:cubicBezTo>
                    <a:pt x="3663950" y="54610"/>
                    <a:pt x="3759200" y="58420"/>
                    <a:pt x="3853180" y="78740"/>
                  </a:cubicBezTo>
                  <a:cubicBezTo>
                    <a:pt x="3940809" y="97790"/>
                    <a:pt x="4030980" y="97790"/>
                    <a:pt x="4119880" y="113030"/>
                  </a:cubicBezTo>
                  <a:cubicBezTo>
                    <a:pt x="4173220" y="121920"/>
                    <a:pt x="4227830" y="138430"/>
                    <a:pt x="4273550" y="165100"/>
                  </a:cubicBezTo>
                  <a:cubicBezTo>
                    <a:pt x="4323080" y="193040"/>
                    <a:pt x="4361180" y="238760"/>
                    <a:pt x="4405630" y="276860"/>
                  </a:cubicBezTo>
                  <a:cubicBezTo>
                    <a:pt x="4422139" y="290830"/>
                    <a:pt x="4446270" y="300990"/>
                    <a:pt x="4457700" y="318770"/>
                  </a:cubicBezTo>
                  <a:cubicBezTo>
                    <a:pt x="4490720" y="367030"/>
                    <a:pt x="4519930" y="417830"/>
                    <a:pt x="4549140" y="468630"/>
                  </a:cubicBezTo>
                  <a:cubicBezTo>
                    <a:pt x="4570730" y="505460"/>
                    <a:pt x="4592320" y="543560"/>
                    <a:pt x="4608830" y="581660"/>
                  </a:cubicBezTo>
                  <a:cubicBezTo>
                    <a:pt x="4626610" y="626110"/>
                    <a:pt x="4640580" y="671830"/>
                    <a:pt x="4654550" y="718820"/>
                  </a:cubicBezTo>
                  <a:cubicBezTo>
                    <a:pt x="4676140" y="792480"/>
                    <a:pt x="4701540" y="866140"/>
                    <a:pt x="4715510" y="942340"/>
                  </a:cubicBezTo>
                  <a:cubicBezTo>
                    <a:pt x="4735830" y="1049020"/>
                    <a:pt x="4745990" y="1158240"/>
                    <a:pt x="4761230" y="1266190"/>
                  </a:cubicBezTo>
                  <a:cubicBezTo>
                    <a:pt x="4766310" y="1301750"/>
                    <a:pt x="4772660" y="1337310"/>
                    <a:pt x="4775200" y="1372870"/>
                  </a:cubicBezTo>
                  <a:cubicBezTo>
                    <a:pt x="4782820" y="1474470"/>
                    <a:pt x="4787900" y="1574800"/>
                    <a:pt x="4794250" y="1676400"/>
                  </a:cubicBezTo>
                  <a:cubicBezTo>
                    <a:pt x="4803140" y="1802130"/>
                    <a:pt x="4815840" y="1926590"/>
                    <a:pt x="4822190" y="2052320"/>
                  </a:cubicBezTo>
                  <a:cubicBezTo>
                    <a:pt x="4828540" y="2172970"/>
                    <a:pt x="4833620" y="2294890"/>
                    <a:pt x="4831080" y="2416810"/>
                  </a:cubicBezTo>
                  <a:cubicBezTo>
                    <a:pt x="4827270" y="2620010"/>
                    <a:pt x="4817110" y="2821940"/>
                    <a:pt x="4806950" y="3025140"/>
                  </a:cubicBezTo>
                  <a:cubicBezTo>
                    <a:pt x="4800600" y="3150870"/>
                    <a:pt x="4791710" y="3275330"/>
                    <a:pt x="4779010" y="3399790"/>
                  </a:cubicBezTo>
                  <a:cubicBezTo>
                    <a:pt x="4766310" y="3524250"/>
                    <a:pt x="4747260" y="3647440"/>
                    <a:pt x="4733290" y="3771900"/>
                  </a:cubicBezTo>
                  <a:cubicBezTo>
                    <a:pt x="4723130" y="3858260"/>
                    <a:pt x="4720590" y="3944620"/>
                    <a:pt x="4709160" y="4029710"/>
                  </a:cubicBezTo>
                  <a:cubicBezTo>
                    <a:pt x="4699000" y="4107180"/>
                    <a:pt x="4660900" y="4175760"/>
                    <a:pt x="4610100" y="4232910"/>
                  </a:cubicBezTo>
                  <a:cubicBezTo>
                    <a:pt x="4568191" y="4281170"/>
                    <a:pt x="4535170" y="4335780"/>
                    <a:pt x="4491991" y="4382770"/>
                  </a:cubicBezTo>
                  <a:cubicBezTo>
                    <a:pt x="4453891" y="4424679"/>
                    <a:pt x="4411981" y="4466590"/>
                    <a:pt x="4345941" y="4467860"/>
                  </a:cubicBezTo>
                  <a:cubicBezTo>
                    <a:pt x="4330700" y="4467860"/>
                    <a:pt x="4316731" y="4483100"/>
                    <a:pt x="4301491" y="4490720"/>
                  </a:cubicBezTo>
                  <a:cubicBezTo>
                    <a:pt x="4236720" y="4518660"/>
                    <a:pt x="4169411" y="4542790"/>
                    <a:pt x="4105911" y="4573270"/>
                  </a:cubicBezTo>
                  <a:cubicBezTo>
                    <a:pt x="3989070" y="4629150"/>
                    <a:pt x="3863341" y="4638040"/>
                    <a:pt x="3737611" y="4643120"/>
                  </a:cubicBezTo>
                  <a:cubicBezTo>
                    <a:pt x="3689351" y="4645660"/>
                    <a:pt x="3639820" y="4641850"/>
                    <a:pt x="3591561" y="4645660"/>
                  </a:cubicBezTo>
                  <a:cubicBezTo>
                    <a:pt x="3567431" y="4646930"/>
                    <a:pt x="3544570" y="4658360"/>
                    <a:pt x="3521711" y="4663440"/>
                  </a:cubicBezTo>
                  <a:cubicBezTo>
                    <a:pt x="3511551" y="4665980"/>
                    <a:pt x="3501391" y="4664710"/>
                    <a:pt x="3489961" y="4665980"/>
                  </a:cubicBezTo>
                  <a:cubicBezTo>
                    <a:pt x="3474720" y="4667250"/>
                    <a:pt x="3459481" y="4671060"/>
                    <a:pt x="3444241" y="4669790"/>
                  </a:cubicBezTo>
                  <a:cubicBezTo>
                    <a:pt x="3429000" y="4667250"/>
                    <a:pt x="3418841" y="4662170"/>
                    <a:pt x="3416300" y="4662170"/>
                  </a:cubicBez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en-US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</p:grpSp>
      <p:sp>
        <p:nvSpPr>
          <p:cNvPr id="181" name="TextBox 9"/>
          <p:cNvSpPr/>
          <p:nvPr/>
        </p:nvSpPr>
        <p:spPr>
          <a:xfrm>
            <a:off x="1992664" y="1127315"/>
            <a:ext cx="14302671" cy="73000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pPr>
              <a:lnSpc>
                <a:spcPts val="5448"/>
              </a:lnSpc>
              <a:defRPr sz="6410">
                <a:solidFill>
                  <a:srgbClr val="000000"/>
                </a:solidFill>
                <a:latin typeface="Abhaya Libre Regular"/>
              </a:defRPr>
            </a:pPr>
            <a:r>
              <a:t>Capítulo 2: Gestión de proyectos con OpenProject</a:t>
            </a:r>
            <a:endParaRPr lang="en-US" sz="641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2" name="TextBox 10"/>
          <p:cNvSpPr/>
          <p:nvPr/>
        </p:nvSpPr>
        <p:spPr>
          <a:xfrm>
            <a:off x="1911600" y="3220320"/>
            <a:ext cx="15176250" cy="123110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pPr>
              <a:defRPr sz="4000"/>
            </a:pPr>
            <a:r>
              <a:t>OpenProject se puede utilizar en tres ediciones diferentes, ya sea en las instalaciones o como un software proporcionado como servicio.</a:t>
            </a:r>
            <a:endParaRPr lang="sl-SI" sz="4000" b="1" dirty="0"/>
          </a:p>
        </p:txBody>
      </p:sp>
      <p:sp>
        <p:nvSpPr>
          <p:cNvPr id="2" name="Pravokotnik 1">
            <a:extLst>
              <a:ext uri="{FF2B5EF4-FFF2-40B4-BE49-F238E27FC236}">
                <a16:creationId xmlns:a16="http://schemas.microsoft.com/office/drawing/2014/main" id="{CB1F6C3E-9EAE-401B-ABB8-9D16C93DC9F5}"/>
              </a:ext>
            </a:extLst>
          </p:cNvPr>
          <p:cNvSpPr/>
          <p:nvPr/>
        </p:nvSpPr>
        <p:spPr>
          <a:xfrm>
            <a:off x="1765140" y="8111490"/>
            <a:ext cx="85203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t>Fuente: https://www.openproject.org/docs/getting-started/openproject-introduction/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7687D14A-477A-45B2-AA3E-EF976267DB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11600" y="4535670"/>
            <a:ext cx="12649200" cy="2904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018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Picture 2"/>
          <p:cNvPicPr/>
          <p:nvPr/>
        </p:nvPicPr>
        <p:blipFill>
          <a:blip r:embed="rId2"/>
          <a:stretch/>
        </p:blipFill>
        <p:spPr>
          <a:xfrm rot="17403600">
            <a:off x="-5811120" y="7593840"/>
            <a:ext cx="11621880" cy="12387600"/>
          </a:xfrm>
          <a:prstGeom prst="rect">
            <a:avLst/>
          </a:prstGeom>
          <a:ln w="0">
            <a:noFill/>
          </a:ln>
        </p:spPr>
      </p:pic>
      <p:pic>
        <p:nvPicPr>
          <p:cNvPr id="175" name="Picture 3"/>
          <p:cNvPicPr/>
          <p:nvPr/>
        </p:nvPicPr>
        <p:blipFill>
          <a:blip r:embed="rId3"/>
          <a:stretch/>
        </p:blipFill>
        <p:spPr>
          <a:xfrm rot="1836600">
            <a:off x="0" y="-2006640"/>
            <a:ext cx="3333600" cy="3588120"/>
          </a:xfrm>
          <a:prstGeom prst="rect">
            <a:avLst/>
          </a:prstGeom>
          <a:ln w="0">
            <a:noFill/>
          </a:ln>
        </p:spPr>
      </p:pic>
      <p:pic>
        <p:nvPicPr>
          <p:cNvPr id="176" name="Picture 4"/>
          <p:cNvPicPr/>
          <p:nvPr/>
        </p:nvPicPr>
        <p:blipFill>
          <a:blip r:embed="rId4"/>
          <a:stretch/>
        </p:blipFill>
        <p:spPr>
          <a:xfrm>
            <a:off x="16418880" y="0"/>
            <a:ext cx="1868760" cy="1868760"/>
          </a:xfrm>
          <a:prstGeom prst="rect">
            <a:avLst/>
          </a:prstGeom>
          <a:ln w="0">
            <a:noFill/>
          </a:ln>
        </p:spPr>
      </p:pic>
      <p:pic>
        <p:nvPicPr>
          <p:cNvPr id="177" name="Picture 5"/>
          <p:cNvPicPr/>
          <p:nvPr/>
        </p:nvPicPr>
        <p:blipFill>
          <a:blip r:embed="rId5"/>
          <a:stretch/>
        </p:blipFill>
        <p:spPr>
          <a:xfrm>
            <a:off x="4411136" y="9398931"/>
            <a:ext cx="3710520" cy="779040"/>
          </a:xfrm>
          <a:prstGeom prst="rect">
            <a:avLst/>
          </a:prstGeom>
          <a:ln w="0">
            <a:noFill/>
          </a:ln>
        </p:spPr>
      </p:pic>
      <p:grpSp>
        <p:nvGrpSpPr>
          <p:cNvPr id="178" name="Group 6"/>
          <p:cNvGrpSpPr/>
          <p:nvPr/>
        </p:nvGrpSpPr>
        <p:grpSpPr>
          <a:xfrm>
            <a:off x="1206506" y="2906486"/>
            <a:ext cx="8460007" cy="4286896"/>
            <a:chOff x="10225800" y="1650960"/>
            <a:chExt cx="7134840" cy="6977160"/>
          </a:xfrm>
        </p:grpSpPr>
        <p:sp>
          <p:nvSpPr>
            <p:cNvPr id="179" name="Freeform 7"/>
            <p:cNvSpPr/>
            <p:nvPr/>
          </p:nvSpPr>
          <p:spPr>
            <a:xfrm>
              <a:off x="10225800" y="1650960"/>
              <a:ext cx="7134840" cy="6977160"/>
            </a:xfrm>
            <a:custGeom>
              <a:avLst/>
              <a:gdLst>
                <a:gd name="textAreaLeft" fmla="*/ 0 w 7134840"/>
                <a:gd name="textAreaRight" fmla="*/ 7135200 w 7134840"/>
                <a:gd name="textAreaTop" fmla="*/ 0 h 6977160"/>
                <a:gd name="textAreaBottom" fmla="*/ 6977520 h 6977160"/>
              </a:gdLst>
              <a:ahLst/>
              <a:cxnLst/>
              <a:rect l="textAreaLeft" t="textAreaTop" r="textAreaRight" b="textAreaBottom"/>
              <a:pathLst>
                <a:path w="4833620" h="4726940">
                  <a:moveTo>
                    <a:pt x="3416300" y="4662170"/>
                  </a:moveTo>
                  <a:cubicBezTo>
                    <a:pt x="3388360" y="4669790"/>
                    <a:pt x="3366770" y="4679950"/>
                    <a:pt x="3345180" y="4682490"/>
                  </a:cubicBezTo>
                  <a:cubicBezTo>
                    <a:pt x="3223260" y="4692650"/>
                    <a:pt x="3102610" y="4702810"/>
                    <a:pt x="2980690" y="4711700"/>
                  </a:cubicBezTo>
                  <a:cubicBezTo>
                    <a:pt x="2918460" y="4715510"/>
                    <a:pt x="2856230" y="4719320"/>
                    <a:pt x="2794000" y="4720590"/>
                  </a:cubicBezTo>
                  <a:cubicBezTo>
                    <a:pt x="2726690" y="4723130"/>
                    <a:pt x="2659380" y="4726940"/>
                    <a:pt x="2593340" y="4724400"/>
                  </a:cubicBezTo>
                  <a:cubicBezTo>
                    <a:pt x="2529840" y="4723130"/>
                    <a:pt x="2466340" y="4719320"/>
                    <a:pt x="2405380" y="4707890"/>
                  </a:cubicBezTo>
                  <a:cubicBezTo>
                    <a:pt x="2326640" y="4693920"/>
                    <a:pt x="2246630" y="4693920"/>
                    <a:pt x="2169160" y="4681220"/>
                  </a:cubicBezTo>
                  <a:cubicBezTo>
                    <a:pt x="1967230" y="4648200"/>
                    <a:pt x="1761490" y="4657090"/>
                    <a:pt x="1558290" y="4643120"/>
                  </a:cubicBezTo>
                  <a:cubicBezTo>
                    <a:pt x="1443990" y="4635500"/>
                    <a:pt x="1329690" y="4617720"/>
                    <a:pt x="1215390" y="4602480"/>
                  </a:cubicBezTo>
                  <a:cubicBezTo>
                    <a:pt x="1085850" y="4585970"/>
                    <a:pt x="956310" y="4566920"/>
                    <a:pt x="825500" y="4549140"/>
                  </a:cubicBezTo>
                  <a:cubicBezTo>
                    <a:pt x="730250" y="4536440"/>
                    <a:pt x="633730" y="4523740"/>
                    <a:pt x="538480" y="4511040"/>
                  </a:cubicBezTo>
                  <a:cubicBezTo>
                    <a:pt x="535940" y="4511040"/>
                    <a:pt x="533400" y="4509770"/>
                    <a:pt x="530860" y="4509770"/>
                  </a:cubicBezTo>
                  <a:cubicBezTo>
                    <a:pt x="450850" y="4475479"/>
                    <a:pt x="365760" y="4448810"/>
                    <a:pt x="292100" y="4404360"/>
                  </a:cubicBezTo>
                  <a:cubicBezTo>
                    <a:pt x="167640" y="4328160"/>
                    <a:pt x="114300" y="4206240"/>
                    <a:pt x="109220" y="4062730"/>
                  </a:cubicBezTo>
                  <a:cubicBezTo>
                    <a:pt x="107950" y="4013200"/>
                    <a:pt x="101600" y="3964940"/>
                    <a:pt x="101600" y="3915410"/>
                  </a:cubicBezTo>
                  <a:cubicBezTo>
                    <a:pt x="102870" y="3846830"/>
                    <a:pt x="107950" y="3779520"/>
                    <a:pt x="111760" y="3712210"/>
                  </a:cubicBezTo>
                  <a:cubicBezTo>
                    <a:pt x="121920" y="3511550"/>
                    <a:pt x="127000" y="3310890"/>
                    <a:pt x="111760" y="3110230"/>
                  </a:cubicBezTo>
                  <a:cubicBezTo>
                    <a:pt x="97790" y="2929890"/>
                    <a:pt x="85090" y="2750820"/>
                    <a:pt x="71120" y="2570480"/>
                  </a:cubicBezTo>
                  <a:cubicBezTo>
                    <a:pt x="62230" y="2454910"/>
                    <a:pt x="50800" y="2340610"/>
                    <a:pt x="43180" y="2225040"/>
                  </a:cubicBezTo>
                  <a:cubicBezTo>
                    <a:pt x="38100" y="2148840"/>
                    <a:pt x="39370" y="2071370"/>
                    <a:pt x="34290" y="1995170"/>
                  </a:cubicBezTo>
                  <a:cubicBezTo>
                    <a:pt x="31750" y="1951990"/>
                    <a:pt x="17780" y="1910080"/>
                    <a:pt x="16510" y="1866900"/>
                  </a:cubicBezTo>
                  <a:cubicBezTo>
                    <a:pt x="11430" y="1762760"/>
                    <a:pt x="10160" y="1657350"/>
                    <a:pt x="7620" y="1551940"/>
                  </a:cubicBezTo>
                  <a:cubicBezTo>
                    <a:pt x="6350" y="1511300"/>
                    <a:pt x="0" y="1470660"/>
                    <a:pt x="1270" y="1430020"/>
                  </a:cubicBezTo>
                  <a:cubicBezTo>
                    <a:pt x="2540" y="1366520"/>
                    <a:pt x="10160" y="1303020"/>
                    <a:pt x="11430" y="1239520"/>
                  </a:cubicBezTo>
                  <a:cubicBezTo>
                    <a:pt x="12700" y="1165860"/>
                    <a:pt x="5080" y="1092200"/>
                    <a:pt x="7620" y="1019810"/>
                  </a:cubicBezTo>
                  <a:cubicBezTo>
                    <a:pt x="7620" y="949960"/>
                    <a:pt x="16510" y="881380"/>
                    <a:pt x="25400" y="811530"/>
                  </a:cubicBezTo>
                  <a:cubicBezTo>
                    <a:pt x="27940" y="787400"/>
                    <a:pt x="45720" y="765810"/>
                    <a:pt x="50800" y="741680"/>
                  </a:cubicBezTo>
                  <a:cubicBezTo>
                    <a:pt x="72390" y="622300"/>
                    <a:pt x="95250" y="502920"/>
                    <a:pt x="151130" y="392430"/>
                  </a:cubicBezTo>
                  <a:cubicBezTo>
                    <a:pt x="163830" y="368300"/>
                    <a:pt x="184150" y="346710"/>
                    <a:pt x="203200" y="327660"/>
                  </a:cubicBezTo>
                  <a:cubicBezTo>
                    <a:pt x="209550" y="321310"/>
                    <a:pt x="224790" y="325120"/>
                    <a:pt x="228600" y="325120"/>
                  </a:cubicBezTo>
                  <a:cubicBezTo>
                    <a:pt x="237490" y="308610"/>
                    <a:pt x="242570" y="292100"/>
                    <a:pt x="252730" y="284480"/>
                  </a:cubicBezTo>
                  <a:cubicBezTo>
                    <a:pt x="307340" y="242570"/>
                    <a:pt x="364490" y="212090"/>
                    <a:pt x="435610" y="204470"/>
                  </a:cubicBezTo>
                  <a:cubicBezTo>
                    <a:pt x="488950" y="198120"/>
                    <a:pt x="541020" y="175260"/>
                    <a:pt x="594360" y="162560"/>
                  </a:cubicBezTo>
                  <a:cubicBezTo>
                    <a:pt x="659130" y="147320"/>
                    <a:pt x="723900" y="129540"/>
                    <a:pt x="791210" y="120650"/>
                  </a:cubicBezTo>
                  <a:cubicBezTo>
                    <a:pt x="852170" y="113030"/>
                    <a:pt x="910590" y="96520"/>
                    <a:pt x="972820" y="91440"/>
                  </a:cubicBezTo>
                  <a:cubicBezTo>
                    <a:pt x="1036320" y="86360"/>
                    <a:pt x="1099820" y="71120"/>
                    <a:pt x="1164590" y="66040"/>
                  </a:cubicBezTo>
                  <a:cubicBezTo>
                    <a:pt x="1339850" y="53340"/>
                    <a:pt x="1516380" y="44450"/>
                    <a:pt x="1691640" y="34290"/>
                  </a:cubicBezTo>
                  <a:cubicBezTo>
                    <a:pt x="1734820" y="31750"/>
                    <a:pt x="1778000" y="34290"/>
                    <a:pt x="1821180" y="35560"/>
                  </a:cubicBezTo>
                  <a:cubicBezTo>
                    <a:pt x="1842770" y="36830"/>
                    <a:pt x="1864360" y="41910"/>
                    <a:pt x="1887220" y="44450"/>
                  </a:cubicBezTo>
                  <a:cubicBezTo>
                    <a:pt x="1897380" y="45720"/>
                    <a:pt x="1907540" y="41910"/>
                    <a:pt x="1917700" y="41910"/>
                  </a:cubicBezTo>
                  <a:cubicBezTo>
                    <a:pt x="1948180" y="41910"/>
                    <a:pt x="1979930" y="41910"/>
                    <a:pt x="2010410" y="40640"/>
                  </a:cubicBezTo>
                  <a:cubicBezTo>
                    <a:pt x="2068830" y="38100"/>
                    <a:pt x="2128520" y="31750"/>
                    <a:pt x="2186940" y="31750"/>
                  </a:cubicBezTo>
                  <a:cubicBezTo>
                    <a:pt x="2244090" y="31750"/>
                    <a:pt x="2301240" y="35560"/>
                    <a:pt x="2358390" y="38100"/>
                  </a:cubicBezTo>
                  <a:lnTo>
                    <a:pt x="2404110" y="38100"/>
                  </a:lnTo>
                  <a:cubicBezTo>
                    <a:pt x="2473960" y="35560"/>
                    <a:pt x="2542540" y="35560"/>
                    <a:pt x="2612390" y="31750"/>
                  </a:cubicBezTo>
                  <a:cubicBezTo>
                    <a:pt x="2679700" y="27940"/>
                    <a:pt x="2745740" y="19050"/>
                    <a:pt x="2813050" y="15240"/>
                  </a:cubicBezTo>
                  <a:cubicBezTo>
                    <a:pt x="2844800" y="12700"/>
                    <a:pt x="2877820" y="12700"/>
                    <a:pt x="2909570" y="19050"/>
                  </a:cubicBezTo>
                  <a:cubicBezTo>
                    <a:pt x="2957830" y="27940"/>
                    <a:pt x="3003550" y="33020"/>
                    <a:pt x="3051810" y="19050"/>
                  </a:cubicBezTo>
                  <a:cubicBezTo>
                    <a:pt x="3069590" y="13970"/>
                    <a:pt x="3092450" y="22860"/>
                    <a:pt x="3112770" y="25400"/>
                  </a:cubicBezTo>
                  <a:cubicBezTo>
                    <a:pt x="3121660" y="26670"/>
                    <a:pt x="3131820" y="29210"/>
                    <a:pt x="3136900" y="25400"/>
                  </a:cubicBezTo>
                  <a:cubicBezTo>
                    <a:pt x="3171190" y="0"/>
                    <a:pt x="3202940" y="6350"/>
                    <a:pt x="3235960" y="27940"/>
                  </a:cubicBezTo>
                  <a:cubicBezTo>
                    <a:pt x="3239770" y="30480"/>
                    <a:pt x="3249930" y="24130"/>
                    <a:pt x="3257550" y="24130"/>
                  </a:cubicBezTo>
                  <a:cubicBezTo>
                    <a:pt x="3288030" y="24130"/>
                    <a:pt x="3318510" y="24130"/>
                    <a:pt x="3350260" y="25400"/>
                  </a:cubicBezTo>
                  <a:cubicBezTo>
                    <a:pt x="3373120" y="26670"/>
                    <a:pt x="3394710" y="34290"/>
                    <a:pt x="3417570" y="36830"/>
                  </a:cubicBezTo>
                  <a:cubicBezTo>
                    <a:pt x="3467100" y="43180"/>
                    <a:pt x="3517900" y="53340"/>
                    <a:pt x="3568700" y="53340"/>
                  </a:cubicBezTo>
                  <a:cubicBezTo>
                    <a:pt x="3663950" y="54610"/>
                    <a:pt x="3759200" y="58420"/>
                    <a:pt x="3853180" y="78740"/>
                  </a:cubicBezTo>
                  <a:cubicBezTo>
                    <a:pt x="3940809" y="97790"/>
                    <a:pt x="4030980" y="97790"/>
                    <a:pt x="4119880" y="113030"/>
                  </a:cubicBezTo>
                  <a:cubicBezTo>
                    <a:pt x="4173220" y="121920"/>
                    <a:pt x="4227830" y="138430"/>
                    <a:pt x="4273550" y="165100"/>
                  </a:cubicBezTo>
                  <a:cubicBezTo>
                    <a:pt x="4323080" y="193040"/>
                    <a:pt x="4361180" y="238760"/>
                    <a:pt x="4405630" y="276860"/>
                  </a:cubicBezTo>
                  <a:cubicBezTo>
                    <a:pt x="4422139" y="290830"/>
                    <a:pt x="4446270" y="300990"/>
                    <a:pt x="4457700" y="318770"/>
                  </a:cubicBezTo>
                  <a:cubicBezTo>
                    <a:pt x="4490720" y="367030"/>
                    <a:pt x="4519930" y="417830"/>
                    <a:pt x="4549140" y="468630"/>
                  </a:cubicBezTo>
                  <a:cubicBezTo>
                    <a:pt x="4570730" y="505460"/>
                    <a:pt x="4592320" y="543560"/>
                    <a:pt x="4608830" y="581660"/>
                  </a:cubicBezTo>
                  <a:cubicBezTo>
                    <a:pt x="4626610" y="626110"/>
                    <a:pt x="4640580" y="671830"/>
                    <a:pt x="4654550" y="718820"/>
                  </a:cubicBezTo>
                  <a:cubicBezTo>
                    <a:pt x="4676140" y="792480"/>
                    <a:pt x="4701540" y="866140"/>
                    <a:pt x="4715510" y="942340"/>
                  </a:cubicBezTo>
                  <a:cubicBezTo>
                    <a:pt x="4735830" y="1049020"/>
                    <a:pt x="4745990" y="1158240"/>
                    <a:pt x="4761230" y="1266190"/>
                  </a:cubicBezTo>
                  <a:cubicBezTo>
                    <a:pt x="4766310" y="1301750"/>
                    <a:pt x="4772660" y="1337310"/>
                    <a:pt x="4775200" y="1372870"/>
                  </a:cubicBezTo>
                  <a:cubicBezTo>
                    <a:pt x="4782820" y="1474470"/>
                    <a:pt x="4787900" y="1574800"/>
                    <a:pt x="4794250" y="1676400"/>
                  </a:cubicBezTo>
                  <a:cubicBezTo>
                    <a:pt x="4803140" y="1802130"/>
                    <a:pt x="4815840" y="1926590"/>
                    <a:pt x="4822190" y="2052320"/>
                  </a:cubicBezTo>
                  <a:cubicBezTo>
                    <a:pt x="4828540" y="2172970"/>
                    <a:pt x="4833620" y="2294890"/>
                    <a:pt x="4831080" y="2416810"/>
                  </a:cubicBezTo>
                  <a:cubicBezTo>
                    <a:pt x="4827270" y="2620010"/>
                    <a:pt x="4817110" y="2821940"/>
                    <a:pt x="4806950" y="3025140"/>
                  </a:cubicBezTo>
                  <a:cubicBezTo>
                    <a:pt x="4800600" y="3150870"/>
                    <a:pt x="4791710" y="3275330"/>
                    <a:pt x="4779010" y="3399790"/>
                  </a:cubicBezTo>
                  <a:cubicBezTo>
                    <a:pt x="4766310" y="3524250"/>
                    <a:pt x="4747260" y="3647440"/>
                    <a:pt x="4733290" y="3771900"/>
                  </a:cubicBezTo>
                  <a:cubicBezTo>
                    <a:pt x="4723130" y="3858260"/>
                    <a:pt x="4720590" y="3944620"/>
                    <a:pt x="4709160" y="4029710"/>
                  </a:cubicBezTo>
                  <a:cubicBezTo>
                    <a:pt x="4699000" y="4107180"/>
                    <a:pt x="4660900" y="4175760"/>
                    <a:pt x="4610100" y="4232910"/>
                  </a:cubicBezTo>
                  <a:cubicBezTo>
                    <a:pt x="4568191" y="4281170"/>
                    <a:pt x="4535170" y="4335780"/>
                    <a:pt x="4491991" y="4382770"/>
                  </a:cubicBezTo>
                  <a:cubicBezTo>
                    <a:pt x="4453891" y="4424679"/>
                    <a:pt x="4411981" y="4466590"/>
                    <a:pt x="4345941" y="4467860"/>
                  </a:cubicBezTo>
                  <a:cubicBezTo>
                    <a:pt x="4330700" y="4467860"/>
                    <a:pt x="4316731" y="4483100"/>
                    <a:pt x="4301491" y="4490720"/>
                  </a:cubicBezTo>
                  <a:cubicBezTo>
                    <a:pt x="4236720" y="4518660"/>
                    <a:pt x="4169411" y="4542790"/>
                    <a:pt x="4105911" y="4573270"/>
                  </a:cubicBezTo>
                  <a:cubicBezTo>
                    <a:pt x="3989070" y="4629150"/>
                    <a:pt x="3863341" y="4638040"/>
                    <a:pt x="3737611" y="4643120"/>
                  </a:cubicBezTo>
                  <a:cubicBezTo>
                    <a:pt x="3689351" y="4645660"/>
                    <a:pt x="3639820" y="4641850"/>
                    <a:pt x="3591561" y="4645660"/>
                  </a:cubicBezTo>
                  <a:cubicBezTo>
                    <a:pt x="3567431" y="4646930"/>
                    <a:pt x="3544570" y="4658360"/>
                    <a:pt x="3521711" y="4663440"/>
                  </a:cubicBezTo>
                  <a:cubicBezTo>
                    <a:pt x="3511551" y="4665980"/>
                    <a:pt x="3501391" y="4664710"/>
                    <a:pt x="3489961" y="4665980"/>
                  </a:cubicBezTo>
                  <a:cubicBezTo>
                    <a:pt x="3474720" y="4667250"/>
                    <a:pt x="3459481" y="4671060"/>
                    <a:pt x="3444241" y="4669790"/>
                  </a:cubicBezTo>
                  <a:cubicBezTo>
                    <a:pt x="3429000" y="4667250"/>
                    <a:pt x="3418841" y="4662170"/>
                    <a:pt x="3416300" y="4662170"/>
                  </a:cubicBez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en-US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</p:grpSp>
      <p:sp>
        <p:nvSpPr>
          <p:cNvPr id="181" name="TextBox 9"/>
          <p:cNvSpPr/>
          <p:nvPr/>
        </p:nvSpPr>
        <p:spPr>
          <a:xfrm>
            <a:off x="1877189" y="1205816"/>
            <a:ext cx="14988472" cy="209147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pPr>
              <a:lnSpc>
                <a:spcPts val="5448"/>
              </a:lnSpc>
              <a:defRPr>
                <a:solidFill>
                  <a:srgbClr val="000000"/>
                </a:solidFill>
                <a:latin typeface="Abhaya Libre Regular"/>
              </a:defRPr>
            </a:pPr>
            <a:r>
              <a:rPr sz="6410"/>
              <a:t>Capítulo 3: </a:t>
            </a:r>
            <a:r>
              <a:rPr sz="6600"/>
              <a:t>Gestión práctica de proyectos con OpenProject</a:t>
            </a:r>
            <a:endParaRPr lang="en-US" sz="6600" spc="-1" dirty="0">
              <a:solidFill>
                <a:srgbClr val="000000"/>
              </a:solidFill>
            </a:endParaRPr>
          </a:p>
          <a:p>
            <a:pPr>
              <a:lnSpc>
                <a:spcPts val="5448"/>
              </a:lnSpc>
            </a:pPr>
            <a:endParaRPr lang="en-US" sz="641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2" name="TextBox 10"/>
          <p:cNvSpPr/>
          <p:nvPr/>
        </p:nvSpPr>
        <p:spPr>
          <a:xfrm>
            <a:off x="2135846" y="3892026"/>
            <a:ext cx="6629013" cy="184665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pPr>
              <a:defRPr sz="4000" b="1"/>
            </a:pPr>
            <a:r>
              <a:rPr dirty="0" err="1"/>
              <a:t>Crear</a:t>
            </a:r>
            <a:r>
              <a:rPr dirty="0"/>
              <a:t> nuevo </a:t>
            </a:r>
            <a:r>
              <a:rPr dirty="0" err="1"/>
              <a:t>proyecto</a:t>
            </a:r>
            <a:r>
              <a:rPr dirty="0"/>
              <a:t>:</a:t>
            </a:r>
          </a:p>
          <a:p>
            <a:pPr>
              <a:defRPr sz="4000" b="1"/>
            </a:pPr>
            <a:r>
              <a:rPr dirty="0"/>
              <a:t>El gran </a:t>
            </a:r>
            <a:r>
              <a:rPr dirty="0" err="1"/>
              <a:t>proyecto</a:t>
            </a:r>
            <a:r>
              <a:rPr dirty="0"/>
              <a:t> regional </a:t>
            </a:r>
            <a:r>
              <a:rPr dirty="0" err="1"/>
              <a:t>tendrá</a:t>
            </a:r>
            <a:r>
              <a:rPr dirty="0"/>
              <a:t> </a:t>
            </a:r>
            <a:r>
              <a:rPr dirty="0" err="1"/>
              <a:t>tres</a:t>
            </a:r>
            <a:r>
              <a:rPr dirty="0"/>
              <a:t> </a:t>
            </a:r>
            <a:r>
              <a:rPr dirty="0" err="1"/>
              <a:t>subproyectos</a:t>
            </a:r>
            <a:r>
              <a:rPr dirty="0"/>
              <a:t>.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77D50A69-C478-49ED-BADC-F9E27671E0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57754" y="2241518"/>
            <a:ext cx="7532174" cy="7926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26615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Picture 2"/>
          <p:cNvPicPr/>
          <p:nvPr/>
        </p:nvPicPr>
        <p:blipFill>
          <a:blip r:embed="rId2"/>
          <a:stretch/>
        </p:blipFill>
        <p:spPr>
          <a:xfrm rot="17403600">
            <a:off x="-5811120" y="7593840"/>
            <a:ext cx="11621880" cy="12387600"/>
          </a:xfrm>
          <a:prstGeom prst="rect">
            <a:avLst/>
          </a:prstGeom>
          <a:ln w="0">
            <a:noFill/>
          </a:ln>
        </p:spPr>
      </p:pic>
      <p:pic>
        <p:nvPicPr>
          <p:cNvPr id="175" name="Picture 3"/>
          <p:cNvPicPr/>
          <p:nvPr/>
        </p:nvPicPr>
        <p:blipFill>
          <a:blip r:embed="rId3"/>
          <a:stretch/>
        </p:blipFill>
        <p:spPr>
          <a:xfrm rot="1836600">
            <a:off x="0" y="-2006640"/>
            <a:ext cx="3333600" cy="3588120"/>
          </a:xfrm>
          <a:prstGeom prst="rect">
            <a:avLst/>
          </a:prstGeom>
          <a:ln w="0">
            <a:noFill/>
          </a:ln>
        </p:spPr>
      </p:pic>
      <p:pic>
        <p:nvPicPr>
          <p:cNvPr id="176" name="Picture 4"/>
          <p:cNvPicPr/>
          <p:nvPr/>
        </p:nvPicPr>
        <p:blipFill>
          <a:blip r:embed="rId4"/>
          <a:stretch/>
        </p:blipFill>
        <p:spPr>
          <a:xfrm>
            <a:off x="16418880" y="0"/>
            <a:ext cx="1868760" cy="1868760"/>
          </a:xfrm>
          <a:prstGeom prst="rect">
            <a:avLst/>
          </a:prstGeom>
          <a:ln w="0">
            <a:noFill/>
          </a:ln>
        </p:spPr>
      </p:pic>
      <p:pic>
        <p:nvPicPr>
          <p:cNvPr id="177" name="Picture 5"/>
          <p:cNvPicPr/>
          <p:nvPr/>
        </p:nvPicPr>
        <p:blipFill>
          <a:blip r:embed="rId5"/>
          <a:stretch/>
        </p:blipFill>
        <p:spPr>
          <a:xfrm>
            <a:off x="4411136" y="9398931"/>
            <a:ext cx="3710520" cy="779040"/>
          </a:xfrm>
          <a:prstGeom prst="rect">
            <a:avLst/>
          </a:prstGeom>
          <a:ln w="0">
            <a:noFill/>
          </a:ln>
        </p:spPr>
      </p:pic>
      <p:grpSp>
        <p:nvGrpSpPr>
          <p:cNvPr id="178" name="Group 6"/>
          <p:cNvGrpSpPr/>
          <p:nvPr/>
        </p:nvGrpSpPr>
        <p:grpSpPr>
          <a:xfrm rot="19902991">
            <a:off x="204190" y="5467237"/>
            <a:ext cx="7013687" cy="1596616"/>
            <a:chOff x="10225800" y="1650960"/>
            <a:chExt cx="7134840" cy="6977160"/>
          </a:xfrm>
        </p:grpSpPr>
        <p:sp>
          <p:nvSpPr>
            <p:cNvPr id="179" name="Freeform 7"/>
            <p:cNvSpPr/>
            <p:nvPr/>
          </p:nvSpPr>
          <p:spPr>
            <a:xfrm>
              <a:off x="10225800" y="1650960"/>
              <a:ext cx="7134840" cy="6977160"/>
            </a:xfrm>
            <a:custGeom>
              <a:avLst/>
              <a:gdLst>
                <a:gd name="textAreaLeft" fmla="*/ 0 w 7134840"/>
                <a:gd name="textAreaRight" fmla="*/ 7135200 w 7134840"/>
                <a:gd name="textAreaTop" fmla="*/ 0 h 6977160"/>
                <a:gd name="textAreaBottom" fmla="*/ 6977520 h 6977160"/>
              </a:gdLst>
              <a:ahLst/>
              <a:cxnLst/>
              <a:rect l="textAreaLeft" t="textAreaTop" r="textAreaRight" b="textAreaBottom"/>
              <a:pathLst>
                <a:path w="4833620" h="4726940">
                  <a:moveTo>
                    <a:pt x="3416300" y="4662170"/>
                  </a:moveTo>
                  <a:cubicBezTo>
                    <a:pt x="3388360" y="4669790"/>
                    <a:pt x="3366770" y="4679950"/>
                    <a:pt x="3345180" y="4682490"/>
                  </a:cubicBezTo>
                  <a:cubicBezTo>
                    <a:pt x="3223260" y="4692650"/>
                    <a:pt x="3102610" y="4702810"/>
                    <a:pt x="2980690" y="4711700"/>
                  </a:cubicBezTo>
                  <a:cubicBezTo>
                    <a:pt x="2918460" y="4715510"/>
                    <a:pt x="2856230" y="4719320"/>
                    <a:pt x="2794000" y="4720590"/>
                  </a:cubicBezTo>
                  <a:cubicBezTo>
                    <a:pt x="2726690" y="4723130"/>
                    <a:pt x="2659380" y="4726940"/>
                    <a:pt x="2593340" y="4724400"/>
                  </a:cubicBezTo>
                  <a:cubicBezTo>
                    <a:pt x="2529840" y="4723130"/>
                    <a:pt x="2466340" y="4719320"/>
                    <a:pt x="2405380" y="4707890"/>
                  </a:cubicBezTo>
                  <a:cubicBezTo>
                    <a:pt x="2326640" y="4693920"/>
                    <a:pt x="2246630" y="4693920"/>
                    <a:pt x="2169160" y="4681220"/>
                  </a:cubicBezTo>
                  <a:cubicBezTo>
                    <a:pt x="1967230" y="4648200"/>
                    <a:pt x="1761490" y="4657090"/>
                    <a:pt x="1558290" y="4643120"/>
                  </a:cubicBezTo>
                  <a:cubicBezTo>
                    <a:pt x="1443990" y="4635500"/>
                    <a:pt x="1329690" y="4617720"/>
                    <a:pt x="1215390" y="4602480"/>
                  </a:cubicBezTo>
                  <a:cubicBezTo>
                    <a:pt x="1085850" y="4585970"/>
                    <a:pt x="956310" y="4566920"/>
                    <a:pt x="825500" y="4549140"/>
                  </a:cubicBezTo>
                  <a:cubicBezTo>
                    <a:pt x="730250" y="4536440"/>
                    <a:pt x="633730" y="4523740"/>
                    <a:pt x="538480" y="4511040"/>
                  </a:cubicBezTo>
                  <a:cubicBezTo>
                    <a:pt x="535940" y="4511040"/>
                    <a:pt x="533400" y="4509770"/>
                    <a:pt x="530860" y="4509770"/>
                  </a:cubicBezTo>
                  <a:cubicBezTo>
                    <a:pt x="450850" y="4475479"/>
                    <a:pt x="365760" y="4448810"/>
                    <a:pt x="292100" y="4404360"/>
                  </a:cubicBezTo>
                  <a:cubicBezTo>
                    <a:pt x="167640" y="4328160"/>
                    <a:pt x="114300" y="4206240"/>
                    <a:pt x="109220" y="4062730"/>
                  </a:cubicBezTo>
                  <a:cubicBezTo>
                    <a:pt x="107950" y="4013200"/>
                    <a:pt x="101600" y="3964940"/>
                    <a:pt x="101600" y="3915410"/>
                  </a:cubicBezTo>
                  <a:cubicBezTo>
                    <a:pt x="102870" y="3846830"/>
                    <a:pt x="107950" y="3779520"/>
                    <a:pt x="111760" y="3712210"/>
                  </a:cubicBezTo>
                  <a:cubicBezTo>
                    <a:pt x="121920" y="3511550"/>
                    <a:pt x="127000" y="3310890"/>
                    <a:pt x="111760" y="3110230"/>
                  </a:cubicBezTo>
                  <a:cubicBezTo>
                    <a:pt x="97790" y="2929890"/>
                    <a:pt x="85090" y="2750820"/>
                    <a:pt x="71120" y="2570480"/>
                  </a:cubicBezTo>
                  <a:cubicBezTo>
                    <a:pt x="62230" y="2454910"/>
                    <a:pt x="50800" y="2340610"/>
                    <a:pt x="43180" y="2225040"/>
                  </a:cubicBezTo>
                  <a:cubicBezTo>
                    <a:pt x="38100" y="2148840"/>
                    <a:pt x="39370" y="2071370"/>
                    <a:pt x="34290" y="1995170"/>
                  </a:cubicBezTo>
                  <a:cubicBezTo>
                    <a:pt x="31750" y="1951990"/>
                    <a:pt x="17780" y="1910080"/>
                    <a:pt x="16510" y="1866900"/>
                  </a:cubicBezTo>
                  <a:cubicBezTo>
                    <a:pt x="11430" y="1762760"/>
                    <a:pt x="10160" y="1657350"/>
                    <a:pt x="7620" y="1551940"/>
                  </a:cubicBezTo>
                  <a:cubicBezTo>
                    <a:pt x="6350" y="1511300"/>
                    <a:pt x="0" y="1470660"/>
                    <a:pt x="1270" y="1430020"/>
                  </a:cubicBezTo>
                  <a:cubicBezTo>
                    <a:pt x="2540" y="1366520"/>
                    <a:pt x="10160" y="1303020"/>
                    <a:pt x="11430" y="1239520"/>
                  </a:cubicBezTo>
                  <a:cubicBezTo>
                    <a:pt x="12700" y="1165860"/>
                    <a:pt x="5080" y="1092200"/>
                    <a:pt x="7620" y="1019810"/>
                  </a:cubicBezTo>
                  <a:cubicBezTo>
                    <a:pt x="7620" y="949960"/>
                    <a:pt x="16510" y="881380"/>
                    <a:pt x="25400" y="811530"/>
                  </a:cubicBezTo>
                  <a:cubicBezTo>
                    <a:pt x="27940" y="787400"/>
                    <a:pt x="45720" y="765810"/>
                    <a:pt x="50800" y="741680"/>
                  </a:cubicBezTo>
                  <a:cubicBezTo>
                    <a:pt x="72390" y="622300"/>
                    <a:pt x="95250" y="502920"/>
                    <a:pt x="151130" y="392430"/>
                  </a:cubicBezTo>
                  <a:cubicBezTo>
                    <a:pt x="163830" y="368300"/>
                    <a:pt x="184150" y="346710"/>
                    <a:pt x="203200" y="327660"/>
                  </a:cubicBezTo>
                  <a:cubicBezTo>
                    <a:pt x="209550" y="321310"/>
                    <a:pt x="224790" y="325120"/>
                    <a:pt x="228600" y="325120"/>
                  </a:cubicBezTo>
                  <a:cubicBezTo>
                    <a:pt x="237490" y="308610"/>
                    <a:pt x="242570" y="292100"/>
                    <a:pt x="252730" y="284480"/>
                  </a:cubicBezTo>
                  <a:cubicBezTo>
                    <a:pt x="307340" y="242570"/>
                    <a:pt x="364490" y="212090"/>
                    <a:pt x="435610" y="204470"/>
                  </a:cubicBezTo>
                  <a:cubicBezTo>
                    <a:pt x="488950" y="198120"/>
                    <a:pt x="541020" y="175260"/>
                    <a:pt x="594360" y="162560"/>
                  </a:cubicBezTo>
                  <a:cubicBezTo>
                    <a:pt x="659130" y="147320"/>
                    <a:pt x="723900" y="129540"/>
                    <a:pt x="791210" y="120650"/>
                  </a:cubicBezTo>
                  <a:cubicBezTo>
                    <a:pt x="852170" y="113030"/>
                    <a:pt x="910590" y="96520"/>
                    <a:pt x="972820" y="91440"/>
                  </a:cubicBezTo>
                  <a:cubicBezTo>
                    <a:pt x="1036320" y="86360"/>
                    <a:pt x="1099820" y="71120"/>
                    <a:pt x="1164590" y="66040"/>
                  </a:cubicBezTo>
                  <a:cubicBezTo>
                    <a:pt x="1339850" y="53340"/>
                    <a:pt x="1516380" y="44450"/>
                    <a:pt x="1691640" y="34290"/>
                  </a:cubicBezTo>
                  <a:cubicBezTo>
                    <a:pt x="1734820" y="31750"/>
                    <a:pt x="1778000" y="34290"/>
                    <a:pt x="1821180" y="35560"/>
                  </a:cubicBezTo>
                  <a:cubicBezTo>
                    <a:pt x="1842770" y="36830"/>
                    <a:pt x="1864360" y="41910"/>
                    <a:pt x="1887220" y="44450"/>
                  </a:cubicBezTo>
                  <a:cubicBezTo>
                    <a:pt x="1897380" y="45720"/>
                    <a:pt x="1907540" y="41910"/>
                    <a:pt x="1917700" y="41910"/>
                  </a:cubicBezTo>
                  <a:cubicBezTo>
                    <a:pt x="1948180" y="41910"/>
                    <a:pt x="1979930" y="41910"/>
                    <a:pt x="2010410" y="40640"/>
                  </a:cubicBezTo>
                  <a:cubicBezTo>
                    <a:pt x="2068830" y="38100"/>
                    <a:pt x="2128520" y="31750"/>
                    <a:pt x="2186940" y="31750"/>
                  </a:cubicBezTo>
                  <a:cubicBezTo>
                    <a:pt x="2244090" y="31750"/>
                    <a:pt x="2301240" y="35560"/>
                    <a:pt x="2358390" y="38100"/>
                  </a:cubicBezTo>
                  <a:lnTo>
                    <a:pt x="2404110" y="38100"/>
                  </a:lnTo>
                  <a:cubicBezTo>
                    <a:pt x="2473960" y="35560"/>
                    <a:pt x="2542540" y="35560"/>
                    <a:pt x="2612390" y="31750"/>
                  </a:cubicBezTo>
                  <a:cubicBezTo>
                    <a:pt x="2679700" y="27940"/>
                    <a:pt x="2745740" y="19050"/>
                    <a:pt x="2813050" y="15240"/>
                  </a:cubicBezTo>
                  <a:cubicBezTo>
                    <a:pt x="2844800" y="12700"/>
                    <a:pt x="2877820" y="12700"/>
                    <a:pt x="2909570" y="19050"/>
                  </a:cubicBezTo>
                  <a:cubicBezTo>
                    <a:pt x="2957830" y="27940"/>
                    <a:pt x="3003550" y="33020"/>
                    <a:pt x="3051810" y="19050"/>
                  </a:cubicBezTo>
                  <a:cubicBezTo>
                    <a:pt x="3069590" y="13970"/>
                    <a:pt x="3092450" y="22860"/>
                    <a:pt x="3112770" y="25400"/>
                  </a:cubicBezTo>
                  <a:cubicBezTo>
                    <a:pt x="3121660" y="26670"/>
                    <a:pt x="3131820" y="29210"/>
                    <a:pt x="3136900" y="25400"/>
                  </a:cubicBezTo>
                  <a:cubicBezTo>
                    <a:pt x="3171190" y="0"/>
                    <a:pt x="3202940" y="6350"/>
                    <a:pt x="3235960" y="27940"/>
                  </a:cubicBezTo>
                  <a:cubicBezTo>
                    <a:pt x="3239770" y="30480"/>
                    <a:pt x="3249930" y="24130"/>
                    <a:pt x="3257550" y="24130"/>
                  </a:cubicBezTo>
                  <a:cubicBezTo>
                    <a:pt x="3288030" y="24130"/>
                    <a:pt x="3318510" y="24130"/>
                    <a:pt x="3350260" y="25400"/>
                  </a:cubicBezTo>
                  <a:cubicBezTo>
                    <a:pt x="3373120" y="26670"/>
                    <a:pt x="3394710" y="34290"/>
                    <a:pt x="3417570" y="36830"/>
                  </a:cubicBezTo>
                  <a:cubicBezTo>
                    <a:pt x="3467100" y="43180"/>
                    <a:pt x="3517900" y="53340"/>
                    <a:pt x="3568700" y="53340"/>
                  </a:cubicBezTo>
                  <a:cubicBezTo>
                    <a:pt x="3663950" y="54610"/>
                    <a:pt x="3759200" y="58420"/>
                    <a:pt x="3853180" y="78740"/>
                  </a:cubicBezTo>
                  <a:cubicBezTo>
                    <a:pt x="3940809" y="97790"/>
                    <a:pt x="4030980" y="97790"/>
                    <a:pt x="4119880" y="113030"/>
                  </a:cubicBezTo>
                  <a:cubicBezTo>
                    <a:pt x="4173220" y="121920"/>
                    <a:pt x="4227830" y="138430"/>
                    <a:pt x="4273550" y="165100"/>
                  </a:cubicBezTo>
                  <a:cubicBezTo>
                    <a:pt x="4323080" y="193040"/>
                    <a:pt x="4361180" y="238760"/>
                    <a:pt x="4405630" y="276860"/>
                  </a:cubicBezTo>
                  <a:cubicBezTo>
                    <a:pt x="4422139" y="290830"/>
                    <a:pt x="4446270" y="300990"/>
                    <a:pt x="4457700" y="318770"/>
                  </a:cubicBezTo>
                  <a:cubicBezTo>
                    <a:pt x="4490720" y="367030"/>
                    <a:pt x="4519930" y="417830"/>
                    <a:pt x="4549140" y="468630"/>
                  </a:cubicBezTo>
                  <a:cubicBezTo>
                    <a:pt x="4570730" y="505460"/>
                    <a:pt x="4592320" y="543560"/>
                    <a:pt x="4608830" y="581660"/>
                  </a:cubicBezTo>
                  <a:cubicBezTo>
                    <a:pt x="4626610" y="626110"/>
                    <a:pt x="4640580" y="671830"/>
                    <a:pt x="4654550" y="718820"/>
                  </a:cubicBezTo>
                  <a:cubicBezTo>
                    <a:pt x="4676140" y="792480"/>
                    <a:pt x="4701540" y="866140"/>
                    <a:pt x="4715510" y="942340"/>
                  </a:cubicBezTo>
                  <a:cubicBezTo>
                    <a:pt x="4735830" y="1049020"/>
                    <a:pt x="4745990" y="1158240"/>
                    <a:pt x="4761230" y="1266190"/>
                  </a:cubicBezTo>
                  <a:cubicBezTo>
                    <a:pt x="4766310" y="1301750"/>
                    <a:pt x="4772660" y="1337310"/>
                    <a:pt x="4775200" y="1372870"/>
                  </a:cubicBezTo>
                  <a:cubicBezTo>
                    <a:pt x="4782820" y="1474470"/>
                    <a:pt x="4787900" y="1574800"/>
                    <a:pt x="4794250" y="1676400"/>
                  </a:cubicBezTo>
                  <a:cubicBezTo>
                    <a:pt x="4803140" y="1802130"/>
                    <a:pt x="4815840" y="1926590"/>
                    <a:pt x="4822190" y="2052320"/>
                  </a:cubicBezTo>
                  <a:cubicBezTo>
                    <a:pt x="4828540" y="2172970"/>
                    <a:pt x="4833620" y="2294890"/>
                    <a:pt x="4831080" y="2416810"/>
                  </a:cubicBezTo>
                  <a:cubicBezTo>
                    <a:pt x="4827270" y="2620010"/>
                    <a:pt x="4817110" y="2821940"/>
                    <a:pt x="4806950" y="3025140"/>
                  </a:cubicBezTo>
                  <a:cubicBezTo>
                    <a:pt x="4800600" y="3150870"/>
                    <a:pt x="4791710" y="3275330"/>
                    <a:pt x="4779010" y="3399790"/>
                  </a:cubicBezTo>
                  <a:cubicBezTo>
                    <a:pt x="4766310" y="3524250"/>
                    <a:pt x="4747260" y="3647440"/>
                    <a:pt x="4733290" y="3771900"/>
                  </a:cubicBezTo>
                  <a:cubicBezTo>
                    <a:pt x="4723130" y="3858260"/>
                    <a:pt x="4720590" y="3944620"/>
                    <a:pt x="4709160" y="4029710"/>
                  </a:cubicBezTo>
                  <a:cubicBezTo>
                    <a:pt x="4699000" y="4107180"/>
                    <a:pt x="4660900" y="4175760"/>
                    <a:pt x="4610100" y="4232910"/>
                  </a:cubicBezTo>
                  <a:cubicBezTo>
                    <a:pt x="4568191" y="4281170"/>
                    <a:pt x="4535170" y="4335780"/>
                    <a:pt x="4491991" y="4382770"/>
                  </a:cubicBezTo>
                  <a:cubicBezTo>
                    <a:pt x="4453891" y="4424679"/>
                    <a:pt x="4411981" y="4466590"/>
                    <a:pt x="4345941" y="4467860"/>
                  </a:cubicBezTo>
                  <a:cubicBezTo>
                    <a:pt x="4330700" y="4467860"/>
                    <a:pt x="4316731" y="4483100"/>
                    <a:pt x="4301491" y="4490720"/>
                  </a:cubicBezTo>
                  <a:cubicBezTo>
                    <a:pt x="4236720" y="4518660"/>
                    <a:pt x="4169411" y="4542790"/>
                    <a:pt x="4105911" y="4573270"/>
                  </a:cubicBezTo>
                  <a:cubicBezTo>
                    <a:pt x="3989070" y="4629150"/>
                    <a:pt x="3863341" y="4638040"/>
                    <a:pt x="3737611" y="4643120"/>
                  </a:cubicBezTo>
                  <a:cubicBezTo>
                    <a:pt x="3689351" y="4645660"/>
                    <a:pt x="3639820" y="4641850"/>
                    <a:pt x="3591561" y="4645660"/>
                  </a:cubicBezTo>
                  <a:cubicBezTo>
                    <a:pt x="3567431" y="4646930"/>
                    <a:pt x="3544570" y="4658360"/>
                    <a:pt x="3521711" y="4663440"/>
                  </a:cubicBezTo>
                  <a:cubicBezTo>
                    <a:pt x="3511551" y="4665980"/>
                    <a:pt x="3501391" y="4664710"/>
                    <a:pt x="3489961" y="4665980"/>
                  </a:cubicBezTo>
                  <a:cubicBezTo>
                    <a:pt x="3474720" y="4667250"/>
                    <a:pt x="3459481" y="4671060"/>
                    <a:pt x="3444241" y="4669790"/>
                  </a:cubicBezTo>
                  <a:cubicBezTo>
                    <a:pt x="3429000" y="4667250"/>
                    <a:pt x="3418841" y="4662170"/>
                    <a:pt x="3416300" y="4662170"/>
                  </a:cubicBez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en-US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</p:grpSp>
      <p:sp>
        <p:nvSpPr>
          <p:cNvPr id="181" name="TextBox 9"/>
          <p:cNvSpPr/>
          <p:nvPr/>
        </p:nvSpPr>
        <p:spPr>
          <a:xfrm>
            <a:off x="1877189" y="1205816"/>
            <a:ext cx="14988472" cy="209147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pPr>
              <a:lnSpc>
                <a:spcPts val="5448"/>
              </a:lnSpc>
              <a:defRPr>
                <a:solidFill>
                  <a:srgbClr val="000000"/>
                </a:solidFill>
                <a:latin typeface="Abhaya Libre Regular"/>
              </a:defRPr>
            </a:pPr>
            <a:r>
              <a:rPr sz="6410"/>
              <a:t>Capítulo 3: </a:t>
            </a:r>
            <a:r>
              <a:rPr sz="6600"/>
              <a:t>Gestión práctica de proyectos con OpenProject</a:t>
            </a:r>
            <a:endParaRPr lang="en-US" sz="6600" spc="-1" dirty="0">
              <a:solidFill>
                <a:srgbClr val="000000"/>
              </a:solidFill>
            </a:endParaRPr>
          </a:p>
          <a:p>
            <a:pPr>
              <a:lnSpc>
                <a:spcPts val="5448"/>
              </a:lnSpc>
            </a:pPr>
            <a:endParaRPr lang="en-US" sz="641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2" name="TextBox 10"/>
          <p:cNvSpPr/>
          <p:nvPr/>
        </p:nvSpPr>
        <p:spPr>
          <a:xfrm rot="19920374">
            <a:off x="657036" y="5634931"/>
            <a:ext cx="7849075" cy="184665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pPr>
              <a:defRPr sz="4000" b="1"/>
            </a:pPr>
            <a:r>
              <a:rPr dirty="0"/>
              <a:t>Se </a:t>
            </a:r>
            <a:r>
              <a:rPr dirty="0" err="1"/>
              <a:t>crea</a:t>
            </a:r>
            <a:r>
              <a:rPr dirty="0"/>
              <a:t> un nuevo </a:t>
            </a:r>
            <a:r>
              <a:rPr dirty="0" err="1"/>
              <a:t>proyecto</a:t>
            </a:r>
            <a:r>
              <a:rPr dirty="0"/>
              <a:t>:</a:t>
            </a:r>
          </a:p>
          <a:p>
            <a:endParaRPr lang="sl-SI" sz="4000" b="1" dirty="0"/>
          </a:p>
          <a:p>
            <a:endParaRPr lang="sl-SI" sz="4000" b="1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12B63957-A547-48D3-ABD5-79E471104E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70272" y="2752043"/>
            <a:ext cx="10398708" cy="6646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45739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Picture 2"/>
          <p:cNvPicPr/>
          <p:nvPr/>
        </p:nvPicPr>
        <p:blipFill>
          <a:blip r:embed="rId2"/>
          <a:stretch/>
        </p:blipFill>
        <p:spPr>
          <a:xfrm rot="17403600">
            <a:off x="-5811120" y="7593840"/>
            <a:ext cx="11621880" cy="12387600"/>
          </a:xfrm>
          <a:prstGeom prst="rect">
            <a:avLst/>
          </a:prstGeom>
          <a:ln w="0">
            <a:noFill/>
          </a:ln>
        </p:spPr>
      </p:pic>
      <p:pic>
        <p:nvPicPr>
          <p:cNvPr id="175" name="Picture 3"/>
          <p:cNvPicPr/>
          <p:nvPr/>
        </p:nvPicPr>
        <p:blipFill>
          <a:blip r:embed="rId3"/>
          <a:stretch/>
        </p:blipFill>
        <p:spPr>
          <a:xfrm rot="1836600">
            <a:off x="0" y="-2006640"/>
            <a:ext cx="3333600" cy="3588120"/>
          </a:xfrm>
          <a:prstGeom prst="rect">
            <a:avLst/>
          </a:prstGeom>
          <a:ln w="0">
            <a:noFill/>
          </a:ln>
        </p:spPr>
      </p:pic>
      <p:pic>
        <p:nvPicPr>
          <p:cNvPr id="176" name="Picture 4"/>
          <p:cNvPicPr/>
          <p:nvPr/>
        </p:nvPicPr>
        <p:blipFill>
          <a:blip r:embed="rId4"/>
          <a:stretch/>
        </p:blipFill>
        <p:spPr>
          <a:xfrm>
            <a:off x="16418880" y="0"/>
            <a:ext cx="1868760" cy="1868760"/>
          </a:xfrm>
          <a:prstGeom prst="rect">
            <a:avLst/>
          </a:prstGeom>
          <a:ln w="0">
            <a:noFill/>
          </a:ln>
        </p:spPr>
      </p:pic>
      <p:pic>
        <p:nvPicPr>
          <p:cNvPr id="177" name="Picture 5"/>
          <p:cNvPicPr/>
          <p:nvPr/>
        </p:nvPicPr>
        <p:blipFill>
          <a:blip r:embed="rId5"/>
          <a:stretch/>
        </p:blipFill>
        <p:spPr>
          <a:xfrm>
            <a:off x="1464987" y="388695"/>
            <a:ext cx="3710520" cy="779040"/>
          </a:xfrm>
          <a:prstGeom prst="rect">
            <a:avLst/>
          </a:prstGeom>
          <a:ln w="0">
            <a:noFill/>
          </a:ln>
        </p:spPr>
      </p:pic>
      <p:grpSp>
        <p:nvGrpSpPr>
          <p:cNvPr id="178" name="Group 6"/>
          <p:cNvGrpSpPr/>
          <p:nvPr/>
        </p:nvGrpSpPr>
        <p:grpSpPr>
          <a:xfrm>
            <a:off x="1200169" y="2509099"/>
            <a:ext cx="6076037" cy="1596616"/>
            <a:chOff x="10225800" y="1650960"/>
            <a:chExt cx="7134840" cy="6977160"/>
          </a:xfrm>
        </p:grpSpPr>
        <p:sp>
          <p:nvSpPr>
            <p:cNvPr id="179" name="Freeform 7"/>
            <p:cNvSpPr/>
            <p:nvPr/>
          </p:nvSpPr>
          <p:spPr>
            <a:xfrm>
              <a:off x="10225800" y="1650960"/>
              <a:ext cx="7134840" cy="6977160"/>
            </a:xfrm>
            <a:custGeom>
              <a:avLst/>
              <a:gdLst>
                <a:gd name="textAreaLeft" fmla="*/ 0 w 7134840"/>
                <a:gd name="textAreaRight" fmla="*/ 7135200 w 7134840"/>
                <a:gd name="textAreaTop" fmla="*/ 0 h 6977160"/>
                <a:gd name="textAreaBottom" fmla="*/ 6977520 h 6977160"/>
              </a:gdLst>
              <a:ahLst/>
              <a:cxnLst/>
              <a:rect l="textAreaLeft" t="textAreaTop" r="textAreaRight" b="textAreaBottom"/>
              <a:pathLst>
                <a:path w="4833620" h="4726940">
                  <a:moveTo>
                    <a:pt x="3416300" y="4662170"/>
                  </a:moveTo>
                  <a:cubicBezTo>
                    <a:pt x="3388360" y="4669790"/>
                    <a:pt x="3366770" y="4679950"/>
                    <a:pt x="3345180" y="4682490"/>
                  </a:cubicBezTo>
                  <a:cubicBezTo>
                    <a:pt x="3223260" y="4692650"/>
                    <a:pt x="3102610" y="4702810"/>
                    <a:pt x="2980690" y="4711700"/>
                  </a:cubicBezTo>
                  <a:cubicBezTo>
                    <a:pt x="2918460" y="4715510"/>
                    <a:pt x="2856230" y="4719320"/>
                    <a:pt x="2794000" y="4720590"/>
                  </a:cubicBezTo>
                  <a:cubicBezTo>
                    <a:pt x="2726690" y="4723130"/>
                    <a:pt x="2659380" y="4726940"/>
                    <a:pt x="2593340" y="4724400"/>
                  </a:cubicBezTo>
                  <a:cubicBezTo>
                    <a:pt x="2529840" y="4723130"/>
                    <a:pt x="2466340" y="4719320"/>
                    <a:pt x="2405380" y="4707890"/>
                  </a:cubicBezTo>
                  <a:cubicBezTo>
                    <a:pt x="2326640" y="4693920"/>
                    <a:pt x="2246630" y="4693920"/>
                    <a:pt x="2169160" y="4681220"/>
                  </a:cubicBezTo>
                  <a:cubicBezTo>
                    <a:pt x="1967230" y="4648200"/>
                    <a:pt x="1761490" y="4657090"/>
                    <a:pt x="1558290" y="4643120"/>
                  </a:cubicBezTo>
                  <a:cubicBezTo>
                    <a:pt x="1443990" y="4635500"/>
                    <a:pt x="1329690" y="4617720"/>
                    <a:pt x="1215390" y="4602480"/>
                  </a:cubicBezTo>
                  <a:cubicBezTo>
                    <a:pt x="1085850" y="4585970"/>
                    <a:pt x="956310" y="4566920"/>
                    <a:pt x="825500" y="4549140"/>
                  </a:cubicBezTo>
                  <a:cubicBezTo>
                    <a:pt x="730250" y="4536440"/>
                    <a:pt x="633730" y="4523740"/>
                    <a:pt x="538480" y="4511040"/>
                  </a:cubicBezTo>
                  <a:cubicBezTo>
                    <a:pt x="535940" y="4511040"/>
                    <a:pt x="533400" y="4509770"/>
                    <a:pt x="530860" y="4509770"/>
                  </a:cubicBezTo>
                  <a:cubicBezTo>
                    <a:pt x="450850" y="4475479"/>
                    <a:pt x="365760" y="4448810"/>
                    <a:pt x="292100" y="4404360"/>
                  </a:cubicBezTo>
                  <a:cubicBezTo>
                    <a:pt x="167640" y="4328160"/>
                    <a:pt x="114300" y="4206240"/>
                    <a:pt x="109220" y="4062730"/>
                  </a:cubicBezTo>
                  <a:cubicBezTo>
                    <a:pt x="107950" y="4013200"/>
                    <a:pt x="101600" y="3964940"/>
                    <a:pt x="101600" y="3915410"/>
                  </a:cubicBezTo>
                  <a:cubicBezTo>
                    <a:pt x="102870" y="3846830"/>
                    <a:pt x="107950" y="3779520"/>
                    <a:pt x="111760" y="3712210"/>
                  </a:cubicBezTo>
                  <a:cubicBezTo>
                    <a:pt x="121920" y="3511550"/>
                    <a:pt x="127000" y="3310890"/>
                    <a:pt x="111760" y="3110230"/>
                  </a:cubicBezTo>
                  <a:cubicBezTo>
                    <a:pt x="97790" y="2929890"/>
                    <a:pt x="85090" y="2750820"/>
                    <a:pt x="71120" y="2570480"/>
                  </a:cubicBezTo>
                  <a:cubicBezTo>
                    <a:pt x="62230" y="2454910"/>
                    <a:pt x="50800" y="2340610"/>
                    <a:pt x="43180" y="2225040"/>
                  </a:cubicBezTo>
                  <a:cubicBezTo>
                    <a:pt x="38100" y="2148840"/>
                    <a:pt x="39370" y="2071370"/>
                    <a:pt x="34290" y="1995170"/>
                  </a:cubicBezTo>
                  <a:cubicBezTo>
                    <a:pt x="31750" y="1951990"/>
                    <a:pt x="17780" y="1910080"/>
                    <a:pt x="16510" y="1866900"/>
                  </a:cubicBezTo>
                  <a:cubicBezTo>
                    <a:pt x="11430" y="1762760"/>
                    <a:pt x="10160" y="1657350"/>
                    <a:pt x="7620" y="1551940"/>
                  </a:cubicBezTo>
                  <a:cubicBezTo>
                    <a:pt x="6350" y="1511300"/>
                    <a:pt x="0" y="1470660"/>
                    <a:pt x="1270" y="1430020"/>
                  </a:cubicBezTo>
                  <a:cubicBezTo>
                    <a:pt x="2540" y="1366520"/>
                    <a:pt x="10160" y="1303020"/>
                    <a:pt x="11430" y="1239520"/>
                  </a:cubicBezTo>
                  <a:cubicBezTo>
                    <a:pt x="12700" y="1165860"/>
                    <a:pt x="5080" y="1092200"/>
                    <a:pt x="7620" y="1019810"/>
                  </a:cubicBezTo>
                  <a:cubicBezTo>
                    <a:pt x="7620" y="949960"/>
                    <a:pt x="16510" y="881380"/>
                    <a:pt x="25400" y="811530"/>
                  </a:cubicBezTo>
                  <a:cubicBezTo>
                    <a:pt x="27940" y="787400"/>
                    <a:pt x="45720" y="765810"/>
                    <a:pt x="50800" y="741680"/>
                  </a:cubicBezTo>
                  <a:cubicBezTo>
                    <a:pt x="72390" y="622300"/>
                    <a:pt x="95250" y="502920"/>
                    <a:pt x="151130" y="392430"/>
                  </a:cubicBezTo>
                  <a:cubicBezTo>
                    <a:pt x="163830" y="368300"/>
                    <a:pt x="184150" y="346710"/>
                    <a:pt x="203200" y="327660"/>
                  </a:cubicBezTo>
                  <a:cubicBezTo>
                    <a:pt x="209550" y="321310"/>
                    <a:pt x="224790" y="325120"/>
                    <a:pt x="228600" y="325120"/>
                  </a:cubicBezTo>
                  <a:cubicBezTo>
                    <a:pt x="237490" y="308610"/>
                    <a:pt x="242570" y="292100"/>
                    <a:pt x="252730" y="284480"/>
                  </a:cubicBezTo>
                  <a:cubicBezTo>
                    <a:pt x="307340" y="242570"/>
                    <a:pt x="364490" y="212090"/>
                    <a:pt x="435610" y="204470"/>
                  </a:cubicBezTo>
                  <a:cubicBezTo>
                    <a:pt x="488950" y="198120"/>
                    <a:pt x="541020" y="175260"/>
                    <a:pt x="594360" y="162560"/>
                  </a:cubicBezTo>
                  <a:cubicBezTo>
                    <a:pt x="659130" y="147320"/>
                    <a:pt x="723900" y="129540"/>
                    <a:pt x="791210" y="120650"/>
                  </a:cubicBezTo>
                  <a:cubicBezTo>
                    <a:pt x="852170" y="113030"/>
                    <a:pt x="910590" y="96520"/>
                    <a:pt x="972820" y="91440"/>
                  </a:cubicBezTo>
                  <a:cubicBezTo>
                    <a:pt x="1036320" y="86360"/>
                    <a:pt x="1099820" y="71120"/>
                    <a:pt x="1164590" y="66040"/>
                  </a:cubicBezTo>
                  <a:cubicBezTo>
                    <a:pt x="1339850" y="53340"/>
                    <a:pt x="1516380" y="44450"/>
                    <a:pt x="1691640" y="34290"/>
                  </a:cubicBezTo>
                  <a:cubicBezTo>
                    <a:pt x="1734820" y="31750"/>
                    <a:pt x="1778000" y="34290"/>
                    <a:pt x="1821180" y="35560"/>
                  </a:cubicBezTo>
                  <a:cubicBezTo>
                    <a:pt x="1842770" y="36830"/>
                    <a:pt x="1864360" y="41910"/>
                    <a:pt x="1887220" y="44450"/>
                  </a:cubicBezTo>
                  <a:cubicBezTo>
                    <a:pt x="1897380" y="45720"/>
                    <a:pt x="1907540" y="41910"/>
                    <a:pt x="1917700" y="41910"/>
                  </a:cubicBezTo>
                  <a:cubicBezTo>
                    <a:pt x="1948180" y="41910"/>
                    <a:pt x="1979930" y="41910"/>
                    <a:pt x="2010410" y="40640"/>
                  </a:cubicBezTo>
                  <a:cubicBezTo>
                    <a:pt x="2068830" y="38100"/>
                    <a:pt x="2128520" y="31750"/>
                    <a:pt x="2186940" y="31750"/>
                  </a:cubicBezTo>
                  <a:cubicBezTo>
                    <a:pt x="2244090" y="31750"/>
                    <a:pt x="2301240" y="35560"/>
                    <a:pt x="2358390" y="38100"/>
                  </a:cubicBezTo>
                  <a:lnTo>
                    <a:pt x="2404110" y="38100"/>
                  </a:lnTo>
                  <a:cubicBezTo>
                    <a:pt x="2473960" y="35560"/>
                    <a:pt x="2542540" y="35560"/>
                    <a:pt x="2612390" y="31750"/>
                  </a:cubicBezTo>
                  <a:cubicBezTo>
                    <a:pt x="2679700" y="27940"/>
                    <a:pt x="2745740" y="19050"/>
                    <a:pt x="2813050" y="15240"/>
                  </a:cubicBezTo>
                  <a:cubicBezTo>
                    <a:pt x="2844800" y="12700"/>
                    <a:pt x="2877820" y="12700"/>
                    <a:pt x="2909570" y="19050"/>
                  </a:cubicBezTo>
                  <a:cubicBezTo>
                    <a:pt x="2957830" y="27940"/>
                    <a:pt x="3003550" y="33020"/>
                    <a:pt x="3051810" y="19050"/>
                  </a:cubicBezTo>
                  <a:cubicBezTo>
                    <a:pt x="3069590" y="13970"/>
                    <a:pt x="3092450" y="22860"/>
                    <a:pt x="3112770" y="25400"/>
                  </a:cubicBezTo>
                  <a:cubicBezTo>
                    <a:pt x="3121660" y="26670"/>
                    <a:pt x="3131820" y="29210"/>
                    <a:pt x="3136900" y="25400"/>
                  </a:cubicBezTo>
                  <a:cubicBezTo>
                    <a:pt x="3171190" y="0"/>
                    <a:pt x="3202940" y="6350"/>
                    <a:pt x="3235960" y="27940"/>
                  </a:cubicBezTo>
                  <a:cubicBezTo>
                    <a:pt x="3239770" y="30480"/>
                    <a:pt x="3249930" y="24130"/>
                    <a:pt x="3257550" y="24130"/>
                  </a:cubicBezTo>
                  <a:cubicBezTo>
                    <a:pt x="3288030" y="24130"/>
                    <a:pt x="3318510" y="24130"/>
                    <a:pt x="3350260" y="25400"/>
                  </a:cubicBezTo>
                  <a:cubicBezTo>
                    <a:pt x="3373120" y="26670"/>
                    <a:pt x="3394710" y="34290"/>
                    <a:pt x="3417570" y="36830"/>
                  </a:cubicBezTo>
                  <a:cubicBezTo>
                    <a:pt x="3467100" y="43180"/>
                    <a:pt x="3517900" y="53340"/>
                    <a:pt x="3568700" y="53340"/>
                  </a:cubicBezTo>
                  <a:cubicBezTo>
                    <a:pt x="3663950" y="54610"/>
                    <a:pt x="3759200" y="58420"/>
                    <a:pt x="3853180" y="78740"/>
                  </a:cubicBezTo>
                  <a:cubicBezTo>
                    <a:pt x="3940809" y="97790"/>
                    <a:pt x="4030980" y="97790"/>
                    <a:pt x="4119880" y="113030"/>
                  </a:cubicBezTo>
                  <a:cubicBezTo>
                    <a:pt x="4173220" y="121920"/>
                    <a:pt x="4227830" y="138430"/>
                    <a:pt x="4273550" y="165100"/>
                  </a:cubicBezTo>
                  <a:cubicBezTo>
                    <a:pt x="4323080" y="193040"/>
                    <a:pt x="4361180" y="238760"/>
                    <a:pt x="4405630" y="276860"/>
                  </a:cubicBezTo>
                  <a:cubicBezTo>
                    <a:pt x="4422139" y="290830"/>
                    <a:pt x="4446270" y="300990"/>
                    <a:pt x="4457700" y="318770"/>
                  </a:cubicBezTo>
                  <a:cubicBezTo>
                    <a:pt x="4490720" y="367030"/>
                    <a:pt x="4519930" y="417830"/>
                    <a:pt x="4549140" y="468630"/>
                  </a:cubicBezTo>
                  <a:cubicBezTo>
                    <a:pt x="4570730" y="505460"/>
                    <a:pt x="4592320" y="543560"/>
                    <a:pt x="4608830" y="581660"/>
                  </a:cubicBezTo>
                  <a:cubicBezTo>
                    <a:pt x="4626610" y="626110"/>
                    <a:pt x="4640580" y="671830"/>
                    <a:pt x="4654550" y="718820"/>
                  </a:cubicBezTo>
                  <a:cubicBezTo>
                    <a:pt x="4676140" y="792480"/>
                    <a:pt x="4701540" y="866140"/>
                    <a:pt x="4715510" y="942340"/>
                  </a:cubicBezTo>
                  <a:cubicBezTo>
                    <a:pt x="4735830" y="1049020"/>
                    <a:pt x="4745990" y="1158240"/>
                    <a:pt x="4761230" y="1266190"/>
                  </a:cubicBezTo>
                  <a:cubicBezTo>
                    <a:pt x="4766310" y="1301750"/>
                    <a:pt x="4772660" y="1337310"/>
                    <a:pt x="4775200" y="1372870"/>
                  </a:cubicBezTo>
                  <a:cubicBezTo>
                    <a:pt x="4782820" y="1474470"/>
                    <a:pt x="4787900" y="1574800"/>
                    <a:pt x="4794250" y="1676400"/>
                  </a:cubicBezTo>
                  <a:cubicBezTo>
                    <a:pt x="4803140" y="1802130"/>
                    <a:pt x="4815840" y="1926590"/>
                    <a:pt x="4822190" y="2052320"/>
                  </a:cubicBezTo>
                  <a:cubicBezTo>
                    <a:pt x="4828540" y="2172970"/>
                    <a:pt x="4833620" y="2294890"/>
                    <a:pt x="4831080" y="2416810"/>
                  </a:cubicBezTo>
                  <a:cubicBezTo>
                    <a:pt x="4827270" y="2620010"/>
                    <a:pt x="4817110" y="2821940"/>
                    <a:pt x="4806950" y="3025140"/>
                  </a:cubicBezTo>
                  <a:cubicBezTo>
                    <a:pt x="4800600" y="3150870"/>
                    <a:pt x="4791710" y="3275330"/>
                    <a:pt x="4779010" y="3399790"/>
                  </a:cubicBezTo>
                  <a:cubicBezTo>
                    <a:pt x="4766310" y="3524250"/>
                    <a:pt x="4747260" y="3647440"/>
                    <a:pt x="4733290" y="3771900"/>
                  </a:cubicBezTo>
                  <a:cubicBezTo>
                    <a:pt x="4723130" y="3858260"/>
                    <a:pt x="4720590" y="3944620"/>
                    <a:pt x="4709160" y="4029710"/>
                  </a:cubicBezTo>
                  <a:cubicBezTo>
                    <a:pt x="4699000" y="4107180"/>
                    <a:pt x="4660900" y="4175760"/>
                    <a:pt x="4610100" y="4232910"/>
                  </a:cubicBezTo>
                  <a:cubicBezTo>
                    <a:pt x="4568191" y="4281170"/>
                    <a:pt x="4535170" y="4335780"/>
                    <a:pt x="4491991" y="4382770"/>
                  </a:cubicBezTo>
                  <a:cubicBezTo>
                    <a:pt x="4453891" y="4424679"/>
                    <a:pt x="4411981" y="4466590"/>
                    <a:pt x="4345941" y="4467860"/>
                  </a:cubicBezTo>
                  <a:cubicBezTo>
                    <a:pt x="4330700" y="4467860"/>
                    <a:pt x="4316731" y="4483100"/>
                    <a:pt x="4301491" y="4490720"/>
                  </a:cubicBezTo>
                  <a:cubicBezTo>
                    <a:pt x="4236720" y="4518660"/>
                    <a:pt x="4169411" y="4542790"/>
                    <a:pt x="4105911" y="4573270"/>
                  </a:cubicBezTo>
                  <a:cubicBezTo>
                    <a:pt x="3989070" y="4629150"/>
                    <a:pt x="3863341" y="4638040"/>
                    <a:pt x="3737611" y="4643120"/>
                  </a:cubicBezTo>
                  <a:cubicBezTo>
                    <a:pt x="3689351" y="4645660"/>
                    <a:pt x="3639820" y="4641850"/>
                    <a:pt x="3591561" y="4645660"/>
                  </a:cubicBezTo>
                  <a:cubicBezTo>
                    <a:pt x="3567431" y="4646930"/>
                    <a:pt x="3544570" y="4658360"/>
                    <a:pt x="3521711" y="4663440"/>
                  </a:cubicBezTo>
                  <a:cubicBezTo>
                    <a:pt x="3511551" y="4665980"/>
                    <a:pt x="3501391" y="4664710"/>
                    <a:pt x="3489961" y="4665980"/>
                  </a:cubicBezTo>
                  <a:cubicBezTo>
                    <a:pt x="3474720" y="4667250"/>
                    <a:pt x="3459481" y="4671060"/>
                    <a:pt x="3444241" y="4669790"/>
                  </a:cubicBezTo>
                  <a:cubicBezTo>
                    <a:pt x="3429000" y="4667250"/>
                    <a:pt x="3418841" y="4662170"/>
                    <a:pt x="3416300" y="4662170"/>
                  </a:cubicBez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en-US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</p:grpSp>
      <p:sp>
        <p:nvSpPr>
          <p:cNvPr id="181" name="TextBox 9"/>
          <p:cNvSpPr/>
          <p:nvPr/>
        </p:nvSpPr>
        <p:spPr>
          <a:xfrm>
            <a:off x="1877189" y="1205816"/>
            <a:ext cx="14988472" cy="209147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pPr>
              <a:lnSpc>
                <a:spcPts val="5448"/>
              </a:lnSpc>
              <a:defRPr>
                <a:solidFill>
                  <a:srgbClr val="000000"/>
                </a:solidFill>
                <a:latin typeface="Abhaya Libre Regular"/>
              </a:defRPr>
            </a:pPr>
            <a:r>
              <a:rPr sz="6410"/>
              <a:t>Capítulo 3: </a:t>
            </a:r>
            <a:r>
              <a:rPr sz="6600"/>
              <a:t>Gestión práctica de proyectos con OpenProject</a:t>
            </a:r>
            <a:endParaRPr lang="en-US" sz="6600" spc="-1" dirty="0">
              <a:solidFill>
                <a:srgbClr val="000000"/>
              </a:solidFill>
            </a:endParaRPr>
          </a:p>
          <a:p>
            <a:pPr>
              <a:lnSpc>
                <a:spcPts val="5448"/>
              </a:lnSpc>
            </a:pPr>
            <a:endParaRPr lang="en-US" sz="641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2" name="TextBox 10"/>
          <p:cNvSpPr/>
          <p:nvPr/>
        </p:nvSpPr>
        <p:spPr>
          <a:xfrm>
            <a:off x="1877189" y="2755888"/>
            <a:ext cx="7849075" cy="184665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pPr>
              <a:defRPr sz="4000" b="1"/>
            </a:pPr>
            <a:r>
              <a:t>Ejemplo de EDT</a:t>
            </a:r>
          </a:p>
          <a:p>
            <a:endParaRPr lang="sl-SI" sz="4000" b="1" dirty="0"/>
          </a:p>
          <a:p>
            <a:endParaRPr lang="sl-SI" sz="4000" b="1" dirty="0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76F451BC-854C-490B-8098-4EC23B7AC2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87405" y="3511370"/>
            <a:ext cx="14988472" cy="6413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23476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Picture 2"/>
          <p:cNvPicPr/>
          <p:nvPr/>
        </p:nvPicPr>
        <p:blipFill>
          <a:blip r:embed="rId2"/>
          <a:stretch/>
        </p:blipFill>
        <p:spPr>
          <a:xfrm rot="17403600">
            <a:off x="-5811120" y="7593840"/>
            <a:ext cx="11621880" cy="12387600"/>
          </a:xfrm>
          <a:prstGeom prst="rect">
            <a:avLst/>
          </a:prstGeom>
          <a:ln w="0">
            <a:noFill/>
          </a:ln>
        </p:spPr>
      </p:pic>
      <p:pic>
        <p:nvPicPr>
          <p:cNvPr id="175" name="Picture 3"/>
          <p:cNvPicPr/>
          <p:nvPr/>
        </p:nvPicPr>
        <p:blipFill>
          <a:blip r:embed="rId3"/>
          <a:stretch/>
        </p:blipFill>
        <p:spPr>
          <a:xfrm rot="1836600">
            <a:off x="0" y="-2006640"/>
            <a:ext cx="3333600" cy="3588120"/>
          </a:xfrm>
          <a:prstGeom prst="rect">
            <a:avLst/>
          </a:prstGeom>
          <a:ln w="0">
            <a:noFill/>
          </a:ln>
        </p:spPr>
      </p:pic>
      <p:pic>
        <p:nvPicPr>
          <p:cNvPr id="176" name="Picture 4"/>
          <p:cNvPicPr/>
          <p:nvPr/>
        </p:nvPicPr>
        <p:blipFill>
          <a:blip r:embed="rId4"/>
          <a:stretch/>
        </p:blipFill>
        <p:spPr>
          <a:xfrm>
            <a:off x="16418880" y="0"/>
            <a:ext cx="1868760" cy="1868760"/>
          </a:xfrm>
          <a:prstGeom prst="rect">
            <a:avLst/>
          </a:prstGeom>
          <a:ln w="0">
            <a:noFill/>
          </a:ln>
        </p:spPr>
      </p:pic>
      <p:pic>
        <p:nvPicPr>
          <p:cNvPr id="177" name="Picture 5"/>
          <p:cNvPicPr/>
          <p:nvPr/>
        </p:nvPicPr>
        <p:blipFill>
          <a:blip r:embed="rId5"/>
          <a:stretch/>
        </p:blipFill>
        <p:spPr>
          <a:xfrm>
            <a:off x="14555551" y="9176072"/>
            <a:ext cx="3710520" cy="779040"/>
          </a:xfrm>
          <a:prstGeom prst="rect">
            <a:avLst/>
          </a:prstGeom>
          <a:ln w="0">
            <a:noFill/>
          </a:ln>
        </p:spPr>
      </p:pic>
      <p:sp>
        <p:nvSpPr>
          <p:cNvPr id="181" name="TextBox 9"/>
          <p:cNvSpPr/>
          <p:nvPr/>
        </p:nvSpPr>
        <p:spPr>
          <a:xfrm>
            <a:off x="1877189" y="1205816"/>
            <a:ext cx="14988472" cy="209147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pPr>
              <a:lnSpc>
                <a:spcPts val="5448"/>
              </a:lnSpc>
              <a:defRPr>
                <a:solidFill>
                  <a:srgbClr val="000000"/>
                </a:solidFill>
                <a:latin typeface="Abhaya Libre Regular"/>
              </a:defRPr>
            </a:pPr>
            <a:r>
              <a:rPr sz="6410"/>
              <a:t>Capítulo 3: </a:t>
            </a:r>
            <a:r>
              <a:rPr sz="6600"/>
              <a:t>Gestión práctica de proyectos con OpenProject</a:t>
            </a:r>
            <a:endParaRPr lang="en-US" sz="6600" spc="-1" dirty="0">
              <a:solidFill>
                <a:srgbClr val="000000"/>
              </a:solidFill>
            </a:endParaRPr>
          </a:p>
          <a:p>
            <a:pPr>
              <a:lnSpc>
                <a:spcPts val="5448"/>
              </a:lnSpc>
            </a:pPr>
            <a:endParaRPr lang="en-US" sz="641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63463450-A088-4A75-B2F2-C6024058DE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77189" y="3386022"/>
            <a:ext cx="11822482" cy="6569090"/>
          </a:xfrm>
          <a:prstGeom prst="rect">
            <a:avLst/>
          </a:prstGeom>
        </p:spPr>
      </p:pic>
      <p:sp>
        <p:nvSpPr>
          <p:cNvPr id="13" name="TextBox 10">
            <a:extLst>
              <a:ext uri="{FF2B5EF4-FFF2-40B4-BE49-F238E27FC236}">
                <a16:creationId xmlns:a16="http://schemas.microsoft.com/office/drawing/2014/main" id="{B5E9292C-D0AF-41E4-9A2D-0BB7C74DC5F9}"/>
              </a:ext>
            </a:extLst>
          </p:cNvPr>
          <p:cNvSpPr/>
          <p:nvPr/>
        </p:nvSpPr>
        <p:spPr>
          <a:xfrm>
            <a:off x="1877189" y="2755888"/>
            <a:ext cx="10411455" cy="184665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pPr>
              <a:defRPr sz="4000" b="1"/>
            </a:pPr>
            <a:r>
              <a:rPr dirty="0" err="1"/>
              <a:t>Ejemplo</a:t>
            </a:r>
            <a:r>
              <a:rPr dirty="0"/>
              <a:t> de </a:t>
            </a:r>
            <a:r>
              <a:rPr dirty="0" err="1"/>
              <a:t>miembros</a:t>
            </a:r>
            <a:r>
              <a:rPr dirty="0"/>
              <a:t> del </a:t>
            </a:r>
            <a:r>
              <a:rPr dirty="0" err="1"/>
              <a:t>proyecto</a:t>
            </a:r>
            <a:endParaRPr lang="sl-SI" sz="4000" b="1" dirty="0"/>
          </a:p>
          <a:p>
            <a:endParaRPr lang="sl-SI" sz="4000" b="1" dirty="0"/>
          </a:p>
          <a:p>
            <a:endParaRPr lang="sl-SI" sz="4000" b="1" dirty="0"/>
          </a:p>
        </p:txBody>
      </p:sp>
    </p:spTree>
    <p:extLst>
      <p:ext uri="{BB962C8B-B14F-4D97-AF65-F5344CB8AC3E}">
        <p14:creationId xmlns:p14="http://schemas.microsoft.com/office/powerpoint/2010/main" val="361689699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Picture 2"/>
          <p:cNvPicPr/>
          <p:nvPr/>
        </p:nvPicPr>
        <p:blipFill>
          <a:blip r:embed="rId2"/>
          <a:stretch/>
        </p:blipFill>
        <p:spPr>
          <a:xfrm rot="17403600">
            <a:off x="-5811120" y="7593840"/>
            <a:ext cx="11621880" cy="12387600"/>
          </a:xfrm>
          <a:prstGeom prst="rect">
            <a:avLst/>
          </a:prstGeom>
          <a:ln w="0">
            <a:noFill/>
          </a:ln>
        </p:spPr>
      </p:pic>
      <p:pic>
        <p:nvPicPr>
          <p:cNvPr id="175" name="Picture 3"/>
          <p:cNvPicPr/>
          <p:nvPr/>
        </p:nvPicPr>
        <p:blipFill>
          <a:blip r:embed="rId3"/>
          <a:stretch/>
        </p:blipFill>
        <p:spPr>
          <a:xfrm rot="1836600">
            <a:off x="0" y="-2006640"/>
            <a:ext cx="3333600" cy="3588120"/>
          </a:xfrm>
          <a:prstGeom prst="rect">
            <a:avLst/>
          </a:prstGeom>
          <a:ln w="0">
            <a:noFill/>
          </a:ln>
        </p:spPr>
      </p:pic>
      <p:pic>
        <p:nvPicPr>
          <p:cNvPr id="176" name="Picture 4"/>
          <p:cNvPicPr/>
          <p:nvPr/>
        </p:nvPicPr>
        <p:blipFill>
          <a:blip r:embed="rId4"/>
          <a:stretch/>
        </p:blipFill>
        <p:spPr>
          <a:xfrm>
            <a:off x="16418880" y="0"/>
            <a:ext cx="1868760" cy="1868760"/>
          </a:xfrm>
          <a:prstGeom prst="rect">
            <a:avLst/>
          </a:prstGeom>
          <a:ln w="0">
            <a:noFill/>
          </a:ln>
        </p:spPr>
      </p:pic>
      <p:pic>
        <p:nvPicPr>
          <p:cNvPr id="177" name="Picture 5"/>
          <p:cNvPicPr/>
          <p:nvPr/>
        </p:nvPicPr>
        <p:blipFill>
          <a:blip r:embed="rId5"/>
          <a:stretch/>
        </p:blipFill>
        <p:spPr>
          <a:xfrm>
            <a:off x="14555551" y="9176072"/>
            <a:ext cx="3710520" cy="779040"/>
          </a:xfrm>
          <a:prstGeom prst="rect">
            <a:avLst/>
          </a:prstGeom>
          <a:ln w="0">
            <a:noFill/>
          </a:ln>
        </p:spPr>
      </p:pic>
      <p:sp>
        <p:nvSpPr>
          <p:cNvPr id="181" name="TextBox 9"/>
          <p:cNvSpPr/>
          <p:nvPr/>
        </p:nvSpPr>
        <p:spPr>
          <a:xfrm>
            <a:off x="1877189" y="1205816"/>
            <a:ext cx="14988472" cy="209147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pPr>
              <a:lnSpc>
                <a:spcPts val="5448"/>
              </a:lnSpc>
              <a:defRPr>
                <a:solidFill>
                  <a:srgbClr val="000000"/>
                </a:solidFill>
                <a:latin typeface="Abhaya Libre Regular"/>
              </a:defRPr>
            </a:pPr>
            <a:r>
              <a:rPr sz="6410"/>
              <a:t>Capítulo 3: </a:t>
            </a:r>
            <a:r>
              <a:rPr sz="6600"/>
              <a:t>Gestión práctica de proyectos con OpenProject</a:t>
            </a:r>
            <a:endParaRPr lang="en-US" sz="6600" spc="-1" dirty="0">
              <a:solidFill>
                <a:srgbClr val="000000"/>
              </a:solidFill>
            </a:endParaRPr>
          </a:p>
          <a:p>
            <a:pPr>
              <a:lnSpc>
                <a:spcPts val="5448"/>
              </a:lnSpc>
            </a:pPr>
            <a:endParaRPr lang="en-US" sz="641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TextBox 10">
            <a:extLst>
              <a:ext uri="{FF2B5EF4-FFF2-40B4-BE49-F238E27FC236}">
                <a16:creationId xmlns:a16="http://schemas.microsoft.com/office/drawing/2014/main" id="{B5E9292C-D0AF-41E4-9A2D-0BB7C74DC5F9}"/>
              </a:ext>
            </a:extLst>
          </p:cNvPr>
          <p:cNvSpPr/>
          <p:nvPr/>
        </p:nvSpPr>
        <p:spPr>
          <a:xfrm>
            <a:off x="1877189" y="2755888"/>
            <a:ext cx="7849075" cy="246221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pPr>
              <a:defRPr sz="4000" b="1"/>
            </a:pPr>
            <a:r>
              <a:t>Ejemplo de reuniones y actas</a:t>
            </a:r>
            <a:endParaRPr lang="sl-SI" sz="4000" b="1" dirty="0"/>
          </a:p>
          <a:p>
            <a:endParaRPr lang="sl-SI" sz="4000" b="1" dirty="0"/>
          </a:p>
          <a:p>
            <a:endParaRPr lang="sl-SI" sz="4000" b="1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651BC67A-0734-4A55-9733-74D7FF76C5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77189" y="3411437"/>
            <a:ext cx="12077700" cy="654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4800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Picture 2"/>
          <p:cNvPicPr/>
          <p:nvPr/>
        </p:nvPicPr>
        <p:blipFill>
          <a:blip r:embed="rId2"/>
          <a:stretch/>
        </p:blipFill>
        <p:spPr>
          <a:xfrm>
            <a:off x="180000" y="837360"/>
            <a:ext cx="17927280" cy="9635760"/>
          </a:xfrm>
          <a:prstGeom prst="rect">
            <a:avLst/>
          </a:prstGeom>
          <a:ln w="0">
            <a:noFill/>
          </a:ln>
        </p:spPr>
      </p:pic>
      <p:pic>
        <p:nvPicPr>
          <p:cNvPr id="80" name="Picture 3"/>
          <p:cNvPicPr/>
          <p:nvPr/>
        </p:nvPicPr>
        <p:blipFill>
          <a:blip r:embed="rId3"/>
          <a:stretch/>
        </p:blipFill>
        <p:spPr>
          <a:xfrm rot="1852800">
            <a:off x="6163920" y="-3326760"/>
            <a:ext cx="5363640" cy="5363640"/>
          </a:xfrm>
          <a:prstGeom prst="rect">
            <a:avLst/>
          </a:prstGeom>
          <a:ln w="0">
            <a:noFill/>
          </a:ln>
        </p:spPr>
      </p:pic>
      <p:pic>
        <p:nvPicPr>
          <p:cNvPr id="81" name="Picture 4"/>
          <p:cNvPicPr/>
          <p:nvPr/>
        </p:nvPicPr>
        <p:blipFill>
          <a:blip r:embed="rId4"/>
          <a:stretch/>
        </p:blipFill>
        <p:spPr>
          <a:xfrm rot="1167600">
            <a:off x="16542000" y="7503120"/>
            <a:ext cx="5721480" cy="5669280"/>
          </a:xfrm>
          <a:prstGeom prst="rect">
            <a:avLst/>
          </a:prstGeom>
          <a:ln w="0">
            <a:noFill/>
          </a:ln>
        </p:spPr>
      </p:pic>
      <p:pic>
        <p:nvPicPr>
          <p:cNvPr id="82" name="Picture 5"/>
          <p:cNvPicPr/>
          <p:nvPr/>
        </p:nvPicPr>
        <p:blipFill>
          <a:blip r:embed="rId5"/>
          <a:stretch/>
        </p:blipFill>
        <p:spPr>
          <a:xfrm rot="17403600">
            <a:off x="-5667480" y="8117640"/>
            <a:ext cx="11621880" cy="12387600"/>
          </a:xfrm>
          <a:prstGeom prst="rect">
            <a:avLst/>
          </a:prstGeom>
          <a:ln w="0">
            <a:noFill/>
          </a:ln>
        </p:spPr>
      </p:pic>
      <p:pic>
        <p:nvPicPr>
          <p:cNvPr id="83" name="Picture 6"/>
          <p:cNvPicPr/>
          <p:nvPr/>
        </p:nvPicPr>
        <p:blipFill>
          <a:blip r:embed="rId6"/>
          <a:stretch/>
        </p:blipFill>
        <p:spPr>
          <a:xfrm>
            <a:off x="-642240" y="-2559960"/>
            <a:ext cx="3333600" cy="3588120"/>
          </a:xfrm>
          <a:prstGeom prst="rect">
            <a:avLst/>
          </a:prstGeom>
          <a:ln w="0">
            <a:noFill/>
          </a:ln>
        </p:spPr>
      </p:pic>
      <p:pic>
        <p:nvPicPr>
          <p:cNvPr id="84" name="Picture 7"/>
          <p:cNvPicPr/>
          <p:nvPr/>
        </p:nvPicPr>
        <p:blipFill>
          <a:blip r:embed="rId6"/>
          <a:stretch/>
        </p:blipFill>
        <p:spPr>
          <a:xfrm>
            <a:off x="15371640" y="9488160"/>
            <a:ext cx="2556000" cy="2750760"/>
          </a:xfrm>
          <a:prstGeom prst="rect">
            <a:avLst/>
          </a:prstGeom>
          <a:ln w="0">
            <a:noFill/>
          </a:ln>
        </p:spPr>
      </p:pic>
      <p:pic>
        <p:nvPicPr>
          <p:cNvPr id="85" name="Picture 8"/>
          <p:cNvPicPr/>
          <p:nvPr/>
        </p:nvPicPr>
        <p:blipFill>
          <a:blip r:embed="rId7"/>
          <a:stretch/>
        </p:blipFill>
        <p:spPr>
          <a:xfrm rot="20414400">
            <a:off x="-3852720" y="189360"/>
            <a:ext cx="4351680" cy="4345920"/>
          </a:xfrm>
          <a:prstGeom prst="rect">
            <a:avLst/>
          </a:prstGeom>
          <a:ln w="0">
            <a:noFill/>
          </a:ln>
        </p:spPr>
      </p:pic>
      <p:pic>
        <p:nvPicPr>
          <p:cNvPr id="86" name="Picture 9"/>
          <p:cNvPicPr/>
          <p:nvPr/>
        </p:nvPicPr>
        <p:blipFill>
          <a:blip r:embed="rId8"/>
          <a:stretch/>
        </p:blipFill>
        <p:spPr>
          <a:xfrm rot="14220600">
            <a:off x="2804760" y="10361520"/>
            <a:ext cx="5810040" cy="5802480"/>
          </a:xfrm>
          <a:prstGeom prst="rect">
            <a:avLst/>
          </a:prstGeom>
          <a:ln w="0">
            <a:noFill/>
          </a:ln>
        </p:spPr>
      </p:pic>
      <p:pic>
        <p:nvPicPr>
          <p:cNvPr id="87" name="Picture 10"/>
          <p:cNvPicPr/>
          <p:nvPr/>
        </p:nvPicPr>
        <p:blipFill>
          <a:blip r:embed="rId9"/>
          <a:stretch/>
        </p:blipFill>
        <p:spPr>
          <a:xfrm rot="6633000">
            <a:off x="18127800" y="1731960"/>
            <a:ext cx="4880880" cy="4874400"/>
          </a:xfrm>
          <a:prstGeom prst="rect">
            <a:avLst/>
          </a:prstGeom>
          <a:ln w="0">
            <a:noFill/>
          </a:ln>
        </p:spPr>
      </p:pic>
      <p:grpSp>
        <p:nvGrpSpPr>
          <p:cNvPr id="88" name="Group 11"/>
          <p:cNvGrpSpPr/>
          <p:nvPr/>
        </p:nvGrpSpPr>
        <p:grpSpPr>
          <a:xfrm>
            <a:off x="3249360" y="1562760"/>
            <a:ext cx="3085920" cy="2796480"/>
            <a:chOff x="3249360" y="1562760"/>
            <a:chExt cx="3085920" cy="2796480"/>
          </a:xfrm>
        </p:grpSpPr>
        <p:sp>
          <p:nvSpPr>
            <p:cNvPr id="89" name="Freeform 12"/>
            <p:cNvSpPr/>
            <p:nvPr/>
          </p:nvSpPr>
          <p:spPr>
            <a:xfrm>
              <a:off x="3249360" y="1707480"/>
              <a:ext cx="3085920" cy="2651760"/>
            </a:xfrm>
            <a:custGeom>
              <a:avLst/>
              <a:gdLst>
                <a:gd name="textAreaLeft" fmla="*/ 0 w 3085920"/>
                <a:gd name="textAreaRight" fmla="*/ 3086280 w 3085920"/>
                <a:gd name="textAreaTop" fmla="*/ 0 h 2651760"/>
                <a:gd name="textAreaBottom" fmla="*/ 2652120 h 2651760"/>
              </a:gdLst>
              <a:ahLst/>
              <a:cxnLst/>
              <a:rect l="textAreaLeft" t="textAreaTop" r="textAreaRight" b="textAreaBottom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FEFEFE"/>
            </a:solidFill>
            <a:ln w="38100">
              <a:solidFill>
                <a:srgbClr val="04989E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en-US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0" name="TextBox 13"/>
            <p:cNvSpPr/>
            <p:nvPr/>
          </p:nvSpPr>
          <p:spPr>
            <a:xfrm>
              <a:off x="3683520" y="1562760"/>
              <a:ext cx="2217600" cy="279648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50760" tIns="50760" rIns="50760" bIns="50760" anchor="ctr">
              <a:noAutofit/>
            </a:bodyPr>
            <a:lstStyle/>
            <a:p>
              <a:pPr algn="ctr">
                <a:lnSpc>
                  <a:spcPts val="2659"/>
                </a:lnSpc>
              </a:pPr>
              <a:endParaRPr lang="en-US" sz="1800" b="0" strike="noStrike" spc="-1">
                <a:solidFill>
                  <a:srgbClr val="000000"/>
                </a:solidFill>
                <a:latin typeface="Calibri"/>
              </a:endParaRPr>
            </a:p>
          </p:txBody>
        </p:sp>
      </p:grpSp>
      <p:grpSp>
        <p:nvGrpSpPr>
          <p:cNvPr id="91" name="Group 14"/>
          <p:cNvGrpSpPr/>
          <p:nvPr/>
        </p:nvGrpSpPr>
        <p:grpSpPr>
          <a:xfrm>
            <a:off x="5709600" y="3007800"/>
            <a:ext cx="3085920" cy="2796480"/>
            <a:chOff x="5709600" y="3007800"/>
            <a:chExt cx="3085920" cy="2796480"/>
          </a:xfrm>
        </p:grpSpPr>
        <p:sp>
          <p:nvSpPr>
            <p:cNvPr id="92" name="Freeform 15"/>
            <p:cNvSpPr/>
            <p:nvPr/>
          </p:nvSpPr>
          <p:spPr>
            <a:xfrm>
              <a:off x="5709600" y="3152520"/>
              <a:ext cx="3085920" cy="2651760"/>
            </a:xfrm>
            <a:custGeom>
              <a:avLst/>
              <a:gdLst>
                <a:gd name="textAreaLeft" fmla="*/ 0 w 3085920"/>
                <a:gd name="textAreaRight" fmla="*/ 3086280 w 3085920"/>
                <a:gd name="textAreaTop" fmla="*/ 0 h 2651760"/>
                <a:gd name="textAreaBottom" fmla="*/ 2652120 h 2651760"/>
              </a:gdLst>
              <a:ahLst/>
              <a:cxnLst/>
              <a:rect l="textAreaLeft" t="textAreaTop" r="textAreaRight" b="textAreaBottom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FEFEFE"/>
            </a:solidFill>
            <a:ln w="38100">
              <a:solidFill>
                <a:srgbClr val="04989E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en-US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3" name="TextBox 16"/>
            <p:cNvSpPr/>
            <p:nvPr/>
          </p:nvSpPr>
          <p:spPr>
            <a:xfrm>
              <a:off x="6143760" y="3007800"/>
              <a:ext cx="2217600" cy="279648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50760" tIns="50760" rIns="50760" bIns="50760" anchor="ctr">
              <a:noAutofit/>
            </a:bodyPr>
            <a:lstStyle/>
            <a:p>
              <a:pPr algn="ctr">
                <a:lnSpc>
                  <a:spcPts val="2659"/>
                </a:lnSpc>
              </a:pPr>
              <a:endParaRPr lang="en-US" sz="1800" b="0" strike="noStrike" spc="-1">
                <a:solidFill>
                  <a:srgbClr val="000000"/>
                </a:solidFill>
                <a:latin typeface="Calibri"/>
              </a:endParaRPr>
            </a:p>
          </p:txBody>
        </p:sp>
      </p:grpSp>
      <p:grpSp>
        <p:nvGrpSpPr>
          <p:cNvPr id="94" name="Group 17"/>
          <p:cNvGrpSpPr/>
          <p:nvPr/>
        </p:nvGrpSpPr>
        <p:grpSpPr>
          <a:xfrm>
            <a:off x="2691720" y="4338000"/>
            <a:ext cx="3643560" cy="3301920"/>
            <a:chOff x="2691720" y="4338000"/>
            <a:chExt cx="3643560" cy="3301920"/>
          </a:xfrm>
        </p:grpSpPr>
        <p:sp>
          <p:nvSpPr>
            <p:cNvPr id="95" name="Freeform 18"/>
            <p:cNvSpPr/>
            <p:nvPr/>
          </p:nvSpPr>
          <p:spPr>
            <a:xfrm>
              <a:off x="2691720" y="4509000"/>
              <a:ext cx="3643560" cy="3130920"/>
            </a:xfrm>
            <a:custGeom>
              <a:avLst/>
              <a:gdLst>
                <a:gd name="textAreaLeft" fmla="*/ 0 w 3643560"/>
                <a:gd name="textAreaRight" fmla="*/ 3643920 w 3643560"/>
                <a:gd name="textAreaTop" fmla="*/ 0 h 3130920"/>
                <a:gd name="textAreaBottom" fmla="*/ 3131280 h 3130920"/>
              </a:gdLst>
              <a:ahLst/>
              <a:cxnLst/>
              <a:rect l="textAreaLeft" t="textAreaTop" r="textAreaRight" b="textAreaBottom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FEFEFE"/>
            </a:solidFill>
            <a:ln w="38100">
              <a:solidFill>
                <a:srgbClr val="04989E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en-US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6" name="TextBox 19"/>
            <p:cNvSpPr/>
            <p:nvPr/>
          </p:nvSpPr>
          <p:spPr>
            <a:xfrm>
              <a:off x="3204000" y="4338000"/>
              <a:ext cx="2618640" cy="330192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50760" tIns="50760" rIns="50760" bIns="50760" anchor="ctr">
              <a:noAutofit/>
            </a:bodyPr>
            <a:lstStyle/>
            <a:p>
              <a:pPr algn="ctr">
                <a:lnSpc>
                  <a:spcPts val="2659"/>
                </a:lnSpc>
              </a:pPr>
              <a:endParaRPr lang="en-US" sz="1800" b="0" strike="noStrike" spc="-1">
                <a:solidFill>
                  <a:srgbClr val="000000"/>
                </a:solidFill>
                <a:latin typeface="Calibri"/>
              </a:endParaRPr>
            </a:p>
          </p:txBody>
        </p:sp>
      </p:grpSp>
      <p:grpSp>
        <p:nvGrpSpPr>
          <p:cNvPr id="97" name="Group 20"/>
          <p:cNvGrpSpPr/>
          <p:nvPr/>
        </p:nvGrpSpPr>
        <p:grpSpPr>
          <a:xfrm>
            <a:off x="5760000" y="6012360"/>
            <a:ext cx="3085920" cy="2796480"/>
            <a:chOff x="5760000" y="6012360"/>
            <a:chExt cx="3085920" cy="2796480"/>
          </a:xfrm>
        </p:grpSpPr>
        <p:sp>
          <p:nvSpPr>
            <p:cNvPr id="98" name="Freeform 21"/>
            <p:cNvSpPr/>
            <p:nvPr/>
          </p:nvSpPr>
          <p:spPr>
            <a:xfrm>
              <a:off x="5760000" y="6157080"/>
              <a:ext cx="3085920" cy="2651760"/>
            </a:xfrm>
            <a:custGeom>
              <a:avLst/>
              <a:gdLst>
                <a:gd name="textAreaLeft" fmla="*/ 0 w 3085920"/>
                <a:gd name="textAreaRight" fmla="*/ 3086280 w 3085920"/>
                <a:gd name="textAreaTop" fmla="*/ 0 h 2651760"/>
                <a:gd name="textAreaBottom" fmla="*/ 2652120 h 2651760"/>
              </a:gdLst>
              <a:ahLst/>
              <a:cxnLst/>
              <a:rect l="textAreaLeft" t="textAreaTop" r="textAreaRight" b="textAreaBottom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FEFEFE"/>
            </a:solidFill>
            <a:ln w="38100">
              <a:solidFill>
                <a:srgbClr val="04989E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en-US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9" name="TextBox 22"/>
            <p:cNvSpPr/>
            <p:nvPr/>
          </p:nvSpPr>
          <p:spPr>
            <a:xfrm>
              <a:off x="6193800" y="6012360"/>
              <a:ext cx="2217600" cy="279648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50760" tIns="50760" rIns="50760" bIns="50760" anchor="ctr">
              <a:noAutofit/>
            </a:bodyPr>
            <a:lstStyle/>
            <a:p>
              <a:pPr algn="ctr">
                <a:lnSpc>
                  <a:spcPts val="2659"/>
                </a:lnSpc>
              </a:pPr>
              <a:endParaRPr lang="en-US" sz="1800" b="0" strike="noStrike" spc="-1">
                <a:solidFill>
                  <a:srgbClr val="000000"/>
                </a:solidFill>
                <a:latin typeface="Calibri"/>
              </a:endParaRPr>
            </a:p>
          </p:txBody>
        </p:sp>
      </p:grpSp>
      <p:grpSp>
        <p:nvGrpSpPr>
          <p:cNvPr id="100" name="Group 23"/>
          <p:cNvGrpSpPr/>
          <p:nvPr/>
        </p:nvGrpSpPr>
        <p:grpSpPr>
          <a:xfrm>
            <a:off x="8182440" y="4334040"/>
            <a:ext cx="3085920" cy="2796480"/>
            <a:chOff x="8182440" y="4334040"/>
            <a:chExt cx="3085920" cy="2796480"/>
          </a:xfrm>
        </p:grpSpPr>
        <p:sp>
          <p:nvSpPr>
            <p:cNvPr id="101" name="Freeform 24"/>
            <p:cNvSpPr/>
            <p:nvPr/>
          </p:nvSpPr>
          <p:spPr>
            <a:xfrm>
              <a:off x="8182440" y="4478760"/>
              <a:ext cx="3085920" cy="2651760"/>
            </a:xfrm>
            <a:custGeom>
              <a:avLst/>
              <a:gdLst>
                <a:gd name="textAreaLeft" fmla="*/ 0 w 3085920"/>
                <a:gd name="textAreaRight" fmla="*/ 3086280 w 3085920"/>
                <a:gd name="textAreaTop" fmla="*/ 0 h 2651760"/>
                <a:gd name="textAreaBottom" fmla="*/ 2652120 h 2651760"/>
              </a:gdLst>
              <a:ahLst/>
              <a:cxnLst/>
              <a:rect l="textAreaLeft" t="textAreaTop" r="textAreaRight" b="textAreaBottom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FEFEFE"/>
            </a:solidFill>
            <a:ln w="38100">
              <a:solidFill>
                <a:srgbClr val="04989E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en-US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2" name="TextBox 25"/>
            <p:cNvSpPr/>
            <p:nvPr/>
          </p:nvSpPr>
          <p:spPr>
            <a:xfrm>
              <a:off x="8616240" y="4334040"/>
              <a:ext cx="2217600" cy="279648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50760" tIns="50760" rIns="50760" bIns="50760" anchor="ctr">
              <a:noAutofit/>
            </a:bodyPr>
            <a:lstStyle/>
            <a:p>
              <a:pPr algn="ctr">
                <a:lnSpc>
                  <a:spcPts val="2659"/>
                </a:lnSpc>
              </a:pPr>
              <a:endParaRPr lang="en-US" sz="1800" b="0" strike="noStrike" spc="-1">
                <a:solidFill>
                  <a:srgbClr val="000000"/>
                </a:solidFill>
                <a:latin typeface="Calibri"/>
              </a:endParaRPr>
            </a:p>
          </p:txBody>
        </p:sp>
      </p:grpSp>
      <p:grpSp>
        <p:nvGrpSpPr>
          <p:cNvPr id="103" name="Group 26"/>
          <p:cNvGrpSpPr/>
          <p:nvPr/>
        </p:nvGrpSpPr>
        <p:grpSpPr>
          <a:xfrm>
            <a:off x="10749240" y="3038040"/>
            <a:ext cx="3085920" cy="2796480"/>
            <a:chOff x="10749240" y="3038040"/>
            <a:chExt cx="3085920" cy="2796480"/>
          </a:xfrm>
        </p:grpSpPr>
        <p:sp>
          <p:nvSpPr>
            <p:cNvPr id="104" name="Freeform 27"/>
            <p:cNvSpPr/>
            <p:nvPr/>
          </p:nvSpPr>
          <p:spPr>
            <a:xfrm>
              <a:off x="10749240" y="3182760"/>
              <a:ext cx="3085920" cy="2651760"/>
            </a:xfrm>
            <a:custGeom>
              <a:avLst/>
              <a:gdLst>
                <a:gd name="textAreaLeft" fmla="*/ 0 w 3085920"/>
                <a:gd name="textAreaRight" fmla="*/ 3086280 w 3085920"/>
                <a:gd name="textAreaTop" fmla="*/ 0 h 2651760"/>
                <a:gd name="textAreaBottom" fmla="*/ 2652120 h 2651760"/>
              </a:gdLst>
              <a:ahLst/>
              <a:cxnLst/>
              <a:rect l="textAreaLeft" t="textAreaTop" r="textAreaRight" b="textAreaBottom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FEFEFE"/>
            </a:solidFill>
            <a:ln w="38100">
              <a:solidFill>
                <a:srgbClr val="04989E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en-US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5" name="TextBox 28"/>
            <p:cNvSpPr/>
            <p:nvPr/>
          </p:nvSpPr>
          <p:spPr>
            <a:xfrm>
              <a:off x="11183400" y="3038040"/>
              <a:ext cx="2217600" cy="279648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50760" tIns="50760" rIns="50760" bIns="50760" anchor="ctr">
              <a:noAutofit/>
            </a:bodyPr>
            <a:lstStyle/>
            <a:p>
              <a:pPr algn="ctr">
                <a:lnSpc>
                  <a:spcPts val="2659"/>
                </a:lnSpc>
              </a:pPr>
              <a:endParaRPr lang="en-US" sz="1800" b="0" strike="noStrike" spc="-1">
                <a:solidFill>
                  <a:srgbClr val="000000"/>
                </a:solidFill>
                <a:latin typeface="Calibri"/>
              </a:endParaRPr>
            </a:p>
          </p:txBody>
        </p:sp>
      </p:grpSp>
      <p:grpSp>
        <p:nvGrpSpPr>
          <p:cNvPr id="106" name="Group 29"/>
          <p:cNvGrpSpPr/>
          <p:nvPr/>
        </p:nvGrpSpPr>
        <p:grpSpPr>
          <a:xfrm>
            <a:off x="10749240" y="5839560"/>
            <a:ext cx="3085920" cy="2796480"/>
            <a:chOff x="10749240" y="5839560"/>
            <a:chExt cx="3085920" cy="2796480"/>
          </a:xfrm>
        </p:grpSpPr>
        <p:sp>
          <p:nvSpPr>
            <p:cNvPr id="107" name="Freeform 30"/>
            <p:cNvSpPr/>
            <p:nvPr/>
          </p:nvSpPr>
          <p:spPr>
            <a:xfrm>
              <a:off x="10749240" y="5984280"/>
              <a:ext cx="3085920" cy="2651760"/>
            </a:xfrm>
            <a:custGeom>
              <a:avLst/>
              <a:gdLst>
                <a:gd name="textAreaLeft" fmla="*/ 0 w 3085920"/>
                <a:gd name="textAreaRight" fmla="*/ 3086280 w 3085920"/>
                <a:gd name="textAreaTop" fmla="*/ 0 h 2651760"/>
                <a:gd name="textAreaBottom" fmla="*/ 2652120 h 2651760"/>
              </a:gdLst>
              <a:ahLst/>
              <a:cxnLst/>
              <a:rect l="textAreaLeft" t="textAreaTop" r="textAreaRight" b="textAreaBottom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FEFEFE"/>
            </a:solidFill>
            <a:ln w="38100">
              <a:solidFill>
                <a:srgbClr val="04989E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en-US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8" name="TextBox 31"/>
            <p:cNvSpPr/>
            <p:nvPr/>
          </p:nvSpPr>
          <p:spPr>
            <a:xfrm>
              <a:off x="11183400" y="5839560"/>
              <a:ext cx="2217600" cy="279648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50760" tIns="50760" rIns="50760" bIns="50760" anchor="ctr">
              <a:noAutofit/>
            </a:bodyPr>
            <a:lstStyle/>
            <a:p>
              <a:pPr algn="ctr">
                <a:lnSpc>
                  <a:spcPts val="2659"/>
                </a:lnSpc>
              </a:pPr>
              <a:endParaRPr lang="en-US" sz="1800" b="0" strike="noStrike" spc="-1">
                <a:solidFill>
                  <a:srgbClr val="000000"/>
                </a:solidFill>
                <a:latin typeface="Calibri"/>
              </a:endParaRPr>
            </a:p>
          </p:txBody>
        </p:sp>
      </p:grpSp>
      <p:grpSp>
        <p:nvGrpSpPr>
          <p:cNvPr id="109" name="Group 32"/>
          <p:cNvGrpSpPr/>
          <p:nvPr/>
        </p:nvGrpSpPr>
        <p:grpSpPr>
          <a:xfrm>
            <a:off x="13225680" y="4364280"/>
            <a:ext cx="3085920" cy="2796480"/>
            <a:chOff x="13225680" y="4364280"/>
            <a:chExt cx="3085920" cy="2796480"/>
          </a:xfrm>
        </p:grpSpPr>
        <p:sp>
          <p:nvSpPr>
            <p:cNvPr id="110" name="Freeform 33"/>
            <p:cNvSpPr/>
            <p:nvPr/>
          </p:nvSpPr>
          <p:spPr>
            <a:xfrm>
              <a:off x="13225680" y="4509000"/>
              <a:ext cx="3085920" cy="2651760"/>
            </a:xfrm>
            <a:custGeom>
              <a:avLst/>
              <a:gdLst>
                <a:gd name="textAreaLeft" fmla="*/ 0 w 3085920"/>
                <a:gd name="textAreaRight" fmla="*/ 3086280 w 3085920"/>
                <a:gd name="textAreaTop" fmla="*/ 0 h 2651760"/>
                <a:gd name="textAreaBottom" fmla="*/ 2652120 h 2651760"/>
              </a:gdLst>
              <a:ahLst/>
              <a:cxnLst/>
              <a:rect l="textAreaLeft" t="textAreaTop" r="textAreaRight" b="textAreaBottom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FEFEFE"/>
            </a:solidFill>
            <a:ln w="38100">
              <a:solidFill>
                <a:srgbClr val="04989E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en-US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1" name="TextBox 34"/>
            <p:cNvSpPr/>
            <p:nvPr/>
          </p:nvSpPr>
          <p:spPr>
            <a:xfrm>
              <a:off x="13659480" y="4364280"/>
              <a:ext cx="2217600" cy="279648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50760" tIns="50760" rIns="50760" bIns="50760" anchor="ctr">
              <a:noAutofit/>
            </a:bodyPr>
            <a:lstStyle/>
            <a:p>
              <a:pPr algn="ctr">
                <a:lnSpc>
                  <a:spcPts val="2659"/>
                </a:lnSpc>
              </a:pPr>
              <a:endParaRPr lang="en-US" sz="1800" b="0" strike="noStrike" spc="-1">
                <a:solidFill>
                  <a:srgbClr val="000000"/>
                </a:solidFill>
                <a:latin typeface="Calibri"/>
              </a:endParaRPr>
            </a:p>
          </p:txBody>
        </p:sp>
      </p:grpSp>
      <p:pic>
        <p:nvPicPr>
          <p:cNvPr id="112" name="Picture 35"/>
          <p:cNvPicPr/>
          <p:nvPr/>
        </p:nvPicPr>
        <p:blipFill>
          <a:blip r:embed="rId10"/>
          <a:stretch/>
        </p:blipFill>
        <p:spPr>
          <a:xfrm>
            <a:off x="16418880" y="0"/>
            <a:ext cx="1868760" cy="1868760"/>
          </a:xfrm>
          <a:prstGeom prst="rect">
            <a:avLst/>
          </a:prstGeom>
          <a:ln w="0">
            <a:noFill/>
          </a:ln>
        </p:spPr>
      </p:pic>
      <p:pic>
        <p:nvPicPr>
          <p:cNvPr id="113" name="Picture 36"/>
          <p:cNvPicPr/>
          <p:nvPr/>
        </p:nvPicPr>
        <p:blipFill>
          <a:blip r:embed="rId11"/>
          <a:stretch/>
        </p:blipFill>
        <p:spPr>
          <a:xfrm>
            <a:off x="3687120" y="2559600"/>
            <a:ext cx="2210400" cy="947520"/>
          </a:xfrm>
          <a:prstGeom prst="rect">
            <a:avLst/>
          </a:prstGeom>
          <a:ln w="0">
            <a:noFill/>
          </a:ln>
        </p:spPr>
      </p:pic>
      <p:pic>
        <p:nvPicPr>
          <p:cNvPr id="114" name="Picture 37"/>
          <p:cNvPicPr/>
          <p:nvPr/>
        </p:nvPicPr>
        <p:blipFill>
          <a:blip r:embed="rId12"/>
          <a:stretch/>
        </p:blipFill>
        <p:spPr>
          <a:xfrm>
            <a:off x="6243840" y="3864240"/>
            <a:ext cx="2017440" cy="1288440"/>
          </a:xfrm>
          <a:prstGeom prst="rect">
            <a:avLst/>
          </a:prstGeom>
          <a:ln w="0">
            <a:noFill/>
          </a:ln>
        </p:spPr>
      </p:pic>
      <p:pic>
        <p:nvPicPr>
          <p:cNvPr id="115" name="Picture 38"/>
          <p:cNvPicPr/>
          <p:nvPr/>
        </p:nvPicPr>
        <p:blipFill>
          <a:blip r:embed="rId13"/>
          <a:stretch/>
        </p:blipFill>
        <p:spPr>
          <a:xfrm>
            <a:off x="2989800" y="5655600"/>
            <a:ext cx="3047400" cy="792720"/>
          </a:xfrm>
          <a:prstGeom prst="rect">
            <a:avLst/>
          </a:prstGeom>
          <a:ln w="0">
            <a:noFill/>
          </a:ln>
        </p:spPr>
      </p:pic>
      <p:pic>
        <p:nvPicPr>
          <p:cNvPr id="116" name="Picture 39"/>
          <p:cNvPicPr/>
          <p:nvPr/>
        </p:nvPicPr>
        <p:blipFill>
          <a:blip r:embed="rId14"/>
          <a:stretch/>
        </p:blipFill>
        <p:spPr>
          <a:xfrm>
            <a:off x="8630640" y="5274720"/>
            <a:ext cx="2189520" cy="936720"/>
          </a:xfrm>
          <a:prstGeom prst="rect">
            <a:avLst/>
          </a:prstGeom>
          <a:ln w="0">
            <a:noFill/>
          </a:ln>
        </p:spPr>
      </p:pic>
      <p:pic>
        <p:nvPicPr>
          <p:cNvPr id="117" name="Picture 40"/>
          <p:cNvPicPr/>
          <p:nvPr/>
        </p:nvPicPr>
        <p:blipFill>
          <a:blip r:embed="rId15"/>
          <a:stretch/>
        </p:blipFill>
        <p:spPr>
          <a:xfrm>
            <a:off x="11121840" y="4169520"/>
            <a:ext cx="2340720" cy="698040"/>
          </a:xfrm>
          <a:prstGeom prst="rect">
            <a:avLst/>
          </a:prstGeom>
          <a:ln w="0">
            <a:noFill/>
          </a:ln>
        </p:spPr>
      </p:pic>
      <p:pic>
        <p:nvPicPr>
          <p:cNvPr id="118" name="Picture 41"/>
          <p:cNvPicPr/>
          <p:nvPr/>
        </p:nvPicPr>
        <p:blipFill>
          <a:blip r:embed="rId16"/>
          <a:stretch/>
        </p:blipFill>
        <p:spPr>
          <a:xfrm>
            <a:off x="13225680" y="5274720"/>
            <a:ext cx="2940840" cy="1105200"/>
          </a:xfrm>
          <a:prstGeom prst="rect">
            <a:avLst/>
          </a:prstGeom>
          <a:ln w="0">
            <a:noFill/>
          </a:ln>
        </p:spPr>
      </p:pic>
      <p:pic>
        <p:nvPicPr>
          <p:cNvPr id="119" name="Picture 42"/>
          <p:cNvPicPr/>
          <p:nvPr/>
        </p:nvPicPr>
        <p:blipFill>
          <a:blip r:embed="rId17"/>
          <a:stretch/>
        </p:blipFill>
        <p:spPr>
          <a:xfrm>
            <a:off x="11121840" y="6279480"/>
            <a:ext cx="2425320" cy="2061000"/>
          </a:xfrm>
          <a:prstGeom prst="rect">
            <a:avLst/>
          </a:prstGeom>
          <a:ln w="0">
            <a:noFill/>
          </a:ln>
        </p:spPr>
      </p:pic>
      <p:pic>
        <p:nvPicPr>
          <p:cNvPr id="120" name="Picture 43"/>
          <p:cNvPicPr/>
          <p:nvPr/>
        </p:nvPicPr>
        <p:blipFill>
          <a:blip r:embed="rId18"/>
          <a:stretch/>
        </p:blipFill>
        <p:spPr>
          <a:xfrm>
            <a:off x="5831280" y="6271560"/>
            <a:ext cx="3014640" cy="2131560"/>
          </a:xfrm>
          <a:prstGeom prst="rect">
            <a:avLst/>
          </a:prstGeom>
          <a:ln w="0">
            <a:noFill/>
          </a:ln>
        </p:spPr>
      </p:pic>
      <p:sp>
        <p:nvSpPr>
          <p:cNvPr id="121" name="TextBox 44"/>
          <p:cNvSpPr/>
          <p:nvPr/>
        </p:nvSpPr>
        <p:spPr>
          <a:xfrm>
            <a:off x="6608880" y="1228680"/>
            <a:ext cx="8280360" cy="692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>
              <a:lnSpc>
                <a:spcPts val="5448"/>
              </a:lnSpc>
              <a:defRPr sz="6410">
                <a:solidFill>
                  <a:srgbClr val="000000"/>
                </a:solidFill>
                <a:latin typeface="Abhaya Libre Regular Bold"/>
              </a:defRPr>
            </a:pPr>
            <a:r>
              <a:t>Consorcio</a:t>
            </a:r>
            <a:endParaRPr lang="en-US" sz="641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22" name="Picture 45"/>
          <p:cNvPicPr/>
          <p:nvPr/>
        </p:nvPicPr>
        <p:blipFill>
          <a:blip r:embed="rId19"/>
          <a:stretch/>
        </p:blipFill>
        <p:spPr>
          <a:xfrm>
            <a:off x="7869960" y="9245880"/>
            <a:ext cx="3710520" cy="7790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Picture 2"/>
          <p:cNvPicPr/>
          <p:nvPr/>
        </p:nvPicPr>
        <p:blipFill>
          <a:blip r:embed="rId2"/>
          <a:stretch/>
        </p:blipFill>
        <p:spPr>
          <a:xfrm rot="17403600">
            <a:off x="-5811120" y="7593840"/>
            <a:ext cx="11621880" cy="12387600"/>
          </a:xfrm>
          <a:prstGeom prst="rect">
            <a:avLst/>
          </a:prstGeom>
          <a:ln w="0">
            <a:noFill/>
          </a:ln>
        </p:spPr>
      </p:pic>
      <p:pic>
        <p:nvPicPr>
          <p:cNvPr id="175" name="Picture 3"/>
          <p:cNvPicPr/>
          <p:nvPr/>
        </p:nvPicPr>
        <p:blipFill>
          <a:blip r:embed="rId3"/>
          <a:stretch/>
        </p:blipFill>
        <p:spPr>
          <a:xfrm rot="1836600">
            <a:off x="0" y="-2006640"/>
            <a:ext cx="3333600" cy="3588120"/>
          </a:xfrm>
          <a:prstGeom prst="rect">
            <a:avLst/>
          </a:prstGeom>
          <a:ln w="0">
            <a:noFill/>
          </a:ln>
        </p:spPr>
      </p:pic>
      <p:pic>
        <p:nvPicPr>
          <p:cNvPr id="176" name="Picture 4"/>
          <p:cNvPicPr/>
          <p:nvPr/>
        </p:nvPicPr>
        <p:blipFill>
          <a:blip r:embed="rId4"/>
          <a:stretch/>
        </p:blipFill>
        <p:spPr>
          <a:xfrm>
            <a:off x="16418880" y="0"/>
            <a:ext cx="1868760" cy="1868760"/>
          </a:xfrm>
          <a:prstGeom prst="rect">
            <a:avLst/>
          </a:prstGeom>
          <a:ln w="0">
            <a:noFill/>
          </a:ln>
        </p:spPr>
      </p:pic>
      <p:pic>
        <p:nvPicPr>
          <p:cNvPr id="177" name="Picture 5"/>
          <p:cNvPicPr/>
          <p:nvPr/>
        </p:nvPicPr>
        <p:blipFill>
          <a:blip r:embed="rId5"/>
          <a:stretch/>
        </p:blipFill>
        <p:spPr>
          <a:xfrm>
            <a:off x="14555551" y="9176072"/>
            <a:ext cx="3710520" cy="779040"/>
          </a:xfrm>
          <a:prstGeom prst="rect">
            <a:avLst/>
          </a:prstGeom>
          <a:ln w="0">
            <a:noFill/>
          </a:ln>
        </p:spPr>
      </p:pic>
      <p:sp>
        <p:nvSpPr>
          <p:cNvPr id="181" name="TextBox 9"/>
          <p:cNvSpPr/>
          <p:nvPr/>
        </p:nvSpPr>
        <p:spPr>
          <a:xfrm>
            <a:off x="1877189" y="1205816"/>
            <a:ext cx="14988472" cy="209147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pPr>
              <a:lnSpc>
                <a:spcPts val="5448"/>
              </a:lnSpc>
              <a:defRPr>
                <a:solidFill>
                  <a:srgbClr val="000000"/>
                </a:solidFill>
                <a:latin typeface="Abhaya Libre Regular"/>
              </a:defRPr>
            </a:pPr>
            <a:r>
              <a:rPr sz="6410"/>
              <a:t>Capítulo 3: </a:t>
            </a:r>
            <a:r>
              <a:rPr sz="6600"/>
              <a:t>Gestión práctica de proyectos con OpenProject</a:t>
            </a:r>
            <a:endParaRPr lang="en-US" sz="6600" spc="-1" dirty="0">
              <a:solidFill>
                <a:srgbClr val="000000"/>
              </a:solidFill>
            </a:endParaRPr>
          </a:p>
          <a:p>
            <a:pPr>
              <a:lnSpc>
                <a:spcPts val="5448"/>
              </a:lnSpc>
            </a:pPr>
            <a:endParaRPr lang="en-US" sz="641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TextBox 10">
            <a:extLst>
              <a:ext uri="{FF2B5EF4-FFF2-40B4-BE49-F238E27FC236}">
                <a16:creationId xmlns:a16="http://schemas.microsoft.com/office/drawing/2014/main" id="{B5E9292C-D0AF-41E4-9A2D-0BB7C74DC5F9}"/>
              </a:ext>
            </a:extLst>
          </p:cNvPr>
          <p:cNvSpPr/>
          <p:nvPr/>
        </p:nvSpPr>
        <p:spPr>
          <a:xfrm>
            <a:off x="1877189" y="2755888"/>
            <a:ext cx="11571182" cy="61555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pPr>
              <a:defRPr sz="4000" b="1"/>
            </a:pPr>
            <a:r>
              <a:rPr dirty="0" err="1"/>
              <a:t>Ejemplo</a:t>
            </a:r>
            <a:r>
              <a:rPr dirty="0"/>
              <a:t> de </a:t>
            </a:r>
            <a:r>
              <a:rPr dirty="0" err="1"/>
              <a:t>configuración</a:t>
            </a:r>
            <a:r>
              <a:rPr dirty="0"/>
              <a:t> del </a:t>
            </a:r>
            <a:r>
              <a:rPr dirty="0" err="1"/>
              <a:t>proyecto</a:t>
            </a:r>
            <a:endParaRPr lang="sl-SI" sz="4000" b="1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FDAC2E1F-6446-425B-A9BB-801235C884D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77189" y="3386022"/>
            <a:ext cx="10695811" cy="6589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24483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" name="Picture 2"/>
          <p:cNvPicPr/>
          <p:nvPr/>
        </p:nvPicPr>
        <p:blipFill>
          <a:blip r:embed="rId2"/>
          <a:stretch/>
        </p:blipFill>
        <p:spPr>
          <a:xfrm rot="1167600">
            <a:off x="15049080" y="6594120"/>
            <a:ext cx="5721480" cy="5669280"/>
          </a:xfrm>
          <a:prstGeom prst="rect">
            <a:avLst/>
          </a:prstGeom>
          <a:ln w="0">
            <a:noFill/>
          </a:ln>
        </p:spPr>
      </p:pic>
      <p:pic>
        <p:nvPicPr>
          <p:cNvPr id="277" name="Picture 3"/>
          <p:cNvPicPr/>
          <p:nvPr/>
        </p:nvPicPr>
        <p:blipFill>
          <a:blip r:embed="rId3"/>
          <a:stretch/>
        </p:blipFill>
        <p:spPr>
          <a:xfrm rot="2229000">
            <a:off x="-3893760" y="-4467960"/>
            <a:ext cx="6835680" cy="6773400"/>
          </a:xfrm>
          <a:prstGeom prst="rect">
            <a:avLst/>
          </a:prstGeom>
          <a:ln w="0">
            <a:noFill/>
          </a:ln>
        </p:spPr>
      </p:pic>
      <p:pic>
        <p:nvPicPr>
          <p:cNvPr id="278" name="Picture 4"/>
          <p:cNvPicPr/>
          <p:nvPr/>
        </p:nvPicPr>
        <p:blipFill>
          <a:blip r:embed="rId4"/>
          <a:stretch/>
        </p:blipFill>
        <p:spPr>
          <a:xfrm>
            <a:off x="13878360" y="8579520"/>
            <a:ext cx="2556000" cy="2750760"/>
          </a:xfrm>
          <a:prstGeom prst="rect">
            <a:avLst/>
          </a:prstGeom>
          <a:ln w="0">
            <a:noFill/>
          </a:ln>
        </p:spPr>
      </p:pic>
      <p:pic>
        <p:nvPicPr>
          <p:cNvPr id="279" name="Picture 5"/>
          <p:cNvPicPr/>
          <p:nvPr/>
        </p:nvPicPr>
        <p:blipFill>
          <a:blip r:embed="rId5"/>
          <a:stretch/>
        </p:blipFill>
        <p:spPr>
          <a:xfrm rot="6633000">
            <a:off x="17605440" y="3001320"/>
            <a:ext cx="4880880" cy="4874400"/>
          </a:xfrm>
          <a:prstGeom prst="rect">
            <a:avLst/>
          </a:prstGeom>
          <a:ln w="0">
            <a:noFill/>
          </a:ln>
        </p:spPr>
      </p:pic>
      <p:pic>
        <p:nvPicPr>
          <p:cNvPr id="280" name="Picture 6"/>
          <p:cNvPicPr/>
          <p:nvPr/>
        </p:nvPicPr>
        <p:blipFill>
          <a:blip r:embed="rId6"/>
          <a:stretch/>
        </p:blipFill>
        <p:spPr>
          <a:xfrm>
            <a:off x="16418880" y="0"/>
            <a:ext cx="1868760" cy="1868760"/>
          </a:xfrm>
          <a:prstGeom prst="rect">
            <a:avLst/>
          </a:prstGeom>
          <a:ln w="0">
            <a:noFill/>
          </a:ln>
        </p:spPr>
      </p:pic>
      <p:sp>
        <p:nvSpPr>
          <p:cNvPr id="281" name="TextBox 7"/>
          <p:cNvSpPr/>
          <p:nvPr/>
        </p:nvSpPr>
        <p:spPr>
          <a:xfrm>
            <a:off x="2216519" y="3721680"/>
            <a:ext cx="14690593" cy="87793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pPr>
              <a:lnSpc>
                <a:spcPts val="3600"/>
              </a:lnSpc>
              <a:defRPr sz="3200"/>
            </a:pPr>
            <a:r>
              <a:t>OpenProject, </a:t>
            </a:r>
            <a:r>
              <a:rPr>
                <a:hlinkClick r:id="rId7"/>
              </a:rPr>
              <a:t>https://www.openproject.org</a:t>
            </a:r>
            <a:endParaRPr lang="sl-SI" sz="3200" dirty="0"/>
          </a:p>
          <a:p>
            <a:pPr>
              <a:lnSpc>
                <a:spcPts val="3600"/>
              </a:lnSpc>
            </a:pP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2" name="TextBox 8"/>
          <p:cNvSpPr/>
          <p:nvPr/>
        </p:nvSpPr>
        <p:spPr>
          <a:xfrm>
            <a:off x="2216520" y="2282760"/>
            <a:ext cx="8280360" cy="692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>
              <a:lnSpc>
                <a:spcPts val="5448"/>
              </a:lnSpc>
              <a:defRPr sz="6410">
                <a:solidFill>
                  <a:srgbClr val="000000"/>
                </a:solidFill>
                <a:latin typeface="Abhaya Libre Regular Bold"/>
              </a:defRPr>
            </a:pPr>
            <a:r>
              <a:t>Referencias</a:t>
            </a:r>
            <a:endParaRPr lang="en-US" sz="641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83" name="Picture 9"/>
          <p:cNvPicPr/>
          <p:nvPr/>
        </p:nvPicPr>
        <p:blipFill>
          <a:blip r:embed="rId8"/>
          <a:stretch/>
        </p:blipFill>
        <p:spPr>
          <a:xfrm>
            <a:off x="7869960" y="9245880"/>
            <a:ext cx="3710520" cy="779040"/>
          </a:xfrm>
          <a:prstGeom prst="rect">
            <a:avLst/>
          </a:prstGeom>
          <a:ln w="0">
            <a:noFill/>
          </a:ln>
        </p:spPr>
      </p:pic>
      <p:grpSp>
        <p:nvGrpSpPr>
          <p:cNvPr id="284" name="Group 10"/>
          <p:cNvGrpSpPr/>
          <p:nvPr/>
        </p:nvGrpSpPr>
        <p:grpSpPr>
          <a:xfrm>
            <a:off x="-906480" y="8854560"/>
            <a:ext cx="2900160" cy="807120"/>
            <a:chOff x="-906480" y="8854560"/>
            <a:chExt cx="2900160" cy="807120"/>
          </a:xfrm>
        </p:grpSpPr>
        <p:pic>
          <p:nvPicPr>
            <p:cNvPr id="285" name="Picture 11"/>
            <p:cNvPicPr/>
            <p:nvPr/>
          </p:nvPicPr>
          <p:blipFill>
            <a:blip r:embed="rId9"/>
            <a:stretch/>
          </p:blipFill>
          <p:spPr>
            <a:xfrm>
              <a:off x="-906480" y="8854560"/>
              <a:ext cx="2900160" cy="4636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86" name="Picture 12"/>
            <p:cNvPicPr/>
            <p:nvPr/>
          </p:nvPicPr>
          <p:blipFill>
            <a:blip r:embed="rId9"/>
            <a:stretch/>
          </p:blipFill>
          <p:spPr>
            <a:xfrm>
              <a:off x="-906480" y="9198000"/>
              <a:ext cx="2900160" cy="463680"/>
            </a:xfrm>
            <a:prstGeom prst="rect">
              <a:avLst/>
            </a:prstGeom>
            <a:ln w="0">
              <a:noFill/>
            </a:ln>
          </p:spPr>
        </p:pic>
      </p:grp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TextBox 2"/>
          <p:cNvSpPr/>
          <p:nvPr/>
        </p:nvSpPr>
        <p:spPr>
          <a:xfrm>
            <a:off x="2831040" y="4005000"/>
            <a:ext cx="12325320" cy="1586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algn="ctr">
              <a:lnSpc>
                <a:spcPts val="12487"/>
              </a:lnSpc>
              <a:defRPr sz="14030">
                <a:solidFill>
                  <a:srgbClr val="000000"/>
                </a:solidFill>
                <a:latin typeface="Abhaya Libre Regular Bold Italics"/>
              </a:defRPr>
            </a:pPr>
            <a:r>
              <a:t>¡Gracias!</a:t>
            </a:r>
            <a:endParaRPr lang="en-US" sz="1403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88" name="Picture 3"/>
          <p:cNvPicPr/>
          <p:nvPr/>
        </p:nvPicPr>
        <p:blipFill>
          <a:blip r:embed="rId2"/>
          <a:stretch/>
        </p:blipFill>
        <p:spPr>
          <a:xfrm rot="1852800">
            <a:off x="5778360" y="-2562120"/>
            <a:ext cx="5363640" cy="5363640"/>
          </a:xfrm>
          <a:prstGeom prst="rect">
            <a:avLst/>
          </a:prstGeom>
          <a:ln w="0">
            <a:noFill/>
          </a:ln>
        </p:spPr>
      </p:pic>
      <p:pic>
        <p:nvPicPr>
          <p:cNvPr id="289" name="Picture 4"/>
          <p:cNvPicPr/>
          <p:nvPr/>
        </p:nvPicPr>
        <p:blipFill>
          <a:blip r:embed="rId3"/>
          <a:stretch/>
        </p:blipFill>
        <p:spPr>
          <a:xfrm rot="1167600">
            <a:off x="15049080" y="6594120"/>
            <a:ext cx="5721480" cy="5669280"/>
          </a:xfrm>
          <a:prstGeom prst="rect">
            <a:avLst/>
          </a:prstGeom>
          <a:ln w="0">
            <a:noFill/>
          </a:ln>
        </p:spPr>
      </p:pic>
      <p:pic>
        <p:nvPicPr>
          <p:cNvPr id="290" name="Picture 5"/>
          <p:cNvPicPr/>
          <p:nvPr/>
        </p:nvPicPr>
        <p:blipFill>
          <a:blip r:embed="rId4"/>
          <a:stretch/>
        </p:blipFill>
        <p:spPr>
          <a:xfrm rot="17403600">
            <a:off x="-4479120" y="6861600"/>
            <a:ext cx="11621880" cy="12387600"/>
          </a:xfrm>
          <a:prstGeom prst="rect">
            <a:avLst/>
          </a:prstGeom>
          <a:ln w="0">
            <a:noFill/>
          </a:ln>
        </p:spPr>
      </p:pic>
      <p:pic>
        <p:nvPicPr>
          <p:cNvPr id="291" name="Picture 6"/>
          <p:cNvPicPr/>
          <p:nvPr/>
        </p:nvPicPr>
        <p:blipFill>
          <a:blip r:embed="rId5"/>
          <a:stretch/>
        </p:blipFill>
        <p:spPr>
          <a:xfrm rot="2229000">
            <a:off x="14026320" y="-3785760"/>
            <a:ext cx="6835680" cy="6773400"/>
          </a:xfrm>
          <a:prstGeom prst="rect">
            <a:avLst/>
          </a:prstGeom>
          <a:ln w="0">
            <a:noFill/>
          </a:ln>
        </p:spPr>
      </p:pic>
      <p:pic>
        <p:nvPicPr>
          <p:cNvPr id="292" name="Picture 7"/>
          <p:cNvPicPr/>
          <p:nvPr/>
        </p:nvPicPr>
        <p:blipFill>
          <a:blip r:embed="rId6"/>
          <a:stretch/>
        </p:blipFill>
        <p:spPr>
          <a:xfrm rot="12585000">
            <a:off x="-336240" y="7597080"/>
            <a:ext cx="5099040" cy="1965240"/>
          </a:xfrm>
          <a:prstGeom prst="rect">
            <a:avLst/>
          </a:prstGeom>
          <a:ln w="0">
            <a:noFill/>
          </a:ln>
        </p:spPr>
      </p:pic>
      <p:pic>
        <p:nvPicPr>
          <p:cNvPr id="293" name="Picture 8"/>
          <p:cNvPicPr/>
          <p:nvPr/>
        </p:nvPicPr>
        <p:blipFill>
          <a:blip r:embed="rId7"/>
          <a:stretch/>
        </p:blipFill>
        <p:spPr>
          <a:xfrm>
            <a:off x="546120" y="-1794240"/>
            <a:ext cx="3333600" cy="3588120"/>
          </a:xfrm>
          <a:prstGeom prst="rect">
            <a:avLst/>
          </a:prstGeom>
          <a:ln w="0">
            <a:noFill/>
          </a:ln>
        </p:spPr>
      </p:pic>
      <p:pic>
        <p:nvPicPr>
          <p:cNvPr id="294" name="Picture 9"/>
          <p:cNvPicPr/>
          <p:nvPr/>
        </p:nvPicPr>
        <p:blipFill>
          <a:blip r:embed="rId7"/>
          <a:stretch/>
        </p:blipFill>
        <p:spPr>
          <a:xfrm>
            <a:off x="13878360" y="8579520"/>
            <a:ext cx="2556000" cy="2750760"/>
          </a:xfrm>
          <a:prstGeom prst="rect">
            <a:avLst/>
          </a:prstGeom>
          <a:ln w="0">
            <a:noFill/>
          </a:ln>
        </p:spPr>
      </p:pic>
      <p:pic>
        <p:nvPicPr>
          <p:cNvPr id="295" name="Picture 10"/>
          <p:cNvPicPr/>
          <p:nvPr/>
        </p:nvPicPr>
        <p:blipFill>
          <a:blip r:embed="rId8"/>
          <a:stretch/>
        </p:blipFill>
        <p:spPr>
          <a:xfrm rot="20414400">
            <a:off x="-3202920" y="120600"/>
            <a:ext cx="4351680" cy="4345920"/>
          </a:xfrm>
          <a:prstGeom prst="rect">
            <a:avLst/>
          </a:prstGeom>
          <a:ln w="0">
            <a:noFill/>
          </a:ln>
        </p:spPr>
      </p:pic>
      <p:pic>
        <p:nvPicPr>
          <p:cNvPr id="296" name="Picture 11"/>
          <p:cNvPicPr/>
          <p:nvPr/>
        </p:nvPicPr>
        <p:blipFill>
          <a:blip r:embed="rId9"/>
          <a:stretch/>
        </p:blipFill>
        <p:spPr>
          <a:xfrm rot="14220600">
            <a:off x="3993480" y="9105480"/>
            <a:ext cx="5810040" cy="5802480"/>
          </a:xfrm>
          <a:prstGeom prst="rect">
            <a:avLst/>
          </a:prstGeom>
          <a:ln w="0">
            <a:noFill/>
          </a:ln>
        </p:spPr>
      </p:pic>
      <p:pic>
        <p:nvPicPr>
          <p:cNvPr id="297" name="Picture 12"/>
          <p:cNvPicPr/>
          <p:nvPr/>
        </p:nvPicPr>
        <p:blipFill>
          <a:blip r:embed="rId10"/>
          <a:stretch/>
        </p:blipFill>
        <p:spPr>
          <a:xfrm rot="6633000">
            <a:off x="16634880" y="822960"/>
            <a:ext cx="4880880" cy="4874400"/>
          </a:xfrm>
          <a:prstGeom prst="rect">
            <a:avLst/>
          </a:prstGeom>
          <a:ln w="0">
            <a:noFill/>
          </a:ln>
        </p:spPr>
      </p:pic>
      <p:grpSp>
        <p:nvGrpSpPr>
          <p:cNvPr id="298" name="Group 13"/>
          <p:cNvGrpSpPr/>
          <p:nvPr/>
        </p:nvGrpSpPr>
        <p:grpSpPr>
          <a:xfrm>
            <a:off x="14267880" y="1219320"/>
            <a:ext cx="2900160" cy="807480"/>
            <a:chOff x="14267880" y="1219320"/>
            <a:chExt cx="2900160" cy="807480"/>
          </a:xfrm>
        </p:grpSpPr>
        <p:pic>
          <p:nvPicPr>
            <p:cNvPr id="299" name="Picture 14"/>
            <p:cNvPicPr/>
            <p:nvPr/>
          </p:nvPicPr>
          <p:blipFill>
            <a:blip r:embed="rId11"/>
            <a:stretch/>
          </p:blipFill>
          <p:spPr>
            <a:xfrm>
              <a:off x="14267880" y="1219320"/>
              <a:ext cx="2900160" cy="4636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300" name="Picture 15"/>
            <p:cNvPicPr/>
            <p:nvPr/>
          </p:nvPicPr>
          <p:blipFill>
            <a:blip r:embed="rId11"/>
            <a:stretch/>
          </p:blipFill>
          <p:spPr>
            <a:xfrm>
              <a:off x="14267880" y="1563120"/>
              <a:ext cx="2900160" cy="46368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301" name="TextBox 16"/>
          <p:cNvSpPr/>
          <p:nvPr/>
        </p:nvSpPr>
        <p:spPr>
          <a:xfrm>
            <a:off x="5272920" y="5611680"/>
            <a:ext cx="7441200" cy="2868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algn="ctr">
              <a:lnSpc>
                <a:spcPts val="11296"/>
              </a:lnSpc>
              <a:defRPr sz="8069">
                <a:solidFill>
                  <a:srgbClr val="04989E"/>
                </a:solidFill>
              </a:defRPr>
            </a:pPr>
            <a:r>
              <a:rPr>
                <a:latin typeface="Abhaya Libre Regular Bold"/>
              </a:rPr>
              <a:t>Regio.Digi.Hub</a:t>
            </a:r>
            <a:r>
              <a:rPr>
                <a:latin typeface="Abhaya Libre Regular"/>
              </a:rPr>
              <a:t> </a:t>
            </a:r>
            <a:endParaRPr lang="en-US" sz="8069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02" name="Picture 17"/>
          <p:cNvPicPr/>
          <p:nvPr/>
        </p:nvPicPr>
        <p:blipFill>
          <a:blip r:embed="rId12"/>
          <a:stretch/>
        </p:blipFill>
        <p:spPr>
          <a:xfrm>
            <a:off x="7555680" y="9258480"/>
            <a:ext cx="3710520" cy="7790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extBox 2"/>
          <p:cNvSpPr/>
          <p:nvPr/>
        </p:nvSpPr>
        <p:spPr>
          <a:xfrm>
            <a:off x="8336880" y="2945879"/>
            <a:ext cx="8504364" cy="169347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pPr>
              <a:lnSpc>
                <a:spcPts val="4533"/>
              </a:lnSpc>
              <a:defRPr sz="3240">
                <a:solidFill>
                  <a:srgbClr val="000000"/>
                </a:solidFill>
                <a:latin typeface="Abhaya Libre Regular"/>
              </a:defRPr>
            </a:pPr>
            <a:r>
              <a:t>Identificación de los elementos comunes entre los nichos de especialización inteligente de cada sector y los principales desafíos regionales </a:t>
            </a:r>
            <a:endParaRPr lang="en-US" sz="3240" spc="-1" dirty="0">
              <a:solidFill>
                <a:srgbClr val="000000"/>
              </a:solidFill>
            </a:endParaRPr>
          </a:p>
        </p:txBody>
      </p:sp>
      <p:sp>
        <p:nvSpPr>
          <p:cNvPr id="124" name="TextBox 3"/>
          <p:cNvSpPr/>
          <p:nvPr/>
        </p:nvSpPr>
        <p:spPr>
          <a:xfrm>
            <a:off x="8336880" y="5827407"/>
            <a:ext cx="8504363" cy="53931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pPr>
              <a:lnSpc>
                <a:spcPts val="4533"/>
              </a:lnSpc>
              <a:defRPr sz="3240">
                <a:solidFill>
                  <a:srgbClr val="000000"/>
                </a:solidFill>
                <a:latin typeface="Abhaya Libre Regular"/>
              </a:defRPr>
            </a:pPr>
            <a:r>
              <a:t>Gestión práctica de proyectos con OpenProject</a:t>
            </a:r>
            <a:endParaRPr lang="en-US" sz="3240" spc="-1" dirty="0">
              <a:solidFill>
                <a:srgbClr val="000000"/>
              </a:solidFill>
            </a:endParaRPr>
          </a:p>
        </p:txBody>
      </p:sp>
      <p:sp>
        <p:nvSpPr>
          <p:cNvPr id="126" name="TextBox 5"/>
          <p:cNvSpPr/>
          <p:nvPr/>
        </p:nvSpPr>
        <p:spPr>
          <a:xfrm>
            <a:off x="8336879" y="4893236"/>
            <a:ext cx="9250080" cy="53931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pPr>
              <a:lnSpc>
                <a:spcPts val="4533"/>
              </a:lnSpc>
              <a:defRPr sz="3240">
                <a:solidFill>
                  <a:srgbClr val="000000"/>
                </a:solidFill>
                <a:latin typeface="Abhaya Libre Regular"/>
              </a:defRPr>
            </a:pPr>
            <a:r>
              <a:t>Gestión de proyectos con OpenProject</a:t>
            </a:r>
            <a:endParaRPr lang="en-US" sz="3240" spc="-1" dirty="0">
              <a:solidFill>
                <a:srgbClr val="000000"/>
              </a:solidFill>
            </a:endParaRPr>
          </a:p>
        </p:txBody>
      </p:sp>
      <p:pic>
        <p:nvPicPr>
          <p:cNvPr id="129" name="Picture 8"/>
          <p:cNvPicPr/>
          <p:nvPr/>
        </p:nvPicPr>
        <p:blipFill>
          <a:blip r:embed="rId2"/>
          <a:stretch/>
        </p:blipFill>
        <p:spPr>
          <a:xfrm rot="12652800">
            <a:off x="7774974" y="8297152"/>
            <a:ext cx="5363640" cy="5363640"/>
          </a:xfrm>
          <a:prstGeom prst="rect">
            <a:avLst/>
          </a:prstGeom>
          <a:ln w="0">
            <a:noFill/>
          </a:ln>
        </p:spPr>
      </p:pic>
      <p:pic>
        <p:nvPicPr>
          <p:cNvPr id="130" name="Picture 9"/>
          <p:cNvPicPr/>
          <p:nvPr/>
        </p:nvPicPr>
        <p:blipFill>
          <a:blip r:embed="rId3"/>
          <a:stretch/>
        </p:blipFill>
        <p:spPr>
          <a:xfrm rot="11967600">
            <a:off x="-2174040" y="-1704960"/>
            <a:ext cx="5721480" cy="5669280"/>
          </a:xfrm>
          <a:prstGeom prst="rect">
            <a:avLst/>
          </a:prstGeom>
          <a:ln w="0">
            <a:noFill/>
          </a:ln>
        </p:spPr>
      </p:pic>
      <p:pic>
        <p:nvPicPr>
          <p:cNvPr id="131" name="Picture 10"/>
          <p:cNvPicPr/>
          <p:nvPr/>
        </p:nvPicPr>
        <p:blipFill>
          <a:blip r:embed="rId4"/>
          <a:stretch/>
        </p:blipFill>
        <p:spPr>
          <a:xfrm rot="6603600">
            <a:off x="5296320" y="-10405800"/>
            <a:ext cx="11621880" cy="12387600"/>
          </a:xfrm>
          <a:prstGeom prst="rect">
            <a:avLst/>
          </a:prstGeom>
          <a:ln w="0">
            <a:noFill/>
          </a:ln>
        </p:spPr>
      </p:pic>
      <p:pic>
        <p:nvPicPr>
          <p:cNvPr id="132" name="Picture 11"/>
          <p:cNvPicPr/>
          <p:nvPr/>
        </p:nvPicPr>
        <p:blipFill>
          <a:blip r:embed="rId5"/>
          <a:stretch/>
        </p:blipFill>
        <p:spPr>
          <a:xfrm rot="10800000">
            <a:off x="15414480" y="8264880"/>
            <a:ext cx="3333600" cy="3588120"/>
          </a:xfrm>
          <a:prstGeom prst="rect">
            <a:avLst/>
          </a:prstGeom>
          <a:ln w="0">
            <a:noFill/>
          </a:ln>
        </p:spPr>
      </p:pic>
      <p:pic>
        <p:nvPicPr>
          <p:cNvPr id="133" name="Picture 12"/>
          <p:cNvPicPr/>
          <p:nvPr/>
        </p:nvPicPr>
        <p:blipFill>
          <a:blip r:embed="rId6"/>
          <a:stretch/>
        </p:blipFill>
        <p:spPr>
          <a:xfrm rot="10800000">
            <a:off x="2162160" y="-771840"/>
            <a:ext cx="2556000" cy="2750760"/>
          </a:xfrm>
          <a:prstGeom prst="rect">
            <a:avLst/>
          </a:prstGeom>
          <a:ln w="0">
            <a:noFill/>
          </a:ln>
        </p:spPr>
      </p:pic>
      <p:pic>
        <p:nvPicPr>
          <p:cNvPr id="134" name="Picture 13"/>
          <p:cNvPicPr/>
          <p:nvPr/>
        </p:nvPicPr>
        <p:blipFill>
          <a:blip r:embed="rId7"/>
          <a:stretch/>
        </p:blipFill>
        <p:spPr>
          <a:xfrm rot="9614400">
            <a:off x="17447760" y="6091560"/>
            <a:ext cx="4351680" cy="4345920"/>
          </a:xfrm>
          <a:prstGeom prst="rect">
            <a:avLst/>
          </a:prstGeom>
          <a:ln w="0">
            <a:noFill/>
          </a:ln>
        </p:spPr>
      </p:pic>
      <p:pic>
        <p:nvPicPr>
          <p:cNvPr id="135" name="Picture 14"/>
          <p:cNvPicPr/>
          <p:nvPr/>
        </p:nvPicPr>
        <p:blipFill>
          <a:blip r:embed="rId8"/>
          <a:stretch/>
        </p:blipFill>
        <p:spPr>
          <a:xfrm rot="3420600">
            <a:off x="5570640" y="-4349160"/>
            <a:ext cx="5810040" cy="5802480"/>
          </a:xfrm>
          <a:prstGeom prst="rect">
            <a:avLst/>
          </a:prstGeom>
          <a:ln w="0">
            <a:noFill/>
          </a:ln>
        </p:spPr>
      </p:pic>
      <p:sp>
        <p:nvSpPr>
          <p:cNvPr id="136" name="TextBox 15"/>
          <p:cNvSpPr/>
          <p:nvPr/>
        </p:nvSpPr>
        <p:spPr>
          <a:xfrm>
            <a:off x="787176" y="4705073"/>
            <a:ext cx="8280360" cy="692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>
              <a:lnSpc>
                <a:spcPts val="5448"/>
              </a:lnSpc>
              <a:defRPr sz="6410">
                <a:solidFill>
                  <a:srgbClr val="000000"/>
                </a:solidFill>
                <a:latin typeface="Abhaya Libre Regular Bold"/>
              </a:defRPr>
            </a:pPr>
            <a:r>
              <a:t>Contenido</a:t>
            </a:r>
            <a:endParaRPr lang="en-US" sz="641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7" name="TextBox 16"/>
          <p:cNvSpPr/>
          <p:nvPr/>
        </p:nvSpPr>
        <p:spPr>
          <a:xfrm>
            <a:off x="7008840" y="2855880"/>
            <a:ext cx="1079280" cy="717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>
              <a:lnSpc>
                <a:spcPts val="5655"/>
              </a:lnSpc>
              <a:defRPr sz="4040">
                <a:solidFill>
                  <a:srgbClr val="000000"/>
                </a:solidFill>
                <a:latin typeface="Abhaya Libre Regular"/>
              </a:defRPr>
            </a:pPr>
            <a:r>
              <a:t>01</a:t>
            </a:r>
            <a:endParaRPr lang="en-US" sz="404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8" name="TextBox 17"/>
          <p:cNvSpPr/>
          <p:nvPr/>
        </p:nvSpPr>
        <p:spPr>
          <a:xfrm>
            <a:off x="7008840" y="4755441"/>
            <a:ext cx="1079280" cy="717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>
              <a:lnSpc>
                <a:spcPts val="5655"/>
              </a:lnSpc>
              <a:defRPr sz="4040">
                <a:solidFill>
                  <a:srgbClr val="000000"/>
                </a:solidFill>
                <a:latin typeface="Abhaya Libre Regular"/>
              </a:defRPr>
            </a:pPr>
            <a:r>
              <a:t>02</a:t>
            </a:r>
            <a:endParaRPr lang="en-US" sz="404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9" name="TextBox 18"/>
          <p:cNvSpPr/>
          <p:nvPr/>
        </p:nvSpPr>
        <p:spPr>
          <a:xfrm>
            <a:off x="7008840" y="5729334"/>
            <a:ext cx="1079280" cy="717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>
              <a:lnSpc>
                <a:spcPts val="5655"/>
              </a:lnSpc>
              <a:defRPr sz="4040">
                <a:solidFill>
                  <a:srgbClr val="000000"/>
                </a:solidFill>
                <a:latin typeface="Abhaya Libre Regular"/>
              </a:defRPr>
            </a:pPr>
            <a:r>
              <a:t>03</a:t>
            </a:r>
            <a:endParaRPr lang="en-US" sz="404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43" name="Picture 22"/>
          <p:cNvPicPr/>
          <p:nvPr/>
        </p:nvPicPr>
        <p:blipFill>
          <a:blip r:embed="rId9"/>
          <a:stretch/>
        </p:blipFill>
        <p:spPr>
          <a:xfrm>
            <a:off x="16418880" y="0"/>
            <a:ext cx="1868760" cy="1868760"/>
          </a:xfrm>
          <a:prstGeom prst="rect">
            <a:avLst/>
          </a:prstGeom>
          <a:ln w="0">
            <a:noFill/>
          </a:ln>
        </p:spPr>
      </p:pic>
      <p:pic>
        <p:nvPicPr>
          <p:cNvPr id="144" name="Picture 23"/>
          <p:cNvPicPr/>
          <p:nvPr/>
        </p:nvPicPr>
        <p:blipFill>
          <a:blip r:embed="rId10"/>
          <a:stretch/>
        </p:blipFill>
        <p:spPr>
          <a:xfrm>
            <a:off x="787176" y="9312049"/>
            <a:ext cx="3710520" cy="7790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extBox 4"/>
          <p:cNvSpPr/>
          <p:nvPr/>
        </p:nvSpPr>
        <p:spPr>
          <a:xfrm>
            <a:off x="1886542" y="1029623"/>
            <a:ext cx="14050143" cy="350621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pPr>
              <a:lnSpc>
                <a:spcPts val="5448"/>
              </a:lnSpc>
              <a:defRPr>
                <a:solidFill>
                  <a:srgbClr val="000000"/>
                </a:solidFill>
                <a:latin typeface="Abhaya Libre Regular"/>
              </a:defRPr>
            </a:pPr>
            <a:r>
              <a:rPr sz="6410"/>
              <a:t>Capítulo 1: </a:t>
            </a:r>
            <a:r>
              <a:rPr sz="6600"/>
              <a:t>Identificación de los elementos comunes entre los nichos de especialización inteligente de cada sector y los principales desafíos regionales</a:t>
            </a:r>
            <a:endParaRPr lang="en-US" sz="6600" spc="-1" dirty="0">
              <a:solidFill>
                <a:srgbClr val="000000"/>
              </a:solidFill>
            </a:endParaRPr>
          </a:p>
          <a:p>
            <a:pPr>
              <a:lnSpc>
                <a:spcPts val="5448"/>
              </a:lnSpc>
            </a:pPr>
            <a:endParaRPr lang="en-US" sz="6600" spc="-1" dirty="0">
              <a:solidFill>
                <a:srgbClr val="000000"/>
              </a:solidFill>
            </a:endParaRPr>
          </a:p>
        </p:txBody>
      </p:sp>
      <p:sp>
        <p:nvSpPr>
          <p:cNvPr id="148" name="TextBox 5"/>
          <p:cNvSpPr/>
          <p:nvPr/>
        </p:nvSpPr>
        <p:spPr>
          <a:xfrm>
            <a:off x="1886542" y="4264432"/>
            <a:ext cx="15492480" cy="284180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pPr algn="just">
              <a:defRPr sz="3200"/>
            </a:pPr>
            <a:r>
              <a:t>La identificación de elementos comunes entre los nichos de especialización inteligente de cada sector y los principales desafíos regionales requiere un análisis sistemático de los datos y la participación de las partes interesadas. Aquí tienes algunos pasos que puedes seguir para identificar estos puntos en común:</a:t>
            </a:r>
            <a:endParaRPr lang="en-US" sz="3200" spc="-1" dirty="0">
              <a:solidFill>
                <a:srgbClr val="000000"/>
              </a:solidFill>
            </a:endParaRPr>
          </a:p>
          <a:p>
            <a:pPr algn="just">
              <a:lnSpc>
                <a:spcPts val="3359"/>
              </a:lnSpc>
            </a:pPr>
            <a:endParaRPr lang="sl-SI" sz="3200" spc="-1" dirty="0">
              <a:solidFill>
                <a:srgbClr val="000000"/>
              </a:solidFill>
            </a:endParaRPr>
          </a:p>
          <a:p>
            <a:pPr algn="just">
              <a:lnSpc>
                <a:spcPts val="3359"/>
              </a:lnSpc>
            </a:pPr>
            <a:endParaRPr lang="en-US" sz="3200" spc="-1" dirty="0">
              <a:solidFill>
                <a:srgbClr val="000000"/>
              </a:solidFill>
            </a:endParaRPr>
          </a:p>
        </p:txBody>
      </p:sp>
      <p:pic>
        <p:nvPicPr>
          <p:cNvPr id="149" name="Picture 6"/>
          <p:cNvPicPr/>
          <p:nvPr/>
        </p:nvPicPr>
        <p:blipFill>
          <a:blip r:embed="rId2"/>
          <a:stretch/>
        </p:blipFill>
        <p:spPr>
          <a:xfrm rot="17403600">
            <a:off x="-4782600" y="7411680"/>
            <a:ext cx="11621880" cy="12387600"/>
          </a:xfrm>
          <a:prstGeom prst="rect">
            <a:avLst/>
          </a:prstGeom>
          <a:ln w="0">
            <a:noFill/>
          </a:ln>
        </p:spPr>
      </p:pic>
      <p:pic>
        <p:nvPicPr>
          <p:cNvPr id="150" name="Picture 7"/>
          <p:cNvPicPr/>
          <p:nvPr/>
        </p:nvPicPr>
        <p:blipFill>
          <a:blip r:embed="rId3"/>
          <a:stretch/>
        </p:blipFill>
        <p:spPr>
          <a:xfrm rot="1836600">
            <a:off x="0" y="-2006640"/>
            <a:ext cx="3333600" cy="3588120"/>
          </a:xfrm>
          <a:prstGeom prst="rect">
            <a:avLst/>
          </a:prstGeom>
          <a:ln w="0">
            <a:noFill/>
          </a:ln>
        </p:spPr>
      </p:pic>
      <p:pic>
        <p:nvPicPr>
          <p:cNvPr id="152" name="Picture 9"/>
          <p:cNvPicPr/>
          <p:nvPr/>
        </p:nvPicPr>
        <p:blipFill>
          <a:blip r:embed="rId4"/>
          <a:stretch/>
        </p:blipFill>
        <p:spPr>
          <a:xfrm>
            <a:off x="16418880" y="0"/>
            <a:ext cx="1868760" cy="1868760"/>
          </a:xfrm>
          <a:prstGeom prst="rect">
            <a:avLst/>
          </a:prstGeom>
          <a:ln w="0">
            <a:noFill/>
          </a:ln>
        </p:spPr>
      </p:pic>
      <p:pic>
        <p:nvPicPr>
          <p:cNvPr id="153" name="Picture 10"/>
          <p:cNvPicPr/>
          <p:nvPr/>
        </p:nvPicPr>
        <p:blipFill>
          <a:blip r:embed="rId5"/>
          <a:stretch/>
        </p:blipFill>
        <p:spPr>
          <a:xfrm>
            <a:off x="7869960" y="9245880"/>
            <a:ext cx="3710520" cy="77904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29606069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extBox 4"/>
          <p:cNvSpPr/>
          <p:nvPr/>
        </p:nvSpPr>
        <p:spPr>
          <a:xfrm>
            <a:off x="1886542" y="1029623"/>
            <a:ext cx="14050143" cy="350621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pPr>
              <a:lnSpc>
                <a:spcPts val="5448"/>
              </a:lnSpc>
              <a:defRPr>
                <a:solidFill>
                  <a:srgbClr val="000000"/>
                </a:solidFill>
                <a:latin typeface="Abhaya Libre Regular"/>
              </a:defRPr>
            </a:pPr>
            <a:r>
              <a:rPr sz="6410"/>
              <a:t>Capítulo 1: </a:t>
            </a:r>
            <a:r>
              <a:rPr sz="6600"/>
              <a:t>Identificación de los elementos comunes entre los nichos de especialización inteligente de cada sector y los principales desafíos regionales</a:t>
            </a:r>
            <a:endParaRPr lang="en-US" sz="6600" spc="-1" dirty="0">
              <a:solidFill>
                <a:srgbClr val="000000"/>
              </a:solidFill>
            </a:endParaRPr>
          </a:p>
          <a:p>
            <a:pPr>
              <a:lnSpc>
                <a:spcPts val="5448"/>
              </a:lnSpc>
            </a:pPr>
            <a:endParaRPr lang="en-US" sz="6600" spc="-1" dirty="0">
              <a:solidFill>
                <a:srgbClr val="000000"/>
              </a:solidFill>
            </a:endParaRPr>
          </a:p>
        </p:txBody>
      </p:sp>
      <p:sp>
        <p:nvSpPr>
          <p:cNvPr id="148" name="TextBox 5"/>
          <p:cNvSpPr/>
          <p:nvPr/>
        </p:nvSpPr>
        <p:spPr>
          <a:xfrm>
            <a:off x="1886542" y="4228836"/>
            <a:ext cx="15492480" cy="628890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pPr marL="514350" indent="-514350" algn="just">
              <a:buAutoNum type="arabicPeriod"/>
              <a:defRPr sz="3200"/>
            </a:pPr>
            <a:r>
              <a:t>Revisar las estrategias de especialización inteligente y los planes de desarrollo regional: Analizar las estrategias de especialización inteligente y los planes de desarrollo regional de los distintos sectores y regiones para identificar las áreas prioritarias de inversión y atención.</a:t>
            </a:r>
            <a:br>
              <a:rPr lang="sl-SI" sz="3200" dirty="0"/>
            </a:br>
            <a:endParaRPr lang="sl-SI" sz="3200" dirty="0"/>
          </a:p>
          <a:p>
            <a:pPr marL="514350" indent="-514350" algn="just">
              <a:buAutoNum type="arabicPeriod"/>
              <a:defRPr sz="3200"/>
            </a:pPr>
            <a:r>
              <a:t>Realizar un análisis FODA: Realizar un análisis FODA (Fortalezas, Debilidades, Oportunidades, Amenazas) de los distintos sectores y regiones para identificar los factores internos y externos que están afectando su desarrollo. Busca puntos en común y factores solapados entre los diferentes sectores y regiones.</a:t>
            </a:r>
            <a:endParaRPr lang="sl-SI" sz="3200" dirty="0"/>
          </a:p>
          <a:p>
            <a:pPr algn="just"/>
            <a:endParaRPr lang="sl-SI" sz="3200" dirty="0"/>
          </a:p>
          <a:p>
            <a:pPr algn="just"/>
            <a:endParaRPr lang="sl-SI" sz="3200" spc="-1" dirty="0">
              <a:solidFill>
                <a:srgbClr val="000000"/>
              </a:solidFill>
            </a:endParaRPr>
          </a:p>
          <a:p>
            <a:pPr algn="just"/>
            <a:endParaRPr lang="en-US" sz="3200" spc="-1" dirty="0">
              <a:solidFill>
                <a:srgbClr val="000000"/>
              </a:solidFill>
            </a:endParaRPr>
          </a:p>
          <a:p>
            <a:pPr algn="just">
              <a:lnSpc>
                <a:spcPts val="3359"/>
              </a:lnSpc>
            </a:pPr>
            <a:endParaRPr lang="sl-SI" sz="3200" spc="-1" dirty="0">
              <a:solidFill>
                <a:srgbClr val="000000"/>
              </a:solidFill>
            </a:endParaRPr>
          </a:p>
          <a:p>
            <a:pPr algn="just">
              <a:lnSpc>
                <a:spcPts val="3359"/>
              </a:lnSpc>
            </a:pPr>
            <a:endParaRPr lang="en-US" sz="3200" spc="-1" dirty="0">
              <a:solidFill>
                <a:srgbClr val="000000"/>
              </a:solidFill>
            </a:endParaRPr>
          </a:p>
        </p:txBody>
      </p:sp>
      <p:pic>
        <p:nvPicPr>
          <p:cNvPr id="149" name="Picture 6"/>
          <p:cNvPicPr/>
          <p:nvPr/>
        </p:nvPicPr>
        <p:blipFill>
          <a:blip r:embed="rId2"/>
          <a:stretch/>
        </p:blipFill>
        <p:spPr>
          <a:xfrm rot="17403600">
            <a:off x="-4782600" y="7411680"/>
            <a:ext cx="11621880" cy="12387600"/>
          </a:xfrm>
          <a:prstGeom prst="rect">
            <a:avLst/>
          </a:prstGeom>
          <a:ln w="0">
            <a:noFill/>
          </a:ln>
        </p:spPr>
      </p:pic>
      <p:pic>
        <p:nvPicPr>
          <p:cNvPr id="150" name="Picture 7"/>
          <p:cNvPicPr/>
          <p:nvPr/>
        </p:nvPicPr>
        <p:blipFill>
          <a:blip r:embed="rId3"/>
          <a:stretch/>
        </p:blipFill>
        <p:spPr>
          <a:xfrm rot="1836600">
            <a:off x="0" y="-2006640"/>
            <a:ext cx="3333600" cy="3588120"/>
          </a:xfrm>
          <a:prstGeom prst="rect">
            <a:avLst/>
          </a:prstGeom>
          <a:ln w="0">
            <a:noFill/>
          </a:ln>
        </p:spPr>
      </p:pic>
      <p:pic>
        <p:nvPicPr>
          <p:cNvPr id="152" name="Picture 9"/>
          <p:cNvPicPr/>
          <p:nvPr/>
        </p:nvPicPr>
        <p:blipFill>
          <a:blip r:embed="rId4"/>
          <a:stretch/>
        </p:blipFill>
        <p:spPr>
          <a:xfrm>
            <a:off x="16418880" y="0"/>
            <a:ext cx="1868760" cy="1868760"/>
          </a:xfrm>
          <a:prstGeom prst="rect">
            <a:avLst/>
          </a:prstGeom>
          <a:ln w="0">
            <a:noFill/>
          </a:ln>
        </p:spPr>
      </p:pic>
      <p:pic>
        <p:nvPicPr>
          <p:cNvPr id="153" name="Picture 10"/>
          <p:cNvPicPr/>
          <p:nvPr/>
        </p:nvPicPr>
        <p:blipFill>
          <a:blip r:embed="rId5"/>
          <a:stretch/>
        </p:blipFill>
        <p:spPr>
          <a:xfrm>
            <a:off x="7869960" y="9245880"/>
            <a:ext cx="3710520" cy="77904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24701210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Picture 6"/>
          <p:cNvPicPr/>
          <p:nvPr/>
        </p:nvPicPr>
        <p:blipFill>
          <a:blip r:embed="rId2"/>
          <a:stretch/>
        </p:blipFill>
        <p:spPr>
          <a:xfrm rot="17403600">
            <a:off x="-4782600" y="7411680"/>
            <a:ext cx="11621880" cy="12387600"/>
          </a:xfrm>
          <a:prstGeom prst="rect">
            <a:avLst/>
          </a:prstGeom>
          <a:ln w="0">
            <a:noFill/>
          </a:ln>
        </p:spPr>
      </p:pic>
      <p:sp>
        <p:nvSpPr>
          <p:cNvPr id="147" name="TextBox 4"/>
          <p:cNvSpPr/>
          <p:nvPr/>
        </p:nvSpPr>
        <p:spPr>
          <a:xfrm>
            <a:off x="1886542" y="1029623"/>
            <a:ext cx="14050143" cy="350621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pPr>
              <a:lnSpc>
                <a:spcPts val="5448"/>
              </a:lnSpc>
              <a:defRPr>
                <a:solidFill>
                  <a:srgbClr val="000000"/>
                </a:solidFill>
                <a:latin typeface="Abhaya Libre Regular"/>
              </a:defRPr>
            </a:pPr>
            <a:r>
              <a:rPr sz="6410"/>
              <a:t>Capítulo 1: </a:t>
            </a:r>
            <a:r>
              <a:rPr sz="6600"/>
              <a:t>Identificación de los elementos comunes entre los nichos de especialización inteligente de cada sector y los principales desafíos regionales</a:t>
            </a:r>
            <a:endParaRPr lang="en-US" sz="6600" spc="-1" dirty="0">
              <a:solidFill>
                <a:srgbClr val="000000"/>
              </a:solidFill>
            </a:endParaRPr>
          </a:p>
          <a:p>
            <a:pPr>
              <a:lnSpc>
                <a:spcPts val="5448"/>
              </a:lnSpc>
            </a:pPr>
            <a:endParaRPr lang="en-US" sz="6600" spc="-1" dirty="0">
              <a:solidFill>
                <a:srgbClr val="000000"/>
              </a:solidFill>
            </a:endParaRPr>
          </a:p>
        </p:txBody>
      </p:sp>
      <p:sp>
        <p:nvSpPr>
          <p:cNvPr id="148" name="TextBox 5"/>
          <p:cNvSpPr/>
          <p:nvPr/>
        </p:nvSpPr>
        <p:spPr>
          <a:xfrm>
            <a:off x="1860780" y="3885438"/>
            <a:ext cx="15492480" cy="536044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pPr marL="514350" indent="-514350" algn="just">
              <a:buFont typeface="+mj-lt"/>
              <a:buAutoNum type="arabicPeriod" startAt="3"/>
              <a:defRPr sz="3200"/>
            </a:pPr>
            <a:r>
              <a:t>Comprometerse con las partes interesadas: Comprometerse con las partes interesadas de los diferentes sectores y regiones, incluidas las asociaciones industriales, los y las responsables políticos, equipos de investigación y líderes de la comunidad. Realizar entrevistas o grupos focales para reunir perspectivas sobre los principales desafíos y oportunidades regionales, y los posibles nichos de especialización inteligente que podrían abordar estos desafíos.</a:t>
            </a:r>
            <a:endParaRPr lang="sl-SI" sz="3200" dirty="0"/>
          </a:p>
          <a:p>
            <a:pPr marL="514350" indent="-514350" algn="just">
              <a:buFont typeface="+mj-lt"/>
              <a:buAutoNum type="arabicPeriod" startAt="3"/>
              <a:defRPr sz="3200"/>
            </a:pPr>
            <a:r>
              <a:t>Identificar temas comunes: Analizar los datos de los pasos anteriores para identificar temas comunes y áreas de solapamiento entre los nichos de especialización inteligente de cada sector y los principales desafíos regionales. Busca oportunidades de alinear los nichos de especialización inteligente con los principales desafíos regionales para crear sinergias y maximizar el impacto.</a:t>
            </a:r>
            <a:endParaRPr lang="sl-SI" sz="3200" dirty="0"/>
          </a:p>
          <a:p>
            <a:pPr algn="just">
              <a:lnSpc>
                <a:spcPts val="3359"/>
              </a:lnSpc>
            </a:pPr>
            <a:endParaRPr lang="en-US" sz="3200" spc="-1" dirty="0">
              <a:solidFill>
                <a:srgbClr val="000000"/>
              </a:solidFill>
            </a:endParaRPr>
          </a:p>
        </p:txBody>
      </p:sp>
      <p:pic>
        <p:nvPicPr>
          <p:cNvPr id="150" name="Picture 7"/>
          <p:cNvPicPr/>
          <p:nvPr/>
        </p:nvPicPr>
        <p:blipFill>
          <a:blip r:embed="rId3"/>
          <a:stretch/>
        </p:blipFill>
        <p:spPr>
          <a:xfrm rot="1836600">
            <a:off x="0" y="-2006640"/>
            <a:ext cx="3333600" cy="3588120"/>
          </a:xfrm>
          <a:prstGeom prst="rect">
            <a:avLst/>
          </a:prstGeom>
          <a:ln w="0">
            <a:noFill/>
          </a:ln>
        </p:spPr>
      </p:pic>
      <p:pic>
        <p:nvPicPr>
          <p:cNvPr id="152" name="Picture 9"/>
          <p:cNvPicPr/>
          <p:nvPr/>
        </p:nvPicPr>
        <p:blipFill>
          <a:blip r:embed="rId4"/>
          <a:stretch/>
        </p:blipFill>
        <p:spPr>
          <a:xfrm>
            <a:off x="16418880" y="0"/>
            <a:ext cx="1868760" cy="1868760"/>
          </a:xfrm>
          <a:prstGeom prst="rect">
            <a:avLst/>
          </a:prstGeom>
          <a:ln w="0">
            <a:noFill/>
          </a:ln>
        </p:spPr>
      </p:pic>
      <p:pic>
        <p:nvPicPr>
          <p:cNvPr id="153" name="Picture 10"/>
          <p:cNvPicPr/>
          <p:nvPr/>
        </p:nvPicPr>
        <p:blipFill>
          <a:blip r:embed="rId5"/>
          <a:stretch/>
        </p:blipFill>
        <p:spPr>
          <a:xfrm>
            <a:off x="7869960" y="9245880"/>
            <a:ext cx="3710520" cy="77904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4611894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extBox 4"/>
          <p:cNvSpPr/>
          <p:nvPr/>
        </p:nvSpPr>
        <p:spPr>
          <a:xfrm>
            <a:off x="1886542" y="1029623"/>
            <a:ext cx="14050143" cy="350621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pPr>
              <a:lnSpc>
                <a:spcPts val="5448"/>
              </a:lnSpc>
              <a:defRPr>
                <a:solidFill>
                  <a:srgbClr val="000000"/>
                </a:solidFill>
                <a:latin typeface="Abhaya Libre Regular"/>
              </a:defRPr>
            </a:pPr>
            <a:r>
              <a:rPr sz="6410"/>
              <a:t>Capítulo 1: </a:t>
            </a:r>
            <a:r>
              <a:rPr sz="6600"/>
              <a:t>Identificación de los elementos comunes entre los nichos de especialización inteligente de cada sector y los principales desafíos regionales</a:t>
            </a:r>
            <a:endParaRPr lang="en-US" sz="6600" spc="-1" dirty="0">
              <a:solidFill>
                <a:srgbClr val="000000"/>
              </a:solidFill>
            </a:endParaRPr>
          </a:p>
          <a:p>
            <a:pPr>
              <a:lnSpc>
                <a:spcPts val="5448"/>
              </a:lnSpc>
            </a:pPr>
            <a:endParaRPr lang="en-US" sz="6600" spc="-1" dirty="0">
              <a:solidFill>
                <a:srgbClr val="000000"/>
              </a:solidFill>
            </a:endParaRPr>
          </a:p>
        </p:txBody>
      </p:sp>
      <p:sp>
        <p:nvSpPr>
          <p:cNvPr id="148" name="TextBox 5"/>
          <p:cNvSpPr/>
          <p:nvPr/>
        </p:nvSpPr>
        <p:spPr>
          <a:xfrm>
            <a:off x="1886542" y="4273807"/>
            <a:ext cx="15492480" cy="348813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pPr marL="514350" indent="-514350" algn="just">
              <a:lnSpc>
                <a:spcPts val="3359"/>
              </a:lnSpc>
              <a:buFont typeface="+mj-lt"/>
              <a:buAutoNum type="arabicPeriod" startAt="5"/>
              <a:defRPr sz="3200">
                <a:solidFill>
                  <a:srgbClr val="000000"/>
                </a:solidFill>
              </a:defRPr>
            </a:pPr>
            <a:r>
              <a:t>Priorizar las áreas de inversión: Priorizar las áreas de inversión en función del posible impacto y la viabilidad. Considerar factores como la disponibilidad de recursos, el nivel de experiencia y el potencial de colaboración entre los diferentes sectores y regiones.</a:t>
            </a:r>
          </a:p>
          <a:p>
            <a:pPr algn="just">
              <a:lnSpc>
                <a:spcPts val="3359"/>
              </a:lnSpc>
            </a:pPr>
            <a:endParaRPr lang="en-US" sz="3200" spc="-1" dirty="0">
              <a:solidFill>
                <a:srgbClr val="000000"/>
              </a:solidFill>
            </a:endParaRPr>
          </a:p>
          <a:p>
            <a:pPr algn="just">
              <a:lnSpc>
                <a:spcPts val="3359"/>
              </a:lnSpc>
              <a:defRPr sz="3200">
                <a:solidFill>
                  <a:srgbClr val="000000"/>
                </a:solidFill>
              </a:defRPr>
            </a:pPr>
            <a:r>
              <a:t>Al seguir estos pasos, puedes identificar los elementos comunes entre los nichos de especialización inteligente de cada sector y los principales desafíos regionales, que pueden ayudar a guiar las estrategias de desarrollo regional y maximizar el impacto.</a:t>
            </a:r>
          </a:p>
        </p:txBody>
      </p:sp>
      <p:pic>
        <p:nvPicPr>
          <p:cNvPr id="149" name="Picture 6"/>
          <p:cNvPicPr/>
          <p:nvPr/>
        </p:nvPicPr>
        <p:blipFill>
          <a:blip r:embed="rId2"/>
          <a:stretch/>
        </p:blipFill>
        <p:spPr>
          <a:xfrm rot="17403600">
            <a:off x="-4782600" y="7411680"/>
            <a:ext cx="11621880" cy="12387600"/>
          </a:xfrm>
          <a:prstGeom prst="rect">
            <a:avLst/>
          </a:prstGeom>
          <a:ln w="0">
            <a:noFill/>
          </a:ln>
        </p:spPr>
      </p:pic>
      <p:pic>
        <p:nvPicPr>
          <p:cNvPr id="150" name="Picture 7"/>
          <p:cNvPicPr/>
          <p:nvPr/>
        </p:nvPicPr>
        <p:blipFill>
          <a:blip r:embed="rId3"/>
          <a:stretch/>
        </p:blipFill>
        <p:spPr>
          <a:xfrm rot="1836600">
            <a:off x="0" y="-2006640"/>
            <a:ext cx="3333600" cy="3588120"/>
          </a:xfrm>
          <a:prstGeom prst="rect">
            <a:avLst/>
          </a:prstGeom>
          <a:ln w="0">
            <a:noFill/>
          </a:ln>
        </p:spPr>
      </p:pic>
      <p:pic>
        <p:nvPicPr>
          <p:cNvPr id="152" name="Picture 9"/>
          <p:cNvPicPr/>
          <p:nvPr/>
        </p:nvPicPr>
        <p:blipFill>
          <a:blip r:embed="rId4"/>
          <a:stretch/>
        </p:blipFill>
        <p:spPr>
          <a:xfrm>
            <a:off x="16418880" y="0"/>
            <a:ext cx="1868760" cy="1868760"/>
          </a:xfrm>
          <a:prstGeom prst="rect">
            <a:avLst/>
          </a:prstGeom>
          <a:ln w="0">
            <a:noFill/>
          </a:ln>
        </p:spPr>
      </p:pic>
      <p:pic>
        <p:nvPicPr>
          <p:cNvPr id="153" name="Picture 10"/>
          <p:cNvPicPr/>
          <p:nvPr/>
        </p:nvPicPr>
        <p:blipFill>
          <a:blip r:embed="rId5"/>
          <a:stretch/>
        </p:blipFill>
        <p:spPr>
          <a:xfrm>
            <a:off x="7869960" y="9245880"/>
            <a:ext cx="3710520" cy="77904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42103053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2426</TotalTime>
  <Words>3265</Words>
  <Application>Microsoft Office PowerPoint</Application>
  <PresentationFormat>Personalizado</PresentationFormat>
  <Paragraphs>241</Paragraphs>
  <Slides>42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42</vt:i4>
      </vt:variant>
    </vt:vector>
  </HeadingPairs>
  <TitlesOfParts>
    <vt:vector size="51" baseType="lpstr">
      <vt:lpstr>Abhaya Libre Regular</vt:lpstr>
      <vt:lpstr>Abhaya Libre Regular Bold</vt:lpstr>
      <vt:lpstr>Abhaya Libre Regular Bold Italics</vt:lpstr>
      <vt:lpstr>Arial</vt:lpstr>
      <vt:lpstr>Calibri</vt:lpstr>
      <vt:lpstr>Symbol</vt:lpstr>
      <vt:lpstr>Times New Roman</vt:lpstr>
      <vt:lpstr>Wingdings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REGIO.DIGI.HUB Content Development</dc:title>
  <dc:subject/>
  <dc:creator>Ana Paraschiv</dc:creator>
  <dc:description/>
  <cp:lastModifiedBy>Sheila Larrabaster</cp:lastModifiedBy>
  <cp:revision>94</cp:revision>
  <dcterms:created xsi:type="dcterms:W3CDTF">2006-08-16T00:00:00Z</dcterms:created>
  <dcterms:modified xsi:type="dcterms:W3CDTF">2023-05-31T09:57:08Z</dcterms:modified>
  <dc:identifier>DAFSGCxx1iQ</dc:identifier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MClips">
    <vt:i4>2</vt:i4>
  </property>
  <property fmtid="{D5CDD505-2E9C-101B-9397-08002B2CF9AE}" pid="3" name="PresentationFormat">
    <vt:lpwstr>Custom</vt:lpwstr>
  </property>
  <property fmtid="{D5CDD505-2E9C-101B-9397-08002B2CF9AE}" pid="4" name="Slides">
    <vt:i4>26</vt:i4>
  </property>
</Properties>
</file>