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309" r:id="rId8"/>
    <p:sldId id="262" r:id="rId9"/>
    <p:sldId id="282" r:id="rId10"/>
    <p:sldId id="263" r:id="rId11"/>
    <p:sldId id="283" r:id="rId12"/>
    <p:sldId id="308" r:id="rId13"/>
    <p:sldId id="286" r:id="rId14"/>
    <p:sldId id="287" r:id="rId15"/>
    <p:sldId id="288" r:id="rId16"/>
    <p:sldId id="289" r:id="rId17"/>
    <p:sldId id="310" r:id="rId18"/>
    <p:sldId id="275" r:id="rId19"/>
    <p:sldId id="291" r:id="rId20"/>
    <p:sldId id="306" r:id="rId21"/>
    <p:sldId id="265" r:id="rId22"/>
    <p:sldId id="266" r:id="rId23"/>
    <p:sldId id="267" r:id="rId24"/>
    <p:sldId id="268" r:id="rId25"/>
    <p:sldId id="292" r:id="rId26"/>
    <p:sldId id="273" r:id="rId27"/>
    <p:sldId id="295" r:id="rId28"/>
    <p:sldId id="296" r:id="rId29"/>
    <p:sldId id="305" r:id="rId30"/>
    <p:sldId id="297" r:id="rId31"/>
    <p:sldId id="298" r:id="rId32"/>
    <p:sldId id="307" r:id="rId33"/>
    <p:sldId id="299" r:id="rId34"/>
    <p:sldId id="300" r:id="rId35"/>
    <p:sldId id="301" r:id="rId36"/>
    <p:sldId id="302" r:id="rId37"/>
    <p:sldId id="303" r:id="rId38"/>
    <p:sldId id="304" r:id="rId39"/>
    <p:sldId id="270" r:id="rId40"/>
    <p:sldId id="271" r:id="rId41"/>
  </p:sldIdLst>
  <p:sldSz cx="18288000" cy="10287000"/>
  <p:notesSz cx="6858000" cy="9144000"/>
  <p:embeddedFontLst>
    <p:embeddedFont>
      <p:font typeface="Abhaya Libre" panose="020B0604020202020204" charset="0"/>
      <p:regular r:id="rId43"/>
      <p:bold r:id="rId44"/>
    </p:embeddedFont>
    <p:embeddedFont>
      <p:font typeface="Abhaya Libre Regular" panose="020B0604020202020204" charset="0"/>
      <p:regular r:id="rId45"/>
    </p:embeddedFont>
    <p:embeddedFont>
      <p:font typeface="Abhaya Libre Regular Bold" panose="020B0604020202020204" charset="0"/>
      <p:regular r:id="rId46"/>
    </p:embeddedFont>
    <p:embeddedFont>
      <p:font typeface="Abhaya Libre Regular Bold Italics" panose="020B0604020202020204" charset="0"/>
      <p:regular r:id="rId47"/>
    </p:embeddedFont>
    <p:embeddedFont>
      <p:font typeface="Baguet Script" panose="00000500000000000000" pitchFamily="2" charset="0"/>
      <p:regular r:id="rId48"/>
    </p:embeddedFon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005"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82CEC-B7D2-4EE0-AC93-C25D6EB14B71}"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C622A-8634-4ACC-9D08-359E5C98E047}" type="slidenum">
              <a:rPr lang="en-US" smtClean="0"/>
              <a:t>‹#›</a:t>
            </a:fld>
            <a:endParaRPr lang="en-US"/>
          </a:p>
        </p:txBody>
      </p:sp>
    </p:spTree>
    <p:extLst>
      <p:ext uri="{BB962C8B-B14F-4D97-AF65-F5344CB8AC3E}">
        <p14:creationId xmlns:p14="http://schemas.microsoft.com/office/powerpoint/2010/main" val="41940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4.svg"/><Relationship Id="rId7" Type="http://schemas.openxmlformats.org/officeDocument/2006/relationships/image" Target="../media/image1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0.svg"/><Relationship Id="rId3" Type="http://schemas.openxmlformats.org/officeDocument/2006/relationships/image" Target="../media/image66.svg"/><Relationship Id="rId7" Type="http://schemas.openxmlformats.org/officeDocument/2006/relationships/image" Target="../media/image4.svg"/><Relationship Id="rId12"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68.svg"/><Relationship Id="rId10" Type="http://schemas.openxmlformats.org/officeDocument/2006/relationships/image" Target="../media/image11.png"/><Relationship Id="rId4" Type="http://schemas.openxmlformats.org/officeDocument/2006/relationships/image" Target="../media/image67.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1.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85.png"/><Relationship Id="rId7" Type="http://schemas.openxmlformats.org/officeDocument/2006/relationships/image" Target="../media/image76.svg"/><Relationship Id="rId12" Type="http://schemas.openxmlformats.org/officeDocument/2006/relationships/image" Target="../media/image80.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25.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1.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85.png"/><Relationship Id="rId7" Type="http://schemas.openxmlformats.org/officeDocument/2006/relationships/image" Target="../media/image76.svg"/><Relationship Id="rId12" Type="http://schemas.openxmlformats.org/officeDocument/2006/relationships/image" Target="../media/image80.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25.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2.svg"/><Relationship Id="rId7"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5.png"/><Relationship Id="rId5" Type="http://schemas.openxmlformats.org/officeDocument/2006/relationships/image" Target="../media/image83.png"/><Relationship Id="rId10"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8.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0.svg"/><Relationship Id="rId5" Type="http://schemas.openxmlformats.org/officeDocument/2006/relationships/image" Target="../media/image18.svg"/><Relationship Id="rId15" Type="http://schemas.openxmlformats.org/officeDocument/2006/relationships/image" Target="../media/image90.svg"/><Relationship Id="rId10" Type="http://schemas.openxmlformats.org/officeDocument/2006/relationships/image" Target="../media/image69.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2.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2.svg"/><Relationship Id="rId5" Type="http://schemas.openxmlformats.org/officeDocument/2006/relationships/image" Target="../media/image18.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2.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6.svg"/><Relationship Id="rId5" Type="http://schemas.openxmlformats.org/officeDocument/2006/relationships/image" Target="../media/image18.svg"/><Relationship Id="rId10" Type="http://schemas.openxmlformats.org/officeDocument/2006/relationships/image" Target="../media/image95.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8.svg"/><Relationship Id="rId5" Type="http://schemas.openxmlformats.org/officeDocument/2006/relationships/image" Target="../media/image18.svg"/><Relationship Id="rId10" Type="http://schemas.openxmlformats.org/officeDocument/2006/relationships/image" Target="../media/image77.png"/><Relationship Id="rId4" Type="http://schemas.openxmlformats.org/officeDocument/2006/relationships/image" Target="../media/image17.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2.svg"/><Relationship Id="rId5" Type="http://schemas.openxmlformats.org/officeDocument/2006/relationships/image" Target="../media/image18.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6.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29.png"/><Relationship Id="rId7" Type="http://schemas.openxmlformats.org/officeDocument/2006/relationships/image" Target="../media/image101.svg"/><Relationship Id="rId12" Type="http://schemas.openxmlformats.org/officeDocument/2006/relationships/image" Target="../media/image105.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08.png"/><Relationship Id="rId5" Type="http://schemas.openxmlformats.org/officeDocument/2006/relationships/image" Target="../media/image99.svg"/><Relationship Id="rId15" Type="http://schemas.openxmlformats.org/officeDocument/2006/relationships/image" Target="../media/image83.png"/><Relationship Id="rId23" Type="http://schemas.openxmlformats.org/officeDocument/2006/relationships/image" Target="../media/image12.png"/><Relationship Id="rId10" Type="http://schemas.openxmlformats.org/officeDocument/2006/relationships/image" Target="../media/image103.svg"/><Relationship Id="rId19" Type="http://schemas.openxmlformats.org/officeDocument/2006/relationships/image" Target="../media/image25.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30.svg"/></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3.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0.svg"/><Relationship Id="rId5" Type="http://schemas.openxmlformats.org/officeDocument/2006/relationships/image" Target="../media/image17.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6.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29.png"/><Relationship Id="rId7" Type="http://schemas.openxmlformats.org/officeDocument/2006/relationships/image" Target="../media/image101.svg"/><Relationship Id="rId12" Type="http://schemas.openxmlformats.org/officeDocument/2006/relationships/image" Target="../media/image105.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08.png"/><Relationship Id="rId5" Type="http://schemas.openxmlformats.org/officeDocument/2006/relationships/image" Target="../media/image99.svg"/><Relationship Id="rId15" Type="http://schemas.openxmlformats.org/officeDocument/2006/relationships/image" Target="../media/image83.png"/><Relationship Id="rId23" Type="http://schemas.openxmlformats.org/officeDocument/2006/relationships/image" Target="../media/image12.png"/><Relationship Id="rId10" Type="http://schemas.openxmlformats.org/officeDocument/2006/relationships/image" Target="../media/image103.svg"/><Relationship Id="rId19" Type="http://schemas.openxmlformats.org/officeDocument/2006/relationships/image" Target="../media/image25.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6.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29.png"/><Relationship Id="rId7" Type="http://schemas.openxmlformats.org/officeDocument/2006/relationships/image" Target="../media/image101.svg"/><Relationship Id="rId12" Type="http://schemas.openxmlformats.org/officeDocument/2006/relationships/image" Target="../media/image105.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08.png"/><Relationship Id="rId5" Type="http://schemas.openxmlformats.org/officeDocument/2006/relationships/image" Target="../media/image99.svg"/><Relationship Id="rId15" Type="http://schemas.openxmlformats.org/officeDocument/2006/relationships/image" Target="../media/image83.png"/><Relationship Id="rId23" Type="http://schemas.openxmlformats.org/officeDocument/2006/relationships/image" Target="../media/image12.png"/><Relationship Id="rId10" Type="http://schemas.openxmlformats.org/officeDocument/2006/relationships/image" Target="../media/image103.svg"/><Relationship Id="rId19" Type="http://schemas.openxmlformats.org/officeDocument/2006/relationships/image" Target="../media/image25.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0.svg"/><Relationship Id="rId5" Type="http://schemas.openxmlformats.org/officeDocument/2006/relationships/image" Target="../media/image18.svg"/><Relationship Id="rId10" Type="http://schemas.openxmlformats.org/officeDocument/2006/relationships/image" Target="../media/image109.png"/><Relationship Id="rId4" Type="http://schemas.openxmlformats.org/officeDocument/2006/relationships/image" Target="../media/image17.pn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2.svg"/><Relationship Id="rId5" Type="http://schemas.openxmlformats.org/officeDocument/2006/relationships/image" Target="../media/image18.svg"/><Relationship Id="rId10" Type="http://schemas.openxmlformats.org/officeDocument/2006/relationships/image" Target="../media/image111.png"/><Relationship Id="rId4" Type="http://schemas.openxmlformats.org/officeDocument/2006/relationships/image" Target="../media/image17.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13.jpg"/><Relationship Id="rId4" Type="http://schemas.openxmlformats.org/officeDocument/2006/relationships/image" Target="../media/image17.pn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4.png"/><Relationship Id="rId5" Type="http://schemas.openxmlformats.org/officeDocument/2006/relationships/image" Target="../media/image18.svg"/><Relationship Id="rId10" Type="http://schemas.openxmlformats.org/officeDocument/2006/relationships/hyperlink" Target="https://www.youtube.com/watch?v=qLv9KEJID-U&amp;list=PLYK8JpvJRLjiYTxvbc0AlH-nl_JUHul0K&amp;index=4"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6.png"/><Relationship Id="rId5" Type="http://schemas.openxmlformats.org/officeDocument/2006/relationships/image" Target="../media/image18.svg"/><Relationship Id="rId10" Type="http://schemas.openxmlformats.org/officeDocument/2006/relationships/hyperlink" Target="https://www.youtube.com/watch?v=GJEXFGtWAZc&amp;list=PLYK8JpvJRLjiYTxvbc0AlH-nl_JUHul0K&amp;index=4"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0.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8.png"/><Relationship Id="rId5" Type="http://schemas.openxmlformats.org/officeDocument/2006/relationships/image" Target="../media/image18.svg"/><Relationship Id="rId10" Type="http://schemas.openxmlformats.org/officeDocument/2006/relationships/hyperlink" Target="https://www.youtube.com/watch?v=fC5unmvFbX0&amp;list=PLYK8JpvJRLjiYTxvbc0AlH-nl_JUHul0K&amp;index=8"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1.png"/><Relationship Id="rId5" Type="http://schemas.openxmlformats.org/officeDocument/2006/relationships/image" Target="../media/image18.svg"/><Relationship Id="rId10" Type="http://schemas.openxmlformats.org/officeDocument/2006/relationships/hyperlink" Target="https://www.youtube.com/watch?v=qtmvpduVPEI&amp;list=PLYK8JpvJRLjiYTxvbc0AlH-nl_JUHul0K&amp;index=10"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3.png"/><Relationship Id="rId5" Type="http://schemas.openxmlformats.org/officeDocument/2006/relationships/image" Target="../media/image18.svg"/><Relationship Id="rId10" Type="http://schemas.openxmlformats.org/officeDocument/2006/relationships/hyperlink" Target="https://www.youtube.com/watch?v=42QeXSnTsYc&amp;list=PLYK8JpvJRLjiYTxvbc0AlH-nl_JUHul0K&amp;index=7"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30.svg"/><Relationship Id="rId18" Type="http://schemas.openxmlformats.org/officeDocument/2006/relationships/hyperlink" Target="https://www.ilo.org/wcmsp5/groups/public/---ed_emp/---ifp_skills/documents/publication/wcms_564692.pdfm" TargetMode="External"/><Relationship Id="rId3" Type="http://schemas.openxmlformats.org/officeDocument/2006/relationships/image" Target="../media/image126.svg"/><Relationship Id="rId7" Type="http://schemas.openxmlformats.org/officeDocument/2006/relationships/image" Target="../media/image6.svg"/><Relationship Id="rId12" Type="http://schemas.openxmlformats.org/officeDocument/2006/relationships/image" Target="../media/image29.png"/><Relationship Id="rId17" Type="http://schemas.openxmlformats.org/officeDocument/2006/relationships/hyperlink" Target="https://www.etf.europa.eu/en/news-and-events/press/green-skills-awards-2022-winners-announced" TargetMode="External"/><Relationship Id="rId2" Type="http://schemas.openxmlformats.org/officeDocument/2006/relationships/image" Target="../media/image125.png"/><Relationship Id="rId16" Type="http://schemas.openxmlformats.org/officeDocument/2006/relationships/hyperlink" Target="https://ec.europa.eu/newsroom/empl/items/741088/e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5" Type="http://schemas.openxmlformats.org/officeDocument/2006/relationships/hyperlink" Target="https://www.cedefop.europa.eu/en/publications/3057" TargetMode="External"/><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28.svg"/><Relationship Id="rId14" Type="http://schemas.openxmlformats.org/officeDocument/2006/relationships/hyperlink" Target="https://ec.europa.eu/migrant-integration/sites/default/files/2020-07/SkillsAgenda.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6.svg"/><Relationship Id="rId18" Type="http://schemas.openxmlformats.org/officeDocument/2006/relationships/image" Target="../media/image139.png"/><Relationship Id="rId3" Type="http://schemas.openxmlformats.org/officeDocument/2006/relationships/image" Target="../media/image2.svg"/><Relationship Id="rId21" Type="http://schemas.openxmlformats.org/officeDocument/2006/relationships/image" Target="../media/image142.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38.svg"/><Relationship Id="rId2" Type="http://schemas.openxmlformats.org/officeDocument/2006/relationships/image" Target="../media/image1.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36.svg"/><Relationship Id="rId10" Type="http://schemas.openxmlformats.org/officeDocument/2006/relationships/image" Target="../media/image133.png"/><Relationship Id="rId19" Type="http://schemas.openxmlformats.org/officeDocument/2006/relationships/image" Target="../media/image140.svg"/><Relationship Id="rId4" Type="http://schemas.openxmlformats.org/officeDocument/2006/relationships/image" Target="../media/image129.png"/><Relationship Id="rId9" Type="http://schemas.openxmlformats.org/officeDocument/2006/relationships/image" Target="../media/image132.svg"/><Relationship Id="rId14" Type="http://schemas.openxmlformats.org/officeDocument/2006/relationships/image" Target="../media/image135.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rtlCol="0" anchor="t">
            <a:spAutoFit/>
          </a:bodyPr>
          <a:lstStyle/>
          <a:p>
            <a:pPr>
              <a:lnSpc>
                <a:spcPts val="6300"/>
              </a:lnSpc>
            </a:pPr>
            <a:r>
              <a:rPr lang="en-US" sz="4500">
                <a:solidFill>
                  <a:srgbClr val="000000"/>
                </a:solidFill>
                <a:latin typeface="Abhaya Libre Regular"/>
              </a:rPr>
              <a:t>Promoting Regional Development by building the capacity of the VET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493210" y="1951640"/>
            <a:ext cx="6853217" cy="69625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83744" y="3076004"/>
            <a:ext cx="7793656" cy="608756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The European Green Deal is one of the priorities of the European Commission for 2019-2024. All 27 EU Member States committed to turning the EU into the first climate neutral continent by 2050. This will create new opportunities for innovation and investment and jobs, as well as: reduce emissions, create jobs and growth, address energy poverty, reduce external energy dependency and improve our health and wellbeing.</a:t>
            </a:r>
          </a:p>
          <a:p>
            <a:pPr algn="just">
              <a:lnSpc>
                <a:spcPts val="3359"/>
              </a:lnSpc>
            </a:pPr>
            <a:r>
              <a:rPr lang="en-US" sz="2400" spc="-36" dirty="0">
                <a:solidFill>
                  <a:srgbClr val="000000"/>
                </a:solidFill>
                <a:latin typeface="Abhaya Libre Regular"/>
              </a:rPr>
              <a:t>Successfully identifying and anticipating the skills required for greening the economy and green jobs often means that stakeholders must adapt their existing approach to skills strategies. Sustainable development drives new skills needs discontinuous with the past across a wide range of sectors and occupations.</a:t>
            </a: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1743662" y="2066764"/>
            <a:ext cx="8756475"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The European Green Deal </a:t>
            </a:r>
          </a:p>
        </p:txBody>
      </p:sp>
      <p:sp>
        <p:nvSpPr>
          <p:cNvPr id="12" name="TextBox 11">
            <a:extLst>
              <a:ext uri="{FF2B5EF4-FFF2-40B4-BE49-F238E27FC236}">
                <a16:creationId xmlns:a16="http://schemas.microsoft.com/office/drawing/2014/main" id="{773D4233-36C2-AAF5-CFC3-67C6551E7C3E}"/>
              </a:ext>
            </a:extLst>
          </p:cNvPr>
          <p:cNvSpPr txBox="1"/>
          <p:nvPr/>
        </p:nvSpPr>
        <p:spPr>
          <a:xfrm rot="713152">
            <a:off x="10831317" y="4305787"/>
            <a:ext cx="6184212" cy="2246769"/>
          </a:xfrm>
          <a:prstGeom prst="rect">
            <a:avLst/>
          </a:prstGeom>
          <a:noFill/>
        </p:spPr>
        <p:txBody>
          <a:bodyPr wrap="square">
            <a:spAutoFit/>
          </a:bodyPr>
          <a:lstStyle/>
          <a:p>
            <a:pPr algn="just"/>
            <a:r>
              <a:rPr lang="en-US" sz="2800" dirty="0">
                <a:solidFill>
                  <a:schemeClr val="accent5">
                    <a:lumMod val="75000"/>
                  </a:schemeClr>
                </a:solidFill>
                <a:latin typeface="Baguet Script" panose="020B0604020202020204" pitchFamily="2" charset="0"/>
              </a:rPr>
              <a:t>Transition to the green economy and sustainable development bring about economic restructuring and shifts in employment. New jobs and new job tasks require different skills.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83744" y="3076004"/>
            <a:ext cx="14534964" cy="3035446"/>
          </a:xfrm>
          <a:prstGeom prst="rect">
            <a:avLst/>
          </a:prstGeom>
        </p:spPr>
        <p:txBody>
          <a:bodyPr wrap="square" lIns="0" tIns="0" rIns="0" bIns="0" rtlCol="0" anchor="t">
            <a:spAutoFit/>
          </a:bodyPr>
          <a:lstStyle/>
          <a:p>
            <a:pPr algn="just">
              <a:lnSpc>
                <a:spcPts val="3359"/>
              </a:lnSpc>
            </a:pPr>
            <a:r>
              <a:rPr lang="en-US" sz="2400" spc="-36">
                <a:solidFill>
                  <a:srgbClr val="000000"/>
                </a:solidFill>
                <a:latin typeface="Abhaya Libre Regular"/>
              </a:rPr>
              <a:t>Since the release of the European Green Deal in 2019, the EU has presented a set of policies and measures to drive investments and efforts towards a just and inclusive transition. Such policies are aimed at deeply transforming the economy across production and consumption. This includes: the decarbonization of the energy system, the mobilization of industry for a climate neutral and circular economy, the engagement in resource-efficient investments in construction, the preservation of ecosystems and biodiversity, and the creation of a toxic-free environment. As the transition is bringing fundamental transformations in the European economic model, new jobs are created, while some jobs are replaced, and others are redefined. </a:t>
            </a:r>
            <a:endParaRPr lang="en-US" sz="2400" spc="-36" dirty="0">
              <a:solidFill>
                <a:srgbClr val="000000"/>
              </a:solidFill>
              <a:latin typeface="Abhaya Libre Regular"/>
            </a:endParaRPr>
          </a:p>
        </p:txBody>
      </p:sp>
      <p:sp>
        <p:nvSpPr>
          <p:cNvPr id="9" name="TextBox 9"/>
          <p:cNvSpPr txBox="1"/>
          <p:nvPr/>
        </p:nvSpPr>
        <p:spPr>
          <a:xfrm>
            <a:off x="1743662" y="2066764"/>
            <a:ext cx="8756475" cy="765979"/>
          </a:xfrm>
          <a:prstGeom prst="rect">
            <a:avLst/>
          </a:prstGeom>
        </p:spPr>
        <p:txBody>
          <a:bodyPr wrap="square" lIns="0" tIns="0" rIns="0" bIns="0" rtlCol="0" anchor="t">
            <a:spAutoFit/>
          </a:bodyPr>
          <a:lstStyle/>
          <a:p>
            <a:pPr>
              <a:lnSpc>
                <a:spcPts val="5449"/>
              </a:lnSpc>
            </a:pPr>
            <a:r>
              <a:rPr lang="en-US" sz="6410">
                <a:solidFill>
                  <a:srgbClr val="000000"/>
                </a:solidFill>
                <a:latin typeface="Abhaya Libre Regular"/>
              </a:rPr>
              <a:t>The European Green Deal </a:t>
            </a:r>
            <a:endParaRPr lang="en-US" sz="6410" dirty="0">
              <a:solidFill>
                <a:srgbClr val="000000"/>
              </a:solidFill>
              <a:latin typeface="Abhaya Libre Regular"/>
            </a:endParaRPr>
          </a:p>
        </p:txBody>
      </p:sp>
      <p:pic>
        <p:nvPicPr>
          <p:cNvPr id="19" name="Picture 18" descr="A picture containing map&#10;&#10;Description automatically generated">
            <a:extLst>
              <a:ext uri="{FF2B5EF4-FFF2-40B4-BE49-F238E27FC236}">
                <a16:creationId xmlns:a16="http://schemas.microsoft.com/office/drawing/2014/main" id="{651E1A09-1539-B73D-6A52-82ADD4D7A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5276" y="5713651"/>
            <a:ext cx="6311900" cy="3485676"/>
          </a:xfrm>
          <a:prstGeom prst="rect">
            <a:avLst/>
          </a:prstGeom>
        </p:spPr>
      </p:pic>
    </p:spTree>
    <p:extLst>
      <p:ext uri="{BB962C8B-B14F-4D97-AF65-F5344CB8AC3E}">
        <p14:creationId xmlns:p14="http://schemas.microsoft.com/office/powerpoint/2010/main" val="166070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European Skills Agenda</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03B3B174-C255-A6A8-6279-63C4DBA62B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0993" y="2100484"/>
            <a:ext cx="6489495" cy="6621934"/>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7870030" y="9245916"/>
            <a:ext cx="3710720" cy="779251"/>
          </a:xfrm>
          <a:prstGeom prst="rect">
            <a:avLst/>
          </a:prstGeom>
        </p:spPr>
      </p:pic>
      <p:sp>
        <p:nvSpPr>
          <p:cNvPr id="8" name="TextBox 8"/>
          <p:cNvSpPr txBox="1"/>
          <p:nvPr/>
        </p:nvSpPr>
        <p:spPr>
          <a:xfrm>
            <a:off x="1667013" y="3076542"/>
            <a:ext cx="15337456" cy="5651547"/>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European Skills Agenda sets ambitious, quantitative objectives for upskilling (improving existing skills) and reskilling (training in new skills) to be achieved within the next 5 years. Its 12 actions focus on skills for jobs by partnering up with Member States, companies and social partners to work together for change, by empowering people to embark on lifelong learning, and by using the EU budget as a catalyst to unlock public and private investment in people’s skills.</a:t>
            </a:r>
          </a:p>
          <a:p>
            <a:pPr algn="just">
              <a:lnSpc>
                <a:spcPts val="3359"/>
              </a:lnSpc>
            </a:pPr>
            <a:r>
              <a:rPr lang="en-US" sz="2400" spc="-36" dirty="0">
                <a:solidFill>
                  <a:srgbClr val="000000"/>
                </a:solidFill>
                <a:latin typeface="Abhaya Libre Regular"/>
              </a:rPr>
              <a:t>The green and digital transitions as accompanied by demographic trends are transforming how we live, work and interact. We want to ensure people have the skills they need to thrive. The coronavirus pandemic has accelerated these transitions and brought new career challenges for many people in Europe. In the aftermath of the crisis, many Europeans will need to retrain in a new skill or improve their existing skills to adapt to the changed labor market. The Skills Agenda aims to improve the relevance of skills in the EU to strengthen sustainable competitiveness, ensure social fairness and build our resilience. It does this through 12 “actions”.</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1667013" y="1802176"/>
            <a:ext cx="13953538"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European Skills Agenda</a:t>
            </a:r>
          </a:p>
        </p:txBody>
      </p:sp>
    </p:spTree>
    <p:extLst>
      <p:ext uri="{BB962C8B-B14F-4D97-AF65-F5344CB8AC3E}">
        <p14:creationId xmlns:p14="http://schemas.microsoft.com/office/powerpoint/2010/main" val="1883292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674389" y="3538726"/>
            <a:ext cx="15337456" cy="6087564"/>
          </a:xfrm>
          <a:prstGeom prst="rect">
            <a:avLst/>
          </a:prstGeom>
        </p:spPr>
        <p:txBody>
          <a:bodyPr wrap="square" lIns="0" tIns="0" rIns="0" bIns="0" rtlCol="0" anchor="t">
            <a:spAutoFit/>
          </a:bodyPr>
          <a:lstStyle/>
          <a:p>
            <a:pPr marL="457200" indent="-457200" algn="just">
              <a:lnSpc>
                <a:spcPts val="3359"/>
              </a:lnSpc>
              <a:buFont typeface="+mj-lt"/>
              <a:buAutoNum type="arabicPeriod"/>
            </a:pPr>
            <a:r>
              <a:rPr lang="en-US" sz="2400" spc="-36" dirty="0">
                <a:solidFill>
                  <a:srgbClr val="000000"/>
                </a:solidFill>
                <a:latin typeface="Abhaya Libre Regular"/>
              </a:rPr>
              <a:t>Pact for Skills - Mobilizing all partners for more and better opportunities for people to train, and to unlock public and private investments across industrial and skills ecosystems.</a:t>
            </a:r>
          </a:p>
          <a:p>
            <a:pPr marL="457200" indent="-457200" algn="just">
              <a:lnSpc>
                <a:spcPts val="3359"/>
              </a:lnSpc>
              <a:buFont typeface="+mj-lt"/>
              <a:buAutoNum type="arabicPeriod"/>
            </a:pPr>
            <a:r>
              <a:rPr lang="en-US" sz="2400" spc="-36" dirty="0">
                <a:solidFill>
                  <a:srgbClr val="000000"/>
                </a:solidFill>
                <a:latin typeface="Abhaya Libre Regular"/>
              </a:rPr>
              <a:t>Strengthening skills intelligence - To skill for a job, we need online ‘real-time’ information on skills demand, including at regional and sectoral level, using big data analysis of job vacancies and making it widely available.</a:t>
            </a:r>
          </a:p>
          <a:p>
            <a:pPr marL="457200" indent="-457200" algn="just">
              <a:lnSpc>
                <a:spcPts val="3359"/>
              </a:lnSpc>
              <a:buFont typeface="+mj-lt"/>
              <a:buAutoNum type="arabicPeriod"/>
            </a:pPr>
            <a:r>
              <a:rPr lang="en-US" sz="2400" spc="-36" dirty="0">
                <a:solidFill>
                  <a:srgbClr val="000000"/>
                </a:solidFill>
                <a:latin typeface="Abhaya Libre Regular"/>
              </a:rPr>
              <a:t>EU support for strategic national upskilling action - We will work with Member States on modern and comprehensive national skills strategies and join forces with national public employment agencies to realize them. This can be coupled with a more strategic approach to legal migration, oriented towards better attracting and keeping talent.</a:t>
            </a:r>
          </a:p>
          <a:p>
            <a:pPr marL="457200" indent="-457200" algn="just">
              <a:lnSpc>
                <a:spcPts val="3359"/>
              </a:lnSpc>
              <a:buFont typeface="+mj-lt"/>
              <a:buAutoNum type="arabicPeriod"/>
            </a:pPr>
            <a:r>
              <a:rPr lang="en-US" sz="2400" spc="-36" dirty="0">
                <a:solidFill>
                  <a:srgbClr val="000000"/>
                </a:solidFill>
                <a:latin typeface="Abhaya Libre Regular"/>
              </a:rPr>
              <a:t> Future-proof vocational education and training (VET) - Taking a fresh approach to make vocational education and training more modern, attractive for all learners, flexible and fit for the digital age and green transition.</a:t>
            </a:r>
          </a:p>
          <a:p>
            <a:pPr marL="457200" indent="-457200" algn="just">
              <a:lnSpc>
                <a:spcPts val="3359"/>
              </a:lnSpc>
              <a:buFont typeface="+mj-lt"/>
              <a:buAutoNum type="arabicPeriod"/>
            </a:pPr>
            <a:r>
              <a:rPr lang="en-US" sz="2400" spc="-36" dirty="0">
                <a:solidFill>
                  <a:srgbClr val="000000"/>
                </a:solidFill>
                <a:latin typeface="Abhaya Libre Regular"/>
              </a:rPr>
              <a:t>Rolling out the European Universities initiative and upskilling scientists - Building long-term transnational alliances between higher education institutions throughout Europe and developing a core set of skills for researchers.</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1667013" y="1802176"/>
            <a:ext cx="13953538" cy="2150973"/>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The European Skills Agenda has a dozen actions:</a:t>
            </a:r>
          </a:p>
          <a:p>
            <a:pPr>
              <a:lnSpc>
                <a:spcPts val="5449"/>
              </a:lnSpc>
            </a:pPr>
            <a:r>
              <a:rPr lang="en-US" sz="6410" dirty="0">
                <a:solidFill>
                  <a:srgbClr val="000000"/>
                </a:solidFill>
                <a:latin typeface="Abhaya Libre Regular"/>
              </a:rPr>
              <a:t> </a:t>
            </a:r>
          </a:p>
        </p:txBody>
      </p:sp>
    </p:spTree>
    <p:extLst>
      <p:ext uri="{BB962C8B-B14F-4D97-AF65-F5344CB8AC3E}">
        <p14:creationId xmlns:p14="http://schemas.microsoft.com/office/powerpoint/2010/main" val="351990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id="{974365BA-74FE-58DD-2AE5-13DF40309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9273" y="1439229"/>
            <a:ext cx="4880763" cy="4765400"/>
          </a:xfrm>
          <a:prstGeom prst="rect">
            <a:avLst/>
          </a:prstGeom>
        </p:spPr>
      </p:pic>
      <p:pic>
        <p:nvPicPr>
          <p:cNvPr id="14" name="Picture 12">
            <a:extLst>
              <a:ext uri="{FF2B5EF4-FFF2-40B4-BE49-F238E27FC236}">
                <a16:creationId xmlns:a16="http://schemas.microsoft.com/office/drawing/2014/main" id="{44161D79-D791-EEDC-D387-040D0BD90A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4546" y="2910843"/>
            <a:ext cx="2427503" cy="2370126"/>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10"/>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11"/>
          <a:srcRect/>
          <a:stretch>
            <a:fillRect/>
          </a:stretch>
        </p:blipFill>
        <p:spPr>
          <a:xfrm>
            <a:off x="7870030" y="9245916"/>
            <a:ext cx="3710720" cy="779251"/>
          </a:xfrm>
          <a:prstGeom prst="rect">
            <a:avLst/>
          </a:prstGeom>
        </p:spPr>
      </p:pic>
      <p:sp>
        <p:nvSpPr>
          <p:cNvPr id="8" name="TextBox 8"/>
          <p:cNvSpPr txBox="1"/>
          <p:nvPr/>
        </p:nvSpPr>
        <p:spPr>
          <a:xfrm>
            <a:off x="1667013" y="3555751"/>
            <a:ext cx="15337456" cy="1291379"/>
          </a:xfrm>
          <a:prstGeom prst="rect">
            <a:avLst/>
          </a:prstGeom>
        </p:spPr>
        <p:txBody>
          <a:bodyPr wrap="square" lIns="0" tIns="0" rIns="0" bIns="0" rtlCol="0" anchor="t">
            <a:spAutoFit/>
          </a:bodyPr>
          <a:lstStyle/>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7" name="TextBox 6">
            <a:extLst>
              <a:ext uri="{FF2B5EF4-FFF2-40B4-BE49-F238E27FC236}">
                <a16:creationId xmlns:a16="http://schemas.microsoft.com/office/drawing/2014/main" id="{18AE928D-6A18-C3E8-57C5-F654285D24CA}"/>
              </a:ext>
            </a:extLst>
          </p:cNvPr>
          <p:cNvSpPr txBox="1"/>
          <p:nvPr/>
        </p:nvSpPr>
        <p:spPr>
          <a:xfrm>
            <a:off x="1667013" y="4358670"/>
            <a:ext cx="15337455" cy="1569660"/>
          </a:xfrm>
          <a:prstGeom prst="rect">
            <a:avLst/>
          </a:prstGeom>
          <a:noFill/>
        </p:spPr>
        <p:txBody>
          <a:bodyPr wrap="square">
            <a:spAutoFit/>
          </a:bodyPr>
          <a:lstStyle/>
          <a:p>
            <a:r>
              <a:rPr lang="en-US" sz="3200" b="1" dirty="0">
                <a:solidFill>
                  <a:schemeClr val="accent5">
                    <a:lumMod val="75000"/>
                  </a:schemeClr>
                </a:solidFill>
              </a:rPr>
              <a:t>6. Skills to support the green and digital transitions - Developing a set of core green skills, statistical monitoring of the greening of our workplaces, boosting digital skills through a Digital Education Action Plan and ICT jump-start training courses.</a:t>
            </a:r>
          </a:p>
        </p:txBody>
      </p:sp>
      <p:pic>
        <p:nvPicPr>
          <p:cNvPr id="10" name="Picture 12">
            <a:extLst>
              <a:ext uri="{FF2B5EF4-FFF2-40B4-BE49-F238E27FC236}">
                <a16:creationId xmlns:a16="http://schemas.microsoft.com/office/drawing/2014/main" id="{961B0D4F-D4E5-DD34-8363-8C00C4D95B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2160" y="1877099"/>
            <a:ext cx="1788559" cy="1746284"/>
          </a:xfrm>
          <a:prstGeom prst="rect">
            <a:avLst/>
          </a:prstGeom>
        </p:spPr>
      </p:pic>
      <p:pic>
        <p:nvPicPr>
          <p:cNvPr id="12" name="Picture 12">
            <a:extLst>
              <a:ext uri="{FF2B5EF4-FFF2-40B4-BE49-F238E27FC236}">
                <a16:creationId xmlns:a16="http://schemas.microsoft.com/office/drawing/2014/main" id="{5DD335AE-E892-0008-988F-E74778E18C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11139" y="5928330"/>
            <a:ext cx="3920910" cy="3828234"/>
          </a:xfrm>
          <a:prstGeom prst="rect">
            <a:avLst/>
          </a:prstGeom>
        </p:spPr>
      </p:pic>
      <p:pic>
        <p:nvPicPr>
          <p:cNvPr id="13" name="Picture 12">
            <a:extLst>
              <a:ext uri="{FF2B5EF4-FFF2-40B4-BE49-F238E27FC236}">
                <a16:creationId xmlns:a16="http://schemas.microsoft.com/office/drawing/2014/main" id="{D1CAEAF9-6809-8F8A-6519-B99556D0DE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02868" y="1041084"/>
            <a:ext cx="1788559" cy="1746284"/>
          </a:xfrm>
          <a:prstGeom prst="rect">
            <a:avLst/>
          </a:prstGeom>
        </p:spPr>
      </p:pic>
      <p:pic>
        <p:nvPicPr>
          <p:cNvPr id="15" name="Picture 12">
            <a:extLst>
              <a:ext uri="{FF2B5EF4-FFF2-40B4-BE49-F238E27FC236}">
                <a16:creationId xmlns:a16="http://schemas.microsoft.com/office/drawing/2014/main" id="{4E33A82D-9F71-8B74-3EE2-840969496E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687703" y="5755065"/>
            <a:ext cx="1788559" cy="1746284"/>
          </a:xfrm>
          <a:prstGeom prst="rect">
            <a:avLst/>
          </a:prstGeom>
        </p:spPr>
      </p:pic>
    </p:spTree>
    <p:extLst>
      <p:ext uri="{BB962C8B-B14F-4D97-AF65-F5344CB8AC3E}">
        <p14:creationId xmlns:p14="http://schemas.microsoft.com/office/powerpoint/2010/main" val="368720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475272" y="1977771"/>
            <a:ext cx="15337456" cy="7831631"/>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7. Increasing STEM graduates, fostering entrepreneurial and transversal skills - We encourage young people, especially women, into Science, Technology, Engineering and </a:t>
            </a:r>
            <a:r>
              <a:rPr lang="en-US" sz="2400" spc="-36" dirty="0" err="1">
                <a:solidFill>
                  <a:srgbClr val="000000"/>
                </a:solidFill>
                <a:latin typeface="Abhaya Libre Regular"/>
              </a:rPr>
              <a:t>Maths</a:t>
            </a:r>
            <a:r>
              <a:rPr lang="en-US" sz="2400" spc="-36" dirty="0">
                <a:solidFill>
                  <a:srgbClr val="000000"/>
                </a:solidFill>
                <a:latin typeface="Abhaya Libre Regular"/>
              </a:rPr>
              <a:t>. We also want to strengthen support for entrepreneurs and the acquisition of transversal skills like cooperation and critical thinking.</a:t>
            </a:r>
          </a:p>
          <a:p>
            <a:pPr algn="just">
              <a:lnSpc>
                <a:spcPts val="3359"/>
              </a:lnSpc>
            </a:pPr>
            <a:r>
              <a:rPr lang="en-US" sz="2400" spc="-36" dirty="0">
                <a:solidFill>
                  <a:srgbClr val="000000"/>
                </a:solidFill>
                <a:latin typeface="Abhaya Libre Regular"/>
              </a:rPr>
              <a:t>8. Skills for life - Beyond the </a:t>
            </a:r>
            <a:r>
              <a:rPr lang="en-US" sz="2400" spc="-36" dirty="0" err="1">
                <a:solidFill>
                  <a:srgbClr val="000000"/>
                </a:solidFill>
                <a:latin typeface="Abhaya Libre Regular"/>
              </a:rPr>
              <a:t>labour</a:t>
            </a:r>
            <a:r>
              <a:rPr lang="en-US" sz="2400" spc="-36" dirty="0">
                <a:solidFill>
                  <a:srgbClr val="000000"/>
                </a:solidFill>
                <a:latin typeface="Abhaya Libre Regular"/>
              </a:rPr>
              <a:t> market, we will support adult learning for everyone — young people and adults — on issues such as media literacy, civic competences, and financial, environmental and health literacy.</a:t>
            </a:r>
          </a:p>
          <a:p>
            <a:pPr algn="just">
              <a:lnSpc>
                <a:spcPts val="3359"/>
              </a:lnSpc>
            </a:pPr>
            <a:r>
              <a:rPr lang="en-US" sz="2400" spc="-36" dirty="0">
                <a:solidFill>
                  <a:srgbClr val="000000"/>
                </a:solidFill>
                <a:latin typeface="Abhaya Libre Regular"/>
              </a:rPr>
              <a:t>9. Initiative on individual learning accounts - We will explore if and how portable and quality-checked training entitlements could help stimulate lifelong learning for all.</a:t>
            </a:r>
          </a:p>
          <a:p>
            <a:pPr algn="just">
              <a:lnSpc>
                <a:spcPts val="3359"/>
              </a:lnSpc>
            </a:pPr>
            <a:r>
              <a:rPr lang="en-US" sz="2400" spc="-36" dirty="0">
                <a:solidFill>
                  <a:srgbClr val="000000"/>
                </a:solidFill>
                <a:latin typeface="Abhaya Libre Regular"/>
              </a:rPr>
              <a:t>10. A European approach to micro-credentials - Training courses are becoming shorter and more targeted and are often online. We will create European standards that should help </a:t>
            </a:r>
            <a:r>
              <a:rPr lang="en-US" sz="2400" spc="-36" dirty="0" err="1">
                <a:solidFill>
                  <a:srgbClr val="000000"/>
                </a:solidFill>
                <a:latin typeface="Abhaya Libre Regular"/>
              </a:rPr>
              <a:t>recognise</a:t>
            </a:r>
            <a:r>
              <a:rPr lang="en-US" sz="2400" spc="-36" dirty="0">
                <a:solidFill>
                  <a:srgbClr val="000000"/>
                </a:solidFill>
                <a:latin typeface="Abhaya Libre Regular"/>
              </a:rPr>
              <a:t> the results of such training.</a:t>
            </a:r>
          </a:p>
          <a:p>
            <a:pPr algn="just">
              <a:lnSpc>
                <a:spcPts val="3359"/>
              </a:lnSpc>
            </a:pPr>
            <a:r>
              <a:rPr lang="en-US" sz="2400" spc="-36" dirty="0">
                <a:solidFill>
                  <a:srgbClr val="000000"/>
                </a:solidFill>
                <a:latin typeface="Abhaya Libre Regular"/>
              </a:rPr>
              <a:t>11. New </a:t>
            </a:r>
            <a:r>
              <a:rPr lang="en-US" sz="2400" spc="-36" dirty="0" err="1">
                <a:solidFill>
                  <a:srgbClr val="000000"/>
                </a:solidFill>
                <a:latin typeface="Abhaya Libre Regular"/>
              </a:rPr>
              <a:t>Europass</a:t>
            </a:r>
            <a:r>
              <a:rPr lang="en-US" sz="2400" spc="-36" dirty="0">
                <a:solidFill>
                  <a:srgbClr val="000000"/>
                </a:solidFill>
                <a:latin typeface="Abhaya Libre Regular"/>
              </a:rPr>
              <a:t> platform - We have completely revamped the </a:t>
            </a:r>
            <a:r>
              <a:rPr lang="en-US" sz="2400" spc="-36" dirty="0" err="1">
                <a:solidFill>
                  <a:srgbClr val="000000"/>
                </a:solidFill>
                <a:latin typeface="Abhaya Libre Regular"/>
              </a:rPr>
              <a:t>Europass</a:t>
            </a:r>
            <a:r>
              <a:rPr lang="en-US" sz="2400" spc="-36" dirty="0">
                <a:solidFill>
                  <a:srgbClr val="000000"/>
                </a:solidFill>
                <a:latin typeface="Abhaya Libre Regular"/>
              </a:rPr>
              <a:t> platform. As of today, it offers online tools and guidance on CV-writing, suggests tailored jobs and learning opportunities, provides information for job seekers, and is available in 29 languages. </a:t>
            </a:r>
          </a:p>
          <a:p>
            <a:pPr algn="just">
              <a:lnSpc>
                <a:spcPts val="3359"/>
              </a:lnSpc>
            </a:pPr>
            <a:r>
              <a:rPr lang="en-US" sz="2400" spc="-36" dirty="0">
                <a:solidFill>
                  <a:srgbClr val="000000"/>
                </a:solidFill>
                <a:latin typeface="Abhaya Libre Regular"/>
              </a:rPr>
              <a:t>12. Improving the enabling framework to unlock investment - A key element of the Skills Agenda is the much-boosted EU budget to </a:t>
            </a:r>
            <a:r>
              <a:rPr lang="en-US" sz="2400" spc="-36" dirty="0" err="1">
                <a:solidFill>
                  <a:srgbClr val="000000"/>
                </a:solidFill>
                <a:latin typeface="Abhaya Libre Regular"/>
              </a:rPr>
              <a:t>catalyse</a:t>
            </a:r>
            <a:r>
              <a:rPr lang="en-US" sz="2400" spc="-36" dirty="0">
                <a:solidFill>
                  <a:srgbClr val="000000"/>
                </a:solidFill>
                <a:latin typeface="Abhaya Libre Regular"/>
              </a:rPr>
              <a:t> Member States and private actors to invest in skills. We will work on improving transparency around skills investment and explore novel financing mechanisms.</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Tree>
    <p:extLst>
      <p:ext uri="{BB962C8B-B14F-4D97-AF65-F5344CB8AC3E}">
        <p14:creationId xmlns:p14="http://schemas.microsoft.com/office/powerpoint/2010/main" val="212471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Green Jobs and Green Skills</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84528" y="3196828"/>
            <a:ext cx="1380598" cy="12183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3787" y="8464118"/>
            <a:ext cx="955551" cy="1139256"/>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Green and Digital Transformation</a:t>
              </a:r>
            </a:p>
          </p:txBody>
        </p:sp>
      </p:grpSp>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93755" y="4990812"/>
            <a:ext cx="1265162" cy="1239858"/>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91414" y="1440853"/>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66851" y="6706921"/>
            <a:ext cx="1215952" cy="1147554"/>
          </a:xfrm>
          <a:prstGeom prst="rect">
            <a:avLst/>
          </a:prstGeom>
        </p:spPr>
      </p:pic>
      <p:sp>
        <p:nvSpPr>
          <p:cNvPr id="31" name="TextBox 31"/>
          <p:cNvSpPr txBox="1"/>
          <p:nvPr/>
        </p:nvSpPr>
        <p:spPr>
          <a:xfrm>
            <a:off x="2515077" y="3956492"/>
            <a:ext cx="8854107" cy="477951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The United Nations defines green jobs as sectors and jobs in which waste creation and pollution is minimized (UNEP et al., 2008). The International Labor Organization (ILO) includes in its definition of green jobs any sector that has a lower-than-average environmental footprint (ILO, 2012). Statistical agencies across the world usually focus their definition of green jobs on the definition of the environmental goods and services sector. The distinction between jobs and skills is important because the labor market dynamics of “greening” in the economy are, and will be, complex into the future. Skills analysis offers a disaggregated level to examine and unpick these dynamics.</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pic>
        <p:nvPicPr>
          <p:cNvPr id="36" name="Picture 35">
            <a:extLst>
              <a:ext uri="{FF2B5EF4-FFF2-40B4-BE49-F238E27FC236}">
                <a16:creationId xmlns:a16="http://schemas.microsoft.com/office/drawing/2014/main" id="{6311E9AA-8386-3A6C-3E97-82ABF65EB3E6}"/>
              </a:ext>
            </a:extLst>
          </p:cNvPr>
          <p:cNvPicPr>
            <a:picLocks noChangeAspect="1"/>
          </p:cNvPicPr>
          <p:nvPr/>
        </p:nvPicPr>
        <p:blipFill>
          <a:blip r:embed="rId21"/>
          <a:stretch>
            <a:fillRect/>
          </a:stretch>
        </p:blipFill>
        <p:spPr>
          <a:xfrm>
            <a:off x="2682223" y="1869292"/>
            <a:ext cx="8303472" cy="24142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84528" y="3196828"/>
            <a:ext cx="1380598" cy="12183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3787" y="8464118"/>
            <a:ext cx="955551" cy="1139256"/>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Green and Digital Transformation</a:t>
              </a:r>
            </a:p>
          </p:txBody>
        </p:sp>
      </p:grpSp>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93755" y="4990812"/>
            <a:ext cx="1265162" cy="1239858"/>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91414" y="1440853"/>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66851" y="6706921"/>
            <a:ext cx="1215952" cy="1147554"/>
          </a:xfrm>
          <a:prstGeom prst="rect">
            <a:avLst/>
          </a:prstGeom>
        </p:spPr>
      </p:pic>
      <p:sp>
        <p:nvSpPr>
          <p:cNvPr id="31" name="TextBox 31"/>
          <p:cNvSpPr txBox="1"/>
          <p:nvPr/>
        </p:nvSpPr>
        <p:spPr>
          <a:xfrm>
            <a:off x="2515077" y="3956492"/>
            <a:ext cx="8854107" cy="1727396"/>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The successful transition to a low carbon economy will only be possible by ensuring that workers are able to adapt and transfer from areas of decreasing employment to other industries and that human capital exists and is maximized to develop new industries.</a:t>
            </a: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pic>
        <p:nvPicPr>
          <p:cNvPr id="36" name="Picture 35">
            <a:extLst>
              <a:ext uri="{FF2B5EF4-FFF2-40B4-BE49-F238E27FC236}">
                <a16:creationId xmlns:a16="http://schemas.microsoft.com/office/drawing/2014/main" id="{6311E9AA-8386-3A6C-3E97-82ABF65EB3E6}"/>
              </a:ext>
            </a:extLst>
          </p:cNvPr>
          <p:cNvPicPr>
            <a:picLocks noChangeAspect="1"/>
          </p:cNvPicPr>
          <p:nvPr/>
        </p:nvPicPr>
        <p:blipFill>
          <a:blip r:embed="rId21"/>
          <a:stretch>
            <a:fillRect/>
          </a:stretch>
        </p:blipFill>
        <p:spPr>
          <a:xfrm>
            <a:off x="2720323" y="1869292"/>
            <a:ext cx="8303472" cy="2414225"/>
          </a:xfrm>
          <a:prstGeom prst="rect">
            <a:avLst/>
          </a:prstGeom>
        </p:spPr>
      </p:pic>
      <p:pic>
        <p:nvPicPr>
          <p:cNvPr id="27" name="Picture 26">
            <a:extLst>
              <a:ext uri="{FF2B5EF4-FFF2-40B4-BE49-F238E27FC236}">
                <a16:creationId xmlns:a16="http://schemas.microsoft.com/office/drawing/2014/main" id="{E555E544-9B94-921C-2092-6BE144BB1378}"/>
              </a:ext>
            </a:extLst>
          </p:cNvPr>
          <p:cNvPicPr>
            <a:picLocks noChangeAspect="1"/>
          </p:cNvPicPr>
          <p:nvPr/>
        </p:nvPicPr>
        <p:blipFill>
          <a:blip r:embed="rId22"/>
          <a:stretch>
            <a:fillRect/>
          </a:stretch>
        </p:blipFill>
        <p:spPr>
          <a:xfrm>
            <a:off x="4730718" y="6054384"/>
            <a:ext cx="4032282" cy="3399054"/>
          </a:xfrm>
          <a:prstGeom prst="rect">
            <a:avLst/>
          </a:prstGeom>
        </p:spPr>
      </p:pic>
    </p:spTree>
    <p:extLst>
      <p:ext uri="{BB962C8B-B14F-4D97-AF65-F5344CB8AC3E}">
        <p14:creationId xmlns:p14="http://schemas.microsoft.com/office/powerpoint/2010/main" val="379152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192876" y="4134904"/>
            <a:ext cx="15160478" cy="2215991"/>
          </a:xfrm>
          <a:prstGeom prst="rect">
            <a:avLst/>
          </a:prstGeom>
        </p:spPr>
        <p:txBody>
          <a:bodyPr wrap="square" lIns="0" tIns="0" rIns="0" bIns="0" rtlCol="0" anchor="t">
            <a:spAutoFit/>
          </a:bodyPr>
          <a:lstStyle/>
          <a:p>
            <a:pPr algn="ctr"/>
            <a:r>
              <a:rPr lang="en-US" sz="4800" dirty="0">
                <a:solidFill>
                  <a:srgbClr val="04989E"/>
                </a:solidFill>
                <a:latin typeface="Abhaya Libre Regular"/>
              </a:rPr>
              <a:t>Adaptability and transferable skills to enable workers to learn and apply the new (low carbon) technologies and process required to make their jobs greener</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460886" y="4663524"/>
            <a:ext cx="7775659" cy="1894433"/>
          </a:xfrm>
          <a:prstGeom prst="rect">
            <a:avLst/>
          </a:prstGeom>
        </p:spPr>
      </p:pic>
      <p:grpSp>
        <p:nvGrpSpPr>
          <p:cNvPr id="5" name="Group 5"/>
          <p:cNvGrpSpPr/>
          <p:nvPr/>
        </p:nvGrpSpPr>
        <p:grpSpPr>
          <a:xfrm>
            <a:off x="16827300" y="2400905"/>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846385" y="3458680"/>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88524" y="4585774"/>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6888901" y="5774469"/>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6967391" y="6952157"/>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4"/>
          <a:srcRect/>
          <a:stretch>
            <a:fillRect/>
          </a:stretch>
        </p:blipFill>
        <p:spPr>
          <a:xfrm>
            <a:off x="16418708" y="0"/>
            <a:ext cx="1869292" cy="1869292"/>
          </a:xfrm>
          <a:prstGeom prst="rect">
            <a:avLst/>
          </a:prstGeom>
        </p:spPr>
      </p:pic>
      <p:sp>
        <p:nvSpPr>
          <p:cNvPr id="31" name="TextBox 31"/>
          <p:cNvSpPr txBox="1"/>
          <p:nvPr/>
        </p:nvSpPr>
        <p:spPr>
          <a:xfrm>
            <a:off x="2693090" y="4317557"/>
            <a:ext cx="11480110" cy="1727396"/>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The identification, assessment and creation of green skills is essential in transitioning to a low-carbon economy and being able to </a:t>
            </a:r>
            <a:r>
              <a:rPr lang="en-US" sz="2400" spc="-36" dirty="0" err="1">
                <a:solidFill>
                  <a:srgbClr val="000000"/>
                </a:solidFill>
                <a:latin typeface="Abhaya Libre Regular"/>
              </a:rPr>
              <a:t>capitalise</a:t>
            </a:r>
            <a:r>
              <a:rPr lang="en-US" sz="2400" spc="-36" dirty="0">
                <a:solidFill>
                  <a:srgbClr val="000000"/>
                </a:solidFill>
                <a:latin typeface="Abhaya Libre Regular"/>
              </a:rPr>
              <a:t> on all the social, environmental and economic benefits that this brings. </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805">
            <a:off x="15516092" y="7910407"/>
            <a:ext cx="5364129" cy="5364129"/>
          </a:xfrm>
          <a:prstGeom prst="rect">
            <a:avLst/>
          </a:prstGeom>
        </p:spPr>
      </p:pic>
      <p:pic>
        <p:nvPicPr>
          <p:cNvPr id="36" name="Picture 35">
            <a:extLst>
              <a:ext uri="{FF2B5EF4-FFF2-40B4-BE49-F238E27FC236}">
                <a16:creationId xmlns:a16="http://schemas.microsoft.com/office/drawing/2014/main" id="{6311E9AA-8386-3A6C-3E97-82ABF65EB3E6}"/>
              </a:ext>
            </a:extLst>
          </p:cNvPr>
          <p:cNvPicPr>
            <a:picLocks noChangeAspect="1"/>
          </p:cNvPicPr>
          <p:nvPr/>
        </p:nvPicPr>
        <p:blipFill>
          <a:blip r:embed="rId11"/>
          <a:stretch>
            <a:fillRect/>
          </a:stretch>
        </p:blipFill>
        <p:spPr>
          <a:xfrm>
            <a:off x="3952483" y="1817584"/>
            <a:ext cx="8303472" cy="2414225"/>
          </a:xfrm>
          <a:prstGeom prst="rect">
            <a:avLst/>
          </a:prstGeom>
        </p:spPr>
      </p:pic>
      <p:grpSp>
        <p:nvGrpSpPr>
          <p:cNvPr id="28" name="Group 6">
            <a:extLst>
              <a:ext uri="{FF2B5EF4-FFF2-40B4-BE49-F238E27FC236}">
                <a16:creationId xmlns:a16="http://schemas.microsoft.com/office/drawing/2014/main" id="{B9E556BB-C7E8-FDE5-7843-1A14D7DE2EA3}"/>
              </a:ext>
            </a:extLst>
          </p:cNvPr>
          <p:cNvGrpSpPr>
            <a:grpSpLocks noChangeAspect="1"/>
          </p:cNvGrpSpPr>
          <p:nvPr/>
        </p:nvGrpSpPr>
        <p:grpSpPr>
          <a:xfrm>
            <a:off x="2412629" y="6369950"/>
            <a:ext cx="12046976" cy="2640421"/>
            <a:chOff x="0" y="0"/>
            <a:chExt cx="4828540" cy="4716780"/>
          </a:xfrm>
        </p:grpSpPr>
        <p:sp>
          <p:nvSpPr>
            <p:cNvPr id="29" name="Freeform 7">
              <a:extLst>
                <a:ext uri="{FF2B5EF4-FFF2-40B4-BE49-F238E27FC236}">
                  <a16:creationId xmlns:a16="http://schemas.microsoft.com/office/drawing/2014/main" id="{7ED351D3-2AC8-8B73-EC70-DCF7417B5011}"/>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37" name="TextBox 36">
            <a:extLst>
              <a:ext uri="{FF2B5EF4-FFF2-40B4-BE49-F238E27FC236}">
                <a16:creationId xmlns:a16="http://schemas.microsoft.com/office/drawing/2014/main" id="{7C8E4CA9-ABF1-64E8-EA76-42D38D095666}"/>
              </a:ext>
            </a:extLst>
          </p:cNvPr>
          <p:cNvSpPr txBox="1"/>
          <p:nvPr/>
        </p:nvSpPr>
        <p:spPr>
          <a:xfrm>
            <a:off x="3447186" y="6914056"/>
            <a:ext cx="11073014" cy="1754326"/>
          </a:xfrm>
          <a:prstGeom prst="rect">
            <a:avLst/>
          </a:prstGeom>
          <a:noFill/>
        </p:spPr>
        <p:txBody>
          <a:bodyPr wrap="square">
            <a:spAutoFit/>
          </a:bodyPr>
          <a:lstStyle/>
          <a:p>
            <a:r>
              <a:rPr lang="en-US" sz="5400" dirty="0">
                <a:solidFill>
                  <a:schemeClr val="accent5">
                    <a:lumMod val="50000"/>
                  </a:schemeClr>
                </a:solidFill>
                <a:latin typeface="Baguet Script" panose="00000500000000000000" pitchFamily="2" charset="0"/>
                <a:cs typeface="Abhaya Libre Regular" panose="020B0604020202020204" charset="0"/>
              </a:rPr>
              <a:t>Supporting green skills is integral to the transition to a low-carbon</a:t>
            </a:r>
          </a:p>
        </p:txBody>
      </p:sp>
    </p:spTree>
    <p:extLst>
      <p:ext uri="{BB962C8B-B14F-4D97-AF65-F5344CB8AC3E}">
        <p14:creationId xmlns:p14="http://schemas.microsoft.com/office/powerpoint/2010/main" val="2507291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057400" y="743344"/>
            <a:ext cx="13801527"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The ESCO approach to support the green transition</a:t>
            </a: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7013" y="2205284"/>
            <a:ext cx="1788559" cy="1746284"/>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46294" y="6431449"/>
            <a:ext cx="1814035" cy="1904046"/>
          </a:xfrm>
          <a:prstGeom prst="rect">
            <a:avLst/>
          </a:prstGeom>
        </p:spPr>
      </p:pic>
      <p:sp>
        <p:nvSpPr>
          <p:cNvPr id="21" name="TextBox 20">
            <a:extLst>
              <a:ext uri="{FF2B5EF4-FFF2-40B4-BE49-F238E27FC236}">
                <a16:creationId xmlns:a16="http://schemas.microsoft.com/office/drawing/2014/main" id="{A4F0913D-390F-A414-02A4-298839EA927F}"/>
              </a:ext>
            </a:extLst>
          </p:cNvPr>
          <p:cNvSpPr txBox="1"/>
          <p:nvPr/>
        </p:nvSpPr>
        <p:spPr>
          <a:xfrm>
            <a:off x="3587664" y="2180334"/>
            <a:ext cx="5365738" cy="1938992"/>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The transition to a green, low carbon and resource-efficient economy is a challenge and an opportunity for the European </a:t>
            </a:r>
            <a:r>
              <a:rPr lang="en-US" sz="2400" dirty="0" err="1">
                <a:latin typeface="Abhaya Libre Regular" panose="020B0604020202020204" charset="0"/>
                <a:cs typeface="Abhaya Libre Regular" panose="020B0604020202020204" charset="0"/>
              </a:rPr>
              <a:t>labour</a:t>
            </a:r>
            <a:r>
              <a:rPr lang="en-US" sz="2400" dirty="0">
                <a:latin typeface="Abhaya Libre Regular" panose="020B0604020202020204" charset="0"/>
                <a:cs typeface="Abhaya Libre Regular" panose="020B0604020202020204" charset="0"/>
              </a:rPr>
              <a:t> market to be tackled at the level of skills.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488875" y="4231320"/>
            <a:ext cx="7371210" cy="1938992"/>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To successfully support the re-skilling path, an advanced set-up to anticipate and provide training on both technical and transferable skills is needed. The ESCO classification is already playing a central role as the European taxonomy of skills and occupations.</a:t>
            </a:r>
          </a:p>
        </p:txBody>
      </p:sp>
      <p:sp>
        <p:nvSpPr>
          <p:cNvPr id="25" name="TextBox 24">
            <a:extLst>
              <a:ext uri="{FF2B5EF4-FFF2-40B4-BE49-F238E27FC236}">
                <a16:creationId xmlns:a16="http://schemas.microsoft.com/office/drawing/2014/main" id="{20EB45CF-61AE-C1E6-271A-846229A39FE8}"/>
              </a:ext>
            </a:extLst>
          </p:cNvPr>
          <p:cNvSpPr txBox="1"/>
          <p:nvPr/>
        </p:nvSpPr>
        <p:spPr>
          <a:xfrm>
            <a:off x="1488875" y="6396503"/>
            <a:ext cx="5467314" cy="1938992"/>
          </a:xfrm>
          <a:prstGeom prst="rect">
            <a:avLst/>
          </a:prstGeom>
          <a:noFill/>
        </p:spPr>
        <p:txBody>
          <a:bodyPr wrap="square">
            <a:spAutoFit/>
          </a:bodyPr>
          <a:lstStyle/>
          <a:p>
            <a:r>
              <a:rPr lang="en-US" sz="2400" dirty="0">
                <a:latin typeface="Abhaya Libre Regular" panose="020B0604020202020204" charset="0"/>
                <a:cs typeface="Abhaya Libre Regular" panose="020B0604020202020204" charset="0"/>
              </a:rPr>
              <a:t>Not only it offers a common language on occupations and skills, but it also provides relationships between them, specifying which skills are essential or optional for a specific occupation.</a:t>
            </a:r>
          </a:p>
        </p:txBody>
      </p:sp>
      <p:pic>
        <p:nvPicPr>
          <p:cNvPr id="26" name="Picture 22">
            <a:extLst>
              <a:ext uri="{FF2B5EF4-FFF2-40B4-BE49-F238E27FC236}">
                <a16:creationId xmlns:a16="http://schemas.microsoft.com/office/drawing/2014/main" id="{A7AB5E78-670D-B3DA-BA49-7385EB7322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6402" y="2316649"/>
            <a:ext cx="5922306" cy="63171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057400" y="774406"/>
            <a:ext cx="13599308" cy="2150973"/>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The ESCO approach to support the green transition</a:t>
            </a:r>
          </a:p>
          <a:p>
            <a:pPr algn="ctr">
              <a:lnSpc>
                <a:spcPts val="5449"/>
              </a:lnSpc>
            </a:pPr>
            <a:endParaRPr lang="en-US" sz="6410" dirty="0">
              <a:solidFill>
                <a:srgbClr val="000000"/>
              </a:solidFill>
              <a:latin typeface="Abhaya Libre Regular"/>
            </a:endParaRPr>
          </a:p>
        </p:txBody>
      </p:sp>
      <p:grpSp>
        <p:nvGrpSpPr>
          <p:cNvPr id="10" name="Group 10"/>
          <p:cNvGrpSpPr/>
          <p:nvPr/>
        </p:nvGrpSpPr>
        <p:grpSpPr>
          <a:xfrm>
            <a:off x="15284589" y="2998043"/>
            <a:ext cx="1911617" cy="4329086"/>
            <a:chOff x="9380976" y="3048209"/>
            <a:chExt cx="2548823" cy="5772114"/>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80976" y="3048209"/>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80976" y="6414871"/>
              <a:ext cx="2548823" cy="2405452"/>
            </a:xfrm>
            <a:prstGeom prst="rect">
              <a:avLst/>
            </a:prstGeom>
          </p:spPr>
        </p:pic>
      </p:grpSp>
      <p:sp>
        <p:nvSpPr>
          <p:cNvPr id="18" name="TextBox 17">
            <a:extLst>
              <a:ext uri="{FF2B5EF4-FFF2-40B4-BE49-F238E27FC236}">
                <a16:creationId xmlns:a16="http://schemas.microsoft.com/office/drawing/2014/main" id="{C0F251FC-63CF-9A37-7B55-5E7DC51F113B}"/>
              </a:ext>
            </a:extLst>
          </p:cNvPr>
          <p:cNvSpPr txBox="1"/>
          <p:nvPr/>
        </p:nvSpPr>
        <p:spPr>
          <a:xfrm>
            <a:off x="7591879" y="2998043"/>
            <a:ext cx="6410965" cy="4524315"/>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As workers need a skill set that can respond to the need of reducing emissions in working practices, the Skills/Competences pillar has been enriched with the additional information at skill level to distinguish green skills and knowledge concepts. This means that within the whole dataset of ESCO skills, some can now be filtered as green. ESCO also provides information such as their reusability type and are linked with occupations. All the concepts are translated in 27 languages and are available free of charge in different formats.</a:t>
            </a:r>
          </a:p>
        </p:txBody>
      </p:sp>
      <p:pic>
        <p:nvPicPr>
          <p:cNvPr id="21" name="Picture 25">
            <a:extLst>
              <a:ext uri="{FF2B5EF4-FFF2-40B4-BE49-F238E27FC236}">
                <a16:creationId xmlns:a16="http://schemas.microsoft.com/office/drawing/2014/main" id="{E6F0CCEA-C7E9-E30C-A9D2-B7974ADD16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67013" y="2277370"/>
            <a:ext cx="4414692" cy="556181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03631" y="727080"/>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Labelling of skills </a:t>
            </a: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79831" y="5561368"/>
            <a:ext cx="1595077" cy="1656582"/>
          </a:xfrm>
          <a:prstGeom prst="rect">
            <a:avLst/>
          </a:prstGeom>
        </p:spPr>
      </p:pic>
      <p:grpSp>
        <p:nvGrpSpPr>
          <p:cNvPr id="9" name="Group 9"/>
          <p:cNvGrpSpPr/>
          <p:nvPr/>
        </p:nvGrpSpPr>
        <p:grpSpPr>
          <a:xfrm>
            <a:off x="1028674" y="1752090"/>
            <a:ext cx="16065240" cy="7043391"/>
            <a:chOff x="240711" y="0"/>
            <a:chExt cx="21420320" cy="9391186"/>
          </a:xfrm>
        </p:grpSpPr>
        <p:sp>
          <p:nvSpPr>
            <p:cNvPr id="10" name="TextBox 10"/>
            <p:cNvSpPr txBox="1"/>
            <p:nvPr/>
          </p:nvSpPr>
          <p:spPr>
            <a:xfrm>
              <a:off x="11592023" y="7657315"/>
              <a:ext cx="10069008" cy="1721838"/>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 When running the manual labelling activity, each concept is </a:t>
              </a:r>
              <a:r>
                <a:rPr lang="en-US" sz="2400" spc="-36" dirty="0" err="1">
                  <a:solidFill>
                    <a:srgbClr val="000000"/>
                  </a:solidFill>
                  <a:latin typeface="Abhaya Libre Regular"/>
                </a:rPr>
                <a:t>analysed</a:t>
              </a:r>
              <a:r>
                <a:rPr lang="en-US" sz="2400" spc="-36" dirty="0">
                  <a:solidFill>
                    <a:srgbClr val="000000"/>
                  </a:solidFill>
                  <a:latin typeface="Abhaya Libre Regular"/>
                </a:rPr>
                <a:t> based on its preferred term, non-preferred terms, and description.</a:t>
              </a:r>
            </a:p>
          </p:txBody>
        </p:sp>
        <p:sp>
          <p:nvSpPr>
            <p:cNvPr id="11" name="TextBox 11"/>
            <p:cNvSpPr txBox="1"/>
            <p:nvPr/>
          </p:nvSpPr>
          <p:spPr>
            <a:xfrm>
              <a:off x="15125145" y="5294903"/>
              <a:ext cx="6535885" cy="230319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Given the preferred term and description of a skill or knowledge, the classifier assigns the brown, white, or green label for the concept.</a:t>
              </a:r>
            </a:p>
          </p:txBody>
        </p:sp>
        <p:sp>
          <p:nvSpPr>
            <p:cNvPr id="12" name="TextBox 12"/>
            <p:cNvSpPr txBox="1"/>
            <p:nvPr/>
          </p:nvSpPr>
          <p:spPr>
            <a:xfrm>
              <a:off x="11592023" y="2559094"/>
              <a:ext cx="10069008" cy="2303194"/>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To build the classifier, the Commission created a training dataset composed of text of green and nongreen activities, mainly sentences and short definitions, collected from European and International sources.</a:t>
              </a:r>
            </a:p>
          </p:txBody>
        </p:sp>
        <p:sp>
          <p:nvSpPr>
            <p:cNvPr id="13" name="TextBox 13"/>
            <p:cNvSpPr txBox="1"/>
            <p:nvPr/>
          </p:nvSpPr>
          <p:spPr>
            <a:xfrm>
              <a:off x="11592023" y="520736"/>
              <a:ext cx="6586208" cy="1721838"/>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The labelling consists in verifying whether an ESCO skill concept should or should not be considered as green.</a:t>
              </a:r>
            </a:p>
          </p:txBody>
        </p:sp>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713339" y="0"/>
              <a:ext cx="2301525" cy="2310188"/>
            </a:xfrm>
            <a:prstGeom prst="rect">
              <a:avLst/>
            </a:prstGeom>
          </p:spPr>
        </p:pic>
        <p:sp>
          <p:nvSpPr>
            <p:cNvPr id="16" name="TextBox 16"/>
            <p:cNvSpPr txBox="1"/>
            <p:nvPr/>
          </p:nvSpPr>
          <p:spPr>
            <a:xfrm>
              <a:off x="240711" y="5925280"/>
              <a:ext cx="10599884" cy="3465906"/>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Skills and knowledge concepts are manually labelled based on the definition of green skills suggested by the European Centre for the Development of Vocational Training (</a:t>
              </a:r>
              <a:r>
                <a:rPr lang="en-US" sz="2400" spc="-36" dirty="0" err="1">
                  <a:solidFill>
                    <a:srgbClr val="000000"/>
                  </a:solidFill>
                  <a:latin typeface="Abhaya Libre Regular"/>
                </a:rPr>
                <a:t>Cedefop</a:t>
              </a:r>
              <a:r>
                <a:rPr lang="en-US" sz="2400" spc="-36" dirty="0">
                  <a:solidFill>
                    <a:srgbClr val="000000"/>
                  </a:solidFill>
                  <a:latin typeface="Abhaya Libre Regular"/>
                </a:rPr>
                <a:t>): </a:t>
              </a:r>
              <a:r>
                <a:rPr lang="en-US" sz="2400" i="1" spc="-36" dirty="0">
                  <a:solidFill>
                    <a:srgbClr val="000000"/>
                  </a:solidFill>
                  <a:latin typeface="Abhaya Libre Regular"/>
                </a:rPr>
                <a:t>the knowledge, abilities, values and attitudes needed to live in, develop and support a society which reduces the impact of human activity on the environment </a:t>
              </a:r>
              <a:r>
                <a:rPr lang="en-US" sz="2400" spc="-36" dirty="0">
                  <a:solidFill>
                    <a:srgbClr val="000000"/>
                  </a:solidFill>
                  <a:latin typeface="Abhaya Libre Regular"/>
                </a:rPr>
                <a:t>(</a:t>
              </a:r>
              <a:r>
                <a:rPr lang="en-US" sz="2400" spc="-36" dirty="0" err="1">
                  <a:solidFill>
                    <a:srgbClr val="000000"/>
                  </a:solidFill>
                  <a:latin typeface="Abhaya Libre Regular"/>
                </a:rPr>
                <a:t>Cedefop</a:t>
              </a:r>
              <a:r>
                <a:rPr lang="en-US" sz="2400" spc="-36" dirty="0">
                  <a:solidFill>
                    <a:srgbClr val="000000"/>
                  </a:solidFill>
                  <a:latin typeface="Abhaya Libre Regular"/>
                </a:rPr>
                <a:t>, 2012).</a:t>
              </a:r>
            </a:p>
          </p:txBody>
        </p:sp>
      </p:grpSp>
      <p:pic>
        <p:nvPicPr>
          <p:cNvPr id="19" name="Picture 18">
            <a:extLst>
              <a:ext uri="{FF2B5EF4-FFF2-40B4-BE49-F238E27FC236}">
                <a16:creationId xmlns:a16="http://schemas.microsoft.com/office/drawing/2014/main" id="{70D7241D-9920-E062-655E-E26AA0641A1B}"/>
              </a:ext>
            </a:extLst>
          </p:cNvPr>
          <p:cNvPicPr>
            <a:picLocks noChangeAspect="1"/>
          </p:cNvPicPr>
          <p:nvPr/>
        </p:nvPicPr>
        <p:blipFill>
          <a:blip r:embed="rId14"/>
          <a:stretch>
            <a:fillRect/>
          </a:stretch>
        </p:blipFill>
        <p:spPr>
          <a:xfrm>
            <a:off x="1028674" y="1869292"/>
            <a:ext cx="7949912" cy="389278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03631" y="2326654"/>
            <a:ext cx="8280738" cy="145847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Labelling of skills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2235668" y="3993160"/>
            <a:ext cx="8606132" cy="3416320"/>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 Definitions collected from European and International sources must be </a:t>
            </a:r>
            <a:r>
              <a:rPr lang="en-US" sz="2400" dirty="0" err="1">
                <a:latin typeface="Abhaya Libre Regular" panose="020B0604020202020204" charset="0"/>
                <a:cs typeface="Abhaya Libre Regular" panose="020B0604020202020204" charset="0"/>
              </a:rPr>
              <a:t>categorised</a:t>
            </a:r>
            <a:r>
              <a:rPr lang="en-US" sz="2400" dirty="0">
                <a:latin typeface="Abhaya Libre Regular" panose="020B0604020202020204" charset="0"/>
                <a:cs typeface="Abhaya Libre Regular" panose="020B0604020202020204" charset="0"/>
              </a:rPr>
              <a:t> in three groups: </a:t>
            </a:r>
          </a:p>
          <a:p>
            <a:pPr algn="just"/>
            <a:endParaRPr lang="en-US"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n-US" sz="2400" b="1" dirty="0">
                <a:latin typeface="Abhaya Libre Regular" panose="020B0604020202020204" charset="0"/>
                <a:cs typeface="Abhaya Libre Regular" panose="020B0604020202020204" charset="0"/>
              </a:rPr>
              <a:t>brown skills</a:t>
            </a:r>
            <a:r>
              <a:rPr lang="en-US" sz="2400" dirty="0">
                <a:latin typeface="Abhaya Libre Regular" panose="020B0604020202020204" charset="0"/>
                <a:cs typeface="Abhaya Libre Regular" panose="020B0604020202020204" charset="0"/>
              </a:rPr>
              <a:t>, which are defined as knowledge and skills that increase the impact of human activity on the environment, </a:t>
            </a:r>
          </a:p>
          <a:p>
            <a:pPr marL="342900" indent="-342900" algn="just">
              <a:buFont typeface="Arial" panose="020B0604020202020204" pitchFamily="34" charset="0"/>
              <a:buChar char="•"/>
            </a:pPr>
            <a:r>
              <a:rPr lang="en-US" sz="2400" b="1" dirty="0">
                <a:latin typeface="Abhaya Libre Regular" panose="020B0604020202020204" charset="0"/>
                <a:cs typeface="Abhaya Libre Regular" panose="020B0604020202020204" charset="0"/>
              </a:rPr>
              <a:t>white skills</a:t>
            </a:r>
            <a:r>
              <a:rPr lang="en-US" sz="2400" dirty="0">
                <a:latin typeface="Abhaya Libre Regular" panose="020B0604020202020204" charset="0"/>
                <a:cs typeface="Abhaya Libre Regular" panose="020B0604020202020204" charset="0"/>
              </a:rPr>
              <a:t>, which do not increase nor reduce the impact of human activity on the environment, </a:t>
            </a:r>
          </a:p>
          <a:p>
            <a:pPr marL="342900" indent="-342900" algn="just">
              <a:buFont typeface="Arial" panose="020B0604020202020204" pitchFamily="34" charset="0"/>
              <a:buChar char="•"/>
            </a:pPr>
            <a:r>
              <a:rPr lang="en-US" sz="2400" b="1" dirty="0">
                <a:latin typeface="Abhaya Libre Regular" panose="020B0604020202020204" charset="0"/>
                <a:cs typeface="Abhaya Libre Regular" panose="020B0604020202020204" charset="0"/>
              </a:rPr>
              <a:t>green skills</a:t>
            </a:r>
            <a:r>
              <a:rPr lang="en-US" sz="2400" dirty="0">
                <a:latin typeface="Abhaya Libre Regular" panose="020B0604020202020204" charset="0"/>
                <a:cs typeface="Abhaya Libre Regular" panose="020B0604020202020204" charset="0"/>
              </a:rPr>
              <a:t>, which reduce the impact of human activity on the environment.</a:t>
            </a:r>
          </a:p>
        </p:txBody>
      </p:sp>
      <p:pic>
        <p:nvPicPr>
          <p:cNvPr id="19" name="Picture 24">
            <a:extLst>
              <a:ext uri="{FF2B5EF4-FFF2-40B4-BE49-F238E27FC236}">
                <a16:creationId xmlns:a16="http://schemas.microsoft.com/office/drawing/2014/main" id="{F9D05BF7-7A30-6296-52A4-545C3DBB0A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65956" y="3467100"/>
            <a:ext cx="4340221" cy="42534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03631" y="2168759"/>
            <a:ext cx="8280738" cy="145847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Labelling of skills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2548858" y="3726686"/>
            <a:ext cx="8606132" cy="3785652"/>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Finally, the list of concepts manually labelled as green (first step), and the concepts classified as green by the ML algorithm (second step) are compared. </a:t>
            </a:r>
          </a:p>
          <a:p>
            <a:pPr algn="just"/>
            <a:r>
              <a:rPr lang="en-US" sz="2400" dirty="0">
                <a:latin typeface="Abhaya Libre Regular" panose="020B0604020202020204" charset="0"/>
                <a:cs typeface="Abhaya Libre Regular" panose="020B0604020202020204" charset="0"/>
              </a:rPr>
              <a:t>The final round of validation follows the following rules:</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If a concept is labelled as green by the two methods, it is automatically accepted as green</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If a concept is labelled as non-green by the two methods, it is automatically accepted as non-green</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If a concept is labelled as green by only one of the two methods, it is revised and then labelled either as green or non-green.</a:t>
            </a:r>
          </a:p>
        </p:txBody>
      </p:sp>
      <p:pic>
        <p:nvPicPr>
          <p:cNvPr id="8" name="Picture 14">
            <a:extLst>
              <a:ext uri="{FF2B5EF4-FFF2-40B4-BE49-F238E27FC236}">
                <a16:creationId xmlns:a16="http://schemas.microsoft.com/office/drawing/2014/main" id="{AB82C416-C92C-88A6-D853-0A9FEAD472F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87200" y="3543909"/>
            <a:ext cx="3881518" cy="3896129"/>
          </a:xfrm>
          <a:prstGeom prst="rect">
            <a:avLst/>
          </a:prstGeom>
        </p:spPr>
      </p:pic>
    </p:spTree>
    <p:extLst>
      <p:ext uri="{BB962C8B-B14F-4D97-AF65-F5344CB8AC3E}">
        <p14:creationId xmlns:p14="http://schemas.microsoft.com/office/powerpoint/2010/main" val="136610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983400" y="3397591"/>
            <a:ext cx="8899201" cy="5215530"/>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Skills for the green economy consist of:</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transversal skills, linked to sustainable thinking and acting, relevant to all economic sectors and occupations;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specific skills, required to adapt or implement standards, processes and services to protect ecosystems and biodiversity, and to reduce energy, materials and water consumption;</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highly </a:t>
            </a:r>
            <a:r>
              <a:rPr lang="en-US" sz="2400" spc="-36" dirty="0" err="1">
                <a:solidFill>
                  <a:srgbClr val="000000"/>
                </a:solidFill>
                <a:latin typeface="Abhaya Libre Regular"/>
              </a:rPr>
              <a:t>specialised</a:t>
            </a:r>
            <a:r>
              <a:rPr lang="en-US" sz="2400" spc="-36" dirty="0">
                <a:solidFill>
                  <a:srgbClr val="000000"/>
                </a:solidFill>
                <a:latin typeface="Abhaya Libre Regular"/>
              </a:rPr>
              <a:t> skills, required to develop and implement green technologies such as renewable energies, sewage treatment or recycling;</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skills for the green economy are also referred to as skills for green jobs, skills for the green transition or green skills.</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2787250" y="2408043"/>
            <a:ext cx="10111163" cy="993862"/>
          </a:xfrm>
          <a:prstGeom prst="rect">
            <a:avLst/>
          </a:prstGeom>
        </p:spPr>
        <p:txBody>
          <a:bodyPr wrap="square" lIns="0" tIns="0" rIns="0" bIns="0" rtlCol="0" anchor="t">
            <a:spAutoFit/>
          </a:bodyPr>
          <a:lstStyle/>
          <a:p>
            <a:pPr algn="just">
              <a:lnSpc>
                <a:spcPts val="3359"/>
              </a:lnSpc>
            </a:pPr>
            <a:r>
              <a:rPr lang="en-US" sz="6000" spc="-36" dirty="0">
                <a:solidFill>
                  <a:srgbClr val="000000"/>
                </a:solidFill>
                <a:latin typeface="Abhaya Libre Regular"/>
              </a:rPr>
              <a:t>Green Skills</a:t>
            </a:r>
          </a:p>
          <a:p>
            <a:pPr algn="just">
              <a:lnSpc>
                <a:spcPts val="3359"/>
              </a:lnSpc>
            </a:pP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pic>
        <p:nvPicPr>
          <p:cNvPr id="41" name="Picture 40">
            <a:extLst>
              <a:ext uri="{FF2B5EF4-FFF2-40B4-BE49-F238E27FC236}">
                <a16:creationId xmlns:a16="http://schemas.microsoft.com/office/drawing/2014/main" id="{6AADEC83-2354-42EB-63E3-8203B9BC72AB}"/>
              </a:ext>
            </a:extLst>
          </p:cNvPr>
          <p:cNvPicPr>
            <a:picLocks noChangeAspect="1"/>
          </p:cNvPicPr>
          <p:nvPr/>
        </p:nvPicPr>
        <p:blipFill>
          <a:blip r:embed="rId24"/>
          <a:stretch>
            <a:fillRect/>
          </a:stretch>
        </p:blipFill>
        <p:spPr>
          <a:xfrm>
            <a:off x="14648491" y="3815693"/>
            <a:ext cx="3204152" cy="30368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1733437" y="2630178"/>
            <a:ext cx="11776147" cy="608756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Dr Margarita Pavlova (2014) has classified generic green skills into the following three categories:</a:t>
            </a:r>
          </a:p>
          <a:p>
            <a:pPr algn="just">
              <a:lnSpc>
                <a:spcPts val="3359"/>
              </a:lnSpc>
            </a:pPr>
            <a:endParaRPr lang="en-US" sz="2400" spc="-36" dirty="0">
              <a:solidFill>
                <a:srgbClr val="000000"/>
              </a:solidFill>
              <a:latin typeface="Abhaya Libre Regular"/>
            </a:endParaRPr>
          </a:p>
          <a:p>
            <a:pPr algn="just">
              <a:lnSpc>
                <a:spcPts val="3359"/>
              </a:lnSpc>
            </a:pPr>
            <a:r>
              <a:rPr lang="en-US" sz="2400" b="1" spc="-36" dirty="0">
                <a:solidFill>
                  <a:srgbClr val="000000"/>
                </a:solidFill>
                <a:latin typeface="Abhaya Libre Regular"/>
              </a:rPr>
              <a:t>Cognitive competencies </a:t>
            </a:r>
            <a:r>
              <a:rPr lang="en-US" sz="2400" spc="-36" dirty="0">
                <a:solidFill>
                  <a:srgbClr val="000000"/>
                </a:solidFill>
                <a:latin typeface="Abhaya Libre Regular"/>
              </a:rPr>
              <a:t>(for example, environmental awareness and a willingness to learn about sustainable development, systems and risk analysis, skills to assess, interpret and understand both the need for  change and the measures required, innovation skills to identify opportunities and create new strategies to respond to green challenges;)</a:t>
            </a:r>
          </a:p>
          <a:p>
            <a:pPr algn="just">
              <a:lnSpc>
                <a:spcPts val="3359"/>
              </a:lnSpc>
            </a:pPr>
            <a:r>
              <a:rPr lang="en-US" sz="2400" b="1" spc="-36" dirty="0">
                <a:solidFill>
                  <a:srgbClr val="000000"/>
                </a:solidFill>
                <a:latin typeface="Abhaya Libre Regular"/>
              </a:rPr>
              <a:t>Interpersonal competencies </a:t>
            </a:r>
            <a:r>
              <a:rPr lang="en-US" sz="2400" spc="-36" dirty="0">
                <a:solidFill>
                  <a:srgbClr val="000000"/>
                </a:solidFill>
                <a:latin typeface="Abhaya Libre Regular"/>
              </a:rPr>
              <a:t>(for example, coordination, management and business skills to facilitate holistic and interdisciplinary approaches that encompass economic, social and ecological objectives, communication and negotiation skills for discussion of conflicting interests in complex contexts, marketing skills to promote greener products and services)</a:t>
            </a:r>
          </a:p>
          <a:p>
            <a:pPr algn="just">
              <a:lnSpc>
                <a:spcPts val="3359"/>
              </a:lnSpc>
            </a:pPr>
            <a:r>
              <a:rPr lang="en-US" sz="2400" b="1" spc="-36" dirty="0">
                <a:solidFill>
                  <a:srgbClr val="000000"/>
                </a:solidFill>
                <a:latin typeface="Abhaya Libre Regular"/>
              </a:rPr>
              <a:t>Intrapersonal competencies </a:t>
            </a:r>
            <a:r>
              <a:rPr lang="en-US" sz="2400" spc="-36" dirty="0">
                <a:solidFill>
                  <a:srgbClr val="000000"/>
                </a:solidFill>
                <a:latin typeface="Abhaya Libre Regular"/>
              </a:rPr>
              <a:t>(adaptability and transferable skills that help workers learn and apply new technologies and processes required to green their jobs, entrepreneurial skills to capture opportunities presented by low-carbon technologies)</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2787250" y="1656523"/>
            <a:ext cx="10111163" cy="993862"/>
          </a:xfrm>
          <a:prstGeom prst="rect">
            <a:avLst/>
          </a:prstGeom>
        </p:spPr>
        <p:txBody>
          <a:bodyPr wrap="square" lIns="0" tIns="0" rIns="0" bIns="0" rtlCol="0" anchor="t">
            <a:spAutoFit/>
          </a:bodyPr>
          <a:lstStyle/>
          <a:p>
            <a:pPr algn="just">
              <a:lnSpc>
                <a:spcPts val="3359"/>
              </a:lnSpc>
            </a:pPr>
            <a:r>
              <a:rPr lang="en-US" sz="6000" spc="-36" dirty="0">
                <a:solidFill>
                  <a:srgbClr val="000000"/>
                </a:solidFill>
                <a:latin typeface="Abhaya Libre Regular"/>
              </a:rPr>
              <a:t>Green Skills</a:t>
            </a:r>
          </a:p>
          <a:p>
            <a:pPr algn="just">
              <a:lnSpc>
                <a:spcPts val="3359"/>
              </a:lnSpc>
            </a:pPr>
            <a:endParaRPr lang="en-US" sz="6000" spc="-36" dirty="0">
              <a:solidFill>
                <a:srgbClr val="000000"/>
              </a:solidFill>
              <a:latin typeface="Abhaya Libre Regular"/>
            </a:endParaRPr>
          </a:p>
        </p:txBody>
      </p:sp>
      <p:pic>
        <p:nvPicPr>
          <p:cNvPr id="32" name="Picture 3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15809063" y="6639137"/>
            <a:ext cx="5364129" cy="5364129"/>
          </a:xfrm>
          <a:prstGeom prst="rect">
            <a:avLst/>
          </a:prstGeom>
        </p:spPr>
      </p:pic>
      <p:pic>
        <p:nvPicPr>
          <p:cNvPr id="39" name="Picture 39"/>
          <p:cNvPicPr>
            <a:picLocks noChangeAspect="1"/>
          </p:cNvPicPr>
          <p:nvPr/>
        </p:nvPicPr>
        <p:blipFill>
          <a:blip r:embed="rId9"/>
          <a:srcRect/>
          <a:stretch>
            <a:fillRect/>
          </a:stretch>
        </p:blipFill>
        <p:spPr>
          <a:xfrm>
            <a:off x="7520403" y="9362287"/>
            <a:ext cx="3710720" cy="779251"/>
          </a:xfrm>
          <a:prstGeom prst="rect">
            <a:avLst/>
          </a:prstGeom>
        </p:spPr>
      </p:pic>
      <p:pic>
        <p:nvPicPr>
          <p:cNvPr id="28" name="Picture 22">
            <a:extLst>
              <a:ext uri="{FF2B5EF4-FFF2-40B4-BE49-F238E27FC236}">
                <a16:creationId xmlns:a16="http://schemas.microsoft.com/office/drawing/2014/main" id="{085B4CBB-2FB5-41CB-523C-75E79C0A2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554944" y="3314700"/>
            <a:ext cx="3857625" cy="4114800"/>
          </a:xfrm>
          <a:prstGeom prst="rect">
            <a:avLst/>
          </a:prstGeom>
        </p:spPr>
      </p:pic>
    </p:spTree>
    <p:extLst>
      <p:ext uri="{BB962C8B-B14F-4D97-AF65-F5344CB8AC3E}">
        <p14:creationId xmlns:p14="http://schemas.microsoft.com/office/powerpoint/2010/main" val="324419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983400" y="3397591"/>
            <a:ext cx="9149989" cy="5215530"/>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Adaptability refers to the ability and motivation to deal with unpredictable, new, and fast-changing environments, such as responding successfully to crisis situations and acquiring new roles, technology, and processes. Handling job stress, adapting to distinct personalities, behavioral patterns, and cultures, and physical endurance to lots of different work conditions are all examples of adaptability and is an intrapersonal skills example.</a:t>
            </a:r>
          </a:p>
          <a:p>
            <a:pPr algn="just">
              <a:lnSpc>
                <a:spcPts val="3359"/>
              </a:lnSpc>
            </a:pPr>
            <a:r>
              <a:rPr lang="en-US" sz="2400" spc="-36" dirty="0">
                <a:solidFill>
                  <a:srgbClr val="000000"/>
                </a:solidFill>
                <a:latin typeface="Abhaya Libre Regular"/>
              </a:rPr>
              <a:t>Asking questions is a terrific method to learn more and challenge established ways of doing things, and it's one of the most important aspects of adaptability. Ask questions that are well-researched and delivered in a proper manner to guarantee that you get the most useful answers from the people you think are adaptable to different situations.</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1969823" y="2009867"/>
            <a:ext cx="10111163" cy="1865895"/>
          </a:xfrm>
          <a:prstGeom prst="rect">
            <a:avLst/>
          </a:prstGeom>
        </p:spPr>
        <p:txBody>
          <a:bodyPr wrap="square" lIns="0" tIns="0" rIns="0" bIns="0" rtlCol="0" anchor="t">
            <a:spAutoFit/>
          </a:bodyPr>
          <a:lstStyle/>
          <a:p>
            <a:pPr algn="just">
              <a:lnSpc>
                <a:spcPts val="3359"/>
              </a:lnSpc>
            </a:pPr>
            <a:r>
              <a:rPr lang="en-US" sz="6000" spc="-36" dirty="0">
                <a:solidFill>
                  <a:srgbClr val="000000"/>
                </a:solidFill>
                <a:latin typeface="Abhaya Libre Regular"/>
              </a:rPr>
              <a:t>Example of Intrapersonal Skill – </a:t>
            </a:r>
          </a:p>
          <a:p>
            <a:pPr algn="just">
              <a:lnSpc>
                <a:spcPts val="3359"/>
              </a:lnSpc>
            </a:pPr>
            <a:endParaRPr lang="en-US" sz="6000" spc="-36" dirty="0">
              <a:solidFill>
                <a:srgbClr val="000000"/>
              </a:solidFill>
              <a:latin typeface="Abhaya Libre Regular"/>
            </a:endParaRPr>
          </a:p>
          <a:p>
            <a:pPr algn="just">
              <a:lnSpc>
                <a:spcPts val="3359"/>
              </a:lnSpc>
            </a:pPr>
            <a:r>
              <a:rPr lang="en-US" sz="6000" spc="-36" dirty="0">
                <a:solidFill>
                  <a:srgbClr val="000000"/>
                </a:solidFill>
                <a:latin typeface="Abhaya Libre Regular"/>
              </a:rPr>
              <a:t>Adaptability</a:t>
            </a:r>
          </a:p>
          <a:p>
            <a:pPr algn="just">
              <a:lnSpc>
                <a:spcPts val="3359"/>
              </a:lnSpc>
            </a:pP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pic>
        <p:nvPicPr>
          <p:cNvPr id="29" name="Picture 28">
            <a:extLst>
              <a:ext uri="{FF2B5EF4-FFF2-40B4-BE49-F238E27FC236}">
                <a16:creationId xmlns:a16="http://schemas.microsoft.com/office/drawing/2014/main" id="{4C40F53C-2B31-E3D0-7E4D-F1A297C9B36E}"/>
              </a:ext>
            </a:extLst>
          </p:cNvPr>
          <p:cNvPicPr>
            <a:picLocks noChangeAspect="1"/>
          </p:cNvPicPr>
          <p:nvPr/>
        </p:nvPicPr>
        <p:blipFill>
          <a:blip r:embed="rId24"/>
          <a:stretch>
            <a:fillRect/>
          </a:stretch>
        </p:blipFill>
        <p:spPr>
          <a:xfrm>
            <a:off x="14794865" y="3680995"/>
            <a:ext cx="3086100" cy="2924978"/>
          </a:xfrm>
          <a:prstGeom prst="rect">
            <a:avLst/>
          </a:prstGeom>
        </p:spPr>
      </p:pic>
    </p:spTree>
    <p:extLst>
      <p:ext uri="{BB962C8B-B14F-4D97-AF65-F5344CB8AC3E}">
        <p14:creationId xmlns:p14="http://schemas.microsoft.com/office/powerpoint/2010/main" val="17173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58785" y="3680995"/>
            <a:ext cx="9149989" cy="3907480"/>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Green vocational competences are technical skills, knowledge, values, and attitudes needed in the workforce to develop and support sustainable social, economic, and environmental outcomes in business, industry, and the community.</a:t>
            </a:r>
          </a:p>
          <a:p>
            <a:pPr algn="just">
              <a:lnSpc>
                <a:spcPts val="3359"/>
              </a:lnSpc>
            </a:pPr>
            <a:r>
              <a:rPr lang="en-US" sz="2400" spc="-36" dirty="0">
                <a:solidFill>
                  <a:srgbClr val="000000"/>
                </a:solidFill>
                <a:latin typeface="Abhaya Libre Regular"/>
              </a:rPr>
              <a:t>Green vocational competences comprise:</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cross-occupational basic green competences </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in-depth occupation-specific competences for  occupational handling of "green" materials,  technologies and processes.</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1968367" y="2658255"/>
            <a:ext cx="10111163" cy="557845"/>
          </a:xfrm>
          <a:prstGeom prst="rect">
            <a:avLst/>
          </a:prstGeom>
        </p:spPr>
        <p:txBody>
          <a:bodyPr wrap="square" lIns="0" tIns="0" rIns="0" bIns="0" rtlCol="0" anchor="t">
            <a:spAutoFit/>
          </a:bodyPr>
          <a:lstStyle/>
          <a:p>
            <a:pPr algn="just">
              <a:lnSpc>
                <a:spcPts val="3359"/>
              </a:lnSpc>
            </a:pPr>
            <a:r>
              <a:rPr lang="en-US" sz="6000" spc="-36" dirty="0">
                <a:solidFill>
                  <a:srgbClr val="000000"/>
                </a:solidFill>
                <a:latin typeface="Abhaya Libre Regular"/>
              </a:rPr>
              <a:t>Green vocational competences</a:t>
            </a: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5755" y="-1596240"/>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pic>
        <p:nvPicPr>
          <p:cNvPr id="29" name="Picture 28">
            <a:extLst>
              <a:ext uri="{FF2B5EF4-FFF2-40B4-BE49-F238E27FC236}">
                <a16:creationId xmlns:a16="http://schemas.microsoft.com/office/drawing/2014/main" id="{4C40F53C-2B31-E3D0-7E4D-F1A297C9B36E}"/>
              </a:ext>
            </a:extLst>
          </p:cNvPr>
          <p:cNvPicPr>
            <a:picLocks noChangeAspect="1"/>
          </p:cNvPicPr>
          <p:nvPr/>
        </p:nvPicPr>
        <p:blipFill>
          <a:blip r:embed="rId24"/>
          <a:stretch>
            <a:fillRect/>
          </a:stretch>
        </p:blipFill>
        <p:spPr>
          <a:xfrm>
            <a:off x="14794865" y="3680995"/>
            <a:ext cx="3086100" cy="2924978"/>
          </a:xfrm>
          <a:prstGeom prst="rect">
            <a:avLst/>
          </a:prstGeom>
        </p:spPr>
      </p:pic>
    </p:spTree>
    <p:extLst>
      <p:ext uri="{BB962C8B-B14F-4D97-AF65-F5344CB8AC3E}">
        <p14:creationId xmlns:p14="http://schemas.microsoft.com/office/powerpoint/2010/main" val="143875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Disclaimer</a:t>
            </a:r>
          </a:p>
        </p:txBody>
      </p:sp>
      <p:sp>
        <p:nvSpPr>
          <p:cNvPr id="3" name="TextBox 3"/>
          <p:cNvSpPr txBox="1"/>
          <p:nvPr/>
        </p:nvSpPr>
        <p:spPr>
          <a:xfrm>
            <a:off x="1784075" y="2828851"/>
            <a:ext cx="15741892" cy="4222115"/>
          </a:xfrm>
          <a:prstGeom prst="rect">
            <a:avLst/>
          </a:prstGeom>
        </p:spPr>
        <p:txBody>
          <a:bodyPr lIns="0" tIns="0" rIns="0" bIns="0" rtlCol="0" anchor="t">
            <a:spAutoFit/>
          </a:bodyPr>
          <a:lstStyle/>
          <a:p>
            <a:pPr algn="just">
              <a:lnSpc>
                <a:spcPts val="4619"/>
              </a:lnSpc>
            </a:pPr>
            <a:r>
              <a:rPr lang="en-US" sz="3299" spc="-49">
                <a:solidFill>
                  <a:srgbClr val="000000"/>
                </a:solidFill>
                <a:latin typeface="Abhaya Libre Regular"/>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pPr algn="just">
              <a:lnSpc>
                <a:spcPts val="2380"/>
              </a:lnSpc>
            </a:pPr>
            <a:endParaRPr lang="en-US" sz="3299" spc="-49">
              <a:solidFill>
                <a:srgbClr val="000000"/>
              </a:solidFill>
              <a:latin typeface="Abhaya Libre Regular"/>
            </a:endParaRPr>
          </a:p>
          <a:p>
            <a:pPr algn="just">
              <a:lnSpc>
                <a:spcPts val="4619"/>
              </a:lnSpc>
            </a:pPr>
            <a:r>
              <a:rPr lang="en-US" sz="3299" spc="-49">
                <a:solidFill>
                  <a:srgbClr val="000000"/>
                </a:solidFill>
                <a:latin typeface="Abhaya Libre Regular"/>
              </a:rPr>
              <a:t>Project Nº: 2021-1-RO01-KA220-VET-000028118</a:t>
            </a:r>
          </a:p>
          <a:p>
            <a:pPr algn="just">
              <a:lnSpc>
                <a:spcPts val="4619"/>
              </a:lnSpc>
            </a:pPr>
            <a:endParaRPr lang="en-US" sz="3299" spc="-49">
              <a:solidFill>
                <a:srgbClr val="000000"/>
              </a:solidFill>
              <a:latin typeface="Abhaya Libre Regular"/>
            </a:endParaRPr>
          </a:p>
          <a:p>
            <a:pPr>
              <a:lnSpc>
                <a:spcPts val="3499"/>
              </a:lnSpc>
            </a:pPr>
            <a:endParaRPr lang="en-US" sz="3299" spc="-49">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1179538" y="2180334"/>
            <a:ext cx="8280738" cy="145847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Taxonomy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1371600" y="3500798"/>
            <a:ext cx="8606132" cy="4154984"/>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The European Commission has published a taxonomy (classification system) of skills for the green transition in European Skills, Competences, Qualifications and Occupations (ESCO).  </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The taxonomy contributes to a common understanding of which skills are needed for a successful and fair green transition in the labor market. ESCO provides information on which skills and knowledge concepts are essential or optional for specific occupations. In this way, it helps identify green elements that should be part of vocational education and training (VET) programs preparing for these occupations.</a:t>
            </a:r>
          </a:p>
        </p:txBody>
      </p:sp>
      <p:grpSp>
        <p:nvGrpSpPr>
          <p:cNvPr id="17" name="Group 7">
            <a:extLst>
              <a:ext uri="{FF2B5EF4-FFF2-40B4-BE49-F238E27FC236}">
                <a16:creationId xmlns:a16="http://schemas.microsoft.com/office/drawing/2014/main" id="{8BF0889F-1DE8-2392-D6E5-A3E417CA0A8E}"/>
              </a:ext>
            </a:extLst>
          </p:cNvPr>
          <p:cNvGrpSpPr>
            <a:grpSpLocks noChangeAspect="1"/>
          </p:cNvGrpSpPr>
          <p:nvPr/>
        </p:nvGrpSpPr>
        <p:grpSpPr>
          <a:xfrm>
            <a:off x="10180103" y="2845913"/>
            <a:ext cx="6922077" cy="5077446"/>
            <a:chOff x="0" y="0"/>
            <a:chExt cx="4198620" cy="3079750"/>
          </a:xfrm>
        </p:grpSpPr>
        <p:sp>
          <p:nvSpPr>
            <p:cNvPr id="18" name="Freeform 8">
              <a:extLst>
                <a:ext uri="{FF2B5EF4-FFF2-40B4-BE49-F238E27FC236}">
                  <a16:creationId xmlns:a16="http://schemas.microsoft.com/office/drawing/2014/main" id="{7972A884-089E-EBDD-FA17-9A252296775A}"/>
                </a:ext>
              </a:extLst>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pic>
        <p:nvPicPr>
          <p:cNvPr id="9" name="Picture 24">
            <a:extLst>
              <a:ext uri="{FF2B5EF4-FFF2-40B4-BE49-F238E27FC236}">
                <a16:creationId xmlns:a16="http://schemas.microsoft.com/office/drawing/2014/main" id="{B1014478-D90D-8645-5109-477B039D03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06400" y="3853305"/>
            <a:ext cx="1455676" cy="3240837"/>
          </a:xfrm>
          <a:prstGeom prst="rect">
            <a:avLst/>
          </a:prstGeom>
        </p:spPr>
      </p:pic>
    </p:spTree>
    <p:extLst>
      <p:ext uri="{BB962C8B-B14F-4D97-AF65-F5344CB8AC3E}">
        <p14:creationId xmlns:p14="http://schemas.microsoft.com/office/powerpoint/2010/main" val="1351339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97943" y="8337466"/>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6200" y="-2039828"/>
            <a:ext cx="3334026" cy="3588482"/>
          </a:xfrm>
          <a:prstGeom prst="rect">
            <a:avLst/>
          </a:prstGeom>
        </p:spPr>
      </p:pic>
      <p:pic>
        <p:nvPicPr>
          <p:cNvPr id="4" name="Picture 4"/>
          <p:cNvPicPr>
            <a:picLocks noChangeAspect="1"/>
          </p:cNvPicPr>
          <p:nvPr/>
        </p:nvPicPr>
        <p:blipFill>
          <a:blip r:embed="rId6"/>
          <a:srcRect/>
          <a:stretch>
            <a:fillRect/>
          </a:stretch>
        </p:blipFill>
        <p:spPr>
          <a:xfrm>
            <a:off x="16494908" y="-32867"/>
            <a:ext cx="1869292" cy="1869292"/>
          </a:xfrm>
          <a:prstGeom prst="rect">
            <a:avLst/>
          </a:prstGeom>
        </p:spPr>
      </p:pic>
      <p:pic>
        <p:nvPicPr>
          <p:cNvPr id="5" name="Picture 5"/>
          <p:cNvPicPr>
            <a:picLocks noChangeAspect="1"/>
          </p:cNvPicPr>
          <p:nvPr/>
        </p:nvPicPr>
        <p:blipFill>
          <a:blip r:embed="rId7"/>
          <a:srcRect/>
          <a:stretch>
            <a:fillRect/>
          </a:stretch>
        </p:blipFill>
        <p:spPr>
          <a:xfrm>
            <a:off x="7946230" y="9213049"/>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92041" y="8014858"/>
            <a:ext cx="4352147" cy="4346443"/>
          </a:xfrm>
          <a:prstGeom prst="rect">
            <a:avLst/>
          </a:prstGeom>
        </p:spPr>
      </p:pic>
      <p:sp>
        <p:nvSpPr>
          <p:cNvPr id="7" name="TextBox 7"/>
          <p:cNvSpPr txBox="1"/>
          <p:nvPr/>
        </p:nvSpPr>
        <p:spPr>
          <a:xfrm>
            <a:off x="5070395" y="2022590"/>
            <a:ext cx="8280738" cy="145847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Taxonomy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1497376" y="3301150"/>
            <a:ext cx="16078200" cy="461665"/>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The taxonomy includes:</a:t>
            </a:r>
          </a:p>
        </p:txBody>
      </p:sp>
      <p:pic>
        <p:nvPicPr>
          <p:cNvPr id="9" name="Picture 6">
            <a:extLst>
              <a:ext uri="{FF2B5EF4-FFF2-40B4-BE49-F238E27FC236}">
                <a16:creationId xmlns:a16="http://schemas.microsoft.com/office/drawing/2014/main" id="{17C9D71F-85CC-3653-79B3-188D682799B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77359" y="4004312"/>
            <a:ext cx="13518231" cy="3773839"/>
          </a:xfrm>
          <a:prstGeom prst="rect">
            <a:avLst/>
          </a:prstGeom>
        </p:spPr>
      </p:pic>
      <p:sp>
        <p:nvSpPr>
          <p:cNvPr id="12" name="TextBox 11">
            <a:extLst>
              <a:ext uri="{FF2B5EF4-FFF2-40B4-BE49-F238E27FC236}">
                <a16:creationId xmlns:a16="http://schemas.microsoft.com/office/drawing/2014/main" id="{73C0D339-32AE-0DEC-88A1-CE34DC638DC1}"/>
              </a:ext>
            </a:extLst>
          </p:cNvPr>
          <p:cNvSpPr txBox="1"/>
          <p:nvPr/>
        </p:nvSpPr>
        <p:spPr>
          <a:xfrm>
            <a:off x="1104900" y="8012720"/>
            <a:ext cx="16078200" cy="1200329"/>
          </a:xfrm>
          <a:prstGeom prst="rect">
            <a:avLst/>
          </a:prstGeom>
          <a:noFill/>
        </p:spPr>
        <p:txBody>
          <a:bodyPr wrap="square" rtlCol="0">
            <a:spAutoFit/>
          </a:bodyPr>
          <a:lstStyle/>
          <a:p>
            <a:r>
              <a:rPr lang="en-US" sz="2400" dirty="0">
                <a:latin typeface="Abhaya Libre Regular" panose="020B0604020202020204" charset="0"/>
                <a:cs typeface="Abhaya Libre Regular" panose="020B0604020202020204" charset="0"/>
              </a:rPr>
              <a:t>Examples of ‘green skills’ include how to conduct energy audits, measure the sustainability of tourism activities, as well as training staff on recycling programs.</a:t>
            </a:r>
          </a:p>
          <a:p>
            <a:endParaRPr lang="en-US" sz="2400" dirty="0"/>
          </a:p>
        </p:txBody>
      </p:sp>
      <p:sp>
        <p:nvSpPr>
          <p:cNvPr id="13" name="TextBox 12">
            <a:extLst>
              <a:ext uri="{FF2B5EF4-FFF2-40B4-BE49-F238E27FC236}">
                <a16:creationId xmlns:a16="http://schemas.microsoft.com/office/drawing/2014/main" id="{1E19DE39-A406-BF8B-30B3-33A303EEF570}"/>
              </a:ext>
            </a:extLst>
          </p:cNvPr>
          <p:cNvSpPr txBox="1"/>
          <p:nvPr/>
        </p:nvSpPr>
        <p:spPr>
          <a:xfrm>
            <a:off x="3657600" y="5627044"/>
            <a:ext cx="2347734" cy="707886"/>
          </a:xfrm>
          <a:prstGeom prst="rect">
            <a:avLst/>
          </a:prstGeom>
          <a:noFill/>
        </p:spPr>
        <p:txBody>
          <a:bodyPr wrap="square" rtlCol="0">
            <a:spAutoFit/>
          </a:bodyPr>
          <a:lstStyle/>
          <a:p>
            <a:r>
              <a:rPr lang="en-US" sz="4000" dirty="0">
                <a:latin typeface="Abhaya Libre Regular" panose="020B0604020202020204" charset="0"/>
                <a:cs typeface="Abhaya Libre Regular" panose="020B0604020202020204" charset="0"/>
              </a:rPr>
              <a:t>381 skills</a:t>
            </a:r>
          </a:p>
        </p:txBody>
      </p:sp>
      <p:sp>
        <p:nvSpPr>
          <p:cNvPr id="14" name="TextBox 13">
            <a:extLst>
              <a:ext uri="{FF2B5EF4-FFF2-40B4-BE49-F238E27FC236}">
                <a16:creationId xmlns:a16="http://schemas.microsoft.com/office/drawing/2014/main" id="{D707F881-E343-ABA6-778B-1966583C653E}"/>
              </a:ext>
            </a:extLst>
          </p:cNvPr>
          <p:cNvSpPr txBox="1"/>
          <p:nvPr/>
        </p:nvSpPr>
        <p:spPr>
          <a:xfrm>
            <a:off x="7946230" y="4916498"/>
            <a:ext cx="2529068" cy="1938992"/>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185 knowledge concepts </a:t>
            </a:r>
          </a:p>
        </p:txBody>
      </p:sp>
      <p:sp>
        <p:nvSpPr>
          <p:cNvPr id="15" name="TextBox 14">
            <a:extLst>
              <a:ext uri="{FF2B5EF4-FFF2-40B4-BE49-F238E27FC236}">
                <a16:creationId xmlns:a16="http://schemas.microsoft.com/office/drawing/2014/main" id="{D649633F-7487-D8A4-C2AB-E4AB353D9069}"/>
              </a:ext>
            </a:extLst>
          </p:cNvPr>
          <p:cNvSpPr txBox="1"/>
          <p:nvPr/>
        </p:nvSpPr>
        <p:spPr>
          <a:xfrm>
            <a:off x="12573000" y="4914310"/>
            <a:ext cx="2503390" cy="1938992"/>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5 transversal skills </a:t>
            </a:r>
          </a:p>
        </p:txBody>
      </p:sp>
    </p:spTree>
    <p:extLst>
      <p:ext uri="{BB962C8B-B14F-4D97-AF65-F5344CB8AC3E}">
        <p14:creationId xmlns:p14="http://schemas.microsoft.com/office/powerpoint/2010/main" val="283802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Examples of good practices</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410450"/>
            <a:ext cx="13801527"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Green skills award</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371600" y="3390900"/>
            <a:ext cx="7371210" cy="4524315"/>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The Green Skills Award is an annual competition which recognizes projects from around the world exemplifying innovation and creativity in green skills and education. The ten finalists shortlisted covered a range of environmental and sustainable issues and all were focused on developing training programs which supported the shift to sustainable, carbon-neutral and circular economies and societies. Award entitled “Green Transition: education, training and skills”, helped to showcase the projects which provide ideas and inspiration for education and training policy-makers and practitioners in the EU neighborhood and beyond. </a:t>
            </a:r>
          </a:p>
        </p:txBody>
      </p:sp>
      <p:pic>
        <p:nvPicPr>
          <p:cNvPr id="11" name="Picture 10" descr="A picture containing porcelain&#10;&#10;Description automatically generated">
            <a:extLst>
              <a:ext uri="{FF2B5EF4-FFF2-40B4-BE49-F238E27FC236}">
                <a16:creationId xmlns:a16="http://schemas.microsoft.com/office/drawing/2014/main" id="{1F1E0D18-F464-0381-7B5D-D2BC2D2A8C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3390900"/>
            <a:ext cx="7623952" cy="4282672"/>
          </a:xfrm>
          <a:prstGeom prst="rect">
            <a:avLst/>
          </a:prstGeom>
        </p:spPr>
      </p:pic>
    </p:spTree>
    <p:extLst>
      <p:ext uri="{BB962C8B-B14F-4D97-AF65-F5344CB8AC3E}">
        <p14:creationId xmlns:p14="http://schemas.microsoft.com/office/powerpoint/2010/main" val="1679631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2150973"/>
          </a:xfrm>
          <a:prstGeom prst="rect">
            <a:avLst/>
          </a:prstGeom>
        </p:spPr>
        <p:txBody>
          <a:bodyPr wrap="square" lIns="0" tIns="0" rIns="0" bIns="0" rtlCol="0" anchor="t">
            <a:spAutoFit/>
          </a:bodyPr>
          <a:lstStyle/>
          <a:p>
            <a:pPr algn="ctr">
              <a:lnSpc>
                <a:spcPts val="5449"/>
              </a:lnSpc>
            </a:pPr>
            <a:r>
              <a:rPr lang="en-US" sz="6000" dirty="0">
                <a:latin typeface="Abhaya Libre Regular" panose="020B0604020202020204" charset="0"/>
                <a:cs typeface="Abhaya Libre Regular" panose="020B0604020202020204" charset="0"/>
              </a:rPr>
              <a:t>Example from Moldova – Training the Green Trainers</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165277" y="2485936"/>
            <a:ext cx="9525000" cy="6370975"/>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An integrated project in Moldova responding to the need to develop sustainability curricula for TVET and construction teachers, in order to improve the supply of green skills and support the green transition of the construction sector.</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The </a:t>
            </a:r>
            <a:r>
              <a:rPr lang="en-US" sz="2400" dirty="0" err="1">
                <a:latin typeface="Abhaya Libre Regular" panose="020B0604020202020204" charset="0"/>
                <a:cs typeface="Abhaya Libre Regular" panose="020B0604020202020204" charset="0"/>
              </a:rPr>
              <a:t>programme</a:t>
            </a:r>
            <a:r>
              <a:rPr lang="en-US" sz="2400" dirty="0">
                <a:latin typeface="Abhaya Libre Regular" panose="020B0604020202020204" charset="0"/>
                <a:cs typeface="Abhaya Libre Regular" panose="020B0604020202020204" charset="0"/>
              </a:rPr>
              <a:t> has four modules and eight curricula dedicated to TVET teachers who will share their updated knowledge and skills with students in the following areas: environmental education, green building materials, energy efficiency and waste management.  The new curricula have been developed to address the challenges facing the construction sector as part of the green transition and will enable more sustainable construction projects in the future.  More than 6,000 students are expected to benefit from this project and to date, 45 teachers have successfully completed the program so far.  The program includes study visits, access to research materials, and attendance at conferences and seminars.</a:t>
            </a:r>
          </a:p>
          <a:p>
            <a:pPr algn="just"/>
            <a:r>
              <a:rPr lang="en-US" sz="2400" dirty="0">
                <a:latin typeface="Abhaya Libre Regular" panose="020B0604020202020204" charset="0"/>
                <a:cs typeface="Abhaya Libre Regular" panose="020B0604020202020204" charset="0"/>
                <a:hlinkClick r:id="rId10"/>
              </a:rPr>
              <a:t>https://www.youtube.com/watch?v=qLv9KEJID-U&amp;list=PLYK8JpvJRLjiYTxvbc0AlH-nl_JUHul0K&amp;index=4</a:t>
            </a:r>
            <a:r>
              <a:rPr lang="en-US" sz="2400" dirty="0">
                <a:latin typeface="Abhaya Libre Regular" panose="020B0604020202020204" charset="0"/>
                <a:cs typeface="Abhaya Libre Regular" panose="020B0604020202020204" charset="0"/>
              </a:rPr>
              <a:t> </a:t>
            </a:r>
          </a:p>
        </p:txBody>
      </p:sp>
      <p:pic>
        <p:nvPicPr>
          <p:cNvPr id="12" name="Picture 11">
            <a:extLst>
              <a:ext uri="{FF2B5EF4-FFF2-40B4-BE49-F238E27FC236}">
                <a16:creationId xmlns:a16="http://schemas.microsoft.com/office/drawing/2014/main" id="{7CEB1477-376A-7AE7-2D39-888C29DD4ED3}"/>
              </a:ext>
            </a:extLst>
          </p:cNvPr>
          <p:cNvPicPr>
            <a:picLocks noChangeAspect="1"/>
          </p:cNvPicPr>
          <p:nvPr/>
        </p:nvPicPr>
        <p:blipFill>
          <a:blip r:embed="rId11"/>
          <a:stretch>
            <a:fillRect/>
          </a:stretch>
        </p:blipFill>
        <p:spPr>
          <a:xfrm>
            <a:off x="11456723" y="2592637"/>
            <a:ext cx="5028536" cy="2554327"/>
          </a:xfrm>
          <a:prstGeom prst="rect">
            <a:avLst/>
          </a:prstGeom>
        </p:spPr>
      </p:pic>
      <p:pic>
        <p:nvPicPr>
          <p:cNvPr id="14" name="Picture 13">
            <a:extLst>
              <a:ext uri="{FF2B5EF4-FFF2-40B4-BE49-F238E27FC236}">
                <a16:creationId xmlns:a16="http://schemas.microsoft.com/office/drawing/2014/main" id="{9CA70C86-74E8-5AEF-440B-D8377CEF91E7}"/>
              </a:ext>
            </a:extLst>
          </p:cNvPr>
          <p:cNvPicPr>
            <a:picLocks noChangeAspect="1"/>
          </p:cNvPicPr>
          <p:nvPr/>
        </p:nvPicPr>
        <p:blipFill>
          <a:blip r:embed="rId12"/>
          <a:stretch>
            <a:fillRect/>
          </a:stretch>
        </p:blipFill>
        <p:spPr>
          <a:xfrm>
            <a:off x="11398909" y="5392289"/>
            <a:ext cx="5086350" cy="2524125"/>
          </a:xfrm>
          <a:prstGeom prst="rect">
            <a:avLst/>
          </a:prstGeom>
        </p:spPr>
      </p:pic>
    </p:spTree>
    <p:extLst>
      <p:ext uri="{BB962C8B-B14F-4D97-AF65-F5344CB8AC3E}">
        <p14:creationId xmlns:p14="http://schemas.microsoft.com/office/powerpoint/2010/main" val="157760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1458476"/>
          </a:xfrm>
          <a:prstGeom prst="rect">
            <a:avLst/>
          </a:prstGeom>
        </p:spPr>
        <p:txBody>
          <a:bodyPr wrap="square" lIns="0" tIns="0" rIns="0" bIns="0" rtlCol="0" anchor="t">
            <a:spAutoFit/>
          </a:bodyPr>
          <a:lstStyle/>
          <a:p>
            <a:pPr algn="ctr">
              <a:lnSpc>
                <a:spcPts val="5449"/>
              </a:lnSpc>
            </a:pPr>
            <a:r>
              <a:rPr lang="en-US" sz="6000" dirty="0">
                <a:latin typeface="Abhaya Libre Regular" panose="020B0604020202020204" charset="0"/>
                <a:cs typeface="Abhaya Libre Regular" panose="020B0604020202020204" charset="0"/>
              </a:rPr>
              <a:t>Example from Ireland -Fifty shades Greener </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099456" y="2051280"/>
            <a:ext cx="10178143" cy="6740307"/>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A dynamic environmental education and training company in Ireland providing online </a:t>
            </a:r>
            <a:r>
              <a:rPr lang="en-US" sz="2400" dirty="0" err="1">
                <a:latin typeface="Abhaya Libre Regular" panose="020B0604020202020204" charset="0"/>
                <a:cs typeface="Abhaya Libre Regular" panose="020B0604020202020204" charset="0"/>
              </a:rPr>
              <a:t>programmes</a:t>
            </a:r>
            <a:r>
              <a:rPr lang="en-US" sz="2400" dirty="0">
                <a:latin typeface="Abhaya Libre Regular" panose="020B0604020202020204" charset="0"/>
                <a:cs typeface="Abhaya Libre Regular" panose="020B0604020202020204" charset="0"/>
              </a:rPr>
              <a:t> for schools, universities and businesses to help students and </a:t>
            </a:r>
            <a:r>
              <a:rPr lang="en-US" sz="2400" dirty="0" err="1">
                <a:latin typeface="Abhaya Libre Regular" panose="020B0604020202020204" charset="0"/>
                <a:cs typeface="Abhaya Libre Regular" panose="020B0604020202020204" charset="0"/>
              </a:rPr>
              <a:t>organisations</a:t>
            </a:r>
            <a:r>
              <a:rPr lang="en-US" sz="2400" dirty="0">
                <a:latin typeface="Abhaya Libre Regular" panose="020B0604020202020204" charset="0"/>
                <a:cs typeface="Abhaya Libre Regular" panose="020B0604020202020204" charset="0"/>
              </a:rPr>
              <a:t> meet their environmental objectives.  Working internationally, its accredited training </a:t>
            </a:r>
            <a:r>
              <a:rPr lang="en-US" sz="2400" dirty="0" err="1">
                <a:latin typeface="Abhaya Libre Regular" panose="020B0604020202020204" charset="0"/>
                <a:cs typeface="Abhaya Libre Regular" panose="020B0604020202020204" charset="0"/>
              </a:rPr>
              <a:t>programmes</a:t>
            </a:r>
            <a:r>
              <a:rPr lang="en-US" sz="2400" dirty="0">
                <a:latin typeface="Abhaya Libre Regular" panose="020B0604020202020204" charset="0"/>
                <a:cs typeface="Abhaya Libre Regular" panose="020B0604020202020204" charset="0"/>
              </a:rPr>
              <a:t> enhance knowledge and encourage students to collaborate and take real action, and support businesses to make high impact changes.</a:t>
            </a:r>
          </a:p>
          <a:p>
            <a:pPr algn="just"/>
            <a:r>
              <a:rPr lang="en-US" sz="2400" dirty="0">
                <a:latin typeface="Abhaya Libre Regular" panose="020B0604020202020204" charset="0"/>
                <a:cs typeface="Abhaya Libre Regular" panose="020B0604020202020204" charset="0"/>
              </a:rPr>
              <a:t>Tasked with the objective to make her hotel "the greenest in Ireland", Raquel </a:t>
            </a:r>
            <a:r>
              <a:rPr lang="en-US" sz="2400" dirty="0" err="1">
                <a:latin typeface="Abhaya Libre Regular" panose="020B0604020202020204" charset="0"/>
                <a:cs typeface="Abhaya Libre Regular" panose="020B0604020202020204" charset="0"/>
              </a:rPr>
              <a:t>Noboa</a:t>
            </a:r>
            <a:r>
              <a:rPr lang="en-US" sz="2400" dirty="0">
                <a:latin typeface="Abhaya Libre Regular" panose="020B0604020202020204" charset="0"/>
                <a:cs typeface="Abhaya Libre Regular" panose="020B0604020202020204" charset="0"/>
              </a:rPr>
              <a:t> has used her experience to promote environmental awareness and green skills within the Irish hospitality sector. She is the Founder and CEO of Fifty Shades Greener, an international education and training company helping businesses on their journey to go green.  Her mission is "to make environmental education mainstream for all age groups and industries" and as such, she has developed </a:t>
            </a:r>
            <a:r>
              <a:rPr lang="en-US" sz="2400" dirty="0" err="1">
                <a:latin typeface="Abhaya Libre Regular" panose="020B0604020202020204" charset="0"/>
                <a:cs typeface="Abhaya Libre Regular" panose="020B0604020202020204" charset="0"/>
              </a:rPr>
              <a:t>programmes</a:t>
            </a:r>
            <a:r>
              <a:rPr lang="en-US" sz="2400" dirty="0">
                <a:latin typeface="Abhaya Libre Regular" panose="020B0604020202020204" charset="0"/>
                <a:cs typeface="Abhaya Libre Regular" panose="020B0604020202020204" charset="0"/>
              </a:rPr>
              <a:t> for companies, as well as primary, secondary and tertiary level education.  The training </a:t>
            </a:r>
            <a:r>
              <a:rPr lang="en-US" sz="2400" dirty="0" err="1">
                <a:latin typeface="Abhaya Libre Regular" panose="020B0604020202020204" charset="0"/>
                <a:cs typeface="Abhaya Libre Regular" panose="020B0604020202020204" charset="0"/>
              </a:rPr>
              <a:t>programmes</a:t>
            </a:r>
            <a:r>
              <a:rPr lang="en-US" sz="2400" dirty="0">
                <a:latin typeface="Abhaya Libre Regular" panose="020B0604020202020204" charset="0"/>
                <a:cs typeface="Abhaya Libre Regular" panose="020B0604020202020204" charset="0"/>
              </a:rPr>
              <a:t> are accredited as a Level 4 Certificate for Environmental Sustainability Management in Hospitality and a Level 7 course is currently being developed. </a:t>
            </a:r>
          </a:p>
          <a:p>
            <a:pPr algn="just"/>
            <a:r>
              <a:rPr lang="en-US" sz="2400" dirty="0">
                <a:latin typeface="Abhaya Libre Regular" panose="020B0604020202020204" charset="0"/>
                <a:cs typeface="Abhaya Libre Regular" panose="020B0604020202020204" charset="0"/>
                <a:hlinkClick r:id="rId10"/>
              </a:rPr>
              <a:t>https://www.youtube.com/watch?v=GJEXFGtWAZc&amp;list=PLYK8JpvJRLjiYTxvbc0AlH-nl_JUHul0K&amp;index=4</a:t>
            </a:r>
            <a:r>
              <a:rPr lang="en-US" sz="2400" dirty="0">
                <a:latin typeface="Abhaya Libre Regular" panose="020B0604020202020204" charset="0"/>
                <a:cs typeface="Abhaya Libre Regular" panose="020B0604020202020204" charset="0"/>
              </a:rPr>
              <a:t> </a:t>
            </a:r>
          </a:p>
        </p:txBody>
      </p:sp>
      <p:pic>
        <p:nvPicPr>
          <p:cNvPr id="8" name="Picture 7">
            <a:extLst>
              <a:ext uri="{FF2B5EF4-FFF2-40B4-BE49-F238E27FC236}">
                <a16:creationId xmlns:a16="http://schemas.microsoft.com/office/drawing/2014/main" id="{A4A4E116-E1DA-8D76-7453-FA5EC680D613}"/>
              </a:ext>
            </a:extLst>
          </p:cNvPr>
          <p:cNvPicPr>
            <a:picLocks noChangeAspect="1"/>
          </p:cNvPicPr>
          <p:nvPr/>
        </p:nvPicPr>
        <p:blipFill>
          <a:blip r:embed="rId11"/>
          <a:stretch>
            <a:fillRect/>
          </a:stretch>
        </p:blipFill>
        <p:spPr>
          <a:xfrm>
            <a:off x="11567270" y="5143500"/>
            <a:ext cx="5288634" cy="2661600"/>
          </a:xfrm>
          <a:prstGeom prst="rect">
            <a:avLst/>
          </a:prstGeom>
        </p:spPr>
      </p:pic>
      <p:pic>
        <p:nvPicPr>
          <p:cNvPr id="10" name="Picture 9">
            <a:extLst>
              <a:ext uri="{FF2B5EF4-FFF2-40B4-BE49-F238E27FC236}">
                <a16:creationId xmlns:a16="http://schemas.microsoft.com/office/drawing/2014/main" id="{162C6FB9-A131-05C8-C23E-CD6BE7791106}"/>
              </a:ext>
            </a:extLst>
          </p:cNvPr>
          <p:cNvPicPr>
            <a:picLocks noChangeAspect="1"/>
          </p:cNvPicPr>
          <p:nvPr/>
        </p:nvPicPr>
        <p:blipFill>
          <a:blip r:embed="rId12"/>
          <a:stretch>
            <a:fillRect/>
          </a:stretch>
        </p:blipFill>
        <p:spPr>
          <a:xfrm>
            <a:off x="13058382" y="2500950"/>
            <a:ext cx="2316681" cy="2085013"/>
          </a:xfrm>
          <a:prstGeom prst="rect">
            <a:avLst/>
          </a:prstGeom>
        </p:spPr>
      </p:pic>
    </p:spTree>
    <p:extLst>
      <p:ext uri="{BB962C8B-B14F-4D97-AF65-F5344CB8AC3E}">
        <p14:creationId xmlns:p14="http://schemas.microsoft.com/office/powerpoint/2010/main" val="112620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670737"/>
            <a:ext cx="13801527" cy="1458476"/>
          </a:xfrm>
          <a:prstGeom prst="rect">
            <a:avLst/>
          </a:prstGeom>
        </p:spPr>
        <p:txBody>
          <a:bodyPr wrap="square" lIns="0" tIns="0" rIns="0" bIns="0" rtlCol="0" anchor="t">
            <a:spAutoFit/>
          </a:bodyPr>
          <a:lstStyle/>
          <a:p>
            <a:pPr algn="ctr">
              <a:lnSpc>
                <a:spcPts val="5449"/>
              </a:lnSpc>
            </a:pPr>
            <a:r>
              <a:rPr lang="en-US" sz="6000" dirty="0">
                <a:latin typeface="Abhaya Libre Regular" panose="020B0604020202020204" charset="0"/>
                <a:cs typeface="Abhaya Libre Regular" panose="020B0604020202020204" charset="0"/>
              </a:rPr>
              <a:t>Example from Jordan - Creating Green Land </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439004" y="2937667"/>
            <a:ext cx="8593016" cy="5632311"/>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A collaborative project from Jordan which aims to transform dry land into green land.  The involvement of farmers, cooperatives, students and associations will facilitate the sharing of key knowledge and skills in a peer learning, inclusive context.</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As a result of water recycling, a garden has been created in Al </a:t>
            </a:r>
            <a:r>
              <a:rPr lang="en-US" sz="2400" dirty="0" err="1">
                <a:latin typeface="Abhaya Libre Regular" panose="020B0604020202020204" charset="0"/>
                <a:cs typeface="Abhaya Libre Regular" panose="020B0604020202020204" charset="0"/>
              </a:rPr>
              <a:t>Hashimiyah</a:t>
            </a:r>
            <a:r>
              <a:rPr lang="en-US" sz="2400" dirty="0">
                <a:latin typeface="Abhaya Libre Regular" panose="020B0604020202020204" charset="0"/>
                <a:cs typeface="Abhaya Libre Regular" panose="020B0604020202020204" charset="0"/>
              </a:rPr>
              <a:t> (Zarqa), which functions as a community </a:t>
            </a:r>
            <a:r>
              <a:rPr lang="en-US" sz="2400" dirty="0" err="1">
                <a:latin typeface="Abhaya Libre Regular" panose="020B0604020202020204" charset="0"/>
                <a:cs typeface="Abhaya Libre Regular" panose="020B0604020202020204" charset="0"/>
              </a:rPr>
              <a:t>centre</a:t>
            </a:r>
            <a:r>
              <a:rPr lang="en-US" sz="2400" dirty="0">
                <a:latin typeface="Abhaya Libre Regular" panose="020B0604020202020204" charset="0"/>
                <a:cs typeface="Abhaya Libre Regular" panose="020B0604020202020204" charset="0"/>
              </a:rPr>
              <a:t> where community stakeholders, cooperatives and students can exchange sustainable practices (such as rainwater collection) and </a:t>
            </a:r>
            <a:r>
              <a:rPr lang="en-US" sz="2400" dirty="0" err="1">
                <a:latin typeface="Abhaya Libre Regular" panose="020B0604020202020204" charset="0"/>
                <a:cs typeface="Abhaya Libre Regular" panose="020B0604020202020204" charset="0"/>
              </a:rPr>
              <a:t>organise</a:t>
            </a:r>
            <a:r>
              <a:rPr lang="en-US" sz="2400" dirty="0">
                <a:latin typeface="Abhaya Libre Regular" panose="020B0604020202020204" charset="0"/>
                <a:cs typeface="Abhaya Libre Regular" panose="020B0604020202020204" charset="0"/>
              </a:rPr>
              <a:t> training and workshops. The aim is to extend this project in order to green even more land and to include building well gardens for houses and using grey water for irrigation.</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hlinkClick r:id="rId10"/>
              </a:rPr>
              <a:t>https://www.youtube.com/watch?v=fC5unmvFbX0&amp;list=PLYK8JpvJRLjiYTxvbc0AlH-nl_JUHul0K&amp;index=8</a:t>
            </a:r>
            <a:r>
              <a:rPr lang="en-US" sz="2400" dirty="0">
                <a:latin typeface="Abhaya Libre Regular" panose="020B0604020202020204" charset="0"/>
                <a:cs typeface="Abhaya Libre Regular" panose="020B0604020202020204" charset="0"/>
              </a:rPr>
              <a:t> </a:t>
            </a:r>
          </a:p>
        </p:txBody>
      </p:sp>
      <p:pic>
        <p:nvPicPr>
          <p:cNvPr id="13" name="Picture 12">
            <a:extLst>
              <a:ext uri="{FF2B5EF4-FFF2-40B4-BE49-F238E27FC236}">
                <a16:creationId xmlns:a16="http://schemas.microsoft.com/office/drawing/2014/main" id="{B828C738-CE85-3C50-06BF-0F3A566E61FB}"/>
              </a:ext>
            </a:extLst>
          </p:cNvPr>
          <p:cNvPicPr>
            <a:picLocks noChangeAspect="1"/>
          </p:cNvPicPr>
          <p:nvPr/>
        </p:nvPicPr>
        <p:blipFill>
          <a:blip r:embed="rId11"/>
          <a:stretch>
            <a:fillRect/>
          </a:stretch>
        </p:blipFill>
        <p:spPr>
          <a:xfrm>
            <a:off x="10270674" y="3094171"/>
            <a:ext cx="7143750" cy="3666944"/>
          </a:xfrm>
          <a:prstGeom prst="rect">
            <a:avLst/>
          </a:prstGeom>
        </p:spPr>
      </p:pic>
      <p:pic>
        <p:nvPicPr>
          <p:cNvPr id="14" name="Picture 21">
            <a:extLst>
              <a:ext uri="{FF2B5EF4-FFF2-40B4-BE49-F238E27FC236}">
                <a16:creationId xmlns:a16="http://schemas.microsoft.com/office/drawing/2014/main" id="{E17493FD-4663-D56F-A960-91F55F0046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5760">
            <a:off x="12984217" y="7104077"/>
            <a:ext cx="1716664" cy="1751698"/>
          </a:xfrm>
          <a:prstGeom prst="rect">
            <a:avLst/>
          </a:prstGeom>
        </p:spPr>
      </p:pic>
    </p:spTree>
    <p:extLst>
      <p:ext uri="{BB962C8B-B14F-4D97-AF65-F5344CB8AC3E}">
        <p14:creationId xmlns:p14="http://schemas.microsoft.com/office/powerpoint/2010/main" val="676768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2150973"/>
          </a:xfrm>
          <a:prstGeom prst="rect">
            <a:avLst/>
          </a:prstGeom>
        </p:spPr>
        <p:txBody>
          <a:bodyPr wrap="square" lIns="0" tIns="0" rIns="0" bIns="0" rtlCol="0" anchor="t">
            <a:spAutoFit/>
          </a:bodyPr>
          <a:lstStyle/>
          <a:p>
            <a:pPr algn="ctr">
              <a:lnSpc>
                <a:spcPts val="5449"/>
              </a:lnSpc>
            </a:pPr>
            <a:r>
              <a:rPr lang="en-US" sz="6000" dirty="0">
                <a:latin typeface="Abhaya Libre Regular" panose="020B0604020202020204" charset="0"/>
                <a:cs typeface="Abhaya Libre Regular" panose="020B0604020202020204" charset="0"/>
              </a:rPr>
              <a:t>Example from Croatia – The Green Changemakers</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914400" y="2705467"/>
            <a:ext cx="9906000" cy="6370975"/>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A year-long program of international collaboration between schools in Croatia, Turkey and Armenia which aims to increase awareness and understanding of sustainable development and green technologies.  The theoretical and practical activities have been developed to improve students' knowledge and skills, and to help them adopt a green lifestyle which will have a positive impact at both a local and global level. </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"The Green Changemaker" project involves 79 students and 15 teachers from five primary and secondary schools in Croatia, Turkey and Armenia.  Devised in the context of the 17 Sustainable Development Goals, the project activities will promote learning, cooperation, equality and inclusion, and will strengthen the partnership between schools and their local communities. This project will also include environmental engineering workshops which will support students' learning about green technologies.</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hlinkClick r:id="rId10"/>
              </a:rPr>
              <a:t>https://www.youtube.com/watch?v=qtmvpduVPEI&amp;list=PLYK8JpvJRLjiYTxvbc0AlH-nl_JUHul0K&amp;index=10</a:t>
            </a:r>
            <a:r>
              <a:rPr lang="en-US" sz="2400" dirty="0">
                <a:latin typeface="Abhaya Libre Regular" panose="020B0604020202020204" charset="0"/>
                <a:cs typeface="Abhaya Libre Regular" panose="020B0604020202020204" charset="0"/>
              </a:rPr>
              <a:t> </a:t>
            </a:r>
          </a:p>
        </p:txBody>
      </p:sp>
      <p:pic>
        <p:nvPicPr>
          <p:cNvPr id="8" name="Picture 7">
            <a:extLst>
              <a:ext uri="{FF2B5EF4-FFF2-40B4-BE49-F238E27FC236}">
                <a16:creationId xmlns:a16="http://schemas.microsoft.com/office/drawing/2014/main" id="{F502AC26-4611-D006-58E5-27E3BF8754B3}"/>
              </a:ext>
            </a:extLst>
          </p:cNvPr>
          <p:cNvPicPr>
            <a:picLocks noChangeAspect="1"/>
          </p:cNvPicPr>
          <p:nvPr/>
        </p:nvPicPr>
        <p:blipFill>
          <a:blip r:embed="rId11"/>
          <a:stretch>
            <a:fillRect/>
          </a:stretch>
        </p:blipFill>
        <p:spPr>
          <a:xfrm>
            <a:off x="11128654" y="5393633"/>
            <a:ext cx="6303170" cy="3145616"/>
          </a:xfrm>
          <a:prstGeom prst="rect">
            <a:avLst/>
          </a:prstGeom>
        </p:spPr>
      </p:pic>
      <p:pic>
        <p:nvPicPr>
          <p:cNvPr id="10" name="Picture 9">
            <a:extLst>
              <a:ext uri="{FF2B5EF4-FFF2-40B4-BE49-F238E27FC236}">
                <a16:creationId xmlns:a16="http://schemas.microsoft.com/office/drawing/2014/main" id="{A6CD3ACB-43B0-E441-6E74-4BD8435FEECD}"/>
              </a:ext>
            </a:extLst>
          </p:cNvPr>
          <p:cNvPicPr>
            <a:picLocks noChangeAspect="1"/>
          </p:cNvPicPr>
          <p:nvPr/>
        </p:nvPicPr>
        <p:blipFill>
          <a:blip r:embed="rId12"/>
          <a:stretch>
            <a:fillRect/>
          </a:stretch>
        </p:blipFill>
        <p:spPr>
          <a:xfrm>
            <a:off x="13551704" y="2009786"/>
            <a:ext cx="1457070" cy="3243353"/>
          </a:xfrm>
          <a:prstGeom prst="rect">
            <a:avLst/>
          </a:prstGeom>
        </p:spPr>
      </p:pic>
    </p:spTree>
    <p:extLst>
      <p:ext uri="{BB962C8B-B14F-4D97-AF65-F5344CB8AC3E}">
        <p14:creationId xmlns:p14="http://schemas.microsoft.com/office/powerpoint/2010/main" val="1284339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1458476"/>
          </a:xfrm>
          <a:prstGeom prst="rect">
            <a:avLst/>
          </a:prstGeom>
        </p:spPr>
        <p:txBody>
          <a:bodyPr wrap="square" lIns="0" tIns="0" rIns="0" bIns="0" rtlCol="0" anchor="t">
            <a:spAutoFit/>
          </a:bodyPr>
          <a:lstStyle/>
          <a:p>
            <a:pPr algn="ctr">
              <a:lnSpc>
                <a:spcPts val="5449"/>
              </a:lnSpc>
            </a:pPr>
            <a:r>
              <a:rPr lang="en-US" sz="6000" dirty="0">
                <a:latin typeface="Abhaya Libre Regular" panose="020B0604020202020204" charset="0"/>
                <a:cs typeface="Abhaya Libre Regular" panose="020B0604020202020204" charset="0"/>
              </a:rPr>
              <a:t>Example from Netherlands - The Blue Hotspot Dordrecht</a:t>
            </a: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914400" y="2705467"/>
            <a:ext cx="9906000" cy="6370975"/>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An integrated hub in The Netherlands which aims to create an environment where experts in the field of water, greenery and climate can collaborate with community stakeholders in order to find innovative solutions for major societal challenges such as climate change and biodiversity loss.  Acting as a facilitator, the involvement of schools, businesses and governments will promote the sharing of knowledge and skills necessary to support a transition to a green economy.</a:t>
            </a:r>
          </a:p>
          <a:p>
            <a:pPr algn="just"/>
            <a:r>
              <a:rPr lang="en-US" sz="2400" dirty="0">
                <a:latin typeface="Abhaya Libre Regular" panose="020B0604020202020204" charset="0"/>
                <a:cs typeface="Abhaya Libre Regular" panose="020B0604020202020204" charset="0"/>
              </a:rPr>
              <a:t>The Blue Hotspot Dordrecht is a community for students, teachers, professionals and governments, focusing on blue-green themes, including water quality, water safety, subsidence and climate-proof cities. The aim is to create a meeting place (both online and in a physical location) to develop green skills and enable people to address the social challenges of tomorrow, such as climate adaptation and biodiversity. The collaborative environment will also help young people to enter the eco job market by ensuring they have the right green skills, and connecting them to employers and partners.</a:t>
            </a:r>
          </a:p>
          <a:p>
            <a:pPr algn="just"/>
            <a:r>
              <a:rPr lang="en-US" sz="2400" dirty="0">
                <a:latin typeface="Abhaya Libre Regular" panose="020B0604020202020204" charset="0"/>
                <a:cs typeface="Abhaya Libre Regular" panose="020B0604020202020204" charset="0"/>
                <a:hlinkClick r:id="rId10"/>
              </a:rPr>
              <a:t>https://www.youtube.com/watch?v=42QeXSnTsYc&amp;list=PLYK8JpvJRLjiYTxvbc0AlH-nl_JUHul0K&amp;index=7</a:t>
            </a:r>
            <a:r>
              <a:rPr lang="en-US" sz="2400" dirty="0">
                <a:latin typeface="Abhaya Libre Regular" panose="020B0604020202020204" charset="0"/>
                <a:cs typeface="Abhaya Libre Regular" panose="020B0604020202020204" charset="0"/>
              </a:rPr>
              <a:t> </a:t>
            </a:r>
          </a:p>
        </p:txBody>
      </p:sp>
      <p:pic>
        <p:nvPicPr>
          <p:cNvPr id="11" name="Picture 10">
            <a:extLst>
              <a:ext uri="{FF2B5EF4-FFF2-40B4-BE49-F238E27FC236}">
                <a16:creationId xmlns:a16="http://schemas.microsoft.com/office/drawing/2014/main" id="{7F620986-FD78-7949-174F-8C2F5696161C}"/>
              </a:ext>
            </a:extLst>
          </p:cNvPr>
          <p:cNvPicPr>
            <a:picLocks noChangeAspect="1"/>
          </p:cNvPicPr>
          <p:nvPr/>
        </p:nvPicPr>
        <p:blipFill>
          <a:blip r:embed="rId11"/>
          <a:stretch>
            <a:fillRect/>
          </a:stretch>
        </p:blipFill>
        <p:spPr>
          <a:xfrm>
            <a:off x="11011358" y="5579913"/>
            <a:ext cx="6167320" cy="3122169"/>
          </a:xfrm>
          <a:prstGeom prst="rect">
            <a:avLst/>
          </a:prstGeom>
        </p:spPr>
      </p:pic>
      <p:pic>
        <p:nvPicPr>
          <p:cNvPr id="12" name="Picture 11">
            <a:extLst>
              <a:ext uri="{FF2B5EF4-FFF2-40B4-BE49-F238E27FC236}">
                <a16:creationId xmlns:a16="http://schemas.microsoft.com/office/drawing/2014/main" id="{36DE2297-E136-1874-A839-7963BDD46F69}"/>
              </a:ext>
            </a:extLst>
          </p:cNvPr>
          <p:cNvPicPr>
            <a:picLocks noChangeAspect="1"/>
          </p:cNvPicPr>
          <p:nvPr/>
        </p:nvPicPr>
        <p:blipFill>
          <a:blip r:embed="rId12"/>
          <a:stretch>
            <a:fillRect/>
          </a:stretch>
        </p:blipFill>
        <p:spPr>
          <a:xfrm>
            <a:off x="12722443" y="2180334"/>
            <a:ext cx="2475191" cy="3121423"/>
          </a:xfrm>
          <a:prstGeom prst="rect">
            <a:avLst/>
          </a:prstGeom>
        </p:spPr>
      </p:pic>
    </p:spTree>
    <p:extLst>
      <p:ext uri="{BB962C8B-B14F-4D97-AF65-F5344CB8AC3E}">
        <p14:creationId xmlns:p14="http://schemas.microsoft.com/office/powerpoint/2010/main" val="3401691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2216659" y="228281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References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433F5B7E-CEB5-A38B-5D1A-5F0A2826011C}"/>
              </a:ext>
            </a:extLst>
          </p:cNvPr>
          <p:cNvSpPr txBox="1"/>
          <p:nvPr/>
        </p:nvSpPr>
        <p:spPr>
          <a:xfrm>
            <a:off x="2032000" y="3458945"/>
            <a:ext cx="14224000" cy="341632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4"/>
              </a:rPr>
              <a:t>https://commission.europa.eu/strategy-and-policy/priorities-2019-2024/european-green-deal_en</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4"/>
              </a:rPr>
              <a:t>https://ec.europa.eu/migrant-integration/sites/default/files/2020-07/SkillsAgenda.pdf</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5"/>
              </a:rPr>
              <a:t>https://www.cedefop.europa.eu/en/publications/3057</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6"/>
              </a:rPr>
              <a:t>https://ec.europa.eu/newsroom/empl/items/741088/en</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7"/>
              </a:rPr>
              <a:t>https://www.etf.europa.eu/en/news-and-events/press/green-skills-awards-2022-winners-announced</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8"/>
              </a:rPr>
              <a:t>https://www.ilo.org/wcmsp5/groups/public/---ed_emp/---ifp_skills/documents/publication/wcms_564692.pdfm</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Consortium</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en-US" sz="14030">
                <a:solidFill>
                  <a:srgbClr val="000000"/>
                </a:solidFill>
                <a:latin typeface="Abhaya Libre Regular Bold Italics"/>
              </a:rPr>
              <a:t>Thank you!</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6714" y="2945792"/>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Introduction</a:t>
            </a:r>
          </a:p>
        </p:txBody>
      </p:sp>
      <p:sp>
        <p:nvSpPr>
          <p:cNvPr id="3" name="TextBox 3"/>
          <p:cNvSpPr txBox="1"/>
          <p:nvPr/>
        </p:nvSpPr>
        <p:spPr>
          <a:xfrm>
            <a:off x="8336714" y="4702588"/>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European Skills Agenda</a:t>
            </a:r>
          </a:p>
        </p:txBody>
      </p:sp>
      <p:sp>
        <p:nvSpPr>
          <p:cNvPr id="4" name="TextBox 4"/>
          <p:cNvSpPr txBox="1"/>
          <p:nvPr/>
        </p:nvSpPr>
        <p:spPr>
          <a:xfrm>
            <a:off x="8336714" y="6581940"/>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Examples of good practices</a:t>
            </a:r>
          </a:p>
        </p:txBody>
      </p:sp>
      <p:sp>
        <p:nvSpPr>
          <p:cNvPr id="5" name="TextBox 5"/>
          <p:cNvSpPr txBox="1"/>
          <p:nvPr/>
        </p:nvSpPr>
        <p:spPr>
          <a:xfrm>
            <a:off x="8336714" y="3824190"/>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European Green Deal</a:t>
            </a:r>
          </a:p>
        </p:txBody>
      </p:sp>
      <p:sp>
        <p:nvSpPr>
          <p:cNvPr id="6" name="TextBox 6"/>
          <p:cNvSpPr txBox="1"/>
          <p:nvPr/>
        </p:nvSpPr>
        <p:spPr>
          <a:xfrm>
            <a:off x="8336714" y="5754339"/>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Green Jobs and Green Skills</a:t>
            </a:r>
          </a:p>
        </p:txBody>
      </p:sp>
      <p:sp>
        <p:nvSpPr>
          <p:cNvPr id="7" name="TextBox 7"/>
          <p:cNvSpPr txBox="1"/>
          <p:nvPr/>
        </p:nvSpPr>
        <p:spPr>
          <a:xfrm>
            <a:off x="8336714" y="7460338"/>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References</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758776" y="7487543"/>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606138" y="-4333035"/>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Contetns</a:t>
            </a:r>
          </a:p>
        </p:txBody>
      </p:sp>
      <p:sp>
        <p:nvSpPr>
          <p:cNvPr id="16" name="TextBox 16"/>
          <p:cNvSpPr txBox="1"/>
          <p:nvPr/>
        </p:nvSpPr>
        <p:spPr>
          <a:xfrm>
            <a:off x="7008829" y="2855939"/>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01</a:t>
            </a:r>
          </a:p>
        </p:txBody>
      </p:sp>
      <p:sp>
        <p:nvSpPr>
          <p:cNvPr id="17" name="TextBox 17"/>
          <p:cNvSpPr txBox="1"/>
          <p:nvPr/>
        </p:nvSpPr>
        <p:spPr>
          <a:xfrm>
            <a:off x="7008829" y="3642267"/>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02</a:t>
            </a:r>
          </a:p>
        </p:txBody>
      </p:sp>
      <p:sp>
        <p:nvSpPr>
          <p:cNvPr id="18" name="TextBox 18"/>
          <p:cNvSpPr txBox="1"/>
          <p:nvPr/>
        </p:nvSpPr>
        <p:spPr>
          <a:xfrm>
            <a:off x="7008829" y="4612735"/>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03</a:t>
            </a:r>
          </a:p>
        </p:txBody>
      </p:sp>
      <p:sp>
        <p:nvSpPr>
          <p:cNvPr id="19" name="TextBox 19"/>
          <p:cNvSpPr txBox="1"/>
          <p:nvPr/>
        </p:nvSpPr>
        <p:spPr>
          <a:xfrm>
            <a:off x="7008829" y="5586475"/>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04</a:t>
            </a:r>
          </a:p>
        </p:txBody>
      </p:sp>
      <p:sp>
        <p:nvSpPr>
          <p:cNvPr id="20" name="TextBox 20"/>
          <p:cNvSpPr txBox="1"/>
          <p:nvPr/>
        </p:nvSpPr>
        <p:spPr>
          <a:xfrm>
            <a:off x="7008829" y="6430809"/>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05</a:t>
            </a:r>
          </a:p>
        </p:txBody>
      </p:sp>
      <p:sp>
        <p:nvSpPr>
          <p:cNvPr id="21" name="TextBox 21"/>
          <p:cNvSpPr txBox="1"/>
          <p:nvPr/>
        </p:nvSpPr>
        <p:spPr>
          <a:xfrm>
            <a:off x="7008829" y="7309207"/>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911525" y="2052507"/>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a:rPr>
              <a:t>Introduction</a:t>
            </a:r>
          </a:p>
        </p:txBody>
      </p:sp>
      <p:sp>
        <p:nvSpPr>
          <p:cNvPr id="5" name="TextBox 5"/>
          <p:cNvSpPr txBox="1"/>
          <p:nvPr/>
        </p:nvSpPr>
        <p:spPr>
          <a:xfrm>
            <a:off x="1911525" y="4077902"/>
            <a:ext cx="6510839" cy="4343497"/>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The environment can be viewed as a five-component system consisting of: atmosphere, hydrosphere, lithosphere, soil and organisms</a:t>
            </a:r>
          </a:p>
          <a:p>
            <a:pPr algn="just">
              <a:lnSpc>
                <a:spcPts val="3359"/>
              </a:lnSpc>
            </a:pPr>
            <a:r>
              <a:rPr lang="en-US" sz="2400" spc="-36" dirty="0">
                <a:solidFill>
                  <a:srgbClr val="000000"/>
                </a:solidFill>
                <a:latin typeface="Abhaya Libre Regular"/>
              </a:rPr>
              <a:t>The relationship between living beings and the environment that surrounds them is mutual, so that environment acts on living beings through physical, biological, chemical and other factors, significantly influencing them.</a:t>
            </a:r>
          </a:p>
          <a:p>
            <a:pPr algn="just">
              <a:lnSpc>
                <a:spcPts val="3359"/>
              </a:lnSpc>
            </a:pPr>
            <a:r>
              <a:rPr lang="en-US" sz="2400" spc="-36" dirty="0">
                <a:solidFill>
                  <a:srgbClr val="000000"/>
                </a:solidFill>
                <a:latin typeface="Abhaya Libre Regular"/>
              </a:rPr>
              <a:t>If there is an imbalance in the ecosystem, all living organisms that live in it suffer.</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8" name="TextBox 8"/>
          <p:cNvSpPr txBox="1"/>
          <p:nvPr/>
        </p:nvSpPr>
        <p:spPr>
          <a:xfrm>
            <a:off x="1911525" y="3031565"/>
            <a:ext cx="8280738" cy="679032"/>
          </a:xfrm>
          <a:prstGeom prst="rect">
            <a:avLst/>
          </a:prstGeom>
        </p:spPr>
        <p:txBody>
          <a:bodyPr lIns="0" tIns="0" rIns="0" bIns="0" rtlCol="0" anchor="t">
            <a:spAutoFit/>
          </a:bodyPr>
          <a:lstStyle/>
          <a:p>
            <a:pPr>
              <a:lnSpc>
                <a:spcPts val="5460"/>
              </a:lnSpc>
            </a:pPr>
            <a:r>
              <a:rPr lang="en-US" sz="3900" dirty="0">
                <a:solidFill>
                  <a:srgbClr val="000000"/>
                </a:solidFill>
                <a:latin typeface="Abhaya Libre Regular"/>
              </a:rPr>
              <a:t>The Environment</a:t>
            </a:r>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4" name="Picture 13" descr="A person holding a baby&#10;&#10;Description automatically generated with low confidence">
            <a:extLst>
              <a:ext uri="{FF2B5EF4-FFF2-40B4-BE49-F238E27FC236}">
                <a16:creationId xmlns:a16="http://schemas.microsoft.com/office/drawing/2014/main" id="{5D89C02E-32A3-339A-FE52-7D02B1CF45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5638" y="3795275"/>
            <a:ext cx="6915150" cy="461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European Green Deal</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4">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6">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18" name="TextBox 18"/>
          <p:cNvSpPr txBox="1"/>
          <p:nvPr/>
        </p:nvSpPr>
        <p:spPr>
          <a:xfrm>
            <a:off x="6981439" y="5402532"/>
            <a:ext cx="10296618" cy="12687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The European Green Deal </a:t>
            </a:r>
          </a:p>
        </p:txBody>
      </p:sp>
      <p:pic>
        <p:nvPicPr>
          <p:cNvPr id="20" name="Picture 20"/>
          <p:cNvPicPr>
            <a:picLocks noChangeAspect="1"/>
          </p:cNvPicPr>
          <p:nvPr/>
        </p:nvPicPr>
        <p:blipFill>
          <a:blip r:embed="rId2"/>
          <a:stretch>
            <a:fillRect/>
          </a:stretch>
        </p:blipFill>
        <p:spPr>
          <a:xfrm>
            <a:off x="2777319" y="1332290"/>
            <a:ext cx="3384646" cy="710777"/>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561" y="5196059"/>
            <a:ext cx="3845671" cy="4096475"/>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2474" y="2102699"/>
            <a:ext cx="2620371" cy="2821938"/>
          </a:xfrm>
          <a:prstGeom prst="rect">
            <a:avLst/>
          </a:prstGeom>
        </p:spPr>
      </p:pic>
      <p:pic>
        <p:nvPicPr>
          <p:cNvPr id="25" name="Picture 24" descr="A person writing on a piece of paper&#10;&#10;Description automatically generated">
            <a:extLst>
              <a:ext uri="{FF2B5EF4-FFF2-40B4-BE49-F238E27FC236}">
                <a16:creationId xmlns:a16="http://schemas.microsoft.com/office/drawing/2014/main" id="{DECD763E-33B5-DBBA-35B7-E47DE697F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01800" y="1925276"/>
            <a:ext cx="3275463" cy="2186371"/>
          </a:xfrm>
          <a:prstGeom prst="rect">
            <a:avLst/>
          </a:prstGeom>
        </p:spPr>
      </p:pic>
      <p:sp>
        <p:nvSpPr>
          <p:cNvPr id="15" name="TextBox 15"/>
          <p:cNvSpPr txBox="1"/>
          <p:nvPr/>
        </p:nvSpPr>
        <p:spPr>
          <a:xfrm>
            <a:off x="6981439" y="6882074"/>
            <a:ext cx="10296616" cy="2160247"/>
          </a:xfrm>
          <a:prstGeom prst="rect">
            <a:avLst/>
          </a:prstGeom>
        </p:spPr>
        <p:txBody>
          <a:bodyPr vert="horz" lIns="91440" tIns="45720" rIns="91440" bIns="45720" rtlCol="0">
            <a:noAutofit/>
          </a:bodyPr>
          <a:lstStyle/>
          <a:p>
            <a:pPr algn="just">
              <a:lnSpc>
                <a:spcPct val="90000"/>
              </a:lnSpc>
              <a:spcAft>
                <a:spcPts val="600"/>
              </a:spcAft>
            </a:pPr>
            <a:r>
              <a:rPr lang="en-US" sz="2400" spc="-36" dirty="0">
                <a:latin typeface="Abhaya Libre Regular" panose="020B0604020202020204" charset="0"/>
                <a:cs typeface="Abhaya Libre Regular" panose="020B0604020202020204" charset="0"/>
              </a:rPr>
              <a:t>Climate change and environmental degradation are an existential threat to Europe and the world. To overcome these challenges, the European Green Deal will transform the EU into a modern, resource-efficient and competitive economy, ensuring:</a:t>
            </a:r>
          </a:p>
          <a:p>
            <a:pPr marL="342900" indent="-228600">
              <a:lnSpc>
                <a:spcPct val="90000"/>
              </a:lnSpc>
              <a:spcAft>
                <a:spcPts val="600"/>
              </a:spcAft>
              <a:buFont typeface="Arial" panose="020B0604020202020204" pitchFamily="34" charset="0"/>
              <a:buChar char="•"/>
            </a:pPr>
            <a:r>
              <a:rPr lang="en-US" sz="2400" spc="-36" dirty="0">
                <a:latin typeface="Abhaya Libre Regular" panose="020B0604020202020204" charset="0"/>
                <a:cs typeface="Abhaya Libre Regular" panose="020B0604020202020204" charset="0"/>
              </a:rPr>
              <a:t>no net emissions of greenhouse gases by 2050</a:t>
            </a:r>
          </a:p>
          <a:p>
            <a:pPr marL="342900" indent="-228600">
              <a:lnSpc>
                <a:spcPct val="90000"/>
              </a:lnSpc>
              <a:spcAft>
                <a:spcPts val="600"/>
              </a:spcAft>
              <a:buFont typeface="Arial" panose="020B0604020202020204" pitchFamily="34" charset="0"/>
              <a:buChar char="•"/>
            </a:pPr>
            <a:r>
              <a:rPr lang="en-US" sz="2400" spc="-36" dirty="0">
                <a:latin typeface="Abhaya Libre Regular" panose="020B0604020202020204" charset="0"/>
                <a:cs typeface="Abhaya Libre Regular" panose="020B0604020202020204" charset="0"/>
              </a:rPr>
              <a:t>economic growth decoupled from resource use</a:t>
            </a:r>
          </a:p>
          <a:p>
            <a:pPr marL="342900" indent="-228600" algn="just">
              <a:lnSpc>
                <a:spcPct val="90000"/>
              </a:lnSpc>
              <a:spcAft>
                <a:spcPts val="600"/>
              </a:spcAft>
              <a:buFont typeface="Arial" panose="020B0604020202020204" pitchFamily="34" charset="0"/>
              <a:buChar char="•"/>
            </a:pPr>
            <a:r>
              <a:rPr lang="en-US" sz="2400" spc="-36" dirty="0">
                <a:latin typeface="Abhaya Libre Regular" panose="020B0604020202020204" charset="0"/>
                <a:cs typeface="Abhaya Libre Regular" panose="020B0604020202020204" charset="0"/>
              </a:rPr>
              <a:t>no person and no place left behind</a:t>
            </a:r>
          </a:p>
        </p:txBody>
      </p:sp>
      <p:pic>
        <p:nvPicPr>
          <p:cNvPr id="19" name="Picture 19"/>
          <p:cNvPicPr>
            <a:picLocks noChangeAspect="1"/>
          </p:cNvPicPr>
          <p:nvPr/>
        </p:nvPicPr>
        <p:blipFill>
          <a:blip r:embed="rId8"/>
          <a:srcRect/>
          <a:stretch>
            <a:fillRect/>
          </a:stretch>
        </p:blipFill>
        <p:spPr>
          <a:xfrm>
            <a:off x="16418708" y="0"/>
            <a:ext cx="1869292" cy="18692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4677100" y="1366837"/>
            <a:ext cx="9143915"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The European Green Deal </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3" name="Picture 2" descr="Timeline&#10;&#10;Description automatically generated">
            <a:extLst>
              <a:ext uri="{FF2B5EF4-FFF2-40B4-BE49-F238E27FC236}">
                <a16:creationId xmlns:a16="http://schemas.microsoft.com/office/drawing/2014/main" id="{BBC4105B-06CC-3446-0F95-9DDA1CF3DB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9989" y="2132816"/>
            <a:ext cx="9991725" cy="7068188"/>
          </a:xfrm>
          <a:prstGeom prst="rect">
            <a:avLst/>
          </a:prstGeom>
        </p:spPr>
      </p:pic>
    </p:spTree>
    <p:extLst>
      <p:ext uri="{BB962C8B-B14F-4D97-AF65-F5344CB8AC3E}">
        <p14:creationId xmlns:p14="http://schemas.microsoft.com/office/powerpoint/2010/main" val="2196060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1684</TotalTime>
  <Words>3785</Words>
  <Application>Microsoft Office PowerPoint</Application>
  <PresentationFormat>Custom</PresentationFormat>
  <Paragraphs>167</Paragraphs>
  <Slides>40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Abhaya Libre Regular Bold</vt:lpstr>
      <vt:lpstr>Abhaya Libre Regular Bold Italics</vt:lpstr>
      <vt:lpstr>Abhaya Libre Regular</vt:lpstr>
      <vt:lpstr>Baguet Script</vt:lpstr>
      <vt:lpstr>Arial</vt:lpstr>
      <vt:lpstr>Abhaya Libre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Milana</dc:creator>
  <cp:lastModifiedBy>paraschiv ana</cp:lastModifiedBy>
  <cp:revision>45</cp:revision>
  <dcterms:created xsi:type="dcterms:W3CDTF">2006-08-16T00:00:00Z</dcterms:created>
  <dcterms:modified xsi:type="dcterms:W3CDTF">2024-01-09T09:27:18Z</dcterms:modified>
  <dc:identifier>DAFSGCxx1iQ</dc:identifier>
</cp:coreProperties>
</file>