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96" r:id="rId9"/>
    <p:sldId id="263" r:id="rId10"/>
    <p:sldId id="264" r:id="rId11"/>
    <p:sldId id="297"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98"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18288000" cy="10287000"/>
  <p:notesSz cx="6858000" cy="9144000"/>
  <p:embeddedFontLst>
    <p:embeddedFont>
      <p:font typeface="Abhaya Libre" panose="020B0604020202020204" charset="-18"/>
      <p:regular r:id="rId46"/>
      <p:bold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FNCPhpx4YTVlsPbyyQJ6dN8+5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41" d="100"/>
          <a:sy n="41" d="100"/>
        </p:scale>
        <p:origin x="137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08aab1bd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1c08aab1b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08aab1bd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1c08aab1b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63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c0d571eb8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1c0d571eb8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c0d571eb8a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1c0d571eb8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c2baca10d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g1c2baca10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c0d571eb8a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g1c0d571eb8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c0d571eb8a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g1c0d571eb8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c2ba11e0e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g1c2ba11e0e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c0d571eb8a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g1c0d571eb8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c2baca10de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g1c2baca10d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c0d571eb8a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7" name="Google Shape;387;g1c0d571eb8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c0d571eb8a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g1c0d571eb8a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c0d571eb8a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g1c0d571eb8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c0d571eb8a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g1c0d571eb8a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c0d571eb8a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g1c0d571eb8a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c0d571eb8a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6" name="Google Shape;456;g1c0d571eb8a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ba11e0e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g1c2ba11e0e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ba11e0e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g1c2ba11e0e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366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c2ba11e0e5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g1c2ba11e0e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c2ba11e0e5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g1c2ba11e0e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c2ba11e0e5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g1c2ba11e0e5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c2ba11e0e5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g1c2ba11e0e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c2ba11e0e5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g1c2ba11e0e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c0d571eb8a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9" name="Google Shape;549;g1c0d571eb8a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c2ba11e0e5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1" name="Google Shape;561;g1c2ba11e0e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c2ba11e0e5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3" name="Google Shape;573;g1c2ba11e0e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c2ba11e0e5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g1c2ba11e0e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c2ba11e0e5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7" name="Google Shape;597;g1c2ba11e0e5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c2ba11e0e5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9" name="Google Shape;609;g1c2ba11e0e5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2" name="Google Shape;6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c2baca10d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g1c2baca10d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2" name="Google Shape;6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08aab1b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1c08aab1b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08aab1b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1c08aab1b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660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a:spLocks noGrp="1"/>
          </p:cNvSpPr>
          <p:nvPr>
            <p:ph type="pic" idx="2"/>
          </p:nvPr>
        </p:nvSpPr>
        <p:spPr>
          <a:xfrm>
            <a:off x="1792288" y="612775"/>
            <a:ext cx="5486400" cy="4114800"/>
          </a:xfrm>
          <a:prstGeom prst="rect">
            <a:avLst/>
          </a:prstGeom>
          <a:noFill/>
          <a:ln>
            <a:noFill/>
          </a:ln>
        </p:spPr>
      </p:sp>
      <p:sp>
        <p:nvSpPr>
          <p:cNvPr id="64" name="Google Shape;64;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https://elearningindustry.com/the-top-benefits-of-digital-learning" TargetMode="External"/><Relationship Id="rId3" Type="http://schemas.openxmlformats.org/officeDocument/2006/relationships/image" Target="../media/image2.png"/><Relationship Id="rId7" Type="http://schemas.openxmlformats.org/officeDocument/2006/relationships/hyperlink" Target="https://www.solutionpath.co.uk/insights/digital-transformation-in-higher-educatio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hyperlink" Target="http://www.youtube.com/watch?v=_LElWqXi7Ag"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44.jp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5.jpg"/><Relationship Id="rId4" Type="http://schemas.openxmlformats.org/officeDocument/2006/relationships/image" Target="../media/image10.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png"/><Relationship Id="rId7"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hyperlink" Target="http://www.youtube.com/watch?v=IwmGWOufb5g"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52.jp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6.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png"/><Relationship Id="rId7" Type="http://schemas.openxmlformats.org/officeDocument/2006/relationships/hyperlink" Target="https://www.simplilearn.com/top-technology-trends-and-jobs-article"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2.png"/><Relationship Id="rId7" Type="http://schemas.openxmlformats.org/officeDocument/2006/relationships/hyperlink" Target="http://www.youtube.com/watch?v=fmVWLr0X1Sk"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4.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5.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6.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jpg"/><Relationship Id="rId1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15.png"/><Relationship Id="rId19"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19.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2.png"/><Relationship Id="rId7" Type="http://schemas.openxmlformats.org/officeDocument/2006/relationships/hyperlink" Target="http://www.youtube.com/watch?v=dv9q7Ema40k"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hyperlink" Target="https://www.westernsydney.edu.au/studysmart/home/study_skills_guides/digital_literacy/what_is_digital_literacy" TargetMode="External"/><Relationship Id="rId13" Type="http://schemas.openxmlformats.org/officeDocument/2006/relationships/hyperlink" Target="https://www.weforum.org/agenda/2022/01/online-learning-courses-reskill-skills-gap/" TargetMode="External"/><Relationship Id="rId3" Type="http://schemas.openxmlformats.org/officeDocument/2006/relationships/image" Target="../media/image68.png"/><Relationship Id="rId7" Type="http://schemas.openxmlformats.org/officeDocument/2006/relationships/image" Target="../media/image6.png"/><Relationship Id="rId12" Type="http://schemas.openxmlformats.org/officeDocument/2006/relationships/hyperlink" Target="https://upskillwise.com/online-learning-statistics/" TargetMode="External"/><Relationship Id="rId17" Type="http://schemas.openxmlformats.org/officeDocument/2006/relationships/image" Target="../media/image16.png"/><Relationship Id="rId2" Type="http://schemas.openxmlformats.org/officeDocument/2006/relationships/notesSlide" Target="../notesSlides/notesSlide41.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hyperlink" Target="https://www.twinkl.bg/teaching-wiki/digital-literacy" TargetMode="External"/><Relationship Id="rId5" Type="http://schemas.openxmlformats.org/officeDocument/2006/relationships/image" Target="../media/image3.png"/><Relationship Id="rId15" Type="http://schemas.openxmlformats.org/officeDocument/2006/relationships/hyperlink" Target="https://blog.ai-media.tv/blog/digital-innovation-improving-lives-deaf-hard-hearing-people" TargetMode="External"/><Relationship Id="rId10" Type="http://schemas.openxmlformats.org/officeDocument/2006/relationships/hyperlink" Target="https://www.teachthought.com/literacy/digital-literacy/" TargetMode="External"/><Relationship Id="rId4" Type="http://schemas.openxmlformats.org/officeDocument/2006/relationships/image" Target="../media/image9.png"/><Relationship Id="rId9" Type="http://schemas.openxmlformats.org/officeDocument/2006/relationships/hyperlink" Target="https://repository.jisc.ac.uk/6611/1/JFL0066F_DIGIGAP_MOD_IND_FRAME.PDF" TargetMode="External"/><Relationship Id="rId14" Type="http://schemas.openxmlformats.org/officeDocument/2006/relationships/hyperlink" Target="https://elearningindustry.com/the-top-benefits-of-digital-learnin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raw.studio/blog/how-duolingo-utilises-gamification/" TargetMode="External"/><Relationship Id="rId13" Type="http://schemas.openxmlformats.org/officeDocument/2006/relationships/image" Target="../media/image16.png"/><Relationship Id="rId3" Type="http://schemas.openxmlformats.org/officeDocument/2006/relationships/image" Target="../media/image68.png"/><Relationship Id="rId7" Type="http://schemas.openxmlformats.org/officeDocument/2006/relationships/image" Target="../media/image6.png"/><Relationship Id="rId12"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hyperlink" Target="https://www.simplilearn.com/tutorials/artificial-intelligence-tutorial/what-is-artificial-intelligence" TargetMode="External"/><Relationship Id="rId5" Type="http://schemas.openxmlformats.org/officeDocument/2006/relationships/image" Target="../media/image3.png"/><Relationship Id="rId10" Type="http://schemas.openxmlformats.org/officeDocument/2006/relationships/hyperlink" Target="https://business.adobe.com/blog/perspectives/5-examples-of-ai-in-our-everyday-lives" TargetMode="External"/><Relationship Id="rId4" Type="http://schemas.openxmlformats.org/officeDocument/2006/relationships/image" Target="../media/image9.png"/><Relationship Id="rId9" Type="http://schemas.openxmlformats.org/officeDocument/2006/relationships/hyperlink" Target="https://timeheroes.org/en/"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72.png"/><Relationship Id="rId12"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image" Target="../media/image2.png"/><Relationship Id="rId10" Type="http://schemas.openxmlformats.org/officeDocument/2006/relationships/image" Target="../media/image74.png"/><Relationship Id="rId4" Type="http://schemas.openxmlformats.org/officeDocument/2006/relationships/image" Target="../media/image70.png"/><Relationship Id="rId9" Type="http://schemas.openxmlformats.org/officeDocument/2006/relationships/image" Target="../media/image7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7.jpg"/><Relationship Id="rId4" Type="http://schemas.openxmlformats.org/officeDocument/2006/relationships/image" Target="../media/image10.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1852805">
            <a:off x="7890475" y="-2171729"/>
            <a:ext cx="5364129" cy="5364129"/>
          </a:xfrm>
          <a:prstGeom prst="rect">
            <a:avLst/>
          </a:prstGeom>
          <a:noFill/>
          <a:ln>
            <a:noFill/>
          </a:ln>
        </p:spPr>
      </p:pic>
      <p:pic>
        <p:nvPicPr>
          <p:cNvPr id="85" name="Google Shape;85;p1"/>
          <p:cNvPicPr preferRelativeResize="0"/>
          <p:nvPr/>
        </p:nvPicPr>
        <p:blipFill rotWithShape="1">
          <a:blip r:embed="rId4">
            <a:alphaModFix/>
          </a:blip>
          <a:srcRect/>
          <a:stretch/>
        </p:blipFill>
        <p:spPr>
          <a:xfrm rot="-4196164">
            <a:off x="-4478873" y="6861709"/>
            <a:ext cx="11622266" cy="12388074"/>
          </a:xfrm>
          <a:prstGeom prst="rect">
            <a:avLst/>
          </a:prstGeom>
          <a:noFill/>
          <a:ln>
            <a:noFill/>
          </a:ln>
        </p:spPr>
      </p:pic>
      <p:pic>
        <p:nvPicPr>
          <p:cNvPr id="86" name="Google Shape;86;p1"/>
          <p:cNvPicPr preferRelativeResize="0"/>
          <p:nvPr/>
        </p:nvPicPr>
        <p:blipFill rotWithShape="1">
          <a:blip r:embed="rId5">
            <a:alphaModFix/>
          </a:blip>
          <a:srcRect/>
          <a:stretch/>
        </p:blipFill>
        <p:spPr>
          <a:xfrm>
            <a:off x="16027651" y="8452049"/>
            <a:ext cx="2556197" cy="2751289"/>
          </a:xfrm>
          <a:prstGeom prst="rect">
            <a:avLst/>
          </a:prstGeom>
          <a:noFill/>
          <a:ln>
            <a:noFill/>
          </a:ln>
        </p:spPr>
      </p:pic>
      <p:pic>
        <p:nvPicPr>
          <p:cNvPr id="87" name="Google Shape;87;p1"/>
          <p:cNvPicPr preferRelativeResize="0"/>
          <p:nvPr/>
        </p:nvPicPr>
        <p:blipFill rotWithShape="1">
          <a:blip r:embed="rId6">
            <a:alphaModFix/>
          </a:blip>
          <a:srcRect/>
          <a:stretch/>
        </p:blipFill>
        <p:spPr>
          <a:xfrm rot="-1185502">
            <a:off x="-1434135" y="-1156985"/>
            <a:ext cx="3750108" cy="3745193"/>
          </a:xfrm>
          <a:prstGeom prst="rect">
            <a:avLst/>
          </a:prstGeom>
          <a:noFill/>
          <a:ln>
            <a:noFill/>
          </a:ln>
        </p:spPr>
      </p:pic>
      <p:pic>
        <p:nvPicPr>
          <p:cNvPr id="88" name="Google Shape;88;p1"/>
          <p:cNvPicPr preferRelativeResize="0"/>
          <p:nvPr/>
        </p:nvPicPr>
        <p:blipFill rotWithShape="1">
          <a:blip r:embed="rId7">
            <a:alphaModFix/>
          </a:blip>
          <a:srcRect/>
          <a:stretch/>
        </p:blipFill>
        <p:spPr>
          <a:xfrm rot="6632729">
            <a:off x="16143270" y="-2037213"/>
            <a:ext cx="4881157" cy="4874760"/>
          </a:xfrm>
          <a:prstGeom prst="rect">
            <a:avLst/>
          </a:prstGeom>
          <a:noFill/>
          <a:ln>
            <a:noFill/>
          </a:ln>
        </p:spPr>
      </p:pic>
      <p:pic>
        <p:nvPicPr>
          <p:cNvPr id="89" name="Google Shape;89;p1"/>
          <p:cNvPicPr preferRelativeResize="0"/>
          <p:nvPr/>
        </p:nvPicPr>
        <p:blipFill rotWithShape="1">
          <a:blip r:embed="rId8">
            <a:alphaModFix/>
          </a:blip>
          <a:srcRect/>
          <a:stretch/>
        </p:blipFill>
        <p:spPr>
          <a:xfrm>
            <a:off x="243213" y="715612"/>
            <a:ext cx="7274007" cy="7274007"/>
          </a:xfrm>
          <a:prstGeom prst="rect">
            <a:avLst/>
          </a:prstGeom>
          <a:noFill/>
          <a:ln>
            <a:noFill/>
          </a:ln>
        </p:spPr>
      </p:pic>
      <p:pic>
        <p:nvPicPr>
          <p:cNvPr id="90" name="Google Shape;90;p1"/>
          <p:cNvPicPr preferRelativeResize="0"/>
          <p:nvPr/>
        </p:nvPicPr>
        <p:blipFill rotWithShape="1">
          <a:blip r:embed="rId9">
            <a:alphaModFix/>
          </a:blip>
          <a:srcRect/>
          <a:stretch/>
        </p:blipFill>
        <p:spPr>
          <a:xfrm>
            <a:off x="7752212" y="9258300"/>
            <a:ext cx="3710720" cy="779251"/>
          </a:xfrm>
          <a:prstGeom prst="rect">
            <a:avLst/>
          </a:prstGeom>
          <a:noFill/>
          <a:ln>
            <a:noFill/>
          </a:ln>
        </p:spPr>
      </p:pic>
      <p:sp>
        <p:nvSpPr>
          <p:cNvPr id="91" name="Google Shape;91;p1"/>
          <p:cNvSpPr txBox="1"/>
          <p:nvPr/>
        </p:nvSpPr>
        <p:spPr>
          <a:xfrm>
            <a:off x="7248687" y="2786370"/>
            <a:ext cx="9868685" cy="32101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500"/>
              <a:buFont typeface="Arial"/>
              <a:buNone/>
            </a:pPr>
            <a:r>
              <a:rPr lang="en-US" sz="4500" b="0" i="0" u="none" strike="noStrike" cap="none" dirty="0" err="1">
                <a:solidFill>
                  <a:srgbClr val="000000"/>
                </a:solidFill>
                <a:latin typeface="Abhaya Libre"/>
                <a:ea typeface="Abhaya Libre"/>
                <a:cs typeface="Abhaya Libre"/>
                <a:sym typeface="Abhaya Libre"/>
              </a:rPr>
              <a:t>Pospeševanje</a:t>
            </a:r>
            <a:r>
              <a:rPr lang="en-US" sz="4500" b="0" i="0" u="none" strike="noStrike" cap="none" dirty="0">
                <a:solidFill>
                  <a:srgbClr val="000000"/>
                </a:solidFill>
                <a:latin typeface="Abhaya Libre"/>
                <a:ea typeface="Abhaya Libre"/>
                <a:cs typeface="Abhaya Libre"/>
                <a:sym typeface="Abhaya Libre"/>
              </a:rPr>
              <a:t> </a:t>
            </a:r>
            <a:r>
              <a:rPr lang="en-US" sz="4500" b="0" i="0" u="none" strike="noStrike" cap="none" dirty="0" err="1">
                <a:solidFill>
                  <a:srgbClr val="000000"/>
                </a:solidFill>
                <a:latin typeface="Abhaya Libre"/>
                <a:ea typeface="Abhaya Libre"/>
                <a:cs typeface="Abhaya Libre"/>
                <a:sym typeface="Abhaya Libre"/>
              </a:rPr>
              <a:t>regionalnega</a:t>
            </a:r>
            <a:r>
              <a:rPr lang="en-US" sz="4500" b="0" i="0" u="none" strike="noStrike" cap="none" dirty="0">
                <a:solidFill>
                  <a:srgbClr val="000000"/>
                </a:solidFill>
                <a:latin typeface="Abhaya Libre"/>
                <a:ea typeface="Abhaya Libre"/>
                <a:cs typeface="Abhaya Libre"/>
                <a:sym typeface="Abhaya Libre"/>
              </a:rPr>
              <a:t> </a:t>
            </a:r>
            <a:r>
              <a:rPr lang="en-US" sz="4500" b="0" i="0" u="none" strike="noStrike" cap="none" dirty="0" err="1">
                <a:solidFill>
                  <a:srgbClr val="000000"/>
                </a:solidFill>
                <a:latin typeface="Abhaya Libre"/>
                <a:ea typeface="Abhaya Libre"/>
                <a:cs typeface="Abhaya Libre"/>
                <a:sym typeface="Abhaya Libre"/>
              </a:rPr>
              <a:t>razvoja</a:t>
            </a:r>
            <a:r>
              <a:rPr lang="en-US" sz="4500" b="0" i="0" u="none" strike="noStrike" cap="none" dirty="0">
                <a:solidFill>
                  <a:srgbClr val="000000"/>
                </a:solidFill>
                <a:latin typeface="Abhaya Libre"/>
                <a:ea typeface="Abhaya Libre"/>
                <a:cs typeface="Abhaya Libre"/>
                <a:sym typeface="Abhaya Libre"/>
              </a:rPr>
              <a:t> </a:t>
            </a:r>
            <a:r>
              <a:rPr lang="sl-SI" sz="4500" b="0" i="0" u="none" strike="noStrike" cap="none" dirty="0">
                <a:solidFill>
                  <a:srgbClr val="000000"/>
                </a:solidFill>
                <a:latin typeface="Abhaya Libre"/>
                <a:ea typeface="Abhaya Libre"/>
                <a:cs typeface="Abhaya Libre"/>
                <a:sym typeface="Abhaya Libre"/>
              </a:rPr>
              <a:t>               </a:t>
            </a:r>
            <a:r>
              <a:rPr lang="en-US" sz="4500" b="0" i="0" u="none" strike="noStrike" cap="none" dirty="0">
                <a:solidFill>
                  <a:srgbClr val="000000"/>
                </a:solidFill>
                <a:latin typeface="Abhaya Libre"/>
                <a:ea typeface="Abhaya Libre"/>
                <a:cs typeface="Abhaya Libre"/>
                <a:sym typeface="Abhaya Libre"/>
              </a:rPr>
              <a:t>s </a:t>
            </a:r>
            <a:r>
              <a:rPr lang="en-US" sz="4500" b="0" i="0" u="none" strike="noStrike" cap="none" dirty="0" err="1">
                <a:solidFill>
                  <a:srgbClr val="000000"/>
                </a:solidFill>
                <a:latin typeface="Abhaya Libre"/>
                <a:ea typeface="Abhaya Libre"/>
                <a:cs typeface="Abhaya Libre"/>
                <a:sym typeface="Abhaya Libre"/>
              </a:rPr>
              <a:t>krepitvijo</a:t>
            </a:r>
            <a:r>
              <a:rPr lang="en-US" sz="4500" b="0" i="0" u="none" strike="noStrike" cap="none" dirty="0">
                <a:solidFill>
                  <a:srgbClr val="000000"/>
                </a:solidFill>
                <a:latin typeface="Abhaya Libre"/>
                <a:ea typeface="Abhaya Libre"/>
                <a:cs typeface="Abhaya Libre"/>
                <a:sym typeface="Abhaya Libre"/>
              </a:rPr>
              <a:t> </a:t>
            </a:r>
            <a:r>
              <a:rPr lang="en-US" sz="4500" b="0" i="0" u="none" strike="noStrike" cap="none" dirty="0" err="1">
                <a:solidFill>
                  <a:srgbClr val="000000"/>
                </a:solidFill>
                <a:latin typeface="Abhaya Libre"/>
                <a:ea typeface="Abhaya Libre"/>
                <a:cs typeface="Abhaya Libre"/>
                <a:sym typeface="Abhaya Libre"/>
              </a:rPr>
              <a:t>zmogljivosti</a:t>
            </a:r>
            <a:r>
              <a:rPr lang="en-US" sz="4500" b="0" i="0" u="none" strike="noStrike" cap="none" dirty="0">
                <a:solidFill>
                  <a:srgbClr val="000000"/>
                </a:solidFill>
                <a:latin typeface="Abhaya Libre"/>
                <a:ea typeface="Abhaya Libre"/>
                <a:cs typeface="Abhaya Libre"/>
                <a:sym typeface="Abhaya Libre"/>
              </a:rPr>
              <a:t> </a:t>
            </a:r>
            <a:r>
              <a:rPr lang="en-US" sz="4500" b="0" i="0" u="none" strike="noStrike" cap="none" dirty="0" err="1">
                <a:solidFill>
                  <a:srgbClr val="000000"/>
                </a:solidFill>
                <a:latin typeface="Abhaya Libre"/>
                <a:ea typeface="Abhaya Libre"/>
                <a:cs typeface="Abhaya Libre"/>
                <a:sym typeface="Abhaya Libre"/>
              </a:rPr>
              <a:t>sistema</a:t>
            </a:r>
            <a:r>
              <a:rPr lang="en-US" sz="4500" b="0" i="0" u="none" strike="noStrike" cap="none" dirty="0">
                <a:solidFill>
                  <a:srgbClr val="000000"/>
                </a:solidFill>
                <a:latin typeface="Abhaya Libre"/>
                <a:ea typeface="Abhaya Libre"/>
                <a:cs typeface="Abhaya Libre"/>
                <a:sym typeface="Abhaya Libre"/>
              </a:rPr>
              <a:t> </a:t>
            </a:r>
            <a:r>
              <a:rPr lang="en-US" sz="4500" b="0" i="0" u="none" strike="noStrike" cap="none" dirty="0" err="1">
                <a:solidFill>
                  <a:srgbClr val="000000"/>
                </a:solidFill>
                <a:latin typeface="Abhaya Libre"/>
                <a:ea typeface="Abhaya Libre"/>
                <a:cs typeface="Abhaya Libre"/>
                <a:sym typeface="Abhaya Libre"/>
              </a:rPr>
              <a:t>poklicnega</a:t>
            </a:r>
            <a:r>
              <a:rPr lang="en-US" sz="4500" b="0" i="0" u="none" strike="noStrike" cap="none" dirty="0">
                <a:solidFill>
                  <a:srgbClr val="000000"/>
                </a:solidFill>
                <a:latin typeface="Abhaya Libre"/>
                <a:ea typeface="Abhaya Libre"/>
                <a:cs typeface="Abhaya Libre"/>
                <a:sym typeface="Abhaya Libre"/>
              </a:rPr>
              <a:t> </a:t>
            </a:r>
            <a:r>
              <a:rPr lang="en-US" sz="4500" b="0" i="0" u="none" strike="noStrike" cap="none" dirty="0" err="1">
                <a:solidFill>
                  <a:srgbClr val="000000"/>
                </a:solidFill>
                <a:latin typeface="Abhaya Libre"/>
                <a:ea typeface="Abhaya Libre"/>
                <a:cs typeface="Abhaya Libre"/>
                <a:sym typeface="Abhaya Libre"/>
              </a:rPr>
              <a:t>izobraževanja</a:t>
            </a:r>
            <a:r>
              <a:rPr lang="en-US" sz="4500" b="0" i="0" u="none" strike="noStrike" cap="none" dirty="0">
                <a:solidFill>
                  <a:srgbClr val="000000"/>
                </a:solidFill>
                <a:latin typeface="Abhaya Libre"/>
                <a:ea typeface="Abhaya Libre"/>
                <a:cs typeface="Abhaya Libre"/>
                <a:sym typeface="Abhaya Libre"/>
              </a:rPr>
              <a:t> in </a:t>
            </a:r>
            <a:r>
              <a:rPr lang="en-US" sz="4500" b="0" i="0" u="none" strike="noStrike" cap="none" dirty="0" err="1">
                <a:solidFill>
                  <a:srgbClr val="000000"/>
                </a:solidFill>
                <a:latin typeface="Abhaya Libre"/>
                <a:ea typeface="Abhaya Libre"/>
                <a:cs typeface="Abhaya Libre"/>
                <a:sym typeface="Abhaya Libre"/>
              </a:rPr>
              <a:t>usposabljanja</a:t>
            </a:r>
            <a:endParaRPr lang="en-US" sz="4500" b="0" i="0" u="none" strike="noStrike" cap="none" dirty="0">
              <a:solidFill>
                <a:srgbClr val="000000"/>
              </a:solidFill>
              <a:latin typeface="Abhaya Libre"/>
              <a:ea typeface="Abhaya Libre"/>
              <a:cs typeface="Abhaya Libre"/>
              <a:sym typeface="Abhaya Libre"/>
            </a:endParaRPr>
          </a:p>
          <a:p>
            <a:pPr marL="0" marR="0" lvl="0" indent="0" algn="l" rtl="0">
              <a:lnSpc>
                <a:spcPct val="140000"/>
              </a:lnSpc>
              <a:spcBef>
                <a:spcPts val="0"/>
              </a:spcBef>
              <a:spcAft>
                <a:spcPts val="0"/>
              </a:spcAft>
              <a:buClr>
                <a:srgbClr val="000000"/>
              </a:buClr>
              <a:buSzPts val="45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49"/>
        <p:cNvGrpSpPr/>
        <p:nvPr/>
      </p:nvGrpSpPr>
      <p:grpSpPr>
        <a:xfrm>
          <a:off x="0" y="0"/>
          <a:ext cx="0" cy="0"/>
          <a:chOff x="0" y="0"/>
          <a:chExt cx="0" cy="0"/>
        </a:xfrm>
      </p:grpSpPr>
      <p:pic>
        <p:nvPicPr>
          <p:cNvPr id="250" name="Google Shape;250;g1c08aab1bd7_0_2"/>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51" name="Google Shape;251;g1c08aab1bd7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2" name="Google Shape;252;g1c08aab1bd7_0_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53" name="Google Shape;253;g1c08aab1bd7_0_2"/>
          <p:cNvSpPr txBox="1"/>
          <p:nvPr/>
        </p:nvSpPr>
        <p:spPr>
          <a:xfrm>
            <a:off x="1231641" y="689625"/>
            <a:ext cx="14108459"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6 element</a:t>
            </a:r>
            <a:r>
              <a:rPr lang="sl-SI" sz="6410" dirty="0">
                <a:latin typeface="Abhaya Libre"/>
                <a:ea typeface="Abhaya Libre"/>
                <a:cs typeface="Abhaya Libre"/>
                <a:sym typeface="Abhaya Libre"/>
              </a:rPr>
              <a:t>ov digitalne usposobljenosti </a:t>
            </a:r>
            <a:endParaRPr sz="1400" b="0" i="0" u="none" strike="noStrike" cap="none" dirty="0">
              <a:solidFill>
                <a:srgbClr val="000000"/>
              </a:solidFill>
              <a:latin typeface="Arial"/>
              <a:ea typeface="Arial"/>
              <a:cs typeface="Arial"/>
              <a:sym typeface="Arial"/>
            </a:endParaRPr>
          </a:p>
        </p:txBody>
      </p:sp>
      <p:pic>
        <p:nvPicPr>
          <p:cNvPr id="254" name="Google Shape;254;g1c08aab1bd7_0_2"/>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grpSp>
        <p:nvGrpSpPr>
          <p:cNvPr id="255" name="Google Shape;255;g1c08aab1bd7_0_2"/>
          <p:cNvGrpSpPr/>
          <p:nvPr/>
        </p:nvGrpSpPr>
        <p:grpSpPr>
          <a:xfrm>
            <a:off x="3014251" y="1902568"/>
            <a:ext cx="7045875" cy="7894514"/>
            <a:chOff x="2679520" y="624774"/>
            <a:chExt cx="9394499" cy="10526020"/>
          </a:xfrm>
        </p:grpSpPr>
        <p:sp>
          <p:nvSpPr>
            <p:cNvPr id="256" name="Google Shape;256;g1c08aab1bd7_0_2"/>
            <p:cNvSpPr txBox="1"/>
            <p:nvPr/>
          </p:nvSpPr>
          <p:spPr>
            <a:xfrm>
              <a:off x="2761509" y="624774"/>
              <a:ext cx="7851600" cy="4136518"/>
            </a:xfrm>
            <a:prstGeom prst="rect">
              <a:avLst/>
            </a:prstGeom>
            <a:noFill/>
            <a:ln>
              <a:noFill/>
            </a:ln>
          </p:spPr>
          <p:txBody>
            <a:bodyPr spcFirstLastPara="1" wrap="square" lIns="0" tIns="0" rIns="0" bIns="0" anchor="t" anchorCtr="0">
              <a:spAutoFit/>
            </a:bodyPr>
            <a:lstStyle/>
            <a:p>
              <a:pPr marL="457200" marR="0" lvl="0" indent="-381000" rtl="0">
                <a:lnSpc>
                  <a:spcPct val="139958"/>
                </a:lnSpc>
                <a:spcBef>
                  <a:spcPts val="0"/>
                </a:spcBef>
                <a:spcAft>
                  <a:spcPts val="0"/>
                </a:spcAft>
                <a:buSzPts val="2400"/>
                <a:buFont typeface="Abhaya Libre"/>
                <a:buAutoNum type="arabicPeriod"/>
              </a:pPr>
              <a:r>
                <a:rPr lang="sl-SI" sz="2400" b="1" dirty="0">
                  <a:latin typeface="Abhaya Libre"/>
                  <a:ea typeface="Abhaya Libre"/>
                  <a:cs typeface="Abhaya Libre"/>
                  <a:sym typeface="Abhaya Libre"/>
                </a:rPr>
                <a:t>Z</a:t>
              </a:r>
              <a:r>
                <a:rPr lang="en-US" sz="2400" b="1" dirty="0" err="1">
                  <a:latin typeface="Abhaya Libre"/>
                  <a:ea typeface="Abhaya Libre"/>
                  <a:cs typeface="Abhaya Libre"/>
                  <a:sym typeface="Abhaya Libre"/>
                </a:rPr>
                <a:t>nanje</a:t>
              </a:r>
              <a:r>
                <a:rPr lang="en-US" sz="2400" b="1" dirty="0">
                  <a:latin typeface="Abhaya Libre"/>
                  <a:ea typeface="Abhaya Libre"/>
                  <a:cs typeface="Abhaya Libre"/>
                  <a:sym typeface="Abhaya Libre"/>
                </a:rPr>
                <a:t> IKT (</a:t>
              </a:r>
              <a:r>
                <a:rPr lang="en-US" sz="2400" b="1" dirty="0" err="1">
                  <a:latin typeface="Abhaya Libre"/>
                  <a:ea typeface="Abhaya Libre"/>
                  <a:cs typeface="Abhaya Libre"/>
                  <a:sym typeface="Abhaya Libre"/>
                </a:rPr>
                <a:t>funkcionalne</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spretnosti</a:t>
              </a:r>
              <a:r>
                <a:rPr lang="en-US" sz="2400" b="1" dirty="0">
                  <a:latin typeface="Abhaya Libre"/>
                  <a:ea typeface="Abhaya Libre"/>
                  <a:cs typeface="Abhaya Libre"/>
                  <a:sym typeface="Abhaya Libre"/>
                </a:rPr>
                <a:t>)</a:t>
              </a:r>
              <a:endParaRPr lang="sl-SI" sz="2400" b="1" dirty="0">
                <a:latin typeface="Abhaya Libre"/>
                <a:ea typeface="Abhaya Libre"/>
                <a:cs typeface="Abhaya Libre"/>
                <a:sym typeface="Abhaya Libre"/>
              </a:endParaRPr>
            </a:p>
            <a:p>
              <a:pPr marL="419100" marR="0" lvl="0" indent="-342900" rtl="0">
                <a:lnSpc>
                  <a:spcPct val="139958"/>
                </a:lnSpc>
                <a:spcBef>
                  <a:spcPts val="0"/>
                </a:spcBef>
                <a:spcAft>
                  <a:spcPts val="0"/>
                </a:spcAft>
                <a:buSzPts val="2400"/>
                <a:buFont typeface="Arial" panose="020B0604020202020204" pitchFamily="34" charset="0"/>
                <a:buChar char="•"/>
              </a:pPr>
              <a:r>
                <a:rPr lang="en-US" sz="2400" dirty="0" err="1">
                  <a:latin typeface="Abhaya Libre"/>
                  <a:ea typeface="Abhaya Libre"/>
                  <a:cs typeface="Abhaya Libre"/>
                  <a:sym typeface="Abhaya Libre"/>
                </a:rPr>
                <a:t>Uporaba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naprav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aplikacij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programske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opreme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storitev</a:t>
              </a:r>
              <a:r>
                <a:rPr lang="en-US" sz="2400" dirty="0">
                  <a:latin typeface="Abhaya Libre"/>
                  <a:ea typeface="Abhaya Libre"/>
                  <a:cs typeface="Abhaya Libre"/>
                  <a:sym typeface="Abhaya Libre"/>
                </a:rPr>
                <a:t>, ki </a:t>
              </a:r>
              <a:r>
                <a:rPr lang="en-US" sz="2400" dirty="0" err="1">
                  <a:latin typeface="Abhaya Libre"/>
                  <a:ea typeface="Abhaya Libre"/>
                  <a:cs typeface="Abhaya Libre"/>
                  <a:sym typeface="Abhaya Libre"/>
                </a:rPr>
                <a:t>temeljijo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IKT.</a:t>
              </a:r>
              <a:endParaRPr lang="sl-SI" sz="2400" dirty="0">
                <a:latin typeface="Abhaya Libre"/>
                <a:ea typeface="Abhaya Libre"/>
                <a:cs typeface="Abhaya Libre"/>
                <a:sym typeface="Abhaya Libre"/>
              </a:endParaRPr>
            </a:p>
            <a:p>
              <a:pPr marL="419100" marR="0" lvl="0" indent="-342900" rtl="0">
                <a:lnSpc>
                  <a:spcPct val="139958"/>
                </a:lnSpc>
                <a:spcBef>
                  <a:spcPts val="0"/>
                </a:spcBef>
                <a:spcAft>
                  <a:spcPts val="0"/>
                </a:spcAft>
                <a:buSzPts val="2400"/>
                <a:buFont typeface="Arial" panose="020B0604020202020204" pitchFamily="34" charset="0"/>
                <a:buChar char="•"/>
              </a:pPr>
              <a:r>
                <a:rPr lang="en-US" sz="2400" dirty="0" err="1">
                  <a:latin typeface="Abhaya Libre"/>
                  <a:ea typeface="Abhaya Libre"/>
                  <a:cs typeface="Abhaya Libre"/>
                  <a:sym typeface="Abhaya Libre"/>
                </a:rPr>
                <a:t>Uporaba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orodij</a:t>
              </a:r>
              <a:r>
                <a:rPr lang="en-US" sz="2400" dirty="0">
                  <a:latin typeface="Abhaya Libre"/>
                  <a:ea typeface="Abhaya Libre"/>
                  <a:cs typeface="Abhaya Libre"/>
                  <a:sym typeface="Abhaya Libre"/>
                </a:rPr>
                <a:t>, ki </a:t>
              </a:r>
              <a:r>
                <a:rPr lang="en-US" sz="2400" dirty="0" err="1">
                  <a:latin typeface="Abhaya Libre"/>
                  <a:ea typeface="Abhaya Libre"/>
                  <a:cs typeface="Abhaya Libre"/>
                  <a:sym typeface="Abhaya Libre"/>
                </a:rPr>
                <a:t>temeljijo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IKT, za </a:t>
              </a:r>
              <a:r>
                <a:rPr lang="en-US" sz="2400" dirty="0" err="1">
                  <a:latin typeface="Abhaya Libre"/>
                  <a:ea typeface="Abhaya Libre"/>
                  <a:cs typeface="Abhaya Libre"/>
                  <a:sym typeface="Abhaya Libre"/>
                </a:rPr>
                <a:t>učinkovito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produktivno</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kakovostno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opravljanje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nalog</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sp>
          <p:nvSpPr>
            <p:cNvPr id="258" name="Google Shape;258;g1c08aab1bd7_0_2"/>
            <p:cNvSpPr txBox="1"/>
            <p:nvPr/>
          </p:nvSpPr>
          <p:spPr>
            <a:xfrm>
              <a:off x="2679520" y="4946017"/>
              <a:ext cx="9394499" cy="6204777"/>
            </a:xfrm>
            <a:prstGeom prst="rect">
              <a:avLst/>
            </a:prstGeom>
            <a:noFill/>
            <a:ln>
              <a:noFill/>
            </a:ln>
          </p:spPr>
          <p:txBody>
            <a:bodyPr spcFirstLastPara="1" wrap="square" lIns="0" tIns="0" rIns="0" bIns="0" anchor="t" anchorCtr="0">
              <a:spAutoFit/>
            </a:bodyPr>
            <a:lstStyle/>
            <a:p>
              <a:pPr marL="0" marR="0" lvl="0" indent="0"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2. </a:t>
              </a:r>
              <a:r>
                <a:rPr lang="en-US" sz="2400" b="1" dirty="0" err="1">
                  <a:latin typeface="Abhaya Libre"/>
                  <a:ea typeface="Abhaya Libre"/>
                  <a:cs typeface="Abhaya Libre"/>
                  <a:sym typeface="Abhaya Libre"/>
                </a:rPr>
                <a:t>Informacijska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podatkovna</a:t>
              </a:r>
              <a:r>
                <a:rPr lang="en-US" sz="2400" b="1" dirty="0">
                  <a:latin typeface="Abhaya Libre"/>
                  <a:ea typeface="Abhaya Libre"/>
                  <a:cs typeface="Abhaya Libre"/>
                  <a:sym typeface="Abhaya Libre"/>
                </a:rPr>
                <a:t> in </a:t>
              </a:r>
              <a:r>
                <a:rPr lang="en-US" sz="2400" b="1" dirty="0" err="1">
                  <a:latin typeface="Abhaya Libre"/>
                  <a:ea typeface="Abhaya Libre"/>
                  <a:cs typeface="Abhaya Libre"/>
                  <a:sym typeface="Abhaya Libre"/>
                </a:rPr>
                <a:t>medijska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pismenost</a:t>
              </a:r>
              <a:r>
                <a:rPr lang="en-US" sz="2400" b="1" dirty="0">
                  <a:latin typeface="Abhaya Libre"/>
                  <a:ea typeface="Abhaya Libre"/>
                  <a:cs typeface="Abhaya Libre"/>
                  <a:sym typeface="Abhaya Libre"/>
                </a:rPr>
                <a:t> </a:t>
              </a:r>
              <a:endParaRPr lang="sl-SI" sz="2400" b="1" dirty="0">
                <a:latin typeface="Abhaya Libre"/>
                <a:ea typeface="Abhaya Libre"/>
                <a:cs typeface="Abhaya Libre"/>
                <a:sym typeface="Abhaya Libre"/>
              </a:endParaRPr>
            </a:p>
            <a:p>
              <a:pPr marL="0" marR="0" lvl="0" indent="0" rtl="0">
                <a:lnSpc>
                  <a:spcPct val="139958"/>
                </a:lnSpc>
                <a:spcBef>
                  <a:spcPts val="0"/>
                </a:spcBef>
                <a:spcAft>
                  <a:spcPts val="0"/>
                </a:spcAft>
                <a:buClr>
                  <a:srgbClr val="000000"/>
                </a:buClr>
                <a:buSzPts val="2400"/>
                <a:buFont typeface="Arial"/>
                <a:buNone/>
              </a:pPr>
              <a:r>
                <a:rPr lang="sl-SI" sz="2400" b="1" dirty="0">
                  <a:latin typeface="Abhaya Libre"/>
                  <a:ea typeface="Abhaya Libre"/>
                  <a:cs typeface="Abhaya Libre"/>
                  <a:sym typeface="Abhaya Libre"/>
                </a:rPr>
                <a:t>     </a:t>
              </a:r>
              <a:r>
                <a:rPr lang="en-US" sz="2400" b="1" dirty="0">
                  <a:latin typeface="Abhaya Libre"/>
                  <a:ea typeface="Abhaya Libre"/>
                  <a:cs typeface="Abhaya Libre"/>
                  <a:sym typeface="Abhaya Libre"/>
                </a:rPr>
                <a:t>(</a:t>
              </a:r>
              <a:r>
                <a:rPr lang="en-US" sz="2400" b="1" dirty="0" err="1">
                  <a:latin typeface="Abhaya Libre"/>
                  <a:ea typeface="Abhaya Libre"/>
                  <a:cs typeface="Abhaya Libre"/>
                  <a:sym typeface="Abhaya Libre"/>
                </a:rPr>
                <a:t>kritična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uporaba</a:t>
              </a:r>
              <a:r>
                <a:rPr lang="en-US" sz="2400" b="1" dirty="0">
                  <a:latin typeface="Abhaya Libre"/>
                  <a:ea typeface="Abhaya Libre"/>
                  <a:cs typeface="Abhaya Libre"/>
                  <a:sym typeface="Abhaya Libre"/>
                </a:rPr>
                <a:t>)</a:t>
              </a:r>
              <a:endParaRPr lang="sl-SI" sz="2400" b="1" dirty="0">
                <a:latin typeface="Abhaya Libre"/>
                <a:ea typeface="Abhaya Libre"/>
                <a:cs typeface="Abhaya Libre"/>
                <a:sym typeface="Abhaya Libre"/>
              </a:endParaRPr>
            </a:p>
            <a:p>
              <a:pPr marL="342900" marR="0" lvl="0" indent="-342900"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iskanja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vrednotenja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upravljanja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urejanja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organiziranja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deljenja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342900" marR="0" lvl="0" indent="-342900"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zbiranja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upravljanja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dostopa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uporabe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podatkov</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342900" marR="0" lvl="0" indent="-342900"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kritičnega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sprejemanja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odzivanja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sporočila</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različnih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medijih</a:t>
              </a:r>
              <a:r>
                <a:rPr lang="en-US" sz="2400" dirty="0">
                  <a:latin typeface="Abhaya Libre"/>
                  <a:ea typeface="Abhaya Libre"/>
                  <a:cs typeface="Abhaya Libre"/>
                  <a:sym typeface="Abhaya Libre"/>
                </a:rPr>
                <a:t>. </a:t>
              </a:r>
              <a:endParaRPr sz="2400" dirty="0">
                <a:latin typeface="Abhaya Libre"/>
                <a:ea typeface="Abhaya Libre"/>
                <a:cs typeface="Abhaya Libre"/>
                <a:sym typeface="Abhaya Libre"/>
              </a:endParaRPr>
            </a:p>
          </p:txBody>
        </p:sp>
      </p:grpSp>
      <p:pic>
        <p:nvPicPr>
          <p:cNvPr id="260" name="Google Shape;260;g1c08aab1bd7_0_2"/>
          <p:cNvPicPr preferRelativeResize="0"/>
          <p:nvPr/>
        </p:nvPicPr>
        <p:blipFill rotWithShape="1">
          <a:blip r:embed="rId7">
            <a:alphaModFix/>
          </a:blip>
          <a:srcRect/>
          <a:stretch/>
        </p:blipFill>
        <p:spPr>
          <a:xfrm>
            <a:off x="509428" y="2387175"/>
            <a:ext cx="2315179" cy="2083661"/>
          </a:xfrm>
          <a:prstGeom prst="rect">
            <a:avLst/>
          </a:prstGeom>
          <a:noFill/>
          <a:ln>
            <a:noFill/>
          </a:ln>
        </p:spPr>
      </p:pic>
      <p:pic>
        <p:nvPicPr>
          <p:cNvPr id="261" name="Google Shape;261;g1c08aab1bd7_0_2"/>
          <p:cNvPicPr preferRelativeResize="0"/>
          <p:nvPr/>
        </p:nvPicPr>
        <p:blipFill rotWithShape="1">
          <a:blip r:embed="rId8">
            <a:alphaModFix/>
          </a:blip>
          <a:srcRect/>
          <a:stretch/>
        </p:blipFill>
        <p:spPr>
          <a:xfrm>
            <a:off x="10619816" y="9507749"/>
            <a:ext cx="3710719" cy="779251"/>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DDB0E993-C051-7F3C-7562-1D2BF65A92A8}"/>
              </a:ext>
            </a:extLst>
          </p:cNvPr>
          <p:cNvPicPr>
            <a:picLocks noChangeAspect="1"/>
          </p:cNvPicPr>
          <p:nvPr/>
        </p:nvPicPr>
        <p:blipFill>
          <a:blip r:embed="rId9"/>
          <a:stretch>
            <a:fillRect/>
          </a:stretch>
        </p:blipFill>
        <p:spPr>
          <a:xfrm>
            <a:off x="10060126" y="1989666"/>
            <a:ext cx="7739650" cy="74367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49"/>
        <p:cNvGrpSpPr/>
        <p:nvPr/>
      </p:nvGrpSpPr>
      <p:grpSpPr>
        <a:xfrm>
          <a:off x="0" y="0"/>
          <a:ext cx="0" cy="0"/>
          <a:chOff x="0" y="0"/>
          <a:chExt cx="0" cy="0"/>
        </a:xfrm>
      </p:grpSpPr>
      <p:pic>
        <p:nvPicPr>
          <p:cNvPr id="250" name="Google Shape;250;g1c08aab1bd7_0_2"/>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51" name="Google Shape;251;g1c08aab1bd7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2" name="Google Shape;252;g1c08aab1bd7_0_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53" name="Google Shape;253;g1c08aab1bd7_0_2"/>
          <p:cNvSpPr txBox="1"/>
          <p:nvPr/>
        </p:nvSpPr>
        <p:spPr>
          <a:xfrm>
            <a:off x="1530486" y="378024"/>
            <a:ext cx="17373089" cy="1676869"/>
          </a:xfrm>
          <a:prstGeom prst="rect">
            <a:avLst/>
          </a:prstGeom>
          <a:noFill/>
          <a:ln>
            <a:noFill/>
          </a:ln>
        </p:spPr>
        <p:txBody>
          <a:bodyPr spcFirstLastPara="1" wrap="square" lIns="0" tIns="0" rIns="0" bIns="0" anchor="t" anchorCtr="0">
            <a:spAutoFit/>
          </a:bodyPr>
          <a:lstStyle/>
          <a:p>
            <a:pPr marL="0" marR="0" lvl="0" indent="0"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6 </a:t>
            </a:r>
            <a:r>
              <a:rPr lang="en-US" sz="6410" dirty="0" err="1">
                <a:latin typeface="Abhaya Libre"/>
                <a:ea typeface="Abhaya Libre"/>
                <a:cs typeface="Abhaya Libre"/>
                <a:sym typeface="Abhaya Libre"/>
              </a:rPr>
              <a:t>elementov</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digitalne</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usposobljenosti</a:t>
            </a:r>
            <a:r>
              <a:rPr lang="en-US" sz="6410" dirty="0">
                <a:latin typeface="Abhaya Libre"/>
                <a:ea typeface="Abhaya Libre"/>
                <a:cs typeface="Abhaya Libre"/>
                <a:sym typeface="Abhaya Libre"/>
              </a:rPr>
              <a:t> </a:t>
            </a:r>
            <a:endParaRPr lang="sl-SI" sz="6410" dirty="0">
              <a:latin typeface="Abhaya Libre"/>
              <a:ea typeface="Abhaya Libre"/>
              <a:cs typeface="Abhaya Libre"/>
              <a:sym typeface="Abhaya Libre"/>
            </a:endParaRPr>
          </a:p>
          <a:p>
            <a:pPr marL="0" marR="0" lvl="0" indent="0"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 </a:t>
            </a:r>
            <a:r>
              <a:rPr lang="sl-SI" sz="6410" dirty="0">
                <a:latin typeface="Abhaya Libre"/>
                <a:ea typeface="Abhaya Libre"/>
                <a:cs typeface="Abhaya Libre"/>
                <a:sym typeface="Abhaya Libre"/>
              </a:rPr>
              <a:t>seznam</a:t>
            </a:r>
            <a:endParaRPr sz="1400" b="0" i="0" u="none" strike="noStrike" cap="none" dirty="0">
              <a:solidFill>
                <a:srgbClr val="000000"/>
              </a:solidFill>
              <a:latin typeface="Arial"/>
              <a:ea typeface="Arial"/>
              <a:cs typeface="Arial"/>
              <a:sym typeface="Arial"/>
            </a:endParaRPr>
          </a:p>
        </p:txBody>
      </p:sp>
      <p:pic>
        <p:nvPicPr>
          <p:cNvPr id="254" name="Google Shape;254;g1c08aab1bd7_0_2"/>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grpSp>
        <p:nvGrpSpPr>
          <p:cNvPr id="255" name="Google Shape;255;g1c08aab1bd7_0_2"/>
          <p:cNvGrpSpPr/>
          <p:nvPr/>
        </p:nvGrpSpPr>
        <p:grpSpPr>
          <a:xfrm>
            <a:off x="1213492" y="2008174"/>
            <a:ext cx="16243809" cy="6446660"/>
            <a:chOff x="278508" y="765582"/>
            <a:chExt cx="21658412" cy="8595548"/>
          </a:xfrm>
        </p:grpSpPr>
        <p:sp>
          <p:nvSpPr>
            <p:cNvPr id="257" name="Google Shape;257;g1c08aab1bd7_0_2"/>
            <p:cNvSpPr txBox="1"/>
            <p:nvPr/>
          </p:nvSpPr>
          <p:spPr>
            <a:xfrm>
              <a:off x="278508" y="765582"/>
              <a:ext cx="9788400" cy="5515357"/>
            </a:xfrm>
            <a:prstGeom prst="rect">
              <a:avLst/>
            </a:prstGeom>
            <a:noFill/>
            <a:ln>
              <a:noFill/>
            </a:ln>
          </p:spPr>
          <p:txBody>
            <a:bodyPr spcFirstLastPara="1" wrap="square" lIns="0" tIns="0" rIns="0" bIns="0" anchor="t" anchorCtr="0">
              <a:spAutoFit/>
            </a:bodyPr>
            <a:lstStyle/>
            <a:p>
              <a:pPr marL="0" marR="0" lvl="0" indent="0"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3. </a:t>
              </a:r>
              <a:r>
                <a:rPr lang="en-US" sz="2400" b="1" dirty="0" err="1">
                  <a:latin typeface="Abhaya Libre"/>
                  <a:ea typeface="Abhaya Libre"/>
                  <a:cs typeface="Abhaya Libre"/>
                  <a:sym typeface="Abhaya Libre"/>
                </a:rPr>
                <a:t>Digitalno</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ustvarjanje</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reševanje</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problemov</a:t>
              </a:r>
              <a:r>
                <a:rPr lang="en-US" sz="2400" b="1" dirty="0">
                  <a:latin typeface="Abhaya Libre"/>
                  <a:ea typeface="Abhaya Libre"/>
                  <a:cs typeface="Abhaya Libre"/>
                  <a:sym typeface="Abhaya Libre"/>
                </a:rPr>
                <a:t> in </a:t>
              </a:r>
              <a:r>
                <a:rPr lang="en-US" sz="2400" b="1" dirty="0" err="1">
                  <a:latin typeface="Abhaya Libre"/>
                  <a:ea typeface="Abhaya Libre"/>
                  <a:cs typeface="Abhaya Libre"/>
                  <a:sym typeface="Abhaya Libre"/>
                </a:rPr>
                <a:t>inovacije</a:t>
              </a:r>
              <a:r>
                <a:rPr lang="en-US" sz="2400" b="1" dirty="0">
                  <a:latin typeface="Abhaya Libre"/>
                  <a:ea typeface="Abhaya Libre"/>
                  <a:cs typeface="Abhaya Libre"/>
                  <a:sym typeface="Abhaya Libre"/>
                </a:rPr>
                <a:t> </a:t>
              </a:r>
              <a:r>
                <a:rPr lang="sl-SI" sz="2400" b="1" dirty="0">
                  <a:latin typeface="Abhaya Libre"/>
                  <a:ea typeface="Abhaya Libre"/>
                  <a:cs typeface="Abhaya Libre"/>
                  <a:sym typeface="Abhaya Libre"/>
                </a:rPr>
                <a:t> </a:t>
              </a:r>
            </a:p>
            <a:p>
              <a:pPr marL="0" marR="0" lvl="0" indent="0" rtl="0">
                <a:lnSpc>
                  <a:spcPct val="139958"/>
                </a:lnSpc>
                <a:spcBef>
                  <a:spcPts val="0"/>
                </a:spcBef>
                <a:spcAft>
                  <a:spcPts val="0"/>
                </a:spcAft>
                <a:buClr>
                  <a:srgbClr val="000000"/>
                </a:buClr>
                <a:buSzPts val="2400"/>
                <a:buFont typeface="Arial"/>
                <a:buNone/>
              </a:pPr>
              <a:r>
                <a:rPr lang="sl-SI" sz="2400" b="1" dirty="0">
                  <a:latin typeface="Abhaya Libre"/>
                  <a:ea typeface="Abhaya Libre"/>
                  <a:cs typeface="Abhaya Libre"/>
                  <a:sym typeface="Abhaya Libre"/>
                </a:rPr>
                <a:t>     </a:t>
              </a:r>
              <a:r>
                <a:rPr lang="en-US" sz="2400" b="1" dirty="0">
                  <a:latin typeface="Abhaya Libre"/>
                  <a:ea typeface="Abhaya Libre"/>
                  <a:cs typeface="Abhaya Libre"/>
                  <a:sym typeface="Abhaya Libre"/>
                </a:rPr>
                <a:t>(</a:t>
              </a:r>
              <a:r>
                <a:rPr lang="en-US" sz="2400" b="1" dirty="0" err="1">
                  <a:latin typeface="Abhaya Libre"/>
                  <a:ea typeface="Abhaya Libre"/>
                  <a:cs typeface="Abhaya Libre"/>
                  <a:sym typeface="Abhaya Libre"/>
                </a:rPr>
                <a:t>ustvarjalna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produkcija</a:t>
              </a:r>
              <a:r>
                <a:rPr lang="en-US" sz="2400" b="1" dirty="0">
                  <a:latin typeface="Abhaya Libre"/>
                  <a:ea typeface="Abhaya Libre"/>
                  <a:cs typeface="Abhaya Libre"/>
                  <a:sym typeface="Abhaya Libre"/>
                </a:rPr>
                <a:t>)</a:t>
              </a:r>
              <a:endParaRPr lang="sl-SI" sz="2400" b="1" dirty="0">
                <a:latin typeface="Abhaya Libre"/>
                <a:ea typeface="Abhaya Libre"/>
                <a:cs typeface="Abhaya Libre"/>
                <a:sym typeface="Abhaya Libre"/>
              </a:endParaRPr>
            </a:p>
            <a:p>
              <a:pPr marL="342900" marR="0" lvl="0" indent="-342900"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oblikovanja</a:t>
              </a:r>
              <a:r>
                <a:rPr lang="en-US" sz="2400" dirty="0">
                  <a:latin typeface="Abhaya Libre"/>
                  <a:ea typeface="Abhaya Libre"/>
                  <a:cs typeface="Abhaya Libre"/>
                  <a:sym typeface="Abhaya Libre"/>
                </a:rPr>
                <a:t> in/</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ustvarjanja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artefaktov</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materialov</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342900" marR="0" lvl="0" indent="-342900"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uporabe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dokazov</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reševanje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problemov</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odgovarjanje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vprašanja</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342900" marR="0" lvl="0" indent="-342900"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sprejemanja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razvijanja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praks</a:t>
              </a:r>
              <a:r>
                <a:rPr lang="en-US" sz="2400" dirty="0">
                  <a:latin typeface="Abhaya Libre"/>
                  <a:ea typeface="Abhaya Libre"/>
                  <a:cs typeface="Abhaya Libre"/>
                  <a:sym typeface="Abhaya Libre"/>
                </a:rPr>
                <a:t> z </a:t>
              </a:r>
              <a:r>
                <a:rPr lang="en-US" sz="2400" dirty="0" err="1">
                  <a:latin typeface="Abhaya Libre"/>
                  <a:ea typeface="Abhaya Libre"/>
                  <a:cs typeface="Abhaya Libre"/>
                  <a:sym typeface="Abhaya Libre"/>
                </a:rPr>
                <a:t>digitalno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tehnologijo</a:t>
              </a:r>
              <a:r>
                <a:rPr lang="en-US" sz="2400" b="1" dirty="0">
                  <a:latin typeface="Abhaya Libre"/>
                  <a:ea typeface="Abhaya Libre"/>
                  <a:cs typeface="Abhaya Libre"/>
                  <a:sym typeface="Abhaya Libre"/>
                </a:rPr>
                <a:t>.</a:t>
              </a:r>
              <a:r>
                <a:rPr lang="sl-SI" sz="2400" b="1" dirty="0">
                  <a:latin typeface="Abhaya Libre"/>
                  <a:ea typeface="Abhaya Libre"/>
                  <a:cs typeface="Abhaya Libre"/>
                  <a:sym typeface="Abhaya Libre"/>
                </a:rPr>
                <a:t> </a:t>
              </a:r>
              <a:endParaRPr sz="2400" dirty="0">
                <a:latin typeface="Abhaya Libre"/>
                <a:ea typeface="Abhaya Libre"/>
                <a:cs typeface="Abhaya Libre"/>
                <a:sym typeface="Abhaya Libre"/>
              </a:endParaRPr>
            </a:p>
          </p:txBody>
        </p:sp>
        <p:sp>
          <p:nvSpPr>
            <p:cNvPr id="259" name="Google Shape;259;g1c08aab1bd7_0_2"/>
            <p:cNvSpPr txBox="1"/>
            <p:nvPr/>
          </p:nvSpPr>
          <p:spPr>
            <a:xfrm>
              <a:off x="10896020" y="6603451"/>
              <a:ext cx="11040900" cy="275767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4. </a:t>
              </a:r>
              <a:r>
                <a:rPr lang="en-US" sz="2400" b="1" dirty="0" err="1">
                  <a:latin typeface="Abhaya Libre"/>
                  <a:ea typeface="Abhaya Libre"/>
                  <a:cs typeface="Abhaya Libre"/>
                  <a:sym typeface="Abhaya Libre"/>
                </a:rPr>
                <a:t>Digitalno</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učenje</a:t>
              </a:r>
              <a:r>
                <a:rPr lang="en-US" sz="2400" b="1" dirty="0">
                  <a:latin typeface="Abhaya Libre"/>
                  <a:ea typeface="Abhaya Libre"/>
                  <a:cs typeface="Abhaya Libre"/>
                  <a:sym typeface="Abhaya Libre"/>
                </a:rPr>
                <a:t> in </a:t>
              </a:r>
              <a:r>
                <a:rPr lang="en-US" sz="2400" b="1" dirty="0" err="1">
                  <a:latin typeface="Abhaya Libre"/>
                  <a:ea typeface="Abhaya Libre"/>
                  <a:cs typeface="Abhaya Libre"/>
                  <a:sym typeface="Abhaya Libre"/>
                </a:rPr>
                <a:t>razvoj</a:t>
              </a:r>
              <a:r>
                <a:rPr lang="en-US" sz="2400" b="1" dirty="0">
                  <a:latin typeface="Abhaya Libre"/>
                  <a:ea typeface="Abhaya Libre"/>
                  <a:cs typeface="Abhaya Libre"/>
                  <a:sym typeface="Abhaya Libre"/>
                </a:rPr>
                <a:t> </a:t>
              </a:r>
              <a:endParaRPr lang="sl-SI" sz="2400" b="1" dirty="0">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sodelovanja</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priložnostih</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digitalno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izkoriščanja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priložnosti;sposobnost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podpiranja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razvijanja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drugih</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digitalno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bogatih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okoljih</a:t>
              </a:r>
              <a:endParaRPr sz="2400" dirty="0">
                <a:latin typeface="Abhaya Libre"/>
                <a:ea typeface="Abhaya Libre"/>
                <a:cs typeface="Abhaya Libre"/>
                <a:sym typeface="Abhaya Libre"/>
              </a:endParaRPr>
            </a:p>
          </p:txBody>
        </p:sp>
      </p:grpSp>
      <p:pic>
        <p:nvPicPr>
          <p:cNvPr id="261" name="Google Shape;261;g1c08aab1bd7_0_2"/>
          <p:cNvPicPr preferRelativeResize="0"/>
          <p:nvPr/>
        </p:nvPicPr>
        <p:blipFill rotWithShape="1">
          <a:blip r:embed="rId7">
            <a:alphaModFix/>
          </a:blip>
          <a:srcRect/>
          <a:stretch/>
        </p:blipFill>
        <p:spPr>
          <a:xfrm>
            <a:off x="3420730" y="9507741"/>
            <a:ext cx="3710719" cy="779251"/>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48B8FE6F-5DD2-D70A-6C3D-29EEC2529AE1}"/>
              </a:ext>
            </a:extLst>
          </p:cNvPr>
          <p:cNvPicPr>
            <a:picLocks noChangeAspect="1"/>
          </p:cNvPicPr>
          <p:nvPr/>
        </p:nvPicPr>
        <p:blipFill>
          <a:blip r:embed="rId8"/>
          <a:stretch>
            <a:fillRect/>
          </a:stretch>
        </p:blipFill>
        <p:spPr>
          <a:xfrm>
            <a:off x="10232501" y="2240495"/>
            <a:ext cx="7224800" cy="3434010"/>
          </a:xfrm>
          <a:prstGeom prst="rect">
            <a:avLst/>
          </a:prstGeom>
        </p:spPr>
      </p:pic>
    </p:spTree>
    <p:extLst>
      <p:ext uri="{BB962C8B-B14F-4D97-AF65-F5344CB8AC3E}">
        <p14:creationId xmlns:p14="http://schemas.microsoft.com/office/powerpoint/2010/main" val="170361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65"/>
        <p:cNvGrpSpPr/>
        <p:nvPr/>
      </p:nvGrpSpPr>
      <p:grpSpPr>
        <a:xfrm>
          <a:off x="0" y="0"/>
          <a:ext cx="0" cy="0"/>
          <a:chOff x="0" y="0"/>
          <a:chExt cx="0" cy="0"/>
        </a:xfrm>
      </p:grpSpPr>
      <p:pic>
        <p:nvPicPr>
          <p:cNvPr id="266" name="Google Shape;266;g1c0d571eb8a_0_2"/>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267" name="Google Shape;267;g1c0d571eb8a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68" name="Google Shape;268;g1c0d571eb8a_0_2"/>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69" name="Google Shape;269;g1c0d571eb8a_0_2"/>
          <p:cNvPicPr preferRelativeResize="0"/>
          <p:nvPr/>
        </p:nvPicPr>
        <p:blipFill rotWithShape="1">
          <a:blip r:embed="rId6">
            <a:alphaModFix/>
          </a:blip>
          <a:srcRect/>
          <a:stretch/>
        </p:blipFill>
        <p:spPr>
          <a:xfrm>
            <a:off x="8873315" y="9507749"/>
            <a:ext cx="3710719" cy="779251"/>
          </a:xfrm>
          <a:prstGeom prst="rect">
            <a:avLst/>
          </a:prstGeom>
          <a:noFill/>
          <a:ln>
            <a:noFill/>
          </a:ln>
        </p:spPr>
      </p:pic>
      <p:sp>
        <p:nvSpPr>
          <p:cNvPr id="270" name="Google Shape;270;g1c0d571eb8a_0_2"/>
          <p:cNvSpPr/>
          <p:nvPr/>
        </p:nvSpPr>
        <p:spPr>
          <a:xfrm>
            <a:off x="11423000" y="2553050"/>
            <a:ext cx="6307874" cy="6416821"/>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1c0d571eb8a_0_2"/>
          <p:cNvSpPr txBox="1"/>
          <p:nvPr/>
        </p:nvSpPr>
        <p:spPr>
          <a:xfrm>
            <a:off x="1419974" y="2635670"/>
            <a:ext cx="9308700" cy="620477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5. </a:t>
            </a:r>
            <a:r>
              <a:rPr lang="en-US" sz="2400" b="1" dirty="0" err="1">
                <a:latin typeface="Abhaya Libre"/>
                <a:ea typeface="Abhaya Libre"/>
                <a:cs typeface="Abhaya Libre"/>
                <a:sym typeface="Abhaya Libre"/>
              </a:rPr>
              <a:t>Digitalna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komunikacija</a:t>
            </a:r>
            <a:r>
              <a:rPr lang="en-US" sz="2400" b="1" dirty="0">
                <a:latin typeface="Abhaya Libre"/>
                <a:ea typeface="Abhaya Libre"/>
                <a:cs typeface="Abhaya Libre"/>
                <a:sym typeface="Abhaya Libre"/>
              </a:rPr>
              <a:t>, sodelovanje in </a:t>
            </a:r>
            <a:r>
              <a:rPr lang="en-US" sz="2400" b="1" dirty="0" err="1">
                <a:latin typeface="Abhaya Libre"/>
                <a:ea typeface="Abhaya Libre"/>
                <a:cs typeface="Abhaya Libre"/>
                <a:sym typeface="Abhaya Libre"/>
              </a:rPr>
              <a:t>udeležba</a:t>
            </a:r>
            <a:r>
              <a:rPr lang="sl-SI" sz="2400" b="1" dirty="0">
                <a:latin typeface="Abhaya Libre"/>
                <a:ea typeface="Abhaya Libre"/>
                <a:cs typeface="Abhaya Libre"/>
                <a:sym typeface="Abhaya Libre"/>
              </a:rPr>
              <a:t> (udeležba)</a:t>
            </a:r>
            <a:r>
              <a:rPr lang="en-US" sz="2400" b="1" dirty="0">
                <a:latin typeface="Abhaya Libre"/>
                <a:ea typeface="Abhaya Libre"/>
                <a:cs typeface="Abhaya Libre"/>
                <a:sym typeface="Abhaya Libre"/>
              </a:rPr>
              <a:t> </a:t>
            </a:r>
            <a:endParaRPr lang="sl-SI" sz="2400" b="1" dirty="0">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učinkovitega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komuniciranja</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medijih</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prostorih</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sl-SI" sz="2400" dirty="0">
                <a:latin typeface="Abhaya Libre"/>
                <a:ea typeface="Abhaya Libre"/>
                <a:cs typeface="Abhaya Libre"/>
                <a:sym typeface="Abhaya Libre"/>
              </a:rPr>
              <a:t>S</a:t>
            </a:r>
            <a:r>
              <a:rPr lang="en-US" sz="2400" dirty="0" err="1">
                <a:latin typeface="Abhaya Libre"/>
                <a:ea typeface="Abhaya Libre"/>
                <a:cs typeface="Abhaya Libre"/>
                <a:sym typeface="Abhaya Libre"/>
              </a:rPr>
              <a:t>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sodelovanja</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skupinah</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delovnih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skupinah</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sl-SI" sz="2400" dirty="0">
                <a:latin typeface="Abhaya Libre"/>
                <a:ea typeface="Abhaya Libre"/>
                <a:cs typeface="Abhaya Libre"/>
                <a:sym typeface="Abhaya Libre"/>
              </a:rPr>
              <a:t>Z</a:t>
            </a:r>
            <a:r>
              <a:rPr lang="en-US" sz="2400" dirty="0" err="1">
                <a:latin typeface="Abhaya Libre"/>
                <a:ea typeface="Abhaya Libre"/>
                <a:cs typeface="Abhaya Libre"/>
                <a:sym typeface="Abhaya Libre"/>
              </a:rPr>
              <a:t>možnost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sodelovanja</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omrežjih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omogočanja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njihovega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delovanja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vzpostavljanja</a:t>
            </a:r>
            <a:r>
              <a:rPr lang="sl-SI" sz="2400" dirty="0">
                <a:latin typeface="Abhaya Libre"/>
                <a:ea typeface="Abhaya Libre"/>
                <a:cs typeface="Abhaya Libre"/>
                <a:sym typeface="Abhaya Libre"/>
              </a:rPr>
              <a:t>.</a:t>
            </a:r>
          </a:p>
          <a:p>
            <a:pPr marL="0" marR="0" lvl="0" indent="0" algn="just" rtl="0">
              <a:lnSpc>
                <a:spcPct val="139958"/>
              </a:lnSpc>
              <a:spcBef>
                <a:spcPts val="0"/>
              </a:spcBef>
              <a:spcAft>
                <a:spcPts val="0"/>
              </a:spcAft>
              <a:buClr>
                <a:srgbClr val="000000"/>
              </a:buClr>
              <a:buSzPts val="2400"/>
              <a:buFont typeface="Arial"/>
              <a:buNone/>
            </a:pPr>
            <a:endParaRPr lang="sl-SI" sz="24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6. </a:t>
            </a:r>
            <a:r>
              <a:rPr lang="en-US" sz="2400" b="1" dirty="0" err="1">
                <a:latin typeface="Abhaya Libre"/>
                <a:ea typeface="Abhaya Libre"/>
                <a:cs typeface="Abhaya Libre"/>
                <a:sym typeface="Abhaya Libre"/>
              </a:rPr>
              <a:t>Digitalna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identiteta</a:t>
            </a:r>
            <a:r>
              <a:rPr lang="en-US" sz="2400" b="1" dirty="0">
                <a:latin typeface="Abhaya Libre"/>
                <a:ea typeface="Abhaya Libre"/>
                <a:cs typeface="Abhaya Libre"/>
                <a:sym typeface="Abhaya Libre"/>
              </a:rPr>
              <a:t> in dobro </a:t>
            </a:r>
            <a:r>
              <a:rPr lang="en-US" sz="2400" b="1" dirty="0" err="1">
                <a:latin typeface="Abhaya Libre"/>
                <a:ea typeface="Abhaya Libre"/>
                <a:cs typeface="Abhaya Libre"/>
                <a:sym typeface="Abhaya Libre"/>
              </a:rPr>
              <a:t>počutje</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samouresničevanje</a:t>
            </a:r>
            <a:r>
              <a:rPr lang="en-US" sz="2400" b="1" dirty="0">
                <a:latin typeface="Abhaya Libre"/>
                <a:ea typeface="Abhaya Libre"/>
                <a:cs typeface="Abhaya Libre"/>
                <a:sym typeface="Abhaya Libre"/>
              </a:rPr>
              <a:t>)</a:t>
            </a:r>
            <a:endParaRPr lang="sl-SI" sz="2400" b="1" dirty="0">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razvijanja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predstavljanja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pozitivne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identitete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identitet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ter</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upravljanja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ugleda</a:t>
            </a:r>
            <a:endParaRPr lang="sl-SI" sz="2400" dirty="0">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sl-SI" sz="2400" dirty="0">
                <a:latin typeface="Abhaya Libre"/>
                <a:ea typeface="Abhaya Libre"/>
                <a:cs typeface="Abhaya Libre"/>
                <a:sym typeface="Abhaya Libre"/>
              </a:rPr>
              <a:t>S</a:t>
            </a:r>
            <a:r>
              <a:rPr lang="en-US" sz="2400" dirty="0" err="1">
                <a:latin typeface="Abhaya Libre"/>
                <a:ea typeface="Abhaya Libre"/>
                <a:cs typeface="Abhaya Libre"/>
                <a:sym typeface="Abhaya Libre"/>
              </a:rPr>
              <a:t>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skrbeti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osebno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zdravje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varnost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odnose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ravnovesje</a:t>
            </a:r>
            <a:r>
              <a:rPr lang="en-US" sz="2400" dirty="0">
                <a:latin typeface="Abhaya Libre"/>
                <a:ea typeface="Abhaya Libre"/>
                <a:cs typeface="Abhaya Libre"/>
                <a:sym typeface="Abhaya Libre"/>
              </a:rPr>
              <a:t> med </a:t>
            </a:r>
            <a:r>
              <a:rPr lang="en-US" sz="2400" dirty="0" err="1">
                <a:latin typeface="Abhaya Libre"/>
                <a:ea typeface="Abhaya Libre"/>
                <a:cs typeface="Abhaya Libre"/>
                <a:sym typeface="Abhaya Libre"/>
              </a:rPr>
              <a:t>poklicnim</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zasebnim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življenjem</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digitalnem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okolju</a:t>
            </a:r>
            <a:endParaRPr sz="2400" dirty="0">
              <a:latin typeface="Abhaya Libre"/>
              <a:ea typeface="Abhaya Libre"/>
              <a:cs typeface="Abhaya Libre"/>
              <a:sym typeface="Abhaya Libre"/>
            </a:endParaRPr>
          </a:p>
        </p:txBody>
      </p:sp>
      <p:sp>
        <p:nvSpPr>
          <p:cNvPr id="272" name="Google Shape;272;g1c0d571eb8a_0_2"/>
          <p:cNvSpPr txBox="1"/>
          <p:nvPr/>
        </p:nvSpPr>
        <p:spPr>
          <a:xfrm>
            <a:off x="1419974" y="951950"/>
            <a:ext cx="13975535" cy="1676869"/>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6 </a:t>
            </a:r>
            <a:r>
              <a:rPr lang="en-US" sz="6410" dirty="0" err="1">
                <a:latin typeface="Abhaya Libre"/>
                <a:ea typeface="Abhaya Libre"/>
                <a:cs typeface="Abhaya Libre"/>
                <a:sym typeface="Abhaya Libre"/>
              </a:rPr>
              <a:t>elementov</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digitalne</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usposobljenosti</a:t>
            </a:r>
            <a:r>
              <a:rPr lang="en-US" sz="6410" dirty="0">
                <a:latin typeface="Abhaya Libre"/>
                <a:ea typeface="Abhaya Libre"/>
                <a:cs typeface="Abhaya Libre"/>
                <a:sym typeface="Abhaya Libre"/>
              </a:rPr>
              <a:t> </a:t>
            </a:r>
          </a:p>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 - </a:t>
            </a:r>
            <a:r>
              <a:rPr lang="en-US" sz="6410" dirty="0" err="1">
                <a:latin typeface="Abhaya Libre"/>
                <a:ea typeface="Abhaya Libre"/>
                <a:cs typeface="Abhaya Libre"/>
                <a:sym typeface="Abhaya Libre"/>
              </a:rPr>
              <a:t>nadaljevanje</a:t>
            </a:r>
            <a:endParaRPr sz="1400" b="0" i="0" u="none" strike="noStrike" cap="none" dirty="0">
              <a:solidFill>
                <a:srgbClr val="000000"/>
              </a:solidFill>
              <a:latin typeface="Arial"/>
              <a:ea typeface="Arial"/>
              <a:cs typeface="Arial"/>
              <a:sym typeface="Arial"/>
            </a:endParaRPr>
          </a:p>
        </p:txBody>
      </p:sp>
      <p:pic>
        <p:nvPicPr>
          <p:cNvPr id="273" name="Google Shape;273;g1c0d571eb8a_0_2"/>
          <p:cNvPicPr preferRelativeResize="0"/>
          <p:nvPr/>
        </p:nvPicPr>
        <p:blipFill>
          <a:blip r:embed="rId7">
            <a:alphaModFix/>
          </a:blip>
          <a:stretch>
            <a:fillRect/>
          </a:stretch>
        </p:blipFill>
        <p:spPr>
          <a:xfrm>
            <a:off x="11884725" y="3965613"/>
            <a:ext cx="5384425" cy="3591700"/>
          </a:xfrm>
          <a:prstGeom prst="rect">
            <a:avLst/>
          </a:prstGeom>
          <a:noFill/>
          <a:ln w="12700" cap="flat" cmpd="sng">
            <a:solidFill>
              <a:srgbClr val="00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77"/>
        <p:cNvGrpSpPr/>
        <p:nvPr/>
      </p:nvGrpSpPr>
      <p:grpSpPr>
        <a:xfrm>
          <a:off x="0" y="0"/>
          <a:ext cx="0" cy="0"/>
          <a:chOff x="0" y="0"/>
          <a:chExt cx="0" cy="0"/>
        </a:xfrm>
      </p:grpSpPr>
      <p:pic>
        <p:nvPicPr>
          <p:cNvPr id="278" name="Google Shape;278;g1c0d571eb8a_0_34"/>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79" name="Google Shape;279;g1c0d571eb8a_0_3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80" name="Google Shape;280;g1c0d571eb8a_0_3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81" name="Google Shape;281;g1c0d571eb8a_0_34"/>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282" name="Google Shape;282;g1c0d571eb8a_0_34"/>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283" name="Google Shape;283;g1c0d571eb8a_0_34"/>
          <p:cNvSpPr txBox="1"/>
          <p:nvPr/>
        </p:nvSpPr>
        <p:spPr>
          <a:xfrm>
            <a:off x="2871525" y="711800"/>
            <a:ext cx="11092500" cy="167686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4 </a:t>
            </a:r>
            <a:r>
              <a:rPr lang="sl-SI" sz="6410" dirty="0">
                <a:latin typeface="Abhaya Libre"/>
                <a:ea typeface="Abhaya Libre"/>
                <a:cs typeface="Abhaya Libre"/>
                <a:sym typeface="Abhaya Libre"/>
              </a:rPr>
              <a:t>Načela digitalne pismenosti</a:t>
            </a:r>
            <a:endParaRPr sz="6410" b="0" i="0" u="none" strike="noStrike" cap="none" dirty="0">
              <a:solidFill>
                <a:srgbClr val="000000"/>
              </a:solidFill>
              <a:latin typeface="Abhaya Libre"/>
              <a:ea typeface="Abhaya Libre"/>
              <a:cs typeface="Abhaya Libre"/>
              <a:sym typeface="Abhaya Libre"/>
            </a:endParaRPr>
          </a:p>
          <a:p>
            <a:pPr marL="0" marR="0" lvl="0" indent="0" algn="ctr" rtl="0">
              <a:lnSpc>
                <a:spcPct val="85007"/>
              </a:lnSpc>
              <a:spcBef>
                <a:spcPts val="0"/>
              </a:spcBef>
              <a:spcAft>
                <a:spcPts val="0"/>
              </a:spcAft>
              <a:buClr>
                <a:srgbClr val="000000"/>
              </a:buClr>
              <a:buSzPts val="6410"/>
              <a:buFont typeface="Arial"/>
              <a:buNone/>
            </a:pPr>
            <a:endParaRPr sz="6410" b="0" i="0" u="none" strike="noStrike" cap="none" dirty="0">
              <a:solidFill>
                <a:srgbClr val="000000"/>
              </a:solidFill>
              <a:latin typeface="Abhaya Libre"/>
              <a:ea typeface="Abhaya Libre"/>
              <a:cs typeface="Abhaya Libre"/>
              <a:sym typeface="Abhaya Libre"/>
            </a:endParaRPr>
          </a:p>
        </p:txBody>
      </p:sp>
      <p:sp>
        <p:nvSpPr>
          <p:cNvPr id="284" name="Google Shape;284;g1c0d571eb8a_0_34"/>
          <p:cNvSpPr txBox="1"/>
          <p:nvPr/>
        </p:nvSpPr>
        <p:spPr>
          <a:xfrm>
            <a:off x="9155725" y="2860025"/>
            <a:ext cx="8457000" cy="6204776"/>
          </a:xfrm>
          <a:prstGeom prst="rect">
            <a:avLst/>
          </a:prstGeom>
          <a:noFill/>
          <a:ln>
            <a:noFill/>
          </a:ln>
        </p:spPr>
        <p:txBody>
          <a:bodyPr spcFirstLastPara="1" wrap="square" lIns="0" tIns="0" rIns="0" bIns="0" anchor="t" anchorCtr="0">
            <a:spAutoFit/>
          </a:bodyPr>
          <a:lstStyle/>
          <a:p>
            <a:pPr marL="457200" marR="0" lvl="0" indent="-457200" algn="just" rtl="0">
              <a:lnSpc>
                <a:spcPct val="139958"/>
              </a:lnSpc>
              <a:spcBef>
                <a:spcPts val="0"/>
              </a:spcBef>
              <a:spcAft>
                <a:spcPts val="0"/>
              </a:spcAft>
              <a:buClr>
                <a:srgbClr val="000000"/>
              </a:buClr>
              <a:buSzPts val="2400"/>
              <a:buFont typeface="Arial"/>
              <a:buAutoNum type="arabicPeriod"/>
            </a:pPr>
            <a:r>
              <a:rPr lang="sl-SI" sz="2400" b="1" i="0" u="none" strike="noStrike" cap="none" dirty="0">
                <a:solidFill>
                  <a:srgbClr val="000000"/>
                </a:solidFill>
                <a:latin typeface="Abhaya Libre"/>
                <a:ea typeface="Abhaya Libre"/>
                <a:cs typeface="Abhaya Libre"/>
                <a:sym typeface="Abhaya Libre"/>
              </a:rPr>
              <a:t>Razumevanje </a:t>
            </a:r>
          </a:p>
          <a:p>
            <a:pPr marR="0" lvl="0" algn="just" rtl="0">
              <a:lnSpc>
                <a:spcPct val="139958"/>
              </a:lnSpc>
              <a:spcBef>
                <a:spcPts val="0"/>
              </a:spcBef>
              <a:spcAft>
                <a:spcPts val="0"/>
              </a:spcAft>
              <a:buClr>
                <a:srgbClr val="000000"/>
              </a:buClr>
              <a:buSzPts val="2400"/>
            </a:pPr>
            <a:r>
              <a:rPr lang="sl-SI" sz="2400" b="0" i="0" u="none" strike="noStrike" cap="none" dirty="0">
                <a:solidFill>
                  <a:srgbClr val="000000"/>
                </a:solidFill>
                <a:latin typeface="Abhaya Libre"/>
                <a:ea typeface="Abhaya Libre"/>
                <a:cs typeface="Abhaya Libre"/>
                <a:sym typeface="Abhaya Libre"/>
              </a:rPr>
              <a:t>Prvo načelo digitalne pismenosti je preprosto razumevanje - sposobnost pridobivanja implicitnih in eksplicitnih idej iz medija.</a:t>
            </a:r>
          </a:p>
          <a:p>
            <a:pPr marR="0" lvl="0" algn="just" rtl="0">
              <a:lnSpc>
                <a:spcPct val="139958"/>
              </a:lnSpc>
              <a:spcBef>
                <a:spcPts val="0"/>
              </a:spcBef>
              <a:spcAft>
                <a:spcPts val="0"/>
              </a:spcAft>
              <a:buClr>
                <a:srgbClr val="000000"/>
              </a:buClr>
              <a:buSzPts val="2400"/>
            </a:pPr>
            <a:endParaRPr lang="sl-SI" sz="2400" b="0" i="0" u="none" strike="noStrike" cap="none" dirty="0">
              <a:solidFill>
                <a:srgbClr val="000000"/>
              </a:solidFill>
              <a:latin typeface="Abhaya Libre"/>
              <a:ea typeface="Abhaya Libre"/>
              <a:cs typeface="Abhaya Libre"/>
              <a:sym typeface="Abhaya Libre"/>
            </a:endParaRPr>
          </a:p>
          <a:p>
            <a:pPr marR="0" lvl="0" algn="just" rtl="0">
              <a:lnSpc>
                <a:spcPct val="139958"/>
              </a:lnSpc>
              <a:spcBef>
                <a:spcPts val="0"/>
              </a:spcBef>
              <a:spcAft>
                <a:spcPts val="0"/>
              </a:spcAft>
              <a:buClr>
                <a:srgbClr val="000000"/>
              </a:buClr>
              <a:buSzPts val="2400"/>
            </a:pPr>
            <a:r>
              <a:rPr lang="sl-SI" sz="2400" b="1" i="0" u="none" strike="noStrike" cap="none" dirty="0">
                <a:solidFill>
                  <a:srgbClr val="000000"/>
                </a:solidFill>
                <a:latin typeface="Abhaya Libre"/>
                <a:ea typeface="Abhaya Libre"/>
                <a:cs typeface="Abhaya Libre"/>
                <a:sym typeface="Abhaya Libre"/>
              </a:rPr>
              <a:t>2.     Soodvisnost</a:t>
            </a:r>
          </a:p>
          <a:p>
            <a:pPr marR="0" lvl="0" algn="just" rtl="0">
              <a:lnSpc>
                <a:spcPct val="139958"/>
              </a:lnSpc>
              <a:spcBef>
                <a:spcPts val="0"/>
              </a:spcBef>
              <a:spcAft>
                <a:spcPts val="0"/>
              </a:spcAft>
              <a:buClr>
                <a:srgbClr val="000000"/>
              </a:buClr>
              <a:buSzPts val="2400"/>
            </a:pPr>
            <a:r>
              <a:rPr lang="sl-SI" sz="2400" b="0" i="0" u="none" strike="noStrike" cap="none" dirty="0">
                <a:solidFill>
                  <a:srgbClr val="000000"/>
                </a:solidFill>
                <a:latin typeface="Abhaya Libre"/>
                <a:ea typeface="Abhaya Libre"/>
                <a:cs typeface="Abhaya Libre"/>
                <a:sym typeface="Abhaya Libre"/>
              </a:rPr>
              <a:t>Drugo načelo digitalne pismenosti je soodvisnost - kako se ena medijska oblika potencialno, metaforično, idealno ali dobesedno povezuje z drugo. Le malo medijev je ustvarjenih z namenom izolacije, objavljanje pa je lažje kot kdaj koli prej. Zaradi velikega števila medijev je nujno, da medijske oblike ne le sobivajo, temveč se med seboj dopolnjujejo.</a:t>
            </a: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285" name="Google Shape;285;g1c0d571eb8a_0_34"/>
          <p:cNvPicPr preferRelativeResize="0"/>
          <p:nvPr/>
        </p:nvPicPr>
        <p:blipFill>
          <a:blip r:embed="rId8">
            <a:alphaModFix/>
          </a:blip>
          <a:stretch>
            <a:fillRect/>
          </a:stretch>
        </p:blipFill>
        <p:spPr>
          <a:xfrm>
            <a:off x="627937" y="2530566"/>
            <a:ext cx="7888125" cy="59161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89"/>
        <p:cNvGrpSpPr/>
        <p:nvPr/>
      </p:nvGrpSpPr>
      <p:grpSpPr>
        <a:xfrm>
          <a:off x="0" y="0"/>
          <a:ext cx="0" cy="0"/>
          <a:chOff x="0" y="0"/>
          <a:chExt cx="0" cy="0"/>
        </a:xfrm>
      </p:grpSpPr>
      <p:pic>
        <p:nvPicPr>
          <p:cNvPr id="290" name="Google Shape;290;g1c2baca10de_0_6"/>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291" name="Google Shape;291;g1c2baca10de_0_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92" name="Google Shape;292;g1c2baca10de_0_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93" name="Google Shape;293;g1c2baca10de_0_6"/>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294" name="Google Shape;294;g1c2baca10de_0_6"/>
          <p:cNvSpPr/>
          <p:nvPr/>
        </p:nvSpPr>
        <p:spPr>
          <a:xfrm>
            <a:off x="11423000" y="2553050"/>
            <a:ext cx="6307874" cy="6416821"/>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1c2baca10de_0_6"/>
          <p:cNvSpPr txBox="1"/>
          <p:nvPr/>
        </p:nvSpPr>
        <p:spPr>
          <a:xfrm>
            <a:off x="1262200" y="2413588"/>
            <a:ext cx="9308700" cy="620477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en-US" sz="2400" b="1" dirty="0">
                <a:latin typeface="Abhaya Libre"/>
                <a:ea typeface="Abhaya Libre"/>
                <a:cs typeface="Abhaya Libre"/>
                <a:sym typeface="Abhaya Libre"/>
              </a:rPr>
              <a:t>3. </a:t>
            </a:r>
            <a:r>
              <a:rPr lang="en-US" sz="2400" b="1" dirty="0" err="1">
                <a:latin typeface="Abhaya Libre"/>
                <a:ea typeface="Abhaya Libre"/>
                <a:cs typeface="Abhaya Libre"/>
                <a:sym typeface="Abhaya Libre"/>
              </a:rPr>
              <a:t>Družbeni</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dejavniki</a:t>
            </a:r>
            <a:endParaRPr lang="sl-SI" sz="2400" b="1" dirty="0">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n-US" sz="2400" dirty="0" err="1">
                <a:latin typeface="Abhaya Libre"/>
                <a:ea typeface="Abhaya Libre"/>
                <a:cs typeface="Abhaya Libre"/>
                <a:sym typeface="Abhaya Libre"/>
              </a:rPr>
              <a:t>Deljenje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več</a:t>
            </a:r>
            <a:r>
              <a:rPr lang="en-US" sz="2400" dirty="0">
                <a:latin typeface="Abhaya Libre"/>
                <a:ea typeface="Abhaya Libre"/>
                <a:cs typeface="Abhaya Libre"/>
                <a:sym typeface="Abhaya Libre"/>
              </a:rPr>
              <a:t> le </a:t>
            </a:r>
            <a:r>
              <a:rPr lang="en-US" sz="2400" dirty="0" err="1">
                <a:latin typeface="Abhaya Libre"/>
                <a:ea typeface="Abhaya Libre"/>
                <a:cs typeface="Abhaya Libre"/>
                <a:sym typeface="Abhaya Libre"/>
              </a:rPr>
              <a:t>način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osebne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identitete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distribucije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temveč</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ustvarja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lastna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sporočila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Kdo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kaj</a:t>
            </a:r>
            <a:r>
              <a:rPr lang="en-US" sz="2400" dirty="0">
                <a:latin typeface="Abhaya Libre"/>
                <a:ea typeface="Abhaya Libre"/>
                <a:cs typeface="Abhaya Libre"/>
                <a:sym typeface="Abhaya Libre"/>
              </a:rPr>
              <a:t> deli </a:t>
            </a:r>
            <a:r>
              <a:rPr lang="en-US" sz="2400" dirty="0" err="1">
                <a:latin typeface="Abhaya Libre"/>
                <a:ea typeface="Abhaya Libre"/>
                <a:cs typeface="Abhaya Libre"/>
                <a:sym typeface="Abhaya Libre"/>
              </a:rPr>
              <a:t>prek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katerih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kanalov</a:t>
            </a:r>
            <a:r>
              <a:rPr lang="en-US" sz="2400" dirty="0">
                <a:latin typeface="Abhaya Libre"/>
                <a:ea typeface="Abhaya Libre"/>
                <a:cs typeface="Abhaya Libre"/>
                <a:sym typeface="Abhaya Libre"/>
              </a:rPr>
              <a:t>, ne more </a:t>
            </a:r>
            <a:r>
              <a:rPr lang="en-US" sz="2400" dirty="0" err="1">
                <a:latin typeface="Abhaya Libre"/>
                <a:ea typeface="Abhaya Libre"/>
                <a:cs typeface="Abhaya Libre"/>
                <a:sym typeface="Abhaya Libre"/>
              </a:rPr>
              <a:t>odločati</a:t>
            </a:r>
            <a:r>
              <a:rPr lang="en-US" sz="2400" dirty="0">
                <a:latin typeface="Abhaya Libre"/>
                <a:ea typeface="Abhaya Libre"/>
                <a:cs typeface="Abhaya Libre"/>
                <a:sym typeface="Abhaya Libre"/>
              </a:rPr>
              <a:t> le o </a:t>
            </a:r>
            <a:r>
              <a:rPr lang="en-US" sz="2400" dirty="0" err="1">
                <a:latin typeface="Abhaya Libre"/>
                <a:ea typeface="Abhaya Libre"/>
                <a:cs typeface="Abhaya Libre"/>
                <a:sym typeface="Abhaya Libre"/>
              </a:rPr>
              <a:t>dolgoročnem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uspehu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medijev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temveč</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ustvari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organske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ekosisteme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pridobivanja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deljenja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shranjevanja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koncu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ponovnega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pakiranja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medijev</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n-US" sz="2400" b="1" dirty="0">
                <a:latin typeface="Abhaya Libre"/>
                <a:ea typeface="Abhaya Libre"/>
                <a:cs typeface="Abhaya Libre"/>
                <a:sym typeface="Abhaya Libre"/>
              </a:rPr>
              <a:t>4. </a:t>
            </a:r>
            <a:r>
              <a:rPr lang="en-US" sz="2400" b="1" dirty="0" err="1">
                <a:latin typeface="Abhaya Libre"/>
                <a:ea typeface="Abhaya Libre"/>
                <a:cs typeface="Abhaya Libre"/>
                <a:sym typeface="Abhaya Libre"/>
              </a:rPr>
              <a:t>Kuratorstvo</a:t>
            </a:r>
            <a:endParaRPr lang="sl-SI" sz="2400" b="1" dirty="0">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n-US" sz="2400" dirty="0" err="1">
                <a:latin typeface="Abhaya Libre"/>
                <a:ea typeface="Abhaya Libre"/>
                <a:cs typeface="Abhaya Libre"/>
                <a:sym typeface="Abhaya Libre"/>
              </a:rPr>
              <a:t>Kuriranje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vključuje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organiziranje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shranjevanje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ohranjanje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podatkov</a:t>
            </a:r>
            <a:r>
              <a:rPr lang="en-US" sz="2400" dirty="0">
                <a:latin typeface="Abhaya Libre"/>
                <a:ea typeface="Abhaya Libre"/>
                <a:cs typeface="Abhaya Libre"/>
                <a:sym typeface="Abhaya Libre"/>
              </a:rPr>
              <a:t>. Ker </a:t>
            </a:r>
            <a:r>
              <a:rPr lang="en-US" sz="2400" dirty="0" err="1">
                <a:latin typeface="Abhaya Libre"/>
                <a:ea typeface="Abhaya Libre"/>
                <a:cs typeface="Abhaya Libre"/>
                <a:sym typeface="Abhaya Libre"/>
              </a:rPr>
              <a:t>vse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vsebine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niso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enako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ustvarjene</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pomembno</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družba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razmisli</a:t>
            </a:r>
            <a:r>
              <a:rPr lang="en-US" sz="2400" dirty="0">
                <a:latin typeface="Abhaya Libre"/>
                <a:ea typeface="Abhaya Libre"/>
                <a:cs typeface="Abhaya Libre"/>
                <a:sym typeface="Abhaya Libre"/>
              </a:rPr>
              <a:t> o </a:t>
            </a:r>
            <a:r>
              <a:rPr lang="en-US" sz="2400" dirty="0" err="1">
                <a:latin typeface="Abhaya Libre"/>
                <a:ea typeface="Abhaya Libre"/>
                <a:cs typeface="Abhaya Libre"/>
                <a:sym typeface="Abhaya Libre"/>
              </a:rPr>
              <a:t>tem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katere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vsebine</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treba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ohraniti</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zakaj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Prizadevanja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ohranjanje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bodo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vključevala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razvrščanje</a:t>
            </a:r>
            <a:r>
              <a:rPr lang="en-US" sz="2400" dirty="0">
                <a:latin typeface="Abhaya Libre"/>
                <a:ea typeface="Abhaya Libre"/>
                <a:cs typeface="Abhaya Libre"/>
                <a:sym typeface="Abhaya Libre"/>
              </a:rPr>
              <a:t>, da bi se </a:t>
            </a:r>
            <a:r>
              <a:rPr lang="en-US" sz="2400" dirty="0" err="1">
                <a:latin typeface="Abhaya Libre"/>
                <a:ea typeface="Abhaya Libre"/>
                <a:cs typeface="Abhaya Libre"/>
                <a:sym typeface="Abhaya Libre"/>
              </a:rPr>
              <a:t>osredotočili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smiselne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vsebine</a:t>
            </a:r>
            <a:r>
              <a:rPr lang="en-US" sz="2400" dirty="0">
                <a:latin typeface="Abhaya Libre"/>
                <a:ea typeface="Abhaya Libre"/>
                <a:cs typeface="Abhaya Libre"/>
                <a:sym typeface="Abhaya Libre"/>
              </a:rPr>
              <a:t>, ki </a:t>
            </a:r>
            <a:r>
              <a:rPr lang="en-US" sz="2400" dirty="0" err="1">
                <a:latin typeface="Abhaya Libre"/>
                <a:ea typeface="Abhaya Libre"/>
                <a:cs typeface="Abhaya Libre"/>
                <a:sym typeface="Abhaya Libre"/>
              </a:rPr>
              <a:t>jih</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treba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kurirati</a:t>
            </a:r>
            <a:r>
              <a:rPr lang="sl-SI" sz="2400" b="1"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sp>
        <p:nvSpPr>
          <p:cNvPr id="296" name="Google Shape;296;g1c2baca10de_0_6"/>
          <p:cNvSpPr txBox="1"/>
          <p:nvPr/>
        </p:nvSpPr>
        <p:spPr>
          <a:xfrm>
            <a:off x="1262200" y="1030500"/>
            <a:ext cx="109812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4 </a:t>
            </a:r>
            <a:r>
              <a:rPr lang="sl-SI" sz="6410" dirty="0">
                <a:latin typeface="Abhaya Libre"/>
                <a:ea typeface="Abhaya Libre"/>
                <a:cs typeface="Abhaya Libre"/>
                <a:sym typeface="Abhaya Libre"/>
              </a:rPr>
              <a:t>Načela digitalne pismenosti</a:t>
            </a:r>
            <a:endParaRPr sz="1400" b="0" i="0" u="none" strike="noStrike" cap="none" dirty="0">
              <a:solidFill>
                <a:srgbClr val="000000"/>
              </a:solidFill>
              <a:latin typeface="Arial"/>
              <a:ea typeface="Arial"/>
              <a:cs typeface="Arial"/>
              <a:sym typeface="Arial"/>
            </a:endParaRPr>
          </a:p>
        </p:txBody>
      </p:sp>
      <p:pic>
        <p:nvPicPr>
          <p:cNvPr id="297" name="Google Shape;297;g1c2baca10de_0_6"/>
          <p:cNvPicPr preferRelativeResize="0"/>
          <p:nvPr/>
        </p:nvPicPr>
        <p:blipFill>
          <a:blip r:embed="rId7">
            <a:alphaModFix/>
          </a:blip>
          <a:stretch>
            <a:fillRect/>
          </a:stretch>
        </p:blipFill>
        <p:spPr>
          <a:xfrm>
            <a:off x="11863275" y="3734162"/>
            <a:ext cx="5427325" cy="4054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01"/>
        <p:cNvGrpSpPr/>
        <p:nvPr/>
      </p:nvGrpSpPr>
      <p:grpSpPr>
        <a:xfrm>
          <a:off x="0" y="0"/>
          <a:ext cx="0" cy="0"/>
          <a:chOff x="0" y="0"/>
          <a:chExt cx="0" cy="0"/>
        </a:xfrm>
      </p:grpSpPr>
      <p:pic>
        <p:nvPicPr>
          <p:cNvPr id="302" name="Google Shape;302;g1c0d571eb8a_0_6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303" name="Google Shape;303;g1c0d571eb8a_0_6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04" name="Google Shape;304;g1c0d571eb8a_0_6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05" name="Google Shape;305;g1c0d571eb8a_0_69"/>
          <p:cNvPicPr preferRelativeResize="0"/>
          <p:nvPr/>
        </p:nvPicPr>
        <p:blipFill rotWithShape="1">
          <a:blip r:embed="rId6">
            <a:alphaModFix/>
          </a:blip>
          <a:srcRect/>
          <a:stretch/>
        </p:blipFill>
        <p:spPr>
          <a:xfrm>
            <a:off x="5143030" y="9355341"/>
            <a:ext cx="3710719" cy="779251"/>
          </a:xfrm>
          <a:prstGeom prst="rect">
            <a:avLst/>
          </a:prstGeom>
          <a:noFill/>
          <a:ln>
            <a:noFill/>
          </a:ln>
        </p:spPr>
      </p:pic>
      <p:sp>
        <p:nvSpPr>
          <p:cNvPr id="306" name="Google Shape;306;g1c0d571eb8a_0_69"/>
          <p:cNvSpPr txBox="1"/>
          <p:nvPr/>
        </p:nvSpPr>
        <p:spPr>
          <a:xfrm>
            <a:off x="757325" y="1619713"/>
            <a:ext cx="17325402" cy="8273034"/>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 </a:t>
            </a:r>
            <a:r>
              <a:rPr lang="sl-SI" sz="2400" dirty="0">
                <a:latin typeface="Abhaya Libre"/>
                <a:ea typeface="Abhaya Libre"/>
                <a:cs typeface="Abhaya Libre"/>
                <a:sym typeface="Abhaya Libre"/>
              </a:rPr>
              <a:t>Po besedah strokovnjakov za digitalno učenje iz podjetja </a:t>
            </a:r>
            <a:r>
              <a:rPr lang="en-US" sz="2400" u="sng" dirty="0">
                <a:solidFill>
                  <a:schemeClr val="hlink"/>
                </a:solidFill>
                <a:latin typeface="Abhaya Libre"/>
                <a:ea typeface="Abhaya Libre"/>
                <a:cs typeface="Abhaya Libre"/>
                <a:sym typeface="Abhaya Libre"/>
                <a:hlinkClick r:id="rId7"/>
              </a:rPr>
              <a:t>Solutionpath</a:t>
            </a:r>
            <a:r>
              <a:rPr lang="sl-SI" sz="2400" u="sng" dirty="0">
                <a:solidFill>
                  <a:schemeClr val="hlink"/>
                </a:solidFill>
                <a:latin typeface="Abhaya Libre"/>
                <a:ea typeface="Abhaya Libre"/>
                <a:cs typeface="Abhaya Libre"/>
                <a:sym typeface="Abhaya Libre"/>
              </a:rPr>
              <a:t> </a:t>
            </a:r>
            <a:r>
              <a:rPr lang="sl-SI" sz="2400" dirty="0">
                <a:latin typeface="Abhaya Libre"/>
                <a:ea typeface="Abhaya Libre"/>
                <a:cs typeface="Abhaya Libre"/>
                <a:sym typeface="Abhaya Libre"/>
              </a:rPr>
              <a:t>se institucije zdaj že splošno zavedajo, da je digitalizacija v izobraževanju ključnega pomena za zagotavljanje pozitivnih učnih izkušenj in izbire študentov, spodbujanje prihodnjih inovacij v praksi in izvajanju ter seveda preživetje v novem digitalnem svetu, saj dostop do izobraževanja postaja globalna storitev.</a:t>
            </a:r>
          </a:p>
          <a:p>
            <a:pPr marL="0" marR="0" lvl="0" indent="0" algn="just" rtl="0">
              <a:lnSpc>
                <a:spcPct val="139958"/>
              </a:lnSpc>
              <a:spcBef>
                <a:spcPts val="0"/>
              </a:spcBef>
              <a:spcAft>
                <a:spcPts val="0"/>
              </a:spcAft>
              <a:buClr>
                <a:srgbClr val="000000"/>
              </a:buClr>
              <a:buSzPts val="2400"/>
              <a:buFont typeface="Arial"/>
              <a:buNone/>
            </a:pPr>
            <a:r>
              <a:rPr lang="sl-SI" sz="2400" dirty="0">
                <a:latin typeface="Abhaya Libre"/>
                <a:ea typeface="Abhaya Libre"/>
                <a:cs typeface="Abhaya Libre"/>
                <a:sym typeface="Abhaya Libre"/>
              </a:rPr>
              <a:t> Obstaja več razlogov, zakaj je digitalno učenje koristno tako za študente kot za izobraževalne ustanove. </a:t>
            </a:r>
          </a:p>
          <a:p>
            <a:pPr marL="0" marR="0" lvl="0" indent="0" algn="just" rtl="0">
              <a:lnSpc>
                <a:spcPct val="139958"/>
              </a:lnSpc>
              <a:spcBef>
                <a:spcPts val="0"/>
              </a:spcBef>
              <a:spcAft>
                <a:spcPts val="0"/>
              </a:spcAft>
              <a:buClr>
                <a:srgbClr val="000000"/>
              </a:buClr>
              <a:buSzPts val="2400"/>
              <a:buFont typeface="Arial"/>
              <a:buNone/>
            </a:pPr>
            <a:r>
              <a:rPr lang="sl-SI" sz="2400" dirty="0">
                <a:latin typeface="Abhaya Libre"/>
                <a:ea typeface="Abhaya Libre"/>
                <a:cs typeface="Abhaya Libre"/>
                <a:sym typeface="Abhaya Libre"/>
              </a:rPr>
              <a:t>V nadaljevanju je predstavljenih 10 najpomembnejših od njih:</a:t>
            </a:r>
          </a:p>
          <a:p>
            <a:pPr marL="457200" marR="0" lvl="0" indent="-457200" algn="just" rtl="0">
              <a:lnSpc>
                <a:spcPct val="139958"/>
              </a:lnSpc>
              <a:spcBef>
                <a:spcPts val="0"/>
              </a:spcBef>
              <a:spcAft>
                <a:spcPts val="0"/>
              </a:spcAft>
              <a:buClr>
                <a:srgbClr val="000000"/>
              </a:buClr>
              <a:buSzPts val="2400"/>
              <a:buFont typeface="Arial"/>
              <a:buAutoNum type="arabicPeriod"/>
            </a:pPr>
            <a:r>
              <a:rPr lang="sl-SI" sz="2400" dirty="0">
                <a:latin typeface="Abhaya Libre"/>
                <a:ea typeface="Abhaya Libre"/>
                <a:cs typeface="Abhaya Libre"/>
                <a:sym typeface="Abhaya Libre"/>
              </a:rPr>
              <a:t>Dostop do gradiv v celotnem času.</a:t>
            </a:r>
          </a:p>
          <a:p>
            <a:pPr marL="457200" marR="0" lvl="0" indent="-457200" algn="just" rtl="0">
              <a:lnSpc>
                <a:spcPct val="139958"/>
              </a:lnSpc>
              <a:spcBef>
                <a:spcPts val="0"/>
              </a:spcBef>
              <a:spcAft>
                <a:spcPts val="0"/>
              </a:spcAft>
              <a:buClr>
                <a:srgbClr val="000000"/>
              </a:buClr>
              <a:buSzPts val="2400"/>
              <a:buFont typeface="Arial"/>
              <a:buAutoNum type="arabicPeriod"/>
            </a:pPr>
            <a:r>
              <a:rPr lang="sl-SI" sz="2400" dirty="0">
                <a:latin typeface="Abhaya Libre"/>
                <a:ea typeface="Abhaya Libre"/>
                <a:cs typeface="Abhaya Libre"/>
                <a:sym typeface="Abhaya Libre"/>
              </a:rPr>
              <a:t> Omogoča lažje sodelovanje. </a:t>
            </a:r>
          </a:p>
          <a:p>
            <a:pPr marL="457200" marR="0" lvl="0" indent="-457200" algn="just" rtl="0">
              <a:lnSpc>
                <a:spcPct val="139958"/>
              </a:lnSpc>
              <a:spcBef>
                <a:spcPts val="0"/>
              </a:spcBef>
              <a:spcAft>
                <a:spcPts val="0"/>
              </a:spcAft>
              <a:buClr>
                <a:srgbClr val="000000"/>
              </a:buClr>
              <a:buSzPts val="2400"/>
              <a:buFont typeface="Arial"/>
              <a:buAutoNum type="arabicPeriod"/>
            </a:pPr>
            <a:r>
              <a:rPr lang="sl-SI" sz="2400" dirty="0">
                <a:latin typeface="Abhaya Libre"/>
                <a:ea typeface="Abhaya Libre"/>
                <a:cs typeface="Abhaya Libre"/>
                <a:sym typeface="Abhaya Libre"/>
              </a:rPr>
              <a:t>Več virov. </a:t>
            </a:r>
          </a:p>
          <a:p>
            <a:pPr marL="457200" marR="0" lvl="0" indent="-457200" algn="just" rtl="0">
              <a:lnSpc>
                <a:spcPct val="139958"/>
              </a:lnSpc>
              <a:spcBef>
                <a:spcPts val="0"/>
              </a:spcBef>
              <a:spcAft>
                <a:spcPts val="0"/>
              </a:spcAft>
              <a:buClr>
                <a:srgbClr val="000000"/>
              </a:buClr>
              <a:buSzPts val="2400"/>
              <a:buFont typeface="Arial"/>
              <a:buAutoNum type="arabicPeriod"/>
            </a:pPr>
            <a:r>
              <a:rPr lang="sl-SI" sz="2400" dirty="0">
                <a:latin typeface="Abhaya Libre"/>
                <a:ea typeface="Abhaya Libre"/>
                <a:cs typeface="Abhaya Libre"/>
                <a:sym typeface="Abhaya Libre"/>
              </a:rPr>
              <a:t>Boljša vključenost. </a:t>
            </a:r>
          </a:p>
          <a:p>
            <a:pPr marL="457200" marR="0" lvl="0" indent="-457200" algn="just" rtl="0">
              <a:lnSpc>
                <a:spcPct val="139958"/>
              </a:lnSpc>
              <a:spcBef>
                <a:spcPts val="0"/>
              </a:spcBef>
              <a:spcAft>
                <a:spcPts val="0"/>
              </a:spcAft>
              <a:buClr>
                <a:srgbClr val="000000"/>
              </a:buClr>
              <a:buSzPts val="2400"/>
              <a:buFont typeface="Arial"/>
              <a:buAutoNum type="arabicPeriod"/>
            </a:pPr>
            <a:r>
              <a:rPr lang="sl-SI" sz="2400" dirty="0" err="1">
                <a:latin typeface="Abhaya Libre"/>
                <a:ea typeface="Abhaya Libre"/>
                <a:cs typeface="Abhaya Libre"/>
                <a:sym typeface="Abhaya Libre"/>
              </a:rPr>
              <a:t>Personalizirano</a:t>
            </a:r>
            <a:r>
              <a:rPr lang="sl-SI" sz="2400" dirty="0">
                <a:latin typeface="Abhaya Libre"/>
                <a:ea typeface="Abhaya Libre"/>
                <a:cs typeface="Abhaya Libre"/>
                <a:sym typeface="Abhaya Libre"/>
              </a:rPr>
              <a:t> učenje. </a:t>
            </a:r>
          </a:p>
          <a:p>
            <a:pPr marL="457200" marR="0" lvl="0" indent="-457200" algn="just" rtl="0">
              <a:lnSpc>
                <a:spcPct val="139958"/>
              </a:lnSpc>
              <a:spcBef>
                <a:spcPts val="0"/>
              </a:spcBef>
              <a:spcAft>
                <a:spcPts val="0"/>
              </a:spcAft>
              <a:buClr>
                <a:srgbClr val="000000"/>
              </a:buClr>
              <a:buSzPts val="2400"/>
              <a:buFont typeface="Arial"/>
              <a:buAutoNum type="arabicPeriod"/>
            </a:pPr>
            <a:r>
              <a:rPr lang="sl-SI" sz="2400" dirty="0">
                <a:latin typeface="Abhaya Libre"/>
                <a:ea typeface="Abhaya Libre"/>
                <a:cs typeface="Abhaya Libre"/>
                <a:sym typeface="Abhaya Libre"/>
              </a:rPr>
              <a:t> Omogoča nove digitalne učne strategije.</a:t>
            </a:r>
          </a:p>
          <a:p>
            <a:pPr marL="457200" marR="0" lvl="0" indent="-457200" algn="just" rtl="0">
              <a:lnSpc>
                <a:spcPct val="139958"/>
              </a:lnSpc>
              <a:spcBef>
                <a:spcPts val="0"/>
              </a:spcBef>
              <a:spcAft>
                <a:spcPts val="0"/>
              </a:spcAft>
              <a:buClr>
                <a:srgbClr val="000000"/>
              </a:buClr>
              <a:buSzPts val="2400"/>
              <a:buFont typeface="Arial"/>
              <a:buAutoNum type="arabicPeriod"/>
            </a:pPr>
            <a:r>
              <a:rPr lang="sl-SI" sz="2400" dirty="0">
                <a:latin typeface="Abhaya Libre"/>
                <a:ea typeface="Abhaya Libre"/>
                <a:cs typeface="Abhaya Libre"/>
                <a:sym typeface="Abhaya Libre"/>
              </a:rPr>
              <a:t>Priprava na delo. </a:t>
            </a:r>
          </a:p>
          <a:p>
            <a:pPr marL="457200" marR="0" lvl="0" indent="-457200" algn="just" rtl="0">
              <a:lnSpc>
                <a:spcPct val="139958"/>
              </a:lnSpc>
              <a:spcBef>
                <a:spcPts val="0"/>
              </a:spcBef>
              <a:spcAft>
                <a:spcPts val="0"/>
              </a:spcAft>
              <a:buClr>
                <a:srgbClr val="000000"/>
              </a:buClr>
              <a:buSzPts val="2400"/>
              <a:buFont typeface="Arial"/>
              <a:buAutoNum type="arabicPeriod"/>
            </a:pPr>
            <a:r>
              <a:rPr lang="sl-SI" sz="2400" dirty="0">
                <a:latin typeface="Abhaya Libre"/>
                <a:ea typeface="Abhaya Libre"/>
                <a:cs typeface="Abhaya Libre"/>
                <a:sym typeface="Abhaya Libre"/>
              </a:rPr>
              <a:t>Gradnja vrstniških skupnosti.</a:t>
            </a:r>
            <a:endParaRPr lang="sl-SI" sz="2400" b="1" dirty="0">
              <a:latin typeface="Abhaya Libre"/>
              <a:ea typeface="Abhaya Libre"/>
              <a:cs typeface="Abhaya Libre"/>
              <a:sym typeface="Abhaya Libre"/>
            </a:endParaRPr>
          </a:p>
          <a:p>
            <a:pPr marL="457200" marR="0" lvl="0" indent="-457200" algn="just" rtl="0">
              <a:lnSpc>
                <a:spcPct val="139958"/>
              </a:lnSpc>
              <a:spcBef>
                <a:spcPts val="0"/>
              </a:spcBef>
              <a:spcAft>
                <a:spcPts val="0"/>
              </a:spcAft>
              <a:buClr>
                <a:srgbClr val="000000"/>
              </a:buClr>
              <a:buSzPts val="2400"/>
              <a:buFont typeface="Arial"/>
              <a:buAutoNum type="arabicPeriod"/>
            </a:pPr>
            <a:r>
              <a:rPr lang="sl-SI" sz="2400" b="1" dirty="0">
                <a:latin typeface="Abhaya Libre"/>
                <a:ea typeface="Abhaya Libre"/>
                <a:cs typeface="Abhaya Libre"/>
                <a:sym typeface="Abhaya Libre"/>
              </a:rPr>
              <a:t> </a:t>
            </a:r>
            <a:r>
              <a:rPr lang="sl-SI" sz="2400" dirty="0">
                <a:latin typeface="Abhaya Libre"/>
                <a:ea typeface="Abhaya Libre"/>
                <a:cs typeface="Abhaya Libre"/>
                <a:sym typeface="Abhaya Libre"/>
              </a:rPr>
              <a:t>Povečanje odgovornosti. </a:t>
            </a:r>
          </a:p>
          <a:p>
            <a:pPr marL="457200" marR="0" lvl="0" indent="-457200" algn="just" rtl="0">
              <a:lnSpc>
                <a:spcPct val="139958"/>
              </a:lnSpc>
              <a:spcBef>
                <a:spcPts val="0"/>
              </a:spcBef>
              <a:spcAft>
                <a:spcPts val="0"/>
              </a:spcAft>
              <a:buClr>
                <a:srgbClr val="000000"/>
              </a:buClr>
              <a:buSzPts val="2400"/>
              <a:buFont typeface="Arial"/>
              <a:buAutoNum type="arabicPeriod"/>
            </a:pPr>
            <a:r>
              <a:rPr lang="sl-SI" sz="2400" dirty="0">
                <a:latin typeface="Abhaya Libre"/>
                <a:ea typeface="Abhaya Libre"/>
                <a:cs typeface="Abhaya Libre"/>
                <a:sym typeface="Abhaya Libre"/>
              </a:rPr>
              <a:t> Spremljanje napredka učencev.</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sl-SI" sz="2400" b="1" dirty="0">
                <a:latin typeface="Abhaya Libre"/>
                <a:ea typeface="Abhaya Libre"/>
                <a:cs typeface="Abhaya Libre"/>
                <a:sym typeface="Abhaya Libre"/>
              </a:rPr>
              <a:t>                                                                                                                                                                                 Tukaj je </a:t>
            </a:r>
            <a:r>
              <a:rPr lang="en-US" sz="2400" b="1" u="sng" dirty="0">
                <a:solidFill>
                  <a:schemeClr val="hlink"/>
                </a:solidFill>
                <a:latin typeface="Abhaya Libre"/>
                <a:ea typeface="Abhaya Libre"/>
                <a:cs typeface="Abhaya Libre"/>
                <a:sym typeface="Abhaya Libre"/>
                <a:hlinkClick r:id="rId8"/>
              </a:rPr>
              <a:t>top 10 </a:t>
            </a:r>
            <a:r>
              <a:rPr lang="sl-SI" sz="2400" b="1" u="sng" dirty="0">
                <a:solidFill>
                  <a:schemeClr val="hlink"/>
                </a:solidFill>
                <a:latin typeface="Abhaya Libre"/>
                <a:ea typeface="Abhaya Libre"/>
                <a:cs typeface="Abhaya Libre"/>
                <a:sym typeface="Abhaya Libre"/>
              </a:rPr>
              <a:t>prednosti</a:t>
            </a:r>
            <a:endParaRPr sz="2400" dirty="0">
              <a:latin typeface="Abhaya Libre"/>
              <a:ea typeface="Abhaya Libre"/>
              <a:cs typeface="Abhaya Libre"/>
              <a:sym typeface="Abhaya Libre"/>
            </a:endParaRPr>
          </a:p>
        </p:txBody>
      </p:sp>
      <p:sp>
        <p:nvSpPr>
          <p:cNvPr id="307" name="Google Shape;307;g1c0d571eb8a_0_69"/>
          <p:cNvSpPr txBox="1"/>
          <p:nvPr/>
        </p:nvSpPr>
        <p:spPr>
          <a:xfrm>
            <a:off x="718939" y="249076"/>
            <a:ext cx="12558900" cy="7863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l-SI" sz="6010" dirty="0">
                <a:latin typeface="Abhaya Libre"/>
                <a:ea typeface="Abhaya Libre"/>
                <a:cs typeface="Abhaya Libre"/>
                <a:sym typeface="Abhaya Libre"/>
              </a:rPr>
              <a:t>1</a:t>
            </a:r>
            <a:r>
              <a:rPr lang="en-US" sz="6010" dirty="0">
                <a:latin typeface="Abhaya Libre"/>
                <a:ea typeface="Abhaya Libre"/>
                <a:cs typeface="Abhaya Libre"/>
                <a:sym typeface="Abhaya Libre"/>
              </a:rPr>
              <a:t>0 </a:t>
            </a:r>
            <a:r>
              <a:rPr lang="en-US" sz="6010" dirty="0" err="1">
                <a:latin typeface="Abhaya Libre"/>
                <a:ea typeface="Abhaya Libre"/>
                <a:cs typeface="Abhaya Libre"/>
                <a:sym typeface="Abhaya Libre"/>
              </a:rPr>
              <a:t>glavnih</a:t>
            </a:r>
            <a:r>
              <a:rPr lang="en-US" sz="6010" dirty="0">
                <a:latin typeface="Abhaya Libre"/>
                <a:ea typeface="Abhaya Libre"/>
                <a:cs typeface="Abhaya Libre"/>
                <a:sym typeface="Abhaya Libre"/>
              </a:rPr>
              <a:t> </a:t>
            </a:r>
            <a:r>
              <a:rPr lang="en-US" sz="6010" dirty="0" err="1">
                <a:latin typeface="Abhaya Libre"/>
                <a:ea typeface="Abhaya Libre"/>
                <a:cs typeface="Abhaya Libre"/>
                <a:sym typeface="Abhaya Libre"/>
              </a:rPr>
              <a:t>prednosti</a:t>
            </a:r>
            <a:r>
              <a:rPr lang="en-US" sz="6010" dirty="0">
                <a:latin typeface="Abhaya Libre"/>
                <a:ea typeface="Abhaya Libre"/>
                <a:cs typeface="Abhaya Libre"/>
                <a:sym typeface="Abhaya Libre"/>
              </a:rPr>
              <a:t> </a:t>
            </a:r>
            <a:r>
              <a:rPr lang="en-US" sz="6010" dirty="0" err="1">
                <a:latin typeface="Abhaya Libre"/>
                <a:ea typeface="Abhaya Libre"/>
                <a:cs typeface="Abhaya Libre"/>
                <a:sym typeface="Abhaya Libre"/>
              </a:rPr>
              <a:t>digitalnega</a:t>
            </a:r>
            <a:r>
              <a:rPr lang="en-US" sz="6010" dirty="0">
                <a:latin typeface="Abhaya Libre"/>
                <a:ea typeface="Abhaya Libre"/>
                <a:cs typeface="Abhaya Libre"/>
                <a:sym typeface="Abhaya Libre"/>
              </a:rPr>
              <a:t> </a:t>
            </a:r>
            <a:r>
              <a:rPr lang="en-US" sz="6010" dirty="0" err="1">
                <a:latin typeface="Abhaya Libre"/>
                <a:ea typeface="Abhaya Libre"/>
                <a:cs typeface="Abhaya Libre"/>
                <a:sym typeface="Abhaya Libre"/>
              </a:rPr>
              <a:t>učenja</a:t>
            </a:r>
            <a:endParaRPr sz="1000" b="0" i="0" u="none" strike="noStrike" cap="none" dirty="0">
              <a:solidFill>
                <a:srgbClr val="000000"/>
              </a:solidFill>
              <a:latin typeface="Arial"/>
              <a:ea typeface="Arial"/>
              <a:cs typeface="Arial"/>
              <a:sym typeface="Arial"/>
            </a:endParaRPr>
          </a:p>
        </p:txBody>
      </p:sp>
      <p:sp>
        <p:nvSpPr>
          <p:cNvPr id="308" name="Google Shape;308;g1c0d571eb8a_0_69"/>
          <p:cNvSpPr txBox="1"/>
          <p:nvPr/>
        </p:nvSpPr>
        <p:spPr>
          <a:xfrm>
            <a:off x="9802127" y="934645"/>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n-US" sz="3900" dirty="0">
                <a:latin typeface="Abhaya Libre"/>
                <a:ea typeface="Abhaya Libre"/>
                <a:cs typeface="Abhaya Libre"/>
                <a:sym typeface="Abhaya Libre"/>
              </a:rPr>
              <a:t>Je </a:t>
            </a:r>
            <a:r>
              <a:rPr lang="en-US" sz="3900" dirty="0" err="1">
                <a:latin typeface="Abhaya Libre"/>
                <a:ea typeface="Abhaya Libre"/>
                <a:cs typeface="Abhaya Libre"/>
                <a:sym typeface="Abhaya Libre"/>
              </a:rPr>
              <a:t>digitalno</a:t>
            </a:r>
            <a:r>
              <a:rPr lang="en-US" sz="3900" dirty="0">
                <a:latin typeface="Abhaya Libre"/>
                <a:ea typeface="Abhaya Libre"/>
                <a:cs typeface="Abhaya Libre"/>
                <a:sym typeface="Abhaya Libre"/>
              </a:rPr>
              <a:t> </a:t>
            </a:r>
            <a:r>
              <a:rPr lang="en-US" sz="3900" dirty="0" err="1">
                <a:latin typeface="Abhaya Libre"/>
                <a:ea typeface="Abhaya Libre"/>
                <a:cs typeface="Abhaya Libre"/>
                <a:sym typeface="Abhaya Libre"/>
              </a:rPr>
              <a:t>učenje</a:t>
            </a:r>
            <a:r>
              <a:rPr lang="en-US" sz="3900" dirty="0">
                <a:latin typeface="Abhaya Libre"/>
                <a:ea typeface="Abhaya Libre"/>
                <a:cs typeface="Abhaya Libre"/>
                <a:sym typeface="Abhaya Libre"/>
              </a:rPr>
              <a:t> </a:t>
            </a:r>
            <a:r>
              <a:rPr lang="en-US" sz="3900" dirty="0" err="1">
                <a:latin typeface="Abhaya Libre"/>
                <a:ea typeface="Abhaya Libre"/>
                <a:cs typeface="Abhaya Libre"/>
                <a:sym typeface="Abhaya Libre"/>
              </a:rPr>
              <a:t>prihodnost</a:t>
            </a:r>
            <a:r>
              <a:rPr lang="en-US" sz="3900" dirty="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12"/>
        <p:cNvGrpSpPr/>
        <p:nvPr/>
      </p:nvGrpSpPr>
      <p:grpSpPr>
        <a:xfrm>
          <a:off x="0" y="0"/>
          <a:ext cx="0" cy="0"/>
          <a:chOff x="0" y="0"/>
          <a:chExt cx="0" cy="0"/>
        </a:xfrm>
      </p:grpSpPr>
      <p:pic>
        <p:nvPicPr>
          <p:cNvPr id="313" name="Google Shape;313;g1c0d571eb8a_0_50"/>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314" name="Google Shape;314;g1c0d571eb8a_0_5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15" name="Google Shape;315;g1c0d571eb8a_0_5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16" name="Google Shape;316;g1c0d571eb8a_0_50"/>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317" name="Google Shape;317;g1c0d571eb8a_0_50"/>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318" name="Google Shape;318;g1c0d571eb8a_0_50"/>
          <p:cNvSpPr txBox="1"/>
          <p:nvPr/>
        </p:nvSpPr>
        <p:spPr>
          <a:xfrm>
            <a:off x="546799" y="1030525"/>
            <a:ext cx="15072645"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pl-PL" sz="6410" b="0" i="0" u="none" strike="noStrike" cap="none" dirty="0">
                <a:solidFill>
                  <a:srgbClr val="000000"/>
                </a:solidFill>
                <a:latin typeface="Abhaya Libre"/>
                <a:ea typeface="Abhaya Libre"/>
                <a:cs typeface="Abhaya Libre"/>
                <a:sym typeface="Abhaya Libre"/>
              </a:rPr>
              <a:t>Video: Kaj je digitalna pismenost - povzetek</a:t>
            </a:r>
            <a:endParaRPr sz="1400" b="0" i="0" u="none" strike="noStrike" cap="none" dirty="0">
              <a:solidFill>
                <a:srgbClr val="000000"/>
              </a:solidFill>
              <a:latin typeface="Arial"/>
              <a:ea typeface="Arial"/>
              <a:cs typeface="Arial"/>
              <a:sym typeface="Arial"/>
            </a:endParaRPr>
          </a:p>
        </p:txBody>
      </p:sp>
      <p:sp>
        <p:nvSpPr>
          <p:cNvPr id="319" name="Google Shape;319;g1c0d571eb8a_0_50"/>
          <p:cNvSpPr txBox="1"/>
          <p:nvPr/>
        </p:nvSpPr>
        <p:spPr>
          <a:xfrm>
            <a:off x="9308800" y="2507425"/>
            <a:ext cx="8362200" cy="775596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Zaradi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vpliva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družbenih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medijev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zdaj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vključuje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tudi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številne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spretnosti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kot</a:t>
            </a:r>
            <a:r>
              <a:rPr lang="en-US" sz="2400" dirty="0">
                <a:latin typeface="Abhaya Libre"/>
                <a:ea typeface="Abhaya Libre"/>
                <a:cs typeface="Abhaya Libre"/>
                <a:sym typeface="Abhaya Libre"/>
              </a:rPr>
              <a:t> so </a:t>
            </a:r>
            <a:r>
              <a:rPr lang="en-US" sz="2400" dirty="0" err="1">
                <a:latin typeface="Abhaya Libre"/>
                <a:ea typeface="Abhaya Libre"/>
                <a:cs typeface="Abhaya Libre"/>
                <a:sym typeface="Abhaya Libre"/>
              </a:rPr>
              <a:t>nalaganje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vsebin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YouTube in </a:t>
            </a:r>
            <a:r>
              <a:rPr lang="en-US" sz="2400" dirty="0" err="1">
                <a:latin typeface="Abhaya Libre"/>
                <a:ea typeface="Abhaya Libre"/>
                <a:cs typeface="Abhaya Libre"/>
                <a:sym typeface="Abhaya Libre"/>
              </a:rPr>
              <a:t>deljenje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vsebin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Facebooku</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Zlasti</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povezanem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spletnem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svetu</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katerem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živimo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danes</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obstajajo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nekatere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bistvene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veščine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ki </a:t>
            </a:r>
            <a:r>
              <a:rPr lang="en-US" sz="2400" dirty="0" err="1">
                <a:latin typeface="Abhaya Libre"/>
                <a:ea typeface="Abhaya Libre"/>
                <a:cs typeface="Abhaya Libre"/>
                <a:sym typeface="Abhaya Libre"/>
              </a:rPr>
              <a:t>jih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potrebujemo</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doseganje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svojih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ciljev</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vsakdanje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življenje</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Primeri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veščin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sl-SI" sz="2400" dirty="0">
                <a:latin typeface="Abhaya Libre"/>
                <a:ea typeface="Abhaya Libre"/>
                <a:cs typeface="Abhaya Libre"/>
                <a:sym typeface="Abhaya Libre"/>
              </a:rPr>
              <a:t>:</a:t>
            </a: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Uporaba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telefona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preverjanje</a:t>
            </a:r>
            <a:r>
              <a:rPr lang="en-US" sz="2400" dirty="0">
                <a:latin typeface="Abhaya Libre"/>
                <a:ea typeface="Abhaya Libre"/>
                <a:cs typeface="Abhaya Libre"/>
                <a:sym typeface="Abhaya Libre"/>
              </a:rPr>
              <a:t> e-</a:t>
            </a:r>
            <a:r>
              <a:rPr lang="en-US" sz="2400" dirty="0" err="1">
                <a:latin typeface="Abhaya Libre"/>
                <a:ea typeface="Abhaya Libre"/>
                <a:cs typeface="Abhaya Libre"/>
                <a:sym typeface="Abhaya Libre"/>
              </a:rPr>
              <a:t>pošte</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Uporaba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spletnega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iskalnika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iskanje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odgovora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vprašanje</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Uporaba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spletnega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iskalnika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dokončanje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raziskovalnega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projekta</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Ustvarjanje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spletnega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profila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platformi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družabnih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medijev</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320" name="Google Shape;320;g1c0d571eb8a_0_50" descr="Find out what digital literacy is in the first episode of our Digital Literacy course – part of our 'Go The Distance' course, giving you the skills and knowledge you need to be a top-class distance learner!&#10;&#10;For more information about digital literacy, English language and study skills for distance learners, visit us at http://www.bbc.co.uk/learningenglish/gothedistance.&#10;&#10;To find out more about our partner, The Open University, go to http://www.open.edu/openlearn/tv-radio-events/events/go-the-distance." title="Digital Literacy – What is digital literacy?">
            <a:hlinkClick r:id="rId8"/>
          </p:cNvPr>
          <p:cNvPicPr preferRelativeResize="0"/>
          <p:nvPr/>
        </p:nvPicPr>
        <p:blipFill>
          <a:blip r:embed="rId9">
            <a:alphaModFix/>
          </a:blip>
          <a:stretch>
            <a:fillRect/>
          </a:stretch>
        </p:blipFill>
        <p:spPr>
          <a:xfrm>
            <a:off x="546788" y="2538713"/>
            <a:ext cx="8050430" cy="603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24"/>
        <p:cNvGrpSpPr/>
        <p:nvPr/>
      </p:nvGrpSpPr>
      <p:grpSpPr>
        <a:xfrm>
          <a:off x="0" y="0"/>
          <a:ext cx="0" cy="0"/>
          <a:chOff x="0" y="0"/>
          <a:chExt cx="0" cy="0"/>
        </a:xfrm>
      </p:grpSpPr>
      <p:pic>
        <p:nvPicPr>
          <p:cNvPr id="325" name="Google Shape;325;g1c2ba11e0e5_0_4"/>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326" name="Google Shape;326;g1c2ba11e0e5_0_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27" name="Google Shape;327;g1c2ba11e0e5_0_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28" name="Google Shape;328;g1c2ba11e0e5_0_4"/>
          <p:cNvPicPr preferRelativeResize="0"/>
          <p:nvPr/>
        </p:nvPicPr>
        <p:blipFill rotWithShape="1">
          <a:blip r:embed="rId6">
            <a:alphaModFix/>
          </a:blip>
          <a:srcRect/>
          <a:stretch/>
        </p:blipFill>
        <p:spPr>
          <a:xfrm>
            <a:off x="3496030" y="9326916"/>
            <a:ext cx="3710719" cy="779251"/>
          </a:xfrm>
          <a:prstGeom prst="rect">
            <a:avLst/>
          </a:prstGeom>
          <a:noFill/>
          <a:ln>
            <a:noFill/>
          </a:ln>
        </p:spPr>
      </p:pic>
      <p:pic>
        <p:nvPicPr>
          <p:cNvPr id="329" name="Google Shape;329;g1c2ba11e0e5_0_4"/>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330" name="Google Shape;330;g1c2ba11e0e5_0_4"/>
          <p:cNvSpPr/>
          <p:nvPr/>
        </p:nvSpPr>
        <p:spPr>
          <a:xfrm>
            <a:off x="324000" y="1619613"/>
            <a:ext cx="8071972" cy="7385126"/>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c2ba11e0e5_0_4"/>
          <p:cNvSpPr txBox="1"/>
          <p:nvPr/>
        </p:nvSpPr>
        <p:spPr>
          <a:xfrm>
            <a:off x="1546200" y="515250"/>
            <a:ext cx="14515500" cy="786113"/>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010" dirty="0" err="1">
                <a:latin typeface="Abhaya Libre"/>
                <a:ea typeface="Abhaya Libre"/>
                <a:cs typeface="Abhaya Libre"/>
                <a:sym typeface="Abhaya Libre"/>
              </a:rPr>
              <a:t>Tehnologij</a:t>
            </a:r>
            <a:r>
              <a:rPr lang="sl-SI" sz="6010" dirty="0">
                <a:latin typeface="Abhaya Libre"/>
                <a:ea typeface="Abhaya Libre"/>
                <a:cs typeface="Abhaya Libre"/>
                <a:sym typeface="Abhaya Libre"/>
              </a:rPr>
              <a:t>a</a:t>
            </a:r>
            <a:r>
              <a:rPr lang="en-US" sz="6010" dirty="0">
                <a:latin typeface="Abhaya Libre"/>
                <a:ea typeface="Abhaya Libre"/>
                <a:cs typeface="Abhaya Libre"/>
                <a:sym typeface="Abhaya Libre"/>
              </a:rPr>
              <a:t> in </a:t>
            </a:r>
            <a:r>
              <a:rPr lang="en-US" sz="6010" dirty="0" err="1">
                <a:latin typeface="Abhaya Libre"/>
                <a:ea typeface="Abhaya Libre"/>
                <a:cs typeface="Abhaya Libre"/>
                <a:sym typeface="Abhaya Libre"/>
              </a:rPr>
              <a:t>izobraževanje</a:t>
            </a:r>
            <a:r>
              <a:rPr lang="en-US" sz="6010" dirty="0">
                <a:latin typeface="Abhaya Libre"/>
                <a:ea typeface="Abhaya Libre"/>
                <a:cs typeface="Abhaya Libre"/>
                <a:sym typeface="Abhaya Libre"/>
              </a:rPr>
              <a:t>: </a:t>
            </a:r>
            <a:r>
              <a:rPr lang="en-US" sz="6010" dirty="0" err="1">
                <a:latin typeface="Abhaya Libre"/>
                <a:ea typeface="Abhaya Libre"/>
                <a:cs typeface="Abhaya Libre"/>
                <a:sym typeface="Abhaya Libre"/>
              </a:rPr>
              <a:t>Učilnica</a:t>
            </a:r>
            <a:r>
              <a:rPr lang="en-US" sz="6010" dirty="0">
                <a:latin typeface="Abhaya Libre"/>
                <a:ea typeface="Abhaya Libre"/>
                <a:cs typeface="Abhaya Libre"/>
                <a:sym typeface="Abhaya Libre"/>
              </a:rPr>
              <a:t> Google</a:t>
            </a:r>
            <a:endParaRPr sz="1000" b="0" i="0" u="none" strike="noStrike" cap="none" dirty="0">
              <a:solidFill>
                <a:srgbClr val="000000"/>
              </a:solidFill>
              <a:latin typeface="Arial"/>
              <a:ea typeface="Arial"/>
              <a:cs typeface="Arial"/>
              <a:sym typeface="Arial"/>
            </a:endParaRPr>
          </a:p>
        </p:txBody>
      </p:sp>
      <p:grpSp>
        <p:nvGrpSpPr>
          <p:cNvPr id="332" name="Google Shape;332;g1c2ba11e0e5_0_4"/>
          <p:cNvGrpSpPr/>
          <p:nvPr/>
        </p:nvGrpSpPr>
        <p:grpSpPr>
          <a:xfrm>
            <a:off x="8798233" y="1869300"/>
            <a:ext cx="8557954" cy="8414172"/>
            <a:chOff x="-20857" y="189934"/>
            <a:chExt cx="11410605" cy="11218897"/>
          </a:xfrm>
        </p:grpSpPr>
        <p:sp>
          <p:nvSpPr>
            <p:cNvPr id="333" name="Google Shape;333;g1c2ba11e0e5_0_4"/>
            <p:cNvSpPr txBox="1"/>
            <p:nvPr/>
          </p:nvSpPr>
          <p:spPr>
            <a:xfrm>
              <a:off x="627234" y="7961734"/>
              <a:ext cx="10762500" cy="3447097"/>
            </a:xfrm>
            <a:prstGeom prst="rect">
              <a:avLst/>
            </a:prstGeom>
            <a:noFill/>
            <a:ln>
              <a:noFill/>
            </a:ln>
          </p:spPr>
          <p:txBody>
            <a:bodyPr spcFirstLastPara="1" wrap="square" lIns="0" tIns="0" rIns="0" bIns="0" anchor="t" anchorCtr="0">
              <a:spAutoFit/>
            </a:bodyPr>
            <a:lstStyle/>
            <a:p>
              <a:pPr marL="76200" marR="0" lvl="0" algn="just" rtl="0">
                <a:lnSpc>
                  <a:spcPct val="139958"/>
                </a:lnSpc>
                <a:spcBef>
                  <a:spcPts val="0"/>
                </a:spcBef>
                <a:spcAft>
                  <a:spcPts val="0"/>
                </a:spcAft>
                <a:buSzPts val="2400"/>
              </a:pPr>
              <a:r>
                <a:rPr lang="en-US" sz="2400" dirty="0" err="1">
                  <a:latin typeface="Abhaya Libre"/>
                  <a:ea typeface="Abhaya Libre"/>
                  <a:cs typeface="Abhaya Libre"/>
                  <a:sym typeface="Abhaya Libre"/>
                </a:rPr>
                <a:t>Nalogam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dodajte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gradivo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primer</a:t>
              </a:r>
              <a:r>
                <a:rPr lang="sl-SI" sz="2400" dirty="0">
                  <a:latin typeface="Abhaya Libre"/>
                  <a:ea typeface="Abhaya Libre"/>
                  <a:cs typeface="Abhaya Libre"/>
                  <a:sym typeface="Abhaya Libre"/>
                </a:rPr>
                <a:t>:</a:t>
              </a: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videoposnetke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YouTuba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anketo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obrazca</a:t>
              </a:r>
              <a:r>
                <a:rPr lang="en-US" sz="2400" dirty="0">
                  <a:latin typeface="Abhaya Libre"/>
                  <a:ea typeface="Abhaya Libre"/>
                  <a:cs typeface="Abhaya Libre"/>
                  <a:sym typeface="Abhaya Libre"/>
                </a:rPr>
                <a:t> Google Forms in </a:t>
              </a:r>
              <a:r>
                <a:rPr lang="en-US" sz="2400" dirty="0" err="1">
                  <a:latin typeface="Abhaya Libre"/>
                  <a:ea typeface="Abhaya Libre"/>
                  <a:cs typeface="Abhaya Libre"/>
                  <a:sym typeface="Abhaya Libre"/>
                </a:rPr>
                <a:t>druge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elemente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Googlovega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diska</a:t>
              </a:r>
              <a:endParaRPr lang="sl-SI" sz="2400"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a:t>
              </a:r>
              <a:r>
                <a:rPr lang="en-US" sz="2400" dirty="0" err="1">
                  <a:latin typeface="Abhaya Libre"/>
                  <a:ea typeface="Abhaya Libre"/>
                  <a:cs typeface="Abhaya Libre"/>
                  <a:sym typeface="Abhaya Libre"/>
                </a:rPr>
                <a:t>Podajte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neposredne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povratne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informacije</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realnem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času</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sp>
          <p:nvSpPr>
            <p:cNvPr id="334" name="Google Shape;334;g1c2ba11e0e5_0_4"/>
            <p:cNvSpPr txBox="1"/>
            <p:nvPr/>
          </p:nvSpPr>
          <p:spPr>
            <a:xfrm>
              <a:off x="3436866" y="3903767"/>
              <a:ext cx="7420500" cy="275767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err="1">
                  <a:latin typeface="Abhaya Libre"/>
                  <a:ea typeface="Abhaya Libre"/>
                  <a:cs typeface="Abhaya Libre"/>
                  <a:sym typeface="Abhaya Libre"/>
                </a:rPr>
                <a:t>Kaj</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lahko</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storite</a:t>
              </a:r>
              <a:r>
                <a:rPr lang="en-US" sz="2400" b="1" dirty="0">
                  <a:latin typeface="Abhaya Libre"/>
                  <a:ea typeface="Abhaya Libre"/>
                  <a:cs typeface="Abhaya Libre"/>
                  <a:sym typeface="Abhaya Libre"/>
                </a:rPr>
                <a:t> z </a:t>
              </a:r>
              <a:r>
                <a:rPr lang="en-US" sz="2400" b="1" dirty="0" err="1">
                  <a:latin typeface="Abhaya Libre"/>
                  <a:ea typeface="Abhaya Libre"/>
                  <a:cs typeface="Abhaya Libre"/>
                  <a:sym typeface="Abhaya Libre"/>
                </a:rPr>
                <a:t>učilnico</a:t>
              </a:r>
              <a:r>
                <a:rPr lang="en-US" sz="2400" b="1" dirty="0">
                  <a:latin typeface="Abhaya Libre"/>
                  <a:ea typeface="Abhaya Libre"/>
                  <a:cs typeface="Abhaya Libre"/>
                  <a:sym typeface="Abhaya Libre"/>
                </a:rPr>
                <a:t>?</a:t>
              </a:r>
              <a:endParaRPr lang="sl-SI" sz="2400" b="1" dirty="0">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Začn</a:t>
              </a:r>
              <a:r>
                <a:rPr lang="sl-SI" sz="2400" dirty="0">
                  <a:latin typeface="Abhaya Libre"/>
                  <a:ea typeface="Abhaya Libre"/>
                  <a:cs typeface="Abhaya Libre"/>
                  <a:sym typeface="Abhaya Libre"/>
                </a:rPr>
                <a:t>e</a:t>
              </a:r>
              <a:r>
                <a:rPr lang="en-US" sz="2400" dirty="0" err="1">
                  <a:latin typeface="Abhaya Libre"/>
                  <a:ea typeface="Abhaya Libre"/>
                  <a:cs typeface="Abhaya Libre"/>
                  <a:sym typeface="Abhaya Libre"/>
                </a:rPr>
                <a:t>te</a:t>
              </a:r>
              <a:r>
                <a:rPr lang="en-US" sz="2400" dirty="0">
                  <a:latin typeface="Abhaya Libre"/>
                  <a:ea typeface="Abhaya Libre"/>
                  <a:cs typeface="Abhaya Libre"/>
                  <a:sym typeface="Abhaya Libre"/>
                </a:rPr>
                <a:t> video </a:t>
              </a:r>
              <a:r>
                <a:rPr lang="en-US" sz="2400" dirty="0" err="1">
                  <a:latin typeface="Abhaya Libre"/>
                  <a:ea typeface="Abhaya Libre"/>
                  <a:cs typeface="Abhaya Libre"/>
                  <a:sym typeface="Abhaya Libre"/>
                </a:rPr>
                <a:t>sestanek</a:t>
              </a:r>
              <a:r>
                <a:rPr lang="sl-SI" sz="2400" dirty="0">
                  <a:latin typeface="Abhaya Libre"/>
                  <a:ea typeface="Abhaya Libre"/>
                  <a:cs typeface="Abhaya Libre"/>
                  <a:sym typeface="Abhaya Libre"/>
                </a:rPr>
                <a:t>.</a:t>
              </a: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en-US" sz="2400" dirty="0" err="1">
                  <a:latin typeface="Abhaya Libre"/>
                  <a:ea typeface="Abhaya Libre"/>
                  <a:cs typeface="Abhaya Libre"/>
                  <a:sym typeface="Abhaya Libre"/>
                </a:rPr>
                <a:t>Ustvarjajte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upravljajte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razrede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naloge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ocene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spleta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brez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papirja</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sp>
          <p:nvSpPr>
            <p:cNvPr id="335" name="Google Shape;335;g1c2ba11e0e5_0_4"/>
            <p:cNvSpPr txBox="1"/>
            <p:nvPr/>
          </p:nvSpPr>
          <p:spPr>
            <a:xfrm>
              <a:off x="627234" y="189934"/>
              <a:ext cx="7917300" cy="344709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Googlova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učilnica</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sistem</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upravljanje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učenja</a:t>
              </a:r>
              <a:r>
                <a:rPr lang="en-US" sz="2400" dirty="0">
                  <a:latin typeface="Abhaya Libre"/>
                  <a:ea typeface="Abhaya Libre"/>
                  <a:cs typeface="Abhaya Libre"/>
                  <a:sym typeface="Abhaya Libre"/>
                </a:rPr>
                <a:t> (LMS), ki ga Google </a:t>
              </a:r>
              <a:r>
                <a:rPr lang="en-US" sz="2400" dirty="0" err="1">
                  <a:latin typeface="Abhaya Libre"/>
                  <a:ea typeface="Abhaya Libre"/>
                  <a:cs typeface="Abhaya Libre"/>
                  <a:sym typeface="Abhaya Libre"/>
                </a:rPr>
                <a:t>ponuja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učiteljem</a:t>
              </a:r>
              <a:r>
                <a:rPr lang="en-US" sz="2400" dirty="0">
                  <a:latin typeface="Abhaya Libre"/>
                  <a:ea typeface="Abhaya Libre"/>
                  <a:cs typeface="Abhaya Libre"/>
                  <a:sym typeface="Abhaya Libre"/>
                </a:rPr>
                <a:t>. Ta </a:t>
              </a:r>
              <a:r>
                <a:rPr lang="en-US" sz="2400" dirty="0" err="1">
                  <a:latin typeface="Abhaya Libre"/>
                  <a:ea typeface="Abhaya Libre"/>
                  <a:cs typeface="Abhaya Libre"/>
                  <a:sym typeface="Abhaya Libre"/>
                </a:rPr>
                <a:t>aplikacija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zagotavlja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osrednjo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lokacijo</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komunikacijo</a:t>
              </a:r>
              <a:r>
                <a:rPr lang="en-US" sz="2400" dirty="0">
                  <a:latin typeface="Abhaya Libre"/>
                  <a:ea typeface="Abhaya Libre"/>
                  <a:cs typeface="Abhaya Libre"/>
                  <a:sym typeface="Abhaya Libre"/>
                </a:rPr>
                <a:t> z </a:t>
              </a:r>
              <a:r>
                <a:rPr lang="en-US" sz="2400" dirty="0" err="1">
                  <a:latin typeface="Abhaya Libre"/>
                  <a:ea typeface="Abhaya Libre"/>
                  <a:cs typeface="Abhaya Libre"/>
                  <a:sym typeface="Abhaya Libre"/>
                </a:rPr>
                <a:t>učenci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vprašanj</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opravljanje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nalog</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336" name="Google Shape;336;g1c2ba11e0e5_0_4"/>
            <p:cNvPicPr preferRelativeResize="0"/>
            <p:nvPr/>
          </p:nvPicPr>
          <p:blipFill rotWithShape="1">
            <a:blip r:embed="rId8">
              <a:alphaModFix/>
            </a:blip>
            <a:srcRect/>
            <a:stretch/>
          </p:blipFill>
          <p:spPr>
            <a:xfrm>
              <a:off x="9088224" y="513250"/>
              <a:ext cx="2301524" cy="2310187"/>
            </a:xfrm>
            <a:prstGeom prst="rect">
              <a:avLst/>
            </a:prstGeom>
            <a:noFill/>
            <a:ln>
              <a:noFill/>
            </a:ln>
          </p:spPr>
        </p:pic>
        <p:pic>
          <p:nvPicPr>
            <p:cNvPr id="337" name="Google Shape;337;g1c2ba11e0e5_0_4"/>
            <p:cNvPicPr preferRelativeResize="0"/>
            <p:nvPr/>
          </p:nvPicPr>
          <p:blipFill rotWithShape="1">
            <a:blip r:embed="rId9">
              <a:alphaModFix/>
            </a:blip>
            <a:srcRect/>
            <a:stretch/>
          </p:blipFill>
          <p:spPr>
            <a:xfrm>
              <a:off x="-20857" y="4498065"/>
              <a:ext cx="2548822" cy="2405452"/>
            </a:xfrm>
            <a:prstGeom prst="rect">
              <a:avLst/>
            </a:prstGeom>
            <a:noFill/>
            <a:ln>
              <a:noFill/>
            </a:ln>
          </p:spPr>
        </p:pic>
      </p:grpSp>
      <p:pic>
        <p:nvPicPr>
          <p:cNvPr id="338" name="Google Shape;338;g1c2ba11e0e5_0_4"/>
          <p:cNvPicPr preferRelativeResize="0"/>
          <p:nvPr/>
        </p:nvPicPr>
        <p:blipFill>
          <a:blip r:embed="rId10">
            <a:alphaModFix/>
          </a:blip>
          <a:stretch>
            <a:fillRect/>
          </a:stretch>
        </p:blipFill>
        <p:spPr>
          <a:xfrm>
            <a:off x="2100276" y="3429000"/>
            <a:ext cx="4893165" cy="3665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42"/>
        <p:cNvGrpSpPr/>
        <p:nvPr/>
      </p:nvGrpSpPr>
      <p:grpSpPr>
        <a:xfrm>
          <a:off x="0" y="0"/>
          <a:ext cx="0" cy="0"/>
          <a:chOff x="0" y="0"/>
          <a:chExt cx="0" cy="0"/>
        </a:xfrm>
      </p:grpSpPr>
      <p:sp>
        <p:nvSpPr>
          <p:cNvPr id="343" name="Google Shape;343;p7"/>
          <p:cNvSpPr txBox="1"/>
          <p:nvPr/>
        </p:nvSpPr>
        <p:spPr>
          <a:xfrm>
            <a:off x="1911525" y="2875163"/>
            <a:ext cx="15065100" cy="206825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Ni </a:t>
            </a:r>
            <a:r>
              <a:rPr lang="en-US" sz="2400" dirty="0" err="1">
                <a:latin typeface="Abhaya Libre"/>
                <a:ea typeface="Abhaya Libre"/>
                <a:cs typeface="Abhaya Libre"/>
                <a:sym typeface="Abhaya Libre"/>
              </a:rPr>
              <a:t>skrivnost</a:t>
            </a:r>
            <a:r>
              <a:rPr lang="en-US" sz="2400" dirty="0">
                <a:latin typeface="Abhaya Libre"/>
                <a:ea typeface="Abhaya Libre"/>
                <a:cs typeface="Abhaya Libre"/>
                <a:sym typeface="Abhaya Libre"/>
              </a:rPr>
              <a:t>, da je </a:t>
            </a:r>
            <a:r>
              <a:rPr lang="en-US" sz="2400" dirty="0" err="1">
                <a:latin typeface="Abhaya Libre"/>
                <a:ea typeface="Abhaya Libre"/>
                <a:cs typeface="Abhaya Libre"/>
                <a:sym typeface="Abhaya Libre"/>
              </a:rPr>
              <a:t>spletno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bolj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priljubljeno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saj</a:t>
            </a:r>
            <a:r>
              <a:rPr lang="en-US" sz="2400" dirty="0">
                <a:latin typeface="Abhaya Libre"/>
                <a:ea typeface="Abhaya Libre"/>
                <a:cs typeface="Abhaya Libre"/>
                <a:sym typeface="Abhaya Libre"/>
              </a:rPr>
              <a:t> naj bi </a:t>
            </a:r>
            <a:r>
              <a:rPr lang="en-US" sz="2400" dirty="0" err="1">
                <a:latin typeface="Abhaya Libre"/>
                <a:ea typeface="Abhaya Libre"/>
                <a:cs typeface="Abhaya Libre"/>
                <a:sym typeface="Abhaya Libre"/>
              </a:rPr>
              <a:t>svetovna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industrija</a:t>
            </a:r>
            <a:r>
              <a:rPr lang="en-US" sz="2400" dirty="0">
                <a:latin typeface="Abhaya Libre"/>
                <a:ea typeface="Abhaya Libre"/>
                <a:cs typeface="Abhaya Libre"/>
                <a:sym typeface="Abhaya Libre"/>
              </a:rPr>
              <a:t> e-</a:t>
            </a:r>
            <a:r>
              <a:rPr lang="en-US" sz="2400" dirty="0" err="1">
                <a:latin typeface="Abhaya Libre"/>
                <a:ea typeface="Abhaya Libre"/>
                <a:cs typeface="Abhaya Libre"/>
                <a:sym typeface="Abhaya Libre"/>
              </a:rPr>
              <a:t>učenja</a:t>
            </a:r>
            <a:r>
              <a:rPr lang="en-US" sz="2400" dirty="0">
                <a:latin typeface="Abhaya Libre"/>
                <a:ea typeface="Abhaya Libre"/>
                <a:cs typeface="Abhaya Libre"/>
                <a:sym typeface="Abhaya Libre"/>
              </a:rPr>
              <a:t> do </a:t>
            </a:r>
            <a:r>
              <a:rPr lang="en-US" sz="2400" dirty="0" err="1">
                <a:latin typeface="Abhaya Libre"/>
                <a:ea typeface="Abhaya Libre"/>
                <a:cs typeface="Abhaya Libre"/>
                <a:sym typeface="Abhaya Libre"/>
              </a:rPr>
              <a:t>leta</a:t>
            </a:r>
            <a:r>
              <a:rPr lang="en-US" sz="2400" dirty="0">
                <a:latin typeface="Abhaya Libre"/>
                <a:ea typeface="Abhaya Libre"/>
                <a:cs typeface="Abhaya Libre"/>
                <a:sym typeface="Abhaya Libre"/>
              </a:rPr>
              <a:t> 2027 </a:t>
            </a:r>
            <a:r>
              <a:rPr lang="en-US" sz="2400" dirty="0" err="1">
                <a:latin typeface="Abhaya Libre"/>
                <a:ea typeface="Abhaya Libre"/>
                <a:cs typeface="Abhaya Libre"/>
                <a:sym typeface="Abhaya Libre"/>
              </a:rPr>
              <a:t>dosegla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vrednost</a:t>
            </a:r>
            <a:r>
              <a:rPr lang="en-US" sz="2400" dirty="0">
                <a:latin typeface="Abhaya Libre"/>
                <a:ea typeface="Abhaya Libre"/>
                <a:cs typeface="Abhaya Libre"/>
                <a:sym typeface="Abhaya Libre"/>
              </a:rPr>
              <a:t> 1 </a:t>
            </a:r>
            <a:r>
              <a:rPr lang="en-US" sz="2400" dirty="0" err="1">
                <a:latin typeface="Abhaya Libre"/>
                <a:ea typeface="Abhaya Libre"/>
                <a:cs typeface="Abhaya Libre"/>
                <a:sym typeface="Abhaya Libre"/>
              </a:rPr>
              <a:t>bilijona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dolarjev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Vedno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več</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študentov</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odloča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spletne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platforme</a:t>
            </a:r>
            <a:r>
              <a:rPr lang="en-US" sz="2400" dirty="0">
                <a:latin typeface="Abhaya Libre"/>
                <a:ea typeface="Abhaya Libre"/>
                <a:cs typeface="Abhaya Libre"/>
                <a:sym typeface="Abhaya Libre"/>
              </a:rPr>
              <a:t>, ne glede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to,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gre</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podiplomske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študente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odrasle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učence</a:t>
            </a:r>
            <a:r>
              <a:rPr lang="en-US" sz="2400" dirty="0">
                <a:latin typeface="Abhaya Libre"/>
                <a:ea typeface="Abhaya Libre"/>
                <a:cs typeface="Abhaya Libre"/>
                <a:sym typeface="Abhaya Libre"/>
              </a:rPr>
              <a:t>, ki se </a:t>
            </a:r>
            <a:r>
              <a:rPr lang="en-US" sz="2400" dirty="0" err="1">
                <a:latin typeface="Abhaya Libre"/>
                <a:ea typeface="Abhaya Libre"/>
                <a:cs typeface="Abhaya Libre"/>
                <a:sym typeface="Abhaya Libre"/>
              </a:rPr>
              <a:t>želijo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izpopolniti</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nadaljevati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svojo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poklicno</a:t>
            </a:r>
            <a:r>
              <a:rPr lang="en-US" sz="2400" dirty="0">
                <a:latin typeface="Abhaya Libre"/>
                <a:ea typeface="Abhaya Libre"/>
                <a:cs typeface="Abhaya Libre"/>
                <a:sym typeface="Abhaya Libre"/>
              </a:rPr>
              <a:t> pot. V </a:t>
            </a:r>
            <a:r>
              <a:rPr lang="en-US" sz="2400" dirty="0" err="1">
                <a:latin typeface="Abhaya Libre"/>
                <a:ea typeface="Abhaya Libre"/>
                <a:cs typeface="Abhaya Libre"/>
                <a:sym typeface="Abhaya Libre"/>
              </a:rPr>
              <a:t>zadnjem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desetletju</a:t>
            </a:r>
            <a:r>
              <a:rPr lang="en-US" sz="2400" dirty="0">
                <a:latin typeface="Abhaya Libre"/>
                <a:ea typeface="Abhaya Libre"/>
                <a:cs typeface="Abhaya Libre"/>
                <a:sym typeface="Abhaya Libre"/>
              </a:rPr>
              <a:t> se je </a:t>
            </a:r>
            <a:r>
              <a:rPr lang="en-US" sz="2400" dirty="0" err="1">
                <a:latin typeface="Abhaya Libre"/>
                <a:ea typeface="Abhaya Libre"/>
                <a:cs typeface="Abhaya Libre"/>
                <a:sym typeface="Abhaya Libre"/>
              </a:rPr>
              <a:t>vpis</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spletne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platforme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leto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vztrajno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povečeval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zelo</a:t>
            </a:r>
            <a:r>
              <a:rPr lang="en-US" sz="2400" dirty="0">
                <a:latin typeface="Abhaya Libre"/>
                <a:ea typeface="Abhaya Libre"/>
                <a:cs typeface="Abhaya Libre"/>
                <a:sym typeface="Abhaya Libre"/>
              </a:rPr>
              <a:t> pa se je </a:t>
            </a:r>
            <a:r>
              <a:rPr lang="en-US" sz="2400" dirty="0" err="1">
                <a:latin typeface="Abhaya Libre"/>
                <a:ea typeface="Abhaya Libre"/>
                <a:cs typeface="Abhaya Libre"/>
                <a:sym typeface="Abhaya Libre"/>
              </a:rPr>
              <a:t>povečal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zaradi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pandemije</a:t>
            </a:r>
            <a:r>
              <a:rPr lang="en-US" sz="2400" dirty="0">
                <a:latin typeface="Abhaya Libre"/>
                <a:ea typeface="Abhaya Libre"/>
                <a:cs typeface="Abhaya Libre"/>
                <a:sym typeface="Abhaya Libre"/>
              </a:rPr>
              <a:t> Covid-19</a:t>
            </a:r>
            <a:r>
              <a:rPr lang="sl-SI"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344" name="Google Shape;344;p7"/>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45" name="Google Shape;345;p7"/>
          <p:cNvSpPr txBox="1"/>
          <p:nvPr/>
        </p:nvSpPr>
        <p:spPr>
          <a:xfrm>
            <a:off x="1911600" y="962825"/>
            <a:ext cx="117774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err="1">
                <a:latin typeface="Abhaya Libre"/>
                <a:ea typeface="Abhaya Libre"/>
                <a:cs typeface="Abhaya Libre"/>
                <a:sym typeface="Abhaya Libre"/>
              </a:rPr>
              <a:t>Statistika</a:t>
            </a:r>
            <a:r>
              <a:rPr lang="en-US" sz="6410" dirty="0">
                <a:latin typeface="Abhaya Libre"/>
                <a:ea typeface="Abhaya Libre"/>
                <a:cs typeface="Abhaya Libre"/>
                <a:sym typeface="Abhaya Libre"/>
              </a:rPr>
              <a:t> o </a:t>
            </a:r>
            <a:r>
              <a:rPr lang="en-US" sz="6410" dirty="0" err="1">
                <a:latin typeface="Abhaya Libre"/>
                <a:ea typeface="Abhaya Libre"/>
                <a:cs typeface="Abhaya Libre"/>
                <a:sym typeface="Abhaya Libre"/>
              </a:rPr>
              <a:t>spletnem</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učenju</a:t>
            </a:r>
            <a:r>
              <a:rPr lang="en-US" sz="6410" dirty="0">
                <a:latin typeface="Abhaya Libre"/>
                <a:ea typeface="Abhaya Libre"/>
                <a:cs typeface="Abhaya Libre"/>
                <a:sym typeface="Abhaya Libre"/>
              </a:rPr>
              <a:t> </a:t>
            </a:r>
            <a:endParaRPr sz="1400" b="0" i="0" u="none" strike="noStrike" cap="none" dirty="0">
              <a:solidFill>
                <a:srgbClr val="000000"/>
              </a:solidFill>
              <a:latin typeface="Arial"/>
              <a:ea typeface="Arial"/>
              <a:cs typeface="Arial"/>
              <a:sym typeface="Arial"/>
            </a:endParaRPr>
          </a:p>
        </p:txBody>
      </p:sp>
      <p:pic>
        <p:nvPicPr>
          <p:cNvPr id="346" name="Google Shape;346;p7"/>
          <p:cNvPicPr preferRelativeResize="0"/>
          <p:nvPr/>
        </p:nvPicPr>
        <p:blipFill rotWithShape="1">
          <a:blip r:embed="rId4">
            <a:alphaModFix/>
          </a:blip>
          <a:srcRect/>
          <a:stretch/>
        </p:blipFill>
        <p:spPr>
          <a:xfrm>
            <a:off x="16418708" y="0"/>
            <a:ext cx="1869292" cy="1869292"/>
          </a:xfrm>
          <a:prstGeom prst="rect">
            <a:avLst/>
          </a:prstGeom>
          <a:noFill/>
          <a:ln>
            <a:noFill/>
          </a:ln>
        </p:spPr>
      </p:pic>
      <p:sp>
        <p:nvSpPr>
          <p:cNvPr id="347" name="Google Shape;347;p7"/>
          <p:cNvSpPr txBox="1"/>
          <p:nvPr/>
        </p:nvSpPr>
        <p:spPr>
          <a:xfrm>
            <a:off x="1911525" y="1869305"/>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n-US" sz="3900" dirty="0">
                <a:latin typeface="Abhaya Libre"/>
                <a:ea typeface="Abhaya Libre"/>
                <a:cs typeface="Abhaya Libre"/>
                <a:sym typeface="Abhaya Libre"/>
              </a:rPr>
              <a:t>Top </a:t>
            </a:r>
            <a:r>
              <a:rPr lang="en-US" sz="3900" dirty="0" err="1">
                <a:latin typeface="Abhaya Libre"/>
                <a:ea typeface="Abhaya Libre"/>
                <a:cs typeface="Abhaya Libre"/>
                <a:sym typeface="Abhaya Libre"/>
              </a:rPr>
              <a:t>dejstva</a:t>
            </a:r>
            <a:r>
              <a:rPr lang="en-US" sz="3900" dirty="0">
                <a:latin typeface="Abhaya Libre"/>
                <a:ea typeface="Abhaya Libre"/>
                <a:cs typeface="Abhaya Libre"/>
                <a:sym typeface="Abhaya Libre"/>
              </a:rPr>
              <a:t> in </a:t>
            </a:r>
            <a:r>
              <a:rPr lang="en-US" sz="3900" dirty="0" err="1">
                <a:latin typeface="Abhaya Libre"/>
                <a:ea typeface="Abhaya Libre"/>
                <a:cs typeface="Abhaya Libre"/>
                <a:sym typeface="Abhaya Libre"/>
              </a:rPr>
              <a:t>statistike</a:t>
            </a:r>
            <a:r>
              <a:rPr lang="en-US" sz="3900" dirty="0">
                <a:latin typeface="Abhaya Libre"/>
                <a:ea typeface="Abhaya Libre"/>
                <a:cs typeface="Abhaya Libre"/>
                <a:sym typeface="Abhaya Libre"/>
              </a:rPr>
              <a:t> v </a:t>
            </a:r>
            <a:r>
              <a:rPr lang="en-US" sz="3900" dirty="0" err="1">
                <a:latin typeface="Abhaya Libre"/>
                <a:ea typeface="Abhaya Libre"/>
                <a:cs typeface="Abhaya Libre"/>
                <a:sym typeface="Abhaya Libre"/>
              </a:rPr>
              <a:t>letu</a:t>
            </a:r>
            <a:r>
              <a:rPr lang="sl-SI" sz="3900" dirty="0">
                <a:latin typeface="Abhaya Libre"/>
                <a:ea typeface="Abhaya Libre"/>
                <a:cs typeface="Abhaya Libre"/>
                <a:sym typeface="Abhaya Libre"/>
              </a:rPr>
              <a:t> 2022</a:t>
            </a:r>
            <a:endParaRPr sz="1400" b="0" i="0" u="none" strike="noStrike" cap="none" dirty="0">
              <a:solidFill>
                <a:srgbClr val="000000"/>
              </a:solidFill>
              <a:latin typeface="Arial"/>
              <a:ea typeface="Arial"/>
              <a:cs typeface="Arial"/>
              <a:sym typeface="Arial"/>
            </a:endParaRPr>
          </a:p>
        </p:txBody>
      </p:sp>
      <p:pic>
        <p:nvPicPr>
          <p:cNvPr id="348" name="Google Shape;348;p7"/>
          <p:cNvPicPr preferRelativeResize="0"/>
          <p:nvPr/>
        </p:nvPicPr>
        <p:blipFill>
          <a:blip r:embed="rId5">
            <a:alphaModFix/>
          </a:blip>
          <a:stretch>
            <a:fillRect/>
          </a:stretch>
        </p:blipFill>
        <p:spPr>
          <a:xfrm>
            <a:off x="4050116" y="5201350"/>
            <a:ext cx="11688908" cy="5510500"/>
          </a:xfrm>
          <a:prstGeom prst="rect">
            <a:avLst/>
          </a:prstGeom>
          <a:noFill/>
          <a:ln>
            <a:noFill/>
          </a:ln>
        </p:spPr>
      </p:pic>
      <p:pic>
        <p:nvPicPr>
          <p:cNvPr id="349" name="Google Shape;349;p7"/>
          <p:cNvPicPr preferRelativeResize="0"/>
          <p:nvPr/>
        </p:nvPicPr>
        <p:blipFill rotWithShape="1">
          <a:blip r:embed="rId6">
            <a:alphaModFix/>
          </a:blip>
          <a:srcRect/>
          <a:stretch/>
        </p:blipFill>
        <p:spPr>
          <a:xfrm rot="-4196164">
            <a:off x="-5811133" y="7594029"/>
            <a:ext cx="11622266" cy="123880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53"/>
        <p:cNvGrpSpPr/>
        <p:nvPr/>
      </p:nvGrpSpPr>
      <p:grpSpPr>
        <a:xfrm>
          <a:off x="0" y="0"/>
          <a:ext cx="0" cy="0"/>
          <a:chOff x="0" y="0"/>
          <a:chExt cx="0" cy="0"/>
        </a:xfrm>
      </p:grpSpPr>
      <p:sp>
        <p:nvSpPr>
          <p:cNvPr id="354" name="Google Shape;354;g1c0d571eb8a_0_83"/>
          <p:cNvSpPr txBox="1"/>
          <p:nvPr/>
        </p:nvSpPr>
        <p:spPr>
          <a:xfrm>
            <a:off x="1911525" y="2623125"/>
            <a:ext cx="14828400" cy="1551194"/>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Spletna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platforma</a:t>
            </a:r>
            <a:r>
              <a:rPr lang="en-US" sz="2400" dirty="0">
                <a:latin typeface="Abhaya Libre"/>
                <a:ea typeface="Abhaya Libre"/>
                <a:cs typeface="Abhaya Libre"/>
                <a:sym typeface="Abhaya Libre"/>
              </a:rPr>
              <a:t> Coursera je </a:t>
            </a:r>
            <a:r>
              <a:rPr lang="en-US" sz="2400" dirty="0" err="1">
                <a:latin typeface="Abhaya Libre"/>
                <a:ea typeface="Abhaya Libre"/>
                <a:cs typeface="Abhaya Libre"/>
                <a:sym typeface="Abhaya Libre"/>
              </a:rPr>
              <a:t>objavila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poročilo</a:t>
            </a:r>
            <a:r>
              <a:rPr lang="en-US" sz="2400" dirty="0">
                <a:latin typeface="Abhaya Libre"/>
                <a:ea typeface="Abhaya Libre"/>
                <a:cs typeface="Abhaya Libre"/>
                <a:sym typeface="Abhaya Libre"/>
              </a:rPr>
              <a:t> o </a:t>
            </a:r>
            <a:r>
              <a:rPr lang="en-US" sz="2400" dirty="0" err="1">
                <a:latin typeface="Abhaya Libre"/>
                <a:ea typeface="Abhaya Libre"/>
                <a:cs typeface="Abhaya Libre"/>
                <a:sym typeface="Abhaya Libre"/>
              </a:rPr>
              <a:t>učinku</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leto</a:t>
            </a:r>
            <a:r>
              <a:rPr lang="en-US" sz="2400" dirty="0">
                <a:latin typeface="Abhaya Libre"/>
                <a:ea typeface="Abhaya Libre"/>
                <a:cs typeface="Abhaya Libre"/>
                <a:sym typeface="Abhaya Libre"/>
              </a:rPr>
              <a:t> 2021, ki </a:t>
            </a:r>
            <a:r>
              <a:rPr lang="en-US" sz="2400" dirty="0" err="1">
                <a:latin typeface="Abhaya Libre"/>
                <a:ea typeface="Abhaya Libre"/>
                <a:cs typeface="Abhaya Libre"/>
                <a:sym typeface="Abhaya Libre"/>
              </a:rPr>
              <a:t>kaže</a:t>
            </a:r>
            <a:r>
              <a:rPr lang="en-US" sz="2400" dirty="0">
                <a:latin typeface="Abhaya Libre"/>
                <a:ea typeface="Abhaya Libre"/>
                <a:cs typeface="Abhaya Libre"/>
                <a:sym typeface="Abhaya Libre"/>
              </a:rPr>
              <a:t>, da se je v </a:t>
            </a:r>
            <a:r>
              <a:rPr lang="en-US" sz="2400" dirty="0" err="1">
                <a:latin typeface="Abhaya Libre"/>
                <a:ea typeface="Abhaya Libre"/>
                <a:cs typeface="Abhaya Libre"/>
                <a:sym typeface="Abhaya Libre"/>
              </a:rPr>
              <a:t>tem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letu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tečaje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prijavilo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več</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kot</a:t>
            </a:r>
            <a:r>
              <a:rPr lang="en-US" sz="2400" dirty="0">
                <a:latin typeface="Abhaya Libre"/>
                <a:ea typeface="Abhaya Libre"/>
                <a:cs typeface="Abhaya Libre"/>
                <a:sym typeface="Abhaya Libre"/>
              </a:rPr>
              <a:t> 20 </a:t>
            </a:r>
            <a:r>
              <a:rPr lang="en-US" sz="2400" dirty="0" err="1">
                <a:latin typeface="Abhaya Libre"/>
                <a:ea typeface="Abhaya Libre"/>
                <a:cs typeface="Abhaya Libre"/>
                <a:sym typeface="Abhaya Libre"/>
              </a:rPr>
              <a:t>milijonov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udeležencev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kar</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enako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skupni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rasti</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treh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letih</a:t>
            </a:r>
            <a:r>
              <a:rPr lang="en-US" sz="2400" dirty="0">
                <a:latin typeface="Abhaya Libre"/>
                <a:ea typeface="Abhaya Libre"/>
                <a:cs typeface="Abhaya Libre"/>
                <a:sym typeface="Abhaya Libre"/>
              </a:rPr>
              <a:t> pred </a:t>
            </a:r>
            <a:r>
              <a:rPr lang="en-US" sz="2400" dirty="0" err="1">
                <a:latin typeface="Abhaya Libre"/>
                <a:ea typeface="Abhaya Libre"/>
                <a:cs typeface="Abhaya Libre"/>
                <a:sym typeface="Abhaya Libre"/>
              </a:rPr>
              <a:t>pandemijo</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Povečanje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nadaljuje</a:t>
            </a:r>
            <a:r>
              <a:rPr lang="en-US" sz="2400" dirty="0">
                <a:latin typeface="Abhaya Libre"/>
                <a:ea typeface="Abhaya Libre"/>
                <a:cs typeface="Abhaya Libre"/>
                <a:sym typeface="Abhaya Libre"/>
              </a:rPr>
              <a:t> trend </a:t>
            </a:r>
            <a:r>
              <a:rPr lang="en-US" sz="2400" dirty="0" err="1">
                <a:latin typeface="Abhaya Libre"/>
                <a:ea typeface="Abhaya Libre"/>
                <a:cs typeface="Abhaya Libre"/>
                <a:sym typeface="Abhaya Libre"/>
              </a:rPr>
              <a:t>naraščanja</a:t>
            </a:r>
            <a:r>
              <a:rPr lang="en-US" sz="2400" dirty="0">
                <a:latin typeface="Abhaya Libre"/>
                <a:ea typeface="Abhaya Libre"/>
                <a:cs typeface="Abhaya Libre"/>
                <a:sym typeface="Abhaya Libre"/>
              </a:rPr>
              <a:t>, ki se je </a:t>
            </a:r>
            <a:r>
              <a:rPr lang="en-US" sz="2400" dirty="0" err="1">
                <a:latin typeface="Abhaya Libre"/>
                <a:ea typeface="Abhaya Libre"/>
                <a:cs typeface="Abhaya Libre"/>
                <a:sym typeface="Abhaya Libre"/>
              </a:rPr>
              <a:t>začel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že</a:t>
            </a:r>
            <a:r>
              <a:rPr lang="en-US" sz="2400" dirty="0">
                <a:latin typeface="Abhaya Libre"/>
                <a:ea typeface="Abhaya Libre"/>
                <a:cs typeface="Abhaya Libre"/>
                <a:sym typeface="Abhaya Libre"/>
              </a:rPr>
              <a:t> pred </a:t>
            </a:r>
            <a:r>
              <a:rPr lang="en-US" sz="2400" dirty="0" err="1">
                <a:latin typeface="Abhaya Libre"/>
                <a:ea typeface="Abhaya Libre"/>
                <a:cs typeface="Abhaya Libre"/>
                <a:sym typeface="Abhaya Libre"/>
              </a:rPr>
              <a:t>pandemijo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vendar</a:t>
            </a:r>
            <a:r>
              <a:rPr lang="en-US" sz="2400" dirty="0">
                <a:latin typeface="Abhaya Libre"/>
                <a:ea typeface="Abhaya Libre"/>
                <a:cs typeface="Abhaya Libre"/>
                <a:sym typeface="Abhaya Libre"/>
              </a:rPr>
              <a:t> je od </a:t>
            </a:r>
            <a:r>
              <a:rPr lang="en-US" sz="2400" dirty="0" err="1">
                <a:latin typeface="Abhaya Libre"/>
                <a:ea typeface="Abhaya Libre"/>
                <a:cs typeface="Abhaya Libre"/>
                <a:sym typeface="Abhaya Libre"/>
              </a:rPr>
              <a:t>takrat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dobil</a:t>
            </a:r>
            <a:r>
              <a:rPr lang="sl-SI" sz="2400" dirty="0">
                <a:latin typeface="Abhaya Libre"/>
                <a:ea typeface="Abhaya Libre"/>
                <a:cs typeface="Abhaya Libre"/>
                <a:sym typeface="Abhaya Libre"/>
              </a:rPr>
              <a:t>dodatni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zagon</a:t>
            </a:r>
            <a:r>
              <a:rPr lang="sl-SI" sz="24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pic>
        <p:nvPicPr>
          <p:cNvPr id="355" name="Google Shape;355;g1c0d571eb8a_0_83"/>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56" name="Google Shape;356;g1c0d571eb8a_0_83"/>
          <p:cNvSpPr txBox="1"/>
          <p:nvPr/>
        </p:nvSpPr>
        <p:spPr>
          <a:xfrm>
            <a:off x="1824675" y="1464825"/>
            <a:ext cx="150021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pl-PL" sz="6410" dirty="0">
                <a:latin typeface="Abhaya Libre"/>
                <a:ea typeface="Abhaya Libre"/>
                <a:cs typeface="Abhaya Libre"/>
                <a:sym typeface="Abhaya Libre"/>
              </a:rPr>
              <a:t>3 grafi: globalna rast spletnega učenja</a:t>
            </a:r>
            <a:endParaRPr sz="1400" b="0" i="0" u="none" strike="noStrike" cap="none" dirty="0">
              <a:solidFill>
                <a:srgbClr val="000000"/>
              </a:solidFill>
              <a:latin typeface="Arial"/>
              <a:ea typeface="Arial"/>
              <a:cs typeface="Arial"/>
              <a:sym typeface="Arial"/>
            </a:endParaRPr>
          </a:p>
        </p:txBody>
      </p:sp>
      <p:pic>
        <p:nvPicPr>
          <p:cNvPr id="357" name="Google Shape;357;g1c0d571eb8a_0_83"/>
          <p:cNvPicPr preferRelativeResize="0"/>
          <p:nvPr/>
        </p:nvPicPr>
        <p:blipFill rotWithShape="1">
          <a:blip r:embed="rId4">
            <a:alphaModFix/>
          </a:blip>
          <a:srcRect/>
          <a:stretch/>
        </p:blipFill>
        <p:spPr>
          <a:xfrm>
            <a:off x="16418708" y="0"/>
            <a:ext cx="1869291" cy="1869291"/>
          </a:xfrm>
          <a:prstGeom prst="rect">
            <a:avLst/>
          </a:prstGeom>
          <a:noFill/>
          <a:ln>
            <a:noFill/>
          </a:ln>
        </p:spPr>
      </p:pic>
      <p:pic>
        <p:nvPicPr>
          <p:cNvPr id="358" name="Google Shape;358;g1c0d571eb8a_0_83"/>
          <p:cNvPicPr preferRelativeResize="0"/>
          <p:nvPr/>
        </p:nvPicPr>
        <p:blipFill rotWithShape="1">
          <a:blip r:embed="rId5">
            <a:alphaModFix/>
          </a:blip>
          <a:srcRect/>
          <a:stretch/>
        </p:blipFill>
        <p:spPr>
          <a:xfrm>
            <a:off x="13560120" y="545022"/>
            <a:ext cx="2858579" cy="600300"/>
          </a:xfrm>
          <a:prstGeom prst="rect">
            <a:avLst/>
          </a:prstGeom>
          <a:noFill/>
          <a:ln>
            <a:noFill/>
          </a:ln>
        </p:spPr>
      </p:pic>
      <p:pic>
        <p:nvPicPr>
          <p:cNvPr id="359" name="Google Shape;359;g1c0d571eb8a_0_83"/>
          <p:cNvPicPr preferRelativeResize="0"/>
          <p:nvPr/>
        </p:nvPicPr>
        <p:blipFill>
          <a:blip r:embed="rId6">
            <a:alphaModFix/>
          </a:blip>
          <a:stretch>
            <a:fillRect/>
          </a:stretch>
        </p:blipFill>
        <p:spPr>
          <a:xfrm>
            <a:off x="2894026" y="5336577"/>
            <a:ext cx="12499950" cy="4523550"/>
          </a:xfrm>
          <a:prstGeom prst="rect">
            <a:avLst/>
          </a:prstGeom>
          <a:noFill/>
          <a:ln>
            <a:noFill/>
          </a:ln>
        </p:spPr>
      </p:pic>
      <p:pic>
        <p:nvPicPr>
          <p:cNvPr id="360" name="Google Shape;360;g1c0d571eb8a_0_83"/>
          <p:cNvPicPr preferRelativeResize="0"/>
          <p:nvPr/>
        </p:nvPicPr>
        <p:blipFill rotWithShape="1">
          <a:blip r:embed="rId7">
            <a:alphaModFix/>
          </a:blip>
          <a:srcRect/>
          <a:stretch/>
        </p:blipFill>
        <p:spPr>
          <a:xfrm rot="-4196164">
            <a:off x="-5811133" y="7594029"/>
            <a:ext cx="11622267" cy="12388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3553601"/>
            <a:ext cx="19062365" cy="3230761"/>
            <a:chOff x="0" y="-38100"/>
            <a:chExt cx="5020540" cy="850900"/>
          </a:xfrm>
        </p:grpSpPr>
        <p:sp>
          <p:nvSpPr>
            <p:cNvPr id="97" name="Google Shape;97;p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98" name="Google Shape;9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9" name="Google Shape;99;p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100" name="Google Shape;100;p2"/>
          <p:cNvPicPr preferRelativeResize="0"/>
          <p:nvPr/>
        </p:nvPicPr>
        <p:blipFill rotWithShape="1">
          <a:blip r:embed="rId4">
            <a:alphaModFix/>
          </a:blip>
          <a:srcRect/>
          <a:stretch/>
        </p:blipFill>
        <p:spPr>
          <a:xfrm rot="-9632120">
            <a:off x="-2431639" y="-1705919"/>
            <a:ext cx="5721823" cy="5669807"/>
          </a:xfrm>
          <a:prstGeom prst="rect">
            <a:avLst/>
          </a:prstGeom>
          <a:noFill/>
          <a:ln>
            <a:noFill/>
          </a:ln>
        </p:spPr>
      </p:pic>
      <p:pic>
        <p:nvPicPr>
          <p:cNvPr id="101" name="Google Shape;101;p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102" name="Google Shape;102;p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103" name="Google Shape;103;p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104" name="Google Shape;104;p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105" name="Google Shape;105;p2"/>
          <p:cNvPicPr preferRelativeResize="0"/>
          <p:nvPr/>
        </p:nvPicPr>
        <p:blipFill rotWithShape="1">
          <a:blip r:embed="rId7">
            <a:alphaModFix/>
          </a:blip>
          <a:srcRect/>
          <a:stretch/>
        </p:blipFill>
        <p:spPr>
          <a:xfrm rot="3420380">
            <a:off x="5570971" y="-4349323"/>
            <a:ext cx="5810576" cy="5802961"/>
          </a:xfrm>
          <a:prstGeom prst="rect">
            <a:avLst/>
          </a:prstGeom>
          <a:noFill/>
          <a:ln>
            <a:noFill/>
          </a:ln>
        </p:spPr>
      </p:pic>
      <p:pic>
        <p:nvPicPr>
          <p:cNvPr id="106" name="Google Shape;106;p2"/>
          <p:cNvPicPr preferRelativeResize="0"/>
          <p:nvPr/>
        </p:nvPicPr>
        <p:blipFill rotWithShape="1">
          <a:blip r:embed="rId7">
            <a:alphaModFix/>
          </a:blip>
          <a:srcRect/>
          <a:stretch/>
        </p:blipFill>
        <p:spPr>
          <a:xfrm rot="-4167270">
            <a:off x="-3176552" y="4860538"/>
            <a:ext cx="4881157" cy="4874760"/>
          </a:xfrm>
          <a:prstGeom prst="rect">
            <a:avLst/>
          </a:prstGeom>
          <a:noFill/>
          <a:ln>
            <a:noFill/>
          </a:ln>
        </p:spPr>
      </p:pic>
      <p:grpSp>
        <p:nvGrpSpPr>
          <p:cNvPr id="107" name="Google Shape;107;p2"/>
          <p:cNvGrpSpPr/>
          <p:nvPr/>
        </p:nvGrpSpPr>
        <p:grpSpPr>
          <a:xfrm rot="10800000">
            <a:off x="1170764" y="8531325"/>
            <a:ext cx="2900572" cy="807706"/>
            <a:chOff x="0" y="0"/>
            <a:chExt cx="3867430" cy="1076940"/>
          </a:xfrm>
        </p:grpSpPr>
        <p:pic>
          <p:nvPicPr>
            <p:cNvPr id="108" name="Google Shape;108;p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109" name="Google Shape;109;p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110" name="Google Shape;110;p2"/>
          <p:cNvSpPr txBox="1"/>
          <p:nvPr/>
        </p:nvSpPr>
        <p:spPr>
          <a:xfrm>
            <a:off x="610879" y="3819131"/>
            <a:ext cx="17464268" cy="27699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7300"/>
              <a:buFont typeface="Arial"/>
              <a:buNone/>
            </a:pPr>
            <a:r>
              <a:rPr lang="en-US" sz="5500" dirty="0">
                <a:solidFill>
                  <a:srgbClr val="04989E"/>
                </a:solidFill>
                <a:latin typeface="Abhaya Libre"/>
                <a:ea typeface="Abhaya Libre"/>
                <a:cs typeface="Abhaya Libre"/>
                <a:sym typeface="Abhaya Libre"/>
              </a:rPr>
              <a:t>Prilagajanje </a:t>
            </a:r>
            <a:r>
              <a:rPr lang="en-US" sz="5500" dirty="0" err="1">
                <a:solidFill>
                  <a:srgbClr val="04989E"/>
                </a:solidFill>
                <a:latin typeface="Abhaya Libre"/>
                <a:ea typeface="Abhaya Libre"/>
                <a:cs typeface="Abhaya Libre"/>
                <a:sym typeface="Abhaya Libre"/>
              </a:rPr>
              <a:t>na</a:t>
            </a:r>
            <a:r>
              <a:rPr lang="en-US" sz="5500" dirty="0">
                <a:solidFill>
                  <a:srgbClr val="04989E"/>
                </a:solidFill>
                <a:latin typeface="Abhaya Libre"/>
                <a:ea typeface="Abhaya Libre"/>
                <a:cs typeface="Abhaya Libre"/>
                <a:sym typeface="Abhaya Libre"/>
              </a:rPr>
              <a:t> </a:t>
            </a:r>
            <a:r>
              <a:rPr lang="en-US" sz="5500" dirty="0" err="1">
                <a:solidFill>
                  <a:srgbClr val="04989E"/>
                </a:solidFill>
                <a:latin typeface="Abhaya Libre"/>
                <a:ea typeface="Abhaya Libre"/>
                <a:cs typeface="Abhaya Libre"/>
                <a:sym typeface="Abhaya Libre"/>
              </a:rPr>
              <a:t>digitalno</a:t>
            </a:r>
            <a:r>
              <a:rPr lang="en-US" sz="5500" dirty="0">
                <a:solidFill>
                  <a:srgbClr val="04989E"/>
                </a:solidFill>
                <a:latin typeface="Abhaya Libre"/>
                <a:ea typeface="Abhaya Libre"/>
                <a:cs typeface="Abhaya Libre"/>
                <a:sym typeface="Abhaya Libre"/>
              </a:rPr>
              <a:t> </a:t>
            </a:r>
            <a:r>
              <a:rPr lang="en-US" sz="5500" dirty="0" err="1">
                <a:solidFill>
                  <a:srgbClr val="04989E"/>
                </a:solidFill>
                <a:latin typeface="Abhaya Libre"/>
                <a:ea typeface="Abhaya Libre"/>
                <a:cs typeface="Abhaya Libre"/>
                <a:sym typeface="Abhaya Libre"/>
              </a:rPr>
              <a:t>komunikacijo</a:t>
            </a:r>
            <a:r>
              <a:rPr lang="en-US" sz="5500" dirty="0">
                <a:solidFill>
                  <a:srgbClr val="04989E"/>
                </a:solidFill>
                <a:latin typeface="Abhaya Libre"/>
                <a:ea typeface="Abhaya Libre"/>
                <a:cs typeface="Abhaya Libre"/>
                <a:sym typeface="Abhaya Libre"/>
              </a:rPr>
              <a:t> in </a:t>
            </a:r>
            <a:r>
              <a:rPr lang="en-US" sz="5500" dirty="0" err="1">
                <a:solidFill>
                  <a:srgbClr val="04989E"/>
                </a:solidFill>
                <a:latin typeface="Abhaya Libre"/>
                <a:ea typeface="Abhaya Libre"/>
                <a:cs typeface="Abhaya Libre"/>
                <a:sym typeface="Abhaya Libre"/>
              </a:rPr>
              <a:t>seznanjanje</a:t>
            </a:r>
            <a:r>
              <a:rPr lang="en-US" sz="5500" dirty="0">
                <a:solidFill>
                  <a:srgbClr val="04989E"/>
                </a:solidFill>
                <a:latin typeface="Abhaya Libre"/>
                <a:ea typeface="Abhaya Libre"/>
                <a:cs typeface="Abhaya Libre"/>
                <a:sym typeface="Abhaya Libre"/>
              </a:rPr>
              <a:t> </a:t>
            </a:r>
            <a:r>
              <a:rPr lang="sl-SI" sz="5500" dirty="0">
                <a:solidFill>
                  <a:srgbClr val="04989E"/>
                </a:solidFill>
                <a:latin typeface="Abhaya Libre"/>
                <a:ea typeface="Abhaya Libre"/>
                <a:cs typeface="Abhaya Libre"/>
                <a:sym typeface="Abhaya Libre"/>
              </a:rPr>
              <a:t>              </a:t>
            </a:r>
            <a:r>
              <a:rPr lang="en-US" sz="5500" dirty="0">
                <a:solidFill>
                  <a:srgbClr val="04989E"/>
                </a:solidFill>
                <a:latin typeface="Abhaya Libre"/>
                <a:ea typeface="Abhaya Libre"/>
                <a:cs typeface="Abhaya Libre"/>
                <a:sym typeface="Abhaya Libre"/>
              </a:rPr>
              <a:t>z </a:t>
            </a:r>
            <a:r>
              <a:rPr lang="en-US" sz="5500" dirty="0" err="1">
                <a:solidFill>
                  <a:srgbClr val="04989E"/>
                </a:solidFill>
                <a:latin typeface="Abhaya Libre"/>
                <a:ea typeface="Abhaya Libre"/>
                <a:cs typeface="Abhaya Libre"/>
                <a:sym typeface="Abhaya Libre"/>
              </a:rPr>
              <a:t>digitalno</a:t>
            </a:r>
            <a:r>
              <a:rPr lang="en-US" sz="5500" dirty="0">
                <a:solidFill>
                  <a:srgbClr val="04989E"/>
                </a:solidFill>
                <a:latin typeface="Abhaya Libre"/>
                <a:ea typeface="Abhaya Libre"/>
                <a:cs typeface="Abhaya Libre"/>
                <a:sym typeface="Abhaya Libre"/>
              </a:rPr>
              <a:t> </a:t>
            </a:r>
            <a:r>
              <a:rPr lang="en-US" sz="5500" dirty="0" err="1">
                <a:solidFill>
                  <a:srgbClr val="04989E"/>
                </a:solidFill>
                <a:latin typeface="Abhaya Libre"/>
                <a:ea typeface="Abhaya Libre"/>
                <a:cs typeface="Abhaya Libre"/>
                <a:sym typeface="Abhaya Libre"/>
              </a:rPr>
              <a:t>pismenostjo</a:t>
            </a:r>
            <a:r>
              <a:rPr lang="en-US" sz="5500" dirty="0">
                <a:solidFill>
                  <a:srgbClr val="04989E"/>
                </a:solidFill>
                <a:latin typeface="Abhaya Libre"/>
                <a:ea typeface="Abhaya Libre"/>
                <a:cs typeface="Abhaya Libre"/>
                <a:sym typeface="Abhaya Libre"/>
              </a:rPr>
              <a:t>, </a:t>
            </a:r>
            <a:r>
              <a:rPr lang="en-US" sz="5500" dirty="0" err="1">
                <a:solidFill>
                  <a:srgbClr val="04989E"/>
                </a:solidFill>
                <a:latin typeface="Abhaya Libre"/>
                <a:ea typeface="Abhaya Libre"/>
                <a:cs typeface="Abhaya Libre"/>
                <a:sym typeface="Abhaya Libre"/>
              </a:rPr>
              <a:t>izobraževanjem</a:t>
            </a:r>
            <a:r>
              <a:rPr lang="en-US" sz="5500" dirty="0">
                <a:solidFill>
                  <a:srgbClr val="04989E"/>
                </a:solidFill>
                <a:latin typeface="Abhaya Libre"/>
                <a:ea typeface="Abhaya Libre"/>
                <a:cs typeface="Abhaya Libre"/>
                <a:sym typeface="Abhaya Libre"/>
              </a:rPr>
              <a:t> </a:t>
            </a:r>
            <a:r>
              <a:rPr lang="en-US" sz="5500" dirty="0" err="1">
                <a:solidFill>
                  <a:srgbClr val="04989E"/>
                </a:solidFill>
                <a:latin typeface="Abhaya Libre"/>
                <a:ea typeface="Abhaya Libre"/>
                <a:cs typeface="Abhaya Libre"/>
                <a:sym typeface="Abhaya Libre"/>
              </a:rPr>
              <a:t>na</a:t>
            </a:r>
            <a:r>
              <a:rPr lang="en-US" sz="5500" dirty="0">
                <a:solidFill>
                  <a:srgbClr val="04989E"/>
                </a:solidFill>
                <a:latin typeface="Abhaya Libre"/>
                <a:ea typeface="Abhaya Libre"/>
                <a:cs typeface="Abhaya Libre"/>
                <a:sym typeface="Abhaya Libre"/>
              </a:rPr>
              <a:t> </a:t>
            </a:r>
            <a:r>
              <a:rPr lang="en-US" sz="5500" dirty="0" err="1">
                <a:solidFill>
                  <a:srgbClr val="04989E"/>
                </a:solidFill>
                <a:latin typeface="Abhaya Libre"/>
                <a:ea typeface="Abhaya Libre"/>
                <a:cs typeface="Abhaya Libre"/>
                <a:sym typeface="Abhaya Libre"/>
              </a:rPr>
              <a:t>področju</a:t>
            </a:r>
            <a:r>
              <a:rPr lang="en-US" sz="5500" dirty="0">
                <a:solidFill>
                  <a:srgbClr val="04989E"/>
                </a:solidFill>
                <a:latin typeface="Abhaya Libre"/>
                <a:ea typeface="Abhaya Libre"/>
                <a:cs typeface="Abhaya Libre"/>
                <a:sym typeface="Abhaya Libre"/>
              </a:rPr>
              <a:t> IT, </a:t>
            </a:r>
            <a:r>
              <a:rPr lang="en-US" sz="5500" dirty="0" err="1">
                <a:solidFill>
                  <a:srgbClr val="04989E"/>
                </a:solidFill>
                <a:latin typeface="Abhaya Libre"/>
                <a:ea typeface="Abhaya Libre"/>
                <a:cs typeface="Abhaya Libre"/>
                <a:sym typeface="Abhaya Libre"/>
              </a:rPr>
              <a:t>umetno</a:t>
            </a:r>
            <a:r>
              <a:rPr lang="en-US" sz="5500" dirty="0">
                <a:solidFill>
                  <a:srgbClr val="04989E"/>
                </a:solidFill>
                <a:latin typeface="Abhaya Libre"/>
                <a:ea typeface="Abhaya Libre"/>
                <a:cs typeface="Abhaya Libre"/>
                <a:sym typeface="Abhaya Libre"/>
              </a:rPr>
              <a:t> </a:t>
            </a:r>
            <a:r>
              <a:rPr lang="en-US" sz="5500" dirty="0" err="1">
                <a:solidFill>
                  <a:srgbClr val="04989E"/>
                </a:solidFill>
                <a:latin typeface="Abhaya Libre"/>
                <a:ea typeface="Abhaya Libre"/>
                <a:cs typeface="Abhaya Libre"/>
                <a:sym typeface="Abhaya Libre"/>
              </a:rPr>
              <a:t>inteligenco</a:t>
            </a:r>
            <a:r>
              <a:rPr lang="en-US" sz="5500" dirty="0">
                <a:solidFill>
                  <a:srgbClr val="04989E"/>
                </a:solidFill>
                <a:latin typeface="Abhaya Libre"/>
                <a:ea typeface="Abhaya Libre"/>
                <a:cs typeface="Abhaya Libre"/>
                <a:sym typeface="Abhaya Libre"/>
              </a:rPr>
              <a:t>	</a:t>
            </a:r>
            <a:r>
              <a:rPr lang="en-US" sz="7000" dirty="0">
                <a:solidFill>
                  <a:srgbClr val="04989E"/>
                </a:solidFill>
                <a:latin typeface="Abhaya Libre"/>
                <a:ea typeface="Abhaya Libre"/>
                <a:cs typeface="Abhaya Libre"/>
                <a:sym typeface="Abhaya Libre"/>
              </a:rPr>
              <a:t>	</a:t>
            </a:r>
            <a:endParaRPr sz="6500" b="0" i="0" u="none" strike="noStrike" cap="none" dirty="0">
              <a:solidFill>
                <a:srgbClr val="000000"/>
              </a:solidFill>
              <a:latin typeface="Arial"/>
              <a:ea typeface="Arial"/>
              <a:cs typeface="Arial"/>
              <a:sym typeface="Arial"/>
            </a:endParaRPr>
          </a:p>
        </p:txBody>
      </p:sp>
      <p:pic>
        <p:nvPicPr>
          <p:cNvPr id="111" name="Google Shape;111;p2"/>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112" name="Google Shape;112;p2"/>
          <p:cNvPicPr preferRelativeResize="0"/>
          <p:nvPr/>
        </p:nvPicPr>
        <p:blipFill rotWithShape="1">
          <a:blip r:embed="rId10">
            <a:alphaModFix/>
          </a:blip>
          <a:srcRect/>
          <a:stretch/>
        </p:blipFill>
        <p:spPr>
          <a:xfrm>
            <a:off x="7758608" y="9258300"/>
            <a:ext cx="3710720" cy="7792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64"/>
        <p:cNvGrpSpPr/>
        <p:nvPr/>
      </p:nvGrpSpPr>
      <p:grpSpPr>
        <a:xfrm>
          <a:off x="0" y="0"/>
          <a:ext cx="0" cy="0"/>
          <a:chOff x="0" y="0"/>
          <a:chExt cx="0" cy="0"/>
        </a:xfrm>
      </p:grpSpPr>
      <p:pic>
        <p:nvPicPr>
          <p:cNvPr id="365" name="Google Shape;365;p8"/>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66" name="Google Shape;366;p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67" name="Google Shape;367;p8"/>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68" name="Google Shape;368;p8"/>
          <p:cNvPicPr preferRelativeResize="0"/>
          <p:nvPr/>
        </p:nvPicPr>
        <p:blipFill rotWithShape="1">
          <a:blip r:embed="rId6">
            <a:alphaModFix/>
          </a:blip>
          <a:srcRect/>
          <a:stretch/>
        </p:blipFill>
        <p:spPr>
          <a:xfrm>
            <a:off x="7870030" y="9245916"/>
            <a:ext cx="3710720" cy="779251"/>
          </a:xfrm>
          <a:prstGeom prst="rect">
            <a:avLst/>
          </a:prstGeom>
          <a:noFill/>
          <a:ln>
            <a:noFill/>
          </a:ln>
        </p:spPr>
      </p:pic>
      <p:sp>
        <p:nvSpPr>
          <p:cNvPr id="369" name="Google Shape;369;p8"/>
          <p:cNvSpPr/>
          <p:nvPr/>
        </p:nvSpPr>
        <p:spPr>
          <a:xfrm>
            <a:off x="10700448" y="2878289"/>
            <a:ext cx="6694564" cy="593231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8"/>
          <p:cNvSpPr txBox="1"/>
          <p:nvPr/>
        </p:nvSpPr>
        <p:spPr>
          <a:xfrm>
            <a:off x="976550" y="3428988"/>
            <a:ext cx="8963400" cy="517064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Gluhi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strokovnjaki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zdaj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storitve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naročijo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daljavo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takoj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konferenčnega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klica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klica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Skypa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plačajo</a:t>
            </a:r>
            <a:r>
              <a:rPr lang="en-US" sz="2400" dirty="0">
                <a:latin typeface="Abhaya Libre"/>
                <a:ea typeface="Abhaya Libre"/>
                <a:cs typeface="Abhaya Libre"/>
                <a:sym typeface="Abhaya Libre"/>
              </a:rPr>
              <a:t> le za </a:t>
            </a:r>
            <a:r>
              <a:rPr lang="en-US" sz="2400" dirty="0" err="1">
                <a:latin typeface="Abhaya Libre"/>
                <a:ea typeface="Abhaya Libre"/>
                <a:cs typeface="Abhaya Libre"/>
                <a:sym typeface="Abhaya Libre"/>
              </a:rPr>
              <a:t>porabljeni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čas</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Nenadoma</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voljo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cela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vrsta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komunikacij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delovnem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mestu</a:t>
            </a:r>
            <a:r>
              <a:rPr lang="en-US" sz="2400" dirty="0">
                <a:latin typeface="Abhaya Libre"/>
                <a:ea typeface="Abhaya Libre"/>
                <a:cs typeface="Abhaya Libre"/>
                <a:sym typeface="Abhaya Libre"/>
              </a:rPr>
              <a:t>, ki so </a:t>
            </a:r>
            <a:r>
              <a:rPr lang="en-US" sz="2400" dirty="0" err="1">
                <a:latin typeface="Abhaya Libre"/>
                <a:ea typeface="Abhaya Libre"/>
                <a:cs typeface="Abhaya Libre"/>
                <a:sym typeface="Abhaya Libre"/>
              </a:rPr>
              <a:t>intuitivne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cenovno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dostopne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ter</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gluhim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pomagajo</a:t>
            </a:r>
            <a:r>
              <a:rPr lang="en-US" sz="2400" dirty="0">
                <a:latin typeface="Abhaya Libre"/>
                <a:ea typeface="Abhaya Libre"/>
                <a:cs typeface="Abhaya Libre"/>
                <a:sym typeface="Abhaya Libre"/>
              </a:rPr>
              <a:t> pri </a:t>
            </a:r>
            <a:r>
              <a:rPr lang="en-US" sz="2400" dirty="0" err="1">
                <a:latin typeface="Abhaya Libre"/>
                <a:ea typeface="Abhaya Libre"/>
                <a:cs typeface="Abhaya Libre"/>
                <a:sym typeface="Abhaya Libre"/>
              </a:rPr>
              <a:t>iskanju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zaposlitve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uspehu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delovnem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mestu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Visokotehnološke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storitve</a:t>
            </a:r>
            <a:r>
              <a:rPr lang="en-US" sz="2400" dirty="0">
                <a:latin typeface="Abhaya Libre"/>
                <a:ea typeface="Abhaya Libre"/>
                <a:cs typeface="Abhaya Libre"/>
                <a:sym typeface="Abhaya Libre"/>
              </a:rPr>
              <a:t>, ki so bile </a:t>
            </a:r>
            <a:r>
              <a:rPr lang="en-US" sz="2400" dirty="0" err="1">
                <a:latin typeface="Abhaya Libre"/>
                <a:ea typeface="Abhaya Libre"/>
                <a:cs typeface="Abhaya Libre"/>
                <a:sym typeface="Abhaya Libre"/>
              </a:rPr>
              <a:t>prej</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večino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ljudi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nedosegljive</a:t>
            </a:r>
            <a:r>
              <a:rPr lang="en-US" sz="2400" dirty="0">
                <a:latin typeface="Abhaya Libre"/>
                <a:ea typeface="Abhaya Libre"/>
                <a:cs typeface="Abhaya Libre"/>
                <a:sym typeface="Abhaya Libre"/>
              </a:rPr>
              <a:t>, so </a:t>
            </a:r>
            <a:r>
              <a:rPr lang="en-US" sz="2400" dirty="0" err="1">
                <a:latin typeface="Abhaya Libre"/>
                <a:ea typeface="Abhaya Libre"/>
                <a:cs typeface="Abhaya Libre"/>
                <a:sym typeface="Abhaya Libre"/>
              </a:rPr>
              <a:t>zdaj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dovolj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poceni</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postanejo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običajen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življenjski</a:t>
            </a:r>
            <a:r>
              <a:rPr lang="en-US" sz="2400" dirty="0">
                <a:latin typeface="Abhaya Libre"/>
                <a:ea typeface="Abhaya Libre"/>
                <a:cs typeface="Abhaya Libre"/>
                <a:sym typeface="Abhaya Libre"/>
              </a:rPr>
              <a:t> standard. Internet je </a:t>
            </a:r>
            <a:r>
              <a:rPr lang="en-US" sz="2400" dirty="0" err="1">
                <a:latin typeface="Abhaya Libre"/>
                <a:ea typeface="Abhaya Libre"/>
                <a:cs typeface="Abhaya Libre"/>
                <a:sym typeface="Abhaya Libre"/>
              </a:rPr>
              <a:t>bil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ta </a:t>
            </a:r>
            <a:r>
              <a:rPr lang="en-US" sz="2400" dirty="0" err="1">
                <a:latin typeface="Abhaya Libre"/>
                <a:ea typeface="Abhaya Libre"/>
                <a:cs typeface="Abhaya Libre"/>
                <a:sym typeface="Abhaya Libre"/>
              </a:rPr>
              <a:t>način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velika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demokratizacijska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sila</a:t>
            </a:r>
            <a:r>
              <a:rPr lang="en-US" sz="2400" dirty="0">
                <a:latin typeface="Abhaya Libre"/>
                <a:ea typeface="Abhaya Libre"/>
                <a:cs typeface="Abhaya Libre"/>
                <a:sym typeface="Abhaya Libre"/>
              </a:rPr>
              <a:t>, ki je </a:t>
            </a:r>
            <a:r>
              <a:rPr lang="en-US" sz="2400" dirty="0" err="1">
                <a:latin typeface="Abhaya Libre"/>
                <a:ea typeface="Abhaya Libre"/>
                <a:cs typeface="Abhaya Libre"/>
                <a:sym typeface="Abhaya Libre"/>
              </a:rPr>
              <a:t>porušila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trge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odprla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priložnosti</a:t>
            </a:r>
            <a:r>
              <a:rPr lang="en-US" sz="2400" dirty="0">
                <a:latin typeface="Abhaya Libre"/>
                <a:ea typeface="Abhaya Libre"/>
                <a:cs typeface="Abhaya Libre"/>
                <a:sym typeface="Abhaya Libre"/>
              </a:rPr>
              <a:t>. Na </a:t>
            </a:r>
            <a:r>
              <a:rPr lang="en-US" sz="2400" dirty="0" err="1">
                <a:latin typeface="Abhaya Libre"/>
                <a:ea typeface="Abhaya Libre"/>
                <a:cs typeface="Abhaya Libre"/>
                <a:sym typeface="Abhaya Libre"/>
              </a:rPr>
              <a:t>delovnih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mestih</a:t>
            </a:r>
            <a:r>
              <a:rPr lang="en-US" sz="2400" dirty="0">
                <a:latin typeface="Abhaya Libre"/>
                <a:ea typeface="Abhaya Libre"/>
                <a:cs typeface="Abhaya Libre"/>
                <a:sym typeface="Abhaya Libre"/>
              </a:rPr>
              <a:t> po </a:t>
            </a:r>
            <a:r>
              <a:rPr lang="en-US" sz="2400" dirty="0" err="1">
                <a:latin typeface="Abhaya Libre"/>
                <a:ea typeface="Abhaya Libre"/>
                <a:cs typeface="Abhaya Libre"/>
                <a:sym typeface="Abhaya Libre"/>
              </a:rPr>
              <a:t>vsej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Veliki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Britaniji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vam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bodo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gluhi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povedali</a:t>
            </a:r>
            <a:r>
              <a:rPr lang="en-US" sz="2400" dirty="0">
                <a:latin typeface="Abhaya Libre"/>
                <a:ea typeface="Abhaya Libre"/>
                <a:cs typeface="Abhaya Libre"/>
                <a:sym typeface="Abhaya Libre"/>
              </a:rPr>
              <a:t>, da se </a:t>
            </a:r>
            <a:r>
              <a:rPr lang="en-US" sz="2400" dirty="0" err="1">
                <a:latin typeface="Abhaya Libre"/>
                <a:ea typeface="Abhaya Libre"/>
                <a:cs typeface="Abhaya Libre"/>
                <a:sym typeface="Abhaya Libre"/>
              </a:rPr>
              <a:t>dogaja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tiha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revolucija</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sp>
        <p:nvSpPr>
          <p:cNvPr id="371" name="Google Shape;371;p8"/>
          <p:cNvSpPr txBox="1"/>
          <p:nvPr/>
        </p:nvSpPr>
        <p:spPr>
          <a:xfrm>
            <a:off x="1463143" y="773680"/>
            <a:ext cx="13389900" cy="1624547"/>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210"/>
              <a:buFont typeface="Arial"/>
              <a:buNone/>
            </a:pPr>
            <a:r>
              <a:rPr lang="en-US" sz="6210" dirty="0" err="1">
                <a:latin typeface="Abhaya Libre"/>
                <a:ea typeface="Abhaya Libre"/>
                <a:cs typeface="Abhaya Libre"/>
                <a:sym typeface="Abhaya Libre"/>
              </a:rPr>
              <a:t>Kako</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digitalne</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inovacije</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izboljšujejo</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življenje</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gluhih</a:t>
            </a:r>
            <a:r>
              <a:rPr lang="en-US" sz="6210" dirty="0">
                <a:latin typeface="Abhaya Libre"/>
                <a:ea typeface="Abhaya Libre"/>
                <a:cs typeface="Abhaya Libre"/>
                <a:sym typeface="Abhaya Libre"/>
              </a:rPr>
              <a:t> in </a:t>
            </a:r>
            <a:r>
              <a:rPr lang="en-US" sz="6210" dirty="0" err="1">
                <a:latin typeface="Abhaya Libre"/>
                <a:ea typeface="Abhaya Libre"/>
                <a:cs typeface="Abhaya Libre"/>
                <a:sym typeface="Abhaya Libre"/>
              </a:rPr>
              <a:t>naglušnih</a:t>
            </a:r>
            <a:endParaRPr sz="1200" b="0" i="0" u="none" strike="noStrike" cap="none" dirty="0">
              <a:solidFill>
                <a:srgbClr val="000000"/>
              </a:solidFill>
              <a:latin typeface="Arial"/>
              <a:ea typeface="Arial"/>
              <a:cs typeface="Arial"/>
              <a:sym typeface="Arial"/>
            </a:endParaRPr>
          </a:p>
        </p:txBody>
      </p:sp>
      <p:pic>
        <p:nvPicPr>
          <p:cNvPr id="372" name="Google Shape;372;p8"/>
          <p:cNvPicPr preferRelativeResize="0"/>
          <p:nvPr/>
        </p:nvPicPr>
        <p:blipFill>
          <a:blip r:embed="rId7">
            <a:alphaModFix/>
          </a:blip>
          <a:stretch>
            <a:fillRect/>
          </a:stretch>
        </p:blipFill>
        <p:spPr>
          <a:xfrm>
            <a:off x="11052900" y="3974950"/>
            <a:ext cx="5989651" cy="39307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76"/>
        <p:cNvGrpSpPr/>
        <p:nvPr/>
      </p:nvGrpSpPr>
      <p:grpSpPr>
        <a:xfrm>
          <a:off x="0" y="0"/>
          <a:ext cx="0" cy="0"/>
          <a:chOff x="0" y="0"/>
          <a:chExt cx="0" cy="0"/>
        </a:xfrm>
      </p:grpSpPr>
      <p:pic>
        <p:nvPicPr>
          <p:cNvPr id="377" name="Google Shape;377;g1c2baca10de_0_3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378" name="Google Shape;378;g1c2baca10de_0_3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79" name="Google Shape;379;g1c2baca10de_0_3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80" name="Google Shape;380;g1c2baca10de_0_3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381" name="Google Shape;381;g1c2baca10de_0_35"/>
          <p:cNvSpPr/>
          <p:nvPr/>
        </p:nvSpPr>
        <p:spPr>
          <a:xfrm>
            <a:off x="10700448" y="2878289"/>
            <a:ext cx="6694564" cy="593231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g1c2baca10de_0_35"/>
          <p:cNvSpPr txBox="1"/>
          <p:nvPr/>
        </p:nvSpPr>
        <p:spPr>
          <a:xfrm>
            <a:off x="976550" y="3074551"/>
            <a:ext cx="8963400" cy="568771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sl-SI" sz="2400" dirty="0">
                <a:latin typeface="Abhaya Libre"/>
                <a:ea typeface="Abhaya Libre"/>
                <a:cs typeface="Abhaya Libre"/>
                <a:sym typeface="Abhaya Libre"/>
              </a:rPr>
              <a:t>Kot primer</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navajamo</a:t>
            </a:r>
            <a:r>
              <a:rPr lang="en-US" sz="2400" dirty="0">
                <a:latin typeface="Abhaya Libre"/>
                <a:ea typeface="Abhaya Libre"/>
                <a:cs typeface="Abhaya Libre"/>
                <a:sym typeface="Abhaya Libre"/>
              </a:rPr>
              <a:t> le </a:t>
            </a:r>
            <a:r>
              <a:rPr lang="en-US" sz="2400" dirty="0" err="1">
                <a:latin typeface="Abhaya Libre"/>
                <a:ea typeface="Abhaya Libre"/>
                <a:cs typeface="Abhaya Libre"/>
                <a:sym typeface="Abhaya Libre"/>
              </a:rPr>
              <a:t>eno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človeško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zgodbo</a:t>
            </a:r>
            <a:r>
              <a:rPr lang="en-US" sz="2400" dirty="0">
                <a:latin typeface="Abhaya Libre"/>
                <a:ea typeface="Abhaya Libre"/>
                <a:cs typeface="Abhaya Libre"/>
                <a:sym typeface="Abhaya Libre"/>
              </a:rPr>
              <a:t>. Matthew Johnston je od </a:t>
            </a:r>
            <a:r>
              <a:rPr lang="en-US" sz="2400" dirty="0" err="1">
                <a:latin typeface="Abhaya Libre"/>
                <a:ea typeface="Abhaya Libre"/>
                <a:cs typeface="Abhaya Libre"/>
                <a:sym typeface="Abhaya Libre"/>
              </a:rPr>
              <a:t>rojstva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globoko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gluh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Vedno</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nosil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slušne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aparate</a:t>
            </a:r>
            <a:r>
              <a:rPr lang="en-US" sz="2400" dirty="0">
                <a:latin typeface="Abhaya Libre"/>
                <a:ea typeface="Abhaya Libre"/>
                <a:cs typeface="Abhaya Libre"/>
                <a:sym typeface="Abhaya Libre"/>
              </a:rPr>
              <a:t>. Ko pa je pri </a:t>
            </a:r>
            <a:r>
              <a:rPr lang="en-US" sz="2400" dirty="0" err="1">
                <a:latin typeface="Abhaya Libre"/>
                <a:ea typeface="Abhaya Libre"/>
                <a:cs typeface="Abhaya Libre"/>
                <a:sym typeface="Abhaya Libre"/>
              </a:rPr>
              <a:t>svojih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tridesetih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letih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odkril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sistem</a:t>
            </a:r>
            <a:r>
              <a:rPr lang="en-US" sz="2400" dirty="0">
                <a:latin typeface="Abhaya Libre"/>
                <a:ea typeface="Abhaya Libre"/>
                <a:cs typeface="Abhaya Libre"/>
                <a:sym typeface="Abhaya Libre"/>
              </a:rPr>
              <a:t> Ai-Live, se je </a:t>
            </a:r>
            <a:r>
              <a:rPr lang="en-US" sz="2400" dirty="0" err="1">
                <a:latin typeface="Abhaya Libre"/>
                <a:ea typeface="Abhaya Libre"/>
                <a:cs typeface="Abhaya Libre"/>
                <a:sym typeface="Abhaya Libre"/>
              </a:rPr>
              <a:t>odločil</a:t>
            </a:r>
            <a:r>
              <a:rPr lang="en-US" sz="2400" dirty="0">
                <a:latin typeface="Abhaya Libre"/>
                <a:ea typeface="Abhaya Libre"/>
                <a:cs typeface="Abhaya Libre"/>
                <a:sym typeface="Abhaya Libre"/>
              </a:rPr>
              <a:t>, da se </a:t>
            </a:r>
            <a:r>
              <a:rPr lang="en-US" sz="2400" dirty="0" err="1">
                <a:latin typeface="Abhaya Libre"/>
                <a:ea typeface="Abhaya Libre"/>
                <a:cs typeface="Abhaya Libre"/>
                <a:sym typeface="Abhaya Libre"/>
              </a:rPr>
              <a:t>bo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tehnični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direktor</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pridružil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majhnemu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zasebnemu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podjetju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Njegova</a:t>
            </a:r>
            <a:r>
              <a:rPr lang="en-US" sz="2400" dirty="0">
                <a:latin typeface="Abhaya Libre"/>
                <a:ea typeface="Abhaya Libre"/>
                <a:cs typeface="Abhaya Libre"/>
                <a:sym typeface="Abhaya Libre"/>
              </a:rPr>
              <a:t> glavna </a:t>
            </a:r>
            <a:r>
              <a:rPr lang="en-US" sz="2400" dirty="0" err="1">
                <a:latin typeface="Abhaya Libre"/>
                <a:ea typeface="Abhaya Libre"/>
                <a:cs typeface="Abhaya Libre"/>
                <a:sym typeface="Abhaya Libre"/>
              </a:rPr>
              <a:t>vloga</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bila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srečevanje</a:t>
            </a:r>
            <a:r>
              <a:rPr lang="en-US" sz="2400" dirty="0">
                <a:latin typeface="Abhaya Libre"/>
                <a:ea typeface="Abhaya Libre"/>
                <a:cs typeface="Abhaya Libre"/>
                <a:sym typeface="Abhaya Libre"/>
              </a:rPr>
              <a:t> s </a:t>
            </a:r>
            <a:r>
              <a:rPr lang="en-US" sz="2400" dirty="0" err="1">
                <a:latin typeface="Abhaya Libre"/>
                <a:ea typeface="Abhaya Libre"/>
                <a:cs typeface="Abhaya Libre"/>
                <a:sym typeface="Abhaya Libre"/>
              </a:rPr>
              <a:t>potencialnimi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strankami</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vodenje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ekipe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svetovalcev</a:t>
            </a:r>
            <a:r>
              <a:rPr lang="en-US" sz="2400" dirty="0">
                <a:latin typeface="Abhaya Libre"/>
                <a:ea typeface="Abhaya Libre"/>
                <a:cs typeface="Abhaya Libre"/>
                <a:sym typeface="Abhaya Libre"/>
              </a:rPr>
              <a:t>. Ker je </a:t>
            </a:r>
            <a:r>
              <a:rPr lang="en-US" sz="2400" dirty="0" err="1">
                <a:latin typeface="Abhaya Libre"/>
                <a:ea typeface="Abhaya Libre"/>
                <a:cs typeface="Abhaya Libre"/>
                <a:sym typeface="Abhaya Libre"/>
              </a:rPr>
              <a:t>bila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večina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svetovalcev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lokacijah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strank</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bilo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zanj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spletno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podnaslavljanje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zelo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pomembno</a:t>
            </a:r>
            <a:r>
              <a:rPr lang="en-US" sz="2400" dirty="0">
                <a:latin typeface="Abhaya Libre"/>
                <a:ea typeface="Abhaya Libre"/>
                <a:cs typeface="Abhaya Libre"/>
                <a:sym typeface="Abhaya Libre"/>
              </a:rPr>
              <a:t>, da je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z </a:t>
            </a:r>
            <a:r>
              <a:rPr lang="en-US" sz="2400" dirty="0" err="1">
                <a:latin typeface="Abhaya Libre"/>
                <a:ea typeface="Abhaya Libre"/>
                <a:cs typeface="Abhaya Libre"/>
                <a:sym typeface="Abhaya Libre"/>
              </a:rPr>
              <a:t>njimi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ohranil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stalen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stik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Zdaj</a:t>
            </a:r>
            <a:r>
              <a:rPr lang="en-US" sz="2400" dirty="0">
                <a:latin typeface="Abhaya Libre"/>
                <a:ea typeface="Abhaya Libre"/>
                <a:cs typeface="Abhaya Libre"/>
                <a:sym typeface="Abhaya Libre"/>
              </a:rPr>
              <a:t> dela za </a:t>
            </a:r>
            <a:r>
              <a:rPr lang="en-US" sz="2400" dirty="0" err="1">
                <a:latin typeface="Abhaya Libre"/>
                <a:ea typeface="Abhaya Libre"/>
                <a:cs typeface="Abhaya Libre"/>
                <a:sym typeface="Abhaya Libre"/>
              </a:rPr>
              <a:t>podjetje</a:t>
            </a:r>
            <a:r>
              <a:rPr lang="en-US" sz="2400" dirty="0">
                <a:latin typeface="Abhaya Libre"/>
                <a:ea typeface="Abhaya Libre"/>
                <a:cs typeface="Abhaya Libre"/>
                <a:sym typeface="Abhaya Libre"/>
              </a:rPr>
              <a:t> IG, ki se </a:t>
            </a:r>
            <a:r>
              <a:rPr lang="en-US" sz="2400" dirty="0" err="1">
                <a:latin typeface="Abhaya Libre"/>
                <a:ea typeface="Abhaya Libre"/>
                <a:cs typeface="Abhaya Libre"/>
                <a:sym typeface="Abhaya Libre"/>
              </a:rPr>
              <a:t>ukvarja</a:t>
            </a:r>
            <a:r>
              <a:rPr lang="en-US" sz="2400" dirty="0">
                <a:latin typeface="Abhaya Libre"/>
                <a:ea typeface="Abhaya Libre"/>
                <a:cs typeface="Abhaya Libre"/>
                <a:sym typeface="Abhaya Libre"/>
              </a:rPr>
              <a:t> s </a:t>
            </a:r>
            <a:r>
              <a:rPr lang="en-US" sz="2400" dirty="0" err="1">
                <a:latin typeface="Abhaya Libre"/>
                <a:ea typeface="Abhaya Libre"/>
                <a:cs typeface="Abhaya Libre"/>
                <a:sym typeface="Abhaya Libre"/>
              </a:rPr>
              <a:t>trgovanjem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finančnih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trgih</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stalno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uporablja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spletno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podnapisovanje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podnapisovanje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kraju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samem</a:t>
            </a:r>
            <a:r>
              <a:rPr lang="en-US" sz="2400" dirty="0">
                <a:latin typeface="Abhaya Libre"/>
                <a:ea typeface="Abhaya Libre"/>
                <a:cs typeface="Abhaya Libre"/>
                <a:sym typeface="Abhaya Libre"/>
              </a:rPr>
              <a:t>. Matthew </a:t>
            </a:r>
            <a:r>
              <a:rPr lang="en-US" sz="2400" dirty="0" err="1">
                <a:latin typeface="Abhaya Libre"/>
                <a:ea typeface="Abhaya Libre"/>
                <a:cs typeface="Abhaya Libre"/>
                <a:sym typeface="Abhaya Libre"/>
              </a:rPr>
              <a:t>pravi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Omogočila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sta</a:t>
            </a:r>
            <a:r>
              <a:rPr lang="en-US" sz="2400" dirty="0">
                <a:latin typeface="Abhaya Libre"/>
                <a:ea typeface="Abhaya Libre"/>
                <a:cs typeface="Abhaya Libre"/>
                <a:sym typeface="Abhaya Libre"/>
              </a:rPr>
              <a:t> mi, da </a:t>
            </a:r>
            <a:r>
              <a:rPr lang="en-US" sz="2400" dirty="0" err="1">
                <a:latin typeface="Abhaya Libre"/>
                <a:ea typeface="Abhaya Libre"/>
                <a:cs typeface="Abhaya Libre"/>
                <a:sym typeface="Abhaya Libre"/>
              </a:rPr>
              <a:t>sem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izboljšal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poklicne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možnosti</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delal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bolj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samozavestno</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sp>
        <p:nvSpPr>
          <p:cNvPr id="383" name="Google Shape;383;g1c2baca10de_0_35"/>
          <p:cNvSpPr txBox="1"/>
          <p:nvPr/>
        </p:nvSpPr>
        <p:spPr>
          <a:xfrm>
            <a:off x="810000" y="817875"/>
            <a:ext cx="13389900" cy="1624547"/>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210"/>
              <a:buFont typeface="Arial"/>
              <a:buNone/>
            </a:pPr>
            <a:r>
              <a:rPr lang="en-US" sz="6210" dirty="0" err="1">
                <a:latin typeface="Abhaya Libre"/>
                <a:ea typeface="Abhaya Libre"/>
                <a:cs typeface="Abhaya Libre"/>
                <a:sym typeface="Abhaya Libre"/>
              </a:rPr>
              <a:t>Kako</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digitalne</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inovacije</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izboljšujejo</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življenje</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gluhih</a:t>
            </a:r>
            <a:r>
              <a:rPr lang="en-US" sz="6210" dirty="0">
                <a:latin typeface="Abhaya Libre"/>
                <a:ea typeface="Abhaya Libre"/>
                <a:cs typeface="Abhaya Libre"/>
                <a:sym typeface="Abhaya Libre"/>
              </a:rPr>
              <a:t> in </a:t>
            </a:r>
            <a:r>
              <a:rPr lang="en-US" sz="6210" dirty="0" err="1">
                <a:latin typeface="Abhaya Libre"/>
                <a:ea typeface="Abhaya Libre"/>
                <a:cs typeface="Abhaya Libre"/>
                <a:sym typeface="Abhaya Libre"/>
              </a:rPr>
              <a:t>naglušnih</a:t>
            </a:r>
            <a:endParaRPr sz="1200" b="0" i="0" u="none" strike="noStrike" cap="none" dirty="0">
              <a:solidFill>
                <a:srgbClr val="000000"/>
              </a:solidFill>
              <a:latin typeface="Arial"/>
              <a:ea typeface="Arial"/>
              <a:cs typeface="Arial"/>
              <a:sym typeface="Arial"/>
            </a:endParaRPr>
          </a:p>
        </p:txBody>
      </p:sp>
      <p:pic>
        <p:nvPicPr>
          <p:cNvPr id="384" name="Google Shape;384;g1c2baca10de_0_35"/>
          <p:cNvPicPr preferRelativeResize="0"/>
          <p:nvPr/>
        </p:nvPicPr>
        <p:blipFill>
          <a:blip r:embed="rId7">
            <a:alphaModFix/>
          </a:blip>
          <a:stretch>
            <a:fillRect/>
          </a:stretch>
        </p:blipFill>
        <p:spPr>
          <a:xfrm>
            <a:off x="11094144" y="3874425"/>
            <a:ext cx="5907169" cy="39400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g1c0d571eb8a_0_108"/>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90" name="Google Shape;390;g1c0d571eb8a_0_108"/>
          <p:cNvSpPr txBox="1"/>
          <p:nvPr/>
        </p:nvSpPr>
        <p:spPr>
          <a:xfrm>
            <a:off x="559788" y="82465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Moč igrifikacije</a:t>
            </a:r>
            <a:endParaRPr sz="1400" b="0" i="0" u="none" strike="noStrike" cap="none" dirty="0">
              <a:solidFill>
                <a:srgbClr val="000000"/>
              </a:solidFill>
              <a:latin typeface="Arial"/>
              <a:ea typeface="Arial"/>
              <a:cs typeface="Arial"/>
              <a:sym typeface="Arial"/>
            </a:endParaRPr>
          </a:p>
        </p:txBody>
      </p:sp>
      <p:sp>
        <p:nvSpPr>
          <p:cNvPr id="391" name="Google Shape;391;g1c0d571eb8a_0_108"/>
          <p:cNvSpPr txBox="1"/>
          <p:nvPr/>
        </p:nvSpPr>
        <p:spPr>
          <a:xfrm>
            <a:off x="559800" y="2365163"/>
            <a:ext cx="8280600" cy="465358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Študija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primera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Duolingo </a:t>
            </a:r>
            <a:r>
              <a:rPr lang="en-US" sz="2400" dirty="0" err="1">
                <a:latin typeface="Abhaya Libre"/>
                <a:ea typeface="Abhaya Libre"/>
                <a:cs typeface="Abhaya Libre"/>
                <a:sym typeface="Abhaya Libre"/>
              </a:rPr>
              <a:t>uporablja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igrifikacijo</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povečanje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zanimanja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uporabnikov</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sl-SI" sz="2400" dirty="0">
                <a:latin typeface="Abhaya Libre"/>
                <a:ea typeface="Abhaya Libre"/>
                <a:cs typeface="Abhaya Libre"/>
                <a:sym typeface="Abhaya Libre"/>
              </a:rPr>
              <a:t>„</a:t>
            </a:r>
            <a:r>
              <a:rPr lang="en-US" sz="2400" dirty="0" err="1">
                <a:latin typeface="Abhaya Libre"/>
                <a:ea typeface="Abhaya Libre"/>
                <a:cs typeface="Abhaya Libre"/>
                <a:sym typeface="Abhaya Libre"/>
              </a:rPr>
              <a:t>Podjetje</a:t>
            </a:r>
            <a:r>
              <a:rPr lang="en-US" sz="2400" dirty="0">
                <a:latin typeface="Abhaya Libre"/>
                <a:ea typeface="Abhaya Libre"/>
                <a:cs typeface="Abhaya Libre"/>
                <a:sym typeface="Abhaya Libre"/>
              </a:rPr>
              <a:t> Duolingo </a:t>
            </a:r>
            <a:r>
              <a:rPr lang="en-US" sz="2400" dirty="0" err="1">
                <a:latin typeface="Abhaya Libre"/>
                <a:ea typeface="Abhaya Libre"/>
                <a:cs typeface="Abhaya Libre"/>
                <a:sym typeface="Abhaya Libre"/>
              </a:rPr>
              <a:t>smo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ustanovili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leta</a:t>
            </a:r>
            <a:r>
              <a:rPr lang="en-US" sz="2400" dirty="0">
                <a:latin typeface="Abhaya Libre"/>
                <a:ea typeface="Abhaya Libre"/>
                <a:cs typeface="Abhaya Libre"/>
                <a:sym typeface="Abhaya Libre"/>
              </a:rPr>
              <a:t> 2011 z </a:t>
            </a:r>
            <a:r>
              <a:rPr lang="en-US" sz="2400" dirty="0" err="1">
                <a:latin typeface="Abhaya Libre"/>
                <a:ea typeface="Abhaya Libre"/>
                <a:cs typeface="Abhaya Libre"/>
                <a:sym typeface="Abhaya Libre"/>
              </a:rPr>
              <a:t>namenom</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razvijemo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najboljše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izobraževanje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svetu</a:t>
            </a:r>
            <a:r>
              <a:rPr lang="en-US" sz="2400" dirty="0">
                <a:latin typeface="Abhaya Libre"/>
                <a:ea typeface="Abhaya Libre"/>
                <a:cs typeface="Abhaya Libre"/>
                <a:sym typeface="Abhaya Libre"/>
              </a:rPr>
              <a:t> in ga </a:t>
            </a:r>
            <a:r>
              <a:rPr lang="en-US" sz="2400" dirty="0" err="1">
                <a:latin typeface="Abhaya Libre"/>
                <a:ea typeface="Abhaya Libre"/>
                <a:cs typeface="Abhaya Libre"/>
                <a:sym typeface="Abhaya Libre"/>
              </a:rPr>
              <a:t>naredimo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splošno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dostopnega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Vedno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menil</a:t>
            </a:r>
            <a:r>
              <a:rPr lang="en-US" sz="2400" dirty="0">
                <a:latin typeface="Abhaya Libre"/>
                <a:ea typeface="Abhaya Libre"/>
                <a:cs typeface="Abhaya Libre"/>
                <a:sym typeface="Abhaya Libre"/>
              </a:rPr>
              <a:t>, da je </a:t>
            </a:r>
            <a:r>
              <a:rPr lang="en-US" sz="2400" dirty="0" err="1">
                <a:latin typeface="Abhaya Libre"/>
                <a:ea typeface="Abhaya Libre"/>
                <a:cs typeface="Abhaya Libre"/>
                <a:sym typeface="Abhaya Libre"/>
              </a:rPr>
              <a:t>ekonomska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neenakost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eden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največjih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problemov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človeštva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izobraževanje</a:t>
            </a:r>
            <a:r>
              <a:rPr lang="en-US" sz="2400" dirty="0">
                <a:latin typeface="Abhaya Libre"/>
                <a:ea typeface="Abhaya Libre"/>
                <a:cs typeface="Abhaya Libre"/>
                <a:sym typeface="Abhaya Libre"/>
              </a:rPr>
              <a:t> pa je </a:t>
            </a:r>
            <a:r>
              <a:rPr lang="en-US" sz="2400" dirty="0" err="1">
                <a:latin typeface="Abhaya Libre"/>
                <a:ea typeface="Abhaya Libre"/>
                <a:cs typeface="Abhaya Libre"/>
                <a:sym typeface="Abhaya Libre"/>
              </a:rPr>
              <a:t>najboljši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način</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večini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ljudi</a:t>
            </a:r>
            <a:r>
              <a:rPr lang="en-US" sz="2400" dirty="0">
                <a:latin typeface="Abhaya Libre"/>
                <a:ea typeface="Abhaya Libre"/>
                <a:cs typeface="Abhaya Libre"/>
                <a:sym typeface="Abhaya Libre"/>
              </a:rPr>
              <a:t> po </a:t>
            </a:r>
            <a:r>
              <a:rPr lang="en-US" sz="2400" dirty="0" err="1">
                <a:latin typeface="Abhaya Libre"/>
                <a:ea typeface="Abhaya Libre"/>
                <a:cs typeface="Abhaya Libre"/>
                <a:sym typeface="Abhaya Libre"/>
              </a:rPr>
              <a:t>svetu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pomagamo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izboljšati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njihovo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življenje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Naša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vizija</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ustvariti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katerem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več</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denarja</a:t>
            </a:r>
            <a:r>
              <a:rPr lang="en-US" sz="2400" dirty="0">
                <a:latin typeface="Abhaya Libre"/>
                <a:ea typeface="Abhaya Libre"/>
                <a:cs typeface="Abhaya Libre"/>
                <a:sym typeface="Abhaya Libre"/>
              </a:rPr>
              <a:t> ne </a:t>
            </a:r>
            <a:r>
              <a:rPr lang="en-US" sz="2400" dirty="0" err="1">
                <a:latin typeface="Abhaya Libre"/>
                <a:ea typeface="Abhaya Libre"/>
                <a:cs typeface="Abhaya Libre"/>
                <a:sym typeface="Abhaya Libre"/>
              </a:rPr>
              <a:t>bo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mogoče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kupiti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boljše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izobrazbe</a:t>
            </a:r>
            <a:r>
              <a:rPr lang="en-US" sz="2400" dirty="0">
                <a:latin typeface="Abhaya Libre"/>
                <a:ea typeface="Abhaya Libre"/>
                <a:cs typeface="Abhaya Libre"/>
                <a:sym typeface="Abhaya Libre"/>
              </a:rPr>
              <a:t>." -Luis von </a:t>
            </a:r>
            <a:r>
              <a:rPr lang="en-US" sz="2400" dirty="0" err="1">
                <a:latin typeface="Abhaya Libre"/>
                <a:ea typeface="Abhaya Libre"/>
                <a:cs typeface="Abhaya Libre"/>
                <a:sym typeface="Abhaya Libre"/>
              </a:rPr>
              <a:t>Ahn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izvršni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direktor</a:t>
            </a:r>
            <a:endParaRPr sz="2400" b="0" i="0" u="none" strike="noStrike" cap="none" dirty="0">
              <a:solidFill>
                <a:srgbClr val="000000"/>
              </a:solidFill>
              <a:latin typeface="Abhaya Libre"/>
              <a:ea typeface="Abhaya Libre"/>
              <a:cs typeface="Abhaya Libre"/>
              <a:sym typeface="Abhaya Libre"/>
            </a:endParaRPr>
          </a:p>
        </p:txBody>
      </p:sp>
      <p:pic>
        <p:nvPicPr>
          <p:cNvPr id="392" name="Google Shape;392;g1c0d571eb8a_0_108"/>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393" name="Google Shape;393;g1c0d571eb8a_0_108"/>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94" name="Google Shape;394;g1c0d571eb8a_0_108"/>
          <p:cNvPicPr preferRelativeResize="0"/>
          <p:nvPr/>
        </p:nvPicPr>
        <p:blipFill rotWithShape="1">
          <a:blip r:embed="rId6">
            <a:alphaModFix/>
          </a:blip>
          <a:srcRect/>
          <a:stretch/>
        </p:blipFill>
        <p:spPr>
          <a:xfrm>
            <a:off x="13233845" y="634497"/>
            <a:ext cx="2858579" cy="600300"/>
          </a:xfrm>
          <a:prstGeom prst="rect">
            <a:avLst/>
          </a:prstGeom>
          <a:noFill/>
          <a:ln>
            <a:noFill/>
          </a:ln>
        </p:spPr>
      </p:pic>
      <p:sp>
        <p:nvSpPr>
          <p:cNvPr id="395" name="Google Shape;395;g1c0d571eb8a_0_108"/>
          <p:cNvSpPr txBox="1"/>
          <p:nvPr/>
        </p:nvSpPr>
        <p:spPr>
          <a:xfrm>
            <a:off x="9624350" y="3620250"/>
            <a:ext cx="8019600" cy="568771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Duolingo se je </a:t>
            </a:r>
            <a:r>
              <a:rPr lang="en-US" sz="2400" dirty="0" err="1">
                <a:latin typeface="Abhaya Libre"/>
                <a:ea typeface="Abhaya Libre"/>
                <a:cs typeface="Abhaya Libre"/>
                <a:sym typeface="Abhaya Libre"/>
              </a:rPr>
              <a:t>izjemno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razširil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več</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kot</a:t>
            </a:r>
            <a:r>
              <a:rPr lang="en-US" sz="2400" dirty="0">
                <a:latin typeface="Abhaya Libre"/>
                <a:ea typeface="Abhaya Libre"/>
                <a:cs typeface="Abhaya Libre"/>
                <a:sym typeface="Abhaya Libre"/>
              </a:rPr>
              <a:t> 500 </a:t>
            </a:r>
            <a:r>
              <a:rPr lang="en-US" sz="2400" dirty="0" err="1">
                <a:latin typeface="Abhaya Libre"/>
                <a:ea typeface="Abhaya Libre"/>
                <a:cs typeface="Abhaya Libre"/>
                <a:sym typeface="Abhaya Libre"/>
              </a:rPr>
              <a:t>milijonov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uporabnikov</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približno</a:t>
            </a:r>
            <a:r>
              <a:rPr lang="en-US" sz="2400" dirty="0">
                <a:latin typeface="Abhaya Libre"/>
                <a:ea typeface="Abhaya Libre"/>
                <a:cs typeface="Abhaya Libre"/>
                <a:sym typeface="Abhaya Libre"/>
              </a:rPr>
              <a:t> 40 </a:t>
            </a:r>
            <a:r>
              <a:rPr lang="en-US" sz="2400" dirty="0" err="1">
                <a:latin typeface="Abhaya Libre"/>
                <a:ea typeface="Abhaya Libre"/>
                <a:cs typeface="Abhaya Libre"/>
                <a:sym typeface="Abhaya Libre"/>
              </a:rPr>
              <a:t>milijonov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mesečno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aktivnih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uporabnikov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držav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Ponujajo</a:t>
            </a:r>
            <a:r>
              <a:rPr lang="en-US" sz="2400" dirty="0">
                <a:latin typeface="Abhaya Libre"/>
                <a:ea typeface="Abhaya Libre"/>
                <a:cs typeface="Abhaya Libre"/>
                <a:sym typeface="Abhaya Libre"/>
              </a:rPr>
              <a:t> 98 </a:t>
            </a:r>
            <a:r>
              <a:rPr lang="en-US" sz="2400" dirty="0" err="1">
                <a:latin typeface="Abhaya Libre"/>
                <a:ea typeface="Abhaya Libre"/>
                <a:cs typeface="Abhaya Libre"/>
                <a:sym typeface="Abhaya Libre"/>
              </a:rPr>
              <a:t>jezikovnih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tečajev</a:t>
            </a:r>
            <a:r>
              <a:rPr lang="en-US" sz="2400" dirty="0">
                <a:latin typeface="Abhaya Libre"/>
                <a:ea typeface="Abhaya Libre"/>
                <a:cs typeface="Abhaya Libre"/>
                <a:sym typeface="Abhaya Libre"/>
              </a:rPr>
              <a:t>, ki </a:t>
            </a:r>
            <a:r>
              <a:rPr lang="en-US" sz="2400" dirty="0" err="1">
                <a:latin typeface="Abhaya Libre"/>
                <a:ea typeface="Abhaya Libre"/>
                <a:cs typeface="Abhaya Libre"/>
                <a:sym typeface="Abhaya Libre"/>
              </a:rPr>
              <a:t>poučujejo</a:t>
            </a:r>
            <a:r>
              <a:rPr lang="en-US" sz="2400" dirty="0">
                <a:latin typeface="Abhaya Libre"/>
                <a:ea typeface="Abhaya Libre"/>
                <a:cs typeface="Abhaya Libre"/>
                <a:sym typeface="Abhaya Libre"/>
              </a:rPr>
              <a:t> 39 </a:t>
            </a:r>
            <a:r>
              <a:rPr lang="en-US" sz="2400" dirty="0" err="1">
                <a:latin typeface="Abhaya Libre"/>
                <a:ea typeface="Abhaya Libre"/>
                <a:cs typeface="Abhaya Libre"/>
                <a:sym typeface="Abhaya Libre"/>
              </a:rPr>
              <a:t>različnih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jezikov</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Duolingo je </a:t>
            </a:r>
            <a:r>
              <a:rPr lang="en-US" sz="2400" dirty="0" err="1">
                <a:latin typeface="Abhaya Libre"/>
                <a:ea typeface="Abhaya Libre"/>
                <a:cs typeface="Abhaya Libre"/>
                <a:sym typeface="Abhaya Libre"/>
              </a:rPr>
              <a:t>znan</a:t>
            </a:r>
            <a:r>
              <a:rPr lang="en-US" sz="2400" dirty="0">
                <a:latin typeface="Abhaya Libre"/>
                <a:ea typeface="Abhaya Libre"/>
                <a:cs typeface="Abhaya Libre"/>
                <a:sym typeface="Abhaya Libre"/>
              </a:rPr>
              <a:t> po </a:t>
            </a:r>
            <a:r>
              <a:rPr lang="en-US" sz="2400" dirty="0" err="1">
                <a:latin typeface="Abhaya Libre"/>
                <a:ea typeface="Abhaya Libre"/>
                <a:cs typeface="Abhaya Libre"/>
                <a:sym typeface="Abhaya Libre"/>
              </a:rPr>
              <a:t>nenehnem</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skoraj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pretiranem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bombardiranju</a:t>
            </a:r>
            <a:r>
              <a:rPr lang="en-US" sz="2400" dirty="0">
                <a:latin typeface="Abhaya Libre"/>
                <a:ea typeface="Abhaya Libre"/>
                <a:cs typeface="Abhaya Libre"/>
                <a:sym typeface="Abhaya Libre"/>
              </a:rPr>
              <a:t> z </a:t>
            </a:r>
            <a:r>
              <a:rPr lang="en-US" sz="2400" dirty="0" err="1">
                <a:latin typeface="Abhaya Libre"/>
                <a:ea typeface="Abhaya Libre"/>
                <a:cs typeface="Abhaya Libre"/>
                <a:sym typeface="Abhaya Libre"/>
              </a:rPr>
              <a:t>obvestili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Postalo</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celo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velika</a:t>
            </a:r>
            <a:r>
              <a:rPr lang="en-US" sz="2400" dirty="0">
                <a:latin typeface="Abhaya Libre"/>
                <a:ea typeface="Abhaya Libre"/>
                <a:cs typeface="Abhaya Libre"/>
                <a:sym typeface="Abhaya Libre"/>
              </a:rPr>
              <a:t> </a:t>
            </a:r>
            <a:r>
              <a:rPr lang="sl-SI" sz="2400" dirty="0" err="1">
                <a:latin typeface="Abhaya Libre"/>
                <a:ea typeface="Abhaya Libre"/>
                <a:cs typeface="Abhaya Libre"/>
                <a:sym typeface="Abhaya Libre"/>
              </a:rPr>
              <a:t>meme</a:t>
            </a:r>
            <a:r>
              <a:rPr lang="sl-SI"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senzacija</a:t>
            </a:r>
            <a:r>
              <a:rPr lang="en-US" sz="2400" dirty="0">
                <a:latin typeface="Abhaya Libre"/>
                <a:ea typeface="Abhaya Libre"/>
                <a:cs typeface="Abhaya Libre"/>
                <a:sym typeface="Abhaya Libre"/>
              </a:rPr>
              <a:t>, da je Duolingo o </a:t>
            </a:r>
            <a:r>
              <a:rPr lang="en-US" sz="2400" dirty="0" err="1">
                <a:latin typeface="Abhaya Libre"/>
                <a:ea typeface="Abhaya Libre"/>
                <a:cs typeface="Abhaya Libre"/>
                <a:sym typeface="Abhaya Libre"/>
              </a:rPr>
              <a:t>svojem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postopku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obveščanja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pisal</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zapisu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blogu</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katerem</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obravnaval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umetno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inteligenco</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meme".Za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nekatere</a:t>
            </a:r>
            <a:r>
              <a:rPr lang="en-US" sz="2400" dirty="0">
                <a:latin typeface="Abhaya Libre"/>
                <a:ea typeface="Abhaya Libre"/>
                <a:cs typeface="Abhaya Libre"/>
                <a:sym typeface="Abhaya Libre"/>
              </a:rPr>
              <a:t> so ta </a:t>
            </a:r>
            <a:r>
              <a:rPr lang="en-US" sz="2400" dirty="0" err="1">
                <a:latin typeface="Abhaya Libre"/>
                <a:ea typeface="Abhaya Libre"/>
                <a:cs typeface="Abhaya Libre"/>
                <a:sym typeface="Abhaya Libre"/>
              </a:rPr>
              <a:t>obvestila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popolna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ovira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druge</a:t>
            </a:r>
            <a:r>
              <a:rPr lang="en-US" sz="2400" dirty="0">
                <a:latin typeface="Abhaya Libre"/>
                <a:ea typeface="Abhaya Libre"/>
                <a:cs typeface="Abhaya Libre"/>
                <a:sym typeface="Abhaya Libre"/>
              </a:rPr>
              <a:t> pa so </a:t>
            </a:r>
            <a:r>
              <a:rPr lang="en-US" sz="2400" dirty="0" err="1">
                <a:latin typeface="Abhaya Libre"/>
                <a:ea typeface="Abhaya Libre"/>
                <a:cs typeface="Abhaya Libre"/>
                <a:sym typeface="Abhaya Libre"/>
              </a:rPr>
              <a:t>vsakodnevna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spodbuda</a:t>
            </a:r>
            <a:r>
              <a:rPr lang="en-US" sz="2400" dirty="0">
                <a:latin typeface="Abhaya Libre"/>
                <a:ea typeface="Abhaya Libre"/>
                <a:cs typeface="Abhaya Libre"/>
                <a:sym typeface="Abhaya Libre"/>
              </a:rPr>
              <a:t>/</a:t>
            </a:r>
            <a:r>
              <a:rPr lang="en-US" sz="2400" dirty="0" err="1">
                <a:latin typeface="Abhaya Libre"/>
                <a:ea typeface="Abhaya Libre"/>
                <a:cs typeface="Abhaya Libre"/>
                <a:sym typeface="Abhaya Libre"/>
              </a:rPr>
              <a:t>prijazno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spodbudilo</a:t>
            </a:r>
            <a:r>
              <a:rPr lang="en-US" sz="2400" dirty="0">
                <a:latin typeface="Abhaya Libre"/>
                <a:ea typeface="Abhaya Libre"/>
                <a:cs typeface="Abhaya Libre"/>
                <a:sym typeface="Abhaya Libre"/>
              </a:rPr>
              <a:t>, da se </a:t>
            </a:r>
            <a:r>
              <a:rPr lang="en-US" sz="2400" dirty="0" err="1">
                <a:latin typeface="Abhaya Libre"/>
                <a:ea typeface="Abhaya Libre"/>
                <a:cs typeface="Abhaya Libre"/>
                <a:sym typeface="Abhaya Libre"/>
              </a:rPr>
              <a:t>vrnejo</a:t>
            </a:r>
            <a:r>
              <a:rPr lang="en-US" sz="2400" dirty="0">
                <a:latin typeface="Abhaya Libre"/>
                <a:ea typeface="Abhaya Libre"/>
                <a:cs typeface="Abhaya Libre"/>
                <a:sym typeface="Abhaya Libre"/>
              </a:rPr>
              <a:t> k </a:t>
            </a:r>
            <a:r>
              <a:rPr lang="en-US" sz="2400" dirty="0" err="1">
                <a:latin typeface="Abhaya Libre"/>
                <a:ea typeface="Abhaya Libre"/>
                <a:cs typeface="Abhaya Libre"/>
                <a:sym typeface="Abhaya Libre"/>
              </a:rPr>
              <a:t>učenju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jezika</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396" name="Google Shape;396;g1c0d571eb8a_0_108"/>
          <p:cNvPicPr preferRelativeResize="0"/>
          <p:nvPr/>
        </p:nvPicPr>
        <p:blipFill>
          <a:blip r:embed="rId7">
            <a:alphaModFix/>
          </a:blip>
          <a:stretch>
            <a:fillRect/>
          </a:stretch>
        </p:blipFill>
        <p:spPr>
          <a:xfrm>
            <a:off x="4572000" y="7291250"/>
            <a:ext cx="4241251" cy="2385700"/>
          </a:xfrm>
          <a:prstGeom prst="rect">
            <a:avLst/>
          </a:prstGeom>
          <a:noFill/>
          <a:ln>
            <a:noFill/>
          </a:ln>
        </p:spPr>
      </p:pic>
      <p:pic>
        <p:nvPicPr>
          <p:cNvPr id="397" name="Google Shape;397;g1c0d571eb8a_0_108"/>
          <p:cNvPicPr preferRelativeResize="0"/>
          <p:nvPr/>
        </p:nvPicPr>
        <p:blipFill>
          <a:blip r:embed="rId8">
            <a:alphaModFix/>
          </a:blip>
          <a:stretch>
            <a:fillRect/>
          </a:stretch>
        </p:blipFill>
        <p:spPr>
          <a:xfrm>
            <a:off x="10470188" y="1234797"/>
            <a:ext cx="1866291" cy="20806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01"/>
        <p:cNvGrpSpPr/>
        <p:nvPr/>
      </p:nvGrpSpPr>
      <p:grpSpPr>
        <a:xfrm>
          <a:off x="0" y="0"/>
          <a:ext cx="0" cy="0"/>
          <a:chOff x="0" y="0"/>
          <a:chExt cx="0" cy="0"/>
        </a:xfrm>
      </p:grpSpPr>
      <p:pic>
        <p:nvPicPr>
          <p:cNvPr id="402" name="Google Shape;402;g1c0d571eb8a_0_143"/>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403" name="Google Shape;403;g1c0d571eb8a_0_14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04" name="Google Shape;404;g1c0d571eb8a_0_14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05" name="Google Shape;405;g1c0d571eb8a_0_143"/>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406" name="Google Shape;406;g1c0d571eb8a_0_143"/>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407" name="Google Shape;407;g1c0d571eb8a_0_143"/>
          <p:cNvSpPr txBox="1"/>
          <p:nvPr/>
        </p:nvSpPr>
        <p:spPr>
          <a:xfrm>
            <a:off x="480049" y="764512"/>
            <a:ext cx="15064500"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sl-SI" sz="6410" dirty="0">
                <a:latin typeface="Abhaya Libre"/>
                <a:ea typeface="Abhaya Libre"/>
                <a:cs typeface="Abhaya Libre"/>
                <a:sym typeface="Abhaya Libre"/>
              </a:rPr>
              <a:t>Igri</a:t>
            </a:r>
            <a:r>
              <a:rPr lang="en-US" sz="6410" dirty="0" err="1">
                <a:latin typeface="Abhaya Libre"/>
                <a:ea typeface="Abhaya Libre"/>
                <a:cs typeface="Abhaya Libre"/>
                <a:sym typeface="Abhaya Libre"/>
              </a:rPr>
              <a:t>fikacija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Dobre</a:t>
            </a:r>
            <a:r>
              <a:rPr lang="en-US" sz="6410" dirty="0">
                <a:latin typeface="Abhaya Libre"/>
                <a:ea typeface="Abhaya Libre"/>
                <a:cs typeface="Abhaya Libre"/>
                <a:sym typeface="Abhaya Libre"/>
              </a:rPr>
              <a:t> in </a:t>
            </a:r>
            <a:r>
              <a:rPr lang="en-US" sz="6410" dirty="0" err="1">
                <a:latin typeface="Abhaya Libre"/>
                <a:ea typeface="Abhaya Libre"/>
                <a:cs typeface="Abhaya Libre"/>
                <a:sym typeface="Abhaya Libre"/>
              </a:rPr>
              <a:t>slabe</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lastnosti</a:t>
            </a:r>
            <a:r>
              <a:rPr lang="en-US" sz="6410" dirty="0">
                <a:latin typeface="Abhaya Libre"/>
                <a:ea typeface="Abhaya Libre"/>
                <a:cs typeface="Abhaya Libre"/>
                <a:sym typeface="Abhaya Libre"/>
              </a:rPr>
              <a:t> </a:t>
            </a:r>
            <a:endParaRPr sz="1400" b="0" i="0" u="none" strike="noStrike" cap="none" dirty="0">
              <a:solidFill>
                <a:srgbClr val="000000"/>
              </a:solidFill>
              <a:latin typeface="Arial"/>
              <a:ea typeface="Arial"/>
              <a:cs typeface="Arial"/>
              <a:sym typeface="Arial"/>
            </a:endParaRPr>
          </a:p>
        </p:txBody>
      </p:sp>
      <p:sp>
        <p:nvSpPr>
          <p:cNvPr id="408" name="Google Shape;408;g1c0d571eb8a_0_143"/>
          <p:cNvSpPr txBox="1"/>
          <p:nvPr/>
        </p:nvSpPr>
        <p:spPr>
          <a:xfrm>
            <a:off x="9505675" y="3143888"/>
            <a:ext cx="7668300" cy="465358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Družbi</a:t>
            </a:r>
            <a:r>
              <a:rPr lang="en-US" sz="2400" dirty="0">
                <a:latin typeface="Abhaya Libre"/>
                <a:ea typeface="Abhaya Libre"/>
                <a:cs typeface="Abhaya Libre"/>
                <a:sym typeface="Abhaya Libre"/>
              </a:rPr>
              <a:t> Duolingo je </a:t>
            </a:r>
            <a:r>
              <a:rPr lang="en-US" sz="2400" dirty="0" err="1">
                <a:latin typeface="Abhaya Libre"/>
                <a:ea typeface="Abhaya Libre"/>
                <a:cs typeface="Abhaya Libre"/>
                <a:sym typeface="Abhaya Libre"/>
              </a:rPr>
              <a:t>uspelo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postaviti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precej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trdne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temelje</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oblikovanje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resnično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zanimive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igralca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osredotočene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zasnove</a:t>
            </a:r>
            <a:r>
              <a:rPr lang="en-US" sz="2400" dirty="0">
                <a:latin typeface="Abhaya Libre"/>
                <a:ea typeface="Abhaya Libre"/>
                <a:cs typeface="Abhaya Libre"/>
                <a:sym typeface="Abhaya Libre"/>
              </a:rPr>
              <a:t>. Duolingo </a:t>
            </a:r>
            <a:r>
              <a:rPr lang="en-US" sz="2400" dirty="0" err="1">
                <a:latin typeface="Abhaya Libre"/>
                <a:ea typeface="Abhaya Libre"/>
                <a:cs typeface="Abhaya Libre"/>
                <a:sym typeface="Abhaya Libre"/>
              </a:rPr>
              <a:t>uporablja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stebrov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okvira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Octalysis</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zagotavlja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občutek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namena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izziv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jasne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povratne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ter</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ustvarja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zabaven</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prostovoljen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način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zaposlene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učence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jezikov</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V </a:t>
            </a:r>
            <a:r>
              <a:rPr lang="en-US" sz="2400" dirty="0" err="1">
                <a:latin typeface="Abhaya Libre"/>
                <a:ea typeface="Abhaya Libre"/>
                <a:cs typeface="Abhaya Libre"/>
                <a:sym typeface="Abhaya Libre"/>
              </a:rPr>
              <a:t>tem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videoposnetku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boste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ogledali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uspešne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neuspešne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načine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uporabe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igrifikacije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vključno</a:t>
            </a:r>
            <a:r>
              <a:rPr lang="en-US" sz="2400" dirty="0">
                <a:latin typeface="Abhaya Libre"/>
                <a:ea typeface="Abhaya Libre"/>
                <a:cs typeface="Abhaya Libre"/>
                <a:sym typeface="Abhaya Libre"/>
              </a:rPr>
              <a:t> z </a:t>
            </a:r>
            <a:r>
              <a:rPr lang="en-US" sz="2400" dirty="0" err="1">
                <a:latin typeface="Abhaya Libre"/>
                <a:ea typeface="Abhaya Libre"/>
                <a:cs typeface="Abhaya Libre"/>
                <a:sym typeface="Abhaya Libre"/>
              </a:rPr>
              <a:t>aplikacijo</a:t>
            </a:r>
            <a:r>
              <a:rPr lang="sl-SI"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409" name="Google Shape;409;g1c0d571eb8a_0_143" descr="Good and bad ways gamification has been used (Volkswagen, eQuoo, Duolingo, Robinhood + more). Check out my resources below.&#10;&#10;0:00 Intro/What is gamification&#10;0:45 The Piano Stairs&#10;1:10 The World's Deepest Bin&#10;2:10 Duolingo/Learning apps&#10;2:27 Boaty McBoatface/Crowdsourcing&#10;3:20 Uber &amp; gamification&#10;3:52 Robinhood &amp; gamification&#10;4:55 Concl.&#10;&#10;Piano Stairs Video: https://www.youtube.com/watch?v=SByymar3bds&#10;The World's Deepest Bin Video: https://www.youtube.com/watch?v=qRgWttqFKu8&amp;t=0m22s&#10;&#10;eQuoo Mental Health App Website: https://www.equoogame.com/&#10;Gamification Mental Health App Research: https://journals.plos.org/plosone/article?id=10.1371/journal.pone.0237220&#10;&#10;Boaty McBoatface Article: https://www.bbc.com/news/uk-36225652&#10;Uber Article: https://www.cnet.com/news/uber-drivers-uses-psychological-tricks-behavioral-science-incentives/&#10;&#10;Robinhood Article: https://www.wsj.com/articles/confetti-free-stocks-does-robinhoods-design-make-trading-too-easy-11597915801#:~:text=Robinhood%20Chief%20Operating%20Officer%20Gretchen,through%20its%20website%2C%20she%20added.&#10;Robinhood Lawsuit Article: https://www.forbes.com/sites/jeffkauflin/2021/02/08/robinhood-hit-with-wrongful-death-suit-from-the-family-of-alex-kearns-alleging-customer-service-failures-and-reckless-practices/?sh=4b8cacbcad6d" title="Gamification: The Good &amp; Bad (Robinhood, Volkswagen, Duolingo + More)">
            <a:hlinkClick r:id="rId8"/>
          </p:cNvPr>
          <p:cNvPicPr preferRelativeResize="0"/>
          <p:nvPr/>
        </p:nvPicPr>
        <p:blipFill>
          <a:blip r:embed="rId9">
            <a:alphaModFix/>
          </a:blip>
          <a:stretch>
            <a:fillRect/>
          </a:stretch>
        </p:blipFill>
        <p:spPr>
          <a:xfrm>
            <a:off x="864126" y="2794725"/>
            <a:ext cx="7415742" cy="556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13"/>
        <p:cNvGrpSpPr/>
        <p:nvPr/>
      </p:nvGrpSpPr>
      <p:grpSpPr>
        <a:xfrm>
          <a:off x="0" y="0"/>
          <a:ext cx="0" cy="0"/>
          <a:chOff x="0" y="0"/>
          <a:chExt cx="0" cy="0"/>
        </a:xfrm>
      </p:grpSpPr>
      <p:pic>
        <p:nvPicPr>
          <p:cNvPr id="414" name="Google Shape;414;g1c0d571eb8a_0_155"/>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415" name="Google Shape;415;g1c0d571eb8a_0_15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16" name="Google Shape;416;g1c0d571eb8a_0_15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17" name="Google Shape;417;g1c0d571eb8a_0_155"/>
          <p:cNvPicPr preferRelativeResize="0"/>
          <p:nvPr/>
        </p:nvPicPr>
        <p:blipFill rotWithShape="1">
          <a:blip r:embed="rId6">
            <a:alphaModFix/>
          </a:blip>
          <a:srcRect/>
          <a:stretch/>
        </p:blipFill>
        <p:spPr>
          <a:xfrm>
            <a:off x="5974643" y="9356366"/>
            <a:ext cx="3710719" cy="779251"/>
          </a:xfrm>
          <a:prstGeom prst="rect">
            <a:avLst/>
          </a:prstGeom>
          <a:noFill/>
          <a:ln>
            <a:noFill/>
          </a:ln>
        </p:spPr>
      </p:pic>
      <p:pic>
        <p:nvPicPr>
          <p:cNvPr id="418" name="Google Shape;418;g1c0d571eb8a_0_155"/>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419" name="Google Shape;419;g1c0d571eb8a_0_155"/>
          <p:cNvSpPr txBox="1"/>
          <p:nvPr/>
        </p:nvSpPr>
        <p:spPr>
          <a:xfrm>
            <a:off x="810000" y="727075"/>
            <a:ext cx="14040000" cy="8388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Drug primer </a:t>
            </a:r>
            <a:r>
              <a:rPr lang="en-US" sz="6410" dirty="0" err="1">
                <a:latin typeface="Abhaya Libre"/>
                <a:ea typeface="Abhaya Libre"/>
                <a:cs typeface="Abhaya Libre"/>
                <a:sym typeface="Abhaya Libre"/>
              </a:rPr>
              <a:t>igrifikacije</a:t>
            </a:r>
            <a:endParaRPr sz="1400" b="0" i="0" u="none" strike="noStrike" cap="none" dirty="0">
              <a:solidFill>
                <a:srgbClr val="000000"/>
              </a:solidFill>
              <a:latin typeface="Arial"/>
              <a:ea typeface="Arial"/>
              <a:cs typeface="Arial"/>
              <a:sym typeface="Arial"/>
            </a:endParaRPr>
          </a:p>
        </p:txBody>
      </p:sp>
      <p:sp>
        <p:nvSpPr>
          <p:cNvPr id="420" name="Google Shape;420;g1c0d571eb8a_0_155"/>
          <p:cNvSpPr txBox="1"/>
          <p:nvPr/>
        </p:nvSpPr>
        <p:spPr>
          <a:xfrm>
            <a:off x="8204350" y="2180325"/>
            <a:ext cx="9308700" cy="672184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600"/>
              <a:buFont typeface="Arial"/>
              <a:buNone/>
            </a:pPr>
            <a:r>
              <a:rPr lang="en-US" sz="2600" u="sng" dirty="0" err="1">
                <a:solidFill>
                  <a:schemeClr val="hlink"/>
                </a:solidFill>
                <a:latin typeface="Abhaya Libre"/>
                <a:ea typeface="Abhaya Libre"/>
                <a:cs typeface="Abhaya Libre"/>
                <a:sym typeface="Abhaya Libre"/>
              </a:rPr>
              <a:t>TimeHeroes</a:t>
            </a:r>
            <a:r>
              <a:rPr lang="en-US" sz="2600" dirty="0">
                <a:solidFill>
                  <a:schemeClr val="hlink"/>
                </a:solidFill>
                <a:latin typeface="Abhaya Libre"/>
                <a:ea typeface="Abhaya Libre"/>
                <a:cs typeface="Abhaya Libre"/>
                <a:sym typeface="Abhaya Libre"/>
              </a:rPr>
              <a:t> </a:t>
            </a:r>
            <a:r>
              <a:rPr lang="en-US" sz="2600" dirty="0">
                <a:latin typeface="Abhaya Libre"/>
                <a:ea typeface="Abhaya Libre"/>
                <a:cs typeface="Abhaya Libre"/>
                <a:sym typeface="Abhaya Libre"/>
              </a:rPr>
              <a:t>je </a:t>
            </a:r>
            <a:r>
              <a:rPr lang="en-US" sz="2600" dirty="0" err="1">
                <a:latin typeface="Abhaya Libre"/>
                <a:ea typeface="Abhaya Libre"/>
                <a:cs typeface="Abhaya Libre"/>
                <a:sym typeface="Abhaya Libre"/>
              </a:rPr>
              <a:t>največja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platforma</a:t>
            </a:r>
            <a:r>
              <a:rPr lang="en-US" sz="2600" dirty="0">
                <a:latin typeface="Abhaya Libre"/>
                <a:ea typeface="Abhaya Libre"/>
                <a:cs typeface="Abhaya Libre"/>
                <a:sym typeface="Abhaya Libre"/>
              </a:rPr>
              <a:t> za </a:t>
            </a:r>
            <a:r>
              <a:rPr lang="en-US" sz="2600" dirty="0" err="1">
                <a:latin typeface="Abhaya Libre"/>
                <a:ea typeface="Abhaya Libre"/>
                <a:cs typeface="Abhaya Libre"/>
                <a:sym typeface="Abhaya Libre"/>
              </a:rPr>
              <a:t>prostovoljstvo</a:t>
            </a:r>
            <a:r>
              <a:rPr lang="en-US" sz="2600" dirty="0">
                <a:latin typeface="Abhaya Libre"/>
                <a:ea typeface="Abhaya Libre"/>
                <a:cs typeface="Abhaya Libre"/>
                <a:sym typeface="Abhaya Libre"/>
              </a:rPr>
              <a:t> v </a:t>
            </a:r>
            <a:r>
              <a:rPr lang="en-US" sz="2600" dirty="0" err="1">
                <a:latin typeface="Abhaya Libre"/>
                <a:ea typeface="Abhaya Libre"/>
                <a:cs typeface="Abhaya Libre"/>
                <a:sym typeface="Abhaya Libre"/>
              </a:rPr>
              <a:t>Bolgariji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Prostovoljce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povezuje</a:t>
            </a:r>
            <a:r>
              <a:rPr lang="en-US" sz="2600" dirty="0">
                <a:latin typeface="Abhaya Libre"/>
                <a:ea typeface="Abhaya Libre"/>
                <a:cs typeface="Abhaya Libre"/>
                <a:sym typeface="Abhaya Libre"/>
              </a:rPr>
              <a:t> z </a:t>
            </a:r>
            <a:r>
              <a:rPr lang="en-US" sz="2600" dirty="0" err="1">
                <a:latin typeface="Abhaya Libre"/>
                <a:ea typeface="Abhaya Libre"/>
                <a:cs typeface="Abhaya Libre"/>
                <a:sym typeface="Abhaya Libre"/>
              </a:rPr>
              <a:t>nameni</a:t>
            </a:r>
            <a:r>
              <a:rPr lang="en-US" sz="2600" dirty="0">
                <a:latin typeface="Abhaya Libre"/>
                <a:ea typeface="Abhaya Libre"/>
                <a:cs typeface="Abhaya Libre"/>
                <a:sym typeface="Abhaya Libre"/>
              </a:rPr>
              <a:t>, ki </a:t>
            </a:r>
            <a:r>
              <a:rPr lang="en-US" sz="2600" dirty="0" err="1">
                <a:latin typeface="Abhaya Libre"/>
                <a:ea typeface="Abhaya Libre"/>
                <a:cs typeface="Abhaya Libre"/>
                <a:sym typeface="Abhaya Libre"/>
              </a:rPr>
              <a:t>potrebujejo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podporo</a:t>
            </a:r>
            <a:r>
              <a:rPr lang="en-US" sz="2600" dirty="0">
                <a:latin typeface="Abhaya Libre"/>
                <a:ea typeface="Abhaya Libre"/>
                <a:cs typeface="Abhaya Libre"/>
                <a:sym typeface="Abhaya Libre"/>
              </a:rPr>
              <a:t>. Na </a:t>
            </a:r>
            <a:r>
              <a:rPr lang="en-US" sz="2600" dirty="0" err="1">
                <a:latin typeface="Abhaya Libre"/>
                <a:ea typeface="Abhaya Libre"/>
                <a:cs typeface="Abhaya Libre"/>
                <a:sym typeface="Abhaya Libre"/>
              </a:rPr>
              <a:t>enem</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mestu</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lahko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najdete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vse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prostovoljske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namene</a:t>
            </a:r>
            <a:r>
              <a:rPr lang="en-US" sz="2600" dirty="0">
                <a:latin typeface="Abhaya Libre"/>
                <a:ea typeface="Abhaya Libre"/>
                <a:cs typeface="Abhaya Libre"/>
                <a:sym typeface="Abhaya Libre"/>
              </a:rPr>
              <a:t>. Je </a:t>
            </a:r>
            <a:r>
              <a:rPr lang="en-US" sz="2600" dirty="0" err="1">
                <a:latin typeface="Abhaya Libre"/>
                <a:ea typeface="Abhaya Libre"/>
                <a:cs typeface="Abhaya Libre"/>
                <a:sym typeface="Abhaya Libre"/>
              </a:rPr>
              <a:t>zelo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igrificirana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saj</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vsebuje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značke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točke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itd</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kar</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uporabnike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spodbuja</a:t>
            </a:r>
            <a:r>
              <a:rPr lang="en-US" sz="2600" dirty="0">
                <a:latin typeface="Abhaya Libre"/>
                <a:ea typeface="Abhaya Libre"/>
                <a:cs typeface="Abhaya Libre"/>
                <a:sym typeface="Abhaya Libre"/>
              </a:rPr>
              <a:t>, da </a:t>
            </a:r>
            <a:r>
              <a:rPr lang="en-US" sz="2600" dirty="0" err="1">
                <a:latin typeface="Abhaya Libre"/>
                <a:ea typeface="Abhaya Libre"/>
                <a:cs typeface="Abhaya Libre"/>
                <a:sym typeface="Abhaya Libre"/>
              </a:rPr>
              <a:t>prispevajo</a:t>
            </a:r>
            <a:r>
              <a:rPr lang="en-US" sz="2600" dirty="0">
                <a:latin typeface="Abhaya Libre"/>
                <a:ea typeface="Abhaya Libre"/>
                <a:cs typeface="Abhaya Libre"/>
                <a:sym typeface="Abhaya Libre"/>
              </a:rPr>
              <a:t> k </a:t>
            </a:r>
            <a:r>
              <a:rPr lang="en-US" sz="2600" dirty="0" err="1">
                <a:latin typeface="Abhaya Libre"/>
                <a:ea typeface="Abhaya Libre"/>
                <a:cs typeface="Abhaya Libre"/>
                <a:sym typeface="Abhaya Libre"/>
              </a:rPr>
              <a:t>pomembnim</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ciljem</a:t>
            </a:r>
            <a:r>
              <a:rPr lang="en-US" sz="2600" dirty="0">
                <a:latin typeface="Abhaya Libre"/>
                <a:ea typeface="Abhaya Libre"/>
                <a:cs typeface="Abhaya Libre"/>
                <a:sym typeface="Abhaya Libre"/>
              </a:rPr>
              <a:t>. </a:t>
            </a:r>
            <a:endParaRPr lang="sl-SI" sz="26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600"/>
              <a:buFont typeface="Arial"/>
              <a:buNone/>
            </a:pPr>
            <a:r>
              <a:rPr lang="en-US" sz="2600" dirty="0" err="1">
                <a:latin typeface="Abhaya Libre"/>
                <a:ea typeface="Abhaya Libre"/>
                <a:cs typeface="Abhaya Libre"/>
                <a:sym typeface="Abhaya Libre"/>
              </a:rPr>
              <a:t>Platforma</a:t>
            </a:r>
            <a:r>
              <a:rPr lang="en-US" sz="2600" dirty="0">
                <a:latin typeface="Abhaya Libre"/>
                <a:ea typeface="Abhaya Libre"/>
                <a:cs typeface="Abhaya Libre"/>
                <a:sym typeface="Abhaya Libre"/>
              </a:rPr>
              <a:t> je </a:t>
            </a:r>
            <a:r>
              <a:rPr lang="en-US" sz="2600" dirty="0" err="1">
                <a:latin typeface="Abhaya Libre"/>
                <a:ea typeface="Abhaya Libre"/>
                <a:cs typeface="Abhaya Libre"/>
                <a:sym typeface="Abhaya Libre"/>
              </a:rPr>
              <a:t>odličen</a:t>
            </a:r>
            <a:r>
              <a:rPr lang="en-US" sz="2600" dirty="0">
                <a:latin typeface="Abhaya Libre"/>
                <a:ea typeface="Abhaya Libre"/>
                <a:cs typeface="Abhaya Libre"/>
                <a:sym typeface="Abhaya Libre"/>
              </a:rPr>
              <a:t> primer </a:t>
            </a:r>
            <a:r>
              <a:rPr lang="en-US" sz="2600" dirty="0" err="1">
                <a:latin typeface="Abhaya Libre"/>
                <a:ea typeface="Abhaya Libre"/>
                <a:cs typeface="Abhaya Libre"/>
                <a:sym typeface="Abhaya Libre"/>
              </a:rPr>
              <a:t>uporabe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tehnologije</a:t>
            </a:r>
            <a:r>
              <a:rPr lang="en-US" sz="2600" dirty="0">
                <a:latin typeface="Abhaya Libre"/>
                <a:ea typeface="Abhaya Libre"/>
                <a:cs typeface="Abhaya Libre"/>
                <a:sym typeface="Abhaya Libre"/>
              </a:rPr>
              <a:t> v </a:t>
            </a:r>
            <a:r>
              <a:rPr lang="en-US" sz="2600" dirty="0" err="1">
                <a:latin typeface="Abhaya Libre"/>
                <a:ea typeface="Abhaya Libre"/>
                <a:cs typeface="Abhaya Libre"/>
                <a:sym typeface="Abhaya Libre"/>
              </a:rPr>
              <a:t>višje</a:t>
            </a:r>
            <a:r>
              <a:rPr lang="en-US" sz="2600" dirty="0">
                <a:latin typeface="Abhaya Libre"/>
                <a:ea typeface="Abhaya Libre"/>
                <a:cs typeface="Abhaya Libre"/>
                <a:sym typeface="Abhaya Libre"/>
              </a:rPr>
              <a:t> dobro.</a:t>
            </a:r>
            <a:endParaRPr lang="sl-SI" sz="26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600"/>
              <a:buFont typeface="Arial"/>
              <a:buNone/>
            </a:pPr>
            <a:r>
              <a:rPr lang="en-US" sz="2600" dirty="0" err="1">
                <a:latin typeface="Abhaya Libre"/>
                <a:ea typeface="Abhaya Libre"/>
                <a:cs typeface="Abhaya Libre"/>
                <a:sym typeface="Abhaya Libre"/>
              </a:rPr>
              <a:t>Kako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deluje</a:t>
            </a:r>
            <a:r>
              <a:rPr lang="en-US" sz="2600" dirty="0">
                <a:latin typeface="Abhaya Libre"/>
                <a:ea typeface="Abhaya Libre"/>
                <a:cs typeface="Abhaya Libre"/>
                <a:sym typeface="Abhaya Libre"/>
              </a:rPr>
              <a:t>?</a:t>
            </a:r>
            <a:endParaRPr lang="sl-SI" sz="26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600"/>
              <a:buFont typeface="Arial"/>
              <a:buNone/>
            </a:pPr>
            <a:r>
              <a:rPr lang="en-US" sz="2600" dirty="0" err="1">
                <a:latin typeface="Abhaya Libre"/>
                <a:ea typeface="Abhaya Libre"/>
                <a:cs typeface="Abhaya Libre"/>
                <a:sym typeface="Abhaya Libre"/>
              </a:rPr>
              <a:t>Točke</a:t>
            </a:r>
            <a:r>
              <a:rPr lang="en-US" sz="2600" dirty="0">
                <a:latin typeface="Abhaya Libre"/>
                <a:ea typeface="Abhaya Libre"/>
                <a:cs typeface="Abhaya Libre"/>
                <a:sym typeface="Abhaya Libre"/>
              </a:rPr>
              <a:t> in </a:t>
            </a:r>
            <a:r>
              <a:rPr lang="en-US" sz="2600" dirty="0" err="1">
                <a:latin typeface="Abhaya Libre"/>
                <a:ea typeface="Abhaya Libre"/>
                <a:cs typeface="Abhaya Libre"/>
                <a:sym typeface="Abhaya Libre"/>
              </a:rPr>
              <a:t>značke</a:t>
            </a:r>
            <a:r>
              <a:rPr lang="en-US" sz="2600" dirty="0">
                <a:latin typeface="Abhaya Libre"/>
                <a:ea typeface="Abhaya Libre"/>
                <a:cs typeface="Abhaya Libre"/>
                <a:sym typeface="Abhaya Libre"/>
              </a:rPr>
              <a:t> se </a:t>
            </a:r>
            <a:r>
              <a:rPr lang="en-US" sz="2600" dirty="0" err="1">
                <a:latin typeface="Abhaya Libre"/>
                <a:ea typeface="Abhaya Libre"/>
                <a:cs typeface="Abhaya Libre"/>
                <a:sym typeface="Abhaya Libre"/>
              </a:rPr>
              <a:t>zbirajo</a:t>
            </a:r>
            <a:r>
              <a:rPr lang="en-US" sz="2600" dirty="0">
                <a:latin typeface="Abhaya Libre"/>
                <a:ea typeface="Abhaya Libre"/>
                <a:cs typeface="Abhaya Libre"/>
                <a:sym typeface="Abhaya Libre"/>
              </a:rPr>
              <a:t> po </a:t>
            </a:r>
            <a:r>
              <a:rPr lang="en-US" sz="2600" dirty="0" err="1">
                <a:latin typeface="Abhaya Libre"/>
                <a:ea typeface="Abhaya Libre"/>
                <a:cs typeface="Abhaya Libre"/>
                <a:sym typeface="Abhaya Libre"/>
              </a:rPr>
              <a:t>skrivnostnih</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pravilih</a:t>
            </a:r>
            <a:r>
              <a:rPr lang="en-US" sz="2600" dirty="0">
                <a:latin typeface="Abhaya Libre"/>
                <a:ea typeface="Abhaya Libre"/>
                <a:cs typeface="Abhaya Libre"/>
                <a:sym typeface="Abhaya Libre"/>
              </a:rPr>
              <a:t> (element </a:t>
            </a:r>
            <a:r>
              <a:rPr lang="en-US" sz="2600" dirty="0" err="1">
                <a:latin typeface="Abhaya Libre"/>
                <a:ea typeface="Abhaya Libre"/>
                <a:cs typeface="Abhaya Libre"/>
                <a:sym typeface="Abhaya Libre"/>
              </a:rPr>
              <a:t>presenečenja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Vendar</a:t>
            </a:r>
            <a:r>
              <a:rPr lang="en-US" sz="2600" dirty="0">
                <a:latin typeface="Abhaya Libre"/>
                <a:ea typeface="Abhaya Libre"/>
                <a:cs typeface="Abhaya Libre"/>
                <a:sym typeface="Abhaya Libre"/>
              </a:rPr>
              <a:t> ne </a:t>
            </a:r>
            <a:r>
              <a:rPr lang="en-US" sz="2600" dirty="0" err="1">
                <a:latin typeface="Abhaya Libre"/>
                <a:ea typeface="Abhaya Libre"/>
                <a:cs typeface="Abhaya Libre"/>
                <a:sym typeface="Abhaya Libre"/>
              </a:rPr>
              <a:t>bo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škodilo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če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boste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podprli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številne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misije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naložili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fotografije</a:t>
            </a:r>
            <a:r>
              <a:rPr lang="en-US" sz="2600" dirty="0">
                <a:latin typeface="Abhaya Libre"/>
                <a:ea typeface="Abhaya Libre"/>
                <a:cs typeface="Abhaya Libre"/>
                <a:sym typeface="Abhaya Libre"/>
              </a:rPr>
              <a:t> in </a:t>
            </a:r>
            <a:r>
              <a:rPr lang="en-US" sz="2600" dirty="0" err="1">
                <a:latin typeface="Abhaya Libre"/>
                <a:ea typeface="Abhaya Libre"/>
                <a:cs typeface="Abhaya Libre"/>
                <a:sym typeface="Abhaya Libre"/>
              </a:rPr>
              <a:t>zgodbe</a:t>
            </a:r>
            <a:r>
              <a:rPr lang="en-US" sz="2600" dirty="0">
                <a:latin typeface="Abhaya Libre"/>
                <a:ea typeface="Abhaya Libre"/>
                <a:cs typeface="Abhaya Libre"/>
                <a:sym typeface="Abhaya Libre"/>
              </a:rPr>
              <a:t> o </a:t>
            </a:r>
            <a:r>
              <a:rPr lang="en-US" sz="2600" dirty="0" err="1">
                <a:latin typeface="Abhaya Libre"/>
                <a:ea typeface="Abhaya Libre"/>
                <a:cs typeface="Abhaya Libre"/>
                <a:sym typeface="Abhaya Libre"/>
              </a:rPr>
              <a:t>tem</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kako</a:t>
            </a:r>
            <a:r>
              <a:rPr lang="en-US" sz="2600" dirty="0">
                <a:latin typeface="Abhaya Libre"/>
                <a:ea typeface="Abhaya Libre"/>
                <a:cs typeface="Abhaya Libre"/>
                <a:sym typeface="Abhaya Libre"/>
              </a:rPr>
              <a:t> so </a:t>
            </a:r>
            <a:r>
              <a:rPr lang="en-US" sz="2600" dirty="0" err="1">
                <a:latin typeface="Abhaya Libre"/>
                <a:ea typeface="Abhaya Libre"/>
                <a:cs typeface="Abhaya Libre"/>
                <a:sym typeface="Abhaya Libre"/>
              </a:rPr>
              <a:t>potekale</a:t>
            </a:r>
            <a:r>
              <a:rPr lang="en-US" sz="2600" dirty="0">
                <a:latin typeface="Abhaya Libre"/>
                <a:ea typeface="Abhaya Libre"/>
                <a:cs typeface="Abhaya Libre"/>
                <a:sym typeface="Abhaya Libre"/>
              </a:rPr>
              <a:t> (po </a:t>
            </a:r>
            <a:r>
              <a:rPr lang="en-US" sz="2600" dirty="0" err="1">
                <a:latin typeface="Abhaya Libre"/>
                <a:ea typeface="Abhaya Libre"/>
                <a:cs typeface="Abhaya Libre"/>
                <a:sym typeface="Abhaya Libre"/>
              </a:rPr>
              <a:t>vsaki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misiji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prejmete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pošto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povabili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prijatelje</a:t>
            </a:r>
            <a:r>
              <a:rPr lang="en-US" sz="2600" dirty="0">
                <a:latin typeface="Abhaya Libre"/>
                <a:ea typeface="Abhaya Libre"/>
                <a:cs typeface="Abhaya Libre"/>
                <a:sym typeface="Abhaya Libre"/>
              </a:rPr>
              <a:t>, da </a:t>
            </a:r>
            <a:r>
              <a:rPr lang="en-US" sz="2600" dirty="0" err="1">
                <a:latin typeface="Abhaya Libre"/>
                <a:ea typeface="Abhaya Libre"/>
                <a:cs typeface="Abhaya Libre"/>
                <a:sym typeface="Abhaya Libre"/>
              </a:rPr>
              <a:t>na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strani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delijo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svoje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talente</a:t>
            </a:r>
            <a:r>
              <a:rPr lang="en-US" sz="2600" dirty="0">
                <a:latin typeface="Abhaya Libre"/>
                <a:ea typeface="Abhaya Libre"/>
                <a:cs typeface="Abhaya Libre"/>
                <a:sym typeface="Abhaya Libre"/>
              </a:rPr>
              <a:t>, in </a:t>
            </a:r>
            <a:r>
              <a:rPr lang="en-US" sz="2600" dirty="0" err="1">
                <a:latin typeface="Abhaya Libre"/>
                <a:ea typeface="Abhaya Libre"/>
                <a:cs typeface="Abhaya Libre"/>
                <a:sym typeface="Abhaya Libre"/>
              </a:rPr>
              <a:t>tako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naprej</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Bodite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pravi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junaki</a:t>
            </a:r>
            <a:r>
              <a:rPr lang="en-US" sz="2600" dirty="0">
                <a:latin typeface="Abhaya Libre"/>
                <a:ea typeface="Abhaya Libre"/>
                <a:cs typeface="Abhaya Libre"/>
                <a:sym typeface="Abhaya Libre"/>
              </a:rPr>
              <a:t>.</a:t>
            </a:r>
            <a:r>
              <a:rPr lang="sl-SI" sz="2600" dirty="0">
                <a:latin typeface="Abhaya Libre"/>
                <a:ea typeface="Abhaya Libre"/>
                <a:cs typeface="Abhaya Libre"/>
                <a:sym typeface="Abhaya Libre"/>
              </a:rPr>
              <a:t> </a:t>
            </a:r>
            <a:endParaRPr sz="2400" b="0" i="0" u="none" strike="noStrike" cap="none" dirty="0">
              <a:solidFill>
                <a:srgbClr val="000000"/>
              </a:solidFill>
              <a:latin typeface="Abhaya Libre"/>
              <a:ea typeface="Abhaya Libre"/>
              <a:cs typeface="Abhaya Libre"/>
              <a:sym typeface="Abhaya Libre"/>
            </a:endParaRPr>
          </a:p>
        </p:txBody>
      </p:sp>
      <p:pic>
        <p:nvPicPr>
          <p:cNvPr id="421" name="Google Shape;421;g1c0d571eb8a_0_155"/>
          <p:cNvPicPr preferRelativeResize="0"/>
          <p:nvPr/>
        </p:nvPicPr>
        <p:blipFill>
          <a:blip r:embed="rId8">
            <a:alphaModFix/>
          </a:blip>
          <a:stretch>
            <a:fillRect/>
          </a:stretch>
        </p:blipFill>
        <p:spPr>
          <a:xfrm>
            <a:off x="535800" y="2932225"/>
            <a:ext cx="7334228" cy="5561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5"/>
        <p:cNvGrpSpPr/>
        <p:nvPr/>
      </p:nvGrpSpPr>
      <p:grpSpPr>
        <a:xfrm>
          <a:off x="0" y="0"/>
          <a:ext cx="0" cy="0"/>
          <a:chOff x="0" y="0"/>
          <a:chExt cx="0" cy="0"/>
        </a:xfrm>
      </p:grpSpPr>
      <p:pic>
        <p:nvPicPr>
          <p:cNvPr id="426" name="Google Shape;426;g1c0d571eb8a_0_47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27" name="Google Shape;427;g1c0d571eb8a_0_47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28" name="Google Shape;428;g1c0d571eb8a_0_47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29" name="Google Shape;429;g1c0d571eb8a_0_47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30" name="Google Shape;430;g1c0d571eb8a_0_475"/>
          <p:cNvSpPr txBox="1"/>
          <p:nvPr/>
        </p:nvSpPr>
        <p:spPr>
          <a:xfrm>
            <a:off x="910600" y="2180325"/>
            <a:ext cx="11616900" cy="620477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Digitalna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razumevanja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medijev</a:t>
            </a:r>
            <a:r>
              <a:rPr lang="en-US" sz="2400" dirty="0">
                <a:latin typeface="Abhaya Libre"/>
                <a:ea typeface="Abhaya Libre"/>
                <a:cs typeface="Abhaya Libre"/>
                <a:sym typeface="Abhaya Libre"/>
              </a:rPr>
              <a:t>. To </a:t>
            </a:r>
            <a:r>
              <a:rPr lang="en-US" sz="2400" dirty="0" err="1">
                <a:latin typeface="Abhaya Libre"/>
                <a:ea typeface="Abhaya Libre"/>
                <a:cs typeface="Abhaya Libre"/>
                <a:sym typeface="Abhaya Libre"/>
              </a:rPr>
              <a:t>dosežemo</a:t>
            </a:r>
            <a:r>
              <a:rPr lang="en-US" sz="2400" dirty="0">
                <a:latin typeface="Abhaya Libre"/>
                <a:ea typeface="Abhaya Libre"/>
                <a:cs typeface="Abhaya Libre"/>
                <a:sym typeface="Abhaya Libre"/>
              </a:rPr>
              <a:t> s </a:t>
            </a:r>
            <a:r>
              <a:rPr lang="en-US" sz="2400" dirty="0" err="1">
                <a:latin typeface="Abhaya Libre"/>
                <a:ea typeface="Abhaya Libre"/>
                <a:cs typeface="Abhaya Libre"/>
                <a:sym typeface="Abhaya Libre"/>
              </a:rPr>
              <a:t>smiselnimi</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trajnostnimi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vzorci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porabe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kuratorstva</a:t>
            </a:r>
            <a:r>
              <a:rPr lang="en-US" sz="2400" dirty="0">
                <a:latin typeface="Abhaya Libre"/>
                <a:ea typeface="Abhaya Libre"/>
                <a:cs typeface="Abhaya Libre"/>
                <a:sym typeface="Abhaya Libre"/>
              </a:rPr>
              <a:t>, ki </a:t>
            </a:r>
            <a:r>
              <a:rPr lang="en-US" sz="2400" dirty="0" err="1">
                <a:latin typeface="Abhaya Libre"/>
                <a:ea typeface="Abhaya Libre"/>
                <a:cs typeface="Abhaya Libre"/>
                <a:sym typeface="Abhaya Libre"/>
              </a:rPr>
              <a:t>izboljšujejo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posameznikove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možnosti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prispevanje</a:t>
            </a:r>
            <a:r>
              <a:rPr lang="en-US" sz="2400" dirty="0">
                <a:latin typeface="Abhaya Libre"/>
                <a:ea typeface="Abhaya Libre"/>
                <a:cs typeface="Abhaya Libre"/>
                <a:sym typeface="Abhaya Libre"/>
              </a:rPr>
              <a:t> k </a:t>
            </a:r>
            <a:r>
              <a:rPr lang="en-US" sz="2400" dirty="0" err="1">
                <a:latin typeface="Abhaya Libre"/>
                <a:ea typeface="Abhaya Libre"/>
                <a:cs typeface="Abhaya Libre"/>
                <a:sym typeface="Abhaya Libre"/>
              </a:rPr>
              <a:t>avtentični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skupnosti</a:t>
            </a:r>
            <a:r>
              <a:rPr lang="en-US" sz="2400" dirty="0">
                <a:latin typeface="Abhaya Libre"/>
                <a:ea typeface="Abhaya Libre"/>
                <a:cs typeface="Abhaya Libre"/>
                <a:sym typeface="Abhaya Libre"/>
              </a:rPr>
              <a:t>. To </a:t>
            </a:r>
            <a:r>
              <a:rPr lang="en-US" sz="2400" dirty="0" err="1">
                <a:latin typeface="Abhaya Libre"/>
                <a:ea typeface="Abhaya Libre"/>
                <a:cs typeface="Abhaya Libre"/>
                <a:sym typeface="Abhaya Libre"/>
              </a:rPr>
              <a:t>vključuje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analiziranja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določanja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prioritet</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delovanja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podlagi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neštetih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medijev</a:t>
            </a:r>
            <a:r>
              <a:rPr lang="en-US" sz="2400" dirty="0">
                <a:latin typeface="Abhaya Libre"/>
                <a:ea typeface="Abhaya Libre"/>
                <a:cs typeface="Abhaya Libre"/>
                <a:sym typeface="Abhaya Libre"/>
              </a:rPr>
              <a:t>, s </a:t>
            </a:r>
            <a:r>
              <a:rPr lang="en-US" sz="2400" dirty="0" err="1">
                <a:latin typeface="Abhaya Libre"/>
                <a:ea typeface="Abhaya Libre"/>
                <a:cs typeface="Abhaya Libre"/>
                <a:sym typeface="Abhaya Libre"/>
              </a:rPr>
              <a:t>katerimi</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državljani</a:t>
            </a:r>
            <a:r>
              <a:rPr lang="en-US" sz="2400" dirty="0">
                <a:latin typeface="Abhaya Libre"/>
                <a:ea typeface="Abhaya Libre"/>
                <a:cs typeface="Abhaya Libre"/>
                <a:sym typeface="Abhaya Libre"/>
              </a:rPr>
              <a:t> 21. </a:t>
            </a:r>
            <a:r>
              <a:rPr lang="en-US" sz="2400" dirty="0" err="1">
                <a:latin typeface="Abhaya Libre"/>
                <a:ea typeface="Abhaya Libre"/>
                <a:cs typeface="Abhaya Libre"/>
                <a:sym typeface="Abhaya Libre"/>
              </a:rPr>
              <a:t>stoletja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vsakodnevno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srečujejo</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Digitalna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vse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pomembnejši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dejavnik</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izobraževanju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že</a:t>
            </a:r>
            <a:r>
              <a:rPr lang="en-US" sz="2400" dirty="0">
                <a:latin typeface="Abhaya Libre"/>
                <a:ea typeface="Abhaya Libre"/>
                <a:cs typeface="Abhaya Libre"/>
                <a:sym typeface="Abhaya Libre"/>
              </a:rPr>
              <a:t> od </a:t>
            </a:r>
            <a:r>
              <a:rPr lang="en-US" sz="2400" dirty="0" err="1">
                <a:latin typeface="Abhaya Libre"/>
                <a:ea typeface="Abhaya Libre"/>
                <a:cs typeface="Abhaya Libre"/>
                <a:sym typeface="Abhaya Libre"/>
              </a:rPr>
              <a:t>mladih</a:t>
            </a:r>
            <a:r>
              <a:rPr lang="en-US" sz="2400" dirty="0">
                <a:latin typeface="Abhaya Libre"/>
                <a:ea typeface="Abhaya Libre"/>
                <a:cs typeface="Abhaya Libre"/>
                <a:sym typeface="Abhaya Libre"/>
              </a:rPr>
              <a:t> let. </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sl-SI" sz="2400" dirty="0">
                <a:latin typeface="Abhaya Libre"/>
                <a:ea typeface="Abhaya Libre"/>
                <a:cs typeface="Abhaya Libre"/>
                <a:sym typeface="Abhaya Libre"/>
              </a:rPr>
              <a:t>D</a:t>
            </a:r>
            <a:r>
              <a:rPr lang="en-US" sz="2400" dirty="0" err="1">
                <a:latin typeface="Abhaya Libre"/>
                <a:ea typeface="Abhaya Libre"/>
                <a:cs typeface="Abhaya Libre"/>
                <a:sym typeface="Abhaya Libre"/>
              </a:rPr>
              <a:t>igitalna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izobraževanju</a:t>
            </a:r>
            <a:r>
              <a:rPr lang="sl-SI" sz="2400" dirty="0">
                <a:latin typeface="Abhaya Libre"/>
                <a:ea typeface="Abhaya Libre"/>
                <a:cs typeface="Abhaya Libre"/>
                <a:sym typeface="Abhaya Libre"/>
              </a:rPr>
              <a: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učenci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morajo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razviti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posebne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spretnosti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pri </a:t>
            </a:r>
            <a:r>
              <a:rPr lang="en-US" sz="2400" dirty="0" err="1">
                <a:latin typeface="Abhaya Libre"/>
                <a:ea typeface="Abhaya Libre"/>
                <a:cs typeface="Abhaya Libre"/>
                <a:sym typeface="Abhaya Libre"/>
              </a:rPr>
              <a:t>branju</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interakciji</a:t>
            </a:r>
            <a:r>
              <a:rPr lang="en-US" sz="2400" dirty="0">
                <a:latin typeface="Abhaya Libre"/>
                <a:ea typeface="Abhaya Libre"/>
                <a:cs typeface="Abhaya Libre"/>
                <a:sym typeface="Abhaya Libre"/>
              </a:rPr>
              <a:t> s </a:t>
            </a:r>
            <a:r>
              <a:rPr lang="en-US" sz="2400" dirty="0" err="1">
                <a:latin typeface="Abhaya Libre"/>
                <a:ea typeface="Abhaya Libre"/>
                <a:cs typeface="Abhaya Libre"/>
                <a:sym typeface="Abhaya Libre"/>
              </a:rPr>
              <a:t>spletnimi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vsebinami</a:t>
            </a:r>
            <a:r>
              <a:rPr lang="en-US" sz="2400" dirty="0">
                <a:latin typeface="Abhaya Libre"/>
                <a:ea typeface="Abhaya Libre"/>
                <a:cs typeface="Abhaya Libre"/>
                <a:sym typeface="Abhaya Libre"/>
              </a:rPr>
              <a:t>, ki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vsebujejo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vgrajene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vire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kot</a:t>
            </a:r>
            <a:r>
              <a:rPr lang="en-US" sz="2400" dirty="0">
                <a:latin typeface="Abhaya Libre"/>
                <a:ea typeface="Abhaya Libre"/>
                <a:cs typeface="Abhaya Libre"/>
                <a:sym typeface="Abhaya Libre"/>
              </a:rPr>
              <a:t> so </a:t>
            </a:r>
            <a:r>
              <a:rPr lang="en-US" sz="2400" dirty="0" err="1">
                <a:latin typeface="Abhaya Libre"/>
                <a:ea typeface="Abhaya Libre"/>
                <a:cs typeface="Abhaya Libre"/>
                <a:sym typeface="Abhaya Libre"/>
              </a:rPr>
              <a:t>hiperpovezave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zvočni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posnetki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grafikoni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tabele</a:t>
            </a:r>
            <a:r>
              <a:rPr lang="en-US" sz="2400" dirty="0">
                <a:latin typeface="Abhaya Libre"/>
                <a:ea typeface="Abhaya Libre"/>
                <a:cs typeface="Abhaya Libre"/>
                <a:sym typeface="Abhaya Libre"/>
              </a:rPr>
              <a:t>, ki od </a:t>
            </a:r>
            <a:r>
              <a:rPr lang="en-US" sz="2400" dirty="0" err="1">
                <a:latin typeface="Abhaya Libre"/>
                <a:ea typeface="Abhaya Libre"/>
                <a:cs typeface="Abhaya Libre"/>
                <a:sym typeface="Abhaya Libre"/>
              </a:rPr>
              <a:t>učencev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zahtevajo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izbiro</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Od </a:t>
            </a:r>
            <a:r>
              <a:rPr lang="en-US" sz="2400" dirty="0" err="1">
                <a:latin typeface="Abhaya Libre"/>
                <a:ea typeface="Abhaya Libre"/>
                <a:cs typeface="Abhaya Libre"/>
                <a:sym typeface="Abhaya Libre"/>
              </a:rPr>
              <a:t>učencev</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danes</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zahteva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tudi</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naredijo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korak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dlje</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ustvarjajo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sodelujejo</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delijo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vsebine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ter</a:t>
            </a:r>
            <a:r>
              <a:rPr lang="en-US" sz="2400" dirty="0">
                <a:latin typeface="Abhaya Libre"/>
                <a:ea typeface="Abhaya Libre"/>
                <a:cs typeface="Abhaya Libre"/>
                <a:sym typeface="Abhaya Libre"/>
              </a:rPr>
              <a:t> da to </a:t>
            </a:r>
            <a:r>
              <a:rPr lang="en-US" sz="2400" dirty="0" err="1">
                <a:latin typeface="Abhaya Libre"/>
                <a:ea typeface="Abhaya Libre"/>
                <a:cs typeface="Abhaya Libre"/>
                <a:sym typeface="Abhaya Libre"/>
              </a:rPr>
              <a:t>počnejo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odgovorno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Zaradi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razlogov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morajo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učitelji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razumeti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pomen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veščin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učence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poučevanja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razredu</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sp>
        <p:nvSpPr>
          <p:cNvPr id="431" name="Google Shape;431;g1c0d571eb8a_0_475"/>
          <p:cNvSpPr txBox="1"/>
          <p:nvPr/>
        </p:nvSpPr>
        <p:spPr>
          <a:xfrm>
            <a:off x="1036825" y="687832"/>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b="0" i="0" u="none" strike="noStrike" cap="none" dirty="0" err="1">
                <a:solidFill>
                  <a:srgbClr val="000000"/>
                </a:solidFill>
                <a:latin typeface="Abhaya Libre"/>
                <a:ea typeface="Abhaya Libre"/>
                <a:cs typeface="Abhaya Libre"/>
                <a:sym typeface="Abhaya Libre"/>
              </a:rPr>
              <a:t>Povzetek</a:t>
            </a:r>
            <a:endParaRPr sz="1400" b="0" i="0" u="none" strike="noStrike" cap="none" dirty="0">
              <a:solidFill>
                <a:srgbClr val="000000"/>
              </a:solidFill>
              <a:latin typeface="Arial"/>
              <a:ea typeface="Arial"/>
              <a:cs typeface="Arial"/>
              <a:sym typeface="Arial"/>
            </a:endParaRPr>
          </a:p>
        </p:txBody>
      </p:sp>
      <p:pic>
        <p:nvPicPr>
          <p:cNvPr id="432" name="Google Shape;432;g1c0d571eb8a_0_475"/>
          <p:cNvPicPr preferRelativeResize="0"/>
          <p:nvPr/>
        </p:nvPicPr>
        <p:blipFill>
          <a:blip r:embed="rId7">
            <a:alphaModFix/>
          </a:blip>
          <a:stretch>
            <a:fillRect/>
          </a:stretch>
        </p:blipFill>
        <p:spPr>
          <a:xfrm>
            <a:off x="13279375" y="3428991"/>
            <a:ext cx="4509150" cy="414278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36"/>
        <p:cNvGrpSpPr/>
        <p:nvPr/>
      </p:nvGrpSpPr>
      <p:grpSpPr>
        <a:xfrm>
          <a:off x="0" y="0"/>
          <a:ext cx="0" cy="0"/>
          <a:chOff x="0" y="0"/>
          <a:chExt cx="0" cy="0"/>
        </a:xfrm>
      </p:grpSpPr>
      <p:grpSp>
        <p:nvGrpSpPr>
          <p:cNvPr id="437" name="Google Shape;437;g1c0d571eb8a_0_167"/>
          <p:cNvGrpSpPr/>
          <p:nvPr/>
        </p:nvGrpSpPr>
        <p:grpSpPr>
          <a:xfrm>
            <a:off x="0" y="3553600"/>
            <a:ext cx="19062488" cy="3230782"/>
            <a:chOff x="0" y="-38100"/>
            <a:chExt cx="5020540" cy="850900"/>
          </a:xfrm>
        </p:grpSpPr>
        <p:sp>
          <p:nvSpPr>
            <p:cNvPr id="438" name="Google Shape;438;g1c0d571eb8a_0_167"/>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439" name="Google Shape;439;g1c0d571eb8a_0_167"/>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40" name="Google Shape;440;g1c0d571eb8a_0_167"/>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441" name="Google Shape;441;g1c0d571eb8a_0_167"/>
          <p:cNvPicPr preferRelativeResize="0"/>
          <p:nvPr/>
        </p:nvPicPr>
        <p:blipFill rotWithShape="1">
          <a:blip r:embed="rId4">
            <a:alphaModFix/>
          </a:blip>
          <a:srcRect/>
          <a:stretch/>
        </p:blipFill>
        <p:spPr>
          <a:xfrm rot="-9632120">
            <a:off x="-2431640" y="-1705919"/>
            <a:ext cx="5721823" cy="5669807"/>
          </a:xfrm>
          <a:prstGeom prst="rect">
            <a:avLst/>
          </a:prstGeom>
          <a:noFill/>
          <a:ln>
            <a:noFill/>
          </a:ln>
        </p:spPr>
      </p:pic>
      <p:pic>
        <p:nvPicPr>
          <p:cNvPr id="442" name="Google Shape;442;g1c0d571eb8a_0_167"/>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443" name="Google Shape;443;g1c0d571eb8a_0_167"/>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444" name="Google Shape;444;g1c0d571eb8a_0_167"/>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445" name="Google Shape;445;g1c0d571eb8a_0_167"/>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446" name="Google Shape;446;g1c0d571eb8a_0_167"/>
          <p:cNvPicPr preferRelativeResize="0"/>
          <p:nvPr/>
        </p:nvPicPr>
        <p:blipFill rotWithShape="1">
          <a:blip r:embed="rId7">
            <a:alphaModFix/>
          </a:blip>
          <a:srcRect/>
          <a:stretch/>
        </p:blipFill>
        <p:spPr>
          <a:xfrm rot="3420379">
            <a:off x="5570971" y="-4349324"/>
            <a:ext cx="5810576" cy="5802962"/>
          </a:xfrm>
          <a:prstGeom prst="rect">
            <a:avLst/>
          </a:prstGeom>
          <a:noFill/>
          <a:ln>
            <a:noFill/>
          </a:ln>
        </p:spPr>
      </p:pic>
      <p:pic>
        <p:nvPicPr>
          <p:cNvPr id="447" name="Google Shape;447;g1c0d571eb8a_0_167"/>
          <p:cNvPicPr preferRelativeResize="0"/>
          <p:nvPr/>
        </p:nvPicPr>
        <p:blipFill rotWithShape="1">
          <a:blip r:embed="rId7">
            <a:alphaModFix/>
          </a:blip>
          <a:srcRect/>
          <a:stretch/>
        </p:blipFill>
        <p:spPr>
          <a:xfrm rot="-4167270">
            <a:off x="-3176552" y="4860538"/>
            <a:ext cx="4881157" cy="4874759"/>
          </a:xfrm>
          <a:prstGeom prst="rect">
            <a:avLst/>
          </a:prstGeom>
          <a:noFill/>
          <a:ln>
            <a:noFill/>
          </a:ln>
        </p:spPr>
      </p:pic>
      <p:grpSp>
        <p:nvGrpSpPr>
          <p:cNvPr id="448" name="Google Shape;448;g1c0d571eb8a_0_167"/>
          <p:cNvGrpSpPr/>
          <p:nvPr/>
        </p:nvGrpSpPr>
        <p:grpSpPr>
          <a:xfrm rot="10800000">
            <a:off x="1170763" y="8531326"/>
            <a:ext cx="2900573" cy="807705"/>
            <a:chOff x="0" y="0"/>
            <a:chExt cx="3867430" cy="1076940"/>
          </a:xfrm>
        </p:grpSpPr>
        <p:pic>
          <p:nvPicPr>
            <p:cNvPr id="449" name="Google Shape;449;g1c0d571eb8a_0_167"/>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450" name="Google Shape;450;g1c0d571eb8a_0_167"/>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451" name="Google Shape;451;g1c0d571eb8a_0_167"/>
          <p:cNvSpPr txBox="1"/>
          <p:nvPr/>
        </p:nvSpPr>
        <p:spPr>
          <a:xfrm>
            <a:off x="275031" y="4242101"/>
            <a:ext cx="15342300" cy="1917448"/>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en-US" sz="8900">
                <a:solidFill>
                  <a:srgbClr val="04989E"/>
                </a:solidFill>
                <a:latin typeface="Abhaya Libre"/>
                <a:ea typeface="Abhaya Libre"/>
                <a:cs typeface="Abhaya Libre"/>
                <a:sym typeface="Abhaya Libre"/>
              </a:rPr>
              <a:t>Umetna inteligenca</a:t>
            </a:r>
            <a:endParaRPr sz="9700" b="0" i="0" u="none" strike="noStrike" cap="none" dirty="0">
              <a:solidFill>
                <a:srgbClr val="000000"/>
              </a:solidFill>
              <a:latin typeface="Arial"/>
              <a:ea typeface="Arial"/>
              <a:cs typeface="Arial"/>
              <a:sym typeface="Arial"/>
            </a:endParaRPr>
          </a:p>
        </p:txBody>
      </p:sp>
      <p:pic>
        <p:nvPicPr>
          <p:cNvPr id="452" name="Google Shape;452;g1c0d571eb8a_0_167"/>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453" name="Google Shape;453;g1c0d571eb8a_0_167"/>
          <p:cNvPicPr preferRelativeResize="0"/>
          <p:nvPr/>
        </p:nvPicPr>
        <p:blipFill rotWithShape="1">
          <a:blip r:embed="rId10">
            <a:alphaModFix/>
          </a:blip>
          <a:srcRect/>
          <a:stretch/>
        </p:blipFill>
        <p:spPr>
          <a:xfrm>
            <a:off x="7758608" y="9258300"/>
            <a:ext cx="3710719" cy="7792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57"/>
        <p:cNvGrpSpPr/>
        <p:nvPr/>
      </p:nvGrpSpPr>
      <p:grpSpPr>
        <a:xfrm>
          <a:off x="0" y="0"/>
          <a:ext cx="0" cy="0"/>
          <a:chOff x="0" y="0"/>
          <a:chExt cx="0" cy="0"/>
        </a:xfrm>
      </p:grpSpPr>
      <p:pic>
        <p:nvPicPr>
          <p:cNvPr id="458" name="Google Shape;458;g1c0d571eb8a_0_19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59" name="Google Shape;459;g1c0d571eb8a_0_19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60" name="Google Shape;460;g1c0d571eb8a_0_19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61" name="Google Shape;461;g1c0d571eb8a_0_199"/>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62" name="Google Shape;462;g1c0d571eb8a_0_199"/>
          <p:cNvSpPr/>
          <p:nvPr/>
        </p:nvSpPr>
        <p:spPr>
          <a:xfrm>
            <a:off x="10300118" y="1813870"/>
            <a:ext cx="7129589" cy="6972236"/>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1c0d571eb8a_0_199"/>
          <p:cNvSpPr txBox="1"/>
          <p:nvPr/>
        </p:nvSpPr>
        <p:spPr>
          <a:xfrm>
            <a:off x="1184850" y="2319175"/>
            <a:ext cx="7995300" cy="663566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800" dirty="0" err="1">
                <a:latin typeface="Abhaya Libre"/>
                <a:ea typeface="Abhaya Libre"/>
                <a:cs typeface="Abhaya Libre"/>
                <a:sym typeface="Abhaya Libre"/>
              </a:rPr>
              <a:t>Umetna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inteligenca</a:t>
            </a:r>
            <a:r>
              <a:rPr lang="en-US" sz="2800" dirty="0">
                <a:latin typeface="Abhaya Libre"/>
                <a:ea typeface="Abhaya Libre"/>
                <a:cs typeface="Abhaya Libre"/>
                <a:sym typeface="Abhaya Libre"/>
              </a:rPr>
              <a:t> z </a:t>
            </a:r>
            <a:r>
              <a:rPr lang="en-US" sz="2800" dirty="0" err="1">
                <a:latin typeface="Abhaya Libre"/>
                <a:ea typeface="Abhaya Libre"/>
                <a:cs typeface="Abhaya Libre"/>
                <a:sym typeface="Abhaya Libre"/>
              </a:rPr>
              <a:t>uporabo</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računalnikov</a:t>
            </a:r>
            <a:r>
              <a:rPr lang="en-US" sz="2800" dirty="0">
                <a:latin typeface="Abhaya Libre"/>
                <a:ea typeface="Abhaya Libre"/>
                <a:cs typeface="Abhaya Libre"/>
                <a:sym typeface="Abhaya Libre"/>
              </a:rPr>
              <a:t> in </a:t>
            </a:r>
            <a:r>
              <a:rPr lang="en-US" sz="2800" dirty="0" err="1">
                <a:latin typeface="Abhaya Libre"/>
                <a:ea typeface="Abhaya Libre"/>
                <a:cs typeface="Abhaya Libre"/>
                <a:sym typeface="Abhaya Libre"/>
              </a:rPr>
              <a:t>strojev</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posnema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sposobnosti</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človeškega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uma</a:t>
            </a:r>
            <a:r>
              <a:rPr lang="en-US" sz="2800" dirty="0">
                <a:latin typeface="Abhaya Libre"/>
                <a:ea typeface="Abhaya Libre"/>
                <a:cs typeface="Abhaya Libre"/>
                <a:sym typeface="Abhaya Libre"/>
              </a:rPr>
              <a:t> za </a:t>
            </a:r>
            <a:r>
              <a:rPr lang="en-US" sz="2800" dirty="0" err="1">
                <a:latin typeface="Abhaya Libre"/>
                <a:ea typeface="Abhaya Libre"/>
                <a:cs typeface="Abhaya Libre"/>
                <a:sym typeface="Abhaya Libre"/>
              </a:rPr>
              <a:t>reševanje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problemov</a:t>
            </a:r>
            <a:r>
              <a:rPr lang="en-US" sz="2800" dirty="0">
                <a:latin typeface="Abhaya Libre"/>
                <a:ea typeface="Abhaya Libre"/>
                <a:cs typeface="Abhaya Libre"/>
                <a:sym typeface="Abhaya Libre"/>
              </a:rPr>
              <a:t> in </a:t>
            </a:r>
            <a:r>
              <a:rPr lang="en-US" sz="2800" dirty="0" err="1">
                <a:latin typeface="Abhaya Libre"/>
                <a:ea typeface="Abhaya Libre"/>
                <a:cs typeface="Abhaya Libre"/>
                <a:sym typeface="Abhaya Libre"/>
              </a:rPr>
              <a:t>odločanje</a:t>
            </a:r>
            <a:r>
              <a:rPr lang="en-US" sz="2800" dirty="0">
                <a:latin typeface="Abhaya Libre"/>
                <a:ea typeface="Abhaya Libre"/>
                <a:cs typeface="Abhaya Libre"/>
                <a:sym typeface="Abhaya Libre"/>
              </a:rPr>
              <a:t>.</a:t>
            </a:r>
            <a:endParaRPr lang="sl-SI" sz="28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lang="sl-SI" sz="28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800" b="1" dirty="0" err="1">
                <a:latin typeface="Abhaya Libre"/>
                <a:ea typeface="Abhaya Libre"/>
                <a:cs typeface="Abhaya Libre"/>
                <a:sym typeface="Abhaya Libre"/>
              </a:rPr>
              <a:t>Katere</a:t>
            </a:r>
            <a:r>
              <a:rPr lang="en-US" sz="2800" b="1" dirty="0">
                <a:latin typeface="Abhaya Libre"/>
                <a:ea typeface="Abhaya Libre"/>
                <a:cs typeface="Abhaya Libre"/>
                <a:sym typeface="Abhaya Libre"/>
              </a:rPr>
              <a:t> so </a:t>
            </a:r>
            <a:r>
              <a:rPr lang="en-US" sz="2800" b="1" dirty="0" err="1">
                <a:latin typeface="Abhaya Libre"/>
                <a:ea typeface="Abhaya Libre"/>
                <a:cs typeface="Abhaya Libre"/>
                <a:sym typeface="Abhaya Libre"/>
              </a:rPr>
              <a:t>glavne</a:t>
            </a:r>
            <a:r>
              <a:rPr lang="en-US" sz="2800" b="1" dirty="0">
                <a:latin typeface="Abhaya Libre"/>
                <a:ea typeface="Abhaya Libre"/>
                <a:cs typeface="Abhaya Libre"/>
                <a:sym typeface="Abhaya Libre"/>
              </a:rPr>
              <a:t> </a:t>
            </a:r>
            <a:r>
              <a:rPr lang="en-US" sz="2800" b="1" dirty="0" err="1">
                <a:latin typeface="Abhaya Libre"/>
                <a:ea typeface="Abhaya Libre"/>
                <a:cs typeface="Abhaya Libre"/>
                <a:sym typeface="Abhaya Libre"/>
              </a:rPr>
              <a:t>vrste</a:t>
            </a:r>
            <a:r>
              <a:rPr lang="en-US" sz="2800" b="1" dirty="0">
                <a:latin typeface="Abhaya Libre"/>
                <a:ea typeface="Abhaya Libre"/>
                <a:cs typeface="Abhaya Libre"/>
                <a:sym typeface="Abhaya Libre"/>
              </a:rPr>
              <a:t> </a:t>
            </a:r>
            <a:r>
              <a:rPr lang="en-US" sz="2800" b="1" dirty="0" err="1">
                <a:latin typeface="Abhaya Libre"/>
                <a:ea typeface="Abhaya Libre"/>
                <a:cs typeface="Abhaya Libre"/>
                <a:sym typeface="Abhaya Libre"/>
              </a:rPr>
              <a:t>umetne</a:t>
            </a:r>
            <a:r>
              <a:rPr lang="en-US" sz="2800" b="1" dirty="0">
                <a:latin typeface="Abhaya Libre"/>
                <a:ea typeface="Abhaya Libre"/>
                <a:cs typeface="Abhaya Libre"/>
                <a:sym typeface="Abhaya Libre"/>
              </a:rPr>
              <a:t> </a:t>
            </a:r>
            <a:r>
              <a:rPr lang="en-US" sz="2800" b="1" dirty="0" err="1">
                <a:latin typeface="Abhaya Libre"/>
                <a:ea typeface="Abhaya Libre"/>
                <a:cs typeface="Abhaya Libre"/>
                <a:sym typeface="Abhaya Libre"/>
              </a:rPr>
              <a:t>inteligence</a:t>
            </a:r>
            <a:r>
              <a:rPr lang="en-US" sz="2800" b="1" dirty="0">
                <a:latin typeface="Abhaya Libre"/>
                <a:ea typeface="Abhaya Libre"/>
                <a:cs typeface="Abhaya Libre"/>
                <a:sym typeface="Abhaya Libre"/>
              </a:rPr>
              <a:t>?</a:t>
            </a:r>
            <a:endParaRPr lang="sl-SI" sz="28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lang="sl-SI" sz="28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800" dirty="0" err="1">
                <a:latin typeface="Abhaya Libre"/>
                <a:ea typeface="Abhaya Libre"/>
                <a:cs typeface="Abhaya Libre"/>
                <a:sym typeface="Abhaya Libre"/>
              </a:rPr>
              <a:t>Umetna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inteligenca</a:t>
            </a:r>
            <a:r>
              <a:rPr lang="en-US" sz="2800" dirty="0">
                <a:latin typeface="Abhaya Libre"/>
                <a:ea typeface="Abhaya Libre"/>
                <a:cs typeface="Abhaya Libre"/>
                <a:sym typeface="Abhaya Libre"/>
              </a:rPr>
              <a:t> je </a:t>
            </a:r>
            <a:r>
              <a:rPr lang="en-US" sz="2800" dirty="0" err="1">
                <a:latin typeface="Abhaya Libre"/>
                <a:ea typeface="Abhaya Libre"/>
                <a:cs typeface="Abhaya Libre"/>
                <a:sym typeface="Abhaya Libre"/>
              </a:rPr>
              <a:t>simulacija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procesov</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človeške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inteligence</a:t>
            </a:r>
            <a:r>
              <a:rPr lang="en-US" sz="2800" dirty="0">
                <a:latin typeface="Abhaya Libre"/>
                <a:ea typeface="Abhaya Libre"/>
                <a:cs typeface="Abhaya Libre"/>
                <a:sym typeface="Abhaya Libre"/>
              </a:rPr>
              <a:t> s </a:t>
            </a:r>
            <a:r>
              <a:rPr lang="en-US" sz="2800" dirty="0" err="1">
                <a:latin typeface="Abhaya Libre"/>
                <a:ea typeface="Abhaya Libre"/>
                <a:cs typeface="Abhaya Libre"/>
                <a:sym typeface="Abhaya Libre"/>
              </a:rPr>
              <a:t>stroji</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zlasti</a:t>
            </a:r>
            <a:r>
              <a:rPr lang="en-US" sz="2800" dirty="0">
                <a:latin typeface="Abhaya Libre"/>
                <a:ea typeface="Abhaya Libre"/>
                <a:cs typeface="Abhaya Libre"/>
                <a:sym typeface="Abhaya Libre"/>
              </a:rPr>
              <a:t> z </a:t>
            </a:r>
            <a:r>
              <a:rPr lang="en-US" sz="2800" dirty="0" err="1">
                <a:latin typeface="Abhaya Libre"/>
                <a:ea typeface="Abhaya Libre"/>
                <a:cs typeface="Abhaya Libre"/>
                <a:sym typeface="Abhaya Libre"/>
              </a:rPr>
              <a:t>računalniškimi</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sistemi</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Posebne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aplikacije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umetne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inteligence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vključujejo</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ekspertne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sisteme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obdelavo</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naravnega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jezika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prepoznavanje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govora</a:t>
            </a:r>
            <a:r>
              <a:rPr lang="en-US" sz="2800" dirty="0">
                <a:latin typeface="Abhaya Libre"/>
                <a:ea typeface="Abhaya Libre"/>
                <a:cs typeface="Abhaya Libre"/>
                <a:sym typeface="Abhaya Libre"/>
              </a:rPr>
              <a:t> in </a:t>
            </a:r>
            <a:r>
              <a:rPr lang="en-US" sz="2800" dirty="0" err="1">
                <a:latin typeface="Abhaya Libre"/>
                <a:ea typeface="Abhaya Libre"/>
                <a:cs typeface="Abhaya Libre"/>
                <a:sym typeface="Abhaya Libre"/>
              </a:rPr>
              <a:t>strojni</a:t>
            </a:r>
            <a:r>
              <a:rPr lang="en-US" sz="2800" dirty="0">
                <a:latin typeface="Abhaya Libre"/>
                <a:ea typeface="Abhaya Libre"/>
                <a:cs typeface="Abhaya Libre"/>
                <a:sym typeface="Abhaya Libre"/>
              </a:rPr>
              <a:t> vid.</a:t>
            </a:r>
            <a:endParaRPr sz="2800" dirty="0">
              <a:latin typeface="Abhaya Libre"/>
              <a:ea typeface="Abhaya Libre"/>
              <a:cs typeface="Abhaya Libre"/>
              <a:sym typeface="Abhaya Libre"/>
            </a:endParaRPr>
          </a:p>
        </p:txBody>
      </p:sp>
      <p:sp>
        <p:nvSpPr>
          <p:cNvPr id="464" name="Google Shape;464;g1c0d571eb8a_0_199"/>
          <p:cNvSpPr txBox="1"/>
          <p:nvPr/>
        </p:nvSpPr>
        <p:spPr>
          <a:xfrm>
            <a:off x="1184850" y="975075"/>
            <a:ext cx="112794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l-SI" sz="6410" dirty="0">
                <a:latin typeface="Abhaya Libre"/>
                <a:ea typeface="Abhaya Libre"/>
                <a:cs typeface="Abhaya Libre"/>
                <a:sym typeface="Abhaya Libre"/>
              </a:rPr>
              <a:t>Kaj je umetna inteligenca</a:t>
            </a:r>
            <a:r>
              <a:rPr lang="en-US" sz="6410" dirty="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pic>
        <p:nvPicPr>
          <p:cNvPr id="465" name="Google Shape;465;g1c0d571eb8a_0_199"/>
          <p:cNvPicPr preferRelativeResize="0"/>
          <p:nvPr/>
        </p:nvPicPr>
        <p:blipFill>
          <a:blip r:embed="rId7">
            <a:alphaModFix/>
          </a:blip>
          <a:stretch>
            <a:fillRect/>
          </a:stretch>
        </p:blipFill>
        <p:spPr>
          <a:xfrm>
            <a:off x="10732113" y="3342737"/>
            <a:ext cx="6265594" cy="3914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g1c2ba11e0e5_0_84"/>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471" name="Google Shape;471;g1c2ba11e0e5_0_84"/>
          <p:cNvSpPr txBox="1"/>
          <p:nvPr/>
        </p:nvSpPr>
        <p:spPr>
          <a:xfrm>
            <a:off x="559788" y="824650"/>
            <a:ext cx="1098780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l-SI" sz="6410" dirty="0">
                <a:latin typeface="Abhaya Libre"/>
                <a:ea typeface="Abhaya Libre"/>
                <a:cs typeface="Abhaya Libre"/>
                <a:sym typeface="Abhaya Libre"/>
              </a:rPr>
              <a:t>Vrste umetne inteligence</a:t>
            </a:r>
            <a:endParaRPr sz="1400" b="0" i="0" u="none" strike="noStrike" cap="none" dirty="0">
              <a:solidFill>
                <a:srgbClr val="000000"/>
              </a:solidFill>
              <a:latin typeface="Arial"/>
              <a:ea typeface="Arial"/>
              <a:cs typeface="Arial"/>
              <a:sym typeface="Arial"/>
            </a:endParaRPr>
          </a:p>
        </p:txBody>
      </p:sp>
      <p:sp>
        <p:nvSpPr>
          <p:cNvPr id="472" name="Google Shape;472;g1c2ba11e0e5_0_84"/>
          <p:cNvSpPr txBox="1"/>
          <p:nvPr/>
        </p:nvSpPr>
        <p:spPr>
          <a:xfrm>
            <a:off x="559800" y="2365163"/>
            <a:ext cx="8280600" cy="6204776"/>
          </a:xfrm>
          <a:prstGeom prst="rect">
            <a:avLst/>
          </a:prstGeom>
          <a:noFill/>
          <a:ln>
            <a:noFill/>
          </a:ln>
        </p:spPr>
        <p:txBody>
          <a:bodyPr spcFirstLastPara="1" wrap="square" lIns="0" tIns="0" rIns="0" bIns="0" anchor="t" anchorCtr="0">
            <a:spAutoFit/>
          </a:bodyPr>
          <a:lstStyle/>
          <a:p>
            <a:pPr marL="457200" marR="0" lvl="0" indent="-457200" algn="just" rtl="0">
              <a:lnSpc>
                <a:spcPct val="139958"/>
              </a:lnSpc>
              <a:spcBef>
                <a:spcPts val="0"/>
              </a:spcBef>
              <a:spcAft>
                <a:spcPts val="0"/>
              </a:spcAft>
              <a:buClr>
                <a:srgbClr val="000000"/>
              </a:buClr>
              <a:buSzPts val="2400"/>
              <a:buFont typeface="Arial"/>
              <a:buAutoNum type="arabicPeriod"/>
            </a:pPr>
            <a:r>
              <a:rPr lang="en-US" sz="2400" b="1" dirty="0" err="1">
                <a:latin typeface="Abhaya Libre"/>
                <a:ea typeface="Abhaya Libre"/>
                <a:cs typeface="Abhaya Libre"/>
                <a:sym typeface="Abhaya Libre"/>
              </a:rPr>
              <a:t>Čisto</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reaktivni</a:t>
            </a:r>
            <a:endParaRPr lang="sl-SI" sz="2400" b="1" dirty="0">
              <a:latin typeface="Abhaya Libre"/>
              <a:ea typeface="Abhaya Libre"/>
              <a:cs typeface="Abhaya Libre"/>
              <a:sym typeface="Abhaya Libre"/>
            </a:endParaRPr>
          </a:p>
          <a:p>
            <a:pPr marR="0" lvl="0" algn="just" rtl="0">
              <a:lnSpc>
                <a:spcPct val="139958"/>
              </a:lnSpc>
              <a:spcBef>
                <a:spcPts val="0"/>
              </a:spcBef>
              <a:spcAft>
                <a:spcPts val="0"/>
              </a:spcAft>
              <a:buClr>
                <a:srgbClr val="000000"/>
              </a:buClr>
              <a:buSzPts val="2400"/>
            </a:pPr>
            <a:r>
              <a:rPr lang="en-US" sz="2400" dirty="0" err="1">
                <a:latin typeface="Abhaya Libre"/>
                <a:ea typeface="Abhaya Libre"/>
                <a:cs typeface="Abhaya Libre"/>
                <a:sym typeface="Abhaya Libre"/>
              </a:rPr>
              <a:t>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stroji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nimajo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pomnilnika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podatkov</a:t>
            </a:r>
            <a:r>
              <a:rPr lang="en-US" sz="2400" dirty="0">
                <a:latin typeface="Abhaya Libre"/>
                <a:ea typeface="Abhaya Libre"/>
                <a:cs typeface="Abhaya Libre"/>
                <a:sym typeface="Abhaya Libre"/>
              </a:rPr>
              <a:t>, s </a:t>
            </a:r>
            <a:r>
              <a:rPr lang="en-US" sz="2400" dirty="0" err="1">
                <a:latin typeface="Abhaya Libre"/>
                <a:ea typeface="Abhaya Libre"/>
                <a:cs typeface="Abhaya Libre"/>
                <a:sym typeface="Abhaya Libre"/>
              </a:rPr>
              <a:t>katerimi</a:t>
            </a:r>
            <a:r>
              <a:rPr lang="en-US" sz="2400" dirty="0">
                <a:latin typeface="Abhaya Libre"/>
                <a:ea typeface="Abhaya Libre"/>
                <a:cs typeface="Abhaya Libre"/>
                <a:sym typeface="Abhaya Libre"/>
              </a:rPr>
              <a:t> bi </a:t>
            </a:r>
            <a:r>
              <a:rPr lang="en-US" sz="2400" dirty="0" err="1">
                <a:latin typeface="Abhaya Libre"/>
                <a:ea typeface="Abhaya Libre"/>
                <a:cs typeface="Abhaya Libre"/>
                <a:sym typeface="Abhaya Libre"/>
              </a:rPr>
              <a:t>delali</a:t>
            </a:r>
            <a:r>
              <a:rPr lang="en-US" sz="2400" dirty="0">
                <a:latin typeface="Abhaya Libre"/>
                <a:ea typeface="Abhaya Libre"/>
                <a:cs typeface="Abhaya Libre"/>
                <a:sym typeface="Abhaya Libre"/>
              </a:rPr>
              <a:t>, in so </a:t>
            </a:r>
            <a:r>
              <a:rPr lang="en-US" sz="2400" dirty="0" err="1">
                <a:latin typeface="Abhaya Libre"/>
                <a:ea typeface="Abhaya Libre"/>
                <a:cs typeface="Abhaya Libre"/>
                <a:sym typeface="Abhaya Libre"/>
              </a:rPr>
              <a:t>specializirani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samo</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eno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področje</a:t>
            </a:r>
            <a:r>
              <a:rPr lang="en-US" sz="2400" dirty="0">
                <a:latin typeface="Abhaya Libre"/>
                <a:ea typeface="Abhaya Libre"/>
                <a:cs typeface="Abhaya Libre"/>
                <a:sym typeface="Abhaya Libre"/>
              </a:rPr>
              <a:t> dela. Na primer pri </a:t>
            </a:r>
            <a:r>
              <a:rPr lang="en-US" sz="2400" dirty="0" err="1">
                <a:latin typeface="Abhaya Libre"/>
                <a:ea typeface="Abhaya Libre"/>
                <a:cs typeface="Abhaya Libre"/>
                <a:sym typeface="Abhaya Libre"/>
              </a:rPr>
              <a:t>šahovski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igri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stroj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opazuje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poteze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sprejme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najboljšo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možno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odločitev</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zmago</a:t>
            </a:r>
            <a:r>
              <a:rPr lang="en-US" sz="2400" dirty="0">
                <a:latin typeface="Abhaya Libre"/>
                <a:ea typeface="Abhaya Libre"/>
                <a:cs typeface="Abhaya Libre"/>
                <a:sym typeface="Abhaya Libre"/>
              </a:rPr>
              <a:t>. </a:t>
            </a:r>
            <a:endParaRPr lang="sl-SI" sz="2400" dirty="0">
              <a:latin typeface="Abhaya Libre"/>
              <a:ea typeface="Abhaya Libre"/>
              <a:cs typeface="Abhaya Libre"/>
              <a:sym typeface="Abhaya Libre"/>
            </a:endParaRPr>
          </a:p>
          <a:p>
            <a:pPr marL="457200" marR="0" lvl="0" indent="-457200" algn="just" rtl="0">
              <a:lnSpc>
                <a:spcPct val="139958"/>
              </a:lnSpc>
              <a:spcBef>
                <a:spcPts val="0"/>
              </a:spcBef>
              <a:spcAft>
                <a:spcPts val="0"/>
              </a:spcAft>
              <a:buClr>
                <a:srgbClr val="000000"/>
              </a:buClr>
              <a:buSzPts val="2400"/>
              <a:buFont typeface="Arial"/>
              <a:buAutoNum type="arabicPeriod"/>
            </a:pPr>
            <a:endParaRPr lang="sl-SI" sz="2400" b="1" dirty="0">
              <a:latin typeface="Abhaya Libre"/>
              <a:ea typeface="Abhaya Libre"/>
              <a:cs typeface="Abhaya Libre"/>
              <a:sym typeface="Abhaya Libre"/>
            </a:endParaRPr>
          </a:p>
          <a:p>
            <a:pPr marL="457200" lvl="2" indent="-457200" algn="just">
              <a:lnSpc>
                <a:spcPct val="139958"/>
              </a:lnSpc>
              <a:buSzPts val="2400"/>
              <a:buAutoNum type="arabicPlain" startAt="2"/>
            </a:pPr>
            <a:r>
              <a:rPr lang="en-US" sz="2400" b="1" dirty="0" err="1">
                <a:latin typeface="Abhaya Libre"/>
                <a:ea typeface="Abhaya Libre"/>
                <a:cs typeface="Abhaya Libre"/>
                <a:sym typeface="Abhaya Libre"/>
              </a:rPr>
              <a:t>Omejen</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spomin</a:t>
            </a:r>
            <a:endParaRPr lang="sl-SI" sz="2400" b="1" dirty="0">
              <a:latin typeface="Abhaya Libre"/>
              <a:ea typeface="Abhaya Libre"/>
              <a:cs typeface="Abhaya Libre"/>
              <a:sym typeface="Abhaya Libre"/>
            </a:endParaRPr>
          </a:p>
          <a:p>
            <a:pPr lvl="2" algn="just">
              <a:lnSpc>
                <a:spcPct val="139958"/>
              </a:lnSpc>
              <a:buSzPts val="2400"/>
            </a:pPr>
            <a:r>
              <a:rPr lang="en-US" sz="2400" dirty="0" err="1">
                <a:latin typeface="Abhaya Libre"/>
                <a:ea typeface="Abhaya Libre"/>
                <a:cs typeface="Abhaya Libre"/>
                <a:sym typeface="Abhaya Libre"/>
              </a:rPr>
              <a:t>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stroji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zbirajo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predhodne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podatke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jih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naprej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dodajajo</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svoj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pomnilnik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Imajo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dovolj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spomina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izkušenj</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sprejemanje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pravilnih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odločitev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vendar</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spomin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minimalen</a:t>
            </a:r>
            <a:r>
              <a:rPr lang="en-US" sz="2400" dirty="0">
                <a:latin typeface="Abhaya Libre"/>
                <a:ea typeface="Abhaya Libre"/>
                <a:cs typeface="Abhaya Libre"/>
                <a:sym typeface="Abhaya Libre"/>
              </a:rPr>
              <a:t>. Ta </a:t>
            </a:r>
            <a:r>
              <a:rPr lang="en-US" sz="2400" dirty="0" err="1">
                <a:latin typeface="Abhaya Libre"/>
                <a:ea typeface="Abhaya Libre"/>
                <a:cs typeface="Abhaya Libre"/>
                <a:sym typeface="Abhaya Libre"/>
              </a:rPr>
              <a:t>stroj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primer </a:t>
            </a:r>
            <a:r>
              <a:rPr lang="en-US" sz="2400" dirty="0" err="1">
                <a:latin typeface="Abhaya Libre"/>
                <a:ea typeface="Abhaya Libre"/>
                <a:cs typeface="Abhaya Libre"/>
                <a:sym typeface="Abhaya Libre"/>
              </a:rPr>
              <a:t>predlaga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restavracijo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podlagi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podatkov</a:t>
            </a:r>
            <a:r>
              <a:rPr lang="en-US" sz="2400" dirty="0">
                <a:latin typeface="Abhaya Libre"/>
                <a:ea typeface="Abhaya Libre"/>
                <a:cs typeface="Abhaya Libre"/>
                <a:sym typeface="Abhaya Libre"/>
              </a:rPr>
              <a:t> o </a:t>
            </a:r>
            <a:r>
              <a:rPr lang="en-US" sz="2400" dirty="0" err="1">
                <a:latin typeface="Abhaya Libre"/>
                <a:ea typeface="Abhaya Libre"/>
                <a:cs typeface="Abhaya Libre"/>
                <a:sym typeface="Abhaya Libre"/>
              </a:rPr>
              <a:t>lokaciji</a:t>
            </a:r>
            <a:r>
              <a:rPr lang="en-US" sz="2400" dirty="0">
                <a:latin typeface="Abhaya Libre"/>
                <a:ea typeface="Abhaya Libre"/>
                <a:cs typeface="Abhaya Libre"/>
                <a:sym typeface="Abhaya Libre"/>
              </a:rPr>
              <a:t>, ki so </a:t>
            </a:r>
            <a:r>
              <a:rPr lang="en-US" sz="2400" dirty="0" err="1">
                <a:latin typeface="Abhaya Libre"/>
                <a:ea typeface="Abhaya Libre"/>
                <a:cs typeface="Abhaya Libre"/>
                <a:sym typeface="Abhaya Libre"/>
              </a:rPr>
              <a:t>bili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zbrani</a:t>
            </a:r>
            <a:r>
              <a:rPr lang="en-US" sz="2400" b="1"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473" name="Google Shape;473;g1c2ba11e0e5_0_84"/>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474" name="Google Shape;474;g1c2ba11e0e5_0_8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75" name="Google Shape;475;g1c2ba11e0e5_0_84"/>
          <p:cNvPicPr preferRelativeResize="0"/>
          <p:nvPr/>
        </p:nvPicPr>
        <p:blipFill rotWithShape="1">
          <a:blip r:embed="rId6">
            <a:alphaModFix/>
          </a:blip>
          <a:srcRect/>
          <a:stretch/>
        </p:blipFill>
        <p:spPr>
          <a:xfrm>
            <a:off x="13233845" y="634497"/>
            <a:ext cx="2858579" cy="600300"/>
          </a:xfrm>
          <a:prstGeom prst="rect">
            <a:avLst/>
          </a:prstGeom>
          <a:noFill/>
          <a:ln>
            <a:noFill/>
          </a:ln>
        </p:spPr>
      </p:pic>
      <p:pic>
        <p:nvPicPr>
          <p:cNvPr id="477" name="Google Shape;477;g1c2ba11e0e5_0_84"/>
          <p:cNvPicPr preferRelativeResize="0"/>
          <p:nvPr/>
        </p:nvPicPr>
        <p:blipFill rotWithShape="1">
          <a:blip r:embed="rId7">
            <a:alphaModFix/>
          </a:blip>
          <a:srcRect l="15582" r="9441"/>
          <a:stretch/>
        </p:blipFill>
        <p:spPr>
          <a:xfrm>
            <a:off x="10132210" y="2933091"/>
            <a:ext cx="6855837" cy="51206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g1c2ba11e0e5_0_84"/>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471" name="Google Shape;471;g1c2ba11e0e5_0_84"/>
          <p:cNvSpPr txBox="1"/>
          <p:nvPr/>
        </p:nvSpPr>
        <p:spPr>
          <a:xfrm>
            <a:off x="559788" y="82465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err="1">
                <a:latin typeface="Abhaya Libre"/>
                <a:ea typeface="Abhaya Libre"/>
                <a:cs typeface="Abhaya Libre"/>
                <a:sym typeface="Abhaya Libre"/>
              </a:rPr>
              <a:t>Vrste</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umetne</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inteligence</a:t>
            </a:r>
            <a:endParaRPr sz="1400" b="0" i="0" u="none" strike="noStrike" cap="none" dirty="0">
              <a:solidFill>
                <a:srgbClr val="000000"/>
              </a:solidFill>
              <a:latin typeface="Arial"/>
              <a:ea typeface="Arial"/>
              <a:cs typeface="Arial"/>
              <a:sym typeface="Arial"/>
            </a:endParaRPr>
          </a:p>
        </p:txBody>
      </p:sp>
      <p:pic>
        <p:nvPicPr>
          <p:cNvPr id="473" name="Google Shape;473;g1c2ba11e0e5_0_84"/>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474" name="Google Shape;474;g1c2ba11e0e5_0_8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75" name="Google Shape;475;g1c2ba11e0e5_0_84"/>
          <p:cNvPicPr preferRelativeResize="0"/>
          <p:nvPr/>
        </p:nvPicPr>
        <p:blipFill rotWithShape="1">
          <a:blip r:embed="rId6">
            <a:alphaModFix/>
          </a:blip>
          <a:srcRect/>
          <a:stretch/>
        </p:blipFill>
        <p:spPr>
          <a:xfrm>
            <a:off x="13233845" y="634497"/>
            <a:ext cx="2858579" cy="600300"/>
          </a:xfrm>
          <a:prstGeom prst="rect">
            <a:avLst/>
          </a:prstGeom>
          <a:noFill/>
          <a:ln>
            <a:noFill/>
          </a:ln>
        </p:spPr>
      </p:pic>
      <p:sp>
        <p:nvSpPr>
          <p:cNvPr id="476" name="Google Shape;476;g1c2ba11e0e5_0_84"/>
          <p:cNvSpPr txBox="1"/>
          <p:nvPr/>
        </p:nvSpPr>
        <p:spPr>
          <a:xfrm>
            <a:off x="864441" y="3231456"/>
            <a:ext cx="8449679" cy="465358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 3. </a:t>
            </a:r>
            <a:r>
              <a:rPr lang="en-US" sz="2400" b="1" dirty="0" err="1">
                <a:latin typeface="Abhaya Libre"/>
                <a:ea typeface="Abhaya Libre"/>
                <a:cs typeface="Abhaya Libre"/>
                <a:sym typeface="Abhaya Libre"/>
              </a:rPr>
              <a:t>Teorija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uma</a:t>
            </a:r>
            <a:endParaRPr lang="sl-SI" sz="24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Ta </a:t>
            </a:r>
            <a:r>
              <a:rPr lang="en-US" sz="2400" dirty="0" err="1">
                <a:latin typeface="Abhaya Libre"/>
                <a:ea typeface="Abhaya Libre"/>
                <a:cs typeface="Abhaya Libre"/>
                <a:sym typeface="Abhaya Libre"/>
              </a:rPr>
              <a:t>vrsta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umetne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razume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misli</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čustva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ter</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sodeluje</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družbi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Vendar</a:t>
            </a:r>
            <a:r>
              <a:rPr lang="en-US" sz="2400" dirty="0">
                <a:latin typeface="Abhaya Libre"/>
                <a:ea typeface="Abhaya Libre"/>
                <a:cs typeface="Abhaya Libre"/>
                <a:sym typeface="Abhaya Libre"/>
              </a:rPr>
              <a:t> pa </a:t>
            </a:r>
            <a:r>
              <a:rPr lang="en-US" sz="2400" dirty="0" err="1">
                <a:latin typeface="Abhaya Libre"/>
                <a:ea typeface="Abhaya Libre"/>
                <a:cs typeface="Abhaya Libre"/>
                <a:sym typeface="Abhaya Libre"/>
              </a:rPr>
              <a:t>stroj</a:t>
            </a:r>
            <a:r>
              <a:rPr lang="en-US" sz="2400" dirty="0">
                <a:latin typeface="Abhaya Libre"/>
                <a:ea typeface="Abhaya Libre"/>
                <a:cs typeface="Abhaya Libre"/>
                <a:sym typeface="Abhaya Libre"/>
              </a:rPr>
              <a:t>, ki </a:t>
            </a:r>
            <a:r>
              <a:rPr lang="en-US" sz="2400" dirty="0" err="1">
                <a:latin typeface="Abhaya Libre"/>
                <a:ea typeface="Abhaya Libre"/>
                <a:cs typeface="Abhaya Libre"/>
                <a:sym typeface="Abhaya Libre"/>
              </a:rPr>
              <a:t>temelji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vrsti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bil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izdelan</a:t>
            </a:r>
            <a:r>
              <a:rPr lang="en-US" sz="2400" b="1" dirty="0">
                <a:latin typeface="Abhaya Libre"/>
                <a:ea typeface="Abhaya Libre"/>
                <a:cs typeface="Abhaya Libre"/>
                <a:sym typeface="Abhaya Libre"/>
              </a:rPr>
              <a:t>. </a:t>
            </a:r>
            <a:endParaRPr lang="sl-SI" sz="24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4. </a:t>
            </a:r>
            <a:r>
              <a:rPr lang="en-US" sz="2400" b="1" dirty="0" err="1">
                <a:latin typeface="Abhaya Libre"/>
                <a:ea typeface="Abhaya Libre"/>
                <a:cs typeface="Abhaya Libre"/>
                <a:sym typeface="Abhaya Libre"/>
              </a:rPr>
              <a:t>Samozavedanje</a:t>
            </a:r>
            <a:endParaRPr lang="sl-SI" sz="24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Stroji</a:t>
            </a:r>
            <a:r>
              <a:rPr lang="en-US" sz="2400" dirty="0">
                <a:latin typeface="Abhaya Libre"/>
                <a:ea typeface="Abhaya Libre"/>
                <a:cs typeface="Abhaya Libre"/>
                <a:sym typeface="Abhaya Libre"/>
              </a:rPr>
              <a:t>, ki se </a:t>
            </a:r>
            <a:r>
              <a:rPr lang="en-US" sz="2400" dirty="0" err="1">
                <a:latin typeface="Abhaya Libre"/>
                <a:ea typeface="Abhaya Libre"/>
                <a:cs typeface="Abhaya Libre"/>
                <a:sym typeface="Abhaya Libre"/>
              </a:rPr>
              <a:t>zavedajo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sami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sebe</a:t>
            </a:r>
            <a:r>
              <a:rPr lang="en-US" sz="2400" dirty="0">
                <a:latin typeface="Abhaya Libre"/>
                <a:ea typeface="Abhaya Libre"/>
                <a:cs typeface="Abhaya Libre"/>
                <a:sym typeface="Abhaya Libre"/>
              </a:rPr>
              <a:t>, so </a:t>
            </a:r>
            <a:r>
              <a:rPr lang="en-US" sz="2400" dirty="0" err="1">
                <a:latin typeface="Abhaya Libre"/>
                <a:ea typeface="Abhaya Libre"/>
                <a:cs typeface="Abhaya Libre"/>
                <a:sym typeface="Abhaya Libre"/>
              </a:rPr>
              <a:t>prihodnja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generacija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tehnologij</a:t>
            </a:r>
            <a:r>
              <a:rPr lang="en-US" sz="2400" dirty="0">
                <a:latin typeface="Abhaya Libre"/>
                <a:ea typeface="Abhaya Libre"/>
                <a:cs typeface="Abhaya Libre"/>
                <a:sym typeface="Abhaya Libre"/>
              </a:rPr>
              <a:t>.</a:t>
            </a:r>
            <a:r>
              <a:rPr lang="sl-SI" sz="2400" dirty="0">
                <a:latin typeface="Abhaya Libre"/>
                <a:ea typeface="Abhaya Libre"/>
                <a:cs typeface="Abhaya Libre"/>
                <a:sym typeface="Abhaya Libre"/>
              </a:rPr>
              <a:t> (</a:t>
            </a:r>
            <a:r>
              <a:rPr lang="en-US" sz="2400" u="sng" dirty="0">
                <a:solidFill>
                  <a:schemeClr val="hlink"/>
                </a:solidFill>
                <a:latin typeface="Abhaya Libre"/>
                <a:ea typeface="Abhaya Libre"/>
                <a:cs typeface="Abhaya Libre"/>
                <a:sym typeface="Abhaya Libre"/>
                <a:hlinkClick r:id="rId7"/>
              </a:rPr>
              <a:t>new technologies</a:t>
            </a:r>
            <a:r>
              <a:rPr lang="sl-SI" sz="2400" u="sng" dirty="0">
                <a:solidFill>
                  <a:schemeClr val="hlink"/>
                </a:solidFill>
                <a:latin typeface="Abhaya Libre"/>
                <a:ea typeface="Abhaya Libre"/>
                <a:cs typeface="Abhaya Libre"/>
                <a:sym typeface="Abhaya Libre"/>
              </a:rPr>
              <a:t>)</a:t>
            </a:r>
            <a:r>
              <a:rPr lang="en-US" sz="2400" dirty="0">
                <a:latin typeface="Abhaya Libre"/>
                <a:ea typeface="Abhaya Libre"/>
                <a:cs typeface="Abhaya Libre"/>
                <a:sym typeface="Abhaya Libre"/>
              </a:rPr>
              <a:t>. </a:t>
            </a:r>
            <a:r>
              <a:rPr lang="sl-SI" sz="2400" dirty="0">
                <a:latin typeface="Abhaya Libre"/>
                <a:ea typeface="Abhaya Libre"/>
                <a:cs typeface="Abhaya Libre"/>
                <a:sym typeface="Abhaya Libre"/>
              </a:rPr>
              <a:t>Bili bodo inteligentni, čuteči in zavestni.</a:t>
            </a: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pic>
        <p:nvPicPr>
          <p:cNvPr id="3" name="Picture 2" descr="A screenshot of a video game&#10;&#10;Description automatically generated with low confidence">
            <a:extLst>
              <a:ext uri="{FF2B5EF4-FFF2-40B4-BE49-F238E27FC236}">
                <a16:creationId xmlns:a16="http://schemas.microsoft.com/office/drawing/2014/main" id="{1A9F2ADA-1147-AA6F-6E3C-A6AEC229A115}"/>
              </a:ext>
            </a:extLst>
          </p:cNvPr>
          <p:cNvPicPr>
            <a:picLocks noChangeAspect="1"/>
          </p:cNvPicPr>
          <p:nvPr/>
        </p:nvPicPr>
        <p:blipFill>
          <a:blip r:embed="rId8"/>
          <a:stretch>
            <a:fillRect/>
          </a:stretch>
        </p:blipFill>
        <p:spPr>
          <a:xfrm>
            <a:off x="11124910" y="3013715"/>
            <a:ext cx="6464300" cy="4572000"/>
          </a:xfrm>
          <a:prstGeom prst="rect">
            <a:avLst/>
          </a:prstGeom>
        </p:spPr>
      </p:pic>
    </p:spTree>
    <p:extLst>
      <p:ext uri="{BB962C8B-B14F-4D97-AF65-F5344CB8AC3E}">
        <p14:creationId xmlns:p14="http://schemas.microsoft.com/office/powerpoint/2010/main" val="253534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16"/>
        <p:cNvGrpSpPr/>
        <p:nvPr/>
      </p:nvGrpSpPr>
      <p:grpSpPr>
        <a:xfrm>
          <a:off x="0" y="0"/>
          <a:ext cx="0" cy="0"/>
          <a:chOff x="0" y="0"/>
          <a:chExt cx="0" cy="0"/>
        </a:xfrm>
      </p:grpSpPr>
      <p:sp>
        <p:nvSpPr>
          <p:cNvPr id="117" name="Google Shape;117;p3"/>
          <p:cNvSpPr txBox="1"/>
          <p:nvPr/>
        </p:nvSpPr>
        <p:spPr>
          <a:xfrm>
            <a:off x="1768322" y="1216604"/>
            <a:ext cx="11278782" cy="1021562"/>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b="1" i="0" u="none" strike="noStrike" cap="none" dirty="0" err="1">
                <a:solidFill>
                  <a:srgbClr val="000000"/>
                </a:solidFill>
                <a:latin typeface="Abhaya Libre"/>
                <a:ea typeface="Abhaya Libre"/>
                <a:cs typeface="Abhaya Libre"/>
                <a:sym typeface="Abhaya Libre"/>
              </a:rPr>
              <a:t>Izjava</a:t>
            </a:r>
            <a:r>
              <a:rPr lang="en-US" sz="6410" b="1" i="0" u="none" strike="noStrike" cap="none" dirty="0">
                <a:solidFill>
                  <a:srgbClr val="000000"/>
                </a:solidFill>
                <a:latin typeface="Abhaya Libre"/>
                <a:ea typeface="Abhaya Libre"/>
                <a:cs typeface="Abhaya Libre"/>
                <a:sym typeface="Abhaya Libre"/>
              </a:rPr>
              <a:t> o </a:t>
            </a:r>
            <a:r>
              <a:rPr lang="en-US" sz="6410" b="1" i="0" u="none" strike="noStrike" cap="none" dirty="0" err="1">
                <a:solidFill>
                  <a:srgbClr val="000000"/>
                </a:solidFill>
                <a:latin typeface="Abhaya Libre"/>
                <a:ea typeface="Abhaya Libre"/>
                <a:cs typeface="Abhaya Libre"/>
                <a:sym typeface="Abhaya Libre"/>
              </a:rPr>
              <a:t>omejenost</a:t>
            </a:r>
            <a:r>
              <a:rPr lang="en-US" sz="6410" b="1" i="0" u="none" strike="noStrike" cap="none" dirty="0">
                <a:solidFill>
                  <a:srgbClr val="000000"/>
                </a:solidFill>
                <a:latin typeface="Abhaya Libre"/>
                <a:ea typeface="Abhaya Libre"/>
                <a:cs typeface="Abhaya Libre"/>
                <a:sym typeface="Abhaya Libre"/>
              </a:rPr>
              <a:t> </a:t>
            </a:r>
            <a:r>
              <a:rPr lang="en-US" sz="6410" b="1" i="0" u="none" strike="noStrike" cap="none" dirty="0" err="1">
                <a:solidFill>
                  <a:srgbClr val="000000"/>
                </a:solidFill>
                <a:latin typeface="Abhaya Libre"/>
                <a:ea typeface="Abhaya Libre"/>
                <a:cs typeface="Abhaya Libre"/>
                <a:sym typeface="Abhaya Libre"/>
              </a:rPr>
              <a:t>odgovornosti</a:t>
            </a:r>
            <a:endParaRPr lang="en-US" sz="6410" b="1" i="0" u="none" strike="noStrike" cap="none" dirty="0">
              <a:solidFill>
                <a:srgbClr val="000000"/>
              </a:solidFill>
              <a:latin typeface="Abhaya Libre"/>
              <a:ea typeface="Abhaya Libre"/>
              <a:cs typeface="Abhaya Libre"/>
              <a:sym typeface="Abhaya Libre"/>
            </a:endParaRPr>
          </a:p>
          <a:p>
            <a:pPr marL="0" marR="0" lvl="0" indent="0" algn="l" rtl="0">
              <a:lnSpc>
                <a:spcPct val="85007"/>
              </a:lnSpc>
              <a:spcBef>
                <a:spcPts val="0"/>
              </a:spcBef>
              <a:spcAft>
                <a:spcPts val="0"/>
              </a:spcAft>
              <a:buClr>
                <a:srgbClr val="000000"/>
              </a:buClr>
              <a:buSzPts val="6410"/>
              <a:buFont typeface="Arial"/>
              <a:buNone/>
            </a:pPr>
            <a:endParaRPr sz="1400" b="0" i="0" u="none" strike="noStrike" cap="none" dirty="0">
              <a:solidFill>
                <a:srgbClr val="000000"/>
              </a:solidFill>
              <a:latin typeface="Arial"/>
              <a:ea typeface="Arial"/>
              <a:cs typeface="Arial"/>
              <a:sym typeface="Arial"/>
            </a:endParaRPr>
          </a:p>
        </p:txBody>
      </p:sp>
      <p:sp>
        <p:nvSpPr>
          <p:cNvPr id="118" name="Google Shape;118;p3"/>
          <p:cNvSpPr txBox="1"/>
          <p:nvPr/>
        </p:nvSpPr>
        <p:spPr>
          <a:xfrm>
            <a:off x="1768322" y="2390544"/>
            <a:ext cx="15741892" cy="4802790"/>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Clr>
                <a:srgbClr val="000000"/>
              </a:buClr>
              <a:buSzPts val="3299"/>
              <a:buFont typeface="Arial"/>
              <a:buNone/>
            </a:pPr>
            <a:r>
              <a:rPr lang="en-US" sz="3299" b="0" i="0" u="none" strike="noStrike" cap="none" dirty="0">
                <a:solidFill>
                  <a:srgbClr val="000000"/>
                </a:solidFill>
                <a:latin typeface="Abhaya Libre"/>
                <a:ea typeface="Abhaya Libre"/>
                <a:cs typeface="Abhaya Libre"/>
                <a:sym typeface="Abhaya Libre"/>
              </a:rPr>
              <a:t>Podpora </a:t>
            </a:r>
            <a:r>
              <a:rPr lang="en-US" sz="3299" b="0" i="0" u="none" strike="noStrike" cap="none" dirty="0" err="1">
                <a:solidFill>
                  <a:srgbClr val="000000"/>
                </a:solidFill>
                <a:latin typeface="Abhaya Libre"/>
                <a:ea typeface="Abhaya Libre"/>
                <a:cs typeface="Abhaya Libre"/>
                <a:sym typeface="Abhaya Libre"/>
              </a:rPr>
              <a:t>Evropske</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komisije</a:t>
            </a:r>
            <a:r>
              <a:rPr lang="en-US" sz="3299" b="0" i="0" u="none" strike="noStrike" cap="none" dirty="0">
                <a:solidFill>
                  <a:srgbClr val="000000"/>
                </a:solidFill>
                <a:latin typeface="Abhaya Libre"/>
                <a:ea typeface="Abhaya Libre"/>
                <a:cs typeface="Abhaya Libre"/>
                <a:sym typeface="Abhaya Libre"/>
              </a:rPr>
              <a:t> za </a:t>
            </a:r>
            <a:r>
              <a:rPr lang="en-US" sz="3299" b="0" i="0" u="none" strike="noStrike" cap="none" dirty="0" err="1">
                <a:solidFill>
                  <a:srgbClr val="000000"/>
                </a:solidFill>
                <a:latin typeface="Abhaya Libre"/>
                <a:ea typeface="Abhaya Libre"/>
                <a:cs typeface="Abhaya Libre"/>
                <a:sym typeface="Abhaya Libre"/>
              </a:rPr>
              <a:t>pripravo</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te</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publikacije</a:t>
            </a:r>
            <a:r>
              <a:rPr lang="en-US" sz="3299" b="0" i="0" u="none" strike="noStrike" cap="none" dirty="0">
                <a:solidFill>
                  <a:srgbClr val="000000"/>
                </a:solidFill>
                <a:latin typeface="Abhaya Libre"/>
                <a:ea typeface="Abhaya Libre"/>
                <a:cs typeface="Abhaya Libre"/>
                <a:sym typeface="Abhaya Libre"/>
              </a:rPr>
              <a:t> ne </a:t>
            </a:r>
            <a:r>
              <a:rPr lang="en-US" sz="3299" b="0" i="0" u="none" strike="noStrike" cap="none" dirty="0" err="1">
                <a:solidFill>
                  <a:srgbClr val="000000"/>
                </a:solidFill>
                <a:latin typeface="Abhaya Libre"/>
                <a:ea typeface="Abhaya Libre"/>
                <a:cs typeface="Abhaya Libre"/>
                <a:sym typeface="Abhaya Libre"/>
              </a:rPr>
              <a:t>pomeni</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podpore</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vsebini</a:t>
            </a:r>
            <a:r>
              <a:rPr lang="en-US" sz="3299" b="0" i="0" u="none" strike="noStrike" cap="none" dirty="0">
                <a:solidFill>
                  <a:srgbClr val="000000"/>
                </a:solidFill>
                <a:latin typeface="Abhaya Libre"/>
                <a:ea typeface="Abhaya Libre"/>
                <a:cs typeface="Abhaya Libre"/>
                <a:sym typeface="Abhaya Libre"/>
              </a:rPr>
              <a:t>, ki </a:t>
            </a:r>
            <a:r>
              <a:rPr lang="en-US" sz="3299" b="0" i="0" u="none" strike="noStrike" cap="none" dirty="0" err="1">
                <a:solidFill>
                  <a:srgbClr val="000000"/>
                </a:solidFill>
                <a:latin typeface="Abhaya Libre"/>
                <a:ea typeface="Abhaya Libre"/>
                <a:cs typeface="Abhaya Libre"/>
                <a:sym typeface="Abhaya Libre"/>
              </a:rPr>
              <a:t>odraža</a:t>
            </a:r>
            <a:r>
              <a:rPr lang="en-US" sz="3299" b="0" i="0" u="none" strike="noStrike" cap="none" dirty="0">
                <a:solidFill>
                  <a:srgbClr val="000000"/>
                </a:solidFill>
                <a:latin typeface="Abhaya Libre"/>
                <a:ea typeface="Abhaya Libre"/>
                <a:cs typeface="Abhaya Libre"/>
                <a:sym typeface="Abhaya Libre"/>
              </a:rPr>
              <a:t> le </a:t>
            </a:r>
            <a:r>
              <a:rPr lang="en-US" sz="3299" b="0" i="0" u="none" strike="noStrike" cap="none" dirty="0" err="1">
                <a:solidFill>
                  <a:srgbClr val="000000"/>
                </a:solidFill>
                <a:latin typeface="Abhaya Libre"/>
                <a:ea typeface="Abhaya Libre"/>
                <a:cs typeface="Abhaya Libre"/>
                <a:sym typeface="Abhaya Libre"/>
              </a:rPr>
              <a:t>stališča</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avtorjev</a:t>
            </a:r>
            <a:r>
              <a:rPr lang="en-US" sz="3299" b="0" i="0" u="none" strike="noStrike" cap="none" dirty="0">
                <a:solidFill>
                  <a:srgbClr val="000000"/>
                </a:solidFill>
                <a:latin typeface="Abhaya Libre"/>
                <a:ea typeface="Abhaya Libre"/>
                <a:cs typeface="Abhaya Libre"/>
                <a:sym typeface="Abhaya Libre"/>
              </a:rPr>
              <a:t>, in </a:t>
            </a:r>
            <a:r>
              <a:rPr lang="en-US" sz="3299" b="0" i="0" u="none" strike="noStrike" cap="none" dirty="0" err="1">
                <a:solidFill>
                  <a:srgbClr val="000000"/>
                </a:solidFill>
                <a:latin typeface="Abhaya Libre"/>
                <a:ea typeface="Abhaya Libre"/>
                <a:cs typeface="Abhaya Libre"/>
                <a:sym typeface="Abhaya Libre"/>
              </a:rPr>
              <a:t>Komisija</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ni</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odgovorna</a:t>
            </a:r>
            <a:r>
              <a:rPr lang="en-US" sz="3299" b="0" i="0" u="none" strike="noStrike" cap="none" dirty="0">
                <a:solidFill>
                  <a:srgbClr val="000000"/>
                </a:solidFill>
                <a:latin typeface="Abhaya Libre"/>
                <a:ea typeface="Abhaya Libre"/>
                <a:cs typeface="Abhaya Libre"/>
                <a:sym typeface="Abhaya Libre"/>
              </a:rPr>
              <a:t> za </a:t>
            </a:r>
            <a:r>
              <a:rPr lang="en-US" sz="3299" b="0" i="0" u="none" strike="noStrike" cap="none" dirty="0" err="1">
                <a:solidFill>
                  <a:srgbClr val="000000"/>
                </a:solidFill>
                <a:latin typeface="Abhaya Libre"/>
                <a:ea typeface="Abhaya Libre"/>
                <a:cs typeface="Abhaya Libre"/>
                <a:sym typeface="Abhaya Libre"/>
              </a:rPr>
              <a:t>kakršno</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koli</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uporabo</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informacij</a:t>
            </a:r>
            <a:r>
              <a:rPr lang="en-US" sz="3299" b="0" i="0" u="none" strike="noStrike" cap="none" dirty="0">
                <a:solidFill>
                  <a:srgbClr val="000000"/>
                </a:solidFill>
                <a:latin typeface="Abhaya Libre"/>
                <a:ea typeface="Abhaya Libre"/>
                <a:cs typeface="Abhaya Libre"/>
                <a:sym typeface="Abhaya Libre"/>
              </a:rPr>
              <a:t>, ki </a:t>
            </a:r>
            <a:r>
              <a:rPr lang="en-US" sz="3299" b="0" i="0" u="none" strike="noStrike" cap="none" dirty="0" err="1">
                <a:solidFill>
                  <a:srgbClr val="000000"/>
                </a:solidFill>
                <a:latin typeface="Abhaya Libre"/>
                <a:ea typeface="Abhaya Libre"/>
                <a:cs typeface="Abhaya Libre"/>
                <a:sym typeface="Abhaya Libre"/>
              </a:rPr>
              <a:t>jih</a:t>
            </a:r>
            <a:r>
              <a:rPr lang="en-US" sz="3299" b="0" i="0" u="none" strike="noStrike" cap="none" dirty="0">
                <a:solidFill>
                  <a:srgbClr val="000000"/>
                </a:solidFill>
                <a:latin typeface="Abhaya Libre"/>
                <a:ea typeface="Abhaya Libre"/>
                <a:cs typeface="Abhaya Libre"/>
                <a:sym typeface="Abhaya Libre"/>
              </a:rPr>
              <a:t> ta </a:t>
            </a:r>
            <a:r>
              <a:rPr lang="en-US" sz="3299" b="0" i="0" u="none" strike="noStrike" cap="none" dirty="0" err="1">
                <a:solidFill>
                  <a:srgbClr val="000000"/>
                </a:solidFill>
                <a:latin typeface="Abhaya Libre"/>
                <a:ea typeface="Abhaya Libre"/>
                <a:cs typeface="Abhaya Libre"/>
                <a:sym typeface="Abhaya Libre"/>
              </a:rPr>
              <a:t>publikacija</a:t>
            </a:r>
            <a:r>
              <a:rPr lang="en-US" sz="3299" b="0" i="0" u="none" strike="noStrike" cap="none" dirty="0">
                <a:solidFill>
                  <a:srgbClr val="000000"/>
                </a:solidFill>
                <a:latin typeface="Abhaya Libre"/>
                <a:ea typeface="Abhaya Libre"/>
                <a:cs typeface="Abhaya Libre"/>
                <a:sym typeface="Abhaya Libre"/>
              </a:rPr>
              <a:t> </a:t>
            </a:r>
            <a:r>
              <a:rPr lang="en-US" sz="3299" b="0" i="0" u="none" strike="noStrike" cap="none" dirty="0" err="1">
                <a:solidFill>
                  <a:srgbClr val="000000"/>
                </a:solidFill>
                <a:latin typeface="Abhaya Libre"/>
                <a:ea typeface="Abhaya Libre"/>
                <a:cs typeface="Abhaya Libre"/>
                <a:sym typeface="Abhaya Libre"/>
              </a:rPr>
              <a:t>vsebuje</a:t>
            </a:r>
            <a:r>
              <a:rPr lang="en-US" sz="3299" b="0" i="0" u="none" strike="noStrike" cap="none" dirty="0">
                <a:solidFill>
                  <a:srgbClr val="000000"/>
                </a:solidFill>
                <a:latin typeface="Abhaya Libre"/>
                <a:ea typeface="Abhaya Libre"/>
                <a:cs typeface="Abhaya Libre"/>
                <a:sym typeface="Abhaya Libre"/>
              </a:rPr>
              <a:t>.</a:t>
            </a:r>
          </a:p>
          <a:p>
            <a:pPr marL="0" marR="0" lvl="0" indent="0" algn="just" rtl="0">
              <a:lnSpc>
                <a:spcPct val="140012"/>
              </a:lnSpc>
              <a:spcBef>
                <a:spcPts val="0"/>
              </a:spcBef>
              <a:spcAft>
                <a:spcPts val="0"/>
              </a:spcAft>
              <a:buClr>
                <a:srgbClr val="000000"/>
              </a:buClr>
              <a:buSzPts val="3299"/>
              <a:buFont typeface="Arial"/>
              <a:buNone/>
            </a:pPr>
            <a:endParaRPr sz="3299" b="0" i="0" u="none" strike="noStrike" cap="none" dirty="0">
              <a:solidFill>
                <a:srgbClr val="000000"/>
              </a:solidFill>
              <a:latin typeface="Abhaya Libre"/>
              <a:ea typeface="Abhaya Libre"/>
              <a:cs typeface="Abhaya Libre"/>
              <a:sym typeface="Abhaya Libre"/>
            </a:endParaRPr>
          </a:p>
          <a:p>
            <a:pPr marL="0" marR="0" lvl="0" indent="0" algn="just" rtl="0">
              <a:lnSpc>
                <a:spcPct val="140012"/>
              </a:lnSpc>
              <a:spcBef>
                <a:spcPts val="0"/>
              </a:spcBef>
              <a:spcAft>
                <a:spcPts val="0"/>
              </a:spcAft>
              <a:buClr>
                <a:srgbClr val="000000"/>
              </a:buClr>
              <a:buSzPts val="3299"/>
              <a:buFont typeface="Arial"/>
              <a:buNone/>
            </a:pPr>
            <a:r>
              <a:rPr lang="en-US" sz="3299" b="0" i="0" u="none" strike="noStrike" cap="none" dirty="0" err="1">
                <a:solidFill>
                  <a:srgbClr val="000000"/>
                </a:solidFill>
                <a:latin typeface="Abhaya Libre"/>
                <a:ea typeface="Abhaya Libre"/>
                <a:cs typeface="Abhaya Libre"/>
                <a:sym typeface="Abhaya Libre"/>
              </a:rPr>
              <a:t>Proje</a:t>
            </a:r>
            <a:r>
              <a:rPr lang="sl-SI" sz="3299" b="0" i="0" u="none" strike="noStrike" cap="none" dirty="0">
                <a:solidFill>
                  <a:srgbClr val="000000"/>
                </a:solidFill>
                <a:latin typeface="Abhaya Libre"/>
                <a:ea typeface="Abhaya Libre"/>
                <a:cs typeface="Abhaya Libre"/>
                <a:sym typeface="Abhaya Libre"/>
              </a:rPr>
              <a:t>k</a:t>
            </a:r>
            <a:r>
              <a:rPr lang="en-US" sz="3299" b="0" i="0" u="none" strike="noStrike" cap="none" dirty="0">
                <a:solidFill>
                  <a:srgbClr val="000000"/>
                </a:solidFill>
                <a:latin typeface="Abhaya Libre"/>
                <a:ea typeface="Abhaya Libre"/>
                <a:cs typeface="Abhaya Libre"/>
                <a:sym typeface="Abhaya Libre"/>
              </a:rPr>
              <a:t>t Nº: 2021-1-RO01-KA220-VET-000028118</a:t>
            </a:r>
            <a:endParaRPr sz="1400" b="0" i="0" u="none" strike="noStrike" cap="none" dirty="0">
              <a:solidFill>
                <a:srgbClr val="000000"/>
              </a:solidFill>
              <a:latin typeface="Arial"/>
              <a:ea typeface="Arial"/>
              <a:cs typeface="Arial"/>
              <a:sym typeface="Arial"/>
            </a:endParaRPr>
          </a:p>
          <a:p>
            <a:pPr marL="0" marR="0" lvl="0" indent="0" algn="just" rtl="0">
              <a:lnSpc>
                <a:spcPct val="140012"/>
              </a:lnSpc>
              <a:spcBef>
                <a:spcPts val="0"/>
              </a:spcBef>
              <a:spcAft>
                <a:spcPts val="0"/>
              </a:spcAft>
              <a:buClr>
                <a:srgbClr val="000000"/>
              </a:buClr>
              <a:buSzPts val="3299"/>
              <a:buFont typeface="Arial"/>
              <a:buNone/>
            </a:pPr>
            <a:endParaRPr sz="3299" b="0" i="0" u="none" strike="noStrike" cap="none" dirty="0">
              <a:solidFill>
                <a:srgbClr val="000000"/>
              </a:solidFill>
              <a:latin typeface="Abhaya Libre"/>
              <a:ea typeface="Abhaya Libre"/>
              <a:cs typeface="Abhaya Libre"/>
              <a:sym typeface="Abhaya Libre"/>
            </a:endParaRPr>
          </a:p>
          <a:p>
            <a:pPr marL="0" marR="0" lvl="0" indent="0" algn="l" rtl="0">
              <a:lnSpc>
                <a:spcPct val="106062"/>
              </a:lnSpc>
              <a:spcBef>
                <a:spcPts val="0"/>
              </a:spcBef>
              <a:spcAft>
                <a:spcPts val="0"/>
              </a:spcAft>
              <a:buClr>
                <a:srgbClr val="000000"/>
              </a:buClr>
              <a:buSzPts val="3299"/>
              <a:buFont typeface="Arial"/>
              <a:buNone/>
            </a:pPr>
            <a:endParaRPr sz="3299" b="0" i="0" u="none" strike="noStrike" cap="none" dirty="0">
              <a:solidFill>
                <a:srgbClr val="000000"/>
              </a:solidFill>
              <a:latin typeface="Abhaya Libre"/>
              <a:ea typeface="Abhaya Libre"/>
              <a:cs typeface="Abhaya Libre"/>
              <a:sym typeface="Abhaya Libre"/>
            </a:endParaRPr>
          </a:p>
        </p:txBody>
      </p:sp>
      <p:pic>
        <p:nvPicPr>
          <p:cNvPr id="119" name="Google Shape;119;p3"/>
          <p:cNvPicPr preferRelativeResize="0"/>
          <p:nvPr/>
        </p:nvPicPr>
        <p:blipFill rotWithShape="1">
          <a:blip r:embed="rId3">
            <a:alphaModFix/>
          </a:blip>
          <a:srcRect/>
          <a:stretch/>
        </p:blipFill>
        <p:spPr>
          <a:xfrm rot="-4196164">
            <a:off x="-4782433" y="7448371"/>
            <a:ext cx="11622266" cy="12388074"/>
          </a:xfrm>
          <a:prstGeom prst="rect">
            <a:avLst/>
          </a:prstGeom>
          <a:noFill/>
          <a:ln>
            <a:noFill/>
          </a:ln>
        </p:spPr>
      </p:pic>
      <p:pic>
        <p:nvPicPr>
          <p:cNvPr id="120" name="Google Shape;120;p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121" name="Google Shape;121;p3"/>
          <p:cNvPicPr preferRelativeResize="0"/>
          <p:nvPr/>
        </p:nvPicPr>
        <p:blipFill rotWithShape="1">
          <a:blip r:embed="rId5">
            <a:alphaModFix/>
          </a:blip>
          <a:srcRect/>
          <a:stretch/>
        </p:blipFill>
        <p:spPr>
          <a:xfrm rot="-1185502">
            <a:off x="-3467133" y="353201"/>
            <a:ext cx="4352147" cy="4346443"/>
          </a:xfrm>
          <a:prstGeom prst="rect">
            <a:avLst/>
          </a:prstGeom>
          <a:noFill/>
          <a:ln>
            <a:noFill/>
          </a:ln>
        </p:spPr>
      </p:pic>
      <p:pic>
        <p:nvPicPr>
          <p:cNvPr id="122" name="Google Shape;122;p3"/>
          <p:cNvPicPr preferRelativeResize="0"/>
          <p:nvPr/>
        </p:nvPicPr>
        <p:blipFill rotWithShape="1">
          <a:blip r:embed="rId6">
            <a:alphaModFix/>
          </a:blip>
          <a:srcRect/>
          <a:stretch/>
        </p:blipFill>
        <p:spPr>
          <a:xfrm rot="-7379619">
            <a:off x="3146606" y="8906714"/>
            <a:ext cx="5810576" cy="5802961"/>
          </a:xfrm>
          <a:prstGeom prst="rect">
            <a:avLst/>
          </a:prstGeom>
          <a:noFill/>
          <a:ln>
            <a:noFill/>
          </a:ln>
        </p:spPr>
      </p:pic>
      <p:pic>
        <p:nvPicPr>
          <p:cNvPr id="123" name="Google Shape;123;p3"/>
          <p:cNvPicPr preferRelativeResize="0"/>
          <p:nvPr/>
        </p:nvPicPr>
        <p:blipFill rotWithShape="1">
          <a:blip r:embed="rId7">
            <a:alphaModFix/>
          </a:blip>
          <a:srcRect/>
          <a:stretch/>
        </p:blipFill>
        <p:spPr>
          <a:xfrm>
            <a:off x="16418708" y="0"/>
            <a:ext cx="1869292" cy="1869292"/>
          </a:xfrm>
          <a:prstGeom prst="rect">
            <a:avLst/>
          </a:prstGeom>
          <a:noFill/>
          <a:ln>
            <a:noFill/>
          </a:ln>
        </p:spPr>
      </p:pic>
      <p:pic>
        <p:nvPicPr>
          <p:cNvPr id="124" name="Google Shape;124;p3"/>
          <p:cNvPicPr preferRelativeResize="0"/>
          <p:nvPr/>
        </p:nvPicPr>
        <p:blipFill rotWithShape="1">
          <a:blip r:embed="rId8">
            <a:alphaModFix/>
          </a:blip>
          <a:srcRect/>
          <a:stretch/>
        </p:blipFill>
        <p:spPr>
          <a:xfrm rot="-8947194">
            <a:off x="13506859" y="7477485"/>
            <a:ext cx="5364129" cy="5364129"/>
          </a:xfrm>
          <a:prstGeom prst="rect">
            <a:avLst/>
          </a:prstGeom>
          <a:noFill/>
          <a:ln>
            <a:noFill/>
          </a:ln>
        </p:spPr>
      </p:pic>
      <p:pic>
        <p:nvPicPr>
          <p:cNvPr id="125" name="Google Shape;125;p3"/>
          <p:cNvPicPr preferRelativeResize="0"/>
          <p:nvPr/>
        </p:nvPicPr>
        <p:blipFill rotWithShape="1">
          <a:blip r:embed="rId9">
            <a:alphaModFix/>
          </a:blip>
          <a:srcRect/>
          <a:stretch/>
        </p:blipFill>
        <p:spPr>
          <a:xfrm>
            <a:off x="1784075" y="6481135"/>
            <a:ext cx="7870946" cy="1652899"/>
          </a:xfrm>
          <a:prstGeom prst="rect">
            <a:avLst/>
          </a:prstGeom>
          <a:noFill/>
          <a:ln>
            <a:noFill/>
          </a:ln>
        </p:spPr>
      </p:pic>
      <p:pic>
        <p:nvPicPr>
          <p:cNvPr id="126" name="Google Shape;126;p3"/>
          <p:cNvPicPr preferRelativeResize="0"/>
          <p:nvPr/>
        </p:nvPicPr>
        <p:blipFill rotWithShape="1">
          <a:blip r:embed="rId10">
            <a:alphaModFix/>
          </a:blip>
          <a:srcRect/>
          <a:stretch/>
        </p:blipFill>
        <p:spPr>
          <a:xfrm rot="6632729">
            <a:off x="15049004" y="4145049"/>
            <a:ext cx="4881157" cy="4874760"/>
          </a:xfrm>
          <a:prstGeom prst="rect">
            <a:avLst/>
          </a:prstGeom>
          <a:noFill/>
          <a:ln>
            <a:noFill/>
          </a:ln>
        </p:spPr>
      </p:pic>
      <p:grpSp>
        <p:nvGrpSpPr>
          <p:cNvPr id="127" name="Google Shape;127;p3"/>
          <p:cNvGrpSpPr/>
          <p:nvPr/>
        </p:nvGrpSpPr>
        <p:grpSpPr>
          <a:xfrm>
            <a:off x="13890147" y="6582429"/>
            <a:ext cx="2900572" cy="807706"/>
            <a:chOff x="0" y="0"/>
            <a:chExt cx="3867430" cy="1076940"/>
          </a:xfrm>
        </p:grpSpPr>
        <p:pic>
          <p:nvPicPr>
            <p:cNvPr id="128" name="Google Shape;128;p3"/>
            <p:cNvPicPr preferRelativeResize="0"/>
            <p:nvPr/>
          </p:nvPicPr>
          <p:blipFill rotWithShape="1">
            <a:blip r:embed="rId11">
              <a:alphaModFix/>
            </a:blip>
            <a:srcRect/>
            <a:stretch/>
          </p:blipFill>
          <p:spPr>
            <a:xfrm>
              <a:off x="0" y="0"/>
              <a:ext cx="3867430" cy="618789"/>
            </a:xfrm>
            <a:prstGeom prst="rect">
              <a:avLst/>
            </a:prstGeom>
            <a:noFill/>
            <a:ln>
              <a:noFill/>
            </a:ln>
          </p:spPr>
        </p:pic>
        <p:pic>
          <p:nvPicPr>
            <p:cNvPr id="129" name="Google Shape;129;p3"/>
            <p:cNvPicPr preferRelativeResize="0"/>
            <p:nvPr/>
          </p:nvPicPr>
          <p:blipFill rotWithShape="1">
            <a:blip r:embed="rId11">
              <a:alphaModFix/>
            </a:blip>
            <a:srcRect/>
            <a:stretch/>
          </p:blipFill>
          <p:spPr>
            <a:xfrm>
              <a:off x="0" y="458151"/>
              <a:ext cx="3867430" cy="618789"/>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81"/>
        <p:cNvGrpSpPr/>
        <p:nvPr/>
      </p:nvGrpSpPr>
      <p:grpSpPr>
        <a:xfrm>
          <a:off x="0" y="0"/>
          <a:ext cx="0" cy="0"/>
          <a:chOff x="0" y="0"/>
          <a:chExt cx="0" cy="0"/>
        </a:xfrm>
      </p:grpSpPr>
      <p:pic>
        <p:nvPicPr>
          <p:cNvPr id="482" name="Google Shape;482;g1c2ba11e0e5_0_62"/>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83" name="Google Shape;483;g1c2ba11e0e5_0_6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84" name="Google Shape;484;g1c2ba11e0e5_0_62"/>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85" name="Google Shape;485;g1c2ba11e0e5_0_62"/>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86" name="Google Shape;486;g1c2ba11e0e5_0_62"/>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c2ba11e0e5_0_62"/>
          <p:cNvSpPr txBox="1"/>
          <p:nvPr/>
        </p:nvSpPr>
        <p:spPr>
          <a:xfrm>
            <a:off x="1184850" y="3075075"/>
            <a:ext cx="7114200" cy="523527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700" dirty="0" err="1">
                <a:latin typeface="Abhaya Libre"/>
                <a:ea typeface="Abhaya Libre"/>
                <a:cs typeface="Abhaya Libre"/>
                <a:sym typeface="Abhaya Libre"/>
              </a:rPr>
              <a:t>Preprosto</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povedano</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sistemi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umetne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inteligence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delujejo</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tako</a:t>
            </a:r>
            <a:r>
              <a:rPr lang="en-US" sz="2700" dirty="0">
                <a:latin typeface="Abhaya Libre"/>
                <a:ea typeface="Abhaya Libre"/>
                <a:cs typeface="Abhaya Libre"/>
                <a:sym typeface="Abhaya Libre"/>
              </a:rPr>
              <a:t>, da </a:t>
            </a:r>
            <a:r>
              <a:rPr lang="en-US" sz="2700" dirty="0" err="1">
                <a:latin typeface="Abhaya Libre"/>
                <a:ea typeface="Abhaya Libre"/>
                <a:cs typeface="Abhaya Libre"/>
                <a:sym typeface="Abhaya Libre"/>
              </a:rPr>
              <a:t>združujejo</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velike</a:t>
            </a:r>
            <a:r>
              <a:rPr lang="en-US" sz="2700" dirty="0">
                <a:latin typeface="Abhaya Libre"/>
                <a:ea typeface="Abhaya Libre"/>
                <a:cs typeface="Abhaya Libre"/>
                <a:sym typeface="Abhaya Libre"/>
              </a:rPr>
              <a:t> in </a:t>
            </a:r>
            <a:r>
              <a:rPr lang="en-US" sz="2700" dirty="0" err="1">
                <a:latin typeface="Abhaya Libre"/>
                <a:ea typeface="Abhaya Libre"/>
                <a:cs typeface="Abhaya Libre"/>
                <a:sym typeface="Abhaya Libre"/>
              </a:rPr>
              <a:t>inteligentne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ponavljajoče</a:t>
            </a:r>
            <a:r>
              <a:rPr lang="en-US" sz="2700" dirty="0">
                <a:latin typeface="Abhaya Libre"/>
                <a:ea typeface="Abhaya Libre"/>
                <a:cs typeface="Abhaya Libre"/>
                <a:sym typeface="Abhaya Libre"/>
              </a:rPr>
              <a:t> se </a:t>
            </a:r>
            <a:r>
              <a:rPr lang="en-US" sz="2700" dirty="0" err="1">
                <a:latin typeface="Abhaya Libre"/>
                <a:ea typeface="Abhaya Libre"/>
                <a:cs typeface="Abhaya Libre"/>
                <a:sym typeface="Abhaya Libre"/>
              </a:rPr>
              <a:t>algoritme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obdelave</a:t>
            </a:r>
            <a:r>
              <a:rPr lang="en-US" sz="2700" dirty="0">
                <a:latin typeface="Abhaya Libre"/>
                <a:ea typeface="Abhaya Libre"/>
                <a:cs typeface="Abhaya Libre"/>
                <a:sym typeface="Abhaya Libre"/>
              </a:rPr>
              <a:t>. Ta </a:t>
            </a:r>
            <a:r>
              <a:rPr lang="en-US" sz="2700" dirty="0" err="1">
                <a:latin typeface="Abhaya Libre"/>
                <a:ea typeface="Abhaya Libre"/>
                <a:cs typeface="Abhaya Libre"/>
                <a:sym typeface="Abhaya Libre"/>
              </a:rPr>
              <a:t>kombinacija</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umetni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inteligenci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omogoča</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učenje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na</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podlagi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vzorcev</a:t>
            </a:r>
            <a:r>
              <a:rPr lang="en-US" sz="2700" dirty="0">
                <a:latin typeface="Abhaya Libre"/>
                <a:ea typeface="Abhaya Libre"/>
                <a:cs typeface="Abhaya Libre"/>
                <a:sym typeface="Abhaya Libre"/>
              </a:rPr>
              <a:t> in </a:t>
            </a:r>
            <a:r>
              <a:rPr lang="en-US" sz="2700" dirty="0" err="1">
                <a:latin typeface="Abhaya Libre"/>
                <a:ea typeface="Abhaya Libre"/>
                <a:cs typeface="Abhaya Libre"/>
                <a:sym typeface="Abhaya Libre"/>
              </a:rPr>
              <a:t>značilnosti</a:t>
            </a:r>
            <a:r>
              <a:rPr lang="en-US" sz="2700" dirty="0">
                <a:latin typeface="Abhaya Libre"/>
                <a:ea typeface="Abhaya Libre"/>
                <a:cs typeface="Abhaya Libre"/>
                <a:sym typeface="Abhaya Libre"/>
              </a:rPr>
              <a:t> v </a:t>
            </a:r>
            <a:r>
              <a:rPr lang="en-US" sz="2700" dirty="0" err="1">
                <a:latin typeface="Abhaya Libre"/>
                <a:ea typeface="Abhaya Libre"/>
                <a:cs typeface="Abhaya Libre"/>
                <a:sym typeface="Abhaya Libre"/>
              </a:rPr>
              <a:t>analiziranih</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podatkih</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Vsakič</a:t>
            </a:r>
            <a:r>
              <a:rPr lang="en-US" sz="2700" dirty="0">
                <a:latin typeface="Abhaya Libre"/>
                <a:ea typeface="Abhaya Libre"/>
                <a:cs typeface="Abhaya Libre"/>
                <a:sym typeface="Abhaya Libre"/>
              </a:rPr>
              <a:t>, ko </a:t>
            </a:r>
            <a:r>
              <a:rPr lang="en-US" sz="2700" dirty="0" err="1">
                <a:latin typeface="Abhaya Libre"/>
                <a:ea typeface="Abhaya Libre"/>
                <a:cs typeface="Abhaya Libre"/>
                <a:sym typeface="Abhaya Libre"/>
              </a:rPr>
              <a:t>sistem</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umetne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inteligence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izvede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krog</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obdelave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podatkov</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preizkusi</a:t>
            </a:r>
            <a:r>
              <a:rPr lang="en-US" sz="2700" dirty="0">
                <a:latin typeface="Abhaya Libre"/>
                <a:ea typeface="Abhaya Libre"/>
                <a:cs typeface="Abhaya Libre"/>
                <a:sym typeface="Abhaya Libre"/>
              </a:rPr>
              <a:t> in </a:t>
            </a:r>
            <a:r>
              <a:rPr lang="en-US" sz="2700" dirty="0" err="1">
                <a:latin typeface="Abhaya Libre"/>
                <a:ea typeface="Abhaya Libre"/>
                <a:cs typeface="Abhaya Libre"/>
                <a:sym typeface="Abhaya Libre"/>
              </a:rPr>
              <a:t>izmeri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svojo</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uspešnost</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ter</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rezultate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uporabi</a:t>
            </a:r>
            <a:r>
              <a:rPr lang="en-US" sz="2700" dirty="0">
                <a:latin typeface="Abhaya Libre"/>
                <a:ea typeface="Abhaya Libre"/>
                <a:cs typeface="Abhaya Libre"/>
                <a:sym typeface="Abhaya Libre"/>
              </a:rPr>
              <a:t> za </a:t>
            </a:r>
            <a:r>
              <a:rPr lang="en-US" sz="2700" dirty="0" err="1">
                <a:latin typeface="Abhaya Libre"/>
                <a:ea typeface="Abhaya Libre"/>
                <a:cs typeface="Abhaya Libre"/>
                <a:sym typeface="Abhaya Libre"/>
              </a:rPr>
              <a:t>razvoj</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dodatnega</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strokovnega</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znanja</a:t>
            </a:r>
            <a:r>
              <a:rPr lang="en-US" sz="27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sp>
        <p:nvSpPr>
          <p:cNvPr id="488" name="Google Shape;488;g1c2ba11e0e5_0_62"/>
          <p:cNvSpPr txBox="1"/>
          <p:nvPr/>
        </p:nvSpPr>
        <p:spPr>
          <a:xfrm>
            <a:off x="1184850" y="799250"/>
            <a:ext cx="1374090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err="1">
                <a:latin typeface="Abhaya Libre"/>
                <a:ea typeface="Abhaya Libre"/>
                <a:cs typeface="Abhaya Libre"/>
                <a:sym typeface="Abhaya Libre"/>
              </a:rPr>
              <a:t>Kako</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deluje</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umetna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inteligen</a:t>
            </a:r>
            <a:r>
              <a:rPr lang="sl-SI" sz="6410" dirty="0">
                <a:latin typeface="Abhaya Libre"/>
                <a:ea typeface="Abhaya Libre"/>
                <a:cs typeface="Abhaya Libre"/>
                <a:sym typeface="Abhaya Libre"/>
              </a:rPr>
              <a:t>ca?</a:t>
            </a:r>
            <a:endParaRPr sz="1400" b="0" i="0" u="none" strike="noStrike" cap="none" dirty="0">
              <a:solidFill>
                <a:srgbClr val="000000"/>
              </a:solidFill>
              <a:latin typeface="Arial"/>
              <a:ea typeface="Arial"/>
              <a:cs typeface="Arial"/>
              <a:sym typeface="Arial"/>
            </a:endParaRPr>
          </a:p>
        </p:txBody>
      </p:sp>
      <p:pic>
        <p:nvPicPr>
          <p:cNvPr id="489" name="Google Shape;489;g1c2ba11e0e5_0_62"/>
          <p:cNvPicPr preferRelativeResize="0"/>
          <p:nvPr/>
        </p:nvPicPr>
        <p:blipFill>
          <a:blip r:embed="rId7">
            <a:alphaModFix/>
          </a:blip>
          <a:stretch>
            <a:fillRect/>
          </a:stretch>
        </p:blipFill>
        <p:spPr>
          <a:xfrm>
            <a:off x="9778125" y="3834638"/>
            <a:ext cx="7114199" cy="34459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93"/>
        <p:cNvGrpSpPr/>
        <p:nvPr/>
      </p:nvGrpSpPr>
      <p:grpSpPr>
        <a:xfrm>
          <a:off x="0" y="0"/>
          <a:ext cx="0" cy="0"/>
          <a:chOff x="0" y="0"/>
          <a:chExt cx="0" cy="0"/>
        </a:xfrm>
      </p:grpSpPr>
      <p:pic>
        <p:nvPicPr>
          <p:cNvPr id="494" name="Google Shape;494;g1c2ba11e0e5_0_16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95" name="Google Shape;495;g1c2ba11e0e5_0_16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96" name="Google Shape;496;g1c2ba11e0e5_0_16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97" name="Google Shape;497;g1c2ba11e0e5_0_169"/>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98" name="Google Shape;498;g1c2ba11e0e5_0_169"/>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1c2ba11e0e5_0_169"/>
          <p:cNvSpPr txBox="1"/>
          <p:nvPr/>
        </p:nvSpPr>
        <p:spPr>
          <a:xfrm>
            <a:off x="1184850" y="2058138"/>
            <a:ext cx="7114200" cy="704500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sz="27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3000" dirty="0" err="1">
                <a:latin typeface="Abhaya Libre"/>
                <a:ea typeface="Abhaya Libre"/>
                <a:cs typeface="Abhaya Libre"/>
                <a:sym typeface="Abhaya Libre"/>
              </a:rPr>
              <a:t>Umetna</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inteligenca</a:t>
            </a:r>
            <a:r>
              <a:rPr lang="en-US" sz="3000" dirty="0">
                <a:latin typeface="Abhaya Libre"/>
                <a:ea typeface="Abhaya Libre"/>
                <a:cs typeface="Abhaya Libre"/>
                <a:sym typeface="Abhaya Libre"/>
              </a:rPr>
              <a:t> se v </a:t>
            </a:r>
            <a:r>
              <a:rPr lang="en-US" sz="3000" dirty="0" err="1">
                <a:latin typeface="Abhaya Libre"/>
                <a:ea typeface="Abhaya Libre"/>
                <a:cs typeface="Abhaya Libre"/>
                <a:sym typeface="Abhaya Libre"/>
              </a:rPr>
              <a:t>resničnem</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svetu</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uporablja</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na</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številne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načine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Prvič</a:t>
            </a:r>
            <a:r>
              <a:rPr lang="en-US" sz="3000" dirty="0">
                <a:latin typeface="Abhaya Libre"/>
                <a:ea typeface="Abhaya Libre"/>
                <a:cs typeface="Abhaya Libre"/>
                <a:sym typeface="Abhaya Libre"/>
              </a:rPr>
              <a:t>, v </a:t>
            </a:r>
            <a:r>
              <a:rPr lang="en-US" sz="3000" dirty="0" err="1">
                <a:latin typeface="Abhaya Libre"/>
                <a:ea typeface="Abhaya Libre"/>
                <a:cs typeface="Abhaya Libre"/>
                <a:sym typeface="Abhaya Libre"/>
              </a:rPr>
              <a:t>poklicnem</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življenju</a:t>
            </a:r>
            <a:r>
              <a:rPr lang="en-US" sz="3000" dirty="0">
                <a:latin typeface="Abhaya Libre"/>
                <a:ea typeface="Abhaya Libre"/>
                <a:cs typeface="Abhaya Libre"/>
                <a:sym typeface="Abhaya Libre"/>
              </a:rPr>
              <a:t> je </a:t>
            </a:r>
            <a:r>
              <a:rPr lang="en-US" sz="3000" dirty="0" err="1">
                <a:latin typeface="Abhaya Libre"/>
                <a:ea typeface="Abhaya Libre"/>
                <a:cs typeface="Abhaya Libre"/>
                <a:sym typeface="Abhaya Libre"/>
              </a:rPr>
              <a:t>postala</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neprecenljivo</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orodje</a:t>
            </a:r>
            <a:r>
              <a:rPr lang="en-US" sz="3000" dirty="0">
                <a:latin typeface="Abhaya Libre"/>
                <a:ea typeface="Abhaya Libre"/>
                <a:cs typeface="Abhaya Libre"/>
                <a:sym typeface="Abhaya Libre"/>
              </a:rPr>
              <a:t> za </a:t>
            </a:r>
            <a:r>
              <a:rPr lang="en-US" sz="3000" dirty="0" err="1">
                <a:latin typeface="Abhaya Libre"/>
                <a:ea typeface="Abhaya Libre"/>
                <a:cs typeface="Abhaya Libre"/>
                <a:sym typeface="Abhaya Libre"/>
              </a:rPr>
              <a:t>tržnike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analitike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bančnike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inženirje</a:t>
            </a:r>
            <a:r>
              <a:rPr lang="en-US" sz="3000" dirty="0">
                <a:latin typeface="Abhaya Libre"/>
                <a:ea typeface="Abhaya Libre"/>
                <a:cs typeface="Abhaya Libre"/>
                <a:sym typeface="Abhaya Libre"/>
              </a:rPr>
              <a:t> in </a:t>
            </a:r>
            <a:r>
              <a:rPr lang="en-US" sz="3000" dirty="0" err="1">
                <a:latin typeface="Abhaya Libre"/>
                <a:ea typeface="Abhaya Libre"/>
                <a:cs typeface="Abhaya Libre"/>
                <a:sym typeface="Abhaya Libre"/>
              </a:rPr>
              <a:t>druge</a:t>
            </a:r>
            <a:r>
              <a:rPr lang="en-US" sz="3000" dirty="0">
                <a:latin typeface="Abhaya Libre"/>
                <a:ea typeface="Abhaya Libre"/>
                <a:cs typeface="Abhaya Libre"/>
                <a:sym typeface="Abhaya Libre"/>
              </a:rPr>
              <a:t>. V </a:t>
            </a:r>
            <a:r>
              <a:rPr lang="en-US" sz="3000" dirty="0" err="1">
                <a:latin typeface="Abhaya Libre"/>
                <a:ea typeface="Abhaya Libre"/>
                <a:cs typeface="Abhaya Libre"/>
                <a:sym typeface="Abhaya Libre"/>
              </a:rPr>
              <a:t>našem</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osebnem</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življenju</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omogoča</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delovanje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virtualnih</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pomočnikov</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pametnih</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zvočnikov</a:t>
            </a:r>
            <a:r>
              <a:rPr lang="en-US" sz="3000" dirty="0">
                <a:latin typeface="Abhaya Libre"/>
                <a:ea typeface="Abhaya Libre"/>
                <a:cs typeface="Abhaya Libre"/>
                <a:sym typeface="Abhaya Libre"/>
              </a:rPr>
              <a:t>, ki </a:t>
            </a:r>
            <a:r>
              <a:rPr lang="en-US" sz="3000" dirty="0" err="1">
                <a:latin typeface="Abhaya Libre"/>
                <a:ea typeface="Abhaya Libre"/>
                <a:cs typeface="Abhaya Libre"/>
                <a:sym typeface="Abhaya Libre"/>
              </a:rPr>
              <a:t>jih</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imamo</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doma</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oblikuje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priporočila</a:t>
            </a:r>
            <a:r>
              <a:rPr lang="en-US" sz="3000" dirty="0">
                <a:latin typeface="Abhaya Libre"/>
                <a:ea typeface="Abhaya Libre"/>
                <a:cs typeface="Abhaya Libre"/>
                <a:sym typeface="Abhaya Libre"/>
              </a:rPr>
              <a:t>, ki </a:t>
            </a:r>
            <a:r>
              <a:rPr lang="en-US" sz="3000" dirty="0" err="1">
                <a:latin typeface="Abhaya Libre"/>
                <a:ea typeface="Abhaya Libre"/>
                <a:cs typeface="Abhaya Libre"/>
                <a:sym typeface="Abhaya Libre"/>
              </a:rPr>
              <a:t>jih</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dobimo</a:t>
            </a:r>
            <a:r>
              <a:rPr lang="en-US" sz="3000" dirty="0">
                <a:latin typeface="Abhaya Libre"/>
                <a:ea typeface="Abhaya Libre"/>
                <a:cs typeface="Abhaya Libre"/>
                <a:sym typeface="Abhaya Libre"/>
              </a:rPr>
              <a:t> pri </a:t>
            </a:r>
            <a:r>
              <a:rPr lang="en-US" sz="3000" dirty="0" err="1">
                <a:latin typeface="Abhaya Libre"/>
                <a:ea typeface="Abhaya Libre"/>
                <a:cs typeface="Abhaya Libre"/>
                <a:sym typeface="Abhaya Libre"/>
              </a:rPr>
              <a:t>spletnem</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nakupovanju</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ali</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poslušanju</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glasbe</a:t>
            </a:r>
            <a:r>
              <a:rPr lang="en-US" sz="3000" dirty="0">
                <a:latin typeface="Abhaya Libre"/>
                <a:ea typeface="Abhaya Libre"/>
                <a:cs typeface="Abhaya Libre"/>
                <a:sym typeface="Abhaya Libre"/>
              </a:rPr>
              <a:t>, in </a:t>
            </a:r>
            <a:r>
              <a:rPr lang="en-US" sz="3000" dirty="0" err="1">
                <a:latin typeface="Abhaya Libre"/>
                <a:ea typeface="Abhaya Libre"/>
                <a:cs typeface="Abhaya Libre"/>
                <a:sym typeface="Abhaya Libre"/>
              </a:rPr>
              <a:t>še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veliko</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več</a:t>
            </a:r>
            <a:r>
              <a:rPr lang="en-US" sz="30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sp>
        <p:nvSpPr>
          <p:cNvPr id="500" name="Google Shape;500;g1c2ba11e0e5_0_169"/>
          <p:cNvSpPr txBox="1"/>
          <p:nvPr/>
        </p:nvSpPr>
        <p:spPr>
          <a:xfrm>
            <a:off x="1184850" y="537398"/>
            <a:ext cx="13740900" cy="1676869"/>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err="1">
                <a:latin typeface="Abhaya Libre"/>
                <a:ea typeface="Abhaya Libre"/>
                <a:cs typeface="Abhaya Libre"/>
                <a:sym typeface="Abhaya Libre"/>
              </a:rPr>
              <a:t>Kako</a:t>
            </a:r>
            <a:r>
              <a:rPr lang="en-US" sz="6410" dirty="0">
                <a:latin typeface="Abhaya Libre"/>
                <a:ea typeface="Abhaya Libre"/>
                <a:cs typeface="Abhaya Libre"/>
                <a:sym typeface="Abhaya Libre"/>
              </a:rPr>
              <a:t> se </a:t>
            </a:r>
            <a:r>
              <a:rPr lang="en-US" sz="6410" dirty="0" err="1">
                <a:latin typeface="Abhaya Libre"/>
                <a:ea typeface="Abhaya Libre"/>
                <a:cs typeface="Abhaya Libre"/>
                <a:sym typeface="Abhaya Libre"/>
              </a:rPr>
              <a:t>umetna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inteligenca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uporablja</a:t>
            </a:r>
            <a:r>
              <a:rPr lang="en-US" sz="6410" dirty="0">
                <a:latin typeface="Abhaya Libre"/>
                <a:ea typeface="Abhaya Libre"/>
                <a:cs typeface="Abhaya Libre"/>
                <a:sym typeface="Abhaya Libre"/>
              </a:rPr>
              <a:t> v </a:t>
            </a:r>
            <a:r>
              <a:rPr lang="en-US" sz="6410" dirty="0" err="1">
                <a:latin typeface="Abhaya Libre"/>
                <a:ea typeface="Abhaya Libre"/>
                <a:cs typeface="Abhaya Libre"/>
                <a:sym typeface="Abhaya Libre"/>
              </a:rPr>
              <a:t>resničnem</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svetu</a:t>
            </a:r>
            <a:r>
              <a:rPr lang="en-US" sz="6410" dirty="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pic>
        <p:nvPicPr>
          <p:cNvPr id="501" name="Google Shape;501;g1c2ba11e0e5_0_169"/>
          <p:cNvPicPr preferRelativeResize="0"/>
          <p:nvPr/>
        </p:nvPicPr>
        <p:blipFill>
          <a:blip r:embed="rId7">
            <a:alphaModFix/>
          </a:blip>
          <a:stretch>
            <a:fillRect/>
          </a:stretch>
        </p:blipFill>
        <p:spPr>
          <a:xfrm>
            <a:off x="9640038" y="3073031"/>
            <a:ext cx="7114201" cy="47379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05"/>
        <p:cNvGrpSpPr/>
        <p:nvPr/>
      </p:nvGrpSpPr>
      <p:grpSpPr>
        <a:xfrm>
          <a:off x="0" y="0"/>
          <a:ext cx="0" cy="0"/>
          <a:chOff x="0" y="0"/>
          <a:chExt cx="0" cy="0"/>
        </a:xfrm>
      </p:grpSpPr>
      <p:pic>
        <p:nvPicPr>
          <p:cNvPr id="506" name="Google Shape;506;g1c2ba11e0e5_0_181"/>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07" name="Google Shape;507;g1c2ba11e0e5_0_18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08" name="Google Shape;508;g1c2ba11e0e5_0_181"/>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09" name="Google Shape;509;g1c2ba11e0e5_0_181"/>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10" name="Google Shape;510;g1c2ba11e0e5_0_181"/>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g1c2ba11e0e5_0_181"/>
          <p:cNvSpPr txBox="1"/>
          <p:nvPr/>
        </p:nvSpPr>
        <p:spPr>
          <a:xfrm>
            <a:off x="1184850" y="2058138"/>
            <a:ext cx="7114200" cy="687265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900" dirty="0" err="1">
                <a:latin typeface="Abhaya Libre"/>
                <a:ea typeface="Abhaya Libre"/>
                <a:cs typeface="Abhaya Libre"/>
                <a:sym typeface="Abhaya Libre"/>
              </a:rPr>
              <a:t>Strojno</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učenje</a:t>
            </a:r>
            <a:r>
              <a:rPr lang="en-US" sz="2900" dirty="0">
                <a:latin typeface="Abhaya Libre"/>
                <a:ea typeface="Abhaya Libre"/>
                <a:cs typeface="Abhaya Libre"/>
                <a:sym typeface="Abhaya Libre"/>
              </a:rPr>
              <a:t> je </a:t>
            </a:r>
            <a:r>
              <a:rPr lang="en-US" sz="2900" dirty="0" err="1">
                <a:latin typeface="Abhaya Libre"/>
                <a:ea typeface="Abhaya Libre"/>
                <a:cs typeface="Abhaya Libre"/>
                <a:sym typeface="Abhaya Libre"/>
              </a:rPr>
              <a:t>najbolj</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znana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vrsta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umetne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inteligence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Uporablja</a:t>
            </a:r>
            <a:r>
              <a:rPr lang="en-US" sz="2900" dirty="0">
                <a:latin typeface="Abhaya Libre"/>
                <a:ea typeface="Abhaya Libre"/>
                <a:cs typeface="Abhaya Libre"/>
                <a:sym typeface="Abhaya Libre"/>
              </a:rPr>
              <a:t> se v </a:t>
            </a:r>
            <a:r>
              <a:rPr lang="en-US" sz="2900" dirty="0" err="1">
                <a:latin typeface="Abhaya Libre"/>
                <a:ea typeface="Abhaya Libre"/>
                <a:cs typeface="Abhaya Libre"/>
                <a:sym typeface="Abhaya Libre"/>
              </a:rPr>
              <a:t>vseh</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področjih</a:t>
            </a:r>
            <a:r>
              <a:rPr lang="en-US" sz="2900" dirty="0">
                <a:latin typeface="Abhaya Libre"/>
                <a:ea typeface="Abhaya Libre"/>
                <a:cs typeface="Abhaya Libre"/>
                <a:sym typeface="Abhaya Libre"/>
              </a:rPr>
              <a:t>, od </a:t>
            </a:r>
            <a:r>
              <a:rPr lang="en-US" sz="2900" dirty="0" err="1">
                <a:latin typeface="Abhaya Libre"/>
                <a:ea typeface="Abhaya Libre"/>
                <a:cs typeface="Abhaya Libre"/>
                <a:sym typeface="Abhaya Libre"/>
              </a:rPr>
              <a:t>samovozečih</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avtomobilov</a:t>
            </a:r>
            <a:r>
              <a:rPr lang="en-US" sz="2900" dirty="0">
                <a:latin typeface="Abhaya Libre"/>
                <a:ea typeface="Abhaya Libre"/>
                <a:cs typeface="Abhaya Libre"/>
                <a:sym typeface="Abhaya Libre"/>
              </a:rPr>
              <a:t> do </a:t>
            </a:r>
            <a:r>
              <a:rPr lang="en-US" sz="2900" dirty="0" err="1">
                <a:latin typeface="Abhaya Libre"/>
                <a:ea typeface="Abhaya Libre"/>
                <a:cs typeface="Abhaya Libre"/>
                <a:sym typeface="Abhaya Libre"/>
              </a:rPr>
              <a:t>programske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opreme</a:t>
            </a:r>
            <a:r>
              <a:rPr lang="en-US" sz="2900" dirty="0">
                <a:latin typeface="Abhaya Libre"/>
                <a:ea typeface="Abhaya Libre"/>
                <a:cs typeface="Abhaya Libre"/>
                <a:sym typeface="Abhaya Libre"/>
              </a:rPr>
              <a:t> za </a:t>
            </a:r>
            <a:r>
              <a:rPr lang="en-US" sz="2900" dirty="0" err="1">
                <a:latin typeface="Abhaya Libre"/>
                <a:ea typeface="Abhaya Libre"/>
                <a:cs typeface="Abhaya Libre"/>
                <a:sym typeface="Abhaya Libre"/>
              </a:rPr>
              <a:t>trženje</a:t>
            </a:r>
            <a:r>
              <a:rPr lang="en-US" sz="2900" dirty="0">
                <a:latin typeface="Abhaya Libre"/>
                <a:ea typeface="Abhaya Libre"/>
                <a:cs typeface="Abhaya Libre"/>
                <a:sym typeface="Abhaya Libre"/>
              </a:rPr>
              <a:t>. V </a:t>
            </a:r>
            <a:r>
              <a:rPr lang="en-US" sz="2900" dirty="0" err="1">
                <a:latin typeface="Abhaya Libre"/>
                <a:ea typeface="Abhaya Libre"/>
                <a:cs typeface="Abhaya Libre"/>
                <a:sym typeface="Abhaya Libre"/>
              </a:rPr>
              <a:t>svojem</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bistvu</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gre</a:t>
            </a:r>
            <a:r>
              <a:rPr lang="en-US" sz="2900" dirty="0">
                <a:latin typeface="Abhaya Libre"/>
                <a:ea typeface="Abhaya Libre"/>
                <a:cs typeface="Abhaya Libre"/>
                <a:sym typeface="Abhaya Libre"/>
              </a:rPr>
              <a:t> za </a:t>
            </a:r>
            <a:r>
              <a:rPr lang="en-US" sz="2900" dirty="0" err="1">
                <a:latin typeface="Abhaya Libre"/>
                <a:ea typeface="Abhaya Libre"/>
                <a:cs typeface="Abhaya Libre"/>
                <a:sym typeface="Abhaya Libre"/>
              </a:rPr>
              <a:t>učenje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računalnikov</a:t>
            </a:r>
            <a:r>
              <a:rPr lang="en-US" sz="2900" dirty="0">
                <a:latin typeface="Abhaya Libre"/>
                <a:ea typeface="Abhaya Libre"/>
                <a:cs typeface="Abhaya Libre"/>
                <a:sym typeface="Abhaya Libre"/>
              </a:rPr>
              <a:t>, da se </a:t>
            </a:r>
            <a:r>
              <a:rPr lang="en-US" sz="2900" dirty="0" err="1">
                <a:latin typeface="Abhaya Libre"/>
                <a:ea typeface="Abhaya Libre"/>
                <a:cs typeface="Abhaya Libre"/>
                <a:sym typeface="Abhaya Libre"/>
              </a:rPr>
              <a:t>sami</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programirajo</a:t>
            </a:r>
            <a:r>
              <a:rPr lang="en-US" sz="2900" dirty="0">
                <a:latin typeface="Abhaya Libre"/>
                <a:ea typeface="Abhaya Libre"/>
                <a:cs typeface="Abhaya Libre"/>
                <a:sym typeface="Abhaya Libre"/>
              </a:rPr>
              <a:t> za </a:t>
            </a:r>
            <a:r>
              <a:rPr lang="en-US" sz="2900" dirty="0" err="1">
                <a:latin typeface="Abhaya Libre"/>
                <a:ea typeface="Abhaya Libre"/>
                <a:cs typeface="Abhaya Libre"/>
                <a:sym typeface="Abhaya Libre"/>
              </a:rPr>
              <a:t>sprejemanje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odločitev</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ali</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izvajanje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dejanj</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na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podlagi</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svojega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obstoječega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znanja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Strojno</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učenje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uporablja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več</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primerov</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umetne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inteligence</a:t>
            </a:r>
            <a:r>
              <a:rPr lang="en-US" sz="2900" dirty="0">
                <a:latin typeface="Abhaya Libre"/>
                <a:ea typeface="Abhaya Libre"/>
                <a:cs typeface="Abhaya Libre"/>
                <a:sym typeface="Abhaya Libre"/>
              </a:rPr>
              <a:t> v </a:t>
            </a:r>
            <a:r>
              <a:rPr lang="en-US" sz="2900" dirty="0" err="1">
                <a:latin typeface="Abhaya Libre"/>
                <a:ea typeface="Abhaya Libre"/>
                <a:cs typeface="Abhaya Libre"/>
                <a:sym typeface="Abhaya Libre"/>
              </a:rPr>
              <a:t>vsakdanjem</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življenju</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na</a:t>
            </a:r>
            <a:r>
              <a:rPr lang="en-US" sz="2900" dirty="0">
                <a:latin typeface="Abhaya Libre"/>
                <a:ea typeface="Abhaya Libre"/>
                <a:cs typeface="Abhaya Libre"/>
                <a:sym typeface="Abhaya Libre"/>
              </a:rPr>
              <a:t> primer </a:t>
            </a:r>
            <a:r>
              <a:rPr lang="en-US" sz="2900" dirty="0" err="1">
                <a:latin typeface="Abhaya Libre"/>
                <a:ea typeface="Abhaya Libre"/>
                <a:cs typeface="Abhaya Libre"/>
                <a:sym typeface="Abhaya Libre"/>
              </a:rPr>
              <a:t>pametni</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termostati</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kot</a:t>
            </a:r>
            <a:r>
              <a:rPr lang="en-US" sz="2900" dirty="0">
                <a:latin typeface="Abhaya Libre"/>
                <a:ea typeface="Abhaya Libre"/>
                <a:cs typeface="Abhaya Libre"/>
                <a:sym typeface="Abhaya Libre"/>
              </a:rPr>
              <a:t> je Nest in </a:t>
            </a:r>
            <a:r>
              <a:rPr lang="en-US" sz="2900" dirty="0" err="1">
                <a:latin typeface="Abhaya Libre"/>
                <a:ea typeface="Abhaya Libre"/>
                <a:cs typeface="Abhaya Libre"/>
                <a:sym typeface="Abhaya Libre"/>
              </a:rPr>
              <a:t>aplikacije</a:t>
            </a:r>
            <a:r>
              <a:rPr lang="en-US" sz="2900" dirty="0">
                <a:latin typeface="Abhaya Libre"/>
                <a:ea typeface="Abhaya Libre"/>
                <a:cs typeface="Abhaya Libre"/>
                <a:sym typeface="Abhaya Libre"/>
              </a:rPr>
              <a:t> za </a:t>
            </a:r>
            <a:r>
              <a:rPr lang="en-US" sz="2900" dirty="0" err="1">
                <a:latin typeface="Abhaya Libre"/>
                <a:ea typeface="Abhaya Libre"/>
                <a:cs typeface="Abhaya Libre"/>
                <a:sym typeface="Abhaya Libre"/>
              </a:rPr>
              <a:t>prevoz</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kot</a:t>
            </a:r>
            <a:r>
              <a:rPr lang="en-US" sz="2900" dirty="0">
                <a:latin typeface="Abhaya Libre"/>
                <a:ea typeface="Abhaya Libre"/>
                <a:cs typeface="Abhaya Libre"/>
                <a:sym typeface="Abhaya Libre"/>
              </a:rPr>
              <a:t> je Uber.</a:t>
            </a:r>
            <a:endParaRPr sz="2400" dirty="0">
              <a:latin typeface="Abhaya Libre"/>
              <a:ea typeface="Abhaya Libre"/>
              <a:cs typeface="Abhaya Libre"/>
              <a:sym typeface="Abhaya Libre"/>
            </a:endParaRPr>
          </a:p>
        </p:txBody>
      </p:sp>
      <p:sp>
        <p:nvSpPr>
          <p:cNvPr id="512" name="Google Shape;512;g1c2ba11e0e5_0_181"/>
          <p:cNvSpPr txBox="1"/>
          <p:nvPr/>
        </p:nvSpPr>
        <p:spPr>
          <a:xfrm>
            <a:off x="1184850" y="799250"/>
            <a:ext cx="137409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Kaj je strojno učenje?</a:t>
            </a:r>
            <a:endParaRPr sz="1400" b="0" i="0" u="none" strike="noStrike" cap="none" dirty="0">
              <a:solidFill>
                <a:srgbClr val="000000"/>
              </a:solidFill>
              <a:latin typeface="Arial"/>
              <a:ea typeface="Arial"/>
              <a:cs typeface="Arial"/>
              <a:sym typeface="Arial"/>
            </a:endParaRPr>
          </a:p>
        </p:txBody>
      </p:sp>
      <p:pic>
        <p:nvPicPr>
          <p:cNvPr id="513" name="Google Shape;513;g1c2ba11e0e5_0_181"/>
          <p:cNvPicPr preferRelativeResize="0"/>
          <p:nvPr/>
        </p:nvPicPr>
        <p:blipFill>
          <a:blip r:embed="rId7">
            <a:alphaModFix/>
          </a:blip>
          <a:stretch>
            <a:fillRect/>
          </a:stretch>
        </p:blipFill>
        <p:spPr>
          <a:xfrm>
            <a:off x="9626350" y="3217237"/>
            <a:ext cx="7114200" cy="45770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17"/>
        <p:cNvGrpSpPr/>
        <p:nvPr/>
      </p:nvGrpSpPr>
      <p:grpSpPr>
        <a:xfrm>
          <a:off x="0" y="0"/>
          <a:ext cx="0" cy="0"/>
          <a:chOff x="0" y="0"/>
          <a:chExt cx="0" cy="0"/>
        </a:xfrm>
      </p:grpSpPr>
      <p:pic>
        <p:nvPicPr>
          <p:cNvPr id="518" name="Google Shape;518;g1c2ba11e0e5_0_96"/>
          <p:cNvPicPr preferRelativeResize="0"/>
          <p:nvPr/>
        </p:nvPicPr>
        <p:blipFill rotWithShape="1">
          <a:blip r:embed="rId3">
            <a:alphaModFix/>
          </a:blip>
          <a:srcRect/>
          <a:stretch/>
        </p:blipFill>
        <p:spPr>
          <a:xfrm rot="-4196164">
            <a:off x="-5655357" y="7816762"/>
            <a:ext cx="11291012" cy="12288068"/>
          </a:xfrm>
          <a:prstGeom prst="rect">
            <a:avLst/>
          </a:prstGeom>
          <a:noFill/>
          <a:ln>
            <a:noFill/>
          </a:ln>
        </p:spPr>
      </p:pic>
      <p:pic>
        <p:nvPicPr>
          <p:cNvPr id="519" name="Google Shape;519;g1c2ba11e0e5_0_9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20" name="Google Shape;520;g1c2ba11e0e5_0_9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21" name="Google Shape;521;g1c2ba11e0e5_0_96"/>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22" name="Google Shape;522;g1c2ba11e0e5_0_96"/>
          <p:cNvSpPr/>
          <p:nvPr/>
        </p:nvSpPr>
        <p:spPr>
          <a:xfrm>
            <a:off x="11107426" y="2319176"/>
            <a:ext cx="6319958"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1c2ba11e0e5_0_96"/>
          <p:cNvSpPr txBox="1"/>
          <p:nvPr/>
        </p:nvSpPr>
        <p:spPr>
          <a:xfrm>
            <a:off x="1184849" y="1869300"/>
            <a:ext cx="9417601" cy="723890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Umetna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spreminja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poslovanje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kot</a:t>
            </a:r>
            <a:r>
              <a:rPr lang="en-US" sz="2400" dirty="0">
                <a:latin typeface="Abhaya Libre"/>
                <a:ea typeface="Abhaya Libre"/>
                <a:cs typeface="Abhaya Libre"/>
                <a:sym typeface="Abhaya Libre"/>
              </a:rPr>
              <a:t> ga </a:t>
            </a:r>
            <a:r>
              <a:rPr lang="en-US" sz="2400" dirty="0" err="1">
                <a:latin typeface="Abhaya Libre"/>
                <a:ea typeface="Abhaya Libre"/>
                <a:cs typeface="Abhaya Libre"/>
                <a:sym typeface="Abhaya Libre"/>
              </a:rPr>
              <a:t>poznamo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vendar</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veliko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ljudi</a:t>
            </a:r>
            <a:r>
              <a:rPr lang="en-US" sz="2400" dirty="0">
                <a:latin typeface="Abhaya Libre"/>
                <a:ea typeface="Abhaya Libre"/>
                <a:cs typeface="Abhaya Libre"/>
                <a:sym typeface="Abhaya Libre"/>
              </a:rPr>
              <a:t> ne </a:t>
            </a:r>
            <a:r>
              <a:rPr lang="en-US" sz="2400" dirty="0" err="1">
                <a:latin typeface="Abhaya Libre"/>
                <a:ea typeface="Abhaya Libre"/>
                <a:cs typeface="Abhaya Libre"/>
                <a:sym typeface="Abhaya Libre"/>
              </a:rPr>
              <a:t>zaveda</a:t>
            </a:r>
            <a:r>
              <a:rPr lang="en-US" sz="2400" dirty="0">
                <a:latin typeface="Abhaya Libre"/>
                <a:ea typeface="Abhaya Libre"/>
                <a:cs typeface="Abhaya Libre"/>
                <a:sym typeface="Abhaya Libre"/>
              </a:rPr>
              <a:t> -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vsaj</a:t>
            </a:r>
            <a:r>
              <a:rPr lang="en-US" sz="2400" dirty="0">
                <a:latin typeface="Abhaya Libre"/>
                <a:ea typeface="Abhaya Libre"/>
                <a:cs typeface="Abhaya Libre"/>
                <a:sym typeface="Abhaya Libre"/>
              </a:rPr>
              <a:t> ne </a:t>
            </a:r>
            <a:r>
              <a:rPr lang="en-US" sz="2400" dirty="0" err="1">
                <a:latin typeface="Abhaya Libre"/>
                <a:ea typeface="Abhaya Libre"/>
                <a:cs typeface="Abhaya Libre"/>
                <a:sym typeface="Abhaya Libre"/>
              </a:rPr>
              <a:t>razmišlja</a:t>
            </a:r>
            <a:r>
              <a:rPr lang="en-US" sz="2400" dirty="0">
                <a:latin typeface="Abhaya Libre"/>
                <a:ea typeface="Abhaya Libre"/>
                <a:cs typeface="Abhaya Libre"/>
                <a:sym typeface="Abhaya Libre"/>
              </a:rPr>
              <a:t> o </a:t>
            </a:r>
            <a:r>
              <a:rPr lang="en-US" sz="2400" dirty="0" err="1">
                <a:latin typeface="Abhaya Libre"/>
                <a:ea typeface="Abhaya Libre"/>
                <a:cs typeface="Abhaya Libre"/>
                <a:sym typeface="Abhaya Libre"/>
              </a:rPr>
              <a:t>tem</a:t>
            </a:r>
            <a:r>
              <a:rPr lang="en-US" sz="2400" dirty="0">
                <a:latin typeface="Abhaya Libre"/>
                <a:ea typeface="Abhaya Libre"/>
                <a:cs typeface="Abhaya Libre"/>
                <a:sym typeface="Abhaya Libre"/>
              </a:rPr>
              <a:t> -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umetna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vpliva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tudi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naša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življenja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zunaj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pisarne</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Strokovnjaki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umetno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obravnavajo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proizvodni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dejavnik</a:t>
            </a:r>
            <a:r>
              <a:rPr lang="en-US" sz="2400" dirty="0">
                <a:latin typeface="Abhaya Libre"/>
                <a:ea typeface="Abhaya Libre"/>
                <a:cs typeface="Abhaya Libre"/>
                <a:sym typeface="Abhaya Libre"/>
              </a:rPr>
              <a:t>, ki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uvede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vire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rasti</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spremeni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način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opravljanja</a:t>
            </a:r>
            <a:r>
              <a:rPr lang="en-US" sz="2400" dirty="0">
                <a:latin typeface="Abhaya Libre"/>
                <a:ea typeface="Abhaya Libre"/>
                <a:cs typeface="Abhaya Libre"/>
                <a:sym typeface="Abhaya Libre"/>
              </a:rPr>
              <a:t> dela v </a:t>
            </a:r>
            <a:r>
              <a:rPr lang="en-US" sz="2400" dirty="0" err="1">
                <a:latin typeface="Abhaya Libre"/>
                <a:ea typeface="Abhaya Libre"/>
                <a:cs typeface="Abhaya Libre"/>
                <a:sym typeface="Abhaya Libre"/>
              </a:rPr>
              <a:t>različnih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panogah</a:t>
            </a:r>
            <a:r>
              <a:rPr lang="en-US" sz="2400" dirty="0">
                <a:latin typeface="Abhaya Libre"/>
                <a:ea typeface="Abhaya Libre"/>
                <a:cs typeface="Abhaya Libre"/>
                <a:sym typeface="Abhaya Libre"/>
              </a:rPr>
              <a:t>. </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V </a:t>
            </a:r>
            <a:r>
              <a:rPr lang="en-US" sz="2400" dirty="0" err="1">
                <a:latin typeface="Abhaya Libre"/>
                <a:ea typeface="Abhaya Libre"/>
                <a:cs typeface="Abhaya Libre"/>
                <a:sym typeface="Abhaya Libre"/>
              </a:rPr>
              <a:t>tem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članku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družbe</a:t>
            </a:r>
            <a:r>
              <a:rPr lang="en-US" sz="2400" dirty="0">
                <a:latin typeface="Abhaya Libre"/>
                <a:ea typeface="Abhaya Libre"/>
                <a:cs typeface="Abhaya Libre"/>
                <a:sym typeface="Abhaya Libre"/>
              </a:rPr>
              <a:t> PWC je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primer </a:t>
            </a:r>
            <a:r>
              <a:rPr lang="en-US" sz="2400" dirty="0" err="1">
                <a:latin typeface="Abhaya Libre"/>
                <a:ea typeface="Abhaya Libre"/>
                <a:cs typeface="Abhaya Libre"/>
                <a:sym typeface="Abhaya Libre"/>
              </a:rPr>
              <a:t>napovedano</a:t>
            </a:r>
            <a:r>
              <a:rPr lang="en-US" sz="2400" dirty="0">
                <a:latin typeface="Abhaya Libre"/>
                <a:ea typeface="Abhaya Libre"/>
                <a:cs typeface="Abhaya Libre"/>
                <a:sym typeface="Abhaya Libre"/>
              </a:rPr>
              <a:t>, da bi </a:t>
            </a:r>
            <a:r>
              <a:rPr lang="en-US" sz="2400" dirty="0" err="1">
                <a:latin typeface="Abhaya Libre"/>
                <a:ea typeface="Abhaya Libre"/>
                <a:cs typeface="Abhaya Libre"/>
                <a:sym typeface="Abhaya Libre"/>
              </a:rPr>
              <a:t>umetna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inteligenca</a:t>
            </a:r>
            <a:r>
              <a:rPr lang="en-US" sz="2400" dirty="0">
                <a:latin typeface="Abhaya Libre"/>
                <a:ea typeface="Abhaya Libre"/>
                <a:cs typeface="Abhaya Libre"/>
                <a:sym typeface="Abhaya Libre"/>
              </a:rPr>
              <a:t> do </a:t>
            </a:r>
            <a:r>
              <a:rPr lang="en-US" sz="2400" dirty="0" err="1">
                <a:latin typeface="Abhaya Libre"/>
                <a:ea typeface="Abhaya Libre"/>
                <a:cs typeface="Abhaya Libre"/>
                <a:sym typeface="Abhaya Libre"/>
              </a:rPr>
              <a:t>leta</a:t>
            </a:r>
            <a:r>
              <a:rPr lang="en-US" sz="2400" dirty="0">
                <a:latin typeface="Abhaya Libre"/>
                <a:ea typeface="Abhaya Libre"/>
                <a:cs typeface="Abhaya Libre"/>
                <a:sym typeface="Abhaya Libre"/>
              </a:rPr>
              <a:t> 2035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prispevala</a:t>
            </a:r>
            <a:r>
              <a:rPr lang="en-US" sz="2400" dirty="0">
                <a:latin typeface="Abhaya Libre"/>
                <a:ea typeface="Abhaya Libre"/>
                <a:cs typeface="Abhaya Libre"/>
                <a:sym typeface="Abhaya Libre"/>
              </a:rPr>
              <a:t> 15,7 </a:t>
            </a:r>
            <a:r>
              <a:rPr lang="en-US" sz="2400" dirty="0" err="1">
                <a:latin typeface="Abhaya Libre"/>
                <a:ea typeface="Abhaya Libre"/>
                <a:cs typeface="Abhaya Libre"/>
                <a:sym typeface="Abhaya Libre"/>
              </a:rPr>
              <a:t>bilijona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dolarjev</a:t>
            </a:r>
            <a:r>
              <a:rPr lang="en-US" sz="2400" dirty="0">
                <a:latin typeface="Abhaya Libre"/>
                <a:ea typeface="Abhaya Libre"/>
                <a:cs typeface="Abhaya Libre"/>
                <a:sym typeface="Abhaya Libre"/>
              </a:rPr>
              <a:t> k </a:t>
            </a:r>
            <a:r>
              <a:rPr lang="en-US" sz="2400" dirty="0" err="1">
                <a:latin typeface="Abhaya Libre"/>
                <a:ea typeface="Abhaya Libre"/>
                <a:cs typeface="Abhaya Libre"/>
                <a:sym typeface="Abhaya Libre"/>
              </a:rPr>
              <a:t>svetovnemu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gospodarstvu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Kitajska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Združene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države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Amerike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bodo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imele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največ</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koristi</a:t>
            </a:r>
            <a:r>
              <a:rPr lang="en-US" sz="2400" dirty="0">
                <a:latin typeface="Abhaya Libre"/>
                <a:ea typeface="Abhaya Libre"/>
                <a:cs typeface="Abhaya Libre"/>
                <a:sym typeface="Abhaya Libre"/>
              </a:rPr>
              <a:t> od </a:t>
            </a:r>
            <a:r>
              <a:rPr lang="en-US" sz="2400" dirty="0" err="1">
                <a:latin typeface="Abhaya Libre"/>
                <a:ea typeface="Abhaya Libre"/>
                <a:cs typeface="Abhaya Libre"/>
                <a:sym typeface="Abhaya Libre"/>
              </a:rPr>
              <a:t>prihajajočega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razcveta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umetne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bodo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ustvarile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skoraj</a:t>
            </a:r>
            <a:r>
              <a:rPr lang="en-US" sz="2400" dirty="0">
                <a:latin typeface="Abhaya Libre"/>
                <a:ea typeface="Abhaya Libre"/>
                <a:cs typeface="Abhaya Libre"/>
                <a:sym typeface="Abhaya Libre"/>
              </a:rPr>
              <a:t> 70 % </a:t>
            </a:r>
            <a:r>
              <a:rPr lang="en-US" sz="2400" dirty="0" err="1">
                <a:latin typeface="Abhaya Libre"/>
                <a:ea typeface="Abhaya Libre"/>
                <a:cs typeface="Abhaya Libre"/>
                <a:sym typeface="Abhaya Libre"/>
              </a:rPr>
              <a:t>svetovnega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vpliva</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V </a:t>
            </a:r>
            <a:r>
              <a:rPr lang="en-US" sz="2400" dirty="0" err="1">
                <a:latin typeface="Abhaya Libre"/>
                <a:ea typeface="Abhaya Libre"/>
                <a:cs typeface="Abhaya Libre"/>
                <a:sym typeface="Abhaya Libre"/>
              </a:rPr>
              <a:t>nadaljevanju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obravnavamo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nekaj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primerov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umetne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inteligence</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vsakdanjem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življenju</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si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ogledamo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ta </a:t>
            </a:r>
            <a:r>
              <a:rPr lang="en-US" sz="2400" dirty="0" err="1">
                <a:latin typeface="Abhaya Libre"/>
                <a:ea typeface="Abhaya Libre"/>
                <a:cs typeface="Abhaya Libre"/>
                <a:sym typeface="Abhaya Libre"/>
              </a:rPr>
              <a:t>tehnologija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vsak</a:t>
            </a:r>
            <a:r>
              <a:rPr lang="en-US" sz="2400" dirty="0">
                <a:latin typeface="Abhaya Libre"/>
                <a:ea typeface="Abhaya Libre"/>
                <a:cs typeface="Abhaya Libre"/>
                <a:sym typeface="Abhaya Libre"/>
              </a:rPr>
              <a:t> dan </a:t>
            </a:r>
            <a:r>
              <a:rPr lang="en-US" sz="2400" dirty="0" err="1">
                <a:latin typeface="Abhaya Libre"/>
                <a:ea typeface="Abhaya Libre"/>
                <a:cs typeface="Abhaya Libre"/>
                <a:sym typeface="Abhaya Libre"/>
              </a:rPr>
              <a:t>vpliva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naš</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osebni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sp>
        <p:nvSpPr>
          <p:cNvPr id="524" name="Google Shape;524;g1c2ba11e0e5_0_96"/>
          <p:cNvSpPr txBox="1"/>
          <p:nvPr/>
        </p:nvSpPr>
        <p:spPr>
          <a:xfrm>
            <a:off x="1184849" y="830800"/>
            <a:ext cx="12885713"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err="1">
                <a:latin typeface="Abhaya Libre"/>
                <a:ea typeface="Abhaya Libre"/>
                <a:cs typeface="Abhaya Libre"/>
                <a:sym typeface="Abhaya Libre"/>
              </a:rPr>
              <a:t>Kaj</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umetna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inteligenca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spreminja</a:t>
            </a:r>
            <a:r>
              <a:rPr lang="en-US" sz="6410" dirty="0">
                <a:latin typeface="Abhaya Libre"/>
                <a:ea typeface="Abhaya Libre"/>
                <a:cs typeface="Abhaya Libre"/>
                <a:sym typeface="Abhaya Libre"/>
              </a:rPr>
              <a:t>? </a:t>
            </a:r>
            <a:endParaRPr sz="1400" b="0" i="0" u="none" strike="noStrike" cap="none" dirty="0">
              <a:solidFill>
                <a:srgbClr val="000000"/>
              </a:solidFill>
              <a:latin typeface="Arial"/>
              <a:ea typeface="Arial"/>
              <a:cs typeface="Arial"/>
              <a:sym typeface="Arial"/>
            </a:endParaRPr>
          </a:p>
        </p:txBody>
      </p:sp>
      <p:pic>
        <p:nvPicPr>
          <p:cNvPr id="525" name="Google Shape;525;g1c2ba11e0e5_0_96"/>
          <p:cNvPicPr preferRelativeResize="0"/>
          <p:nvPr/>
        </p:nvPicPr>
        <p:blipFill>
          <a:blip r:embed="rId7">
            <a:alphaModFix/>
          </a:blip>
          <a:stretch>
            <a:fillRect/>
          </a:stretch>
        </p:blipFill>
        <p:spPr>
          <a:xfrm>
            <a:off x="11628363" y="3795062"/>
            <a:ext cx="5278075" cy="3512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29"/>
        <p:cNvGrpSpPr/>
        <p:nvPr/>
      </p:nvGrpSpPr>
      <p:grpSpPr>
        <a:xfrm>
          <a:off x="0" y="0"/>
          <a:ext cx="0" cy="0"/>
          <a:chOff x="0" y="0"/>
          <a:chExt cx="0" cy="0"/>
        </a:xfrm>
      </p:grpSpPr>
      <p:grpSp>
        <p:nvGrpSpPr>
          <p:cNvPr id="530" name="Google Shape;530;g1c2ba11e0e5_0_42"/>
          <p:cNvGrpSpPr/>
          <p:nvPr/>
        </p:nvGrpSpPr>
        <p:grpSpPr>
          <a:xfrm>
            <a:off x="0" y="3553600"/>
            <a:ext cx="19062488" cy="3230782"/>
            <a:chOff x="0" y="-38100"/>
            <a:chExt cx="5020540" cy="850900"/>
          </a:xfrm>
        </p:grpSpPr>
        <p:sp>
          <p:nvSpPr>
            <p:cNvPr id="531" name="Google Shape;531;g1c2ba11e0e5_0_4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532" name="Google Shape;532;g1c2ba11e0e5_0_42"/>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33" name="Google Shape;533;g1c2ba11e0e5_0_4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534" name="Google Shape;534;g1c2ba11e0e5_0_42"/>
          <p:cNvPicPr preferRelativeResize="0"/>
          <p:nvPr/>
        </p:nvPicPr>
        <p:blipFill rotWithShape="1">
          <a:blip r:embed="rId4">
            <a:alphaModFix/>
          </a:blip>
          <a:srcRect/>
          <a:stretch/>
        </p:blipFill>
        <p:spPr>
          <a:xfrm rot="-9632120">
            <a:off x="-2431641" y="-1705919"/>
            <a:ext cx="5721823" cy="5669807"/>
          </a:xfrm>
          <a:prstGeom prst="rect">
            <a:avLst/>
          </a:prstGeom>
          <a:noFill/>
          <a:ln>
            <a:noFill/>
          </a:ln>
        </p:spPr>
      </p:pic>
      <p:pic>
        <p:nvPicPr>
          <p:cNvPr id="535" name="Google Shape;535;g1c2ba11e0e5_0_4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536" name="Google Shape;536;g1c2ba11e0e5_0_4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537" name="Google Shape;537;g1c2ba11e0e5_0_4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538" name="Google Shape;538;g1c2ba11e0e5_0_4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539" name="Google Shape;539;g1c2ba11e0e5_0_42"/>
          <p:cNvPicPr preferRelativeResize="0"/>
          <p:nvPr/>
        </p:nvPicPr>
        <p:blipFill rotWithShape="1">
          <a:blip r:embed="rId7">
            <a:alphaModFix/>
          </a:blip>
          <a:srcRect/>
          <a:stretch/>
        </p:blipFill>
        <p:spPr>
          <a:xfrm rot="3420379">
            <a:off x="5570970" y="-4349324"/>
            <a:ext cx="5810576" cy="5802963"/>
          </a:xfrm>
          <a:prstGeom prst="rect">
            <a:avLst/>
          </a:prstGeom>
          <a:noFill/>
          <a:ln>
            <a:noFill/>
          </a:ln>
        </p:spPr>
      </p:pic>
      <p:pic>
        <p:nvPicPr>
          <p:cNvPr id="540" name="Google Shape;540;g1c2ba11e0e5_0_42"/>
          <p:cNvPicPr preferRelativeResize="0"/>
          <p:nvPr/>
        </p:nvPicPr>
        <p:blipFill rotWithShape="1">
          <a:blip r:embed="rId7">
            <a:alphaModFix/>
          </a:blip>
          <a:srcRect/>
          <a:stretch/>
        </p:blipFill>
        <p:spPr>
          <a:xfrm rot="-4167270">
            <a:off x="-3176552" y="4860538"/>
            <a:ext cx="4881157" cy="4874759"/>
          </a:xfrm>
          <a:prstGeom prst="rect">
            <a:avLst/>
          </a:prstGeom>
          <a:noFill/>
          <a:ln>
            <a:noFill/>
          </a:ln>
        </p:spPr>
      </p:pic>
      <p:grpSp>
        <p:nvGrpSpPr>
          <p:cNvPr id="541" name="Google Shape;541;g1c2ba11e0e5_0_42"/>
          <p:cNvGrpSpPr/>
          <p:nvPr/>
        </p:nvGrpSpPr>
        <p:grpSpPr>
          <a:xfrm rot="10800000">
            <a:off x="1170763" y="8531326"/>
            <a:ext cx="2900573" cy="807705"/>
            <a:chOff x="0" y="0"/>
            <a:chExt cx="3867430" cy="1076940"/>
          </a:xfrm>
        </p:grpSpPr>
        <p:pic>
          <p:nvPicPr>
            <p:cNvPr id="542" name="Google Shape;542;g1c2ba11e0e5_0_4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543" name="Google Shape;543;g1c2ba11e0e5_0_4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544" name="Google Shape;544;g1c2ba11e0e5_0_42"/>
          <p:cNvSpPr txBox="1"/>
          <p:nvPr/>
        </p:nvSpPr>
        <p:spPr>
          <a:xfrm>
            <a:off x="1665617" y="3459266"/>
            <a:ext cx="15896700" cy="336092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en-US" sz="7800" dirty="0">
                <a:solidFill>
                  <a:srgbClr val="04989E"/>
                </a:solidFill>
                <a:latin typeface="Abhaya Libre"/>
                <a:ea typeface="Abhaya Libre"/>
                <a:cs typeface="Abhaya Libre"/>
                <a:sym typeface="Abhaya Libre"/>
              </a:rPr>
              <a:t>5 </a:t>
            </a:r>
            <a:r>
              <a:rPr lang="en-US" sz="7800" dirty="0" err="1">
                <a:solidFill>
                  <a:srgbClr val="04989E"/>
                </a:solidFill>
                <a:latin typeface="Abhaya Libre"/>
                <a:ea typeface="Abhaya Libre"/>
                <a:cs typeface="Abhaya Libre"/>
                <a:sym typeface="Abhaya Libre"/>
              </a:rPr>
              <a:t>primerov</a:t>
            </a:r>
            <a:r>
              <a:rPr lang="en-US" sz="7800" dirty="0">
                <a:solidFill>
                  <a:srgbClr val="04989E"/>
                </a:solidFill>
                <a:latin typeface="Abhaya Libre"/>
                <a:ea typeface="Abhaya Libre"/>
                <a:cs typeface="Abhaya Libre"/>
                <a:sym typeface="Abhaya Libre"/>
              </a:rPr>
              <a:t> </a:t>
            </a:r>
            <a:r>
              <a:rPr lang="en-US" sz="7800" dirty="0" err="1">
                <a:solidFill>
                  <a:srgbClr val="04989E"/>
                </a:solidFill>
                <a:latin typeface="Abhaya Libre"/>
                <a:ea typeface="Abhaya Libre"/>
                <a:cs typeface="Abhaya Libre"/>
                <a:sym typeface="Abhaya Libre"/>
              </a:rPr>
              <a:t>umetne</a:t>
            </a:r>
            <a:r>
              <a:rPr lang="en-US" sz="7800" dirty="0">
                <a:solidFill>
                  <a:srgbClr val="04989E"/>
                </a:solidFill>
                <a:latin typeface="Abhaya Libre"/>
                <a:ea typeface="Abhaya Libre"/>
                <a:cs typeface="Abhaya Libre"/>
                <a:sym typeface="Abhaya Libre"/>
              </a:rPr>
              <a:t> </a:t>
            </a:r>
            <a:r>
              <a:rPr lang="en-US" sz="7800" dirty="0" err="1">
                <a:solidFill>
                  <a:srgbClr val="04989E"/>
                </a:solidFill>
                <a:latin typeface="Abhaya Libre"/>
                <a:ea typeface="Abhaya Libre"/>
                <a:cs typeface="Abhaya Libre"/>
                <a:sym typeface="Abhaya Libre"/>
              </a:rPr>
              <a:t>inteligence</a:t>
            </a:r>
            <a:r>
              <a:rPr lang="en-US" sz="7800" dirty="0">
                <a:solidFill>
                  <a:srgbClr val="04989E"/>
                </a:solidFill>
                <a:latin typeface="Abhaya Libre"/>
                <a:ea typeface="Abhaya Libre"/>
                <a:cs typeface="Abhaya Libre"/>
                <a:sym typeface="Abhaya Libre"/>
              </a:rPr>
              <a:t> v </a:t>
            </a:r>
            <a:r>
              <a:rPr lang="en-US" sz="7800" dirty="0" err="1">
                <a:solidFill>
                  <a:srgbClr val="04989E"/>
                </a:solidFill>
                <a:latin typeface="Abhaya Libre"/>
                <a:ea typeface="Abhaya Libre"/>
                <a:cs typeface="Abhaya Libre"/>
                <a:sym typeface="Abhaya Libre"/>
              </a:rPr>
              <a:t>vsakdanjem</a:t>
            </a:r>
            <a:r>
              <a:rPr lang="en-US" sz="7800" dirty="0">
                <a:solidFill>
                  <a:srgbClr val="04989E"/>
                </a:solidFill>
                <a:latin typeface="Abhaya Libre"/>
                <a:ea typeface="Abhaya Libre"/>
                <a:cs typeface="Abhaya Libre"/>
                <a:sym typeface="Abhaya Libre"/>
              </a:rPr>
              <a:t> </a:t>
            </a:r>
            <a:r>
              <a:rPr lang="en-US" sz="7800" dirty="0" err="1">
                <a:solidFill>
                  <a:srgbClr val="04989E"/>
                </a:solidFill>
                <a:latin typeface="Abhaya Libre"/>
                <a:ea typeface="Abhaya Libre"/>
                <a:cs typeface="Abhaya Libre"/>
                <a:sym typeface="Abhaya Libre"/>
              </a:rPr>
              <a:t>življenju</a:t>
            </a:r>
            <a:endParaRPr sz="7400" b="0" i="0" u="none" strike="noStrike" cap="none" dirty="0">
              <a:solidFill>
                <a:srgbClr val="000000"/>
              </a:solidFill>
              <a:latin typeface="Arial"/>
              <a:ea typeface="Arial"/>
              <a:cs typeface="Arial"/>
              <a:sym typeface="Arial"/>
            </a:endParaRPr>
          </a:p>
        </p:txBody>
      </p:sp>
      <p:pic>
        <p:nvPicPr>
          <p:cNvPr id="545" name="Google Shape;545;g1c2ba11e0e5_0_42"/>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546" name="Google Shape;546;g1c2ba11e0e5_0_42"/>
          <p:cNvPicPr preferRelativeResize="0"/>
          <p:nvPr/>
        </p:nvPicPr>
        <p:blipFill rotWithShape="1">
          <a:blip r:embed="rId10">
            <a:alphaModFix/>
          </a:blip>
          <a:srcRect/>
          <a:stretch/>
        </p:blipFill>
        <p:spPr>
          <a:xfrm>
            <a:off x="7758608" y="9258300"/>
            <a:ext cx="3710719" cy="7792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50"/>
        <p:cNvGrpSpPr/>
        <p:nvPr/>
      </p:nvGrpSpPr>
      <p:grpSpPr>
        <a:xfrm>
          <a:off x="0" y="0"/>
          <a:ext cx="0" cy="0"/>
          <a:chOff x="0" y="0"/>
          <a:chExt cx="0" cy="0"/>
        </a:xfrm>
      </p:grpSpPr>
      <p:pic>
        <p:nvPicPr>
          <p:cNvPr id="551" name="Google Shape;551;g1c0d571eb8a_0_220"/>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52" name="Google Shape;552;g1c0d571eb8a_0_22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53" name="Google Shape;553;g1c0d571eb8a_0_22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54" name="Google Shape;554;g1c0d571eb8a_0_220"/>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55" name="Google Shape;555;g1c0d571eb8a_0_220"/>
          <p:cNvSpPr/>
          <p:nvPr/>
        </p:nvSpPr>
        <p:spPr>
          <a:xfrm>
            <a:off x="10192325" y="2997750"/>
            <a:ext cx="7238346" cy="5790502"/>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1c0d571eb8a_0_220"/>
          <p:cNvSpPr txBox="1"/>
          <p:nvPr/>
        </p:nvSpPr>
        <p:spPr>
          <a:xfrm>
            <a:off x="1184850" y="2997750"/>
            <a:ext cx="8310900" cy="616168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600" dirty="0" err="1">
                <a:latin typeface="Abhaya Libre"/>
                <a:ea typeface="Abhaya Libre"/>
                <a:cs typeface="Abhaya Libre"/>
                <a:sym typeface="Abhaya Libre"/>
              </a:rPr>
              <a:t>Samovozeči</a:t>
            </a:r>
            <a:r>
              <a:rPr lang="en-US" sz="2600" dirty="0">
                <a:latin typeface="Abhaya Libre"/>
                <a:ea typeface="Abhaya Libre"/>
                <a:cs typeface="Abhaya Libre"/>
                <a:sym typeface="Abhaya Libre"/>
              </a:rPr>
              <a:t> in </a:t>
            </a:r>
            <a:r>
              <a:rPr lang="en-US" sz="2600" dirty="0" err="1">
                <a:latin typeface="Abhaya Libre"/>
                <a:ea typeface="Abhaya Libre"/>
                <a:cs typeface="Abhaya Libre"/>
                <a:sym typeface="Abhaya Libre"/>
              </a:rPr>
              <a:t>parkirni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avtomobili</a:t>
            </a:r>
            <a:r>
              <a:rPr lang="en-US" sz="2600" dirty="0">
                <a:latin typeface="Abhaya Libre"/>
                <a:ea typeface="Abhaya Libre"/>
                <a:cs typeface="Abhaya Libre"/>
                <a:sym typeface="Abhaya Libre"/>
              </a:rPr>
              <a:t> za </a:t>
            </a:r>
            <a:r>
              <a:rPr lang="en-US" sz="2600" dirty="0" err="1">
                <a:latin typeface="Abhaya Libre"/>
                <a:ea typeface="Abhaya Libre"/>
                <a:cs typeface="Abhaya Libre"/>
                <a:sym typeface="Abhaya Libre"/>
              </a:rPr>
              <a:t>prepoznavanje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prostora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okoli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vozila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uporabljajo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globoko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učenje</a:t>
            </a:r>
            <a:r>
              <a:rPr lang="en-US" sz="2600" dirty="0">
                <a:latin typeface="Abhaya Libre"/>
                <a:ea typeface="Abhaya Libre"/>
                <a:cs typeface="Abhaya Libre"/>
                <a:sym typeface="Abhaya Libre"/>
              </a:rPr>
              <a:t>, ki je </a:t>
            </a:r>
            <a:r>
              <a:rPr lang="en-US" sz="2600" dirty="0" err="1">
                <a:latin typeface="Abhaya Libre"/>
                <a:ea typeface="Abhaya Libre"/>
                <a:cs typeface="Abhaya Libre"/>
                <a:sym typeface="Abhaya Libre"/>
              </a:rPr>
              <a:t>podvrsta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umetne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inteligence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Tehnološko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podjetje</a:t>
            </a:r>
            <a:r>
              <a:rPr lang="en-US" sz="2600" dirty="0">
                <a:latin typeface="Abhaya Libre"/>
                <a:ea typeface="Abhaya Libre"/>
                <a:cs typeface="Abhaya Libre"/>
                <a:sym typeface="Abhaya Libre"/>
              </a:rPr>
              <a:t> Nvidia </a:t>
            </a:r>
            <a:r>
              <a:rPr lang="en-US" sz="2600" dirty="0" err="1">
                <a:latin typeface="Abhaya Libre"/>
                <a:ea typeface="Abhaya Libre"/>
                <a:cs typeface="Abhaya Libre"/>
                <a:sym typeface="Abhaya Libre"/>
              </a:rPr>
              <a:t>uporablja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umetno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inteligenco</a:t>
            </a:r>
            <a:r>
              <a:rPr lang="en-US" sz="2600" dirty="0">
                <a:latin typeface="Abhaya Libre"/>
                <a:ea typeface="Abhaya Libre"/>
                <a:cs typeface="Abhaya Libre"/>
                <a:sym typeface="Abhaya Libre"/>
              </a:rPr>
              <a:t>, da bi </a:t>
            </a:r>
            <a:r>
              <a:rPr lang="en-US" sz="2600" dirty="0" err="1">
                <a:latin typeface="Abhaya Libre"/>
                <a:ea typeface="Abhaya Libre"/>
                <a:cs typeface="Abhaya Libre"/>
                <a:sym typeface="Abhaya Libre"/>
              </a:rPr>
              <a:t>avtomobilom</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omogočila</a:t>
            </a:r>
            <a:r>
              <a:rPr lang="en-US" sz="2600" dirty="0">
                <a:latin typeface="Abhaya Libre"/>
                <a:ea typeface="Abhaya Libre"/>
                <a:cs typeface="Abhaya Libre"/>
                <a:sym typeface="Abhaya Libre"/>
              </a:rPr>
              <a:t>, da </a:t>
            </a:r>
            <a:r>
              <a:rPr lang="en-US" sz="2600" dirty="0" err="1">
                <a:latin typeface="Abhaya Libre"/>
                <a:ea typeface="Abhaya Libre"/>
                <a:cs typeface="Abhaya Libre"/>
                <a:sym typeface="Abhaya Libre"/>
              </a:rPr>
              <a:t>vidijo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razmišljajo</a:t>
            </a:r>
            <a:r>
              <a:rPr lang="en-US" sz="2600" dirty="0">
                <a:latin typeface="Abhaya Libre"/>
                <a:ea typeface="Abhaya Libre"/>
                <a:cs typeface="Abhaya Libre"/>
                <a:sym typeface="Abhaya Libre"/>
              </a:rPr>
              <a:t> in se </a:t>
            </a:r>
            <a:r>
              <a:rPr lang="en-US" sz="2600" dirty="0" err="1">
                <a:latin typeface="Abhaya Libre"/>
                <a:ea typeface="Abhaya Libre"/>
                <a:cs typeface="Abhaya Libre"/>
                <a:sym typeface="Abhaya Libre"/>
              </a:rPr>
              <a:t>učijo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tako</a:t>
            </a:r>
            <a:r>
              <a:rPr lang="en-US" sz="2600" dirty="0">
                <a:latin typeface="Abhaya Libre"/>
                <a:ea typeface="Abhaya Libre"/>
                <a:cs typeface="Abhaya Libre"/>
                <a:sym typeface="Abhaya Libre"/>
              </a:rPr>
              <a:t> da </a:t>
            </a:r>
            <a:r>
              <a:rPr lang="en-US" sz="2600" dirty="0" err="1">
                <a:latin typeface="Abhaya Libre"/>
                <a:ea typeface="Abhaya Libre"/>
                <a:cs typeface="Abhaya Libre"/>
                <a:sym typeface="Abhaya Libre"/>
              </a:rPr>
              <a:t>lahko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krmarijo</a:t>
            </a:r>
            <a:r>
              <a:rPr lang="en-US" sz="2600" dirty="0">
                <a:latin typeface="Abhaya Libre"/>
                <a:ea typeface="Abhaya Libre"/>
                <a:cs typeface="Abhaya Libre"/>
                <a:sym typeface="Abhaya Libre"/>
              </a:rPr>
              <a:t> po </a:t>
            </a:r>
            <a:r>
              <a:rPr lang="en-US" sz="2600" dirty="0" err="1">
                <a:latin typeface="Abhaya Libre"/>
                <a:ea typeface="Abhaya Libre"/>
                <a:cs typeface="Abhaya Libre"/>
                <a:sym typeface="Abhaya Libre"/>
              </a:rPr>
              <a:t>skoraj</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neskončni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paleti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možnih</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scenarijev</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vožnje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pojasnjuje</a:t>
            </a:r>
            <a:r>
              <a:rPr lang="en-US" sz="2600" dirty="0">
                <a:latin typeface="Abhaya Libre"/>
                <a:ea typeface="Abhaya Libre"/>
                <a:cs typeface="Abhaya Libre"/>
                <a:sym typeface="Abhaya Libre"/>
              </a:rPr>
              <a:t> Nvidia </a:t>
            </a:r>
            <a:r>
              <a:rPr lang="en-US" sz="2600" dirty="0" err="1">
                <a:latin typeface="Abhaya Libre"/>
                <a:ea typeface="Abhaya Libre"/>
                <a:cs typeface="Abhaya Libre"/>
                <a:sym typeface="Abhaya Libre"/>
              </a:rPr>
              <a:t>na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svoji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spletni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strani</a:t>
            </a:r>
            <a:r>
              <a:rPr lang="en-US" sz="2600" dirty="0">
                <a:latin typeface="Abhaya Libre"/>
                <a:ea typeface="Abhaya Libre"/>
                <a:cs typeface="Abhaya Libre"/>
                <a:sym typeface="Abhaya Libre"/>
              </a:rPr>
              <a:t>.</a:t>
            </a:r>
            <a:endParaRPr lang="sl-SI" sz="26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600" dirty="0" err="1">
                <a:latin typeface="Abhaya Libre"/>
                <a:ea typeface="Abhaya Libre"/>
                <a:cs typeface="Abhaya Libre"/>
                <a:sym typeface="Abhaya Libre"/>
              </a:rPr>
              <a:t>Nvidiina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tehnologija</a:t>
            </a:r>
            <a:r>
              <a:rPr lang="en-US" sz="2600" dirty="0">
                <a:latin typeface="Abhaya Libre"/>
                <a:ea typeface="Abhaya Libre"/>
                <a:cs typeface="Abhaya Libre"/>
                <a:sym typeface="Abhaya Libre"/>
              </a:rPr>
              <a:t> z </a:t>
            </a:r>
            <a:r>
              <a:rPr lang="en-US" sz="2600" dirty="0" err="1">
                <a:latin typeface="Abhaya Libre"/>
                <a:ea typeface="Abhaya Libre"/>
                <a:cs typeface="Abhaya Libre"/>
                <a:sym typeface="Abhaya Libre"/>
              </a:rPr>
              <a:t>umetno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inteligenco</a:t>
            </a:r>
            <a:r>
              <a:rPr lang="en-US" sz="2600" dirty="0">
                <a:latin typeface="Abhaya Libre"/>
                <a:ea typeface="Abhaya Libre"/>
                <a:cs typeface="Abhaya Libre"/>
                <a:sym typeface="Abhaya Libre"/>
              </a:rPr>
              <a:t> se </a:t>
            </a:r>
            <a:r>
              <a:rPr lang="en-US" sz="2600" dirty="0" err="1">
                <a:latin typeface="Abhaya Libre"/>
                <a:ea typeface="Abhaya Libre"/>
                <a:cs typeface="Abhaya Libre"/>
                <a:sym typeface="Abhaya Libre"/>
              </a:rPr>
              <a:t>že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uporablja</a:t>
            </a:r>
            <a:r>
              <a:rPr lang="en-US" sz="2600" dirty="0">
                <a:latin typeface="Abhaya Libre"/>
                <a:ea typeface="Abhaya Libre"/>
                <a:cs typeface="Abhaya Libre"/>
                <a:sym typeface="Abhaya Libre"/>
              </a:rPr>
              <a:t> v </a:t>
            </a:r>
            <a:r>
              <a:rPr lang="en-US" sz="2600" dirty="0" err="1">
                <a:latin typeface="Abhaya Libre"/>
                <a:ea typeface="Abhaya Libre"/>
                <a:cs typeface="Abhaya Libre"/>
                <a:sym typeface="Abhaya Libre"/>
              </a:rPr>
              <a:t>avtomobilih</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podjetij</a:t>
            </a:r>
            <a:r>
              <a:rPr lang="en-US" sz="2600" dirty="0">
                <a:latin typeface="Abhaya Libre"/>
                <a:ea typeface="Abhaya Libre"/>
                <a:cs typeface="Abhaya Libre"/>
                <a:sym typeface="Abhaya Libre"/>
              </a:rPr>
              <a:t> Toyota, Mercedes-Benz, Audi, Volvo in Tesla </a:t>
            </a:r>
            <a:r>
              <a:rPr lang="en-US" sz="2600" dirty="0" err="1">
                <a:latin typeface="Abhaya Libre"/>
                <a:ea typeface="Abhaya Libre"/>
                <a:cs typeface="Abhaya Libre"/>
                <a:sym typeface="Abhaya Libre"/>
              </a:rPr>
              <a:t>ter</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bo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gotovo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prinesla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revolucijo</a:t>
            </a:r>
            <a:r>
              <a:rPr lang="en-US" sz="2600" dirty="0">
                <a:latin typeface="Abhaya Libre"/>
                <a:ea typeface="Abhaya Libre"/>
                <a:cs typeface="Abhaya Libre"/>
                <a:sym typeface="Abhaya Libre"/>
              </a:rPr>
              <a:t> v </a:t>
            </a:r>
            <a:r>
              <a:rPr lang="en-US" sz="2600" dirty="0" err="1">
                <a:latin typeface="Abhaya Libre"/>
                <a:ea typeface="Abhaya Libre"/>
                <a:cs typeface="Abhaya Libre"/>
                <a:sym typeface="Abhaya Libre"/>
              </a:rPr>
              <a:t>načinu</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vožnje</a:t>
            </a:r>
            <a:r>
              <a:rPr lang="en-US" sz="2600" dirty="0">
                <a:latin typeface="Abhaya Libre"/>
                <a:ea typeface="Abhaya Libre"/>
                <a:cs typeface="Abhaya Libre"/>
                <a:sym typeface="Abhaya Libre"/>
              </a:rPr>
              <a:t> in </a:t>
            </a:r>
            <a:r>
              <a:rPr lang="en-US" sz="2600" dirty="0" err="1">
                <a:latin typeface="Abhaya Libre"/>
                <a:ea typeface="Abhaya Libre"/>
                <a:cs typeface="Abhaya Libre"/>
                <a:sym typeface="Abhaya Libre"/>
              </a:rPr>
              <a:t>omogočila</a:t>
            </a:r>
            <a:r>
              <a:rPr lang="en-US" sz="2600" dirty="0">
                <a:latin typeface="Abhaya Libre"/>
                <a:ea typeface="Abhaya Libre"/>
                <a:cs typeface="Abhaya Libre"/>
                <a:sym typeface="Abhaya Libre"/>
              </a:rPr>
              <a:t>, da se </a:t>
            </a:r>
            <a:r>
              <a:rPr lang="en-US" sz="2600" dirty="0" err="1">
                <a:latin typeface="Abhaya Libre"/>
                <a:ea typeface="Abhaya Libre"/>
                <a:cs typeface="Abhaya Libre"/>
                <a:sym typeface="Abhaya Libre"/>
              </a:rPr>
              <a:t>bodo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vozila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vozila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sama</a:t>
            </a:r>
            <a:r>
              <a:rPr lang="en-US" sz="2600" dirty="0">
                <a:latin typeface="Abhaya Libre"/>
                <a:ea typeface="Abhaya Libre"/>
                <a:cs typeface="Abhaya Libre"/>
                <a:sym typeface="Abhaya Libre"/>
              </a:rPr>
              <a:t>.</a:t>
            </a:r>
            <a:endParaRPr sz="2600" dirty="0">
              <a:latin typeface="Abhaya Libre"/>
              <a:ea typeface="Abhaya Libre"/>
              <a:cs typeface="Abhaya Libre"/>
              <a:sym typeface="Abhaya Libre"/>
            </a:endParaRPr>
          </a:p>
        </p:txBody>
      </p:sp>
      <p:sp>
        <p:nvSpPr>
          <p:cNvPr id="557" name="Google Shape;557;g1c0d571eb8a_0_220"/>
          <p:cNvSpPr txBox="1"/>
          <p:nvPr/>
        </p:nvSpPr>
        <p:spPr>
          <a:xfrm>
            <a:off x="1184850" y="1701275"/>
            <a:ext cx="1244700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1. </a:t>
            </a:r>
            <a:r>
              <a:rPr lang="en-US" sz="6410" dirty="0" err="1">
                <a:latin typeface="Abhaya Libre"/>
                <a:ea typeface="Abhaya Libre"/>
                <a:cs typeface="Abhaya Libre"/>
                <a:sym typeface="Abhaya Libre"/>
              </a:rPr>
              <a:t>Samovozeča</a:t>
            </a:r>
            <a:r>
              <a:rPr lang="en-US" sz="6410" dirty="0">
                <a:latin typeface="Abhaya Libre"/>
                <a:ea typeface="Abhaya Libre"/>
                <a:cs typeface="Abhaya Libre"/>
                <a:sym typeface="Abhaya Libre"/>
              </a:rPr>
              <a:t> in </a:t>
            </a:r>
            <a:r>
              <a:rPr lang="en-US" sz="6410" dirty="0" err="1">
                <a:latin typeface="Abhaya Libre"/>
                <a:ea typeface="Abhaya Libre"/>
                <a:cs typeface="Abhaya Libre"/>
                <a:sym typeface="Abhaya Libre"/>
              </a:rPr>
              <a:t>parkirna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vozila</a:t>
            </a:r>
            <a:endParaRPr sz="1400" b="0" i="0" u="none" strike="noStrike" cap="none" dirty="0">
              <a:solidFill>
                <a:srgbClr val="000000"/>
              </a:solidFill>
              <a:latin typeface="Arial"/>
              <a:ea typeface="Arial"/>
              <a:cs typeface="Arial"/>
              <a:sym typeface="Arial"/>
            </a:endParaRPr>
          </a:p>
        </p:txBody>
      </p:sp>
      <p:pic>
        <p:nvPicPr>
          <p:cNvPr id="558" name="Google Shape;558;g1c0d571eb8a_0_220" descr="CES has featured self-driving car demos before but nothing like NVIDIA’s own self-driving car, affectionately known as BB8. More info at http://nvda.ws/2i2VRs4." title="NVIDIA Self-Driving Car Demo at CES 2017">
            <a:hlinkClick r:id="rId7"/>
          </p:cNvPr>
          <p:cNvPicPr preferRelativeResize="0"/>
          <p:nvPr/>
        </p:nvPicPr>
        <p:blipFill>
          <a:blip r:embed="rId8">
            <a:alphaModFix/>
          </a:blip>
          <a:stretch>
            <a:fillRect/>
          </a:stretch>
        </p:blipFill>
        <p:spPr>
          <a:xfrm>
            <a:off x="10935386" y="3735912"/>
            <a:ext cx="5752214" cy="431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10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62"/>
        <p:cNvGrpSpPr/>
        <p:nvPr/>
      </p:nvGrpSpPr>
      <p:grpSpPr>
        <a:xfrm>
          <a:off x="0" y="0"/>
          <a:ext cx="0" cy="0"/>
          <a:chOff x="0" y="0"/>
          <a:chExt cx="0" cy="0"/>
        </a:xfrm>
      </p:grpSpPr>
      <p:pic>
        <p:nvPicPr>
          <p:cNvPr id="563" name="Google Shape;563;g1c2ba11e0e5_0_110"/>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64" name="Google Shape;564;g1c2ba11e0e5_0_11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65" name="Google Shape;565;g1c2ba11e0e5_0_11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66" name="Google Shape;566;g1c2ba11e0e5_0_110"/>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67" name="Google Shape;567;g1c2ba11e0e5_0_110"/>
          <p:cNvSpPr/>
          <p:nvPr/>
        </p:nvSpPr>
        <p:spPr>
          <a:xfrm>
            <a:off x="11075875" y="2473275"/>
            <a:ext cx="6791236"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1c2ba11e0e5_0_110"/>
          <p:cNvSpPr txBox="1"/>
          <p:nvPr/>
        </p:nvSpPr>
        <p:spPr>
          <a:xfrm>
            <a:off x="1184850" y="2622763"/>
            <a:ext cx="9323100" cy="538609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500" dirty="0" err="1">
                <a:latin typeface="Abhaya Libre"/>
                <a:ea typeface="Abhaya Libre"/>
                <a:cs typeface="Abhaya Libre"/>
                <a:sym typeface="Abhaya Libre"/>
              </a:rPr>
              <a:t>Applova</a:t>
            </a:r>
            <a:r>
              <a:rPr lang="en-US" sz="2500" dirty="0">
                <a:latin typeface="Abhaya Libre"/>
                <a:ea typeface="Abhaya Libre"/>
                <a:cs typeface="Abhaya Libre"/>
                <a:sym typeface="Abhaya Libre"/>
              </a:rPr>
              <a:t> Siri, Google Now, </a:t>
            </a:r>
            <a:r>
              <a:rPr lang="en-US" sz="2500" dirty="0" err="1">
                <a:latin typeface="Abhaya Libre"/>
                <a:ea typeface="Abhaya Libre"/>
                <a:cs typeface="Abhaya Libre"/>
                <a:sym typeface="Abhaya Libre"/>
              </a:rPr>
              <a:t>Amazonova</a:t>
            </a:r>
            <a:r>
              <a:rPr lang="en-US" sz="2500" dirty="0">
                <a:latin typeface="Abhaya Libre"/>
                <a:ea typeface="Abhaya Libre"/>
                <a:cs typeface="Abhaya Libre"/>
                <a:sym typeface="Abhaya Libre"/>
              </a:rPr>
              <a:t> Alexa in </a:t>
            </a:r>
            <a:r>
              <a:rPr lang="en-US" sz="2500" dirty="0" err="1">
                <a:latin typeface="Abhaya Libre"/>
                <a:ea typeface="Abhaya Libre"/>
                <a:cs typeface="Abhaya Libre"/>
                <a:sym typeface="Abhaya Libre"/>
              </a:rPr>
              <a:t>Microsoftova</a:t>
            </a:r>
            <a:r>
              <a:rPr lang="en-US" sz="2500" dirty="0">
                <a:latin typeface="Abhaya Libre"/>
                <a:ea typeface="Abhaya Libre"/>
                <a:cs typeface="Abhaya Libre"/>
                <a:sym typeface="Abhaya Libre"/>
              </a:rPr>
              <a:t> Cortana so </a:t>
            </a:r>
            <a:r>
              <a:rPr lang="en-US" sz="2500" dirty="0" err="1">
                <a:latin typeface="Abhaya Libre"/>
                <a:ea typeface="Abhaya Libre"/>
                <a:cs typeface="Abhaya Libre"/>
                <a:sym typeface="Abhaya Libre"/>
              </a:rPr>
              <a:t>glavni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primeri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umetne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inteligence</a:t>
            </a:r>
            <a:r>
              <a:rPr lang="en-US" sz="2500" dirty="0">
                <a:latin typeface="Abhaya Libre"/>
                <a:ea typeface="Abhaya Libre"/>
                <a:cs typeface="Abhaya Libre"/>
                <a:sym typeface="Abhaya Libre"/>
              </a:rPr>
              <a:t> v </a:t>
            </a:r>
            <a:r>
              <a:rPr lang="en-US" sz="2500" dirty="0" err="1">
                <a:latin typeface="Abhaya Libre"/>
                <a:ea typeface="Abhaya Libre"/>
                <a:cs typeface="Abhaya Libre"/>
                <a:sym typeface="Abhaya Libre"/>
              </a:rPr>
              <a:t>vsakdanjem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življenju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digitalni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pomočniki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pomagajo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uporabnikom</a:t>
            </a:r>
            <a:r>
              <a:rPr lang="en-US" sz="2500" dirty="0">
                <a:latin typeface="Abhaya Libre"/>
                <a:ea typeface="Abhaya Libre"/>
                <a:cs typeface="Abhaya Libre"/>
                <a:sym typeface="Abhaya Libre"/>
              </a:rPr>
              <a:t> pri </a:t>
            </a:r>
            <a:r>
              <a:rPr lang="en-US" sz="2500" dirty="0" err="1">
                <a:latin typeface="Abhaya Libre"/>
                <a:ea typeface="Abhaya Libre"/>
                <a:cs typeface="Abhaya Libre"/>
                <a:sym typeface="Abhaya Libre"/>
              </a:rPr>
              <a:t>opravljanju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različnih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nalog</a:t>
            </a:r>
            <a:r>
              <a:rPr lang="en-US" sz="2500" dirty="0">
                <a:latin typeface="Abhaya Libre"/>
                <a:ea typeface="Abhaya Libre"/>
                <a:cs typeface="Abhaya Libre"/>
                <a:sym typeface="Abhaya Libre"/>
              </a:rPr>
              <a:t>, od </a:t>
            </a:r>
            <a:r>
              <a:rPr lang="en-US" sz="2500" dirty="0" err="1">
                <a:latin typeface="Abhaya Libre"/>
                <a:ea typeface="Abhaya Libre"/>
                <a:cs typeface="Abhaya Libre"/>
                <a:sym typeface="Abhaya Libre"/>
              </a:rPr>
              <a:t>preverjanja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urnikov</a:t>
            </a:r>
            <a:r>
              <a:rPr lang="en-US" sz="2500" dirty="0">
                <a:latin typeface="Abhaya Libre"/>
                <a:ea typeface="Abhaya Libre"/>
                <a:cs typeface="Abhaya Libre"/>
                <a:sym typeface="Abhaya Libre"/>
              </a:rPr>
              <a:t> in </a:t>
            </a:r>
            <a:r>
              <a:rPr lang="en-US" sz="2500" dirty="0" err="1">
                <a:latin typeface="Abhaya Libre"/>
                <a:ea typeface="Abhaya Libre"/>
                <a:cs typeface="Abhaya Libre"/>
                <a:sym typeface="Abhaya Libre"/>
              </a:rPr>
              <a:t>iskanja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nečesa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spletu</a:t>
            </a:r>
            <a:r>
              <a:rPr lang="en-US" sz="2500" dirty="0">
                <a:latin typeface="Abhaya Libre"/>
                <a:ea typeface="Abhaya Libre"/>
                <a:cs typeface="Abhaya Libre"/>
                <a:sym typeface="Abhaya Libre"/>
              </a:rPr>
              <a:t> do </a:t>
            </a:r>
            <a:r>
              <a:rPr lang="en-US" sz="2500" dirty="0" err="1">
                <a:latin typeface="Abhaya Libre"/>
                <a:ea typeface="Abhaya Libre"/>
                <a:cs typeface="Abhaya Libre"/>
                <a:sym typeface="Abhaya Libre"/>
              </a:rPr>
              <a:t>pošiljanja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ukazov</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drugi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aplikaciji</a:t>
            </a:r>
            <a:r>
              <a:rPr lang="en-US" sz="2500" dirty="0">
                <a:latin typeface="Abhaya Libre"/>
                <a:ea typeface="Abhaya Libre"/>
                <a:cs typeface="Abhaya Libre"/>
                <a:sym typeface="Abhaya Libre"/>
              </a:rPr>
              <a:t>.</a:t>
            </a:r>
            <a:endParaRPr lang="sl-SI" sz="25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500" dirty="0">
                <a:latin typeface="Abhaya Libre"/>
                <a:ea typeface="Abhaya Libre"/>
                <a:cs typeface="Abhaya Libre"/>
                <a:sym typeface="Abhaya Libre"/>
              </a:rPr>
              <a:t>UI je </a:t>
            </a:r>
            <a:r>
              <a:rPr lang="en-US" sz="2500" dirty="0" err="1">
                <a:latin typeface="Abhaya Libre"/>
                <a:ea typeface="Abhaya Libre"/>
                <a:cs typeface="Abhaya Libre"/>
                <a:sym typeface="Abhaya Libre"/>
              </a:rPr>
              <a:t>pomemben</a:t>
            </a:r>
            <a:r>
              <a:rPr lang="en-US" sz="2500" dirty="0">
                <a:latin typeface="Abhaya Libre"/>
                <a:ea typeface="Abhaya Libre"/>
                <a:cs typeface="Abhaya Libre"/>
                <a:sym typeface="Abhaya Libre"/>
              </a:rPr>
              <a:t> del </a:t>
            </a:r>
            <a:r>
              <a:rPr lang="en-US" sz="2500" dirty="0" err="1">
                <a:latin typeface="Abhaya Libre"/>
                <a:ea typeface="Abhaya Libre"/>
                <a:cs typeface="Abhaya Libre"/>
                <a:sym typeface="Abhaya Libre"/>
              </a:rPr>
              <a:t>delovanja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teh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aplikacij</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saj</a:t>
            </a:r>
            <a:r>
              <a:rPr lang="en-US" sz="2500" dirty="0">
                <a:latin typeface="Abhaya Libre"/>
                <a:ea typeface="Abhaya Libre"/>
                <a:cs typeface="Abhaya Libre"/>
                <a:sym typeface="Abhaya Libre"/>
              </a:rPr>
              <a:t> se </a:t>
            </a:r>
            <a:r>
              <a:rPr lang="en-US" sz="2500" dirty="0" err="1">
                <a:latin typeface="Abhaya Libre"/>
                <a:ea typeface="Abhaya Libre"/>
                <a:cs typeface="Abhaya Libre"/>
                <a:sym typeface="Abhaya Libre"/>
              </a:rPr>
              <a:t>učijo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iz</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vsake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posamezne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interakcije</a:t>
            </a:r>
            <a:r>
              <a:rPr lang="en-US" sz="2500" dirty="0">
                <a:latin typeface="Abhaya Libre"/>
                <a:ea typeface="Abhaya Libre"/>
                <a:cs typeface="Abhaya Libre"/>
                <a:sym typeface="Abhaya Libre"/>
              </a:rPr>
              <a:t> z </a:t>
            </a:r>
            <a:r>
              <a:rPr lang="en-US" sz="2500" dirty="0" err="1">
                <a:latin typeface="Abhaya Libre"/>
                <a:ea typeface="Abhaya Libre"/>
                <a:cs typeface="Abhaya Libre"/>
                <a:sym typeface="Abhaya Libre"/>
              </a:rPr>
              <a:t>uporabnikom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Tako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lahko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bolje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prepoznajo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govorne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vzorce</a:t>
            </a:r>
            <a:r>
              <a:rPr lang="en-US" sz="2500" dirty="0">
                <a:latin typeface="Abhaya Libre"/>
                <a:ea typeface="Abhaya Libre"/>
                <a:cs typeface="Abhaya Libre"/>
                <a:sym typeface="Abhaya Libre"/>
              </a:rPr>
              <a:t> in </a:t>
            </a:r>
            <a:r>
              <a:rPr lang="en-US" sz="2500" dirty="0" err="1">
                <a:latin typeface="Abhaya Libre"/>
                <a:ea typeface="Abhaya Libre"/>
                <a:cs typeface="Abhaya Libre"/>
                <a:sym typeface="Abhaya Libre"/>
              </a:rPr>
              <a:t>uporabnikom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ponudijo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rezultate</a:t>
            </a:r>
            <a:r>
              <a:rPr lang="en-US" sz="2500" dirty="0">
                <a:latin typeface="Abhaya Libre"/>
                <a:ea typeface="Abhaya Libre"/>
                <a:cs typeface="Abhaya Libre"/>
                <a:sym typeface="Abhaya Libre"/>
              </a:rPr>
              <a:t>, ki so </a:t>
            </a:r>
            <a:r>
              <a:rPr lang="en-US" sz="2500" dirty="0" err="1">
                <a:latin typeface="Abhaya Libre"/>
                <a:ea typeface="Abhaya Libre"/>
                <a:cs typeface="Abhaya Libre"/>
                <a:sym typeface="Abhaya Libre"/>
              </a:rPr>
              <a:t>prilagojeni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njihovim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željam</a:t>
            </a:r>
            <a:r>
              <a:rPr lang="en-US" sz="2500" dirty="0">
                <a:latin typeface="Abhaya Libre"/>
                <a:ea typeface="Abhaya Libre"/>
                <a:cs typeface="Abhaya Libre"/>
                <a:sym typeface="Abhaya Libre"/>
              </a:rPr>
              <a:t>. Microsoft </a:t>
            </a:r>
            <a:r>
              <a:rPr lang="en-US" sz="2500" dirty="0" err="1">
                <a:latin typeface="Abhaya Libre"/>
                <a:ea typeface="Abhaya Libre"/>
                <a:cs typeface="Abhaya Libre"/>
                <a:sym typeface="Abhaya Libre"/>
              </a:rPr>
              <a:t>pravi</a:t>
            </a:r>
            <a:r>
              <a:rPr lang="en-US" sz="2500" dirty="0">
                <a:latin typeface="Abhaya Libre"/>
                <a:ea typeface="Abhaya Libre"/>
                <a:cs typeface="Abhaya Libre"/>
                <a:sym typeface="Abhaya Libre"/>
              </a:rPr>
              <a:t>, da se Cortana "</a:t>
            </a:r>
            <a:r>
              <a:rPr lang="en-US" sz="2500" dirty="0" err="1">
                <a:latin typeface="Abhaya Libre"/>
                <a:ea typeface="Abhaya Libre"/>
                <a:cs typeface="Abhaya Libre"/>
                <a:sym typeface="Abhaya Libre"/>
              </a:rPr>
              <a:t>nenehno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uči</a:t>
            </a:r>
            <a:r>
              <a:rPr lang="en-US" sz="2500" dirty="0">
                <a:latin typeface="Abhaya Libre"/>
                <a:ea typeface="Abhaya Libre"/>
                <a:cs typeface="Abhaya Libre"/>
                <a:sym typeface="Abhaya Libre"/>
              </a:rPr>
              <a:t> o </a:t>
            </a:r>
            <a:r>
              <a:rPr lang="en-US" sz="2500" dirty="0" err="1">
                <a:latin typeface="Abhaya Libre"/>
                <a:ea typeface="Abhaya Libre"/>
                <a:cs typeface="Abhaya Libre"/>
                <a:sym typeface="Abhaya Libre"/>
              </a:rPr>
              <a:t>svojem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uporabniku</a:t>
            </a:r>
            <a:r>
              <a:rPr lang="en-US" sz="2500" dirty="0">
                <a:latin typeface="Abhaya Libre"/>
                <a:ea typeface="Abhaya Libre"/>
                <a:cs typeface="Abhaya Libre"/>
                <a:sym typeface="Abhaya Libre"/>
              </a:rPr>
              <a:t>" in da </a:t>
            </a:r>
            <a:r>
              <a:rPr lang="en-US" sz="2500" dirty="0" err="1">
                <a:latin typeface="Abhaya Libre"/>
                <a:ea typeface="Abhaya Libre"/>
                <a:cs typeface="Abhaya Libre"/>
                <a:sym typeface="Abhaya Libre"/>
              </a:rPr>
              <a:t>bo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sčasoma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predvidela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uporabnikove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potrebe</a:t>
            </a:r>
            <a:r>
              <a:rPr lang="en-US" sz="2500" dirty="0">
                <a:latin typeface="Abhaya Libre"/>
                <a:ea typeface="Abhaya Libre"/>
                <a:cs typeface="Abhaya Libre"/>
                <a:sym typeface="Abhaya Libre"/>
              </a:rPr>
              <a:t>. </a:t>
            </a:r>
            <a:endParaRPr sz="2500" dirty="0">
              <a:latin typeface="Abhaya Libre"/>
              <a:ea typeface="Abhaya Libre"/>
              <a:cs typeface="Abhaya Libre"/>
              <a:sym typeface="Abhaya Libre"/>
            </a:endParaRPr>
          </a:p>
        </p:txBody>
      </p:sp>
      <p:sp>
        <p:nvSpPr>
          <p:cNvPr id="569" name="Google Shape;569;g1c2ba11e0e5_0_110"/>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2. </a:t>
            </a:r>
            <a:r>
              <a:rPr lang="en-US" sz="6410" dirty="0" err="1">
                <a:latin typeface="Abhaya Libre"/>
                <a:ea typeface="Abhaya Libre"/>
                <a:cs typeface="Abhaya Libre"/>
                <a:sym typeface="Abhaya Libre"/>
              </a:rPr>
              <a:t>Digitalni</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asistenti</a:t>
            </a:r>
            <a:r>
              <a:rPr lang="en-US" sz="6410" dirty="0">
                <a:latin typeface="Abhaya Libre"/>
                <a:ea typeface="Abhaya Libre"/>
                <a:cs typeface="Abhaya Libre"/>
                <a:sym typeface="Abhaya Libre"/>
              </a:rPr>
              <a:t> </a:t>
            </a:r>
            <a:endParaRPr sz="1400" b="0" i="0" u="none" strike="noStrike" cap="none" dirty="0">
              <a:solidFill>
                <a:srgbClr val="000000"/>
              </a:solidFill>
              <a:latin typeface="Arial"/>
              <a:ea typeface="Arial"/>
              <a:cs typeface="Arial"/>
              <a:sym typeface="Arial"/>
            </a:endParaRPr>
          </a:p>
        </p:txBody>
      </p:sp>
      <p:pic>
        <p:nvPicPr>
          <p:cNvPr id="570" name="Google Shape;570;g1c2ba11e0e5_0_110"/>
          <p:cNvPicPr preferRelativeResize="0"/>
          <p:nvPr/>
        </p:nvPicPr>
        <p:blipFill>
          <a:blip r:embed="rId7">
            <a:alphaModFix/>
          </a:blip>
          <a:stretch>
            <a:fillRect/>
          </a:stretch>
        </p:blipFill>
        <p:spPr>
          <a:xfrm>
            <a:off x="11576974" y="3629825"/>
            <a:ext cx="5789039" cy="3855575"/>
          </a:xfrm>
          <a:prstGeom prst="rect">
            <a:avLst/>
          </a:prstGeom>
          <a:noFill/>
          <a:ln w="12700" cap="flat" cmpd="sng">
            <a:solidFill>
              <a:srgbClr val="000000"/>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74"/>
        <p:cNvGrpSpPr/>
        <p:nvPr/>
      </p:nvGrpSpPr>
      <p:grpSpPr>
        <a:xfrm>
          <a:off x="0" y="0"/>
          <a:ext cx="0" cy="0"/>
          <a:chOff x="0" y="0"/>
          <a:chExt cx="0" cy="0"/>
        </a:xfrm>
      </p:grpSpPr>
      <p:pic>
        <p:nvPicPr>
          <p:cNvPr id="575" name="Google Shape;575;g1c2ba11e0e5_0_133"/>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76" name="Google Shape;576;g1c2ba11e0e5_0_13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77" name="Google Shape;577;g1c2ba11e0e5_0_13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78" name="Google Shape;578;g1c2ba11e0e5_0_133"/>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79" name="Google Shape;579;g1c2ba11e0e5_0_133"/>
          <p:cNvSpPr/>
          <p:nvPr/>
        </p:nvSpPr>
        <p:spPr>
          <a:xfrm>
            <a:off x="11075875" y="2473275"/>
            <a:ext cx="6791236"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1c2ba11e0e5_0_133"/>
          <p:cNvSpPr txBox="1"/>
          <p:nvPr/>
        </p:nvSpPr>
        <p:spPr>
          <a:xfrm>
            <a:off x="1184850" y="2989064"/>
            <a:ext cx="8818200" cy="430887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500" dirty="0" err="1">
                <a:latin typeface="Abhaya Libre"/>
                <a:ea typeface="Abhaya Libre"/>
                <a:cs typeface="Abhaya Libre"/>
                <a:sym typeface="Abhaya Libre"/>
              </a:rPr>
              <a:t>Podjetja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kot</a:t>
            </a:r>
            <a:r>
              <a:rPr lang="en-US" sz="2500" dirty="0">
                <a:latin typeface="Abhaya Libre"/>
                <a:ea typeface="Abhaya Libre"/>
                <a:cs typeface="Abhaya Libre"/>
                <a:sym typeface="Abhaya Libre"/>
              </a:rPr>
              <a:t> so </a:t>
            </a:r>
            <a:r>
              <a:rPr lang="en-US" sz="2500" dirty="0" err="1">
                <a:latin typeface="Abhaya Libre"/>
                <a:ea typeface="Abhaya Libre"/>
                <a:cs typeface="Abhaya Libre"/>
                <a:sym typeface="Abhaya Libre"/>
              </a:rPr>
              <a:t>PlateSmart</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IntelliVision</a:t>
            </a:r>
            <a:r>
              <a:rPr lang="en-US" sz="2500" dirty="0">
                <a:latin typeface="Abhaya Libre"/>
                <a:ea typeface="Abhaya Libre"/>
                <a:cs typeface="Abhaya Libre"/>
                <a:sym typeface="Abhaya Libre"/>
              </a:rPr>
              <a:t> in Sighthound, med </a:t>
            </a:r>
            <a:r>
              <a:rPr lang="en-US" sz="2500" dirty="0" err="1">
                <a:latin typeface="Abhaya Libre"/>
                <a:ea typeface="Abhaya Libre"/>
                <a:cs typeface="Abhaya Libre"/>
                <a:sym typeface="Abhaya Libre"/>
              </a:rPr>
              <a:t>drugim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uporabljajo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računalniški</a:t>
            </a:r>
            <a:r>
              <a:rPr lang="en-US" sz="2500" dirty="0">
                <a:latin typeface="Abhaya Libre"/>
                <a:ea typeface="Abhaya Libre"/>
                <a:cs typeface="Abhaya Libre"/>
                <a:sym typeface="Abhaya Libre"/>
              </a:rPr>
              <a:t> vid - </a:t>
            </a:r>
            <a:r>
              <a:rPr lang="en-US" sz="2500" dirty="0" err="1">
                <a:latin typeface="Abhaya Libre"/>
                <a:ea typeface="Abhaya Libre"/>
                <a:cs typeface="Abhaya Libre"/>
                <a:sym typeface="Abhaya Libre"/>
              </a:rPr>
              <a:t>obliko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umetne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inteligence</a:t>
            </a:r>
            <a:r>
              <a:rPr lang="en-US" sz="2500" dirty="0">
                <a:latin typeface="Abhaya Libre"/>
                <a:ea typeface="Abhaya Libre"/>
                <a:cs typeface="Abhaya Libre"/>
                <a:sym typeface="Abhaya Libre"/>
              </a:rPr>
              <a:t>, ki </a:t>
            </a:r>
            <a:r>
              <a:rPr lang="en-US" sz="2500" dirty="0" err="1">
                <a:latin typeface="Abhaya Libre"/>
                <a:ea typeface="Abhaya Libre"/>
                <a:cs typeface="Abhaya Libre"/>
                <a:sym typeface="Abhaya Libre"/>
              </a:rPr>
              <a:t>vidi</a:t>
            </a:r>
            <a:r>
              <a:rPr lang="en-US" sz="2500" dirty="0">
                <a:latin typeface="Abhaya Libre"/>
                <a:ea typeface="Abhaya Libre"/>
                <a:cs typeface="Abhaya Libre"/>
                <a:sym typeface="Abhaya Libre"/>
              </a:rPr>
              <a:t> in </a:t>
            </a:r>
            <a:r>
              <a:rPr lang="en-US" sz="2500" dirty="0" err="1">
                <a:latin typeface="Abhaya Libre"/>
                <a:ea typeface="Abhaya Libre"/>
                <a:cs typeface="Abhaya Libre"/>
                <a:sym typeface="Abhaya Libre"/>
              </a:rPr>
              <a:t>razume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slike</a:t>
            </a:r>
            <a:r>
              <a:rPr lang="en-US" sz="2500" dirty="0">
                <a:latin typeface="Abhaya Libre"/>
                <a:ea typeface="Abhaya Libre"/>
                <a:cs typeface="Abhaya Libre"/>
                <a:sym typeface="Abhaya Libre"/>
              </a:rPr>
              <a:t> - </a:t>
            </a:r>
            <a:r>
              <a:rPr lang="en-US" sz="2500" dirty="0" err="1">
                <a:latin typeface="Abhaya Libre"/>
                <a:ea typeface="Abhaya Libre"/>
                <a:cs typeface="Abhaya Libre"/>
                <a:sym typeface="Abhaya Libre"/>
              </a:rPr>
              <a:t>skupaj</a:t>
            </a:r>
            <a:r>
              <a:rPr lang="en-US" sz="2500" dirty="0">
                <a:latin typeface="Abhaya Libre"/>
                <a:ea typeface="Abhaya Libre"/>
                <a:cs typeface="Abhaya Libre"/>
                <a:sym typeface="Abhaya Libre"/>
              </a:rPr>
              <a:t> z </a:t>
            </a:r>
            <a:r>
              <a:rPr lang="en-US" sz="2500" dirty="0" err="1">
                <a:latin typeface="Abhaya Libre"/>
                <a:ea typeface="Abhaya Libre"/>
                <a:cs typeface="Abhaya Libre"/>
                <a:sym typeface="Abhaya Libre"/>
              </a:rPr>
              <a:t>globokim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učenjem</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običajni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nadzor</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spremenijo</a:t>
            </a:r>
            <a:r>
              <a:rPr lang="en-US" sz="2500" dirty="0">
                <a:latin typeface="Abhaya Libre"/>
                <a:ea typeface="Abhaya Libre"/>
                <a:cs typeface="Abhaya Libre"/>
                <a:sym typeface="Abhaya Libre"/>
              </a:rPr>
              <a:t> v </a:t>
            </a:r>
            <a:r>
              <a:rPr lang="en-US" sz="2500" dirty="0" err="1">
                <a:latin typeface="Abhaya Libre"/>
                <a:ea typeface="Abhaya Libre"/>
                <a:cs typeface="Abhaya Libre"/>
                <a:sym typeface="Abhaya Libre"/>
              </a:rPr>
              <a:t>spremljanje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vozil</a:t>
            </a:r>
            <a:r>
              <a:rPr lang="en-US" sz="2500" dirty="0">
                <a:latin typeface="Abhaya Libre"/>
                <a:ea typeface="Abhaya Libre"/>
                <a:cs typeface="Abhaya Libre"/>
                <a:sym typeface="Abhaya Libre"/>
              </a:rPr>
              <a:t>.</a:t>
            </a:r>
            <a:endParaRPr lang="sl-SI" sz="25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500" dirty="0">
                <a:latin typeface="Abhaya Libre"/>
                <a:ea typeface="Abhaya Libre"/>
                <a:cs typeface="Abhaya Libre"/>
                <a:sym typeface="Abhaya Libre"/>
              </a:rPr>
              <a:t>To je </a:t>
            </a:r>
            <a:r>
              <a:rPr lang="en-US" sz="2500" dirty="0" err="1">
                <a:latin typeface="Abhaya Libre"/>
                <a:ea typeface="Abhaya Libre"/>
                <a:cs typeface="Abhaya Libre"/>
                <a:sym typeface="Abhaya Libre"/>
              </a:rPr>
              <a:t>zelo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pomemben</a:t>
            </a:r>
            <a:r>
              <a:rPr lang="en-US" sz="2500" dirty="0">
                <a:latin typeface="Abhaya Libre"/>
                <a:ea typeface="Abhaya Libre"/>
                <a:cs typeface="Abhaya Libre"/>
                <a:sym typeface="Abhaya Libre"/>
              </a:rPr>
              <a:t> del </a:t>
            </a:r>
            <a:r>
              <a:rPr lang="en-US" sz="2500" dirty="0" err="1">
                <a:latin typeface="Abhaya Libre"/>
                <a:ea typeface="Abhaya Libre"/>
                <a:cs typeface="Abhaya Libre"/>
                <a:sym typeface="Abhaya Libre"/>
              </a:rPr>
              <a:t>integriranih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prometnih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sistemov</a:t>
            </a:r>
            <a:r>
              <a:rPr lang="en-US" sz="2500" dirty="0">
                <a:latin typeface="Abhaya Libre"/>
                <a:ea typeface="Abhaya Libre"/>
                <a:cs typeface="Abhaya Libre"/>
                <a:sym typeface="Abhaya Libre"/>
              </a:rPr>
              <a:t> in v </a:t>
            </a:r>
            <a:r>
              <a:rPr lang="en-US" sz="2500" dirty="0" err="1">
                <a:latin typeface="Abhaya Libre"/>
                <a:ea typeface="Abhaya Libre"/>
                <a:cs typeface="Abhaya Libre"/>
                <a:sym typeface="Abhaya Libre"/>
              </a:rPr>
              <a:t>veliko</a:t>
            </a:r>
            <a:r>
              <a:rPr lang="en-US" sz="2500" dirty="0">
                <a:latin typeface="Abhaya Libre"/>
                <a:ea typeface="Abhaya Libre"/>
                <a:cs typeface="Abhaya Libre"/>
                <a:sym typeface="Abhaya Libre"/>
              </a:rPr>
              <a:t> pomoč </a:t>
            </a:r>
            <a:r>
              <a:rPr lang="en-US" sz="2500" dirty="0" err="1">
                <a:latin typeface="Abhaya Libre"/>
                <a:ea typeface="Abhaya Libre"/>
                <a:cs typeface="Abhaya Libre"/>
                <a:sym typeface="Abhaya Libre"/>
              </a:rPr>
              <a:t>tudi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organom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saj</a:t>
            </a:r>
            <a:r>
              <a:rPr lang="en-US" sz="2500" dirty="0">
                <a:latin typeface="Abhaya Libre"/>
                <a:ea typeface="Abhaya Libre"/>
                <a:cs typeface="Abhaya Libre"/>
                <a:sym typeface="Abhaya Libre"/>
              </a:rPr>
              <a:t> je </a:t>
            </a:r>
            <a:r>
              <a:rPr lang="en-US" sz="2500" dirty="0" err="1">
                <a:latin typeface="Abhaya Libre"/>
                <a:ea typeface="Abhaya Libre"/>
                <a:cs typeface="Abhaya Libre"/>
                <a:sym typeface="Abhaya Libre"/>
              </a:rPr>
              <a:t>zdaj</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mogoče</a:t>
            </a:r>
            <a:r>
              <a:rPr lang="en-US" sz="2500" dirty="0">
                <a:latin typeface="Abhaya Libre"/>
                <a:ea typeface="Abhaya Libre"/>
                <a:cs typeface="Abhaya Libre"/>
                <a:sym typeface="Abhaya Libre"/>
              </a:rPr>
              <a:t> po </a:t>
            </a:r>
            <a:r>
              <a:rPr lang="en-US" sz="2500" dirty="0" err="1">
                <a:latin typeface="Abhaya Libre"/>
                <a:ea typeface="Abhaya Libre"/>
                <a:cs typeface="Abhaya Libre"/>
                <a:sym typeface="Abhaya Libre"/>
              </a:rPr>
              <a:t>videoposnetkih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nadzora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iskati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določene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registrske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tablice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Zaradi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tega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boste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dvakrat</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premislili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ali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boste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preleteli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rdečo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luč</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semaforju</a:t>
            </a:r>
            <a:r>
              <a:rPr lang="en-US" sz="2500" dirty="0">
                <a:latin typeface="Abhaya Libre"/>
                <a:ea typeface="Abhaya Libre"/>
                <a:cs typeface="Abhaya Libre"/>
                <a:sym typeface="Abhaya Libre"/>
              </a:rPr>
              <a:t>.</a:t>
            </a:r>
            <a:endParaRPr sz="2500" dirty="0">
              <a:latin typeface="Abhaya Libre"/>
              <a:ea typeface="Abhaya Libre"/>
              <a:cs typeface="Abhaya Libre"/>
              <a:sym typeface="Abhaya Libre"/>
            </a:endParaRPr>
          </a:p>
        </p:txBody>
      </p:sp>
      <p:sp>
        <p:nvSpPr>
          <p:cNvPr id="581" name="Google Shape;581;g1c2ba11e0e5_0_133"/>
          <p:cNvSpPr txBox="1"/>
          <p:nvPr/>
        </p:nvSpPr>
        <p:spPr>
          <a:xfrm>
            <a:off x="1184850" y="1030475"/>
            <a:ext cx="1244700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3. </a:t>
            </a:r>
            <a:r>
              <a:rPr lang="en-US" sz="6410" dirty="0" err="1">
                <a:latin typeface="Abhaya Libre"/>
                <a:ea typeface="Abhaya Libre"/>
                <a:cs typeface="Abhaya Libre"/>
                <a:sym typeface="Abhaya Libre"/>
              </a:rPr>
              <a:t>Identifikacija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prepoznavanja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vozil</a:t>
            </a:r>
            <a:endParaRPr sz="1400" b="0" i="0" u="none" strike="noStrike" cap="none" dirty="0">
              <a:solidFill>
                <a:srgbClr val="000000"/>
              </a:solidFill>
              <a:latin typeface="Arial"/>
              <a:ea typeface="Arial"/>
              <a:cs typeface="Arial"/>
              <a:sym typeface="Arial"/>
            </a:endParaRPr>
          </a:p>
        </p:txBody>
      </p:sp>
      <p:pic>
        <p:nvPicPr>
          <p:cNvPr id="582" name="Google Shape;582;g1c2ba11e0e5_0_133"/>
          <p:cNvPicPr preferRelativeResize="0"/>
          <p:nvPr/>
        </p:nvPicPr>
        <p:blipFill>
          <a:blip r:embed="rId7">
            <a:alphaModFix/>
          </a:blip>
          <a:stretch>
            <a:fillRect/>
          </a:stretch>
        </p:blipFill>
        <p:spPr>
          <a:xfrm>
            <a:off x="11516113" y="3958450"/>
            <a:ext cx="5910750" cy="3546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86"/>
        <p:cNvGrpSpPr/>
        <p:nvPr/>
      </p:nvGrpSpPr>
      <p:grpSpPr>
        <a:xfrm>
          <a:off x="0" y="0"/>
          <a:ext cx="0" cy="0"/>
          <a:chOff x="0" y="0"/>
          <a:chExt cx="0" cy="0"/>
        </a:xfrm>
      </p:grpSpPr>
      <p:pic>
        <p:nvPicPr>
          <p:cNvPr id="587" name="Google Shape;587;g1c2ba11e0e5_0_14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88" name="Google Shape;588;g1c2ba11e0e5_0_14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89" name="Google Shape;589;g1c2ba11e0e5_0_14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90" name="Google Shape;590;g1c2ba11e0e5_0_14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91" name="Google Shape;591;g1c2ba11e0e5_0_145"/>
          <p:cNvSpPr/>
          <p:nvPr/>
        </p:nvSpPr>
        <p:spPr>
          <a:xfrm>
            <a:off x="10886550" y="2473275"/>
            <a:ext cx="6984581"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g1c2ba11e0e5_0_145"/>
          <p:cNvSpPr txBox="1"/>
          <p:nvPr/>
        </p:nvSpPr>
        <p:spPr>
          <a:xfrm>
            <a:off x="1184850" y="3010763"/>
            <a:ext cx="8818200" cy="430887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500" dirty="0" err="1">
                <a:latin typeface="Abhaya Libre"/>
                <a:ea typeface="Abhaya Libre"/>
                <a:cs typeface="Abhaya Libre"/>
                <a:sym typeface="Abhaya Libre"/>
              </a:rPr>
              <a:t>Vsi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moramo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čistiti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kajne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Zato</a:t>
            </a:r>
            <a:r>
              <a:rPr lang="en-US" sz="2500" dirty="0">
                <a:latin typeface="Abhaya Libre"/>
                <a:ea typeface="Abhaya Libre"/>
                <a:cs typeface="Abhaya Libre"/>
                <a:sym typeface="Abhaya Libre"/>
              </a:rPr>
              <a:t> so </a:t>
            </a:r>
            <a:r>
              <a:rPr lang="en-US" sz="2500" dirty="0" err="1">
                <a:latin typeface="Abhaya Libre"/>
                <a:ea typeface="Abhaya Libre"/>
                <a:cs typeface="Abhaya Libre"/>
                <a:sym typeface="Abhaya Libre"/>
              </a:rPr>
              <a:t>robotski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sesalniki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odličen</a:t>
            </a:r>
            <a:r>
              <a:rPr lang="en-US" sz="2500" dirty="0">
                <a:latin typeface="Abhaya Libre"/>
                <a:ea typeface="Abhaya Libre"/>
                <a:cs typeface="Abhaya Libre"/>
                <a:sym typeface="Abhaya Libre"/>
              </a:rPr>
              <a:t> primer </a:t>
            </a:r>
            <a:r>
              <a:rPr lang="en-US" sz="2500" dirty="0" err="1">
                <a:latin typeface="Abhaya Libre"/>
                <a:ea typeface="Abhaya Libre"/>
                <a:cs typeface="Abhaya Libre"/>
                <a:sym typeface="Abhaya Libre"/>
              </a:rPr>
              <a:t>vpliva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umetne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inteligence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vsakdanje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življenje</a:t>
            </a:r>
            <a:r>
              <a:rPr lang="en-US" sz="2500" dirty="0">
                <a:latin typeface="Abhaya Libre"/>
                <a:ea typeface="Abhaya Libre"/>
                <a:cs typeface="Abhaya Libre"/>
                <a:sym typeface="Abhaya Libre"/>
              </a:rPr>
              <a:t>. Model </a:t>
            </a:r>
            <a:r>
              <a:rPr lang="en-US" sz="2500" dirty="0" err="1">
                <a:latin typeface="Abhaya Libre"/>
                <a:ea typeface="Abhaya Libre"/>
                <a:cs typeface="Abhaya Libre"/>
                <a:sym typeface="Abhaya Libre"/>
              </a:rPr>
              <a:t>sesalnika</a:t>
            </a:r>
            <a:r>
              <a:rPr lang="en-US" sz="2500" dirty="0">
                <a:latin typeface="Abhaya Libre"/>
                <a:ea typeface="Abhaya Libre"/>
                <a:cs typeface="Abhaya Libre"/>
                <a:sym typeface="Abhaya Libre"/>
              </a:rPr>
              <a:t> Roomba 980 (</a:t>
            </a:r>
            <a:r>
              <a:rPr lang="en-US" sz="2500" dirty="0" err="1">
                <a:latin typeface="Abhaya Libre"/>
                <a:ea typeface="Abhaya Libre"/>
                <a:cs typeface="Abhaya Libre"/>
                <a:sym typeface="Abhaya Libre"/>
              </a:rPr>
              <a:t>tisti</a:t>
            </a:r>
            <a:r>
              <a:rPr lang="en-US" sz="2500" dirty="0">
                <a:latin typeface="Abhaya Libre"/>
                <a:ea typeface="Abhaya Libre"/>
                <a:cs typeface="Abhaya Libre"/>
                <a:sym typeface="Abhaya Libre"/>
              </a:rPr>
              <a:t>, ki </a:t>
            </a:r>
            <a:r>
              <a:rPr lang="en-US" sz="2500" dirty="0" err="1">
                <a:latin typeface="Abhaya Libre"/>
                <a:ea typeface="Abhaya Libre"/>
                <a:cs typeface="Abhaya Libre"/>
                <a:sym typeface="Abhaya Libre"/>
              </a:rPr>
              <a:t>sam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očisti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tla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uporablja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umetno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inteligenco</a:t>
            </a:r>
            <a:r>
              <a:rPr lang="en-US" sz="2500" dirty="0">
                <a:latin typeface="Abhaya Libre"/>
                <a:ea typeface="Abhaya Libre"/>
                <a:cs typeface="Abhaya Libre"/>
                <a:sym typeface="Abhaya Libre"/>
              </a:rPr>
              <a:t> za </a:t>
            </a:r>
            <a:r>
              <a:rPr lang="en-US" sz="2500" dirty="0" err="1">
                <a:latin typeface="Abhaya Libre"/>
                <a:ea typeface="Abhaya Libre"/>
                <a:cs typeface="Abhaya Libre"/>
                <a:sym typeface="Abhaya Libre"/>
              </a:rPr>
              <a:t>skeniranje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velikosti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bivalnega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prostora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iskanje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predmetov</a:t>
            </a:r>
            <a:r>
              <a:rPr lang="en-US" sz="2500" dirty="0">
                <a:latin typeface="Abhaya Libre"/>
                <a:ea typeface="Abhaya Libre"/>
                <a:cs typeface="Abhaya Libre"/>
                <a:sym typeface="Abhaya Libre"/>
              </a:rPr>
              <a:t>, ki bi </a:t>
            </a:r>
            <a:r>
              <a:rPr lang="en-US" sz="2500" dirty="0" err="1">
                <a:latin typeface="Abhaya Libre"/>
                <a:ea typeface="Abhaya Libre"/>
                <a:cs typeface="Abhaya Libre"/>
                <a:sym typeface="Abhaya Libre"/>
              </a:rPr>
              <a:t>lahko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bili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poti</a:t>
            </a:r>
            <a:r>
              <a:rPr lang="en-US" sz="2500" dirty="0">
                <a:latin typeface="Abhaya Libre"/>
                <a:ea typeface="Abhaya Libre"/>
                <a:cs typeface="Abhaya Libre"/>
                <a:sym typeface="Abhaya Libre"/>
              </a:rPr>
              <a:t>, in </a:t>
            </a:r>
            <a:r>
              <a:rPr lang="en-US" sz="2500" dirty="0" err="1">
                <a:latin typeface="Abhaya Libre"/>
                <a:ea typeface="Abhaya Libre"/>
                <a:cs typeface="Abhaya Libre"/>
                <a:sym typeface="Abhaya Libre"/>
              </a:rPr>
              <a:t>si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zapomni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najboljšo</a:t>
            </a:r>
            <a:r>
              <a:rPr lang="en-US" sz="2500" dirty="0">
                <a:latin typeface="Abhaya Libre"/>
                <a:ea typeface="Abhaya Libre"/>
                <a:cs typeface="Abhaya Libre"/>
                <a:sym typeface="Abhaya Libre"/>
              </a:rPr>
              <a:t> pot za </a:t>
            </a:r>
            <a:r>
              <a:rPr lang="en-US" sz="2500" dirty="0" err="1">
                <a:latin typeface="Abhaya Libre"/>
                <a:ea typeface="Abhaya Libre"/>
                <a:cs typeface="Abhaya Libre"/>
                <a:sym typeface="Abhaya Libre"/>
              </a:rPr>
              <a:t>čiščenje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preproge</a:t>
            </a:r>
            <a:r>
              <a:rPr lang="en-US" sz="2500" dirty="0">
                <a:latin typeface="Abhaya Libre"/>
                <a:ea typeface="Abhaya Libre"/>
                <a:cs typeface="Abhaya Libre"/>
                <a:sym typeface="Abhaya Libre"/>
              </a:rPr>
              <a:t>.</a:t>
            </a:r>
            <a:r>
              <a:rPr lang="sl-SI"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Sesalni</a:t>
            </a:r>
            <a:r>
              <a:rPr lang="en-US" sz="2500" dirty="0">
                <a:latin typeface="Abhaya Libre"/>
                <a:ea typeface="Abhaya Libre"/>
                <a:cs typeface="Abhaya Libre"/>
                <a:sym typeface="Abhaya Libre"/>
              </a:rPr>
              <a:t> robot </a:t>
            </a:r>
            <a:r>
              <a:rPr lang="en-US" sz="2500" dirty="0" err="1">
                <a:latin typeface="Abhaya Libre"/>
                <a:ea typeface="Abhaya Libre"/>
                <a:cs typeface="Abhaya Libre"/>
                <a:sym typeface="Abhaya Libre"/>
              </a:rPr>
              <a:t>lahko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tudi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ugotovi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koliko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čiščenja</a:t>
            </a:r>
            <a:r>
              <a:rPr lang="en-US" sz="2500" dirty="0">
                <a:latin typeface="Abhaya Libre"/>
                <a:ea typeface="Abhaya Libre"/>
                <a:cs typeface="Abhaya Libre"/>
                <a:sym typeface="Abhaya Libre"/>
              </a:rPr>
              <a:t> mora </a:t>
            </a:r>
            <a:r>
              <a:rPr lang="en-US" sz="2500" dirty="0" err="1">
                <a:latin typeface="Abhaya Libre"/>
                <a:ea typeface="Abhaya Libre"/>
                <a:cs typeface="Abhaya Libre"/>
                <a:sym typeface="Abhaya Libre"/>
              </a:rPr>
              <a:t>opraviti</a:t>
            </a:r>
            <a:r>
              <a:rPr lang="en-US" sz="2500" dirty="0">
                <a:latin typeface="Abhaya Libre"/>
                <a:ea typeface="Abhaya Libre"/>
                <a:cs typeface="Abhaya Libre"/>
                <a:sym typeface="Abhaya Libre"/>
              </a:rPr>
              <a:t> glede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velikost</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prostora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tako</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cikel</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čiščenja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ponovi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trikrat</a:t>
            </a:r>
            <a:r>
              <a:rPr lang="en-US" sz="2500" dirty="0">
                <a:latin typeface="Abhaya Libre"/>
                <a:ea typeface="Abhaya Libre"/>
                <a:cs typeface="Abhaya Libre"/>
                <a:sym typeface="Abhaya Libre"/>
              </a:rPr>
              <a:t> v </a:t>
            </a:r>
            <a:r>
              <a:rPr lang="en-US" sz="2500" dirty="0" err="1">
                <a:latin typeface="Abhaya Libre"/>
                <a:ea typeface="Abhaya Libre"/>
                <a:cs typeface="Abhaya Libre"/>
                <a:sym typeface="Abhaya Libre"/>
              </a:rPr>
              <a:t>manjših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sobah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ali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dvakrat</a:t>
            </a:r>
            <a:r>
              <a:rPr lang="en-US" sz="2500" dirty="0">
                <a:latin typeface="Abhaya Libre"/>
                <a:ea typeface="Abhaya Libre"/>
                <a:cs typeface="Abhaya Libre"/>
                <a:sym typeface="Abhaya Libre"/>
              </a:rPr>
              <a:t> v </a:t>
            </a:r>
            <a:r>
              <a:rPr lang="en-US" sz="2500" dirty="0" err="1">
                <a:latin typeface="Abhaya Libre"/>
                <a:ea typeface="Abhaya Libre"/>
                <a:cs typeface="Abhaya Libre"/>
                <a:sym typeface="Abhaya Libre"/>
              </a:rPr>
              <a:t>srednje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velikih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sobah</a:t>
            </a:r>
            <a:r>
              <a:rPr lang="en-US" sz="2500" dirty="0">
                <a:latin typeface="Abhaya Libre"/>
                <a:ea typeface="Abhaya Libre"/>
                <a:cs typeface="Abhaya Libre"/>
                <a:sym typeface="Abhaya Libre"/>
              </a:rPr>
              <a:t>.</a:t>
            </a:r>
            <a:endParaRPr sz="2500" dirty="0">
              <a:latin typeface="Abhaya Libre"/>
              <a:ea typeface="Abhaya Libre"/>
              <a:cs typeface="Abhaya Libre"/>
              <a:sym typeface="Abhaya Libre"/>
            </a:endParaRPr>
          </a:p>
        </p:txBody>
      </p:sp>
      <p:sp>
        <p:nvSpPr>
          <p:cNvPr id="593" name="Google Shape;593;g1c2ba11e0e5_0_145"/>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4. </a:t>
            </a:r>
            <a:r>
              <a:rPr lang="en-US" sz="6410" dirty="0" err="1">
                <a:latin typeface="Abhaya Libre"/>
                <a:ea typeface="Abhaya Libre"/>
                <a:cs typeface="Abhaya Libre"/>
                <a:sym typeface="Abhaya Libre"/>
              </a:rPr>
              <a:t>Robotski</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sesal</a:t>
            </a:r>
            <a:r>
              <a:rPr lang="sl-SI" sz="6410" dirty="0">
                <a:latin typeface="Abhaya Libre"/>
                <a:ea typeface="Abhaya Libre"/>
                <a:cs typeface="Abhaya Libre"/>
                <a:sym typeface="Abhaya Libre"/>
              </a:rPr>
              <a:t>niki</a:t>
            </a:r>
            <a:endParaRPr sz="1400" b="0" i="0" u="none" strike="noStrike" cap="none" dirty="0">
              <a:solidFill>
                <a:srgbClr val="000000"/>
              </a:solidFill>
              <a:latin typeface="Arial"/>
              <a:ea typeface="Arial"/>
              <a:cs typeface="Arial"/>
              <a:sym typeface="Arial"/>
            </a:endParaRPr>
          </a:p>
        </p:txBody>
      </p:sp>
      <p:pic>
        <p:nvPicPr>
          <p:cNvPr id="594" name="Google Shape;594;g1c2ba11e0e5_0_145"/>
          <p:cNvPicPr preferRelativeResize="0"/>
          <p:nvPr/>
        </p:nvPicPr>
        <p:blipFill>
          <a:blip r:embed="rId7">
            <a:alphaModFix/>
          </a:blip>
          <a:stretch>
            <a:fillRect/>
          </a:stretch>
        </p:blipFill>
        <p:spPr>
          <a:xfrm>
            <a:off x="11399200" y="3738623"/>
            <a:ext cx="5959275" cy="396563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98"/>
        <p:cNvGrpSpPr/>
        <p:nvPr/>
      </p:nvGrpSpPr>
      <p:grpSpPr>
        <a:xfrm>
          <a:off x="0" y="0"/>
          <a:ext cx="0" cy="0"/>
          <a:chOff x="0" y="0"/>
          <a:chExt cx="0" cy="0"/>
        </a:xfrm>
      </p:grpSpPr>
      <p:pic>
        <p:nvPicPr>
          <p:cNvPr id="599" name="Google Shape;599;g1c2ba11e0e5_0_157"/>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600" name="Google Shape;600;g1c2ba11e0e5_0_15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01" name="Google Shape;601;g1c2ba11e0e5_0_157"/>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602" name="Google Shape;602;g1c2ba11e0e5_0_157"/>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603" name="Google Shape;603;g1c2ba11e0e5_0_157"/>
          <p:cNvSpPr/>
          <p:nvPr/>
        </p:nvSpPr>
        <p:spPr>
          <a:xfrm>
            <a:off x="10476325" y="2473275"/>
            <a:ext cx="7395439"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1c2ba11e0e5_0_157"/>
          <p:cNvSpPr txBox="1"/>
          <p:nvPr/>
        </p:nvSpPr>
        <p:spPr>
          <a:xfrm>
            <a:off x="1184850" y="2473263"/>
            <a:ext cx="8818200" cy="538609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500" dirty="0" err="1">
                <a:latin typeface="Abhaya Libre"/>
                <a:ea typeface="Abhaya Libre"/>
                <a:cs typeface="Abhaya Libre"/>
                <a:sym typeface="Abhaya Libre"/>
              </a:rPr>
              <a:t>Strojno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učenje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še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ena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podskupina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umetne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inteligence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omogoča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nekatere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čarobne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učinke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aplikacij</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kot</a:t>
            </a:r>
            <a:r>
              <a:rPr lang="en-US" sz="2500" dirty="0">
                <a:latin typeface="Abhaya Libre"/>
                <a:ea typeface="Abhaya Libre"/>
                <a:cs typeface="Abhaya Libre"/>
                <a:sym typeface="Abhaya Libre"/>
              </a:rPr>
              <a:t> je Uber."[UI in </a:t>
            </a:r>
            <a:r>
              <a:rPr lang="en-US" sz="2500" dirty="0" err="1">
                <a:latin typeface="Abhaya Libre"/>
                <a:ea typeface="Abhaya Libre"/>
                <a:cs typeface="Abhaya Libre"/>
                <a:sym typeface="Abhaya Libre"/>
              </a:rPr>
              <a:t>strojno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učenje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sta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ključnega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pomena</a:t>
            </a:r>
            <a:r>
              <a:rPr lang="en-US" sz="2500" dirty="0">
                <a:latin typeface="Abhaya Libre"/>
                <a:ea typeface="Abhaya Libre"/>
                <a:cs typeface="Abhaya Libre"/>
                <a:sym typeface="Abhaya Libre"/>
              </a:rPr>
              <a:t> za </a:t>
            </a:r>
            <a:r>
              <a:rPr lang="en-US" sz="2500" dirty="0" err="1">
                <a:latin typeface="Abhaya Libre"/>
                <a:ea typeface="Abhaya Libre"/>
                <a:cs typeface="Abhaya Libre"/>
                <a:sym typeface="Abhaya Libre"/>
              </a:rPr>
              <a:t>podporo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Uberjevega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poslanstva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razvijanja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zanesljivih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prevoznih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rešitev</a:t>
            </a:r>
            <a:r>
              <a:rPr lang="en-US" sz="2500" dirty="0">
                <a:latin typeface="Abhaya Libre"/>
                <a:ea typeface="Abhaya Libre"/>
                <a:cs typeface="Abhaya Libre"/>
                <a:sym typeface="Abhaya Libre"/>
              </a:rPr>
              <a:t> za </a:t>
            </a:r>
            <a:r>
              <a:rPr lang="en-US" sz="2500" dirty="0" err="1">
                <a:latin typeface="Abhaya Libre"/>
                <a:ea typeface="Abhaya Libre"/>
                <a:cs typeface="Abhaya Libre"/>
                <a:sym typeface="Abhaya Libre"/>
              </a:rPr>
              <a:t>vse</a:t>
            </a:r>
            <a:r>
              <a:rPr lang="en-US" sz="2500" dirty="0">
                <a:latin typeface="Abhaya Libre"/>
                <a:ea typeface="Abhaya Libre"/>
                <a:cs typeface="Abhaya Libre"/>
                <a:sym typeface="Abhaya Libre"/>
              </a:rPr>
              <a:t> in </a:t>
            </a:r>
            <a:r>
              <a:rPr lang="en-US" sz="2500" dirty="0" err="1">
                <a:latin typeface="Abhaya Libre"/>
                <a:ea typeface="Abhaya Libre"/>
                <a:cs typeface="Abhaya Libre"/>
                <a:sym typeface="Abhaya Libre"/>
              </a:rPr>
              <a:t>povsod</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pojasnjuje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podjetje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svoji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spletni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strani</a:t>
            </a:r>
            <a:r>
              <a:rPr lang="en-US" sz="2500" dirty="0">
                <a:latin typeface="Abhaya Libre"/>
                <a:ea typeface="Abhaya Libre"/>
                <a:cs typeface="Abhaya Libre"/>
                <a:sym typeface="Abhaya Libre"/>
              </a:rPr>
              <a:t> Uber Engineering. "... S </a:t>
            </a:r>
            <a:r>
              <a:rPr lang="en-US" sz="2500" dirty="0" err="1">
                <a:latin typeface="Abhaya Libre"/>
                <a:ea typeface="Abhaya Libre"/>
                <a:cs typeface="Abhaya Libre"/>
                <a:sym typeface="Abhaya Libre"/>
              </a:rPr>
              <a:t>pomočjo</a:t>
            </a:r>
            <a:r>
              <a:rPr lang="en-US" sz="2500" dirty="0">
                <a:latin typeface="Abhaya Libre"/>
                <a:ea typeface="Abhaya Libre"/>
                <a:cs typeface="Abhaya Libre"/>
                <a:sym typeface="Abhaya Libre"/>
              </a:rPr>
              <a:t> </a:t>
            </a:r>
            <a:r>
              <a:rPr lang="sl-SI" sz="2500" dirty="0">
                <a:latin typeface="Abhaya Libre"/>
                <a:ea typeface="Abhaya Libre"/>
                <a:cs typeface="Abhaya Libre"/>
                <a:sym typeface="Abhaya Libre"/>
              </a:rPr>
              <a:t>strojnega učenja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omogočamo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učinkovit</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trg</a:t>
            </a:r>
            <a:r>
              <a:rPr lang="en-US" sz="2500" dirty="0">
                <a:latin typeface="Abhaya Libre"/>
                <a:ea typeface="Abhaya Libre"/>
                <a:cs typeface="Abhaya Libre"/>
                <a:sym typeface="Abhaya Libre"/>
              </a:rPr>
              <a:t> za </a:t>
            </a:r>
            <a:r>
              <a:rPr lang="en-US" sz="2500" dirty="0" err="1">
                <a:latin typeface="Abhaya Libre"/>
                <a:ea typeface="Abhaya Libre"/>
                <a:cs typeface="Abhaya Libre"/>
                <a:sym typeface="Abhaya Libre"/>
              </a:rPr>
              <a:t>souporabo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prevozov</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prepoznavamo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sumljive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ali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goljufive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račune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predlagamo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optimalne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točke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prevzema</a:t>
            </a:r>
            <a:r>
              <a:rPr lang="en-US" sz="2500" dirty="0">
                <a:latin typeface="Abhaya Libre"/>
                <a:ea typeface="Abhaya Libre"/>
                <a:cs typeface="Abhaya Libre"/>
                <a:sym typeface="Abhaya Libre"/>
              </a:rPr>
              <a:t> in </a:t>
            </a:r>
            <a:r>
              <a:rPr lang="en-US" sz="2500" dirty="0" err="1">
                <a:latin typeface="Abhaya Libre"/>
                <a:ea typeface="Abhaya Libre"/>
                <a:cs typeface="Abhaya Libre"/>
                <a:sym typeface="Abhaya Libre"/>
              </a:rPr>
              <a:t>odvoza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ter</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celo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omogočamo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okusnejšo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dostavo</a:t>
            </a:r>
            <a:r>
              <a:rPr lang="en-US" sz="2500" dirty="0">
                <a:latin typeface="Abhaya Libre"/>
                <a:ea typeface="Abhaya Libre"/>
                <a:cs typeface="Abhaya Libre"/>
                <a:sym typeface="Abhaya Libre"/>
              </a:rPr>
              <a:t> UberEATS s </a:t>
            </a:r>
            <a:r>
              <a:rPr lang="en-US" sz="2500" dirty="0" err="1">
                <a:latin typeface="Abhaya Libre"/>
                <a:ea typeface="Abhaya Libre"/>
                <a:cs typeface="Abhaya Libre"/>
                <a:sym typeface="Abhaya Libre"/>
              </a:rPr>
              <a:t>priporočanjem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restavracij</a:t>
            </a:r>
            <a:r>
              <a:rPr lang="en-US" sz="2500" dirty="0">
                <a:latin typeface="Abhaya Libre"/>
                <a:ea typeface="Abhaya Libre"/>
                <a:cs typeface="Abhaya Libre"/>
                <a:sym typeface="Abhaya Libre"/>
              </a:rPr>
              <a:t> in </a:t>
            </a:r>
            <a:r>
              <a:rPr lang="en-US" sz="2500" dirty="0" err="1">
                <a:latin typeface="Abhaya Libre"/>
                <a:ea typeface="Abhaya Libre"/>
                <a:cs typeface="Abhaya Libre"/>
                <a:sym typeface="Abhaya Libre"/>
              </a:rPr>
              <a:t>napovedovanjem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čakalnih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časov</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bo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vaša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hrana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prišla</a:t>
            </a:r>
            <a:r>
              <a:rPr lang="en-US" sz="2500" dirty="0">
                <a:latin typeface="Abhaya Libre"/>
                <a:ea typeface="Abhaya Libre"/>
                <a:cs typeface="Abhaya Libre"/>
                <a:sym typeface="Abhaya Libre"/>
              </a:rPr>
              <a:t> do vas, ko jo </a:t>
            </a:r>
            <a:r>
              <a:rPr lang="en-US" sz="2500" dirty="0" err="1">
                <a:latin typeface="Abhaya Libre"/>
                <a:ea typeface="Abhaya Libre"/>
                <a:cs typeface="Abhaya Libre"/>
                <a:sym typeface="Abhaya Libre"/>
              </a:rPr>
              <a:t>boste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potrebovali</a:t>
            </a:r>
            <a:r>
              <a:rPr lang="en-US" sz="2500" dirty="0">
                <a:latin typeface="Abhaya Libre"/>
                <a:ea typeface="Abhaya Libre"/>
                <a:cs typeface="Abhaya Libre"/>
                <a:sym typeface="Abhaya Libre"/>
              </a:rPr>
              <a:t>."</a:t>
            </a:r>
            <a:endParaRPr sz="2500" dirty="0">
              <a:latin typeface="Abhaya Libre"/>
              <a:ea typeface="Abhaya Libre"/>
              <a:cs typeface="Abhaya Libre"/>
              <a:sym typeface="Abhaya Libre"/>
            </a:endParaRPr>
          </a:p>
        </p:txBody>
      </p:sp>
      <p:sp>
        <p:nvSpPr>
          <p:cNvPr id="605" name="Google Shape;605;g1c2ba11e0e5_0_157"/>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5. </a:t>
            </a:r>
            <a:r>
              <a:rPr lang="en-US" sz="6410" dirty="0" err="1">
                <a:latin typeface="Abhaya Libre"/>
                <a:ea typeface="Abhaya Libre"/>
                <a:cs typeface="Abhaya Libre"/>
                <a:sym typeface="Abhaya Libre"/>
              </a:rPr>
              <a:t>Prevoz</a:t>
            </a:r>
            <a:endParaRPr sz="1400" b="0" i="0" u="none" strike="noStrike" cap="none" dirty="0">
              <a:solidFill>
                <a:srgbClr val="000000"/>
              </a:solidFill>
              <a:latin typeface="Arial"/>
              <a:ea typeface="Arial"/>
              <a:cs typeface="Arial"/>
              <a:sym typeface="Arial"/>
            </a:endParaRPr>
          </a:p>
        </p:txBody>
      </p:sp>
      <p:pic>
        <p:nvPicPr>
          <p:cNvPr id="606" name="Google Shape;606;g1c2ba11e0e5_0_157"/>
          <p:cNvPicPr preferRelativeResize="0"/>
          <p:nvPr/>
        </p:nvPicPr>
        <p:blipFill>
          <a:blip r:embed="rId7">
            <a:alphaModFix/>
          </a:blip>
          <a:stretch>
            <a:fillRect/>
          </a:stretch>
        </p:blipFill>
        <p:spPr>
          <a:xfrm>
            <a:off x="11052075" y="3606688"/>
            <a:ext cx="6284526" cy="3901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33"/>
        <p:cNvGrpSpPr/>
        <p:nvPr/>
      </p:nvGrpSpPr>
      <p:grpSpPr>
        <a:xfrm>
          <a:off x="0" y="0"/>
          <a:ext cx="0" cy="0"/>
          <a:chOff x="0" y="0"/>
          <a:chExt cx="0" cy="0"/>
        </a:xfrm>
      </p:grpSpPr>
      <p:pic>
        <p:nvPicPr>
          <p:cNvPr id="134" name="Google Shape;134;p4"/>
          <p:cNvPicPr preferRelativeResize="0"/>
          <p:nvPr/>
        </p:nvPicPr>
        <p:blipFill rotWithShape="1">
          <a:blip r:embed="rId3">
            <a:alphaModFix/>
          </a:blip>
          <a:srcRect/>
          <a:stretch/>
        </p:blipFill>
        <p:spPr>
          <a:xfrm>
            <a:off x="180155" y="837458"/>
            <a:ext cx="17927690" cy="9636133"/>
          </a:xfrm>
          <a:prstGeom prst="rect">
            <a:avLst/>
          </a:prstGeom>
          <a:noFill/>
          <a:ln>
            <a:noFill/>
          </a:ln>
        </p:spPr>
      </p:pic>
      <p:pic>
        <p:nvPicPr>
          <p:cNvPr id="135" name="Google Shape;135;p4"/>
          <p:cNvPicPr preferRelativeResize="0"/>
          <p:nvPr/>
        </p:nvPicPr>
        <p:blipFill rotWithShape="1">
          <a:blip r:embed="rId4">
            <a:alphaModFix/>
          </a:blip>
          <a:srcRect/>
          <a:stretch/>
        </p:blipFill>
        <p:spPr>
          <a:xfrm rot="1852805">
            <a:off x="6163950" y="-3326906"/>
            <a:ext cx="5364129" cy="5364129"/>
          </a:xfrm>
          <a:prstGeom prst="rect">
            <a:avLst/>
          </a:prstGeom>
          <a:noFill/>
          <a:ln>
            <a:noFill/>
          </a:ln>
        </p:spPr>
      </p:pic>
      <p:pic>
        <p:nvPicPr>
          <p:cNvPr id="136" name="Google Shape;136;p4"/>
          <p:cNvPicPr preferRelativeResize="0"/>
          <p:nvPr/>
        </p:nvPicPr>
        <p:blipFill rotWithShape="1">
          <a:blip r:embed="rId5">
            <a:alphaModFix/>
          </a:blip>
          <a:srcRect/>
          <a:stretch/>
        </p:blipFill>
        <p:spPr>
          <a:xfrm rot="1167879">
            <a:off x="16541943" y="7503474"/>
            <a:ext cx="5721823" cy="5669807"/>
          </a:xfrm>
          <a:prstGeom prst="rect">
            <a:avLst/>
          </a:prstGeom>
          <a:noFill/>
          <a:ln>
            <a:noFill/>
          </a:ln>
        </p:spPr>
      </p:pic>
      <p:pic>
        <p:nvPicPr>
          <p:cNvPr id="137" name="Google Shape;137;p4"/>
          <p:cNvPicPr preferRelativeResize="0"/>
          <p:nvPr/>
        </p:nvPicPr>
        <p:blipFill rotWithShape="1">
          <a:blip r:embed="rId6">
            <a:alphaModFix/>
          </a:blip>
          <a:srcRect/>
          <a:stretch/>
        </p:blipFill>
        <p:spPr>
          <a:xfrm rot="-4196164">
            <a:off x="-5667382" y="8118007"/>
            <a:ext cx="11622266" cy="12388074"/>
          </a:xfrm>
          <a:prstGeom prst="rect">
            <a:avLst/>
          </a:prstGeom>
          <a:noFill/>
          <a:ln>
            <a:noFill/>
          </a:ln>
        </p:spPr>
      </p:pic>
      <p:pic>
        <p:nvPicPr>
          <p:cNvPr id="138" name="Google Shape;138;p4"/>
          <p:cNvPicPr preferRelativeResize="0"/>
          <p:nvPr/>
        </p:nvPicPr>
        <p:blipFill rotWithShape="1">
          <a:blip r:embed="rId7">
            <a:alphaModFix/>
          </a:blip>
          <a:srcRect/>
          <a:stretch/>
        </p:blipFill>
        <p:spPr>
          <a:xfrm>
            <a:off x="-642319" y="-2559782"/>
            <a:ext cx="3334026" cy="3588482"/>
          </a:xfrm>
          <a:prstGeom prst="rect">
            <a:avLst/>
          </a:prstGeom>
          <a:noFill/>
          <a:ln>
            <a:noFill/>
          </a:ln>
        </p:spPr>
      </p:pic>
      <p:pic>
        <p:nvPicPr>
          <p:cNvPr id="139" name="Google Shape;139;p4"/>
          <p:cNvPicPr preferRelativeResize="0"/>
          <p:nvPr/>
        </p:nvPicPr>
        <p:blipFill rotWithShape="1">
          <a:blip r:embed="rId7">
            <a:alphaModFix/>
          </a:blip>
          <a:srcRect/>
          <a:stretch/>
        </p:blipFill>
        <p:spPr>
          <a:xfrm>
            <a:off x="15371492" y="9488339"/>
            <a:ext cx="2556197" cy="2751289"/>
          </a:xfrm>
          <a:prstGeom prst="rect">
            <a:avLst/>
          </a:prstGeom>
          <a:noFill/>
          <a:ln>
            <a:noFill/>
          </a:ln>
        </p:spPr>
      </p:pic>
      <p:pic>
        <p:nvPicPr>
          <p:cNvPr id="140" name="Google Shape;140;p4"/>
          <p:cNvPicPr preferRelativeResize="0"/>
          <p:nvPr/>
        </p:nvPicPr>
        <p:blipFill rotWithShape="1">
          <a:blip r:embed="rId8">
            <a:alphaModFix/>
          </a:blip>
          <a:srcRect/>
          <a:stretch/>
        </p:blipFill>
        <p:spPr>
          <a:xfrm rot="-1185502">
            <a:off x="-3852602" y="189371"/>
            <a:ext cx="4352147" cy="4346443"/>
          </a:xfrm>
          <a:prstGeom prst="rect">
            <a:avLst/>
          </a:prstGeom>
          <a:noFill/>
          <a:ln>
            <a:noFill/>
          </a:ln>
        </p:spPr>
      </p:pic>
      <p:pic>
        <p:nvPicPr>
          <p:cNvPr id="141" name="Google Shape;141;p4"/>
          <p:cNvPicPr preferRelativeResize="0"/>
          <p:nvPr/>
        </p:nvPicPr>
        <p:blipFill rotWithShape="1">
          <a:blip r:embed="rId9">
            <a:alphaModFix/>
          </a:blip>
          <a:srcRect/>
          <a:stretch/>
        </p:blipFill>
        <p:spPr>
          <a:xfrm rot="-7379619">
            <a:off x="2804477" y="10361181"/>
            <a:ext cx="5810576" cy="5802961"/>
          </a:xfrm>
          <a:prstGeom prst="rect">
            <a:avLst/>
          </a:prstGeom>
          <a:noFill/>
          <a:ln>
            <a:noFill/>
          </a:ln>
        </p:spPr>
      </p:pic>
      <p:pic>
        <p:nvPicPr>
          <p:cNvPr id="142" name="Google Shape;142;p4"/>
          <p:cNvPicPr preferRelativeResize="0"/>
          <p:nvPr/>
        </p:nvPicPr>
        <p:blipFill rotWithShape="1">
          <a:blip r:embed="rId10">
            <a:alphaModFix/>
          </a:blip>
          <a:srcRect/>
          <a:stretch/>
        </p:blipFill>
        <p:spPr>
          <a:xfrm rot="6632729">
            <a:off x="18127522" y="1732064"/>
            <a:ext cx="4881157" cy="4874760"/>
          </a:xfrm>
          <a:prstGeom prst="rect">
            <a:avLst/>
          </a:prstGeom>
          <a:noFill/>
          <a:ln>
            <a:noFill/>
          </a:ln>
        </p:spPr>
      </p:pic>
      <p:grpSp>
        <p:nvGrpSpPr>
          <p:cNvPr id="143" name="Google Shape;143;p4"/>
          <p:cNvGrpSpPr/>
          <p:nvPr/>
        </p:nvGrpSpPr>
        <p:grpSpPr>
          <a:xfrm>
            <a:off x="3249428" y="1562854"/>
            <a:ext cx="3086100" cy="2796778"/>
            <a:chOff x="0" y="-38100"/>
            <a:chExt cx="812800" cy="736600"/>
          </a:xfrm>
        </p:grpSpPr>
        <p:sp>
          <p:nvSpPr>
            <p:cNvPr id="144" name="Google Shape;144;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5" name="Google Shape;145;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6" name="Google Shape;146;p4"/>
          <p:cNvGrpSpPr/>
          <p:nvPr/>
        </p:nvGrpSpPr>
        <p:grpSpPr>
          <a:xfrm>
            <a:off x="5709765" y="3007965"/>
            <a:ext cx="3086100" cy="2796778"/>
            <a:chOff x="0" y="-38100"/>
            <a:chExt cx="812800" cy="736600"/>
          </a:xfrm>
        </p:grpSpPr>
        <p:sp>
          <p:nvSpPr>
            <p:cNvPr id="147" name="Google Shape;147;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8" name="Google Shape;148;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9" name="Google Shape;149;p4"/>
          <p:cNvGrpSpPr/>
          <p:nvPr/>
        </p:nvGrpSpPr>
        <p:grpSpPr>
          <a:xfrm>
            <a:off x="2691707" y="4338047"/>
            <a:ext cx="3643821" cy="3302212"/>
            <a:chOff x="0" y="-38100"/>
            <a:chExt cx="812800" cy="736600"/>
          </a:xfrm>
        </p:grpSpPr>
        <p:sp>
          <p:nvSpPr>
            <p:cNvPr id="150" name="Google Shape;150;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1" name="Google Shape;151;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2" name="Google Shape;152;p4"/>
          <p:cNvGrpSpPr/>
          <p:nvPr/>
        </p:nvGrpSpPr>
        <p:grpSpPr>
          <a:xfrm>
            <a:off x="5759915" y="6012507"/>
            <a:ext cx="3086100" cy="2796778"/>
            <a:chOff x="0" y="-38100"/>
            <a:chExt cx="812800" cy="736600"/>
          </a:xfrm>
        </p:grpSpPr>
        <p:sp>
          <p:nvSpPr>
            <p:cNvPr id="153" name="Google Shape;153;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4" name="Google Shape;154;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5" name="Google Shape;155;p4"/>
          <p:cNvGrpSpPr/>
          <p:nvPr/>
        </p:nvGrpSpPr>
        <p:grpSpPr>
          <a:xfrm>
            <a:off x="8182339" y="4334024"/>
            <a:ext cx="3086100" cy="2796778"/>
            <a:chOff x="0" y="-38100"/>
            <a:chExt cx="812800" cy="736600"/>
          </a:xfrm>
        </p:grpSpPr>
        <p:sp>
          <p:nvSpPr>
            <p:cNvPr id="156" name="Google Shape;156;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7" name="Google Shape;157;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8" name="Google Shape;158;p4"/>
          <p:cNvGrpSpPr/>
          <p:nvPr/>
        </p:nvGrpSpPr>
        <p:grpSpPr>
          <a:xfrm>
            <a:off x="10749353" y="3038131"/>
            <a:ext cx="3086100" cy="2796778"/>
            <a:chOff x="0" y="-38100"/>
            <a:chExt cx="812800" cy="736600"/>
          </a:xfrm>
        </p:grpSpPr>
        <p:sp>
          <p:nvSpPr>
            <p:cNvPr id="159" name="Google Shape;159;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0" name="Google Shape;160;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4"/>
          <p:cNvGrpSpPr/>
          <p:nvPr/>
        </p:nvGrpSpPr>
        <p:grpSpPr>
          <a:xfrm>
            <a:off x="10749353" y="5839467"/>
            <a:ext cx="3086100" cy="2796778"/>
            <a:chOff x="0" y="-38100"/>
            <a:chExt cx="812800" cy="736600"/>
          </a:xfrm>
        </p:grpSpPr>
        <p:sp>
          <p:nvSpPr>
            <p:cNvPr id="162" name="Google Shape;162;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3" name="Google Shape;163;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4"/>
          <p:cNvGrpSpPr/>
          <p:nvPr/>
        </p:nvGrpSpPr>
        <p:grpSpPr>
          <a:xfrm>
            <a:off x="13225533" y="4364190"/>
            <a:ext cx="3086100" cy="2796778"/>
            <a:chOff x="0" y="-38100"/>
            <a:chExt cx="812800" cy="736600"/>
          </a:xfrm>
        </p:grpSpPr>
        <p:sp>
          <p:nvSpPr>
            <p:cNvPr id="165" name="Google Shape;165;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6" name="Google Shape;166;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67" name="Google Shape;167;p4"/>
          <p:cNvPicPr preferRelativeResize="0"/>
          <p:nvPr/>
        </p:nvPicPr>
        <p:blipFill rotWithShape="1">
          <a:blip r:embed="rId11">
            <a:alphaModFix/>
          </a:blip>
          <a:srcRect/>
          <a:stretch/>
        </p:blipFill>
        <p:spPr>
          <a:xfrm>
            <a:off x="16418708" y="0"/>
            <a:ext cx="1869292" cy="1869292"/>
          </a:xfrm>
          <a:prstGeom prst="rect">
            <a:avLst/>
          </a:prstGeom>
          <a:noFill/>
          <a:ln>
            <a:noFill/>
          </a:ln>
        </p:spPr>
      </p:pic>
      <p:pic>
        <p:nvPicPr>
          <p:cNvPr id="168" name="Google Shape;168;p4"/>
          <p:cNvPicPr preferRelativeResize="0"/>
          <p:nvPr/>
        </p:nvPicPr>
        <p:blipFill rotWithShape="1">
          <a:blip r:embed="rId12">
            <a:alphaModFix/>
          </a:blip>
          <a:srcRect/>
          <a:stretch/>
        </p:blipFill>
        <p:spPr>
          <a:xfrm>
            <a:off x="3687102" y="2559643"/>
            <a:ext cx="2210751" cy="947860"/>
          </a:xfrm>
          <a:prstGeom prst="rect">
            <a:avLst/>
          </a:prstGeom>
          <a:noFill/>
          <a:ln>
            <a:noFill/>
          </a:ln>
        </p:spPr>
      </p:pic>
      <p:pic>
        <p:nvPicPr>
          <p:cNvPr id="169" name="Google Shape;169;p4"/>
          <p:cNvPicPr preferRelativeResize="0"/>
          <p:nvPr/>
        </p:nvPicPr>
        <p:blipFill rotWithShape="1">
          <a:blip r:embed="rId13">
            <a:alphaModFix/>
          </a:blip>
          <a:srcRect/>
          <a:stretch/>
        </p:blipFill>
        <p:spPr>
          <a:xfrm>
            <a:off x="6243886" y="3864404"/>
            <a:ext cx="2017858" cy="1288893"/>
          </a:xfrm>
          <a:prstGeom prst="rect">
            <a:avLst/>
          </a:prstGeom>
          <a:noFill/>
          <a:ln>
            <a:noFill/>
          </a:ln>
        </p:spPr>
      </p:pic>
      <p:pic>
        <p:nvPicPr>
          <p:cNvPr id="170" name="Google Shape;170;p4"/>
          <p:cNvPicPr preferRelativeResize="0"/>
          <p:nvPr/>
        </p:nvPicPr>
        <p:blipFill rotWithShape="1">
          <a:blip r:embed="rId14">
            <a:alphaModFix/>
          </a:blip>
          <a:srcRect/>
          <a:stretch/>
        </p:blipFill>
        <p:spPr>
          <a:xfrm>
            <a:off x="2989668" y="5655524"/>
            <a:ext cx="3047900" cy="793115"/>
          </a:xfrm>
          <a:prstGeom prst="rect">
            <a:avLst/>
          </a:prstGeom>
          <a:noFill/>
          <a:ln>
            <a:noFill/>
          </a:ln>
        </p:spPr>
      </p:pic>
      <p:pic>
        <p:nvPicPr>
          <p:cNvPr id="171" name="Google Shape;171;p4"/>
          <p:cNvPicPr preferRelativeResize="0"/>
          <p:nvPr/>
        </p:nvPicPr>
        <p:blipFill rotWithShape="1">
          <a:blip r:embed="rId15">
            <a:alphaModFix/>
          </a:blip>
          <a:srcRect/>
          <a:stretch/>
        </p:blipFill>
        <p:spPr>
          <a:xfrm>
            <a:off x="8630487" y="5274869"/>
            <a:ext cx="2189806" cy="937237"/>
          </a:xfrm>
          <a:prstGeom prst="rect">
            <a:avLst/>
          </a:prstGeom>
          <a:noFill/>
          <a:ln>
            <a:noFill/>
          </a:ln>
        </p:spPr>
      </p:pic>
      <p:pic>
        <p:nvPicPr>
          <p:cNvPr id="172" name="Google Shape;172;p4"/>
          <p:cNvPicPr preferRelativeResize="0"/>
          <p:nvPr/>
        </p:nvPicPr>
        <p:blipFill rotWithShape="1">
          <a:blip r:embed="rId16">
            <a:alphaModFix/>
          </a:blip>
          <a:srcRect/>
          <a:stretch/>
        </p:blipFill>
        <p:spPr>
          <a:xfrm>
            <a:off x="11121878" y="4169443"/>
            <a:ext cx="2341050" cy="698495"/>
          </a:xfrm>
          <a:prstGeom prst="rect">
            <a:avLst/>
          </a:prstGeom>
          <a:noFill/>
          <a:ln>
            <a:noFill/>
          </a:ln>
        </p:spPr>
      </p:pic>
      <p:pic>
        <p:nvPicPr>
          <p:cNvPr id="173" name="Google Shape;173;p4"/>
          <p:cNvPicPr preferRelativeResize="0"/>
          <p:nvPr/>
        </p:nvPicPr>
        <p:blipFill rotWithShape="1">
          <a:blip r:embed="rId17">
            <a:alphaModFix/>
          </a:blip>
          <a:srcRect/>
          <a:stretch/>
        </p:blipFill>
        <p:spPr>
          <a:xfrm>
            <a:off x="13225533" y="5274869"/>
            <a:ext cx="2941124" cy="1105653"/>
          </a:xfrm>
          <a:prstGeom prst="rect">
            <a:avLst/>
          </a:prstGeom>
          <a:noFill/>
          <a:ln>
            <a:noFill/>
          </a:ln>
        </p:spPr>
      </p:pic>
      <p:pic>
        <p:nvPicPr>
          <p:cNvPr id="174" name="Google Shape;174;p4"/>
          <p:cNvPicPr preferRelativeResize="0"/>
          <p:nvPr/>
        </p:nvPicPr>
        <p:blipFill rotWithShape="1">
          <a:blip r:embed="rId18">
            <a:alphaModFix/>
          </a:blip>
          <a:srcRect/>
          <a:stretch/>
        </p:blipFill>
        <p:spPr>
          <a:xfrm>
            <a:off x="11121878" y="6279508"/>
            <a:ext cx="2425650" cy="2061358"/>
          </a:xfrm>
          <a:prstGeom prst="rect">
            <a:avLst/>
          </a:prstGeom>
          <a:noFill/>
          <a:ln>
            <a:noFill/>
          </a:ln>
        </p:spPr>
      </p:pic>
      <p:pic>
        <p:nvPicPr>
          <p:cNvPr id="175" name="Google Shape;175;p4"/>
          <p:cNvPicPr preferRelativeResize="0"/>
          <p:nvPr/>
        </p:nvPicPr>
        <p:blipFill rotWithShape="1">
          <a:blip r:embed="rId19">
            <a:alphaModFix/>
          </a:blip>
          <a:srcRect/>
          <a:stretch/>
        </p:blipFill>
        <p:spPr>
          <a:xfrm>
            <a:off x="5831152" y="6271468"/>
            <a:ext cx="3014863" cy="2131759"/>
          </a:xfrm>
          <a:prstGeom prst="rect">
            <a:avLst/>
          </a:prstGeom>
          <a:noFill/>
          <a:ln>
            <a:noFill/>
          </a:ln>
        </p:spPr>
      </p:pic>
      <p:sp>
        <p:nvSpPr>
          <p:cNvPr id="176" name="Google Shape;176;p4"/>
          <p:cNvSpPr txBox="1"/>
          <p:nvPr/>
        </p:nvSpPr>
        <p:spPr>
          <a:xfrm>
            <a:off x="6608984" y="1228725"/>
            <a:ext cx="828073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l-SI" sz="6410" b="1" dirty="0">
                <a:latin typeface="Abhaya Libre"/>
                <a:cs typeface="Abhaya Libre"/>
                <a:sym typeface="Abhaya Libre"/>
              </a:rPr>
              <a:t>Partnerski konzorcij</a:t>
            </a:r>
            <a:endParaRPr sz="1400" b="0" i="0" u="none" strike="noStrike" cap="none" dirty="0">
              <a:solidFill>
                <a:srgbClr val="000000"/>
              </a:solidFill>
              <a:latin typeface="Arial"/>
              <a:ea typeface="Arial"/>
              <a:cs typeface="Arial"/>
              <a:sym typeface="Arial"/>
            </a:endParaRPr>
          </a:p>
        </p:txBody>
      </p:sp>
      <p:pic>
        <p:nvPicPr>
          <p:cNvPr id="177" name="Google Shape;177;p4"/>
          <p:cNvPicPr preferRelativeResize="0"/>
          <p:nvPr/>
        </p:nvPicPr>
        <p:blipFill rotWithShape="1">
          <a:blip r:embed="rId20">
            <a:alphaModFix/>
          </a:blip>
          <a:srcRect/>
          <a:stretch/>
        </p:blipFill>
        <p:spPr>
          <a:xfrm>
            <a:off x="7870030" y="9245916"/>
            <a:ext cx="3710720" cy="7792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10"/>
        <p:cNvGrpSpPr/>
        <p:nvPr/>
      </p:nvGrpSpPr>
      <p:grpSpPr>
        <a:xfrm>
          <a:off x="0" y="0"/>
          <a:ext cx="0" cy="0"/>
          <a:chOff x="0" y="0"/>
          <a:chExt cx="0" cy="0"/>
        </a:xfrm>
      </p:grpSpPr>
      <p:pic>
        <p:nvPicPr>
          <p:cNvPr id="611" name="Google Shape;611;g1c2ba11e0e5_0_193"/>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612" name="Google Shape;612;g1c2ba11e0e5_0_19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13" name="Google Shape;613;g1c2ba11e0e5_0_19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614" name="Google Shape;614;g1c2ba11e0e5_0_193"/>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615" name="Google Shape;615;g1c2ba11e0e5_0_193"/>
          <p:cNvSpPr txBox="1"/>
          <p:nvPr/>
        </p:nvSpPr>
        <p:spPr>
          <a:xfrm>
            <a:off x="1184850" y="2473263"/>
            <a:ext cx="8818200" cy="384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sz="2500">
              <a:latin typeface="Abhaya Libre"/>
              <a:ea typeface="Abhaya Libre"/>
              <a:cs typeface="Abhaya Libre"/>
              <a:sym typeface="Abhaya Libre"/>
            </a:endParaRPr>
          </a:p>
        </p:txBody>
      </p:sp>
      <p:sp>
        <p:nvSpPr>
          <p:cNvPr id="616" name="Google Shape;616;g1c2ba11e0e5_0_193"/>
          <p:cNvSpPr txBox="1"/>
          <p:nvPr/>
        </p:nvSpPr>
        <p:spPr>
          <a:xfrm>
            <a:off x="354563" y="1030475"/>
            <a:ext cx="15770287" cy="759952"/>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5810" dirty="0" err="1">
                <a:latin typeface="Abhaya Libre"/>
                <a:ea typeface="Abhaya Libre"/>
                <a:cs typeface="Abhaya Libre"/>
                <a:sym typeface="Abhaya Libre"/>
              </a:rPr>
              <a:t>Prihodnost</a:t>
            </a:r>
            <a:r>
              <a:rPr lang="en-US" sz="5810" dirty="0">
                <a:latin typeface="Abhaya Libre"/>
                <a:ea typeface="Abhaya Libre"/>
                <a:cs typeface="Abhaya Libre"/>
                <a:sym typeface="Abhaya Libre"/>
              </a:rPr>
              <a:t> </a:t>
            </a:r>
            <a:r>
              <a:rPr lang="sl-SI" sz="5810" dirty="0">
                <a:latin typeface="Abhaya Libre"/>
                <a:ea typeface="Abhaya Libre"/>
                <a:cs typeface="Abhaya Libre"/>
                <a:sym typeface="Abhaya Libre"/>
              </a:rPr>
              <a:t>UI </a:t>
            </a:r>
            <a:r>
              <a:rPr lang="en-US" sz="5810" dirty="0">
                <a:latin typeface="Abhaya Libre"/>
                <a:ea typeface="Abhaya Libre"/>
                <a:cs typeface="Abhaya Libre"/>
                <a:sym typeface="Abhaya Libre"/>
              </a:rPr>
              <a:t>| </a:t>
            </a:r>
            <a:r>
              <a:rPr lang="en-US" sz="5810" dirty="0" err="1">
                <a:latin typeface="Abhaya Libre"/>
                <a:ea typeface="Abhaya Libre"/>
                <a:cs typeface="Abhaya Libre"/>
                <a:sym typeface="Abhaya Libre"/>
              </a:rPr>
              <a:t>Prihodnost</a:t>
            </a:r>
            <a:r>
              <a:rPr lang="en-US" sz="5810" dirty="0">
                <a:latin typeface="Abhaya Libre"/>
                <a:ea typeface="Abhaya Libre"/>
                <a:cs typeface="Abhaya Libre"/>
                <a:sym typeface="Abhaya Libre"/>
              </a:rPr>
              <a:t> </a:t>
            </a:r>
            <a:r>
              <a:rPr lang="en-US" sz="5810" dirty="0" err="1">
                <a:latin typeface="Abhaya Libre"/>
                <a:ea typeface="Abhaya Libre"/>
                <a:cs typeface="Abhaya Libre"/>
                <a:sym typeface="Abhaya Libre"/>
              </a:rPr>
              <a:t>umetne</a:t>
            </a:r>
            <a:r>
              <a:rPr lang="en-US" sz="5810" dirty="0">
                <a:latin typeface="Abhaya Libre"/>
                <a:ea typeface="Abhaya Libre"/>
                <a:cs typeface="Abhaya Libre"/>
                <a:sym typeface="Abhaya Libre"/>
              </a:rPr>
              <a:t> </a:t>
            </a:r>
            <a:r>
              <a:rPr lang="en-US" sz="5810" dirty="0" err="1">
                <a:latin typeface="Abhaya Libre"/>
                <a:ea typeface="Abhaya Libre"/>
                <a:cs typeface="Abhaya Libre"/>
                <a:sym typeface="Abhaya Libre"/>
              </a:rPr>
              <a:t>inteligence</a:t>
            </a:r>
            <a:r>
              <a:rPr lang="en-US" sz="5810" dirty="0">
                <a:latin typeface="Abhaya Libre"/>
                <a:ea typeface="Abhaya Libre"/>
                <a:cs typeface="Abhaya Libre"/>
                <a:sym typeface="Abhaya Libre"/>
              </a:rPr>
              <a:t> 2023</a:t>
            </a:r>
            <a:endParaRPr sz="800" b="0" i="0" u="none" strike="noStrike" cap="none" dirty="0">
              <a:solidFill>
                <a:srgbClr val="000000"/>
              </a:solidFill>
              <a:latin typeface="Arial"/>
              <a:ea typeface="Arial"/>
              <a:cs typeface="Arial"/>
              <a:sym typeface="Arial"/>
            </a:endParaRPr>
          </a:p>
        </p:txBody>
      </p:sp>
      <p:sp>
        <p:nvSpPr>
          <p:cNvPr id="617" name="Google Shape;617;g1c2ba11e0e5_0_193"/>
          <p:cNvSpPr/>
          <p:nvPr/>
        </p:nvSpPr>
        <p:spPr>
          <a:xfrm>
            <a:off x="157775" y="2315250"/>
            <a:ext cx="8820157" cy="6406096"/>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8" name="Google Shape;618;g1c2ba11e0e5_0_193" descr="&quot;In this video, we will be covering the Future of Artificial Intelligence. It comprises the future of AI in the field of healthcare, cybersecurity, e-commerce, agriculture, robotics, education, the military system, finance, gaming, and many more. &#10;&#10;This video covers the following topics:&#10;&#10;1. Introduction - 0:00&#10;This segment will give you idea on what would be the future of Artificial Intelligence&#10;&#10;2. Types of Artificial Intelligence - 1:20&#10;From this part of the video you can learn about Weak AI, Narrow AI and Strong AI and what will be its future.&#10;&#10;3. Applications&#10;This segment has covered on how Artificial Intelligence will take over all the important fields in the near future.&quot;&#10;🔥Explore Our Free Courses With Completion Certificate by SkillUp: https://www.simplilearn.com/skillup-free-online-courses?utm_campaign=FutureofAI&amp;utm_medium=Description&amp;utm_source=youtube   &#10;&#10;✅Subscribe to our Channel to learn more about the top Technologies: https://bit.ly/2VT4WtH&#10;&#10;#FutureofAI #FutureOfArtificialIntelligence #AI #ArtificialIntelligence #IntroductionToArtificialIntelligence #AITutorial #ArtificialIntellegenceTutorial  #Simplilearn&#10;&#10;Artificial Intelligence has become a part of our lives. It is estimated that the global Artificial Intelligence market will reach $267 billion by 2027.AI can be categorized into three types. Firstly, Weak AI performs specific tasks, like Apple's Siri. General AI performs tasks like a human. Super AI is more capable than a human, but both general AI and super AI are hypothetical. Because these technologies are not yet developed, and research is going on.&#10; &#10;Simplilearn is one of the world’s leading certification training providers. We partner with companies and individuals to address their unique needs, providing training and coaching that helps working professionals achieve their career goals. We've helped over 1 million professionals and companies across 150+ countries get trained, acquire certifications, and upskill their employees. Our training courses are designed and updated by 2000+ renowned industry experts. Our blended learning approach combines online classes, instructor-led live virtual classrooms, project work, and 24/7 teaching assistance. &#10;&#10;We provide online training in Machine Learning, AWS, DevOps, Big Data, Hadoop, Data Science, Artificial Intelligence, Cloud Computing, Project Management, Digital Marketing, Cyber Security and Salesforce among others, where technologies and best practices are changing rapidly and demand for qualified candidates significantly exceeds supply.&#10;&#10;Learn more at: https://www.simplilearn.com?utm_campaign=FutureofAI&amp;utm_medium=Description&amp;utm_source=youtube  &#10;&#10;For more information about Simplilearn courses, visit: &#10;- Facebook: https://www.facebook.com/Simplilearn &#10;- Twitter: https://twitter.com/simplilearn &#10;- LinkedIn: https://www.linkedin.com/company/simp...&#10;- Website: https://www.simplilearn.com &#10;- Instagram: https://www.instagram.com/simplilearn...&#10;- Telegram Mobile: https://t.me/simplilearnupdates&#10;- Telegram Desktop: https://web.telegram.org/#/im?p=@simp...&#10;&#10;Get the Simplilearn app: https://simpli.app.link/OlbFAhqMqgb" title="Future of AI | Future of Artificial Intelligence 2023 | AI Technology for Beginners | Simplilearn">
            <a:hlinkClick r:id="rId7"/>
          </p:cNvPr>
          <p:cNvPicPr preferRelativeResize="0"/>
          <p:nvPr/>
        </p:nvPicPr>
        <p:blipFill>
          <a:blip r:embed="rId8">
            <a:alphaModFix/>
          </a:blip>
          <a:stretch>
            <a:fillRect/>
          </a:stretch>
        </p:blipFill>
        <p:spPr>
          <a:xfrm>
            <a:off x="1810426" y="3352443"/>
            <a:ext cx="5775600" cy="4331707"/>
          </a:xfrm>
          <a:prstGeom prst="rect">
            <a:avLst/>
          </a:prstGeom>
          <a:noFill/>
          <a:ln>
            <a:noFill/>
          </a:ln>
        </p:spPr>
      </p:pic>
      <p:sp>
        <p:nvSpPr>
          <p:cNvPr id="619" name="Google Shape;619;g1c2ba11e0e5_0_193"/>
          <p:cNvSpPr txBox="1"/>
          <p:nvPr/>
        </p:nvSpPr>
        <p:spPr>
          <a:xfrm>
            <a:off x="9782125" y="2655400"/>
            <a:ext cx="7636500" cy="572461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sl-SI" sz="2400" b="1" dirty="0">
                <a:latin typeface="Abhaya Libre"/>
                <a:ea typeface="Abhaya Libre"/>
                <a:cs typeface="Abhaya Libre"/>
                <a:sym typeface="Abhaya Libre"/>
              </a:rPr>
              <a:t>Zaključek</a:t>
            </a:r>
          </a:p>
          <a:p>
            <a:pPr marL="0" lvl="0" indent="0" algn="just" rtl="0">
              <a:spcBef>
                <a:spcPts val="0"/>
              </a:spcBef>
              <a:spcAft>
                <a:spcPts val="0"/>
              </a:spcAft>
              <a:buNone/>
            </a:pPr>
            <a:endParaRPr lang="sl-SI" sz="2400" b="1" dirty="0">
              <a:latin typeface="Abhaya Libre"/>
              <a:ea typeface="Abhaya Libre"/>
              <a:cs typeface="Abhaya Libre"/>
              <a:sym typeface="Abhaya Libre"/>
            </a:endParaRPr>
          </a:p>
          <a:p>
            <a:pPr marL="0" lvl="0" indent="0" algn="just" rtl="0">
              <a:spcBef>
                <a:spcPts val="0"/>
              </a:spcBef>
              <a:spcAft>
                <a:spcPts val="0"/>
              </a:spcAft>
              <a:buNone/>
            </a:pPr>
            <a:r>
              <a:rPr lang="sl-SI" sz="2400" dirty="0">
                <a:latin typeface="Abhaya Libre"/>
                <a:ea typeface="Abhaya Libre"/>
                <a:cs typeface="Abhaya Libre"/>
                <a:sym typeface="Abhaya Libre"/>
              </a:rPr>
              <a:t>Torej, to je to. Iz teh primerov umetne inteligence je razvidno, da umetna inteligenca postaja del vsakdanjega življenja. Ogledali smo si, kako je umetna inteligenca spodbudila razvoj </a:t>
            </a:r>
            <a:r>
              <a:rPr lang="sl-SI" sz="2400" dirty="0" err="1">
                <a:latin typeface="Abhaya Libre"/>
                <a:ea typeface="Abhaya Libre"/>
                <a:cs typeface="Abhaya Libre"/>
                <a:sym typeface="Abhaya Libre"/>
              </a:rPr>
              <a:t>samovozečih</a:t>
            </a:r>
            <a:r>
              <a:rPr lang="sl-SI" sz="2400" dirty="0">
                <a:latin typeface="Abhaya Libre"/>
                <a:ea typeface="Abhaya Libre"/>
                <a:cs typeface="Abhaya Libre"/>
                <a:sym typeface="Abhaya Libre"/>
              </a:rPr>
              <a:t> avtomobilov, ki so danes morda še daleč, vendar se zdi, da so neizogiben del prihodnosti. </a:t>
            </a:r>
          </a:p>
          <a:p>
            <a:pPr marL="0" lvl="0" indent="0" algn="just" rtl="0">
              <a:spcBef>
                <a:spcPts val="0"/>
              </a:spcBef>
              <a:spcAft>
                <a:spcPts val="0"/>
              </a:spcAft>
              <a:buNone/>
            </a:pPr>
            <a:r>
              <a:rPr lang="sl-SI" sz="2400" dirty="0">
                <a:latin typeface="Abhaya Libre"/>
                <a:ea typeface="Abhaya Libre"/>
                <a:cs typeface="Abhaya Libre"/>
                <a:sym typeface="Abhaya Libre"/>
              </a:rPr>
              <a:t>Raziskali smo digitalne pomočnike, ki so vgrajeni v zmogljive, kompaktne zvočnike - in kako nam umetna inteligenca v njih pomaga pri obveščanju, da ne omenjamo organiziranosti. Videli smo, kako nam pomaga pri pametnejši rabi energije s termostati Nest in kako oblikuje naše zvočne skladbe s </a:t>
            </a:r>
            <a:r>
              <a:rPr lang="sl-SI" sz="2400" dirty="0" err="1">
                <a:latin typeface="Abhaya Libre"/>
                <a:ea typeface="Abhaya Libre"/>
                <a:cs typeface="Abhaya Libre"/>
                <a:sym typeface="Abhaya Libre"/>
              </a:rPr>
              <a:t>Spotifyjem</a:t>
            </a:r>
            <a:r>
              <a:rPr lang="sl-SI" sz="2400" dirty="0">
                <a:latin typeface="Abhaya Libre"/>
                <a:ea typeface="Abhaya Libre"/>
                <a:cs typeface="Abhaya Libre"/>
                <a:sym typeface="Abhaya Libre"/>
              </a:rPr>
              <a:t>. Zdi se, da umetna inteligenca v vsakdanjem življenju ostaja</a:t>
            </a:r>
            <a:r>
              <a:rPr lang="sl-SI" sz="2400" b="1" dirty="0">
                <a:latin typeface="Abhaya Libre"/>
                <a:ea typeface="Abhaya Libre"/>
                <a:cs typeface="Abhaya Libre"/>
                <a:sym typeface="Abhaya Libre"/>
              </a:rPr>
              <a:t>.</a:t>
            </a:r>
            <a:endParaRPr sz="2400" b="1" dirty="0">
              <a:latin typeface="Abhaya Libre"/>
              <a:ea typeface="Abhaya Libre"/>
              <a:cs typeface="Abhaya Libre"/>
              <a:sym typeface="Abhaya Libr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625" name="Google Shape;625;p15"/>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626" name="Google Shape;626;p15"/>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627" name="Google Shape;627;p15"/>
          <p:cNvPicPr preferRelativeResize="0"/>
          <p:nvPr/>
        </p:nvPicPr>
        <p:blipFill rotWithShape="1">
          <a:blip r:embed="rId6">
            <a:alphaModFix/>
          </a:blip>
          <a:srcRect/>
          <a:stretch/>
        </p:blipFill>
        <p:spPr>
          <a:xfrm rot="6632729">
            <a:off x="17605408" y="3001377"/>
            <a:ext cx="4881157" cy="4874760"/>
          </a:xfrm>
          <a:prstGeom prst="rect">
            <a:avLst/>
          </a:prstGeom>
          <a:noFill/>
          <a:ln>
            <a:noFill/>
          </a:ln>
        </p:spPr>
      </p:pic>
      <p:pic>
        <p:nvPicPr>
          <p:cNvPr id="628" name="Google Shape;628;p15"/>
          <p:cNvPicPr preferRelativeResize="0"/>
          <p:nvPr/>
        </p:nvPicPr>
        <p:blipFill rotWithShape="1">
          <a:blip r:embed="rId7">
            <a:alphaModFix/>
          </a:blip>
          <a:srcRect/>
          <a:stretch/>
        </p:blipFill>
        <p:spPr>
          <a:xfrm>
            <a:off x="16418708" y="0"/>
            <a:ext cx="1869292" cy="1869292"/>
          </a:xfrm>
          <a:prstGeom prst="rect">
            <a:avLst/>
          </a:prstGeom>
          <a:noFill/>
          <a:ln>
            <a:noFill/>
          </a:ln>
        </p:spPr>
      </p:pic>
      <p:sp>
        <p:nvSpPr>
          <p:cNvPr id="629" name="Google Shape;629;p15"/>
          <p:cNvSpPr txBox="1"/>
          <p:nvPr/>
        </p:nvSpPr>
        <p:spPr>
          <a:xfrm>
            <a:off x="2216640" y="3721850"/>
            <a:ext cx="10905300" cy="4248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Abhaya Libre"/>
                <a:ea typeface="Abhaya Libre"/>
                <a:cs typeface="Abhaya Libre"/>
                <a:sym typeface="Abhaya Libre"/>
              </a:rPr>
              <a:t>/  </a:t>
            </a:r>
            <a:r>
              <a:rPr lang="en-US" sz="2400" u="sng">
                <a:solidFill>
                  <a:schemeClr val="hlink"/>
                </a:solidFill>
                <a:latin typeface="Abhaya Libre"/>
                <a:ea typeface="Abhaya Libre"/>
                <a:cs typeface="Abhaya Libre"/>
                <a:sym typeface="Abhaya Libre"/>
                <a:hlinkClick r:id="rId8"/>
              </a:rPr>
              <a:t>What is digital literacy?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Abhaya Libre"/>
                <a:ea typeface="Abhaya Libre"/>
                <a:cs typeface="Abhaya Libre"/>
                <a:sym typeface="Abhaya Libre"/>
              </a:rPr>
              <a:t>/  </a:t>
            </a:r>
            <a:r>
              <a:rPr lang="en-US" sz="2400" u="sng">
                <a:solidFill>
                  <a:schemeClr val="hlink"/>
                </a:solidFill>
                <a:latin typeface="Abhaya Libre"/>
                <a:ea typeface="Abhaya Libre"/>
                <a:cs typeface="Abhaya Libre"/>
                <a:sym typeface="Abhaya Libre"/>
                <a:hlinkClick r:id="rId9"/>
              </a:rPr>
              <a:t>6 elements of digital capability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Abhaya Libre"/>
                <a:ea typeface="Abhaya Libre"/>
                <a:cs typeface="Abhaya Libre"/>
                <a:sym typeface="Abhaya Libre"/>
              </a:rPr>
              <a:t>/  </a:t>
            </a:r>
            <a:r>
              <a:rPr lang="en-US" sz="2400" u="sng">
                <a:solidFill>
                  <a:schemeClr val="hlink"/>
                </a:solidFill>
                <a:latin typeface="Abhaya Libre"/>
                <a:ea typeface="Abhaya Libre"/>
                <a:cs typeface="Abhaya Libre"/>
                <a:sym typeface="Abhaya Libre"/>
                <a:hlinkClick r:id="rId10"/>
              </a:rPr>
              <a:t>4 Principles Of Digital Literacy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1"/>
              </a:rPr>
              <a:t>Digital literacy in the classroom</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2"/>
              </a:rPr>
              <a:t>Online Learning Statistics</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3"/>
              </a:rPr>
              <a:t>3 charts: global growth in online learning</a:t>
            </a:r>
            <a:endParaRPr sz="2400">
              <a:highlight>
                <a:schemeClr val="lt1"/>
              </a:highlight>
              <a:latin typeface="Abhaya Libre"/>
              <a:ea typeface="Abhaya Libre"/>
              <a:cs typeface="Abhaya Libre"/>
              <a:sym typeface="Abhaya Libre"/>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4"/>
              </a:rPr>
              <a:t>The Top 10 Benefits Of Digital Learning</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5"/>
              </a:rPr>
              <a:t>How digital innovation is improving the lives of deaf and hard of hearing people</a:t>
            </a:r>
            <a:endParaRPr sz="1400" b="0" i="0" u="none" strike="noStrike" cap="none">
              <a:solidFill>
                <a:srgbClr val="000000"/>
              </a:solidFill>
              <a:highlight>
                <a:schemeClr val="lt1"/>
              </a:highlight>
              <a:latin typeface="Arial"/>
              <a:ea typeface="Arial"/>
              <a:cs typeface="Arial"/>
              <a:sym typeface="Arial"/>
            </a:endParaRPr>
          </a:p>
        </p:txBody>
      </p:sp>
      <p:sp>
        <p:nvSpPr>
          <p:cNvPr id="630" name="Google Shape;630;p15"/>
          <p:cNvSpPr txBox="1"/>
          <p:nvPr/>
        </p:nvSpPr>
        <p:spPr>
          <a:xfrm>
            <a:off x="2216659" y="2282815"/>
            <a:ext cx="828073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b="1" i="0" u="none" strike="noStrike" cap="none" dirty="0">
                <a:solidFill>
                  <a:srgbClr val="000000"/>
                </a:solidFill>
                <a:latin typeface="Abhaya Libre"/>
                <a:ea typeface="Abhaya Libre"/>
                <a:cs typeface="Abhaya Libre"/>
                <a:sym typeface="Abhaya Libre"/>
              </a:rPr>
              <a:t>Reference</a:t>
            </a:r>
            <a:endParaRPr sz="1400" b="0" i="0" u="none" strike="noStrike" cap="none" dirty="0">
              <a:solidFill>
                <a:srgbClr val="000000"/>
              </a:solidFill>
              <a:latin typeface="Arial"/>
              <a:ea typeface="Arial"/>
              <a:cs typeface="Arial"/>
              <a:sym typeface="Arial"/>
            </a:endParaRPr>
          </a:p>
        </p:txBody>
      </p:sp>
      <p:pic>
        <p:nvPicPr>
          <p:cNvPr id="631" name="Google Shape;631;p15"/>
          <p:cNvPicPr preferRelativeResize="0"/>
          <p:nvPr/>
        </p:nvPicPr>
        <p:blipFill rotWithShape="1">
          <a:blip r:embed="rId16">
            <a:alphaModFix/>
          </a:blip>
          <a:srcRect/>
          <a:stretch/>
        </p:blipFill>
        <p:spPr>
          <a:xfrm>
            <a:off x="7870030" y="9245916"/>
            <a:ext cx="3710720" cy="779251"/>
          </a:xfrm>
          <a:prstGeom prst="rect">
            <a:avLst/>
          </a:prstGeom>
          <a:noFill/>
          <a:ln>
            <a:noFill/>
          </a:ln>
        </p:spPr>
      </p:pic>
      <p:grpSp>
        <p:nvGrpSpPr>
          <p:cNvPr id="632" name="Google Shape;632;p15"/>
          <p:cNvGrpSpPr/>
          <p:nvPr/>
        </p:nvGrpSpPr>
        <p:grpSpPr>
          <a:xfrm>
            <a:off x="-906316" y="8854448"/>
            <a:ext cx="2900572" cy="807706"/>
            <a:chOff x="0" y="0"/>
            <a:chExt cx="3867430" cy="1076940"/>
          </a:xfrm>
        </p:grpSpPr>
        <p:pic>
          <p:nvPicPr>
            <p:cNvPr id="633" name="Google Shape;633;p15"/>
            <p:cNvPicPr preferRelativeResize="0"/>
            <p:nvPr/>
          </p:nvPicPr>
          <p:blipFill rotWithShape="1">
            <a:blip r:embed="rId17">
              <a:alphaModFix/>
            </a:blip>
            <a:srcRect/>
            <a:stretch/>
          </p:blipFill>
          <p:spPr>
            <a:xfrm>
              <a:off x="0" y="0"/>
              <a:ext cx="3867430" cy="618789"/>
            </a:xfrm>
            <a:prstGeom prst="rect">
              <a:avLst/>
            </a:prstGeom>
            <a:noFill/>
            <a:ln>
              <a:noFill/>
            </a:ln>
          </p:spPr>
        </p:pic>
        <p:pic>
          <p:nvPicPr>
            <p:cNvPr id="634" name="Google Shape;634;p15"/>
            <p:cNvPicPr preferRelativeResize="0"/>
            <p:nvPr/>
          </p:nvPicPr>
          <p:blipFill rotWithShape="1">
            <a:blip r:embed="rId17">
              <a:alphaModFix/>
            </a:blip>
            <a:srcRect/>
            <a:stretch/>
          </p:blipFill>
          <p:spPr>
            <a:xfrm>
              <a:off x="0" y="458151"/>
              <a:ext cx="3867430" cy="618789"/>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g1c2baca10de_0_47"/>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640" name="Google Shape;640;g1c2baca10de_0_47"/>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641" name="Google Shape;641;g1c2baca10de_0_47"/>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642" name="Google Shape;642;g1c2baca10de_0_47"/>
          <p:cNvPicPr preferRelativeResize="0"/>
          <p:nvPr/>
        </p:nvPicPr>
        <p:blipFill rotWithShape="1">
          <a:blip r:embed="rId6">
            <a:alphaModFix/>
          </a:blip>
          <a:srcRect/>
          <a:stretch/>
        </p:blipFill>
        <p:spPr>
          <a:xfrm rot="6632729">
            <a:off x="17605408" y="3001377"/>
            <a:ext cx="4881156" cy="4874761"/>
          </a:xfrm>
          <a:prstGeom prst="rect">
            <a:avLst/>
          </a:prstGeom>
          <a:noFill/>
          <a:ln>
            <a:noFill/>
          </a:ln>
        </p:spPr>
      </p:pic>
      <p:pic>
        <p:nvPicPr>
          <p:cNvPr id="643" name="Google Shape;643;g1c2baca10de_0_47"/>
          <p:cNvPicPr preferRelativeResize="0"/>
          <p:nvPr/>
        </p:nvPicPr>
        <p:blipFill rotWithShape="1">
          <a:blip r:embed="rId7">
            <a:alphaModFix/>
          </a:blip>
          <a:srcRect/>
          <a:stretch/>
        </p:blipFill>
        <p:spPr>
          <a:xfrm>
            <a:off x="16418708" y="0"/>
            <a:ext cx="1869291" cy="1869291"/>
          </a:xfrm>
          <a:prstGeom prst="rect">
            <a:avLst/>
          </a:prstGeom>
          <a:noFill/>
          <a:ln>
            <a:noFill/>
          </a:ln>
        </p:spPr>
      </p:pic>
      <p:sp>
        <p:nvSpPr>
          <p:cNvPr id="644" name="Google Shape;644;g1c2baca10de_0_47"/>
          <p:cNvSpPr txBox="1"/>
          <p:nvPr/>
        </p:nvSpPr>
        <p:spPr>
          <a:xfrm>
            <a:off x="2216640" y="3721850"/>
            <a:ext cx="10905300" cy="2432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8"/>
              </a:rPr>
              <a:t>Duolingo and gamification - a case study</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a:t>
            </a:r>
            <a:r>
              <a:rPr lang="en-US" sz="2400">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9"/>
              </a:rPr>
              <a:t>TimeHeroes: volunteering made easy… and fun</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0"/>
              </a:rPr>
              <a:t>5 Examples of AI In Our Everyday Lives</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1"/>
              </a:rPr>
              <a:t>What is Artificial Intelligence: Types, History, and Future</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1400" b="0" i="0" u="none" strike="noStrike" cap="none">
              <a:solidFill>
                <a:srgbClr val="000000"/>
              </a:solidFill>
              <a:highlight>
                <a:srgbClr val="FF9900"/>
              </a:highlight>
              <a:latin typeface="Arial"/>
              <a:ea typeface="Arial"/>
              <a:cs typeface="Arial"/>
              <a:sym typeface="Arial"/>
            </a:endParaRPr>
          </a:p>
        </p:txBody>
      </p:sp>
      <p:sp>
        <p:nvSpPr>
          <p:cNvPr id="645" name="Google Shape;645;g1c2baca10de_0_47"/>
          <p:cNvSpPr txBox="1"/>
          <p:nvPr/>
        </p:nvSpPr>
        <p:spPr>
          <a:xfrm>
            <a:off x="2216659" y="2282815"/>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b="1" i="0" u="none" strike="noStrike" cap="none" dirty="0">
                <a:solidFill>
                  <a:srgbClr val="000000"/>
                </a:solidFill>
                <a:latin typeface="Abhaya Libre"/>
                <a:ea typeface="Abhaya Libre"/>
                <a:cs typeface="Abhaya Libre"/>
                <a:sym typeface="Abhaya Libre"/>
              </a:rPr>
              <a:t>Reference</a:t>
            </a:r>
            <a:endParaRPr sz="1400" b="0" i="0" u="none" strike="noStrike" cap="none" dirty="0">
              <a:solidFill>
                <a:srgbClr val="000000"/>
              </a:solidFill>
              <a:latin typeface="Arial"/>
              <a:ea typeface="Arial"/>
              <a:cs typeface="Arial"/>
              <a:sym typeface="Arial"/>
            </a:endParaRPr>
          </a:p>
        </p:txBody>
      </p:sp>
      <p:pic>
        <p:nvPicPr>
          <p:cNvPr id="646" name="Google Shape;646;g1c2baca10de_0_47"/>
          <p:cNvPicPr preferRelativeResize="0"/>
          <p:nvPr/>
        </p:nvPicPr>
        <p:blipFill rotWithShape="1">
          <a:blip r:embed="rId12">
            <a:alphaModFix/>
          </a:blip>
          <a:srcRect/>
          <a:stretch/>
        </p:blipFill>
        <p:spPr>
          <a:xfrm>
            <a:off x="7870030" y="9245916"/>
            <a:ext cx="3710719" cy="779251"/>
          </a:xfrm>
          <a:prstGeom prst="rect">
            <a:avLst/>
          </a:prstGeom>
          <a:noFill/>
          <a:ln>
            <a:noFill/>
          </a:ln>
        </p:spPr>
      </p:pic>
      <p:grpSp>
        <p:nvGrpSpPr>
          <p:cNvPr id="647" name="Google Shape;647;g1c2baca10de_0_47"/>
          <p:cNvGrpSpPr/>
          <p:nvPr/>
        </p:nvGrpSpPr>
        <p:grpSpPr>
          <a:xfrm>
            <a:off x="-906316" y="8854448"/>
            <a:ext cx="2900573" cy="807705"/>
            <a:chOff x="0" y="0"/>
            <a:chExt cx="3867430" cy="1076940"/>
          </a:xfrm>
        </p:grpSpPr>
        <p:pic>
          <p:nvPicPr>
            <p:cNvPr id="648" name="Google Shape;648;g1c2baca10de_0_47"/>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649" name="Google Shape;649;g1c2baca10de_0_47"/>
            <p:cNvPicPr preferRelativeResize="0"/>
            <p:nvPr/>
          </p:nvPicPr>
          <p:blipFill rotWithShape="1">
            <a:blip r:embed="rId13">
              <a:alphaModFix/>
            </a:blip>
            <a:srcRect/>
            <a:stretch/>
          </p:blipFill>
          <p:spPr>
            <a:xfrm>
              <a:off x="0" y="458151"/>
              <a:ext cx="3867430" cy="618789"/>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53"/>
        <p:cNvGrpSpPr/>
        <p:nvPr/>
      </p:nvGrpSpPr>
      <p:grpSpPr>
        <a:xfrm>
          <a:off x="0" y="0"/>
          <a:ext cx="0" cy="0"/>
          <a:chOff x="0" y="0"/>
          <a:chExt cx="0" cy="0"/>
        </a:xfrm>
      </p:grpSpPr>
      <p:sp>
        <p:nvSpPr>
          <p:cNvPr id="654" name="Google Shape;654;p16"/>
          <p:cNvSpPr txBox="1"/>
          <p:nvPr/>
        </p:nvSpPr>
        <p:spPr>
          <a:xfrm>
            <a:off x="2830888" y="4005165"/>
            <a:ext cx="12325712" cy="1921552"/>
          </a:xfrm>
          <a:prstGeom prst="rect">
            <a:avLst/>
          </a:prstGeom>
          <a:noFill/>
          <a:ln>
            <a:noFill/>
          </a:ln>
        </p:spPr>
        <p:txBody>
          <a:bodyPr spcFirstLastPara="1" wrap="square" lIns="0" tIns="0" rIns="0" bIns="0" anchor="t" anchorCtr="0">
            <a:spAutoFit/>
          </a:bodyPr>
          <a:lstStyle/>
          <a:p>
            <a:pPr marL="0" marR="0" lvl="0" indent="0" algn="ctr" rtl="0">
              <a:lnSpc>
                <a:spcPct val="88995"/>
              </a:lnSpc>
              <a:spcBef>
                <a:spcPts val="0"/>
              </a:spcBef>
              <a:spcAft>
                <a:spcPts val="0"/>
              </a:spcAft>
              <a:buClr>
                <a:srgbClr val="000000"/>
              </a:buClr>
              <a:buSzPts val="14030"/>
              <a:buFont typeface="Arial"/>
              <a:buNone/>
            </a:pPr>
            <a:r>
              <a:rPr lang="sl-SI" sz="14030" b="1" dirty="0">
                <a:latin typeface="Abhaya Libre"/>
                <a:ea typeface="Abhaya Libre"/>
                <a:cs typeface="Abhaya Libre"/>
                <a:sym typeface="Abhaya Libre"/>
              </a:rPr>
              <a:t>Hvala</a:t>
            </a:r>
            <a:r>
              <a:rPr lang="en-US" sz="14030" b="1" i="0" u="none" strike="noStrike" cap="none" dirty="0">
                <a:solidFill>
                  <a:srgbClr val="000000"/>
                </a:solidFill>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pic>
        <p:nvPicPr>
          <p:cNvPr id="655" name="Google Shape;655;p16"/>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656" name="Google Shape;656;p16"/>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657" name="Google Shape;657;p16"/>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658" name="Google Shape;658;p16"/>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659" name="Google Shape;659;p16"/>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660" name="Google Shape;660;p16"/>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661" name="Google Shape;661;p16"/>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662" name="Google Shape;662;p16"/>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663" name="Google Shape;663;p16"/>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664" name="Google Shape;664;p16"/>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665" name="Google Shape;665;p16"/>
          <p:cNvGrpSpPr/>
          <p:nvPr/>
        </p:nvGrpSpPr>
        <p:grpSpPr>
          <a:xfrm>
            <a:off x="14267800" y="1219491"/>
            <a:ext cx="2900572" cy="807706"/>
            <a:chOff x="0" y="0"/>
            <a:chExt cx="3867430" cy="1076940"/>
          </a:xfrm>
        </p:grpSpPr>
        <p:pic>
          <p:nvPicPr>
            <p:cNvPr id="666" name="Google Shape;666;p16"/>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667" name="Google Shape;667;p16"/>
            <p:cNvPicPr preferRelativeResize="0"/>
            <p:nvPr/>
          </p:nvPicPr>
          <p:blipFill rotWithShape="1">
            <a:blip r:embed="rId12">
              <a:alphaModFix/>
            </a:blip>
            <a:srcRect/>
            <a:stretch/>
          </p:blipFill>
          <p:spPr>
            <a:xfrm>
              <a:off x="0" y="458151"/>
              <a:ext cx="3867430" cy="618789"/>
            </a:xfrm>
            <a:prstGeom prst="rect">
              <a:avLst/>
            </a:prstGeom>
            <a:noFill/>
            <a:ln>
              <a:noFill/>
            </a:ln>
          </p:spPr>
        </p:pic>
      </p:grpSp>
      <p:sp>
        <p:nvSpPr>
          <p:cNvPr id="668" name="Google Shape;668;p16"/>
          <p:cNvSpPr txBox="1"/>
          <p:nvPr/>
        </p:nvSpPr>
        <p:spPr>
          <a:xfrm>
            <a:off x="5273002" y="5611826"/>
            <a:ext cx="7441484" cy="1389755"/>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Clr>
                <a:srgbClr val="000000"/>
              </a:buClr>
              <a:buSzPts val="8068"/>
              <a:buFont typeface="Arial"/>
              <a:buNone/>
            </a:pPr>
            <a:r>
              <a:rPr lang="en-US" sz="8068" b="1" i="0" u="none" strike="noStrike" cap="none">
                <a:solidFill>
                  <a:srgbClr val="04989E"/>
                </a:solidFill>
                <a:latin typeface="Abhaya Libre"/>
                <a:ea typeface="Abhaya Libre"/>
                <a:cs typeface="Abhaya Libre"/>
                <a:sym typeface="Abhaya Libre"/>
              </a:rPr>
              <a:t>@Regio.Digi.Hub</a:t>
            </a:r>
            <a:r>
              <a:rPr lang="en-US" sz="8068" b="0" i="0" u="none" strike="noStrike" cap="none">
                <a:solidFill>
                  <a:srgbClr val="04989E"/>
                </a:solidFill>
                <a:latin typeface="Abhaya Libre"/>
                <a:ea typeface="Abhaya Libre"/>
                <a:cs typeface="Abhaya Libre"/>
                <a:sym typeface="Abhaya Libre"/>
              </a:rPr>
              <a:t> </a:t>
            </a:r>
            <a:endParaRPr sz="1400" b="0" i="0" u="none" strike="noStrike" cap="none">
              <a:solidFill>
                <a:srgbClr val="000000"/>
              </a:solidFill>
              <a:latin typeface="Arial"/>
              <a:ea typeface="Arial"/>
              <a:cs typeface="Arial"/>
              <a:sym typeface="Arial"/>
            </a:endParaRPr>
          </a:p>
        </p:txBody>
      </p:sp>
      <p:pic>
        <p:nvPicPr>
          <p:cNvPr id="669" name="Google Shape;669;p16"/>
          <p:cNvPicPr preferRelativeResize="0"/>
          <p:nvPr/>
        </p:nvPicPr>
        <p:blipFill rotWithShape="1">
          <a:blip r:embed="rId13">
            <a:alphaModFix/>
          </a:blip>
          <a:srcRect/>
          <a:stretch/>
        </p:blipFill>
        <p:spPr>
          <a:xfrm>
            <a:off x="7555793" y="9258300"/>
            <a:ext cx="3710720" cy="779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81"/>
        <p:cNvGrpSpPr/>
        <p:nvPr/>
      </p:nvGrpSpPr>
      <p:grpSpPr>
        <a:xfrm>
          <a:off x="0" y="0"/>
          <a:ext cx="0" cy="0"/>
          <a:chOff x="0" y="0"/>
          <a:chExt cx="0" cy="0"/>
        </a:xfrm>
      </p:grpSpPr>
      <p:sp>
        <p:nvSpPr>
          <p:cNvPr id="182" name="Google Shape;182;p5"/>
          <p:cNvSpPr txBox="1"/>
          <p:nvPr/>
        </p:nvSpPr>
        <p:spPr>
          <a:xfrm>
            <a:off x="8339606" y="2969447"/>
            <a:ext cx="46848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dirty="0" err="1">
                <a:latin typeface="Abhaya Libre"/>
                <a:ea typeface="Abhaya Libre"/>
                <a:cs typeface="Abhaya Libre"/>
                <a:sym typeface="Abhaya Libre"/>
              </a:rPr>
              <a:t>Digitalna</a:t>
            </a:r>
            <a:r>
              <a:rPr lang="en-US" sz="3238" dirty="0">
                <a:latin typeface="Abhaya Libre"/>
                <a:ea typeface="Abhaya Libre"/>
                <a:cs typeface="Abhaya Libre"/>
                <a:sym typeface="Abhaya Libre"/>
              </a:rPr>
              <a:t> </a:t>
            </a:r>
            <a:r>
              <a:rPr lang="en-US" sz="3238" dirty="0" err="1">
                <a:latin typeface="Abhaya Libre"/>
                <a:ea typeface="Abhaya Libre"/>
                <a:cs typeface="Abhaya Libre"/>
                <a:sym typeface="Abhaya Libre"/>
              </a:rPr>
              <a:t>pismenost</a:t>
            </a:r>
            <a:endParaRPr sz="1400" b="0" i="0" u="none" strike="noStrike" cap="none" dirty="0">
              <a:solidFill>
                <a:srgbClr val="000000"/>
              </a:solidFill>
              <a:latin typeface="Arial"/>
              <a:ea typeface="Arial"/>
              <a:cs typeface="Arial"/>
              <a:sym typeface="Arial"/>
            </a:endParaRPr>
          </a:p>
        </p:txBody>
      </p:sp>
      <p:sp>
        <p:nvSpPr>
          <p:cNvPr id="183" name="Google Shape;183;p5"/>
          <p:cNvSpPr txBox="1"/>
          <p:nvPr/>
        </p:nvSpPr>
        <p:spPr>
          <a:xfrm>
            <a:off x="8336730" y="4702600"/>
            <a:ext cx="67467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sl-SI" sz="3238" dirty="0">
                <a:latin typeface="Abhaya Libre"/>
                <a:ea typeface="Abhaya Libre"/>
                <a:cs typeface="Abhaya Libre"/>
                <a:sym typeface="Abhaya Libre"/>
              </a:rPr>
              <a:t>4 n</a:t>
            </a:r>
            <a:r>
              <a:rPr lang="en-US" sz="3238" dirty="0" err="1">
                <a:latin typeface="Abhaya Libre"/>
                <a:ea typeface="Abhaya Libre"/>
                <a:cs typeface="Abhaya Libre"/>
                <a:sym typeface="Abhaya Libre"/>
              </a:rPr>
              <a:t>ačela</a:t>
            </a:r>
            <a:r>
              <a:rPr lang="en-US" sz="3238" dirty="0">
                <a:latin typeface="Abhaya Libre"/>
                <a:ea typeface="Abhaya Libre"/>
                <a:cs typeface="Abhaya Libre"/>
                <a:sym typeface="Abhaya Libre"/>
              </a:rPr>
              <a:t> </a:t>
            </a:r>
            <a:r>
              <a:rPr lang="en-US" sz="3238" dirty="0" err="1">
                <a:latin typeface="Abhaya Libre"/>
                <a:ea typeface="Abhaya Libre"/>
                <a:cs typeface="Abhaya Libre"/>
                <a:sym typeface="Abhaya Libre"/>
              </a:rPr>
              <a:t>digitalne</a:t>
            </a:r>
            <a:r>
              <a:rPr lang="en-US" sz="3238" dirty="0">
                <a:latin typeface="Abhaya Libre"/>
                <a:ea typeface="Abhaya Libre"/>
                <a:cs typeface="Abhaya Libre"/>
                <a:sym typeface="Abhaya Libre"/>
              </a:rPr>
              <a:t> </a:t>
            </a:r>
            <a:r>
              <a:rPr lang="en-US" sz="3238" dirty="0" err="1">
                <a:latin typeface="Abhaya Libre"/>
                <a:ea typeface="Abhaya Libre"/>
                <a:cs typeface="Abhaya Libre"/>
                <a:sym typeface="Abhaya Libre"/>
              </a:rPr>
              <a:t>pismenosti</a:t>
            </a:r>
            <a:endParaRPr sz="1400" b="0" i="0" u="none" strike="noStrike" cap="none" dirty="0">
              <a:solidFill>
                <a:srgbClr val="000000"/>
              </a:solidFill>
              <a:latin typeface="Arial"/>
              <a:ea typeface="Arial"/>
              <a:cs typeface="Arial"/>
              <a:sym typeface="Arial"/>
            </a:endParaRPr>
          </a:p>
        </p:txBody>
      </p:sp>
      <p:sp>
        <p:nvSpPr>
          <p:cNvPr id="184" name="Google Shape;184;p5"/>
          <p:cNvSpPr txBox="1"/>
          <p:nvPr/>
        </p:nvSpPr>
        <p:spPr>
          <a:xfrm>
            <a:off x="8336714" y="7318340"/>
            <a:ext cx="46848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b="0" i="0" u="none" strike="noStrike" cap="none" dirty="0">
                <a:solidFill>
                  <a:srgbClr val="000000"/>
                </a:solidFill>
                <a:latin typeface="Abhaya Libre"/>
                <a:ea typeface="Abhaya Libre"/>
                <a:cs typeface="Abhaya Libre"/>
                <a:sym typeface="Abhaya Libre"/>
              </a:rPr>
              <a:t>Reference</a:t>
            </a:r>
            <a:endParaRPr sz="1400" b="0" i="0" u="none" strike="noStrike" cap="none" dirty="0">
              <a:solidFill>
                <a:srgbClr val="000000"/>
              </a:solidFill>
              <a:latin typeface="Arial"/>
              <a:ea typeface="Arial"/>
              <a:cs typeface="Arial"/>
              <a:sym typeface="Arial"/>
            </a:endParaRPr>
          </a:p>
        </p:txBody>
      </p:sp>
      <p:sp>
        <p:nvSpPr>
          <p:cNvPr id="185" name="Google Shape;185;p5"/>
          <p:cNvSpPr txBox="1"/>
          <p:nvPr/>
        </p:nvSpPr>
        <p:spPr>
          <a:xfrm>
            <a:off x="8336730" y="3824200"/>
            <a:ext cx="67467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sl-SI" sz="3238" dirty="0">
                <a:latin typeface="Abhaya Libre"/>
                <a:ea typeface="Abhaya Libre"/>
                <a:cs typeface="Abhaya Libre"/>
                <a:sym typeface="Abhaya Libre"/>
              </a:rPr>
              <a:t>6 </a:t>
            </a:r>
            <a:r>
              <a:rPr lang="en-US" sz="3238" dirty="0">
                <a:latin typeface="Abhaya Libre"/>
                <a:ea typeface="Abhaya Libre"/>
                <a:cs typeface="Abhaya Libre"/>
                <a:sym typeface="Abhaya Libre"/>
              </a:rPr>
              <a:t> </a:t>
            </a:r>
            <a:r>
              <a:rPr lang="en-US" sz="3238" dirty="0" err="1">
                <a:latin typeface="Abhaya Libre"/>
                <a:ea typeface="Abhaya Libre"/>
                <a:cs typeface="Abhaya Libre"/>
                <a:sym typeface="Abhaya Libre"/>
              </a:rPr>
              <a:t>elementov</a:t>
            </a:r>
            <a:r>
              <a:rPr lang="en-US" sz="3238" dirty="0">
                <a:latin typeface="Abhaya Libre"/>
                <a:ea typeface="Abhaya Libre"/>
                <a:cs typeface="Abhaya Libre"/>
                <a:sym typeface="Abhaya Libre"/>
              </a:rPr>
              <a:t> </a:t>
            </a:r>
            <a:r>
              <a:rPr lang="en-US" sz="3238" dirty="0" err="1">
                <a:latin typeface="Abhaya Libre"/>
                <a:ea typeface="Abhaya Libre"/>
                <a:cs typeface="Abhaya Libre"/>
                <a:sym typeface="Abhaya Libre"/>
              </a:rPr>
              <a:t>digitalne</a:t>
            </a:r>
            <a:r>
              <a:rPr lang="en-US" sz="3238" dirty="0">
                <a:latin typeface="Abhaya Libre"/>
                <a:ea typeface="Abhaya Libre"/>
                <a:cs typeface="Abhaya Libre"/>
                <a:sym typeface="Abhaya Libre"/>
              </a:rPr>
              <a:t> </a:t>
            </a:r>
            <a:r>
              <a:rPr lang="sl-SI" sz="3238" dirty="0">
                <a:latin typeface="Abhaya Libre"/>
                <a:ea typeface="Abhaya Libre"/>
                <a:cs typeface="Abhaya Libre"/>
                <a:sym typeface="Abhaya Libre"/>
              </a:rPr>
              <a:t>u</a:t>
            </a:r>
            <a:r>
              <a:rPr lang="en-US" sz="3238" dirty="0" err="1">
                <a:latin typeface="Abhaya Libre"/>
                <a:ea typeface="Abhaya Libre"/>
                <a:cs typeface="Abhaya Libre"/>
                <a:sym typeface="Abhaya Libre"/>
              </a:rPr>
              <a:t>sposob</a:t>
            </a:r>
            <a:r>
              <a:rPr lang="sl-SI" sz="3238" dirty="0" err="1">
                <a:latin typeface="Abhaya Libre"/>
                <a:ea typeface="Abhaya Libre"/>
                <a:cs typeface="Abhaya Libre"/>
                <a:sym typeface="Abhaya Libre"/>
              </a:rPr>
              <a:t>ljenosti</a:t>
            </a:r>
            <a:endParaRPr sz="1400" b="0" i="0" u="none" strike="noStrike" cap="none" dirty="0">
              <a:solidFill>
                <a:srgbClr val="000000"/>
              </a:solidFill>
              <a:latin typeface="Arial"/>
              <a:ea typeface="Arial"/>
              <a:cs typeface="Arial"/>
              <a:sym typeface="Arial"/>
            </a:endParaRPr>
          </a:p>
        </p:txBody>
      </p:sp>
      <p:sp>
        <p:nvSpPr>
          <p:cNvPr id="186" name="Google Shape;186;p5"/>
          <p:cNvSpPr txBox="1"/>
          <p:nvPr/>
        </p:nvSpPr>
        <p:spPr>
          <a:xfrm>
            <a:off x="8336729" y="5619475"/>
            <a:ext cx="63783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a:latin typeface="Abhaya Libre"/>
                <a:ea typeface="Abhaya Libre"/>
                <a:cs typeface="Abhaya Libre"/>
                <a:sym typeface="Abhaya Libre"/>
              </a:rPr>
              <a:t>Tehnologija in izobraževanje</a:t>
            </a:r>
            <a:endParaRPr sz="1400" b="0" i="0" u="none" strike="noStrike" cap="none" dirty="0">
              <a:solidFill>
                <a:srgbClr val="000000"/>
              </a:solidFill>
              <a:latin typeface="Arial"/>
              <a:ea typeface="Arial"/>
              <a:cs typeface="Arial"/>
              <a:sym typeface="Arial"/>
            </a:endParaRPr>
          </a:p>
        </p:txBody>
      </p:sp>
      <p:pic>
        <p:nvPicPr>
          <p:cNvPr id="187" name="Google Shape;187;p5"/>
          <p:cNvPicPr preferRelativeResize="0"/>
          <p:nvPr/>
        </p:nvPicPr>
        <p:blipFill rotWithShape="1">
          <a:blip r:embed="rId3">
            <a:alphaModFix/>
          </a:blip>
          <a:srcRect/>
          <a:stretch/>
        </p:blipFill>
        <p:spPr>
          <a:xfrm rot="-8947194">
            <a:off x="6660949" y="7876457"/>
            <a:ext cx="5364129" cy="5364129"/>
          </a:xfrm>
          <a:prstGeom prst="rect">
            <a:avLst/>
          </a:prstGeom>
          <a:noFill/>
          <a:ln>
            <a:noFill/>
          </a:ln>
        </p:spPr>
      </p:pic>
      <p:pic>
        <p:nvPicPr>
          <p:cNvPr id="188" name="Google Shape;188;p5"/>
          <p:cNvPicPr preferRelativeResize="0"/>
          <p:nvPr/>
        </p:nvPicPr>
        <p:blipFill rotWithShape="1">
          <a:blip r:embed="rId4">
            <a:alphaModFix/>
          </a:blip>
          <a:srcRect/>
          <a:stretch/>
        </p:blipFill>
        <p:spPr>
          <a:xfrm rot="-9632120">
            <a:off x="-2174154" y="-1705919"/>
            <a:ext cx="5721823" cy="5669807"/>
          </a:xfrm>
          <a:prstGeom prst="rect">
            <a:avLst/>
          </a:prstGeom>
          <a:noFill/>
          <a:ln>
            <a:noFill/>
          </a:ln>
        </p:spPr>
      </p:pic>
      <p:pic>
        <p:nvPicPr>
          <p:cNvPr id="189" name="Google Shape;189;p5"/>
          <p:cNvPicPr preferRelativeResize="0"/>
          <p:nvPr/>
        </p:nvPicPr>
        <p:blipFill rotWithShape="1">
          <a:blip r:embed="rId5">
            <a:alphaModFix/>
          </a:blip>
          <a:srcRect/>
          <a:stretch/>
        </p:blipFill>
        <p:spPr>
          <a:xfrm rot="6603835">
            <a:off x="5295880" y="-10406627"/>
            <a:ext cx="11622266" cy="12388074"/>
          </a:xfrm>
          <a:prstGeom prst="rect">
            <a:avLst/>
          </a:prstGeom>
          <a:noFill/>
          <a:ln>
            <a:noFill/>
          </a:ln>
        </p:spPr>
      </p:pic>
      <p:pic>
        <p:nvPicPr>
          <p:cNvPr id="190" name="Google Shape;190;p5"/>
          <p:cNvPicPr preferRelativeResize="0"/>
          <p:nvPr/>
        </p:nvPicPr>
        <p:blipFill rotWithShape="1">
          <a:blip r:embed="rId6">
            <a:alphaModFix/>
          </a:blip>
          <a:srcRect/>
          <a:stretch/>
        </p:blipFill>
        <p:spPr>
          <a:xfrm rot="10800000">
            <a:off x="15414085" y="8264626"/>
            <a:ext cx="3334026" cy="3588482"/>
          </a:xfrm>
          <a:prstGeom prst="rect">
            <a:avLst/>
          </a:prstGeom>
          <a:noFill/>
          <a:ln>
            <a:noFill/>
          </a:ln>
        </p:spPr>
      </p:pic>
      <p:pic>
        <p:nvPicPr>
          <p:cNvPr id="191" name="Google Shape;191;p5"/>
          <p:cNvPicPr preferRelativeResize="0"/>
          <p:nvPr/>
        </p:nvPicPr>
        <p:blipFill rotWithShape="1">
          <a:blip r:embed="rId7">
            <a:alphaModFix/>
          </a:blip>
          <a:srcRect/>
          <a:stretch/>
        </p:blipFill>
        <p:spPr>
          <a:xfrm rot="10800000">
            <a:off x="2161922" y="-772267"/>
            <a:ext cx="2556197" cy="2751289"/>
          </a:xfrm>
          <a:prstGeom prst="rect">
            <a:avLst/>
          </a:prstGeom>
          <a:noFill/>
          <a:ln>
            <a:noFill/>
          </a:ln>
        </p:spPr>
      </p:pic>
      <p:pic>
        <p:nvPicPr>
          <p:cNvPr id="192" name="Google Shape;192;p5"/>
          <p:cNvPicPr preferRelativeResize="0"/>
          <p:nvPr/>
        </p:nvPicPr>
        <p:blipFill rotWithShape="1">
          <a:blip r:embed="rId8">
            <a:alphaModFix/>
          </a:blip>
          <a:srcRect/>
          <a:stretch/>
        </p:blipFill>
        <p:spPr>
          <a:xfrm rot="9614497">
            <a:off x="17447384" y="6091404"/>
            <a:ext cx="4352147" cy="4346443"/>
          </a:xfrm>
          <a:prstGeom prst="rect">
            <a:avLst/>
          </a:prstGeom>
          <a:noFill/>
          <a:ln>
            <a:noFill/>
          </a:ln>
        </p:spPr>
      </p:pic>
      <p:pic>
        <p:nvPicPr>
          <p:cNvPr id="193" name="Google Shape;193;p5"/>
          <p:cNvPicPr preferRelativeResize="0"/>
          <p:nvPr/>
        </p:nvPicPr>
        <p:blipFill rotWithShape="1">
          <a:blip r:embed="rId9">
            <a:alphaModFix/>
          </a:blip>
          <a:srcRect/>
          <a:stretch/>
        </p:blipFill>
        <p:spPr>
          <a:xfrm rot="3420380">
            <a:off x="5570971" y="-4349323"/>
            <a:ext cx="5810576" cy="5802961"/>
          </a:xfrm>
          <a:prstGeom prst="rect">
            <a:avLst/>
          </a:prstGeom>
          <a:noFill/>
          <a:ln>
            <a:noFill/>
          </a:ln>
        </p:spPr>
      </p:pic>
      <p:sp>
        <p:nvSpPr>
          <p:cNvPr id="194" name="Google Shape;194;p5"/>
          <p:cNvSpPr txBox="1"/>
          <p:nvPr/>
        </p:nvSpPr>
        <p:spPr>
          <a:xfrm>
            <a:off x="2004464" y="5031888"/>
            <a:ext cx="3660134"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l-SI" sz="6410" b="1" dirty="0">
                <a:latin typeface="Abhaya Libre"/>
                <a:cs typeface="Abhaya Libre"/>
                <a:sym typeface="Abhaya Libre"/>
              </a:rPr>
              <a:t>Vsebina</a:t>
            </a:r>
            <a:endParaRPr sz="1400" b="0" i="0" u="none" strike="noStrike" cap="none" dirty="0">
              <a:solidFill>
                <a:srgbClr val="000000"/>
              </a:solidFill>
              <a:latin typeface="Arial"/>
              <a:ea typeface="Arial"/>
              <a:cs typeface="Arial"/>
              <a:sym typeface="Arial"/>
            </a:endParaRPr>
          </a:p>
        </p:txBody>
      </p:sp>
      <p:sp>
        <p:nvSpPr>
          <p:cNvPr id="195" name="Google Shape;195;p5"/>
          <p:cNvSpPr txBox="1"/>
          <p:nvPr/>
        </p:nvSpPr>
        <p:spPr>
          <a:xfrm>
            <a:off x="7008829" y="285593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01</a:t>
            </a:r>
            <a:endParaRPr sz="1400" b="0" i="0" u="none" strike="noStrike" cap="none">
              <a:solidFill>
                <a:srgbClr val="000000"/>
              </a:solidFill>
              <a:latin typeface="Arial"/>
              <a:ea typeface="Arial"/>
              <a:cs typeface="Arial"/>
              <a:sym typeface="Arial"/>
            </a:endParaRPr>
          </a:p>
        </p:txBody>
      </p:sp>
      <p:sp>
        <p:nvSpPr>
          <p:cNvPr id="196" name="Google Shape;196;p5"/>
          <p:cNvSpPr txBox="1"/>
          <p:nvPr/>
        </p:nvSpPr>
        <p:spPr>
          <a:xfrm>
            <a:off x="7008829" y="3642267"/>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02</a:t>
            </a:r>
            <a:endParaRPr sz="1400" b="0" i="0" u="none" strike="noStrike" cap="none">
              <a:solidFill>
                <a:srgbClr val="000000"/>
              </a:solidFill>
              <a:latin typeface="Arial"/>
              <a:ea typeface="Arial"/>
              <a:cs typeface="Arial"/>
              <a:sym typeface="Arial"/>
            </a:endParaRPr>
          </a:p>
        </p:txBody>
      </p:sp>
      <p:sp>
        <p:nvSpPr>
          <p:cNvPr id="197" name="Google Shape;197;p5"/>
          <p:cNvSpPr txBox="1"/>
          <p:nvPr/>
        </p:nvSpPr>
        <p:spPr>
          <a:xfrm>
            <a:off x="7008829" y="461273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03</a:t>
            </a:r>
            <a:endParaRPr sz="1400" b="0" i="0" u="none" strike="noStrike" cap="none">
              <a:solidFill>
                <a:srgbClr val="000000"/>
              </a:solidFill>
              <a:latin typeface="Arial"/>
              <a:ea typeface="Arial"/>
              <a:cs typeface="Arial"/>
              <a:sym typeface="Arial"/>
            </a:endParaRPr>
          </a:p>
        </p:txBody>
      </p:sp>
      <p:sp>
        <p:nvSpPr>
          <p:cNvPr id="198" name="Google Shape;198;p5"/>
          <p:cNvSpPr txBox="1"/>
          <p:nvPr/>
        </p:nvSpPr>
        <p:spPr>
          <a:xfrm>
            <a:off x="7008829" y="558647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04</a:t>
            </a:r>
            <a:endParaRPr sz="1400" b="0" i="0" u="none" strike="noStrike" cap="none">
              <a:solidFill>
                <a:srgbClr val="000000"/>
              </a:solidFill>
              <a:latin typeface="Arial"/>
              <a:ea typeface="Arial"/>
              <a:cs typeface="Arial"/>
              <a:sym typeface="Arial"/>
            </a:endParaRPr>
          </a:p>
        </p:txBody>
      </p:sp>
      <p:sp>
        <p:nvSpPr>
          <p:cNvPr id="199" name="Google Shape;199;p5"/>
          <p:cNvSpPr txBox="1"/>
          <p:nvPr/>
        </p:nvSpPr>
        <p:spPr>
          <a:xfrm>
            <a:off x="7008829" y="643080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05</a:t>
            </a:r>
            <a:endParaRPr sz="1400" b="0" i="0" u="none" strike="noStrike" cap="none">
              <a:solidFill>
                <a:srgbClr val="000000"/>
              </a:solidFill>
              <a:latin typeface="Arial"/>
              <a:ea typeface="Arial"/>
              <a:cs typeface="Arial"/>
              <a:sym typeface="Arial"/>
            </a:endParaRPr>
          </a:p>
        </p:txBody>
      </p:sp>
      <p:pic>
        <p:nvPicPr>
          <p:cNvPr id="200" name="Google Shape;200;p5"/>
          <p:cNvPicPr preferRelativeResize="0"/>
          <p:nvPr/>
        </p:nvPicPr>
        <p:blipFill rotWithShape="1">
          <a:blip r:embed="rId10">
            <a:alphaModFix/>
          </a:blip>
          <a:srcRect/>
          <a:stretch/>
        </p:blipFill>
        <p:spPr>
          <a:xfrm>
            <a:off x="16418708" y="0"/>
            <a:ext cx="1869292" cy="1869292"/>
          </a:xfrm>
          <a:prstGeom prst="rect">
            <a:avLst/>
          </a:prstGeom>
          <a:noFill/>
          <a:ln>
            <a:noFill/>
          </a:ln>
        </p:spPr>
      </p:pic>
      <p:pic>
        <p:nvPicPr>
          <p:cNvPr id="201" name="Google Shape;201;p5"/>
          <p:cNvPicPr preferRelativeResize="0"/>
          <p:nvPr/>
        </p:nvPicPr>
        <p:blipFill rotWithShape="1">
          <a:blip r:embed="rId11">
            <a:alphaModFix/>
          </a:blip>
          <a:srcRect/>
          <a:stretch/>
        </p:blipFill>
        <p:spPr>
          <a:xfrm>
            <a:off x="7870030" y="9245916"/>
            <a:ext cx="3710720" cy="779251"/>
          </a:xfrm>
          <a:prstGeom prst="rect">
            <a:avLst/>
          </a:prstGeom>
          <a:noFill/>
          <a:ln>
            <a:noFill/>
          </a:ln>
        </p:spPr>
      </p:pic>
      <p:sp>
        <p:nvSpPr>
          <p:cNvPr id="202" name="Google Shape;202;p5"/>
          <p:cNvSpPr txBox="1"/>
          <p:nvPr/>
        </p:nvSpPr>
        <p:spPr>
          <a:xfrm>
            <a:off x="8336724" y="6468913"/>
            <a:ext cx="87978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it-IT" sz="3238" dirty="0" err="1">
                <a:latin typeface="Abhaya Libre"/>
                <a:ea typeface="Abhaya Libre"/>
                <a:cs typeface="Abhaya Libre"/>
                <a:sym typeface="Abhaya Libre"/>
              </a:rPr>
              <a:t>Umetna</a:t>
            </a:r>
            <a:r>
              <a:rPr lang="it-IT" sz="3238" dirty="0">
                <a:latin typeface="Abhaya Libre"/>
                <a:ea typeface="Abhaya Libre"/>
                <a:cs typeface="Abhaya Libre"/>
                <a:sym typeface="Abhaya Libre"/>
              </a:rPr>
              <a:t> </a:t>
            </a:r>
            <a:r>
              <a:rPr lang="it-IT" sz="3238" dirty="0" err="1">
                <a:latin typeface="Abhaya Libre"/>
                <a:ea typeface="Abhaya Libre"/>
                <a:cs typeface="Abhaya Libre"/>
                <a:sym typeface="Abhaya Libre"/>
              </a:rPr>
              <a:t>inteligenca</a:t>
            </a:r>
            <a:r>
              <a:rPr lang="it-IT" sz="3238" dirty="0">
                <a:latin typeface="Abhaya Libre"/>
                <a:ea typeface="Abhaya Libre"/>
                <a:cs typeface="Abhaya Libre"/>
                <a:sym typeface="Abhaya Libre"/>
              </a:rPr>
              <a:t> - </a:t>
            </a:r>
            <a:r>
              <a:rPr lang="it-IT" sz="3238" dirty="0" err="1">
                <a:latin typeface="Abhaya Libre"/>
                <a:ea typeface="Abhaya Libre"/>
                <a:cs typeface="Abhaya Libre"/>
                <a:sym typeface="Abhaya Libre"/>
              </a:rPr>
              <a:t>primeri</a:t>
            </a:r>
            <a:r>
              <a:rPr lang="it-IT" sz="3238" dirty="0">
                <a:latin typeface="Abhaya Libre"/>
                <a:ea typeface="Abhaya Libre"/>
                <a:cs typeface="Abhaya Libre"/>
                <a:sym typeface="Abhaya Libre"/>
              </a:rPr>
              <a:t>, </a:t>
            </a:r>
            <a:r>
              <a:rPr lang="it-IT" sz="3238" dirty="0" err="1">
                <a:latin typeface="Abhaya Libre"/>
                <a:ea typeface="Abhaya Libre"/>
                <a:cs typeface="Abhaya Libre"/>
                <a:sym typeface="Abhaya Libre"/>
              </a:rPr>
              <a:t>prednosti</a:t>
            </a:r>
            <a:r>
              <a:rPr lang="it-IT" sz="3238" dirty="0">
                <a:latin typeface="Abhaya Libre"/>
                <a:ea typeface="Abhaya Libre"/>
                <a:cs typeface="Abhaya Libre"/>
                <a:sym typeface="Abhaya Libre"/>
              </a:rPr>
              <a:t>, </a:t>
            </a:r>
            <a:r>
              <a:rPr lang="it-IT" sz="3238" dirty="0" err="1">
                <a:latin typeface="Abhaya Libre"/>
                <a:ea typeface="Abhaya Libre"/>
                <a:cs typeface="Abhaya Libre"/>
                <a:sym typeface="Abhaya Libre"/>
              </a:rPr>
              <a:t>vrste</a:t>
            </a:r>
            <a:endParaRPr sz="1400" b="0" i="0" u="none" strike="noStrike" cap="none" dirty="0">
              <a:solidFill>
                <a:srgbClr val="000000"/>
              </a:solidFill>
              <a:latin typeface="Arial"/>
              <a:ea typeface="Arial"/>
              <a:cs typeface="Arial"/>
              <a:sym typeface="Arial"/>
            </a:endParaRPr>
          </a:p>
        </p:txBody>
      </p:sp>
      <p:sp>
        <p:nvSpPr>
          <p:cNvPr id="203" name="Google Shape;203;p5"/>
          <p:cNvSpPr txBox="1"/>
          <p:nvPr/>
        </p:nvSpPr>
        <p:spPr>
          <a:xfrm>
            <a:off x="7008829" y="7256709"/>
            <a:ext cx="1079700" cy="62160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a:t>
            </a:r>
            <a:r>
              <a:rPr lang="en-US" sz="4038">
                <a:latin typeface="Abhaya Libre"/>
                <a:ea typeface="Abhaya Libre"/>
                <a:cs typeface="Abhaya Libre"/>
                <a:sym typeface="Abhaya Libre"/>
              </a:rPr>
              <a:t>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p:nvPr/>
        </p:nvSpPr>
        <p:spPr>
          <a:xfrm>
            <a:off x="1659075" y="1598157"/>
            <a:ext cx="963895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Kaj</a:t>
            </a:r>
            <a:r>
              <a:rPr lang="en-US" sz="6410" dirty="0">
                <a:latin typeface="Abhaya Libre"/>
                <a:ea typeface="Abhaya Libre"/>
                <a:cs typeface="Abhaya Libre"/>
                <a:sym typeface="Abhaya Libre"/>
              </a:rPr>
              <a:t> je </a:t>
            </a:r>
            <a:r>
              <a:rPr lang="en-US" sz="6410" dirty="0" err="1">
                <a:latin typeface="Abhaya Libre"/>
                <a:ea typeface="Abhaya Libre"/>
                <a:cs typeface="Abhaya Libre"/>
                <a:sym typeface="Abhaya Libre"/>
              </a:rPr>
              <a:t>digitalna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pismenost</a:t>
            </a:r>
            <a:r>
              <a:rPr lang="en-US" sz="6410" dirty="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sp>
        <p:nvSpPr>
          <p:cNvPr id="209" name="Google Shape;209;p6"/>
          <p:cNvSpPr txBox="1"/>
          <p:nvPr/>
        </p:nvSpPr>
        <p:spPr>
          <a:xfrm>
            <a:off x="1659075" y="3604913"/>
            <a:ext cx="9043200" cy="517064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err="1">
                <a:latin typeface="Abhaya Libre"/>
                <a:ea typeface="Abhaya Libre"/>
                <a:cs typeface="Abhaya Libre"/>
                <a:sym typeface="Abhaya Libre"/>
              </a:rPr>
              <a:t>Digitalna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pismenost</a:t>
            </a:r>
            <a:r>
              <a:rPr lang="en-US" sz="2400" b="1" dirty="0">
                <a:latin typeface="Abhaya Libre"/>
                <a:ea typeface="Abhaya Libre"/>
                <a:cs typeface="Abhaya Libre"/>
                <a:sym typeface="Abhaya Libre"/>
              </a:rPr>
              <a:t> </a:t>
            </a:r>
            <a:r>
              <a:rPr lang="en-US" sz="2400" dirty="0" err="1">
                <a:latin typeface="Abhaya Libre"/>
                <a:ea typeface="Abhaya Libre"/>
                <a:cs typeface="Abhaya Libre"/>
                <a:sym typeface="Abhaya Libre"/>
              </a:rPr>
              <a:t>pomeni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znanje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spretnosti</a:t>
            </a:r>
            <a:r>
              <a:rPr lang="en-US" sz="2400" dirty="0">
                <a:latin typeface="Abhaya Libre"/>
                <a:ea typeface="Abhaya Libre"/>
                <a:cs typeface="Abhaya Libre"/>
                <a:sym typeface="Abhaya Libre"/>
              </a:rPr>
              <a:t>, ki </a:t>
            </a:r>
            <a:r>
              <a:rPr lang="en-US" sz="2400" dirty="0" err="1">
                <a:latin typeface="Abhaya Libre"/>
                <a:ea typeface="Abhaya Libre"/>
                <a:cs typeface="Abhaya Libre"/>
                <a:sym typeface="Abhaya Libre"/>
              </a:rPr>
              <a:t>jih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potrebujete</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življenje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delo</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družbi</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kateri</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komunikacija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dostop</a:t>
            </a:r>
            <a:r>
              <a:rPr lang="en-US" sz="2400" dirty="0">
                <a:latin typeface="Abhaya Libre"/>
                <a:ea typeface="Abhaya Libre"/>
                <a:cs typeface="Abhaya Libre"/>
                <a:sym typeface="Abhaya Libre"/>
              </a:rPr>
              <a:t> do </a:t>
            </a:r>
            <a:r>
              <a:rPr lang="en-US" sz="2400" dirty="0" err="1">
                <a:latin typeface="Abhaya Libre"/>
                <a:ea typeface="Abhaya Libre"/>
                <a:cs typeface="Abhaya Libre"/>
                <a:sym typeface="Abhaya Libre"/>
              </a:rPr>
              <a:t>informacij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vse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bolj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izvajata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tehnologij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kot</a:t>
            </a:r>
            <a:r>
              <a:rPr lang="en-US" sz="2400" dirty="0">
                <a:latin typeface="Abhaya Libre"/>
                <a:ea typeface="Abhaya Libre"/>
                <a:cs typeface="Abhaya Libre"/>
                <a:sym typeface="Abhaya Libre"/>
              </a:rPr>
              <a:t> so </a:t>
            </a:r>
            <a:r>
              <a:rPr lang="en-US" sz="2400" dirty="0" err="1">
                <a:latin typeface="Abhaya Libre"/>
                <a:ea typeface="Abhaya Libre"/>
                <a:cs typeface="Abhaya Libre"/>
                <a:sym typeface="Abhaya Libre"/>
              </a:rPr>
              <a:t>spletne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platforme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družbeni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mediji</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mobilne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naprave</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Razvijanje</a:t>
            </a:r>
            <a:r>
              <a:rPr lang="en-US" sz="2400" dirty="0">
                <a:latin typeface="Abhaya Libre"/>
                <a:ea typeface="Abhaya Libre"/>
                <a:cs typeface="Abhaya Libre"/>
                <a:sym typeface="Abhaya Libre"/>
              </a:rPr>
              <a:t> </a:t>
            </a:r>
            <a:r>
              <a:rPr lang="en-US" sz="2400" b="1" dirty="0" err="1">
                <a:latin typeface="Abhaya Libre"/>
                <a:ea typeface="Abhaya Libre"/>
                <a:cs typeface="Abhaya Libre"/>
                <a:sym typeface="Abhaya Libre"/>
              </a:rPr>
              <a:t>spretnosti</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kritičnega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mišljenja</a:t>
            </a:r>
            <a:r>
              <a:rPr lang="en-US" sz="2400" b="1" dirty="0">
                <a:latin typeface="Abhaya Libre"/>
                <a:ea typeface="Abhaya Libre"/>
                <a:cs typeface="Abhaya Libre"/>
                <a:sym typeface="Abhaya Libre"/>
              </a:rPr>
              <a:t> </a:t>
            </a:r>
            <a:r>
              <a:rPr lang="en-US" sz="2400" dirty="0">
                <a:latin typeface="Abhaya Libre"/>
                <a:ea typeface="Abhaya Libre"/>
                <a:cs typeface="Abhaya Libre"/>
                <a:sym typeface="Abhaya Libre"/>
              </a:rPr>
              <a:t>(PDF, 128 kB) je </a:t>
            </a:r>
            <a:r>
              <a:rPr lang="en-US" sz="2400" dirty="0" err="1">
                <a:latin typeface="Abhaya Libre"/>
                <a:ea typeface="Abhaya Libre"/>
                <a:cs typeface="Abhaya Libre"/>
                <a:sym typeface="Abhaya Libre"/>
              </a:rPr>
              <a:t>bistvenega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pomena</a:t>
            </a:r>
            <a:r>
              <a:rPr lang="en-US" sz="2400" dirty="0">
                <a:latin typeface="Abhaya Libre"/>
                <a:ea typeface="Abhaya Libre"/>
                <a:cs typeface="Abhaya Libre"/>
                <a:sym typeface="Abhaya Libre"/>
              </a:rPr>
              <a:t>, ko se </a:t>
            </a:r>
            <a:r>
              <a:rPr lang="en-US" sz="2400" dirty="0" err="1">
                <a:latin typeface="Abhaya Libre"/>
                <a:ea typeface="Abhaya Libre"/>
                <a:cs typeface="Abhaya Libre"/>
                <a:sym typeface="Abhaya Libre"/>
              </a:rPr>
              <a:t>soočate</a:t>
            </a:r>
            <a:r>
              <a:rPr lang="en-US" sz="2400" dirty="0">
                <a:latin typeface="Abhaya Libre"/>
                <a:ea typeface="Abhaya Libre"/>
                <a:cs typeface="Abhaya Libre"/>
                <a:sym typeface="Abhaya Libre"/>
              </a:rPr>
              <a:t> s </a:t>
            </a:r>
            <a:r>
              <a:rPr lang="en-US" sz="2400" dirty="0" err="1">
                <a:latin typeface="Abhaya Libre"/>
                <a:ea typeface="Abhaya Libre"/>
                <a:cs typeface="Abhaya Libre"/>
                <a:sym typeface="Abhaya Libre"/>
              </a:rPr>
              <a:t>toliko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informacijami</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različnih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oblikah</a:t>
            </a:r>
            <a:r>
              <a:rPr lang="en-US" sz="2400" dirty="0">
                <a:latin typeface="Abhaya Libre"/>
                <a:ea typeface="Abhaya Libre"/>
                <a:cs typeface="Abhaya Libre"/>
                <a:sym typeface="Abhaya Libre"/>
              </a:rPr>
              <a:t> - </a:t>
            </a:r>
            <a:r>
              <a:rPr lang="en-US" sz="2400" dirty="0" err="1">
                <a:latin typeface="Abhaya Libre"/>
                <a:ea typeface="Abhaya Libre"/>
                <a:cs typeface="Abhaya Libre"/>
                <a:sym typeface="Abhaya Libre"/>
              </a:rPr>
              <a:t>iskanje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presejanje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vrednotenje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uporaba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ustvarjanje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a:t>
            </a:r>
            <a:r>
              <a:rPr lang="en-US" sz="2400" dirty="0">
                <a:latin typeface="Abhaya Libre"/>
                <a:ea typeface="Abhaya Libre"/>
                <a:cs typeface="Abhaya Libre"/>
                <a:sym typeface="Abhaya Libre"/>
              </a:rPr>
              <a:t> od vas </a:t>
            </a:r>
            <a:r>
              <a:rPr lang="en-US" sz="2400" dirty="0" err="1">
                <a:latin typeface="Abhaya Libre"/>
                <a:ea typeface="Abhaya Libre"/>
                <a:cs typeface="Abhaya Libre"/>
                <a:sym typeface="Abhaya Libre"/>
              </a:rPr>
              <a:t>zahtevajo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kritično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mišljenje</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pic>
        <p:nvPicPr>
          <p:cNvPr id="210" name="Google Shape;210;p6"/>
          <p:cNvPicPr preferRelativeResize="0"/>
          <p:nvPr/>
        </p:nvPicPr>
        <p:blipFill rotWithShape="1">
          <a:blip r:embed="rId3">
            <a:alphaModFix/>
          </a:blip>
          <a:srcRect/>
          <a:stretch/>
        </p:blipFill>
        <p:spPr>
          <a:xfrm rot="-4196164">
            <a:off x="-4782433" y="7411957"/>
            <a:ext cx="11622266" cy="12388074"/>
          </a:xfrm>
          <a:prstGeom prst="rect">
            <a:avLst/>
          </a:prstGeom>
          <a:noFill/>
          <a:ln>
            <a:noFill/>
          </a:ln>
        </p:spPr>
      </p:pic>
      <p:pic>
        <p:nvPicPr>
          <p:cNvPr id="211" name="Google Shape;211;p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sp>
        <p:nvSpPr>
          <p:cNvPr id="212" name="Google Shape;212;p6"/>
          <p:cNvSpPr txBox="1"/>
          <p:nvPr/>
        </p:nvSpPr>
        <p:spPr>
          <a:xfrm>
            <a:off x="1659075" y="2436953"/>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n-US" sz="3900">
                <a:latin typeface="Abhaya Libre"/>
                <a:ea typeface="Abhaya Libre"/>
                <a:cs typeface="Abhaya Libre"/>
                <a:sym typeface="Abhaya Libre"/>
              </a:rPr>
              <a:t>Pomen in pomembnost</a:t>
            </a:r>
            <a:endParaRPr sz="1400" b="0" i="0" u="none" strike="noStrike" cap="none" dirty="0">
              <a:solidFill>
                <a:srgbClr val="000000"/>
              </a:solidFill>
              <a:latin typeface="Arial"/>
              <a:ea typeface="Arial"/>
              <a:cs typeface="Arial"/>
              <a:sym typeface="Arial"/>
            </a:endParaRPr>
          </a:p>
        </p:txBody>
      </p:sp>
      <p:pic>
        <p:nvPicPr>
          <p:cNvPr id="213" name="Google Shape;213;p6"/>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14" name="Google Shape;214;p6"/>
          <p:cNvPicPr preferRelativeResize="0"/>
          <p:nvPr/>
        </p:nvPicPr>
        <p:blipFill rotWithShape="1">
          <a:blip r:embed="rId6">
            <a:alphaModFix/>
          </a:blip>
          <a:srcRect/>
          <a:stretch/>
        </p:blipFill>
        <p:spPr>
          <a:xfrm>
            <a:off x="7870030" y="9264577"/>
            <a:ext cx="3710720" cy="779251"/>
          </a:xfrm>
          <a:prstGeom prst="rect">
            <a:avLst/>
          </a:prstGeom>
          <a:noFill/>
          <a:ln>
            <a:noFill/>
          </a:ln>
        </p:spPr>
      </p:pic>
      <p:sp>
        <p:nvSpPr>
          <p:cNvPr id="215" name="Google Shape;215;p6"/>
          <p:cNvSpPr/>
          <p:nvPr/>
        </p:nvSpPr>
        <p:spPr>
          <a:xfrm>
            <a:off x="11298025" y="2469588"/>
            <a:ext cx="6668722" cy="5695912"/>
          </a:xfrm>
          <a:custGeom>
            <a:avLst/>
            <a:gdLst/>
            <a:ahLst/>
            <a:cxnLst/>
            <a:rect l="l" t="t" r="r" b="b"/>
            <a:pathLst>
              <a:path w="2377441" h="2009140" extrusionOk="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6"/>
          <p:cNvPicPr preferRelativeResize="0"/>
          <p:nvPr/>
        </p:nvPicPr>
        <p:blipFill>
          <a:blip r:embed="rId7">
            <a:alphaModFix/>
          </a:blip>
          <a:stretch>
            <a:fillRect/>
          </a:stretch>
        </p:blipFill>
        <p:spPr>
          <a:xfrm>
            <a:off x="11813588" y="3357763"/>
            <a:ext cx="5890050" cy="391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c08aab1bd7_0_26"/>
          <p:cNvSpPr txBox="1"/>
          <p:nvPr/>
        </p:nvSpPr>
        <p:spPr>
          <a:xfrm>
            <a:off x="1293775" y="1030500"/>
            <a:ext cx="1098780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l-SI" sz="6410" dirty="0">
                <a:latin typeface="Abhaya Libre"/>
                <a:ea typeface="Abhaya Libre"/>
                <a:cs typeface="Abhaya Libre"/>
                <a:sym typeface="Abhaya Libre"/>
              </a:rPr>
              <a:t>Kaj je digitalna pismenost?</a:t>
            </a:r>
            <a:endParaRPr sz="1400" b="0" i="0" u="none" strike="noStrike" cap="none" dirty="0">
              <a:solidFill>
                <a:srgbClr val="000000"/>
              </a:solidFill>
              <a:latin typeface="Arial"/>
              <a:ea typeface="Arial"/>
              <a:cs typeface="Arial"/>
              <a:sym typeface="Arial"/>
            </a:endParaRPr>
          </a:p>
        </p:txBody>
      </p:sp>
      <p:sp>
        <p:nvSpPr>
          <p:cNvPr id="222" name="Google Shape;222;g1c08aab1bd7_0_26"/>
          <p:cNvSpPr txBox="1"/>
          <p:nvPr/>
        </p:nvSpPr>
        <p:spPr>
          <a:xfrm>
            <a:off x="1293775" y="2943225"/>
            <a:ext cx="8280600" cy="568771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Ključni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vidik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tudi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komunikacija</a:t>
            </a:r>
            <a:r>
              <a:rPr lang="en-US" sz="2400" dirty="0">
                <a:latin typeface="Abhaya Libre"/>
                <a:ea typeface="Abhaya Libre"/>
                <a:cs typeface="Abhaya Libre"/>
                <a:sym typeface="Abhaya Libre"/>
              </a:rPr>
              <a:t>. Pri </a:t>
            </a:r>
            <a:r>
              <a:rPr lang="en-US" sz="2400" dirty="0" err="1">
                <a:latin typeface="Abhaya Libre"/>
                <a:ea typeface="Abhaya Libre"/>
                <a:cs typeface="Abhaya Libre"/>
                <a:sym typeface="Abhaya Libre"/>
              </a:rPr>
              <a:t>komuniciranju</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virtualnih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okoljih</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jasnega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izražanja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postavljanja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ustreznih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vprašanj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ohranjanja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spoštovanja</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vzpostavljanja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zaupanja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enako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pomembna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kot</a:t>
            </a:r>
            <a:r>
              <a:rPr lang="en-US" sz="2400" dirty="0">
                <a:latin typeface="Abhaya Libre"/>
                <a:ea typeface="Abhaya Libre"/>
                <a:cs typeface="Abhaya Libre"/>
                <a:sym typeface="Abhaya Libre"/>
              </a:rPr>
              <a:t> pri </a:t>
            </a:r>
            <a:r>
              <a:rPr lang="en-US" sz="2400" dirty="0" err="1">
                <a:latin typeface="Abhaya Libre"/>
                <a:ea typeface="Abhaya Libre"/>
                <a:cs typeface="Abhaya Libre"/>
                <a:sym typeface="Abhaya Libre"/>
              </a:rPr>
              <a:t>osebnem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komuniciranju</a:t>
            </a:r>
            <a:r>
              <a:rPr lang="en-US" sz="2400" dirty="0">
                <a:latin typeface="Abhaya Libre"/>
                <a:ea typeface="Abhaya Libre"/>
                <a:cs typeface="Abhaya Libre"/>
                <a:sym typeface="Abhaya Libre"/>
              </a:rPr>
              <a:t>.</a:t>
            </a:r>
            <a:endParaRPr lang="sl-SI"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Potrebovali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boste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tudi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praktične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spretnosti</a:t>
            </a:r>
            <a:r>
              <a:rPr lang="en-US" sz="2400" dirty="0">
                <a:latin typeface="Abhaya Libre"/>
                <a:ea typeface="Abhaya Libre"/>
                <a:cs typeface="Abhaya Libre"/>
                <a:sym typeface="Abhaya Libre"/>
              </a:rPr>
              <a:t> pri </a:t>
            </a:r>
            <a:r>
              <a:rPr lang="en-US" sz="2400" dirty="0" err="1">
                <a:latin typeface="Abhaya Libre"/>
                <a:ea typeface="Abhaya Libre"/>
                <a:cs typeface="Abhaya Libre"/>
                <a:sym typeface="Abhaya Libre"/>
              </a:rPr>
              <a:t>uporabi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tehnologije</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etično</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trajnostno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dostopanje</a:t>
            </a:r>
            <a:r>
              <a:rPr lang="en-US" sz="2400" dirty="0">
                <a:latin typeface="Abhaya Libre"/>
                <a:ea typeface="Abhaya Libre"/>
                <a:cs typeface="Abhaya Libre"/>
                <a:sym typeface="Abhaya Libre"/>
              </a:rPr>
              <a:t> do </a:t>
            </a:r>
            <a:r>
              <a:rPr lang="en-US" sz="2400" dirty="0" err="1">
                <a:latin typeface="Abhaya Libre"/>
                <a:ea typeface="Abhaya Libre"/>
                <a:cs typeface="Abhaya Libre"/>
                <a:sym typeface="Abhaya Libre"/>
              </a:rPr>
              <a:t>informacij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njihovo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upravljanje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manipulacijo</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ustvarjanje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Zaradi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nenehnih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aplikacij</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posodobitev</a:t>
            </a:r>
            <a:r>
              <a:rPr lang="en-US" sz="2400" dirty="0">
                <a:latin typeface="Abhaya Libre"/>
                <a:ea typeface="Abhaya Libre"/>
                <a:cs typeface="Abhaya Libre"/>
                <a:sym typeface="Abhaya Libre"/>
              </a:rPr>
              <a:t> se je </a:t>
            </a:r>
            <a:r>
              <a:rPr lang="en-US" sz="2400" dirty="0" err="1">
                <a:latin typeface="Abhaya Libre"/>
                <a:ea typeface="Abhaya Libre"/>
                <a:cs typeface="Abhaya Libre"/>
                <a:sym typeface="Abhaya Libre"/>
              </a:rPr>
              <a:t>treba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nenehno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učiti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vendar</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vam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vaš</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prihodnji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jaz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hvaležen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če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boste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poskrbeli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urejenost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svojega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življenja</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223" name="Google Shape;223;g1c08aab1bd7_0_26"/>
          <p:cNvPicPr preferRelativeResize="0"/>
          <p:nvPr/>
        </p:nvPicPr>
        <p:blipFill rotWithShape="1">
          <a:blip r:embed="rId3">
            <a:alphaModFix/>
          </a:blip>
          <a:srcRect/>
          <a:stretch/>
        </p:blipFill>
        <p:spPr>
          <a:xfrm rot="-4196164">
            <a:off x="-6459783" y="7449207"/>
            <a:ext cx="11622267" cy="12388075"/>
          </a:xfrm>
          <a:prstGeom prst="rect">
            <a:avLst/>
          </a:prstGeom>
          <a:noFill/>
          <a:ln>
            <a:noFill/>
          </a:ln>
        </p:spPr>
      </p:pic>
      <p:pic>
        <p:nvPicPr>
          <p:cNvPr id="224" name="Google Shape;224;g1c08aab1bd7_0_2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sp>
        <p:nvSpPr>
          <p:cNvPr id="225" name="Google Shape;225;g1c08aab1bd7_0_26"/>
          <p:cNvSpPr txBox="1"/>
          <p:nvPr/>
        </p:nvSpPr>
        <p:spPr>
          <a:xfrm>
            <a:off x="1293775" y="1869290"/>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n-US" sz="3900" dirty="0" err="1">
                <a:latin typeface="Abhaya Libre"/>
                <a:ea typeface="Abhaya Libre"/>
                <a:cs typeface="Abhaya Libre"/>
                <a:sym typeface="Abhaya Libre"/>
              </a:rPr>
              <a:t>Nekaj</a:t>
            </a:r>
            <a:r>
              <a:rPr lang="en-US" sz="3900" dirty="0">
                <a:latin typeface="Abhaya Libre"/>
                <a:ea typeface="Abhaya Libre"/>
                <a:cs typeface="Abhaya Libre"/>
                <a:sym typeface="Abhaya Libre"/>
              </a:rPr>
              <a:t> </a:t>
            </a:r>
            <a:r>
              <a:rPr lang="en-US" sz="3900" dirty="0" err="1">
                <a:latin typeface="Abhaya Libre"/>
                <a:ea typeface="Abhaya Libre"/>
                <a:cs typeface="Abhaya Libre"/>
                <a:sym typeface="Abhaya Libre"/>
              </a:rPr>
              <a:t>vidikov</a:t>
            </a:r>
            <a:endParaRPr sz="1400" b="0" i="0" u="none" strike="noStrike" cap="none" dirty="0">
              <a:solidFill>
                <a:srgbClr val="000000"/>
              </a:solidFill>
              <a:latin typeface="Arial"/>
              <a:ea typeface="Arial"/>
              <a:cs typeface="Arial"/>
              <a:sym typeface="Arial"/>
            </a:endParaRPr>
          </a:p>
        </p:txBody>
      </p:sp>
      <p:pic>
        <p:nvPicPr>
          <p:cNvPr id="226" name="Google Shape;226;g1c08aab1bd7_0_2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27" name="Google Shape;227;g1c08aab1bd7_0_26"/>
          <p:cNvPicPr preferRelativeResize="0"/>
          <p:nvPr/>
        </p:nvPicPr>
        <p:blipFill rotWithShape="1">
          <a:blip r:embed="rId6">
            <a:alphaModFix/>
          </a:blip>
          <a:srcRect/>
          <a:stretch/>
        </p:blipFill>
        <p:spPr>
          <a:xfrm>
            <a:off x="13560120" y="764547"/>
            <a:ext cx="2858579" cy="600300"/>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FB4A50A2-170F-DBDA-15EE-1BE14E23FA5D}"/>
              </a:ext>
            </a:extLst>
          </p:cNvPr>
          <p:cNvPicPr>
            <a:picLocks noChangeAspect="1"/>
          </p:cNvPicPr>
          <p:nvPr/>
        </p:nvPicPr>
        <p:blipFill>
          <a:blip r:embed="rId7"/>
          <a:stretch>
            <a:fillRect/>
          </a:stretch>
        </p:blipFill>
        <p:spPr>
          <a:xfrm>
            <a:off x="10207256" y="1797062"/>
            <a:ext cx="7868093" cy="71853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c08aab1bd7_0_26"/>
          <p:cNvSpPr txBox="1"/>
          <p:nvPr/>
        </p:nvSpPr>
        <p:spPr>
          <a:xfrm>
            <a:off x="1293775" y="1030500"/>
            <a:ext cx="1098780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err="1">
                <a:latin typeface="Abhaya Libre"/>
                <a:ea typeface="Abhaya Libre"/>
                <a:cs typeface="Abhaya Libre"/>
                <a:sym typeface="Abhaya Libre"/>
              </a:rPr>
              <a:t>Kaj</a:t>
            </a:r>
            <a:r>
              <a:rPr lang="en-US" sz="6410" dirty="0">
                <a:latin typeface="Abhaya Libre"/>
                <a:ea typeface="Abhaya Libre"/>
                <a:cs typeface="Abhaya Libre"/>
                <a:sym typeface="Abhaya Libre"/>
              </a:rPr>
              <a:t> je </a:t>
            </a:r>
            <a:r>
              <a:rPr lang="en-US" sz="6410" dirty="0" err="1">
                <a:latin typeface="Abhaya Libre"/>
                <a:ea typeface="Abhaya Libre"/>
                <a:cs typeface="Abhaya Libre"/>
                <a:sym typeface="Abhaya Libre"/>
              </a:rPr>
              <a:t>digitalna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pismenost</a:t>
            </a:r>
            <a:r>
              <a:rPr lang="en-US" sz="6410" dirty="0">
                <a:latin typeface="Abhaya Libre"/>
                <a:ea typeface="Abhaya Libre"/>
                <a:cs typeface="Abhaya Libre"/>
                <a:sym typeface="Abhaya Libre"/>
              </a:rPr>
              <a:t>?</a:t>
            </a:r>
          </a:p>
        </p:txBody>
      </p:sp>
      <p:pic>
        <p:nvPicPr>
          <p:cNvPr id="223" name="Google Shape;223;g1c08aab1bd7_0_26"/>
          <p:cNvPicPr preferRelativeResize="0"/>
          <p:nvPr/>
        </p:nvPicPr>
        <p:blipFill rotWithShape="1">
          <a:blip r:embed="rId3">
            <a:alphaModFix/>
          </a:blip>
          <a:srcRect/>
          <a:stretch/>
        </p:blipFill>
        <p:spPr>
          <a:xfrm rot="-4196164">
            <a:off x="-6459783" y="7449207"/>
            <a:ext cx="11622267" cy="12388075"/>
          </a:xfrm>
          <a:prstGeom prst="rect">
            <a:avLst/>
          </a:prstGeom>
          <a:noFill/>
          <a:ln>
            <a:noFill/>
          </a:ln>
        </p:spPr>
      </p:pic>
      <p:pic>
        <p:nvPicPr>
          <p:cNvPr id="224" name="Google Shape;224;g1c08aab1bd7_0_2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26" name="Google Shape;226;g1c08aab1bd7_0_2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27" name="Google Shape;227;g1c08aab1bd7_0_26"/>
          <p:cNvPicPr preferRelativeResize="0"/>
          <p:nvPr/>
        </p:nvPicPr>
        <p:blipFill rotWithShape="1">
          <a:blip r:embed="rId6">
            <a:alphaModFix/>
          </a:blip>
          <a:srcRect/>
          <a:stretch/>
        </p:blipFill>
        <p:spPr>
          <a:xfrm>
            <a:off x="13560120" y="764547"/>
            <a:ext cx="2858579" cy="600300"/>
          </a:xfrm>
          <a:prstGeom prst="rect">
            <a:avLst/>
          </a:prstGeom>
          <a:noFill/>
          <a:ln>
            <a:noFill/>
          </a:ln>
        </p:spPr>
      </p:pic>
      <p:sp>
        <p:nvSpPr>
          <p:cNvPr id="228" name="Google Shape;228;g1c08aab1bd7_0_26"/>
          <p:cNvSpPr txBox="1"/>
          <p:nvPr/>
        </p:nvSpPr>
        <p:spPr>
          <a:xfrm>
            <a:off x="1061734" y="3075241"/>
            <a:ext cx="8316184" cy="361945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solidFill>
                  <a:schemeClr val="dk1"/>
                </a:solidFill>
                <a:latin typeface="Abhaya Libre"/>
                <a:ea typeface="Abhaya Libre"/>
                <a:cs typeface="Abhaya Libre"/>
                <a:sym typeface="Abhaya Libre"/>
              </a:rPr>
              <a:t>Digitalna</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pismenost</a:t>
            </a:r>
            <a:r>
              <a:rPr lang="en-US" sz="2400" dirty="0">
                <a:solidFill>
                  <a:schemeClr val="dk1"/>
                </a:solidFill>
                <a:latin typeface="Abhaya Libre"/>
                <a:ea typeface="Abhaya Libre"/>
                <a:cs typeface="Abhaya Libre"/>
                <a:sym typeface="Abhaya Libre"/>
              </a:rPr>
              <a:t> je v 21. </a:t>
            </a:r>
            <a:r>
              <a:rPr lang="en-US" sz="2400" dirty="0" err="1">
                <a:solidFill>
                  <a:schemeClr val="dk1"/>
                </a:solidFill>
                <a:latin typeface="Abhaya Libre"/>
                <a:ea typeface="Abhaya Libre"/>
                <a:cs typeface="Abhaya Libre"/>
                <a:sym typeface="Abhaya Libre"/>
              </a:rPr>
              <a:t>stoletju</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zelo</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pomembna</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Zelo</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pomembna</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bo</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tudi</a:t>
            </a:r>
            <a:r>
              <a:rPr lang="en-US" sz="2400" dirty="0">
                <a:solidFill>
                  <a:schemeClr val="dk1"/>
                </a:solidFill>
                <a:latin typeface="Abhaya Libre"/>
                <a:ea typeface="Abhaya Libre"/>
                <a:cs typeface="Abhaya Libre"/>
                <a:sym typeface="Abhaya Libre"/>
              </a:rPr>
              <a:t> v </a:t>
            </a:r>
            <a:r>
              <a:rPr lang="en-US" sz="2400" dirty="0" err="1">
                <a:solidFill>
                  <a:schemeClr val="dk1"/>
                </a:solidFill>
                <a:latin typeface="Abhaya Libre"/>
                <a:ea typeface="Abhaya Libre"/>
                <a:cs typeface="Abhaya Libre"/>
                <a:sym typeface="Abhaya Libre"/>
              </a:rPr>
              <a:t>prihodnosti</a:t>
            </a:r>
            <a:r>
              <a:rPr lang="en-US" sz="2400" dirty="0">
                <a:solidFill>
                  <a:schemeClr val="dk1"/>
                </a:solidFill>
                <a:latin typeface="Abhaya Libre"/>
                <a:ea typeface="Abhaya Libre"/>
                <a:cs typeface="Abhaya Libre"/>
                <a:sym typeface="Abhaya Libre"/>
              </a:rPr>
              <a:t>, ko </a:t>
            </a:r>
            <a:r>
              <a:rPr lang="en-US" sz="2400" dirty="0" err="1">
                <a:solidFill>
                  <a:schemeClr val="dk1"/>
                </a:solidFill>
                <a:latin typeface="Abhaya Libre"/>
                <a:ea typeface="Abhaya Libre"/>
                <a:cs typeface="Abhaya Libre"/>
                <a:sym typeface="Abhaya Libre"/>
              </a:rPr>
              <a:t>boste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vstopili</a:t>
            </a:r>
            <a:r>
              <a:rPr lang="en-US" sz="2400" dirty="0">
                <a:solidFill>
                  <a:schemeClr val="dk1"/>
                </a:solidFill>
                <a:latin typeface="Abhaya Libre"/>
                <a:ea typeface="Abhaya Libre"/>
                <a:cs typeface="Abhaya Libre"/>
                <a:sym typeface="Abhaya Libre"/>
              </a:rPr>
              <a:t> v </a:t>
            </a:r>
            <a:r>
              <a:rPr lang="en-US" sz="2400" dirty="0" err="1">
                <a:solidFill>
                  <a:schemeClr val="dk1"/>
                </a:solidFill>
                <a:latin typeface="Abhaya Libre"/>
                <a:ea typeface="Abhaya Libre"/>
                <a:cs typeface="Abhaya Libre"/>
                <a:sym typeface="Abhaya Libre"/>
              </a:rPr>
              <a:t>poklicni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svet</a:t>
            </a:r>
            <a:r>
              <a:rPr lang="en-US" sz="2400" dirty="0">
                <a:solidFill>
                  <a:schemeClr val="dk1"/>
                </a:solidFill>
                <a:latin typeface="Abhaya Libre"/>
                <a:ea typeface="Abhaya Libre"/>
                <a:cs typeface="Abhaya Libre"/>
                <a:sym typeface="Abhaya Libre"/>
              </a:rPr>
              <a:t>. Na </a:t>
            </a:r>
            <a:r>
              <a:rPr lang="en-US" sz="2400" dirty="0" err="1">
                <a:solidFill>
                  <a:schemeClr val="dk1"/>
                </a:solidFill>
                <a:latin typeface="Abhaya Libre"/>
                <a:ea typeface="Abhaya Libre"/>
                <a:cs typeface="Abhaya Libre"/>
                <a:sym typeface="Abhaya Libre"/>
              </a:rPr>
              <a:t>delovnem</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mestu</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boste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morali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sodelovati</a:t>
            </a:r>
            <a:r>
              <a:rPr lang="en-US" sz="2400" dirty="0">
                <a:solidFill>
                  <a:schemeClr val="dk1"/>
                </a:solidFill>
                <a:latin typeface="Abhaya Libre"/>
                <a:ea typeface="Abhaya Libre"/>
                <a:cs typeface="Abhaya Libre"/>
                <a:sym typeface="Abhaya Libre"/>
              </a:rPr>
              <a:t> z </a:t>
            </a:r>
            <a:r>
              <a:rPr lang="en-US" sz="2400" dirty="0" err="1">
                <a:solidFill>
                  <a:schemeClr val="dk1"/>
                </a:solidFill>
                <a:latin typeface="Abhaya Libre"/>
                <a:ea typeface="Abhaya Libre"/>
                <a:cs typeface="Abhaya Libre"/>
                <a:sym typeface="Abhaya Libre"/>
              </a:rPr>
              <a:t>ljudmi</a:t>
            </a:r>
            <a:r>
              <a:rPr lang="en-US" sz="2400" dirty="0">
                <a:solidFill>
                  <a:schemeClr val="dk1"/>
                </a:solidFill>
                <a:latin typeface="Abhaya Libre"/>
                <a:ea typeface="Abhaya Libre"/>
                <a:cs typeface="Abhaya Libre"/>
                <a:sym typeface="Abhaya Libre"/>
              </a:rPr>
              <a:t> v </a:t>
            </a:r>
            <a:r>
              <a:rPr lang="en-US" sz="2400" dirty="0" err="1">
                <a:solidFill>
                  <a:schemeClr val="dk1"/>
                </a:solidFill>
                <a:latin typeface="Abhaya Libre"/>
                <a:ea typeface="Abhaya Libre"/>
                <a:cs typeface="Abhaya Libre"/>
                <a:sym typeface="Abhaya Libre"/>
              </a:rPr>
              <a:t>digitalnih</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okoljih</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uporabljati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informacije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na</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ustrezne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načine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ter</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skupaj</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ustvarjati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nove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zamisli</a:t>
            </a:r>
            <a:r>
              <a:rPr lang="en-US" sz="2400" dirty="0">
                <a:solidFill>
                  <a:schemeClr val="dk1"/>
                </a:solidFill>
                <a:latin typeface="Abhaya Libre"/>
                <a:ea typeface="Abhaya Libre"/>
                <a:cs typeface="Abhaya Libre"/>
                <a:sym typeface="Abhaya Libre"/>
              </a:rPr>
              <a:t> in </a:t>
            </a:r>
            <a:r>
              <a:rPr lang="en-US" sz="2400" dirty="0" err="1">
                <a:solidFill>
                  <a:schemeClr val="dk1"/>
                </a:solidFill>
                <a:latin typeface="Abhaya Libre"/>
                <a:ea typeface="Abhaya Libre"/>
                <a:cs typeface="Abhaya Libre"/>
                <a:sym typeface="Abhaya Libre"/>
              </a:rPr>
              <a:t>izdelke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Predvsem</a:t>
            </a:r>
            <a:r>
              <a:rPr lang="en-US" sz="2400" dirty="0">
                <a:solidFill>
                  <a:schemeClr val="dk1"/>
                </a:solidFill>
                <a:latin typeface="Abhaya Libre"/>
                <a:ea typeface="Abhaya Libre"/>
                <a:cs typeface="Abhaya Libre"/>
                <a:sym typeface="Abhaya Libre"/>
              </a:rPr>
              <a:t> pa </a:t>
            </a:r>
            <a:r>
              <a:rPr lang="en-US" sz="2400" dirty="0" err="1">
                <a:solidFill>
                  <a:schemeClr val="dk1"/>
                </a:solidFill>
                <a:latin typeface="Abhaya Libre"/>
                <a:ea typeface="Abhaya Libre"/>
                <a:cs typeface="Abhaya Libre"/>
                <a:sym typeface="Abhaya Libre"/>
              </a:rPr>
              <a:t>boste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morali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ohranjati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svojo</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digitalno</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identiteto</a:t>
            </a:r>
            <a:r>
              <a:rPr lang="en-US" sz="2400" dirty="0">
                <a:solidFill>
                  <a:schemeClr val="dk1"/>
                </a:solidFill>
                <a:latin typeface="Abhaya Libre"/>
                <a:ea typeface="Abhaya Libre"/>
                <a:cs typeface="Abhaya Libre"/>
                <a:sym typeface="Abhaya Libre"/>
              </a:rPr>
              <a:t> in dobro </a:t>
            </a:r>
            <a:r>
              <a:rPr lang="en-US" sz="2400" dirty="0" err="1">
                <a:solidFill>
                  <a:schemeClr val="dk1"/>
                </a:solidFill>
                <a:latin typeface="Abhaya Libre"/>
                <a:ea typeface="Abhaya Libre"/>
                <a:cs typeface="Abhaya Libre"/>
                <a:sym typeface="Abhaya Libre"/>
              </a:rPr>
              <a:t>počutje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saj</a:t>
            </a:r>
            <a:r>
              <a:rPr lang="en-US" sz="2400" dirty="0">
                <a:solidFill>
                  <a:schemeClr val="dk1"/>
                </a:solidFill>
                <a:latin typeface="Abhaya Libre"/>
                <a:ea typeface="Abhaya Libre"/>
                <a:cs typeface="Abhaya Libre"/>
                <a:sym typeface="Abhaya Libre"/>
              </a:rPr>
              <a:t> se </a:t>
            </a:r>
            <a:r>
              <a:rPr lang="en-US" sz="2400" dirty="0" err="1">
                <a:solidFill>
                  <a:schemeClr val="dk1"/>
                </a:solidFill>
                <a:latin typeface="Abhaya Libre"/>
                <a:ea typeface="Abhaya Libre"/>
                <a:cs typeface="Abhaya Libre"/>
                <a:sym typeface="Abhaya Libre"/>
              </a:rPr>
              <a:t>digitalno</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okolje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še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naprej</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hitro</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spreminja</a:t>
            </a:r>
            <a:r>
              <a:rPr lang="en-US" sz="2400" dirty="0">
                <a:solidFill>
                  <a:schemeClr val="dk1"/>
                </a:solidFill>
                <a:latin typeface="Abhaya Libre"/>
                <a:ea typeface="Abhaya Libre"/>
                <a:cs typeface="Abhaya Libre"/>
                <a:sym typeface="Abhaya Libre"/>
              </a:rPr>
              <a:t>.</a:t>
            </a:r>
            <a:endParaRPr sz="2400" b="0" i="0" u="none" strike="noStrike" cap="none" dirty="0">
              <a:solidFill>
                <a:schemeClr val="dk1"/>
              </a:solidFill>
              <a:latin typeface="Abhaya Libre"/>
              <a:ea typeface="Abhaya Libre"/>
              <a:cs typeface="Abhaya Libre"/>
              <a:sym typeface="Abhaya Libre"/>
            </a:endParaRPr>
          </a:p>
        </p:txBody>
      </p:sp>
      <p:pic>
        <p:nvPicPr>
          <p:cNvPr id="3" name="Picture 2" descr="A picture containing diagram&#10;&#10;Description automatically generated">
            <a:extLst>
              <a:ext uri="{FF2B5EF4-FFF2-40B4-BE49-F238E27FC236}">
                <a16:creationId xmlns:a16="http://schemas.microsoft.com/office/drawing/2014/main" id="{73E14805-4200-EA37-CDD8-2CF0FA9668A0}"/>
              </a:ext>
            </a:extLst>
          </p:cNvPr>
          <p:cNvPicPr>
            <a:picLocks noChangeAspect="1"/>
          </p:cNvPicPr>
          <p:nvPr/>
        </p:nvPicPr>
        <p:blipFill>
          <a:blip r:embed="rId7"/>
          <a:stretch>
            <a:fillRect/>
          </a:stretch>
        </p:blipFill>
        <p:spPr>
          <a:xfrm>
            <a:off x="10275778" y="3067978"/>
            <a:ext cx="7331739" cy="4891954"/>
          </a:xfrm>
          <a:prstGeom prst="rect">
            <a:avLst/>
          </a:prstGeom>
        </p:spPr>
      </p:pic>
    </p:spTree>
    <p:extLst>
      <p:ext uri="{BB962C8B-B14F-4D97-AF65-F5344CB8AC3E}">
        <p14:creationId xmlns:p14="http://schemas.microsoft.com/office/powerpoint/2010/main" val="424902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33"/>
        <p:cNvGrpSpPr/>
        <p:nvPr/>
      </p:nvGrpSpPr>
      <p:grpSpPr>
        <a:xfrm>
          <a:off x="0" y="0"/>
          <a:ext cx="0" cy="0"/>
          <a:chOff x="0" y="0"/>
          <a:chExt cx="0" cy="0"/>
        </a:xfrm>
      </p:grpSpPr>
      <p:pic>
        <p:nvPicPr>
          <p:cNvPr id="234" name="Google Shape;234;p11"/>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235" name="Google Shape;235;p1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36" name="Google Shape;236;p11"/>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37" name="Google Shape;237;p11"/>
          <p:cNvPicPr preferRelativeResize="0"/>
          <p:nvPr/>
        </p:nvPicPr>
        <p:blipFill rotWithShape="1">
          <a:blip r:embed="rId6">
            <a:alphaModFix/>
          </a:blip>
          <a:srcRect/>
          <a:stretch/>
        </p:blipFill>
        <p:spPr>
          <a:xfrm>
            <a:off x="3420730" y="9507741"/>
            <a:ext cx="3710719" cy="779251"/>
          </a:xfrm>
          <a:prstGeom prst="rect">
            <a:avLst/>
          </a:prstGeom>
          <a:noFill/>
          <a:ln>
            <a:noFill/>
          </a:ln>
        </p:spPr>
      </p:pic>
      <p:pic>
        <p:nvPicPr>
          <p:cNvPr id="238" name="Google Shape;238;p11"/>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239" name="Google Shape;239;p11"/>
          <p:cNvSpPr txBox="1"/>
          <p:nvPr/>
        </p:nvSpPr>
        <p:spPr>
          <a:xfrm>
            <a:off x="1810139" y="743350"/>
            <a:ext cx="13431111"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6 element</a:t>
            </a:r>
            <a:r>
              <a:rPr lang="sl-SI" sz="6410" dirty="0">
                <a:latin typeface="Abhaya Libre"/>
                <a:ea typeface="Abhaya Libre"/>
                <a:cs typeface="Abhaya Libre"/>
                <a:sym typeface="Abhaya Libre"/>
              </a:rPr>
              <a:t>ov </a:t>
            </a:r>
            <a:r>
              <a:rPr lang="en-US" sz="6410" dirty="0">
                <a:latin typeface="Abhaya Libre"/>
                <a:ea typeface="Abhaya Libre"/>
                <a:cs typeface="Abhaya Libre"/>
                <a:sym typeface="Abhaya Libre"/>
              </a:rPr>
              <a:t>digital</a:t>
            </a:r>
            <a:r>
              <a:rPr lang="sl-SI" sz="6410" dirty="0">
                <a:latin typeface="Abhaya Libre"/>
                <a:ea typeface="Abhaya Libre"/>
                <a:cs typeface="Abhaya Libre"/>
                <a:sym typeface="Abhaya Libre"/>
              </a:rPr>
              <a:t>ne usposobljenosti</a:t>
            </a:r>
            <a:endParaRPr sz="1400" b="0" i="0" u="none" strike="noStrike" cap="none" dirty="0">
              <a:solidFill>
                <a:srgbClr val="000000"/>
              </a:solidFill>
              <a:latin typeface="Arial"/>
              <a:ea typeface="Arial"/>
              <a:cs typeface="Arial"/>
              <a:sym typeface="Arial"/>
            </a:endParaRPr>
          </a:p>
        </p:txBody>
      </p:sp>
      <p:grpSp>
        <p:nvGrpSpPr>
          <p:cNvPr id="240" name="Google Shape;240;p11"/>
          <p:cNvGrpSpPr/>
          <p:nvPr/>
        </p:nvGrpSpPr>
        <p:grpSpPr>
          <a:xfrm>
            <a:off x="7684409" y="2441171"/>
            <a:ext cx="9148966" cy="6533502"/>
            <a:chOff x="-1505944" y="952443"/>
            <a:chExt cx="12198621" cy="8711336"/>
          </a:xfrm>
        </p:grpSpPr>
        <p:sp>
          <p:nvSpPr>
            <p:cNvPr id="241" name="Google Shape;241;p11"/>
            <p:cNvSpPr txBox="1"/>
            <p:nvPr/>
          </p:nvSpPr>
          <p:spPr>
            <a:xfrm>
              <a:off x="1627577" y="6216682"/>
              <a:ext cx="9065100" cy="344709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err="1">
                  <a:latin typeface="Abhaya Libre"/>
                  <a:ea typeface="Abhaya Libre"/>
                  <a:cs typeface="Abhaya Libre"/>
                  <a:sym typeface="Abhaya Libre"/>
                </a:rPr>
                <a:t>Okvir</a:t>
              </a:r>
              <a:r>
                <a:rPr lang="en-US" sz="2400" dirty="0">
                  <a:latin typeface="Abhaya Libre"/>
                  <a:ea typeface="Abhaya Libre"/>
                  <a:cs typeface="Abhaya Libre"/>
                  <a:sym typeface="Abhaya Libre"/>
                </a:rPr>
                <a:t> so </a:t>
              </a:r>
              <a:r>
                <a:rPr lang="en-US" sz="2400" dirty="0" err="1">
                  <a:latin typeface="Abhaya Libre"/>
                  <a:ea typeface="Abhaya Libre"/>
                  <a:cs typeface="Abhaya Libre"/>
                  <a:sym typeface="Abhaya Libre"/>
                </a:rPr>
                <a:t>najpogosteje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uporabljali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vodje</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zaposleni</a:t>
              </a:r>
              <a:r>
                <a:rPr lang="en-US" sz="2400" dirty="0">
                  <a:latin typeface="Abhaya Libre"/>
                  <a:ea typeface="Abhaya Libre"/>
                  <a:cs typeface="Abhaya Libre"/>
                  <a:sym typeface="Abhaya Libre"/>
                </a:rPr>
                <a:t>, ki so v </a:t>
              </a:r>
              <a:r>
                <a:rPr lang="en-US" sz="2400" dirty="0" err="1">
                  <a:latin typeface="Abhaya Libre"/>
                  <a:ea typeface="Abhaya Libre"/>
                  <a:cs typeface="Abhaya Libre"/>
                  <a:sym typeface="Abhaya Libre"/>
                </a:rPr>
                <a:t>celoti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odgovorni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razvoj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zmogljivosti</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svoji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organizaciji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Vendar</a:t>
              </a:r>
              <a:r>
                <a:rPr lang="en-US" sz="2400" dirty="0">
                  <a:latin typeface="Abhaya Libre"/>
                  <a:ea typeface="Abhaya Libre"/>
                  <a:cs typeface="Abhaya Libre"/>
                  <a:sym typeface="Abhaya Libre"/>
                </a:rPr>
                <a:t> ga </a:t>
              </a:r>
              <a:r>
                <a:rPr lang="en-US" sz="2400" dirty="0" err="1">
                  <a:latin typeface="Abhaya Libre"/>
                  <a:ea typeface="Abhaya Libre"/>
                  <a:cs typeface="Abhaya Libre"/>
                  <a:sym typeface="Abhaya Libre"/>
                </a:rPr>
                <a:t>lahko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uporablja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osebje</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vseh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vlogah</a:t>
              </a:r>
              <a:r>
                <a:rPr lang="en-US" sz="2400" dirty="0">
                  <a:latin typeface="Abhaya Libre"/>
                  <a:ea typeface="Abhaya Libre"/>
                  <a:cs typeface="Abhaya Libre"/>
                  <a:sym typeface="Abhaya Libre"/>
                </a:rPr>
                <a:t> in </a:t>
              </a:r>
              <a:r>
                <a:rPr lang="en-US" sz="2400" dirty="0" err="1">
                  <a:latin typeface="Abhaya Libre"/>
                  <a:ea typeface="Abhaya Libre"/>
                  <a:cs typeface="Abhaya Libre"/>
                  <a:sym typeface="Abhaya Libre"/>
                </a:rPr>
                <a:t>učenci</a:t>
              </a:r>
              <a:r>
                <a:rPr lang="en-US" sz="2400" dirty="0">
                  <a:latin typeface="Abhaya Libre"/>
                  <a:ea typeface="Abhaya Libre"/>
                  <a:cs typeface="Abhaya Libre"/>
                  <a:sym typeface="Abhaya Libre"/>
                </a:rPr>
                <a:t> v </a:t>
              </a:r>
              <a:r>
                <a:rPr lang="en-US" sz="2400" dirty="0" err="1">
                  <a:latin typeface="Abhaya Libre"/>
                  <a:ea typeface="Abhaya Libre"/>
                  <a:cs typeface="Abhaya Libre"/>
                  <a:sym typeface="Abhaya Libre"/>
                </a:rPr>
                <a:t>vseh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izobraževalnih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ustanovah</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sp>
          <p:nvSpPr>
            <p:cNvPr id="242" name="Google Shape;242;p11"/>
            <p:cNvSpPr txBox="1"/>
            <p:nvPr/>
          </p:nvSpPr>
          <p:spPr>
            <a:xfrm>
              <a:off x="-1505944" y="952443"/>
              <a:ext cx="9389700" cy="551535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sl-SI" sz="2400" u="sng" dirty="0">
                  <a:solidFill>
                    <a:schemeClr val="hlink"/>
                  </a:solidFill>
                  <a:latin typeface="Abhaya Libre"/>
                  <a:ea typeface="Abhaya Libre"/>
                  <a:cs typeface="Abhaya Libre"/>
                  <a:sym typeface="Abhaya Libre"/>
                </a:rPr>
                <a:t>Tu</a:t>
              </a:r>
              <a:r>
                <a:rPr lang="en-US" sz="2400" u="sng" dirty="0" err="1">
                  <a:solidFill>
                    <a:schemeClr val="hlink"/>
                  </a:solidFill>
                  <a:latin typeface="Abhaya Libre"/>
                  <a:ea typeface="Abhaya Libre"/>
                  <a:cs typeface="Abhaya Libre"/>
                  <a:sym typeface="Abhaya Libre"/>
                </a:rPr>
                <a:t>kaj</a:t>
              </a:r>
              <a:r>
                <a:rPr lang="sl-SI" sz="2400" dirty="0">
                  <a:solidFill>
                    <a:schemeClr val="tx1">
                      <a:lumMod val="85000"/>
                      <a:lumOff val="15000"/>
                    </a:schemeClr>
                  </a:solidFill>
                  <a:latin typeface="Abhaya Libre"/>
                  <a:ea typeface="Abhaya Libre"/>
                  <a:cs typeface="Abhaya Libre"/>
                  <a:sym typeface="Abhaya Libre"/>
                </a:rPr>
                <a:t> </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lahko</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izveste</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več</a:t>
              </a:r>
              <a:r>
                <a:rPr lang="en-US" sz="2400" dirty="0">
                  <a:solidFill>
                    <a:schemeClr val="tx1">
                      <a:lumMod val="85000"/>
                      <a:lumOff val="15000"/>
                    </a:schemeClr>
                  </a:solidFill>
                  <a:latin typeface="Abhaya Libre"/>
                  <a:ea typeface="Abhaya Libre"/>
                  <a:cs typeface="Abhaya Libre"/>
                  <a:sym typeface="Abhaya Libre"/>
                </a:rPr>
                <a:t> o </a:t>
              </a:r>
              <a:r>
                <a:rPr lang="en-US" sz="2400" dirty="0" err="1">
                  <a:solidFill>
                    <a:schemeClr val="tx1">
                      <a:lumMod val="85000"/>
                      <a:lumOff val="15000"/>
                    </a:schemeClr>
                  </a:solidFill>
                  <a:latin typeface="Abhaya Libre"/>
                  <a:ea typeface="Abhaya Libre"/>
                  <a:cs typeface="Abhaya Libre"/>
                  <a:sym typeface="Abhaya Libre"/>
                </a:rPr>
                <a:t>šestih</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elementih</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digitalnih</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zmogljivosti</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kot</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jih</a:t>
              </a:r>
              <a:r>
                <a:rPr lang="en-US" sz="2400" dirty="0">
                  <a:solidFill>
                    <a:schemeClr val="tx1">
                      <a:lumMod val="85000"/>
                      <a:lumOff val="15000"/>
                    </a:schemeClr>
                  </a:solidFill>
                  <a:latin typeface="Abhaya Libre"/>
                  <a:ea typeface="Abhaya Libre"/>
                  <a:cs typeface="Abhaya Libre"/>
                  <a:sym typeface="Abhaya Libre"/>
                </a:rPr>
                <a:t> je </a:t>
              </a:r>
              <a:r>
                <a:rPr lang="en-US" sz="2400" dirty="0" err="1">
                  <a:solidFill>
                    <a:schemeClr val="tx1">
                      <a:lumMod val="85000"/>
                      <a:lumOff val="15000"/>
                    </a:schemeClr>
                  </a:solidFill>
                  <a:latin typeface="Abhaya Libre"/>
                  <a:ea typeface="Abhaya Libre"/>
                  <a:cs typeface="Abhaya Libre"/>
                  <a:sym typeface="Abhaya Libre"/>
                </a:rPr>
                <a:t>oblikoval</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Jisc</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Spodnji</a:t>
              </a:r>
              <a:r>
                <a:rPr lang="en-US" sz="2400" dirty="0">
                  <a:solidFill>
                    <a:schemeClr val="tx1">
                      <a:lumMod val="85000"/>
                      <a:lumOff val="15000"/>
                    </a:schemeClr>
                  </a:solidFill>
                  <a:latin typeface="Abhaya Libre"/>
                  <a:ea typeface="Abhaya Libre"/>
                  <a:cs typeface="Abhaya Libre"/>
                  <a:sym typeface="Abhaya Libre"/>
                </a:rPr>
                <a:t> model </a:t>
              </a:r>
              <a:r>
                <a:rPr lang="en-US" sz="2400" dirty="0" err="1">
                  <a:solidFill>
                    <a:schemeClr val="tx1">
                      <a:lumMod val="85000"/>
                      <a:lumOff val="15000"/>
                    </a:schemeClr>
                  </a:solidFill>
                  <a:latin typeface="Abhaya Libre"/>
                  <a:ea typeface="Abhaya Libre"/>
                  <a:cs typeface="Abhaya Libre"/>
                  <a:sym typeface="Abhaya Libre"/>
                </a:rPr>
                <a:t>družbe</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Jisc</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ponazarja</a:t>
              </a:r>
              <a:r>
                <a:rPr lang="en-US" sz="2400" dirty="0">
                  <a:solidFill>
                    <a:schemeClr val="tx1">
                      <a:lumMod val="85000"/>
                      <a:lumOff val="15000"/>
                    </a:schemeClr>
                  </a:solidFill>
                  <a:latin typeface="Abhaya Libre"/>
                  <a:ea typeface="Abhaya Libre"/>
                  <a:cs typeface="Abhaya Libre"/>
                  <a:sym typeface="Abhaya Libre"/>
                </a:rPr>
                <a:t>, da je </a:t>
              </a:r>
              <a:r>
                <a:rPr lang="en-US" sz="2400" dirty="0" err="1">
                  <a:solidFill>
                    <a:schemeClr val="tx1">
                      <a:lumMod val="85000"/>
                      <a:lumOff val="15000"/>
                    </a:schemeClr>
                  </a:solidFill>
                  <a:latin typeface="Abhaya Libre"/>
                  <a:ea typeface="Abhaya Libre"/>
                  <a:cs typeface="Abhaya Libre"/>
                  <a:sym typeface="Abhaya Libre"/>
                </a:rPr>
                <a:t>znanje</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informacijske</a:t>
              </a:r>
              <a:r>
                <a:rPr lang="en-US" sz="2400" dirty="0">
                  <a:solidFill>
                    <a:schemeClr val="tx1">
                      <a:lumMod val="85000"/>
                      <a:lumOff val="15000"/>
                    </a:schemeClr>
                  </a:solidFill>
                  <a:latin typeface="Abhaya Libre"/>
                  <a:ea typeface="Abhaya Libre"/>
                  <a:cs typeface="Abhaya Libre"/>
                  <a:sym typeface="Abhaya Libre"/>
                </a:rPr>
                <a:t> in </a:t>
              </a:r>
              <a:r>
                <a:rPr lang="en-US" sz="2400" dirty="0" err="1">
                  <a:solidFill>
                    <a:schemeClr val="tx1">
                      <a:lumMod val="85000"/>
                      <a:lumOff val="15000"/>
                    </a:schemeClr>
                  </a:solidFill>
                  <a:latin typeface="Abhaya Libre"/>
                  <a:ea typeface="Abhaya Libre"/>
                  <a:cs typeface="Abhaya Libre"/>
                  <a:sym typeface="Abhaya Libre"/>
                </a:rPr>
                <a:t>komunikacijske</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tehnologije</a:t>
              </a:r>
              <a:r>
                <a:rPr lang="en-US" sz="2400" dirty="0">
                  <a:solidFill>
                    <a:schemeClr val="tx1">
                      <a:lumMod val="85000"/>
                      <a:lumOff val="15000"/>
                    </a:schemeClr>
                  </a:solidFill>
                  <a:latin typeface="Abhaya Libre"/>
                  <a:ea typeface="Abhaya Libre"/>
                  <a:cs typeface="Abhaya Libre"/>
                  <a:sym typeface="Abhaya Libre"/>
                </a:rPr>
                <a:t> (IKT) </a:t>
              </a:r>
              <a:r>
                <a:rPr lang="en-US" sz="2400" dirty="0" err="1">
                  <a:solidFill>
                    <a:schemeClr val="tx1">
                      <a:lumMod val="85000"/>
                      <a:lumOff val="15000"/>
                    </a:schemeClr>
                  </a:solidFill>
                  <a:latin typeface="Abhaya Libre"/>
                  <a:ea typeface="Abhaya Libre"/>
                  <a:cs typeface="Abhaya Libre"/>
                  <a:sym typeface="Abhaya Libre"/>
                </a:rPr>
                <a:t>temeljni</a:t>
              </a:r>
              <a:r>
                <a:rPr lang="en-US" sz="2400" dirty="0">
                  <a:solidFill>
                    <a:schemeClr val="tx1">
                      <a:lumMod val="85000"/>
                      <a:lumOff val="15000"/>
                    </a:schemeClr>
                  </a:solidFill>
                  <a:latin typeface="Abhaya Libre"/>
                  <a:ea typeface="Abhaya Libre"/>
                  <a:cs typeface="Abhaya Libre"/>
                  <a:sym typeface="Abhaya Libre"/>
                </a:rPr>
                <a:t> element, </a:t>
              </a:r>
              <a:r>
                <a:rPr lang="en-US" sz="2400" dirty="0" err="1">
                  <a:solidFill>
                    <a:schemeClr val="tx1">
                      <a:lumMod val="85000"/>
                      <a:lumOff val="15000"/>
                    </a:schemeClr>
                  </a:solidFill>
                  <a:latin typeface="Abhaya Libre"/>
                  <a:ea typeface="Abhaya Libre"/>
                  <a:cs typeface="Abhaya Libre"/>
                  <a:sym typeface="Abhaya Libre"/>
                </a:rPr>
                <a:t>medtem</a:t>
              </a:r>
              <a:r>
                <a:rPr lang="en-US" sz="2400" dirty="0">
                  <a:solidFill>
                    <a:schemeClr val="tx1">
                      <a:lumMod val="85000"/>
                      <a:lumOff val="15000"/>
                    </a:schemeClr>
                  </a:solidFill>
                  <a:latin typeface="Abhaya Libre"/>
                  <a:ea typeface="Abhaya Libre"/>
                  <a:cs typeface="Abhaya Libre"/>
                  <a:sym typeface="Abhaya Libre"/>
                </a:rPr>
                <a:t> ko se </a:t>
              </a:r>
              <a:r>
                <a:rPr lang="en-US" sz="2400" dirty="0" err="1">
                  <a:solidFill>
                    <a:schemeClr val="tx1">
                      <a:lumMod val="85000"/>
                      <a:lumOff val="15000"/>
                    </a:schemeClr>
                  </a:solidFill>
                  <a:latin typeface="Abhaya Libre"/>
                  <a:ea typeface="Abhaya Libre"/>
                  <a:cs typeface="Abhaya Libre"/>
                  <a:sym typeface="Abhaya Libre"/>
                </a:rPr>
                <a:t>druga</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znanja</a:t>
              </a:r>
              <a:r>
                <a:rPr lang="en-US" sz="2400" dirty="0">
                  <a:solidFill>
                    <a:schemeClr val="tx1">
                      <a:lumMod val="85000"/>
                      <a:lumOff val="15000"/>
                    </a:schemeClr>
                  </a:solidFill>
                  <a:latin typeface="Abhaya Libre"/>
                  <a:ea typeface="Abhaya Libre"/>
                  <a:cs typeface="Abhaya Libre"/>
                  <a:sym typeface="Abhaya Libre"/>
                </a:rPr>
                <a:t> in </a:t>
              </a:r>
              <a:r>
                <a:rPr lang="en-US" sz="2400" dirty="0" err="1">
                  <a:solidFill>
                    <a:schemeClr val="tx1">
                      <a:lumMod val="85000"/>
                      <a:lumOff val="15000"/>
                    </a:schemeClr>
                  </a:solidFill>
                  <a:latin typeface="Abhaya Libre"/>
                  <a:ea typeface="Abhaya Libre"/>
                  <a:cs typeface="Abhaya Libre"/>
                  <a:sym typeface="Abhaya Libre"/>
                </a:rPr>
                <a:t>spretnosti</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prekrivajo</a:t>
              </a:r>
              <a:r>
                <a:rPr lang="en-US" sz="2400" dirty="0">
                  <a:solidFill>
                    <a:schemeClr val="tx1">
                      <a:lumMod val="85000"/>
                      <a:lumOff val="15000"/>
                    </a:schemeClr>
                  </a:solidFill>
                  <a:latin typeface="Abhaya Libre"/>
                  <a:ea typeface="Abhaya Libre"/>
                  <a:cs typeface="Abhaya Libre"/>
                  <a:sym typeface="Abhaya Libre"/>
                </a:rPr>
                <a:t> in </a:t>
              </a:r>
              <a:r>
                <a:rPr lang="en-US" sz="2400" dirty="0" err="1">
                  <a:solidFill>
                    <a:schemeClr val="tx1">
                      <a:lumMod val="85000"/>
                      <a:lumOff val="15000"/>
                    </a:schemeClr>
                  </a:solidFill>
                  <a:latin typeface="Abhaya Libre"/>
                  <a:ea typeface="Abhaya Libre"/>
                  <a:cs typeface="Abhaya Libre"/>
                  <a:sym typeface="Abhaya Libre"/>
                </a:rPr>
                <a:t>nadgrajujejo</a:t>
              </a:r>
              <a:r>
                <a:rPr lang="en-US" sz="2400" dirty="0">
                  <a:solidFill>
                    <a:schemeClr val="tx1">
                      <a:lumMod val="85000"/>
                      <a:lumOff val="15000"/>
                    </a:schemeClr>
                  </a:solidFill>
                  <a:latin typeface="Abhaya Libre"/>
                  <a:ea typeface="Abhaya Libre"/>
                  <a:cs typeface="Abhaya Libre"/>
                  <a:sym typeface="Abhaya Libre"/>
                </a:rPr>
                <a:t> to </a:t>
              </a:r>
              <a:r>
                <a:rPr lang="en-US" sz="2400" dirty="0" err="1">
                  <a:solidFill>
                    <a:schemeClr val="tx1">
                      <a:lumMod val="85000"/>
                      <a:lumOff val="15000"/>
                    </a:schemeClr>
                  </a:solidFill>
                  <a:latin typeface="Abhaya Libre"/>
                  <a:ea typeface="Abhaya Libre"/>
                  <a:cs typeface="Abhaya Libre"/>
                  <a:sym typeface="Abhaya Libre"/>
                </a:rPr>
                <a:t>zmožnost</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vse</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skupaj</a:t>
              </a:r>
              <a:r>
                <a:rPr lang="en-US" sz="2400" dirty="0">
                  <a:solidFill>
                    <a:schemeClr val="tx1">
                      <a:lumMod val="85000"/>
                      <a:lumOff val="15000"/>
                    </a:schemeClr>
                  </a:solidFill>
                  <a:latin typeface="Abhaya Libre"/>
                  <a:ea typeface="Abhaya Libre"/>
                  <a:cs typeface="Abhaya Libre"/>
                  <a:sym typeface="Abhaya Libre"/>
                </a:rPr>
                <a:t> pa </a:t>
              </a:r>
              <a:r>
                <a:rPr lang="en-US" sz="2400" dirty="0" err="1">
                  <a:solidFill>
                    <a:schemeClr val="tx1">
                      <a:lumMod val="85000"/>
                      <a:lumOff val="15000"/>
                    </a:schemeClr>
                  </a:solidFill>
                  <a:latin typeface="Abhaya Libre"/>
                  <a:ea typeface="Abhaya Libre"/>
                  <a:cs typeface="Abhaya Libre"/>
                  <a:sym typeface="Abhaya Libre"/>
                </a:rPr>
                <a:t>dopolnjuje</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naša</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digitalna</a:t>
              </a:r>
              <a:r>
                <a:rPr lang="en-US" sz="2400" dirty="0">
                  <a:solidFill>
                    <a:schemeClr val="tx1">
                      <a:lumMod val="85000"/>
                      <a:lumOff val="15000"/>
                    </a:schemeClr>
                  </a:solidFill>
                  <a:latin typeface="Abhaya Libre"/>
                  <a:ea typeface="Abhaya Libre"/>
                  <a:cs typeface="Abhaya Libre"/>
                  <a:sym typeface="Abhaya Libre"/>
                </a:rPr>
                <a:t> </a:t>
              </a:r>
              <a:r>
                <a:rPr lang="en-US" sz="2400" dirty="0" err="1">
                  <a:solidFill>
                    <a:schemeClr val="tx1">
                      <a:lumMod val="85000"/>
                      <a:lumOff val="15000"/>
                    </a:schemeClr>
                  </a:solidFill>
                  <a:latin typeface="Abhaya Libre"/>
                  <a:ea typeface="Abhaya Libre"/>
                  <a:cs typeface="Abhaya Libre"/>
                  <a:sym typeface="Abhaya Libre"/>
                </a:rPr>
                <a:t>identiteta</a:t>
              </a:r>
              <a:r>
                <a:rPr lang="en-US" sz="2400" dirty="0">
                  <a:solidFill>
                    <a:schemeClr val="tx1">
                      <a:lumMod val="85000"/>
                      <a:lumOff val="15000"/>
                    </a:schemeClr>
                  </a:solidFill>
                  <a:latin typeface="Abhaya Libre"/>
                  <a:ea typeface="Abhaya Libre"/>
                  <a:cs typeface="Abhaya Libre"/>
                  <a:sym typeface="Abhaya Libre"/>
                </a:rPr>
                <a:t> in dobro </a:t>
              </a:r>
              <a:r>
                <a:rPr lang="en-US" sz="2400" dirty="0" err="1">
                  <a:solidFill>
                    <a:schemeClr val="tx1">
                      <a:lumMod val="85000"/>
                      <a:lumOff val="15000"/>
                    </a:schemeClr>
                  </a:solidFill>
                  <a:latin typeface="Abhaya Libre"/>
                  <a:ea typeface="Abhaya Libre"/>
                  <a:cs typeface="Abhaya Libre"/>
                  <a:sym typeface="Abhaya Libre"/>
                </a:rPr>
                <a:t>počutje</a:t>
              </a:r>
              <a:r>
                <a:rPr lang="en-US" sz="2400" dirty="0">
                  <a:solidFill>
                    <a:schemeClr val="tx1">
                      <a:lumMod val="85000"/>
                      <a:lumOff val="15000"/>
                    </a:schemeClr>
                  </a:solidFill>
                  <a:latin typeface="Abhaya Libre"/>
                  <a:ea typeface="Abhaya Libre"/>
                  <a:cs typeface="Abhaya Libre"/>
                  <a:sym typeface="Abhaya Libre"/>
                </a:rPr>
                <a:t>.</a:t>
              </a:r>
              <a:r>
                <a:rPr lang="sl-SI" sz="2400" dirty="0">
                  <a:solidFill>
                    <a:schemeClr val="tx1">
                      <a:lumMod val="85000"/>
                      <a:lumOff val="15000"/>
                    </a:schemeClr>
                  </a:solidFill>
                  <a:latin typeface="Abhaya Libre"/>
                  <a:ea typeface="Abhaya Libre"/>
                  <a:cs typeface="Abhaya Libre"/>
                  <a:sym typeface="Abhaya Libre"/>
                </a:rPr>
                <a:t>  </a:t>
              </a:r>
              <a:endParaRPr sz="2400" b="0" i="0" strike="noStrike" cap="none" dirty="0">
                <a:solidFill>
                  <a:schemeClr val="tx1">
                    <a:lumMod val="85000"/>
                    <a:lumOff val="15000"/>
                  </a:schemeClr>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243" name="Google Shape;243;p11"/>
            <p:cNvPicPr preferRelativeResize="0"/>
            <p:nvPr/>
          </p:nvPicPr>
          <p:blipFill rotWithShape="1">
            <a:blip r:embed="rId8">
              <a:alphaModFix/>
            </a:blip>
            <a:srcRect/>
            <a:stretch/>
          </p:blipFill>
          <p:spPr>
            <a:xfrm>
              <a:off x="-1505944" y="7156400"/>
              <a:ext cx="2301524" cy="2310187"/>
            </a:xfrm>
            <a:prstGeom prst="rect">
              <a:avLst/>
            </a:prstGeom>
            <a:noFill/>
            <a:ln>
              <a:noFill/>
            </a:ln>
          </p:spPr>
        </p:pic>
        <p:pic>
          <p:nvPicPr>
            <p:cNvPr id="244" name="Google Shape;244;p11"/>
            <p:cNvPicPr preferRelativeResize="0"/>
            <p:nvPr/>
          </p:nvPicPr>
          <p:blipFill rotWithShape="1">
            <a:blip r:embed="rId9">
              <a:alphaModFix/>
            </a:blip>
            <a:srcRect/>
            <a:stretch/>
          </p:blipFill>
          <p:spPr>
            <a:xfrm>
              <a:off x="8569840" y="2968079"/>
              <a:ext cx="1982910" cy="1871400"/>
            </a:xfrm>
            <a:prstGeom prst="rect">
              <a:avLst/>
            </a:prstGeom>
            <a:noFill/>
            <a:ln>
              <a:noFill/>
            </a:ln>
          </p:spPr>
        </p:pic>
      </p:grpSp>
      <p:pic>
        <p:nvPicPr>
          <p:cNvPr id="245" name="Google Shape;245;p11"/>
          <p:cNvPicPr preferRelativeResize="0"/>
          <p:nvPr/>
        </p:nvPicPr>
        <p:blipFill>
          <a:blip r:embed="rId10">
            <a:alphaModFix/>
          </a:blip>
          <a:stretch>
            <a:fillRect/>
          </a:stretch>
        </p:blipFill>
        <p:spPr>
          <a:xfrm>
            <a:off x="918975" y="2498950"/>
            <a:ext cx="5619750" cy="5715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3585</Words>
  <Application>Microsoft Office PowerPoint</Application>
  <PresentationFormat>Po meri</PresentationFormat>
  <Paragraphs>200</Paragraphs>
  <Slides>43</Slides>
  <Notes>43</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43</vt:i4>
      </vt:variant>
    </vt:vector>
  </HeadingPairs>
  <TitlesOfParts>
    <vt:vector size="47" baseType="lpstr">
      <vt:lpstr>Calibri</vt:lpstr>
      <vt:lpstr>Arial</vt:lpstr>
      <vt:lpstr>Abhaya Libre</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HelenaC</dc:creator>
  <cp:lastModifiedBy>Vlasta Juršak</cp:lastModifiedBy>
  <cp:revision>22</cp:revision>
  <dcterms:created xsi:type="dcterms:W3CDTF">2006-08-16T00:00:00Z</dcterms:created>
  <dcterms:modified xsi:type="dcterms:W3CDTF">2023-07-24T13:03:37Z</dcterms:modified>
</cp:coreProperties>
</file>