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312" r:id="rId8"/>
    <p:sldId id="280" r:id="rId9"/>
    <p:sldId id="313" r:id="rId10"/>
    <p:sldId id="302" r:id="rId11"/>
    <p:sldId id="301" r:id="rId12"/>
    <p:sldId id="281" r:id="rId13"/>
    <p:sldId id="282" r:id="rId14"/>
    <p:sldId id="314" r:id="rId15"/>
    <p:sldId id="283" r:id="rId16"/>
    <p:sldId id="303" r:id="rId17"/>
    <p:sldId id="315" r:id="rId18"/>
    <p:sldId id="264" r:id="rId19"/>
    <p:sldId id="304" r:id="rId20"/>
    <p:sldId id="317" r:id="rId21"/>
    <p:sldId id="265" r:id="rId22"/>
    <p:sldId id="285" r:id="rId23"/>
    <p:sldId id="318" r:id="rId24"/>
    <p:sldId id="305" r:id="rId25"/>
    <p:sldId id="271" r:id="rId26"/>
    <p:sldId id="287" r:id="rId27"/>
    <p:sldId id="288" r:id="rId28"/>
    <p:sldId id="289" r:id="rId29"/>
    <p:sldId id="306" r:id="rId30"/>
    <p:sldId id="307" r:id="rId31"/>
    <p:sldId id="290" r:id="rId32"/>
    <p:sldId id="308" r:id="rId33"/>
    <p:sldId id="291" r:id="rId34"/>
    <p:sldId id="292" r:id="rId35"/>
    <p:sldId id="293" r:id="rId36"/>
    <p:sldId id="295" r:id="rId37"/>
    <p:sldId id="316" r:id="rId38"/>
    <p:sldId id="309" r:id="rId39"/>
    <p:sldId id="296" r:id="rId40"/>
    <p:sldId id="297" r:id="rId41"/>
    <p:sldId id="298" r:id="rId42"/>
    <p:sldId id="299" r:id="rId43"/>
    <p:sldId id="300" r:id="rId44"/>
    <p:sldId id="311" r:id="rId45"/>
    <p:sldId id="310" r:id="rId46"/>
    <p:sldId id="268" r:id="rId47"/>
    <p:sldId id="269" r:id="rId48"/>
  </p:sldIdLst>
  <p:sldSz cx="18288000" cy="10287000"/>
  <p:notesSz cx="6858000" cy="9144000"/>
  <p:embeddedFontLst>
    <p:embeddedFont>
      <p:font typeface="Abhaya Libre Regular" panose="020B0604020202020204" charset="0"/>
      <p:regular r:id="rId50"/>
    </p:embeddedFont>
    <p:embeddedFont>
      <p:font typeface="Abhaya Libre Regular Bold" panose="020B0604020202020204" charset="0"/>
      <p:regular r:id="rId51"/>
    </p:embeddedFont>
    <p:embeddedFont>
      <p:font typeface="Abhaya Libre Regular Bold Italics" panose="020B0604020202020204" charset="0"/>
      <p:regular r:id="rId52"/>
    </p:embeddedFont>
    <p:embeddedFont>
      <p:font typeface="Calibri" panose="020F050202020403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674" autoAdjust="0"/>
  </p:normalViewPr>
  <p:slideViewPr>
    <p:cSldViewPr>
      <p:cViewPr varScale="1">
        <p:scale>
          <a:sx n="71" d="100"/>
          <a:sy n="71" d="100"/>
        </p:scale>
        <p:origin x="8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D4E2-755A-614D-A690-4D37C4659591}" type="datetimeFigureOut">
              <a:rPr lang="en-RO" smtClean="0"/>
              <a:t>01/09/2024</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35A84-FC01-BE42-A4C5-B014B88AB751}" type="slidenum">
              <a:rPr lang="en-RO" smtClean="0"/>
              <a:t>‹#›</a:t>
            </a:fld>
            <a:endParaRPr lang="en-RO"/>
          </a:p>
        </p:txBody>
      </p:sp>
    </p:spTree>
    <p:extLst>
      <p:ext uri="{BB962C8B-B14F-4D97-AF65-F5344CB8AC3E}">
        <p14:creationId xmlns:p14="http://schemas.microsoft.com/office/powerpoint/2010/main" val="381083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10</a:t>
            </a:fld>
            <a:endParaRPr lang="en-RO"/>
          </a:p>
        </p:txBody>
      </p:sp>
    </p:spTree>
    <p:extLst>
      <p:ext uri="{BB962C8B-B14F-4D97-AF65-F5344CB8AC3E}">
        <p14:creationId xmlns:p14="http://schemas.microsoft.com/office/powerpoint/2010/main" val="303761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16</a:t>
            </a:fld>
            <a:endParaRPr lang="en-RO"/>
          </a:p>
        </p:txBody>
      </p:sp>
    </p:spTree>
    <p:extLst>
      <p:ext uri="{BB962C8B-B14F-4D97-AF65-F5344CB8AC3E}">
        <p14:creationId xmlns:p14="http://schemas.microsoft.com/office/powerpoint/2010/main" val="28844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21</a:t>
            </a:fld>
            <a:endParaRPr lang="en-RO"/>
          </a:p>
        </p:txBody>
      </p:sp>
    </p:spTree>
    <p:extLst>
      <p:ext uri="{BB962C8B-B14F-4D97-AF65-F5344CB8AC3E}">
        <p14:creationId xmlns:p14="http://schemas.microsoft.com/office/powerpoint/2010/main" val="271188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svg"/><Relationship Id="rId3" Type="http://schemas.openxmlformats.org/officeDocument/2006/relationships/image" Target="../media/image61.png"/><Relationship Id="rId7" Type="http://schemas.openxmlformats.org/officeDocument/2006/relationships/image" Target="../media/image24.sv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https://www.youtube.com/embed/J_yuGFMM6r0?feature=oembed" TargetMode="External"/><Relationship Id="rId6" Type="http://schemas.openxmlformats.org/officeDocument/2006/relationships/image" Target="../media/image24.svg"/><Relationship Id="rId11" Type="http://schemas.openxmlformats.org/officeDocument/2006/relationships/image" Target="../media/image57.svg"/><Relationship Id="rId5" Type="http://schemas.openxmlformats.org/officeDocument/2006/relationships/image" Target="../media/image23.png"/><Relationship Id="rId10" Type="http://schemas.openxmlformats.org/officeDocument/2006/relationships/image" Target="../media/image56.png"/><Relationship Id="rId4" Type="http://schemas.openxmlformats.org/officeDocument/2006/relationships/image" Target="../media/image6.sv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68.svg"/><Relationship Id="rId4" Type="http://schemas.openxmlformats.org/officeDocument/2006/relationships/image" Target="../media/image23.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57.svg"/><Relationship Id="rId4" Type="http://schemas.openxmlformats.org/officeDocument/2006/relationships/image" Target="../media/image24.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0.jpe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7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6.sv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7.sv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7.svg"/><Relationship Id="rId3" Type="http://schemas.openxmlformats.org/officeDocument/2006/relationships/image" Target="../media/image6.svg"/><Relationship Id="rId7" Type="http://schemas.openxmlformats.org/officeDocument/2006/relationships/image" Target="../media/image72.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30.sv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57.sv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24.sv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97.svg"/><Relationship Id="rId4" Type="http://schemas.openxmlformats.org/officeDocument/2006/relationships/image" Target="../media/image2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8.png"/><Relationship Id="rId7" Type="http://schemas.openxmlformats.org/officeDocument/2006/relationships/image" Target="../media/image81.png"/><Relationship Id="rId12" Type="http://schemas.openxmlformats.org/officeDocument/2006/relationships/image" Target="../media/image16.sv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svg"/><Relationship Id="rId7" Type="http://schemas.openxmlformats.org/officeDocument/2006/relationships/image" Target="../media/image2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7.svg"/><Relationship Id="rId5" Type="http://schemas.openxmlformats.org/officeDocument/2006/relationships/image" Target="../media/image24.sv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24.svg"/><Relationship Id="rId7" Type="http://schemas.openxmlformats.org/officeDocument/2006/relationships/image" Target="../media/image106.png"/><Relationship Id="rId12" Type="http://schemas.openxmlformats.org/officeDocument/2006/relationships/image" Target="../media/image5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56.png"/><Relationship Id="rId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17.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6.pn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9.svg"/><Relationship Id="rId5" Type="http://schemas.openxmlformats.org/officeDocument/2006/relationships/image" Target="../media/image24.svg"/><Relationship Id="rId10" Type="http://schemas.openxmlformats.org/officeDocument/2006/relationships/image" Target="../media/image78.png"/><Relationship Id="rId4" Type="http://schemas.openxmlformats.org/officeDocument/2006/relationships/image" Target="../media/image23.png"/><Relationship Id="rId9" Type="http://schemas.openxmlformats.org/officeDocument/2006/relationships/image" Target="../media/image30.svg"/><Relationship Id="rId14" Type="http://schemas.openxmlformats.org/officeDocument/2006/relationships/image" Target="../media/image107.svg"/></Relationships>
</file>

<file path=ppt/slides/_rels/slide3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10.png"/><Relationship Id="rId4" Type="http://schemas.openxmlformats.org/officeDocument/2006/relationships/image" Target="../media/image17.png"/><Relationship Id="rId9"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7.svg"/><Relationship Id="rId5" Type="http://schemas.openxmlformats.org/officeDocument/2006/relationships/image" Target="../media/image18.pn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112.sv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svg"/><Relationship Id="rId18" Type="http://schemas.openxmlformats.org/officeDocument/2006/relationships/image" Target="../media/image17.png"/><Relationship Id="rId26" Type="http://schemas.openxmlformats.org/officeDocument/2006/relationships/image" Target="../media/image46.png"/><Relationship Id="rId3" Type="http://schemas.openxmlformats.org/officeDocument/2006/relationships/image" Target="../media/image34.svg"/><Relationship Id="rId21" Type="http://schemas.openxmlformats.org/officeDocument/2006/relationships/image" Target="../media/image41.png"/><Relationship Id="rId7" Type="http://schemas.openxmlformats.org/officeDocument/2006/relationships/image" Target="../media/image36.svg"/><Relationship Id="rId12" Type="http://schemas.openxmlformats.org/officeDocument/2006/relationships/image" Target="../media/image29.png"/><Relationship Id="rId17" Type="http://schemas.openxmlformats.org/officeDocument/2006/relationships/image" Target="../media/image32.svg"/><Relationship Id="rId25" Type="http://schemas.openxmlformats.org/officeDocument/2006/relationships/image" Target="../media/image45.png"/><Relationship Id="rId2" Type="http://schemas.openxmlformats.org/officeDocument/2006/relationships/image" Target="../media/image33.png"/><Relationship Id="rId16" Type="http://schemas.openxmlformats.org/officeDocument/2006/relationships/image" Target="../media/image31.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svg"/><Relationship Id="rId24" Type="http://schemas.openxmlformats.org/officeDocument/2006/relationships/image" Target="../media/image44.png"/><Relationship Id="rId5"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43.png"/><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7.png"/><Relationship Id="rId22" Type="http://schemas.openxmlformats.org/officeDocument/2006/relationships/image" Target="../media/image42.png"/><Relationship Id="rId27"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24" Type="http://schemas.openxmlformats.org/officeDocument/2006/relationships/image" Target="../media/image113.jpe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jpeg"/><Relationship Id="rId3" Type="http://schemas.openxmlformats.org/officeDocument/2006/relationships/image" Target="../media/image17.png"/><Relationship Id="rId7" Type="http://schemas.openxmlformats.org/officeDocument/2006/relationships/image" Target="../media/image24.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LS3XGUZzLuI?feature=oembed" TargetMode="Externa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57.svg"/><Relationship Id="rId10" Type="http://schemas.openxmlformats.org/officeDocument/2006/relationships/image" Target="../media/image15.png"/><Relationship Id="rId4" Type="http://schemas.openxmlformats.org/officeDocument/2006/relationships/image" Target="../media/image56.png"/><Relationship Id="rId9" Type="http://schemas.openxmlformats.org/officeDocument/2006/relationships/image" Target="../media/image30.svg"/></Relationships>
</file>

<file path=ppt/slides/_rels/slide4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6.svg"/><Relationship Id="rId3"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1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5" Type="http://schemas.openxmlformats.org/officeDocument/2006/relationships/image" Target="../media/image118.svg"/><Relationship Id="rId10" Type="http://schemas.openxmlformats.org/officeDocument/2006/relationships/image" Target="../media/image16.svg"/><Relationship Id="rId4" Type="http://schemas.openxmlformats.org/officeDocument/2006/relationships/image" Target="../media/image57.svg"/><Relationship Id="rId9" Type="http://schemas.openxmlformats.org/officeDocument/2006/relationships/image" Target="../media/image15.png"/><Relationship Id="rId1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6.svg"/><Relationship Id="rId3" Type="http://schemas.openxmlformats.org/officeDocument/2006/relationships/image" Target="../media/image120.svg"/><Relationship Id="rId7" Type="http://schemas.openxmlformats.org/officeDocument/2006/relationships/image" Target="../media/image8.svg"/><Relationship Id="rId12" Type="http://schemas.openxmlformats.org/officeDocument/2006/relationships/image" Target="../media/image1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22.sv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1.png"/><Relationship Id="rId3" Type="http://schemas.openxmlformats.org/officeDocument/2006/relationships/image" Target="../media/image2.svg"/><Relationship Id="rId21" Type="http://schemas.openxmlformats.org/officeDocument/2006/relationships/image" Target="../media/image134.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30.svg"/><Relationship Id="rId2" Type="http://schemas.openxmlformats.org/officeDocument/2006/relationships/image" Target="../media/image1.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6.svg"/><Relationship Id="rId5" Type="http://schemas.openxmlformats.org/officeDocument/2006/relationships/image" Target="../media/image124.svg"/><Relationship Id="rId15" Type="http://schemas.openxmlformats.org/officeDocument/2006/relationships/image" Target="../media/image128.svg"/><Relationship Id="rId10" Type="http://schemas.openxmlformats.org/officeDocument/2006/relationships/image" Target="../media/image125.png"/><Relationship Id="rId19" Type="http://schemas.openxmlformats.org/officeDocument/2006/relationships/image" Target="../media/image132.svg"/><Relationship Id="rId4" Type="http://schemas.openxmlformats.org/officeDocument/2006/relationships/image" Target="../media/image123.png"/><Relationship Id="rId9" Type="http://schemas.openxmlformats.org/officeDocument/2006/relationships/image" Target="../media/image4.svg"/><Relationship Id="rId14" Type="http://schemas.openxmlformats.org/officeDocument/2006/relationships/image" Target="../media/image127.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48.svg"/><Relationship Id="rId12" Type="http://schemas.openxmlformats.org/officeDocument/2006/relationships/image" Target="../media/image29.png"/><Relationship Id="rId17" Type="http://schemas.openxmlformats.org/officeDocument/2006/relationships/image" Target="../media/image18.png"/><Relationship Id="rId2" Type="http://schemas.openxmlformats.org/officeDocument/2006/relationships/image" Target="../media/image1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24.svg"/><Relationship Id="rId5" Type="http://schemas.openxmlformats.org/officeDocument/2006/relationships/image" Target="../media/image22.svg"/><Relationship Id="rId15" Type="http://schemas.openxmlformats.org/officeDocument/2006/relationships/image" Target="../media/image5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0.sv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8.jpg"/><Relationship Id="rId4" Type="http://schemas.openxmlformats.org/officeDocument/2006/relationships/image" Target="../media/image23.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0.png"/><Relationship Id="rId4" Type="http://schemas.openxmlformats.org/officeDocument/2006/relationships/image" Target="../media/image23.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671988" y="-200786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6191" y="-1794241"/>
            <a:ext cx="3334026" cy="35884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78502" y="8579500"/>
            <a:ext cx="2556197" cy="275128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5502">
            <a:off x="-3202910" y="120674"/>
            <a:ext cx="4352147" cy="434644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79619">
            <a:off x="3992986" y="9104884"/>
            <a:ext cx="5810576" cy="580296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6143270" y="-2037213"/>
            <a:ext cx="4881157" cy="4874760"/>
          </a:xfrm>
          <a:prstGeom prst="rect">
            <a:avLst/>
          </a:prstGeom>
        </p:spPr>
      </p:pic>
      <p:grpSp>
        <p:nvGrpSpPr>
          <p:cNvPr id="10" name="Group 10"/>
          <p:cNvGrpSpPr/>
          <p:nvPr/>
        </p:nvGrpSpPr>
        <p:grpSpPr>
          <a:xfrm>
            <a:off x="14984413" y="400167"/>
            <a:ext cx="2900572" cy="807705"/>
            <a:chOff x="0" y="0"/>
            <a:chExt cx="3867430" cy="1076939"/>
          </a:xfrm>
        </p:grpSpPr>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pic>
        <p:nvPicPr>
          <p:cNvPr id="13" name="Picture 13"/>
          <p:cNvPicPr>
            <a:picLocks noChangeAspect="1"/>
          </p:cNvPicPr>
          <p:nvPr/>
        </p:nvPicPr>
        <p:blipFill>
          <a:blip r:embed="rId18"/>
          <a:srcRect/>
          <a:stretch>
            <a:fillRect/>
          </a:stretch>
        </p:blipFill>
        <p:spPr>
          <a:xfrm>
            <a:off x="243213" y="715612"/>
            <a:ext cx="7274007" cy="7274007"/>
          </a:xfrm>
          <a:prstGeom prst="rect">
            <a:avLst/>
          </a:prstGeom>
        </p:spPr>
      </p:pic>
      <p:pic>
        <p:nvPicPr>
          <p:cNvPr id="14" name="Picture 14"/>
          <p:cNvPicPr>
            <a:picLocks noChangeAspect="1"/>
          </p:cNvPicPr>
          <p:nvPr/>
        </p:nvPicPr>
        <p:blipFill>
          <a:blip r:embed="rId19"/>
          <a:srcRect/>
          <a:stretch>
            <a:fillRect/>
          </a:stretch>
        </p:blipFill>
        <p:spPr>
          <a:xfrm>
            <a:off x="7752212" y="9258300"/>
            <a:ext cx="3710720" cy="779251"/>
          </a:xfrm>
          <a:prstGeom prst="rect">
            <a:avLst/>
          </a:prstGeom>
        </p:spPr>
      </p:pic>
      <p:sp>
        <p:nvSpPr>
          <p:cNvPr id="15" name="TextBox 15"/>
          <p:cNvSpPr txBox="1"/>
          <p:nvPr/>
        </p:nvSpPr>
        <p:spPr>
          <a:xfrm>
            <a:off x="7752212" y="3645911"/>
            <a:ext cx="9010597" cy="2390775"/>
          </a:xfrm>
          <a:prstGeom prst="rect">
            <a:avLst/>
          </a:prstGeom>
        </p:spPr>
        <p:txBody>
          <a:bodyPr lIns="0" tIns="0" rIns="0" bIns="0" rtlCol="0" anchor="t">
            <a:spAutoFit/>
          </a:bodyPr>
          <a:lstStyle/>
          <a:p>
            <a:pPr>
              <a:lnSpc>
                <a:spcPts val="6300"/>
              </a:lnSpc>
            </a:pPr>
            <a:r>
              <a:rPr lang="en-US" sz="4500">
                <a:solidFill>
                  <a:srgbClr val="000000"/>
                </a:solidFill>
                <a:latin typeface="Abhaya Libre Regular"/>
              </a:rPr>
              <a:t>Promoting Regional Development by building the capacity of the VET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61A8B-C497-8803-E7D0-2DDA709BE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564159"/>
            <a:ext cx="10058400" cy="7158681"/>
          </a:xfrm>
          <a:prstGeom prst="rect">
            <a:avLst/>
          </a:prstGeom>
        </p:spPr>
      </p:pic>
      <p:sp>
        <p:nvSpPr>
          <p:cNvPr id="3" name="TextBox 2">
            <a:extLst>
              <a:ext uri="{FF2B5EF4-FFF2-40B4-BE49-F238E27FC236}">
                <a16:creationId xmlns:a16="http://schemas.microsoft.com/office/drawing/2014/main" id="{1FAB6F67-2AC8-A46D-FDE1-18965A6D3D94}"/>
              </a:ext>
            </a:extLst>
          </p:cNvPr>
          <p:cNvSpPr txBox="1"/>
          <p:nvPr/>
        </p:nvSpPr>
        <p:spPr>
          <a:xfrm>
            <a:off x="11201400" y="2476500"/>
            <a:ext cx="6629400" cy="1200329"/>
          </a:xfrm>
          <a:prstGeom prst="rect">
            <a:avLst/>
          </a:prstGeom>
          <a:noFill/>
        </p:spPr>
        <p:txBody>
          <a:bodyPr wrap="square" rtlCol="0">
            <a:spAutoFit/>
          </a:bodyPr>
          <a:lstStyle/>
          <a:p>
            <a:r>
              <a:rPr lang="en-RO" sz="2400" dirty="0"/>
              <a:t>Forecasts of </a:t>
            </a:r>
            <a:r>
              <a:rPr lang="en-GB" sz="2400" dirty="0"/>
              <a:t>changing Occupational Structure of Employment in EU28+3 associate countries, numbers in employment; 2016 and 2030 compared </a:t>
            </a:r>
            <a:endParaRPr lang="en-RO" sz="2400" dirty="0"/>
          </a:p>
        </p:txBody>
      </p:sp>
      <p:pic>
        <p:nvPicPr>
          <p:cNvPr id="4" name="Picture 8">
            <a:extLst>
              <a:ext uri="{FF2B5EF4-FFF2-40B4-BE49-F238E27FC236}">
                <a16:creationId xmlns:a16="http://schemas.microsoft.com/office/drawing/2014/main" id="{0A991A8A-09A5-A984-A9CB-4CB73A162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3103354" y="5751185"/>
            <a:ext cx="4352147" cy="4346443"/>
          </a:xfrm>
          <a:prstGeom prst="rect">
            <a:avLst/>
          </a:prstGeom>
        </p:spPr>
      </p:pic>
      <p:pic>
        <p:nvPicPr>
          <p:cNvPr id="5" name="Picture 7">
            <a:extLst>
              <a:ext uri="{FF2B5EF4-FFF2-40B4-BE49-F238E27FC236}">
                <a16:creationId xmlns:a16="http://schemas.microsoft.com/office/drawing/2014/main" id="{1A349695-5779-8061-5C01-1500E51879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6" name="Picture 5">
            <a:extLst>
              <a:ext uri="{FF2B5EF4-FFF2-40B4-BE49-F238E27FC236}">
                <a16:creationId xmlns:a16="http://schemas.microsoft.com/office/drawing/2014/main" id="{D5AE61B4-46A7-DF75-728A-7B93CEAB43C7}"/>
              </a:ext>
            </a:extLst>
          </p:cNvPr>
          <p:cNvPicPr>
            <a:picLocks noChangeAspect="1"/>
          </p:cNvPicPr>
          <p:nvPr/>
        </p:nvPicPr>
        <p:blipFill>
          <a:blip r:embed="rId8"/>
          <a:srcRect/>
          <a:stretch>
            <a:fillRect/>
          </a:stretch>
        </p:blipFill>
        <p:spPr>
          <a:xfrm>
            <a:off x="7288640" y="9105900"/>
            <a:ext cx="3710720" cy="779251"/>
          </a:xfrm>
          <a:prstGeom prst="rect">
            <a:avLst/>
          </a:prstGeom>
        </p:spPr>
      </p:pic>
      <p:pic>
        <p:nvPicPr>
          <p:cNvPr id="7" name="Picture 4">
            <a:extLst>
              <a:ext uri="{FF2B5EF4-FFF2-40B4-BE49-F238E27FC236}">
                <a16:creationId xmlns:a16="http://schemas.microsoft.com/office/drawing/2014/main" id="{D832631C-A0C3-5715-D375-5ACB2AC2765F}"/>
              </a:ext>
            </a:extLst>
          </p:cNvPr>
          <p:cNvPicPr>
            <a:picLocks noChangeAspect="1"/>
          </p:cNvPicPr>
          <p:nvPr/>
        </p:nvPicPr>
        <p:blipFill>
          <a:blip r:embed="rId9"/>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F418AE98-5441-F287-2E00-7856906A0209}"/>
              </a:ext>
            </a:extLst>
          </p:cNvPr>
          <p:cNvGrpSpPr/>
          <p:nvPr/>
        </p:nvGrpSpPr>
        <p:grpSpPr>
          <a:xfrm>
            <a:off x="-533400" y="8953500"/>
            <a:ext cx="2900572" cy="807705"/>
            <a:chOff x="0" y="0"/>
            <a:chExt cx="3867430" cy="1076939"/>
          </a:xfrm>
        </p:grpSpPr>
        <p:pic>
          <p:nvPicPr>
            <p:cNvPr id="9" name="Picture 37">
              <a:extLst>
                <a:ext uri="{FF2B5EF4-FFF2-40B4-BE49-F238E27FC236}">
                  <a16:creationId xmlns:a16="http://schemas.microsoft.com/office/drawing/2014/main" id="{EAF70142-9D98-06AF-19DD-86DCB23077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9FFE0E70-052D-B375-CC7F-6F33D8653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53E89D4B-19B3-F174-2D27-86FD606F26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33112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T-shaped skills</a:t>
            </a:r>
            <a:endParaRPr lang="en-US" sz="5400" dirty="0">
              <a:solidFill>
                <a:srgbClr val="000000"/>
              </a:solidFill>
              <a:latin typeface="Abhaya Libre Regular"/>
            </a:endParaRPr>
          </a:p>
        </p:txBody>
      </p:sp>
      <p:pic>
        <p:nvPicPr>
          <p:cNvPr id="8" name="Online Media 7" descr="What is a T Shaped Talent?">
            <a:hlinkClick r:id="" action="ppaction://media"/>
            <a:extLst>
              <a:ext uri="{FF2B5EF4-FFF2-40B4-BE49-F238E27FC236}">
                <a16:creationId xmlns:a16="http://schemas.microsoft.com/office/drawing/2014/main" id="{3D0DA42B-2DB3-A7AA-7A2F-F6A2634697E2}"/>
              </a:ext>
            </a:extLst>
          </p:cNvPr>
          <p:cNvPicPr>
            <a:picLocks noRot="1" noChangeAspect="1"/>
          </p:cNvPicPr>
          <p:nvPr>
            <a:videoFile r:link="rId1"/>
          </p:nvPr>
        </p:nvPicPr>
        <p:blipFill>
          <a:blip r:embed="rId9"/>
          <a:stretch>
            <a:fillRect/>
          </a:stretch>
        </p:blipFill>
        <p:spPr>
          <a:xfrm>
            <a:off x="2971800" y="1869292"/>
            <a:ext cx="12801600" cy="7232905"/>
          </a:xfrm>
          <a:prstGeom prst="rect">
            <a:avLst/>
          </a:prstGeom>
        </p:spPr>
      </p:pic>
      <p:sp>
        <p:nvSpPr>
          <p:cNvPr id="13" name="TextBox 12">
            <a:extLst>
              <a:ext uri="{FF2B5EF4-FFF2-40B4-BE49-F238E27FC236}">
                <a16:creationId xmlns:a16="http://schemas.microsoft.com/office/drawing/2014/main" id="{96C397DD-0CA6-181E-B2E3-FF4C63FF0535}"/>
              </a:ext>
            </a:extLst>
          </p:cNvPr>
          <p:cNvSpPr txBox="1"/>
          <p:nvPr/>
        </p:nvSpPr>
        <p:spPr>
          <a:xfrm>
            <a:off x="9733411" y="9102197"/>
            <a:ext cx="7640052" cy="369332"/>
          </a:xfrm>
          <a:prstGeom prst="rect">
            <a:avLst/>
          </a:prstGeom>
          <a:noFill/>
        </p:spPr>
        <p:txBody>
          <a:bodyPr wrap="square">
            <a:spAutoFit/>
          </a:bodyPr>
          <a:lstStyle/>
          <a:p>
            <a:pPr algn="ctr"/>
            <a:r>
              <a:rPr lang="en-RO" dirty="0"/>
              <a:t>https://www.youtube.com/watch?v=J_yuGFMM6r0</a:t>
            </a:r>
          </a:p>
        </p:txBody>
      </p:sp>
      <p:pic>
        <p:nvPicPr>
          <p:cNvPr id="6" name="Picture 32">
            <a:extLst>
              <a:ext uri="{FF2B5EF4-FFF2-40B4-BE49-F238E27FC236}">
                <a16:creationId xmlns:a16="http://schemas.microsoft.com/office/drawing/2014/main" id="{613B7A64-E665-F100-1642-06D8FF4D0F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2180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T-shaped skills</a:t>
            </a:r>
            <a:endParaRPr lang="en-US" sz="5400" dirty="0">
              <a:solidFill>
                <a:srgbClr val="000000"/>
              </a:solidFill>
              <a:latin typeface="Abhaya Libre Regular"/>
            </a:endParaRPr>
          </a:p>
        </p:txBody>
      </p:sp>
      <p:pic>
        <p:nvPicPr>
          <p:cNvPr id="11" name="Picture 10">
            <a:extLst>
              <a:ext uri="{FF2B5EF4-FFF2-40B4-BE49-F238E27FC236}">
                <a16:creationId xmlns:a16="http://schemas.microsoft.com/office/drawing/2014/main" id="{86537830-F460-79F6-6EBD-6642381E0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1589" y="3467100"/>
            <a:ext cx="7772400" cy="3095501"/>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609599" y="2228531"/>
            <a:ext cx="9901989" cy="6894195"/>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T-shaped skills are a set of skills that bring together a blend of deep expertise in one or more specific areas and broad knowledge across several different fields. The "T" shape visualizes the interplay between these two types of skills, with the vertical bar of the T representing deep expertise in a specific area, and the horizontal bar representing broad knowledge across multiple fields.</a:t>
            </a:r>
          </a:p>
          <a:p>
            <a:pPr algn="just"/>
            <a:r>
              <a:rPr lang="en-GB" sz="2800" b="0" i="0" dirty="0">
                <a:solidFill>
                  <a:srgbClr val="374151"/>
                </a:solidFill>
                <a:effectLst/>
                <a:latin typeface="Söhne"/>
              </a:rPr>
              <a:t>They are especially valuable because they allow individuals to bring together their technical expertise with a broad understanding of the context in which they are working. For example, a VET professional with T-shaped skills might have deep expertise in one area, such as digital skills, but also have a broad understanding of the social, economic, and political factors that impact the adoption of new technologies.</a:t>
            </a:r>
          </a:p>
          <a:p>
            <a:pPr algn="just"/>
            <a:r>
              <a:rPr lang="en-GB" sz="2800" b="0" i="0" dirty="0">
                <a:solidFill>
                  <a:srgbClr val="374151"/>
                </a:solidFill>
                <a:effectLst/>
                <a:latin typeface="Söhne"/>
              </a:rPr>
              <a:t>T-shaped skills can help decision-makers to see the bigger picture and to make informed decisions that take into account the wider context.</a:t>
            </a:r>
          </a:p>
        </p:txBody>
      </p:sp>
      <p:grpSp>
        <p:nvGrpSpPr>
          <p:cNvPr id="6" name="Group 36">
            <a:extLst>
              <a:ext uri="{FF2B5EF4-FFF2-40B4-BE49-F238E27FC236}">
                <a16:creationId xmlns:a16="http://schemas.microsoft.com/office/drawing/2014/main" id="{B79BE860-9C86-3B30-9C8C-ACAC24B1928A}"/>
              </a:ext>
            </a:extLst>
          </p:cNvPr>
          <p:cNvGrpSpPr/>
          <p:nvPr/>
        </p:nvGrpSpPr>
        <p:grpSpPr>
          <a:xfrm>
            <a:off x="16032355" y="8528841"/>
            <a:ext cx="2900572" cy="807705"/>
            <a:chOff x="0" y="0"/>
            <a:chExt cx="3867430" cy="1076939"/>
          </a:xfrm>
        </p:grpSpPr>
        <p:pic>
          <p:nvPicPr>
            <p:cNvPr id="7" name="Picture 37">
              <a:extLst>
                <a:ext uri="{FF2B5EF4-FFF2-40B4-BE49-F238E27FC236}">
                  <a16:creationId xmlns:a16="http://schemas.microsoft.com/office/drawing/2014/main" id="{105BB48F-B47D-ABA1-179C-C357C881C6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674D1D2E-080A-A5E5-F48F-B222C542BB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2">
            <a:extLst>
              <a:ext uri="{FF2B5EF4-FFF2-40B4-BE49-F238E27FC236}">
                <a16:creationId xmlns:a16="http://schemas.microsoft.com/office/drawing/2014/main" id="{3B97B223-576A-54E1-956B-EE411ECD26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173327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4227450" y="934646"/>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What actually are T-shaped skills?</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3196473" y="6270578"/>
            <a:ext cx="13563600" cy="2154436"/>
          </a:xfrm>
          <a:prstGeom prst="rect">
            <a:avLst/>
          </a:prstGeom>
        </p:spPr>
        <p:txBody>
          <a:bodyPr wrap="square" lIns="0" tIns="0" rIns="0" bIns="0" rtlCol="0" anchor="t">
            <a:spAutoFit/>
          </a:bodyPr>
          <a:lstStyle/>
          <a:p>
            <a:pPr marL="342900" indent="-342900" algn="just">
              <a:buFont typeface="System Font Regular"/>
              <a:buChar char="-"/>
            </a:pPr>
            <a:r>
              <a:rPr lang="en-GB" sz="2800" b="0" i="0" dirty="0">
                <a:solidFill>
                  <a:srgbClr val="374151"/>
                </a:solidFill>
                <a:effectLst/>
                <a:latin typeface="Söhne"/>
              </a:rPr>
              <a:t>Teamwork.</a:t>
            </a:r>
          </a:p>
          <a:p>
            <a:pPr marL="342900" indent="-342900" algn="just">
              <a:buFont typeface="System Font Regular"/>
              <a:buChar char="-"/>
            </a:pPr>
            <a:r>
              <a:rPr lang="en-GB" sz="2800" b="0" i="0" dirty="0">
                <a:solidFill>
                  <a:srgbClr val="374151"/>
                </a:solidFill>
                <a:effectLst/>
                <a:latin typeface="Söhne"/>
              </a:rPr>
              <a:t>Communication is essential in any team. To find out more, check out our course here.  </a:t>
            </a:r>
          </a:p>
          <a:p>
            <a:pPr marL="342900" indent="-342900" algn="just">
              <a:buFont typeface="System Font Regular"/>
              <a:buChar char="-"/>
            </a:pPr>
            <a:r>
              <a:rPr lang="en-GB" sz="2800" b="0" i="0" dirty="0">
                <a:solidFill>
                  <a:srgbClr val="374151"/>
                </a:solidFill>
                <a:effectLst/>
                <a:latin typeface="Söhne"/>
              </a:rPr>
              <a:t>Time management. To find out more you can take our Time Management Training course. </a:t>
            </a:r>
          </a:p>
          <a:p>
            <a:pPr marL="342900" indent="-342900" algn="just">
              <a:buFont typeface="System Font Regular"/>
              <a:buChar char="-"/>
            </a:pPr>
            <a:r>
              <a:rPr lang="en-GB" sz="2800" b="0" i="0" dirty="0">
                <a:solidFill>
                  <a:srgbClr val="374151"/>
                </a:solidFill>
                <a:effectLst/>
                <a:latin typeface="Söhne"/>
              </a:rPr>
              <a:t>Basic IT skills. </a:t>
            </a:r>
          </a:p>
          <a:p>
            <a:pPr marL="342900" indent="-342900" algn="just">
              <a:buFont typeface="System Font Regular"/>
              <a:buChar char="-"/>
            </a:pPr>
            <a:r>
              <a:rPr lang="en-GB" sz="2800" b="0" i="0" dirty="0">
                <a:solidFill>
                  <a:srgbClr val="374151"/>
                </a:solidFill>
                <a:effectLst/>
                <a:latin typeface="Söhne"/>
              </a:rPr>
              <a:t>Tolerance and open-mindedness.	</a:t>
            </a:r>
          </a:p>
        </p:txBody>
      </p:sp>
      <p:grpSp>
        <p:nvGrpSpPr>
          <p:cNvPr id="7" name="Group 36">
            <a:extLst>
              <a:ext uri="{FF2B5EF4-FFF2-40B4-BE49-F238E27FC236}">
                <a16:creationId xmlns:a16="http://schemas.microsoft.com/office/drawing/2014/main" id="{DC85C076-648C-49FB-E485-E452243D3501}"/>
              </a:ext>
            </a:extLst>
          </p:cNvPr>
          <p:cNvGrpSpPr/>
          <p:nvPr/>
        </p:nvGrpSpPr>
        <p:grpSpPr>
          <a:xfrm>
            <a:off x="-681327" y="8924839"/>
            <a:ext cx="2900572" cy="807705"/>
            <a:chOff x="0" y="0"/>
            <a:chExt cx="3867430" cy="1076939"/>
          </a:xfrm>
        </p:grpSpPr>
        <p:pic>
          <p:nvPicPr>
            <p:cNvPr id="8" name="Picture 37">
              <a:extLst>
                <a:ext uri="{FF2B5EF4-FFF2-40B4-BE49-F238E27FC236}">
                  <a16:creationId xmlns:a16="http://schemas.microsoft.com/office/drawing/2014/main" id="{E87A87E8-FB54-A225-878E-CC831A6F7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C7F27C79-CFE7-900B-A0D6-FEFBCDD32B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3" name="Picture 12">
            <a:extLst>
              <a:ext uri="{FF2B5EF4-FFF2-40B4-BE49-F238E27FC236}">
                <a16:creationId xmlns:a16="http://schemas.microsoft.com/office/drawing/2014/main" id="{B6DE69A1-5DE7-0262-67CD-7F1DE2945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600" y="1869292"/>
            <a:ext cx="6934200" cy="3900488"/>
          </a:xfrm>
          <a:prstGeom prst="rect">
            <a:avLst/>
          </a:prstGeom>
        </p:spPr>
      </p:pic>
      <p:sp>
        <p:nvSpPr>
          <p:cNvPr id="14" name="TextBox 9">
            <a:extLst>
              <a:ext uri="{FF2B5EF4-FFF2-40B4-BE49-F238E27FC236}">
                <a16:creationId xmlns:a16="http://schemas.microsoft.com/office/drawing/2014/main" id="{A173D1E7-7491-174F-4480-D227C7521950}"/>
              </a:ext>
            </a:extLst>
          </p:cNvPr>
          <p:cNvSpPr txBox="1"/>
          <p:nvPr/>
        </p:nvSpPr>
        <p:spPr>
          <a:xfrm>
            <a:off x="768959" y="1869292"/>
            <a:ext cx="9209314" cy="4308872"/>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T-shaped employees are highly valuable to any company. Examples of skills evident in many T-shaped people include:</a:t>
            </a:r>
          </a:p>
          <a:p>
            <a:pPr marL="342900" indent="-342900" algn="just">
              <a:buFont typeface="Arial" panose="020B0604020202020204" pitchFamily="34" charset="0"/>
              <a:buChar char="•"/>
            </a:pPr>
            <a:r>
              <a:rPr lang="en-GB" sz="2800" b="0" i="0" dirty="0">
                <a:solidFill>
                  <a:srgbClr val="374151"/>
                </a:solidFill>
                <a:effectLst/>
                <a:latin typeface="Söhne"/>
              </a:rPr>
              <a:t>A broad knowledge about a particular topic. </a:t>
            </a:r>
          </a:p>
          <a:p>
            <a:pPr marL="342900" indent="-342900" algn="just">
              <a:buFont typeface="Arial" panose="020B0604020202020204" pitchFamily="34" charset="0"/>
              <a:buChar char="•"/>
            </a:pPr>
            <a:r>
              <a:rPr lang="en-GB" sz="2800" b="0" i="0" dirty="0">
                <a:solidFill>
                  <a:srgbClr val="374151"/>
                </a:solidFill>
                <a:effectLst/>
                <a:latin typeface="Söhne"/>
              </a:rPr>
              <a:t>A broader context for your specialised skill set. </a:t>
            </a:r>
          </a:p>
          <a:p>
            <a:pPr marL="342900" indent="-342900" algn="just">
              <a:buFont typeface="Arial" panose="020B0604020202020204" pitchFamily="34" charset="0"/>
              <a:buChar char="•"/>
            </a:pPr>
            <a:r>
              <a:rPr lang="en-GB" sz="2800" b="0" i="0" dirty="0">
                <a:solidFill>
                  <a:srgbClr val="374151"/>
                </a:solidFill>
                <a:effectLst/>
                <a:latin typeface="Söhne"/>
              </a:rPr>
              <a:t>A basic knowledge of how humans and society work.</a:t>
            </a:r>
          </a:p>
          <a:p>
            <a:pPr marL="342900" indent="-342900" algn="just">
              <a:buFont typeface="Arial" panose="020B0604020202020204" pitchFamily="34" charset="0"/>
              <a:buChar char="•"/>
            </a:pPr>
            <a:r>
              <a:rPr lang="en-GB" sz="2800" b="0" i="0" dirty="0">
                <a:solidFill>
                  <a:srgbClr val="374151"/>
                </a:solidFill>
                <a:effectLst/>
                <a:latin typeface="Söhne"/>
              </a:rPr>
              <a:t>Understanding of the industry you work in.</a:t>
            </a:r>
          </a:p>
          <a:p>
            <a:pPr marL="342900" indent="-342900" algn="just">
              <a:buFont typeface="Arial" panose="020B0604020202020204" pitchFamily="34" charset="0"/>
              <a:buChar char="•"/>
            </a:pPr>
            <a:r>
              <a:rPr lang="en-GB" sz="2800" b="0" i="0" dirty="0">
                <a:solidFill>
                  <a:srgbClr val="374151"/>
                </a:solidFill>
                <a:effectLst/>
                <a:latin typeface="Söhne"/>
              </a:rPr>
              <a:t>Basic knowledge of how the business world works.</a:t>
            </a:r>
          </a:p>
          <a:p>
            <a:pPr marL="342900" indent="-342900" algn="just">
              <a:buFont typeface="Arial" panose="020B0604020202020204" pitchFamily="34" charset="0"/>
              <a:buChar char="•"/>
            </a:pPr>
            <a:r>
              <a:rPr lang="en-GB" sz="2800" b="0" i="0" dirty="0">
                <a:solidFill>
                  <a:srgbClr val="374151"/>
                </a:solidFill>
                <a:effectLst/>
                <a:latin typeface="Söhne"/>
              </a:rPr>
              <a:t>Soft skills – sometimes referred to as ‘interpersonal’ or ‘people’ skills. These are subjective and harder to measure – for example: </a:t>
            </a:r>
          </a:p>
        </p:txBody>
      </p:sp>
    </p:spTree>
    <p:extLst>
      <p:ext uri="{BB962C8B-B14F-4D97-AF65-F5344CB8AC3E}">
        <p14:creationId xmlns:p14="http://schemas.microsoft.com/office/powerpoint/2010/main" val="174595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A1DD5C8-EF01-244B-AA57-161612365F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5024F924-18C6-6B8B-7BF3-C4E942D68C24}"/>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A2A1A885-14CE-1C2F-E894-92B6A83C8E35}"/>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9BCD54C6-D61F-1CEB-2D8F-8565883C995F}"/>
              </a:ext>
            </a:extLst>
          </p:cNvPr>
          <p:cNvSpPr txBox="1"/>
          <p:nvPr/>
        </p:nvSpPr>
        <p:spPr>
          <a:xfrm>
            <a:off x="7010400" y="2496670"/>
            <a:ext cx="8548678" cy="6463308"/>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GB" sz="2800" b="0" i="0" dirty="0">
                <a:solidFill>
                  <a:srgbClr val="374151"/>
                </a:solidFill>
                <a:effectLst/>
                <a:latin typeface="Söhne"/>
              </a:rPr>
              <a:t>Depth skills refer to the individual's expertise in a specific field. These are the technical skills and knowledge that an individual has in a particular area. For example, an engineer who has in-depth knowledge of computer science, electrical engineering, and software programming.</a:t>
            </a:r>
          </a:p>
          <a:p>
            <a:pPr marL="342900" indent="-342900" algn="just">
              <a:buFont typeface="Arial" panose="020B0604020202020204" pitchFamily="34" charset="0"/>
              <a:buChar char="•"/>
            </a:pPr>
            <a:r>
              <a:rPr lang="en-GB" sz="2800" b="0" i="0" dirty="0">
                <a:solidFill>
                  <a:srgbClr val="374151"/>
                </a:solidFill>
                <a:effectLst/>
                <a:latin typeface="Söhne"/>
              </a:rPr>
              <a:t>Breadth skills refer to the individual's ability to collaborate and communicate with people from different disciplines and backgrounds. This includes soft skills such as communication, collaboration, creativity, leadership, and emotional intelligence. For example, an individual who has breadth skills in project management may have a background in engineering, but also possess strong communication and collaboration skills that allow them to work effectively with cross-functional teams.</a:t>
            </a:r>
          </a:p>
        </p:txBody>
      </p:sp>
      <p:grpSp>
        <p:nvGrpSpPr>
          <p:cNvPr id="6" name="Group 36">
            <a:extLst>
              <a:ext uri="{FF2B5EF4-FFF2-40B4-BE49-F238E27FC236}">
                <a16:creationId xmlns:a16="http://schemas.microsoft.com/office/drawing/2014/main" id="{953E5FC3-7C89-4A37-3D60-6DA5FA0FF405}"/>
              </a:ext>
            </a:extLst>
          </p:cNvPr>
          <p:cNvGrpSpPr/>
          <p:nvPr/>
        </p:nvGrpSpPr>
        <p:grpSpPr>
          <a:xfrm>
            <a:off x="304800" y="8959978"/>
            <a:ext cx="2900572" cy="807705"/>
            <a:chOff x="0" y="0"/>
            <a:chExt cx="3867430" cy="1076939"/>
          </a:xfrm>
        </p:grpSpPr>
        <p:pic>
          <p:nvPicPr>
            <p:cNvPr id="7" name="Picture 37">
              <a:extLst>
                <a:ext uri="{FF2B5EF4-FFF2-40B4-BE49-F238E27FC236}">
                  <a16:creationId xmlns:a16="http://schemas.microsoft.com/office/drawing/2014/main" id="{E10C9800-9C95-E80A-1379-FC94D1698F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B6D8162-0351-F65E-CA0F-030B5F44E6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sp>
        <p:nvSpPr>
          <p:cNvPr id="10" name="TextBox 9">
            <a:extLst>
              <a:ext uri="{FF2B5EF4-FFF2-40B4-BE49-F238E27FC236}">
                <a16:creationId xmlns:a16="http://schemas.microsoft.com/office/drawing/2014/main" id="{C2FD5F8A-4B54-F92E-57D4-98C4733E5361}"/>
              </a:ext>
            </a:extLst>
          </p:cNvPr>
          <p:cNvSpPr txBox="1"/>
          <p:nvPr/>
        </p:nvSpPr>
        <p:spPr>
          <a:xfrm>
            <a:off x="4191000" y="923760"/>
            <a:ext cx="9486900" cy="1200329"/>
          </a:xfrm>
          <a:prstGeom prst="rect">
            <a:avLst/>
          </a:prstGeom>
          <a:noFill/>
        </p:spPr>
        <p:txBody>
          <a:bodyPr wrap="square">
            <a:spAutoFit/>
          </a:bodyPr>
          <a:lstStyle/>
          <a:p>
            <a:pPr algn="just"/>
            <a:r>
              <a:rPr lang="en-GB" sz="3600" b="0" i="0" dirty="0">
                <a:solidFill>
                  <a:srgbClr val="374151"/>
                </a:solidFill>
                <a:effectLst/>
                <a:latin typeface="Söhne"/>
              </a:rPr>
              <a:t>T-shaped skills can be split into two categories: depth skills and breadth skills.</a:t>
            </a:r>
          </a:p>
        </p:txBody>
      </p:sp>
      <p:pic>
        <p:nvPicPr>
          <p:cNvPr id="12" name="Picture 11">
            <a:extLst>
              <a:ext uri="{FF2B5EF4-FFF2-40B4-BE49-F238E27FC236}">
                <a16:creationId xmlns:a16="http://schemas.microsoft.com/office/drawing/2014/main" id="{C45B2309-1360-426B-8B11-ED6A87254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2562048"/>
            <a:ext cx="5283200" cy="5499100"/>
          </a:xfrm>
          <a:prstGeom prst="rect">
            <a:avLst/>
          </a:prstGeom>
        </p:spPr>
      </p:pic>
    </p:spTree>
    <p:extLst>
      <p:ext uri="{BB962C8B-B14F-4D97-AF65-F5344CB8AC3E}">
        <p14:creationId xmlns:p14="http://schemas.microsoft.com/office/powerpoint/2010/main" val="148167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712108" y="2750367"/>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Advantages of becoming T-shaped Individual</a:t>
            </a:r>
          </a:p>
        </p:txBody>
      </p:sp>
      <p:sp>
        <p:nvSpPr>
          <p:cNvPr id="12" name="TextBox 9">
            <a:extLst>
              <a:ext uri="{FF2B5EF4-FFF2-40B4-BE49-F238E27FC236}">
                <a16:creationId xmlns:a16="http://schemas.microsoft.com/office/drawing/2014/main" id="{8C08ECAC-1909-B53D-8649-EC1E2F633D85}"/>
              </a:ext>
            </a:extLst>
          </p:cNvPr>
          <p:cNvSpPr txBox="1"/>
          <p:nvPr/>
        </p:nvSpPr>
        <p:spPr>
          <a:xfrm>
            <a:off x="1752600" y="3635395"/>
            <a:ext cx="9828150" cy="3016210"/>
          </a:xfrm>
          <a:prstGeom prst="rect">
            <a:avLst/>
          </a:prstGeom>
        </p:spPr>
        <p:txBody>
          <a:bodyPr wrap="square" lIns="0" tIns="0" rIns="0" bIns="0" rtlCol="0" anchor="t">
            <a:spAutoFit/>
          </a:bodyPr>
          <a:lstStyle/>
          <a:p>
            <a:pPr algn="just"/>
            <a:r>
              <a:rPr lang="en-GB" sz="2800" b="0" i="0" dirty="0">
                <a:solidFill>
                  <a:srgbClr val="303030"/>
                </a:solidFill>
                <a:effectLst/>
                <a:latin typeface="Acumin Pro"/>
              </a:rPr>
              <a:t>Having T-shaped individuals is widely understood as being very beneficial not only on an individual level – perhaps as a manager – but also company wide. Core skills and the ability to learn quickly are just a few reasons why T-shaped employees excel in their main responsibilities, but they also perform other tasks throughout the business effectively. Thus, they contribute to the growth of the team.</a:t>
            </a:r>
            <a:endParaRPr lang="en-GB" sz="2800" b="0" i="0" dirty="0">
              <a:solidFill>
                <a:srgbClr val="374151"/>
              </a:solidFill>
              <a:effectLst/>
              <a:latin typeface="Söhne"/>
            </a:endParaRPr>
          </a:p>
        </p:txBody>
      </p:sp>
      <p:pic>
        <p:nvPicPr>
          <p:cNvPr id="2050" name="Picture 2" descr="Free Teamwork Cooperation photo and picture">
            <a:extLst>
              <a:ext uri="{FF2B5EF4-FFF2-40B4-BE49-F238E27FC236}">
                <a16:creationId xmlns:a16="http://schemas.microsoft.com/office/drawing/2014/main" id="{98248EAD-F5BD-E445-DE98-3BBE14D16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83926" y="5226878"/>
            <a:ext cx="4134782" cy="2605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a:extLst>
              <a:ext uri="{FF2B5EF4-FFF2-40B4-BE49-F238E27FC236}">
                <a16:creationId xmlns:a16="http://schemas.microsoft.com/office/drawing/2014/main" id="{C1318AC5-C8E3-EDD6-6770-51406652DB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69292" y="6951261"/>
            <a:ext cx="1712413" cy="1712413"/>
          </a:xfrm>
          <a:prstGeom prst="rect">
            <a:avLst/>
          </a:prstGeom>
        </p:spPr>
      </p:pic>
      <p:pic>
        <p:nvPicPr>
          <p:cNvPr id="8" name="Picture 32">
            <a:extLst>
              <a:ext uri="{FF2B5EF4-FFF2-40B4-BE49-F238E27FC236}">
                <a16:creationId xmlns:a16="http://schemas.microsoft.com/office/drawing/2014/main" id="{60406E98-8AB8-5204-9387-510D174C39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924882" y="387760"/>
            <a:ext cx="1933090" cy="1933090"/>
          </a:xfrm>
          <a:prstGeom prst="rect">
            <a:avLst/>
          </a:prstGeom>
        </p:spPr>
      </p:pic>
    </p:spTree>
    <p:extLst>
      <p:ext uri="{BB962C8B-B14F-4D97-AF65-F5344CB8AC3E}">
        <p14:creationId xmlns:p14="http://schemas.microsoft.com/office/powerpoint/2010/main" val="179390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EA6D5234-94BC-1367-A963-F2866F9DDBD5}"/>
              </a:ext>
            </a:extLst>
          </p:cNvPr>
          <p:cNvSpPr txBox="1"/>
          <p:nvPr/>
        </p:nvSpPr>
        <p:spPr>
          <a:xfrm>
            <a:off x="2514600" y="3086100"/>
            <a:ext cx="13904108" cy="4431983"/>
          </a:xfrm>
          <a:prstGeom prst="rect">
            <a:avLst/>
          </a:prstGeom>
        </p:spPr>
        <p:txBody>
          <a:bodyPr wrap="square" lIns="0" tIns="0" rIns="0" bIns="0" rtlCol="0" anchor="t">
            <a:spAutoFit/>
          </a:bodyPr>
          <a:lstStyle/>
          <a:p>
            <a:pPr algn="just">
              <a:buFont typeface="Arial" panose="020B0604020202020204" pitchFamily="34" charset="0"/>
              <a:buChar char="•"/>
            </a:pPr>
            <a:r>
              <a:rPr lang="en-GB" sz="3200" b="1" i="0" dirty="0">
                <a:solidFill>
                  <a:srgbClr val="303030"/>
                </a:solidFill>
                <a:effectLst/>
                <a:latin typeface="Acumin Pro"/>
              </a:rPr>
              <a:t>  Core skills. </a:t>
            </a:r>
            <a:r>
              <a:rPr lang="en-GB" sz="3200" b="0" i="0" dirty="0">
                <a:solidFill>
                  <a:srgbClr val="303030"/>
                </a:solidFill>
                <a:effectLst/>
                <a:latin typeface="Acumin Pro"/>
              </a:rPr>
              <a:t>T-shaped employees excel in their main responsibilities within their job role. This also means they are great resources.</a:t>
            </a:r>
            <a:r>
              <a:rPr lang="en-GB" sz="3200" b="1" i="0" dirty="0">
                <a:solidFill>
                  <a:srgbClr val="303030"/>
                </a:solidFill>
                <a:effectLst/>
                <a:latin typeface="Acumin Pro"/>
              </a:rPr>
              <a:t> </a:t>
            </a:r>
            <a:r>
              <a:rPr lang="en-GB" sz="3200" b="0" i="0" dirty="0">
                <a:solidFill>
                  <a:srgbClr val="303030"/>
                </a:solidFill>
                <a:effectLst/>
                <a:latin typeface="Acumin Pro"/>
              </a:rPr>
              <a:t>The deep expertise that a T-shaped employee will display to push </a:t>
            </a:r>
            <a:r>
              <a:rPr lang="en-GB" sz="3200" b="0" i="0" dirty="0" err="1">
                <a:solidFill>
                  <a:srgbClr val="303030"/>
                </a:solidFill>
                <a:effectLst/>
                <a:latin typeface="Acumin Pro"/>
              </a:rPr>
              <a:t>discution</a:t>
            </a:r>
            <a:r>
              <a:rPr lang="en-GB" sz="3200" b="0" i="0" dirty="0">
                <a:solidFill>
                  <a:srgbClr val="303030"/>
                </a:solidFill>
                <a:effectLst/>
                <a:latin typeface="Acumin Pro"/>
              </a:rPr>
              <a:t> forward and encourage movement is undoubtedly a huge benefit to the organisation as a whole.</a:t>
            </a:r>
          </a:p>
          <a:p>
            <a:pPr algn="just">
              <a:buFont typeface="Arial" panose="020B0604020202020204" pitchFamily="34" charset="0"/>
              <a:buChar char="•"/>
            </a:pPr>
            <a:r>
              <a:rPr lang="en-GB" sz="3200" b="1" i="0" dirty="0">
                <a:solidFill>
                  <a:srgbClr val="303030"/>
                </a:solidFill>
                <a:effectLst/>
                <a:latin typeface="Acumin Pro"/>
              </a:rPr>
              <a:t>  Better communication.</a:t>
            </a:r>
            <a:r>
              <a:rPr lang="en-GB" sz="3200" b="0" i="0" dirty="0">
                <a:solidFill>
                  <a:srgbClr val="303030"/>
                </a:solidFill>
                <a:effectLst/>
                <a:latin typeface="Acumin Pro"/>
              </a:rPr>
              <a:t> Largely due to their interpersonal skills, they are able to empathise with people and understand their needs – across the team as a whole. </a:t>
            </a:r>
          </a:p>
          <a:p>
            <a:pPr algn="just">
              <a:buFont typeface="Arial" panose="020B0604020202020204" pitchFamily="34" charset="0"/>
              <a:buChar char="•"/>
            </a:pPr>
            <a:r>
              <a:rPr lang="en-GB" sz="3200" b="1" i="0" dirty="0">
                <a:solidFill>
                  <a:srgbClr val="303030"/>
                </a:solidFill>
                <a:effectLst/>
                <a:latin typeface="Acumin Pro"/>
              </a:rPr>
              <a:t>  Better collaboration skills.</a:t>
            </a:r>
            <a:r>
              <a:rPr lang="en-GB" sz="3200" b="0" i="0" dirty="0">
                <a:solidFill>
                  <a:srgbClr val="303030"/>
                </a:solidFill>
                <a:effectLst/>
                <a:latin typeface="Acumin Pro"/>
              </a:rPr>
              <a:t> This goes hand in hand with an ability to communicate well across the company, as they can discuss matters and work well over the entire organisation. </a:t>
            </a:r>
          </a:p>
        </p:txBody>
      </p:sp>
      <p:sp>
        <p:nvSpPr>
          <p:cNvPr id="3" name="TextBox 9">
            <a:extLst>
              <a:ext uri="{FF2B5EF4-FFF2-40B4-BE49-F238E27FC236}">
                <a16:creationId xmlns:a16="http://schemas.microsoft.com/office/drawing/2014/main" id="{AC135F85-6D95-9980-36BD-3E39AF58202D}"/>
              </a:ext>
            </a:extLst>
          </p:cNvPr>
          <p:cNvSpPr txBox="1"/>
          <p:nvPr/>
        </p:nvSpPr>
        <p:spPr>
          <a:xfrm>
            <a:off x="2743200" y="2003092"/>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T-shaped individuals offer these advantages:</a:t>
            </a:r>
          </a:p>
        </p:txBody>
      </p:sp>
      <p:pic>
        <p:nvPicPr>
          <p:cNvPr id="4" name="Picture 7">
            <a:extLst>
              <a:ext uri="{FF2B5EF4-FFF2-40B4-BE49-F238E27FC236}">
                <a16:creationId xmlns:a16="http://schemas.microsoft.com/office/drawing/2014/main" id="{B0AA9E8E-2872-8D7D-3B8A-D163ACB77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11B4C4AB-8665-452C-7580-C9722CAAA5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92400" y="7277100"/>
            <a:ext cx="2217944" cy="2217944"/>
          </a:xfrm>
          <a:prstGeom prst="rect">
            <a:avLst/>
          </a:prstGeom>
        </p:spPr>
      </p:pic>
      <p:pic>
        <p:nvPicPr>
          <p:cNvPr id="8" name="Picture 5">
            <a:extLst>
              <a:ext uri="{FF2B5EF4-FFF2-40B4-BE49-F238E27FC236}">
                <a16:creationId xmlns:a16="http://schemas.microsoft.com/office/drawing/2014/main" id="{E32BBDD9-84FD-0DD8-976D-C6CE208CD9F8}"/>
              </a:ext>
            </a:extLst>
          </p:cNvPr>
          <p:cNvPicPr>
            <a:picLocks noChangeAspect="1"/>
          </p:cNvPicPr>
          <p:nvPr/>
        </p:nvPicPr>
        <p:blipFill>
          <a:blip r:embed="rId7"/>
          <a:srcRect/>
          <a:stretch>
            <a:fillRect/>
          </a:stretch>
        </p:blipFill>
        <p:spPr>
          <a:xfrm>
            <a:off x="7250540" y="9215625"/>
            <a:ext cx="3710720" cy="779251"/>
          </a:xfrm>
          <a:prstGeom prst="rect">
            <a:avLst/>
          </a:prstGeom>
        </p:spPr>
      </p:pic>
      <p:pic>
        <p:nvPicPr>
          <p:cNvPr id="9" name="Picture 4">
            <a:extLst>
              <a:ext uri="{FF2B5EF4-FFF2-40B4-BE49-F238E27FC236}">
                <a16:creationId xmlns:a16="http://schemas.microsoft.com/office/drawing/2014/main" id="{DC72DD62-CCF6-9E4B-23BD-ACAF1FD5ADF3}"/>
              </a:ext>
            </a:extLst>
          </p:cNvPr>
          <p:cNvPicPr>
            <a:picLocks noChangeAspect="1"/>
          </p:cNvPicPr>
          <p:nvPr/>
        </p:nvPicPr>
        <p:blipFill>
          <a:blip r:embed="rId8"/>
          <a:srcRect/>
          <a:stretch>
            <a:fillRect/>
          </a:stretch>
        </p:blipFill>
        <p:spPr>
          <a:xfrm>
            <a:off x="16418708" y="0"/>
            <a:ext cx="1869292" cy="1869292"/>
          </a:xfrm>
          <a:prstGeom prst="rect">
            <a:avLst/>
          </a:prstGeom>
        </p:spPr>
      </p:pic>
      <p:pic>
        <p:nvPicPr>
          <p:cNvPr id="10" name="Picture 32">
            <a:extLst>
              <a:ext uri="{FF2B5EF4-FFF2-40B4-BE49-F238E27FC236}">
                <a16:creationId xmlns:a16="http://schemas.microsoft.com/office/drawing/2014/main" id="{B3409274-DD35-DD3F-C495-420117AC33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99336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BA0E8F1E-A6C5-1421-E4E7-10733F574120}"/>
              </a:ext>
            </a:extLst>
          </p:cNvPr>
          <p:cNvSpPr txBox="1"/>
          <p:nvPr/>
        </p:nvSpPr>
        <p:spPr>
          <a:xfrm>
            <a:off x="1143000" y="3086100"/>
            <a:ext cx="15925800" cy="1477328"/>
          </a:xfrm>
          <a:prstGeom prst="rect">
            <a:avLst/>
          </a:prstGeom>
        </p:spPr>
        <p:txBody>
          <a:bodyPr wrap="square" lIns="0" tIns="0" rIns="0" bIns="0" rtlCol="0" anchor="t">
            <a:spAutoFit/>
          </a:bodyPr>
          <a:lstStyle/>
          <a:p>
            <a:pPr algn="just">
              <a:buFont typeface="Arial" panose="020B0604020202020204" pitchFamily="34" charset="0"/>
              <a:buChar char="•"/>
            </a:pPr>
            <a:r>
              <a:rPr lang="en-GB" sz="3200" b="1" i="0" dirty="0">
                <a:solidFill>
                  <a:srgbClr val="303030"/>
                </a:solidFill>
                <a:effectLst/>
                <a:latin typeface="Acumin Pro"/>
              </a:rPr>
              <a:t>Flexibility.</a:t>
            </a:r>
            <a:r>
              <a:rPr lang="en-GB" sz="3200" b="0" i="0" dirty="0">
                <a:solidFill>
                  <a:srgbClr val="303030"/>
                </a:solidFill>
                <a:effectLst/>
                <a:latin typeface="Acumin Pro"/>
              </a:rPr>
              <a:t> They are flexible enough to take on new tasks alongside their workload without compromising on the quality of work – achieving their immediate goals whilst helping out around the company. </a:t>
            </a:r>
          </a:p>
        </p:txBody>
      </p:sp>
      <p:sp>
        <p:nvSpPr>
          <p:cNvPr id="3" name="TextBox 9">
            <a:extLst>
              <a:ext uri="{FF2B5EF4-FFF2-40B4-BE49-F238E27FC236}">
                <a16:creationId xmlns:a16="http://schemas.microsoft.com/office/drawing/2014/main" id="{8516C578-C36F-0AB4-2A91-61707ACF5B3C}"/>
              </a:ext>
            </a:extLst>
          </p:cNvPr>
          <p:cNvSpPr txBox="1"/>
          <p:nvPr/>
        </p:nvSpPr>
        <p:spPr>
          <a:xfrm>
            <a:off x="2743200" y="2003092"/>
            <a:ext cx="147066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T-shaped individuals offer these advantages:</a:t>
            </a:r>
          </a:p>
        </p:txBody>
      </p:sp>
      <p:pic>
        <p:nvPicPr>
          <p:cNvPr id="4" name="Picture 7">
            <a:extLst>
              <a:ext uri="{FF2B5EF4-FFF2-40B4-BE49-F238E27FC236}">
                <a16:creationId xmlns:a16="http://schemas.microsoft.com/office/drawing/2014/main" id="{283DF60C-A087-DEF9-9412-B89306A4C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ECF4D3E0-883F-946A-CDA5-0B9CE532AB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7277100"/>
            <a:ext cx="2217944" cy="2217944"/>
          </a:xfrm>
          <a:prstGeom prst="rect">
            <a:avLst/>
          </a:prstGeom>
        </p:spPr>
      </p:pic>
      <p:pic>
        <p:nvPicPr>
          <p:cNvPr id="6" name="Picture 5">
            <a:extLst>
              <a:ext uri="{FF2B5EF4-FFF2-40B4-BE49-F238E27FC236}">
                <a16:creationId xmlns:a16="http://schemas.microsoft.com/office/drawing/2014/main" id="{BDA03951-459C-6A38-3D37-C73ECA1B3466}"/>
              </a:ext>
            </a:extLst>
          </p:cNvPr>
          <p:cNvPicPr>
            <a:picLocks noChangeAspect="1"/>
          </p:cNvPicPr>
          <p:nvPr/>
        </p:nvPicPr>
        <p:blipFill>
          <a:blip r:embed="rId6"/>
          <a:srcRect/>
          <a:stretch>
            <a:fillRect/>
          </a:stretch>
        </p:blipFill>
        <p:spPr>
          <a:xfrm>
            <a:off x="7250540" y="9215625"/>
            <a:ext cx="3710720" cy="779251"/>
          </a:xfrm>
          <a:prstGeom prst="rect">
            <a:avLst/>
          </a:prstGeom>
        </p:spPr>
      </p:pic>
      <p:pic>
        <p:nvPicPr>
          <p:cNvPr id="7" name="Picture 4">
            <a:extLst>
              <a:ext uri="{FF2B5EF4-FFF2-40B4-BE49-F238E27FC236}">
                <a16:creationId xmlns:a16="http://schemas.microsoft.com/office/drawing/2014/main" id="{C3C4CA85-AF02-CC69-A0F0-27AC32FC5988}"/>
              </a:ext>
            </a:extLst>
          </p:cNvPr>
          <p:cNvPicPr>
            <a:picLocks noChangeAspect="1"/>
          </p:cNvPicPr>
          <p:nvPr/>
        </p:nvPicPr>
        <p:blipFill>
          <a:blip r:embed="rId7"/>
          <a:srcRect/>
          <a:stretch>
            <a:fillRect/>
          </a:stretch>
        </p:blipFill>
        <p:spPr>
          <a:xfrm>
            <a:off x="16418708" y="0"/>
            <a:ext cx="1869292" cy="1869292"/>
          </a:xfrm>
          <a:prstGeom prst="rect">
            <a:avLst/>
          </a:prstGeom>
        </p:spPr>
      </p:pic>
      <p:pic>
        <p:nvPicPr>
          <p:cNvPr id="8" name="Picture 32">
            <a:extLst>
              <a:ext uri="{FF2B5EF4-FFF2-40B4-BE49-F238E27FC236}">
                <a16:creationId xmlns:a16="http://schemas.microsoft.com/office/drawing/2014/main" id="{C81A3C8D-34F7-44FA-AF78-0C2E4D74E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sp>
        <p:nvSpPr>
          <p:cNvPr id="9" name="TextBox 8">
            <a:extLst>
              <a:ext uri="{FF2B5EF4-FFF2-40B4-BE49-F238E27FC236}">
                <a16:creationId xmlns:a16="http://schemas.microsoft.com/office/drawing/2014/main" id="{9FA3DA49-1659-9325-B665-1CE32645E8C0}"/>
              </a:ext>
            </a:extLst>
          </p:cNvPr>
          <p:cNvSpPr txBox="1"/>
          <p:nvPr/>
        </p:nvSpPr>
        <p:spPr>
          <a:xfrm>
            <a:off x="990600" y="4945475"/>
            <a:ext cx="13868400" cy="3046988"/>
          </a:xfrm>
          <a:prstGeom prst="rect">
            <a:avLst/>
          </a:prstGeom>
          <a:noFill/>
        </p:spPr>
        <p:txBody>
          <a:bodyPr wrap="square" rtlCol="0">
            <a:spAutoFit/>
          </a:bodyPr>
          <a:lstStyle/>
          <a:p>
            <a:pPr marL="95250" indent="-79375" algn="just">
              <a:buFont typeface="Arial" panose="020B0604020202020204" pitchFamily="34" charset="0"/>
              <a:buChar char="•"/>
            </a:pPr>
            <a:r>
              <a:rPr lang="en-GB" sz="3200" b="1" dirty="0">
                <a:solidFill>
                  <a:srgbClr val="303030"/>
                </a:solidFill>
                <a:latin typeface="Acumin Pro"/>
              </a:rPr>
              <a:t>  They see the whole picture. </a:t>
            </a:r>
            <a:r>
              <a:rPr lang="en-GB" sz="3200" dirty="0">
                <a:solidFill>
                  <a:srgbClr val="303030"/>
                </a:solidFill>
                <a:latin typeface="Acumin Pro"/>
              </a:rPr>
              <a:t>Those who possess a very specific skill set (I-shaped employees) are of great value. However, they can often fall into a habit of tunnel vision – drilling down on their own subject area and neglecting other areas of importance. T-shaped employees, on the other hand, are able to apply their specialised knowledge and desire to learn to other areas and projects they may be working on</a:t>
            </a:r>
            <a:endParaRPr lang="en-RO" sz="3200" dirty="0">
              <a:solidFill>
                <a:srgbClr val="303030"/>
              </a:solidFill>
              <a:latin typeface="Acumin Pro"/>
            </a:endParaRPr>
          </a:p>
        </p:txBody>
      </p:sp>
    </p:spTree>
    <p:extLst>
      <p:ext uri="{BB962C8B-B14F-4D97-AF65-F5344CB8AC3E}">
        <p14:creationId xmlns:p14="http://schemas.microsoft.com/office/powerpoint/2010/main" val="33326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015353" y="1556615"/>
            <a:ext cx="10490301"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How to become T-shaped?</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558" y="137575"/>
            <a:ext cx="1980734" cy="2057110"/>
          </a:xfrm>
          <a:prstGeom prst="rect">
            <a:avLst/>
          </a:prstGeom>
        </p:spPr>
      </p:pic>
      <p:sp>
        <p:nvSpPr>
          <p:cNvPr id="10" name="TextBox 10"/>
          <p:cNvSpPr txBox="1"/>
          <p:nvPr/>
        </p:nvSpPr>
        <p:spPr>
          <a:xfrm>
            <a:off x="2112211" y="2500896"/>
            <a:ext cx="11146589" cy="1729833"/>
          </a:xfrm>
          <a:prstGeom prst="rect">
            <a:avLst/>
          </a:prstGeom>
        </p:spPr>
        <p:txBody>
          <a:bodyPr wrap="square" lIns="0" tIns="0" rIns="0" bIns="0" rtlCol="0" anchor="t">
            <a:spAutoFit/>
          </a:bodyPr>
          <a:lstStyle/>
          <a:p>
            <a:pPr algn="just">
              <a:lnSpc>
                <a:spcPts val="3359"/>
              </a:lnSpc>
            </a:pPr>
            <a:r>
              <a:rPr lang="en-GB" sz="2800" b="0" i="0" dirty="0">
                <a:solidFill>
                  <a:srgbClr val="333333"/>
                </a:solidFill>
                <a:effectLst/>
                <a:latin typeface="McKinsey Sans"/>
              </a:rPr>
              <a:t>The first question to address when starting on your T-shaped journey is </a:t>
            </a:r>
            <a:r>
              <a:rPr lang="en-GB" sz="2800" b="0" i="1" dirty="0">
                <a:solidFill>
                  <a:srgbClr val="333333"/>
                </a:solidFill>
                <a:effectLst/>
                <a:latin typeface="McKinsey Sans"/>
              </a:rPr>
              <a:t>What skills should I build</a:t>
            </a:r>
            <a:r>
              <a:rPr lang="en-GB" sz="2800" b="0" i="0" dirty="0">
                <a:solidFill>
                  <a:srgbClr val="333333"/>
                </a:solidFill>
                <a:effectLst/>
                <a:latin typeface="McKinsey Sans"/>
              </a:rPr>
              <a:t>? </a:t>
            </a:r>
            <a:r>
              <a:rPr lang="en-GB" sz="2800" b="0" i="1" dirty="0">
                <a:solidFill>
                  <a:srgbClr val="333333"/>
                </a:solidFill>
                <a:effectLst/>
                <a:latin typeface="McKinsey Sans"/>
              </a:rPr>
              <a:t>What should I learn? </a:t>
            </a:r>
          </a:p>
          <a:p>
            <a:pPr algn="just">
              <a:lnSpc>
                <a:spcPts val="3359"/>
              </a:lnSpc>
            </a:pPr>
            <a:r>
              <a:rPr lang="en-GB" sz="2800" dirty="0">
                <a:solidFill>
                  <a:srgbClr val="333333"/>
                </a:solidFill>
                <a:latin typeface="McKinsey Sans"/>
              </a:rPr>
              <a:t>T</a:t>
            </a:r>
            <a:r>
              <a:rPr lang="en-GB" sz="2800" b="0" i="0" dirty="0">
                <a:solidFill>
                  <a:srgbClr val="333333"/>
                </a:solidFill>
                <a:effectLst/>
                <a:latin typeface="McKinsey Sans"/>
              </a:rPr>
              <a:t>here isn’t a concrete answer. It all depends on the goals and values you’ve defined. But you can build a general framework, however.</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5712" y="6470555"/>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215841" y="8047725"/>
            <a:ext cx="4352147" cy="4346443"/>
          </a:xfrm>
          <a:prstGeom prst="rect">
            <a:avLst/>
          </a:prstGeom>
        </p:spPr>
      </p:pic>
      <p:pic>
        <p:nvPicPr>
          <p:cNvPr id="23" name="Picture 22">
            <a:extLst>
              <a:ext uri="{FF2B5EF4-FFF2-40B4-BE49-F238E27FC236}">
                <a16:creationId xmlns:a16="http://schemas.microsoft.com/office/drawing/2014/main" id="{32A781B8-76B2-9CE1-4289-62A13463C0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07852" y="4757742"/>
            <a:ext cx="4682831" cy="3068845"/>
          </a:xfrm>
          <a:prstGeom prst="rect">
            <a:avLst/>
          </a:prstGeom>
        </p:spPr>
      </p:pic>
      <p:pic>
        <p:nvPicPr>
          <p:cNvPr id="7" name="Picture 32">
            <a:extLst>
              <a:ext uri="{FF2B5EF4-FFF2-40B4-BE49-F238E27FC236}">
                <a16:creationId xmlns:a16="http://schemas.microsoft.com/office/drawing/2014/main" id="{0C2C2E01-9355-DE48-ACAC-4C43C4277E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5B153F2-0665-B66C-69CE-52292285FAAD}"/>
              </a:ext>
            </a:extLst>
          </p:cNvPr>
          <p:cNvSpPr txBox="1"/>
          <p:nvPr/>
        </p:nvSpPr>
        <p:spPr>
          <a:xfrm>
            <a:off x="7402940" y="2596651"/>
            <a:ext cx="10490302" cy="2165849"/>
          </a:xfrm>
          <a:prstGeom prst="rect">
            <a:avLst/>
          </a:prstGeom>
        </p:spPr>
        <p:txBody>
          <a:bodyPr wrap="square" lIns="0" tIns="0" rIns="0" bIns="0" rtlCol="0" anchor="t">
            <a:spAutoFit/>
          </a:bodyPr>
          <a:lstStyle/>
          <a:p>
            <a:pPr algn="just">
              <a:lnSpc>
                <a:spcPts val="3359"/>
              </a:lnSpc>
            </a:pPr>
            <a:r>
              <a:rPr lang="en-GB" sz="2800" dirty="0">
                <a:solidFill>
                  <a:srgbClr val="333333"/>
                </a:solidFill>
                <a:latin typeface="McKinsey Sans"/>
              </a:rPr>
              <a:t>First, you need to assess what skills and knowledge you already have and you need to rate your ability in each area. You can do this in a spreadsheet where you write down all the skills and knowledge you can think of, and then rate each on a scale of 0-5. Here’s how you can think of each level:</a:t>
            </a:r>
          </a:p>
        </p:txBody>
      </p:sp>
      <p:sp>
        <p:nvSpPr>
          <p:cNvPr id="3" name="TextBox 6">
            <a:extLst>
              <a:ext uri="{FF2B5EF4-FFF2-40B4-BE49-F238E27FC236}">
                <a16:creationId xmlns:a16="http://schemas.microsoft.com/office/drawing/2014/main" id="{5F29D07D-6F31-9356-6127-C2516CE7D7F5}"/>
              </a:ext>
            </a:extLst>
          </p:cNvPr>
          <p:cNvSpPr txBox="1"/>
          <p:nvPr/>
        </p:nvSpPr>
        <p:spPr>
          <a:xfrm>
            <a:off x="3898849" y="1558683"/>
            <a:ext cx="10490301"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Levels to become T-shaped</a:t>
            </a:r>
          </a:p>
        </p:txBody>
      </p:sp>
      <p:pic>
        <p:nvPicPr>
          <p:cNvPr id="4" name="Picture 3">
            <a:extLst>
              <a:ext uri="{FF2B5EF4-FFF2-40B4-BE49-F238E27FC236}">
                <a16:creationId xmlns:a16="http://schemas.microsoft.com/office/drawing/2014/main" id="{699A49E7-5D70-AF81-8AE5-F8FBB3679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DEE78B99-CA65-B905-A188-290286943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322554" y="7960987"/>
            <a:ext cx="4352147" cy="4346443"/>
          </a:xfrm>
          <a:prstGeom prst="rect">
            <a:avLst/>
          </a:prstGeom>
        </p:spPr>
      </p:pic>
      <p:pic>
        <p:nvPicPr>
          <p:cNvPr id="6" name="Picture 5">
            <a:extLst>
              <a:ext uri="{FF2B5EF4-FFF2-40B4-BE49-F238E27FC236}">
                <a16:creationId xmlns:a16="http://schemas.microsoft.com/office/drawing/2014/main" id="{CA2888C3-3468-7219-BCF0-402B77124708}"/>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A76E79E9-ECB5-DAC1-B671-DAC76D9DC115}"/>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9E340BB0-2872-0242-FA0C-E4BE0441A476}"/>
              </a:ext>
            </a:extLst>
          </p:cNvPr>
          <p:cNvGrpSpPr/>
          <p:nvPr/>
        </p:nvGrpSpPr>
        <p:grpSpPr>
          <a:xfrm>
            <a:off x="-845096" y="8795670"/>
            <a:ext cx="2900572" cy="807705"/>
            <a:chOff x="0" y="0"/>
            <a:chExt cx="3867430" cy="1076939"/>
          </a:xfrm>
        </p:grpSpPr>
        <p:pic>
          <p:nvPicPr>
            <p:cNvPr id="9" name="Picture 37">
              <a:extLst>
                <a:ext uri="{FF2B5EF4-FFF2-40B4-BE49-F238E27FC236}">
                  <a16:creationId xmlns:a16="http://schemas.microsoft.com/office/drawing/2014/main" id="{7687832C-6A77-E131-2968-BE03359D68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B6A0A2BC-F87B-FD04-F19C-1E66BAC64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D1935A57-94C4-891E-B0C5-6D18E3C822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pic>
        <p:nvPicPr>
          <p:cNvPr id="13" name="Picture 12">
            <a:extLst>
              <a:ext uri="{FF2B5EF4-FFF2-40B4-BE49-F238E27FC236}">
                <a16:creationId xmlns:a16="http://schemas.microsoft.com/office/drawing/2014/main" id="{AB91E707-0178-DE6C-AE0A-C88AA333FB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0" y="2726322"/>
            <a:ext cx="6477001" cy="3788778"/>
          </a:xfrm>
          <a:prstGeom prst="rect">
            <a:avLst/>
          </a:prstGeom>
        </p:spPr>
      </p:pic>
      <p:sp>
        <p:nvSpPr>
          <p:cNvPr id="15" name="TextBox 14">
            <a:extLst>
              <a:ext uri="{FF2B5EF4-FFF2-40B4-BE49-F238E27FC236}">
                <a16:creationId xmlns:a16="http://schemas.microsoft.com/office/drawing/2014/main" id="{A4FF40B9-681B-3052-2EFD-F636312DB46F}"/>
              </a:ext>
            </a:extLst>
          </p:cNvPr>
          <p:cNvSpPr txBox="1"/>
          <p:nvPr/>
        </p:nvSpPr>
        <p:spPr>
          <a:xfrm>
            <a:off x="7365218" y="4396667"/>
            <a:ext cx="10528023" cy="3566233"/>
          </a:xfrm>
          <a:prstGeom prst="rect">
            <a:avLst/>
          </a:prstGeom>
          <a:noFill/>
        </p:spPr>
        <p:txBody>
          <a:bodyPr wrap="square">
            <a:spAutoFit/>
          </a:bodyPr>
          <a:lstStyle/>
          <a:p>
            <a:pPr algn="just">
              <a:lnSpc>
                <a:spcPts val="3359"/>
              </a:lnSpc>
            </a:pPr>
            <a:endParaRPr lang="en-GB" sz="2800" dirty="0">
              <a:solidFill>
                <a:srgbClr val="333333"/>
              </a:solidFill>
              <a:latin typeface="McKinsey Sans"/>
            </a:endParaRPr>
          </a:p>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0</a:t>
            </a:r>
            <a:r>
              <a:rPr lang="en-GB" sz="2800" dirty="0">
                <a:solidFill>
                  <a:srgbClr val="333333"/>
                </a:solidFill>
                <a:latin typeface="McKinsey Sans"/>
              </a:rPr>
              <a:t> – You know (almost) nothing besides the name of the area. You want to learn it but haven’t practiced or studied it.</a:t>
            </a:r>
          </a:p>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1</a:t>
            </a:r>
            <a:r>
              <a:rPr lang="en-GB" sz="2800" dirty="0">
                <a:solidFill>
                  <a:srgbClr val="333333"/>
                </a:solidFill>
                <a:latin typeface="McKinsey Sans"/>
              </a:rPr>
              <a:t> – You’re a novice. You’ve started learning, but you don’t know how to do anything yet. If you want to put it in college terms, you’re in the first few weeks of a 101 course.</a:t>
            </a:r>
          </a:p>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2</a:t>
            </a:r>
            <a:r>
              <a:rPr lang="en-GB" sz="2800" dirty="0">
                <a:solidFill>
                  <a:srgbClr val="333333"/>
                </a:solidFill>
                <a:latin typeface="McKinsey Sans"/>
              </a:rPr>
              <a:t> – You’re an advanced beginner. You can do a few things on your own, but you still need lots of guidance and formulas</a:t>
            </a:r>
          </a:p>
        </p:txBody>
      </p:sp>
    </p:spTree>
    <p:extLst>
      <p:ext uri="{BB962C8B-B14F-4D97-AF65-F5344CB8AC3E}">
        <p14:creationId xmlns:p14="http://schemas.microsoft.com/office/powerpoint/2010/main" val="127314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414622" y="3607119"/>
            <a:ext cx="16840200" cy="3081613"/>
          </a:xfrm>
          <a:prstGeom prst="rect">
            <a:avLst/>
          </a:prstGeom>
        </p:spPr>
        <p:txBody>
          <a:bodyPr wrap="square" lIns="0" tIns="0" rIns="0" bIns="0" rtlCol="0" anchor="t">
            <a:spAutoFit/>
          </a:bodyPr>
          <a:lstStyle/>
          <a:p>
            <a:pPr algn="ctr">
              <a:lnSpc>
                <a:spcPts val="12599"/>
              </a:lnSpc>
            </a:pPr>
            <a:r>
              <a:rPr lang="en-US" sz="6600" dirty="0">
                <a:solidFill>
                  <a:srgbClr val="04989E"/>
                </a:solidFill>
                <a:latin typeface="Abhaya Libre Regular"/>
              </a:rPr>
              <a:t>Development of Smart Skills: T-shaped skills, smart solutions thinking, smart planning</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FFB95C82-A474-0BC4-1FDF-5A785F128825}"/>
              </a:ext>
            </a:extLst>
          </p:cNvPr>
          <p:cNvSpPr txBox="1"/>
          <p:nvPr/>
        </p:nvSpPr>
        <p:spPr>
          <a:xfrm>
            <a:off x="5131959" y="4258647"/>
            <a:ext cx="11963401" cy="3037883"/>
          </a:xfrm>
          <a:prstGeom prst="rect">
            <a:avLst/>
          </a:prstGeom>
        </p:spPr>
        <p:txBody>
          <a:bodyPr wrap="square" lIns="0" tIns="0" rIns="0" bIns="0" rtlCol="0" anchor="t">
            <a:spAutoFit/>
          </a:bodyPr>
          <a:lstStyle/>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3</a:t>
            </a:r>
            <a:r>
              <a:rPr lang="en-GB" sz="2800" dirty="0">
                <a:solidFill>
                  <a:srgbClr val="333333"/>
                </a:solidFill>
                <a:latin typeface="McKinsey Sans"/>
              </a:rPr>
              <a:t> – You’re now competent. You’ve gotten past the introductory material, and you’re figuring out where to apply the different rules you’ve learned.</a:t>
            </a:r>
          </a:p>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4</a:t>
            </a:r>
            <a:r>
              <a:rPr lang="en-GB" sz="2800" dirty="0">
                <a:solidFill>
                  <a:srgbClr val="333333"/>
                </a:solidFill>
                <a:latin typeface="McKinsey Sans"/>
              </a:rPr>
              <a:t> – You’re proficient. You can do things that most people can’t even think of doing. You’re not perfect, and you still have to think about what to do in certain situations. But you’re really good.</a:t>
            </a:r>
          </a:p>
          <a:p>
            <a:pPr algn="just">
              <a:lnSpc>
                <a:spcPts val="3359"/>
              </a:lnSpc>
              <a:buFont typeface="Arial" panose="020B0604020202020204" pitchFamily="34" charset="0"/>
              <a:buChar char="•"/>
            </a:pPr>
            <a:r>
              <a:rPr lang="en-GB" sz="2800" dirty="0">
                <a:solidFill>
                  <a:srgbClr val="333333"/>
                </a:solidFill>
                <a:latin typeface="McKinsey Sans"/>
              </a:rPr>
              <a:t> </a:t>
            </a:r>
            <a:r>
              <a:rPr lang="en-GB" sz="2800" b="1" dirty="0">
                <a:solidFill>
                  <a:srgbClr val="333333"/>
                </a:solidFill>
                <a:latin typeface="McKinsey Sans"/>
              </a:rPr>
              <a:t>5</a:t>
            </a:r>
            <a:r>
              <a:rPr lang="en-GB" sz="2800" dirty="0">
                <a:solidFill>
                  <a:srgbClr val="333333"/>
                </a:solidFill>
                <a:latin typeface="McKinsey Sans"/>
              </a:rPr>
              <a:t> – You’re an expert. You operate using intuition above all else, and to an outside observer, your performance looks like magic.</a:t>
            </a:r>
          </a:p>
        </p:txBody>
      </p:sp>
      <p:sp>
        <p:nvSpPr>
          <p:cNvPr id="3" name="TextBox 6">
            <a:extLst>
              <a:ext uri="{FF2B5EF4-FFF2-40B4-BE49-F238E27FC236}">
                <a16:creationId xmlns:a16="http://schemas.microsoft.com/office/drawing/2014/main" id="{1BBD21C7-0C84-BD85-1004-800988917004}"/>
              </a:ext>
            </a:extLst>
          </p:cNvPr>
          <p:cNvSpPr txBox="1"/>
          <p:nvPr/>
        </p:nvSpPr>
        <p:spPr>
          <a:xfrm>
            <a:off x="4419600" y="3081293"/>
            <a:ext cx="10490301"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Levels to become T-shaped</a:t>
            </a:r>
          </a:p>
        </p:txBody>
      </p:sp>
      <p:pic>
        <p:nvPicPr>
          <p:cNvPr id="4" name="Picture 3">
            <a:extLst>
              <a:ext uri="{FF2B5EF4-FFF2-40B4-BE49-F238E27FC236}">
                <a16:creationId xmlns:a16="http://schemas.microsoft.com/office/drawing/2014/main" id="{314997E7-935F-6C4A-11B1-C9DEA9325C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7F17DB2D-C10E-61AF-1F5B-5886DA3451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237383" y="7181115"/>
            <a:ext cx="2586967" cy="2583577"/>
          </a:xfrm>
          <a:prstGeom prst="rect">
            <a:avLst/>
          </a:prstGeom>
        </p:spPr>
      </p:pic>
      <p:pic>
        <p:nvPicPr>
          <p:cNvPr id="6" name="Picture 5">
            <a:extLst>
              <a:ext uri="{FF2B5EF4-FFF2-40B4-BE49-F238E27FC236}">
                <a16:creationId xmlns:a16="http://schemas.microsoft.com/office/drawing/2014/main" id="{31561F00-2633-2A27-F216-2477535E9A51}"/>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7F0EFBE1-7AD3-4818-C6FF-B83DAA295B43}"/>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CC22EB87-1F00-E53D-B0BE-4AE173966942}"/>
              </a:ext>
            </a:extLst>
          </p:cNvPr>
          <p:cNvGrpSpPr/>
          <p:nvPr/>
        </p:nvGrpSpPr>
        <p:grpSpPr>
          <a:xfrm>
            <a:off x="85161" y="8764020"/>
            <a:ext cx="2900572" cy="807705"/>
            <a:chOff x="0" y="0"/>
            <a:chExt cx="3867430" cy="1076939"/>
          </a:xfrm>
        </p:grpSpPr>
        <p:pic>
          <p:nvPicPr>
            <p:cNvPr id="9" name="Picture 37">
              <a:extLst>
                <a:ext uri="{FF2B5EF4-FFF2-40B4-BE49-F238E27FC236}">
                  <a16:creationId xmlns:a16="http://schemas.microsoft.com/office/drawing/2014/main" id="{A6F4284A-84AB-16F6-36D0-EF629C5094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08C26C6A-B13B-F5D8-D96E-77847D94A3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E8A5BA3F-5E30-EEC1-17A7-ADEDB0CB02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8481650" y="703516"/>
            <a:ext cx="2366200" cy="2366200"/>
          </a:xfrm>
          <a:prstGeom prst="rect">
            <a:avLst/>
          </a:prstGeom>
        </p:spPr>
      </p:pic>
      <p:pic>
        <p:nvPicPr>
          <p:cNvPr id="13" name="Picture 12">
            <a:extLst>
              <a:ext uri="{FF2B5EF4-FFF2-40B4-BE49-F238E27FC236}">
                <a16:creationId xmlns:a16="http://schemas.microsoft.com/office/drawing/2014/main" id="{23531BF5-DFE5-7825-4D9A-E6172E48BC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483" y="4369987"/>
            <a:ext cx="3238500" cy="3176919"/>
          </a:xfrm>
          <a:prstGeom prst="rect">
            <a:avLst/>
          </a:prstGeom>
        </p:spPr>
      </p:pic>
    </p:spTree>
    <p:extLst>
      <p:ext uri="{BB962C8B-B14F-4D97-AF65-F5344CB8AC3E}">
        <p14:creationId xmlns:p14="http://schemas.microsoft.com/office/powerpoint/2010/main" val="190865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404230" y="8614041"/>
            <a:ext cx="1260875" cy="134395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4497">
            <a:off x="16085383" y="8090175"/>
            <a:ext cx="1708997" cy="1706757"/>
          </a:xfrm>
          <a:prstGeom prst="rect">
            <a:avLst/>
          </a:prstGeom>
        </p:spPr>
      </p:pic>
      <p:grpSp>
        <p:nvGrpSpPr>
          <p:cNvPr id="7" name="Group 7"/>
          <p:cNvGrpSpPr>
            <a:grpSpLocks noChangeAspect="1"/>
          </p:cNvGrpSpPr>
          <p:nvPr/>
        </p:nvGrpSpPr>
        <p:grpSpPr>
          <a:xfrm>
            <a:off x="9725390" y="1813145"/>
            <a:ext cx="7214492" cy="4119961"/>
            <a:chOff x="-2540" y="-2541"/>
            <a:chExt cx="2377441" cy="2899810"/>
          </a:xfrm>
        </p:grpSpPr>
        <p:sp>
          <p:nvSpPr>
            <p:cNvPr id="8" name="Freeform 8"/>
            <p:cNvSpPr/>
            <p:nvPr/>
          </p:nvSpPr>
          <p:spPr>
            <a:xfrm>
              <a:off x="-2540" y="-2541"/>
              <a:ext cx="2377441" cy="289981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endParaRPr lang="en-GB" sz="5400" dirty="0"/>
            </a:p>
            <a:p>
              <a:pPr algn="ctr"/>
              <a:r>
                <a:rPr lang="en-GB" sz="4400" dirty="0"/>
                <a:t>Assess your current skills: </a:t>
              </a:r>
            </a:p>
            <a:p>
              <a:pPr algn="ctr"/>
              <a:r>
                <a:rPr lang="en-GB" sz="4400" dirty="0"/>
                <a:t>Start by identifying your current skills and rate your skill on a scale (0-5)</a:t>
              </a:r>
              <a:endParaRPr lang="en-RO" sz="4400" dirty="0"/>
            </a:p>
          </p:txBody>
        </p:sp>
      </p:grpSp>
      <p:sp>
        <p:nvSpPr>
          <p:cNvPr id="9" name="TextBox 9"/>
          <p:cNvSpPr txBox="1"/>
          <p:nvPr/>
        </p:nvSpPr>
        <p:spPr>
          <a:xfrm>
            <a:off x="4673499" y="743344"/>
            <a:ext cx="8280738" cy="770736"/>
          </a:xfrm>
          <a:prstGeom prst="rect">
            <a:avLst/>
          </a:prstGeom>
        </p:spPr>
        <p:txBody>
          <a:bodyPr lIns="0" tIns="0" rIns="0" bIns="0" rtlCol="0" anchor="t">
            <a:spAutoFit/>
          </a:bodyPr>
          <a:lstStyle/>
          <a:p>
            <a:pPr algn="ctr">
              <a:lnSpc>
                <a:spcPts val="5449"/>
              </a:lnSpc>
            </a:pPr>
            <a:r>
              <a:rPr lang="en-US" sz="6410">
                <a:solidFill>
                  <a:srgbClr val="000000"/>
                </a:solidFill>
                <a:latin typeface="Abhaya Libre Regular"/>
              </a:rPr>
              <a:t>Activity</a:t>
            </a:r>
          </a:p>
        </p:txBody>
      </p:sp>
      <p:grpSp>
        <p:nvGrpSpPr>
          <p:cNvPr id="10" name="Group 10"/>
          <p:cNvGrpSpPr/>
          <p:nvPr/>
        </p:nvGrpSpPr>
        <p:grpSpPr>
          <a:xfrm>
            <a:off x="558176" y="1847234"/>
            <a:ext cx="8640664" cy="4439266"/>
            <a:chOff x="29273" y="129866"/>
            <a:chExt cx="10208956" cy="3416329"/>
          </a:xfrm>
        </p:grpSpPr>
        <p:sp>
          <p:nvSpPr>
            <p:cNvPr id="11" name="TextBox 11"/>
            <p:cNvSpPr txBox="1"/>
            <p:nvPr/>
          </p:nvSpPr>
          <p:spPr>
            <a:xfrm>
              <a:off x="29273" y="1723956"/>
              <a:ext cx="9783703" cy="1822239"/>
            </a:xfrm>
            <a:prstGeom prst="rect">
              <a:avLst/>
            </a:prstGeom>
          </p:spPr>
          <p:txBody>
            <a:bodyPr lIns="0" tIns="0" rIns="0" bIns="0" rtlCol="0" anchor="t">
              <a:spAutoFit/>
            </a:bodyPr>
            <a:lstStyle/>
            <a:p>
              <a:pPr algn="just">
                <a:lnSpc>
                  <a:spcPts val="3359"/>
                </a:lnSpc>
              </a:pPr>
              <a:r>
                <a:rPr lang="en-GB" sz="2400" b="0" i="0" dirty="0">
                  <a:solidFill>
                    <a:srgbClr val="374151"/>
                  </a:solidFill>
                  <a:effectLst/>
                  <a:latin typeface="Söhne"/>
                </a:rPr>
                <a:t>The need for the development of smart skills is growing in the current job market due to the rapidly changing technology and market demands. Employers are looking for individuals who have a unique combination of technical skills and transferable skills, such as problem-solving, critical thinking, and communication.</a:t>
              </a:r>
              <a:endParaRPr lang="en-US" sz="2400" spc="-36" dirty="0">
                <a:solidFill>
                  <a:srgbClr val="000000"/>
                </a:solidFill>
                <a:latin typeface="Abhaya Libre Regular"/>
              </a:endParaRP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1174" y="129866"/>
              <a:ext cx="2384746" cy="1219571"/>
            </a:xfrm>
            <a:prstGeom prst="rect">
              <a:avLst/>
            </a:prstGeom>
          </p:spPr>
        </p:pic>
        <p:sp>
          <p:nvSpPr>
            <p:cNvPr id="13" name="TextBox 13"/>
            <p:cNvSpPr txBox="1"/>
            <p:nvPr/>
          </p:nvSpPr>
          <p:spPr>
            <a:xfrm>
              <a:off x="4622296" y="410435"/>
              <a:ext cx="5615933" cy="392100"/>
            </a:xfrm>
            <a:prstGeom prst="rect">
              <a:avLst/>
            </a:prstGeom>
          </p:spPr>
          <p:txBody>
            <a:bodyPr lIns="0" tIns="0" rIns="0" bIns="0" rtlCol="0" anchor="t">
              <a:spAutoFit/>
            </a:bodyPr>
            <a:lstStyle/>
            <a:p>
              <a:pPr algn="just">
                <a:lnSpc>
                  <a:spcPts val="3359"/>
                </a:lnSpc>
              </a:pPr>
              <a:r>
                <a:rPr lang="en-US" sz="3600" spc="-36" dirty="0">
                  <a:solidFill>
                    <a:srgbClr val="000000"/>
                  </a:solidFill>
                  <a:latin typeface="Abhaya Libre Regular"/>
                </a:rPr>
                <a:t>Skills summary</a:t>
              </a:r>
            </a:p>
          </p:txBody>
        </p:sp>
      </p:grpSp>
      <p:pic>
        <p:nvPicPr>
          <p:cNvPr id="7172" name="Picture 4" descr="Free Algebra Analyse photo and picture">
            <a:extLst>
              <a:ext uri="{FF2B5EF4-FFF2-40B4-BE49-F238E27FC236}">
                <a16:creationId xmlns:a16="http://schemas.microsoft.com/office/drawing/2014/main" id="{508C86C3-09E7-73E7-1E0C-18C56F1580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8119" y="6427888"/>
            <a:ext cx="5461893" cy="30329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a:extLst>
              <a:ext uri="{FF2B5EF4-FFF2-40B4-BE49-F238E27FC236}">
                <a16:creationId xmlns:a16="http://schemas.microsoft.com/office/drawing/2014/main" id="{4B8E4D31-0921-08C9-C4FE-079EB72CBB87}"/>
              </a:ext>
            </a:extLst>
          </p:cNvPr>
          <p:cNvSpPr txBox="1"/>
          <p:nvPr/>
        </p:nvSpPr>
        <p:spPr>
          <a:xfrm>
            <a:off x="8398179" y="6331107"/>
            <a:ext cx="8280738" cy="2163413"/>
          </a:xfrm>
          <a:prstGeom prst="rect">
            <a:avLst/>
          </a:prstGeom>
        </p:spPr>
        <p:txBody>
          <a:bodyPr lIns="0" tIns="0" rIns="0" bIns="0" rtlCol="0" anchor="t">
            <a:spAutoFit/>
          </a:bodyPr>
          <a:lstStyle/>
          <a:p>
            <a:pPr algn="just">
              <a:lnSpc>
                <a:spcPts val="3359"/>
              </a:lnSpc>
            </a:pPr>
            <a:r>
              <a:rPr lang="en-GB" sz="2400" dirty="0"/>
              <a:t>Overall, the T-shaped model encourages individuals to develop a broad range of skills and knowledge while also going deep in specific areas. This can make you a more versatile and adaptable professional, better equipped to handle the challenges of the modern workplace.</a:t>
            </a:r>
            <a:endParaRPr lang="en-US" sz="2400" spc="-36" dirty="0">
              <a:solidFill>
                <a:srgbClr val="000000"/>
              </a:solidFill>
              <a:latin typeface="Abhaya Libre Regul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373884" y="30558"/>
            <a:ext cx="1869292" cy="1869292"/>
          </a:xfrm>
          <a:prstGeom prst="rect">
            <a:avLst/>
          </a:prstGeom>
        </p:spPr>
      </p:pic>
      <p:pic>
        <p:nvPicPr>
          <p:cNvPr id="5" name="Picture 5"/>
          <p:cNvPicPr>
            <a:picLocks noChangeAspect="1"/>
          </p:cNvPicPr>
          <p:nvPr/>
        </p:nvPicPr>
        <p:blipFill>
          <a:blip r:embed="rId7"/>
          <a:srcRect/>
          <a:stretch>
            <a:fillRect/>
          </a:stretch>
        </p:blipFill>
        <p:spPr>
          <a:xfrm>
            <a:off x="7825206" y="9276474"/>
            <a:ext cx="3710720" cy="779251"/>
          </a:xfrm>
          <a:prstGeom prst="rect">
            <a:avLst/>
          </a:prstGeom>
        </p:spPr>
      </p:pic>
      <p:sp>
        <p:nvSpPr>
          <p:cNvPr id="6" name="TextBox 6"/>
          <p:cNvSpPr txBox="1"/>
          <p:nvPr/>
        </p:nvSpPr>
        <p:spPr>
          <a:xfrm>
            <a:off x="3429000" y="1363226"/>
            <a:ext cx="10490301"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The new (t-shaped) you</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9934" y="267413"/>
            <a:ext cx="1980734" cy="2057110"/>
          </a:xfrm>
          <a:prstGeom prst="rect">
            <a:avLst/>
          </a:prstGeom>
        </p:spPr>
      </p:pic>
      <p:sp>
        <p:nvSpPr>
          <p:cNvPr id="10" name="TextBox 10"/>
          <p:cNvSpPr txBox="1"/>
          <p:nvPr/>
        </p:nvSpPr>
        <p:spPr>
          <a:xfrm>
            <a:off x="1667013" y="3201645"/>
            <a:ext cx="14173200" cy="4739759"/>
          </a:xfrm>
          <a:prstGeom prst="rect">
            <a:avLst/>
          </a:prstGeom>
        </p:spPr>
        <p:txBody>
          <a:bodyPr wrap="square" lIns="0" tIns="0" rIns="0" bIns="0" rtlCol="0" anchor="t">
            <a:spAutoFit/>
          </a:bodyPr>
          <a:lstStyle/>
          <a:p>
            <a:pPr algn="just"/>
            <a:r>
              <a:rPr lang="en-GB" sz="2800" b="0" i="0" dirty="0">
                <a:solidFill>
                  <a:srgbClr val="333333"/>
                </a:solidFill>
                <a:effectLst/>
                <a:latin typeface="Georgia" panose="02040502050405020303" pitchFamily="18" charset="0"/>
              </a:rPr>
              <a:t>Once you’ve done this self-assessment, you need to determine :</a:t>
            </a:r>
          </a:p>
          <a:p>
            <a:pPr algn="just">
              <a:buFont typeface="+mj-lt"/>
              <a:buAutoNum type="arabicPeriod"/>
            </a:pPr>
            <a:r>
              <a:rPr lang="en-GB" sz="2800" b="0" i="0" dirty="0">
                <a:solidFill>
                  <a:srgbClr val="333333"/>
                </a:solidFill>
                <a:effectLst/>
                <a:latin typeface="Georgia" panose="02040502050405020303" pitchFamily="18" charset="0"/>
              </a:rPr>
              <a:t> Where you want to improve your knowledge/ability.</a:t>
            </a:r>
          </a:p>
          <a:p>
            <a:pPr algn="just"/>
            <a:r>
              <a:rPr lang="en-GB" sz="2800" dirty="0"/>
              <a:t>      Identify areas where you want to improve your skills or knowledge. This can be in your current field of expertise or in new areas you want to explore. Focus on developing a broad understanding of these areas, rather than just shallow knowledge.</a:t>
            </a:r>
          </a:p>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2. Where you comfortable maintaining.</a:t>
            </a:r>
          </a:p>
          <a:p>
            <a:pPr algn="just"/>
            <a:r>
              <a:rPr lang="en-GB" sz="2800" dirty="0">
                <a:solidFill>
                  <a:srgbClr val="333333"/>
                </a:solidFill>
                <a:latin typeface="Georgia" panose="02040502050405020303" pitchFamily="18" charset="0"/>
              </a:rPr>
              <a:t>      </a:t>
            </a:r>
            <a:r>
              <a:rPr lang="en-GB" sz="2800" dirty="0"/>
              <a:t>Consider the skills and knowledge you already have and feel comfortable with. These can be your areas of expertise that you want to maintain and deepen. You should continue to develop these skills while also exploring new areas.</a:t>
            </a:r>
          </a:p>
          <a:p>
            <a:pPr algn="just"/>
            <a:endParaRPr lang="en-GB" sz="2800" b="0" i="0" dirty="0">
              <a:solidFill>
                <a:srgbClr val="333333"/>
              </a:solidFill>
              <a:effectLst/>
              <a:latin typeface="Georgia" panose="02040502050405020303"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3218" y="2159763"/>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171017" y="8078283"/>
            <a:ext cx="4352147" cy="4346443"/>
          </a:xfrm>
          <a:prstGeom prst="rect">
            <a:avLst/>
          </a:prstGeom>
        </p:spPr>
      </p:pic>
      <p:pic>
        <p:nvPicPr>
          <p:cNvPr id="14" name="Picture 32">
            <a:extLst>
              <a:ext uri="{FF2B5EF4-FFF2-40B4-BE49-F238E27FC236}">
                <a16:creationId xmlns:a16="http://schemas.microsoft.com/office/drawing/2014/main" id="{27A70D5E-10F5-497E-9ED5-9B97B99249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52805">
            <a:off x="6330349" y="-3158835"/>
            <a:ext cx="5364129" cy="5364129"/>
          </a:xfrm>
          <a:prstGeom prst="rect">
            <a:avLst/>
          </a:prstGeom>
        </p:spPr>
      </p:pic>
    </p:spTree>
    <p:extLst>
      <p:ext uri="{BB962C8B-B14F-4D97-AF65-F5344CB8AC3E}">
        <p14:creationId xmlns:p14="http://schemas.microsoft.com/office/powerpoint/2010/main" val="327240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3161C8-BF75-BA97-BECA-5301052BB5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4">
            <a:extLst>
              <a:ext uri="{FF2B5EF4-FFF2-40B4-BE49-F238E27FC236}">
                <a16:creationId xmlns:a16="http://schemas.microsoft.com/office/drawing/2014/main" id="{057E7851-72D4-99C2-102D-3BCB00D5DA3F}"/>
              </a:ext>
            </a:extLst>
          </p:cNvPr>
          <p:cNvPicPr>
            <a:picLocks noChangeAspect="1"/>
          </p:cNvPicPr>
          <p:nvPr/>
        </p:nvPicPr>
        <p:blipFill>
          <a:blip r:embed="rId4"/>
          <a:srcRect/>
          <a:stretch>
            <a:fillRect/>
          </a:stretch>
        </p:blipFill>
        <p:spPr>
          <a:xfrm>
            <a:off x="16373884" y="30558"/>
            <a:ext cx="1869292" cy="1869292"/>
          </a:xfrm>
          <a:prstGeom prst="rect">
            <a:avLst/>
          </a:prstGeom>
        </p:spPr>
      </p:pic>
      <p:pic>
        <p:nvPicPr>
          <p:cNvPr id="4" name="Picture 5">
            <a:extLst>
              <a:ext uri="{FF2B5EF4-FFF2-40B4-BE49-F238E27FC236}">
                <a16:creationId xmlns:a16="http://schemas.microsoft.com/office/drawing/2014/main" id="{23D856F5-106A-BE81-0DFB-8A336F4D3AB4}"/>
              </a:ext>
            </a:extLst>
          </p:cNvPr>
          <p:cNvPicPr>
            <a:picLocks noChangeAspect="1"/>
          </p:cNvPicPr>
          <p:nvPr/>
        </p:nvPicPr>
        <p:blipFill>
          <a:blip r:embed="rId5"/>
          <a:srcRect/>
          <a:stretch>
            <a:fillRect/>
          </a:stretch>
        </p:blipFill>
        <p:spPr>
          <a:xfrm>
            <a:off x="7825206" y="9276474"/>
            <a:ext cx="3710720" cy="779251"/>
          </a:xfrm>
          <a:prstGeom prst="rect">
            <a:avLst/>
          </a:prstGeom>
        </p:spPr>
      </p:pic>
      <p:pic>
        <p:nvPicPr>
          <p:cNvPr id="5" name="Picture 8">
            <a:extLst>
              <a:ext uri="{FF2B5EF4-FFF2-40B4-BE49-F238E27FC236}">
                <a16:creationId xmlns:a16="http://schemas.microsoft.com/office/drawing/2014/main" id="{7B986654-597D-FEFB-5CB4-5E45BD57FE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9934" y="267413"/>
            <a:ext cx="1980734" cy="2057110"/>
          </a:xfrm>
          <a:prstGeom prst="rect">
            <a:avLst/>
          </a:prstGeom>
        </p:spPr>
      </p:pic>
      <p:sp>
        <p:nvSpPr>
          <p:cNvPr id="6" name="TextBox 10">
            <a:extLst>
              <a:ext uri="{FF2B5EF4-FFF2-40B4-BE49-F238E27FC236}">
                <a16:creationId xmlns:a16="http://schemas.microsoft.com/office/drawing/2014/main" id="{B6F552FF-D882-6301-3DAE-E05864BCCAC4}"/>
              </a:ext>
            </a:extLst>
          </p:cNvPr>
          <p:cNvSpPr txBox="1"/>
          <p:nvPr/>
        </p:nvSpPr>
        <p:spPr>
          <a:xfrm>
            <a:off x="1676400" y="2909897"/>
            <a:ext cx="14173200" cy="4308872"/>
          </a:xfrm>
          <a:prstGeom prst="rect">
            <a:avLst/>
          </a:prstGeom>
        </p:spPr>
        <p:txBody>
          <a:bodyPr wrap="square" lIns="0" tIns="0" rIns="0" bIns="0" rtlCol="0" anchor="t">
            <a:spAutoFit/>
          </a:bodyPr>
          <a:lstStyle/>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3.  What you want to add.</a:t>
            </a:r>
          </a:p>
          <a:p>
            <a:pPr algn="just"/>
            <a:r>
              <a:rPr lang="en-GB" sz="2800" dirty="0">
                <a:solidFill>
                  <a:srgbClr val="333333"/>
                </a:solidFill>
                <a:latin typeface="Georgia" panose="02040502050405020303" pitchFamily="18" charset="0"/>
              </a:rPr>
              <a:t>      I</a:t>
            </a:r>
            <a:r>
              <a:rPr lang="en-GB" sz="2800" dirty="0"/>
              <a:t>dentify new skills or knowledge areas you want to add to your T-shaped profile. These can be complementary skills that enhance your existing expertise or new areas you want to explore. This can help you broaden your perspective and become more versatile.</a:t>
            </a:r>
          </a:p>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4. Where you want to go deep.</a:t>
            </a:r>
          </a:p>
          <a:p>
            <a:pPr algn="just"/>
            <a:r>
              <a:rPr lang="en-GB" sz="2800" dirty="0">
                <a:solidFill>
                  <a:srgbClr val="333333"/>
                </a:solidFill>
                <a:latin typeface="Georgia" panose="02040502050405020303" pitchFamily="18" charset="0"/>
              </a:rPr>
              <a:t>     </a:t>
            </a:r>
            <a:r>
              <a:rPr lang="en-GB" sz="2800" dirty="0"/>
              <a:t>Consider which areas you want to specialize in and deepen your knowledge. This can be a particular aspect of your current field or a new area you want to become an expert in. Going deep in a specific area can help you stand out and become a valuable resource for others.</a:t>
            </a:r>
            <a:endParaRPr lang="en-GB" sz="2800" b="0" i="0" dirty="0">
              <a:solidFill>
                <a:srgbClr val="333333"/>
              </a:solidFill>
              <a:effectLst/>
              <a:latin typeface="Georgia" panose="02040502050405020303" pitchFamily="18" charset="0"/>
            </a:endParaRPr>
          </a:p>
        </p:txBody>
      </p:sp>
      <p:pic>
        <p:nvPicPr>
          <p:cNvPr id="7" name="Picture 13">
            <a:extLst>
              <a:ext uri="{FF2B5EF4-FFF2-40B4-BE49-F238E27FC236}">
                <a16:creationId xmlns:a16="http://schemas.microsoft.com/office/drawing/2014/main" id="{767A8379-70DD-6197-5589-19FCACFD50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3218" y="2159763"/>
            <a:ext cx="2019756" cy="1938966"/>
          </a:xfrm>
          <a:prstGeom prst="rect">
            <a:avLst/>
          </a:prstGeom>
        </p:spPr>
      </p:pic>
      <p:pic>
        <p:nvPicPr>
          <p:cNvPr id="8" name="Picture 22">
            <a:extLst>
              <a:ext uri="{FF2B5EF4-FFF2-40B4-BE49-F238E27FC236}">
                <a16:creationId xmlns:a16="http://schemas.microsoft.com/office/drawing/2014/main" id="{E2C30CF7-9429-40A7-4817-0FAE44CC69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71017" y="8078283"/>
            <a:ext cx="4352147" cy="4346443"/>
          </a:xfrm>
          <a:prstGeom prst="rect">
            <a:avLst/>
          </a:prstGeom>
        </p:spPr>
      </p:pic>
      <p:pic>
        <p:nvPicPr>
          <p:cNvPr id="9" name="Picture 32">
            <a:extLst>
              <a:ext uri="{FF2B5EF4-FFF2-40B4-BE49-F238E27FC236}">
                <a16:creationId xmlns:a16="http://schemas.microsoft.com/office/drawing/2014/main" id="{833D7225-FA58-974F-69B3-FBD5CABDF6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94878" y="-3450583"/>
            <a:ext cx="5364129" cy="5364129"/>
          </a:xfrm>
          <a:prstGeom prst="rect">
            <a:avLst/>
          </a:prstGeom>
        </p:spPr>
      </p:pic>
      <p:sp>
        <p:nvSpPr>
          <p:cNvPr id="10" name="TextBox 6">
            <a:extLst>
              <a:ext uri="{FF2B5EF4-FFF2-40B4-BE49-F238E27FC236}">
                <a16:creationId xmlns:a16="http://schemas.microsoft.com/office/drawing/2014/main" id="{B3F849C5-E7CD-58CE-ADB8-2EAF883398C6}"/>
              </a:ext>
            </a:extLst>
          </p:cNvPr>
          <p:cNvSpPr txBox="1"/>
          <p:nvPr/>
        </p:nvSpPr>
        <p:spPr>
          <a:xfrm>
            <a:off x="3673654" y="1597212"/>
            <a:ext cx="10490301"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The new (t-shaped) you</a:t>
            </a:r>
          </a:p>
        </p:txBody>
      </p:sp>
    </p:spTree>
    <p:extLst>
      <p:ext uri="{BB962C8B-B14F-4D97-AF65-F5344CB8AC3E}">
        <p14:creationId xmlns:p14="http://schemas.microsoft.com/office/powerpoint/2010/main" val="192254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464032A8-078B-4C5A-38A6-82076FC46F98}"/>
              </a:ext>
            </a:extLst>
          </p:cNvPr>
          <p:cNvSpPr txBox="1"/>
          <p:nvPr/>
        </p:nvSpPr>
        <p:spPr>
          <a:xfrm>
            <a:off x="768539" y="3275701"/>
            <a:ext cx="7734300" cy="2215991"/>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1. Improvement</a:t>
            </a:r>
            <a:endParaRPr lang="en-GB" sz="2400" b="0" i="0" dirty="0">
              <a:solidFill>
                <a:srgbClr val="333333"/>
              </a:solidFill>
              <a:effectLst/>
              <a:latin typeface="Georgia" panose="02040502050405020303" pitchFamily="18" charset="0"/>
            </a:endParaRPr>
          </a:p>
          <a:p>
            <a:pPr algn="just"/>
            <a:r>
              <a:rPr lang="en-GB" sz="2400" b="0" i="0" dirty="0">
                <a:solidFill>
                  <a:srgbClr val="333333"/>
                </a:solidFill>
                <a:effectLst/>
                <a:latin typeface="Georgia" panose="02040502050405020303" pitchFamily="18" charset="0"/>
              </a:rPr>
              <a:t>When you rated yourself for each of your existing areas, you probably noticed some that you wish were stronger. For example, I’d like to improve my programming  and rock climbing skills. Make note of these areas in the spreadsheet so that you can start working on them.</a:t>
            </a:r>
          </a:p>
        </p:txBody>
      </p:sp>
      <p:sp>
        <p:nvSpPr>
          <p:cNvPr id="5" name="TextBox 11">
            <a:extLst>
              <a:ext uri="{FF2B5EF4-FFF2-40B4-BE49-F238E27FC236}">
                <a16:creationId xmlns:a16="http://schemas.microsoft.com/office/drawing/2014/main" id="{972A25E3-42C4-98FA-9BAC-4385727DC484}"/>
              </a:ext>
            </a:extLst>
          </p:cNvPr>
          <p:cNvSpPr txBox="1"/>
          <p:nvPr/>
        </p:nvSpPr>
        <p:spPr>
          <a:xfrm>
            <a:off x="8715908" y="2558177"/>
            <a:ext cx="7894522" cy="2585323"/>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3. Addition</a:t>
            </a:r>
            <a:endParaRPr lang="en-GB" sz="2400" b="0" i="0" dirty="0">
              <a:solidFill>
                <a:srgbClr val="333333"/>
              </a:solidFill>
              <a:effectLst/>
              <a:latin typeface="Georgia" panose="02040502050405020303" pitchFamily="18" charset="0"/>
            </a:endParaRPr>
          </a:p>
          <a:p>
            <a:pPr algn="just"/>
            <a:r>
              <a:rPr lang="en-GB" sz="2400" b="0" i="0" dirty="0">
                <a:solidFill>
                  <a:srgbClr val="333333"/>
                </a:solidFill>
                <a:effectLst/>
                <a:latin typeface="Georgia" panose="02040502050405020303" pitchFamily="18" charset="0"/>
              </a:rPr>
              <a:t>These are things you currently know nothing about but want to learn. Maybe you need to learn them to make yourself a better job candidate, or maybe they just interest you. Whatever the reason, you want to start learning. For example, I want to learn coding AI so that I can build cool projects to help my work.</a:t>
            </a:r>
          </a:p>
        </p:txBody>
      </p:sp>
      <p:sp>
        <p:nvSpPr>
          <p:cNvPr id="6" name="TextBox 11">
            <a:extLst>
              <a:ext uri="{FF2B5EF4-FFF2-40B4-BE49-F238E27FC236}">
                <a16:creationId xmlns:a16="http://schemas.microsoft.com/office/drawing/2014/main" id="{78DF2B4C-C131-C9A5-E262-D2D786C64DF0}"/>
              </a:ext>
            </a:extLst>
          </p:cNvPr>
          <p:cNvSpPr txBox="1"/>
          <p:nvPr/>
        </p:nvSpPr>
        <p:spPr>
          <a:xfrm>
            <a:off x="1219200" y="5834501"/>
            <a:ext cx="8169275" cy="2954655"/>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2. Maintenance</a:t>
            </a:r>
            <a:endParaRPr lang="en-GB" sz="2400" b="0" i="0" dirty="0">
              <a:solidFill>
                <a:srgbClr val="333333"/>
              </a:solidFill>
              <a:effectLst/>
              <a:latin typeface="Georgia" panose="02040502050405020303" pitchFamily="18" charset="0"/>
            </a:endParaRPr>
          </a:p>
          <a:p>
            <a:pPr algn="just"/>
            <a:r>
              <a:rPr lang="en-GB" sz="2400" b="0" i="0" dirty="0">
                <a:solidFill>
                  <a:srgbClr val="333333"/>
                </a:solidFill>
                <a:effectLst/>
                <a:latin typeface="Georgia" panose="02040502050405020303" pitchFamily="18" charset="0"/>
              </a:rPr>
              <a:t>In some areas, you’re perfectly content with your level and have no interest in going further. This is fine. Don’t waste your time improving areas that don’t matter to you.</a:t>
            </a:r>
          </a:p>
          <a:p>
            <a:pPr algn="just"/>
            <a:r>
              <a:rPr lang="en-GB" sz="2400" b="0" i="0" dirty="0">
                <a:solidFill>
                  <a:srgbClr val="333333"/>
                </a:solidFill>
                <a:effectLst/>
                <a:latin typeface="Georgia" panose="02040502050405020303" pitchFamily="18" charset="0"/>
              </a:rPr>
              <a:t>For example, I’m fine with my very basic cooking abilities. I know enough to healthy cook with sufficient variety, and I’m not interested in becoming the next chef. As long as I cook regularly, I’ll maintain my skills, no problem.</a:t>
            </a:r>
          </a:p>
        </p:txBody>
      </p:sp>
      <p:sp>
        <p:nvSpPr>
          <p:cNvPr id="7" name="TextBox 6">
            <a:extLst>
              <a:ext uri="{FF2B5EF4-FFF2-40B4-BE49-F238E27FC236}">
                <a16:creationId xmlns:a16="http://schemas.microsoft.com/office/drawing/2014/main" id="{ECBFD4C7-CBD4-B685-1372-207039D6E721}"/>
              </a:ext>
            </a:extLst>
          </p:cNvPr>
          <p:cNvSpPr txBox="1"/>
          <p:nvPr/>
        </p:nvSpPr>
        <p:spPr>
          <a:xfrm>
            <a:off x="9721379" y="5600260"/>
            <a:ext cx="7894522" cy="2585323"/>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4. Depth</a:t>
            </a:r>
            <a:endParaRPr lang="en-GB" sz="2400" b="0" i="0" dirty="0">
              <a:solidFill>
                <a:srgbClr val="333333"/>
              </a:solidFill>
              <a:effectLst/>
              <a:latin typeface="Georgia" panose="02040502050405020303" pitchFamily="18" charset="0"/>
            </a:endParaRPr>
          </a:p>
          <a:p>
            <a:pPr algn="just"/>
            <a:r>
              <a:rPr lang="en-GB" sz="2400" b="0" i="0" dirty="0">
                <a:solidFill>
                  <a:srgbClr val="333333"/>
                </a:solidFill>
                <a:effectLst/>
                <a:latin typeface="Georgia" panose="02040502050405020303" pitchFamily="18" charset="0"/>
              </a:rPr>
              <a:t>Finally, you need to identify the area where you want to specialize. You may already know what this area is... It could be an existing area; or it could be something new you know nothing about but really feel will be useful/interesting. Regardless, you need to </a:t>
            </a:r>
            <a:r>
              <a:rPr lang="en-GB" sz="2400" b="1" i="0" dirty="0">
                <a:solidFill>
                  <a:srgbClr val="333333"/>
                </a:solidFill>
                <a:effectLst/>
                <a:latin typeface="Georgia" panose="02040502050405020303" pitchFamily="18" charset="0"/>
              </a:rPr>
              <a:t>identify this area so that you can focus on it.</a:t>
            </a:r>
            <a:endParaRPr lang="en-GB" sz="2400" b="0" i="0" dirty="0">
              <a:solidFill>
                <a:srgbClr val="333333"/>
              </a:solidFill>
              <a:effectLst/>
              <a:latin typeface="Georgia" panose="02040502050405020303" pitchFamily="18" charset="0"/>
            </a:endParaRPr>
          </a:p>
        </p:txBody>
      </p:sp>
      <p:pic>
        <p:nvPicPr>
          <p:cNvPr id="8" name="Picture 5">
            <a:extLst>
              <a:ext uri="{FF2B5EF4-FFF2-40B4-BE49-F238E27FC236}">
                <a16:creationId xmlns:a16="http://schemas.microsoft.com/office/drawing/2014/main" id="{6E91D6BC-8B0C-CA97-61D8-C06393024ECD}"/>
              </a:ext>
            </a:extLst>
          </p:cNvPr>
          <p:cNvPicPr>
            <a:picLocks noChangeAspect="1"/>
          </p:cNvPicPr>
          <p:nvPr/>
        </p:nvPicPr>
        <p:blipFill>
          <a:blip r:embed="rId2"/>
          <a:srcRect/>
          <a:stretch>
            <a:fillRect/>
          </a:stretch>
        </p:blipFill>
        <p:spPr>
          <a:xfrm>
            <a:off x="7086600" y="9232388"/>
            <a:ext cx="3710720" cy="779251"/>
          </a:xfrm>
          <a:prstGeom prst="rect">
            <a:avLst/>
          </a:prstGeom>
        </p:spPr>
      </p:pic>
      <p:pic>
        <p:nvPicPr>
          <p:cNvPr id="9" name="Picture 3">
            <a:extLst>
              <a:ext uri="{FF2B5EF4-FFF2-40B4-BE49-F238E27FC236}">
                <a16:creationId xmlns:a16="http://schemas.microsoft.com/office/drawing/2014/main" id="{8C1934EF-21E9-94AA-ABB5-FFEDCD4F7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173293" y="-1384180"/>
            <a:ext cx="3334026" cy="3588482"/>
          </a:xfrm>
          <a:prstGeom prst="rect">
            <a:avLst/>
          </a:prstGeom>
        </p:spPr>
      </p:pic>
      <p:sp>
        <p:nvSpPr>
          <p:cNvPr id="10" name="TextBox 9">
            <a:extLst>
              <a:ext uri="{FF2B5EF4-FFF2-40B4-BE49-F238E27FC236}">
                <a16:creationId xmlns:a16="http://schemas.microsoft.com/office/drawing/2014/main" id="{CDED797F-1A6C-4454-31CE-F320BC35F314}"/>
              </a:ext>
            </a:extLst>
          </p:cNvPr>
          <p:cNvSpPr txBox="1"/>
          <p:nvPr/>
        </p:nvSpPr>
        <p:spPr>
          <a:xfrm>
            <a:off x="6781800" y="1130117"/>
            <a:ext cx="3505200" cy="769441"/>
          </a:xfrm>
          <a:prstGeom prst="rect">
            <a:avLst/>
          </a:prstGeom>
          <a:noFill/>
        </p:spPr>
        <p:txBody>
          <a:bodyPr wrap="square" rtlCol="0">
            <a:spAutoFit/>
          </a:bodyPr>
          <a:lstStyle/>
          <a:p>
            <a:r>
              <a:rPr lang="en-RO" sz="4400" dirty="0">
                <a:latin typeface="Georgia" panose="02040502050405020303" pitchFamily="18" charset="0"/>
              </a:rPr>
              <a:t>Descriptions</a:t>
            </a:r>
          </a:p>
        </p:txBody>
      </p:sp>
      <p:pic>
        <p:nvPicPr>
          <p:cNvPr id="11" name="Picture 4">
            <a:extLst>
              <a:ext uri="{FF2B5EF4-FFF2-40B4-BE49-F238E27FC236}">
                <a16:creationId xmlns:a16="http://schemas.microsoft.com/office/drawing/2014/main" id="{2E784FB3-1492-4074-FFC0-281E617565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173" y="1797014"/>
            <a:ext cx="1403660" cy="1277646"/>
          </a:xfrm>
          <a:prstGeom prst="rect">
            <a:avLst/>
          </a:prstGeom>
        </p:spPr>
      </p:pic>
      <p:pic>
        <p:nvPicPr>
          <p:cNvPr id="12" name="Picture 4">
            <a:extLst>
              <a:ext uri="{FF2B5EF4-FFF2-40B4-BE49-F238E27FC236}">
                <a16:creationId xmlns:a16="http://schemas.microsoft.com/office/drawing/2014/main" id="{2ACDEB69-0FD9-492E-1583-735CC536549A}"/>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13" name="Group 36">
            <a:extLst>
              <a:ext uri="{FF2B5EF4-FFF2-40B4-BE49-F238E27FC236}">
                <a16:creationId xmlns:a16="http://schemas.microsoft.com/office/drawing/2014/main" id="{E2731B1B-DAC5-A0C7-C4B5-474817FD2C0C}"/>
              </a:ext>
            </a:extLst>
          </p:cNvPr>
          <p:cNvGrpSpPr/>
          <p:nvPr/>
        </p:nvGrpSpPr>
        <p:grpSpPr>
          <a:xfrm>
            <a:off x="15903068" y="8682605"/>
            <a:ext cx="2900572" cy="807705"/>
            <a:chOff x="0" y="0"/>
            <a:chExt cx="3867430" cy="1076939"/>
          </a:xfrm>
        </p:grpSpPr>
        <p:pic>
          <p:nvPicPr>
            <p:cNvPr id="14" name="Picture 37">
              <a:extLst>
                <a:ext uri="{FF2B5EF4-FFF2-40B4-BE49-F238E27FC236}">
                  <a16:creationId xmlns:a16="http://schemas.microsoft.com/office/drawing/2014/main" id="{72BBF00C-7BC6-5B23-330B-5303C5A32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2ABB0BD7-07DF-2C57-2C74-178192A0E3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9" name="Picture 32">
            <a:extLst>
              <a:ext uri="{FF2B5EF4-FFF2-40B4-BE49-F238E27FC236}">
                <a16:creationId xmlns:a16="http://schemas.microsoft.com/office/drawing/2014/main" id="{725495F1-6CE0-6969-E5C0-D1FEE46E42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10711" y="-3433603"/>
            <a:ext cx="5364129" cy="5364129"/>
          </a:xfrm>
          <a:prstGeom prst="rect">
            <a:avLst/>
          </a:prstGeom>
        </p:spPr>
      </p:pic>
    </p:spTree>
    <p:extLst>
      <p:ext uri="{BB962C8B-B14F-4D97-AF65-F5344CB8AC3E}">
        <p14:creationId xmlns:p14="http://schemas.microsoft.com/office/powerpoint/2010/main" val="1048481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8" name="TextBox 28"/>
          <p:cNvSpPr txBox="1"/>
          <p:nvPr/>
        </p:nvSpPr>
        <p:spPr>
          <a:xfrm>
            <a:off x="1738755" y="6360519"/>
            <a:ext cx="10021672" cy="1308050"/>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2. Work on projects.</a:t>
            </a:r>
          </a:p>
          <a:p>
            <a:pPr algn="just">
              <a:lnSpc>
                <a:spcPts val="3359"/>
              </a:lnSpc>
            </a:pPr>
            <a:r>
              <a:rPr lang="en-US" sz="2800" spc="-36" dirty="0">
                <a:solidFill>
                  <a:srgbClr val="000000"/>
                </a:solidFill>
                <a:latin typeface="Abhaya Libre Regular"/>
              </a:rPr>
              <a:t>Create something in your spare time. For example, if you want to learn WordPress, you can create a personal website and maintain it.</a:t>
            </a:r>
          </a:p>
        </p:txBody>
      </p:sp>
      <p:sp>
        <p:nvSpPr>
          <p:cNvPr id="30" name="TextBox 30"/>
          <p:cNvSpPr txBox="1"/>
          <p:nvPr/>
        </p:nvSpPr>
        <p:spPr>
          <a:xfrm>
            <a:off x="1701149" y="2847259"/>
            <a:ext cx="9492375" cy="3052118"/>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1. Make it a habit.</a:t>
            </a:r>
          </a:p>
          <a:p>
            <a:pPr algn="just">
              <a:lnSpc>
                <a:spcPts val="3359"/>
              </a:lnSpc>
            </a:pPr>
            <a:r>
              <a:rPr lang="en-US" sz="2800" spc="-36" dirty="0">
                <a:solidFill>
                  <a:srgbClr val="000000"/>
                </a:solidFill>
                <a:latin typeface="Abhaya Libre Regular"/>
              </a:rPr>
              <a:t>Habits are such a huge portion of our lives (40% of your daily actions, according to Duke University researchers). So when you take control of your habits, you gain immense power.</a:t>
            </a:r>
          </a:p>
          <a:p>
            <a:pPr algn="just">
              <a:lnSpc>
                <a:spcPts val="3359"/>
              </a:lnSpc>
            </a:pPr>
            <a:r>
              <a:rPr lang="en-US" sz="2800" spc="-36" dirty="0">
                <a:solidFill>
                  <a:srgbClr val="000000"/>
                </a:solidFill>
                <a:latin typeface="Abhaya Libre Regular"/>
              </a:rPr>
              <a:t>We need to make developing T-shaped self a habit. We can do this by taking each area that we want to improve/maintain and add it to our daily to-do list. </a:t>
            </a:r>
          </a:p>
        </p:txBody>
      </p:sp>
      <p:sp>
        <p:nvSpPr>
          <p:cNvPr id="31" name="TextBox 31"/>
          <p:cNvSpPr txBox="1"/>
          <p:nvPr/>
        </p:nvSpPr>
        <p:spPr>
          <a:xfrm>
            <a:off x="3184356" y="1375318"/>
            <a:ext cx="10489690" cy="855362"/>
          </a:xfrm>
          <a:prstGeom prst="rect">
            <a:avLst/>
          </a:prstGeom>
        </p:spPr>
        <p:txBody>
          <a:bodyPr wrap="square" lIns="0" tIns="0" rIns="0" bIns="0" rtlCol="0" anchor="t">
            <a:spAutoFit/>
          </a:bodyPr>
          <a:lstStyle/>
          <a:p>
            <a:pPr algn="just">
              <a:lnSpc>
                <a:spcPts val="3359"/>
              </a:lnSpc>
            </a:pPr>
            <a:r>
              <a:rPr lang="en-GB" sz="2400" b="1" i="0" dirty="0">
                <a:solidFill>
                  <a:srgbClr val="333333"/>
                </a:solidFill>
                <a:effectLst/>
                <a:latin typeface="Georgia" panose="02040502050405020303" pitchFamily="18" charset="0"/>
              </a:rPr>
              <a:t>What does becoming a T-shaped person look like on a daily basis? The following are key to success:</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513003" y="2223730"/>
            <a:ext cx="10281519" cy="3907480"/>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3. Evaluate your progress. </a:t>
            </a:r>
          </a:p>
          <a:p>
            <a:pPr algn="just">
              <a:lnSpc>
                <a:spcPts val="3359"/>
              </a:lnSpc>
            </a:pPr>
            <a:r>
              <a:rPr lang="en-US" sz="2400" spc="-36" dirty="0">
                <a:solidFill>
                  <a:srgbClr val="000000"/>
                </a:solidFill>
                <a:latin typeface="Abhaya Libre Regular"/>
              </a:rPr>
              <a:t>Making your practice a habit is the first step, but if you want to improve you need to evaluate your progress regularly. Here are a few self-evaluation ideas:</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If you want to test a particular knowledge area, read a recent paper from the field and rate your understanding of it from 1-5.</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Use the Feynman Technique: Take a piece of paper and write everything you know about the topic. You’ll quickly find the gaps in your knowledge.</a:t>
            </a: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Teach your skill to someone else. Similar to the Feynman technique (but with more immediate feedback), this will expose areas that you don’t really understand.</a:t>
            </a:r>
          </a:p>
        </p:txBody>
      </p:sp>
      <p:sp>
        <p:nvSpPr>
          <p:cNvPr id="31" name="TextBox 31"/>
          <p:cNvSpPr txBox="1"/>
          <p:nvPr/>
        </p:nvSpPr>
        <p:spPr>
          <a:xfrm>
            <a:off x="2539707" y="1099263"/>
            <a:ext cx="10489690" cy="855362"/>
          </a:xfrm>
          <a:prstGeom prst="rect">
            <a:avLst/>
          </a:prstGeom>
        </p:spPr>
        <p:txBody>
          <a:bodyPr wrap="square" lIns="0" tIns="0" rIns="0" bIns="0" rtlCol="0" anchor="t">
            <a:spAutoFit/>
          </a:bodyPr>
          <a:lstStyle/>
          <a:p>
            <a:pPr algn="just">
              <a:lnSpc>
                <a:spcPts val="3359"/>
              </a:lnSpc>
            </a:pPr>
            <a:r>
              <a:rPr lang="en-GB" sz="2400" b="1" i="0" dirty="0">
                <a:solidFill>
                  <a:srgbClr val="333333"/>
                </a:solidFill>
                <a:effectLst/>
                <a:latin typeface="Georgia" panose="02040502050405020303" pitchFamily="18" charset="0"/>
              </a:rPr>
              <a:t>What does becoming a T-shaped person look like on a daily basis? The following are key to success:</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1378470" y="6287851"/>
            <a:ext cx="10885524" cy="2163413"/>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4. Give your specialty extra attention.</a:t>
            </a:r>
          </a:p>
          <a:p>
            <a:pPr algn="just">
              <a:lnSpc>
                <a:spcPts val="3359"/>
              </a:lnSpc>
            </a:pPr>
            <a:r>
              <a:rPr lang="en-US" sz="2400" spc="-36" dirty="0">
                <a:solidFill>
                  <a:srgbClr val="000000"/>
                </a:solidFill>
                <a:latin typeface="Abhaya Libre Regular"/>
              </a:rPr>
              <a:t>For the area in which you want to become an expert, you need to pay special attention to your progress. </a:t>
            </a:r>
          </a:p>
          <a:p>
            <a:pPr algn="just">
              <a:lnSpc>
                <a:spcPts val="3359"/>
              </a:lnSpc>
            </a:pPr>
            <a:r>
              <a:rPr lang="en-US" sz="2400" spc="-36" dirty="0">
                <a:solidFill>
                  <a:srgbClr val="000000"/>
                </a:solidFill>
                <a:latin typeface="Abhaya Libre Regular"/>
              </a:rPr>
              <a:t>Also, seek out a mentor who can help you once you’ve progressed past introductory learning materials.</a:t>
            </a:r>
          </a:p>
        </p:txBody>
      </p:sp>
    </p:spTree>
    <p:extLst>
      <p:ext uri="{BB962C8B-B14F-4D97-AF65-F5344CB8AC3E}">
        <p14:creationId xmlns:p14="http://schemas.microsoft.com/office/powerpoint/2010/main" val="42680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9788" y="2443554"/>
            <a:ext cx="9154997" cy="2599430"/>
          </a:xfrm>
          <a:prstGeom prst="rect">
            <a:avLst/>
          </a:prstGeom>
        </p:spPr>
        <p:txBody>
          <a:bodyPr wrap="square" lIns="0" tIns="0" rIns="0" bIns="0" rtlCol="0" anchor="t">
            <a:spAutoFit/>
          </a:bodyPr>
          <a:lstStyle/>
          <a:p>
            <a:pPr algn="just">
              <a:lnSpc>
                <a:spcPts val="3359"/>
              </a:lnSpc>
            </a:pPr>
            <a:r>
              <a:rPr lang="en-GB" sz="2800" b="1" spc="-36" dirty="0">
                <a:solidFill>
                  <a:srgbClr val="000000"/>
                </a:solidFill>
                <a:latin typeface="Abhaya Libre Regular"/>
              </a:rPr>
              <a:t>5. Deconstruct skills.</a:t>
            </a:r>
          </a:p>
          <a:p>
            <a:pPr algn="just">
              <a:lnSpc>
                <a:spcPts val="3359"/>
              </a:lnSpc>
            </a:pPr>
            <a:r>
              <a:rPr lang="en-GB" sz="2800" spc="-36" dirty="0">
                <a:solidFill>
                  <a:srgbClr val="000000"/>
                </a:solidFill>
                <a:latin typeface="Abhaya Libre Regular"/>
              </a:rPr>
              <a:t>Something like “learn rock climbing” is a huge, vague goal. So huge that it can feel impossible; so vague that it will be impossible if you don’t make it more concrete. To overcome that, break the skill down. For example, you might decide to focus on just foot positioning or on strengthening your fingers. </a:t>
            </a:r>
          </a:p>
        </p:txBody>
      </p:sp>
      <p:sp>
        <p:nvSpPr>
          <p:cNvPr id="31" name="TextBox 31"/>
          <p:cNvSpPr txBox="1"/>
          <p:nvPr/>
        </p:nvSpPr>
        <p:spPr>
          <a:xfrm>
            <a:off x="2539707" y="1099263"/>
            <a:ext cx="10489690" cy="855362"/>
          </a:xfrm>
          <a:prstGeom prst="rect">
            <a:avLst/>
          </a:prstGeom>
        </p:spPr>
        <p:txBody>
          <a:bodyPr wrap="square" lIns="0" tIns="0" rIns="0" bIns="0" rtlCol="0" anchor="t">
            <a:spAutoFit/>
          </a:bodyPr>
          <a:lstStyle/>
          <a:p>
            <a:pPr algn="just">
              <a:lnSpc>
                <a:spcPts val="3359"/>
              </a:lnSpc>
            </a:pPr>
            <a:r>
              <a:rPr lang="en-GB" sz="2400" b="1" i="0" dirty="0">
                <a:solidFill>
                  <a:srgbClr val="333333"/>
                </a:solidFill>
                <a:effectLst/>
                <a:latin typeface="Georgia" panose="02040502050405020303" pitchFamily="18" charset="0"/>
              </a:rPr>
              <a:t>What does becoming a T-shaped person look like on a daily basis? The following are key to success:</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2019254" y="5850620"/>
            <a:ext cx="9114135" cy="1308050"/>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6. Be patient</a:t>
            </a:r>
          </a:p>
          <a:p>
            <a:pPr algn="just">
              <a:lnSpc>
                <a:spcPts val="3359"/>
              </a:lnSpc>
            </a:pPr>
            <a:r>
              <a:rPr lang="en-GB" sz="2800" spc="-36" dirty="0">
                <a:solidFill>
                  <a:srgbClr val="000000"/>
                </a:solidFill>
                <a:latin typeface="Abhaya Libre Regular"/>
              </a:rPr>
              <a:t>Building T-shaped skills takes time and effort. Be patient and consistent in your efforts and eventually, you will see the results.</a:t>
            </a:r>
            <a:endParaRPr lang="en-US" sz="2800" spc="-36" dirty="0">
              <a:solidFill>
                <a:srgbClr val="000000"/>
              </a:solidFill>
              <a:latin typeface="Abhaya Libre Regular"/>
            </a:endParaRPr>
          </a:p>
        </p:txBody>
      </p:sp>
    </p:spTree>
    <p:extLst>
      <p:ext uri="{BB962C8B-B14F-4D97-AF65-F5344CB8AC3E}">
        <p14:creationId xmlns:p14="http://schemas.microsoft.com/office/powerpoint/2010/main" val="1788235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3135880" y="1120291"/>
            <a:ext cx="8249846"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Smart Solutions Thinking </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1905250" y="2194985"/>
            <a:ext cx="8686550" cy="2954655"/>
          </a:xfrm>
          <a:prstGeom prst="rect">
            <a:avLst/>
          </a:prstGeom>
        </p:spPr>
        <p:txBody>
          <a:bodyPr wrap="square" lIns="0" tIns="0" rIns="0" bIns="0" rtlCol="0" anchor="t">
            <a:spAutoFit/>
          </a:bodyPr>
          <a:lstStyle/>
          <a:p>
            <a:pPr algn="just"/>
            <a:r>
              <a:rPr lang="en-GB" sz="2400" b="0" i="0" dirty="0">
                <a:solidFill>
                  <a:srgbClr val="374151"/>
                </a:solidFill>
                <a:effectLst/>
                <a:latin typeface="Söhne"/>
              </a:rPr>
              <a:t>"Smart solutions thinking" is a mindset and approach towards problem solving that is characterized by a focus on innovation, creativity, and finding effective and efficient solutions to complex challenges. In the context of regional development, it is a key skill for professionals working in the field of regional development, including those in the vocational education and training (VET) sector, and those working with development agencies and decision-making bodies in the European Union.</a:t>
            </a:r>
          </a:p>
        </p:txBody>
      </p:sp>
      <p:sp>
        <p:nvSpPr>
          <p:cNvPr id="6" name="TextBox 28">
            <a:extLst>
              <a:ext uri="{FF2B5EF4-FFF2-40B4-BE49-F238E27FC236}">
                <a16:creationId xmlns:a16="http://schemas.microsoft.com/office/drawing/2014/main" id="{CD1528D3-B969-AB90-1320-806641C348B5}"/>
              </a:ext>
            </a:extLst>
          </p:cNvPr>
          <p:cNvSpPr txBox="1"/>
          <p:nvPr/>
        </p:nvSpPr>
        <p:spPr>
          <a:xfrm>
            <a:off x="7010400" y="6035353"/>
            <a:ext cx="9139717" cy="2215991"/>
          </a:xfrm>
          <a:prstGeom prst="rect">
            <a:avLst/>
          </a:prstGeom>
        </p:spPr>
        <p:txBody>
          <a:bodyPr wrap="square" lIns="0" tIns="0" rIns="0" bIns="0" rtlCol="0" anchor="t">
            <a:spAutoFit/>
          </a:bodyPr>
          <a:lstStyle/>
          <a:p>
            <a:pPr algn="just"/>
            <a:r>
              <a:rPr lang="en-GB" sz="2400" b="0" i="0" dirty="0">
                <a:solidFill>
                  <a:srgbClr val="374151"/>
                </a:solidFill>
                <a:effectLst/>
                <a:latin typeface="Söhne"/>
              </a:rPr>
              <a:t>For example, a professional with smart solutions thinking skills would be able to take a comprehensive, multi-disciplinary approach to </a:t>
            </a:r>
            <a:r>
              <a:rPr lang="en-GB" sz="2400" b="0" i="0" dirty="0" err="1">
                <a:solidFill>
                  <a:srgbClr val="374151"/>
                </a:solidFill>
                <a:effectLst/>
                <a:latin typeface="Söhne"/>
              </a:rPr>
              <a:t>analyzing</a:t>
            </a:r>
            <a:r>
              <a:rPr lang="en-GB" sz="2400" b="0" i="0" dirty="0">
                <a:solidFill>
                  <a:srgbClr val="374151"/>
                </a:solidFill>
                <a:effectLst/>
                <a:latin typeface="Söhne"/>
              </a:rPr>
              <a:t> a complex development challenge, such as a skills shortage in a specific region. They would be able to identify the root cause of the issue, consider various alternative solutions, and develop a tailored approach to addressing the challenge that leverages existing resources and partners.</a:t>
            </a:r>
          </a:p>
        </p:txBody>
      </p:sp>
      <p:pic>
        <p:nvPicPr>
          <p:cNvPr id="8" name="Picture 7">
            <a:extLst>
              <a:ext uri="{FF2B5EF4-FFF2-40B4-BE49-F238E27FC236}">
                <a16:creationId xmlns:a16="http://schemas.microsoft.com/office/drawing/2014/main" id="{A77A3083-DC61-74AE-CE75-F4630EB2E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4317" y="959057"/>
            <a:ext cx="4495800" cy="4495800"/>
          </a:xfrm>
          <a:prstGeom prst="rect">
            <a:avLst/>
          </a:prstGeom>
        </p:spPr>
      </p:pic>
      <p:pic>
        <p:nvPicPr>
          <p:cNvPr id="10" name="Picture 14">
            <a:extLst>
              <a:ext uri="{FF2B5EF4-FFF2-40B4-BE49-F238E27FC236}">
                <a16:creationId xmlns:a16="http://schemas.microsoft.com/office/drawing/2014/main" id="{AAFCB562-E714-C837-9042-55861CD06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097" y="5774879"/>
            <a:ext cx="3381728" cy="2845797"/>
          </a:xfrm>
          <a:prstGeom prst="rect">
            <a:avLst/>
          </a:prstGeom>
        </p:spPr>
      </p:pic>
    </p:spTree>
    <p:extLst>
      <p:ext uri="{BB962C8B-B14F-4D97-AF65-F5344CB8AC3E}">
        <p14:creationId xmlns:p14="http://schemas.microsoft.com/office/powerpoint/2010/main" val="194927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4C60506-2A11-EA43-EEFE-77D6D017415C}"/>
              </a:ext>
            </a:extLst>
          </p:cNvPr>
          <p:cNvSpPr txBox="1"/>
          <p:nvPr/>
        </p:nvSpPr>
        <p:spPr>
          <a:xfrm>
            <a:off x="6187220" y="2342272"/>
            <a:ext cx="9220200" cy="3016210"/>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Smart solutions thinking is an important skill for professionals who are working to promote regional development and support skills development across Europe. By adopting this mindset, professionals are able to create innovative, effective, and sustainable solutions to challenges in the regions they work in, ultimately contributing to the overall development of the European Union.</a:t>
            </a:r>
          </a:p>
        </p:txBody>
      </p:sp>
      <p:pic>
        <p:nvPicPr>
          <p:cNvPr id="3" name="Picture 2" descr="Free Maze Graphic photo and picture">
            <a:extLst>
              <a:ext uri="{FF2B5EF4-FFF2-40B4-BE49-F238E27FC236}">
                <a16:creationId xmlns:a16="http://schemas.microsoft.com/office/drawing/2014/main" id="{0917FAB8-DF44-B9BC-53CF-EDBD3580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04614"/>
            <a:ext cx="4038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C9F33132-71B4-867D-C50E-785E5555565C}"/>
              </a:ext>
            </a:extLst>
          </p:cNvPr>
          <p:cNvPicPr>
            <a:picLocks noChangeAspect="1"/>
          </p:cNvPicPr>
          <p:nvPr/>
        </p:nvPicPr>
        <p:blipFill>
          <a:blip r:embed="rId3"/>
          <a:srcRect/>
          <a:stretch>
            <a:fillRect/>
          </a:stretch>
        </p:blipFill>
        <p:spPr>
          <a:xfrm>
            <a:off x="7086600" y="9208393"/>
            <a:ext cx="3710720" cy="779251"/>
          </a:xfrm>
          <a:prstGeom prst="rect">
            <a:avLst/>
          </a:prstGeom>
        </p:spPr>
      </p:pic>
      <p:pic>
        <p:nvPicPr>
          <p:cNvPr id="5" name="Picture 3">
            <a:extLst>
              <a:ext uri="{FF2B5EF4-FFF2-40B4-BE49-F238E27FC236}">
                <a16:creationId xmlns:a16="http://schemas.microsoft.com/office/drawing/2014/main" id="{11826195-C61D-F664-C826-4D18C7866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4">
            <a:extLst>
              <a:ext uri="{FF2B5EF4-FFF2-40B4-BE49-F238E27FC236}">
                <a16:creationId xmlns:a16="http://schemas.microsoft.com/office/drawing/2014/main" id="{17FD0590-72BA-688E-5547-53C856D98B40}"/>
              </a:ext>
            </a:extLst>
          </p:cNvPr>
          <p:cNvPicPr>
            <a:picLocks noChangeAspect="1"/>
          </p:cNvPicPr>
          <p:nvPr/>
        </p:nvPicPr>
        <p:blipFill>
          <a:blip r:embed="rId6"/>
          <a:srcRect/>
          <a:stretch>
            <a:fillRect/>
          </a:stretch>
        </p:blipFill>
        <p:spPr>
          <a:xfrm>
            <a:off x="16418708" y="0"/>
            <a:ext cx="1869292" cy="1869292"/>
          </a:xfrm>
          <a:prstGeom prst="rect">
            <a:avLst/>
          </a:prstGeom>
        </p:spPr>
      </p:pic>
      <p:sp>
        <p:nvSpPr>
          <p:cNvPr id="7" name="TextBox 9">
            <a:extLst>
              <a:ext uri="{FF2B5EF4-FFF2-40B4-BE49-F238E27FC236}">
                <a16:creationId xmlns:a16="http://schemas.microsoft.com/office/drawing/2014/main" id="{70ACC44B-7F2D-F831-7ABE-EFF4E84FF90B}"/>
              </a:ext>
            </a:extLst>
          </p:cNvPr>
          <p:cNvSpPr txBox="1"/>
          <p:nvPr/>
        </p:nvSpPr>
        <p:spPr>
          <a:xfrm>
            <a:off x="4495800" y="1080228"/>
            <a:ext cx="76962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Smart Solutions Thinking </a:t>
            </a:r>
            <a:endParaRPr lang="en-US" sz="5400" dirty="0">
              <a:solidFill>
                <a:srgbClr val="000000"/>
              </a:solidFill>
              <a:latin typeface="Abhaya Libre Regular"/>
            </a:endParaRPr>
          </a:p>
        </p:txBody>
      </p:sp>
      <p:sp>
        <p:nvSpPr>
          <p:cNvPr id="9" name="TextBox 8">
            <a:extLst>
              <a:ext uri="{FF2B5EF4-FFF2-40B4-BE49-F238E27FC236}">
                <a16:creationId xmlns:a16="http://schemas.microsoft.com/office/drawing/2014/main" id="{ACB21EE4-94D7-5AC5-71BD-D25C97D961D3}"/>
              </a:ext>
            </a:extLst>
          </p:cNvPr>
          <p:cNvSpPr txBox="1"/>
          <p:nvPr/>
        </p:nvSpPr>
        <p:spPr>
          <a:xfrm>
            <a:off x="3719940" y="5893404"/>
            <a:ext cx="9488904" cy="2246769"/>
          </a:xfrm>
          <a:prstGeom prst="rect">
            <a:avLst/>
          </a:prstGeom>
          <a:noFill/>
        </p:spPr>
        <p:txBody>
          <a:bodyPr wrap="square">
            <a:spAutoFit/>
          </a:bodyPr>
          <a:lstStyle/>
          <a:p>
            <a:pPr algn="just"/>
            <a:r>
              <a:rPr lang="en-GB" sz="2800" dirty="0"/>
              <a:t>The key to smart solutions thinking is a willingness to embrace change and innovation, and to continuously learn and adapt in the face of new challenges. By staying curious, flexible, and open-minded, we can create smarter and more sustainable solutions that benefit both ourselves and our communities.</a:t>
            </a:r>
            <a:endParaRPr lang="en-RO" sz="2800" dirty="0"/>
          </a:p>
        </p:txBody>
      </p:sp>
      <p:pic>
        <p:nvPicPr>
          <p:cNvPr id="10" name="Picture 4">
            <a:extLst>
              <a:ext uri="{FF2B5EF4-FFF2-40B4-BE49-F238E27FC236}">
                <a16:creationId xmlns:a16="http://schemas.microsoft.com/office/drawing/2014/main" id="{769AC2AD-311A-4971-DB9C-E2EEEF1A60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03760" y="6412054"/>
            <a:ext cx="1403660" cy="1277646"/>
          </a:xfrm>
          <a:prstGeom prst="rect">
            <a:avLst/>
          </a:prstGeom>
        </p:spPr>
      </p:pic>
      <p:pic>
        <p:nvPicPr>
          <p:cNvPr id="11" name="Picture 4">
            <a:extLst>
              <a:ext uri="{FF2B5EF4-FFF2-40B4-BE49-F238E27FC236}">
                <a16:creationId xmlns:a16="http://schemas.microsoft.com/office/drawing/2014/main" id="{C9B9B303-1EF7-5468-0E87-14D5981937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3526" y="6377965"/>
            <a:ext cx="1403660" cy="1277646"/>
          </a:xfrm>
          <a:prstGeom prst="rect">
            <a:avLst/>
          </a:prstGeom>
        </p:spPr>
      </p:pic>
      <p:pic>
        <p:nvPicPr>
          <p:cNvPr id="12" name="Picture 32">
            <a:extLst>
              <a:ext uri="{FF2B5EF4-FFF2-40B4-BE49-F238E27FC236}">
                <a16:creationId xmlns:a16="http://schemas.microsoft.com/office/drawing/2014/main" id="{7F38DC0D-8D7F-9F89-790D-D325A7F2D5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11967" y="-3461350"/>
            <a:ext cx="5364129" cy="5364129"/>
          </a:xfrm>
          <a:prstGeom prst="rect">
            <a:avLst/>
          </a:prstGeom>
        </p:spPr>
      </p:pic>
      <p:grpSp>
        <p:nvGrpSpPr>
          <p:cNvPr id="13" name="Group 36">
            <a:extLst>
              <a:ext uri="{FF2B5EF4-FFF2-40B4-BE49-F238E27FC236}">
                <a16:creationId xmlns:a16="http://schemas.microsoft.com/office/drawing/2014/main" id="{CD469171-A34B-8880-A70C-7ED843757B30}"/>
              </a:ext>
            </a:extLst>
          </p:cNvPr>
          <p:cNvGrpSpPr/>
          <p:nvPr/>
        </p:nvGrpSpPr>
        <p:grpSpPr>
          <a:xfrm>
            <a:off x="-855216" y="8822622"/>
            <a:ext cx="2900572" cy="807705"/>
            <a:chOff x="0" y="0"/>
            <a:chExt cx="3867430" cy="1076939"/>
          </a:xfrm>
        </p:grpSpPr>
        <p:pic>
          <p:nvPicPr>
            <p:cNvPr id="14" name="Picture 37">
              <a:extLst>
                <a:ext uri="{FF2B5EF4-FFF2-40B4-BE49-F238E27FC236}">
                  <a16:creationId xmlns:a16="http://schemas.microsoft.com/office/drawing/2014/main" id="{79C42560-CF98-CD2E-3391-563BE74A09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D9EBC219-DF19-3499-4B56-0B8D9C03AE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342048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Disclaimer</a:t>
            </a:r>
          </a:p>
        </p:txBody>
      </p:sp>
      <p:sp>
        <p:nvSpPr>
          <p:cNvPr id="3" name="TextBox 3"/>
          <p:cNvSpPr txBox="1"/>
          <p:nvPr/>
        </p:nvSpPr>
        <p:spPr>
          <a:xfrm>
            <a:off x="1784075" y="2828851"/>
            <a:ext cx="15741892" cy="4222115"/>
          </a:xfrm>
          <a:prstGeom prst="rect">
            <a:avLst/>
          </a:prstGeom>
        </p:spPr>
        <p:txBody>
          <a:bodyPr lIns="0" tIns="0" rIns="0" bIns="0" rtlCol="0" anchor="t">
            <a:spAutoFit/>
          </a:bodyPr>
          <a:lstStyle/>
          <a:p>
            <a:pPr algn="just">
              <a:lnSpc>
                <a:spcPts val="4619"/>
              </a:lnSpc>
            </a:pPr>
            <a:r>
              <a:rPr lang="en-US" sz="3299" spc="-49" dirty="0">
                <a:solidFill>
                  <a:srgbClr val="000000"/>
                </a:solidFill>
                <a:latin typeface="Abhaya Libre Regular"/>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pPr algn="just">
              <a:lnSpc>
                <a:spcPts val="2380"/>
              </a:lnSpc>
            </a:pPr>
            <a:endParaRPr lang="en-US" sz="3299" spc="-49" dirty="0">
              <a:solidFill>
                <a:srgbClr val="000000"/>
              </a:solidFill>
              <a:latin typeface="Abhaya Libre Regular"/>
            </a:endParaRPr>
          </a:p>
          <a:p>
            <a:pPr algn="just">
              <a:lnSpc>
                <a:spcPts val="4619"/>
              </a:lnSpc>
            </a:pPr>
            <a:r>
              <a:rPr lang="en-US" sz="3299" spc="-49" dirty="0">
                <a:solidFill>
                  <a:srgbClr val="000000"/>
                </a:solidFill>
                <a:latin typeface="Abhaya Libre Regular"/>
              </a:rPr>
              <a:t>Project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B55EF-0D9C-7BBD-351A-F8C46F8235EF}"/>
              </a:ext>
            </a:extLst>
          </p:cNvPr>
          <p:cNvSpPr txBox="1"/>
          <p:nvPr/>
        </p:nvSpPr>
        <p:spPr>
          <a:xfrm>
            <a:off x="457200" y="2654968"/>
            <a:ext cx="6757737" cy="1200329"/>
          </a:xfrm>
          <a:prstGeom prst="rect">
            <a:avLst/>
          </a:prstGeom>
          <a:noFill/>
        </p:spPr>
        <p:txBody>
          <a:bodyPr wrap="square">
            <a:spAutoFit/>
          </a:bodyPr>
          <a:lstStyle/>
          <a:p>
            <a:pPr algn="just"/>
            <a:r>
              <a:rPr lang="en-GB" sz="2400" dirty="0"/>
              <a:t>Smart solutions thinking is a process of identifying and implementing innovative and effective solutions to complex problems.</a:t>
            </a:r>
            <a:endParaRPr lang="en-RO" sz="2400" dirty="0"/>
          </a:p>
        </p:txBody>
      </p:sp>
      <p:pic>
        <p:nvPicPr>
          <p:cNvPr id="4" name="Picture 5">
            <a:extLst>
              <a:ext uri="{FF2B5EF4-FFF2-40B4-BE49-F238E27FC236}">
                <a16:creationId xmlns:a16="http://schemas.microsoft.com/office/drawing/2014/main" id="{C69E3AE4-3535-4273-1DC5-578B2C78A2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14937" y="2628900"/>
            <a:ext cx="3300663" cy="3907548"/>
          </a:xfrm>
          <a:prstGeom prst="rect">
            <a:avLst/>
          </a:prstGeom>
        </p:spPr>
      </p:pic>
      <p:pic>
        <p:nvPicPr>
          <p:cNvPr id="5" name="Picture 5">
            <a:extLst>
              <a:ext uri="{FF2B5EF4-FFF2-40B4-BE49-F238E27FC236}">
                <a16:creationId xmlns:a16="http://schemas.microsoft.com/office/drawing/2014/main" id="{FE8174FA-25A6-CFBE-67C4-A777250D4BE9}"/>
              </a:ext>
            </a:extLst>
          </p:cNvPr>
          <p:cNvPicPr>
            <a:picLocks noChangeAspect="1"/>
          </p:cNvPicPr>
          <p:nvPr/>
        </p:nvPicPr>
        <p:blipFill>
          <a:blip r:embed="rId4"/>
          <a:srcRect/>
          <a:stretch>
            <a:fillRect/>
          </a:stretch>
        </p:blipFill>
        <p:spPr>
          <a:xfrm>
            <a:off x="7870030" y="9245916"/>
            <a:ext cx="3710720" cy="779251"/>
          </a:xfrm>
          <a:prstGeom prst="rect">
            <a:avLst/>
          </a:prstGeom>
        </p:spPr>
      </p:pic>
      <p:pic>
        <p:nvPicPr>
          <p:cNvPr id="6" name="Picture 4">
            <a:extLst>
              <a:ext uri="{FF2B5EF4-FFF2-40B4-BE49-F238E27FC236}">
                <a16:creationId xmlns:a16="http://schemas.microsoft.com/office/drawing/2014/main" id="{C2C43E10-CD33-3670-8E02-686EDD41FEB5}"/>
              </a:ext>
            </a:extLst>
          </p:cNvPr>
          <p:cNvPicPr>
            <a:picLocks noChangeAspect="1"/>
          </p:cNvPicPr>
          <p:nvPr/>
        </p:nvPicPr>
        <p:blipFill>
          <a:blip r:embed="rId5"/>
          <a:srcRect/>
          <a:stretch>
            <a:fillRect/>
          </a:stretch>
        </p:blipFill>
        <p:spPr>
          <a:xfrm>
            <a:off x="16418708" y="0"/>
            <a:ext cx="1869292" cy="1869292"/>
          </a:xfrm>
          <a:prstGeom prst="rect">
            <a:avLst/>
          </a:prstGeom>
        </p:spPr>
      </p:pic>
      <p:sp>
        <p:nvSpPr>
          <p:cNvPr id="8" name="TextBox 7">
            <a:extLst>
              <a:ext uri="{FF2B5EF4-FFF2-40B4-BE49-F238E27FC236}">
                <a16:creationId xmlns:a16="http://schemas.microsoft.com/office/drawing/2014/main" id="{7E1738D5-9CEB-0C75-8FEE-791DE6C50C53}"/>
              </a:ext>
            </a:extLst>
          </p:cNvPr>
          <p:cNvSpPr txBox="1"/>
          <p:nvPr/>
        </p:nvSpPr>
        <p:spPr>
          <a:xfrm>
            <a:off x="457200" y="4019371"/>
            <a:ext cx="6757736" cy="1200329"/>
          </a:xfrm>
          <a:prstGeom prst="rect">
            <a:avLst/>
          </a:prstGeom>
          <a:noFill/>
        </p:spPr>
        <p:txBody>
          <a:bodyPr wrap="square">
            <a:spAutoFit/>
          </a:bodyPr>
          <a:lstStyle/>
          <a:p>
            <a:pPr algn="just"/>
            <a:r>
              <a:rPr lang="en-GB" sz="2400" dirty="0"/>
              <a:t>It involves taking a systematic and strategic approach to problem-solving, using critical thinking, creativity, and analytical skills.</a:t>
            </a:r>
            <a:endParaRPr lang="en-RO" sz="2400" dirty="0"/>
          </a:p>
        </p:txBody>
      </p:sp>
      <p:sp>
        <p:nvSpPr>
          <p:cNvPr id="10" name="TextBox 9">
            <a:extLst>
              <a:ext uri="{FF2B5EF4-FFF2-40B4-BE49-F238E27FC236}">
                <a16:creationId xmlns:a16="http://schemas.microsoft.com/office/drawing/2014/main" id="{C2FA2FEF-60C9-54AA-7E0C-EF2FCA2A8489}"/>
              </a:ext>
            </a:extLst>
          </p:cNvPr>
          <p:cNvSpPr txBox="1"/>
          <p:nvPr/>
        </p:nvSpPr>
        <p:spPr>
          <a:xfrm>
            <a:off x="457200" y="5524500"/>
            <a:ext cx="6757736" cy="1200329"/>
          </a:xfrm>
          <a:prstGeom prst="rect">
            <a:avLst/>
          </a:prstGeom>
          <a:noFill/>
        </p:spPr>
        <p:txBody>
          <a:bodyPr wrap="square">
            <a:spAutoFit/>
          </a:bodyPr>
          <a:lstStyle/>
          <a:p>
            <a:pPr algn="just"/>
            <a:r>
              <a:rPr lang="en-GB" sz="2400" dirty="0"/>
              <a:t>Smart solutions thinking requires an open-minded approach, where individuals are willing to challenge assumptions and explore different perspectives.</a:t>
            </a:r>
            <a:endParaRPr lang="en-RO" sz="2400" dirty="0"/>
          </a:p>
        </p:txBody>
      </p:sp>
      <p:sp>
        <p:nvSpPr>
          <p:cNvPr id="12" name="TextBox 11">
            <a:extLst>
              <a:ext uri="{FF2B5EF4-FFF2-40B4-BE49-F238E27FC236}">
                <a16:creationId xmlns:a16="http://schemas.microsoft.com/office/drawing/2014/main" id="{65FB57F6-C119-522E-EF0A-560B7058026A}"/>
              </a:ext>
            </a:extLst>
          </p:cNvPr>
          <p:cNvSpPr txBox="1"/>
          <p:nvPr/>
        </p:nvSpPr>
        <p:spPr>
          <a:xfrm>
            <a:off x="10668000" y="2695073"/>
            <a:ext cx="7162800" cy="1200329"/>
          </a:xfrm>
          <a:prstGeom prst="rect">
            <a:avLst/>
          </a:prstGeom>
          <a:noFill/>
        </p:spPr>
        <p:txBody>
          <a:bodyPr wrap="square">
            <a:spAutoFit/>
          </a:bodyPr>
          <a:lstStyle/>
          <a:p>
            <a:pPr algn="just"/>
            <a:r>
              <a:rPr lang="en-GB" sz="2400" dirty="0"/>
              <a:t>It is often used in fields such as engineering, technology, business, and sustainability, where finding efficient and effective solutions is critical.</a:t>
            </a:r>
            <a:endParaRPr lang="en-RO" sz="2400" dirty="0"/>
          </a:p>
        </p:txBody>
      </p:sp>
      <p:sp>
        <p:nvSpPr>
          <p:cNvPr id="16" name="TextBox 15">
            <a:extLst>
              <a:ext uri="{FF2B5EF4-FFF2-40B4-BE49-F238E27FC236}">
                <a16:creationId xmlns:a16="http://schemas.microsoft.com/office/drawing/2014/main" id="{C24FB0FA-E123-0865-E94A-FC0928104F31}"/>
              </a:ext>
            </a:extLst>
          </p:cNvPr>
          <p:cNvSpPr txBox="1"/>
          <p:nvPr/>
        </p:nvSpPr>
        <p:spPr>
          <a:xfrm>
            <a:off x="10668000" y="3991124"/>
            <a:ext cx="7010400" cy="1569660"/>
          </a:xfrm>
          <a:prstGeom prst="rect">
            <a:avLst/>
          </a:prstGeom>
          <a:noFill/>
        </p:spPr>
        <p:txBody>
          <a:bodyPr wrap="square">
            <a:spAutoFit/>
          </a:bodyPr>
          <a:lstStyle/>
          <a:p>
            <a:pPr algn="just"/>
            <a:r>
              <a:rPr lang="en-GB" sz="2400" dirty="0"/>
              <a:t>Smart solutions thinking also emphasizes collaboration and teamwork, as individuals with different backgrounds and skill sets can bring unique perspectives to a problem.</a:t>
            </a:r>
            <a:endParaRPr lang="en-RO" sz="2400" dirty="0"/>
          </a:p>
        </p:txBody>
      </p:sp>
      <p:sp>
        <p:nvSpPr>
          <p:cNvPr id="18" name="TextBox 17">
            <a:extLst>
              <a:ext uri="{FF2B5EF4-FFF2-40B4-BE49-F238E27FC236}">
                <a16:creationId xmlns:a16="http://schemas.microsoft.com/office/drawing/2014/main" id="{8C15C33B-A885-C050-8440-130CAA9F122E}"/>
              </a:ext>
            </a:extLst>
          </p:cNvPr>
          <p:cNvSpPr txBox="1"/>
          <p:nvPr/>
        </p:nvSpPr>
        <p:spPr>
          <a:xfrm>
            <a:off x="10668000" y="5566708"/>
            <a:ext cx="7010399" cy="1938992"/>
          </a:xfrm>
          <a:prstGeom prst="rect">
            <a:avLst/>
          </a:prstGeom>
          <a:noFill/>
        </p:spPr>
        <p:txBody>
          <a:bodyPr wrap="square">
            <a:spAutoFit/>
          </a:bodyPr>
          <a:lstStyle/>
          <a:p>
            <a:pPr algn="just"/>
            <a:r>
              <a:rPr lang="en-GB" sz="2400" dirty="0"/>
              <a:t>With the increasing complexity of modern-day challenges, smart solutions thinking is becoming increasingly important, as it allows us to tackle problems in a more efficient and effective way, and ultimately create a better world for all.</a:t>
            </a:r>
            <a:endParaRPr lang="en-RO" sz="2400" dirty="0"/>
          </a:p>
        </p:txBody>
      </p:sp>
      <p:sp>
        <p:nvSpPr>
          <p:cNvPr id="19" name="TextBox 9">
            <a:extLst>
              <a:ext uri="{FF2B5EF4-FFF2-40B4-BE49-F238E27FC236}">
                <a16:creationId xmlns:a16="http://schemas.microsoft.com/office/drawing/2014/main" id="{98E9F57C-3410-C098-5B51-D7D0D80F268E}"/>
              </a:ext>
            </a:extLst>
          </p:cNvPr>
          <p:cNvSpPr txBox="1"/>
          <p:nvPr/>
        </p:nvSpPr>
        <p:spPr>
          <a:xfrm>
            <a:off x="4905857" y="1314102"/>
            <a:ext cx="95250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Smart Solutions Thinking </a:t>
            </a:r>
            <a:endParaRPr lang="en-US" sz="5400" dirty="0">
              <a:solidFill>
                <a:srgbClr val="000000"/>
              </a:solidFill>
              <a:latin typeface="Abhaya Libre Regular"/>
            </a:endParaRPr>
          </a:p>
        </p:txBody>
      </p:sp>
      <p:pic>
        <p:nvPicPr>
          <p:cNvPr id="20" name="Picture 3">
            <a:extLst>
              <a:ext uri="{FF2B5EF4-FFF2-40B4-BE49-F238E27FC236}">
                <a16:creationId xmlns:a16="http://schemas.microsoft.com/office/drawing/2014/main" id="{45123200-A8BF-1E58-4878-FD43F40F2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21" name="Picture 24">
            <a:extLst>
              <a:ext uri="{FF2B5EF4-FFF2-40B4-BE49-F238E27FC236}">
                <a16:creationId xmlns:a16="http://schemas.microsoft.com/office/drawing/2014/main" id="{3186A36D-9A1B-A09F-66B2-D76907F24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057" y="7475621"/>
            <a:ext cx="2767262" cy="1006756"/>
          </a:xfrm>
          <a:prstGeom prst="rect">
            <a:avLst/>
          </a:prstGeom>
        </p:spPr>
      </p:pic>
    </p:spTree>
    <p:extLst>
      <p:ext uri="{BB962C8B-B14F-4D97-AF65-F5344CB8AC3E}">
        <p14:creationId xmlns:p14="http://schemas.microsoft.com/office/powerpoint/2010/main" val="17881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4572000" y="1000769"/>
            <a:ext cx="76962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Smart Solutions Thinking </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3883473" y="3461231"/>
            <a:ext cx="12496800" cy="5940088"/>
          </a:xfrm>
          <a:prstGeom prst="rect">
            <a:avLst/>
          </a:prstGeom>
        </p:spPr>
        <p:txBody>
          <a:bodyPr wrap="square" lIns="0" tIns="0" rIns="0" bIns="0" rtlCol="0" anchor="t">
            <a:spAutoFit/>
          </a:bodyPr>
          <a:lstStyle/>
          <a:p>
            <a:pPr marL="457200" indent="-457200" algn="just">
              <a:buFont typeface="+mj-lt"/>
              <a:buAutoNum type="arabicPeriod"/>
            </a:pPr>
            <a:r>
              <a:rPr lang="en-GB" sz="2400" b="0" i="0" dirty="0">
                <a:solidFill>
                  <a:srgbClr val="374151"/>
                </a:solidFill>
                <a:effectLst/>
                <a:latin typeface="Söhne"/>
              </a:rPr>
              <a:t>Define the problem: Clearly identify and define the problem you are trying to solve.</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Gather information: Research and gather data related to the problem and relevant industry trends.</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Brainstorm: Brainstorm and generate multiple ideas and potential solutions. Encourage diverse perspectives and out-of-the-box thinking.</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Evaluate options: Evaluate the potential solutions and determine their feasibility, impact, and risks.</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Make a decision: Based on the evaluation, make a decision on the best solution and plan for implementation.</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Monitor progress: Regularly monitor progress and assess whether the solution is working as planned. If not, be prepared to make adjustments or consider alternative solutions.</a:t>
            </a:r>
          </a:p>
          <a:p>
            <a:pPr marL="457200" indent="-457200" algn="just">
              <a:buFont typeface="+mj-lt"/>
              <a:buAutoNum type="arabicPeriod"/>
            </a:pPr>
            <a:endParaRPr lang="en-GB" sz="1000" b="0" i="0" dirty="0">
              <a:solidFill>
                <a:srgbClr val="374151"/>
              </a:solidFill>
              <a:effectLst/>
              <a:latin typeface="Söhne"/>
            </a:endParaRPr>
          </a:p>
          <a:p>
            <a:pPr marL="457200" indent="-457200" algn="just">
              <a:buFont typeface="+mj-lt"/>
              <a:buAutoNum type="arabicPeriod"/>
            </a:pPr>
            <a:r>
              <a:rPr lang="en-GB" sz="2400" b="0" i="0" dirty="0">
                <a:solidFill>
                  <a:srgbClr val="374151"/>
                </a:solidFill>
                <a:effectLst/>
                <a:latin typeface="Söhne"/>
              </a:rPr>
              <a:t>Continuous improvement: Continuously evaluate and improve the solution over time, adapting to changing circumstances and learning from past experiences.</a:t>
            </a:r>
          </a:p>
        </p:txBody>
      </p:sp>
      <p:pic>
        <p:nvPicPr>
          <p:cNvPr id="7" name="Picture 10">
            <a:extLst>
              <a:ext uri="{FF2B5EF4-FFF2-40B4-BE49-F238E27FC236}">
                <a16:creationId xmlns:a16="http://schemas.microsoft.com/office/drawing/2014/main" id="{92B29B94-0F72-0B16-75E2-68988B6D33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3457367"/>
            <a:ext cx="481336" cy="481336"/>
          </a:xfrm>
          <a:prstGeom prst="rect">
            <a:avLst/>
          </a:prstGeom>
        </p:spPr>
      </p:pic>
      <p:sp>
        <p:nvSpPr>
          <p:cNvPr id="10" name="TextBox 9">
            <a:extLst>
              <a:ext uri="{FF2B5EF4-FFF2-40B4-BE49-F238E27FC236}">
                <a16:creationId xmlns:a16="http://schemas.microsoft.com/office/drawing/2014/main" id="{9F448C05-355A-E8C2-632C-3FD11D45C280}"/>
              </a:ext>
            </a:extLst>
          </p:cNvPr>
          <p:cNvSpPr txBox="1"/>
          <p:nvPr/>
        </p:nvSpPr>
        <p:spPr>
          <a:xfrm>
            <a:off x="1371600" y="1904526"/>
            <a:ext cx="14809496" cy="1200329"/>
          </a:xfrm>
          <a:prstGeom prst="rect">
            <a:avLst/>
          </a:prstGeom>
          <a:noFill/>
        </p:spPr>
        <p:txBody>
          <a:bodyPr wrap="square">
            <a:spAutoFit/>
          </a:bodyPr>
          <a:lstStyle/>
          <a:p>
            <a:pPr algn="just"/>
            <a:r>
              <a:rPr lang="en-GB" sz="2400" dirty="0">
                <a:solidFill>
                  <a:srgbClr val="374151"/>
                </a:solidFill>
                <a:latin typeface="Söhne"/>
              </a:rPr>
              <a:t>I</a:t>
            </a:r>
            <a:r>
              <a:rPr lang="en-GB" sz="2400" b="0" i="0" dirty="0">
                <a:solidFill>
                  <a:srgbClr val="374151"/>
                </a:solidFill>
                <a:effectLst/>
                <a:latin typeface="Söhne"/>
              </a:rPr>
              <a:t>nvolves a systematic and creative approach in finding solutions to problems or challenges. It requires taking a step back from the problem at hand and looking at it from different angles, considering multiple options and making data-driven decisions. </a:t>
            </a:r>
            <a:r>
              <a:rPr lang="en-GB" sz="2400" dirty="0">
                <a:solidFill>
                  <a:srgbClr val="374151"/>
                </a:solidFill>
                <a:latin typeface="Söhne"/>
              </a:rPr>
              <a:t>T</a:t>
            </a:r>
            <a:r>
              <a:rPr lang="en-GB" sz="2400" b="0" i="0" dirty="0">
                <a:solidFill>
                  <a:srgbClr val="374151"/>
                </a:solidFill>
                <a:effectLst/>
                <a:latin typeface="Söhne"/>
              </a:rPr>
              <a:t>ips for applying smart solutions thinking:</a:t>
            </a:r>
          </a:p>
        </p:txBody>
      </p:sp>
      <p:pic>
        <p:nvPicPr>
          <p:cNvPr id="11" name="Picture 10">
            <a:extLst>
              <a:ext uri="{FF2B5EF4-FFF2-40B4-BE49-F238E27FC236}">
                <a16:creationId xmlns:a16="http://schemas.microsoft.com/office/drawing/2014/main" id="{E7FF7644-E1E0-FA9B-391B-029AD1EE8E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3968782"/>
            <a:ext cx="481336" cy="481336"/>
          </a:xfrm>
          <a:prstGeom prst="rect">
            <a:avLst/>
          </a:prstGeom>
        </p:spPr>
      </p:pic>
      <p:pic>
        <p:nvPicPr>
          <p:cNvPr id="13" name="Picture 10">
            <a:extLst>
              <a:ext uri="{FF2B5EF4-FFF2-40B4-BE49-F238E27FC236}">
                <a16:creationId xmlns:a16="http://schemas.microsoft.com/office/drawing/2014/main" id="{C28B05FB-1EA1-27DA-024E-8E3279ED27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4790673"/>
            <a:ext cx="481336" cy="481336"/>
          </a:xfrm>
          <a:prstGeom prst="rect">
            <a:avLst/>
          </a:prstGeom>
        </p:spPr>
      </p:pic>
      <p:pic>
        <p:nvPicPr>
          <p:cNvPr id="14" name="Picture 10">
            <a:extLst>
              <a:ext uri="{FF2B5EF4-FFF2-40B4-BE49-F238E27FC236}">
                <a16:creationId xmlns:a16="http://schemas.microsoft.com/office/drawing/2014/main" id="{74FF6D48-8F46-7C17-ADEC-BFDCCB60C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5660851"/>
            <a:ext cx="481336" cy="481336"/>
          </a:xfrm>
          <a:prstGeom prst="rect">
            <a:avLst/>
          </a:prstGeom>
        </p:spPr>
      </p:pic>
      <p:pic>
        <p:nvPicPr>
          <p:cNvPr id="15" name="Picture 10">
            <a:extLst>
              <a:ext uri="{FF2B5EF4-FFF2-40B4-BE49-F238E27FC236}">
                <a16:creationId xmlns:a16="http://schemas.microsoft.com/office/drawing/2014/main" id="{B7E68425-1D1D-5A79-0D05-1E48B07D53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621015"/>
            <a:ext cx="481336" cy="481336"/>
          </a:xfrm>
          <a:prstGeom prst="rect">
            <a:avLst/>
          </a:prstGeom>
        </p:spPr>
      </p:pic>
      <p:pic>
        <p:nvPicPr>
          <p:cNvPr id="16" name="Picture 10">
            <a:extLst>
              <a:ext uri="{FF2B5EF4-FFF2-40B4-BE49-F238E27FC236}">
                <a16:creationId xmlns:a16="http://schemas.microsoft.com/office/drawing/2014/main" id="{3BCDE617-4967-B1CF-AB00-9489D8632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7491193"/>
            <a:ext cx="481336" cy="481336"/>
          </a:xfrm>
          <a:prstGeom prst="rect">
            <a:avLst/>
          </a:prstGeom>
        </p:spPr>
      </p:pic>
      <p:pic>
        <p:nvPicPr>
          <p:cNvPr id="17" name="Picture 10">
            <a:extLst>
              <a:ext uri="{FF2B5EF4-FFF2-40B4-BE49-F238E27FC236}">
                <a16:creationId xmlns:a16="http://schemas.microsoft.com/office/drawing/2014/main" id="{48573707-882F-A73D-EBD9-879A9D5791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8451358"/>
            <a:ext cx="481336" cy="481336"/>
          </a:xfrm>
          <a:prstGeom prst="rect">
            <a:avLst/>
          </a:prstGeom>
        </p:spPr>
      </p:pic>
      <p:pic>
        <p:nvPicPr>
          <p:cNvPr id="18" name="Picture 32">
            <a:extLst>
              <a:ext uri="{FF2B5EF4-FFF2-40B4-BE49-F238E27FC236}">
                <a16:creationId xmlns:a16="http://schemas.microsoft.com/office/drawing/2014/main" id="{E805CB7C-0279-ABF3-DA5A-0C3C0C776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464367" y="-3333534"/>
            <a:ext cx="5364129" cy="5364129"/>
          </a:xfrm>
          <a:prstGeom prst="rect">
            <a:avLst/>
          </a:prstGeom>
        </p:spPr>
      </p:pic>
    </p:spTree>
    <p:extLst>
      <p:ext uri="{BB962C8B-B14F-4D97-AF65-F5344CB8AC3E}">
        <p14:creationId xmlns:p14="http://schemas.microsoft.com/office/powerpoint/2010/main" val="88415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068947-EEB8-D52F-A944-C70025CB4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E100B6E3-038A-9449-7BF6-0A07EFB105C6}"/>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9C9FD164-D61A-CC8F-BFD4-0D10E3705D3D}"/>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28">
            <a:extLst>
              <a:ext uri="{FF2B5EF4-FFF2-40B4-BE49-F238E27FC236}">
                <a16:creationId xmlns:a16="http://schemas.microsoft.com/office/drawing/2014/main" id="{AAA711A5-C35E-9F84-9F35-D3F37B6FCA94}"/>
              </a:ext>
            </a:extLst>
          </p:cNvPr>
          <p:cNvSpPr txBox="1"/>
          <p:nvPr/>
        </p:nvSpPr>
        <p:spPr>
          <a:xfrm>
            <a:off x="7908610" y="3173730"/>
            <a:ext cx="9083990" cy="3447098"/>
          </a:xfrm>
          <a:prstGeom prst="rect">
            <a:avLst/>
          </a:prstGeom>
        </p:spPr>
        <p:txBody>
          <a:bodyPr wrap="square" lIns="0" tIns="0" rIns="0" bIns="0" rtlCol="0" anchor="t">
            <a:spAutoFit/>
          </a:bodyPr>
          <a:lstStyle/>
          <a:p>
            <a:pPr algn="just"/>
            <a:r>
              <a:rPr lang="en-GB" sz="3200" b="0" i="0" dirty="0">
                <a:solidFill>
                  <a:srgbClr val="374151"/>
                </a:solidFill>
                <a:effectLst/>
                <a:latin typeface="Söhne"/>
              </a:rPr>
              <a:t>Smart solutions thinking can be applied in a variety of fields and industries, including regional development, VET (Vocational Education and Training), and within development agencies and decision-making circles. It can be a valuable skill to have in an ever-changing and dynamic environment, such as in the context of the European Union and the Erasmus program.</a:t>
            </a:r>
          </a:p>
        </p:txBody>
      </p:sp>
      <p:pic>
        <p:nvPicPr>
          <p:cNvPr id="6" name="Picture 2" descr="Free Board Chalk photo and picture">
            <a:extLst>
              <a:ext uri="{FF2B5EF4-FFF2-40B4-BE49-F238E27FC236}">
                <a16:creationId xmlns:a16="http://schemas.microsoft.com/office/drawing/2014/main" id="{23CCD460-CD57-83BA-8849-B29520767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158" y="2180334"/>
            <a:ext cx="5052967" cy="3368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B9752A30-F0E0-988A-12A7-9BE36AF8D576}"/>
              </a:ext>
            </a:extLst>
          </p:cNvPr>
          <p:cNvSpPr txBox="1"/>
          <p:nvPr/>
        </p:nvSpPr>
        <p:spPr>
          <a:xfrm>
            <a:off x="4754405" y="1216884"/>
            <a:ext cx="7696200" cy="727122"/>
          </a:xfrm>
          <a:prstGeom prst="rect">
            <a:avLst/>
          </a:prstGeom>
        </p:spPr>
        <p:txBody>
          <a:bodyPr wrap="square" lIns="0" tIns="0" rIns="0" bIns="0" rtlCol="0" anchor="t">
            <a:spAutoFit/>
          </a:bodyPr>
          <a:lstStyle/>
          <a:p>
            <a:pPr>
              <a:lnSpc>
                <a:spcPts val="5449"/>
              </a:lnSpc>
            </a:pPr>
            <a:r>
              <a:rPr lang="en-US" sz="5400" spc="-48" dirty="0">
                <a:solidFill>
                  <a:srgbClr val="000000"/>
                </a:solidFill>
                <a:latin typeface="Abhaya Libre Regular"/>
              </a:rPr>
              <a:t>Smart Solutions Thinking </a:t>
            </a:r>
            <a:endParaRPr lang="en-US" sz="5400" dirty="0">
              <a:solidFill>
                <a:srgbClr val="000000"/>
              </a:solidFill>
              <a:latin typeface="Abhaya Libre Regular"/>
            </a:endParaRPr>
          </a:p>
        </p:txBody>
      </p:sp>
      <p:pic>
        <p:nvPicPr>
          <p:cNvPr id="8" name="Picture 3">
            <a:extLst>
              <a:ext uri="{FF2B5EF4-FFF2-40B4-BE49-F238E27FC236}">
                <a16:creationId xmlns:a16="http://schemas.microsoft.com/office/drawing/2014/main" id="{910E4FFF-8048-1AB9-801C-13D58C81E8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29400" y="3221476"/>
            <a:ext cx="1069138" cy="1286360"/>
          </a:xfrm>
          <a:prstGeom prst="rect">
            <a:avLst/>
          </a:prstGeom>
        </p:spPr>
      </p:pic>
      <p:grpSp>
        <p:nvGrpSpPr>
          <p:cNvPr id="9" name="Group 36">
            <a:extLst>
              <a:ext uri="{FF2B5EF4-FFF2-40B4-BE49-F238E27FC236}">
                <a16:creationId xmlns:a16="http://schemas.microsoft.com/office/drawing/2014/main" id="{8FD21ACA-3EA7-0323-9B6A-0E2E1170CC2A}"/>
              </a:ext>
            </a:extLst>
          </p:cNvPr>
          <p:cNvGrpSpPr/>
          <p:nvPr/>
        </p:nvGrpSpPr>
        <p:grpSpPr>
          <a:xfrm>
            <a:off x="-681327" y="8801676"/>
            <a:ext cx="2900572" cy="807705"/>
            <a:chOff x="0" y="0"/>
            <a:chExt cx="3867430" cy="1076939"/>
          </a:xfrm>
        </p:grpSpPr>
        <p:pic>
          <p:nvPicPr>
            <p:cNvPr id="10" name="Picture 37">
              <a:extLst>
                <a:ext uri="{FF2B5EF4-FFF2-40B4-BE49-F238E27FC236}">
                  <a16:creationId xmlns:a16="http://schemas.microsoft.com/office/drawing/2014/main" id="{590F1C65-2E41-1B8D-A10B-5BE2C3C90E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BDC71CD0-9F16-2E93-E082-52DCE2CD22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0923AC49-9FE6-8BC9-65D3-F0B138A2AF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452336" y="-3412970"/>
            <a:ext cx="5364129" cy="5364129"/>
          </a:xfrm>
          <a:prstGeom prst="rect">
            <a:avLst/>
          </a:prstGeom>
        </p:spPr>
      </p:pic>
    </p:spTree>
    <p:extLst>
      <p:ext uri="{BB962C8B-B14F-4D97-AF65-F5344CB8AC3E}">
        <p14:creationId xmlns:p14="http://schemas.microsoft.com/office/powerpoint/2010/main" val="346756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solutions thinking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66791" y="2699898"/>
            <a:ext cx="9492375" cy="2585323"/>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Healthcare</a:t>
            </a:r>
            <a:r>
              <a:rPr lang="en-GB" sz="2800" b="0" i="0" dirty="0">
                <a:solidFill>
                  <a:srgbClr val="374151"/>
                </a:solidFill>
                <a:effectLst/>
                <a:latin typeface="Söhne"/>
              </a:rPr>
              <a:t>: In the context of healthcare, "smart solutions thinking" might involve looking at data, trends, and patient needs in order to create new and innovative ways to deliver healthcare services. For example, a hospital might use telemedicine to connect with patients remotely, or use machine learning algorithms to help diagnose patients more accurately and quickly.</a:t>
            </a:r>
          </a:p>
        </p:txBody>
      </p:sp>
      <p:sp>
        <p:nvSpPr>
          <p:cNvPr id="31" name="TextBox 31"/>
          <p:cNvSpPr txBox="1"/>
          <p:nvPr/>
        </p:nvSpPr>
        <p:spPr>
          <a:xfrm>
            <a:off x="2539707" y="1099263"/>
            <a:ext cx="10489690" cy="465512"/>
          </a:xfrm>
          <a:prstGeom prst="rect">
            <a:avLst/>
          </a:prstGeom>
        </p:spPr>
        <p:txBody>
          <a:bodyPr wrap="square" lIns="0" tIns="0" rIns="0" bIns="0" rtlCol="0" anchor="t">
            <a:spAutoFit/>
          </a:bodyPr>
          <a:lstStyle/>
          <a:p>
            <a:pPr algn="just">
              <a:lnSpc>
                <a:spcPts val="3359"/>
              </a:lnSpc>
            </a:pPr>
            <a:r>
              <a:rPr lang="en-GB" sz="3600" b="1" i="0" dirty="0">
                <a:solidFill>
                  <a:srgbClr val="374151"/>
                </a:solidFill>
                <a:effectLst/>
                <a:latin typeface="Söhne"/>
              </a:rPr>
              <a:t>Examples of "smart solutions thinking"</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802286" y="5457780"/>
            <a:ext cx="9492375" cy="2585323"/>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Energy</a:t>
            </a:r>
            <a:r>
              <a:rPr lang="en-GB" sz="2800" b="0" i="0" dirty="0">
                <a:solidFill>
                  <a:srgbClr val="374151"/>
                </a:solidFill>
                <a:effectLst/>
                <a:latin typeface="Söhne"/>
              </a:rPr>
              <a:t>: In the energy sector, it could mean developing new technologies and systems that are more efficient, sustainable, and environmentally friendly. For example, a company might develop new wind turbine technologies that generate more energy while using less land, or work on creating more energy-efficient building designs.</a:t>
            </a:r>
          </a:p>
        </p:txBody>
      </p:sp>
    </p:spTree>
    <p:extLst>
      <p:ext uri="{BB962C8B-B14F-4D97-AF65-F5344CB8AC3E}">
        <p14:creationId xmlns:p14="http://schemas.microsoft.com/office/powerpoint/2010/main" val="2356800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solutions thinking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477328"/>
          </a:xfrm>
          <a:prstGeom prst="rect">
            <a:avLst/>
          </a:prstGeom>
        </p:spPr>
        <p:txBody>
          <a:bodyPr wrap="square" lIns="0" tIns="0" rIns="0" bIns="0" rtlCol="0" anchor="t">
            <a:spAutoFit/>
          </a:bodyPr>
          <a:lstStyle/>
          <a:p>
            <a:pPr algn="just"/>
            <a:r>
              <a:rPr lang="en-GB" sz="2400" b="1" i="0" dirty="0">
                <a:solidFill>
                  <a:srgbClr val="374151"/>
                </a:solidFill>
                <a:effectLst/>
                <a:latin typeface="Söhne"/>
              </a:rPr>
              <a:t>Education</a:t>
            </a:r>
            <a:r>
              <a:rPr lang="en-GB" sz="2400" b="0" i="0" dirty="0">
                <a:solidFill>
                  <a:srgbClr val="374151"/>
                </a:solidFill>
                <a:effectLst/>
                <a:latin typeface="Söhne"/>
              </a:rPr>
              <a:t>: You might involve technology and data to create new ways of delivering education and training programs. For example, a university might use online learning platforms to reach students in remote locations, or use virtual reality simulations to provide hands-on training experiences.</a:t>
            </a:r>
          </a:p>
        </p:txBody>
      </p:sp>
      <p:sp>
        <p:nvSpPr>
          <p:cNvPr id="31" name="TextBox 31"/>
          <p:cNvSpPr txBox="1"/>
          <p:nvPr/>
        </p:nvSpPr>
        <p:spPr>
          <a:xfrm>
            <a:off x="2366532" y="1752224"/>
            <a:ext cx="10489690" cy="465512"/>
          </a:xfrm>
          <a:prstGeom prst="rect">
            <a:avLst/>
          </a:prstGeom>
        </p:spPr>
        <p:txBody>
          <a:bodyPr wrap="square" lIns="0" tIns="0" rIns="0" bIns="0" rtlCol="0" anchor="t">
            <a:spAutoFit/>
          </a:bodyPr>
          <a:lstStyle/>
          <a:p>
            <a:pPr algn="just">
              <a:lnSpc>
                <a:spcPts val="3359"/>
              </a:lnSpc>
            </a:pPr>
            <a:r>
              <a:rPr lang="en-GB" sz="3600" b="1" i="0" dirty="0">
                <a:solidFill>
                  <a:srgbClr val="374151"/>
                </a:solidFill>
                <a:effectLst/>
                <a:latin typeface="Söhne"/>
              </a:rPr>
              <a:t>Examples of "smart solutions thinking"</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0269487" y="255872"/>
            <a:ext cx="2502663" cy="2502663"/>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454156" y="8161068"/>
            <a:ext cx="2029361" cy="2026701"/>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25376" y="7661156"/>
            <a:ext cx="2252717" cy="2252717"/>
          </a:xfrm>
          <a:prstGeom prst="rect">
            <a:avLst/>
          </a:prstGeom>
        </p:spPr>
      </p:pic>
      <p:grpSp>
        <p:nvGrpSpPr>
          <p:cNvPr id="36" name="Group 36"/>
          <p:cNvGrpSpPr/>
          <p:nvPr/>
        </p:nvGrpSpPr>
        <p:grpSpPr>
          <a:xfrm>
            <a:off x="204695" y="886880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252127" y="4204638"/>
            <a:ext cx="9492375" cy="2215991"/>
          </a:xfrm>
          <a:prstGeom prst="rect">
            <a:avLst/>
          </a:prstGeom>
        </p:spPr>
        <p:txBody>
          <a:bodyPr wrap="square" lIns="0" tIns="0" rIns="0" bIns="0" rtlCol="0" anchor="t">
            <a:spAutoFit/>
          </a:bodyPr>
          <a:lstStyle/>
          <a:p>
            <a:pPr algn="just"/>
            <a:r>
              <a:rPr lang="en-GB" sz="2400" b="1" i="0" dirty="0">
                <a:solidFill>
                  <a:srgbClr val="374151"/>
                </a:solidFill>
                <a:effectLst/>
                <a:latin typeface="Söhne"/>
              </a:rPr>
              <a:t>Transportation</a:t>
            </a:r>
            <a:r>
              <a:rPr lang="en-GB" sz="2400" b="0" i="0" dirty="0">
                <a:solidFill>
                  <a:srgbClr val="374151"/>
                </a:solidFill>
                <a:effectLst/>
                <a:latin typeface="Söhne"/>
              </a:rPr>
              <a:t>: In the transportation sector, "smart solutions thinking" could involve developing new technologies and systems that make transportation safer, more efficient, and more environmentally friendly. For example, a company might work on creating autonomous vehicles that can drive themselves, or use data and analytics to optimize transportation routes and reduce congestion.</a:t>
            </a:r>
          </a:p>
        </p:txBody>
      </p:sp>
      <p:sp>
        <p:nvSpPr>
          <p:cNvPr id="28" name="TextBox 30">
            <a:extLst>
              <a:ext uri="{FF2B5EF4-FFF2-40B4-BE49-F238E27FC236}">
                <a16:creationId xmlns:a16="http://schemas.microsoft.com/office/drawing/2014/main" id="{1DC91000-5878-3976-2BC2-3EF0ED1A330E}"/>
              </a:ext>
            </a:extLst>
          </p:cNvPr>
          <p:cNvSpPr txBox="1"/>
          <p:nvPr/>
        </p:nvSpPr>
        <p:spPr>
          <a:xfrm>
            <a:off x="2055476" y="6738650"/>
            <a:ext cx="9924753" cy="1477328"/>
          </a:xfrm>
          <a:prstGeom prst="rect">
            <a:avLst/>
          </a:prstGeom>
        </p:spPr>
        <p:txBody>
          <a:bodyPr wrap="square" lIns="0" tIns="0" rIns="0" bIns="0" rtlCol="0" anchor="t">
            <a:spAutoFit/>
          </a:bodyPr>
          <a:lstStyle/>
          <a:p>
            <a:pPr algn="just"/>
            <a:r>
              <a:rPr lang="en-GB" sz="2400" dirty="0"/>
              <a:t>In each of these examples, smart solutions thinking was applied by </a:t>
            </a:r>
            <a:r>
              <a:rPr lang="en-GB" sz="2400" dirty="0" err="1"/>
              <a:t>analyzing</a:t>
            </a:r>
            <a:r>
              <a:rPr lang="en-GB" sz="2400" dirty="0"/>
              <a:t> the root causes of a problem and implementing targeted solutions to address those causes. This approach can be applied to a wide range of challenges in various industries, and can lead to more effective and efficient solutions.</a:t>
            </a:r>
            <a:endParaRPr lang="en-GB" sz="2400" b="0" i="0" dirty="0">
              <a:solidFill>
                <a:srgbClr val="374151"/>
              </a:solidFill>
              <a:effectLst/>
              <a:latin typeface="Söhne"/>
            </a:endParaRPr>
          </a:p>
        </p:txBody>
      </p:sp>
    </p:spTree>
    <p:extLst>
      <p:ext uri="{BB962C8B-B14F-4D97-AF65-F5344CB8AC3E}">
        <p14:creationId xmlns:p14="http://schemas.microsoft.com/office/powerpoint/2010/main" val="417037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0371593" y="1686837"/>
            <a:ext cx="6446740" cy="3414557"/>
            <a:chOff x="-10605" y="-148534"/>
            <a:chExt cx="2377441" cy="1780625"/>
          </a:xfrm>
        </p:grpSpPr>
        <p:sp>
          <p:nvSpPr>
            <p:cNvPr id="8" name="Freeform 8"/>
            <p:cNvSpPr/>
            <p:nvPr/>
          </p:nvSpPr>
          <p:spPr>
            <a:xfrm>
              <a:off x="-10605" y="-148534"/>
              <a:ext cx="2377441" cy="1780625"/>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lnSpc>
                  <a:spcPts val="3359"/>
                </a:lnSpc>
              </a:pPr>
              <a:endParaRPr lang="en-GB" sz="5400" b="0" i="0" dirty="0">
                <a:solidFill>
                  <a:srgbClr val="374151"/>
                </a:solidFill>
                <a:effectLst/>
                <a:latin typeface="Söhne"/>
              </a:endParaRPr>
            </a:p>
            <a:p>
              <a:pPr algn="ctr">
                <a:lnSpc>
                  <a:spcPts val="3359"/>
                </a:lnSpc>
              </a:pPr>
              <a:endParaRPr lang="en-GB" sz="5400" b="0" i="0" dirty="0">
                <a:solidFill>
                  <a:srgbClr val="374151"/>
                </a:solidFill>
                <a:effectLst/>
                <a:latin typeface="Söhne"/>
              </a:endParaRPr>
            </a:p>
            <a:p>
              <a:pPr algn="ctr">
                <a:lnSpc>
                  <a:spcPts val="3359"/>
                </a:lnSpc>
              </a:pPr>
              <a:endParaRPr lang="en-GB" sz="5400" dirty="0">
                <a:solidFill>
                  <a:srgbClr val="374151"/>
                </a:solidFill>
                <a:latin typeface="Söhne"/>
              </a:endParaRPr>
            </a:p>
            <a:p>
              <a:pPr algn="ctr">
                <a:lnSpc>
                  <a:spcPts val="3359"/>
                </a:lnSpc>
              </a:pPr>
              <a:r>
                <a:rPr lang="en-GB" sz="5400" b="0" i="0" dirty="0">
                  <a:solidFill>
                    <a:srgbClr val="374151"/>
                  </a:solidFill>
                  <a:effectLst/>
                  <a:latin typeface="Söhne"/>
                </a:rPr>
                <a:t>How to reduce waste in a company's office?</a:t>
              </a:r>
              <a:endParaRPr lang="en-US" sz="5400" spc="-36" dirty="0">
                <a:solidFill>
                  <a:srgbClr val="000000"/>
                </a:solidFill>
                <a:latin typeface="Abhaya Libre Regular"/>
              </a:endParaRPr>
            </a:p>
          </p:txBody>
        </p:sp>
      </p:grpSp>
      <p:sp>
        <p:nvSpPr>
          <p:cNvPr id="9" name="TextBox 9"/>
          <p:cNvSpPr txBox="1"/>
          <p:nvPr/>
        </p:nvSpPr>
        <p:spPr>
          <a:xfrm>
            <a:off x="4673499" y="743344"/>
            <a:ext cx="8280738" cy="770736"/>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Activity</a:t>
            </a:r>
          </a:p>
        </p:txBody>
      </p:sp>
      <p:grpSp>
        <p:nvGrpSpPr>
          <p:cNvPr id="10" name="Group 10"/>
          <p:cNvGrpSpPr/>
          <p:nvPr/>
        </p:nvGrpSpPr>
        <p:grpSpPr>
          <a:xfrm>
            <a:off x="494173" y="1735778"/>
            <a:ext cx="8280738" cy="6385914"/>
            <a:chOff x="-46347" y="35987"/>
            <a:chExt cx="9783703" cy="5378840"/>
          </a:xfrm>
        </p:grpSpPr>
        <p:sp>
          <p:nvSpPr>
            <p:cNvPr id="11" name="TextBox 11"/>
            <p:cNvSpPr txBox="1"/>
            <p:nvPr/>
          </p:nvSpPr>
          <p:spPr>
            <a:xfrm>
              <a:off x="-46347" y="1756310"/>
              <a:ext cx="9783703" cy="3658517"/>
            </a:xfrm>
            <a:prstGeom prst="rect">
              <a:avLst/>
            </a:prstGeom>
          </p:spPr>
          <p:txBody>
            <a:bodyPr lIns="0" tIns="0" rIns="0" bIns="0" rtlCol="0" anchor="t">
              <a:spAutoFit/>
            </a:bodyPr>
            <a:lstStyle/>
            <a:p>
              <a:pPr marL="342900" indent="-342900" algn="just">
                <a:lnSpc>
                  <a:spcPts val="3359"/>
                </a:lnSpc>
                <a:buFont typeface="Arial" panose="020B0604020202020204" pitchFamily="34" charset="0"/>
                <a:buChar char="•"/>
              </a:pPr>
              <a:r>
                <a:rPr lang="en-GB" sz="2400" b="0" i="0" dirty="0">
                  <a:solidFill>
                    <a:srgbClr val="374151"/>
                  </a:solidFill>
                  <a:effectLst/>
                  <a:latin typeface="Söhne"/>
                </a:rPr>
                <a:t>Form teams of 3-4 people</a:t>
              </a:r>
            </a:p>
            <a:p>
              <a:pPr marL="342900" indent="-342900" algn="just">
                <a:lnSpc>
                  <a:spcPts val="3359"/>
                </a:lnSpc>
                <a:buFont typeface="Arial" panose="020B0604020202020204" pitchFamily="34" charset="0"/>
                <a:buChar char="•"/>
              </a:pPr>
              <a:r>
                <a:rPr lang="en-GB" sz="2400" b="0" i="0" dirty="0">
                  <a:solidFill>
                    <a:srgbClr val="374151"/>
                  </a:solidFill>
                  <a:effectLst/>
                  <a:latin typeface="Söhne"/>
                </a:rPr>
                <a:t>Each team has 5 minutes to come up with as many creative and feasible solutions as they can</a:t>
              </a:r>
            </a:p>
            <a:p>
              <a:pPr marL="342900" indent="-342900" algn="just">
                <a:lnSpc>
                  <a:spcPts val="3359"/>
                </a:lnSpc>
                <a:buFont typeface="Arial" panose="020B0604020202020204" pitchFamily="34" charset="0"/>
                <a:buChar char="•"/>
              </a:pPr>
              <a:r>
                <a:rPr lang="en-GB" sz="2400" dirty="0">
                  <a:solidFill>
                    <a:srgbClr val="374151"/>
                  </a:solidFill>
                  <a:latin typeface="Söhne"/>
                </a:rPr>
                <a:t>E</a:t>
              </a:r>
              <a:r>
                <a:rPr lang="en-GB" sz="2400" b="0" i="0" dirty="0">
                  <a:solidFill>
                    <a:srgbClr val="374151"/>
                  </a:solidFill>
                  <a:effectLst/>
                  <a:latin typeface="Söhne"/>
                </a:rPr>
                <a:t>ach team presents their solutions to the rest of the group</a:t>
              </a:r>
            </a:p>
            <a:p>
              <a:pPr marL="342900" indent="-342900" algn="just">
                <a:lnSpc>
                  <a:spcPts val="3359"/>
                </a:lnSpc>
                <a:buFont typeface="Arial" panose="020B0604020202020204" pitchFamily="34" charset="0"/>
                <a:buChar char="•"/>
              </a:pPr>
              <a:r>
                <a:rPr lang="en-GB" sz="2400" dirty="0">
                  <a:solidFill>
                    <a:srgbClr val="374151"/>
                  </a:solidFill>
                  <a:latin typeface="Söhne"/>
                </a:rPr>
                <a:t>T</a:t>
              </a:r>
              <a:r>
                <a:rPr lang="en-GB" sz="2400" b="0" i="0" dirty="0">
                  <a:solidFill>
                    <a:srgbClr val="374151"/>
                  </a:solidFill>
                  <a:effectLst/>
                  <a:latin typeface="Söhne"/>
                </a:rPr>
                <a:t>he teams will ask questions and provide feedback on each other's solutions</a:t>
              </a:r>
            </a:p>
            <a:p>
              <a:pPr marL="342900" indent="-342900" algn="just">
                <a:lnSpc>
                  <a:spcPts val="3359"/>
                </a:lnSpc>
                <a:buFont typeface="Arial" panose="020B0604020202020204" pitchFamily="34" charset="0"/>
                <a:buChar char="•"/>
              </a:pPr>
              <a:r>
                <a:rPr lang="en-GB" sz="2400" dirty="0">
                  <a:solidFill>
                    <a:srgbClr val="374151"/>
                  </a:solidFill>
                  <a:latin typeface="Söhne"/>
                </a:rPr>
                <a:t>E</a:t>
              </a:r>
              <a:r>
                <a:rPr lang="en-GB" sz="2400" b="0" i="0" dirty="0">
                  <a:solidFill>
                    <a:srgbClr val="374151"/>
                  </a:solidFill>
                  <a:effectLst/>
                  <a:latin typeface="Söhne"/>
                </a:rPr>
                <a:t>ach team will choose top 3 solutions and rank them in order of priority</a:t>
              </a:r>
            </a:p>
            <a:p>
              <a:pPr marL="342900" indent="-342900" algn="just">
                <a:lnSpc>
                  <a:spcPts val="3359"/>
                </a:lnSpc>
                <a:buFont typeface="Arial" panose="020B0604020202020204" pitchFamily="34" charset="0"/>
                <a:buChar char="•"/>
              </a:pPr>
              <a:r>
                <a:rPr lang="en-GB" sz="2400" b="0" i="0" dirty="0">
                  <a:solidFill>
                    <a:srgbClr val="374151"/>
                  </a:solidFill>
                  <a:effectLst/>
                  <a:latin typeface="Söhne"/>
                </a:rPr>
                <a:t>Discuss as a group what made the solutions smart and what could be improved</a:t>
              </a:r>
              <a:endParaRPr lang="en-US" sz="2400" spc="-36" dirty="0">
                <a:solidFill>
                  <a:srgbClr val="000000"/>
                </a:solidFill>
                <a:latin typeface="Abhaya Libre Regular"/>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664" y="35987"/>
              <a:ext cx="2384746" cy="1492776"/>
            </a:xfrm>
            <a:prstGeom prst="rect">
              <a:avLst/>
            </a:prstGeom>
          </p:spPr>
        </p:pic>
        <p:sp>
          <p:nvSpPr>
            <p:cNvPr id="13" name="TextBox 13"/>
            <p:cNvSpPr txBox="1"/>
            <p:nvPr/>
          </p:nvSpPr>
          <p:spPr>
            <a:xfrm>
              <a:off x="3666322" y="410435"/>
              <a:ext cx="5001917" cy="759356"/>
            </a:xfrm>
            <a:prstGeom prst="rect">
              <a:avLst/>
            </a:prstGeom>
          </p:spPr>
          <p:txBody>
            <a:bodyPr wrap="square" lIns="0" tIns="0" rIns="0" bIns="0" rtlCol="0" anchor="t">
              <a:spAutoFit/>
            </a:bodyPr>
            <a:lstStyle/>
            <a:p>
              <a:pPr algn="ctr">
                <a:lnSpc>
                  <a:spcPts val="3359"/>
                </a:lnSpc>
              </a:pPr>
              <a:r>
                <a:rPr lang="en-US" sz="3600" spc="-36" dirty="0">
                  <a:solidFill>
                    <a:srgbClr val="000000"/>
                  </a:solidFill>
                  <a:latin typeface="Abhaya Libre Regular"/>
                </a:rPr>
                <a:t>Smart solutions thinking</a:t>
              </a:r>
            </a:p>
          </p:txBody>
        </p:sp>
      </p:grpSp>
      <p:pic>
        <p:nvPicPr>
          <p:cNvPr id="6146" name="Picture 2" descr="Free Pencil Sharpen photo and picture">
            <a:extLst>
              <a:ext uri="{FF2B5EF4-FFF2-40B4-BE49-F238E27FC236}">
                <a16:creationId xmlns:a16="http://schemas.microsoft.com/office/drawing/2014/main" id="{45B5957D-601D-2CA3-8954-C34EE6C546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31507" y="5325086"/>
            <a:ext cx="5726911" cy="327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58B2200A-FC22-AEFD-EE53-0481BE308E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38683" y="2491835"/>
            <a:ext cx="1069138" cy="1286360"/>
          </a:xfrm>
          <a:prstGeom prst="rect">
            <a:avLst/>
          </a:prstGeom>
        </p:spPr>
      </p:pic>
    </p:spTree>
    <p:extLst>
      <p:ext uri="{BB962C8B-B14F-4D97-AF65-F5344CB8AC3E}">
        <p14:creationId xmlns:p14="http://schemas.microsoft.com/office/powerpoint/2010/main" val="3679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13454982" y="6220244"/>
            <a:ext cx="3498315" cy="3728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52839" y="414767"/>
            <a:ext cx="2309311" cy="2485560"/>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398025" y="2233124"/>
            <a:ext cx="11858740" cy="727122"/>
          </a:xfrm>
          <a:prstGeom prst="rect">
            <a:avLst/>
          </a:prstGeom>
        </p:spPr>
        <p:txBody>
          <a:bodyPr wrap="square" lIns="0" tIns="0" rIns="0" bIns="0" rtlCol="0" anchor="t">
            <a:spAutoFit/>
          </a:bodyPr>
          <a:lstStyle/>
          <a:p>
            <a:pPr algn="ctr">
              <a:lnSpc>
                <a:spcPts val="5449"/>
              </a:lnSpc>
            </a:pPr>
            <a:r>
              <a:rPr lang="en-US" sz="5400" spc="-48" dirty="0">
                <a:solidFill>
                  <a:srgbClr val="000000"/>
                </a:solidFill>
                <a:latin typeface="Abhaya Libre Regular"/>
              </a:rPr>
              <a:t>Smart planning</a:t>
            </a:r>
          </a:p>
        </p:txBody>
      </p:sp>
      <p:sp>
        <p:nvSpPr>
          <p:cNvPr id="6" name="TextBox 9">
            <a:extLst>
              <a:ext uri="{FF2B5EF4-FFF2-40B4-BE49-F238E27FC236}">
                <a16:creationId xmlns:a16="http://schemas.microsoft.com/office/drawing/2014/main" id="{4595C1D2-768D-EF4A-E2D8-15C2166CC5E4}"/>
              </a:ext>
            </a:extLst>
          </p:cNvPr>
          <p:cNvSpPr txBox="1"/>
          <p:nvPr/>
        </p:nvSpPr>
        <p:spPr>
          <a:xfrm>
            <a:off x="1066800" y="3520976"/>
            <a:ext cx="9448800" cy="4739759"/>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"Smart planning" represents the process of using a strategic and well-informed approach in planning and decision-making. The goal of smart planning is to make better use of available resources, enhance the effectiveness and efficiency of plans, and improve the overall outcome of projects or initiatives. This type of planning incorporates the use of data, analysis, and creativity to develop realistic and achievable goals, while also considering potential obstacles and challenges that may arise. By using a smart planning approach, organizations and individuals can make informed decisions and implement effective strategies that lead to successful outcomes.</a:t>
            </a:r>
            <a:endParaRPr lang="en-GB" sz="2800" b="0" i="0" dirty="0">
              <a:solidFill>
                <a:srgbClr val="303030"/>
              </a:solidFill>
              <a:effectLst/>
              <a:latin typeface="Acumin Pro"/>
            </a:endParaRPr>
          </a:p>
        </p:txBody>
      </p:sp>
      <p:pic>
        <p:nvPicPr>
          <p:cNvPr id="9218" name="Picture 2" descr="Free Businessman Tablet photo and picture">
            <a:extLst>
              <a:ext uri="{FF2B5EF4-FFF2-40B4-BE49-F238E27FC236}">
                <a16:creationId xmlns:a16="http://schemas.microsoft.com/office/drawing/2014/main" id="{BFC42524-BC75-A64C-EEE8-8931797EF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0" y="2202343"/>
            <a:ext cx="6529003" cy="3426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6">
            <a:extLst>
              <a:ext uri="{FF2B5EF4-FFF2-40B4-BE49-F238E27FC236}">
                <a16:creationId xmlns:a16="http://schemas.microsoft.com/office/drawing/2014/main" id="{9DA2789D-FBBE-8C31-B2A5-8BFAEB0C577F}"/>
              </a:ext>
            </a:extLst>
          </p:cNvPr>
          <p:cNvGrpSpPr/>
          <p:nvPr/>
        </p:nvGrpSpPr>
        <p:grpSpPr>
          <a:xfrm>
            <a:off x="280918" y="8789736"/>
            <a:ext cx="2900572" cy="807705"/>
            <a:chOff x="0" y="0"/>
            <a:chExt cx="3867430" cy="1076939"/>
          </a:xfrm>
        </p:grpSpPr>
        <p:pic>
          <p:nvPicPr>
            <p:cNvPr id="10" name="Picture 37">
              <a:extLst>
                <a:ext uri="{FF2B5EF4-FFF2-40B4-BE49-F238E27FC236}">
                  <a16:creationId xmlns:a16="http://schemas.microsoft.com/office/drawing/2014/main" id="{D017CC8B-BB66-EBC2-3E0A-81492EE89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FDC1A921-59A9-5011-1535-5D3CED4613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E00F85A4-4C63-1C5C-5996-860BB28799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854224" y="474519"/>
            <a:ext cx="1789735" cy="1789735"/>
          </a:xfrm>
          <a:prstGeom prst="rect">
            <a:avLst/>
          </a:prstGeom>
        </p:spPr>
      </p:pic>
    </p:spTree>
    <p:extLst>
      <p:ext uri="{BB962C8B-B14F-4D97-AF65-F5344CB8AC3E}">
        <p14:creationId xmlns:p14="http://schemas.microsoft.com/office/powerpoint/2010/main" val="50326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C65FB1C-506E-22D4-1053-B5C0D82639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811203" y="436375"/>
            <a:ext cx="1313405" cy="1413645"/>
          </a:xfrm>
          <a:prstGeom prst="rect">
            <a:avLst/>
          </a:prstGeom>
        </p:spPr>
      </p:pic>
      <p:pic>
        <p:nvPicPr>
          <p:cNvPr id="3" name="Picture 4">
            <a:extLst>
              <a:ext uri="{FF2B5EF4-FFF2-40B4-BE49-F238E27FC236}">
                <a16:creationId xmlns:a16="http://schemas.microsoft.com/office/drawing/2014/main" id="{D04C7245-1157-632B-AD54-EA2B1F3F83B1}"/>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5BFF8BA1-D3B8-B5C1-546F-9E2ABE87D249}"/>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753CAEF7-81B3-5135-7AB9-3E2247C341D9}"/>
              </a:ext>
            </a:extLst>
          </p:cNvPr>
          <p:cNvSpPr txBox="1"/>
          <p:nvPr/>
        </p:nvSpPr>
        <p:spPr>
          <a:xfrm>
            <a:off x="1848967" y="5970423"/>
            <a:ext cx="14762633" cy="2154436"/>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Smart planning involves the use of technology and other tools to collect, </a:t>
            </a:r>
            <a:r>
              <a:rPr lang="en-GB" sz="2800" b="0" i="0" dirty="0" err="1">
                <a:solidFill>
                  <a:srgbClr val="374151"/>
                </a:solidFill>
                <a:effectLst/>
                <a:latin typeface="Söhne"/>
              </a:rPr>
              <a:t>analyze</a:t>
            </a:r>
            <a:r>
              <a:rPr lang="en-GB" sz="2800" b="0" i="0" dirty="0">
                <a:solidFill>
                  <a:srgbClr val="374151"/>
                </a:solidFill>
                <a:effectLst/>
                <a:latin typeface="Söhne"/>
              </a:rPr>
              <a:t>, and communicate data, as well as the engagement of stakeholders and decision-makers in a transparent and inclusive process to define and implement development goals. This approach also involves a continuous cycle of monitoring and evaluation, with regular adjustments made to ensure that plans remain relevant and effective in achieving regional development objectives.</a:t>
            </a:r>
            <a:endParaRPr lang="en-GB" sz="2800" b="0" i="0" dirty="0">
              <a:solidFill>
                <a:srgbClr val="303030"/>
              </a:solidFill>
              <a:effectLst/>
              <a:latin typeface="Acumin Pro"/>
            </a:endParaRPr>
          </a:p>
        </p:txBody>
      </p:sp>
      <p:grpSp>
        <p:nvGrpSpPr>
          <p:cNvPr id="6" name="Group 36">
            <a:extLst>
              <a:ext uri="{FF2B5EF4-FFF2-40B4-BE49-F238E27FC236}">
                <a16:creationId xmlns:a16="http://schemas.microsoft.com/office/drawing/2014/main" id="{A016D664-614C-38AE-728A-1B6D8B2A2A51}"/>
              </a:ext>
            </a:extLst>
          </p:cNvPr>
          <p:cNvGrpSpPr/>
          <p:nvPr/>
        </p:nvGrpSpPr>
        <p:grpSpPr>
          <a:xfrm>
            <a:off x="147428" y="8979682"/>
            <a:ext cx="2900572" cy="807705"/>
            <a:chOff x="0" y="0"/>
            <a:chExt cx="3867430" cy="1076939"/>
          </a:xfrm>
        </p:grpSpPr>
        <p:pic>
          <p:nvPicPr>
            <p:cNvPr id="7" name="Picture 37">
              <a:extLst>
                <a:ext uri="{FF2B5EF4-FFF2-40B4-BE49-F238E27FC236}">
                  <a16:creationId xmlns:a16="http://schemas.microsoft.com/office/drawing/2014/main" id="{2EBCB9A4-285E-D575-C1A2-AB509BDAB8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1F1616C-D99B-3650-A219-5419C9741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2">
            <a:extLst>
              <a:ext uri="{FF2B5EF4-FFF2-40B4-BE49-F238E27FC236}">
                <a16:creationId xmlns:a16="http://schemas.microsoft.com/office/drawing/2014/main" id="{7D0BA6D9-C456-1E1E-E930-4CC77FD84B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7851962" y="169828"/>
            <a:ext cx="2250817" cy="2250817"/>
          </a:xfrm>
          <a:prstGeom prst="rect">
            <a:avLst/>
          </a:prstGeom>
        </p:spPr>
      </p:pic>
      <p:sp>
        <p:nvSpPr>
          <p:cNvPr id="10" name="TextBox 9">
            <a:extLst>
              <a:ext uri="{FF2B5EF4-FFF2-40B4-BE49-F238E27FC236}">
                <a16:creationId xmlns:a16="http://schemas.microsoft.com/office/drawing/2014/main" id="{9F93194D-4B65-C614-23F9-AEE2EA0E468A}"/>
              </a:ext>
            </a:extLst>
          </p:cNvPr>
          <p:cNvSpPr txBox="1"/>
          <p:nvPr/>
        </p:nvSpPr>
        <p:spPr>
          <a:xfrm>
            <a:off x="3048000" y="1551631"/>
            <a:ext cx="11858740" cy="727122"/>
          </a:xfrm>
          <a:prstGeom prst="rect">
            <a:avLst/>
          </a:prstGeom>
        </p:spPr>
        <p:txBody>
          <a:bodyPr wrap="square" lIns="0" tIns="0" rIns="0" bIns="0" rtlCol="0" anchor="t">
            <a:spAutoFit/>
          </a:bodyPr>
          <a:lstStyle/>
          <a:p>
            <a:pPr algn="ctr">
              <a:lnSpc>
                <a:spcPts val="5449"/>
              </a:lnSpc>
            </a:pPr>
            <a:r>
              <a:rPr lang="en-US" sz="5400" spc="-48" dirty="0">
                <a:solidFill>
                  <a:srgbClr val="000000"/>
                </a:solidFill>
                <a:latin typeface="Abhaya Libre Regular"/>
              </a:rPr>
              <a:t>Smart planning</a:t>
            </a:r>
          </a:p>
        </p:txBody>
      </p:sp>
      <p:pic>
        <p:nvPicPr>
          <p:cNvPr id="12" name="Picture 11">
            <a:extLst>
              <a:ext uri="{FF2B5EF4-FFF2-40B4-BE49-F238E27FC236}">
                <a16:creationId xmlns:a16="http://schemas.microsoft.com/office/drawing/2014/main" id="{53B7D386-9896-C8DF-714C-651BE2701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196" y="2421322"/>
            <a:ext cx="4572000" cy="3048000"/>
          </a:xfrm>
          <a:prstGeom prst="rect">
            <a:avLst/>
          </a:prstGeom>
        </p:spPr>
      </p:pic>
      <p:sp>
        <p:nvSpPr>
          <p:cNvPr id="14" name="TextBox 13">
            <a:extLst>
              <a:ext uri="{FF2B5EF4-FFF2-40B4-BE49-F238E27FC236}">
                <a16:creationId xmlns:a16="http://schemas.microsoft.com/office/drawing/2014/main" id="{B520C4A2-2C85-FF68-051E-174E35A95AC3}"/>
              </a:ext>
            </a:extLst>
          </p:cNvPr>
          <p:cNvSpPr txBox="1"/>
          <p:nvPr/>
        </p:nvSpPr>
        <p:spPr>
          <a:xfrm>
            <a:off x="6998399" y="2416293"/>
            <a:ext cx="9780814" cy="2677656"/>
          </a:xfrm>
          <a:prstGeom prst="rect">
            <a:avLst/>
          </a:prstGeom>
          <a:noFill/>
        </p:spPr>
        <p:txBody>
          <a:bodyPr wrap="square">
            <a:spAutoFit/>
          </a:bodyPr>
          <a:lstStyle/>
          <a:p>
            <a:pPr algn="just"/>
            <a:r>
              <a:rPr lang="en-GB" sz="2800" dirty="0">
                <a:solidFill>
                  <a:srgbClr val="374151"/>
                </a:solidFill>
                <a:latin typeface="Söhne"/>
              </a:rPr>
              <a:t>I</a:t>
            </a:r>
            <a:r>
              <a:rPr lang="en-GB" sz="2800" b="0" i="0" dirty="0">
                <a:solidFill>
                  <a:srgbClr val="374151"/>
                </a:solidFill>
                <a:effectLst/>
                <a:latin typeface="Söhne"/>
              </a:rPr>
              <a:t>n the context of regional development, this implies the use of data-driven, strategic, and innovative approaches to address the specific needs and challenges of a region in terms of its economic, social, and environmental development. This approach recognizes the interdependence of these factors and seeks to balance them in the planning process. </a:t>
            </a:r>
            <a:endParaRPr lang="en-RO" sz="2800" dirty="0"/>
          </a:p>
        </p:txBody>
      </p:sp>
    </p:spTree>
    <p:extLst>
      <p:ext uri="{BB962C8B-B14F-4D97-AF65-F5344CB8AC3E}">
        <p14:creationId xmlns:p14="http://schemas.microsoft.com/office/powerpoint/2010/main" val="97591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3C0940-21CD-57A8-5CF1-2793C04B4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95784" y="-2045004"/>
            <a:ext cx="3334026" cy="3588482"/>
          </a:xfrm>
          <a:prstGeom prst="rect">
            <a:avLst/>
          </a:prstGeom>
        </p:spPr>
      </p:pic>
      <p:pic>
        <p:nvPicPr>
          <p:cNvPr id="3" name="Picture 4">
            <a:extLst>
              <a:ext uri="{FF2B5EF4-FFF2-40B4-BE49-F238E27FC236}">
                <a16:creationId xmlns:a16="http://schemas.microsoft.com/office/drawing/2014/main" id="{8320F8D2-43AB-761E-0D23-0ADC87AFBF7A}"/>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3D563E85-3073-FBC2-67DD-C8ABE9E4A3E1}"/>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D226372D-CAA7-3CC2-3EDA-1336A12F2A5B}"/>
              </a:ext>
            </a:extLst>
          </p:cNvPr>
          <p:cNvSpPr txBox="1"/>
          <p:nvPr/>
        </p:nvSpPr>
        <p:spPr>
          <a:xfrm>
            <a:off x="3183052" y="1388771"/>
            <a:ext cx="11858740" cy="750205"/>
          </a:xfrm>
          <a:prstGeom prst="rect">
            <a:avLst/>
          </a:prstGeom>
        </p:spPr>
        <p:txBody>
          <a:bodyPr wrap="square" lIns="0" tIns="0" rIns="0" bIns="0" rtlCol="0" anchor="t">
            <a:spAutoFit/>
          </a:bodyPr>
          <a:lstStyle/>
          <a:p>
            <a:pPr algn="ctr">
              <a:lnSpc>
                <a:spcPts val="5449"/>
              </a:lnSpc>
            </a:pPr>
            <a:r>
              <a:rPr lang="en-GB" sz="6000" dirty="0"/>
              <a:t>What does smart mean</a:t>
            </a:r>
            <a:r>
              <a:rPr lang="en-US" sz="6000" spc="-48" dirty="0">
                <a:solidFill>
                  <a:srgbClr val="000000"/>
                </a:solidFill>
                <a:latin typeface="Abhaya Libre Regular"/>
              </a:rPr>
              <a:t>?</a:t>
            </a:r>
          </a:p>
        </p:txBody>
      </p:sp>
      <p:grpSp>
        <p:nvGrpSpPr>
          <p:cNvPr id="6" name="Group 36">
            <a:extLst>
              <a:ext uri="{FF2B5EF4-FFF2-40B4-BE49-F238E27FC236}">
                <a16:creationId xmlns:a16="http://schemas.microsoft.com/office/drawing/2014/main" id="{740A7C41-E168-A871-8986-133EB2F35D83}"/>
              </a:ext>
            </a:extLst>
          </p:cNvPr>
          <p:cNvGrpSpPr/>
          <p:nvPr/>
        </p:nvGrpSpPr>
        <p:grpSpPr>
          <a:xfrm>
            <a:off x="705132" y="8796994"/>
            <a:ext cx="2900572" cy="807705"/>
            <a:chOff x="0" y="0"/>
            <a:chExt cx="3867430" cy="1076939"/>
          </a:xfrm>
        </p:grpSpPr>
        <p:pic>
          <p:nvPicPr>
            <p:cNvPr id="7" name="Picture 37">
              <a:extLst>
                <a:ext uri="{FF2B5EF4-FFF2-40B4-BE49-F238E27FC236}">
                  <a16:creationId xmlns:a16="http://schemas.microsoft.com/office/drawing/2014/main" id="{D4C8EED4-D905-78A7-F36C-972A880DED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1A4484AE-18B2-9EA8-98CE-1D9B8829A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
            <a:extLst>
              <a:ext uri="{FF2B5EF4-FFF2-40B4-BE49-F238E27FC236}">
                <a16:creationId xmlns:a16="http://schemas.microsoft.com/office/drawing/2014/main" id="{5CF1B5EE-6254-C452-F9F6-D69E091F7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99194" y="3389811"/>
            <a:ext cx="5226457" cy="4971667"/>
          </a:xfrm>
          <a:prstGeom prst="rect">
            <a:avLst/>
          </a:prstGeom>
        </p:spPr>
      </p:pic>
      <p:sp>
        <p:nvSpPr>
          <p:cNvPr id="11" name="TextBox 10">
            <a:extLst>
              <a:ext uri="{FF2B5EF4-FFF2-40B4-BE49-F238E27FC236}">
                <a16:creationId xmlns:a16="http://schemas.microsoft.com/office/drawing/2014/main" id="{E6F981FA-423D-9656-4D94-A540708DE6A3}"/>
              </a:ext>
            </a:extLst>
          </p:cNvPr>
          <p:cNvSpPr txBox="1"/>
          <p:nvPr/>
        </p:nvSpPr>
        <p:spPr>
          <a:xfrm>
            <a:off x="8534226" y="2189482"/>
            <a:ext cx="7239000" cy="1200329"/>
          </a:xfrm>
          <a:prstGeom prst="rect">
            <a:avLst/>
          </a:prstGeom>
          <a:noFill/>
        </p:spPr>
        <p:txBody>
          <a:bodyPr wrap="square">
            <a:spAutoFit/>
          </a:bodyPr>
          <a:lstStyle/>
          <a:p>
            <a:r>
              <a:rPr lang="en-GB" sz="2400" b="1" dirty="0">
                <a:effectLst/>
              </a:rPr>
              <a:t>Specific</a:t>
            </a:r>
          </a:p>
          <a:p>
            <a:r>
              <a:rPr lang="en-GB" sz="2400" dirty="0">
                <a:effectLst/>
              </a:rPr>
              <a:t>o Explain the goal in detail – who, what, where, why</a:t>
            </a:r>
            <a:br>
              <a:rPr lang="en-GB" sz="2400" dirty="0"/>
            </a:br>
            <a:r>
              <a:rPr lang="en-GB" sz="2400" dirty="0">
                <a:effectLst/>
              </a:rPr>
              <a:t>o Could someone else understand your goal?</a:t>
            </a:r>
            <a:endParaRPr lang="en-RO" sz="2400" dirty="0"/>
          </a:p>
        </p:txBody>
      </p:sp>
      <p:sp>
        <p:nvSpPr>
          <p:cNvPr id="13" name="TextBox 12">
            <a:extLst>
              <a:ext uri="{FF2B5EF4-FFF2-40B4-BE49-F238E27FC236}">
                <a16:creationId xmlns:a16="http://schemas.microsoft.com/office/drawing/2014/main" id="{9FF1B2D4-D16A-F498-8608-F969E88D1DA6}"/>
              </a:ext>
            </a:extLst>
          </p:cNvPr>
          <p:cNvSpPr txBox="1"/>
          <p:nvPr/>
        </p:nvSpPr>
        <p:spPr>
          <a:xfrm>
            <a:off x="8634867" y="3868867"/>
            <a:ext cx="561474" cy="1015663"/>
          </a:xfrm>
          <a:prstGeom prst="rect">
            <a:avLst/>
          </a:prstGeom>
          <a:noFill/>
        </p:spPr>
        <p:txBody>
          <a:bodyPr wrap="square">
            <a:spAutoFit/>
          </a:bodyPr>
          <a:lstStyle/>
          <a:p>
            <a:r>
              <a:rPr lang="en-RO" sz="6000" dirty="0"/>
              <a:t>S</a:t>
            </a:r>
          </a:p>
        </p:txBody>
      </p:sp>
      <p:sp>
        <p:nvSpPr>
          <p:cNvPr id="14" name="TextBox 13">
            <a:extLst>
              <a:ext uri="{FF2B5EF4-FFF2-40B4-BE49-F238E27FC236}">
                <a16:creationId xmlns:a16="http://schemas.microsoft.com/office/drawing/2014/main" id="{B8177A3C-D18D-0476-F857-5C4D8824B4F1}"/>
              </a:ext>
            </a:extLst>
          </p:cNvPr>
          <p:cNvSpPr txBox="1"/>
          <p:nvPr/>
        </p:nvSpPr>
        <p:spPr>
          <a:xfrm>
            <a:off x="10107808" y="4943155"/>
            <a:ext cx="561474" cy="1015663"/>
          </a:xfrm>
          <a:prstGeom prst="rect">
            <a:avLst/>
          </a:prstGeom>
          <a:noFill/>
        </p:spPr>
        <p:txBody>
          <a:bodyPr wrap="square">
            <a:spAutoFit/>
          </a:bodyPr>
          <a:lstStyle/>
          <a:p>
            <a:r>
              <a:rPr lang="en-RO" sz="6000" dirty="0"/>
              <a:t>M</a:t>
            </a:r>
          </a:p>
        </p:txBody>
      </p:sp>
      <p:sp>
        <p:nvSpPr>
          <p:cNvPr id="15" name="TextBox 14">
            <a:extLst>
              <a:ext uri="{FF2B5EF4-FFF2-40B4-BE49-F238E27FC236}">
                <a16:creationId xmlns:a16="http://schemas.microsoft.com/office/drawing/2014/main" id="{8B9B649E-A423-CF4B-36D5-9384326B7269}"/>
              </a:ext>
            </a:extLst>
          </p:cNvPr>
          <p:cNvSpPr txBox="1"/>
          <p:nvPr/>
        </p:nvSpPr>
        <p:spPr>
          <a:xfrm>
            <a:off x="9709233" y="6652316"/>
            <a:ext cx="561474" cy="1015663"/>
          </a:xfrm>
          <a:prstGeom prst="rect">
            <a:avLst/>
          </a:prstGeom>
          <a:noFill/>
        </p:spPr>
        <p:txBody>
          <a:bodyPr wrap="square">
            <a:spAutoFit/>
          </a:bodyPr>
          <a:lstStyle/>
          <a:p>
            <a:r>
              <a:rPr lang="en-RO" sz="6000" dirty="0"/>
              <a:t>A</a:t>
            </a:r>
          </a:p>
        </p:txBody>
      </p:sp>
      <p:sp>
        <p:nvSpPr>
          <p:cNvPr id="16" name="TextBox 15">
            <a:extLst>
              <a:ext uri="{FF2B5EF4-FFF2-40B4-BE49-F238E27FC236}">
                <a16:creationId xmlns:a16="http://schemas.microsoft.com/office/drawing/2014/main" id="{1B09E714-39F0-D4E6-672A-6CD013101A82}"/>
              </a:ext>
            </a:extLst>
          </p:cNvPr>
          <p:cNvSpPr txBox="1"/>
          <p:nvPr/>
        </p:nvSpPr>
        <p:spPr>
          <a:xfrm>
            <a:off x="7888962" y="6726946"/>
            <a:ext cx="561474" cy="1015663"/>
          </a:xfrm>
          <a:prstGeom prst="rect">
            <a:avLst/>
          </a:prstGeom>
          <a:noFill/>
        </p:spPr>
        <p:txBody>
          <a:bodyPr wrap="square">
            <a:spAutoFit/>
          </a:bodyPr>
          <a:lstStyle/>
          <a:p>
            <a:r>
              <a:rPr lang="en-RO" sz="6000" dirty="0"/>
              <a:t>R</a:t>
            </a:r>
          </a:p>
        </p:txBody>
      </p:sp>
      <p:sp>
        <p:nvSpPr>
          <p:cNvPr id="17" name="TextBox 16">
            <a:extLst>
              <a:ext uri="{FF2B5EF4-FFF2-40B4-BE49-F238E27FC236}">
                <a16:creationId xmlns:a16="http://schemas.microsoft.com/office/drawing/2014/main" id="{DD684A24-DCB3-408B-EF06-7522382CCADB}"/>
              </a:ext>
            </a:extLst>
          </p:cNvPr>
          <p:cNvSpPr txBox="1"/>
          <p:nvPr/>
        </p:nvSpPr>
        <p:spPr>
          <a:xfrm>
            <a:off x="7023919" y="4859982"/>
            <a:ext cx="561474" cy="1015663"/>
          </a:xfrm>
          <a:prstGeom prst="rect">
            <a:avLst/>
          </a:prstGeom>
          <a:noFill/>
        </p:spPr>
        <p:txBody>
          <a:bodyPr wrap="square">
            <a:spAutoFit/>
          </a:bodyPr>
          <a:lstStyle/>
          <a:p>
            <a:r>
              <a:rPr lang="en-RO" sz="6000" dirty="0"/>
              <a:t>T</a:t>
            </a:r>
          </a:p>
        </p:txBody>
      </p:sp>
      <p:sp>
        <p:nvSpPr>
          <p:cNvPr id="19" name="TextBox 18">
            <a:extLst>
              <a:ext uri="{FF2B5EF4-FFF2-40B4-BE49-F238E27FC236}">
                <a16:creationId xmlns:a16="http://schemas.microsoft.com/office/drawing/2014/main" id="{7DCCF755-3197-9476-0CDB-8AF64952DCF0}"/>
              </a:ext>
            </a:extLst>
          </p:cNvPr>
          <p:cNvSpPr txBox="1"/>
          <p:nvPr/>
        </p:nvSpPr>
        <p:spPr>
          <a:xfrm>
            <a:off x="11580750" y="3944062"/>
            <a:ext cx="6609348" cy="1569660"/>
          </a:xfrm>
          <a:prstGeom prst="rect">
            <a:avLst/>
          </a:prstGeom>
          <a:noFill/>
        </p:spPr>
        <p:txBody>
          <a:bodyPr wrap="square">
            <a:spAutoFit/>
          </a:bodyPr>
          <a:lstStyle/>
          <a:p>
            <a:r>
              <a:rPr lang="en-GB" sz="2400" b="1" dirty="0">
                <a:effectLst/>
              </a:rPr>
              <a:t>Measurable</a:t>
            </a:r>
          </a:p>
          <a:p>
            <a:r>
              <a:rPr lang="en-GB" sz="2400" dirty="0">
                <a:effectLst/>
              </a:rPr>
              <a:t>o Make sure you quantify the goal</a:t>
            </a:r>
            <a:br>
              <a:rPr lang="en-GB" sz="2400" dirty="0"/>
            </a:br>
            <a:r>
              <a:rPr lang="en-GB" sz="2400" dirty="0">
                <a:effectLst/>
              </a:rPr>
              <a:t>o Are you able to track your progress towards goal?</a:t>
            </a:r>
            <a:br>
              <a:rPr lang="en-GB" sz="2400" dirty="0"/>
            </a:br>
            <a:r>
              <a:rPr lang="en-GB" sz="2400" dirty="0">
                <a:effectLst/>
              </a:rPr>
              <a:t>o How will you know if you achieve the goal?</a:t>
            </a:r>
            <a:endParaRPr lang="en-RO" sz="2400" dirty="0"/>
          </a:p>
        </p:txBody>
      </p:sp>
      <p:sp>
        <p:nvSpPr>
          <p:cNvPr id="21" name="TextBox 20">
            <a:extLst>
              <a:ext uri="{FF2B5EF4-FFF2-40B4-BE49-F238E27FC236}">
                <a16:creationId xmlns:a16="http://schemas.microsoft.com/office/drawing/2014/main" id="{838DA24D-C7FA-F7BF-0625-4CE3269FC0E4}"/>
              </a:ext>
            </a:extLst>
          </p:cNvPr>
          <p:cNvSpPr txBox="1"/>
          <p:nvPr/>
        </p:nvSpPr>
        <p:spPr>
          <a:xfrm>
            <a:off x="11385627" y="6061503"/>
            <a:ext cx="6428874" cy="1938992"/>
          </a:xfrm>
          <a:prstGeom prst="rect">
            <a:avLst/>
          </a:prstGeom>
          <a:noFill/>
        </p:spPr>
        <p:txBody>
          <a:bodyPr wrap="square">
            <a:spAutoFit/>
          </a:bodyPr>
          <a:lstStyle/>
          <a:p>
            <a:r>
              <a:rPr lang="en-GB" sz="2400" b="1" dirty="0">
                <a:effectLst/>
              </a:rPr>
              <a:t>Attainable/Achievable</a:t>
            </a:r>
          </a:p>
          <a:p>
            <a:r>
              <a:rPr lang="en-GB" sz="2400" dirty="0">
                <a:effectLst/>
              </a:rPr>
              <a:t>o Make sure the goal is achievable – not too easy, but not out of reach</a:t>
            </a:r>
            <a:br>
              <a:rPr lang="en-GB" sz="2400" dirty="0"/>
            </a:br>
            <a:r>
              <a:rPr lang="en-GB" sz="2400" dirty="0">
                <a:effectLst/>
              </a:rPr>
              <a:t>o Can you realistically obtain goal?</a:t>
            </a:r>
            <a:br>
              <a:rPr lang="en-GB" sz="2400" dirty="0"/>
            </a:br>
            <a:r>
              <a:rPr lang="en-GB" sz="2400" dirty="0">
                <a:effectLst/>
              </a:rPr>
              <a:t>o Do you have the necessary resources?</a:t>
            </a:r>
            <a:endParaRPr lang="en-RO" sz="2400" dirty="0"/>
          </a:p>
        </p:txBody>
      </p:sp>
      <p:sp>
        <p:nvSpPr>
          <p:cNvPr id="23" name="TextBox 22">
            <a:extLst>
              <a:ext uri="{FF2B5EF4-FFF2-40B4-BE49-F238E27FC236}">
                <a16:creationId xmlns:a16="http://schemas.microsoft.com/office/drawing/2014/main" id="{773E665A-80D0-5556-A232-D363CD9D3DE2}"/>
              </a:ext>
            </a:extLst>
          </p:cNvPr>
          <p:cNvSpPr txBox="1"/>
          <p:nvPr/>
        </p:nvSpPr>
        <p:spPr>
          <a:xfrm>
            <a:off x="705132" y="5958819"/>
            <a:ext cx="6428874" cy="1569660"/>
          </a:xfrm>
          <a:prstGeom prst="rect">
            <a:avLst/>
          </a:prstGeom>
          <a:noFill/>
        </p:spPr>
        <p:txBody>
          <a:bodyPr wrap="square">
            <a:spAutoFit/>
          </a:bodyPr>
          <a:lstStyle/>
          <a:p>
            <a:r>
              <a:rPr lang="en-GB" sz="2400" b="1" dirty="0">
                <a:effectLst/>
              </a:rPr>
              <a:t>Relevant/Realistic</a:t>
            </a:r>
          </a:p>
          <a:p>
            <a:r>
              <a:rPr lang="en-GB" sz="2400" dirty="0">
                <a:effectLst/>
              </a:rPr>
              <a:t>o Make sure your goal is applicable to the present concern</a:t>
            </a:r>
            <a:br>
              <a:rPr lang="en-GB" sz="2400" dirty="0"/>
            </a:br>
            <a:r>
              <a:rPr lang="en-GB" sz="2400" dirty="0">
                <a:effectLst/>
              </a:rPr>
              <a:t>o Does this goal align with your long-term goals?</a:t>
            </a:r>
            <a:endParaRPr lang="en-RO" sz="2400" dirty="0"/>
          </a:p>
        </p:txBody>
      </p:sp>
      <p:sp>
        <p:nvSpPr>
          <p:cNvPr id="25" name="TextBox 24">
            <a:extLst>
              <a:ext uri="{FF2B5EF4-FFF2-40B4-BE49-F238E27FC236}">
                <a16:creationId xmlns:a16="http://schemas.microsoft.com/office/drawing/2014/main" id="{F367A6C3-D351-1138-4DB6-977DA1588D70}"/>
              </a:ext>
            </a:extLst>
          </p:cNvPr>
          <p:cNvSpPr txBox="1"/>
          <p:nvPr/>
        </p:nvSpPr>
        <p:spPr>
          <a:xfrm>
            <a:off x="726862" y="3798154"/>
            <a:ext cx="6072672" cy="1569660"/>
          </a:xfrm>
          <a:prstGeom prst="rect">
            <a:avLst/>
          </a:prstGeom>
          <a:noFill/>
        </p:spPr>
        <p:txBody>
          <a:bodyPr wrap="square">
            <a:spAutoFit/>
          </a:bodyPr>
          <a:lstStyle/>
          <a:p>
            <a:r>
              <a:rPr lang="en-GB" sz="2400" b="1" dirty="0">
                <a:effectLst/>
              </a:rPr>
              <a:t>Time-bound</a:t>
            </a:r>
          </a:p>
          <a:p>
            <a:r>
              <a:rPr lang="en-GB" sz="2400" dirty="0">
                <a:effectLst/>
              </a:rPr>
              <a:t>o Create a timeline/deadline for yourself</a:t>
            </a:r>
            <a:br>
              <a:rPr lang="en-GB" sz="2400" dirty="0"/>
            </a:br>
            <a:r>
              <a:rPr lang="en-GB" sz="2400" dirty="0">
                <a:effectLst/>
              </a:rPr>
              <a:t>o How long are you allowing yourself to achieve the goal?</a:t>
            </a:r>
            <a:endParaRPr lang="en-RO" sz="2400" dirty="0"/>
          </a:p>
        </p:txBody>
      </p:sp>
      <p:pic>
        <p:nvPicPr>
          <p:cNvPr id="26" name="Picture 32">
            <a:extLst>
              <a:ext uri="{FF2B5EF4-FFF2-40B4-BE49-F238E27FC236}">
                <a16:creationId xmlns:a16="http://schemas.microsoft.com/office/drawing/2014/main" id="{7E1FFEB5-E6A0-49EB-3143-520B4B2F63A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8271105" y="397104"/>
            <a:ext cx="1288996" cy="1288996"/>
          </a:xfrm>
          <a:prstGeom prst="rect">
            <a:avLst/>
          </a:prstGeom>
        </p:spPr>
      </p:pic>
    </p:spTree>
    <p:extLst>
      <p:ext uri="{BB962C8B-B14F-4D97-AF65-F5344CB8AC3E}">
        <p14:creationId xmlns:p14="http://schemas.microsoft.com/office/powerpoint/2010/main" val="356522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24626" y="3030613"/>
            <a:ext cx="9492375" cy="2154436"/>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Urban Planning</a:t>
            </a:r>
            <a:r>
              <a:rPr lang="en-GB" sz="2800" b="0" i="0" dirty="0">
                <a:solidFill>
                  <a:srgbClr val="374151"/>
                </a:solidFill>
                <a:effectLst/>
                <a:latin typeface="Söhne"/>
              </a:rPr>
              <a:t>: The development of sustainable urban areas that promote a high quality of life and protect the environment is an example of smart planning. This involves considering factors such as accessibility, public transportation, green spaces, and the needs of different population groups.</a:t>
            </a:r>
          </a:p>
        </p:txBody>
      </p:sp>
      <p:sp>
        <p:nvSpPr>
          <p:cNvPr id="31" name="TextBox 31"/>
          <p:cNvSpPr txBox="1"/>
          <p:nvPr/>
        </p:nvSpPr>
        <p:spPr>
          <a:xfrm>
            <a:off x="2588645" y="2003809"/>
            <a:ext cx="10489690" cy="480901"/>
          </a:xfrm>
          <a:prstGeom prst="rect">
            <a:avLst/>
          </a:prstGeom>
        </p:spPr>
        <p:txBody>
          <a:bodyPr wrap="square" lIns="0" tIns="0" rIns="0" bIns="0" rtlCol="0" anchor="t">
            <a:spAutoFit/>
          </a:bodyPr>
          <a:lstStyle/>
          <a:p>
            <a:pPr algn="just">
              <a:lnSpc>
                <a:spcPts val="3359"/>
              </a:lnSpc>
            </a:pPr>
            <a:r>
              <a:rPr lang="en-GB" sz="4000" b="1" i="0" dirty="0">
                <a:solidFill>
                  <a:srgbClr val="374151"/>
                </a:solidFill>
                <a:effectLst/>
                <a:latin typeface="Söhne"/>
              </a:rPr>
              <a:t>Examples of "smart planning"</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9551289" y="360808"/>
            <a:ext cx="2622735" cy="2622735"/>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77427" y="221265"/>
            <a:ext cx="2494397" cy="268477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809245" y="7995731"/>
            <a:ext cx="2220317" cy="22174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60784" y="7440826"/>
            <a:ext cx="2253907" cy="2253907"/>
          </a:xfrm>
          <a:prstGeom prst="rect">
            <a:avLst/>
          </a:prstGeom>
        </p:spPr>
      </p:pic>
      <p:grpSp>
        <p:nvGrpSpPr>
          <p:cNvPr id="36" name="Group 36"/>
          <p:cNvGrpSpPr/>
          <p:nvPr/>
        </p:nvGrpSpPr>
        <p:grpSpPr>
          <a:xfrm>
            <a:off x="424489" y="887238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97779" y="5464389"/>
            <a:ext cx="9492375" cy="2585323"/>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Healthcare</a:t>
            </a:r>
            <a:r>
              <a:rPr lang="en-GB" sz="2800" b="0" i="0" dirty="0">
                <a:solidFill>
                  <a:srgbClr val="374151"/>
                </a:solidFill>
                <a:effectLst/>
                <a:latin typeface="Söhne"/>
              </a:rPr>
              <a:t> </a:t>
            </a:r>
            <a:r>
              <a:rPr lang="en-GB" sz="2800" b="1" i="0" dirty="0">
                <a:solidFill>
                  <a:srgbClr val="374151"/>
                </a:solidFill>
                <a:effectLst/>
                <a:latin typeface="Söhne"/>
              </a:rPr>
              <a:t>Planning</a:t>
            </a:r>
            <a:r>
              <a:rPr lang="en-GB" sz="2800" b="0" i="0" dirty="0">
                <a:solidFill>
                  <a:srgbClr val="374151"/>
                </a:solidFill>
                <a:effectLst/>
                <a:latin typeface="Söhne"/>
              </a:rPr>
              <a:t>: Smart planning in the healthcare sector involves the efficient use of resources and the effective management of patient care, in order to improve the health outcomes of the population. This includes the use of electronic medical records, telemedicine, and the development of care pathways.</a:t>
            </a:r>
          </a:p>
        </p:txBody>
      </p:sp>
    </p:spTree>
    <p:extLst>
      <p:ext uri="{BB962C8B-B14F-4D97-AF65-F5344CB8AC3E}">
        <p14:creationId xmlns:p14="http://schemas.microsoft.com/office/powerpoint/2010/main" val="33056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Consortium</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2585323"/>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Environmental Planning</a:t>
            </a:r>
            <a:r>
              <a:rPr lang="en-GB" sz="2800" b="0" i="0" dirty="0">
                <a:solidFill>
                  <a:srgbClr val="374151"/>
                </a:solidFill>
                <a:effectLst/>
                <a:latin typeface="Söhne"/>
              </a:rPr>
              <a:t>: Smart planning for the environment involves considering the long-term impacts of development and taking a proactive approach to environmental protection. This includes the use of renewable energy sources, reducing waste and greenhouse gas emissions, and promoting sustainable land use practices.</a:t>
            </a:r>
          </a:p>
        </p:txBody>
      </p:sp>
      <p:sp>
        <p:nvSpPr>
          <p:cNvPr id="31" name="TextBox 31"/>
          <p:cNvSpPr txBox="1"/>
          <p:nvPr/>
        </p:nvSpPr>
        <p:spPr>
          <a:xfrm>
            <a:off x="2539707" y="1099263"/>
            <a:ext cx="10489690" cy="465512"/>
          </a:xfrm>
          <a:prstGeom prst="rect">
            <a:avLst/>
          </a:prstGeom>
        </p:spPr>
        <p:txBody>
          <a:bodyPr wrap="square" lIns="0" tIns="0" rIns="0" bIns="0" rtlCol="0" anchor="t">
            <a:spAutoFit/>
          </a:bodyPr>
          <a:lstStyle/>
          <a:p>
            <a:pPr algn="just">
              <a:lnSpc>
                <a:spcPts val="3359"/>
              </a:lnSpc>
            </a:pPr>
            <a:r>
              <a:rPr lang="en-GB" sz="3600" b="1" i="0" dirty="0">
                <a:solidFill>
                  <a:srgbClr val="374151"/>
                </a:solidFill>
                <a:effectLst/>
                <a:latin typeface="Söhne"/>
              </a:rPr>
              <a:t>Examples of "smart planning"</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722713" y="5513367"/>
            <a:ext cx="9492375" cy="2585323"/>
          </a:xfrm>
          <a:prstGeom prst="rect">
            <a:avLst/>
          </a:prstGeom>
        </p:spPr>
        <p:txBody>
          <a:bodyPr wrap="square" lIns="0" tIns="0" rIns="0" bIns="0" rtlCol="0" anchor="t">
            <a:spAutoFit/>
          </a:bodyPr>
          <a:lstStyle/>
          <a:p>
            <a:pPr algn="just"/>
            <a:r>
              <a:rPr lang="en-GB" sz="2800" b="1" i="0" dirty="0">
                <a:solidFill>
                  <a:srgbClr val="374151"/>
                </a:solidFill>
                <a:effectLst/>
                <a:latin typeface="Söhne"/>
              </a:rPr>
              <a:t>Transportation</a:t>
            </a:r>
            <a:r>
              <a:rPr lang="en-GB" sz="2800" b="0" i="0" dirty="0">
                <a:solidFill>
                  <a:srgbClr val="374151"/>
                </a:solidFill>
                <a:effectLst/>
                <a:latin typeface="Söhne"/>
              </a:rPr>
              <a:t> </a:t>
            </a:r>
            <a:r>
              <a:rPr lang="en-GB" sz="2800" b="1" i="0" dirty="0">
                <a:solidFill>
                  <a:srgbClr val="374151"/>
                </a:solidFill>
                <a:effectLst/>
                <a:latin typeface="Söhne"/>
              </a:rPr>
              <a:t>Planning</a:t>
            </a:r>
            <a:r>
              <a:rPr lang="en-GB" sz="2800" b="0" i="0" dirty="0">
                <a:solidFill>
                  <a:srgbClr val="374151"/>
                </a:solidFill>
                <a:effectLst/>
                <a:latin typeface="Söhne"/>
              </a:rPr>
              <a:t>: The development of a smart transportation network that integrates different modes of transportation, such as walking, cycling, public transit, and private vehicles, is an example of smart planning. This helps to reduce traffic congestion, improve mobility, and reduce environmental impacts.</a:t>
            </a:r>
          </a:p>
        </p:txBody>
      </p:sp>
    </p:spTree>
    <p:extLst>
      <p:ext uri="{BB962C8B-B14F-4D97-AF65-F5344CB8AC3E}">
        <p14:creationId xmlns:p14="http://schemas.microsoft.com/office/powerpoint/2010/main" val="112704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107996"/>
          </a:xfrm>
          <a:prstGeom prst="rect">
            <a:avLst/>
          </a:prstGeom>
        </p:spPr>
        <p:txBody>
          <a:bodyPr wrap="square" lIns="0" tIns="0" rIns="0" bIns="0" rtlCol="0" anchor="t">
            <a:spAutoFit/>
          </a:bodyPr>
          <a:lstStyle/>
          <a:p>
            <a:pPr algn="l"/>
            <a:r>
              <a:rPr lang="en-GB" sz="2400" b="1" i="0" dirty="0">
                <a:solidFill>
                  <a:srgbClr val="374151"/>
                </a:solidFill>
                <a:effectLst/>
                <a:latin typeface="Söhne"/>
              </a:rPr>
              <a:t>Smart City Planning</a:t>
            </a:r>
            <a:r>
              <a:rPr lang="en-GB" sz="2400" b="0" i="0" dirty="0">
                <a:solidFill>
                  <a:srgbClr val="374151"/>
                </a:solidFill>
                <a:effectLst/>
                <a:latin typeface="Söhne"/>
              </a:rPr>
              <a:t>: This involves the integration of technology and data analytics to improve the management and delivery of urban services, such as transportation, energy, and waste management.</a:t>
            </a:r>
          </a:p>
        </p:txBody>
      </p:sp>
      <p:sp>
        <p:nvSpPr>
          <p:cNvPr id="31" name="TextBox 31"/>
          <p:cNvSpPr txBox="1"/>
          <p:nvPr/>
        </p:nvSpPr>
        <p:spPr>
          <a:xfrm>
            <a:off x="2539707" y="1099263"/>
            <a:ext cx="10489690" cy="465512"/>
          </a:xfrm>
          <a:prstGeom prst="rect">
            <a:avLst/>
          </a:prstGeom>
        </p:spPr>
        <p:txBody>
          <a:bodyPr wrap="square" lIns="0" tIns="0" rIns="0" bIns="0" rtlCol="0" anchor="t">
            <a:spAutoFit/>
          </a:bodyPr>
          <a:lstStyle/>
          <a:p>
            <a:pPr algn="just">
              <a:lnSpc>
                <a:spcPts val="3359"/>
              </a:lnSpc>
            </a:pPr>
            <a:r>
              <a:rPr lang="en-GB" sz="3600" b="1" i="0" dirty="0">
                <a:solidFill>
                  <a:srgbClr val="374151"/>
                </a:solidFill>
                <a:effectLst/>
                <a:latin typeface="Söhne"/>
              </a:rPr>
              <a:t>Examples of "smart planning"</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948972" y="4335078"/>
            <a:ext cx="10058417" cy="1477328"/>
          </a:xfrm>
          <a:prstGeom prst="rect">
            <a:avLst/>
          </a:prstGeom>
        </p:spPr>
        <p:txBody>
          <a:bodyPr wrap="square" lIns="0" tIns="0" rIns="0" bIns="0" rtlCol="0" anchor="t">
            <a:spAutoFit/>
          </a:bodyPr>
          <a:lstStyle/>
          <a:p>
            <a:pPr algn="l"/>
            <a:r>
              <a:rPr lang="en-GB" sz="2400" b="1" i="0" dirty="0">
                <a:solidFill>
                  <a:srgbClr val="374151"/>
                </a:solidFill>
                <a:effectLst/>
                <a:latin typeface="Söhne"/>
              </a:rPr>
              <a:t>Regional Economic Development Planning</a:t>
            </a:r>
            <a:r>
              <a:rPr lang="en-GB" sz="2400" b="0" i="0" dirty="0">
                <a:solidFill>
                  <a:srgbClr val="374151"/>
                </a:solidFill>
                <a:effectLst/>
                <a:latin typeface="Söhne"/>
              </a:rPr>
              <a:t>: This involves the development of a comprehensive strategy to drive economic growth and job creation in a specific region. This often involves collaboration between local governments, businesses, and communities.</a:t>
            </a:r>
          </a:p>
        </p:txBody>
      </p:sp>
      <p:sp>
        <p:nvSpPr>
          <p:cNvPr id="28" name="TextBox 30">
            <a:extLst>
              <a:ext uri="{FF2B5EF4-FFF2-40B4-BE49-F238E27FC236}">
                <a16:creationId xmlns:a16="http://schemas.microsoft.com/office/drawing/2014/main" id="{D80F3511-B43C-96A7-9F65-B203ADC0F5E9}"/>
              </a:ext>
            </a:extLst>
          </p:cNvPr>
          <p:cNvSpPr txBox="1"/>
          <p:nvPr/>
        </p:nvSpPr>
        <p:spPr>
          <a:xfrm>
            <a:off x="1785173" y="6356075"/>
            <a:ext cx="9492375" cy="1846659"/>
          </a:xfrm>
          <a:prstGeom prst="rect">
            <a:avLst/>
          </a:prstGeom>
        </p:spPr>
        <p:txBody>
          <a:bodyPr wrap="square" lIns="0" tIns="0" rIns="0" bIns="0" rtlCol="0" anchor="t">
            <a:spAutoFit/>
          </a:bodyPr>
          <a:lstStyle/>
          <a:p>
            <a:pPr algn="l"/>
            <a:r>
              <a:rPr lang="en-GB" sz="2400" b="1" i="0" dirty="0">
                <a:solidFill>
                  <a:srgbClr val="374151"/>
                </a:solidFill>
                <a:effectLst/>
                <a:latin typeface="Söhne"/>
              </a:rPr>
              <a:t>Transportation</a:t>
            </a:r>
            <a:r>
              <a:rPr lang="en-GB" sz="2400" b="0" i="0" dirty="0">
                <a:solidFill>
                  <a:srgbClr val="374151"/>
                </a:solidFill>
                <a:effectLst/>
                <a:latin typeface="Söhne"/>
              </a:rPr>
              <a:t> </a:t>
            </a:r>
            <a:r>
              <a:rPr lang="en-GB" sz="2400" b="1" i="0" dirty="0">
                <a:solidFill>
                  <a:srgbClr val="374151"/>
                </a:solidFill>
                <a:effectLst/>
                <a:latin typeface="Söhne"/>
              </a:rPr>
              <a:t>Planning</a:t>
            </a:r>
            <a:r>
              <a:rPr lang="en-GB" sz="2400" b="0" i="0" dirty="0">
                <a:solidFill>
                  <a:srgbClr val="374151"/>
                </a:solidFill>
                <a:effectLst/>
                <a:latin typeface="Söhne"/>
              </a:rPr>
              <a:t>: The development of a smart transportation network that integrates different modes of transportation, such as walking, cycling, public transit, and private vehicles, is an example of smart planning. This helps to reduce traffic congestion, improve mobility, and reduce environmental impacts.</a:t>
            </a:r>
          </a:p>
        </p:txBody>
      </p:sp>
    </p:spTree>
    <p:extLst>
      <p:ext uri="{BB962C8B-B14F-4D97-AF65-F5344CB8AC3E}">
        <p14:creationId xmlns:p14="http://schemas.microsoft.com/office/powerpoint/2010/main" val="2604565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846659"/>
          </a:xfrm>
          <a:prstGeom prst="rect">
            <a:avLst/>
          </a:prstGeom>
        </p:spPr>
        <p:txBody>
          <a:bodyPr wrap="square" lIns="0" tIns="0" rIns="0" bIns="0" rtlCol="0" anchor="t">
            <a:spAutoFit/>
          </a:bodyPr>
          <a:lstStyle/>
          <a:p>
            <a:pPr algn="l"/>
            <a:r>
              <a:rPr lang="en-GB" sz="2400" b="1" i="0" dirty="0">
                <a:solidFill>
                  <a:srgbClr val="374151"/>
                </a:solidFill>
                <a:effectLst/>
                <a:latin typeface="Söhne"/>
              </a:rPr>
              <a:t>Disaster Risk Reduction Planning</a:t>
            </a:r>
            <a:r>
              <a:rPr lang="en-GB" sz="2400" b="0" i="0" dirty="0">
                <a:solidFill>
                  <a:srgbClr val="374151"/>
                </a:solidFill>
                <a:effectLst/>
                <a:latin typeface="Söhne"/>
              </a:rPr>
              <a:t>: This involves the development of a comprehensive plan to reduce the impact of natural disasters on a region and its communities. This includes the identification of potential hazards, the development of evacuation plans, and the identification of critical infrastructure and services.</a:t>
            </a:r>
          </a:p>
        </p:txBody>
      </p:sp>
      <p:sp>
        <p:nvSpPr>
          <p:cNvPr id="31" name="TextBox 31"/>
          <p:cNvSpPr txBox="1"/>
          <p:nvPr/>
        </p:nvSpPr>
        <p:spPr>
          <a:xfrm>
            <a:off x="3780253" y="1466560"/>
            <a:ext cx="10489690" cy="480901"/>
          </a:xfrm>
          <a:prstGeom prst="rect">
            <a:avLst/>
          </a:prstGeom>
        </p:spPr>
        <p:txBody>
          <a:bodyPr wrap="square" lIns="0" tIns="0" rIns="0" bIns="0" rtlCol="0" anchor="t">
            <a:spAutoFit/>
          </a:bodyPr>
          <a:lstStyle/>
          <a:p>
            <a:pPr algn="just">
              <a:lnSpc>
                <a:spcPts val="3359"/>
              </a:lnSpc>
            </a:pPr>
            <a:r>
              <a:rPr lang="en-GB" sz="4000" b="1" i="0" dirty="0">
                <a:solidFill>
                  <a:srgbClr val="374151"/>
                </a:solidFill>
                <a:effectLst/>
                <a:latin typeface="Söhne"/>
              </a:rPr>
              <a:t>Examples of "smart planning"</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969916" y="7382204"/>
            <a:ext cx="10469735" cy="1477328"/>
          </a:xfrm>
          <a:prstGeom prst="rect">
            <a:avLst/>
          </a:prstGeom>
        </p:spPr>
        <p:txBody>
          <a:bodyPr wrap="square" lIns="0" tIns="0" rIns="0" bIns="0" rtlCol="0" anchor="t">
            <a:spAutoFit/>
          </a:bodyPr>
          <a:lstStyle/>
          <a:p>
            <a:pPr algn="l"/>
            <a:r>
              <a:rPr lang="en-GB" sz="2400" b="1" i="0" dirty="0">
                <a:solidFill>
                  <a:srgbClr val="374151"/>
                </a:solidFill>
                <a:effectLst/>
                <a:latin typeface="Söhne"/>
              </a:rPr>
              <a:t>Tourism Development Planning</a:t>
            </a:r>
            <a:r>
              <a:rPr lang="en-GB" sz="2400" b="0" i="0" dirty="0">
                <a:solidFill>
                  <a:srgbClr val="374151"/>
                </a:solidFill>
                <a:effectLst/>
                <a:latin typeface="Söhne"/>
              </a:rPr>
              <a:t>: This involves the development of a strategy to attract tourists to a region, while also ensuring the preservation of its natural and cultural resources. It usually involves collaboration between local governments, businesses, and communities.</a:t>
            </a:r>
          </a:p>
        </p:txBody>
      </p:sp>
      <p:pic>
        <p:nvPicPr>
          <p:cNvPr id="10242" name="Picture 2" descr="Free Salento Quindío photo and picture">
            <a:extLst>
              <a:ext uri="{FF2B5EF4-FFF2-40B4-BE49-F238E27FC236}">
                <a16:creationId xmlns:a16="http://schemas.microsoft.com/office/drawing/2014/main" id="{C4AD631B-56EA-F3BA-D66B-B649B20AC9D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15841" y="4188732"/>
            <a:ext cx="4501903" cy="300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5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87726" y="3387990"/>
            <a:ext cx="9492375" cy="2585323"/>
          </a:xfrm>
          <a:prstGeom prst="rect">
            <a:avLst/>
          </a:prstGeom>
        </p:spPr>
        <p:txBody>
          <a:bodyPr wrap="square" lIns="0" tIns="0" rIns="0" bIns="0" rtlCol="0" anchor="t">
            <a:spAutoFit/>
          </a:bodyPr>
          <a:lstStyle/>
          <a:p>
            <a:pPr algn="just"/>
            <a:r>
              <a:rPr lang="en-GB" sz="2800" i="0" dirty="0">
                <a:solidFill>
                  <a:srgbClr val="374151"/>
                </a:solidFill>
                <a:effectLst/>
                <a:latin typeface="Söhne"/>
              </a:rPr>
              <a:t>Best Practices in Romania:</a:t>
            </a:r>
          </a:p>
          <a:p>
            <a:pPr algn="just"/>
            <a:r>
              <a:rPr lang="en-GB" sz="2800" i="0" dirty="0">
                <a:solidFill>
                  <a:srgbClr val="374151"/>
                </a:solidFill>
                <a:effectLst/>
                <a:latin typeface="Söhne"/>
              </a:rPr>
              <a:t>The city of Timisoara's "Smart City" initiative, which uses technology and data to improve city services and </a:t>
            </a:r>
            <a:r>
              <a:rPr lang="en-GB" sz="2800" i="0" dirty="0" err="1">
                <a:solidFill>
                  <a:srgbClr val="374151"/>
                </a:solidFill>
                <a:effectLst/>
                <a:latin typeface="Söhne"/>
              </a:rPr>
              <a:t>livability</a:t>
            </a:r>
            <a:r>
              <a:rPr lang="en-GB" sz="2800" i="0" dirty="0">
                <a:solidFill>
                  <a:srgbClr val="374151"/>
                </a:solidFill>
                <a:effectLst/>
                <a:latin typeface="Söhne"/>
              </a:rPr>
              <a:t> for residents.</a:t>
            </a:r>
          </a:p>
          <a:p>
            <a:pPr algn="just"/>
            <a:r>
              <a:rPr lang="en-GB" sz="2800" i="0" dirty="0">
                <a:solidFill>
                  <a:srgbClr val="374151"/>
                </a:solidFill>
                <a:effectLst/>
                <a:latin typeface="Söhne"/>
              </a:rPr>
              <a:t>The "Smart Region" program in the county of Cluj, which focuses on innovation and digitalization in the local economy.</a:t>
            </a:r>
          </a:p>
        </p:txBody>
      </p:sp>
      <p:sp>
        <p:nvSpPr>
          <p:cNvPr id="31" name="TextBox 31"/>
          <p:cNvSpPr txBox="1"/>
          <p:nvPr/>
        </p:nvSpPr>
        <p:spPr>
          <a:xfrm>
            <a:off x="3394161" y="1934489"/>
            <a:ext cx="10489690" cy="480901"/>
          </a:xfrm>
          <a:prstGeom prst="rect">
            <a:avLst/>
          </a:prstGeom>
        </p:spPr>
        <p:txBody>
          <a:bodyPr wrap="square" lIns="0" tIns="0" rIns="0" bIns="0" rtlCol="0" anchor="t">
            <a:spAutoFit/>
          </a:bodyPr>
          <a:lstStyle/>
          <a:p>
            <a:pPr algn="just">
              <a:lnSpc>
                <a:spcPts val="3359"/>
              </a:lnSpc>
            </a:pPr>
            <a:r>
              <a:rPr lang="en-GB" sz="4000" b="1" i="0" dirty="0">
                <a:solidFill>
                  <a:srgbClr val="374151"/>
                </a:solidFill>
                <a:effectLst/>
                <a:latin typeface="Söhne"/>
              </a:rPr>
              <a:t>Examples of "smart planning” in </a:t>
            </a:r>
            <a:r>
              <a:rPr lang="en-GB" sz="4000" b="1" dirty="0">
                <a:solidFill>
                  <a:srgbClr val="374151"/>
                </a:solidFill>
                <a:latin typeface="Söhne"/>
              </a:rPr>
              <a:t>R</a:t>
            </a:r>
            <a:r>
              <a:rPr lang="en-GB" sz="4000" b="1" i="0" dirty="0">
                <a:solidFill>
                  <a:srgbClr val="374151"/>
                </a:solidFill>
                <a:effectLst/>
                <a:latin typeface="Söhne"/>
              </a:rPr>
              <a:t>omania</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225659" y="-3260924"/>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extLst>
      <p:ext uri="{BB962C8B-B14F-4D97-AF65-F5344CB8AC3E}">
        <p14:creationId xmlns:p14="http://schemas.microsoft.com/office/powerpoint/2010/main" val="1010446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F5B8004B-83BD-B7A5-A8AA-2ADE3B21BD54}"/>
              </a:ext>
            </a:extLst>
          </p:cNvPr>
          <p:cNvPicPr>
            <a:picLocks noChangeAspect="1"/>
          </p:cNvPicPr>
          <p:nvPr/>
        </p:nvPicPr>
        <p:blipFill>
          <a:blip r:embed="rId3"/>
          <a:srcRect/>
          <a:stretch>
            <a:fillRect/>
          </a:stretch>
        </p:blipFill>
        <p:spPr>
          <a:xfrm>
            <a:off x="16418708" y="0"/>
            <a:ext cx="1869292" cy="1869292"/>
          </a:xfrm>
          <a:prstGeom prst="rect">
            <a:avLst/>
          </a:prstGeom>
        </p:spPr>
      </p:pic>
      <p:pic>
        <p:nvPicPr>
          <p:cNvPr id="3" name="Picture 32">
            <a:extLst>
              <a:ext uri="{FF2B5EF4-FFF2-40B4-BE49-F238E27FC236}">
                <a16:creationId xmlns:a16="http://schemas.microsoft.com/office/drawing/2014/main" id="{55B93129-ED8A-8BFC-2ECF-151C309238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081246" y="-3110660"/>
            <a:ext cx="5364129" cy="5364129"/>
          </a:xfrm>
          <a:prstGeom prst="rect">
            <a:avLst/>
          </a:prstGeom>
        </p:spPr>
      </p:pic>
      <p:pic>
        <p:nvPicPr>
          <p:cNvPr id="4" name="Picture 33">
            <a:extLst>
              <a:ext uri="{FF2B5EF4-FFF2-40B4-BE49-F238E27FC236}">
                <a16:creationId xmlns:a16="http://schemas.microsoft.com/office/drawing/2014/main" id="{E2B5800B-7BE9-5AC7-DCF4-B852F0D1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5" name="Picture 34">
            <a:extLst>
              <a:ext uri="{FF2B5EF4-FFF2-40B4-BE49-F238E27FC236}">
                <a16:creationId xmlns:a16="http://schemas.microsoft.com/office/drawing/2014/main" id="{B0A3D34C-5DBC-BCF0-9A6B-992A1E4B1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3235988" y="28827"/>
            <a:ext cx="4352147" cy="4346443"/>
          </a:xfrm>
          <a:prstGeom prst="rect">
            <a:avLst/>
          </a:prstGeom>
        </p:spPr>
      </p:pic>
      <p:grpSp>
        <p:nvGrpSpPr>
          <p:cNvPr id="6" name="Group 36">
            <a:extLst>
              <a:ext uri="{FF2B5EF4-FFF2-40B4-BE49-F238E27FC236}">
                <a16:creationId xmlns:a16="http://schemas.microsoft.com/office/drawing/2014/main" id="{A4166C40-80C3-22F9-B6B7-92C723C563EC}"/>
              </a:ext>
            </a:extLst>
          </p:cNvPr>
          <p:cNvGrpSpPr/>
          <p:nvPr/>
        </p:nvGrpSpPr>
        <p:grpSpPr>
          <a:xfrm>
            <a:off x="-845096" y="8795670"/>
            <a:ext cx="2900572" cy="807705"/>
            <a:chOff x="0" y="0"/>
            <a:chExt cx="3867430" cy="1076939"/>
          </a:xfrm>
        </p:grpSpPr>
        <p:pic>
          <p:nvPicPr>
            <p:cNvPr id="7" name="Picture 37">
              <a:extLst>
                <a:ext uri="{FF2B5EF4-FFF2-40B4-BE49-F238E27FC236}">
                  <a16:creationId xmlns:a16="http://schemas.microsoft.com/office/drawing/2014/main" id="{ACBE60A3-9493-0552-D74F-6A60B2B9F7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81D779FA-E6FC-C727-F839-470A8DF967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9" name="Picture 39">
            <a:extLst>
              <a:ext uri="{FF2B5EF4-FFF2-40B4-BE49-F238E27FC236}">
                <a16:creationId xmlns:a16="http://schemas.microsoft.com/office/drawing/2014/main" id="{1CF60F18-2CC1-987D-8960-1A0D96732D21}"/>
              </a:ext>
            </a:extLst>
          </p:cNvPr>
          <p:cNvPicPr>
            <a:picLocks noChangeAspect="1"/>
          </p:cNvPicPr>
          <p:nvPr/>
        </p:nvPicPr>
        <p:blipFill>
          <a:blip r:embed="rId12"/>
          <a:srcRect/>
          <a:stretch>
            <a:fillRect/>
          </a:stretch>
        </p:blipFill>
        <p:spPr>
          <a:xfrm>
            <a:off x="7520403" y="9362287"/>
            <a:ext cx="3710720" cy="779251"/>
          </a:xfrm>
          <a:prstGeom prst="rect">
            <a:avLst/>
          </a:prstGeom>
        </p:spPr>
      </p:pic>
      <p:sp>
        <p:nvSpPr>
          <p:cNvPr id="11" name="TextBox 10">
            <a:extLst>
              <a:ext uri="{FF2B5EF4-FFF2-40B4-BE49-F238E27FC236}">
                <a16:creationId xmlns:a16="http://schemas.microsoft.com/office/drawing/2014/main" id="{2154B9C4-E63C-0C86-D8B0-A7514041C7E4}"/>
              </a:ext>
            </a:extLst>
          </p:cNvPr>
          <p:cNvSpPr txBox="1"/>
          <p:nvPr/>
        </p:nvSpPr>
        <p:spPr>
          <a:xfrm>
            <a:off x="2438400" y="1505057"/>
            <a:ext cx="13174579" cy="728469"/>
          </a:xfrm>
          <a:prstGeom prst="rect">
            <a:avLst/>
          </a:prstGeom>
          <a:noFill/>
        </p:spPr>
        <p:txBody>
          <a:bodyPr wrap="square">
            <a:spAutoFit/>
          </a:bodyPr>
          <a:lstStyle/>
          <a:p>
            <a:pPr algn="ctr">
              <a:lnSpc>
                <a:spcPts val="5449"/>
              </a:lnSpc>
            </a:pPr>
            <a:r>
              <a:rPr lang="en-US" sz="4000" dirty="0">
                <a:solidFill>
                  <a:srgbClr val="000000"/>
                </a:solidFill>
                <a:latin typeface="Arial" panose="020B0604020202020204" pitchFamily="34" charset="0"/>
                <a:cs typeface="Arial" panose="020B0604020202020204" pitchFamily="34" charset="0"/>
              </a:rPr>
              <a:t>Let’s watch smart planning in agriculture for example</a:t>
            </a:r>
          </a:p>
        </p:txBody>
      </p:sp>
      <p:pic>
        <p:nvPicPr>
          <p:cNvPr id="12" name="Online Media 11" descr="Empowering Smart Farming with VEST Embedded System Solution">
            <a:hlinkClick r:id="" action="ppaction://media"/>
            <a:extLst>
              <a:ext uri="{FF2B5EF4-FFF2-40B4-BE49-F238E27FC236}">
                <a16:creationId xmlns:a16="http://schemas.microsoft.com/office/drawing/2014/main" id="{A78AC677-3542-DFAD-17EC-32046DC8E9BA}"/>
              </a:ext>
            </a:extLst>
          </p:cNvPr>
          <p:cNvPicPr>
            <a:picLocks noRot="1" noChangeAspect="1"/>
          </p:cNvPicPr>
          <p:nvPr>
            <a:videoFile r:link="rId1"/>
          </p:nvPr>
        </p:nvPicPr>
        <p:blipFill>
          <a:blip r:embed="rId13"/>
          <a:stretch>
            <a:fillRect/>
          </a:stretch>
        </p:blipFill>
        <p:spPr>
          <a:xfrm>
            <a:off x="3310689" y="2389635"/>
            <a:ext cx="11430000" cy="6457949"/>
          </a:xfrm>
          <a:prstGeom prst="rect">
            <a:avLst/>
          </a:prstGeom>
        </p:spPr>
      </p:pic>
    </p:spTree>
    <p:extLst>
      <p:ext uri="{BB962C8B-B14F-4D97-AF65-F5344CB8AC3E}">
        <p14:creationId xmlns:p14="http://schemas.microsoft.com/office/powerpoint/2010/main" val="12147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827C4919-F917-7E8F-15DE-9C5149EACEA5}"/>
              </a:ext>
            </a:extLst>
          </p:cNvPr>
          <p:cNvSpPr txBox="1"/>
          <p:nvPr/>
        </p:nvSpPr>
        <p:spPr>
          <a:xfrm>
            <a:off x="4495800" y="1529662"/>
            <a:ext cx="8280738" cy="706475"/>
          </a:xfrm>
          <a:prstGeom prst="rect">
            <a:avLst/>
          </a:prstGeom>
        </p:spPr>
        <p:txBody>
          <a:bodyPr lIns="0" tIns="0" rIns="0" bIns="0" rtlCol="0" anchor="t">
            <a:spAutoFit/>
          </a:bodyPr>
          <a:lstStyle/>
          <a:p>
            <a:pPr algn="ctr">
              <a:lnSpc>
                <a:spcPts val="5449"/>
              </a:lnSpc>
            </a:pPr>
            <a:r>
              <a:rPr lang="en-US" sz="6410" dirty="0">
                <a:solidFill>
                  <a:srgbClr val="000000"/>
                </a:solidFill>
                <a:latin typeface="Arial" panose="020B0604020202020204" pitchFamily="34" charset="0"/>
                <a:cs typeface="Arial" panose="020B0604020202020204" pitchFamily="34" charset="0"/>
              </a:rPr>
              <a:t>Time to play</a:t>
            </a:r>
          </a:p>
        </p:txBody>
      </p:sp>
      <p:pic>
        <p:nvPicPr>
          <p:cNvPr id="3" name="Picture 20">
            <a:extLst>
              <a:ext uri="{FF2B5EF4-FFF2-40B4-BE49-F238E27FC236}">
                <a16:creationId xmlns:a16="http://schemas.microsoft.com/office/drawing/2014/main" id="{2427A0F7-C966-0293-B8A4-D3EE0D021A7A}"/>
              </a:ext>
            </a:extLst>
          </p:cNvPr>
          <p:cNvPicPr>
            <a:picLocks noChangeAspect="1"/>
          </p:cNvPicPr>
          <p:nvPr/>
        </p:nvPicPr>
        <p:blipFill>
          <a:blip r:embed="rId2"/>
          <a:srcRect/>
          <a:stretch>
            <a:fillRect/>
          </a:stretch>
        </p:blipFill>
        <p:spPr>
          <a:xfrm>
            <a:off x="16418708" y="0"/>
            <a:ext cx="1869292" cy="1869292"/>
          </a:xfrm>
          <a:prstGeom prst="rect">
            <a:avLst/>
          </a:prstGeom>
        </p:spPr>
      </p:pic>
      <p:pic>
        <p:nvPicPr>
          <p:cNvPr id="4" name="Picture 32">
            <a:extLst>
              <a:ext uri="{FF2B5EF4-FFF2-40B4-BE49-F238E27FC236}">
                <a16:creationId xmlns:a16="http://schemas.microsoft.com/office/drawing/2014/main" id="{D04FF60C-F55F-FF7F-5A03-C892E37CD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081246" y="-3110660"/>
            <a:ext cx="5364129" cy="5364129"/>
          </a:xfrm>
          <a:prstGeom prst="rect">
            <a:avLst/>
          </a:prstGeom>
        </p:spPr>
      </p:pic>
      <p:pic>
        <p:nvPicPr>
          <p:cNvPr id="5" name="Picture 33">
            <a:extLst>
              <a:ext uri="{FF2B5EF4-FFF2-40B4-BE49-F238E27FC236}">
                <a16:creationId xmlns:a16="http://schemas.microsoft.com/office/drawing/2014/main" id="{ED284EEA-3EBE-3AF8-E155-22D0F88177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6" name="Picture 34">
            <a:extLst>
              <a:ext uri="{FF2B5EF4-FFF2-40B4-BE49-F238E27FC236}">
                <a16:creationId xmlns:a16="http://schemas.microsoft.com/office/drawing/2014/main" id="{D24E8E53-E2D4-F02F-461C-F31D27F550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grpSp>
        <p:nvGrpSpPr>
          <p:cNvPr id="7" name="Group 36">
            <a:extLst>
              <a:ext uri="{FF2B5EF4-FFF2-40B4-BE49-F238E27FC236}">
                <a16:creationId xmlns:a16="http://schemas.microsoft.com/office/drawing/2014/main" id="{FADE68D4-EF4F-71E4-5F9A-50C566AF93BB}"/>
              </a:ext>
            </a:extLst>
          </p:cNvPr>
          <p:cNvGrpSpPr/>
          <p:nvPr/>
        </p:nvGrpSpPr>
        <p:grpSpPr>
          <a:xfrm>
            <a:off x="-845096" y="8795670"/>
            <a:ext cx="2900572" cy="807705"/>
            <a:chOff x="0" y="0"/>
            <a:chExt cx="3867430" cy="1076939"/>
          </a:xfrm>
        </p:grpSpPr>
        <p:pic>
          <p:nvPicPr>
            <p:cNvPr id="8" name="Picture 37">
              <a:extLst>
                <a:ext uri="{FF2B5EF4-FFF2-40B4-BE49-F238E27FC236}">
                  <a16:creationId xmlns:a16="http://schemas.microsoft.com/office/drawing/2014/main" id="{97C0C700-8C25-5703-5D02-1FD4067AF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9" name="Picture 38">
              <a:extLst>
                <a:ext uri="{FF2B5EF4-FFF2-40B4-BE49-F238E27FC236}">
                  <a16:creationId xmlns:a16="http://schemas.microsoft.com/office/drawing/2014/main" id="{BC73DF15-BBEB-2C52-DFFB-4D864EC71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9">
            <a:extLst>
              <a:ext uri="{FF2B5EF4-FFF2-40B4-BE49-F238E27FC236}">
                <a16:creationId xmlns:a16="http://schemas.microsoft.com/office/drawing/2014/main" id="{44A515D7-F157-10C8-B749-D510A42288C1}"/>
              </a:ext>
            </a:extLst>
          </p:cNvPr>
          <p:cNvPicPr>
            <a:picLocks noChangeAspect="1"/>
          </p:cNvPicPr>
          <p:nvPr/>
        </p:nvPicPr>
        <p:blipFill>
          <a:blip r:embed="rId11"/>
          <a:srcRect/>
          <a:stretch>
            <a:fillRect/>
          </a:stretch>
        </p:blipFill>
        <p:spPr>
          <a:xfrm>
            <a:off x="7520403" y="9362287"/>
            <a:ext cx="3710720" cy="779251"/>
          </a:xfrm>
          <a:prstGeom prst="rect">
            <a:avLst/>
          </a:prstGeom>
        </p:spPr>
      </p:pic>
      <p:pic>
        <p:nvPicPr>
          <p:cNvPr id="11" name="Picture 6">
            <a:extLst>
              <a:ext uri="{FF2B5EF4-FFF2-40B4-BE49-F238E27FC236}">
                <a16:creationId xmlns:a16="http://schemas.microsoft.com/office/drawing/2014/main" id="{B145A40A-82A6-1C1E-1A81-59BEE81650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200000">
            <a:off x="826850" y="4260030"/>
            <a:ext cx="5179167" cy="1445850"/>
          </a:xfrm>
          <a:prstGeom prst="rect">
            <a:avLst/>
          </a:prstGeom>
        </p:spPr>
      </p:pic>
      <p:sp>
        <p:nvSpPr>
          <p:cNvPr id="12" name="TextBox 30">
            <a:extLst>
              <a:ext uri="{FF2B5EF4-FFF2-40B4-BE49-F238E27FC236}">
                <a16:creationId xmlns:a16="http://schemas.microsoft.com/office/drawing/2014/main" id="{2375DC06-B741-701E-74D6-6DCBE1DF995A}"/>
              </a:ext>
            </a:extLst>
          </p:cNvPr>
          <p:cNvSpPr txBox="1"/>
          <p:nvPr/>
        </p:nvSpPr>
        <p:spPr>
          <a:xfrm>
            <a:off x="4397812" y="2453225"/>
            <a:ext cx="9492375" cy="1292662"/>
          </a:xfrm>
          <a:prstGeom prst="rect">
            <a:avLst/>
          </a:prstGeom>
        </p:spPr>
        <p:txBody>
          <a:bodyPr wrap="square" lIns="0" tIns="0" rIns="0" bIns="0" rtlCol="0" anchor="t">
            <a:spAutoFit/>
          </a:bodyPr>
          <a:lstStyle/>
          <a:p>
            <a:pPr algn="just"/>
            <a:r>
              <a:rPr lang="en-GB" sz="2800" i="0" dirty="0">
                <a:solidFill>
                  <a:srgbClr val="374151"/>
                </a:solidFill>
                <a:effectLst/>
                <a:latin typeface="Söhne"/>
              </a:rPr>
              <a:t>Form teams with 3-4 members</a:t>
            </a:r>
          </a:p>
          <a:p>
            <a:pPr algn="just"/>
            <a:r>
              <a:rPr lang="en-GB" sz="2800" dirty="0">
                <a:solidFill>
                  <a:srgbClr val="374151"/>
                </a:solidFill>
                <a:latin typeface="Söhne"/>
              </a:rPr>
              <a:t>If you are a city manager, give 3 examples of Smart Planning for the city.</a:t>
            </a:r>
            <a:endParaRPr lang="en-GB" sz="2800" i="0" dirty="0">
              <a:solidFill>
                <a:srgbClr val="374151"/>
              </a:solidFill>
              <a:effectLst/>
              <a:latin typeface="Söhne"/>
            </a:endParaRPr>
          </a:p>
        </p:txBody>
      </p:sp>
      <p:sp>
        <p:nvSpPr>
          <p:cNvPr id="13" name="TextBox 30">
            <a:extLst>
              <a:ext uri="{FF2B5EF4-FFF2-40B4-BE49-F238E27FC236}">
                <a16:creationId xmlns:a16="http://schemas.microsoft.com/office/drawing/2014/main" id="{96FBD936-3703-B7B7-8241-82C781341F2E}"/>
              </a:ext>
            </a:extLst>
          </p:cNvPr>
          <p:cNvSpPr txBox="1"/>
          <p:nvPr/>
        </p:nvSpPr>
        <p:spPr>
          <a:xfrm>
            <a:off x="4397812" y="6350387"/>
            <a:ext cx="9492375" cy="861774"/>
          </a:xfrm>
          <a:prstGeom prst="rect">
            <a:avLst/>
          </a:prstGeom>
        </p:spPr>
        <p:txBody>
          <a:bodyPr wrap="square" lIns="0" tIns="0" rIns="0" bIns="0" rtlCol="0" anchor="t">
            <a:spAutoFit/>
          </a:bodyPr>
          <a:lstStyle/>
          <a:p>
            <a:pPr algn="just"/>
            <a:r>
              <a:rPr lang="en-GB" sz="2800" dirty="0">
                <a:solidFill>
                  <a:srgbClr val="374151"/>
                </a:solidFill>
                <a:latin typeface="Söhne"/>
              </a:rPr>
              <a:t>In the end will be </a:t>
            </a:r>
            <a:r>
              <a:rPr lang="en-GB" sz="2800" dirty="0" err="1">
                <a:solidFill>
                  <a:srgbClr val="374151"/>
                </a:solidFill>
                <a:latin typeface="Söhne"/>
              </a:rPr>
              <a:t>choosen</a:t>
            </a:r>
            <a:r>
              <a:rPr lang="en-GB" sz="2800" dirty="0">
                <a:solidFill>
                  <a:srgbClr val="374151"/>
                </a:solidFill>
                <a:latin typeface="Söhne"/>
              </a:rPr>
              <a:t> the best 3 Smart Planning solutions from all the teams</a:t>
            </a:r>
            <a:endParaRPr lang="en-GB" sz="2800" i="0" dirty="0">
              <a:solidFill>
                <a:srgbClr val="374151"/>
              </a:solidFill>
              <a:effectLst/>
              <a:latin typeface="Söhne"/>
            </a:endParaRPr>
          </a:p>
        </p:txBody>
      </p:sp>
      <p:sp>
        <p:nvSpPr>
          <p:cNvPr id="14" name="TextBox 30">
            <a:extLst>
              <a:ext uri="{FF2B5EF4-FFF2-40B4-BE49-F238E27FC236}">
                <a16:creationId xmlns:a16="http://schemas.microsoft.com/office/drawing/2014/main" id="{16BE7AF2-F595-9F78-FA70-660EE97A86F9}"/>
              </a:ext>
            </a:extLst>
          </p:cNvPr>
          <p:cNvSpPr txBox="1"/>
          <p:nvPr/>
        </p:nvSpPr>
        <p:spPr>
          <a:xfrm>
            <a:off x="4369237" y="4552068"/>
            <a:ext cx="9492375" cy="861774"/>
          </a:xfrm>
          <a:prstGeom prst="rect">
            <a:avLst/>
          </a:prstGeom>
        </p:spPr>
        <p:txBody>
          <a:bodyPr wrap="square" lIns="0" tIns="0" rIns="0" bIns="0" rtlCol="0" anchor="t">
            <a:spAutoFit/>
          </a:bodyPr>
          <a:lstStyle/>
          <a:p>
            <a:pPr algn="just"/>
            <a:r>
              <a:rPr lang="en-GB" sz="2800" i="0" dirty="0">
                <a:solidFill>
                  <a:srgbClr val="374151"/>
                </a:solidFill>
                <a:effectLst/>
                <a:latin typeface="Söhne"/>
              </a:rPr>
              <a:t>You have 10 minutes to think and after that each team will present their plan.</a:t>
            </a:r>
          </a:p>
        </p:txBody>
      </p:sp>
      <p:pic>
        <p:nvPicPr>
          <p:cNvPr id="15" name="Picture 11">
            <a:extLst>
              <a:ext uri="{FF2B5EF4-FFF2-40B4-BE49-F238E27FC236}">
                <a16:creationId xmlns:a16="http://schemas.microsoft.com/office/drawing/2014/main" id="{809D17D3-15DF-E5E1-03CE-2D6E958CD0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7929" y="6293237"/>
            <a:ext cx="2336366" cy="2251408"/>
          </a:xfrm>
          <a:prstGeom prst="rect">
            <a:avLst/>
          </a:prstGeom>
        </p:spPr>
      </p:pic>
    </p:spTree>
    <p:extLst>
      <p:ext uri="{BB962C8B-B14F-4D97-AF65-F5344CB8AC3E}">
        <p14:creationId xmlns:p14="http://schemas.microsoft.com/office/powerpoint/2010/main" val="34988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524000" y="2469472"/>
            <a:ext cx="14633256" cy="6429581"/>
          </a:xfrm>
          <a:prstGeom prst="rect">
            <a:avLst/>
          </a:prstGeom>
        </p:spPr>
        <p:txBody>
          <a:bodyPr wrap="square" lIns="0" tIns="0" rIns="0" bIns="0" rtlCol="0" anchor="t">
            <a:spAutoFit/>
          </a:bodyPr>
          <a:lstStyle/>
          <a:p>
            <a:pPr>
              <a:lnSpc>
                <a:spcPts val="3600"/>
              </a:lnSpc>
            </a:pPr>
            <a:r>
              <a:rPr lang="en-US" sz="2800" spc="-36" dirty="0">
                <a:solidFill>
                  <a:srgbClr val="000000"/>
                </a:solidFill>
                <a:latin typeface="Arial" panose="020B0604020202020204" pitchFamily="34" charset="0"/>
                <a:cs typeface="Arial" panose="020B0604020202020204" pitchFamily="34" charset="0"/>
              </a:rPr>
              <a:t>/ Overcoming the challenges of smart solution development: Co-alignment of processes, routines, and practices to manage product, service, and software integration https://</a:t>
            </a:r>
            <a:r>
              <a:rPr lang="en-US" sz="2800" spc="-36" dirty="0" err="1">
                <a:solidFill>
                  <a:srgbClr val="000000"/>
                </a:solidFill>
                <a:latin typeface="Arial" panose="020B0604020202020204" pitchFamily="34" charset="0"/>
                <a:cs typeface="Arial" panose="020B0604020202020204" pitchFamily="34" charset="0"/>
              </a:rPr>
              <a:t>www.sciencedirect.com</a:t>
            </a:r>
            <a:r>
              <a:rPr lang="en-US" sz="2800" spc="-36" dirty="0">
                <a:solidFill>
                  <a:srgbClr val="000000"/>
                </a:solidFill>
                <a:latin typeface="Arial" panose="020B0604020202020204" pitchFamily="34" charset="0"/>
                <a:cs typeface="Arial" panose="020B0604020202020204" pitchFamily="34" charset="0"/>
              </a:rPr>
              <a:t>/science/article/</a:t>
            </a:r>
            <a:r>
              <a:rPr lang="en-US" sz="2800" spc="-36" dirty="0" err="1">
                <a:solidFill>
                  <a:srgbClr val="000000"/>
                </a:solidFill>
                <a:latin typeface="Arial" panose="020B0604020202020204" pitchFamily="34" charset="0"/>
                <a:cs typeface="Arial" panose="020B0604020202020204" pitchFamily="34" charset="0"/>
              </a:rPr>
              <a:t>pii</a:t>
            </a:r>
            <a:r>
              <a:rPr lang="en-US" sz="2800" spc="-36" dirty="0">
                <a:solidFill>
                  <a:srgbClr val="000000"/>
                </a:solidFill>
                <a:latin typeface="Arial" panose="020B0604020202020204" pitchFamily="34" charset="0"/>
                <a:cs typeface="Arial" panose="020B0604020202020204" pitchFamily="34" charset="0"/>
              </a:rPr>
              <a:t>/S0166497221001632</a:t>
            </a:r>
          </a:p>
          <a:p>
            <a:pPr>
              <a:lnSpc>
                <a:spcPts val="3600"/>
              </a:lnSpc>
            </a:pPr>
            <a:r>
              <a:rPr lang="en-US" sz="2800" spc="-36" dirty="0">
                <a:solidFill>
                  <a:srgbClr val="000000"/>
                </a:solidFill>
                <a:latin typeface="Arial" panose="020B0604020202020204" pitchFamily="34" charset="0"/>
                <a:cs typeface="Arial" panose="020B0604020202020204" pitchFamily="34" charset="0"/>
              </a:rPr>
              <a:t>/ Career challenges in smart cities: A sociotechnical systems view on sustainable careers https://</a:t>
            </a:r>
            <a:r>
              <a:rPr lang="en-US" sz="2800" spc="-36" dirty="0" err="1">
                <a:solidFill>
                  <a:srgbClr val="000000"/>
                </a:solidFill>
                <a:latin typeface="Arial" panose="020B0604020202020204" pitchFamily="34" charset="0"/>
                <a:cs typeface="Arial" panose="020B0604020202020204" pitchFamily="34" charset="0"/>
              </a:rPr>
              <a:t>journals.sagepub.com</a:t>
            </a:r>
            <a:r>
              <a:rPr lang="en-US" sz="2800" spc="-36" dirty="0">
                <a:solidFill>
                  <a:srgbClr val="000000"/>
                </a:solidFill>
                <a:latin typeface="Arial" panose="020B0604020202020204" pitchFamily="34" charset="0"/>
                <a:cs typeface="Arial" panose="020B0604020202020204" pitchFamily="34" charset="0"/>
              </a:rPr>
              <a:t>/</a:t>
            </a:r>
            <a:r>
              <a:rPr lang="en-US" sz="2800" spc="-36" dirty="0" err="1">
                <a:solidFill>
                  <a:srgbClr val="000000"/>
                </a:solidFill>
                <a:latin typeface="Arial" panose="020B0604020202020204" pitchFamily="34" charset="0"/>
                <a:cs typeface="Arial" panose="020B0604020202020204" pitchFamily="34" charset="0"/>
              </a:rPr>
              <a:t>doi</a:t>
            </a:r>
            <a:r>
              <a:rPr lang="en-US" sz="2800" spc="-36" dirty="0">
                <a:solidFill>
                  <a:srgbClr val="000000"/>
                </a:solidFill>
                <a:latin typeface="Arial" panose="020B0604020202020204" pitchFamily="34" charset="0"/>
                <a:cs typeface="Arial" panose="020B0604020202020204" pitchFamily="34" charset="0"/>
              </a:rPr>
              <a:t>/10.1177/0018726720949925</a:t>
            </a:r>
          </a:p>
          <a:p>
            <a:pPr>
              <a:lnSpc>
                <a:spcPts val="3600"/>
              </a:lnSpc>
            </a:pPr>
            <a:r>
              <a:rPr lang="en-US" sz="2800" spc="-36" dirty="0">
                <a:solidFill>
                  <a:srgbClr val="000000"/>
                </a:solidFill>
                <a:latin typeface="Arial" panose="020B0604020202020204" pitchFamily="34" charset="0"/>
                <a:cs typeface="Arial" panose="020B0604020202020204" pitchFamily="34" charset="0"/>
              </a:rPr>
              <a:t>/ Building a Workforce for Smart City Governance: Challenges and Opportunities for the Planning and Administrative Professions https://</a:t>
            </a:r>
            <a:r>
              <a:rPr lang="en-US" sz="2800" spc="-36" dirty="0" err="1">
                <a:solidFill>
                  <a:srgbClr val="000000"/>
                </a:solidFill>
                <a:latin typeface="Arial" panose="020B0604020202020204" pitchFamily="34" charset="0"/>
                <a:cs typeface="Arial" panose="020B0604020202020204" pitchFamily="34" charset="0"/>
              </a:rPr>
              <a:t>www.mdpi.com</a:t>
            </a:r>
            <a:r>
              <a:rPr lang="en-US" sz="2800" spc="-36" dirty="0">
                <a:solidFill>
                  <a:srgbClr val="000000"/>
                </a:solidFill>
                <a:latin typeface="Arial" panose="020B0604020202020204" pitchFamily="34" charset="0"/>
                <a:cs typeface="Arial" panose="020B0604020202020204" pitchFamily="34" charset="0"/>
              </a:rPr>
              <a:t>/2227-9709/6/4/47</a:t>
            </a:r>
          </a:p>
          <a:p>
            <a:pPr>
              <a:lnSpc>
                <a:spcPts val="3600"/>
              </a:lnSpc>
            </a:pPr>
            <a:r>
              <a:rPr lang="en-US" sz="2800" spc="-36" dirty="0">
                <a:solidFill>
                  <a:srgbClr val="000000"/>
                </a:solidFill>
                <a:latin typeface="Arial" panose="020B0604020202020204" pitchFamily="34" charset="0"/>
                <a:cs typeface="Arial" panose="020B0604020202020204" pitchFamily="34" charset="0"/>
              </a:rPr>
              <a:t>/ Smart cities: shaping the society of 2030 https://</a:t>
            </a:r>
            <a:r>
              <a:rPr lang="en-US" sz="2800" spc="-36" dirty="0" err="1">
                <a:solidFill>
                  <a:srgbClr val="000000"/>
                </a:solidFill>
                <a:latin typeface="Arial" panose="020B0604020202020204" pitchFamily="34" charset="0"/>
                <a:cs typeface="Arial" panose="020B0604020202020204" pitchFamily="34" charset="0"/>
              </a:rPr>
              <a:t>unesdoc.unesco.org</a:t>
            </a:r>
            <a:r>
              <a:rPr lang="en-US" sz="2800" spc="-36" dirty="0">
                <a:solidFill>
                  <a:srgbClr val="000000"/>
                </a:solidFill>
                <a:latin typeface="Arial" panose="020B0604020202020204" pitchFamily="34" charset="0"/>
                <a:cs typeface="Arial" panose="020B0604020202020204" pitchFamily="34" charset="0"/>
              </a:rPr>
              <a:t>/ark:/48223/pf0000367762</a:t>
            </a:r>
          </a:p>
          <a:p>
            <a:pPr>
              <a:lnSpc>
                <a:spcPts val="3600"/>
              </a:lnSpc>
            </a:pPr>
            <a:r>
              <a:rPr lang="en-US" sz="2800" spc="-36" dirty="0">
                <a:solidFill>
                  <a:srgbClr val="000000"/>
                </a:solidFill>
                <a:latin typeface="Arial" panose="020B0604020202020204" pitchFamily="34" charset="0"/>
                <a:cs typeface="Arial" panose="020B0604020202020204" pitchFamily="34" charset="0"/>
              </a:rPr>
              <a:t>/ Vocational education and training: Skills for today and for the future</a:t>
            </a:r>
          </a:p>
          <a:p>
            <a:pPr>
              <a:lnSpc>
                <a:spcPts val="3600"/>
              </a:lnSpc>
            </a:pPr>
            <a:r>
              <a:rPr lang="en-US" sz="2800" spc="-36" dirty="0">
                <a:solidFill>
                  <a:srgbClr val="000000"/>
                </a:solidFill>
                <a:latin typeface="Arial" panose="020B0604020202020204" pitchFamily="34" charset="0"/>
                <a:cs typeface="Arial" panose="020B0604020202020204" pitchFamily="34" charset="0"/>
              </a:rPr>
              <a:t>https://</a:t>
            </a:r>
            <a:r>
              <a:rPr lang="en-US" sz="2800" spc="-36" dirty="0" err="1">
                <a:solidFill>
                  <a:srgbClr val="000000"/>
                </a:solidFill>
                <a:latin typeface="Arial" panose="020B0604020202020204" pitchFamily="34" charset="0"/>
                <a:cs typeface="Arial" panose="020B0604020202020204" pitchFamily="34" charset="0"/>
              </a:rPr>
              <a:t>ec.europa.eu</a:t>
            </a:r>
            <a:r>
              <a:rPr lang="en-US" sz="2800" spc="-36" dirty="0">
                <a:solidFill>
                  <a:srgbClr val="000000"/>
                </a:solidFill>
                <a:latin typeface="Arial" panose="020B0604020202020204" pitchFamily="34" charset="0"/>
                <a:cs typeface="Arial" panose="020B0604020202020204" pitchFamily="34" charset="0"/>
              </a:rPr>
              <a:t>/social/</a:t>
            </a:r>
            <a:r>
              <a:rPr lang="en-US" sz="2800" spc="-36" dirty="0" err="1">
                <a:solidFill>
                  <a:srgbClr val="000000"/>
                </a:solidFill>
                <a:latin typeface="Arial" panose="020B0604020202020204" pitchFamily="34" charset="0"/>
                <a:cs typeface="Arial" panose="020B0604020202020204" pitchFamily="34" charset="0"/>
              </a:rPr>
              <a:t>main.jsp?catId</a:t>
            </a:r>
            <a:r>
              <a:rPr lang="en-US" sz="2800" spc="-36" dirty="0">
                <a:solidFill>
                  <a:srgbClr val="000000"/>
                </a:solidFill>
                <a:latin typeface="Arial" panose="020B0604020202020204" pitchFamily="34" charset="0"/>
                <a:cs typeface="Arial" panose="020B0604020202020204" pitchFamily="34" charset="0"/>
              </a:rPr>
              <a:t>=738&amp;langId=</a:t>
            </a:r>
            <a:r>
              <a:rPr lang="en-US" sz="2800" spc="-36" dirty="0" err="1">
                <a:solidFill>
                  <a:srgbClr val="000000"/>
                </a:solidFill>
                <a:latin typeface="Arial" panose="020B0604020202020204" pitchFamily="34" charset="0"/>
                <a:cs typeface="Arial" panose="020B0604020202020204" pitchFamily="34" charset="0"/>
              </a:rPr>
              <a:t>en&amp;pubId</a:t>
            </a:r>
            <a:r>
              <a:rPr lang="en-US" sz="2800" spc="-36" dirty="0">
                <a:solidFill>
                  <a:srgbClr val="000000"/>
                </a:solidFill>
                <a:latin typeface="Arial" panose="020B0604020202020204" pitchFamily="34" charset="0"/>
                <a:cs typeface="Arial" panose="020B0604020202020204" pitchFamily="34" charset="0"/>
              </a:rPr>
              <a:t>=8450&amp;furtherPubs=yes</a:t>
            </a:r>
          </a:p>
          <a:p>
            <a:pPr>
              <a:lnSpc>
                <a:spcPts val="3600"/>
              </a:lnSpc>
            </a:pPr>
            <a:r>
              <a:rPr lang="en-US" sz="2800" spc="-36" dirty="0">
                <a:solidFill>
                  <a:srgbClr val="000000"/>
                </a:solidFill>
                <a:latin typeface="Arial" panose="020B0604020202020204" pitchFamily="34" charset="0"/>
                <a:cs typeface="Arial" panose="020B0604020202020204" pitchFamily="34" charset="0"/>
              </a:rPr>
              <a:t>/  The T-Shaped Person: Building Deep Expertise AND a Wide Knowledge Base</a:t>
            </a:r>
          </a:p>
          <a:p>
            <a:pPr>
              <a:lnSpc>
                <a:spcPts val="3600"/>
              </a:lnSpc>
            </a:pPr>
            <a:r>
              <a:rPr lang="en-US" sz="2800" spc="-36" dirty="0">
                <a:solidFill>
                  <a:srgbClr val="000000"/>
                </a:solidFill>
                <a:latin typeface="Arial" panose="020B0604020202020204" pitchFamily="34" charset="0"/>
                <a:cs typeface="Arial" panose="020B0604020202020204" pitchFamily="34" charset="0"/>
              </a:rPr>
              <a:t>https://</a:t>
            </a:r>
            <a:r>
              <a:rPr lang="en-US" sz="2800" spc="-36" dirty="0" err="1">
                <a:solidFill>
                  <a:srgbClr val="000000"/>
                </a:solidFill>
                <a:latin typeface="Arial" panose="020B0604020202020204" pitchFamily="34" charset="0"/>
                <a:cs typeface="Arial" panose="020B0604020202020204" pitchFamily="34" charset="0"/>
              </a:rPr>
              <a:t>collegeinfogeek.com</a:t>
            </a:r>
            <a:r>
              <a:rPr lang="en-US" sz="2800" spc="-36" dirty="0">
                <a:solidFill>
                  <a:srgbClr val="000000"/>
                </a:solidFill>
                <a:latin typeface="Arial" panose="020B0604020202020204" pitchFamily="34" charset="0"/>
                <a:cs typeface="Arial" panose="020B0604020202020204" pitchFamily="34" charset="0"/>
              </a:rPr>
              <a:t>/become-t-shaped-person/</a:t>
            </a:r>
          </a:p>
          <a:p>
            <a:pPr marL="0" lvl="0" indent="0" algn="l">
              <a:lnSpc>
                <a:spcPts val="3600"/>
              </a:lnSpc>
              <a:spcBef>
                <a:spcPct val="0"/>
              </a:spcBef>
            </a:pPr>
            <a:endParaRPr lang="en-US" sz="2800" spc="-3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590800" y="999072"/>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References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n-US" sz="14030">
                <a:solidFill>
                  <a:srgbClr val="000000"/>
                </a:solidFill>
                <a:latin typeface="Abhaya Libre Regular Bold Italics"/>
              </a:rPr>
              <a:t>Thank you!</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5798436" y="1730019"/>
            <a:ext cx="4684714" cy="555910"/>
          </a:xfrm>
          <a:prstGeom prst="rect">
            <a:avLst/>
          </a:prstGeom>
        </p:spPr>
        <p:txBody>
          <a:bodyPr lIns="0" tIns="0" rIns="0" bIns="0" rtlCol="0" anchor="t">
            <a:spAutoFit/>
          </a:bodyPr>
          <a:lstStyle/>
          <a:p>
            <a:pPr>
              <a:lnSpc>
                <a:spcPts val="4534"/>
              </a:lnSpc>
            </a:pPr>
            <a:r>
              <a:rPr lang="en-US" sz="3238" b="1" spc="-48" dirty="0">
                <a:solidFill>
                  <a:srgbClr val="000000"/>
                </a:solidFill>
                <a:latin typeface="Abhaya Libre Regular"/>
              </a:rPr>
              <a:t>INTRODUCTION</a:t>
            </a:r>
          </a:p>
        </p:txBody>
      </p:sp>
      <p:sp>
        <p:nvSpPr>
          <p:cNvPr id="3" name="TextBox 3"/>
          <p:cNvSpPr txBox="1"/>
          <p:nvPr/>
        </p:nvSpPr>
        <p:spPr>
          <a:xfrm>
            <a:off x="5796877" y="3530703"/>
            <a:ext cx="10620272" cy="557397"/>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Become a T-Shaped Individual</a:t>
            </a:r>
            <a:endParaRPr lang="en-US" sz="3238" spc="-48" dirty="0">
              <a:solidFill>
                <a:srgbClr val="000000"/>
              </a:solidFill>
              <a:latin typeface="Abhaya Libre Regular"/>
            </a:endParaRPr>
          </a:p>
        </p:txBody>
      </p:sp>
      <p:sp>
        <p:nvSpPr>
          <p:cNvPr id="4" name="TextBox 4"/>
          <p:cNvSpPr txBox="1"/>
          <p:nvPr/>
        </p:nvSpPr>
        <p:spPr>
          <a:xfrm>
            <a:off x="5798436" y="5587599"/>
            <a:ext cx="10620272" cy="1134478"/>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CHAPTER4</a:t>
            </a:r>
            <a:r>
              <a:rPr lang="en-US" sz="3238" spc="-48" dirty="0">
                <a:solidFill>
                  <a:srgbClr val="000000"/>
                </a:solidFill>
                <a:latin typeface="Abhaya Libre Regular"/>
              </a:rPr>
              <a:t>: Identifying the common elements between the smart specialization niches of each sector and major regional challenges </a:t>
            </a:r>
          </a:p>
        </p:txBody>
      </p:sp>
      <p:sp>
        <p:nvSpPr>
          <p:cNvPr id="5" name="TextBox 5"/>
          <p:cNvSpPr txBox="1"/>
          <p:nvPr/>
        </p:nvSpPr>
        <p:spPr>
          <a:xfrm>
            <a:off x="5796877" y="2549140"/>
            <a:ext cx="10620272" cy="557397"/>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T-Shaped Skills</a:t>
            </a:r>
            <a:endParaRPr lang="en-US" sz="3238" spc="-48" dirty="0">
              <a:solidFill>
                <a:srgbClr val="000000"/>
              </a:solidFill>
              <a:latin typeface="Abhaya Libre Regular"/>
            </a:endParaRPr>
          </a:p>
        </p:txBody>
      </p:sp>
      <p:sp>
        <p:nvSpPr>
          <p:cNvPr id="6" name="TextBox 6"/>
          <p:cNvSpPr txBox="1"/>
          <p:nvPr/>
        </p:nvSpPr>
        <p:spPr>
          <a:xfrm>
            <a:off x="5798436" y="4662303"/>
            <a:ext cx="10620272" cy="557397"/>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Smart solutions thinking</a:t>
            </a:r>
            <a:endParaRPr lang="en-US" sz="3238" spc="-48" dirty="0">
              <a:solidFill>
                <a:srgbClr val="000000"/>
              </a:solidFill>
              <a:latin typeface="Abhaya Libre Regula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Contents</a:t>
            </a:r>
          </a:p>
        </p:txBody>
      </p:sp>
      <p:sp>
        <p:nvSpPr>
          <p:cNvPr id="16" name="TextBox 16"/>
          <p:cNvSpPr txBox="1"/>
          <p:nvPr/>
        </p:nvSpPr>
        <p:spPr>
          <a:xfrm>
            <a:off x="5013066" y="16383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5013066" y="24765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5013066" y="34671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5013066" y="458886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5013066" y="565566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5013066" y="66675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7" name="TextBox 7"/>
          <p:cNvSpPr txBox="1"/>
          <p:nvPr/>
        </p:nvSpPr>
        <p:spPr>
          <a:xfrm>
            <a:off x="5798436" y="6696636"/>
            <a:ext cx="10620272" cy="1134478"/>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CHAPTER 5</a:t>
            </a:r>
            <a:r>
              <a:rPr lang="en-US" sz="3238" spc="-48" dirty="0">
                <a:solidFill>
                  <a:srgbClr val="000000"/>
                </a:solidFill>
                <a:latin typeface="Abhaya Libre Regular"/>
              </a:rPr>
              <a:t>: Development of Smart Skills: T-shaped skills, smart solutions thinking, smart planning </a:t>
            </a:r>
          </a:p>
        </p:txBody>
      </p:sp>
      <p:sp>
        <p:nvSpPr>
          <p:cNvPr id="25" name="TextBox 21">
            <a:extLst>
              <a:ext uri="{FF2B5EF4-FFF2-40B4-BE49-F238E27FC236}">
                <a16:creationId xmlns:a16="http://schemas.microsoft.com/office/drawing/2014/main" id="{E81E6B41-C70D-A24B-1F71-CA783CF4223D}"/>
              </a:ext>
            </a:extLst>
          </p:cNvPr>
          <p:cNvSpPr txBox="1"/>
          <p:nvPr/>
        </p:nvSpPr>
        <p:spPr>
          <a:xfrm>
            <a:off x="5013066" y="7778807"/>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07</a:t>
            </a:r>
          </a:p>
        </p:txBody>
      </p:sp>
      <p:sp>
        <p:nvSpPr>
          <p:cNvPr id="26" name="TextBox 7">
            <a:extLst>
              <a:ext uri="{FF2B5EF4-FFF2-40B4-BE49-F238E27FC236}">
                <a16:creationId xmlns:a16="http://schemas.microsoft.com/office/drawing/2014/main" id="{5D25EA0E-341F-C590-E5C3-12E5EC7E1207}"/>
              </a:ext>
            </a:extLst>
          </p:cNvPr>
          <p:cNvSpPr txBox="1"/>
          <p:nvPr/>
        </p:nvSpPr>
        <p:spPr>
          <a:xfrm>
            <a:off x="5796877" y="7805672"/>
            <a:ext cx="10620272" cy="557397"/>
          </a:xfrm>
          <a:prstGeom prst="rect">
            <a:avLst/>
          </a:prstGeom>
        </p:spPr>
        <p:txBody>
          <a:bodyPr wrap="square" lIns="0" tIns="0" rIns="0" bIns="0" rtlCol="0" anchor="t">
            <a:spAutoFit/>
          </a:bodyPr>
          <a:lstStyle/>
          <a:p>
            <a:pPr>
              <a:lnSpc>
                <a:spcPts val="4534"/>
              </a:lnSpc>
            </a:pPr>
            <a:r>
              <a:rPr lang="en-US" sz="3238" b="1" spc="-48" dirty="0">
                <a:solidFill>
                  <a:srgbClr val="000000"/>
                </a:solidFill>
                <a:latin typeface="Abhaya Libre Regular"/>
              </a:rPr>
              <a:t>THE END</a:t>
            </a:r>
            <a:endParaRPr lang="en-US" sz="3238" spc="-48" dirty="0">
              <a:solidFill>
                <a:srgbClr val="000000"/>
              </a:solidFill>
              <a:latin typeface="Abhaya Libre 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01305" y="1207152"/>
            <a:ext cx="7067037" cy="7872695"/>
            <a:chOff x="0" y="-109220"/>
            <a:chExt cx="5759450" cy="6416040"/>
          </a:xfrm>
        </p:grpSpPr>
        <p:sp>
          <p:nvSpPr>
            <p:cNvPr id="3" name="Freeform 3"/>
            <p:cNvSpPr/>
            <p:nvPr/>
          </p:nvSpPr>
          <p:spPr>
            <a:xfrm>
              <a:off x="0" y="-109220"/>
              <a:ext cx="5759450" cy="6416040"/>
            </a:xfrm>
            <a:custGeom>
              <a:avLst/>
              <a:gdLst/>
              <a:ahLst/>
              <a:cxnLst/>
              <a:rect l="l" t="t" r="r" b="b"/>
              <a:pathLst>
                <a:path w="5759450" h="6416040">
                  <a:moveTo>
                    <a:pt x="3689350" y="2145030"/>
                  </a:moveTo>
                  <a:lnTo>
                    <a:pt x="5759450" y="1197610"/>
                  </a:lnTo>
                  <a:lnTo>
                    <a:pt x="5759450" y="2886710"/>
                  </a:lnTo>
                  <a:lnTo>
                    <a:pt x="4556760" y="3754120"/>
                  </a:lnTo>
                  <a:cubicBezTo>
                    <a:pt x="4946650" y="3728720"/>
                    <a:pt x="5336540" y="3740150"/>
                    <a:pt x="5723890" y="3787140"/>
                  </a:cubicBezTo>
                  <a:lnTo>
                    <a:pt x="5585460" y="5309870"/>
                  </a:lnTo>
                  <a:cubicBezTo>
                    <a:pt x="3920490" y="5110480"/>
                    <a:pt x="871220" y="6416040"/>
                    <a:pt x="871220" y="6416040"/>
                  </a:cubicBezTo>
                  <a:lnTo>
                    <a:pt x="871220" y="5125720"/>
                  </a:lnTo>
                  <a:lnTo>
                    <a:pt x="833120" y="5143500"/>
                  </a:lnTo>
                  <a:cubicBezTo>
                    <a:pt x="538480" y="5278120"/>
                    <a:pt x="189230" y="5148580"/>
                    <a:pt x="54610" y="4852670"/>
                  </a:cubicBezTo>
                  <a:cubicBezTo>
                    <a:pt x="17780" y="4776470"/>
                    <a:pt x="0" y="4692650"/>
                    <a:pt x="0" y="4607560"/>
                  </a:cubicBezTo>
                  <a:lnTo>
                    <a:pt x="0" y="4607560"/>
                  </a:lnTo>
                  <a:cubicBezTo>
                    <a:pt x="0" y="4114800"/>
                    <a:pt x="207010" y="3644900"/>
                    <a:pt x="570230" y="3310890"/>
                  </a:cubicBezTo>
                  <a:lnTo>
                    <a:pt x="1681480" y="2293620"/>
                  </a:lnTo>
                  <a:cubicBezTo>
                    <a:pt x="1130300" y="2419350"/>
                    <a:pt x="563880" y="2466340"/>
                    <a:pt x="0" y="2437130"/>
                  </a:cubicBezTo>
                  <a:lnTo>
                    <a:pt x="0" y="1084580"/>
                  </a:lnTo>
                  <a:cubicBezTo>
                    <a:pt x="1257300" y="1145540"/>
                    <a:pt x="2424430" y="811530"/>
                    <a:pt x="3529330" y="203200"/>
                  </a:cubicBezTo>
                  <a:cubicBezTo>
                    <a:pt x="3896360" y="0"/>
                    <a:pt x="4358640" y="133350"/>
                    <a:pt x="4561840" y="500380"/>
                  </a:cubicBezTo>
                  <a:cubicBezTo>
                    <a:pt x="4624070" y="613410"/>
                    <a:pt x="4657090" y="739140"/>
                    <a:pt x="4657090" y="867410"/>
                  </a:cubicBezTo>
                  <a:lnTo>
                    <a:pt x="4657090" y="923290"/>
                  </a:lnTo>
                  <a:cubicBezTo>
                    <a:pt x="4657090" y="1136650"/>
                    <a:pt x="4568190" y="1339850"/>
                    <a:pt x="4410710" y="1483360"/>
                  </a:cubicBezTo>
                  <a:cubicBezTo>
                    <a:pt x="4122420" y="1747520"/>
                    <a:pt x="3689350" y="2145030"/>
                    <a:pt x="3689350" y="2145030"/>
                  </a:cubicBezTo>
                  <a:close/>
                </a:path>
              </a:pathLst>
            </a:custGeom>
            <a:solidFill>
              <a:srgbClr val="000000">
                <a:alpha val="0"/>
              </a:srgbClr>
            </a:solidFill>
            <a:ln w="12700">
              <a:solidFill>
                <a:srgbClr val="000000"/>
              </a:solidFill>
            </a:ln>
          </p:spPr>
          <p:txBody>
            <a:bodyPr/>
            <a:lstStyle/>
            <a:p>
              <a:endParaRPr lang="es-ES" dirty="0"/>
            </a:p>
          </p:txBody>
        </p:sp>
      </p:grpSp>
      <p:sp>
        <p:nvSpPr>
          <p:cNvPr id="4" name="TextBox 4"/>
          <p:cNvSpPr txBox="1"/>
          <p:nvPr/>
        </p:nvSpPr>
        <p:spPr>
          <a:xfrm>
            <a:off x="3124200" y="1332013"/>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Introduction</a:t>
            </a:r>
          </a:p>
        </p:txBody>
      </p:sp>
      <p:sp>
        <p:nvSpPr>
          <p:cNvPr id="5" name="TextBox 5"/>
          <p:cNvSpPr txBox="1"/>
          <p:nvPr/>
        </p:nvSpPr>
        <p:spPr>
          <a:xfrm>
            <a:off x="1202882" y="2773619"/>
            <a:ext cx="8418862" cy="4739759"/>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The Smart Specialisation approach has been part of EU regional innovation policy since 2010 and yet the role of skills and vocational education and training in implementing Smart Specialisation Strategies has only recently attracted attention. Despite being raised in earlier policy documents, it was the 2017 Communication on Strengthening Innovation in Europe's Regions, drawing on experience of implementing Smart Specialisation in practice, which illustrated its significance for regional innovation policy. </a:t>
            </a:r>
          </a:p>
          <a:p>
            <a:pPr algn="just"/>
            <a:endParaRPr lang="en-GB" sz="2800" b="0" i="0" dirty="0">
              <a:solidFill>
                <a:srgbClr val="374151"/>
              </a:solidFill>
              <a:effectLst/>
              <a:latin typeface="Söhne"/>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028" name="Picture 4" descr="Free Businessman Tablet photo and picture">
            <a:extLst>
              <a:ext uri="{FF2B5EF4-FFF2-40B4-BE49-F238E27FC236}">
                <a16:creationId xmlns:a16="http://schemas.microsoft.com/office/drawing/2014/main" id="{A970FA27-1555-EBDB-5D5D-0CD7A2179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305" y="4016768"/>
            <a:ext cx="6997445" cy="2915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785B8112-FE51-FEF6-D79E-69912C16D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C0914DE8-3267-AC10-62AC-3B98A4E128E7}"/>
              </a:ext>
            </a:extLst>
          </p:cNvPr>
          <p:cNvSpPr txBox="1"/>
          <p:nvPr/>
        </p:nvSpPr>
        <p:spPr>
          <a:xfrm>
            <a:off x="6629400" y="3190563"/>
            <a:ext cx="8986825" cy="3447098"/>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The COVID-19 pandemic has accelerated the need for reskilling and upskilling of the workforce, especially in regions that have been heavily impacted by the crisis. The VET sector has an important role in equipping individuals with the necessary skills to thrive in the rapidly changing job market.</a:t>
            </a:r>
          </a:p>
          <a:p>
            <a:pPr algn="just"/>
            <a:r>
              <a:rPr lang="en-GB" sz="2800" b="0" i="0" dirty="0">
                <a:solidFill>
                  <a:srgbClr val="374151"/>
                </a:solidFill>
                <a:effectLst/>
                <a:latin typeface="Söhne"/>
              </a:rPr>
              <a:t>In this context, the development of smart skills, including T-shaped skills, smart solutions thinking, and smart planning, is essential. </a:t>
            </a:r>
          </a:p>
        </p:txBody>
      </p:sp>
      <p:pic>
        <p:nvPicPr>
          <p:cNvPr id="3" name="Picture 6">
            <a:extLst>
              <a:ext uri="{FF2B5EF4-FFF2-40B4-BE49-F238E27FC236}">
                <a16:creationId xmlns:a16="http://schemas.microsoft.com/office/drawing/2014/main" id="{8BFDA1CE-3C19-8BB3-B025-5EC705657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4" name="Picture 7">
            <a:extLst>
              <a:ext uri="{FF2B5EF4-FFF2-40B4-BE49-F238E27FC236}">
                <a16:creationId xmlns:a16="http://schemas.microsoft.com/office/drawing/2014/main" id="{9338C864-00C4-ED2C-0B7D-0799D85AC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5" name="Picture 9">
            <a:extLst>
              <a:ext uri="{FF2B5EF4-FFF2-40B4-BE49-F238E27FC236}">
                <a16:creationId xmlns:a16="http://schemas.microsoft.com/office/drawing/2014/main" id="{F77F1175-B58A-3010-D7E4-AF1F889B969C}"/>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10">
            <a:extLst>
              <a:ext uri="{FF2B5EF4-FFF2-40B4-BE49-F238E27FC236}">
                <a16:creationId xmlns:a16="http://schemas.microsoft.com/office/drawing/2014/main" id="{99431EC7-9A45-EB48-A4CC-F6D0C0EDDF1B}"/>
              </a:ext>
            </a:extLst>
          </p:cNvPr>
          <p:cNvPicPr>
            <a:picLocks noChangeAspect="1"/>
          </p:cNvPicPr>
          <p:nvPr/>
        </p:nvPicPr>
        <p:blipFill>
          <a:blip r:embed="rId7"/>
          <a:srcRect/>
          <a:stretch>
            <a:fillRect/>
          </a:stretch>
        </p:blipFill>
        <p:spPr>
          <a:xfrm>
            <a:off x="7870030" y="9245916"/>
            <a:ext cx="3710720" cy="779251"/>
          </a:xfrm>
          <a:prstGeom prst="rect">
            <a:avLst/>
          </a:prstGeom>
        </p:spPr>
      </p:pic>
      <p:sp>
        <p:nvSpPr>
          <p:cNvPr id="7" name="TextBox 8">
            <a:extLst>
              <a:ext uri="{FF2B5EF4-FFF2-40B4-BE49-F238E27FC236}">
                <a16:creationId xmlns:a16="http://schemas.microsoft.com/office/drawing/2014/main" id="{6E20A8C7-EEBF-5D47-D718-F7656D33140D}"/>
              </a:ext>
            </a:extLst>
          </p:cNvPr>
          <p:cNvSpPr txBox="1"/>
          <p:nvPr/>
        </p:nvSpPr>
        <p:spPr>
          <a:xfrm>
            <a:off x="3810000" y="1391567"/>
            <a:ext cx="7461075" cy="705321"/>
          </a:xfrm>
          <a:prstGeom prst="rect">
            <a:avLst/>
          </a:prstGeom>
        </p:spPr>
        <p:txBody>
          <a:bodyPr wrap="square" lIns="0" tIns="0" rIns="0" bIns="0" rtlCol="0" anchor="t">
            <a:spAutoFit/>
          </a:bodyPr>
          <a:lstStyle/>
          <a:p>
            <a:pPr>
              <a:lnSpc>
                <a:spcPts val="5460"/>
              </a:lnSpc>
            </a:pPr>
            <a:r>
              <a:rPr lang="en-US" sz="4400" dirty="0">
                <a:solidFill>
                  <a:srgbClr val="000000"/>
                </a:solidFill>
                <a:latin typeface="Abhaya Libre Regular"/>
              </a:rPr>
              <a:t>Development of Smart Skills</a:t>
            </a:r>
          </a:p>
        </p:txBody>
      </p:sp>
      <p:pic>
        <p:nvPicPr>
          <p:cNvPr id="8" name="Picture 32">
            <a:extLst>
              <a:ext uri="{FF2B5EF4-FFF2-40B4-BE49-F238E27FC236}">
                <a16:creationId xmlns:a16="http://schemas.microsoft.com/office/drawing/2014/main" id="{AB28DC33-BBEF-A0A0-59DF-C5E07EA263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pic>
        <p:nvPicPr>
          <p:cNvPr id="10" name="Picture 9">
            <a:extLst>
              <a:ext uri="{FF2B5EF4-FFF2-40B4-BE49-F238E27FC236}">
                <a16:creationId xmlns:a16="http://schemas.microsoft.com/office/drawing/2014/main" id="{07F0A20E-E9E3-9C83-3B53-0558E0CCD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024" y="2585342"/>
            <a:ext cx="4696680" cy="4657541"/>
          </a:xfrm>
          <a:prstGeom prst="rect">
            <a:avLst/>
          </a:prstGeom>
        </p:spPr>
      </p:pic>
    </p:spTree>
    <p:extLst>
      <p:ext uri="{BB962C8B-B14F-4D97-AF65-F5344CB8AC3E}">
        <p14:creationId xmlns:p14="http://schemas.microsoft.com/office/powerpoint/2010/main" val="243718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065789" y="7371100"/>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8331" y="-1191888"/>
            <a:ext cx="3334026" cy="3588482"/>
          </a:xfrm>
          <a:prstGeom prst="rect">
            <a:avLst/>
          </a:prstGeom>
        </p:spPr>
      </p:pic>
      <p:sp>
        <p:nvSpPr>
          <p:cNvPr id="8" name="TextBox 8"/>
          <p:cNvSpPr txBox="1"/>
          <p:nvPr/>
        </p:nvSpPr>
        <p:spPr>
          <a:xfrm>
            <a:off x="5638800" y="1548823"/>
            <a:ext cx="7461075" cy="705321"/>
          </a:xfrm>
          <a:prstGeom prst="rect">
            <a:avLst/>
          </a:prstGeom>
        </p:spPr>
        <p:txBody>
          <a:bodyPr wrap="square" lIns="0" tIns="0" rIns="0" bIns="0" rtlCol="0" anchor="t">
            <a:spAutoFit/>
          </a:bodyPr>
          <a:lstStyle/>
          <a:p>
            <a:pPr>
              <a:lnSpc>
                <a:spcPts val="5460"/>
              </a:lnSpc>
            </a:pPr>
            <a:r>
              <a:rPr lang="en-US" sz="4400" dirty="0">
                <a:solidFill>
                  <a:srgbClr val="000000"/>
                </a:solidFill>
                <a:latin typeface="Abhaya Libre Regular"/>
              </a:rPr>
              <a:t>Development of Smart Skills</a:t>
            </a: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sp>
        <p:nvSpPr>
          <p:cNvPr id="5" name="TextBox 5"/>
          <p:cNvSpPr txBox="1"/>
          <p:nvPr/>
        </p:nvSpPr>
        <p:spPr>
          <a:xfrm>
            <a:off x="1219200" y="2620703"/>
            <a:ext cx="9829800" cy="4924425"/>
          </a:xfrm>
          <a:prstGeom prst="rect">
            <a:avLst/>
          </a:prstGeom>
        </p:spPr>
        <p:txBody>
          <a:bodyPr wrap="square" lIns="0" tIns="0" rIns="0" bIns="0" rtlCol="0" anchor="t">
            <a:spAutoFit/>
          </a:bodyPr>
          <a:lstStyle/>
          <a:p>
            <a:pPr algn="just"/>
            <a:r>
              <a:rPr lang="en-GB" sz="3200" dirty="0">
                <a:solidFill>
                  <a:srgbClr val="374151"/>
                </a:solidFill>
                <a:latin typeface="Söhne"/>
              </a:rPr>
              <a:t>G</a:t>
            </a:r>
            <a:r>
              <a:rPr lang="en-GB" sz="3200" b="0" i="0" dirty="0">
                <a:solidFill>
                  <a:srgbClr val="374151"/>
                </a:solidFill>
                <a:effectLst/>
                <a:latin typeface="Söhne"/>
              </a:rPr>
              <a:t>eneral steps for developing smart skills:</a:t>
            </a:r>
          </a:p>
          <a:p>
            <a:pPr algn="just">
              <a:buFont typeface="+mj-lt"/>
              <a:buAutoNum type="arabicPeriod"/>
            </a:pPr>
            <a:r>
              <a:rPr lang="en-GB" sz="3200" b="0" i="0" dirty="0">
                <a:solidFill>
                  <a:srgbClr val="374151"/>
                </a:solidFill>
                <a:effectLst/>
                <a:latin typeface="Söhne"/>
              </a:rPr>
              <a:t>Assess your current skills: Start by identifying your current skills and determining which ones you need to improve.</a:t>
            </a:r>
          </a:p>
          <a:p>
            <a:pPr algn="just">
              <a:buFont typeface="+mj-lt"/>
              <a:buAutoNum type="arabicPeriod"/>
            </a:pPr>
            <a:r>
              <a:rPr lang="en-GB" sz="3200" b="0" i="0" dirty="0">
                <a:solidFill>
                  <a:srgbClr val="374151"/>
                </a:solidFill>
                <a:effectLst/>
                <a:latin typeface="Söhne"/>
              </a:rPr>
              <a:t>Set specific goals: Determine the specific smart skills you want to develop and set clear and achievable goals for each one.</a:t>
            </a:r>
          </a:p>
          <a:p>
            <a:pPr algn="just">
              <a:buFont typeface="+mj-lt"/>
              <a:buAutoNum type="arabicPeriod"/>
            </a:pPr>
            <a:r>
              <a:rPr lang="en-GB" sz="3200" b="0" i="0" dirty="0">
                <a:solidFill>
                  <a:srgbClr val="374151"/>
                </a:solidFill>
                <a:effectLst/>
                <a:latin typeface="Söhne"/>
              </a:rPr>
              <a:t>Develop a plan: Develop a plan to acquire the skills you need, such as taking courses, attending workshops, or seeking mentorship.</a:t>
            </a:r>
          </a:p>
        </p:txBody>
      </p:sp>
      <p:pic>
        <p:nvPicPr>
          <p:cNvPr id="3" name="Picture 2">
            <a:extLst>
              <a:ext uri="{FF2B5EF4-FFF2-40B4-BE49-F238E27FC236}">
                <a16:creationId xmlns:a16="http://schemas.microsoft.com/office/drawing/2014/main" id="{F24B513A-CC4E-8445-32FA-15F5A18EC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79280" y="2620703"/>
            <a:ext cx="6375719" cy="4199197"/>
          </a:xfrm>
          <a:prstGeom prst="rect">
            <a:avLst/>
          </a:prstGeom>
        </p:spPr>
      </p:pic>
    </p:spTree>
    <p:extLst>
      <p:ext uri="{BB962C8B-B14F-4D97-AF65-F5344CB8AC3E}">
        <p14:creationId xmlns:p14="http://schemas.microsoft.com/office/powerpoint/2010/main" val="37106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9536D1-BC32-B95D-45E8-87DF514BC1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3" name="Picture 7">
            <a:extLst>
              <a:ext uri="{FF2B5EF4-FFF2-40B4-BE49-F238E27FC236}">
                <a16:creationId xmlns:a16="http://schemas.microsoft.com/office/drawing/2014/main" id="{D699A6B8-B7E2-970E-1EEE-277F5D0CC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9">
            <a:extLst>
              <a:ext uri="{FF2B5EF4-FFF2-40B4-BE49-F238E27FC236}">
                <a16:creationId xmlns:a16="http://schemas.microsoft.com/office/drawing/2014/main" id="{561A8989-5DA5-21AB-C07A-FCA1EF3259C5}"/>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10">
            <a:extLst>
              <a:ext uri="{FF2B5EF4-FFF2-40B4-BE49-F238E27FC236}">
                <a16:creationId xmlns:a16="http://schemas.microsoft.com/office/drawing/2014/main" id="{CAEE968D-6B70-6472-C3F5-E3D791672B42}"/>
              </a:ext>
            </a:extLst>
          </p:cNvPr>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32">
            <a:extLst>
              <a:ext uri="{FF2B5EF4-FFF2-40B4-BE49-F238E27FC236}">
                <a16:creationId xmlns:a16="http://schemas.microsoft.com/office/drawing/2014/main" id="{31FAE572-53D5-983E-1CF4-23E4FAA653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254150" y="-3461350"/>
            <a:ext cx="5364129" cy="5364129"/>
          </a:xfrm>
          <a:prstGeom prst="rect">
            <a:avLst/>
          </a:prstGeom>
        </p:spPr>
      </p:pic>
      <p:sp>
        <p:nvSpPr>
          <p:cNvPr id="7" name="TextBox 8">
            <a:extLst>
              <a:ext uri="{FF2B5EF4-FFF2-40B4-BE49-F238E27FC236}">
                <a16:creationId xmlns:a16="http://schemas.microsoft.com/office/drawing/2014/main" id="{C9FF1658-D183-0DC7-3194-B366A56AD1E5}"/>
              </a:ext>
            </a:extLst>
          </p:cNvPr>
          <p:cNvSpPr txBox="1"/>
          <p:nvPr/>
        </p:nvSpPr>
        <p:spPr>
          <a:xfrm>
            <a:off x="5715000" y="1190260"/>
            <a:ext cx="7461075" cy="705321"/>
          </a:xfrm>
          <a:prstGeom prst="rect">
            <a:avLst/>
          </a:prstGeom>
        </p:spPr>
        <p:txBody>
          <a:bodyPr wrap="square" lIns="0" tIns="0" rIns="0" bIns="0" rtlCol="0" anchor="t">
            <a:spAutoFit/>
          </a:bodyPr>
          <a:lstStyle/>
          <a:p>
            <a:pPr>
              <a:lnSpc>
                <a:spcPts val="5460"/>
              </a:lnSpc>
            </a:pPr>
            <a:r>
              <a:rPr lang="en-US" sz="4400" dirty="0">
                <a:solidFill>
                  <a:srgbClr val="000000"/>
                </a:solidFill>
                <a:latin typeface="Abhaya Libre Regular"/>
              </a:rPr>
              <a:t>Development of Smart Skills</a:t>
            </a:r>
          </a:p>
        </p:txBody>
      </p:sp>
      <p:sp>
        <p:nvSpPr>
          <p:cNvPr id="8" name="TextBox 5">
            <a:extLst>
              <a:ext uri="{FF2B5EF4-FFF2-40B4-BE49-F238E27FC236}">
                <a16:creationId xmlns:a16="http://schemas.microsoft.com/office/drawing/2014/main" id="{959992DB-6B86-0A9A-3E40-E274BD82527B}"/>
              </a:ext>
            </a:extLst>
          </p:cNvPr>
          <p:cNvSpPr txBox="1"/>
          <p:nvPr/>
        </p:nvSpPr>
        <p:spPr>
          <a:xfrm>
            <a:off x="6934200" y="2931787"/>
            <a:ext cx="10363200" cy="3877985"/>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4. Gain hands-on experience: Practice the skills you have learned through real-life situations and projects.</a:t>
            </a:r>
          </a:p>
          <a:p>
            <a:pPr algn="just"/>
            <a:r>
              <a:rPr lang="en-GB" sz="2800" b="0" i="0" dirty="0">
                <a:solidFill>
                  <a:srgbClr val="374151"/>
                </a:solidFill>
                <a:effectLst/>
                <a:latin typeface="Söhne"/>
              </a:rPr>
              <a:t>5. Reflect on your progress: Regularly reflect on your progress and adjust your plan accordingly.</a:t>
            </a:r>
          </a:p>
          <a:p>
            <a:pPr algn="just"/>
            <a:r>
              <a:rPr lang="en-GB" sz="2800" b="0" i="0" dirty="0">
                <a:solidFill>
                  <a:srgbClr val="374151"/>
                </a:solidFill>
                <a:effectLst/>
                <a:latin typeface="Söhne"/>
              </a:rPr>
              <a:t>6. Seek feedback: Ask for feedback from others to see how you are progressing and to identify areas for improvement.</a:t>
            </a:r>
          </a:p>
          <a:p>
            <a:pPr algn="just"/>
            <a:r>
              <a:rPr lang="en-GB" sz="2800" b="0" i="0" dirty="0">
                <a:solidFill>
                  <a:srgbClr val="374151"/>
                </a:solidFill>
                <a:effectLst/>
                <a:latin typeface="Söhne"/>
              </a:rPr>
              <a:t>7. Continuously learn and grow: The job market and technology are constantly changing, so it is essential to continuously learn and grow your skills to stay relevant.</a:t>
            </a:r>
          </a:p>
        </p:txBody>
      </p:sp>
      <p:pic>
        <p:nvPicPr>
          <p:cNvPr id="12" name="Picture 11">
            <a:extLst>
              <a:ext uri="{FF2B5EF4-FFF2-40B4-BE49-F238E27FC236}">
                <a16:creationId xmlns:a16="http://schemas.microsoft.com/office/drawing/2014/main" id="{289CD960-5C4A-86A6-CE39-9C784AB3F3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2292527"/>
            <a:ext cx="5808798" cy="3267449"/>
          </a:xfrm>
          <a:prstGeom prst="rect">
            <a:avLst/>
          </a:prstGeom>
        </p:spPr>
      </p:pic>
    </p:spTree>
    <p:extLst>
      <p:ext uri="{BB962C8B-B14F-4D97-AF65-F5344CB8AC3E}">
        <p14:creationId xmlns:p14="http://schemas.microsoft.com/office/powerpoint/2010/main" val="404665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15887</TotalTime>
  <Words>4894</Words>
  <Application>Microsoft Office PowerPoint</Application>
  <PresentationFormat>Custom</PresentationFormat>
  <Paragraphs>250</Paragraphs>
  <Slides>47</Slides>
  <Notes>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System Font Regular</vt:lpstr>
      <vt:lpstr>Arial</vt:lpstr>
      <vt:lpstr>Georgia</vt:lpstr>
      <vt:lpstr>McKinsey Sans</vt:lpstr>
      <vt:lpstr>Acumin Pro</vt:lpstr>
      <vt:lpstr>Abhaya Libre Regular Bold</vt:lpstr>
      <vt:lpstr>Abhaya Libre Regular Bold Italics</vt:lpstr>
      <vt:lpstr>Abhaya Libre Regular</vt:lpstr>
      <vt:lpstr>Söhne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MIREN</dc:creator>
  <cp:lastModifiedBy>paraschiv ana</cp:lastModifiedBy>
  <cp:revision>17</cp:revision>
  <dcterms:created xsi:type="dcterms:W3CDTF">2006-08-16T00:00:00Z</dcterms:created>
  <dcterms:modified xsi:type="dcterms:W3CDTF">2024-01-09T09:08:32Z</dcterms:modified>
  <dc:identifier>DAFSGCxx1iQ</dc:identifier>
</cp:coreProperties>
</file>