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9"/>
  </p:notesMasterIdLst>
  <p:sldIdLst>
    <p:sldId id="256" r:id="rId2"/>
    <p:sldId id="257" r:id="rId3"/>
    <p:sldId id="258" r:id="rId4"/>
    <p:sldId id="259" r:id="rId5"/>
    <p:sldId id="260" r:id="rId6"/>
    <p:sldId id="261" r:id="rId7"/>
    <p:sldId id="312" r:id="rId8"/>
    <p:sldId id="280" r:id="rId9"/>
    <p:sldId id="313" r:id="rId10"/>
    <p:sldId id="302" r:id="rId11"/>
    <p:sldId id="301" r:id="rId12"/>
    <p:sldId id="281" r:id="rId13"/>
    <p:sldId id="282" r:id="rId14"/>
    <p:sldId id="314" r:id="rId15"/>
    <p:sldId id="283" r:id="rId16"/>
    <p:sldId id="303" r:id="rId17"/>
    <p:sldId id="315" r:id="rId18"/>
    <p:sldId id="264" r:id="rId19"/>
    <p:sldId id="304" r:id="rId20"/>
    <p:sldId id="317" r:id="rId21"/>
    <p:sldId id="265" r:id="rId22"/>
    <p:sldId id="285" r:id="rId23"/>
    <p:sldId id="318" r:id="rId24"/>
    <p:sldId id="305" r:id="rId25"/>
    <p:sldId id="271" r:id="rId26"/>
    <p:sldId id="287" r:id="rId27"/>
    <p:sldId id="288" r:id="rId28"/>
    <p:sldId id="289" r:id="rId29"/>
    <p:sldId id="306" r:id="rId30"/>
    <p:sldId id="307" r:id="rId31"/>
    <p:sldId id="290" r:id="rId32"/>
    <p:sldId id="308" r:id="rId33"/>
    <p:sldId id="291" r:id="rId34"/>
    <p:sldId id="292" r:id="rId35"/>
    <p:sldId id="293" r:id="rId36"/>
    <p:sldId id="295" r:id="rId37"/>
    <p:sldId id="316" r:id="rId38"/>
    <p:sldId id="309" r:id="rId39"/>
    <p:sldId id="296" r:id="rId40"/>
    <p:sldId id="297" r:id="rId41"/>
    <p:sldId id="298" r:id="rId42"/>
    <p:sldId id="299" r:id="rId43"/>
    <p:sldId id="300" r:id="rId44"/>
    <p:sldId id="311" r:id="rId45"/>
    <p:sldId id="310" r:id="rId46"/>
    <p:sldId id="268" r:id="rId47"/>
    <p:sldId id="269" r:id="rId48"/>
  </p:sldIdLst>
  <p:sldSz cx="18288000" cy="10287000"/>
  <p:notesSz cx="6858000" cy="9144000"/>
  <p:embeddedFontLst>
    <p:embeddedFont>
      <p:font typeface="Abhaya Libre Regular" panose="020B0604020202020204" charset="0"/>
      <p:regular r:id="rId50"/>
    </p:embeddedFont>
    <p:embeddedFont>
      <p:font typeface="Abhaya Libre Regular Bold" panose="020B0604020202020204" charset="0"/>
      <p:regular r:id="rId51"/>
    </p:embeddedFont>
    <p:embeddedFont>
      <p:font typeface="Abhaya Libre Regular Bold Italics" panose="020B0604020202020204" charset="0"/>
      <p:regular r:id="rId52"/>
    </p:embeddedFont>
    <p:embeddedFont>
      <p:font typeface="Calibri" panose="020F0502020204030204" pitchFamily="34" charset="0"/>
      <p:regular r:id="rId53"/>
      <p:bold r:id="rId54"/>
      <p:italic r:id="rId55"/>
      <p:boldItalic r:id="rId56"/>
    </p:embeddedFont>
    <p:embeddedFont>
      <p:font typeface="Georgia" panose="02040502050405020303" pitchFamily="18" charset="0"/>
      <p:regular r:id="rId57"/>
      <p:bold r:id="rId58"/>
      <p:italic r:id="rId59"/>
      <p:boldItalic r:id="rId6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918" autoAdjust="0"/>
    <p:restoredTop sz="94674" autoAdjust="0"/>
  </p:normalViewPr>
  <p:slideViewPr>
    <p:cSldViewPr>
      <p:cViewPr varScale="1">
        <p:scale>
          <a:sx n="55" d="100"/>
          <a:sy n="55" d="100"/>
        </p:scale>
        <p:origin x="198" y="51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font" Target="fonts/font1.fntdata"/><Relationship Id="rId55" Type="http://schemas.openxmlformats.org/officeDocument/2006/relationships/font" Target="fonts/font6.fntdata"/><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4.fntdata"/><Relationship Id="rId58" Type="http://schemas.openxmlformats.org/officeDocument/2006/relationships/font" Target="fonts/font9.fntdata"/><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7.fntdata"/><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0.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5.fntdata"/><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57" Type="http://schemas.openxmlformats.org/officeDocument/2006/relationships/font" Target="fonts/font8.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3.fntdata"/><Relationship Id="rId60"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RO"/>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E7D4E2-755A-614D-A690-4D37C4659591}" type="datetimeFigureOut">
              <a:rPr lang="en-RO" smtClean="0"/>
              <a:t>05/30/2023</a:t>
            </a:fld>
            <a:endParaRPr lang="en-RO"/>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RO"/>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RO"/>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RO"/>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E35A84-FC01-BE42-A4C5-B014B88AB751}" type="slidenum">
              <a:rPr lang="en-RO" smtClean="0"/>
              <a:t>‹Nº›</a:t>
            </a:fld>
            <a:endParaRPr lang="en-RO"/>
          </a:p>
        </p:txBody>
      </p:sp>
    </p:spTree>
    <p:extLst>
      <p:ext uri="{BB962C8B-B14F-4D97-AF65-F5344CB8AC3E}">
        <p14:creationId xmlns:p14="http://schemas.microsoft.com/office/powerpoint/2010/main" val="38108358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RO" dirty="0"/>
          </a:p>
        </p:txBody>
      </p:sp>
      <p:sp>
        <p:nvSpPr>
          <p:cNvPr id="4" name="Slide Number Placeholder 3"/>
          <p:cNvSpPr>
            <a:spLocks noGrp="1"/>
          </p:cNvSpPr>
          <p:nvPr>
            <p:ph type="sldNum" sz="quarter" idx="5"/>
          </p:nvPr>
        </p:nvSpPr>
        <p:spPr/>
        <p:txBody>
          <a:bodyPr/>
          <a:lstStyle/>
          <a:p>
            <a:fld id="{C7E35A84-FC01-BE42-A4C5-B014B88AB751}" type="slidenum">
              <a:rPr lang="en-RO" smtClean="0"/>
              <a:t>10</a:t>
            </a:fld>
            <a:endParaRPr lang="en-RO"/>
          </a:p>
        </p:txBody>
      </p:sp>
    </p:spTree>
    <p:extLst>
      <p:ext uri="{BB962C8B-B14F-4D97-AF65-F5344CB8AC3E}">
        <p14:creationId xmlns:p14="http://schemas.microsoft.com/office/powerpoint/2010/main" val="30376155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RO" dirty="0"/>
          </a:p>
        </p:txBody>
      </p:sp>
      <p:sp>
        <p:nvSpPr>
          <p:cNvPr id="4" name="Slide Number Placeholder 3"/>
          <p:cNvSpPr>
            <a:spLocks noGrp="1"/>
          </p:cNvSpPr>
          <p:nvPr>
            <p:ph type="sldNum" sz="quarter" idx="5"/>
          </p:nvPr>
        </p:nvSpPr>
        <p:spPr/>
        <p:txBody>
          <a:bodyPr/>
          <a:lstStyle/>
          <a:p>
            <a:fld id="{C7E35A84-FC01-BE42-A4C5-B014B88AB751}" type="slidenum">
              <a:rPr lang="en-RO" smtClean="0"/>
              <a:t>16</a:t>
            </a:fld>
            <a:endParaRPr lang="en-RO"/>
          </a:p>
        </p:txBody>
      </p:sp>
    </p:spTree>
    <p:extLst>
      <p:ext uri="{BB962C8B-B14F-4D97-AF65-F5344CB8AC3E}">
        <p14:creationId xmlns:p14="http://schemas.microsoft.com/office/powerpoint/2010/main" val="28844624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RO" dirty="0"/>
          </a:p>
        </p:txBody>
      </p:sp>
      <p:sp>
        <p:nvSpPr>
          <p:cNvPr id="4" name="Slide Number Placeholder 3"/>
          <p:cNvSpPr>
            <a:spLocks noGrp="1"/>
          </p:cNvSpPr>
          <p:nvPr>
            <p:ph type="sldNum" sz="quarter" idx="5"/>
          </p:nvPr>
        </p:nvSpPr>
        <p:spPr/>
        <p:txBody>
          <a:bodyPr/>
          <a:lstStyle/>
          <a:p>
            <a:fld id="{C7E35A84-FC01-BE42-A4C5-B014B88AB751}" type="slidenum">
              <a:rPr lang="en-RO" smtClean="0"/>
              <a:t>21</a:t>
            </a:fld>
            <a:endParaRPr lang="en-RO"/>
          </a:p>
        </p:txBody>
      </p:sp>
    </p:spTree>
    <p:extLst>
      <p:ext uri="{BB962C8B-B14F-4D97-AF65-F5344CB8AC3E}">
        <p14:creationId xmlns:p14="http://schemas.microsoft.com/office/powerpoint/2010/main" val="27118872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5/30/2023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5/30/2023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5/30/2023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5/30/2023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‹Nº›</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57.svg"/><Relationship Id="rId3" Type="http://schemas.openxmlformats.org/officeDocument/2006/relationships/image" Target="../media/image61.png"/><Relationship Id="rId7" Type="http://schemas.openxmlformats.org/officeDocument/2006/relationships/image" Target="../media/image24.svg"/><Relationship Id="rId12" Type="http://schemas.openxmlformats.org/officeDocument/2006/relationships/image" Target="../media/image5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16.svg"/><Relationship Id="rId5" Type="http://schemas.openxmlformats.org/officeDocument/2006/relationships/image" Target="../media/image30.svg"/><Relationship Id="rId10" Type="http://schemas.openxmlformats.org/officeDocument/2006/relationships/image" Target="../media/image15.png"/><Relationship Id="rId4" Type="http://schemas.openxmlformats.org/officeDocument/2006/relationships/image" Target="../media/image29.png"/><Relationship Id="rId9" Type="http://schemas.openxmlformats.org/officeDocument/2006/relationships/image" Target="../media/image17.png"/></Relationships>
</file>

<file path=ppt/slides/_rels/slide1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5.png"/><Relationship Id="rId7" Type="http://schemas.openxmlformats.org/officeDocument/2006/relationships/image" Target="../media/image17.png"/><Relationship Id="rId2" Type="http://schemas.openxmlformats.org/officeDocument/2006/relationships/slideLayout" Target="../slideLayouts/slideLayout7.xml"/><Relationship Id="rId1" Type="http://schemas.openxmlformats.org/officeDocument/2006/relationships/video" Target="https://www.youtube.com/embed/J_yuGFMM6r0?feature=oembed" TargetMode="External"/><Relationship Id="rId6" Type="http://schemas.openxmlformats.org/officeDocument/2006/relationships/image" Target="../media/image24.svg"/><Relationship Id="rId11" Type="http://schemas.openxmlformats.org/officeDocument/2006/relationships/image" Target="../media/image57.svg"/><Relationship Id="rId5" Type="http://schemas.openxmlformats.org/officeDocument/2006/relationships/image" Target="../media/image23.png"/><Relationship Id="rId10" Type="http://schemas.openxmlformats.org/officeDocument/2006/relationships/image" Target="../media/image56.png"/><Relationship Id="rId4" Type="http://schemas.openxmlformats.org/officeDocument/2006/relationships/image" Target="../media/image6.svg"/><Relationship Id="rId9" Type="http://schemas.openxmlformats.org/officeDocument/2006/relationships/image" Target="../media/image62.jpeg"/></Relationships>
</file>

<file path=ppt/slides/_rels/slide12.xml.rels><?xml version="1.0" encoding="UTF-8" standalone="yes"?>
<Relationships xmlns="http://schemas.openxmlformats.org/package/2006/relationships"><Relationship Id="rId8" Type="http://schemas.openxmlformats.org/officeDocument/2006/relationships/image" Target="../media/image63.jpg"/><Relationship Id="rId3" Type="http://schemas.openxmlformats.org/officeDocument/2006/relationships/image" Target="../media/image6.svg"/><Relationship Id="rId7" Type="http://schemas.openxmlformats.org/officeDocument/2006/relationships/image" Target="../media/image18.png"/><Relationship Id="rId12" Type="http://schemas.openxmlformats.org/officeDocument/2006/relationships/image" Target="../media/image57.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56.png"/><Relationship Id="rId5" Type="http://schemas.openxmlformats.org/officeDocument/2006/relationships/image" Target="../media/image24.svg"/><Relationship Id="rId10" Type="http://schemas.openxmlformats.org/officeDocument/2006/relationships/image" Target="../media/image16.svg"/><Relationship Id="rId4" Type="http://schemas.openxmlformats.org/officeDocument/2006/relationships/image" Target="../media/image23.png"/><Relationship Id="rId9" Type="http://schemas.openxmlformats.org/officeDocument/2006/relationships/image" Target="../media/image15.png"/></Relationships>
</file>

<file path=ppt/slides/_rels/slide1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6.svg"/><Relationship Id="rId7"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24.svg"/><Relationship Id="rId10" Type="http://schemas.openxmlformats.org/officeDocument/2006/relationships/image" Target="../media/image64.png"/><Relationship Id="rId4" Type="http://schemas.openxmlformats.org/officeDocument/2006/relationships/image" Target="../media/image23.png"/><Relationship Id="rId9" Type="http://schemas.openxmlformats.org/officeDocument/2006/relationships/image" Target="../media/image16.svg"/></Relationships>
</file>

<file path=ppt/slides/_rels/slide14.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24.svg"/><Relationship Id="rId7" Type="http://schemas.openxmlformats.org/officeDocument/2006/relationships/image" Target="../media/image16.sv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8.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image" Target="../media/image6.svg"/><Relationship Id="rId7" Type="http://schemas.openxmlformats.org/officeDocument/2006/relationships/image" Target="../media/image18.png"/><Relationship Id="rId12" Type="http://schemas.openxmlformats.org/officeDocument/2006/relationships/image" Target="../media/image57.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56.png"/><Relationship Id="rId5" Type="http://schemas.openxmlformats.org/officeDocument/2006/relationships/image" Target="../media/image24.svg"/><Relationship Id="rId10" Type="http://schemas.openxmlformats.org/officeDocument/2006/relationships/image" Target="../media/image68.svg"/><Relationship Id="rId4" Type="http://schemas.openxmlformats.org/officeDocument/2006/relationships/image" Target="../media/image23.png"/><Relationship Id="rId9" Type="http://schemas.openxmlformats.org/officeDocument/2006/relationships/image" Target="../media/image67.png"/></Relationships>
</file>

<file path=ppt/slides/_rels/slide1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3.png"/><Relationship Id="rId7"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70.svg"/><Relationship Id="rId5" Type="http://schemas.openxmlformats.org/officeDocument/2006/relationships/image" Target="../media/image69.png"/><Relationship Id="rId10" Type="http://schemas.openxmlformats.org/officeDocument/2006/relationships/image" Target="../media/image57.svg"/><Relationship Id="rId4" Type="http://schemas.openxmlformats.org/officeDocument/2006/relationships/image" Target="../media/image24.svg"/><Relationship Id="rId9" Type="http://schemas.openxmlformats.org/officeDocument/2006/relationships/image" Target="../media/image56.png"/></Relationships>
</file>

<file path=ppt/slides/_rels/slide17.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24.svg"/><Relationship Id="rId7" Type="http://schemas.openxmlformats.org/officeDocument/2006/relationships/image" Target="../media/image17.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70.svg"/><Relationship Id="rId4" Type="http://schemas.openxmlformats.org/officeDocument/2006/relationships/image" Target="../media/image69.png"/><Relationship Id="rId9" Type="http://schemas.openxmlformats.org/officeDocument/2006/relationships/image" Target="../media/image57.svg"/></Relationships>
</file>

<file path=ppt/slides/_rels/slide18.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30.svg"/><Relationship Id="rId3" Type="http://schemas.openxmlformats.org/officeDocument/2006/relationships/image" Target="../media/image6.svg"/><Relationship Id="rId7" Type="http://schemas.openxmlformats.org/officeDocument/2006/relationships/image" Target="../media/image18.png"/><Relationship Id="rId12" Type="http://schemas.openxmlformats.org/officeDocument/2006/relationships/image" Target="../media/image29.png"/><Relationship Id="rId2" Type="http://schemas.openxmlformats.org/officeDocument/2006/relationships/image" Target="../media/image5.png"/><Relationship Id="rId16" Type="http://schemas.openxmlformats.org/officeDocument/2006/relationships/image" Target="../media/image57.sv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74.svg"/><Relationship Id="rId5" Type="http://schemas.openxmlformats.org/officeDocument/2006/relationships/image" Target="../media/image24.svg"/><Relationship Id="rId15" Type="http://schemas.openxmlformats.org/officeDocument/2006/relationships/image" Target="../media/image56.png"/><Relationship Id="rId10" Type="http://schemas.openxmlformats.org/officeDocument/2006/relationships/image" Target="../media/image73.png"/><Relationship Id="rId4" Type="http://schemas.openxmlformats.org/officeDocument/2006/relationships/image" Target="../media/image23.png"/><Relationship Id="rId9" Type="http://schemas.openxmlformats.org/officeDocument/2006/relationships/image" Target="../media/image72.svg"/><Relationship Id="rId14" Type="http://schemas.openxmlformats.org/officeDocument/2006/relationships/image" Target="../media/image75.png"/></Relationships>
</file>

<file path=ppt/slides/_rels/slide1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4.svg"/><Relationship Id="rId7" Type="http://schemas.openxmlformats.org/officeDocument/2006/relationships/image" Target="../media/image17.png"/><Relationship Id="rId12" Type="http://schemas.openxmlformats.org/officeDocument/2006/relationships/image" Target="../media/image76.jp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57.svg"/><Relationship Id="rId5" Type="http://schemas.openxmlformats.org/officeDocument/2006/relationships/image" Target="../media/image30.svg"/><Relationship Id="rId10" Type="http://schemas.openxmlformats.org/officeDocument/2006/relationships/image" Target="../media/image56.png"/><Relationship Id="rId4" Type="http://schemas.openxmlformats.org/officeDocument/2006/relationships/image" Target="../media/image29.png"/><Relationship Id="rId9" Type="http://schemas.openxmlformats.org/officeDocument/2006/relationships/image" Target="../media/image16.svg"/></Relationships>
</file>

<file path=ppt/slides/_rels/slide2.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28.svg"/><Relationship Id="rId3" Type="http://schemas.openxmlformats.org/officeDocument/2006/relationships/image" Target="../media/image20.svg"/><Relationship Id="rId7" Type="http://schemas.openxmlformats.org/officeDocument/2006/relationships/image" Target="../media/image24.svg"/><Relationship Id="rId12" Type="http://schemas.openxmlformats.org/officeDocument/2006/relationships/image" Target="../media/image27.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10.svg"/><Relationship Id="rId5" Type="http://schemas.openxmlformats.org/officeDocument/2006/relationships/image" Target="../media/image22.svg"/><Relationship Id="rId15" Type="http://schemas.openxmlformats.org/officeDocument/2006/relationships/image" Target="../media/image18.png"/><Relationship Id="rId10" Type="http://schemas.openxmlformats.org/officeDocument/2006/relationships/image" Target="../media/image9.png"/><Relationship Id="rId4" Type="http://schemas.openxmlformats.org/officeDocument/2006/relationships/image" Target="../media/image21.png"/><Relationship Id="rId9" Type="http://schemas.openxmlformats.org/officeDocument/2006/relationships/image" Target="../media/image26.svg"/><Relationship Id="rId14" Type="http://schemas.openxmlformats.org/officeDocument/2006/relationships/image" Target="../media/image17.png"/></Relationships>
</file>

<file path=ppt/slides/_rels/slide2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4.svg"/><Relationship Id="rId7" Type="http://schemas.openxmlformats.org/officeDocument/2006/relationships/image" Target="../media/image17.png"/><Relationship Id="rId12" Type="http://schemas.openxmlformats.org/officeDocument/2006/relationships/image" Target="../media/image77.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57.svg"/><Relationship Id="rId5" Type="http://schemas.openxmlformats.org/officeDocument/2006/relationships/image" Target="../media/image30.svg"/><Relationship Id="rId10" Type="http://schemas.openxmlformats.org/officeDocument/2006/relationships/image" Target="../media/image56.png"/><Relationship Id="rId4" Type="http://schemas.openxmlformats.org/officeDocument/2006/relationships/image" Target="../media/image29.png"/><Relationship Id="rId9" Type="http://schemas.openxmlformats.org/officeDocument/2006/relationships/image" Target="../media/image16.svg"/></Relationships>
</file>

<file path=ppt/slides/_rels/slide21.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80.jpeg"/><Relationship Id="rId3" Type="http://schemas.openxmlformats.org/officeDocument/2006/relationships/image" Target="../media/image5.png"/><Relationship Id="rId7" Type="http://schemas.openxmlformats.org/officeDocument/2006/relationships/image" Target="../media/image17.png"/><Relationship Id="rId12" Type="http://schemas.openxmlformats.org/officeDocument/2006/relationships/image" Target="../media/image79.sv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4.svg"/><Relationship Id="rId11" Type="http://schemas.openxmlformats.org/officeDocument/2006/relationships/image" Target="../media/image78.png"/><Relationship Id="rId5" Type="http://schemas.openxmlformats.org/officeDocument/2006/relationships/image" Target="../media/image23.png"/><Relationship Id="rId10" Type="http://schemas.openxmlformats.org/officeDocument/2006/relationships/image" Target="../media/image30.svg"/><Relationship Id="rId4" Type="http://schemas.openxmlformats.org/officeDocument/2006/relationships/image" Target="../media/image6.svg"/><Relationship Id="rId9" Type="http://schemas.openxmlformats.org/officeDocument/2006/relationships/image" Target="../media/image29.png"/></Relationships>
</file>

<file path=ppt/slides/_rels/slide22.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30.svg"/><Relationship Id="rId3" Type="http://schemas.openxmlformats.org/officeDocument/2006/relationships/image" Target="../media/image6.svg"/><Relationship Id="rId7" Type="http://schemas.openxmlformats.org/officeDocument/2006/relationships/image" Target="../media/image18.png"/><Relationship Id="rId12" Type="http://schemas.openxmlformats.org/officeDocument/2006/relationships/image" Target="../media/image29.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74.svg"/><Relationship Id="rId5" Type="http://schemas.openxmlformats.org/officeDocument/2006/relationships/image" Target="../media/image24.svg"/><Relationship Id="rId15" Type="http://schemas.openxmlformats.org/officeDocument/2006/relationships/image" Target="../media/image57.svg"/><Relationship Id="rId10" Type="http://schemas.openxmlformats.org/officeDocument/2006/relationships/image" Target="../media/image73.png"/><Relationship Id="rId4" Type="http://schemas.openxmlformats.org/officeDocument/2006/relationships/image" Target="../media/image23.png"/><Relationship Id="rId9" Type="http://schemas.openxmlformats.org/officeDocument/2006/relationships/image" Target="../media/image72.svg"/><Relationship Id="rId14" Type="http://schemas.openxmlformats.org/officeDocument/2006/relationships/image" Target="../media/image56.png"/></Relationships>
</file>

<file path=ppt/slides/_rels/slide23.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57.svg"/><Relationship Id="rId3" Type="http://schemas.openxmlformats.org/officeDocument/2006/relationships/image" Target="../media/image6.svg"/><Relationship Id="rId7" Type="http://schemas.openxmlformats.org/officeDocument/2006/relationships/image" Target="../media/image72.svg"/><Relationship Id="rId12" Type="http://schemas.openxmlformats.org/officeDocument/2006/relationships/image" Target="../media/image56.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71.png"/><Relationship Id="rId11" Type="http://schemas.openxmlformats.org/officeDocument/2006/relationships/image" Target="../media/image30.svg"/><Relationship Id="rId5" Type="http://schemas.openxmlformats.org/officeDocument/2006/relationships/image" Target="../media/image18.png"/><Relationship Id="rId10" Type="http://schemas.openxmlformats.org/officeDocument/2006/relationships/image" Target="../media/image29.png"/><Relationship Id="rId4" Type="http://schemas.openxmlformats.org/officeDocument/2006/relationships/image" Target="../media/image17.png"/><Relationship Id="rId9" Type="http://schemas.openxmlformats.org/officeDocument/2006/relationships/image" Target="../media/image74.svg"/></Relationships>
</file>

<file path=ppt/slides/_rels/slide2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3.png"/><Relationship Id="rId7" Type="http://schemas.openxmlformats.org/officeDocument/2006/relationships/image" Target="../media/image17.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82.svg"/><Relationship Id="rId11" Type="http://schemas.openxmlformats.org/officeDocument/2006/relationships/image" Target="../media/image57.svg"/><Relationship Id="rId5" Type="http://schemas.openxmlformats.org/officeDocument/2006/relationships/image" Target="../media/image81.png"/><Relationship Id="rId10" Type="http://schemas.openxmlformats.org/officeDocument/2006/relationships/image" Target="../media/image56.png"/><Relationship Id="rId4" Type="http://schemas.openxmlformats.org/officeDocument/2006/relationships/image" Target="../media/image24.svg"/><Relationship Id="rId9" Type="http://schemas.openxmlformats.org/officeDocument/2006/relationships/image" Target="../media/image16.svg"/></Relationships>
</file>

<file path=ppt/slides/_rels/slide25.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93.png"/><Relationship Id="rId18" Type="http://schemas.openxmlformats.org/officeDocument/2006/relationships/image" Target="../media/image24.svg"/><Relationship Id="rId3" Type="http://schemas.openxmlformats.org/officeDocument/2006/relationships/image" Target="../media/image84.svg"/><Relationship Id="rId21" Type="http://schemas.openxmlformats.org/officeDocument/2006/relationships/image" Target="../media/image15.png"/><Relationship Id="rId7" Type="http://schemas.openxmlformats.org/officeDocument/2006/relationships/image" Target="../media/image88.svg"/><Relationship Id="rId12" Type="http://schemas.openxmlformats.org/officeDocument/2006/relationships/image" Target="../media/image92.svg"/><Relationship Id="rId17" Type="http://schemas.openxmlformats.org/officeDocument/2006/relationships/image" Target="../media/image23.png"/><Relationship Id="rId2" Type="http://schemas.openxmlformats.org/officeDocument/2006/relationships/image" Target="../media/image83.png"/><Relationship Id="rId16" Type="http://schemas.openxmlformats.org/officeDocument/2006/relationships/image" Target="../media/image57.svg"/><Relationship Id="rId20" Type="http://schemas.openxmlformats.org/officeDocument/2006/relationships/image" Target="../media/image30.svg"/><Relationship Id="rId1" Type="http://schemas.openxmlformats.org/officeDocument/2006/relationships/slideLayout" Target="../slideLayouts/slideLayout7.xml"/><Relationship Id="rId6" Type="http://schemas.openxmlformats.org/officeDocument/2006/relationships/image" Target="../media/image87.png"/><Relationship Id="rId11" Type="http://schemas.openxmlformats.org/officeDocument/2006/relationships/image" Target="../media/image91.png"/><Relationship Id="rId5" Type="http://schemas.openxmlformats.org/officeDocument/2006/relationships/image" Target="../media/image86.svg"/><Relationship Id="rId15" Type="http://schemas.openxmlformats.org/officeDocument/2006/relationships/image" Target="../media/image56.png"/><Relationship Id="rId23" Type="http://schemas.openxmlformats.org/officeDocument/2006/relationships/image" Target="../media/image18.png"/><Relationship Id="rId10" Type="http://schemas.openxmlformats.org/officeDocument/2006/relationships/image" Target="../media/image90.svg"/><Relationship Id="rId19" Type="http://schemas.openxmlformats.org/officeDocument/2006/relationships/image" Target="../media/image29.png"/><Relationship Id="rId4" Type="http://schemas.openxmlformats.org/officeDocument/2006/relationships/image" Target="../media/image85.png"/><Relationship Id="rId9" Type="http://schemas.openxmlformats.org/officeDocument/2006/relationships/image" Target="../media/image89.png"/><Relationship Id="rId14" Type="http://schemas.openxmlformats.org/officeDocument/2006/relationships/image" Target="../media/image94.svg"/><Relationship Id="rId22" Type="http://schemas.openxmlformats.org/officeDocument/2006/relationships/image" Target="../media/image16.svg"/></Relationships>
</file>

<file path=ppt/slides/_rels/slide26.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93.png"/><Relationship Id="rId18" Type="http://schemas.openxmlformats.org/officeDocument/2006/relationships/image" Target="../media/image24.svg"/><Relationship Id="rId3" Type="http://schemas.openxmlformats.org/officeDocument/2006/relationships/image" Target="../media/image84.svg"/><Relationship Id="rId21" Type="http://schemas.openxmlformats.org/officeDocument/2006/relationships/image" Target="../media/image15.png"/><Relationship Id="rId7" Type="http://schemas.openxmlformats.org/officeDocument/2006/relationships/image" Target="../media/image88.svg"/><Relationship Id="rId12" Type="http://schemas.openxmlformats.org/officeDocument/2006/relationships/image" Target="../media/image92.svg"/><Relationship Id="rId17" Type="http://schemas.openxmlformats.org/officeDocument/2006/relationships/image" Target="../media/image23.png"/><Relationship Id="rId2" Type="http://schemas.openxmlformats.org/officeDocument/2006/relationships/image" Target="../media/image83.png"/><Relationship Id="rId16" Type="http://schemas.openxmlformats.org/officeDocument/2006/relationships/image" Target="../media/image57.svg"/><Relationship Id="rId20" Type="http://schemas.openxmlformats.org/officeDocument/2006/relationships/image" Target="../media/image30.svg"/><Relationship Id="rId1" Type="http://schemas.openxmlformats.org/officeDocument/2006/relationships/slideLayout" Target="../slideLayouts/slideLayout7.xml"/><Relationship Id="rId6" Type="http://schemas.openxmlformats.org/officeDocument/2006/relationships/image" Target="../media/image87.png"/><Relationship Id="rId11" Type="http://schemas.openxmlformats.org/officeDocument/2006/relationships/image" Target="../media/image91.png"/><Relationship Id="rId5" Type="http://schemas.openxmlformats.org/officeDocument/2006/relationships/image" Target="../media/image86.svg"/><Relationship Id="rId15" Type="http://schemas.openxmlformats.org/officeDocument/2006/relationships/image" Target="../media/image56.png"/><Relationship Id="rId23" Type="http://schemas.openxmlformats.org/officeDocument/2006/relationships/image" Target="../media/image18.png"/><Relationship Id="rId10" Type="http://schemas.openxmlformats.org/officeDocument/2006/relationships/image" Target="../media/image90.svg"/><Relationship Id="rId19" Type="http://schemas.openxmlformats.org/officeDocument/2006/relationships/image" Target="../media/image29.png"/><Relationship Id="rId4" Type="http://schemas.openxmlformats.org/officeDocument/2006/relationships/image" Target="../media/image85.png"/><Relationship Id="rId9" Type="http://schemas.openxmlformats.org/officeDocument/2006/relationships/image" Target="../media/image89.png"/><Relationship Id="rId14" Type="http://schemas.openxmlformats.org/officeDocument/2006/relationships/image" Target="../media/image94.svg"/><Relationship Id="rId22" Type="http://schemas.openxmlformats.org/officeDocument/2006/relationships/image" Target="../media/image16.svg"/></Relationships>
</file>

<file path=ppt/slides/_rels/slide27.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93.png"/><Relationship Id="rId18" Type="http://schemas.openxmlformats.org/officeDocument/2006/relationships/image" Target="../media/image24.svg"/><Relationship Id="rId3" Type="http://schemas.openxmlformats.org/officeDocument/2006/relationships/image" Target="../media/image84.svg"/><Relationship Id="rId21" Type="http://schemas.openxmlformats.org/officeDocument/2006/relationships/image" Target="../media/image15.png"/><Relationship Id="rId7" Type="http://schemas.openxmlformats.org/officeDocument/2006/relationships/image" Target="../media/image88.svg"/><Relationship Id="rId12" Type="http://schemas.openxmlformats.org/officeDocument/2006/relationships/image" Target="../media/image92.svg"/><Relationship Id="rId17" Type="http://schemas.openxmlformats.org/officeDocument/2006/relationships/image" Target="../media/image23.png"/><Relationship Id="rId2" Type="http://schemas.openxmlformats.org/officeDocument/2006/relationships/image" Target="../media/image83.png"/><Relationship Id="rId16" Type="http://schemas.openxmlformats.org/officeDocument/2006/relationships/image" Target="../media/image57.svg"/><Relationship Id="rId20" Type="http://schemas.openxmlformats.org/officeDocument/2006/relationships/image" Target="../media/image30.svg"/><Relationship Id="rId1" Type="http://schemas.openxmlformats.org/officeDocument/2006/relationships/slideLayout" Target="../slideLayouts/slideLayout7.xml"/><Relationship Id="rId6" Type="http://schemas.openxmlformats.org/officeDocument/2006/relationships/image" Target="../media/image87.png"/><Relationship Id="rId11" Type="http://schemas.openxmlformats.org/officeDocument/2006/relationships/image" Target="../media/image91.png"/><Relationship Id="rId5" Type="http://schemas.openxmlformats.org/officeDocument/2006/relationships/image" Target="../media/image86.svg"/><Relationship Id="rId15" Type="http://schemas.openxmlformats.org/officeDocument/2006/relationships/image" Target="../media/image56.png"/><Relationship Id="rId23" Type="http://schemas.openxmlformats.org/officeDocument/2006/relationships/image" Target="../media/image18.png"/><Relationship Id="rId10" Type="http://schemas.openxmlformats.org/officeDocument/2006/relationships/image" Target="../media/image90.svg"/><Relationship Id="rId19" Type="http://schemas.openxmlformats.org/officeDocument/2006/relationships/image" Target="../media/image29.png"/><Relationship Id="rId4" Type="http://schemas.openxmlformats.org/officeDocument/2006/relationships/image" Target="../media/image85.png"/><Relationship Id="rId9" Type="http://schemas.openxmlformats.org/officeDocument/2006/relationships/image" Target="../media/image89.png"/><Relationship Id="rId14" Type="http://schemas.openxmlformats.org/officeDocument/2006/relationships/image" Target="../media/image94.svg"/><Relationship Id="rId22" Type="http://schemas.openxmlformats.org/officeDocument/2006/relationships/image" Target="../media/image16.svg"/></Relationships>
</file>

<file path=ppt/slides/_rels/slide28.xml.rels><?xml version="1.0" encoding="UTF-8" standalone="yes"?>
<Relationships xmlns="http://schemas.openxmlformats.org/package/2006/relationships"><Relationship Id="rId8" Type="http://schemas.openxmlformats.org/officeDocument/2006/relationships/image" Target="../media/image95.jpeg"/><Relationship Id="rId3" Type="http://schemas.openxmlformats.org/officeDocument/2006/relationships/image" Target="../media/image6.svg"/><Relationship Id="rId7"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24.svg"/><Relationship Id="rId10" Type="http://schemas.openxmlformats.org/officeDocument/2006/relationships/image" Target="../media/image97.svg"/><Relationship Id="rId4" Type="http://schemas.openxmlformats.org/officeDocument/2006/relationships/image" Target="../media/image23.png"/><Relationship Id="rId9" Type="http://schemas.openxmlformats.org/officeDocument/2006/relationships/image" Target="../media/image96.png"/></Relationships>
</file>

<file path=ppt/slides/_rels/slide29.xml.rels><?xml version="1.0" encoding="UTF-8" standalone="yes"?>
<Relationships xmlns="http://schemas.openxmlformats.org/package/2006/relationships"><Relationship Id="rId8" Type="http://schemas.openxmlformats.org/officeDocument/2006/relationships/image" Target="../media/image82.svg"/><Relationship Id="rId3" Type="http://schemas.openxmlformats.org/officeDocument/2006/relationships/image" Target="../media/image18.png"/><Relationship Id="rId7" Type="http://schemas.openxmlformats.org/officeDocument/2006/relationships/image" Target="../media/image81.png"/><Relationship Id="rId12" Type="http://schemas.openxmlformats.org/officeDocument/2006/relationships/image" Target="../media/image16.svg"/><Relationship Id="rId2" Type="http://schemas.openxmlformats.org/officeDocument/2006/relationships/image" Target="../media/image98.jpe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15.png"/><Relationship Id="rId5" Type="http://schemas.openxmlformats.org/officeDocument/2006/relationships/image" Target="../media/image24.svg"/><Relationship Id="rId10" Type="http://schemas.openxmlformats.org/officeDocument/2006/relationships/image" Target="../media/image57.svg"/><Relationship Id="rId4" Type="http://schemas.openxmlformats.org/officeDocument/2006/relationships/image" Target="../media/image23.png"/><Relationship Id="rId9" Type="http://schemas.openxmlformats.org/officeDocument/2006/relationships/image" Target="../media/image56.png"/></Relationships>
</file>

<file path=ppt/slides/_rels/slide3.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18.png"/><Relationship Id="rId3" Type="http://schemas.openxmlformats.org/officeDocument/2006/relationships/image" Target="../media/image6.svg"/><Relationship Id="rId7" Type="http://schemas.openxmlformats.org/officeDocument/2006/relationships/image" Target="../media/image30.svg"/><Relationship Id="rId12" Type="http://schemas.openxmlformats.org/officeDocument/2006/relationships/image" Target="../media/image20.svg"/><Relationship Id="rId17" Type="http://schemas.openxmlformats.org/officeDocument/2006/relationships/image" Target="../media/image16.svg"/><Relationship Id="rId2" Type="http://schemas.openxmlformats.org/officeDocument/2006/relationships/image" Target="../media/image5.png"/><Relationship Id="rId16"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19.png"/><Relationship Id="rId5" Type="http://schemas.openxmlformats.org/officeDocument/2006/relationships/image" Target="../media/image8.svg"/><Relationship Id="rId15" Type="http://schemas.openxmlformats.org/officeDocument/2006/relationships/image" Target="../media/image14.svg"/><Relationship Id="rId10" Type="http://schemas.openxmlformats.org/officeDocument/2006/relationships/image" Target="../media/image17.png"/><Relationship Id="rId4" Type="http://schemas.openxmlformats.org/officeDocument/2006/relationships/image" Target="../media/image7.png"/><Relationship Id="rId9" Type="http://schemas.openxmlformats.org/officeDocument/2006/relationships/image" Target="../media/image32.svg"/><Relationship Id="rId14" Type="http://schemas.openxmlformats.org/officeDocument/2006/relationships/image" Target="../media/image13.png"/></Relationships>
</file>

<file path=ppt/slides/_rels/slide30.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100.svg"/><Relationship Id="rId7" Type="http://schemas.openxmlformats.org/officeDocument/2006/relationships/image" Target="../media/image24.svg"/><Relationship Id="rId2" Type="http://schemas.openxmlformats.org/officeDocument/2006/relationships/image" Target="../media/image99.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17.png"/><Relationship Id="rId4" Type="http://schemas.openxmlformats.org/officeDocument/2006/relationships/image" Target="../media/image18.png"/><Relationship Id="rId9" Type="http://schemas.openxmlformats.org/officeDocument/2006/relationships/image" Target="../media/image102.svg"/></Relationships>
</file>

<file path=ppt/slides/_rels/slide31.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6.svg"/><Relationship Id="rId7"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57.svg"/><Relationship Id="rId5" Type="http://schemas.openxmlformats.org/officeDocument/2006/relationships/image" Target="../media/image24.svg"/><Relationship Id="rId10" Type="http://schemas.openxmlformats.org/officeDocument/2006/relationships/image" Target="../media/image56.png"/><Relationship Id="rId4" Type="http://schemas.openxmlformats.org/officeDocument/2006/relationships/image" Target="../media/image23.png"/><Relationship Id="rId9" Type="http://schemas.openxmlformats.org/officeDocument/2006/relationships/image" Target="../media/image104.svg"/></Relationships>
</file>

<file path=ppt/slides/_rels/slide32.xml.rels><?xml version="1.0" encoding="UTF-8" standalone="yes"?>
<Relationships xmlns="http://schemas.openxmlformats.org/package/2006/relationships"><Relationship Id="rId8" Type="http://schemas.openxmlformats.org/officeDocument/2006/relationships/image" Target="../media/image107.svg"/><Relationship Id="rId3" Type="http://schemas.openxmlformats.org/officeDocument/2006/relationships/image" Target="../media/image24.svg"/><Relationship Id="rId7" Type="http://schemas.openxmlformats.org/officeDocument/2006/relationships/image" Target="../media/image106.png"/><Relationship Id="rId12" Type="http://schemas.openxmlformats.org/officeDocument/2006/relationships/image" Target="../media/image57.sv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105.jpeg"/><Relationship Id="rId11" Type="http://schemas.openxmlformats.org/officeDocument/2006/relationships/image" Target="../media/image56.png"/><Relationship Id="rId5" Type="http://schemas.openxmlformats.org/officeDocument/2006/relationships/image" Target="../media/image18.png"/><Relationship Id="rId10" Type="http://schemas.openxmlformats.org/officeDocument/2006/relationships/image" Target="../media/image16.svg"/><Relationship Id="rId4" Type="http://schemas.openxmlformats.org/officeDocument/2006/relationships/image" Target="../media/image17.png"/><Relationship Id="rId9" Type="http://schemas.openxmlformats.org/officeDocument/2006/relationships/image" Target="../media/image15.png"/></Relationships>
</file>

<file path=ppt/slides/_rels/slide33.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93.png"/><Relationship Id="rId18" Type="http://schemas.openxmlformats.org/officeDocument/2006/relationships/image" Target="../media/image24.svg"/><Relationship Id="rId3" Type="http://schemas.openxmlformats.org/officeDocument/2006/relationships/image" Target="../media/image84.svg"/><Relationship Id="rId21" Type="http://schemas.openxmlformats.org/officeDocument/2006/relationships/image" Target="../media/image15.png"/><Relationship Id="rId7" Type="http://schemas.openxmlformats.org/officeDocument/2006/relationships/image" Target="../media/image88.svg"/><Relationship Id="rId12" Type="http://schemas.openxmlformats.org/officeDocument/2006/relationships/image" Target="../media/image92.svg"/><Relationship Id="rId17" Type="http://schemas.openxmlformats.org/officeDocument/2006/relationships/image" Target="../media/image23.png"/><Relationship Id="rId2" Type="http://schemas.openxmlformats.org/officeDocument/2006/relationships/image" Target="../media/image83.png"/><Relationship Id="rId16" Type="http://schemas.openxmlformats.org/officeDocument/2006/relationships/image" Target="../media/image57.svg"/><Relationship Id="rId20" Type="http://schemas.openxmlformats.org/officeDocument/2006/relationships/image" Target="../media/image30.svg"/><Relationship Id="rId1" Type="http://schemas.openxmlformats.org/officeDocument/2006/relationships/slideLayout" Target="../slideLayouts/slideLayout7.xml"/><Relationship Id="rId6" Type="http://schemas.openxmlformats.org/officeDocument/2006/relationships/image" Target="../media/image87.png"/><Relationship Id="rId11" Type="http://schemas.openxmlformats.org/officeDocument/2006/relationships/image" Target="../media/image91.png"/><Relationship Id="rId5" Type="http://schemas.openxmlformats.org/officeDocument/2006/relationships/image" Target="../media/image86.svg"/><Relationship Id="rId15" Type="http://schemas.openxmlformats.org/officeDocument/2006/relationships/image" Target="../media/image56.png"/><Relationship Id="rId23" Type="http://schemas.openxmlformats.org/officeDocument/2006/relationships/image" Target="../media/image18.png"/><Relationship Id="rId10" Type="http://schemas.openxmlformats.org/officeDocument/2006/relationships/image" Target="../media/image90.svg"/><Relationship Id="rId19" Type="http://schemas.openxmlformats.org/officeDocument/2006/relationships/image" Target="../media/image29.png"/><Relationship Id="rId4" Type="http://schemas.openxmlformats.org/officeDocument/2006/relationships/image" Target="../media/image85.png"/><Relationship Id="rId9" Type="http://schemas.openxmlformats.org/officeDocument/2006/relationships/image" Target="../media/image89.png"/><Relationship Id="rId14" Type="http://schemas.openxmlformats.org/officeDocument/2006/relationships/image" Target="../media/image94.svg"/><Relationship Id="rId22" Type="http://schemas.openxmlformats.org/officeDocument/2006/relationships/image" Target="../media/image16.svg"/></Relationships>
</file>

<file path=ppt/slides/_rels/slide34.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93.png"/><Relationship Id="rId18" Type="http://schemas.openxmlformats.org/officeDocument/2006/relationships/image" Target="../media/image24.svg"/><Relationship Id="rId3" Type="http://schemas.openxmlformats.org/officeDocument/2006/relationships/image" Target="../media/image84.svg"/><Relationship Id="rId21" Type="http://schemas.openxmlformats.org/officeDocument/2006/relationships/image" Target="../media/image15.png"/><Relationship Id="rId7" Type="http://schemas.openxmlformats.org/officeDocument/2006/relationships/image" Target="../media/image88.svg"/><Relationship Id="rId12" Type="http://schemas.openxmlformats.org/officeDocument/2006/relationships/image" Target="../media/image92.svg"/><Relationship Id="rId17" Type="http://schemas.openxmlformats.org/officeDocument/2006/relationships/image" Target="../media/image23.png"/><Relationship Id="rId2" Type="http://schemas.openxmlformats.org/officeDocument/2006/relationships/image" Target="../media/image83.png"/><Relationship Id="rId16" Type="http://schemas.openxmlformats.org/officeDocument/2006/relationships/image" Target="../media/image57.svg"/><Relationship Id="rId20" Type="http://schemas.openxmlformats.org/officeDocument/2006/relationships/image" Target="../media/image30.svg"/><Relationship Id="rId1" Type="http://schemas.openxmlformats.org/officeDocument/2006/relationships/slideLayout" Target="../slideLayouts/slideLayout7.xml"/><Relationship Id="rId6" Type="http://schemas.openxmlformats.org/officeDocument/2006/relationships/image" Target="../media/image87.png"/><Relationship Id="rId11" Type="http://schemas.openxmlformats.org/officeDocument/2006/relationships/image" Target="../media/image91.png"/><Relationship Id="rId5" Type="http://schemas.openxmlformats.org/officeDocument/2006/relationships/image" Target="../media/image86.svg"/><Relationship Id="rId15" Type="http://schemas.openxmlformats.org/officeDocument/2006/relationships/image" Target="../media/image56.png"/><Relationship Id="rId23" Type="http://schemas.openxmlformats.org/officeDocument/2006/relationships/image" Target="../media/image18.png"/><Relationship Id="rId10" Type="http://schemas.openxmlformats.org/officeDocument/2006/relationships/image" Target="../media/image90.svg"/><Relationship Id="rId19" Type="http://schemas.openxmlformats.org/officeDocument/2006/relationships/image" Target="../media/image29.png"/><Relationship Id="rId4" Type="http://schemas.openxmlformats.org/officeDocument/2006/relationships/image" Target="../media/image85.png"/><Relationship Id="rId9" Type="http://schemas.openxmlformats.org/officeDocument/2006/relationships/image" Target="../media/image89.png"/><Relationship Id="rId14" Type="http://schemas.openxmlformats.org/officeDocument/2006/relationships/image" Target="../media/image94.svg"/><Relationship Id="rId22" Type="http://schemas.openxmlformats.org/officeDocument/2006/relationships/image" Target="../media/image16.svg"/></Relationships>
</file>

<file path=ppt/slides/_rels/slide35.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106.png"/><Relationship Id="rId3" Type="http://schemas.openxmlformats.org/officeDocument/2006/relationships/image" Target="../media/image6.svg"/><Relationship Id="rId7" Type="http://schemas.openxmlformats.org/officeDocument/2006/relationships/image" Target="../media/image18.png"/><Relationship Id="rId12" Type="http://schemas.openxmlformats.org/officeDocument/2006/relationships/image" Target="../media/image108.jpe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79.svg"/><Relationship Id="rId5" Type="http://schemas.openxmlformats.org/officeDocument/2006/relationships/image" Target="../media/image24.svg"/><Relationship Id="rId10" Type="http://schemas.openxmlformats.org/officeDocument/2006/relationships/image" Target="../media/image78.png"/><Relationship Id="rId4" Type="http://schemas.openxmlformats.org/officeDocument/2006/relationships/image" Target="../media/image23.png"/><Relationship Id="rId9" Type="http://schemas.openxmlformats.org/officeDocument/2006/relationships/image" Target="../media/image30.svg"/><Relationship Id="rId14" Type="http://schemas.openxmlformats.org/officeDocument/2006/relationships/image" Target="../media/image107.svg"/></Relationships>
</file>

<file path=ppt/slides/_rels/slide36.xml.rels><?xml version="1.0" encoding="UTF-8" standalone="yes"?>
<Relationships xmlns="http://schemas.openxmlformats.org/package/2006/relationships"><Relationship Id="rId8" Type="http://schemas.openxmlformats.org/officeDocument/2006/relationships/image" Target="../media/image109.jpeg"/><Relationship Id="rId3" Type="http://schemas.openxmlformats.org/officeDocument/2006/relationships/image" Target="../media/image6.svg"/><Relationship Id="rId7" Type="http://schemas.openxmlformats.org/officeDocument/2006/relationships/image" Target="../media/image18.png"/><Relationship Id="rId12" Type="http://schemas.openxmlformats.org/officeDocument/2006/relationships/image" Target="../media/image57.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56.png"/><Relationship Id="rId5" Type="http://schemas.openxmlformats.org/officeDocument/2006/relationships/image" Target="../media/image24.svg"/><Relationship Id="rId10" Type="http://schemas.openxmlformats.org/officeDocument/2006/relationships/image" Target="../media/image16.svg"/><Relationship Id="rId4" Type="http://schemas.openxmlformats.org/officeDocument/2006/relationships/image" Target="../media/image23.png"/><Relationship Id="rId9" Type="http://schemas.openxmlformats.org/officeDocument/2006/relationships/image" Target="../media/image15.png"/></Relationships>
</file>

<file path=ppt/slides/_rels/slide37.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24.svg"/><Relationship Id="rId7" Type="http://schemas.openxmlformats.org/officeDocument/2006/relationships/image" Target="../media/image16.sv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8.png"/><Relationship Id="rId10" Type="http://schemas.openxmlformats.org/officeDocument/2006/relationships/image" Target="../media/image110.png"/><Relationship Id="rId4" Type="http://schemas.openxmlformats.org/officeDocument/2006/relationships/image" Target="../media/image17.png"/><Relationship Id="rId9" Type="http://schemas.openxmlformats.org/officeDocument/2006/relationships/image" Target="../media/image57.svg"/></Relationships>
</file>

<file path=ppt/slides/_rels/slide38.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24.svg"/><Relationship Id="rId7" Type="http://schemas.openxmlformats.org/officeDocument/2006/relationships/image" Target="../media/image16.sv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57.svg"/><Relationship Id="rId5" Type="http://schemas.openxmlformats.org/officeDocument/2006/relationships/image" Target="../media/image18.png"/><Relationship Id="rId10" Type="http://schemas.openxmlformats.org/officeDocument/2006/relationships/image" Target="../media/image56.png"/><Relationship Id="rId4" Type="http://schemas.openxmlformats.org/officeDocument/2006/relationships/image" Target="../media/image17.png"/><Relationship Id="rId9" Type="http://schemas.openxmlformats.org/officeDocument/2006/relationships/image" Target="../media/image112.svg"/></Relationships>
</file>

<file path=ppt/slides/_rels/slide39.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93.png"/><Relationship Id="rId18" Type="http://schemas.openxmlformats.org/officeDocument/2006/relationships/image" Target="../media/image24.svg"/><Relationship Id="rId3" Type="http://schemas.openxmlformats.org/officeDocument/2006/relationships/image" Target="../media/image84.svg"/><Relationship Id="rId21" Type="http://schemas.openxmlformats.org/officeDocument/2006/relationships/image" Target="../media/image15.png"/><Relationship Id="rId7" Type="http://schemas.openxmlformats.org/officeDocument/2006/relationships/image" Target="../media/image88.svg"/><Relationship Id="rId12" Type="http://schemas.openxmlformats.org/officeDocument/2006/relationships/image" Target="../media/image92.svg"/><Relationship Id="rId17" Type="http://schemas.openxmlformats.org/officeDocument/2006/relationships/image" Target="../media/image23.png"/><Relationship Id="rId2" Type="http://schemas.openxmlformats.org/officeDocument/2006/relationships/image" Target="../media/image83.png"/><Relationship Id="rId16" Type="http://schemas.openxmlformats.org/officeDocument/2006/relationships/image" Target="../media/image57.svg"/><Relationship Id="rId20" Type="http://schemas.openxmlformats.org/officeDocument/2006/relationships/image" Target="../media/image30.svg"/><Relationship Id="rId1" Type="http://schemas.openxmlformats.org/officeDocument/2006/relationships/slideLayout" Target="../slideLayouts/slideLayout7.xml"/><Relationship Id="rId6" Type="http://schemas.openxmlformats.org/officeDocument/2006/relationships/image" Target="../media/image87.png"/><Relationship Id="rId11" Type="http://schemas.openxmlformats.org/officeDocument/2006/relationships/image" Target="../media/image91.png"/><Relationship Id="rId5" Type="http://schemas.openxmlformats.org/officeDocument/2006/relationships/image" Target="../media/image86.svg"/><Relationship Id="rId15" Type="http://schemas.openxmlformats.org/officeDocument/2006/relationships/image" Target="../media/image56.png"/><Relationship Id="rId23" Type="http://schemas.openxmlformats.org/officeDocument/2006/relationships/image" Target="../media/image18.png"/><Relationship Id="rId10" Type="http://schemas.openxmlformats.org/officeDocument/2006/relationships/image" Target="../media/image90.svg"/><Relationship Id="rId19" Type="http://schemas.openxmlformats.org/officeDocument/2006/relationships/image" Target="../media/image29.png"/><Relationship Id="rId4" Type="http://schemas.openxmlformats.org/officeDocument/2006/relationships/image" Target="../media/image85.png"/><Relationship Id="rId9" Type="http://schemas.openxmlformats.org/officeDocument/2006/relationships/image" Target="../media/image89.png"/><Relationship Id="rId14" Type="http://schemas.openxmlformats.org/officeDocument/2006/relationships/image" Target="../media/image94.svg"/><Relationship Id="rId22" Type="http://schemas.openxmlformats.org/officeDocument/2006/relationships/image" Target="../media/image16.svg"/></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30.svg"/><Relationship Id="rId18" Type="http://schemas.openxmlformats.org/officeDocument/2006/relationships/image" Target="../media/image17.png"/><Relationship Id="rId26" Type="http://schemas.openxmlformats.org/officeDocument/2006/relationships/image" Target="../media/image46.png"/><Relationship Id="rId3" Type="http://schemas.openxmlformats.org/officeDocument/2006/relationships/image" Target="../media/image34.svg"/><Relationship Id="rId21" Type="http://schemas.openxmlformats.org/officeDocument/2006/relationships/image" Target="../media/image41.png"/><Relationship Id="rId7" Type="http://schemas.openxmlformats.org/officeDocument/2006/relationships/image" Target="../media/image36.svg"/><Relationship Id="rId12" Type="http://schemas.openxmlformats.org/officeDocument/2006/relationships/image" Target="../media/image29.png"/><Relationship Id="rId17" Type="http://schemas.openxmlformats.org/officeDocument/2006/relationships/image" Target="../media/image32.svg"/><Relationship Id="rId25" Type="http://schemas.openxmlformats.org/officeDocument/2006/relationships/image" Target="../media/image45.png"/><Relationship Id="rId2" Type="http://schemas.openxmlformats.org/officeDocument/2006/relationships/image" Target="../media/image33.png"/><Relationship Id="rId16" Type="http://schemas.openxmlformats.org/officeDocument/2006/relationships/image" Target="../media/image31.png"/><Relationship Id="rId20" Type="http://schemas.openxmlformats.org/officeDocument/2006/relationships/image" Target="../media/image40.jpeg"/><Relationship Id="rId1" Type="http://schemas.openxmlformats.org/officeDocument/2006/relationships/slideLayout" Target="../slideLayouts/slideLayout7.xml"/><Relationship Id="rId6" Type="http://schemas.openxmlformats.org/officeDocument/2006/relationships/image" Target="../media/image35.png"/><Relationship Id="rId11" Type="http://schemas.openxmlformats.org/officeDocument/2006/relationships/image" Target="../media/image8.svg"/><Relationship Id="rId24" Type="http://schemas.openxmlformats.org/officeDocument/2006/relationships/image" Target="../media/image44.png"/><Relationship Id="rId5" Type="http://schemas.openxmlformats.org/officeDocument/2006/relationships/image" Target="../media/image2.svg"/><Relationship Id="rId15" Type="http://schemas.openxmlformats.org/officeDocument/2006/relationships/image" Target="../media/image38.svg"/><Relationship Id="rId23" Type="http://schemas.openxmlformats.org/officeDocument/2006/relationships/image" Target="../media/image43.png"/><Relationship Id="rId10" Type="http://schemas.openxmlformats.org/officeDocument/2006/relationships/image" Target="../media/image7.png"/><Relationship Id="rId19" Type="http://schemas.openxmlformats.org/officeDocument/2006/relationships/image" Target="../media/image39.png"/><Relationship Id="rId4" Type="http://schemas.openxmlformats.org/officeDocument/2006/relationships/image" Target="../media/image1.png"/><Relationship Id="rId9" Type="http://schemas.openxmlformats.org/officeDocument/2006/relationships/image" Target="../media/image6.svg"/><Relationship Id="rId14" Type="http://schemas.openxmlformats.org/officeDocument/2006/relationships/image" Target="../media/image37.png"/><Relationship Id="rId22" Type="http://schemas.openxmlformats.org/officeDocument/2006/relationships/image" Target="../media/image42.png"/><Relationship Id="rId27" Type="http://schemas.openxmlformats.org/officeDocument/2006/relationships/image" Target="../media/image18.png"/></Relationships>
</file>

<file path=ppt/slides/_rels/slide40.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93.png"/><Relationship Id="rId18" Type="http://schemas.openxmlformats.org/officeDocument/2006/relationships/image" Target="../media/image24.svg"/><Relationship Id="rId3" Type="http://schemas.openxmlformats.org/officeDocument/2006/relationships/image" Target="../media/image84.svg"/><Relationship Id="rId21" Type="http://schemas.openxmlformats.org/officeDocument/2006/relationships/image" Target="../media/image15.png"/><Relationship Id="rId7" Type="http://schemas.openxmlformats.org/officeDocument/2006/relationships/image" Target="../media/image88.svg"/><Relationship Id="rId12" Type="http://schemas.openxmlformats.org/officeDocument/2006/relationships/image" Target="../media/image92.svg"/><Relationship Id="rId17" Type="http://schemas.openxmlformats.org/officeDocument/2006/relationships/image" Target="../media/image23.png"/><Relationship Id="rId2" Type="http://schemas.openxmlformats.org/officeDocument/2006/relationships/image" Target="../media/image83.png"/><Relationship Id="rId16" Type="http://schemas.openxmlformats.org/officeDocument/2006/relationships/image" Target="../media/image57.svg"/><Relationship Id="rId20" Type="http://schemas.openxmlformats.org/officeDocument/2006/relationships/image" Target="../media/image30.svg"/><Relationship Id="rId1" Type="http://schemas.openxmlformats.org/officeDocument/2006/relationships/slideLayout" Target="../slideLayouts/slideLayout7.xml"/><Relationship Id="rId6" Type="http://schemas.openxmlformats.org/officeDocument/2006/relationships/image" Target="../media/image87.png"/><Relationship Id="rId11" Type="http://schemas.openxmlformats.org/officeDocument/2006/relationships/image" Target="../media/image91.png"/><Relationship Id="rId5" Type="http://schemas.openxmlformats.org/officeDocument/2006/relationships/image" Target="../media/image86.svg"/><Relationship Id="rId15" Type="http://schemas.openxmlformats.org/officeDocument/2006/relationships/image" Target="../media/image56.png"/><Relationship Id="rId23" Type="http://schemas.openxmlformats.org/officeDocument/2006/relationships/image" Target="../media/image18.png"/><Relationship Id="rId10" Type="http://schemas.openxmlformats.org/officeDocument/2006/relationships/image" Target="../media/image90.svg"/><Relationship Id="rId19" Type="http://schemas.openxmlformats.org/officeDocument/2006/relationships/image" Target="../media/image29.png"/><Relationship Id="rId4" Type="http://schemas.openxmlformats.org/officeDocument/2006/relationships/image" Target="../media/image85.png"/><Relationship Id="rId9" Type="http://schemas.openxmlformats.org/officeDocument/2006/relationships/image" Target="../media/image89.png"/><Relationship Id="rId14" Type="http://schemas.openxmlformats.org/officeDocument/2006/relationships/image" Target="../media/image94.svg"/><Relationship Id="rId22" Type="http://schemas.openxmlformats.org/officeDocument/2006/relationships/image" Target="../media/image16.svg"/></Relationships>
</file>

<file path=ppt/slides/_rels/slide41.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93.png"/><Relationship Id="rId18" Type="http://schemas.openxmlformats.org/officeDocument/2006/relationships/image" Target="../media/image24.svg"/><Relationship Id="rId3" Type="http://schemas.openxmlformats.org/officeDocument/2006/relationships/image" Target="../media/image84.svg"/><Relationship Id="rId21" Type="http://schemas.openxmlformats.org/officeDocument/2006/relationships/image" Target="../media/image15.png"/><Relationship Id="rId7" Type="http://schemas.openxmlformats.org/officeDocument/2006/relationships/image" Target="../media/image88.svg"/><Relationship Id="rId12" Type="http://schemas.openxmlformats.org/officeDocument/2006/relationships/image" Target="../media/image92.svg"/><Relationship Id="rId17" Type="http://schemas.openxmlformats.org/officeDocument/2006/relationships/image" Target="../media/image23.png"/><Relationship Id="rId2" Type="http://schemas.openxmlformats.org/officeDocument/2006/relationships/image" Target="../media/image83.png"/><Relationship Id="rId16" Type="http://schemas.openxmlformats.org/officeDocument/2006/relationships/image" Target="../media/image57.svg"/><Relationship Id="rId20" Type="http://schemas.openxmlformats.org/officeDocument/2006/relationships/image" Target="../media/image30.svg"/><Relationship Id="rId1" Type="http://schemas.openxmlformats.org/officeDocument/2006/relationships/slideLayout" Target="../slideLayouts/slideLayout7.xml"/><Relationship Id="rId6" Type="http://schemas.openxmlformats.org/officeDocument/2006/relationships/image" Target="../media/image87.png"/><Relationship Id="rId11" Type="http://schemas.openxmlformats.org/officeDocument/2006/relationships/image" Target="../media/image91.png"/><Relationship Id="rId5" Type="http://schemas.openxmlformats.org/officeDocument/2006/relationships/image" Target="../media/image86.svg"/><Relationship Id="rId15" Type="http://schemas.openxmlformats.org/officeDocument/2006/relationships/image" Target="../media/image56.png"/><Relationship Id="rId23" Type="http://schemas.openxmlformats.org/officeDocument/2006/relationships/image" Target="../media/image18.png"/><Relationship Id="rId10" Type="http://schemas.openxmlformats.org/officeDocument/2006/relationships/image" Target="../media/image90.svg"/><Relationship Id="rId19" Type="http://schemas.openxmlformats.org/officeDocument/2006/relationships/image" Target="../media/image29.png"/><Relationship Id="rId4" Type="http://schemas.openxmlformats.org/officeDocument/2006/relationships/image" Target="../media/image85.png"/><Relationship Id="rId9" Type="http://schemas.openxmlformats.org/officeDocument/2006/relationships/image" Target="../media/image89.png"/><Relationship Id="rId14" Type="http://schemas.openxmlformats.org/officeDocument/2006/relationships/image" Target="../media/image94.svg"/><Relationship Id="rId22" Type="http://schemas.openxmlformats.org/officeDocument/2006/relationships/image" Target="../media/image16.svg"/></Relationships>
</file>

<file path=ppt/slides/_rels/slide42.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93.png"/><Relationship Id="rId18" Type="http://schemas.openxmlformats.org/officeDocument/2006/relationships/image" Target="../media/image24.svg"/><Relationship Id="rId3" Type="http://schemas.openxmlformats.org/officeDocument/2006/relationships/image" Target="../media/image84.svg"/><Relationship Id="rId21" Type="http://schemas.openxmlformats.org/officeDocument/2006/relationships/image" Target="../media/image15.png"/><Relationship Id="rId7" Type="http://schemas.openxmlformats.org/officeDocument/2006/relationships/image" Target="../media/image88.svg"/><Relationship Id="rId12" Type="http://schemas.openxmlformats.org/officeDocument/2006/relationships/image" Target="../media/image92.svg"/><Relationship Id="rId17" Type="http://schemas.openxmlformats.org/officeDocument/2006/relationships/image" Target="../media/image23.png"/><Relationship Id="rId2" Type="http://schemas.openxmlformats.org/officeDocument/2006/relationships/image" Target="../media/image83.png"/><Relationship Id="rId16" Type="http://schemas.openxmlformats.org/officeDocument/2006/relationships/image" Target="../media/image57.svg"/><Relationship Id="rId20" Type="http://schemas.openxmlformats.org/officeDocument/2006/relationships/image" Target="../media/image30.svg"/><Relationship Id="rId1" Type="http://schemas.openxmlformats.org/officeDocument/2006/relationships/slideLayout" Target="../slideLayouts/slideLayout7.xml"/><Relationship Id="rId6" Type="http://schemas.openxmlformats.org/officeDocument/2006/relationships/image" Target="../media/image87.png"/><Relationship Id="rId11" Type="http://schemas.openxmlformats.org/officeDocument/2006/relationships/image" Target="../media/image91.png"/><Relationship Id="rId24" Type="http://schemas.openxmlformats.org/officeDocument/2006/relationships/image" Target="../media/image113.jpeg"/><Relationship Id="rId5" Type="http://schemas.openxmlformats.org/officeDocument/2006/relationships/image" Target="../media/image86.svg"/><Relationship Id="rId15" Type="http://schemas.openxmlformats.org/officeDocument/2006/relationships/image" Target="../media/image56.png"/><Relationship Id="rId23" Type="http://schemas.openxmlformats.org/officeDocument/2006/relationships/image" Target="../media/image18.png"/><Relationship Id="rId10" Type="http://schemas.openxmlformats.org/officeDocument/2006/relationships/image" Target="../media/image90.svg"/><Relationship Id="rId19" Type="http://schemas.openxmlformats.org/officeDocument/2006/relationships/image" Target="../media/image29.png"/><Relationship Id="rId4" Type="http://schemas.openxmlformats.org/officeDocument/2006/relationships/image" Target="../media/image85.png"/><Relationship Id="rId9" Type="http://schemas.openxmlformats.org/officeDocument/2006/relationships/image" Target="../media/image89.png"/><Relationship Id="rId14" Type="http://schemas.openxmlformats.org/officeDocument/2006/relationships/image" Target="../media/image94.svg"/><Relationship Id="rId22" Type="http://schemas.openxmlformats.org/officeDocument/2006/relationships/image" Target="../media/image16.svg"/></Relationships>
</file>

<file path=ppt/slides/_rels/slide43.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93.png"/><Relationship Id="rId18" Type="http://schemas.openxmlformats.org/officeDocument/2006/relationships/image" Target="../media/image24.svg"/><Relationship Id="rId3" Type="http://schemas.openxmlformats.org/officeDocument/2006/relationships/image" Target="../media/image84.svg"/><Relationship Id="rId21" Type="http://schemas.openxmlformats.org/officeDocument/2006/relationships/image" Target="../media/image15.png"/><Relationship Id="rId7" Type="http://schemas.openxmlformats.org/officeDocument/2006/relationships/image" Target="../media/image88.svg"/><Relationship Id="rId12" Type="http://schemas.openxmlformats.org/officeDocument/2006/relationships/image" Target="../media/image92.svg"/><Relationship Id="rId17" Type="http://schemas.openxmlformats.org/officeDocument/2006/relationships/image" Target="../media/image23.png"/><Relationship Id="rId2" Type="http://schemas.openxmlformats.org/officeDocument/2006/relationships/image" Target="../media/image83.png"/><Relationship Id="rId16" Type="http://schemas.openxmlformats.org/officeDocument/2006/relationships/image" Target="../media/image57.svg"/><Relationship Id="rId20" Type="http://schemas.openxmlformats.org/officeDocument/2006/relationships/image" Target="../media/image30.svg"/><Relationship Id="rId1" Type="http://schemas.openxmlformats.org/officeDocument/2006/relationships/slideLayout" Target="../slideLayouts/slideLayout7.xml"/><Relationship Id="rId6" Type="http://schemas.openxmlformats.org/officeDocument/2006/relationships/image" Target="../media/image87.png"/><Relationship Id="rId11" Type="http://schemas.openxmlformats.org/officeDocument/2006/relationships/image" Target="../media/image91.png"/><Relationship Id="rId5" Type="http://schemas.openxmlformats.org/officeDocument/2006/relationships/image" Target="../media/image86.svg"/><Relationship Id="rId15" Type="http://schemas.openxmlformats.org/officeDocument/2006/relationships/image" Target="../media/image56.png"/><Relationship Id="rId23" Type="http://schemas.openxmlformats.org/officeDocument/2006/relationships/image" Target="../media/image18.png"/><Relationship Id="rId10" Type="http://schemas.openxmlformats.org/officeDocument/2006/relationships/image" Target="../media/image90.svg"/><Relationship Id="rId19" Type="http://schemas.openxmlformats.org/officeDocument/2006/relationships/image" Target="../media/image29.png"/><Relationship Id="rId4" Type="http://schemas.openxmlformats.org/officeDocument/2006/relationships/image" Target="../media/image85.png"/><Relationship Id="rId9" Type="http://schemas.openxmlformats.org/officeDocument/2006/relationships/image" Target="../media/image89.png"/><Relationship Id="rId14" Type="http://schemas.openxmlformats.org/officeDocument/2006/relationships/image" Target="../media/image94.svg"/><Relationship Id="rId22" Type="http://schemas.openxmlformats.org/officeDocument/2006/relationships/image" Target="../media/image16.svg"/></Relationships>
</file>

<file path=ppt/slides/_rels/slide44.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114.jpeg"/><Relationship Id="rId3" Type="http://schemas.openxmlformats.org/officeDocument/2006/relationships/image" Target="../media/image17.png"/><Relationship Id="rId7" Type="http://schemas.openxmlformats.org/officeDocument/2006/relationships/image" Target="../media/image24.svg"/><Relationship Id="rId12" Type="http://schemas.openxmlformats.org/officeDocument/2006/relationships/image" Target="../media/image18.png"/><Relationship Id="rId2" Type="http://schemas.openxmlformats.org/officeDocument/2006/relationships/slideLayout" Target="../slideLayouts/slideLayout7.xml"/><Relationship Id="rId1" Type="http://schemas.openxmlformats.org/officeDocument/2006/relationships/video" Target="https://www.youtube.com/embed/LS3XGUZzLuI?feature=oembed" TargetMode="External"/><Relationship Id="rId6" Type="http://schemas.openxmlformats.org/officeDocument/2006/relationships/image" Target="../media/image23.png"/><Relationship Id="rId11" Type="http://schemas.openxmlformats.org/officeDocument/2006/relationships/image" Target="../media/image16.svg"/><Relationship Id="rId5" Type="http://schemas.openxmlformats.org/officeDocument/2006/relationships/image" Target="../media/image57.svg"/><Relationship Id="rId10" Type="http://schemas.openxmlformats.org/officeDocument/2006/relationships/image" Target="../media/image15.png"/><Relationship Id="rId4" Type="http://schemas.openxmlformats.org/officeDocument/2006/relationships/image" Target="../media/image56.png"/><Relationship Id="rId9" Type="http://schemas.openxmlformats.org/officeDocument/2006/relationships/image" Target="../media/image30.svg"/></Relationships>
</file>

<file path=ppt/slides/_rels/slide45.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116.svg"/><Relationship Id="rId3" Type="http://schemas.openxmlformats.org/officeDocument/2006/relationships/image" Target="../media/image56.png"/><Relationship Id="rId7" Type="http://schemas.openxmlformats.org/officeDocument/2006/relationships/image" Target="../media/image29.png"/><Relationship Id="rId12" Type="http://schemas.openxmlformats.org/officeDocument/2006/relationships/image" Target="../media/image115.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4.svg"/><Relationship Id="rId11" Type="http://schemas.openxmlformats.org/officeDocument/2006/relationships/image" Target="../media/image18.png"/><Relationship Id="rId5" Type="http://schemas.openxmlformats.org/officeDocument/2006/relationships/image" Target="../media/image23.png"/><Relationship Id="rId15" Type="http://schemas.openxmlformats.org/officeDocument/2006/relationships/image" Target="../media/image118.svg"/><Relationship Id="rId10" Type="http://schemas.openxmlformats.org/officeDocument/2006/relationships/image" Target="../media/image16.svg"/><Relationship Id="rId4" Type="http://schemas.openxmlformats.org/officeDocument/2006/relationships/image" Target="../media/image57.svg"/><Relationship Id="rId9" Type="http://schemas.openxmlformats.org/officeDocument/2006/relationships/image" Target="../media/image15.png"/><Relationship Id="rId14" Type="http://schemas.openxmlformats.org/officeDocument/2006/relationships/image" Target="../media/image117.png"/></Relationships>
</file>

<file path=ppt/slides/_rels/slide46.xml.rels><?xml version="1.0" encoding="UTF-8" standalone="yes"?>
<Relationships xmlns="http://schemas.openxmlformats.org/package/2006/relationships"><Relationship Id="rId8" Type="http://schemas.openxmlformats.org/officeDocument/2006/relationships/image" Target="../media/image121.png"/><Relationship Id="rId13" Type="http://schemas.openxmlformats.org/officeDocument/2006/relationships/image" Target="../media/image16.svg"/><Relationship Id="rId3" Type="http://schemas.openxmlformats.org/officeDocument/2006/relationships/image" Target="../media/image120.svg"/><Relationship Id="rId7" Type="http://schemas.openxmlformats.org/officeDocument/2006/relationships/image" Target="../media/image8.svg"/><Relationship Id="rId12" Type="http://schemas.openxmlformats.org/officeDocument/2006/relationships/image" Target="../media/image15.png"/><Relationship Id="rId2" Type="http://schemas.openxmlformats.org/officeDocument/2006/relationships/image" Target="../media/image119.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8.png"/><Relationship Id="rId5" Type="http://schemas.openxmlformats.org/officeDocument/2006/relationships/image" Target="../media/image22.svg"/><Relationship Id="rId10" Type="http://schemas.openxmlformats.org/officeDocument/2006/relationships/image" Target="../media/image17.png"/><Relationship Id="rId4" Type="http://schemas.openxmlformats.org/officeDocument/2006/relationships/image" Target="../media/image21.png"/><Relationship Id="rId9" Type="http://schemas.openxmlformats.org/officeDocument/2006/relationships/image" Target="../media/image122.svg"/></Relationships>
</file>

<file path=ppt/slides/_rels/slide47.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8.svg"/><Relationship Id="rId18" Type="http://schemas.openxmlformats.org/officeDocument/2006/relationships/image" Target="../media/image131.png"/><Relationship Id="rId3" Type="http://schemas.openxmlformats.org/officeDocument/2006/relationships/image" Target="../media/image2.svg"/><Relationship Id="rId21" Type="http://schemas.openxmlformats.org/officeDocument/2006/relationships/image" Target="../media/image134.svg"/><Relationship Id="rId7" Type="http://schemas.openxmlformats.org/officeDocument/2006/relationships/image" Target="../media/image6.svg"/><Relationship Id="rId12" Type="http://schemas.openxmlformats.org/officeDocument/2006/relationships/image" Target="../media/image7.png"/><Relationship Id="rId17" Type="http://schemas.openxmlformats.org/officeDocument/2006/relationships/image" Target="../media/image130.svg"/><Relationship Id="rId2" Type="http://schemas.openxmlformats.org/officeDocument/2006/relationships/image" Target="../media/image1.png"/><Relationship Id="rId16" Type="http://schemas.openxmlformats.org/officeDocument/2006/relationships/image" Target="../media/image129.png"/><Relationship Id="rId20" Type="http://schemas.openxmlformats.org/officeDocument/2006/relationships/image" Target="../media/image133.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26.svg"/><Relationship Id="rId5" Type="http://schemas.openxmlformats.org/officeDocument/2006/relationships/image" Target="../media/image124.svg"/><Relationship Id="rId15" Type="http://schemas.openxmlformats.org/officeDocument/2006/relationships/image" Target="../media/image128.svg"/><Relationship Id="rId10" Type="http://schemas.openxmlformats.org/officeDocument/2006/relationships/image" Target="../media/image125.png"/><Relationship Id="rId19" Type="http://schemas.openxmlformats.org/officeDocument/2006/relationships/image" Target="../media/image132.svg"/><Relationship Id="rId4" Type="http://schemas.openxmlformats.org/officeDocument/2006/relationships/image" Target="../media/image123.png"/><Relationship Id="rId9" Type="http://schemas.openxmlformats.org/officeDocument/2006/relationships/image" Target="../media/image4.svg"/><Relationship Id="rId14" Type="http://schemas.openxmlformats.org/officeDocument/2006/relationships/image" Target="../media/image127.png"/><Relationship Id="rId22"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30.svg"/><Relationship Id="rId3" Type="http://schemas.openxmlformats.org/officeDocument/2006/relationships/image" Target="../media/image20.svg"/><Relationship Id="rId7" Type="http://schemas.openxmlformats.org/officeDocument/2006/relationships/image" Target="../media/image48.svg"/><Relationship Id="rId12" Type="http://schemas.openxmlformats.org/officeDocument/2006/relationships/image" Target="../media/image29.png"/><Relationship Id="rId17" Type="http://schemas.openxmlformats.org/officeDocument/2006/relationships/image" Target="../media/image18.png"/><Relationship Id="rId2" Type="http://schemas.openxmlformats.org/officeDocument/2006/relationships/image" Target="../media/image19.png"/><Relationship Id="rId16"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47.png"/><Relationship Id="rId11" Type="http://schemas.openxmlformats.org/officeDocument/2006/relationships/image" Target="../media/image24.svg"/><Relationship Id="rId5" Type="http://schemas.openxmlformats.org/officeDocument/2006/relationships/image" Target="../media/image22.svg"/><Relationship Id="rId15" Type="http://schemas.openxmlformats.org/officeDocument/2006/relationships/image" Target="../media/image52.svg"/><Relationship Id="rId10" Type="http://schemas.openxmlformats.org/officeDocument/2006/relationships/image" Target="../media/image23.png"/><Relationship Id="rId4" Type="http://schemas.openxmlformats.org/officeDocument/2006/relationships/image" Target="../media/image21.png"/><Relationship Id="rId9" Type="http://schemas.openxmlformats.org/officeDocument/2006/relationships/image" Target="../media/image50.svg"/><Relationship Id="rId14" Type="http://schemas.openxmlformats.org/officeDocument/2006/relationships/image" Target="../media/image51.png"/></Relationships>
</file>

<file path=ppt/slides/_rels/slide6.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54.svg"/><Relationship Id="rId7" Type="http://schemas.openxmlformats.org/officeDocument/2006/relationships/image" Target="../media/image18.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24.svg"/><Relationship Id="rId10" Type="http://schemas.openxmlformats.org/officeDocument/2006/relationships/image" Target="../media/image57.svg"/><Relationship Id="rId4" Type="http://schemas.openxmlformats.org/officeDocument/2006/relationships/image" Target="../media/image23.png"/><Relationship Id="rId9" Type="http://schemas.openxmlformats.org/officeDocument/2006/relationships/image" Target="../media/image56.png"/></Relationships>
</file>

<file path=ppt/slides/_rels/slide7.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4.svg"/><Relationship Id="rId7" Type="http://schemas.openxmlformats.org/officeDocument/2006/relationships/image" Target="../media/image18.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24.svg"/><Relationship Id="rId10" Type="http://schemas.openxmlformats.org/officeDocument/2006/relationships/image" Target="../media/image58.jpg"/><Relationship Id="rId4" Type="http://schemas.openxmlformats.org/officeDocument/2006/relationships/image" Target="../media/image23.png"/><Relationship Id="rId9" Type="http://schemas.openxmlformats.org/officeDocument/2006/relationships/image" Target="../media/image57.svg"/></Relationships>
</file>

<file path=ppt/slides/_rels/slide8.xml.rels><?xml version="1.0" encoding="UTF-8" standalone="yes"?>
<Relationships xmlns="http://schemas.openxmlformats.org/package/2006/relationships"><Relationship Id="rId8" Type="http://schemas.openxmlformats.org/officeDocument/2006/relationships/image" Target="../media/image59.jpg"/><Relationship Id="rId3" Type="http://schemas.openxmlformats.org/officeDocument/2006/relationships/image" Target="../media/image54.svg"/><Relationship Id="rId7" Type="http://schemas.openxmlformats.org/officeDocument/2006/relationships/image" Target="../media/image18.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24.sv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4.svg"/><Relationship Id="rId7" Type="http://schemas.openxmlformats.org/officeDocument/2006/relationships/image" Target="../media/image18.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24.svg"/><Relationship Id="rId10" Type="http://schemas.openxmlformats.org/officeDocument/2006/relationships/image" Target="../media/image60.png"/><Relationship Id="rId4" Type="http://schemas.openxmlformats.org/officeDocument/2006/relationships/image" Target="../media/image23.png"/><Relationship Id="rId9" Type="http://schemas.openxmlformats.org/officeDocument/2006/relationships/image" Target="../media/image57.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52805">
            <a:off x="7671988" y="-2007864"/>
            <a:ext cx="5364129" cy="5364129"/>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167879">
            <a:off x="15048952" y="6594634"/>
            <a:ext cx="5721823" cy="5669807"/>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4196164">
            <a:off x="-4478873" y="6861709"/>
            <a:ext cx="11622266" cy="12388074"/>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46191" y="-1794241"/>
            <a:ext cx="3334026" cy="3588482"/>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3878502" y="8579500"/>
            <a:ext cx="2556197" cy="2751289"/>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185502">
            <a:off x="-3202910" y="120674"/>
            <a:ext cx="4352147" cy="4346443"/>
          </a:xfrm>
          <a:prstGeom prst="rect">
            <a:avLst/>
          </a:prstGeom>
        </p:spPr>
      </p:pic>
      <p:pic>
        <p:nvPicPr>
          <p:cNvPr id="8" name="Picture 8"/>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7379619">
            <a:off x="3992986" y="9104884"/>
            <a:ext cx="5810576" cy="5802961"/>
          </a:xfrm>
          <a:prstGeom prst="rect">
            <a:avLst/>
          </a:prstGeom>
        </p:spPr>
      </p:pic>
      <p:pic>
        <p:nvPicPr>
          <p:cNvPr id="9" name="Picture 9"/>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6632729">
            <a:off x="16143270" y="-2037213"/>
            <a:ext cx="4881157" cy="4874760"/>
          </a:xfrm>
          <a:prstGeom prst="rect">
            <a:avLst/>
          </a:prstGeom>
        </p:spPr>
      </p:pic>
      <p:grpSp>
        <p:nvGrpSpPr>
          <p:cNvPr id="10" name="Group 10"/>
          <p:cNvGrpSpPr/>
          <p:nvPr/>
        </p:nvGrpSpPr>
        <p:grpSpPr>
          <a:xfrm>
            <a:off x="14984413" y="400167"/>
            <a:ext cx="2900572" cy="807705"/>
            <a:chOff x="0" y="0"/>
            <a:chExt cx="3867430" cy="1076939"/>
          </a:xfrm>
        </p:grpSpPr>
        <p:pic>
          <p:nvPicPr>
            <p:cNvPr id="11" name="Picture 11"/>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0" y="0"/>
              <a:ext cx="3867430" cy="618789"/>
            </a:xfrm>
            <a:prstGeom prst="rect">
              <a:avLst/>
            </a:prstGeom>
          </p:spPr>
        </p:pic>
        <p:pic>
          <p:nvPicPr>
            <p:cNvPr id="12" name="Picture 12"/>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0" y="458151"/>
              <a:ext cx="3867430" cy="618789"/>
            </a:xfrm>
            <a:prstGeom prst="rect">
              <a:avLst/>
            </a:prstGeom>
          </p:spPr>
        </p:pic>
      </p:grpSp>
      <p:pic>
        <p:nvPicPr>
          <p:cNvPr id="13" name="Picture 13"/>
          <p:cNvPicPr>
            <a:picLocks noChangeAspect="1"/>
          </p:cNvPicPr>
          <p:nvPr/>
        </p:nvPicPr>
        <p:blipFill>
          <a:blip r:embed="rId18"/>
          <a:srcRect/>
          <a:stretch>
            <a:fillRect/>
          </a:stretch>
        </p:blipFill>
        <p:spPr>
          <a:xfrm>
            <a:off x="243213" y="715612"/>
            <a:ext cx="7274007" cy="7274007"/>
          </a:xfrm>
          <a:prstGeom prst="rect">
            <a:avLst/>
          </a:prstGeom>
        </p:spPr>
      </p:pic>
      <p:pic>
        <p:nvPicPr>
          <p:cNvPr id="14" name="Picture 14"/>
          <p:cNvPicPr>
            <a:picLocks noChangeAspect="1"/>
          </p:cNvPicPr>
          <p:nvPr/>
        </p:nvPicPr>
        <p:blipFill>
          <a:blip r:embed="rId19"/>
          <a:srcRect/>
          <a:stretch>
            <a:fillRect/>
          </a:stretch>
        </p:blipFill>
        <p:spPr>
          <a:xfrm>
            <a:off x="7752212" y="9258300"/>
            <a:ext cx="3710720" cy="779251"/>
          </a:xfrm>
          <a:prstGeom prst="rect">
            <a:avLst/>
          </a:prstGeom>
        </p:spPr>
      </p:pic>
      <p:sp>
        <p:nvSpPr>
          <p:cNvPr id="15" name="TextBox 15"/>
          <p:cNvSpPr txBox="1"/>
          <p:nvPr/>
        </p:nvSpPr>
        <p:spPr>
          <a:xfrm>
            <a:off x="7752212" y="3645911"/>
            <a:ext cx="9010597" cy="2390775"/>
          </a:xfrm>
          <a:prstGeom prst="rect">
            <a:avLst/>
          </a:prstGeom>
        </p:spPr>
        <p:txBody>
          <a:bodyPr lIns="0" tIns="0" rIns="0" bIns="0" anchor="t">
            <a:spAutoFit/>
          </a:bodyPr>
          <a:lstStyle/>
          <a:p>
            <a:pPr>
              <a:lnSpc>
                <a:spcPts val="6300"/>
              </a:lnSpc>
              <a:defRPr sz="4500">
                <a:solidFill>
                  <a:srgbClr val="000000"/>
                </a:solidFill>
                <a:latin typeface="Abhaya Libre Regular"/>
              </a:defRPr>
            </a:pPr>
            <a:r>
              <a:t>Promover el desarrollo regional fomentando la capacidad del sistema de FP</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DC61A8B-C497-8803-E7D0-2DDA709BE5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6401" y="1564159"/>
            <a:ext cx="10058400" cy="7158681"/>
          </a:xfrm>
          <a:prstGeom prst="rect">
            <a:avLst/>
          </a:prstGeom>
        </p:spPr>
      </p:pic>
      <p:sp>
        <p:nvSpPr>
          <p:cNvPr id="3" name="TextBox 2">
            <a:extLst>
              <a:ext uri="{FF2B5EF4-FFF2-40B4-BE49-F238E27FC236}">
                <a16:creationId xmlns:a16="http://schemas.microsoft.com/office/drawing/2014/main" id="{1FAB6F67-2AC8-A46D-FDE1-18965A6D3D94}"/>
              </a:ext>
            </a:extLst>
          </p:cNvPr>
          <p:cNvSpPr txBox="1"/>
          <p:nvPr/>
        </p:nvSpPr>
        <p:spPr>
          <a:xfrm>
            <a:off x="11201400" y="2476500"/>
            <a:ext cx="6629400" cy="1200329"/>
          </a:xfrm>
          <a:prstGeom prst="rect">
            <a:avLst/>
          </a:prstGeom>
          <a:noFill/>
        </p:spPr>
        <p:txBody>
          <a:bodyPr wrap="square">
            <a:spAutoFit/>
          </a:bodyPr>
          <a:lstStyle/>
          <a:p>
            <a:pPr>
              <a:defRPr sz="2400"/>
            </a:pPr>
            <a:r>
              <a:t>Previsiones de evolución de la estructura ocupacional del empleo en los países asociados de la UE28+3, cifras de empleo; 2016 y 2030 comparadas </a:t>
            </a:r>
            <a:endParaRPr lang="en-RO" sz="2400" dirty="0"/>
          </a:p>
        </p:txBody>
      </p:sp>
      <p:pic>
        <p:nvPicPr>
          <p:cNvPr id="4" name="Picture 8">
            <a:extLst>
              <a:ext uri="{FF2B5EF4-FFF2-40B4-BE49-F238E27FC236}">
                <a16:creationId xmlns:a16="http://schemas.microsoft.com/office/drawing/2014/main" id="{0A991A8A-09A5-A984-A9CB-4CB73A16215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185502">
            <a:off x="13103354" y="5751185"/>
            <a:ext cx="4352147" cy="4346443"/>
          </a:xfrm>
          <a:prstGeom prst="rect">
            <a:avLst/>
          </a:prstGeom>
        </p:spPr>
      </p:pic>
      <p:pic>
        <p:nvPicPr>
          <p:cNvPr id="5" name="Picture 7">
            <a:extLst>
              <a:ext uri="{FF2B5EF4-FFF2-40B4-BE49-F238E27FC236}">
                <a16:creationId xmlns:a16="http://schemas.microsoft.com/office/drawing/2014/main" id="{1A349695-5779-8061-5C01-1500E518791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1490547"/>
            <a:ext cx="3334026" cy="3588482"/>
          </a:xfrm>
          <a:prstGeom prst="rect">
            <a:avLst/>
          </a:prstGeom>
        </p:spPr>
      </p:pic>
      <p:pic>
        <p:nvPicPr>
          <p:cNvPr id="6" name="Picture 5">
            <a:extLst>
              <a:ext uri="{FF2B5EF4-FFF2-40B4-BE49-F238E27FC236}">
                <a16:creationId xmlns:a16="http://schemas.microsoft.com/office/drawing/2014/main" id="{D5AE61B4-46A7-DF75-728A-7B93CEAB43C7}"/>
              </a:ext>
            </a:extLst>
          </p:cNvPr>
          <p:cNvPicPr>
            <a:picLocks noChangeAspect="1"/>
          </p:cNvPicPr>
          <p:nvPr/>
        </p:nvPicPr>
        <p:blipFill>
          <a:blip r:embed="rId8"/>
          <a:srcRect/>
          <a:stretch>
            <a:fillRect/>
          </a:stretch>
        </p:blipFill>
        <p:spPr>
          <a:xfrm>
            <a:off x="7288640" y="9105900"/>
            <a:ext cx="3710720" cy="779251"/>
          </a:xfrm>
          <a:prstGeom prst="rect">
            <a:avLst/>
          </a:prstGeom>
        </p:spPr>
      </p:pic>
      <p:pic>
        <p:nvPicPr>
          <p:cNvPr id="7" name="Picture 4">
            <a:extLst>
              <a:ext uri="{FF2B5EF4-FFF2-40B4-BE49-F238E27FC236}">
                <a16:creationId xmlns:a16="http://schemas.microsoft.com/office/drawing/2014/main" id="{D832631C-A0C3-5715-D375-5ACB2AC2765F}"/>
              </a:ext>
            </a:extLst>
          </p:cNvPr>
          <p:cNvPicPr>
            <a:picLocks noChangeAspect="1"/>
          </p:cNvPicPr>
          <p:nvPr/>
        </p:nvPicPr>
        <p:blipFill>
          <a:blip r:embed="rId9"/>
          <a:srcRect/>
          <a:stretch>
            <a:fillRect/>
          </a:stretch>
        </p:blipFill>
        <p:spPr>
          <a:xfrm>
            <a:off x="16418708" y="0"/>
            <a:ext cx="1869292" cy="1869292"/>
          </a:xfrm>
          <a:prstGeom prst="rect">
            <a:avLst/>
          </a:prstGeom>
        </p:spPr>
      </p:pic>
      <p:grpSp>
        <p:nvGrpSpPr>
          <p:cNvPr id="8" name="Group 36">
            <a:extLst>
              <a:ext uri="{FF2B5EF4-FFF2-40B4-BE49-F238E27FC236}">
                <a16:creationId xmlns:a16="http://schemas.microsoft.com/office/drawing/2014/main" id="{F418AE98-5441-F287-2E00-7856906A0209}"/>
              </a:ext>
            </a:extLst>
          </p:cNvPr>
          <p:cNvGrpSpPr/>
          <p:nvPr/>
        </p:nvGrpSpPr>
        <p:grpSpPr>
          <a:xfrm>
            <a:off x="-533400" y="8953500"/>
            <a:ext cx="2900572" cy="807705"/>
            <a:chOff x="0" y="0"/>
            <a:chExt cx="3867430" cy="1076939"/>
          </a:xfrm>
        </p:grpSpPr>
        <p:pic>
          <p:nvPicPr>
            <p:cNvPr id="9" name="Picture 37">
              <a:extLst>
                <a:ext uri="{FF2B5EF4-FFF2-40B4-BE49-F238E27FC236}">
                  <a16:creationId xmlns:a16="http://schemas.microsoft.com/office/drawing/2014/main" id="{EAF70142-9D98-06AF-19DD-86DCB23077C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0" y="0"/>
              <a:ext cx="3867430" cy="618789"/>
            </a:xfrm>
            <a:prstGeom prst="rect">
              <a:avLst/>
            </a:prstGeom>
          </p:spPr>
        </p:pic>
        <p:pic>
          <p:nvPicPr>
            <p:cNvPr id="10" name="Picture 38">
              <a:extLst>
                <a:ext uri="{FF2B5EF4-FFF2-40B4-BE49-F238E27FC236}">
                  <a16:creationId xmlns:a16="http://schemas.microsoft.com/office/drawing/2014/main" id="{9FFE0E70-052D-B375-CC7F-6F33D865388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0" y="458151"/>
              <a:ext cx="3867430" cy="618789"/>
            </a:xfrm>
            <a:prstGeom prst="rect">
              <a:avLst/>
            </a:prstGeom>
          </p:spPr>
        </p:pic>
      </p:grpSp>
      <p:pic>
        <p:nvPicPr>
          <p:cNvPr id="11" name="Picture 32">
            <a:extLst>
              <a:ext uri="{FF2B5EF4-FFF2-40B4-BE49-F238E27FC236}">
                <a16:creationId xmlns:a16="http://schemas.microsoft.com/office/drawing/2014/main" id="{53E89D4B-19B3-F174-2D27-86FD606F26D5}"/>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852805">
            <a:off x="6330350" y="-3385150"/>
            <a:ext cx="5364129" cy="5364129"/>
          </a:xfrm>
          <a:prstGeom prst="rect">
            <a:avLst/>
          </a:prstGeom>
        </p:spPr>
      </p:pic>
    </p:spTree>
    <p:extLst>
      <p:ext uri="{BB962C8B-B14F-4D97-AF65-F5344CB8AC3E}">
        <p14:creationId xmlns:p14="http://schemas.microsoft.com/office/powerpoint/2010/main" val="33112643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4196164">
            <a:off x="-6311071" y="9974892"/>
            <a:ext cx="8717938" cy="9292376"/>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836636">
            <a:off x="0" y="-2006961"/>
            <a:ext cx="3334026" cy="3588482"/>
          </a:xfrm>
          <a:prstGeom prst="rect">
            <a:avLst/>
          </a:prstGeom>
        </p:spPr>
      </p:pic>
      <p:pic>
        <p:nvPicPr>
          <p:cNvPr id="4" name="Picture 4"/>
          <p:cNvPicPr>
            <a:picLocks noChangeAspect="1"/>
          </p:cNvPicPr>
          <p:nvPr/>
        </p:nvPicPr>
        <p:blipFill>
          <a:blip r:embed="rId7"/>
          <a:srcRect/>
          <a:stretch>
            <a:fillRect/>
          </a:stretch>
        </p:blipFill>
        <p:spPr>
          <a:xfrm>
            <a:off x="16418708" y="0"/>
            <a:ext cx="1869292" cy="1869292"/>
          </a:xfrm>
          <a:prstGeom prst="rect">
            <a:avLst/>
          </a:prstGeom>
        </p:spPr>
      </p:pic>
      <p:pic>
        <p:nvPicPr>
          <p:cNvPr id="5" name="Picture 5"/>
          <p:cNvPicPr>
            <a:picLocks noChangeAspect="1"/>
          </p:cNvPicPr>
          <p:nvPr/>
        </p:nvPicPr>
        <p:blipFill>
          <a:blip r:embed="rId8"/>
          <a:srcRect/>
          <a:stretch>
            <a:fillRect/>
          </a:stretch>
        </p:blipFill>
        <p:spPr>
          <a:xfrm>
            <a:off x="7870030" y="9245916"/>
            <a:ext cx="3710720" cy="779251"/>
          </a:xfrm>
          <a:prstGeom prst="rect">
            <a:avLst/>
          </a:prstGeom>
        </p:spPr>
      </p:pic>
      <p:sp>
        <p:nvSpPr>
          <p:cNvPr id="9" name="TextBox 9"/>
          <p:cNvSpPr txBox="1"/>
          <p:nvPr/>
        </p:nvSpPr>
        <p:spPr>
          <a:xfrm>
            <a:off x="1447800" y="1109811"/>
            <a:ext cx="14706600" cy="727122"/>
          </a:xfrm>
          <a:prstGeom prst="rect">
            <a:avLst/>
          </a:prstGeom>
        </p:spPr>
        <p:txBody>
          <a:bodyPr wrap="square" lIns="0" tIns="0" rIns="0" bIns="0" anchor="t">
            <a:spAutoFit/>
          </a:bodyPr>
          <a:lstStyle/>
          <a:p>
            <a:pPr>
              <a:lnSpc>
                <a:spcPts val="5449"/>
              </a:lnSpc>
              <a:defRPr sz="5400">
                <a:solidFill>
                  <a:srgbClr val="000000"/>
                </a:solidFill>
                <a:latin typeface="Abhaya Libre Regular"/>
              </a:defRPr>
            </a:pPr>
            <a:r>
              <a:t>Habilidades en forma de T</a:t>
            </a:r>
            <a:endParaRPr lang="en-US" sz="5400" dirty="0">
              <a:solidFill>
                <a:srgbClr val="000000"/>
              </a:solidFill>
              <a:latin typeface="Abhaya Libre Regular"/>
            </a:endParaRPr>
          </a:p>
        </p:txBody>
      </p:sp>
      <p:pic>
        <p:nvPicPr>
          <p:cNvPr id="8" name="Online Media 7" descr="What is a T Shaped Talent?">
            <a:hlinkClick r:id="" action="ppaction://media"/>
            <a:extLst>
              <a:ext uri="{FF2B5EF4-FFF2-40B4-BE49-F238E27FC236}">
                <a16:creationId xmlns:a16="http://schemas.microsoft.com/office/drawing/2014/main" id="{3D0DA42B-2DB3-A7AA-7A2F-F6A2634697E2}"/>
              </a:ext>
            </a:extLst>
          </p:cNvPr>
          <p:cNvPicPr>
            <a:picLocks noRot="1" noChangeAspect="1"/>
          </p:cNvPicPr>
          <p:nvPr>
            <a:videoFile r:link="rId1"/>
          </p:nvPr>
        </p:nvPicPr>
        <p:blipFill>
          <a:blip r:embed="rId9"/>
          <a:stretch>
            <a:fillRect/>
          </a:stretch>
        </p:blipFill>
        <p:spPr>
          <a:xfrm>
            <a:off x="2971800" y="1869292"/>
            <a:ext cx="12801600" cy="7232905"/>
          </a:xfrm>
          <a:prstGeom prst="rect">
            <a:avLst/>
          </a:prstGeom>
        </p:spPr>
      </p:pic>
      <p:sp>
        <p:nvSpPr>
          <p:cNvPr id="13" name="TextBox 12">
            <a:extLst>
              <a:ext uri="{FF2B5EF4-FFF2-40B4-BE49-F238E27FC236}">
                <a16:creationId xmlns:a16="http://schemas.microsoft.com/office/drawing/2014/main" id="{96C397DD-0CA6-181E-B2E3-FF4C63FF0535}"/>
              </a:ext>
            </a:extLst>
          </p:cNvPr>
          <p:cNvSpPr txBox="1"/>
          <p:nvPr/>
        </p:nvSpPr>
        <p:spPr>
          <a:xfrm>
            <a:off x="9733411" y="9102197"/>
            <a:ext cx="7640052" cy="369332"/>
          </a:xfrm>
          <a:prstGeom prst="rect">
            <a:avLst/>
          </a:prstGeom>
          <a:noFill/>
        </p:spPr>
        <p:txBody>
          <a:bodyPr wrap="square">
            <a:spAutoFit/>
          </a:bodyPr>
          <a:lstStyle/>
          <a:p>
            <a:pPr algn="ctr"/>
            <a:r>
              <a:t>https://www.youtube.com/watch?v=J_yuGFMM6r0</a:t>
            </a:r>
          </a:p>
        </p:txBody>
      </p:sp>
      <p:pic>
        <p:nvPicPr>
          <p:cNvPr id="6" name="Picture 32">
            <a:extLst>
              <a:ext uri="{FF2B5EF4-FFF2-40B4-BE49-F238E27FC236}">
                <a16:creationId xmlns:a16="http://schemas.microsoft.com/office/drawing/2014/main" id="{613B7A64-E665-F100-1642-06D8FF4D0F8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852805">
            <a:off x="6330350" y="-3385150"/>
            <a:ext cx="5364129" cy="5364129"/>
          </a:xfrm>
          <a:prstGeom prst="rect">
            <a:avLst/>
          </a:prstGeom>
        </p:spPr>
      </p:pic>
    </p:spTree>
    <p:extLst>
      <p:ext uri="{BB962C8B-B14F-4D97-AF65-F5344CB8AC3E}">
        <p14:creationId xmlns:p14="http://schemas.microsoft.com/office/powerpoint/2010/main" val="2180418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6311071" y="9974892"/>
            <a:ext cx="8717938" cy="9292376"/>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4" name="Picture 4"/>
          <p:cNvPicPr>
            <a:picLocks noChangeAspect="1"/>
          </p:cNvPicPr>
          <p:nvPr/>
        </p:nvPicPr>
        <p:blipFill>
          <a:blip r:embed="rId6"/>
          <a:srcRect/>
          <a:stretch>
            <a:fillRect/>
          </a:stretch>
        </p:blipFill>
        <p:spPr>
          <a:xfrm>
            <a:off x="16418708" y="0"/>
            <a:ext cx="1869292" cy="1869292"/>
          </a:xfrm>
          <a:prstGeom prst="rect">
            <a:avLst/>
          </a:prstGeom>
        </p:spPr>
      </p:pic>
      <p:pic>
        <p:nvPicPr>
          <p:cNvPr id="5" name="Picture 5"/>
          <p:cNvPicPr>
            <a:picLocks noChangeAspect="1"/>
          </p:cNvPicPr>
          <p:nvPr/>
        </p:nvPicPr>
        <p:blipFill>
          <a:blip r:embed="rId7"/>
          <a:srcRect/>
          <a:stretch>
            <a:fillRect/>
          </a:stretch>
        </p:blipFill>
        <p:spPr>
          <a:xfrm>
            <a:off x="7870030" y="9245916"/>
            <a:ext cx="3710720" cy="779251"/>
          </a:xfrm>
          <a:prstGeom prst="rect">
            <a:avLst/>
          </a:prstGeom>
        </p:spPr>
      </p:pic>
      <p:sp>
        <p:nvSpPr>
          <p:cNvPr id="9" name="TextBox 9"/>
          <p:cNvSpPr txBox="1"/>
          <p:nvPr/>
        </p:nvSpPr>
        <p:spPr>
          <a:xfrm>
            <a:off x="1447800" y="1109811"/>
            <a:ext cx="14706600" cy="727122"/>
          </a:xfrm>
          <a:prstGeom prst="rect">
            <a:avLst/>
          </a:prstGeom>
        </p:spPr>
        <p:txBody>
          <a:bodyPr wrap="square" lIns="0" tIns="0" rIns="0" bIns="0" anchor="t">
            <a:spAutoFit/>
          </a:bodyPr>
          <a:lstStyle/>
          <a:p>
            <a:pPr>
              <a:lnSpc>
                <a:spcPts val="5449"/>
              </a:lnSpc>
              <a:defRPr sz="5400">
                <a:solidFill>
                  <a:srgbClr val="000000"/>
                </a:solidFill>
                <a:latin typeface="Abhaya Libre Regular"/>
              </a:defRPr>
            </a:pPr>
            <a:r>
              <a:t>Habilidades en forma de T</a:t>
            </a:r>
            <a:endParaRPr lang="en-US" sz="5400" dirty="0">
              <a:solidFill>
                <a:srgbClr val="000000"/>
              </a:solidFill>
              <a:latin typeface="Abhaya Libre Regular"/>
            </a:endParaRPr>
          </a:p>
        </p:txBody>
      </p:sp>
      <p:pic>
        <p:nvPicPr>
          <p:cNvPr id="11" name="Picture 10">
            <a:extLst>
              <a:ext uri="{FF2B5EF4-FFF2-40B4-BE49-F238E27FC236}">
                <a16:creationId xmlns:a16="http://schemas.microsoft.com/office/drawing/2014/main" id="{86537830-F460-79F6-6EBD-6642381E00D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511589" y="3467100"/>
            <a:ext cx="7772400" cy="3095501"/>
          </a:xfrm>
          <a:prstGeom prst="rect">
            <a:avLst/>
          </a:prstGeom>
        </p:spPr>
      </p:pic>
      <p:sp>
        <p:nvSpPr>
          <p:cNvPr id="12" name="TextBox 9">
            <a:extLst>
              <a:ext uri="{FF2B5EF4-FFF2-40B4-BE49-F238E27FC236}">
                <a16:creationId xmlns:a16="http://schemas.microsoft.com/office/drawing/2014/main" id="{8C08ECAC-1909-B53D-8649-EC1E2F633D85}"/>
              </a:ext>
            </a:extLst>
          </p:cNvPr>
          <p:cNvSpPr txBox="1"/>
          <p:nvPr/>
        </p:nvSpPr>
        <p:spPr>
          <a:xfrm>
            <a:off x="609599" y="2228531"/>
            <a:ext cx="9901989" cy="6894195"/>
          </a:xfrm>
          <a:prstGeom prst="rect">
            <a:avLst/>
          </a:prstGeom>
        </p:spPr>
        <p:txBody>
          <a:bodyPr wrap="square" lIns="0" tIns="0" rIns="0" bIns="0" anchor="t">
            <a:spAutoFit/>
          </a:bodyPr>
          <a:lstStyle/>
          <a:p>
            <a:pPr algn="just">
              <a:defRPr sz="2800">
                <a:solidFill>
                  <a:srgbClr val="374151"/>
                </a:solidFill>
                <a:effectLst/>
                <a:latin typeface="Söhne"/>
              </a:defRPr>
            </a:pPr>
            <a:r>
              <a:t>Las habilidades en forma de T son un conjunto de habilidades que reúnen una combinación de experiencia profunda en una o más áreas específicas y un amplio conocimiento en varios campos diferentes. La forma de "T" visualiza la interacción entre estos dos tipos de habilidades: la barra vertical de la T representa una experiencia profunda en un área específica, y la barra horizontal representa un amplio conocimiento en múltiples campos.</a:t>
            </a:r>
          </a:p>
          <a:p>
            <a:pPr algn="just">
              <a:defRPr sz="2800">
                <a:solidFill>
                  <a:srgbClr val="374151"/>
                </a:solidFill>
                <a:effectLst/>
                <a:latin typeface="Söhne"/>
              </a:defRPr>
            </a:pPr>
            <a:r>
              <a:t>Son especialmente valiosos porque permiten a las personas unir su experiencia técnica con una amplia comprensión del contexto en el que están trabajando. Por ejemplo, una persona profesional de FP con habilidades en forma de T podría tener una gran experiencia en un área, como las habilidades digitales, pero también tener una amplia comprensión de los factores sociales, económicos y políticos que afectan la adopción de nuevas tecnologías.</a:t>
            </a:r>
          </a:p>
          <a:p>
            <a:pPr algn="just">
              <a:defRPr sz="2800">
                <a:solidFill>
                  <a:srgbClr val="374151"/>
                </a:solidFill>
                <a:effectLst/>
                <a:latin typeface="Söhne"/>
              </a:defRPr>
            </a:pPr>
            <a:r>
              <a:t>Las habilidades en forma de T pueden ayudar a quienes toman decisiones a ver el panorama general y tomar decisiones informadas que tengan en cuenta el contexto más amplio.</a:t>
            </a:r>
          </a:p>
        </p:txBody>
      </p:sp>
      <p:grpSp>
        <p:nvGrpSpPr>
          <p:cNvPr id="6" name="Group 36">
            <a:extLst>
              <a:ext uri="{FF2B5EF4-FFF2-40B4-BE49-F238E27FC236}">
                <a16:creationId xmlns:a16="http://schemas.microsoft.com/office/drawing/2014/main" id="{B79BE860-9C86-3B30-9C8C-ACAC24B1928A}"/>
              </a:ext>
            </a:extLst>
          </p:cNvPr>
          <p:cNvGrpSpPr/>
          <p:nvPr/>
        </p:nvGrpSpPr>
        <p:grpSpPr>
          <a:xfrm>
            <a:off x="16032355" y="8528841"/>
            <a:ext cx="2900572" cy="807705"/>
            <a:chOff x="0" y="0"/>
            <a:chExt cx="3867430" cy="1076939"/>
          </a:xfrm>
        </p:grpSpPr>
        <p:pic>
          <p:nvPicPr>
            <p:cNvPr id="7" name="Picture 37">
              <a:extLst>
                <a:ext uri="{FF2B5EF4-FFF2-40B4-BE49-F238E27FC236}">
                  <a16:creationId xmlns:a16="http://schemas.microsoft.com/office/drawing/2014/main" id="{105BB48F-B47D-ABA1-179C-C357C881C65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0" y="0"/>
              <a:ext cx="3867430" cy="618789"/>
            </a:xfrm>
            <a:prstGeom prst="rect">
              <a:avLst/>
            </a:prstGeom>
          </p:spPr>
        </p:pic>
        <p:pic>
          <p:nvPicPr>
            <p:cNvPr id="8" name="Picture 38">
              <a:extLst>
                <a:ext uri="{FF2B5EF4-FFF2-40B4-BE49-F238E27FC236}">
                  <a16:creationId xmlns:a16="http://schemas.microsoft.com/office/drawing/2014/main" id="{674D1D2E-080A-A5E5-F48F-B222C542BBC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0" y="458151"/>
              <a:ext cx="3867430" cy="618789"/>
            </a:xfrm>
            <a:prstGeom prst="rect">
              <a:avLst/>
            </a:prstGeom>
          </p:spPr>
        </p:pic>
      </p:grpSp>
      <p:pic>
        <p:nvPicPr>
          <p:cNvPr id="10" name="Picture 32">
            <a:extLst>
              <a:ext uri="{FF2B5EF4-FFF2-40B4-BE49-F238E27FC236}">
                <a16:creationId xmlns:a16="http://schemas.microsoft.com/office/drawing/2014/main" id="{3B97B223-576A-54E1-956B-EE411ECD260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852805">
            <a:off x="6330350" y="-3385150"/>
            <a:ext cx="5364129" cy="5364129"/>
          </a:xfrm>
          <a:prstGeom prst="rect">
            <a:avLst/>
          </a:prstGeom>
        </p:spPr>
      </p:pic>
    </p:spTree>
    <p:extLst>
      <p:ext uri="{BB962C8B-B14F-4D97-AF65-F5344CB8AC3E}">
        <p14:creationId xmlns:p14="http://schemas.microsoft.com/office/powerpoint/2010/main" val="17332750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6311071" y="9974892"/>
            <a:ext cx="8717938" cy="9292376"/>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4" name="Picture 4"/>
          <p:cNvPicPr>
            <a:picLocks noChangeAspect="1"/>
          </p:cNvPicPr>
          <p:nvPr/>
        </p:nvPicPr>
        <p:blipFill>
          <a:blip r:embed="rId6"/>
          <a:srcRect/>
          <a:stretch>
            <a:fillRect/>
          </a:stretch>
        </p:blipFill>
        <p:spPr>
          <a:xfrm>
            <a:off x="16418708" y="0"/>
            <a:ext cx="1869292" cy="1869292"/>
          </a:xfrm>
          <a:prstGeom prst="rect">
            <a:avLst/>
          </a:prstGeom>
        </p:spPr>
      </p:pic>
      <p:pic>
        <p:nvPicPr>
          <p:cNvPr id="5" name="Picture 5"/>
          <p:cNvPicPr>
            <a:picLocks noChangeAspect="1"/>
          </p:cNvPicPr>
          <p:nvPr/>
        </p:nvPicPr>
        <p:blipFill>
          <a:blip r:embed="rId7"/>
          <a:srcRect/>
          <a:stretch>
            <a:fillRect/>
          </a:stretch>
        </p:blipFill>
        <p:spPr>
          <a:xfrm>
            <a:off x="7870030" y="9245916"/>
            <a:ext cx="3710720" cy="779251"/>
          </a:xfrm>
          <a:prstGeom prst="rect">
            <a:avLst/>
          </a:prstGeom>
        </p:spPr>
      </p:pic>
      <p:sp>
        <p:nvSpPr>
          <p:cNvPr id="9" name="TextBox 9"/>
          <p:cNvSpPr txBox="1"/>
          <p:nvPr/>
        </p:nvSpPr>
        <p:spPr>
          <a:xfrm>
            <a:off x="2057400" y="898069"/>
            <a:ext cx="14706600" cy="727122"/>
          </a:xfrm>
          <a:prstGeom prst="rect">
            <a:avLst/>
          </a:prstGeom>
        </p:spPr>
        <p:txBody>
          <a:bodyPr wrap="square" lIns="0" tIns="0" rIns="0" bIns="0" anchor="t">
            <a:spAutoFit/>
          </a:bodyPr>
          <a:lstStyle/>
          <a:p>
            <a:pPr>
              <a:lnSpc>
                <a:spcPts val="5449"/>
              </a:lnSpc>
              <a:defRPr sz="5400">
                <a:solidFill>
                  <a:srgbClr val="000000"/>
                </a:solidFill>
                <a:latin typeface="Abhaya Libre Regular"/>
              </a:defRPr>
            </a:pPr>
            <a:r>
              <a:rPr dirty="0"/>
              <a:t>¿</a:t>
            </a:r>
            <a:r>
              <a:rPr dirty="0" err="1"/>
              <a:t>Qué</a:t>
            </a:r>
            <a:r>
              <a:rPr dirty="0"/>
              <a:t> son </a:t>
            </a:r>
            <a:r>
              <a:rPr dirty="0" err="1"/>
              <a:t>realmente</a:t>
            </a:r>
            <a:r>
              <a:rPr dirty="0"/>
              <a:t> las </a:t>
            </a:r>
            <a:r>
              <a:rPr dirty="0" err="1"/>
              <a:t>habilidades</a:t>
            </a:r>
            <a:r>
              <a:rPr dirty="0"/>
              <a:t> </a:t>
            </a:r>
            <a:r>
              <a:rPr dirty="0" err="1"/>
              <a:t>en</a:t>
            </a:r>
            <a:r>
              <a:rPr dirty="0"/>
              <a:t> forma de T?</a:t>
            </a:r>
            <a:endParaRPr lang="en-US" sz="5400" dirty="0">
              <a:solidFill>
                <a:srgbClr val="000000"/>
              </a:solidFill>
              <a:latin typeface="Abhaya Libre Regular"/>
            </a:endParaRPr>
          </a:p>
        </p:txBody>
      </p:sp>
      <p:sp>
        <p:nvSpPr>
          <p:cNvPr id="12" name="TextBox 9">
            <a:extLst>
              <a:ext uri="{FF2B5EF4-FFF2-40B4-BE49-F238E27FC236}">
                <a16:creationId xmlns:a16="http://schemas.microsoft.com/office/drawing/2014/main" id="{8C08ECAC-1909-B53D-8649-EC1E2F633D85}"/>
              </a:ext>
            </a:extLst>
          </p:cNvPr>
          <p:cNvSpPr txBox="1"/>
          <p:nvPr/>
        </p:nvSpPr>
        <p:spPr>
          <a:xfrm>
            <a:off x="2943590" y="6338297"/>
            <a:ext cx="13563600" cy="2339102"/>
          </a:xfrm>
          <a:prstGeom prst="rect">
            <a:avLst/>
          </a:prstGeom>
        </p:spPr>
        <p:txBody>
          <a:bodyPr wrap="square" lIns="0" tIns="0" rIns="0" bIns="0" anchor="t">
            <a:spAutoFit/>
          </a:bodyPr>
          <a:lstStyle/>
          <a:p>
            <a:pPr marL="342900" indent="-342900" algn="just">
              <a:buFont typeface="System Font Regular"/>
              <a:buChar char="-"/>
              <a:defRPr sz="2800">
                <a:solidFill>
                  <a:srgbClr val="374151"/>
                </a:solidFill>
                <a:effectLst/>
                <a:latin typeface="Söhne"/>
              </a:defRPr>
            </a:pPr>
            <a:r>
              <a:rPr sz="2400" dirty="0" err="1"/>
              <a:t>Trabajo</a:t>
            </a:r>
            <a:r>
              <a:rPr sz="2400" dirty="0"/>
              <a:t> </a:t>
            </a:r>
            <a:r>
              <a:rPr sz="2400" dirty="0" err="1"/>
              <a:t>en</a:t>
            </a:r>
            <a:r>
              <a:rPr sz="2400" dirty="0"/>
              <a:t> </a:t>
            </a:r>
            <a:r>
              <a:rPr sz="2400" dirty="0" err="1"/>
              <a:t>equipo</a:t>
            </a:r>
            <a:endParaRPr sz="2400" dirty="0"/>
          </a:p>
          <a:p>
            <a:pPr marL="342900" indent="-342900" algn="just">
              <a:buFont typeface="System Font Regular"/>
              <a:buChar char="-"/>
              <a:defRPr sz="2800">
                <a:solidFill>
                  <a:srgbClr val="374151"/>
                </a:solidFill>
                <a:effectLst/>
                <a:latin typeface="Söhne"/>
              </a:defRPr>
            </a:pPr>
            <a:r>
              <a:rPr sz="2400" dirty="0"/>
              <a:t>La </a:t>
            </a:r>
            <a:r>
              <a:rPr sz="2400" dirty="0" err="1"/>
              <a:t>comunicación</a:t>
            </a:r>
            <a:r>
              <a:rPr sz="2400" dirty="0"/>
              <a:t> es </a:t>
            </a:r>
            <a:r>
              <a:rPr sz="2400" dirty="0" err="1"/>
              <a:t>esencial</a:t>
            </a:r>
            <a:r>
              <a:rPr sz="2400" dirty="0"/>
              <a:t> </a:t>
            </a:r>
            <a:r>
              <a:rPr sz="2400" dirty="0" err="1"/>
              <a:t>en</a:t>
            </a:r>
            <a:r>
              <a:rPr sz="2400" dirty="0"/>
              <a:t> </a:t>
            </a:r>
            <a:r>
              <a:rPr sz="2400" dirty="0" err="1"/>
              <a:t>cualquier</a:t>
            </a:r>
            <a:r>
              <a:rPr sz="2400" dirty="0"/>
              <a:t> </a:t>
            </a:r>
            <a:r>
              <a:rPr sz="2400" dirty="0" err="1"/>
              <a:t>equipo</a:t>
            </a:r>
            <a:r>
              <a:rPr sz="2400" dirty="0"/>
              <a:t>. Para saber </a:t>
            </a:r>
            <a:r>
              <a:rPr sz="2400" dirty="0" err="1"/>
              <a:t>más</a:t>
            </a:r>
            <a:r>
              <a:rPr sz="2400" dirty="0"/>
              <a:t>, </a:t>
            </a:r>
            <a:r>
              <a:rPr sz="2400" dirty="0" err="1"/>
              <a:t>echa</a:t>
            </a:r>
            <a:r>
              <a:rPr sz="2400" dirty="0"/>
              <a:t> un </a:t>
            </a:r>
            <a:r>
              <a:rPr sz="2400" dirty="0" err="1"/>
              <a:t>vistazo</a:t>
            </a:r>
            <a:r>
              <a:rPr sz="2400" dirty="0"/>
              <a:t> a </a:t>
            </a:r>
            <a:r>
              <a:rPr sz="2400" dirty="0" err="1"/>
              <a:t>nuestro</a:t>
            </a:r>
            <a:r>
              <a:rPr sz="2400" dirty="0"/>
              <a:t> </a:t>
            </a:r>
            <a:r>
              <a:rPr sz="2400" dirty="0" err="1"/>
              <a:t>curso</a:t>
            </a:r>
            <a:r>
              <a:rPr sz="2400" dirty="0"/>
              <a:t> </a:t>
            </a:r>
            <a:r>
              <a:rPr sz="2400" dirty="0" err="1"/>
              <a:t>aquí</a:t>
            </a:r>
            <a:r>
              <a:rPr sz="2400" dirty="0"/>
              <a:t>. </a:t>
            </a:r>
          </a:p>
          <a:p>
            <a:pPr marL="342900" indent="-342900" algn="just">
              <a:buFont typeface="System Font Regular"/>
              <a:buChar char="-"/>
              <a:defRPr sz="2800">
                <a:solidFill>
                  <a:srgbClr val="374151"/>
                </a:solidFill>
                <a:effectLst/>
                <a:latin typeface="Söhne"/>
              </a:defRPr>
            </a:pPr>
            <a:r>
              <a:rPr sz="2400" dirty="0" err="1"/>
              <a:t>Gestión</a:t>
            </a:r>
            <a:r>
              <a:rPr sz="2400" dirty="0"/>
              <a:t> del </a:t>
            </a:r>
            <a:r>
              <a:rPr sz="2400" dirty="0" err="1"/>
              <a:t>tiempo</a:t>
            </a:r>
            <a:r>
              <a:rPr sz="2400" dirty="0"/>
              <a:t> Para </a:t>
            </a:r>
            <a:r>
              <a:rPr sz="2400" dirty="0" err="1"/>
              <a:t>obtener</a:t>
            </a:r>
            <a:r>
              <a:rPr sz="2400" dirty="0"/>
              <a:t> </a:t>
            </a:r>
            <a:r>
              <a:rPr sz="2400" dirty="0" err="1"/>
              <a:t>más</a:t>
            </a:r>
            <a:r>
              <a:rPr sz="2400" dirty="0"/>
              <a:t> </a:t>
            </a:r>
            <a:r>
              <a:rPr sz="2400" dirty="0" err="1"/>
              <a:t>información</a:t>
            </a:r>
            <a:r>
              <a:rPr sz="2400" dirty="0"/>
              <a:t>, </a:t>
            </a:r>
            <a:r>
              <a:rPr sz="2400" dirty="0" err="1"/>
              <a:t>puedes</a:t>
            </a:r>
            <a:r>
              <a:rPr sz="2400" dirty="0"/>
              <a:t> </a:t>
            </a:r>
            <a:r>
              <a:rPr sz="2400" dirty="0" err="1"/>
              <a:t>participar</a:t>
            </a:r>
            <a:r>
              <a:rPr sz="2400" dirty="0"/>
              <a:t> </a:t>
            </a:r>
            <a:r>
              <a:rPr sz="2400" dirty="0" err="1"/>
              <a:t>en</a:t>
            </a:r>
            <a:r>
              <a:rPr sz="2400" dirty="0"/>
              <a:t> </a:t>
            </a:r>
            <a:r>
              <a:rPr sz="2400" dirty="0" err="1"/>
              <a:t>nuestro</a:t>
            </a:r>
            <a:r>
              <a:rPr sz="2400" dirty="0"/>
              <a:t> </a:t>
            </a:r>
            <a:r>
              <a:rPr sz="2400" dirty="0" err="1"/>
              <a:t>curso</a:t>
            </a:r>
            <a:r>
              <a:rPr sz="2400" dirty="0"/>
              <a:t> de </a:t>
            </a:r>
            <a:r>
              <a:rPr sz="2400" dirty="0" err="1"/>
              <a:t>formación</a:t>
            </a:r>
            <a:r>
              <a:rPr sz="2400" dirty="0"/>
              <a:t> </a:t>
            </a:r>
            <a:r>
              <a:rPr sz="2400" dirty="0" err="1"/>
              <a:t>en</a:t>
            </a:r>
            <a:r>
              <a:rPr sz="2400" dirty="0"/>
              <a:t> </a:t>
            </a:r>
            <a:r>
              <a:rPr sz="2400" dirty="0" err="1"/>
              <a:t>gestión</a:t>
            </a:r>
            <a:r>
              <a:rPr sz="2400" dirty="0"/>
              <a:t> del </a:t>
            </a:r>
            <a:r>
              <a:rPr sz="2400" dirty="0" err="1"/>
              <a:t>tiempo</a:t>
            </a:r>
            <a:r>
              <a:rPr sz="2400" dirty="0"/>
              <a:t>. </a:t>
            </a:r>
          </a:p>
          <a:p>
            <a:pPr marL="342900" indent="-342900" algn="just">
              <a:buFont typeface="System Font Regular"/>
              <a:buChar char="-"/>
              <a:defRPr sz="2800">
                <a:solidFill>
                  <a:srgbClr val="374151"/>
                </a:solidFill>
                <a:effectLst/>
                <a:latin typeface="Söhne"/>
              </a:defRPr>
            </a:pPr>
            <a:r>
              <a:rPr sz="2400" dirty="0" err="1"/>
              <a:t>Habilidades</a:t>
            </a:r>
            <a:r>
              <a:rPr sz="2400" dirty="0"/>
              <a:t> </a:t>
            </a:r>
            <a:r>
              <a:rPr sz="2400" dirty="0" err="1"/>
              <a:t>básicas</a:t>
            </a:r>
            <a:r>
              <a:rPr sz="2400" dirty="0"/>
              <a:t> de TI </a:t>
            </a:r>
          </a:p>
          <a:p>
            <a:pPr marL="342900" indent="-342900" algn="just">
              <a:buFont typeface="System Font Regular"/>
              <a:buChar char="-"/>
              <a:defRPr sz="2800">
                <a:solidFill>
                  <a:srgbClr val="374151"/>
                </a:solidFill>
                <a:effectLst/>
                <a:latin typeface="Söhne"/>
              </a:defRPr>
            </a:pPr>
            <a:r>
              <a:rPr sz="2400" dirty="0" err="1"/>
              <a:t>Tolerancia</a:t>
            </a:r>
            <a:r>
              <a:rPr sz="2400" dirty="0"/>
              <a:t> y </a:t>
            </a:r>
            <a:r>
              <a:rPr sz="2400" dirty="0" err="1"/>
              <a:t>mentalidad</a:t>
            </a:r>
            <a:r>
              <a:rPr sz="2400" dirty="0"/>
              <a:t> </a:t>
            </a:r>
            <a:r>
              <a:rPr sz="2400" dirty="0" err="1"/>
              <a:t>abierta</a:t>
            </a:r>
            <a:r>
              <a:rPr sz="2400" dirty="0"/>
              <a:t>.</a:t>
            </a:r>
            <a:r>
              <a:rPr dirty="0"/>
              <a:t>	</a:t>
            </a:r>
          </a:p>
        </p:txBody>
      </p:sp>
      <p:grpSp>
        <p:nvGrpSpPr>
          <p:cNvPr id="7" name="Group 36">
            <a:extLst>
              <a:ext uri="{FF2B5EF4-FFF2-40B4-BE49-F238E27FC236}">
                <a16:creationId xmlns:a16="http://schemas.microsoft.com/office/drawing/2014/main" id="{DC85C076-648C-49FB-E485-E452243D3501}"/>
              </a:ext>
            </a:extLst>
          </p:cNvPr>
          <p:cNvGrpSpPr/>
          <p:nvPr/>
        </p:nvGrpSpPr>
        <p:grpSpPr>
          <a:xfrm>
            <a:off x="-681327" y="8924839"/>
            <a:ext cx="2900572" cy="807705"/>
            <a:chOff x="0" y="0"/>
            <a:chExt cx="3867430" cy="1076939"/>
          </a:xfrm>
        </p:grpSpPr>
        <p:pic>
          <p:nvPicPr>
            <p:cNvPr id="8" name="Picture 37">
              <a:extLst>
                <a:ext uri="{FF2B5EF4-FFF2-40B4-BE49-F238E27FC236}">
                  <a16:creationId xmlns:a16="http://schemas.microsoft.com/office/drawing/2014/main" id="{E87A87E8-FB54-A225-878E-CC831A6F765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0" y="0"/>
              <a:ext cx="3867430" cy="618789"/>
            </a:xfrm>
            <a:prstGeom prst="rect">
              <a:avLst/>
            </a:prstGeom>
          </p:spPr>
        </p:pic>
        <p:pic>
          <p:nvPicPr>
            <p:cNvPr id="10" name="Picture 38">
              <a:extLst>
                <a:ext uri="{FF2B5EF4-FFF2-40B4-BE49-F238E27FC236}">
                  <a16:creationId xmlns:a16="http://schemas.microsoft.com/office/drawing/2014/main" id="{C7F27C79-CFE7-900B-A0D6-FEFBCDD32B2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0" y="458151"/>
              <a:ext cx="3867430" cy="618789"/>
            </a:xfrm>
            <a:prstGeom prst="rect">
              <a:avLst/>
            </a:prstGeom>
          </p:spPr>
        </p:pic>
      </p:grpSp>
      <p:pic>
        <p:nvPicPr>
          <p:cNvPr id="13" name="Picture 12">
            <a:extLst>
              <a:ext uri="{FF2B5EF4-FFF2-40B4-BE49-F238E27FC236}">
                <a16:creationId xmlns:a16="http://schemas.microsoft.com/office/drawing/2014/main" id="{B6DE69A1-5DE7-0262-67CD-7F1DE294501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287000" y="1869292"/>
            <a:ext cx="6934200" cy="3900488"/>
          </a:xfrm>
          <a:prstGeom prst="rect">
            <a:avLst/>
          </a:prstGeom>
        </p:spPr>
      </p:pic>
      <p:sp>
        <p:nvSpPr>
          <p:cNvPr id="14" name="TextBox 9">
            <a:extLst>
              <a:ext uri="{FF2B5EF4-FFF2-40B4-BE49-F238E27FC236}">
                <a16:creationId xmlns:a16="http://schemas.microsoft.com/office/drawing/2014/main" id="{A173D1E7-7491-174F-4480-D227C7521950}"/>
              </a:ext>
            </a:extLst>
          </p:cNvPr>
          <p:cNvSpPr txBox="1"/>
          <p:nvPr/>
        </p:nvSpPr>
        <p:spPr>
          <a:xfrm>
            <a:off x="768959" y="1869292"/>
            <a:ext cx="9209314" cy="4062651"/>
          </a:xfrm>
          <a:prstGeom prst="rect">
            <a:avLst/>
          </a:prstGeom>
        </p:spPr>
        <p:txBody>
          <a:bodyPr wrap="square" lIns="0" tIns="0" rIns="0" bIns="0" anchor="t">
            <a:spAutoFit/>
          </a:bodyPr>
          <a:lstStyle/>
          <a:p>
            <a:pPr algn="just">
              <a:defRPr sz="2800">
                <a:solidFill>
                  <a:srgbClr val="374151"/>
                </a:solidFill>
                <a:effectLst/>
                <a:latin typeface="Söhne"/>
              </a:defRPr>
            </a:pPr>
            <a:r>
              <a:rPr sz="2400" dirty="0"/>
              <a:t>El personal de </a:t>
            </a:r>
            <a:r>
              <a:rPr sz="2400" dirty="0" err="1"/>
              <a:t>trabajo</a:t>
            </a:r>
            <a:r>
              <a:rPr sz="2400" dirty="0"/>
              <a:t> que </a:t>
            </a:r>
            <a:r>
              <a:rPr sz="2400" dirty="0" err="1"/>
              <a:t>posee</a:t>
            </a:r>
            <a:r>
              <a:rPr sz="2400" dirty="0"/>
              <a:t> las </a:t>
            </a:r>
            <a:r>
              <a:rPr sz="2400" dirty="0" err="1"/>
              <a:t>habilidades</a:t>
            </a:r>
            <a:r>
              <a:rPr sz="2400" dirty="0"/>
              <a:t> </a:t>
            </a:r>
            <a:r>
              <a:rPr sz="2400" dirty="0" err="1"/>
              <a:t>en</a:t>
            </a:r>
            <a:r>
              <a:rPr sz="2400" dirty="0"/>
              <a:t> forma de T es </a:t>
            </a:r>
            <a:r>
              <a:rPr sz="2400" dirty="0" err="1"/>
              <a:t>muy</a:t>
            </a:r>
            <a:r>
              <a:rPr sz="2400" dirty="0"/>
              <a:t> </a:t>
            </a:r>
            <a:r>
              <a:rPr sz="2400" dirty="0" err="1"/>
              <a:t>valioso</a:t>
            </a:r>
            <a:r>
              <a:rPr sz="2400" dirty="0"/>
              <a:t> para </a:t>
            </a:r>
            <a:r>
              <a:rPr sz="2400" dirty="0" err="1"/>
              <a:t>cualquier</a:t>
            </a:r>
            <a:r>
              <a:rPr sz="2400" dirty="0"/>
              <a:t> </a:t>
            </a:r>
            <a:r>
              <a:rPr sz="2400" dirty="0" err="1"/>
              <a:t>empresa</a:t>
            </a:r>
            <a:r>
              <a:rPr sz="2400" dirty="0"/>
              <a:t>. </a:t>
            </a:r>
            <a:r>
              <a:rPr sz="2400" dirty="0" err="1"/>
              <a:t>Ejemplos</a:t>
            </a:r>
            <a:r>
              <a:rPr sz="2400" dirty="0"/>
              <a:t> de </a:t>
            </a:r>
            <a:r>
              <a:rPr sz="2400" dirty="0" err="1"/>
              <a:t>habilidades</a:t>
            </a:r>
            <a:r>
              <a:rPr sz="2400" dirty="0"/>
              <a:t> </a:t>
            </a:r>
            <a:r>
              <a:rPr sz="2400" dirty="0" err="1"/>
              <a:t>evidentes</a:t>
            </a:r>
            <a:r>
              <a:rPr sz="2400" dirty="0"/>
              <a:t> </a:t>
            </a:r>
            <a:r>
              <a:rPr sz="2400" dirty="0" err="1"/>
              <a:t>en</a:t>
            </a:r>
            <a:r>
              <a:rPr sz="2400" dirty="0"/>
              <a:t> </a:t>
            </a:r>
            <a:r>
              <a:rPr sz="2400" dirty="0" err="1"/>
              <a:t>muchas</a:t>
            </a:r>
            <a:r>
              <a:rPr sz="2400" dirty="0"/>
              <a:t> personas que </a:t>
            </a:r>
            <a:r>
              <a:rPr sz="2400" dirty="0" err="1"/>
              <a:t>tienen</a:t>
            </a:r>
            <a:r>
              <a:rPr sz="2400" dirty="0"/>
              <a:t> las </a:t>
            </a:r>
            <a:r>
              <a:rPr sz="2400" dirty="0" err="1"/>
              <a:t>habilidades</a:t>
            </a:r>
            <a:r>
              <a:rPr sz="2400" dirty="0"/>
              <a:t> </a:t>
            </a:r>
            <a:r>
              <a:rPr sz="2400" dirty="0" err="1"/>
              <a:t>en</a:t>
            </a:r>
            <a:r>
              <a:rPr sz="2400" dirty="0"/>
              <a:t> forma de T:</a:t>
            </a:r>
          </a:p>
          <a:p>
            <a:pPr marL="342900" indent="-342900" algn="just">
              <a:buFont typeface="Arial" panose="020B0604020202020204" pitchFamily="34" charset="0"/>
              <a:buChar char="•"/>
              <a:defRPr sz="2800">
                <a:solidFill>
                  <a:srgbClr val="374151"/>
                </a:solidFill>
                <a:effectLst/>
                <a:latin typeface="Söhne"/>
              </a:defRPr>
            </a:pPr>
            <a:r>
              <a:rPr sz="2400" dirty="0"/>
              <a:t>Un </a:t>
            </a:r>
            <a:r>
              <a:rPr sz="2400" dirty="0" err="1"/>
              <a:t>amplio</a:t>
            </a:r>
            <a:r>
              <a:rPr sz="2400" dirty="0"/>
              <a:t> </a:t>
            </a:r>
            <a:r>
              <a:rPr sz="2400" dirty="0" err="1"/>
              <a:t>conocimiento</a:t>
            </a:r>
            <a:r>
              <a:rPr sz="2400" dirty="0"/>
              <a:t> </a:t>
            </a:r>
            <a:r>
              <a:rPr sz="2400" dirty="0" err="1"/>
              <a:t>sobre</a:t>
            </a:r>
            <a:r>
              <a:rPr sz="2400" dirty="0"/>
              <a:t> un </a:t>
            </a:r>
            <a:r>
              <a:rPr sz="2400" dirty="0" err="1"/>
              <a:t>tema</a:t>
            </a:r>
            <a:r>
              <a:rPr sz="2400" dirty="0"/>
              <a:t> </a:t>
            </a:r>
            <a:r>
              <a:rPr sz="2400" dirty="0" err="1"/>
              <a:t>en</a:t>
            </a:r>
            <a:r>
              <a:rPr sz="2400" dirty="0"/>
              <a:t> particular. </a:t>
            </a:r>
          </a:p>
          <a:p>
            <a:pPr marL="342900" indent="-342900" algn="just">
              <a:buFont typeface="Arial" panose="020B0604020202020204" pitchFamily="34" charset="0"/>
              <a:buChar char="•"/>
              <a:defRPr sz="2800">
                <a:solidFill>
                  <a:srgbClr val="374151"/>
                </a:solidFill>
                <a:effectLst/>
                <a:latin typeface="Söhne"/>
              </a:defRPr>
            </a:pPr>
            <a:r>
              <a:rPr sz="2400" dirty="0"/>
              <a:t>Un </a:t>
            </a:r>
            <a:r>
              <a:rPr sz="2400" dirty="0" err="1"/>
              <a:t>contexto</a:t>
            </a:r>
            <a:r>
              <a:rPr sz="2400" dirty="0"/>
              <a:t> </a:t>
            </a:r>
            <a:r>
              <a:rPr sz="2400" dirty="0" err="1"/>
              <a:t>más</a:t>
            </a:r>
            <a:r>
              <a:rPr sz="2400" dirty="0"/>
              <a:t> </a:t>
            </a:r>
            <a:r>
              <a:rPr sz="2400" dirty="0" err="1"/>
              <a:t>amplio</a:t>
            </a:r>
            <a:r>
              <a:rPr sz="2400" dirty="0"/>
              <a:t> para </a:t>
            </a:r>
            <a:r>
              <a:rPr sz="2400" dirty="0" err="1"/>
              <a:t>el</a:t>
            </a:r>
            <a:r>
              <a:rPr sz="2400" dirty="0"/>
              <a:t> conjunto de </a:t>
            </a:r>
            <a:r>
              <a:rPr sz="2400" dirty="0" err="1"/>
              <a:t>habilidades</a:t>
            </a:r>
            <a:r>
              <a:rPr sz="2400" dirty="0"/>
              <a:t> </a:t>
            </a:r>
            <a:r>
              <a:rPr sz="2400" dirty="0" err="1"/>
              <a:t>especializadas</a:t>
            </a:r>
            <a:r>
              <a:rPr sz="2400" dirty="0"/>
              <a:t>. </a:t>
            </a:r>
          </a:p>
          <a:p>
            <a:pPr marL="342900" indent="-342900" algn="just">
              <a:buFont typeface="Arial" panose="020B0604020202020204" pitchFamily="34" charset="0"/>
              <a:buChar char="•"/>
              <a:defRPr sz="2800">
                <a:solidFill>
                  <a:srgbClr val="374151"/>
                </a:solidFill>
                <a:effectLst/>
                <a:latin typeface="Söhne"/>
              </a:defRPr>
            </a:pPr>
            <a:r>
              <a:rPr sz="2400" dirty="0"/>
              <a:t>Un </a:t>
            </a:r>
            <a:r>
              <a:rPr sz="2400" dirty="0" err="1"/>
              <a:t>conocimiento</a:t>
            </a:r>
            <a:r>
              <a:rPr sz="2400" dirty="0"/>
              <a:t> </a:t>
            </a:r>
            <a:r>
              <a:rPr sz="2400" dirty="0" err="1"/>
              <a:t>básico</a:t>
            </a:r>
            <a:r>
              <a:rPr sz="2400" dirty="0"/>
              <a:t> de </a:t>
            </a:r>
            <a:r>
              <a:rPr sz="2400" dirty="0" err="1"/>
              <a:t>cómo</a:t>
            </a:r>
            <a:r>
              <a:rPr sz="2400" dirty="0"/>
              <a:t> </a:t>
            </a:r>
            <a:r>
              <a:rPr sz="2400" dirty="0" err="1"/>
              <a:t>funciona</a:t>
            </a:r>
            <a:r>
              <a:rPr sz="2400" dirty="0"/>
              <a:t> </a:t>
            </a:r>
            <a:r>
              <a:rPr sz="2400" dirty="0" err="1"/>
              <a:t>el</a:t>
            </a:r>
            <a:r>
              <a:rPr sz="2400" dirty="0"/>
              <a:t> ser </a:t>
            </a:r>
            <a:r>
              <a:rPr sz="2400" dirty="0" err="1"/>
              <a:t>humano</a:t>
            </a:r>
            <a:r>
              <a:rPr sz="2400" dirty="0"/>
              <a:t> y la </a:t>
            </a:r>
            <a:r>
              <a:rPr sz="2400" dirty="0" err="1"/>
              <a:t>sociedad</a:t>
            </a:r>
            <a:r>
              <a:rPr sz="2400" dirty="0"/>
              <a:t>.</a:t>
            </a:r>
          </a:p>
          <a:p>
            <a:pPr marL="342900" indent="-342900" algn="just">
              <a:buFont typeface="Arial" panose="020B0604020202020204" pitchFamily="34" charset="0"/>
              <a:buChar char="•"/>
              <a:defRPr sz="2800">
                <a:solidFill>
                  <a:srgbClr val="374151"/>
                </a:solidFill>
                <a:effectLst/>
                <a:latin typeface="Söhne"/>
              </a:defRPr>
            </a:pPr>
            <a:r>
              <a:rPr sz="2400" dirty="0" err="1"/>
              <a:t>Comprensión</a:t>
            </a:r>
            <a:r>
              <a:rPr sz="2400" dirty="0"/>
              <a:t> de la </a:t>
            </a:r>
            <a:r>
              <a:rPr sz="2400" dirty="0" err="1"/>
              <a:t>industria</a:t>
            </a:r>
            <a:r>
              <a:rPr sz="2400" dirty="0"/>
              <a:t> </a:t>
            </a:r>
            <a:r>
              <a:rPr sz="2400" dirty="0" err="1"/>
              <a:t>en</a:t>
            </a:r>
            <a:r>
              <a:rPr sz="2400" dirty="0"/>
              <a:t> la que se </a:t>
            </a:r>
            <a:r>
              <a:rPr sz="2400" dirty="0" err="1"/>
              <a:t>trabaja</a:t>
            </a:r>
            <a:r>
              <a:rPr sz="2400" dirty="0"/>
              <a:t>.</a:t>
            </a:r>
          </a:p>
          <a:p>
            <a:pPr marL="342900" indent="-342900" algn="just">
              <a:buFont typeface="Arial" panose="020B0604020202020204" pitchFamily="34" charset="0"/>
              <a:buChar char="•"/>
              <a:defRPr sz="2800">
                <a:solidFill>
                  <a:srgbClr val="374151"/>
                </a:solidFill>
                <a:effectLst/>
                <a:latin typeface="Söhne"/>
              </a:defRPr>
            </a:pPr>
            <a:r>
              <a:rPr sz="2400" dirty="0" err="1"/>
              <a:t>Conocimiento</a:t>
            </a:r>
            <a:r>
              <a:rPr sz="2400" dirty="0"/>
              <a:t> </a:t>
            </a:r>
            <a:r>
              <a:rPr sz="2400" dirty="0" err="1"/>
              <a:t>básico</a:t>
            </a:r>
            <a:r>
              <a:rPr sz="2400" dirty="0"/>
              <a:t> de </a:t>
            </a:r>
            <a:r>
              <a:rPr sz="2400" dirty="0" err="1"/>
              <a:t>cómo</a:t>
            </a:r>
            <a:r>
              <a:rPr sz="2400" dirty="0"/>
              <a:t> </a:t>
            </a:r>
            <a:r>
              <a:rPr sz="2400" dirty="0" err="1"/>
              <a:t>funciona</a:t>
            </a:r>
            <a:r>
              <a:rPr sz="2400" dirty="0"/>
              <a:t> </a:t>
            </a:r>
            <a:r>
              <a:rPr sz="2400" dirty="0" err="1"/>
              <a:t>el</a:t>
            </a:r>
            <a:r>
              <a:rPr sz="2400" dirty="0"/>
              <a:t> </a:t>
            </a:r>
            <a:r>
              <a:rPr sz="2400" dirty="0" err="1"/>
              <a:t>mundo</a:t>
            </a:r>
            <a:r>
              <a:rPr sz="2400" dirty="0"/>
              <a:t> de los </a:t>
            </a:r>
            <a:r>
              <a:rPr sz="2400" dirty="0" err="1"/>
              <a:t>negocios</a:t>
            </a:r>
            <a:r>
              <a:rPr sz="2400" dirty="0"/>
              <a:t>.</a:t>
            </a:r>
          </a:p>
          <a:p>
            <a:pPr marL="342900" indent="-342900" algn="just">
              <a:buFont typeface="Arial" panose="020B0604020202020204" pitchFamily="34" charset="0"/>
              <a:buChar char="•"/>
              <a:defRPr sz="2800">
                <a:solidFill>
                  <a:srgbClr val="374151"/>
                </a:solidFill>
                <a:effectLst/>
                <a:latin typeface="Söhne"/>
              </a:defRPr>
            </a:pPr>
            <a:r>
              <a:rPr sz="2400" dirty="0" err="1"/>
              <a:t>Competencias</a:t>
            </a:r>
            <a:r>
              <a:rPr sz="2400" dirty="0"/>
              <a:t> </a:t>
            </a:r>
            <a:r>
              <a:rPr sz="2400" dirty="0" err="1"/>
              <a:t>transversales</a:t>
            </a:r>
            <a:r>
              <a:rPr sz="2400" dirty="0"/>
              <a:t>: a </a:t>
            </a:r>
            <a:r>
              <a:rPr sz="2400" dirty="0" err="1"/>
              <a:t>veces</a:t>
            </a:r>
            <a:r>
              <a:rPr sz="2400" dirty="0"/>
              <a:t> </a:t>
            </a:r>
            <a:r>
              <a:rPr sz="2400" dirty="0" err="1"/>
              <a:t>denominadas</a:t>
            </a:r>
            <a:r>
              <a:rPr sz="2400" dirty="0"/>
              <a:t> </a:t>
            </a:r>
            <a:r>
              <a:rPr sz="2400" dirty="0" err="1"/>
              <a:t>habilidades</a:t>
            </a:r>
            <a:r>
              <a:rPr sz="2400" dirty="0"/>
              <a:t> ‘</a:t>
            </a:r>
            <a:r>
              <a:rPr sz="2400" dirty="0" err="1"/>
              <a:t>interpersonales</a:t>
            </a:r>
            <a:r>
              <a:rPr sz="2400" dirty="0"/>
              <a:t>’ o ‘de personas’. Son </a:t>
            </a:r>
            <a:r>
              <a:rPr sz="2400" dirty="0" err="1"/>
              <a:t>subjetivos</a:t>
            </a:r>
            <a:r>
              <a:rPr sz="2400" dirty="0"/>
              <a:t> y </a:t>
            </a:r>
            <a:r>
              <a:rPr sz="2400" dirty="0" err="1"/>
              <a:t>más</a:t>
            </a:r>
            <a:r>
              <a:rPr sz="2400" dirty="0"/>
              <a:t> </a:t>
            </a:r>
            <a:r>
              <a:rPr sz="2400" dirty="0" err="1"/>
              <a:t>difíciles</a:t>
            </a:r>
            <a:r>
              <a:rPr sz="2400" dirty="0"/>
              <a:t> de </a:t>
            </a:r>
            <a:r>
              <a:rPr sz="2400" dirty="0" err="1"/>
              <a:t>medir</a:t>
            </a:r>
            <a:r>
              <a:rPr sz="2400" dirty="0"/>
              <a:t>; por </a:t>
            </a:r>
            <a:r>
              <a:rPr sz="2400" dirty="0" err="1"/>
              <a:t>ejemplo</a:t>
            </a:r>
            <a:r>
              <a:rPr sz="2400" dirty="0"/>
              <a:t>: </a:t>
            </a:r>
          </a:p>
        </p:txBody>
      </p:sp>
    </p:spTree>
    <p:extLst>
      <p:ext uri="{BB962C8B-B14F-4D97-AF65-F5344CB8AC3E}">
        <p14:creationId xmlns:p14="http://schemas.microsoft.com/office/powerpoint/2010/main" val="17459581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3A1DD5C8-EF01-244B-AA57-161612365F2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36636">
            <a:off x="0" y="-2006961"/>
            <a:ext cx="3334026" cy="3588482"/>
          </a:xfrm>
          <a:prstGeom prst="rect">
            <a:avLst/>
          </a:prstGeom>
        </p:spPr>
      </p:pic>
      <p:pic>
        <p:nvPicPr>
          <p:cNvPr id="3" name="Picture 4">
            <a:extLst>
              <a:ext uri="{FF2B5EF4-FFF2-40B4-BE49-F238E27FC236}">
                <a16:creationId xmlns:a16="http://schemas.microsoft.com/office/drawing/2014/main" id="{5024F924-18C6-6B8B-7BF3-C4E942D68C24}"/>
              </a:ext>
            </a:extLst>
          </p:cNvPr>
          <p:cNvPicPr>
            <a:picLocks noChangeAspect="1"/>
          </p:cNvPicPr>
          <p:nvPr/>
        </p:nvPicPr>
        <p:blipFill>
          <a:blip r:embed="rId4"/>
          <a:srcRect/>
          <a:stretch>
            <a:fillRect/>
          </a:stretch>
        </p:blipFill>
        <p:spPr>
          <a:xfrm>
            <a:off x="16418708" y="0"/>
            <a:ext cx="1869292" cy="1869292"/>
          </a:xfrm>
          <a:prstGeom prst="rect">
            <a:avLst/>
          </a:prstGeom>
        </p:spPr>
      </p:pic>
      <p:pic>
        <p:nvPicPr>
          <p:cNvPr id="4" name="Picture 5">
            <a:extLst>
              <a:ext uri="{FF2B5EF4-FFF2-40B4-BE49-F238E27FC236}">
                <a16:creationId xmlns:a16="http://schemas.microsoft.com/office/drawing/2014/main" id="{A2A1A885-14CE-1C2F-E894-92B6A83C8E35}"/>
              </a:ext>
            </a:extLst>
          </p:cNvPr>
          <p:cNvPicPr>
            <a:picLocks noChangeAspect="1"/>
          </p:cNvPicPr>
          <p:nvPr/>
        </p:nvPicPr>
        <p:blipFill>
          <a:blip r:embed="rId5"/>
          <a:srcRect/>
          <a:stretch>
            <a:fillRect/>
          </a:stretch>
        </p:blipFill>
        <p:spPr>
          <a:xfrm>
            <a:off x="7870030" y="9245916"/>
            <a:ext cx="3710720" cy="779251"/>
          </a:xfrm>
          <a:prstGeom prst="rect">
            <a:avLst/>
          </a:prstGeom>
        </p:spPr>
      </p:pic>
      <p:sp>
        <p:nvSpPr>
          <p:cNvPr id="5" name="TextBox 9">
            <a:extLst>
              <a:ext uri="{FF2B5EF4-FFF2-40B4-BE49-F238E27FC236}">
                <a16:creationId xmlns:a16="http://schemas.microsoft.com/office/drawing/2014/main" id="{9BCD54C6-D61F-1CEB-2D8F-8565883C995F}"/>
              </a:ext>
            </a:extLst>
          </p:cNvPr>
          <p:cNvSpPr txBox="1"/>
          <p:nvPr/>
        </p:nvSpPr>
        <p:spPr>
          <a:xfrm>
            <a:off x="7010400" y="2496670"/>
            <a:ext cx="8548678" cy="6463308"/>
          </a:xfrm>
          <a:prstGeom prst="rect">
            <a:avLst/>
          </a:prstGeom>
        </p:spPr>
        <p:txBody>
          <a:bodyPr wrap="square" lIns="0" tIns="0" rIns="0" bIns="0" anchor="t">
            <a:spAutoFit/>
          </a:bodyPr>
          <a:lstStyle/>
          <a:p>
            <a:pPr marL="342900" indent="-342900" algn="just">
              <a:buFont typeface="Arial" panose="020B0604020202020204" pitchFamily="34" charset="0"/>
              <a:buChar char="•"/>
              <a:defRPr sz="2800">
                <a:solidFill>
                  <a:srgbClr val="374151"/>
                </a:solidFill>
                <a:effectLst/>
                <a:latin typeface="Söhne"/>
              </a:defRPr>
            </a:pPr>
            <a:r>
              <a:t>Las habilidades técnicas se refieren a la experiencia de una persona en un campo específico. Son las habilidades técnicas y el conocimiento que alguien tiene en un área en particular. Por ejemplo, un ingeniero o ingeniera que tiene un conocimiento profundo de informática, ingeniería eléctrica y programación de software.</a:t>
            </a:r>
          </a:p>
          <a:p>
            <a:pPr marL="342900" indent="-342900" algn="just">
              <a:buFont typeface="Arial" panose="020B0604020202020204" pitchFamily="34" charset="0"/>
              <a:buChar char="•"/>
              <a:defRPr sz="2800">
                <a:solidFill>
                  <a:srgbClr val="374151"/>
                </a:solidFill>
                <a:effectLst/>
                <a:latin typeface="Söhne"/>
              </a:defRPr>
            </a:pPr>
            <a:r>
              <a:t>Las habilidades transversales se refieren a la capacidad de una persona de colaborar y comunicarse con personas de diferentes disciplinas y ámbitos. Incluye habilidades como la comunicación, la colaboración, la creatividad, el liderazgo y la inteligencia emocional. Por ejemplo, una persona que tiene amplias habilidades en gestión de proyectos puede tener una formación en ingeniería, pero también posee fuertes habilidades de comunicación y colaboración que le permiten trabajar eficazmente con equipos multifuncionales.</a:t>
            </a:r>
          </a:p>
        </p:txBody>
      </p:sp>
      <p:grpSp>
        <p:nvGrpSpPr>
          <p:cNvPr id="6" name="Group 36">
            <a:extLst>
              <a:ext uri="{FF2B5EF4-FFF2-40B4-BE49-F238E27FC236}">
                <a16:creationId xmlns:a16="http://schemas.microsoft.com/office/drawing/2014/main" id="{953E5FC3-7C89-4A37-3D60-6DA5FA0FF405}"/>
              </a:ext>
            </a:extLst>
          </p:cNvPr>
          <p:cNvGrpSpPr/>
          <p:nvPr/>
        </p:nvGrpSpPr>
        <p:grpSpPr>
          <a:xfrm>
            <a:off x="304800" y="8959978"/>
            <a:ext cx="2900572" cy="807705"/>
            <a:chOff x="0" y="0"/>
            <a:chExt cx="3867430" cy="1076939"/>
          </a:xfrm>
        </p:grpSpPr>
        <p:pic>
          <p:nvPicPr>
            <p:cNvPr id="7" name="Picture 37">
              <a:extLst>
                <a:ext uri="{FF2B5EF4-FFF2-40B4-BE49-F238E27FC236}">
                  <a16:creationId xmlns:a16="http://schemas.microsoft.com/office/drawing/2014/main" id="{E10C9800-9C95-E80A-1379-FC94D1698F1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0"/>
              <a:ext cx="3867430" cy="618789"/>
            </a:xfrm>
            <a:prstGeom prst="rect">
              <a:avLst/>
            </a:prstGeom>
          </p:spPr>
        </p:pic>
        <p:pic>
          <p:nvPicPr>
            <p:cNvPr id="8" name="Picture 38">
              <a:extLst>
                <a:ext uri="{FF2B5EF4-FFF2-40B4-BE49-F238E27FC236}">
                  <a16:creationId xmlns:a16="http://schemas.microsoft.com/office/drawing/2014/main" id="{EB6D8162-0351-F65E-CA0F-030B5F44E61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458151"/>
              <a:ext cx="3867430" cy="618789"/>
            </a:xfrm>
            <a:prstGeom prst="rect">
              <a:avLst/>
            </a:prstGeom>
          </p:spPr>
        </p:pic>
      </p:grpSp>
      <p:sp>
        <p:nvSpPr>
          <p:cNvPr id="10" name="TextBox 9">
            <a:extLst>
              <a:ext uri="{FF2B5EF4-FFF2-40B4-BE49-F238E27FC236}">
                <a16:creationId xmlns:a16="http://schemas.microsoft.com/office/drawing/2014/main" id="{C2FD5F8A-4B54-F92E-57D4-98C4733E5361}"/>
              </a:ext>
            </a:extLst>
          </p:cNvPr>
          <p:cNvSpPr txBox="1"/>
          <p:nvPr/>
        </p:nvSpPr>
        <p:spPr>
          <a:xfrm>
            <a:off x="4191000" y="923760"/>
            <a:ext cx="9486900" cy="1200329"/>
          </a:xfrm>
          <a:prstGeom prst="rect">
            <a:avLst/>
          </a:prstGeom>
          <a:noFill/>
        </p:spPr>
        <p:txBody>
          <a:bodyPr wrap="square">
            <a:spAutoFit/>
          </a:bodyPr>
          <a:lstStyle/>
          <a:p>
            <a:pPr algn="just">
              <a:defRPr sz="3600">
                <a:solidFill>
                  <a:srgbClr val="374151"/>
                </a:solidFill>
                <a:effectLst/>
                <a:latin typeface="Söhne"/>
              </a:defRPr>
            </a:pPr>
            <a:r>
              <a:t>Las habilidades en forma de T se pueden dividir en dos categorías: habilidades técnicas y habilidades transversales.</a:t>
            </a:r>
          </a:p>
        </p:txBody>
      </p:sp>
      <p:pic>
        <p:nvPicPr>
          <p:cNvPr id="12" name="Picture 11">
            <a:extLst>
              <a:ext uri="{FF2B5EF4-FFF2-40B4-BE49-F238E27FC236}">
                <a16:creationId xmlns:a16="http://schemas.microsoft.com/office/drawing/2014/main" id="{C45B2309-1360-426B-8B11-ED6A872541B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43000" y="2562048"/>
            <a:ext cx="5283200" cy="5499100"/>
          </a:xfrm>
          <a:prstGeom prst="rect">
            <a:avLst/>
          </a:prstGeom>
        </p:spPr>
      </p:pic>
    </p:spTree>
    <p:extLst>
      <p:ext uri="{BB962C8B-B14F-4D97-AF65-F5344CB8AC3E}">
        <p14:creationId xmlns:p14="http://schemas.microsoft.com/office/powerpoint/2010/main" val="14816737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6311071" y="9974892"/>
            <a:ext cx="8717938" cy="9292376"/>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4" name="Picture 4"/>
          <p:cNvPicPr>
            <a:picLocks noChangeAspect="1"/>
          </p:cNvPicPr>
          <p:nvPr/>
        </p:nvPicPr>
        <p:blipFill>
          <a:blip r:embed="rId6"/>
          <a:srcRect/>
          <a:stretch>
            <a:fillRect/>
          </a:stretch>
        </p:blipFill>
        <p:spPr>
          <a:xfrm>
            <a:off x="16418708" y="0"/>
            <a:ext cx="1869292" cy="1869292"/>
          </a:xfrm>
          <a:prstGeom prst="rect">
            <a:avLst/>
          </a:prstGeom>
        </p:spPr>
      </p:pic>
      <p:pic>
        <p:nvPicPr>
          <p:cNvPr id="5" name="Picture 5"/>
          <p:cNvPicPr>
            <a:picLocks noChangeAspect="1"/>
          </p:cNvPicPr>
          <p:nvPr/>
        </p:nvPicPr>
        <p:blipFill>
          <a:blip r:embed="rId7"/>
          <a:srcRect/>
          <a:stretch>
            <a:fillRect/>
          </a:stretch>
        </p:blipFill>
        <p:spPr>
          <a:xfrm>
            <a:off x="7870030" y="9245916"/>
            <a:ext cx="3710720" cy="779251"/>
          </a:xfrm>
          <a:prstGeom prst="rect">
            <a:avLst/>
          </a:prstGeom>
        </p:spPr>
      </p:pic>
      <p:sp>
        <p:nvSpPr>
          <p:cNvPr id="9" name="TextBox 9"/>
          <p:cNvSpPr txBox="1"/>
          <p:nvPr/>
        </p:nvSpPr>
        <p:spPr>
          <a:xfrm>
            <a:off x="1682800" y="2180334"/>
            <a:ext cx="14706600" cy="727122"/>
          </a:xfrm>
          <a:prstGeom prst="rect">
            <a:avLst/>
          </a:prstGeom>
        </p:spPr>
        <p:txBody>
          <a:bodyPr wrap="square" lIns="0" tIns="0" rIns="0" bIns="0" anchor="t">
            <a:spAutoFit/>
          </a:bodyPr>
          <a:lstStyle/>
          <a:p>
            <a:pPr>
              <a:lnSpc>
                <a:spcPts val="5449"/>
              </a:lnSpc>
              <a:defRPr sz="5400">
                <a:solidFill>
                  <a:srgbClr val="000000"/>
                </a:solidFill>
                <a:latin typeface="Abhaya Libre Regular"/>
              </a:defRPr>
            </a:pPr>
            <a:r>
              <a:rPr dirty="0" err="1"/>
              <a:t>Ventajas</a:t>
            </a:r>
            <a:r>
              <a:rPr dirty="0"/>
              <a:t> de </a:t>
            </a:r>
            <a:r>
              <a:rPr dirty="0" err="1"/>
              <a:t>convertirse</a:t>
            </a:r>
            <a:r>
              <a:rPr dirty="0"/>
              <a:t> </a:t>
            </a:r>
            <a:r>
              <a:rPr dirty="0" err="1"/>
              <a:t>en</a:t>
            </a:r>
            <a:r>
              <a:rPr dirty="0"/>
              <a:t> una persona con </a:t>
            </a:r>
            <a:r>
              <a:rPr dirty="0" err="1"/>
              <a:t>habilidades</a:t>
            </a:r>
            <a:r>
              <a:rPr dirty="0"/>
              <a:t> </a:t>
            </a:r>
            <a:r>
              <a:rPr dirty="0" err="1"/>
              <a:t>en</a:t>
            </a:r>
            <a:r>
              <a:rPr dirty="0"/>
              <a:t> forma de T</a:t>
            </a:r>
          </a:p>
        </p:txBody>
      </p:sp>
      <p:sp>
        <p:nvSpPr>
          <p:cNvPr id="12" name="TextBox 9">
            <a:extLst>
              <a:ext uri="{FF2B5EF4-FFF2-40B4-BE49-F238E27FC236}">
                <a16:creationId xmlns:a16="http://schemas.microsoft.com/office/drawing/2014/main" id="{8C08ECAC-1909-B53D-8649-EC1E2F633D85}"/>
              </a:ext>
            </a:extLst>
          </p:cNvPr>
          <p:cNvSpPr txBox="1"/>
          <p:nvPr/>
        </p:nvSpPr>
        <p:spPr>
          <a:xfrm>
            <a:off x="1752600" y="3635395"/>
            <a:ext cx="9828150" cy="3016210"/>
          </a:xfrm>
          <a:prstGeom prst="rect">
            <a:avLst/>
          </a:prstGeom>
        </p:spPr>
        <p:txBody>
          <a:bodyPr wrap="square" lIns="0" tIns="0" rIns="0" bIns="0" anchor="t">
            <a:spAutoFit/>
          </a:bodyPr>
          <a:lstStyle/>
          <a:p>
            <a:pPr algn="just">
              <a:defRPr sz="2800">
                <a:solidFill>
                  <a:srgbClr val="303030"/>
                </a:solidFill>
                <a:effectLst/>
                <a:latin typeface="Acumin Pro"/>
              </a:defRPr>
            </a:pPr>
            <a:r>
              <a:t>Se cree que rodearse de personas con este tipo de habilidades es beneficioso no solo a nivel individual, tal vez como persona encargada de la gestión, sino también para toda la empresa. Las habilidades básicas y la capacidad de aprender rápidamente son solo algunas de las razones por las que el personal con habilidades en forma de T sobresale en sus principales responsabilidades, pero también realizan otros trabajos de la empresa de forma efectiva. Por lo tanto, contribuyen al crecimiento del equipo.</a:t>
            </a:r>
            <a:endParaRPr lang="en-GB" sz="2800" b="0" i="0" dirty="0">
              <a:solidFill>
                <a:srgbClr val="374151"/>
              </a:solidFill>
              <a:effectLst/>
              <a:latin typeface="Söhne"/>
            </a:endParaRPr>
          </a:p>
        </p:txBody>
      </p:sp>
      <p:pic>
        <p:nvPicPr>
          <p:cNvPr id="2050" name="Picture 2" descr="Free Teamwork Cooperation photo and picture">
            <a:extLst>
              <a:ext uri="{FF2B5EF4-FFF2-40B4-BE49-F238E27FC236}">
                <a16:creationId xmlns:a16="http://schemas.microsoft.com/office/drawing/2014/main" id="{98248EAD-F5BD-E445-DE98-3BBE14D16F2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289788" y="4617188"/>
            <a:ext cx="4134782" cy="260577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3">
            <a:extLst>
              <a:ext uri="{FF2B5EF4-FFF2-40B4-BE49-F238E27FC236}">
                <a16:creationId xmlns:a16="http://schemas.microsoft.com/office/drawing/2014/main" id="{C1318AC5-C8E3-EDD6-6770-51406652DBA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869292" y="7250459"/>
            <a:ext cx="1712413" cy="1712413"/>
          </a:xfrm>
          <a:prstGeom prst="rect">
            <a:avLst/>
          </a:prstGeom>
        </p:spPr>
      </p:pic>
      <p:pic>
        <p:nvPicPr>
          <p:cNvPr id="8" name="Picture 32">
            <a:extLst>
              <a:ext uri="{FF2B5EF4-FFF2-40B4-BE49-F238E27FC236}">
                <a16:creationId xmlns:a16="http://schemas.microsoft.com/office/drawing/2014/main" id="{60406E98-8AB8-5204-9387-510D174C391C}"/>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852805">
            <a:off x="7924882" y="387760"/>
            <a:ext cx="1933090" cy="1933090"/>
          </a:xfrm>
          <a:prstGeom prst="rect">
            <a:avLst/>
          </a:prstGeom>
        </p:spPr>
      </p:pic>
    </p:spTree>
    <p:extLst>
      <p:ext uri="{BB962C8B-B14F-4D97-AF65-F5344CB8AC3E}">
        <p14:creationId xmlns:p14="http://schemas.microsoft.com/office/powerpoint/2010/main" val="17939017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9">
            <a:extLst>
              <a:ext uri="{FF2B5EF4-FFF2-40B4-BE49-F238E27FC236}">
                <a16:creationId xmlns:a16="http://schemas.microsoft.com/office/drawing/2014/main" id="{EA6D5234-94BC-1367-A963-F2866F9DDBD5}"/>
              </a:ext>
            </a:extLst>
          </p:cNvPr>
          <p:cNvSpPr txBox="1"/>
          <p:nvPr/>
        </p:nvSpPr>
        <p:spPr>
          <a:xfrm>
            <a:off x="2514600" y="3086100"/>
            <a:ext cx="13904108" cy="4431983"/>
          </a:xfrm>
          <a:prstGeom prst="rect">
            <a:avLst/>
          </a:prstGeom>
        </p:spPr>
        <p:txBody>
          <a:bodyPr wrap="square" lIns="0" tIns="0" rIns="0" bIns="0" anchor="t">
            <a:spAutoFit/>
          </a:bodyPr>
          <a:lstStyle/>
          <a:p>
            <a:pPr algn="just">
              <a:buFont typeface="Arial" panose="020B0604020202020204" pitchFamily="34" charset="0"/>
              <a:buChar char="•"/>
              <a:defRPr sz="3200">
                <a:solidFill>
                  <a:srgbClr val="303030"/>
                </a:solidFill>
                <a:effectLst/>
                <a:latin typeface="Acumin Pro"/>
              </a:defRPr>
            </a:pPr>
            <a:r>
              <a:rPr b="1"/>
              <a:t>Habilidades básicas.</a:t>
            </a:r>
            <a:r>
              <a:t>El personal con habilidades en forma de T sobresale en sus principales responsabilidades dentro de su rol laboral. Esto también significa que son grandes recursos.</a:t>
            </a:r>
            <a:r>
              <a:rPr b="1"/>
              <a:t> </a:t>
            </a:r>
            <a:r>
              <a:t>La profunda experiencia que un trabajador o trabajadora mostrará para impulsar un debate y fomentar el movimiento es sin duda un gran beneficio para la organización en su conjunto.</a:t>
            </a:r>
          </a:p>
          <a:p>
            <a:pPr algn="just">
              <a:buFont typeface="Arial" panose="020B0604020202020204" pitchFamily="34" charset="0"/>
              <a:buChar char="•"/>
              <a:defRPr sz="3200">
                <a:solidFill>
                  <a:srgbClr val="303030"/>
                </a:solidFill>
                <a:effectLst/>
                <a:latin typeface="Acumin Pro"/>
              </a:defRPr>
            </a:pPr>
            <a:r>
              <a:rPr b="1"/>
              <a:t>Mejor comunicación.</a:t>
            </a:r>
            <a:r>
              <a:t>Debido, en gran parte, a sus habilidades interpersonales, son capaces de empatizar con las personas y comprender sus necesidades, en todo el equipo en su conjunto. </a:t>
            </a:r>
          </a:p>
          <a:p>
            <a:pPr algn="just">
              <a:buFont typeface="Arial" panose="020B0604020202020204" pitchFamily="34" charset="0"/>
              <a:buChar char="•"/>
              <a:defRPr sz="3200">
                <a:solidFill>
                  <a:srgbClr val="303030"/>
                </a:solidFill>
                <a:effectLst/>
                <a:latin typeface="Acumin Pro"/>
              </a:defRPr>
            </a:pPr>
            <a:r>
              <a:rPr b="1"/>
              <a:t>Mejores habilidades de colaboración.</a:t>
            </a:r>
            <a:r>
              <a:t>Va de la mano con la capacidad de comunicarse bien en la empresa, ya que pueden debatir asuntos y trabajar bien en toda la organización. </a:t>
            </a:r>
          </a:p>
        </p:txBody>
      </p:sp>
      <p:sp>
        <p:nvSpPr>
          <p:cNvPr id="3" name="TextBox 9">
            <a:extLst>
              <a:ext uri="{FF2B5EF4-FFF2-40B4-BE49-F238E27FC236}">
                <a16:creationId xmlns:a16="http://schemas.microsoft.com/office/drawing/2014/main" id="{AC135F85-6D95-9980-36BD-3E39AF58202D}"/>
              </a:ext>
            </a:extLst>
          </p:cNvPr>
          <p:cNvSpPr txBox="1"/>
          <p:nvPr/>
        </p:nvSpPr>
        <p:spPr>
          <a:xfrm>
            <a:off x="2743200" y="2003092"/>
            <a:ext cx="14706600" cy="727122"/>
          </a:xfrm>
          <a:prstGeom prst="rect">
            <a:avLst/>
          </a:prstGeom>
        </p:spPr>
        <p:txBody>
          <a:bodyPr wrap="square" lIns="0" tIns="0" rIns="0" bIns="0" anchor="t">
            <a:spAutoFit/>
          </a:bodyPr>
          <a:lstStyle/>
          <a:p>
            <a:pPr>
              <a:lnSpc>
                <a:spcPts val="5449"/>
              </a:lnSpc>
              <a:defRPr sz="5400">
                <a:solidFill>
                  <a:srgbClr val="000000"/>
                </a:solidFill>
                <a:latin typeface="Abhaya Libre Regular"/>
              </a:defRPr>
            </a:pPr>
            <a:r>
              <a:t>Las personas con habilidades en forma de T ofrecen estas ventajas:</a:t>
            </a:r>
          </a:p>
        </p:txBody>
      </p:sp>
      <p:pic>
        <p:nvPicPr>
          <p:cNvPr id="4" name="Picture 7">
            <a:extLst>
              <a:ext uri="{FF2B5EF4-FFF2-40B4-BE49-F238E27FC236}">
                <a16:creationId xmlns:a16="http://schemas.microsoft.com/office/drawing/2014/main" id="{B0AA9E8E-2872-8D7D-3B8A-D163ACB7700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1490547"/>
            <a:ext cx="3334026" cy="3588482"/>
          </a:xfrm>
          <a:prstGeom prst="rect">
            <a:avLst/>
          </a:prstGeom>
        </p:spPr>
      </p:pic>
      <p:pic>
        <p:nvPicPr>
          <p:cNvPr id="5" name="Picture 21">
            <a:extLst>
              <a:ext uri="{FF2B5EF4-FFF2-40B4-BE49-F238E27FC236}">
                <a16:creationId xmlns:a16="http://schemas.microsoft.com/office/drawing/2014/main" id="{11B4C4AB-8665-452C-7580-C9722CAAA59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392400" y="7277100"/>
            <a:ext cx="2217944" cy="2217944"/>
          </a:xfrm>
          <a:prstGeom prst="rect">
            <a:avLst/>
          </a:prstGeom>
        </p:spPr>
      </p:pic>
      <p:pic>
        <p:nvPicPr>
          <p:cNvPr id="8" name="Picture 5">
            <a:extLst>
              <a:ext uri="{FF2B5EF4-FFF2-40B4-BE49-F238E27FC236}">
                <a16:creationId xmlns:a16="http://schemas.microsoft.com/office/drawing/2014/main" id="{E32BBDD9-84FD-0DD8-976D-C6CE208CD9F8}"/>
              </a:ext>
            </a:extLst>
          </p:cNvPr>
          <p:cNvPicPr>
            <a:picLocks noChangeAspect="1"/>
          </p:cNvPicPr>
          <p:nvPr/>
        </p:nvPicPr>
        <p:blipFill>
          <a:blip r:embed="rId7"/>
          <a:srcRect/>
          <a:stretch>
            <a:fillRect/>
          </a:stretch>
        </p:blipFill>
        <p:spPr>
          <a:xfrm>
            <a:off x="7250540" y="9215625"/>
            <a:ext cx="3710720" cy="779251"/>
          </a:xfrm>
          <a:prstGeom prst="rect">
            <a:avLst/>
          </a:prstGeom>
        </p:spPr>
      </p:pic>
      <p:pic>
        <p:nvPicPr>
          <p:cNvPr id="9" name="Picture 4">
            <a:extLst>
              <a:ext uri="{FF2B5EF4-FFF2-40B4-BE49-F238E27FC236}">
                <a16:creationId xmlns:a16="http://schemas.microsoft.com/office/drawing/2014/main" id="{DC72DD62-CCF6-9E4B-23BD-ACAF1FD5ADF3}"/>
              </a:ext>
            </a:extLst>
          </p:cNvPr>
          <p:cNvPicPr>
            <a:picLocks noChangeAspect="1"/>
          </p:cNvPicPr>
          <p:nvPr/>
        </p:nvPicPr>
        <p:blipFill>
          <a:blip r:embed="rId8"/>
          <a:srcRect/>
          <a:stretch>
            <a:fillRect/>
          </a:stretch>
        </p:blipFill>
        <p:spPr>
          <a:xfrm>
            <a:off x="16418708" y="0"/>
            <a:ext cx="1869292" cy="1869292"/>
          </a:xfrm>
          <a:prstGeom prst="rect">
            <a:avLst/>
          </a:prstGeom>
        </p:spPr>
      </p:pic>
      <p:pic>
        <p:nvPicPr>
          <p:cNvPr id="10" name="Picture 32">
            <a:extLst>
              <a:ext uri="{FF2B5EF4-FFF2-40B4-BE49-F238E27FC236}">
                <a16:creationId xmlns:a16="http://schemas.microsoft.com/office/drawing/2014/main" id="{B3409274-DD35-DD3F-C495-420117AC333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852805">
            <a:off x="6330350" y="-3385150"/>
            <a:ext cx="5364129" cy="5364129"/>
          </a:xfrm>
          <a:prstGeom prst="rect">
            <a:avLst/>
          </a:prstGeom>
        </p:spPr>
      </p:pic>
    </p:spTree>
    <p:extLst>
      <p:ext uri="{BB962C8B-B14F-4D97-AF65-F5344CB8AC3E}">
        <p14:creationId xmlns:p14="http://schemas.microsoft.com/office/powerpoint/2010/main" val="9933604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9">
            <a:extLst>
              <a:ext uri="{FF2B5EF4-FFF2-40B4-BE49-F238E27FC236}">
                <a16:creationId xmlns:a16="http://schemas.microsoft.com/office/drawing/2014/main" id="{BA0E8F1E-A6C5-1421-E4E7-10733F574120}"/>
              </a:ext>
            </a:extLst>
          </p:cNvPr>
          <p:cNvSpPr txBox="1"/>
          <p:nvPr/>
        </p:nvSpPr>
        <p:spPr>
          <a:xfrm>
            <a:off x="1143000" y="3086100"/>
            <a:ext cx="15925800" cy="1477328"/>
          </a:xfrm>
          <a:prstGeom prst="rect">
            <a:avLst/>
          </a:prstGeom>
        </p:spPr>
        <p:txBody>
          <a:bodyPr wrap="square" lIns="0" tIns="0" rIns="0" bIns="0" anchor="t">
            <a:spAutoFit/>
          </a:bodyPr>
          <a:lstStyle/>
          <a:p>
            <a:pPr algn="just">
              <a:buFont typeface="Arial" panose="020B0604020202020204" pitchFamily="34" charset="0"/>
              <a:buChar char="•"/>
              <a:defRPr sz="3200">
                <a:solidFill>
                  <a:srgbClr val="303030"/>
                </a:solidFill>
                <a:effectLst/>
                <a:latin typeface="Acumin Pro"/>
              </a:defRPr>
            </a:pPr>
            <a:r>
              <a:rPr b="1" dirty="0" err="1"/>
              <a:t>Flexibilidad.</a:t>
            </a:r>
            <a:r>
              <a:rPr dirty="0" err="1"/>
              <a:t>Son</a:t>
            </a:r>
            <a:r>
              <a:rPr dirty="0"/>
              <a:t> lo </a:t>
            </a:r>
            <a:r>
              <a:rPr dirty="0" err="1"/>
              <a:t>suficientemente</a:t>
            </a:r>
            <a:r>
              <a:rPr dirty="0"/>
              <a:t> flexibles </a:t>
            </a:r>
            <a:r>
              <a:rPr dirty="0" err="1"/>
              <a:t>como</a:t>
            </a:r>
            <a:r>
              <a:rPr dirty="0"/>
              <a:t> para </a:t>
            </a:r>
            <a:r>
              <a:rPr dirty="0" err="1"/>
              <a:t>asumir</a:t>
            </a:r>
            <a:r>
              <a:rPr dirty="0"/>
              <a:t> </a:t>
            </a:r>
            <a:r>
              <a:rPr dirty="0" err="1"/>
              <a:t>nuevas</a:t>
            </a:r>
            <a:r>
              <a:rPr dirty="0"/>
              <a:t> </a:t>
            </a:r>
            <a:r>
              <a:rPr dirty="0" err="1"/>
              <a:t>tareas</a:t>
            </a:r>
            <a:r>
              <a:rPr dirty="0"/>
              <a:t> junto con </a:t>
            </a:r>
            <a:r>
              <a:rPr dirty="0" err="1"/>
              <a:t>su</a:t>
            </a:r>
            <a:r>
              <a:rPr dirty="0"/>
              <a:t> carga de </a:t>
            </a:r>
            <a:r>
              <a:rPr dirty="0" err="1"/>
              <a:t>trabajo</a:t>
            </a:r>
            <a:r>
              <a:rPr dirty="0"/>
              <a:t> sin </a:t>
            </a:r>
            <a:r>
              <a:rPr dirty="0" err="1"/>
              <a:t>comprometer</a:t>
            </a:r>
            <a:r>
              <a:rPr dirty="0"/>
              <a:t> la </a:t>
            </a:r>
            <a:r>
              <a:rPr dirty="0" err="1"/>
              <a:t>calidad</a:t>
            </a:r>
            <a:r>
              <a:rPr dirty="0"/>
              <a:t> del </a:t>
            </a:r>
            <a:r>
              <a:rPr dirty="0" err="1"/>
              <a:t>trabajo</a:t>
            </a:r>
            <a:r>
              <a:rPr dirty="0"/>
              <a:t>, </a:t>
            </a:r>
            <a:r>
              <a:rPr dirty="0" err="1"/>
              <a:t>logrando</a:t>
            </a:r>
            <a:r>
              <a:rPr dirty="0"/>
              <a:t> sus </a:t>
            </a:r>
            <a:r>
              <a:rPr dirty="0" err="1"/>
              <a:t>objetivos</a:t>
            </a:r>
            <a:r>
              <a:rPr dirty="0"/>
              <a:t> </a:t>
            </a:r>
            <a:r>
              <a:rPr dirty="0" err="1"/>
              <a:t>inmediatos</a:t>
            </a:r>
            <a:r>
              <a:rPr dirty="0"/>
              <a:t> </a:t>
            </a:r>
            <a:r>
              <a:rPr dirty="0" err="1"/>
              <a:t>mientras</a:t>
            </a:r>
            <a:r>
              <a:rPr dirty="0"/>
              <a:t> </a:t>
            </a:r>
            <a:r>
              <a:rPr dirty="0" err="1"/>
              <a:t>ayudan</a:t>
            </a:r>
            <a:r>
              <a:rPr dirty="0"/>
              <a:t> a la </a:t>
            </a:r>
            <a:r>
              <a:rPr dirty="0" err="1"/>
              <a:t>empresa</a:t>
            </a:r>
            <a:r>
              <a:rPr dirty="0"/>
              <a:t>. </a:t>
            </a:r>
          </a:p>
        </p:txBody>
      </p:sp>
      <p:pic>
        <p:nvPicPr>
          <p:cNvPr id="4" name="Picture 7">
            <a:extLst>
              <a:ext uri="{FF2B5EF4-FFF2-40B4-BE49-F238E27FC236}">
                <a16:creationId xmlns:a16="http://schemas.microsoft.com/office/drawing/2014/main" id="{283DF60C-A087-DEF9-9412-B89306A4C56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490547"/>
            <a:ext cx="3334026" cy="3588482"/>
          </a:xfrm>
          <a:prstGeom prst="rect">
            <a:avLst/>
          </a:prstGeom>
        </p:spPr>
      </p:pic>
      <p:pic>
        <p:nvPicPr>
          <p:cNvPr id="5" name="Picture 21">
            <a:extLst>
              <a:ext uri="{FF2B5EF4-FFF2-40B4-BE49-F238E27FC236}">
                <a16:creationId xmlns:a16="http://schemas.microsoft.com/office/drawing/2014/main" id="{ECF4D3E0-883F-946A-CDA5-0B9CE532AB9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392400" y="7277100"/>
            <a:ext cx="2217944" cy="2217944"/>
          </a:xfrm>
          <a:prstGeom prst="rect">
            <a:avLst/>
          </a:prstGeom>
        </p:spPr>
      </p:pic>
      <p:pic>
        <p:nvPicPr>
          <p:cNvPr id="6" name="Picture 5">
            <a:extLst>
              <a:ext uri="{FF2B5EF4-FFF2-40B4-BE49-F238E27FC236}">
                <a16:creationId xmlns:a16="http://schemas.microsoft.com/office/drawing/2014/main" id="{BDA03951-459C-6A38-3D37-C73ECA1B3466}"/>
              </a:ext>
            </a:extLst>
          </p:cNvPr>
          <p:cNvPicPr>
            <a:picLocks noChangeAspect="1"/>
          </p:cNvPicPr>
          <p:nvPr/>
        </p:nvPicPr>
        <p:blipFill>
          <a:blip r:embed="rId6"/>
          <a:srcRect/>
          <a:stretch>
            <a:fillRect/>
          </a:stretch>
        </p:blipFill>
        <p:spPr>
          <a:xfrm>
            <a:off x="7250540" y="9215625"/>
            <a:ext cx="3710720" cy="779251"/>
          </a:xfrm>
          <a:prstGeom prst="rect">
            <a:avLst/>
          </a:prstGeom>
        </p:spPr>
      </p:pic>
      <p:pic>
        <p:nvPicPr>
          <p:cNvPr id="7" name="Picture 4">
            <a:extLst>
              <a:ext uri="{FF2B5EF4-FFF2-40B4-BE49-F238E27FC236}">
                <a16:creationId xmlns:a16="http://schemas.microsoft.com/office/drawing/2014/main" id="{C3C4CA85-AF02-CC69-A0F0-27AC32FC5988}"/>
              </a:ext>
            </a:extLst>
          </p:cNvPr>
          <p:cNvPicPr>
            <a:picLocks noChangeAspect="1"/>
          </p:cNvPicPr>
          <p:nvPr/>
        </p:nvPicPr>
        <p:blipFill>
          <a:blip r:embed="rId7"/>
          <a:srcRect/>
          <a:stretch>
            <a:fillRect/>
          </a:stretch>
        </p:blipFill>
        <p:spPr>
          <a:xfrm>
            <a:off x="16418708" y="0"/>
            <a:ext cx="1869292" cy="1869292"/>
          </a:xfrm>
          <a:prstGeom prst="rect">
            <a:avLst/>
          </a:prstGeom>
        </p:spPr>
      </p:pic>
      <p:pic>
        <p:nvPicPr>
          <p:cNvPr id="8" name="Picture 32">
            <a:extLst>
              <a:ext uri="{FF2B5EF4-FFF2-40B4-BE49-F238E27FC236}">
                <a16:creationId xmlns:a16="http://schemas.microsoft.com/office/drawing/2014/main" id="{C81A3C8D-34F7-44FA-AF78-0C2E4D74E43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852805">
            <a:off x="6330350" y="-3385150"/>
            <a:ext cx="5364129" cy="5364129"/>
          </a:xfrm>
          <a:prstGeom prst="rect">
            <a:avLst/>
          </a:prstGeom>
        </p:spPr>
      </p:pic>
      <p:sp>
        <p:nvSpPr>
          <p:cNvPr id="9" name="TextBox 8">
            <a:extLst>
              <a:ext uri="{FF2B5EF4-FFF2-40B4-BE49-F238E27FC236}">
                <a16:creationId xmlns:a16="http://schemas.microsoft.com/office/drawing/2014/main" id="{9FA3DA49-1659-9325-B665-1CE32645E8C0}"/>
              </a:ext>
            </a:extLst>
          </p:cNvPr>
          <p:cNvSpPr txBox="1"/>
          <p:nvPr/>
        </p:nvSpPr>
        <p:spPr>
          <a:xfrm>
            <a:off x="990600" y="4945475"/>
            <a:ext cx="13868400" cy="3046988"/>
          </a:xfrm>
          <a:prstGeom prst="rect">
            <a:avLst/>
          </a:prstGeom>
          <a:noFill/>
        </p:spPr>
        <p:txBody>
          <a:bodyPr wrap="square">
            <a:spAutoFit/>
          </a:bodyPr>
          <a:lstStyle/>
          <a:p>
            <a:pPr marL="95250" indent="-79375" algn="just">
              <a:buFont typeface="Arial" panose="020B0604020202020204" pitchFamily="34" charset="0"/>
              <a:buChar char="•"/>
              <a:defRPr sz="3200">
                <a:solidFill>
                  <a:srgbClr val="303030"/>
                </a:solidFill>
                <a:latin typeface="Acumin Pro"/>
              </a:defRPr>
            </a:pPr>
            <a:r>
              <a:rPr b="1"/>
              <a:t>Ven todo el panorama.</a:t>
            </a:r>
            <a:r>
              <a:t>Las personas poseen un conjunto de habilidades muy específicas (empleados/as con habilidades en forma de I) son de gran valor. Sin embargo, pueden llegar a caer en el hábito de la visión de túnel, profundizando en su propia área temática y descuidando otras áreas de importancia. El personal con habilidades en forma de T, por otro lado, puede aplicar sus conocimientos especializados y su deseo de aprender a otras áreas y proyectos en los que pueda estar trabajando.</a:t>
            </a:r>
            <a:endParaRPr lang="en-RO" sz="3200" dirty="0">
              <a:solidFill>
                <a:srgbClr val="303030"/>
              </a:solidFill>
              <a:latin typeface="Acumin Pro"/>
            </a:endParaRPr>
          </a:p>
        </p:txBody>
      </p:sp>
      <p:sp>
        <p:nvSpPr>
          <p:cNvPr id="3" name="TextBox 9">
            <a:extLst>
              <a:ext uri="{FF2B5EF4-FFF2-40B4-BE49-F238E27FC236}">
                <a16:creationId xmlns:a16="http://schemas.microsoft.com/office/drawing/2014/main" id="{8516C578-C36F-0AB4-2A91-61707ACF5B3C}"/>
              </a:ext>
            </a:extLst>
          </p:cNvPr>
          <p:cNvSpPr txBox="1"/>
          <p:nvPr/>
        </p:nvSpPr>
        <p:spPr>
          <a:xfrm>
            <a:off x="1371600" y="1561837"/>
            <a:ext cx="14706600" cy="727122"/>
          </a:xfrm>
          <a:prstGeom prst="rect">
            <a:avLst/>
          </a:prstGeom>
        </p:spPr>
        <p:txBody>
          <a:bodyPr wrap="square" lIns="0" tIns="0" rIns="0" bIns="0" anchor="t">
            <a:spAutoFit/>
          </a:bodyPr>
          <a:lstStyle/>
          <a:p>
            <a:pPr>
              <a:lnSpc>
                <a:spcPts val="5449"/>
              </a:lnSpc>
              <a:defRPr sz="5400">
                <a:solidFill>
                  <a:srgbClr val="000000"/>
                </a:solidFill>
                <a:latin typeface="Abhaya Libre Regular"/>
              </a:defRPr>
            </a:pPr>
            <a:r>
              <a:rPr dirty="0"/>
              <a:t>Las personas con </a:t>
            </a:r>
            <a:r>
              <a:rPr dirty="0" err="1"/>
              <a:t>habilidades</a:t>
            </a:r>
            <a:r>
              <a:rPr dirty="0"/>
              <a:t> </a:t>
            </a:r>
            <a:r>
              <a:rPr dirty="0" err="1"/>
              <a:t>en</a:t>
            </a:r>
            <a:r>
              <a:rPr dirty="0"/>
              <a:t> forma de T </a:t>
            </a:r>
            <a:r>
              <a:rPr dirty="0" err="1"/>
              <a:t>ofrecen</a:t>
            </a:r>
            <a:r>
              <a:rPr dirty="0"/>
              <a:t> </a:t>
            </a:r>
            <a:r>
              <a:rPr dirty="0" err="1"/>
              <a:t>estas</a:t>
            </a:r>
            <a:r>
              <a:rPr dirty="0"/>
              <a:t> </a:t>
            </a:r>
            <a:r>
              <a:rPr dirty="0" err="1"/>
              <a:t>ventajas</a:t>
            </a:r>
            <a:r>
              <a:rPr dirty="0"/>
              <a:t>:</a:t>
            </a:r>
          </a:p>
        </p:txBody>
      </p:sp>
    </p:spTree>
    <p:extLst>
      <p:ext uri="{BB962C8B-B14F-4D97-AF65-F5344CB8AC3E}">
        <p14:creationId xmlns:p14="http://schemas.microsoft.com/office/powerpoint/2010/main" val="3332677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5974143" y="8370333"/>
            <a:ext cx="10675280" cy="1137869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4" name="Picture 4"/>
          <p:cNvPicPr>
            <a:picLocks noChangeAspect="1"/>
          </p:cNvPicPr>
          <p:nvPr/>
        </p:nvPicPr>
        <p:blipFill>
          <a:blip r:embed="rId6"/>
          <a:srcRect/>
          <a:stretch>
            <a:fillRect/>
          </a:stretch>
        </p:blipFill>
        <p:spPr>
          <a:xfrm>
            <a:off x="16418708" y="0"/>
            <a:ext cx="1869292" cy="1869292"/>
          </a:xfrm>
          <a:prstGeom prst="rect">
            <a:avLst/>
          </a:prstGeom>
        </p:spPr>
      </p:pic>
      <p:pic>
        <p:nvPicPr>
          <p:cNvPr id="5" name="Picture 5"/>
          <p:cNvPicPr>
            <a:picLocks noChangeAspect="1"/>
          </p:cNvPicPr>
          <p:nvPr/>
        </p:nvPicPr>
        <p:blipFill>
          <a:blip r:embed="rId7"/>
          <a:srcRect/>
          <a:stretch>
            <a:fillRect/>
          </a:stretch>
        </p:blipFill>
        <p:spPr>
          <a:xfrm>
            <a:off x="7870030" y="9245916"/>
            <a:ext cx="3710720" cy="779251"/>
          </a:xfrm>
          <a:prstGeom prst="rect">
            <a:avLst/>
          </a:prstGeom>
        </p:spPr>
      </p:pic>
      <p:sp>
        <p:nvSpPr>
          <p:cNvPr id="6" name="TextBox 6"/>
          <p:cNvSpPr txBox="1"/>
          <p:nvPr/>
        </p:nvSpPr>
        <p:spPr>
          <a:xfrm>
            <a:off x="2693476" y="1458272"/>
            <a:ext cx="12901047" cy="1458476"/>
          </a:xfrm>
          <a:prstGeom prst="rect">
            <a:avLst/>
          </a:prstGeom>
        </p:spPr>
        <p:txBody>
          <a:bodyPr wrap="square" lIns="0" tIns="0" rIns="0" bIns="0" anchor="t">
            <a:spAutoFit/>
          </a:bodyPr>
          <a:lstStyle/>
          <a:p>
            <a:pPr algn="ctr">
              <a:lnSpc>
                <a:spcPts val="5449"/>
              </a:lnSpc>
              <a:defRPr sz="6410">
                <a:solidFill>
                  <a:srgbClr val="000000"/>
                </a:solidFill>
                <a:latin typeface="Abhaya Libre Regular"/>
              </a:defRPr>
            </a:pPr>
            <a:r>
              <a:rPr dirty="0"/>
              <a:t>¿</a:t>
            </a:r>
            <a:r>
              <a:rPr dirty="0" err="1"/>
              <a:t>Cómo</a:t>
            </a:r>
            <a:r>
              <a:rPr dirty="0"/>
              <a:t> </a:t>
            </a:r>
            <a:r>
              <a:rPr dirty="0" err="1"/>
              <a:t>convertirse</a:t>
            </a:r>
            <a:r>
              <a:rPr dirty="0"/>
              <a:t> </a:t>
            </a:r>
            <a:r>
              <a:rPr dirty="0" err="1"/>
              <a:t>en</a:t>
            </a:r>
            <a:r>
              <a:rPr dirty="0"/>
              <a:t> una persona con </a:t>
            </a:r>
            <a:r>
              <a:rPr dirty="0" err="1"/>
              <a:t>habilidades</a:t>
            </a:r>
            <a:r>
              <a:rPr dirty="0"/>
              <a:t> </a:t>
            </a:r>
            <a:r>
              <a:rPr dirty="0" err="1"/>
              <a:t>en</a:t>
            </a:r>
            <a:r>
              <a:rPr dirty="0"/>
              <a:t> forma de T?</a:t>
            </a:r>
          </a:p>
        </p:txBody>
      </p:sp>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41558" y="137575"/>
            <a:ext cx="1980734" cy="2057110"/>
          </a:xfrm>
          <a:prstGeom prst="rect">
            <a:avLst/>
          </a:prstGeom>
        </p:spPr>
      </p:pic>
      <p:sp>
        <p:nvSpPr>
          <p:cNvPr id="10" name="TextBox 10"/>
          <p:cNvSpPr txBox="1"/>
          <p:nvPr/>
        </p:nvSpPr>
        <p:spPr>
          <a:xfrm>
            <a:off x="2133600" y="2900229"/>
            <a:ext cx="12573000" cy="1729833"/>
          </a:xfrm>
          <a:prstGeom prst="rect">
            <a:avLst/>
          </a:prstGeom>
        </p:spPr>
        <p:txBody>
          <a:bodyPr wrap="square" lIns="0" tIns="0" rIns="0" bIns="0" anchor="t">
            <a:spAutoFit/>
          </a:bodyPr>
          <a:lstStyle/>
          <a:p>
            <a:pPr algn="just">
              <a:lnSpc>
                <a:spcPts val="3359"/>
              </a:lnSpc>
              <a:defRPr sz="2800">
                <a:solidFill>
                  <a:srgbClr val="333333"/>
                </a:solidFill>
                <a:effectLst/>
                <a:latin typeface="McKinsey Sans"/>
              </a:defRPr>
            </a:pPr>
            <a:r>
              <a:rPr dirty="0"/>
              <a:t>La </a:t>
            </a:r>
            <a:r>
              <a:rPr dirty="0" err="1"/>
              <a:t>primera</a:t>
            </a:r>
            <a:r>
              <a:rPr dirty="0"/>
              <a:t> </a:t>
            </a:r>
            <a:r>
              <a:rPr dirty="0" err="1"/>
              <a:t>pregunta</a:t>
            </a:r>
            <a:r>
              <a:rPr dirty="0"/>
              <a:t> que se debe </a:t>
            </a:r>
            <a:r>
              <a:rPr dirty="0" err="1"/>
              <a:t>abordar</a:t>
            </a:r>
            <a:r>
              <a:rPr dirty="0"/>
              <a:t> al </a:t>
            </a:r>
            <a:r>
              <a:rPr dirty="0" err="1"/>
              <a:t>comenzar</a:t>
            </a:r>
            <a:r>
              <a:rPr dirty="0"/>
              <a:t> </a:t>
            </a:r>
            <a:r>
              <a:rPr dirty="0" err="1"/>
              <a:t>el</a:t>
            </a:r>
            <a:r>
              <a:rPr dirty="0"/>
              <a:t> </a:t>
            </a:r>
            <a:r>
              <a:rPr dirty="0" err="1"/>
              <a:t>viaje</a:t>
            </a:r>
            <a:r>
              <a:rPr dirty="0"/>
              <a:t> es: "</a:t>
            </a:r>
            <a:r>
              <a:rPr i="1" dirty="0"/>
              <a:t>¿</a:t>
            </a:r>
            <a:r>
              <a:rPr i="1" dirty="0" err="1"/>
              <a:t>Qué</a:t>
            </a:r>
            <a:r>
              <a:rPr i="1" dirty="0"/>
              <a:t> </a:t>
            </a:r>
            <a:r>
              <a:rPr i="1" dirty="0" err="1"/>
              <a:t>habilidades</a:t>
            </a:r>
            <a:r>
              <a:rPr i="1" dirty="0"/>
              <a:t> </a:t>
            </a:r>
            <a:r>
              <a:rPr i="1" dirty="0" err="1"/>
              <a:t>debo</a:t>
            </a:r>
            <a:r>
              <a:rPr i="1" dirty="0"/>
              <a:t> </a:t>
            </a:r>
            <a:r>
              <a:rPr i="1" dirty="0" err="1"/>
              <a:t>desarrollar</a:t>
            </a:r>
            <a:r>
              <a:rPr i="1" dirty="0"/>
              <a:t>?</a:t>
            </a:r>
            <a:r>
              <a:rPr dirty="0"/>
              <a:t> </a:t>
            </a:r>
            <a:r>
              <a:rPr i="1" dirty="0"/>
              <a:t>¿</a:t>
            </a:r>
            <a:r>
              <a:rPr i="1" dirty="0" err="1"/>
              <a:t>Qué</a:t>
            </a:r>
            <a:r>
              <a:rPr i="1" dirty="0"/>
              <a:t> </a:t>
            </a:r>
            <a:r>
              <a:rPr i="1" dirty="0" err="1"/>
              <a:t>debo</a:t>
            </a:r>
            <a:r>
              <a:rPr i="1" dirty="0"/>
              <a:t> </a:t>
            </a:r>
            <a:r>
              <a:rPr i="1" dirty="0" err="1"/>
              <a:t>aprender</a:t>
            </a:r>
            <a:r>
              <a:rPr i="1" dirty="0"/>
              <a:t>?</a:t>
            </a:r>
            <a:r>
              <a:rPr dirty="0"/>
              <a:t>"</a:t>
            </a:r>
          </a:p>
          <a:p>
            <a:pPr algn="just">
              <a:lnSpc>
                <a:spcPts val="3359"/>
              </a:lnSpc>
              <a:defRPr sz="2800">
                <a:solidFill>
                  <a:srgbClr val="333333"/>
                </a:solidFill>
                <a:latin typeface="McKinsey Sans"/>
              </a:defRPr>
            </a:pPr>
            <a:r>
              <a:rPr dirty="0">
                <a:effectLst/>
              </a:rPr>
              <a:t>No hay una </a:t>
            </a:r>
            <a:r>
              <a:rPr dirty="0" err="1">
                <a:effectLst/>
              </a:rPr>
              <a:t>respuesta</a:t>
            </a:r>
            <a:r>
              <a:rPr dirty="0">
                <a:effectLst/>
              </a:rPr>
              <a:t> </a:t>
            </a:r>
            <a:r>
              <a:rPr dirty="0" err="1">
                <a:effectLst/>
              </a:rPr>
              <a:t>concreta</a:t>
            </a:r>
            <a:r>
              <a:rPr dirty="0">
                <a:effectLst/>
              </a:rPr>
              <a:t>. </a:t>
            </a:r>
            <a:r>
              <a:rPr dirty="0" err="1">
                <a:effectLst/>
              </a:rPr>
              <a:t>Todo</a:t>
            </a:r>
            <a:r>
              <a:rPr dirty="0">
                <a:effectLst/>
              </a:rPr>
              <a:t> </a:t>
            </a:r>
            <a:r>
              <a:rPr dirty="0" err="1">
                <a:effectLst/>
              </a:rPr>
              <a:t>depende</a:t>
            </a:r>
            <a:r>
              <a:rPr dirty="0">
                <a:effectLst/>
              </a:rPr>
              <a:t> de los </a:t>
            </a:r>
            <a:r>
              <a:rPr dirty="0" err="1">
                <a:effectLst/>
              </a:rPr>
              <a:t>objetivos</a:t>
            </a:r>
            <a:r>
              <a:rPr dirty="0">
                <a:effectLst/>
              </a:rPr>
              <a:t> y </a:t>
            </a:r>
            <a:r>
              <a:rPr dirty="0" err="1">
                <a:effectLst/>
              </a:rPr>
              <a:t>valores</a:t>
            </a:r>
            <a:r>
              <a:rPr dirty="0">
                <a:effectLst/>
              </a:rPr>
              <a:t> que </a:t>
            </a:r>
            <a:r>
              <a:rPr dirty="0" err="1">
                <a:effectLst/>
              </a:rPr>
              <a:t>hayas</a:t>
            </a:r>
            <a:r>
              <a:rPr dirty="0">
                <a:effectLst/>
              </a:rPr>
              <a:t> </a:t>
            </a:r>
            <a:r>
              <a:rPr dirty="0" err="1">
                <a:effectLst/>
              </a:rPr>
              <a:t>definido</a:t>
            </a:r>
            <a:r>
              <a:rPr dirty="0">
                <a:effectLst/>
              </a:rPr>
              <a:t>. Sin embargo, </a:t>
            </a:r>
            <a:r>
              <a:rPr dirty="0" err="1">
                <a:effectLst/>
              </a:rPr>
              <a:t>puedes</a:t>
            </a:r>
            <a:r>
              <a:rPr dirty="0">
                <a:effectLst/>
              </a:rPr>
              <a:t> </a:t>
            </a:r>
            <a:r>
              <a:rPr dirty="0" err="1">
                <a:effectLst/>
              </a:rPr>
              <a:t>construir</a:t>
            </a:r>
            <a:r>
              <a:rPr dirty="0">
                <a:effectLst/>
              </a:rPr>
              <a:t> un </a:t>
            </a:r>
            <a:r>
              <a:rPr dirty="0" err="1">
                <a:effectLst/>
              </a:rPr>
              <a:t>marco</a:t>
            </a:r>
            <a:r>
              <a:rPr dirty="0">
                <a:effectLst/>
              </a:rPr>
              <a:t> general.</a:t>
            </a:r>
          </a:p>
        </p:txBody>
      </p:sp>
      <p:pic>
        <p:nvPicPr>
          <p:cNvPr id="13" name="Picture 13"/>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765712" y="6470555"/>
            <a:ext cx="2019756" cy="1938966"/>
          </a:xfrm>
          <a:prstGeom prst="rect">
            <a:avLst/>
          </a:prstGeom>
        </p:spPr>
      </p:pic>
      <p:pic>
        <p:nvPicPr>
          <p:cNvPr id="22" name="Picture 22"/>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9614497">
            <a:off x="17215841" y="8047725"/>
            <a:ext cx="4352147" cy="4346443"/>
          </a:xfrm>
          <a:prstGeom prst="rect">
            <a:avLst/>
          </a:prstGeom>
        </p:spPr>
      </p:pic>
      <p:pic>
        <p:nvPicPr>
          <p:cNvPr id="23" name="Picture 22">
            <a:extLst>
              <a:ext uri="{FF2B5EF4-FFF2-40B4-BE49-F238E27FC236}">
                <a16:creationId xmlns:a16="http://schemas.microsoft.com/office/drawing/2014/main" id="{32A781B8-76B2-9CE1-4289-62A13463C02F}"/>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407852" y="4757742"/>
            <a:ext cx="4682831" cy="3068845"/>
          </a:xfrm>
          <a:prstGeom prst="rect">
            <a:avLst/>
          </a:prstGeom>
        </p:spPr>
      </p:pic>
      <p:pic>
        <p:nvPicPr>
          <p:cNvPr id="7" name="Picture 32">
            <a:extLst>
              <a:ext uri="{FF2B5EF4-FFF2-40B4-BE49-F238E27FC236}">
                <a16:creationId xmlns:a16="http://schemas.microsoft.com/office/drawing/2014/main" id="{0C2C2E01-9355-DE48-ACAC-4C43C4277EBC}"/>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1852805">
            <a:off x="6330350" y="-3385150"/>
            <a:ext cx="5364129" cy="5364129"/>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1">
            <a:extLst>
              <a:ext uri="{FF2B5EF4-FFF2-40B4-BE49-F238E27FC236}">
                <a16:creationId xmlns:a16="http://schemas.microsoft.com/office/drawing/2014/main" id="{D5B153F2-0665-B66C-69CE-52292285FAAD}"/>
              </a:ext>
            </a:extLst>
          </p:cNvPr>
          <p:cNvSpPr txBox="1"/>
          <p:nvPr/>
        </p:nvSpPr>
        <p:spPr>
          <a:xfrm>
            <a:off x="7402940" y="2596651"/>
            <a:ext cx="10490302" cy="2165849"/>
          </a:xfrm>
          <a:prstGeom prst="rect">
            <a:avLst/>
          </a:prstGeom>
        </p:spPr>
        <p:txBody>
          <a:bodyPr wrap="square" lIns="0" tIns="0" rIns="0" bIns="0" anchor="t">
            <a:spAutoFit/>
          </a:bodyPr>
          <a:lstStyle/>
          <a:p>
            <a:pPr algn="just">
              <a:lnSpc>
                <a:spcPts val="3359"/>
              </a:lnSpc>
              <a:defRPr sz="2800">
                <a:solidFill>
                  <a:srgbClr val="333333"/>
                </a:solidFill>
                <a:latin typeface="McKinsey Sans"/>
              </a:defRPr>
            </a:pPr>
            <a:r>
              <a:t>Primero, debes evaluar qué habilidades y conocimientos tienes hasta el momento y debes calificar tu capacidad en cada área. Puedes hacerlo en una hoja de cálculo donde anotas todas las habilidades y conocimientos que se te ocurran, y luego calificas cada uno en una escala de 0-5. Así es como puedes pensar en cada nivel:</a:t>
            </a:r>
          </a:p>
        </p:txBody>
      </p:sp>
      <p:sp>
        <p:nvSpPr>
          <p:cNvPr id="3" name="TextBox 6">
            <a:extLst>
              <a:ext uri="{FF2B5EF4-FFF2-40B4-BE49-F238E27FC236}">
                <a16:creationId xmlns:a16="http://schemas.microsoft.com/office/drawing/2014/main" id="{5F29D07D-6F31-9356-6127-C2516CE7D7F5}"/>
              </a:ext>
            </a:extLst>
          </p:cNvPr>
          <p:cNvSpPr txBox="1"/>
          <p:nvPr/>
        </p:nvSpPr>
        <p:spPr>
          <a:xfrm>
            <a:off x="2819401" y="1558683"/>
            <a:ext cx="11569750" cy="765979"/>
          </a:xfrm>
          <a:prstGeom prst="rect">
            <a:avLst/>
          </a:prstGeom>
        </p:spPr>
        <p:txBody>
          <a:bodyPr wrap="square" lIns="0" tIns="0" rIns="0" bIns="0" anchor="t">
            <a:spAutoFit/>
          </a:bodyPr>
          <a:lstStyle/>
          <a:p>
            <a:pPr algn="ctr">
              <a:lnSpc>
                <a:spcPts val="5449"/>
              </a:lnSpc>
              <a:defRPr sz="6410">
                <a:solidFill>
                  <a:srgbClr val="000000"/>
                </a:solidFill>
                <a:latin typeface="Abhaya Libre Regular"/>
              </a:defRPr>
            </a:pPr>
            <a:r>
              <a:rPr dirty="0" err="1"/>
              <a:t>Niveles</a:t>
            </a:r>
            <a:r>
              <a:rPr dirty="0"/>
              <a:t> para </a:t>
            </a:r>
            <a:r>
              <a:rPr dirty="0" err="1"/>
              <a:t>adoptar</a:t>
            </a:r>
            <a:r>
              <a:rPr dirty="0"/>
              <a:t> la forma de T</a:t>
            </a:r>
          </a:p>
        </p:txBody>
      </p:sp>
      <p:pic>
        <p:nvPicPr>
          <p:cNvPr id="4" name="Picture 3">
            <a:extLst>
              <a:ext uri="{FF2B5EF4-FFF2-40B4-BE49-F238E27FC236}">
                <a16:creationId xmlns:a16="http://schemas.microsoft.com/office/drawing/2014/main" id="{699A49E7-5D70-AF81-8AE5-F8FBB36790D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36636">
            <a:off x="1" y="-1496688"/>
            <a:ext cx="3334026" cy="3588482"/>
          </a:xfrm>
          <a:prstGeom prst="rect">
            <a:avLst/>
          </a:prstGeom>
        </p:spPr>
      </p:pic>
      <p:pic>
        <p:nvPicPr>
          <p:cNvPr id="5" name="Picture 8">
            <a:extLst>
              <a:ext uri="{FF2B5EF4-FFF2-40B4-BE49-F238E27FC236}">
                <a16:creationId xmlns:a16="http://schemas.microsoft.com/office/drawing/2014/main" id="{DEE78B99-CA65-B905-A188-290286943F6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185502">
            <a:off x="14322554" y="7960987"/>
            <a:ext cx="4352147" cy="4346443"/>
          </a:xfrm>
          <a:prstGeom prst="rect">
            <a:avLst/>
          </a:prstGeom>
        </p:spPr>
      </p:pic>
      <p:pic>
        <p:nvPicPr>
          <p:cNvPr id="6" name="Picture 5">
            <a:extLst>
              <a:ext uri="{FF2B5EF4-FFF2-40B4-BE49-F238E27FC236}">
                <a16:creationId xmlns:a16="http://schemas.microsoft.com/office/drawing/2014/main" id="{CA2888C3-3468-7219-BCF0-402B77124708}"/>
              </a:ext>
            </a:extLst>
          </p:cNvPr>
          <p:cNvPicPr>
            <a:picLocks noChangeAspect="1"/>
          </p:cNvPicPr>
          <p:nvPr/>
        </p:nvPicPr>
        <p:blipFill>
          <a:blip r:embed="rId6"/>
          <a:srcRect/>
          <a:stretch>
            <a:fillRect/>
          </a:stretch>
        </p:blipFill>
        <p:spPr>
          <a:xfrm>
            <a:off x="7402940" y="9182100"/>
            <a:ext cx="3710720" cy="779251"/>
          </a:xfrm>
          <a:prstGeom prst="rect">
            <a:avLst/>
          </a:prstGeom>
        </p:spPr>
      </p:pic>
      <p:pic>
        <p:nvPicPr>
          <p:cNvPr id="7" name="Picture 4">
            <a:extLst>
              <a:ext uri="{FF2B5EF4-FFF2-40B4-BE49-F238E27FC236}">
                <a16:creationId xmlns:a16="http://schemas.microsoft.com/office/drawing/2014/main" id="{A76E79E9-ECB5-DAC1-B671-DAC76D9DC115}"/>
              </a:ext>
            </a:extLst>
          </p:cNvPr>
          <p:cNvPicPr>
            <a:picLocks noChangeAspect="1"/>
          </p:cNvPicPr>
          <p:nvPr/>
        </p:nvPicPr>
        <p:blipFill>
          <a:blip r:embed="rId7"/>
          <a:srcRect/>
          <a:stretch>
            <a:fillRect/>
          </a:stretch>
        </p:blipFill>
        <p:spPr>
          <a:xfrm>
            <a:off x="16418708" y="0"/>
            <a:ext cx="1869292" cy="1869292"/>
          </a:xfrm>
          <a:prstGeom prst="rect">
            <a:avLst/>
          </a:prstGeom>
        </p:spPr>
      </p:pic>
      <p:grpSp>
        <p:nvGrpSpPr>
          <p:cNvPr id="8" name="Group 36">
            <a:extLst>
              <a:ext uri="{FF2B5EF4-FFF2-40B4-BE49-F238E27FC236}">
                <a16:creationId xmlns:a16="http://schemas.microsoft.com/office/drawing/2014/main" id="{9E340BB0-2872-0242-FA0C-E4BE0441A476}"/>
              </a:ext>
            </a:extLst>
          </p:cNvPr>
          <p:cNvGrpSpPr/>
          <p:nvPr/>
        </p:nvGrpSpPr>
        <p:grpSpPr>
          <a:xfrm>
            <a:off x="-845096" y="8795670"/>
            <a:ext cx="2900572" cy="807705"/>
            <a:chOff x="0" y="0"/>
            <a:chExt cx="3867430" cy="1076939"/>
          </a:xfrm>
        </p:grpSpPr>
        <p:pic>
          <p:nvPicPr>
            <p:cNvPr id="9" name="Picture 37">
              <a:extLst>
                <a:ext uri="{FF2B5EF4-FFF2-40B4-BE49-F238E27FC236}">
                  <a16:creationId xmlns:a16="http://schemas.microsoft.com/office/drawing/2014/main" id="{7687832C-6A77-E131-2968-BE03359D683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0" y="0"/>
              <a:ext cx="3867430" cy="618789"/>
            </a:xfrm>
            <a:prstGeom prst="rect">
              <a:avLst/>
            </a:prstGeom>
          </p:spPr>
        </p:pic>
        <p:pic>
          <p:nvPicPr>
            <p:cNvPr id="10" name="Picture 38">
              <a:extLst>
                <a:ext uri="{FF2B5EF4-FFF2-40B4-BE49-F238E27FC236}">
                  <a16:creationId xmlns:a16="http://schemas.microsoft.com/office/drawing/2014/main" id="{B6A0A2BC-F87B-FD04-F19C-1E66BAC640B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0" y="458151"/>
              <a:ext cx="3867430" cy="618789"/>
            </a:xfrm>
            <a:prstGeom prst="rect">
              <a:avLst/>
            </a:prstGeom>
          </p:spPr>
        </p:pic>
      </p:grpSp>
      <p:pic>
        <p:nvPicPr>
          <p:cNvPr id="11" name="Picture 32">
            <a:extLst>
              <a:ext uri="{FF2B5EF4-FFF2-40B4-BE49-F238E27FC236}">
                <a16:creationId xmlns:a16="http://schemas.microsoft.com/office/drawing/2014/main" id="{D1935A57-94C4-891E-B0C5-6D18E3C8221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852805">
            <a:off x="6330350" y="-3385150"/>
            <a:ext cx="5364129" cy="5364129"/>
          </a:xfrm>
          <a:prstGeom prst="rect">
            <a:avLst/>
          </a:prstGeom>
        </p:spPr>
      </p:pic>
      <p:pic>
        <p:nvPicPr>
          <p:cNvPr id="13" name="Picture 12">
            <a:extLst>
              <a:ext uri="{FF2B5EF4-FFF2-40B4-BE49-F238E27FC236}">
                <a16:creationId xmlns:a16="http://schemas.microsoft.com/office/drawing/2014/main" id="{AB91E707-0178-DE6C-AE0A-C88AA333FB3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62000" y="2726322"/>
            <a:ext cx="6477001" cy="3788778"/>
          </a:xfrm>
          <a:prstGeom prst="rect">
            <a:avLst/>
          </a:prstGeom>
        </p:spPr>
      </p:pic>
      <p:sp>
        <p:nvSpPr>
          <p:cNvPr id="15" name="TextBox 14">
            <a:extLst>
              <a:ext uri="{FF2B5EF4-FFF2-40B4-BE49-F238E27FC236}">
                <a16:creationId xmlns:a16="http://schemas.microsoft.com/office/drawing/2014/main" id="{A4FF40B9-681B-3052-2EFD-F636312DB46F}"/>
              </a:ext>
            </a:extLst>
          </p:cNvPr>
          <p:cNvSpPr txBox="1"/>
          <p:nvPr/>
        </p:nvSpPr>
        <p:spPr>
          <a:xfrm>
            <a:off x="7365218" y="4396667"/>
            <a:ext cx="10528023" cy="3566233"/>
          </a:xfrm>
          <a:prstGeom prst="rect">
            <a:avLst/>
          </a:prstGeom>
          <a:noFill/>
        </p:spPr>
        <p:txBody>
          <a:bodyPr wrap="square">
            <a:spAutoFit/>
          </a:bodyPr>
          <a:lstStyle/>
          <a:p>
            <a:pPr algn="just">
              <a:lnSpc>
                <a:spcPts val="3359"/>
              </a:lnSpc>
            </a:pPr>
            <a:endParaRPr lang="en-GB" sz="2800" dirty="0">
              <a:solidFill>
                <a:srgbClr val="333333"/>
              </a:solidFill>
              <a:latin typeface="McKinsey Sans"/>
            </a:endParaRPr>
          </a:p>
          <a:p>
            <a:pPr algn="just">
              <a:lnSpc>
                <a:spcPts val="3359"/>
              </a:lnSpc>
              <a:buFont typeface="Arial" panose="020B0604020202020204" pitchFamily="34" charset="0"/>
              <a:buChar char="•"/>
              <a:defRPr sz="2800">
                <a:solidFill>
                  <a:srgbClr val="333333"/>
                </a:solidFill>
                <a:latin typeface="McKinsey Sans"/>
              </a:defRPr>
            </a:pPr>
            <a:r>
              <a:rPr b="1"/>
              <a:t>0</a:t>
            </a:r>
            <a:r>
              <a:t> – No sabes (casi) nada más que el nombre. Quieres aprenderlo pero no lo has practicado ni estudiado.</a:t>
            </a:r>
          </a:p>
          <a:p>
            <a:pPr algn="just">
              <a:lnSpc>
                <a:spcPts val="3359"/>
              </a:lnSpc>
              <a:buFont typeface="Arial" panose="020B0604020202020204" pitchFamily="34" charset="0"/>
              <a:buChar char="•"/>
              <a:defRPr sz="2800">
                <a:solidFill>
                  <a:srgbClr val="333333"/>
                </a:solidFill>
                <a:latin typeface="McKinsey Sans"/>
              </a:defRPr>
            </a:pPr>
            <a:r>
              <a:rPr b="1"/>
              <a:t>1</a:t>
            </a:r>
            <a:r>
              <a:t> – Eres uno una principiante. Has empezado a aprender, pero todavía no sabes cómo hacer nada. Si quieres ponerlo en términos universitarios, estás en las primeras semanas de un curso introductorio.</a:t>
            </a:r>
          </a:p>
          <a:p>
            <a:pPr algn="just">
              <a:lnSpc>
                <a:spcPts val="3359"/>
              </a:lnSpc>
              <a:buFont typeface="Arial" panose="020B0604020202020204" pitchFamily="34" charset="0"/>
              <a:buChar char="•"/>
              <a:defRPr sz="2800">
                <a:solidFill>
                  <a:srgbClr val="333333"/>
                </a:solidFill>
                <a:latin typeface="McKinsey Sans"/>
              </a:defRPr>
            </a:pPr>
            <a:r>
              <a:rPr b="1"/>
              <a:t>2</a:t>
            </a:r>
            <a:r>
              <a:t> – Eres un/a principiante avanzado/a. Puedes hacer algunas cosas por tu cuenta, pero aún necesitas mucha orientación y fórmulas.</a:t>
            </a:r>
          </a:p>
        </p:txBody>
      </p:sp>
    </p:spTree>
    <p:extLst>
      <p:ext uri="{BB962C8B-B14F-4D97-AF65-F5344CB8AC3E}">
        <p14:creationId xmlns:p14="http://schemas.microsoft.com/office/powerpoint/2010/main" val="12731487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grpSp>
        <p:nvGrpSpPr>
          <p:cNvPr id="2" name="Group 2"/>
          <p:cNvGrpSpPr/>
          <p:nvPr/>
        </p:nvGrpSpPr>
        <p:grpSpPr>
          <a:xfrm>
            <a:off x="0" y="3698262"/>
            <a:ext cx="19062365" cy="3086100"/>
            <a:chOff x="0" y="0"/>
            <a:chExt cx="5020540" cy="812800"/>
          </a:xfrm>
        </p:grpSpPr>
        <p:sp>
          <p:nvSpPr>
            <p:cNvPr id="3" name="Freeform 3"/>
            <p:cNvSpPr/>
            <p:nvPr/>
          </p:nvSpPr>
          <p:spPr>
            <a:xfrm>
              <a:off x="0" y="0"/>
              <a:ext cx="5020540" cy="812800"/>
            </a:xfrm>
            <a:custGeom>
              <a:avLst/>
              <a:gdLst/>
              <a:ahLst/>
              <a:cxnLst/>
              <a:rect l="l" t="t" r="r" b="b"/>
              <a:pathLst>
                <a:path w="5020540" h="812800">
                  <a:moveTo>
                    <a:pt x="0" y="0"/>
                  </a:moveTo>
                  <a:lnTo>
                    <a:pt x="5020540" y="0"/>
                  </a:lnTo>
                  <a:lnTo>
                    <a:pt x="5020540" y="812800"/>
                  </a:lnTo>
                  <a:lnTo>
                    <a:pt x="0" y="812800"/>
                  </a:lnTo>
                  <a:close/>
                </a:path>
              </a:pathLst>
            </a:custGeom>
            <a:solidFill>
              <a:srgbClr val="D0E9E5"/>
            </a:solidFill>
          </p:spPr>
        </p:sp>
        <p:sp>
          <p:nvSpPr>
            <p:cNvPr id="4" name="TextBox 4"/>
            <p:cNvSpPr txBox="1"/>
            <p:nvPr/>
          </p:nvSpPr>
          <p:spPr>
            <a:xfrm>
              <a:off x="0" y="-38100"/>
              <a:ext cx="812800" cy="850900"/>
            </a:xfrm>
            <a:prstGeom prst="rect">
              <a:avLst/>
            </a:prstGeom>
          </p:spPr>
          <p:txBody>
            <a:bodyPr lIns="50800" tIns="50800" rIns="50800" bIns="50800" anchor="ctr"/>
            <a:lstStyle/>
            <a:p>
              <a:pPr algn="ctr">
                <a:lnSpc>
                  <a:spcPts val="2659"/>
                </a:lnSpc>
                <a:spcBef>
                  <a:spcPct val="0"/>
                </a:spcBef>
              </a:pPr>
              <a:endParaRPr/>
            </a:p>
          </p:txBody>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947194">
            <a:off x="6660949" y="7604935"/>
            <a:ext cx="5364129" cy="5364129"/>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632120">
            <a:off x="-2431639" y="-1705919"/>
            <a:ext cx="5721823" cy="5669807"/>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571149">
            <a:off x="-2523144" y="7570662"/>
            <a:ext cx="6836042" cy="6773896"/>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800000">
            <a:off x="15156600" y="8264626"/>
            <a:ext cx="3334026" cy="3588482"/>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0800000">
            <a:off x="1904437" y="-772267"/>
            <a:ext cx="2556197" cy="2751289"/>
          </a:xfrm>
          <a:prstGeom prst="rect">
            <a:avLst/>
          </a:prstGeom>
        </p:spPr>
      </p:pic>
      <p:pic>
        <p:nvPicPr>
          <p:cNvPr id="10"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9614497">
            <a:off x="17189899" y="6091404"/>
            <a:ext cx="4352147" cy="4346443"/>
          </a:xfrm>
          <a:prstGeom prst="rect">
            <a:avLst/>
          </a:prstGeom>
        </p:spPr>
      </p:pic>
      <p:pic>
        <p:nvPicPr>
          <p:cNvPr id="11" name="Picture 1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3420380">
            <a:off x="5570971" y="-4349323"/>
            <a:ext cx="5810576" cy="5802961"/>
          </a:xfrm>
          <a:prstGeom prst="rect">
            <a:avLst/>
          </a:prstGeom>
        </p:spPr>
      </p:pic>
      <p:pic>
        <p:nvPicPr>
          <p:cNvPr id="12" name="Picture 12"/>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4167270">
            <a:off x="-3176552" y="4860538"/>
            <a:ext cx="4881157" cy="4874760"/>
          </a:xfrm>
          <a:prstGeom prst="rect">
            <a:avLst/>
          </a:prstGeom>
        </p:spPr>
      </p:pic>
      <p:grpSp>
        <p:nvGrpSpPr>
          <p:cNvPr id="13" name="Group 13"/>
          <p:cNvGrpSpPr/>
          <p:nvPr/>
        </p:nvGrpSpPr>
        <p:grpSpPr>
          <a:xfrm rot="-10800000">
            <a:off x="1170764" y="8531326"/>
            <a:ext cx="2900572" cy="807705"/>
            <a:chOff x="0" y="0"/>
            <a:chExt cx="3867430" cy="1076939"/>
          </a:xfrm>
        </p:grpSpPr>
        <p:pic>
          <p:nvPicPr>
            <p:cNvPr id="14" name="Picture 14"/>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0" y="0"/>
              <a:ext cx="3867430" cy="618789"/>
            </a:xfrm>
            <a:prstGeom prst="rect">
              <a:avLst/>
            </a:prstGeom>
          </p:spPr>
        </p:pic>
        <p:pic>
          <p:nvPicPr>
            <p:cNvPr id="15" name="Picture 15"/>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0" y="458151"/>
              <a:ext cx="3867430" cy="618789"/>
            </a:xfrm>
            <a:prstGeom prst="rect">
              <a:avLst/>
            </a:prstGeom>
          </p:spPr>
        </p:pic>
      </p:grpSp>
      <p:sp>
        <p:nvSpPr>
          <p:cNvPr id="16" name="TextBox 16"/>
          <p:cNvSpPr txBox="1"/>
          <p:nvPr/>
        </p:nvSpPr>
        <p:spPr>
          <a:xfrm>
            <a:off x="-152400" y="3607119"/>
            <a:ext cx="18407222" cy="3035446"/>
          </a:xfrm>
          <a:prstGeom prst="rect">
            <a:avLst/>
          </a:prstGeom>
        </p:spPr>
        <p:txBody>
          <a:bodyPr wrap="square" lIns="0" tIns="0" rIns="0" bIns="0" anchor="t">
            <a:spAutoFit/>
          </a:bodyPr>
          <a:lstStyle/>
          <a:p>
            <a:pPr algn="ctr">
              <a:lnSpc>
                <a:spcPts val="12599"/>
              </a:lnSpc>
              <a:defRPr sz="6600">
                <a:solidFill>
                  <a:srgbClr val="04989E"/>
                </a:solidFill>
                <a:latin typeface="Abhaya Libre Regular"/>
              </a:defRPr>
            </a:pPr>
            <a:r>
              <a:rPr sz="5400" dirty="0"/>
              <a:t>Desarrollo de </a:t>
            </a:r>
            <a:r>
              <a:rPr sz="5400" dirty="0" err="1"/>
              <a:t>habilidades</a:t>
            </a:r>
            <a:r>
              <a:rPr sz="5400" dirty="0"/>
              <a:t> </a:t>
            </a:r>
            <a:r>
              <a:rPr sz="5400" dirty="0" err="1"/>
              <a:t>inteligentes</a:t>
            </a:r>
            <a:r>
              <a:rPr sz="5400" dirty="0"/>
              <a:t>: </a:t>
            </a:r>
            <a:r>
              <a:rPr sz="5400" dirty="0" err="1"/>
              <a:t>habilidades</a:t>
            </a:r>
            <a:r>
              <a:rPr sz="5400" dirty="0"/>
              <a:t> </a:t>
            </a:r>
            <a:r>
              <a:rPr sz="5400" dirty="0" err="1"/>
              <a:t>en</a:t>
            </a:r>
            <a:r>
              <a:rPr sz="5400" dirty="0"/>
              <a:t> forma de T, </a:t>
            </a:r>
            <a:r>
              <a:rPr sz="5400" dirty="0" err="1"/>
              <a:t>pensamiento</a:t>
            </a:r>
            <a:r>
              <a:rPr sz="5400" dirty="0"/>
              <a:t> de </a:t>
            </a:r>
            <a:r>
              <a:rPr sz="5400" dirty="0" err="1"/>
              <a:t>soluciones</a:t>
            </a:r>
            <a:r>
              <a:rPr sz="5400" dirty="0"/>
              <a:t> </a:t>
            </a:r>
            <a:r>
              <a:rPr sz="5400" dirty="0" err="1"/>
              <a:t>inteligentes</a:t>
            </a:r>
            <a:r>
              <a:rPr sz="5400" dirty="0"/>
              <a:t>, </a:t>
            </a:r>
            <a:r>
              <a:rPr sz="5400" dirty="0" err="1"/>
              <a:t>planificación</a:t>
            </a:r>
            <a:r>
              <a:rPr sz="5400" dirty="0"/>
              <a:t> </a:t>
            </a:r>
            <a:r>
              <a:rPr sz="5400" dirty="0" err="1"/>
              <a:t>inteligente</a:t>
            </a:r>
            <a:endParaRPr sz="5400" dirty="0"/>
          </a:p>
        </p:txBody>
      </p:sp>
      <p:pic>
        <p:nvPicPr>
          <p:cNvPr id="17" name="Picture 17"/>
          <p:cNvPicPr>
            <a:picLocks noChangeAspect="1"/>
          </p:cNvPicPr>
          <p:nvPr/>
        </p:nvPicPr>
        <p:blipFill>
          <a:blip r:embed="rId14"/>
          <a:srcRect/>
          <a:stretch>
            <a:fillRect/>
          </a:stretch>
        </p:blipFill>
        <p:spPr>
          <a:xfrm>
            <a:off x="16418708" y="0"/>
            <a:ext cx="1869292" cy="1869292"/>
          </a:xfrm>
          <a:prstGeom prst="rect">
            <a:avLst/>
          </a:prstGeom>
        </p:spPr>
      </p:pic>
      <p:pic>
        <p:nvPicPr>
          <p:cNvPr id="18" name="Picture 18"/>
          <p:cNvPicPr>
            <a:picLocks noChangeAspect="1"/>
          </p:cNvPicPr>
          <p:nvPr/>
        </p:nvPicPr>
        <p:blipFill>
          <a:blip r:embed="rId15"/>
          <a:srcRect/>
          <a:stretch>
            <a:fillRect/>
          </a:stretch>
        </p:blipFill>
        <p:spPr>
          <a:xfrm>
            <a:off x="7758608" y="9258300"/>
            <a:ext cx="3710720" cy="779251"/>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1">
            <a:extLst>
              <a:ext uri="{FF2B5EF4-FFF2-40B4-BE49-F238E27FC236}">
                <a16:creationId xmlns:a16="http://schemas.microsoft.com/office/drawing/2014/main" id="{FFB95C82-A474-0BC4-1FDF-5A785F128825}"/>
              </a:ext>
            </a:extLst>
          </p:cNvPr>
          <p:cNvSpPr txBox="1"/>
          <p:nvPr/>
        </p:nvSpPr>
        <p:spPr>
          <a:xfrm>
            <a:off x="5131959" y="4258647"/>
            <a:ext cx="11963401" cy="3037883"/>
          </a:xfrm>
          <a:prstGeom prst="rect">
            <a:avLst/>
          </a:prstGeom>
        </p:spPr>
        <p:txBody>
          <a:bodyPr wrap="square" lIns="0" tIns="0" rIns="0" bIns="0" anchor="t">
            <a:spAutoFit/>
          </a:bodyPr>
          <a:lstStyle/>
          <a:p>
            <a:pPr algn="just">
              <a:lnSpc>
                <a:spcPts val="3359"/>
              </a:lnSpc>
              <a:buFont typeface="Arial" panose="020B0604020202020204" pitchFamily="34" charset="0"/>
              <a:buChar char="•"/>
              <a:defRPr sz="2800">
                <a:solidFill>
                  <a:srgbClr val="333333"/>
                </a:solidFill>
                <a:latin typeface="McKinsey Sans"/>
              </a:defRPr>
            </a:pPr>
            <a:r>
              <a:rPr b="1"/>
              <a:t>3</a:t>
            </a:r>
            <a:r>
              <a:t> – Ya eres competente. Has superado el material introductorio y estás descubriendo dónde aplicar lo que has aprendido.</a:t>
            </a:r>
          </a:p>
          <a:p>
            <a:pPr algn="just">
              <a:lnSpc>
                <a:spcPts val="3359"/>
              </a:lnSpc>
              <a:buFont typeface="Arial" panose="020B0604020202020204" pitchFamily="34" charset="0"/>
              <a:buChar char="•"/>
              <a:defRPr sz="2800">
                <a:solidFill>
                  <a:srgbClr val="333333"/>
                </a:solidFill>
                <a:latin typeface="McKinsey Sans"/>
              </a:defRPr>
            </a:pPr>
            <a:r>
              <a:rPr b="1"/>
              <a:t>4</a:t>
            </a:r>
            <a:r>
              <a:t> – Eres casi un experto o experta. Puedes hacer cosas que a la mayoría de la gente ni siquiera se le ocurre hacer. No llegas a la perfección, y todavía tienes que pensar qué hacer en ciertas situaciones. Pero lo haces muy bien.</a:t>
            </a:r>
          </a:p>
          <a:p>
            <a:pPr algn="just">
              <a:lnSpc>
                <a:spcPts val="3359"/>
              </a:lnSpc>
              <a:buFont typeface="Arial" panose="020B0604020202020204" pitchFamily="34" charset="0"/>
              <a:buChar char="•"/>
              <a:defRPr sz="2800">
                <a:solidFill>
                  <a:srgbClr val="333333"/>
                </a:solidFill>
                <a:latin typeface="McKinsey Sans"/>
              </a:defRPr>
            </a:pPr>
            <a:r>
              <a:rPr b="1"/>
              <a:t>5</a:t>
            </a:r>
            <a:r>
              <a:t> – Eres un experto o experta. Trabajas usando la intuición por encima de todo, y para alguien externo, tu rendimiento parece magia.</a:t>
            </a:r>
          </a:p>
        </p:txBody>
      </p:sp>
      <p:sp>
        <p:nvSpPr>
          <p:cNvPr id="3" name="TextBox 6">
            <a:extLst>
              <a:ext uri="{FF2B5EF4-FFF2-40B4-BE49-F238E27FC236}">
                <a16:creationId xmlns:a16="http://schemas.microsoft.com/office/drawing/2014/main" id="{1BBD21C7-0C84-BD85-1004-800988917004}"/>
              </a:ext>
            </a:extLst>
          </p:cNvPr>
          <p:cNvSpPr txBox="1"/>
          <p:nvPr/>
        </p:nvSpPr>
        <p:spPr>
          <a:xfrm>
            <a:off x="4419600" y="3081293"/>
            <a:ext cx="10490301" cy="765979"/>
          </a:xfrm>
          <a:prstGeom prst="rect">
            <a:avLst/>
          </a:prstGeom>
        </p:spPr>
        <p:txBody>
          <a:bodyPr wrap="square" lIns="0" tIns="0" rIns="0" bIns="0" anchor="t">
            <a:spAutoFit/>
          </a:bodyPr>
          <a:lstStyle/>
          <a:p>
            <a:pPr algn="ctr">
              <a:lnSpc>
                <a:spcPts val="5449"/>
              </a:lnSpc>
              <a:defRPr sz="6410">
                <a:solidFill>
                  <a:srgbClr val="000000"/>
                </a:solidFill>
                <a:latin typeface="Abhaya Libre Regular"/>
              </a:defRPr>
            </a:pPr>
            <a:r>
              <a:t>Niveles para adoptar la forma de T</a:t>
            </a:r>
          </a:p>
        </p:txBody>
      </p:sp>
      <p:pic>
        <p:nvPicPr>
          <p:cNvPr id="4" name="Picture 3">
            <a:extLst>
              <a:ext uri="{FF2B5EF4-FFF2-40B4-BE49-F238E27FC236}">
                <a16:creationId xmlns:a16="http://schemas.microsoft.com/office/drawing/2014/main" id="{314997E7-935F-6C4A-11B1-C9DEA9325C2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36636">
            <a:off x="1" y="-1496688"/>
            <a:ext cx="3334026" cy="3588482"/>
          </a:xfrm>
          <a:prstGeom prst="rect">
            <a:avLst/>
          </a:prstGeom>
        </p:spPr>
      </p:pic>
      <p:pic>
        <p:nvPicPr>
          <p:cNvPr id="5" name="Picture 8">
            <a:extLst>
              <a:ext uri="{FF2B5EF4-FFF2-40B4-BE49-F238E27FC236}">
                <a16:creationId xmlns:a16="http://schemas.microsoft.com/office/drawing/2014/main" id="{7F17DB2D-C10E-61AF-1F5B-5886DA34516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185502">
            <a:off x="14237383" y="7181115"/>
            <a:ext cx="2586967" cy="2583577"/>
          </a:xfrm>
          <a:prstGeom prst="rect">
            <a:avLst/>
          </a:prstGeom>
        </p:spPr>
      </p:pic>
      <p:pic>
        <p:nvPicPr>
          <p:cNvPr id="6" name="Picture 5">
            <a:extLst>
              <a:ext uri="{FF2B5EF4-FFF2-40B4-BE49-F238E27FC236}">
                <a16:creationId xmlns:a16="http://schemas.microsoft.com/office/drawing/2014/main" id="{31561F00-2633-2A27-F216-2477535E9A51}"/>
              </a:ext>
            </a:extLst>
          </p:cNvPr>
          <p:cNvPicPr>
            <a:picLocks noChangeAspect="1"/>
          </p:cNvPicPr>
          <p:nvPr/>
        </p:nvPicPr>
        <p:blipFill>
          <a:blip r:embed="rId6"/>
          <a:srcRect/>
          <a:stretch>
            <a:fillRect/>
          </a:stretch>
        </p:blipFill>
        <p:spPr>
          <a:xfrm>
            <a:off x="7402940" y="9182100"/>
            <a:ext cx="3710720" cy="779251"/>
          </a:xfrm>
          <a:prstGeom prst="rect">
            <a:avLst/>
          </a:prstGeom>
        </p:spPr>
      </p:pic>
      <p:pic>
        <p:nvPicPr>
          <p:cNvPr id="7" name="Picture 4">
            <a:extLst>
              <a:ext uri="{FF2B5EF4-FFF2-40B4-BE49-F238E27FC236}">
                <a16:creationId xmlns:a16="http://schemas.microsoft.com/office/drawing/2014/main" id="{7F0EFBE1-7AD3-4818-C6FF-B83DAA295B43}"/>
              </a:ext>
            </a:extLst>
          </p:cNvPr>
          <p:cNvPicPr>
            <a:picLocks noChangeAspect="1"/>
          </p:cNvPicPr>
          <p:nvPr/>
        </p:nvPicPr>
        <p:blipFill>
          <a:blip r:embed="rId7"/>
          <a:srcRect/>
          <a:stretch>
            <a:fillRect/>
          </a:stretch>
        </p:blipFill>
        <p:spPr>
          <a:xfrm>
            <a:off x="16418708" y="0"/>
            <a:ext cx="1869292" cy="1869292"/>
          </a:xfrm>
          <a:prstGeom prst="rect">
            <a:avLst/>
          </a:prstGeom>
        </p:spPr>
      </p:pic>
      <p:grpSp>
        <p:nvGrpSpPr>
          <p:cNvPr id="8" name="Group 36">
            <a:extLst>
              <a:ext uri="{FF2B5EF4-FFF2-40B4-BE49-F238E27FC236}">
                <a16:creationId xmlns:a16="http://schemas.microsoft.com/office/drawing/2014/main" id="{CC22EB87-1F00-E53D-B0BE-4AE173966942}"/>
              </a:ext>
            </a:extLst>
          </p:cNvPr>
          <p:cNvGrpSpPr/>
          <p:nvPr/>
        </p:nvGrpSpPr>
        <p:grpSpPr>
          <a:xfrm>
            <a:off x="85161" y="8764020"/>
            <a:ext cx="2900572" cy="807705"/>
            <a:chOff x="0" y="0"/>
            <a:chExt cx="3867430" cy="1076939"/>
          </a:xfrm>
        </p:grpSpPr>
        <p:pic>
          <p:nvPicPr>
            <p:cNvPr id="9" name="Picture 37">
              <a:extLst>
                <a:ext uri="{FF2B5EF4-FFF2-40B4-BE49-F238E27FC236}">
                  <a16:creationId xmlns:a16="http://schemas.microsoft.com/office/drawing/2014/main" id="{A6F4284A-84AB-16F6-36D0-EF629C50947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0" y="0"/>
              <a:ext cx="3867430" cy="618789"/>
            </a:xfrm>
            <a:prstGeom prst="rect">
              <a:avLst/>
            </a:prstGeom>
          </p:spPr>
        </p:pic>
        <p:pic>
          <p:nvPicPr>
            <p:cNvPr id="10" name="Picture 38">
              <a:extLst>
                <a:ext uri="{FF2B5EF4-FFF2-40B4-BE49-F238E27FC236}">
                  <a16:creationId xmlns:a16="http://schemas.microsoft.com/office/drawing/2014/main" id="{08C26C6A-B13B-F5D8-D96E-77847D94A3F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0" y="458151"/>
              <a:ext cx="3867430" cy="618789"/>
            </a:xfrm>
            <a:prstGeom prst="rect">
              <a:avLst/>
            </a:prstGeom>
          </p:spPr>
        </p:pic>
      </p:grpSp>
      <p:pic>
        <p:nvPicPr>
          <p:cNvPr id="11" name="Picture 32">
            <a:extLst>
              <a:ext uri="{FF2B5EF4-FFF2-40B4-BE49-F238E27FC236}">
                <a16:creationId xmlns:a16="http://schemas.microsoft.com/office/drawing/2014/main" id="{E8A5BA3F-5E30-EEC1-17A7-ADEDB0CB026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852805">
            <a:off x="8481650" y="703516"/>
            <a:ext cx="2366200" cy="2366200"/>
          </a:xfrm>
          <a:prstGeom prst="rect">
            <a:avLst/>
          </a:prstGeom>
        </p:spPr>
      </p:pic>
      <p:pic>
        <p:nvPicPr>
          <p:cNvPr id="13" name="Picture 12">
            <a:extLst>
              <a:ext uri="{FF2B5EF4-FFF2-40B4-BE49-F238E27FC236}">
                <a16:creationId xmlns:a16="http://schemas.microsoft.com/office/drawing/2014/main" id="{23531BF5-DFE5-7825-4D9A-E6172E48BCF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66483" y="4369987"/>
            <a:ext cx="3238500" cy="3176919"/>
          </a:xfrm>
          <a:prstGeom prst="rect">
            <a:avLst/>
          </a:prstGeom>
        </p:spPr>
      </p:pic>
    </p:spTree>
    <p:extLst>
      <p:ext uri="{BB962C8B-B14F-4D97-AF65-F5344CB8AC3E}">
        <p14:creationId xmlns:p14="http://schemas.microsoft.com/office/powerpoint/2010/main" val="19086576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4196164">
            <a:off x="404230" y="8614041"/>
            <a:ext cx="1260875" cy="1343956"/>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836636">
            <a:off x="0" y="-2006961"/>
            <a:ext cx="3334026" cy="3588482"/>
          </a:xfrm>
          <a:prstGeom prst="rect">
            <a:avLst/>
          </a:prstGeom>
        </p:spPr>
      </p:pic>
      <p:pic>
        <p:nvPicPr>
          <p:cNvPr id="4" name="Picture 4"/>
          <p:cNvPicPr>
            <a:picLocks noChangeAspect="1"/>
          </p:cNvPicPr>
          <p:nvPr/>
        </p:nvPicPr>
        <p:blipFill>
          <a:blip r:embed="rId7"/>
          <a:srcRect/>
          <a:stretch>
            <a:fillRect/>
          </a:stretch>
        </p:blipFill>
        <p:spPr>
          <a:xfrm>
            <a:off x="16418708" y="0"/>
            <a:ext cx="1869292" cy="1869292"/>
          </a:xfrm>
          <a:prstGeom prst="rect">
            <a:avLst/>
          </a:prstGeom>
        </p:spPr>
      </p:pic>
      <p:pic>
        <p:nvPicPr>
          <p:cNvPr id="5" name="Picture 5"/>
          <p:cNvPicPr>
            <a:picLocks noChangeAspect="1"/>
          </p:cNvPicPr>
          <p:nvPr/>
        </p:nvPicPr>
        <p:blipFill>
          <a:blip r:embed="rId8"/>
          <a:srcRect/>
          <a:stretch>
            <a:fillRect/>
          </a:stretch>
        </p:blipFill>
        <p:spPr>
          <a:xfrm>
            <a:off x="7870030" y="9245916"/>
            <a:ext cx="3710720" cy="779251"/>
          </a:xfrm>
          <a:prstGeom prst="rect">
            <a:avLst/>
          </a:prstGeom>
        </p:spPr>
      </p:pic>
      <p:pic>
        <p:nvPicPr>
          <p:cNvPr id="6" name="Picture 6"/>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9614497">
            <a:off x="16085383" y="8090175"/>
            <a:ext cx="1708997" cy="1706757"/>
          </a:xfrm>
          <a:prstGeom prst="rect">
            <a:avLst/>
          </a:prstGeom>
        </p:spPr>
      </p:pic>
      <p:grpSp>
        <p:nvGrpSpPr>
          <p:cNvPr id="7" name="Group 7"/>
          <p:cNvGrpSpPr>
            <a:grpSpLocks noChangeAspect="1"/>
          </p:cNvGrpSpPr>
          <p:nvPr/>
        </p:nvGrpSpPr>
        <p:grpSpPr>
          <a:xfrm>
            <a:off x="9725390" y="1813145"/>
            <a:ext cx="7214492" cy="4119961"/>
            <a:chOff x="-2540" y="-2541"/>
            <a:chExt cx="2377441" cy="2899810"/>
          </a:xfrm>
        </p:grpSpPr>
        <p:sp>
          <p:nvSpPr>
            <p:cNvPr id="8" name="Freeform 8"/>
            <p:cNvSpPr/>
            <p:nvPr/>
          </p:nvSpPr>
          <p:spPr>
            <a:xfrm>
              <a:off x="-2540" y="-2541"/>
              <a:ext cx="2377441" cy="2899810"/>
            </a:xfrm>
            <a:custGeom>
              <a:avLst/>
              <a:gdLst/>
              <a:ahLst/>
              <a:cxnLst/>
              <a:rect l="l" t="t" r="r" b="b"/>
              <a:pathLst>
                <a:path w="2377441" h="2009140">
                  <a:moveTo>
                    <a:pt x="2376170" y="1778000"/>
                  </a:moveTo>
                  <a:cubicBezTo>
                    <a:pt x="2374900" y="1276350"/>
                    <a:pt x="2359660" y="598170"/>
                    <a:pt x="2359660" y="97790"/>
                  </a:cubicBezTo>
                  <a:cubicBezTo>
                    <a:pt x="2359660" y="90170"/>
                    <a:pt x="2360930" y="82550"/>
                    <a:pt x="2360930" y="76200"/>
                  </a:cubicBezTo>
                  <a:cubicBezTo>
                    <a:pt x="2359660" y="74930"/>
                    <a:pt x="2358390" y="74930"/>
                    <a:pt x="2357120" y="73660"/>
                  </a:cubicBezTo>
                  <a:cubicBezTo>
                    <a:pt x="2357120" y="73660"/>
                    <a:pt x="2355850" y="74930"/>
                    <a:pt x="2355850" y="76200"/>
                  </a:cubicBezTo>
                  <a:cubicBezTo>
                    <a:pt x="2353310" y="82550"/>
                    <a:pt x="2348230" y="82550"/>
                    <a:pt x="2343150" y="82550"/>
                  </a:cubicBezTo>
                  <a:cubicBezTo>
                    <a:pt x="2336800" y="81280"/>
                    <a:pt x="2330450" y="74930"/>
                    <a:pt x="2322830" y="77470"/>
                  </a:cubicBezTo>
                  <a:cubicBezTo>
                    <a:pt x="2320290" y="78740"/>
                    <a:pt x="2315210" y="76200"/>
                    <a:pt x="2313940" y="73660"/>
                  </a:cubicBezTo>
                  <a:cubicBezTo>
                    <a:pt x="2310130" y="68580"/>
                    <a:pt x="2305050" y="68580"/>
                    <a:pt x="2299970" y="71120"/>
                  </a:cubicBezTo>
                  <a:cubicBezTo>
                    <a:pt x="2297430" y="72390"/>
                    <a:pt x="2294890" y="71120"/>
                    <a:pt x="2292350" y="71120"/>
                  </a:cubicBezTo>
                  <a:cubicBezTo>
                    <a:pt x="2288540" y="71120"/>
                    <a:pt x="2283460" y="69850"/>
                    <a:pt x="2279650" y="68580"/>
                  </a:cubicBezTo>
                  <a:cubicBezTo>
                    <a:pt x="2278380" y="68580"/>
                    <a:pt x="2275840" y="67310"/>
                    <a:pt x="2274570" y="67310"/>
                  </a:cubicBezTo>
                  <a:cubicBezTo>
                    <a:pt x="2270760" y="66040"/>
                    <a:pt x="2266950" y="62230"/>
                    <a:pt x="2263140" y="67310"/>
                  </a:cubicBezTo>
                  <a:cubicBezTo>
                    <a:pt x="2263140" y="67310"/>
                    <a:pt x="2260600" y="67310"/>
                    <a:pt x="2259330" y="66040"/>
                  </a:cubicBezTo>
                  <a:cubicBezTo>
                    <a:pt x="2258060" y="63500"/>
                    <a:pt x="2256790" y="59690"/>
                    <a:pt x="2255520" y="57150"/>
                  </a:cubicBezTo>
                  <a:cubicBezTo>
                    <a:pt x="2252980" y="53340"/>
                    <a:pt x="2252980" y="46990"/>
                    <a:pt x="2249170" y="44450"/>
                  </a:cubicBezTo>
                  <a:cubicBezTo>
                    <a:pt x="2246630" y="43180"/>
                    <a:pt x="2245360" y="41910"/>
                    <a:pt x="2244090" y="39370"/>
                  </a:cubicBezTo>
                  <a:cubicBezTo>
                    <a:pt x="2244090" y="38100"/>
                    <a:pt x="2241550" y="36830"/>
                    <a:pt x="2241550" y="35560"/>
                  </a:cubicBezTo>
                  <a:lnTo>
                    <a:pt x="2237740" y="31750"/>
                  </a:lnTo>
                  <a:cubicBezTo>
                    <a:pt x="2236470" y="29210"/>
                    <a:pt x="2235200" y="25400"/>
                    <a:pt x="2232660" y="24130"/>
                  </a:cubicBezTo>
                  <a:cubicBezTo>
                    <a:pt x="2227580" y="20320"/>
                    <a:pt x="2226310" y="15240"/>
                    <a:pt x="2228850" y="8890"/>
                  </a:cubicBezTo>
                  <a:cubicBezTo>
                    <a:pt x="2225040" y="7620"/>
                    <a:pt x="2222500" y="5080"/>
                    <a:pt x="2218690" y="5080"/>
                  </a:cubicBezTo>
                  <a:cubicBezTo>
                    <a:pt x="2203450" y="6350"/>
                    <a:pt x="2186940" y="8890"/>
                    <a:pt x="2171700" y="10160"/>
                  </a:cubicBezTo>
                  <a:cubicBezTo>
                    <a:pt x="2169160" y="10160"/>
                    <a:pt x="2165350" y="11430"/>
                    <a:pt x="2164080" y="12700"/>
                  </a:cubicBezTo>
                  <a:cubicBezTo>
                    <a:pt x="2153920" y="19050"/>
                    <a:pt x="2143760" y="13970"/>
                    <a:pt x="2133600" y="12700"/>
                  </a:cubicBezTo>
                  <a:cubicBezTo>
                    <a:pt x="2125980" y="12700"/>
                    <a:pt x="2118360" y="8890"/>
                    <a:pt x="2110740" y="7620"/>
                  </a:cubicBezTo>
                  <a:cubicBezTo>
                    <a:pt x="2101850" y="6350"/>
                    <a:pt x="2094230" y="7620"/>
                    <a:pt x="2085340" y="6350"/>
                  </a:cubicBezTo>
                  <a:cubicBezTo>
                    <a:pt x="2084070" y="6350"/>
                    <a:pt x="2082800" y="5080"/>
                    <a:pt x="2081530" y="3810"/>
                  </a:cubicBezTo>
                  <a:cubicBezTo>
                    <a:pt x="2078990" y="0"/>
                    <a:pt x="2073910" y="1270"/>
                    <a:pt x="2071370" y="2540"/>
                  </a:cubicBezTo>
                  <a:cubicBezTo>
                    <a:pt x="2067560" y="5080"/>
                    <a:pt x="2066290" y="8890"/>
                    <a:pt x="2063750" y="12700"/>
                  </a:cubicBezTo>
                  <a:cubicBezTo>
                    <a:pt x="2057400" y="13970"/>
                    <a:pt x="2048510" y="15240"/>
                    <a:pt x="2042160" y="19050"/>
                  </a:cubicBezTo>
                  <a:cubicBezTo>
                    <a:pt x="2037080" y="21590"/>
                    <a:pt x="2034540" y="22860"/>
                    <a:pt x="2030730" y="20320"/>
                  </a:cubicBezTo>
                  <a:lnTo>
                    <a:pt x="2029460" y="21590"/>
                  </a:lnTo>
                  <a:cubicBezTo>
                    <a:pt x="2032000" y="24130"/>
                    <a:pt x="2033270" y="27940"/>
                    <a:pt x="2035810" y="30480"/>
                  </a:cubicBezTo>
                  <a:cubicBezTo>
                    <a:pt x="2032000" y="31750"/>
                    <a:pt x="2026920" y="34290"/>
                    <a:pt x="2024380" y="33020"/>
                  </a:cubicBezTo>
                  <a:cubicBezTo>
                    <a:pt x="2018030" y="31750"/>
                    <a:pt x="2015490" y="34290"/>
                    <a:pt x="2010410" y="36830"/>
                  </a:cubicBezTo>
                  <a:cubicBezTo>
                    <a:pt x="2005330" y="40640"/>
                    <a:pt x="1998980" y="43180"/>
                    <a:pt x="1993900" y="45720"/>
                  </a:cubicBezTo>
                  <a:cubicBezTo>
                    <a:pt x="1992630" y="45720"/>
                    <a:pt x="1991360" y="45720"/>
                    <a:pt x="1990090" y="44450"/>
                  </a:cubicBezTo>
                  <a:cubicBezTo>
                    <a:pt x="1988820" y="44450"/>
                    <a:pt x="1987550" y="43180"/>
                    <a:pt x="1987550" y="43180"/>
                  </a:cubicBezTo>
                  <a:cubicBezTo>
                    <a:pt x="1981200" y="45720"/>
                    <a:pt x="1974850" y="48260"/>
                    <a:pt x="1968500" y="45720"/>
                  </a:cubicBezTo>
                  <a:cubicBezTo>
                    <a:pt x="1967230" y="45720"/>
                    <a:pt x="1967230" y="46990"/>
                    <a:pt x="1965960" y="46990"/>
                  </a:cubicBezTo>
                  <a:cubicBezTo>
                    <a:pt x="1958340" y="49530"/>
                    <a:pt x="1953260" y="58420"/>
                    <a:pt x="1943100" y="58420"/>
                  </a:cubicBezTo>
                  <a:cubicBezTo>
                    <a:pt x="1935480" y="58420"/>
                    <a:pt x="1927860" y="64770"/>
                    <a:pt x="1920240" y="64770"/>
                  </a:cubicBezTo>
                  <a:cubicBezTo>
                    <a:pt x="1911350" y="66040"/>
                    <a:pt x="1903730" y="68580"/>
                    <a:pt x="1896110" y="72390"/>
                  </a:cubicBezTo>
                  <a:cubicBezTo>
                    <a:pt x="1893570" y="73660"/>
                    <a:pt x="1891030" y="73660"/>
                    <a:pt x="1889760" y="73660"/>
                  </a:cubicBezTo>
                  <a:cubicBezTo>
                    <a:pt x="1883410" y="71120"/>
                    <a:pt x="1879600" y="74930"/>
                    <a:pt x="1877060" y="78740"/>
                  </a:cubicBezTo>
                  <a:cubicBezTo>
                    <a:pt x="1870710" y="87630"/>
                    <a:pt x="1860550" y="90170"/>
                    <a:pt x="1851660" y="92710"/>
                  </a:cubicBezTo>
                  <a:cubicBezTo>
                    <a:pt x="1840230" y="95250"/>
                    <a:pt x="1828800" y="96520"/>
                    <a:pt x="1817370" y="97790"/>
                  </a:cubicBezTo>
                  <a:cubicBezTo>
                    <a:pt x="1816100" y="97790"/>
                    <a:pt x="1814830" y="101600"/>
                    <a:pt x="1812290" y="102870"/>
                  </a:cubicBezTo>
                  <a:cubicBezTo>
                    <a:pt x="1811020" y="102870"/>
                    <a:pt x="1809750" y="101600"/>
                    <a:pt x="1809750" y="101600"/>
                  </a:cubicBezTo>
                  <a:cubicBezTo>
                    <a:pt x="1803400" y="109220"/>
                    <a:pt x="1799590" y="120650"/>
                    <a:pt x="1786890" y="119380"/>
                  </a:cubicBezTo>
                  <a:lnTo>
                    <a:pt x="1785620" y="119380"/>
                  </a:lnTo>
                  <a:cubicBezTo>
                    <a:pt x="1775460" y="125730"/>
                    <a:pt x="1765300" y="123190"/>
                    <a:pt x="1756410" y="120650"/>
                  </a:cubicBezTo>
                  <a:cubicBezTo>
                    <a:pt x="1753870" y="120650"/>
                    <a:pt x="1750060" y="118110"/>
                    <a:pt x="1748790" y="115570"/>
                  </a:cubicBezTo>
                  <a:cubicBezTo>
                    <a:pt x="1744980" y="107950"/>
                    <a:pt x="1734820" y="105410"/>
                    <a:pt x="1727200" y="107950"/>
                  </a:cubicBezTo>
                  <a:cubicBezTo>
                    <a:pt x="1720850" y="110490"/>
                    <a:pt x="1714500" y="111760"/>
                    <a:pt x="1708150" y="114300"/>
                  </a:cubicBezTo>
                  <a:cubicBezTo>
                    <a:pt x="1697990" y="116840"/>
                    <a:pt x="1689100" y="118110"/>
                    <a:pt x="1678940" y="113030"/>
                  </a:cubicBezTo>
                  <a:cubicBezTo>
                    <a:pt x="1668780" y="107950"/>
                    <a:pt x="1661160" y="111760"/>
                    <a:pt x="1656080" y="123190"/>
                  </a:cubicBezTo>
                  <a:cubicBezTo>
                    <a:pt x="1652270" y="130810"/>
                    <a:pt x="1642109" y="132080"/>
                    <a:pt x="1635759" y="125730"/>
                  </a:cubicBezTo>
                  <a:cubicBezTo>
                    <a:pt x="1631949" y="121920"/>
                    <a:pt x="1629409" y="123190"/>
                    <a:pt x="1625599" y="125730"/>
                  </a:cubicBezTo>
                  <a:lnTo>
                    <a:pt x="1617979" y="133350"/>
                  </a:lnTo>
                  <a:cubicBezTo>
                    <a:pt x="1616709" y="134620"/>
                    <a:pt x="1614169" y="134620"/>
                    <a:pt x="1612899" y="134620"/>
                  </a:cubicBezTo>
                  <a:lnTo>
                    <a:pt x="1605279" y="134620"/>
                  </a:lnTo>
                  <a:cubicBezTo>
                    <a:pt x="1600199" y="134620"/>
                    <a:pt x="1595119" y="133350"/>
                    <a:pt x="1590040" y="132080"/>
                  </a:cubicBezTo>
                  <a:cubicBezTo>
                    <a:pt x="1583690" y="130810"/>
                    <a:pt x="1578609" y="127000"/>
                    <a:pt x="1572259" y="125730"/>
                  </a:cubicBezTo>
                  <a:cubicBezTo>
                    <a:pt x="1562099" y="124460"/>
                    <a:pt x="1559559" y="115570"/>
                    <a:pt x="1555749" y="109220"/>
                  </a:cubicBezTo>
                  <a:cubicBezTo>
                    <a:pt x="1553209" y="105410"/>
                    <a:pt x="1548129" y="100330"/>
                    <a:pt x="1543049" y="101600"/>
                  </a:cubicBezTo>
                  <a:cubicBezTo>
                    <a:pt x="1537969" y="104140"/>
                    <a:pt x="1532889" y="101600"/>
                    <a:pt x="1529079" y="100330"/>
                  </a:cubicBezTo>
                  <a:cubicBezTo>
                    <a:pt x="1527809" y="100330"/>
                    <a:pt x="1525269" y="99060"/>
                    <a:pt x="1523999" y="99060"/>
                  </a:cubicBezTo>
                  <a:cubicBezTo>
                    <a:pt x="1515109" y="96520"/>
                    <a:pt x="1508759" y="101600"/>
                    <a:pt x="1502409" y="107950"/>
                  </a:cubicBezTo>
                  <a:lnTo>
                    <a:pt x="1497329" y="113030"/>
                  </a:lnTo>
                  <a:cubicBezTo>
                    <a:pt x="1496059" y="114300"/>
                    <a:pt x="1496059" y="116840"/>
                    <a:pt x="1494790" y="118110"/>
                  </a:cubicBezTo>
                  <a:cubicBezTo>
                    <a:pt x="1487170" y="124460"/>
                    <a:pt x="1479550" y="121920"/>
                    <a:pt x="1470659" y="118110"/>
                  </a:cubicBezTo>
                  <a:cubicBezTo>
                    <a:pt x="1463040" y="114300"/>
                    <a:pt x="1454149" y="118110"/>
                    <a:pt x="1451609" y="125730"/>
                  </a:cubicBezTo>
                  <a:cubicBezTo>
                    <a:pt x="1450340" y="130810"/>
                    <a:pt x="1449070" y="134620"/>
                    <a:pt x="1442720" y="137160"/>
                  </a:cubicBezTo>
                  <a:cubicBezTo>
                    <a:pt x="1436370" y="140970"/>
                    <a:pt x="1428750" y="143510"/>
                    <a:pt x="1427480" y="152400"/>
                  </a:cubicBezTo>
                  <a:cubicBezTo>
                    <a:pt x="1427480" y="153670"/>
                    <a:pt x="1426210" y="154940"/>
                    <a:pt x="1424940" y="154940"/>
                  </a:cubicBezTo>
                  <a:cubicBezTo>
                    <a:pt x="1421130" y="156210"/>
                    <a:pt x="1418590" y="157480"/>
                    <a:pt x="1414780" y="158750"/>
                  </a:cubicBezTo>
                  <a:lnTo>
                    <a:pt x="1403350" y="158750"/>
                  </a:lnTo>
                  <a:cubicBezTo>
                    <a:pt x="1395730" y="157480"/>
                    <a:pt x="1388110" y="154940"/>
                    <a:pt x="1380490" y="153670"/>
                  </a:cubicBezTo>
                  <a:cubicBezTo>
                    <a:pt x="1371600" y="152400"/>
                    <a:pt x="1363979" y="157480"/>
                    <a:pt x="1355090" y="158750"/>
                  </a:cubicBezTo>
                  <a:lnTo>
                    <a:pt x="1353820" y="160020"/>
                  </a:lnTo>
                  <a:cubicBezTo>
                    <a:pt x="1351280" y="163830"/>
                    <a:pt x="1347470" y="162560"/>
                    <a:pt x="1344930" y="160020"/>
                  </a:cubicBezTo>
                  <a:cubicBezTo>
                    <a:pt x="1339850" y="154940"/>
                    <a:pt x="1330960" y="153670"/>
                    <a:pt x="1324610" y="156210"/>
                  </a:cubicBezTo>
                  <a:cubicBezTo>
                    <a:pt x="1316990" y="160020"/>
                    <a:pt x="1309370" y="162560"/>
                    <a:pt x="1301750" y="165100"/>
                  </a:cubicBezTo>
                  <a:cubicBezTo>
                    <a:pt x="1299210" y="165100"/>
                    <a:pt x="1296670" y="163830"/>
                    <a:pt x="1295400" y="163830"/>
                  </a:cubicBezTo>
                  <a:cubicBezTo>
                    <a:pt x="1292860" y="163830"/>
                    <a:pt x="1289050" y="162560"/>
                    <a:pt x="1287780" y="163830"/>
                  </a:cubicBezTo>
                  <a:cubicBezTo>
                    <a:pt x="1277620" y="171450"/>
                    <a:pt x="1267460" y="168910"/>
                    <a:pt x="1258570" y="163830"/>
                  </a:cubicBezTo>
                  <a:cubicBezTo>
                    <a:pt x="1253490" y="161290"/>
                    <a:pt x="1245870" y="158750"/>
                    <a:pt x="1243330" y="151130"/>
                  </a:cubicBezTo>
                  <a:cubicBezTo>
                    <a:pt x="1242060" y="146050"/>
                    <a:pt x="1236980" y="140970"/>
                    <a:pt x="1233170" y="137160"/>
                  </a:cubicBezTo>
                  <a:cubicBezTo>
                    <a:pt x="1226820" y="130810"/>
                    <a:pt x="1220470" y="121920"/>
                    <a:pt x="1209040" y="121920"/>
                  </a:cubicBezTo>
                  <a:cubicBezTo>
                    <a:pt x="1206500" y="121920"/>
                    <a:pt x="1203959" y="116840"/>
                    <a:pt x="1202690" y="118110"/>
                  </a:cubicBezTo>
                  <a:cubicBezTo>
                    <a:pt x="1197609" y="119380"/>
                    <a:pt x="1197609" y="116840"/>
                    <a:pt x="1195070" y="114300"/>
                  </a:cubicBezTo>
                  <a:cubicBezTo>
                    <a:pt x="1192530" y="111760"/>
                    <a:pt x="1188720" y="109220"/>
                    <a:pt x="1186180" y="105410"/>
                  </a:cubicBezTo>
                  <a:cubicBezTo>
                    <a:pt x="1182370" y="100330"/>
                    <a:pt x="1178560" y="93980"/>
                    <a:pt x="1174750" y="88900"/>
                  </a:cubicBezTo>
                  <a:cubicBezTo>
                    <a:pt x="1170940" y="83820"/>
                    <a:pt x="1168400" y="77470"/>
                    <a:pt x="1164590" y="72390"/>
                  </a:cubicBezTo>
                  <a:cubicBezTo>
                    <a:pt x="1163320" y="71120"/>
                    <a:pt x="1159509" y="69850"/>
                    <a:pt x="1158240" y="71120"/>
                  </a:cubicBezTo>
                  <a:lnTo>
                    <a:pt x="1143000" y="78740"/>
                  </a:lnTo>
                  <a:cubicBezTo>
                    <a:pt x="1140460" y="80010"/>
                    <a:pt x="1139190" y="82550"/>
                    <a:pt x="1137920" y="85090"/>
                  </a:cubicBezTo>
                  <a:lnTo>
                    <a:pt x="1136650" y="83820"/>
                  </a:lnTo>
                  <a:cubicBezTo>
                    <a:pt x="1137920" y="80010"/>
                    <a:pt x="1139190" y="76200"/>
                    <a:pt x="1140460" y="74930"/>
                  </a:cubicBezTo>
                  <a:lnTo>
                    <a:pt x="1125220" y="71120"/>
                  </a:lnTo>
                  <a:cubicBezTo>
                    <a:pt x="1121410" y="69850"/>
                    <a:pt x="1115060" y="69850"/>
                    <a:pt x="1112520" y="69850"/>
                  </a:cubicBezTo>
                  <a:lnTo>
                    <a:pt x="1092200" y="69850"/>
                  </a:lnTo>
                  <a:cubicBezTo>
                    <a:pt x="1084580" y="69850"/>
                    <a:pt x="1078230" y="68580"/>
                    <a:pt x="1070610" y="69850"/>
                  </a:cubicBezTo>
                  <a:cubicBezTo>
                    <a:pt x="1065530" y="71120"/>
                    <a:pt x="1061720" y="68580"/>
                    <a:pt x="1057910" y="66040"/>
                  </a:cubicBezTo>
                  <a:cubicBezTo>
                    <a:pt x="1047750" y="58420"/>
                    <a:pt x="1037590" y="49530"/>
                    <a:pt x="1023620" y="53340"/>
                  </a:cubicBezTo>
                  <a:cubicBezTo>
                    <a:pt x="1022350" y="53340"/>
                    <a:pt x="1019810" y="52070"/>
                    <a:pt x="1018540" y="50800"/>
                  </a:cubicBezTo>
                  <a:cubicBezTo>
                    <a:pt x="1014730" y="49530"/>
                    <a:pt x="1012190" y="46990"/>
                    <a:pt x="1007110" y="44450"/>
                  </a:cubicBezTo>
                  <a:cubicBezTo>
                    <a:pt x="1007110" y="48260"/>
                    <a:pt x="1007110" y="49530"/>
                    <a:pt x="1008380" y="52070"/>
                  </a:cubicBezTo>
                  <a:cubicBezTo>
                    <a:pt x="1005840" y="54610"/>
                    <a:pt x="1004570" y="53340"/>
                    <a:pt x="1003300" y="52070"/>
                  </a:cubicBezTo>
                  <a:cubicBezTo>
                    <a:pt x="1002030" y="53340"/>
                    <a:pt x="1000760" y="55880"/>
                    <a:pt x="999490" y="55880"/>
                  </a:cubicBezTo>
                  <a:cubicBezTo>
                    <a:pt x="993140" y="58420"/>
                    <a:pt x="986790" y="59690"/>
                    <a:pt x="980440" y="62230"/>
                  </a:cubicBezTo>
                  <a:cubicBezTo>
                    <a:pt x="977900" y="63500"/>
                    <a:pt x="975360" y="64770"/>
                    <a:pt x="974090" y="66040"/>
                  </a:cubicBezTo>
                  <a:cubicBezTo>
                    <a:pt x="969010" y="69850"/>
                    <a:pt x="965200" y="76200"/>
                    <a:pt x="956310" y="74930"/>
                  </a:cubicBezTo>
                  <a:cubicBezTo>
                    <a:pt x="955040" y="74930"/>
                    <a:pt x="952500" y="77470"/>
                    <a:pt x="949960" y="77470"/>
                  </a:cubicBezTo>
                  <a:cubicBezTo>
                    <a:pt x="947420" y="78740"/>
                    <a:pt x="943610" y="78740"/>
                    <a:pt x="941070" y="80010"/>
                  </a:cubicBezTo>
                  <a:lnTo>
                    <a:pt x="938530" y="80010"/>
                  </a:lnTo>
                  <a:cubicBezTo>
                    <a:pt x="930910" y="82550"/>
                    <a:pt x="924560" y="85090"/>
                    <a:pt x="916940" y="86360"/>
                  </a:cubicBezTo>
                  <a:lnTo>
                    <a:pt x="911860" y="86360"/>
                  </a:lnTo>
                  <a:cubicBezTo>
                    <a:pt x="905510" y="86360"/>
                    <a:pt x="900430" y="85090"/>
                    <a:pt x="894080" y="85090"/>
                  </a:cubicBezTo>
                  <a:cubicBezTo>
                    <a:pt x="887730" y="85090"/>
                    <a:pt x="881380" y="87630"/>
                    <a:pt x="875030" y="87630"/>
                  </a:cubicBezTo>
                  <a:cubicBezTo>
                    <a:pt x="867410" y="87630"/>
                    <a:pt x="858520" y="87630"/>
                    <a:pt x="852170" y="82550"/>
                  </a:cubicBezTo>
                  <a:cubicBezTo>
                    <a:pt x="850900" y="81280"/>
                    <a:pt x="847090" y="81280"/>
                    <a:pt x="844550" y="82550"/>
                  </a:cubicBezTo>
                  <a:cubicBezTo>
                    <a:pt x="835660" y="83820"/>
                    <a:pt x="826770" y="85090"/>
                    <a:pt x="819150" y="87630"/>
                  </a:cubicBezTo>
                  <a:cubicBezTo>
                    <a:pt x="811530" y="90170"/>
                    <a:pt x="807720" y="87630"/>
                    <a:pt x="805180" y="81280"/>
                  </a:cubicBezTo>
                  <a:cubicBezTo>
                    <a:pt x="803910" y="78740"/>
                    <a:pt x="801370" y="76200"/>
                    <a:pt x="798830" y="73660"/>
                  </a:cubicBezTo>
                  <a:cubicBezTo>
                    <a:pt x="795020" y="71120"/>
                    <a:pt x="791210" y="67310"/>
                    <a:pt x="787400" y="67310"/>
                  </a:cubicBezTo>
                  <a:cubicBezTo>
                    <a:pt x="778510" y="67310"/>
                    <a:pt x="773430" y="62230"/>
                    <a:pt x="767080" y="58420"/>
                  </a:cubicBezTo>
                  <a:cubicBezTo>
                    <a:pt x="756920" y="52070"/>
                    <a:pt x="748030" y="44450"/>
                    <a:pt x="735330" y="45720"/>
                  </a:cubicBezTo>
                  <a:lnTo>
                    <a:pt x="735330" y="39370"/>
                  </a:lnTo>
                  <a:cubicBezTo>
                    <a:pt x="737870" y="39370"/>
                    <a:pt x="740410" y="39370"/>
                    <a:pt x="742950" y="38100"/>
                  </a:cubicBezTo>
                  <a:cubicBezTo>
                    <a:pt x="739140" y="35560"/>
                    <a:pt x="739140" y="31750"/>
                    <a:pt x="736600" y="29210"/>
                  </a:cubicBezTo>
                  <a:cubicBezTo>
                    <a:pt x="731520" y="25400"/>
                    <a:pt x="726440" y="24130"/>
                    <a:pt x="721360" y="21590"/>
                  </a:cubicBezTo>
                  <a:cubicBezTo>
                    <a:pt x="717550" y="20320"/>
                    <a:pt x="712470" y="20320"/>
                    <a:pt x="715010" y="26670"/>
                  </a:cubicBezTo>
                  <a:cubicBezTo>
                    <a:pt x="708660" y="27940"/>
                    <a:pt x="703580" y="27940"/>
                    <a:pt x="701040" y="30480"/>
                  </a:cubicBezTo>
                  <a:cubicBezTo>
                    <a:pt x="695960" y="34290"/>
                    <a:pt x="690880" y="31750"/>
                    <a:pt x="687070" y="29210"/>
                  </a:cubicBezTo>
                  <a:cubicBezTo>
                    <a:pt x="684530" y="27940"/>
                    <a:pt x="681990" y="26670"/>
                    <a:pt x="679450" y="27940"/>
                  </a:cubicBezTo>
                  <a:cubicBezTo>
                    <a:pt x="664210" y="35560"/>
                    <a:pt x="648970" y="31750"/>
                    <a:pt x="633730" y="31750"/>
                  </a:cubicBezTo>
                  <a:cubicBezTo>
                    <a:pt x="631190" y="31750"/>
                    <a:pt x="628650" y="30480"/>
                    <a:pt x="624840" y="30480"/>
                  </a:cubicBezTo>
                  <a:cubicBezTo>
                    <a:pt x="619760" y="29210"/>
                    <a:pt x="615950" y="26670"/>
                    <a:pt x="610870" y="25400"/>
                  </a:cubicBezTo>
                  <a:cubicBezTo>
                    <a:pt x="605790" y="24130"/>
                    <a:pt x="599440" y="22860"/>
                    <a:pt x="594360" y="21590"/>
                  </a:cubicBezTo>
                  <a:lnTo>
                    <a:pt x="590550" y="21590"/>
                  </a:lnTo>
                  <a:cubicBezTo>
                    <a:pt x="581660" y="21590"/>
                    <a:pt x="572770" y="22860"/>
                    <a:pt x="565150" y="22860"/>
                  </a:cubicBezTo>
                  <a:cubicBezTo>
                    <a:pt x="558800" y="22860"/>
                    <a:pt x="552450" y="20320"/>
                    <a:pt x="544830" y="19050"/>
                  </a:cubicBezTo>
                  <a:cubicBezTo>
                    <a:pt x="543560" y="8890"/>
                    <a:pt x="533400" y="11430"/>
                    <a:pt x="527050" y="6350"/>
                  </a:cubicBezTo>
                  <a:cubicBezTo>
                    <a:pt x="525780" y="5080"/>
                    <a:pt x="523240" y="6350"/>
                    <a:pt x="521970" y="6350"/>
                  </a:cubicBezTo>
                  <a:cubicBezTo>
                    <a:pt x="514350" y="5080"/>
                    <a:pt x="509270" y="8890"/>
                    <a:pt x="506730" y="15240"/>
                  </a:cubicBezTo>
                  <a:cubicBezTo>
                    <a:pt x="502920" y="21590"/>
                    <a:pt x="492760" y="24130"/>
                    <a:pt x="496570" y="34290"/>
                  </a:cubicBezTo>
                  <a:cubicBezTo>
                    <a:pt x="497840" y="35560"/>
                    <a:pt x="500380" y="36830"/>
                    <a:pt x="501650" y="39370"/>
                  </a:cubicBezTo>
                  <a:cubicBezTo>
                    <a:pt x="501650" y="43180"/>
                    <a:pt x="500380" y="45720"/>
                    <a:pt x="496570" y="44450"/>
                  </a:cubicBezTo>
                  <a:cubicBezTo>
                    <a:pt x="495300" y="44450"/>
                    <a:pt x="494030" y="46990"/>
                    <a:pt x="492760" y="48260"/>
                  </a:cubicBezTo>
                  <a:cubicBezTo>
                    <a:pt x="491490" y="49530"/>
                    <a:pt x="491490" y="52070"/>
                    <a:pt x="490220" y="52070"/>
                  </a:cubicBezTo>
                  <a:cubicBezTo>
                    <a:pt x="482600" y="54610"/>
                    <a:pt x="477520" y="60960"/>
                    <a:pt x="468630" y="59690"/>
                  </a:cubicBezTo>
                  <a:lnTo>
                    <a:pt x="466090" y="59690"/>
                  </a:lnTo>
                  <a:cubicBezTo>
                    <a:pt x="458470" y="66040"/>
                    <a:pt x="450850" y="64770"/>
                    <a:pt x="441960" y="63500"/>
                  </a:cubicBezTo>
                  <a:cubicBezTo>
                    <a:pt x="438150" y="62230"/>
                    <a:pt x="433070" y="63500"/>
                    <a:pt x="427990" y="63500"/>
                  </a:cubicBezTo>
                  <a:cubicBezTo>
                    <a:pt x="424180" y="63500"/>
                    <a:pt x="420370" y="63500"/>
                    <a:pt x="416560" y="60960"/>
                  </a:cubicBezTo>
                  <a:cubicBezTo>
                    <a:pt x="411480" y="58420"/>
                    <a:pt x="406400" y="54610"/>
                    <a:pt x="401320" y="52070"/>
                  </a:cubicBezTo>
                  <a:cubicBezTo>
                    <a:pt x="396240" y="49530"/>
                    <a:pt x="389890" y="49530"/>
                    <a:pt x="389890" y="40640"/>
                  </a:cubicBezTo>
                  <a:cubicBezTo>
                    <a:pt x="389890" y="39370"/>
                    <a:pt x="387350" y="38100"/>
                    <a:pt x="387350" y="36830"/>
                  </a:cubicBezTo>
                  <a:cubicBezTo>
                    <a:pt x="378460" y="44450"/>
                    <a:pt x="370840" y="50800"/>
                    <a:pt x="363220" y="57150"/>
                  </a:cubicBezTo>
                  <a:cubicBezTo>
                    <a:pt x="359410" y="60960"/>
                    <a:pt x="354330" y="66040"/>
                    <a:pt x="356870" y="72390"/>
                  </a:cubicBezTo>
                  <a:cubicBezTo>
                    <a:pt x="356870" y="73660"/>
                    <a:pt x="355600" y="74930"/>
                    <a:pt x="355600" y="76200"/>
                  </a:cubicBezTo>
                  <a:cubicBezTo>
                    <a:pt x="354330" y="78740"/>
                    <a:pt x="353060" y="81280"/>
                    <a:pt x="350520" y="82550"/>
                  </a:cubicBezTo>
                  <a:cubicBezTo>
                    <a:pt x="347980" y="86360"/>
                    <a:pt x="345440" y="90170"/>
                    <a:pt x="342900" y="95250"/>
                  </a:cubicBezTo>
                  <a:lnTo>
                    <a:pt x="335280" y="102870"/>
                  </a:lnTo>
                  <a:cubicBezTo>
                    <a:pt x="332740" y="106680"/>
                    <a:pt x="330200" y="110490"/>
                    <a:pt x="326390" y="113030"/>
                  </a:cubicBezTo>
                  <a:cubicBezTo>
                    <a:pt x="317500" y="120650"/>
                    <a:pt x="308610" y="128270"/>
                    <a:pt x="298450" y="135890"/>
                  </a:cubicBezTo>
                  <a:cubicBezTo>
                    <a:pt x="293370" y="140970"/>
                    <a:pt x="287020" y="144780"/>
                    <a:pt x="281940" y="149860"/>
                  </a:cubicBezTo>
                  <a:cubicBezTo>
                    <a:pt x="273050" y="157480"/>
                    <a:pt x="262890" y="163830"/>
                    <a:pt x="257810" y="175260"/>
                  </a:cubicBezTo>
                  <a:cubicBezTo>
                    <a:pt x="257810" y="176530"/>
                    <a:pt x="255270" y="177800"/>
                    <a:pt x="254000" y="179070"/>
                  </a:cubicBezTo>
                  <a:cubicBezTo>
                    <a:pt x="247650" y="184150"/>
                    <a:pt x="237490" y="184150"/>
                    <a:pt x="237490" y="194310"/>
                  </a:cubicBezTo>
                  <a:cubicBezTo>
                    <a:pt x="227330" y="194310"/>
                    <a:pt x="222250" y="201930"/>
                    <a:pt x="217170" y="208280"/>
                  </a:cubicBezTo>
                  <a:cubicBezTo>
                    <a:pt x="213360" y="213360"/>
                    <a:pt x="209550" y="219710"/>
                    <a:pt x="204470" y="223520"/>
                  </a:cubicBezTo>
                  <a:cubicBezTo>
                    <a:pt x="199390" y="226060"/>
                    <a:pt x="193040" y="224790"/>
                    <a:pt x="186690" y="224790"/>
                  </a:cubicBezTo>
                  <a:cubicBezTo>
                    <a:pt x="184150" y="224790"/>
                    <a:pt x="181610" y="224790"/>
                    <a:pt x="181610" y="226060"/>
                  </a:cubicBezTo>
                  <a:cubicBezTo>
                    <a:pt x="176530" y="231140"/>
                    <a:pt x="170180" y="234950"/>
                    <a:pt x="166370" y="241300"/>
                  </a:cubicBezTo>
                  <a:cubicBezTo>
                    <a:pt x="162560" y="247650"/>
                    <a:pt x="158750" y="251460"/>
                    <a:pt x="152400" y="252730"/>
                  </a:cubicBezTo>
                  <a:cubicBezTo>
                    <a:pt x="146050" y="254000"/>
                    <a:pt x="139700" y="260350"/>
                    <a:pt x="130810" y="256540"/>
                  </a:cubicBezTo>
                  <a:cubicBezTo>
                    <a:pt x="123190" y="254000"/>
                    <a:pt x="114300" y="256540"/>
                    <a:pt x="109220" y="251460"/>
                  </a:cubicBezTo>
                  <a:cubicBezTo>
                    <a:pt x="99060" y="252730"/>
                    <a:pt x="91440" y="255270"/>
                    <a:pt x="82550" y="256540"/>
                  </a:cubicBezTo>
                  <a:cubicBezTo>
                    <a:pt x="72390" y="259080"/>
                    <a:pt x="60960" y="257810"/>
                    <a:pt x="52070" y="265430"/>
                  </a:cubicBezTo>
                  <a:cubicBezTo>
                    <a:pt x="44450" y="271780"/>
                    <a:pt x="38100" y="278130"/>
                    <a:pt x="26670" y="276860"/>
                  </a:cubicBezTo>
                  <a:cubicBezTo>
                    <a:pt x="27940" y="284480"/>
                    <a:pt x="29210" y="290830"/>
                    <a:pt x="30480" y="298450"/>
                  </a:cubicBezTo>
                  <a:cubicBezTo>
                    <a:pt x="33020" y="318770"/>
                    <a:pt x="35560" y="339090"/>
                    <a:pt x="36830" y="359410"/>
                  </a:cubicBezTo>
                  <a:cubicBezTo>
                    <a:pt x="40640" y="384810"/>
                    <a:pt x="41910" y="408940"/>
                    <a:pt x="39370" y="433070"/>
                  </a:cubicBezTo>
                  <a:cubicBezTo>
                    <a:pt x="36830" y="467360"/>
                    <a:pt x="25400" y="1640840"/>
                    <a:pt x="13970" y="1672590"/>
                  </a:cubicBezTo>
                  <a:lnTo>
                    <a:pt x="2540" y="1699260"/>
                  </a:lnTo>
                  <a:cubicBezTo>
                    <a:pt x="0" y="1705610"/>
                    <a:pt x="3810" y="1709420"/>
                    <a:pt x="10160" y="1710690"/>
                  </a:cubicBezTo>
                  <a:cubicBezTo>
                    <a:pt x="17780" y="1711960"/>
                    <a:pt x="20320" y="1717040"/>
                    <a:pt x="22860" y="1723390"/>
                  </a:cubicBezTo>
                  <a:cubicBezTo>
                    <a:pt x="25400" y="1733550"/>
                    <a:pt x="21590" y="1743710"/>
                    <a:pt x="26670" y="1753870"/>
                  </a:cubicBezTo>
                  <a:cubicBezTo>
                    <a:pt x="29210" y="1758950"/>
                    <a:pt x="26670" y="1767840"/>
                    <a:pt x="25400" y="1775460"/>
                  </a:cubicBezTo>
                  <a:cubicBezTo>
                    <a:pt x="24130" y="1785620"/>
                    <a:pt x="26670" y="1795780"/>
                    <a:pt x="30480" y="1804670"/>
                  </a:cubicBezTo>
                  <a:cubicBezTo>
                    <a:pt x="39370" y="1819910"/>
                    <a:pt x="40640" y="1837690"/>
                    <a:pt x="40640" y="1854200"/>
                  </a:cubicBezTo>
                  <a:cubicBezTo>
                    <a:pt x="40640" y="1858010"/>
                    <a:pt x="41910" y="1861820"/>
                    <a:pt x="43180" y="1864360"/>
                  </a:cubicBezTo>
                  <a:cubicBezTo>
                    <a:pt x="45720" y="1866900"/>
                    <a:pt x="50800" y="1869440"/>
                    <a:pt x="55880" y="1870710"/>
                  </a:cubicBezTo>
                  <a:lnTo>
                    <a:pt x="86360" y="1885950"/>
                  </a:lnTo>
                  <a:cubicBezTo>
                    <a:pt x="100330" y="1893570"/>
                    <a:pt x="111760" y="1892300"/>
                    <a:pt x="124460" y="1883410"/>
                  </a:cubicBezTo>
                  <a:cubicBezTo>
                    <a:pt x="125730" y="1882140"/>
                    <a:pt x="129540" y="1880870"/>
                    <a:pt x="130810" y="1880870"/>
                  </a:cubicBezTo>
                  <a:cubicBezTo>
                    <a:pt x="139700" y="1882140"/>
                    <a:pt x="148590" y="1882140"/>
                    <a:pt x="156210" y="1889760"/>
                  </a:cubicBezTo>
                  <a:cubicBezTo>
                    <a:pt x="165100" y="1897380"/>
                    <a:pt x="177800" y="1902460"/>
                    <a:pt x="187960" y="1908810"/>
                  </a:cubicBezTo>
                  <a:cubicBezTo>
                    <a:pt x="194310" y="1912620"/>
                    <a:pt x="201930" y="1917700"/>
                    <a:pt x="205740" y="1922780"/>
                  </a:cubicBezTo>
                  <a:cubicBezTo>
                    <a:pt x="208280" y="1925320"/>
                    <a:pt x="210820" y="1927860"/>
                    <a:pt x="213360" y="1929130"/>
                  </a:cubicBezTo>
                  <a:cubicBezTo>
                    <a:pt x="227330" y="1934210"/>
                    <a:pt x="234950" y="1946910"/>
                    <a:pt x="243840" y="1957070"/>
                  </a:cubicBezTo>
                  <a:cubicBezTo>
                    <a:pt x="251460" y="1965960"/>
                    <a:pt x="261620" y="1971040"/>
                    <a:pt x="273050" y="1972310"/>
                  </a:cubicBezTo>
                  <a:cubicBezTo>
                    <a:pt x="285750" y="1974850"/>
                    <a:pt x="298450" y="1976120"/>
                    <a:pt x="311150" y="1978660"/>
                  </a:cubicBezTo>
                  <a:cubicBezTo>
                    <a:pt x="316230" y="1979930"/>
                    <a:pt x="322580" y="1981200"/>
                    <a:pt x="327660" y="1983740"/>
                  </a:cubicBezTo>
                  <a:cubicBezTo>
                    <a:pt x="334010" y="1986280"/>
                    <a:pt x="340360" y="1986280"/>
                    <a:pt x="345440" y="1990090"/>
                  </a:cubicBezTo>
                  <a:cubicBezTo>
                    <a:pt x="353060" y="1996440"/>
                    <a:pt x="360680" y="2000250"/>
                    <a:pt x="370840" y="1997710"/>
                  </a:cubicBezTo>
                  <a:cubicBezTo>
                    <a:pt x="374650" y="1996440"/>
                    <a:pt x="379730" y="1998980"/>
                    <a:pt x="383540" y="2000250"/>
                  </a:cubicBezTo>
                  <a:cubicBezTo>
                    <a:pt x="384810" y="2000250"/>
                    <a:pt x="386080" y="2001520"/>
                    <a:pt x="387350" y="2001520"/>
                  </a:cubicBezTo>
                  <a:cubicBezTo>
                    <a:pt x="401320" y="2002790"/>
                    <a:pt x="414020" y="2000250"/>
                    <a:pt x="426720" y="1997710"/>
                  </a:cubicBezTo>
                  <a:cubicBezTo>
                    <a:pt x="431800" y="1996440"/>
                    <a:pt x="436880" y="1995170"/>
                    <a:pt x="441960" y="1992630"/>
                  </a:cubicBezTo>
                  <a:cubicBezTo>
                    <a:pt x="455930" y="1986280"/>
                    <a:pt x="469900" y="1979930"/>
                    <a:pt x="482600" y="1972310"/>
                  </a:cubicBezTo>
                  <a:cubicBezTo>
                    <a:pt x="491490" y="1967230"/>
                    <a:pt x="500380" y="1962150"/>
                    <a:pt x="510540" y="1967230"/>
                  </a:cubicBezTo>
                  <a:lnTo>
                    <a:pt x="515620" y="1967230"/>
                  </a:lnTo>
                  <a:cubicBezTo>
                    <a:pt x="524510" y="1967230"/>
                    <a:pt x="533400" y="1965960"/>
                    <a:pt x="541020" y="1964690"/>
                  </a:cubicBezTo>
                  <a:cubicBezTo>
                    <a:pt x="542290" y="1964690"/>
                    <a:pt x="544830" y="1964690"/>
                    <a:pt x="544830" y="1963420"/>
                  </a:cubicBezTo>
                  <a:cubicBezTo>
                    <a:pt x="548640" y="1958340"/>
                    <a:pt x="554990" y="1958340"/>
                    <a:pt x="561340" y="1957070"/>
                  </a:cubicBezTo>
                  <a:cubicBezTo>
                    <a:pt x="571500" y="1955800"/>
                    <a:pt x="581660" y="1955800"/>
                    <a:pt x="589280" y="1949450"/>
                  </a:cubicBezTo>
                  <a:cubicBezTo>
                    <a:pt x="596900" y="1944370"/>
                    <a:pt x="604520" y="1943100"/>
                    <a:pt x="613410" y="1941830"/>
                  </a:cubicBezTo>
                  <a:cubicBezTo>
                    <a:pt x="614680" y="1941830"/>
                    <a:pt x="617220" y="1940560"/>
                    <a:pt x="618490" y="1940560"/>
                  </a:cubicBezTo>
                  <a:cubicBezTo>
                    <a:pt x="624840" y="1939290"/>
                    <a:pt x="631190" y="1935480"/>
                    <a:pt x="636270" y="1936750"/>
                  </a:cubicBezTo>
                  <a:cubicBezTo>
                    <a:pt x="647700" y="1939290"/>
                    <a:pt x="652780" y="1935480"/>
                    <a:pt x="660400" y="1925320"/>
                  </a:cubicBezTo>
                  <a:cubicBezTo>
                    <a:pt x="661670" y="1922780"/>
                    <a:pt x="665480" y="1921510"/>
                    <a:pt x="668020" y="1920240"/>
                  </a:cubicBezTo>
                  <a:cubicBezTo>
                    <a:pt x="674370" y="1918970"/>
                    <a:pt x="680720" y="1920240"/>
                    <a:pt x="687070" y="1918970"/>
                  </a:cubicBezTo>
                  <a:cubicBezTo>
                    <a:pt x="690880" y="1918970"/>
                    <a:pt x="694690" y="1915160"/>
                    <a:pt x="697230" y="1915160"/>
                  </a:cubicBezTo>
                  <a:cubicBezTo>
                    <a:pt x="707390" y="1916430"/>
                    <a:pt x="718820" y="1912620"/>
                    <a:pt x="727710" y="1918970"/>
                  </a:cubicBezTo>
                  <a:cubicBezTo>
                    <a:pt x="728980" y="1920240"/>
                    <a:pt x="731520" y="1920240"/>
                    <a:pt x="734060" y="1920240"/>
                  </a:cubicBezTo>
                  <a:cubicBezTo>
                    <a:pt x="750570" y="1921510"/>
                    <a:pt x="764540" y="1926590"/>
                    <a:pt x="775970" y="1936750"/>
                  </a:cubicBezTo>
                  <a:cubicBezTo>
                    <a:pt x="779780" y="1940560"/>
                    <a:pt x="784860" y="1943100"/>
                    <a:pt x="788670" y="1945640"/>
                  </a:cubicBezTo>
                  <a:cubicBezTo>
                    <a:pt x="792480" y="1948180"/>
                    <a:pt x="797560" y="1948180"/>
                    <a:pt x="801370" y="1949450"/>
                  </a:cubicBezTo>
                  <a:cubicBezTo>
                    <a:pt x="805180" y="1950720"/>
                    <a:pt x="807720" y="1951990"/>
                    <a:pt x="811530" y="1951990"/>
                  </a:cubicBezTo>
                  <a:cubicBezTo>
                    <a:pt x="817880" y="1951990"/>
                    <a:pt x="822960" y="1954530"/>
                    <a:pt x="826770" y="1959610"/>
                  </a:cubicBezTo>
                  <a:cubicBezTo>
                    <a:pt x="828040" y="1960880"/>
                    <a:pt x="829310" y="1962150"/>
                    <a:pt x="830580" y="1964690"/>
                  </a:cubicBezTo>
                  <a:cubicBezTo>
                    <a:pt x="829310" y="1968500"/>
                    <a:pt x="836930" y="1978660"/>
                    <a:pt x="842010" y="1978660"/>
                  </a:cubicBezTo>
                  <a:cubicBezTo>
                    <a:pt x="850900" y="1978660"/>
                    <a:pt x="859790" y="1981200"/>
                    <a:pt x="867410" y="1987550"/>
                  </a:cubicBezTo>
                  <a:cubicBezTo>
                    <a:pt x="868680" y="1988820"/>
                    <a:pt x="871220" y="1988820"/>
                    <a:pt x="873760" y="1987550"/>
                  </a:cubicBezTo>
                  <a:cubicBezTo>
                    <a:pt x="877570" y="1986280"/>
                    <a:pt x="880110" y="1986280"/>
                    <a:pt x="882650" y="1990090"/>
                  </a:cubicBezTo>
                  <a:cubicBezTo>
                    <a:pt x="883920" y="1991360"/>
                    <a:pt x="889000" y="1991360"/>
                    <a:pt x="891540" y="1991360"/>
                  </a:cubicBezTo>
                  <a:cubicBezTo>
                    <a:pt x="897890" y="1991360"/>
                    <a:pt x="905510" y="1990090"/>
                    <a:pt x="911860" y="1991360"/>
                  </a:cubicBezTo>
                  <a:cubicBezTo>
                    <a:pt x="923290" y="1992630"/>
                    <a:pt x="933450" y="1993900"/>
                    <a:pt x="944880" y="1996440"/>
                  </a:cubicBezTo>
                  <a:cubicBezTo>
                    <a:pt x="947420" y="1996440"/>
                    <a:pt x="949960" y="1997710"/>
                    <a:pt x="951230" y="1998980"/>
                  </a:cubicBezTo>
                  <a:cubicBezTo>
                    <a:pt x="953770" y="2005330"/>
                    <a:pt x="960120" y="2005330"/>
                    <a:pt x="963930" y="2006600"/>
                  </a:cubicBezTo>
                  <a:cubicBezTo>
                    <a:pt x="967740" y="2007870"/>
                    <a:pt x="972820" y="2009140"/>
                    <a:pt x="975360" y="2009140"/>
                  </a:cubicBezTo>
                  <a:cubicBezTo>
                    <a:pt x="976630" y="2007870"/>
                    <a:pt x="979170" y="2006600"/>
                    <a:pt x="981710" y="2004060"/>
                  </a:cubicBezTo>
                  <a:cubicBezTo>
                    <a:pt x="976630" y="2004060"/>
                    <a:pt x="974090" y="2005330"/>
                    <a:pt x="971550" y="2005330"/>
                  </a:cubicBezTo>
                  <a:cubicBezTo>
                    <a:pt x="976630" y="1998980"/>
                    <a:pt x="981710" y="1997710"/>
                    <a:pt x="988060" y="2001520"/>
                  </a:cubicBezTo>
                  <a:cubicBezTo>
                    <a:pt x="995680" y="2007870"/>
                    <a:pt x="1002030" y="2007870"/>
                    <a:pt x="1010920" y="2001520"/>
                  </a:cubicBezTo>
                  <a:lnTo>
                    <a:pt x="1018540" y="1997710"/>
                  </a:lnTo>
                  <a:lnTo>
                    <a:pt x="1018540" y="1991360"/>
                  </a:lnTo>
                  <a:cubicBezTo>
                    <a:pt x="1022350" y="1992630"/>
                    <a:pt x="1026160" y="1995170"/>
                    <a:pt x="1028700" y="1995170"/>
                  </a:cubicBezTo>
                  <a:cubicBezTo>
                    <a:pt x="1036320" y="1991360"/>
                    <a:pt x="1043940" y="1987550"/>
                    <a:pt x="1050290" y="1982470"/>
                  </a:cubicBezTo>
                  <a:cubicBezTo>
                    <a:pt x="1057910" y="1977390"/>
                    <a:pt x="1064260" y="1971040"/>
                    <a:pt x="1070610" y="1965960"/>
                  </a:cubicBezTo>
                  <a:cubicBezTo>
                    <a:pt x="1071880" y="1965960"/>
                    <a:pt x="1071880" y="1964690"/>
                    <a:pt x="1073150" y="1964690"/>
                  </a:cubicBezTo>
                  <a:cubicBezTo>
                    <a:pt x="1082040" y="1962150"/>
                    <a:pt x="1089660" y="1960880"/>
                    <a:pt x="1098550" y="1958340"/>
                  </a:cubicBezTo>
                  <a:cubicBezTo>
                    <a:pt x="1103630" y="1957070"/>
                    <a:pt x="1107440" y="1954530"/>
                    <a:pt x="1112520" y="1953260"/>
                  </a:cubicBezTo>
                  <a:cubicBezTo>
                    <a:pt x="1116330" y="1951990"/>
                    <a:pt x="1118870" y="1951990"/>
                    <a:pt x="1122680" y="1950720"/>
                  </a:cubicBezTo>
                  <a:lnTo>
                    <a:pt x="1135380" y="1950720"/>
                  </a:lnTo>
                  <a:cubicBezTo>
                    <a:pt x="1137920" y="1950720"/>
                    <a:pt x="1141730" y="1950720"/>
                    <a:pt x="1144270" y="1949450"/>
                  </a:cubicBezTo>
                  <a:cubicBezTo>
                    <a:pt x="1145540" y="1946910"/>
                    <a:pt x="1148080" y="1943100"/>
                    <a:pt x="1149350" y="1943100"/>
                  </a:cubicBezTo>
                  <a:cubicBezTo>
                    <a:pt x="1153160" y="1943100"/>
                    <a:pt x="1155700" y="1945640"/>
                    <a:pt x="1159510" y="1946910"/>
                  </a:cubicBezTo>
                  <a:cubicBezTo>
                    <a:pt x="1160780" y="1946910"/>
                    <a:pt x="1160780" y="1948180"/>
                    <a:pt x="1160780" y="1949450"/>
                  </a:cubicBezTo>
                  <a:cubicBezTo>
                    <a:pt x="1165860" y="1954530"/>
                    <a:pt x="1169670" y="1960880"/>
                    <a:pt x="1174750" y="1965960"/>
                  </a:cubicBezTo>
                  <a:cubicBezTo>
                    <a:pt x="1181100" y="1972310"/>
                    <a:pt x="1187450" y="1972310"/>
                    <a:pt x="1191260" y="1968500"/>
                  </a:cubicBezTo>
                  <a:cubicBezTo>
                    <a:pt x="1197610" y="1963420"/>
                    <a:pt x="1202690" y="1959610"/>
                    <a:pt x="1211580" y="1962150"/>
                  </a:cubicBezTo>
                  <a:cubicBezTo>
                    <a:pt x="1212850" y="1962150"/>
                    <a:pt x="1215390" y="1963420"/>
                    <a:pt x="1216660" y="1962150"/>
                  </a:cubicBezTo>
                  <a:cubicBezTo>
                    <a:pt x="1223010" y="1959610"/>
                    <a:pt x="1230630" y="1957070"/>
                    <a:pt x="1236980" y="1953260"/>
                  </a:cubicBezTo>
                  <a:cubicBezTo>
                    <a:pt x="1240790" y="1951990"/>
                    <a:pt x="1245870" y="1951990"/>
                    <a:pt x="1247140" y="1949450"/>
                  </a:cubicBezTo>
                  <a:cubicBezTo>
                    <a:pt x="1250950" y="1941830"/>
                    <a:pt x="1257300" y="1938020"/>
                    <a:pt x="1263650" y="1932940"/>
                  </a:cubicBezTo>
                  <a:cubicBezTo>
                    <a:pt x="1267460" y="1929130"/>
                    <a:pt x="1271270" y="1924050"/>
                    <a:pt x="1275080" y="1922780"/>
                  </a:cubicBezTo>
                  <a:cubicBezTo>
                    <a:pt x="1283970" y="1920240"/>
                    <a:pt x="1290320" y="1912620"/>
                    <a:pt x="1297940" y="1907540"/>
                  </a:cubicBezTo>
                  <a:cubicBezTo>
                    <a:pt x="1304290" y="1903730"/>
                    <a:pt x="1308100" y="1896110"/>
                    <a:pt x="1314450" y="1894840"/>
                  </a:cubicBezTo>
                  <a:cubicBezTo>
                    <a:pt x="1324610" y="1892300"/>
                    <a:pt x="1332230" y="1885950"/>
                    <a:pt x="1341120" y="1879600"/>
                  </a:cubicBezTo>
                  <a:cubicBezTo>
                    <a:pt x="1346200" y="1875790"/>
                    <a:pt x="1352550" y="1873250"/>
                    <a:pt x="1358900" y="1874520"/>
                  </a:cubicBezTo>
                  <a:cubicBezTo>
                    <a:pt x="1362710" y="1875790"/>
                    <a:pt x="1367790" y="1874520"/>
                    <a:pt x="1370330" y="1873250"/>
                  </a:cubicBezTo>
                  <a:cubicBezTo>
                    <a:pt x="1375410" y="1870710"/>
                    <a:pt x="1380490" y="1866900"/>
                    <a:pt x="1385570" y="1864360"/>
                  </a:cubicBezTo>
                  <a:cubicBezTo>
                    <a:pt x="1389380" y="1861820"/>
                    <a:pt x="1393190" y="1859280"/>
                    <a:pt x="1397000" y="1859280"/>
                  </a:cubicBezTo>
                  <a:cubicBezTo>
                    <a:pt x="1409700" y="1858010"/>
                    <a:pt x="1419860" y="1855470"/>
                    <a:pt x="1426210" y="1842770"/>
                  </a:cubicBezTo>
                  <a:cubicBezTo>
                    <a:pt x="1428750" y="1837690"/>
                    <a:pt x="1441450" y="1831340"/>
                    <a:pt x="1446530" y="1833880"/>
                  </a:cubicBezTo>
                  <a:cubicBezTo>
                    <a:pt x="1455420" y="1837690"/>
                    <a:pt x="1461770" y="1835150"/>
                    <a:pt x="1466850" y="1827530"/>
                  </a:cubicBezTo>
                  <a:cubicBezTo>
                    <a:pt x="1470660" y="1823720"/>
                    <a:pt x="1475740" y="1824990"/>
                    <a:pt x="1479550" y="1827530"/>
                  </a:cubicBezTo>
                  <a:cubicBezTo>
                    <a:pt x="1482090" y="1830070"/>
                    <a:pt x="1484630" y="1831340"/>
                    <a:pt x="1487170" y="1831340"/>
                  </a:cubicBezTo>
                  <a:cubicBezTo>
                    <a:pt x="1496060" y="1832610"/>
                    <a:pt x="1506220" y="1831340"/>
                    <a:pt x="1515110" y="1832610"/>
                  </a:cubicBezTo>
                  <a:cubicBezTo>
                    <a:pt x="1522730" y="1833880"/>
                    <a:pt x="1530350" y="1831340"/>
                    <a:pt x="1535430" y="1826260"/>
                  </a:cubicBezTo>
                  <a:cubicBezTo>
                    <a:pt x="1540510" y="1821180"/>
                    <a:pt x="1544320" y="1821180"/>
                    <a:pt x="1551940" y="1823720"/>
                  </a:cubicBezTo>
                  <a:cubicBezTo>
                    <a:pt x="1558290" y="1826260"/>
                    <a:pt x="1563370" y="1832610"/>
                    <a:pt x="1572260" y="1831340"/>
                  </a:cubicBezTo>
                  <a:cubicBezTo>
                    <a:pt x="1579880" y="1830070"/>
                    <a:pt x="1588770" y="1833880"/>
                    <a:pt x="1597660" y="1830070"/>
                  </a:cubicBezTo>
                  <a:lnTo>
                    <a:pt x="1602740" y="1830070"/>
                  </a:lnTo>
                  <a:cubicBezTo>
                    <a:pt x="1610360" y="1832610"/>
                    <a:pt x="1617980" y="1833880"/>
                    <a:pt x="1624330" y="1840230"/>
                  </a:cubicBezTo>
                  <a:cubicBezTo>
                    <a:pt x="1631950" y="1846580"/>
                    <a:pt x="1633220" y="1799590"/>
                    <a:pt x="1640840" y="1804670"/>
                  </a:cubicBezTo>
                  <a:cubicBezTo>
                    <a:pt x="1652270" y="1812290"/>
                    <a:pt x="1649730" y="1804670"/>
                    <a:pt x="1661160" y="1811020"/>
                  </a:cubicBezTo>
                  <a:cubicBezTo>
                    <a:pt x="1670050" y="1814830"/>
                    <a:pt x="1666240" y="1800860"/>
                    <a:pt x="1676400" y="1803400"/>
                  </a:cubicBezTo>
                  <a:cubicBezTo>
                    <a:pt x="1677670" y="1803400"/>
                    <a:pt x="1692910" y="1813560"/>
                    <a:pt x="1692910" y="1812290"/>
                  </a:cubicBezTo>
                  <a:cubicBezTo>
                    <a:pt x="1699260" y="1808480"/>
                    <a:pt x="1705610" y="1770380"/>
                    <a:pt x="1711960" y="1771650"/>
                  </a:cubicBezTo>
                  <a:cubicBezTo>
                    <a:pt x="1724660" y="1775460"/>
                    <a:pt x="1736090" y="1772920"/>
                    <a:pt x="1747520" y="1767840"/>
                  </a:cubicBezTo>
                  <a:cubicBezTo>
                    <a:pt x="1753870" y="1765300"/>
                    <a:pt x="1764030" y="1756410"/>
                    <a:pt x="1769110" y="1760220"/>
                  </a:cubicBezTo>
                  <a:cubicBezTo>
                    <a:pt x="1778000" y="1766570"/>
                    <a:pt x="1786890" y="1769110"/>
                    <a:pt x="1797050" y="1770380"/>
                  </a:cubicBezTo>
                  <a:cubicBezTo>
                    <a:pt x="1798320" y="1770380"/>
                    <a:pt x="1799590" y="1771650"/>
                    <a:pt x="1800860" y="1772920"/>
                  </a:cubicBezTo>
                  <a:cubicBezTo>
                    <a:pt x="1804670" y="1778000"/>
                    <a:pt x="1822450" y="1764030"/>
                    <a:pt x="1826260" y="1769110"/>
                  </a:cubicBezTo>
                  <a:cubicBezTo>
                    <a:pt x="1831340" y="1776730"/>
                    <a:pt x="1836420" y="1784350"/>
                    <a:pt x="1841500" y="1790700"/>
                  </a:cubicBezTo>
                  <a:cubicBezTo>
                    <a:pt x="1844040" y="1793240"/>
                    <a:pt x="1847850" y="1794510"/>
                    <a:pt x="1849120" y="1797050"/>
                  </a:cubicBezTo>
                  <a:cubicBezTo>
                    <a:pt x="1850390" y="1803400"/>
                    <a:pt x="1852930" y="1805940"/>
                    <a:pt x="1859280" y="1805940"/>
                  </a:cubicBezTo>
                  <a:cubicBezTo>
                    <a:pt x="1863090" y="1805940"/>
                    <a:pt x="1866900" y="1807210"/>
                    <a:pt x="1869440" y="1809750"/>
                  </a:cubicBezTo>
                  <a:cubicBezTo>
                    <a:pt x="1875790" y="1813560"/>
                    <a:pt x="1880870" y="1817370"/>
                    <a:pt x="1885950" y="1821180"/>
                  </a:cubicBezTo>
                  <a:cubicBezTo>
                    <a:pt x="1892300" y="1824990"/>
                    <a:pt x="1898650" y="1828800"/>
                    <a:pt x="1901190" y="1835150"/>
                  </a:cubicBezTo>
                  <a:cubicBezTo>
                    <a:pt x="1902460" y="1837690"/>
                    <a:pt x="1903730" y="1838960"/>
                    <a:pt x="1905000" y="1840230"/>
                  </a:cubicBezTo>
                  <a:cubicBezTo>
                    <a:pt x="1910080" y="1845310"/>
                    <a:pt x="1915160" y="1849120"/>
                    <a:pt x="1920240" y="1854200"/>
                  </a:cubicBezTo>
                  <a:cubicBezTo>
                    <a:pt x="1927860" y="1860550"/>
                    <a:pt x="1934210" y="1868170"/>
                    <a:pt x="1941830" y="1874520"/>
                  </a:cubicBezTo>
                  <a:cubicBezTo>
                    <a:pt x="1944370" y="1875790"/>
                    <a:pt x="1946910" y="1878330"/>
                    <a:pt x="1949450" y="1879600"/>
                  </a:cubicBezTo>
                  <a:cubicBezTo>
                    <a:pt x="1954530" y="1882140"/>
                    <a:pt x="1959610" y="1884680"/>
                    <a:pt x="1963420" y="1888490"/>
                  </a:cubicBezTo>
                  <a:cubicBezTo>
                    <a:pt x="1967230" y="1892300"/>
                    <a:pt x="1985010" y="1869440"/>
                    <a:pt x="1987550" y="1874520"/>
                  </a:cubicBezTo>
                  <a:cubicBezTo>
                    <a:pt x="1987550" y="1875790"/>
                    <a:pt x="1988820" y="1875790"/>
                    <a:pt x="1990090" y="1875790"/>
                  </a:cubicBezTo>
                  <a:cubicBezTo>
                    <a:pt x="1997710" y="1882140"/>
                    <a:pt x="2005330" y="1879600"/>
                    <a:pt x="2012950" y="1877060"/>
                  </a:cubicBezTo>
                  <a:cubicBezTo>
                    <a:pt x="2015490" y="1875790"/>
                    <a:pt x="2018030" y="1874520"/>
                    <a:pt x="2019300" y="1875790"/>
                  </a:cubicBezTo>
                  <a:cubicBezTo>
                    <a:pt x="2028190" y="1879600"/>
                    <a:pt x="2034540" y="1888490"/>
                    <a:pt x="2045970" y="1889760"/>
                  </a:cubicBezTo>
                  <a:cubicBezTo>
                    <a:pt x="2045970" y="1889760"/>
                    <a:pt x="2047240" y="1889760"/>
                    <a:pt x="2047240" y="1891030"/>
                  </a:cubicBezTo>
                  <a:cubicBezTo>
                    <a:pt x="2049780" y="1898650"/>
                    <a:pt x="2057400" y="1898650"/>
                    <a:pt x="2063750" y="1899920"/>
                  </a:cubicBezTo>
                  <a:cubicBezTo>
                    <a:pt x="2067560" y="1899920"/>
                    <a:pt x="2071370" y="1901190"/>
                    <a:pt x="2073910" y="1902460"/>
                  </a:cubicBezTo>
                  <a:cubicBezTo>
                    <a:pt x="2081530" y="1906270"/>
                    <a:pt x="2089150" y="1911350"/>
                    <a:pt x="2098040" y="1913890"/>
                  </a:cubicBezTo>
                  <a:cubicBezTo>
                    <a:pt x="2109470" y="1917700"/>
                    <a:pt x="2120900" y="1920240"/>
                    <a:pt x="2129790" y="1926590"/>
                  </a:cubicBezTo>
                  <a:cubicBezTo>
                    <a:pt x="2131060" y="1926590"/>
                    <a:pt x="2132330" y="1926590"/>
                    <a:pt x="2132330" y="1927860"/>
                  </a:cubicBezTo>
                  <a:cubicBezTo>
                    <a:pt x="2136140" y="1930400"/>
                    <a:pt x="2142490" y="1931670"/>
                    <a:pt x="2145030" y="1935480"/>
                  </a:cubicBezTo>
                  <a:cubicBezTo>
                    <a:pt x="2148840" y="1943100"/>
                    <a:pt x="2159000" y="1941830"/>
                    <a:pt x="2164080" y="1948180"/>
                  </a:cubicBezTo>
                  <a:lnTo>
                    <a:pt x="2165350" y="1948180"/>
                  </a:lnTo>
                  <a:cubicBezTo>
                    <a:pt x="2170430" y="1948180"/>
                    <a:pt x="2175510" y="1949450"/>
                    <a:pt x="2181860" y="1949450"/>
                  </a:cubicBezTo>
                  <a:cubicBezTo>
                    <a:pt x="2184400" y="1948180"/>
                    <a:pt x="2188210" y="1945640"/>
                    <a:pt x="2190750" y="1945640"/>
                  </a:cubicBezTo>
                  <a:cubicBezTo>
                    <a:pt x="2202180" y="1949450"/>
                    <a:pt x="2213610" y="1949450"/>
                    <a:pt x="2221230" y="1939290"/>
                  </a:cubicBezTo>
                  <a:cubicBezTo>
                    <a:pt x="2222500" y="1938020"/>
                    <a:pt x="2225040" y="1938020"/>
                    <a:pt x="2227580" y="1938020"/>
                  </a:cubicBezTo>
                  <a:lnTo>
                    <a:pt x="2237740" y="1938020"/>
                  </a:lnTo>
                  <a:cubicBezTo>
                    <a:pt x="2249170" y="1935480"/>
                    <a:pt x="2259330" y="1932940"/>
                    <a:pt x="2270760" y="1931670"/>
                  </a:cubicBezTo>
                  <a:cubicBezTo>
                    <a:pt x="2275840" y="1930400"/>
                    <a:pt x="2282190" y="1932940"/>
                    <a:pt x="2287270" y="1934210"/>
                  </a:cubicBezTo>
                  <a:cubicBezTo>
                    <a:pt x="2292350" y="1935480"/>
                    <a:pt x="2297430" y="1935480"/>
                    <a:pt x="2302510" y="1935480"/>
                  </a:cubicBezTo>
                  <a:cubicBezTo>
                    <a:pt x="2308860" y="1935480"/>
                    <a:pt x="2313940" y="1932940"/>
                    <a:pt x="2320290" y="1932940"/>
                  </a:cubicBezTo>
                  <a:cubicBezTo>
                    <a:pt x="2325370" y="1931670"/>
                    <a:pt x="2331720" y="1931670"/>
                    <a:pt x="2336800" y="1930400"/>
                  </a:cubicBezTo>
                  <a:cubicBezTo>
                    <a:pt x="2348230" y="1927860"/>
                    <a:pt x="2358390" y="1925320"/>
                    <a:pt x="2369820" y="1924050"/>
                  </a:cubicBezTo>
                  <a:cubicBezTo>
                    <a:pt x="2377440" y="1880870"/>
                    <a:pt x="2376170" y="1830070"/>
                    <a:pt x="2376170" y="1778000"/>
                  </a:cubicBezTo>
                  <a:close/>
                </a:path>
              </a:pathLst>
            </a:custGeom>
            <a:solidFill>
              <a:srgbClr val="000000">
                <a:alpha val="0"/>
              </a:srgbClr>
            </a:solidFill>
            <a:ln w="12700">
              <a:solidFill>
                <a:srgbClr val="000000"/>
              </a:solidFill>
            </a:ln>
          </p:spPr>
          <p:txBody>
            <a:bodyPr/>
            <a:lstStyle/>
            <a:p>
              <a:pPr algn="ctr"/>
              <a:endParaRPr lang="en-GB" sz="5400" dirty="0"/>
            </a:p>
            <a:p>
              <a:pPr algn="ctr">
                <a:defRPr sz="4400"/>
              </a:pPr>
              <a:r>
                <a:rPr sz="4000" dirty="0" err="1"/>
                <a:t>Evalúa</a:t>
              </a:r>
              <a:r>
                <a:rPr sz="4000" dirty="0"/>
                <a:t> </a:t>
              </a:r>
              <a:r>
                <a:rPr sz="4000" dirty="0" err="1"/>
                <a:t>tus</a:t>
              </a:r>
              <a:r>
                <a:rPr sz="4000" dirty="0"/>
                <a:t> </a:t>
              </a:r>
              <a:r>
                <a:rPr sz="4000" dirty="0" err="1"/>
                <a:t>habilidades</a:t>
              </a:r>
              <a:r>
                <a:rPr sz="4000" dirty="0"/>
                <a:t> </a:t>
              </a:r>
              <a:r>
                <a:rPr sz="4000" dirty="0" err="1"/>
                <a:t>actuales</a:t>
              </a:r>
              <a:r>
                <a:rPr sz="4000" dirty="0"/>
                <a:t>: </a:t>
              </a:r>
            </a:p>
            <a:p>
              <a:pPr algn="ctr">
                <a:defRPr sz="4400"/>
              </a:pPr>
              <a:r>
                <a:rPr sz="4000" dirty="0" err="1"/>
                <a:t>Comienza</a:t>
              </a:r>
              <a:r>
                <a:rPr sz="4000" dirty="0"/>
                <a:t> por </a:t>
              </a:r>
              <a:r>
                <a:rPr sz="4000" dirty="0" err="1"/>
                <a:t>identificar</a:t>
              </a:r>
              <a:r>
                <a:rPr sz="4000" dirty="0"/>
                <a:t> </a:t>
              </a:r>
              <a:r>
                <a:rPr sz="4000" dirty="0" err="1"/>
                <a:t>tus</a:t>
              </a:r>
              <a:r>
                <a:rPr sz="4000" dirty="0"/>
                <a:t> </a:t>
              </a:r>
              <a:r>
                <a:rPr sz="4000" dirty="0" err="1"/>
                <a:t>habilidades</a:t>
              </a:r>
              <a:r>
                <a:rPr sz="4000" dirty="0"/>
                <a:t> </a:t>
              </a:r>
              <a:r>
                <a:rPr sz="4000" dirty="0" err="1"/>
                <a:t>actuales</a:t>
              </a:r>
              <a:r>
                <a:rPr sz="4000" dirty="0"/>
                <a:t> y </a:t>
              </a:r>
              <a:r>
                <a:rPr sz="4000" dirty="0" err="1"/>
                <a:t>califica</a:t>
              </a:r>
              <a:r>
                <a:rPr sz="4000" dirty="0"/>
                <a:t> </a:t>
              </a:r>
              <a:r>
                <a:rPr sz="4000" dirty="0" err="1"/>
                <a:t>tu</a:t>
              </a:r>
              <a:r>
                <a:rPr sz="4000" dirty="0"/>
                <a:t> </a:t>
              </a:r>
              <a:r>
                <a:rPr sz="4000" dirty="0" err="1"/>
                <a:t>habilidad</a:t>
              </a:r>
              <a:r>
                <a:rPr sz="4000" dirty="0"/>
                <a:t> </a:t>
              </a:r>
              <a:r>
                <a:rPr sz="4000" dirty="0" err="1"/>
                <a:t>en</a:t>
              </a:r>
              <a:r>
                <a:rPr sz="4000" dirty="0"/>
                <a:t> una </a:t>
              </a:r>
              <a:r>
                <a:rPr sz="4000" dirty="0" err="1"/>
                <a:t>escala</a:t>
              </a:r>
              <a:r>
                <a:rPr sz="4000" dirty="0"/>
                <a:t> (0-5)</a:t>
              </a:r>
              <a:endParaRPr lang="en-RO" sz="4000" dirty="0"/>
            </a:p>
          </p:txBody>
        </p:sp>
      </p:grpSp>
      <p:sp>
        <p:nvSpPr>
          <p:cNvPr id="9" name="TextBox 9"/>
          <p:cNvSpPr txBox="1"/>
          <p:nvPr/>
        </p:nvSpPr>
        <p:spPr>
          <a:xfrm>
            <a:off x="4673499" y="743344"/>
            <a:ext cx="8280738" cy="770736"/>
          </a:xfrm>
          <a:prstGeom prst="rect">
            <a:avLst/>
          </a:prstGeom>
        </p:spPr>
        <p:txBody>
          <a:bodyPr lIns="0" tIns="0" rIns="0" bIns="0" anchor="t">
            <a:spAutoFit/>
          </a:bodyPr>
          <a:lstStyle/>
          <a:p>
            <a:pPr algn="ctr">
              <a:lnSpc>
                <a:spcPts val="5449"/>
              </a:lnSpc>
              <a:defRPr sz="6410">
                <a:solidFill>
                  <a:srgbClr val="000000"/>
                </a:solidFill>
                <a:latin typeface="Abhaya Libre Regular"/>
              </a:defRPr>
            </a:pPr>
            <a:r>
              <a:t>Actividad</a:t>
            </a:r>
          </a:p>
        </p:txBody>
      </p:sp>
      <p:grpSp>
        <p:nvGrpSpPr>
          <p:cNvPr id="10" name="Group 10"/>
          <p:cNvGrpSpPr/>
          <p:nvPr/>
        </p:nvGrpSpPr>
        <p:grpSpPr>
          <a:xfrm>
            <a:off x="558176" y="1847234"/>
            <a:ext cx="8280738" cy="4439266"/>
            <a:chOff x="29273" y="129866"/>
            <a:chExt cx="9783703" cy="3416329"/>
          </a:xfrm>
        </p:grpSpPr>
        <p:sp>
          <p:nvSpPr>
            <p:cNvPr id="11" name="TextBox 11"/>
            <p:cNvSpPr txBox="1"/>
            <p:nvPr/>
          </p:nvSpPr>
          <p:spPr>
            <a:xfrm>
              <a:off x="29273" y="1723956"/>
              <a:ext cx="9783703" cy="1822239"/>
            </a:xfrm>
            <a:prstGeom prst="rect">
              <a:avLst/>
            </a:prstGeom>
          </p:spPr>
          <p:txBody>
            <a:bodyPr lIns="0" tIns="0" rIns="0" bIns="0" anchor="t">
              <a:spAutoFit/>
            </a:bodyPr>
            <a:lstStyle/>
            <a:p>
              <a:pPr algn="just">
                <a:lnSpc>
                  <a:spcPts val="3359"/>
                </a:lnSpc>
                <a:defRPr sz="2400">
                  <a:solidFill>
                    <a:srgbClr val="374151"/>
                  </a:solidFill>
                  <a:effectLst/>
                  <a:latin typeface="Söhne"/>
                </a:defRPr>
              </a:pPr>
              <a:r>
                <a:t>La necesidad de desarrollar habilidades inteligentes está creciendo en el mercado laboral actual debido a la rápida evolución de la tecnología y las demandas del mercado. Las empresas están buscando personas que tengan una combinación única de habilidades técnicas y transversales, como la resolución de problemas, el pensamiento crítico y la comunicación.</a:t>
              </a:r>
              <a:endParaRPr lang="en-US" sz="2400" spc="-36" dirty="0">
                <a:solidFill>
                  <a:srgbClr val="000000"/>
                </a:solidFill>
                <a:latin typeface="Abhaya Libre Regular"/>
              </a:endParaRPr>
            </a:p>
          </p:txBody>
        </p:sp>
        <p:pic>
          <p:nvPicPr>
            <p:cNvPr id="12" name="Picture 12"/>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401174" y="129866"/>
              <a:ext cx="2384746" cy="1219571"/>
            </a:xfrm>
            <a:prstGeom prst="rect">
              <a:avLst/>
            </a:prstGeom>
          </p:spPr>
        </p:pic>
        <p:sp>
          <p:nvSpPr>
            <p:cNvPr id="13" name="TextBox 13"/>
            <p:cNvSpPr txBox="1"/>
            <p:nvPr/>
          </p:nvSpPr>
          <p:spPr>
            <a:xfrm>
              <a:off x="3676314" y="662982"/>
              <a:ext cx="5615933" cy="392100"/>
            </a:xfrm>
            <a:prstGeom prst="rect">
              <a:avLst/>
            </a:prstGeom>
          </p:spPr>
          <p:txBody>
            <a:bodyPr lIns="0" tIns="0" rIns="0" bIns="0" anchor="t">
              <a:spAutoFit/>
            </a:bodyPr>
            <a:lstStyle/>
            <a:p>
              <a:pPr algn="just">
                <a:lnSpc>
                  <a:spcPts val="3359"/>
                </a:lnSpc>
                <a:defRPr sz="3600">
                  <a:solidFill>
                    <a:srgbClr val="000000"/>
                  </a:solidFill>
                  <a:latin typeface="Abhaya Libre Regular"/>
                </a:defRPr>
              </a:pPr>
              <a:r>
                <a:rPr dirty="0" err="1"/>
                <a:t>Resumen</a:t>
              </a:r>
              <a:r>
                <a:rPr dirty="0"/>
                <a:t> de </a:t>
              </a:r>
              <a:r>
                <a:rPr dirty="0" err="1"/>
                <a:t>habilidades</a:t>
              </a:r>
              <a:endParaRPr dirty="0"/>
            </a:p>
          </p:txBody>
        </p:sp>
      </p:grpSp>
      <p:pic>
        <p:nvPicPr>
          <p:cNvPr id="7172" name="Picture 4" descr="Free Algebra Analyse photo and picture">
            <a:extLst>
              <a:ext uri="{FF2B5EF4-FFF2-40B4-BE49-F238E27FC236}">
                <a16:creationId xmlns:a16="http://schemas.microsoft.com/office/drawing/2014/main" id="{508C86C3-09E7-73E7-1E0C-18C56F1580A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048119" y="6427888"/>
            <a:ext cx="5461893" cy="3032908"/>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1">
            <a:extLst>
              <a:ext uri="{FF2B5EF4-FFF2-40B4-BE49-F238E27FC236}">
                <a16:creationId xmlns:a16="http://schemas.microsoft.com/office/drawing/2014/main" id="{4B8E4D31-0921-08C9-C4FE-079EB72CBB87}"/>
              </a:ext>
            </a:extLst>
          </p:cNvPr>
          <p:cNvSpPr txBox="1"/>
          <p:nvPr/>
        </p:nvSpPr>
        <p:spPr>
          <a:xfrm>
            <a:off x="8398179" y="6331107"/>
            <a:ext cx="8280738" cy="2163413"/>
          </a:xfrm>
          <a:prstGeom prst="rect">
            <a:avLst/>
          </a:prstGeom>
        </p:spPr>
        <p:txBody>
          <a:bodyPr lIns="0" tIns="0" rIns="0" bIns="0" anchor="t">
            <a:spAutoFit/>
          </a:bodyPr>
          <a:lstStyle/>
          <a:p>
            <a:pPr algn="just">
              <a:lnSpc>
                <a:spcPts val="3359"/>
              </a:lnSpc>
              <a:defRPr sz="2400"/>
            </a:pPr>
            <a:r>
              <a:t>En general, el modelo en forma de T anima a las personas a desarrollar una amplia gama de habilidades y conocimientos, al tiempo que profundiza en áreas específicas. Puede convertirte en un o una profesional más versátil y adaptable, mejor preparado/a para gestionar los desafíos del entorno de trabajo moderno.</a:t>
            </a:r>
            <a:endParaRPr lang="en-US" sz="2400" spc="-36" dirty="0">
              <a:solidFill>
                <a:srgbClr val="000000"/>
              </a:solidFill>
              <a:latin typeface="Abhaya Libre Regul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6018967" y="8400891"/>
            <a:ext cx="10675280" cy="1137869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4" name="Picture 4"/>
          <p:cNvPicPr>
            <a:picLocks noChangeAspect="1"/>
          </p:cNvPicPr>
          <p:nvPr/>
        </p:nvPicPr>
        <p:blipFill>
          <a:blip r:embed="rId6"/>
          <a:srcRect/>
          <a:stretch>
            <a:fillRect/>
          </a:stretch>
        </p:blipFill>
        <p:spPr>
          <a:xfrm>
            <a:off x="16373884" y="30558"/>
            <a:ext cx="1869292" cy="1869292"/>
          </a:xfrm>
          <a:prstGeom prst="rect">
            <a:avLst/>
          </a:prstGeom>
        </p:spPr>
      </p:pic>
      <p:pic>
        <p:nvPicPr>
          <p:cNvPr id="5" name="Picture 5"/>
          <p:cNvPicPr>
            <a:picLocks noChangeAspect="1"/>
          </p:cNvPicPr>
          <p:nvPr/>
        </p:nvPicPr>
        <p:blipFill>
          <a:blip r:embed="rId7"/>
          <a:srcRect/>
          <a:stretch>
            <a:fillRect/>
          </a:stretch>
        </p:blipFill>
        <p:spPr>
          <a:xfrm>
            <a:off x="7825206" y="9276474"/>
            <a:ext cx="3710720" cy="779251"/>
          </a:xfrm>
          <a:prstGeom prst="rect">
            <a:avLst/>
          </a:prstGeom>
        </p:spPr>
      </p:pic>
      <p:sp>
        <p:nvSpPr>
          <p:cNvPr id="6" name="TextBox 6"/>
          <p:cNvSpPr txBox="1"/>
          <p:nvPr/>
        </p:nvSpPr>
        <p:spPr>
          <a:xfrm>
            <a:off x="3429000" y="1363226"/>
            <a:ext cx="11125200" cy="765979"/>
          </a:xfrm>
          <a:prstGeom prst="rect">
            <a:avLst/>
          </a:prstGeom>
        </p:spPr>
        <p:txBody>
          <a:bodyPr wrap="square" lIns="0" tIns="0" rIns="0" bIns="0" anchor="t">
            <a:spAutoFit/>
          </a:bodyPr>
          <a:lstStyle/>
          <a:p>
            <a:pPr algn="ctr">
              <a:lnSpc>
                <a:spcPts val="5449"/>
              </a:lnSpc>
              <a:defRPr sz="6410">
                <a:solidFill>
                  <a:srgbClr val="000000"/>
                </a:solidFill>
                <a:latin typeface="Abhaya Libre Regular"/>
              </a:defRPr>
            </a:pPr>
            <a:r>
              <a:rPr dirty="0"/>
              <a:t>El/la nuevo/a </a:t>
            </a:r>
            <a:r>
              <a:rPr dirty="0" err="1"/>
              <a:t>tú</a:t>
            </a:r>
            <a:r>
              <a:rPr dirty="0"/>
              <a:t> (</a:t>
            </a:r>
            <a:r>
              <a:rPr dirty="0" err="1"/>
              <a:t>en</a:t>
            </a:r>
            <a:r>
              <a:rPr dirty="0"/>
              <a:t> forma de T)</a:t>
            </a:r>
          </a:p>
        </p:txBody>
      </p:sp>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99934" y="267413"/>
            <a:ext cx="1980734" cy="2057110"/>
          </a:xfrm>
          <a:prstGeom prst="rect">
            <a:avLst/>
          </a:prstGeom>
        </p:spPr>
      </p:pic>
      <p:sp>
        <p:nvSpPr>
          <p:cNvPr id="10" name="TextBox 10"/>
          <p:cNvSpPr txBox="1"/>
          <p:nvPr/>
        </p:nvSpPr>
        <p:spPr>
          <a:xfrm>
            <a:off x="1667013" y="3201645"/>
            <a:ext cx="14173200" cy="4739759"/>
          </a:xfrm>
          <a:prstGeom prst="rect">
            <a:avLst/>
          </a:prstGeom>
        </p:spPr>
        <p:txBody>
          <a:bodyPr wrap="square" lIns="0" tIns="0" rIns="0" bIns="0" anchor="t">
            <a:spAutoFit/>
          </a:bodyPr>
          <a:lstStyle/>
          <a:p>
            <a:pPr algn="just">
              <a:defRPr sz="2800">
                <a:solidFill>
                  <a:srgbClr val="333333"/>
                </a:solidFill>
                <a:effectLst/>
                <a:latin typeface="Georgia" panose="02040502050405020303" pitchFamily="18" charset="0"/>
              </a:defRPr>
            </a:pPr>
            <a:r>
              <a:t>Una vez que hayas hecho esta autoevaluación, debes determinar:</a:t>
            </a:r>
          </a:p>
          <a:p>
            <a:pPr algn="just">
              <a:buFont typeface="+mj-lt"/>
              <a:buAutoNum type="arabicPeriod"/>
              <a:defRPr sz="2800">
                <a:solidFill>
                  <a:srgbClr val="333333"/>
                </a:solidFill>
                <a:effectLst/>
                <a:latin typeface="Georgia" panose="02040502050405020303" pitchFamily="18" charset="0"/>
              </a:defRPr>
            </a:pPr>
            <a:r>
              <a:t>Dónde quieres mejorar tu conocimiento/habilidad.</a:t>
            </a:r>
          </a:p>
          <a:p>
            <a:pPr algn="just">
              <a:defRPr sz="2800"/>
            </a:pPr>
            <a:r>
              <a:t>Identificar las áreas en las que deseas mejorar tus habilidades o conocimientos. Puede ser en tu campo de especialización actual o en nuevas áreas que deseas explorar. Concéntrate en desarrollar una comprensión amplia de estas áreas, en lugar de solo centrarte en el conocimiento superficial.</a:t>
            </a:r>
          </a:p>
          <a:p>
            <a:pPr algn="just"/>
            <a:endParaRPr lang="en-GB" sz="2800" b="0" i="0" dirty="0">
              <a:solidFill>
                <a:srgbClr val="333333"/>
              </a:solidFill>
              <a:effectLst/>
              <a:latin typeface="Georgia" panose="02040502050405020303" pitchFamily="18" charset="0"/>
            </a:endParaRPr>
          </a:p>
          <a:p>
            <a:pPr algn="just">
              <a:defRPr sz="2800">
                <a:solidFill>
                  <a:srgbClr val="333333"/>
                </a:solidFill>
                <a:effectLst/>
                <a:latin typeface="Georgia" panose="02040502050405020303" pitchFamily="18" charset="0"/>
              </a:defRPr>
            </a:pPr>
            <a:r>
              <a:t>2. Dónde te sientes cómodo/a.</a:t>
            </a:r>
          </a:p>
          <a:p>
            <a:pPr algn="just">
              <a:defRPr sz="2800"/>
            </a:pPr>
            <a:r>
              <a:t>Considera las habilidades y conocimientos que ya tienes y con los que te sientes cómodo o cómoda. Pueden ser las áreas de especialización que deseas mantener y profundizar. Debes continuar desarrollando estas habilidades mientras exploras nuevas áreas.</a:t>
            </a:r>
          </a:p>
          <a:p>
            <a:pPr algn="just"/>
            <a:endParaRPr lang="en-GB" sz="2800" b="0" i="0" dirty="0">
              <a:solidFill>
                <a:srgbClr val="333333"/>
              </a:solidFill>
              <a:effectLst/>
              <a:latin typeface="Georgia" panose="02040502050405020303" pitchFamily="18" charset="0"/>
            </a:endParaRPr>
          </a:p>
        </p:txBody>
      </p:sp>
      <p:pic>
        <p:nvPicPr>
          <p:cNvPr id="13" name="Picture 13"/>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973218" y="2159763"/>
            <a:ext cx="2019756" cy="1938966"/>
          </a:xfrm>
          <a:prstGeom prst="rect">
            <a:avLst/>
          </a:prstGeom>
        </p:spPr>
      </p:pic>
      <p:pic>
        <p:nvPicPr>
          <p:cNvPr id="22" name="Picture 22"/>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9614497">
            <a:off x="17171017" y="8078283"/>
            <a:ext cx="4352147" cy="4346443"/>
          </a:xfrm>
          <a:prstGeom prst="rect">
            <a:avLst/>
          </a:prstGeom>
        </p:spPr>
      </p:pic>
      <p:pic>
        <p:nvPicPr>
          <p:cNvPr id="14" name="Picture 32">
            <a:extLst>
              <a:ext uri="{FF2B5EF4-FFF2-40B4-BE49-F238E27FC236}">
                <a16:creationId xmlns:a16="http://schemas.microsoft.com/office/drawing/2014/main" id="{27A70D5E-10F5-497E-9ED5-9B97B9924931}"/>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852805">
            <a:off x="6330349" y="-3158835"/>
            <a:ext cx="5364129" cy="5364129"/>
          </a:xfrm>
          <a:prstGeom prst="rect">
            <a:avLst/>
          </a:prstGeom>
        </p:spPr>
      </p:pic>
    </p:spTree>
    <p:extLst>
      <p:ext uri="{BB962C8B-B14F-4D97-AF65-F5344CB8AC3E}">
        <p14:creationId xmlns:p14="http://schemas.microsoft.com/office/powerpoint/2010/main" val="32724022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73161C8-BF75-BA97-BECA-5301052BB52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6018967" y="8400891"/>
            <a:ext cx="10675280" cy="11378690"/>
          </a:xfrm>
          <a:prstGeom prst="rect">
            <a:avLst/>
          </a:prstGeom>
        </p:spPr>
      </p:pic>
      <p:pic>
        <p:nvPicPr>
          <p:cNvPr id="3" name="Picture 4">
            <a:extLst>
              <a:ext uri="{FF2B5EF4-FFF2-40B4-BE49-F238E27FC236}">
                <a16:creationId xmlns:a16="http://schemas.microsoft.com/office/drawing/2014/main" id="{057E7851-72D4-99C2-102D-3BCB00D5DA3F}"/>
              </a:ext>
            </a:extLst>
          </p:cNvPr>
          <p:cNvPicPr>
            <a:picLocks noChangeAspect="1"/>
          </p:cNvPicPr>
          <p:nvPr/>
        </p:nvPicPr>
        <p:blipFill>
          <a:blip r:embed="rId4"/>
          <a:srcRect/>
          <a:stretch>
            <a:fillRect/>
          </a:stretch>
        </p:blipFill>
        <p:spPr>
          <a:xfrm>
            <a:off x="16373884" y="30558"/>
            <a:ext cx="1869292" cy="1869292"/>
          </a:xfrm>
          <a:prstGeom prst="rect">
            <a:avLst/>
          </a:prstGeom>
        </p:spPr>
      </p:pic>
      <p:pic>
        <p:nvPicPr>
          <p:cNvPr id="4" name="Picture 5">
            <a:extLst>
              <a:ext uri="{FF2B5EF4-FFF2-40B4-BE49-F238E27FC236}">
                <a16:creationId xmlns:a16="http://schemas.microsoft.com/office/drawing/2014/main" id="{23D856F5-106A-BE81-0DFB-8A336F4D3AB4}"/>
              </a:ext>
            </a:extLst>
          </p:cNvPr>
          <p:cNvPicPr>
            <a:picLocks noChangeAspect="1"/>
          </p:cNvPicPr>
          <p:nvPr/>
        </p:nvPicPr>
        <p:blipFill>
          <a:blip r:embed="rId5"/>
          <a:srcRect/>
          <a:stretch>
            <a:fillRect/>
          </a:stretch>
        </p:blipFill>
        <p:spPr>
          <a:xfrm>
            <a:off x="7825206" y="9276474"/>
            <a:ext cx="3710720" cy="779251"/>
          </a:xfrm>
          <a:prstGeom prst="rect">
            <a:avLst/>
          </a:prstGeom>
        </p:spPr>
      </p:pic>
      <p:pic>
        <p:nvPicPr>
          <p:cNvPr id="5" name="Picture 8">
            <a:extLst>
              <a:ext uri="{FF2B5EF4-FFF2-40B4-BE49-F238E27FC236}">
                <a16:creationId xmlns:a16="http://schemas.microsoft.com/office/drawing/2014/main" id="{7B986654-597D-FEFB-5CB4-5E45BD57FE1A}"/>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99934" y="267413"/>
            <a:ext cx="1980734" cy="2057110"/>
          </a:xfrm>
          <a:prstGeom prst="rect">
            <a:avLst/>
          </a:prstGeom>
        </p:spPr>
      </p:pic>
      <p:sp>
        <p:nvSpPr>
          <p:cNvPr id="6" name="TextBox 10">
            <a:extLst>
              <a:ext uri="{FF2B5EF4-FFF2-40B4-BE49-F238E27FC236}">
                <a16:creationId xmlns:a16="http://schemas.microsoft.com/office/drawing/2014/main" id="{B6F552FF-D882-6301-3DAE-E05864BCCAC4}"/>
              </a:ext>
            </a:extLst>
          </p:cNvPr>
          <p:cNvSpPr txBox="1"/>
          <p:nvPr/>
        </p:nvSpPr>
        <p:spPr>
          <a:xfrm>
            <a:off x="1676400" y="2909897"/>
            <a:ext cx="14173200" cy="4308872"/>
          </a:xfrm>
          <a:prstGeom prst="rect">
            <a:avLst/>
          </a:prstGeom>
        </p:spPr>
        <p:txBody>
          <a:bodyPr wrap="square" lIns="0" tIns="0" rIns="0" bIns="0" anchor="t">
            <a:spAutoFit/>
          </a:bodyPr>
          <a:lstStyle/>
          <a:p>
            <a:pPr algn="just"/>
            <a:endParaRPr lang="en-GB" sz="2800" b="0" i="0" dirty="0">
              <a:solidFill>
                <a:srgbClr val="333333"/>
              </a:solidFill>
              <a:effectLst/>
              <a:latin typeface="Georgia" panose="02040502050405020303" pitchFamily="18" charset="0"/>
            </a:endParaRPr>
          </a:p>
          <a:p>
            <a:pPr algn="just">
              <a:defRPr sz="2800">
                <a:solidFill>
                  <a:srgbClr val="333333"/>
                </a:solidFill>
                <a:effectLst/>
                <a:latin typeface="Georgia" panose="02040502050405020303" pitchFamily="18" charset="0"/>
              </a:defRPr>
            </a:pPr>
            <a:r>
              <a:t>3. Qué quieres añadir.</a:t>
            </a:r>
          </a:p>
          <a:p>
            <a:pPr algn="just">
              <a:defRPr sz="2800"/>
            </a:pPr>
            <a:r>
              <a:t>Identifica nuevas habilidades o áreas de conocimiento que quieras añadir a tu perfil. Pueden ser habilidades complementarias que mejoran tu experiencia existente o las nuevas áreas que deseas explorar. Puede ayudarte a ampliar tu perspectiva y ser más versátil.</a:t>
            </a:r>
          </a:p>
          <a:p>
            <a:pPr algn="just"/>
            <a:endParaRPr lang="en-GB" sz="2800" b="0" i="0" dirty="0">
              <a:solidFill>
                <a:srgbClr val="333333"/>
              </a:solidFill>
              <a:effectLst/>
              <a:latin typeface="Georgia" panose="02040502050405020303" pitchFamily="18" charset="0"/>
            </a:endParaRPr>
          </a:p>
          <a:p>
            <a:pPr algn="just">
              <a:defRPr sz="2800">
                <a:solidFill>
                  <a:srgbClr val="333333"/>
                </a:solidFill>
                <a:effectLst/>
                <a:latin typeface="Georgia" panose="02040502050405020303" pitchFamily="18" charset="0"/>
              </a:defRPr>
            </a:pPr>
            <a:r>
              <a:t>4. Dónde quieres profundizar.</a:t>
            </a:r>
          </a:p>
          <a:p>
            <a:pPr algn="just">
              <a:defRPr sz="2800"/>
            </a:pPr>
            <a:r>
              <a:t>Considera en qué áreas deseas especializarte y profundizar tu conocimiento. Puede ser un aspecto particular de tu campo actual o una nueva área en la que deseas especializarte. Profundizar en un área específica puede ayudarte a destacar y convertirte en un recurso valioso para el resto del equipo.</a:t>
            </a:r>
            <a:endParaRPr lang="en-GB" sz="2800" b="0" i="0" dirty="0">
              <a:solidFill>
                <a:srgbClr val="333333"/>
              </a:solidFill>
              <a:effectLst/>
              <a:latin typeface="Georgia" panose="02040502050405020303" pitchFamily="18" charset="0"/>
            </a:endParaRPr>
          </a:p>
        </p:txBody>
      </p:sp>
      <p:pic>
        <p:nvPicPr>
          <p:cNvPr id="7" name="Picture 13">
            <a:extLst>
              <a:ext uri="{FF2B5EF4-FFF2-40B4-BE49-F238E27FC236}">
                <a16:creationId xmlns:a16="http://schemas.microsoft.com/office/drawing/2014/main" id="{767A8379-70DD-6197-5589-19FCACFD501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973218" y="2159763"/>
            <a:ext cx="2019756" cy="1938966"/>
          </a:xfrm>
          <a:prstGeom prst="rect">
            <a:avLst/>
          </a:prstGeom>
        </p:spPr>
      </p:pic>
      <p:pic>
        <p:nvPicPr>
          <p:cNvPr id="8" name="Picture 22">
            <a:extLst>
              <a:ext uri="{FF2B5EF4-FFF2-40B4-BE49-F238E27FC236}">
                <a16:creationId xmlns:a16="http://schemas.microsoft.com/office/drawing/2014/main" id="{E2C30CF7-9429-40A7-4817-0FAE44CC69B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9614497">
            <a:off x="17171017" y="8078283"/>
            <a:ext cx="4352147" cy="4346443"/>
          </a:xfrm>
          <a:prstGeom prst="rect">
            <a:avLst/>
          </a:prstGeom>
        </p:spPr>
      </p:pic>
      <p:pic>
        <p:nvPicPr>
          <p:cNvPr id="9" name="Picture 32">
            <a:extLst>
              <a:ext uri="{FF2B5EF4-FFF2-40B4-BE49-F238E27FC236}">
                <a16:creationId xmlns:a16="http://schemas.microsoft.com/office/drawing/2014/main" id="{833D7225-FA58-974F-69B3-FBD5CABDF669}"/>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852805">
            <a:off x="6394878" y="-3450583"/>
            <a:ext cx="5364129" cy="5364129"/>
          </a:xfrm>
          <a:prstGeom prst="rect">
            <a:avLst/>
          </a:prstGeom>
        </p:spPr>
      </p:pic>
      <p:sp>
        <p:nvSpPr>
          <p:cNvPr id="10" name="TextBox 6">
            <a:extLst>
              <a:ext uri="{FF2B5EF4-FFF2-40B4-BE49-F238E27FC236}">
                <a16:creationId xmlns:a16="http://schemas.microsoft.com/office/drawing/2014/main" id="{B3F849C5-E7CD-58CE-ADB8-2EAF883398C6}"/>
              </a:ext>
            </a:extLst>
          </p:cNvPr>
          <p:cNvSpPr txBox="1"/>
          <p:nvPr/>
        </p:nvSpPr>
        <p:spPr>
          <a:xfrm>
            <a:off x="3673654" y="1597212"/>
            <a:ext cx="10880546" cy="765979"/>
          </a:xfrm>
          <a:prstGeom prst="rect">
            <a:avLst/>
          </a:prstGeom>
        </p:spPr>
        <p:txBody>
          <a:bodyPr wrap="square" lIns="0" tIns="0" rIns="0" bIns="0" anchor="t">
            <a:spAutoFit/>
          </a:bodyPr>
          <a:lstStyle/>
          <a:p>
            <a:pPr algn="ctr">
              <a:lnSpc>
                <a:spcPts val="5449"/>
              </a:lnSpc>
              <a:defRPr sz="6410">
                <a:solidFill>
                  <a:srgbClr val="000000"/>
                </a:solidFill>
                <a:latin typeface="Abhaya Libre Regular"/>
              </a:defRPr>
            </a:pPr>
            <a:r>
              <a:rPr dirty="0"/>
              <a:t>El/la nuevo/a </a:t>
            </a:r>
            <a:r>
              <a:rPr dirty="0" err="1"/>
              <a:t>tú</a:t>
            </a:r>
            <a:r>
              <a:rPr dirty="0"/>
              <a:t> (</a:t>
            </a:r>
            <a:r>
              <a:rPr dirty="0" err="1"/>
              <a:t>en</a:t>
            </a:r>
            <a:r>
              <a:rPr dirty="0"/>
              <a:t> forma de T)</a:t>
            </a:r>
          </a:p>
        </p:txBody>
      </p:sp>
    </p:spTree>
    <p:extLst>
      <p:ext uri="{BB962C8B-B14F-4D97-AF65-F5344CB8AC3E}">
        <p14:creationId xmlns:p14="http://schemas.microsoft.com/office/powerpoint/2010/main" val="19225460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1">
            <a:extLst>
              <a:ext uri="{FF2B5EF4-FFF2-40B4-BE49-F238E27FC236}">
                <a16:creationId xmlns:a16="http://schemas.microsoft.com/office/drawing/2014/main" id="{464032A8-078B-4C5A-38A6-82076FC46F98}"/>
              </a:ext>
            </a:extLst>
          </p:cNvPr>
          <p:cNvSpPr txBox="1"/>
          <p:nvPr/>
        </p:nvSpPr>
        <p:spPr>
          <a:xfrm>
            <a:off x="762000" y="2926877"/>
            <a:ext cx="7734300" cy="2215991"/>
          </a:xfrm>
          <a:prstGeom prst="rect">
            <a:avLst/>
          </a:prstGeom>
        </p:spPr>
        <p:txBody>
          <a:bodyPr wrap="square" lIns="0" tIns="0" rIns="0" bIns="0" anchor="t">
            <a:spAutoFit/>
          </a:bodyPr>
          <a:lstStyle/>
          <a:p>
            <a:pPr algn="just">
              <a:defRPr sz="2400" b="1">
                <a:solidFill>
                  <a:srgbClr val="333333"/>
                </a:solidFill>
                <a:effectLst/>
                <a:latin typeface="Georgia" panose="02040502050405020303" pitchFamily="18" charset="0"/>
              </a:defRPr>
            </a:pPr>
            <a:r>
              <a:rPr dirty="0"/>
              <a:t>1. </a:t>
            </a:r>
            <a:r>
              <a:rPr dirty="0" err="1"/>
              <a:t>Mejora</a:t>
            </a:r>
            <a:endParaRPr lang="en-GB" sz="2400" b="0" i="0" dirty="0">
              <a:solidFill>
                <a:srgbClr val="333333"/>
              </a:solidFill>
              <a:effectLst/>
              <a:latin typeface="Georgia" panose="02040502050405020303" pitchFamily="18" charset="0"/>
            </a:endParaRPr>
          </a:p>
          <a:p>
            <a:pPr algn="just">
              <a:defRPr sz="2400">
                <a:solidFill>
                  <a:srgbClr val="333333"/>
                </a:solidFill>
                <a:effectLst/>
                <a:latin typeface="Georgia" panose="02040502050405020303" pitchFamily="18" charset="0"/>
              </a:defRPr>
            </a:pPr>
            <a:r>
              <a:rPr dirty="0" err="1"/>
              <a:t>Cuando</a:t>
            </a:r>
            <a:r>
              <a:rPr dirty="0"/>
              <a:t> </a:t>
            </a:r>
            <a:r>
              <a:rPr dirty="0" err="1"/>
              <a:t>te</a:t>
            </a:r>
            <a:r>
              <a:rPr dirty="0"/>
              <a:t> has </a:t>
            </a:r>
            <a:r>
              <a:rPr dirty="0" err="1"/>
              <a:t>calificado</a:t>
            </a:r>
            <a:r>
              <a:rPr dirty="0"/>
              <a:t> </a:t>
            </a:r>
            <a:r>
              <a:rPr dirty="0" err="1"/>
              <a:t>en</a:t>
            </a:r>
            <a:r>
              <a:rPr dirty="0"/>
              <a:t> </a:t>
            </a:r>
            <a:r>
              <a:rPr dirty="0" err="1"/>
              <a:t>cada</a:t>
            </a:r>
            <a:r>
              <a:rPr dirty="0"/>
              <a:t> una de las </a:t>
            </a:r>
            <a:r>
              <a:rPr dirty="0" err="1"/>
              <a:t>áreas</a:t>
            </a:r>
            <a:r>
              <a:rPr dirty="0"/>
              <a:t>, es </a:t>
            </a:r>
            <a:r>
              <a:rPr dirty="0" err="1"/>
              <a:t>posible</a:t>
            </a:r>
            <a:r>
              <a:rPr dirty="0"/>
              <a:t> que </a:t>
            </a:r>
            <a:r>
              <a:rPr dirty="0" err="1"/>
              <a:t>hayas</a:t>
            </a:r>
            <a:r>
              <a:rPr dirty="0"/>
              <a:t> </a:t>
            </a:r>
            <a:r>
              <a:rPr dirty="0" err="1"/>
              <a:t>pensado</a:t>
            </a:r>
            <a:r>
              <a:rPr dirty="0"/>
              <a:t> que </a:t>
            </a:r>
            <a:r>
              <a:rPr dirty="0" err="1"/>
              <a:t>te</a:t>
            </a:r>
            <a:r>
              <a:rPr dirty="0"/>
              <a:t> </a:t>
            </a:r>
            <a:r>
              <a:rPr dirty="0" err="1"/>
              <a:t>gustaría</a:t>
            </a:r>
            <a:r>
              <a:rPr dirty="0"/>
              <a:t> </a:t>
            </a:r>
            <a:r>
              <a:rPr dirty="0" err="1"/>
              <a:t>reforzar</a:t>
            </a:r>
            <a:r>
              <a:rPr dirty="0"/>
              <a:t> </a:t>
            </a:r>
            <a:r>
              <a:rPr dirty="0" err="1"/>
              <a:t>algunas</a:t>
            </a:r>
            <a:r>
              <a:rPr dirty="0"/>
              <a:t>. Por </a:t>
            </a:r>
            <a:r>
              <a:rPr dirty="0" err="1"/>
              <a:t>ejemplo</a:t>
            </a:r>
            <a:r>
              <a:rPr dirty="0"/>
              <a:t>, me </a:t>
            </a:r>
            <a:r>
              <a:rPr dirty="0" err="1"/>
              <a:t>gustaría</a:t>
            </a:r>
            <a:r>
              <a:rPr dirty="0"/>
              <a:t> </a:t>
            </a:r>
            <a:r>
              <a:rPr dirty="0" err="1"/>
              <a:t>mejorar</a:t>
            </a:r>
            <a:r>
              <a:rPr dirty="0"/>
              <a:t> mis </a:t>
            </a:r>
            <a:r>
              <a:rPr dirty="0" err="1"/>
              <a:t>habilidades</a:t>
            </a:r>
            <a:r>
              <a:rPr dirty="0"/>
              <a:t> de </a:t>
            </a:r>
            <a:r>
              <a:rPr dirty="0" err="1"/>
              <a:t>programación</a:t>
            </a:r>
            <a:r>
              <a:rPr dirty="0"/>
              <a:t> </a:t>
            </a:r>
            <a:r>
              <a:rPr dirty="0" err="1"/>
              <a:t>informática</a:t>
            </a:r>
            <a:r>
              <a:rPr dirty="0"/>
              <a:t> y </a:t>
            </a:r>
            <a:r>
              <a:rPr dirty="0" err="1"/>
              <a:t>escalada</a:t>
            </a:r>
            <a:r>
              <a:rPr dirty="0"/>
              <a:t>. Toma nota </a:t>
            </a:r>
            <a:r>
              <a:rPr dirty="0" err="1"/>
              <a:t>en</a:t>
            </a:r>
            <a:r>
              <a:rPr dirty="0"/>
              <a:t> la hoja de </a:t>
            </a:r>
            <a:r>
              <a:rPr dirty="0" err="1"/>
              <a:t>cálculo</a:t>
            </a:r>
            <a:r>
              <a:rPr dirty="0"/>
              <a:t> para que </a:t>
            </a:r>
            <a:r>
              <a:rPr dirty="0" err="1"/>
              <a:t>puedas</a:t>
            </a:r>
            <a:r>
              <a:rPr dirty="0"/>
              <a:t> </a:t>
            </a:r>
            <a:r>
              <a:rPr dirty="0" err="1"/>
              <a:t>empezar</a:t>
            </a:r>
            <a:r>
              <a:rPr dirty="0"/>
              <a:t> a </a:t>
            </a:r>
            <a:r>
              <a:rPr dirty="0" err="1"/>
              <a:t>trabajar</a:t>
            </a:r>
            <a:r>
              <a:rPr dirty="0"/>
              <a:t> </a:t>
            </a:r>
            <a:r>
              <a:rPr dirty="0" err="1"/>
              <a:t>en</a:t>
            </a:r>
            <a:r>
              <a:rPr dirty="0"/>
              <a:t> </a:t>
            </a:r>
            <a:r>
              <a:rPr dirty="0" err="1"/>
              <a:t>ellas</a:t>
            </a:r>
            <a:r>
              <a:rPr dirty="0"/>
              <a:t>.</a:t>
            </a:r>
          </a:p>
        </p:txBody>
      </p:sp>
      <p:sp>
        <p:nvSpPr>
          <p:cNvPr id="5" name="TextBox 11">
            <a:extLst>
              <a:ext uri="{FF2B5EF4-FFF2-40B4-BE49-F238E27FC236}">
                <a16:creationId xmlns:a16="http://schemas.microsoft.com/office/drawing/2014/main" id="{972A25E3-42C4-98FA-9BAC-4385727DC484}"/>
              </a:ext>
            </a:extLst>
          </p:cNvPr>
          <p:cNvSpPr txBox="1"/>
          <p:nvPr/>
        </p:nvSpPr>
        <p:spPr>
          <a:xfrm>
            <a:off x="9648102" y="2545040"/>
            <a:ext cx="7894522" cy="2585323"/>
          </a:xfrm>
          <a:prstGeom prst="rect">
            <a:avLst/>
          </a:prstGeom>
        </p:spPr>
        <p:txBody>
          <a:bodyPr wrap="square" lIns="0" tIns="0" rIns="0" bIns="0" anchor="t">
            <a:spAutoFit/>
          </a:bodyPr>
          <a:lstStyle/>
          <a:p>
            <a:pPr algn="just">
              <a:defRPr sz="2400" b="1">
                <a:solidFill>
                  <a:srgbClr val="333333"/>
                </a:solidFill>
                <a:effectLst/>
                <a:latin typeface="Georgia" panose="02040502050405020303" pitchFamily="18" charset="0"/>
              </a:defRPr>
            </a:pPr>
            <a:r>
              <a:rPr dirty="0"/>
              <a:t>3. </a:t>
            </a:r>
            <a:r>
              <a:rPr dirty="0" err="1"/>
              <a:t>Adición</a:t>
            </a:r>
            <a:endParaRPr lang="en-GB" sz="2400" b="0" i="0" dirty="0">
              <a:solidFill>
                <a:srgbClr val="333333"/>
              </a:solidFill>
              <a:effectLst/>
              <a:latin typeface="Georgia" panose="02040502050405020303" pitchFamily="18" charset="0"/>
            </a:endParaRPr>
          </a:p>
          <a:p>
            <a:pPr algn="just">
              <a:defRPr sz="2400">
                <a:solidFill>
                  <a:srgbClr val="333333"/>
                </a:solidFill>
                <a:effectLst/>
                <a:latin typeface="Georgia" panose="02040502050405020303" pitchFamily="18" charset="0"/>
              </a:defRPr>
            </a:pPr>
            <a:r>
              <a:rPr dirty="0"/>
              <a:t>Son </a:t>
            </a:r>
            <a:r>
              <a:rPr dirty="0" err="1"/>
              <a:t>cosas</a:t>
            </a:r>
            <a:r>
              <a:rPr dirty="0"/>
              <a:t> de las que no sabes nada </a:t>
            </a:r>
            <a:r>
              <a:rPr dirty="0" err="1"/>
              <a:t>pero</a:t>
            </a:r>
            <a:r>
              <a:rPr dirty="0"/>
              <a:t> </a:t>
            </a:r>
            <a:r>
              <a:rPr dirty="0" err="1"/>
              <a:t>deseas</a:t>
            </a:r>
            <a:r>
              <a:rPr dirty="0"/>
              <a:t> </a:t>
            </a:r>
            <a:r>
              <a:rPr dirty="0" err="1"/>
              <a:t>aprender</a:t>
            </a:r>
            <a:r>
              <a:rPr dirty="0"/>
              <a:t>. Tal </a:t>
            </a:r>
            <a:r>
              <a:rPr dirty="0" err="1"/>
              <a:t>vez</a:t>
            </a:r>
            <a:r>
              <a:rPr dirty="0"/>
              <a:t> </a:t>
            </a:r>
            <a:r>
              <a:rPr dirty="0" err="1"/>
              <a:t>necesites</a:t>
            </a:r>
            <a:r>
              <a:rPr dirty="0"/>
              <a:t> </a:t>
            </a:r>
            <a:r>
              <a:rPr dirty="0" err="1"/>
              <a:t>aprenderlos</a:t>
            </a:r>
            <a:r>
              <a:rPr dirty="0"/>
              <a:t> para </a:t>
            </a:r>
            <a:r>
              <a:rPr dirty="0" err="1"/>
              <a:t>convertirte</a:t>
            </a:r>
            <a:r>
              <a:rPr dirty="0"/>
              <a:t> </a:t>
            </a:r>
            <a:r>
              <a:rPr dirty="0" err="1"/>
              <a:t>en</a:t>
            </a:r>
            <a:r>
              <a:rPr dirty="0"/>
              <a:t> una </a:t>
            </a:r>
            <a:r>
              <a:rPr dirty="0" err="1"/>
              <a:t>mejor</a:t>
            </a:r>
            <a:r>
              <a:rPr dirty="0"/>
              <a:t> </a:t>
            </a:r>
            <a:r>
              <a:rPr dirty="0" err="1"/>
              <a:t>opción</a:t>
            </a:r>
            <a:r>
              <a:rPr dirty="0"/>
              <a:t> para </a:t>
            </a:r>
            <a:r>
              <a:rPr dirty="0" err="1"/>
              <a:t>el</a:t>
            </a:r>
            <a:r>
              <a:rPr dirty="0"/>
              <a:t> </a:t>
            </a:r>
            <a:r>
              <a:rPr dirty="0" err="1"/>
              <a:t>trabajo</a:t>
            </a:r>
            <a:r>
              <a:rPr dirty="0"/>
              <a:t> o, </a:t>
            </a:r>
            <a:r>
              <a:rPr dirty="0" err="1"/>
              <a:t>simplemente</a:t>
            </a:r>
            <a:r>
              <a:rPr dirty="0"/>
              <a:t>, </a:t>
            </a:r>
            <a:r>
              <a:rPr dirty="0" err="1"/>
              <a:t>puede</a:t>
            </a:r>
            <a:r>
              <a:rPr dirty="0"/>
              <a:t> que </a:t>
            </a:r>
            <a:r>
              <a:rPr dirty="0" err="1"/>
              <a:t>te</a:t>
            </a:r>
            <a:r>
              <a:rPr dirty="0"/>
              <a:t> </a:t>
            </a:r>
            <a:r>
              <a:rPr dirty="0" err="1"/>
              <a:t>interesen</a:t>
            </a:r>
            <a:r>
              <a:rPr dirty="0"/>
              <a:t>. Sea </a:t>
            </a:r>
            <a:r>
              <a:rPr dirty="0" err="1"/>
              <a:t>cual</a:t>
            </a:r>
            <a:r>
              <a:rPr dirty="0"/>
              <a:t> sea la </a:t>
            </a:r>
            <a:r>
              <a:rPr dirty="0" err="1"/>
              <a:t>razón</a:t>
            </a:r>
            <a:r>
              <a:rPr dirty="0"/>
              <a:t>, </a:t>
            </a:r>
            <a:r>
              <a:rPr dirty="0" err="1"/>
              <a:t>quieres</a:t>
            </a:r>
            <a:r>
              <a:rPr dirty="0"/>
              <a:t> </a:t>
            </a:r>
            <a:r>
              <a:rPr dirty="0" err="1"/>
              <a:t>empezar</a:t>
            </a:r>
            <a:r>
              <a:rPr dirty="0"/>
              <a:t> a </a:t>
            </a:r>
            <a:r>
              <a:rPr dirty="0" err="1"/>
              <a:t>aprender</a:t>
            </a:r>
            <a:r>
              <a:rPr dirty="0"/>
              <a:t>. Por </a:t>
            </a:r>
            <a:r>
              <a:rPr dirty="0" err="1"/>
              <a:t>ejemplo</a:t>
            </a:r>
            <a:r>
              <a:rPr dirty="0"/>
              <a:t>, </a:t>
            </a:r>
            <a:r>
              <a:rPr dirty="0" err="1"/>
              <a:t>quiero</a:t>
            </a:r>
            <a:r>
              <a:rPr dirty="0"/>
              <a:t> </a:t>
            </a:r>
            <a:r>
              <a:rPr dirty="0" err="1"/>
              <a:t>aprender</a:t>
            </a:r>
            <a:r>
              <a:rPr dirty="0"/>
              <a:t> a </a:t>
            </a:r>
            <a:r>
              <a:rPr dirty="0" err="1"/>
              <a:t>codificar</a:t>
            </a:r>
            <a:r>
              <a:rPr dirty="0"/>
              <a:t> IA para </a:t>
            </a:r>
            <a:r>
              <a:rPr dirty="0" err="1"/>
              <a:t>poder</a:t>
            </a:r>
            <a:r>
              <a:rPr dirty="0"/>
              <a:t> </a:t>
            </a:r>
            <a:r>
              <a:rPr dirty="0" err="1"/>
              <a:t>construir</a:t>
            </a:r>
            <a:r>
              <a:rPr dirty="0"/>
              <a:t> </a:t>
            </a:r>
            <a:r>
              <a:rPr dirty="0" err="1"/>
              <a:t>proyectos</a:t>
            </a:r>
            <a:r>
              <a:rPr dirty="0"/>
              <a:t> </a:t>
            </a:r>
            <a:r>
              <a:rPr dirty="0" err="1"/>
              <a:t>geniales</a:t>
            </a:r>
            <a:r>
              <a:rPr dirty="0"/>
              <a:t> que </a:t>
            </a:r>
            <a:r>
              <a:rPr dirty="0" err="1"/>
              <a:t>ayuden</a:t>
            </a:r>
            <a:r>
              <a:rPr dirty="0"/>
              <a:t> a mi </a:t>
            </a:r>
            <a:r>
              <a:rPr dirty="0" err="1"/>
              <a:t>trabajo</a:t>
            </a:r>
            <a:r>
              <a:rPr dirty="0"/>
              <a:t>.</a:t>
            </a:r>
          </a:p>
        </p:txBody>
      </p:sp>
      <p:sp>
        <p:nvSpPr>
          <p:cNvPr id="6" name="TextBox 11">
            <a:extLst>
              <a:ext uri="{FF2B5EF4-FFF2-40B4-BE49-F238E27FC236}">
                <a16:creationId xmlns:a16="http://schemas.microsoft.com/office/drawing/2014/main" id="{78DF2B4C-C131-C9A5-E262-D2D786C64DF0}"/>
              </a:ext>
            </a:extLst>
          </p:cNvPr>
          <p:cNvSpPr txBox="1"/>
          <p:nvPr/>
        </p:nvSpPr>
        <p:spPr>
          <a:xfrm>
            <a:off x="711664" y="5727950"/>
            <a:ext cx="8169275" cy="2954655"/>
          </a:xfrm>
          <a:prstGeom prst="rect">
            <a:avLst/>
          </a:prstGeom>
        </p:spPr>
        <p:txBody>
          <a:bodyPr wrap="square" lIns="0" tIns="0" rIns="0" bIns="0" anchor="t">
            <a:spAutoFit/>
          </a:bodyPr>
          <a:lstStyle/>
          <a:p>
            <a:pPr algn="just">
              <a:defRPr sz="2400" b="1">
                <a:solidFill>
                  <a:srgbClr val="333333"/>
                </a:solidFill>
                <a:effectLst/>
                <a:latin typeface="Georgia" panose="02040502050405020303" pitchFamily="18" charset="0"/>
              </a:defRPr>
            </a:pPr>
            <a:r>
              <a:rPr dirty="0"/>
              <a:t>2. </a:t>
            </a:r>
            <a:r>
              <a:rPr dirty="0" err="1"/>
              <a:t>Mantenimiento</a:t>
            </a:r>
            <a:endParaRPr lang="en-GB" sz="2400" b="0" i="0" dirty="0">
              <a:solidFill>
                <a:srgbClr val="333333"/>
              </a:solidFill>
              <a:effectLst/>
              <a:latin typeface="Georgia" panose="02040502050405020303" pitchFamily="18" charset="0"/>
            </a:endParaRPr>
          </a:p>
          <a:p>
            <a:pPr algn="just">
              <a:defRPr sz="2400">
                <a:solidFill>
                  <a:srgbClr val="333333"/>
                </a:solidFill>
                <a:effectLst/>
                <a:latin typeface="Georgia" panose="02040502050405020303" pitchFamily="18" charset="0"/>
              </a:defRPr>
            </a:pPr>
            <a:r>
              <a:rPr dirty="0" err="1"/>
              <a:t>En</a:t>
            </a:r>
            <a:r>
              <a:rPr dirty="0"/>
              <a:t> </a:t>
            </a:r>
            <a:r>
              <a:rPr dirty="0" err="1"/>
              <a:t>algunas</a:t>
            </a:r>
            <a:r>
              <a:rPr dirty="0"/>
              <a:t> </a:t>
            </a:r>
            <a:r>
              <a:rPr dirty="0" err="1"/>
              <a:t>áreas</a:t>
            </a:r>
            <a:r>
              <a:rPr dirty="0"/>
              <a:t>, </a:t>
            </a:r>
            <a:r>
              <a:rPr dirty="0" err="1"/>
              <a:t>piensas</a:t>
            </a:r>
            <a:r>
              <a:rPr dirty="0"/>
              <a:t> que </a:t>
            </a:r>
            <a:r>
              <a:rPr dirty="0" err="1"/>
              <a:t>tu</a:t>
            </a:r>
            <a:r>
              <a:rPr dirty="0"/>
              <a:t> </a:t>
            </a:r>
            <a:r>
              <a:rPr dirty="0" err="1"/>
              <a:t>nivel</a:t>
            </a:r>
            <a:r>
              <a:rPr dirty="0"/>
              <a:t> es </a:t>
            </a:r>
            <a:r>
              <a:rPr dirty="0" err="1"/>
              <a:t>satisfactorio</a:t>
            </a:r>
            <a:r>
              <a:rPr dirty="0"/>
              <a:t> y no </a:t>
            </a:r>
            <a:r>
              <a:rPr dirty="0" err="1"/>
              <a:t>tienes</a:t>
            </a:r>
            <a:r>
              <a:rPr dirty="0"/>
              <a:t> </a:t>
            </a:r>
            <a:r>
              <a:rPr dirty="0" err="1"/>
              <a:t>interés</a:t>
            </a:r>
            <a:r>
              <a:rPr dirty="0"/>
              <a:t> </a:t>
            </a:r>
            <a:r>
              <a:rPr dirty="0" err="1"/>
              <a:t>en</a:t>
            </a:r>
            <a:r>
              <a:rPr dirty="0"/>
              <a:t> </a:t>
            </a:r>
            <a:r>
              <a:rPr dirty="0" err="1"/>
              <a:t>ir</a:t>
            </a:r>
            <a:r>
              <a:rPr dirty="0"/>
              <a:t> </a:t>
            </a:r>
            <a:r>
              <a:rPr dirty="0" err="1"/>
              <a:t>más</a:t>
            </a:r>
            <a:r>
              <a:rPr dirty="0"/>
              <a:t> </a:t>
            </a:r>
            <a:r>
              <a:rPr dirty="0" err="1"/>
              <a:t>allá</a:t>
            </a:r>
            <a:r>
              <a:rPr dirty="0"/>
              <a:t>. Y </a:t>
            </a:r>
            <a:r>
              <a:rPr dirty="0" err="1"/>
              <a:t>eso</a:t>
            </a:r>
            <a:r>
              <a:rPr dirty="0"/>
              <a:t> </a:t>
            </a:r>
            <a:r>
              <a:rPr dirty="0" err="1"/>
              <a:t>está</a:t>
            </a:r>
            <a:r>
              <a:rPr dirty="0"/>
              <a:t> bien. No </a:t>
            </a:r>
            <a:r>
              <a:rPr dirty="0" err="1"/>
              <a:t>pierdas</a:t>
            </a:r>
            <a:r>
              <a:rPr dirty="0"/>
              <a:t> </a:t>
            </a:r>
            <a:r>
              <a:rPr dirty="0" err="1"/>
              <a:t>el</a:t>
            </a:r>
            <a:r>
              <a:rPr dirty="0"/>
              <a:t> </a:t>
            </a:r>
            <a:r>
              <a:rPr dirty="0" err="1"/>
              <a:t>tiempo</a:t>
            </a:r>
            <a:r>
              <a:rPr dirty="0"/>
              <a:t> </a:t>
            </a:r>
            <a:r>
              <a:rPr dirty="0" err="1"/>
              <a:t>mejorando</a:t>
            </a:r>
            <a:r>
              <a:rPr dirty="0"/>
              <a:t> </a:t>
            </a:r>
            <a:r>
              <a:rPr dirty="0" err="1"/>
              <a:t>áreas</a:t>
            </a:r>
            <a:r>
              <a:rPr dirty="0"/>
              <a:t> que no </a:t>
            </a:r>
            <a:r>
              <a:rPr dirty="0" err="1"/>
              <a:t>te</a:t>
            </a:r>
            <a:r>
              <a:rPr dirty="0"/>
              <a:t> </a:t>
            </a:r>
            <a:r>
              <a:rPr dirty="0" err="1"/>
              <a:t>importan</a:t>
            </a:r>
            <a:r>
              <a:rPr dirty="0"/>
              <a:t>.</a:t>
            </a:r>
          </a:p>
          <a:p>
            <a:pPr algn="just">
              <a:defRPr sz="2400">
                <a:solidFill>
                  <a:srgbClr val="333333"/>
                </a:solidFill>
                <a:effectLst/>
                <a:latin typeface="Georgia" panose="02040502050405020303" pitchFamily="18" charset="0"/>
              </a:defRPr>
            </a:pPr>
            <a:r>
              <a:rPr dirty="0"/>
              <a:t>Por </a:t>
            </a:r>
            <a:r>
              <a:rPr dirty="0" err="1"/>
              <a:t>ejemplo</a:t>
            </a:r>
            <a:r>
              <a:rPr dirty="0"/>
              <a:t>, </a:t>
            </a:r>
            <a:r>
              <a:rPr dirty="0" err="1"/>
              <a:t>estoy</a:t>
            </a:r>
            <a:r>
              <a:rPr dirty="0"/>
              <a:t> bien con mis </a:t>
            </a:r>
            <a:r>
              <a:rPr dirty="0" err="1"/>
              <a:t>habilidades</a:t>
            </a:r>
            <a:r>
              <a:rPr dirty="0"/>
              <a:t> </a:t>
            </a:r>
            <a:r>
              <a:rPr dirty="0" err="1"/>
              <a:t>básicas</a:t>
            </a:r>
            <a:r>
              <a:rPr dirty="0"/>
              <a:t> de </a:t>
            </a:r>
            <a:r>
              <a:rPr dirty="0" err="1"/>
              <a:t>cocina</a:t>
            </a:r>
            <a:r>
              <a:rPr dirty="0"/>
              <a:t>. </a:t>
            </a:r>
            <a:r>
              <a:rPr dirty="0" err="1"/>
              <a:t>Sé</a:t>
            </a:r>
            <a:r>
              <a:rPr dirty="0"/>
              <a:t> lo </a:t>
            </a:r>
            <a:r>
              <a:rPr dirty="0" err="1"/>
              <a:t>suficiente</a:t>
            </a:r>
            <a:r>
              <a:rPr dirty="0"/>
              <a:t> </a:t>
            </a:r>
            <a:r>
              <a:rPr dirty="0" err="1"/>
              <a:t>como</a:t>
            </a:r>
            <a:r>
              <a:rPr dirty="0"/>
              <a:t> para </a:t>
            </a:r>
            <a:r>
              <a:rPr dirty="0" err="1"/>
              <a:t>cocinar</a:t>
            </a:r>
            <a:r>
              <a:rPr dirty="0"/>
              <a:t> </a:t>
            </a:r>
            <a:r>
              <a:rPr dirty="0" err="1"/>
              <a:t>sano</a:t>
            </a:r>
            <a:r>
              <a:rPr dirty="0"/>
              <a:t> con </a:t>
            </a:r>
            <a:r>
              <a:rPr dirty="0" err="1"/>
              <a:t>suficiente</a:t>
            </a:r>
            <a:r>
              <a:rPr dirty="0"/>
              <a:t> </a:t>
            </a:r>
            <a:r>
              <a:rPr dirty="0" err="1"/>
              <a:t>variedad</a:t>
            </a:r>
            <a:r>
              <a:rPr dirty="0"/>
              <a:t>, y no </a:t>
            </a:r>
            <a:r>
              <a:rPr dirty="0" err="1"/>
              <a:t>tengo</a:t>
            </a:r>
            <a:r>
              <a:rPr dirty="0"/>
              <a:t> </a:t>
            </a:r>
            <a:r>
              <a:rPr dirty="0" err="1"/>
              <a:t>interés</a:t>
            </a:r>
            <a:r>
              <a:rPr dirty="0"/>
              <a:t> </a:t>
            </a:r>
            <a:r>
              <a:rPr dirty="0" err="1"/>
              <a:t>en</a:t>
            </a:r>
            <a:r>
              <a:rPr dirty="0"/>
              <a:t> </a:t>
            </a:r>
            <a:r>
              <a:rPr dirty="0" err="1"/>
              <a:t>convertirme</a:t>
            </a:r>
            <a:r>
              <a:rPr dirty="0"/>
              <a:t> </a:t>
            </a:r>
            <a:r>
              <a:rPr dirty="0" err="1"/>
              <a:t>en</a:t>
            </a:r>
            <a:r>
              <a:rPr dirty="0"/>
              <a:t> chef. </a:t>
            </a:r>
            <a:r>
              <a:rPr dirty="0" err="1"/>
              <a:t>Mientras</a:t>
            </a:r>
            <a:r>
              <a:rPr dirty="0"/>
              <a:t> </a:t>
            </a:r>
            <a:r>
              <a:rPr dirty="0" err="1"/>
              <a:t>siga</a:t>
            </a:r>
            <a:r>
              <a:rPr dirty="0"/>
              <a:t> </a:t>
            </a:r>
            <a:r>
              <a:rPr dirty="0" err="1"/>
              <a:t>cocinando</a:t>
            </a:r>
            <a:r>
              <a:rPr dirty="0"/>
              <a:t> </a:t>
            </a:r>
            <a:r>
              <a:rPr dirty="0" err="1"/>
              <a:t>regularmente</a:t>
            </a:r>
            <a:r>
              <a:rPr dirty="0"/>
              <a:t>, </a:t>
            </a:r>
            <a:r>
              <a:rPr dirty="0" err="1"/>
              <a:t>mantendré</a:t>
            </a:r>
            <a:r>
              <a:rPr dirty="0"/>
              <a:t> mis </a:t>
            </a:r>
            <a:r>
              <a:rPr dirty="0" err="1"/>
              <a:t>habilidades</a:t>
            </a:r>
            <a:r>
              <a:rPr dirty="0"/>
              <a:t>. No hay </a:t>
            </a:r>
            <a:r>
              <a:rPr dirty="0" err="1"/>
              <a:t>problema</a:t>
            </a:r>
            <a:r>
              <a:rPr dirty="0"/>
              <a:t>.</a:t>
            </a:r>
          </a:p>
        </p:txBody>
      </p:sp>
      <p:sp>
        <p:nvSpPr>
          <p:cNvPr id="7" name="TextBox 6">
            <a:extLst>
              <a:ext uri="{FF2B5EF4-FFF2-40B4-BE49-F238E27FC236}">
                <a16:creationId xmlns:a16="http://schemas.microsoft.com/office/drawing/2014/main" id="{ECBFD4C7-CBD4-B685-1372-207039D6E721}"/>
              </a:ext>
            </a:extLst>
          </p:cNvPr>
          <p:cNvSpPr txBox="1"/>
          <p:nvPr/>
        </p:nvSpPr>
        <p:spPr>
          <a:xfrm>
            <a:off x="9721379" y="5600260"/>
            <a:ext cx="7894522" cy="2585323"/>
          </a:xfrm>
          <a:prstGeom prst="rect">
            <a:avLst/>
          </a:prstGeom>
        </p:spPr>
        <p:txBody>
          <a:bodyPr wrap="square" lIns="0" tIns="0" rIns="0" bIns="0" anchor="t">
            <a:spAutoFit/>
          </a:bodyPr>
          <a:lstStyle/>
          <a:p>
            <a:pPr algn="just">
              <a:defRPr sz="2400" b="1">
                <a:solidFill>
                  <a:srgbClr val="333333"/>
                </a:solidFill>
                <a:effectLst/>
                <a:latin typeface="Georgia" panose="02040502050405020303" pitchFamily="18" charset="0"/>
              </a:defRPr>
            </a:pPr>
            <a:r>
              <a:t>4. Profundidad</a:t>
            </a:r>
            <a:endParaRPr lang="en-GB" sz="2400" b="0" i="0" dirty="0">
              <a:solidFill>
                <a:srgbClr val="333333"/>
              </a:solidFill>
              <a:effectLst/>
              <a:latin typeface="Georgia" panose="02040502050405020303" pitchFamily="18" charset="0"/>
            </a:endParaRPr>
          </a:p>
          <a:p>
            <a:pPr algn="just">
              <a:defRPr sz="2400">
                <a:solidFill>
                  <a:srgbClr val="333333"/>
                </a:solidFill>
                <a:effectLst/>
                <a:latin typeface="Georgia" panose="02040502050405020303" pitchFamily="18" charset="0"/>
              </a:defRPr>
            </a:pPr>
            <a:r>
              <a:t>Finalmente, debes identificar el área en la que deseas especializarte. Es posible que ya sepas cuál es esa zona... Podría ser un área existente; o podría ser algo nuevo de lo que no sabes nada pero que realmente sientes que será útil/interesante. En cualquier caso, es necesario </a:t>
            </a:r>
            <a:r>
              <a:rPr b="1"/>
              <a:t>identificar esta área para que puedas centrarte en ella.</a:t>
            </a:r>
            <a:endParaRPr lang="en-GB" sz="2400" b="0" i="0" dirty="0">
              <a:solidFill>
                <a:srgbClr val="333333"/>
              </a:solidFill>
              <a:effectLst/>
              <a:latin typeface="Georgia" panose="02040502050405020303" pitchFamily="18" charset="0"/>
            </a:endParaRPr>
          </a:p>
        </p:txBody>
      </p:sp>
      <p:pic>
        <p:nvPicPr>
          <p:cNvPr id="8" name="Picture 5">
            <a:extLst>
              <a:ext uri="{FF2B5EF4-FFF2-40B4-BE49-F238E27FC236}">
                <a16:creationId xmlns:a16="http://schemas.microsoft.com/office/drawing/2014/main" id="{6E91D6BC-8B0C-CA97-61D8-C06393024ECD}"/>
              </a:ext>
            </a:extLst>
          </p:cNvPr>
          <p:cNvPicPr>
            <a:picLocks noChangeAspect="1"/>
          </p:cNvPicPr>
          <p:nvPr/>
        </p:nvPicPr>
        <p:blipFill>
          <a:blip r:embed="rId2"/>
          <a:srcRect/>
          <a:stretch>
            <a:fillRect/>
          </a:stretch>
        </p:blipFill>
        <p:spPr>
          <a:xfrm>
            <a:off x="7086600" y="9232388"/>
            <a:ext cx="3710720" cy="779251"/>
          </a:xfrm>
          <a:prstGeom prst="rect">
            <a:avLst/>
          </a:prstGeom>
        </p:spPr>
      </p:pic>
      <p:pic>
        <p:nvPicPr>
          <p:cNvPr id="9" name="Picture 3">
            <a:extLst>
              <a:ext uri="{FF2B5EF4-FFF2-40B4-BE49-F238E27FC236}">
                <a16:creationId xmlns:a16="http://schemas.microsoft.com/office/drawing/2014/main" id="{8C1934EF-21E9-94AA-ABB5-FFEDCD4F7D9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836636">
            <a:off x="-173293" y="-1384180"/>
            <a:ext cx="3334026" cy="3588482"/>
          </a:xfrm>
          <a:prstGeom prst="rect">
            <a:avLst/>
          </a:prstGeom>
        </p:spPr>
      </p:pic>
      <p:sp>
        <p:nvSpPr>
          <p:cNvPr id="10" name="TextBox 9">
            <a:extLst>
              <a:ext uri="{FF2B5EF4-FFF2-40B4-BE49-F238E27FC236}">
                <a16:creationId xmlns:a16="http://schemas.microsoft.com/office/drawing/2014/main" id="{CDED797F-1A6C-4454-31CE-F320BC35F314}"/>
              </a:ext>
            </a:extLst>
          </p:cNvPr>
          <p:cNvSpPr txBox="1"/>
          <p:nvPr/>
        </p:nvSpPr>
        <p:spPr>
          <a:xfrm>
            <a:off x="6781800" y="1130117"/>
            <a:ext cx="4267200" cy="769441"/>
          </a:xfrm>
          <a:prstGeom prst="rect">
            <a:avLst/>
          </a:prstGeom>
          <a:noFill/>
        </p:spPr>
        <p:txBody>
          <a:bodyPr wrap="square">
            <a:spAutoFit/>
          </a:bodyPr>
          <a:lstStyle/>
          <a:p>
            <a:pPr>
              <a:defRPr sz="4400">
                <a:latin typeface="Georgia" panose="02040502050405020303" pitchFamily="18" charset="0"/>
              </a:defRPr>
            </a:pPr>
            <a:r>
              <a:rPr dirty="0" err="1"/>
              <a:t>Descripciones</a:t>
            </a:r>
            <a:endParaRPr dirty="0"/>
          </a:p>
        </p:txBody>
      </p:sp>
      <p:pic>
        <p:nvPicPr>
          <p:cNvPr id="11" name="Picture 4">
            <a:extLst>
              <a:ext uri="{FF2B5EF4-FFF2-40B4-BE49-F238E27FC236}">
                <a16:creationId xmlns:a16="http://schemas.microsoft.com/office/drawing/2014/main" id="{2E784FB3-1492-4074-FFC0-281E6175650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221173" y="1797014"/>
            <a:ext cx="1403660" cy="1277646"/>
          </a:xfrm>
          <a:prstGeom prst="rect">
            <a:avLst/>
          </a:prstGeom>
        </p:spPr>
      </p:pic>
      <p:pic>
        <p:nvPicPr>
          <p:cNvPr id="12" name="Picture 4">
            <a:extLst>
              <a:ext uri="{FF2B5EF4-FFF2-40B4-BE49-F238E27FC236}">
                <a16:creationId xmlns:a16="http://schemas.microsoft.com/office/drawing/2014/main" id="{2ACDEB69-0FD9-492E-1583-735CC536549A}"/>
              </a:ext>
            </a:extLst>
          </p:cNvPr>
          <p:cNvPicPr>
            <a:picLocks noChangeAspect="1"/>
          </p:cNvPicPr>
          <p:nvPr/>
        </p:nvPicPr>
        <p:blipFill>
          <a:blip r:embed="rId7"/>
          <a:srcRect/>
          <a:stretch>
            <a:fillRect/>
          </a:stretch>
        </p:blipFill>
        <p:spPr>
          <a:xfrm>
            <a:off x="16418708" y="0"/>
            <a:ext cx="1869292" cy="1869292"/>
          </a:xfrm>
          <a:prstGeom prst="rect">
            <a:avLst/>
          </a:prstGeom>
        </p:spPr>
      </p:pic>
      <p:grpSp>
        <p:nvGrpSpPr>
          <p:cNvPr id="13" name="Group 36">
            <a:extLst>
              <a:ext uri="{FF2B5EF4-FFF2-40B4-BE49-F238E27FC236}">
                <a16:creationId xmlns:a16="http://schemas.microsoft.com/office/drawing/2014/main" id="{E2731B1B-DAC5-A0C7-C4B5-474817FD2C0C}"/>
              </a:ext>
            </a:extLst>
          </p:cNvPr>
          <p:cNvGrpSpPr/>
          <p:nvPr/>
        </p:nvGrpSpPr>
        <p:grpSpPr>
          <a:xfrm>
            <a:off x="15903068" y="8682605"/>
            <a:ext cx="2900572" cy="807705"/>
            <a:chOff x="0" y="0"/>
            <a:chExt cx="3867430" cy="1076939"/>
          </a:xfrm>
        </p:grpSpPr>
        <p:pic>
          <p:nvPicPr>
            <p:cNvPr id="14" name="Picture 37">
              <a:extLst>
                <a:ext uri="{FF2B5EF4-FFF2-40B4-BE49-F238E27FC236}">
                  <a16:creationId xmlns:a16="http://schemas.microsoft.com/office/drawing/2014/main" id="{72BBF00C-7BC6-5B23-330B-5303C5A3226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0" y="0"/>
              <a:ext cx="3867430" cy="618789"/>
            </a:xfrm>
            <a:prstGeom prst="rect">
              <a:avLst/>
            </a:prstGeom>
          </p:spPr>
        </p:pic>
        <p:pic>
          <p:nvPicPr>
            <p:cNvPr id="15" name="Picture 38">
              <a:extLst>
                <a:ext uri="{FF2B5EF4-FFF2-40B4-BE49-F238E27FC236}">
                  <a16:creationId xmlns:a16="http://schemas.microsoft.com/office/drawing/2014/main" id="{2ABB0BD7-07DF-2C57-2C74-178192A0E39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0" y="458151"/>
              <a:ext cx="3867430" cy="618789"/>
            </a:xfrm>
            <a:prstGeom prst="rect">
              <a:avLst/>
            </a:prstGeom>
          </p:spPr>
        </p:pic>
      </p:grpSp>
      <p:pic>
        <p:nvPicPr>
          <p:cNvPr id="19" name="Picture 32">
            <a:extLst>
              <a:ext uri="{FF2B5EF4-FFF2-40B4-BE49-F238E27FC236}">
                <a16:creationId xmlns:a16="http://schemas.microsoft.com/office/drawing/2014/main" id="{725495F1-6CE0-6969-E5C0-D1FEE46E426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852805">
            <a:off x="6310711" y="-3433603"/>
            <a:ext cx="5364129" cy="5364129"/>
          </a:xfrm>
          <a:prstGeom prst="rect">
            <a:avLst/>
          </a:prstGeom>
        </p:spPr>
      </p:pic>
    </p:spTree>
    <p:extLst>
      <p:ext uri="{BB962C8B-B14F-4D97-AF65-F5344CB8AC3E}">
        <p14:creationId xmlns:p14="http://schemas.microsoft.com/office/powerpoint/2010/main" val="10484812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0770731" y="4768328"/>
            <a:ext cx="7775659" cy="189443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739527" y="5000829"/>
            <a:ext cx="1338808" cy="1143007"/>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427531" y="6846114"/>
            <a:ext cx="1218800" cy="1198994"/>
          </a:xfrm>
          <a:prstGeom prst="rect">
            <a:avLst/>
          </a:prstGeom>
        </p:spPr>
      </p:pic>
      <p:grpSp>
        <p:nvGrpSpPr>
          <p:cNvPr id="5" name="Group 5"/>
          <p:cNvGrpSpPr/>
          <p:nvPr/>
        </p:nvGrpSpPr>
        <p:grpSpPr>
          <a:xfrm>
            <a:off x="14658560" y="2060782"/>
            <a:ext cx="657082" cy="657082"/>
            <a:chOff x="0" y="0"/>
            <a:chExt cx="812800" cy="812800"/>
          </a:xfrm>
        </p:grpSpPr>
        <p:sp>
          <p:nvSpPr>
            <p:cNvPr id="6" name="Freeform 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4989E"/>
            </a:solidFill>
          </p:spPr>
        </p:sp>
        <p:sp>
          <p:nvSpPr>
            <p:cNvPr id="7" name="TextBox 7"/>
            <p:cNvSpPr txBox="1"/>
            <p:nvPr/>
          </p:nvSpPr>
          <p:spPr>
            <a:xfrm>
              <a:off x="76200" y="38100"/>
              <a:ext cx="660400" cy="698500"/>
            </a:xfrm>
            <a:prstGeom prst="rect">
              <a:avLst/>
            </a:prstGeom>
          </p:spPr>
          <p:txBody>
            <a:bodyPr lIns="50800" tIns="50800" rIns="50800" bIns="50800" anchor="ctr"/>
            <a:lstStyle/>
            <a:p>
              <a:pPr algn="ctr">
                <a:lnSpc>
                  <a:spcPts val="2659"/>
                </a:lnSpc>
              </a:pPr>
              <a:endParaRPr/>
            </a:p>
          </p:txBody>
        </p:sp>
      </p:grpSp>
      <p:grpSp>
        <p:nvGrpSpPr>
          <p:cNvPr id="8" name="Group 8"/>
          <p:cNvGrpSpPr/>
          <p:nvPr/>
        </p:nvGrpSpPr>
        <p:grpSpPr>
          <a:xfrm>
            <a:off x="13665800" y="3547556"/>
            <a:ext cx="657082" cy="657082"/>
            <a:chOff x="0" y="0"/>
            <a:chExt cx="812800" cy="812800"/>
          </a:xfrm>
        </p:grpSpPr>
        <p:sp>
          <p:nvSpPr>
            <p:cNvPr id="9" name="Freeform 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0E9E5"/>
            </a:solidFill>
          </p:spPr>
        </p:sp>
        <p:sp>
          <p:nvSpPr>
            <p:cNvPr id="10" name="TextBox 10"/>
            <p:cNvSpPr txBox="1"/>
            <p:nvPr/>
          </p:nvSpPr>
          <p:spPr>
            <a:xfrm>
              <a:off x="76200" y="38100"/>
              <a:ext cx="660400" cy="698500"/>
            </a:xfrm>
            <a:prstGeom prst="rect">
              <a:avLst/>
            </a:prstGeom>
          </p:spPr>
          <p:txBody>
            <a:bodyPr lIns="50800" tIns="50800" rIns="50800" bIns="50800" anchor="ctr"/>
            <a:lstStyle/>
            <a:p>
              <a:pPr algn="ctr">
                <a:lnSpc>
                  <a:spcPts val="2659"/>
                </a:lnSpc>
              </a:pPr>
              <a:endParaRPr/>
            </a:p>
          </p:txBody>
        </p:sp>
      </p:grpSp>
      <p:grpSp>
        <p:nvGrpSpPr>
          <p:cNvPr id="11" name="Group 11"/>
          <p:cNvGrpSpPr/>
          <p:nvPr/>
        </p:nvGrpSpPr>
        <p:grpSpPr>
          <a:xfrm>
            <a:off x="13382803" y="5303960"/>
            <a:ext cx="657082" cy="657082"/>
            <a:chOff x="0" y="0"/>
            <a:chExt cx="812800" cy="812800"/>
          </a:xfrm>
        </p:grpSpPr>
        <p:sp>
          <p:nvSpPr>
            <p:cNvPr id="12" name="Freeform 1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43A44"/>
            </a:solidFill>
          </p:spPr>
        </p:sp>
        <p:sp>
          <p:nvSpPr>
            <p:cNvPr id="13" name="TextBox 13"/>
            <p:cNvSpPr txBox="1"/>
            <p:nvPr/>
          </p:nvSpPr>
          <p:spPr>
            <a:xfrm>
              <a:off x="76200" y="38100"/>
              <a:ext cx="660400" cy="698500"/>
            </a:xfrm>
            <a:prstGeom prst="rect">
              <a:avLst/>
            </a:prstGeom>
          </p:spPr>
          <p:txBody>
            <a:bodyPr lIns="50800" tIns="50800" rIns="50800" bIns="50800" anchor="ctr"/>
            <a:lstStyle/>
            <a:p>
              <a:pPr algn="ctr">
                <a:lnSpc>
                  <a:spcPts val="2659"/>
                </a:lnSpc>
              </a:pPr>
              <a:endParaRPr/>
            </a:p>
          </p:txBody>
        </p:sp>
      </p:grpSp>
      <p:grpSp>
        <p:nvGrpSpPr>
          <p:cNvPr id="14" name="Group 14"/>
          <p:cNvGrpSpPr/>
          <p:nvPr/>
        </p:nvGrpSpPr>
        <p:grpSpPr>
          <a:xfrm>
            <a:off x="13752257" y="7056417"/>
            <a:ext cx="657082" cy="657082"/>
            <a:chOff x="0" y="0"/>
            <a:chExt cx="812800" cy="812800"/>
          </a:xfrm>
        </p:grpSpPr>
        <p:sp>
          <p:nvSpPr>
            <p:cNvPr id="15" name="Freeform 1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535454"/>
            </a:solidFill>
          </p:spPr>
        </p:sp>
        <p:sp>
          <p:nvSpPr>
            <p:cNvPr id="16" name="TextBox 16"/>
            <p:cNvSpPr txBox="1"/>
            <p:nvPr/>
          </p:nvSpPr>
          <p:spPr>
            <a:xfrm>
              <a:off x="76200" y="38100"/>
              <a:ext cx="660400" cy="698500"/>
            </a:xfrm>
            <a:prstGeom prst="rect">
              <a:avLst/>
            </a:prstGeom>
          </p:spPr>
          <p:txBody>
            <a:bodyPr lIns="50800" tIns="50800" rIns="50800" bIns="50800" anchor="ctr"/>
            <a:lstStyle/>
            <a:p>
              <a:pPr algn="ctr">
                <a:lnSpc>
                  <a:spcPts val="2659"/>
                </a:lnSpc>
              </a:pPr>
              <a:endParaRPr/>
            </a:p>
          </p:txBody>
        </p:sp>
      </p:grpSp>
      <p:grpSp>
        <p:nvGrpSpPr>
          <p:cNvPr id="17" name="Group 17"/>
          <p:cNvGrpSpPr/>
          <p:nvPr/>
        </p:nvGrpSpPr>
        <p:grpSpPr>
          <a:xfrm>
            <a:off x="14658560" y="8705205"/>
            <a:ext cx="657082" cy="657082"/>
            <a:chOff x="0" y="0"/>
            <a:chExt cx="812800" cy="812800"/>
          </a:xfrm>
        </p:grpSpPr>
        <p:sp>
          <p:nvSpPr>
            <p:cNvPr id="18" name="Freeform 1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3B2A3"/>
            </a:solidFill>
          </p:spPr>
        </p:sp>
        <p:sp>
          <p:nvSpPr>
            <p:cNvPr id="19" name="TextBox 19"/>
            <p:cNvSpPr txBox="1"/>
            <p:nvPr/>
          </p:nvSpPr>
          <p:spPr>
            <a:xfrm>
              <a:off x="76200" y="38100"/>
              <a:ext cx="660400" cy="698500"/>
            </a:xfrm>
            <a:prstGeom prst="rect">
              <a:avLst/>
            </a:prstGeom>
          </p:spPr>
          <p:txBody>
            <a:bodyPr lIns="50800" tIns="50800" rIns="50800" bIns="50800" anchor="ctr"/>
            <a:lstStyle/>
            <a:p>
              <a:pPr algn="ctr">
                <a:lnSpc>
                  <a:spcPts val="2659"/>
                </a:lnSpc>
              </a:pPr>
              <a:endParaRPr/>
            </a:p>
          </p:txBody>
        </p:sp>
      </p:grpSp>
      <p:pic>
        <p:nvPicPr>
          <p:cNvPr id="20" name="Picture 20"/>
          <p:cNvPicPr>
            <a:picLocks noChangeAspect="1"/>
          </p:cNvPicPr>
          <p:nvPr/>
        </p:nvPicPr>
        <p:blipFill>
          <a:blip r:embed="rId8"/>
          <a:srcRect/>
          <a:stretch>
            <a:fillRect/>
          </a:stretch>
        </p:blipFill>
        <p:spPr>
          <a:xfrm>
            <a:off x="16418708" y="0"/>
            <a:ext cx="1869292" cy="1869292"/>
          </a:xfrm>
          <a:prstGeom prst="rect">
            <a:avLst/>
          </a:prstGeom>
        </p:spPr>
      </p:pic>
      <p:grpSp>
        <p:nvGrpSpPr>
          <p:cNvPr id="21" name="Group 21"/>
          <p:cNvGrpSpPr/>
          <p:nvPr/>
        </p:nvGrpSpPr>
        <p:grpSpPr>
          <a:xfrm>
            <a:off x="14770557" y="3970317"/>
            <a:ext cx="3086100" cy="3086100"/>
            <a:chOff x="0" y="0"/>
            <a:chExt cx="812800" cy="812800"/>
          </a:xfrm>
        </p:grpSpPr>
        <p:sp>
          <p:nvSpPr>
            <p:cNvPr id="22" name="Freeform 22"/>
            <p:cNvSpPr/>
            <p:nvPr/>
          </p:nvSpPr>
          <p:spPr>
            <a:xfrm>
              <a:off x="0" y="0"/>
              <a:ext cx="812800" cy="812800"/>
            </a:xfrm>
            <a:custGeom>
              <a:avLst/>
              <a:gdLst/>
              <a:ahLst/>
              <a:cxnLst/>
              <a:rect l="l" t="t" r="r" b="b"/>
              <a:pathLst>
                <a:path w="812800" h="812800">
                  <a:moveTo>
                    <a:pt x="127941" y="0"/>
                  </a:moveTo>
                  <a:lnTo>
                    <a:pt x="684859" y="0"/>
                  </a:lnTo>
                  <a:cubicBezTo>
                    <a:pt x="718791" y="0"/>
                    <a:pt x="751333" y="13479"/>
                    <a:pt x="775327" y="37473"/>
                  </a:cubicBezTo>
                  <a:cubicBezTo>
                    <a:pt x="799321" y="61467"/>
                    <a:pt x="812800" y="94009"/>
                    <a:pt x="812800" y="127941"/>
                  </a:cubicBezTo>
                  <a:lnTo>
                    <a:pt x="812800" y="684859"/>
                  </a:lnTo>
                  <a:cubicBezTo>
                    <a:pt x="812800" y="718791"/>
                    <a:pt x="799321" y="751333"/>
                    <a:pt x="775327" y="775327"/>
                  </a:cubicBezTo>
                  <a:cubicBezTo>
                    <a:pt x="751333" y="799321"/>
                    <a:pt x="718791" y="812800"/>
                    <a:pt x="684859" y="812800"/>
                  </a:cubicBezTo>
                  <a:lnTo>
                    <a:pt x="127941" y="812800"/>
                  </a:lnTo>
                  <a:cubicBezTo>
                    <a:pt x="94009" y="812800"/>
                    <a:pt x="61467" y="799321"/>
                    <a:pt x="37473" y="775327"/>
                  </a:cubicBezTo>
                  <a:cubicBezTo>
                    <a:pt x="13479" y="751333"/>
                    <a:pt x="0" y="718791"/>
                    <a:pt x="0" y="684859"/>
                  </a:cubicBezTo>
                  <a:lnTo>
                    <a:pt x="0" y="127941"/>
                  </a:lnTo>
                  <a:cubicBezTo>
                    <a:pt x="0" y="94009"/>
                    <a:pt x="13479" y="61467"/>
                    <a:pt x="37473" y="37473"/>
                  </a:cubicBezTo>
                  <a:cubicBezTo>
                    <a:pt x="61467" y="13479"/>
                    <a:pt x="94009" y="0"/>
                    <a:pt x="127941" y="0"/>
                  </a:cubicBezTo>
                  <a:close/>
                </a:path>
              </a:pathLst>
            </a:custGeom>
            <a:solidFill>
              <a:srgbClr val="23B2A3"/>
            </a:solidFill>
          </p:spPr>
        </p:sp>
        <p:sp>
          <p:nvSpPr>
            <p:cNvPr id="23" name="TextBox 23"/>
            <p:cNvSpPr txBox="1"/>
            <p:nvPr/>
          </p:nvSpPr>
          <p:spPr>
            <a:xfrm>
              <a:off x="0" y="-76200"/>
              <a:ext cx="812800" cy="889000"/>
            </a:xfrm>
            <a:prstGeom prst="rect">
              <a:avLst/>
            </a:prstGeom>
          </p:spPr>
          <p:txBody>
            <a:bodyPr lIns="50800" tIns="50800" rIns="50800" bIns="50800" anchor="ctr"/>
            <a:lstStyle/>
            <a:p>
              <a:pPr algn="ctr">
                <a:lnSpc>
                  <a:spcPts val="4479"/>
                </a:lnSpc>
                <a:defRPr sz="3199">
                  <a:solidFill>
                    <a:srgbClr val="FEFEFE"/>
                  </a:solidFill>
                  <a:latin typeface="Abhaya Libre Regular"/>
                </a:defRPr>
              </a:pPr>
              <a:r>
                <a:t>Habilidades en forma de T</a:t>
              </a:r>
            </a:p>
          </p:txBody>
        </p:sp>
      </p:grpSp>
      <p:pic>
        <p:nvPicPr>
          <p:cNvPr id="24" name="Picture 24"/>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3665800" y="1440853"/>
            <a:ext cx="593582" cy="1239858"/>
          </a:xfrm>
          <a:prstGeom prst="rect">
            <a:avLst/>
          </a:prstGeom>
        </p:spPr>
      </p:pic>
      <p:pic>
        <p:nvPicPr>
          <p:cNvPr id="25" name="Picture 25"/>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2289686" y="3162015"/>
            <a:ext cx="1239858" cy="1239858"/>
          </a:xfrm>
          <a:prstGeom prst="rect">
            <a:avLst/>
          </a:prstGeom>
        </p:spPr>
      </p:pic>
      <p:pic>
        <p:nvPicPr>
          <p:cNvPr id="26" name="Picture 26"/>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3022445" y="8352972"/>
            <a:ext cx="1239034" cy="1250402"/>
          </a:xfrm>
          <a:prstGeom prst="rect">
            <a:avLst/>
          </a:prstGeom>
        </p:spPr>
      </p:pic>
      <p:sp>
        <p:nvSpPr>
          <p:cNvPr id="28" name="TextBox 28"/>
          <p:cNvSpPr txBox="1"/>
          <p:nvPr/>
        </p:nvSpPr>
        <p:spPr>
          <a:xfrm>
            <a:off x="1667013" y="6932245"/>
            <a:ext cx="10021672" cy="1308050"/>
          </a:xfrm>
          <a:prstGeom prst="rect">
            <a:avLst/>
          </a:prstGeom>
        </p:spPr>
        <p:txBody>
          <a:bodyPr wrap="square" lIns="0" tIns="0" rIns="0" bIns="0" anchor="t">
            <a:spAutoFit/>
          </a:bodyPr>
          <a:lstStyle/>
          <a:p>
            <a:pPr algn="just">
              <a:lnSpc>
                <a:spcPts val="3359"/>
              </a:lnSpc>
              <a:defRPr sz="2800" b="1">
                <a:solidFill>
                  <a:srgbClr val="000000"/>
                </a:solidFill>
                <a:latin typeface="Abhaya Libre Regular"/>
              </a:defRPr>
            </a:pPr>
            <a:r>
              <a:rPr dirty="0"/>
              <a:t>2. </a:t>
            </a:r>
            <a:r>
              <a:rPr dirty="0" err="1"/>
              <a:t>Trabajar</a:t>
            </a:r>
            <a:r>
              <a:rPr dirty="0"/>
              <a:t> </a:t>
            </a:r>
            <a:r>
              <a:rPr dirty="0" err="1"/>
              <a:t>en</a:t>
            </a:r>
            <a:r>
              <a:rPr dirty="0"/>
              <a:t> </a:t>
            </a:r>
            <a:r>
              <a:rPr dirty="0" err="1"/>
              <a:t>proyectos</a:t>
            </a:r>
            <a:r>
              <a:rPr dirty="0"/>
              <a:t>.</a:t>
            </a:r>
          </a:p>
          <a:p>
            <a:pPr algn="just">
              <a:lnSpc>
                <a:spcPts val="3359"/>
              </a:lnSpc>
              <a:defRPr sz="2800">
                <a:solidFill>
                  <a:srgbClr val="000000"/>
                </a:solidFill>
                <a:latin typeface="Abhaya Libre Regular"/>
              </a:defRPr>
            </a:pPr>
            <a:r>
              <a:rPr dirty="0" err="1"/>
              <a:t>Crea</a:t>
            </a:r>
            <a:r>
              <a:rPr dirty="0"/>
              <a:t> algo </a:t>
            </a:r>
            <a:r>
              <a:rPr dirty="0" err="1"/>
              <a:t>en</a:t>
            </a:r>
            <a:r>
              <a:rPr dirty="0"/>
              <a:t> </a:t>
            </a:r>
            <a:r>
              <a:rPr dirty="0" err="1"/>
              <a:t>tu</a:t>
            </a:r>
            <a:r>
              <a:rPr dirty="0"/>
              <a:t> </a:t>
            </a:r>
            <a:r>
              <a:rPr dirty="0" err="1"/>
              <a:t>tiempo</a:t>
            </a:r>
            <a:r>
              <a:rPr dirty="0"/>
              <a:t> libre. Por </a:t>
            </a:r>
            <a:r>
              <a:rPr dirty="0" err="1"/>
              <a:t>ejemplo</a:t>
            </a:r>
            <a:r>
              <a:rPr dirty="0"/>
              <a:t>, </a:t>
            </a:r>
            <a:r>
              <a:rPr dirty="0" err="1"/>
              <a:t>si</a:t>
            </a:r>
            <a:r>
              <a:rPr dirty="0"/>
              <a:t> </a:t>
            </a:r>
            <a:r>
              <a:rPr dirty="0" err="1"/>
              <a:t>quieres</a:t>
            </a:r>
            <a:r>
              <a:rPr dirty="0"/>
              <a:t> </a:t>
            </a:r>
            <a:r>
              <a:rPr dirty="0" err="1"/>
              <a:t>aprender</a:t>
            </a:r>
            <a:r>
              <a:rPr dirty="0"/>
              <a:t> a </a:t>
            </a:r>
            <a:r>
              <a:rPr dirty="0" err="1"/>
              <a:t>utilizar</a:t>
            </a:r>
            <a:r>
              <a:rPr dirty="0"/>
              <a:t> WordPress, </a:t>
            </a:r>
            <a:r>
              <a:rPr dirty="0" err="1"/>
              <a:t>puedes</a:t>
            </a:r>
            <a:r>
              <a:rPr dirty="0"/>
              <a:t> </a:t>
            </a:r>
            <a:r>
              <a:rPr dirty="0" err="1"/>
              <a:t>crear</a:t>
            </a:r>
            <a:r>
              <a:rPr dirty="0"/>
              <a:t> una web personal y </a:t>
            </a:r>
            <a:r>
              <a:rPr dirty="0" err="1"/>
              <a:t>mantenerlo</a:t>
            </a:r>
            <a:r>
              <a:rPr dirty="0"/>
              <a:t>.</a:t>
            </a:r>
          </a:p>
        </p:txBody>
      </p:sp>
      <p:sp>
        <p:nvSpPr>
          <p:cNvPr id="30" name="TextBox 30"/>
          <p:cNvSpPr txBox="1"/>
          <p:nvPr/>
        </p:nvSpPr>
        <p:spPr>
          <a:xfrm>
            <a:off x="1701149" y="2847259"/>
            <a:ext cx="9492375" cy="3052118"/>
          </a:xfrm>
          <a:prstGeom prst="rect">
            <a:avLst/>
          </a:prstGeom>
        </p:spPr>
        <p:txBody>
          <a:bodyPr wrap="square" lIns="0" tIns="0" rIns="0" bIns="0" anchor="t">
            <a:spAutoFit/>
          </a:bodyPr>
          <a:lstStyle/>
          <a:p>
            <a:pPr algn="just">
              <a:lnSpc>
                <a:spcPts val="3359"/>
              </a:lnSpc>
              <a:defRPr sz="2800" b="1">
                <a:solidFill>
                  <a:srgbClr val="000000"/>
                </a:solidFill>
                <a:latin typeface="Abhaya Libre Regular"/>
              </a:defRPr>
            </a:pPr>
            <a:r>
              <a:t>1. Conviértelo en un hábito. </a:t>
            </a:r>
          </a:p>
          <a:p>
            <a:pPr algn="just">
              <a:lnSpc>
                <a:spcPts val="3359"/>
              </a:lnSpc>
              <a:defRPr sz="2800">
                <a:solidFill>
                  <a:srgbClr val="000000"/>
                </a:solidFill>
                <a:latin typeface="Abhaya Libre Regular"/>
              </a:defRPr>
            </a:pPr>
            <a:r>
              <a:t>Los hábitos son una gran parte de nuestras vidas (40 % de las acciones diarias, según investigaciones de la Universidad de Duke). Por lo tanto, cuando tomas el control de tus hábitos, obtienes un inmenso poder.</a:t>
            </a:r>
          </a:p>
          <a:p>
            <a:pPr algn="just">
              <a:lnSpc>
                <a:spcPts val="3359"/>
              </a:lnSpc>
              <a:defRPr sz="2800">
                <a:solidFill>
                  <a:srgbClr val="000000"/>
                </a:solidFill>
                <a:latin typeface="Abhaya Libre Regular"/>
              </a:defRPr>
            </a:pPr>
            <a:r>
              <a:t>Necesitamos hacer del desarrollo del yo en forma de T un hábito. Podemos hacer esto tomando cada área que queremos mejorar/mantener y agregándola a nuestra lista diaria de tareas pendientes. </a:t>
            </a:r>
          </a:p>
        </p:txBody>
      </p:sp>
      <p:sp>
        <p:nvSpPr>
          <p:cNvPr id="31" name="TextBox 31"/>
          <p:cNvSpPr txBox="1"/>
          <p:nvPr/>
        </p:nvSpPr>
        <p:spPr>
          <a:xfrm>
            <a:off x="3184356" y="1375318"/>
            <a:ext cx="10489690" cy="855362"/>
          </a:xfrm>
          <a:prstGeom prst="rect">
            <a:avLst/>
          </a:prstGeom>
        </p:spPr>
        <p:txBody>
          <a:bodyPr wrap="square" lIns="0" tIns="0" rIns="0" bIns="0" anchor="t">
            <a:spAutoFit/>
          </a:bodyPr>
          <a:lstStyle/>
          <a:p>
            <a:pPr algn="just">
              <a:lnSpc>
                <a:spcPts val="3359"/>
              </a:lnSpc>
              <a:defRPr sz="2400" b="1">
                <a:solidFill>
                  <a:srgbClr val="333333"/>
                </a:solidFill>
                <a:effectLst/>
                <a:latin typeface="Georgia" panose="02040502050405020303" pitchFamily="18" charset="0"/>
              </a:defRPr>
            </a:pPr>
            <a:r>
              <a:t>¿Cómo es convertirse a diario en una persona con habilidades en forma de T? Estas son las claves del éxito:</a:t>
            </a:r>
            <a:endParaRPr lang="en-US" sz="2400" b="1" spc="-36" dirty="0">
              <a:solidFill>
                <a:srgbClr val="000000"/>
              </a:solidFill>
              <a:latin typeface="Abhaya Libre Regular"/>
            </a:endParaRPr>
          </a:p>
        </p:txBody>
      </p:sp>
      <p:pic>
        <p:nvPicPr>
          <p:cNvPr id="32" name="Picture 32"/>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1852805">
            <a:off x="6330350" y="-3385150"/>
            <a:ext cx="5364129" cy="5364129"/>
          </a:xfrm>
          <a:prstGeom prst="rect">
            <a:avLst/>
          </a:prstGeom>
        </p:spPr>
      </p:pic>
      <p:pic>
        <p:nvPicPr>
          <p:cNvPr id="33" name="Picture 33"/>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0" y="-1490547"/>
            <a:ext cx="3334026" cy="3588482"/>
          </a:xfrm>
          <a:prstGeom prst="rect">
            <a:avLst/>
          </a:prstGeom>
        </p:spPr>
      </p:pic>
      <p:pic>
        <p:nvPicPr>
          <p:cNvPr id="34" name="Picture 34"/>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1185502">
            <a:off x="-3235988" y="28827"/>
            <a:ext cx="4352147" cy="4346443"/>
          </a:xfrm>
          <a:prstGeom prst="rect">
            <a:avLst/>
          </a:prstGeom>
        </p:spPr>
      </p:pic>
      <p:pic>
        <p:nvPicPr>
          <p:cNvPr id="35" name="Picture 35"/>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1852805">
            <a:off x="15257830" y="7358583"/>
            <a:ext cx="5364129" cy="5364129"/>
          </a:xfrm>
          <a:prstGeom prst="rect">
            <a:avLst/>
          </a:prstGeom>
        </p:spPr>
      </p:pic>
      <p:grpSp>
        <p:nvGrpSpPr>
          <p:cNvPr id="36" name="Group 36"/>
          <p:cNvGrpSpPr/>
          <p:nvPr/>
        </p:nvGrpSpPr>
        <p:grpSpPr>
          <a:xfrm>
            <a:off x="-845096" y="8795670"/>
            <a:ext cx="2900572" cy="807705"/>
            <a:chOff x="0" y="0"/>
            <a:chExt cx="3867430" cy="1076939"/>
          </a:xfrm>
        </p:grpSpPr>
        <p:pic>
          <p:nvPicPr>
            <p:cNvPr id="37" name="Picture 37"/>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0" y="0"/>
              <a:ext cx="3867430" cy="618789"/>
            </a:xfrm>
            <a:prstGeom prst="rect">
              <a:avLst/>
            </a:prstGeom>
          </p:spPr>
        </p:pic>
        <p:pic>
          <p:nvPicPr>
            <p:cNvPr id="38" name="Picture 38"/>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0" y="458151"/>
              <a:ext cx="3867430" cy="618789"/>
            </a:xfrm>
            <a:prstGeom prst="rect">
              <a:avLst/>
            </a:prstGeom>
          </p:spPr>
        </p:pic>
      </p:grpSp>
      <p:pic>
        <p:nvPicPr>
          <p:cNvPr id="39" name="Picture 39"/>
          <p:cNvPicPr>
            <a:picLocks noChangeAspect="1"/>
          </p:cNvPicPr>
          <p:nvPr/>
        </p:nvPicPr>
        <p:blipFill>
          <a:blip r:embed="rId23"/>
          <a:srcRect/>
          <a:stretch>
            <a:fillRect/>
          </a:stretch>
        </p:blipFill>
        <p:spPr>
          <a:xfrm>
            <a:off x="7520403" y="9362287"/>
            <a:ext cx="3710720" cy="779251"/>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0770731" y="4768328"/>
            <a:ext cx="7775659" cy="189443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739527" y="5000829"/>
            <a:ext cx="1338808" cy="1143007"/>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427531" y="6846114"/>
            <a:ext cx="1218800" cy="1198994"/>
          </a:xfrm>
          <a:prstGeom prst="rect">
            <a:avLst/>
          </a:prstGeom>
        </p:spPr>
      </p:pic>
      <p:grpSp>
        <p:nvGrpSpPr>
          <p:cNvPr id="5" name="Group 5"/>
          <p:cNvGrpSpPr/>
          <p:nvPr/>
        </p:nvGrpSpPr>
        <p:grpSpPr>
          <a:xfrm>
            <a:off x="14658560" y="2060782"/>
            <a:ext cx="657082" cy="657082"/>
            <a:chOff x="0" y="0"/>
            <a:chExt cx="812800" cy="812800"/>
          </a:xfrm>
        </p:grpSpPr>
        <p:sp>
          <p:nvSpPr>
            <p:cNvPr id="6" name="Freeform 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4989E"/>
            </a:solidFill>
          </p:spPr>
        </p:sp>
        <p:sp>
          <p:nvSpPr>
            <p:cNvPr id="7" name="TextBox 7"/>
            <p:cNvSpPr txBox="1"/>
            <p:nvPr/>
          </p:nvSpPr>
          <p:spPr>
            <a:xfrm>
              <a:off x="76200" y="38100"/>
              <a:ext cx="660400" cy="698500"/>
            </a:xfrm>
            <a:prstGeom prst="rect">
              <a:avLst/>
            </a:prstGeom>
          </p:spPr>
          <p:txBody>
            <a:bodyPr lIns="50800" tIns="50800" rIns="50800" bIns="50800" anchor="ctr"/>
            <a:lstStyle/>
            <a:p>
              <a:pPr algn="ctr">
                <a:lnSpc>
                  <a:spcPts val="2659"/>
                </a:lnSpc>
              </a:pPr>
              <a:endParaRPr/>
            </a:p>
          </p:txBody>
        </p:sp>
      </p:grpSp>
      <p:grpSp>
        <p:nvGrpSpPr>
          <p:cNvPr id="8" name="Group 8"/>
          <p:cNvGrpSpPr/>
          <p:nvPr/>
        </p:nvGrpSpPr>
        <p:grpSpPr>
          <a:xfrm>
            <a:off x="13665800" y="3547556"/>
            <a:ext cx="657082" cy="657082"/>
            <a:chOff x="0" y="0"/>
            <a:chExt cx="812800" cy="812800"/>
          </a:xfrm>
        </p:grpSpPr>
        <p:sp>
          <p:nvSpPr>
            <p:cNvPr id="9" name="Freeform 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0E9E5"/>
            </a:solidFill>
          </p:spPr>
        </p:sp>
        <p:sp>
          <p:nvSpPr>
            <p:cNvPr id="10" name="TextBox 10"/>
            <p:cNvSpPr txBox="1"/>
            <p:nvPr/>
          </p:nvSpPr>
          <p:spPr>
            <a:xfrm>
              <a:off x="76200" y="38100"/>
              <a:ext cx="660400" cy="698500"/>
            </a:xfrm>
            <a:prstGeom prst="rect">
              <a:avLst/>
            </a:prstGeom>
          </p:spPr>
          <p:txBody>
            <a:bodyPr lIns="50800" tIns="50800" rIns="50800" bIns="50800" anchor="ctr"/>
            <a:lstStyle/>
            <a:p>
              <a:pPr algn="ctr">
                <a:lnSpc>
                  <a:spcPts val="2659"/>
                </a:lnSpc>
              </a:pPr>
              <a:endParaRPr/>
            </a:p>
          </p:txBody>
        </p:sp>
      </p:grpSp>
      <p:grpSp>
        <p:nvGrpSpPr>
          <p:cNvPr id="11" name="Group 11"/>
          <p:cNvGrpSpPr/>
          <p:nvPr/>
        </p:nvGrpSpPr>
        <p:grpSpPr>
          <a:xfrm>
            <a:off x="13382803" y="5303960"/>
            <a:ext cx="657082" cy="657082"/>
            <a:chOff x="0" y="0"/>
            <a:chExt cx="812800" cy="812800"/>
          </a:xfrm>
        </p:grpSpPr>
        <p:sp>
          <p:nvSpPr>
            <p:cNvPr id="12" name="Freeform 1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43A44"/>
            </a:solidFill>
          </p:spPr>
        </p:sp>
        <p:sp>
          <p:nvSpPr>
            <p:cNvPr id="13" name="TextBox 13"/>
            <p:cNvSpPr txBox="1"/>
            <p:nvPr/>
          </p:nvSpPr>
          <p:spPr>
            <a:xfrm>
              <a:off x="76200" y="38100"/>
              <a:ext cx="660400" cy="698500"/>
            </a:xfrm>
            <a:prstGeom prst="rect">
              <a:avLst/>
            </a:prstGeom>
          </p:spPr>
          <p:txBody>
            <a:bodyPr lIns="50800" tIns="50800" rIns="50800" bIns="50800" anchor="ctr"/>
            <a:lstStyle/>
            <a:p>
              <a:pPr algn="ctr">
                <a:lnSpc>
                  <a:spcPts val="2659"/>
                </a:lnSpc>
              </a:pPr>
              <a:endParaRPr/>
            </a:p>
          </p:txBody>
        </p:sp>
      </p:grpSp>
      <p:grpSp>
        <p:nvGrpSpPr>
          <p:cNvPr id="14" name="Group 14"/>
          <p:cNvGrpSpPr/>
          <p:nvPr/>
        </p:nvGrpSpPr>
        <p:grpSpPr>
          <a:xfrm>
            <a:off x="13752257" y="7056417"/>
            <a:ext cx="657082" cy="657082"/>
            <a:chOff x="0" y="0"/>
            <a:chExt cx="812800" cy="812800"/>
          </a:xfrm>
        </p:grpSpPr>
        <p:sp>
          <p:nvSpPr>
            <p:cNvPr id="15" name="Freeform 1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535454"/>
            </a:solidFill>
          </p:spPr>
        </p:sp>
        <p:sp>
          <p:nvSpPr>
            <p:cNvPr id="16" name="TextBox 16"/>
            <p:cNvSpPr txBox="1"/>
            <p:nvPr/>
          </p:nvSpPr>
          <p:spPr>
            <a:xfrm>
              <a:off x="76200" y="38100"/>
              <a:ext cx="660400" cy="698500"/>
            </a:xfrm>
            <a:prstGeom prst="rect">
              <a:avLst/>
            </a:prstGeom>
          </p:spPr>
          <p:txBody>
            <a:bodyPr lIns="50800" tIns="50800" rIns="50800" bIns="50800" anchor="ctr"/>
            <a:lstStyle/>
            <a:p>
              <a:pPr algn="ctr">
                <a:lnSpc>
                  <a:spcPts val="2659"/>
                </a:lnSpc>
              </a:pPr>
              <a:endParaRPr/>
            </a:p>
          </p:txBody>
        </p:sp>
      </p:grpSp>
      <p:grpSp>
        <p:nvGrpSpPr>
          <p:cNvPr id="17" name="Group 17"/>
          <p:cNvGrpSpPr/>
          <p:nvPr/>
        </p:nvGrpSpPr>
        <p:grpSpPr>
          <a:xfrm>
            <a:off x="14658560" y="8705205"/>
            <a:ext cx="657082" cy="657082"/>
            <a:chOff x="0" y="0"/>
            <a:chExt cx="812800" cy="812800"/>
          </a:xfrm>
        </p:grpSpPr>
        <p:sp>
          <p:nvSpPr>
            <p:cNvPr id="18" name="Freeform 1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3B2A3"/>
            </a:solidFill>
          </p:spPr>
        </p:sp>
        <p:sp>
          <p:nvSpPr>
            <p:cNvPr id="19" name="TextBox 19"/>
            <p:cNvSpPr txBox="1"/>
            <p:nvPr/>
          </p:nvSpPr>
          <p:spPr>
            <a:xfrm>
              <a:off x="76200" y="38100"/>
              <a:ext cx="660400" cy="698500"/>
            </a:xfrm>
            <a:prstGeom prst="rect">
              <a:avLst/>
            </a:prstGeom>
          </p:spPr>
          <p:txBody>
            <a:bodyPr lIns="50800" tIns="50800" rIns="50800" bIns="50800" anchor="ctr"/>
            <a:lstStyle/>
            <a:p>
              <a:pPr algn="ctr">
                <a:lnSpc>
                  <a:spcPts val="2659"/>
                </a:lnSpc>
              </a:pPr>
              <a:endParaRPr/>
            </a:p>
          </p:txBody>
        </p:sp>
      </p:grpSp>
      <p:pic>
        <p:nvPicPr>
          <p:cNvPr id="20" name="Picture 20"/>
          <p:cNvPicPr>
            <a:picLocks noChangeAspect="1"/>
          </p:cNvPicPr>
          <p:nvPr/>
        </p:nvPicPr>
        <p:blipFill>
          <a:blip r:embed="rId8"/>
          <a:srcRect/>
          <a:stretch>
            <a:fillRect/>
          </a:stretch>
        </p:blipFill>
        <p:spPr>
          <a:xfrm>
            <a:off x="16418708" y="0"/>
            <a:ext cx="1869292" cy="1869292"/>
          </a:xfrm>
          <a:prstGeom prst="rect">
            <a:avLst/>
          </a:prstGeom>
        </p:spPr>
      </p:pic>
      <p:grpSp>
        <p:nvGrpSpPr>
          <p:cNvPr id="21" name="Group 21"/>
          <p:cNvGrpSpPr/>
          <p:nvPr/>
        </p:nvGrpSpPr>
        <p:grpSpPr>
          <a:xfrm>
            <a:off x="14770557" y="3970317"/>
            <a:ext cx="3086100" cy="3086100"/>
            <a:chOff x="0" y="0"/>
            <a:chExt cx="812800" cy="812800"/>
          </a:xfrm>
        </p:grpSpPr>
        <p:sp>
          <p:nvSpPr>
            <p:cNvPr id="22" name="Freeform 22"/>
            <p:cNvSpPr/>
            <p:nvPr/>
          </p:nvSpPr>
          <p:spPr>
            <a:xfrm>
              <a:off x="0" y="0"/>
              <a:ext cx="812800" cy="812800"/>
            </a:xfrm>
            <a:custGeom>
              <a:avLst/>
              <a:gdLst/>
              <a:ahLst/>
              <a:cxnLst/>
              <a:rect l="l" t="t" r="r" b="b"/>
              <a:pathLst>
                <a:path w="812800" h="812800">
                  <a:moveTo>
                    <a:pt x="127941" y="0"/>
                  </a:moveTo>
                  <a:lnTo>
                    <a:pt x="684859" y="0"/>
                  </a:lnTo>
                  <a:cubicBezTo>
                    <a:pt x="718791" y="0"/>
                    <a:pt x="751333" y="13479"/>
                    <a:pt x="775327" y="37473"/>
                  </a:cubicBezTo>
                  <a:cubicBezTo>
                    <a:pt x="799321" y="61467"/>
                    <a:pt x="812800" y="94009"/>
                    <a:pt x="812800" y="127941"/>
                  </a:cubicBezTo>
                  <a:lnTo>
                    <a:pt x="812800" y="684859"/>
                  </a:lnTo>
                  <a:cubicBezTo>
                    <a:pt x="812800" y="718791"/>
                    <a:pt x="799321" y="751333"/>
                    <a:pt x="775327" y="775327"/>
                  </a:cubicBezTo>
                  <a:cubicBezTo>
                    <a:pt x="751333" y="799321"/>
                    <a:pt x="718791" y="812800"/>
                    <a:pt x="684859" y="812800"/>
                  </a:cubicBezTo>
                  <a:lnTo>
                    <a:pt x="127941" y="812800"/>
                  </a:lnTo>
                  <a:cubicBezTo>
                    <a:pt x="94009" y="812800"/>
                    <a:pt x="61467" y="799321"/>
                    <a:pt x="37473" y="775327"/>
                  </a:cubicBezTo>
                  <a:cubicBezTo>
                    <a:pt x="13479" y="751333"/>
                    <a:pt x="0" y="718791"/>
                    <a:pt x="0" y="684859"/>
                  </a:cubicBezTo>
                  <a:lnTo>
                    <a:pt x="0" y="127941"/>
                  </a:lnTo>
                  <a:cubicBezTo>
                    <a:pt x="0" y="94009"/>
                    <a:pt x="13479" y="61467"/>
                    <a:pt x="37473" y="37473"/>
                  </a:cubicBezTo>
                  <a:cubicBezTo>
                    <a:pt x="61467" y="13479"/>
                    <a:pt x="94009" y="0"/>
                    <a:pt x="127941" y="0"/>
                  </a:cubicBezTo>
                  <a:close/>
                </a:path>
              </a:pathLst>
            </a:custGeom>
            <a:solidFill>
              <a:srgbClr val="23B2A3"/>
            </a:solidFill>
          </p:spPr>
        </p:sp>
        <p:sp>
          <p:nvSpPr>
            <p:cNvPr id="23" name="TextBox 23"/>
            <p:cNvSpPr txBox="1"/>
            <p:nvPr/>
          </p:nvSpPr>
          <p:spPr>
            <a:xfrm>
              <a:off x="0" y="-76200"/>
              <a:ext cx="812800" cy="889000"/>
            </a:xfrm>
            <a:prstGeom prst="rect">
              <a:avLst/>
            </a:prstGeom>
          </p:spPr>
          <p:txBody>
            <a:bodyPr lIns="50800" tIns="50800" rIns="50800" bIns="50800" anchor="ctr"/>
            <a:lstStyle/>
            <a:p>
              <a:pPr algn="ctr">
                <a:lnSpc>
                  <a:spcPts val="4479"/>
                </a:lnSpc>
                <a:defRPr sz="3199">
                  <a:solidFill>
                    <a:srgbClr val="FEFEFE"/>
                  </a:solidFill>
                  <a:latin typeface="Abhaya Libre Regular"/>
                </a:defRPr>
              </a:pPr>
              <a:r>
                <a:t>Habilidades en forma de T</a:t>
              </a:r>
            </a:p>
          </p:txBody>
        </p:sp>
      </p:grpSp>
      <p:pic>
        <p:nvPicPr>
          <p:cNvPr id="24" name="Picture 24"/>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3665800" y="1440853"/>
            <a:ext cx="593582" cy="1239858"/>
          </a:xfrm>
          <a:prstGeom prst="rect">
            <a:avLst/>
          </a:prstGeom>
        </p:spPr>
      </p:pic>
      <p:pic>
        <p:nvPicPr>
          <p:cNvPr id="25" name="Picture 25"/>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2289686" y="3162015"/>
            <a:ext cx="1239858" cy="1239858"/>
          </a:xfrm>
          <a:prstGeom prst="rect">
            <a:avLst/>
          </a:prstGeom>
        </p:spPr>
      </p:pic>
      <p:pic>
        <p:nvPicPr>
          <p:cNvPr id="26" name="Picture 26"/>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3022445" y="8352972"/>
            <a:ext cx="1239034" cy="1250402"/>
          </a:xfrm>
          <a:prstGeom prst="rect">
            <a:avLst/>
          </a:prstGeom>
        </p:spPr>
      </p:pic>
      <p:sp>
        <p:nvSpPr>
          <p:cNvPr id="27" name="TextBox 27"/>
          <p:cNvSpPr txBox="1"/>
          <p:nvPr/>
        </p:nvSpPr>
        <p:spPr>
          <a:xfrm>
            <a:off x="1513003" y="2223730"/>
            <a:ext cx="10281519" cy="3907480"/>
          </a:xfrm>
          <a:prstGeom prst="rect">
            <a:avLst/>
          </a:prstGeom>
        </p:spPr>
        <p:txBody>
          <a:bodyPr wrap="square" lIns="0" tIns="0" rIns="0" bIns="0" anchor="t">
            <a:spAutoFit/>
          </a:bodyPr>
          <a:lstStyle/>
          <a:p>
            <a:pPr algn="just">
              <a:lnSpc>
                <a:spcPts val="3359"/>
              </a:lnSpc>
              <a:defRPr sz="2400" b="1">
                <a:solidFill>
                  <a:srgbClr val="000000"/>
                </a:solidFill>
                <a:latin typeface="Abhaya Libre Regular"/>
              </a:defRPr>
            </a:pPr>
            <a:r>
              <a:t>3. Evalúa tu progreso. </a:t>
            </a:r>
          </a:p>
          <a:p>
            <a:pPr algn="just">
              <a:lnSpc>
                <a:spcPts val="3359"/>
              </a:lnSpc>
              <a:defRPr sz="2400">
                <a:solidFill>
                  <a:srgbClr val="000000"/>
                </a:solidFill>
                <a:latin typeface="Abhaya Libre Regular"/>
              </a:defRPr>
            </a:pPr>
            <a:r>
              <a:t>Hacer de tu práctica un hábito es el primer paso, pero si deseas mejorar, debes evaluar tu progreso regularmente. Aquí tienes algunas ideas de autoevaluación:</a:t>
            </a:r>
          </a:p>
          <a:p>
            <a:pPr marL="342900" indent="-342900" algn="just">
              <a:lnSpc>
                <a:spcPts val="3359"/>
              </a:lnSpc>
              <a:buFont typeface="Arial" panose="020B0604020202020204" pitchFamily="34" charset="0"/>
              <a:buChar char="•"/>
              <a:defRPr sz="2400">
                <a:solidFill>
                  <a:srgbClr val="000000"/>
                </a:solidFill>
                <a:latin typeface="Abhaya Libre Regular"/>
              </a:defRPr>
            </a:pPr>
            <a:r>
              <a:t>Si deseas poner a prueba un área de conocimiento en particular, lee un artículo reciente sobre el tema y califica tu comprensión de 1-5.</a:t>
            </a:r>
          </a:p>
          <a:p>
            <a:pPr marL="342900" indent="-342900" algn="just">
              <a:lnSpc>
                <a:spcPts val="3359"/>
              </a:lnSpc>
              <a:buFont typeface="Arial" panose="020B0604020202020204" pitchFamily="34" charset="0"/>
              <a:buChar char="•"/>
              <a:defRPr sz="2400">
                <a:solidFill>
                  <a:srgbClr val="000000"/>
                </a:solidFill>
                <a:latin typeface="Abhaya Libre Regular"/>
              </a:defRPr>
            </a:pPr>
            <a:r>
              <a:t>Utiliza la técnica Feynman: toma una hoja de papel y escribe todo lo que sabes sobre el tema. Vas a identificar tus carencias rápidamente.</a:t>
            </a:r>
          </a:p>
          <a:p>
            <a:pPr marL="342900" indent="-342900" algn="just">
              <a:lnSpc>
                <a:spcPts val="3359"/>
              </a:lnSpc>
              <a:buFont typeface="Arial" panose="020B0604020202020204" pitchFamily="34" charset="0"/>
              <a:buChar char="•"/>
              <a:defRPr sz="2400">
                <a:solidFill>
                  <a:srgbClr val="000000"/>
                </a:solidFill>
                <a:latin typeface="Abhaya Libre Regular"/>
              </a:defRPr>
            </a:pPr>
            <a:r>
              <a:t>Enseña tu habilidad a otra persona. Parecido a la técnica de Feynman (pero con opiniones más inmediatas), sacará a la luz las áreas que realmente no entiendes.</a:t>
            </a:r>
          </a:p>
        </p:txBody>
      </p:sp>
      <p:sp>
        <p:nvSpPr>
          <p:cNvPr id="31" name="TextBox 31"/>
          <p:cNvSpPr txBox="1"/>
          <p:nvPr/>
        </p:nvSpPr>
        <p:spPr>
          <a:xfrm>
            <a:off x="2539707" y="1099263"/>
            <a:ext cx="10489690" cy="855362"/>
          </a:xfrm>
          <a:prstGeom prst="rect">
            <a:avLst/>
          </a:prstGeom>
        </p:spPr>
        <p:txBody>
          <a:bodyPr wrap="square" lIns="0" tIns="0" rIns="0" bIns="0" anchor="t">
            <a:spAutoFit/>
          </a:bodyPr>
          <a:lstStyle/>
          <a:p>
            <a:pPr algn="just">
              <a:lnSpc>
                <a:spcPts val="3359"/>
              </a:lnSpc>
              <a:defRPr sz="2400" b="1">
                <a:solidFill>
                  <a:srgbClr val="333333"/>
                </a:solidFill>
                <a:effectLst/>
                <a:latin typeface="Georgia" panose="02040502050405020303" pitchFamily="18" charset="0"/>
              </a:defRPr>
            </a:pPr>
            <a:r>
              <a:t>¿Cómo es convertirse a diario en una persona con habilidades en forma de T? Estas son las claves del éxito:</a:t>
            </a:r>
            <a:endParaRPr lang="en-US" sz="2400" b="1" spc="-36" dirty="0">
              <a:solidFill>
                <a:srgbClr val="000000"/>
              </a:solidFill>
              <a:latin typeface="Abhaya Libre Regular"/>
            </a:endParaRPr>
          </a:p>
        </p:txBody>
      </p:sp>
      <p:pic>
        <p:nvPicPr>
          <p:cNvPr id="32" name="Picture 32"/>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1852805">
            <a:off x="6323948" y="-3260923"/>
            <a:ext cx="5364129" cy="5364129"/>
          </a:xfrm>
          <a:prstGeom prst="rect">
            <a:avLst/>
          </a:prstGeom>
        </p:spPr>
      </p:pic>
      <p:pic>
        <p:nvPicPr>
          <p:cNvPr id="33" name="Picture 33"/>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0" y="-1490547"/>
            <a:ext cx="3334026" cy="3588482"/>
          </a:xfrm>
          <a:prstGeom prst="rect">
            <a:avLst/>
          </a:prstGeom>
        </p:spPr>
      </p:pic>
      <p:pic>
        <p:nvPicPr>
          <p:cNvPr id="34" name="Picture 34"/>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1185502">
            <a:off x="-3235988" y="28827"/>
            <a:ext cx="4352147" cy="4346443"/>
          </a:xfrm>
          <a:prstGeom prst="rect">
            <a:avLst/>
          </a:prstGeom>
        </p:spPr>
      </p:pic>
      <p:pic>
        <p:nvPicPr>
          <p:cNvPr id="35" name="Picture 35"/>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1852805">
            <a:off x="15257830" y="7358583"/>
            <a:ext cx="5364129" cy="5364129"/>
          </a:xfrm>
          <a:prstGeom prst="rect">
            <a:avLst/>
          </a:prstGeom>
        </p:spPr>
      </p:pic>
      <p:grpSp>
        <p:nvGrpSpPr>
          <p:cNvPr id="36" name="Group 36"/>
          <p:cNvGrpSpPr/>
          <p:nvPr/>
        </p:nvGrpSpPr>
        <p:grpSpPr>
          <a:xfrm>
            <a:off x="-845096" y="8795670"/>
            <a:ext cx="2900572" cy="807705"/>
            <a:chOff x="0" y="0"/>
            <a:chExt cx="3867430" cy="1076939"/>
          </a:xfrm>
        </p:grpSpPr>
        <p:pic>
          <p:nvPicPr>
            <p:cNvPr id="37" name="Picture 37"/>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0" y="0"/>
              <a:ext cx="3867430" cy="618789"/>
            </a:xfrm>
            <a:prstGeom prst="rect">
              <a:avLst/>
            </a:prstGeom>
          </p:spPr>
        </p:pic>
        <p:pic>
          <p:nvPicPr>
            <p:cNvPr id="38" name="Picture 38"/>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0" y="458151"/>
              <a:ext cx="3867430" cy="618789"/>
            </a:xfrm>
            <a:prstGeom prst="rect">
              <a:avLst/>
            </a:prstGeom>
          </p:spPr>
        </p:pic>
      </p:grpSp>
      <p:pic>
        <p:nvPicPr>
          <p:cNvPr id="39" name="Picture 39"/>
          <p:cNvPicPr>
            <a:picLocks noChangeAspect="1"/>
          </p:cNvPicPr>
          <p:nvPr/>
        </p:nvPicPr>
        <p:blipFill>
          <a:blip r:embed="rId23"/>
          <a:srcRect/>
          <a:stretch>
            <a:fillRect/>
          </a:stretch>
        </p:blipFill>
        <p:spPr>
          <a:xfrm>
            <a:off x="7520403" y="9362287"/>
            <a:ext cx="3710720" cy="779251"/>
          </a:xfrm>
          <a:prstGeom prst="rect">
            <a:avLst/>
          </a:prstGeom>
        </p:spPr>
      </p:pic>
      <p:sp>
        <p:nvSpPr>
          <p:cNvPr id="41" name="TextBox 28">
            <a:extLst>
              <a:ext uri="{FF2B5EF4-FFF2-40B4-BE49-F238E27FC236}">
                <a16:creationId xmlns:a16="http://schemas.microsoft.com/office/drawing/2014/main" id="{FC0BBDE9-DE1A-1A2B-D617-F4886B5CB242}"/>
              </a:ext>
            </a:extLst>
          </p:cNvPr>
          <p:cNvSpPr txBox="1"/>
          <p:nvPr/>
        </p:nvSpPr>
        <p:spPr>
          <a:xfrm>
            <a:off x="1378470" y="6287851"/>
            <a:ext cx="10885524" cy="2163413"/>
          </a:xfrm>
          <a:prstGeom prst="rect">
            <a:avLst/>
          </a:prstGeom>
        </p:spPr>
        <p:txBody>
          <a:bodyPr wrap="square" lIns="0" tIns="0" rIns="0" bIns="0" anchor="t">
            <a:spAutoFit/>
          </a:bodyPr>
          <a:lstStyle/>
          <a:p>
            <a:pPr algn="just">
              <a:lnSpc>
                <a:spcPts val="3359"/>
              </a:lnSpc>
              <a:defRPr sz="2400" b="1">
                <a:solidFill>
                  <a:srgbClr val="000000"/>
                </a:solidFill>
                <a:latin typeface="Abhaya Libre Regular"/>
              </a:defRPr>
            </a:pPr>
            <a:r>
              <a:t>4. Presta atención adicional a tu especialidad.</a:t>
            </a:r>
          </a:p>
          <a:p>
            <a:pPr algn="just">
              <a:lnSpc>
                <a:spcPts val="3359"/>
              </a:lnSpc>
              <a:defRPr sz="2400">
                <a:solidFill>
                  <a:srgbClr val="000000"/>
                </a:solidFill>
                <a:latin typeface="Abhaya Libre Regular"/>
              </a:defRPr>
            </a:pPr>
            <a:r>
              <a:t>Debes prestar especial atención al progreso del ámbito en el que quieres especializarte. </a:t>
            </a:r>
          </a:p>
          <a:p>
            <a:pPr algn="just">
              <a:lnSpc>
                <a:spcPts val="3359"/>
              </a:lnSpc>
              <a:defRPr sz="2400">
                <a:solidFill>
                  <a:srgbClr val="000000"/>
                </a:solidFill>
                <a:latin typeface="Abhaya Libre Regular"/>
              </a:defRPr>
            </a:pPr>
            <a:r>
              <a:t>Además, busca una persona que te pueda ayudar una vez que hayas progresado más allá de los materiales de aprendizaje introductorios.</a:t>
            </a:r>
          </a:p>
        </p:txBody>
      </p:sp>
    </p:spTree>
    <p:extLst>
      <p:ext uri="{BB962C8B-B14F-4D97-AF65-F5344CB8AC3E}">
        <p14:creationId xmlns:p14="http://schemas.microsoft.com/office/powerpoint/2010/main" val="4268066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0770731" y="4768328"/>
            <a:ext cx="7775659" cy="189443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739527" y="5000829"/>
            <a:ext cx="1338808" cy="1143007"/>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427531" y="6846114"/>
            <a:ext cx="1218800" cy="1198994"/>
          </a:xfrm>
          <a:prstGeom prst="rect">
            <a:avLst/>
          </a:prstGeom>
        </p:spPr>
      </p:pic>
      <p:grpSp>
        <p:nvGrpSpPr>
          <p:cNvPr id="5" name="Group 5"/>
          <p:cNvGrpSpPr/>
          <p:nvPr/>
        </p:nvGrpSpPr>
        <p:grpSpPr>
          <a:xfrm>
            <a:off x="14658560" y="2060782"/>
            <a:ext cx="657082" cy="657082"/>
            <a:chOff x="0" y="0"/>
            <a:chExt cx="812800" cy="812800"/>
          </a:xfrm>
        </p:grpSpPr>
        <p:sp>
          <p:nvSpPr>
            <p:cNvPr id="6" name="Freeform 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4989E"/>
            </a:solidFill>
          </p:spPr>
        </p:sp>
        <p:sp>
          <p:nvSpPr>
            <p:cNvPr id="7" name="TextBox 7"/>
            <p:cNvSpPr txBox="1"/>
            <p:nvPr/>
          </p:nvSpPr>
          <p:spPr>
            <a:xfrm>
              <a:off x="76200" y="38100"/>
              <a:ext cx="660400" cy="698500"/>
            </a:xfrm>
            <a:prstGeom prst="rect">
              <a:avLst/>
            </a:prstGeom>
          </p:spPr>
          <p:txBody>
            <a:bodyPr lIns="50800" tIns="50800" rIns="50800" bIns="50800" anchor="ctr"/>
            <a:lstStyle/>
            <a:p>
              <a:pPr algn="ctr">
                <a:lnSpc>
                  <a:spcPts val="2659"/>
                </a:lnSpc>
              </a:pPr>
              <a:endParaRPr/>
            </a:p>
          </p:txBody>
        </p:sp>
      </p:grpSp>
      <p:grpSp>
        <p:nvGrpSpPr>
          <p:cNvPr id="8" name="Group 8"/>
          <p:cNvGrpSpPr/>
          <p:nvPr/>
        </p:nvGrpSpPr>
        <p:grpSpPr>
          <a:xfrm>
            <a:off x="13665800" y="3547556"/>
            <a:ext cx="657082" cy="657082"/>
            <a:chOff x="0" y="0"/>
            <a:chExt cx="812800" cy="812800"/>
          </a:xfrm>
        </p:grpSpPr>
        <p:sp>
          <p:nvSpPr>
            <p:cNvPr id="9" name="Freeform 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0E9E5"/>
            </a:solidFill>
          </p:spPr>
        </p:sp>
        <p:sp>
          <p:nvSpPr>
            <p:cNvPr id="10" name="TextBox 10"/>
            <p:cNvSpPr txBox="1"/>
            <p:nvPr/>
          </p:nvSpPr>
          <p:spPr>
            <a:xfrm>
              <a:off x="76200" y="38100"/>
              <a:ext cx="660400" cy="698500"/>
            </a:xfrm>
            <a:prstGeom prst="rect">
              <a:avLst/>
            </a:prstGeom>
          </p:spPr>
          <p:txBody>
            <a:bodyPr lIns="50800" tIns="50800" rIns="50800" bIns="50800" anchor="ctr"/>
            <a:lstStyle/>
            <a:p>
              <a:pPr algn="ctr">
                <a:lnSpc>
                  <a:spcPts val="2659"/>
                </a:lnSpc>
              </a:pPr>
              <a:endParaRPr/>
            </a:p>
          </p:txBody>
        </p:sp>
      </p:grpSp>
      <p:grpSp>
        <p:nvGrpSpPr>
          <p:cNvPr id="11" name="Group 11"/>
          <p:cNvGrpSpPr/>
          <p:nvPr/>
        </p:nvGrpSpPr>
        <p:grpSpPr>
          <a:xfrm>
            <a:off x="13382803" y="5303960"/>
            <a:ext cx="657082" cy="657082"/>
            <a:chOff x="0" y="0"/>
            <a:chExt cx="812800" cy="812800"/>
          </a:xfrm>
        </p:grpSpPr>
        <p:sp>
          <p:nvSpPr>
            <p:cNvPr id="12" name="Freeform 1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43A44"/>
            </a:solidFill>
          </p:spPr>
        </p:sp>
        <p:sp>
          <p:nvSpPr>
            <p:cNvPr id="13" name="TextBox 13"/>
            <p:cNvSpPr txBox="1"/>
            <p:nvPr/>
          </p:nvSpPr>
          <p:spPr>
            <a:xfrm>
              <a:off x="76200" y="38100"/>
              <a:ext cx="660400" cy="698500"/>
            </a:xfrm>
            <a:prstGeom prst="rect">
              <a:avLst/>
            </a:prstGeom>
          </p:spPr>
          <p:txBody>
            <a:bodyPr lIns="50800" tIns="50800" rIns="50800" bIns="50800" anchor="ctr"/>
            <a:lstStyle/>
            <a:p>
              <a:pPr algn="ctr">
                <a:lnSpc>
                  <a:spcPts val="2659"/>
                </a:lnSpc>
              </a:pPr>
              <a:endParaRPr/>
            </a:p>
          </p:txBody>
        </p:sp>
      </p:grpSp>
      <p:grpSp>
        <p:nvGrpSpPr>
          <p:cNvPr id="14" name="Group 14"/>
          <p:cNvGrpSpPr/>
          <p:nvPr/>
        </p:nvGrpSpPr>
        <p:grpSpPr>
          <a:xfrm>
            <a:off x="13752257" y="7056417"/>
            <a:ext cx="657082" cy="657082"/>
            <a:chOff x="0" y="0"/>
            <a:chExt cx="812800" cy="812800"/>
          </a:xfrm>
        </p:grpSpPr>
        <p:sp>
          <p:nvSpPr>
            <p:cNvPr id="15" name="Freeform 1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535454"/>
            </a:solidFill>
          </p:spPr>
        </p:sp>
        <p:sp>
          <p:nvSpPr>
            <p:cNvPr id="16" name="TextBox 16"/>
            <p:cNvSpPr txBox="1"/>
            <p:nvPr/>
          </p:nvSpPr>
          <p:spPr>
            <a:xfrm>
              <a:off x="76200" y="38100"/>
              <a:ext cx="660400" cy="698500"/>
            </a:xfrm>
            <a:prstGeom prst="rect">
              <a:avLst/>
            </a:prstGeom>
          </p:spPr>
          <p:txBody>
            <a:bodyPr lIns="50800" tIns="50800" rIns="50800" bIns="50800" anchor="ctr"/>
            <a:lstStyle/>
            <a:p>
              <a:pPr algn="ctr">
                <a:lnSpc>
                  <a:spcPts val="2659"/>
                </a:lnSpc>
              </a:pPr>
              <a:endParaRPr/>
            </a:p>
          </p:txBody>
        </p:sp>
      </p:grpSp>
      <p:grpSp>
        <p:nvGrpSpPr>
          <p:cNvPr id="17" name="Group 17"/>
          <p:cNvGrpSpPr/>
          <p:nvPr/>
        </p:nvGrpSpPr>
        <p:grpSpPr>
          <a:xfrm>
            <a:off x="14658560" y="8705205"/>
            <a:ext cx="657082" cy="657082"/>
            <a:chOff x="0" y="0"/>
            <a:chExt cx="812800" cy="812800"/>
          </a:xfrm>
        </p:grpSpPr>
        <p:sp>
          <p:nvSpPr>
            <p:cNvPr id="18" name="Freeform 1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3B2A3"/>
            </a:solidFill>
          </p:spPr>
        </p:sp>
        <p:sp>
          <p:nvSpPr>
            <p:cNvPr id="19" name="TextBox 19"/>
            <p:cNvSpPr txBox="1"/>
            <p:nvPr/>
          </p:nvSpPr>
          <p:spPr>
            <a:xfrm>
              <a:off x="76200" y="38100"/>
              <a:ext cx="660400" cy="698500"/>
            </a:xfrm>
            <a:prstGeom prst="rect">
              <a:avLst/>
            </a:prstGeom>
          </p:spPr>
          <p:txBody>
            <a:bodyPr lIns="50800" tIns="50800" rIns="50800" bIns="50800" anchor="ctr"/>
            <a:lstStyle/>
            <a:p>
              <a:pPr algn="ctr">
                <a:lnSpc>
                  <a:spcPts val="2659"/>
                </a:lnSpc>
              </a:pPr>
              <a:endParaRPr/>
            </a:p>
          </p:txBody>
        </p:sp>
      </p:grpSp>
      <p:pic>
        <p:nvPicPr>
          <p:cNvPr id="20" name="Picture 20"/>
          <p:cNvPicPr>
            <a:picLocks noChangeAspect="1"/>
          </p:cNvPicPr>
          <p:nvPr/>
        </p:nvPicPr>
        <p:blipFill>
          <a:blip r:embed="rId8"/>
          <a:srcRect/>
          <a:stretch>
            <a:fillRect/>
          </a:stretch>
        </p:blipFill>
        <p:spPr>
          <a:xfrm>
            <a:off x="16418708" y="0"/>
            <a:ext cx="1869292" cy="1869292"/>
          </a:xfrm>
          <a:prstGeom prst="rect">
            <a:avLst/>
          </a:prstGeom>
        </p:spPr>
      </p:pic>
      <p:grpSp>
        <p:nvGrpSpPr>
          <p:cNvPr id="21" name="Group 21"/>
          <p:cNvGrpSpPr/>
          <p:nvPr/>
        </p:nvGrpSpPr>
        <p:grpSpPr>
          <a:xfrm>
            <a:off x="14770557" y="3970317"/>
            <a:ext cx="3086100" cy="3086100"/>
            <a:chOff x="0" y="0"/>
            <a:chExt cx="812800" cy="812800"/>
          </a:xfrm>
        </p:grpSpPr>
        <p:sp>
          <p:nvSpPr>
            <p:cNvPr id="22" name="Freeform 22"/>
            <p:cNvSpPr/>
            <p:nvPr/>
          </p:nvSpPr>
          <p:spPr>
            <a:xfrm>
              <a:off x="0" y="0"/>
              <a:ext cx="812800" cy="812800"/>
            </a:xfrm>
            <a:custGeom>
              <a:avLst/>
              <a:gdLst/>
              <a:ahLst/>
              <a:cxnLst/>
              <a:rect l="l" t="t" r="r" b="b"/>
              <a:pathLst>
                <a:path w="812800" h="812800">
                  <a:moveTo>
                    <a:pt x="127941" y="0"/>
                  </a:moveTo>
                  <a:lnTo>
                    <a:pt x="684859" y="0"/>
                  </a:lnTo>
                  <a:cubicBezTo>
                    <a:pt x="718791" y="0"/>
                    <a:pt x="751333" y="13479"/>
                    <a:pt x="775327" y="37473"/>
                  </a:cubicBezTo>
                  <a:cubicBezTo>
                    <a:pt x="799321" y="61467"/>
                    <a:pt x="812800" y="94009"/>
                    <a:pt x="812800" y="127941"/>
                  </a:cubicBezTo>
                  <a:lnTo>
                    <a:pt x="812800" y="684859"/>
                  </a:lnTo>
                  <a:cubicBezTo>
                    <a:pt x="812800" y="718791"/>
                    <a:pt x="799321" y="751333"/>
                    <a:pt x="775327" y="775327"/>
                  </a:cubicBezTo>
                  <a:cubicBezTo>
                    <a:pt x="751333" y="799321"/>
                    <a:pt x="718791" y="812800"/>
                    <a:pt x="684859" y="812800"/>
                  </a:cubicBezTo>
                  <a:lnTo>
                    <a:pt x="127941" y="812800"/>
                  </a:lnTo>
                  <a:cubicBezTo>
                    <a:pt x="94009" y="812800"/>
                    <a:pt x="61467" y="799321"/>
                    <a:pt x="37473" y="775327"/>
                  </a:cubicBezTo>
                  <a:cubicBezTo>
                    <a:pt x="13479" y="751333"/>
                    <a:pt x="0" y="718791"/>
                    <a:pt x="0" y="684859"/>
                  </a:cubicBezTo>
                  <a:lnTo>
                    <a:pt x="0" y="127941"/>
                  </a:lnTo>
                  <a:cubicBezTo>
                    <a:pt x="0" y="94009"/>
                    <a:pt x="13479" y="61467"/>
                    <a:pt x="37473" y="37473"/>
                  </a:cubicBezTo>
                  <a:cubicBezTo>
                    <a:pt x="61467" y="13479"/>
                    <a:pt x="94009" y="0"/>
                    <a:pt x="127941" y="0"/>
                  </a:cubicBezTo>
                  <a:close/>
                </a:path>
              </a:pathLst>
            </a:custGeom>
            <a:solidFill>
              <a:srgbClr val="23B2A3"/>
            </a:solidFill>
          </p:spPr>
        </p:sp>
        <p:sp>
          <p:nvSpPr>
            <p:cNvPr id="23" name="TextBox 23"/>
            <p:cNvSpPr txBox="1"/>
            <p:nvPr/>
          </p:nvSpPr>
          <p:spPr>
            <a:xfrm>
              <a:off x="0" y="-76200"/>
              <a:ext cx="812800" cy="889000"/>
            </a:xfrm>
            <a:prstGeom prst="rect">
              <a:avLst/>
            </a:prstGeom>
          </p:spPr>
          <p:txBody>
            <a:bodyPr lIns="50800" tIns="50800" rIns="50800" bIns="50800" anchor="ctr"/>
            <a:lstStyle/>
            <a:p>
              <a:pPr algn="ctr">
                <a:lnSpc>
                  <a:spcPts val="4479"/>
                </a:lnSpc>
                <a:defRPr sz="3199">
                  <a:solidFill>
                    <a:srgbClr val="FEFEFE"/>
                  </a:solidFill>
                  <a:latin typeface="Abhaya Libre Regular"/>
                </a:defRPr>
              </a:pPr>
              <a:r>
                <a:t>Habilidades en forma de T</a:t>
              </a:r>
            </a:p>
          </p:txBody>
        </p:sp>
      </p:grpSp>
      <p:pic>
        <p:nvPicPr>
          <p:cNvPr id="24" name="Picture 24"/>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3665800" y="1440853"/>
            <a:ext cx="593582" cy="1239858"/>
          </a:xfrm>
          <a:prstGeom prst="rect">
            <a:avLst/>
          </a:prstGeom>
        </p:spPr>
      </p:pic>
      <p:pic>
        <p:nvPicPr>
          <p:cNvPr id="25" name="Picture 25"/>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2289686" y="3162015"/>
            <a:ext cx="1239858" cy="1239858"/>
          </a:xfrm>
          <a:prstGeom prst="rect">
            <a:avLst/>
          </a:prstGeom>
        </p:spPr>
      </p:pic>
      <p:pic>
        <p:nvPicPr>
          <p:cNvPr id="26" name="Picture 26"/>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3022445" y="8352972"/>
            <a:ext cx="1239034" cy="1250402"/>
          </a:xfrm>
          <a:prstGeom prst="rect">
            <a:avLst/>
          </a:prstGeom>
        </p:spPr>
      </p:pic>
      <p:sp>
        <p:nvSpPr>
          <p:cNvPr id="27" name="TextBox 27"/>
          <p:cNvSpPr txBox="1"/>
          <p:nvPr/>
        </p:nvSpPr>
        <p:spPr>
          <a:xfrm>
            <a:off x="2049788" y="2443554"/>
            <a:ext cx="9154997" cy="2599430"/>
          </a:xfrm>
          <a:prstGeom prst="rect">
            <a:avLst/>
          </a:prstGeom>
        </p:spPr>
        <p:txBody>
          <a:bodyPr wrap="square" lIns="0" tIns="0" rIns="0" bIns="0" anchor="t">
            <a:spAutoFit/>
          </a:bodyPr>
          <a:lstStyle/>
          <a:p>
            <a:pPr algn="just">
              <a:lnSpc>
                <a:spcPts val="3359"/>
              </a:lnSpc>
              <a:defRPr sz="2800" b="1">
                <a:solidFill>
                  <a:srgbClr val="000000"/>
                </a:solidFill>
                <a:latin typeface="Abhaya Libre Regular"/>
              </a:defRPr>
            </a:pPr>
            <a:r>
              <a:t>5. Deconstruir habilidades.</a:t>
            </a:r>
          </a:p>
          <a:p>
            <a:pPr algn="just">
              <a:lnSpc>
                <a:spcPts val="3359"/>
              </a:lnSpc>
              <a:defRPr sz="2800">
                <a:solidFill>
                  <a:srgbClr val="000000"/>
                </a:solidFill>
                <a:latin typeface="Abhaya Libre Regular"/>
              </a:defRPr>
            </a:pPr>
            <a:r>
              <a:t>Algo como “aprender a escalar” es un objetivo muy grande y poco claro. Tan grande que puede parecer imposible; tan poco claro que será imposible si no lo haces más concreto. Para prosperar, desglosa la habilidad. Por ejemplo, puedes decidir centrarte solo en el posicionamiento de los pies o en fortalecer los dedos. </a:t>
            </a:r>
          </a:p>
        </p:txBody>
      </p:sp>
      <p:sp>
        <p:nvSpPr>
          <p:cNvPr id="31" name="TextBox 31"/>
          <p:cNvSpPr txBox="1"/>
          <p:nvPr/>
        </p:nvSpPr>
        <p:spPr>
          <a:xfrm>
            <a:off x="2539707" y="1099263"/>
            <a:ext cx="10489690" cy="855362"/>
          </a:xfrm>
          <a:prstGeom prst="rect">
            <a:avLst/>
          </a:prstGeom>
        </p:spPr>
        <p:txBody>
          <a:bodyPr wrap="square" lIns="0" tIns="0" rIns="0" bIns="0" anchor="t">
            <a:spAutoFit/>
          </a:bodyPr>
          <a:lstStyle/>
          <a:p>
            <a:pPr algn="just">
              <a:lnSpc>
                <a:spcPts val="3359"/>
              </a:lnSpc>
              <a:defRPr sz="2400" b="1">
                <a:solidFill>
                  <a:srgbClr val="333333"/>
                </a:solidFill>
                <a:effectLst/>
                <a:latin typeface="Georgia" panose="02040502050405020303" pitchFamily="18" charset="0"/>
              </a:defRPr>
            </a:pPr>
            <a:r>
              <a:t>¿Cómo es convertirse a diario en una persona con habilidades en forma de T? Estas son las claves del éxito:</a:t>
            </a:r>
            <a:endParaRPr lang="en-US" sz="2400" b="1" spc="-36" dirty="0">
              <a:solidFill>
                <a:srgbClr val="000000"/>
              </a:solidFill>
              <a:latin typeface="Abhaya Libre Regular"/>
            </a:endParaRPr>
          </a:p>
        </p:txBody>
      </p:sp>
      <p:pic>
        <p:nvPicPr>
          <p:cNvPr id="32" name="Picture 32"/>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1852805">
            <a:off x="6323948" y="-3260923"/>
            <a:ext cx="5364129" cy="5364129"/>
          </a:xfrm>
          <a:prstGeom prst="rect">
            <a:avLst/>
          </a:prstGeom>
        </p:spPr>
      </p:pic>
      <p:pic>
        <p:nvPicPr>
          <p:cNvPr id="33" name="Picture 33"/>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0" y="-1490547"/>
            <a:ext cx="3334026" cy="3588482"/>
          </a:xfrm>
          <a:prstGeom prst="rect">
            <a:avLst/>
          </a:prstGeom>
        </p:spPr>
      </p:pic>
      <p:pic>
        <p:nvPicPr>
          <p:cNvPr id="34" name="Picture 34"/>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1185502">
            <a:off x="-3235988" y="28827"/>
            <a:ext cx="4352147" cy="4346443"/>
          </a:xfrm>
          <a:prstGeom prst="rect">
            <a:avLst/>
          </a:prstGeom>
        </p:spPr>
      </p:pic>
      <p:pic>
        <p:nvPicPr>
          <p:cNvPr id="35" name="Picture 35"/>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1852805">
            <a:off x="15257830" y="7358583"/>
            <a:ext cx="5364129" cy="5364129"/>
          </a:xfrm>
          <a:prstGeom prst="rect">
            <a:avLst/>
          </a:prstGeom>
        </p:spPr>
      </p:pic>
      <p:grpSp>
        <p:nvGrpSpPr>
          <p:cNvPr id="36" name="Group 36"/>
          <p:cNvGrpSpPr/>
          <p:nvPr/>
        </p:nvGrpSpPr>
        <p:grpSpPr>
          <a:xfrm>
            <a:off x="-845096" y="8795670"/>
            <a:ext cx="2900572" cy="807705"/>
            <a:chOff x="0" y="0"/>
            <a:chExt cx="3867430" cy="1076939"/>
          </a:xfrm>
        </p:grpSpPr>
        <p:pic>
          <p:nvPicPr>
            <p:cNvPr id="37" name="Picture 37"/>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0" y="0"/>
              <a:ext cx="3867430" cy="618789"/>
            </a:xfrm>
            <a:prstGeom prst="rect">
              <a:avLst/>
            </a:prstGeom>
          </p:spPr>
        </p:pic>
        <p:pic>
          <p:nvPicPr>
            <p:cNvPr id="38" name="Picture 38"/>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0" y="458151"/>
              <a:ext cx="3867430" cy="618789"/>
            </a:xfrm>
            <a:prstGeom prst="rect">
              <a:avLst/>
            </a:prstGeom>
          </p:spPr>
        </p:pic>
      </p:grpSp>
      <p:pic>
        <p:nvPicPr>
          <p:cNvPr id="39" name="Picture 39"/>
          <p:cNvPicPr>
            <a:picLocks noChangeAspect="1"/>
          </p:cNvPicPr>
          <p:nvPr/>
        </p:nvPicPr>
        <p:blipFill>
          <a:blip r:embed="rId23"/>
          <a:srcRect/>
          <a:stretch>
            <a:fillRect/>
          </a:stretch>
        </p:blipFill>
        <p:spPr>
          <a:xfrm>
            <a:off x="7520403" y="9362287"/>
            <a:ext cx="3710720" cy="779251"/>
          </a:xfrm>
          <a:prstGeom prst="rect">
            <a:avLst/>
          </a:prstGeom>
        </p:spPr>
      </p:pic>
      <p:sp>
        <p:nvSpPr>
          <p:cNvPr id="41" name="TextBox 28">
            <a:extLst>
              <a:ext uri="{FF2B5EF4-FFF2-40B4-BE49-F238E27FC236}">
                <a16:creationId xmlns:a16="http://schemas.microsoft.com/office/drawing/2014/main" id="{FC0BBDE9-DE1A-1A2B-D617-F4886B5CB242}"/>
              </a:ext>
            </a:extLst>
          </p:cNvPr>
          <p:cNvSpPr txBox="1"/>
          <p:nvPr/>
        </p:nvSpPr>
        <p:spPr>
          <a:xfrm>
            <a:off x="2019254" y="5850620"/>
            <a:ext cx="9114135" cy="1308050"/>
          </a:xfrm>
          <a:prstGeom prst="rect">
            <a:avLst/>
          </a:prstGeom>
        </p:spPr>
        <p:txBody>
          <a:bodyPr wrap="square" lIns="0" tIns="0" rIns="0" bIns="0" anchor="t">
            <a:spAutoFit/>
          </a:bodyPr>
          <a:lstStyle/>
          <a:p>
            <a:pPr algn="just">
              <a:lnSpc>
                <a:spcPts val="3359"/>
              </a:lnSpc>
              <a:defRPr sz="2800" b="1">
                <a:solidFill>
                  <a:srgbClr val="000000"/>
                </a:solidFill>
                <a:latin typeface="Abhaya Libre Regular"/>
              </a:defRPr>
            </a:pPr>
            <a:r>
              <a:t>6. Se paciente</a:t>
            </a:r>
          </a:p>
          <a:p>
            <a:pPr algn="just">
              <a:lnSpc>
                <a:spcPts val="3359"/>
              </a:lnSpc>
              <a:defRPr sz="2800">
                <a:solidFill>
                  <a:srgbClr val="000000"/>
                </a:solidFill>
                <a:latin typeface="Abhaya Libre Regular"/>
              </a:defRPr>
            </a:pPr>
            <a:r>
              <a:t>Desarrollar habilidades en forma de T requiere tiempo y esfuerzo. Se paciente y consistente en tus esfuerzos y, finalmente, verás los resultados.</a:t>
            </a:r>
            <a:endParaRPr lang="en-US" sz="2800" spc="-36" dirty="0">
              <a:solidFill>
                <a:srgbClr val="000000"/>
              </a:solidFill>
              <a:latin typeface="Abhaya Libre Regular"/>
            </a:endParaRPr>
          </a:p>
        </p:txBody>
      </p:sp>
    </p:spTree>
    <p:extLst>
      <p:ext uri="{BB962C8B-B14F-4D97-AF65-F5344CB8AC3E}">
        <p14:creationId xmlns:p14="http://schemas.microsoft.com/office/powerpoint/2010/main" val="17882356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6311071" y="9974892"/>
            <a:ext cx="8717938" cy="9292376"/>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4" name="Picture 4"/>
          <p:cNvPicPr>
            <a:picLocks noChangeAspect="1"/>
          </p:cNvPicPr>
          <p:nvPr/>
        </p:nvPicPr>
        <p:blipFill>
          <a:blip r:embed="rId6"/>
          <a:srcRect/>
          <a:stretch>
            <a:fillRect/>
          </a:stretch>
        </p:blipFill>
        <p:spPr>
          <a:xfrm>
            <a:off x="16418708" y="0"/>
            <a:ext cx="1869292" cy="1869292"/>
          </a:xfrm>
          <a:prstGeom prst="rect">
            <a:avLst/>
          </a:prstGeom>
        </p:spPr>
      </p:pic>
      <p:pic>
        <p:nvPicPr>
          <p:cNvPr id="5" name="Picture 5"/>
          <p:cNvPicPr>
            <a:picLocks noChangeAspect="1"/>
          </p:cNvPicPr>
          <p:nvPr/>
        </p:nvPicPr>
        <p:blipFill>
          <a:blip r:embed="rId7"/>
          <a:srcRect/>
          <a:stretch>
            <a:fillRect/>
          </a:stretch>
        </p:blipFill>
        <p:spPr>
          <a:xfrm>
            <a:off x="7870030" y="9245916"/>
            <a:ext cx="3710720" cy="779251"/>
          </a:xfrm>
          <a:prstGeom prst="rect">
            <a:avLst/>
          </a:prstGeom>
        </p:spPr>
      </p:pic>
      <p:sp>
        <p:nvSpPr>
          <p:cNvPr id="9" name="TextBox 9"/>
          <p:cNvSpPr txBox="1"/>
          <p:nvPr/>
        </p:nvSpPr>
        <p:spPr>
          <a:xfrm>
            <a:off x="2341954" y="791683"/>
            <a:ext cx="8249846" cy="727122"/>
          </a:xfrm>
          <a:prstGeom prst="rect">
            <a:avLst/>
          </a:prstGeom>
        </p:spPr>
        <p:txBody>
          <a:bodyPr wrap="square" lIns="0" tIns="0" rIns="0" bIns="0" anchor="t">
            <a:spAutoFit/>
          </a:bodyPr>
          <a:lstStyle/>
          <a:p>
            <a:pPr>
              <a:lnSpc>
                <a:spcPts val="5449"/>
              </a:lnSpc>
              <a:defRPr sz="5400">
                <a:solidFill>
                  <a:srgbClr val="000000"/>
                </a:solidFill>
                <a:latin typeface="Abhaya Libre Regular"/>
              </a:defRPr>
            </a:pPr>
            <a:r>
              <a:rPr dirty="0" err="1"/>
              <a:t>Pensamiento</a:t>
            </a:r>
            <a:r>
              <a:rPr dirty="0"/>
              <a:t> de </a:t>
            </a:r>
            <a:r>
              <a:rPr dirty="0" err="1"/>
              <a:t>soluciones</a:t>
            </a:r>
            <a:r>
              <a:rPr dirty="0"/>
              <a:t> </a:t>
            </a:r>
            <a:r>
              <a:rPr dirty="0" err="1"/>
              <a:t>inteligentes</a:t>
            </a:r>
            <a:r>
              <a:rPr dirty="0"/>
              <a:t> </a:t>
            </a:r>
            <a:endParaRPr lang="en-US" sz="5400" dirty="0">
              <a:solidFill>
                <a:srgbClr val="000000"/>
              </a:solidFill>
              <a:latin typeface="Abhaya Libre Regular"/>
            </a:endParaRPr>
          </a:p>
        </p:txBody>
      </p:sp>
      <p:sp>
        <p:nvSpPr>
          <p:cNvPr id="12" name="TextBox 9">
            <a:extLst>
              <a:ext uri="{FF2B5EF4-FFF2-40B4-BE49-F238E27FC236}">
                <a16:creationId xmlns:a16="http://schemas.microsoft.com/office/drawing/2014/main" id="{8C08ECAC-1909-B53D-8649-EC1E2F633D85}"/>
              </a:ext>
            </a:extLst>
          </p:cNvPr>
          <p:cNvSpPr txBox="1"/>
          <p:nvPr/>
        </p:nvSpPr>
        <p:spPr>
          <a:xfrm>
            <a:off x="1905250" y="2492352"/>
            <a:ext cx="8686550" cy="2954655"/>
          </a:xfrm>
          <a:prstGeom prst="rect">
            <a:avLst/>
          </a:prstGeom>
        </p:spPr>
        <p:txBody>
          <a:bodyPr wrap="square" lIns="0" tIns="0" rIns="0" bIns="0" anchor="t">
            <a:spAutoFit/>
          </a:bodyPr>
          <a:lstStyle/>
          <a:p>
            <a:pPr algn="just">
              <a:defRPr sz="2400">
                <a:solidFill>
                  <a:srgbClr val="374151"/>
                </a:solidFill>
                <a:effectLst/>
                <a:latin typeface="Söhne"/>
              </a:defRPr>
            </a:pPr>
            <a:r>
              <a:rPr dirty="0"/>
              <a:t>El "</a:t>
            </a:r>
            <a:r>
              <a:rPr dirty="0" err="1"/>
              <a:t>pensamiento</a:t>
            </a:r>
            <a:r>
              <a:rPr dirty="0"/>
              <a:t> de </a:t>
            </a:r>
            <a:r>
              <a:rPr dirty="0" err="1"/>
              <a:t>soluciones</a:t>
            </a:r>
            <a:r>
              <a:rPr dirty="0"/>
              <a:t> </a:t>
            </a:r>
            <a:r>
              <a:rPr dirty="0" err="1"/>
              <a:t>inteligentes</a:t>
            </a:r>
            <a:r>
              <a:rPr dirty="0"/>
              <a:t>" es una </a:t>
            </a:r>
            <a:r>
              <a:rPr dirty="0" err="1"/>
              <a:t>mentalidad</a:t>
            </a:r>
            <a:r>
              <a:rPr dirty="0"/>
              <a:t> y un </a:t>
            </a:r>
            <a:r>
              <a:rPr dirty="0" err="1"/>
              <a:t>enfoque</a:t>
            </a:r>
            <a:r>
              <a:rPr dirty="0"/>
              <a:t> </a:t>
            </a:r>
            <a:r>
              <a:rPr dirty="0" err="1"/>
              <a:t>hacia</a:t>
            </a:r>
            <a:r>
              <a:rPr dirty="0"/>
              <a:t> la </a:t>
            </a:r>
            <a:r>
              <a:rPr dirty="0" err="1"/>
              <a:t>resolución</a:t>
            </a:r>
            <a:r>
              <a:rPr dirty="0"/>
              <a:t> de </a:t>
            </a:r>
            <a:r>
              <a:rPr dirty="0" err="1"/>
              <a:t>problemas</a:t>
            </a:r>
            <a:r>
              <a:rPr dirty="0"/>
              <a:t> que se </a:t>
            </a:r>
            <a:r>
              <a:rPr dirty="0" err="1"/>
              <a:t>caracteriza</a:t>
            </a:r>
            <a:r>
              <a:rPr dirty="0"/>
              <a:t> por un </a:t>
            </a:r>
            <a:r>
              <a:rPr dirty="0" err="1"/>
              <a:t>enfoque</a:t>
            </a:r>
            <a:r>
              <a:rPr dirty="0"/>
              <a:t> </a:t>
            </a:r>
            <a:r>
              <a:rPr dirty="0" err="1"/>
              <a:t>en</a:t>
            </a:r>
            <a:r>
              <a:rPr dirty="0"/>
              <a:t> la </a:t>
            </a:r>
            <a:r>
              <a:rPr dirty="0" err="1"/>
              <a:t>innovación</a:t>
            </a:r>
            <a:r>
              <a:rPr dirty="0"/>
              <a:t>, la </a:t>
            </a:r>
            <a:r>
              <a:rPr dirty="0" err="1"/>
              <a:t>creatividad</a:t>
            </a:r>
            <a:r>
              <a:rPr dirty="0"/>
              <a:t> y la </a:t>
            </a:r>
            <a:r>
              <a:rPr dirty="0" err="1"/>
              <a:t>búsqueda</a:t>
            </a:r>
            <a:r>
              <a:rPr dirty="0"/>
              <a:t> de </a:t>
            </a:r>
            <a:r>
              <a:rPr dirty="0" err="1"/>
              <a:t>soluciones</a:t>
            </a:r>
            <a:r>
              <a:rPr dirty="0"/>
              <a:t> </a:t>
            </a:r>
            <a:r>
              <a:rPr dirty="0" err="1"/>
              <a:t>efectivas</a:t>
            </a:r>
            <a:r>
              <a:rPr dirty="0"/>
              <a:t> y </a:t>
            </a:r>
            <a:r>
              <a:rPr dirty="0" err="1"/>
              <a:t>eficientes</a:t>
            </a:r>
            <a:r>
              <a:rPr dirty="0"/>
              <a:t> a </a:t>
            </a:r>
            <a:r>
              <a:rPr dirty="0" err="1"/>
              <a:t>desafíos</a:t>
            </a:r>
            <a:r>
              <a:rPr dirty="0"/>
              <a:t> </a:t>
            </a:r>
            <a:r>
              <a:rPr dirty="0" err="1"/>
              <a:t>complejos</a:t>
            </a:r>
            <a:r>
              <a:rPr dirty="0"/>
              <a:t>. </a:t>
            </a:r>
            <a:r>
              <a:rPr dirty="0" err="1"/>
              <a:t>En</a:t>
            </a:r>
            <a:r>
              <a:rPr dirty="0"/>
              <a:t> </a:t>
            </a:r>
            <a:r>
              <a:rPr dirty="0" err="1"/>
              <a:t>el</a:t>
            </a:r>
            <a:r>
              <a:rPr dirty="0"/>
              <a:t> </a:t>
            </a:r>
            <a:r>
              <a:rPr dirty="0" err="1"/>
              <a:t>contexto</a:t>
            </a:r>
            <a:r>
              <a:rPr dirty="0"/>
              <a:t> del </a:t>
            </a:r>
            <a:r>
              <a:rPr dirty="0" err="1"/>
              <a:t>desarrollo</a:t>
            </a:r>
            <a:r>
              <a:rPr dirty="0"/>
              <a:t> regional, es una </a:t>
            </a:r>
            <a:r>
              <a:rPr dirty="0" err="1"/>
              <a:t>habilidad</a:t>
            </a:r>
            <a:r>
              <a:rPr dirty="0"/>
              <a:t> clave para los y las </a:t>
            </a:r>
            <a:r>
              <a:rPr dirty="0" err="1"/>
              <a:t>profesionales</a:t>
            </a:r>
            <a:r>
              <a:rPr dirty="0"/>
              <a:t> que </a:t>
            </a:r>
            <a:r>
              <a:rPr dirty="0" err="1"/>
              <a:t>trabajan</a:t>
            </a:r>
            <a:r>
              <a:rPr dirty="0"/>
              <a:t> </a:t>
            </a:r>
            <a:r>
              <a:rPr dirty="0" err="1"/>
              <a:t>en</a:t>
            </a:r>
            <a:r>
              <a:rPr dirty="0"/>
              <a:t> </a:t>
            </a:r>
            <a:r>
              <a:rPr dirty="0" err="1"/>
              <a:t>el</a:t>
            </a:r>
            <a:r>
              <a:rPr dirty="0"/>
              <a:t> campo del </a:t>
            </a:r>
            <a:r>
              <a:rPr dirty="0" err="1"/>
              <a:t>desarrollo</a:t>
            </a:r>
            <a:r>
              <a:rPr dirty="0"/>
              <a:t> regional, </a:t>
            </a:r>
            <a:r>
              <a:rPr dirty="0" err="1"/>
              <a:t>incluyendo</a:t>
            </a:r>
            <a:r>
              <a:rPr dirty="0"/>
              <a:t> </a:t>
            </a:r>
            <a:r>
              <a:rPr dirty="0" err="1"/>
              <a:t>el</a:t>
            </a:r>
            <a:r>
              <a:rPr dirty="0"/>
              <a:t> sector de la </a:t>
            </a:r>
            <a:r>
              <a:rPr dirty="0" err="1"/>
              <a:t>formación</a:t>
            </a:r>
            <a:r>
              <a:rPr dirty="0"/>
              <a:t> </a:t>
            </a:r>
            <a:r>
              <a:rPr dirty="0" err="1"/>
              <a:t>profesional</a:t>
            </a:r>
            <a:r>
              <a:rPr dirty="0"/>
              <a:t> (FP), y </a:t>
            </a:r>
            <a:r>
              <a:rPr dirty="0" err="1"/>
              <a:t>quienes</a:t>
            </a:r>
            <a:r>
              <a:rPr dirty="0"/>
              <a:t> </a:t>
            </a:r>
            <a:r>
              <a:rPr dirty="0" err="1"/>
              <a:t>trabajan</a:t>
            </a:r>
            <a:r>
              <a:rPr dirty="0"/>
              <a:t> con </a:t>
            </a:r>
            <a:r>
              <a:rPr dirty="0" err="1"/>
              <a:t>agencias</a:t>
            </a:r>
            <a:r>
              <a:rPr dirty="0"/>
              <a:t> de </a:t>
            </a:r>
            <a:r>
              <a:rPr dirty="0" err="1"/>
              <a:t>desarrollo</a:t>
            </a:r>
            <a:r>
              <a:rPr dirty="0"/>
              <a:t> y </a:t>
            </a:r>
            <a:r>
              <a:rPr dirty="0" err="1"/>
              <a:t>órganos</a:t>
            </a:r>
            <a:r>
              <a:rPr dirty="0"/>
              <a:t> de </a:t>
            </a:r>
            <a:r>
              <a:rPr dirty="0" err="1"/>
              <a:t>toma</a:t>
            </a:r>
            <a:r>
              <a:rPr dirty="0"/>
              <a:t> de </a:t>
            </a:r>
            <a:r>
              <a:rPr dirty="0" err="1"/>
              <a:t>decisiones</a:t>
            </a:r>
            <a:r>
              <a:rPr dirty="0"/>
              <a:t> </a:t>
            </a:r>
            <a:r>
              <a:rPr dirty="0" err="1"/>
              <a:t>en</a:t>
            </a:r>
            <a:r>
              <a:rPr dirty="0"/>
              <a:t> la Unión </a:t>
            </a:r>
            <a:r>
              <a:rPr dirty="0" err="1"/>
              <a:t>Europea</a:t>
            </a:r>
            <a:r>
              <a:rPr dirty="0"/>
              <a:t>.</a:t>
            </a:r>
          </a:p>
        </p:txBody>
      </p:sp>
      <p:sp>
        <p:nvSpPr>
          <p:cNvPr id="6" name="TextBox 28">
            <a:extLst>
              <a:ext uri="{FF2B5EF4-FFF2-40B4-BE49-F238E27FC236}">
                <a16:creationId xmlns:a16="http://schemas.microsoft.com/office/drawing/2014/main" id="{CD1528D3-B969-AB90-1320-806641C348B5}"/>
              </a:ext>
            </a:extLst>
          </p:cNvPr>
          <p:cNvSpPr txBox="1"/>
          <p:nvPr/>
        </p:nvSpPr>
        <p:spPr>
          <a:xfrm>
            <a:off x="7010400" y="6035353"/>
            <a:ext cx="9139717" cy="2215991"/>
          </a:xfrm>
          <a:prstGeom prst="rect">
            <a:avLst/>
          </a:prstGeom>
        </p:spPr>
        <p:txBody>
          <a:bodyPr wrap="square" lIns="0" tIns="0" rIns="0" bIns="0" anchor="t">
            <a:spAutoFit/>
          </a:bodyPr>
          <a:lstStyle/>
          <a:p>
            <a:pPr algn="just">
              <a:defRPr sz="2400">
                <a:solidFill>
                  <a:srgbClr val="374151"/>
                </a:solidFill>
                <a:effectLst/>
                <a:latin typeface="Söhne"/>
              </a:defRPr>
            </a:pPr>
            <a:r>
              <a:t>Por ejemplo, un o una profesional con habilidades de pensamiento de soluciones inteligentes podría adoptar un enfoque integral y multidisciplinario para analizar un desafío de desarrollo complejo, como la escasez de habilidades en una región específica. Podrían identificar la causa del problema, considerar varias soluciones alternativas y desarrollar un enfoque personalizado para abordar el desafío que aprovecha los recursos y los socios existentes.</a:t>
            </a:r>
          </a:p>
        </p:txBody>
      </p:sp>
      <p:pic>
        <p:nvPicPr>
          <p:cNvPr id="8" name="Picture 7">
            <a:extLst>
              <a:ext uri="{FF2B5EF4-FFF2-40B4-BE49-F238E27FC236}">
                <a16:creationId xmlns:a16="http://schemas.microsoft.com/office/drawing/2014/main" id="{A77A3083-DC61-74AE-CE75-F4630EB2EBA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654317" y="959057"/>
            <a:ext cx="4495800" cy="4495800"/>
          </a:xfrm>
          <a:prstGeom prst="rect">
            <a:avLst/>
          </a:prstGeom>
        </p:spPr>
      </p:pic>
      <p:pic>
        <p:nvPicPr>
          <p:cNvPr id="10" name="Picture 14">
            <a:extLst>
              <a:ext uri="{FF2B5EF4-FFF2-40B4-BE49-F238E27FC236}">
                <a16:creationId xmlns:a16="http://schemas.microsoft.com/office/drawing/2014/main" id="{AAFCB562-E714-C837-9042-55861CD0633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699097" y="5774879"/>
            <a:ext cx="3381728" cy="2845797"/>
          </a:xfrm>
          <a:prstGeom prst="rect">
            <a:avLst/>
          </a:prstGeom>
        </p:spPr>
      </p:pic>
    </p:spTree>
    <p:extLst>
      <p:ext uri="{BB962C8B-B14F-4D97-AF65-F5344CB8AC3E}">
        <p14:creationId xmlns:p14="http://schemas.microsoft.com/office/powerpoint/2010/main" val="19492780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8">
            <a:extLst>
              <a:ext uri="{FF2B5EF4-FFF2-40B4-BE49-F238E27FC236}">
                <a16:creationId xmlns:a16="http://schemas.microsoft.com/office/drawing/2014/main" id="{54C60506-2A11-EA43-EEFE-77D6D017415C}"/>
              </a:ext>
            </a:extLst>
          </p:cNvPr>
          <p:cNvSpPr txBox="1"/>
          <p:nvPr/>
        </p:nvSpPr>
        <p:spPr>
          <a:xfrm>
            <a:off x="6187220" y="2342272"/>
            <a:ext cx="9220200" cy="3016210"/>
          </a:xfrm>
          <a:prstGeom prst="rect">
            <a:avLst/>
          </a:prstGeom>
        </p:spPr>
        <p:txBody>
          <a:bodyPr wrap="square" lIns="0" tIns="0" rIns="0" bIns="0" anchor="t">
            <a:spAutoFit/>
          </a:bodyPr>
          <a:lstStyle/>
          <a:p>
            <a:pPr algn="just">
              <a:defRPr sz="2800">
                <a:solidFill>
                  <a:srgbClr val="374151"/>
                </a:solidFill>
                <a:effectLst/>
                <a:latin typeface="Söhne"/>
              </a:defRPr>
            </a:pPr>
            <a:r>
              <a:t>El pensamiento de soluciones inteligentes es una habilidad importante para los y las profesionales que trabajan para promover el desarrollo regional y apoyar el desarrollo de habilidades en toda Europa. Al adoptar esta mentalidad, pueden crear soluciones innovadoras, efectivas y sostenibles a los desafíos en las regiones en las que trabajan, contribuyendo en última instancia al desarrollo general de la Unión Europea.</a:t>
            </a:r>
          </a:p>
        </p:txBody>
      </p:sp>
      <p:pic>
        <p:nvPicPr>
          <p:cNvPr id="3" name="Picture 2" descr="Free Maze Graphic photo and picture">
            <a:extLst>
              <a:ext uri="{FF2B5EF4-FFF2-40B4-BE49-F238E27FC236}">
                <a16:creationId xmlns:a16="http://schemas.microsoft.com/office/drawing/2014/main" id="{0917FAB8-DF44-B9BC-53CF-EDBD35805A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2404614"/>
            <a:ext cx="4038600" cy="25146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5">
            <a:extLst>
              <a:ext uri="{FF2B5EF4-FFF2-40B4-BE49-F238E27FC236}">
                <a16:creationId xmlns:a16="http://schemas.microsoft.com/office/drawing/2014/main" id="{C9F33132-71B4-867D-C50E-785E5555565C}"/>
              </a:ext>
            </a:extLst>
          </p:cNvPr>
          <p:cNvPicPr>
            <a:picLocks noChangeAspect="1"/>
          </p:cNvPicPr>
          <p:nvPr/>
        </p:nvPicPr>
        <p:blipFill>
          <a:blip r:embed="rId3"/>
          <a:srcRect/>
          <a:stretch>
            <a:fillRect/>
          </a:stretch>
        </p:blipFill>
        <p:spPr>
          <a:xfrm>
            <a:off x="7086600" y="9208393"/>
            <a:ext cx="3710720" cy="779251"/>
          </a:xfrm>
          <a:prstGeom prst="rect">
            <a:avLst/>
          </a:prstGeom>
        </p:spPr>
      </p:pic>
      <p:pic>
        <p:nvPicPr>
          <p:cNvPr id="5" name="Picture 3">
            <a:extLst>
              <a:ext uri="{FF2B5EF4-FFF2-40B4-BE49-F238E27FC236}">
                <a16:creationId xmlns:a16="http://schemas.microsoft.com/office/drawing/2014/main" id="{11826195-C61D-F664-C826-4D18C786670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6" name="Picture 4">
            <a:extLst>
              <a:ext uri="{FF2B5EF4-FFF2-40B4-BE49-F238E27FC236}">
                <a16:creationId xmlns:a16="http://schemas.microsoft.com/office/drawing/2014/main" id="{17FD0590-72BA-688E-5547-53C856D98B40}"/>
              </a:ext>
            </a:extLst>
          </p:cNvPr>
          <p:cNvPicPr>
            <a:picLocks noChangeAspect="1"/>
          </p:cNvPicPr>
          <p:nvPr/>
        </p:nvPicPr>
        <p:blipFill>
          <a:blip r:embed="rId6"/>
          <a:srcRect/>
          <a:stretch>
            <a:fillRect/>
          </a:stretch>
        </p:blipFill>
        <p:spPr>
          <a:xfrm>
            <a:off x="16418708" y="0"/>
            <a:ext cx="1869292" cy="1869292"/>
          </a:xfrm>
          <a:prstGeom prst="rect">
            <a:avLst/>
          </a:prstGeom>
        </p:spPr>
      </p:pic>
      <p:sp>
        <p:nvSpPr>
          <p:cNvPr id="7" name="TextBox 9">
            <a:extLst>
              <a:ext uri="{FF2B5EF4-FFF2-40B4-BE49-F238E27FC236}">
                <a16:creationId xmlns:a16="http://schemas.microsoft.com/office/drawing/2014/main" id="{70ACC44B-7F2D-F831-7ABE-EFF4E84FF90B}"/>
              </a:ext>
            </a:extLst>
          </p:cNvPr>
          <p:cNvSpPr txBox="1"/>
          <p:nvPr/>
        </p:nvSpPr>
        <p:spPr>
          <a:xfrm>
            <a:off x="4495800" y="1080228"/>
            <a:ext cx="7696200" cy="727122"/>
          </a:xfrm>
          <a:prstGeom prst="rect">
            <a:avLst/>
          </a:prstGeom>
        </p:spPr>
        <p:txBody>
          <a:bodyPr wrap="square" lIns="0" tIns="0" rIns="0" bIns="0" anchor="t">
            <a:spAutoFit/>
          </a:bodyPr>
          <a:lstStyle/>
          <a:p>
            <a:pPr>
              <a:lnSpc>
                <a:spcPts val="5449"/>
              </a:lnSpc>
              <a:defRPr sz="5400">
                <a:solidFill>
                  <a:srgbClr val="000000"/>
                </a:solidFill>
                <a:latin typeface="Abhaya Libre Regular"/>
              </a:defRPr>
            </a:pPr>
            <a:r>
              <a:t>Pensamiento de soluciones inteligentes </a:t>
            </a:r>
            <a:endParaRPr lang="en-US" sz="5400" dirty="0">
              <a:solidFill>
                <a:srgbClr val="000000"/>
              </a:solidFill>
              <a:latin typeface="Abhaya Libre Regular"/>
            </a:endParaRPr>
          </a:p>
        </p:txBody>
      </p:sp>
      <p:sp>
        <p:nvSpPr>
          <p:cNvPr id="9" name="TextBox 8">
            <a:extLst>
              <a:ext uri="{FF2B5EF4-FFF2-40B4-BE49-F238E27FC236}">
                <a16:creationId xmlns:a16="http://schemas.microsoft.com/office/drawing/2014/main" id="{ACB21EE4-94D7-5AC5-71BD-D25C97D961D3}"/>
              </a:ext>
            </a:extLst>
          </p:cNvPr>
          <p:cNvSpPr txBox="1"/>
          <p:nvPr/>
        </p:nvSpPr>
        <p:spPr>
          <a:xfrm>
            <a:off x="3719940" y="5893404"/>
            <a:ext cx="9488904" cy="2246769"/>
          </a:xfrm>
          <a:prstGeom prst="rect">
            <a:avLst/>
          </a:prstGeom>
          <a:noFill/>
        </p:spPr>
        <p:txBody>
          <a:bodyPr wrap="square">
            <a:spAutoFit/>
          </a:bodyPr>
          <a:lstStyle/>
          <a:p>
            <a:pPr algn="just">
              <a:defRPr sz="2800"/>
            </a:pPr>
            <a:r>
              <a:t>La clave para pensar en soluciones inteligentes es la voluntad de aceptar el cambio y la innovación, y de aprender y adaptarse continuamente frente a los nuevos desafíos. Siendo personas curiosas, flexibles y de mente abierta, podemos crear soluciones más inteligentes y sostenibles que nos beneficien tanto a nosotros/as como a nuestras comunidades.</a:t>
            </a:r>
            <a:endParaRPr lang="en-RO" sz="2800" dirty="0"/>
          </a:p>
        </p:txBody>
      </p:sp>
      <p:pic>
        <p:nvPicPr>
          <p:cNvPr id="10" name="Picture 4">
            <a:extLst>
              <a:ext uri="{FF2B5EF4-FFF2-40B4-BE49-F238E27FC236}">
                <a16:creationId xmlns:a16="http://schemas.microsoft.com/office/drawing/2014/main" id="{769AC2AD-311A-4971-DB9C-E2EEEF1A60B1}"/>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4003760" y="6412054"/>
            <a:ext cx="1403660" cy="1277646"/>
          </a:xfrm>
          <a:prstGeom prst="rect">
            <a:avLst/>
          </a:prstGeom>
        </p:spPr>
      </p:pic>
      <p:pic>
        <p:nvPicPr>
          <p:cNvPr id="11" name="Picture 4">
            <a:extLst>
              <a:ext uri="{FF2B5EF4-FFF2-40B4-BE49-F238E27FC236}">
                <a16:creationId xmlns:a16="http://schemas.microsoft.com/office/drawing/2014/main" id="{C9B9B303-1EF7-5468-0E87-14D59819378B}"/>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343526" y="6377965"/>
            <a:ext cx="1403660" cy="1277646"/>
          </a:xfrm>
          <a:prstGeom prst="rect">
            <a:avLst/>
          </a:prstGeom>
        </p:spPr>
      </p:pic>
      <p:pic>
        <p:nvPicPr>
          <p:cNvPr id="12" name="Picture 32">
            <a:extLst>
              <a:ext uri="{FF2B5EF4-FFF2-40B4-BE49-F238E27FC236}">
                <a16:creationId xmlns:a16="http://schemas.microsoft.com/office/drawing/2014/main" id="{7F38DC0D-8D7F-9F89-790D-D325A7F2D5E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852805">
            <a:off x="6311967" y="-3461350"/>
            <a:ext cx="5364129" cy="5364129"/>
          </a:xfrm>
          <a:prstGeom prst="rect">
            <a:avLst/>
          </a:prstGeom>
        </p:spPr>
      </p:pic>
      <p:grpSp>
        <p:nvGrpSpPr>
          <p:cNvPr id="13" name="Group 36">
            <a:extLst>
              <a:ext uri="{FF2B5EF4-FFF2-40B4-BE49-F238E27FC236}">
                <a16:creationId xmlns:a16="http://schemas.microsoft.com/office/drawing/2014/main" id="{CD469171-A34B-8880-A70C-7ED843757B30}"/>
              </a:ext>
            </a:extLst>
          </p:cNvPr>
          <p:cNvGrpSpPr/>
          <p:nvPr/>
        </p:nvGrpSpPr>
        <p:grpSpPr>
          <a:xfrm>
            <a:off x="-855216" y="8822622"/>
            <a:ext cx="2900572" cy="807705"/>
            <a:chOff x="0" y="0"/>
            <a:chExt cx="3867430" cy="1076939"/>
          </a:xfrm>
        </p:grpSpPr>
        <p:pic>
          <p:nvPicPr>
            <p:cNvPr id="14" name="Picture 37">
              <a:extLst>
                <a:ext uri="{FF2B5EF4-FFF2-40B4-BE49-F238E27FC236}">
                  <a16:creationId xmlns:a16="http://schemas.microsoft.com/office/drawing/2014/main" id="{79C42560-CF98-CD2E-3391-563BE74A0949}"/>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0" y="0"/>
              <a:ext cx="3867430" cy="618789"/>
            </a:xfrm>
            <a:prstGeom prst="rect">
              <a:avLst/>
            </a:prstGeom>
          </p:spPr>
        </p:pic>
        <p:pic>
          <p:nvPicPr>
            <p:cNvPr id="15" name="Picture 38">
              <a:extLst>
                <a:ext uri="{FF2B5EF4-FFF2-40B4-BE49-F238E27FC236}">
                  <a16:creationId xmlns:a16="http://schemas.microsoft.com/office/drawing/2014/main" id="{D9EBC219-DF19-3499-4B56-0B8D9C03AE52}"/>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0" y="458151"/>
              <a:ext cx="3867430" cy="618789"/>
            </a:xfrm>
            <a:prstGeom prst="rect">
              <a:avLst/>
            </a:prstGeom>
          </p:spPr>
        </p:pic>
      </p:grpSp>
    </p:spTree>
    <p:extLst>
      <p:ext uri="{BB962C8B-B14F-4D97-AF65-F5344CB8AC3E}">
        <p14:creationId xmlns:p14="http://schemas.microsoft.com/office/powerpoint/2010/main" val="34204835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sp>
        <p:nvSpPr>
          <p:cNvPr id="2" name="TextBox 2"/>
          <p:cNvSpPr txBox="1"/>
          <p:nvPr/>
        </p:nvSpPr>
        <p:spPr>
          <a:xfrm>
            <a:off x="1784074" y="1894978"/>
            <a:ext cx="10331725" cy="770736"/>
          </a:xfrm>
          <a:prstGeom prst="rect">
            <a:avLst/>
          </a:prstGeom>
        </p:spPr>
        <p:txBody>
          <a:bodyPr wrap="square" lIns="0" tIns="0" rIns="0" bIns="0" anchor="t">
            <a:spAutoFit/>
          </a:bodyPr>
          <a:lstStyle/>
          <a:p>
            <a:pPr>
              <a:lnSpc>
                <a:spcPts val="5449"/>
              </a:lnSpc>
              <a:defRPr sz="6410">
                <a:solidFill>
                  <a:srgbClr val="000000"/>
                </a:solidFill>
                <a:latin typeface="Abhaya Libre Regular Bold"/>
              </a:defRPr>
            </a:pPr>
            <a:r>
              <a:rPr dirty="0" err="1"/>
              <a:t>Descargo</a:t>
            </a:r>
            <a:r>
              <a:rPr dirty="0"/>
              <a:t> de </a:t>
            </a:r>
            <a:r>
              <a:rPr dirty="0" err="1"/>
              <a:t>responsabilidad</a:t>
            </a:r>
            <a:endParaRPr dirty="0"/>
          </a:p>
        </p:txBody>
      </p:sp>
      <p:sp>
        <p:nvSpPr>
          <p:cNvPr id="3" name="TextBox 3"/>
          <p:cNvSpPr txBox="1"/>
          <p:nvPr/>
        </p:nvSpPr>
        <p:spPr>
          <a:xfrm>
            <a:off x="1784075" y="2828851"/>
            <a:ext cx="15741892" cy="4222115"/>
          </a:xfrm>
          <a:prstGeom prst="rect">
            <a:avLst/>
          </a:prstGeom>
        </p:spPr>
        <p:txBody>
          <a:bodyPr lIns="0" tIns="0" rIns="0" bIns="0" anchor="t">
            <a:spAutoFit/>
          </a:bodyPr>
          <a:lstStyle/>
          <a:p>
            <a:pPr algn="just">
              <a:lnSpc>
                <a:spcPts val="4619"/>
              </a:lnSpc>
              <a:defRPr sz="3299">
                <a:solidFill>
                  <a:srgbClr val="000000"/>
                </a:solidFill>
                <a:latin typeface="Abhaya Libre Regular"/>
              </a:defRPr>
            </a:pPr>
            <a:r>
              <a:t>El apoyo de la Comisión Europea para la elaboración de la presente publicación no significa la aprobación de los contenidos, que es reflejo único de las opiniones del grupo de autores. La Comisión no se hace responsable del uso que pueda hacerse de la información.</a:t>
            </a:r>
          </a:p>
          <a:p>
            <a:pPr algn="just">
              <a:lnSpc>
                <a:spcPts val="2380"/>
              </a:lnSpc>
            </a:pPr>
            <a:endParaRPr lang="en-US" sz="3299" spc="-49" dirty="0">
              <a:solidFill>
                <a:srgbClr val="000000"/>
              </a:solidFill>
              <a:latin typeface="Abhaya Libre Regular"/>
            </a:endParaRPr>
          </a:p>
          <a:p>
            <a:pPr algn="just">
              <a:lnSpc>
                <a:spcPts val="4619"/>
              </a:lnSpc>
              <a:defRPr sz="3299">
                <a:solidFill>
                  <a:srgbClr val="000000"/>
                </a:solidFill>
                <a:latin typeface="Abhaya Libre Regular"/>
              </a:defRPr>
            </a:pPr>
            <a:r>
              <a:t>Proyecto n.º 2021-1-RO01-KA220-VET-000028118</a:t>
            </a:r>
          </a:p>
          <a:p>
            <a:pPr algn="just">
              <a:lnSpc>
                <a:spcPts val="4619"/>
              </a:lnSpc>
            </a:pPr>
            <a:endParaRPr lang="en-US" sz="3299" spc="-49" dirty="0">
              <a:solidFill>
                <a:srgbClr val="000000"/>
              </a:solidFill>
              <a:latin typeface="Abhaya Libre Regular"/>
            </a:endParaRPr>
          </a:p>
          <a:p>
            <a:pPr>
              <a:lnSpc>
                <a:spcPts val="3499"/>
              </a:lnSpc>
            </a:pPr>
            <a:endParaRPr lang="en-US" sz="3299" spc="-49" dirty="0">
              <a:solidFill>
                <a:srgbClr val="000000"/>
              </a:solidFill>
              <a:latin typeface="Abhaya Libre Regular"/>
            </a:endParaRPr>
          </a:p>
        </p:txBody>
      </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4782433" y="7448371"/>
            <a:ext cx="11622266" cy="12388074"/>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185502">
            <a:off x="-3467133" y="353201"/>
            <a:ext cx="4352147" cy="4346443"/>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7379619">
            <a:off x="3146606" y="8906714"/>
            <a:ext cx="5810576" cy="5802961"/>
          </a:xfrm>
          <a:prstGeom prst="rect">
            <a:avLst/>
          </a:prstGeom>
        </p:spPr>
      </p:pic>
      <p:pic>
        <p:nvPicPr>
          <p:cNvPr id="8" name="Picture 8"/>
          <p:cNvPicPr>
            <a:picLocks noChangeAspect="1"/>
          </p:cNvPicPr>
          <p:nvPr/>
        </p:nvPicPr>
        <p:blipFill>
          <a:blip r:embed="rId10"/>
          <a:srcRect/>
          <a:stretch>
            <a:fillRect/>
          </a:stretch>
        </p:blipFill>
        <p:spPr>
          <a:xfrm>
            <a:off x="16418708" y="0"/>
            <a:ext cx="1869292" cy="1869292"/>
          </a:xfrm>
          <a:prstGeom prst="rect">
            <a:avLst/>
          </a:prstGeom>
        </p:spPr>
      </p:pic>
      <p:pic>
        <p:nvPicPr>
          <p:cNvPr id="9" name="Picture 9"/>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8947194">
            <a:off x="13506859" y="7477485"/>
            <a:ext cx="5364129" cy="5364129"/>
          </a:xfrm>
          <a:prstGeom prst="rect">
            <a:avLst/>
          </a:prstGeom>
        </p:spPr>
      </p:pic>
      <p:pic>
        <p:nvPicPr>
          <p:cNvPr id="10" name="Picture 10"/>
          <p:cNvPicPr>
            <a:picLocks noChangeAspect="1"/>
          </p:cNvPicPr>
          <p:nvPr/>
        </p:nvPicPr>
        <p:blipFill>
          <a:blip r:embed="rId13"/>
          <a:srcRect/>
          <a:stretch>
            <a:fillRect/>
          </a:stretch>
        </p:blipFill>
        <p:spPr>
          <a:xfrm>
            <a:off x="1784075" y="6481135"/>
            <a:ext cx="7870946" cy="1652899"/>
          </a:xfrm>
          <a:prstGeom prst="rect">
            <a:avLst/>
          </a:prstGeom>
        </p:spPr>
      </p:pic>
      <p:pic>
        <p:nvPicPr>
          <p:cNvPr id="11" name="Picture 11"/>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6632729">
            <a:off x="15049004" y="4145049"/>
            <a:ext cx="4881157" cy="4874760"/>
          </a:xfrm>
          <a:prstGeom prst="rect">
            <a:avLst/>
          </a:prstGeom>
        </p:spPr>
      </p:pic>
      <p:grpSp>
        <p:nvGrpSpPr>
          <p:cNvPr id="12" name="Group 12"/>
          <p:cNvGrpSpPr/>
          <p:nvPr/>
        </p:nvGrpSpPr>
        <p:grpSpPr>
          <a:xfrm>
            <a:off x="13890147" y="6582429"/>
            <a:ext cx="2900572" cy="807705"/>
            <a:chOff x="0" y="0"/>
            <a:chExt cx="3867430" cy="1076939"/>
          </a:xfrm>
        </p:grpSpPr>
        <p:pic>
          <p:nvPicPr>
            <p:cNvPr id="13" name="Picture 13"/>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0" y="0"/>
              <a:ext cx="3867430" cy="618789"/>
            </a:xfrm>
            <a:prstGeom prst="rect">
              <a:avLst/>
            </a:prstGeom>
          </p:spPr>
        </p:pic>
        <p:pic>
          <p:nvPicPr>
            <p:cNvPr id="14" name="Picture 14"/>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0" y="458151"/>
              <a:ext cx="3867430" cy="618789"/>
            </a:xfrm>
            <a:prstGeom prst="rect">
              <a:avLst/>
            </a:prstGeom>
          </p:spPr>
        </p:pic>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9B55EF-0D9C-7BBD-351A-F8C46F8235EF}"/>
              </a:ext>
            </a:extLst>
          </p:cNvPr>
          <p:cNvSpPr txBox="1"/>
          <p:nvPr/>
        </p:nvSpPr>
        <p:spPr>
          <a:xfrm>
            <a:off x="457200" y="2654968"/>
            <a:ext cx="6757737" cy="1200329"/>
          </a:xfrm>
          <a:prstGeom prst="rect">
            <a:avLst/>
          </a:prstGeom>
          <a:noFill/>
        </p:spPr>
        <p:txBody>
          <a:bodyPr wrap="square">
            <a:spAutoFit/>
          </a:bodyPr>
          <a:lstStyle/>
          <a:p>
            <a:pPr algn="just">
              <a:defRPr sz="2400"/>
            </a:pPr>
            <a:r>
              <a:t>El pensamiento de soluciones inteligentes es un proceso de identificación e implementación de soluciones innovadoras y efectivas para problemas complejos.</a:t>
            </a:r>
            <a:endParaRPr lang="en-RO" sz="2400" dirty="0"/>
          </a:p>
        </p:txBody>
      </p:sp>
      <p:pic>
        <p:nvPicPr>
          <p:cNvPr id="4" name="Picture 5">
            <a:extLst>
              <a:ext uri="{FF2B5EF4-FFF2-40B4-BE49-F238E27FC236}">
                <a16:creationId xmlns:a16="http://schemas.microsoft.com/office/drawing/2014/main" id="{C69E3AE4-3535-4273-1DC5-578B2C78A28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214937" y="2628900"/>
            <a:ext cx="3300663" cy="3907548"/>
          </a:xfrm>
          <a:prstGeom prst="rect">
            <a:avLst/>
          </a:prstGeom>
        </p:spPr>
      </p:pic>
      <p:pic>
        <p:nvPicPr>
          <p:cNvPr id="5" name="Picture 5">
            <a:extLst>
              <a:ext uri="{FF2B5EF4-FFF2-40B4-BE49-F238E27FC236}">
                <a16:creationId xmlns:a16="http://schemas.microsoft.com/office/drawing/2014/main" id="{FE8174FA-25A6-CFBE-67C4-A777250D4BE9}"/>
              </a:ext>
            </a:extLst>
          </p:cNvPr>
          <p:cNvPicPr>
            <a:picLocks noChangeAspect="1"/>
          </p:cNvPicPr>
          <p:nvPr/>
        </p:nvPicPr>
        <p:blipFill>
          <a:blip r:embed="rId4"/>
          <a:srcRect/>
          <a:stretch>
            <a:fillRect/>
          </a:stretch>
        </p:blipFill>
        <p:spPr>
          <a:xfrm>
            <a:off x="7870030" y="9245916"/>
            <a:ext cx="3710720" cy="779251"/>
          </a:xfrm>
          <a:prstGeom prst="rect">
            <a:avLst/>
          </a:prstGeom>
        </p:spPr>
      </p:pic>
      <p:pic>
        <p:nvPicPr>
          <p:cNvPr id="6" name="Picture 4">
            <a:extLst>
              <a:ext uri="{FF2B5EF4-FFF2-40B4-BE49-F238E27FC236}">
                <a16:creationId xmlns:a16="http://schemas.microsoft.com/office/drawing/2014/main" id="{C2C43E10-CD33-3670-8E02-686EDD41FEB5}"/>
              </a:ext>
            </a:extLst>
          </p:cNvPr>
          <p:cNvPicPr>
            <a:picLocks noChangeAspect="1"/>
          </p:cNvPicPr>
          <p:nvPr/>
        </p:nvPicPr>
        <p:blipFill>
          <a:blip r:embed="rId5"/>
          <a:srcRect/>
          <a:stretch>
            <a:fillRect/>
          </a:stretch>
        </p:blipFill>
        <p:spPr>
          <a:xfrm>
            <a:off x="16418708" y="0"/>
            <a:ext cx="1869292" cy="1869292"/>
          </a:xfrm>
          <a:prstGeom prst="rect">
            <a:avLst/>
          </a:prstGeom>
        </p:spPr>
      </p:pic>
      <p:sp>
        <p:nvSpPr>
          <p:cNvPr id="8" name="TextBox 7">
            <a:extLst>
              <a:ext uri="{FF2B5EF4-FFF2-40B4-BE49-F238E27FC236}">
                <a16:creationId xmlns:a16="http://schemas.microsoft.com/office/drawing/2014/main" id="{7E1738D5-9CEB-0C75-8FEE-791DE6C50C53}"/>
              </a:ext>
            </a:extLst>
          </p:cNvPr>
          <p:cNvSpPr txBox="1"/>
          <p:nvPr/>
        </p:nvSpPr>
        <p:spPr>
          <a:xfrm>
            <a:off x="457200" y="4019371"/>
            <a:ext cx="6757736" cy="1200329"/>
          </a:xfrm>
          <a:prstGeom prst="rect">
            <a:avLst/>
          </a:prstGeom>
          <a:noFill/>
        </p:spPr>
        <p:txBody>
          <a:bodyPr wrap="square">
            <a:spAutoFit/>
          </a:bodyPr>
          <a:lstStyle/>
          <a:p>
            <a:pPr algn="just">
              <a:defRPr sz="2400"/>
            </a:pPr>
            <a:r>
              <a:t>Implica adoptar un enfoque sistemático y estratégico para la resolución de problemas, utilizando el pensamiento crítico, la creatividad y las habilidades analíticas.</a:t>
            </a:r>
            <a:endParaRPr lang="en-RO" sz="2400" dirty="0"/>
          </a:p>
        </p:txBody>
      </p:sp>
      <p:sp>
        <p:nvSpPr>
          <p:cNvPr id="10" name="TextBox 9">
            <a:extLst>
              <a:ext uri="{FF2B5EF4-FFF2-40B4-BE49-F238E27FC236}">
                <a16:creationId xmlns:a16="http://schemas.microsoft.com/office/drawing/2014/main" id="{C2FA2FEF-60C9-54AA-7E0C-EF2FCA2A8489}"/>
              </a:ext>
            </a:extLst>
          </p:cNvPr>
          <p:cNvSpPr txBox="1"/>
          <p:nvPr/>
        </p:nvSpPr>
        <p:spPr>
          <a:xfrm>
            <a:off x="457200" y="5524500"/>
            <a:ext cx="6757736" cy="1200329"/>
          </a:xfrm>
          <a:prstGeom prst="rect">
            <a:avLst/>
          </a:prstGeom>
          <a:noFill/>
        </p:spPr>
        <p:txBody>
          <a:bodyPr wrap="square">
            <a:spAutoFit/>
          </a:bodyPr>
          <a:lstStyle/>
          <a:p>
            <a:pPr algn="just">
              <a:defRPr sz="2400"/>
            </a:pPr>
            <a:r>
              <a:t>El pensamiento de soluciones inteligentes requiere un enfoque de mente abierta, donde las personas estén dispuestas a desafiar las suposiciones y explorar diferentes perspectivas.</a:t>
            </a:r>
            <a:endParaRPr lang="en-RO" sz="2400" dirty="0"/>
          </a:p>
        </p:txBody>
      </p:sp>
      <p:sp>
        <p:nvSpPr>
          <p:cNvPr id="12" name="TextBox 11">
            <a:extLst>
              <a:ext uri="{FF2B5EF4-FFF2-40B4-BE49-F238E27FC236}">
                <a16:creationId xmlns:a16="http://schemas.microsoft.com/office/drawing/2014/main" id="{65FB57F6-C119-522E-EF0A-560B7058026A}"/>
              </a:ext>
            </a:extLst>
          </p:cNvPr>
          <p:cNvSpPr txBox="1"/>
          <p:nvPr/>
        </p:nvSpPr>
        <p:spPr>
          <a:xfrm>
            <a:off x="10668000" y="2695073"/>
            <a:ext cx="7162800" cy="1200329"/>
          </a:xfrm>
          <a:prstGeom prst="rect">
            <a:avLst/>
          </a:prstGeom>
          <a:noFill/>
        </p:spPr>
        <p:txBody>
          <a:bodyPr wrap="square">
            <a:spAutoFit/>
          </a:bodyPr>
          <a:lstStyle/>
          <a:p>
            <a:pPr algn="just">
              <a:defRPr sz="2400"/>
            </a:pPr>
            <a:r>
              <a:t>Se utiliza en campos como la ingeniería, la tecnología, los negocios y la sostenibilidad, donde encontrar soluciones eficientes y efectivas es fundamental.</a:t>
            </a:r>
            <a:endParaRPr lang="en-RO" sz="2400" dirty="0"/>
          </a:p>
        </p:txBody>
      </p:sp>
      <p:sp>
        <p:nvSpPr>
          <p:cNvPr id="16" name="TextBox 15">
            <a:extLst>
              <a:ext uri="{FF2B5EF4-FFF2-40B4-BE49-F238E27FC236}">
                <a16:creationId xmlns:a16="http://schemas.microsoft.com/office/drawing/2014/main" id="{C24FB0FA-E123-0865-E94A-FC0928104F31}"/>
              </a:ext>
            </a:extLst>
          </p:cNvPr>
          <p:cNvSpPr txBox="1"/>
          <p:nvPr/>
        </p:nvSpPr>
        <p:spPr>
          <a:xfrm>
            <a:off x="10668000" y="3991124"/>
            <a:ext cx="7010400" cy="1569660"/>
          </a:xfrm>
          <a:prstGeom prst="rect">
            <a:avLst/>
          </a:prstGeom>
          <a:noFill/>
        </p:spPr>
        <p:txBody>
          <a:bodyPr wrap="square">
            <a:spAutoFit/>
          </a:bodyPr>
          <a:lstStyle/>
          <a:p>
            <a:pPr algn="just">
              <a:defRPr sz="2400"/>
            </a:pPr>
            <a:r>
              <a:t>El pensamiento de soluciones inteligentes también enfatiza la colaboración y el trabajo en equipo, ya que las personas con experiencias y habilidades diferentes pueden aportar perspectivas únicas a un problema.</a:t>
            </a:r>
            <a:endParaRPr lang="en-RO" sz="2400" dirty="0"/>
          </a:p>
        </p:txBody>
      </p:sp>
      <p:sp>
        <p:nvSpPr>
          <p:cNvPr id="18" name="TextBox 17">
            <a:extLst>
              <a:ext uri="{FF2B5EF4-FFF2-40B4-BE49-F238E27FC236}">
                <a16:creationId xmlns:a16="http://schemas.microsoft.com/office/drawing/2014/main" id="{8C15C33B-A885-C050-8440-130CAA9F122E}"/>
              </a:ext>
            </a:extLst>
          </p:cNvPr>
          <p:cNvSpPr txBox="1"/>
          <p:nvPr/>
        </p:nvSpPr>
        <p:spPr>
          <a:xfrm>
            <a:off x="10668000" y="5566708"/>
            <a:ext cx="7010399" cy="1938992"/>
          </a:xfrm>
          <a:prstGeom prst="rect">
            <a:avLst/>
          </a:prstGeom>
          <a:noFill/>
        </p:spPr>
        <p:txBody>
          <a:bodyPr wrap="square">
            <a:spAutoFit/>
          </a:bodyPr>
          <a:lstStyle/>
          <a:p>
            <a:pPr algn="just">
              <a:defRPr sz="2400"/>
            </a:pPr>
            <a:r>
              <a:t>Con la creciente complejidad de los desafíos actuales, el pensamiento de soluciones inteligentes es cada vez más importante, ya que nos permite abordar los problemas de una manera más eficiente y efectiva, y en última instancia, crear un mundo mejor.</a:t>
            </a:r>
            <a:endParaRPr lang="en-RO" sz="2400" dirty="0"/>
          </a:p>
        </p:txBody>
      </p:sp>
      <p:sp>
        <p:nvSpPr>
          <p:cNvPr id="19" name="TextBox 9">
            <a:extLst>
              <a:ext uri="{FF2B5EF4-FFF2-40B4-BE49-F238E27FC236}">
                <a16:creationId xmlns:a16="http://schemas.microsoft.com/office/drawing/2014/main" id="{98E9F57C-3410-C098-5B51-D7D0D80F268E}"/>
              </a:ext>
            </a:extLst>
          </p:cNvPr>
          <p:cNvSpPr txBox="1"/>
          <p:nvPr/>
        </p:nvSpPr>
        <p:spPr>
          <a:xfrm>
            <a:off x="4905857" y="1314102"/>
            <a:ext cx="9525000" cy="727122"/>
          </a:xfrm>
          <a:prstGeom prst="rect">
            <a:avLst/>
          </a:prstGeom>
        </p:spPr>
        <p:txBody>
          <a:bodyPr wrap="square" lIns="0" tIns="0" rIns="0" bIns="0" anchor="t">
            <a:spAutoFit/>
          </a:bodyPr>
          <a:lstStyle/>
          <a:p>
            <a:pPr>
              <a:lnSpc>
                <a:spcPts val="5449"/>
              </a:lnSpc>
              <a:defRPr sz="5400">
                <a:solidFill>
                  <a:srgbClr val="000000"/>
                </a:solidFill>
                <a:latin typeface="Abhaya Libre Regular"/>
              </a:defRPr>
            </a:pPr>
            <a:r>
              <a:t>Pensamiento de soluciones inteligentes </a:t>
            </a:r>
            <a:endParaRPr lang="en-US" sz="5400" dirty="0">
              <a:solidFill>
                <a:srgbClr val="000000"/>
              </a:solidFill>
              <a:latin typeface="Abhaya Libre Regular"/>
            </a:endParaRPr>
          </a:p>
        </p:txBody>
      </p:sp>
      <p:pic>
        <p:nvPicPr>
          <p:cNvPr id="20" name="Picture 3">
            <a:extLst>
              <a:ext uri="{FF2B5EF4-FFF2-40B4-BE49-F238E27FC236}">
                <a16:creationId xmlns:a16="http://schemas.microsoft.com/office/drawing/2014/main" id="{45123200-A8BF-1E58-4878-FD43F40F2D6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836636">
            <a:off x="0" y="-2006961"/>
            <a:ext cx="3334026" cy="3588482"/>
          </a:xfrm>
          <a:prstGeom prst="rect">
            <a:avLst/>
          </a:prstGeom>
        </p:spPr>
      </p:pic>
      <p:pic>
        <p:nvPicPr>
          <p:cNvPr id="21" name="Picture 24">
            <a:extLst>
              <a:ext uri="{FF2B5EF4-FFF2-40B4-BE49-F238E27FC236}">
                <a16:creationId xmlns:a16="http://schemas.microsoft.com/office/drawing/2014/main" id="{3186A36D-9A1B-A09F-66B2-D76907F2426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832057" y="7475621"/>
            <a:ext cx="2767262" cy="1006756"/>
          </a:xfrm>
          <a:prstGeom prst="rect">
            <a:avLst/>
          </a:prstGeom>
        </p:spPr>
      </p:pic>
    </p:spTree>
    <p:extLst>
      <p:ext uri="{BB962C8B-B14F-4D97-AF65-F5344CB8AC3E}">
        <p14:creationId xmlns:p14="http://schemas.microsoft.com/office/powerpoint/2010/main" val="17881508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6311071" y="9974892"/>
            <a:ext cx="8717938" cy="9292376"/>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4" name="Picture 4"/>
          <p:cNvPicPr>
            <a:picLocks noChangeAspect="1"/>
          </p:cNvPicPr>
          <p:nvPr/>
        </p:nvPicPr>
        <p:blipFill>
          <a:blip r:embed="rId6"/>
          <a:srcRect/>
          <a:stretch>
            <a:fillRect/>
          </a:stretch>
        </p:blipFill>
        <p:spPr>
          <a:xfrm>
            <a:off x="16418708" y="0"/>
            <a:ext cx="1869292" cy="1869292"/>
          </a:xfrm>
          <a:prstGeom prst="rect">
            <a:avLst/>
          </a:prstGeom>
        </p:spPr>
      </p:pic>
      <p:pic>
        <p:nvPicPr>
          <p:cNvPr id="5" name="Picture 5"/>
          <p:cNvPicPr>
            <a:picLocks noChangeAspect="1"/>
          </p:cNvPicPr>
          <p:nvPr/>
        </p:nvPicPr>
        <p:blipFill>
          <a:blip r:embed="rId7"/>
          <a:srcRect/>
          <a:stretch>
            <a:fillRect/>
          </a:stretch>
        </p:blipFill>
        <p:spPr>
          <a:xfrm>
            <a:off x="7870030" y="9245916"/>
            <a:ext cx="3710720" cy="779251"/>
          </a:xfrm>
          <a:prstGeom prst="rect">
            <a:avLst/>
          </a:prstGeom>
        </p:spPr>
      </p:pic>
      <p:sp>
        <p:nvSpPr>
          <p:cNvPr id="9" name="TextBox 9"/>
          <p:cNvSpPr txBox="1"/>
          <p:nvPr/>
        </p:nvSpPr>
        <p:spPr>
          <a:xfrm>
            <a:off x="2725416" y="1108226"/>
            <a:ext cx="11353800" cy="727122"/>
          </a:xfrm>
          <a:prstGeom prst="rect">
            <a:avLst/>
          </a:prstGeom>
        </p:spPr>
        <p:txBody>
          <a:bodyPr wrap="square" lIns="0" tIns="0" rIns="0" bIns="0" anchor="t">
            <a:spAutoFit/>
          </a:bodyPr>
          <a:lstStyle/>
          <a:p>
            <a:pPr>
              <a:lnSpc>
                <a:spcPts val="5449"/>
              </a:lnSpc>
              <a:defRPr sz="5400">
                <a:solidFill>
                  <a:srgbClr val="000000"/>
                </a:solidFill>
                <a:latin typeface="Abhaya Libre Regular"/>
              </a:defRPr>
            </a:pPr>
            <a:r>
              <a:rPr dirty="0" err="1"/>
              <a:t>Pensamiento</a:t>
            </a:r>
            <a:r>
              <a:rPr dirty="0"/>
              <a:t> de </a:t>
            </a:r>
            <a:r>
              <a:rPr dirty="0" err="1"/>
              <a:t>soluciones</a:t>
            </a:r>
            <a:r>
              <a:rPr dirty="0"/>
              <a:t> </a:t>
            </a:r>
            <a:r>
              <a:rPr dirty="0" err="1"/>
              <a:t>inteligentes</a:t>
            </a:r>
            <a:r>
              <a:rPr dirty="0"/>
              <a:t> </a:t>
            </a:r>
            <a:endParaRPr lang="en-US" sz="5400" dirty="0">
              <a:solidFill>
                <a:srgbClr val="000000"/>
              </a:solidFill>
              <a:latin typeface="Abhaya Libre Regular"/>
            </a:endParaRPr>
          </a:p>
        </p:txBody>
      </p:sp>
      <p:sp>
        <p:nvSpPr>
          <p:cNvPr id="12" name="TextBox 9">
            <a:extLst>
              <a:ext uri="{FF2B5EF4-FFF2-40B4-BE49-F238E27FC236}">
                <a16:creationId xmlns:a16="http://schemas.microsoft.com/office/drawing/2014/main" id="{8C08ECAC-1909-B53D-8649-EC1E2F633D85}"/>
              </a:ext>
            </a:extLst>
          </p:cNvPr>
          <p:cNvSpPr txBox="1"/>
          <p:nvPr/>
        </p:nvSpPr>
        <p:spPr>
          <a:xfrm>
            <a:off x="3883473" y="3461231"/>
            <a:ext cx="12496800" cy="5940088"/>
          </a:xfrm>
          <a:prstGeom prst="rect">
            <a:avLst/>
          </a:prstGeom>
        </p:spPr>
        <p:txBody>
          <a:bodyPr wrap="square" lIns="0" tIns="0" rIns="0" bIns="0" anchor="t">
            <a:spAutoFit/>
          </a:bodyPr>
          <a:lstStyle/>
          <a:p>
            <a:pPr marL="457200" indent="-457200" algn="just">
              <a:buFont typeface="+mj-lt"/>
              <a:buAutoNum type="arabicPeriod"/>
              <a:defRPr sz="2400">
                <a:solidFill>
                  <a:srgbClr val="374151"/>
                </a:solidFill>
                <a:effectLst/>
                <a:latin typeface="Söhne"/>
              </a:defRPr>
            </a:pPr>
            <a:r>
              <a:t>Define el problema: identifica y define claramente el problema que estás tratando de resolver.</a:t>
            </a:r>
          </a:p>
          <a:p>
            <a:pPr marL="457200" indent="-457200" algn="just">
              <a:buFont typeface="+mj-lt"/>
              <a:buAutoNum type="arabicPeriod"/>
            </a:pPr>
            <a:endParaRPr lang="en-GB" sz="1000" b="0" i="0" dirty="0">
              <a:solidFill>
                <a:srgbClr val="374151"/>
              </a:solidFill>
              <a:effectLst/>
              <a:latin typeface="Söhne"/>
            </a:endParaRPr>
          </a:p>
          <a:p>
            <a:pPr marL="457200" indent="-457200" algn="just">
              <a:buFont typeface="+mj-lt"/>
              <a:buAutoNum type="arabicPeriod"/>
              <a:defRPr sz="2400">
                <a:solidFill>
                  <a:srgbClr val="374151"/>
                </a:solidFill>
                <a:effectLst/>
                <a:latin typeface="Söhne"/>
              </a:defRPr>
            </a:pPr>
            <a:r>
              <a:t>Recopila información: investiga y recopila datos relacionados con el problema y las tendencias relevantes de la industria.</a:t>
            </a:r>
          </a:p>
          <a:p>
            <a:pPr marL="457200" indent="-457200" algn="just">
              <a:buFont typeface="+mj-lt"/>
              <a:buAutoNum type="arabicPeriod"/>
            </a:pPr>
            <a:endParaRPr lang="en-GB" sz="1000" b="0" i="0" dirty="0">
              <a:solidFill>
                <a:srgbClr val="374151"/>
              </a:solidFill>
              <a:effectLst/>
              <a:latin typeface="Söhne"/>
            </a:endParaRPr>
          </a:p>
          <a:p>
            <a:pPr marL="457200" indent="-457200" algn="just">
              <a:buFont typeface="+mj-lt"/>
              <a:buAutoNum type="arabicPeriod"/>
              <a:defRPr sz="2400">
                <a:solidFill>
                  <a:srgbClr val="374151"/>
                </a:solidFill>
                <a:effectLst/>
                <a:latin typeface="Söhne"/>
              </a:defRPr>
            </a:pPr>
            <a:r>
              <a:t>Lluvia de ideas: realiza sesiones de lluvia de ideas y genera múltiples ideas y soluciones potenciales. Fomenta perspectivas diversas y el pensamiento original.</a:t>
            </a:r>
          </a:p>
          <a:p>
            <a:pPr marL="457200" indent="-457200" algn="just">
              <a:buFont typeface="+mj-lt"/>
              <a:buAutoNum type="arabicPeriod"/>
            </a:pPr>
            <a:endParaRPr lang="en-GB" sz="1000" b="0" i="0" dirty="0">
              <a:solidFill>
                <a:srgbClr val="374151"/>
              </a:solidFill>
              <a:effectLst/>
              <a:latin typeface="Söhne"/>
            </a:endParaRPr>
          </a:p>
          <a:p>
            <a:pPr marL="457200" indent="-457200" algn="just">
              <a:buFont typeface="+mj-lt"/>
              <a:buAutoNum type="arabicPeriod"/>
              <a:defRPr sz="2400">
                <a:solidFill>
                  <a:srgbClr val="374151"/>
                </a:solidFill>
                <a:effectLst/>
                <a:latin typeface="Söhne"/>
              </a:defRPr>
            </a:pPr>
            <a:r>
              <a:t>Evalúa opciones: evalúa las posibles soluciones y determina su viabilidad, impacto y riesgos.</a:t>
            </a:r>
          </a:p>
          <a:p>
            <a:pPr marL="457200" indent="-457200" algn="just">
              <a:buFont typeface="+mj-lt"/>
              <a:buAutoNum type="arabicPeriod"/>
            </a:pPr>
            <a:endParaRPr lang="en-GB" sz="1000" b="0" i="0" dirty="0">
              <a:solidFill>
                <a:srgbClr val="374151"/>
              </a:solidFill>
              <a:effectLst/>
              <a:latin typeface="Söhne"/>
            </a:endParaRPr>
          </a:p>
          <a:p>
            <a:pPr marL="457200" indent="-457200" algn="just">
              <a:buFont typeface="+mj-lt"/>
              <a:buAutoNum type="arabicPeriod"/>
              <a:defRPr sz="2400">
                <a:solidFill>
                  <a:srgbClr val="374151"/>
                </a:solidFill>
                <a:effectLst/>
                <a:latin typeface="Söhne"/>
              </a:defRPr>
            </a:pPr>
            <a:r>
              <a:t>Toma una decisión: basándote en la evaluación, toma una decisión sobre cuál es la mejor solución y el plan de implementación.</a:t>
            </a:r>
          </a:p>
          <a:p>
            <a:pPr marL="457200" indent="-457200" algn="just">
              <a:buFont typeface="+mj-lt"/>
              <a:buAutoNum type="arabicPeriod"/>
            </a:pPr>
            <a:endParaRPr lang="en-GB" sz="1000" b="0" i="0" dirty="0">
              <a:solidFill>
                <a:srgbClr val="374151"/>
              </a:solidFill>
              <a:effectLst/>
              <a:latin typeface="Söhne"/>
            </a:endParaRPr>
          </a:p>
          <a:p>
            <a:pPr marL="457200" indent="-457200" algn="just">
              <a:buFont typeface="+mj-lt"/>
              <a:buAutoNum type="arabicPeriod"/>
              <a:defRPr sz="2400">
                <a:solidFill>
                  <a:srgbClr val="374151"/>
                </a:solidFill>
                <a:effectLst/>
                <a:latin typeface="Söhne"/>
              </a:defRPr>
            </a:pPr>
            <a:r>
              <a:t>Monitorea el progreso: monitorea regularmente el progreso y evalúa si la solución está funcionando según lo planeado. Si no es así, prepárate para hacer ajustes o considerar soluciones alternativas.</a:t>
            </a:r>
          </a:p>
          <a:p>
            <a:pPr marL="457200" indent="-457200" algn="just">
              <a:buFont typeface="+mj-lt"/>
              <a:buAutoNum type="arabicPeriod"/>
            </a:pPr>
            <a:endParaRPr lang="en-GB" sz="1000" b="0" i="0" dirty="0">
              <a:solidFill>
                <a:srgbClr val="374151"/>
              </a:solidFill>
              <a:effectLst/>
              <a:latin typeface="Söhne"/>
            </a:endParaRPr>
          </a:p>
          <a:p>
            <a:pPr marL="457200" indent="-457200" algn="just">
              <a:buFont typeface="+mj-lt"/>
              <a:buAutoNum type="arabicPeriod"/>
              <a:defRPr sz="2400">
                <a:solidFill>
                  <a:srgbClr val="374151"/>
                </a:solidFill>
                <a:effectLst/>
                <a:latin typeface="Söhne"/>
              </a:defRPr>
            </a:pPr>
            <a:r>
              <a:t>Mejora continua: evalúa y mejora continuamente la solución a lo largo del tiempo, adaptándote a las circunstancias cambiantes y aprendiendo de experiencias pasadas.</a:t>
            </a:r>
          </a:p>
        </p:txBody>
      </p:sp>
      <p:pic>
        <p:nvPicPr>
          <p:cNvPr id="7" name="Picture 10">
            <a:extLst>
              <a:ext uri="{FF2B5EF4-FFF2-40B4-BE49-F238E27FC236}">
                <a16:creationId xmlns:a16="http://schemas.microsoft.com/office/drawing/2014/main" id="{92B29B94-0F72-0B16-75E2-68988B6D338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667000" y="3457367"/>
            <a:ext cx="481336" cy="481336"/>
          </a:xfrm>
          <a:prstGeom prst="rect">
            <a:avLst/>
          </a:prstGeom>
        </p:spPr>
      </p:pic>
      <p:sp>
        <p:nvSpPr>
          <p:cNvPr id="10" name="TextBox 9">
            <a:extLst>
              <a:ext uri="{FF2B5EF4-FFF2-40B4-BE49-F238E27FC236}">
                <a16:creationId xmlns:a16="http://schemas.microsoft.com/office/drawing/2014/main" id="{9F448C05-355A-E8C2-632C-3FD11D45C280}"/>
              </a:ext>
            </a:extLst>
          </p:cNvPr>
          <p:cNvSpPr txBox="1"/>
          <p:nvPr/>
        </p:nvSpPr>
        <p:spPr>
          <a:xfrm>
            <a:off x="1371600" y="1904526"/>
            <a:ext cx="14809496" cy="1200329"/>
          </a:xfrm>
          <a:prstGeom prst="rect">
            <a:avLst/>
          </a:prstGeom>
          <a:noFill/>
        </p:spPr>
        <p:txBody>
          <a:bodyPr wrap="square">
            <a:spAutoFit/>
          </a:bodyPr>
          <a:lstStyle/>
          <a:p>
            <a:pPr algn="just">
              <a:defRPr sz="2400">
                <a:solidFill>
                  <a:srgbClr val="374151"/>
                </a:solidFill>
                <a:latin typeface="Söhne"/>
              </a:defRPr>
            </a:pPr>
            <a:r>
              <a:rPr dirty="0" err="1">
                <a:effectLst/>
              </a:rPr>
              <a:t>Implica</a:t>
            </a:r>
            <a:r>
              <a:rPr dirty="0">
                <a:effectLst/>
              </a:rPr>
              <a:t> un </a:t>
            </a:r>
            <a:r>
              <a:rPr dirty="0" err="1">
                <a:effectLst/>
              </a:rPr>
              <a:t>enfoque</a:t>
            </a:r>
            <a:r>
              <a:rPr dirty="0">
                <a:effectLst/>
              </a:rPr>
              <a:t> </a:t>
            </a:r>
            <a:r>
              <a:rPr dirty="0" err="1">
                <a:effectLst/>
              </a:rPr>
              <a:t>sistemático</a:t>
            </a:r>
            <a:r>
              <a:rPr dirty="0">
                <a:effectLst/>
              </a:rPr>
              <a:t> y </a:t>
            </a:r>
            <a:r>
              <a:rPr dirty="0" err="1">
                <a:effectLst/>
              </a:rPr>
              <a:t>creativo</a:t>
            </a:r>
            <a:r>
              <a:rPr dirty="0">
                <a:effectLst/>
              </a:rPr>
              <a:t> </a:t>
            </a:r>
            <a:r>
              <a:rPr dirty="0" err="1">
                <a:effectLst/>
              </a:rPr>
              <a:t>en</a:t>
            </a:r>
            <a:r>
              <a:rPr dirty="0">
                <a:effectLst/>
              </a:rPr>
              <a:t> la </a:t>
            </a:r>
            <a:r>
              <a:rPr dirty="0" err="1">
                <a:effectLst/>
              </a:rPr>
              <a:t>búsqueda</a:t>
            </a:r>
            <a:r>
              <a:rPr dirty="0">
                <a:effectLst/>
              </a:rPr>
              <a:t> de </a:t>
            </a:r>
            <a:r>
              <a:rPr dirty="0" err="1">
                <a:effectLst/>
              </a:rPr>
              <a:t>soluciones</a:t>
            </a:r>
            <a:r>
              <a:rPr dirty="0">
                <a:effectLst/>
              </a:rPr>
              <a:t> a </a:t>
            </a:r>
            <a:r>
              <a:rPr dirty="0" err="1">
                <a:effectLst/>
              </a:rPr>
              <a:t>problemas</a:t>
            </a:r>
            <a:r>
              <a:rPr dirty="0">
                <a:effectLst/>
              </a:rPr>
              <a:t> o </a:t>
            </a:r>
            <a:r>
              <a:rPr dirty="0" err="1">
                <a:effectLst/>
              </a:rPr>
              <a:t>desafíos</a:t>
            </a:r>
            <a:r>
              <a:rPr dirty="0">
                <a:effectLst/>
              </a:rPr>
              <a:t>. </a:t>
            </a:r>
            <a:r>
              <a:rPr dirty="0" err="1">
                <a:effectLst/>
              </a:rPr>
              <a:t>Requiere</a:t>
            </a:r>
            <a:r>
              <a:rPr dirty="0">
                <a:effectLst/>
              </a:rPr>
              <a:t> </a:t>
            </a:r>
            <a:r>
              <a:rPr dirty="0" err="1">
                <a:effectLst/>
              </a:rPr>
              <a:t>dar</a:t>
            </a:r>
            <a:r>
              <a:rPr dirty="0">
                <a:effectLst/>
              </a:rPr>
              <a:t> un paso </a:t>
            </a:r>
            <a:r>
              <a:rPr dirty="0" err="1">
                <a:effectLst/>
              </a:rPr>
              <a:t>atrás</a:t>
            </a:r>
            <a:r>
              <a:rPr dirty="0">
                <a:effectLst/>
              </a:rPr>
              <a:t> del </a:t>
            </a:r>
            <a:r>
              <a:rPr dirty="0" err="1">
                <a:effectLst/>
              </a:rPr>
              <a:t>problema</a:t>
            </a:r>
            <a:r>
              <a:rPr dirty="0">
                <a:effectLst/>
              </a:rPr>
              <a:t> </a:t>
            </a:r>
            <a:r>
              <a:rPr dirty="0" err="1">
                <a:effectLst/>
              </a:rPr>
              <a:t>en</a:t>
            </a:r>
            <a:r>
              <a:rPr dirty="0">
                <a:effectLst/>
              </a:rPr>
              <a:t> </a:t>
            </a:r>
            <a:r>
              <a:rPr dirty="0" err="1">
                <a:effectLst/>
              </a:rPr>
              <a:t>cuestión</a:t>
            </a:r>
            <a:r>
              <a:rPr dirty="0">
                <a:effectLst/>
              </a:rPr>
              <a:t> y </a:t>
            </a:r>
            <a:r>
              <a:rPr dirty="0" err="1">
                <a:effectLst/>
              </a:rPr>
              <a:t>mirarlo</a:t>
            </a:r>
            <a:r>
              <a:rPr dirty="0">
                <a:effectLst/>
              </a:rPr>
              <a:t> </a:t>
            </a:r>
            <a:r>
              <a:rPr dirty="0" err="1">
                <a:effectLst/>
              </a:rPr>
              <a:t>desde</a:t>
            </a:r>
            <a:r>
              <a:rPr dirty="0">
                <a:effectLst/>
              </a:rPr>
              <a:t> </a:t>
            </a:r>
            <a:r>
              <a:rPr dirty="0" err="1">
                <a:effectLst/>
              </a:rPr>
              <a:t>diferentes</a:t>
            </a:r>
            <a:r>
              <a:rPr dirty="0">
                <a:effectLst/>
              </a:rPr>
              <a:t> </a:t>
            </a:r>
            <a:r>
              <a:rPr dirty="0" err="1">
                <a:effectLst/>
              </a:rPr>
              <a:t>ángulos</a:t>
            </a:r>
            <a:r>
              <a:rPr dirty="0">
                <a:effectLst/>
              </a:rPr>
              <a:t>, </a:t>
            </a:r>
            <a:r>
              <a:rPr dirty="0" err="1">
                <a:effectLst/>
              </a:rPr>
              <a:t>considerando</a:t>
            </a:r>
            <a:r>
              <a:rPr dirty="0">
                <a:effectLst/>
              </a:rPr>
              <a:t> </a:t>
            </a:r>
            <a:r>
              <a:rPr dirty="0" err="1">
                <a:effectLst/>
              </a:rPr>
              <a:t>múltiples</a:t>
            </a:r>
            <a:r>
              <a:rPr dirty="0">
                <a:effectLst/>
              </a:rPr>
              <a:t> </a:t>
            </a:r>
            <a:r>
              <a:rPr dirty="0" err="1">
                <a:effectLst/>
              </a:rPr>
              <a:t>opciones</a:t>
            </a:r>
            <a:r>
              <a:rPr dirty="0">
                <a:effectLst/>
              </a:rPr>
              <a:t> y </a:t>
            </a:r>
            <a:r>
              <a:rPr dirty="0" err="1">
                <a:effectLst/>
              </a:rPr>
              <a:t>tomando</a:t>
            </a:r>
            <a:r>
              <a:rPr dirty="0">
                <a:effectLst/>
              </a:rPr>
              <a:t> </a:t>
            </a:r>
            <a:r>
              <a:rPr dirty="0" err="1">
                <a:effectLst/>
              </a:rPr>
              <a:t>decisiones</a:t>
            </a:r>
            <a:r>
              <a:rPr dirty="0">
                <a:effectLst/>
              </a:rPr>
              <a:t> </a:t>
            </a:r>
            <a:r>
              <a:rPr dirty="0" err="1">
                <a:effectLst/>
              </a:rPr>
              <a:t>basadas</a:t>
            </a:r>
            <a:r>
              <a:rPr dirty="0">
                <a:effectLst/>
              </a:rPr>
              <a:t> </a:t>
            </a:r>
            <a:r>
              <a:rPr dirty="0" err="1">
                <a:effectLst/>
              </a:rPr>
              <a:t>en</a:t>
            </a:r>
            <a:r>
              <a:rPr dirty="0">
                <a:effectLst/>
              </a:rPr>
              <a:t> </a:t>
            </a:r>
            <a:r>
              <a:rPr dirty="0" err="1">
                <a:effectLst/>
              </a:rPr>
              <a:t>datos</a:t>
            </a:r>
            <a:r>
              <a:rPr dirty="0">
                <a:effectLst/>
              </a:rPr>
              <a:t>. </a:t>
            </a:r>
            <a:r>
              <a:rPr dirty="0" err="1">
                <a:effectLst/>
              </a:rPr>
              <a:t>Consejos</a:t>
            </a:r>
            <a:r>
              <a:rPr dirty="0">
                <a:effectLst/>
              </a:rPr>
              <a:t> para </a:t>
            </a:r>
            <a:r>
              <a:rPr dirty="0" err="1">
                <a:effectLst/>
              </a:rPr>
              <a:t>aplicar</a:t>
            </a:r>
            <a:r>
              <a:rPr dirty="0">
                <a:effectLst/>
              </a:rPr>
              <a:t> </a:t>
            </a:r>
            <a:r>
              <a:rPr dirty="0" err="1">
                <a:effectLst/>
              </a:rPr>
              <a:t>el</a:t>
            </a:r>
            <a:r>
              <a:rPr dirty="0">
                <a:effectLst/>
              </a:rPr>
              <a:t> </a:t>
            </a:r>
            <a:r>
              <a:rPr dirty="0" err="1">
                <a:effectLst/>
              </a:rPr>
              <a:t>pensamiento</a:t>
            </a:r>
            <a:r>
              <a:rPr dirty="0">
                <a:effectLst/>
              </a:rPr>
              <a:t> de </a:t>
            </a:r>
            <a:r>
              <a:rPr dirty="0" err="1">
                <a:effectLst/>
              </a:rPr>
              <a:t>soluciones</a:t>
            </a:r>
            <a:r>
              <a:rPr dirty="0">
                <a:effectLst/>
              </a:rPr>
              <a:t> </a:t>
            </a:r>
            <a:r>
              <a:rPr dirty="0" err="1">
                <a:effectLst/>
              </a:rPr>
              <a:t>inteligentes</a:t>
            </a:r>
            <a:r>
              <a:rPr dirty="0">
                <a:effectLst/>
              </a:rPr>
              <a:t>:</a:t>
            </a:r>
          </a:p>
        </p:txBody>
      </p:sp>
      <p:pic>
        <p:nvPicPr>
          <p:cNvPr id="11" name="Picture 10">
            <a:extLst>
              <a:ext uri="{FF2B5EF4-FFF2-40B4-BE49-F238E27FC236}">
                <a16:creationId xmlns:a16="http://schemas.microsoft.com/office/drawing/2014/main" id="{E7FF7644-E1E0-FA9B-391B-029AD1EE8E9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034568" y="3968782"/>
            <a:ext cx="481336" cy="481336"/>
          </a:xfrm>
          <a:prstGeom prst="rect">
            <a:avLst/>
          </a:prstGeom>
        </p:spPr>
      </p:pic>
      <p:pic>
        <p:nvPicPr>
          <p:cNvPr id="13" name="Picture 10">
            <a:extLst>
              <a:ext uri="{FF2B5EF4-FFF2-40B4-BE49-F238E27FC236}">
                <a16:creationId xmlns:a16="http://schemas.microsoft.com/office/drawing/2014/main" id="{C28B05FB-1EA1-27DA-024E-8E3279ED278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667000" y="4790673"/>
            <a:ext cx="481336" cy="481336"/>
          </a:xfrm>
          <a:prstGeom prst="rect">
            <a:avLst/>
          </a:prstGeom>
        </p:spPr>
      </p:pic>
      <p:pic>
        <p:nvPicPr>
          <p:cNvPr id="14" name="Picture 10">
            <a:extLst>
              <a:ext uri="{FF2B5EF4-FFF2-40B4-BE49-F238E27FC236}">
                <a16:creationId xmlns:a16="http://schemas.microsoft.com/office/drawing/2014/main" id="{74FF6D48-8F46-7C17-ADEC-BFDCCB60CF4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034568" y="5660851"/>
            <a:ext cx="481336" cy="481336"/>
          </a:xfrm>
          <a:prstGeom prst="rect">
            <a:avLst/>
          </a:prstGeom>
        </p:spPr>
      </p:pic>
      <p:pic>
        <p:nvPicPr>
          <p:cNvPr id="15" name="Picture 10">
            <a:extLst>
              <a:ext uri="{FF2B5EF4-FFF2-40B4-BE49-F238E27FC236}">
                <a16:creationId xmlns:a16="http://schemas.microsoft.com/office/drawing/2014/main" id="{B7E68425-1D1D-5A79-0D05-1E48B07D532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667000" y="6621015"/>
            <a:ext cx="481336" cy="481336"/>
          </a:xfrm>
          <a:prstGeom prst="rect">
            <a:avLst/>
          </a:prstGeom>
        </p:spPr>
      </p:pic>
      <p:pic>
        <p:nvPicPr>
          <p:cNvPr id="16" name="Picture 10">
            <a:extLst>
              <a:ext uri="{FF2B5EF4-FFF2-40B4-BE49-F238E27FC236}">
                <a16:creationId xmlns:a16="http://schemas.microsoft.com/office/drawing/2014/main" id="{3BCDE617-4967-B1CF-AB00-9489D86320E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034568" y="7491193"/>
            <a:ext cx="481336" cy="481336"/>
          </a:xfrm>
          <a:prstGeom prst="rect">
            <a:avLst/>
          </a:prstGeom>
        </p:spPr>
      </p:pic>
      <p:pic>
        <p:nvPicPr>
          <p:cNvPr id="17" name="Picture 10">
            <a:extLst>
              <a:ext uri="{FF2B5EF4-FFF2-40B4-BE49-F238E27FC236}">
                <a16:creationId xmlns:a16="http://schemas.microsoft.com/office/drawing/2014/main" id="{48573707-882F-A73D-EBD9-879A9D5791E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667000" y="8451358"/>
            <a:ext cx="481336" cy="481336"/>
          </a:xfrm>
          <a:prstGeom prst="rect">
            <a:avLst/>
          </a:prstGeom>
        </p:spPr>
      </p:pic>
      <p:pic>
        <p:nvPicPr>
          <p:cNvPr id="18" name="Picture 32">
            <a:extLst>
              <a:ext uri="{FF2B5EF4-FFF2-40B4-BE49-F238E27FC236}">
                <a16:creationId xmlns:a16="http://schemas.microsoft.com/office/drawing/2014/main" id="{E805CB7C-0279-ABF3-DA5A-0C3C0C776C4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852805">
            <a:off x="6464367" y="-3333534"/>
            <a:ext cx="5364129" cy="5364129"/>
          </a:xfrm>
          <a:prstGeom prst="rect">
            <a:avLst/>
          </a:prstGeom>
        </p:spPr>
      </p:pic>
    </p:spTree>
    <p:extLst>
      <p:ext uri="{BB962C8B-B14F-4D97-AF65-F5344CB8AC3E}">
        <p14:creationId xmlns:p14="http://schemas.microsoft.com/office/powerpoint/2010/main" val="8841513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33068947-EEB8-D52F-A944-C70025CB441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36636">
            <a:off x="0" y="-2006961"/>
            <a:ext cx="3334026" cy="3588482"/>
          </a:xfrm>
          <a:prstGeom prst="rect">
            <a:avLst/>
          </a:prstGeom>
        </p:spPr>
      </p:pic>
      <p:pic>
        <p:nvPicPr>
          <p:cNvPr id="3" name="Picture 4">
            <a:extLst>
              <a:ext uri="{FF2B5EF4-FFF2-40B4-BE49-F238E27FC236}">
                <a16:creationId xmlns:a16="http://schemas.microsoft.com/office/drawing/2014/main" id="{E100B6E3-038A-9449-7BF6-0A07EFB105C6}"/>
              </a:ext>
            </a:extLst>
          </p:cNvPr>
          <p:cNvPicPr>
            <a:picLocks noChangeAspect="1"/>
          </p:cNvPicPr>
          <p:nvPr/>
        </p:nvPicPr>
        <p:blipFill>
          <a:blip r:embed="rId4"/>
          <a:srcRect/>
          <a:stretch>
            <a:fillRect/>
          </a:stretch>
        </p:blipFill>
        <p:spPr>
          <a:xfrm>
            <a:off x="16418708" y="0"/>
            <a:ext cx="1869292" cy="1869292"/>
          </a:xfrm>
          <a:prstGeom prst="rect">
            <a:avLst/>
          </a:prstGeom>
        </p:spPr>
      </p:pic>
      <p:pic>
        <p:nvPicPr>
          <p:cNvPr id="4" name="Picture 5">
            <a:extLst>
              <a:ext uri="{FF2B5EF4-FFF2-40B4-BE49-F238E27FC236}">
                <a16:creationId xmlns:a16="http://schemas.microsoft.com/office/drawing/2014/main" id="{9C9FD164-D61A-CC8F-BFD4-0D10E3705D3D}"/>
              </a:ext>
            </a:extLst>
          </p:cNvPr>
          <p:cNvPicPr>
            <a:picLocks noChangeAspect="1"/>
          </p:cNvPicPr>
          <p:nvPr/>
        </p:nvPicPr>
        <p:blipFill>
          <a:blip r:embed="rId5"/>
          <a:srcRect/>
          <a:stretch>
            <a:fillRect/>
          </a:stretch>
        </p:blipFill>
        <p:spPr>
          <a:xfrm>
            <a:off x="7870030" y="9245916"/>
            <a:ext cx="3710720" cy="779251"/>
          </a:xfrm>
          <a:prstGeom prst="rect">
            <a:avLst/>
          </a:prstGeom>
        </p:spPr>
      </p:pic>
      <p:sp>
        <p:nvSpPr>
          <p:cNvPr id="5" name="TextBox 28">
            <a:extLst>
              <a:ext uri="{FF2B5EF4-FFF2-40B4-BE49-F238E27FC236}">
                <a16:creationId xmlns:a16="http://schemas.microsoft.com/office/drawing/2014/main" id="{AAA711A5-C35E-9F84-9F35-D3F37B6FCA94}"/>
              </a:ext>
            </a:extLst>
          </p:cNvPr>
          <p:cNvSpPr txBox="1"/>
          <p:nvPr/>
        </p:nvSpPr>
        <p:spPr>
          <a:xfrm>
            <a:off x="7908610" y="3173730"/>
            <a:ext cx="9083990" cy="3447098"/>
          </a:xfrm>
          <a:prstGeom prst="rect">
            <a:avLst/>
          </a:prstGeom>
        </p:spPr>
        <p:txBody>
          <a:bodyPr wrap="square" lIns="0" tIns="0" rIns="0" bIns="0" anchor="t">
            <a:spAutoFit/>
          </a:bodyPr>
          <a:lstStyle/>
          <a:p>
            <a:pPr algn="just">
              <a:defRPr sz="3200">
                <a:solidFill>
                  <a:srgbClr val="374151"/>
                </a:solidFill>
                <a:effectLst/>
                <a:latin typeface="Söhne"/>
              </a:defRPr>
            </a:pPr>
            <a:r>
              <a:t>El pensamiento de soluciones inteligentes se puede aplicar en una variedad de campos e industrias, incluido el desarrollo regional, la FP (Formación Profesional), y dentro de las agencias de desarrollo y los círculos de toma de decisiones. Puede ser una habilidad valiosa para tener en un entorno siempre cambiante y dinámico, como en el contexto de la Unión Europea y el programa Erasmus.</a:t>
            </a:r>
          </a:p>
        </p:txBody>
      </p:sp>
      <p:pic>
        <p:nvPicPr>
          <p:cNvPr id="6" name="Picture 2" descr="Free Board Chalk photo and picture">
            <a:extLst>
              <a:ext uri="{FF2B5EF4-FFF2-40B4-BE49-F238E27FC236}">
                <a16:creationId xmlns:a16="http://schemas.microsoft.com/office/drawing/2014/main" id="{23CCD460-CD57-83BA-8849-B29520767D4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6800" y="2823513"/>
            <a:ext cx="5052967" cy="336864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9">
            <a:extLst>
              <a:ext uri="{FF2B5EF4-FFF2-40B4-BE49-F238E27FC236}">
                <a16:creationId xmlns:a16="http://schemas.microsoft.com/office/drawing/2014/main" id="{B9752A30-F0E0-988A-12A7-9BE36AF8D576}"/>
              </a:ext>
            </a:extLst>
          </p:cNvPr>
          <p:cNvSpPr txBox="1"/>
          <p:nvPr/>
        </p:nvSpPr>
        <p:spPr>
          <a:xfrm>
            <a:off x="4754405" y="1216884"/>
            <a:ext cx="7696200" cy="727122"/>
          </a:xfrm>
          <a:prstGeom prst="rect">
            <a:avLst/>
          </a:prstGeom>
        </p:spPr>
        <p:txBody>
          <a:bodyPr wrap="square" lIns="0" tIns="0" rIns="0" bIns="0" anchor="t">
            <a:spAutoFit/>
          </a:bodyPr>
          <a:lstStyle/>
          <a:p>
            <a:pPr>
              <a:lnSpc>
                <a:spcPts val="5449"/>
              </a:lnSpc>
              <a:defRPr sz="5400">
                <a:solidFill>
                  <a:srgbClr val="000000"/>
                </a:solidFill>
                <a:latin typeface="Abhaya Libre Regular"/>
              </a:defRPr>
            </a:pPr>
            <a:r>
              <a:t>Pensamiento de soluciones inteligentes </a:t>
            </a:r>
            <a:endParaRPr lang="en-US" sz="5400" dirty="0">
              <a:solidFill>
                <a:srgbClr val="000000"/>
              </a:solidFill>
              <a:latin typeface="Abhaya Libre Regular"/>
            </a:endParaRPr>
          </a:p>
        </p:txBody>
      </p:sp>
      <p:pic>
        <p:nvPicPr>
          <p:cNvPr id="8" name="Picture 3">
            <a:extLst>
              <a:ext uri="{FF2B5EF4-FFF2-40B4-BE49-F238E27FC236}">
                <a16:creationId xmlns:a16="http://schemas.microsoft.com/office/drawing/2014/main" id="{910E4FFF-8048-1AB9-801C-13D58C81E82C}"/>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629400" y="3221476"/>
            <a:ext cx="1069138" cy="1286360"/>
          </a:xfrm>
          <a:prstGeom prst="rect">
            <a:avLst/>
          </a:prstGeom>
        </p:spPr>
      </p:pic>
      <p:grpSp>
        <p:nvGrpSpPr>
          <p:cNvPr id="9" name="Group 36">
            <a:extLst>
              <a:ext uri="{FF2B5EF4-FFF2-40B4-BE49-F238E27FC236}">
                <a16:creationId xmlns:a16="http://schemas.microsoft.com/office/drawing/2014/main" id="{8FD21ACA-3EA7-0323-9B6A-0E2E1170CC2A}"/>
              </a:ext>
            </a:extLst>
          </p:cNvPr>
          <p:cNvGrpSpPr/>
          <p:nvPr/>
        </p:nvGrpSpPr>
        <p:grpSpPr>
          <a:xfrm>
            <a:off x="-681327" y="8801676"/>
            <a:ext cx="2900572" cy="807705"/>
            <a:chOff x="0" y="0"/>
            <a:chExt cx="3867430" cy="1076939"/>
          </a:xfrm>
        </p:grpSpPr>
        <p:pic>
          <p:nvPicPr>
            <p:cNvPr id="10" name="Picture 37">
              <a:extLst>
                <a:ext uri="{FF2B5EF4-FFF2-40B4-BE49-F238E27FC236}">
                  <a16:creationId xmlns:a16="http://schemas.microsoft.com/office/drawing/2014/main" id="{590F1C65-2E41-1B8D-A10B-5BE2C3C90E4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0" y="0"/>
              <a:ext cx="3867430" cy="618789"/>
            </a:xfrm>
            <a:prstGeom prst="rect">
              <a:avLst/>
            </a:prstGeom>
          </p:spPr>
        </p:pic>
        <p:pic>
          <p:nvPicPr>
            <p:cNvPr id="11" name="Picture 38">
              <a:extLst>
                <a:ext uri="{FF2B5EF4-FFF2-40B4-BE49-F238E27FC236}">
                  <a16:creationId xmlns:a16="http://schemas.microsoft.com/office/drawing/2014/main" id="{BDC71CD0-9F16-2E93-E082-52DCE2CD221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0" y="458151"/>
              <a:ext cx="3867430" cy="618789"/>
            </a:xfrm>
            <a:prstGeom prst="rect">
              <a:avLst/>
            </a:prstGeom>
          </p:spPr>
        </p:pic>
      </p:grpSp>
      <p:pic>
        <p:nvPicPr>
          <p:cNvPr id="12" name="Picture 32">
            <a:extLst>
              <a:ext uri="{FF2B5EF4-FFF2-40B4-BE49-F238E27FC236}">
                <a16:creationId xmlns:a16="http://schemas.microsoft.com/office/drawing/2014/main" id="{0923AC49-9FE6-8BC9-65D3-F0B138A2AF26}"/>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852805">
            <a:off x="6452336" y="-3412970"/>
            <a:ext cx="5364129" cy="5364129"/>
          </a:xfrm>
          <a:prstGeom prst="rect">
            <a:avLst/>
          </a:prstGeom>
        </p:spPr>
      </p:pic>
    </p:spTree>
    <p:extLst>
      <p:ext uri="{BB962C8B-B14F-4D97-AF65-F5344CB8AC3E}">
        <p14:creationId xmlns:p14="http://schemas.microsoft.com/office/powerpoint/2010/main" val="34675643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0770731" y="4768328"/>
            <a:ext cx="7775659" cy="189443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739527" y="5000829"/>
            <a:ext cx="1338808" cy="1143007"/>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427531" y="6846114"/>
            <a:ext cx="1218800" cy="1198994"/>
          </a:xfrm>
          <a:prstGeom prst="rect">
            <a:avLst/>
          </a:prstGeom>
        </p:spPr>
      </p:pic>
      <p:grpSp>
        <p:nvGrpSpPr>
          <p:cNvPr id="5" name="Group 5"/>
          <p:cNvGrpSpPr/>
          <p:nvPr/>
        </p:nvGrpSpPr>
        <p:grpSpPr>
          <a:xfrm>
            <a:off x="14658560" y="2060782"/>
            <a:ext cx="657082" cy="657082"/>
            <a:chOff x="0" y="0"/>
            <a:chExt cx="812800" cy="812800"/>
          </a:xfrm>
        </p:grpSpPr>
        <p:sp>
          <p:nvSpPr>
            <p:cNvPr id="6" name="Freeform 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4989E"/>
            </a:solidFill>
          </p:spPr>
        </p:sp>
        <p:sp>
          <p:nvSpPr>
            <p:cNvPr id="7" name="TextBox 7"/>
            <p:cNvSpPr txBox="1"/>
            <p:nvPr/>
          </p:nvSpPr>
          <p:spPr>
            <a:xfrm>
              <a:off x="76200" y="38100"/>
              <a:ext cx="660400" cy="698500"/>
            </a:xfrm>
            <a:prstGeom prst="rect">
              <a:avLst/>
            </a:prstGeom>
          </p:spPr>
          <p:txBody>
            <a:bodyPr lIns="50800" tIns="50800" rIns="50800" bIns="50800" anchor="ctr"/>
            <a:lstStyle/>
            <a:p>
              <a:pPr algn="ctr">
                <a:lnSpc>
                  <a:spcPts val="2659"/>
                </a:lnSpc>
              </a:pPr>
              <a:endParaRPr/>
            </a:p>
          </p:txBody>
        </p:sp>
      </p:grpSp>
      <p:grpSp>
        <p:nvGrpSpPr>
          <p:cNvPr id="8" name="Group 8"/>
          <p:cNvGrpSpPr/>
          <p:nvPr/>
        </p:nvGrpSpPr>
        <p:grpSpPr>
          <a:xfrm>
            <a:off x="13665800" y="3547556"/>
            <a:ext cx="657082" cy="657082"/>
            <a:chOff x="0" y="0"/>
            <a:chExt cx="812800" cy="812800"/>
          </a:xfrm>
        </p:grpSpPr>
        <p:sp>
          <p:nvSpPr>
            <p:cNvPr id="9" name="Freeform 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0E9E5"/>
            </a:solidFill>
          </p:spPr>
        </p:sp>
        <p:sp>
          <p:nvSpPr>
            <p:cNvPr id="10" name="TextBox 10"/>
            <p:cNvSpPr txBox="1"/>
            <p:nvPr/>
          </p:nvSpPr>
          <p:spPr>
            <a:xfrm>
              <a:off x="76200" y="38100"/>
              <a:ext cx="660400" cy="698500"/>
            </a:xfrm>
            <a:prstGeom prst="rect">
              <a:avLst/>
            </a:prstGeom>
          </p:spPr>
          <p:txBody>
            <a:bodyPr lIns="50800" tIns="50800" rIns="50800" bIns="50800" anchor="ctr"/>
            <a:lstStyle/>
            <a:p>
              <a:pPr algn="ctr">
                <a:lnSpc>
                  <a:spcPts val="2659"/>
                </a:lnSpc>
              </a:pPr>
              <a:endParaRPr/>
            </a:p>
          </p:txBody>
        </p:sp>
      </p:grpSp>
      <p:grpSp>
        <p:nvGrpSpPr>
          <p:cNvPr id="11" name="Group 11"/>
          <p:cNvGrpSpPr/>
          <p:nvPr/>
        </p:nvGrpSpPr>
        <p:grpSpPr>
          <a:xfrm>
            <a:off x="13382803" y="5303960"/>
            <a:ext cx="657082" cy="657082"/>
            <a:chOff x="0" y="0"/>
            <a:chExt cx="812800" cy="812800"/>
          </a:xfrm>
        </p:grpSpPr>
        <p:sp>
          <p:nvSpPr>
            <p:cNvPr id="12" name="Freeform 1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43A44"/>
            </a:solidFill>
          </p:spPr>
        </p:sp>
        <p:sp>
          <p:nvSpPr>
            <p:cNvPr id="13" name="TextBox 13"/>
            <p:cNvSpPr txBox="1"/>
            <p:nvPr/>
          </p:nvSpPr>
          <p:spPr>
            <a:xfrm>
              <a:off x="76200" y="38100"/>
              <a:ext cx="660400" cy="698500"/>
            </a:xfrm>
            <a:prstGeom prst="rect">
              <a:avLst/>
            </a:prstGeom>
          </p:spPr>
          <p:txBody>
            <a:bodyPr lIns="50800" tIns="50800" rIns="50800" bIns="50800" anchor="ctr"/>
            <a:lstStyle/>
            <a:p>
              <a:pPr algn="ctr">
                <a:lnSpc>
                  <a:spcPts val="2659"/>
                </a:lnSpc>
              </a:pPr>
              <a:endParaRPr/>
            </a:p>
          </p:txBody>
        </p:sp>
      </p:grpSp>
      <p:grpSp>
        <p:nvGrpSpPr>
          <p:cNvPr id="14" name="Group 14"/>
          <p:cNvGrpSpPr/>
          <p:nvPr/>
        </p:nvGrpSpPr>
        <p:grpSpPr>
          <a:xfrm>
            <a:off x="13752257" y="7056417"/>
            <a:ext cx="657082" cy="657082"/>
            <a:chOff x="0" y="0"/>
            <a:chExt cx="812800" cy="812800"/>
          </a:xfrm>
        </p:grpSpPr>
        <p:sp>
          <p:nvSpPr>
            <p:cNvPr id="15" name="Freeform 1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535454"/>
            </a:solidFill>
          </p:spPr>
        </p:sp>
        <p:sp>
          <p:nvSpPr>
            <p:cNvPr id="16" name="TextBox 16"/>
            <p:cNvSpPr txBox="1"/>
            <p:nvPr/>
          </p:nvSpPr>
          <p:spPr>
            <a:xfrm>
              <a:off x="76200" y="38100"/>
              <a:ext cx="660400" cy="698500"/>
            </a:xfrm>
            <a:prstGeom prst="rect">
              <a:avLst/>
            </a:prstGeom>
          </p:spPr>
          <p:txBody>
            <a:bodyPr lIns="50800" tIns="50800" rIns="50800" bIns="50800" anchor="ctr"/>
            <a:lstStyle/>
            <a:p>
              <a:pPr algn="ctr">
                <a:lnSpc>
                  <a:spcPts val="2659"/>
                </a:lnSpc>
              </a:pPr>
              <a:endParaRPr/>
            </a:p>
          </p:txBody>
        </p:sp>
      </p:grpSp>
      <p:grpSp>
        <p:nvGrpSpPr>
          <p:cNvPr id="17" name="Group 17"/>
          <p:cNvGrpSpPr/>
          <p:nvPr/>
        </p:nvGrpSpPr>
        <p:grpSpPr>
          <a:xfrm>
            <a:off x="14658560" y="8705205"/>
            <a:ext cx="657082" cy="657082"/>
            <a:chOff x="0" y="0"/>
            <a:chExt cx="812800" cy="812800"/>
          </a:xfrm>
        </p:grpSpPr>
        <p:sp>
          <p:nvSpPr>
            <p:cNvPr id="18" name="Freeform 1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3B2A3"/>
            </a:solidFill>
          </p:spPr>
        </p:sp>
        <p:sp>
          <p:nvSpPr>
            <p:cNvPr id="19" name="TextBox 19"/>
            <p:cNvSpPr txBox="1"/>
            <p:nvPr/>
          </p:nvSpPr>
          <p:spPr>
            <a:xfrm>
              <a:off x="76200" y="38100"/>
              <a:ext cx="660400" cy="698500"/>
            </a:xfrm>
            <a:prstGeom prst="rect">
              <a:avLst/>
            </a:prstGeom>
          </p:spPr>
          <p:txBody>
            <a:bodyPr lIns="50800" tIns="50800" rIns="50800" bIns="50800" anchor="ctr"/>
            <a:lstStyle/>
            <a:p>
              <a:pPr algn="ctr">
                <a:lnSpc>
                  <a:spcPts val="2659"/>
                </a:lnSpc>
              </a:pPr>
              <a:endParaRPr/>
            </a:p>
          </p:txBody>
        </p:sp>
      </p:grpSp>
      <p:pic>
        <p:nvPicPr>
          <p:cNvPr id="20" name="Picture 20"/>
          <p:cNvPicPr>
            <a:picLocks noChangeAspect="1"/>
          </p:cNvPicPr>
          <p:nvPr/>
        </p:nvPicPr>
        <p:blipFill>
          <a:blip r:embed="rId8"/>
          <a:srcRect/>
          <a:stretch>
            <a:fillRect/>
          </a:stretch>
        </p:blipFill>
        <p:spPr>
          <a:xfrm>
            <a:off x="16418708" y="0"/>
            <a:ext cx="1869292" cy="1869292"/>
          </a:xfrm>
          <a:prstGeom prst="rect">
            <a:avLst/>
          </a:prstGeom>
        </p:spPr>
      </p:pic>
      <p:grpSp>
        <p:nvGrpSpPr>
          <p:cNvPr id="21" name="Group 21"/>
          <p:cNvGrpSpPr/>
          <p:nvPr/>
        </p:nvGrpSpPr>
        <p:grpSpPr>
          <a:xfrm>
            <a:off x="14770557" y="3970317"/>
            <a:ext cx="3086100" cy="3086100"/>
            <a:chOff x="0" y="0"/>
            <a:chExt cx="812800" cy="812800"/>
          </a:xfrm>
        </p:grpSpPr>
        <p:sp>
          <p:nvSpPr>
            <p:cNvPr id="22" name="Freeform 22"/>
            <p:cNvSpPr/>
            <p:nvPr/>
          </p:nvSpPr>
          <p:spPr>
            <a:xfrm>
              <a:off x="0" y="0"/>
              <a:ext cx="812800" cy="812800"/>
            </a:xfrm>
            <a:custGeom>
              <a:avLst/>
              <a:gdLst/>
              <a:ahLst/>
              <a:cxnLst/>
              <a:rect l="l" t="t" r="r" b="b"/>
              <a:pathLst>
                <a:path w="812800" h="812800">
                  <a:moveTo>
                    <a:pt x="127941" y="0"/>
                  </a:moveTo>
                  <a:lnTo>
                    <a:pt x="684859" y="0"/>
                  </a:lnTo>
                  <a:cubicBezTo>
                    <a:pt x="718791" y="0"/>
                    <a:pt x="751333" y="13479"/>
                    <a:pt x="775327" y="37473"/>
                  </a:cubicBezTo>
                  <a:cubicBezTo>
                    <a:pt x="799321" y="61467"/>
                    <a:pt x="812800" y="94009"/>
                    <a:pt x="812800" y="127941"/>
                  </a:cubicBezTo>
                  <a:lnTo>
                    <a:pt x="812800" y="684859"/>
                  </a:lnTo>
                  <a:cubicBezTo>
                    <a:pt x="812800" y="718791"/>
                    <a:pt x="799321" y="751333"/>
                    <a:pt x="775327" y="775327"/>
                  </a:cubicBezTo>
                  <a:cubicBezTo>
                    <a:pt x="751333" y="799321"/>
                    <a:pt x="718791" y="812800"/>
                    <a:pt x="684859" y="812800"/>
                  </a:cubicBezTo>
                  <a:lnTo>
                    <a:pt x="127941" y="812800"/>
                  </a:lnTo>
                  <a:cubicBezTo>
                    <a:pt x="94009" y="812800"/>
                    <a:pt x="61467" y="799321"/>
                    <a:pt x="37473" y="775327"/>
                  </a:cubicBezTo>
                  <a:cubicBezTo>
                    <a:pt x="13479" y="751333"/>
                    <a:pt x="0" y="718791"/>
                    <a:pt x="0" y="684859"/>
                  </a:cubicBezTo>
                  <a:lnTo>
                    <a:pt x="0" y="127941"/>
                  </a:lnTo>
                  <a:cubicBezTo>
                    <a:pt x="0" y="94009"/>
                    <a:pt x="13479" y="61467"/>
                    <a:pt x="37473" y="37473"/>
                  </a:cubicBezTo>
                  <a:cubicBezTo>
                    <a:pt x="61467" y="13479"/>
                    <a:pt x="94009" y="0"/>
                    <a:pt x="127941" y="0"/>
                  </a:cubicBezTo>
                  <a:close/>
                </a:path>
              </a:pathLst>
            </a:custGeom>
            <a:solidFill>
              <a:srgbClr val="23B2A3"/>
            </a:solidFill>
          </p:spPr>
        </p:sp>
        <p:sp>
          <p:nvSpPr>
            <p:cNvPr id="23" name="TextBox 23"/>
            <p:cNvSpPr txBox="1"/>
            <p:nvPr/>
          </p:nvSpPr>
          <p:spPr>
            <a:xfrm>
              <a:off x="0" y="-76200"/>
              <a:ext cx="812800" cy="889000"/>
            </a:xfrm>
            <a:prstGeom prst="rect">
              <a:avLst/>
            </a:prstGeom>
          </p:spPr>
          <p:txBody>
            <a:bodyPr lIns="50800" tIns="50800" rIns="50800" bIns="50800" anchor="ctr"/>
            <a:lstStyle/>
            <a:p>
              <a:pPr algn="ctr">
                <a:lnSpc>
                  <a:spcPts val="4479"/>
                </a:lnSpc>
                <a:defRPr sz="3199">
                  <a:solidFill>
                    <a:srgbClr val="FEFEFE"/>
                  </a:solidFill>
                  <a:latin typeface="Abhaya Libre Regular"/>
                </a:defRPr>
              </a:pPr>
              <a:r>
                <a:rPr lang="es-ES" dirty="0"/>
                <a:t>P</a:t>
              </a:r>
              <a:r>
                <a:rPr dirty="0" err="1"/>
                <a:t>ensamiento</a:t>
              </a:r>
              <a:r>
                <a:rPr dirty="0"/>
                <a:t> de </a:t>
              </a:r>
              <a:r>
                <a:rPr dirty="0" err="1"/>
                <a:t>soluciones</a:t>
              </a:r>
              <a:r>
                <a:rPr dirty="0"/>
                <a:t> </a:t>
              </a:r>
              <a:r>
                <a:rPr dirty="0" err="1"/>
                <a:t>inteligentes</a:t>
              </a:r>
              <a:r>
                <a:rPr dirty="0"/>
                <a:t> </a:t>
              </a:r>
            </a:p>
          </p:txBody>
        </p:sp>
      </p:grpSp>
      <p:pic>
        <p:nvPicPr>
          <p:cNvPr id="24" name="Picture 24"/>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3665800" y="1440853"/>
            <a:ext cx="593582" cy="1239858"/>
          </a:xfrm>
          <a:prstGeom prst="rect">
            <a:avLst/>
          </a:prstGeom>
        </p:spPr>
      </p:pic>
      <p:pic>
        <p:nvPicPr>
          <p:cNvPr id="25" name="Picture 25"/>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2289686" y="3162015"/>
            <a:ext cx="1239858" cy="1239858"/>
          </a:xfrm>
          <a:prstGeom prst="rect">
            <a:avLst/>
          </a:prstGeom>
        </p:spPr>
      </p:pic>
      <p:pic>
        <p:nvPicPr>
          <p:cNvPr id="26" name="Picture 26"/>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3022445" y="8352972"/>
            <a:ext cx="1239034" cy="1250402"/>
          </a:xfrm>
          <a:prstGeom prst="rect">
            <a:avLst/>
          </a:prstGeom>
        </p:spPr>
      </p:pic>
      <p:sp>
        <p:nvSpPr>
          <p:cNvPr id="30" name="TextBox 30"/>
          <p:cNvSpPr txBox="1"/>
          <p:nvPr/>
        </p:nvSpPr>
        <p:spPr>
          <a:xfrm>
            <a:off x="1766791" y="2699898"/>
            <a:ext cx="9492375" cy="2585323"/>
          </a:xfrm>
          <a:prstGeom prst="rect">
            <a:avLst/>
          </a:prstGeom>
        </p:spPr>
        <p:txBody>
          <a:bodyPr wrap="square" lIns="0" tIns="0" rIns="0" bIns="0" anchor="t">
            <a:spAutoFit/>
          </a:bodyPr>
          <a:lstStyle/>
          <a:p>
            <a:pPr algn="just">
              <a:defRPr sz="2800">
                <a:solidFill>
                  <a:srgbClr val="374151"/>
                </a:solidFill>
                <a:effectLst/>
                <a:latin typeface="Söhne"/>
              </a:defRPr>
            </a:pPr>
            <a:r>
              <a:rPr b="1"/>
              <a:t>Sanidad</a:t>
            </a:r>
            <a:r>
              <a:t>: En el contexto de la atención médica, el "pensamiento de soluciones inteligentes" podría implicar analizar datos, tendencias y necesidades de los y las pacientes para crear formas nuevas e innovadoras de proporcionar el servicio. Por ejemplo, un hospital podría utilizar la telemedicina para conectarse con los y las pacientes a distancia, o utilizar algoritmos de aprendizaje automático para diagnosticar con mayor precisión y rapidez.</a:t>
            </a:r>
          </a:p>
        </p:txBody>
      </p:sp>
      <p:sp>
        <p:nvSpPr>
          <p:cNvPr id="31" name="TextBox 31"/>
          <p:cNvSpPr txBox="1"/>
          <p:nvPr/>
        </p:nvSpPr>
        <p:spPr>
          <a:xfrm>
            <a:off x="2478273" y="1403780"/>
            <a:ext cx="10489690" cy="465512"/>
          </a:xfrm>
          <a:prstGeom prst="rect">
            <a:avLst/>
          </a:prstGeom>
        </p:spPr>
        <p:txBody>
          <a:bodyPr wrap="square" lIns="0" tIns="0" rIns="0" bIns="0" anchor="t">
            <a:spAutoFit/>
          </a:bodyPr>
          <a:lstStyle/>
          <a:p>
            <a:pPr algn="just">
              <a:lnSpc>
                <a:spcPts val="3359"/>
              </a:lnSpc>
              <a:defRPr sz="3600" b="1">
                <a:solidFill>
                  <a:srgbClr val="374151"/>
                </a:solidFill>
                <a:effectLst/>
                <a:latin typeface="Söhne"/>
              </a:defRPr>
            </a:pPr>
            <a:r>
              <a:rPr dirty="0" err="1"/>
              <a:t>Ejemplos</a:t>
            </a:r>
            <a:r>
              <a:rPr dirty="0"/>
              <a:t> de "</a:t>
            </a:r>
            <a:r>
              <a:rPr dirty="0" err="1"/>
              <a:t>pensamiento</a:t>
            </a:r>
            <a:r>
              <a:rPr dirty="0"/>
              <a:t> de </a:t>
            </a:r>
            <a:r>
              <a:rPr dirty="0" err="1"/>
              <a:t>soluciones</a:t>
            </a:r>
            <a:r>
              <a:rPr dirty="0"/>
              <a:t> </a:t>
            </a:r>
            <a:r>
              <a:rPr dirty="0" err="1"/>
              <a:t>inteligentes</a:t>
            </a:r>
            <a:r>
              <a:rPr dirty="0"/>
              <a:t>"</a:t>
            </a:r>
            <a:endParaRPr lang="en-US" sz="3600" b="1" spc="-36" dirty="0">
              <a:solidFill>
                <a:srgbClr val="000000"/>
              </a:solidFill>
              <a:latin typeface="Abhaya Libre Regular"/>
            </a:endParaRPr>
          </a:p>
        </p:txBody>
      </p:sp>
      <p:pic>
        <p:nvPicPr>
          <p:cNvPr id="32" name="Picture 32"/>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1852805">
            <a:off x="6323948" y="-3260923"/>
            <a:ext cx="5364129" cy="5364129"/>
          </a:xfrm>
          <a:prstGeom prst="rect">
            <a:avLst/>
          </a:prstGeom>
        </p:spPr>
      </p:pic>
      <p:pic>
        <p:nvPicPr>
          <p:cNvPr id="33" name="Picture 33"/>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0" y="-1490547"/>
            <a:ext cx="3334026" cy="3588482"/>
          </a:xfrm>
          <a:prstGeom prst="rect">
            <a:avLst/>
          </a:prstGeom>
        </p:spPr>
      </p:pic>
      <p:pic>
        <p:nvPicPr>
          <p:cNvPr id="34" name="Picture 34"/>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1185502">
            <a:off x="-3235988" y="28827"/>
            <a:ext cx="4352147" cy="4346443"/>
          </a:xfrm>
          <a:prstGeom prst="rect">
            <a:avLst/>
          </a:prstGeom>
        </p:spPr>
      </p:pic>
      <p:pic>
        <p:nvPicPr>
          <p:cNvPr id="35" name="Picture 35"/>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1852805">
            <a:off x="15257830" y="7358583"/>
            <a:ext cx="5364129" cy="5364129"/>
          </a:xfrm>
          <a:prstGeom prst="rect">
            <a:avLst/>
          </a:prstGeom>
        </p:spPr>
      </p:pic>
      <p:grpSp>
        <p:nvGrpSpPr>
          <p:cNvPr id="36" name="Group 36"/>
          <p:cNvGrpSpPr/>
          <p:nvPr/>
        </p:nvGrpSpPr>
        <p:grpSpPr>
          <a:xfrm>
            <a:off x="-845096" y="8795670"/>
            <a:ext cx="2900572" cy="807705"/>
            <a:chOff x="0" y="0"/>
            <a:chExt cx="3867430" cy="1076939"/>
          </a:xfrm>
        </p:grpSpPr>
        <p:pic>
          <p:nvPicPr>
            <p:cNvPr id="37" name="Picture 37"/>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0" y="0"/>
              <a:ext cx="3867430" cy="618789"/>
            </a:xfrm>
            <a:prstGeom prst="rect">
              <a:avLst/>
            </a:prstGeom>
          </p:spPr>
        </p:pic>
        <p:pic>
          <p:nvPicPr>
            <p:cNvPr id="38" name="Picture 38"/>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0" y="458151"/>
              <a:ext cx="3867430" cy="618789"/>
            </a:xfrm>
            <a:prstGeom prst="rect">
              <a:avLst/>
            </a:prstGeom>
          </p:spPr>
        </p:pic>
      </p:grpSp>
      <p:pic>
        <p:nvPicPr>
          <p:cNvPr id="39" name="Picture 39"/>
          <p:cNvPicPr>
            <a:picLocks noChangeAspect="1"/>
          </p:cNvPicPr>
          <p:nvPr/>
        </p:nvPicPr>
        <p:blipFill>
          <a:blip r:embed="rId23"/>
          <a:srcRect/>
          <a:stretch>
            <a:fillRect/>
          </a:stretch>
        </p:blipFill>
        <p:spPr>
          <a:xfrm>
            <a:off x="7520403" y="9362287"/>
            <a:ext cx="3710720" cy="779251"/>
          </a:xfrm>
          <a:prstGeom prst="rect">
            <a:avLst/>
          </a:prstGeom>
        </p:spPr>
      </p:pic>
      <p:sp>
        <p:nvSpPr>
          <p:cNvPr id="27" name="TextBox 30">
            <a:extLst>
              <a:ext uri="{FF2B5EF4-FFF2-40B4-BE49-F238E27FC236}">
                <a16:creationId xmlns:a16="http://schemas.microsoft.com/office/drawing/2014/main" id="{FD3C9B5F-29F5-6E20-0BD9-B91C4F33F77F}"/>
              </a:ext>
            </a:extLst>
          </p:cNvPr>
          <p:cNvSpPr txBox="1"/>
          <p:nvPr/>
        </p:nvSpPr>
        <p:spPr>
          <a:xfrm>
            <a:off x="1766791" y="6027366"/>
            <a:ext cx="9492375" cy="2585323"/>
          </a:xfrm>
          <a:prstGeom prst="rect">
            <a:avLst/>
          </a:prstGeom>
        </p:spPr>
        <p:txBody>
          <a:bodyPr wrap="square" lIns="0" tIns="0" rIns="0" bIns="0" anchor="t">
            <a:spAutoFit/>
          </a:bodyPr>
          <a:lstStyle/>
          <a:p>
            <a:pPr algn="just">
              <a:defRPr sz="2800">
                <a:solidFill>
                  <a:srgbClr val="374151"/>
                </a:solidFill>
                <a:effectLst/>
                <a:latin typeface="Söhne"/>
              </a:defRPr>
            </a:pPr>
            <a:r>
              <a:rPr b="1" dirty="0" err="1"/>
              <a:t>Energía</a:t>
            </a:r>
            <a:r>
              <a:rPr dirty="0"/>
              <a:t>: </a:t>
            </a:r>
            <a:r>
              <a:rPr dirty="0" err="1"/>
              <a:t>En</a:t>
            </a:r>
            <a:r>
              <a:rPr dirty="0"/>
              <a:t> </a:t>
            </a:r>
            <a:r>
              <a:rPr dirty="0" err="1"/>
              <a:t>el</a:t>
            </a:r>
            <a:r>
              <a:rPr dirty="0"/>
              <a:t> sector </a:t>
            </a:r>
            <a:r>
              <a:rPr dirty="0" err="1"/>
              <a:t>energético</a:t>
            </a:r>
            <a:r>
              <a:rPr dirty="0"/>
              <a:t>, </a:t>
            </a:r>
            <a:r>
              <a:rPr dirty="0" err="1"/>
              <a:t>podría</a:t>
            </a:r>
            <a:r>
              <a:rPr dirty="0"/>
              <a:t> </a:t>
            </a:r>
            <a:r>
              <a:rPr dirty="0" err="1"/>
              <a:t>significar</a:t>
            </a:r>
            <a:r>
              <a:rPr dirty="0"/>
              <a:t> </a:t>
            </a:r>
            <a:r>
              <a:rPr dirty="0" err="1"/>
              <a:t>el</a:t>
            </a:r>
            <a:r>
              <a:rPr dirty="0"/>
              <a:t> </a:t>
            </a:r>
            <a:r>
              <a:rPr dirty="0" err="1"/>
              <a:t>desarrollo</a:t>
            </a:r>
            <a:r>
              <a:rPr dirty="0"/>
              <a:t> de </a:t>
            </a:r>
            <a:r>
              <a:rPr dirty="0" err="1"/>
              <a:t>nuevas</a:t>
            </a:r>
            <a:r>
              <a:rPr dirty="0"/>
              <a:t> </a:t>
            </a:r>
            <a:r>
              <a:rPr dirty="0" err="1"/>
              <a:t>tecnologías</a:t>
            </a:r>
            <a:r>
              <a:rPr dirty="0"/>
              <a:t> y </a:t>
            </a:r>
            <a:r>
              <a:rPr dirty="0" err="1"/>
              <a:t>sistemas</a:t>
            </a:r>
            <a:r>
              <a:rPr dirty="0"/>
              <a:t> que </a:t>
            </a:r>
            <a:r>
              <a:rPr dirty="0" err="1"/>
              <a:t>sean</a:t>
            </a:r>
            <a:r>
              <a:rPr dirty="0"/>
              <a:t> </a:t>
            </a:r>
            <a:r>
              <a:rPr dirty="0" err="1"/>
              <a:t>más</a:t>
            </a:r>
            <a:r>
              <a:rPr dirty="0"/>
              <a:t> </a:t>
            </a:r>
            <a:r>
              <a:rPr dirty="0" err="1"/>
              <a:t>eficientes</a:t>
            </a:r>
            <a:r>
              <a:rPr dirty="0"/>
              <a:t>, </a:t>
            </a:r>
            <a:r>
              <a:rPr dirty="0" err="1"/>
              <a:t>sostenibles</a:t>
            </a:r>
            <a:r>
              <a:rPr dirty="0"/>
              <a:t> y </a:t>
            </a:r>
            <a:r>
              <a:rPr dirty="0" err="1"/>
              <a:t>respetuosos</a:t>
            </a:r>
            <a:r>
              <a:rPr dirty="0"/>
              <a:t> con </a:t>
            </a:r>
            <a:r>
              <a:rPr dirty="0" err="1"/>
              <a:t>el</a:t>
            </a:r>
            <a:r>
              <a:rPr dirty="0"/>
              <a:t> medio </a:t>
            </a:r>
            <a:r>
              <a:rPr dirty="0" err="1"/>
              <a:t>ambiente</a:t>
            </a:r>
            <a:r>
              <a:rPr dirty="0"/>
              <a:t>. Por </a:t>
            </a:r>
            <a:r>
              <a:rPr dirty="0" err="1"/>
              <a:t>ejemplo</a:t>
            </a:r>
            <a:r>
              <a:rPr dirty="0"/>
              <a:t>, una </a:t>
            </a:r>
            <a:r>
              <a:rPr dirty="0" err="1"/>
              <a:t>empresa</a:t>
            </a:r>
            <a:r>
              <a:rPr dirty="0"/>
              <a:t> </a:t>
            </a:r>
            <a:r>
              <a:rPr dirty="0" err="1"/>
              <a:t>podría</a:t>
            </a:r>
            <a:r>
              <a:rPr dirty="0"/>
              <a:t> </a:t>
            </a:r>
            <a:r>
              <a:rPr dirty="0" err="1"/>
              <a:t>desarrollar</a:t>
            </a:r>
            <a:r>
              <a:rPr dirty="0"/>
              <a:t> </a:t>
            </a:r>
            <a:r>
              <a:rPr dirty="0" err="1"/>
              <a:t>nuevas</a:t>
            </a:r>
            <a:r>
              <a:rPr dirty="0"/>
              <a:t> </a:t>
            </a:r>
            <a:r>
              <a:rPr dirty="0" err="1"/>
              <a:t>tecnologías</a:t>
            </a:r>
            <a:r>
              <a:rPr dirty="0"/>
              <a:t> de </a:t>
            </a:r>
            <a:r>
              <a:rPr dirty="0" err="1"/>
              <a:t>turbinas</a:t>
            </a:r>
            <a:r>
              <a:rPr dirty="0"/>
              <a:t> </a:t>
            </a:r>
            <a:r>
              <a:rPr dirty="0" err="1"/>
              <a:t>eólicas</a:t>
            </a:r>
            <a:r>
              <a:rPr dirty="0"/>
              <a:t> que </a:t>
            </a:r>
            <a:r>
              <a:rPr dirty="0" err="1"/>
              <a:t>generen</a:t>
            </a:r>
            <a:r>
              <a:rPr dirty="0"/>
              <a:t> </a:t>
            </a:r>
            <a:r>
              <a:rPr dirty="0" err="1"/>
              <a:t>más</a:t>
            </a:r>
            <a:r>
              <a:rPr dirty="0"/>
              <a:t> </a:t>
            </a:r>
            <a:r>
              <a:rPr dirty="0" err="1"/>
              <a:t>energía</a:t>
            </a:r>
            <a:r>
              <a:rPr dirty="0"/>
              <a:t> </a:t>
            </a:r>
            <a:r>
              <a:rPr dirty="0" err="1"/>
              <a:t>en</a:t>
            </a:r>
            <a:r>
              <a:rPr dirty="0"/>
              <a:t> un </a:t>
            </a:r>
            <a:r>
              <a:rPr dirty="0" err="1"/>
              <a:t>espacio</a:t>
            </a:r>
            <a:r>
              <a:rPr dirty="0"/>
              <a:t> </a:t>
            </a:r>
            <a:r>
              <a:rPr dirty="0" err="1"/>
              <a:t>más</a:t>
            </a:r>
            <a:r>
              <a:rPr dirty="0"/>
              <a:t> </a:t>
            </a:r>
            <a:r>
              <a:rPr dirty="0" err="1"/>
              <a:t>reducido</a:t>
            </a:r>
            <a:r>
              <a:rPr dirty="0"/>
              <a:t>, o </a:t>
            </a:r>
            <a:r>
              <a:rPr dirty="0" err="1"/>
              <a:t>trabajar</a:t>
            </a:r>
            <a:r>
              <a:rPr dirty="0"/>
              <a:t> </a:t>
            </a:r>
            <a:r>
              <a:rPr dirty="0" err="1"/>
              <a:t>en</a:t>
            </a:r>
            <a:r>
              <a:rPr dirty="0"/>
              <a:t> la </a:t>
            </a:r>
            <a:r>
              <a:rPr dirty="0" err="1"/>
              <a:t>creación</a:t>
            </a:r>
            <a:r>
              <a:rPr dirty="0"/>
              <a:t> de </a:t>
            </a:r>
            <a:r>
              <a:rPr dirty="0" err="1"/>
              <a:t>diseños</a:t>
            </a:r>
            <a:r>
              <a:rPr dirty="0"/>
              <a:t> de </a:t>
            </a:r>
            <a:r>
              <a:rPr dirty="0" err="1"/>
              <a:t>edificios</a:t>
            </a:r>
            <a:r>
              <a:rPr dirty="0"/>
              <a:t> </a:t>
            </a:r>
            <a:r>
              <a:rPr dirty="0" err="1"/>
              <a:t>más</a:t>
            </a:r>
            <a:r>
              <a:rPr dirty="0"/>
              <a:t> </a:t>
            </a:r>
            <a:r>
              <a:rPr dirty="0" err="1"/>
              <a:t>eficientes</a:t>
            </a:r>
            <a:r>
              <a:rPr dirty="0"/>
              <a:t> </a:t>
            </a:r>
            <a:r>
              <a:rPr dirty="0" err="1"/>
              <a:t>energéticamente</a:t>
            </a:r>
            <a:r>
              <a:rPr dirty="0"/>
              <a:t>.</a:t>
            </a:r>
          </a:p>
        </p:txBody>
      </p:sp>
    </p:spTree>
    <p:extLst>
      <p:ext uri="{BB962C8B-B14F-4D97-AF65-F5344CB8AC3E}">
        <p14:creationId xmlns:p14="http://schemas.microsoft.com/office/powerpoint/2010/main" val="23568002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0770731" y="4768328"/>
            <a:ext cx="7775659" cy="189443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739527" y="5000829"/>
            <a:ext cx="1338808" cy="1143007"/>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427531" y="6846114"/>
            <a:ext cx="1218800" cy="1198994"/>
          </a:xfrm>
          <a:prstGeom prst="rect">
            <a:avLst/>
          </a:prstGeom>
        </p:spPr>
      </p:pic>
      <p:grpSp>
        <p:nvGrpSpPr>
          <p:cNvPr id="5" name="Group 5"/>
          <p:cNvGrpSpPr/>
          <p:nvPr/>
        </p:nvGrpSpPr>
        <p:grpSpPr>
          <a:xfrm>
            <a:off x="14658560" y="2060782"/>
            <a:ext cx="657082" cy="657082"/>
            <a:chOff x="0" y="0"/>
            <a:chExt cx="812800" cy="812800"/>
          </a:xfrm>
        </p:grpSpPr>
        <p:sp>
          <p:nvSpPr>
            <p:cNvPr id="6" name="Freeform 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4989E"/>
            </a:solidFill>
          </p:spPr>
        </p:sp>
        <p:sp>
          <p:nvSpPr>
            <p:cNvPr id="7" name="TextBox 7"/>
            <p:cNvSpPr txBox="1"/>
            <p:nvPr/>
          </p:nvSpPr>
          <p:spPr>
            <a:xfrm>
              <a:off x="76200" y="38100"/>
              <a:ext cx="660400" cy="698500"/>
            </a:xfrm>
            <a:prstGeom prst="rect">
              <a:avLst/>
            </a:prstGeom>
          </p:spPr>
          <p:txBody>
            <a:bodyPr lIns="50800" tIns="50800" rIns="50800" bIns="50800" anchor="ctr"/>
            <a:lstStyle/>
            <a:p>
              <a:pPr algn="ctr">
                <a:lnSpc>
                  <a:spcPts val="2659"/>
                </a:lnSpc>
              </a:pPr>
              <a:endParaRPr/>
            </a:p>
          </p:txBody>
        </p:sp>
      </p:grpSp>
      <p:grpSp>
        <p:nvGrpSpPr>
          <p:cNvPr id="8" name="Group 8"/>
          <p:cNvGrpSpPr/>
          <p:nvPr/>
        </p:nvGrpSpPr>
        <p:grpSpPr>
          <a:xfrm>
            <a:off x="13665800" y="3547556"/>
            <a:ext cx="657082" cy="657082"/>
            <a:chOff x="0" y="0"/>
            <a:chExt cx="812800" cy="812800"/>
          </a:xfrm>
        </p:grpSpPr>
        <p:sp>
          <p:nvSpPr>
            <p:cNvPr id="9" name="Freeform 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0E9E5"/>
            </a:solidFill>
          </p:spPr>
        </p:sp>
        <p:sp>
          <p:nvSpPr>
            <p:cNvPr id="10" name="TextBox 10"/>
            <p:cNvSpPr txBox="1"/>
            <p:nvPr/>
          </p:nvSpPr>
          <p:spPr>
            <a:xfrm>
              <a:off x="76200" y="38100"/>
              <a:ext cx="660400" cy="698500"/>
            </a:xfrm>
            <a:prstGeom prst="rect">
              <a:avLst/>
            </a:prstGeom>
          </p:spPr>
          <p:txBody>
            <a:bodyPr lIns="50800" tIns="50800" rIns="50800" bIns="50800" anchor="ctr"/>
            <a:lstStyle/>
            <a:p>
              <a:pPr algn="ctr">
                <a:lnSpc>
                  <a:spcPts val="2659"/>
                </a:lnSpc>
              </a:pPr>
              <a:endParaRPr/>
            </a:p>
          </p:txBody>
        </p:sp>
      </p:grpSp>
      <p:grpSp>
        <p:nvGrpSpPr>
          <p:cNvPr id="11" name="Group 11"/>
          <p:cNvGrpSpPr/>
          <p:nvPr/>
        </p:nvGrpSpPr>
        <p:grpSpPr>
          <a:xfrm>
            <a:off x="13382803" y="5303960"/>
            <a:ext cx="657082" cy="657082"/>
            <a:chOff x="0" y="0"/>
            <a:chExt cx="812800" cy="812800"/>
          </a:xfrm>
        </p:grpSpPr>
        <p:sp>
          <p:nvSpPr>
            <p:cNvPr id="12" name="Freeform 1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43A44"/>
            </a:solidFill>
          </p:spPr>
        </p:sp>
        <p:sp>
          <p:nvSpPr>
            <p:cNvPr id="13" name="TextBox 13"/>
            <p:cNvSpPr txBox="1"/>
            <p:nvPr/>
          </p:nvSpPr>
          <p:spPr>
            <a:xfrm>
              <a:off x="76200" y="38100"/>
              <a:ext cx="660400" cy="698500"/>
            </a:xfrm>
            <a:prstGeom prst="rect">
              <a:avLst/>
            </a:prstGeom>
          </p:spPr>
          <p:txBody>
            <a:bodyPr lIns="50800" tIns="50800" rIns="50800" bIns="50800" anchor="ctr"/>
            <a:lstStyle/>
            <a:p>
              <a:pPr algn="ctr">
                <a:lnSpc>
                  <a:spcPts val="2659"/>
                </a:lnSpc>
              </a:pPr>
              <a:endParaRPr/>
            </a:p>
          </p:txBody>
        </p:sp>
      </p:grpSp>
      <p:grpSp>
        <p:nvGrpSpPr>
          <p:cNvPr id="14" name="Group 14"/>
          <p:cNvGrpSpPr/>
          <p:nvPr/>
        </p:nvGrpSpPr>
        <p:grpSpPr>
          <a:xfrm>
            <a:off x="13752257" y="7056417"/>
            <a:ext cx="657082" cy="657082"/>
            <a:chOff x="0" y="0"/>
            <a:chExt cx="812800" cy="812800"/>
          </a:xfrm>
        </p:grpSpPr>
        <p:sp>
          <p:nvSpPr>
            <p:cNvPr id="15" name="Freeform 1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535454"/>
            </a:solidFill>
          </p:spPr>
        </p:sp>
        <p:sp>
          <p:nvSpPr>
            <p:cNvPr id="16" name="TextBox 16"/>
            <p:cNvSpPr txBox="1"/>
            <p:nvPr/>
          </p:nvSpPr>
          <p:spPr>
            <a:xfrm>
              <a:off x="76200" y="38100"/>
              <a:ext cx="660400" cy="698500"/>
            </a:xfrm>
            <a:prstGeom prst="rect">
              <a:avLst/>
            </a:prstGeom>
          </p:spPr>
          <p:txBody>
            <a:bodyPr lIns="50800" tIns="50800" rIns="50800" bIns="50800" anchor="ctr"/>
            <a:lstStyle/>
            <a:p>
              <a:pPr algn="ctr">
                <a:lnSpc>
                  <a:spcPts val="2659"/>
                </a:lnSpc>
              </a:pPr>
              <a:endParaRPr/>
            </a:p>
          </p:txBody>
        </p:sp>
      </p:grpSp>
      <p:grpSp>
        <p:nvGrpSpPr>
          <p:cNvPr id="17" name="Group 17"/>
          <p:cNvGrpSpPr/>
          <p:nvPr/>
        </p:nvGrpSpPr>
        <p:grpSpPr>
          <a:xfrm>
            <a:off x="14658560" y="8705205"/>
            <a:ext cx="657082" cy="657082"/>
            <a:chOff x="0" y="0"/>
            <a:chExt cx="812800" cy="812800"/>
          </a:xfrm>
        </p:grpSpPr>
        <p:sp>
          <p:nvSpPr>
            <p:cNvPr id="18" name="Freeform 1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3B2A3"/>
            </a:solidFill>
          </p:spPr>
        </p:sp>
        <p:sp>
          <p:nvSpPr>
            <p:cNvPr id="19" name="TextBox 19"/>
            <p:cNvSpPr txBox="1"/>
            <p:nvPr/>
          </p:nvSpPr>
          <p:spPr>
            <a:xfrm>
              <a:off x="76200" y="38100"/>
              <a:ext cx="660400" cy="698500"/>
            </a:xfrm>
            <a:prstGeom prst="rect">
              <a:avLst/>
            </a:prstGeom>
          </p:spPr>
          <p:txBody>
            <a:bodyPr lIns="50800" tIns="50800" rIns="50800" bIns="50800" anchor="ctr"/>
            <a:lstStyle/>
            <a:p>
              <a:pPr algn="ctr">
                <a:lnSpc>
                  <a:spcPts val="2659"/>
                </a:lnSpc>
              </a:pPr>
              <a:endParaRPr/>
            </a:p>
          </p:txBody>
        </p:sp>
      </p:grpSp>
      <p:pic>
        <p:nvPicPr>
          <p:cNvPr id="20" name="Picture 20"/>
          <p:cNvPicPr>
            <a:picLocks noChangeAspect="1"/>
          </p:cNvPicPr>
          <p:nvPr/>
        </p:nvPicPr>
        <p:blipFill>
          <a:blip r:embed="rId8"/>
          <a:srcRect/>
          <a:stretch>
            <a:fillRect/>
          </a:stretch>
        </p:blipFill>
        <p:spPr>
          <a:xfrm>
            <a:off x="16418708" y="0"/>
            <a:ext cx="1869292" cy="1869292"/>
          </a:xfrm>
          <a:prstGeom prst="rect">
            <a:avLst/>
          </a:prstGeom>
        </p:spPr>
      </p:pic>
      <p:grpSp>
        <p:nvGrpSpPr>
          <p:cNvPr id="21" name="Group 21"/>
          <p:cNvGrpSpPr/>
          <p:nvPr/>
        </p:nvGrpSpPr>
        <p:grpSpPr>
          <a:xfrm>
            <a:off x="14770557" y="3970317"/>
            <a:ext cx="3086100" cy="3086100"/>
            <a:chOff x="0" y="0"/>
            <a:chExt cx="812800" cy="812800"/>
          </a:xfrm>
        </p:grpSpPr>
        <p:sp>
          <p:nvSpPr>
            <p:cNvPr id="22" name="Freeform 22"/>
            <p:cNvSpPr/>
            <p:nvPr/>
          </p:nvSpPr>
          <p:spPr>
            <a:xfrm>
              <a:off x="0" y="0"/>
              <a:ext cx="812800" cy="812800"/>
            </a:xfrm>
            <a:custGeom>
              <a:avLst/>
              <a:gdLst/>
              <a:ahLst/>
              <a:cxnLst/>
              <a:rect l="l" t="t" r="r" b="b"/>
              <a:pathLst>
                <a:path w="812800" h="812800">
                  <a:moveTo>
                    <a:pt x="127941" y="0"/>
                  </a:moveTo>
                  <a:lnTo>
                    <a:pt x="684859" y="0"/>
                  </a:lnTo>
                  <a:cubicBezTo>
                    <a:pt x="718791" y="0"/>
                    <a:pt x="751333" y="13479"/>
                    <a:pt x="775327" y="37473"/>
                  </a:cubicBezTo>
                  <a:cubicBezTo>
                    <a:pt x="799321" y="61467"/>
                    <a:pt x="812800" y="94009"/>
                    <a:pt x="812800" y="127941"/>
                  </a:cubicBezTo>
                  <a:lnTo>
                    <a:pt x="812800" y="684859"/>
                  </a:lnTo>
                  <a:cubicBezTo>
                    <a:pt x="812800" y="718791"/>
                    <a:pt x="799321" y="751333"/>
                    <a:pt x="775327" y="775327"/>
                  </a:cubicBezTo>
                  <a:cubicBezTo>
                    <a:pt x="751333" y="799321"/>
                    <a:pt x="718791" y="812800"/>
                    <a:pt x="684859" y="812800"/>
                  </a:cubicBezTo>
                  <a:lnTo>
                    <a:pt x="127941" y="812800"/>
                  </a:lnTo>
                  <a:cubicBezTo>
                    <a:pt x="94009" y="812800"/>
                    <a:pt x="61467" y="799321"/>
                    <a:pt x="37473" y="775327"/>
                  </a:cubicBezTo>
                  <a:cubicBezTo>
                    <a:pt x="13479" y="751333"/>
                    <a:pt x="0" y="718791"/>
                    <a:pt x="0" y="684859"/>
                  </a:cubicBezTo>
                  <a:lnTo>
                    <a:pt x="0" y="127941"/>
                  </a:lnTo>
                  <a:cubicBezTo>
                    <a:pt x="0" y="94009"/>
                    <a:pt x="13479" y="61467"/>
                    <a:pt x="37473" y="37473"/>
                  </a:cubicBezTo>
                  <a:cubicBezTo>
                    <a:pt x="61467" y="13479"/>
                    <a:pt x="94009" y="0"/>
                    <a:pt x="127941" y="0"/>
                  </a:cubicBezTo>
                  <a:close/>
                </a:path>
              </a:pathLst>
            </a:custGeom>
            <a:solidFill>
              <a:srgbClr val="23B2A3"/>
            </a:solidFill>
          </p:spPr>
        </p:sp>
        <p:sp>
          <p:nvSpPr>
            <p:cNvPr id="23" name="TextBox 23"/>
            <p:cNvSpPr txBox="1"/>
            <p:nvPr/>
          </p:nvSpPr>
          <p:spPr>
            <a:xfrm>
              <a:off x="0" y="-76200"/>
              <a:ext cx="812800" cy="889000"/>
            </a:xfrm>
            <a:prstGeom prst="rect">
              <a:avLst/>
            </a:prstGeom>
          </p:spPr>
          <p:txBody>
            <a:bodyPr lIns="50800" tIns="50800" rIns="50800" bIns="50800" anchor="ctr"/>
            <a:lstStyle/>
            <a:p>
              <a:pPr algn="ctr">
                <a:lnSpc>
                  <a:spcPts val="4479"/>
                </a:lnSpc>
                <a:defRPr sz="3199">
                  <a:solidFill>
                    <a:srgbClr val="FEFEFE"/>
                  </a:solidFill>
                  <a:latin typeface="Abhaya Libre Regular"/>
                </a:defRPr>
              </a:pPr>
              <a:r>
                <a:t>pensamiento de soluciones inteligentes </a:t>
              </a:r>
            </a:p>
          </p:txBody>
        </p:sp>
      </p:grpSp>
      <p:pic>
        <p:nvPicPr>
          <p:cNvPr id="24" name="Picture 24"/>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3665800" y="1440853"/>
            <a:ext cx="593582" cy="1239858"/>
          </a:xfrm>
          <a:prstGeom prst="rect">
            <a:avLst/>
          </a:prstGeom>
        </p:spPr>
      </p:pic>
      <p:pic>
        <p:nvPicPr>
          <p:cNvPr id="25" name="Picture 25"/>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2289686" y="3162015"/>
            <a:ext cx="1239858" cy="1239858"/>
          </a:xfrm>
          <a:prstGeom prst="rect">
            <a:avLst/>
          </a:prstGeom>
        </p:spPr>
      </p:pic>
      <p:pic>
        <p:nvPicPr>
          <p:cNvPr id="26" name="Picture 26"/>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3022445" y="8352972"/>
            <a:ext cx="1239034" cy="1250402"/>
          </a:xfrm>
          <a:prstGeom prst="rect">
            <a:avLst/>
          </a:prstGeom>
        </p:spPr>
      </p:pic>
      <p:sp>
        <p:nvSpPr>
          <p:cNvPr id="30" name="TextBox 30"/>
          <p:cNvSpPr txBox="1"/>
          <p:nvPr/>
        </p:nvSpPr>
        <p:spPr>
          <a:xfrm>
            <a:off x="1654981" y="2409289"/>
            <a:ext cx="9492375" cy="1477328"/>
          </a:xfrm>
          <a:prstGeom prst="rect">
            <a:avLst/>
          </a:prstGeom>
        </p:spPr>
        <p:txBody>
          <a:bodyPr wrap="square" lIns="0" tIns="0" rIns="0" bIns="0" anchor="t">
            <a:spAutoFit/>
          </a:bodyPr>
          <a:lstStyle/>
          <a:p>
            <a:pPr algn="just">
              <a:defRPr sz="2400">
                <a:solidFill>
                  <a:srgbClr val="374151"/>
                </a:solidFill>
                <a:effectLst/>
                <a:latin typeface="Söhne"/>
              </a:defRPr>
            </a:pPr>
            <a:r>
              <a:rPr b="1"/>
              <a:t>Educación</a:t>
            </a:r>
            <a:r>
              <a:t>: puedes involucrar la tecnología y los datos para crear nuevas formas de ofrecer programas de educación y formación. Por ejemplo, una universidad podría usar plataformas de aprendizaje en línea para llegar a estudiantes en ubicaciones lejanas, o usar simulaciones de realidad virtual para proporcionar experiencias de formación práctica.</a:t>
            </a:r>
          </a:p>
        </p:txBody>
      </p:sp>
      <p:sp>
        <p:nvSpPr>
          <p:cNvPr id="31" name="TextBox 31"/>
          <p:cNvSpPr txBox="1"/>
          <p:nvPr/>
        </p:nvSpPr>
        <p:spPr>
          <a:xfrm>
            <a:off x="2366532" y="1752224"/>
            <a:ext cx="10489690" cy="465512"/>
          </a:xfrm>
          <a:prstGeom prst="rect">
            <a:avLst/>
          </a:prstGeom>
        </p:spPr>
        <p:txBody>
          <a:bodyPr wrap="square" lIns="0" tIns="0" rIns="0" bIns="0" anchor="t">
            <a:spAutoFit/>
          </a:bodyPr>
          <a:lstStyle/>
          <a:p>
            <a:pPr algn="just">
              <a:lnSpc>
                <a:spcPts val="3359"/>
              </a:lnSpc>
              <a:defRPr sz="3600" b="1">
                <a:solidFill>
                  <a:srgbClr val="374151"/>
                </a:solidFill>
                <a:effectLst/>
                <a:latin typeface="Söhne"/>
              </a:defRPr>
            </a:pPr>
            <a:r>
              <a:t>Ejemplos de "pensamiento de soluciones inteligentes"</a:t>
            </a:r>
            <a:endParaRPr lang="en-US" sz="3600" b="1" spc="-36" dirty="0">
              <a:solidFill>
                <a:srgbClr val="000000"/>
              </a:solidFill>
              <a:latin typeface="Abhaya Libre Regular"/>
            </a:endParaRPr>
          </a:p>
        </p:txBody>
      </p:sp>
      <p:pic>
        <p:nvPicPr>
          <p:cNvPr id="32" name="Picture 32"/>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1852805">
            <a:off x="10269487" y="255872"/>
            <a:ext cx="2502663" cy="2502663"/>
          </a:xfrm>
          <a:prstGeom prst="rect">
            <a:avLst/>
          </a:prstGeom>
        </p:spPr>
      </p:pic>
      <p:pic>
        <p:nvPicPr>
          <p:cNvPr id="33" name="Picture 33"/>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0" y="-1490547"/>
            <a:ext cx="3334026" cy="3588482"/>
          </a:xfrm>
          <a:prstGeom prst="rect">
            <a:avLst/>
          </a:prstGeom>
        </p:spPr>
      </p:pic>
      <p:pic>
        <p:nvPicPr>
          <p:cNvPr id="34" name="Picture 34"/>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1185502">
            <a:off x="4454156" y="8161068"/>
            <a:ext cx="2029361" cy="2026701"/>
          </a:xfrm>
          <a:prstGeom prst="rect">
            <a:avLst/>
          </a:prstGeom>
        </p:spPr>
      </p:pic>
      <p:pic>
        <p:nvPicPr>
          <p:cNvPr id="35" name="Picture 35"/>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1852805">
            <a:off x="15825376" y="7661156"/>
            <a:ext cx="2252717" cy="2252717"/>
          </a:xfrm>
          <a:prstGeom prst="rect">
            <a:avLst/>
          </a:prstGeom>
        </p:spPr>
      </p:pic>
      <p:grpSp>
        <p:nvGrpSpPr>
          <p:cNvPr id="36" name="Group 36"/>
          <p:cNvGrpSpPr/>
          <p:nvPr/>
        </p:nvGrpSpPr>
        <p:grpSpPr>
          <a:xfrm>
            <a:off x="204695" y="8868809"/>
            <a:ext cx="2900572" cy="807705"/>
            <a:chOff x="0" y="0"/>
            <a:chExt cx="3867430" cy="1076939"/>
          </a:xfrm>
        </p:grpSpPr>
        <p:pic>
          <p:nvPicPr>
            <p:cNvPr id="37" name="Picture 37"/>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0" y="0"/>
              <a:ext cx="3867430" cy="618789"/>
            </a:xfrm>
            <a:prstGeom prst="rect">
              <a:avLst/>
            </a:prstGeom>
          </p:spPr>
        </p:pic>
        <p:pic>
          <p:nvPicPr>
            <p:cNvPr id="38" name="Picture 38"/>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0" y="458151"/>
              <a:ext cx="3867430" cy="618789"/>
            </a:xfrm>
            <a:prstGeom prst="rect">
              <a:avLst/>
            </a:prstGeom>
          </p:spPr>
        </p:pic>
      </p:grpSp>
      <p:pic>
        <p:nvPicPr>
          <p:cNvPr id="39" name="Picture 39"/>
          <p:cNvPicPr>
            <a:picLocks noChangeAspect="1"/>
          </p:cNvPicPr>
          <p:nvPr/>
        </p:nvPicPr>
        <p:blipFill>
          <a:blip r:embed="rId23"/>
          <a:srcRect/>
          <a:stretch>
            <a:fillRect/>
          </a:stretch>
        </p:blipFill>
        <p:spPr>
          <a:xfrm>
            <a:off x="7520403" y="9362287"/>
            <a:ext cx="3710720" cy="779251"/>
          </a:xfrm>
          <a:prstGeom prst="rect">
            <a:avLst/>
          </a:prstGeom>
        </p:spPr>
      </p:pic>
      <p:sp>
        <p:nvSpPr>
          <p:cNvPr id="27" name="TextBox 30">
            <a:extLst>
              <a:ext uri="{FF2B5EF4-FFF2-40B4-BE49-F238E27FC236}">
                <a16:creationId xmlns:a16="http://schemas.microsoft.com/office/drawing/2014/main" id="{FD3C9B5F-29F5-6E20-0BD9-B91C4F33F77F}"/>
              </a:ext>
            </a:extLst>
          </p:cNvPr>
          <p:cNvSpPr txBox="1"/>
          <p:nvPr/>
        </p:nvSpPr>
        <p:spPr>
          <a:xfrm>
            <a:off x="1252127" y="4204638"/>
            <a:ext cx="9492375" cy="2215991"/>
          </a:xfrm>
          <a:prstGeom prst="rect">
            <a:avLst/>
          </a:prstGeom>
        </p:spPr>
        <p:txBody>
          <a:bodyPr wrap="square" lIns="0" tIns="0" rIns="0" bIns="0" anchor="t">
            <a:spAutoFit/>
          </a:bodyPr>
          <a:lstStyle/>
          <a:p>
            <a:pPr algn="just">
              <a:defRPr sz="2400">
                <a:solidFill>
                  <a:srgbClr val="374151"/>
                </a:solidFill>
                <a:effectLst/>
                <a:latin typeface="Söhne"/>
              </a:defRPr>
            </a:pPr>
            <a:r>
              <a:rPr b="1"/>
              <a:t>Transporte</a:t>
            </a:r>
            <a:r>
              <a:t>: En el sector del transporte, el "pensamiento de soluciones inteligentes" podría implicar el desarrollo de nuevas tecnologías y sistemas que hagan que el transporte sea más seguro, más eficiente y más respetuoso con el medio ambiente. Por ejemplo, una empresa podría trabajar en la creación de vehículos autónomos que puedan conducirse solos, o usar datos y análisis para optimizar las rutas de transporte y reducir la congestión del tráfico.</a:t>
            </a:r>
          </a:p>
        </p:txBody>
      </p:sp>
      <p:sp>
        <p:nvSpPr>
          <p:cNvPr id="28" name="TextBox 30">
            <a:extLst>
              <a:ext uri="{FF2B5EF4-FFF2-40B4-BE49-F238E27FC236}">
                <a16:creationId xmlns:a16="http://schemas.microsoft.com/office/drawing/2014/main" id="{1DC91000-5878-3976-2BC2-3EF0ED1A330E}"/>
              </a:ext>
            </a:extLst>
          </p:cNvPr>
          <p:cNvSpPr txBox="1"/>
          <p:nvPr/>
        </p:nvSpPr>
        <p:spPr>
          <a:xfrm>
            <a:off x="2055476" y="6738650"/>
            <a:ext cx="9924753" cy="1477328"/>
          </a:xfrm>
          <a:prstGeom prst="rect">
            <a:avLst/>
          </a:prstGeom>
        </p:spPr>
        <p:txBody>
          <a:bodyPr wrap="square" lIns="0" tIns="0" rIns="0" bIns="0" anchor="t">
            <a:spAutoFit/>
          </a:bodyPr>
          <a:lstStyle/>
          <a:p>
            <a:pPr algn="just">
              <a:defRPr sz="2400"/>
            </a:pPr>
            <a:r>
              <a:t>En cada uno de estos ejemplos, el pensamiento de soluciones inteligentes se aplicó analizando las causas fundamentales de un problema e implementando soluciones específicas. Este enfoque se puede aplicar a una amplia gama de desafíos en diversas industrias, y puede llevar a soluciones más efectivas y eficientes.</a:t>
            </a:r>
            <a:endParaRPr lang="en-GB" sz="2400" b="0" i="0" dirty="0">
              <a:solidFill>
                <a:srgbClr val="374151"/>
              </a:solidFill>
              <a:effectLst/>
              <a:latin typeface="Söhne"/>
            </a:endParaRPr>
          </a:p>
        </p:txBody>
      </p:sp>
    </p:spTree>
    <p:extLst>
      <p:ext uri="{BB962C8B-B14F-4D97-AF65-F5344CB8AC3E}">
        <p14:creationId xmlns:p14="http://schemas.microsoft.com/office/powerpoint/2010/main" val="41703789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5974143" y="8370333"/>
            <a:ext cx="10675280" cy="1137869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4" name="Picture 4"/>
          <p:cNvPicPr>
            <a:picLocks noChangeAspect="1"/>
          </p:cNvPicPr>
          <p:nvPr/>
        </p:nvPicPr>
        <p:blipFill>
          <a:blip r:embed="rId6"/>
          <a:srcRect/>
          <a:stretch>
            <a:fillRect/>
          </a:stretch>
        </p:blipFill>
        <p:spPr>
          <a:xfrm>
            <a:off x="16418708" y="0"/>
            <a:ext cx="1869292" cy="1869292"/>
          </a:xfrm>
          <a:prstGeom prst="rect">
            <a:avLst/>
          </a:prstGeom>
        </p:spPr>
      </p:pic>
      <p:pic>
        <p:nvPicPr>
          <p:cNvPr id="5" name="Picture 5"/>
          <p:cNvPicPr>
            <a:picLocks noChangeAspect="1"/>
          </p:cNvPicPr>
          <p:nvPr/>
        </p:nvPicPr>
        <p:blipFill>
          <a:blip r:embed="rId7"/>
          <a:srcRect/>
          <a:stretch>
            <a:fillRect/>
          </a:stretch>
        </p:blipFill>
        <p:spPr>
          <a:xfrm>
            <a:off x="7870030" y="9245916"/>
            <a:ext cx="3710720" cy="779251"/>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9614497">
            <a:off x="17215841" y="8047725"/>
            <a:ext cx="4352147" cy="4346443"/>
          </a:xfrm>
          <a:prstGeom prst="rect">
            <a:avLst/>
          </a:prstGeom>
        </p:spPr>
      </p:pic>
      <p:grpSp>
        <p:nvGrpSpPr>
          <p:cNvPr id="7" name="Group 7"/>
          <p:cNvGrpSpPr>
            <a:grpSpLocks noChangeAspect="1"/>
          </p:cNvGrpSpPr>
          <p:nvPr/>
        </p:nvGrpSpPr>
        <p:grpSpPr>
          <a:xfrm>
            <a:off x="10371593" y="1686837"/>
            <a:ext cx="6086825" cy="3414557"/>
            <a:chOff x="-10605" y="-148534"/>
            <a:chExt cx="2474243" cy="1780625"/>
          </a:xfrm>
        </p:grpSpPr>
        <p:sp>
          <p:nvSpPr>
            <p:cNvPr id="8" name="Freeform 8"/>
            <p:cNvSpPr/>
            <p:nvPr/>
          </p:nvSpPr>
          <p:spPr>
            <a:xfrm>
              <a:off x="-10605" y="-148534"/>
              <a:ext cx="2474243" cy="1780625"/>
            </a:xfrm>
            <a:custGeom>
              <a:avLst/>
              <a:gdLst/>
              <a:ahLst/>
              <a:cxnLst/>
              <a:rect l="l" t="t" r="r" b="b"/>
              <a:pathLst>
                <a:path w="2377441" h="2009140">
                  <a:moveTo>
                    <a:pt x="2376170" y="1778000"/>
                  </a:moveTo>
                  <a:cubicBezTo>
                    <a:pt x="2374900" y="1276350"/>
                    <a:pt x="2359660" y="598170"/>
                    <a:pt x="2359660" y="97790"/>
                  </a:cubicBezTo>
                  <a:cubicBezTo>
                    <a:pt x="2359660" y="90170"/>
                    <a:pt x="2360930" y="82550"/>
                    <a:pt x="2360930" y="76200"/>
                  </a:cubicBezTo>
                  <a:cubicBezTo>
                    <a:pt x="2359660" y="74930"/>
                    <a:pt x="2358390" y="74930"/>
                    <a:pt x="2357120" y="73660"/>
                  </a:cubicBezTo>
                  <a:cubicBezTo>
                    <a:pt x="2357120" y="73660"/>
                    <a:pt x="2355850" y="74930"/>
                    <a:pt x="2355850" y="76200"/>
                  </a:cubicBezTo>
                  <a:cubicBezTo>
                    <a:pt x="2353310" y="82550"/>
                    <a:pt x="2348230" y="82550"/>
                    <a:pt x="2343150" y="82550"/>
                  </a:cubicBezTo>
                  <a:cubicBezTo>
                    <a:pt x="2336800" y="81280"/>
                    <a:pt x="2330450" y="74930"/>
                    <a:pt x="2322830" y="77470"/>
                  </a:cubicBezTo>
                  <a:cubicBezTo>
                    <a:pt x="2320290" y="78740"/>
                    <a:pt x="2315210" y="76200"/>
                    <a:pt x="2313940" y="73660"/>
                  </a:cubicBezTo>
                  <a:cubicBezTo>
                    <a:pt x="2310130" y="68580"/>
                    <a:pt x="2305050" y="68580"/>
                    <a:pt x="2299970" y="71120"/>
                  </a:cubicBezTo>
                  <a:cubicBezTo>
                    <a:pt x="2297430" y="72390"/>
                    <a:pt x="2294890" y="71120"/>
                    <a:pt x="2292350" y="71120"/>
                  </a:cubicBezTo>
                  <a:cubicBezTo>
                    <a:pt x="2288540" y="71120"/>
                    <a:pt x="2283460" y="69850"/>
                    <a:pt x="2279650" y="68580"/>
                  </a:cubicBezTo>
                  <a:cubicBezTo>
                    <a:pt x="2278380" y="68580"/>
                    <a:pt x="2275840" y="67310"/>
                    <a:pt x="2274570" y="67310"/>
                  </a:cubicBezTo>
                  <a:cubicBezTo>
                    <a:pt x="2270760" y="66040"/>
                    <a:pt x="2266950" y="62230"/>
                    <a:pt x="2263140" y="67310"/>
                  </a:cubicBezTo>
                  <a:cubicBezTo>
                    <a:pt x="2263140" y="67310"/>
                    <a:pt x="2260600" y="67310"/>
                    <a:pt x="2259330" y="66040"/>
                  </a:cubicBezTo>
                  <a:cubicBezTo>
                    <a:pt x="2258060" y="63500"/>
                    <a:pt x="2256790" y="59690"/>
                    <a:pt x="2255520" y="57150"/>
                  </a:cubicBezTo>
                  <a:cubicBezTo>
                    <a:pt x="2252980" y="53340"/>
                    <a:pt x="2252980" y="46990"/>
                    <a:pt x="2249170" y="44450"/>
                  </a:cubicBezTo>
                  <a:cubicBezTo>
                    <a:pt x="2246630" y="43180"/>
                    <a:pt x="2245360" y="41910"/>
                    <a:pt x="2244090" y="39370"/>
                  </a:cubicBezTo>
                  <a:cubicBezTo>
                    <a:pt x="2244090" y="38100"/>
                    <a:pt x="2241550" y="36830"/>
                    <a:pt x="2241550" y="35560"/>
                  </a:cubicBezTo>
                  <a:lnTo>
                    <a:pt x="2237740" y="31750"/>
                  </a:lnTo>
                  <a:cubicBezTo>
                    <a:pt x="2236470" y="29210"/>
                    <a:pt x="2235200" y="25400"/>
                    <a:pt x="2232660" y="24130"/>
                  </a:cubicBezTo>
                  <a:cubicBezTo>
                    <a:pt x="2227580" y="20320"/>
                    <a:pt x="2226310" y="15240"/>
                    <a:pt x="2228850" y="8890"/>
                  </a:cubicBezTo>
                  <a:cubicBezTo>
                    <a:pt x="2225040" y="7620"/>
                    <a:pt x="2222500" y="5080"/>
                    <a:pt x="2218690" y="5080"/>
                  </a:cubicBezTo>
                  <a:cubicBezTo>
                    <a:pt x="2203450" y="6350"/>
                    <a:pt x="2186940" y="8890"/>
                    <a:pt x="2171700" y="10160"/>
                  </a:cubicBezTo>
                  <a:cubicBezTo>
                    <a:pt x="2169160" y="10160"/>
                    <a:pt x="2165350" y="11430"/>
                    <a:pt x="2164080" y="12700"/>
                  </a:cubicBezTo>
                  <a:cubicBezTo>
                    <a:pt x="2153920" y="19050"/>
                    <a:pt x="2143760" y="13970"/>
                    <a:pt x="2133600" y="12700"/>
                  </a:cubicBezTo>
                  <a:cubicBezTo>
                    <a:pt x="2125980" y="12700"/>
                    <a:pt x="2118360" y="8890"/>
                    <a:pt x="2110740" y="7620"/>
                  </a:cubicBezTo>
                  <a:cubicBezTo>
                    <a:pt x="2101850" y="6350"/>
                    <a:pt x="2094230" y="7620"/>
                    <a:pt x="2085340" y="6350"/>
                  </a:cubicBezTo>
                  <a:cubicBezTo>
                    <a:pt x="2084070" y="6350"/>
                    <a:pt x="2082800" y="5080"/>
                    <a:pt x="2081530" y="3810"/>
                  </a:cubicBezTo>
                  <a:cubicBezTo>
                    <a:pt x="2078990" y="0"/>
                    <a:pt x="2073910" y="1270"/>
                    <a:pt x="2071370" y="2540"/>
                  </a:cubicBezTo>
                  <a:cubicBezTo>
                    <a:pt x="2067560" y="5080"/>
                    <a:pt x="2066290" y="8890"/>
                    <a:pt x="2063750" y="12700"/>
                  </a:cubicBezTo>
                  <a:cubicBezTo>
                    <a:pt x="2057400" y="13970"/>
                    <a:pt x="2048510" y="15240"/>
                    <a:pt x="2042160" y="19050"/>
                  </a:cubicBezTo>
                  <a:cubicBezTo>
                    <a:pt x="2037080" y="21590"/>
                    <a:pt x="2034540" y="22860"/>
                    <a:pt x="2030730" y="20320"/>
                  </a:cubicBezTo>
                  <a:lnTo>
                    <a:pt x="2029460" y="21590"/>
                  </a:lnTo>
                  <a:cubicBezTo>
                    <a:pt x="2032000" y="24130"/>
                    <a:pt x="2033270" y="27940"/>
                    <a:pt x="2035810" y="30480"/>
                  </a:cubicBezTo>
                  <a:cubicBezTo>
                    <a:pt x="2032000" y="31750"/>
                    <a:pt x="2026920" y="34290"/>
                    <a:pt x="2024380" y="33020"/>
                  </a:cubicBezTo>
                  <a:cubicBezTo>
                    <a:pt x="2018030" y="31750"/>
                    <a:pt x="2015490" y="34290"/>
                    <a:pt x="2010410" y="36830"/>
                  </a:cubicBezTo>
                  <a:cubicBezTo>
                    <a:pt x="2005330" y="40640"/>
                    <a:pt x="1998980" y="43180"/>
                    <a:pt x="1993900" y="45720"/>
                  </a:cubicBezTo>
                  <a:cubicBezTo>
                    <a:pt x="1992630" y="45720"/>
                    <a:pt x="1991360" y="45720"/>
                    <a:pt x="1990090" y="44450"/>
                  </a:cubicBezTo>
                  <a:cubicBezTo>
                    <a:pt x="1988820" y="44450"/>
                    <a:pt x="1987550" y="43180"/>
                    <a:pt x="1987550" y="43180"/>
                  </a:cubicBezTo>
                  <a:cubicBezTo>
                    <a:pt x="1981200" y="45720"/>
                    <a:pt x="1974850" y="48260"/>
                    <a:pt x="1968500" y="45720"/>
                  </a:cubicBezTo>
                  <a:cubicBezTo>
                    <a:pt x="1967230" y="45720"/>
                    <a:pt x="1967230" y="46990"/>
                    <a:pt x="1965960" y="46990"/>
                  </a:cubicBezTo>
                  <a:cubicBezTo>
                    <a:pt x="1958340" y="49530"/>
                    <a:pt x="1953260" y="58420"/>
                    <a:pt x="1943100" y="58420"/>
                  </a:cubicBezTo>
                  <a:cubicBezTo>
                    <a:pt x="1935480" y="58420"/>
                    <a:pt x="1927860" y="64770"/>
                    <a:pt x="1920240" y="64770"/>
                  </a:cubicBezTo>
                  <a:cubicBezTo>
                    <a:pt x="1911350" y="66040"/>
                    <a:pt x="1903730" y="68580"/>
                    <a:pt x="1896110" y="72390"/>
                  </a:cubicBezTo>
                  <a:cubicBezTo>
                    <a:pt x="1893570" y="73660"/>
                    <a:pt x="1891030" y="73660"/>
                    <a:pt x="1889760" y="73660"/>
                  </a:cubicBezTo>
                  <a:cubicBezTo>
                    <a:pt x="1883410" y="71120"/>
                    <a:pt x="1879600" y="74930"/>
                    <a:pt x="1877060" y="78740"/>
                  </a:cubicBezTo>
                  <a:cubicBezTo>
                    <a:pt x="1870710" y="87630"/>
                    <a:pt x="1860550" y="90170"/>
                    <a:pt x="1851660" y="92710"/>
                  </a:cubicBezTo>
                  <a:cubicBezTo>
                    <a:pt x="1840230" y="95250"/>
                    <a:pt x="1828800" y="96520"/>
                    <a:pt x="1817370" y="97790"/>
                  </a:cubicBezTo>
                  <a:cubicBezTo>
                    <a:pt x="1816100" y="97790"/>
                    <a:pt x="1814830" y="101600"/>
                    <a:pt x="1812290" y="102870"/>
                  </a:cubicBezTo>
                  <a:cubicBezTo>
                    <a:pt x="1811020" y="102870"/>
                    <a:pt x="1809750" y="101600"/>
                    <a:pt x="1809750" y="101600"/>
                  </a:cubicBezTo>
                  <a:cubicBezTo>
                    <a:pt x="1803400" y="109220"/>
                    <a:pt x="1799590" y="120650"/>
                    <a:pt x="1786890" y="119380"/>
                  </a:cubicBezTo>
                  <a:lnTo>
                    <a:pt x="1785620" y="119380"/>
                  </a:lnTo>
                  <a:cubicBezTo>
                    <a:pt x="1775460" y="125730"/>
                    <a:pt x="1765300" y="123190"/>
                    <a:pt x="1756410" y="120650"/>
                  </a:cubicBezTo>
                  <a:cubicBezTo>
                    <a:pt x="1753870" y="120650"/>
                    <a:pt x="1750060" y="118110"/>
                    <a:pt x="1748790" y="115570"/>
                  </a:cubicBezTo>
                  <a:cubicBezTo>
                    <a:pt x="1744980" y="107950"/>
                    <a:pt x="1734820" y="105410"/>
                    <a:pt x="1727200" y="107950"/>
                  </a:cubicBezTo>
                  <a:cubicBezTo>
                    <a:pt x="1720850" y="110490"/>
                    <a:pt x="1714500" y="111760"/>
                    <a:pt x="1708150" y="114300"/>
                  </a:cubicBezTo>
                  <a:cubicBezTo>
                    <a:pt x="1697990" y="116840"/>
                    <a:pt x="1689100" y="118110"/>
                    <a:pt x="1678940" y="113030"/>
                  </a:cubicBezTo>
                  <a:cubicBezTo>
                    <a:pt x="1668780" y="107950"/>
                    <a:pt x="1661160" y="111760"/>
                    <a:pt x="1656080" y="123190"/>
                  </a:cubicBezTo>
                  <a:cubicBezTo>
                    <a:pt x="1652270" y="130810"/>
                    <a:pt x="1642109" y="132080"/>
                    <a:pt x="1635759" y="125730"/>
                  </a:cubicBezTo>
                  <a:cubicBezTo>
                    <a:pt x="1631949" y="121920"/>
                    <a:pt x="1629409" y="123190"/>
                    <a:pt x="1625599" y="125730"/>
                  </a:cubicBezTo>
                  <a:lnTo>
                    <a:pt x="1617979" y="133350"/>
                  </a:lnTo>
                  <a:cubicBezTo>
                    <a:pt x="1616709" y="134620"/>
                    <a:pt x="1614169" y="134620"/>
                    <a:pt x="1612899" y="134620"/>
                  </a:cubicBezTo>
                  <a:lnTo>
                    <a:pt x="1605279" y="134620"/>
                  </a:lnTo>
                  <a:cubicBezTo>
                    <a:pt x="1600199" y="134620"/>
                    <a:pt x="1595119" y="133350"/>
                    <a:pt x="1590040" y="132080"/>
                  </a:cubicBezTo>
                  <a:cubicBezTo>
                    <a:pt x="1583690" y="130810"/>
                    <a:pt x="1578609" y="127000"/>
                    <a:pt x="1572259" y="125730"/>
                  </a:cubicBezTo>
                  <a:cubicBezTo>
                    <a:pt x="1562099" y="124460"/>
                    <a:pt x="1559559" y="115570"/>
                    <a:pt x="1555749" y="109220"/>
                  </a:cubicBezTo>
                  <a:cubicBezTo>
                    <a:pt x="1553209" y="105410"/>
                    <a:pt x="1548129" y="100330"/>
                    <a:pt x="1543049" y="101600"/>
                  </a:cubicBezTo>
                  <a:cubicBezTo>
                    <a:pt x="1537969" y="104140"/>
                    <a:pt x="1532889" y="101600"/>
                    <a:pt x="1529079" y="100330"/>
                  </a:cubicBezTo>
                  <a:cubicBezTo>
                    <a:pt x="1527809" y="100330"/>
                    <a:pt x="1525269" y="99060"/>
                    <a:pt x="1523999" y="99060"/>
                  </a:cubicBezTo>
                  <a:cubicBezTo>
                    <a:pt x="1515109" y="96520"/>
                    <a:pt x="1508759" y="101600"/>
                    <a:pt x="1502409" y="107950"/>
                  </a:cubicBezTo>
                  <a:lnTo>
                    <a:pt x="1497329" y="113030"/>
                  </a:lnTo>
                  <a:cubicBezTo>
                    <a:pt x="1496059" y="114300"/>
                    <a:pt x="1496059" y="116840"/>
                    <a:pt x="1494790" y="118110"/>
                  </a:cubicBezTo>
                  <a:cubicBezTo>
                    <a:pt x="1487170" y="124460"/>
                    <a:pt x="1479550" y="121920"/>
                    <a:pt x="1470659" y="118110"/>
                  </a:cubicBezTo>
                  <a:cubicBezTo>
                    <a:pt x="1463040" y="114300"/>
                    <a:pt x="1454149" y="118110"/>
                    <a:pt x="1451609" y="125730"/>
                  </a:cubicBezTo>
                  <a:cubicBezTo>
                    <a:pt x="1450340" y="130810"/>
                    <a:pt x="1449070" y="134620"/>
                    <a:pt x="1442720" y="137160"/>
                  </a:cubicBezTo>
                  <a:cubicBezTo>
                    <a:pt x="1436370" y="140970"/>
                    <a:pt x="1428750" y="143510"/>
                    <a:pt x="1427480" y="152400"/>
                  </a:cubicBezTo>
                  <a:cubicBezTo>
                    <a:pt x="1427480" y="153670"/>
                    <a:pt x="1426210" y="154940"/>
                    <a:pt x="1424940" y="154940"/>
                  </a:cubicBezTo>
                  <a:cubicBezTo>
                    <a:pt x="1421130" y="156210"/>
                    <a:pt x="1418590" y="157480"/>
                    <a:pt x="1414780" y="158750"/>
                  </a:cubicBezTo>
                  <a:lnTo>
                    <a:pt x="1403350" y="158750"/>
                  </a:lnTo>
                  <a:cubicBezTo>
                    <a:pt x="1395730" y="157480"/>
                    <a:pt x="1388110" y="154940"/>
                    <a:pt x="1380490" y="153670"/>
                  </a:cubicBezTo>
                  <a:cubicBezTo>
                    <a:pt x="1371600" y="152400"/>
                    <a:pt x="1363979" y="157480"/>
                    <a:pt x="1355090" y="158750"/>
                  </a:cubicBezTo>
                  <a:lnTo>
                    <a:pt x="1353820" y="160020"/>
                  </a:lnTo>
                  <a:cubicBezTo>
                    <a:pt x="1351280" y="163830"/>
                    <a:pt x="1347470" y="162560"/>
                    <a:pt x="1344930" y="160020"/>
                  </a:cubicBezTo>
                  <a:cubicBezTo>
                    <a:pt x="1339850" y="154940"/>
                    <a:pt x="1330960" y="153670"/>
                    <a:pt x="1324610" y="156210"/>
                  </a:cubicBezTo>
                  <a:cubicBezTo>
                    <a:pt x="1316990" y="160020"/>
                    <a:pt x="1309370" y="162560"/>
                    <a:pt x="1301750" y="165100"/>
                  </a:cubicBezTo>
                  <a:cubicBezTo>
                    <a:pt x="1299210" y="165100"/>
                    <a:pt x="1296670" y="163830"/>
                    <a:pt x="1295400" y="163830"/>
                  </a:cubicBezTo>
                  <a:cubicBezTo>
                    <a:pt x="1292860" y="163830"/>
                    <a:pt x="1289050" y="162560"/>
                    <a:pt x="1287780" y="163830"/>
                  </a:cubicBezTo>
                  <a:cubicBezTo>
                    <a:pt x="1277620" y="171450"/>
                    <a:pt x="1267460" y="168910"/>
                    <a:pt x="1258570" y="163830"/>
                  </a:cubicBezTo>
                  <a:cubicBezTo>
                    <a:pt x="1253490" y="161290"/>
                    <a:pt x="1245870" y="158750"/>
                    <a:pt x="1243330" y="151130"/>
                  </a:cubicBezTo>
                  <a:cubicBezTo>
                    <a:pt x="1242060" y="146050"/>
                    <a:pt x="1236980" y="140970"/>
                    <a:pt x="1233170" y="137160"/>
                  </a:cubicBezTo>
                  <a:cubicBezTo>
                    <a:pt x="1226820" y="130810"/>
                    <a:pt x="1220470" y="121920"/>
                    <a:pt x="1209040" y="121920"/>
                  </a:cubicBezTo>
                  <a:cubicBezTo>
                    <a:pt x="1206500" y="121920"/>
                    <a:pt x="1203959" y="116840"/>
                    <a:pt x="1202690" y="118110"/>
                  </a:cubicBezTo>
                  <a:cubicBezTo>
                    <a:pt x="1197609" y="119380"/>
                    <a:pt x="1197609" y="116840"/>
                    <a:pt x="1195070" y="114300"/>
                  </a:cubicBezTo>
                  <a:cubicBezTo>
                    <a:pt x="1192530" y="111760"/>
                    <a:pt x="1188720" y="109220"/>
                    <a:pt x="1186180" y="105410"/>
                  </a:cubicBezTo>
                  <a:cubicBezTo>
                    <a:pt x="1182370" y="100330"/>
                    <a:pt x="1178560" y="93980"/>
                    <a:pt x="1174750" y="88900"/>
                  </a:cubicBezTo>
                  <a:cubicBezTo>
                    <a:pt x="1170940" y="83820"/>
                    <a:pt x="1168400" y="77470"/>
                    <a:pt x="1164590" y="72390"/>
                  </a:cubicBezTo>
                  <a:cubicBezTo>
                    <a:pt x="1163320" y="71120"/>
                    <a:pt x="1159509" y="69850"/>
                    <a:pt x="1158240" y="71120"/>
                  </a:cubicBezTo>
                  <a:lnTo>
                    <a:pt x="1143000" y="78740"/>
                  </a:lnTo>
                  <a:cubicBezTo>
                    <a:pt x="1140460" y="80010"/>
                    <a:pt x="1139190" y="82550"/>
                    <a:pt x="1137920" y="85090"/>
                  </a:cubicBezTo>
                  <a:lnTo>
                    <a:pt x="1136650" y="83820"/>
                  </a:lnTo>
                  <a:cubicBezTo>
                    <a:pt x="1137920" y="80010"/>
                    <a:pt x="1139190" y="76200"/>
                    <a:pt x="1140460" y="74930"/>
                  </a:cubicBezTo>
                  <a:lnTo>
                    <a:pt x="1125220" y="71120"/>
                  </a:lnTo>
                  <a:cubicBezTo>
                    <a:pt x="1121410" y="69850"/>
                    <a:pt x="1115060" y="69850"/>
                    <a:pt x="1112520" y="69850"/>
                  </a:cubicBezTo>
                  <a:lnTo>
                    <a:pt x="1092200" y="69850"/>
                  </a:lnTo>
                  <a:cubicBezTo>
                    <a:pt x="1084580" y="69850"/>
                    <a:pt x="1078230" y="68580"/>
                    <a:pt x="1070610" y="69850"/>
                  </a:cubicBezTo>
                  <a:cubicBezTo>
                    <a:pt x="1065530" y="71120"/>
                    <a:pt x="1061720" y="68580"/>
                    <a:pt x="1057910" y="66040"/>
                  </a:cubicBezTo>
                  <a:cubicBezTo>
                    <a:pt x="1047750" y="58420"/>
                    <a:pt x="1037590" y="49530"/>
                    <a:pt x="1023620" y="53340"/>
                  </a:cubicBezTo>
                  <a:cubicBezTo>
                    <a:pt x="1022350" y="53340"/>
                    <a:pt x="1019810" y="52070"/>
                    <a:pt x="1018540" y="50800"/>
                  </a:cubicBezTo>
                  <a:cubicBezTo>
                    <a:pt x="1014730" y="49530"/>
                    <a:pt x="1012190" y="46990"/>
                    <a:pt x="1007110" y="44450"/>
                  </a:cubicBezTo>
                  <a:cubicBezTo>
                    <a:pt x="1007110" y="48260"/>
                    <a:pt x="1007110" y="49530"/>
                    <a:pt x="1008380" y="52070"/>
                  </a:cubicBezTo>
                  <a:cubicBezTo>
                    <a:pt x="1005840" y="54610"/>
                    <a:pt x="1004570" y="53340"/>
                    <a:pt x="1003300" y="52070"/>
                  </a:cubicBezTo>
                  <a:cubicBezTo>
                    <a:pt x="1002030" y="53340"/>
                    <a:pt x="1000760" y="55880"/>
                    <a:pt x="999490" y="55880"/>
                  </a:cubicBezTo>
                  <a:cubicBezTo>
                    <a:pt x="993140" y="58420"/>
                    <a:pt x="986790" y="59690"/>
                    <a:pt x="980440" y="62230"/>
                  </a:cubicBezTo>
                  <a:cubicBezTo>
                    <a:pt x="977900" y="63500"/>
                    <a:pt x="975360" y="64770"/>
                    <a:pt x="974090" y="66040"/>
                  </a:cubicBezTo>
                  <a:cubicBezTo>
                    <a:pt x="969010" y="69850"/>
                    <a:pt x="965200" y="76200"/>
                    <a:pt x="956310" y="74930"/>
                  </a:cubicBezTo>
                  <a:cubicBezTo>
                    <a:pt x="955040" y="74930"/>
                    <a:pt x="952500" y="77470"/>
                    <a:pt x="949960" y="77470"/>
                  </a:cubicBezTo>
                  <a:cubicBezTo>
                    <a:pt x="947420" y="78740"/>
                    <a:pt x="943610" y="78740"/>
                    <a:pt x="941070" y="80010"/>
                  </a:cubicBezTo>
                  <a:lnTo>
                    <a:pt x="938530" y="80010"/>
                  </a:lnTo>
                  <a:cubicBezTo>
                    <a:pt x="930910" y="82550"/>
                    <a:pt x="924560" y="85090"/>
                    <a:pt x="916940" y="86360"/>
                  </a:cubicBezTo>
                  <a:lnTo>
                    <a:pt x="911860" y="86360"/>
                  </a:lnTo>
                  <a:cubicBezTo>
                    <a:pt x="905510" y="86360"/>
                    <a:pt x="900430" y="85090"/>
                    <a:pt x="894080" y="85090"/>
                  </a:cubicBezTo>
                  <a:cubicBezTo>
                    <a:pt x="887730" y="85090"/>
                    <a:pt x="881380" y="87630"/>
                    <a:pt x="875030" y="87630"/>
                  </a:cubicBezTo>
                  <a:cubicBezTo>
                    <a:pt x="867410" y="87630"/>
                    <a:pt x="858520" y="87630"/>
                    <a:pt x="852170" y="82550"/>
                  </a:cubicBezTo>
                  <a:cubicBezTo>
                    <a:pt x="850900" y="81280"/>
                    <a:pt x="847090" y="81280"/>
                    <a:pt x="844550" y="82550"/>
                  </a:cubicBezTo>
                  <a:cubicBezTo>
                    <a:pt x="835660" y="83820"/>
                    <a:pt x="826770" y="85090"/>
                    <a:pt x="819150" y="87630"/>
                  </a:cubicBezTo>
                  <a:cubicBezTo>
                    <a:pt x="811530" y="90170"/>
                    <a:pt x="807720" y="87630"/>
                    <a:pt x="805180" y="81280"/>
                  </a:cubicBezTo>
                  <a:cubicBezTo>
                    <a:pt x="803910" y="78740"/>
                    <a:pt x="801370" y="76200"/>
                    <a:pt x="798830" y="73660"/>
                  </a:cubicBezTo>
                  <a:cubicBezTo>
                    <a:pt x="795020" y="71120"/>
                    <a:pt x="791210" y="67310"/>
                    <a:pt x="787400" y="67310"/>
                  </a:cubicBezTo>
                  <a:cubicBezTo>
                    <a:pt x="778510" y="67310"/>
                    <a:pt x="773430" y="62230"/>
                    <a:pt x="767080" y="58420"/>
                  </a:cubicBezTo>
                  <a:cubicBezTo>
                    <a:pt x="756920" y="52070"/>
                    <a:pt x="748030" y="44450"/>
                    <a:pt x="735330" y="45720"/>
                  </a:cubicBezTo>
                  <a:lnTo>
                    <a:pt x="735330" y="39370"/>
                  </a:lnTo>
                  <a:cubicBezTo>
                    <a:pt x="737870" y="39370"/>
                    <a:pt x="740410" y="39370"/>
                    <a:pt x="742950" y="38100"/>
                  </a:cubicBezTo>
                  <a:cubicBezTo>
                    <a:pt x="739140" y="35560"/>
                    <a:pt x="739140" y="31750"/>
                    <a:pt x="736600" y="29210"/>
                  </a:cubicBezTo>
                  <a:cubicBezTo>
                    <a:pt x="731520" y="25400"/>
                    <a:pt x="726440" y="24130"/>
                    <a:pt x="721360" y="21590"/>
                  </a:cubicBezTo>
                  <a:cubicBezTo>
                    <a:pt x="717550" y="20320"/>
                    <a:pt x="712470" y="20320"/>
                    <a:pt x="715010" y="26670"/>
                  </a:cubicBezTo>
                  <a:cubicBezTo>
                    <a:pt x="708660" y="27940"/>
                    <a:pt x="703580" y="27940"/>
                    <a:pt x="701040" y="30480"/>
                  </a:cubicBezTo>
                  <a:cubicBezTo>
                    <a:pt x="695960" y="34290"/>
                    <a:pt x="690880" y="31750"/>
                    <a:pt x="687070" y="29210"/>
                  </a:cubicBezTo>
                  <a:cubicBezTo>
                    <a:pt x="684530" y="27940"/>
                    <a:pt x="681990" y="26670"/>
                    <a:pt x="679450" y="27940"/>
                  </a:cubicBezTo>
                  <a:cubicBezTo>
                    <a:pt x="664210" y="35560"/>
                    <a:pt x="648970" y="31750"/>
                    <a:pt x="633730" y="31750"/>
                  </a:cubicBezTo>
                  <a:cubicBezTo>
                    <a:pt x="631190" y="31750"/>
                    <a:pt x="628650" y="30480"/>
                    <a:pt x="624840" y="30480"/>
                  </a:cubicBezTo>
                  <a:cubicBezTo>
                    <a:pt x="619760" y="29210"/>
                    <a:pt x="615950" y="26670"/>
                    <a:pt x="610870" y="25400"/>
                  </a:cubicBezTo>
                  <a:cubicBezTo>
                    <a:pt x="605790" y="24130"/>
                    <a:pt x="599440" y="22860"/>
                    <a:pt x="594360" y="21590"/>
                  </a:cubicBezTo>
                  <a:lnTo>
                    <a:pt x="590550" y="21590"/>
                  </a:lnTo>
                  <a:cubicBezTo>
                    <a:pt x="581660" y="21590"/>
                    <a:pt x="572770" y="22860"/>
                    <a:pt x="565150" y="22860"/>
                  </a:cubicBezTo>
                  <a:cubicBezTo>
                    <a:pt x="558800" y="22860"/>
                    <a:pt x="552450" y="20320"/>
                    <a:pt x="544830" y="19050"/>
                  </a:cubicBezTo>
                  <a:cubicBezTo>
                    <a:pt x="543560" y="8890"/>
                    <a:pt x="533400" y="11430"/>
                    <a:pt x="527050" y="6350"/>
                  </a:cubicBezTo>
                  <a:cubicBezTo>
                    <a:pt x="525780" y="5080"/>
                    <a:pt x="523240" y="6350"/>
                    <a:pt x="521970" y="6350"/>
                  </a:cubicBezTo>
                  <a:cubicBezTo>
                    <a:pt x="514350" y="5080"/>
                    <a:pt x="509270" y="8890"/>
                    <a:pt x="506730" y="15240"/>
                  </a:cubicBezTo>
                  <a:cubicBezTo>
                    <a:pt x="502920" y="21590"/>
                    <a:pt x="492760" y="24130"/>
                    <a:pt x="496570" y="34290"/>
                  </a:cubicBezTo>
                  <a:cubicBezTo>
                    <a:pt x="497840" y="35560"/>
                    <a:pt x="500380" y="36830"/>
                    <a:pt x="501650" y="39370"/>
                  </a:cubicBezTo>
                  <a:cubicBezTo>
                    <a:pt x="501650" y="43180"/>
                    <a:pt x="500380" y="45720"/>
                    <a:pt x="496570" y="44450"/>
                  </a:cubicBezTo>
                  <a:cubicBezTo>
                    <a:pt x="495300" y="44450"/>
                    <a:pt x="494030" y="46990"/>
                    <a:pt x="492760" y="48260"/>
                  </a:cubicBezTo>
                  <a:cubicBezTo>
                    <a:pt x="491490" y="49530"/>
                    <a:pt x="491490" y="52070"/>
                    <a:pt x="490220" y="52070"/>
                  </a:cubicBezTo>
                  <a:cubicBezTo>
                    <a:pt x="482600" y="54610"/>
                    <a:pt x="477520" y="60960"/>
                    <a:pt x="468630" y="59690"/>
                  </a:cubicBezTo>
                  <a:lnTo>
                    <a:pt x="466090" y="59690"/>
                  </a:lnTo>
                  <a:cubicBezTo>
                    <a:pt x="458470" y="66040"/>
                    <a:pt x="450850" y="64770"/>
                    <a:pt x="441960" y="63500"/>
                  </a:cubicBezTo>
                  <a:cubicBezTo>
                    <a:pt x="438150" y="62230"/>
                    <a:pt x="433070" y="63500"/>
                    <a:pt x="427990" y="63500"/>
                  </a:cubicBezTo>
                  <a:cubicBezTo>
                    <a:pt x="424180" y="63500"/>
                    <a:pt x="420370" y="63500"/>
                    <a:pt x="416560" y="60960"/>
                  </a:cubicBezTo>
                  <a:cubicBezTo>
                    <a:pt x="411480" y="58420"/>
                    <a:pt x="406400" y="54610"/>
                    <a:pt x="401320" y="52070"/>
                  </a:cubicBezTo>
                  <a:cubicBezTo>
                    <a:pt x="396240" y="49530"/>
                    <a:pt x="389890" y="49530"/>
                    <a:pt x="389890" y="40640"/>
                  </a:cubicBezTo>
                  <a:cubicBezTo>
                    <a:pt x="389890" y="39370"/>
                    <a:pt x="387350" y="38100"/>
                    <a:pt x="387350" y="36830"/>
                  </a:cubicBezTo>
                  <a:cubicBezTo>
                    <a:pt x="378460" y="44450"/>
                    <a:pt x="370840" y="50800"/>
                    <a:pt x="363220" y="57150"/>
                  </a:cubicBezTo>
                  <a:cubicBezTo>
                    <a:pt x="359410" y="60960"/>
                    <a:pt x="354330" y="66040"/>
                    <a:pt x="356870" y="72390"/>
                  </a:cubicBezTo>
                  <a:cubicBezTo>
                    <a:pt x="356870" y="73660"/>
                    <a:pt x="355600" y="74930"/>
                    <a:pt x="355600" y="76200"/>
                  </a:cubicBezTo>
                  <a:cubicBezTo>
                    <a:pt x="354330" y="78740"/>
                    <a:pt x="353060" y="81280"/>
                    <a:pt x="350520" y="82550"/>
                  </a:cubicBezTo>
                  <a:cubicBezTo>
                    <a:pt x="347980" y="86360"/>
                    <a:pt x="345440" y="90170"/>
                    <a:pt x="342900" y="95250"/>
                  </a:cubicBezTo>
                  <a:lnTo>
                    <a:pt x="335280" y="102870"/>
                  </a:lnTo>
                  <a:cubicBezTo>
                    <a:pt x="332740" y="106680"/>
                    <a:pt x="330200" y="110490"/>
                    <a:pt x="326390" y="113030"/>
                  </a:cubicBezTo>
                  <a:cubicBezTo>
                    <a:pt x="317500" y="120650"/>
                    <a:pt x="308610" y="128270"/>
                    <a:pt x="298450" y="135890"/>
                  </a:cubicBezTo>
                  <a:cubicBezTo>
                    <a:pt x="293370" y="140970"/>
                    <a:pt x="287020" y="144780"/>
                    <a:pt x="281940" y="149860"/>
                  </a:cubicBezTo>
                  <a:cubicBezTo>
                    <a:pt x="273050" y="157480"/>
                    <a:pt x="262890" y="163830"/>
                    <a:pt x="257810" y="175260"/>
                  </a:cubicBezTo>
                  <a:cubicBezTo>
                    <a:pt x="257810" y="176530"/>
                    <a:pt x="255270" y="177800"/>
                    <a:pt x="254000" y="179070"/>
                  </a:cubicBezTo>
                  <a:cubicBezTo>
                    <a:pt x="247650" y="184150"/>
                    <a:pt x="237490" y="184150"/>
                    <a:pt x="237490" y="194310"/>
                  </a:cubicBezTo>
                  <a:cubicBezTo>
                    <a:pt x="227330" y="194310"/>
                    <a:pt x="222250" y="201930"/>
                    <a:pt x="217170" y="208280"/>
                  </a:cubicBezTo>
                  <a:cubicBezTo>
                    <a:pt x="213360" y="213360"/>
                    <a:pt x="209550" y="219710"/>
                    <a:pt x="204470" y="223520"/>
                  </a:cubicBezTo>
                  <a:cubicBezTo>
                    <a:pt x="199390" y="226060"/>
                    <a:pt x="193040" y="224790"/>
                    <a:pt x="186690" y="224790"/>
                  </a:cubicBezTo>
                  <a:cubicBezTo>
                    <a:pt x="184150" y="224790"/>
                    <a:pt x="181610" y="224790"/>
                    <a:pt x="181610" y="226060"/>
                  </a:cubicBezTo>
                  <a:cubicBezTo>
                    <a:pt x="176530" y="231140"/>
                    <a:pt x="170180" y="234950"/>
                    <a:pt x="166370" y="241300"/>
                  </a:cubicBezTo>
                  <a:cubicBezTo>
                    <a:pt x="162560" y="247650"/>
                    <a:pt x="158750" y="251460"/>
                    <a:pt x="152400" y="252730"/>
                  </a:cubicBezTo>
                  <a:cubicBezTo>
                    <a:pt x="146050" y="254000"/>
                    <a:pt x="139700" y="260350"/>
                    <a:pt x="130810" y="256540"/>
                  </a:cubicBezTo>
                  <a:cubicBezTo>
                    <a:pt x="123190" y="254000"/>
                    <a:pt x="114300" y="256540"/>
                    <a:pt x="109220" y="251460"/>
                  </a:cubicBezTo>
                  <a:cubicBezTo>
                    <a:pt x="99060" y="252730"/>
                    <a:pt x="91440" y="255270"/>
                    <a:pt x="82550" y="256540"/>
                  </a:cubicBezTo>
                  <a:cubicBezTo>
                    <a:pt x="72390" y="259080"/>
                    <a:pt x="60960" y="257810"/>
                    <a:pt x="52070" y="265430"/>
                  </a:cubicBezTo>
                  <a:cubicBezTo>
                    <a:pt x="44450" y="271780"/>
                    <a:pt x="38100" y="278130"/>
                    <a:pt x="26670" y="276860"/>
                  </a:cubicBezTo>
                  <a:cubicBezTo>
                    <a:pt x="27940" y="284480"/>
                    <a:pt x="29210" y="290830"/>
                    <a:pt x="30480" y="298450"/>
                  </a:cubicBezTo>
                  <a:cubicBezTo>
                    <a:pt x="33020" y="318770"/>
                    <a:pt x="35560" y="339090"/>
                    <a:pt x="36830" y="359410"/>
                  </a:cubicBezTo>
                  <a:cubicBezTo>
                    <a:pt x="40640" y="384810"/>
                    <a:pt x="41910" y="408940"/>
                    <a:pt x="39370" y="433070"/>
                  </a:cubicBezTo>
                  <a:cubicBezTo>
                    <a:pt x="36830" y="467360"/>
                    <a:pt x="25400" y="1640840"/>
                    <a:pt x="13970" y="1672590"/>
                  </a:cubicBezTo>
                  <a:lnTo>
                    <a:pt x="2540" y="1699260"/>
                  </a:lnTo>
                  <a:cubicBezTo>
                    <a:pt x="0" y="1705610"/>
                    <a:pt x="3810" y="1709420"/>
                    <a:pt x="10160" y="1710690"/>
                  </a:cubicBezTo>
                  <a:cubicBezTo>
                    <a:pt x="17780" y="1711960"/>
                    <a:pt x="20320" y="1717040"/>
                    <a:pt x="22860" y="1723390"/>
                  </a:cubicBezTo>
                  <a:cubicBezTo>
                    <a:pt x="25400" y="1733550"/>
                    <a:pt x="21590" y="1743710"/>
                    <a:pt x="26670" y="1753870"/>
                  </a:cubicBezTo>
                  <a:cubicBezTo>
                    <a:pt x="29210" y="1758950"/>
                    <a:pt x="26670" y="1767840"/>
                    <a:pt x="25400" y="1775460"/>
                  </a:cubicBezTo>
                  <a:cubicBezTo>
                    <a:pt x="24130" y="1785620"/>
                    <a:pt x="26670" y="1795780"/>
                    <a:pt x="30480" y="1804670"/>
                  </a:cubicBezTo>
                  <a:cubicBezTo>
                    <a:pt x="39370" y="1819910"/>
                    <a:pt x="40640" y="1837690"/>
                    <a:pt x="40640" y="1854200"/>
                  </a:cubicBezTo>
                  <a:cubicBezTo>
                    <a:pt x="40640" y="1858010"/>
                    <a:pt x="41910" y="1861820"/>
                    <a:pt x="43180" y="1864360"/>
                  </a:cubicBezTo>
                  <a:cubicBezTo>
                    <a:pt x="45720" y="1866900"/>
                    <a:pt x="50800" y="1869440"/>
                    <a:pt x="55880" y="1870710"/>
                  </a:cubicBezTo>
                  <a:lnTo>
                    <a:pt x="86360" y="1885950"/>
                  </a:lnTo>
                  <a:cubicBezTo>
                    <a:pt x="100330" y="1893570"/>
                    <a:pt x="111760" y="1892300"/>
                    <a:pt x="124460" y="1883410"/>
                  </a:cubicBezTo>
                  <a:cubicBezTo>
                    <a:pt x="125730" y="1882140"/>
                    <a:pt x="129540" y="1880870"/>
                    <a:pt x="130810" y="1880870"/>
                  </a:cubicBezTo>
                  <a:cubicBezTo>
                    <a:pt x="139700" y="1882140"/>
                    <a:pt x="148590" y="1882140"/>
                    <a:pt x="156210" y="1889760"/>
                  </a:cubicBezTo>
                  <a:cubicBezTo>
                    <a:pt x="165100" y="1897380"/>
                    <a:pt x="177800" y="1902460"/>
                    <a:pt x="187960" y="1908810"/>
                  </a:cubicBezTo>
                  <a:cubicBezTo>
                    <a:pt x="194310" y="1912620"/>
                    <a:pt x="201930" y="1917700"/>
                    <a:pt x="205740" y="1922780"/>
                  </a:cubicBezTo>
                  <a:cubicBezTo>
                    <a:pt x="208280" y="1925320"/>
                    <a:pt x="210820" y="1927860"/>
                    <a:pt x="213360" y="1929130"/>
                  </a:cubicBezTo>
                  <a:cubicBezTo>
                    <a:pt x="227330" y="1934210"/>
                    <a:pt x="234950" y="1946910"/>
                    <a:pt x="243840" y="1957070"/>
                  </a:cubicBezTo>
                  <a:cubicBezTo>
                    <a:pt x="251460" y="1965960"/>
                    <a:pt x="261620" y="1971040"/>
                    <a:pt x="273050" y="1972310"/>
                  </a:cubicBezTo>
                  <a:cubicBezTo>
                    <a:pt x="285750" y="1974850"/>
                    <a:pt x="298450" y="1976120"/>
                    <a:pt x="311150" y="1978660"/>
                  </a:cubicBezTo>
                  <a:cubicBezTo>
                    <a:pt x="316230" y="1979930"/>
                    <a:pt x="322580" y="1981200"/>
                    <a:pt x="327660" y="1983740"/>
                  </a:cubicBezTo>
                  <a:cubicBezTo>
                    <a:pt x="334010" y="1986280"/>
                    <a:pt x="340360" y="1986280"/>
                    <a:pt x="345440" y="1990090"/>
                  </a:cubicBezTo>
                  <a:cubicBezTo>
                    <a:pt x="353060" y="1996440"/>
                    <a:pt x="360680" y="2000250"/>
                    <a:pt x="370840" y="1997710"/>
                  </a:cubicBezTo>
                  <a:cubicBezTo>
                    <a:pt x="374650" y="1996440"/>
                    <a:pt x="379730" y="1998980"/>
                    <a:pt x="383540" y="2000250"/>
                  </a:cubicBezTo>
                  <a:cubicBezTo>
                    <a:pt x="384810" y="2000250"/>
                    <a:pt x="386080" y="2001520"/>
                    <a:pt x="387350" y="2001520"/>
                  </a:cubicBezTo>
                  <a:cubicBezTo>
                    <a:pt x="401320" y="2002790"/>
                    <a:pt x="414020" y="2000250"/>
                    <a:pt x="426720" y="1997710"/>
                  </a:cubicBezTo>
                  <a:cubicBezTo>
                    <a:pt x="431800" y="1996440"/>
                    <a:pt x="436880" y="1995170"/>
                    <a:pt x="441960" y="1992630"/>
                  </a:cubicBezTo>
                  <a:cubicBezTo>
                    <a:pt x="455930" y="1986280"/>
                    <a:pt x="469900" y="1979930"/>
                    <a:pt x="482600" y="1972310"/>
                  </a:cubicBezTo>
                  <a:cubicBezTo>
                    <a:pt x="491490" y="1967230"/>
                    <a:pt x="500380" y="1962150"/>
                    <a:pt x="510540" y="1967230"/>
                  </a:cubicBezTo>
                  <a:lnTo>
                    <a:pt x="515620" y="1967230"/>
                  </a:lnTo>
                  <a:cubicBezTo>
                    <a:pt x="524510" y="1967230"/>
                    <a:pt x="533400" y="1965960"/>
                    <a:pt x="541020" y="1964690"/>
                  </a:cubicBezTo>
                  <a:cubicBezTo>
                    <a:pt x="542290" y="1964690"/>
                    <a:pt x="544830" y="1964690"/>
                    <a:pt x="544830" y="1963420"/>
                  </a:cubicBezTo>
                  <a:cubicBezTo>
                    <a:pt x="548640" y="1958340"/>
                    <a:pt x="554990" y="1958340"/>
                    <a:pt x="561340" y="1957070"/>
                  </a:cubicBezTo>
                  <a:cubicBezTo>
                    <a:pt x="571500" y="1955800"/>
                    <a:pt x="581660" y="1955800"/>
                    <a:pt x="589280" y="1949450"/>
                  </a:cubicBezTo>
                  <a:cubicBezTo>
                    <a:pt x="596900" y="1944370"/>
                    <a:pt x="604520" y="1943100"/>
                    <a:pt x="613410" y="1941830"/>
                  </a:cubicBezTo>
                  <a:cubicBezTo>
                    <a:pt x="614680" y="1941830"/>
                    <a:pt x="617220" y="1940560"/>
                    <a:pt x="618490" y="1940560"/>
                  </a:cubicBezTo>
                  <a:cubicBezTo>
                    <a:pt x="624840" y="1939290"/>
                    <a:pt x="631190" y="1935480"/>
                    <a:pt x="636270" y="1936750"/>
                  </a:cubicBezTo>
                  <a:cubicBezTo>
                    <a:pt x="647700" y="1939290"/>
                    <a:pt x="652780" y="1935480"/>
                    <a:pt x="660400" y="1925320"/>
                  </a:cubicBezTo>
                  <a:cubicBezTo>
                    <a:pt x="661670" y="1922780"/>
                    <a:pt x="665480" y="1921510"/>
                    <a:pt x="668020" y="1920240"/>
                  </a:cubicBezTo>
                  <a:cubicBezTo>
                    <a:pt x="674370" y="1918970"/>
                    <a:pt x="680720" y="1920240"/>
                    <a:pt x="687070" y="1918970"/>
                  </a:cubicBezTo>
                  <a:cubicBezTo>
                    <a:pt x="690880" y="1918970"/>
                    <a:pt x="694690" y="1915160"/>
                    <a:pt x="697230" y="1915160"/>
                  </a:cubicBezTo>
                  <a:cubicBezTo>
                    <a:pt x="707390" y="1916430"/>
                    <a:pt x="718820" y="1912620"/>
                    <a:pt x="727710" y="1918970"/>
                  </a:cubicBezTo>
                  <a:cubicBezTo>
                    <a:pt x="728980" y="1920240"/>
                    <a:pt x="731520" y="1920240"/>
                    <a:pt x="734060" y="1920240"/>
                  </a:cubicBezTo>
                  <a:cubicBezTo>
                    <a:pt x="750570" y="1921510"/>
                    <a:pt x="764540" y="1926590"/>
                    <a:pt x="775970" y="1936750"/>
                  </a:cubicBezTo>
                  <a:cubicBezTo>
                    <a:pt x="779780" y="1940560"/>
                    <a:pt x="784860" y="1943100"/>
                    <a:pt x="788670" y="1945640"/>
                  </a:cubicBezTo>
                  <a:cubicBezTo>
                    <a:pt x="792480" y="1948180"/>
                    <a:pt x="797560" y="1948180"/>
                    <a:pt x="801370" y="1949450"/>
                  </a:cubicBezTo>
                  <a:cubicBezTo>
                    <a:pt x="805180" y="1950720"/>
                    <a:pt x="807720" y="1951990"/>
                    <a:pt x="811530" y="1951990"/>
                  </a:cubicBezTo>
                  <a:cubicBezTo>
                    <a:pt x="817880" y="1951990"/>
                    <a:pt x="822960" y="1954530"/>
                    <a:pt x="826770" y="1959610"/>
                  </a:cubicBezTo>
                  <a:cubicBezTo>
                    <a:pt x="828040" y="1960880"/>
                    <a:pt x="829310" y="1962150"/>
                    <a:pt x="830580" y="1964690"/>
                  </a:cubicBezTo>
                  <a:cubicBezTo>
                    <a:pt x="829310" y="1968500"/>
                    <a:pt x="836930" y="1978660"/>
                    <a:pt x="842010" y="1978660"/>
                  </a:cubicBezTo>
                  <a:cubicBezTo>
                    <a:pt x="850900" y="1978660"/>
                    <a:pt x="859790" y="1981200"/>
                    <a:pt x="867410" y="1987550"/>
                  </a:cubicBezTo>
                  <a:cubicBezTo>
                    <a:pt x="868680" y="1988820"/>
                    <a:pt x="871220" y="1988820"/>
                    <a:pt x="873760" y="1987550"/>
                  </a:cubicBezTo>
                  <a:cubicBezTo>
                    <a:pt x="877570" y="1986280"/>
                    <a:pt x="880110" y="1986280"/>
                    <a:pt x="882650" y="1990090"/>
                  </a:cubicBezTo>
                  <a:cubicBezTo>
                    <a:pt x="883920" y="1991360"/>
                    <a:pt x="889000" y="1991360"/>
                    <a:pt x="891540" y="1991360"/>
                  </a:cubicBezTo>
                  <a:cubicBezTo>
                    <a:pt x="897890" y="1991360"/>
                    <a:pt x="905510" y="1990090"/>
                    <a:pt x="911860" y="1991360"/>
                  </a:cubicBezTo>
                  <a:cubicBezTo>
                    <a:pt x="923290" y="1992630"/>
                    <a:pt x="933450" y="1993900"/>
                    <a:pt x="944880" y="1996440"/>
                  </a:cubicBezTo>
                  <a:cubicBezTo>
                    <a:pt x="947420" y="1996440"/>
                    <a:pt x="949960" y="1997710"/>
                    <a:pt x="951230" y="1998980"/>
                  </a:cubicBezTo>
                  <a:cubicBezTo>
                    <a:pt x="953770" y="2005330"/>
                    <a:pt x="960120" y="2005330"/>
                    <a:pt x="963930" y="2006600"/>
                  </a:cubicBezTo>
                  <a:cubicBezTo>
                    <a:pt x="967740" y="2007870"/>
                    <a:pt x="972820" y="2009140"/>
                    <a:pt x="975360" y="2009140"/>
                  </a:cubicBezTo>
                  <a:cubicBezTo>
                    <a:pt x="976630" y="2007870"/>
                    <a:pt x="979170" y="2006600"/>
                    <a:pt x="981710" y="2004060"/>
                  </a:cubicBezTo>
                  <a:cubicBezTo>
                    <a:pt x="976630" y="2004060"/>
                    <a:pt x="974090" y="2005330"/>
                    <a:pt x="971550" y="2005330"/>
                  </a:cubicBezTo>
                  <a:cubicBezTo>
                    <a:pt x="976630" y="1998980"/>
                    <a:pt x="981710" y="1997710"/>
                    <a:pt x="988060" y="2001520"/>
                  </a:cubicBezTo>
                  <a:cubicBezTo>
                    <a:pt x="995680" y="2007870"/>
                    <a:pt x="1002030" y="2007870"/>
                    <a:pt x="1010920" y="2001520"/>
                  </a:cubicBezTo>
                  <a:lnTo>
                    <a:pt x="1018540" y="1997710"/>
                  </a:lnTo>
                  <a:lnTo>
                    <a:pt x="1018540" y="1991360"/>
                  </a:lnTo>
                  <a:cubicBezTo>
                    <a:pt x="1022350" y="1992630"/>
                    <a:pt x="1026160" y="1995170"/>
                    <a:pt x="1028700" y="1995170"/>
                  </a:cubicBezTo>
                  <a:cubicBezTo>
                    <a:pt x="1036320" y="1991360"/>
                    <a:pt x="1043940" y="1987550"/>
                    <a:pt x="1050290" y="1982470"/>
                  </a:cubicBezTo>
                  <a:cubicBezTo>
                    <a:pt x="1057910" y="1977390"/>
                    <a:pt x="1064260" y="1971040"/>
                    <a:pt x="1070610" y="1965960"/>
                  </a:cubicBezTo>
                  <a:cubicBezTo>
                    <a:pt x="1071880" y="1965960"/>
                    <a:pt x="1071880" y="1964690"/>
                    <a:pt x="1073150" y="1964690"/>
                  </a:cubicBezTo>
                  <a:cubicBezTo>
                    <a:pt x="1082040" y="1962150"/>
                    <a:pt x="1089660" y="1960880"/>
                    <a:pt x="1098550" y="1958340"/>
                  </a:cubicBezTo>
                  <a:cubicBezTo>
                    <a:pt x="1103630" y="1957070"/>
                    <a:pt x="1107440" y="1954530"/>
                    <a:pt x="1112520" y="1953260"/>
                  </a:cubicBezTo>
                  <a:cubicBezTo>
                    <a:pt x="1116330" y="1951990"/>
                    <a:pt x="1118870" y="1951990"/>
                    <a:pt x="1122680" y="1950720"/>
                  </a:cubicBezTo>
                  <a:lnTo>
                    <a:pt x="1135380" y="1950720"/>
                  </a:lnTo>
                  <a:cubicBezTo>
                    <a:pt x="1137920" y="1950720"/>
                    <a:pt x="1141730" y="1950720"/>
                    <a:pt x="1144270" y="1949450"/>
                  </a:cubicBezTo>
                  <a:cubicBezTo>
                    <a:pt x="1145540" y="1946910"/>
                    <a:pt x="1148080" y="1943100"/>
                    <a:pt x="1149350" y="1943100"/>
                  </a:cubicBezTo>
                  <a:cubicBezTo>
                    <a:pt x="1153160" y="1943100"/>
                    <a:pt x="1155700" y="1945640"/>
                    <a:pt x="1159510" y="1946910"/>
                  </a:cubicBezTo>
                  <a:cubicBezTo>
                    <a:pt x="1160780" y="1946910"/>
                    <a:pt x="1160780" y="1948180"/>
                    <a:pt x="1160780" y="1949450"/>
                  </a:cubicBezTo>
                  <a:cubicBezTo>
                    <a:pt x="1165860" y="1954530"/>
                    <a:pt x="1169670" y="1960880"/>
                    <a:pt x="1174750" y="1965960"/>
                  </a:cubicBezTo>
                  <a:cubicBezTo>
                    <a:pt x="1181100" y="1972310"/>
                    <a:pt x="1187450" y="1972310"/>
                    <a:pt x="1191260" y="1968500"/>
                  </a:cubicBezTo>
                  <a:cubicBezTo>
                    <a:pt x="1197610" y="1963420"/>
                    <a:pt x="1202690" y="1959610"/>
                    <a:pt x="1211580" y="1962150"/>
                  </a:cubicBezTo>
                  <a:cubicBezTo>
                    <a:pt x="1212850" y="1962150"/>
                    <a:pt x="1215390" y="1963420"/>
                    <a:pt x="1216660" y="1962150"/>
                  </a:cubicBezTo>
                  <a:cubicBezTo>
                    <a:pt x="1223010" y="1959610"/>
                    <a:pt x="1230630" y="1957070"/>
                    <a:pt x="1236980" y="1953260"/>
                  </a:cubicBezTo>
                  <a:cubicBezTo>
                    <a:pt x="1240790" y="1951990"/>
                    <a:pt x="1245870" y="1951990"/>
                    <a:pt x="1247140" y="1949450"/>
                  </a:cubicBezTo>
                  <a:cubicBezTo>
                    <a:pt x="1250950" y="1941830"/>
                    <a:pt x="1257300" y="1938020"/>
                    <a:pt x="1263650" y="1932940"/>
                  </a:cubicBezTo>
                  <a:cubicBezTo>
                    <a:pt x="1267460" y="1929130"/>
                    <a:pt x="1271270" y="1924050"/>
                    <a:pt x="1275080" y="1922780"/>
                  </a:cubicBezTo>
                  <a:cubicBezTo>
                    <a:pt x="1283970" y="1920240"/>
                    <a:pt x="1290320" y="1912620"/>
                    <a:pt x="1297940" y="1907540"/>
                  </a:cubicBezTo>
                  <a:cubicBezTo>
                    <a:pt x="1304290" y="1903730"/>
                    <a:pt x="1308100" y="1896110"/>
                    <a:pt x="1314450" y="1894840"/>
                  </a:cubicBezTo>
                  <a:cubicBezTo>
                    <a:pt x="1324610" y="1892300"/>
                    <a:pt x="1332230" y="1885950"/>
                    <a:pt x="1341120" y="1879600"/>
                  </a:cubicBezTo>
                  <a:cubicBezTo>
                    <a:pt x="1346200" y="1875790"/>
                    <a:pt x="1352550" y="1873250"/>
                    <a:pt x="1358900" y="1874520"/>
                  </a:cubicBezTo>
                  <a:cubicBezTo>
                    <a:pt x="1362710" y="1875790"/>
                    <a:pt x="1367790" y="1874520"/>
                    <a:pt x="1370330" y="1873250"/>
                  </a:cubicBezTo>
                  <a:cubicBezTo>
                    <a:pt x="1375410" y="1870710"/>
                    <a:pt x="1380490" y="1866900"/>
                    <a:pt x="1385570" y="1864360"/>
                  </a:cubicBezTo>
                  <a:cubicBezTo>
                    <a:pt x="1389380" y="1861820"/>
                    <a:pt x="1393190" y="1859280"/>
                    <a:pt x="1397000" y="1859280"/>
                  </a:cubicBezTo>
                  <a:cubicBezTo>
                    <a:pt x="1409700" y="1858010"/>
                    <a:pt x="1419860" y="1855470"/>
                    <a:pt x="1426210" y="1842770"/>
                  </a:cubicBezTo>
                  <a:cubicBezTo>
                    <a:pt x="1428750" y="1837690"/>
                    <a:pt x="1441450" y="1831340"/>
                    <a:pt x="1446530" y="1833880"/>
                  </a:cubicBezTo>
                  <a:cubicBezTo>
                    <a:pt x="1455420" y="1837690"/>
                    <a:pt x="1461770" y="1835150"/>
                    <a:pt x="1466850" y="1827530"/>
                  </a:cubicBezTo>
                  <a:cubicBezTo>
                    <a:pt x="1470660" y="1823720"/>
                    <a:pt x="1475740" y="1824990"/>
                    <a:pt x="1479550" y="1827530"/>
                  </a:cubicBezTo>
                  <a:cubicBezTo>
                    <a:pt x="1482090" y="1830070"/>
                    <a:pt x="1484630" y="1831340"/>
                    <a:pt x="1487170" y="1831340"/>
                  </a:cubicBezTo>
                  <a:cubicBezTo>
                    <a:pt x="1496060" y="1832610"/>
                    <a:pt x="1506220" y="1831340"/>
                    <a:pt x="1515110" y="1832610"/>
                  </a:cubicBezTo>
                  <a:cubicBezTo>
                    <a:pt x="1522730" y="1833880"/>
                    <a:pt x="1530350" y="1831340"/>
                    <a:pt x="1535430" y="1826260"/>
                  </a:cubicBezTo>
                  <a:cubicBezTo>
                    <a:pt x="1540510" y="1821180"/>
                    <a:pt x="1544320" y="1821180"/>
                    <a:pt x="1551940" y="1823720"/>
                  </a:cubicBezTo>
                  <a:cubicBezTo>
                    <a:pt x="1558290" y="1826260"/>
                    <a:pt x="1563370" y="1832610"/>
                    <a:pt x="1572260" y="1831340"/>
                  </a:cubicBezTo>
                  <a:cubicBezTo>
                    <a:pt x="1579880" y="1830070"/>
                    <a:pt x="1588770" y="1833880"/>
                    <a:pt x="1597660" y="1830070"/>
                  </a:cubicBezTo>
                  <a:lnTo>
                    <a:pt x="1602740" y="1830070"/>
                  </a:lnTo>
                  <a:cubicBezTo>
                    <a:pt x="1610360" y="1832610"/>
                    <a:pt x="1617980" y="1833880"/>
                    <a:pt x="1624330" y="1840230"/>
                  </a:cubicBezTo>
                  <a:cubicBezTo>
                    <a:pt x="1631950" y="1846580"/>
                    <a:pt x="1633220" y="1799590"/>
                    <a:pt x="1640840" y="1804670"/>
                  </a:cubicBezTo>
                  <a:cubicBezTo>
                    <a:pt x="1652270" y="1812290"/>
                    <a:pt x="1649730" y="1804670"/>
                    <a:pt x="1661160" y="1811020"/>
                  </a:cubicBezTo>
                  <a:cubicBezTo>
                    <a:pt x="1670050" y="1814830"/>
                    <a:pt x="1666240" y="1800860"/>
                    <a:pt x="1676400" y="1803400"/>
                  </a:cubicBezTo>
                  <a:cubicBezTo>
                    <a:pt x="1677670" y="1803400"/>
                    <a:pt x="1692910" y="1813560"/>
                    <a:pt x="1692910" y="1812290"/>
                  </a:cubicBezTo>
                  <a:cubicBezTo>
                    <a:pt x="1699260" y="1808480"/>
                    <a:pt x="1705610" y="1770380"/>
                    <a:pt x="1711960" y="1771650"/>
                  </a:cubicBezTo>
                  <a:cubicBezTo>
                    <a:pt x="1724660" y="1775460"/>
                    <a:pt x="1736090" y="1772920"/>
                    <a:pt x="1747520" y="1767840"/>
                  </a:cubicBezTo>
                  <a:cubicBezTo>
                    <a:pt x="1753870" y="1765300"/>
                    <a:pt x="1764030" y="1756410"/>
                    <a:pt x="1769110" y="1760220"/>
                  </a:cubicBezTo>
                  <a:cubicBezTo>
                    <a:pt x="1778000" y="1766570"/>
                    <a:pt x="1786890" y="1769110"/>
                    <a:pt x="1797050" y="1770380"/>
                  </a:cubicBezTo>
                  <a:cubicBezTo>
                    <a:pt x="1798320" y="1770380"/>
                    <a:pt x="1799590" y="1771650"/>
                    <a:pt x="1800860" y="1772920"/>
                  </a:cubicBezTo>
                  <a:cubicBezTo>
                    <a:pt x="1804670" y="1778000"/>
                    <a:pt x="1822450" y="1764030"/>
                    <a:pt x="1826260" y="1769110"/>
                  </a:cubicBezTo>
                  <a:cubicBezTo>
                    <a:pt x="1831340" y="1776730"/>
                    <a:pt x="1836420" y="1784350"/>
                    <a:pt x="1841500" y="1790700"/>
                  </a:cubicBezTo>
                  <a:cubicBezTo>
                    <a:pt x="1844040" y="1793240"/>
                    <a:pt x="1847850" y="1794510"/>
                    <a:pt x="1849120" y="1797050"/>
                  </a:cubicBezTo>
                  <a:cubicBezTo>
                    <a:pt x="1850390" y="1803400"/>
                    <a:pt x="1852930" y="1805940"/>
                    <a:pt x="1859280" y="1805940"/>
                  </a:cubicBezTo>
                  <a:cubicBezTo>
                    <a:pt x="1863090" y="1805940"/>
                    <a:pt x="1866900" y="1807210"/>
                    <a:pt x="1869440" y="1809750"/>
                  </a:cubicBezTo>
                  <a:cubicBezTo>
                    <a:pt x="1875790" y="1813560"/>
                    <a:pt x="1880870" y="1817370"/>
                    <a:pt x="1885950" y="1821180"/>
                  </a:cubicBezTo>
                  <a:cubicBezTo>
                    <a:pt x="1892300" y="1824990"/>
                    <a:pt x="1898650" y="1828800"/>
                    <a:pt x="1901190" y="1835150"/>
                  </a:cubicBezTo>
                  <a:cubicBezTo>
                    <a:pt x="1902460" y="1837690"/>
                    <a:pt x="1903730" y="1838960"/>
                    <a:pt x="1905000" y="1840230"/>
                  </a:cubicBezTo>
                  <a:cubicBezTo>
                    <a:pt x="1910080" y="1845310"/>
                    <a:pt x="1915160" y="1849120"/>
                    <a:pt x="1920240" y="1854200"/>
                  </a:cubicBezTo>
                  <a:cubicBezTo>
                    <a:pt x="1927860" y="1860550"/>
                    <a:pt x="1934210" y="1868170"/>
                    <a:pt x="1941830" y="1874520"/>
                  </a:cubicBezTo>
                  <a:cubicBezTo>
                    <a:pt x="1944370" y="1875790"/>
                    <a:pt x="1946910" y="1878330"/>
                    <a:pt x="1949450" y="1879600"/>
                  </a:cubicBezTo>
                  <a:cubicBezTo>
                    <a:pt x="1954530" y="1882140"/>
                    <a:pt x="1959610" y="1884680"/>
                    <a:pt x="1963420" y="1888490"/>
                  </a:cubicBezTo>
                  <a:cubicBezTo>
                    <a:pt x="1967230" y="1892300"/>
                    <a:pt x="1985010" y="1869440"/>
                    <a:pt x="1987550" y="1874520"/>
                  </a:cubicBezTo>
                  <a:cubicBezTo>
                    <a:pt x="1987550" y="1875790"/>
                    <a:pt x="1988820" y="1875790"/>
                    <a:pt x="1990090" y="1875790"/>
                  </a:cubicBezTo>
                  <a:cubicBezTo>
                    <a:pt x="1997710" y="1882140"/>
                    <a:pt x="2005330" y="1879600"/>
                    <a:pt x="2012950" y="1877060"/>
                  </a:cubicBezTo>
                  <a:cubicBezTo>
                    <a:pt x="2015490" y="1875790"/>
                    <a:pt x="2018030" y="1874520"/>
                    <a:pt x="2019300" y="1875790"/>
                  </a:cubicBezTo>
                  <a:cubicBezTo>
                    <a:pt x="2028190" y="1879600"/>
                    <a:pt x="2034540" y="1888490"/>
                    <a:pt x="2045970" y="1889760"/>
                  </a:cubicBezTo>
                  <a:cubicBezTo>
                    <a:pt x="2045970" y="1889760"/>
                    <a:pt x="2047240" y="1889760"/>
                    <a:pt x="2047240" y="1891030"/>
                  </a:cubicBezTo>
                  <a:cubicBezTo>
                    <a:pt x="2049780" y="1898650"/>
                    <a:pt x="2057400" y="1898650"/>
                    <a:pt x="2063750" y="1899920"/>
                  </a:cubicBezTo>
                  <a:cubicBezTo>
                    <a:pt x="2067560" y="1899920"/>
                    <a:pt x="2071370" y="1901190"/>
                    <a:pt x="2073910" y="1902460"/>
                  </a:cubicBezTo>
                  <a:cubicBezTo>
                    <a:pt x="2081530" y="1906270"/>
                    <a:pt x="2089150" y="1911350"/>
                    <a:pt x="2098040" y="1913890"/>
                  </a:cubicBezTo>
                  <a:cubicBezTo>
                    <a:pt x="2109470" y="1917700"/>
                    <a:pt x="2120900" y="1920240"/>
                    <a:pt x="2129790" y="1926590"/>
                  </a:cubicBezTo>
                  <a:cubicBezTo>
                    <a:pt x="2131060" y="1926590"/>
                    <a:pt x="2132330" y="1926590"/>
                    <a:pt x="2132330" y="1927860"/>
                  </a:cubicBezTo>
                  <a:cubicBezTo>
                    <a:pt x="2136140" y="1930400"/>
                    <a:pt x="2142490" y="1931670"/>
                    <a:pt x="2145030" y="1935480"/>
                  </a:cubicBezTo>
                  <a:cubicBezTo>
                    <a:pt x="2148840" y="1943100"/>
                    <a:pt x="2159000" y="1941830"/>
                    <a:pt x="2164080" y="1948180"/>
                  </a:cubicBezTo>
                  <a:lnTo>
                    <a:pt x="2165350" y="1948180"/>
                  </a:lnTo>
                  <a:cubicBezTo>
                    <a:pt x="2170430" y="1948180"/>
                    <a:pt x="2175510" y="1949450"/>
                    <a:pt x="2181860" y="1949450"/>
                  </a:cubicBezTo>
                  <a:cubicBezTo>
                    <a:pt x="2184400" y="1948180"/>
                    <a:pt x="2188210" y="1945640"/>
                    <a:pt x="2190750" y="1945640"/>
                  </a:cubicBezTo>
                  <a:cubicBezTo>
                    <a:pt x="2202180" y="1949450"/>
                    <a:pt x="2213610" y="1949450"/>
                    <a:pt x="2221230" y="1939290"/>
                  </a:cubicBezTo>
                  <a:cubicBezTo>
                    <a:pt x="2222500" y="1938020"/>
                    <a:pt x="2225040" y="1938020"/>
                    <a:pt x="2227580" y="1938020"/>
                  </a:cubicBezTo>
                  <a:lnTo>
                    <a:pt x="2237740" y="1938020"/>
                  </a:lnTo>
                  <a:cubicBezTo>
                    <a:pt x="2249170" y="1935480"/>
                    <a:pt x="2259330" y="1932940"/>
                    <a:pt x="2270760" y="1931670"/>
                  </a:cubicBezTo>
                  <a:cubicBezTo>
                    <a:pt x="2275840" y="1930400"/>
                    <a:pt x="2282190" y="1932940"/>
                    <a:pt x="2287270" y="1934210"/>
                  </a:cubicBezTo>
                  <a:cubicBezTo>
                    <a:pt x="2292350" y="1935480"/>
                    <a:pt x="2297430" y="1935480"/>
                    <a:pt x="2302510" y="1935480"/>
                  </a:cubicBezTo>
                  <a:cubicBezTo>
                    <a:pt x="2308860" y="1935480"/>
                    <a:pt x="2313940" y="1932940"/>
                    <a:pt x="2320290" y="1932940"/>
                  </a:cubicBezTo>
                  <a:cubicBezTo>
                    <a:pt x="2325370" y="1931670"/>
                    <a:pt x="2331720" y="1931670"/>
                    <a:pt x="2336800" y="1930400"/>
                  </a:cubicBezTo>
                  <a:cubicBezTo>
                    <a:pt x="2348230" y="1927860"/>
                    <a:pt x="2358390" y="1925320"/>
                    <a:pt x="2369820" y="1924050"/>
                  </a:cubicBezTo>
                  <a:cubicBezTo>
                    <a:pt x="2377440" y="1880870"/>
                    <a:pt x="2376170" y="1830070"/>
                    <a:pt x="2376170" y="1778000"/>
                  </a:cubicBezTo>
                  <a:close/>
                </a:path>
              </a:pathLst>
            </a:custGeom>
            <a:solidFill>
              <a:srgbClr val="000000">
                <a:alpha val="0"/>
              </a:srgbClr>
            </a:solidFill>
            <a:ln w="12700">
              <a:solidFill>
                <a:srgbClr val="000000"/>
              </a:solidFill>
            </a:ln>
          </p:spPr>
          <p:txBody>
            <a:bodyPr/>
            <a:lstStyle/>
            <a:p>
              <a:pPr algn="ctr">
                <a:lnSpc>
                  <a:spcPts val="3359"/>
                </a:lnSpc>
              </a:pPr>
              <a:endParaRPr lang="en-GB" sz="5400" b="0" i="0" dirty="0">
                <a:solidFill>
                  <a:srgbClr val="374151"/>
                </a:solidFill>
                <a:effectLst/>
                <a:latin typeface="Söhne"/>
              </a:endParaRPr>
            </a:p>
            <a:p>
              <a:pPr algn="ctr">
                <a:lnSpc>
                  <a:spcPts val="3359"/>
                </a:lnSpc>
              </a:pPr>
              <a:endParaRPr lang="en-GB" sz="4800" dirty="0">
                <a:solidFill>
                  <a:srgbClr val="374151"/>
                </a:solidFill>
                <a:latin typeface="Söhne"/>
              </a:endParaRPr>
            </a:p>
            <a:p>
              <a:pPr algn="ctr">
                <a:lnSpc>
                  <a:spcPts val="3359"/>
                </a:lnSpc>
                <a:defRPr sz="5400">
                  <a:solidFill>
                    <a:srgbClr val="374151"/>
                  </a:solidFill>
                  <a:effectLst/>
                  <a:latin typeface="Söhne"/>
                </a:defRPr>
              </a:pPr>
              <a:r>
                <a:rPr sz="4800" dirty="0"/>
                <a:t>¿</a:t>
              </a:r>
              <a:r>
                <a:rPr sz="4800" dirty="0" err="1"/>
                <a:t>Cómo</a:t>
              </a:r>
              <a:r>
                <a:rPr sz="4800" dirty="0"/>
                <a:t> </a:t>
              </a:r>
              <a:r>
                <a:rPr sz="4800" dirty="0" err="1"/>
                <a:t>reducir</a:t>
              </a:r>
              <a:r>
                <a:rPr sz="4800" dirty="0"/>
                <a:t> </a:t>
              </a:r>
              <a:r>
                <a:rPr sz="4800" dirty="0" err="1"/>
                <a:t>el</a:t>
              </a:r>
              <a:r>
                <a:rPr sz="4800" dirty="0"/>
                <a:t> </a:t>
              </a:r>
              <a:r>
                <a:rPr sz="4800" dirty="0" err="1"/>
                <a:t>desperdicio</a:t>
              </a:r>
              <a:r>
                <a:rPr sz="4800" dirty="0"/>
                <a:t> </a:t>
              </a:r>
              <a:r>
                <a:rPr sz="4800" dirty="0" err="1"/>
                <a:t>en</a:t>
              </a:r>
              <a:r>
                <a:rPr sz="4800" dirty="0"/>
                <a:t> la </a:t>
              </a:r>
              <a:r>
                <a:rPr sz="4800" dirty="0" err="1"/>
                <a:t>oficina</a:t>
              </a:r>
              <a:r>
                <a:rPr sz="4800" dirty="0"/>
                <a:t> de una </a:t>
              </a:r>
              <a:r>
                <a:rPr sz="4800" dirty="0" err="1"/>
                <a:t>empresa</a:t>
              </a:r>
              <a:r>
                <a:rPr sz="4800" dirty="0"/>
                <a:t>?</a:t>
              </a:r>
              <a:endParaRPr lang="en-US" sz="4800" spc="-36" dirty="0">
                <a:solidFill>
                  <a:srgbClr val="000000"/>
                </a:solidFill>
                <a:latin typeface="Abhaya Libre Regular"/>
              </a:endParaRPr>
            </a:p>
          </p:txBody>
        </p:sp>
      </p:grpSp>
      <p:sp>
        <p:nvSpPr>
          <p:cNvPr id="9" name="TextBox 9"/>
          <p:cNvSpPr txBox="1"/>
          <p:nvPr/>
        </p:nvSpPr>
        <p:spPr>
          <a:xfrm>
            <a:off x="4673499" y="743344"/>
            <a:ext cx="8280738" cy="770736"/>
          </a:xfrm>
          <a:prstGeom prst="rect">
            <a:avLst/>
          </a:prstGeom>
        </p:spPr>
        <p:txBody>
          <a:bodyPr lIns="0" tIns="0" rIns="0" bIns="0" anchor="t">
            <a:spAutoFit/>
          </a:bodyPr>
          <a:lstStyle/>
          <a:p>
            <a:pPr algn="ctr">
              <a:lnSpc>
                <a:spcPts val="5449"/>
              </a:lnSpc>
              <a:defRPr sz="6410">
                <a:solidFill>
                  <a:srgbClr val="000000"/>
                </a:solidFill>
                <a:latin typeface="Abhaya Libre Regular"/>
              </a:defRPr>
            </a:pPr>
            <a:r>
              <a:t>Actividad</a:t>
            </a:r>
          </a:p>
        </p:txBody>
      </p:sp>
      <p:grpSp>
        <p:nvGrpSpPr>
          <p:cNvPr id="10" name="Group 10"/>
          <p:cNvGrpSpPr/>
          <p:nvPr/>
        </p:nvGrpSpPr>
        <p:grpSpPr>
          <a:xfrm>
            <a:off x="494173" y="1735778"/>
            <a:ext cx="8280738" cy="6385914"/>
            <a:chOff x="-46347" y="35987"/>
            <a:chExt cx="9783703" cy="5378840"/>
          </a:xfrm>
        </p:grpSpPr>
        <p:sp>
          <p:nvSpPr>
            <p:cNvPr id="11" name="TextBox 11"/>
            <p:cNvSpPr txBox="1"/>
            <p:nvPr/>
          </p:nvSpPr>
          <p:spPr>
            <a:xfrm>
              <a:off x="-46347" y="1756310"/>
              <a:ext cx="9783703" cy="3658517"/>
            </a:xfrm>
            <a:prstGeom prst="rect">
              <a:avLst/>
            </a:prstGeom>
          </p:spPr>
          <p:txBody>
            <a:bodyPr lIns="0" tIns="0" rIns="0" bIns="0" anchor="t">
              <a:spAutoFit/>
            </a:bodyPr>
            <a:lstStyle/>
            <a:p>
              <a:pPr marL="342900" indent="-342900" algn="just">
                <a:lnSpc>
                  <a:spcPts val="3359"/>
                </a:lnSpc>
                <a:buFont typeface="Arial" panose="020B0604020202020204" pitchFamily="34" charset="0"/>
                <a:buChar char="•"/>
                <a:defRPr sz="2400">
                  <a:solidFill>
                    <a:srgbClr val="374151"/>
                  </a:solidFill>
                  <a:effectLst/>
                  <a:latin typeface="Söhne"/>
                </a:defRPr>
              </a:pPr>
              <a:r>
                <a:t>Formar grupos de 3-4 personas</a:t>
              </a:r>
            </a:p>
            <a:p>
              <a:pPr marL="342900" indent="-342900" algn="just">
                <a:lnSpc>
                  <a:spcPts val="3359"/>
                </a:lnSpc>
                <a:buFont typeface="Arial" panose="020B0604020202020204" pitchFamily="34" charset="0"/>
                <a:buChar char="•"/>
                <a:defRPr sz="2400">
                  <a:solidFill>
                    <a:srgbClr val="374151"/>
                  </a:solidFill>
                  <a:effectLst/>
                  <a:latin typeface="Söhne"/>
                </a:defRPr>
              </a:pPr>
              <a:r>
                <a:t>Cada grupo tiene 5 minutos para encontrar tantas soluciones creativas y factibles como sea posible</a:t>
              </a:r>
            </a:p>
            <a:p>
              <a:pPr marL="342900" indent="-342900" algn="just">
                <a:lnSpc>
                  <a:spcPts val="3359"/>
                </a:lnSpc>
                <a:buFont typeface="Arial" panose="020B0604020202020204" pitchFamily="34" charset="0"/>
                <a:buChar char="•"/>
                <a:defRPr sz="2400">
                  <a:solidFill>
                    <a:srgbClr val="374151"/>
                  </a:solidFill>
                  <a:latin typeface="Söhne"/>
                </a:defRPr>
              </a:pPr>
              <a:r>
                <a:rPr>
                  <a:effectLst/>
                </a:rPr>
                <a:t>Cada grupo presenta sus soluciones al resto</a:t>
              </a:r>
            </a:p>
            <a:p>
              <a:pPr marL="342900" indent="-342900" algn="just">
                <a:lnSpc>
                  <a:spcPts val="3359"/>
                </a:lnSpc>
                <a:buFont typeface="Arial" panose="020B0604020202020204" pitchFamily="34" charset="0"/>
                <a:buChar char="•"/>
                <a:defRPr sz="2400">
                  <a:solidFill>
                    <a:srgbClr val="374151"/>
                  </a:solidFill>
                  <a:latin typeface="Söhne"/>
                </a:defRPr>
              </a:pPr>
              <a:r>
                <a:t>Los demás </a:t>
              </a:r>
              <a:r>
                <a:rPr>
                  <a:effectLst/>
                </a:rPr>
                <a:t>grupos harán preguntas y proporcionarán comentarios sobre las soluciones de los demás</a:t>
              </a:r>
            </a:p>
            <a:p>
              <a:pPr marL="342900" indent="-342900" algn="just">
                <a:lnSpc>
                  <a:spcPts val="3359"/>
                </a:lnSpc>
                <a:buFont typeface="Arial" panose="020B0604020202020204" pitchFamily="34" charset="0"/>
                <a:buChar char="•"/>
                <a:defRPr sz="2400">
                  <a:solidFill>
                    <a:srgbClr val="374151"/>
                  </a:solidFill>
                  <a:latin typeface="Söhne"/>
                </a:defRPr>
              </a:pPr>
              <a:r>
                <a:rPr>
                  <a:effectLst/>
                </a:rPr>
                <a:t>Cada grupo elegirá las 3 mejores soluciones y las clasificará por orden de prioridad</a:t>
              </a:r>
            </a:p>
            <a:p>
              <a:pPr marL="342900" indent="-342900" algn="just">
                <a:lnSpc>
                  <a:spcPts val="3359"/>
                </a:lnSpc>
                <a:buFont typeface="Arial" panose="020B0604020202020204" pitchFamily="34" charset="0"/>
                <a:buChar char="•"/>
                <a:defRPr sz="2400">
                  <a:solidFill>
                    <a:srgbClr val="374151"/>
                  </a:solidFill>
                  <a:effectLst/>
                  <a:latin typeface="Söhne"/>
                </a:defRPr>
              </a:pPr>
              <a:r>
                <a:t>Debatir en grupo qué hizo que las soluciones fueran inteligentes y qué se podría mejorar</a:t>
              </a:r>
              <a:endParaRPr lang="en-US" sz="2400" spc="-36" dirty="0">
                <a:solidFill>
                  <a:srgbClr val="000000"/>
                </a:solidFill>
                <a:latin typeface="Abhaya Libre Regular"/>
              </a:endParaRPr>
            </a:p>
          </p:txBody>
        </p:sp>
        <p:pic>
          <p:nvPicPr>
            <p:cNvPr id="12" name="Picture 12"/>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84664" y="35987"/>
              <a:ext cx="2384746" cy="1492776"/>
            </a:xfrm>
            <a:prstGeom prst="rect">
              <a:avLst/>
            </a:prstGeom>
          </p:spPr>
        </p:pic>
        <p:sp>
          <p:nvSpPr>
            <p:cNvPr id="13" name="TextBox 13"/>
            <p:cNvSpPr txBox="1"/>
            <p:nvPr/>
          </p:nvSpPr>
          <p:spPr>
            <a:xfrm>
              <a:off x="3550663" y="425124"/>
              <a:ext cx="5786869" cy="759356"/>
            </a:xfrm>
            <a:prstGeom prst="rect">
              <a:avLst/>
            </a:prstGeom>
          </p:spPr>
          <p:txBody>
            <a:bodyPr wrap="square" lIns="0" tIns="0" rIns="0" bIns="0" anchor="t">
              <a:spAutoFit/>
            </a:bodyPr>
            <a:lstStyle/>
            <a:p>
              <a:pPr algn="ctr">
                <a:lnSpc>
                  <a:spcPts val="3359"/>
                </a:lnSpc>
                <a:defRPr sz="3600">
                  <a:solidFill>
                    <a:srgbClr val="000000"/>
                  </a:solidFill>
                  <a:latin typeface="Abhaya Libre Regular"/>
                </a:defRPr>
              </a:pPr>
              <a:r>
                <a:rPr dirty="0" err="1"/>
                <a:t>Pensamiento</a:t>
              </a:r>
              <a:r>
                <a:rPr dirty="0"/>
                <a:t> de </a:t>
              </a:r>
              <a:r>
                <a:rPr dirty="0" err="1"/>
                <a:t>soluciones</a:t>
              </a:r>
              <a:r>
                <a:rPr dirty="0"/>
                <a:t> </a:t>
              </a:r>
              <a:r>
                <a:rPr dirty="0" err="1"/>
                <a:t>inteligentes</a:t>
              </a:r>
              <a:endParaRPr dirty="0"/>
            </a:p>
          </p:txBody>
        </p:sp>
      </p:grpSp>
      <p:pic>
        <p:nvPicPr>
          <p:cNvPr id="6146" name="Picture 2" descr="Free Pencil Sharpen photo and picture">
            <a:extLst>
              <a:ext uri="{FF2B5EF4-FFF2-40B4-BE49-F238E27FC236}">
                <a16:creationId xmlns:a16="http://schemas.microsoft.com/office/drawing/2014/main" id="{45B5957D-601D-2CA3-8954-C34EE6C5467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731507" y="5325086"/>
            <a:ext cx="5726911" cy="327507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3">
            <a:extLst>
              <a:ext uri="{FF2B5EF4-FFF2-40B4-BE49-F238E27FC236}">
                <a16:creationId xmlns:a16="http://schemas.microsoft.com/office/drawing/2014/main" id="{58B2200A-FC22-AEFD-EE53-0481BE308EC2}"/>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9038683" y="2491835"/>
            <a:ext cx="1069138" cy="1286360"/>
          </a:xfrm>
          <a:prstGeom prst="rect">
            <a:avLst/>
          </a:prstGeom>
        </p:spPr>
      </p:pic>
    </p:spTree>
    <p:extLst>
      <p:ext uri="{BB962C8B-B14F-4D97-AF65-F5344CB8AC3E}">
        <p14:creationId xmlns:p14="http://schemas.microsoft.com/office/powerpoint/2010/main" val="3679971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13454982" y="6220244"/>
            <a:ext cx="3498315" cy="3728824"/>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752839" y="414767"/>
            <a:ext cx="2309311" cy="2485560"/>
          </a:xfrm>
          <a:prstGeom prst="rect">
            <a:avLst/>
          </a:prstGeom>
        </p:spPr>
      </p:pic>
      <p:pic>
        <p:nvPicPr>
          <p:cNvPr id="4" name="Picture 4"/>
          <p:cNvPicPr>
            <a:picLocks noChangeAspect="1"/>
          </p:cNvPicPr>
          <p:nvPr/>
        </p:nvPicPr>
        <p:blipFill>
          <a:blip r:embed="rId6"/>
          <a:srcRect/>
          <a:stretch>
            <a:fillRect/>
          </a:stretch>
        </p:blipFill>
        <p:spPr>
          <a:xfrm>
            <a:off x="16418708" y="0"/>
            <a:ext cx="1869292" cy="1869292"/>
          </a:xfrm>
          <a:prstGeom prst="rect">
            <a:avLst/>
          </a:prstGeom>
        </p:spPr>
      </p:pic>
      <p:pic>
        <p:nvPicPr>
          <p:cNvPr id="5" name="Picture 5"/>
          <p:cNvPicPr>
            <a:picLocks noChangeAspect="1"/>
          </p:cNvPicPr>
          <p:nvPr/>
        </p:nvPicPr>
        <p:blipFill>
          <a:blip r:embed="rId7"/>
          <a:srcRect/>
          <a:stretch>
            <a:fillRect/>
          </a:stretch>
        </p:blipFill>
        <p:spPr>
          <a:xfrm>
            <a:off x="7870030" y="9245916"/>
            <a:ext cx="3710720" cy="779251"/>
          </a:xfrm>
          <a:prstGeom prst="rect">
            <a:avLst/>
          </a:prstGeom>
        </p:spPr>
      </p:pic>
      <p:sp>
        <p:nvSpPr>
          <p:cNvPr id="9" name="TextBox 9"/>
          <p:cNvSpPr txBox="1"/>
          <p:nvPr/>
        </p:nvSpPr>
        <p:spPr>
          <a:xfrm>
            <a:off x="1398025" y="2233124"/>
            <a:ext cx="11858740" cy="727122"/>
          </a:xfrm>
          <a:prstGeom prst="rect">
            <a:avLst/>
          </a:prstGeom>
        </p:spPr>
        <p:txBody>
          <a:bodyPr wrap="square" lIns="0" tIns="0" rIns="0" bIns="0" anchor="t">
            <a:spAutoFit/>
          </a:bodyPr>
          <a:lstStyle/>
          <a:p>
            <a:pPr algn="ctr">
              <a:lnSpc>
                <a:spcPts val="5449"/>
              </a:lnSpc>
              <a:defRPr sz="5400">
                <a:solidFill>
                  <a:srgbClr val="000000"/>
                </a:solidFill>
                <a:latin typeface="Abhaya Libre Regular"/>
              </a:defRPr>
            </a:pPr>
            <a:r>
              <a:t>Planificación inteligente</a:t>
            </a:r>
          </a:p>
        </p:txBody>
      </p:sp>
      <p:sp>
        <p:nvSpPr>
          <p:cNvPr id="6" name="TextBox 9">
            <a:extLst>
              <a:ext uri="{FF2B5EF4-FFF2-40B4-BE49-F238E27FC236}">
                <a16:creationId xmlns:a16="http://schemas.microsoft.com/office/drawing/2014/main" id="{4595C1D2-768D-EF4A-E2D8-15C2166CC5E4}"/>
              </a:ext>
            </a:extLst>
          </p:cNvPr>
          <p:cNvSpPr txBox="1"/>
          <p:nvPr/>
        </p:nvSpPr>
        <p:spPr>
          <a:xfrm>
            <a:off x="1066800" y="3520976"/>
            <a:ext cx="9448800" cy="4739759"/>
          </a:xfrm>
          <a:prstGeom prst="rect">
            <a:avLst/>
          </a:prstGeom>
        </p:spPr>
        <p:txBody>
          <a:bodyPr wrap="square" lIns="0" tIns="0" rIns="0" bIns="0" anchor="t">
            <a:spAutoFit/>
          </a:bodyPr>
          <a:lstStyle/>
          <a:p>
            <a:pPr algn="just">
              <a:defRPr sz="2800">
                <a:solidFill>
                  <a:srgbClr val="374151"/>
                </a:solidFill>
                <a:effectLst/>
                <a:latin typeface="Söhne"/>
              </a:defRPr>
            </a:pPr>
            <a:r>
              <a:t>La "planificación inteligente" representa el proceso de utilizar un enfoque estratégico y bien informado en la planificación y la toma de decisiones. El objetivo de la planificación inteligente es hacer un mejor uso de los recursos disponibles, mejorar la eficacia y eficiencia de los planes y mejorar el resultado general de los proyectos o iniciativas. Este tipo de planificación incorpora el uso de datos, análisis y creatividad para desarrollar objetivos realistas y alcanzables, al tiempo que considera los posibles obstáculos y desafíos que puedan surgir. Mediante el uso de un enfoque de planificación inteligente, las organizaciones y las personas pueden tomar decisiones informadas e implementar estrategias efectivas que conduzcan a resultados exitosos.</a:t>
            </a:r>
            <a:endParaRPr lang="en-GB" sz="2800" b="0" i="0" dirty="0">
              <a:solidFill>
                <a:srgbClr val="303030"/>
              </a:solidFill>
              <a:effectLst/>
              <a:latin typeface="Acumin Pro"/>
            </a:endParaRPr>
          </a:p>
        </p:txBody>
      </p:sp>
      <p:pic>
        <p:nvPicPr>
          <p:cNvPr id="9218" name="Picture 2" descr="Free Businessman Tablet photo and picture">
            <a:extLst>
              <a:ext uri="{FF2B5EF4-FFF2-40B4-BE49-F238E27FC236}">
                <a16:creationId xmlns:a16="http://schemas.microsoft.com/office/drawing/2014/main" id="{BFC42524-BC75-A64C-EEE8-8931797EFC1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049000" y="2202343"/>
            <a:ext cx="6529003" cy="3426895"/>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36">
            <a:extLst>
              <a:ext uri="{FF2B5EF4-FFF2-40B4-BE49-F238E27FC236}">
                <a16:creationId xmlns:a16="http://schemas.microsoft.com/office/drawing/2014/main" id="{9DA2789D-FBBE-8C31-B2A5-8BFAEB0C577F}"/>
              </a:ext>
            </a:extLst>
          </p:cNvPr>
          <p:cNvGrpSpPr/>
          <p:nvPr/>
        </p:nvGrpSpPr>
        <p:grpSpPr>
          <a:xfrm>
            <a:off x="280918" y="8789736"/>
            <a:ext cx="2900572" cy="807705"/>
            <a:chOff x="0" y="0"/>
            <a:chExt cx="3867430" cy="1076939"/>
          </a:xfrm>
        </p:grpSpPr>
        <p:pic>
          <p:nvPicPr>
            <p:cNvPr id="10" name="Picture 37">
              <a:extLst>
                <a:ext uri="{FF2B5EF4-FFF2-40B4-BE49-F238E27FC236}">
                  <a16:creationId xmlns:a16="http://schemas.microsoft.com/office/drawing/2014/main" id="{D017CC8B-BB66-EBC2-3E0A-81492EE8948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0" y="0"/>
              <a:ext cx="3867430" cy="618789"/>
            </a:xfrm>
            <a:prstGeom prst="rect">
              <a:avLst/>
            </a:prstGeom>
          </p:spPr>
        </p:pic>
        <p:pic>
          <p:nvPicPr>
            <p:cNvPr id="11" name="Picture 38">
              <a:extLst>
                <a:ext uri="{FF2B5EF4-FFF2-40B4-BE49-F238E27FC236}">
                  <a16:creationId xmlns:a16="http://schemas.microsoft.com/office/drawing/2014/main" id="{FDC1A921-59A9-5011-1535-5D3CED46134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0" y="458151"/>
              <a:ext cx="3867430" cy="618789"/>
            </a:xfrm>
            <a:prstGeom prst="rect">
              <a:avLst/>
            </a:prstGeom>
          </p:spPr>
        </p:pic>
      </p:grpSp>
      <p:pic>
        <p:nvPicPr>
          <p:cNvPr id="12" name="Picture 32">
            <a:extLst>
              <a:ext uri="{FF2B5EF4-FFF2-40B4-BE49-F238E27FC236}">
                <a16:creationId xmlns:a16="http://schemas.microsoft.com/office/drawing/2014/main" id="{E00F85A4-4C63-1C5C-5996-860BB2879979}"/>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852805">
            <a:off x="7854224" y="474519"/>
            <a:ext cx="1789735" cy="1789735"/>
          </a:xfrm>
          <a:prstGeom prst="rect">
            <a:avLst/>
          </a:prstGeom>
        </p:spPr>
      </p:pic>
    </p:spTree>
    <p:extLst>
      <p:ext uri="{BB962C8B-B14F-4D97-AF65-F5344CB8AC3E}">
        <p14:creationId xmlns:p14="http://schemas.microsoft.com/office/powerpoint/2010/main" val="5032663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1C65FB1C-506E-22D4-1053-B5C0D826390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36636">
            <a:off x="811203" y="436375"/>
            <a:ext cx="1313405" cy="1413645"/>
          </a:xfrm>
          <a:prstGeom prst="rect">
            <a:avLst/>
          </a:prstGeom>
        </p:spPr>
      </p:pic>
      <p:pic>
        <p:nvPicPr>
          <p:cNvPr id="3" name="Picture 4">
            <a:extLst>
              <a:ext uri="{FF2B5EF4-FFF2-40B4-BE49-F238E27FC236}">
                <a16:creationId xmlns:a16="http://schemas.microsoft.com/office/drawing/2014/main" id="{D04C7245-1157-632B-AD54-EA2B1F3F83B1}"/>
              </a:ext>
            </a:extLst>
          </p:cNvPr>
          <p:cNvPicPr>
            <a:picLocks noChangeAspect="1"/>
          </p:cNvPicPr>
          <p:nvPr/>
        </p:nvPicPr>
        <p:blipFill>
          <a:blip r:embed="rId4"/>
          <a:srcRect/>
          <a:stretch>
            <a:fillRect/>
          </a:stretch>
        </p:blipFill>
        <p:spPr>
          <a:xfrm>
            <a:off x="16418708" y="0"/>
            <a:ext cx="1869292" cy="1869292"/>
          </a:xfrm>
          <a:prstGeom prst="rect">
            <a:avLst/>
          </a:prstGeom>
        </p:spPr>
      </p:pic>
      <p:pic>
        <p:nvPicPr>
          <p:cNvPr id="4" name="Picture 5">
            <a:extLst>
              <a:ext uri="{FF2B5EF4-FFF2-40B4-BE49-F238E27FC236}">
                <a16:creationId xmlns:a16="http://schemas.microsoft.com/office/drawing/2014/main" id="{5BFF8BA1-D3B8-B5C1-546F-9E2ABE87D249}"/>
              </a:ext>
            </a:extLst>
          </p:cNvPr>
          <p:cNvPicPr>
            <a:picLocks noChangeAspect="1"/>
          </p:cNvPicPr>
          <p:nvPr/>
        </p:nvPicPr>
        <p:blipFill>
          <a:blip r:embed="rId5"/>
          <a:srcRect/>
          <a:stretch>
            <a:fillRect/>
          </a:stretch>
        </p:blipFill>
        <p:spPr>
          <a:xfrm>
            <a:off x="7870030" y="9245916"/>
            <a:ext cx="3710720" cy="779251"/>
          </a:xfrm>
          <a:prstGeom prst="rect">
            <a:avLst/>
          </a:prstGeom>
        </p:spPr>
      </p:pic>
      <p:sp>
        <p:nvSpPr>
          <p:cNvPr id="5" name="TextBox 9">
            <a:extLst>
              <a:ext uri="{FF2B5EF4-FFF2-40B4-BE49-F238E27FC236}">
                <a16:creationId xmlns:a16="http://schemas.microsoft.com/office/drawing/2014/main" id="{753CAEF7-81B3-5135-7AB9-3E2247C341D9}"/>
              </a:ext>
            </a:extLst>
          </p:cNvPr>
          <p:cNvSpPr txBox="1"/>
          <p:nvPr/>
        </p:nvSpPr>
        <p:spPr>
          <a:xfrm>
            <a:off x="1848967" y="5970423"/>
            <a:ext cx="14762633" cy="2154436"/>
          </a:xfrm>
          <a:prstGeom prst="rect">
            <a:avLst/>
          </a:prstGeom>
        </p:spPr>
        <p:txBody>
          <a:bodyPr wrap="square" lIns="0" tIns="0" rIns="0" bIns="0" anchor="t">
            <a:spAutoFit/>
          </a:bodyPr>
          <a:lstStyle/>
          <a:p>
            <a:pPr algn="just">
              <a:defRPr sz="2800">
                <a:solidFill>
                  <a:srgbClr val="374151"/>
                </a:solidFill>
                <a:effectLst/>
                <a:latin typeface="Söhne"/>
              </a:defRPr>
            </a:pPr>
            <a:r>
              <a:t>La planificación inteligente implica el uso de tecnología y otras herramientas para recopilar, analizar y comunicar datos, así como la participación de las partes interesadas y las personas responsables de la toma de decisiones en un proceso transparente e inclusivo para definir e implementar objetivos de desarrollo. Este enfoque también implica un ciclo continuo de supervisión y evaluación, con ajustes periódicos para garantizar que los planes siguen siendo apropiados y eficaces para alcanzar los objetivos de desarrollo regional.</a:t>
            </a:r>
            <a:endParaRPr lang="en-GB" sz="2800" b="0" i="0" dirty="0">
              <a:solidFill>
                <a:srgbClr val="303030"/>
              </a:solidFill>
              <a:effectLst/>
              <a:latin typeface="Acumin Pro"/>
            </a:endParaRPr>
          </a:p>
        </p:txBody>
      </p:sp>
      <p:grpSp>
        <p:nvGrpSpPr>
          <p:cNvPr id="6" name="Group 36">
            <a:extLst>
              <a:ext uri="{FF2B5EF4-FFF2-40B4-BE49-F238E27FC236}">
                <a16:creationId xmlns:a16="http://schemas.microsoft.com/office/drawing/2014/main" id="{A016D664-614C-38AE-728A-1B6D8B2A2A51}"/>
              </a:ext>
            </a:extLst>
          </p:cNvPr>
          <p:cNvGrpSpPr/>
          <p:nvPr/>
        </p:nvGrpSpPr>
        <p:grpSpPr>
          <a:xfrm>
            <a:off x="147428" y="8979682"/>
            <a:ext cx="2900572" cy="807705"/>
            <a:chOff x="0" y="0"/>
            <a:chExt cx="3867430" cy="1076939"/>
          </a:xfrm>
        </p:grpSpPr>
        <p:pic>
          <p:nvPicPr>
            <p:cNvPr id="7" name="Picture 37">
              <a:extLst>
                <a:ext uri="{FF2B5EF4-FFF2-40B4-BE49-F238E27FC236}">
                  <a16:creationId xmlns:a16="http://schemas.microsoft.com/office/drawing/2014/main" id="{2EBCB9A4-285E-D575-C1A2-AB509BDAB85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0"/>
              <a:ext cx="3867430" cy="618789"/>
            </a:xfrm>
            <a:prstGeom prst="rect">
              <a:avLst/>
            </a:prstGeom>
          </p:spPr>
        </p:pic>
        <p:pic>
          <p:nvPicPr>
            <p:cNvPr id="8" name="Picture 38">
              <a:extLst>
                <a:ext uri="{FF2B5EF4-FFF2-40B4-BE49-F238E27FC236}">
                  <a16:creationId xmlns:a16="http://schemas.microsoft.com/office/drawing/2014/main" id="{E1F1616C-D99B-3650-A219-5419C97416B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458151"/>
              <a:ext cx="3867430" cy="618789"/>
            </a:xfrm>
            <a:prstGeom prst="rect">
              <a:avLst/>
            </a:prstGeom>
          </p:spPr>
        </p:pic>
      </p:grpSp>
      <p:pic>
        <p:nvPicPr>
          <p:cNvPr id="9" name="Picture 32">
            <a:extLst>
              <a:ext uri="{FF2B5EF4-FFF2-40B4-BE49-F238E27FC236}">
                <a16:creationId xmlns:a16="http://schemas.microsoft.com/office/drawing/2014/main" id="{7D0BA6D9-C456-1E1E-E930-4CC77FD84B5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852805">
            <a:off x="7851962" y="169828"/>
            <a:ext cx="2250817" cy="2250817"/>
          </a:xfrm>
          <a:prstGeom prst="rect">
            <a:avLst/>
          </a:prstGeom>
        </p:spPr>
      </p:pic>
      <p:sp>
        <p:nvSpPr>
          <p:cNvPr id="10" name="TextBox 9">
            <a:extLst>
              <a:ext uri="{FF2B5EF4-FFF2-40B4-BE49-F238E27FC236}">
                <a16:creationId xmlns:a16="http://schemas.microsoft.com/office/drawing/2014/main" id="{9F93194D-4B65-C614-23F9-AEE2EA0E468A}"/>
              </a:ext>
            </a:extLst>
          </p:cNvPr>
          <p:cNvSpPr txBox="1"/>
          <p:nvPr/>
        </p:nvSpPr>
        <p:spPr>
          <a:xfrm>
            <a:off x="3048000" y="1551631"/>
            <a:ext cx="11858740" cy="727122"/>
          </a:xfrm>
          <a:prstGeom prst="rect">
            <a:avLst/>
          </a:prstGeom>
        </p:spPr>
        <p:txBody>
          <a:bodyPr wrap="square" lIns="0" tIns="0" rIns="0" bIns="0" anchor="t">
            <a:spAutoFit/>
          </a:bodyPr>
          <a:lstStyle/>
          <a:p>
            <a:pPr algn="ctr">
              <a:lnSpc>
                <a:spcPts val="5449"/>
              </a:lnSpc>
              <a:defRPr sz="5400">
                <a:solidFill>
                  <a:srgbClr val="000000"/>
                </a:solidFill>
                <a:latin typeface="Abhaya Libre Regular"/>
              </a:defRPr>
            </a:pPr>
            <a:r>
              <a:t>Planificación inteligente</a:t>
            </a:r>
          </a:p>
        </p:txBody>
      </p:sp>
      <p:pic>
        <p:nvPicPr>
          <p:cNvPr id="12" name="Picture 11">
            <a:extLst>
              <a:ext uri="{FF2B5EF4-FFF2-40B4-BE49-F238E27FC236}">
                <a16:creationId xmlns:a16="http://schemas.microsoft.com/office/drawing/2014/main" id="{53B7D386-9896-C8DF-714C-651BE2701D1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27196" y="2421322"/>
            <a:ext cx="4572000" cy="3048000"/>
          </a:xfrm>
          <a:prstGeom prst="rect">
            <a:avLst/>
          </a:prstGeom>
        </p:spPr>
      </p:pic>
      <p:sp>
        <p:nvSpPr>
          <p:cNvPr id="14" name="TextBox 13">
            <a:extLst>
              <a:ext uri="{FF2B5EF4-FFF2-40B4-BE49-F238E27FC236}">
                <a16:creationId xmlns:a16="http://schemas.microsoft.com/office/drawing/2014/main" id="{B520C4A2-2C85-FF68-051E-174E35A95AC3}"/>
              </a:ext>
            </a:extLst>
          </p:cNvPr>
          <p:cNvSpPr txBox="1"/>
          <p:nvPr/>
        </p:nvSpPr>
        <p:spPr>
          <a:xfrm>
            <a:off x="6998399" y="2416293"/>
            <a:ext cx="9780814" cy="2677656"/>
          </a:xfrm>
          <a:prstGeom prst="rect">
            <a:avLst/>
          </a:prstGeom>
          <a:noFill/>
        </p:spPr>
        <p:txBody>
          <a:bodyPr wrap="square">
            <a:spAutoFit/>
          </a:bodyPr>
          <a:lstStyle/>
          <a:p>
            <a:pPr algn="just">
              <a:defRPr sz="2800">
                <a:solidFill>
                  <a:srgbClr val="374151"/>
                </a:solidFill>
                <a:latin typeface="Söhne"/>
              </a:defRPr>
            </a:pPr>
            <a:r>
              <a:rPr>
                <a:effectLst/>
              </a:rPr>
              <a:t>En el contexto del desarrollo regional, esto implica el uso de enfoques basados en datos, estratégicos e innovadores para abordar las necesidades y desafíos específicos de una región en términos de su desarrollo económico, social y ambiental. Este enfoque reconoce la interdependencia de estos factores y trata de equilibrarlos en el proceso de planificación. </a:t>
            </a:r>
            <a:endParaRPr lang="en-RO" sz="2800" dirty="0"/>
          </a:p>
        </p:txBody>
      </p:sp>
    </p:spTree>
    <p:extLst>
      <p:ext uri="{BB962C8B-B14F-4D97-AF65-F5344CB8AC3E}">
        <p14:creationId xmlns:p14="http://schemas.microsoft.com/office/powerpoint/2010/main" val="9759133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FE3C0940-21CD-57A8-5CF1-2793C04B408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36636">
            <a:off x="-95784" y="-2045004"/>
            <a:ext cx="3334026" cy="3588482"/>
          </a:xfrm>
          <a:prstGeom prst="rect">
            <a:avLst/>
          </a:prstGeom>
        </p:spPr>
      </p:pic>
      <p:pic>
        <p:nvPicPr>
          <p:cNvPr id="3" name="Picture 4">
            <a:extLst>
              <a:ext uri="{FF2B5EF4-FFF2-40B4-BE49-F238E27FC236}">
                <a16:creationId xmlns:a16="http://schemas.microsoft.com/office/drawing/2014/main" id="{8320F8D2-43AB-761E-0D23-0ADC87AFBF7A}"/>
              </a:ext>
            </a:extLst>
          </p:cNvPr>
          <p:cNvPicPr>
            <a:picLocks noChangeAspect="1"/>
          </p:cNvPicPr>
          <p:nvPr/>
        </p:nvPicPr>
        <p:blipFill>
          <a:blip r:embed="rId4"/>
          <a:srcRect/>
          <a:stretch>
            <a:fillRect/>
          </a:stretch>
        </p:blipFill>
        <p:spPr>
          <a:xfrm>
            <a:off x="16418708" y="0"/>
            <a:ext cx="1869292" cy="1869292"/>
          </a:xfrm>
          <a:prstGeom prst="rect">
            <a:avLst/>
          </a:prstGeom>
        </p:spPr>
      </p:pic>
      <p:pic>
        <p:nvPicPr>
          <p:cNvPr id="4" name="Picture 5">
            <a:extLst>
              <a:ext uri="{FF2B5EF4-FFF2-40B4-BE49-F238E27FC236}">
                <a16:creationId xmlns:a16="http://schemas.microsoft.com/office/drawing/2014/main" id="{3D563E85-3073-FBC2-67DD-C8ABE9E4A3E1}"/>
              </a:ext>
            </a:extLst>
          </p:cNvPr>
          <p:cNvPicPr>
            <a:picLocks noChangeAspect="1"/>
          </p:cNvPicPr>
          <p:nvPr/>
        </p:nvPicPr>
        <p:blipFill>
          <a:blip r:embed="rId5"/>
          <a:srcRect/>
          <a:stretch>
            <a:fillRect/>
          </a:stretch>
        </p:blipFill>
        <p:spPr>
          <a:xfrm>
            <a:off x="7870030" y="9245916"/>
            <a:ext cx="3710720" cy="779251"/>
          </a:xfrm>
          <a:prstGeom prst="rect">
            <a:avLst/>
          </a:prstGeom>
        </p:spPr>
      </p:pic>
      <p:sp>
        <p:nvSpPr>
          <p:cNvPr id="5" name="TextBox 9">
            <a:extLst>
              <a:ext uri="{FF2B5EF4-FFF2-40B4-BE49-F238E27FC236}">
                <a16:creationId xmlns:a16="http://schemas.microsoft.com/office/drawing/2014/main" id="{D226372D-CAA7-3CC2-3EDA-1336A12F2A5B}"/>
              </a:ext>
            </a:extLst>
          </p:cNvPr>
          <p:cNvSpPr txBox="1"/>
          <p:nvPr/>
        </p:nvSpPr>
        <p:spPr>
          <a:xfrm>
            <a:off x="3183052" y="1388771"/>
            <a:ext cx="11858740" cy="750205"/>
          </a:xfrm>
          <a:prstGeom prst="rect">
            <a:avLst/>
          </a:prstGeom>
        </p:spPr>
        <p:txBody>
          <a:bodyPr wrap="square" lIns="0" tIns="0" rIns="0" bIns="0" anchor="t">
            <a:spAutoFit/>
          </a:bodyPr>
          <a:lstStyle/>
          <a:p>
            <a:pPr algn="ctr">
              <a:lnSpc>
                <a:spcPts val="5449"/>
              </a:lnSpc>
              <a:defRPr sz="6000"/>
            </a:pPr>
            <a:r>
              <a:rPr lang="es-ES" dirty="0"/>
              <a:t>¿Qué significa “SMART”?</a:t>
            </a:r>
            <a:endParaRPr dirty="0"/>
          </a:p>
        </p:txBody>
      </p:sp>
      <p:grpSp>
        <p:nvGrpSpPr>
          <p:cNvPr id="6" name="Group 36">
            <a:extLst>
              <a:ext uri="{FF2B5EF4-FFF2-40B4-BE49-F238E27FC236}">
                <a16:creationId xmlns:a16="http://schemas.microsoft.com/office/drawing/2014/main" id="{740A7C41-E168-A871-8986-133EB2F35D83}"/>
              </a:ext>
            </a:extLst>
          </p:cNvPr>
          <p:cNvGrpSpPr/>
          <p:nvPr/>
        </p:nvGrpSpPr>
        <p:grpSpPr>
          <a:xfrm>
            <a:off x="705132" y="8796994"/>
            <a:ext cx="2900572" cy="807705"/>
            <a:chOff x="0" y="0"/>
            <a:chExt cx="3867430" cy="1076939"/>
          </a:xfrm>
        </p:grpSpPr>
        <p:pic>
          <p:nvPicPr>
            <p:cNvPr id="7" name="Picture 37">
              <a:extLst>
                <a:ext uri="{FF2B5EF4-FFF2-40B4-BE49-F238E27FC236}">
                  <a16:creationId xmlns:a16="http://schemas.microsoft.com/office/drawing/2014/main" id="{D4C8EED4-D905-78A7-F36C-972A880DED4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0"/>
              <a:ext cx="3867430" cy="618789"/>
            </a:xfrm>
            <a:prstGeom prst="rect">
              <a:avLst/>
            </a:prstGeom>
          </p:spPr>
        </p:pic>
        <p:pic>
          <p:nvPicPr>
            <p:cNvPr id="8" name="Picture 38">
              <a:extLst>
                <a:ext uri="{FF2B5EF4-FFF2-40B4-BE49-F238E27FC236}">
                  <a16:creationId xmlns:a16="http://schemas.microsoft.com/office/drawing/2014/main" id="{1A4484AE-18B2-9EA8-98CE-1D9B8829AA5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458151"/>
              <a:ext cx="3867430" cy="618789"/>
            </a:xfrm>
            <a:prstGeom prst="rect">
              <a:avLst/>
            </a:prstGeom>
          </p:spPr>
        </p:pic>
      </p:grpSp>
      <p:pic>
        <p:nvPicPr>
          <p:cNvPr id="9" name="Picture 3">
            <a:extLst>
              <a:ext uri="{FF2B5EF4-FFF2-40B4-BE49-F238E27FC236}">
                <a16:creationId xmlns:a16="http://schemas.microsoft.com/office/drawing/2014/main" id="{5CF1B5EE-6254-C452-F9F6-D69E091F734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499194" y="3389811"/>
            <a:ext cx="5226457" cy="4971667"/>
          </a:xfrm>
          <a:prstGeom prst="rect">
            <a:avLst/>
          </a:prstGeom>
        </p:spPr>
      </p:pic>
      <p:sp>
        <p:nvSpPr>
          <p:cNvPr id="11" name="TextBox 10">
            <a:extLst>
              <a:ext uri="{FF2B5EF4-FFF2-40B4-BE49-F238E27FC236}">
                <a16:creationId xmlns:a16="http://schemas.microsoft.com/office/drawing/2014/main" id="{E6F981FA-423D-9656-4D94-A540708DE6A3}"/>
              </a:ext>
            </a:extLst>
          </p:cNvPr>
          <p:cNvSpPr txBox="1"/>
          <p:nvPr/>
        </p:nvSpPr>
        <p:spPr>
          <a:xfrm>
            <a:off x="8450436" y="2195370"/>
            <a:ext cx="8077374" cy="1200329"/>
          </a:xfrm>
          <a:prstGeom prst="rect">
            <a:avLst/>
          </a:prstGeom>
          <a:noFill/>
        </p:spPr>
        <p:txBody>
          <a:bodyPr wrap="square">
            <a:spAutoFit/>
          </a:bodyPr>
          <a:lstStyle/>
          <a:p>
            <a:pPr>
              <a:defRPr sz="2400" b="1">
                <a:effectLst/>
              </a:defRPr>
            </a:pPr>
            <a:r>
              <a:rPr dirty="0" err="1"/>
              <a:t>Específico</a:t>
            </a:r>
            <a:r>
              <a:rPr dirty="0"/>
              <a:t> (Specific)</a:t>
            </a:r>
          </a:p>
          <a:p>
            <a:pPr>
              <a:defRPr sz="2400">
                <a:effectLst/>
              </a:defRPr>
            </a:pPr>
            <a:r>
              <a:rPr dirty="0"/>
              <a:t>o </a:t>
            </a:r>
            <a:r>
              <a:rPr dirty="0" err="1"/>
              <a:t>Explica</a:t>
            </a:r>
            <a:r>
              <a:rPr dirty="0"/>
              <a:t> </a:t>
            </a:r>
            <a:r>
              <a:rPr dirty="0" err="1"/>
              <a:t>el</a:t>
            </a:r>
            <a:r>
              <a:rPr dirty="0"/>
              <a:t> </a:t>
            </a:r>
            <a:r>
              <a:rPr dirty="0" err="1"/>
              <a:t>objetivo</a:t>
            </a:r>
            <a:r>
              <a:rPr dirty="0"/>
              <a:t> </a:t>
            </a:r>
            <a:r>
              <a:rPr dirty="0" err="1"/>
              <a:t>en</a:t>
            </a:r>
            <a:r>
              <a:rPr dirty="0"/>
              <a:t> </a:t>
            </a:r>
            <a:r>
              <a:rPr dirty="0" err="1"/>
              <a:t>detalle</a:t>
            </a:r>
            <a:r>
              <a:rPr dirty="0"/>
              <a:t>: </a:t>
            </a:r>
            <a:r>
              <a:rPr dirty="0" err="1"/>
              <a:t>quién</a:t>
            </a:r>
            <a:r>
              <a:rPr dirty="0"/>
              <a:t>, </a:t>
            </a:r>
            <a:r>
              <a:rPr dirty="0" err="1"/>
              <a:t>qué</a:t>
            </a:r>
            <a:r>
              <a:rPr dirty="0"/>
              <a:t>, </a:t>
            </a:r>
            <a:r>
              <a:rPr dirty="0" err="1"/>
              <a:t>dónde</a:t>
            </a:r>
            <a:r>
              <a:rPr dirty="0"/>
              <a:t>, por </a:t>
            </a:r>
            <a:r>
              <a:rPr dirty="0" err="1"/>
              <a:t>qué</a:t>
            </a:r>
            <a:br>
              <a:rPr lang="en-GB" sz="2400" dirty="0"/>
            </a:br>
            <a:r>
              <a:rPr dirty="0"/>
              <a:t>o ¿</a:t>
            </a:r>
            <a:r>
              <a:rPr dirty="0" err="1"/>
              <a:t>Podría</a:t>
            </a:r>
            <a:r>
              <a:rPr dirty="0"/>
              <a:t> </a:t>
            </a:r>
            <a:r>
              <a:rPr dirty="0" err="1"/>
              <a:t>alguien</a:t>
            </a:r>
            <a:r>
              <a:rPr dirty="0"/>
              <a:t> </a:t>
            </a:r>
            <a:r>
              <a:rPr dirty="0" err="1"/>
              <a:t>más</a:t>
            </a:r>
            <a:r>
              <a:rPr dirty="0"/>
              <a:t> </a:t>
            </a:r>
            <a:r>
              <a:rPr dirty="0" err="1"/>
              <a:t>entender</a:t>
            </a:r>
            <a:r>
              <a:rPr dirty="0"/>
              <a:t> </a:t>
            </a:r>
            <a:r>
              <a:rPr dirty="0" err="1"/>
              <a:t>tu</a:t>
            </a:r>
            <a:r>
              <a:rPr dirty="0"/>
              <a:t> </a:t>
            </a:r>
            <a:r>
              <a:rPr dirty="0" err="1"/>
              <a:t>objetivo</a:t>
            </a:r>
            <a:r>
              <a:rPr dirty="0"/>
              <a:t>?</a:t>
            </a:r>
            <a:endParaRPr lang="en-RO" sz="2400" dirty="0"/>
          </a:p>
        </p:txBody>
      </p:sp>
      <p:sp>
        <p:nvSpPr>
          <p:cNvPr id="13" name="TextBox 12">
            <a:extLst>
              <a:ext uri="{FF2B5EF4-FFF2-40B4-BE49-F238E27FC236}">
                <a16:creationId xmlns:a16="http://schemas.microsoft.com/office/drawing/2014/main" id="{9FF1B2D4-D16A-F498-8608-F969E88D1DA6}"/>
              </a:ext>
            </a:extLst>
          </p:cNvPr>
          <p:cNvSpPr txBox="1"/>
          <p:nvPr/>
        </p:nvSpPr>
        <p:spPr>
          <a:xfrm>
            <a:off x="8634867" y="3868867"/>
            <a:ext cx="561474" cy="1015663"/>
          </a:xfrm>
          <a:prstGeom prst="rect">
            <a:avLst/>
          </a:prstGeom>
          <a:noFill/>
        </p:spPr>
        <p:txBody>
          <a:bodyPr wrap="square">
            <a:spAutoFit/>
          </a:bodyPr>
          <a:lstStyle/>
          <a:p>
            <a:pPr>
              <a:defRPr sz="6000"/>
            </a:pPr>
            <a:r>
              <a:t>S</a:t>
            </a:r>
          </a:p>
        </p:txBody>
      </p:sp>
      <p:sp>
        <p:nvSpPr>
          <p:cNvPr id="14" name="TextBox 13">
            <a:extLst>
              <a:ext uri="{FF2B5EF4-FFF2-40B4-BE49-F238E27FC236}">
                <a16:creationId xmlns:a16="http://schemas.microsoft.com/office/drawing/2014/main" id="{B8177A3C-D18D-0476-F857-5C4D8824B4F1}"/>
              </a:ext>
            </a:extLst>
          </p:cNvPr>
          <p:cNvSpPr txBox="1"/>
          <p:nvPr/>
        </p:nvSpPr>
        <p:spPr>
          <a:xfrm>
            <a:off x="10107808" y="4943155"/>
            <a:ext cx="561474" cy="1015663"/>
          </a:xfrm>
          <a:prstGeom prst="rect">
            <a:avLst/>
          </a:prstGeom>
          <a:noFill/>
        </p:spPr>
        <p:txBody>
          <a:bodyPr wrap="square">
            <a:spAutoFit/>
          </a:bodyPr>
          <a:lstStyle/>
          <a:p>
            <a:pPr>
              <a:defRPr sz="6000"/>
            </a:pPr>
            <a:r>
              <a:t>M</a:t>
            </a:r>
          </a:p>
        </p:txBody>
      </p:sp>
      <p:sp>
        <p:nvSpPr>
          <p:cNvPr id="15" name="TextBox 14">
            <a:extLst>
              <a:ext uri="{FF2B5EF4-FFF2-40B4-BE49-F238E27FC236}">
                <a16:creationId xmlns:a16="http://schemas.microsoft.com/office/drawing/2014/main" id="{8B9B649E-A423-CF4B-36D5-9384326B7269}"/>
              </a:ext>
            </a:extLst>
          </p:cNvPr>
          <p:cNvSpPr txBox="1"/>
          <p:nvPr/>
        </p:nvSpPr>
        <p:spPr>
          <a:xfrm>
            <a:off x="9709233" y="6652316"/>
            <a:ext cx="561474" cy="1015663"/>
          </a:xfrm>
          <a:prstGeom prst="rect">
            <a:avLst/>
          </a:prstGeom>
          <a:noFill/>
        </p:spPr>
        <p:txBody>
          <a:bodyPr wrap="square">
            <a:spAutoFit/>
          </a:bodyPr>
          <a:lstStyle/>
          <a:p>
            <a:pPr>
              <a:defRPr sz="6000"/>
            </a:pPr>
            <a:r>
              <a:t>A</a:t>
            </a:r>
          </a:p>
        </p:txBody>
      </p:sp>
      <p:sp>
        <p:nvSpPr>
          <p:cNvPr id="16" name="TextBox 15">
            <a:extLst>
              <a:ext uri="{FF2B5EF4-FFF2-40B4-BE49-F238E27FC236}">
                <a16:creationId xmlns:a16="http://schemas.microsoft.com/office/drawing/2014/main" id="{1B09E714-39F0-D4E6-672A-6CD013101A82}"/>
              </a:ext>
            </a:extLst>
          </p:cNvPr>
          <p:cNvSpPr txBox="1"/>
          <p:nvPr/>
        </p:nvSpPr>
        <p:spPr>
          <a:xfrm>
            <a:off x="7888962" y="6726946"/>
            <a:ext cx="561474" cy="1015663"/>
          </a:xfrm>
          <a:prstGeom prst="rect">
            <a:avLst/>
          </a:prstGeom>
          <a:noFill/>
        </p:spPr>
        <p:txBody>
          <a:bodyPr wrap="square">
            <a:spAutoFit/>
          </a:bodyPr>
          <a:lstStyle/>
          <a:p>
            <a:pPr>
              <a:defRPr sz="6000"/>
            </a:pPr>
            <a:r>
              <a:t>R</a:t>
            </a:r>
          </a:p>
        </p:txBody>
      </p:sp>
      <p:sp>
        <p:nvSpPr>
          <p:cNvPr id="17" name="TextBox 16">
            <a:extLst>
              <a:ext uri="{FF2B5EF4-FFF2-40B4-BE49-F238E27FC236}">
                <a16:creationId xmlns:a16="http://schemas.microsoft.com/office/drawing/2014/main" id="{DD684A24-DCB3-408B-EF06-7522382CCADB}"/>
              </a:ext>
            </a:extLst>
          </p:cNvPr>
          <p:cNvSpPr txBox="1"/>
          <p:nvPr/>
        </p:nvSpPr>
        <p:spPr>
          <a:xfrm>
            <a:off x="7023919" y="4859982"/>
            <a:ext cx="561474" cy="1015663"/>
          </a:xfrm>
          <a:prstGeom prst="rect">
            <a:avLst/>
          </a:prstGeom>
          <a:noFill/>
        </p:spPr>
        <p:txBody>
          <a:bodyPr wrap="square">
            <a:spAutoFit/>
          </a:bodyPr>
          <a:lstStyle/>
          <a:p>
            <a:pPr>
              <a:defRPr sz="6000"/>
            </a:pPr>
            <a:r>
              <a:t>T</a:t>
            </a:r>
          </a:p>
        </p:txBody>
      </p:sp>
      <p:sp>
        <p:nvSpPr>
          <p:cNvPr id="19" name="TextBox 18">
            <a:extLst>
              <a:ext uri="{FF2B5EF4-FFF2-40B4-BE49-F238E27FC236}">
                <a16:creationId xmlns:a16="http://schemas.microsoft.com/office/drawing/2014/main" id="{7DCCF755-3197-9476-0CDB-8AF64952DCF0}"/>
              </a:ext>
            </a:extLst>
          </p:cNvPr>
          <p:cNvSpPr txBox="1"/>
          <p:nvPr/>
        </p:nvSpPr>
        <p:spPr>
          <a:xfrm>
            <a:off x="11737118" y="3626863"/>
            <a:ext cx="6609348" cy="1569660"/>
          </a:xfrm>
          <a:prstGeom prst="rect">
            <a:avLst/>
          </a:prstGeom>
          <a:noFill/>
        </p:spPr>
        <p:txBody>
          <a:bodyPr wrap="square">
            <a:spAutoFit/>
          </a:bodyPr>
          <a:lstStyle/>
          <a:p>
            <a:pPr>
              <a:defRPr sz="2400" b="1">
                <a:effectLst/>
              </a:defRPr>
            </a:pPr>
            <a:r>
              <a:t>Medible (Mesurable)</a:t>
            </a:r>
          </a:p>
          <a:p>
            <a:pPr>
              <a:defRPr sz="2400">
                <a:effectLst/>
              </a:defRPr>
            </a:pPr>
            <a:r>
              <a:t>o Asegúrate de cuantificar el objetivo</a:t>
            </a:r>
            <a:br>
              <a:rPr lang="en-GB" sz="2400" dirty="0"/>
            </a:br>
            <a:r>
              <a:t>o ¿Puedes realizar un seguimiento de tu progreso hacia el objetivo?</a:t>
            </a:r>
            <a:br>
              <a:rPr lang="en-GB" sz="2400" dirty="0"/>
            </a:br>
            <a:r>
              <a:t>o ¿Cómo sabrás si alcanzas el objetivo?</a:t>
            </a:r>
            <a:endParaRPr lang="en-RO" sz="2400" dirty="0"/>
          </a:p>
        </p:txBody>
      </p:sp>
      <p:sp>
        <p:nvSpPr>
          <p:cNvPr id="21" name="TextBox 20">
            <a:extLst>
              <a:ext uri="{FF2B5EF4-FFF2-40B4-BE49-F238E27FC236}">
                <a16:creationId xmlns:a16="http://schemas.microsoft.com/office/drawing/2014/main" id="{838DA24D-C7FA-F7BF-0625-4CE3269FC0E4}"/>
              </a:ext>
            </a:extLst>
          </p:cNvPr>
          <p:cNvSpPr txBox="1"/>
          <p:nvPr/>
        </p:nvSpPr>
        <p:spPr>
          <a:xfrm>
            <a:off x="11153996" y="7391982"/>
            <a:ext cx="6609348" cy="1938992"/>
          </a:xfrm>
          <a:prstGeom prst="rect">
            <a:avLst/>
          </a:prstGeom>
          <a:noFill/>
        </p:spPr>
        <p:txBody>
          <a:bodyPr wrap="square">
            <a:spAutoFit/>
          </a:bodyPr>
          <a:lstStyle/>
          <a:p>
            <a:pPr>
              <a:defRPr sz="2400" b="1">
                <a:effectLst/>
              </a:defRPr>
            </a:pPr>
            <a:r>
              <a:rPr dirty="0" err="1"/>
              <a:t>Alcanzable</a:t>
            </a:r>
            <a:r>
              <a:rPr dirty="0"/>
              <a:t> (Attainable/Achievable)</a:t>
            </a:r>
          </a:p>
          <a:p>
            <a:pPr>
              <a:defRPr sz="2400">
                <a:effectLst/>
              </a:defRPr>
            </a:pPr>
            <a:r>
              <a:rPr dirty="0"/>
              <a:t>o </a:t>
            </a:r>
            <a:r>
              <a:rPr dirty="0" err="1"/>
              <a:t>Asegúrate</a:t>
            </a:r>
            <a:r>
              <a:rPr dirty="0"/>
              <a:t> de que </a:t>
            </a:r>
            <a:r>
              <a:rPr dirty="0" err="1"/>
              <a:t>el</a:t>
            </a:r>
            <a:r>
              <a:rPr dirty="0"/>
              <a:t> </a:t>
            </a:r>
            <a:r>
              <a:rPr dirty="0" err="1"/>
              <a:t>objetivo</a:t>
            </a:r>
            <a:r>
              <a:rPr dirty="0"/>
              <a:t> sea </a:t>
            </a:r>
            <a:r>
              <a:rPr dirty="0" err="1"/>
              <a:t>alcanzable</a:t>
            </a:r>
            <a:r>
              <a:rPr dirty="0"/>
              <a:t>: no es </a:t>
            </a:r>
            <a:r>
              <a:rPr dirty="0" err="1"/>
              <a:t>demasiado</a:t>
            </a:r>
            <a:r>
              <a:rPr dirty="0"/>
              <a:t> </a:t>
            </a:r>
            <a:r>
              <a:rPr dirty="0" err="1"/>
              <a:t>fácil</a:t>
            </a:r>
            <a:r>
              <a:rPr dirty="0"/>
              <a:t>, </a:t>
            </a:r>
            <a:r>
              <a:rPr dirty="0" err="1"/>
              <a:t>pero</a:t>
            </a:r>
            <a:r>
              <a:rPr dirty="0"/>
              <a:t> no </a:t>
            </a:r>
            <a:r>
              <a:rPr dirty="0" err="1"/>
              <a:t>está</a:t>
            </a:r>
            <a:r>
              <a:rPr dirty="0"/>
              <a:t> </a:t>
            </a:r>
            <a:r>
              <a:rPr dirty="0" err="1"/>
              <a:t>fuera</a:t>
            </a:r>
            <a:r>
              <a:rPr dirty="0"/>
              <a:t> de </a:t>
            </a:r>
            <a:r>
              <a:rPr dirty="0" err="1"/>
              <a:t>alcance</a:t>
            </a:r>
            <a:br>
              <a:rPr lang="en-GB" sz="2400" dirty="0"/>
            </a:br>
            <a:r>
              <a:rPr dirty="0"/>
              <a:t>o ¿</a:t>
            </a:r>
            <a:r>
              <a:rPr dirty="0" err="1"/>
              <a:t>Puedes</a:t>
            </a:r>
            <a:r>
              <a:rPr dirty="0"/>
              <a:t> </a:t>
            </a:r>
            <a:r>
              <a:rPr dirty="0" err="1"/>
              <a:t>conseguir</a:t>
            </a:r>
            <a:r>
              <a:rPr dirty="0"/>
              <a:t> </a:t>
            </a:r>
            <a:r>
              <a:rPr dirty="0" err="1"/>
              <a:t>el</a:t>
            </a:r>
            <a:r>
              <a:rPr dirty="0"/>
              <a:t> </a:t>
            </a:r>
            <a:r>
              <a:rPr dirty="0" err="1"/>
              <a:t>objetivo</a:t>
            </a:r>
            <a:r>
              <a:rPr dirty="0"/>
              <a:t> de </a:t>
            </a:r>
            <a:r>
              <a:rPr dirty="0" err="1"/>
              <a:t>manera</a:t>
            </a:r>
            <a:r>
              <a:rPr dirty="0"/>
              <a:t> </a:t>
            </a:r>
            <a:r>
              <a:rPr dirty="0" err="1"/>
              <a:t>realista</a:t>
            </a:r>
            <a:r>
              <a:rPr dirty="0"/>
              <a:t>?</a:t>
            </a:r>
            <a:br>
              <a:rPr lang="en-GB" sz="2400" dirty="0"/>
            </a:br>
            <a:r>
              <a:rPr dirty="0"/>
              <a:t>o ¿Tiene los </a:t>
            </a:r>
            <a:r>
              <a:rPr dirty="0" err="1"/>
              <a:t>recursos</a:t>
            </a:r>
            <a:r>
              <a:rPr dirty="0"/>
              <a:t> </a:t>
            </a:r>
            <a:r>
              <a:rPr dirty="0" err="1"/>
              <a:t>necesarios</a:t>
            </a:r>
            <a:r>
              <a:rPr dirty="0"/>
              <a:t>?</a:t>
            </a:r>
            <a:endParaRPr lang="en-RO" sz="2400" dirty="0"/>
          </a:p>
        </p:txBody>
      </p:sp>
      <p:sp>
        <p:nvSpPr>
          <p:cNvPr id="23" name="TextBox 22">
            <a:extLst>
              <a:ext uri="{FF2B5EF4-FFF2-40B4-BE49-F238E27FC236}">
                <a16:creationId xmlns:a16="http://schemas.microsoft.com/office/drawing/2014/main" id="{773E665A-80D0-5556-A232-D363CD9D3DE2}"/>
              </a:ext>
            </a:extLst>
          </p:cNvPr>
          <p:cNvSpPr txBox="1"/>
          <p:nvPr/>
        </p:nvSpPr>
        <p:spPr>
          <a:xfrm>
            <a:off x="1166274" y="6576528"/>
            <a:ext cx="6428874" cy="1938992"/>
          </a:xfrm>
          <a:prstGeom prst="rect">
            <a:avLst/>
          </a:prstGeom>
          <a:noFill/>
        </p:spPr>
        <p:txBody>
          <a:bodyPr wrap="square">
            <a:spAutoFit/>
          </a:bodyPr>
          <a:lstStyle/>
          <a:p>
            <a:pPr>
              <a:defRPr sz="2400" b="1">
                <a:effectLst/>
              </a:defRPr>
            </a:pPr>
            <a:r>
              <a:rPr dirty="0" err="1"/>
              <a:t>Adecuado</a:t>
            </a:r>
            <a:r>
              <a:rPr dirty="0"/>
              <a:t>/</a:t>
            </a:r>
            <a:r>
              <a:rPr dirty="0" err="1"/>
              <a:t>Realista</a:t>
            </a:r>
            <a:r>
              <a:rPr dirty="0"/>
              <a:t> (Relevant/Realistic)</a:t>
            </a:r>
          </a:p>
          <a:p>
            <a:pPr>
              <a:defRPr sz="2400">
                <a:effectLst/>
              </a:defRPr>
            </a:pPr>
            <a:r>
              <a:rPr dirty="0"/>
              <a:t>o </a:t>
            </a:r>
            <a:r>
              <a:rPr dirty="0" err="1"/>
              <a:t>Asegúrate</a:t>
            </a:r>
            <a:r>
              <a:rPr dirty="0"/>
              <a:t> de que </a:t>
            </a:r>
            <a:r>
              <a:rPr dirty="0" err="1"/>
              <a:t>tu</a:t>
            </a:r>
            <a:r>
              <a:rPr dirty="0"/>
              <a:t> </a:t>
            </a:r>
            <a:r>
              <a:rPr dirty="0" err="1"/>
              <a:t>objetivo</a:t>
            </a:r>
            <a:r>
              <a:rPr dirty="0"/>
              <a:t> sea </a:t>
            </a:r>
            <a:r>
              <a:rPr dirty="0" err="1"/>
              <a:t>aplicable</a:t>
            </a:r>
            <a:r>
              <a:rPr dirty="0"/>
              <a:t> al </a:t>
            </a:r>
            <a:r>
              <a:rPr dirty="0" err="1"/>
              <a:t>problema</a:t>
            </a:r>
            <a:r>
              <a:rPr dirty="0"/>
              <a:t> actual</a:t>
            </a:r>
            <a:br>
              <a:rPr lang="en-GB" sz="2400" dirty="0"/>
            </a:br>
            <a:r>
              <a:rPr lang="eu-ES" dirty="0"/>
              <a:t>o </a:t>
            </a:r>
            <a:r>
              <a:rPr dirty="0"/>
              <a:t>¿Este </a:t>
            </a:r>
            <a:r>
              <a:rPr dirty="0" err="1"/>
              <a:t>objetivo</a:t>
            </a:r>
            <a:r>
              <a:rPr dirty="0"/>
              <a:t> se </a:t>
            </a:r>
            <a:r>
              <a:rPr dirty="0" err="1"/>
              <a:t>ajusta</a:t>
            </a:r>
            <a:r>
              <a:rPr dirty="0"/>
              <a:t> a </a:t>
            </a:r>
            <a:r>
              <a:rPr dirty="0" err="1"/>
              <a:t>tus</a:t>
            </a:r>
            <a:r>
              <a:rPr dirty="0"/>
              <a:t> </a:t>
            </a:r>
            <a:r>
              <a:rPr dirty="0" err="1"/>
              <a:t>objetivos</a:t>
            </a:r>
            <a:r>
              <a:rPr dirty="0"/>
              <a:t> a largo </a:t>
            </a:r>
            <a:r>
              <a:rPr dirty="0" err="1"/>
              <a:t>plazo</a:t>
            </a:r>
            <a:r>
              <a:rPr dirty="0"/>
              <a:t>?</a:t>
            </a:r>
            <a:endParaRPr lang="en-RO" sz="2400" dirty="0"/>
          </a:p>
        </p:txBody>
      </p:sp>
      <p:sp>
        <p:nvSpPr>
          <p:cNvPr id="25" name="TextBox 24">
            <a:extLst>
              <a:ext uri="{FF2B5EF4-FFF2-40B4-BE49-F238E27FC236}">
                <a16:creationId xmlns:a16="http://schemas.microsoft.com/office/drawing/2014/main" id="{F367A6C3-D351-1138-4DB6-977DA1588D70}"/>
              </a:ext>
            </a:extLst>
          </p:cNvPr>
          <p:cNvSpPr txBox="1"/>
          <p:nvPr/>
        </p:nvSpPr>
        <p:spPr>
          <a:xfrm>
            <a:off x="1351988" y="3249413"/>
            <a:ext cx="6072672" cy="1569660"/>
          </a:xfrm>
          <a:prstGeom prst="rect">
            <a:avLst/>
          </a:prstGeom>
          <a:noFill/>
        </p:spPr>
        <p:txBody>
          <a:bodyPr wrap="square">
            <a:spAutoFit/>
          </a:bodyPr>
          <a:lstStyle/>
          <a:p>
            <a:pPr>
              <a:defRPr sz="2400" b="1">
                <a:effectLst/>
              </a:defRPr>
            </a:pPr>
            <a:r>
              <a:rPr dirty="0" err="1"/>
              <a:t>Tiempo</a:t>
            </a:r>
            <a:r>
              <a:rPr dirty="0"/>
              <a:t> </a:t>
            </a:r>
            <a:r>
              <a:rPr dirty="0" err="1"/>
              <a:t>limitado</a:t>
            </a:r>
            <a:r>
              <a:rPr dirty="0"/>
              <a:t> (Time-bound)</a:t>
            </a:r>
          </a:p>
          <a:p>
            <a:pPr>
              <a:defRPr sz="2400">
                <a:effectLst/>
              </a:defRPr>
            </a:pPr>
            <a:r>
              <a:rPr dirty="0"/>
              <a:t>o </a:t>
            </a:r>
            <a:r>
              <a:rPr dirty="0" err="1"/>
              <a:t>Crea</a:t>
            </a:r>
            <a:r>
              <a:rPr dirty="0"/>
              <a:t> una </a:t>
            </a:r>
            <a:r>
              <a:rPr dirty="0" err="1"/>
              <a:t>línea</a:t>
            </a:r>
            <a:r>
              <a:rPr dirty="0"/>
              <a:t> de </a:t>
            </a:r>
            <a:r>
              <a:rPr dirty="0" err="1"/>
              <a:t>tiempo</a:t>
            </a:r>
            <a:r>
              <a:rPr dirty="0"/>
              <a:t>/</a:t>
            </a:r>
            <a:r>
              <a:rPr dirty="0" err="1"/>
              <a:t>fecha</a:t>
            </a:r>
            <a:r>
              <a:rPr dirty="0"/>
              <a:t> </a:t>
            </a:r>
            <a:r>
              <a:rPr dirty="0" err="1"/>
              <a:t>límite</a:t>
            </a:r>
            <a:r>
              <a:rPr dirty="0"/>
              <a:t> para </a:t>
            </a:r>
            <a:r>
              <a:rPr dirty="0" err="1"/>
              <a:t>ti</a:t>
            </a:r>
            <a:br>
              <a:rPr lang="en-GB" sz="2400" dirty="0"/>
            </a:br>
            <a:r>
              <a:rPr dirty="0"/>
              <a:t>o ¿</a:t>
            </a:r>
            <a:r>
              <a:rPr dirty="0" err="1"/>
              <a:t>Cuánto</a:t>
            </a:r>
            <a:r>
              <a:rPr dirty="0"/>
              <a:t> </a:t>
            </a:r>
            <a:r>
              <a:rPr dirty="0" err="1"/>
              <a:t>tiempo</a:t>
            </a:r>
            <a:r>
              <a:rPr dirty="0"/>
              <a:t> </a:t>
            </a:r>
            <a:r>
              <a:rPr dirty="0" err="1"/>
              <a:t>te</a:t>
            </a:r>
            <a:r>
              <a:rPr dirty="0"/>
              <a:t> </a:t>
            </a:r>
            <a:r>
              <a:rPr dirty="0" err="1"/>
              <a:t>permites</a:t>
            </a:r>
            <a:r>
              <a:rPr dirty="0"/>
              <a:t> para </a:t>
            </a:r>
            <a:r>
              <a:rPr dirty="0" err="1"/>
              <a:t>alcanzar</a:t>
            </a:r>
            <a:r>
              <a:rPr dirty="0"/>
              <a:t> </a:t>
            </a:r>
            <a:r>
              <a:rPr dirty="0" err="1"/>
              <a:t>el</a:t>
            </a:r>
            <a:r>
              <a:rPr dirty="0"/>
              <a:t> </a:t>
            </a:r>
            <a:r>
              <a:rPr dirty="0" err="1"/>
              <a:t>objetivo</a:t>
            </a:r>
            <a:r>
              <a:rPr dirty="0"/>
              <a:t>?</a:t>
            </a:r>
            <a:endParaRPr lang="en-RO" sz="2400" dirty="0"/>
          </a:p>
        </p:txBody>
      </p:sp>
      <p:pic>
        <p:nvPicPr>
          <p:cNvPr id="26" name="Picture 32">
            <a:extLst>
              <a:ext uri="{FF2B5EF4-FFF2-40B4-BE49-F238E27FC236}">
                <a16:creationId xmlns:a16="http://schemas.microsoft.com/office/drawing/2014/main" id="{7E1FFEB5-E6A0-49EB-3143-520B4B2F63A6}"/>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852805">
            <a:off x="8271105" y="397104"/>
            <a:ext cx="1288996" cy="1288996"/>
          </a:xfrm>
          <a:prstGeom prst="rect">
            <a:avLst/>
          </a:prstGeom>
        </p:spPr>
      </p:pic>
    </p:spTree>
    <p:extLst>
      <p:ext uri="{BB962C8B-B14F-4D97-AF65-F5344CB8AC3E}">
        <p14:creationId xmlns:p14="http://schemas.microsoft.com/office/powerpoint/2010/main" val="35652244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0770731" y="4768328"/>
            <a:ext cx="7775659" cy="189443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739527" y="5000829"/>
            <a:ext cx="1338808" cy="1143007"/>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427531" y="6846114"/>
            <a:ext cx="1218800" cy="1198994"/>
          </a:xfrm>
          <a:prstGeom prst="rect">
            <a:avLst/>
          </a:prstGeom>
        </p:spPr>
      </p:pic>
      <p:grpSp>
        <p:nvGrpSpPr>
          <p:cNvPr id="5" name="Group 5"/>
          <p:cNvGrpSpPr/>
          <p:nvPr/>
        </p:nvGrpSpPr>
        <p:grpSpPr>
          <a:xfrm>
            <a:off x="14658560" y="2060782"/>
            <a:ext cx="657082" cy="657082"/>
            <a:chOff x="0" y="0"/>
            <a:chExt cx="812800" cy="812800"/>
          </a:xfrm>
        </p:grpSpPr>
        <p:sp>
          <p:nvSpPr>
            <p:cNvPr id="6" name="Freeform 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4989E"/>
            </a:solidFill>
          </p:spPr>
        </p:sp>
        <p:sp>
          <p:nvSpPr>
            <p:cNvPr id="7" name="TextBox 7"/>
            <p:cNvSpPr txBox="1"/>
            <p:nvPr/>
          </p:nvSpPr>
          <p:spPr>
            <a:xfrm>
              <a:off x="76200" y="38100"/>
              <a:ext cx="660400" cy="698500"/>
            </a:xfrm>
            <a:prstGeom prst="rect">
              <a:avLst/>
            </a:prstGeom>
          </p:spPr>
          <p:txBody>
            <a:bodyPr lIns="50800" tIns="50800" rIns="50800" bIns="50800" anchor="ctr"/>
            <a:lstStyle/>
            <a:p>
              <a:pPr algn="ctr">
                <a:lnSpc>
                  <a:spcPts val="2659"/>
                </a:lnSpc>
              </a:pPr>
              <a:endParaRPr/>
            </a:p>
          </p:txBody>
        </p:sp>
      </p:grpSp>
      <p:grpSp>
        <p:nvGrpSpPr>
          <p:cNvPr id="8" name="Group 8"/>
          <p:cNvGrpSpPr/>
          <p:nvPr/>
        </p:nvGrpSpPr>
        <p:grpSpPr>
          <a:xfrm>
            <a:off x="13665800" y="3547556"/>
            <a:ext cx="657082" cy="657082"/>
            <a:chOff x="0" y="0"/>
            <a:chExt cx="812800" cy="812800"/>
          </a:xfrm>
        </p:grpSpPr>
        <p:sp>
          <p:nvSpPr>
            <p:cNvPr id="9" name="Freeform 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0E9E5"/>
            </a:solidFill>
          </p:spPr>
        </p:sp>
        <p:sp>
          <p:nvSpPr>
            <p:cNvPr id="10" name="TextBox 10"/>
            <p:cNvSpPr txBox="1"/>
            <p:nvPr/>
          </p:nvSpPr>
          <p:spPr>
            <a:xfrm>
              <a:off x="76200" y="38100"/>
              <a:ext cx="660400" cy="698500"/>
            </a:xfrm>
            <a:prstGeom prst="rect">
              <a:avLst/>
            </a:prstGeom>
          </p:spPr>
          <p:txBody>
            <a:bodyPr lIns="50800" tIns="50800" rIns="50800" bIns="50800" anchor="ctr"/>
            <a:lstStyle/>
            <a:p>
              <a:pPr algn="ctr">
                <a:lnSpc>
                  <a:spcPts val="2659"/>
                </a:lnSpc>
              </a:pPr>
              <a:endParaRPr/>
            </a:p>
          </p:txBody>
        </p:sp>
      </p:grpSp>
      <p:grpSp>
        <p:nvGrpSpPr>
          <p:cNvPr id="11" name="Group 11"/>
          <p:cNvGrpSpPr/>
          <p:nvPr/>
        </p:nvGrpSpPr>
        <p:grpSpPr>
          <a:xfrm>
            <a:off x="13382803" y="5303960"/>
            <a:ext cx="657082" cy="657082"/>
            <a:chOff x="0" y="0"/>
            <a:chExt cx="812800" cy="812800"/>
          </a:xfrm>
        </p:grpSpPr>
        <p:sp>
          <p:nvSpPr>
            <p:cNvPr id="12" name="Freeform 1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43A44"/>
            </a:solidFill>
          </p:spPr>
        </p:sp>
        <p:sp>
          <p:nvSpPr>
            <p:cNvPr id="13" name="TextBox 13"/>
            <p:cNvSpPr txBox="1"/>
            <p:nvPr/>
          </p:nvSpPr>
          <p:spPr>
            <a:xfrm>
              <a:off x="76200" y="38100"/>
              <a:ext cx="660400" cy="698500"/>
            </a:xfrm>
            <a:prstGeom prst="rect">
              <a:avLst/>
            </a:prstGeom>
          </p:spPr>
          <p:txBody>
            <a:bodyPr lIns="50800" tIns="50800" rIns="50800" bIns="50800" anchor="ctr"/>
            <a:lstStyle/>
            <a:p>
              <a:pPr algn="ctr">
                <a:lnSpc>
                  <a:spcPts val="2659"/>
                </a:lnSpc>
              </a:pPr>
              <a:endParaRPr/>
            </a:p>
          </p:txBody>
        </p:sp>
      </p:grpSp>
      <p:grpSp>
        <p:nvGrpSpPr>
          <p:cNvPr id="14" name="Group 14"/>
          <p:cNvGrpSpPr/>
          <p:nvPr/>
        </p:nvGrpSpPr>
        <p:grpSpPr>
          <a:xfrm>
            <a:off x="13752257" y="7056417"/>
            <a:ext cx="657082" cy="657082"/>
            <a:chOff x="0" y="0"/>
            <a:chExt cx="812800" cy="812800"/>
          </a:xfrm>
        </p:grpSpPr>
        <p:sp>
          <p:nvSpPr>
            <p:cNvPr id="15" name="Freeform 1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535454"/>
            </a:solidFill>
          </p:spPr>
        </p:sp>
        <p:sp>
          <p:nvSpPr>
            <p:cNvPr id="16" name="TextBox 16"/>
            <p:cNvSpPr txBox="1"/>
            <p:nvPr/>
          </p:nvSpPr>
          <p:spPr>
            <a:xfrm>
              <a:off x="76200" y="38100"/>
              <a:ext cx="660400" cy="698500"/>
            </a:xfrm>
            <a:prstGeom prst="rect">
              <a:avLst/>
            </a:prstGeom>
          </p:spPr>
          <p:txBody>
            <a:bodyPr lIns="50800" tIns="50800" rIns="50800" bIns="50800" anchor="ctr"/>
            <a:lstStyle/>
            <a:p>
              <a:pPr algn="ctr">
                <a:lnSpc>
                  <a:spcPts val="2659"/>
                </a:lnSpc>
              </a:pPr>
              <a:endParaRPr/>
            </a:p>
          </p:txBody>
        </p:sp>
      </p:grpSp>
      <p:grpSp>
        <p:nvGrpSpPr>
          <p:cNvPr id="17" name="Group 17"/>
          <p:cNvGrpSpPr/>
          <p:nvPr/>
        </p:nvGrpSpPr>
        <p:grpSpPr>
          <a:xfrm>
            <a:off x="14658560" y="8705205"/>
            <a:ext cx="657082" cy="657082"/>
            <a:chOff x="0" y="0"/>
            <a:chExt cx="812800" cy="812800"/>
          </a:xfrm>
        </p:grpSpPr>
        <p:sp>
          <p:nvSpPr>
            <p:cNvPr id="18" name="Freeform 1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3B2A3"/>
            </a:solidFill>
          </p:spPr>
        </p:sp>
        <p:sp>
          <p:nvSpPr>
            <p:cNvPr id="19" name="TextBox 19"/>
            <p:cNvSpPr txBox="1"/>
            <p:nvPr/>
          </p:nvSpPr>
          <p:spPr>
            <a:xfrm>
              <a:off x="76200" y="38100"/>
              <a:ext cx="660400" cy="698500"/>
            </a:xfrm>
            <a:prstGeom prst="rect">
              <a:avLst/>
            </a:prstGeom>
          </p:spPr>
          <p:txBody>
            <a:bodyPr lIns="50800" tIns="50800" rIns="50800" bIns="50800" anchor="ctr"/>
            <a:lstStyle/>
            <a:p>
              <a:pPr algn="ctr">
                <a:lnSpc>
                  <a:spcPts val="2659"/>
                </a:lnSpc>
              </a:pPr>
              <a:endParaRPr/>
            </a:p>
          </p:txBody>
        </p:sp>
      </p:grpSp>
      <p:pic>
        <p:nvPicPr>
          <p:cNvPr id="20" name="Picture 20"/>
          <p:cNvPicPr>
            <a:picLocks noChangeAspect="1"/>
          </p:cNvPicPr>
          <p:nvPr/>
        </p:nvPicPr>
        <p:blipFill>
          <a:blip r:embed="rId8"/>
          <a:srcRect/>
          <a:stretch>
            <a:fillRect/>
          </a:stretch>
        </p:blipFill>
        <p:spPr>
          <a:xfrm>
            <a:off x="16418708" y="0"/>
            <a:ext cx="1869292" cy="1869292"/>
          </a:xfrm>
          <a:prstGeom prst="rect">
            <a:avLst/>
          </a:prstGeom>
        </p:spPr>
      </p:pic>
      <p:grpSp>
        <p:nvGrpSpPr>
          <p:cNvPr id="21" name="Group 21"/>
          <p:cNvGrpSpPr/>
          <p:nvPr/>
        </p:nvGrpSpPr>
        <p:grpSpPr>
          <a:xfrm>
            <a:off x="14770557" y="3970317"/>
            <a:ext cx="3086100" cy="3086100"/>
            <a:chOff x="0" y="0"/>
            <a:chExt cx="812800" cy="812800"/>
          </a:xfrm>
        </p:grpSpPr>
        <p:sp>
          <p:nvSpPr>
            <p:cNvPr id="22" name="Freeform 22"/>
            <p:cNvSpPr/>
            <p:nvPr/>
          </p:nvSpPr>
          <p:spPr>
            <a:xfrm>
              <a:off x="0" y="0"/>
              <a:ext cx="812800" cy="812800"/>
            </a:xfrm>
            <a:custGeom>
              <a:avLst/>
              <a:gdLst/>
              <a:ahLst/>
              <a:cxnLst/>
              <a:rect l="l" t="t" r="r" b="b"/>
              <a:pathLst>
                <a:path w="812800" h="812800">
                  <a:moveTo>
                    <a:pt x="127941" y="0"/>
                  </a:moveTo>
                  <a:lnTo>
                    <a:pt x="684859" y="0"/>
                  </a:lnTo>
                  <a:cubicBezTo>
                    <a:pt x="718791" y="0"/>
                    <a:pt x="751333" y="13479"/>
                    <a:pt x="775327" y="37473"/>
                  </a:cubicBezTo>
                  <a:cubicBezTo>
                    <a:pt x="799321" y="61467"/>
                    <a:pt x="812800" y="94009"/>
                    <a:pt x="812800" y="127941"/>
                  </a:cubicBezTo>
                  <a:lnTo>
                    <a:pt x="812800" y="684859"/>
                  </a:lnTo>
                  <a:cubicBezTo>
                    <a:pt x="812800" y="718791"/>
                    <a:pt x="799321" y="751333"/>
                    <a:pt x="775327" y="775327"/>
                  </a:cubicBezTo>
                  <a:cubicBezTo>
                    <a:pt x="751333" y="799321"/>
                    <a:pt x="718791" y="812800"/>
                    <a:pt x="684859" y="812800"/>
                  </a:cubicBezTo>
                  <a:lnTo>
                    <a:pt x="127941" y="812800"/>
                  </a:lnTo>
                  <a:cubicBezTo>
                    <a:pt x="94009" y="812800"/>
                    <a:pt x="61467" y="799321"/>
                    <a:pt x="37473" y="775327"/>
                  </a:cubicBezTo>
                  <a:cubicBezTo>
                    <a:pt x="13479" y="751333"/>
                    <a:pt x="0" y="718791"/>
                    <a:pt x="0" y="684859"/>
                  </a:cubicBezTo>
                  <a:lnTo>
                    <a:pt x="0" y="127941"/>
                  </a:lnTo>
                  <a:cubicBezTo>
                    <a:pt x="0" y="94009"/>
                    <a:pt x="13479" y="61467"/>
                    <a:pt x="37473" y="37473"/>
                  </a:cubicBezTo>
                  <a:cubicBezTo>
                    <a:pt x="61467" y="13479"/>
                    <a:pt x="94009" y="0"/>
                    <a:pt x="127941" y="0"/>
                  </a:cubicBezTo>
                  <a:close/>
                </a:path>
              </a:pathLst>
            </a:custGeom>
            <a:solidFill>
              <a:srgbClr val="23B2A3"/>
            </a:solidFill>
          </p:spPr>
        </p:sp>
        <p:sp>
          <p:nvSpPr>
            <p:cNvPr id="23" name="TextBox 23"/>
            <p:cNvSpPr txBox="1"/>
            <p:nvPr/>
          </p:nvSpPr>
          <p:spPr>
            <a:xfrm>
              <a:off x="0" y="-76200"/>
              <a:ext cx="812800" cy="889000"/>
            </a:xfrm>
            <a:prstGeom prst="rect">
              <a:avLst/>
            </a:prstGeom>
          </p:spPr>
          <p:txBody>
            <a:bodyPr lIns="50800" tIns="50800" rIns="50800" bIns="50800" anchor="ctr"/>
            <a:lstStyle/>
            <a:p>
              <a:pPr algn="ctr">
                <a:lnSpc>
                  <a:spcPts val="4479"/>
                </a:lnSpc>
                <a:defRPr sz="3199">
                  <a:solidFill>
                    <a:srgbClr val="FEFEFE"/>
                  </a:solidFill>
                  <a:latin typeface="Abhaya Libre Regular"/>
                </a:defRPr>
              </a:pPr>
              <a:r>
                <a:rPr lang="es-ES" dirty="0"/>
                <a:t>P</a:t>
              </a:r>
              <a:r>
                <a:rPr dirty="0" err="1"/>
                <a:t>lanificación</a:t>
              </a:r>
              <a:r>
                <a:rPr dirty="0"/>
                <a:t> </a:t>
              </a:r>
              <a:r>
                <a:rPr dirty="0" err="1"/>
                <a:t>inteligente</a:t>
              </a:r>
              <a:endParaRPr dirty="0"/>
            </a:p>
          </p:txBody>
        </p:sp>
      </p:grpSp>
      <p:pic>
        <p:nvPicPr>
          <p:cNvPr id="24" name="Picture 24"/>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3665800" y="1440853"/>
            <a:ext cx="593582" cy="1239858"/>
          </a:xfrm>
          <a:prstGeom prst="rect">
            <a:avLst/>
          </a:prstGeom>
        </p:spPr>
      </p:pic>
      <p:pic>
        <p:nvPicPr>
          <p:cNvPr id="25" name="Picture 25"/>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2289686" y="3162015"/>
            <a:ext cx="1239858" cy="1239858"/>
          </a:xfrm>
          <a:prstGeom prst="rect">
            <a:avLst/>
          </a:prstGeom>
        </p:spPr>
      </p:pic>
      <p:pic>
        <p:nvPicPr>
          <p:cNvPr id="26" name="Picture 26"/>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3022445" y="8352972"/>
            <a:ext cx="1239034" cy="1250402"/>
          </a:xfrm>
          <a:prstGeom prst="rect">
            <a:avLst/>
          </a:prstGeom>
        </p:spPr>
      </p:pic>
      <p:sp>
        <p:nvSpPr>
          <p:cNvPr id="30" name="TextBox 30"/>
          <p:cNvSpPr txBox="1"/>
          <p:nvPr/>
        </p:nvSpPr>
        <p:spPr>
          <a:xfrm>
            <a:off x="1624626" y="3030613"/>
            <a:ext cx="9492375" cy="2154436"/>
          </a:xfrm>
          <a:prstGeom prst="rect">
            <a:avLst/>
          </a:prstGeom>
        </p:spPr>
        <p:txBody>
          <a:bodyPr wrap="square" lIns="0" tIns="0" rIns="0" bIns="0" anchor="t">
            <a:spAutoFit/>
          </a:bodyPr>
          <a:lstStyle/>
          <a:p>
            <a:pPr algn="just">
              <a:defRPr sz="2800">
                <a:solidFill>
                  <a:srgbClr val="374151"/>
                </a:solidFill>
                <a:effectLst/>
                <a:latin typeface="Söhne"/>
              </a:defRPr>
            </a:pPr>
            <a:r>
              <a:rPr b="1"/>
              <a:t>Planificación urbana</a:t>
            </a:r>
            <a:r>
              <a:t>: El desarrollo de áreas urbanas sostenibles que promuevan una alta calidad de vida y protejan el medio ambiente es un ejemplo de planificación inteligente. Esto implica considerar factores como la accesibilidad, el transporte público, los espacios verdes y las necesidades de los diferentes grupos de población.</a:t>
            </a:r>
          </a:p>
        </p:txBody>
      </p:sp>
      <p:pic>
        <p:nvPicPr>
          <p:cNvPr id="32" name="Picture 32"/>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1852805">
            <a:off x="9721546" y="-258723"/>
            <a:ext cx="2622735" cy="2622735"/>
          </a:xfrm>
          <a:prstGeom prst="rect">
            <a:avLst/>
          </a:prstGeom>
        </p:spPr>
      </p:pic>
      <p:pic>
        <p:nvPicPr>
          <p:cNvPr id="33" name="Picture 33"/>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377427" y="221265"/>
            <a:ext cx="2494397" cy="2684772"/>
          </a:xfrm>
          <a:prstGeom prst="rect">
            <a:avLst/>
          </a:prstGeom>
        </p:spPr>
      </p:pic>
      <p:pic>
        <p:nvPicPr>
          <p:cNvPr id="34" name="Picture 34"/>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1185502">
            <a:off x="4809245" y="7995731"/>
            <a:ext cx="2220317" cy="2217407"/>
          </a:xfrm>
          <a:prstGeom prst="rect">
            <a:avLst/>
          </a:prstGeom>
        </p:spPr>
      </p:pic>
      <p:pic>
        <p:nvPicPr>
          <p:cNvPr id="35" name="Picture 35"/>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1852805">
            <a:off x="15860784" y="7440826"/>
            <a:ext cx="2253907" cy="2253907"/>
          </a:xfrm>
          <a:prstGeom prst="rect">
            <a:avLst/>
          </a:prstGeom>
        </p:spPr>
      </p:pic>
      <p:grpSp>
        <p:nvGrpSpPr>
          <p:cNvPr id="36" name="Group 36"/>
          <p:cNvGrpSpPr/>
          <p:nvPr/>
        </p:nvGrpSpPr>
        <p:grpSpPr>
          <a:xfrm>
            <a:off x="424489" y="8872389"/>
            <a:ext cx="2900572" cy="807705"/>
            <a:chOff x="0" y="0"/>
            <a:chExt cx="3867430" cy="1076939"/>
          </a:xfrm>
        </p:grpSpPr>
        <p:pic>
          <p:nvPicPr>
            <p:cNvPr id="37" name="Picture 37"/>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0" y="0"/>
              <a:ext cx="3867430" cy="618789"/>
            </a:xfrm>
            <a:prstGeom prst="rect">
              <a:avLst/>
            </a:prstGeom>
          </p:spPr>
        </p:pic>
        <p:pic>
          <p:nvPicPr>
            <p:cNvPr id="38" name="Picture 38"/>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0" y="458151"/>
              <a:ext cx="3867430" cy="618789"/>
            </a:xfrm>
            <a:prstGeom prst="rect">
              <a:avLst/>
            </a:prstGeom>
          </p:spPr>
        </p:pic>
      </p:grpSp>
      <p:pic>
        <p:nvPicPr>
          <p:cNvPr id="39" name="Picture 39"/>
          <p:cNvPicPr>
            <a:picLocks noChangeAspect="1"/>
          </p:cNvPicPr>
          <p:nvPr/>
        </p:nvPicPr>
        <p:blipFill>
          <a:blip r:embed="rId23"/>
          <a:srcRect/>
          <a:stretch>
            <a:fillRect/>
          </a:stretch>
        </p:blipFill>
        <p:spPr>
          <a:xfrm>
            <a:off x="7520403" y="9362287"/>
            <a:ext cx="3710720" cy="779251"/>
          </a:xfrm>
          <a:prstGeom prst="rect">
            <a:avLst/>
          </a:prstGeom>
        </p:spPr>
      </p:pic>
      <p:sp>
        <p:nvSpPr>
          <p:cNvPr id="27" name="TextBox 30">
            <a:extLst>
              <a:ext uri="{FF2B5EF4-FFF2-40B4-BE49-F238E27FC236}">
                <a16:creationId xmlns:a16="http://schemas.microsoft.com/office/drawing/2014/main" id="{FD3C9B5F-29F5-6E20-0BD9-B91C4F33F77F}"/>
              </a:ext>
            </a:extLst>
          </p:cNvPr>
          <p:cNvSpPr txBox="1"/>
          <p:nvPr/>
        </p:nvSpPr>
        <p:spPr>
          <a:xfrm>
            <a:off x="1614143" y="5729516"/>
            <a:ext cx="9492375" cy="2585323"/>
          </a:xfrm>
          <a:prstGeom prst="rect">
            <a:avLst/>
          </a:prstGeom>
        </p:spPr>
        <p:txBody>
          <a:bodyPr wrap="square" lIns="0" tIns="0" rIns="0" bIns="0" anchor="t">
            <a:spAutoFit/>
          </a:bodyPr>
          <a:lstStyle/>
          <a:p>
            <a:pPr algn="just">
              <a:defRPr sz="2800">
                <a:solidFill>
                  <a:srgbClr val="374151"/>
                </a:solidFill>
                <a:effectLst/>
                <a:latin typeface="Söhne"/>
              </a:defRPr>
            </a:pPr>
            <a:r>
              <a:rPr b="1" dirty="0" err="1"/>
              <a:t>Planificación</a:t>
            </a:r>
            <a:r>
              <a:rPr dirty="0"/>
              <a:t> </a:t>
            </a:r>
            <a:r>
              <a:rPr b="1" dirty="0"/>
              <a:t>sanitaria</a:t>
            </a:r>
            <a:r>
              <a:rPr dirty="0"/>
              <a:t>: La </a:t>
            </a:r>
            <a:r>
              <a:rPr dirty="0" err="1"/>
              <a:t>planificación</a:t>
            </a:r>
            <a:r>
              <a:rPr dirty="0"/>
              <a:t> </a:t>
            </a:r>
            <a:r>
              <a:rPr dirty="0" err="1"/>
              <a:t>inteligente</a:t>
            </a:r>
            <a:r>
              <a:rPr dirty="0"/>
              <a:t> </a:t>
            </a:r>
            <a:r>
              <a:rPr dirty="0" err="1"/>
              <a:t>en</a:t>
            </a:r>
            <a:r>
              <a:rPr dirty="0"/>
              <a:t> </a:t>
            </a:r>
            <a:r>
              <a:rPr dirty="0" err="1"/>
              <a:t>el</a:t>
            </a:r>
            <a:r>
              <a:rPr dirty="0"/>
              <a:t> sector de la </a:t>
            </a:r>
            <a:r>
              <a:rPr dirty="0" err="1"/>
              <a:t>salud</a:t>
            </a:r>
            <a:r>
              <a:rPr dirty="0"/>
              <a:t> </a:t>
            </a:r>
            <a:r>
              <a:rPr dirty="0" err="1"/>
              <a:t>implica</a:t>
            </a:r>
            <a:r>
              <a:rPr dirty="0"/>
              <a:t> </a:t>
            </a:r>
            <a:r>
              <a:rPr dirty="0" err="1"/>
              <a:t>el</a:t>
            </a:r>
            <a:r>
              <a:rPr dirty="0"/>
              <a:t> </a:t>
            </a:r>
            <a:r>
              <a:rPr dirty="0" err="1"/>
              <a:t>uso</a:t>
            </a:r>
            <a:r>
              <a:rPr dirty="0"/>
              <a:t> </a:t>
            </a:r>
            <a:r>
              <a:rPr dirty="0" err="1"/>
              <a:t>eficiente</a:t>
            </a:r>
            <a:r>
              <a:rPr dirty="0"/>
              <a:t> de los </a:t>
            </a:r>
            <a:r>
              <a:rPr dirty="0" err="1"/>
              <a:t>recursos</a:t>
            </a:r>
            <a:r>
              <a:rPr dirty="0"/>
              <a:t> y la </a:t>
            </a:r>
            <a:r>
              <a:rPr dirty="0" err="1"/>
              <a:t>gestión</a:t>
            </a:r>
            <a:r>
              <a:rPr dirty="0"/>
              <a:t> </a:t>
            </a:r>
            <a:r>
              <a:rPr dirty="0" err="1"/>
              <a:t>efectiva</a:t>
            </a:r>
            <a:r>
              <a:rPr dirty="0"/>
              <a:t> de la </a:t>
            </a:r>
            <a:r>
              <a:rPr dirty="0" err="1"/>
              <a:t>atención</a:t>
            </a:r>
            <a:r>
              <a:rPr dirty="0"/>
              <a:t> a </a:t>
            </a:r>
            <a:r>
              <a:rPr dirty="0" err="1"/>
              <a:t>el</a:t>
            </a:r>
            <a:r>
              <a:rPr dirty="0"/>
              <a:t> o la </a:t>
            </a:r>
            <a:r>
              <a:rPr dirty="0" err="1"/>
              <a:t>paciente</a:t>
            </a:r>
            <a:r>
              <a:rPr dirty="0"/>
              <a:t>, con </a:t>
            </a:r>
            <a:r>
              <a:rPr dirty="0" err="1"/>
              <a:t>el</a:t>
            </a:r>
            <a:r>
              <a:rPr dirty="0"/>
              <a:t> fin de </a:t>
            </a:r>
            <a:r>
              <a:rPr dirty="0" err="1"/>
              <a:t>mejorar</a:t>
            </a:r>
            <a:r>
              <a:rPr dirty="0"/>
              <a:t> la </a:t>
            </a:r>
            <a:r>
              <a:rPr dirty="0" err="1"/>
              <a:t>salud</a:t>
            </a:r>
            <a:r>
              <a:rPr dirty="0"/>
              <a:t> de la población. </a:t>
            </a:r>
            <a:r>
              <a:rPr dirty="0" err="1"/>
              <a:t>Esto</a:t>
            </a:r>
            <a:r>
              <a:rPr dirty="0"/>
              <a:t> </a:t>
            </a:r>
            <a:r>
              <a:rPr dirty="0" err="1"/>
              <a:t>incluye</a:t>
            </a:r>
            <a:r>
              <a:rPr dirty="0"/>
              <a:t> </a:t>
            </a:r>
            <a:r>
              <a:rPr dirty="0" err="1"/>
              <a:t>el</a:t>
            </a:r>
            <a:r>
              <a:rPr dirty="0"/>
              <a:t> </a:t>
            </a:r>
            <a:r>
              <a:rPr dirty="0" err="1"/>
              <a:t>uso</a:t>
            </a:r>
            <a:r>
              <a:rPr dirty="0"/>
              <a:t> de </a:t>
            </a:r>
            <a:r>
              <a:rPr dirty="0" err="1"/>
              <a:t>registros</a:t>
            </a:r>
            <a:r>
              <a:rPr dirty="0"/>
              <a:t> </a:t>
            </a:r>
            <a:r>
              <a:rPr dirty="0" err="1"/>
              <a:t>médicos</a:t>
            </a:r>
            <a:r>
              <a:rPr dirty="0"/>
              <a:t> </a:t>
            </a:r>
            <a:r>
              <a:rPr dirty="0" err="1"/>
              <a:t>electrónicos</a:t>
            </a:r>
            <a:r>
              <a:rPr dirty="0"/>
              <a:t>, </a:t>
            </a:r>
            <a:r>
              <a:rPr dirty="0" err="1"/>
              <a:t>telemedicina</a:t>
            </a:r>
            <a:r>
              <a:rPr dirty="0"/>
              <a:t> y </a:t>
            </a:r>
            <a:r>
              <a:rPr dirty="0" err="1"/>
              <a:t>el</a:t>
            </a:r>
            <a:r>
              <a:rPr dirty="0"/>
              <a:t> </a:t>
            </a:r>
            <a:r>
              <a:rPr dirty="0" err="1"/>
              <a:t>desarrollo</a:t>
            </a:r>
            <a:r>
              <a:rPr dirty="0"/>
              <a:t> de </a:t>
            </a:r>
            <a:r>
              <a:rPr dirty="0" err="1"/>
              <a:t>vías</a:t>
            </a:r>
            <a:r>
              <a:rPr dirty="0"/>
              <a:t> de </a:t>
            </a:r>
            <a:r>
              <a:rPr dirty="0" err="1"/>
              <a:t>atención</a:t>
            </a:r>
            <a:r>
              <a:rPr dirty="0"/>
              <a:t>.</a:t>
            </a:r>
          </a:p>
        </p:txBody>
      </p:sp>
      <p:sp>
        <p:nvSpPr>
          <p:cNvPr id="31" name="TextBox 31"/>
          <p:cNvSpPr txBox="1"/>
          <p:nvPr/>
        </p:nvSpPr>
        <p:spPr>
          <a:xfrm>
            <a:off x="2588645" y="2003809"/>
            <a:ext cx="10489690" cy="480901"/>
          </a:xfrm>
          <a:prstGeom prst="rect">
            <a:avLst/>
          </a:prstGeom>
        </p:spPr>
        <p:txBody>
          <a:bodyPr wrap="square" lIns="0" tIns="0" rIns="0" bIns="0" anchor="t">
            <a:spAutoFit/>
          </a:bodyPr>
          <a:lstStyle/>
          <a:p>
            <a:pPr algn="just">
              <a:lnSpc>
                <a:spcPts val="3359"/>
              </a:lnSpc>
              <a:defRPr sz="4000" b="1">
                <a:solidFill>
                  <a:srgbClr val="374151"/>
                </a:solidFill>
                <a:effectLst/>
                <a:latin typeface="Söhne"/>
              </a:defRPr>
            </a:pPr>
            <a:r>
              <a:rPr dirty="0" err="1"/>
              <a:t>Ejemplos</a:t>
            </a:r>
            <a:r>
              <a:rPr dirty="0"/>
              <a:t> de "</a:t>
            </a:r>
            <a:r>
              <a:rPr dirty="0" err="1"/>
              <a:t>planificación</a:t>
            </a:r>
            <a:r>
              <a:rPr dirty="0"/>
              <a:t> </a:t>
            </a:r>
            <a:r>
              <a:rPr dirty="0" err="1"/>
              <a:t>inteligente</a:t>
            </a:r>
            <a:r>
              <a:rPr dirty="0"/>
              <a:t>"</a:t>
            </a:r>
            <a:endParaRPr lang="en-US" sz="4000" b="1" spc="-36" dirty="0">
              <a:solidFill>
                <a:srgbClr val="000000"/>
              </a:solidFill>
              <a:latin typeface="Abhaya Libre Regular"/>
            </a:endParaRPr>
          </a:p>
        </p:txBody>
      </p:sp>
    </p:spTree>
    <p:extLst>
      <p:ext uri="{BB962C8B-B14F-4D97-AF65-F5344CB8AC3E}">
        <p14:creationId xmlns:p14="http://schemas.microsoft.com/office/powerpoint/2010/main" val="3305607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80155" y="837458"/>
            <a:ext cx="17927690" cy="963613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52805">
            <a:off x="6163950" y="-3326906"/>
            <a:ext cx="5364129" cy="5364129"/>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167879">
            <a:off x="16541943" y="7503474"/>
            <a:ext cx="5721823" cy="5669807"/>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4196164">
            <a:off x="-5667382" y="8118007"/>
            <a:ext cx="11622266" cy="12388074"/>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642319" y="-2559782"/>
            <a:ext cx="3334026" cy="3588482"/>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371492" y="9488339"/>
            <a:ext cx="2556197" cy="2751289"/>
          </a:xfrm>
          <a:prstGeom prst="rect">
            <a:avLst/>
          </a:prstGeom>
        </p:spPr>
      </p:pic>
      <p:pic>
        <p:nvPicPr>
          <p:cNvPr id="8" name="Picture 8"/>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185502">
            <a:off x="-3852602" y="189371"/>
            <a:ext cx="4352147" cy="4346443"/>
          </a:xfrm>
          <a:prstGeom prst="rect">
            <a:avLst/>
          </a:prstGeom>
        </p:spPr>
      </p:pic>
      <p:pic>
        <p:nvPicPr>
          <p:cNvPr id="9" name="Picture 9"/>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7379619">
            <a:off x="2804477" y="10361181"/>
            <a:ext cx="5810576" cy="5802961"/>
          </a:xfrm>
          <a:prstGeom prst="rect">
            <a:avLst/>
          </a:prstGeom>
        </p:spPr>
      </p:pic>
      <p:pic>
        <p:nvPicPr>
          <p:cNvPr id="10" name="Picture 10"/>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6632729">
            <a:off x="18127522" y="1732064"/>
            <a:ext cx="4881157" cy="4874760"/>
          </a:xfrm>
          <a:prstGeom prst="rect">
            <a:avLst/>
          </a:prstGeom>
        </p:spPr>
      </p:pic>
      <p:grpSp>
        <p:nvGrpSpPr>
          <p:cNvPr id="11" name="Group 11"/>
          <p:cNvGrpSpPr/>
          <p:nvPr/>
        </p:nvGrpSpPr>
        <p:grpSpPr>
          <a:xfrm>
            <a:off x="3249428" y="1707515"/>
            <a:ext cx="3086100" cy="2652117"/>
            <a:chOff x="0" y="0"/>
            <a:chExt cx="812800" cy="698500"/>
          </a:xfrm>
        </p:grpSpPr>
        <p:sp>
          <p:nvSpPr>
            <p:cNvPr id="12" name="Freeform 12"/>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FEFEFE"/>
            </a:solidFill>
            <a:ln w="38100">
              <a:solidFill>
                <a:srgbClr val="04989E"/>
              </a:solidFill>
            </a:ln>
          </p:spPr>
        </p:sp>
        <p:sp>
          <p:nvSpPr>
            <p:cNvPr id="13" name="TextBox 13"/>
            <p:cNvSpPr txBox="1"/>
            <p:nvPr/>
          </p:nvSpPr>
          <p:spPr>
            <a:xfrm>
              <a:off x="114300" y="-38100"/>
              <a:ext cx="584200" cy="736600"/>
            </a:xfrm>
            <a:prstGeom prst="rect">
              <a:avLst/>
            </a:prstGeom>
          </p:spPr>
          <p:txBody>
            <a:bodyPr lIns="50800" tIns="50800" rIns="50800" bIns="50800" anchor="ctr"/>
            <a:lstStyle/>
            <a:p>
              <a:pPr algn="ctr">
                <a:lnSpc>
                  <a:spcPts val="2659"/>
                </a:lnSpc>
              </a:pPr>
              <a:endParaRPr/>
            </a:p>
          </p:txBody>
        </p:sp>
      </p:grpSp>
      <p:grpSp>
        <p:nvGrpSpPr>
          <p:cNvPr id="14" name="Group 14"/>
          <p:cNvGrpSpPr/>
          <p:nvPr/>
        </p:nvGrpSpPr>
        <p:grpSpPr>
          <a:xfrm>
            <a:off x="5709765" y="3152626"/>
            <a:ext cx="3086100" cy="2652117"/>
            <a:chOff x="0" y="0"/>
            <a:chExt cx="812800" cy="698500"/>
          </a:xfrm>
        </p:grpSpPr>
        <p:sp>
          <p:nvSpPr>
            <p:cNvPr id="15" name="Freeform 15"/>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FEFEFE"/>
            </a:solidFill>
            <a:ln w="38100">
              <a:solidFill>
                <a:srgbClr val="04989E"/>
              </a:solidFill>
            </a:ln>
          </p:spPr>
        </p:sp>
        <p:sp>
          <p:nvSpPr>
            <p:cNvPr id="16" name="TextBox 16"/>
            <p:cNvSpPr txBox="1"/>
            <p:nvPr/>
          </p:nvSpPr>
          <p:spPr>
            <a:xfrm>
              <a:off x="114300" y="-38100"/>
              <a:ext cx="584200" cy="736600"/>
            </a:xfrm>
            <a:prstGeom prst="rect">
              <a:avLst/>
            </a:prstGeom>
          </p:spPr>
          <p:txBody>
            <a:bodyPr lIns="50800" tIns="50800" rIns="50800" bIns="50800" anchor="ctr"/>
            <a:lstStyle/>
            <a:p>
              <a:pPr algn="ctr">
                <a:lnSpc>
                  <a:spcPts val="2659"/>
                </a:lnSpc>
              </a:pPr>
              <a:endParaRPr/>
            </a:p>
          </p:txBody>
        </p:sp>
      </p:grpSp>
      <p:grpSp>
        <p:nvGrpSpPr>
          <p:cNvPr id="17" name="Group 17"/>
          <p:cNvGrpSpPr/>
          <p:nvPr/>
        </p:nvGrpSpPr>
        <p:grpSpPr>
          <a:xfrm>
            <a:off x="2691707" y="4508851"/>
            <a:ext cx="3643821" cy="3131408"/>
            <a:chOff x="0" y="0"/>
            <a:chExt cx="812800" cy="698500"/>
          </a:xfrm>
        </p:grpSpPr>
        <p:sp>
          <p:nvSpPr>
            <p:cNvPr id="18" name="Freeform 18"/>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FEFEFE"/>
            </a:solidFill>
            <a:ln w="38100">
              <a:solidFill>
                <a:srgbClr val="04989E"/>
              </a:solidFill>
            </a:ln>
          </p:spPr>
        </p:sp>
        <p:sp>
          <p:nvSpPr>
            <p:cNvPr id="19" name="TextBox 19"/>
            <p:cNvSpPr txBox="1"/>
            <p:nvPr/>
          </p:nvSpPr>
          <p:spPr>
            <a:xfrm>
              <a:off x="114300" y="-38100"/>
              <a:ext cx="584200" cy="736600"/>
            </a:xfrm>
            <a:prstGeom prst="rect">
              <a:avLst/>
            </a:prstGeom>
          </p:spPr>
          <p:txBody>
            <a:bodyPr lIns="50800" tIns="50800" rIns="50800" bIns="50800" anchor="ctr"/>
            <a:lstStyle/>
            <a:p>
              <a:pPr algn="ctr">
                <a:lnSpc>
                  <a:spcPts val="2659"/>
                </a:lnSpc>
              </a:pPr>
              <a:endParaRPr/>
            </a:p>
          </p:txBody>
        </p:sp>
      </p:grpSp>
      <p:grpSp>
        <p:nvGrpSpPr>
          <p:cNvPr id="20" name="Group 20"/>
          <p:cNvGrpSpPr/>
          <p:nvPr/>
        </p:nvGrpSpPr>
        <p:grpSpPr>
          <a:xfrm>
            <a:off x="5759915" y="6157168"/>
            <a:ext cx="3086100" cy="2652117"/>
            <a:chOff x="0" y="0"/>
            <a:chExt cx="812800" cy="698500"/>
          </a:xfrm>
        </p:grpSpPr>
        <p:sp>
          <p:nvSpPr>
            <p:cNvPr id="21" name="Freeform 21"/>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FEFEFE"/>
            </a:solidFill>
            <a:ln w="38100">
              <a:solidFill>
                <a:srgbClr val="04989E"/>
              </a:solidFill>
            </a:ln>
          </p:spPr>
        </p:sp>
        <p:sp>
          <p:nvSpPr>
            <p:cNvPr id="22" name="TextBox 22"/>
            <p:cNvSpPr txBox="1"/>
            <p:nvPr/>
          </p:nvSpPr>
          <p:spPr>
            <a:xfrm>
              <a:off x="114300" y="-38100"/>
              <a:ext cx="584200" cy="736600"/>
            </a:xfrm>
            <a:prstGeom prst="rect">
              <a:avLst/>
            </a:prstGeom>
          </p:spPr>
          <p:txBody>
            <a:bodyPr lIns="50800" tIns="50800" rIns="50800" bIns="50800" anchor="ctr"/>
            <a:lstStyle/>
            <a:p>
              <a:pPr algn="ctr">
                <a:lnSpc>
                  <a:spcPts val="2659"/>
                </a:lnSpc>
              </a:pPr>
              <a:endParaRPr/>
            </a:p>
          </p:txBody>
        </p:sp>
      </p:grpSp>
      <p:grpSp>
        <p:nvGrpSpPr>
          <p:cNvPr id="23" name="Group 23"/>
          <p:cNvGrpSpPr/>
          <p:nvPr/>
        </p:nvGrpSpPr>
        <p:grpSpPr>
          <a:xfrm>
            <a:off x="8182339" y="4478685"/>
            <a:ext cx="3086100" cy="2652117"/>
            <a:chOff x="0" y="0"/>
            <a:chExt cx="812800" cy="698500"/>
          </a:xfrm>
        </p:grpSpPr>
        <p:sp>
          <p:nvSpPr>
            <p:cNvPr id="24" name="Freeform 24"/>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FEFEFE"/>
            </a:solidFill>
            <a:ln w="38100">
              <a:solidFill>
                <a:srgbClr val="04989E"/>
              </a:solidFill>
            </a:ln>
          </p:spPr>
        </p:sp>
        <p:sp>
          <p:nvSpPr>
            <p:cNvPr id="25" name="TextBox 25"/>
            <p:cNvSpPr txBox="1"/>
            <p:nvPr/>
          </p:nvSpPr>
          <p:spPr>
            <a:xfrm>
              <a:off x="114300" y="-38100"/>
              <a:ext cx="584200" cy="736600"/>
            </a:xfrm>
            <a:prstGeom prst="rect">
              <a:avLst/>
            </a:prstGeom>
          </p:spPr>
          <p:txBody>
            <a:bodyPr lIns="50800" tIns="50800" rIns="50800" bIns="50800" anchor="ctr"/>
            <a:lstStyle/>
            <a:p>
              <a:pPr algn="ctr">
                <a:lnSpc>
                  <a:spcPts val="2659"/>
                </a:lnSpc>
              </a:pPr>
              <a:endParaRPr/>
            </a:p>
          </p:txBody>
        </p:sp>
      </p:grpSp>
      <p:grpSp>
        <p:nvGrpSpPr>
          <p:cNvPr id="26" name="Group 26"/>
          <p:cNvGrpSpPr/>
          <p:nvPr/>
        </p:nvGrpSpPr>
        <p:grpSpPr>
          <a:xfrm>
            <a:off x="10749353" y="3182792"/>
            <a:ext cx="3086100" cy="2652117"/>
            <a:chOff x="0" y="0"/>
            <a:chExt cx="812800" cy="698500"/>
          </a:xfrm>
        </p:grpSpPr>
        <p:sp>
          <p:nvSpPr>
            <p:cNvPr id="27" name="Freeform 27"/>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FEFEFE"/>
            </a:solidFill>
            <a:ln w="38100">
              <a:solidFill>
                <a:srgbClr val="04989E"/>
              </a:solidFill>
            </a:ln>
          </p:spPr>
        </p:sp>
        <p:sp>
          <p:nvSpPr>
            <p:cNvPr id="28" name="TextBox 28"/>
            <p:cNvSpPr txBox="1"/>
            <p:nvPr/>
          </p:nvSpPr>
          <p:spPr>
            <a:xfrm>
              <a:off x="114300" y="-38100"/>
              <a:ext cx="584200" cy="736600"/>
            </a:xfrm>
            <a:prstGeom prst="rect">
              <a:avLst/>
            </a:prstGeom>
          </p:spPr>
          <p:txBody>
            <a:bodyPr lIns="50800" tIns="50800" rIns="50800" bIns="50800" anchor="ctr"/>
            <a:lstStyle/>
            <a:p>
              <a:pPr algn="ctr">
                <a:lnSpc>
                  <a:spcPts val="2659"/>
                </a:lnSpc>
              </a:pPr>
              <a:endParaRPr/>
            </a:p>
          </p:txBody>
        </p:sp>
      </p:grpSp>
      <p:grpSp>
        <p:nvGrpSpPr>
          <p:cNvPr id="29" name="Group 29"/>
          <p:cNvGrpSpPr/>
          <p:nvPr/>
        </p:nvGrpSpPr>
        <p:grpSpPr>
          <a:xfrm>
            <a:off x="10749353" y="5984128"/>
            <a:ext cx="3086100" cy="2652117"/>
            <a:chOff x="0" y="0"/>
            <a:chExt cx="812800" cy="698500"/>
          </a:xfrm>
        </p:grpSpPr>
        <p:sp>
          <p:nvSpPr>
            <p:cNvPr id="30" name="Freeform 30"/>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FEFEFE"/>
            </a:solidFill>
            <a:ln w="38100">
              <a:solidFill>
                <a:srgbClr val="04989E"/>
              </a:solidFill>
            </a:ln>
          </p:spPr>
        </p:sp>
        <p:sp>
          <p:nvSpPr>
            <p:cNvPr id="31" name="TextBox 31"/>
            <p:cNvSpPr txBox="1"/>
            <p:nvPr/>
          </p:nvSpPr>
          <p:spPr>
            <a:xfrm>
              <a:off x="114300" y="-38100"/>
              <a:ext cx="584200" cy="736600"/>
            </a:xfrm>
            <a:prstGeom prst="rect">
              <a:avLst/>
            </a:prstGeom>
          </p:spPr>
          <p:txBody>
            <a:bodyPr lIns="50800" tIns="50800" rIns="50800" bIns="50800" anchor="ctr"/>
            <a:lstStyle/>
            <a:p>
              <a:pPr algn="ctr">
                <a:lnSpc>
                  <a:spcPts val="2659"/>
                </a:lnSpc>
              </a:pPr>
              <a:endParaRPr/>
            </a:p>
          </p:txBody>
        </p:sp>
      </p:grpSp>
      <p:grpSp>
        <p:nvGrpSpPr>
          <p:cNvPr id="32" name="Group 32"/>
          <p:cNvGrpSpPr/>
          <p:nvPr/>
        </p:nvGrpSpPr>
        <p:grpSpPr>
          <a:xfrm>
            <a:off x="13225533" y="4508851"/>
            <a:ext cx="3086100" cy="2652117"/>
            <a:chOff x="0" y="0"/>
            <a:chExt cx="812800" cy="698500"/>
          </a:xfrm>
        </p:grpSpPr>
        <p:sp>
          <p:nvSpPr>
            <p:cNvPr id="33" name="Freeform 33"/>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FEFEFE"/>
            </a:solidFill>
            <a:ln w="38100">
              <a:solidFill>
                <a:srgbClr val="04989E"/>
              </a:solidFill>
            </a:ln>
          </p:spPr>
        </p:sp>
        <p:sp>
          <p:nvSpPr>
            <p:cNvPr id="34" name="TextBox 34"/>
            <p:cNvSpPr txBox="1"/>
            <p:nvPr/>
          </p:nvSpPr>
          <p:spPr>
            <a:xfrm>
              <a:off x="114300" y="-38100"/>
              <a:ext cx="584200" cy="736600"/>
            </a:xfrm>
            <a:prstGeom prst="rect">
              <a:avLst/>
            </a:prstGeom>
          </p:spPr>
          <p:txBody>
            <a:bodyPr lIns="50800" tIns="50800" rIns="50800" bIns="50800" anchor="ctr"/>
            <a:lstStyle/>
            <a:p>
              <a:pPr algn="ctr">
                <a:lnSpc>
                  <a:spcPts val="2659"/>
                </a:lnSpc>
              </a:pPr>
              <a:endParaRPr/>
            </a:p>
          </p:txBody>
        </p:sp>
      </p:grpSp>
      <p:pic>
        <p:nvPicPr>
          <p:cNvPr id="35" name="Picture 35"/>
          <p:cNvPicPr>
            <a:picLocks noChangeAspect="1"/>
          </p:cNvPicPr>
          <p:nvPr/>
        </p:nvPicPr>
        <p:blipFill>
          <a:blip r:embed="rId18"/>
          <a:srcRect/>
          <a:stretch>
            <a:fillRect/>
          </a:stretch>
        </p:blipFill>
        <p:spPr>
          <a:xfrm>
            <a:off x="16418708" y="0"/>
            <a:ext cx="1869292" cy="1869292"/>
          </a:xfrm>
          <a:prstGeom prst="rect">
            <a:avLst/>
          </a:prstGeom>
        </p:spPr>
      </p:pic>
      <p:pic>
        <p:nvPicPr>
          <p:cNvPr id="36" name="Picture 36"/>
          <p:cNvPicPr>
            <a:picLocks noChangeAspect="1"/>
          </p:cNvPicPr>
          <p:nvPr/>
        </p:nvPicPr>
        <p:blipFill>
          <a:blip r:embed="rId19"/>
          <a:srcRect/>
          <a:stretch>
            <a:fillRect/>
          </a:stretch>
        </p:blipFill>
        <p:spPr>
          <a:xfrm>
            <a:off x="3687102" y="2559643"/>
            <a:ext cx="2210751" cy="947860"/>
          </a:xfrm>
          <a:prstGeom prst="rect">
            <a:avLst/>
          </a:prstGeom>
        </p:spPr>
      </p:pic>
      <p:pic>
        <p:nvPicPr>
          <p:cNvPr id="37" name="Picture 37"/>
          <p:cNvPicPr>
            <a:picLocks noChangeAspect="1"/>
          </p:cNvPicPr>
          <p:nvPr/>
        </p:nvPicPr>
        <p:blipFill>
          <a:blip r:embed="rId20"/>
          <a:srcRect/>
          <a:stretch>
            <a:fillRect/>
          </a:stretch>
        </p:blipFill>
        <p:spPr>
          <a:xfrm>
            <a:off x="6243886" y="3864404"/>
            <a:ext cx="2017858" cy="1288893"/>
          </a:xfrm>
          <a:prstGeom prst="rect">
            <a:avLst/>
          </a:prstGeom>
        </p:spPr>
      </p:pic>
      <p:pic>
        <p:nvPicPr>
          <p:cNvPr id="38" name="Picture 38"/>
          <p:cNvPicPr>
            <a:picLocks noChangeAspect="1"/>
          </p:cNvPicPr>
          <p:nvPr/>
        </p:nvPicPr>
        <p:blipFill>
          <a:blip r:embed="rId21"/>
          <a:srcRect/>
          <a:stretch>
            <a:fillRect/>
          </a:stretch>
        </p:blipFill>
        <p:spPr>
          <a:xfrm>
            <a:off x="2989668" y="5655524"/>
            <a:ext cx="3047900" cy="793115"/>
          </a:xfrm>
          <a:prstGeom prst="rect">
            <a:avLst/>
          </a:prstGeom>
        </p:spPr>
      </p:pic>
      <p:pic>
        <p:nvPicPr>
          <p:cNvPr id="39" name="Picture 39"/>
          <p:cNvPicPr>
            <a:picLocks noChangeAspect="1"/>
          </p:cNvPicPr>
          <p:nvPr/>
        </p:nvPicPr>
        <p:blipFill>
          <a:blip r:embed="rId22"/>
          <a:srcRect/>
          <a:stretch>
            <a:fillRect/>
          </a:stretch>
        </p:blipFill>
        <p:spPr>
          <a:xfrm>
            <a:off x="8630487" y="5274869"/>
            <a:ext cx="2189806" cy="937237"/>
          </a:xfrm>
          <a:prstGeom prst="rect">
            <a:avLst/>
          </a:prstGeom>
        </p:spPr>
      </p:pic>
      <p:pic>
        <p:nvPicPr>
          <p:cNvPr id="40" name="Picture 40"/>
          <p:cNvPicPr>
            <a:picLocks noChangeAspect="1"/>
          </p:cNvPicPr>
          <p:nvPr/>
        </p:nvPicPr>
        <p:blipFill>
          <a:blip r:embed="rId23"/>
          <a:srcRect/>
          <a:stretch>
            <a:fillRect/>
          </a:stretch>
        </p:blipFill>
        <p:spPr>
          <a:xfrm>
            <a:off x="11121878" y="4169443"/>
            <a:ext cx="2341050" cy="698495"/>
          </a:xfrm>
          <a:prstGeom prst="rect">
            <a:avLst/>
          </a:prstGeom>
        </p:spPr>
      </p:pic>
      <p:pic>
        <p:nvPicPr>
          <p:cNvPr id="41" name="Picture 41"/>
          <p:cNvPicPr>
            <a:picLocks noChangeAspect="1"/>
          </p:cNvPicPr>
          <p:nvPr/>
        </p:nvPicPr>
        <p:blipFill>
          <a:blip r:embed="rId24"/>
          <a:srcRect/>
          <a:stretch>
            <a:fillRect/>
          </a:stretch>
        </p:blipFill>
        <p:spPr>
          <a:xfrm>
            <a:off x="13225533" y="5274869"/>
            <a:ext cx="2941124" cy="1105653"/>
          </a:xfrm>
          <a:prstGeom prst="rect">
            <a:avLst/>
          </a:prstGeom>
        </p:spPr>
      </p:pic>
      <p:pic>
        <p:nvPicPr>
          <p:cNvPr id="42" name="Picture 42"/>
          <p:cNvPicPr>
            <a:picLocks noChangeAspect="1"/>
          </p:cNvPicPr>
          <p:nvPr/>
        </p:nvPicPr>
        <p:blipFill>
          <a:blip r:embed="rId25"/>
          <a:srcRect/>
          <a:stretch>
            <a:fillRect/>
          </a:stretch>
        </p:blipFill>
        <p:spPr>
          <a:xfrm>
            <a:off x="11121878" y="6279508"/>
            <a:ext cx="2425650" cy="2061358"/>
          </a:xfrm>
          <a:prstGeom prst="rect">
            <a:avLst/>
          </a:prstGeom>
        </p:spPr>
      </p:pic>
      <p:pic>
        <p:nvPicPr>
          <p:cNvPr id="43" name="Picture 43"/>
          <p:cNvPicPr>
            <a:picLocks noChangeAspect="1"/>
          </p:cNvPicPr>
          <p:nvPr/>
        </p:nvPicPr>
        <p:blipFill>
          <a:blip r:embed="rId26"/>
          <a:srcRect/>
          <a:stretch>
            <a:fillRect/>
          </a:stretch>
        </p:blipFill>
        <p:spPr>
          <a:xfrm>
            <a:off x="5831152" y="6271468"/>
            <a:ext cx="3014863" cy="2131759"/>
          </a:xfrm>
          <a:prstGeom prst="rect">
            <a:avLst/>
          </a:prstGeom>
        </p:spPr>
      </p:pic>
      <p:sp>
        <p:nvSpPr>
          <p:cNvPr id="44" name="TextBox 44"/>
          <p:cNvSpPr txBox="1"/>
          <p:nvPr/>
        </p:nvSpPr>
        <p:spPr>
          <a:xfrm>
            <a:off x="6608984" y="1228725"/>
            <a:ext cx="8280738" cy="770736"/>
          </a:xfrm>
          <a:prstGeom prst="rect">
            <a:avLst/>
          </a:prstGeom>
        </p:spPr>
        <p:txBody>
          <a:bodyPr lIns="0" tIns="0" rIns="0" bIns="0" anchor="t">
            <a:spAutoFit/>
          </a:bodyPr>
          <a:lstStyle/>
          <a:p>
            <a:pPr>
              <a:lnSpc>
                <a:spcPts val="5449"/>
              </a:lnSpc>
              <a:defRPr sz="6410">
                <a:solidFill>
                  <a:srgbClr val="000000"/>
                </a:solidFill>
                <a:latin typeface="Abhaya Libre Regular Bold"/>
              </a:defRPr>
            </a:pPr>
            <a:r>
              <a:t>Consorcio</a:t>
            </a:r>
          </a:p>
        </p:txBody>
      </p:sp>
      <p:pic>
        <p:nvPicPr>
          <p:cNvPr id="45" name="Picture 45"/>
          <p:cNvPicPr>
            <a:picLocks noChangeAspect="1"/>
          </p:cNvPicPr>
          <p:nvPr/>
        </p:nvPicPr>
        <p:blipFill>
          <a:blip r:embed="rId27"/>
          <a:srcRect/>
          <a:stretch>
            <a:fillRect/>
          </a:stretch>
        </p:blipFill>
        <p:spPr>
          <a:xfrm>
            <a:off x="7870030" y="9245916"/>
            <a:ext cx="3710720" cy="779251"/>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0770731" y="4768328"/>
            <a:ext cx="7775659" cy="189443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739527" y="5000829"/>
            <a:ext cx="1338808" cy="1143007"/>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427531" y="6846114"/>
            <a:ext cx="1218800" cy="1198994"/>
          </a:xfrm>
          <a:prstGeom prst="rect">
            <a:avLst/>
          </a:prstGeom>
        </p:spPr>
      </p:pic>
      <p:grpSp>
        <p:nvGrpSpPr>
          <p:cNvPr id="5" name="Group 5"/>
          <p:cNvGrpSpPr/>
          <p:nvPr/>
        </p:nvGrpSpPr>
        <p:grpSpPr>
          <a:xfrm>
            <a:off x="14658560" y="2060782"/>
            <a:ext cx="657082" cy="657082"/>
            <a:chOff x="0" y="0"/>
            <a:chExt cx="812800" cy="812800"/>
          </a:xfrm>
        </p:grpSpPr>
        <p:sp>
          <p:nvSpPr>
            <p:cNvPr id="6" name="Freeform 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4989E"/>
            </a:solidFill>
          </p:spPr>
        </p:sp>
        <p:sp>
          <p:nvSpPr>
            <p:cNvPr id="7" name="TextBox 7"/>
            <p:cNvSpPr txBox="1"/>
            <p:nvPr/>
          </p:nvSpPr>
          <p:spPr>
            <a:xfrm>
              <a:off x="76200" y="38100"/>
              <a:ext cx="660400" cy="698500"/>
            </a:xfrm>
            <a:prstGeom prst="rect">
              <a:avLst/>
            </a:prstGeom>
          </p:spPr>
          <p:txBody>
            <a:bodyPr lIns="50800" tIns="50800" rIns="50800" bIns="50800" anchor="ctr"/>
            <a:lstStyle/>
            <a:p>
              <a:pPr algn="ctr">
                <a:lnSpc>
                  <a:spcPts val="2659"/>
                </a:lnSpc>
              </a:pPr>
              <a:endParaRPr/>
            </a:p>
          </p:txBody>
        </p:sp>
      </p:grpSp>
      <p:grpSp>
        <p:nvGrpSpPr>
          <p:cNvPr id="8" name="Group 8"/>
          <p:cNvGrpSpPr/>
          <p:nvPr/>
        </p:nvGrpSpPr>
        <p:grpSpPr>
          <a:xfrm>
            <a:off x="13665800" y="3547556"/>
            <a:ext cx="657082" cy="657082"/>
            <a:chOff x="0" y="0"/>
            <a:chExt cx="812800" cy="812800"/>
          </a:xfrm>
        </p:grpSpPr>
        <p:sp>
          <p:nvSpPr>
            <p:cNvPr id="9" name="Freeform 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0E9E5"/>
            </a:solidFill>
          </p:spPr>
        </p:sp>
        <p:sp>
          <p:nvSpPr>
            <p:cNvPr id="10" name="TextBox 10"/>
            <p:cNvSpPr txBox="1"/>
            <p:nvPr/>
          </p:nvSpPr>
          <p:spPr>
            <a:xfrm>
              <a:off x="76200" y="38100"/>
              <a:ext cx="660400" cy="698500"/>
            </a:xfrm>
            <a:prstGeom prst="rect">
              <a:avLst/>
            </a:prstGeom>
          </p:spPr>
          <p:txBody>
            <a:bodyPr lIns="50800" tIns="50800" rIns="50800" bIns="50800" anchor="ctr"/>
            <a:lstStyle/>
            <a:p>
              <a:pPr algn="ctr">
                <a:lnSpc>
                  <a:spcPts val="2659"/>
                </a:lnSpc>
              </a:pPr>
              <a:endParaRPr/>
            </a:p>
          </p:txBody>
        </p:sp>
      </p:grpSp>
      <p:grpSp>
        <p:nvGrpSpPr>
          <p:cNvPr id="11" name="Group 11"/>
          <p:cNvGrpSpPr/>
          <p:nvPr/>
        </p:nvGrpSpPr>
        <p:grpSpPr>
          <a:xfrm>
            <a:off x="13382803" y="5303960"/>
            <a:ext cx="657082" cy="657082"/>
            <a:chOff x="0" y="0"/>
            <a:chExt cx="812800" cy="812800"/>
          </a:xfrm>
        </p:grpSpPr>
        <p:sp>
          <p:nvSpPr>
            <p:cNvPr id="12" name="Freeform 1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43A44"/>
            </a:solidFill>
          </p:spPr>
        </p:sp>
        <p:sp>
          <p:nvSpPr>
            <p:cNvPr id="13" name="TextBox 13"/>
            <p:cNvSpPr txBox="1"/>
            <p:nvPr/>
          </p:nvSpPr>
          <p:spPr>
            <a:xfrm>
              <a:off x="76200" y="38100"/>
              <a:ext cx="660400" cy="698500"/>
            </a:xfrm>
            <a:prstGeom prst="rect">
              <a:avLst/>
            </a:prstGeom>
          </p:spPr>
          <p:txBody>
            <a:bodyPr lIns="50800" tIns="50800" rIns="50800" bIns="50800" anchor="ctr"/>
            <a:lstStyle/>
            <a:p>
              <a:pPr algn="ctr">
                <a:lnSpc>
                  <a:spcPts val="2659"/>
                </a:lnSpc>
              </a:pPr>
              <a:endParaRPr/>
            </a:p>
          </p:txBody>
        </p:sp>
      </p:grpSp>
      <p:grpSp>
        <p:nvGrpSpPr>
          <p:cNvPr id="14" name="Group 14"/>
          <p:cNvGrpSpPr/>
          <p:nvPr/>
        </p:nvGrpSpPr>
        <p:grpSpPr>
          <a:xfrm>
            <a:off x="13752257" y="7056417"/>
            <a:ext cx="657082" cy="657082"/>
            <a:chOff x="0" y="0"/>
            <a:chExt cx="812800" cy="812800"/>
          </a:xfrm>
        </p:grpSpPr>
        <p:sp>
          <p:nvSpPr>
            <p:cNvPr id="15" name="Freeform 1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535454"/>
            </a:solidFill>
          </p:spPr>
        </p:sp>
        <p:sp>
          <p:nvSpPr>
            <p:cNvPr id="16" name="TextBox 16"/>
            <p:cNvSpPr txBox="1"/>
            <p:nvPr/>
          </p:nvSpPr>
          <p:spPr>
            <a:xfrm>
              <a:off x="76200" y="38100"/>
              <a:ext cx="660400" cy="698500"/>
            </a:xfrm>
            <a:prstGeom prst="rect">
              <a:avLst/>
            </a:prstGeom>
          </p:spPr>
          <p:txBody>
            <a:bodyPr lIns="50800" tIns="50800" rIns="50800" bIns="50800" anchor="ctr"/>
            <a:lstStyle/>
            <a:p>
              <a:pPr algn="ctr">
                <a:lnSpc>
                  <a:spcPts val="2659"/>
                </a:lnSpc>
              </a:pPr>
              <a:endParaRPr/>
            </a:p>
          </p:txBody>
        </p:sp>
      </p:grpSp>
      <p:grpSp>
        <p:nvGrpSpPr>
          <p:cNvPr id="17" name="Group 17"/>
          <p:cNvGrpSpPr/>
          <p:nvPr/>
        </p:nvGrpSpPr>
        <p:grpSpPr>
          <a:xfrm>
            <a:off x="14658560" y="8705205"/>
            <a:ext cx="657082" cy="657082"/>
            <a:chOff x="0" y="0"/>
            <a:chExt cx="812800" cy="812800"/>
          </a:xfrm>
        </p:grpSpPr>
        <p:sp>
          <p:nvSpPr>
            <p:cNvPr id="18" name="Freeform 1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3B2A3"/>
            </a:solidFill>
          </p:spPr>
        </p:sp>
        <p:sp>
          <p:nvSpPr>
            <p:cNvPr id="19" name="TextBox 19"/>
            <p:cNvSpPr txBox="1"/>
            <p:nvPr/>
          </p:nvSpPr>
          <p:spPr>
            <a:xfrm>
              <a:off x="76200" y="38100"/>
              <a:ext cx="660400" cy="698500"/>
            </a:xfrm>
            <a:prstGeom prst="rect">
              <a:avLst/>
            </a:prstGeom>
          </p:spPr>
          <p:txBody>
            <a:bodyPr lIns="50800" tIns="50800" rIns="50800" bIns="50800" anchor="ctr"/>
            <a:lstStyle/>
            <a:p>
              <a:pPr algn="ctr">
                <a:lnSpc>
                  <a:spcPts val="2659"/>
                </a:lnSpc>
              </a:pPr>
              <a:endParaRPr/>
            </a:p>
          </p:txBody>
        </p:sp>
      </p:grpSp>
      <p:pic>
        <p:nvPicPr>
          <p:cNvPr id="20" name="Picture 20"/>
          <p:cNvPicPr>
            <a:picLocks noChangeAspect="1"/>
          </p:cNvPicPr>
          <p:nvPr/>
        </p:nvPicPr>
        <p:blipFill>
          <a:blip r:embed="rId8"/>
          <a:srcRect/>
          <a:stretch>
            <a:fillRect/>
          </a:stretch>
        </p:blipFill>
        <p:spPr>
          <a:xfrm>
            <a:off x="16418708" y="0"/>
            <a:ext cx="1869292" cy="1869292"/>
          </a:xfrm>
          <a:prstGeom prst="rect">
            <a:avLst/>
          </a:prstGeom>
        </p:spPr>
      </p:pic>
      <p:grpSp>
        <p:nvGrpSpPr>
          <p:cNvPr id="21" name="Group 21"/>
          <p:cNvGrpSpPr/>
          <p:nvPr/>
        </p:nvGrpSpPr>
        <p:grpSpPr>
          <a:xfrm>
            <a:off x="14770557" y="3970317"/>
            <a:ext cx="3086100" cy="3086100"/>
            <a:chOff x="0" y="0"/>
            <a:chExt cx="812800" cy="812800"/>
          </a:xfrm>
        </p:grpSpPr>
        <p:sp>
          <p:nvSpPr>
            <p:cNvPr id="22" name="Freeform 22"/>
            <p:cNvSpPr/>
            <p:nvPr/>
          </p:nvSpPr>
          <p:spPr>
            <a:xfrm>
              <a:off x="0" y="0"/>
              <a:ext cx="812800" cy="812800"/>
            </a:xfrm>
            <a:custGeom>
              <a:avLst/>
              <a:gdLst/>
              <a:ahLst/>
              <a:cxnLst/>
              <a:rect l="l" t="t" r="r" b="b"/>
              <a:pathLst>
                <a:path w="812800" h="812800">
                  <a:moveTo>
                    <a:pt x="127941" y="0"/>
                  </a:moveTo>
                  <a:lnTo>
                    <a:pt x="684859" y="0"/>
                  </a:lnTo>
                  <a:cubicBezTo>
                    <a:pt x="718791" y="0"/>
                    <a:pt x="751333" y="13479"/>
                    <a:pt x="775327" y="37473"/>
                  </a:cubicBezTo>
                  <a:cubicBezTo>
                    <a:pt x="799321" y="61467"/>
                    <a:pt x="812800" y="94009"/>
                    <a:pt x="812800" y="127941"/>
                  </a:cubicBezTo>
                  <a:lnTo>
                    <a:pt x="812800" y="684859"/>
                  </a:lnTo>
                  <a:cubicBezTo>
                    <a:pt x="812800" y="718791"/>
                    <a:pt x="799321" y="751333"/>
                    <a:pt x="775327" y="775327"/>
                  </a:cubicBezTo>
                  <a:cubicBezTo>
                    <a:pt x="751333" y="799321"/>
                    <a:pt x="718791" y="812800"/>
                    <a:pt x="684859" y="812800"/>
                  </a:cubicBezTo>
                  <a:lnTo>
                    <a:pt x="127941" y="812800"/>
                  </a:lnTo>
                  <a:cubicBezTo>
                    <a:pt x="94009" y="812800"/>
                    <a:pt x="61467" y="799321"/>
                    <a:pt x="37473" y="775327"/>
                  </a:cubicBezTo>
                  <a:cubicBezTo>
                    <a:pt x="13479" y="751333"/>
                    <a:pt x="0" y="718791"/>
                    <a:pt x="0" y="684859"/>
                  </a:cubicBezTo>
                  <a:lnTo>
                    <a:pt x="0" y="127941"/>
                  </a:lnTo>
                  <a:cubicBezTo>
                    <a:pt x="0" y="94009"/>
                    <a:pt x="13479" y="61467"/>
                    <a:pt x="37473" y="37473"/>
                  </a:cubicBezTo>
                  <a:cubicBezTo>
                    <a:pt x="61467" y="13479"/>
                    <a:pt x="94009" y="0"/>
                    <a:pt x="127941" y="0"/>
                  </a:cubicBezTo>
                  <a:close/>
                </a:path>
              </a:pathLst>
            </a:custGeom>
            <a:solidFill>
              <a:srgbClr val="23B2A3"/>
            </a:solidFill>
          </p:spPr>
        </p:sp>
        <p:sp>
          <p:nvSpPr>
            <p:cNvPr id="23" name="TextBox 23"/>
            <p:cNvSpPr txBox="1"/>
            <p:nvPr/>
          </p:nvSpPr>
          <p:spPr>
            <a:xfrm>
              <a:off x="0" y="-76200"/>
              <a:ext cx="812800" cy="889000"/>
            </a:xfrm>
            <a:prstGeom prst="rect">
              <a:avLst/>
            </a:prstGeom>
          </p:spPr>
          <p:txBody>
            <a:bodyPr lIns="50800" tIns="50800" rIns="50800" bIns="50800" anchor="ctr"/>
            <a:lstStyle/>
            <a:p>
              <a:pPr algn="ctr">
                <a:lnSpc>
                  <a:spcPts val="4479"/>
                </a:lnSpc>
                <a:defRPr sz="3199">
                  <a:solidFill>
                    <a:srgbClr val="FEFEFE"/>
                  </a:solidFill>
                  <a:latin typeface="Abhaya Libre Regular"/>
                </a:defRPr>
              </a:pPr>
              <a:r>
                <a:rPr lang="es-ES" dirty="0"/>
                <a:t>P</a:t>
              </a:r>
              <a:r>
                <a:rPr dirty="0" err="1"/>
                <a:t>lanificación</a:t>
              </a:r>
              <a:r>
                <a:rPr dirty="0"/>
                <a:t> </a:t>
              </a:r>
              <a:r>
                <a:rPr dirty="0" err="1"/>
                <a:t>inteligente</a:t>
              </a:r>
              <a:endParaRPr dirty="0"/>
            </a:p>
          </p:txBody>
        </p:sp>
      </p:grpSp>
      <p:pic>
        <p:nvPicPr>
          <p:cNvPr id="24" name="Picture 24"/>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3665800" y="1440853"/>
            <a:ext cx="593582" cy="1239858"/>
          </a:xfrm>
          <a:prstGeom prst="rect">
            <a:avLst/>
          </a:prstGeom>
        </p:spPr>
      </p:pic>
      <p:pic>
        <p:nvPicPr>
          <p:cNvPr id="25" name="Picture 25"/>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2289686" y="3162015"/>
            <a:ext cx="1239858" cy="1239858"/>
          </a:xfrm>
          <a:prstGeom prst="rect">
            <a:avLst/>
          </a:prstGeom>
        </p:spPr>
      </p:pic>
      <p:pic>
        <p:nvPicPr>
          <p:cNvPr id="26" name="Picture 26"/>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3022445" y="8352972"/>
            <a:ext cx="1239034" cy="1250402"/>
          </a:xfrm>
          <a:prstGeom prst="rect">
            <a:avLst/>
          </a:prstGeom>
        </p:spPr>
      </p:pic>
      <p:sp>
        <p:nvSpPr>
          <p:cNvPr id="30" name="TextBox 30"/>
          <p:cNvSpPr txBox="1"/>
          <p:nvPr/>
        </p:nvSpPr>
        <p:spPr>
          <a:xfrm>
            <a:off x="1654981" y="2409289"/>
            <a:ext cx="9492375" cy="2585323"/>
          </a:xfrm>
          <a:prstGeom prst="rect">
            <a:avLst/>
          </a:prstGeom>
        </p:spPr>
        <p:txBody>
          <a:bodyPr wrap="square" lIns="0" tIns="0" rIns="0" bIns="0" anchor="t">
            <a:spAutoFit/>
          </a:bodyPr>
          <a:lstStyle/>
          <a:p>
            <a:pPr algn="just">
              <a:defRPr sz="2800">
                <a:solidFill>
                  <a:srgbClr val="374151"/>
                </a:solidFill>
                <a:effectLst/>
                <a:latin typeface="Söhne"/>
              </a:defRPr>
            </a:pPr>
            <a:r>
              <a:rPr b="1"/>
              <a:t>Planificación medioambiental</a:t>
            </a:r>
            <a:r>
              <a:t>: La planificación inteligente para el medio ambiente implica considerar los impactos a largo plazo del desarrollo y adoptar un enfoque proactivo para la protección del medio ambiente. Incluye el uso de fuentes de energía renovables, la reducción de los residuos y las emisiones de gases de efecto invernadero, y las prácticas sostenibles en el uso de la tierra.</a:t>
            </a:r>
          </a:p>
        </p:txBody>
      </p:sp>
      <p:sp>
        <p:nvSpPr>
          <p:cNvPr id="31" name="TextBox 31"/>
          <p:cNvSpPr txBox="1"/>
          <p:nvPr/>
        </p:nvSpPr>
        <p:spPr>
          <a:xfrm>
            <a:off x="2539707" y="1099263"/>
            <a:ext cx="10489690" cy="465512"/>
          </a:xfrm>
          <a:prstGeom prst="rect">
            <a:avLst/>
          </a:prstGeom>
        </p:spPr>
        <p:txBody>
          <a:bodyPr wrap="square" lIns="0" tIns="0" rIns="0" bIns="0" anchor="t">
            <a:spAutoFit/>
          </a:bodyPr>
          <a:lstStyle/>
          <a:p>
            <a:pPr algn="just">
              <a:lnSpc>
                <a:spcPts val="3359"/>
              </a:lnSpc>
              <a:defRPr sz="3600" b="1">
                <a:solidFill>
                  <a:srgbClr val="374151"/>
                </a:solidFill>
                <a:effectLst/>
                <a:latin typeface="Söhne"/>
              </a:defRPr>
            </a:pPr>
            <a:r>
              <a:t>Ejemplos de "planificación inteligente"</a:t>
            </a:r>
            <a:endParaRPr lang="en-US" sz="3600" b="1" spc="-36" dirty="0">
              <a:solidFill>
                <a:srgbClr val="000000"/>
              </a:solidFill>
              <a:latin typeface="Abhaya Libre Regular"/>
            </a:endParaRPr>
          </a:p>
        </p:txBody>
      </p:sp>
      <p:pic>
        <p:nvPicPr>
          <p:cNvPr id="32" name="Picture 32"/>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1852805">
            <a:off x="6323948" y="-3260923"/>
            <a:ext cx="5364129" cy="5364129"/>
          </a:xfrm>
          <a:prstGeom prst="rect">
            <a:avLst/>
          </a:prstGeom>
        </p:spPr>
      </p:pic>
      <p:pic>
        <p:nvPicPr>
          <p:cNvPr id="33" name="Picture 33"/>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0" y="-1490547"/>
            <a:ext cx="3334026" cy="3588482"/>
          </a:xfrm>
          <a:prstGeom prst="rect">
            <a:avLst/>
          </a:prstGeom>
        </p:spPr>
      </p:pic>
      <p:pic>
        <p:nvPicPr>
          <p:cNvPr id="34" name="Picture 34"/>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1185502">
            <a:off x="-3235988" y="28827"/>
            <a:ext cx="4352147" cy="4346443"/>
          </a:xfrm>
          <a:prstGeom prst="rect">
            <a:avLst/>
          </a:prstGeom>
        </p:spPr>
      </p:pic>
      <p:pic>
        <p:nvPicPr>
          <p:cNvPr id="35" name="Picture 35"/>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1852805">
            <a:off x="15257830" y="7358583"/>
            <a:ext cx="5364129" cy="5364129"/>
          </a:xfrm>
          <a:prstGeom prst="rect">
            <a:avLst/>
          </a:prstGeom>
        </p:spPr>
      </p:pic>
      <p:grpSp>
        <p:nvGrpSpPr>
          <p:cNvPr id="36" name="Group 36"/>
          <p:cNvGrpSpPr/>
          <p:nvPr/>
        </p:nvGrpSpPr>
        <p:grpSpPr>
          <a:xfrm>
            <a:off x="-845096" y="8795670"/>
            <a:ext cx="2900572" cy="807705"/>
            <a:chOff x="0" y="0"/>
            <a:chExt cx="3867430" cy="1076939"/>
          </a:xfrm>
        </p:grpSpPr>
        <p:pic>
          <p:nvPicPr>
            <p:cNvPr id="37" name="Picture 37"/>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0" y="0"/>
              <a:ext cx="3867430" cy="618789"/>
            </a:xfrm>
            <a:prstGeom prst="rect">
              <a:avLst/>
            </a:prstGeom>
          </p:spPr>
        </p:pic>
        <p:pic>
          <p:nvPicPr>
            <p:cNvPr id="38" name="Picture 38"/>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0" y="458151"/>
              <a:ext cx="3867430" cy="618789"/>
            </a:xfrm>
            <a:prstGeom prst="rect">
              <a:avLst/>
            </a:prstGeom>
          </p:spPr>
        </p:pic>
      </p:grpSp>
      <p:pic>
        <p:nvPicPr>
          <p:cNvPr id="39" name="Picture 39"/>
          <p:cNvPicPr>
            <a:picLocks noChangeAspect="1"/>
          </p:cNvPicPr>
          <p:nvPr/>
        </p:nvPicPr>
        <p:blipFill>
          <a:blip r:embed="rId23"/>
          <a:srcRect/>
          <a:stretch>
            <a:fillRect/>
          </a:stretch>
        </p:blipFill>
        <p:spPr>
          <a:xfrm>
            <a:off x="7520403" y="9362287"/>
            <a:ext cx="3710720" cy="779251"/>
          </a:xfrm>
          <a:prstGeom prst="rect">
            <a:avLst/>
          </a:prstGeom>
        </p:spPr>
      </p:pic>
      <p:sp>
        <p:nvSpPr>
          <p:cNvPr id="27" name="TextBox 30">
            <a:extLst>
              <a:ext uri="{FF2B5EF4-FFF2-40B4-BE49-F238E27FC236}">
                <a16:creationId xmlns:a16="http://schemas.microsoft.com/office/drawing/2014/main" id="{FD3C9B5F-29F5-6E20-0BD9-B91C4F33F77F}"/>
              </a:ext>
            </a:extLst>
          </p:cNvPr>
          <p:cNvSpPr txBox="1"/>
          <p:nvPr/>
        </p:nvSpPr>
        <p:spPr>
          <a:xfrm>
            <a:off x="1653162" y="5513367"/>
            <a:ext cx="9492375" cy="2585323"/>
          </a:xfrm>
          <a:prstGeom prst="rect">
            <a:avLst/>
          </a:prstGeom>
        </p:spPr>
        <p:txBody>
          <a:bodyPr wrap="square" lIns="0" tIns="0" rIns="0" bIns="0" anchor="t">
            <a:spAutoFit/>
          </a:bodyPr>
          <a:lstStyle/>
          <a:p>
            <a:pPr algn="just">
              <a:defRPr sz="2800">
                <a:solidFill>
                  <a:srgbClr val="374151"/>
                </a:solidFill>
                <a:effectLst/>
                <a:latin typeface="Söhne"/>
              </a:defRPr>
            </a:pPr>
            <a:r>
              <a:rPr b="1" dirty="0" err="1"/>
              <a:t>Planificación</a:t>
            </a:r>
            <a:r>
              <a:rPr dirty="0"/>
              <a:t> </a:t>
            </a:r>
            <a:r>
              <a:rPr b="1" dirty="0"/>
              <a:t>del </a:t>
            </a:r>
            <a:r>
              <a:rPr b="1" dirty="0" err="1"/>
              <a:t>transporte</a:t>
            </a:r>
            <a:r>
              <a:rPr dirty="0"/>
              <a:t>: El </a:t>
            </a:r>
            <a:r>
              <a:rPr dirty="0" err="1"/>
              <a:t>desarrollo</a:t>
            </a:r>
            <a:r>
              <a:rPr dirty="0"/>
              <a:t> de una red de </a:t>
            </a:r>
            <a:r>
              <a:rPr dirty="0" err="1"/>
              <a:t>transporte</a:t>
            </a:r>
            <a:r>
              <a:rPr dirty="0"/>
              <a:t> </a:t>
            </a:r>
            <a:r>
              <a:rPr dirty="0" err="1"/>
              <a:t>inteligente</a:t>
            </a:r>
            <a:r>
              <a:rPr dirty="0"/>
              <a:t> que </a:t>
            </a:r>
            <a:r>
              <a:rPr dirty="0" err="1"/>
              <a:t>integre</a:t>
            </a:r>
            <a:r>
              <a:rPr dirty="0"/>
              <a:t> </a:t>
            </a:r>
            <a:r>
              <a:rPr dirty="0" err="1"/>
              <a:t>diferentes</a:t>
            </a:r>
            <a:r>
              <a:rPr dirty="0"/>
              <a:t> </a:t>
            </a:r>
            <a:r>
              <a:rPr dirty="0" err="1"/>
              <a:t>modos</a:t>
            </a:r>
            <a:r>
              <a:rPr dirty="0"/>
              <a:t> de </a:t>
            </a:r>
            <a:r>
              <a:rPr dirty="0" err="1"/>
              <a:t>transporte</a:t>
            </a:r>
            <a:r>
              <a:rPr dirty="0"/>
              <a:t>, </a:t>
            </a:r>
            <a:r>
              <a:rPr dirty="0" err="1"/>
              <a:t>como</a:t>
            </a:r>
            <a:r>
              <a:rPr dirty="0"/>
              <a:t> </a:t>
            </a:r>
            <a:r>
              <a:rPr dirty="0" err="1"/>
              <a:t>caminar</a:t>
            </a:r>
            <a:r>
              <a:rPr dirty="0"/>
              <a:t>, </a:t>
            </a:r>
            <a:r>
              <a:rPr dirty="0" err="1"/>
              <a:t>andar</a:t>
            </a:r>
            <a:r>
              <a:rPr dirty="0"/>
              <a:t> </a:t>
            </a:r>
            <a:r>
              <a:rPr dirty="0" err="1"/>
              <a:t>en</a:t>
            </a:r>
            <a:r>
              <a:rPr dirty="0"/>
              <a:t> </a:t>
            </a:r>
            <a:r>
              <a:rPr dirty="0" err="1"/>
              <a:t>bicicleta</a:t>
            </a:r>
            <a:r>
              <a:rPr dirty="0"/>
              <a:t>, </a:t>
            </a:r>
            <a:r>
              <a:rPr dirty="0" err="1"/>
              <a:t>el</a:t>
            </a:r>
            <a:r>
              <a:rPr dirty="0"/>
              <a:t> </a:t>
            </a:r>
            <a:r>
              <a:rPr dirty="0" err="1"/>
              <a:t>transporte</a:t>
            </a:r>
            <a:r>
              <a:rPr dirty="0"/>
              <a:t> </a:t>
            </a:r>
            <a:r>
              <a:rPr dirty="0" err="1"/>
              <a:t>público</a:t>
            </a:r>
            <a:r>
              <a:rPr dirty="0"/>
              <a:t> y los </a:t>
            </a:r>
            <a:r>
              <a:rPr dirty="0" err="1"/>
              <a:t>vehículos</a:t>
            </a:r>
            <a:r>
              <a:rPr dirty="0"/>
              <a:t> privados, es un </a:t>
            </a:r>
            <a:r>
              <a:rPr dirty="0" err="1"/>
              <a:t>ejemplo</a:t>
            </a:r>
            <a:r>
              <a:rPr dirty="0"/>
              <a:t> de </a:t>
            </a:r>
            <a:r>
              <a:rPr dirty="0" err="1"/>
              <a:t>planificación</a:t>
            </a:r>
            <a:r>
              <a:rPr dirty="0"/>
              <a:t> </a:t>
            </a:r>
            <a:r>
              <a:rPr dirty="0" err="1"/>
              <a:t>inteligente</a:t>
            </a:r>
            <a:r>
              <a:rPr dirty="0"/>
              <a:t>. </a:t>
            </a:r>
            <a:r>
              <a:rPr dirty="0" err="1"/>
              <a:t>Ayuda</a:t>
            </a:r>
            <a:r>
              <a:rPr dirty="0"/>
              <a:t> a </a:t>
            </a:r>
            <a:r>
              <a:rPr dirty="0" err="1"/>
              <a:t>reducir</a:t>
            </a:r>
            <a:r>
              <a:rPr dirty="0"/>
              <a:t> la </a:t>
            </a:r>
            <a:r>
              <a:rPr dirty="0" err="1"/>
              <a:t>congestión</a:t>
            </a:r>
            <a:r>
              <a:rPr dirty="0"/>
              <a:t> del </a:t>
            </a:r>
            <a:r>
              <a:rPr dirty="0" err="1"/>
              <a:t>tráfico</a:t>
            </a:r>
            <a:r>
              <a:rPr dirty="0"/>
              <a:t>, </a:t>
            </a:r>
            <a:r>
              <a:rPr dirty="0" err="1"/>
              <a:t>mejorar</a:t>
            </a:r>
            <a:r>
              <a:rPr dirty="0"/>
              <a:t> la </a:t>
            </a:r>
            <a:r>
              <a:rPr dirty="0" err="1"/>
              <a:t>movilidad</a:t>
            </a:r>
            <a:r>
              <a:rPr dirty="0"/>
              <a:t> y </a:t>
            </a:r>
            <a:r>
              <a:rPr dirty="0" err="1"/>
              <a:t>reducir</a:t>
            </a:r>
            <a:r>
              <a:rPr dirty="0"/>
              <a:t> </a:t>
            </a:r>
            <a:r>
              <a:rPr dirty="0" err="1"/>
              <a:t>el</a:t>
            </a:r>
            <a:r>
              <a:rPr dirty="0"/>
              <a:t> </a:t>
            </a:r>
            <a:r>
              <a:rPr dirty="0" err="1"/>
              <a:t>impacto</a:t>
            </a:r>
            <a:r>
              <a:rPr dirty="0"/>
              <a:t> </a:t>
            </a:r>
            <a:r>
              <a:rPr dirty="0" err="1"/>
              <a:t>ambiental</a:t>
            </a:r>
            <a:r>
              <a:rPr dirty="0"/>
              <a:t>.</a:t>
            </a:r>
          </a:p>
        </p:txBody>
      </p:sp>
    </p:spTree>
    <p:extLst>
      <p:ext uri="{BB962C8B-B14F-4D97-AF65-F5344CB8AC3E}">
        <p14:creationId xmlns:p14="http://schemas.microsoft.com/office/powerpoint/2010/main" val="11270428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0770731" y="4768328"/>
            <a:ext cx="7775659" cy="189443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739527" y="5000829"/>
            <a:ext cx="1338808" cy="1143007"/>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427531" y="6846114"/>
            <a:ext cx="1218800" cy="1198994"/>
          </a:xfrm>
          <a:prstGeom prst="rect">
            <a:avLst/>
          </a:prstGeom>
        </p:spPr>
      </p:pic>
      <p:grpSp>
        <p:nvGrpSpPr>
          <p:cNvPr id="5" name="Group 5"/>
          <p:cNvGrpSpPr/>
          <p:nvPr/>
        </p:nvGrpSpPr>
        <p:grpSpPr>
          <a:xfrm>
            <a:off x="14658560" y="2060782"/>
            <a:ext cx="657082" cy="657082"/>
            <a:chOff x="0" y="0"/>
            <a:chExt cx="812800" cy="812800"/>
          </a:xfrm>
        </p:grpSpPr>
        <p:sp>
          <p:nvSpPr>
            <p:cNvPr id="6" name="Freeform 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4989E"/>
            </a:solidFill>
          </p:spPr>
        </p:sp>
        <p:sp>
          <p:nvSpPr>
            <p:cNvPr id="7" name="TextBox 7"/>
            <p:cNvSpPr txBox="1"/>
            <p:nvPr/>
          </p:nvSpPr>
          <p:spPr>
            <a:xfrm>
              <a:off x="76200" y="38100"/>
              <a:ext cx="660400" cy="698500"/>
            </a:xfrm>
            <a:prstGeom prst="rect">
              <a:avLst/>
            </a:prstGeom>
          </p:spPr>
          <p:txBody>
            <a:bodyPr lIns="50800" tIns="50800" rIns="50800" bIns="50800" anchor="ctr"/>
            <a:lstStyle/>
            <a:p>
              <a:pPr algn="ctr">
                <a:lnSpc>
                  <a:spcPts val="2659"/>
                </a:lnSpc>
              </a:pPr>
              <a:endParaRPr/>
            </a:p>
          </p:txBody>
        </p:sp>
      </p:grpSp>
      <p:grpSp>
        <p:nvGrpSpPr>
          <p:cNvPr id="8" name="Group 8"/>
          <p:cNvGrpSpPr/>
          <p:nvPr/>
        </p:nvGrpSpPr>
        <p:grpSpPr>
          <a:xfrm>
            <a:off x="13665800" y="3547556"/>
            <a:ext cx="657082" cy="657082"/>
            <a:chOff x="0" y="0"/>
            <a:chExt cx="812800" cy="812800"/>
          </a:xfrm>
        </p:grpSpPr>
        <p:sp>
          <p:nvSpPr>
            <p:cNvPr id="9" name="Freeform 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0E9E5"/>
            </a:solidFill>
          </p:spPr>
        </p:sp>
        <p:sp>
          <p:nvSpPr>
            <p:cNvPr id="10" name="TextBox 10"/>
            <p:cNvSpPr txBox="1"/>
            <p:nvPr/>
          </p:nvSpPr>
          <p:spPr>
            <a:xfrm>
              <a:off x="76200" y="38100"/>
              <a:ext cx="660400" cy="698500"/>
            </a:xfrm>
            <a:prstGeom prst="rect">
              <a:avLst/>
            </a:prstGeom>
          </p:spPr>
          <p:txBody>
            <a:bodyPr lIns="50800" tIns="50800" rIns="50800" bIns="50800" anchor="ctr"/>
            <a:lstStyle/>
            <a:p>
              <a:pPr algn="ctr">
                <a:lnSpc>
                  <a:spcPts val="2659"/>
                </a:lnSpc>
              </a:pPr>
              <a:endParaRPr/>
            </a:p>
          </p:txBody>
        </p:sp>
      </p:grpSp>
      <p:grpSp>
        <p:nvGrpSpPr>
          <p:cNvPr id="11" name="Group 11"/>
          <p:cNvGrpSpPr/>
          <p:nvPr/>
        </p:nvGrpSpPr>
        <p:grpSpPr>
          <a:xfrm>
            <a:off x="13382803" y="5303960"/>
            <a:ext cx="657082" cy="657082"/>
            <a:chOff x="0" y="0"/>
            <a:chExt cx="812800" cy="812800"/>
          </a:xfrm>
        </p:grpSpPr>
        <p:sp>
          <p:nvSpPr>
            <p:cNvPr id="12" name="Freeform 1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43A44"/>
            </a:solidFill>
          </p:spPr>
        </p:sp>
        <p:sp>
          <p:nvSpPr>
            <p:cNvPr id="13" name="TextBox 13"/>
            <p:cNvSpPr txBox="1"/>
            <p:nvPr/>
          </p:nvSpPr>
          <p:spPr>
            <a:xfrm>
              <a:off x="76200" y="38100"/>
              <a:ext cx="660400" cy="698500"/>
            </a:xfrm>
            <a:prstGeom prst="rect">
              <a:avLst/>
            </a:prstGeom>
          </p:spPr>
          <p:txBody>
            <a:bodyPr lIns="50800" tIns="50800" rIns="50800" bIns="50800" anchor="ctr"/>
            <a:lstStyle/>
            <a:p>
              <a:pPr algn="ctr">
                <a:lnSpc>
                  <a:spcPts val="2659"/>
                </a:lnSpc>
              </a:pPr>
              <a:endParaRPr/>
            </a:p>
          </p:txBody>
        </p:sp>
      </p:grpSp>
      <p:grpSp>
        <p:nvGrpSpPr>
          <p:cNvPr id="14" name="Group 14"/>
          <p:cNvGrpSpPr/>
          <p:nvPr/>
        </p:nvGrpSpPr>
        <p:grpSpPr>
          <a:xfrm>
            <a:off x="13752257" y="7056417"/>
            <a:ext cx="657082" cy="657082"/>
            <a:chOff x="0" y="0"/>
            <a:chExt cx="812800" cy="812800"/>
          </a:xfrm>
        </p:grpSpPr>
        <p:sp>
          <p:nvSpPr>
            <p:cNvPr id="15" name="Freeform 1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535454"/>
            </a:solidFill>
          </p:spPr>
        </p:sp>
        <p:sp>
          <p:nvSpPr>
            <p:cNvPr id="16" name="TextBox 16"/>
            <p:cNvSpPr txBox="1"/>
            <p:nvPr/>
          </p:nvSpPr>
          <p:spPr>
            <a:xfrm>
              <a:off x="76200" y="38100"/>
              <a:ext cx="660400" cy="698500"/>
            </a:xfrm>
            <a:prstGeom prst="rect">
              <a:avLst/>
            </a:prstGeom>
          </p:spPr>
          <p:txBody>
            <a:bodyPr lIns="50800" tIns="50800" rIns="50800" bIns="50800" anchor="ctr"/>
            <a:lstStyle/>
            <a:p>
              <a:pPr algn="ctr">
                <a:lnSpc>
                  <a:spcPts val="2659"/>
                </a:lnSpc>
              </a:pPr>
              <a:endParaRPr/>
            </a:p>
          </p:txBody>
        </p:sp>
      </p:grpSp>
      <p:grpSp>
        <p:nvGrpSpPr>
          <p:cNvPr id="17" name="Group 17"/>
          <p:cNvGrpSpPr/>
          <p:nvPr/>
        </p:nvGrpSpPr>
        <p:grpSpPr>
          <a:xfrm>
            <a:off x="14658560" y="8705205"/>
            <a:ext cx="657082" cy="657082"/>
            <a:chOff x="0" y="0"/>
            <a:chExt cx="812800" cy="812800"/>
          </a:xfrm>
        </p:grpSpPr>
        <p:sp>
          <p:nvSpPr>
            <p:cNvPr id="18" name="Freeform 1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3B2A3"/>
            </a:solidFill>
          </p:spPr>
        </p:sp>
        <p:sp>
          <p:nvSpPr>
            <p:cNvPr id="19" name="TextBox 19"/>
            <p:cNvSpPr txBox="1"/>
            <p:nvPr/>
          </p:nvSpPr>
          <p:spPr>
            <a:xfrm>
              <a:off x="76200" y="38100"/>
              <a:ext cx="660400" cy="698500"/>
            </a:xfrm>
            <a:prstGeom prst="rect">
              <a:avLst/>
            </a:prstGeom>
          </p:spPr>
          <p:txBody>
            <a:bodyPr lIns="50800" tIns="50800" rIns="50800" bIns="50800" anchor="ctr"/>
            <a:lstStyle/>
            <a:p>
              <a:pPr algn="ctr">
                <a:lnSpc>
                  <a:spcPts val="2659"/>
                </a:lnSpc>
              </a:pPr>
              <a:endParaRPr/>
            </a:p>
          </p:txBody>
        </p:sp>
      </p:grpSp>
      <p:pic>
        <p:nvPicPr>
          <p:cNvPr id="20" name="Picture 20"/>
          <p:cNvPicPr>
            <a:picLocks noChangeAspect="1"/>
          </p:cNvPicPr>
          <p:nvPr/>
        </p:nvPicPr>
        <p:blipFill>
          <a:blip r:embed="rId8"/>
          <a:srcRect/>
          <a:stretch>
            <a:fillRect/>
          </a:stretch>
        </p:blipFill>
        <p:spPr>
          <a:xfrm>
            <a:off x="16418708" y="0"/>
            <a:ext cx="1869292" cy="1869292"/>
          </a:xfrm>
          <a:prstGeom prst="rect">
            <a:avLst/>
          </a:prstGeom>
        </p:spPr>
      </p:pic>
      <p:grpSp>
        <p:nvGrpSpPr>
          <p:cNvPr id="21" name="Group 21"/>
          <p:cNvGrpSpPr/>
          <p:nvPr/>
        </p:nvGrpSpPr>
        <p:grpSpPr>
          <a:xfrm>
            <a:off x="14770557" y="3970317"/>
            <a:ext cx="3086100" cy="3086100"/>
            <a:chOff x="0" y="0"/>
            <a:chExt cx="812800" cy="812800"/>
          </a:xfrm>
        </p:grpSpPr>
        <p:sp>
          <p:nvSpPr>
            <p:cNvPr id="22" name="Freeform 22"/>
            <p:cNvSpPr/>
            <p:nvPr/>
          </p:nvSpPr>
          <p:spPr>
            <a:xfrm>
              <a:off x="0" y="0"/>
              <a:ext cx="812800" cy="812800"/>
            </a:xfrm>
            <a:custGeom>
              <a:avLst/>
              <a:gdLst/>
              <a:ahLst/>
              <a:cxnLst/>
              <a:rect l="l" t="t" r="r" b="b"/>
              <a:pathLst>
                <a:path w="812800" h="812800">
                  <a:moveTo>
                    <a:pt x="127941" y="0"/>
                  </a:moveTo>
                  <a:lnTo>
                    <a:pt x="684859" y="0"/>
                  </a:lnTo>
                  <a:cubicBezTo>
                    <a:pt x="718791" y="0"/>
                    <a:pt x="751333" y="13479"/>
                    <a:pt x="775327" y="37473"/>
                  </a:cubicBezTo>
                  <a:cubicBezTo>
                    <a:pt x="799321" y="61467"/>
                    <a:pt x="812800" y="94009"/>
                    <a:pt x="812800" y="127941"/>
                  </a:cubicBezTo>
                  <a:lnTo>
                    <a:pt x="812800" y="684859"/>
                  </a:lnTo>
                  <a:cubicBezTo>
                    <a:pt x="812800" y="718791"/>
                    <a:pt x="799321" y="751333"/>
                    <a:pt x="775327" y="775327"/>
                  </a:cubicBezTo>
                  <a:cubicBezTo>
                    <a:pt x="751333" y="799321"/>
                    <a:pt x="718791" y="812800"/>
                    <a:pt x="684859" y="812800"/>
                  </a:cubicBezTo>
                  <a:lnTo>
                    <a:pt x="127941" y="812800"/>
                  </a:lnTo>
                  <a:cubicBezTo>
                    <a:pt x="94009" y="812800"/>
                    <a:pt x="61467" y="799321"/>
                    <a:pt x="37473" y="775327"/>
                  </a:cubicBezTo>
                  <a:cubicBezTo>
                    <a:pt x="13479" y="751333"/>
                    <a:pt x="0" y="718791"/>
                    <a:pt x="0" y="684859"/>
                  </a:cubicBezTo>
                  <a:lnTo>
                    <a:pt x="0" y="127941"/>
                  </a:lnTo>
                  <a:cubicBezTo>
                    <a:pt x="0" y="94009"/>
                    <a:pt x="13479" y="61467"/>
                    <a:pt x="37473" y="37473"/>
                  </a:cubicBezTo>
                  <a:cubicBezTo>
                    <a:pt x="61467" y="13479"/>
                    <a:pt x="94009" y="0"/>
                    <a:pt x="127941" y="0"/>
                  </a:cubicBezTo>
                  <a:close/>
                </a:path>
              </a:pathLst>
            </a:custGeom>
            <a:solidFill>
              <a:srgbClr val="23B2A3"/>
            </a:solidFill>
          </p:spPr>
        </p:sp>
        <p:sp>
          <p:nvSpPr>
            <p:cNvPr id="23" name="TextBox 23"/>
            <p:cNvSpPr txBox="1"/>
            <p:nvPr/>
          </p:nvSpPr>
          <p:spPr>
            <a:xfrm>
              <a:off x="0" y="-76200"/>
              <a:ext cx="812800" cy="889000"/>
            </a:xfrm>
            <a:prstGeom prst="rect">
              <a:avLst/>
            </a:prstGeom>
          </p:spPr>
          <p:txBody>
            <a:bodyPr lIns="50800" tIns="50800" rIns="50800" bIns="50800" anchor="ctr"/>
            <a:lstStyle/>
            <a:p>
              <a:pPr algn="ctr">
                <a:lnSpc>
                  <a:spcPts val="4479"/>
                </a:lnSpc>
                <a:defRPr sz="3199">
                  <a:solidFill>
                    <a:srgbClr val="FEFEFE"/>
                  </a:solidFill>
                  <a:latin typeface="Abhaya Libre Regular"/>
                </a:defRPr>
              </a:pPr>
              <a:r>
                <a:rPr lang="es-ES" dirty="0"/>
                <a:t>P</a:t>
              </a:r>
              <a:r>
                <a:rPr dirty="0" err="1"/>
                <a:t>lanificación</a:t>
              </a:r>
              <a:r>
                <a:rPr dirty="0"/>
                <a:t> </a:t>
              </a:r>
              <a:r>
                <a:rPr dirty="0" err="1"/>
                <a:t>inteligente</a:t>
              </a:r>
              <a:endParaRPr dirty="0"/>
            </a:p>
          </p:txBody>
        </p:sp>
      </p:grpSp>
      <p:pic>
        <p:nvPicPr>
          <p:cNvPr id="24" name="Picture 24"/>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3665800" y="1440853"/>
            <a:ext cx="593582" cy="1239858"/>
          </a:xfrm>
          <a:prstGeom prst="rect">
            <a:avLst/>
          </a:prstGeom>
        </p:spPr>
      </p:pic>
      <p:pic>
        <p:nvPicPr>
          <p:cNvPr id="25" name="Picture 25"/>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2289686" y="3162015"/>
            <a:ext cx="1239858" cy="1239858"/>
          </a:xfrm>
          <a:prstGeom prst="rect">
            <a:avLst/>
          </a:prstGeom>
        </p:spPr>
      </p:pic>
      <p:pic>
        <p:nvPicPr>
          <p:cNvPr id="26" name="Picture 26"/>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3022445" y="8352972"/>
            <a:ext cx="1239034" cy="1250402"/>
          </a:xfrm>
          <a:prstGeom prst="rect">
            <a:avLst/>
          </a:prstGeom>
        </p:spPr>
      </p:pic>
      <p:sp>
        <p:nvSpPr>
          <p:cNvPr id="30" name="TextBox 30"/>
          <p:cNvSpPr txBox="1"/>
          <p:nvPr/>
        </p:nvSpPr>
        <p:spPr>
          <a:xfrm>
            <a:off x="1654981" y="2409289"/>
            <a:ext cx="9492375" cy="1107996"/>
          </a:xfrm>
          <a:prstGeom prst="rect">
            <a:avLst/>
          </a:prstGeom>
        </p:spPr>
        <p:txBody>
          <a:bodyPr wrap="square" lIns="0" tIns="0" rIns="0" bIns="0" anchor="t">
            <a:spAutoFit/>
          </a:bodyPr>
          <a:lstStyle/>
          <a:p>
            <a:pPr algn="l">
              <a:defRPr sz="2400">
                <a:solidFill>
                  <a:srgbClr val="374151"/>
                </a:solidFill>
                <a:effectLst/>
                <a:latin typeface="Söhne"/>
              </a:defRPr>
            </a:pPr>
            <a:r>
              <a:rPr b="1"/>
              <a:t>Planificación de ciudades inteligentes</a:t>
            </a:r>
            <a:r>
              <a:t>: Implica la integración de la tecnología y el análisis de datos para mejorar la gestión y la prestación de servicios urbanos, como el transporte, la energía y la gestión de residuos.</a:t>
            </a:r>
          </a:p>
        </p:txBody>
      </p:sp>
      <p:sp>
        <p:nvSpPr>
          <p:cNvPr id="31" name="TextBox 31"/>
          <p:cNvSpPr txBox="1"/>
          <p:nvPr/>
        </p:nvSpPr>
        <p:spPr>
          <a:xfrm>
            <a:off x="2539707" y="1099263"/>
            <a:ext cx="10489690" cy="465512"/>
          </a:xfrm>
          <a:prstGeom prst="rect">
            <a:avLst/>
          </a:prstGeom>
        </p:spPr>
        <p:txBody>
          <a:bodyPr wrap="square" lIns="0" tIns="0" rIns="0" bIns="0" anchor="t">
            <a:spAutoFit/>
          </a:bodyPr>
          <a:lstStyle/>
          <a:p>
            <a:pPr algn="just">
              <a:lnSpc>
                <a:spcPts val="3359"/>
              </a:lnSpc>
              <a:defRPr sz="3600" b="1">
                <a:solidFill>
                  <a:srgbClr val="374151"/>
                </a:solidFill>
                <a:effectLst/>
                <a:latin typeface="Söhne"/>
              </a:defRPr>
            </a:pPr>
            <a:r>
              <a:t>Ejemplos de "planificación inteligente"</a:t>
            </a:r>
            <a:endParaRPr lang="en-US" sz="3600" b="1" spc="-36" dirty="0">
              <a:solidFill>
                <a:srgbClr val="000000"/>
              </a:solidFill>
              <a:latin typeface="Abhaya Libre Regular"/>
            </a:endParaRPr>
          </a:p>
        </p:txBody>
      </p:sp>
      <p:pic>
        <p:nvPicPr>
          <p:cNvPr id="32" name="Picture 32"/>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1852805">
            <a:off x="6323948" y="-3260923"/>
            <a:ext cx="5364129" cy="5364129"/>
          </a:xfrm>
          <a:prstGeom prst="rect">
            <a:avLst/>
          </a:prstGeom>
        </p:spPr>
      </p:pic>
      <p:pic>
        <p:nvPicPr>
          <p:cNvPr id="33" name="Picture 33"/>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0" y="-1490547"/>
            <a:ext cx="3334026" cy="3588482"/>
          </a:xfrm>
          <a:prstGeom prst="rect">
            <a:avLst/>
          </a:prstGeom>
        </p:spPr>
      </p:pic>
      <p:pic>
        <p:nvPicPr>
          <p:cNvPr id="34" name="Picture 34"/>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1185502">
            <a:off x="-3235988" y="28827"/>
            <a:ext cx="4352147" cy="4346443"/>
          </a:xfrm>
          <a:prstGeom prst="rect">
            <a:avLst/>
          </a:prstGeom>
        </p:spPr>
      </p:pic>
      <p:pic>
        <p:nvPicPr>
          <p:cNvPr id="35" name="Picture 35"/>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1852805">
            <a:off x="15257830" y="7358583"/>
            <a:ext cx="5364129" cy="5364129"/>
          </a:xfrm>
          <a:prstGeom prst="rect">
            <a:avLst/>
          </a:prstGeom>
        </p:spPr>
      </p:pic>
      <p:grpSp>
        <p:nvGrpSpPr>
          <p:cNvPr id="36" name="Group 36"/>
          <p:cNvGrpSpPr/>
          <p:nvPr/>
        </p:nvGrpSpPr>
        <p:grpSpPr>
          <a:xfrm>
            <a:off x="-845096" y="8795670"/>
            <a:ext cx="2900572" cy="807705"/>
            <a:chOff x="0" y="0"/>
            <a:chExt cx="3867430" cy="1076939"/>
          </a:xfrm>
        </p:grpSpPr>
        <p:pic>
          <p:nvPicPr>
            <p:cNvPr id="37" name="Picture 37"/>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0" y="0"/>
              <a:ext cx="3867430" cy="618789"/>
            </a:xfrm>
            <a:prstGeom prst="rect">
              <a:avLst/>
            </a:prstGeom>
          </p:spPr>
        </p:pic>
        <p:pic>
          <p:nvPicPr>
            <p:cNvPr id="38" name="Picture 38"/>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0" y="458151"/>
              <a:ext cx="3867430" cy="618789"/>
            </a:xfrm>
            <a:prstGeom prst="rect">
              <a:avLst/>
            </a:prstGeom>
          </p:spPr>
        </p:pic>
      </p:grpSp>
      <p:pic>
        <p:nvPicPr>
          <p:cNvPr id="39" name="Picture 39"/>
          <p:cNvPicPr>
            <a:picLocks noChangeAspect="1"/>
          </p:cNvPicPr>
          <p:nvPr/>
        </p:nvPicPr>
        <p:blipFill>
          <a:blip r:embed="rId23"/>
          <a:srcRect/>
          <a:stretch>
            <a:fillRect/>
          </a:stretch>
        </p:blipFill>
        <p:spPr>
          <a:xfrm>
            <a:off x="7520403" y="9362287"/>
            <a:ext cx="3710720" cy="779251"/>
          </a:xfrm>
          <a:prstGeom prst="rect">
            <a:avLst/>
          </a:prstGeom>
        </p:spPr>
      </p:pic>
      <p:sp>
        <p:nvSpPr>
          <p:cNvPr id="27" name="TextBox 30">
            <a:extLst>
              <a:ext uri="{FF2B5EF4-FFF2-40B4-BE49-F238E27FC236}">
                <a16:creationId xmlns:a16="http://schemas.microsoft.com/office/drawing/2014/main" id="{FD3C9B5F-29F5-6E20-0BD9-B91C4F33F77F}"/>
              </a:ext>
            </a:extLst>
          </p:cNvPr>
          <p:cNvSpPr txBox="1"/>
          <p:nvPr/>
        </p:nvSpPr>
        <p:spPr>
          <a:xfrm>
            <a:off x="1654981" y="4186359"/>
            <a:ext cx="10058417" cy="1477328"/>
          </a:xfrm>
          <a:prstGeom prst="rect">
            <a:avLst/>
          </a:prstGeom>
        </p:spPr>
        <p:txBody>
          <a:bodyPr wrap="square" lIns="0" tIns="0" rIns="0" bIns="0" anchor="t">
            <a:spAutoFit/>
          </a:bodyPr>
          <a:lstStyle/>
          <a:p>
            <a:pPr algn="l">
              <a:defRPr sz="2400">
                <a:solidFill>
                  <a:srgbClr val="374151"/>
                </a:solidFill>
                <a:effectLst/>
                <a:latin typeface="Söhne"/>
              </a:defRPr>
            </a:pPr>
            <a:r>
              <a:rPr b="1" dirty="0" err="1"/>
              <a:t>Planificación</a:t>
            </a:r>
            <a:r>
              <a:rPr b="1" dirty="0"/>
              <a:t> del </a:t>
            </a:r>
            <a:r>
              <a:rPr b="1" dirty="0" err="1"/>
              <a:t>desarrollo</a:t>
            </a:r>
            <a:r>
              <a:rPr b="1" dirty="0"/>
              <a:t> </a:t>
            </a:r>
            <a:r>
              <a:rPr b="1" dirty="0" err="1"/>
              <a:t>económico</a:t>
            </a:r>
            <a:r>
              <a:rPr b="1" dirty="0"/>
              <a:t> regional</a:t>
            </a:r>
            <a:r>
              <a:rPr dirty="0"/>
              <a:t>: </a:t>
            </a:r>
            <a:r>
              <a:rPr dirty="0" err="1"/>
              <a:t>Implica</a:t>
            </a:r>
            <a:r>
              <a:rPr dirty="0"/>
              <a:t> </a:t>
            </a:r>
            <a:r>
              <a:rPr dirty="0" err="1"/>
              <a:t>el</a:t>
            </a:r>
            <a:r>
              <a:rPr dirty="0"/>
              <a:t> </a:t>
            </a:r>
            <a:r>
              <a:rPr dirty="0" err="1"/>
              <a:t>desarrollo</a:t>
            </a:r>
            <a:r>
              <a:rPr dirty="0"/>
              <a:t> de una </a:t>
            </a:r>
            <a:r>
              <a:rPr dirty="0" err="1"/>
              <a:t>estrategia</a:t>
            </a:r>
            <a:r>
              <a:rPr dirty="0"/>
              <a:t> integral para </a:t>
            </a:r>
            <a:r>
              <a:rPr dirty="0" err="1"/>
              <a:t>impulsar</a:t>
            </a:r>
            <a:r>
              <a:rPr dirty="0"/>
              <a:t> </a:t>
            </a:r>
            <a:r>
              <a:rPr dirty="0" err="1"/>
              <a:t>el</a:t>
            </a:r>
            <a:r>
              <a:rPr dirty="0"/>
              <a:t> </a:t>
            </a:r>
            <a:r>
              <a:rPr dirty="0" err="1"/>
              <a:t>crecimiento</a:t>
            </a:r>
            <a:r>
              <a:rPr dirty="0"/>
              <a:t> </a:t>
            </a:r>
            <a:r>
              <a:rPr dirty="0" err="1"/>
              <a:t>económico</a:t>
            </a:r>
            <a:r>
              <a:rPr dirty="0"/>
              <a:t> y la </a:t>
            </a:r>
            <a:r>
              <a:rPr dirty="0" err="1"/>
              <a:t>creación</a:t>
            </a:r>
            <a:r>
              <a:rPr dirty="0"/>
              <a:t> de </a:t>
            </a:r>
            <a:r>
              <a:rPr dirty="0" err="1"/>
              <a:t>empleo</a:t>
            </a:r>
            <a:r>
              <a:rPr dirty="0"/>
              <a:t> </a:t>
            </a:r>
            <a:r>
              <a:rPr dirty="0" err="1"/>
              <a:t>en</a:t>
            </a:r>
            <a:r>
              <a:rPr dirty="0"/>
              <a:t> una </a:t>
            </a:r>
            <a:r>
              <a:rPr dirty="0" err="1"/>
              <a:t>región</a:t>
            </a:r>
            <a:r>
              <a:rPr dirty="0"/>
              <a:t> </a:t>
            </a:r>
            <a:r>
              <a:rPr dirty="0" err="1"/>
              <a:t>específica</a:t>
            </a:r>
            <a:r>
              <a:rPr dirty="0"/>
              <a:t>. </a:t>
            </a:r>
            <a:r>
              <a:rPr dirty="0" err="1"/>
              <a:t>Implica</a:t>
            </a:r>
            <a:r>
              <a:rPr dirty="0"/>
              <a:t> la </a:t>
            </a:r>
            <a:r>
              <a:rPr dirty="0" err="1"/>
              <a:t>colaboración</a:t>
            </a:r>
            <a:r>
              <a:rPr dirty="0"/>
              <a:t> entre los </a:t>
            </a:r>
            <a:r>
              <a:rPr dirty="0" err="1"/>
              <a:t>gobiernos</a:t>
            </a:r>
            <a:r>
              <a:rPr dirty="0"/>
              <a:t> locales, las </a:t>
            </a:r>
            <a:r>
              <a:rPr dirty="0" err="1"/>
              <a:t>empresas</a:t>
            </a:r>
            <a:r>
              <a:rPr dirty="0"/>
              <a:t> y las </a:t>
            </a:r>
            <a:r>
              <a:rPr dirty="0" err="1"/>
              <a:t>comunidades</a:t>
            </a:r>
            <a:r>
              <a:rPr dirty="0"/>
              <a:t>.</a:t>
            </a:r>
          </a:p>
        </p:txBody>
      </p:sp>
      <p:sp>
        <p:nvSpPr>
          <p:cNvPr id="28" name="TextBox 30">
            <a:extLst>
              <a:ext uri="{FF2B5EF4-FFF2-40B4-BE49-F238E27FC236}">
                <a16:creationId xmlns:a16="http://schemas.microsoft.com/office/drawing/2014/main" id="{D80F3511-B43C-96A7-9F65-B203ADC0F5E9}"/>
              </a:ext>
            </a:extLst>
          </p:cNvPr>
          <p:cNvSpPr txBox="1"/>
          <p:nvPr/>
        </p:nvSpPr>
        <p:spPr>
          <a:xfrm>
            <a:off x="1785173" y="6356075"/>
            <a:ext cx="9492375" cy="1846659"/>
          </a:xfrm>
          <a:prstGeom prst="rect">
            <a:avLst/>
          </a:prstGeom>
        </p:spPr>
        <p:txBody>
          <a:bodyPr wrap="square" lIns="0" tIns="0" rIns="0" bIns="0" anchor="t">
            <a:spAutoFit/>
          </a:bodyPr>
          <a:lstStyle/>
          <a:p>
            <a:pPr algn="l">
              <a:defRPr sz="2400">
                <a:solidFill>
                  <a:srgbClr val="374151"/>
                </a:solidFill>
                <a:effectLst/>
                <a:latin typeface="Söhne"/>
              </a:defRPr>
            </a:pPr>
            <a:r>
              <a:rPr b="1"/>
              <a:t>Planificación</a:t>
            </a:r>
            <a:r>
              <a:t> </a:t>
            </a:r>
            <a:r>
              <a:rPr b="1"/>
              <a:t>del transporte</a:t>
            </a:r>
            <a:r>
              <a:t>: El desarrollo de una red de transporte inteligente que integre diferentes modos de transporte, como caminar, andar en bicicleta, el transporte público y los vehículos privados, es un ejemplo de planificación inteligente. Ayuda a reducir la congestión del tráfico, mejorar la movilidad y reducir el impacto ambiental.</a:t>
            </a:r>
          </a:p>
        </p:txBody>
      </p:sp>
    </p:spTree>
    <p:extLst>
      <p:ext uri="{BB962C8B-B14F-4D97-AF65-F5344CB8AC3E}">
        <p14:creationId xmlns:p14="http://schemas.microsoft.com/office/powerpoint/2010/main" val="26045658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0770731" y="4768328"/>
            <a:ext cx="7775659" cy="189443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739527" y="5000829"/>
            <a:ext cx="1338808" cy="1143007"/>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427531" y="6846114"/>
            <a:ext cx="1218800" cy="1198994"/>
          </a:xfrm>
          <a:prstGeom prst="rect">
            <a:avLst/>
          </a:prstGeom>
        </p:spPr>
      </p:pic>
      <p:grpSp>
        <p:nvGrpSpPr>
          <p:cNvPr id="5" name="Group 5"/>
          <p:cNvGrpSpPr/>
          <p:nvPr/>
        </p:nvGrpSpPr>
        <p:grpSpPr>
          <a:xfrm>
            <a:off x="14658560" y="2060782"/>
            <a:ext cx="657082" cy="657082"/>
            <a:chOff x="0" y="0"/>
            <a:chExt cx="812800" cy="812800"/>
          </a:xfrm>
        </p:grpSpPr>
        <p:sp>
          <p:nvSpPr>
            <p:cNvPr id="6" name="Freeform 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4989E"/>
            </a:solidFill>
          </p:spPr>
        </p:sp>
        <p:sp>
          <p:nvSpPr>
            <p:cNvPr id="7" name="TextBox 7"/>
            <p:cNvSpPr txBox="1"/>
            <p:nvPr/>
          </p:nvSpPr>
          <p:spPr>
            <a:xfrm>
              <a:off x="76200" y="38100"/>
              <a:ext cx="660400" cy="698500"/>
            </a:xfrm>
            <a:prstGeom prst="rect">
              <a:avLst/>
            </a:prstGeom>
          </p:spPr>
          <p:txBody>
            <a:bodyPr lIns="50800" tIns="50800" rIns="50800" bIns="50800" anchor="ctr"/>
            <a:lstStyle/>
            <a:p>
              <a:pPr algn="ctr">
                <a:lnSpc>
                  <a:spcPts val="2659"/>
                </a:lnSpc>
              </a:pPr>
              <a:endParaRPr/>
            </a:p>
          </p:txBody>
        </p:sp>
      </p:grpSp>
      <p:grpSp>
        <p:nvGrpSpPr>
          <p:cNvPr id="8" name="Group 8"/>
          <p:cNvGrpSpPr/>
          <p:nvPr/>
        </p:nvGrpSpPr>
        <p:grpSpPr>
          <a:xfrm>
            <a:off x="13665800" y="3547556"/>
            <a:ext cx="657082" cy="657082"/>
            <a:chOff x="0" y="0"/>
            <a:chExt cx="812800" cy="812800"/>
          </a:xfrm>
        </p:grpSpPr>
        <p:sp>
          <p:nvSpPr>
            <p:cNvPr id="9" name="Freeform 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0E9E5"/>
            </a:solidFill>
          </p:spPr>
        </p:sp>
        <p:sp>
          <p:nvSpPr>
            <p:cNvPr id="10" name="TextBox 10"/>
            <p:cNvSpPr txBox="1"/>
            <p:nvPr/>
          </p:nvSpPr>
          <p:spPr>
            <a:xfrm>
              <a:off x="76200" y="38100"/>
              <a:ext cx="660400" cy="698500"/>
            </a:xfrm>
            <a:prstGeom prst="rect">
              <a:avLst/>
            </a:prstGeom>
          </p:spPr>
          <p:txBody>
            <a:bodyPr lIns="50800" tIns="50800" rIns="50800" bIns="50800" anchor="ctr"/>
            <a:lstStyle/>
            <a:p>
              <a:pPr algn="ctr">
                <a:lnSpc>
                  <a:spcPts val="2659"/>
                </a:lnSpc>
              </a:pPr>
              <a:endParaRPr/>
            </a:p>
          </p:txBody>
        </p:sp>
      </p:grpSp>
      <p:grpSp>
        <p:nvGrpSpPr>
          <p:cNvPr id="11" name="Group 11"/>
          <p:cNvGrpSpPr/>
          <p:nvPr/>
        </p:nvGrpSpPr>
        <p:grpSpPr>
          <a:xfrm>
            <a:off x="13382803" y="5303960"/>
            <a:ext cx="657082" cy="657082"/>
            <a:chOff x="0" y="0"/>
            <a:chExt cx="812800" cy="812800"/>
          </a:xfrm>
        </p:grpSpPr>
        <p:sp>
          <p:nvSpPr>
            <p:cNvPr id="12" name="Freeform 1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43A44"/>
            </a:solidFill>
          </p:spPr>
        </p:sp>
        <p:sp>
          <p:nvSpPr>
            <p:cNvPr id="13" name="TextBox 13"/>
            <p:cNvSpPr txBox="1"/>
            <p:nvPr/>
          </p:nvSpPr>
          <p:spPr>
            <a:xfrm>
              <a:off x="76200" y="38100"/>
              <a:ext cx="660400" cy="698500"/>
            </a:xfrm>
            <a:prstGeom prst="rect">
              <a:avLst/>
            </a:prstGeom>
          </p:spPr>
          <p:txBody>
            <a:bodyPr lIns="50800" tIns="50800" rIns="50800" bIns="50800" anchor="ctr"/>
            <a:lstStyle/>
            <a:p>
              <a:pPr algn="ctr">
                <a:lnSpc>
                  <a:spcPts val="2659"/>
                </a:lnSpc>
              </a:pPr>
              <a:endParaRPr/>
            </a:p>
          </p:txBody>
        </p:sp>
      </p:grpSp>
      <p:grpSp>
        <p:nvGrpSpPr>
          <p:cNvPr id="14" name="Group 14"/>
          <p:cNvGrpSpPr/>
          <p:nvPr/>
        </p:nvGrpSpPr>
        <p:grpSpPr>
          <a:xfrm>
            <a:off x="13752257" y="7056417"/>
            <a:ext cx="657082" cy="657082"/>
            <a:chOff x="0" y="0"/>
            <a:chExt cx="812800" cy="812800"/>
          </a:xfrm>
        </p:grpSpPr>
        <p:sp>
          <p:nvSpPr>
            <p:cNvPr id="15" name="Freeform 1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535454"/>
            </a:solidFill>
          </p:spPr>
        </p:sp>
        <p:sp>
          <p:nvSpPr>
            <p:cNvPr id="16" name="TextBox 16"/>
            <p:cNvSpPr txBox="1"/>
            <p:nvPr/>
          </p:nvSpPr>
          <p:spPr>
            <a:xfrm>
              <a:off x="76200" y="38100"/>
              <a:ext cx="660400" cy="698500"/>
            </a:xfrm>
            <a:prstGeom prst="rect">
              <a:avLst/>
            </a:prstGeom>
          </p:spPr>
          <p:txBody>
            <a:bodyPr lIns="50800" tIns="50800" rIns="50800" bIns="50800" anchor="ctr"/>
            <a:lstStyle/>
            <a:p>
              <a:pPr algn="ctr">
                <a:lnSpc>
                  <a:spcPts val="2659"/>
                </a:lnSpc>
              </a:pPr>
              <a:endParaRPr/>
            </a:p>
          </p:txBody>
        </p:sp>
      </p:grpSp>
      <p:grpSp>
        <p:nvGrpSpPr>
          <p:cNvPr id="17" name="Group 17"/>
          <p:cNvGrpSpPr/>
          <p:nvPr/>
        </p:nvGrpSpPr>
        <p:grpSpPr>
          <a:xfrm>
            <a:off x="14658560" y="8705205"/>
            <a:ext cx="657082" cy="657082"/>
            <a:chOff x="0" y="0"/>
            <a:chExt cx="812800" cy="812800"/>
          </a:xfrm>
        </p:grpSpPr>
        <p:sp>
          <p:nvSpPr>
            <p:cNvPr id="18" name="Freeform 1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3B2A3"/>
            </a:solidFill>
          </p:spPr>
        </p:sp>
        <p:sp>
          <p:nvSpPr>
            <p:cNvPr id="19" name="TextBox 19"/>
            <p:cNvSpPr txBox="1"/>
            <p:nvPr/>
          </p:nvSpPr>
          <p:spPr>
            <a:xfrm>
              <a:off x="76200" y="38100"/>
              <a:ext cx="660400" cy="698500"/>
            </a:xfrm>
            <a:prstGeom prst="rect">
              <a:avLst/>
            </a:prstGeom>
          </p:spPr>
          <p:txBody>
            <a:bodyPr lIns="50800" tIns="50800" rIns="50800" bIns="50800" anchor="ctr"/>
            <a:lstStyle/>
            <a:p>
              <a:pPr algn="ctr">
                <a:lnSpc>
                  <a:spcPts val="2659"/>
                </a:lnSpc>
              </a:pPr>
              <a:endParaRPr/>
            </a:p>
          </p:txBody>
        </p:sp>
      </p:grpSp>
      <p:pic>
        <p:nvPicPr>
          <p:cNvPr id="20" name="Picture 20"/>
          <p:cNvPicPr>
            <a:picLocks noChangeAspect="1"/>
          </p:cNvPicPr>
          <p:nvPr/>
        </p:nvPicPr>
        <p:blipFill>
          <a:blip r:embed="rId8"/>
          <a:srcRect/>
          <a:stretch>
            <a:fillRect/>
          </a:stretch>
        </p:blipFill>
        <p:spPr>
          <a:xfrm>
            <a:off x="16418708" y="0"/>
            <a:ext cx="1869292" cy="1869292"/>
          </a:xfrm>
          <a:prstGeom prst="rect">
            <a:avLst/>
          </a:prstGeom>
        </p:spPr>
      </p:pic>
      <p:grpSp>
        <p:nvGrpSpPr>
          <p:cNvPr id="21" name="Group 21"/>
          <p:cNvGrpSpPr/>
          <p:nvPr/>
        </p:nvGrpSpPr>
        <p:grpSpPr>
          <a:xfrm>
            <a:off x="14770557" y="3970317"/>
            <a:ext cx="3086100" cy="3086100"/>
            <a:chOff x="0" y="0"/>
            <a:chExt cx="812800" cy="812800"/>
          </a:xfrm>
        </p:grpSpPr>
        <p:sp>
          <p:nvSpPr>
            <p:cNvPr id="22" name="Freeform 22"/>
            <p:cNvSpPr/>
            <p:nvPr/>
          </p:nvSpPr>
          <p:spPr>
            <a:xfrm>
              <a:off x="0" y="0"/>
              <a:ext cx="812800" cy="812800"/>
            </a:xfrm>
            <a:custGeom>
              <a:avLst/>
              <a:gdLst/>
              <a:ahLst/>
              <a:cxnLst/>
              <a:rect l="l" t="t" r="r" b="b"/>
              <a:pathLst>
                <a:path w="812800" h="812800">
                  <a:moveTo>
                    <a:pt x="127941" y="0"/>
                  </a:moveTo>
                  <a:lnTo>
                    <a:pt x="684859" y="0"/>
                  </a:lnTo>
                  <a:cubicBezTo>
                    <a:pt x="718791" y="0"/>
                    <a:pt x="751333" y="13479"/>
                    <a:pt x="775327" y="37473"/>
                  </a:cubicBezTo>
                  <a:cubicBezTo>
                    <a:pt x="799321" y="61467"/>
                    <a:pt x="812800" y="94009"/>
                    <a:pt x="812800" y="127941"/>
                  </a:cubicBezTo>
                  <a:lnTo>
                    <a:pt x="812800" y="684859"/>
                  </a:lnTo>
                  <a:cubicBezTo>
                    <a:pt x="812800" y="718791"/>
                    <a:pt x="799321" y="751333"/>
                    <a:pt x="775327" y="775327"/>
                  </a:cubicBezTo>
                  <a:cubicBezTo>
                    <a:pt x="751333" y="799321"/>
                    <a:pt x="718791" y="812800"/>
                    <a:pt x="684859" y="812800"/>
                  </a:cubicBezTo>
                  <a:lnTo>
                    <a:pt x="127941" y="812800"/>
                  </a:lnTo>
                  <a:cubicBezTo>
                    <a:pt x="94009" y="812800"/>
                    <a:pt x="61467" y="799321"/>
                    <a:pt x="37473" y="775327"/>
                  </a:cubicBezTo>
                  <a:cubicBezTo>
                    <a:pt x="13479" y="751333"/>
                    <a:pt x="0" y="718791"/>
                    <a:pt x="0" y="684859"/>
                  </a:cubicBezTo>
                  <a:lnTo>
                    <a:pt x="0" y="127941"/>
                  </a:lnTo>
                  <a:cubicBezTo>
                    <a:pt x="0" y="94009"/>
                    <a:pt x="13479" y="61467"/>
                    <a:pt x="37473" y="37473"/>
                  </a:cubicBezTo>
                  <a:cubicBezTo>
                    <a:pt x="61467" y="13479"/>
                    <a:pt x="94009" y="0"/>
                    <a:pt x="127941" y="0"/>
                  </a:cubicBezTo>
                  <a:close/>
                </a:path>
              </a:pathLst>
            </a:custGeom>
            <a:solidFill>
              <a:srgbClr val="23B2A3"/>
            </a:solidFill>
          </p:spPr>
        </p:sp>
        <p:sp>
          <p:nvSpPr>
            <p:cNvPr id="23" name="TextBox 23"/>
            <p:cNvSpPr txBox="1"/>
            <p:nvPr/>
          </p:nvSpPr>
          <p:spPr>
            <a:xfrm>
              <a:off x="0" y="-76200"/>
              <a:ext cx="812800" cy="889000"/>
            </a:xfrm>
            <a:prstGeom prst="rect">
              <a:avLst/>
            </a:prstGeom>
          </p:spPr>
          <p:txBody>
            <a:bodyPr lIns="50800" tIns="50800" rIns="50800" bIns="50800" anchor="ctr"/>
            <a:lstStyle/>
            <a:p>
              <a:pPr algn="ctr">
                <a:lnSpc>
                  <a:spcPts val="4479"/>
                </a:lnSpc>
                <a:defRPr sz="3199">
                  <a:solidFill>
                    <a:srgbClr val="FEFEFE"/>
                  </a:solidFill>
                  <a:latin typeface="Abhaya Libre Regular"/>
                </a:defRPr>
              </a:pPr>
              <a:r>
                <a:rPr lang="es-ES" dirty="0"/>
                <a:t>P</a:t>
              </a:r>
              <a:r>
                <a:rPr dirty="0" err="1"/>
                <a:t>lanificación</a:t>
              </a:r>
              <a:r>
                <a:rPr dirty="0"/>
                <a:t> </a:t>
              </a:r>
              <a:r>
                <a:rPr dirty="0" err="1"/>
                <a:t>inteligente</a:t>
              </a:r>
              <a:endParaRPr dirty="0"/>
            </a:p>
          </p:txBody>
        </p:sp>
      </p:grpSp>
      <p:pic>
        <p:nvPicPr>
          <p:cNvPr id="24" name="Picture 24"/>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3665800" y="1440853"/>
            <a:ext cx="593582" cy="1239858"/>
          </a:xfrm>
          <a:prstGeom prst="rect">
            <a:avLst/>
          </a:prstGeom>
        </p:spPr>
      </p:pic>
      <p:pic>
        <p:nvPicPr>
          <p:cNvPr id="25" name="Picture 25"/>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2289686" y="3162015"/>
            <a:ext cx="1239858" cy="1239858"/>
          </a:xfrm>
          <a:prstGeom prst="rect">
            <a:avLst/>
          </a:prstGeom>
        </p:spPr>
      </p:pic>
      <p:pic>
        <p:nvPicPr>
          <p:cNvPr id="26" name="Picture 26"/>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3022445" y="8352972"/>
            <a:ext cx="1239034" cy="1250402"/>
          </a:xfrm>
          <a:prstGeom prst="rect">
            <a:avLst/>
          </a:prstGeom>
        </p:spPr>
      </p:pic>
      <p:sp>
        <p:nvSpPr>
          <p:cNvPr id="30" name="TextBox 30"/>
          <p:cNvSpPr txBox="1"/>
          <p:nvPr/>
        </p:nvSpPr>
        <p:spPr>
          <a:xfrm>
            <a:off x="1654981" y="2409289"/>
            <a:ext cx="9492375" cy="1846659"/>
          </a:xfrm>
          <a:prstGeom prst="rect">
            <a:avLst/>
          </a:prstGeom>
        </p:spPr>
        <p:txBody>
          <a:bodyPr wrap="square" lIns="0" tIns="0" rIns="0" bIns="0" anchor="t">
            <a:spAutoFit/>
          </a:bodyPr>
          <a:lstStyle/>
          <a:p>
            <a:pPr algn="l">
              <a:defRPr sz="2400">
                <a:solidFill>
                  <a:srgbClr val="374151"/>
                </a:solidFill>
                <a:effectLst/>
                <a:latin typeface="Söhne"/>
              </a:defRPr>
            </a:pPr>
            <a:r>
              <a:rPr b="1"/>
              <a:t>Planificación de la reducción del riesgo de desastres</a:t>
            </a:r>
            <a:r>
              <a:t>: Implica el desarrollo de un plan integral para reducir el impacto de los desastres naturales en una región y sus comunidades. Incluye la identificación de peligros potenciales, el desarrollo de planes de evacuación y la identificación de infraestructura y servicios críticos.</a:t>
            </a:r>
          </a:p>
        </p:txBody>
      </p:sp>
      <p:sp>
        <p:nvSpPr>
          <p:cNvPr id="31" name="TextBox 31"/>
          <p:cNvSpPr txBox="1"/>
          <p:nvPr/>
        </p:nvSpPr>
        <p:spPr>
          <a:xfrm>
            <a:off x="3780253" y="1466560"/>
            <a:ext cx="10489690" cy="480901"/>
          </a:xfrm>
          <a:prstGeom prst="rect">
            <a:avLst/>
          </a:prstGeom>
        </p:spPr>
        <p:txBody>
          <a:bodyPr wrap="square" lIns="0" tIns="0" rIns="0" bIns="0" anchor="t">
            <a:spAutoFit/>
          </a:bodyPr>
          <a:lstStyle/>
          <a:p>
            <a:pPr algn="just">
              <a:lnSpc>
                <a:spcPts val="3359"/>
              </a:lnSpc>
              <a:defRPr sz="4000" b="1">
                <a:solidFill>
                  <a:srgbClr val="374151"/>
                </a:solidFill>
                <a:effectLst/>
                <a:latin typeface="Söhne"/>
              </a:defRPr>
            </a:pPr>
            <a:r>
              <a:t>Ejemplos de "planificación inteligente"</a:t>
            </a:r>
            <a:endParaRPr lang="en-US" sz="4000" b="1" spc="-36" dirty="0">
              <a:solidFill>
                <a:srgbClr val="000000"/>
              </a:solidFill>
              <a:latin typeface="Abhaya Libre Regular"/>
            </a:endParaRPr>
          </a:p>
        </p:txBody>
      </p:sp>
      <p:pic>
        <p:nvPicPr>
          <p:cNvPr id="32" name="Picture 32"/>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1852805">
            <a:off x="6323948" y="-3260923"/>
            <a:ext cx="5364129" cy="5364129"/>
          </a:xfrm>
          <a:prstGeom prst="rect">
            <a:avLst/>
          </a:prstGeom>
        </p:spPr>
      </p:pic>
      <p:pic>
        <p:nvPicPr>
          <p:cNvPr id="33" name="Picture 33"/>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0" y="-1490547"/>
            <a:ext cx="3334026" cy="3588482"/>
          </a:xfrm>
          <a:prstGeom prst="rect">
            <a:avLst/>
          </a:prstGeom>
        </p:spPr>
      </p:pic>
      <p:pic>
        <p:nvPicPr>
          <p:cNvPr id="34" name="Picture 34"/>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1185502">
            <a:off x="-3235988" y="28827"/>
            <a:ext cx="4352147" cy="4346443"/>
          </a:xfrm>
          <a:prstGeom prst="rect">
            <a:avLst/>
          </a:prstGeom>
        </p:spPr>
      </p:pic>
      <p:pic>
        <p:nvPicPr>
          <p:cNvPr id="35" name="Picture 35"/>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1852805">
            <a:off x="15257830" y="7358583"/>
            <a:ext cx="5364129" cy="5364129"/>
          </a:xfrm>
          <a:prstGeom prst="rect">
            <a:avLst/>
          </a:prstGeom>
        </p:spPr>
      </p:pic>
      <p:grpSp>
        <p:nvGrpSpPr>
          <p:cNvPr id="36" name="Group 36"/>
          <p:cNvGrpSpPr/>
          <p:nvPr/>
        </p:nvGrpSpPr>
        <p:grpSpPr>
          <a:xfrm>
            <a:off x="-845096" y="8795670"/>
            <a:ext cx="2900572" cy="807705"/>
            <a:chOff x="0" y="0"/>
            <a:chExt cx="3867430" cy="1076939"/>
          </a:xfrm>
        </p:grpSpPr>
        <p:pic>
          <p:nvPicPr>
            <p:cNvPr id="37" name="Picture 37"/>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0" y="0"/>
              <a:ext cx="3867430" cy="618789"/>
            </a:xfrm>
            <a:prstGeom prst="rect">
              <a:avLst/>
            </a:prstGeom>
          </p:spPr>
        </p:pic>
        <p:pic>
          <p:nvPicPr>
            <p:cNvPr id="38" name="Picture 38"/>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0" y="458151"/>
              <a:ext cx="3867430" cy="618789"/>
            </a:xfrm>
            <a:prstGeom prst="rect">
              <a:avLst/>
            </a:prstGeom>
          </p:spPr>
        </p:pic>
      </p:grpSp>
      <p:pic>
        <p:nvPicPr>
          <p:cNvPr id="39" name="Picture 39"/>
          <p:cNvPicPr>
            <a:picLocks noChangeAspect="1"/>
          </p:cNvPicPr>
          <p:nvPr/>
        </p:nvPicPr>
        <p:blipFill>
          <a:blip r:embed="rId23"/>
          <a:srcRect/>
          <a:stretch>
            <a:fillRect/>
          </a:stretch>
        </p:blipFill>
        <p:spPr>
          <a:xfrm>
            <a:off x="7520403" y="9362287"/>
            <a:ext cx="3710720" cy="779251"/>
          </a:xfrm>
          <a:prstGeom prst="rect">
            <a:avLst/>
          </a:prstGeom>
        </p:spPr>
      </p:pic>
      <p:sp>
        <p:nvSpPr>
          <p:cNvPr id="27" name="TextBox 30">
            <a:extLst>
              <a:ext uri="{FF2B5EF4-FFF2-40B4-BE49-F238E27FC236}">
                <a16:creationId xmlns:a16="http://schemas.microsoft.com/office/drawing/2014/main" id="{FD3C9B5F-29F5-6E20-0BD9-B91C4F33F77F}"/>
              </a:ext>
            </a:extLst>
          </p:cNvPr>
          <p:cNvSpPr txBox="1"/>
          <p:nvPr/>
        </p:nvSpPr>
        <p:spPr>
          <a:xfrm>
            <a:off x="969916" y="7382204"/>
            <a:ext cx="10469735" cy="1477328"/>
          </a:xfrm>
          <a:prstGeom prst="rect">
            <a:avLst/>
          </a:prstGeom>
        </p:spPr>
        <p:txBody>
          <a:bodyPr wrap="square" lIns="0" tIns="0" rIns="0" bIns="0" anchor="t">
            <a:spAutoFit/>
          </a:bodyPr>
          <a:lstStyle/>
          <a:p>
            <a:pPr algn="l">
              <a:defRPr sz="2400">
                <a:solidFill>
                  <a:srgbClr val="374151"/>
                </a:solidFill>
                <a:effectLst/>
                <a:latin typeface="Söhne"/>
              </a:defRPr>
            </a:pPr>
            <a:r>
              <a:rPr b="1"/>
              <a:t>Planificación del desarrollo turístico</a:t>
            </a:r>
            <a:r>
              <a:t>: Implica el desarrollo de una estrategia para atraer turistas a una región, al tiempo que garantiza la preservación de sus recursos naturales y culturales. Por lo general, implica la colaboración entre los gobiernos locales, las empresas y las comunidades.</a:t>
            </a:r>
          </a:p>
        </p:txBody>
      </p:sp>
      <p:pic>
        <p:nvPicPr>
          <p:cNvPr id="10242" name="Picture 2" descr="Free Salento Quindío photo and picture">
            <a:extLst>
              <a:ext uri="{FF2B5EF4-FFF2-40B4-BE49-F238E27FC236}">
                <a16:creationId xmlns:a16="http://schemas.microsoft.com/office/drawing/2014/main" id="{C4AD631B-56EA-F3BA-D66B-B649B20AC9DE}"/>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5815841" y="4188732"/>
            <a:ext cx="4501903" cy="30012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35567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0770731" y="4768328"/>
            <a:ext cx="7775659" cy="189443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739527" y="5000829"/>
            <a:ext cx="1338808" cy="1143007"/>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427531" y="6846114"/>
            <a:ext cx="1218800" cy="1198994"/>
          </a:xfrm>
          <a:prstGeom prst="rect">
            <a:avLst/>
          </a:prstGeom>
        </p:spPr>
      </p:pic>
      <p:grpSp>
        <p:nvGrpSpPr>
          <p:cNvPr id="5" name="Group 5"/>
          <p:cNvGrpSpPr/>
          <p:nvPr/>
        </p:nvGrpSpPr>
        <p:grpSpPr>
          <a:xfrm>
            <a:off x="14658560" y="2060782"/>
            <a:ext cx="657082" cy="657082"/>
            <a:chOff x="0" y="0"/>
            <a:chExt cx="812800" cy="812800"/>
          </a:xfrm>
        </p:grpSpPr>
        <p:sp>
          <p:nvSpPr>
            <p:cNvPr id="6" name="Freeform 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4989E"/>
            </a:solidFill>
          </p:spPr>
        </p:sp>
        <p:sp>
          <p:nvSpPr>
            <p:cNvPr id="7" name="TextBox 7"/>
            <p:cNvSpPr txBox="1"/>
            <p:nvPr/>
          </p:nvSpPr>
          <p:spPr>
            <a:xfrm>
              <a:off x="76200" y="38100"/>
              <a:ext cx="660400" cy="698500"/>
            </a:xfrm>
            <a:prstGeom prst="rect">
              <a:avLst/>
            </a:prstGeom>
          </p:spPr>
          <p:txBody>
            <a:bodyPr lIns="50800" tIns="50800" rIns="50800" bIns="50800" anchor="ctr"/>
            <a:lstStyle/>
            <a:p>
              <a:pPr algn="ctr">
                <a:lnSpc>
                  <a:spcPts val="2659"/>
                </a:lnSpc>
              </a:pPr>
              <a:endParaRPr/>
            </a:p>
          </p:txBody>
        </p:sp>
      </p:grpSp>
      <p:grpSp>
        <p:nvGrpSpPr>
          <p:cNvPr id="8" name="Group 8"/>
          <p:cNvGrpSpPr/>
          <p:nvPr/>
        </p:nvGrpSpPr>
        <p:grpSpPr>
          <a:xfrm>
            <a:off x="13665800" y="3547556"/>
            <a:ext cx="657082" cy="657082"/>
            <a:chOff x="0" y="0"/>
            <a:chExt cx="812800" cy="812800"/>
          </a:xfrm>
        </p:grpSpPr>
        <p:sp>
          <p:nvSpPr>
            <p:cNvPr id="9" name="Freeform 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0E9E5"/>
            </a:solidFill>
          </p:spPr>
        </p:sp>
        <p:sp>
          <p:nvSpPr>
            <p:cNvPr id="10" name="TextBox 10"/>
            <p:cNvSpPr txBox="1"/>
            <p:nvPr/>
          </p:nvSpPr>
          <p:spPr>
            <a:xfrm>
              <a:off x="76200" y="38100"/>
              <a:ext cx="660400" cy="698500"/>
            </a:xfrm>
            <a:prstGeom prst="rect">
              <a:avLst/>
            </a:prstGeom>
          </p:spPr>
          <p:txBody>
            <a:bodyPr lIns="50800" tIns="50800" rIns="50800" bIns="50800" anchor="ctr"/>
            <a:lstStyle/>
            <a:p>
              <a:pPr algn="ctr">
                <a:lnSpc>
                  <a:spcPts val="2659"/>
                </a:lnSpc>
              </a:pPr>
              <a:endParaRPr/>
            </a:p>
          </p:txBody>
        </p:sp>
      </p:grpSp>
      <p:grpSp>
        <p:nvGrpSpPr>
          <p:cNvPr id="11" name="Group 11"/>
          <p:cNvGrpSpPr/>
          <p:nvPr/>
        </p:nvGrpSpPr>
        <p:grpSpPr>
          <a:xfrm>
            <a:off x="13382803" y="5303960"/>
            <a:ext cx="657082" cy="657082"/>
            <a:chOff x="0" y="0"/>
            <a:chExt cx="812800" cy="812800"/>
          </a:xfrm>
        </p:grpSpPr>
        <p:sp>
          <p:nvSpPr>
            <p:cNvPr id="12" name="Freeform 1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43A44"/>
            </a:solidFill>
          </p:spPr>
        </p:sp>
        <p:sp>
          <p:nvSpPr>
            <p:cNvPr id="13" name="TextBox 13"/>
            <p:cNvSpPr txBox="1"/>
            <p:nvPr/>
          </p:nvSpPr>
          <p:spPr>
            <a:xfrm>
              <a:off x="76200" y="38100"/>
              <a:ext cx="660400" cy="698500"/>
            </a:xfrm>
            <a:prstGeom prst="rect">
              <a:avLst/>
            </a:prstGeom>
          </p:spPr>
          <p:txBody>
            <a:bodyPr lIns="50800" tIns="50800" rIns="50800" bIns="50800" anchor="ctr"/>
            <a:lstStyle/>
            <a:p>
              <a:pPr algn="ctr">
                <a:lnSpc>
                  <a:spcPts val="2659"/>
                </a:lnSpc>
              </a:pPr>
              <a:endParaRPr/>
            </a:p>
          </p:txBody>
        </p:sp>
      </p:grpSp>
      <p:grpSp>
        <p:nvGrpSpPr>
          <p:cNvPr id="14" name="Group 14"/>
          <p:cNvGrpSpPr/>
          <p:nvPr/>
        </p:nvGrpSpPr>
        <p:grpSpPr>
          <a:xfrm>
            <a:off x="13752257" y="7056417"/>
            <a:ext cx="657082" cy="657082"/>
            <a:chOff x="0" y="0"/>
            <a:chExt cx="812800" cy="812800"/>
          </a:xfrm>
        </p:grpSpPr>
        <p:sp>
          <p:nvSpPr>
            <p:cNvPr id="15" name="Freeform 1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535454"/>
            </a:solidFill>
          </p:spPr>
        </p:sp>
        <p:sp>
          <p:nvSpPr>
            <p:cNvPr id="16" name="TextBox 16"/>
            <p:cNvSpPr txBox="1"/>
            <p:nvPr/>
          </p:nvSpPr>
          <p:spPr>
            <a:xfrm>
              <a:off x="76200" y="38100"/>
              <a:ext cx="660400" cy="698500"/>
            </a:xfrm>
            <a:prstGeom prst="rect">
              <a:avLst/>
            </a:prstGeom>
          </p:spPr>
          <p:txBody>
            <a:bodyPr lIns="50800" tIns="50800" rIns="50800" bIns="50800" anchor="ctr"/>
            <a:lstStyle/>
            <a:p>
              <a:pPr algn="ctr">
                <a:lnSpc>
                  <a:spcPts val="2659"/>
                </a:lnSpc>
              </a:pPr>
              <a:endParaRPr/>
            </a:p>
          </p:txBody>
        </p:sp>
      </p:grpSp>
      <p:grpSp>
        <p:nvGrpSpPr>
          <p:cNvPr id="17" name="Group 17"/>
          <p:cNvGrpSpPr/>
          <p:nvPr/>
        </p:nvGrpSpPr>
        <p:grpSpPr>
          <a:xfrm>
            <a:off x="14658560" y="8705205"/>
            <a:ext cx="657082" cy="657082"/>
            <a:chOff x="0" y="0"/>
            <a:chExt cx="812800" cy="812800"/>
          </a:xfrm>
        </p:grpSpPr>
        <p:sp>
          <p:nvSpPr>
            <p:cNvPr id="18" name="Freeform 1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3B2A3"/>
            </a:solidFill>
          </p:spPr>
        </p:sp>
        <p:sp>
          <p:nvSpPr>
            <p:cNvPr id="19" name="TextBox 19"/>
            <p:cNvSpPr txBox="1"/>
            <p:nvPr/>
          </p:nvSpPr>
          <p:spPr>
            <a:xfrm>
              <a:off x="76200" y="38100"/>
              <a:ext cx="660400" cy="698500"/>
            </a:xfrm>
            <a:prstGeom prst="rect">
              <a:avLst/>
            </a:prstGeom>
          </p:spPr>
          <p:txBody>
            <a:bodyPr lIns="50800" tIns="50800" rIns="50800" bIns="50800" anchor="ctr"/>
            <a:lstStyle/>
            <a:p>
              <a:pPr algn="ctr">
                <a:lnSpc>
                  <a:spcPts val="2659"/>
                </a:lnSpc>
              </a:pPr>
              <a:endParaRPr/>
            </a:p>
          </p:txBody>
        </p:sp>
      </p:grpSp>
      <p:pic>
        <p:nvPicPr>
          <p:cNvPr id="20" name="Picture 20"/>
          <p:cNvPicPr>
            <a:picLocks noChangeAspect="1"/>
          </p:cNvPicPr>
          <p:nvPr/>
        </p:nvPicPr>
        <p:blipFill>
          <a:blip r:embed="rId8"/>
          <a:srcRect/>
          <a:stretch>
            <a:fillRect/>
          </a:stretch>
        </p:blipFill>
        <p:spPr>
          <a:xfrm>
            <a:off x="16418708" y="0"/>
            <a:ext cx="1869292" cy="1869292"/>
          </a:xfrm>
          <a:prstGeom prst="rect">
            <a:avLst/>
          </a:prstGeom>
        </p:spPr>
      </p:pic>
      <p:grpSp>
        <p:nvGrpSpPr>
          <p:cNvPr id="21" name="Group 21"/>
          <p:cNvGrpSpPr/>
          <p:nvPr/>
        </p:nvGrpSpPr>
        <p:grpSpPr>
          <a:xfrm>
            <a:off x="14770557" y="3970317"/>
            <a:ext cx="3086100" cy="3086100"/>
            <a:chOff x="0" y="0"/>
            <a:chExt cx="812800" cy="812800"/>
          </a:xfrm>
        </p:grpSpPr>
        <p:sp>
          <p:nvSpPr>
            <p:cNvPr id="22" name="Freeform 22"/>
            <p:cNvSpPr/>
            <p:nvPr/>
          </p:nvSpPr>
          <p:spPr>
            <a:xfrm>
              <a:off x="0" y="0"/>
              <a:ext cx="812800" cy="812800"/>
            </a:xfrm>
            <a:custGeom>
              <a:avLst/>
              <a:gdLst/>
              <a:ahLst/>
              <a:cxnLst/>
              <a:rect l="l" t="t" r="r" b="b"/>
              <a:pathLst>
                <a:path w="812800" h="812800">
                  <a:moveTo>
                    <a:pt x="127941" y="0"/>
                  </a:moveTo>
                  <a:lnTo>
                    <a:pt x="684859" y="0"/>
                  </a:lnTo>
                  <a:cubicBezTo>
                    <a:pt x="718791" y="0"/>
                    <a:pt x="751333" y="13479"/>
                    <a:pt x="775327" y="37473"/>
                  </a:cubicBezTo>
                  <a:cubicBezTo>
                    <a:pt x="799321" y="61467"/>
                    <a:pt x="812800" y="94009"/>
                    <a:pt x="812800" y="127941"/>
                  </a:cubicBezTo>
                  <a:lnTo>
                    <a:pt x="812800" y="684859"/>
                  </a:lnTo>
                  <a:cubicBezTo>
                    <a:pt x="812800" y="718791"/>
                    <a:pt x="799321" y="751333"/>
                    <a:pt x="775327" y="775327"/>
                  </a:cubicBezTo>
                  <a:cubicBezTo>
                    <a:pt x="751333" y="799321"/>
                    <a:pt x="718791" y="812800"/>
                    <a:pt x="684859" y="812800"/>
                  </a:cubicBezTo>
                  <a:lnTo>
                    <a:pt x="127941" y="812800"/>
                  </a:lnTo>
                  <a:cubicBezTo>
                    <a:pt x="94009" y="812800"/>
                    <a:pt x="61467" y="799321"/>
                    <a:pt x="37473" y="775327"/>
                  </a:cubicBezTo>
                  <a:cubicBezTo>
                    <a:pt x="13479" y="751333"/>
                    <a:pt x="0" y="718791"/>
                    <a:pt x="0" y="684859"/>
                  </a:cubicBezTo>
                  <a:lnTo>
                    <a:pt x="0" y="127941"/>
                  </a:lnTo>
                  <a:cubicBezTo>
                    <a:pt x="0" y="94009"/>
                    <a:pt x="13479" y="61467"/>
                    <a:pt x="37473" y="37473"/>
                  </a:cubicBezTo>
                  <a:cubicBezTo>
                    <a:pt x="61467" y="13479"/>
                    <a:pt x="94009" y="0"/>
                    <a:pt x="127941" y="0"/>
                  </a:cubicBezTo>
                  <a:close/>
                </a:path>
              </a:pathLst>
            </a:custGeom>
            <a:solidFill>
              <a:srgbClr val="23B2A3"/>
            </a:solidFill>
          </p:spPr>
        </p:sp>
        <p:sp>
          <p:nvSpPr>
            <p:cNvPr id="23" name="TextBox 23"/>
            <p:cNvSpPr txBox="1"/>
            <p:nvPr/>
          </p:nvSpPr>
          <p:spPr>
            <a:xfrm>
              <a:off x="0" y="-76200"/>
              <a:ext cx="812800" cy="889000"/>
            </a:xfrm>
            <a:prstGeom prst="rect">
              <a:avLst/>
            </a:prstGeom>
          </p:spPr>
          <p:txBody>
            <a:bodyPr lIns="50800" tIns="50800" rIns="50800" bIns="50800" anchor="ctr"/>
            <a:lstStyle/>
            <a:p>
              <a:pPr algn="ctr">
                <a:lnSpc>
                  <a:spcPts val="4479"/>
                </a:lnSpc>
                <a:defRPr sz="3199">
                  <a:solidFill>
                    <a:srgbClr val="FEFEFE"/>
                  </a:solidFill>
                  <a:latin typeface="Abhaya Libre Regular"/>
                </a:defRPr>
              </a:pPr>
              <a:r>
                <a:rPr lang="es-ES" dirty="0"/>
                <a:t>P</a:t>
              </a:r>
              <a:r>
                <a:rPr dirty="0" err="1"/>
                <a:t>lanificación</a:t>
              </a:r>
              <a:r>
                <a:rPr dirty="0"/>
                <a:t> </a:t>
              </a:r>
              <a:r>
                <a:rPr dirty="0" err="1"/>
                <a:t>inteligente</a:t>
              </a:r>
              <a:endParaRPr dirty="0"/>
            </a:p>
          </p:txBody>
        </p:sp>
      </p:grpSp>
      <p:pic>
        <p:nvPicPr>
          <p:cNvPr id="24" name="Picture 24"/>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3665800" y="1440853"/>
            <a:ext cx="593582" cy="1239858"/>
          </a:xfrm>
          <a:prstGeom prst="rect">
            <a:avLst/>
          </a:prstGeom>
        </p:spPr>
      </p:pic>
      <p:pic>
        <p:nvPicPr>
          <p:cNvPr id="25" name="Picture 25"/>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2289686" y="3162015"/>
            <a:ext cx="1239858" cy="1239858"/>
          </a:xfrm>
          <a:prstGeom prst="rect">
            <a:avLst/>
          </a:prstGeom>
        </p:spPr>
      </p:pic>
      <p:pic>
        <p:nvPicPr>
          <p:cNvPr id="26" name="Picture 26"/>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3022445" y="8352972"/>
            <a:ext cx="1239034" cy="1250402"/>
          </a:xfrm>
          <a:prstGeom prst="rect">
            <a:avLst/>
          </a:prstGeom>
        </p:spPr>
      </p:pic>
      <p:sp>
        <p:nvSpPr>
          <p:cNvPr id="30" name="TextBox 30"/>
          <p:cNvSpPr txBox="1"/>
          <p:nvPr/>
        </p:nvSpPr>
        <p:spPr>
          <a:xfrm>
            <a:off x="1787726" y="3387990"/>
            <a:ext cx="9492375" cy="2585323"/>
          </a:xfrm>
          <a:prstGeom prst="rect">
            <a:avLst/>
          </a:prstGeom>
        </p:spPr>
        <p:txBody>
          <a:bodyPr wrap="square" lIns="0" tIns="0" rIns="0" bIns="0" anchor="t">
            <a:spAutoFit/>
          </a:bodyPr>
          <a:lstStyle/>
          <a:p>
            <a:pPr algn="just">
              <a:defRPr sz="2800">
                <a:solidFill>
                  <a:srgbClr val="374151"/>
                </a:solidFill>
                <a:effectLst/>
                <a:latin typeface="Söhne"/>
              </a:defRPr>
            </a:pPr>
            <a:r>
              <a:rPr dirty="0" err="1"/>
              <a:t>Mejores</a:t>
            </a:r>
            <a:r>
              <a:rPr dirty="0"/>
              <a:t> </a:t>
            </a:r>
            <a:r>
              <a:rPr dirty="0" err="1"/>
              <a:t>prácticas</a:t>
            </a:r>
            <a:r>
              <a:rPr dirty="0"/>
              <a:t> </a:t>
            </a:r>
            <a:r>
              <a:rPr dirty="0" err="1"/>
              <a:t>en</a:t>
            </a:r>
            <a:r>
              <a:rPr dirty="0"/>
              <a:t> </a:t>
            </a:r>
            <a:r>
              <a:rPr dirty="0" err="1"/>
              <a:t>Rumanía</a:t>
            </a:r>
            <a:r>
              <a:rPr dirty="0"/>
              <a:t>:</a:t>
            </a:r>
          </a:p>
          <a:p>
            <a:pPr algn="just">
              <a:defRPr sz="2800">
                <a:solidFill>
                  <a:srgbClr val="374151"/>
                </a:solidFill>
                <a:effectLst/>
                <a:latin typeface="Söhne"/>
              </a:defRPr>
            </a:pPr>
            <a:r>
              <a:rPr dirty="0"/>
              <a:t>La </a:t>
            </a:r>
            <a:r>
              <a:rPr dirty="0" err="1"/>
              <a:t>iniciativa</a:t>
            </a:r>
            <a:r>
              <a:rPr dirty="0"/>
              <a:t> "Ciudad </a:t>
            </a:r>
            <a:r>
              <a:rPr dirty="0" err="1"/>
              <a:t>Inteligente</a:t>
            </a:r>
            <a:r>
              <a:rPr dirty="0"/>
              <a:t>" de Timisoara, que </a:t>
            </a:r>
            <a:r>
              <a:rPr dirty="0" err="1"/>
              <a:t>utiliza</a:t>
            </a:r>
            <a:r>
              <a:rPr dirty="0"/>
              <a:t> </a:t>
            </a:r>
            <a:r>
              <a:rPr dirty="0" err="1"/>
              <a:t>tecnología</a:t>
            </a:r>
            <a:r>
              <a:rPr dirty="0"/>
              <a:t> y </a:t>
            </a:r>
            <a:r>
              <a:rPr dirty="0" err="1"/>
              <a:t>datos</a:t>
            </a:r>
            <a:r>
              <a:rPr dirty="0"/>
              <a:t> para </a:t>
            </a:r>
            <a:r>
              <a:rPr dirty="0" err="1"/>
              <a:t>mejorar</a:t>
            </a:r>
            <a:r>
              <a:rPr dirty="0"/>
              <a:t> los </a:t>
            </a:r>
            <a:r>
              <a:rPr dirty="0" err="1"/>
              <a:t>servicios</a:t>
            </a:r>
            <a:r>
              <a:rPr dirty="0"/>
              <a:t> de la ciudad y la </a:t>
            </a:r>
            <a:r>
              <a:rPr dirty="0" err="1"/>
              <a:t>habitabilidad</a:t>
            </a:r>
            <a:r>
              <a:rPr dirty="0"/>
              <a:t> para </a:t>
            </a:r>
            <a:r>
              <a:rPr dirty="0" err="1"/>
              <a:t>su</a:t>
            </a:r>
            <a:r>
              <a:rPr dirty="0"/>
              <a:t> </a:t>
            </a:r>
            <a:r>
              <a:rPr dirty="0" err="1"/>
              <a:t>ciudadanía</a:t>
            </a:r>
            <a:r>
              <a:rPr dirty="0"/>
              <a:t>.</a:t>
            </a:r>
          </a:p>
          <a:p>
            <a:pPr algn="just">
              <a:defRPr sz="2800">
                <a:solidFill>
                  <a:srgbClr val="374151"/>
                </a:solidFill>
                <a:effectLst/>
                <a:latin typeface="Söhne"/>
              </a:defRPr>
            </a:pPr>
            <a:r>
              <a:rPr dirty="0"/>
              <a:t>El </a:t>
            </a:r>
            <a:r>
              <a:rPr dirty="0" err="1"/>
              <a:t>programa</a:t>
            </a:r>
            <a:r>
              <a:rPr dirty="0"/>
              <a:t> "</a:t>
            </a:r>
            <a:r>
              <a:rPr dirty="0" err="1"/>
              <a:t>Región</a:t>
            </a:r>
            <a:r>
              <a:rPr dirty="0"/>
              <a:t> </a:t>
            </a:r>
            <a:r>
              <a:rPr dirty="0" err="1"/>
              <a:t>Inteligente</a:t>
            </a:r>
            <a:r>
              <a:rPr dirty="0"/>
              <a:t>" </a:t>
            </a:r>
            <a:r>
              <a:rPr dirty="0" err="1"/>
              <a:t>en</a:t>
            </a:r>
            <a:r>
              <a:rPr dirty="0"/>
              <a:t> </a:t>
            </a:r>
            <a:r>
              <a:rPr dirty="0" err="1"/>
              <a:t>el</a:t>
            </a:r>
            <a:r>
              <a:rPr dirty="0"/>
              <a:t> </a:t>
            </a:r>
            <a:r>
              <a:rPr dirty="0" err="1"/>
              <a:t>condado</a:t>
            </a:r>
            <a:r>
              <a:rPr dirty="0"/>
              <a:t> de Cluj, que se centra </a:t>
            </a:r>
            <a:r>
              <a:rPr dirty="0" err="1"/>
              <a:t>en</a:t>
            </a:r>
            <a:r>
              <a:rPr dirty="0"/>
              <a:t> la </a:t>
            </a:r>
            <a:r>
              <a:rPr dirty="0" err="1"/>
              <a:t>innovación</a:t>
            </a:r>
            <a:r>
              <a:rPr dirty="0"/>
              <a:t> y la </a:t>
            </a:r>
            <a:r>
              <a:rPr dirty="0" err="1"/>
              <a:t>digitalización</a:t>
            </a:r>
            <a:r>
              <a:rPr dirty="0"/>
              <a:t> </a:t>
            </a:r>
            <a:r>
              <a:rPr dirty="0" err="1"/>
              <a:t>en</a:t>
            </a:r>
            <a:r>
              <a:rPr dirty="0"/>
              <a:t> la </a:t>
            </a:r>
            <a:r>
              <a:rPr dirty="0" err="1"/>
              <a:t>economía</a:t>
            </a:r>
            <a:r>
              <a:rPr dirty="0"/>
              <a:t> local.</a:t>
            </a:r>
          </a:p>
        </p:txBody>
      </p:sp>
      <p:sp>
        <p:nvSpPr>
          <p:cNvPr id="31" name="TextBox 31"/>
          <p:cNvSpPr txBox="1"/>
          <p:nvPr/>
        </p:nvSpPr>
        <p:spPr>
          <a:xfrm>
            <a:off x="1693405" y="1939011"/>
            <a:ext cx="11726338" cy="480901"/>
          </a:xfrm>
          <a:prstGeom prst="rect">
            <a:avLst/>
          </a:prstGeom>
        </p:spPr>
        <p:txBody>
          <a:bodyPr wrap="square" lIns="0" tIns="0" rIns="0" bIns="0" anchor="t">
            <a:spAutoFit/>
          </a:bodyPr>
          <a:lstStyle/>
          <a:p>
            <a:pPr algn="just">
              <a:lnSpc>
                <a:spcPts val="3359"/>
              </a:lnSpc>
              <a:defRPr sz="4000" b="1">
                <a:solidFill>
                  <a:srgbClr val="374151"/>
                </a:solidFill>
                <a:latin typeface="Söhne"/>
              </a:defRPr>
            </a:pPr>
            <a:r>
              <a:rPr dirty="0" err="1">
                <a:effectLst/>
              </a:rPr>
              <a:t>Ejemplos</a:t>
            </a:r>
            <a:r>
              <a:rPr dirty="0">
                <a:effectLst/>
              </a:rPr>
              <a:t> de "</a:t>
            </a:r>
            <a:r>
              <a:rPr dirty="0" err="1">
                <a:effectLst/>
              </a:rPr>
              <a:t>planificación</a:t>
            </a:r>
            <a:r>
              <a:rPr dirty="0">
                <a:effectLst/>
              </a:rPr>
              <a:t> </a:t>
            </a:r>
            <a:r>
              <a:rPr dirty="0" err="1">
                <a:effectLst/>
              </a:rPr>
              <a:t>inteligente</a:t>
            </a:r>
            <a:r>
              <a:rPr dirty="0">
                <a:effectLst/>
              </a:rPr>
              <a:t>" </a:t>
            </a:r>
            <a:r>
              <a:rPr dirty="0" err="1">
                <a:effectLst/>
              </a:rPr>
              <a:t>en</a:t>
            </a:r>
            <a:r>
              <a:rPr dirty="0"/>
              <a:t> </a:t>
            </a:r>
            <a:r>
              <a:rPr dirty="0" err="1">
                <a:effectLst/>
              </a:rPr>
              <a:t>Rumanía</a:t>
            </a:r>
            <a:endParaRPr lang="en-US" sz="4000" b="1" spc="-36" dirty="0">
              <a:solidFill>
                <a:srgbClr val="000000"/>
              </a:solidFill>
              <a:latin typeface="Abhaya Libre Regular"/>
            </a:endParaRPr>
          </a:p>
        </p:txBody>
      </p:sp>
      <p:pic>
        <p:nvPicPr>
          <p:cNvPr id="32" name="Picture 32"/>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1852805">
            <a:off x="6225659" y="-3260924"/>
            <a:ext cx="5364129" cy="5364129"/>
          </a:xfrm>
          <a:prstGeom prst="rect">
            <a:avLst/>
          </a:prstGeom>
        </p:spPr>
      </p:pic>
      <p:pic>
        <p:nvPicPr>
          <p:cNvPr id="33" name="Picture 33"/>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0" y="-1490547"/>
            <a:ext cx="3334026" cy="3588482"/>
          </a:xfrm>
          <a:prstGeom prst="rect">
            <a:avLst/>
          </a:prstGeom>
        </p:spPr>
      </p:pic>
      <p:pic>
        <p:nvPicPr>
          <p:cNvPr id="34" name="Picture 34"/>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1185502">
            <a:off x="-3235988" y="28827"/>
            <a:ext cx="4352147" cy="4346443"/>
          </a:xfrm>
          <a:prstGeom prst="rect">
            <a:avLst/>
          </a:prstGeom>
        </p:spPr>
      </p:pic>
      <p:pic>
        <p:nvPicPr>
          <p:cNvPr id="35" name="Picture 35"/>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1852805">
            <a:off x="15257830" y="7358583"/>
            <a:ext cx="5364129" cy="5364129"/>
          </a:xfrm>
          <a:prstGeom prst="rect">
            <a:avLst/>
          </a:prstGeom>
        </p:spPr>
      </p:pic>
      <p:grpSp>
        <p:nvGrpSpPr>
          <p:cNvPr id="36" name="Group 36"/>
          <p:cNvGrpSpPr/>
          <p:nvPr/>
        </p:nvGrpSpPr>
        <p:grpSpPr>
          <a:xfrm>
            <a:off x="-845096" y="8795670"/>
            <a:ext cx="2900572" cy="807705"/>
            <a:chOff x="0" y="0"/>
            <a:chExt cx="3867430" cy="1076939"/>
          </a:xfrm>
        </p:grpSpPr>
        <p:pic>
          <p:nvPicPr>
            <p:cNvPr id="37" name="Picture 37"/>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0" y="0"/>
              <a:ext cx="3867430" cy="618789"/>
            </a:xfrm>
            <a:prstGeom prst="rect">
              <a:avLst/>
            </a:prstGeom>
          </p:spPr>
        </p:pic>
        <p:pic>
          <p:nvPicPr>
            <p:cNvPr id="38" name="Picture 38"/>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0" y="458151"/>
              <a:ext cx="3867430" cy="618789"/>
            </a:xfrm>
            <a:prstGeom prst="rect">
              <a:avLst/>
            </a:prstGeom>
          </p:spPr>
        </p:pic>
      </p:grpSp>
      <p:pic>
        <p:nvPicPr>
          <p:cNvPr id="39" name="Picture 39"/>
          <p:cNvPicPr>
            <a:picLocks noChangeAspect="1"/>
          </p:cNvPicPr>
          <p:nvPr/>
        </p:nvPicPr>
        <p:blipFill>
          <a:blip r:embed="rId23"/>
          <a:srcRect/>
          <a:stretch>
            <a:fillRect/>
          </a:stretch>
        </p:blipFill>
        <p:spPr>
          <a:xfrm>
            <a:off x="7520403" y="9362287"/>
            <a:ext cx="3710720" cy="779251"/>
          </a:xfrm>
          <a:prstGeom prst="rect">
            <a:avLst/>
          </a:prstGeom>
        </p:spPr>
      </p:pic>
    </p:spTree>
    <p:extLst>
      <p:ext uri="{BB962C8B-B14F-4D97-AF65-F5344CB8AC3E}">
        <p14:creationId xmlns:p14="http://schemas.microsoft.com/office/powerpoint/2010/main" val="101044655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0">
            <a:extLst>
              <a:ext uri="{FF2B5EF4-FFF2-40B4-BE49-F238E27FC236}">
                <a16:creationId xmlns:a16="http://schemas.microsoft.com/office/drawing/2014/main" id="{F5B8004B-83BD-B7A5-A8AA-2ADE3B21BD54}"/>
              </a:ext>
            </a:extLst>
          </p:cNvPr>
          <p:cNvPicPr>
            <a:picLocks noChangeAspect="1"/>
          </p:cNvPicPr>
          <p:nvPr/>
        </p:nvPicPr>
        <p:blipFill>
          <a:blip r:embed="rId3"/>
          <a:srcRect/>
          <a:stretch>
            <a:fillRect/>
          </a:stretch>
        </p:blipFill>
        <p:spPr>
          <a:xfrm>
            <a:off x="16418708" y="0"/>
            <a:ext cx="1869292" cy="1869292"/>
          </a:xfrm>
          <a:prstGeom prst="rect">
            <a:avLst/>
          </a:prstGeom>
        </p:spPr>
      </p:pic>
      <p:pic>
        <p:nvPicPr>
          <p:cNvPr id="3" name="Picture 32">
            <a:extLst>
              <a:ext uri="{FF2B5EF4-FFF2-40B4-BE49-F238E27FC236}">
                <a16:creationId xmlns:a16="http://schemas.microsoft.com/office/drawing/2014/main" id="{55B93129-ED8A-8BFC-2ECF-151C3092388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52805">
            <a:off x="6081246" y="-3110660"/>
            <a:ext cx="5364129" cy="5364129"/>
          </a:xfrm>
          <a:prstGeom prst="rect">
            <a:avLst/>
          </a:prstGeom>
        </p:spPr>
      </p:pic>
      <p:pic>
        <p:nvPicPr>
          <p:cNvPr id="4" name="Picture 33">
            <a:extLst>
              <a:ext uri="{FF2B5EF4-FFF2-40B4-BE49-F238E27FC236}">
                <a16:creationId xmlns:a16="http://schemas.microsoft.com/office/drawing/2014/main" id="{E2B5800B-7BE9-5AC7-DCF4-B852F0D1994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1490547"/>
            <a:ext cx="3334026" cy="3588482"/>
          </a:xfrm>
          <a:prstGeom prst="rect">
            <a:avLst/>
          </a:prstGeom>
        </p:spPr>
      </p:pic>
      <p:pic>
        <p:nvPicPr>
          <p:cNvPr id="5" name="Picture 34">
            <a:extLst>
              <a:ext uri="{FF2B5EF4-FFF2-40B4-BE49-F238E27FC236}">
                <a16:creationId xmlns:a16="http://schemas.microsoft.com/office/drawing/2014/main" id="{B0A3D34C-5DBC-BCF0-9A6B-992A1E4B144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185502">
            <a:off x="-3235988" y="28827"/>
            <a:ext cx="4352147" cy="4346443"/>
          </a:xfrm>
          <a:prstGeom prst="rect">
            <a:avLst/>
          </a:prstGeom>
        </p:spPr>
      </p:pic>
      <p:grpSp>
        <p:nvGrpSpPr>
          <p:cNvPr id="6" name="Group 36">
            <a:extLst>
              <a:ext uri="{FF2B5EF4-FFF2-40B4-BE49-F238E27FC236}">
                <a16:creationId xmlns:a16="http://schemas.microsoft.com/office/drawing/2014/main" id="{A4166C40-80C3-22F9-B6B7-92C723C563EC}"/>
              </a:ext>
            </a:extLst>
          </p:cNvPr>
          <p:cNvGrpSpPr/>
          <p:nvPr/>
        </p:nvGrpSpPr>
        <p:grpSpPr>
          <a:xfrm>
            <a:off x="-845096" y="8795670"/>
            <a:ext cx="2900572" cy="807705"/>
            <a:chOff x="0" y="0"/>
            <a:chExt cx="3867430" cy="1076939"/>
          </a:xfrm>
        </p:grpSpPr>
        <p:pic>
          <p:nvPicPr>
            <p:cNvPr id="7" name="Picture 37">
              <a:extLst>
                <a:ext uri="{FF2B5EF4-FFF2-40B4-BE49-F238E27FC236}">
                  <a16:creationId xmlns:a16="http://schemas.microsoft.com/office/drawing/2014/main" id="{ACBE60A3-9493-0552-D74F-6A60B2B9F72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0" y="0"/>
              <a:ext cx="3867430" cy="618789"/>
            </a:xfrm>
            <a:prstGeom prst="rect">
              <a:avLst/>
            </a:prstGeom>
          </p:spPr>
        </p:pic>
        <p:pic>
          <p:nvPicPr>
            <p:cNvPr id="8" name="Picture 38">
              <a:extLst>
                <a:ext uri="{FF2B5EF4-FFF2-40B4-BE49-F238E27FC236}">
                  <a16:creationId xmlns:a16="http://schemas.microsoft.com/office/drawing/2014/main" id="{81D779FA-E6FC-C727-F839-470A8DF9677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0" y="458151"/>
              <a:ext cx="3867430" cy="618789"/>
            </a:xfrm>
            <a:prstGeom prst="rect">
              <a:avLst/>
            </a:prstGeom>
          </p:spPr>
        </p:pic>
      </p:grpSp>
      <p:pic>
        <p:nvPicPr>
          <p:cNvPr id="9" name="Picture 39">
            <a:extLst>
              <a:ext uri="{FF2B5EF4-FFF2-40B4-BE49-F238E27FC236}">
                <a16:creationId xmlns:a16="http://schemas.microsoft.com/office/drawing/2014/main" id="{1CF60F18-2CC1-987D-8960-1A0D96732D21}"/>
              </a:ext>
            </a:extLst>
          </p:cNvPr>
          <p:cNvPicPr>
            <a:picLocks noChangeAspect="1"/>
          </p:cNvPicPr>
          <p:nvPr/>
        </p:nvPicPr>
        <p:blipFill>
          <a:blip r:embed="rId12"/>
          <a:srcRect/>
          <a:stretch>
            <a:fillRect/>
          </a:stretch>
        </p:blipFill>
        <p:spPr>
          <a:xfrm>
            <a:off x="7520403" y="9362287"/>
            <a:ext cx="3710720" cy="779251"/>
          </a:xfrm>
          <a:prstGeom prst="rect">
            <a:avLst/>
          </a:prstGeom>
        </p:spPr>
      </p:pic>
      <p:sp>
        <p:nvSpPr>
          <p:cNvPr id="11" name="TextBox 10">
            <a:extLst>
              <a:ext uri="{FF2B5EF4-FFF2-40B4-BE49-F238E27FC236}">
                <a16:creationId xmlns:a16="http://schemas.microsoft.com/office/drawing/2014/main" id="{2154B9C4-E63C-0C86-D8B0-A7514041C7E4}"/>
              </a:ext>
            </a:extLst>
          </p:cNvPr>
          <p:cNvSpPr txBox="1"/>
          <p:nvPr/>
        </p:nvSpPr>
        <p:spPr>
          <a:xfrm>
            <a:off x="2438400" y="1505057"/>
            <a:ext cx="13174579" cy="728469"/>
          </a:xfrm>
          <a:prstGeom prst="rect">
            <a:avLst/>
          </a:prstGeom>
          <a:noFill/>
        </p:spPr>
        <p:txBody>
          <a:bodyPr wrap="square">
            <a:spAutoFit/>
          </a:bodyPr>
          <a:lstStyle/>
          <a:p>
            <a:pPr algn="ctr">
              <a:lnSpc>
                <a:spcPts val="5449"/>
              </a:lnSpc>
              <a:defRPr sz="4000">
                <a:solidFill>
                  <a:srgbClr val="000000"/>
                </a:solidFill>
                <a:latin typeface="Arial" panose="020B0604020202020204" pitchFamily="34" charset="0"/>
                <a:cs typeface="Arial" panose="020B0604020202020204" pitchFamily="34" charset="0"/>
              </a:defRPr>
            </a:pPr>
            <a:r>
              <a:t>Veamos la planificación inteligente en la agricultura, por ejemplo</a:t>
            </a:r>
          </a:p>
        </p:txBody>
      </p:sp>
      <p:pic>
        <p:nvPicPr>
          <p:cNvPr id="12" name="Online Media 11" descr="Empowering Smart Farming with VEST Embedded System Solution">
            <a:hlinkClick r:id="" action="ppaction://media"/>
            <a:extLst>
              <a:ext uri="{FF2B5EF4-FFF2-40B4-BE49-F238E27FC236}">
                <a16:creationId xmlns:a16="http://schemas.microsoft.com/office/drawing/2014/main" id="{A78AC677-3542-DFAD-17EC-32046DC8E9BA}"/>
              </a:ext>
            </a:extLst>
          </p:cNvPr>
          <p:cNvPicPr>
            <a:picLocks noRot="1" noChangeAspect="1"/>
          </p:cNvPicPr>
          <p:nvPr>
            <a:videoFile r:link="rId1"/>
          </p:nvPr>
        </p:nvPicPr>
        <p:blipFill>
          <a:blip r:embed="rId13"/>
          <a:stretch>
            <a:fillRect/>
          </a:stretch>
        </p:blipFill>
        <p:spPr>
          <a:xfrm>
            <a:off x="4114800" y="3032882"/>
            <a:ext cx="10625889" cy="6003626"/>
          </a:xfrm>
          <a:prstGeom prst="rect">
            <a:avLst/>
          </a:prstGeom>
        </p:spPr>
      </p:pic>
    </p:spTree>
    <p:extLst>
      <p:ext uri="{BB962C8B-B14F-4D97-AF65-F5344CB8AC3E}">
        <p14:creationId xmlns:p14="http://schemas.microsoft.com/office/powerpoint/2010/main" val="1214781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9">
            <a:extLst>
              <a:ext uri="{FF2B5EF4-FFF2-40B4-BE49-F238E27FC236}">
                <a16:creationId xmlns:a16="http://schemas.microsoft.com/office/drawing/2014/main" id="{827C4919-F917-7E8F-15DE-9C5149EACEA5}"/>
              </a:ext>
            </a:extLst>
          </p:cNvPr>
          <p:cNvSpPr txBox="1"/>
          <p:nvPr/>
        </p:nvSpPr>
        <p:spPr>
          <a:xfrm>
            <a:off x="4495800" y="1529662"/>
            <a:ext cx="8280738" cy="706475"/>
          </a:xfrm>
          <a:prstGeom prst="rect">
            <a:avLst/>
          </a:prstGeom>
        </p:spPr>
        <p:txBody>
          <a:bodyPr lIns="0" tIns="0" rIns="0" bIns="0" anchor="t">
            <a:spAutoFit/>
          </a:bodyPr>
          <a:lstStyle/>
          <a:p>
            <a:pPr algn="ctr">
              <a:lnSpc>
                <a:spcPts val="5449"/>
              </a:lnSpc>
              <a:defRPr sz="6410">
                <a:solidFill>
                  <a:srgbClr val="000000"/>
                </a:solidFill>
                <a:latin typeface="Arial" panose="020B0604020202020204" pitchFamily="34" charset="0"/>
                <a:cs typeface="Arial" panose="020B0604020202020204" pitchFamily="34" charset="0"/>
              </a:defRPr>
            </a:pPr>
            <a:r>
              <a:t>¡A jugar! </a:t>
            </a:r>
          </a:p>
        </p:txBody>
      </p:sp>
      <p:pic>
        <p:nvPicPr>
          <p:cNvPr id="3" name="Picture 20">
            <a:extLst>
              <a:ext uri="{FF2B5EF4-FFF2-40B4-BE49-F238E27FC236}">
                <a16:creationId xmlns:a16="http://schemas.microsoft.com/office/drawing/2014/main" id="{2427A0F7-C966-0293-B8A4-D3EE0D021A7A}"/>
              </a:ext>
            </a:extLst>
          </p:cNvPr>
          <p:cNvPicPr>
            <a:picLocks noChangeAspect="1"/>
          </p:cNvPicPr>
          <p:nvPr/>
        </p:nvPicPr>
        <p:blipFill>
          <a:blip r:embed="rId2"/>
          <a:srcRect/>
          <a:stretch>
            <a:fillRect/>
          </a:stretch>
        </p:blipFill>
        <p:spPr>
          <a:xfrm>
            <a:off x="16418708" y="0"/>
            <a:ext cx="1869292" cy="1869292"/>
          </a:xfrm>
          <a:prstGeom prst="rect">
            <a:avLst/>
          </a:prstGeom>
        </p:spPr>
      </p:pic>
      <p:pic>
        <p:nvPicPr>
          <p:cNvPr id="4" name="Picture 32">
            <a:extLst>
              <a:ext uri="{FF2B5EF4-FFF2-40B4-BE49-F238E27FC236}">
                <a16:creationId xmlns:a16="http://schemas.microsoft.com/office/drawing/2014/main" id="{D04FF60C-F55F-FF7F-5A03-C892E37CDC7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852805">
            <a:off x="6081246" y="-3110660"/>
            <a:ext cx="5364129" cy="5364129"/>
          </a:xfrm>
          <a:prstGeom prst="rect">
            <a:avLst/>
          </a:prstGeom>
        </p:spPr>
      </p:pic>
      <p:pic>
        <p:nvPicPr>
          <p:cNvPr id="5" name="Picture 33">
            <a:extLst>
              <a:ext uri="{FF2B5EF4-FFF2-40B4-BE49-F238E27FC236}">
                <a16:creationId xmlns:a16="http://schemas.microsoft.com/office/drawing/2014/main" id="{ED284EEA-3EBE-3AF8-E155-22D0F88177B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1490547"/>
            <a:ext cx="3334026" cy="3588482"/>
          </a:xfrm>
          <a:prstGeom prst="rect">
            <a:avLst/>
          </a:prstGeom>
        </p:spPr>
      </p:pic>
      <p:pic>
        <p:nvPicPr>
          <p:cNvPr id="6" name="Picture 34">
            <a:extLst>
              <a:ext uri="{FF2B5EF4-FFF2-40B4-BE49-F238E27FC236}">
                <a16:creationId xmlns:a16="http://schemas.microsoft.com/office/drawing/2014/main" id="{D24E8E53-E2D4-F02F-461C-F31D27F550D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185502">
            <a:off x="-3235988" y="28827"/>
            <a:ext cx="4352147" cy="4346443"/>
          </a:xfrm>
          <a:prstGeom prst="rect">
            <a:avLst/>
          </a:prstGeom>
        </p:spPr>
      </p:pic>
      <p:grpSp>
        <p:nvGrpSpPr>
          <p:cNvPr id="7" name="Group 36">
            <a:extLst>
              <a:ext uri="{FF2B5EF4-FFF2-40B4-BE49-F238E27FC236}">
                <a16:creationId xmlns:a16="http://schemas.microsoft.com/office/drawing/2014/main" id="{FADE68D4-EF4F-71E4-5F9A-50C566AF93BB}"/>
              </a:ext>
            </a:extLst>
          </p:cNvPr>
          <p:cNvGrpSpPr/>
          <p:nvPr/>
        </p:nvGrpSpPr>
        <p:grpSpPr>
          <a:xfrm>
            <a:off x="-845096" y="8795670"/>
            <a:ext cx="2900572" cy="807705"/>
            <a:chOff x="0" y="0"/>
            <a:chExt cx="3867430" cy="1076939"/>
          </a:xfrm>
        </p:grpSpPr>
        <p:pic>
          <p:nvPicPr>
            <p:cNvPr id="8" name="Picture 37">
              <a:extLst>
                <a:ext uri="{FF2B5EF4-FFF2-40B4-BE49-F238E27FC236}">
                  <a16:creationId xmlns:a16="http://schemas.microsoft.com/office/drawing/2014/main" id="{97C0C700-8C25-5703-5D02-1FD4067AFCB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0" y="0"/>
              <a:ext cx="3867430" cy="618789"/>
            </a:xfrm>
            <a:prstGeom prst="rect">
              <a:avLst/>
            </a:prstGeom>
          </p:spPr>
        </p:pic>
        <p:pic>
          <p:nvPicPr>
            <p:cNvPr id="9" name="Picture 38">
              <a:extLst>
                <a:ext uri="{FF2B5EF4-FFF2-40B4-BE49-F238E27FC236}">
                  <a16:creationId xmlns:a16="http://schemas.microsoft.com/office/drawing/2014/main" id="{BC73DF15-BBEB-2C52-DFFB-4D864EC71DC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0" y="458151"/>
              <a:ext cx="3867430" cy="618789"/>
            </a:xfrm>
            <a:prstGeom prst="rect">
              <a:avLst/>
            </a:prstGeom>
          </p:spPr>
        </p:pic>
      </p:grpSp>
      <p:pic>
        <p:nvPicPr>
          <p:cNvPr id="10" name="Picture 39">
            <a:extLst>
              <a:ext uri="{FF2B5EF4-FFF2-40B4-BE49-F238E27FC236}">
                <a16:creationId xmlns:a16="http://schemas.microsoft.com/office/drawing/2014/main" id="{44A515D7-F157-10C8-B749-D510A42288C1}"/>
              </a:ext>
            </a:extLst>
          </p:cNvPr>
          <p:cNvPicPr>
            <a:picLocks noChangeAspect="1"/>
          </p:cNvPicPr>
          <p:nvPr/>
        </p:nvPicPr>
        <p:blipFill>
          <a:blip r:embed="rId11"/>
          <a:srcRect/>
          <a:stretch>
            <a:fillRect/>
          </a:stretch>
        </p:blipFill>
        <p:spPr>
          <a:xfrm>
            <a:off x="7520403" y="9362287"/>
            <a:ext cx="3710720" cy="779251"/>
          </a:xfrm>
          <a:prstGeom prst="rect">
            <a:avLst/>
          </a:prstGeom>
        </p:spPr>
      </p:pic>
      <p:pic>
        <p:nvPicPr>
          <p:cNvPr id="11" name="Picture 6">
            <a:extLst>
              <a:ext uri="{FF2B5EF4-FFF2-40B4-BE49-F238E27FC236}">
                <a16:creationId xmlns:a16="http://schemas.microsoft.com/office/drawing/2014/main" id="{B145A40A-82A6-1C1E-1A81-59BEE8165073}"/>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6200000">
            <a:off x="826850" y="4260030"/>
            <a:ext cx="5179167" cy="1445850"/>
          </a:xfrm>
          <a:prstGeom prst="rect">
            <a:avLst/>
          </a:prstGeom>
        </p:spPr>
      </p:pic>
      <p:sp>
        <p:nvSpPr>
          <p:cNvPr id="12" name="TextBox 30">
            <a:extLst>
              <a:ext uri="{FF2B5EF4-FFF2-40B4-BE49-F238E27FC236}">
                <a16:creationId xmlns:a16="http://schemas.microsoft.com/office/drawing/2014/main" id="{2375DC06-B741-701E-74D6-6DCBE1DF995A}"/>
              </a:ext>
            </a:extLst>
          </p:cNvPr>
          <p:cNvSpPr txBox="1"/>
          <p:nvPr/>
        </p:nvSpPr>
        <p:spPr>
          <a:xfrm>
            <a:off x="4397812" y="2453225"/>
            <a:ext cx="9492375" cy="1292662"/>
          </a:xfrm>
          <a:prstGeom prst="rect">
            <a:avLst/>
          </a:prstGeom>
        </p:spPr>
        <p:txBody>
          <a:bodyPr wrap="square" lIns="0" tIns="0" rIns="0" bIns="0" anchor="t">
            <a:spAutoFit/>
          </a:bodyPr>
          <a:lstStyle/>
          <a:p>
            <a:pPr algn="just">
              <a:defRPr sz="2800">
                <a:solidFill>
                  <a:srgbClr val="374151"/>
                </a:solidFill>
                <a:effectLst/>
                <a:latin typeface="Söhne"/>
              </a:defRPr>
            </a:pPr>
            <a:r>
              <a:t>Formar grupos de 3-4 personas</a:t>
            </a:r>
          </a:p>
          <a:p>
            <a:pPr algn="just">
              <a:defRPr sz="2800">
                <a:solidFill>
                  <a:srgbClr val="374151"/>
                </a:solidFill>
                <a:latin typeface="Söhne"/>
              </a:defRPr>
            </a:pPr>
            <a:r>
              <a:t>Si tienes el encargo de gestionar una ciudad, da 3 ejemplos de planificación inteligente para la ciudad.</a:t>
            </a:r>
            <a:endParaRPr lang="en-GB" sz="2800" i="0" dirty="0">
              <a:solidFill>
                <a:srgbClr val="374151"/>
              </a:solidFill>
              <a:effectLst/>
              <a:latin typeface="Söhne"/>
            </a:endParaRPr>
          </a:p>
        </p:txBody>
      </p:sp>
      <p:sp>
        <p:nvSpPr>
          <p:cNvPr id="13" name="TextBox 30">
            <a:extLst>
              <a:ext uri="{FF2B5EF4-FFF2-40B4-BE49-F238E27FC236}">
                <a16:creationId xmlns:a16="http://schemas.microsoft.com/office/drawing/2014/main" id="{96FBD936-3703-B7B7-8241-82C781341F2E}"/>
              </a:ext>
            </a:extLst>
          </p:cNvPr>
          <p:cNvSpPr txBox="1"/>
          <p:nvPr/>
        </p:nvSpPr>
        <p:spPr>
          <a:xfrm>
            <a:off x="4397812" y="6350387"/>
            <a:ext cx="9492375" cy="861774"/>
          </a:xfrm>
          <a:prstGeom prst="rect">
            <a:avLst/>
          </a:prstGeom>
        </p:spPr>
        <p:txBody>
          <a:bodyPr wrap="square" lIns="0" tIns="0" rIns="0" bIns="0" anchor="t">
            <a:spAutoFit/>
          </a:bodyPr>
          <a:lstStyle/>
          <a:p>
            <a:pPr algn="just">
              <a:defRPr sz="2800">
                <a:solidFill>
                  <a:srgbClr val="374151"/>
                </a:solidFill>
                <a:latin typeface="Söhne"/>
              </a:defRPr>
            </a:pPr>
            <a:r>
              <a:t>Al final, se elegirán las 3 mejores soluciones de planificación inteligente de entre todos los grupos</a:t>
            </a:r>
            <a:endParaRPr lang="en-GB" sz="2800" i="0" dirty="0">
              <a:solidFill>
                <a:srgbClr val="374151"/>
              </a:solidFill>
              <a:effectLst/>
              <a:latin typeface="Söhne"/>
            </a:endParaRPr>
          </a:p>
        </p:txBody>
      </p:sp>
      <p:sp>
        <p:nvSpPr>
          <p:cNvPr id="14" name="TextBox 30">
            <a:extLst>
              <a:ext uri="{FF2B5EF4-FFF2-40B4-BE49-F238E27FC236}">
                <a16:creationId xmlns:a16="http://schemas.microsoft.com/office/drawing/2014/main" id="{16BE7AF2-F595-9F78-FA70-660EE97A86F9}"/>
              </a:ext>
            </a:extLst>
          </p:cNvPr>
          <p:cNvSpPr txBox="1"/>
          <p:nvPr/>
        </p:nvSpPr>
        <p:spPr>
          <a:xfrm>
            <a:off x="4369237" y="4552068"/>
            <a:ext cx="9492375" cy="861774"/>
          </a:xfrm>
          <a:prstGeom prst="rect">
            <a:avLst/>
          </a:prstGeom>
        </p:spPr>
        <p:txBody>
          <a:bodyPr wrap="square" lIns="0" tIns="0" rIns="0" bIns="0" anchor="t">
            <a:spAutoFit/>
          </a:bodyPr>
          <a:lstStyle/>
          <a:p>
            <a:pPr algn="just">
              <a:defRPr sz="2800">
                <a:solidFill>
                  <a:srgbClr val="374151"/>
                </a:solidFill>
                <a:effectLst/>
                <a:latin typeface="Söhne"/>
              </a:defRPr>
            </a:pPr>
            <a:r>
              <a:t>Tendréis 10 minutos para pensar y, después de eso, cada equipo presentará su plan.</a:t>
            </a:r>
          </a:p>
        </p:txBody>
      </p:sp>
      <p:pic>
        <p:nvPicPr>
          <p:cNvPr id="15" name="Picture 11">
            <a:extLst>
              <a:ext uri="{FF2B5EF4-FFF2-40B4-BE49-F238E27FC236}">
                <a16:creationId xmlns:a16="http://schemas.microsoft.com/office/drawing/2014/main" id="{809D17D3-15DF-E5E1-03CE-2D6E958CD017}"/>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4997929" y="6293237"/>
            <a:ext cx="2336366" cy="2251408"/>
          </a:xfrm>
          <a:prstGeom prst="rect">
            <a:avLst/>
          </a:prstGeom>
        </p:spPr>
      </p:pic>
    </p:spTree>
    <p:extLst>
      <p:ext uri="{BB962C8B-B14F-4D97-AF65-F5344CB8AC3E}">
        <p14:creationId xmlns:p14="http://schemas.microsoft.com/office/powerpoint/2010/main" val="34988315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167879">
            <a:off x="15048952" y="6594634"/>
            <a:ext cx="5721823" cy="5669807"/>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228850">
            <a:off x="-3894162" y="-4468275"/>
            <a:ext cx="6836042" cy="6773896"/>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878502" y="8579500"/>
            <a:ext cx="2556197" cy="2751289"/>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6632729">
            <a:off x="17605408" y="3001377"/>
            <a:ext cx="4881157" cy="4874760"/>
          </a:xfrm>
          <a:prstGeom prst="rect">
            <a:avLst/>
          </a:prstGeom>
        </p:spPr>
      </p:pic>
      <p:pic>
        <p:nvPicPr>
          <p:cNvPr id="6" name="Picture 6"/>
          <p:cNvPicPr>
            <a:picLocks noChangeAspect="1"/>
          </p:cNvPicPr>
          <p:nvPr/>
        </p:nvPicPr>
        <p:blipFill>
          <a:blip r:embed="rId10"/>
          <a:srcRect/>
          <a:stretch>
            <a:fillRect/>
          </a:stretch>
        </p:blipFill>
        <p:spPr>
          <a:xfrm>
            <a:off x="16418708" y="0"/>
            <a:ext cx="1869292" cy="1869292"/>
          </a:xfrm>
          <a:prstGeom prst="rect">
            <a:avLst/>
          </a:prstGeom>
        </p:spPr>
      </p:pic>
      <p:sp>
        <p:nvSpPr>
          <p:cNvPr id="7" name="TextBox 7"/>
          <p:cNvSpPr txBox="1"/>
          <p:nvPr/>
        </p:nvSpPr>
        <p:spPr>
          <a:xfrm>
            <a:off x="1524000" y="2469472"/>
            <a:ext cx="14633256" cy="6429581"/>
          </a:xfrm>
          <a:prstGeom prst="rect">
            <a:avLst/>
          </a:prstGeom>
        </p:spPr>
        <p:txBody>
          <a:bodyPr wrap="square" lIns="0" tIns="0" rIns="0" bIns="0" anchor="t">
            <a:spAutoFit/>
          </a:bodyPr>
          <a:lstStyle/>
          <a:p>
            <a:pPr>
              <a:lnSpc>
                <a:spcPts val="3600"/>
              </a:lnSpc>
              <a:defRPr sz="2800">
                <a:solidFill>
                  <a:srgbClr val="000000"/>
                </a:solidFill>
                <a:latin typeface="Arial" panose="020B0604020202020204" pitchFamily="34" charset="0"/>
                <a:cs typeface="Arial" panose="020B0604020202020204" pitchFamily="34" charset="0"/>
              </a:defRPr>
            </a:pPr>
            <a:r>
              <a:t>/ Overcoming the challenges of smart solution development: Co-alignment of processes, routines, and practices to manage product, service, and software integration https://www.sciencedirect.com/science/article/pii/S0166497221001632</a:t>
            </a:r>
          </a:p>
          <a:p>
            <a:pPr>
              <a:lnSpc>
                <a:spcPts val="3600"/>
              </a:lnSpc>
              <a:defRPr sz="2800">
                <a:solidFill>
                  <a:srgbClr val="000000"/>
                </a:solidFill>
                <a:latin typeface="Arial" panose="020B0604020202020204" pitchFamily="34" charset="0"/>
                <a:cs typeface="Arial" panose="020B0604020202020204" pitchFamily="34" charset="0"/>
              </a:defRPr>
            </a:pPr>
            <a:r>
              <a:t>/ Career challenges in smart cities: A sociotechnical systems view on sustainable careers https://journals.sagepub.com/doi/10.1177/0018726720949925</a:t>
            </a:r>
          </a:p>
          <a:p>
            <a:pPr>
              <a:lnSpc>
                <a:spcPts val="3600"/>
              </a:lnSpc>
              <a:defRPr sz="2800">
                <a:solidFill>
                  <a:srgbClr val="000000"/>
                </a:solidFill>
                <a:latin typeface="Arial" panose="020B0604020202020204" pitchFamily="34" charset="0"/>
                <a:cs typeface="Arial" panose="020B0604020202020204" pitchFamily="34" charset="0"/>
              </a:defRPr>
            </a:pPr>
            <a:r>
              <a:t>/ Building a Workforce for Smart City Governance: Challenges and Opportunities for the Planning and Administrative Professions https://www.mdpi.com/2227-9709/6/4/47</a:t>
            </a:r>
          </a:p>
          <a:p>
            <a:pPr>
              <a:lnSpc>
                <a:spcPts val="3600"/>
              </a:lnSpc>
              <a:defRPr sz="2800">
                <a:solidFill>
                  <a:srgbClr val="000000"/>
                </a:solidFill>
                <a:latin typeface="Arial" panose="020B0604020202020204" pitchFamily="34" charset="0"/>
                <a:cs typeface="Arial" panose="020B0604020202020204" pitchFamily="34" charset="0"/>
              </a:defRPr>
            </a:pPr>
            <a:r>
              <a:t>/ Smart cities: shaping the society of 2030 https://unesdoc.unesco.org/ark:/48223/pf0000367762</a:t>
            </a:r>
          </a:p>
          <a:p>
            <a:pPr>
              <a:lnSpc>
                <a:spcPts val="3600"/>
              </a:lnSpc>
              <a:defRPr sz="2800">
                <a:solidFill>
                  <a:srgbClr val="000000"/>
                </a:solidFill>
                <a:latin typeface="Arial" panose="020B0604020202020204" pitchFamily="34" charset="0"/>
                <a:cs typeface="Arial" panose="020B0604020202020204" pitchFamily="34" charset="0"/>
              </a:defRPr>
            </a:pPr>
            <a:r>
              <a:t>/ Vocational education and training: Skills for today and for the future</a:t>
            </a:r>
          </a:p>
          <a:p>
            <a:pPr>
              <a:lnSpc>
                <a:spcPts val="3600"/>
              </a:lnSpc>
              <a:defRPr sz="2800">
                <a:solidFill>
                  <a:srgbClr val="000000"/>
                </a:solidFill>
                <a:latin typeface="Arial" panose="020B0604020202020204" pitchFamily="34" charset="0"/>
                <a:cs typeface="Arial" panose="020B0604020202020204" pitchFamily="34" charset="0"/>
              </a:defRPr>
            </a:pPr>
            <a:r>
              <a:t>https://ec.europa.eu/social/main.jsp?catId=738&amp;langId=en&amp;pubId=8450&amp;furtherPubs=yes</a:t>
            </a:r>
          </a:p>
          <a:p>
            <a:pPr>
              <a:lnSpc>
                <a:spcPts val="3600"/>
              </a:lnSpc>
              <a:defRPr sz="2800">
                <a:solidFill>
                  <a:srgbClr val="000000"/>
                </a:solidFill>
                <a:latin typeface="Arial" panose="020B0604020202020204" pitchFamily="34" charset="0"/>
                <a:cs typeface="Arial" panose="020B0604020202020204" pitchFamily="34" charset="0"/>
              </a:defRPr>
            </a:pPr>
            <a:r>
              <a:t>/  The T-Shaped Person: Building Deep Expertise AND a Wide Knowledge Base</a:t>
            </a:r>
          </a:p>
          <a:p>
            <a:pPr>
              <a:lnSpc>
                <a:spcPts val="3600"/>
              </a:lnSpc>
              <a:defRPr sz="2800">
                <a:solidFill>
                  <a:srgbClr val="000000"/>
                </a:solidFill>
                <a:latin typeface="Arial" panose="020B0604020202020204" pitchFamily="34" charset="0"/>
                <a:cs typeface="Arial" panose="020B0604020202020204" pitchFamily="34" charset="0"/>
              </a:defRPr>
            </a:pPr>
            <a:r>
              <a:t>https://collegeinfogeek.com/become-t-shaped-person/</a:t>
            </a:r>
          </a:p>
          <a:p>
            <a:pPr marL="0" lvl="0" indent="0" algn="l">
              <a:lnSpc>
                <a:spcPts val="3600"/>
              </a:lnSpc>
              <a:spcBef>
                <a:spcPct val="0"/>
              </a:spcBef>
            </a:pPr>
            <a:endParaRPr lang="en-US" sz="2800" spc="-36" dirty="0">
              <a:solidFill>
                <a:srgbClr val="000000"/>
              </a:solidFill>
              <a:latin typeface="Arial" panose="020B0604020202020204" pitchFamily="34" charset="0"/>
              <a:cs typeface="Arial" panose="020B0604020202020204" pitchFamily="34" charset="0"/>
            </a:endParaRPr>
          </a:p>
        </p:txBody>
      </p:sp>
      <p:sp>
        <p:nvSpPr>
          <p:cNvPr id="8" name="TextBox 8"/>
          <p:cNvSpPr txBox="1"/>
          <p:nvPr/>
        </p:nvSpPr>
        <p:spPr>
          <a:xfrm>
            <a:off x="2590800" y="999072"/>
            <a:ext cx="8280738" cy="770736"/>
          </a:xfrm>
          <a:prstGeom prst="rect">
            <a:avLst/>
          </a:prstGeom>
        </p:spPr>
        <p:txBody>
          <a:bodyPr lIns="0" tIns="0" rIns="0" bIns="0" anchor="t">
            <a:spAutoFit/>
          </a:bodyPr>
          <a:lstStyle/>
          <a:p>
            <a:pPr>
              <a:lnSpc>
                <a:spcPts val="5449"/>
              </a:lnSpc>
              <a:defRPr sz="6410">
                <a:solidFill>
                  <a:srgbClr val="000000"/>
                </a:solidFill>
                <a:latin typeface="Abhaya Libre Regular Bold"/>
              </a:defRPr>
            </a:pPr>
            <a:r>
              <a:t>Referencias</a:t>
            </a:r>
          </a:p>
        </p:txBody>
      </p:sp>
      <p:pic>
        <p:nvPicPr>
          <p:cNvPr id="9" name="Picture 9"/>
          <p:cNvPicPr>
            <a:picLocks noChangeAspect="1"/>
          </p:cNvPicPr>
          <p:nvPr/>
        </p:nvPicPr>
        <p:blipFill>
          <a:blip r:embed="rId11"/>
          <a:srcRect/>
          <a:stretch>
            <a:fillRect/>
          </a:stretch>
        </p:blipFill>
        <p:spPr>
          <a:xfrm>
            <a:off x="7870030" y="9245916"/>
            <a:ext cx="3710720" cy="779251"/>
          </a:xfrm>
          <a:prstGeom prst="rect">
            <a:avLst/>
          </a:prstGeom>
        </p:spPr>
      </p:pic>
      <p:grpSp>
        <p:nvGrpSpPr>
          <p:cNvPr id="10" name="Group 10"/>
          <p:cNvGrpSpPr/>
          <p:nvPr/>
        </p:nvGrpSpPr>
        <p:grpSpPr>
          <a:xfrm>
            <a:off x="-906316" y="8854448"/>
            <a:ext cx="2900572" cy="807705"/>
            <a:chOff x="0" y="0"/>
            <a:chExt cx="3867430" cy="1076939"/>
          </a:xfrm>
        </p:grpSpPr>
        <p:pic>
          <p:nvPicPr>
            <p:cNvPr id="11" name="Picture 11"/>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0" y="0"/>
              <a:ext cx="3867430" cy="618789"/>
            </a:xfrm>
            <a:prstGeom prst="rect">
              <a:avLst/>
            </a:prstGeom>
          </p:spPr>
        </p:pic>
        <p:pic>
          <p:nvPicPr>
            <p:cNvPr id="12" name="Picture 12"/>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0" y="458151"/>
              <a:ext cx="3867430" cy="618789"/>
            </a:xfrm>
            <a:prstGeom prst="rect">
              <a:avLst/>
            </a:prstGeom>
          </p:spPr>
        </p:pic>
      </p:gr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sp>
        <p:nvSpPr>
          <p:cNvPr id="2" name="TextBox 2"/>
          <p:cNvSpPr txBox="1"/>
          <p:nvPr/>
        </p:nvSpPr>
        <p:spPr>
          <a:xfrm>
            <a:off x="2830888" y="4005165"/>
            <a:ext cx="12325712" cy="1733465"/>
          </a:xfrm>
          <a:prstGeom prst="rect">
            <a:avLst/>
          </a:prstGeom>
        </p:spPr>
        <p:txBody>
          <a:bodyPr lIns="0" tIns="0" rIns="0" bIns="0" anchor="t">
            <a:spAutoFit/>
          </a:bodyPr>
          <a:lstStyle/>
          <a:p>
            <a:pPr algn="ctr">
              <a:lnSpc>
                <a:spcPts val="12486"/>
              </a:lnSpc>
              <a:defRPr sz="14030">
                <a:solidFill>
                  <a:srgbClr val="000000"/>
                </a:solidFill>
                <a:latin typeface="Abhaya Libre Regular Bold Italics"/>
              </a:defRPr>
            </a:pPr>
            <a:r>
              <a:t>¡Gracias!</a:t>
            </a:r>
          </a:p>
        </p:txBody>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52805">
            <a:off x="5778439" y="-2562204"/>
            <a:ext cx="5364129" cy="5364129"/>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167879">
            <a:off x="15048952" y="6594634"/>
            <a:ext cx="5721823" cy="5669807"/>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4196164">
            <a:off x="-4478873" y="6861709"/>
            <a:ext cx="11622266" cy="12388074"/>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228850">
            <a:off x="14026237" y="-3786037"/>
            <a:ext cx="6836042" cy="6773896"/>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9014864">
            <a:off x="-336415" y="7596737"/>
            <a:ext cx="5099239" cy="1965525"/>
          </a:xfrm>
          <a:prstGeom prst="rect">
            <a:avLst/>
          </a:prstGeom>
        </p:spPr>
      </p:pic>
      <p:pic>
        <p:nvPicPr>
          <p:cNvPr id="8" name="Picture 8"/>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546191" y="-1794241"/>
            <a:ext cx="3334026" cy="3588482"/>
          </a:xfrm>
          <a:prstGeom prst="rect">
            <a:avLst/>
          </a:prstGeom>
        </p:spPr>
      </p:pic>
      <p:pic>
        <p:nvPicPr>
          <p:cNvPr id="9" name="Picture 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3878502" y="8579500"/>
            <a:ext cx="2556197" cy="2751289"/>
          </a:xfrm>
          <a:prstGeom prst="rect">
            <a:avLst/>
          </a:prstGeom>
        </p:spPr>
      </p:pic>
      <p:pic>
        <p:nvPicPr>
          <p:cNvPr id="10" name="Picture 10"/>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185502">
            <a:off x="-3202910" y="120674"/>
            <a:ext cx="4352147" cy="4346443"/>
          </a:xfrm>
          <a:prstGeom prst="rect">
            <a:avLst/>
          </a:prstGeom>
        </p:spPr>
      </p:pic>
      <p:pic>
        <p:nvPicPr>
          <p:cNvPr id="11" name="Picture 11"/>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7379619">
            <a:off x="3992986" y="9104884"/>
            <a:ext cx="5810576" cy="5802961"/>
          </a:xfrm>
          <a:prstGeom prst="rect">
            <a:avLst/>
          </a:prstGeom>
        </p:spPr>
      </p:pic>
      <p:pic>
        <p:nvPicPr>
          <p:cNvPr id="12" name="Picture 12"/>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6632729">
            <a:off x="16634531" y="823224"/>
            <a:ext cx="4881157" cy="4874760"/>
          </a:xfrm>
          <a:prstGeom prst="rect">
            <a:avLst/>
          </a:prstGeom>
        </p:spPr>
      </p:pic>
      <p:grpSp>
        <p:nvGrpSpPr>
          <p:cNvPr id="13" name="Group 13"/>
          <p:cNvGrpSpPr/>
          <p:nvPr/>
        </p:nvGrpSpPr>
        <p:grpSpPr>
          <a:xfrm>
            <a:off x="14267800" y="1219491"/>
            <a:ext cx="2900572" cy="807705"/>
            <a:chOff x="0" y="0"/>
            <a:chExt cx="3867430" cy="1076939"/>
          </a:xfrm>
        </p:grpSpPr>
        <p:pic>
          <p:nvPicPr>
            <p:cNvPr id="14" name="Picture 14"/>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0" y="0"/>
              <a:ext cx="3867430" cy="618789"/>
            </a:xfrm>
            <a:prstGeom prst="rect">
              <a:avLst/>
            </a:prstGeom>
          </p:spPr>
        </p:pic>
        <p:pic>
          <p:nvPicPr>
            <p:cNvPr id="15" name="Picture 15"/>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0" y="458151"/>
              <a:ext cx="3867430" cy="618789"/>
            </a:xfrm>
            <a:prstGeom prst="rect">
              <a:avLst/>
            </a:prstGeom>
          </p:spPr>
        </p:pic>
      </p:grpSp>
      <p:sp>
        <p:nvSpPr>
          <p:cNvPr id="16" name="TextBox 16"/>
          <p:cNvSpPr txBox="1"/>
          <p:nvPr/>
        </p:nvSpPr>
        <p:spPr>
          <a:xfrm>
            <a:off x="5273002" y="5611826"/>
            <a:ext cx="7441484" cy="1389755"/>
          </a:xfrm>
          <a:prstGeom prst="rect">
            <a:avLst/>
          </a:prstGeom>
        </p:spPr>
        <p:txBody>
          <a:bodyPr lIns="0" tIns="0" rIns="0" bIns="0" anchor="t">
            <a:spAutoFit/>
          </a:bodyPr>
          <a:lstStyle/>
          <a:p>
            <a:pPr algn="ctr">
              <a:lnSpc>
                <a:spcPts val="11295"/>
              </a:lnSpc>
              <a:spcBef>
                <a:spcPct val="0"/>
              </a:spcBef>
              <a:defRPr sz="8068">
                <a:solidFill>
                  <a:srgbClr val="04989E"/>
                </a:solidFill>
              </a:defRPr>
            </a:pPr>
            <a:r>
              <a:rPr>
                <a:latin typeface="Abhaya Libre Regular Bold"/>
              </a:rPr>
              <a:t>@Regio.Digi.Hub</a:t>
            </a:r>
            <a:r>
              <a:rPr>
                <a:latin typeface="Abhaya Libre Regular"/>
              </a:rPr>
              <a:t> </a:t>
            </a:r>
          </a:p>
        </p:txBody>
      </p:sp>
      <p:pic>
        <p:nvPicPr>
          <p:cNvPr id="17" name="Picture 17"/>
          <p:cNvPicPr>
            <a:picLocks noChangeAspect="1"/>
          </p:cNvPicPr>
          <p:nvPr/>
        </p:nvPicPr>
        <p:blipFill>
          <a:blip r:embed="rId22"/>
          <a:srcRect/>
          <a:stretch>
            <a:fillRect/>
          </a:stretch>
        </p:blipFill>
        <p:spPr>
          <a:xfrm>
            <a:off x="7555793" y="9258300"/>
            <a:ext cx="3710720" cy="779251"/>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sp>
        <p:nvSpPr>
          <p:cNvPr id="2" name="TextBox 2"/>
          <p:cNvSpPr txBox="1"/>
          <p:nvPr/>
        </p:nvSpPr>
        <p:spPr>
          <a:xfrm>
            <a:off x="5798436" y="1730019"/>
            <a:ext cx="4684714" cy="555910"/>
          </a:xfrm>
          <a:prstGeom prst="rect">
            <a:avLst/>
          </a:prstGeom>
        </p:spPr>
        <p:txBody>
          <a:bodyPr lIns="0" tIns="0" rIns="0" bIns="0" anchor="t">
            <a:spAutoFit/>
          </a:bodyPr>
          <a:lstStyle/>
          <a:p>
            <a:pPr>
              <a:lnSpc>
                <a:spcPts val="4534"/>
              </a:lnSpc>
              <a:defRPr sz="3238" b="1">
                <a:solidFill>
                  <a:srgbClr val="000000"/>
                </a:solidFill>
                <a:latin typeface="Abhaya Libre Regular"/>
              </a:defRPr>
            </a:pPr>
            <a:r>
              <a:t>INTRODUCCIÓN</a:t>
            </a:r>
          </a:p>
        </p:txBody>
      </p:sp>
      <p:sp>
        <p:nvSpPr>
          <p:cNvPr id="3" name="TextBox 3"/>
          <p:cNvSpPr txBox="1"/>
          <p:nvPr/>
        </p:nvSpPr>
        <p:spPr>
          <a:xfrm>
            <a:off x="5796877" y="3530703"/>
            <a:ext cx="10620272" cy="557397"/>
          </a:xfrm>
          <a:prstGeom prst="rect">
            <a:avLst/>
          </a:prstGeom>
        </p:spPr>
        <p:txBody>
          <a:bodyPr wrap="square" lIns="0" tIns="0" rIns="0" bIns="0" anchor="t">
            <a:spAutoFit/>
          </a:bodyPr>
          <a:lstStyle/>
          <a:p>
            <a:pPr>
              <a:lnSpc>
                <a:spcPts val="4534"/>
              </a:lnSpc>
              <a:defRPr sz="3238" b="1">
                <a:solidFill>
                  <a:srgbClr val="000000"/>
                </a:solidFill>
                <a:latin typeface="Abhaya Libre Regular"/>
              </a:defRPr>
            </a:pPr>
            <a:r>
              <a:t>Conviértete en una persona en forma de T</a:t>
            </a:r>
            <a:endParaRPr lang="en-US" sz="3238" spc="-48" dirty="0">
              <a:solidFill>
                <a:srgbClr val="000000"/>
              </a:solidFill>
              <a:latin typeface="Abhaya Libre Regular"/>
            </a:endParaRPr>
          </a:p>
        </p:txBody>
      </p:sp>
      <p:sp>
        <p:nvSpPr>
          <p:cNvPr id="4" name="TextBox 4"/>
          <p:cNvSpPr txBox="1"/>
          <p:nvPr/>
        </p:nvSpPr>
        <p:spPr>
          <a:xfrm>
            <a:off x="5781301" y="5677152"/>
            <a:ext cx="10620272" cy="1102225"/>
          </a:xfrm>
          <a:prstGeom prst="rect">
            <a:avLst/>
          </a:prstGeom>
        </p:spPr>
        <p:txBody>
          <a:bodyPr wrap="square" lIns="0" tIns="0" rIns="0" bIns="0" anchor="t">
            <a:spAutoFit/>
          </a:bodyPr>
          <a:lstStyle/>
          <a:p>
            <a:pPr>
              <a:lnSpc>
                <a:spcPts val="4534"/>
              </a:lnSpc>
              <a:defRPr sz="3238">
                <a:solidFill>
                  <a:srgbClr val="000000"/>
                </a:solidFill>
                <a:latin typeface="Abhaya Libre Regular"/>
              </a:defRPr>
            </a:pPr>
            <a:r>
              <a:rPr b="1" dirty="0"/>
              <a:t>CAPÍTULO 4</a:t>
            </a:r>
            <a:r>
              <a:rPr dirty="0"/>
              <a:t>: </a:t>
            </a:r>
            <a:r>
              <a:rPr sz="2400" dirty="0" err="1"/>
              <a:t>Identificación</a:t>
            </a:r>
            <a:r>
              <a:rPr sz="2400" dirty="0"/>
              <a:t> de los </a:t>
            </a:r>
            <a:r>
              <a:rPr sz="2400" dirty="0" err="1"/>
              <a:t>elementos</a:t>
            </a:r>
            <a:r>
              <a:rPr sz="2400" dirty="0"/>
              <a:t> </a:t>
            </a:r>
            <a:r>
              <a:rPr sz="2400" dirty="0" err="1"/>
              <a:t>comunes</a:t>
            </a:r>
            <a:r>
              <a:rPr sz="2400" dirty="0"/>
              <a:t> entre los </a:t>
            </a:r>
            <a:r>
              <a:rPr sz="2400" dirty="0" err="1"/>
              <a:t>nichos</a:t>
            </a:r>
            <a:r>
              <a:rPr sz="2400" dirty="0"/>
              <a:t> de </a:t>
            </a:r>
            <a:r>
              <a:rPr sz="2400" dirty="0" err="1"/>
              <a:t>especialización</a:t>
            </a:r>
            <a:r>
              <a:rPr sz="2400" dirty="0"/>
              <a:t> </a:t>
            </a:r>
            <a:r>
              <a:rPr sz="2400" dirty="0" err="1"/>
              <a:t>inteligente</a:t>
            </a:r>
            <a:r>
              <a:rPr sz="2400" dirty="0"/>
              <a:t> de </a:t>
            </a:r>
            <a:r>
              <a:rPr sz="2400" dirty="0" err="1"/>
              <a:t>cada</a:t>
            </a:r>
            <a:r>
              <a:rPr sz="2400" dirty="0"/>
              <a:t> sector y los </a:t>
            </a:r>
            <a:r>
              <a:rPr sz="2400" dirty="0" err="1"/>
              <a:t>principales</a:t>
            </a:r>
            <a:r>
              <a:rPr sz="2400" dirty="0"/>
              <a:t> </a:t>
            </a:r>
            <a:r>
              <a:rPr sz="2400" dirty="0" err="1"/>
              <a:t>desafíos</a:t>
            </a:r>
            <a:r>
              <a:rPr sz="2400" dirty="0"/>
              <a:t> </a:t>
            </a:r>
            <a:r>
              <a:rPr sz="2400" dirty="0" err="1"/>
              <a:t>regionales</a:t>
            </a:r>
            <a:r>
              <a:rPr sz="2400" dirty="0"/>
              <a:t> </a:t>
            </a:r>
            <a:endParaRPr dirty="0"/>
          </a:p>
        </p:txBody>
      </p:sp>
      <p:sp>
        <p:nvSpPr>
          <p:cNvPr id="5" name="TextBox 5"/>
          <p:cNvSpPr txBox="1"/>
          <p:nvPr/>
        </p:nvSpPr>
        <p:spPr>
          <a:xfrm>
            <a:off x="5796877" y="2549140"/>
            <a:ext cx="10620272" cy="557397"/>
          </a:xfrm>
          <a:prstGeom prst="rect">
            <a:avLst/>
          </a:prstGeom>
        </p:spPr>
        <p:txBody>
          <a:bodyPr wrap="square" lIns="0" tIns="0" rIns="0" bIns="0" anchor="t">
            <a:spAutoFit/>
          </a:bodyPr>
          <a:lstStyle/>
          <a:p>
            <a:pPr>
              <a:lnSpc>
                <a:spcPts val="4534"/>
              </a:lnSpc>
              <a:defRPr sz="3238" b="1">
                <a:solidFill>
                  <a:srgbClr val="000000"/>
                </a:solidFill>
                <a:latin typeface="Abhaya Libre Regular"/>
              </a:defRPr>
            </a:pPr>
            <a:r>
              <a:t>Habilidades en forma de T</a:t>
            </a:r>
            <a:endParaRPr lang="en-US" sz="3238" spc="-48" dirty="0">
              <a:solidFill>
                <a:srgbClr val="000000"/>
              </a:solidFill>
              <a:latin typeface="Abhaya Libre Regular"/>
            </a:endParaRPr>
          </a:p>
        </p:txBody>
      </p:sp>
      <p:sp>
        <p:nvSpPr>
          <p:cNvPr id="6" name="TextBox 6"/>
          <p:cNvSpPr txBox="1"/>
          <p:nvPr/>
        </p:nvSpPr>
        <p:spPr>
          <a:xfrm>
            <a:off x="5798436" y="4662303"/>
            <a:ext cx="10620272" cy="557397"/>
          </a:xfrm>
          <a:prstGeom prst="rect">
            <a:avLst/>
          </a:prstGeom>
        </p:spPr>
        <p:txBody>
          <a:bodyPr wrap="square" lIns="0" tIns="0" rIns="0" bIns="0" anchor="t">
            <a:spAutoFit/>
          </a:bodyPr>
          <a:lstStyle/>
          <a:p>
            <a:pPr>
              <a:lnSpc>
                <a:spcPts val="4534"/>
              </a:lnSpc>
              <a:defRPr sz="3238" b="1">
                <a:solidFill>
                  <a:srgbClr val="000000"/>
                </a:solidFill>
                <a:latin typeface="Abhaya Libre Regular"/>
              </a:defRPr>
            </a:pPr>
            <a:r>
              <a:t>Pensamiento de soluciones inteligentes</a:t>
            </a:r>
            <a:endParaRPr lang="en-US" sz="3238" spc="-48" dirty="0">
              <a:solidFill>
                <a:srgbClr val="000000"/>
              </a:solidFill>
              <a:latin typeface="Abhaya Libre Regular"/>
            </a:endParaRPr>
          </a:p>
        </p:txBody>
      </p:sp>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947194">
            <a:off x="6660949" y="7876457"/>
            <a:ext cx="5364129" cy="5364129"/>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632120">
            <a:off x="-2174154" y="-1705919"/>
            <a:ext cx="5721823" cy="5669807"/>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6603835">
            <a:off x="5295880" y="-10406627"/>
            <a:ext cx="11622266" cy="12388074"/>
          </a:xfrm>
          <a:prstGeom prst="rect">
            <a:avLst/>
          </a:prstGeom>
        </p:spPr>
      </p:pic>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0800000">
            <a:off x="15414085" y="8264626"/>
            <a:ext cx="3334026" cy="3588482"/>
          </a:xfrm>
          <a:prstGeom prst="rect">
            <a:avLst/>
          </a:prstGeom>
        </p:spPr>
      </p:pic>
      <p:pic>
        <p:nvPicPr>
          <p:cNvPr id="12" name="Picture 12"/>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0800000">
            <a:off x="2161922" y="-772267"/>
            <a:ext cx="2556197" cy="2751289"/>
          </a:xfrm>
          <a:prstGeom prst="rect">
            <a:avLst/>
          </a:prstGeom>
        </p:spPr>
      </p:pic>
      <p:pic>
        <p:nvPicPr>
          <p:cNvPr id="13" name="Picture 13"/>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9614497">
            <a:off x="17447384" y="6091404"/>
            <a:ext cx="4352147" cy="4346443"/>
          </a:xfrm>
          <a:prstGeom prst="rect">
            <a:avLst/>
          </a:prstGeom>
        </p:spPr>
      </p:pic>
      <p:pic>
        <p:nvPicPr>
          <p:cNvPr id="14" name="Picture 14"/>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3420380">
            <a:off x="5570971" y="-4349323"/>
            <a:ext cx="5810576" cy="5802961"/>
          </a:xfrm>
          <a:prstGeom prst="rect">
            <a:avLst/>
          </a:prstGeom>
        </p:spPr>
      </p:pic>
      <p:sp>
        <p:nvSpPr>
          <p:cNvPr id="15" name="TextBox 15"/>
          <p:cNvSpPr txBox="1"/>
          <p:nvPr/>
        </p:nvSpPr>
        <p:spPr>
          <a:xfrm>
            <a:off x="1160102" y="5050278"/>
            <a:ext cx="8280738" cy="770736"/>
          </a:xfrm>
          <a:prstGeom prst="rect">
            <a:avLst/>
          </a:prstGeom>
        </p:spPr>
        <p:txBody>
          <a:bodyPr lIns="0" tIns="0" rIns="0" bIns="0" anchor="t">
            <a:spAutoFit/>
          </a:bodyPr>
          <a:lstStyle/>
          <a:p>
            <a:pPr>
              <a:lnSpc>
                <a:spcPts val="5449"/>
              </a:lnSpc>
              <a:defRPr sz="6410">
                <a:solidFill>
                  <a:srgbClr val="000000"/>
                </a:solidFill>
                <a:latin typeface="Abhaya Libre Regular Bold"/>
              </a:defRPr>
            </a:pPr>
            <a:r>
              <a:t>Contenido</a:t>
            </a:r>
          </a:p>
        </p:txBody>
      </p:sp>
      <p:sp>
        <p:nvSpPr>
          <p:cNvPr id="16" name="TextBox 16"/>
          <p:cNvSpPr txBox="1"/>
          <p:nvPr/>
        </p:nvSpPr>
        <p:spPr>
          <a:xfrm>
            <a:off x="5013066" y="1638300"/>
            <a:ext cx="1079688" cy="707040"/>
          </a:xfrm>
          <a:prstGeom prst="rect">
            <a:avLst/>
          </a:prstGeom>
        </p:spPr>
        <p:txBody>
          <a:bodyPr lIns="0" tIns="0" rIns="0" bIns="0" anchor="t">
            <a:spAutoFit/>
          </a:bodyPr>
          <a:lstStyle/>
          <a:p>
            <a:pPr>
              <a:lnSpc>
                <a:spcPts val="5654"/>
              </a:lnSpc>
              <a:defRPr sz="4038">
                <a:solidFill>
                  <a:srgbClr val="000000"/>
                </a:solidFill>
                <a:latin typeface="Abhaya Libre Regular"/>
              </a:defRPr>
            </a:pPr>
            <a:r>
              <a:t>01</a:t>
            </a:r>
          </a:p>
        </p:txBody>
      </p:sp>
      <p:sp>
        <p:nvSpPr>
          <p:cNvPr id="17" name="TextBox 17"/>
          <p:cNvSpPr txBox="1"/>
          <p:nvPr/>
        </p:nvSpPr>
        <p:spPr>
          <a:xfrm>
            <a:off x="5013066" y="2476500"/>
            <a:ext cx="1079688" cy="707040"/>
          </a:xfrm>
          <a:prstGeom prst="rect">
            <a:avLst/>
          </a:prstGeom>
        </p:spPr>
        <p:txBody>
          <a:bodyPr lIns="0" tIns="0" rIns="0" bIns="0" anchor="t">
            <a:spAutoFit/>
          </a:bodyPr>
          <a:lstStyle/>
          <a:p>
            <a:pPr>
              <a:lnSpc>
                <a:spcPts val="5654"/>
              </a:lnSpc>
              <a:defRPr sz="4038">
                <a:solidFill>
                  <a:srgbClr val="000000"/>
                </a:solidFill>
                <a:latin typeface="Abhaya Libre Regular"/>
              </a:defRPr>
            </a:pPr>
            <a:r>
              <a:t>02</a:t>
            </a:r>
          </a:p>
        </p:txBody>
      </p:sp>
      <p:sp>
        <p:nvSpPr>
          <p:cNvPr id="18" name="TextBox 18"/>
          <p:cNvSpPr txBox="1"/>
          <p:nvPr/>
        </p:nvSpPr>
        <p:spPr>
          <a:xfrm>
            <a:off x="5013066" y="3467100"/>
            <a:ext cx="1079688" cy="707040"/>
          </a:xfrm>
          <a:prstGeom prst="rect">
            <a:avLst/>
          </a:prstGeom>
        </p:spPr>
        <p:txBody>
          <a:bodyPr lIns="0" tIns="0" rIns="0" bIns="0" anchor="t">
            <a:spAutoFit/>
          </a:bodyPr>
          <a:lstStyle/>
          <a:p>
            <a:pPr>
              <a:lnSpc>
                <a:spcPts val="5654"/>
              </a:lnSpc>
              <a:defRPr sz="4038">
                <a:solidFill>
                  <a:srgbClr val="000000"/>
                </a:solidFill>
                <a:latin typeface="Abhaya Libre Regular"/>
              </a:defRPr>
            </a:pPr>
            <a:r>
              <a:t>03</a:t>
            </a:r>
          </a:p>
        </p:txBody>
      </p:sp>
      <p:sp>
        <p:nvSpPr>
          <p:cNvPr id="19" name="TextBox 19"/>
          <p:cNvSpPr txBox="1"/>
          <p:nvPr/>
        </p:nvSpPr>
        <p:spPr>
          <a:xfrm>
            <a:off x="5013066" y="4588860"/>
            <a:ext cx="1079688" cy="707040"/>
          </a:xfrm>
          <a:prstGeom prst="rect">
            <a:avLst/>
          </a:prstGeom>
        </p:spPr>
        <p:txBody>
          <a:bodyPr lIns="0" tIns="0" rIns="0" bIns="0" anchor="t">
            <a:spAutoFit/>
          </a:bodyPr>
          <a:lstStyle/>
          <a:p>
            <a:pPr>
              <a:lnSpc>
                <a:spcPts val="5654"/>
              </a:lnSpc>
              <a:defRPr sz="4038">
                <a:solidFill>
                  <a:srgbClr val="000000"/>
                </a:solidFill>
                <a:latin typeface="Abhaya Libre Regular"/>
              </a:defRPr>
            </a:pPr>
            <a:r>
              <a:t>04</a:t>
            </a:r>
          </a:p>
        </p:txBody>
      </p:sp>
      <p:sp>
        <p:nvSpPr>
          <p:cNvPr id="20" name="TextBox 20"/>
          <p:cNvSpPr txBox="1"/>
          <p:nvPr/>
        </p:nvSpPr>
        <p:spPr>
          <a:xfrm>
            <a:off x="5013066" y="5531334"/>
            <a:ext cx="1079688" cy="707040"/>
          </a:xfrm>
          <a:prstGeom prst="rect">
            <a:avLst/>
          </a:prstGeom>
        </p:spPr>
        <p:txBody>
          <a:bodyPr lIns="0" tIns="0" rIns="0" bIns="0" anchor="t">
            <a:spAutoFit/>
          </a:bodyPr>
          <a:lstStyle/>
          <a:p>
            <a:pPr>
              <a:lnSpc>
                <a:spcPts val="5654"/>
              </a:lnSpc>
              <a:defRPr sz="4038">
                <a:solidFill>
                  <a:srgbClr val="000000"/>
                </a:solidFill>
                <a:latin typeface="Abhaya Libre Regular"/>
              </a:defRPr>
            </a:pPr>
            <a:r>
              <a:rPr dirty="0"/>
              <a:t>05</a:t>
            </a:r>
          </a:p>
        </p:txBody>
      </p:sp>
      <p:sp>
        <p:nvSpPr>
          <p:cNvPr id="21" name="TextBox 21"/>
          <p:cNvSpPr txBox="1"/>
          <p:nvPr/>
        </p:nvSpPr>
        <p:spPr>
          <a:xfrm>
            <a:off x="5013066" y="6667500"/>
            <a:ext cx="1079688" cy="707040"/>
          </a:xfrm>
          <a:prstGeom prst="rect">
            <a:avLst/>
          </a:prstGeom>
        </p:spPr>
        <p:txBody>
          <a:bodyPr lIns="0" tIns="0" rIns="0" bIns="0" anchor="t">
            <a:spAutoFit/>
          </a:bodyPr>
          <a:lstStyle/>
          <a:p>
            <a:pPr>
              <a:lnSpc>
                <a:spcPts val="5654"/>
              </a:lnSpc>
              <a:defRPr sz="4038">
                <a:solidFill>
                  <a:srgbClr val="000000"/>
                </a:solidFill>
                <a:latin typeface="Abhaya Libre Regular"/>
              </a:defRPr>
            </a:pPr>
            <a:r>
              <a:t>06</a:t>
            </a:r>
          </a:p>
        </p:txBody>
      </p:sp>
      <p:pic>
        <p:nvPicPr>
          <p:cNvPr id="22" name="Picture 22"/>
          <p:cNvPicPr>
            <a:picLocks noChangeAspect="1"/>
          </p:cNvPicPr>
          <p:nvPr/>
        </p:nvPicPr>
        <p:blipFill>
          <a:blip r:embed="rId16"/>
          <a:srcRect/>
          <a:stretch>
            <a:fillRect/>
          </a:stretch>
        </p:blipFill>
        <p:spPr>
          <a:xfrm>
            <a:off x="16418708" y="0"/>
            <a:ext cx="1869292" cy="1869292"/>
          </a:xfrm>
          <a:prstGeom prst="rect">
            <a:avLst/>
          </a:prstGeom>
        </p:spPr>
      </p:pic>
      <p:pic>
        <p:nvPicPr>
          <p:cNvPr id="23" name="Picture 23"/>
          <p:cNvPicPr>
            <a:picLocks noChangeAspect="1"/>
          </p:cNvPicPr>
          <p:nvPr/>
        </p:nvPicPr>
        <p:blipFill>
          <a:blip r:embed="rId17"/>
          <a:srcRect/>
          <a:stretch>
            <a:fillRect/>
          </a:stretch>
        </p:blipFill>
        <p:spPr>
          <a:xfrm>
            <a:off x="7870030" y="9245916"/>
            <a:ext cx="3710720" cy="779251"/>
          </a:xfrm>
          <a:prstGeom prst="rect">
            <a:avLst/>
          </a:prstGeom>
        </p:spPr>
      </p:pic>
      <p:sp>
        <p:nvSpPr>
          <p:cNvPr id="7" name="TextBox 7"/>
          <p:cNvSpPr txBox="1"/>
          <p:nvPr/>
        </p:nvSpPr>
        <p:spPr>
          <a:xfrm>
            <a:off x="5796877" y="6784992"/>
            <a:ext cx="10620272" cy="1102225"/>
          </a:xfrm>
          <a:prstGeom prst="rect">
            <a:avLst/>
          </a:prstGeom>
        </p:spPr>
        <p:txBody>
          <a:bodyPr wrap="square" lIns="0" tIns="0" rIns="0" bIns="0" anchor="t">
            <a:spAutoFit/>
          </a:bodyPr>
          <a:lstStyle/>
          <a:p>
            <a:pPr>
              <a:lnSpc>
                <a:spcPts val="4534"/>
              </a:lnSpc>
              <a:defRPr sz="3238">
                <a:solidFill>
                  <a:srgbClr val="000000"/>
                </a:solidFill>
                <a:latin typeface="Abhaya Libre Regular"/>
              </a:defRPr>
            </a:pPr>
            <a:r>
              <a:rPr b="1" dirty="0"/>
              <a:t>CAPÍTULO 5</a:t>
            </a:r>
            <a:r>
              <a:rPr dirty="0"/>
              <a:t>: </a:t>
            </a:r>
            <a:r>
              <a:rPr sz="2400" dirty="0"/>
              <a:t>Desarrollo de </a:t>
            </a:r>
            <a:r>
              <a:rPr sz="2400" dirty="0" err="1"/>
              <a:t>habilidades</a:t>
            </a:r>
            <a:r>
              <a:rPr sz="2400" dirty="0"/>
              <a:t> </a:t>
            </a:r>
            <a:r>
              <a:rPr sz="2400" dirty="0" err="1"/>
              <a:t>inteligentes</a:t>
            </a:r>
            <a:r>
              <a:rPr sz="2400" dirty="0"/>
              <a:t>: </a:t>
            </a:r>
            <a:r>
              <a:rPr sz="2400" dirty="0" err="1"/>
              <a:t>habilidades</a:t>
            </a:r>
            <a:r>
              <a:rPr sz="2400" dirty="0"/>
              <a:t> </a:t>
            </a:r>
            <a:r>
              <a:rPr sz="2400" dirty="0" err="1"/>
              <a:t>en</a:t>
            </a:r>
            <a:r>
              <a:rPr sz="2400" dirty="0"/>
              <a:t> forma de T, </a:t>
            </a:r>
            <a:r>
              <a:rPr sz="2400" dirty="0" err="1"/>
              <a:t>pensamiento</a:t>
            </a:r>
            <a:r>
              <a:rPr sz="2400" dirty="0"/>
              <a:t> de </a:t>
            </a:r>
            <a:r>
              <a:rPr sz="2400" dirty="0" err="1"/>
              <a:t>soluciones</a:t>
            </a:r>
            <a:r>
              <a:rPr sz="2400" dirty="0"/>
              <a:t> </a:t>
            </a:r>
            <a:r>
              <a:rPr sz="2400" dirty="0" err="1"/>
              <a:t>inteligentes</a:t>
            </a:r>
            <a:r>
              <a:rPr sz="2400" dirty="0"/>
              <a:t>, </a:t>
            </a:r>
            <a:r>
              <a:rPr sz="2400" dirty="0" err="1"/>
              <a:t>planificación</a:t>
            </a:r>
            <a:r>
              <a:rPr sz="2400" dirty="0"/>
              <a:t> </a:t>
            </a:r>
            <a:r>
              <a:rPr sz="2400" dirty="0" err="1"/>
              <a:t>inteligente</a:t>
            </a:r>
            <a:r>
              <a:rPr sz="2400" dirty="0"/>
              <a:t> </a:t>
            </a:r>
            <a:endParaRPr dirty="0"/>
          </a:p>
        </p:txBody>
      </p:sp>
      <p:sp>
        <p:nvSpPr>
          <p:cNvPr id="25" name="TextBox 21">
            <a:extLst>
              <a:ext uri="{FF2B5EF4-FFF2-40B4-BE49-F238E27FC236}">
                <a16:creationId xmlns:a16="http://schemas.microsoft.com/office/drawing/2014/main" id="{E81E6B41-C70D-A24B-1F71-CA783CF4223D}"/>
              </a:ext>
            </a:extLst>
          </p:cNvPr>
          <p:cNvSpPr txBox="1"/>
          <p:nvPr/>
        </p:nvSpPr>
        <p:spPr>
          <a:xfrm>
            <a:off x="5013066" y="7778807"/>
            <a:ext cx="1079688" cy="707040"/>
          </a:xfrm>
          <a:prstGeom prst="rect">
            <a:avLst/>
          </a:prstGeom>
        </p:spPr>
        <p:txBody>
          <a:bodyPr lIns="0" tIns="0" rIns="0" bIns="0" anchor="t">
            <a:spAutoFit/>
          </a:bodyPr>
          <a:lstStyle/>
          <a:p>
            <a:pPr>
              <a:lnSpc>
                <a:spcPts val="5654"/>
              </a:lnSpc>
              <a:defRPr sz="4038">
                <a:solidFill>
                  <a:srgbClr val="000000"/>
                </a:solidFill>
                <a:latin typeface="Abhaya Libre Regular"/>
              </a:defRPr>
            </a:pPr>
            <a:r>
              <a:t>07</a:t>
            </a:r>
          </a:p>
        </p:txBody>
      </p:sp>
      <p:sp>
        <p:nvSpPr>
          <p:cNvPr id="26" name="TextBox 7">
            <a:extLst>
              <a:ext uri="{FF2B5EF4-FFF2-40B4-BE49-F238E27FC236}">
                <a16:creationId xmlns:a16="http://schemas.microsoft.com/office/drawing/2014/main" id="{5D25EA0E-341F-C590-E5C3-12E5EC7E1207}"/>
              </a:ext>
            </a:extLst>
          </p:cNvPr>
          <p:cNvSpPr txBox="1"/>
          <p:nvPr/>
        </p:nvSpPr>
        <p:spPr>
          <a:xfrm>
            <a:off x="5796877" y="7911187"/>
            <a:ext cx="10620272" cy="557397"/>
          </a:xfrm>
          <a:prstGeom prst="rect">
            <a:avLst/>
          </a:prstGeom>
        </p:spPr>
        <p:txBody>
          <a:bodyPr wrap="square" lIns="0" tIns="0" rIns="0" bIns="0" anchor="t">
            <a:spAutoFit/>
          </a:bodyPr>
          <a:lstStyle/>
          <a:p>
            <a:pPr>
              <a:lnSpc>
                <a:spcPts val="4534"/>
              </a:lnSpc>
              <a:defRPr sz="3238" b="1">
                <a:solidFill>
                  <a:srgbClr val="000000"/>
                </a:solidFill>
                <a:latin typeface="Abhaya Libre Regular"/>
              </a:defRPr>
            </a:pPr>
            <a:r>
              <a:rPr dirty="0"/>
              <a:t>FINAL</a:t>
            </a:r>
            <a:endParaRPr lang="en-US" sz="3238" spc="-48" dirty="0">
              <a:solidFill>
                <a:srgbClr val="000000"/>
              </a:solidFill>
              <a:latin typeface="Abhaya Libre Regul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0201305" y="1207152"/>
            <a:ext cx="7067037" cy="7872695"/>
            <a:chOff x="0" y="-109220"/>
            <a:chExt cx="5759450" cy="6416040"/>
          </a:xfrm>
        </p:grpSpPr>
        <p:sp>
          <p:nvSpPr>
            <p:cNvPr id="3" name="Freeform 3"/>
            <p:cNvSpPr/>
            <p:nvPr/>
          </p:nvSpPr>
          <p:spPr>
            <a:xfrm>
              <a:off x="0" y="-109220"/>
              <a:ext cx="5759450" cy="6416040"/>
            </a:xfrm>
            <a:custGeom>
              <a:avLst/>
              <a:gdLst/>
              <a:ahLst/>
              <a:cxnLst/>
              <a:rect l="l" t="t" r="r" b="b"/>
              <a:pathLst>
                <a:path w="5759450" h="6416040">
                  <a:moveTo>
                    <a:pt x="3689350" y="2145030"/>
                  </a:moveTo>
                  <a:lnTo>
                    <a:pt x="5759450" y="1197610"/>
                  </a:lnTo>
                  <a:lnTo>
                    <a:pt x="5759450" y="2886710"/>
                  </a:lnTo>
                  <a:lnTo>
                    <a:pt x="4556760" y="3754120"/>
                  </a:lnTo>
                  <a:cubicBezTo>
                    <a:pt x="4946650" y="3728720"/>
                    <a:pt x="5336540" y="3740150"/>
                    <a:pt x="5723890" y="3787140"/>
                  </a:cubicBezTo>
                  <a:lnTo>
                    <a:pt x="5585460" y="5309870"/>
                  </a:lnTo>
                  <a:cubicBezTo>
                    <a:pt x="3920490" y="5110480"/>
                    <a:pt x="871220" y="6416040"/>
                    <a:pt x="871220" y="6416040"/>
                  </a:cubicBezTo>
                  <a:lnTo>
                    <a:pt x="871220" y="5125720"/>
                  </a:lnTo>
                  <a:lnTo>
                    <a:pt x="833120" y="5143500"/>
                  </a:lnTo>
                  <a:cubicBezTo>
                    <a:pt x="538480" y="5278120"/>
                    <a:pt x="189230" y="5148580"/>
                    <a:pt x="54610" y="4852670"/>
                  </a:cubicBezTo>
                  <a:cubicBezTo>
                    <a:pt x="17780" y="4776470"/>
                    <a:pt x="0" y="4692650"/>
                    <a:pt x="0" y="4607560"/>
                  </a:cubicBezTo>
                  <a:lnTo>
                    <a:pt x="0" y="4607560"/>
                  </a:lnTo>
                  <a:cubicBezTo>
                    <a:pt x="0" y="4114800"/>
                    <a:pt x="207010" y="3644900"/>
                    <a:pt x="570230" y="3310890"/>
                  </a:cubicBezTo>
                  <a:lnTo>
                    <a:pt x="1681480" y="2293620"/>
                  </a:lnTo>
                  <a:cubicBezTo>
                    <a:pt x="1130300" y="2419350"/>
                    <a:pt x="563880" y="2466340"/>
                    <a:pt x="0" y="2437130"/>
                  </a:cubicBezTo>
                  <a:lnTo>
                    <a:pt x="0" y="1084580"/>
                  </a:lnTo>
                  <a:cubicBezTo>
                    <a:pt x="1257300" y="1145540"/>
                    <a:pt x="2424430" y="811530"/>
                    <a:pt x="3529330" y="203200"/>
                  </a:cubicBezTo>
                  <a:cubicBezTo>
                    <a:pt x="3896360" y="0"/>
                    <a:pt x="4358640" y="133350"/>
                    <a:pt x="4561840" y="500380"/>
                  </a:cubicBezTo>
                  <a:cubicBezTo>
                    <a:pt x="4624070" y="613410"/>
                    <a:pt x="4657090" y="739140"/>
                    <a:pt x="4657090" y="867410"/>
                  </a:cubicBezTo>
                  <a:lnTo>
                    <a:pt x="4657090" y="923290"/>
                  </a:lnTo>
                  <a:cubicBezTo>
                    <a:pt x="4657090" y="1136650"/>
                    <a:pt x="4568190" y="1339850"/>
                    <a:pt x="4410710" y="1483360"/>
                  </a:cubicBezTo>
                  <a:cubicBezTo>
                    <a:pt x="4122420" y="1747520"/>
                    <a:pt x="3689350" y="2145030"/>
                    <a:pt x="3689350" y="2145030"/>
                  </a:cubicBezTo>
                  <a:close/>
                </a:path>
              </a:pathLst>
            </a:custGeom>
            <a:solidFill>
              <a:srgbClr val="000000">
                <a:alpha val="0"/>
              </a:srgbClr>
            </a:solidFill>
            <a:ln w="12700">
              <a:solidFill>
                <a:srgbClr val="000000"/>
              </a:solidFill>
            </a:ln>
          </p:spPr>
          <p:txBody>
            <a:bodyPr/>
            <a:lstStyle/>
            <a:p>
              <a:endParaRPr lang="es-ES" dirty="0"/>
            </a:p>
          </p:txBody>
        </p:sp>
      </p:grpSp>
      <p:sp>
        <p:nvSpPr>
          <p:cNvPr id="4" name="TextBox 4"/>
          <p:cNvSpPr txBox="1"/>
          <p:nvPr/>
        </p:nvSpPr>
        <p:spPr>
          <a:xfrm>
            <a:off x="3124200" y="1332013"/>
            <a:ext cx="8280738" cy="770736"/>
          </a:xfrm>
          <a:prstGeom prst="rect">
            <a:avLst/>
          </a:prstGeom>
        </p:spPr>
        <p:txBody>
          <a:bodyPr lIns="0" tIns="0" rIns="0" bIns="0" anchor="t">
            <a:spAutoFit/>
          </a:bodyPr>
          <a:lstStyle/>
          <a:p>
            <a:pPr>
              <a:lnSpc>
                <a:spcPts val="5449"/>
              </a:lnSpc>
              <a:defRPr sz="6410">
                <a:solidFill>
                  <a:srgbClr val="000000"/>
                </a:solidFill>
                <a:latin typeface="Abhaya Libre Regular"/>
              </a:defRPr>
            </a:pPr>
            <a:r>
              <a:t>Introducción</a:t>
            </a:r>
          </a:p>
        </p:txBody>
      </p:sp>
      <p:sp>
        <p:nvSpPr>
          <p:cNvPr id="5" name="TextBox 5"/>
          <p:cNvSpPr txBox="1"/>
          <p:nvPr/>
        </p:nvSpPr>
        <p:spPr>
          <a:xfrm>
            <a:off x="1202882" y="2773619"/>
            <a:ext cx="8418862" cy="4739759"/>
          </a:xfrm>
          <a:prstGeom prst="rect">
            <a:avLst/>
          </a:prstGeom>
        </p:spPr>
        <p:txBody>
          <a:bodyPr wrap="square" lIns="0" tIns="0" rIns="0" bIns="0" anchor="t">
            <a:spAutoFit/>
          </a:bodyPr>
          <a:lstStyle/>
          <a:p>
            <a:pPr algn="just">
              <a:defRPr sz="2800">
                <a:solidFill>
                  <a:srgbClr val="374151"/>
                </a:solidFill>
                <a:effectLst/>
                <a:latin typeface="Söhne"/>
              </a:defRPr>
            </a:pPr>
            <a:r>
              <a:rPr dirty="0"/>
              <a:t>El </a:t>
            </a:r>
            <a:r>
              <a:rPr dirty="0" err="1"/>
              <a:t>enfoque</a:t>
            </a:r>
            <a:r>
              <a:rPr dirty="0"/>
              <a:t> de la </a:t>
            </a:r>
            <a:r>
              <a:rPr dirty="0" err="1"/>
              <a:t>Especialización</a:t>
            </a:r>
            <a:r>
              <a:rPr dirty="0"/>
              <a:t> </a:t>
            </a:r>
            <a:r>
              <a:rPr dirty="0" err="1"/>
              <a:t>Inteligente</a:t>
            </a:r>
            <a:r>
              <a:rPr dirty="0"/>
              <a:t> forma </a:t>
            </a:r>
            <a:r>
              <a:rPr dirty="0" err="1"/>
              <a:t>parte</a:t>
            </a:r>
            <a:r>
              <a:rPr dirty="0"/>
              <a:t> de la </a:t>
            </a:r>
            <a:r>
              <a:rPr dirty="0" err="1"/>
              <a:t>política</a:t>
            </a:r>
            <a:r>
              <a:rPr dirty="0"/>
              <a:t> regional de </a:t>
            </a:r>
            <a:r>
              <a:rPr dirty="0" err="1"/>
              <a:t>innovación</a:t>
            </a:r>
            <a:r>
              <a:rPr dirty="0"/>
              <a:t> de la UE </a:t>
            </a:r>
            <a:r>
              <a:rPr dirty="0" err="1"/>
              <a:t>desde</a:t>
            </a:r>
            <a:r>
              <a:rPr dirty="0"/>
              <a:t> 2010 y, sin embargo, </a:t>
            </a:r>
            <a:r>
              <a:rPr dirty="0" err="1"/>
              <a:t>el</a:t>
            </a:r>
            <a:r>
              <a:rPr dirty="0"/>
              <a:t> </a:t>
            </a:r>
            <a:r>
              <a:rPr dirty="0" err="1"/>
              <a:t>papel</a:t>
            </a:r>
            <a:r>
              <a:rPr dirty="0"/>
              <a:t> de las </a:t>
            </a:r>
            <a:r>
              <a:rPr dirty="0" err="1"/>
              <a:t>habilidades</a:t>
            </a:r>
            <a:r>
              <a:rPr dirty="0"/>
              <a:t> y la </a:t>
            </a:r>
            <a:r>
              <a:rPr dirty="0" err="1"/>
              <a:t>educación</a:t>
            </a:r>
            <a:r>
              <a:rPr dirty="0"/>
              <a:t> y </a:t>
            </a:r>
            <a:r>
              <a:rPr dirty="0" err="1"/>
              <a:t>formación</a:t>
            </a:r>
            <a:r>
              <a:rPr dirty="0"/>
              <a:t> </a:t>
            </a:r>
            <a:r>
              <a:rPr dirty="0" err="1"/>
              <a:t>profesional</a:t>
            </a:r>
            <a:r>
              <a:rPr dirty="0"/>
              <a:t> </a:t>
            </a:r>
            <a:r>
              <a:rPr dirty="0" err="1"/>
              <a:t>en</a:t>
            </a:r>
            <a:r>
              <a:rPr dirty="0"/>
              <a:t> la </a:t>
            </a:r>
            <a:r>
              <a:rPr dirty="0" err="1"/>
              <a:t>aplicación</a:t>
            </a:r>
            <a:r>
              <a:rPr dirty="0"/>
              <a:t> de las </a:t>
            </a:r>
            <a:r>
              <a:rPr dirty="0" err="1"/>
              <a:t>estrategias</a:t>
            </a:r>
            <a:r>
              <a:rPr dirty="0"/>
              <a:t> de </a:t>
            </a:r>
            <a:r>
              <a:rPr dirty="0" err="1"/>
              <a:t>Especialización</a:t>
            </a:r>
            <a:r>
              <a:rPr dirty="0"/>
              <a:t> </a:t>
            </a:r>
            <a:r>
              <a:rPr dirty="0" err="1"/>
              <a:t>Inteligente</a:t>
            </a:r>
            <a:r>
              <a:rPr dirty="0"/>
              <a:t> </a:t>
            </a:r>
            <a:r>
              <a:rPr dirty="0" err="1"/>
              <a:t>apenas</a:t>
            </a:r>
            <a:r>
              <a:rPr dirty="0"/>
              <a:t> </a:t>
            </a:r>
            <a:r>
              <a:rPr dirty="0" err="1"/>
              <a:t>acaba</a:t>
            </a:r>
            <a:r>
              <a:rPr dirty="0"/>
              <a:t> de </a:t>
            </a:r>
            <a:r>
              <a:rPr dirty="0" err="1"/>
              <a:t>empezar</a:t>
            </a:r>
            <a:r>
              <a:rPr dirty="0"/>
              <a:t> a </a:t>
            </a:r>
            <a:r>
              <a:rPr dirty="0" err="1"/>
              <a:t>llamar</a:t>
            </a:r>
            <a:r>
              <a:rPr dirty="0"/>
              <a:t> la </a:t>
            </a:r>
            <a:r>
              <a:rPr dirty="0" err="1"/>
              <a:t>atención</a:t>
            </a:r>
            <a:r>
              <a:rPr dirty="0"/>
              <a:t>. A </a:t>
            </a:r>
            <a:r>
              <a:rPr dirty="0" err="1"/>
              <a:t>pesar</a:t>
            </a:r>
            <a:r>
              <a:rPr dirty="0"/>
              <a:t> de </a:t>
            </a:r>
            <a:r>
              <a:rPr dirty="0" err="1"/>
              <a:t>haber</a:t>
            </a:r>
            <a:r>
              <a:rPr dirty="0"/>
              <a:t> </a:t>
            </a:r>
            <a:r>
              <a:rPr dirty="0" err="1"/>
              <a:t>aparecido</a:t>
            </a:r>
            <a:r>
              <a:rPr dirty="0"/>
              <a:t> </a:t>
            </a:r>
            <a:r>
              <a:rPr dirty="0" err="1"/>
              <a:t>en</a:t>
            </a:r>
            <a:r>
              <a:rPr dirty="0"/>
              <a:t> </a:t>
            </a:r>
            <a:r>
              <a:rPr dirty="0" err="1"/>
              <a:t>documentos</a:t>
            </a:r>
            <a:r>
              <a:rPr dirty="0"/>
              <a:t> </a:t>
            </a:r>
            <a:r>
              <a:rPr dirty="0" err="1"/>
              <a:t>políticos</a:t>
            </a:r>
            <a:r>
              <a:rPr dirty="0"/>
              <a:t> </a:t>
            </a:r>
            <a:r>
              <a:rPr dirty="0" err="1"/>
              <a:t>anteriores</a:t>
            </a:r>
            <a:r>
              <a:rPr dirty="0"/>
              <a:t>, </a:t>
            </a:r>
            <a:r>
              <a:rPr dirty="0" err="1"/>
              <a:t>fue</a:t>
            </a:r>
            <a:r>
              <a:rPr dirty="0"/>
              <a:t> la </a:t>
            </a:r>
            <a:r>
              <a:rPr dirty="0" err="1"/>
              <a:t>Comunicación</a:t>
            </a:r>
            <a:r>
              <a:rPr dirty="0"/>
              <a:t> de 2017 </a:t>
            </a:r>
            <a:r>
              <a:rPr dirty="0" err="1"/>
              <a:t>sobre</a:t>
            </a:r>
            <a:r>
              <a:rPr dirty="0"/>
              <a:t> </a:t>
            </a:r>
            <a:r>
              <a:rPr dirty="0" err="1"/>
              <a:t>el</a:t>
            </a:r>
            <a:r>
              <a:rPr dirty="0"/>
              <a:t> </a:t>
            </a:r>
            <a:r>
              <a:rPr dirty="0" err="1"/>
              <a:t>refuerzo</a:t>
            </a:r>
            <a:r>
              <a:rPr dirty="0"/>
              <a:t> de la </a:t>
            </a:r>
            <a:r>
              <a:rPr dirty="0" err="1"/>
              <a:t>innovación</a:t>
            </a:r>
            <a:r>
              <a:rPr dirty="0"/>
              <a:t> </a:t>
            </a:r>
            <a:r>
              <a:rPr dirty="0" err="1"/>
              <a:t>en</a:t>
            </a:r>
            <a:r>
              <a:rPr dirty="0"/>
              <a:t> las </a:t>
            </a:r>
            <a:r>
              <a:rPr dirty="0" err="1"/>
              <a:t>regiones</a:t>
            </a:r>
            <a:r>
              <a:rPr dirty="0"/>
              <a:t> de Europa, </a:t>
            </a:r>
            <a:r>
              <a:rPr dirty="0" err="1"/>
              <a:t>basada</a:t>
            </a:r>
            <a:r>
              <a:rPr dirty="0"/>
              <a:t> </a:t>
            </a:r>
            <a:r>
              <a:rPr dirty="0" err="1"/>
              <a:t>en</a:t>
            </a:r>
            <a:r>
              <a:rPr dirty="0"/>
              <a:t> la </a:t>
            </a:r>
            <a:r>
              <a:rPr dirty="0" err="1"/>
              <a:t>experiencia</a:t>
            </a:r>
            <a:r>
              <a:rPr dirty="0"/>
              <a:t> de la </a:t>
            </a:r>
            <a:r>
              <a:rPr dirty="0" err="1"/>
              <a:t>implementación</a:t>
            </a:r>
            <a:r>
              <a:rPr dirty="0"/>
              <a:t> de la </a:t>
            </a:r>
            <a:r>
              <a:rPr dirty="0" err="1"/>
              <a:t>Especialización</a:t>
            </a:r>
            <a:r>
              <a:rPr dirty="0"/>
              <a:t> </a:t>
            </a:r>
            <a:r>
              <a:rPr dirty="0" err="1"/>
              <a:t>Inteligente</a:t>
            </a:r>
            <a:r>
              <a:rPr dirty="0"/>
              <a:t> </a:t>
            </a:r>
            <a:r>
              <a:rPr dirty="0" err="1"/>
              <a:t>en</a:t>
            </a:r>
            <a:r>
              <a:rPr dirty="0"/>
              <a:t> la </a:t>
            </a:r>
            <a:r>
              <a:rPr dirty="0" err="1"/>
              <a:t>práctica</a:t>
            </a:r>
            <a:r>
              <a:rPr dirty="0"/>
              <a:t>, la que </a:t>
            </a:r>
            <a:r>
              <a:rPr dirty="0" err="1"/>
              <a:t>ilustró</a:t>
            </a:r>
            <a:r>
              <a:rPr dirty="0"/>
              <a:t> </a:t>
            </a:r>
            <a:r>
              <a:rPr dirty="0" err="1"/>
              <a:t>su</a:t>
            </a:r>
            <a:r>
              <a:rPr dirty="0"/>
              <a:t> </a:t>
            </a:r>
            <a:r>
              <a:rPr dirty="0" err="1"/>
              <a:t>importancia</a:t>
            </a:r>
            <a:r>
              <a:rPr dirty="0"/>
              <a:t> para la </a:t>
            </a:r>
            <a:r>
              <a:rPr dirty="0" err="1"/>
              <a:t>política</a:t>
            </a:r>
            <a:r>
              <a:rPr dirty="0"/>
              <a:t> regional de </a:t>
            </a:r>
            <a:r>
              <a:rPr dirty="0" err="1"/>
              <a:t>innovación</a:t>
            </a:r>
            <a:r>
              <a:rPr dirty="0"/>
              <a:t>. </a:t>
            </a:r>
          </a:p>
          <a:p>
            <a:pPr algn="just"/>
            <a:endParaRPr lang="en-GB" sz="2800" b="0" i="0" dirty="0">
              <a:solidFill>
                <a:srgbClr val="374151"/>
              </a:solidFill>
              <a:effectLst/>
              <a:latin typeface="Söhne"/>
            </a:endParaRPr>
          </a:p>
        </p:txBody>
      </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4510958" y="7447299"/>
            <a:ext cx="11622266" cy="12388074"/>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9" name="Picture 9"/>
          <p:cNvPicPr>
            <a:picLocks noChangeAspect="1"/>
          </p:cNvPicPr>
          <p:nvPr/>
        </p:nvPicPr>
        <p:blipFill>
          <a:blip r:embed="rId6"/>
          <a:srcRect/>
          <a:stretch>
            <a:fillRect/>
          </a:stretch>
        </p:blipFill>
        <p:spPr>
          <a:xfrm>
            <a:off x="16418708" y="0"/>
            <a:ext cx="1869292" cy="1869292"/>
          </a:xfrm>
          <a:prstGeom prst="rect">
            <a:avLst/>
          </a:prstGeom>
        </p:spPr>
      </p:pic>
      <p:pic>
        <p:nvPicPr>
          <p:cNvPr id="10" name="Picture 10"/>
          <p:cNvPicPr>
            <a:picLocks noChangeAspect="1"/>
          </p:cNvPicPr>
          <p:nvPr/>
        </p:nvPicPr>
        <p:blipFill>
          <a:blip r:embed="rId7"/>
          <a:srcRect/>
          <a:stretch>
            <a:fillRect/>
          </a:stretch>
        </p:blipFill>
        <p:spPr>
          <a:xfrm>
            <a:off x="7870030" y="9245916"/>
            <a:ext cx="3710720" cy="779251"/>
          </a:xfrm>
          <a:prstGeom prst="rect">
            <a:avLst/>
          </a:prstGeom>
        </p:spPr>
      </p:pic>
      <p:pic>
        <p:nvPicPr>
          <p:cNvPr id="1028" name="Picture 4" descr="Free Businessman Tablet photo and picture">
            <a:extLst>
              <a:ext uri="{FF2B5EF4-FFF2-40B4-BE49-F238E27FC236}">
                <a16:creationId xmlns:a16="http://schemas.microsoft.com/office/drawing/2014/main" id="{A970FA27-1555-EBDB-5D5D-0CD7A2179C5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201305" y="4016768"/>
            <a:ext cx="6997445" cy="291560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2">
            <a:extLst>
              <a:ext uri="{FF2B5EF4-FFF2-40B4-BE49-F238E27FC236}">
                <a16:creationId xmlns:a16="http://schemas.microsoft.com/office/drawing/2014/main" id="{785B8112-FE51-FEF6-D79E-69912C16D00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852805">
            <a:off x="6330350" y="-3385150"/>
            <a:ext cx="5364129" cy="5364129"/>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5">
            <a:extLst>
              <a:ext uri="{FF2B5EF4-FFF2-40B4-BE49-F238E27FC236}">
                <a16:creationId xmlns:a16="http://schemas.microsoft.com/office/drawing/2014/main" id="{C0914DE8-3267-AC10-62AC-3B98A4E128E7}"/>
              </a:ext>
            </a:extLst>
          </p:cNvPr>
          <p:cNvSpPr txBox="1"/>
          <p:nvPr/>
        </p:nvSpPr>
        <p:spPr>
          <a:xfrm>
            <a:off x="6629400" y="3190563"/>
            <a:ext cx="8986825" cy="3447098"/>
          </a:xfrm>
          <a:prstGeom prst="rect">
            <a:avLst/>
          </a:prstGeom>
        </p:spPr>
        <p:txBody>
          <a:bodyPr wrap="square" lIns="0" tIns="0" rIns="0" bIns="0" anchor="t">
            <a:spAutoFit/>
          </a:bodyPr>
          <a:lstStyle/>
          <a:p>
            <a:pPr algn="just">
              <a:defRPr sz="2800">
                <a:solidFill>
                  <a:srgbClr val="374151"/>
                </a:solidFill>
                <a:effectLst/>
                <a:latin typeface="Söhne"/>
              </a:defRPr>
            </a:pPr>
            <a:r>
              <a:t>La pandemia de la COVID-19 ha acelerado la necesidad de volver a formar y mejorar la mano de obra, especialmente en las regiones que se han visto muy afectadas por la crisis. El sector de la FP tiene un papel importante en el proceso de equipar a las personas con las habilidades necesarias para prosperar en el mercado laboral, el cual cambia rápidamente.</a:t>
            </a:r>
          </a:p>
          <a:p>
            <a:pPr algn="just">
              <a:defRPr sz="2800">
                <a:solidFill>
                  <a:srgbClr val="374151"/>
                </a:solidFill>
                <a:effectLst/>
                <a:latin typeface="Söhne"/>
              </a:defRPr>
            </a:pPr>
            <a:r>
              <a:t>En este contexto, el desarrollo de habilidades inteligentes, incluidas las habilidades en forma de T, el pensamiento de soluciones inteligentes y la planificación inteligente, es esencial. </a:t>
            </a:r>
          </a:p>
        </p:txBody>
      </p:sp>
      <p:pic>
        <p:nvPicPr>
          <p:cNvPr id="3" name="Picture 6">
            <a:extLst>
              <a:ext uri="{FF2B5EF4-FFF2-40B4-BE49-F238E27FC236}">
                <a16:creationId xmlns:a16="http://schemas.microsoft.com/office/drawing/2014/main" id="{8BFDA1CE-3C19-8BB3-B025-5EC70565734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4510958" y="7447299"/>
            <a:ext cx="11622266" cy="12388074"/>
          </a:xfrm>
          <a:prstGeom prst="rect">
            <a:avLst/>
          </a:prstGeom>
        </p:spPr>
      </p:pic>
      <p:pic>
        <p:nvPicPr>
          <p:cNvPr id="4" name="Picture 7">
            <a:extLst>
              <a:ext uri="{FF2B5EF4-FFF2-40B4-BE49-F238E27FC236}">
                <a16:creationId xmlns:a16="http://schemas.microsoft.com/office/drawing/2014/main" id="{9338C864-00C4-ED2C-0B7D-0799D85AC5F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5" name="Picture 9">
            <a:extLst>
              <a:ext uri="{FF2B5EF4-FFF2-40B4-BE49-F238E27FC236}">
                <a16:creationId xmlns:a16="http://schemas.microsoft.com/office/drawing/2014/main" id="{F77F1175-B58A-3010-D7E4-AF1F889B969C}"/>
              </a:ext>
            </a:extLst>
          </p:cNvPr>
          <p:cNvPicPr>
            <a:picLocks noChangeAspect="1"/>
          </p:cNvPicPr>
          <p:nvPr/>
        </p:nvPicPr>
        <p:blipFill>
          <a:blip r:embed="rId6"/>
          <a:srcRect/>
          <a:stretch>
            <a:fillRect/>
          </a:stretch>
        </p:blipFill>
        <p:spPr>
          <a:xfrm>
            <a:off x="16418708" y="0"/>
            <a:ext cx="1869292" cy="1869292"/>
          </a:xfrm>
          <a:prstGeom prst="rect">
            <a:avLst/>
          </a:prstGeom>
        </p:spPr>
      </p:pic>
      <p:pic>
        <p:nvPicPr>
          <p:cNvPr id="6" name="Picture 10">
            <a:extLst>
              <a:ext uri="{FF2B5EF4-FFF2-40B4-BE49-F238E27FC236}">
                <a16:creationId xmlns:a16="http://schemas.microsoft.com/office/drawing/2014/main" id="{99431EC7-9A45-EB48-A4CC-F6D0C0EDDF1B}"/>
              </a:ext>
            </a:extLst>
          </p:cNvPr>
          <p:cNvPicPr>
            <a:picLocks noChangeAspect="1"/>
          </p:cNvPicPr>
          <p:nvPr/>
        </p:nvPicPr>
        <p:blipFill>
          <a:blip r:embed="rId7"/>
          <a:srcRect/>
          <a:stretch>
            <a:fillRect/>
          </a:stretch>
        </p:blipFill>
        <p:spPr>
          <a:xfrm>
            <a:off x="7870030" y="9245916"/>
            <a:ext cx="3710720" cy="779251"/>
          </a:xfrm>
          <a:prstGeom prst="rect">
            <a:avLst/>
          </a:prstGeom>
        </p:spPr>
      </p:pic>
      <p:sp>
        <p:nvSpPr>
          <p:cNvPr id="7" name="TextBox 8">
            <a:extLst>
              <a:ext uri="{FF2B5EF4-FFF2-40B4-BE49-F238E27FC236}">
                <a16:creationId xmlns:a16="http://schemas.microsoft.com/office/drawing/2014/main" id="{6E20A8C7-EEBF-5D47-D718-F7656D33140D}"/>
              </a:ext>
            </a:extLst>
          </p:cNvPr>
          <p:cNvSpPr txBox="1"/>
          <p:nvPr/>
        </p:nvSpPr>
        <p:spPr>
          <a:xfrm>
            <a:off x="3810000" y="1391567"/>
            <a:ext cx="8986825" cy="705321"/>
          </a:xfrm>
          <a:prstGeom prst="rect">
            <a:avLst/>
          </a:prstGeom>
        </p:spPr>
        <p:txBody>
          <a:bodyPr wrap="square" lIns="0" tIns="0" rIns="0" bIns="0" anchor="t">
            <a:spAutoFit/>
          </a:bodyPr>
          <a:lstStyle/>
          <a:p>
            <a:pPr>
              <a:lnSpc>
                <a:spcPts val="5460"/>
              </a:lnSpc>
              <a:defRPr sz="4400">
                <a:solidFill>
                  <a:srgbClr val="000000"/>
                </a:solidFill>
                <a:latin typeface="Abhaya Libre Regular"/>
              </a:defRPr>
            </a:pPr>
            <a:r>
              <a:t>Desarrollo de habilidades inteligentes</a:t>
            </a:r>
          </a:p>
        </p:txBody>
      </p:sp>
      <p:pic>
        <p:nvPicPr>
          <p:cNvPr id="8" name="Picture 32">
            <a:extLst>
              <a:ext uri="{FF2B5EF4-FFF2-40B4-BE49-F238E27FC236}">
                <a16:creationId xmlns:a16="http://schemas.microsoft.com/office/drawing/2014/main" id="{AB28DC33-BBEF-A0A0-59DF-C5E07EA2634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852805">
            <a:off x="6330350" y="-3385150"/>
            <a:ext cx="5364129" cy="5364129"/>
          </a:xfrm>
          <a:prstGeom prst="rect">
            <a:avLst/>
          </a:prstGeom>
        </p:spPr>
      </p:pic>
      <p:pic>
        <p:nvPicPr>
          <p:cNvPr id="10" name="Picture 9">
            <a:extLst>
              <a:ext uri="{FF2B5EF4-FFF2-40B4-BE49-F238E27FC236}">
                <a16:creationId xmlns:a16="http://schemas.microsoft.com/office/drawing/2014/main" id="{07F0A20E-E9E3-9C83-3B53-0558E0CCDFA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23024" y="2585342"/>
            <a:ext cx="4696680" cy="4657541"/>
          </a:xfrm>
          <a:prstGeom prst="rect">
            <a:avLst/>
          </a:prstGeom>
        </p:spPr>
      </p:pic>
    </p:spTree>
    <p:extLst>
      <p:ext uri="{BB962C8B-B14F-4D97-AF65-F5344CB8AC3E}">
        <p14:creationId xmlns:p14="http://schemas.microsoft.com/office/powerpoint/2010/main" val="24371811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4065789" y="7371100"/>
            <a:ext cx="11622266" cy="12388074"/>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78331" y="-1191888"/>
            <a:ext cx="3334026" cy="3588482"/>
          </a:xfrm>
          <a:prstGeom prst="rect">
            <a:avLst/>
          </a:prstGeom>
        </p:spPr>
      </p:pic>
      <p:sp>
        <p:nvSpPr>
          <p:cNvPr id="8" name="TextBox 8"/>
          <p:cNvSpPr txBox="1"/>
          <p:nvPr/>
        </p:nvSpPr>
        <p:spPr>
          <a:xfrm>
            <a:off x="5638800" y="1548823"/>
            <a:ext cx="8839200" cy="705321"/>
          </a:xfrm>
          <a:prstGeom prst="rect">
            <a:avLst/>
          </a:prstGeom>
        </p:spPr>
        <p:txBody>
          <a:bodyPr wrap="square" lIns="0" tIns="0" rIns="0" bIns="0" anchor="t">
            <a:spAutoFit/>
          </a:bodyPr>
          <a:lstStyle/>
          <a:p>
            <a:pPr>
              <a:lnSpc>
                <a:spcPts val="5460"/>
              </a:lnSpc>
              <a:defRPr sz="4400">
                <a:solidFill>
                  <a:srgbClr val="000000"/>
                </a:solidFill>
                <a:latin typeface="Abhaya Libre Regular"/>
              </a:defRPr>
            </a:pPr>
            <a:r>
              <a:rPr dirty="0"/>
              <a:t>Desarrollo de </a:t>
            </a:r>
            <a:r>
              <a:rPr dirty="0" err="1"/>
              <a:t>habilidades</a:t>
            </a:r>
            <a:r>
              <a:rPr dirty="0"/>
              <a:t> </a:t>
            </a:r>
            <a:r>
              <a:rPr dirty="0" err="1"/>
              <a:t>inteligentes</a:t>
            </a:r>
            <a:endParaRPr dirty="0"/>
          </a:p>
        </p:txBody>
      </p:sp>
      <p:pic>
        <p:nvPicPr>
          <p:cNvPr id="9" name="Picture 9"/>
          <p:cNvPicPr>
            <a:picLocks noChangeAspect="1"/>
          </p:cNvPicPr>
          <p:nvPr/>
        </p:nvPicPr>
        <p:blipFill>
          <a:blip r:embed="rId6"/>
          <a:srcRect/>
          <a:stretch>
            <a:fillRect/>
          </a:stretch>
        </p:blipFill>
        <p:spPr>
          <a:xfrm>
            <a:off x="16418708" y="0"/>
            <a:ext cx="1869292" cy="1869292"/>
          </a:xfrm>
          <a:prstGeom prst="rect">
            <a:avLst/>
          </a:prstGeom>
        </p:spPr>
      </p:pic>
      <p:pic>
        <p:nvPicPr>
          <p:cNvPr id="10" name="Picture 10"/>
          <p:cNvPicPr>
            <a:picLocks noChangeAspect="1"/>
          </p:cNvPicPr>
          <p:nvPr/>
        </p:nvPicPr>
        <p:blipFill>
          <a:blip r:embed="rId7"/>
          <a:srcRect/>
          <a:stretch>
            <a:fillRect/>
          </a:stretch>
        </p:blipFill>
        <p:spPr>
          <a:xfrm>
            <a:off x="7870030" y="9245916"/>
            <a:ext cx="3710720" cy="779251"/>
          </a:xfrm>
          <a:prstGeom prst="rect">
            <a:avLst/>
          </a:prstGeom>
        </p:spPr>
      </p:pic>
      <p:sp>
        <p:nvSpPr>
          <p:cNvPr id="5" name="TextBox 5"/>
          <p:cNvSpPr txBox="1"/>
          <p:nvPr/>
        </p:nvSpPr>
        <p:spPr>
          <a:xfrm>
            <a:off x="1219200" y="2620703"/>
            <a:ext cx="9829800" cy="4924425"/>
          </a:xfrm>
          <a:prstGeom prst="rect">
            <a:avLst/>
          </a:prstGeom>
        </p:spPr>
        <p:txBody>
          <a:bodyPr wrap="square" lIns="0" tIns="0" rIns="0" bIns="0" anchor="t">
            <a:spAutoFit/>
          </a:bodyPr>
          <a:lstStyle/>
          <a:p>
            <a:pPr algn="just">
              <a:defRPr sz="3200">
                <a:solidFill>
                  <a:srgbClr val="374151"/>
                </a:solidFill>
                <a:latin typeface="Söhne"/>
              </a:defRPr>
            </a:pPr>
            <a:r>
              <a:rPr>
                <a:effectLst/>
              </a:rPr>
              <a:t>Pasos generales para desarrollar habilidades inteligentes:</a:t>
            </a:r>
          </a:p>
          <a:p>
            <a:pPr algn="just">
              <a:buFont typeface="+mj-lt"/>
              <a:buAutoNum type="arabicPeriod"/>
              <a:defRPr sz="3200">
                <a:solidFill>
                  <a:srgbClr val="374151"/>
                </a:solidFill>
                <a:effectLst/>
                <a:latin typeface="Söhne"/>
              </a:defRPr>
            </a:pPr>
            <a:r>
              <a:t>Evalúa tus habilidades actuales: comienza por identificar tus habilidades actuales y determina cuáles necesitas mejorar.</a:t>
            </a:r>
          </a:p>
          <a:p>
            <a:pPr algn="just">
              <a:buFont typeface="+mj-lt"/>
              <a:buAutoNum type="arabicPeriod"/>
              <a:defRPr sz="3200">
                <a:solidFill>
                  <a:srgbClr val="374151"/>
                </a:solidFill>
                <a:effectLst/>
                <a:latin typeface="Söhne"/>
              </a:defRPr>
            </a:pPr>
            <a:r>
              <a:t>Establece metas específicas: determina las habilidades inteligentes específicas que deseas desarrollar y establece metas claras y alcanzables para cada una.</a:t>
            </a:r>
          </a:p>
          <a:p>
            <a:pPr algn="just">
              <a:buFont typeface="+mj-lt"/>
              <a:buAutoNum type="arabicPeriod"/>
              <a:defRPr sz="3200">
                <a:solidFill>
                  <a:srgbClr val="374151"/>
                </a:solidFill>
                <a:effectLst/>
                <a:latin typeface="Söhne"/>
              </a:defRPr>
            </a:pPr>
            <a:r>
              <a:t>Desarrolla un plan: desarrolla un plan para adquirir las habilidades que necesitas (apuntarte a cursos, asistir a talleres o buscar tutoría).</a:t>
            </a:r>
          </a:p>
        </p:txBody>
      </p:sp>
      <p:pic>
        <p:nvPicPr>
          <p:cNvPr id="3" name="Picture 2">
            <a:extLst>
              <a:ext uri="{FF2B5EF4-FFF2-40B4-BE49-F238E27FC236}">
                <a16:creationId xmlns:a16="http://schemas.microsoft.com/office/drawing/2014/main" id="{F24B513A-CC4E-8445-32FA-15F5A18EC22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379280" y="2620703"/>
            <a:ext cx="6375719" cy="4199197"/>
          </a:xfrm>
          <a:prstGeom prst="rect">
            <a:avLst/>
          </a:prstGeom>
        </p:spPr>
      </p:pic>
    </p:spTree>
    <p:extLst>
      <p:ext uri="{BB962C8B-B14F-4D97-AF65-F5344CB8AC3E}">
        <p14:creationId xmlns:p14="http://schemas.microsoft.com/office/powerpoint/2010/main" val="37106829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589536D1-BC32-B95D-45E8-87DF514BC10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4510958" y="7447299"/>
            <a:ext cx="11622266" cy="12388074"/>
          </a:xfrm>
          <a:prstGeom prst="rect">
            <a:avLst/>
          </a:prstGeom>
        </p:spPr>
      </p:pic>
      <p:pic>
        <p:nvPicPr>
          <p:cNvPr id="3" name="Picture 7">
            <a:extLst>
              <a:ext uri="{FF2B5EF4-FFF2-40B4-BE49-F238E27FC236}">
                <a16:creationId xmlns:a16="http://schemas.microsoft.com/office/drawing/2014/main" id="{D699A6B8-B7E2-970E-1EEE-277F5D0CCFA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4" name="Picture 9">
            <a:extLst>
              <a:ext uri="{FF2B5EF4-FFF2-40B4-BE49-F238E27FC236}">
                <a16:creationId xmlns:a16="http://schemas.microsoft.com/office/drawing/2014/main" id="{561A8989-5DA5-21AB-C07A-FCA1EF3259C5}"/>
              </a:ext>
            </a:extLst>
          </p:cNvPr>
          <p:cNvPicPr>
            <a:picLocks noChangeAspect="1"/>
          </p:cNvPicPr>
          <p:nvPr/>
        </p:nvPicPr>
        <p:blipFill>
          <a:blip r:embed="rId6"/>
          <a:srcRect/>
          <a:stretch>
            <a:fillRect/>
          </a:stretch>
        </p:blipFill>
        <p:spPr>
          <a:xfrm>
            <a:off x="16418708" y="0"/>
            <a:ext cx="1869292" cy="1869292"/>
          </a:xfrm>
          <a:prstGeom prst="rect">
            <a:avLst/>
          </a:prstGeom>
        </p:spPr>
      </p:pic>
      <p:pic>
        <p:nvPicPr>
          <p:cNvPr id="5" name="Picture 10">
            <a:extLst>
              <a:ext uri="{FF2B5EF4-FFF2-40B4-BE49-F238E27FC236}">
                <a16:creationId xmlns:a16="http://schemas.microsoft.com/office/drawing/2014/main" id="{CAEE968D-6B70-6472-C3F5-E3D791672B42}"/>
              </a:ext>
            </a:extLst>
          </p:cNvPr>
          <p:cNvPicPr>
            <a:picLocks noChangeAspect="1"/>
          </p:cNvPicPr>
          <p:nvPr/>
        </p:nvPicPr>
        <p:blipFill>
          <a:blip r:embed="rId7"/>
          <a:srcRect/>
          <a:stretch>
            <a:fillRect/>
          </a:stretch>
        </p:blipFill>
        <p:spPr>
          <a:xfrm>
            <a:off x="7870030" y="9245916"/>
            <a:ext cx="3710720" cy="779251"/>
          </a:xfrm>
          <a:prstGeom prst="rect">
            <a:avLst/>
          </a:prstGeom>
        </p:spPr>
      </p:pic>
      <p:pic>
        <p:nvPicPr>
          <p:cNvPr id="6" name="Picture 32">
            <a:extLst>
              <a:ext uri="{FF2B5EF4-FFF2-40B4-BE49-F238E27FC236}">
                <a16:creationId xmlns:a16="http://schemas.microsoft.com/office/drawing/2014/main" id="{31FAE572-53D5-983E-1CF4-23E4FAA6539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852805">
            <a:off x="6254150" y="-3461350"/>
            <a:ext cx="5364129" cy="5364129"/>
          </a:xfrm>
          <a:prstGeom prst="rect">
            <a:avLst/>
          </a:prstGeom>
        </p:spPr>
      </p:pic>
      <p:sp>
        <p:nvSpPr>
          <p:cNvPr id="7" name="TextBox 8">
            <a:extLst>
              <a:ext uri="{FF2B5EF4-FFF2-40B4-BE49-F238E27FC236}">
                <a16:creationId xmlns:a16="http://schemas.microsoft.com/office/drawing/2014/main" id="{C9FF1658-D183-0DC7-3194-B366A56AD1E5}"/>
              </a:ext>
            </a:extLst>
          </p:cNvPr>
          <p:cNvSpPr txBox="1"/>
          <p:nvPr/>
        </p:nvSpPr>
        <p:spPr>
          <a:xfrm>
            <a:off x="5715000" y="1190260"/>
            <a:ext cx="8763000" cy="705321"/>
          </a:xfrm>
          <a:prstGeom prst="rect">
            <a:avLst/>
          </a:prstGeom>
        </p:spPr>
        <p:txBody>
          <a:bodyPr wrap="square" lIns="0" tIns="0" rIns="0" bIns="0" anchor="t">
            <a:spAutoFit/>
          </a:bodyPr>
          <a:lstStyle/>
          <a:p>
            <a:pPr>
              <a:lnSpc>
                <a:spcPts val="5460"/>
              </a:lnSpc>
              <a:defRPr sz="4400">
                <a:solidFill>
                  <a:srgbClr val="000000"/>
                </a:solidFill>
                <a:latin typeface="Abhaya Libre Regular"/>
              </a:defRPr>
            </a:pPr>
            <a:r>
              <a:rPr dirty="0"/>
              <a:t>Desarrollo de </a:t>
            </a:r>
            <a:r>
              <a:rPr dirty="0" err="1"/>
              <a:t>habilidades</a:t>
            </a:r>
            <a:r>
              <a:rPr dirty="0"/>
              <a:t> </a:t>
            </a:r>
            <a:r>
              <a:rPr dirty="0" err="1"/>
              <a:t>inteligentes</a:t>
            </a:r>
            <a:endParaRPr dirty="0"/>
          </a:p>
        </p:txBody>
      </p:sp>
      <p:sp>
        <p:nvSpPr>
          <p:cNvPr id="8" name="TextBox 5">
            <a:extLst>
              <a:ext uri="{FF2B5EF4-FFF2-40B4-BE49-F238E27FC236}">
                <a16:creationId xmlns:a16="http://schemas.microsoft.com/office/drawing/2014/main" id="{959992DB-6B86-0A9A-3E40-E274BD82527B}"/>
              </a:ext>
            </a:extLst>
          </p:cNvPr>
          <p:cNvSpPr txBox="1"/>
          <p:nvPr/>
        </p:nvSpPr>
        <p:spPr>
          <a:xfrm>
            <a:off x="6934200" y="2931787"/>
            <a:ext cx="10363200" cy="3877985"/>
          </a:xfrm>
          <a:prstGeom prst="rect">
            <a:avLst/>
          </a:prstGeom>
        </p:spPr>
        <p:txBody>
          <a:bodyPr wrap="square" lIns="0" tIns="0" rIns="0" bIns="0" anchor="t">
            <a:spAutoFit/>
          </a:bodyPr>
          <a:lstStyle/>
          <a:p>
            <a:pPr algn="just">
              <a:defRPr sz="2800">
                <a:solidFill>
                  <a:srgbClr val="374151"/>
                </a:solidFill>
                <a:effectLst/>
                <a:latin typeface="Söhne"/>
              </a:defRPr>
            </a:pPr>
            <a:r>
              <a:t>4. Adquiere experiencia práctica: practica las habilidades que has aprendido a través de situaciones y proyectos de la vida real.</a:t>
            </a:r>
          </a:p>
          <a:p>
            <a:pPr algn="just">
              <a:defRPr sz="2800">
                <a:solidFill>
                  <a:srgbClr val="374151"/>
                </a:solidFill>
                <a:effectLst/>
                <a:latin typeface="Söhne"/>
              </a:defRPr>
            </a:pPr>
            <a:r>
              <a:t>5. Reflexiona sobre tu progreso: reflexione regularmente sobre tu progreso y ajusta tu plan en consecuencia.</a:t>
            </a:r>
          </a:p>
          <a:p>
            <a:pPr algn="just">
              <a:defRPr sz="2800">
                <a:solidFill>
                  <a:srgbClr val="374151"/>
                </a:solidFill>
                <a:effectLst/>
                <a:latin typeface="Söhne"/>
              </a:defRPr>
            </a:pPr>
            <a:r>
              <a:t>6. Solicita opiniones: solicita opiniones de otras personas para ver cómo estás progresando e identificar en qué áreas puedes mejorar.</a:t>
            </a:r>
          </a:p>
          <a:p>
            <a:pPr algn="just">
              <a:defRPr sz="2800">
                <a:solidFill>
                  <a:srgbClr val="374151"/>
                </a:solidFill>
                <a:effectLst/>
                <a:latin typeface="Söhne"/>
              </a:defRPr>
            </a:pPr>
            <a:r>
              <a:t>7. Aprende y crece continuamente: el mercado laboral y la tecnología cambian constantemente, por lo que es esencial aprender y desarrollar continuamente tus habilidades para seguir siendo relevante.</a:t>
            </a:r>
          </a:p>
        </p:txBody>
      </p:sp>
      <p:pic>
        <p:nvPicPr>
          <p:cNvPr id="12" name="Picture 11">
            <a:extLst>
              <a:ext uri="{FF2B5EF4-FFF2-40B4-BE49-F238E27FC236}">
                <a16:creationId xmlns:a16="http://schemas.microsoft.com/office/drawing/2014/main" id="{289CD960-5C4A-86A6-CE39-9C784AB3F33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57200" y="2292527"/>
            <a:ext cx="5808798" cy="3267449"/>
          </a:xfrm>
          <a:prstGeom prst="rect">
            <a:avLst/>
          </a:prstGeom>
        </p:spPr>
      </p:pic>
    </p:spTree>
    <p:extLst>
      <p:ext uri="{BB962C8B-B14F-4D97-AF65-F5344CB8AC3E}">
        <p14:creationId xmlns:p14="http://schemas.microsoft.com/office/powerpoint/2010/main" val="404665683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15896</TotalTime>
  <Words>5418</Words>
  <Application>Microsoft Office PowerPoint</Application>
  <PresentationFormat>Personalizado</PresentationFormat>
  <Paragraphs>249</Paragraphs>
  <Slides>47</Slides>
  <Notes>3</Notes>
  <HiddenSlides>0</HiddenSlides>
  <MMClips>2</MMClips>
  <ScaleCrop>false</ScaleCrop>
  <HeadingPairs>
    <vt:vector size="6" baseType="variant">
      <vt:variant>
        <vt:lpstr>Fuentes usadas</vt:lpstr>
      </vt:variant>
      <vt:variant>
        <vt:i4>10</vt:i4>
      </vt:variant>
      <vt:variant>
        <vt:lpstr>Tema</vt:lpstr>
      </vt:variant>
      <vt:variant>
        <vt:i4>1</vt:i4>
      </vt:variant>
      <vt:variant>
        <vt:lpstr>Títulos de diapositiva</vt:lpstr>
      </vt:variant>
      <vt:variant>
        <vt:i4>47</vt:i4>
      </vt:variant>
    </vt:vector>
  </HeadingPairs>
  <TitlesOfParts>
    <vt:vector size="58" baseType="lpstr">
      <vt:lpstr>McKinsey Sans</vt:lpstr>
      <vt:lpstr>Acumin Pro</vt:lpstr>
      <vt:lpstr>System Font Regular</vt:lpstr>
      <vt:lpstr>Calibri</vt:lpstr>
      <vt:lpstr>Abhaya Libre Regular</vt:lpstr>
      <vt:lpstr>Georgia</vt:lpstr>
      <vt:lpstr>Arial</vt:lpstr>
      <vt:lpstr>Söhne</vt:lpstr>
      <vt:lpstr>Abhaya Libre Regular Bold Italics</vt:lpstr>
      <vt:lpstr>Abhaya Libre Regular Bold</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REGIO.DIGI.HUB Content Development</dc:title>
  <dc:creator>MIREN</dc:creator>
  <cp:lastModifiedBy>Sheila Larrabaster</cp:lastModifiedBy>
  <cp:revision>19</cp:revision>
  <dcterms:created xsi:type="dcterms:W3CDTF">2006-08-16T00:00:00Z</dcterms:created>
  <dcterms:modified xsi:type="dcterms:W3CDTF">2023-05-30T17:40:17Z</dcterms:modified>
  <dc:identifier>DAFSGCxx1iQ</dc:identifier>
</cp:coreProperties>
</file>