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43"/>
  </p:notesMasterIdLst>
  <p:sldIdLst>
    <p:sldId id="256" r:id="rId4"/>
    <p:sldId id="257" r:id="rId5"/>
    <p:sldId id="258" r:id="rId6"/>
    <p:sldId id="259" r:id="rId7"/>
    <p:sldId id="260" r:id="rId8"/>
    <p:sldId id="261" r:id="rId9"/>
    <p:sldId id="262" r:id="rId10"/>
    <p:sldId id="284" r:id="rId11"/>
    <p:sldId id="285" r:id="rId12"/>
    <p:sldId id="287" r:id="rId13"/>
    <p:sldId id="299" r:id="rId14"/>
    <p:sldId id="288" r:id="rId15"/>
    <p:sldId id="289" r:id="rId16"/>
    <p:sldId id="264" r:id="rId17"/>
    <p:sldId id="291" r:id="rId18"/>
    <p:sldId id="292" r:id="rId19"/>
    <p:sldId id="290" r:id="rId20"/>
    <p:sldId id="293" r:id="rId21"/>
    <p:sldId id="295" r:id="rId22"/>
    <p:sldId id="296" r:id="rId23"/>
    <p:sldId id="294" r:id="rId24"/>
    <p:sldId id="282" r:id="rId25"/>
    <p:sldId id="263" r:id="rId26"/>
    <p:sldId id="298" r:id="rId27"/>
    <p:sldId id="283" r:id="rId28"/>
    <p:sldId id="300" r:id="rId29"/>
    <p:sldId id="301" r:id="rId30"/>
    <p:sldId id="302" r:id="rId31"/>
    <p:sldId id="304" r:id="rId32"/>
    <p:sldId id="305" r:id="rId33"/>
    <p:sldId id="306" r:id="rId34"/>
    <p:sldId id="266" r:id="rId35"/>
    <p:sldId id="267" r:id="rId36"/>
    <p:sldId id="268" r:id="rId37"/>
    <p:sldId id="307" r:id="rId38"/>
    <p:sldId id="308" r:id="rId39"/>
    <p:sldId id="309" r:id="rId40"/>
    <p:sldId id="270" r:id="rId41"/>
    <p:sldId id="271" r:id="rId42"/>
  </p:sldIdLst>
  <p:sldSz cx="18288000" cy="10287000"/>
  <p:notesSz cx="6858000" cy="9144000"/>
  <p:embeddedFontLst>
    <p:embeddedFont>
      <p:font typeface="Abhaya Libre Regular" panose="020B0604020202020204" charset="0"/>
      <p:regular r:id="rId44"/>
    </p:embeddedFont>
    <p:embeddedFont>
      <p:font typeface="Abhaya Libre Regular Bold" panose="020B0604020202020204" charset="0"/>
      <p:regular r:id="rId45"/>
    </p:embeddedFont>
    <p:embeddedFont>
      <p:font typeface="Abhaya Libre Regular Bold Italics" panose="020B0604020202020204" charset="0"/>
      <p:regular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E8959-7DE0-5216-A99C-1DBDB23E684D}" name="Ioanna Matouli (Atlantis Engineering)" initials="IM(E" userId="S::matouli@abe.gr::ce83a5f9-b684-426f-8712-9fec52aa63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DC8"/>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8F9A3-E47D-4615-882A-79AA61B76EEE}" v="1" dt="2023-03-30T07:20:23.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22" autoAdjust="0"/>
  </p:normalViewPr>
  <p:slideViewPr>
    <p:cSldViewPr>
      <p:cViewPr varScale="1">
        <p:scale>
          <a:sx n="69" d="100"/>
          <a:sy n="69" d="100"/>
        </p:scale>
        <p:origin x="7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8/10/relationships/authors" Target="authors.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1.xml"/></Relationships>
</file>

<file path=ppt/diagrams/_rels/data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image" Target="../media/image72.jpg"/></Relationships>
</file>

<file path=ppt/diagrams/_rels/data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image" Target="../media/image7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image" Target="../media/image72.jpg"/></Relationships>
</file>

<file path=ppt/diagrams/_rels/drawing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image" Target="../media/image75.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FE278-18B8-4C40-9FFD-C09B43970575}" type="doc">
      <dgm:prSet loTypeId="urn:microsoft.com/office/officeart/2005/8/layout/list1" loCatId="list" qsTypeId="urn:microsoft.com/office/officeart/2005/8/quickstyle/3d2" qsCatId="3D" csTypeId="urn:microsoft.com/office/officeart/2005/8/colors/accent5_2" csCatId="accent5" phldr="1"/>
      <dgm:spPr/>
      <dgm:t>
        <a:bodyPr/>
        <a:lstStyle/>
        <a:p>
          <a:endParaRPr lang="en-US"/>
        </a:p>
      </dgm:t>
    </dgm:pt>
    <dgm:pt modelId="{3EB9C714-9948-40B7-8E61-FA09385DC047}">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1. </a:t>
          </a:r>
          <a:r>
            <a:rPr lang="en-US" sz="2800" dirty="0">
              <a:latin typeface="Abhaya Libre Regular" panose="020B0604020202020204" charset="0"/>
              <a:cs typeface="Abhaya Libre Regular" panose="020B0604020202020204" charset="0"/>
            </a:rPr>
            <a:t>Analysis of the regional context and potential for innovation</a:t>
          </a:r>
        </a:p>
      </dgm:t>
    </dgm:pt>
    <dgm:pt modelId="{202983AD-F65E-4B13-BD1A-B2596DE61D91}" type="parTrans" cxnId="{026E7A65-0430-4F96-BCD6-A41809B95E76}">
      <dgm:prSet/>
      <dgm:spPr/>
      <dgm:t>
        <a:bodyPr/>
        <a:lstStyle/>
        <a:p>
          <a:endParaRPr lang="en-US"/>
        </a:p>
      </dgm:t>
    </dgm:pt>
    <dgm:pt modelId="{3B94FBDE-A4DE-4B78-A28F-0416F35AEC31}" type="sibTrans" cxnId="{026E7A65-0430-4F96-BCD6-A41809B95E76}">
      <dgm:prSet/>
      <dgm:spPr/>
      <dgm:t>
        <a:bodyPr/>
        <a:lstStyle/>
        <a:p>
          <a:endParaRPr lang="en-US"/>
        </a:p>
      </dgm:t>
    </dgm:pt>
    <dgm:pt modelId="{3D9C4CC1-311B-4D37-A32C-703FD771C43B}">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2. </a:t>
          </a:r>
          <a:r>
            <a:rPr lang="en-US" sz="2800" dirty="0">
              <a:latin typeface="Abhaya Libre Regular" panose="020B0604020202020204" charset="0"/>
              <a:cs typeface="Abhaya Libre Regular" panose="020B0604020202020204" charset="0"/>
            </a:rPr>
            <a:t>Creation of a transparent and inclusive governance framework</a:t>
          </a:r>
        </a:p>
      </dgm:t>
    </dgm:pt>
    <dgm:pt modelId="{C5A1EAC5-FB2D-4E5B-82A0-C33A6E6FB211}" type="parTrans" cxnId="{3B654512-C1F9-4832-BE99-28CA97681BCE}">
      <dgm:prSet/>
      <dgm:spPr/>
      <dgm:t>
        <a:bodyPr/>
        <a:lstStyle/>
        <a:p>
          <a:endParaRPr lang="en-US"/>
        </a:p>
      </dgm:t>
    </dgm:pt>
    <dgm:pt modelId="{96E02AF1-B657-45D5-A459-E94842077BF6}" type="sibTrans" cxnId="{3B654512-C1F9-4832-BE99-28CA97681BCE}">
      <dgm:prSet/>
      <dgm:spPr/>
      <dgm:t>
        <a:bodyPr/>
        <a:lstStyle/>
        <a:p>
          <a:endParaRPr lang="en-US"/>
        </a:p>
      </dgm:t>
    </dgm:pt>
    <dgm:pt modelId="{B1400752-98C4-4640-9C7F-D922DC8E496D}">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3. </a:t>
          </a:r>
          <a:r>
            <a:rPr lang="en-US" sz="2800" dirty="0">
              <a:latin typeface="Abhaya Libre Regular" panose="020B0604020202020204" charset="0"/>
              <a:cs typeface="Abhaya Libre Regular" panose="020B0604020202020204" charset="0"/>
            </a:rPr>
            <a:t>Creation of a common vision  for the region’s future</a:t>
          </a:r>
        </a:p>
      </dgm:t>
    </dgm:pt>
    <dgm:pt modelId="{DD8942CF-97DC-4C13-8057-AC000FBBFEB9}" type="parTrans" cxnId="{126C9D0A-AAEA-46FF-94A2-A1C9615F5C0E}">
      <dgm:prSet/>
      <dgm:spPr/>
      <dgm:t>
        <a:bodyPr/>
        <a:lstStyle/>
        <a:p>
          <a:endParaRPr lang="en-US"/>
        </a:p>
      </dgm:t>
    </dgm:pt>
    <dgm:pt modelId="{0AFFA692-429D-4B70-9289-5982591F02BA}" type="sibTrans" cxnId="{126C9D0A-AAEA-46FF-94A2-A1C9615F5C0E}">
      <dgm:prSet/>
      <dgm:spPr/>
      <dgm:t>
        <a:bodyPr/>
        <a:lstStyle/>
        <a:p>
          <a:endParaRPr lang="en-US"/>
        </a:p>
      </dgm:t>
    </dgm:pt>
    <dgm:pt modelId="{E24FBC9C-F656-4F12-AB01-044A4803AF25}" type="pres">
      <dgm:prSet presAssocID="{42BFE278-18B8-4C40-9FFD-C09B43970575}" presName="linear" presStyleCnt="0">
        <dgm:presLayoutVars>
          <dgm:dir/>
          <dgm:animLvl val="lvl"/>
          <dgm:resizeHandles val="exact"/>
        </dgm:presLayoutVars>
      </dgm:prSet>
      <dgm:spPr/>
    </dgm:pt>
    <dgm:pt modelId="{C9A95FF7-F6DC-49A2-835A-7D7F99DEF193}" type="pres">
      <dgm:prSet presAssocID="{3EB9C714-9948-40B7-8E61-FA09385DC047}" presName="parentLin" presStyleCnt="0"/>
      <dgm:spPr/>
    </dgm:pt>
    <dgm:pt modelId="{9EA8715A-6EBD-4720-AC8D-69537D6A2A7A}" type="pres">
      <dgm:prSet presAssocID="{3EB9C714-9948-40B7-8E61-FA09385DC047}" presName="parentLeftMargin" presStyleLbl="node1" presStyleIdx="0" presStyleCnt="3"/>
      <dgm:spPr/>
    </dgm:pt>
    <dgm:pt modelId="{C30A8FC4-CFA5-4FE2-BB29-529693D75233}" type="pres">
      <dgm:prSet presAssocID="{3EB9C714-9948-40B7-8E61-FA09385DC047}" presName="parentText" presStyleLbl="node1" presStyleIdx="0" presStyleCnt="3">
        <dgm:presLayoutVars>
          <dgm:chMax val="0"/>
          <dgm:bulletEnabled val="1"/>
        </dgm:presLayoutVars>
      </dgm:prSet>
      <dgm:spPr/>
    </dgm:pt>
    <dgm:pt modelId="{F13BE1B0-3E04-44D3-B97B-A6514C06C374}" type="pres">
      <dgm:prSet presAssocID="{3EB9C714-9948-40B7-8E61-FA09385DC047}" presName="negativeSpace" presStyleCnt="0"/>
      <dgm:spPr/>
    </dgm:pt>
    <dgm:pt modelId="{27B602DE-BBFE-4C62-B628-645847482F5B}" type="pres">
      <dgm:prSet presAssocID="{3EB9C714-9948-40B7-8E61-FA09385DC047}" presName="childText" presStyleLbl="conFgAcc1" presStyleIdx="0" presStyleCnt="3">
        <dgm:presLayoutVars>
          <dgm:bulletEnabled val="1"/>
        </dgm:presLayoutVars>
      </dgm:prSet>
      <dgm:spPr/>
    </dgm:pt>
    <dgm:pt modelId="{37813407-CEF2-485F-B296-908AC268C455}" type="pres">
      <dgm:prSet presAssocID="{3B94FBDE-A4DE-4B78-A28F-0416F35AEC31}" presName="spaceBetweenRectangles" presStyleCnt="0"/>
      <dgm:spPr/>
    </dgm:pt>
    <dgm:pt modelId="{3EFD13DB-2864-4EAB-9B5E-59846F8C2DCD}" type="pres">
      <dgm:prSet presAssocID="{3D9C4CC1-311B-4D37-A32C-703FD771C43B}" presName="parentLin" presStyleCnt="0"/>
      <dgm:spPr/>
    </dgm:pt>
    <dgm:pt modelId="{D049067E-8F1A-4EAA-8C75-3F80D009B181}" type="pres">
      <dgm:prSet presAssocID="{3D9C4CC1-311B-4D37-A32C-703FD771C43B}" presName="parentLeftMargin" presStyleLbl="node1" presStyleIdx="0" presStyleCnt="3"/>
      <dgm:spPr/>
    </dgm:pt>
    <dgm:pt modelId="{F9443E4A-57FB-424E-9AD8-D04731603DDD}" type="pres">
      <dgm:prSet presAssocID="{3D9C4CC1-311B-4D37-A32C-703FD771C43B}" presName="parentText" presStyleLbl="node1" presStyleIdx="1" presStyleCnt="3">
        <dgm:presLayoutVars>
          <dgm:chMax val="0"/>
          <dgm:bulletEnabled val="1"/>
        </dgm:presLayoutVars>
      </dgm:prSet>
      <dgm:spPr/>
    </dgm:pt>
    <dgm:pt modelId="{6AE4FBEE-1431-4DBD-B0CC-4A58BA3E530E}" type="pres">
      <dgm:prSet presAssocID="{3D9C4CC1-311B-4D37-A32C-703FD771C43B}" presName="negativeSpace" presStyleCnt="0"/>
      <dgm:spPr/>
    </dgm:pt>
    <dgm:pt modelId="{4D466F30-CC97-4DBD-8C8C-9BF440B7A400}" type="pres">
      <dgm:prSet presAssocID="{3D9C4CC1-311B-4D37-A32C-703FD771C43B}" presName="childText" presStyleLbl="conFgAcc1" presStyleIdx="1" presStyleCnt="3">
        <dgm:presLayoutVars>
          <dgm:bulletEnabled val="1"/>
        </dgm:presLayoutVars>
      </dgm:prSet>
      <dgm:spPr/>
    </dgm:pt>
    <dgm:pt modelId="{C8BFB0B8-9E41-47F3-B43D-D39979CCDA1F}" type="pres">
      <dgm:prSet presAssocID="{96E02AF1-B657-45D5-A459-E94842077BF6}" presName="spaceBetweenRectangles" presStyleCnt="0"/>
      <dgm:spPr/>
    </dgm:pt>
    <dgm:pt modelId="{49FAA17B-AC91-41A8-92D6-201E53FDDFCF}" type="pres">
      <dgm:prSet presAssocID="{B1400752-98C4-4640-9C7F-D922DC8E496D}" presName="parentLin" presStyleCnt="0"/>
      <dgm:spPr/>
    </dgm:pt>
    <dgm:pt modelId="{9D2D9BB8-3092-4231-A073-4A4D5F4B05DE}" type="pres">
      <dgm:prSet presAssocID="{B1400752-98C4-4640-9C7F-D922DC8E496D}" presName="parentLeftMargin" presStyleLbl="node1" presStyleIdx="1" presStyleCnt="3"/>
      <dgm:spPr/>
    </dgm:pt>
    <dgm:pt modelId="{93A97360-C97B-4274-B0E3-8E59B5D17507}" type="pres">
      <dgm:prSet presAssocID="{B1400752-98C4-4640-9C7F-D922DC8E496D}" presName="parentText" presStyleLbl="node1" presStyleIdx="2" presStyleCnt="3">
        <dgm:presLayoutVars>
          <dgm:chMax val="0"/>
          <dgm:bulletEnabled val="1"/>
        </dgm:presLayoutVars>
      </dgm:prSet>
      <dgm:spPr/>
    </dgm:pt>
    <dgm:pt modelId="{0DA96E43-FC93-4FC5-9FAD-944AAD6CB6EA}" type="pres">
      <dgm:prSet presAssocID="{B1400752-98C4-4640-9C7F-D922DC8E496D}" presName="negativeSpace" presStyleCnt="0"/>
      <dgm:spPr/>
    </dgm:pt>
    <dgm:pt modelId="{FE11114E-53EC-4556-8824-A3F5CD0B026C}" type="pres">
      <dgm:prSet presAssocID="{B1400752-98C4-4640-9C7F-D922DC8E496D}" presName="childText" presStyleLbl="conFgAcc1" presStyleIdx="2" presStyleCnt="3">
        <dgm:presLayoutVars>
          <dgm:bulletEnabled val="1"/>
        </dgm:presLayoutVars>
      </dgm:prSet>
      <dgm:spPr/>
    </dgm:pt>
  </dgm:ptLst>
  <dgm:cxnLst>
    <dgm:cxn modelId="{126C9D0A-AAEA-46FF-94A2-A1C9615F5C0E}" srcId="{42BFE278-18B8-4C40-9FFD-C09B43970575}" destId="{B1400752-98C4-4640-9C7F-D922DC8E496D}" srcOrd="2" destOrd="0" parTransId="{DD8942CF-97DC-4C13-8057-AC000FBBFEB9}" sibTransId="{0AFFA692-429D-4B70-9289-5982591F02BA}"/>
    <dgm:cxn modelId="{3B654512-C1F9-4832-BE99-28CA97681BCE}" srcId="{42BFE278-18B8-4C40-9FFD-C09B43970575}" destId="{3D9C4CC1-311B-4D37-A32C-703FD771C43B}" srcOrd="1" destOrd="0" parTransId="{C5A1EAC5-FB2D-4E5B-82A0-C33A6E6FB211}" sibTransId="{96E02AF1-B657-45D5-A459-E94842077BF6}"/>
    <dgm:cxn modelId="{016FA419-CC44-4492-9DE8-DC7BECB2C5E1}" type="presOf" srcId="{3EB9C714-9948-40B7-8E61-FA09385DC047}" destId="{9EA8715A-6EBD-4720-AC8D-69537D6A2A7A}" srcOrd="0" destOrd="0" presId="urn:microsoft.com/office/officeart/2005/8/layout/list1"/>
    <dgm:cxn modelId="{2EC25129-2997-452C-95D7-BD7C460FE53F}" type="presOf" srcId="{3D9C4CC1-311B-4D37-A32C-703FD771C43B}" destId="{F9443E4A-57FB-424E-9AD8-D04731603DDD}" srcOrd="1" destOrd="0" presId="urn:microsoft.com/office/officeart/2005/8/layout/list1"/>
    <dgm:cxn modelId="{C47F3440-3966-4164-8B2C-069BF7F014C3}" type="presOf" srcId="{B1400752-98C4-4640-9C7F-D922DC8E496D}" destId="{93A97360-C97B-4274-B0E3-8E59B5D17507}" srcOrd="1" destOrd="0" presId="urn:microsoft.com/office/officeart/2005/8/layout/list1"/>
    <dgm:cxn modelId="{5576535F-CE32-446C-8919-32DC36189240}" type="presOf" srcId="{3EB9C714-9948-40B7-8E61-FA09385DC047}" destId="{C30A8FC4-CFA5-4FE2-BB29-529693D75233}" srcOrd="1" destOrd="0" presId="urn:microsoft.com/office/officeart/2005/8/layout/list1"/>
    <dgm:cxn modelId="{026E7A65-0430-4F96-BCD6-A41809B95E76}" srcId="{42BFE278-18B8-4C40-9FFD-C09B43970575}" destId="{3EB9C714-9948-40B7-8E61-FA09385DC047}" srcOrd="0" destOrd="0" parTransId="{202983AD-F65E-4B13-BD1A-B2596DE61D91}" sibTransId="{3B94FBDE-A4DE-4B78-A28F-0416F35AEC31}"/>
    <dgm:cxn modelId="{D88CA4B8-78CE-48F1-8A55-C835495F1FD9}" type="presOf" srcId="{B1400752-98C4-4640-9C7F-D922DC8E496D}" destId="{9D2D9BB8-3092-4231-A073-4A4D5F4B05DE}" srcOrd="0" destOrd="0" presId="urn:microsoft.com/office/officeart/2005/8/layout/list1"/>
    <dgm:cxn modelId="{F12750D0-CC2B-49BB-B2F2-8732BE3EB19B}" type="presOf" srcId="{42BFE278-18B8-4C40-9FFD-C09B43970575}" destId="{E24FBC9C-F656-4F12-AB01-044A4803AF25}" srcOrd="0" destOrd="0" presId="urn:microsoft.com/office/officeart/2005/8/layout/list1"/>
    <dgm:cxn modelId="{601269F5-2293-467F-93AD-E3EF1C64A937}" type="presOf" srcId="{3D9C4CC1-311B-4D37-A32C-703FD771C43B}" destId="{D049067E-8F1A-4EAA-8C75-3F80D009B181}" srcOrd="0" destOrd="0" presId="urn:microsoft.com/office/officeart/2005/8/layout/list1"/>
    <dgm:cxn modelId="{596A9487-BCE9-4692-9457-993DD13D5D81}" type="presParOf" srcId="{E24FBC9C-F656-4F12-AB01-044A4803AF25}" destId="{C9A95FF7-F6DC-49A2-835A-7D7F99DEF193}" srcOrd="0" destOrd="0" presId="urn:microsoft.com/office/officeart/2005/8/layout/list1"/>
    <dgm:cxn modelId="{BAD7780E-F836-478F-914E-304345D23F8C}" type="presParOf" srcId="{C9A95FF7-F6DC-49A2-835A-7D7F99DEF193}" destId="{9EA8715A-6EBD-4720-AC8D-69537D6A2A7A}" srcOrd="0" destOrd="0" presId="urn:microsoft.com/office/officeart/2005/8/layout/list1"/>
    <dgm:cxn modelId="{5E5B99E9-45EE-4173-96FE-21332B05239E}" type="presParOf" srcId="{C9A95FF7-F6DC-49A2-835A-7D7F99DEF193}" destId="{C30A8FC4-CFA5-4FE2-BB29-529693D75233}" srcOrd="1" destOrd="0" presId="urn:microsoft.com/office/officeart/2005/8/layout/list1"/>
    <dgm:cxn modelId="{444B0290-BC40-4D39-9FDE-B50D10E1DCF9}" type="presParOf" srcId="{E24FBC9C-F656-4F12-AB01-044A4803AF25}" destId="{F13BE1B0-3E04-44D3-B97B-A6514C06C374}" srcOrd="1" destOrd="0" presId="urn:microsoft.com/office/officeart/2005/8/layout/list1"/>
    <dgm:cxn modelId="{40E54C4C-CF50-4A2B-BB58-E86813F175BE}" type="presParOf" srcId="{E24FBC9C-F656-4F12-AB01-044A4803AF25}" destId="{27B602DE-BBFE-4C62-B628-645847482F5B}" srcOrd="2" destOrd="0" presId="urn:microsoft.com/office/officeart/2005/8/layout/list1"/>
    <dgm:cxn modelId="{28354EB3-9FE3-495B-A1D4-81AF0FCFD60A}" type="presParOf" srcId="{E24FBC9C-F656-4F12-AB01-044A4803AF25}" destId="{37813407-CEF2-485F-B296-908AC268C455}" srcOrd="3" destOrd="0" presId="urn:microsoft.com/office/officeart/2005/8/layout/list1"/>
    <dgm:cxn modelId="{D3581312-3CE7-4A48-9663-EDC1CB69FBB2}" type="presParOf" srcId="{E24FBC9C-F656-4F12-AB01-044A4803AF25}" destId="{3EFD13DB-2864-4EAB-9B5E-59846F8C2DCD}" srcOrd="4" destOrd="0" presId="urn:microsoft.com/office/officeart/2005/8/layout/list1"/>
    <dgm:cxn modelId="{859188AA-8789-4B2E-B052-3C0E455722AA}" type="presParOf" srcId="{3EFD13DB-2864-4EAB-9B5E-59846F8C2DCD}" destId="{D049067E-8F1A-4EAA-8C75-3F80D009B181}" srcOrd="0" destOrd="0" presId="urn:microsoft.com/office/officeart/2005/8/layout/list1"/>
    <dgm:cxn modelId="{0FDF438E-1C22-4805-9061-A66167DAC6DE}" type="presParOf" srcId="{3EFD13DB-2864-4EAB-9B5E-59846F8C2DCD}" destId="{F9443E4A-57FB-424E-9AD8-D04731603DDD}" srcOrd="1" destOrd="0" presId="urn:microsoft.com/office/officeart/2005/8/layout/list1"/>
    <dgm:cxn modelId="{D923605C-6636-4816-A823-F07BCC5321C6}" type="presParOf" srcId="{E24FBC9C-F656-4F12-AB01-044A4803AF25}" destId="{6AE4FBEE-1431-4DBD-B0CC-4A58BA3E530E}" srcOrd="5" destOrd="0" presId="urn:microsoft.com/office/officeart/2005/8/layout/list1"/>
    <dgm:cxn modelId="{182B9618-5310-4469-91F1-B31A076DDB58}" type="presParOf" srcId="{E24FBC9C-F656-4F12-AB01-044A4803AF25}" destId="{4D466F30-CC97-4DBD-8C8C-9BF440B7A400}" srcOrd="6" destOrd="0" presId="urn:microsoft.com/office/officeart/2005/8/layout/list1"/>
    <dgm:cxn modelId="{BDA57AFF-8D28-411D-8FF0-B9886057FE98}" type="presParOf" srcId="{E24FBC9C-F656-4F12-AB01-044A4803AF25}" destId="{C8BFB0B8-9E41-47F3-B43D-D39979CCDA1F}" srcOrd="7" destOrd="0" presId="urn:microsoft.com/office/officeart/2005/8/layout/list1"/>
    <dgm:cxn modelId="{4F1561B5-5B6C-4316-84CF-5B4C38061E06}" type="presParOf" srcId="{E24FBC9C-F656-4F12-AB01-044A4803AF25}" destId="{49FAA17B-AC91-41A8-92D6-201E53FDDFCF}" srcOrd="8" destOrd="0" presId="urn:microsoft.com/office/officeart/2005/8/layout/list1"/>
    <dgm:cxn modelId="{AE5CED2C-EF70-4BAB-920C-389C936B6556}" type="presParOf" srcId="{49FAA17B-AC91-41A8-92D6-201E53FDDFCF}" destId="{9D2D9BB8-3092-4231-A073-4A4D5F4B05DE}" srcOrd="0" destOrd="0" presId="urn:microsoft.com/office/officeart/2005/8/layout/list1"/>
    <dgm:cxn modelId="{3022901F-4426-4CEC-915A-9A10BD92DE71}" type="presParOf" srcId="{49FAA17B-AC91-41A8-92D6-201E53FDDFCF}" destId="{93A97360-C97B-4274-B0E3-8E59B5D17507}" srcOrd="1" destOrd="0" presId="urn:microsoft.com/office/officeart/2005/8/layout/list1"/>
    <dgm:cxn modelId="{317CEA47-4CB2-441B-9189-355AE614C0CB}" type="presParOf" srcId="{E24FBC9C-F656-4F12-AB01-044A4803AF25}" destId="{0DA96E43-FC93-4FC5-9FAD-944AAD6CB6EA}" srcOrd="9" destOrd="0" presId="urn:microsoft.com/office/officeart/2005/8/layout/list1"/>
    <dgm:cxn modelId="{0A203307-1B7A-4DC3-B8F1-12822A675ED2}" type="presParOf" srcId="{E24FBC9C-F656-4F12-AB01-044A4803AF25}" destId="{FE11114E-53EC-4556-8824-A3F5CD0B026C}"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FD2C91F-D713-4D72-8BD3-6B2E8249D2EE}"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33ACD8D4-9762-48D2-BA75-B72590ED042C}">
      <dgm:prSet phldrT="[Text]" custT="1"/>
      <dgm:spPr>
        <a:solidFill>
          <a:srgbClr val="009999"/>
        </a:solidFill>
        <a:effectLst>
          <a:reflection blurRad="6350" stA="50000" endA="275" endPos="40000" dist="101600" dir="5400000" sy="-100000" algn="bl" rotWithShape="0"/>
        </a:effectLst>
      </dgm:spPr>
      <dgm:t>
        <a:bodyPr/>
        <a:lstStyle/>
        <a:p>
          <a:r>
            <a:rPr lang="en-US" sz="3200" b="1" dirty="0">
              <a:latin typeface="Abhaya Libre Regular" panose="020B0604020202020204" charset="0"/>
              <a:cs typeface="Abhaya Libre Regular" panose="020B0604020202020204" charset="0"/>
            </a:rPr>
            <a:t>Addressing economic crisis</a:t>
          </a:r>
        </a:p>
      </dgm:t>
    </dgm:pt>
    <dgm:pt modelId="{9C7D8A84-61A0-4610-BA3E-B5394C9187DD}" type="parTrans" cxnId="{2D0CEE6A-FD06-4142-B2B6-4EE1AE224E0D}">
      <dgm:prSet/>
      <dgm:spPr/>
      <dgm:t>
        <a:bodyPr/>
        <a:lstStyle/>
        <a:p>
          <a:endParaRPr lang="en-US"/>
        </a:p>
      </dgm:t>
    </dgm:pt>
    <dgm:pt modelId="{F09B48FD-CBC5-4BBA-8D30-E5D3790E96F6}" type="sibTrans" cxnId="{2D0CEE6A-FD06-4142-B2B6-4EE1AE224E0D}">
      <dgm:prSet/>
      <dgm:spPr/>
      <dgm:t>
        <a:bodyPr/>
        <a:lstStyle/>
        <a:p>
          <a:endParaRPr lang="en-US"/>
        </a:p>
      </dgm:t>
    </dgm:pt>
    <dgm:pt modelId="{F188C142-F41B-4C52-8604-882659339820}">
      <dgm:prSet phldrT="[Text]" custT="1"/>
      <dgm:spPr>
        <a:solidFill>
          <a:srgbClr val="009999"/>
        </a:solidFill>
        <a:effectLst>
          <a:reflection blurRad="6350" stA="50000" endA="275" endPos="40000" dist="101600" dir="5400000" sy="-100000" algn="bl" rotWithShape="0"/>
        </a:effectLst>
      </dgm:spPr>
      <dgm:t>
        <a:bodyPr/>
        <a:lstStyle/>
        <a:p>
          <a:r>
            <a:rPr lang="en-US" sz="2800" dirty="0">
              <a:latin typeface="Abhaya Libre Regular" panose="020B0604020202020204" charset="0"/>
              <a:cs typeface="Abhaya Libre Regular" panose="020B0604020202020204" charset="0"/>
            </a:rPr>
            <a:t>A comprehensive plan for the regional economy's recovery that focuses on maximizing innovation and scientific knowledge potential in an effort to increase the competitiveness of the established branches and broaden Crete's production base toward newly emerging, high added value sectors.</a:t>
          </a:r>
        </a:p>
      </dgm:t>
    </dgm:pt>
    <dgm:pt modelId="{062F4668-06C2-45AF-9D3C-EF32B069705E}" type="parTrans" cxnId="{AE453B11-3091-4BFB-8784-F8DC0CC5A445}">
      <dgm:prSet/>
      <dgm:spPr/>
      <dgm:t>
        <a:bodyPr/>
        <a:lstStyle/>
        <a:p>
          <a:endParaRPr lang="en-US"/>
        </a:p>
      </dgm:t>
    </dgm:pt>
    <dgm:pt modelId="{798A747C-3D46-462B-8F4D-20262FF266E5}" type="sibTrans" cxnId="{AE453B11-3091-4BFB-8784-F8DC0CC5A445}">
      <dgm:prSet/>
      <dgm:spPr/>
      <dgm:t>
        <a:bodyPr/>
        <a:lstStyle/>
        <a:p>
          <a:endParaRPr lang="en-US"/>
        </a:p>
      </dgm:t>
    </dgm:pt>
    <dgm:pt modelId="{F0C65E28-ED31-4186-A831-967FEFDB243B}">
      <dgm:prSet phldrT="[Text]" custT="1"/>
      <dgm:spPr>
        <a:solidFill>
          <a:srgbClr val="009999"/>
        </a:solidFill>
        <a:effectLst>
          <a:outerShdw blurRad="76200" dir="13500000" sy="23000" kx="1200000" algn="br" rotWithShape="0">
            <a:prstClr val="black">
              <a:alpha val="20000"/>
            </a:prstClr>
          </a:outerShdw>
        </a:effectLst>
      </dgm:spPr>
      <dgm:t>
        <a:bodyPr/>
        <a:lstStyle/>
        <a:p>
          <a:r>
            <a:rPr lang="en-US" sz="3200" b="1" dirty="0">
              <a:latin typeface="Abhaya Libre Regular" panose="020B0604020202020204" charset="0"/>
              <a:cs typeface="Abhaya Libre Regular" panose="020B0604020202020204" charset="0"/>
            </a:rPr>
            <a:t>Establishment of Environmental Legal Framework</a:t>
          </a:r>
        </a:p>
      </dgm:t>
    </dgm:pt>
    <dgm:pt modelId="{9AFD215F-B294-4291-943A-644CB315AAFA}" type="parTrans" cxnId="{BCE26926-A262-4E72-BD12-0165BD5A54C9}">
      <dgm:prSet/>
      <dgm:spPr/>
      <dgm:t>
        <a:bodyPr/>
        <a:lstStyle/>
        <a:p>
          <a:endParaRPr lang="en-US"/>
        </a:p>
      </dgm:t>
    </dgm:pt>
    <dgm:pt modelId="{9162F270-C4B6-4770-BCD9-BD0BF99CBC56}" type="sibTrans" cxnId="{BCE26926-A262-4E72-BD12-0165BD5A54C9}">
      <dgm:prSet/>
      <dgm:spPr/>
      <dgm:t>
        <a:bodyPr/>
        <a:lstStyle/>
        <a:p>
          <a:endParaRPr lang="en-US"/>
        </a:p>
      </dgm:t>
    </dgm:pt>
    <dgm:pt modelId="{9FED3199-01D9-4020-8FC7-0471A0BF2DA1}">
      <dgm:prSet phldrT="[Text]" custT="1"/>
      <dgm:spPr>
        <a:solidFill>
          <a:srgbClr val="009999"/>
        </a:solidFill>
        <a:effectLst>
          <a:outerShdw blurRad="76200" dir="13500000" sy="23000" kx="1200000" algn="br" rotWithShape="0">
            <a:prstClr val="black">
              <a:alpha val="20000"/>
            </a:prstClr>
          </a:outerShdw>
        </a:effectLst>
      </dgm:spPr>
      <dgm:t>
        <a:bodyPr/>
        <a:lstStyle/>
        <a:p>
          <a:r>
            <a:rPr lang="en-US" sz="2800" dirty="0">
              <a:latin typeface="Abhaya Libre Regular" panose="020B0604020202020204" charset="0"/>
              <a:cs typeface="Abhaya Libre Regular" panose="020B0604020202020204" charset="0"/>
            </a:rPr>
            <a:t>A legal framework that addresses Crete's significant environmental issues and challenges in order to promote sustainable development and the creation of new jobs.</a:t>
          </a:r>
        </a:p>
      </dgm:t>
    </dgm:pt>
    <dgm:pt modelId="{AAB71464-B218-40A2-8312-B4CB845146E3}" type="parTrans" cxnId="{7821152C-50C5-4C91-AECA-F3F7E039ABA7}">
      <dgm:prSet/>
      <dgm:spPr/>
      <dgm:t>
        <a:bodyPr/>
        <a:lstStyle/>
        <a:p>
          <a:endParaRPr lang="en-US"/>
        </a:p>
      </dgm:t>
    </dgm:pt>
    <dgm:pt modelId="{E94C852D-D408-4480-AD11-59F8E35F80AB}" type="sibTrans" cxnId="{7821152C-50C5-4C91-AECA-F3F7E039ABA7}">
      <dgm:prSet/>
      <dgm:spPr/>
      <dgm:t>
        <a:bodyPr/>
        <a:lstStyle/>
        <a:p>
          <a:endParaRPr lang="en-US"/>
        </a:p>
      </dgm:t>
    </dgm:pt>
    <dgm:pt modelId="{97B9918F-6746-4736-9FB8-182BBD96E5EF}" type="pres">
      <dgm:prSet presAssocID="{9FD2C91F-D713-4D72-8BD3-6B2E8249D2EE}" presName="Name0" presStyleCnt="0">
        <dgm:presLayoutVars>
          <dgm:dir/>
          <dgm:resizeHandles val="exact"/>
        </dgm:presLayoutVars>
      </dgm:prSet>
      <dgm:spPr/>
    </dgm:pt>
    <dgm:pt modelId="{472AE641-47D9-4CBF-A774-09778467D910}" type="pres">
      <dgm:prSet presAssocID="{33ACD8D4-9762-48D2-BA75-B72590ED042C}" presName="node" presStyleLbl="node1" presStyleIdx="0" presStyleCnt="2">
        <dgm:presLayoutVars>
          <dgm:bulletEnabled val="1"/>
        </dgm:presLayoutVars>
      </dgm:prSet>
      <dgm:spPr/>
    </dgm:pt>
    <dgm:pt modelId="{CE362FE3-4C92-4031-8747-715FDB935CE4}" type="pres">
      <dgm:prSet presAssocID="{F09B48FD-CBC5-4BBA-8D30-E5D3790E96F6}" presName="sibTrans" presStyleCnt="0"/>
      <dgm:spPr/>
    </dgm:pt>
    <dgm:pt modelId="{213807F7-E75D-462F-B672-2EBF20D144A3}" type="pres">
      <dgm:prSet presAssocID="{F0C65E28-ED31-4186-A831-967FEFDB243B}" presName="node" presStyleLbl="node1" presStyleIdx="1" presStyleCnt="2">
        <dgm:presLayoutVars>
          <dgm:bulletEnabled val="1"/>
        </dgm:presLayoutVars>
      </dgm:prSet>
      <dgm:spPr/>
    </dgm:pt>
  </dgm:ptLst>
  <dgm:cxnLst>
    <dgm:cxn modelId="{08015D09-F0EF-462A-8E60-4395B7D57851}" type="presOf" srcId="{33ACD8D4-9762-48D2-BA75-B72590ED042C}" destId="{472AE641-47D9-4CBF-A774-09778467D910}" srcOrd="0" destOrd="0" presId="urn:microsoft.com/office/officeart/2005/8/layout/hList6"/>
    <dgm:cxn modelId="{AE453B11-3091-4BFB-8784-F8DC0CC5A445}" srcId="{33ACD8D4-9762-48D2-BA75-B72590ED042C}" destId="{F188C142-F41B-4C52-8604-882659339820}" srcOrd="0" destOrd="0" parTransId="{062F4668-06C2-45AF-9D3C-EF32B069705E}" sibTransId="{798A747C-3D46-462B-8F4D-20262FF266E5}"/>
    <dgm:cxn modelId="{BCE26926-A262-4E72-BD12-0165BD5A54C9}" srcId="{9FD2C91F-D713-4D72-8BD3-6B2E8249D2EE}" destId="{F0C65E28-ED31-4186-A831-967FEFDB243B}" srcOrd="1" destOrd="0" parTransId="{9AFD215F-B294-4291-943A-644CB315AAFA}" sibTransId="{9162F270-C4B6-4770-BCD9-BD0BF99CBC56}"/>
    <dgm:cxn modelId="{7821152C-50C5-4C91-AECA-F3F7E039ABA7}" srcId="{F0C65E28-ED31-4186-A831-967FEFDB243B}" destId="{9FED3199-01D9-4020-8FC7-0471A0BF2DA1}" srcOrd="0" destOrd="0" parTransId="{AAB71464-B218-40A2-8312-B4CB845146E3}" sibTransId="{E94C852D-D408-4480-AD11-59F8E35F80AB}"/>
    <dgm:cxn modelId="{C9A93240-0CBC-4E26-8573-20F72E485342}" type="presOf" srcId="{9FED3199-01D9-4020-8FC7-0471A0BF2DA1}" destId="{213807F7-E75D-462F-B672-2EBF20D144A3}" srcOrd="0" destOrd="1" presId="urn:microsoft.com/office/officeart/2005/8/layout/hList6"/>
    <dgm:cxn modelId="{18082E42-D4A7-4FD1-8531-94B31D0DA6CF}" type="presOf" srcId="{F0C65E28-ED31-4186-A831-967FEFDB243B}" destId="{213807F7-E75D-462F-B672-2EBF20D144A3}" srcOrd="0" destOrd="0" presId="urn:microsoft.com/office/officeart/2005/8/layout/hList6"/>
    <dgm:cxn modelId="{2D0CEE6A-FD06-4142-B2B6-4EE1AE224E0D}" srcId="{9FD2C91F-D713-4D72-8BD3-6B2E8249D2EE}" destId="{33ACD8D4-9762-48D2-BA75-B72590ED042C}" srcOrd="0" destOrd="0" parTransId="{9C7D8A84-61A0-4610-BA3E-B5394C9187DD}" sibTransId="{F09B48FD-CBC5-4BBA-8D30-E5D3790E96F6}"/>
    <dgm:cxn modelId="{34205E9C-C0F1-49C4-8C4F-2F693D5C2EAD}" type="presOf" srcId="{F188C142-F41B-4C52-8604-882659339820}" destId="{472AE641-47D9-4CBF-A774-09778467D910}" srcOrd="0" destOrd="1" presId="urn:microsoft.com/office/officeart/2005/8/layout/hList6"/>
    <dgm:cxn modelId="{2A3441AE-D60A-44B9-9AD9-9E2A3D45D0FD}" type="presOf" srcId="{9FD2C91F-D713-4D72-8BD3-6B2E8249D2EE}" destId="{97B9918F-6746-4736-9FB8-182BBD96E5EF}" srcOrd="0" destOrd="0" presId="urn:microsoft.com/office/officeart/2005/8/layout/hList6"/>
    <dgm:cxn modelId="{9FD14C28-1845-464E-847E-A358F451A88C}" type="presParOf" srcId="{97B9918F-6746-4736-9FB8-182BBD96E5EF}" destId="{472AE641-47D9-4CBF-A774-09778467D910}" srcOrd="0" destOrd="0" presId="urn:microsoft.com/office/officeart/2005/8/layout/hList6"/>
    <dgm:cxn modelId="{4E26ECE9-72FE-4C16-8A81-C82BA6F3C4DC}" type="presParOf" srcId="{97B9918F-6746-4736-9FB8-182BBD96E5EF}" destId="{CE362FE3-4C92-4031-8747-715FDB935CE4}" srcOrd="1" destOrd="0" presId="urn:microsoft.com/office/officeart/2005/8/layout/hList6"/>
    <dgm:cxn modelId="{7C35EFB1-9765-4ECF-97CA-02222EC320FC}" type="presParOf" srcId="{97B9918F-6746-4736-9FB8-182BBD96E5EF}" destId="{213807F7-E75D-462F-B672-2EBF20D144A3}" srcOrd="2" destOrd="0" presId="urn:microsoft.com/office/officeart/2005/8/layout/hList6"/>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2BFE278-18B8-4C40-9FFD-C09B43970575}" type="doc">
      <dgm:prSet loTypeId="urn:microsoft.com/office/officeart/2005/8/layout/list1" loCatId="list" qsTypeId="urn:microsoft.com/office/officeart/2005/8/quickstyle/3d2" qsCatId="3D" csTypeId="urn:microsoft.com/office/officeart/2005/8/colors/accent5_2" csCatId="accent5" phldr="1"/>
      <dgm:spPr/>
      <dgm:t>
        <a:bodyPr/>
        <a:lstStyle/>
        <a:p>
          <a:endParaRPr lang="en-US"/>
        </a:p>
      </dgm:t>
    </dgm:pt>
    <dgm:pt modelId="{3EB9C714-9948-40B7-8E61-FA09385DC047}">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4. </a:t>
          </a:r>
          <a:r>
            <a:rPr lang="en-US" sz="2800" dirty="0">
              <a:latin typeface="Abhaya Libre Regular" panose="020B0604020202020204" charset="0"/>
              <a:cs typeface="Abhaya Libre Regular" panose="020B0604020202020204" charset="0"/>
            </a:rPr>
            <a:t>Selection of a limited number of priorities for regional development</a:t>
          </a:r>
        </a:p>
      </dgm:t>
    </dgm:pt>
    <dgm:pt modelId="{202983AD-F65E-4B13-BD1A-B2596DE61D91}" type="parTrans" cxnId="{026E7A65-0430-4F96-BCD6-A41809B95E76}">
      <dgm:prSet/>
      <dgm:spPr/>
      <dgm:t>
        <a:bodyPr/>
        <a:lstStyle/>
        <a:p>
          <a:endParaRPr lang="en-US"/>
        </a:p>
      </dgm:t>
    </dgm:pt>
    <dgm:pt modelId="{3B94FBDE-A4DE-4B78-A28F-0416F35AEC31}" type="sibTrans" cxnId="{026E7A65-0430-4F96-BCD6-A41809B95E76}">
      <dgm:prSet/>
      <dgm:spPr/>
      <dgm:t>
        <a:bodyPr/>
        <a:lstStyle/>
        <a:p>
          <a:endParaRPr lang="en-US"/>
        </a:p>
      </dgm:t>
    </dgm:pt>
    <dgm:pt modelId="{3D9C4CC1-311B-4D37-A32C-703FD771C43B}">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5. </a:t>
          </a:r>
          <a:r>
            <a:rPr lang="en-US" sz="2800" dirty="0">
              <a:latin typeface="Abhaya Libre Regular" panose="020B0604020202020204" charset="0"/>
              <a:cs typeface="Abhaya Libre Regular" panose="020B0604020202020204" charset="0"/>
            </a:rPr>
            <a:t>Establishment of appropriate policy mixes</a:t>
          </a:r>
        </a:p>
      </dgm:t>
    </dgm:pt>
    <dgm:pt modelId="{C5A1EAC5-FB2D-4E5B-82A0-C33A6E6FB211}" type="parTrans" cxnId="{3B654512-C1F9-4832-BE99-28CA97681BCE}">
      <dgm:prSet/>
      <dgm:spPr/>
      <dgm:t>
        <a:bodyPr/>
        <a:lstStyle/>
        <a:p>
          <a:endParaRPr lang="en-US"/>
        </a:p>
      </dgm:t>
    </dgm:pt>
    <dgm:pt modelId="{96E02AF1-B657-45D5-A459-E94842077BF6}" type="sibTrans" cxnId="{3B654512-C1F9-4832-BE99-28CA97681BCE}">
      <dgm:prSet/>
      <dgm:spPr/>
      <dgm:t>
        <a:bodyPr/>
        <a:lstStyle/>
        <a:p>
          <a:endParaRPr lang="en-US"/>
        </a:p>
      </dgm:t>
    </dgm:pt>
    <dgm:pt modelId="{B1400752-98C4-4640-9C7F-D922DC8E496D}">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6. </a:t>
          </a:r>
          <a:r>
            <a:rPr lang="en-US" sz="2800" dirty="0">
              <a:latin typeface="Abhaya Libre Regular" panose="020B0604020202020204" charset="0"/>
              <a:cs typeface="Abhaya Libre Regular" panose="020B0604020202020204" charset="0"/>
            </a:rPr>
            <a:t>Integration of monitoring and assessment mechanisms </a:t>
          </a:r>
        </a:p>
      </dgm:t>
    </dgm:pt>
    <dgm:pt modelId="{DD8942CF-97DC-4C13-8057-AC000FBBFEB9}" type="parTrans" cxnId="{126C9D0A-AAEA-46FF-94A2-A1C9615F5C0E}">
      <dgm:prSet/>
      <dgm:spPr/>
      <dgm:t>
        <a:bodyPr/>
        <a:lstStyle/>
        <a:p>
          <a:endParaRPr lang="en-US"/>
        </a:p>
      </dgm:t>
    </dgm:pt>
    <dgm:pt modelId="{0AFFA692-429D-4B70-9289-5982591F02BA}" type="sibTrans" cxnId="{126C9D0A-AAEA-46FF-94A2-A1C9615F5C0E}">
      <dgm:prSet/>
      <dgm:spPr/>
      <dgm:t>
        <a:bodyPr/>
        <a:lstStyle/>
        <a:p>
          <a:endParaRPr lang="en-US"/>
        </a:p>
      </dgm:t>
    </dgm:pt>
    <dgm:pt modelId="{E24FBC9C-F656-4F12-AB01-044A4803AF25}" type="pres">
      <dgm:prSet presAssocID="{42BFE278-18B8-4C40-9FFD-C09B43970575}" presName="linear" presStyleCnt="0">
        <dgm:presLayoutVars>
          <dgm:dir/>
          <dgm:animLvl val="lvl"/>
          <dgm:resizeHandles val="exact"/>
        </dgm:presLayoutVars>
      </dgm:prSet>
      <dgm:spPr/>
    </dgm:pt>
    <dgm:pt modelId="{C9A95FF7-F6DC-49A2-835A-7D7F99DEF193}" type="pres">
      <dgm:prSet presAssocID="{3EB9C714-9948-40B7-8E61-FA09385DC047}" presName="parentLin" presStyleCnt="0"/>
      <dgm:spPr/>
    </dgm:pt>
    <dgm:pt modelId="{9EA8715A-6EBD-4720-AC8D-69537D6A2A7A}" type="pres">
      <dgm:prSet presAssocID="{3EB9C714-9948-40B7-8E61-FA09385DC047}" presName="parentLeftMargin" presStyleLbl="node1" presStyleIdx="0" presStyleCnt="3"/>
      <dgm:spPr/>
    </dgm:pt>
    <dgm:pt modelId="{C30A8FC4-CFA5-4FE2-BB29-529693D75233}" type="pres">
      <dgm:prSet presAssocID="{3EB9C714-9948-40B7-8E61-FA09385DC047}" presName="parentText" presStyleLbl="node1" presStyleIdx="0" presStyleCnt="3">
        <dgm:presLayoutVars>
          <dgm:chMax val="0"/>
          <dgm:bulletEnabled val="1"/>
        </dgm:presLayoutVars>
      </dgm:prSet>
      <dgm:spPr/>
    </dgm:pt>
    <dgm:pt modelId="{F13BE1B0-3E04-44D3-B97B-A6514C06C374}" type="pres">
      <dgm:prSet presAssocID="{3EB9C714-9948-40B7-8E61-FA09385DC047}" presName="negativeSpace" presStyleCnt="0"/>
      <dgm:spPr/>
    </dgm:pt>
    <dgm:pt modelId="{27B602DE-BBFE-4C62-B628-645847482F5B}" type="pres">
      <dgm:prSet presAssocID="{3EB9C714-9948-40B7-8E61-FA09385DC047}" presName="childText" presStyleLbl="conFgAcc1" presStyleIdx="0" presStyleCnt="3">
        <dgm:presLayoutVars>
          <dgm:bulletEnabled val="1"/>
        </dgm:presLayoutVars>
      </dgm:prSet>
      <dgm:spPr/>
    </dgm:pt>
    <dgm:pt modelId="{37813407-CEF2-485F-B296-908AC268C455}" type="pres">
      <dgm:prSet presAssocID="{3B94FBDE-A4DE-4B78-A28F-0416F35AEC31}" presName="spaceBetweenRectangles" presStyleCnt="0"/>
      <dgm:spPr/>
    </dgm:pt>
    <dgm:pt modelId="{3EFD13DB-2864-4EAB-9B5E-59846F8C2DCD}" type="pres">
      <dgm:prSet presAssocID="{3D9C4CC1-311B-4D37-A32C-703FD771C43B}" presName="parentLin" presStyleCnt="0"/>
      <dgm:spPr/>
    </dgm:pt>
    <dgm:pt modelId="{D049067E-8F1A-4EAA-8C75-3F80D009B181}" type="pres">
      <dgm:prSet presAssocID="{3D9C4CC1-311B-4D37-A32C-703FD771C43B}" presName="parentLeftMargin" presStyleLbl="node1" presStyleIdx="0" presStyleCnt="3"/>
      <dgm:spPr/>
    </dgm:pt>
    <dgm:pt modelId="{F9443E4A-57FB-424E-9AD8-D04731603DDD}" type="pres">
      <dgm:prSet presAssocID="{3D9C4CC1-311B-4D37-A32C-703FD771C43B}" presName="parentText" presStyleLbl="node1" presStyleIdx="1" presStyleCnt="3">
        <dgm:presLayoutVars>
          <dgm:chMax val="0"/>
          <dgm:bulletEnabled val="1"/>
        </dgm:presLayoutVars>
      </dgm:prSet>
      <dgm:spPr/>
    </dgm:pt>
    <dgm:pt modelId="{6AE4FBEE-1431-4DBD-B0CC-4A58BA3E530E}" type="pres">
      <dgm:prSet presAssocID="{3D9C4CC1-311B-4D37-A32C-703FD771C43B}" presName="negativeSpace" presStyleCnt="0"/>
      <dgm:spPr/>
    </dgm:pt>
    <dgm:pt modelId="{4D466F30-CC97-4DBD-8C8C-9BF440B7A400}" type="pres">
      <dgm:prSet presAssocID="{3D9C4CC1-311B-4D37-A32C-703FD771C43B}" presName="childText" presStyleLbl="conFgAcc1" presStyleIdx="1" presStyleCnt="3">
        <dgm:presLayoutVars>
          <dgm:bulletEnabled val="1"/>
        </dgm:presLayoutVars>
      </dgm:prSet>
      <dgm:spPr/>
    </dgm:pt>
    <dgm:pt modelId="{C8BFB0B8-9E41-47F3-B43D-D39979CCDA1F}" type="pres">
      <dgm:prSet presAssocID="{96E02AF1-B657-45D5-A459-E94842077BF6}" presName="spaceBetweenRectangles" presStyleCnt="0"/>
      <dgm:spPr/>
    </dgm:pt>
    <dgm:pt modelId="{49FAA17B-AC91-41A8-92D6-201E53FDDFCF}" type="pres">
      <dgm:prSet presAssocID="{B1400752-98C4-4640-9C7F-D922DC8E496D}" presName="parentLin" presStyleCnt="0"/>
      <dgm:spPr/>
    </dgm:pt>
    <dgm:pt modelId="{9D2D9BB8-3092-4231-A073-4A4D5F4B05DE}" type="pres">
      <dgm:prSet presAssocID="{B1400752-98C4-4640-9C7F-D922DC8E496D}" presName="parentLeftMargin" presStyleLbl="node1" presStyleIdx="1" presStyleCnt="3"/>
      <dgm:spPr/>
    </dgm:pt>
    <dgm:pt modelId="{93A97360-C97B-4274-B0E3-8E59B5D17507}" type="pres">
      <dgm:prSet presAssocID="{B1400752-98C4-4640-9C7F-D922DC8E496D}" presName="parentText" presStyleLbl="node1" presStyleIdx="2" presStyleCnt="3">
        <dgm:presLayoutVars>
          <dgm:chMax val="0"/>
          <dgm:bulletEnabled val="1"/>
        </dgm:presLayoutVars>
      </dgm:prSet>
      <dgm:spPr/>
    </dgm:pt>
    <dgm:pt modelId="{0DA96E43-FC93-4FC5-9FAD-944AAD6CB6EA}" type="pres">
      <dgm:prSet presAssocID="{B1400752-98C4-4640-9C7F-D922DC8E496D}" presName="negativeSpace" presStyleCnt="0"/>
      <dgm:spPr/>
    </dgm:pt>
    <dgm:pt modelId="{FE11114E-53EC-4556-8824-A3F5CD0B026C}" type="pres">
      <dgm:prSet presAssocID="{B1400752-98C4-4640-9C7F-D922DC8E496D}" presName="childText" presStyleLbl="conFgAcc1" presStyleIdx="2" presStyleCnt="3">
        <dgm:presLayoutVars>
          <dgm:bulletEnabled val="1"/>
        </dgm:presLayoutVars>
      </dgm:prSet>
      <dgm:spPr/>
    </dgm:pt>
  </dgm:ptLst>
  <dgm:cxnLst>
    <dgm:cxn modelId="{126C9D0A-AAEA-46FF-94A2-A1C9615F5C0E}" srcId="{42BFE278-18B8-4C40-9FFD-C09B43970575}" destId="{B1400752-98C4-4640-9C7F-D922DC8E496D}" srcOrd="2" destOrd="0" parTransId="{DD8942CF-97DC-4C13-8057-AC000FBBFEB9}" sibTransId="{0AFFA692-429D-4B70-9289-5982591F02BA}"/>
    <dgm:cxn modelId="{3B654512-C1F9-4832-BE99-28CA97681BCE}" srcId="{42BFE278-18B8-4C40-9FFD-C09B43970575}" destId="{3D9C4CC1-311B-4D37-A32C-703FD771C43B}" srcOrd="1" destOrd="0" parTransId="{C5A1EAC5-FB2D-4E5B-82A0-C33A6E6FB211}" sibTransId="{96E02AF1-B657-45D5-A459-E94842077BF6}"/>
    <dgm:cxn modelId="{016FA419-CC44-4492-9DE8-DC7BECB2C5E1}" type="presOf" srcId="{3EB9C714-9948-40B7-8E61-FA09385DC047}" destId="{9EA8715A-6EBD-4720-AC8D-69537D6A2A7A}" srcOrd="0" destOrd="0" presId="urn:microsoft.com/office/officeart/2005/8/layout/list1"/>
    <dgm:cxn modelId="{2EC25129-2997-452C-95D7-BD7C460FE53F}" type="presOf" srcId="{3D9C4CC1-311B-4D37-A32C-703FD771C43B}" destId="{F9443E4A-57FB-424E-9AD8-D04731603DDD}" srcOrd="1" destOrd="0" presId="urn:microsoft.com/office/officeart/2005/8/layout/list1"/>
    <dgm:cxn modelId="{C47F3440-3966-4164-8B2C-069BF7F014C3}" type="presOf" srcId="{B1400752-98C4-4640-9C7F-D922DC8E496D}" destId="{93A97360-C97B-4274-B0E3-8E59B5D17507}" srcOrd="1" destOrd="0" presId="urn:microsoft.com/office/officeart/2005/8/layout/list1"/>
    <dgm:cxn modelId="{5576535F-CE32-446C-8919-32DC36189240}" type="presOf" srcId="{3EB9C714-9948-40B7-8E61-FA09385DC047}" destId="{C30A8FC4-CFA5-4FE2-BB29-529693D75233}" srcOrd="1" destOrd="0" presId="urn:microsoft.com/office/officeart/2005/8/layout/list1"/>
    <dgm:cxn modelId="{026E7A65-0430-4F96-BCD6-A41809B95E76}" srcId="{42BFE278-18B8-4C40-9FFD-C09B43970575}" destId="{3EB9C714-9948-40B7-8E61-FA09385DC047}" srcOrd="0" destOrd="0" parTransId="{202983AD-F65E-4B13-BD1A-B2596DE61D91}" sibTransId="{3B94FBDE-A4DE-4B78-A28F-0416F35AEC31}"/>
    <dgm:cxn modelId="{D88CA4B8-78CE-48F1-8A55-C835495F1FD9}" type="presOf" srcId="{B1400752-98C4-4640-9C7F-D922DC8E496D}" destId="{9D2D9BB8-3092-4231-A073-4A4D5F4B05DE}" srcOrd="0" destOrd="0" presId="urn:microsoft.com/office/officeart/2005/8/layout/list1"/>
    <dgm:cxn modelId="{F12750D0-CC2B-49BB-B2F2-8732BE3EB19B}" type="presOf" srcId="{42BFE278-18B8-4C40-9FFD-C09B43970575}" destId="{E24FBC9C-F656-4F12-AB01-044A4803AF25}" srcOrd="0" destOrd="0" presId="urn:microsoft.com/office/officeart/2005/8/layout/list1"/>
    <dgm:cxn modelId="{601269F5-2293-467F-93AD-E3EF1C64A937}" type="presOf" srcId="{3D9C4CC1-311B-4D37-A32C-703FD771C43B}" destId="{D049067E-8F1A-4EAA-8C75-3F80D009B181}" srcOrd="0" destOrd="0" presId="urn:microsoft.com/office/officeart/2005/8/layout/list1"/>
    <dgm:cxn modelId="{596A9487-BCE9-4692-9457-993DD13D5D81}" type="presParOf" srcId="{E24FBC9C-F656-4F12-AB01-044A4803AF25}" destId="{C9A95FF7-F6DC-49A2-835A-7D7F99DEF193}" srcOrd="0" destOrd="0" presId="urn:microsoft.com/office/officeart/2005/8/layout/list1"/>
    <dgm:cxn modelId="{BAD7780E-F836-478F-914E-304345D23F8C}" type="presParOf" srcId="{C9A95FF7-F6DC-49A2-835A-7D7F99DEF193}" destId="{9EA8715A-6EBD-4720-AC8D-69537D6A2A7A}" srcOrd="0" destOrd="0" presId="urn:microsoft.com/office/officeart/2005/8/layout/list1"/>
    <dgm:cxn modelId="{5E5B99E9-45EE-4173-96FE-21332B05239E}" type="presParOf" srcId="{C9A95FF7-F6DC-49A2-835A-7D7F99DEF193}" destId="{C30A8FC4-CFA5-4FE2-BB29-529693D75233}" srcOrd="1" destOrd="0" presId="urn:microsoft.com/office/officeart/2005/8/layout/list1"/>
    <dgm:cxn modelId="{444B0290-BC40-4D39-9FDE-B50D10E1DCF9}" type="presParOf" srcId="{E24FBC9C-F656-4F12-AB01-044A4803AF25}" destId="{F13BE1B0-3E04-44D3-B97B-A6514C06C374}" srcOrd="1" destOrd="0" presId="urn:microsoft.com/office/officeart/2005/8/layout/list1"/>
    <dgm:cxn modelId="{40E54C4C-CF50-4A2B-BB58-E86813F175BE}" type="presParOf" srcId="{E24FBC9C-F656-4F12-AB01-044A4803AF25}" destId="{27B602DE-BBFE-4C62-B628-645847482F5B}" srcOrd="2" destOrd="0" presId="urn:microsoft.com/office/officeart/2005/8/layout/list1"/>
    <dgm:cxn modelId="{28354EB3-9FE3-495B-A1D4-81AF0FCFD60A}" type="presParOf" srcId="{E24FBC9C-F656-4F12-AB01-044A4803AF25}" destId="{37813407-CEF2-485F-B296-908AC268C455}" srcOrd="3" destOrd="0" presId="urn:microsoft.com/office/officeart/2005/8/layout/list1"/>
    <dgm:cxn modelId="{D3581312-3CE7-4A48-9663-EDC1CB69FBB2}" type="presParOf" srcId="{E24FBC9C-F656-4F12-AB01-044A4803AF25}" destId="{3EFD13DB-2864-4EAB-9B5E-59846F8C2DCD}" srcOrd="4" destOrd="0" presId="urn:microsoft.com/office/officeart/2005/8/layout/list1"/>
    <dgm:cxn modelId="{859188AA-8789-4B2E-B052-3C0E455722AA}" type="presParOf" srcId="{3EFD13DB-2864-4EAB-9B5E-59846F8C2DCD}" destId="{D049067E-8F1A-4EAA-8C75-3F80D009B181}" srcOrd="0" destOrd="0" presId="urn:microsoft.com/office/officeart/2005/8/layout/list1"/>
    <dgm:cxn modelId="{0FDF438E-1C22-4805-9061-A66167DAC6DE}" type="presParOf" srcId="{3EFD13DB-2864-4EAB-9B5E-59846F8C2DCD}" destId="{F9443E4A-57FB-424E-9AD8-D04731603DDD}" srcOrd="1" destOrd="0" presId="urn:microsoft.com/office/officeart/2005/8/layout/list1"/>
    <dgm:cxn modelId="{D923605C-6636-4816-A823-F07BCC5321C6}" type="presParOf" srcId="{E24FBC9C-F656-4F12-AB01-044A4803AF25}" destId="{6AE4FBEE-1431-4DBD-B0CC-4A58BA3E530E}" srcOrd="5" destOrd="0" presId="urn:microsoft.com/office/officeart/2005/8/layout/list1"/>
    <dgm:cxn modelId="{182B9618-5310-4469-91F1-B31A076DDB58}" type="presParOf" srcId="{E24FBC9C-F656-4F12-AB01-044A4803AF25}" destId="{4D466F30-CC97-4DBD-8C8C-9BF440B7A400}" srcOrd="6" destOrd="0" presId="urn:microsoft.com/office/officeart/2005/8/layout/list1"/>
    <dgm:cxn modelId="{BDA57AFF-8D28-411D-8FF0-B9886057FE98}" type="presParOf" srcId="{E24FBC9C-F656-4F12-AB01-044A4803AF25}" destId="{C8BFB0B8-9E41-47F3-B43D-D39979CCDA1F}" srcOrd="7" destOrd="0" presId="urn:microsoft.com/office/officeart/2005/8/layout/list1"/>
    <dgm:cxn modelId="{4F1561B5-5B6C-4316-84CF-5B4C38061E06}" type="presParOf" srcId="{E24FBC9C-F656-4F12-AB01-044A4803AF25}" destId="{49FAA17B-AC91-41A8-92D6-201E53FDDFCF}" srcOrd="8" destOrd="0" presId="urn:microsoft.com/office/officeart/2005/8/layout/list1"/>
    <dgm:cxn modelId="{AE5CED2C-EF70-4BAB-920C-389C936B6556}" type="presParOf" srcId="{49FAA17B-AC91-41A8-92D6-201E53FDDFCF}" destId="{9D2D9BB8-3092-4231-A073-4A4D5F4B05DE}" srcOrd="0" destOrd="0" presId="urn:microsoft.com/office/officeart/2005/8/layout/list1"/>
    <dgm:cxn modelId="{3022901F-4426-4CEC-915A-9A10BD92DE71}" type="presParOf" srcId="{49FAA17B-AC91-41A8-92D6-201E53FDDFCF}" destId="{93A97360-C97B-4274-B0E3-8E59B5D17507}" srcOrd="1" destOrd="0" presId="urn:microsoft.com/office/officeart/2005/8/layout/list1"/>
    <dgm:cxn modelId="{317CEA47-4CB2-441B-9189-355AE614C0CB}" type="presParOf" srcId="{E24FBC9C-F656-4F12-AB01-044A4803AF25}" destId="{0DA96E43-FC93-4FC5-9FAD-944AAD6CB6EA}" srcOrd="9" destOrd="0" presId="urn:microsoft.com/office/officeart/2005/8/layout/list1"/>
    <dgm:cxn modelId="{0A203307-1B7A-4DC3-B8F1-12822A675ED2}" type="presParOf" srcId="{E24FBC9C-F656-4F12-AB01-044A4803AF25}" destId="{FE11114E-53EC-4556-8824-A3F5CD0B026C}" srcOrd="10" destOrd="0" presId="urn:microsoft.com/office/officeart/2005/8/layout/list1"/>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en-US" sz="2400" b="1" dirty="0">
              <a:latin typeface="Abhaya Libre Regular" panose="020B0604020202020204" charset="0"/>
              <a:cs typeface="Abhaya Libre Regular" panose="020B0604020202020204" charset="0"/>
            </a:rPr>
            <a:t>Clusters</a:t>
          </a: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Clusters for regional growth: enterprise ecosystems that foster innovation</a:t>
          </a: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en-US" sz="2400" b="1" dirty="0">
              <a:latin typeface="Abhaya Libre Regular" panose="020B0604020202020204" charset="0"/>
              <a:cs typeface="Abhaya Libre Regular" panose="020B0604020202020204" charset="0"/>
            </a:rPr>
            <a:t>Innovation-friendly business environments for SMEs</a:t>
          </a: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Excellent jobs opportunities in competitive companies</a:t>
          </a: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en-US" sz="2400" b="1" dirty="0">
              <a:latin typeface="Abhaya Libre Regular" panose="020B0604020202020204" charset="0"/>
              <a:cs typeface="Abhaya Libre Regular" panose="020B0604020202020204" charset="0"/>
            </a:rPr>
            <a:t>Research infrastructures/centers of competence</a:t>
          </a: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support to ESFRI and EU wide diffusion of leading edge R&amp;D results</a:t>
          </a: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en-US" sz="2400" b="1" dirty="0">
              <a:latin typeface="Abhaya Libre Regular" panose="020B0604020202020204" charset="0"/>
              <a:cs typeface="Abhaya Libre Regular" panose="020B0604020202020204" charset="0"/>
            </a:rPr>
            <a:t>Universities-enterprise cooperation</a:t>
          </a: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Lifelong learning in research and innovation</a:t>
          </a: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en-US" sz="2400" b="1" dirty="0">
              <a:latin typeface="Abhaya Libre Regular" panose="020B0604020202020204" charset="0"/>
              <a:cs typeface="Abhaya Libre Regular" panose="020B0604020202020204" charset="0"/>
            </a:rPr>
            <a:t>Digital agenda</a:t>
          </a: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Excellent jobs opportunities in competitive companies</a:t>
          </a: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en-US" sz="2400" b="1" dirty="0">
              <a:latin typeface="Abhaya Libre Regular" panose="020B0604020202020204" charset="0"/>
              <a:cs typeface="Abhaya Libre Regular" panose="020B0604020202020204" charset="0"/>
            </a:rPr>
            <a:t>Key enabling technologies</a:t>
          </a: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Possibility for fundamental change in a system </a:t>
          </a: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en-US" sz="2400" b="1" dirty="0">
              <a:latin typeface="Abhaya Libre Regular" panose="020B0604020202020204" charset="0"/>
              <a:cs typeface="Abhaya Libre Regular" panose="020B0604020202020204" charset="0"/>
            </a:rPr>
            <a:t>Internationalization…..</a:t>
          </a: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en-US" sz="2400" dirty="0" err="1">
              <a:latin typeface="Abhaya Libre Regular" panose="020B0604020202020204" charset="0"/>
              <a:cs typeface="Abhaya Libre Regular" panose="020B0604020202020204" charset="0"/>
            </a:rPr>
            <a:t>Internasionalization</a:t>
          </a:r>
          <a:r>
            <a:rPr lang="en-US" sz="2400" dirty="0">
              <a:latin typeface="Abhaya Libre Regular" panose="020B0604020202020204" charset="0"/>
              <a:cs typeface="Abhaya Libre Regular" panose="020B0604020202020204" charset="0"/>
            </a:rPr>
            <a:t> determines if the smart specialization approach can withstand global competition or seize opportunities </a:t>
          </a: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en-US" sz="2400" b="1" dirty="0">
              <a:latin typeface="Abhaya Libre Regular" panose="020B0604020202020204" charset="0"/>
              <a:cs typeface="Abhaya Libre Regular" panose="020B0604020202020204" charset="0"/>
            </a:rPr>
            <a:t>Cultural and creativity industries</a:t>
          </a: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Innovation beyond technology and outside manufacturing</a:t>
          </a: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en-US" sz="2400" b="1" dirty="0">
              <a:latin typeface="Abhaya Libre Regular" panose="020B0604020202020204" charset="0"/>
              <a:cs typeface="Abhaya Libre Regular" panose="020B0604020202020204" charset="0"/>
            </a:rPr>
            <a:t>Financial Engineering instruments</a:t>
          </a: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Stronger emphasis on financial engineering, not only grants</a:t>
          </a: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en-US" sz="2400" b="1" dirty="0">
              <a:latin typeface="Abhaya Libre Regular" panose="020B0604020202020204" charset="0"/>
              <a:cs typeface="Abhaya Libre Regular" panose="020B0604020202020204" charset="0"/>
            </a:rPr>
            <a:t>Innovative Public Procurement</a:t>
          </a: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Advantages as improved infrastructures and public services, cost savings, promotion of R&amp;D investments </a:t>
          </a: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en-US" sz="2400" b="1" dirty="0">
              <a:latin typeface="Abhaya Libre Regular" panose="020B0604020202020204" charset="0"/>
              <a:cs typeface="Abhaya Libre Regular" panose="020B0604020202020204" charset="0"/>
            </a:rPr>
            <a:t>Green Growth</a:t>
          </a: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Smart simply refers to sustainability, eco-innovation and energy efficiency</a:t>
          </a: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en-US" sz="2400" b="1" dirty="0">
              <a:latin typeface="Abhaya Libre Regular" panose="020B0604020202020204" charset="0"/>
              <a:cs typeface="Abhaya Libre Regular" panose="020B0604020202020204" charset="0"/>
            </a:rPr>
            <a:t>Social Innovation</a:t>
          </a: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en-US" sz="2400" dirty="0">
              <a:latin typeface="Abhaya Libre Regular" panose="020B0604020202020204" charset="0"/>
              <a:cs typeface="Abhaya Libre Regular" panose="020B0604020202020204" charset="0"/>
            </a:rPr>
            <a:t>New organizational structures to address societal issues</a:t>
          </a: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FF5DFB-0E9E-4D83-A120-69F7180B88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C550BD7-7BCA-47D5-BC17-88BE857CC9CA}">
      <dgm:prSet phldrT="[Text]"/>
      <dgm:spPr/>
      <dgm:t>
        <a:bodyPr/>
        <a:lstStyle/>
        <a:p>
          <a:r>
            <a:rPr lang="en-US" dirty="0"/>
            <a:t>Guidance</a:t>
          </a:r>
        </a:p>
      </dgm:t>
    </dgm:pt>
    <dgm:pt modelId="{18C9EC87-5F62-49E6-98DA-EDE1A9D43EAA}" type="parTrans" cxnId="{40BA1A90-6F63-4FF0-AAA4-18905435A445}">
      <dgm:prSet/>
      <dgm:spPr/>
      <dgm:t>
        <a:bodyPr/>
        <a:lstStyle/>
        <a:p>
          <a:endParaRPr lang="en-US"/>
        </a:p>
      </dgm:t>
    </dgm:pt>
    <dgm:pt modelId="{B8FF03F8-5A15-430F-B0A5-3CFC8105CDAF}" type="sibTrans" cxnId="{40BA1A90-6F63-4FF0-AAA4-18905435A445}">
      <dgm:prSet/>
      <dgm:spPr/>
      <dgm:t>
        <a:bodyPr/>
        <a:lstStyle/>
        <a:p>
          <a:endParaRPr lang="en-US"/>
        </a:p>
      </dgm:t>
    </dgm:pt>
    <dgm:pt modelId="{A993D3CB-4676-4A1E-86F1-EB8BDF2634BE}">
      <dgm:prSet phldrT="[Text]" custT="1"/>
      <dgm:spPr>
        <a:solidFill>
          <a:srgbClr val="009999"/>
        </a:solidFill>
      </dgm:spPr>
      <dgm:t>
        <a:bodyPr/>
        <a:lstStyle/>
        <a:p>
          <a:r>
            <a:rPr lang="en-US" sz="2000" dirty="0">
              <a:latin typeface="Abhaya Libre Regular" panose="020B0604020202020204" charset="0"/>
              <a:cs typeface="Abhaya Libre Regular" panose="020B0604020202020204" charset="0"/>
            </a:rPr>
            <a:t>The S3Platform has created its own customized procedures for analyzing RIS3 based on current practice and holds regular seminars for registered regions and nations. The Platform can also offer assistance on procedures, serve as moderators and reporters, and suggest experts to add additional perspective to evaluations being conducted in specific Member States.</a:t>
          </a:r>
        </a:p>
      </dgm:t>
    </dgm:pt>
    <dgm:pt modelId="{A726F3E6-1F8A-4A0B-B12D-9FA537B0DF10}" type="parTrans" cxnId="{2CB63C43-A810-4F65-BD8A-60C746949DB8}">
      <dgm:prSet/>
      <dgm:spPr/>
      <dgm:t>
        <a:bodyPr/>
        <a:lstStyle/>
        <a:p>
          <a:endParaRPr lang="en-US"/>
        </a:p>
      </dgm:t>
    </dgm:pt>
    <dgm:pt modelId="{6C0080CB-F506-4AFD-94C7-62C21F36F86B}" type="sibTrans" cxnId="{2CB63C43-A810-4F65-BD8A-60C746949DB8}">
      <dgm:prSet/>
      <dgm:spPr/>
      <dgm:t>
        <a:bodyPr/>
        <a:lstStyle/>
        <a:p>
          <a:endParaRPr lang="en-US"/>
        </a:p>
      </dgm:t>
    </dgm:pt>
    <dgm:pt modelId="{371C128E-F4C1-4117-8B0C-DC5CD168B25A}">
      <dgm:prSet phldrT="[Text]"/>
      <dgm:spPr/>
      <dgm:t>
        <a:bodyPr/>
        <a:lstStyle/>
        <a:p>
          <a:r>
            <a:rPr lang="en-US" dirty="0"/>
            <a:t>Academic research and analysis</a:t>
          </a:r>
        </a:p>
      </dgm:t>
    </dgm:pt>
    <dgm:pt modelId="{312E32D9-05B5-4373-BA3B-9B26C3FBA600}" type="parTrans" cxnId="{ED445850-0922-4676-B3FC-91CA78BE2E1F}">
      <dgm:prSet/>
      <dgm:spPr/>
      <dgm:t>
        <a:bodyPr/>
        <a:lstStyle/>
        <a:p>
          <a:endParaRPr lang="en-US"/>
        </a:p>
      </dgm:t>
    </dgm:pt>
    <dgm:pt modelId="{B2A42B51-55FA-4F28-A842-A06503710589}" type="sibTrans" cxnId="{ED445850-0922-4676-B3FC-91CA78BE2E1F}">
      <dgm:prSet/>
      <dgm:spPr/>
      <dgm:t>
        <a:bodyPr/>
        <a:lstStyle/>
        <a:p>
          <a:endParaRPr lang="en-US"/>
        </a:p>
      </dgm:t>
    </dgm:pt>
    <dgm:pt modelId="{3DD7B110-A127-4CE9-AF29-ADAFC1E80439}">
      <dgm:prSet phldrT="[Text]" custT="1"/>
      <dgm:spPr>
        <a:solidFill>
          <a:srgbClr val="009999"/>
        </a:solidFill>
      </dgm:spPr>
      <dgm:t>
        <a:bodyPr/>
        <a:lstStyle/>
        <a:p>
          <a:r>
            <a:rPr lang="en-US" sz="1800" dirty="0">
              <a:latin typeface="Abhaya Libre Regular" panose="020B0604020202020204" charset="0"/>
              <a:cs typeface="Abhaya Libre Regular" panose="020B0604020202020204" charset="0"/>
            </a:rPr>
            <a:t>The European Commission's scientific and technical branch, the Joint Research Centre (JRC), conducts multidisciplinary research to help with pressing policy issues. Smart specialization is an illustration of how theory and practice may exchange knowledge and how the EU can benefit from the broad spectrum of scholarly skills present in the many JRC institutions.</a:t>
          </a:r>
        </a:p>
      </dgm:t>
    </dgm:pt>
    <dgm:pt modelId="{6315226B-B32A-4A94-8A3F-FBAA8588E6A1}" type="parTrans" cxnId="{A69C45A3-6B46-4C78-8C5F-DE85263B7A36}">
      <dgm:prSet/>
      <dgm:spPr/>
      <dgm:t>
        <a:bodyPr/>
        <a:lstStyle/>
        <a:p>
          <a:endParaRPr lang="en-US"/>
        </a:p>
      </dgm:t>
    </dgm:pt>
    <dgm:pt modelId="{8FB8B338-5E26-4C2F-A6D2-B58DC22C7D6D}" type="sibTrans" cxnId="{A69C45A3-6B46-4C78-8C5F-DE85263B7A36}">
      <dgm:prSet/>
      <dgm:spPr/>
      <dgm:t>
        <a:bodyPr/>
        <a:lstStyle/>
        <a:p>
          <a:endParaRPr lang="en-US"/>
        </a:p>
      </dgm:t>
    </dgm:pt>
    <dgm:pt modelId="{606D562E-0D35-45C5-A843-1FA8B88AB060}">
      <dgm:prSet phldrT="[Text]"/>
      <dgm:spPr/>
      <dgm:t>
        <a:bodyPr/>
        <a:lstStyle/>
        <a:p>
          <a:r>
            <a:rPr lang="en-US" dirty="0"/>
            <a:t>Peer review</a:t>
          </a:r>
        </a:p>
      </dgm:t>
    </dgm:pt>
    <dgm:pt modelId="{CAF66C72-F950-40F1-A96E-CCC7DBBFE22D}" type="sibTrans" cxnId="{1F51D23A-073F-4457-8DED-876C25EA78E7}">
      <dgm:prSet/>
      <dgm:spPr/>
      <dgm:t>
        <a:bodyPr/>
        <a:lstStyle/>
        <a:p>
          <a:endParaRPr lang="en-US"/>
        </a:p>
      </dgm:t>
    </dgm:pt>
    <dgm:pt modelId="{0BC56CD7-1E78-4F03-82CB-B24C3CF44C3D}" type="parTrans" cxnId="{1F51D23A-073F-4457-8DED-876C25EA78E7}">
      <dgm:prSet/>
      <dgm:spPr/>
      <dgm:t>
        <a:bodyPr/>
        <a:lstStyle/>
        <a:p>
          <a:endParaRPr lang="en-US"/>
        </a:p>
      </dgm:t>
    </dgm:pt>
    <dgm:pt modelId="{97E9D9D9-10AA-47F7-AFC8-AE181F3AA181}">
      <dgm:prSet phldrT="[Text]" custT="1"/>
      <dgm:spPr>
        <a:solidFill>
          <a:srgbClr val="009999"/>
        </a:solidFill>
      </dgm:spPr>
      <dgm:t>
        <a:bodyPr/>
        <a:lstStyle/>
        <a:p>
          <a:endParaRPr lang="en-US" sz="1800" dirty="0">
            <a:latin typeface="Abhaya Libre Regular" panose="020B0604020202020204" charset="0"/>
            <a:cs typeface="Abhaya Libre Regular" panose="020B0604020202020204" charset="0"/>
          </a:endParaRPr>
        </a:p>
      </dgm:t>
    </dgm:pt>
    <dgm:pt modelId="{C00EF276-3C6D-44F2-8D4A-275A5ABE8209}" type="parTrans" cxnId="{C1357F83-09E1-4B64-9166-DF05EAC7B168}">
      <dgm:prSet/>
      <dgm:spPr/>
      <dgm:t>
        <a:bodyPr/>
        <a:lstStyle/>
        <a:p>
          <a:endParaRPr lang="en-US"/>
        </a:p>
      </dgm:t>
    </dgm:pt>
    <dgm:pt modelId="{8FF7CF47-8F9C-499A-9351-67DA73B1A887}" type="sibTrans" cxnId="{C1357F83-09E1-4B64-9166-DF05EAC7B168}">
      <dgm:prSet/>
      <dgm:spPr/>
      <dgm:t>
        <a:bodyPr/>
        <a:lstStyle/>
        <a:p>
          <a:endParaRPr lang="en-US"/>
        </a:p>
      </dgm:t>
    </dgm:pt>
    <dgm:pt modelId="{0E147752-F93C-4833-9D32-C7AFB3067A4D}">
      <dgm:prSet phldrT="[Text]" custT="1"/>
      <dgm:spPr>
        <a:solidFill>
          <a:srgbClr val="009999"/>
        </a:solidFill>
      </dgm:spPr>
      <dgm:t>
        <a:bodyPr/>
        <a:lstStyle/>
        <a:p>
          <a:endParaRPr lang="en-US" sz="1800" dirty="0">
            <a:latin typeface="Abhaya Libre Regular" panose="020B0604020202020204" charset="0"/>
            <a:cs typeface="Abhaya Libre Regular" panose="020B0604020202020204" charset="0"/>
          </a:endParaRPr>
        </a:p>
      </dgm:t>
    </dgm:pt>
    <dgm:pt modelId="{4257CCB3-8F20-4D64-AA5B-E0C011020513}" type="parTrans" cxnId="{1084BFCC-C035-4B77-A071-7155E934FB90}">
      <dgm:prSet/>
      <dgm:spPr/>
      <dgm:t>
        <a:bodyPr/>
        <a:lstStyle/>
        <a:p>
          <a:endParaRPr lang="en-US"/>
        </a:p>
      </dgm:t>
    </dgm:pt>
    <dgm:pt modelId="{7091A349-CA2C-4D99-A96B-FD2D9DC1AE43}" type="sibTrans" cxnId="{1084BFCC-C035-4B77-A071-7155E934FB90}">
      <dgm:prSet/>
      <dgm:spPr/>
      <dgm:t>
        <a:bodyPr/>
        <a:lstStyle/>
        <a:p>
          <a:endParaRPr lang="en-US"/>
        </a:p>
      </dgm:t>
    </dgm:pt>
    <dgm:pt modelId="{B4F6939A-0337-4959-AB10-F8AA8F290E7A}">
      <dgm:prSet phldrT="[Text]" custT="1"/>
      <dgm:spPr>
        <a:solidFill>
          <a:srgbClr val="009999"/>
        </a:solidFill>
      </dgm:spPr>
      <dgm:t>
        <a:bodyPr/>
        <a:lstStyle/>
        <a:p>
          <a:endParaRPr lang="en-US" sz="2000" dirty="0">
            <a:latin typeface="Abhaya Libre Regular" panose="020B0604020202020204" charset="0"/>
            <a:cs typeface="Abhaya Libre Regular" panose="020B0604020202020204" charset="0"/>
          </a:endParaRPr>
        </a:p>
      </dgm:t>
    </dgm:pt>
    <dgm:pt modelId="{C3965D3C-FA90-4A30-B350-56FD6F4E79D8}" type="parTrans" cxnId="{B12B66E2-8FDA-4D5D-B504-755171411F5E}">
      <dgm:prSet/>
      <dgm:spPr/>
      <dgm:t>
        <a:bodyPr/>
        <a:lstStyle/>
        <a:p>
          <a:endParaRPr lang="en-US"/>
        </a:p>
      </dgm:t>
    </dgm:pt>
    <dgm:pt modelId="{E3363E04-3F1F-4367-9F76-E87A221D78E2}" type="sibTrans" cxnId="{B12B66E2-8FDA-4D5D-B504-755171411F5E}">
      <dgm:prSet/>
      <dgm:spPr/>
      <dgm:t>
        <a:bodyPr/>
        <a:lstStyle/>
        <a:p>
          <a:endParaRPr lang="en-US"/>
        </a:p>
      </dgm:t>
    </dgm:pt>
    <dgm:pt modelId="{1504D36E-5718-4A2F-96E0-F068BD9C8CC7}">
      <dgm:prSet phldrT="[Text]" custT="1"/>
      <dgm:spPr>
        <a:solidFill>
          <a:srgbClr val="009999"/>
        </a:solidFill>
      </dgm:spPr>
      <dgm:t>
        <a:bodyPr/>
        <a:lstStyle/>
        <a:p>
          <a:endParaRPr lang="en-US" sz="2000" dirty="0">
            <a:latin typeface="Abhaya Libre Regular" panose="020B0604020202020204" charset="0"/>
            <a:cs typeface="Abhaya Libre Regular" panose="020B0604020202020204" charset="0"/>
          </a:endParaRPr>
        </a:p>
      </dgm:t>
    </dgm:pt>
    <dgm:pt modelId="{B8225283-11A4-4838-90F4-C224529DC0C8}" type="parTrans" cxnId="{4463CED4-C11D-422E-899E-C3F0ED5C15DB}">
      <dgm:prSet/>
      <dgm:spPr/>
      <dgm:t>
        <a:bodyPr/>
        <a:lstStyle/>
        <a:p>
          <a:endParaRPr lang="en-US"/>
        </a:p>
      </dgm:t>
    </dgm:pt>
    <dgm:pt modelId="{DD50008A-5BF8-404E-8E24-5984C124EA7A}" type="sibTrans" cxnId="{4463CED4-C11D-422E-899E-C3F0ED5C15DB}">
      <dgm:prSet/>
      <dgm:spPr/>
      <dgm:t>
        <a:bodyPr/>
        <a:lstStyle/>
        <a:p>
          <a:endParaRPr lang="en-US"/>
        </a:p>
      </dgm:t>
    </dgm:pt>
    <dgm:pt modelId="{D9336665-333E-44A7-9558-8B358A7621C2}">
      <dgm:prSet phldrT="[Text]" custT="1"/>
      <dgm:spPr>
        <a:solidFill>
          <a:srgbClr val="009999"/>
        </a:solidFill>
      </dgm:spPr>
      <dgm:t>
        <a:bodyPr/>
        <a:lstStyle/>
        <a:p>
          <a:endParaRPr lang="en-US" sz="1800" dirty="0">
            <a:latin typeface="Abhaya Libre Regular" panose="020B0604020202020204" charset="0"/>
            <a:cs typeface="Abhaya Libre Regular" panose="020B0604020202020204" charset="0"/>
          </a:endParaRPr>
        </a:p>
      </dgm:t>
    </dgm:pt>
    <dgm:pt modelId="{F1D78975-8752-4756-9AEB-AB0CBD5DC36D}" type="parTrans" cxnId="{779A4354-C8B1-427B-BD83-A4802D4B3D29}">
      <dgm:prSet/>
      <dgm:spPr/>
      <dgm:t>
        <a:bodyPr/>
        <a:lstStyle/>
        <a:p>
          <a:endParaRPr lang="en-US"/>
        </a:p>
      </dgm:t>
    </dgm:pt>
    <dgm:pt modelId="{5B07852A-5381-44B5-93B2-323BC5C3E1B7}" type="sibTrans" cxnId="{779A4354-C8B1-427B-BD83-A4802D4B3D29}">
      <dgm:prSet/>
      <dgm:spPr/>
      <dgm:t>
        <a:bodyPr/>
        <a:lstStyle/>
        <a:p>
          <a:endParaRPr lang="en-US"/>
        </a:p>
      </dgm:t>
    </dgm:pt>
    <dgm:pt modelId="{FBCBFD08-C572-4C14-A4EB-192FE6337CF7}">
      <dgm:prSet phldrT="[Text]" custT="1"/>
      <dgm:spPr>
        <a:solidFill>
          <a:srgbClr val="009999"/>
        </a:solidFill>
      </dgm:spPr>
      <dgm:t>
        <a:bodyPr/>
        <a:lstStyle/>
        <a:p>
          <a:r>
            <a:rPr lang="en-US" sz="1800" dirty="0">
              <a:latin typeface="Abhaya Libre Regular" panose="020B0604020202020204" charset="0"/>
              <a:cs typeface="Abhaya Libre Regular" panose="020B0604020202020204" charset="0"/>
            </a:rPr>
            <a:t>This document provides methodological recommendations on how to develop, draft, and carry out a regional smart specialization strategy for policymakers and implementing authorities. Following conversations between regions and contributing policy experts, updates will be made on a regular basis.</a:t>
          </a:r>
        </a:p>
      </dgm:t>
    </dgm:pt>
    <dgm:pt modelId="{FC92BD85-E51B-41FC-AFE7-D8723DDB959A}" type="parTrans" cxnId="{7DAE3A9F-079B-4A84-A5BC-855323B176A6}">
      <dgm:prSet/>
      <dgm:spPr/>
      <dgm:t>
        <a:bodyPr/>
        <a:lstStyle/>
        <a:p>
          <a:endParaRPr lang="en-US"/>
        </a:p>
      </dgm:t>
    </dgm:pt>
    <dgm:pt modelId="{C4C751C5-222D-4030-8306-9844186BDEEF}" type="sibTrans" cxnId="{7DAE3A9F-079B-4A84-A5BC-855323B176A6}">
      <dgm:prSet/>
      <dgm:spPr/>
      <dgm:t>
        <a:bodyPr/>
        <a:lstStyle/>
        <a:p>
          <a:endParaRPr lang="en-US"/>
        </a:p>
      </dgm:t>
    </dgm:pt>
    <dgm:pt modelId="{E994A6C8-5308-41F5-9B73-266F7185E7A7}" type="pres">
      <dgm:prSet presAssocID="{E2FF5DFB-0E9E-4D83-A120-69F7180B88BF}" presName="linearFlow" presStyleCnt="0">
        <dgm:presLayoutVars>
          <dgm:dir/>
          <dgm:animLvl val="lvl"/>
          <dgm:resizeHandles/>
        </dgm:presLayoutVars>
      </dgm:prSet>
      <dgm:spPr/>
    </dgm:pt>
    <dgm:pt modelId="{0CCE7C79-89C5-444C-B513-AC0CA2B71712}" type="pres">
      <dgm:prSet presAssocID="{9C550BD7-7BCA-47D5-BC17-88BE857CC9CA}" presName="compositeNode" presStyleCnt="0">
        <dgm:presLayoutVars>
          <dgm:bulletEnabled val="1"/>
        </dgm:presLayoutVars>
      </dgm:prSet>
      <dgm:spPr/>
    </dgm:pt>
    <dgm:pt modelId="{9C44C692-445F-4D88-9533-E3231BC89BC8}" type="pres">
      <dgm:prSet presAssocID="{9C550BD7-7BCA-47D5-BC17-88BE857CC9CA}"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8B529AA-F4CA-4BFD-A643-95D046AF6B74}" type="pres">
      <dgm:prSet presAssocID="{9C550BD7-7BCA-47D5-BC17-88BE857CC9CA}" presName="childNode" presStyleLbl="node1" presStyleIdx="0" presStyleCnt="3" custScaleY="114205">
        <dgm:presLayoutVars>
          <dgm:bulletEnabled val="1"/>
        </dgm:presLayoutVars>
      </dgm:prSet>
      <dgm:spPr/>
    </dgm:pt>
    <dgm:pt modelId="{D6886591-2F44-4D24-B211-CEFF0F404359}" type="pres">
      <dgm:prSet presAssocID="{9C550BD7-7BCA-47D5-BC17-88BE857CC9CA}" presName="parentNode" presStyleLbl="revTx" presStyleIdx="0" presStyleCnt="3">
        <dgm:presLayoutVars>
          <dgm:chMax val="0"/>
          <dgm:bulletEnabled val="1"/>
        </dgm:presLayoutVars>
      </dgm:prSet>
      <dgm:spPr/>
    </dgm:pt>
    <dgm:pt modelId="{3E787394-6F71-41D6-BD32-9C43153ED0BF}" type="pres">
      <dgm:prSet presAssocID="{B8FF03F8-5A15-430F-B0A5-3CFC8105CDAF}" presName="sibTrans" presStyleCnt="0"/>
      <dgm:spPr/>
    </dgm:pt>
    <dgm:pt modelId="{FA3F1CFF-F62E-4EB6-A60A-0889B84574B5}" type="pres">
      <dgm:prSet presAssocID="{606D562E-0D35-45C5-A843-1FA8B88AB060}" presName="compositeNode" presStyleCnt="0">
        <dgm:presLayoutVars>
          <dgm:bulletEnabled val="1"/>
        </dgm:presLayoutVars>
      </dgm:prSet>
      <dgm:spPr/>
    </dgm:pt>
    <dgm:pt modelId="{C3B0538A-94C7-417D-A920-D8E91D148B33}" type="pres">
      <dgm:prSet presAssocID="{606D562E-0D35-45C5-A843-1FA8B88AB060}"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49338B29-FD50-4933-940C-66815ABDA8C0}" type="pres">
      <dgm:prSet presAssocID="{606D562E-0D35-45C5-A843-1FA8B88AB060}" presName="childNode" presStyleLbl="node1" presStyleIdx="1" presStyleCnt="3" custScaleY="118449">
        <dgm:presLayoutVars>
          <dgm:bulletEnabled val="1"/>
        </dgm:presLayoutVars>
      </dgm:prSet>
      <dgm:spPr/>
    </dgm:pt>
    <dgm:pt modelId="{AD17598E-4936-41CF-B077-E1826B5B96FF}" type="pres">
      <dgm:prSet presAssocID="{606D562E-0D35-45C5-A843-1FA8B88AB060}" presName="parentNode" presStyleLbl="revTx" presStyleIdx="1" presStyleCnt="3">
        <dgm:presLayoutVars>
          <dgm:chMax val="0"/>
          <dgm:bulletEnabled val="1"/>
        </dgm:presLayoutVars>
      </dgm:prSet>
      <dgm:spPr/>
    </dgm:pt>
    <dgm:pt modelId="{74F57B9C-37A2-4222-BEC0-7E8DA77E51DC}" type="pres">
      <dgm:prSet presAssocID="{CAF66C72-F950-40F1-A96E-CCC7DBBFE22D}" presName="sibTrans" presStyleCnt="0"/>
      <dgm:spPr/>
    </dgm:pt>
    <dgm:pt modelId="{8EFCD015-34D8-4C4C-92BE-4EFB5032508A}" type="pres">
      <dgm:prSet presAssocID="{371C128E-F4C1-4117-8B0C-DC5CD168B25A}" presName="compositeNode" presStyleCnt="0">
        <dgm:presLayoutVars>
          <dgm:bulletEnabled val="1"/>
        </dgm:presLayoutVars>
      </dgm:prSet>
      <dgm:spPr/>
    </dgm:pt>
    <dgm:pt modelId="{99FA97FA-7685-4663-BE92-C05744ED0E53}" type="pres">
      <dgm:prSet presAssocID="{371C128E-F4C1-4117-8B0C-DC5CD168B25A}"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B0EDDFE0-B1CC-49AF-8EC0-19D2C73693CF}" type="pres">
      <dgm:prSet presAssocID="{371C128E-F4C1-4117-8B0C-DC5CD168B25A}" presName="childNode" presStyleLbl="node1" presStyleIdx="2" presStyleCnt="3" custScaleY="118553">
        <dgm:presLayoutVars>
          <dgm:bulletEnabled val="1"/>
        </dgm:presLayoutVars>
      </dgm:prSet>
      <dgm:spPr/>
    </dgm:pt>
    <dgm:pt modelId="{349C1DF1-53B5-4498-9831-EB58CF3C1DA9}" type="pres">
      <dgm:prSet presAssocID="{371C128E-F4C1-4117-8B0C-DC5CD168B25A}" presName="parentNode" presStyleLbl="revTx" presStyleIdx="2" presStyleCnt="3">
        <dgm:presLayoutVars>
          <dgm:chMax val="0"/>
          <dgm:bulletEnabled val="1"/>
        </dgm:presLayoutVars>
      </dgm:prSet>
      <dgm:spPr/>
    </dgm:pt>
  </dgm:ptLst>
  <dgm:cxnLst>
    <dgm:cxn modelId="{18DE380B-0B76-41C2-8FCA-1BC9EBB6B6D5}" type="presOf" srcId="{3DD7B110-A127-4CE9-AF29-ADAFC1E80439}" destId="{B0EDDFE0-B1CC-49AF-8EC0-19D2C73693CF}" srcOrd="0" destOrd="2" presId="urn:microsoft.com/office/officeart/2005/8/layout/hList2"/>
    <dgm:cxn modelId="{88683820-03A9-4674-8B48-E747D896FDA9}" type="presOf" srcId="{1504D36E-5718-4A2F-96E0-F068BD9C8CC7}" destId="{49338B29-FD50-4933-940C-66815ABDA8C0}" srcOrd="0" destOrd="1" presId="urn:microsoft.com/office/officeart/2005/8/layout/hList2"/>
    <dgm:cxn modelId="{1F51D23A-073F-4457-8DED-876C25EA78E7}" srcId="{E2FF5DFB-0E9E-4D83-A120-69F7180B88BF}" destId="{606D562E-0D35-45C5-A843-1FA8B88AB060}" srcOrd="1" destOrd="0" parTransId="{0BC56CD7-1E78-4F03-82CB-B24C3CF44C3D}" sibTransId="{CAF66C72-F950-40F1-A96E-CCC7DBBFE22D}"/>
    <dgm:cxn modelId="{2CB63C43-A810-4F65-BD8A-60C746949DB8}" srcId="{606D562E-0D35-45C5-A843-1FA8B88AB060}" destId="{A993D3CB-4676-4A1E-86F1-EB8BDF2634BE}" srcOrd="2" destOrd="0" parTransId="{A726F3E6-1F8A-4A0B-B12D-9FA537B0DF10}" sibTransId="{6C0080CB-F506-4AFD-94C7-62C21F36F86B}"/>
    <dgm:cxn modelId="{38562A49-1CB8-4AF4-A52C-A5F80C3219DB}" type="presOf" srcId="{9C550BD7-7BCA-47D5-BC17-88BE857CC9CA}" destId="{D6886591-2F44-4D24-B211-CEFF0F404359}" srcOrd="0" destOrd="0" presId="urn:microsoft.com/office/officeart/2005/8/layout/hList2"/>
    <dgm:cxn modelId="{ED445850-0922-4676-B3FC-91CA78BE2E1F}" srcId="{E2FF5DFB-0E9E-4D83-A120-69F7180B88BF}" destId="{371C128E-F4C1-4117-8B0C-DC5CD168B25A}" srcOrd="2" destOrd="0" parTransId="{312E32D9-05B5-4373-BA3B-9B26C3FBA600}" sibTransId="{B2A42B51-55FA-4F28-A842-A06503710589}"/>
    <dgm:cxn modelId="{1C572E74-0505-4C5A-8F89-C58F3F6EDEAB}" type="presOf" srcId="{606D562E-0D35-45C5-A843-1FA8B88AB060}" destId="{AD17598E-4936-41CF-B077-E1826B5B96FF}" srcOrd="0" destOrd="0" presId="urn:microsoft.com/office/officeart/2005/8/layout/hList2"/>
    <dgm:cxn modelId="{779A4354-C8B1-427B-BD83-A4802D4B3D29}" srcId="{9C550BD7-7BCA-47D5-BC17-88BE857CC9CA}" destId="{D9336665-333E-44A7-9558-8B358A7621C2}" srcOrd="0" destOrd="0" parTransId="{F1D78975-8752-4756-9AEB-AB0CBD5DC36D}" sibTransId="{5B07852A-5381-44B5-93B2-323BC5C3E1B7}"/>
    <dgm:cxn modelId="{1F91705A-9951-4DCC-BA9C-AA1FDFE2F30E}" type="presOf" srcId="{FBCBFD08-C572-4C14-A4EB-192FE6337CF7}" destId="{58B529AA-F4CA-4BFD-A643-95D046AF6B74}" srcOrd="0" destOrd="1" presId="urn:microsoft.com/office/officeart/2005/8/layout/hList2"/>
    <dgm:cxn modelId="{3EE36D81-1692-46D4-89E2-102C139DDD8E}" type="presOf" srcId="{E2FF5DFB-0E9E-4D83-A120-69F7180B88BF}" destId="{E994A6C8-5308-41F5-9B73-266F7185E7A7}" srcOrd="0" destOrd="0" presId="urn:microsoft.com/office/officeart/2005/8/layout/hList2"/>
    <dgm:cxn modelId="{8E724682-C280-48FE-8467-5E89DB3A91EE}" type="presOf" srcId="{0E147752-F93C-4833-9D32-C7AFB3067A4D}" destId="{B0EDDFE0-B1CC-49AF-8EC0-19D2C73693CF}" srcOrd="0" destOrd="1" presId="urn:microsoft.com/office/officeart/2005/8/layout/hList2"/>
    <dgm:cxn modelId="{C1357F83-09E1-4B64-9166-DF05EAC7B168}" srcId="{371C128E-F4C1-4117-8B0C-DC5CD168B25A}" destId="{97E9D9D9-10AA-47F7-AFC8-AE181F3AA181}" srcOrd="0" destOrd="0" parTransId="{C00EF276-3C6D-44F2-8D4A-275A5ABE8209}" sibTransId="{8FF7CF47-8F9C-499A-9351-67DA73B1A887}"/>
    <dgm:cxn modelId="{40BA1A90-6F63-4FF0-AAA4-18905435A445}" srcId="{E2FF5DFB-0E9E-4D83-A120-69F7180B88BF}" destId="{9C550BD7-7BCA-47D5-BC17-88BE857CC9CA}" srcOrd="0" destOrd="0" parTransId="{18C9EC87-5F62-49E6-98DA-EDE1A9D43EAA}" sibTransId="{B8FF03F8-5A15-430F-B0A5-3CFC8105CDAF}"/>
    <dgm:cxn modelId="{BDEF8F9E-0A2F-407C-8CCF-F4FBA58FFF68}" type="presOf" srcId="{A993D3CB-4676-4A1E-86F1-EB8BDF2634BE}" destId="{49338B29-FD50-4933-940C-66815ABDA8C0}" srcOrd="0" destOrd="2" presId="urn:microsoft.com/office/officeart/2005/8/layout/hList2"/>
    <dgm:cxn modelId="{7DAE3A9F-079B-4A84-A5BC-855323B176A6}" srcId="{9C550BD7-7BCA-47D5-BC17-88BE857CC9CA}" destId="{FBCBFD08-C572-4C14-A4EB-192FE6337CF7}" srcOrd="1" destOrd="0" parTransId="{FC92BD85-E51B-41FC-AFE7-D8723DDB959A}" sibTransId="{C4C751C5-222D-4030-8306-9844186BDEEF}"/>
    <dgm:cxn modelId="{A69C45A3-6B46-4C78-8C5F-DE85263B7A36}" srcId="{371C128E-F4C1-4117-8B0C-DC5CD168B25A}" destId="{3DD7B110-A127-4CE9-AF29-ADAFC1E80439}" srcOrd="2" destOrd="0" parTransId="{6315226B-B32A-4A94-8A3F-FBAA8588E6A1}" sibTransId="{8FB8B338-5E26-4C2F-A6D2-B58DC22C7D6D}"/>
    <dgm:cxn modelId="{13835BCB-FAEE-4BDC-85B7-55917C99567D}" type="presOf" srcId="{B4F6939A-0337-4959-AB10-F8AA8F290E7A}" destId="{49338B29-FD50-4933-940C-66815ABDA8C0}" srcOrd="0" destOrd="0" presId="urn:microsoft.com/office/officeart/2005/8/layout/hList2"/>
    <dgm:cxn modelId="{1084BFCC-C035-4B77-A071-7155E934FB90}" srcId="{371C128E-F4C1-4117-8B0C-DC5CD168B25A}" destId="{0E147752-F93C-4833-9D32-C7AFB3067A4D}" srcOrd="1" destOrd="0" parTransId="{4257CCB3-8F20-4D64-AA5B-E0C011020513}" sibTransId="{7091A349-CA2C-4D99-A96B-FD2D9DC1AE43}"/>
    <dgm:cxn modelId="{8A3B4ACE-B775-4AA8-9395-4A7D31E59E81}" type="presOf" srcId="{97E9D9D9-10AA-47F7-AFC8-AE181F3AA181}" destId="{B0EDDFE0-B1CC-49AF-8EC0-19D2C73693CF}" srcOrd="0" destOrd="0" presId="urn:microsoft.com/office/officeart/2005/8/layout/hList2"/>
    <dgm:cxn modelId="{4463CED4-C11D-422E-899E-C3F0ED5C15DB}" srcId="{606D562E-0D35-45C5-A843-1FA8B88AB060}" destId="{1504D36E-5718-4A2F-96E0-F068BD9C8CC7}" srcOrd="1" destOrd="0" parTransId="{B8225283-11A4-4838-90F4-C224529DC0C8}" sibTransId="{DD50008A-5BF8-404E-8E24-5984C124EA7A}"/>
    <dgm:cxn modelId="{163F6DD9-DD95-457C-860D-346E04C6BB37}" type="presOf" srcId="{371C128E-F4C1-4117-8B0C-DC5CD168B25A}" destId="{349C1DF1-53B5-4498-9831-EB58CF3C1DA9}" srcOrd="0" destOrd="0" presId="urn:microsoft.com/office/officeart/2005/8/layout/hList2"/>
    <dgm:cxn modelId="{B12B66E2-8FDA-4D5D-B504-755171411F5E}" srcId="{606D562E-0D35-45C5-A843-1FA8B88AB060}" destId="{B4F6939A-0337-4959-AB10-F8AA8F290E7A}" srcOrd="0" destOrd="0" parTransId="{C3965D3C-FA90-4A30-B350-56FD6F4E79D8}" sibTransId="{E3363E04-3F1F-4367-9F76-E87A221D78E2}"/>
    <dgm:cxn modelId="{63976CFC-42AC-4719-8C76-81913D65C87B}" type="presOf" srcId="{D9336665-333E-44A7-9558-8B358A7621C2}" destId="{58B529AA-F4CA-4BFD-A643-95D046AF6B74}" srcOrd="0" destOrd="0" presId="urn:microsoft.com/office/officeart/2005/8/layout/hList2"/>
    <dgm:cxn modelId="{31745065-4CC5-4937-AF55-04CE6469EF51}" type="presParOf" srcId="{E994A6C8-5308-41F5-9B73-266F7185E7A7}" destId="{0CCE7C79-89C5-444C-B513-AC0CA2B71712}" srcOrd="0" destOrd="0" presId="urn:microsoft.com/office/officeart/2005/8/layout/hList2"/>
    <dgm:cxn modelId="{6A7FBC4D-4ECA-4F7A-9D2F-A361A76BF926}" type="presParOf" srcId="{0CCE7C79-89C5-444C-B513-AC0CA2B71712}" destId="{9C44C692-445F-4D88-9533-E3231BC89BC8}" srcOrd="0" destOrd="0" presId="urn:microsoft.com/office/officeart/2005/8/layout/hList2"/>
    <dgm:cxn modelId="{94439B26-B8A6-4551-B295-84C1E09B92F0}" type="presParOf" srcId="{0CCE7C79-89C5-444C-B513-AC0CA2B71712}" destId="{58B529AA-F4CA-4BFD-A643-95D046AF6B74}" srcOrd="1" destOrd="0" presId="urn:microsoft.com/office/officeart/2005/8/layout/hList2"/>
    <dgm:cxn modelId="{36197E90-3F20-4C9E-BC5B-1FF82495D5E2}" type="presParOf" srcId="{0CCE7C79-89C5-444C-B513-AC0CA2B71712}" destId="{D6886591-2F44-4D24-B211-CEFF0F404359}" srcOrd="2" destOrd="0" presId="urn:microsoft.com/office/officeart/2005/8/layout/hList2"/>
    <dgm:cxn modelId="{512945A5-52CE-4F58-ACDB-C9F16317D26A}" type="presParOf" srcId="{E994A6C8-5308-41F5-9B73-266F7185E7A7}" destId="{3E787394-6F71-41D6-BD32-9C43153ED0BF}" srcOrd="1" destOrd="0" presId="urn:microsoft.com/office/officeart/2005/8/layout/hList2"/>
    <dgm:cxn modelId="{5E4792E8-A787-43A4-9CA2-73503B874301}" type="presParOf" srcId="{E994A6C8-5308-41F5-9B73-266F7185E7A7}" destId="{FA3F1CFF-F62E-4EB6-A60A-0889B84574B5}" srcOrd="2" destOrd="0" presId="urn:microsoft.com/office/officeart/2005/8/layout/hList2"/>
    <dgm:cxn modelId="{178D0886-C0C3-4951-B16F-03448689778B}" type="presParOf" srcId="{FA3F1CFF-F62E-4EB6-A60A-0889B84574B5}" destId="{C3B0538A-94C7-417D-A920-D8E91D148B33}" srcOrd="0" destOrd="0" presId="urn:microsoft.com/office/officeart/2005/8/layout/hList2"/>
    <dgm:cxn modelId="{887D013A-4B88-48F3-B941-177590976EF5}" type="presParOf" srcId="{FA3F1CFF-F62E-4EB6-A60A-0889B84574B5}" destId="{49338B29-FD50-4933-940C-66815ABDA8C0}" srcOrd="1" destOrd="0" presId="urn:microsoft.com/office/officeart/2005/8/layout/hList2"/>
    <dgm:cxn modelId="{083F4EB8-8244-482D-B1E8-E018B0D82A29}" type="presParOf" srcId="{FA3F1CFF-F62E-4EB6-A60A-0889B84574B5}" destId="{AD17598E-4936-41CF-B077-E1826B5B96FF}" srcOrd="2" destOrd="0" presId="urn:microsoft.com/office/officeart/2005/8/layout/hList2"/>
    <dgm:cxn modelId="{9FBDAFED-EB0C-4E08-A07F-7785708B120E}" type="presParOf" srcId="{E994A6C8-5308-41F5-9B73-266F7185E7A7}" destId="{74F57B9C-37A2-4222-BEC0-7E8DA77E51DC}" srcOrd="3" destOrd="0" presId="urn:microsoft.com/office/officeart/2005/8/layout/hList2"/>
    <dgm:cxn modelId="{4F8647A6-9AFA-4E89-A1B8-6D06EFCDF8A9}" type="presParOf" srcId="{E994A6C8-5308-41F5-9B73-266F7185E7A7}" destId="{8EFCD015-34D8-4C4C-92BE-4EFB5032508A}" srcOrd="4" destOrd="0" presId="urn:microsoft.com/office/officeart/2005/8/layout/hList2"/>
    <dgm:cxn modelId="{B5E6BD5F-8D86-4913-A086-3591724FF6B2}" type="presParOf" srcId="{8EFCD015-34D8-4C4C-92BE-4EFB5032508A}" destId="{99FA97FA-7685-4663-BE92-C05744ED0E53}" srcOrd="0" destOrd="0" presId="urn:microsoft.com/office/officeart/2005/8/layout/hList2"/>
    <dgm:cxn modelId="{82C42BCD-D0DC-4461-8AA1-664A864A3A63}" type="presParOf" srcId="{8EFCD015-34D8-4C4C-92BE-4EFB5032508A}" destId="{B0EDDFE0-B1CC-49AF-8EC0-19D2C73693CF}" srcOrd="1" destOrd="0" presId="urn:microsoft.com/office/officeart/2005/8/layout/hList2"/>
    <dgm:cxn modelId="{304BA4A0-D984-4D9F-AFDE-965D3A2FB64F}" type="presParOf" srcId="{8EFCD015-34D8-4C4C-92BE-4EFB5032508A}" destId="{349C1DF1-53B5-4498-9831-EB58CF3C1DA9}" srcOrd="2" destOrd="0" presId="urn:microsoft.com/office/officeart/2005/8/layout/h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FF5DFB-0E9E-4D83-A120-69F7180B88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C550BD7-7BCA-47D5-BC17-88BE857CC9CA}">
      <dgm:prSet phldrT="[Text]" custT="1"/>
      <dgm:spPr/>
      <dgm:t>
        <a:bodyPr/>
        <a:lstStyle/>
        <a:p>
          <a:r>
            <a:rPr lang="en-US" sz="2800" dirty="0"/>
            <a:t>Organize events</a:t>
          </a:r>
        </a:p>
      </dgm:t>
    </dgm:pt>
    <dgm:pt modelId="{18C9EC87-5F62-49E6-98DA-EDE1A9D43EAA}" type="parTrans" cxnId="{40BA1A90-6F63-4FF0-AAA4-18905435A445}">
      <dgm:prSet/>
      <dgm:spPr/>
      <dgm:t>
        <a:bodyPr/>
        <a:lstStyle/>
        <a:p>
          <a:endParaRPr lang="en-US"/>
        </a:p>
      </dgm:t>
    </dgm:pt>
    <dgm:pt modelId="{B8FF03F8-5A15-430F-B0A5-3CFC8105CDAF}" type="sibTrans" cxnId="{40BA1A90-6F63-4FF0-AAA4-18905435A445}">
      <dgm:prSet/>
      <dgm:spPr/>
      <dgm:t>
        <a:bodyPr/>
        <a:lstStyle/>
        <a:p>
          <a:endParaRPr lang="en-US"/>
        </a:p>
      </dgm:t>
    </dgm:pt>
    <dgm:pt modelId="{A993D3CB-4676-4A1E-86F1-EB8BDF2634BE}">
      <dgm:prSet phldrT="[Text]" custT="1"/>
      <dgm:spPr>
        <a:solidFill>
          <a:srgbClr val="009999"/>
        </a:solidFill>
      </dgm:spPr>
      <dgm:t>
        <a:bodyPr/>
        <a:lstStyle/>
        <a:p>
          <a:r>
            <a:rPr lang="en-US" sz="2000" dirty="0">
              <a:latin typeface="Abhaya Libre Regular" panose="020B0604020202020204" charset="0"/>
              <a:cs typeface="Abhaya Libre Regular" panose="020B0604020202020204" charset="0"/>
            </a:rPr>
            <a:t>The website is useful for everyone interested in smart specialization and was created primarily for regions and nations that have registered on the Platform. It offers details about relevant initiatives and sources. Additionally, interactive tools that have been expressly created are currently being developed as online resources for registered regions and nations.</a:t>
          </a:r>
        </a:p>
      </dgm:t>
    </dgm:pt>
    <dgm:pt modelId="{A726F3E6-1F8A-4A0B-B12D-9FA537B0DF10}" type="parTrans" cxnId="{2CB63C43-A810-4F65-BD8A-60C746949DB8}">
      <dgm:prSet/>
      <dgm:spPr/>
      <dgm:t>
        <a:bodyPr/>
        <a:lstStyle/>
        <a:p>
          <a:endParaRPr lang="en-US"/>
        </a:p>
      </dgm:t>
    </dgm:pt>
    <dgm:pt modelId="{6C0080CB-F506-4AFD-94C7-62C21F36F86B}" type="sibTrans" cxnId="{2CB63C43-A810-4F65-BD8A-60C746949DB8}">
      <dgm:prSet/>
      <dgm:spPr/>
      <dgm:t>
        <a:bodyPr/>
        <a:lstStyle/>
        <a:p>
          <a:endParaRPr lang="en-US"/>
        </a:p>
      </dgm:t>
    </dgm:pt>
    <dgm:pt modelId="{606D562E-0D35-45C5-A843-1FA8B88AB060}">
      <dgm:prSet phldrT="[Text]" custT="1"/>
      <dgm:spPr/>
      <dgm:t>
        <a:bodyPr/>
        <a:lstStyle/>
        <a:p>
          <a:r>
            <a:rPr lang="en-US" sz="2400" dirty="0"/>
            <a:t>Management of the S3p website</a:t>
          </a:r>
        </a:p>
      </dgm:t>
    </dgm:pt>
    <dgm:pt modelId="{CAF66C72-F950-40F1-A96E-CCC7DBBFE22D}" type="sibTrans" cxnId="{1F51D23A-073F-4457-8DED-876C25EA78E7}">
      <dgm:prSet/>
      <dgm:spPr/>
      <dgm:t>
        <a:bodyPr/>
        <a:lstStyle/>
        <a:p>
          <a:endParaRPr lang="en-US"/>
        </a:p>
      </dgm:t>
    </dgm:pt>
    <dgm:pt modelId="{0BC56CD7-1E78-4F03-82CB-B24C3CF44C3D}" type="parTrans" cxnId="{1F51D23A-073F-4457-8DED-876C25EA78E7}">
      <dgm:prSet/>
      <dgm:spPr/>
      <dgm:t>
        <a:bodyPr/>
        <a:lstStyle/>
        <a:p>
          <a:endParaRPr lang="en-US"/>
        </a:p>
      </dgm:t>
    </dgm:pt>
    <dgm:pt modelId="{B4F6939A-0337-4959-AB10-F8AA8F290E7A}">
      <dgm:prSet phldrT="[Text]" custT="1"/>
      <dgm:spPr>
        <a:solidFill>
          <a:srgbClr val="009999"/>
        </a:solidFill>
      </dgm:spPr>
      <dgm:t>
        <a:bodyPr/>
        <a:lstStyle/>
        <a:p>
          <a:endParaRPr lang="en-US" sz="2000" dirty="0">
            <a:latin typeface="Abhaya Libre Regular" panose="020B0604020202020204" charset="0"/>
            <a:cs typeface="Abhaya Libre Regular" panose="020B0604020202020204" charset="0"/>
          </a:endParaRPr>
        </a:p>
      </dgm:t>
    </dgm:pt>
    <dgm:pt modelId="{C3965D3C-FA90-4A30-B350-56FD6F4E79D8}" type="parTrans" cxnId="{B12B66E2-8FDA-4D5D-B504-755171411F5E}">
      <dgm:prSet/>
      <dgm:spPr/>
      <dgm:t>
        <a:bodyPr/>
        <a:lstStyle/>
        <a:p>
          <a:endParaRPr lang="en-US"/>
        </a:p>
      </dgm:t>
    </dgm:pt>
    <dgm:pt modelId="{E3363E04-3F1F-4367-9F76-E87A221D78E2}" type="sibTrans" cxnId="{B12B66E2-8FDA-4D5D-B504-755171411F5E}">
      <dgm:prSet/>
      <dgm:spPr/>
      <dgm:t>
        <a:bodyPr/>
        <a:lstStyle/>
        <a:p>
          <a:endParaRPr lang="en-US"/>
        </a:p>
      </dgm:t>
    </dgm:pt>
    <dgm:pt modelId="{1504D36E-5718-4A2F-96E0-F068BD9C8CC7}">
      <dgm:prSet phldrT="[Text]" custT="1"/>
      <dgm:spPr>
        <a:solidFill>
          <a:srgbClr val="009999"/>
        </a:solidFill>
      </dgm:spPr>
      <dgm:t>
        <a:bodyPr/>
        <a:lstStyle/>
        <a:p>
          <a:endParaRPr lang="en-US" sz="2000" dirty="0">
            <a:latin typeface="Abhaya Libre Regular" panose="020B0604020202020204" charset="0"/>
            <a:cs typeface="Abhaya Libre Regular" panose="020B0604020202020204" charset="0"/>
          </a:endParaRPr>
        </a:p>
      </dgm:t>
    </dgm:pt>
    <dgm:pt modelId="{B8225283-11A4-4838-90F4-C224529DC0C8}" type="parTrans" cxnId="{4463CED4-C11D-422E-899E-C3F0ED5C15DB}">
      <dgm:prSet/>
      <dgm:spPr/>
      <dgm:t>
        <a:bodyPr/>
        <a:lstStyle/>
        <a:p>
          <a:endParaRPr lang="en-US"/>
        </a:p>
      </dgm:t>
    </dgm:pt>
    <dgm:pt modelId="{DD50008A-5BF8-404E-8E24-5984C124EA7A}" type="sibTrans" cxnId="{4463CED4-C11D-422E-899E-C3F0ED5C15DB}">
      <dgm:prSet/>
      <dgm:spPr/>
      <dgm:t>
        <a:bodyPr/>
        <a:lstStyle/>
        <a:p>
          <a:endParaRPr lang="en-US"/>
        </a:p>
      </dgm:t>
    </dgm:pt>
    <dgm:pt modelId="{D9336665-333E-44A7-9558-8B358A7621C2}">
      <dgm:prSet phldrT="[Text]" custT="1"/>
      <dgm:spPr>
        <a:solidFill>
          <a:srgbClr val="009999"/>
        </a:solidFill>
      </dgm:spPr>
      <dgm:t>
        <a:bodyPr/>
        <a:lstStyle/>
        <a:p>
          <a:endParaRPr lang="en-US" sz="1800" dirty="0">
            <a:latin typeface="Abhaya Libre Regular" panose="020B0604020202020204" charset="0"/>
            <a:cs typeface="Abhaya Libre Regular" panose="020B0604020202020204" charset="0"/>
          </a:endParaRPr>
        </a:p>
      </dgm:t>
    </dgm:pt>
    <dgm:pt modelId="{F1D78975-8752-4756-9AEB-AB0CBD5DC36D}" type="parTrans" cxnId="{779A4354-C8B1-427B-BD83-A4802D4B3D29}">
      <dgm:prSet/>
      <dgm:spPr/>
      <dgm:t>
        <a:bodyPr/>
        <a:lstStyle/>
        <a:p>
          <a:endParaRPr lang="en-US"/>
        </a:p>
      </dgm:t>
    </dgm:pt>
    <dgm:pt modelId="{5B07852A-5381-44B5-93B2-323BC5C3E1B7}" type="sibTrans" cxnId="{779A4354-C8B1-427B-BD83-A4802D4B3D29}">
      <dgm:prSet/>
      <dgm:spPr/>
      <dgm:t>
        <a:bodyPr/>
        <a:lstStyle/>
        <a:p>
          <a:endParaRPr lang="en-US"/>
        </a:p>
      </dgm:t>
    </dgm:pt>
    <dgm:pt modelId="{FBCBFD08-C572-4C14-A4EB-192FE6337CF7}">
      <dgm:prSet phldrT="[Text]" custT="1"/>
      <dgm:spPr>
        <a:solidFill>
          <a:srgbClr val="009999"/>
        </a:solidFill>
      </dgm:spPr>
      <dgm:t>
        <a:bodyPr/>
        <a:lstStyle/>
        <a:p>
          <a:r>
            <a:rPr lang="en-US" sz="1800" dirty="0">
              <a:latin typeface="Abhaya Libre Regular" panose="020B0604020202020204" charset="0"/>
              <a:cs typeface="Abhaya Libre Regular" panose="020B0604020202020204" charset="0"/>
            </a:rPr>
            <a:t>Two kinds of events are organized into the platform: Outreach seminars in several European areas explain and promote the idea of Smart Specialization to all interested sectors and institutions; Workshops for registered regions focus on particular issues of interest to local decision-makers.</a:t>
          </a:r>
        </a:p>
      </dgm:t>
    </dgm:pt>
    <dgm:pt modelId="{FC92BD85-E51B-41FC-AFE7-D8723DDB959A}" type="parTrans" cxnId="{7DAE3A9F-079B-4A84-A5BC-855323B176A6}">
      <dgm:prSet/>
      <dgm:spPr/>
      <dgm:t>
        <a:bodyPr/>
        <a:lstStyle/>
        <a:p>
          <a:endParaRPr lang="en-US"/>
        </a:p>
      </dgm:t>
    </dgm:pt>
    <dgm:pt modelId="{C4C751C5-222D-4030-8306-9844186BDEEF}" type="sibTrans" cxnId="{7DAE3A9F-079B-4A84-A5BC-855323B176A6}">
      <dgm:prSet/>
      <dgm:spPr/>
      <dgm:t>
        <a:bodyPr/>
        <a:lstStyle/>
        <a:p>
          <a:endParaRPr lang="en-US"/>
        </a:p>
      </dgm:t>
    </dgm:pt>
    <dgm:pt modelId="{E6F594EF-E7C7-4DB7-8F12-A5E613507171}">
      <dgm:prSet phldrT="[Text]" custT="1"/>
      <dgm:spPr>
        <a:solidFill>
          <a:srgbClr val="009999"/>
        </a:solidFill>
      </dgm:spPr>
      <dgm:t>
        <a:bodyPr/>
        <a:lstStyle/>
        <a:p>
          <a:r>
            <a:rPr lang="en-US" sz="1800" dirty="0">
              <a:latin typeface="Abhaya Libre Regular" panose="020B0604020202020204" charset="0"/>
              <a:cs typeface="Abhaya Libre Regular" panose="020B0604020202020204" charset="0"/>
            </a:rPr>
            <a:t>Additionally, the Platform will help Member States organize national Smart Specialization events.</a:t>
          </a:r>
        </a:p>
      </dgm:t>
    </dgm:pt>
    <dgm:pt modelId="{C56DC154-521E-4AC0-8428-DEE59BD25F41}" type="parTrans" cxnId="{1AB85104-0525-4B1C-B407-2707388D2EF2}">
      <dgm:prSet/>
      <dgm:spPr/>
      <dgm:t>
        <a:bodyPr/>
        <a:lstStyle/>
        <a:p>
          <a:endParaRPr lang="en-US"/>
        </a:p>
      </dgm:t>
    </dgm:pt>
    <dgm:pt modelId="{47EEC1C5-8F6C-4077-8FCF-6F6DFBA227CA}" type="sibTrans" cxnId="{1AB85104-0525-4B1C-B407-2707388D2EF2}">
      <dgm:prSet/>
      <dgm:spPr/>
      <dgm:t>
        <a:bodyPr/>
        <a:lstStyle/>
        <a:p>
          <a:endParaRPr lang="en-US"/>
        </a:p>
      </dgm:t>
    </dgm:pt>
    <dgm:pt modelId="{E994A6C8-5308-41F5-9B73-266F7185E7A7}" type="pres">
      <dgm:prSet presAssocID="{E2FF5DFB-0E9E-4D83-A120-69F7180B88BF}" presName="linearFlow" presStyleCnt="0">
        <dgm:presLayoutVars>
          <dgm:dir/>
          <dgm:animLvl val="lvl"/>
          <dgm:resizeHandles/>
        </dgm:presLayoutVars>
      </dgm:prSet>
      <dgm:spPr/>
    </dgm:pt>
    <dgm:pt modelId="{0CCE7C79-89C5-444C-B513-AC0CA2B71712}" type="pres">
      <dgm:prSet presAssocID="{9C550BD7-7BCA-47D5-BC17-88BE857CC9CA}" presName="compositeNode" presStyleCnt="0">
        <dgm:presLayoutVars>
          <dgm:bulletEnabled val="1"/>
        </dgm:presLayoutVars>
      </dgm:prSet>
      <dgm:spPr/>
    </dgm:pt>
    <dgm:pt modelId="{9C44C692-445F-4D88-9533-E3231BC89BC8}" type="pres">
      <dgm:prSet presAssocID="{9C550BD7-7BCA-47D5-BC17-88BE857CC9CA}" presName="image" presStyleLbl="fgImgPlace1" presStyleIdx="0" presStyleCnt="2" custScaleX="77948" custScaleY="66980"/>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58B529AA-F4CA-4BFD-A643-95D046AF6B74}" type="pres">
      <dgm:prSet presAssocID="{9C550BD7-7BCA-47D5-BC17-88BE857CC9CA}" presName="childNode" presStyleLbl="node1" presStyleIdx="0" presStyleCnt="2" custScaleY="114205">
        <dgm:presLayoutVars>
          <dgm:bulletEnabled val="1"/>
        </dgm:presLayoutVars>
      </dgm:prSet>
      <dgm:spPr/>
    </dgm:pt>
    <dgm:pt modelId="{D6886591-2F44-4D24-B211-CEFF0F404359}" type="pres">
      <dgm:prSet presAssocID="{9C550BD7-7BCA-47D5-BC17-88BE857CC9CA}" presName="parentNode" presStyleLbl="revTx" presStyleIdx="0" presStyleCnt="2">
        <dgm:presLayoutVars>
          <dgm:chMax val="0"/>
          <dgm:bulletEnabled val="1"/>
        </dgm:presLayoutVars>
      </dgm:prSet>
      <dgm:spPr/>
    </dgm:pt>
    <dgm:pt modelId="{3E787394-6F71-41D6-BD32-9C43153ED0BF}" type="pres">
      <dgm:prSet presAssocID="{B8FF03F8-5A15-430F-B0A5-3CFC8105CDAF}" presName="sibTrans" presStyleCnt="0"/>
      <dgm:spPr/>
    </dgm:pt>
    <dgm:pt modelId="{FA3F1CFF-F62E-4EB6-A60A-0889B84574B5}" type="pres">
      <dgm:prSet presAssocID="{606D562E-0D35-45C5-A843-1FA8B88AB060}" presName="compositeNode" presStyleCnt="0">
        <dgm:presLayoutVars>
          <dgm:bulletEnabled val="1"/>
        </dgm:presLayoutVars>
      </dgm:prSet>
      <dgm:spPr/>
    </dgm:pt>
    <dgm:pt modelId="{C3B0538A-94C7-417D-A920-D8E91D148B33}" type="pres">
      <dgm:prSet presAssocID="{606D562E-0D35-45C5-A843-1FA8B88AB060}" presName="image" presStyleLbl="fgImgPlace1" presStyleIdx="1" presStyleCnt="2" custScaleX="82333" custScaleY="67531"/>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49338B29-FD50-4933-940C-66815ABDA8C0}" type="pres">
      <dgm:prSet presAssocID="{606D562E-0D35-45C5-A843-1FA8B88AB060}" presName="childNode" presStyleLbl="node1" presStyleIdx="1" presStyleCnt="2" custScaleY="118449">
        <dgm:presLayoutVars>
          <dgm:bulletEnabled val="1"/>
        </dgm:presLayoutVars>
      </dgm:prSet>
      <dgm:spPr/>
    </dgm:pt>
    <dgm:pt modelId="{AD17598E-4936-41CF-B077-E1826B5B96FF}" type="pres">
      <dgm:prSet presAssocID="{606D562E-0D35-45C5-A843-1FA8B88AB060}" presName="parentNode" presStyleLbl="revTx" presStyleIdx="1" presStyleCnt="2">
        <dgm:presLayoutVars>
          <dgm:chMax val="0"/>
          <dgm:bulletEnabled val="1"/>
        </dgm:presLayoutVars>
      </dgm:prSet>
      <dgm:spPr/>
    </dgm:pt>
  </dgm:ptLst>
  <dgm:cxnLst>
    <dgm:cxn modelId="{1AB85104-0525-4B1C-B407-2707388D2EF2}" srcId="{9C550BD7-7BCA-47D5-BC17-88BE857CC9CA}" destId="{E6F594EF-E7C7-4DB7-8F12-A5E613507171}" srcOrd="2" destOrd="0" parTransId="{C56DC154-521E-4AC0-8428-DEE59BD25F41}" sibTransId="{47EEC1C5-8F6C-4077-8FCF-6F6DFBA227CA}"/>
    <dgm:cxn modelId="{88683820-03A9-4674-8B48-E747D896FDA9}" type="presOf" srcId="{1504D36E-5718-4A2F-96E0-F068BD9C8CC7}" destId="{49338B29-FD50-4933-940C-66815ABDA8C0}" srcOrd="0" destOrd="1" presId="urn:microsoft.com/office/officeart/2005/8/layout/hList2"/>
    <dgm:cxn modelId="{9F4F3930-5DD3-431A-8972-06CACBD775D5}" type="presOf" srcId="{E6F594EF-E7C7-4DB7-8F12-A5E613507171}" destId="{58B529AA-F4CA-4BFD-A643-95D046AF6B74}" srcOrd="0" destOrd="2" presId="urn:microsoft.com/office/officeart/2005/8/layout/hList2"/>
    <dgm:cxn modelId="{1F51D23A-073F-4457-8DED-876C25EA78E7}" srcId="{E2FF5DFB-0E9E-4D83-A120-69F7180B88BF}" destId="{606D562E-0D35-45C5-A843-1FA8B88AB060}" srcOrd="1" destOrd="0" parTransId="{0BC56CD7-1E78-4F03-82CB-B24C3CF44C3D}" sibTransId="{CAF66C72-F950-40F1-A96E-CCC7DBBFE22D}"/>
    <dgm:cxn modelId="{2CB63C43-A810-4F65-BD8A-60C746949DB8}" srcId="{606D562E-0D35-45C5-A843-1FA8B88AB060}" destId="{A993D3CB-4676-4A1E-86F1-EB8BDF2634BE}" srcOrd="2" destOrd="0" parTransId="{A726F3E6-1F8A-4A0B-B12D-9FA537B0DF10}" sibTransId="{6C0080CB-F506-4AFD-94C7-62C21F36F86B}"/>
    <dgm:cxn modelId="{38562A49-1CB8-4AF4-A52C-A5F80C3219DB}" type="presOf" srcId="{9C550BD7-7BCA-47D5-BC17-88BE857CC9CA}" destId="{D6886591-2F44-4D24-B211-CEFF0F404359}" srcOrd="0" destOrd="0" presId="urn:microsoft.com/office/officeart/2005/8/layout/hList2"/>
    <dgm:cxn modelId="{1C572E74-0505-4C5A-8F89-C58F3F6EDEAB}" type="presOf" srcId="{606D562E-0D35-45C5-A843-1FA8B88AB060}" destId="{AD17598E-4936-41CF-B077-E1826B5B96FF}" srcOrd="0" destOrd="0" presId="urn:microsoft.com/office/officeart/2005/8/layout/hList2"/>
    <dgm:cxn modelId="{779A4354-C8B1-427B-BD83-A4802D4B3D29}" srcId="{9C550BD7-7BCA-47D5-BC17-88BE857CC9CA}" destId="{D9336665-333E-44A7-9558-8B358A7621C2}" srcOrd="0" destOrd="0" parTransId="{F1D78975-8752-4756-9AEB-AB0CBD5DC36D}" sibTransId="{5B07852A-5381-44B5-93B2-323BC5C3E1B7}"/>
    <dgm:cxn modelId="{1F91705A-9951-4DCC-BA9C-AA1FDFE2F30E}" type="presOf" srcId="{FBCBFD08-C572-4C14-A4EB-192FE6337CF7}" destId="{58B529AA-F4CA-4BFD-A643-95D046AF6B74}" srcOrd="0" destOrd="1" presId="urn:microsoft.com/office/officeart/2005/8/layout/hList2"/>
    <dgm:cxn modelId="{3EE36D81-1692-46D4-89E2-102C139DDD8E}" type="presOf" srcId="{E2FF5DFB-0E9E-4D83-A120-69F7180B88BF}" destId="{E994A6C8-5308-41F5-9B73-266F7185E7A7}" srcOrd="0" destOrd="0" presId="urn:microsoft.com/office/officeart/2005/8/layout/hList2"/>
    <dgm:cxn modelId="{40BA1A90-6F63-4FF0-AAA4-18905435A445}" srcId="{E2FF5DFB-0E9E-4D83-A120-69F7180B88BF}" destId="{9C550BD7-7BCA-47D5-BC17-88BE857CC9CA}" srcOrd="0" destOrd="0" parTransId="{18C9EC87-5F62-49E6-98DA-EDE1A9D43EAA}" sibTransId="{B8FF03F8-5A15-430F-B0A5-3CFC8105CDAF}"/>
    <dgm:cxn modelId="{BDEF8F9E-0A2F-407C-8CCF-F4FBA58FFF68}" type="presOf" srcId="{A993D3CB-4676-4A1E-86F1-EB8BDF2634BE}" destId="{49338B29-FD50-4933-940C-66815ABDA8C0}" srcOrd="0" destOrd="2" presId="urn:microsoft.com/office/officeart/2005/8/layout/hList2"/>
    <dgm:cxn modelId="{7DAE3A9F-079B-4A84-A5BC-855323B176A6}" srcId="{9C550BD7-7BCA-47D5-BC17-88BE857CC9CA}" destId="{FBCBFD08-C572-4C14-A4EB-192FE6337CF7}" srcOrd="1" destOrd="0" parTransId="{FC92BD85-E51B-41FC-AFE7-D8723DDB959A}" sibTransId="{C4C751C5-222D-4030-8306-9844186BDEEF}"/>
    <dgm:cxn modelId="{13835BCB-FAEE-4BDC-85B7-55917C99567D}" type="presOf" srcId="{B4F6939A-0337-4959-AB10-F8AA8F290E7A}" destId="{49338B29-FD50-4933-940C-66815ABDA8C0}" srcOrd="0" destOrd="0" presId="urn:microsoft.com/office/officeart/2005/8/layout/hList2"/>
    <dgm:cxn modelId="{4463CED4-C11D-422E-899E-C3F0ED5C15DB}" srcId="{606D562E-0D35-45C5-A843-1FA8B88AB060}" destId="{1504D36E-5718-4A2F-96E0-F068BD9C8CC7}" srcOrd="1" destOrd="0" parTransId="{B8225283-11A4-4838-90F4-C224529DC0C8}" sibTransId="{DD50008A-5BF8-404E-8E24-5984C124EA7A}"/>
    <dgm:cxn modelId="{B12B66E2-8FDA-4D5D-B504-755171411F5E}" srcId="{606D562E-0D35-45C5-A843-1FA8B88AB060}" destId="{B4F6939A-0337-4959-AB10-F8AA8F290E7A}" srcOrd="0" destOrd="0" parTransId="{C3965D3C-FA90-4A30-B350-56FD6F4E79D8}" sibTransId="{E3363E04-3F1F-4367-9F76-E87A221D78E2}"/>
    <dgm:cxn modelId="{63976CFC-42AC-4719-8C76-81913D65C87B}" type="presOf" srcId="{D9336665-333E-44A7-9558-8B358A7621C2}" destId="{58B529AA-F4CA-4BFD-A643-95D046AF6B74}" srcOrd="0" destOrd="0" presId="urn:microsoft.com/office/officeart/2005/8/layout/hList2"/>
    <dgm:cxn modelId="{31745065-4CC5-4937-AF55-04CE6469EF51}" type="presParOf" srcId="{E994A6C8-5308-41F5-9B73-266F7185E7A7}" destId="{0CCE7C79-89C5-444C-B513-AC0CA2B71712}" srcOrd="0" destOrd="0" presId="urn:microsoft.com/office/officeart/2005/8/layout/hList2"/>
    <dgm:cxn modelId="{6A7FBC4D-4ECA-4F7A-9D2F-A361A76BF926}" type="presParOf" srcId="{0CCE7C79-89C5-444C-B513-AC0CA2B71712}" destId="{9C44C692-445F-4D88-9533-E3231BC89BC8}" srcOrd="0" destOrd="0" presId="urn:microsoft.com/office/officeart/2005/8/layout/hList2"/>
    <dgm:cxn modelId="{94439B26-B8A6-4551-B295-84C1E09B92F0}" type="presParOf" srcId="{0CCE7C79-89C5-444C-B513-AC0CA2B71712}" destId="{58B529AA-F4CA-4BFD-A643-95D046AF6B74}" srcOrd="1" destOrd="0" presId="urn:microsoft.com/office/officeart/2005/8/layout/hList2"/>
    <dgm:cxn modelId="{36197E90-3F20-4C9E-BC5B-1FF82495D5E2}" type="presParOf" srcId="{0CCE7C79-89C5-444C-B513-AC0CA2B71712}" destId="{D6886591-2F44-4D24-B211-CEFF0F404359}" srcOrd="2" destOrd="0" presId="urn:microsoft.com/office/officeart/2005/8/layout/hList2"/>
    <dgm:cxn modelId="{512945A5-52CE-4F58-ACDB-C9F16317D26A}" type="presParOf" srcId="{E994A6C8-5308-41F5-9B73-266F7185E7A7}" destId="{3E787394-6F71-41D6-BD32-9C43153ED0BF}" srcOrd="1" destOrd="0" presId="urn:microsoft.com/office/officeart/2005/8/layout/hList2"/>
    <dgm:cxn modelId="{5E4792E8-A787-43A4-9CA2-73503B874301}" type="presParOf" srcId="{E994A6C8-5308-41F5-9B73-266F7185E7A7}" destId="{FA3F1CFF-F62E-4EB6-A60A-0889B84574B5}" srcOrd="2" destOrd="0" presId="urn:microsoft.com/office/officeart/2005/8/layout/hList2"/>
    <dgm:cxn modelId="{178D0886-C0C3-4951-B16F-03448689778B}" type="presParOf" srcId="{FA3F1CFF-F62E-4EB6-A60A-0889B84574B5}" destId="{C3B0538A-94C7-417D-A920-D8E91D148B33}" srcOrd="0" destOrd="0" presId="urn:microsoft.com/office/officeart/2005/8/layout/hList2"/>
    <dgm:cxn modelId="{887D013A-4B88-48F3-B941-177590976EF5}" type="presParOf" srcId="{FA3F1CFF-F62E-4EB6-A60A-0889B84574B5}" destId="{49338B29-FD50-4933-940C-66815ABDA8C0}" srcOrd="1" destOrd="0" presId="urn:microsoft.com/office/officeart/2005/8/layout/hList2"/>
    <dgm:cxn modelId="{083F4EB8-8244-482D-B1E8-E018B0D82A29}" type="presParOf" srcId="{FA3F1CFF-F62E-4EB6-A60A-0889B84574B5}" destId="{AD17598E-4936-41CF-B077-E1826B5B96FF}" srcOrd="2" destOrd="0" presId="urn:microsoft.com/office/officeart/2005/8/layout/h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1E3715-E162-498D-9E3A-2687ABCAFD8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E3AB7F8-DBC6-48F3-BD12-62306DD79242}">
      <dgm:prSet phldrT="[Text]" custT="1"/>
      <dgm:spPr>
        <a:solidFill>
          <a:srgbClr val="006666"/>
        </a:solidFill>
      </dgm:spPr>
      <dgm:t>
        <a:bodyPr/>
        <a:lstStyle/>
        <a:p>
          <a:r>
            <a:rPr lang="en-US" sz="4800" b="1" dirty="0">
              <a:latin typeface="Abhaya Libre Regular" panose="020B0604020202020204" charset="0"/>
              <a:cs typeface="Abhaya Libre Regular" panose="020B0604020202020204" charset="0"/>
            </a:rPr>
            <a:t>Lessons learned</a:t>
          </a:r>
        </a:p>
      </dgm:t>
    </dgm:pt>
    <dgm:pt modelId="{0E4AA021-E8DD-4241-AE01-0179B0FA6253}" type="parTrans" cxnId="{C1DB0E52-7084-4285-825D-7CAD48249357}">
      <dgm:prSet/>
      <dgm:spPr/>
      <dgm:t>
        <a:bodyPr/>
        <a:lstStyle/>
        <a:p>
          <a:endParaRPr lang="en-US" sz="2000">
            <a:latin typeface="Abhaya Libre Regular" panose="020B0604020202020204" charset="0"/>
            <a:cs typeface="Abhaya Libre Regular" panose="020B0604020202020204" charset="0"/>
          </a:endParaRPr>
        </a:p>
      </dgm:t>
    </dgm:pt>
    <dgm:pt modelId="{082AAD55-D721-456C-B761-FBE5647067D4}" type="sibTrans" cxnId="{C1DB0E52-7084-4285-825D-7CAD48249357}">
      <dgm:prSet/>
      <dgm:spPr/>
      <dgm:t>
        <a:bodyPr/>
        <a:lstStyle/>
        <a:p>
          <a:endParaRPr lang="en-US" sz="2000">
            <a:latin typeface="Abhaya Libre Regular" panose="020B0604020202020204" charset="0"/>
            <a:cs typeface="Abhaya Libre Regular" panose="020B0604020202020204" charset="0"/>
          </a:endParaRPr>
        </a:p>
      </dgm:t>
    </dgm:pt>
    <dgm:pt modelId="{EE8B005F-107F-4302-8263-DCD8B328EB21}">
      <dgm:prSet phldrT="[Text]" custT="1"/>
      <dgm:spPr>
        <a:solidFill>
          <a:srgbClr val="009999"/>
        </a:solidFill>
      </dgm:spPr>
      <dgm:t>
        <a:bodyPr/>
        <a:lstStyle/>
        <a:p>
          <a:pPr algn="ctr"/>
          <a:r>
            <a:rPr lang="en-US" sz="2400" b="1" dirty="0">
              <a:latin typeface="Abhaya Libre Regular" panose="020B0604020202020204" charset="0"/>
              <a:cs typeface="Abhaya Libre Regular" panose="020B0604020202020204" charset="0"/>
            </a:rPr>
            <a:t>Regional Funds</a:t>
          </a:r>
        </a:p>
        <a:p>
          <a:pPr algn="ctr"/>
          <a:r>
            <a:rPr lang="en-US" sz="2200" dirty="0">
              <a:latin typeface="Abhaya Libre Regular" panose="020B0604020202020204" charset="0"/>
              <a:cs typeface="Abhaya Libre Regular" panose="020B0604020202020204" charset="0"/>
            </a:rPr>
            <a:t>The crucial role of regional finances in promoting the innovative infrastructure for the aerospace industry, including </a:t>
          </a:r>
          <a:r>
            <a:rPr lang="en-US" sz="2200" dirty="0" err="1">
              <a:latin typeface="Abhaya Libre Regular" panose="020B0604020202020204" charset="0"/>
              <a:cs typeface="Abhaya Libre Regular" panose="020B0604020202020204" charset="0"/>
            </a:rPr>
            <a:t>Aeropolis</a:t>
          </a:r>
          <a:r>
            <a:rPr lang="en-US" sz="2200" dirty="0">
              <a:latin typeface="Abhaya Libre Regular" panose="020B0604020202020204" charset="0"/>
              <a:cs typeface="Abhaya Libre Regular" panose="020B0604020202020204" charset="0"/>
            </a:rPr>
            <a:t>, </a:t>
          </a:r>
          <a:r>
            <a:rPr lang="en-US" sz="2200" dirty="0" err="1">
              <a:latin typeface="Abhaya Libre Regular" panose="020B0604020202020204" charset="0"/>
              <a:cs typeface="Abhaya Libre Regular" panose="020B0604020202020204" charset="0"/>
            </a:rPr>
            <a:t>Tecnobaha</a:t>
          </a:r>
          <a:r>
            <a:rPr lang="en-US" sz="2200" dirty="0">
              <a:latin typeface="Abhaya Libre Regular" panose="020B0604020202020204" charset="0"/>
              <a:cs typeface="Abhaya Libre Regular" panose="020B0604020202020204" charset="0"/>
            </a:rPr>
            <a:t>, and CATEC as Technology Centers and Technology Parks, respectively</a:t>
          </a:r>
        </a:p>
      </dgm:t>
    </dgm:pt>
    <dgm:pt modelId="{D57B07E3-23D5-49C9-8042-1DCE55441765}" type="parTrans" cxnId="{505D56DB-EB08-43E3-B104-F2A57F6C4CEF}">
      <dgm:prSet/>
      <dgm:spPr/>
      <dgm:t>
        <a:bodyPr/>
        <a:lstStyle/>
        <a:p>
          <a:endParaRPr lang="en-US" sz="2000">
            <a:latin typeface="Abhaya Libre Regular" panose="020B0604020202020204" charset="0"/>
            <a:cs typeface="Abhaya Libre Regular" panose="020B0604020202020204" charset="0"/>
          </a:endParaRPr>
        </a:p>
      </dgm:t>
    </dgm:pt>
    <dgm:pt modelId="{15D13756-E6EE-4487-BE13-582D9923E88F}" type="sibTrans" cxnId="{505D56DB-EB08-43E3-B104-F2A57F6C4CEF}">
      <dgm:prSet/>
      <dgm:spPr/>
      <dgm:t>
        <a:bodyPr/>
        <a:lstStyle/>
        <a:p>
          <a:endParaRPr lang="en-US" sz="2000">
            <a:latin typeface="Abhaya Libre Regular" panose="020B0604020202020204" charset="0"/>
            <a:cs typeface="Abhaya Libre Regular" panose="020B0604020202020204" charset="0"/>
          </a:endParaRPr>
        </a:p>
      </dgm:t>
    </dgm:pt>
    <dgm:pt modelId="{83A82FF8-80CB-4923-9E26-A9800BD8FAAD}">
      <dgm:prSet phldrT="[Text]" custT="1"/>
      <dgm:spPr>
        <a:solidFill>
          <a:srgbClr val="009999"/>
        </a:solidFill>
      </dgm:spPr>
      <dgm:t>
        <a:bodyPr/>
        <a:lstStyle/>
        <a:p>
          <a:r>
            <a:rPr lang="en-US" sz="2400" b="1" dirty="0">
              <a:latin typeface="Abhaya Libre Regular" panose="020B0604020202020204" charset="0"/>
              <a:cs typeface="Abhaya Libre Regular" panose="020B0604020202020204" charset="0"/>
            </a:rPr>
            <a:t>Entrepreneurship</a:t>
          </a:r>
        </a:p>
        <a:p>
          <a:r>
            <a:rPr lang="en-US" sz="2200" dirty="0">
              <a:latin typeface="Abhaya Libre Regular" panose="020B0604020202020204" charset="0"/>
              <a:cs typeface="Abhaya Libre Regular" panose="020B0604020202020204" charset="0"/>
            </a:rPr>
            <a:t>When creating incentives, policymakers should consider the sector's entrepreneurial environment.</a:t>
          </a:r>
        </a:p>
        <a:p>
          <a:endParaRPr lang="en-US" sz="2200" dirty="0">
            <a:latin typeface="Abhaya Libre Regular" panose="020B0604020202020204" charset="0"/>
            <a:cs typeface="Abhaya Libre Regular" panose="020B0604020202020204" charset="0"/>
          </a:endParaRPr>
        </a:p>
        <a:p>
          <a:endParaRPr lang="en-US" sz="2200" dirty="0">
            <a:latin typeface="Abhaya Libre Regular" panose="020B0604020202020204" charset="0"/>
            <a:cs typeface="Abhaya Libre Regular" panose="020B0604020202020204" charset="0"/>
          </a:endParaRPr>
        </a:p>
        <a:p>
          <a:endParaRPr lang="en-US" sz="2200" dirty="0">
            <a:latin typeface="Abhaya Libre Regular" panose="020B0604020202020204" charset="0"/>
            <a:cs typeface="Abhaya Libre Regular" panose="020B0604020202020204" charset="0"/>
          </a:endParaRPr>
        </a:p>
      </dgm:t>
    </dgm:pt>
    <dgm:pt modelId="{B74FA8EA-913C-4D87-B33D-75E43164F52D}" type="parTrans" cxnId="{A5209DBD-FFED-497D-89CC-6E2D81E7797D}">
      <dgm:prSet/>
      <dgm:spPr/>
      <dgm:t>
        <a:bodyPr/>
        <a:lstStyle/>
        <a:p>
          <a:endParaRPr lang="en-US" sz="2000">
            <a:latin typeface="Abhaya Libre Regular" panose="020B0604020202020204" charset="0"/>
            <a:cs typeface="Abhaya Libre Regular" panose="020B0604020202020204" charset="0"/>
          </a:endParaRPr>
        </a:p>
      </dgm:t>
    </dgm:pt>
    <dgm:pt modelId="{964F805B-A0AE-4C40-B17D-AA95F9D9F24D}" type="sibTrans" cxnId="{A5209DBD-FFED-497D-89CC-6E2D81E7797D}">
      <dgm:prSet/>
      <dgm:spPr/>
      <dgm:t>
        <a:bodyPr/>
        <a:lstStyle/>
        <a:p>
          <a:endParaRPr lang="en-US" sz="2000">
            <a:latin typeface="Abhaya Libre Regular" panose="020B0604020202020204" charset="0"/>
            <a:cs typeface="Abhaya Libre Regular" panose="020B0604020202020204" charset="0"/>
          </a:endParaRPr>
        </a:p>
      </dgm:t>
    </dgm:pt>
    <dgm:pt modelId="{0ACD92CC-18BF-49FA-8013-492642327535}">
      <dgm:prSet phldrT="[Text]" custT="1"/>
      <dgm:spPr>
        <a:solidFill>
          <a:srgbClr val="009999"/>
        </a:solidFill>
      </dgm:spPr>
      <dgm:t>
        <a:bodyPr/>
        <a:lstStyle/>
        <a:p>
          <a:r>
            <a:rPr lang="en-US" sz="2400" b="1" dirty="0">
              <a:latin typeface="Abhaya Libre Regular" panose="020B0604020202020204" charset="0"/>
              <a:cs typeface="Abhaya Libre Regular" panose="020B0604020202020204" charset="0"/>
            </a:rPr>
            <a:t>Links between Universities and industry</a:t>
          </a:r>
        </a:p>
        <a:p>
          <a:r>
            <a:rPr lang="en-US" sz="2200" dirty="0">
              <a:latin typeface="Abhaya Libre Regular" panose="020B0604020202020204" charset="0"/>
              <a:cs typeface="Abhaya Libre Regular" panose="020B0604020202020204" charset="0"/>
            </a:rPr>
            <a:t>Promoting academic research and academic researchers is clearly necessary for the entrepreneurial endeavors of the technological parks and centers.
the significance of including PhDs at the industrial and entrepreneurial level.</a:t>
          </a:r>
        </a:p>
      </dgm:t>
    </dgm:pt>
    <dgm:pt modelId="{2997CD1E-C7A4-4EA1-B4D8-5FC7AFB30B6D}" type="parTrans" cxnId="{B16BE86C-95C4-4E6D-9D67-1F90FB21C33B}">
      <dgm:prSet/>
      <dgm:spPr/>
      <dgm:t>
        <a:bodyPr/>
        <a:lstStyle/>
        <a:p>
          <a:endParaRPr lang="en-US" sz="2000">
            <a:latin typeface="Abhaya Libre Regular" panose="020B0604020202020204" charset="0"/>
            <a:cs typeface="Abhaya Libre Regular" panose="020B0604020202020204" charset="0"/>
          </a:endParaRPr>
        </a:p>
      </dgm:t>
    </dgm:pt>
    <dgm:pt modelId="{C6FAB6A8-59EF-41D6-97BE-78E455FBD766}" type="sibTrans" cxnId="{B16BE86C-95C4-4E6D-9D67-1F90FB21C33B}">
      <dgm:prSet/>
      <dgm:spPr/>
      <dgm:t>
        <a:bodyPr/>
        <a:lstStyle/>
        <a:p>
          <a:endParaRPr lang="en-US" sz="2000">
            <a:latin typeface="Abhaya Libre Regular" panose="020B0604020202020204" charset="0"/>
            <a:cs typeface="Abhaya Libre Regular" panose="020B0604020202020204" charset="0"/>
          </a:endParaRPr>
        </a:p>
      </dgm:t>
    </dgm:pt>
    <dgm:pt modelId="{3DC637C3-EF5D-44FF-89DA-0EF03ABE8D39}">
      <dgm:prSet phldrT="[Text]" custT="1"/>
      <dgm:spPr>
        <a:solidFill>
          <a:srgbClr val="009999"/>
        </a:solidFill>
      </dgm:spPr>
      <dgm:t>
        <a:bodyPr/>
        <a:lstStyle/>
        <a:p>
          <a:r>
            <a:rPr lang="en-US" sz="2400" b="1" dirty="0">
              <a:latin typeface="Abhaya Libre Regular" panose="020B0604020202020204" charset="0"/>
              <a:cs typeface="Abhaya Libre Regular" panose="020B0604020202020204" charset="0"/>
            </a:rPr>
            <a:t>Improved industry-public strategy support</a:t>
          </a:r>
        </a:p>
        <a:p>
          <a:r>
            <a:rPr lang="en-US" sz="2000" b="0" dirty="0">
              <a:latin typeface="Abhaya Libre Regular" panose="020B0604020202020204" charset="0"/>
              <a:cs typeface="Abhaya Libre Regular" panose="020B0604020202020204" charset="0"/>
            </a:rPr>
            <a:t>The Regional Administration and the aerospace cluster have not formally agreed on any joint strategies. In order to allocate the available resources to the goals of the strategy, one change to implement S3 strategies in the upcoming EU Framework </a:t>
          </a:r>
          <a:r>
            <a:rPr lang="en-US" sz="2000" b="0" dirty="0" err="1">
              <a:latin typeface="Abhaya Libre Regular" panose="020B0604020202020204" charset="0"/>
              <a:cs typeface="Abhaya Libre Regular" panose="020B0604020202020204" charset="0"/>
            </a:rPr>
            <a:t>Programme</a:t>
          </a:r>
          <a:r>
            <a:rPr lang="en-US" sz="2000" b="0" dirty="0">
              <a:latin typeface="Abhaya Libre Regular" panose="020B0604020202020204" charset="0"/>
              <a:cs typeface="Abhaya Libre Regular" panose="020B0604020202020204" charset="0"/>
            </a:rPr>
            <a:t> would be to attach the approved cluster strategies to the published lines of financial assistance.</a:t>
          </a:r>
        </a:p>
        <a:p>
          <a:endParaRPr lang="en-US" sz="2000" dirty="0">
            <a:latin typeface="Abhaya Libre Regular" panose="020B0604020202020204" charset="0"/>
            <a:cs typeface="Abhaya Libre Regular" panose="020B0604020202020204" charset="0"/>
          </a:endParaRPr>
        </a:p>
      </dgm:t>
    </dgm:pt>
    <dgm:pt modelId="{0FC454AD-189E-4827-9B4F-D5EC30A9F9FA}" type="parTrans" cxnId="{CD643D94-350D-447D-965F-8DC49605B542}">
      <dgm:prSet/>
      <dgm:spPr/>
      <dgm:t>
        <a:bodyPr/>
        <a:lstStyle/>
        <a:p>
          <a:endParaRPr lang="en-US" sz="2000">
            <a:latin typeface="Abhaya Libre Regular" panose="020B0604020202020204" charset="0"/>
            <a:cs typeface="Abhaya Libre Regular" panose="020B0604020202020204" charset="0"/>
          </a:endParaRPr>
        </a:p>
      </dgm:t>
    </dgm:pt>
    <dgm:pt modelId="{8E5B2C50-DB02-40AE-BB4D-B3CBDF6F1FD9}" type="sibTrans" cxnId="{CD643D94-350D-447D-965F-8DC49605B542}">
      <dgm:prSet/>
      <dgm:spPr/>
      <dgm:t>
        <a:bodyPr/>
        <a:lstStyle/>
        <a:p>
          <a:endParaRPr lang="en-US" sz="2000">
            <a:latin typeface="Abhaya Libre Regular" panose="020B0604020202020204" charset="0"/>
            <a:cs typeface="Abhaya Libre Regular" panose="020B0604020202020204" charset="0"/>
          </a:endParaRPr>
        </a:p>
      </dgm:t>
    </dgm:pt>
    <dgm:pt modelId="{6E0EDE78-7F6F-490D-B500-B6FC10BAE46A}" type="pres">
      <dgm:prSet presAssocID="{6F1E3715-E162-498D-9E3A-2687ABCAFD8F}" presName="composite" presStyleCnt="0">
        <dgm:presLayoutVars>
          <dgm:chMax val="1"/>
          <dgm:dir/>
          <dgm:resizeHandles val="exact"/>
        </dgm:presLayoutVars>
      </dgm:prSet>
      <dgm:spPr/>
    </dgm:pt>
    <dgm:pt modelId="{94D5E282-AF9D-4B13-88CC-B9AE6F0E2E26}" type="pres">
      <dgm:prSet presAssocID="{9E3AB7F8-DBC6-48F3-BD12-62306DD79242}" presName="roof" presStyleLbl="dkBgShp" presStyleIdx="0" presStyleCnt="2"/>
      <dgm:spPr/>
    </dgm:pt>
    <dgm:pt modelId="{DA76BF5C-9447-43B0-9290-10EB8D45D529}" type="pres">
      <dgm:prSet presAssocID="{9E3AB7F8-DBC6-48F3-BD12-62306DD79242}" presName="pillars" presStyleCnt="0"/>
      <dgm:spPr/>
    </dgm:pt>
    <dgm:pt modelId="{D3C11417-A625-4C7D-A47E-97257CFA039F}" type="pres">
      <dgm:prSet presAssocID="{9E3AB7F8-DBC6-48F3-BD12-62306DD79242}" presName="pillar1" presStyleLbl="node1" presStyleIdx="0" presStyleCnt="4" custScaleY="112227">
        <dgm:presLayoutVars>
          <dgm:bulletEnabled val="1"/>
        </dgm:presLayoutVars>
      </dgm:prSet>
      <dgm:spPr/>
    </dgm:pt>
    <dgm:pt modelId="{D9237732-56A8-41EF-90B0-D8B18B7281E1}" type="pres">
      <dgm:prSet presAssocID="{83A82FF8-80CB-4923-9E26-A9800BD8FAAD}" presName="pillarX" presStyleLbl="node1" presStyleIdx="1" presStyleCnt="4" custScaleY="112227">
        <dgm:presLayoutVars>
          <dgm:bulletEnabled val="1"/>
        </dgm:presLayoutVars>
      </dgm:prSet>
      <dgm:spPr/>
    </dgm:pt>
    <dgm:pt modelId="{E69B4A27-6381-4227-B150-D7324EFFB4BF}" type="pres">
      <dgm:prSet presAssocID="{0ACD92CC-18BF-49FA-8013-492642327535}" presName="pillarX" presStyleLbl="node1" presStyleIdx="2" presStyleCnt="4" custScaleY="112227">
        <dgm:presLayoutVars>
          <dgm:bulletEnabled val="1"/>
        </dgm:presLayoutVars>
      </dgm:prSet>
      <dgm:spPr/>
    </dgm:pt>
    <dgm:pt modelId="{A19BFBD5-4849-425C-B89E-DEE66A74EDF5}" type="pres">
      <dgm:prSet presAssocID="{3DC637C3-EF5D-44FF-89DA-0EF03ABE8D39}" presName="pillarX" presStyleLbl="node1" presStyleIdx="3" presStyleCnt="4" custScaleY="112227">
        <dgm:presLayoutVars>
          <dgm:bulletEnabled val="1"/>
        </dgm:presLayoutVars>
      </dgm:prSet>
      <dgm:spPr/>
    </dgm:pt>
    <dgm:pt modelId="{D232C6E1-C318-4788-A694-48EFA9E4142C}" type="pres">
      <dgm:prSet presAssocID="{9E3AB7F8-DBC6-48F3-BD12-62306DD79242}" presName="base" presStyleLbl="dkBgShp" presStyleIdx="1" presStyleCnt="2"/>
      <dgm:spPr>
        <a:solidFill>
          <a:srgbClr val="008080"/>
        </a:solidFill>
      </dgm:spPr>
    </dgm:pt>
  </dgm:ptLst>
  <dgm:cxnLst>
    <dgm:cxn modelId="{B1927932-715F-4E1F-982E-7276D993C894}" type="presOf" srcId="{9E3AB7F8-DBC6-48F3-BD12-62306DD79242}" destId="{94D5E282-AF9D-4B13-88CC-B9AE6F0E2E26}" srcOrd="0" destOrd="0" presId="urn:microsoft.com/office/officeart/2005/8/layout/hList3"/>
    <dgm:cxn modelId="{C7573835-5AD1-4D5E-8693-D66BD6663689}" type="presOf" srcId="{3DC637C3-EF5D-44FF-89DA-0EF03ABE8D39}" destId="{A19BFBD5-4849-425C-B89E-DEE66A74EDF5}" srcOrd="0" destOrd="0" presId="urn:microsoft.com/office/officeart/2005/8/layout/hList3"/>
    <dgm:cxn modelId="{B16BE86C-95C4-4E6D-9D67-1F90FB21C33B}" srcId="{9E3AB7F8-DBC6-48F3-BD12-62306DD79242}" destId="{0ACD92CC-18BF-49FA-8013-492642327535}" srcOrd="2" destOrd="0" parTransId="{2997CD1E-C7A4-4EA1-B4D8-5FC7AFB30B6D}" sibTransId="{C6FAB6A8-59EF-41D6-97BE-78E455FBD766}"/>
    <dgm:cxn modelId="{A083BF4D-1ED2-477A-9930-CABD41B6AF10}" type="presOf" srcId="{EE8B005F-107F-4302-8263-DCD8B328EB21}" destId="{D3C11417-A625-4C7D-A47E-97257CFA039F}" srcOrd="0" destOrd="0" presId="urn:microsoft.com/office/officeart/2005/8/layout/hList3"/>
    <dgm:cxn modelId="{C1DB0E52-7084-4285-825D-7CAD48249357}" srcId="{6F1E3715-E162-498D-9E3A-2687ABCAFD8F}" destId="{9E3AB7F8-DBC6-48F3-BD12-62306DD79242}" srcOrd="0" destOrd="0" parTransId="{0E4AA021-E8DD-4241-AE01-0179B0FA6253}" sibTransId="{082AAD55-D721-456C-B761-FBE5647067D4}"/>
    <dgm:cxn modelId="{CD643D94-350D-447D-965F-8DC49605B542}" srcId="{9E3AB7F8-DBC6-48F3-BD12-62306DD79242}" destId="{3DC637C3-EF5D-44FF-89DA-0EF03ABE8D39}" srcOrd="3" destOrd="0" parTransId="{0FC454AD-189E-4827-9B4F-D5EC30A9F9FA}" sibTransId="{8E5B2C50-DB02-40AE-BB4D-B3CBDF6F1FD9}"/>
    <dgm:cxn modelId="{45C30EA5-5566-4BD7-AC8A-8BBC635178B6}" type="presOf" srcId="{83A82FF8-80CB-4923-9E26-A9800BD8FAAD}" destId="{D9237732-56A8-41EF-90B0-D8B18B7281E1}" srcOrd="0" destOrd="0" presId="urn:microsoft.com/office/officeart/2005/8/layout/hList3"/>
    <dgm:cxn modelId="{EB4754AB-E94F-47E2-98F6-B3DACB3C1516}" type="presOf" srcId="{6F1E3715-E162-498D-9E3A-2687ABCAFD8F}" destId="{6E0EDE78-7F6F-490D-B500-B6FC10BAE46A}" srcOrd="0" destOrd="0" presId="urn:microsoft.com/office/officeart/2005/8/layout/hList3"/>
    <dgm:cxn modelId="{A5209DBD-FFED-497D-89CC-6E2D81E7797D}" srcId="{9E3AB7F8-DBC6-48F3-BD12-62306DD79242}" destId="{83A82FF8-80CB-4923-9E26-A9800BD8FAAD}" srcOrd="1" destOrd="0" parTransId="{B74FA8EA-913C-4D87-B33D-75E43164F52D}" sibTransId="{964F805B-A0AE-4C40-B17D-AA95F9D9F24D}"/>
    <dgm:cxn modelId="{7FBCA9C9-A3C6-406C-BB2A-834B94D877D7}" type="presOf" srcId="{0ACD92CC-18BF-49FA-8013-492642327535}" destId="{E69B4A27-6381-4227-B150-D7324EFFB4BF}" srcOrd="0" destOrd="0" presId="urn:microsoft.com/office/officeart/2005/8/layout/hList3"/>
    <dgm:cxn modelId="{505D56DB-EB08-43E3-B104-F2A57F6C4CEF}" srcId="{9E3AB7F8-DBC6-48F3-BD12-62306DD79242}" destId="{EE8B005F-107F-4302-8263-DCD8B328EB21}" srcOrd="0" destOrd="0" parTransId="{D57B07E3-23D5-49C9-8042-1DCE55441765}" sibTransId="{15D13756-E6EE-4487-BE13-582D9923E88F}"/>
    <dgm:cxn modelId="{F18FFCA6-D2ED-44CD-ADEB-01F88CB52ED5}" type="presParOf" srcId="{6E0EDE78-7F6F-490D-B500-B6FC10BAE46A}" destId="{94D5E282-AF9D-4B13-88CC-B9AE6F0E2E26}" srcOrd="0" destOrd="0" presId="urn:microsoft.com/office/officeart/2005/8/layout/hList3"/>
    <dgm:cxn modelId="{B621AC04-CA40-4AE9-AB1E-31CC49E2B809}" type="presParOf" srcId="{6E0EDE78-7F6F-490D-B500-B6FC10BAE46A}" destId="{DA76BF5C-9447-43B0-9290-10EB8D45D529}" srcOrd="1" destOrd="0" presId="urn:microsoft.com/office/officeart/2005/8/layout/hList3"/>
    <dgm:cxn modelId="{A68981F6-B5F8-4738-860F-7E874B0BA2A6}" type="presParOf" srcId="{DA76BF5C-9447-43B0-9290-10EB8D45D529}" destId="{D3C11417-A625-4C7D-A47E-97257CFA039F}" srcOrd="0" destOrd="0" presId="urn:microsoft.com/office/officeart/2005/8/layout/hList3"/>
    <dgm:cxn modelId="{13E02C46-505B-4671-B96B-2A9A86CE61DF}" type="presParOf" srcId="{DA76BF5C-9447-43B0-9290-10EB8D45D529}" destId="{D9237732-56A8-41EF-90B0-D8B18B7281E1}" srcOrd="1" destOrd="0" presId="urn:microsoft.com/office/officeart/2005/8/layout/hList3"/>
    <dgm:cxn modelId="{7DD6BDC5-0F2D-4BC0-ACEC-DE42827097C8}" type="presParOf" srcId="{DA76BF5C-9447-43B0-9290-10EB8D45D529}" destId="{E69B4A27-6381-4227-B150-D7324EFFB4BF}" srcOrd="2" destOrd="0" presId="urn:microsoft.com/office/officeart/2005/8/layout/hList3"/>
    <dgm:cxn modelId="{B76EDF29-71AB-41CE-BA16-50B156F2F39E}" type="presParOf" srcId="{DA76BF5C-9447-43B0-9290-10EB8D45D529}" destId="{A19BFBD5-4849-425C-B89E-DEE66A74EDF5}" srcOrd="3" destOrd="0" presId="urn:microsoft.com/office/officeart/2005/8/layout/hList3"/>
    <dgm:cxn modelId="{1FE1BA48-1202-4E56-A9E9-59CFAF679E30}" type="presParOf" srcId="{6E0EDE78-7F6F-490D-B500-B6FC10BAE46A}" destId="{D232C6E1-C318-4788-A694-48EFA9E4142C}"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602DE-BBFE-4C62-B628-645847482F5B}">
      <dsp:nvSpPr>
        <dsp:cNvPr id="0" name=""/>
        <dsp:cNvSpPr/>
      </dsp:nvSpPr>
      <dsp:spPr>
        <a:xfrm>
          <a:off x="0" y="86343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30A8FC4-CFA5-4FE2-BB29-529693D75233}">
      <dsp:nvSpPr>
        <dsp:cNvPr id="0" name=""/>
        <dsp:cNvSpPr/>
      </dsp:nvSpPr>
      <dsp:spPr>
        <a:xfrm>
          <a:off x="304800" y="2211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1. </a:t>
          </a:r>
          <a:r>
            <a:rPr lang="en-US" sz="2800" kern="1200" dirty="0">
              <a:latin typeface="Abhaya Libre Regular" panose="020B0604020202020204" charset="0"/>
              <a:cs typeface="Abhaya Libre Regular" panose="020B0604020202020204" charset="0"/>
            </a:rPr>
            <a:t>Analysis of the regional context and potential for innovation</a:t>
          </a:r>
        </a:p>
      </dsp:txBody>
      <dsp:txXfrm>
        <a:off x="386940" y="104259"/>
        <a:ext cx="4102920" cy="1518360"/>
      </dsp:txXfrm>
    </dsp:sp>
    <dsp:sp modelId="{4D466F30-CC97-4DBD-8C8C-9BF440B7A400}">
      <dsp:nvSpPr>
        <dsp:cNvPr id="0" name=""/>
        <dsp:cNvSpPr/>
      </dsp:nvSpPr>
      <dsp:spPr>
        <a:xfrm>
          <a:off x="0" y="344895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443E4A-57FB-424E-9AD8-D04731603DDD}">
      <dsp:nvSpPr>
        <dsp:cNvPr id="0" name=""/>
        <dsp:cNvSpPr/>
      </dsp:nvSpPr>
      <dsp:spPr>
        <a:xfrm>
          <a:off x="304800" y="260763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2. </a:t>
          </a:r>
          <a:r>
            <a:rPr lang="en-US" sz="2800" kern="1200" dirty="0">
              <a:latin typeface="Abhaya Libre Regular" panose="020B0604020202020204" charset="0"/>
              <a:cs typeface="Abhaya Libre Regular" panose="020B0604020202020204" charset="0"/>
            </a:rPr>
            <a:t>Creation of a transparent and inclusive governance framework</a:t>
          </a:r>
        </a:p>
      </dsp:txBody>
      <dsp:txXfrm>
        <a:off x="386940" y="2689779"/>
        <a:ext cx="4102920" cy="1518360"/>
      </dsp:txXfrm>
    </dsp:sp>
    <dsp:sp modelId="{FE11114E-53EC-4556-8824-A3F5CD0B026C}">
      <dsp:nvSpPr>
        <dsp:cNvPr id="0" name=""/>
        <dsp:cNvSpPr/>
      </dsp:nvSpPr>
      <dsp:spPr>
        <a:xfrm>
          <a:off x="0" y="6034480"/>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3A97360-C97B-4274-B0E3-8E59B5D17507}">
      <dsp:nvSpPr>
        <dsp:cNvPr id="0" name=""/>
        <dsp:cNvSpPr/>
      </dsp:nvSpPr>
      <dsp:spPr>
        <a:xfrm>
          <a:off x="304800" y="5193160"/>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3. </a:t>
          </a:r>
          <a:r>
            <a:rPr lang="en-US" sz="2800" kern="1200" dirty="0">
              <a:latin typeface="Abhaya Libre Regular" panose="020B0604020202020204" charset="0"/>
              <a:cs typeface="Abhaya Libre Regular" panose="020B0604020202020204" charset="0"/>
            </a:rPr>
            <a:t>Creation of a common vision  for the region’s future</a:t>
          </a:r>
        </a:p>
      </dsp:txBody>
      <dsp:txXfrm>
        <a:off x="386940" y="5275300"/>
        <a:ext cx="4102920" cy="1518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AE641-47D9-4CBF-A774-09778467D910}">
      <dsp:nvSpPr>
        <dsp:cNvPr id="0" name=""/>
        <dsp:cNvSpPr/>
      </dsp:nvSpPr>
      <dsp:spPr>
        <a:xfrm rot="16200000">
          <a:off x="134266" y="-127084"/>
          <a:ext cx="6654800" cy="6908968"/>
        </a:xfrm>
        <a:prstGeom prst="flowChartManualOperation">
          <a:avLst/>
        </a:prstGeom>
        <a:solidFill>
          <a:srgbClr val="009999"/>
        </a:solidFill>
        <a:ln>
          <a:noFill/>
        </a:ln>
        <a:effectLst>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1" kern="1200" dirty="0">
              <a:latin typeface="Abhaya Libre Regular" panose="020B0604020202020204" charset="0"/>
              <a:cs typeface="Abhaya Libre Regular" panose="020B0604020202020204" charset="0"/>
            </a:rPr>
            <a:t>Addressing economic crisis</a:t>
          </a:r>
        </a:p>
        <a:p>
          <a:pPr marL="285750" lvl="1" indent="-285750" algn="l" defTabSz="1244600">
            <a:lnSpc>
              <a:spcPct val="90000"/>
            </a:lnSpc>
            <a:spcBef>
              <a:spcPct val="0"/>
            </a:spcBef>
            <a:spcAft>
              <a:spcPct val="15000"/>
            </a:spcAft>
            <a:buChar char="•"/>
          </a:pPr>
          <a:r>
            <a:rPr lang="en-US" sz="2800" kern="1200" dirty="0">
              <a:latin typeface="Abhaya Libre Regular" panose="020B0604020202020204" charset="0"/>
              <a:cs typeface="Abhaya Libre Regular" panose="020B0604020202020204" charset="0"/>
            </a:rPr>
            <a:t>A comprehensive plan for the regional economy's recovery that focuses on maximizing innovation and scientific knowledge potential in an effort to increase the competitiveness of the established branches and broaden Crete's production base toward newly emerging, high added value sectors.</a:t>
          </a:r>
        </a:p>
      </dsp:txBody>
      <dsp:txXfrm rot="5400000">
        <a:off x="7182" y="1330960"/>
        <a:ext cx="6908968" cy="3992880"/>
      </dsp:txXfrm>
    </dsp:sp>
    <dsp:sp modelId="{213807F7-E75D-462F-B672-2EBF20D144A3}">
      <dsp:nvSpPr>
        <dsp:cNvPr id="0" name=""/>
        <dsp:cNvSpPr/>
      </dsp:nvSpPr>
      <dsp:spPr>
        <a:xfrm rot="16200000">
          <a:off x="7561407" y="-127084"/>
          <a:ext cx="6654800" cy="6908968"/>
        </a:xfrm>
        <a:prstGeom prst="flowChartManualOperation">
          <a:avLst/>
        </a:prstGeom>
        <a:solidFill>
          <a:srgbClr val="009999"/>
        </a:solidFill>
        <a:ln>
          <a:noFill/>
        </a:ln>
        <a:effectLst>
          <a:outerShdw blurRad="76200" dir="13500000" sy="23000" kx="1200000" algn="br"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1" kern="1200" dirty="0">
              <a:latin typeface="Abhaya Libre Regular" panose="020B0604020202020204" charset="0"/>
              <a:cs typeface="Abhaya Libre Regular" panose="020B0604020202020204" charset="0"/>
            </a:rPr>
            <a:t>Establishment of Environmental Legal Framework</a:t>
          </a:r>
        </a:p>
        <a:p>
          <a:pPr marL="285750" lvl="1" indent="-285750" algn="l" defTabSz="1244600">
            <a:lnSpc>
              <a:spcPct val="90000"/>
            </a:lnSpc>
            <a:spcBef>
              <a:spcPct val="0"/>
            </a:spcBef>
            <a:spcAft>
              <a:spcPct val="15000"/>
            </a:spcAft>
            <a:buChar char="•"/>
          </a:pPr>
          <a:r>
            <a:rPr lang="en-US" sz="2800" kern="1200" dirty="0">
              <a:latin typeface="Abhaya Libre Regular" panose="020B0604020202020204" charset="0"/>
              <a:cs typeface="Abhaya Libre Regular" panose="020B0604020202020204" charset="0"/>
            </a:rPr>
            <a:t>A legal framework that addresses Crete's significant environmental issues and challenges in order to promote sustainable development and the creation of new jobs.</a:t>
          </a:r>
        </a:p>
      </dsp:txBody>
      <dsp:txXfrm rot="5400000">
        <a:off x="7434323" y="1330960"/>
        <a:ext cx="6908968" cy="399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602DE-BBFE-4C62-B628-645847482F5B}">
      <dsp:nvSpPr>
        <dsp:cNvPr id="0" name=""/>
        <dsp:cNvSpPr/>
      </dsp:nvSpPr>
      <dsp:spPr>
        <a:xfrm>
          <a:off x="0" y="86343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30A8FC4-CFA5-4FE2-BB29-529693D75233}">
      <dsp:nvSpPr>
        <dsp:cNvPr id="0" name=""/>
        <dsp:cNvSpPr/>
      </dsp:nvSpPr>
      <dsp:spPr>
        <a:xfrm>
          <a:off x="304800" y="2211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4. </a:t>
          </a:r>
          <a:r>
            <a:rPr lang="en-US" sz="2800" kern="1200" dirty="0">
              <a:latin typeface="Abhaya Libre Regular" panose="020B0604020202020204" charset="0"/>
              <a:cs typeface="Abhaya Libre Regular" panose="020B0604020202020204" charset="0"/>
            </a:rPr>
            <a:t>Selection of a limited number of priorities for regional development</a:t>
          </a:r>
        </a:p>
      </dsp:txBody>
      <dsp:txXfrm>
        <a:off x="386940" y="104259"/>
        <a:ext cx="4102920" cy="1518360"/>
      </dsp:txXfrm>
    </dsp:sp>
    <dsp:sp modelId="{4D466F30-CC97-4DBD-8C8C-9BF440B7A400}">
      <dsp:nvSpPr>
        <dsp:cNvPr id="0" name=""/>
        <dsp:cNvSpPr/>
      </dsp:nvSpPr>
      <dsp:spPr>
        <a:xfrm>
          <a:off x="0" y="344895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443E4A-57FB-424E-9AD8-D04731603DDD}">
      <dsp:nvSpPr>
        <dsp:cNvPr id="0" name=""/>
        <dsp:cNvSpPr/>
      </dsp:nvSpPr>
      <dsp:spPr>
        <a:xfrm>
          <a:off x="304800" y="260763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5. </a:t>
          </a:r>
          <a:r>
            <a:rPr lang="en-US" sz="2800" kern="1200" dirty="0">
              <a:latin typeface="Abhaya Libre Regular" panose="020B0604020202020204" charset="0"/>
              <a:cs typeface="Abhaya Libre Regular" panose="020B0604020202020204" charset="0"/>
            </a:rPr>
            <a:t>Establishment of appropriate policy mixes</a:t>
          </a:r>
        </a:p>
      </dsp:txBody>
      <dsp:txXfrm>
        <a:off x="386940" y="2689779"/>
        <a:ext cx="4102920" cy="1518360"/>
      </dsp:txXfrm>
    </dsp:sp>
    <dsp:sp modelId="{FE11114E-53EC-4556-8824-A3F5CD0B026C}">
      <dsp:nvSpPr>
        <dsp:cNvPr id="0" name=""/>
        <dsp:cNvSpPr/>
      </dsp:nvSpPr>
      <dsp:spPr>
        <a:xfrm>
          <a:off x="0" y="6034480"/>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3A97360-C97B-4274-B0E3-8E59B5D17507}">
      <dsp:nvSpPr>
        <dsp:cNvPr id="0" name=""/>
        <dsp:cNvSpPr/>
      </dsp:nvSpPr>
      <dsp:spPr>
        <a:xfrm>
          <a:off x="304800" y="5193160"/>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6. </a:t>
          </a:r>
          <a:r>
            <a:rPr lang="en-US" sz="2800" kern="1200" dirty="0">
              <a:latin typeface="Abhaya Libre Regular" panose="020B0604020202020204" charset="0"/>
              <a:cs typeface="Abhaya Libre Regular" panose="020B0604020202020204" charset="0"/>
            </a:rPr>
            <a:t>Integration of monitoring and assessment mechanisms </a:t>
          </a:r>
        </a:p>
      </dsp:txBody>
      <dsp:txXfrm>
        <a:off x="386940" y="5275300"/>
        <a:ext cx="4102920" cy="1518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12375" y="1206060"/>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Clusters</a:t>
          </a:r>
        </a:p>
      </dsp:txBody>
      <dsp:txXfrm>
        <a:off x="112375" y="1206060"/>
        <a:ext cx="6508737" cy="591703"/>
      </dsp:txXfrm>
    </dsp:sp>
    <dsp:sp modelId="{F89DE190-F558-44C5-B55D-7E49A5B4C931}">
      <dsp:nvSpPr>
        <dsp:cNvPr id="0" name=""/>
        <dsp:cNvSpPr/>
      </dsp:nvSpPr>
      <dsp:spPr>
        <a:xfrm>
          <a:off x="112375" y="1797764"/>
          <a:ext cx="1523044" cy="1205321"/>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7214" y="1797764"/>
          <a:ext cx="1523044" cy="1205321"/>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2776" y="1797764"/>
          <a:ext cx="1523044" cy="1205321"/>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7616" y="1797764"/>
          <a:ext cx="1523044" cy="1205321"/>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178" y="1797764"/>
          <a:ext cx="1523044" cy="1205321"/>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8017" y="1797764"/>
          <a:ext cx="1523044" cy="1205321"/>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3580" y="1797764"/>
          <a:ext cx="1523044" cy="1205321"/>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12375" y="1918296"/>
          <a:ext cx="6593351" cy="964257"/>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Clusters for regional growth: enterprise ecosystems that foster innovation</a:t>
          </a:r>
        </a:p>
      </dsp:txBody>
      <dsp:txXfrm>
        <a:off x="112375" y="1918296"/>
        <a:ext cx="6593351" cy="964257"/>
      </dsp:txXfrm>
    </dsp:sp>
    <dsp:sp modelId="{091356BC-975A-4E60-9875-87B07447A658}">
      <dsp:nvSpPr>
        <dsp:cNvPr id="0" name=""/>
        <dsp:cNvSpPr/>
      </dsp:nvSpPr>
      <dsp:spPr>
        <a:xfrm>
          <a:off x="112375" y="3165487"/>
          <a:ext cx="6390213"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Innovation-friendly business environments for SMEs</a:t>
          </a:r>
        </a:p>
      </dsp:txBody>
      <dsp:txXfrm>
        <a:off x="112375" y="3165487"/>
        <a:ext cx="6390213" cy="591703"/>
      </dsp:txXfrm>
    </dsp:sp>
    <dsp:sp modelId="{0DE2429C-A962-4B4F-925B-A506A39894AF}">
      <dsp:nvSpPr>
        <dsp:cNvPr id="0" name=""/>
        <dsp:cNvSpPr/>
      </dsp:nvSpPr>
      <dsp:spPr>
        <a:xfrm>
          <a:off x="112375" y="3757190"/>
          <a:ext cx="1523044" cy="1205321"/>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7214"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2776"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7616"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178"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8017"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3580"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12375" y="3877722"/>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Excellent jobs opportunities in competitive companies</a:t>
          </a:r>
        </a:p>
      </dsp:txBody>
      <dsp:txXfrm>
        <a:off x="112375" y="3877722"/>
        <a:ext cx="6593351" cy="964257"/>
      </dsp:txXfrm>
    </dsp:sp>
    <dsp:sp modelId="{5CCF0EAC-546D-4530-B4DE-121FEB0973ED}">
      <dsp:nvSpPr>
        <dsp:cNvPr id="0" name=""/>
        <dsp:cNvSpPr/>
      </dsp:nvSpPr>
      <dsp:spPr>
        <a:xfrm>
          <a:off x="112375" y="5124913"/>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Research infrastructures/centers of competence</a:t>
          </a:r>
        </a:p>
      </dsp:txBody>
      <dsp:txXfrm>
        <a:off x="112375" y="5124913"/>
        <a:ext cx="6508737" cy="591703"/>
      </dsp:txXfrm>
    </dsp:sp>
    <dsp:sp modelId="{66116102-E66F-4449-BEF3-CC58D554AE1A}">
      <dsp:nvSpPr>
        <dsp:cNvPr id="0" name=""/>
        <dsp:cNvSpPr/>
      </dsp:nvSpPr>
      <dsp:spPr>
        <a:xfrm>
          <a:off x="112375" y="5716617"/>
          <a:ext cx="1523044" cy="1205321"/>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7214" y="5716617"/>
          <a:ext cx="1523044" cy="1205321"/>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2776" y="5716617"/>
          <a:ext cx="1523044" cy="1205321"/>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7616" y="5716617"/>
          <a:ext cx="1523044" cy="1205321"/>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178" y="5716617"/>
          <a:ext cx="1523044" cy="1205321"/>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8017" y="5716617"/>
          <a:ext cx="1523044" cy="1205321"/>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3580" y="5716617"/>
          <a:ext cx="1523044" cy="1205321"/>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12375" y="5837149"/>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support to ESFRI and EU wide diffusion of leading edge R&amp;D results</a:t>
          </a:r>
        </a:p>
      </dsp:txBody>
      <dsp:txXfrm>
        <a:off x="112375" y="5837149"/>
        <a:ext cx="6593351" cy="964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08946" y="1203267"/>
          <a:ext cx="651510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Universities-enterprise cooperation</a:t>
          </a:r>
        </a:p>
      </dsp:txBody>
      <dsp:txXfrm>
        <a:off x="108946" y="1203267"/>
        <a:ext cx="6515100" cy="592281"/>
      </dsp:txXfrm>
    </dsp:sp>
    <dsp:sp modelId="{F89DE190-F558-44C5-B55D-7E49A5B4C931}">
      <dsp:nvSpPr>
        <dsp:cNvPr id="0" name=""/>
        <dsp:cNvSpPr/>
      </dsp:nvSpPr>
      <dsp:spPr>
        <a:xfrm>
          <a:off x="108946" y="1795549"/>
          <a:ext cx="1524533" cy="1206500"/>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4680" y="1795549"/>
          <a:ext cx="1524533" cy="1206500"/>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1137" y="1795549"/>
          <a:ext cx="1524533" cy="1206500"/>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6871" y="1795549"/>
          <a:ext cx="1524533" cy="1206500"/>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328" y="1795549"/>
          <a:ext cx="1524533" cy="1206500"/>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9062" y="1795549"/>
          <a:ext cx="1524533" cy="1206500"/>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5519" y="1795549"/>
          <a:ext cx="1524533" cy="1206500"/>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08946" y="1916199"/>
          <a:ext cx="6599796" cy="965200"/>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Lifelong learning in research and innovation</a:t>
          </a:r>
        </a:p>
      </dsp:txBody>
      <dsp:txXfrm>
        <a:off x="108946" y="1916199"/>
        <a:ext cx="6599796" cy="965200"/>
      </dsp:txXfrm>
    </dsp:sp>
    <dsp:sp modelId="{091356BC-975A-4E60-9875-87B07447A658}">
      <dsp:nvSpPr>
        <dsp:cNvPr id="0" name=""/>
        <dsp:cNvSpPr/>
      </dsp:nvSpPr>
      <dsp:spPr>
        <a:xfrm>
          <a:off x="108946" y="3164609"/>
          <a:ext cx="639646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Digital agenda</a:t>
          </a:r>
        </a:p>
      </dsp:txBody>
      <dsp:txXfrm>
        <a:off x="108946" y="3164609"/>
        <a:ext cx="6396460" cy="592281"/>
      </dsp:txXfrm>
    </dsp:sp>
    <dsp:sp modelId="{0DE2429C-A962-4B4F-925B-A506A39894AF}">
      <dsp:nvSpPr>
        <dsp:cNvPr id="0" name=""/>
        <dsp:cNvSpPr/>
      </dsp:nvSpPr>
      <dsp:spPr>
        <a:xfrm>
          <a:off x="108946" y="3756890"/>
          <a:ext cx="1524533" cy="1206500"/>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4680" y="3756890"/>
          <a:ext cx="1524533" cy="1206500"/>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1137" y="3756890"/>
          <a:ext cx="1524533" cy="1206500"/>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6871" y="3756890"/>
          <a:ext cx="1524533" cy="1206500"/>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328" y="3756890"/>
          <a:ext cx="1524533" cy="1206500"/>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9062" y="3756890"/>
          <a:ext cx="1524533" cy="1206500"/>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5519" y="3756890"/>
          <a:ext cx="1524533" cy="1206500"/>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08946" y="3877540"/>
          <a:ext cx="6599796" cy="965200"/>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Excellent jobs opportunities in competitive companies</a:t>
          </a:r>
        </a:p>
      </dsp:txBody>
      <dsp:txXfrm>
        <a:off x="108946" y="3877540"/>
        <a:ext cx="6599796" cy="965200"/>
      </dsp:txXfrm>
    </dsp:sp>
    <dsp:sp modelId="{5CCF0EAC-546D-4530-B4DE-121FEB0973ED}">
      <dsp:nvSpPr>
        <dsp:cNvPr id="0" name=""/>
        <dsp:cNvSpPr/>
      </dsp:nvSpPr>
      <dsp:spPr>
        <a:xfrm>
          <a:off x="108946" y="5125950"/>
          <a:ext cx="651510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Key enabling technologies</a:t>
          </a:r>
        </a:p>
      </dsp:txBody>
      <dsp:txXfrm>
        <a:off x="108946" y="5125950"/>
        <a:ext cx="6515100" cy="592281"/>
      </dsp:txXfrm>
    </dsp:sp>
    <dsp:sp modelId="{66116102-E66F-4449-BEF3-CC58D554AE1A}">
      <dsp:nvSpPr>
        <dsp:cNvPr id="0" name=""/>
        <dsp:cNvSpPr/>
      </dsp:nvSpPr>
      <dsp:spPr>
        <a:xfrm>
          <a:off x="108946" y="5718232"/>
          <a:ext cx="1524533" cy="1206500"/>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4680" y="5718232"/>
          <a:ext cx="1524533" cy="1206500"/>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1137" y="5718232"/>
          <a:ext cx="1524533" cy="1206500"/>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6871" y="5718232"/>
          <a:ext cx="1524533" cy="1206500"/>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328" y="5718232"/>
          <a:ext cx="1524533" cy="1206500"/>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9062" y="5718232"/>
          <a:ext cx="1524533" cy="1206500"/>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5519" y="5718232"/>
          <a:ext cx="1524533" cy="1206500"/>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08946" y="5838882"/>
          <a:ext cx="6599796" cy="965200"/>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Possibility for fundamental change in a system </a:t>
          </a:r>
        </a:p>
      </dsp:txBody>
      <dsp:txXfrm>
        <a:off x="108946" y="5838882"/>
        <a:ext cx="6599796" cy="96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12375" y="1206060"/>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Internationalization…..</a:t>
          </a:r>
        </a:p>
      </dsp:txBody>
      <dsp:txXfrm>
        <a:off x="112375" y="1206060"/>
        <a:ext cx="6508737" cy="591703"/>
      </dsp:txXfrm>
    </dsp:sp>
    <dsp:sp modelId="{F89DE190-F558-44C5-B55D-7E49A5B4C931}">
      <dsp:nvSpPr>
        <dsp:cNvPr id="0" name=""/>
        <dsp:cNvSpPr/>
      </dsp:nvSpPr>
      <dsp:spPr>
        <a:xfrm>
          <a:off x="112375" y="1797764"/>
          <a:ext cx="1523044" cy="1205321"/>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7214" y="1797764"/>
          <a:ext cx="1523044" cy="1205321"/>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2776" y="1797764"/>
          <a:ext cx="1523044" cy="1205321"/>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7616" y="1797764"/>
          <a:ext cx="1523044" cy="1205321"/>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178" y="1797764"/>
          <a:ext cx="1523044" cy="1205321"/>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8017" y="1797764"/>
          <a:ext cx="1523044" cy="1205321"/>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3580" y="1797764"/>
          <a:ext cx="1523044" cy="1205321"/>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12375" y="1918296"/>
          <a:ext cx="6593351" cy="964257"/>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bhaya Libre Regular" panose="020B0604020202020204" charset="0"/>
              <a:cs typeface="Abhaya Libre Regular" panose="020B0604020202020204" charset="0"/>
            </a:rPr>
            <a:t>Internasionalization</a:t>
          </a:r>
          <a:r>
            <a:rPr lang="en-US" sz="2400" kern="1200" dirty="0">
              <a:latin typeface="Abhaya Libre Regular" panose="020B0604020202020204" charset="0"/>
              <a:cs typeface="Abhaya Libre Regular" panose="020B0604020202020204" charset="0"/>
            </a:rPr>
            <a:t> determines if the smart specialization approach can withstand global competition or seize opportunities </a:t>
          </a:r>
        </a:p>
      </dsp:txBody>
      <dsp:txXfrm>
        <a:off x="112375" y="1918296"/>
        <a:ext cx="6593351" cy="964257"/>
      </dsp:txXfrm>
    </dsp:sp>
    <dsp:sp modelId="{091356BC-975A-4E60-9875-87B07447A658}">
      <dsp:nvSpPr>
        <dsp:cNvPr id="0" name=""/>
        <dsp:cNvSpPr/>
      </dsp:nvSpPr>
      <dsp:spPr>
        <a:xfrm>
          <a:off x="112375" y="3165487"/>
          <a:ext cx="6390213"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Cultural and creativity industries</a:t>
          </a:r>
        </a:p>
      </dsp:txBody>
      <dsp:txXfrm>
        <a:off x="112375" y="3165487"/>
        <a:ext cx="6390213" cy="591703"/>
      </dsp:txXfrm>
    </dsp:sp>
    <dsp:sp modelId="{0DE2429C-A962-4B4F-925B-A506A39894AF}">
      <dsp:nvSpPr>
        <dsp:cNvPr id="0" name=""/>
        <dsp:cNvSpPr/>
      </dsp:nvSpPr>
      <dsp:spPr>
        <a:xfrm>
          <a:off x="112375" y="3757190"/>
          <a:ext cx="1523044" cy="1205321"/>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7214"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2776"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7616"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178"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8017"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3580"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12375" y="3877722"/>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Innovation beyond technology and outside manufacturing</a:t>
          </a:r>
        </a:p>
      </dsp:txBody>
      <dsp:txXfrm>
        <a:off x="112375" y="3877722"/>
        <a:ext cx="6593351" cy="964257"/>
      </dsp:txXfrm>
    </dsp:sp>
    <dsp:sp modelId="{5CCF0EAC-546D-4530-B4DE-121FEB0973ED}">
      <dsp:nvSpPr>
        <dsp:cNvPr id="0" name=""/>
        <dsp:cNvSpPr/>
      </dsp:nvSpPr>
      <dsp:spPr>
        <a:xfrm>
          <a:off x="112375" y="5124913"/>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Financial Engineering instruments</a:t>
          </a:r>
        </a:p>
      </dsp:txBody>
      <dsp:txXfrm>
        <a:off x="112375" y="5124913"/>
        <a:ext cx="6508737" cy="591703"/>
      </dsp:txXfrm>
    </dsp:sp>
    <dsp:sp modelId="{66116102-E66F-4449-BEF3-CC58D554AE1A}">
      <dsp:nvSpPr>
        <dsp:cNvPr id="0" name=""/>
        <dsp:cNvSpPr/>
      </dsp:nvSpPr>
      <dsp:spPr>
        <a:xfrm>
          <a:off x="112375" y="5716617"/>
          <a:ext cx="1523044" cy="1205321"/>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7214" y="5716617"/>
          <a:ext cx="1523044" cy="1205321"/>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2776" y="5716617"/>
          <a:ext cx="1523044" cy="1205321"/>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7616" y="5716617"/>
          <a:ext cx="1523044" cy="1205321"/>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178" y="5716617"/>
          <a:ext cx="1523044" cy="1205321"/>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8017" y="5716617"/>
          <a:ext cx="1523044" cy="1205321"/>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3580" y="5716617"/>
          <a:ext cx="1523044" cy="1205321"/>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12375" y="5837149"/>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Stronger emphasis on financial engineering, not only grants</a:t>
          </a:r>
        </a:p>
      </dsp:txBody>
      <dsp:txXfrm>
        <a:off x="112375" y="5837149"/>
        <a:ext cx="6593351" cy="964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12375" y="1206060"/>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Innovative Public Procurement</a:t>
          </a:r>
        </a:p>
      </dsp:txBody>
      <dsp:txXfrm>
        <a:off x="112375" y="1206060"/>
        <a:ext cx="6508737" cy="591703"/>
      </dsp:txXfrm>
    </dsp:sp>
    <dsp:sp modelId="{F89DE190-F558-44C5-B55D-7E49A5B4C931}">
      <dsp:nvSpPr>
        <dsp:cNvPr id="0" name=""/>
        <dsp:cNvSpPr/>
      </dsp:nvSpPr>
      <dsp:spPr>
        <a:xfrm>
          <a:off x="112375" y="1797764"/>
          <a:ext cx="1523044" cy="1205321"/>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7214" y="1797764"/>
          <a:ext cx="1523044" cy="1205321"/>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2776" y="1797764"/>
          <a:ext cx="1523044" cy="1205321"/>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7616" y="1797764"/>
          <a:ext cx="1523044" cy="1205321"/>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178" y="1797764"/>
          <a:ext cx="1523044" cy="1205321"/>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8017" y="1797764"/>
          <a:ext cx="1523044" cy="1205321"/>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3580" y="1797764"/>
          <a:ext cx="1523044" cy="1205321"/>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12375" y="1918296"/>
          <a:ext cx="6593351" cy="964257"/>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Advantages as improved infrastructures and public services, cost savings, promotion of R&amp;D investments </a:t>
          </a:r>
        </a:p>
      </dsp:txBody>
      <dsp:txXfrm>
        <a:off x="112375" y="1918296"/>
        <a:ext cx="6593351" cy="964257"/>
      </dsp:txXfrm>
    </dsp:sp>
    <dsp:sp modelId="{091356BC-975A-4E60-9875-87B07447A658}">
      <dsp:nvSpPr>
        <dsp:cNvPr id="0" name=""/>
        <dsp:cNvSpPr/>
      </dsp:nvSpPr>
      <dsp:spPr>
        <a:xfrm>
          <a:off x="112375" y="3165487"/>
          <a:ext cx="6390213"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Green Growth</a:t>
          </a:r>
        </a:p>
      </dsp:txBody>
      <dsp:txXfrm>
        <a:off x="112375" y="3165487"/>
        <a:ext cx="6390213" cy="591703"/>
      </dsp:txXfrm>
    </dsp:sp>
    <dsp:sp modelId="{0DE2429C-A962-4B4F-925B-A506A39894AF}">
      <dsp:nvSpPr>
        <dsp:cNvPr id="0" name=""/>
        <dsp:cNvSpPr/>
      </dsp:nvSpPr>
      <dsp:spPr>
        <a:xfrm>
          <a:off x="112375" y="3757190"/>
          <a:ext cx="1523044" cy="1205321"/>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7214"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2776"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7616"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178"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8017"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3580"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12375" y="3877722"/>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Smart simply refers to sustainability, eco-innovation and energy efficiency</a:t>
          </a:r>
        </a:p>
      </dsp:txBody>
      <dsp:txXfrm>
        <a:off x="112375" y="3877722"/>
        <a:ext cx="6593351" cy="964257"/>
      </dsp:txXfrm>
    </dsp:sp>
    <dsp:sp modelId="{5CCF0EAC-546D-4530-B4DE-121FEB0973ED}">
      <dsp:nvSpPr>
        <dsp:cNvPr id="0" name=""/>
        <dsp:cNvSpPr/>
      </dsp:nvSpPr>
      <dsp:spPr>
        <a:xfrm>
          <a:off x="112375" y="5124913"/>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Social Innovation</a:t>
          </a:r>
        </a:p>
      </dsp:txBody>
      <dsp:txXfrm>
        <a:off x="112375" y="5124913"/>
        <a:ext cx="6508737" cy="591703"/>
      </dsp:txXfrm>
    </dsp:sp>
    <dsp:sp modelId="{66116102-E66F-4449-BEF3-CC58D554AE1A}">
      <dsp:nvSpPr>
        <dsp:cNvPr id="0" name=""/>
        <dsp:cNvSpPr/>
      </dsp:nvSpPr>
      <dsp:spPr>
        <a:xfrm>
          <a:off x="112375" y="5716617"/>
          <a:ext cx="1523044" cy="1205321"/>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7214" y="5716617"/>
          <a:ext cx="1523044" cy="1205321"/>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2776" y="5716617"/>
          <a:ext cx="1523044" cy="1205321"/>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7616" y="5716617"/>
          <a:ext cx="1523044" cy="1205321"/>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178" y="5716617"/>
          <a:ext cx="1523044" cy="1205321"/>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8017" y="5716617"/>
          <a:ext cx="1523044" cy="1205321"/>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3580" y="5716617"/>
          <a:ext cx="1523044" cy="1205321"/>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12375" y="5837149"/>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bhaya Libre Regular" panose="020B0604020202020204" charset="0"/>
              <a:cs typeface="Abhaya Libre Regular" panose="020B0604020202020204" charset="0"/>
            </a:rPr>
            <a:t>New organizational structures to address societal issues</a:t>
          </a:r>
        </a:p>
      </dsp:txBody>
      <dsp:txXfrm>
        <a:off x="112375" y="5837149"/>
        <a:ext cx="6593351" cy="964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86591-2F44-4D24-B211-CEFF0F404359}">
      <dsp:nvSpPr>
        <dsp:cNvPr id="0" name=""/>
        <dsp:cNvSpPr/>
      </dsp:nvSpPr>
      <dsp:spPr>
        <a:xfrm rot="16200000">
          <a:off x="-2202755" y="3186916"/>
          <a:ext cx="5190744" cy="62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2738" bIns="0" numCol="1" spcCol="1270" anchor="t" anchorCtr="0">
          <a:noAutofit/>
        </a:bodyPr>
        <a:lstStyle/>
        <a:p>
          <a:pPr marL="0" lvl="0" indent="0" algn="r" defTabSz="1244600">
            <a:lnSpc>
              <a:spcPct val="90000"/>
            </a:lnSpc>
            <a:spcBef>
              <a:spcPct val="0"/>
            </a:spcBef>
            <a:spcAft>
              <a:spcPct val="35000"/>
            </a:spcAft>
            <a:buNone/>
          </a:pPr>
          <a:r>
            <a:rPr lang="en-US" sz="2800" kern="1200" dirty="0"/>
            <a:t>Guidance</a:t>
          </a:r>
        </a:p>
      </dsp:txBody>
      <dsp:txXfrm>
        <a:off x="-2202755" y="3186916"/>
        <a:ext cx="5190744" cy="626726"/>
      </dsp:txXfrm>
    </dsp:sp>
    <dsp:sp modelId="{58B529AA-F4CA-4BFD-A643-95D046AF6B74}">
      <dsp:nvSpPr>
        <dsp:cNvPr id="0" name=""/>
        <dsp:cNvSpPr/>
      </dsp:nvSpPr>
      <dsp:spPr>
        <a:xfrm>
          <a:off x="705979" y="536235"/>
          <a:ext cx="3121761" cy="5928089"/>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52738"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en-US" sz="1800" kern="1200" dirty="0">
              <a:latin typeface="Abhaya Libre Regular" panose="020B0604020202020204" charset="0"/>
              <a:cs typeface="Abhaya Libre Regular" panose="020B0604020202020204" charset="0"/>
            </a:rPr>
            <a:t>This document provides methodological recommendations on how to develop, draft, and carry out a regional smart specialization strategy for policymakers and implementing authorities. Following conversations between regions and contributing policy experts, updates will be made on a regular basis.</a:t>
          </a:r>
        </a:p>
      </dsp:txBody>
      <dsp:txXfrm>
        <a:off x="705979" y="536235"/>
        <a:ext cx="3121761" cy="5928089"/>
      </dsp:txXfrm>
    </dsp:sp>
    <dsp:sp modelId="{9C44C692-445F-4D88-9533-E3231BC89BC8}">
      <dsp:nvSpPr>
        <dsp:cNvPr id="0" name=""/>
        <dsp:cNvSpPr/>
      </dsp:nvSpPr>
      <dsp:spPr>
        <a:xfrm>
          <a:off x="79253" y="77629"/>
          <a:ext cx="1253452" cy="12534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598E-4936-41CF-B077-E1826B5B96FF}">
      <dsp:nvSpPr>
        <dsp:cNvPr id="0" name=""/>
        <dsp:cNvSpPr/>
      </dsp:nvSpPr>
      <dsp:spPr>
        <a:xfrm rot="16200000">
          <a:off x="2358847" y="3186916"/>
          <a:ext cx="5190744" cy="62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2738" bIns="0" numCol="1" spcCol="1270" anchor="t" anchorCtr="0">
          <a:noAutofit/>
        </a:bodyPr>
        <a:lstStyle/>
        <a:p>
          <a:pPr marL="0" lvl="0" indent="0" algn="r" defTabSz="1244600">
            <a:lnSpc>
              <a:spcPct val="90000"/>
            </a:lnSpc>
            <a:spcBef>
              <a:spcPct val="0"/>
            </a:spcBef>
            <a:spcAft>
              <a:spcPct val="35000"/>
            </a:spcAft>
            <a:buNone/>
          </a:pPr>
          <a:r>
            <a:rPr lang="en-US" sz="2800" kern="1200" dirty="0"/>
            <a:t>Peer review</a:t>
          </a:r>
        </a:p>
      </dsp:txBody>
      <dsp:txXfrm>
        <a:off x="2358847" y="3186916"/>
        <a:ext cx="5190744" cy="626726"/>
      </dsp:txXfrm>
    </dsp:sp>
    <dsp:sp modelId="{49338B29-FD50-4933-940C-66815ABDA8C0}">
      <dsp:nvSpPr>
        <dsp:cNvPr id="0" name=""/>
        <dsp:cNvSpPr/>
      </dsp:nvSpPr>
      <dsp:spPr>
        <a:xfrm>
          <a:off x="5267582" y="426087"/>
          <a:ext cx="3121761" cy="614838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2738"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bhaya Libre Regular" panose="020B0604020202020204" charset="0"/>
            <a:cs typeface="Abhaya Libre Regular" panose="020B0604020202020204" charset="0"/>
          </a:endParaRPr>
        </a:p>
        <a:p>
          <a:pPr marL="228600" lvl="1" indent="-228600" algn="l" defTabSz="889000">
            <a:lnSpc>
              <a:spcPct val="90000"/>
            </a:lnSpc>
            <a:spcBef>
              <a:spcPct val="0"/>
            </a:spcBef>
            <a:spcAft>
              <a:spcPct val="15000"/>
            </a:spcAft>
            <a:buChar char="•"/>
          </a:pPr>
          <a:endParaRPr lang="en-US" sz="2000" kern="1200" dirty="0">
            <a:latin typeface="Abhaya Libre Regular" panose="020B0604020202020204" charset="0"/>
            <a:cs typeface="Abhaya Libre Regular" panose="020B0604020202020204" charset="0"/>
          </a:endParaRPr>
        </a:p>
        <a:p>
          <a:pPr marL="228600" lvl="1" indent="-228600" algn="l" defTabSz="889000">
            <a:lnSpc>
              <a:spcPct val="90000"/>
            </a:lnSpc>
            <a:spcBef>
              <a:spcPct val="0"/>
            </a:spcBef>
            <a:spcAft>
              <a:spcPct val="15000"/>
            </a:spcAft>
            <a:buChar char="•"/>
          </a:pPr>
          <a:r>
            <a:rPr lang="en-US" sz="2000" kern="1200" dirty="0">
              <a:latin typeface="Abhaya Libre Regular" panose="020B0604020202020204" charset="0"/>
              <a:cs typeface="Abhaya Libre Regular" panose="020B0604020202020204" charset="0"/>
            </a:rPr>
            <a:t>The S3Platform has created its own customized procedures for analyzing RIS3 based on current practice and holds regular seminars for registered regions and nations. The Platform can also offer assistance on procedures, serve as moderators and reporters, and suggest experts to add additional perspective to evaluations being conducted in specific Member States.</a:t>
          </a:r>
        </a:p>
      </dsp:txBody>
      <dsp:txXfrm>
        <a:off x="5267582" y="426087"/>
        <a:ext cx="3121761" cy="6148384"/>
      </dsp:txXfrm>
    </dsp:sp>
    <dsp:sp modelId="{C3B0538A-94C7-417D-A920-D8E91D148B33}">
      <dsp:nvSpPr>
        <dsp:cNvPr id="0" name=""/>
        <dsp:cNvSpPr/>
      </dsp:nvSpPr>
      <dsp:spPr>
        <a:xfrm>
          <a:off x="4640856" y="77629"/>
          <a:ext cx="1253452" cy="12534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C1DF1-53B5-4498-9831-EB58CF3C1DA9}">
      <dsp:nvSpPr>
        <dsp:cNvPr id="0" name=""/>
        <dsp:cNvSpPr/>
      </dsp:nvSpPr>
      <dsp:spPr>
        <a:xfrm rot="16200000">
          <a:off x="6920449" y="3186916"/>
          <a:ext cx="5190744" cy="62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2738" bIns="0" numCol="1" spcCol="1270" anchor="t" anchorCtr="0">
          <a:noAutofit/>
        </a:bodyPr>
        <a:lstStyle/>
        <a:p>
          <a:pPr marL="0" lvl="0" indent="0" algn="r" defTabSz="1244600">
            <a:lnSpc>
              <a:spcPct val="90000"/>
            </a:lnSpc>
            <a:spcBef>
              <a:spcPct val="0"/>
            </a:spcBef>
            <a:spcAft>
              <a:spcPct val="35000"/>
            </a:spcAft>
            <a:buNone/>
          </a:pPr>
          <a:r>
            <a:rPr lang="en-US" sz="2800" kern="1200" dirty="0"/>
            <a:t>Academic research and analysis</a:t>
          </a:r>
        </a:p>
      </dsp:txBody>
      <dsp:txXfrm>
        <a:off x="6920449" y="3186916"/>
        <a:ext cx="5190744" cy="626726"/>
      </dsp:txXfrm>
    </dsp:sp>
    <dsp:sp modelId="{B0EDDFE0-B1CC-49AF-8EC0-19D2C73693CF}">
      <dsp:nvSpPr>
        <dsp:cNvPr id="0" name=""/>
        <dsp:cNvSpPr/>
      </dsp:nvSpPr>
      <dsp:spPr>
        <a:xfrm>
          <a:off x="9829185" y="423388"/>
          <a:ext cx="3121761" cy="6153782"/>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52738"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en-US" sz="1800" kern="1200" dirty="0">
              <a:latin typeface="Abhaya Libre Regular" panose="020B0604020202020204" charset="0"/>
              <a:cs typeface="Abhaya Libre Regular" panose="020B0604020202020204" charset="0"/>
            </a:rPr>
            <a:t>The European Commission's scientific and technical branch, the Joint Research Centre (JRC), conducts multidisciplinary research to help with pressing policy issues. Smart specialization is an illustration of how theory and practice may exchange knowledge and how the EU can benefit from the broad spectrum of scholarly skills present in the many JRC institutions.</a:t>
          </a:r>
        </a:p>
      </dsp:txBody>
      <dsp:txXfrm>
        <a:off x="9829185" y="423388"/>
        <a:ext cx="3121761" cy="6153782"/>
      </dsp:txXfrm>
    </dsp:sp>
    <dsp:sp modelId="{99FA97FA-7685-4663-BE92-C05744ED0E53}">
      <dsp:nvSpPr>
        <dsp:cNvPr id="0" name=""/>
        <dsp:cNvSpPr/>
      </dsp:nvSpPr>
      <dsp:spPr>
        <a:xfrm>
          <a:off x="9202458" y="77629"/>
          <a:ext cx="1253452" cy="12534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86591-2F44-4D24-B211-CEFF0F404359}">
      <dsp:nvSpPr>
        <dsp:cNvPr id="0" name=""/>
        <dsp:cNvSpPr/>
      </dsp:nvSpPr>
      <dsp:spPr>
        <a:xfrm rot="16200000">
          <a:off x="-2032173" y="3080362"/>
          <a:ext cx="5190744" cy="97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6354" bIns="0" numCol="1" spcCol="1270" anchor="t" anchorCtr="0">
          <a:noAutofit/>
        </a:bodyPr>
        <a:lstStyle/>
        <a:p>
          <a:pPr marL="0" lvl="0" indent="0" algn="r" defTabSz="1244600">
            <a:lnSpc>
              <a:spcPct val="90000"/>
            </a:lnSpc>
            <a:spcBef>
              <a:spcPct val="0"/>
            </a:spcBef>
            <a:spcAft>
              <a:spcPct val="35000"/>
            </a:spcAft>
            <a:buNone/>
          </a:pPr>
          <a:r>
            <a:rPr lang="en-US" sz="2800" kern="1200" dirty="0"/>
            <a:t>Organize events</a:t>
          </a:r>
        </a:p>
      </dsp:txBody>
      <dsp:txXfrm>
        <a:off x="-2032173" y="3080362"/>
        <a:ext cx="5190744" cy="970984"/>
      </dsp:txXfrm>
    </dsp:sp>
    <dsp:sp modelId="{58B529AA-F4CA-4BFD-A643-95D046AF6B74}">
      <dsp:nvSpPr>
        <dsp:cNvPr id="0" name=""/>
        <dsp:cNvSpPr/>
      </dsp:nvSpPr>
      <dsp:spPr>
        <a:xfrm>
          <a:off x="1048690" y="601810"/>
          <a:ext cx="4836531" cy="5928089"/>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6354"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en-US" sz="1800" kern="1200" dirty="0">
              <a:latin typeface="Abhaya Libre Regular" panose="020B0604020202020204" charset="0"/>
              <a:cs typeface="Abhaya Libre Regular" panose="020B0604020202020204" charset="0"/>
            </a:rPr>
            <a:t>Two kinds of events are organized into the platform: Outreach seminars in several European areas explain and promote the idea of Smart Specialization to all interested sectors and institutions; Workshops for registered regions focus on particular issues of interest to local decision-makers.</a:t>
          </a:r>
        </a:p>
        <a:p>
          <a:pPr marL="171450" lvl="1" indent="-171450" algn="l" defTabSz="800100">
            <a:lnSpc>
              <a:spcPct val="90000"/>
            </a:lnSpc>
            <a:spcBef>
              <a:spcPct val="0"/>
            </a:spcBef>
            <a:spcAft>
              <a:spcPct val="15000"/>
            </a:spcAft>
            <a:buChar char="•"/>
          </a:pPr>
          <a:r>
            <a:rPr lang="en-US" sz="1800" kern="1200" dirty="0">
              <a:latin typeface="Abhaya Libre Regular" panose="020B0604020202020204" charset="0"/>
              <a:cs typeface="Abhaya Libre Regular" panose="020B0604020202020204" charset="0"/>
            </a:rPr>
            <a:t>Additionally, the Platform will help Member States organize national Smart Specialization events.</a:t>
          </a:r>
        </a:p>
      </dsp:txBody>
      <dsp:txXfrm>
        <a:off x="1048690" y="601810"/>
        <a:ext cx="4836531" cy="5928089"/>
      </dsp:txXfrm>
    </dsp:sp>
    <dsp:sp modelId="{9C44C692-445F-4D88-9533-E3231BC89BC8}">
      <dsp:nvSpPr>
        <dsp:cNvPr id="0" name=""/>
        <dsp:cNvSpPr/>
      </dsp:nvSpPr>
      <dsp:spPr>
        <a:xfrm>
          <a:off x="291827" y="9402"/>
          <a:ext cx="1513725" cy="13007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598E-4936-41CF-B077-E1826B5B96FF}">
      <dsp:nvSpPr>
        <dsp:cNvPr id="0" name=""/>
        <dsp:cNvSpPr/>
      </dsp:nvSpPr>
      <dsp:spPr>
        <a:xfrm rot="16200000">
          <a:off x="5035097" y="3085712"/>
          <a:ext cx="5190744" cy="97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6354" bIns="0" numCol="1" spcCol="1270" anchor="t" anchorCtr="0">
          <a:noAutofit/>
        </a:bodyPr>
        <a:lstStyle/>
        <a:p>
          <a:pPr marL="0" lvl="0" indent="0" algn="r" defTabSz="1066800">
            <a:lnSpc>
              <a:spcPct val="90000"/>
            </a:lnSpc>
            <a:spcBef>
              <a:spcPct val="0"/>
            </a:spcBef>
            <a:spcAft>
              <a:spcPct val="35000"/>
            </a:spcAft>
            <a:buNone/>
          </a:pPr>
          <a:r>
            <a:rPr lang="en-US" sz="2400" kern="1200" dirty="0"/>
            <a:t>Management of the S3p website</a:t>
          </a:r>
        </a:p>
      </dsp:txBody>
      <dsp:txXfrm>
        <a:off x="5035097" y="3085712"/>
        <a:ext cx="5190744" cy="970984"/>
      </dsp:txXfrm>
    </dsp:sp>
    <dsp:sp modelId="{49338B29-FD50-4933-940C-66815ABDA8C0}">
      <dsp:nvSpPr>
        <dsp:cNvPr id="0" name=""/>
        <dsp:cNvSpPr/>
      </dsp:nvSpPr>
      <dsp:spPr>
        <a:xfrm>
          <a:off x="8115962" y="497012"/>
          <a:ext cx="4836531" cy="614838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56354"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bhaya Libre Regular" panose="020B0604020202020204" charset="0"/>
            <a:cs typeface="Abhaya Libre Regular" panose="020B0604020202020204" charset="0"/>
          </a:endParaRPr>
        </a:p>
        <a:p>
          <a:pPr marL="228600" lvl="1" indent="-228600" algn="l" defTabSz="889000">
            <a:lnSpc>
              <a:spcPct val="90000"/>
            </a:lnSpc>
            <a:spcBef>
              <a:spcPct val="0"/>
            </a:spcBef>
            <a:spcAft>
              <a:spcPct val="15000"/>
            </a:spcAft>
            <a:buChar char="•"/>
          </a:pPr>
          <a:endParaRPr lang="en-US" sz="2000" kern="1200" dirty="0">
            <a:latin typeface="Abhaya Libre Regular" panose="020B0604020202020204" charset="0"/>
            <a:cs typeface="Abhaya Libre Regular" panose="020B0604020202020204" charset="0"/>
          </a:endParaRPr>
        </a:p>
        <a:p>
          <a:pPr marL="228600" lvl="1" indent="-228600" algn="l" defTabSz="889000">
            <a:lnSpc>
              <a:spcPct val="90000"/>
            </a:lnSpc>
            <a:spcBef>
              <a:spcPct val="0"/>
            </a:spcBef>
            <a:spcAft>
              <a:spcPct val="15000"/>
            </a:spcAft>
            <a:buChar char="•"/>
          </a:pPr>
          <a:r>
            <a:rPr lang="en-US" sz="2000" kern="1200" dirty="0">
              <a:latin typeface="Abhaya Libre Regular" panose="020B0604020202020204" charset="0"/>
              <a:cs typeface="Abhaya Libre Regular" panose="020B0604020202020204" charset="0"/>
            </a:rPr>
            <a:t>The website is useful for everyone interested in smart specialization and was created primarily for regions and nations that have registered on the Platform. It offers details about relevant initiatives and sources. Additionally, interactive tools that have been expressly created are currently being developed as online resources for registered regions and nations.</a:t>
          </a:r>
        </a:p>
      </dsp:txBody>
      <dsp:txXfrm>
        <a:off x="8115962" y="497012"/>
        <a:ext cx="4836531" cy="6148384"/>
      </dsp:txXfrm>
    </dsp:sp>
    <dsp:sp modelId="{C3B0538A-94C7-417D-A920-D8E91D148B33}">
      <dsp:nvSpPr>
        <dsp:cNvPr id="0" name=""/>
        <dsp:cNvSpPr/>
      </dsp:nvSpPr>
      <dsp:spPr>
        <a:xfrm>
          <a:off x="7316521" y="9402"/>
          <a:ext cx="1598881" cy="13114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5E282-AF9D-4B13-88CC-B9AE6F0E2E26}">
      <dsp:nvSpPr>
        <dsp:cNvPr id="0" name=""/>
        <dsp:cNvSpPr/>
      </dsp:nvSpPr>
      <dsp:spPr>
        <a:xfrm>
          <a:off x="0" y="0"/>
          <a:ext cx="13106400" cy="2156460"/>
        </a:xfrm>
        <a:prstGeom prst="rect">
          <a:avLst/>
        </a:prstGeom>
        <a:solidFill>
          <a:srgbClr val="006666"/>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Abhaya Libre Regular" panose="020B0604020202020204" charset="0"/>
              <a:cs typeface="Abhaya Libre Regular" panose="020B0604020202020204" charset="0"/>
            </a:rPr>
            <a:t>Lessons learned</a:t>
          </a:r>
        </a:p>
      </dsp:txBody>
      <dsp:txXfrm>
        <a:off x="0" y="0"/>
        <a:ext cx="13106400" cy="2156460"/>
      </dsp:txXfrm>
    </dsp:sp>
    <dsp:sp modelId="{D3C11417-A625-4C7D-A47E-97257CFA039F}">
      <dsp:nvSpPr>
        <dsp:cNvPr id="0" name=""/>
        <dsp:cNvSpPr/>
      </dsp:nvSpPr>
      <dsp:spPr>
        <a:xfrm>
          <a:off x="0" y="1879606"/>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Regional Funds</a:t>
          </a:r>
        </a:p>
        <a:p>
          <a:pPr marL="0" lvl="0" indent="0" algn="ctr" defTabSz="1066800">
            <a:lnSpc>
              <a:spcPct val="90000"/>
            </a:lnSpc>
            <a:spcBef>
              <a:spcPct val="0"/>
            </a:spcBef>
            <a:spcAft>
              <a:spcPct val="35000"/>
            </a:spcAft>
            <a:buNone/>
          </a:pPr>
          <a:r>
            <a:rPr lang="en-US" sz="2200" kern="1200" dirty="0">
              <a:latin typeface="Abhaya Libre Regular" panose="020B0604020202020204" charset="0"/>
              <a:cs typeface="Abhaya Libre Regular" panose="020B0604020202020204" charset="0"/>
            </a:rPr>
            <a:t>The crucial role of regional finances in promoting the innovative infrastructure for the aerospace industry, including </a:t>
          </a:r>
          <a:r>
            <a:rPr lang="en-US" sz="2200" kern="1200" dirty="0" err="1">
              <a:latin typeface="Abhaya Libre Regular" panose="020B0604020202020204" charset="0"/>
              <a:cs typeface="Abhaya Libre Regular" panose="020B0604020202020204" charset="0"/>
            </a:rPr>
            <a:t>Aeropolis</a:t>
          </a:r>
          <a:r>
            <a:rPr lang="en-US" sz="2200" kern="1200" dirty="0">
              <a:latin typeface="Abhaya Libre Regular" panose="020B0604020202020204" charset="0"/>
              <a:cs typeface="Abhaya Libre Regular" panose="020B0604020202020204" charset="0"/>
            </a:rPr>
            <a:t>, </a:t>
          </a:r>
          <a:r>
            <a:rPr lang="en-US" sz="2200" kern="1200" dirty="0" err="1">
              <a:latin typeface="Abhaya Libre Regular" panose="020B0604020202020204" charset="0"/>
              <a:cs typeface="Abhaya Libre Regular" panose="020B0604020202020204" charset="0"/>
            </a:rPr>
            <a:t>Tecnobaha</a:t>
          </a:r>
          <a:r>
            <a:rPr lang="en-US" sz="2200" kern="1200" dirty="0">
              <a:latin typeface="Abhaya Libre Regular" panose="020B0604020202020204" charset="0"/>
              <a:cs typeface="Abhaya Libre Regular" panose="020B0604020202020204" charset="0"/>
            </a:rPr>
            <a:t>, and CATEC as Technology Centers and Technology Parks, respectively</a:t>
          </a:r>
        </a:p>
      </dsp:txBody>
      <dsp:txXfrm>
        <a:off x="0" y="1879606"/>
        <a:ext cx="3276600" cy="5082273"/>
      </dsp:txXfrm>
    </dsp:sp>
    <dsp:sp modelId="{D9237732-56A8-41EF-90B0-D8B18B7281E1}">
      <dsp:nvSpPr>
        <dsp:cNvPr id="0" name=""/>
        <dsp:cNvSpPr/>
      </dsp:nvSpPr>
      <dsp:spPr>
        <a:xfrm>
          <a:off x="3276599" y="1879606"/>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Entrepreneurship</a:t>
          </a:r>
        </a:p>
        <a:p>
          <a:pPr marL="0" lvl="0" indent="0" algn="ctr" defTabSz="1066800">
            <a:lnSpc>
              <a:spcPct val="90000"/>
            </a:lnSpc>
            <a:spcBef>
              <a:spcPct val="0"/>
            </a:spcBef>
            <a:spcAft>
              <a:spcPct val="35000"/>
            </a:spcAft>
            <a:buNone/>
          </a:pPr>
          <a:r>
            <a:rPr lang="en-US" sz="2200" kern="1200" dirty="0">
              <a:latin typeface="Abhaya Libre Regular" panose="020B0604020202020204" charset="0"/>
              <a:cs typeface="Abhaya Libre Regular" panose="020B0604020202020204" charset="0"/>
            </a:rPr>
            <a:t>When creating incentives, policymakers should consider the sector's entrepreneurial environment.</a:t>
          </a:r>
        </a:p>
        <a:p>
          <a:pPr marL="0" lvl="0" indent="0" algn="ctr" defTabSz="1066800">
            <a:lnSpc>
              <a:spcPct val="90000"/>
            </a:lnSpc>
            <a:spcBef>
              <a:spcPct val="0"/>
            </a:spcBef>
            <a:spcAft>
              <a:spcPct val="35000"/>
            </a:spcAft>
            <a:buNone/>
          </a:pPr>
          <a:endParaRPr lang="en-US" sz="2200"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endParaRPr lang="en-US" sz="2200"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endParaRPr lang="en-US" sz="2200" kern="1200" dirty="0">
            <a:latin typeface="Abhaya Libre Regular" panose="020B0604020202020204" charset="0"/>
            <a:cs typeface="Abhaya Libre Regular" panose="020B0604020202020204" charset="0"/>
          </a:endParaRPr>
        </a:p>
      </dsp:txBody>
      <dsp:txXfrm>
        <a:off x="3276599" y="1879606"/>
        <a:ext cx="3276600" cy="5082273"/>
      </dsp:txXfrm>
    </dsp:sp>
    <dsp:sp modelId="{E69B4A27-6381-4227-B150-D7324EFFB4BF}">
      <dsp:nvSpPr>
        <dsp:cNvPr id="0" name=""/>
        <dsp:cNvSpPr/>
      </dsp:nvSpPr>
      <dsp:spPr>
        <a:xfrm>
          <a:off x="6553200" y="1879606"/>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Links between Universities and industry</a:t>
          </a:r>
        </a:p>
        <a:p>
          <a:pPr marL="0" lvl="0" indent="0" algn="ctr" defTabSz="1066800">
            <a:lnSpc>
              <a:spcPct val="90000"/>
            </a:lnSpc>
            <a:spcBef>
              <a:spcPct val="0"/>
            </a:spcBef>
            <a:spcAft>
              <a:spcPct val="35000"/>
            </a:spcAft>
            <a:buNone/>
          </a:pPr>
          <a:r>
            <a:rPr lang="en-US" sz="2200" kern="1200" dirty="0">
              <a:latin typeface="Abhaya Libre Regular" panose="020B0604020202020204" charset="0"/>
              <a:cs typeface="Abhaya Libre Regular" panose="020B0604020202020204" charset="0"/>
            </a:rPr>
            <a:t>Promoting academic research and academic researchers is clearly necessary for the entrepreneurial endeavors of the technological parks and centers.
the significance of including PhDs at the industrial and entrepreneurial level.</a:t>
          </a:r>
        </a:p>
      </dsp:txBody>
      <dsp:txXfrm>
        <a:off x="6553200" y="1879606"/>
        <a:ext cx="3276600" cy="5082273"/>
      </dsp:txXfrm>
    </dsp:sp>
    <dsp:sp modelId="{A19BFBD5-4849-425C-B89E-DEE66A74EDF5}">
      <dsp:nvSpPr>
        <dsp:cNvPr id="0" name=""/>
        <dsp:cNvSpPr/>
      </dsp:nvSpPr>
      <dsp:spPr>
        <a:xfrm>
          <a:off x="9829800" y="1879606"/>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bhaya Libre Regular" panose="020B0604020202020204" charset="0"/>
              <a:cs typeface="Abhaya Libre Regular" panose="020B0604020202020204" charset="0"/>
            </a:rPr>
            <a:t>Improved industry-public strategy support</a:t>
          </a:r>
        </a:p>
        <a:p>
          <a:pPr marL="0" lvl="0" indent="0" algn="ctr" defTabSz="1066800">
            <a:lnSpc>
              <a:spcPct val="90000"/>
            </a:lnSpc>
            <a:spcBef>
              <a:spcPct val="0"/>
            </a:spcBef>
            <a:spcAft>
              <a:spcPct val="35000"/>
            </a:spcAft>
            <a:buNone/>
          </a:pPr>
          <a:r>
            <a:rPr lang="en-US" sz="2000" b="0" kern="1200" dirty="0">
              <a:latin typeface="Abhaya Libre Regular" panose="020B0604020202020204" charset="0"/>
              <a:cs typeface="Abhaya Libre Regular" panose="020B0604020202020204" charset="0"/>
            </a:rPr>
            <a:t>The Regional Administration and the aerospace cluster have not formally agreed on any joint strategies. In order to allocate the available resources to the goals of the strategy, one change to implement S3 strategies in the upcoming EU Framework </a:t>
          </a:r>
          <a:r>
            <a:rPr lang="en-US" sz="2000" b="0" kern="1200" dirty="0" err="1">
              <a:latin typeface="Abhaya Libre Regular" panose="020B0604020202020204" charset="0"/>
              <a:cs typeface="Abhaya Libre Regular" panose="020B0604020202020204" charset="0"/>
            </a:rPr>
            <a:t>Programme</a:t>
          </a:r>
          <a:r>
            <a:rPr lang="en-US" sz="2000" b="0" kern="1200" dirty="0">
              <a:latin typeface="Abhaya Libre Regular" panose="020B0604020202020204" charset="0"/>
              <a:cs typeface="Abhaya Libre Regular" panose="020B0604020202020204" charset="0"/>
            </a:rPr>
            <a:t> would be to attach the approved cluster strategies to the published lines of financial assistance.</a:t>
          </a:r>
        </a:p>
        <a:p>
          <a:pPr marL="0" lvl="0" indent="0" algn="ctr" defTabSz="1066800">
            <a:lnSpc>
              <a:spcPct val="90000"/>
            </a:lnSpc>
            <a:spcBef>
              <a:spcPct val="0"/>
            </a:spcBef>
            <a:spcAft>
              <a:spcPct val="35000"/>
            </a:spcAft>
            <a:buNone/>
          </a:pPr>
          <a:endParaRPr lang="en-US" sz="2000" kern="1200" dirty="0">
            <a:latin typeface="Abhaya Libre Regular" panose="020B0604020202020204" charset="0"/>
            <a:cs typeface="Abhaya Libre Regular" panose="020B0604020202020204" charset="0"/>
          </a:endParaRPr>
        </a:p>
      </dsp:txBody>
      <dsp:txXfrm>
        <a:off x="9829800" y="1879606"/>
        <a:ext cx="3276600" cy="5082273"/>
      </dsp:txXfrm>
    </dsp:sp>
    <dsp:sp modelId="{D232C6E1-C318-4788-A694-48EFA9E4142C}">
      <dsp:nvSpPr>
        <dsp:cNvPr id="0" name=""/>
        <dsp:cNvSpPr/>
      </dsp:nvSpPr>
      <dsp:spPr>
        <a:xfrm>
          <a:off x="0" y="6685026"/>
          <a:ext cx="13106400" cy="503174"/>
        </a:xfrm>
        <a:prstGeom prst="rect">
          <a:avLst/>
        </a:prstGeom>
        <a:solidFill>
          <a:srgbClr val="00808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0C7F8-8E26-4B62-990F-7DD5B287A617}"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232D2-1495-436E-9B19-81AD8A9B6CAC}" type="slidenum">
              <a:rPr lang="en-US" smtClean="0"/>
              <a:t>‹#›</a:t>
            </a:fld>
            <a:endParaRPr lang="en-US"/>
          </a:p>
        </p:txBody>
      </p:sp>
    </p:spTree>
    <p:extLst>
      <p:ext uri="{BB962C8B-B14F-4D97-AF65-F5344CB8AC3E}">
        <p14:creationId xmlns:p14="http://schemas.microsoft.com/office/powerpoint/2010/main" val="32482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6</a:t>
            </a:fld>
            <a:endParaRPr lang="en-US"/>
          </a:p>
        </p:txBody>
      </p:sp>
    </p:spTree>
    <p:extLst>
      <p:ext uri="{BB962C8B-B14F-4D97-AF65-F5344CB8AC3E}">
        <p14:creationId xmlns:p14="http://schemas.microsoft.com/office/powerpoint/2010/main" val="17152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https://wbc-rti.info/object/document/10971/attach/IISP_Report__A1_1_EU_Institutions_and_Initiatives-1.pdf</a:t>
            </a:r>
          </a:p>
        </p:txBody>
      </p:sp>
      <p:sp>
        <p:nvSpPr>
          <p:cNvPr id="4" name="Slide Number Placeholder 3"/>
          <p:cNvSpPr>
            <a:spLocks noGrp="1"/>
          </p:cNvSpPr>
          <p:nvPr>
            <p:ph type="sldNum" sz="quarter" idx="5"/>
          </p:nvPr>
        </p:nvSpPr>
        <p:spPr/>
        <p:txBody>
          <a:bodyPr/>
          <a:lstStyle/>
          <a:p>
            <a:fld id="{FC6232D2-1495-436E-9B19-81AD8A9B6CAC}" type="slidenum">
              <a:rPr lang="en-US" smtClean="0"/>
              <a:t>19</a:t>
            </a:fld>
            <a:endParaRPr lang="en-US"/>
          </a:p>
        </p:txBody>
      </p:sp>
    </p:spTree>
    <p:extLst>
      <p:ext uri="{BB962C8B-B14F-4D97-AF65-F5344CB8AC3E}">
        <p14:creationId xmlns:p14="http://schemas.microsoft.com/office/powerpoint/2010/main" val="216224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20</a:t>
            </a:fld>
            <a:endParaRPr lang="en-US"/>
          </a:p>
        </p:txBody>
      </p:sp>
    </p:spTree>
    <p:extLst>
      <p:ext uri="{BB962C8B-B14F-4D97-AF65-F5344CB8AC3E}">
        <p14:creationId xmlns:p14="http://schemas.microsoft.com/office/powerpoint/2010/main" val="266599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21</a:t>
            </a:fld>
            <a:endParaRPr lang="en-US"/>
          </a:p>
        </p:txBody>
      </p:sp>
    </p:spTree>
    <p:extLst>
      <p:ext uri="{BB962C8B-B14F-4D97-AF65-F5344CB8AC3E}">
        <p14:creationId xmlns:p14="http://schemas.microsoft.com/office/powerpoint/2010/main" val="290484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23</a:t>
            </a:fld>
            <a:endParaRPr lang="en-US"/>
          </a:p>
        </p:txBody>
      </p:sp>
    </p:spTree>
    <p:extLst>
      <p:ext uri="{BB962C8B-B14F-4D97-AF65-F5344CB8AC3E}">
        <p14:creationId xmlns:p14="http://schemas.microsoft.com/office/powerpoint/2010/main" val="212819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24</a:t>
            </a:fld>
            <a:endParaRPr lang="en-US"/>
          </a:p>
        </p:txBody>
      </p:sp>
    </p:spTree>
    <p:extLst>
      <p:ext uri="{BB962C8B-B14F-4D97-AF65-F5344CB8AC3E}">
        <p14:creationId xmlns:p14="http://schemas.microsoft.com/office/powerpoint/2010/main" val="85496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25</a:t>
            </a:fld>
            <a:endParaRPr lang="en-US"/>
          </a:p>
        </p:txBody>
      </p:sp>
    </p:spTree>
    <p:extLst>
      <p:ext uri="{BB962C8B-B14F-4D97-AF65-F5344CB8AC3E}">
        <p14:creationId xmlns:p14="http://schemas.microsoft.com/office/powerpoint/2010/main" val="281281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26</a:t>
            </a:fld>
            <a:endParaRPr lang="en-US"/>
          </a:p>
        </p:txBody>
      </p:sp>
    </p:spTree>
    <p:extLst>
      <p:ext uri="{BB962C8B-B14F-4D97-AF65-F5344CB8AC3E}">
        <p14:creationId xmlns:p14="http://schemas.microsoft.com/office/powerpoint/2010/main" val="392203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27</a:t>
            </a:fld>
            <a:endParaRPr lang="en-US"/>
          </a:p>
        </p:txBody>
      </p:sp>
    </p:spTree>
    <p:extLst>
      <p:ext uri="{BB962C8B-B14F-4D97-AF65-F5344CB8AC3E}">
        <p14:creationId xmlns:p14="http://schemas.microsoft.com/office/powerpoint/2010/main" val="2585551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28</a:t>
            </a:fld>
            <a:endParaRPr lang="en-US"/>
          </a:p>
        </p:txBody>
      </p:sp>
    </p:spTree>
    <p:extLst>
      <p:ext uri="{BB962C8B-B14F-4D97-AF65-F5344CB8AC3E}">
        <p14:creationId xmlns:p14="http://schemas.microsoft.com/office/powerpoint/2010/main" val="374254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29</a:t>
            </a:fld>
            <a:endParaRPr lang="en-US"/>
          </a:p>
        </p:txBody>
      </p:sp>
    </p:spTree>
    <p:extLst>
      <p:ext uri="{BB962C8B-B14F-4D97-AF65-F5344CB8AC3E}">
        <p14:creationId xmlns:p14="http://schemas.microsoft.com/office/powerpoint/2010/main" val="108760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7</a:t>
            </a:fld>
            <a:endParaRPr lang="en-US"/>
          </a:p>
        </p:txBody>
      </p:sp>
    </p:spTree>
    <p:extLst>
      <p:ext uri="{BB962C8B-B14F-4D97-AF65-F5344CB8AC3E}">
        <p14:creationId xmlns:p14="http://schemas.microsoft.com/office/powerpoint/2010/main" val="199424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30</a:t>
            </a:fld>
            <a:endParaRPr lang="en-US"/>
          </a:p>
        </p:txBody>
      </p:sp>
    </p:spTree>
    <p:extLst>
      <p:ext uri="{BB962C8B-B14F-4D97-AF65-F5344CB8AC3E}">
        <p14:creationId xmlns:p14="http://schemas.microsoft.com/office/powerpoint/2010/main" val="382968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31</a:t>
            </a:fld>
            <a:endParaRPr lang="en-US"/>
          </a:p>
        </p:txBody>
      </p:sp>
    </p:spTree>
    <p:extLst>
      <p:ext uri="{BB962C8B-B14F-4D97-AF65-F5344CB8AC3E}">
        <p14:creationId xmlns:p14="http://schemas.microsoft.com/office/powerpoint/2010/main" val="1263194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34</a:t>
            </a:fld>
            <a:endParaRPr lang="en-US"/>
          </a:p>
        </p:txBody>
      </p:sp>
    </p:spTree>
    <p:extLst>
      <p:ext uri="{BB962C8B-B14F-4D97-AF65-F5344CB8AC3E}">
        <p14:creationId xmlns:p14="http://schemas.microsoft.com/office/powerpoint/2010/main" val="2077593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35</a:t>
            </a:fld>
            <a:endParaRPr lang="en-US"/>
          </a:p>
        </p:txBody>
      </p:sp>
    </p:spTree>
    <p:extLst>
      <p:ext uri="{BB962C8B-B14F-4D97-AF65-F5344CB8AC3E}">
        <p14:creationId xmlns:p14="http://schemas.microsoft.com/office/powerpoint/2010/main" val="365181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36</a:t>
            </a:fld>
            <a:endParaRPr lang="en-US"/>
          </a:p>
        </p:txBody>
      </p:sp>
    </p:spTree>
    <p:extLst>
      <p:ext uri="{BB962C8B-B14F-4D97-AF65-F5344CB8AC3E}">
        <p14:creationId xmlns:p14="http://schemas.microsoft.com/office/powerpoint/2010/main" val="1603330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37</a:t>
            </a:fld>
            <a:endParaRPr lang="en-US"/>
          </a:p>
        </p:txBody>
      </p:sp>
    </p:spTree>
    <p:extLst>
      <p:ext uri="{BB962C8B-B14F-4D97-AF65-F5344CB8AC3E}">
        <p14:creationId xmlns:p14="http://schemas.microsoft.com/office/powerpoint/2010/main" val="415804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10</a:t>
            </a:fld>
            <a:endParaRPr lang="en-US"/>
          </a:p>
        </p:txBody>
      </p:sp>
    </p:spTree>
    <p:extLst>
      <p:ext uri="{BB962C8B-B14F-4D97-AF65-F5344CB8AC3E}">
        <p14:creationId xmlns:p14="http://schemas.microsoft.com/office/powerpoint/2010/main" val="274022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11</a:t>
            </a:fld>
            <a:endParaRPr lang="en-US"/>
          </a:p>
        </p:txBody>
      </p:sp>
    </p:spTree>
    <p:extLst>
      <p:ext uri="{BB962C8B-B14F-4D97-AF65-F5344CB8AC3E}">
        <p14:creationId xmlns:p14="http://schemas.microsoft.com/office/powerpoint/2010/main" val="116402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14</a:t>
            </a:fld>
            <a:endParaRPr lang="en-US"/>
          </a:p>
        </p:txBody>
      </p:sp>
    </p:spTree>
    <p:extLst>
      <p:ext uri="{BB962C8B-B14F-4D97-AF65-F5344CB8AC3E}">
        <p14:creationId xmlns:p14="http://schemas.microsoft.com/office/powerpoint/2010/main" val="139254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15</a:t>
            </a:fld>
            <a:endParaRPr lang="en-US"/>
          </a:p>
        </p:txBody>
      </p:sp>
    </p:spTree>
    <p:extLst>
      <p:ext uri="{BB962C8B-B14F-4D97-AF65-F5344CB8AC3E}">
        <p14:creationId xmlns:p14="http://schemas.microsoft.com/office/powerpoint/2010/main" val="105536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16</a:t>
            </a:fld>
            <a:endParaRPr lang="en-US"/>
          </a:p>
        </p:txBody>
      </p:sp>
    </p:spTree>
    <p:extLst>
      <p:ext uri="{BB962C8B-B14F-4D97-AF65-F5344CB8AC3E}">
        <p14:creationId xmlns:p14="http://schemas.microsoft.com/office/powerpoint/2010/main" val="227883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17</a:t>
            </a:fld>
            <a:endParaRPr lang="en-US"/>
          </a:p>
        </p:txBody>
      </p:sp>
    </p:spTree>
    <p:extLst>
      <p:ext uri="{BB962C8B-B14F-4D97-AF65-F5344CB8AC3E}">
        <p14:creationId xmlns:p14="http://schemas.microsoft.com/office/powerpoint/2010/main" val="252469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18</a:t>
            </a:fld>
            <a:endParaRPr lang="en-US"/>
          </a:p>
        </p:txBody>
      </p:sp>
    </p:spTree>
    <p:extLst>
      <p:ext uri="{BB962C8B-B14F-4D97-AF65-F5344CB8AC3E}">
        <p14:creationId xmlns:p14="http://schemas.microsoft.com/office/powerpoint/2010/main" val="155987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60.svg"/><Relationship Id="rId4" Type="http://schemas.openxmlformats.org/officeDocument/2006/relationships/image" Target="../media/image4.sv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8.svg"/><Relationship Id="rId2" Type="http://schemas.openxmlformats.org/officeDocument/2006/relationships/slideLayout" Target="../slideLayouts/slideLayout7.xml"/><Relationship Id="rId1" Type="http://schemas.openxmlformats.org/officeDocument/2006/relationships/video" Target="https://www.youtube.com/embed/hbTIVOBv8lU?feature=oembed" TargetMode="External"/><Relationship Id="rId6"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3.svg"/><Relationship Id="rId5" Type="http://schemas.openxmlformats.org/officeDocument/2006/relationships/image" Target="../media/image18.svg"/><Relationship Id="rId10" Type="http://schemas.openxmlformats.org/officeDocument/2006/relationships/image" Target="../media/image62.png"/><Relationship Id="rId4" Type="http://schemas.openxmlformats.org/officeDocument/2006/relationships/image" Target="../media/image17.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xml"/><Relationship Id="rId18" Type="http://schemas.openxmlformats.org/officeDocument/2006/relationships/diagramColors" Target="../diagrams/colors2.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xml"/><Relationship Id="rId17" Type="http://schemas.openxmlformats.org/officeDocument/2006/relationships/diagramQuickStyle" Target="../diagrams/quickStyle2.xml"/><Relationship Id="rId2" Type="http://schemas.openxmlformats.org/officeDocument/2006/relationships/image" Target="../media/image3.png"/><Relationship Id="rId16" Type="http://schemas.openxmlformats.org/officeDocument/2006/relationships/diagramLayout" Target="../diagrams/layout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8.svg"/><Relationship Id="rId15" Type="http://schemas.openxmlformats.org/officeDocument/2006/relationships/diagramData" Target="../diagrams/data2.xml"/><Relationship Id="rId10" Type="http://schemas.openxmlformats.org/officeDocument/2006/relationships/diagramData" Target="../diagrams/data1.xml"/><Relationship Id="rId19" Type="http://schemas.microsoft.com/office/2007/relationships/diagramDrawing" Target="../diagrams/drawing2.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QuickStyle" Target="../diagrams/quickStyle3.xml"/><Relationship Id="rId1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diagramLayout" Target="../diagrams/layout3.xml"/><Relationship Id="rId17" Type="http://schemas.openxmlformats.org/officeDocument/2006/relationships/diagramLayout" Target="../diagrams/layout4.xml"/><Relationship Id="rId2" Type="http://schemas.openxmlformats.org/officeDocument/2006/relationships/notesSlide" Target="../notesSlides/notesSlide5.xml"/><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diagramData" Target="../diagrams/data3.xml"/><Relationship Id="rId5" Type="http://schemas.openxmlformats.org/officeDocument/2006/relationships/image" Target="../media/image17.png"/><Relationship Id="rId15" Type="http://schemas.microsoft.com/office/2007/relationships/diagramDrawing" Target="../diagrams/drawing3.xml"/><Relationship Id="rId10" Type="http://schemas.openxmlformats.org/officeDocument/2006/relationships/image" Target="../media/image26.svg"/><Relationship Id="rId19" Type="http://schemas.openxmlformats.org/officeDocument/2006/relationships/diagramColors" Target="../diagrams/colors4.xml"/><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notesSlide" Target="../notesSlides/notesSlide6.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diagramData" Target="../diagrams/data5.xml"/><Relationship Id="rId5" Type="http://schemas.openxmlformats.org/officeDocument/2006/relationships/image" Target="../media/image17.png"/><Relationship Id="rId15" Type="http://schemas.microsoft.com/office/2007/relationships/diagramDrawing" Target="../diagrams/drawing5.xml"/><Relationship Id="rId10" Type="http://schemas.openxmlformats.org/officeDocument/2006/relationships/image" Target="../media/image26.svg"/><Relationship Id="rId19" Type="http://schemas.openxmlformats.org/officeDocument/2006/relationships/diagramColors" Target="../diagrams/colors6.xml"/><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6.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8.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s://s3platform.jrc.ec.europa.eu/join-the-s3-platform" TargetMode="External"/><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9.sv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7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70.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13"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diagramQuickStyle" Target="../diagrams/quickStyle7.xml"/><Relationship Id="rId5" Type="http://schemas.openxmlformats.org/officeDocument/2006/relationships/image" Target="../media/image11.png"/><Relationship Id="rId10" Type="http://schemas.openxmlformats.org/officeDocument/2006/relationships/diagramLayout" Target="../diagrams/layout7.xml"/><Relationship Id="rId4" Type="http://schemas.openxmlformats.org/officeDocument/2006/relationships/image" Target="../media/image18.svg"/><Relationship Id="rId9"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13"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diagramQuickStyle" Target="../diagrams/quickStyle8.xml"/><Relationship Id="rId5" Type="http://schemas.openxmlformats.org/officeDocument/2006/relationships/image" Target="../media/image11.png"/><Relationship Id="rId10" Type="http://schemas.openxmlformats.org/officeDocument/2006/relationships/diagramLayout" Target="../diagrams/layout8.xml"/><Relationship Id="rId4" Type="http://schemas.openxmlformats.org/officeDocument/2006/relationships/image" Target="../media/image18.svg"/><Relationship Id="rId9"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78.svg"/><Relationship Id="rId4" Type="http://schemas.openxmlformats.org/officeDocument/2006/relationships/image" Target="../media/image4.sv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uqntML2ycGY?start=75&amp;feature=oembed" TargetMode="External"/><Relationship Id="rId6" Type="http://schemas.openxmlformats.org/officeDocument/2006/relationships/image" Target="../media/image18.svg"/><Relationship Id="rId11" Type="http://schemas.openxmlformats.org/officeDocument/2006/relationships/image" Target="../media/image79.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8.svg"/><Relationship Id="rId4" Type="http://schemas.openxmlformats.org/officeDocument/2006/relationships/image" Target="../media/image4.sv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1.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s://www.tandfonline.com/doi/abs/10.1080/00343404.2013.799769" TargetMode="External"/><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82.svg"/></Relationships>
</file>

<file path=ppt/slides/_rels/slide25.xml.rels><?xml version="1.0" encoding="UTF-8" standalone="yes"?>
<Relationships xmlns="http://schemas.openxmlformats.org/package/2006/relationships"><Relationship Id="rId8" Type="http://schemas.openxmlformats.org/officeDocument/2006/relationships/hyperlink" Target="https://scn.wikipedia.org/wiki/Andalusia" TargetMode="External"/><Relationship Id="rId3" Type="http://schemas.openxmlformats.org/officeDocument/2006/relationships/image" Target="../media/image17.png"/><Relationship Id="rId7"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sv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8.svg"/><Relationship Id="rId9"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scn.wikipedia.org/wiki/Andalusia" TargetMode="External"/><Relationship Id="rId3" Type="http://schemas.openxmlformats.org/officeDocument/2006/relationships/image" Target="../media/image17.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sv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8.svg"/><Relationship Id="rId9"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13" Type="http://schemas.microsoft.com/office/2007/relationships/diagramDrawing" Target="../diagrams/drawing9.xml"/><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diagramQuickStyle" Target="../diagrams/quickStyle9.xml"/><Relationship Id="rId5" Type="http://schemas.openxmlformats.org/officeDocument/2006/relationships/image" Target="../media/image11.png"/><Relationship Id="rId10" Type="http://schemas.openxmlformats.org/officeDocument/2006/relationships/diagramLayout" Target="../diagrams/layout9.xml"/><Relationship Id="rId4" Type="http://schemas.openxmlformats.org/officeDocument/2006/relationships/image" Target="../media/image18.svg"/><Relationship Id="rId9" Type="http://schemas.openxmlformats.org/officeDocument/2006/relationships/diagramData" Target="../diagrams/data9.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image" Target="../media/image84.jpe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6.svg"/><Relationship Id="rId4" Type="http://schemas.openxmlformats.org/officeDocument/2006/relationships/image" Target="../media/image18.svg"/><Relationship Id="rId9" Type="http://schemas.openxmlformats.org/officeDocument/2006/relationships/image" Target="../media/image85.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0.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0.xml"/><Relationship Id="rId5" Type="http://schemas.openxmlformats.org/officeDocument/2006/relationships/image" Target="../media/image18.svg"/><Relationship Id="rId10" Type="http://schemas.openxmlformats.org/officeDocument/2006/relationships/diagramData" Target="../diagrams/data10.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0.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8.svg"/><Relationship Id="rId5" Type="http://schemas.openxmlformats.org/officeDocument/2006/relationships/image" Target="../media/image18.svg"/><Relationship Id="rId10" Type="http://schemas.openxmlformats.org/officeDocument/2006/relationships/image" Target="../media/image87.png"/><Relationship Id="rId4" Type="http://schemas.openxmlformats.org/officeDocument/2006/relationships/image" Target="../media/image17.png"/><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elgo.gr/"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hyperlink" Target="https://www.hcmr.gr/e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89.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90.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91.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92.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hyperlink" Target="https://wbc-rti.info/object/document/10971/attach/IISP_Report__A1_1_EU_Institutions_and_Initiatives-1.pdf" TargetMode="External"/><Relationship Id="rId18" Type="http://schemas.openxmlformats.org/officeDocument/2006/relationships/hyperlink" Target="http://www.pepkritis.gr/wp-content/uploads/2016/02/RIS-Crete-Translation-ENG.pdf" TargetMode="External"/><Relationship Id="rId3" Type="http://schemas.openxmlformats.org/officeDocument/2006/relationships/image" Target="../media/image94.svg"/><Relationship Id="rId21" Type="http://schemas.openxmlformats.org/officeDocument/2006/relationships/image" Target="../media/image29.png"/><Relationship Id="rId7" Type="http://schemas.openxmlformats.org/officeDocument/2006/relationships/image" Target="../media/image6.svg"/><Relationship Id="rId12" Type="http://schemas.openxmlformats.org/officeDocument/2006/relationships/hyperlink" Target="https://s3platform.jrc.ec.europa.eu/documents/portlet_file_entry/20125/Factsheet+%E2%80%93+What+is+Smart+specialisation.pdf/48da2521-e4bd-1c5f-6de9-17859b7ae427" TargetMode="External"/><Relationship Id="rId17" Type="http://schemas.openxmlformats.org/officeDocument/2006/relationships/hyperlink" Target="https://www.oecd.org/sti/inno/smart-specialisation.pdf" TargetMode="External"/><Relationship Id="rId2" Type="http://schemas.openxmlformats.org/officeDocument/2006/relationships/image" Target="../media/image93.png"/><Relationship Id="rId16" Type="http://schemas.openxmlformats.org/officeDocument/2006/relationships/hyperlink" Target="https://publications.jrc.ec.europa.eu/repository/handle/JRC124478" TargetMode="Externa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eur-lex.europa.eu/legal-content/EN/TXT/PDF/?uri=CELEX:02013R1303-20200718&amp;rid=2" TargetMode="External"/><Relationship Id="rId5" Type="http://schemas.openxmlformats.org/officeDocument/2006/relationships/image" Target="../media/image16.svg"/><Relationship Id="rId15" Type="http://schemas.openxmlformats.org/officeDocument/2006/relationships/hyperlink" Target="https://www.tandfonline.com/doi/abs/10.1080/00343404.2013.799769" TargetMode="External"/><Relationship Id="rId10" Type="http://schemas.openxmlformats.org/officeDocument/2006/relationships/image" Target="../media/image11.png"/><Relationship Id="rId19" Type="http://schemas.openxmlformats.org/officeDocument/2006/relationships/hyperlink" Target="https://apothesis.lib.hmu.gr/bitstream/handle/20.500.12688/9313/DimakiPanagiota_ZacharioudakiAnnaMaria2020.pdf?sequence=1&amp;isAllowed=y" TargetMode="External"/><Relationship Id="rId4" Type="http://schemas.openxmlformats.org/officeDocument/2006/relationships/image" Target="../media/image15.png"/><Relationship Id="rId9" Type="http://schemas.openxmlformats.org/officeDocument/2006/relationships/image" Target="../media/image96.svg"/><Relationship Id="rId14" Type="http://schemas.openxmlformats.org/officeDocument/2006/relationships/hyperlink" Target="https://eua.eu/downloads/publications/report%20on%20joint%20eua-regio%20the%20role%20of%20universities%20in%20smart%20specialisation%20strategies.pdf" TargetMode="External"/><Relationship Id="rId22" Type="http://schemas.openxmlformats.org/officeDocument/2006/relationships/image" Target="../media/image30.svg"/></Relationships>
</file>

<file path=ppt/slides/_rels/slide3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6.svg"/><Relationship Id="rId18" Type="http://schemas.openxmlformats.org/officeDocument/2006/relationships/image" Target="../media/image107.png"/><Relationship Id="rId3" Type="http://schemas.openxmlformats.org/officeDocument/2006/relationships/image" Target="../media/image2.svg"/><Relationship Id="rId21" Type="http://schemas.openxmlformats.org/officeDocument/2006/relationships/image" Target="../media/image110.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06.svg"/><Relationship Id="rId2" Type="http://schemas.openxmlformats.org/officeDocument/2006/relationships/image" Target="../media/image1.png"/><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98.svg"/><Relationship Id="rId15" Type="http://schemas.openxmlformats.org/officeDocument/2006/relationships/image" Target="../media/image104.svg"/><Relationship Id="rId10" Type="http://schemas.openxmlformats.org/officeDocument/2006/relationships/image" Target="../media/image101.png"/><Relationship Id="rId19" Type="http://schemas.openxmlformats.org/officeDocument/2006/relationships/image" Target="../media/image108.svg"/><Relationship Id="rId4" Type="http://schemas.openxmlformats.org/officeDocument/2006/relationships/image" Target="../media/image97.png"/><Relationship Id="rId9" Type="http://schemas.openxmlformats.org/officeDocument/2006/relationships/image" Target="../media/image100.svg"/><Relationship Id="rId14" Type="http://schemas.openxmlformats.org/officeDocument/2006/relationships/image" Target="../media/image103.png"/><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ur-lex.europa.eu/legal-content/EN/TXT/PDF/?uri=CELEX:02013R1303-20200718&amp;rid=2" TargetMode="External"/><Relationship Id="rId7"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2.svg"/><Relationship Id="rId10" Type="http://schemas.openxmlformats.org/officeDocument/2006/relationships/image" Target="../media/image53.jpg"/><Relationship Id="rId4" Type="http://schemas.openxmlformats.org/officeDocument/2006/relationships/image" Target="../media/image5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hyperlink" Target="https://commission.europa.eu/index_en" TargetMode="External"/><Relationship Id="rId4" Type="http://schemas.openxmlformats.org/officeDocument/2006/relationships/image" Target="../media/image4.svg"/><Relationship Id="rId9"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2390775"/>
          </a:xfrm>
          <a:prstGeom prst="rect">
            <a:avLst/>
          </a:prstGeom>
        </p:spPr>
        <p:txBody>
          <a:bodyPr lIns="0" tIns="0" rIns="0" bIns="0" rtlCol="0" anchor="t">
            <a:spAutoFit/>
          </a:bodyPr>
          <a:lstStyle/>
          <a:p>
            <a:pPr>
              <a:lnSpc>
                <a:spcPts val="6300"/>
              </a:lnSpc>
            </a:pPr>
            <a:r>
              <a:rPr lang="en-US" sz="4500" dirty="0">
                <a:solidFill>
                  <a:srgbClr val="000000"/>
                </a:solidFill>
                <a:latin typeface="Abhaya Libre Regular"/>
              </a:rPr>
              <a:t>Promoting Regional Development by building the capacity of the VET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911524" y="3090857"/>
            <a:ext cx="13023675" cy="5651547"/>
          </a:xfrm>
          <a:prstGeom prst="rect">
            <a:avLst/>
          </a:prstGeom>
        </p:spPr>
        <p:txBody>
          <a:bodyPr wrap="square" lIns="0" tIns="0" rIns="0" bIns="0" rtlCol="0" anchor="t">
            <a:spAutoFit/>
          </a:bodyPr>
          <a:lstStyle/>
          <a:p>
            <a:pPr marL="342900" indent="-342900" algn="just">
              <a:lnSpc>
                <a:spcPts val="3359"/>
              </a:lnSpc>
              <a:buFont typeface="Wingdings" panose="05000000000000000000" pitchFamily="2" charset="2"/>
              <a:buChar char="ü"/>
            </a:pPr>
            <a:r>
              <a:rPr lang="en-US" sz="2400" spc="-36" dirty="0">
                <a:solidFill>
                  <a:srgbClr val="000000"/>
                </a:solidFill>
                <a:latin typeface="Abhaya Libre Regular"/>
              </a:rPr>
              <a:t>It establishes unique </a:t>
            </a:r>
            <a:r>
              <a:rPr lang="en-US" sz="2400" b="1" spc="-36" dirty="0">
                <a:solidFill>
                  <a:srgbClr val="000000"/>
                </a:solidFill>
                <a:latin typeface="Abhaya Libre Regular"/>
              </a:rPr>
              <a:t>connections between research and innovation and economic development</a:t>
            </a:r>
            <a:r>
              <a:rPr lang="en-US" sz="2400" spc="-36" dirty="0">
                <a:solidFill>
                  <a:srgbClr val="000000"/>
                </a:solidFill>
                <a:latin typeface="Abhaya Libre Regular"/>
              </a:rPr>
              <a:t>, such as the </a:t>
            </a:r>
            <a:r>
              <a:rPr lang="en-US" sz="2400" b="1" spc="-36" dirty="0">
                <a:solidFill>
                  <a:srgbClr val="000000"/>
                </a:solidFill>
                <a:latin typeface="Abhaya Libre Regular"/>
              </a:rPr>
              <a:t>entrepreneurial process </a:t>
            </a:r>
            <a:r>
              <a:rPr lang="en-US" sz="2400" spc="-36" dirty="0">
                <a:solidFill>
                  <a:srgbClr val="000000"/>
                </a:solidFill>
                <a:latin typeface="Abhaya Libre Regular"/>
              </a:rPr>
              <a:t>of discovery and the establishment of priorities by policymakers in close collaboration with local actors.</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spc="-36" dirty="0">
                <a:solidFill>
                  <a:srgbClr val="000000"/>
                </a:solidFill>
                <a:latin typeface="Abhaya Libre Regular"/>
              </a:rPr>
              <a:t>As a result of this process being conducted with an eye on the outside world, </a:t>
            </a:r>
            <a:r>
              <a:rPr lang="en-US" sz="2400" b="1" spc="-36" dirty="0">
                <a:solidFill>
                  <a:srgbClr val="000000"/>
                </a:solidFill>
                <a:latin typeface="Abhaya Libre Regular"/>
              </a:rPr>
              <a:t>regions are forced to be ambitious but realistic </a:t>
            </a:r>
            <a:r>
              <a:rPr lang="en-US" sz="2400" spc="-36" dirty="0">
                <a:solidFill>
                  <a:srgbClr val="000000"/>
                </a:solidFill>
                <a:latin typeface="Abhaya Libre Regular"/>
              </a:rPr>
              <a:t>about what can be accomplished while connecting local resources and capabilities to foreign knowledge sources and value chains.</a:t>
            </a:r>
          </a:p>
          <a:p>
            <a:pPr marL="342900" indent="-342900" algn="just">
              <a:lnSpc>
                <a:spcPts val="3359"/>
              </a:lnSpc>
              <a:buFont typeface="Wingdings" panose="05000000000000000000" pitchFamily="2" charset="2"/>
              <a:buChar char="ü"/>
            </a:pP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ü"/>
            </a:pP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ü"/>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Although each regional or national strategy will have some common elements, </a:t>
            </a:r>
            <a:r>
              <a:rPr lang="en-US" sz="2400" b="1" i="1" spc="-36" dirty="0">
                <a:solidFill>
                  <a:srgbClr val="000000"/>
                </a:solidFill>
                <a:latin typeface="Abhaya Libre Regular"/>
              </a:rPr>
              <a:t>the place-based approach demonstrates how important it is to understand the local context for effective design</a:t>
            </a:r>
            <a:r>
              <a:rPr lang="en-US" sz="2400" b="1" spc="-36" dirty="0">
                <a:solidFill>
                  <a:srgbClr val="000000"/>
                </a:solidFill>
                <a:latin typeface="Abhaya Libre Regular"/>
              </a:rPr>
              <a:t>.</a:t>
            </a: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1154062"/>
            <a:ext cx="13861876"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Why the Concept of Smart Specialization </a:t>
            </a:r>
            <a:r>
              <a:rPr lang="en-US" sz="6410" dirty="0" err="1">
                <a:solidFill>
                  <a:srgbClr val="000000"/>
                </a:solidFill>
                <a:latin typeface="Abhaya Libre Regular"/>
              </a:rPr>
              <a:t>is“smart</a:t>
            </a:r>
            <a:r>
              <a:rPr lang="en-US" sz="6410" dirty="0">
                <a:solidFill>
                  <a:srgbClr val="000000"/>
                </a:solidFill>
                <a:latin typeface="Abhaya Libre Regular"/>
              </a:rPr>
              <a:t>”?</a:t>
            </a:r>
          </a:p>
        </p:txBody>
      </p:sp>
      <p:pic>
        <p:nvPicPr>
          <p:cNvPr id="19" name="Picture 19"/>
          <p:cNvPicPr>
            <a:picLocks noChangeAspect="1"/>
          </p:cNvPicPr>
          <p:nvPr/>
        </p:nvPicPr>
        <p:blipFill>
          <a:blip r:embed="rId7"/>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8"/>
          <a:srcRect/>
          <a:stretch>
            <a:fillRect/>
          </a:stretch>
        </p:blipFill>
        <p:spPr>
          <a:xfrm>
            <a:off x="7870030" y="9245916"/>
            <a:ext cx="3710720" cy="779251"/>
          </a:xfrm>
          <a:prstGeom prst="rect">
            <a:avLst/>
          </a:prstGeom>
        </p:spPr>
      </p:pic>
      <p:pic>
        <p:nvPicPr>
          <p:cNvPr id="4" name="Picture 8">
            <a:extLst>
              <a:ext uri="{FF2B5EF4-FFF2-40B4-BE49-F238E27FC236}">
                <a16:creationId xmlns:a16="http://schemas.microsoft.com/office/drawing/2014/main" id="{FA4FCB95-712B-31A0-A3DB-74508E3B49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754473" y="5957477"/>
            <a:ext cx="1941834" cy="1657841"/>
          </a:xfrm>
          <a:prstGeom prst="rect">
            <a:avLst/>
          </a:prstGeom>
        </p:spPr>
      </p:pic>
    </p:spTree>
    <p:extLst>
      <p:ext uri="{BB962C8B-B14F-4D97-AF65-F5344CB8AC3E}">
        <p14:creationId xmlns:p14="http://schemas.microsoft.com/office/powerpoint/2010/main" val="275011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1154062"/>
            <a:ext cx="13861876"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Why the Concept of Smart Specialization </a:t>
            </a:r>
            <a:r>
              <a:rPr lang="en-US" sz="6410" dirty="0" err="1">
                <a:solidFill>
                  <a:srgbClr val="000000"/>
                </a:solidFill>
                <a:latin typeface="Abhaya Libre Regular"/>
              </a:rPr>
              <a:t>is“smart</a:t>
            </a:r>
            <a:r>
              <a:rPr lang="en-US" sz="6410" dirty="0">
                <a:solidFill>
                  <a:srgbClr val="000000"/>
                </a:solidFill>
                <a:latin typeface="Abhaya Libre Regular"/>
              </a:rPr>
              <a:t>”?</a:t>
            </a:r>
          </a:p>
        </p:txBody>
      </p:sp>
      <p:pic>
        <p:nvPicPr>
          <p:cNvPr id="19" name="Picture 19"/>
          <p:cNvPicPr>
            <a:picLocks noChangeAspect="1"/>
          </p:cNvPicPr>
          <p:nvPr/>
        </p:nvPicPr>
        <p:blipFill>
          <a:blip r:embed="rId8"/>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9"/>
          <a:srcRect/>
          <a:stretch>
            <a:fillRect/>
          </a:stretch>
        </p:blipFill>
        <p:spPr>
          <a:xfrm>
            <a:off x="7870030" y="9245916"/>
            <a:ext cx="3710720" cy="779251"/>
          </a:xfrm>
          <a:prstGeom prst="rect">
            <a:avLst/>
          </a:prstGeom>
        </p:spPr>
      </p:pic>
      <p:pic>
        <p:nvPicPr>
          <p:cNvPr id="2" name="Online Media 1" title="Smart Specialisation-  efficient and effective use of public investment in research">
            <a:hlinkClick r:id="" action="ppaction://media"/>
            <a:extLst>
              <a:ext uri="{FF2B5EF4-FFF2-40B4-BE49-F238E27FC236}">
                <a16:creationId xmlns:a16="http://schemas.microsoft.com/office/drawing/2014/main" id="{B728EFE6-1651-FD22-5758-FB260B18EF4D}"/>
              </a:ext>
            </a:extLst>
          </p:cNvPr>
          <p:cNvPicPr>
            <a:picLocks noRot="1" noChangeAspect="1"/>
          </p:cNvPicPr>
          <p:nvPr>
            <a:videoFile r:link="rId1"/>
          </p:nvPr>
        </p:nvPicPr>
        <p:blipFill>
          <a:blip r:embed="rId10"/>
          <a:stretch>
            <a:fillRect/>
          </a:stretch>
        </p:blipFill>
        <p:spPr>
          <a:xfrm>
            <a:off x="5105400" y="2853965"/>
            <a:ext cx="6664690" cy="3765550"/>
          </a:xfrm>
          <a:prstGeom prst="rect">
            <a:avLst/>
          </a:prstGeom>
        </p:spPr>
      </p:pic>
      <p:sp>
        <p:nvSpPr>
          <p:cNvPr id="3" name="TextBox 2">
            <a:extLst>
              <a:ext uri="{FF2B5EF4-FFF2-40B4-BE49-F238E27FC236}">
                <a16:creationId xmlns:a16="http://schemas.microsoft.com/office/drawing/2014/main" id="{360705F8-B506-F181-0183-6079CB56E4CE}"/>
              </a:ext>
            </a:extLst>
          </p:cNvPr>
          <p:cNvSpPr txBox="1"/>
          <p:nvPr/>
        </p:nvSpPr>
        <p:spPr>
          <a:xfrm>
            <a:off x="6577351" y="6860942"/>
            <a:ext cx="3829638" cy="369332"/>
          </a:xfrm>
          <a:prstGeom prst="rect">
            <a:avLst/>
          </a:prstGeom>
          <a:noFill/>
        </p:spPr>
        <p:txBody>
          <a:bodyPr wrap="none" rtlCol="0">
            <a:spAutoFit/>
          </a:bodyPr>
          <a:lstStyle/>
          <a:p>
            <a:r>
              <a:rPr lang="en-US" dirty="0"/>
              <a:t>Source: https://youtu.be/hbTIVOBv8lU</a:t>
            </a:r>
          </a:p>
        </p:txBody>
      </p:sp>
    </p:spTree>
    <p:extLst>
      <p:ext uri="{BB962C8B-B14F-4D97-AF65-F5344CB8AC3E}">
        <p14:creationId xmlns:p14="http://schemas.microsoft.com/office/powerpoint/2010/main" val="23989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4154528" y="743344"/>
            <a:ext cx="11771272"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The four Cs of smart specialization</a:t>
            </a:r>
          </a:p>
        </p:txBody>
      </p:sp>
      <p:grpSp>
        <p:nvGrpSpPr>
          <p:cNvPr id="10" name="Group 10"/>
          <p:cNvGrpSpPr/>
          <p:nvPr/>
        </p:nvGrpSpPr>
        <p:grpSpPr>
          <a:xfrm>
            <a:off x="1667013" y="1693055"/>
            <a:ext cx="6699464" cy="1746284"/>
            <a:chOff x="851084" y="0"/>
            <a:chExt cx="8932619" cy="2328379"/>
          </a:xfrm>
        </p:grpSpPr>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51084" y="0"/>
              <a:ext cx="2384746" cy="2328379"/>
            </a:xfrm>
            <a:prstGeom prst="rect">
              <a:avLst/>
            </a:prstGeom>
          </p:spPr>
        </p:pic>
        <p:sp>
          <p:nvSpPr>
            <p:cNvPr id="13" name="TextBox 13"/>
            <p:cNvSpPr txBox="1"/>
            <p:nvPr/>
          </p:nvSpPr>
          <p:spPr>
            <a:xfrm>
              <a:off x="4167769" y="195845"/>
              <a:ext cx="5615934" cy="1721839"/>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Choices and critical mass: </a:t>
              </a:r>
              <a:r>
                <a:rPr lang="en-US" sz="2400" spc="-36" dirty="0">
                  <a:solidFill>
                    <a:srgbClr val="000000"/>
                  </a:solidFill>
                  <a:latin typeface="Abhaya Libre Regular"/>
                </a:rPr>
                <a:t>a small set of priorities based on personal strengths and global specialization </a:t>
              </a:r>
            </a:p>
          </p:txBody>
        </p:sp>
      </p:grpSp>
      <p:grpSp>
        <p:nvGrpSpPr>
          <p:cNvPr id="14" name="Group 14"/>
          <p:cNvGrpSpPr/>
          <p:nvPr/>
        </p:nvGrpSpPr>
        <p:grpSpPr>
          <a:xfrm>
            <a:off x="1713351" y="4073226"/>
            <a:ext cx="9259449" cy="3508776"/>
            <a:chOff x="944987" y="-2559914"/>
            <a:chExt cx="12345931" cy="4678367"/>
          </a:xfrm>
        </p:grpSpPr>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72205" y="-2559914"/>
              <a:ext cx="2418713" cy="2538728"/>
            </a:xfrm>
            <a:prstGeom prst="rect">
              <a:avLst/>
            </a:prstGeom>
          </p:spPr>
        </p:pic>
        <p:sp>
          <p:nvSpPr>
            <p:cNvPr id="17" name="TextBox 17"/>
            <p:cNvSpPr txBox="1"/>
            <p:nvPr/>
          </p:nvSpPr>
          <p:spPr>
            <a:xfrm>
              <a:off x="944987" y="-1347453"/>
              <a:ext cx="6875286" cy="3465906"/>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Connectivity and Clusters</a:t>
              </a:r>
              <a:r>
                <a:rPr lang="en-US" sz="2400" spc="-36" dirty="0">
                  <a:solidFill>
                    <a:srgbClr val="000000"/>
                  </a:solidFill>
                  <a:latin typeface="Abhaya Libre Regular"/>
                </a:rPr>
                <a:t>: Create world-class clusters, establish arenas for cross-sector connections, and cultivate related variety to advance specialized technical diversification. Match what you have to what the rest of the world has. </a:t>
              </a:r>
            </a:p>
          </p:txBody>
        </p:sp>
      </p:grpSp>
      <p:sp>
        <p:nvSpPr>
          <p:cNvPr id="18" name="TextBox 13">
            <a:extLst>
              <a:ext uri="{FF2B5EF4-FFF2-40B4-BE49-F238E27FC236}">
                <a16:creationId xmlns:a16="http://schemas.microsoft.com/office/drawing/2014/main" id="{1F06F383-0091-1616-D081-BD8F1875F84C}"/>
              </a:ext>
            </a:extLst>
          </p:cNvPr>
          <p:cNvSpPr txBox="1"/>
          <p:nvPr/>
        </p:nvSpPr>
        <p:spPr>
          <a:xfrm>
            <a:off x="12199831" y="1869292"/>
            <a:ext cx="4211950" cy="2163413"/>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Competitive advantage</a:t>
            </a:r>
            <a:r>
              <a:rPr lang="en-US" sz="2400" spc="-36" dirty="0">
                <a:solidFill>
                  <a:srgbClr val="000000"/>
                </a:solidFill>
                <a:latin typeface="Abhaya Libre Regular"/>
              </a:rPr>
              <a:t>: mobilize talent through an entrepreneurial discovery process that matches RTD + I capabilities with business needs. </a:t>
            </a:r>
          </a:p>
        </p:txBody>
      </p:sp>
      <p:sp>
        <p:nvSpPr>
          <p:cNvPr id="19" name="TextBox 17">
            <a:extLst>
              <a:ext uri="{FF2B5EF4-FFF2-40B4-BE49-F238E27FC236}">
                <a16:creationId xmlns:a16="http://schemas.microsoft.com/office/drawing/2014/main" id="{F30DBC68-99E6-AE93-5A23-8ED9E3979180}"/>
              </a:ext>
            </a:extLst>
          </p:cNvPr>
          <p:cNvSpPr txBox="1"/>
          <p:nvPr/>
        </p:nvSpPr>
        <p:spPr>
          <a:xfrm>
            <a:off x="11749268" y="5310297"/>
            <a:ext cx="5156465" cy="2163413"/>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Collaborative leadership</a:t>
            </a:r>
            <a:r>
              <a:rPr lang="en-US" sz="2400" spc="-36" dirty="0">
                <a:solidFill>
                  <a:srgbClr val="000000"/>
                </a:solidFill>
                <a:latin typeface="Abhaya Libre Regular"/>
              </a:rPr>
              <a:t>: efficient innovation systems as a group effort based on a quadruple helix model of public-private collaboration - an experimental platform to give voice to unlikely suspects   </a:t>
            </a:r>
          </a:p>
        </p:txBody>
      </p:sp>
    </p:spTree>
    <p:extLst>
      <p:ext uri="{BB962C8B-B14F-4D97-AF65-F5344CB8AC3E}">
        <p14:creationId xmlns:p14="http://schemas.microsoft.com/office/powerpoint/2010/main" val="394631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133600" y="743344"/>
            <a:ext cx="13792200"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Steps for designing structure of RIS3</a:t>
            </a:r>
          </a:p>
        </p:txBody>
      </p:sp>
      <p:graphicFrame>
        <p:nvGraphicFramePr>
          <p:cNvPr id="7" name="Diagram 6">
            <a:extLst>
              <a:ext uri="{FF2B5EF4-FFF2-40B4-BE49-F238E27FC236}">
                <a16:creationId xmlns:a16="http://schemas.microsoft.com/office/drawing/2014/main" id="{55C9F1CC-D9E5-C61D-855F-1C5EB4ECDAA6}"/>
              </a:ext>
            </a:extLst>
          </p:cNvPr>
          <p:cNvGraphicFramePr/>
          <p:nvPr>
            <p:extLst>
              <p:ext uri="{D42A27DB-BD31-4B8C-83A1-F6EECF244321}">
                <p14:modId xmlns:p14="http://schemas.microsoft.com/office/powerpoint/2010/main" val="192524198"/>
              </p:ext>
            </p:extLst>
          </p:nvPr>
        </p:nvGraphicFramePr>
        <p:xfrm>
          <a:off x="1905000" y="1631119"/>
          <a:ext cx="6096000" cy="7493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2CBD7BEC-AADD-FB88-040C-62307E1D70F7}"/>
              </a:ext>
            </a:extLst>
          </p:cNvPr>
          <p:cNvGraphicFramePr/>
          <p:nvPr>
            <p:extLst>
              <p:ext uri="{D42A27DB-BD31-4B8C-83A1-F6EECF244321}">
                <p14:modId xmlns:p14="http://schemas.microsoft.com/office/powerpoint/2010/main" val="2728895225"/>
              </p:ext>
            </p:extLst>
          </p:nvPr>
        </p:nvGraphicFramePr>
        <p:xfrm>
          <a:off x="9857509" y="1631119"/>
          <a:ext cx="6096000" cy="7493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15664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6" name="TextBox 6"/>
          <p:cNvSpPr txBox="1"/>
          <p:nvPr/>
        </p:nvSpPr>
        <p:spPr>
          <a:xfrm>
            <a:off x="4154527" y="756659"/>
            <a:ext cx="11557102"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Horizontal issues and policy delivery instruments for RIS³ (a)</a:t>
            </a:r>
          </a:p>
          <a:p>
            <a:pPr algn="ctr">
              <a:lnSpc>
                <a:spcPts val="5449"/>
              </a:lnSpc>
            </a:pPr>
            <a:endParaRPr lang="en-US" sz="6410" dirty="0">
              <a:solidFill>
                <a:srgbClr val="000000"/>
              </a:solidFill>
              <a:latin typeface="Abhaya Libre Regular"/>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graphicFrame>
        <p:nvGraphicFramePr>
          <p:cNvPr id="12" name="Diagram 11">
            <a:extLst>
              <a:ext uri="{FF2B5EF4-FFF2-40B4-BE49-F238E27FC236}">
                <a16:creationId xmlns:a16="http://schemas.microsoft.com/office/drawing/2014/main" id="{B992D089-30FA-E822-CC43-762859BAED38}"/>
              </a:ext>
            </a:extLst>
          </p:cNvPr>
          <p:cNvGraphicFramePr/>
          <p:nvPr>
            <p:extLst>
              <p:ext uri="{D42A27DB-BD31-4B8C-83A1-F6EECF244321}">
                <p14:modId xmlns:p14="http://schemas.microsoft.com/office/powerpoint/2010/main" val="475910389"/>
              </p:ext>
            </p:extLst>
          </p:nvPr>
        </p:nvGraphicFramePr>
        <p:xfrm>
          <a:off x="1397298" y="1184313"/>
          <a:ext cx="7239000" cy="8128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3" name="Diagram 22">
            <a:extLst>
              <a:ext uri="{FF2B5EF4-FFF2-40B4-BE49-F238E27FC236}">
                <a16:creationId xmlns:a16="http://schemas.microsoft.com/office/drawing/2014/main" id="{F411B810-BABB-69B5-4B0A-9E3E0607FBE0}"/>
              </a:ext>
            </a:extLst>
          </p:cNvPr>
          <p:cNvGraphicFramePr/>
          <p:nvPr>
            <p:extLst>
              <p:ext uri="{D42A27DB-BD31-4B8C-83A1-F6EECF244321}">
                <p14:modId xmlns:p14="http://schemas.microsoft.com/office/powerpoint/2010/main" val="992376604"/>
              </p:ext>
            </p:extLst>
          </p:nvPr>
        </p:nvGraphicFramePr>
        <p:xfrm>
          <a:off x="10114354" y="1184313"/>
          <a:ext cx="7239000" cy="8128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6" name="TextBox 6"/>
          <p:cNvSpPr txBox="1"/>
          <p:nvPr/>
        </p:nvSpPr>
        <p:spPr>
          <a:xfrm>
            <a:off x="4154527" y="756659"/>
            <a:ext cx="11557102"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Horizontal issues and policy delivery instruments for RIS³ (b)</a:t>
            </a:r>
          </a:p>
          <a:p>
            <a:pPr algn="ctr">
              <a:lnSpc>
                <a:spcPts val="5449"/>
              </a:lnSpc>
            </a:pPr>
            <a:endParaRPr lang="en-US" sz="6410" dirty="0">
              <a:solidFill>
                <a:srgbClr val="000000"/>
              </a:solidFill>
              <a:latin typeface="Abhaya Libre Regular"/>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graphicFrame>
        <p:nvGraphicFramePr>
          <p:cNvPr id="12" name="Diagram 11">
            <a:extLst>
              <a:ext uri="{FF2B5EF4-FFF2-40B4-BE49-F238E27FC236}">
                <a16:creationId xmlns:a16="http://schemas.microsoft.com/office/drawing/2014/main" id="{B992D089-30FA-E822-CC43-762859BAED38}"/>
              </a:ext>
            </a:extLst>
          </p:cNvPr>
          <p:cNvGraphicFramePr/>
          <p:nvPr>
            <p:extLst>
              <p:ext uri="{D42A27DB-BD31-4B8C-83A1-F6EECF244321}">
                <p14:modId xmlns:p14="http://schemas.microsoft.com/office/powerpoint/2010/main" val="781636955"/>
              </p:ext>
            </p:extLst>
          </p:nvPr>
        </p:nvGraphicFramePr>
        <p:xfrm>
          <a:off x="1397298" y="1184313"/>
          <a:ext cx="7239000" cy="8128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3" name="Diagram 22">
            <a:extLst>
              <a:ext uri="{FF2B5EF4-FFF2-40B4-BE49-F238E27FC236}">
                <a16:creationId xmlns:a16="http://schemas.microsoft.com/office/drawing/2014/main" id="{F411B810-BABB-69B5-4B0A-9E3E0607FBE0}"/>
              </a:ext>
            </a:extLst>
          </p:cNvPr>
          <p:cNvGraphicFramePr/>
          <p:nvPr>
            <p:extLst>
              <p:ext uri="{D42A27DB-BD31-4B8C-83A1-F6EECF244321}">
                <p14:modId xmlns:p14="http://schemas.microsoft.com/office/powerpoint/2010/main" val="2302133543"/>
              </p:ext>
            </p:extLst>
          </p:nvPr>
        </p:nvGraphicFramePr>
        <p:xfrm>
          <a:off x="10114354" y="1184313"/>
          <a:ext cx="7239000" cy="8128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63299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6" name="TextBox 6"/>
          <p:cNvSpPr txBox="1"/>
          <p:nvPr/>
        </p:nvSpPr>
        <p:spPr>
          <a:xfrm>
            <a:off x="4572000" y="261833"/>
            <a:ext cx="1056650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Branches of the Smart Specialization Tree</a:t>
            </a: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pic>
        <p:nvPicPr>
          <p:cNvPr id="21" name="Picture 20">
            <a:extLst>
              <a:ext uri="{FF2B5EF4-FFF2-40B4-BE49-F238E27FC236}">
                <a16:creationId xmlns:a16="http://schemas.microsoft.com/office/drawing/2014/main" id="{70953E73-6A37-9870-89BF-95EFCE63B2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0600" y="1581191"/>
            <a:ext cx="8874137" cy="7528721"/>
          </a:xfrm>
          <a:prstGeom prst="rect">
            <a:avLst/>
          </a:prstGeom>
        </p:spPr>
      </p:pic>
    </p:spTree>
    <p:extLst>
      <p:ext uri="{BB962C8B-B14F-4D97-AF65-F5344CB8AC3E}">
        <p14:creationId xmlns:p14="http://schemas.microsoft.com/office/powerpoint/2010/main" val="162584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6" name="TextBox 6"/>
          <p:cNvSpPr txBox="1"/>
          <p:nvPr/>
        </p:nvSpPr>
        <p:spPr>
          <a:xfrm>
            <a:off x="4673498" y="743344"/>
            <a:ext cx="1056650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Smart Specialization Platform</a:t>
            </a: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pic>
        <p:nvPicPr>
          <p:cNvPr id="21" name="Picture 20">
            <a:hlinkClick r:id="rId11"/>
            <a:extLst>
              <a:ext uri="{FF2B5EF4-FFF2-40B4-BE49-F238E27FC236}">
                <a16:creationId xmlns:a16="http://schemas.microsoft.com/office/drawing/2014/main" id="{BC68F33F-9C2B-566D-6190-7B80040849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86253" y="1838119"/>
            <a:ext cx="6758273" cy="2163413"/>
          </a:xfrm>
          <a:prstGeom prst="rect">
            <a:avLst/>
          </a:prstGeom>
        </p:spPr>
      </p:pic>
      <p:sp>
        <p:nvSpPr>
          <p:cNvPr id="22" name="TextBox 17">
            <a:extLst>
              <a:ext uri="{FF2B5EF4-FFF2-40B4-BE49-F238E27FC236}">
                <a16:creationId xmlns:a16="http://schemas.microsoft.com/office/drawing/2014/main" id="{F3C5965A-9824-060A-1CBA-144CB05B9485}"/>
              </a:ext>
            </a:extLst>
          </p:cNvPr>
          <p:cNvSpPr txBox="1"/>
          <p:nvPr/>
        </p:nvSpPr>
        <p:spPr>
          <a:xfrm>
            <a:off x="2190175" y="4497810"/>
            <a:ext cx="13907649" cy="216341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In order to promote </a:t>
            </a:r>
            <a:r>
              <a:rPr lang="en-US" sz="2400" b="1" spc="-36" dirty="0">
                <a:solidFill>
                  <a:srgbClr val="000000"/>
                </a:solidFill>
                <a:latin typeface="Abhaya Libre Regular"/>
              </a:rPr>
              <a:t>Smart Specialization</a:t>
            </a:r>
            <a:r>
              <a:rPr lang="en-US" sz="2400" spc="-36" dirty="0">
                <a:solidFill>
                  <a:srgbClr val="000000"/>
                </a:solidFill>
                <a:latin typeface="Abhaya Libre Regular"/>
              </a:rPr>
              <a:t>, the </a:t>
            </a:r>
            <a:r>
              <a:rPr lang="en-US" sz="2400" b="1" spc="-36" dirty="0">
                <a:solidFill>
                  <a:srgbClr val="000000"/>
                </a:solidFill>
                <a:latin typeface="Abhaya Libre Regular"/>
              </a:rPr>
              <a:t>European Commission </a:t>
            </a:r>
            <a:r>
              <a:rPr lang="en-US" sz="2400" spc="-36" dirty="0">
                <a:solidFill>
                  <a:srgbClr val="000000"/>
                </a:solidFill>
                <a:latin typeface="Abhaya Libre Regular"/>
              </a:rPr>
              <a:t>announced the creation of the </a:t>
            </a:r>
            <a:r>
              <a:rPr lang="en-US" sz="2400" b="1" spc="-36" dirty="0">
                <a:solidFill>
                  <a:srgbClr val="000000"/>
                </a:solidFill>
                <a:latin typeface="Abhaya Libre Regular"/>
              </a:rPr>
              <a:t>S3 Platform </a:t>
            </a:r>
            <a:r>
              <a:rPr lang="en-US" sz="2400" spc="-36" dirty="0">
                <a:solidFill>
                  <a:srgbClr val="000000"/>
                </a:solidFill>
                <a:latin typeface="Abhaya Libre Regular"/>
              </a:rPr>
              <a:t>in 2010 in a relevant text “</a:t>
            </a:r>
            <a:r>
              <a:rPr lang="en-US" sz="2400" b="1" spc="-36" dirty="0">
                <a:solidFill>
                  <a:srgbClr val="000000"/>
                </a:solidFill>
                <a:latin typeface="Abhaya Libre Regular"/>
              </a:rPr>
              <a:t>Regional Policy contributing to smart growth in Europe 2020</a:t>
            </a:r>
            <a:r>
              <a:rPr lang="en-US" sz="2400" spc="-36" dirty="0">
                <a:solidFill>
                  <a:srgbClr val="000000"/>
                </a:solidFill>
                <a:latin typeface="Abhaya Libre Regular"/>
              </a:rPr>
              <a:t>”. </a:t>
            </a:r>
          </a:p>
          <a:p>
            <a:pPr algn="just">
              <a:lnSpc>
                <a:spcPts val="3359"/>
              </a:lnSpc>
            </a:pPr>
            <a:r>
              <a:rPr lang="en-US" sz="2400" spc="-36" dirty="0">
                <a:solidFill>
                  <a:srgbClr val="000000"/>
                </a:solidFill>
                <a:latin typeface="Abhaya Libre Regular"/>
              </a:rPr>
              <a:t>The platform was founded in 2010 and its role is to provide methodologies, information, expertise and guidance to national and regional policy makers, as well as encourage cross-border collaboration and mutual learning and to put the concept of Smart Specialization being discussed in academia.</a:t>
            </a:r>
          </a:p>
        </p:txBody>
      </p:sp>
      <p:pic>
        <p:nvPicPr>
          <p:cNvPr id="7" name="Picture 11">
            <a:extLst>
              <a:ext uri="{FF2B5EF4-FFF2-40B4-BE49-F238E27FC236}">
                <a16:creationId xmlns:a16="http://schemas.microsoft.com/office/drawing/2014/main" id="{979F2C82-A1EB-0958-D3F5-CB970994640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995996" y="6928284"/>
            <a:ext cx="2198045" cy="2050415"/>
          </a:xfrm>
          <a:prstGeom prst="rect">
            <a:avLst/>
          </a:prstGeom>
        </p:spPr>
      </p:pic>
    </p:spTree>
    <p:extLst>
      <p:ext uri="{BB962C8B-B14F-4D97-AF65-F5344CB8AC3E}">
        <p14:creationId xmlns:p14="http://schemas.microsoft.com/office/powerpoint/2010/main" val="368004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6" name="TextBox 6"/>
          <p:cNvSpPr txBox="1"/>
          <p:nvPr/>
        </p:nvSpPr>
        <p:spPr>
          <a:xfrm>
            <a:off x="4673498" y="743344"/>
            <a:ext cx="1056650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Smart Specialization Platform</a:t>
            </a: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22" name="TextBox 17">
            <a:extLst>
              <a:ext uri="{FF2B5EF4-FFF2-40B4-BE49-F238E27FC236}">
                <a16:creationId xmlns:a16="http://schemas.microsoft.com/office/drawing/2014/main" id="{F3C5965A-9824-060A-1CBA-144CB05B9485}"/>
              </a:ext>
            </a:extLst>
          </p:cNvPr>
          <p:cNvSpPr txBox="1"/>
          <p:nvPr/>
        </p:nvSpPr>
        <p:spPr>
          <a:xfrm>
            <a:off x="2190175" y="2476500"/>
            <a:ext cx="13907649" cy="5215530"/>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a:t>
            </a:r>
            <a:r>
              <a:rPr lang="en-US" sz="2400" b="1" spc="-36" dirty="0">
                <a:solidFill>
                  <a:srgbClr val="000000"/>
                </a:solidFill>
                <a:latin typeface="Abhaya Libre Regular"/>
              </a:rPr>
              <a:t>Platform</a:t>
            </a:r>
            <a:r>
              <a:rPr lang="en-US" sz="2400" spc="-36" dirty="0">
                <a:solidFill>
                  <a:srgbClr val="000000"/>
                </a:solidFill>
                <a:latin typeface="Abhaya Libre Regular"/>
              </a:rPr>
              <a:t> is hosted by JRC's Growth and Innovation Directorate (Dir. B) in Seville.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The three main platform’s components are the following</a:t>
            </a:r>
            <a:r>
              <a:rPr lang="el-GR" sz="2400" spc="-36" dirty="0">
                <a:solidFill>
                  <a:srgbClr val="000000"/>
                </a:solidFill>
                <a:latin typeface="Abhaya Libre Regular"/>
              </a:rPr>
              <a:t>:</a:t>
            </a:r>
          </a:p>
          <a:p>
            <a:pPr algn="just">
              <a:lnSpc>
                <a:spcPts val="3359"/>
              </a:lnSpc>
            </a:pPr>
            <a:endParaRPr lang="el-GR" sz="2400" spc="-36" dirty="0">
              <a:solidFill>
                <a:srgbClr val="000000"/>
              </a:solidFill>
              <a:latin typeface="Abhaya Libre Regular"/>
            </a:endParaRPr>
          </a:p>
          <a:p>
            <a:pPr algn="just">
              <a:lnSpc>
                <a:spcPts val="3359"/>
              </a:lnSpc>
            </a:pPr>
            <a:r>
              <a:rPr lang="el-GR" sz="2400" b="1" spc="-36" dirty="0">
                <a:solidFill>
                  <a:srgbClr val="000000"/>
                </a:solidFill>
                <a:latin typeface="Abhaya Libre Regular"/>
              </a:rPr>
              <a:t>1. </a:t>
            </a:r>
            <a:r>
              <a:rPr lang="en-US" sz="2400" spc="-36" dirty="0">
                <a:solidFill>
                  <a:srgbClr val="000000"/>
                </a:solidFill>
                <a:latin typeface="Abhaya Libre Regular"/>
              </a:rPr>
              <a:t>A project management and R&amp;D team at the JRC</a:t>
            </a:r>
            <a:endParaRPr lang="el-GR" sz="2400" spc="-36" dirty="0">
              <a:solidFill>
                <a:srgbClr val="000000"/>
              </a:solidFill>
              <a:latin typeface="Abhaya Libre Regular"/>
            </a:endParaRPr>
          </a:p>
          <a:p>
            <a:pPr algn="just">
              <a:lnSpc>
                <a:spcPts val="3359"/>
              </a:lnSpc>
            </a:pPr>
            <a:endParaRPr lang="el-GR" sz="2400" spc="-36" dirty="0">
              <a:solidFill>
                <a:srgbClr val="000000"/>
              </a:solidFill>
              <a:latin typeface="Abhaya Libre Regular"/>
            </a:endParaRPr>
          </a:p>
          <a:p>
            <a:pPr algn="just">
              <a:lnSpc>
                <a:spcPts val="3359"/>
              </a:lnSpc>
            </a:pPr>
            <a:r>
              <a:rPr lang="el-GR" sz="2400" b="1" spc="-36" dirty="0">
                <a:solidFill>
                  <a:srgbClr val="000000"/>
                </a:solidFill>
                <a:latin typeface="Abhaya Libre Regular"/>
              </a:rPr>
              <a:t>2</a:t>
            </a:r>
            <a:r>
              <a:rPr lang="el-GR" sz="2400" spc="-36" dirty="0">
                <a:solidFill>
                  <a:srgbClr val="000000"/>
                </a:solidFill>
                <a:latin typeface="Abhaya Libre Regular"/>
              </a:rPr>
              <a:t>. </a:t>
            </a:r>
            <a:r>
              <a:rPr lang="en-US" sz="2400" spc="-36" dirty="0">
                <a:solidFill>
                  <a:srgbClr val="000000"/>
                </a:solidFill>
                <a:latin typeface="Abhaya Libre Regular"/>
              </a:rPr>
              <a:t>A steering team made up of members from various commission services.</a:t>
            </a:r>
            <a:endParaRPr lang="el-GR"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el-GR" sz="2400" b="1" spc="-36" dirty="0">
                <a:solidFill>
                  <a:srgbClr val="000000"/>
                </a:solidFill>
                <a:latin typeface="Abhaya Libre Regular"/>
              </a:rPr>
              <a:t>3. </a:t>
            </a:r>
            <a:r>
              <a:rPr lang="en-US" sz="2400" spc="-36" dirty="0">
                <a:solidFill>
                  <a:srgbClr val="000000"/>
                </a:solidFill>
                <a:latin typeface="Abhaya Libre Regular"/>
              </a:rPr>
              <a:t>A mirror Group of eminent academics and specialists in innovation and regional development as well as representatives from organizations including the OECD, EURADA, ERRIN, EBN, and the European Cluster Observatory and Alliance).</a:t>
            </a:r>
          </a:p>
          <a:p>
            <a:pPr algn="just">
              <a:lnSpc>
                <a:spcPts val="3359"/>
              </a:lnSpc>
            </a:pPr>
            <a:endParaRPr lang="en-US" sz="2400" spc="-36" dirty="0">
              <a:solidFill>
                <a:srgbClr val="000000"/>
              </a:solidFill>
              <a:latin typeface="Abhaya Libre Regular"/>
            </a:endParaRPr>
          </a:p>
        </p:txBody>
      </p:sp>
      <p:pic>
        <p:nvPicPr>
          <p:cNvPr id="7" name="Picture 26">
            <a:extLst>
              <a:ext uri="{FF2B5EF4-FFF2-40B4-BE49-F238E27FC236}">
                <a16:creationId xmlns:a16="http://schemas.microsoft.com/office/drawing/2014/main" id="{0D6F1214-7626-9B6F-0062-5EB8140FD9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573000" y="3619500"/>
            <a:ext cx="1638851" cy="1638851"/>
          </a:xfrm>
          <a:prstGeom prst="rect">
            <a:avLst/>
          </a:prstGeom>
        </p:spPr>
      </p:pic>
    </p:spTree>
    <p:extLst>
      <p:ext uri="{BB962C8B-B14F-4D97-AF65-F5344CB8AC3E}">
        <p14:creationId xmlns:p14="http://schemas.microsoft.com/office/powerpoint/2010/main" val="9318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6" name="TextBox 6"/>
          <p:cNvSpPr txBox="1"/>
          <p:nvPr/>
        </p:nvSpPr>
        <p:spPr>
          <a:xfrm>
            <a:off x="4673498" y="743344"/>
            <a:ext cx="1056650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Smart Specialization Platform activities (a)</a:t>
            </a:r>
          </a:p>
        </p:txBody>
      </p:sp>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graphicFrame>
        <p:nvGraphicFramePr>
          <p:cNvPr id="7" name="Diagram 6">
            <a:extLst>
              <a:ext uri="{FF2B5EF4-FFF2-40B4-BE49-F238E27FC236}">
                <a16:creationId xmlns:a16="http://schemas.microsoft.com/office/drawing/2014/main" id="{BF22F457-1EF1-36AF-A172-FDFA50B61163}"/>
              </a:ext>
            </a:extLst>
          </p:cNvPr>
          <p:cNvGraphicFramePr/>
          <p:nvPr>
            <p:extLst>
              <p:ext uri="{D42A27DB-BD31-4B8C-83A1-F6EECF244321}">
                <p14:modId xmlns:p14="http://schemas.microsoft.com/office/powerpoint/2010/main" val="4132633501"/>
              </p:ext>
            </p:extLst>
          </p:nvPr>
        </p:nvGraphicFramePr>
        <p:xfrm>
          <a:off x="2209800" y="2374982"/>
          <a:ext cx="13030200" cy="6654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323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2515757" y="2019691"/>
            <a:ext cx="14307856" cy="3173946"/>
          </a:xfrm>
          <a:prstGeom prst="rect">
            <a:avLst/>
          </a:prstGeom>
        </p:spPr>
        <p:txBody>
          <a:bodyPr lIns="0" tIns="0" rIns="0" bIns="0" rtlCol="0" anchor="t">
            <a:spAutoFit/>
          </a:bodyPr>
          <a:lstStyle/>
          <a:p>
            <a:pPr algn="ctr">
              <a:lnSpc>
                <a:spcPts val="12599"/>
              </a:lnSpc>
            </a:pPr>
            <a:r>
              <a:rPr lang="en-US" sz="9000" dirty="0">
                <a:solidFill>
                  <a:srgbClr val="04989E"/>
                </a:solidFill>
                <a:latin typeface="Abhaya Libre Regular"/>
              </a:rPr>
              <a:t>Smart Specialization – Sectors applied</a:t>
            </a: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6" name="TextBox 6"/>
          <p:cNvSpPr txBox="1"/>
          <p:nvPr/>
        </p:nvSpPr>
        <p:spPr>
          <a:xfrm>
            <a:off x="4673498" y="743344"/>
            <a:ext cx="1056650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Smart Specialization Platform activities (b)</a:t>
            </a:r>
          </a:p>
        </p:txBody>
      </p:sp>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graphicFrame>
        <p:nvGraphicFramePr>
          <p:cNvPr id="7" name="Diagram 6">
            <a:extLst>
              <a:ext uri="{FF2B5EF4-FFF2-40B4-BE49-F238E27FC236}">
                <a16:creationId xmlns:a16="http://schemas.microsoft.com/office/drawing/2014/main" id="{BF22F457-1EF1-36AF-A172-FDFA50B61163}"/>
              </a:ext>
            </a:extLst>
          </p:cNvPr>
          <p:cNvGraphicFramePr/>
          <p:nvPr>
            <p:extLst>
              <p:ext uri="{D42A27DB-BD31-4B8C-83A1-F6EECF244321}">
                <p14:modId xmlns:p14="http://schemas.microsoft.com/office/powerpoint/2010/main" val="3728187174"/>
              </p:ext>
            </p:extLst>
          </p:nvPr>
        </p:nvGraphicFramePr>
        <p:xfrm>
          <a:off x="2209800" y="2374982"/>
          <a:ext cx="13030200" cy="6654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5222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8" name="TextBox 8"/>
          <p:cNvSpPr txBox="1"/>
          <p:nvPr/>
        </p:nvSpPr>
        <p:spPr>
          <a:xfrm>
            <a:off x="1911525" y="3799930"/>
            <a:ext cx="12871275" cy="5215530"/>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Smart specialization platform offers: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Training to policy makers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Access to essential information</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Attending in high quality research projects informing about policy making process and strategy formation</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Facilitating peer-reviews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Instances of good practices and advices</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Organizing policymakers' information sessions and attending conferences</a:t>
            </a: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9" name="TextBox 9"/>
          <p:cNvSpPr txBox="1"/>
          <p:nvPr/>
        </p:nvSpPr>
        <p:spPr>
          <a:xfrm>
            <a:off x="1911524" y="2052507"/>
            <a:ext cx="132522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Smart specialization platform services</a:t>
            </a:r>
          </a:p>
        </p:txBody>
      </p:sp>
      <p:pic>
        <p:nvPicPr>
          <p:cNvPr id="6" name="Picture 12">
            <a:extLst>
              <a:ext uri="{FF2B5EF4-FFF2-40B4-BE49-F238E27FC236}">
                <a16:creationId xmlns:a16="http://schemas.microsoft.com/office/drawing/2014/main" id="{8CF2B70A-8EAB-3E8E-14D9-B020E5E5E4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291387" y="5777052"/>
            <a:ext cx="3744823" cy="4059429"/>
          </a:xfrm>
          <a:prstGeom prst="rect">
            <a:avLst/>
          </a:prstGeom>
        </p:spPr>
      </p:pic>
      <p:sp>
        <p:nvSpPr>
          <p:cNvPr id="12" name="TextBox 11">
            <a:extLst>
              <a:ext uri="{FF2B5EF4-FFF2-40B4-BE49-F238E27FC236}">
                <a16:creationId xmlns:a16="http://schemas.microsoft.com/office/drawing/2014/main" id="{DFC2335A-91AF-FCAB-C2F9-5F28A6FF9E89}"/>
              </a:ext>
            </a:extLst>
          </p:cNvPr>
          <p:cNvSpPr txBox="1"/>
          <p:nvPr/>
        </p:nvSpPr>
        <p:spPr>
          <a:xfrm>
            <a:off x="13792200" y="6765807"/>
            <a:ext cx="2971800" cy="1569660"/>
          </a:xfrm>
          <a:prstGeom prst="rect">
            <a:avLst/>
          </a:prstGeom>
          <a:noFill/>
        </p:spPr>
        <p:txBody>
          <a:bodyPr wrap="square" rtlCol="0">
            <a:spAutoFit/>
          </a:bodyPr>
          <a:lstStyle/>
          <a:p>
            <a:r>
              <a:rPr lang="en-US" sz="2400" b="1" i="1" dirty="0">
                <a:latin typeface="Abhaya Libre Regular" panose="020B0604020202020204" charset="0"/>
                <a:cs typeface="Abhaya Libre Regular" panose="020B0604020202020204" charset="0"/>
              </a:rPr>
              <a:t>All  EU member States and Regions are eligible to register on the Platform</a:t>
            </a:r>
          </a:p>
        </p:txBody>
      </p:sp>
    </p:spTree>
    <p:extLst>
      <p:ext uri="{BB962C8B-B14F-4D97-AF65-F5344CB8AC3E}">
        <p14:creationId xmlns:p14="http://schemas.microsoft.com/office/powerpoint/2010/main" val="61148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77073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 S3 Platform (Video)</a:t>
            </a:r>
          </a:p>
        </p:txBody>
      </p:sp>
      <p:sp>
        <p:nvSpPr>
          <p:cNvPr id="14" name="TextBox 14"/>
          <p:cNvSpPr txBox="1"/>
          <p:nvPr/>
        </p:nvSpPr>
        <p:spPr>
          <a:xfrm>
            <a:off x="6934200" y="7119809"/>
            <a:ext cx="7965729" cy="28212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Source: https://youtu.be/uqntML2ycGY</a:t>
            </a:r>
          </a:p>
        </p:txBody>
      </p:sp>
      <p:pic>
        <p:nvPicPr>
          <p:cNvPr id="15" name="Online Media 14" title="The Smart Specialisation Platform">
            <a:hlinkClick r:id="" action="ppaction://media"/>
            <a:extLst>
              <a:ext uri="{FF2B5EF4-FFF2-40B4-BE49-F238E27FC236}">
                <a16:creationId xmlns:a16="http://schemas.microsoft.com/office/drawing/2014/main" id="{42AB7718-FBE9-8217-256D-6336974F362C}"/>
              </a:ext>
            </a:extLst>
          </p:cNvPr>
          <p:cNvPicPr>
            <a:picLocks noRot="1" noChangeAspect="1"/>
          </p:cNvPicPr>
          <p:nvPr>
            <a:videoFile r:link="rId1"/>
          </p:nvPr>
        </p:nvPicPr>
        <p:blipFill>
          <a:blip r:embed="rId11"/>
          <a:stretch>
            <a:fillRect/>
          </a:stretch>
        </p:blipFill>
        <p:spPr>
          <a:xfrm>
            <a:off x="4981721" y="1872756"/>
            <a:ext cx="8009547" cy="5046526"/>
          </a:xfrm>
          <a:prstGeom prst="rect">
            <a:avLst/>
          </a:prstGeom>
        </p:spPr>
      </p:pic>
    </p:spTree>
    <p:extLst>
      <p:ext uri="{BB962C8B-B14F-4D97-AF65-F5344CB8AC3E}">
        <p14:creationId xmlns:p14="http://schemas.microsoft.com/office/powerpoint/2010/main" val="17338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8" name="TextBox 8"/>
          <p:cNvSpPr txBox="1"/>
          <p:nvPr/>
        </p:nvSpPr>
        <p:spPr>
          <a:xfrm>
            <a:off x="1911525" y="3799930"/>
            <a:ext cx="14014275" cy="4343497"/>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Universities can be a foundation for local economies in a wide range branches. Their contribution in this direction can be achieved through:</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business innovation which is closely linked to the research function of the University,</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development of human capital linked to teaching</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Of expanding the community associated with the University</a:t>
            </a:r>
          </a:p>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The contribution of its executives and members to the local community</a:t>
            </a:r>
            <a:endParaRPr lang="el-GR" sz="2400" spc="-36" dirty="0">
              <a:solidFill>
                <a:srgbClr val="000000"/>
              </a:solidFill>
              <a:latin typeface="Abhaya Libre Regular"/>
            </a:endParaRPr>
          </a:p>
          <a:p>
            <a:pPr marL="342900" indent="-342900" algn="just">
              <a:lnSpc>
                <a:spcPts val="3359"/>
              </a:lnSpc>
              <a:buFont typeface="Arial" panose="020B0604020202020204" pitchFamily="34" charset="0"/>
              <a:buChar char="•"/>
            </a:pPr>
            <a:endParaRPr lang="el-GR"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If the above prerequisites are met, then the University is capable to take an active role in the regional development process.</a:t>
            </a:r>
            <a:endParaRPr lang="el-GR" sz="2400" spc="-36" dirty="0">
              <a:solidFill>
                <a:srgbClr val="000000"/>
              </a:solidFill>
              <a:latin typeface="Abhaya Libre Regular"/>
            </a:endParaRPr>
          </a:p>
        </p:txBody>
      </p:sp>
      <p:sp>
        <p:nvSpPr>
          <p:cNvPr id="9" name="TextBox 9"/>
          <p:cNvSpPr txBox="1"/>
          <p:nvPr/>
        </p:nvSpPr>
        <p:spPr>
          <a:xfrm>
            <a:off x="1911525" y="1139105"/>
            <a:ext cx="13252275"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The role of Universities in Smart specialization</a:t>
            </a:r>
          </a:p>
        </p:txBody>
      </p:sp>
      <p:pic>
        <p:nvPicPr>
          <p:cNvPr id="7" name="Picture 34">
            <a:extLst>
              <a:ext uri="{FF2B5EF4-FFF2-40B4-BE49-F238E27FC236}">
                <a16:creationId xmlns:a16="http://schemas.microsoft.com/office/drawing/2014/main" id="{FE2B26CC-464B-1BAC-BEDE-BA4C43C6B1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5480239" y="8267700"/>
            <a:ext cx="3334026" cy="358848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9" name="TextBox 9"/>
          <p:cNvSpPr txBox="1"/>
          <p:nvPr/>
        </p:nvSpPr>
        <p:spPr>
          <a:xfrm>
            <a:off x="2514600" y="885960"/>
            <a:ext cx="12990472"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Universities and Regional innovation</a:t>
            </a:r>
          </a:p>
        </p:txBody>
      </p:sp>
      <p:sp>
        <p:nvSpPr>
          <p:cNvPr id="13" name="TextBox 13"/>
          <p:cNvSpPr txBox="1"/>
          <p:nvPr/>
        </p:nvSpPr>
        <p:spPr>
          <a:xfrm>
            <a:off x="9478319" y="1872563"/>
            <a:ext cx="4211950" cy="2599430"/>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The promotion of the active involvement of the </a:t>
            </a:r>
            <a:r>
              <a:rPr lang="en-US" sz="2400" b="1" spc="-36" dirty="0">
                <a:solidFill>
                  <a:srgbClr val="000000"/>
                </a:solidFill>
                <a:latin typeface="Abhaya Libre Regular"/>
              </a:rPr>
              <a:t>Universities</a:t>
            </a:r>
            <a:r>
              <a:rPr lang="en-US" sz="2400" spc="-36" dirty="0">
                <a:solidFill>
                  <a:srgbClr val="000000"/>
                </a:solidFill>
                <a:latin typeface="Abhaya Libre Regular"/>
              </a:rPr>
              <a:t> in the </a:t>
            </a:r>
            <a:r>
              <a:rPr lang="en-US" sz="2400" b="1" spc="-36" dirty="0">
                <a:solidFill>
                  <a:srgbClr val="000000"/>
                </a:solidFill>
                <a:latin typeface="Abhaya Libre Regular"/>
              </a:rPr>
              <a:t>regions</a:t>
            </a:r>
            <a:r>
              <a:rPr lang="en-US" sz="2400" spc="-36" dirty="0">
                <a:solidFill>
                  <a:srgbClr val="000000"/>
                </a:solidFill>
                <a:latin typeface="Abhaya Libre Regular"/>
              </a:rPr>
              <a:t> has acquired a new importance for the development of the concept of regional smart specialization.</a:t>
            </a:r>
          </a:p>
        </p:txBody>
      </p:sp>
      <p:sp>
        <p:nvSpPr>
          <p:cNvPr id="17" name="TextBox 17"/>
          <p:cNvSpPr txBox="1"/>
          <p:nvPr/>
        </p:nvSpPr>
        <p:spPr>
          <a:xfrm>
            <a:off x="1437120" y="5143500"/>
            <a:ext cx="5156465" cy="347146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According to </a:t>
            </a:r>
            <a:r>
              <a:rPr lang="en-US" sz="2400" spc="-36" dirty="0">
                <a:solidFill>
                  <a:srgbClr val="000000"/>
                </a:solidFill>
                <a:latin typeface="Abhaya Libre Regular"/>
                <a:hlinkClick r:id="rId11"/>
              </a:rPr>
              <a:t>McCann and Ortega-</a:t>
            </a:r>
            <a:r>
              <a:rPr lang="en-US" sz="2400" spc="-36" dirty="0" err="1">
                <a:solidFill>
                  <a:srgbClr val="000000"/>
                </a:solidFill>
                <a:latin typeface="Abhaya Libre Regular"/>
                <a:hlinkClick r:id="rId11"/>
              </a:rPr>
              <a:t>Argiles</a:t>
            </a:r>
            <a:r>
              <a:rPr lang="en-US" sz="2400" spc="-36" dirty="0">
                <a:solidFill>
                  <a:srgbClr val="000000"/>
                </a:solidFill>
                <a:latin typeface="Abhaya Libre Regular"/>
                <a:hlinkClick r:id="rId11"/>
              </a:rPr>
              <a:t> study</a:t>
            </a:r>
            <a:r>
              <a:rPr lang="en-US" sz="2400" spc="-36" dirty="0">
                <a:solidFill>
                  <a:srgbClr val="000000"/>
                </a:solidFill>
                <a:latin typeface="Abhaya Libre Regular"/>
              </a:rPr>
              <a:t> Smart Specialization foresees that the definition of areas for expansion and development is related to the roe of specific stakeholders such as researchers, suppliers, manufacturers and service providers, entrepreneurs, end uses in research and industry etc.</a:t>
            </a:r>
          </a:p>
        </p:txBody>
      </p:sp>
      <p:sp>
        <p:nvSpPr>
          <p:cNvPr id="18" name="TextBox 13">
            <a:extLst>
              <a:ext uri="{FF2B5EF4-FFF2-40B4-BE49-F238E27FC236}">
                <a16:creationId xmlns:a16="http://schemas.microsoft.com/office/drawing/2014/main" id="{1F06F383-0091-1616-D081-BD8F1875F84C}"/>
              </a:ext>
            </a:extLst>
          </p:cNvPr>
          <p:cNvSpPr txBox="1"/>
          <p:nvPr/>
        </p:nvSpPr>
        <p:spPr>
          <a:xfrm>
            <a:off x="10883281" y="5302228"/>
            <a:ext cx="6477000" cy="303544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These stakeholders seek to acquire knowledge and capital</a:t>
            </a:r>
            <a:r>
              <a:rPr lang="el-GR" sz="2400" spc="-36" dirty="0">
                <a:solidFill>
                  <a:srgbClr val="000000"/>
                </a:solidFill>
                <a:latin typeface="Abhaya Libre Regular"/>
              </a:rPr>
              <a:t>, </a:t>
            </a:r>
            <a:r>
              <a:rPr lang="en-US" sz="2400" spc="-36" dirty="0">
                <a:solidFill>
                  <a:srgbClr val="000000"/>
                </a:solidFill>
                <a:latin typeface="Abhaya Libre Regular"/>
              </a:rPr>
              <a:t>explore potential buying opportunities, identifying technology to exploit. Thus, Universities can play an important role in defining a regional smart specialization strategy, contributing to a more rigorous assessment of knowledge area, area, competences and skills etc.</a:t>
            </a:r>
          </a:p>
        </p:txBody>
      </p:sp>
      <p:pic>
        <p:nvPicPr>
          <p:cNvPr id="8" name="Picture 7">
            <a:extLst>
              <a:ext uri="{FF2B5EF4-FFF2-40B4-BE49-F238E27FC236}">
                <a16:creationId xmlns:a16="http://schemas.microsoft.com/office/drawing/2014/main" id="{D35C7212-24D7-5CFA-FBFA-028DC399595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49988" y="1869292"/>
            <a:ext cx="2790558" cy="1860372"/>
          </a:xfrm>
          <a:prstGeom prst="rect">
            <a:avLst/>
          </a:prstGeom>
        </p:spPr>
      </p:pic>
      <p:pic>
        <p:nvPicPr>
          <p:cNvPr id="16" name="Picture 17">
            <a:extLst>
              <a:ext uri="{FF2B5EF4-FFF2-40B4-BE49-F238E27FC236}">
                <a16:creationId xmlns:a16="http://schemas.microsoft.com/office/drawing/2014/main" id="{0CCA9FDB-0080-201F-62CF-4F2DDC63628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04666" y="5208509"/>
            <a:ext cx="2001176" cy="2001176"/>
          </a:xfrm>
          <a:prstGeom prst="rect">
            <a:avLst/>
          </a:prstGeom>
        </p:spPr>
      </p:pic>
    </p:spTree>
    <p:extLst>
      <p:ext uri="{BB962C8B-B14F-4D97-AF65-F5344CB8AC3E}">
        <p14:creationId xmlns:p14="http://schemas.microsoft.com/office/powerpoint/2010/main" val="412579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5105400" y="1356693"/>
            <a:ext cx="925199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Andalusia (a)</a:t>
            </a:r>
          </a:p>
        </p:txBody>
      </p:sp>
      <p:pic>
        <p:nvPicPr>
          <p:cNvPr id="6" name="Picture 5">
            <a:extLst>
              <a:ext uri="{FF2B5EF4-FFF2-40B4-BE49-F238E27FC236}">
                <a16:creationId xmlns:a16="http://schemas.microsoft.com/office/drawing/2014/main" id="{9355BFFE-EEEA-A287-BB36-73DCD707655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092125" y="2991080"/>
            <a:ext cx="4286250" cy="3238500"/>
          </a:xfrm>
          <a:prstGeom prst="rect">
            <a:avLst/>
          </a:prstGeom>
        </p:spPr>
      </p:pic>
      <p:sp>
        <p:nvSpPr>
          <p:cNvPr id="7" name="TextBox 6">
            <a:extLst>
              <a:ext uri="{FF2B5EF4-FFF2-40B4-BE49-F238E27FC236}">
                <a16:creationId xmlns:a16="http://schemas.microsoft.com/office/drawing/2014/main" id="{46C7CA0D-8B38-5855-0CB0-BDC180BD1906}"/>
              </a:ext>
            </a:extLst>
          </p:cNvPr>
          <p:cNvSpPr txBox="1"/>
          <p:nvPr/>
        </p:nvSpPr>
        <p:spPr>
          <a:xfrm>
            <a:off x="13716000" y="6364706"/>
            <a:ext cx="4286250" cy="230832"/>
          </a:xfrm>
          <a:prstGeom prst="rect">
            <a:avLst/>
          </a:prstGeom>
          <a:noFill/>
        </p:spPr>
        <p:txBody>
          <a:bodyPr wrap="square" rtlCol="0">
            <a:spAutoFit/>
          </a:bodyPr>
          <a:lstStyle/>
          <a:p>
            <a:r>
              <a:rPr lang="en-US" sz="900">
                <a:hlinkClick r:id="rId8" tooltip="https://scn.wikipedia.org/wiki/Andalusia"/>
              </a:rPr>
              <a:t>This Photo</a:t>
            </a:r>
            <a:r>
              <a:rPr lang="en-US" sz="900"/>
              <a:t> by Unknown Author is licensed under </a:t>
            </a:r>
            <a:r>
              <a:rPr lang="en-US" sz="900">
                <a:hlinkClick r:id="rId9" tooltip="https://creativecommons.org/licenses/by-sa/3.0/"/>
              </a:rPr>
              <a:t>CC BY-SA</a:t>
            </a:r>
            <a:endParaRPr lang="en-US" sz="900"/>
          </a:p>
        </p:txBody>
      </p:sp>
      <p:sp>
        <p:nvSpPr>
          <p:cNvPr id="10" name="TextBox 9">
            <a:extLst>
              <a:ext uri="{FF2B5EF4-FFF2-40B4-BE49-F238E27FC236}">
                <a16:creationId xmlns:a16="http://schemas.microsoft.com/office/drawing/2014/main" id="{295D869B-8623-2493-4C09-3B7A089505FB}"/>
              </a:ext>
            </a:extLst>
          </p:cNvPr>
          <p:cNvSpPr txBox="1"/>
          <p:nvPr/>
        </p:nvSpPr>
        <p:spPr>
          <a:xfrm>
            <a:off x="1219200" y="3314700"/>
            <a:ext cx="10134600" cy="5632311"/>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Spain has given priority to its </a:t>
            </a:r>
            <a:r>
              <a:rPr lang="en-US" sz="2400" b="1" dirty="0">
                <a:latin typeface="Abhaya Libre Regular" panose="020B0604020202020204" charset="0"/>
                <a:cs typeface="Abhaya Libre Regular" panose="020B0604020202020204" charset="0"/>
              </a:rPr>
              <a:t>aerospace cluster</a:t>
            </a:r>
            <a:r>
              <a:rPr lang="en-US" sz="2400" dirty="0">
                <a:latin typeface="Abhaya Libre Regular" panose="020B0604020202020204" charset="0"/>
                <a:cs typeface="Abhaya Libre Regular" panose="020B0604020202020204" charset="0"/>
              </a:rPr>
              <a:t>, building on its </a:t>
            </a:r>
            <a:r>
              <a:rPr lang="en-US" sz="2400" b="1" dirty="0">
                <a:latin typeface="Abhaya Libre Regular" panose="020B0604020202020204" charset="0"/>
                <a:cs typeface="Abhaya Libre Regular" panose="020B0604020202020204" charset="0"/>
              </a:rPr>
              <a:t>Advanced Centre for Aerospace Technologies</a:t>
            </a:r>
            <a:r>
              <a:rPr lang="en-US" sz="2400" dirty="0">
                <a:latin typeface="Abhaya Libre Regular" panose="020B0604020202020204" charset="0"/>
                <a:cs typeface="Abhaya Libre Regular" panose="020B0604020202020204" charset="0"/>
              </a:rPr>
              <a:t>, aeronautical scientific and technological parks, advanced system for simulating forest-fire fighting, aerial test bench, and solid knowledge base in aeronautics</a:t>
            </a:r>
            <a:endParaRPr lang="el-GR" sz="2400" dirty="0">
              <a:latin typeface="Abhaya Libre Regular" panose="020B0604020202020204" charset="0"/>
              <a:cs typeface="Abhaya Libre Regular" panose="020B0604020202020204" charset="0"/>
            </a:endParaRPr>
          </a:p>
          <a:p>
            <a:r>
              <a:rPr lang="en-US" sz="2400" dirty="0">
                <a:latin typeface="Abhaya Libre Regular" panose="020B0604020202020204" charset="0"/>
                <a:cs typeface="Abhaya Libre Regular" panose="020B0604020202020204" charset="0"/>
              </a:rPr>
              <a:t>Andalusia is famous for aeronautic activities</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and is a pioneer in this field</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having a long history that begins in 1926.</a:t>
            </a:r>
          </a:p>
          <a:p>
            <a:r>
              <a:rPr lang="en-US" sz="2400" dirty="0">
                <a:latin typeface="Abhaya Libre Regular" panose="020B0604020202020204" charset="0"/>
                <a:cs typeface="Abhaya Libre Regular" panose="020B0604020202020204" charset="0"/>
              </a:rPr>
              <a:t>The </a:t>
            </a:r>
            <a:r>
              <a:rPr lang="en-US" sz="2400" b="1" dirty="0">
                <a:latin typeface="Abhaya Libre Regular" panose="020B0604020202020204" charset="0"/>
                <a:cs typeface="Abhaya Libre Regular" panose="020B0604020202020204" charset="0"/>
              </a:rPr>
              <a:t>Nucleus cluster</a:t>
            </a:r>
            <a:r>
              <a:rPr lang="en-US" sz="2400" dirty="0">
                <a:latin typeface="Abhaya Libre Regular" panose="020B0604020202020204" charset="0"/>
                <a:cs typeface="Abhaya Libre Regular" panose="020B0604020202020204" charset="0"/>
              </a:rPr>
              <a:t> is made up of the four manufacturing facilities that the former Spanish aircraft manufacturer </a:t>
            </a:r>
            <a:r>
              <a:rPr lang="en-US" sz="2400" b="1" dirty="0">
                <a:latin typeface="Abhaya Libre Regular" panose="020B0604020202020204" charset="0"/>
                <a:cs typeface="Abhaya Libre Regular" panose="020B0604020202020204" charset="0"/>
              </a:rPr>
              <a:t>CASA</a:t>
            </a:r>
            <a:r>
              <a:rPr lang="en-US" sz="2400" dirty="0">
                <a:latin typeface="Abhaya Libre Regular" panose="020B0604020202020204" charset="0"/>
                <a:cs typeface="Abhaya Libre Regular" panose="020B0604020202020204" charset="0"/>
              </a:rPr>
              <a:t> (now </a:t>
            </a:r>
            <a:r>
              <a:rPr lang="en-US" sz="2400" b="1" dirty="0">
                <a:latin typeface="Abhaya Libre Regular" panose="020B0604020202020204" charset="0"/>
                <a:cs typeface="Abhaya Libre Regular" panose="020B0604020202020204" charset="0"/>
              </a:rPr>
              <a:t>Airbus</a:t>
            </a:r>
            <a:r>
              <a:rPr lang="en-US" sz="2400" dirty="0">
                <a:latin typeface="Abhaya Libre Regular" panose="020B0604020202020204" charset="0"/>
                <a:cs typeface="Abhaya Libre Regular" panose="020B0604020202020204" charset="0"/>
              </a:rPr>
              <a:t>) developed.</a:t>
            </a:r>
          </a:p>
          <a:p>
            <a:r>
              <a:rPr lang="en-US" sz="2400" dirty="0">
                <a:latin typeface="Abhaya Libre Regular" panose="020B0604020202020204" charset="0"/>
                <a:cs typeface="Abhaya Libre Regular" panose="020B0604020202020204" charset="0"/>
              </a:rPr>
              <a:t>Its considerable expansion can be dated to the late 1980s, when the cluster Auxiliaries, a well-maintained network of subcontractors, was formed.</a:t>
            </a:r>
          </a:p>
          <a:p>
            <a:r>
              <a:rPr lang="en-US" sz="2400" dirty="0">
                <a:latin typeface="Abhaya Libre Regular" panose="020B0604020202020204" charset="0"/>
                <a:cs typeface="Abhaya Libre Regular" panose="020B0604020202020204" charset="0"/>
              </a:rPr>
              <a:t>About 11 000 people are employed by the cluster, which is made up of 80 SMEs and 40 non-SMEs. The cluster´s turnover is approximately EUR 2 billion, which accounts for 35% of the industrial GDP of the provinces of Seville and Cádiz, the home of the cluster. </a:t>
            </a:r>
          </a:p>
          <a:p>
            <a:endParaRPr lang="en-US" sz="2400" dirty="0">
              <a:latin typeface="Abhaya Libre Regular" panose="020B0604020202020204" charset="0"/>
              <a:cs typeface="Abhaya Libre Regular" panose="020B0604020202020204" charset="0"/>
            </a:endParaRPr>
          </a:p>
        </p:txBody>
      </p:sp>
      <p:pic>
        <p:nvPicPr>
          <p:cNvPr id="11" name="Picture 2">
            <a:extLst>
              <a:ext uri="{FF2B5EF4-FFF2-40B4-BE49-F238E27FC236}">
                <a16:creationId xmlns:a16="http://schemas.microsoft.com/office/drawing/2014/main" id="{DB420101-298F-13E1-EA92-1640E2DEAA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403836">
            <a:off x="-6018967" y="7447864"/>
            <a:ext cx="10675280" cy="11378690"/>
          </a:xfrm>
          <a:prstGeom prst="rect">
            <a:avLst/>
          </a:prstGeom>
        </p:spPr>
      </p:pic>
    </p:spTree>
    <p:extLst>
      <p:ext uri="{BB962C8B-B14F-4D97-AF65-F5344CB8AC3E}">
        <p14:creationId xmlns:p14="http://schemas.microsoft.com/office/powerpoint/2010/main" val="320603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4800600" y="1356693"/>
            <a:ext cx="955679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Andalusia (b)</a:t>
            </a:r>
          </a:p>
        </p:txBody>
      </p:sp>
      <p:pic>
        <p:nvPicPr>
          <p:cNvPr id="6" name="Picture 5">
            <a:extLst>
              <a:ext uri="{FF2B5EF4-FFF2-40B4-BE49-F238E27FC236}">
                <a16:creationId xmlns:a16="http://schemas.microsoft.com/office/drawing/2014/main" id="{9355BFFE-EEEA-A287-BB36-73DCD707655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092125" y="2991080"/>
            <a:ext cx="4286250" cy="3238500"/>
          </a:xfrm>
          <a:prstGeom prst="rect">
            <a:avLst/>
          </a:prstGeom>
        </p:spPr>
      </p:pic>
      <p:sp>
        <p:nvSpPr>
          <p:cNvPr id="7" name="TextBox 6">
            <a:extLst>
              <a:ext uri="{FF2B5EF4-FFF2-40B4-BE49-F238E27FC236}">
                <a16:creationId xmlns:a16="http://schemas.microsoft.com/office/drawing/2014/main" id="{46C7CA0D-8B38-5855-0CB0-BDC180BD1906}"/>
              </a:ext>
            </a:extLst>
          </p:cNvPr>
          <p:cNvSpPr txBox="1"/>
          <p:nvPr/>
        </p:nvSpPr>
        <p:spPr>
          <a:xfrm>
            <a:off x="13716000" y="6364706"/>
            <a:ext cx="4286250" cy="230832"/>
          </a:xfrm>
          <a:prstGeom prst="rect">
            <a:avLst/>
          </a:prstGeom>
          <a:noFill/>
        </p:spPr>
        <p:txBody>
          <a:bodyPr wrap="square" rtlCol="0">
            <a:spAutoFit/>
          </a:bodyPr>
          <a:lstStyle/>
          <a:p>
            <a:r>
              <a:rPr lang="en-US" sz="900">
                <a:hlinkClick r:id="rId8" tooltip="https://scn.wikipedia.org/wiki/Andalusia"/>
              </a:rPr>
              <a:t>This Photo</a:t>
            </a:r>
            <a:r>
              <a:rPr lang="en-US" sz="900"/>
              <a:t> by Unknown Author is licensed under </a:t>
            </a:r>
            <a:r>
              <a:rPr lang="en-US" sz="900">
                <a:hlinkClick r:id="rId9" tooltip="https://creativecommons.org/licenses/by-sa/3.0/"/>
              </a:rPr>
              <a:t>CC BY-SA</a:t>
            </a:r>
            <a:endParaRPr lang="en-US" sz="900"/>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809886"/>
            <a:ext cx="11125200" cy="3785652"/>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The regional administration has built an innovative infrastructure</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to enhance aeronautics capabilities:</a:t>
            </a:r>
          </a:p>
          <a:p>
            <a:pPr marL="514350" indent="-514350">
              <a:buFont typeface="+mj-lt"/>
              <a:buAutoNum type="romanUcPeriod"/>
            </a:pPr>
            <a:r>
              <a:rPr lang="en-US" sz="2400" b="1" dirty="0">
                <a:latin typeface="Abhaya Libre Regular" panose="020B0604020202020204" charset="0"/>
                <a:cs typeface="Abhaya Libre Regular" panose="020B0604020202020204" charset="0"/>
              </a:rPr>
              <a:t>CATEC</a:t>
            </a:r>
            <a:r>
              <a:rPr lang="en-US" sz="2400" dirty="0">
                <a:latin typeface="Abhaya Libre Regular" panose="020B0604020202020204" charset="0"/>
                <a:cs typeface="Abhaya Libre Regular" panose="020B0604020202020204" charset="0"/>
              </a:rPr>
              <a:t> (Advanced Centre for Aerospace Technologies</a:t>
            </a:r>
          </a:p>
          <a:p>
            <a:pPr marL="514350" indent="-514350">
              <a:buFont typeface="+mj-lt"/>
              <a:buAutoNum type="romanUcPeriod"/>
            </a:pPr>
            <a:r>
              <a:rPr lang="en-US" sz="2400" b="1" dirty="0">
                <a:latin typeface="Abhaya Libre Regular" panose="020B0604020202020204" charset="0"/>
                <a:cs typeface="Abhaya Libre Regular" panose="020B0604020202020204" charset="0"/>
              </a:rPr>
              <a:t>SEILAF</a:t>
            </a:r>
            <a:r>
              <a:rPr lang="en-US" sz="2400" dirty="0">
                <a:latin typeface="Abhaya Libre Regular" panose="020B0604020202020204" charset="0"/>
                <a:cs typeface="Abhaya Libre Regular" panose="020B0604020202020204" charset="0"/>
              </a:rPr>
              <a:t>: an advanced system for stimulating forest-fine fighting</a:t>
            </a:r>
          </a:p>
          <a:p>
            <a:pPr marL="514350" indent="-514350">
              <a:buFont typeface="+mj-lt"/>
              <a:buAutoNum type="romanUcPeriod"/>
            </a:pPr>
            <a:r>
              <a:rPr lang="en-US" sz="2400" b="1" dirty="0">
                <a:latin typeface="Abhaya Libre Regular" panose="020B0604020202020204" charset="0"/>
                <a:cs typeface="Abhaya Libre Regular" panose="020B0604020202020204" charset="0"/>
              </a:rPr>
              <a:t>ATLAS: </a:t>
            </a:r>
            <a:r>
              <a:rPr lang="en-US" sz="2400" dirty="0">
                <a:latin typeface="Abhaya Libre Regular" panose="020B0604020202020204" charset="0"/>
                <a:cs typeface="Abhaya Libre Regular" panose="020B0604020202020204" charset="0"/>
              </a:rPr>
              <a:t>A dedicated aerial space for conducting flight tests serves as a testing ground for designers and manufacturers of unmanned aerial vehicles</a:t>
            </a:r>
          </a:p>
          <a:p>
            <a:pPr marL="514350" indent="-514350">
              <a:buFont typeface="+mj-lt"/>
              <a:buAutoNum type="romanUcPeriod"/>
            </a:pPr>
            <a:r>
              <a:rPr lang="en-US" sz="2400" b="1" dirty="0">
                <a:latin typeface="Abhaya Libre Regular" panose="020B0604020202020204" charset="0"/>
                <a:cs typeface="Abhaya Libre Regular" panose="020B0604020202020204" charset="0"/>
              </a:rPr>
              <a:t>AEROPOLIS </a:t>
            </a:r>
            <a:r>
              <a:rPr lang="en-US" sz="2400" dirty="0">
                <a:latin typeface="Abhaya Libre Regular" panose="020B0604020202020204" charset="0"/>
                <a:cs typeface="Abhaya Libre Regular" panose="020B0604020202020204" charset="0"/>
              </a:rPr>
              <a:t>and </a:t>
            </a:r>
            <a:r>
              <a:rPr lang="en-US" sz="2400" b="1" dirty="0">
                <a:latin typeface="Abhaya Libre Regular" panose="020B0604020202020204" charset="0"/>
                <a:cs typeface="Abhaya Libre Regular" panose="020B0604020202020204" charset="0"/>
              </a:rPr>
              <a:t>TECNOBAHÍA</a:t>
            </a:r>
            <a:r>
              <a:rPr lang="en-US" sz="2400" dirty="0">
                <a:latin typeface="Abhaya Libre Regular" panose="020B0604020202020204" charset="0"/>
                <a:cs typeface="Abhaya Libre Regular" panose="020B0604020202020204" charset="0"/>
              </a:rPr>
              <a:t>: two Scientific Technological Parks dedicated to the aeronautics sector include incubators, Engineering </a:t>
            </a:r>
            <a:r>
              <a:rPr lang="en-US" sz="2400" dirty="0" err="1">
                <a:latin typeface="Abhaya Libre Regular" panose="020B0604020202020204" charset="0"/>
                <a:cs typeface="Abhaya Libre Regular" panose="020B0604020202020204" charset="0"/>
              </a:rPr>
              <a:t>centre</a:t>
            </a:r>
            <a:r>
              <a:rPr lang="en-US" sz="2400" dirty="0">
                <a:latin typeface="Abhaya Libre Regular" panose="020B0604020202020204" charset="0"/>
                <a:cs typeface="Abhaya Libre Regular" panose="020B0604020202020204" charset="0"/>
              </a:rPr>
              <a:t>, a Suppliers village among other services.</a:t>
            </a:r>
          </a:p>
          <a:p>
            <a:endParaRPr lang="en-US" sz="2400" dirty="0">
              <a:latin typeface="Abhaya Libre Regular" panose="020B0604020202020204" charset="0"/>
              <a:cs typeface="Abhaya Libre Regular" panose="020B0604020202020204" charset="0"/>
            </a:endParaRPr>
          </a:p>
        </p:txBody>
      </p:sp>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403836">
            <a:off x="-5642440" y="6419690"/>
            <a:ext cx="10675280" cy="11378690"/>
          </a:xfrm>
          <a:prstGeom prst="rect">
            <a:avLst/>
          </a:prstGeom>
        </p:spPr>
      </p:pic>
    </p:spTree>
    <p:extLst>
      <p:ext uri="{BB962C8B-B14F-4D97-AF65-F5344CB8AC3E}">
        <p14:creationId xmlns:p14="http://schemas.microsoft.com/office/powerpoint/2010/main" val="239822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4022280" y="1140054"/>
            <a:ext cx="120396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Andalusia (c)</a:t>
            </a:r>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327344"/>
            <a:ext cx="14554200" cy="6001643"/>
          </a:xfrm>
          <a:prstGeom prst="rect">
            <a:avLst/>
          </a:prstGeom>
          <a:noFill/>
        </p:spPr>
        <p:txBody>
          <a:bodyPr wrap="square" rtlCol="0">
            <a:spAutoFit/>
          </a:bodyPr>
          <a:lstStyle/>
          <a:p>
            <a:r>
              <a:rPr lang="en-US" sz="2400" b="1" u="sng" dirty="0">
                <a:solidFill>
                  <a:srgbClr val="000000"/>
                </a:solidFill>
                <a:latin typeface="Abhaya Libre Regular"/>
              </a:rPr>
              <a:t>Innovation Infrastructure</a:t>
            </a:r>
          </a:p>
          <a:p>
            <a:endParaRPr lang="en-US" sz="2400" b="1" u="sng" dirty="0">
              <a:latin typeface="Abhaya Libre Regular" panose="020B0604020202020204" charset="0"/>
              <a:cs typeface="Abhaya Libre Regular" panose="020B0604020202020204" charset="0"/>
            </a:endParaRPr>
          </a:p>
          <a:p>
            <a:r>
              <a:rPr lang="en-US" sz="2400" dirty="0">
                <a:latin typeface="Abhaya Libre Regular" panose="020B0604020202020204" charset="0"/>
                <a:cs typeface="Abhaya Libre Regular" panose="020B0604020202020204" charset="0"/>
              </a:rPr>
              <a:t>The "</a:t>
            </a:r>
            <a:r>
              <a:rPr lang="en-US" sz="2400" b="1" dirty="0">
                <a:latin typeface="Abhaya Libre Regular" panose="020B0604020202020204" charset="0"/>
                <a:cs typeface="Abhaya Libre Regular" panose="020B0604020202020204" charset="0"/>
              </a:rPr>
              <a:t>Innovation Infrastructure</a:t>
            </a:r>
            <a:r>
              <a:rPr lang="en-US" sz="2400" dirty="0">
                <a:latin typeface="Abhaya Libre Regular" panose="020B0604020202020204" charset="0"/>
                <a:cs typeface="Abhaya Libre Regular" panose="020B0604020202020204" charset="0"/>
              </a:rPr>
              <a:t>," a network of "</a:t>
            </a:r>
            <a:r>
              <a:rPr lang="en-US" sz="2400" b="1" dirty="0">
                <a:latin typeface="Abhaya Libre Regular" panose="020B0604020202020204" charset="0"/>
                <a:cs typeface="Abhaya Libre Regular" panose="020B0604020202020204" charset="0"/>
              </a:rPr>
              <a:t>Knowledge Agents</a:t>
            </a:r>
            <a:r>
              <a:rPr lang="en-US" sz="2400" dirty="0">
                <a:latin typeface="Abhaya Libre Regular" panose="020B0604020202020204" charset="0"/>
                <a:cs typeface="Abhaya Libre Regular" panose="020B0604020202020204" charset="0"/>
              </a:rPr>
              <a:t>“, including public and commercial Technological Centers, Scientific and Technological Parks, and Research and Technological Institutes, is the foundation of the innovation system in Andalusia. Through these Knowledge Agents, who must be approved by the Central Government, knowledge generated is made available to companies. In this manner, the national R&amp;D priorities and programs are connected to the regional innovation infrastructure.</a:t>
            </a:r>
          </a:p>
          <a:p>
            <a:endParaRPr lang="en-US" sz="2400" dirty="0">
              <a:latin typeface="Abhaya Libre Regular" panose="020B0604020202020204" charset="0"/>
              <a:cs typeface="Abhaya Libre Regular" panose="020B0604020202020204" charset="0"/>
            </a:endParaRPr>
          </a:p>
          <a:p>
            <a:r>
              <a:rPr lang="en-US" sz="2400" dirty="0">
                <a:latin typeface="Abhaya Libre Regular" panose="020B0604020202020204" charset="0"/>
                <a:cs typeface="Abhaya Libre Regular" panose="020B0604020202020204" charset="0"/>
              </a:rPr>
              <a:t>The Andalusian Plan for Industrial Development, which identifies the industries to be taken into consideration as strategic, provides a horizontal definition of industrial regional policy.</a:t>
            </a:r>
          </a:p>
          <a:p>
            <a:endParaRPr lang="en-US" sz="2400" dirty="0">
              <a:latin typeface="Abhaya Libre Regular" panose="020B0604020202020204" charset="0"/>
              <a:cs typeface="Abhaya Libre Regular" panose="020B0604020202020204" charset="0"/>
            </a:endParaRPr>
          </a:p>
          <a:p>
            <a:r>
              <a:rPr lang="en-US" sz="2400" dirty="0">
                <a:latin typeface="Abhaya Libre Regular" panose="020B0604020202020204" charset="0"/>
                <a:cs typeface="Abhaya Libre Regular" panose="020B0604020202020204" charset="0"/>
              </a:rPr>
              <a:t>The Aerospace Plan 2010-2013 has been prepared and agreed by the regional administration and the social agents with a technical advice and assessment of the </a:t>
            </a:r>
            <a:r>
              <a:rPr lang="en-US" sz="2400" dirty="0" err="1">
                <a:latin typeface="Abhaya Libre Regular" panose="020B0604020202020204" charset="0"/>
                <a:cs typeface="Abhaya Libre Regular" panose="020B0604020202020204" charset="0"/>
              </a:rPr>
              <a:t>Helice</a:t>
            </a:r>
            <a:r>
              <a:rPr lang="en-US" sz="2400" dirty="0">
                <a:latin typeface="Abhaya Libre Regular" panose="020B0604020202020204" charset="0"/>
                <a:cs typeface="Abhaya Libre Regular" panose="020B0604020202020204" charset="0"/>
              </a:rPr>
              <a:t> Foundation.</a:t>
            </a:r>
          </a:p>
          <a:p>
            <a:endParaRPr lang="en-US" sz="2400" dirty="0">
              <a:latin typeface="Abhaya Libre Regular" panose="020B0604020202020204" charset="0"/>
              <a:cs typeface="Abhaya Libre Regular" panose="020B0604020202020204" charset="0"/>
            </a:endParaRPr>
          </a:p>
          <a:p>
            <a:r>
              <a:rPr lang="en-US" sz="2400" dirty="0">
                <a:latin typeface="Abhaya Libre Regular" panose="020B0604020202020204" charset="0"/>
                <a:cs typeface="Abhaya Libre Regular" panose="020B0604020202020204" charset="0"/>
              </a:rPr>
              <a:t>In order to link the regional plan with the national objectives, CDTI prepared the National Aerospace Strategic Plan before the Andalusian Plan, and its priorities and channels of support were taken into consideration.</a:t>
            </a:r>
          </a:p>
        </p:txBody>
      </p:sp>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403836">
            <a:off x="-5782403" y="7029291"/>
            <a:ext cx="10675280" cy="11378690"/>
          </a:xfrm>
          <a:prstGeom prst="rect">
            <a:avLst/>
          </a:prstGeom>
        </p:spPr>
      </p:pic>
    </p:spTree>
    <p:extLst>
      <p:ext uri="{BB962C8B-B14F-4D97-AF65-F5344CB8AC3E}">
        <p14:creationId xmlns:p14="http://schemas.microsoft.com/office/powerpoint/2010/main" val="236047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3429000" y="1356693"/>
            <a:ext cx="120396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Andalusia (d)</a:t>
            </a:r>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809886"/>
            <a:ext cx="14554200" cy="4524315"/>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The Strategic Plan aims to “</a:t>
            </a:r>
            <a:r>
              <a:rPr lang="en-US" sz="2400" i="1" dirty="0">
                <a:latin typeface="Abhaya Libre Regular" panose="020B0604020202020204" charset="0"/>
                <a:cs typeface="Abhaya Libre Regular" panose="020B0604020202020204" charset="0"/>
              </a:rPr>
              <a:t>turn the Andalusian Aerospace into a competitive sector of Knowledge &amp; Innovation based economy and I one of the engines of development</a:t>
            </a:r>
            <a:r>
              <a:rPr lang="en-US" sz="2400" dirty="0">
                <a:latin typeface="Abhaya Libre Regular" panose="020B0604020202020204" charset="0"/>
                <a:cs typeface="Abhaya Libre Regular" panose="020B0604020202020204" charset="0"/>
              </a:rPr>
              <a:t>” . Thus, the Plan is complementary to the Andalusian Industrial Development Program (APID)</a:t>
            </a:r>
          </a:p>
          <a:p>
            <a:r>
              <a:rPr lang="en-US" sz="2400" dirty="0">
                <a:latin typeface="Abhaya Libre Regular" panose="020B0604020202020204" charset="0"/>
                <a:cs typeface="Abhaya Libre Regular" panose="020B0604020202020204" charset="0"/>
              </a:rPr>
              <a:t>More specific objectives:</a:t>
            </a:r>
          </a:p>
          <a:p>
            <a:pPr marL="514350" indent="-514350">
              <a:buFont typeface="+mj-lt"/>
              <a:buAutoNum type="romanLcPeriod"/>
            </a:pPr>
            <a:r>
              <a:rPr lang="en-US" sz="2400" dirty="0">
                <a:latin typeface="Abhaya Libre Regular" panose="020B0604020202020204" charset="0"/>
                <a:cs typeface="Abhaya Libre Regular" panose="020B0604020202020204" charset="0"/>
              </a:rPr>
              <a:t>To establish Andalusia as a global center of excellence for aircraft used for military missions</a:t>
            </a:r>
          </a:p>
          <a:p>
            <a:pPr marL="514350" indent="-514350">
              <a:buFont typeface="+mj-lt"/>
              <a:buAutoNum type="romanLcPeriod"/>
            </a:pPr>
            <a:r>
              <a:rPr lang="en-US" sz="2400" dirty="0">
                <a:latin typeface="Abhaya Libre Regular" panose="020B0604020202020204" charset="0"/>
                <a:cs typeface="Abhaya Libre Regular" panose="020B0604020202020204" charset="0"/>
              </a:rPr>
              <a:t>to increase the volume of business with conventional aircraft manufacturers, diversify and grow existing markets</a:t>
            </a:r>
          </a:p>
          <a:p>
            <a:pPr marL="514350" indent="-514350">
              <a:buFont typeface="+mj-lt"/>
              <a:buAutoNum type="romanLcPeriod"/>
            </a:pPr>
            <a:r>
              <a:rPr lang="en-US" sz="2400" dirty="0">
                <a:latin typeface="Abhaya Libre Regular" panose="020B0604020202020204" charset="0"/>
                <a:cs typeface="Abhaya Libre Regular" panose="020B0604020202020204" charset="0"/>
              </a:rPr>
              <a:t>a greater institutional presence in national decision-making bodies;</a:t>
            </a:r>
          </a:p>
          <a:p>
            <a:pPr marL="514350" indent="-514350">
              <a:buFont typeface="+mj-lt"/>
              <a:buAutoNum type="romanLcPeriod"/>
            </a:pPr>
            <a:r>
              <a:rPr lang="en-US" sz="2400" dirty="0">
                <a:latin typeface="Abhaya Libre Regular" panose="020B0604020202020204" charset="0"/>
                <a:cs typeface="Abhaya Libre Regular" panose="020B0604020202020204" charset="0"/>
              </a:rPr>
              <a:t>to accelerate the engineering for system design and development and mission equipment;</a:t>
            </a:r>
          </a:p>
          <a:p>
            <a:pPr marL="514350" indent="-514350">
              <a:buFont typeface="+mj-lt"/>
              <a:buAutoNum type="romanLcPeriod"/>
            </a:pPr>
            <a:r>
              <a:rPr lang="en-US" sz="2400" dirty="0">
                <a:latin typeface="Abhaya Libre Regular" panose="020B0604020202020204" charset="0"/>
                <a:cs typeface="Abhaya Libre Regular" panose="020B0604020202020204" charset="0"/>
              </a:rPr>
              <a:t>To upgrade basic technologies used by the cluster</a:t>
            </a:r>
          </a:p>
          <a:p>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p:txBody>
      </p:sp>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403836">
            <a:off x="-5782403" y="7029291"/>
            <a:ext cx="10675280" cy="11378690"/>
          </a:xfrm>
          <a:prstGeom prst="rect">
            <a:avLst/>
          </a:prstGeom>
        </p:spPr>
      </p:pic>
    </p:spTree>
    <p:extLst>
      <p:ext uri="{BB962C8B-B14F-4D97-AF65-F5344CB8AC3E}">
        <p14:creationId xmlns:p14="http://schemas.microsoft.com/office/powerpoint/2010/main" val="3969906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3429000" y="651726"/>
            <a:ext cx="120396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Andalusia</a:t>
            </a:r>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809886"/>
            <a:ext cx="14554200" cy="830997"/>
          </a:xfrm>
          <a:prstGeom prst="rect">
            <a:avLst/>
          </a:prstGeom>
          <a:noFill/>
        </p:spPr>
        <p:txBody>
          <a:bodyPr wrap="square" rtlCol="0">
            <a:spAutoFit/>
          </a:bodyPr>
          <a:lstStyle/>
          <a:p>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p:txBody>
      </p:sp>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403836">
            <a:off x="-6315802" y="7922309"/>
            <a:ext cx="10675280" cy="11378690"/>
          </a:xfrm>
          <a:prstGeom prst="rect">
            <a:avLst/>
          </a:prstGeom>
        </p:spPr>
      </p:pic>
      <p:graphicFrame>
        <p:nvGraphicFramePr>
          <p:cNvPr id="7" name="Diagram 6">
            <a:extLst>
              <a:ext uri="{FF2B5EF4-FFF2-40B4-BE49-F238E27FC236}">
                <a16:creationId xmlns:a16="http://schemas.microsoft.com/office/drawing/2014/main" id="{2E2933CD-DB85-C1CD-D471-19F4BCAC63BA}"/>
              </a:ext>
            </a:extLst>
          </p:cNvPr>
          <p:cNvGraphicFramePr/>
          <p:nvPr>
            <p:extLst>
              <p:ext uri="{D42A27DB-BD31-4B8C-83A1-F6EECF244321}">
                <p14:modId xmlns:p14="http://schemas.microsoft.com/office/powerpoint/2010/main" val="1496890090"/>
              </p:ext>
            </p:extLst>
          </p:nvPr>
        </p:nvGraphicFramePr>
        <p:xfrm>
          <a:off x="2133600" y="1549400"/>
          <a:ext cx="13106400" cy="7188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4776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Disclaimer</a:t>
            </a:r>
          </a:p>
        </p:txBody>
      </p:sp>
      <p:sp>
        <p:nvSpPr>
          <p:cNvPr id="3" name="TextBox 3"/>
          <p:cNvSpPr txBox="1"/>
          <p:nvPr/>
        </p:nvSpPr>
        <p:spPr>
          <a:xfrm>
            <a:off x="1784075" y="2828851"/>
            <a:ext cx="15741892" cy="4222115"/>
          </a:xfrm>
          <a:prstGeom prst="rect">
            <a:avLst/>
          </a:prstGeom>
        </p:spPr>
        <p:txBody>
          <a:bodyPr lIns="0" tIns="0" rIns="0" bIns="0" rtlCol="0" anchor="t">
            <a:spAutoFit/>
          </a:bodyPr>
          <a:lstStyle/>
          <a:p>
            <a:pPr algn="just">
              <a:lnSpc>
                <a:spcPts val="4619"/>
              </a:lnSpc>
            </a:pPr>
            <a:r>
              <a:rPr lang="en-US" sz="3299" spc="-49">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ts val="2380"/>
              </a:lnSpc>
            </a:pPr>
            <a:endParaRPr lang="en-US" sz="3299" spc="-49">
              <a:solidFill>
                <a:srgbClr val="000000"/>
              </a:solidFill>
              <a:latin typeface="Abhaya Libre Regular"/>
            </a:endParaRPr>
          </a:p>
          <a:p>
            <a:pPr algn="just">
              <a:lnSpc>
                <a:spcPts val="4619"/>
              </a:lnSpc>
            </a:pPr>
            <a:r>
              <a:rPr lang="en-US" sz="3299" spc="-49">
                <a:solidFill>
                  <a:srgbClr val="000000"/>
                </a:solidFill>
                <a:latin typeface="Abhaya Libre Regular"/>
              </a:rPr>
              <a:t>Project Nº: 2021-1-RO01-KA220-VET-000028118</a:t>
            </a:r>
          </a:p>
          <a:p>
            <a:pPr algn="just">
              <a:lnSpc>
                <a:spcPts val="4619"/>
              </a:lnSpc>
            </a:pPr>
            <a:endParaRPr lang="en-US" sz="3299" spc="-49">
              <a:solidFill>
                <a:srgbClr val="000000"/>
              </a:solidFill>
              <a:latin typeface="Abhaya Libre Regular"/>
            </a:endParaRPr>
          </a:p>
          <a:p>
            <a:pPr>
              <a:lnSpc>
                <a:spcPts val="3499"/>
              </a:lnSpc>
            </a:pPr>
            <a:endParaRPr lang="en-US" sz="3299" spc="-49">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5105400" y="1356693"/>
            <a:ext cx="925199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Crete </a:t>
            </a:r>
          </a:p>
        </p:txBody>
      </p:sp>
      <p:sp>
        <p:nvSpPr>
          <p:cNvPr id="10" name="TextBox 9">
            <a:extLst>
              <a:ext uri="{FF2B5EF4-FFF2-40B4-BE49-F238E27FC236}">
                <a16:creationId xmlns:a16="http://schemas.microsoft.com/office/drawing/2014/main" id="{295D869B-8623-2493-4C09-3B7A089505FB}"/>
              </a:ext>
            </a:extLst>
          </p:cNvPr>
          <p:cNvSpPr txBox="1"/>
          <p:nvPr/>
        </p:nvSpPr>
        <p:spPr>
          <a:xfrm>
            <a:off x="1219200" y="2632144"/>
            <a:ext cx="10134600" cy="1569660"/>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Crete is the largest island of Greece</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and the fifth largest of the islands that belong to the Mediterranean Sea. The island of Crete is a valuable part of the Greek economy. it is located at the southern end of the Aegean Sea and due to its strong geographical position it was a crossroads of cultures.</a:t>
            </a:r>
          </a:p>
        </p:txBody>
      </p:sp>
      <p:pic>
        <p:nvPicPr>
          <p:cNvPr id="11" name="Picture 2">
            <a:extLst>
              <a:ext uri="{FF2B5EF4-FFF2-40B4-BE49-F238E27FC236}">
                <a16:creationId xmlns:a16="http://schemas.microsoft.com/office/drawing/2014/main" id="{DB420101-298F-13E1-EA92-1640E2DEAA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403836">
            <a:off x="-6018967" y="7447864"/>
            <a:ext cx="10675280" cy="11378690"/>
          </a:xfrm>
          <a:prstGeom prst="rect">
            <a:avLst/>
          </a:prstGeom>
        </p:spPr>
      </p:pic>
      <p:pic>
        <p:nvPicPr>
          <p:cNvPr id="8" name="Picture 7">
            <a:extLst>
              <a:ext uri="{FF2B5EF4-FFF2-40B4-BE49-F238E27FC236}">
                <a16:creationId xmlns:a16="http://schemas.microsoft.com/office/drawing/2014/main" id="{49DF5603-3DF1-EFB7-E131-86248F0DAE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0" y="2476500"/>
            <a:ext cx="5430377" cy="2971800"/>
          </a:xfrm>
          <a:prstGeom prst="rect">
            <a:avLst/>
          </a:prstGeom>
        </p:spPr>
      </p:pic>
    </p:spTree>
    <p:extLst>
      <p:ext uri="{BB962C8B-B14F-4D97-AF65-F5344CB8AC3E}">
        <p14:creationId xmlns:p14="http://schemas.microsoft.com/office/powerpoint/2010/main" val="292535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6"/>
          <a:srcRect/>
          <a:stretch>
            <a:fillRect/>
          </a:stretch>
        </p:blipFill>
        <p:spPr>
          <a:xfrm>
            <a:off x="7870030" y="9245916"/>
            <a:ext cx="3710720" cy="779251"/>
          </a:xfrm>
          <a:prstGeom prst="rect">
            <a:avLst/>
          </a:prstGeom>
        </p:spPr>
      </p:pic>
      <p:sp>
        <p:nvSpPr>
          <p:cNvPr id="9" name="TextBox 9"/>
          <p:cNvSpPr txBox="1"/>
          <p:nvPr/>
        </p:nvSpPr>
        <p:spPr>
          <a:xfrm>
            <a:off x="1219200" y="1356693"/>
            <a:ext cx="15697200" cy="1458476"/>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Case study of Crete: Dynamic and Sustainable Crete</a:t>
            </a:r>
          </a:p>
        </p:txBody>
      </p:sp>
      <p:sp>
        <p:nvSpPr>
          <p:cNvPr id="10" name="TextBox 9">
            <a:extLst>
              <a:ext uri="{FF2B5EF4-FFF2-40B4-BE49-F238E27FC236}">
                <a16:creationId xmlns:a16="http://schemas.microsoft.com/office/drawing/2014/main" id="{295D869B-8623-2493-4C09-3B7A089505FB}"/>
              </a:ext>
            </a:extLst>
          </p:cNvPr>
          <p:cNvSpPr txBox="1"/>
          <p:nvPr/>
        </p:nvSpPr>
        <p:spPr>
          <a:xfrm>
            <a:off x="1066800" y="2704424"/>
            <a:ext cx="14249400" cy="2308324"/>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The vision of the development plan for Crete within NSFR 2014-2020 is the following: </a:t>
            </a:r>
          </a:p>
          <a:p>
            <a:r>
              <a:rPr lang="en-US" sz="2400" b="1" dirty="0">
                <a:latin typeface="Abhaya Libre Regular" panose="020B0604020202020204" charset="0"/>
                <a:cs typeface="Abhaya Libre Regular" panose="020B0604020202020204" charset="0"/>
              </a:rPr>
              <a:t>Dynamic and Sustainable Crete</a:t>
            </a:r>
          </a:p>
          <a:p>
            <a:endParaRPr lang="en-US" sz="2400" b="1"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p:txBody>
      </p:sp>
      <p:pic>
        <p:nvPicPr>
          <p:cNvPr id="11" name="Picture 2">
            <a:extLst>
              <a:ext uri="{FF2B5EF4-FFF2-40B4-BE49-F238E27FC236}">
                <a16:creationId xmlns:a16="http://schemas.microsoft.com/office/drawing/2014/main" id="{DB420101-298F-13E1-EA92-1640E2DEAA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403836">
            <a:off x="-6018967" y="7447864"/>
            <a:ext cx="10675280" cy="11378690"/>
          </a:xfrm>
          <a:prstGeom prst="rect">
            <a:avLst/>
          </a:prstGeom>
        </p:spPr>
      </p:pic>
      <p:sp>
        <p:nvSpPr>
          <p:cNvPr id="2" name="TextBox 1">
            <a:extLst>
              <a:ext uri="{FF2B5EF4-FFF2-40B4-BE49-F238E27FC236}">
                <a16:creationId xmlns:a16="http://schemas.microsoft.com/office/drawing/2014/main" id="{B3C4477F-A05D-67A4-F12E-CCCE5E5D9FB5}"/>
              </a:ext>
            </a:extLst>
          </p:cNvPr>
          <p:cNvSpPr txBox="1"/>
          <p:nvPr/>
        </p:nvSpPr>
        <p:spPr>
          <a:xfrm>
            <a:off x="6286500" y="4613830"/>
            <a:ext cx="5067300" cy="2677656"/>
          </a:xfrm>
          <a:prstGeom prst="rect">
            <a:avLst/>
          </a:prstGeom>
          <a:solidFill>
            <a:srgbClr val="009999"/>
          </a:solidFill>
          <a:effectLst>
            <a:outerShdw blurRad="63500" sx="102000" sy="102000" algn="ctr" rotWithShape="0">
              <a:prstClr val="black">
                <a:alpha val="40000"/>
              </a:prstClr>
            </a:outerShdw>
          </a:effectLst>
        </p:spPr>
        <p:txBody>
          <a:bodyPr wrap="square" rtlCol="0">
            <a:spAutoFit/>
          </a:bodyPr>
          <a:lstStyle/>
          <a:p>
            <a:r>
              <a:rPr lang="en-US" sz="2400" b="1" dirty="0">
                <a:latin typeface="Abhaya Libre Regular" panose="020B0604020202020204" charset="0"/>
                <a:cs typeface="Abhaya Libre Regular" panose="020B0604020202020204" charset="0"/>
              </a:rPr>
              <a:t>Economically sustainable</a:t>
            </a:r>
            <a:r>
              <a:rPr lang="en-US" sz="2400" dirty="0">
                <a:latin typeface="Abhaya Libre Regular" panose="020B0604020202020204" charset="0"/>
                <a:cs typeface="Abhaya Libre Regular" panose="020B0604020202020204" charset="0"/>
              </a:rPr>
              <a:t>: The goal is to achieve sustainable development based on the features of the Region, including the enduring value of culture.</a:t>
            </a:r>
          </a:p>
          <a:p>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p:txBody>
      </p:sp>
      <p:sp>
        <p:nvSpPr>
          <p:cNvPr id="6" name="TextBox 5">
            <a:extLst>
              <a:ext uri="{FF2B5EF4-FFF2-40B4-BE49-F238E27FC236}">
                <a16:creationId xmlns:a16="http://schemas.microsoft.com/office/drawing/2014/main" id="{8DB72E67-CB32-7CBB-8B66-168951689E92}"/>
              </a:ext>
            </a:extLst>
          </p:cNvPr>
          <p:cNvSpPr txBox="1"/>
          <p:nvPr/>
        </p:nvSpPr>
        <p:spPr>
          <a:xfrm>
            <a:off x="12258345" y="3931506"/>
            <a:ext cx="5067300" cy="1200329"/>
          </a:xfrm>
          <a:prstGeom prst="rect">
            <a:avLst/>
          </a:prstGeom>
          <a:solidFill>
            <a:srgbClr val="00CDC8"/>
          </a:solidFill>
          <a:effectLst>
            <a:outerShdw blurRad="63500" sx="102000" sy="102000" algn="ctr" rotWithShape="0">
              <a:prstClr val="black">
                <a:alpha val="40000"/>
              </a:prstClr>
            </a:outerShdw>
          </a:effectLst>
        </p:spPr>
        <p:txBody>
          <a:bodyPr wrap="square" rtlCol="0">
            <a:spAutoFit/>
          </a:bodyPr>
          <a:lstStyle/>
          <a:p>
            <a:r>
              <a:rPr lang="en-US" sz="2400" b="1" dirty="0">
                <a:latin typeface="Abhaya Libre Regular" panose="020B0604020202020204" charset="0"/>
                <a:cs typeface="Abhaya Libre Regular" panose="020B0604020202020204" charset="0"/>
              </a:rPr>
              <a:t>Environmental sustainability</a:t>
            </a:r>
            <a:r>
              <a:rPr lang="en-US" sz="2400" dirty="0">
                <a:latin typeface="Abhaya Libre Regular" panose="020B0604020202020204" charset="0"/>
                <a:cs typeface="Abhaya Libre Regular" panose="020B0604020202020204" charset="0"/>
              </a:rPr>
              <a:t>: protecting and enhancing natural and cultural resources</a:t>
            </a:r>
          </a:p>
        </p:txBody>
      </p:sp>
      <p:sp>
        <p:nvSpPr>
          <p:cNvPr id="7" name="TextBox 6">
            <a:extLst>
              <a:ext uri="{FF2B5EF4-FFF2-40B4-BE49-F238E27FC236}">
                <a16:creationId xmlns:a16="http://schemas.microsoft.com/office/drawing/2014/main" id="{BAABD02F-EA3C-DEBB-CB56-3F2E53CD5E2B}"/>
              </a:ext>
            </a:extLst>
          </p:cNvPr>
          <p:cNvSpPr txBox="1"/>
          <p:nvPr/>
        </p:nvSpPr>
        <p:spPr>
          <a:xfrm>
            <a:off x="12258345" y="6506656"/>
            <a:ext cx="5067300" cy="1569660"/>
          </a:xfrm>
          <a:prstGeom prst="rect">
            <a:avLst/>
          </a:prstGeom>
          <a:solidFill>
            <a:srgbClr val="00CDC8"/>
          </a:solidFill>
          <a:effectLst>
            <a:outerShdw blurRad="63500" sx="102000" sy="102000" algn="ctr" rotWithShape="0">
              <a:prstClr val="black">
                <a:alpha val="40000"/>
              </a:prstClr>
            </a:outerShdw>
          </a:effectLst>
        </p:spPr>
        <p:txBody>
          <a:bodyPr wrap="square" rtlCol="0">
            <a:spAutoFit/>
          </a:bodyPr>
          <a:lstStyle/>
          <a:p>
            <a:r>
              <a:rPr lang="en-US" sz="2400" b="1" dirty="0">
                <a:latin typeface="Abhaya Libre Regular" panose="020B0604020202020204" charset="0"/>
                <a:cs typeface="Abhaya Libre Regular" panose="020B0604020202020204" charset="0"/>
              </a:rPr>
              <a:t>Sustainable in terms of society</a:t>
            </a:r>
            <a:r>
              <a:rPr lang="en-US" sz="2400" dirty="0">
                <a:latin typeface="Abhaya Libre Regular" panose="020B0604020202020204" charset="0"/>
                <a:cs typeface="Abhaya Libre Regular" panose="020B0604020202020204" charset="0"/>
              </a:rPr>
              <a:t>: paired with strategies to fight poverty and assistance for socially vulnerable groups.</a:t>
            </a:r>
          </a:p>
        </p:txBody>
      </p:sp>
      <p:sp>
        <p:nvSpPr>
          <p:cNvPr id="12" name="TextBox 11">
            <a:extLst>
              <a:ext uri="{FF2B5EF4-FFF2-40B4-BE49-F238E27FC236}">
                <a16:creationId xmlns:a16="http://schemas.microsoft.com/office/drawing/2014/main" id="{747C4C68-C048-411A-B4AE-F3E126371B24}"/>
              </a:ext>
            </a:extLst>
          </p:cNvPr>
          <p:cNvSpPr txBox="1"/>
          <p:nvPr/>
        </p:nvSpPr>
        <p:spPr>
          <a:xfrm>
            <a:off x="762000" y="3815613"/>
            <a:ext cx="5067300" cy="4524315"/>
          </a:xfrm>
          <a:prstGeom prst="rect">
            <a:avLst/>
          </a:prstGeom>
          <a:solidFill>
            <a:srgbClr val="00CDC8"/>
          </a:solidFill>
          <a:effectLst>
            <a:outerShdw blurRad="63500" sx="102000" sy="102000" algn="ctr" rotWithShape="0">
              <a:prstClr val="black">
                <a:alpha val="40000"/>
              </a:prstClr>
            </a:outerShdw>
          </a:effectLst>
        </p:spPr>
        <p:txBody>
          <a:bodyPr wrap="square" rtlCol="0">
            <a:spAutoFit/>
          </a:bodyPr>
          <a:lstStyle/>
          <a:p>
            <a:r>
              <a:rPr lang="en-US" sz="2400" b="1" dirty="0">
                <a:latin typeface="Abhaya Libre Regular" panose="020B0604020202020204" charset="0"/>
                <a:cs typeface="Abhaya Libre Regular" panose="020B0604020202020204" charset="0"/>
              </a:rPr>
              <a:t>Dynamic</a:t>
            </a:r>
            <a:r>
              <a:rPr lang="en-US" sz="2400" dirty="0">
                <a:latin typeface="Abhaya Libre Regular" panose="020B0604020202020204" charset="0"/>
                <a:cs typeface="Abhaya Libre Regular" panose="020B0604020202020204" charset="0"/>
              </a:rPr>
              <a:t> in the sense that it has a comprehensive plan to end the economic crisis, has made investments, has improved connections, and is export-focused in its dynamic sectors of the local economy:</a:t>
            </a:r>
          </a:p>
          <a:p>
            <a:pPr marL="342900" indent="-342900">
              <a:buFont typeface="Wingdings" panose="05000000000000000000" pitchFamily="2" charset="2"/>
              <a:buChar char="Ø"/>
            </a:pPr>
            <a:r>
              <a:rPr lang="en-US" sz="2400" dirty="0" err="1">
                <a:latin typeface="Abhaya Libre Regular" panose="020B0604020202020204" charset="0"/>
                <a:cs typeface="Abhaya Libre Regular" panose="020B0604020202020204" charset="0"/>
              </a:rPr>
              <a:t>Agro</a:t>
            </a:r>
            <a:r>
              <a:rPr lang="en-US" sz="2400" dirty="0">
                <a:latin typeface="Abhaya Libre Regular" panose="020B0604020202020204" charset="0"/>
                <a:cs typeface="Abhaya Libre Regular" panose="020B0604020202020204" charset="0"/>
              </a:rPr>
              <a:t>-alimentary</a:t>
            </a:r>
          </a:p>
          <a:p>
            <a:pPr marL="342900" indent="-342900">
              <a:buFont typeface="Wingdings" panose="05000000000000000000" pitchFamily="2" charset="2"/>
              <a:buChar char="Ø"/>
            </a:pPr>
            <a:r>
              <a:rPr lang="en-US" sz="2400" dirty="0">
                <a:latin typeface="Abhaya Libre Regular" panose="020B0604020202020204" charset="0"/>
                <a:cs typeface="Abhaya Libre Regular" panose="020B0604020202020204" charset="0"/>
              </a:rPr>
              <a:t>Cultural</a:t>
            </a:r>
          </a:p>
          <a:p>
            <a:pPr marL="342900" indent="-342900">
              <a:buFont typeface="Wingdings" panose="05000000000000000000" pitchFamily="2" charset="2"/>
              <a:buChar char="Ø"/>
            </a:pPr>
            <a:r>
              <a:rPr lang="en-US" sz="2400" dirty="0">
                <a:latin typeface="Abhaya Libre Regular" panose="020B0604020202020204" charset="0"/>
                <a:cs typeface="Abhaya Libre Regular" panose="020B0604020202020204" charset="0"/>
              </a:rPr>
              <a:t>Touristic</a:t>
            </a:r>
          </a:p>
          <a:p>
            <a:pPr marL="342900" indent="-342900">
              <a:buFont typeface="Wingdings" panose="05000000000000000000" pitchFamily="2" charset="2"/>
              <a:buChar char="Ø"/>
            </a:pPr>
            <a:r>
              <a:rPr lang="en-US" sz="2400" dirty="0">
                <a:latin typeface="Abhaya Libre Regular" panose="020B0604020202020204" charset="0"/>
                <a:cs typeface="Abhaya Libre Regular" panose="020B0604020202020204" charset="0"/>
              </a:rPr>
              <a:t>Environmental</a:t>
            </a:r>
          </a:p>
          <a:p>
            <a:pPr marL="342900" indent="-342900">
              <a:buFont typeface="Wingdings" panose="05000000000000000000" pitchFamily="2" charset="2"/>
              <a:buChar char="Ø"/>
            </a:pPr>
            <a:r>
              <a:rPr lang="en-US" sz="2400" dirty="0">
                <a:latin typeface="Abhaya Libre Regular" panose="020B0604020202020204" charset="0"/>
                <a:cs typeface="Abhaya Libre Regular" panose="020B0604020202020204" charset="0"/>
              </a:rPr>
              <a:t>Knowledge-based</a:t>
            </a:r>
          </a:p>
          <a:p>
            <a:endParaRPr lang="en-US" sz="2400" dirty="0">
              <a:latin typeface="Abhaya Libre Regular" panose="020B0604020202020204" charset="0"/>
              <a:cs typeface="Abhaya Libre Regular" panose="020B0604020202020204" charset="0"/>
            </a:endParaRPr>
          </a:p>
        </p:txBody>
      </p:sp>
      <p:pic>
        <p:nvPicPr>
          <p:cNvPr id="8" name="Picture 7">
            <a:extLst>
              <a:ext uri="{FF2B5EF4-FFF2-40B4-BE49-F238E27FC236}">
                <a16:creationId xmlns:a16="http://schemas.microsoft.com/office/drawing/2014/main" id="{5E16544D-6829-2B1C-3060-4D0EC43013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54200" y="8339928"/>
            <a:ext cx="1980270" cy="1747589"/>
          </a:xfrm>
          <a:prstGeom prst="rect">
            <a:avLst/>
          </a:prstGeom>
        </p:spPr>
      </p:pic>
    </p:spTree>
    <p:extLst>
      <p:ext uri="{BB962C8B-B14F-4D97-AF65-F5344CB8AC3E}">
        <p14:creationId xmlns:p14="http://schemas.microsoft.com/office/powerpoint/2010/main" val="360468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4673499" y="743344"/>
            <a:ext cx="8280738" cy="145847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Dynamic and Sustainable Crete Plan:</a:t>
            </a:r>
          </a:p>
        </p:txBody>
      </p:sp>
      <p:graphicFrame>
        <p:nvGraphicFramePr>
          <p:cNvPr id="17" name="Diagram 16">
            <a:extLst>
              <a:ext uri="{FF2B5EF4-FFF2-40B4-BE49-F238E27FC236}">
                <a16:creationId xmlns:a16="http://schemas.microsoft.com/office/drawing/2014/main" id="{C90E20C7-A095-A7AC-16F3-BEBD18D1DC48}"/>
              </a:ext>
            </a:extLst>
          </p:cNvPr>
          <p:cNvGraphicFramePr/>
          <p:nvPr>
            <p:extLst>
              <p:ext uri="{D42A27DB-BD31-4B8C-83A1-F6EECF244321}">
                <p14:modId xmlns:p14="http://schemas.microsoft.com/office/powerpoint/2010/main" val="2323022506"/>
              </p:ext>
            </p:extLst>
          </p:nvPr>
        </p:nvGraphicFramePr>
        <p:xfrm>
          <a:off x="2258812" y="2180334"/>
          <a:ext cx="14350474" cy="6654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77073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Specific objectives</a:t>
            </a:r>
          </a:p>
        </p:txBody>
      </p:sp>
      <p:sp>
        <p:nvSpPr>
          <p:cNvPr id="18" name="TextBox 17">
            <a:extLst>
              <a:ext uri="{FF2B5EF4-FFF2-40B4-BE49-F238E27FC236}">
                <a16:creationId xmlns:a16="http://schemas.microsoft.com/office/drawing/2014/main" id="{10D01C9F-555D-796F-107E-4A252F8D6B90}"/>
              </a:ext>
            </a:extLst>
          </p:cNvPr>
          <p:cNvSpPr txBox="1"/>
          <p:nvPr/>
        </p:nvSpPr>
        <p:spPr>
          <a:xfrm>
            <a:off x="1143000" y="2628900"/>
            <a:ext cx="16459200" cy="830997"/>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The Smart Specialization Strategy of the Region of Crete, in particular, strives to use the potential of innovation and scientific knowledge in order to:</a:t>
            </a:r>
          </a:p>
        </p:txBody>
      </p:sp>
      <p:pic>
        <p:nvPicPr>
          <p:cNvPr id="19" name="Picture 11">
            <a:extLst>
              <a:ext uri="{FF2B5EF4-FFF2-40B4-BE49-F238E27FC236}">
                <a16:creationId xmlns:a16="http://schemas.microsoft.com/office/drawing/2014/main" id="{2579DF55-05F0-5187-F629-447F1156AA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49557" y="4101497"/>
            <a:ext cx="2514600" cy="2423161"/>
          </a:xfrm>
          <a:prstGeom prst="rect">
            <a:avLst/>
          </a:prstGeom>
        </p:spPr>
      </p:pic>
      <p:sp>
        <p:nvSpPr>
          <p:cNvPr id="27" name="TextBox 26">
            <a:extLst>
              <a:ext uri="{FF2B5EF4-FFF2-40B4-BE49-F238E27FC236}">
                <a16:creationId xmlns:a16="http://schemas.microsoft.com/office/drawing/2014/main" id="{6F3D839E-8D5E-8C28-0EB0-6CB370C3880F}"/>
              </a:ext>
            </a:extLst>
          </p:cNvPr>
          <p:cNvSpPr txBox="1"/>
          <p:nvPr/>
        </p:nvSpPr>
        <p:spPr>
          <a:xfrm>
            <a:off x="1143000" y="4101497"/>
            <a:ext cx="6248400" cy="5632311"/>
          </a:xfrm>
          <a:prstGeom prst="rect">
            <a:avLst/>
          </a:prstGeom>
          <a:noFill/>
        </p:spPr>
        <p:txBody>
          <a:bodyPr wrap="square" rtlCol="0">
            <a:spAutoFit/>
          </a:bodyPr>
          <a:lstStyle/>
          <a:p>
            <a:pPr marL="457200" indent="-457200">
              <a:buAutoNum type="arabicPeriod"/>
            </a:pPr>
            <a:r>
              <a:rPr lang="el-GR" sz="2400" dirty="0">
                <a:latin typeface="Abhaya Libre Regular" panose="020B0604020202020204" charset="0"/>
                <a:cs typeface="Abhaya Libre Regular" panose="020B0604020202020204" charset="0"/>
              </a:rPr>
              <a:t>Ε</a:t>
            </a:r>
            <a:r>
              <a:rPr lang="en-US" sz="2400" dirty="0" err="1">
                <a:latin typeface="Abhaya Libre Regular" panose="020B0604020202020204" charset="0"/>
                <a:cs typeface="Abhaya Libre Regular" panose="020B0604020202020204" charset="0"/>
              </a:rPr>
              <a:t>nhance</a:t>
            </a:r>
            <a:r>
              <a:rPr lang="en-US" sz="2400" dirty="0">
                <a:latin typeface="Abhaya Libre Regular" panose="020B0604020202020204" charset="0"/>
                <a:cs typeface="Abhaya Libre Regular" panose="020B0604020202020204" charset="0"/>
              </a:rPr>
              <a:t> export-oriented sectors, revitalize the </a:t>
            </a:r>
            <a:r>
              <a:rPr lang="en-US" sz="2400" b="1" dirty="0" err="1">
                <a:latin typeface="Abhaya Libre Regular" panose="020B0604020202020204" charset="0"/>
                <a:cs typeface="Abhaya Libre Regular" panose="020B0604020202020204" charset="0"/>
              </a:rPr>
              <a:t>agro</a:t>
            </a:r>
            <a:r>
              <a:rPr lang="en-US" sz="2400" b="1" dirty="0">
                <a:latin typeface="Abhaya Libre Regular" panose="020B0604020202020204" charset="0"/>
                <a:cs typeface="Abhaya Libre Regular" panose="020B0604020202020204" charset="0"/>
              </a:rPr>
              <a:t>-alimentary sector</a:t>
            </a:r>
            <a:r>
              <a:rPr lang="en-US" sz="2400" dirty="0">
                <a:latin typeface="Abhaya Libre Regular" panose="020B0604020202020204" charset="0"/>
                <a:cs typeface="Abhaya Libre Regular" panose="020B0604020202020204" charset="0"/>
              </a:rPr>
              <a:t>, and raise awareness of the importance of Cretan nutrition, which is part of Crete's intangible cultural heritage.</a:t>
            </a:r>
          </a:p>
          <a:p>
            <a:pPr marL="457200" indent="-457200">
              <a:buAutoNum type="arabicPeriod"/>
            </a:pPr>
            <a:r>
              <a:rPr lang="en-US" sz="2400" dirty="0">
                <a:latin typeface="Abhaya Libre Regular" panose="020B0604020202020204" charset="0"/>
                <a:cs typeface="Abhaya Libre Regular" panose="020B0604020202020204" charset="0"/>
              </a:rPr>
              <a:t>accomplish the international market </a:t>
            </a:r>
            <a:r>
              <a:rPr lang="en-US" sz="2400" b="1" dirty="0">
                <a:latin typeface="Abhaya Libre Regular" panose="020B0604020202020204" charset="0"/>
                <a:cs typeface="Abhaya Libre Regular" panose="020B0604020202020204" charset="0"/>
              </a:rPr>
              <a:t>consolidation</a:t>
            </a:r>
            <a:r>
              <a:rPr lang="en-US" sz="2400" dirty="0">
                <a:latin typeface="Abhaya Libre Regular" panose="020B0604020202020204" charset="0"/>
                <a:cs typeface="Abhaya Libre Regular" panose="020B0604020202020204" charset="0"/>
              </a:rPr>
              <a:t> of a competitive cultural-tourism complex with original and distinctive elements</a:t>
            </a:r>
          </a:p>
          <a:p>
            <a:pPr marL="457200" indent="-457200">
              <a:buAutoNum type="arabicPeriod"/>
            </a:pPr>
            <a:r>
              <a:rPr lang="en-US" sz="2400" dirty="0">
                <a:latin typeface="Abhaya Libre Regular" panose="020B0604020202020204" charset="0"/>
                <a:cs typeface="Abhaya Libre Regular" panose="020B0604020202020204" charset="0"/>
              </a:rPr>
              <a:t>minimize Crete's reliance on traditional energy sources</a:t>
            </a:r>
          </a:p>
          <a:p>
            <a:pPr marL="457200" indent="-457200">
              <a:buAutoNum type="arabicPeriod"/>
            </a:pPr>
            <a:r>
              <a:rPr lang="en-US" sz="2400" dirty="0">
                <a:latin typeface="Abhaya Libre Regular" panose="020B0604020202020204" charset="0"/>
                <a:cs typeface="Abhaya Libre Regular" panose="020B0604020202020204" charset="0"/>
              </a:rPr>
              <a:t>shift towards the sustainable use of the island’s natural resources</a:t>
            </a:r>
          </a:p>
          <a:p>
            <a:pPr marL="457200" indent="-457200">
              <a:buAutoNum type="arabicPeriod"/>
            </a:pPr>
            <a:endParaRPr lang="en-US" sz="2400" dirty="0">
              <a:latin typeface="Abhaya Libre Regular" panose="020B0604020202020204" charset="0"/>
              <a:cs typeface="Abhaya Libre Regular" panose="020B0604020202020204" charset="0"/>
            </a:endParaRPr>
          </a:p>
          <a:p>
            <a:pPr marL="457200" indent="-457200">
              <a:buAutoNum type="arabicPeriod"/>
            </a:pPr>
            <a:endParaRPr lang="en-US" sz="2400" dirty="0">
              <a:latin typeface="Abhaya Libre Regular" panose="020B0604020202020204" charset="0"/>
              <a:cs typeface="Abhaya Libre Regular" panose="020B0604020202020204" charset="0"/>
            </a:endParaRPr>
          </a:p>
        </p:txBody>
      </p:sp>
      <p:sp>
        <p:nvSpPr>
          <p:cNvPr id="28" name="TextBox 27">
            <a:extLst>
              <a:ext uri="{FF2B5EF4-FFF2-40B4-BE49-F238E27FC236}">
                <a16:creationId xmlns:a16="http://schemas.microsoft.com/office/drawing/2014/main" id="{080278A8-69B6-9588-0D87-B0B57B4F36AB}"/>
              </a:ext>
            </a:extLst>
          </p:cNvPr>
          <p:cNvSpPr txBox="1"/>
          <p:nvPr/>
        </p:nvSpPr>
        <p:spPr>
          <a:xfrm>
            <a:off x="11353800" y="4219074"/>
            <a:ext cx="6248400" cy="2677656"/>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5.    make the most of what the water has to offer</a:t>
            </a:r>
          </a:p>
          <a:p>
            <a:r>
              <a:rPr lang="en-US" sz="2400" dirty="0">
                <a:latin typeface="Abhaya Libre Regular" panose="020B0604020202020204" charset="0"/>
                <a:cs typeface="Abhaya Libre Regular" panose="020B0604020202020204" charset="0"/>
              </a:rPr>
              <a:t>6.    build world-class educational and training              programs for its human resources that will rely on the educational web of Crete.</a:t>
            </a:r>
          </a:p>
          <a:p>
            <a:r>
              <a:rPr lang="en-US" sz="2400" dirty="0">
                <a:latin typeface="Abhaya Libre Regular" panose="020B0604020202020204" charset="0"/>
                <a:cs typeface="Abhaya Libre Regular" panose="020B0604020202020204" charset="0"/>
              </a:rPr>
              <a:t>7. create high-value production projects in emerging industries that will rely on Crete's educational web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145847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Case study of Crete Conclusions (a)</a:t>
            </a:r>
          </a:p>
        </p:txBody>
      </p:sp>
      <p:pic>
        <p:nvPicPr>
          <p:cNvPr id="17" name="Picture 16" descr="A picture containing wooden, wood, fruit, vegetable&#10;&#10;Description automatically generated">
            <a:extLst>
              <a:ext uri="{FF2B5EF4-FFF2-40B4-BE49-F238E27FC236}">
                <a16:creationId xmlns:a16="http://schemas.microsoft.com/office/drawing/2014/main" id="{4E8C525E-8D51-2BCF-FAA7-FB5DDD7CD3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20600" y="3200515"/>
            <a:ext cx="4362450" cy="2908300"/>
          </a:xfrm>
          <a:prstGeom prst="rect">
            <a:avLst/>
          </a:prstGeom>
        </p:spPr>
      </p:pic>
      <p:sp>
        <p:nvSpPr>
          <p:cNvPr id="18" name="TextBox 17">
            <a:extLst>
              <a:ext uri="{FF2B5EF4-FFF2-40B4-BE49-F238E27FC236}">
                <a16:creationId xmlns:a16="http://schemas.microsoft.com/office/drawing/2014/main" id="{2B54D4B7-6E34-E858-19F8-7B646C05EC5F}"/>
              </a:ext>
            </a:extLst>
          </p:cNvPr>
          <p:cNvSpPr txBox="1"/>
          <p:nvPr/>
        </p:nvSpPr>
        <p:spPr>
          <a:xfrm>
            <a:off x="13777240" y="6220428"/>
            <a:ext cx="1649169" cy="369332"/>
          </a:xfrm>
          <a:prstGeom prst="rect">
            <a:avLst/>
          </a:prstGeom>
          <a:noFill/>
        </p:spPr>
        <p:txBody>
          <a:bodyPr wrap="none" rtlCol="0">
            <a:spAutoFit/>
          </a:bodyPr>
          <a:lstStyle/>
          <a:p>
            <a:r>
              <a:rPr lang="en-US" i="1" dirty="0"/>
              <a:t>Source: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749341" y="3369448"/>
            <a:ext cx="8636169" cy="3416320"/>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The </a:t>
            </a:r>
            <a:r>
              <a:rPr lang="en-US" sz="2400" b="1" dirty="0" err="1">
                <a:latin typeface="Abhaya Libre Regular" panose="020B0604020202020204" charset="0"/>
                <a:cs typeface="Abhaya Libre Regular" panose="020B0604020202020204" charset="0"/>
              </a:rPr>
              <a:t>agro</a:t>
            </a:r>
            <a:r>
              <a:rPr lang="en-US" sz="2400" b="1" dirty="0">
                <a:latin typeface="Abhaya Libre Regular" panose="020B0604020202020204" charset="0"/>
                <a:cs typeface="Abhaya Libre Regular" panose="020B0604020202020204" charset="0"/>
              </a:rPr>
              <a:t>-alimentary complex </a:t>
            </a:r>
            <a:r>
              <a:rPr lang="en-US" sz="2400" dirty="0">
                <a:latin typeface="Abhaya Libre Regular" panose="020B0604020202020204" charset="0"/>
                <a:cs typeface="Abhaya Libre Regular" panose="020B0604020202020204" charset="0"/>
              </a:rPr>
              <a:t>is characterized by high degree of specialization because, according to the GDP, its contribution in various other branches and sectors is higher compared to that of the average GDP of the country. Thanks to the internationally recognized Cretan products that contribute to longevity, the export sector for the island of Crete showed an upward trend. Moreover, to the dynamics of this sector is added the contribution of relevant research bodies</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a:t>
            </a:r>
            <a:r>
              <a:rPr lang="en-US" sz="2400" dirty="0" err="1">
                <a:latin typeface="Abhaya Libre Regular" panose="020B0604020202020204" charset="0"/>
                <a:cs typeface="Abhaya Libre Regular" panose="020B0604020202020204" charset="0"/>
                <a:hlinkClick r:id="rId12"/>
              </a:rPr>
              <a:t>hcmr</a:t>
            </a:r>
            <a:r>
              <a:rPr lang="en-US" sz="2400" dirty="0">
                <a:latin typeface="Abhaya Libre Regular" panose="020B0604020202020204" charset="0"/>
                <a:cs typeface="Abhaya Libre Regular" panose="020B0604020202020204" charset="0"/>
              </a:rPr>
              <a:t>, </a:t>
            </a:r>
            <a:r>
              <a:rPr lang="en-US" sz="2400" dirty="0" err="1">
                <a:latin typeface="Abhaya Libre Regular" panose="020B0604020202020204" charset="0"/>
                <a:cs typeface="Abhaya Libre Regular" panose="020B0604020202020204" charset="0"/>
                <a:hlinkClick r:id="rId13"/>
              </a:rPr>
              <a:t>elgo</a:t>
            </a:r>
            <a:r>
              <a:rPr lang="en-US" sz="2400" dirty="0">
                <a:latin typeface="Abhaya Libre Regular" panose="020B0604020202020204" charset="0"/>
                <a:cs typeface="Abhaya Libre Regular" panose="020B0604020202020204" charset="0"/>
              </a:rPr>
              <a:t>, </a:t>
            </a:r>
            <a:r>
              <a:rPr lang="el-GR" sz="2400" dirty="0">
                <a:latin typeface="Abhaya Libre Regular" panose="020B0604020202020204" charset="0"/>
                <a:cs typeface="Abhaya Libre Regular" panose="020B0604020202020204" charset="0"/>
              </a:rPr>
              <a:t>)</a:t>
            </a:r>
            <a:r>
              <a:rPr lang="en-US" sz="2400" dirty="0">
                <a:latin typeface="Abhaya Libre Regular" panose="020B0604020202020204" charset="0"/>
                <a:cs typeface="Abhaya Libre Regular" panose="020B0604020202020204" charset="0"/>
              </a:rPr>
              <a:t>through which business innovation is promoted.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145847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Case study of Crete Conclusions (b)</a:t>
            </a:r>
          </a:p>
        </p:txBody>
      </p:sp>
      <p:sp>
        <p:nvSpPr>
          <p:cNvPr id="18" name="TextBox 17">
            <a:extLst>
              <a:ext uri="{FF2B5EF4-FFF2-40B4-BE49-F238E27FC236}">
                <a16:creationId xmlns:a16="http://schemas.microsoft.com/office/drawing/2014/main" id="{2B54D4B7-6E34-E858-19F8-7B646C05EC5F}"/>
              </a:ext>
            </a:extLst>
          </p:cNvPr>
          <p:cNvSpPr txBox="1"/>
          <p:nvPr/>
        </p:nvSpPr>
        <p:spPr>
          <a:xfrm>
            <a:off x="13577214" y="6508174"/>
            <a:ext cx="1649169" cy="369332"/>
          </a:xfrm>
          <a:prstGeom prst="rect">
            <a:avLst/>
          </a:prstGeom>
          <a:noFill/>
        </p:spPr>
        <p:txBody>
          <a:bodyPr wrap="none" rtlCol="0">
            <a:spAutoFit/>
          </a:bodyPr>
          <a:lstStyle/>
          <a:p>
            <a:r>
              <a:rPr lang="en-US" i="1" dirty="0"/>
              <a:t>Source: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858647" y="3192858"/>
            <a:ext cx="8636169" cy="3046988"/>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Regarding the </a:t>
            </a:r>
            <a:r>
              <a:rPr lang="en-US" sz="2400" b="1" dirty="0">
                <a:latin typeface="Abhaya Libre Regular" panose="020B0604020202020204" charset="0"/>
                <a:cs typeface="Abhaya Libre Regular" panose="020B0604020202020204" charset="0"/>
              </a:rPr>
              <a:t>cultural-touristic complex </a:t>
            </a:r>
            <a:r>
              <a:rPr lang="en-US" sz="2400" dirty="0">
                <a:latin typeface="Abhaya Libre Regular" panose="020B0604020202020204" charset="0"/>
                <a:cs typeface="Abhaya Libre Regular" panose="020B0604020202020204" charset="0"/>
              </a:rPr>
              <a:t>indicates a much larger percentage that the average of the country, in terms of overnight stays and visits to remarkable historical </a:t>
            </a:r>
            <a:r>
              <a:rPr lang="en-US" sz="2400" b="1" dirty="0">
                <a:latin typeface="Abhaya Libre Regular" panose="020B0604020202020204" charset="0"/>
                <a:cs typeface="Abhaya Libre Regular" panose="020B0604020202020204" charset="0"/>
              </a:rPr>
              <a:t>–</a:t>
            </a:r>
            <a:r>
              <a:rPr lang="en-US" sz="2400" dirty="0">
                <a:latin typeface="Abhaya Libre Regular" panose="020B0604020202020204" charset="0"/>
                <a:cs typeface="Abhaya Libre Regular" panose="020B0604020202020204" charset="0"/>
              </a:rPr>
              <a:t>cultural sites. Thus, it is deemed necessary to carry out several investments to improve the infrastructure and upgrade the tourist services provided.</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also, highlighting the cultural wealth of Crete, making use of modern technological structures, will contribute to attracting even more private investments</a:t>
            </a:r>
          </a:p>
        </p:txBody>
      </p:sp>
      <p:pic>
        <p:nvPicPr>
          <p:cNvPr id="9" name="Picture 8" descr="A picture containing tree, outdoor, old, stone&#10;&#10;Description automatically generated">
            <a:extLst>
              <a:ext uri="{FF2B5EF4-FFF2-40B4-BE49-F238E27FC236}">
                <a16:creationId xmlns:a16="http://schemas.microsoft.com/office/drawing/2014/main" id="{765B5EFB-655E-AC80-E0D3-D43924378D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25976" y="3046988"/>
            <a:ext cx="4407108" cy="3192858"/>
          </a:xfrm>
          <a:prstGeom prst="rect">
            <a:avLst/>
          </a:prstGeom>
        </p:spPr>
      </p:pic>
    </p:spTree>
    <p:extLst>
      <p:ext uri="{BB962C8B-B14F-4D97-AF65-F5344CB8AC3E}">
        <p14:creationId xmlns:p14="http://schemas.microsoft.com/office/powerpoint/2010/main" val="348661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2150973"/>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Case study of Crete Conclusions (c)</a:t>
            </a:r>
          </a:p>
          <a:p>
            <a:pPr algn="ctr">
              <a:lnSpc>
                <a:spcPts val="5449"/>
              </a:lnSpc>
            </a:pPr>
            <a:endParaRPr lang="en-US" sz="6410" dirty="0">
              <a:solidFill>
                <a:srgbClr val="000000"/>
              </a:solidFill>
              <a:latin typeface="Abhaya Libre Regular"/>
            </a:endParaRPr>
          </a:p>
        </p:txBody>
      </p:sp>
      <p:sp>
        <p:nvSpPr>
          <p:cNvPr id="18" name="TextBox 17">
            <a:extLst>
              <a:ext uri="{FF2B5EF4-FFF2-40B4-BE49-F238E27FC236}">
                <a16:creationId xmlns:a16="http://schemas.microsoft.com/office/drawing/2014/main" id="{2B54D4B7-6E34-E858-19F8-7B646C05EC5F}"/>
              </a:ext>
            </a:extLst>
          </p:cNvPr>
          <p:cNvSpPr txBox="1"/>
          <p:nvPr/>
        </p:nvSpPr>
        <p:spPr>
          <a:xfrm>
            <a:off x="14173200" y="6792349"/>
            <a:ext cx="1649169" cy="369332"/>
          </a:xfrm>
          <a:prstGeom prst="rect">
            <a:avLst/>
          </a:prstGeom>
          <a:noFill/>
        </p:spPr>
        <p:txBody>
          <a:bodyPr wrap="none" rtlCol="0">
            <a:spAutoFit/>
          </a:bodyPr>
          <a:lstStyle/>
          <a:p>
            <a:r>
              <a:rPr lang="en-US" i="1" dirty="0"/>
              <a:t>Source: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667013" y="3640322"/>
            <a:ext cx="8636169" cy="2677656"/>
          </a:xfrm>
          <a:prstGeom prst="rect">
            <a:avLst/>
          </a:prstGeom>
          <a:noFill/>
        </p:spPr>
        <p:txBody>
          <a:bodyPr wrap="square" rtlCol="0">
            <a:spAutoFit/>
          </a:bodyPr>
          <a:lstStyle/>
          <a:p>
            <a:r>
              <a:rPr lang="en-US" sz="2400" dirty="0">
                <a:latin typeface="Abhaya Libre Regular" panose="020B0604020202020204" charset="0"/>
                <a:cs typeface="Abhaya Libre Regular" panose="020B0604020202020204" charset="0"/>
              </a:rPr>
              <a:t>As far as the </a:t>
            </a:r>
            <a:r>
              <a:rPr lang="en-US" sz="2400" b="1" dirty="0">
                <a:latin typeface="Abhaya Libre Regular" panose="020B0604020202020204" charset="0"/>
                <a:cs typeface="Abhaya Libre Regular" panose="020B0604020202020204" charset="0"/>
              </a:rPr>
              <a:t>environmental complex </a:t>
            </a:r>
            <a:r>
              <a:rPr lang="en-US" sz="2400" dirty="0">
                <a:latin typeface="Abhaya Libre Regular" panose="020B0604020202020204" charset="0"/>
                <a:cs typeface="Abhaya Libre Regular" panose="020B0604020202020204" charset="0"/>
              </a:rPr>
              <a:t>is concerned, a positive and efficient management of water and waste has been observed</a:t>
            </a:r>
            <a:r>
              <a:rPr lang="el-GR" sz="2400" b="1"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but also great innovations in the field of energy saving.</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However imperative is the need to further develop systems for proper management and prevention of water and waste pollution, as well as systems that use different forms of renewable energy that are even more "friendly" to the environment.</a:t>
            </a:r>
          </a:p>
        </p:txBody>
      </p:sp>
      <p:pic>
        <p:nvPicPr>
          <p:cNvPr id="10" name="Picture 9" descr="A picture containing tree, outdoor, plant, garden&#10;&#10;Description automatically generated">
            <a:extLst>
              <a:ext uri="{FF2B5EF4-FFF2-40B4-BE49-F238E27FC236}">
                <a16:creationId xmlns:a16="http://schemas.microsoft.com/office/drawing/2014/main" id="{A8D96CC6-6908-CE35-F4B0-6148381274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96800" y="3227343"/>
            <a:ext cx="4682713" cy="3121808"/>
          </a:xfrm>
          <a:prstGeom prst="rect">
            <a:avLst/>
          </a:prstGeom>
        </p:spPr>
      </p:pic>
    </p:spTree>
    <p:extLst>
      <p:ext uri="{BB962C8B-B14F-4D97-AF65-F5344CB8AC3E}">
        <p14:creationId xmlns:p14="http://schemas.microsoft.com/office/powerpoint/2010/main" val="250236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2150973"/>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Case study of Crete Conclusions (d)</a:t>
            </a:r>
          </a:p>
          <a:p>
            <a:pPr algn="ctr">
              <a:lnSpc>
                <a:spcPts val="5449"/>
              </a:lnSpc>
            </a:pPr>
            <a:endParaRPr lang="en-US" sz="6410" dirty="0">
              <a:solidFill>
                <a:srgbClr val="000000"/>
              </a:solidFill>
              <a:latin typeface="Abhaya Libre Regular"/>
            </a:endParaRPr>
          </a:p>
        </p:txBody>
      </p:sp>
      <p:sp>
        <p:nvSpPr>
          <p:cNvPr id="18" name="TextBox 17">
            <a:extLst>
              <a:ext uri="{FF2B5EF4-FFF2-40B4-BE49-F238E27FC236}">
                <a16:creationId xmlns:a16="http://schemas.microsoft.com/office/drawing/2014/main" id="{2B54D4B7-6E34-E858-19F8-7B646C05EC5F}"/>
              </a:ext>
            </a:extLst>
          </p:cNvPr>
          <p:cNvSpPr txBox="1"/>
          <p:nvPr/>
        </p:nvSpPr>
        <p:spPr>
          <a:xfrm>
            <a:off x="13799979" y="7094142"/>
            <a:ext cx="1649169" cy="369332"/>
          </a:xfrm>
          <a:prstGeom prst="rect">
            <a:avLst/>
          </a:prstGeom>
          <a:noFill/>
        </p:spPr>
        <p:txBody>
          <a:bodyPr wrap="none" rtlCol="0">
            <a:spAutoFit/>
          </a:bodyPr>
          <a:lstStyle/>
          <a:p>
            <a:r>
              <a:rPr lang="en-US" i="1" dirty="0"/>
              <a:t>Source: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752600" y="3184782"/>
            <a:ext cx="8636169" cy="3785652"/>
          </a:xfrm>
          <a:prstGeom prst="rect">
            <a:avLst/>
          </a:prstGeom>
          <a:noFill/>
        </p:spPr>
        <p:txBody>
          <a:bodyPr wrap="square" rtlCol="0">
            <a:spAutoFit/>
          </a:bodyPr>
          <a:lstStyle/>
          <a:p>
            <a:r>
              <a:rPr lang="en-US" sz="2400" b="1" dirty="0">
                <a:latin typeface="Abhaya Libre Regular" panose="020B0604020202020204" charset="0"/>
                <a:cs typeface="Abhaya Libre Regular" panose="020B0604020202020204" charset="0"/>
              </a:rPr>
              <a:t>The complex of knowledge </a:t>
            </a:r>
            <a:r>
              <a:rPr lang="en-US" sz="2400" dirty="0">
                <a:latin typeface="Abhaya Libre Regular" panose="020B0604020202020204" charset="0"/>
                <a:cs typeface="Abhaya Libre Regular" panose="020B0604020202020204" charset="0"/>
              </a:rPr>
              <a:t>is an emerging and evolving branch, the people have a high form of innovation in the region of Crete, but minimal to quite limited financial resources.</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consequently, the aim is to attract businesses and capital from abroad, to promote collaborations in sectors with intense technological demand.</a:t>
            </a:r>
            <a:r>
              <a:rPr lang="el-GR" sz="2400" dirty="0">
                <a:latin typeface="Abhaya Libre Regular" panose="020B0604020202020204" charset="0"/>
                <a:cs typeface="Abhaya Libre Regular" panose="020B0604020202020204" charset="0"/>
              </a:rPr>
              <a:t> </a:t>
            </a:r>
            <a:r>
              <a:rPr lang="en-US" sz="2400" dirty="0">
                <a:latin typeface="Abhaya Libre Regular" panose="020B0604020202020204" charset="0"/>
                <a:cs typeface="Abhaya Libre Regular" panose="020B0604020202020204" charset="0"/>
              </a:rPr>
              <a:t>the provision of the necessary financing for the strengthening of entrepreneurship in the first stages of its operation, in combination with the knowledge possessed by the research community of Crete, will contribute decisively to the successful implementation of the smart specialization strategy</a:t>
            </a:r>
          </a:p>
        </p:txBody>
      </p:sp>
      <p:pic>
        <p:nvPicPr>
          <p:cNvPr id="9" name="Picture 8" descr="Diagram&#10;&#10;Description automatically generated">
            <a:extLst>
              <a:ext uri="{FF2B5EF4-FFF2-40B4-BE49-F238E27FC236}">
                <a16:creationId xmlns:a16="http://schemas.microsoft.com/office/drawing/2014/main" id="{B38504D9-67FA-6B7A-BB67-0D46525AAA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59089" y="3230958"/>
            <a:ext cx="4255529" cy="3009900"/>
          </a:xfrm>
          <a:prstGeom prst="rect">
            <a:avLst/>
          </a:prstGeom>
        </p:spPr>
      </p:pic>
    </p:spTree>
    <p:extLst>
      <p:ext uri="{BB962C8B-B14F-4D97-AF65-F5344CB8AC3E}">
        <p14:creationId xmlns:p14="http://schemas.microsoft.com/office/powerpoint/2010/main" val="3538288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447915" y="3129171"/>
            <a:ext cx="16459200" cy="5978560"/>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hlinkClick r:id="rId11"/>
              </a:rPr>
              <a:t>https://eur-lex.europa.eu/legal-content/EN/TXT/PDF/?uri=CELEX:02013R1303-20200718&amp;rid=2</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hlinkClick r:id="rId12"/>
              </a:rPr>
              <a:t>https://s3platform.jrc.ec.europa.eu/documents/portlet_file_entry/20125/Factsheet+%E2%80%93+What+is+Smart+specialisation.pdf/48da2521-e4bd-1c5f-6de9-17859b7ae427</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hlinkClick r:id="rId13"/>
              </a:rPr>
              <a:t>https://wbc-rti.info/object/document/10971/attach/IISP_Report__A1_1_EU_Institutions_and_Initiatives-1.pdf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4"/>
              </a:rPr>
              <a:t>https://eua.eu/downloads/publications/report%20on%20joint%20eua-regio%20the%20role%20of%20universities%20in%20smart%20specialisation%20strategies.pdf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5"/>
              </a:rPr>
              <a:t>https://www.tandfonline.com/doi/abs/10.1080/00343404.2013.799769</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hlinkClick r:id="rId16"/>
              </a:rPr>
              <a:t>https://publications.jrc.ec.europa.eu/repository/handle/JRC124478</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7"/>
              </a:rPr>
              <a:t>https://www.oecd.org/sti/inno/smart-specialisation.pdf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8"/>
              </a:rPr>
              <a:t>http://www.pepkritis.gr/wp-content/uploads/2016/02/RIS-Crete-Translation-ENG.pdf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9"/>
              </a:rPr>
              <a:t>https://apothesis.lib.hmu.gr/bitstream/handle/20.500.12688/9313/DimakiPanagiota_ZacharioudakiAnnaMaria2020.pdf?sequence=1&amp;isAllowed=y</a:t>
            </a:r>
            <a:r>
              <a:rPr lang="en-US" sz="2400" spc="-36" dirty="0">
                <a:solidFill>
                  <a:srgbClr val="000000"/>
                </a:solidFill>
                <a:latin typeface="Abhaya Libre Regular"/>
              </a:rPr>
              <a:t> </a:t>
            </a:r>
          </a:p>
          <a:p>
            <a:pPr>
              <a:lnSpc>
                <a:spcPts val="3600"/>
              </a:lnSpc>
            </a:pPr>
            <a:endParaRPr lang="en-US" sz="2400" spc="-36" dirty="0">
              <a:solidFill>
                <a:srgbClr val="000000"/>
              </a:solidFill>
              <a:latin typeface="Abhaya Libre Regular"/>
            </a:endParaRPr>
          </a:p>
        </p:txBody>
      </p:sp>
      <p:sp>
        <p:nvSpPr>
          <p:cNvPr id="8" name="TextBox 8"/>
          <p:cNvSpPr txBox="1"/>
          <p:nvPr/>
        </p:nvSpPr>
        <p:spPr>
          <a:xfrm>
            <a:off x="2216659" y="228281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References</a:t>
            </a:r>
          </a:p>
        </p:txBody>
      </p:sp>
      <p:pic>
        <p:nvPicPr>
          <p:cNvPr id="9" name="Picture 9"/>
          <p:cNvPicPr>
            <a:picLocks noChangeAspect="1"/>
          </p:cNvPicPr>
          <p:nvPr/>
        </p:nvPicPr>
        <p:blipFill>
          <a:blip r:embed="rId20"/>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0" y="458151"/>
              <a:ext cx="3867430" cy="618789"/>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Consortium</a:t>
            </a: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SMART SPECIALIZATION</a:t>
            </a:r>
          </a:p>
        </p:txBody>
      </p:sp>
      <p:sp>
        <p:nvSpPr>
          <p:cNvPr id="3" name="TextBox 3"/>
          <p:cNvSpPr txBox="1"/>
          <p:nvPr/>
        </p:nvSpPr>
        <p:spPr>
          <a:xfrm>
            <a:off x="8336714" y="4702588"/>
            <a:ext cx="6065086"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DESIGNING STRUCTURE OF RIS3 </a:t>
            </a:r>
          </a:p>
        </p:txBody>
      </p:sp>
      <p:sp>
        <p:nvSpPr>
          <p:cNvPr id="4" name="TextBox 4"/>
          <p:cNvSpPr txBox="1"/>
          <p:nvPr/>
        </p:nvSpPr>
        <p:spPr>
          <a:xfrm>
            <a:off x="8336714" y="6581940"/>
            <a:ext cx="6028946"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CASE STUDY OF ANDALUSIA</a:t>
            </a:r>
          </a:p>
        </p:txBody>
      </p:sp>
      <p:sp>
        <p:nvSpPr>
          <p:cNvPr id="5" name="TextBox 5"/>
          <p:cNvSpPr txBox="1"/>
          <p:nvPr/>
        </p:nvSpPr>
        <p:spPr>
          <a:xfrm>
            <a:off x="8336714" y="3824190"/>
            <a:ext cx="6065086"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S3 KEY ELEMENTS</a:t>
            </a:r>
          </a:p>
        </p:txBody>
      </p:sp>
      <p:sp>
        <p:nvSpPr>
          <p:cNvPr id="6" name="TextBox 6"/>
          <p:cNvSpPr txBox="1"/>
          <p:nvPr/>
        </p:nvSpPr>
        <p:spPr>
          <a:xfrm>
            <a:off x="8336714" y="5754339"/>
            <a:ext cx="6522286"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SMART SPECIALIZATION PLATFORM</a:t>
            </a:r>
          </a:p>
        </p:txBody>
      </p:sp>
      <p:sp>
        <p:nvSpPr>
          <p:cNvPr id="7" name="TextBox 7"/>
          <p:cNvSpPr txBox="1"/>
          <p:nvPr/>
        </p:nvSpPr>
        <p:spPr>
          <a:xfrm>
            <a:off x="8336714" y="7460338"/>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CASE STUDY OF CRETE</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876457"/>
            <a:ext cx="5364129" cy="536412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Bold"/>
              </a:rPr>
              <a:t>Contents</a:t>
            </a:r>
          </a:p>
        </p:txBody>
      </p:sp>
      <p:sp>
        <p:nvSpPr>
          <p:cNvPr id="16" name="TextBox 16"/>
          <p:cNvSpPr txBox="1"/>
          <p:nvPr/>
        </p:nvSpPr>
        <p:spPr>
          <a:xfrm>
            <a:off x="7008829" y="285593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01</a:t>
            </a:r>
          </a:p>
        </p:txBody>
      </p:sp>
      <p:sp>
        <p:nvSpPr>
          <p:cNvPr id="17" name="TextBox 17"/>
          <p:cNvSpPr txBox="1"/>
          <p:nvPr/>
        </p:nvSpPr>
        <p:spPr>
          <a:xfrm>
            <a:off x="7008829" y="3642267"/>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7008829" y="461273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7008829" y="558647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7008829" y="643080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sp>
        <p:nvSpPr>
          <p:cNvPr id="21" name="TextBox 21"/>
          <p:cNvSpPr txBox="1"/>
          <p:nvPr/>
        </p:nvSpPr>
        <p:spPr>
          <a:xfrm>
            <a:off x="7008829" y="7309207"/>
            <a:ext cx="1079688" cy="143456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		</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11524" y="2052507"/>
            <a:ext cx="12185476"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Smart Specialization Strategy (S3)</a:t>
            </a:r>
          </a:p>
        </p:txBody>
      </p:sp>
      <p:sp>
        <p:nvSpPr>
          <p:cNvPr id="5" name="TextBox 5"/>
          <p:cNvSpPr txBox="1"/>
          <p:nvPr/>
        </p:nvSpPr>
        <p:spPr>
          <a:xfrm>
            <a:off x="1911525" y="4077902"/>
            <a:ext cx="8146875" cy="4343497"/>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According to the </a:t>
            </a:r>
            <a:r>
              <a:rPr lang="en-US" sz="2400" spc="-36" dirty="0">
                <a:solidFill>
                  <a:srgbClr val="000000"/>
                </a:solidFill>
                <a:latin typeface="Abhaya Libre Regular"/>
                <a:hlinkClick r:id="rId3"/>
              </a:rPr>
              <a:t>Regulation (EU) N 1303/2013 of the European Parliament and of the Council</a:t>
            </a:r>
            <a:r>
              <a:rPr lang="en-US" sz="2400" spc="-36" dirty="0">
                <a:solidFill>
                  <a:srgbClr val="000000"/>
                </a:solidFill>
                <a:latin typeface="Abhaya Libre Regular"/>
              </a:rPr>
              <a:t>, “</a:t>
            </a:r>
            <a:r>
              <a:rPr lang="en-US" sz="2400" b="1" spc="-36" dirty="0">
                <a:solidFill>
                  <a:srgbClr val="000000"/>
                </a:solidFill>
                <a:latin typeface="Abhaya Libre Regular"/>
              </a:rPr>
              <a:t>Smart </a:t>
            </a:r>
            <a:r>
              <a:rPr lang="en-US" sz="2400" b="1" spc="-36" dirty="0" err="1">
                <a:solidFill>
                  <a:srgbClr val="000000"/>
                </a:solidFill>
                <a:latin typeface="Abhaya Libre Regular"/>
              </a:rPr>
              <a:t>Specialisation</a:t>
            </a:r>
            <a:r>
              <a:rPr lang="en-US" sz="2400" b="1" spc="-36" dirty="0">
                <a:solidFill>
                  <a:srgbClr val="000000"/>
                </a:solidFill>
                <a:latin typeface="Abhaya Libre Regular"/>
              </a:rPr>
              <a:t> Strategy</a:t>
            </a:r>
            <a:r>
              <a:rPr lang="en-US" sz="2400" spc="-36" dirty="0">
                <a:solidFill>
                  <a:srgbClr val="000000"/>
                </a:solidFill>
                <a:latin typeface="Abhaya Libre Regular"/>
              </a:rPr>
              <a:t> (S3) means the national or regional innovation strategies which set priorities in order to build competitive advantage by developing and matching research and innovation own strengths to business needs in order to address emerging opportunities and market developments in a coherent manner, while avoiding duplication and fragmentation of efforts; a smart </a:t>
            </a:r>
            <a:r>
              <a:rPr lang="en-US" sz="2400" spc="-36" dirty="0" err="1">
                <a:solidFill>
                  <a:srgbClr val="000000"/>
                </a:solidFill>
                <a:latin typeface="Abhaya Libre Regular"/>
              </a:rPr>
              <a:t>specialisation</a:t>
            </a:r>
            <a:r>
              <a:rPr lang="en-US" sz="2400" spc="-36" dirty="0">
                <a:solidFill>
                  <a:srgbClr val="000000"/>
                </a:solidFill>
                <a:latin typeface="Abhaya Libre Regular"/>
              </a:rPr>
              <a:t> strategy may take the form of, or be included in, a national or regional research and innovation (R&amp;I) strategic policy Framework”</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857394" y="7338096"/>
            <a:ext cx="11622266" cy="1238807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36636">
            <a:off x="0" y="-2006961"/>
            <a:ext cx="3334026" cy="3588482"/>
          </a:xfrm>
          <a:prstGeom prst="rect">
            <a:avLst/>
          </a:prstGeom>
        </p:spPr>
      </p:pic>
      <p:sp>
        <p:nvSpPr>
          <p:cNvPr id="8" name="TextBox 8"/>
          <p:cNvSpPr txBox="1"/>
          <p:nvPr/>
        </p:nvSpPr>
        <p:spPr>
          <a:xfrm>
            <a:off x="1911525" y="3031565"/>
            <a:ext cx="8280738" cy="679032"/>
          </a:xfrm>
          <a:prstGeom prst="rect">
            <a:avLst/>
          </a:prstGeom>
        </p:spPr>
        <p:txBody>
          <a:bodyPr lIns="0" tIns="0" rIns="0" bIns="0" rtlCol="0" anchor="t">
            <a:spAutoFit/>
          </a:bodyPr>
          <a:lstStyle/>
          <a:p>
            <a:pPr>
              <a:lnSpc>
                <a:spcPts val="5460"/>
              </a:lnSpc>
            </a:pPr>
            <a:r>
              <a:rPr lang="en-US" sz="3900" dirty="0">
                <a:solidFill>
                  <a:srgbClr val="000000"/>
                </a:solidFill>
                <a:latin typeface="Abhaya Libre Regular"/>
              </a:rPr>
              <a:t>Definition</a:t>
            </a:r>
          </a:p>
        </p:txBody>
      </p:sp>
      <p:pic>
        <p:nvPicPr>
          <p:cNvPr id="9" name="Picture 9"/>
          <p:cNvPicPr>
            <a:picLocks noChangeAspect="1"/>
          </p:cNvPicPr>
          <p:nvPr/>
        </p:nvPicPr>
        <p:blipFill>
          <a:blip r:embed="rId8"/>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9"/>
          <a:srcRect/>
          <a:stretch>
            <a:fillRect/>
          </a:stretch>
        </p:blipFill>
        <p:spPr>
          <a:xfrm>
            <a:off x="7870030" y="9245916"/>
            <a:ext cx="3710720" cy="779251"/>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49C5B99-3C66-C577-4BEA-21A4D6574C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57509" y="4046729"/>
            <a:ext cx="3278982" cy="3231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911524" y="3090857"/>
            <a:ext cx="13023675" cy="2599430"/>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Smart Specialization is an innovation policy concept that scopes to enhance regional innovation, supporting to growth and prosperity by assisting  and enabling areas to emphasis on their strong points.</a:t>
            </a:r>
          </a:p>
          <a:p>
            <a:pPr algn="just">
              <a:lnSpc>
                <a:spcPts val="3359"/>
              </a:lnSpc>
            </a:pPr>
            <a:endParaRPr lang="en-US" sz="2400" spc="-36" dirty="0">
              <a:solidFill>
                <a:srgbClr val="000000"/>
              </a:solidFill>
              <a:latin typeface="Abhaya Libre Regular"/>
            </a:endParaRPr>
          </a:p>
          <a:p>
            <a:pPr algn="just">
              <a:lnSpc>
                <a:spcPts val="3359"/>
              </a:lnSpc>
            </a:pPr>
            <a:r>
              <a:rPr lang="en-US" sz="2400" b="1" spc="-36" dirty="0">
                <a:solidFill>
                  <a:srgbClr val="000000"/>
                </a:solidFill>
                <a:latin typeface="Abhaya Libre Regular"/>
              </a:rPr>
              <a:t>Smart specialization </a:t>
            </a:r>
            <a:r>
              <a:rPr lang="en-US" sz="2400" spc="-36" dirty="0">
                <a:solidFill>
                  <a:srgbClr val="000000"/>
                </a:solidFill>
                <a:latin typeface="Abhaya Libre Regular"/>
              </a:rPr>
              <a:t>brings together </a:t>
            </a:r>
            <a:r>
              <a:rPr lang="en-US" sz="2400" b="1" spc="-36" dirty="0">
                <a:solidFill>
                  <a:srgbClr val="000000"/>
                </a:solidFill>
                <a:latin typeface="Abhaya Libre Regular"/>
              </a:rPr>
              <a:t>local government</a:t>
            </a:r>
            <a:r>
              <a:rPr lang="en-US" sz="2400" spc="-36" dirty="0">
                <a:solidFill>
                  <a:srgbClr val="000000"/>
                </a:solidFill>
                <a:latin typeface="Abhaya Libre Regular"/>
              </a:rPr>
              <a:t>, </a:t>
            </a:r>
            <a:r>
              <a:rPr lang="en-US" sz="2400" b="1" spc="-36" dirty="0">
                <a:solidFill>
                  <a:srgbClr val="000000"/>
                </a:solidFill>
                <a:latin typeface="Abhaya Libre Regular"/>
              </a:rPr>
              <a:t>academia</a:t>
            </a:r>
            <a:r>
              <a:rPr lang="en-US" sz="2400" spc="-36" dirty="0">
                <a:solidFill>
                  <a:srgbClr val="000000"/>
                </a:solidFill>
                <a:latin typeface="Abhaya Libre Regular"/>
              </a:rPr>
              <a:t>, </a:t>
            </a:r>
            <a:r>
              <a:rPr lang="en-US" sz="2400" b="1" spc="-36" dirty="0">
                <a:solidFill>
                  <a:srgbClr val="000000"/>
                </a:solidFill>
                <a:latin typeface="Abhaya Libre Regular"/>
              </a:rPr>
              <a:t>business sectors</a:t>
            </a:r>
            <a:r>
              <a:rPr lang="en-US" sz="2400" spc="-36" dirty="0">
                <a:solidFill>
                  <a:srgbClr val="000000"/>
                </a:solidFill>
                <a:latin typeface="Abhaya Libre Regular"/>
              </a:rPr>
              <a:t>, and the </a:t>
            </a:r>
            <a:r>
              <a:rPr lang="en-US" sz="2400" b="1" spc="-36" dirty="0">
                <a:solidFill>
                  <a:srgbClr val="000000"/>
                </a:solidFill>
                <a:latin typeface="Abhaya Libre Regular"/>
              </a:rPr>
              <a:t>civil society </a:t>
            </a:r>
            <a:r>
              <a:rPr lang="en-US" sz="2400" spc="-36" dirty="0">
                <a:solidFill>
                  <a:srgbClr val="000000"/>
                </a:solidFill>
                <a:latin typeface="Abhaya Libre Regular"/>
              </a:rPr>
              <a:t>through its partnership and bottom-up methodology to work for the implementation of long-term growth goals funded by EU funds.</a:t>
            </a: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2052507"/>
            <a:ext cx="11347275"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What is Smart Specialization</a:t>
            </a:r>
          </a:p>
        </p:txBody>
      </p:sp>
      <p:pic>
        <p:nvPicPr>
          <p:cNvPr id="19" name="Picture 19"/>
          <p:cNvPicPr>
            <a:picLocks noChangeAspect="1"/>
          </p:cNvPicPr>
          <p:nvPr/>
        </p:nvPicPr>
        <p:blipFill>
          <a:blip r:embed="rId7"/>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8"/>
          <a:srcRect/>
          <a:stretch>
            <a:fillRect/>
          </a:stretch>
        </p:blipFill>
        <p:spPr>
          <a:xfrm>
            <a:off x="7870030" y="9245916"/>
            <a:ext cx="3710720" cy="779251"/>
          </a:xfrm>
          <a:prstGeom prst="rect">
            <a:avLst/>
          </a:prstGeom>
        </p:spPr>
      </p:pic>
      <p:pic>
        <p:nvPicPr>
          <p:cNvPr id="23" name="Picture 22" descr="Graphical user interface, text, application, email&#10;&#10;Description automatically generated">
            <a:extLst>
              <a:ext uri="{FF2B5EF4-FFF2-40B4-BE49-F238E27FC236}">
                <a16:creationId xmlns:a16="http://schemas.microsoft.com/office/drawing/2014/main" id="{67A5A082-698B-5DD3-A4FC-9F03611A11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1800" y="5626697"/>
            <a:ext cx="8551400" cy="2607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TextBox 23">
            <a:extLst>
              <a:ext uri="{FF2B5EF4-FFF2-40B4-BE49-F238E27FC236}">
                <a16:creationId xmlns:a16="http://schemas.microsoft.com/office/drawing/2014/main" id="{A42F87C1-4E66-D9BC-2246-810487679FAE}"/>
              </a:ext>
            </a:extLst>
          </p:cNvPr>
          <p:cNvSpPr txBox="1"/>
          <p:nvPr/>
        </p:nvSpPr>
        <p:spPr>
          <a:xfrm>
            <a:off x="6802582" y="8399890"/>
            <a:ext cx="2687146" cy="338554"/>
          </a:xfrm>
          <a:prstGeom prst="rect">
            <a:avLst/>
          </a:prstGeom>
          <a:noFill/>
        </p:spPr>
        <p:txBody>
          <a:bodyPr wrap="none" rtlCol="0">
            <a:spAutoFit/>
          </a:bodyPr>
          <a:lstStyle/>
          <a:p>
            <a:r>
              <a:rPr lang="en-US" sz="1600" i="1" dirty="0"/>
              <a:t>Source: </a:t>
            </a:r>
            <a:r>
              <a:rPr lang="en-US" sz="1600" i="1" dirty="0">
                <a:hlinkClick r:id="rId10"/>
              </a:rPr>
              <a:t>European Commission</a:t>
            </a:r>
            <a:endParaRPr lang="en-US" sz="16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1925379" y="4687214"/>
            <a:ext cx="14991021" cy="3035446"/>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Place based-approach</a:t>
            </a:r>
            <a:r>
              <a:rPr lang="en-US" sz="2400" spc="-36" dirty="0">
                <a:solidFill>
                  <a:srgbClr val="000000"/>
                </a:solidFill>
                <a:latin typeface="Abhaya Libre Regular"/>
              </a:rPr>
              <a:t>: It builds on the resources and assets available to regions and Member States as well as the distinct socioeconomic issues they face in order to identify special chances for growth and development;</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Having strategy: </a:t>
            </a:r>
            <a:r>
              <a:rPr lang="en-US" sz="2400" spc="-36" dirty="0">
                <a:solidFill>
                  <a:srgbClr val="000000"/>
                </a:solidFill>
                <a:latin typeface="Abhaya Libre Regular"/>
              </a:rPr>
              <a:t>Making investing decisions is the definition of having a strategy. Only a small number of clearly defined priorities for knowledge-based investments and/or clusters should receive support from Member States and regions. Focusing on competitive advantages and achievable development potentials that are underpinned by a critical mass of activity and entrepreneurial resources is what it means to specialize.</a:t>
            </a:r>
          </a:p>
        </p:txBody>
      </p:sp>
      <p:sp>
        <p:nvSpPr>
          <p:cNvPr id="9" name="TextBox 9"/>
          <p:cNvSpPr txBox="1"/>
          <p:nvPr/>
        </p:nvSpPr>
        <p:spPr>
          <a:xfrm>
            <a:off x="1911525" y="2052507"/>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S3 Key elements (a)</a:t>
            </a:r>
          </a:p>
        </p:txBody>
      </p:sp>
      <p:sp>
        <p:nvSpPr>
          <p:cNvPr id="10" name="TextBox 10"/>
          <p:cNvSpPr txBox="1"/>
          <p:nvPr/>
        </p:nvSpPr>
        <p:spPr>
          <a:xfrm>
            <a:off x="1911524" y="2956305"/>
            <a:ext cx="13861875" cy="1384353"/>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following guiding concepts should be considered while developing a smart specialization strategy:</a:t>
            </a:r>
          </a:p>
        </p:txBody>
      </p:sp>
      <p:pic>
        <p:nvPicPr>
          <p:cNvPr id="6" name="Picture 9">
            <a:extLst>
              <a:ext uri="{FF2B5EF4-FFF2-40B4-BE49-F238E27FC236}">
                <a16:creationId xmlns:a16="http://schemas.microsoft.com/office/drawing/2014/main" id="{84EB768A-A108-AA52-43CA-8EBFBF9FDDA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58800" y="7684560"/>
            <a:ext cx="2081236" cy="958711"/>
          </a:xfrm>
          <a:prstGeom prst="rect">
            <a:avLst/>
          </a:prstGeom>
        </p:spPr>
      </p:pic>
    </p:spTree>
    <p:extLst>
      <p:ext uri="{BB962C8B-B14F-4D97-AF65-F5344CB8AC3E}">
        <p14:creationId xmlns:p14="http://schemas.microsoft.com/office/powerpoint/2010/main" val="145246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1925379" y="4687214"/>
            <a:ext cx="14991021" cy="3471463"/>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Setting priorities should not be a top-down, picking-the-winner process: </a:t>
            </a:r>
            <a:r>
              <a:rPr lang="en-US" sz="2400" spc="-36" dirty="0">
                <a:solidFill>
                  <a:srgbClr val="000000"/>
                </a:solidFill>
                <a:latin typeface="Abhaya Libre Regular"/>
              </a:rPr>
              <a:t>The process should involve all interested parties equally and be centered on "entrepreneurial discovery," which is an interactive process in which the private sector and market forces learn about new activities and produce information about them, and the government evaluates the results and gives the most power to those actors who can realize this potential.</a:t>
            </a:r>
          </a:p>
          <a:p>
            <a:pPr algn="just">
              <a:lnSpc>
                <a:spcPts val="3359"/>
              </a:lnSpc>
            </a:pPr>
            <a:endParaRPr lang="en-US" sz="2400" b="1"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Broad view of  Innovation</a:t>
            </a:r>
            <a:r>
              <a:rPr lang="en-US" sz="2400" spc="-36" dirty="0">
                <a:solidFill>
                  <a:srgbClr val="000000"/>
                </a:solidFill>
                <a:latin typeface="Abhaya Libre Regular"/>
              </a:rPr>
              <a:t>: The innovation plan should encourage technological, practice-based, social, and other types of innovation. This would enable each region and Member State to customize policy decisions in light of their particular socioeconomic circumstances;</a:t>
            </a:r>
          </a:p>
        </p:txBody>
      </p:sp>
      <p:sp>
        <p:nvSpPr>
          <p:cNvPr id="9" name="TextBox 9"/>
          <p:cNvSpPr txBox="1"/>
          <p:nvPr/>
        </p:nvSpPr>
        <p:spPr>
          <a:xfrm>
            <a:off x="1911525" y="2052507"/>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S3 Key elements (b)</a:t>
            </a:r>
          </a:p>
        </p:txBody>
      </p:sp>
      <p:sp>
        <p:nvSpPr>
          <p:cNvPr id="10" name="TextBox 10"/>
          <p:cNvSpPr txBox="1"/>
          <p:nvPr/>
        </p:nvSpPr>
        <p:spPr>
          <a:xfrm>
            <a:off x="1911524" y="2956305"/>
            <a:ext cx="13861875" cy="1384353"/>
          </a:xfrm>
          <a:prstGeom prst="rect">
            <a:avLst/>
          </a:prstGeom>
        </p:spPr>
        <p:txBody>
          <a:bodyPr wrap="square" lIns="0" tIns="0" rIns="0" bIns="0" rtlCol="0" anchor="t">
            <a:spAutoFit/>
          </a:bodyPr>
          <a:lstStyle/>
          <a:p>
            <a:pPr>
              <a:lnSpc>
                <a:spcPts val="5460"/>
              </a:lnSpc>
            </a:pPr>
            <a:r>
              <a:rPr lang="en-US" sz="3900" dirty="0">
                <a:solidFill>
                  <a:srgbClr val="000000"/>
                </a:solidFill>
                <a:latin typeface="Abhaya Libre Regular"/>
              </a:rPr>
              <a:t>The following guiding concepts should be considered while developing a smart specialization strategy:</a:t>
            </a:r>
          </a:p>
        </p:txBody>
      </p:sp>
      <p:pic>
        <p:nvPicPr>
          <p:cNvPr id="6" name="Picture 6">
            <a:extLst>
              <a:ext uri="{FF2B5EF4-FFF2-40B4-BE49-F238E27FC236}">
                <a16:creationId xmlns:a16="http://schemas.microsoft.com/office/drawing/2014/main" id="{C18DEDF4-2319-6281-C49B-A7550D5700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839053" y="8098104"/>
            <a:ext cx="3077347" cy="755202"/>
          </a:xfrm>
          <a:prstGeom prst="rect">
            <a:avLst/>
          </a:prstGeom>
        </p:spPr>
      </p:pic>
    </p:spTree>
    <p:extLst>
      <p:ext uri="{BB962C8B-B14F-4D97-AF65-F5344CB8AC3E}">
        <p14:creationId xmlns:p14="http://schemas.microsoft.com/office/powerpoint/2010/main" val="3993111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F6ADE-E841-4C4A-9372-658B74A5C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41FE2D-C556-4C24-AD47-0C93833D3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1738</TotalTime>
  <Words>3611</Words>
  <Application>Microsoft Office PowerPoint</Application>
  <PresentationFormat>Custom</PresentationFormat>
  <Paragraphs>263</Paragraphs>
  <Slides>39</Slides>
  <Notes>25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Wingdings</vt:lpstr>
      <vt:lpstr>Arial</vt:lpstr>
      <vt:lpstr>Abhaya Libre Regular Bold</vt:lpstr>
      <vt:lpstr>Abhaya Libre Regular Bold Italics</vt:lpstr>
      <vt:lpstr>Abhaya Libre 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paraschiv ana</cp:lastModifiedBy>
  <cp:revision>89</cp:revision>
  <dcterms:created xsi:type="dcterms:W3CDTF">2006-08-16T00:00:00Z</dcterms:created>
  <dcterms:modified xsi:type="dcterms:W3CDTF">2024-01-09T09:02:02Z</dcterms:modified>
  <dc:identifier>DAFSGCxx1iQ</dc:identifier>
</cp:coreProperties>
</file>