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8" r:id="rId4"/>
    <p:sldId id="265" r:id="rId5"/>
    <p:sldId id="263" r:id="rId6"/>
    <p:sldId id="290" r:id="rId7"/>
    <p:sldId id="287" r:id="rId8"/>
    <p:sldId id="261" r:id="rId9"/>
    <p:sldId id="284" r:id="rId10"/>
    <p:sldId id="286" r:id="rId11"/>
    <p:sldId id="270" r:id="rId12"/>
    <p:sldId id="316" r:id="rId13"/>
    <p:sldId id="271" r:id="rId14"/>
  </p:sldIdLst>
  <p:sldSz cx="18288000" cy="10287000"/>
  <p:notesSz cx="6858000" cy="9144000"/>
  <p:embeddedFontLst>
    <p:embeddedFont>
      <p:font typeface="Abhaya Libre Regular" panose="020B0604020202020204" charset="0"/>
      <p:regular r:id="rId15"/>
    </p:embeddedFont>
    <p:embeddedFont>
      <p:font typeface="Abhaya Libre Regular Bold" panose="020B0604020202020204" charset="0"/>
      <p:regular r:id="rId16"/>
    </p:embeddedFont>
    <p:embeddedFont>
      <p:font typeface="Abhaya Libre Regular Bold Italics" panose="020B0604020202020204" charset="0"/>
      <p:regular r:id="rId17"/>
    </p:embeddedFon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2A3"/>
    <a:srgbClr val="049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F7847-D9F6-4C45-BCD1-1093699C47DC}" v="71" dt="2023-02-13T14:58:06.365"/>
    <p1510:client id="{E5F47709-C5B8-4E35-BDB6-6697556638B4}" v="4" dt="2023-02-13T12:53:14.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0" autoAdjust="0"/>
  </p:normalViewPr>
  <p:slideViewPr>
    <p:cSldViewPr snapToGrid="0">
      <p:cViewPr varScale="1">
        <p:scale>
          <a:sx n="75" d="100"/>
          <a:sy n="75" d="100"/>
        </p:scale>
        <p:origin x="12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12126-CDDD-4E5D-B6DD-663008A304D2}" type="doc">
      <dgm:prSet loTypeId="urn:microsoft.com/office/officeart/2008/layout/AlternatingHexagons" loCatId="list" qsTypeId="urn:microsoft.com/office/officeart/2005/8/quickstyle/simple1" qsCatId="simple" csTypeId="urn:microsoft.com/office/officeart/2005/8/colors/accent5_5" csCatId="accent5" phldr="1"/>
      <dgm:spPr/>
      <dgm:t>
        <a:bodyPr/>
        <a:lstStyle/>
        <a:p>
          <a:endParaRPr lang="en-GB"/>
        </a:p>
      </dgm:t>
    </dgm:pt>
    <dgm:pt modelId="{FDC80872-ADE4-445A-9EDC-13329795E1C7}">
      <dgm:prSet phldrT="[Text]" custT="1"/>
      <dgm:spPr/>
      <dgm:t>
        <a:bodyPr/>
        <a:lstStyle/>
        <a:p>
          <a:r>
            <a:rPr lang="en-GB" sz="2000" b="1"/>
            <a:t>Annual workplans</a:t>
          </a:r>
        </a:p>
      </dgm:t>
    </dgm:pt>
    <dgm:pt modelId="{90633C63-96F3-4FE0-B516-F543E46EDC45}" type="parTrans" cxnId="{E796BD40-B093-40CF-BAC8-F3CEF49A314E}">
      <dgm:prSet/>
      <dgm:spPr/>
      <dgm:t>
        <a:bodyPr/>
        <a:lstStyle/>
        <a:p>
          <a:endParaRPr lang="en-GB" sz="3200" b="1"/>
        </a:p>
      </dgm:t>
    </dgm:pt>
    <dgm:pt modelId="{01B85FAF-3FA7-48C1-AF50-C12F95859120}" type="sibTrans" cxnId="{E796BD40-B093-40CF-BAC8-F3CEF49A314E}">
      <dgm:prSet custT="1"/>
      <dgm:spPr>
        <a:noFill/>
      </dgm:spPr>
      <dgm:t>
        <a:bodyPr/>
        <a:lstStyle/>
        <a:p>
          <a:endParaRPr lang="en-GB" sz="5400" b="1"/>
        </a:p>
      </dgm:t>
    </dgm:pt>
    <dgm:pt modelId="{EF49C8BE-226D-4F9A-BFF9-D980476AA095}">
      <dgm:prSet phldrT="[Text]" custT="1"/>
      <dgm:spPr/>
      <dgm:t>
        <a:bodyPr/>
        <a:lstStyle/>
        <a:p>
          <a:r>
            <a:rPr lang="en-GB" sz="2000" b="1"/>
            <a:t>Resources</a:t>
          </a:r>
        </a:p>
      </dgm:t>
    </dgm:pt>
    <dgm:pt modelId="{783D7EE2-618F-4225-A1CC-DD5AB6479F33}" type="parTrans" cxnId="{0302F05C-7D60-4709-A48A-6DFC634FC110}">
      <dgm:prSet/>
      <dgm:spPr/>
      <dgm:t>
        <a:bodyPr/>
        <a:lstStyle/>
        <a:p>
          <a:endParaRPr lang="en-GB" sz="3200" b="1"/>
        </a:p>
      </dgm:t>
    </dgm:pt>
    <dgm:pt modelId="{95B697DC-03C2-478F-8C0D-1C686DD7D0C1}" type="sibTrans" cxnId="{0302F05C-7D60-4709-A48A-6DFC634FC110}">
      <dgm:prSet custT="1"/>
      <dgm:spPr>
        <a:noFill/>
      </dgm:spPr>
      <dgm:t>
        <a:bodyPr spcFirstLastPara="0" vert="horz" wrap="square" lIns="0" tIns="0" rIns="0" bIns="0" numCol="1" spcCol="1270" anchor="ctr" anchorCtr="0"/>
        <a:lstStyle/>
        <a:p>
          <a:pPr marL="0" lvl="0" indent="0" algn="ctr" defTabSz="2400300">
            <a:lnSpc>
              <a:spcPct val="90000"/>
            </a:lnSpc>
            <a:spcBef>
              <a:spcPct val="0"/>
            </a:spcBef>
            <a:spcAft>
              <a:spcPct val="35000"/>
            </a:spcAft>
            <a:buNone/>
          </a:pPr>
          <a:endParaRPr lang="en-GB" sz="5400" b="1" kern="1200">
            <a:solidFill>
              <a:prstClr val="white"/>
            </a:solidFill>
            <a:latin typeface="Calibri"/>
            <a:ea typeface="+mn-ea"/>
            <a:cs typeface="+mn-cs"/>
          </a:endParaRPr>
        </a:p>
      </dgm:t>
    </dgm:pt>
    <dgm:pt modelId="{028028D6-D1F2-41C3-A3FF-B22B509BFA9F}">
      <dgm:prSet phldrT="[Text]" custT="1"/>
      <dgm:spPr/>
      <dgm:t>
        <a:bodyPr/>
        <a:lstStyle/>
        <a:p>
          <a:endParaRPr lang="en-GB" sz="2400" b="1"/>
        </a:p>
      </dgm:t>
    </dgm:pt>
    <dgm:pt modelId="{CC473C63-8E69-4080-BE6F-81FDB91CF15E}" type="parTrans" cxnId="{50B08CEE-1DE7-4006-A84C-CE8EF4ECFFA6}">
      <dgm:prSet/>
      <dgm:spPr/>
      <dgm:t>
        <a:bodyPr/>
        <a:lstStyle/>
        <a:p>
          <a:endParaRPr lang="en-GB" sz="3200" b="1"/>
        </a:p>
      </dgm:t>
    </dgm:pt>
    <dgm:pt modelId="{7497C22E-DEBE-420F-BE91-F2B9EF2AD4C9}" type="sibTrans" cxnId="{50B08CEE-1DE7-4006-A84C-CE8EF4ECFFA6}">
      <dgm:prSet/>
      <dgm:spPr/>
      <dgm:t>
        <a:bodyPr/>
        <a:lstStyle/>
        <a:p>
          <a:endParaRPr lang="en-GB" sz="3200" b="1"/>
        </a:p>
      </dgm:t>
    </dgm:pt>
    <dgm:pt modelId="{5F3ACE5B-DF37-474A-884C-029D6931F9E4}">
      <dgm:prSet phldrT="[Text]" custT="1"/>
      <dgm:spPr/>
      <dgm:t>
        <a:bodyPr/>
        <a:lstStyle/>
        <a:p>
          <a:r>
            <a:rPr lang="en-GB" sz="2000" b="1"/>
            <a:t>Roles and responsibilities</a:t>
          </a:r>
        </a:p>
      </dgm:t>
    </dgm:pt>
    <dgm:pt modelId="{95827D10-F8F7-4410-822E-9035D8F9718E}" type="parTrans" cxnId="{CD7B70F3-E3E3-4719-9ACE-1F09EBBF9118}">
      <dgm:prSet/>
      <dgm:spPr/>
      <dgm:t>
        <a:bodyPr/>
        <a:lstStyle/>
        <a:p>
          <a:endParaRPr lang="en-GB" sz="3200" b="1"/>
        </a:p>
      </dgm:t>
    </dgm:pt>
    <dgm:pt modelId="{AF63FB28-D9CE-4212-80C0-3F777CD4CA91}" type="sibTrans" cxnId="{CD7B70F3-E3E3-4719-9ACE-1F09EBBF9118}">
      <dgm:prSet custT="1"/>
      <dgm:spPr>
        <a:noFill/>
      </dgm:spPr>
      <dgm:t>
        <a:bodyPr/>
        <a:lstStyle/>
        <a:p>
          <a:endParaRPr lang="en-GB" sz="5400" b="1"/>
        </a:p>
      </dgm:t>
    </dgm:pt>
    <dgm:pt modelId="{56BD96E7-3AD6-48EF-940E-E4DA9B4A331A}">
      <dgm:prSet phldrT="[Text]" custT="1"/>
      <dgm:spPr/>
      <dgm:t>
        <a:bodyPr/>
        <a:lstStyle/>
        <a:p>
          <a:r>
            <a:rPr lang="en-GB" sz="2000" b="1"/>
            <a:t>Monitoring plan</a:t>
          </a:r>
        </a:p>
      </dgm:t>
    </dgm:pt>
    <dgm:pt modelId="{A146407C-F705-46E3-A121-9D23138B771B}" type="parTrans" cxnId="{4331FE92-92B2-4AD9-A15B-F144E671DBE8}">
      <dgm:prSet/>
      <dgm:spPr/>
      <dgm:t>
        <a:bodyPr/>
        <a:lstStyle/>
        <a:p>
          <a:endParaRPr lang="en-GB" sz="3200" b="1"/>
        </a:p>
      </dgm:t>
    </dgm:pt>
    <dgm:pt modelId="{E9DFA89F-5FFE-4845-9B59-65315C6CABBF}" type="sibTrans" cxnId="{4331FE92-92B2-4AD9-A15B-F144E671DBE8}">
      <dgm:prSet custT="1"/>
      <dgm:spPr>
        <a:noFill/>
      </dgm:spPr>
      <dgm:t>
        <a:bodyPr spcFirstLastPara="0" vert="horz" wrap="square" lIns="0" tIns="0" rIns="0" bIns="0" numCol="1" spcCol="1270" anchor="ctr" anchorCtr="0"/>
        <a:lstStyle/>
        <a:p>
          <a:pPr marL="0" lvl="0" indent="0" algn="ctr" defTabSz="2400300">
            <a:lnSpc>
              <a:spcPct val="90000"/>
            </a:lnSpc>
            <a:spcBef>
              <a:spcPct val="0"/>
            </a:spcBef>
            <a:spcAft>
              <a:spcPct val="35000"/>
            </a:spcAft>
            <a:buNone/>
          </a:pPr>
          <a:endParaRPr lang="en-GB" sz="5400" b="1" kern="1200">
            <a:solidFill>
              <a:prstClr val="white"/>
            </a:solidFill>
            <a:latin typeface="Calibri"/>
            <a:ea typeface="+mn-ea"/>
            <a:cs typeface="+mn-cs"/>
          </a:endParaRPr>
        </a:p>
      </dgm:t>
    </dgm:pt>
    <dgm:pt modelId="{A3999898-DA47-4D7B-AB53-F528FB2BBD1F}" type="pres">
      <dgm:prSet presAssocID="{A0D12126-CDDD-4E5D-B6DD-663008A304D2}" presName="Name0" presStyleCnt="0">
        <dgm:presLayoutVars>
          <dgm:chMax/>
          <dgm:chPref/>
          <dgm:dir/>
          <dgm:animLvl val="lvl"/>
        </dgm:presLayoutVars>
      </dgm:prSet>
      <dgm:spPr/>
    </dgm:pt>
    <dgm:pt modelId="{8E891901-731E-4184-ABEF-80C2CACDC2D1}" type="pres">
      <dgm:prSet presAssocID="{FDC80872-ADE4-445A-9EDC-13329795E1C7}" presName="composite" presStyleCnt="0"/>
      <dgm:spPr/>
    </dgm:pt>
    <dgm:pt modelId="{6BC7BA06-DB59-495F-83E2-27E3E7C67E6A}" type="pres">
      <dgm:prSet presAssocID="{FDC80872-ADE4-445A-9EDC-13329795E1C7}" presName="Parent1" presStyleLbl="node1" presStyleIdx="0" presStyleCnt="8">
        <dgm:presLayoutVars>
          <dgm:chMax val="1"/>
          <dgm:chPref val="1"/>
          <dgm:bulletEnabled val="1"/>
        </dgm:presLayoutVars>
      </dgm:prSet>
      <dgm:spPr/>
    </dgm:pt>
    <dgm:pt modelId="{5901AD85-F242-4251-ADC0-CA24777FF9A0}" type="pres">
      <dgm:prSet presAssocID="{FDC80872-ADE4-445A-9EDC-13329795E1C7}" presName="Childtext1" presStyleLbl="revTx" presStyleIdx="0" presStyleCnt="4">
        <dgm:presLayoutVars>
          <dgm:chMax val="0"/>
          <dgm:chPref val="0"/>
          <dgm:bulletEnabled val="1"/>
        </dgm:presLayoutVars>
      </dgm:prSet>
      <dgm:spPr/>
    </dgm:pt>
    <dgm:pt modelId="{4B5614D3-3FC7-427E-864E-B8D0A2966243}" type="pres">
      <dgm:prSet presAssocID="{FDC80872-ADE4-445A-9EDC-13329795E1C7}" presName="BalanceSpacing" presStyleCnt="0"/>
      <dgm:spPr/>
    </dgm:pt>
    <dgm:pt modelId="{87802244-F872-4798-86F4-6830EF621E24}" type="pres">
      <dgm:prSet presAssocID="{FDC80872-ADE4-445A-9EDC-13329795E1C7}" presName="BalanceSpacing1" presStyleCnt="0"/>
      <dgm:spPr/>
    </dgm:pt>
    <dgm:pt modelId="{F2AB78C4-49AB-4027-9E19-214954224A0C}" type="pres">
      <dgm:prSet presAssocID="{01B85FAF-3FA7-48C1-AF50-C12F95859120}" presName="Accent1Text" presStyleLbl="node1" presStyleIdx="1" presStyleCnt="8" custLinFactNeighborY="0"/>
      <dgm:spPr/>
    </dgm:pt>
    <dgm:pt modelId="{2C6B2641-AFA8-4EAA-8F11-AEB1C5D05B1C}" type="pres">
      <dgm:prSet presAssocID="{01B85FAF-3FA7-48C1-AF50-C12F95859120}" presName="spaceBetweenRectangles" presStyleCnt="0"/>
      <dgm:spPr/>
    </dgm:pt>
    <dgm:pt modelId="{99C355FD-7C9E-4694-9523-8BD0218180DA}" type="pres">
      <dgm:prSet presAssocID="{EF49C8BE-226D-4F9A-BFF9-D980476AA095}" presName="composite" presStyleCnt="0"/>
      <dgm:spPr/>
    </dgm:pt>
    <dgm:pt modelId="{D09CA861-286F-423C-BF5A-373B86C64207}" type="pres">
      <dgm:prSet presAssocID="{EF49C8BE-226D-4F9A-BFF9-D980476AA095}" presName="Parent1" presStyleLbl="node1" presStyleIdx="2" presStyleCnt="8" custLinFactNeighborY="0">
        <dgm:presLayoutVars>
          <dgm:chMax val="1"/>
          <dgm:chPref val="1"/>
          <dgm:bulletEnabled val="1"/>
        </dgm:presLayoutVars>
      </dgm:prSet>
      <dgm:spPr/>
    </dgm:pt>
    <dgm:pt modelId="{0160325C-2119-43F0-B4C5-A70C084CCF02}" type="pres">
      <dgm:prSet presAssocID="{EF49C8BE-226D-4F9A-BFF9-D980476AA095}" presName="Childtext1" presStyleLbl="revTx" presStyleIdx="1" presStyleCnt="4">
        <dgm:presLayoutVars>
          <dgm:chMax val="0"/>
          <dgm:chPref val="0"/>
          <dgm:bulletEnabled val="1"/>
        </dgm:presLayoutVars>
      </dgm:prSet>
      <dgm:spPr/>
    </dgm:pt>
    <dgm:pt modelId="{D5270170-1C45-46B0-8D0D-4EEAF06C2057}" type="pres">
      <dgm:prSet presAssocID="{EF49C8BE-226D-4F9A-BFF9-D980476AA095}" presName="BalanceSpacing" presStyleCnt="0"/>
      <dgm:spPr/>
    </dgm:pt>
    <dgm:pt modelId="{6F857D99-8316-410A-BA92-9B715BF1DD61}" type="pres">
      <dgm:prSet presAssocID="{EF49C8BE-226D-4F9A-BFF9-D980476AA095}" presName="BalanceSpacing1" presStyleCnt="0"/>
      <dgm:spPr/>
    </dgm:pt>
    <dgm:pt modelId="{7AA07519-F604-4059-9D13-003151D28B20}" type="pres">
      <dgm:prSet presAssocID="{95B697DC-03C2-478F-8C0D-1C686DD7D0C1}" presName="Accent1Text" presStyleLbl="node1" presStyleIdx="3" presStyleCnt="8" custLinFactNeighborY="0"/>
      <dgm:spPr>
        <a:xfrm rot="5400000">
          <a:off x="5165217" y="2075034"/>
          <a:ext cx="2267406" cy="1972643"/>
        </a:xfrm>
        <a:prstGeom prst="hexagon">
          <a:avLst>
            <a:gd name="adj" fmla="val 25000"/>
            <a:gd name="vf" fmla="val 115470"/>
          </a:avLst>
        </a:prstGeom>
      </dgm:spPr>
    </dgm:pt>
    <dgm:pt modelId="{705ADB31-D394-4618-8BC9-DA752A3682B1}" type="pres">
      <dgm:prSet presAssocID="{95B697DC-03C2-478F-8C0D-1C686DD7D0C1}" presName="spaceBetweenRectangles" presStyleCnt="0"/>
      <dgm:spPr/>
    </dgm:pt>
    <dgm:pt modelId="{626DE6E8-308E-401D-965C-042AA41123EB}" type="pres">
      <dgm:prSet presAssocID="{5F3ACE5B-DF37-474A-884C-029D6931F9E4}" presName="composite" presStyleCnt="0"/>
      <dgm:spPr/>
    </dgm:pt>
    <dgm:pt modelId="{8414DD39-26BB-40E2-A722-85507CFA66F9}" type="pres">
      <dgm:prSet presAssocID="{5F3ACE5B-DF37-474A-884C-029D6931F9E4}" presName="Parent1" presStyleLbl="node1" presStyleIdx="4" presStyleCnt="8" custScaleX="113846">
        <dgm:presLayoutVars>
          <dgm:chMax val="1"/>
          <dgm:chPref val="1"/>
          <dgm:bulletEnabled val="1"/>
        </dgm:presLayoutVars>
      </dgm:prSet>
      <dgm:spPr/>
    </dgm:pt>
    <dgm:pt modelId="{D2953E44-30AE-46CE-B2C4-A8E30C6B5360}" type="pres">
      <dgm:prSet presAssocID="{5F3ACE5B-DF37-474A-884C-029D6931F9E4}" presName="Childtext1" presStyleLbl="revTx" presStyleIdx="2" presStyleCnt="4">
        <dgm:presLayoutVars>
          <dgm:chMax val="0"/>
          <dgm:chPref val="0"/>
          <dgm:bulletEnabled val="1"/>
        </dgm:presLayoutVars>
      </dgm:prSet>
      <dgm:spPr/>
    </dgm:pt>
    <dgm:pt modelId="{31D39283-0907-4495-A8A1-31BBAD3FC76F}" type="pres">
      <dgm:prSet presAssocID="{5F3ACE5B-DF37-474A-884C-029D6931F9E4}" presName="BalanceSpacing" presStyleCnt="0"/>
      <dgm:spPr/>
    </dgm:pt>
    <dgm:pt modelId="{C89620D9-EAFB-446E-ADA6-4711583C843E}" type="pres">
      <dgm:prSet presAssocID="{5F3ACE5B-DF37-474A-884C-029D6931F9E4}" presName="BalanceSpacing1" presStyleCnt="0"/>
      <dgm:spPr/>
    </dgm:pt>
    <dgm:pt modelId="{C4A1DA54-6142-4987-A539-0167BC040AE9}" type="pres">
      <dgm:prSet presAssocID="{AF63FB28-D9CE-4212-80C0-3F777CD4CA91}" presName="Accent1Text" presStyleLbl="node1" presStyleIdx="5" presStyleCnt="8" custLinFactNeighborY="0"/>
      <dgm:spPr/>
    </dgm:pt>
    <dgm:pt modelId="{808520E3-9560-4D49-BF07-E9210EFDE6DC}" type="pres">
      <dgm:prSet presAssocID="{AF63FB28-D9CE-4212-80C0-3F777CD4CA91}" presName="spaceBetweenRectangles" presStyleCnt="0"/>
      <dgm:spPr/>
    </dgm:pt>
    <dgm:pt modelId="{8EADE00B-23A8-47B7-ABCD-45492522EEFD}" type="pres">
      <dgm:prSet presAssocID="{56BD96E7-3AD6-48EF-940E-E4DA9B4A331A}" presName="composite" presStyleCnt="0"/>
      <dgm:spPr/>
    </dgm:pt>
    <dgm:pt modelId="{6E6E7E51-86A5-413E-BE0E-CFED9B09A435}" type="pres">
      <dgm:prSet presAssocID="{56BD96E7-3AD6-48EF-940E-E4DA9B4A331A}" presName="Parent1" presStyleLbl="node1" presStyleIdx="6" presStyleCnt="8" custScaleX="110444">
        <dgm:presLayoutVars>
          <dgm:chMax val="1"/>
          <dgm:chPref val="1"/>
          <dgm:bulletEnabled val="1"/>
        </dgm:presLayoutVars>
      </dgm:prSet>
      <dgm:spPr/>
    </dgm:pt>
    <dgm:pt modelId="{7173B26D-3C63-4F85-95C5-9ABDD704193D}" type="pres">
      <dgm:prSet presAssocID="{56BD96E7-3AD6-48EF-940E-E4DA9B4A331A}" presName="Childtext1" presStyleLbl="revTx" presStyleIdx="3" presStyleCnt="4">
        <dgm:presLayoutVars>
          <dgm:chMax val="0"/>
          <dgm:chPref val="0"/>
          <dgm:bulletEnabled val="1"/>
        </dgm:presLayoutVars>
      </dgm:prSet>
      <dgm:spPr/>
    </dgm:pt>
    <dgm:pt modelId="{8F9024BE-3D38-4B20-B92D-7E142AE8CDF5}" type="pres">
      <dgm:prSet presAssocID="{56BD96E7-3AD6-48EF-940E-E4DA9B4A331A}" presName="BalanceSpacing" presStyleCnt="0"/>
      <dgm:spPr/>
    </dgm:pt>
    <dgm:pt modelId="{53782A03-E177-480C-B13F-B42E9782DF14}" type="pres">
      <dgm:prSet presAssocID="{56BD96E7-3AD6-48EF-940E-E4DA9B4A331A}" presName="BalanceSpacing1" presStyleCnt="0"/>
      <dgm:spPr/>
    </dgm:pt>
    <dgm:pt modelId="{0BE185A7-5699-4390-A03C-7861CF099C91}" type="pres">
      <dgm:prSet presAssocID="{E9DFA89F-5FFE-4845-9B59-65315C6CABBF}" presName="Accent1Text" presStyleLbl="node1" presStyleIdx="7" presStyleCnt="8" custLinFactNeighborY="0"/>
      <dgm:spPr>
        <a:xfrm rot="5400000">
          <a:off x="5165217" y="5924183"/>
          <a:ext cx="2267406" cy="1972643"/>
        </a:xfrm>
        <a:prstGeom prst="hexagon">
          <a:avLst>
            <a:gd name="adj" fmla="val 25000"/>
            <a:gd name="vf" fmla="val 115470"/>
          </a:avLst>
        </a:prstGeom>
      </dgm:spPr>
    </dgm:pt>
  </dgm:ptLst>
  <dgm:cxnLst>
    <dgm:cxn modelId="{41F4DE17-6912-4788-A8F7-CE6FDEB3FD59}" type="presOf" srcId="{AF63FB28-D9CE-4212-80C0-3F777CD4CA91}" destId="{C4A1DA54-6142-4987-A539-0167BC040AE9}" srcOrd="0" destOrd="0" presId="urn:microsoft.com/office/officeart/2008/layout/AlternatingHexagons"/>
    <dgm:cxn modelId="{3CABAE25-0C0E-4496-BE13-D86C0FB82250}" type="presOf" srcId="{E9DFA89F-5FFE-4845-9B59-65315C6CABBF}" destId="{0BE185A7-5699-4390-A03C-7861CF099C91}" srcOrd="0" destOrd="0" presId="urn:microsoft.com/office/officeart/2008/layout/AlternatingHexagons"/>
    <dgm:cxn modelId="{E796BD40-B093-40CF-BAC8-F3CEF49A314E}" srcId="{A0D12126-CDDD-4E5D-B6DD-663008A304D2}" destId="{FDC80872-ADE4-445A-9EDC-13329795E1C7}" srcOrd="0" destOrd="0" parTransId="{90633C63-96F3-4FE0-B516-F543E46EDC45}" sibTransId="{01B85FAF-3FA7-48C1-AF50-C12F95859120}"/>
    <dgm:cxn modelId="{0302F05C-7D60-4709-A48A-6DFC634FC110}" srcId="{A0D12126-CDDD-4E5D-B6DD-663008A304D2}" destId="{EF49C8BE-226D-4F9A-BFF9-D980476AA095}" srcOrd="1" destOrd="0" parTransId="{783D7EE2-618F-4225-A1CC-DD5AB6479F33}" sibTransId="{95B697DC-03C2-478F-8C0D-1C686DD7D0C1}"/>
    <dgm:cxn modelId="{030F0B46-4B11-44B9-8522-0C29FC092656}" type="presOf" srcId="{56BD96E7-3AD6-48EF-940E-E4DA9B4A331A}" destId="{6E6E7E51-86A5-413E-BE0E-CFED9B09A435}" srcOrd="0" destOrd="0" presId="urn:microsoft.com/office/officeart/2008/layout/AlternatingHexagons"/>
    <dgm:cxn modelId="{53FB1774-A3DC-4F79-B736-95409A2EEB01}" type="presOf" srcId="{028028D6-D1F2-41C3-A3FF-B22B509BFA9F}" destId="{0160325C-2119-43F0-B4C5-A70C084CCF02}" srcOrd="0" destOrd="0" presId="urn:microsoft.com/office/officeart/2008/layout/AlternatingHexagons"/>
    <dgm:cxn modelId="{4331FE92-92B2-4AD9-A15B-F144E671DBE8}" srcId="{A0D12126-CDDD-4E5D-B6DD-663008A304D2}" destId="{56BD96E7-3AD6-48EF-940E-E4DA9B4A331A}" srcOrd="3" destOrd="0" parTransId="{A146407C-F705-46E3-A121-9D23138B771B}" sibTransId="{E9DFA89F-5FFE-4845-9B59-65315C6CABBF}"/>
    <dgm:cxn modelId="{7911ADAC-3121-4603-A463-C6BBC8ACEE52}" type="presOf" srcId="{EF49C8BE-226D-4F9A-BFF9-D980476AA095}" destId="{D09CA861-286F-423C-BF5A-373B86C64207}" srcOrd="0" destOrd="0" presId="urn:microsoft.com/office/officeart/2008/layout/AlternatingHexagons"/>
    <dgm:cxn modelId="{1B019AAD-B7B2-44A8-B9E3-1ACD2F354B12}" type="presOf" srcId="{FDC80872-ADE4-445A-9EDC-13329795E1C7}" destId="{6BC7BA06-DB59-495F-83E2-27E3E7C67E6A}" srcOrd="0" destOrd="0" presId="urn:microsoft.com/office/officeart/2008/layout/AlternatingHexagons"/>
    <dgm:cxn modelId="{1E39F6BB-2058-4DD1-A861-58D76D81C4A5}" type="presOf" srcId="{01B85FAF-3FA7-48C1-AF50-C12F95859120}" destId="{F2AB78C4-49AB-4027-9E19-214954224A0C}" srcOrd="0" destOrd="0" presId="urn:microsoft.com/office/officeart/2008/layout/AlternatingHexagons"/>
    <dgm:cxn modelId="{7D9DB9C2-16AC-4CC0-A5CC-D0FED59717E3}" type="presOf" srcId="{5F3ACE5B-DF37-474A-884C-029D6931F9E4}" destId="{8414DD39-26BB-40E2-A722-85507CFA66F9}" srcOrd="0" destOrd="0" presId="urn:microsoft.com/office/officeart/2008/layout/AlternatingHexagons"/>
    <dgm:cxn modelId="{2006CAD7-2232-4A11-99ED-D4E83DCEA46E}" type="presOf" srcId="{95B697DC-03C2-478F-8C0D-1C686DD7D0C1}" destId="{7AA07519-F604-4059-9D13-003151D28B20}" srcOrd="0" destOrd="0" presId="urn:microsoft.com/office/officeart/2008/layout/AlternatingHexagons"/>
    <dgm:cxn modelId="{816D7CE7-7998-433C-B9E0-D850A98E3AA5}" type="presOf" srcId="{A0D12126-CDDD-4E5D-B6DD-663008A304D2}" destId="{A3999898-DA47-4D7B-AB53-F528FB2BBD1F}" srcOrd="0" destOrd="0" presId="urn:microsoft.com/office/officeart/2008/layout/AlternatingHexagons"/>
    <dgm:cxn modelId="{50B08CEE-1DE7-4006-A84C-CE8EF4ECFFA6}" srcId="{EF49C8BE-226D-4F9A-BFF9-D980476AA095}" destId="{028028D6-D1F2-41C3-A3FF-B22B509BFA9F}" srcOrd="0" destOrd="0" parTransId="{CC473C63-8E69-4080-BE6F-81FDB91CF15E}" sibTransId="{7497C22E-DEBE-420F-BE91-F2B9EF2AD4C9}"/>
    <dgm:cxn modelId="{CD7B70F3-E3E3-4719-9ACE-1F09EBBF9118}" srcId="{A0D12126-CDDD-4E5D-B6DD-663008A304D2}" destId="{5F3ACE5B-DF37-474A-884C-029D6931F9E4}" srcOrd="2" destOrd="0" parTransId="{95827D10-F8F7-4410-822E-9035D8F9718E}" sibTransId="{AF63FB28-D9CE-4212-80C0-3F777CD4CA91}"/>
    <dgm:cxn modelId="{816AF9A0-DB6D-4901-8279-94F1B9698683}" type="presParOf" srcId="{A3999898-DA47-4D7B-AB53-F528FB2BBD1F}" destId="{8E891901-731E-4184-ABEF-80C2CACDC2D1}" srcOrd="0" destOrd="0" presId="urn:microsoft.com/office/officeart/2008/layout/AlternatingHexagons"/>
    <dgm:cxn modelId="{75836574-E09D-4C23-AED9-DF5F61C592ED}" type="presParOf" srcId="{8E891901-731E-4184-ABEF-80C2CACDC2D1}" destId="{6BC7BA06-DB59-495F-83E2-27E3E7C67E6A}" srcOrd="0" destOrd="0" presId="urn:microsoft.com/office/officeart/2008/layout/AlternatingHexagons"/>
    <dgm:cxn modelId="{CCA69DF0-7AB2-44DB-A74D-62F31B71E897}" type="presParOf" srcId="{8E891901-731E-4184-ABEF-80C2CACDC2D1}" destId="{5901AD85-F242-4251-ADC0-CA24777FF9A0}" srcOrd="1" destOrd="0" presId="urn:microsoft.com/office/officeart/2008/layout/AlternatingHexagons"/>
    <dgm:cxn modelId="{48B57B9E-DC85-4F33-9C5B-B978B3A7004B}" type="presParOf" srcId="{8E891901-731E-4184-ABEF-80C2CACDC2D1}" destId="{4B5614D3-3FC7-427E-864E-B8D0A2966243}" srcOrd="2" destOrd="0" presId="urn:microsoft.com/office/officeart/2008/layout/AlternatingHexagons"/>
    <dgm:cxn modelId="{DCBD7D4E-8E0E-4534-BEA9-96EDE47631B3}" type="presParOf" srcId="{8E891901-731E-4184-ABEF-80C2CACDC2D1}" destId="{87802244-F872-4798-86F4-6830EF621E24}" srcOrd="3" destOrd="0" presId="urn:microsoft.com/office/officeart/2008/layout/AlternatingHexagons"/>
    <dgm:cxn modelId="{CBE754A1-0D4A-4A66-AE35-4460E0E07A58}" type="presParOf" srcId="{8E891901-731E-4184-ABEF-80C2CACDC2D1}" destId="{F2AB78C4-49AB-4027-9E19-214954224A0C}" srcOrd="4" destOrd="0" presId="urn:microsoft.com/office/officeart/2008/layout/AlternatingHexagons"/>
    <dgm:cxn modelId="{9CDA3707-4D1E-4945-BB33-2D906FF2C1C7}" type="presParOf" srcId="{A3999898-DA47-4D7B-AB53-F528FB2BBD1F}" destId="{2C6B2641-AFA8-4EAA-8F11-AEB1C5D05B1C}" srcOrd="1" destOrd="0" presId="urn:microsoft.com/office/officeart/2008/layout/AlternatingHexagons"/>
    <dgm:cxn modelId="{1359F435-950C-4121-A21C-EFB8DD32C29E}" type="presParOf" srcId="{A3999898-DA47-4D7B-AB53-F528FB2BBD1F}" destId="{99C355FD-7C9E-4694-9523-8BD0218180DA}" srcOrd="2" destOrd="0" presId="urn:microsoft.com/office/officeart/2008/layout/AlternatingHexagons"/>
    <dgm:cxn modelId="{BE9A2A45-6EC7-4959-AF99-48147F8FCE25}" type="presParOf" srcId="{99C355FD-7C9E-4694-9523-8BD0218180DA}" destId="{D09CA861-286F-423C-BF5A-373B86C64207}" srcOrd="0" destOrd="0" presId="urn:microsoft.com/office/officeart/2008/layout/AlternatingHexagons"/>
    <dgm:cxn modelId="{6F67B5C8-2658-441B-8EAF-7A7F2F2C44EA}" type="presParOf" srcId="{99C355FD-7C9E-4694-9523-8BD0218180DA}" destId="{0160325C-2119-43F0-B4C5-A70C084CCF02}" srcOrd="1" destOrd="0" presId="urn:microsoft.com/office/officeart/2008/layout/AlternatingHexagons"/>
    <dgm:cxn modelId="{1B036A69-5F2D-42CB-B4BF-9035E7211EEF}" type="presParOf" srcId="{99C355FD-7C9E-4694-9523-8BD0218180DA}" destId="{D5270170-1C45-46B0-8D0D-4EEAF06C2057}" srcOrd="2" destOrd="0" presId="urn:microsoft.com/office/officeart/2008/layout/AlternatingHexagons"/>
    <dgm:cxn modelId="{3AED6DA6-90FB-410C-9246-50BCF4504104}" type="presParOf" srcId="{99C355FD-7C9E-4694-9523-8BD0218180DA}" destId="{6F857D99-8316-410A-BA92-9B715BF1DD61}" srcOrd="3" destOrd="0" presId="urn:microsoft.com/office/officeart/2008/layout/AlternatingHexagons"/>
    <dgm:cxn modelId="{64F94234-E158-4180-9910-6C5FDC795A16}" type="presParOf" srcId="{99C355FD-7C9E-4694-9523-8BD0218180DA}" destId="{7AA07519-F604-4059-9D13-003151D28B20}" srcOrd="4" destOrd="0" presId="urn:microsoft.com/office/officeart/2008/layout/AlternatingHexagons"/>
    <dgm:cxn modelId="{9995FAB3-AFD1-41FB-B951-4A55EF8DE8BA}" type="presParOf" srcId="{A3999898-DA47-4D7B-AB53-F528FB2BBD1F}" destId="{705ADB31-D394-4618-8BC9-DA752A3682B1}" srcOrd="3" destOrd="0" presId="urn:microsoft.com/office/officeart/2008/layout/AlternatingHexagons"/>
    <dgm:cxn modelId="{1ED8C41F-9D03-454E-ACF5-BFC71DF03CB0}" type="presParOf" srcId="{A3999898-DA47-4D7B-AB53-F528FB2BBD1F}" destId="{626DE6E8-308E-401D-965C-042AA41123EB}" srcOrd="4" destOrd="0" presId="urn:microsoft.com/office/officeart/2008/layout/AlternatingHexagons"/>
    <dgm:cxn modelId="{1CE2C603-435B-4CA5-82D9-0CD00A54DC8C}" type="presParOf" srcId="{626DE6E8-308E-401D-965C-042AA41123EB}" destId="{8414DD39-26BB-40E2-A722-85507CFA66F9}" srcOrd="0" destOrd="0" presId="urn:microsoft.com/office/officeart/2008/layout/AlternatingHexagons"/>
    <dgm:cxn modelId="{DCFA600A-8B93-439E-8636-5BEBBD856FAD}" type="presParOf" srcId="{626DE6E8-308E-401D-965C-042AA41123EB}" destId="{D2953E44-30AE-46CE-B2C4-A8E30C6B5360}" srcOrd="1" destOrd="0" presId="urn:microsoft.com/office/officeart/2008/layout/AlternatingHexagons"/>
    <dgm:cxn modelId="{9F9BF19C-56E9-4BA5-9F6E-D00C590E83F2}" type="presParOf" srcId="{626DE6E8-308E-401D-965C-042AA41123EB}" destId="{31D39283-0907-4495-A8A1-31BBAD3FC76F}" srcOrd="2" destOrd="0" presId="urn:microsoft.com/office/officeart/2008/layout/AlternatingHexagons"/>
    <dgm:cxn modelId="{0C1B4985-12C9-4156-B1E6-632B85549360}" type="presParOf" srcId="{626DE6E8-308E-401D-965C-042AA41123EB}" destId="{C89620D9-EAFB-446E-ADA6-4711583C843E}" srcOrd="3" destOrd="0" presId="urn:microsoft.com/office/officeart/2008/layout/AlternatingHexagons"/>
    <dgm:cxn modelId="{4181F86C-A4EB-4B92-902B-CD3AA869338E}" type="presParOf" srcId="{626DE6E8-308E-401D-965C-042AA41123EB}" destId="{C4A1DA54-6142-4987-A539-0167BC040AE9}" srcOrd="4" destOrd="0" presId="urn:microsoft.com/office/officeart/2008/layout/AlternatingHexagons"/>
    <dgm:cxn modelId="{3F01601D-0066-47B1-835B-FBC9EE8731AC}" type="presParOf" srcId="{A3999898-DA47-4D7B-AB53-F528FB2BBD1F}" destId="{808520E3-9560-4D49-BF07-E9210EFDE6DC}" srcOrd="5" destOrd="0" presId="urn:microsoft.com/office/officeart/2008/layout/AlternatingHexagons"/>
    <dgm:cxn modelId="{73922EC9-51A7-4CF9-917D-93F4E54E049E}" type="presParOf" srcId="{A3999898-DA47-4D7B-AB53-F528FB2BBD1F}" destId="{8EADE00B-23A8-47B7-ABCD-45492522EEFD}" srcOrd="6" destOrd="0" presId="urn:microsoft.com/office/officeart/2008/layout/AlternatingHexagons"/>
    <dgm:cxn modelId="{385848E2-7125-47F1-942C-4922F5B43B02}" type="presParOf" srcId="{8EADE00B-23A8-47B7-ABCD-45492522EEFD}" destId="{6E6E7E51-86A5-413E-BE0E-CFED9B09A435}" srcOrd="0" destOrd="0" presId="urn:microsoft.com/office/officeart/2008/layout/AlternatingHexagons"/>
    <dgm:cxn modelId="{59209D91-4F41-4836-91CB-A203B036197E}" type="presParOf" srcId="{8EADE00B-23A8-47B7-ABCD-45492522EEFD}" destId="{7173B26D-3C63-4F85-95C5-9ABDD704193D}" srcOrd="1" destOrd="0" presId="urn:microsoft.com/office/officeart/2008/layout/AlternatingHexagons"/>
    <dgm:cxn modelId="{35AA671C-E6EA-4C86-8627-55C1C94DFF1D}" type="presParOf" srcId="{8EADE00B-23A8-47B7-ABCD-45492522EEFD}" destId="{8F9024BE-3D38-4B20-B92D-7E142AE8CDF5}" srcOrd="2" destOrd="0" presId="urn:microsoft.com/office/officeart/2008/layout/AlternatingHexagons"/>
    <dgm:cxn modelId="{3E1659D2-A088-46B0-824F-41E2F7C93341}" type="presParOf" srcId="{8EADE00B-23A8-47B7-ABCD-45492522EEFD}" destId="{53782A03-E177-480C-B13F-B42E9782DF14}" srcOrd="3" destOrd="0" presId="urn:microsoft.com/office/officeart/2008/layout/AlternatingHexagons"/>
    <dgm:cxn modelId="{5BEC356C-2BEE-41F0-B14B-D6BB08CB6664}" type="presParOf" srcId="{8EADE00B-23A8-47B7-ABCD-45492522EEFD}" destId="{0BE185A7-5699-4390-A03C-7861CF099C91}" srcOrd="4" destOrd="0" presId="urn:microsoft.com/office/officeart/2008/layout/AlternatingHexagon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7BA06-DB59-495F-83E2-27E3E7C67E6A}">
      <dsp:nvSpPr>
        <dsp:cNvPr id="0" name=""/>
        <dsp:cNvSpPr/>
      </dsp:nvSpPr>
      <dsp:spPr>
        <a:xfrm rot="5400000">
          <a:off x="4726204" y="146041"/>
          <a:ext cx="2171043" cy="1888808"/>
        </a:xfrm>
        <a:prstGeom prst="hexagon">
          <a:avLst>
            <a:gd name="adj" fmla="val 25000"/>
            <a:gd name="vf" fmla="val 115470"/>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Annual workplans</a:t>
          </a:r>
        </a:p>
      </dsp:txBody>
      <dsp:txXfrm rot="-5400000">
        <a:off x="5161660" y="343245"/>
        <a:ext cx="1300130" cy="1494401"/>
      </dsp:txXfrm>
    </dsp:sp>
    <dsp:sp modelId="{5901AD85-F242-4251-ADC0-CA24777FF9A0}">
      <dsp:nvSpPr>
        <dsp:cNvPr id="0" name=""/>
        <dsp:cNvSpPr/>
      </dsp:nvSpPr>
      <dsp:spPr>
        <a:xfrm>
          <a:off x="6813446" y="439131"/>
          <a:ext cx="2422884" cy="1302626"/>
        </a:xfrm>
        <a:prstGeom prst="rect">
          <a:avLst/>
        </a:prstGeom>
        <a:noFill/>
        <a:ln>
          <a:noFill/>
        </a:ln>
        <a:effectLst/>
      </dsp:spPr>
      <dsp:style>
        <a:lnRef idx="0">
          <a:scrgbClr r="0" g="0" b="0"/>
        </a:lnRef>
        <a:fillRef idx="0">
          <a:scrgbClr r="0" g="0" b="0"/>
        </a:fillRef>
        <a:effectRef idx="0">
          <a:scrgbClr r="0" g="0" b="0"/>
        </a:effectRef>
        <a:fontRef idx="minor"/>
      </dsp:style>
    </dsp:sp>
    <dsp:sp modelId="{F2AB78C4-49AB-4027-9E19-214954224A0C}">
      <dsp:nvSpPr>
        <dsp:cNvPr id="0" name=""/>
        <dsp:cNvSpPr/>
      </dsp:nvSpPr>
      <dsp:spPr>
        <a:xfrm rot="5400000">
          <a:off x="2686292" y="146041"/>
          <a:ext cx="2171043" cy="1888808"/>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GB" sz="5400" b="1" kern="1200"/>
        </a:p>
      </dsp:txBody>
      <dsp:txXfrm rot="-5400000">
        <a:off x="3121748" y="343245"/>
        <a:ext cx="1300130" cy="1494401"/>
      </dsp:txXfrm>
    </dsp:sp>
    <dsp:sp modelId="{D09CA861-286F-423C-BF5A-373B86C64207}">
      <dsp:nvSpPr>
        <dsp:cNvPr id="0" name=""/>
        <dsp:cNvSpPr/>
      </dsp:nvSpPr>
      <dsp:spPr>
        <a:xfrm rot="5400000">
          <a:off x="3702340" y="1988823"/>
          <a:ext cx="2171043" cy="1888808"/>
        </a:xfrm>
        <a:prstGeom prst="hexagon">
          <a:avLst>
            <a:gd name="adj" fmla="val 25000"/>
            <a:gd name="vf" fmla="val 115470"/>
          </a:avLst>
        </a:prstGeom>
        <a:solidFill>
          <a:schemeClr val="accent5">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Resources</a:t>
          </a:r>
        </a:p>
      </dsp:txBody>
      <dsp:txXfrm rot="-5400000">
        <a:off x="4137796" y="2186027"/>
        <a:ext cx="1300130" cy="1494401"/>
      </dsp:txXfrm>
    </dsp:sp>
    <dsp:sp modelId="{0160325C-2119-43F0-B4C5-A70C084CCF02}">
      <dsp:nvSpPr>
        <dsp:cNvPr id="0" name=""/>
        <dsp:cNvSpPr/>
      </dsp:nvSpPr>
      <dsp:spPr>
        <a:xfrm>
          <a:off x="1420573" y="2281913"/>
          <a:ext cx="2344727" cy="130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endParaRPr lang="en-GB" sz="2400" b="1" kern="1200"/>
        </a:p>
      </dsp:txBody>
      <dsp:txXfrm>
        <a:off x="1420573" y="2281913"/>
        <a:ext cx="2344727" cy="1302626"/>
      </dsp:txXfrm>
    </dsp:sp>
    <dsp:sp modelId="{7AA07519-F604-4059-9D13-003151D28B20}">
      <dsp:nvSpPr>
        <dsp:cNvPr id="0" name=""/>
        <dsp:cNvSpPr/>
      </dsp:nvSpPr>
      <dsp:spPr>
        <a:xfrm rot="5400000">
          <a:off x="5742253" y="1988823"/>
          <a:ext cx="2171043" cy="1888808"/>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GB" sz="5400" b="1" kern="1200">
            <a:solidFill>
              <a:prstClr val="white"/>
            </a:solidFill>
            <a:latin typeface="Calibri"/>
            <a:ea typeface="+mn-ea"/>
            <a:cs typeface="+mn-cs"/>
          </a:endParaRPr>
        </a:p>
      </dsp:txBody>
      <dsp:txXfrm rot="-5400000">
        <a:off x="6177709" y="2186027"/>
        <a:ext cx="1300130" cy="1494401"/>
      </dsp:txXfrm>
    </dsp:sp>
    <dsp:sp modelId="{8414DD39-26BB-40E2-A722-85507CFA66F9}">
      <dsp:nvSpPr>
        <dsp:cNvPr id="0" name=""/>
        <dsp:cNvSpPr/>
      </dsp:nvSpPr>
      <dsp:spPr>
        <a:xfrm rot="5400000">
          <a:off x="4726204" y="3700842"/>
          <a:ext cx="2171043" cy="2150332"/>
        </a:xfrm>
        <a:prstGeom prst="hexagon">
          <a:avLst>
            <a:gd name="adj" fmla="val 25000"/>
            <a:gd name="vf" fmla="val 115470"/>
          </a:avLst>
        </a:prstGeom>
        <a:solidFill>
          <a:schemeClr val="accent5">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Roles and responsibilities</a:t>
          </a:r>
        </a:p>
      </dsp:txBody>
      <dsp:txXfrm rot="-5400000">
        <a:off x="5093238" y="4050602"/>
        <a:ext cx="1436974" cy="1450813"/>
      </dsp:txXfrm>
    </dsp:sp>
    <dsp:sp modelId="{D2953E44-30AE-46CE-B2C4-A8E30C6B5360}">
      <dsp:nvSpPr>
        <dsp:cNvPr id="0" name=""/>
        <dsp:cNvSpPr/>
      </dsp:nvSpPr>
      <dsp:spPr>
        <a:xfrm>
          <a:off x="6813446" y="4124695"/>
          <a:ext cx="2422884" cy="1302626"/>
        </a:xfrm>
        <a:prstGeom prst="rect">
          <a:avLst/>
        </a:prstGeom>
        <a:noFill/>
        <a:ln>
          <a:noFill/>
        </a:ln>
        <a:effectLst/>
      </dsp:spPr>
      <dsp:style>
        <a:lnRef idx="0">
          <a:scrgbClr r="0" g="0" b="0"/>
        </a:lnRef>
        <a:fillRef idx="0">
          <a:scrgbClr r="0" g="0" b="0"/>
        </a:fillRef>
        <a:effectRef idx="0">
          <a:scrgbClr r="0" g="0" b="0"/>
        </a:effectRef>
        <a:fontRef idx="minor"/>
      </dsp:style>
    </dsp:sp>
    <dsp:sp modelId="{C4A1DA54-6142-4987-A539-0167BC040AE9}">
      <dsp:nvSpPr>
        <dsp:cNvPr id="0" name=""/>
        <dsp:cNvSpPr/>
      </dsp:nvSpPr>
      <dsp:spPr>
        <a:xfrm rot="5400000">
          <a:off x="2686292" y="3831604"/>
          <a:ext cx="2171043" cy="1888808"/>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GB" sz="5400" b="1" kern="1200"/>
        </a:p>
      </dsp:txBody>
      <dsp:txXfrm rot="-5400000">
        <a:off x="3121748" y="4028808"/>
        <a:ext cx="1300130" cy="1494401"/>
      </dsp:txXfrm>
    </dsp:sp>
    <dsp:sp modelId="{6E6E7E51-86A5-413E-BE0E-CFED9B09A435}">
      <dsp:nvSpPr>
        <dsp:cNvPr id="0" name=""/>
        <dsp:cNvSpPr/>
      </dsp:nvSpPr>
      <dsp:spPr>
        <a:xfrm rot="5400000">
          <a:off x="3702340" y="5575753"/>
          <a:ext cx="2171043" cy="2086075"/>
        </a:xfrm>
        <a:prstGeom prst="hexagon">
          <a:avLst>
            <a:gd name="adj" fmla="val 25000"/>
            <a:gd name="vf" fmla="val 115470"/>
          </a:avLst>
        </a:prstGeom>
        <a:solidFill>
          <a:schemeClr val="accent5">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Monitoring plan</a:t>
          </a:r>
        </a:p>
      </dsp:txBody>
      <dsp:txXfrm rot="-5400000">
        <a:off x="4085700" y="5888029"/>
        <a:ext cx="1404323" cy="1461523"/>
      </dsp:txXfrm>
    </dsp:sp>
    <dsp:sp modelId="{7173B26D-3C63-4F85-95C5-9ABDD704193D}">
      <dsp:nvSpPr>
        <dsp:cNvPr id="0" name=""/>
        <dsp:cNvSpPr/>
      </dsp:nvSpPr>
      <dsp:spPr>
        <a:xfrm>
          <a:off x="1420573" y="5967477"/>
          <a:ext cx="2344727" cy="1302626"/>
        </a:xfrm>
        <a:prstGeom prst="rect">
          <a:avLst/>
        </a:prstGeom>
        <a:noFill/>
        <a:ln>
          <a:noFill/>
        </a:ln>
        <a:effectLst/>
      </dsp:spPr>
      <dsp:style>
        <a:lnRef idx="0">
          <a:scrgbClr r="0" g="0" b="0"/>
        </a:lnRef>
        <a:fillRef idx="0">
          <a:scrgbClr r="0" g="0" b="0"/>
        </a:fillRef>
        <a:effectRef idx="0">
          <a:scrgbClr r="0" g="0" b="0"/>
        </a:effectRef>
        <a:fontRef idx="minor"/>
      </dsp:style>
    </dsp:sp>
    <dsp:sp modelId="{0BE185A7-5699-4390-A03C-7861CF099C91}">
      <dsp:nvSpPr>
        <dsp:cNvPr id="0" name=""/>
        <dsp:cNvSpPr/>
      </dsp:nvSpPr>
      <dsp:spPr>
        <a:xfrm rot="5400000">
          <a:off x="5742253" y="5674386"/>
          <a:ext cx="2171043" cy="1888808"/>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GB" sz="5400" b="1" kern="1200">
            <a:solidFill>
              <a:prstClr val="white"/>
            </a:solidFill>
            <a:latin typeface="Calibri"/>
            <a:ea typeface="+mn-ea"/>
            <a:cs typeface="+mn-cs"/>
          </a:endParaRPr>
        </a:p>
      </dsp:txBody>
      <dsp:txXfrm rot="-5400000">
        <a:off x="6177709" y="5871590"/>
        <a:ext cx="1300130" cy="149440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6.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0.jpeg"/><Relationship Id="rId5" Type="http://schemas.openxmlformats.org/officeDocument/2006/relationships/image" Target="../media/image18.svg"/><Relationship Id="rId10" Type="http://schemas.openxmlformats.org/officeDocument/2006/relationships/hyperlink" Target="https://www.coe.int/en/web/culture-and-heritage/piag#{%2219678532%22:[]}" TargetMode="External"/><Relationship Id="rId4" Type="http://schemas.openxmlformats.org/officeDocument/2006/relationships/image" Target="../media/image17.pn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6.svg"/><Relationship Id="rId12"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6.svg"/><Relationship Id="rId12"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44.sv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svg"/><Relationship Id="rId18" Type="http://schemas.openxmlformats.org/officeDocument/2006/relationships/image" Target="../media/image57.png"/><Relationship Id="rId3" Type="http://schemas.openxmlformats.org/officeDocument/2006/relationships/image" Target="../media/image2.svg"/><Relationship Id="rId21" Type="http://schemas.openxmlformats.org/officeDocument/2006/relationships/image" Target="../media/image60.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56.svg"/><Relationship Id="rId2" Type="http://schemas.openxmlformats.org/officeDocument/2006/relationships/image" Target="../media/image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2.svg"/><Relationship Id="rId5" Type="http://schemas.openxmlformats.org/officeDocument/2006/relationships/image" Target="../media/image48.svg"/><Relationship Id="rId15" Type="http://schemas.openxmlformats.org/officeDocument/2006/relationships/image" Target="../media/image54.svg"/><Relationship Id="rId10" Type="http://schemas.openxmlformats.org/officeDocument/2006/relationships/image" Target="../media/image51.png"/><Relationship Id="rId19" Type="http://schemas.openxmlformats.org/officeDocument/2006/relationships/image" Target="../media/image58.sv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53.png"/><Relationship Id="rId22"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3.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sv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https://www.youtube.com/embed/L4N1q4RNi9I?feature=oembed" TargetMode="External"/><Relationship Id="rId6" Type="http://schemas.openxmlformats.org/officeDocument/2006/relationships/image" Target="../media/image18.svg"/><Relationship Id="rId11" Type="http://schemas.openxmlformats.org/officeDocument/2006/relationships/hyperlink" Target="https://www.youtube.com/watch?v=L4N1q4RNi9I" TargetMode="External"/><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4.svg"/><Relationship Id="rId9" Type="http://schemas.openxmlformats.org/officeDocument/2006/relationships/image" Target="../media/image27.png"/><Relationship Id="rId14" Type="http://schemas.openxmlformats.org/officeDocument/2006/relationships/image" Target="../media/image29.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diagramLayout" Target="../diagrams/layout1.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Data" Target="../diagrams/data1.xml"/><Relationship Id="rId2" Type="http://schemas.openxmlformats.org/officeDocument/2006/relationships/image" Target="../media/image3.png"/><Relationship Id="rId16" Type="http://schemas.microsoft.com/office/2007/relationships/diagramDrawing" Target="../diagrams/drawing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18.svg"/><Relationship Id="rId15" Type="http://schemas.openxmlformats.org/officeDocument/2006/relationships/diagramColors" Target="../diagrams/colors1.xml"/><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8.svg"/><Relationship Id="rId1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1.svg"/><Relationship Id="rId7"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3.svg"/><Relationship Id="rId5" Type="http://schemas.openxmlformats.org/officeDocument/2006/relationships/image" Target="../media/image18.svg"/><Relationship Id="rId10"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1.svg"/><Relationship Id="rId7"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12.png"/><Relationship Id="rId12"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6.svg"/><Relationship Id="rId5" Type="http://schemas.openxmlformats.org/officeDocument/2006/relationships/image" Target="../media/image18.svg"/><Relationship Id="rId10" Type="http://schemas.openxmlformats.org/officeDocument/2006/relationships/image" Target="../media/image35.png"/><Relationship Id="rId4" Type="http://schemas.openxmlformats.org/officeDocument/2006/relationships/image" Target="../media/image17.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1.svg"/><Relationship Id="rId7"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9.svg"/><Relationship Id="rId5" Type="http://schemas.openxmlformats.org/officeDocument/2006/relationships/image" Target="../media/image18.svg"/><Relationship Id="rId10" Type="http://schemas.openxmlformats.org/officeDocument/2006/relationships/image" Target="../media/image38.png"/><Relationship Id="rId4" Type="http://schemas.openxmlformats.org/officeDocument/2006/relationships/image" Target="../media/image17.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707475"/>
            <a:ext cx="9010597" cy="2390775"/>
          </a:xfrm>
          <a:prstGeom prst="rect">
            <a:avLst/>
          </a:prstGeom>
        </p:spPr>
        <p:txBody>
          <a:bodyPr lIns="0" tIns="0" rIns="0" bIns="0" rtlCol="0" anchor="t">
            <a:spAutoFit/>
          </a:bodyPr>
          <a:lstStyle/>
          <a:p>
            <a:pPr>
              <a:lnSpc>
                <a:spcPts val="6300"/>
              </a:lnSpc>
            </a:pPr>
            <a:r>
              <a:rPr lang="en-US" sz="4500">
                <a:solidFill>
                  <a:srgbClr val="000000"/>
                </a:solidFill>
                <a:latin typeface="+mj-lt"/>
              </a:rPr>
              <a:t>Promoting Regional Development by building the capacity of the VET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12" name="TextBox 12"/>
          <p:cNvSpPr txBox="1"/>
          <p:nvPr/>
        </p:nvSpPr>
        <p:spPr>
          <a:xfrm>
            <a:off x="2951813" y="3192858"/>
            <a:ext cx="7551756" cy="3421449"/>
          </a:xfrm>
          <a:prstGeom prst="rect">
            <a:avLst/>
          </a:prstGeom>
        </p:spPr>
        <p:txBody>
          <a:bodyPr lIns="0" tIns="0" rIns="0" bIns="0" rtlCol="0" anchor="t">
            <a:spAutoFit/>
          </a:bodyPr>
          <a:lstStyle/>
          <a:p>
            <a:pPr algn="just">
              <a:lnSpc>
                <a:spcPts val="3359"/>
              </a:lnSpc>
            </a:pPr>
            <a:r>
              <a:rPr lang="en-GB" sz="2400" b="0" i="0">
                <a:solidFill>
                  <a:srgbClr val="161616"/>
                </a:solidFill>
                <a:effectLst/>
              </a:rPr>
              <a:t>The "Post-Conflict Actions for the Social and Economic Revitalisation of the Communities and the Cultural Environment in the Municipality of Gori" (PIAG) was the Council of Europe’s contribution towards the response to the conflict in Georgia in August 2008, more specifically on the damage to cultural heritage, and by extension, to the built environment.</a:t>
            </a:r>
          </a:p>
          <a:p>
            <a:r>
              <a:rPr lang="en-GB" sz="2400">
                <a:hlinkClick r:id="rId10"/>
              </a:rPr>
              <a:t>Read more about the case</a:t>
            </a:r>
            <a:r>
              <a:rPr lang="en-GB" sz="2400"/>
              <a:t> </a:t>
            </a:r>
          </a:p>
        </p:txBody>
      </p:sp>
      <p:sp>
        <p:nvSpPr>
          <p:cNvPr id="19" name="TextBox 18">
            <a:extLst>
              <a:ext uri="{FF2B5EF4-FFF2-40B4-BE49-F238E27FC236}">
                <a16:creationId xmlns:a16="http://schemas.microsoft.com/office/drawing/2014/main" id="{B96715EF-BB73-AAFE-E2EA-2A0789675F46}"/>
              </a:ext>
            </a:extLst>
          </p:cNvPr>
          <p:cNvSpPr txBox="1"/>
          <p:nvPr/>
        </p:nvSpPr>
        <p:spPr>
          <a:xfrm>
            <a:off x="2951813" y="2432993"/>
            <a:ext cx="14999368" cy="461665"/>
          </a:xfrm>
          <a:prstGeom prst="rect">
            <a:avLst/>
          </a:prstGeom>
          <a:noFill/>
        </p:spPr>
        <p:txBody>
          <a:bodyPr wrap="square">
            <a:spAutoFit/>
          </a:bodyPr>
          <a:lstStyle/>
          <a:p>
            <a:pPr algn="l"/>
            <a:r>
              <a:rPr lang="en-GB" sz="2400" b="1" i="0">
                <a:solidFill>
                  <a:srgbClr val="161616"/>
                </a:solidFill>
                <a:effectLst/>
                <a:latin typeface="+mj-lt"/>
              </a:rPr>
              <a:t>Case study: Gori Regional Development Plan</a:t>
            </a:r>
          </a:p>
        </p:txBody>
      </p:sp>
      <p:pic>
        <p:nvPicPr>
          <p:cNvPr id="1026" name="Picture 2">
            <a:extLst>
              <a:ext uri="{FF2B5EF4-FFF2-40B4-BE49-F238E27FC236}">
                <a16:creationId xmlns:a16="http://schemas.microsoft.com/office/drawing/2014/main" id="{7C955BA6-9B79-664C-9A6C-46EC5B6A9C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60892" y="3010430"/>
            <a:ext cx="6408504" cy="36015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DF9AC29-2D03-3CAE-1258-C568410AD25B}"/>
              </a:ext>
            </a:extLst>
          </p:cNvPr>
          <p:cNvSpPr txBox="1"/>
          <p:nvPr/>
        </p:nvSpPr>
        <p:spPr>
          <a:xfrm>
            <a:off x="2225706" y="7455016"/>
            <a:ext cx="14999368" cy="500586"/>
          </a:xfrm>
          <a:prstGeom prst="rect">
            <a:avLst/>
          </a:prstGeom>
          <a:noFill/>
        </p:spPr>
        <p:txBody>
          <a:bodyPr wrap="square">
            <a:spAutoFit/>
          </a:bodyPr>
          <a:lstStyle/>
          <a:p>
            <a:pPr algn="ctr">
              <a:lnSpc>
                <a:spcPts val="3359"/>
              </a:lnSpc>
            </a:pPr>
            <a:r>
              <a:rPr lang="en-GB" sz="2400" b="1" spc="-36">
                <a:solidFill>
                  <a:srgbClr val="161616"/>
                </a:solidFill>
              </a:rPr>
              <a:t>Can you identify the goals and objectives of this project, and draft the guidelines of an action plan according to them?</a:t>
            </a:r>
            <a:endParaRPr lang="en-US" sz="2400" b="1" spc="-36">
              <a:solidFill>
                <a:srgbClr val="000000"/>
              </a:solidFill>
            </a:endParaRPr>
          </a:p>
        </p:txBody>
      </p:sp>
      <p:grpSp>
        <p:nvGrpSpPr>
          <p:cNvPr id="24" name="Group 23">
            <a:extLst>
              <a:ext uri="{FF2B5EF4-FFF2-40B4-BE49-F238E27FC236}">
                <a16:creationId xmlns:a16="http://schemas.microsoft.com/office/drawing/2014/main" id="{BD4C0E6D-0C99-E197-9F30-DC6D1423F0C7}"/>
              </a:ext>
            </a:extLst>
          </p:cNvPr>
          <p:cNvGrpSpPr/>
          <p:nvPr/>
        </p:nvGrpSpPr>
        <p:grpSpPr>
          <a:xfrm>
            <a:off x="674105" y="2299367"/>
            <a:ext cx="1860359" cy="1586673"/>
            <a:chOff x="10287000" y="1845831"/>
            <a:chExt cx="1860359" cy="1586673"/>
          </a:xfrm>
        </p:grpSpPr>
        <p:pic>
          <p:nvPicPr>
            <p:cNvPr id="25" name="Picture 23">
              <a:extLst>
                <a:ext uri="{FF2B5EF4-FFF2-40B4-BE49-F238E27FC236}">
                  <a16:creationId xmlns:a16="http://schemas.microsoft.com/office/drawing/2014/main" id="{491B819B-EA28-EBEC-81EF-92F36AE8310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527150" y="1845831"/>
              <a:ext cx="1204503" cy="1178907"/>
            </a:xfrm>
            <a:prstGeom prst="rect">
              <a:avLst/>
            </a:prstGeom>
          </p:spPr>
        </p:pic>
        <p:sp>
          <p:nvSpPr>
            <p:cNvPr id="26" name="TextBox 25">
              <a:extLst>
                <a:ext uri="{FF2B5EF4-FFF2-40B4-BE49-F238E27FC236}">
                  <a16:creationId xmlns:a16="http://schemas.microsoft.com/office/drawing/2014/main" id="{559C34B9-6ABD-873B-864D-94DEFC53ADEE}"/>
                </a:ext>
              </a:extLst>
            </p:cNvPr>
            <p:cNvSpPr txBox="1"/>
            <p:nvPr/>
          </p:nvSpPr>
          <p:spPr>
            <a:xfrm>
              <a:off x="10287000" y="3063172"/>
              <a:ext cx="1860359" cy="369332"/>
            </a:xfrm>
            <a:prstGeom prst="rect">
              <a:avLst/>
            </a:prstGeom>
            <a:noFill/>
          </p:spPr>
          <p:txBody>
            <a:bodyPr wrap="square">
              <a:spAutoFit/>
            </a:bodyPr>
            <a:lstStyle/>
            <a:p>
              <a:pPr algn="ctr"/>
              <a:r>
                <a:rPr lang="en-GB" b="1" i="0" u="none" strike="noStrike">
                  <a:solidFill>
                    <a:srgbClr val="00918E"/>
                  </a:solidFill>
                  <a:effectLst/>
                  <a:latin typeface="Abhaya Libre"/>
                </a:rPr>
                <a:t>Offline Activity 7</a:t>
              </a:r>
              <a:endParaRPr lang="en-GB" sz="1400"/>
            </a:p>
          </p:txBody>
        </p:sp>
      </p:grpSp>
    </p:spTree>
    <p:extLst>
      <p:ext uri="{BB962C8B-B14F-4D97-AF65-F5344CB8AC3E}">
        <p14:creationId xmlns:p14="http://schemas.microsoft.com/office/powerpoint/2010/main" val="77639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1491074" y="2321941"/>
            <a:ext cx="13379169" cy="4001095"/>
          </a:xfrm>
          <a:prstGeom prst="rect">
            <a:avLst/>
          </a:prstGeom>
        </p:spPr>
        <p:txBody>
          <a:bodyPr wrap="square" lIns="0" tIns="0" rIns="0" bIns="0" rtlCol="0" anchor="t">
            <a:spAutoFit/>
          </a:bodyPr>
          <a:lstStyle/>
          <a:p>
            <a:r>
              <a:rPr lang="en-GB" sz="2000" spc="-36" dirty="0">
                <a:solidFill>
                  <a:srgbClr val="000000"/>
                </a:solidFill>
              </a:rPr>
              <a:t>Project Management Institute (2017). A Guide to the Project Management Body of Knowledge : (PMBOK guide). 6th ed. Newtown Square, Pa: Project Management Institute.</a:t>
            </a:r>
          </a:p>
          <a:p>
            <a:endParaRPr lang="en-GB" sz="2000" spc="-36" dirty="0">
              <a:solidFill>
                <a:srgbClr val="000000"/>
              </a:solidFill>
            </a:endParaRPr>
          </a:p>
          <a:p>
            <a:r>
              <a:rPr lang="en-GB" sz="2000" spc="-36" dirty="0">
                <a:solidFill>
                  <a:srgbClr val="000000"/>
                </a:solidFill>
              </a:rPr>
              <a:t>Bryson, J.M. (2018). Strategic Planning for Public and </a:t>
            </a:r>
            <a:r>
              <a:rPr lang="en-GB" sz="2000" spc="-36" dirty="0" err="1">
                <a:solidFill>
                  <a:srgbClr val="000000"/>
                </a:solidFill>
              </a:rPr>
              <a:t>Nonprofit</a:t>
            </a:r>
            <a:r>
              <a:rPr lang="en-GB" sz="2000" spc="-36" dirty="0">
                <a:solidFill>
                  <a:srgbClr val="000000"/>
                </a:solidFill>
              </a:rPr>
              <a:t> Organizations : For Public and </a:t>
            </a:r>
            <a:r>
              <a:rPr lang="en-GB" sz="2000" spc="-36" dirty="0" err="1">
                <a:solidFill>
                  <a:srgbClr val="000000"/>
                </a:solidFill>
              </a:rPr>
              <a:t>Nonprofit</a:t>
            </a:r>
            <a:r>
              <a:rPr lang="en-GB" sz="2000" spc="-36" dirty="0">
                <a:solidFill>
                  <a:srgbClr val="000000"/>
                </a:solidFill>
              </a:rPr>
              <a:t> Organizations, A Guide to Strengthening and Sustaining Organizational Achievement. 5th ed. Hoboken, Nj Wiley.</a:t>
            </a:r>
          </a:p>
          <a:p>
            <a:endParaRPr lang="en-GB" sz="2000" spc="-36" dirty="0">
              <a:solidFill>
                <a:srgbClr val="000000"/>
              </a:solidFill>
            </a:endParaRPr>
          </a:p>
          <a:p>
            <a:r>
              <a:rPr lang="en-GB" sz="2000" spc="-36" dirty="0">
                <a:solidFill>
                  <a:srgbClr val="000000"/>
                </a:solidFill>
              </a:rPr>
              <a:t>Kerzner, H. (2017). Project management: a Systems Approach to planning, scheduling, and Controlling. 12th ed. Hoboken, New Jersey: John Wiley &amp; Sons, Inc.</a:t>
            </a:r>
          </a:p>
          <a:p>
            <a:endParaRPr lang="en-GB" sz="2000" spc="-36" dirty="0">
              <a:solidFill>
                <a:srgbClr val="000000"/>
              </a:solidFill>
            </a:endParaRPr>
          </a:p>
          <a:p>
            <a:r>
              <a:rPr lang="en-GB" sz="2000" spc="-36" dirty="0">
                <a:solidFill>
                  <a:srgbClr val="000000"/>
                </a:solidFill>
              </a:rPr>
              <a:t>Ivancevich, J. (2017). Organizational </a:t>
            </a:r>
            <a:r>
              <a:rPr lang="en-GB" sz="2000" spc="-36" dirty="0" err="1">
                <a:solidFill>
                  <a:srgbClr val="000000"/>
                </a:solidFill>
              </a:rPr>
              <a:t>Behavior</a:t>
            </a:r>
            <a:r>
              <a:rPr lang="en-GB" sz="2000" spc="-36" dirty="0">
                <a:solidFill>
                  <a:srgbClr val="000000"/>
                </a:solidFill>
              </a:rPr>
              <a:t> And Management. S.L.: </a:t>
            </a:r>
            <a:r>
              <a:rPr lang="en-GB" sz="2000" spc="-36" dirty="0" err="1">
                <a:solidFill>
                  <a:srgbClr val="000000"/>
                </a:solidFill>
              </a:rPr>
              <a:t>Mcgraw-Hill</a:t>
            </a:r>
            <a:r>
              <a:rPr lang="en-GB" sz="2000" spc="-36" dirty="0">
                <a:solidFill>
                  <a:srgbClr val="000000"/>
                </a:solidFill>
              </a:rPr>
              <a:t> Us Higher Ed.</a:t>
            </a:r>
          </a:p>
          <a:p>
            <a:endParaRPr lang="en-GB" sz="2000" spc="-36" dirty="0">
              <a:solidFill>
                <a:srgbClr val="000000"/>
              </a:solidFill>
            </a:endParaRPr>
          </a:p>
          <a:p>
            <a:r>
              <a:rPr lang="en-GB" sz="2000" spc="-36" dirty="0">
                <a:solidFill>
                  <a:srgbClr val="000000"/>
                </a:solidFill>
              </a:rPr>
              <a:t>Kerzner, H. (2017). Project management: a Systems Approach to planning, scheduling, and Controlling. 12th ed. Hoboken, New Jersey: John Wiley &amp; Sons, Inc.</a:t>
            </a:r>
          </a:p>
        </p:txBody>
      </p:sp>
      <p:sp>
        <p:nvSpPr>
          <p:cNvPr id="8" name="TextBox 8"/>
          <p:cNvSpPr txBox="1"/>
          <p:nvPr/>
        </p:nvSpPr>
        <p:spPr>
          <a:xfrm>
            <a:off x="2319610" y="130531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References</a:t>
            </a:r>
          </a:p>
        </p:txBody>
      </p:sp>
      <p:pic>
        <p:nvPicPr>
          <p:cNvPr id="9" name="Picture 9"/>
          <p:cNvPicPr>
            <a:picLocks noChangeAspect="1"/>
          </p:cNvPicPr>
          <p:nvPr/>
        </p:nvPicPr>
        <p:blipFill>
          <a:blip r:embed="rId11"/>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1491074" y="2321941"/>
            <a:ext cx="13439129" cy="4616648"/>
          </a:xfrm>
          <a:prstGeom prst="rect">
            <a:avLst/>
          </a:prstGeom>
        </p:spPr>
        <p:txBody>
          <a:bodyPr wrap="square" lIns="0" tIns="0" rIns="0" bIns="0" rtlCol="0" anchor="t">
            <a:spAutoFit/>
          </a:bodyPr>
          <a:lstStyle/>
          <a:p>
            <a:r>
              <a:rPr lang="en-GB" sz="2000" spc="-36" dirty="0">
                <a:solidFill>
                  <a:srgbClr val="000000"/>
                </a:solidFill>
              </a:rPr>
              <a:t>Interreg Europe. (n.d.). Good practices. [online] Available at:</a:t>
            </a:r>
          </a:p>
          <a:p>
            <a:r>
              <a:rPr lang="en-GB" sz="2000" spc="-36" dirty="0">
                <a:solidFill>
                  <a:srgbClr val="000000"/>
                </a:solidFill>
              </a:rPr>
              <a:t>https://projects2014-2020.interregeurope.eu/super/good-practices/ [Accessed 13 Feb. 2023].</a:t>
            </a:r>
          </a:p>
          <a:p>
            <a:endParaRPr lang="en-GB" sz="2000" spc="-36" dirty="0">
              <a:solidFill>
                <a:srgbClr val="000000"/>
              </a:solidFill>
            </a:endParaRPr>
          </a:p>
          <a:p>
            <a:r>
              <a:rPr lang="en-GB" sz="2000" spc="-36" dirty="0">
                <a:solidFill>
                  <a:srgbClr val="000000"/>
                </a:solidFill>
              </a:rPr>
              <a:t>www.interregeurope.eu. (n.d.). Find policy solutions | Interreg Europe - Sharing solutions for better policy. [online] Available at:</a:t>
            </a:r>
          </a:p>
          <a:p>
            <a:r>
              <a:rPr lang="en-GB" sz="2000" spc="-36" dirty="0">
                <a:solidFill>
                  <a:srgbClr val="000000"/>
                </a:solidFill>
              </a:rPr>
              <a:t>https://www.interregeurope.eu/policy-solutions/good-practices/projects?keywords=&amp;projects=SUPER [Accessed 13 Feb. 2023].</a:t>
            </a:r>
          </a:p>
          <a:p>
            <a:endParaRPr lang="en-GB" sz="2000" spc="-36" dirty="0">
              <a:solidFill>
                <a:srgbClr val="000000"/>
              </a:solidFill>
            </a:endParaRPr>
          </a:p>
          <a:p>
            <a:r>
              <a:rPr lang="en-GB" sz="2000" spc="-36" dirty="0">
                <a:solidFill>
                  <a:srgbClr val="000000"/>
                </a:solidFill>
              </a:rPr>
              <a:t>REPLACE – Region of Crete Action Plan. (2022). Available at:</a:t>
            </a:r>
          </a:p>
          <a:p>
            <a:r>
              <a:rPr lang="en-GB" sz="2000" spc="-36" dirty="0">
                <a:solidFill>
                  <a:srgbClr val="000000"/>
                </a:solidFill>
              </a:rPr>
              <a:t>https://projects2014-2020.interregeurope.eu/fileadmin/user_upload/tx_tevprojects/library/file_165 [Accessed 13 Feb. 2023].</a:t>
            </a:r>
          </a:p>
          <a:p>
            <a:endParaRPr lang="en-GB" sz="2000" spc="-36" dirty="0">
              <a:solidFill>
                <a:srgbClr val="000000"/>
              </a:solidFill>
            </a:endParaRPr>
          </a:p>
          <a:p>
            <a:r>
              <a:rPr lang="en-GB" sz="2000" spc="-36" dirty="0">
                <a:solidFill>
                  <a:srgbClr val="000000"/>
                </a:solidFill>
              </a:rPr>
              <a:t>Place and life in the ECE A Regional Action Plan 2030. (2022). Available at:</a:t>
            </a:r>
          </a:p>
          <a:p>
            <a:r>
              <a:rPr lang="en-GB" sz="2000" spc="-36" dirty="0">
                <a:solidFill>
                  <a:srgbClr val="000000"/>
                </a:solidFill>
              </a:rPr>
              <a:t>https://unece.org/sites/default/files/2022-07/Place%20and%20Life%20in%20the%20ECE_web_0.pdf [Accessed 13 Feb. 2023].</a:t>
            </a:r>
          </a:p>
          <a:p>
            <a:endParaRPr lang="en-GB" sz="2000" spc="-36" dirty="0">
              <a:solidFill>
                <a:srgbClr val="000000"/>
              </a:solidFill>
            </a:endParaRPr>
          </a:p>
          <a:p>
            <a:r>
              <a:rPr lang="en-GB" sz="2000" spc="-36" dirty="0">
                <a:solidFill>
                  <a:srgbClr val="000000"/>
                </a:solidFill>
              </a:rPr>
              <a:t>REGIONAL DEVELOPMENT PROGRAMME OF GEORGIA. (2018). Available at: https://policy.asiapacificenergy.org/sites/default/files/Regional%20Development%20Programme%20of%20Georgia%202018-2021%20%28EN%29.pdf [Accessed 13 Feb. 2023].</a:t>
            </a:r>
          </a:p>
        </p:txBody>
      </p:sp>
      <p:sp>
        <p:nvSpPr>
          <p:cNvPr id="8" name="TextBox 8"/>
          <p:cNvSpPr txBox="1"/>
          <p:nvPr/>
        </p:nvSpPr>
        <p:spPr>
          <a:xfrm>
            <a:off x="2319610" y="130531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References</a:t>
            </a:r>
          </a:p>
        </p:txBody>
      </p:sp>
      <p:pic>
        <p:nvPicPr>
          <p:cNvPr id="9" name="Picture 9"/>
          <p:cNvPicPr>
            <a:picLocks noChangeAspect="1"/>
          </p:cNvPicPr>
          <p:nvPr/>
        </p:nvPicPr>
        <p:blipFill>
          <a:blip r:embed="rId11"/>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Tree>
    <p:extLst>
      <p:ext uri="{BB962C8B-B14F-4D97-AF65-F5344CB8AC3E}">
        <p14:creationId xmlns:p14="http://schemas.microsoft.com/office/powerpoint/2010/main" val="132747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Bold Italics"/>
              </a:rPr>
              <a:t>Thank you!</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1990072" y="3654339"/>
            <a:ext cx="14307856" cy="3081613"/>
          </a:xfrm>
          <a:prstGeom prst="rect">
            <a:avLst/>
          </a:prstGeom>
        </p:spPr>
        <p:txBody>
          <a:bodyPr lIns="0" tIns="0" rIns="0" bIns="0" rtlCol="0" anchor="t">
            <a:spAutoFit/>
          </a:bodyPr>
          <a:lstStyle/>
          <a:p>
            <a:pPr algn="ctr">
              <a:lnSpc>
                <a:spcPts val="12599"/>
              </a:lnSpc>
            </a:pPr>
            <a:r>
              <a:rPr lang="en-GB" sz="6600">
                <a:solidFill>
                  <a:srgbClr val="04989E"/>
                </a:solidFill>
                <a:latin typeface="+mj-lt"/>
              </a:rPr>
              <a:t>Creating and applying an action plan</a:t>
            </a:r>
          </a:p>
          <a:p>
            <a:pPr algn="ctr">
              <a:lnSpc>
                <a:spcPts val="12599"/>
              </a:lnSpc>
            </a:pPr>
            <a:r>
              <a:rPr lang="en-GB" sz="6600">
                <a:solidFill>
                  <a:srgbClr val="04989E"/>
                </a:solidFill>
                <a:latin typeface="+mj-lt"/>
              </a:rPr>
              <a:t>Offline activities</a:t>
            </a:r>
            <a:endParaRPr lang="en-US" sz="6600">
              <a:solidFill>
                <a:srgbClr val="04989E"/>
              </a:solidFill>
              <a:latin typeface="+mj-lt"/>
            </a:endParaRP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
        <p:nvSpPr>
          <p:cNvPr id="22" name="TextBox 21">
            <a:extLst>
              <a:ext uri="{FF2B5EF4-FFF2-40B4-BE49-F238E27FC236}">
                <a16:creationId xmlns:a16="http://schemas.microsoft.com/office/drawing/2014/main" id="{76796773-5457-F4B8-8721-3C752EF4AF97}"/>
              </a:ext>
            </a:extLst>
          </p:cNvPr>
          <p:cNvSpPr txBox="1"/>
          <p:nvPr/>
        </p:nvSpPr>
        <p:spPr>
          <a:xfrm>
            <a:off x="2634522" y="7314444"/>
            <a:ext cx="13018956" cy="461665"/>
          </a:xfrm>
          <a:prstGeom prst="rect">
            <a:avLst/>
          </a:prstGeom>
          <a:noFill/>
        </p:spPr>
        <p:txBody>
          <a:bodyPr wrap="square">
            <a:spAutoFit/>
          </a:bodyPr>
          <a:lstStyle/>
          <a:p>
            <a:pPr algn="ctr"/>
            <a:r>
              <a:rPr lang="en-GB" sz="2400" b="1" i="0" u="none" strike="noStrike">
                <a:solidFill>
                  <a:srgbClr val="00918E"/>
                </a:solidFill>
                <a:effectLst/>
              </a:rPr>
              <a:t>To achieve full benefit from this module, it is important that you do the off-line activities. ☺</a:t>
            </a:r>
            <a:endParaRPr lang="en-GB"/>
          </a:p>
        </p:txBody>
      </p:sp>
      <p:pic>
        <p:nvPicPr>
          <p:cNvPr id="29" name="Picture 23">
            <a:extLst>
              <a:ext uri="{FF2B5EF4-FFF2-40B4-BE49-F238E27FC236}">
                <a16:creationId xmlns:a16="http://schemas.microsoft.com/office/drawing/2014/main" id="{143265FD-10F0-8F6F-A425-D127D0568BE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391436" y="5435950"/>
            <a:ext cx="1204503" cy="1178907"/>
          </a:xfrm>
          <a:prstGeom prst="rect">
            <a:avLst/>
          </a:prstGeom>
        </p:spPr>
      </p:pic>
      <p:pic>
        <p:nvPicPr>
          <p:cNvPr id="31" name="Picture 23">
            <a:extLst>
              <a:ext uri="{FF2B5EF4-FFF2-40B4-BE49-F238E27FC236}">
                <a16:creationId xmlns:a16="http://schemas.microsoft.com/office/drawing/2014/main" id="{B9092C81-C40D-9830-4E86-6A6560CA87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92063" y="5429677"/>
            <a:ext cx="1204503" cy="11789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12" name="TextBox 12"/>
          <p:cNvSpPr txBox="1"/>
          <p:nvPr/>
        </p:nvSpPr>
        <p:spPr>
          <a:xfrm>
            <a:off x="10487205" y="4506803"/>
            <a:ext cx="7403547" cy="3460371"/>
          </a:xfrm>
          <a:prstGeom prst="rect">
            <a:avLst/>
          </a:prstGeom>
        </p:spPr>
        <p:txBody>
          <a:bodyPr wrap="square" lIns="0" tIns="0" rIns="0" bIns="0" rtlCol="0" anchor="t">
            <a:spAutoFit/>
          </a:bodyPr>
          <a:lstStyle/>
          <a:p>
            <a:pPr algn="just">
              <a:lnSpc>
                <a:spcPts val="3359"/>
              </a:lnSpc>
            </a:pPr>
            <a:r>
              <a:rPr lang="en-US" sz="2400" b="0" i="0">
                <a:solidFill>
                  <a:srgbClr val="000000"/>
                </a:solidFill>
                <a:effectLst/>
              </a:rPr>
              <a:t>Watch this TED Talk on the importance of setting goals. </a:t>
            </a:r>
            <a:r>
              <a:rPr lang="en-GB" sz="2400" b="0" i="0">
                <a:solidFill>
                  <a:srgbClr val="000000"/>
                </a:solidFill>
                <a:effectLst/>
              </a:rPr>
              <a:t>In this practical talk, </a:t>
            </a:r>
            <a:r>
              <a:rPr lang="en-GB" sz="2400" b="0" i="0" err="1">
                <a:solidFill>
                  <a:srgbClr val="000000"/>
                </a:solidFill>
                <a:effectLst/>
              </a:rPr>
              <a:t>Doerr</a:t>
            </a:r>
            <a:r>
              <a:rPr lang="en-GB" sz="2400" b="0" i="0">
                <a:solidFill>
                  <a:srgbClr val="000000"/>
                </a:solidFill>
                <a:effectLst/>
              </a:rPr>
              <a:t> shows us how we can get back on track with "Objectives and Key Results" or OKRs, a goal-setting system that's been employed by the likes of Google, Intel and Bono to set and execute on audacious goals. Learn more about how setting the right goals can mean the difference between success and failure and how we can use OKRs to hold our leaders and ourselves accountable.</a:t>
            </a:r>
            <a:endParaRPr lang="en-US" sz="2400" spc="-36">
              <a:solidFill>
                <a:srgbClr val="000000"/>
              </a:solidFill>
            </a:endParaRPr>
          </a:p>
        </p:txBody>
      </p:sp>
      <p:sp>
        <p:nvSpPr>
          <p:cNvPr id="14" name="TextBox 14"/>
          <p:cNvSpPr txBox="1"/>
          <p:nvPr/>
        </p:nvSpPr>
        <p:spPr>
          <a:xfrm>
            <a:off x="445052" y="8036386"/>
            <a:ext cx="7965729" cy="265714"/>
          </a:xfrm>
          <a:prstGeom prst="rect">
            <a:avLst/>
          </a:prstGeom>
        </p:spPr>
        <p:txBody>
          <a:bodyPr lIns="0" tIns="0" rIns="0" bIns="0" rtlCol="0" anchor="t">
            <a:spAutoFit/>
          </a:bodyPr>
          <a:lstStyle/>
          <a:p>
            <a:pPr algn="just">
              <a:lnSpc>
                <a:spcPts val="2240"/>
              </a:lnSpc>
            </a:pPr>
            <a:r>
              <a:rPr lang="en-GB" sz="1600" spc="-24">
                <a:solidFill>
                  <a:srgbClr val="000000"/>
                </a:solidFill>
                <a:hlinkClick r:id="rId11"/>
              </a:rPr>
              <a:t>John </a:t>
            </a:r>
            <a:r>
              <a:rPr lang="en-GB" sz="1600" spc="-24" err="1">
                <a:solidFill>
                  <a:srgbClr val="000000"/>
                </a:solidFill>
                <a:hlinkClick r:id="rId11"/>
              </a:rPr>
              <a:t>Doerr</a:t>
            </a:r>
            <a:r>
              <a:rPr lang="en-GB" sz="1600" spc="-24">
                <a:solidFill>
                  <a:srgbClr val="000000"/>
                </a:solidFill>
                <a:hlinkClick r:id="rId11"/>
              </a:rPr>
              <a:t>: Why the secret to success is setting the right goals</a:t>
            </a:r>
            <a:r>
              <a:rPr lang="en-US" sz="1600" spc="-24">
                <a:solidFill>
                  <a:srgbClr val="000000"/>
                </a:solidFill>
              </a:rPr>
              <a:t> </a:t>
            </a:r>
          </a:p>
        </p:txBody>
      </p:sp>
      <p:grpSp>
        <p:nvGrpSpPr>
          <p:cNvPr id="17" name="Group 16">
            <a:extLst>
              <a:ext uri="{FF2B5EF4-FFF2-40B4-BE49-F238E27FC236}">
                <a16:creationId xmlns:a16="http://schemas.microsoft.com/office/drawing/2014/main" id="{4606209F-7869-DF45-FE88-73FE94491660}"/>
              </a:ext>
            </a:extLst>
          </p:cNvPr>
          <p:cNvGrpSpPr/>
          <p:nvPr/>
        </p:nvGrpSpPr>
        <p:grpSpPr>
          <a:xfrm>
            <a:off x="13258800" y="2451874"/>
            <a:ext cx="1860359" cy="1586673"/>
            <a:chOff x="10287000" y="1845831"/>
            <a:chExt cx="1860359" cy="1586673"/>
          </a:xfrm>
        </p:grpSpPr>
        <p:pic>
          <p:nvPicPr>
            <p:cNvPr id="18" name="Picture 23">
              <a:extLst>
                <a:ext uri="{FF2B5EF4-FFF2-40B4-BE49-F238E27FC236}">
                  <a16:creationId xmlns:a16="http://schemas.microsoft.com/office/drawing/2014/main" id="{6B9AEC45-0C04-AF51-7692-A70191C1CA3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527150" y="1845831"/>
              <a:ext cx="1204503" cy="1178907"/>
            </a:xfrm>
            <a:prstGeom prst="rect">
              <a:avLst/>
            </a:prstGeom>
          </p:spPr>
        </p:pic>
        <p:sp>
          <p:nvSpPr>
            <p:cNvPr id="19" name="TextBox 18">
              <a:extLst>
                <a:ext uri="{FF2B5EF4-FFF2-40B4-BE49-F238E27FC236}">
                  <a16:creationId xmlns:a16="http://schemas.microsoft.com/office/drawing/2014/main" id="{72B61066-4E5E-24ED-9CC1-5E879C3117BD}"/>
                </a:ext>
              </a:extLst>
            </p:cNvPr>
            <p:cNvSpPr txBox="1"/>
            <p:nvPr/>
          </p:nvSpPr>
          <p:spPr>
            <a:xfrm>
              <a:off x="10287000" y="3063172"/>
              <a:ext cx="1860359" cy="369332"/>
            </a:xfrm>
            <a:prstGeom prst="rect">
              <a:avLst/>
            </a:prstGeom>
            <a:noFill/>
          </p:spPr>
          <p:txBody>
            <a:bodyPr wrap="square">
              <a:spAutoFit/>
            </a:bodyPr>
            <a:lstStyle/>
            <a:p>
              <a:pPr algn="ctr"/>
              <a:r>
                <a:rPr lang="en-GB" b="1" i="0" u="none" strike="noStrike">
                  <a:solidFill>
                    <a:srgbClr val="00918E"/>
                  </a:solidFill>
                  <a:effectLst/>
                  <a:latin typeface="Abhaya Libre"/>
                </a:rPr>
                <a:t>Offline Activity 1</a:t>
              </a:r>
              <a:endParaRPr lang="en-GB" sz="1400"/>
            </a:p>
          </p:txBody>
        </p:sp>
      </p:grpSp>
      <p:pic>
        <p:nvPicPr>
          <p:cNvPr id="20" name="Online Media 19" title="Why the secret to success is setting the right goals | John Doerr | TED">
            <a:hlinkClick r:id="" action="ppaction://media"/>
            <a:extLst>
              <a:ext uri="{FF2B5EF4-FFF2-40B4-BE49-F238E27FC236}">
                <a16:creationId xmlns:a16="http://schemas.microsoft.com/office/drawing/2014/main" id="{07227DCA-2752-2EBB-FE3B-0D80ED99A051}"/>
              </a:ext>
            </a:extLst>
          </p:cNvPr>
          <p:cNvPicPr>
            <a:picLocks noRot="1" noChangeAspect="1"/>
          </p:cNvPicPr>
          <p:nvPr>
            <a:videoFile r:link="rId1"/>
          </p:nvPr>
        </p:nvPicPr>
        <p:blipFill>
          <a:blip r:embed="rId14"/>
          <a:stretch>
            <a:fillRect/>
          </a:stretch>
        </p:blipFill>
        <p:spPr>
          <a:xfrm>
            <a:off x="445052" y="2451874"/>
            <a:ext cx="9678124" cy="5468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11" name="TextBox 11"/>
          <p:cNvSpPr txBox="1"/>
          <p:nvPr/>
        </p:nvSpPr>
        <p:spPr>
          <a:xfrm>
            <a:off x="4572000" y="3064927"/>
            <a:ext cx="5861950" cy="3471463"/>
          </a:xfrm>
          <a:prstGeom prst="rect">
            <a:avLst/>
          </a:prstGeom>
        </p:spPr>
        <p:txBody>
          <a:bodyPr wrap="square" lIns="0" tIns="0" rIns="0" bIns="0" rtlCol="0" anchor="t">
            <a:spAutoFit/>
          </a:bodyPr>
          <a:lstStyle/>
          <a:p>
            <a:pPr algn="just">
              <a:lnSpc>
                <a:spcPts val="3359"/>
              </a:lnSpc>
            </a:pPr>
            <a:r>
              <a:rPr lang="en-US" sz="2400">
                <a:solidFill>
                  <a:srgbClr val="000000"/>
                </a:solidFill>
              </a:rPr>
              <a:t>Now that you know the key elements of an Action Plan, and b</a:t>
            </a:r>
            <a:r>
              <a:rPr lang="en-US" sz="2400" b="0" i="0">
                <a:solidFill>
                  <a:srgbClr val="000000"/>
                </a:solidFill>
                <a:effectLst/>
              </a:rPr>
              <a:t>efore learning more about the process of drafting it, brainstorm a list of the steps you think might be involved in developing one.</a:t>
            </a:r>
          </a:p>
          <a:p>
            <a:pPr algn="just">
              <a:lnSpc>
                <a:spcPts val="3359"/>
              </a:lnSpc>
            </a:pPr>
            <a:r>
              <a:rPr lang="en-US" sz="2400" b="0" i="0">
                <a:solidFill>
                  <a:srgbClr val="000000"/>
                </a:solidFill>
                <a:effectLst/>
              </a:rPr>
              <a:t>To avoid starting from scratch, here’s a brief reminder of </a:t>
            </a:r>
            <a:r>
              <a:rPr lang="en-US" sz="2400">
                <a:solidFill>
                  <a:srgbClr val="000000"/>
                </a:solidFill>
              </a:rPr>
              <a:t>what a Regional Action Plan involves.</a:t>
            </a:r>
            <a:endParaRPr lang="en-US" sz="2400" spc="-36">
              <a:solidFill>
                <a:srgbClr val="000000"/>
              </a:solidFill>
            </a:endParaRPr>
          </a:p>
        </p:txBody>
      </p:sp>
      <p:grpSp>
        <p:nvGrpSpPr>
          <p:cNvPr id="21" name="Group 20">
            <a:extLst>
              <a:ext uri="{FF2B5EF4-FFF2-40B4-BE49-F238E27FC236}">
                <a16:creationId xmlns:a16="http://schemas.microsoft.com/office/drawing/2014/main" id="{16577327-1738-927A-40D3-C567ECFF0302}"/>
              </a:ext>
            </a:extLst>
          </p:cNvPr>
          <p:cNvGrpSpPr/>
          <p:nvPr/>
        </p:nvGrpSpPr>
        <p:grpSpPr>
          <a:xfrm>
            <a:off x="2362200" y="3039919"/>
            <a:ext cx="1860359" cy="1586673"/>
            <a:chOff x="10287000" y="1845831"/>
            <a:chExt cx="1860359" cy="1586673"/>
          </a:xfrm>
        </p:grpSpPr>
        <p:pic>
          <p:nvPicPr>
            <p:cNvPr id="22" name="Picture 23">
              <a:extLst>
                <a:ext uri="{FF2B5EF4-FFF2-40B4-BE49-F238E27FC236}">
                  <a16:creationId xmlns:a16="http://schemas.microsoft.com/office/drawing/2014/main" id="{CB9F0855-865E-3135-AD6B-0B1635F13FA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27150" y="1845831"/>
              <a:ext cx="1204503" cy="1178907"/>
            </a:xfrm>
            <a:prstGeom prst="rect">
              <a:avLst/>
            </a:prstGeom>
          </p:spPr>
        </p:pic>
        <p:sp>
          <p:nvSpPr>
            <p:cNvPr id="23" name="TextBox 22">
              <a:extLst>
                <a:ext uri="{FF2B5EF4-FFF2-40B4-BE49-F238E27FC236}">
                  <a16:creationId xmlns:a16="http://schemas.microsoft.com/office/drawing/2014/main" id="{6CBDFBAB-DA08-7654-F85A-87030E0550FD}"/>
                </a:ext>
              </a:extLst>
            </p:cNvPr>
            <p:cNvSpPr txBox="1"/>
            <p:nvPr/>
          </p:nvSpPr>
          <p:spPr>
            <a:xfrm>
              <a:off x="10287000" y="3063172"/>
              <a:ext cx="1860359" cy="369332"/>
            </a:xfrm>
            <a:prstGeom prst="rect">
              <a:avLst/>
            </a:prstGeom>
            <a:noFill/>
          </p:spPr>
          <p:txBody>
            <a:bodyPr wrap="square">
              <a:spAutoFit/>
            </a:bodyPr>
            <a:lstStyle/>
            <a:p>
              <a:pPr algn="ctr"/>
              <a:r>
                <a:rPr lang="en-GB" b="1" i="0" u="none" strike="noStrike">
                  <a:solidFill>
                    <a:srgbClr val="00918E"/>
                  </a:solidFill>
                  <a:effectLst/>
                  <a:latin typeface="Abhaya Libre"/>
                </a:rPr>
                <a:t>Offline Activity 2</a:t>
              </a:r>
              <a:endParaRPr lang="en-GB" sz="1400"/>
            </a:p>
          </p:txBody>
        </p:sp>
      </p:grpSp>
      <p:graphicFrame>
        <p:nvGraphicFramePr>
          <p:cNvPr id="12" name="Diagram 11">
            <a:extLst>
              <a:ext uri="{FF2B5EF4-FFF2-40B4-BE49-F238E27FC236}">
                <a16:creationId xmlns:a16="http://schemas.microsoft.com/office/drawing/2014/main" id="{FE84E72E-D608-5924-9CF3-AED6E3A85D8D}"/>
              </a:ext>
            </a:extLst>
          </p:cNvPr>
          <p:cNvGraphicFramePr/>
          <p:nvPr>
            <p:extLst>
              <p:ext uri="{D42A27DB-BD31-4B8C-83A1-F6EECF244321}">
                <p14:modId xmlns:p14="http://schemas.microsoft.com/office/powerpoint/2010/main" val="2801143809"/>
              </p:ext>
            </p:extLst>
          </p:nvPr>
        </p:nvGraphicFramePr>
        <p:xfrm>
          <a:off x="8077200" y="1288882"/>
          <a:ext cx="10656905" cy="77092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479290" y="8344145"/>
            <a:ext cx="10957223" cy="1167921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1874996" y="2315067"/>
            <a:ext cx="5892212" cy="5755832"/>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762057" y="3300732"/>
            <a:ext cx="10334396" cy="419346"/>
          </a:xfrm>
          <a:prstGeom prst="rect">
            <a:avLst/>
          </a:prstGeom>
        </p:spPr>
        <p:txBody>
          <a:bodyPr wrap="square" lIns="0" tIns="0" rIns="0" bIns="0" rtlCol="0" anchor="t">
            <a:spAutoFit/>
          </a:bodyPr>
          <a:lstStyle/>
          <a:p>
            <a:pPr algn="ctr">
              <a:lnSpc>
                <a:spcPts val="3359"/>
              </a:lnSpc>
            </a:pPr>
            <a:r>
              <a:rPr lang="en-US" sz="2400">
                <a:solidFill>
                  <a:srgbClr val="000000"/>
                </a:solidFill>
              </a:rPr>
              <a:t>I</a:t>
            </a:r>
            <a:r>
              <a:rPr lang="en-US" sz="2400" b="0" i="0">
                <a:solidFill>
                  <a:srgbClr val="000000"/>
                </a:solidFill>
                <a:effectLst/>
              </a:rPr>
              <a:t>dentify SMART goals and objectives for a project </a:t>
            </a:r>
            <a:r>
              <a:rPr lang="en-US" sz="2400">
                <a:solidFill>
                  <a:srgbClr val="000000"/>
                </a:solidFill>
              </a:rPr>
              <a:t>to develop your region</a:t>
            </a:r>
            <a:r>
              <a:rPr lang="en-US" sz="2400" b="0" i="0">
                <a:solidFill>
                  <a:srgbClr val="000000"/>
                </a:solidFill>
                <a:effectLst/>
              </a:rPr>
              <a:t>.</a:t>
            </a:r>
            <a:endParaRPr lang="en-US" sz="2400" spc="-36">
              <a:solidFill>
                <a:srgbClr val="000000"/>
              </a:solidFill>
            </a:endParaRPr>
          </a:p>
        </p:txBody>
      </p:sp>
      <p:grpSp>
        <p:nvGrpSpPr>
          <p:cNvPr id="12" name="Group 11">
            <a:extLst>
              <a:ext uri="{FF2B5EF4-FFF2-40B4-BE49-F238E27FC236}">
                <a16:creationId xmlns:a16="http://schemas.microsoft.com/office/drawing/2014/main" id="{29163E1B-7386-777B-F7A2-3058FAC9F703}"/>
              </a:ext>
            </a:extLst>
          </p:cNvPr>
          <p:cNvGrpSpPr/>
          <p:nvPr/>
        </p:nvGrpSpPr>
        <p:grpSpPr>
          <a:xfrm>
            <a:off x="4997641" y="1519196"/>
            <a:ext cx="1860359" cy="1586673"/>
            <a:chOff x="10287000" y="1845831"/>
            <a:chExt cx="1860359" cy="1586673"/>
          </a:xfrm>
        </p:grpSpPr>
        <p:pic>
          <p:nvPicPr>
            <p:cNvPr id="13" name="Picture 23">
              <a:extLst>
                <a:ext uri="{FF2B5EF4-FFF2-40B4-BE49-F238E27FC236}">
                  <a16:creationId xmlns:a16="http://schemas.microsoft.com/office/drawing/2014/main" id="{A35E3314-B50D-7D90-D811-7785EDFBE23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14" name="TextBox 13">
              <a:extLst>
                <a:ext uri="{FF2B5EF4-FFF2-40B4-BE49-F238E27FC236}">
                  <a16:creationId xmlns:a16="http://schemas.microsoft.com/office/drawing/2014/main" id="{76362D30-D9DB-416B-7FEF-84448ECA9B34}"/>
                </a:ext>
              </a:extLst>
            </p:cNvPr>
            <p:cNvSpPr txBox="1"/>
            <p:nvPr/>
          </p:nvSpPr>
          <p:spPr>
            <a:xfrm>
              <a:off x="10287000" y="3063172"/>
              <a:ext cx="1860359" cy="369332"/>
            </a:xfrm>
            <a:prstGeom prst="rect">
              <a:avLst/>
            </a:prstGeom>
            <a:noFill/>
          </p:spPr>
          <p:txBody>
            <a:bodyPr wrap="square">
              <a:spAutoFit/>
            </a:bodyPr>
            <a:lstStyle/>
            <a:p>
              <a:pPr algn="ctr"/>
              <a:r>
                <a:rPr lang="en-GB" b="1" i="0" u="none" strike="noStrike">
                  <a:solidFill>
                    <a:srgbClr val="00918E"/>
                  </a:solidFill>
                  <a:effectLst/>
                  <a:latin typeface="Abhaya Libre"/>
                </a:rPr>
                <a:t>Offline Activity 3</a:t>
              </a:r>
              <a:endParaRPr lang="en-GB" sz="1400"/>
            </a:p>
          </p:txBody>
        </p:sp>
      </p:grpSp>
      <p:sp>
        <p:nvSpPr>
          <p:cNvPr id="225" name="TextBox 224">
            <a:extLst>
              <a:ext uri="{FF2B5EF4-FFF2-40B4-BE49-F238E27FC236}">
                <a16:creationId xmlns:a16="http://schemas.microsoft.com/office/drawing/2014/main" id="{4F8520FE-4461-6554-8E53-CF5281C454EB}"/>
              </a:ext>
            </a:extLst>
          </p:cNvPr>
          <p:cNvSpPr txBox="1"/>
          <p:nvPr/>
        </p:nvSpPr>
        <p:spPr>
          <a:xfrm>
            <a:off x="12744297" y="2939068"/>
            <a:ext cx="4359309" cy="4832092"/>
          </a:xfrm>
          <a:prstGeom prst="rect">
            <a:avLst/>
          </a:prstGeom>
          <a:noFill/>
        </p:spPr>
        <p:txBody>
          <a:bodyPr wrap="square" rtlCol="0">
            <a:spAutoFit/>
          </a:bodyPr>
          <a:lstStyle/>
          <a:p>
            <a:pPr marL="342900" indent="-342900">
              <a:buFont typeface="+mj-lt"/>
              <a:buAutoNum type="arabicPeriod"/>
            </a:pPr>
            <a:r>
              <a:rPr lang="en-GB" sz="4400"/>
              <a:t> </a:t>
            </a:r>
          </a:p>
          <a:p>
            <a:pPr marL="342900" indent="-342900">
              <a:buFont typeface="+mj-lt"/>
              <a:buAutoNum type="arabicPeriod"/>
            </a:pPr>
            <a:r>
              <a:rPr lang="en-GB" sz="4400"/>
              <a:t> </a:t>
            </a:r>
          </a:p>
          <a:p>
            <a:pPr marL="342900" indent="-342900">
              <a:buFont typeface="+mj-lt"/>
              <a:buAutoNum type="arabicPeriod"/>
            </a:pPr>
            <a:r>
              <a:rPr lang="en-GB" sz="4400"/>
              <a:t> </a:t>
            </a:r>
          </a:p>
          <a:p>
            <a:pPr marL="342900" indent="-342900">
              <a:buFont typeface="+mj-lt"/>
              <a:buAutoNum type="arabicPeriod"/>
            </a:pPr>
            <a:r>
              <a:rPr lang="en-GB" sz="4400"/>
              <a:t> </a:t>
            </a:r>
          </a:p>
          <a:p>
            <a:pPr marL="342900" indent="-342900">
              <a:buFont typeface="+mj-lt"/>
              <a:buAutoNum type="arabicPeriod"/>
            </a:pPr>
            <a:r>
              <a:rPr lang="en-GB" sz="4400"/>
              <a:t> </a:t>
            </a:r>
          </a:p>
          <a:p>
            <a:pPr marL="342900" indent="-342900">
              <a:buFont typeface="+mj-lt"/>
              <a:buAutoNum type="arabicPeriod"/>
            </a:pPr>
            <a:r>
              <a:rPr lang="en-GB" sz="4400"/>
              <a:t> </a:t>
            </a:r>
          </a:p>
          <a:p>
            <a:r>
              <a:rPr lang="en-GB" sz="4400"/>
              <a:t>… </a:t>
            </a:r>
          </a:p>
        </p:txBody>
      </p:sp>
      <p:grpSp>
        <p:nvGrpSpPr>
          <p:cNvPr id="231" name="Group 230">
            <a:extLst>
              <a:ext uri="{FF2B5EF4-FFF2-40B4-BE49-F238E27FC236}">
                <a16:creationId xmlns:a16="http://schemas.microsoft.com/office/drawing/2014/main" id="{D2790EE7-F6B4-E2BD-BB68-43E2F3CDDD61}"/>
              </a:ext>
            </a:extLst>
          </p:cNvPr>
          <p:cNvGrpSpPr/>
          <p:nvPr/>
        </p:nvGrpSpPr>
        <p:grpSpPr>
          <a:xfrm>
            <a:off x="618531" y="4214195"/>
            <a:ext cx="10570921" cy="4282198"/>
            <a:chOff x="152400" y="3848713"/>
            <a:chExt cx="10570921" cy="4282198"/>
          </a:xfrm>
        </p:grpSpPr>
        <p:grpSp>
          <p:nvGrpSpPr>
            <p:cNvPr id="155" name="Group 154">
              <a:extLst>
                <a:ext uri="{FF2B5EF4-FFF2-40B4-BE49-F238E27FC236}">
                  <a16:creationId xmlns:a16="http://schemas.microsoft.com/office/drawing/2014/main" id="{28EB3428-C80C-1F2D-CB0F-567DEE9DBF30}"/>
                </a:ext>
              </a:extLst>
            </p:cNvPr>
            <p:cNvGrpSpPr>
              <a:grpSpLocks noChangeAspect="1"/>
            </p:cNvGrpSpPr>
            <p:nvPr/>
          </p:nvGrpSpPr>
          <p:grpSpPr>
            <a:xfrm>
              <a:off x="152400" y="3848713"/>
              <a:ext cx="10570921" cy="4282198"/>
              <a:chOff x="138524" y="1775702"/>
              <a:chExt cx="6579366" cy="2665250"/>
            </a:xfrm>
          </p:grpSpPr>
          <p:sp>
            <p:nvSpPr>
              <p:cNvPr id="156" name="Rectangle 30">
                <a:extLst>
                  <a:ext uri="{FF2B5EF4-FFF2-40B4-BE49-F238E27FC236}">
                    <a16:creationId xmlns:a16="http://schemas.microsoft.com/office/drawing/2014/main" id="{15BB29C9-7684-A6E2-5407-6B9887FF757A}"/>
                  </a:ext>
                </a:extLst>
              </p:cNvPr>
              <p:cNvSpPr>
                <a:spLocks noChangeArrowheads="1"/>
              </p:cNvSpPr>
              <p:nvPr/>
            </p:nvSpPr>
            <p:spPr bwMode="auto">
              <a:xfrm>
                <a:off x="5585284" y="3288343"/>
                <a:ext cx="1050098"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nvGrpSpPr>
              <p:cNvPr id="157" name="Group 156">
                <a:extLst>
                  <a:ext uri="{FF2B5EF4-FFF2-40B4-BE49-F238E27FC236}">
                    <a16:creationId xmlns:a16="http://schemas.microsoft.com/office/drawing/2014/main" id="{4BAD9E9F-63F8-3B28-4B38-134948DB34D3}"/>
                  </a:ext>
                </a:extLst>
              </p:cNvPr>
              <p:cNvGrpSpPr/>
              <p:nvPr/>
            </p:nvGrpSpPr>
            <p:grpSpPr>
              <a:xfrm>
                <a:off x="5502776" y="1788204"/>
                <a:ext cx="1215114" cy="2652748"/>
                <a:chOff x="7205663" y="1431926"/>
                <a:chExt cx="1543050" cy="3368675"/>
              </a:xfrm>
              <a:solidFill>
                <a:srgbClr val="ADD2D9"/>
              </a:solidFill>
            </p:grpSpPr>
            <p:sp>
              <p:nvSpPr>
                <p:cNvPr id="221" name="Freeform 31">
                  <a:extLst>
                    <a:ext uri="{FF2B5EF4-FFF2-40B4-BE49-F238E27FC236}">
                      <a16:creationId xmlns:a16="http://schemas.microsoft.com/office/drawing/2014/main" id="{49E655D1-8399-F2C2-C7FD-C2DA4858ACEF}"/>
                    </a:ext>
                  </a:extLst>
                </p:cNvPr>
                <p:cNvSpPr>
                  <a:spLocks/>
                </p:cNvSpPr>
                <p:nvPr/>
              </p:nvSpPr>
              <p:spPr bwMode="auto">
                <a:xfrm>
                  <a:off x="7205663" y="4354513"/>
                  <a:ext cx="1543050" cy="446088"/>
                </a:xfrm>
                <a:custGeom>
                  <a:avLst/>
                  <a:gdLst>
                    <a:gd name="T0" fmla="*/ 0 w 972"/>
                    <a:gd name="T1" fmla="*/ 0 h 281"/>
                    <a:gd name="T2" fmla="*/ 0 w 972"/>
                    <a:gd name="T3" fmla="*/ 28 h 281"/>
                    <a:gd name="T4" fmla="*/ 0 w 972"/>
                    <a:gd name="T5" fmla="*/ 119 h 281"/>
                    <a:gd name="T6" fmla="*/ 486 w 972"/>
                    <a:gd name="T7" fmla="*/ 281 h 281"/>
                    <a:gd name="T8" fmla="*/ 972 w 972"/>
                    <a:gd name="T9" fmla="*/ 119 h 281"/>
                    <a:gd name="T10" fmla="*/ 972 w 972"/>
                    <a:gd name="T11" fmla="*/ 28 h 281"/>
                    <a:gd name="T12" fmla="*/ 972 w 972"/>
                    <a:gd name="T13" fmla="*/ 0 h 281"/>
                    <a:gd name="T14" fmla="*/ 0 w 972"/>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2" h="281">
                      <a:moveTo>
                        <a:pt x="0" y="0"/>
                      </a:moveTo>
                      <a:lnTo>
                        <a:pt x="0" y="28"/>
                      </a:lnTo>
                      <a:lnTo>
                        <a:pt x="0" y="119"/>
                      </a:lnTo>
                      <a:lnTo>
                        <a:pt x="486" y="281"/>
                      </a:lnTo>
                      <a:lnTo>
                        <a:pt x="972" y="119"/>
                      </a:lnTo>
                      <a:lnTo>
                        <a:pt x="972" y="28"/>
                      </a:lnTo>
                      <a:lnTo>
                        <a:pt x="97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22" name="Freeform 32">
                  <a:extLst>
                    <a:ext uri="{FF2B5EF4-FFF2-40B4-BE49-F238E27FC236}">
                      <a16:creationId xmlns:a16="http://schemas.microsoft.com/office/drawing/2014/main" id="{23ECEE13-F7A3-2F06-F906-2CA841DBA018}"/>
                    </a:ext>
                  </a:extLst>
                </p:cNvPr>
                <p:cNvSpPr>
                  <a:spLocks/>
                </p:cNvSpPr>
                <p:nvPr/>
              </p:nvSpPr>
              <p:spPr bwMode="auto">
                <a:xfrm>
                  <a:off x="7205663" y="2606676"/>
                  <a:ext cx="1543050" cy="168275"/>
                </a:xfrm>
                <a:custGeom>
                  <a:avLst/>
                  <a:gdLst>
                    <a:gd name="T0" fmla="*/ 819 w 972"/>
                    <a:gd name="T1" fmla="*/ 68 h 106"/>
                    <a:gd name="T2" fmla="*/ 486 w 972"/>
                    <a:gd name="T3" fmla="*/ 0 h 106"/>
                    <a:gd name="T4" fmla="*/ 153 w 972"/>
                    <a:gd name="T5" fmla="*/ 68 h 106"/>
                    <a:gd name="T6" fmla="*/ 0 w 972"/>
                    <a:gd name="T7" fmla="*/ 0 h 106"/>
                    <a:gd name="T8" fmla="*/ 0 w 972"/>
                    <a:gd name="T9" fmla="*/ 39 h 106"/>
                    <a:gd name="T10" fmla="*/ 153 w 972"/>
                    <a:gd name="T11" fmla="*/ 106 h 106"/>
                    <a:gd name="T12" fmla="*/ 486 w 972"/>
                    <a:gd name="T13" fmla="*/ 39 h 106"/>
                    <a:gd name="T14" fmla="*/ 819 w 972"/>
                    <a:gd name="T15" fmla="*/ 106 h 106"/>
                    <a:gd name="T16" fmla="*/ 972 w 972"/>
                    <a:gd name="T17" fmla="*/ 39 h 106"/>
                    <a:gd name="T18" fmla="*/ 972 w 972"/>
                    <a:gd name="T19" fmla="*/ 0 h 106"/>
                    <a:gd name="T20" fmla="*/ 819 w 972"/>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2" h="106">
                      <a:moveTo>
                        <a:pt x="819" y="68"/>
                      </a:moveTo>
                      <a:lnTo>
                        <a:pt x="486" y="0"/>
                      </a:lnTo>
                      <a:lnTo>
                        <a:pt x="153" y="68"/>
                      </a:lnTo>
                      <a:lnTo>
                        <a:pt x="0" y="0"/>
                      </a:lnTo>
                      <a:lnTo>
                        <a:pt x="0" y="39"/>
                      </a:lnTo>
                      <a:lnTo>
                        <a:pt x="153" y="106"/>
                      </a:lnTo>
                      <a:lnTo>
                        <a:pt x="486" y="39"/>
                      </a:lnTo>
                      <a:lnTo>
                        <a:pt x="819" y="106"/>
                      </a:lnTo>
                      <a:lnTo>
                        <a:pt x="972" y="39"/>
                      </a:lnTo>
                      <a:lnTo>
                        <a:pt x="972" y="0"/>
                      </a:lnTo>
                      <a:lnTo>
                        <a:pt x="819"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23" name="Freeform 33">
                  <a:extLst>
                    <a:ext uri="{FF2B5EF4-FFF2-40B4-BE49-F238E27FC236}">
                      <a16:creationId xmlns:a16="http://schemas.microsoft.com/office/drawing/2014/main" id="{1B53C2CA-8FC5-ED17-DF65-37646318CB13}"/>
                    </a:ext>
                  </a:extLst>
                </p:cNvPr>
                <p:cNvSpPr>
                  <a:spLocks/>
                </p:cNvSpPr>
                <p:nvPr/>
              </p:nvSpPr>
              <p:spPr bwMode="auto">
                <a:xfrm>
                  <a:off x="7205663" y="2700338"/>
                  <a:ext cx="1543050" cy="954088"/>
                </a:xfrm>
                <a:custGeom>
                  <a:avLst/>
                  <a:gdLst>
                    <a:gd name="T0" fmla="*/ 486 w 972"/>
                    <a:gd name="T1" fmla="*/ 0 h 601"/>
                    <a:gd name="T2" fmla="*/ 153 w 972"/>
                    <a:gd name="T3" fmla="*/ 68 h 601"/>
                    <a:gd name="T4" fmla="*/ 0 w 972"/>
                    <a:gd name="T5" fmla="*/ 0 h 601"/>
                    <a:gd name="T6" fmla="*/ 0 w 972"/>
                    <a:gd name="T7" fmla="*/ 232 h 601"/>
                    <a:gd name="T8" fmla="*/ 0 w 972"/>
                    <a:gd name="T9" fmla="*/ 270 h 601"/>
                    <a:gd name="T10" fmla="*/ 0 w 972"/>
                    <a:gd name="T11" fmla="*/ 303 h 601"/>
                    <a:gd name="T12" fmla="*/ 0 w 972"/>
                    <a:gd name="T13" fmla="*/ 410 h 601"/>
                    <a:gd name="T14" fmla="*/ 486 w 972"/>
                    <a:gd name="T15" fmla="*/ 601 h 601"/>
                    <a:gd name="T16" fmla="*/ 972 w 972"/>
                    <a:gd name="T17" fmla="*/ 410 h 601"/>
                    <a:gd name="T18" fmla="*/ 972 w 972"/>
                    <a:gd name="T19" fmla="*/ 303 h 601"/>
                    <a:gd name="T20" fmla="*/ 972 w 972"/>
                    <a:gd name="T21" fmla="*/ 270 h 601"/>
                    <a:gd name="T22" fmla="*/ 972 w 972"/>
                    <a:gd name="T23" fmla="*/ 232 h 601"/>
                    <a:gd name="T24" fmla="*/ 972 w 972"/>
                    <a:gd name="T25" fmla="*/ 0 h 601"/>
                    <a:gd name="T26" fmla="*/ 819 w 972"/>
                    <a:gd name="T27" fmla="*/ 68 h 601"/>
                    <a:gd name="T28" fmla="*/ 486 w 972"/>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2" h="601">
                      <a:moveTo>
                        <a:pt x="486" y="0"/>
                      </a:moveTo>
                      <a:lnTo>
                        <a:pt x="153" y="68"/>
                      </a:lnTo>
                      <a:lnTo>
                        <a:pt x="0" y="0"/>
                      </a:lnTo>
                      <a:lnTo>
                        <a:pt x="0" y="232"/>
                      </a:lnTo>
                      <a:lnTo>
                        <a:pt x="0" y="270"/>
                      </a:lnTo>
                      <a:lnTo>
                        <a:pt x="0" y="303"/>
                      </a:lnTo>
                      <a:lnTo>
                        <a:pt x="0" y="410"/>
                      </a:lnTo>
                      <a:lnTo>
                        <a:pt x="486" y="601"/>
                      </a:lnTo>
                      <a:lnTo>
                        <a:pt x="972" y="410"/>
                      </a:lnTo>
                      <a:lnTo>
                        <a:pt x="972" y="303"/>
                      </a:lnTo>
                      <a:lnTo>
                        <a:pt x="972" y="270"/>
                      </a:lnTo>
                      <a:lnTo>
                        <a:pt x="972" y="232"/>
                      </a:lnTo>
                      <a:lnTo>
                        <a:pt x="972" y="0"/>
                      </a:lnTo>
                      <a:lnTo>
                        <a:pt x="819" y="68"/>
                      </a:lnTo>
                      <a:lnTo>
                        <a:pt x="4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24" name="Freeform 55">
                  <a:extLst>
                    <a:ext uri="{FF2B5EF4-FFF2-40B4-BE49-F238E27FC236}">
                      <a16:creationId xmlns:a16="http://schemas.microsoft.com/office/drawing/2014/main" id="{5E21CA6E-B04A-5453-920E-9125F83CA251}"/>
                    </a:ext>
                  </a:extLst>
                </p:cNvPr>
                <p:cNvSpPr>
                  <a:spLocks/>
                </p:cNvSpPr>
                <p:nvPr/>
              </p:nvSpPr>
              <p:spPr bwMode="auto">
                <a:xfrm>
                  <a:off x="7566026" y="1431926"/>
                  <a:ext cx="822325" cy="1055688"/>
                </a:xfrm>
                <a:custGeom>
                  <a:avLst/>
                  <a:gdLst>
                    <a:gd name="T0" fmla="*/ 518 w 518"/>
                    <a:gd name="T1" fmla="*/ 89 h 665"/>
                    <a:gd name="T2" fmla="*/ 313 w 518"/>
                    <a:gd name="T3" fmla="*/ 89 h 665"/>
                    <a:gd name="T4" fmla="*/ 313 w 518"/>
                    <a:gd name="T5" fmla="*/ 665 h 665"/>
                    <a:gd name="T6" fmla="*/ 201 w 518"/>
                    <a:gd name="T7" fmla="*/ 665 h 665"/>
                    <a:gd name="T8" fmla="*/ 201 w 518"/>
                    <a:gd name="T9" fmla="*/ 89 h 665"/>
                    <a:gd name="T10" fmla="*/ 0 w 518"/>
                    <a:gd name="T11" fmla="*/ 89 h 665"/>
                    <a:gd name="T12" fmla="*/ 0 w 518"/>
                    <a:gd name="T13" fmla="*/ 0 h 665"/>
                    <a:gd name="T14" fmla="*/ 518 w 518"/>
                    <a:gd name="T15" fmla="*/ 0 h 665"/>
                    <a:gd name="T16" fmla="*/ 518 w 518"/>
                    <a:gd name="T17" fmla="*/ 8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665">
                      <a:moveTo>
                        <a:pt x="518" y="89"/>
                      </a:moveTo>
                      <a:lnTo>
                        <a:pt x="313" y="89"/>
                      </a:lnTo>
                      <a:lnTo>
                        <a:pt x="313" y="665"/>
                      </a:lnTo>
                      <a:lnTo>
                        <a:pt x="201" y="665"/>
                      </a:lnTo>
                      <a:lnTo>
                        <a:pt x="201" y="89"/>
                      </a:lnTo>
                      <a:lnTo>
                        <a:pt x="0" y="89"/>
                      </a:lnTo>
                      <a:lnTo>
                        <a:pt x="0" y="0"/>
                      </a:lnTo>
                      <a:lnTo>
                        <a:pt x="518" y="0"/>
                      </a:lnTo>
                      <a:lnTo>
                        <a:pt x="51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sp>
            <p:nvSpPr>
              <p:cNvPr id="158" name="Rectangle 25">
                <a:extLst>
                  <a:ext uri="{FF2B5EF4-FFF2-40B4-BE49-F238E27FC236}">
                    <a16:creationId xmlns:a16="http://schemas.microsoft.com/office/drawing/2014/main" id="{6440AF87-755D-9842-73E7-55E33D278546}"/>
                  </a:ext>
                </a:extLst>
              </p:cNvPr>
              <p:cNvSpPr>
                <a:spLocks noChangeArrowheads="1"/>
              </p:cNvSpPr>
              <p:nvPr/>
            </p:nvSpPr>
            <p:spPr bwMode="auto">
              <a:xfrm>
                <a:off x="4243909" y="3288343"/>
                <a:ext cx="1050098"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nvGrpSpPr>
              <p:cNvPr id="159" name="Group 158">
                <a:extLst>
                  <a:ext uri="{FF2B5EF4-FFF2-40B4-BE49-F238E27FC236}">
                    <a16:creationId xmlns:a16="http://schemas.microsoft.com/office/drawing/2014/main" id="{02797F06-B2A1-90DD-5674-4C514D498E5B}"/>
                  </a:ext>
                </a:extLst>
              </p:cNvPr>
              <p:cNvGrpSpPr/>
              <p:nvPr/>
            </p:nvGrpSpPr>
            <p:grpSpPr>
              <a:xfrm>
                <a:off x="4162651" y="1788204"/>
                <a:ext cx="1213864" cy="2652748"/>
                <a:chOff x="5503863" y="1431926"/>
                <a:chExt cx="1541463" cy="3368675"/>
              </a:xfrm>
            </p:grpSpPr>
            <p:sp>
              <p:nvSpPr>
                <p:cNvPr id="217" name="Freeform 26">
                  <a:extLst>
                    <a:ext uri="{FF2B5EF4-FFF2-40B4-BE49-F238E27FC236}">
                      <a16:creationId xmlns:a16="http://schemas.microsoft.com/office/drawing/2014/main" id="{3E869785-3D69-BFFB-08B7-AE21D26B12B3}"/>
                    </a:ext>
                  </a:extLst>
                </p:cNvPr>
                <p:cNvSpPr>
                  <a:spLocks/>
                </p:cNvSpPr>
                <p:nvPr/>
              </p:nvSpPr>
              <p:spPr bwMode="auto">
                <a:xfrm>
                  <a:off x="5503863" y="4354513"/>
                  <a:ext cx="1541463" cy="446088"/>
                </a:xfrm>
                <a:custGeom>
                  <a:avLst/>
                  <a:gdLst>
                    <a:gd name="T0" fmla="*/ 0 w 971"/>
                    <a:gd name="T1" fmla="*/ 0 h 281"/>
                    <a:gd name="T2" fmla="*/ 0 w 971"/>
                    <a:gd name="T3" fmla="*/ 28 h 281"/>
                    <a:gd name="T4" fmla="*/ 0 w 971"/>
                    <a:gd name="T5" fmla="*/ 119 h 281"/>
                    <a:gd name="T6" fmla="*/ 486 w 971"/>
                    <a:gd name="T7" fmla="*/ 281 h 281"/>
                    <a:gd name="T8" fmla="*/ 971 w 971"/>
                    <a:gd name="T9" fmla="*/ 119 h 281"/>
                    <a:gd name="T10" fmla="*/ 971 w 971"/>
                    <a:gd name="T11" fmla="*/ 28 h 281"/>
                    <a:gd name="T12" fmla="*/ 971 w 971"/>
                    <a:gd name="T13" fmla="*/ 0 h 281"/>
                    <a:gd name="T14" fmla="*/ 0 w 971"/>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1" h="281">
                      <a:moveTo>
                        <a:pt x="0" y="0"/>
                      </a:moveTo>
                      <a:lnTo>
                        <a:pt x="0" y="28"/>
                      </a:lnTo>
                      <a:lnTo>
                        <a:pt x="0" y="119"/>
                      </a:lnTo>
                      <a:lnTo>
                        <a:pt x="486" y="281"/>
                      </a:lnTo>
                      <a:lnTo>
                        <a:pt x="971" y="119"/>
                      </a:lnTo>
                      <a:lnTo>
                        <a:pt x="971" y="28"/>
                      </a:lnTo>
                      <a:lnTo>
                        <a:pt x="971" y="0"/>
                      </a:lnTo>
                      <a:lnTo>
                        <a:pt x="0" y="0"/>
                      </a:lnTo>
                      <a:close/>
                    </a:path>
                  </a:pathLst>
                </a:custGeom>
                <a:solidFill>
                  <a:srgbClr val="77929D"/>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18" name="Freeform 27">
                  <a:extLst>
                    <a:ext uri="{FF2B5EF4-FFF2-40B4-BE49-F238E27FC236}">
                      <a16:creationId xmlns:a16="http://schemas.microsoft.com/office/drawing/2014/main" id="{738C3CB6-3D73-DC10-38DA-B5EED382A159}"/>
                    </a:ext>
                  </a:extLst>
                </p:cNvPr>
                <p:cNvSpPr>
                  <a:spLocks/>
                </p:cNvSpPr>
                <p:nvPr/>
              </p:nvSpPr>
              <p:spPr bwMode="auto">
                <a:xfrm>
                  <a:off x="5503863" y="2606676"/>
                  <a:ext cx="1541463" cy="168275"/>
                </a:xfrm>
                <a:custGeom>
                  <a:avLst/>
                  <a:gdLst>
                    <a:gd name="T0" fmla="*/ 819 w 971"/>
                    <a:gd name="T1" fmla="*/ 68 h 106"/>
                    <a:gd name="T2" fmla="*/ 486 w 971"/>
                    <a:gd name="T3" fmla="*/ 0 h 106"/>
                    <a:gd name="T4" fmla="*/ 151 w 971"/>
                    <a:gd name="T5" fmla="*/ 68 h 106"/>
                    <a:gd name="T6" fmla="*/ 0 w 971"/>
                    <a:gd name="T7" fmla="*/ 0 h 106"/>
                    <a:gd name="T8" fmla="*/ 0 w 971"/>
                    <a:gd name="T9" fmla="*/ 39 h 106"/>
                    <a:gd name="T10" fmla="*/ 151 w 971"/>
                    <a:gd name="T11" fmla="*/ 106 h 106"/>
                    <a:gd name="T12" fmla="*/ 486 w 971"/>
                    <a:gd name="T13" fmla="*/ 39 h 106"/>
                    <a:gd name="T14" fmla="*/ 819 w 971"/>
                    <a:gd name="T15" fmla="*/ 106 h 106"/>
                    <a:gd name="T16" fmla="*/ 971 w 971"/>
                    <a:gd name="T17" fmla="*/ 39 h 106"/>
                    <a:gd name="T18" fmla="*/ 971 w 971"/>
                    <a:gd name="T19" fmla="*/ 0 h 106"/>
                    <a:gd name="T20" fmla="*/ 819 w 971"/>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1" h="106">
                      <a:moveTo>
                        <a:pt x="819" y="68"/>
                      </a:moveTo>
                      <a:lnTo>
                        <a:pt x="486" y="0"/>
                      </a:lnTo>
                      <a:lnTo>
                        <a:pt x="151" y="68"/>
                      </a:lnTo>
                      <a:lnTo>
                        <a:pt x="0" y="0"/>
                      </a:lnTo>
                      <a:lnTo>
                        <a:pt x="0" y="39"/>
                      </a:lnTo>
                      <a:lnTo>
                        <a:pt x="151" y="106"/>
                      </a:lnTo>
                      <a:lnTo>
                        <a:pt x="486" y="39"/>
                      </a:lnTo>
                      <a:lnTo>
                        <a:pt x="819" y="106"/>
                      </a:lnTo>
                      <a:lnTo>
                        <a:pt x="971" y="39"/>
                      </a:lnTo>
                      <a:lnTo>
                        <a:pt x="971" y="0"/>
                      </a:lnTo>
                      <a:lnTo>
                        <a:pt x="819" y="68"/>
                      </a:lnTo>
                      <a:close/>
                    </a:path>
                  </a:pathLst>
                </a:custGeom>
                <a:solidFill>
                  <a:srgbClr val="77929D"/>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19" name="Freeform 28">
                  <a:extLst>
                    <a:ext uri="{FF2B5EF4-FFF2-40B4-BE49-F238E27FC236}">
                      <a16:creationId xmlns:a16="http://schemas.microsoft.com/office/drawing/2014/main" id="{CDFD4B86-D5C7-241D-DD46-1B4AF1F7C1E7}"/>
                    </a:ext>
                  </a:extLst>
                </p:cNvPr>
                <p:cNvSpPr>
                  <a:spLocks/>
                </p:cNvSpPr>
                <p:nvPr/>
              </p:nvSpPr>
              <p:spPr bwMode="auto">
                <a:xfrm>
                  <a:off x="5503863" y="2700338"/>
                  <a:ext cx="1541463" cy="954088"/>
                </a:xfrm>
                <a:custGeom>
                  <a:avLst/>
                  <a:gdLst>
                    <a:gd name="T0" fmla="*/ 486 w 971"/>
                    <a:gd name="T1" fmla="*/ 0 h 601"/>
                    <a:gd name="T2" fmla="*/ 151 w 971"/>
                    <a:gd name="T3" fmla="*/ 68 h 601"/>
                    <a:gd name="T4" fmla="*/ 0 w 971"/>
                    <a:gd name="T5" fmla="*/ 0 h 601"/>
                    <a:gd name="T6" fmla="*/ 0 w 971"/>
                    <a:gd name="T7" fmla="*/ 232 h 601"/>
                    <a:gd name="T8" fmla="*/ 0 w 971"/>
                    <a:gd name="T9" fmla="*/ 270 h 601"/>
                    <a:gd name="T10" fmla="*/ 0 w 971"/>
                    <a:gd name="T11" fmla="*/ 303 h 601"/>
                    <a:gd name="T12" fmla="*/ 0 w 971"/>
                    <a:gd name="T13" fmla="*/ 410 h 601"/>
                    <a:gd name="T14" fmla="*/ 486 w 971"/>
                    <a:gd name="T15" fmla="*/ 601 h 601"/>
                    <a:gd name="T16" fmla="*/ 971 w 971"/>
                    <a:gd name="T17" fmla="*/ 410 h 601"/>
                    <a:gd name="T18" fmla="*/ 971 w 971"/>
                    <a:gd name="T19" fmla="*/ 303 h 601"/>
                    <a:gd name="T20" fmla="*/ 971 w 971"/>
                    <a:gd name="T21" fmla="*/ 270 h 601"/>
                    <a:gd name="T22" fmla="*/ 971 w 971"/>
                    <a:gd name="T23" fmla="*/ 232 h 601"/>
                    <a:gd name="T24" fmla="*/ 971 w 971"/>
                    <a:gd name="T25" fmla="*/ 0 h 601"/>
                    <a:gd name="T26" fmla="*/ 819 w 971"/>
                    <a:gd name="T27" fmla="*/ 68 h 601"/>
                    <a:gd name="T28" fmla="*/ 486 w 971"/>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1" h="601">
                      <a:moveTo>
                        <a:pt x="486" y="0"/>
                      </a:moveTo>
                      <a:lnTo>
                        <a:pt x="151" y="68"/>
                      </a:lnTo>
                      <a:lnTo>
                        <a:pt x="0" y="0"/>
                      </a:lnTo>
                      <a:lnTo>
                        <a:pt x="0" y="232"/>
                      </a:lnTo>
                      <a:lnTo>
                        <a:pt x="0" y="270"/>
                      </a:lnTo>
                      <a:lnTo>
                        <a:pt x="0" y="303"/>
                      </a:lnTo>
                      <a:lnTo>
                        <a:pt x="0" y="410"/>
                      </a:lnTo>
                      <a:lnTo>
                        <a:pt x="486" y="601"/>
                      </a:lnTo>
                      <a:lnTo>
                        <a:pt x="971" y="410"/>
                      </a:lnTo>
                      <a:lnTo>
                        <a:pt x="971" y="303"/>
                      </a:lnTo>
                      <a:lnTo>
                        <a:pt x="971" y="270"/>
                      </a:lnTo>
                      <a:lnTo>
                        <a:pt x="971" y="232"/>
                      </a:lnTo>
                      <a:lnTo>
                        <a:pt x="971" y="0"/>
                      </a:lnTo>
                      <a:lnTo>
                        <a:pt x="819" y="68"/>
                      </a:lnTo>
                      <a:lnTo>
                        <a:pt x="486" y="0"/>
                      </a:lnTo>
                      <a:close/>
                    </a:path>
                  </a:pathLst>
                </a:custGeom>
                <a:solidFill>
                  <a:srgbClr val="77929D"/>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20" name="Freeform 54">
                  <a:extLst>
                    <a:ext uri="{FF2B5EF4-FFF2-40B4-BE49-F238E27FC236}">
                      <a16:creationId xmlns:a16="http://schemas.microsoft.com/office/drawing/2014/main" id="{44616A44-21AF-A3DF-4F88-C267EDF72EC9}"/>
                    </a:ext>
                  </a:extLst>
                </p:cNvPr>
                <p:cNvSpPr>
                  <a:spLocks noEditPoints="1"/>
                </p:cNvSpPr>
                <p:nvPr/>
              </p:nvSpPr>
              <p:spPr bwMode="auto">
                <a:xfrm>
                  <a:off x="5870576" y="1431926"/>
                  <a:ext cx="784225" cy="1055688"/>
                </a:xfrm>
                <a:custGeom>
                  <a:avLst/>
                  <a:gdLst>
                    <a:gd name="T0" fmla="*/ 98 w 437"/>
                    <a:gd name="T1" fmla="*/ 344 h 588"/>
                    <a:gd name="T2" fmla="*/ 98 w 437"/>
                    <a:gd name="T3" fmla="*/ 588 h 588"/>
                    <a:gd name="T4" fmla="*/ 0 w 437"/>
                    <a:gd name="T5" fmla="*/ 588 h 588"/>
                    <a:gd name="T6" fmla="*/ 0 w 437"/>
                    <a:gd name="T7" fmla="*/ 0 h 588"/>
                    <a:gd name="T8" fmla="*/ 202 w 437"/>
                    <a:gd name="T9" fmla="*/ 0 h 588"/>
                    <a:gd name="T10" fmla="*/ 354 w 437"/>
                    <a:gd name="T11" fmla="*/ 44 h 588"/>
                    <a:gd name="T12" fmla="*/ 408 w 437"/>
                    <a:gd name="T13" fmla="*/ 171 h 588"/>
                    <a:gd name="T14" fmla="*/ 384 w 437"/>
                    <a:gd name="T15" fmla="*/ 250 h 588"/>
                    <a:gd name="T16" fmla="*/ 315 w 437"/>
                    <a:gd name="T17" fmla="*/ 302 h 588"/>
                    <a:gd name="T18" fmla="*/ 387 w 437"/>
                    <a:gd name="T19" fmla="*/ 354 h 588"/>
                    <a:gd name="T20" fmla="*/ 409 w 437"/>
                    <a:gd name="T21" fmla="*/ 442 h 588"/>
                    <a:gd name="T22" fmla="*/ 409 w 437"/>
                    <a:gd name="T23" fmla="*/ 491 h 588"/>
                    <a:gd name="T24" fmla="*/ 415 w 437"/>
                    <a:gd name="T25" fmla="*/ 541 h 588"/>
                    <a:gd name="T26" fmla="*/ 437 w 437"/>
                    <a:gd name="T27" fmla="*/ 579 h 588"/>
                    <a:gd name="T28" fmla="*/ 437 w 437"/>
                    <a:gd name="T29" fmla="*/ 588 h 588"/>
                    <a:gd name="T30" fmla="*/ 336 w 437"/>
                    <a:gd name="T31" fmla="*/ 588 h 588"/>
                    <a:gd name="T32" fmla="*/ 315 w 437"/>
                    <a:gd name="T33" fmla="*/ 546 h 588"/>
                    <a:gd name="T34" fmla="*/ 311 w 437"/>
                    <a:gd name="T35" fmla="*/ 490 h 588"/>
                    <a:gd name="T36" fmla="*/ 311 w 437"/>
                    <a:gd name="T37" fmla="*/ 443 h 588"/>
                    <a:gd name="T38" fmla="*/ 285 w 437"/>
                    <a:gd name="T39" fmla="*/ 371 h 588"/>
                    <a:gd name="T40" fmla="*/ 214 w 437"/>
                    <a:gd name="T41" fmla="*/ 344 h 588"/>
                    <a:gd name="T42" fmla="*/ 98 w 437"/>
                    <a:gd name="T43" fmla="*/ 344 h 588"/>
                    <a:gd name="T44" fmla="*/ 98 w 437"/>
                    <a:gd name="T45" fmla="*/ 265 h 588"/>
                    <a:gd name="T46" fmla="*/ 197 w 437"/>
                    <a:gd name="T47" fmla="*/ 265 h 588"/>
                    <a:gd name="T48" fmla="*/ 283 w 437"/>
                    <a:gd name="T49" fmla="*/ 243 h 588"/>
                    <a:gd name="T50" fmla="*/ 310 w 437"/>
                    <a:gd name="T51" fmla="*/ 174 h 588"/>
                    <a:gd name="T52" fmla="*/ 283 w 437"/>
                    <a:gd name="T53" fmla="*/ 104 h 588"/>
                    <a:gd name="T54" fmla="*/ 202 w 437"/>
                    <a:gd name="T55" fmla="*/ 79 h 588"/>
                    <a:gd name="T56" fmla="*/ 98 w 437"/>
                    <a:gd name="T57" fmla="*/ 79 h 588"/>
                    <a:gd name="T58" fmla="*/ 98 w 437"/>
                    <a:gd name="T59" fmla="*/ 26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7" h="588">
                      <a:moveTo>
                        <a:pt x="98" y="344"/>
                      </a:moveTo>
                      <a:cubicBezTo>
                        <a:pt x="98" y="588"/>
                        <a:pt x="98" y="588"/>
                        <a:pt x="98" y="588"/>
                      </a:cubicBezTo>
                      <a:cubicBezTo>
                        <a:pt x="0" y="588"/>
                        <a:pt x="0" y="588"/>
                        <a:pt x="0" y="588"/>
                      </a:cubicBezTo>
                      <a:cubicBezTo>
                        <a:pt x="0" y="0"/>
                        <a:pt x="0" y="0"/>
                        <a:pt x="0" y="0"/>
                      </a:cubicBezTo>
                      <a:cubicBezTo>
                        <a:pt x="202" y="0"/>
                        <a:pt x="202" y="0"/>
                        <a:pt x="202" y="0"/>
                      </a:cubicBezTo>
                      <a:cubicBezTo>
                        <a:pt x="268" y="0"/>
                        <a:pt x="318" y="15"/>
                        <a:pt x="354" y="44"/>
                      </a:cubicBezTo>
                      <a:cubicBezTo>
                        <a:pt x="390" y="74"/>
                        <a:pt x="408" y="116"/>
                        <a:pt x="408" y="171"/>
                      </a:cubicBezTo>
                      <a:cubicBezTo>
                        <a:pt x="408" y="202"/>
                        <a:pt x="400" y="228"/>
                        <a:pt x="384" y="250"/>
                      </a:cubicBezTo>
                      <a:cubicBezTo>
                        <a:pt x="368" y="272"/>
                        <a:pt x="345" y="289"/>
                        <a:pt x="315" y="302"/>
                      </a:cubicBezTo>
                      <a:cubicBezTo>
                        <a:pt x="348" y="313"/>
                        <a:pt x="372" y="330"/>
                        <a:pt x="387" y="354"/>
                      </a:cubicBezTo>
                      <a:cubicBezTo>
                        <a:pt x="402" y="377"/>
                        <a:pt x="409" y="407"/>
                        <a:pt x="409" y="442"/>
                      </a:cubicBezTo>
                      <a:cubicBezTo>
                        <a:pt x="409" y="491"/>
                        <a:pt x="409" y="491"/>
                        <a:pt x="409" y="491"/>
                      </a:cubicBezTo>
                      <a:cubicBezTo>
                        <a:pt x="409" y="508"/>
                        <a:pt x="411" y="525"/>
                        <a:pt x="415" y="541"/>
                      </a:cubicBezTo>
                      <a:cubicBezTo>
                        <a:pt x="420" y="557"/>
                        <a:pt x="427" y="570"/>
                        <a:pt x="437" y="579"/>
                      </a:cubicBezTo>
                      <a:cubicBezTo>
                        <a:pt x="437" y="588"/>
                        <a:pt x="437" y="588"/>
                        <a:pt x="437" y="588"/>
                      </a:cubicBezTo>
                      <a:cubicBezTo>
                        <a:pt x="336" y="588"/>
                        <a:pt x="336" y="588"/>
                        <a:pt x="336" y="588"/>
                      </a:cubicBezTo>
                      <a:cubicBezTo>
                        <a:pt x="325" y="579"/>
                        <a:pt x="318" y="565"/>
                        <a:pt x="315" y="546"/>
                      </a:cubicBezTo>
                      <a:cubicBezTo>
                        <a:pt x="312" y="527"/>
                        <a:pt x="311" y="509"/>
                        <a:pt x="311" y="490"/>
                      </a:cubicBezTo>
                      <a:cubicBezTo>
                        <a:pt x="311" y="443"/>
                        <a:pt x="311" y="443"/>
                        <a:pt x="311" y="443"/>
                      </a:cubicBezTo>
                      <a:cubicBezTo>
                        <a:pt x="311" y="412"/>
                        <a:pt x="302" y="388"/>
                        <a:pt x="285" y="371"/>
                      </a:cubicBezTo>
                      <a:cubicBezTo>
                        <a:pt x="267" y="353"/>
                        <a:pt x="244" y="344"/>
                        <a:pt x="214" y="344"/>
                      </a:cubicBezTo>
                      <a:lnTo>
                        <a:pt x="98" y="344"/>
                      </a:lnTo>
                      <a:close/>
                      <a:moveTo>
                        <a:pt x="98" y="265"/>
                      </a:moveTo>
                      <a:cubicBezTo>
                        <a:pt x="197" y="265"/>
                        <a:pt x="197" y="265"/>
                        <a:pt x="197" y="265"/>
                      </a:cubicBezTo>
                      <a:cubicBezTo>
                        <a:pt x="236" y="265"/>
                        <a:pt x="265" y="258"/>
                        <a:pt x="283" y="243"/>
                      </a:cubicBezTo>
                      <a:cubicBezTo>
                        <a:pt x="301" y="228"/>
                        <a:pt x="310" y="205"/>
                        <a:pt x="310" y="174"/>
                      </a:cubicBezTo>
                      <a:cubicBezTo>
                        <a:pt x="310" y="144"/>
                        <a:pt x="301" y="121"/>
                        <a:pt x="283" y="104"/>
                      </a:cubicBezTo>
                      <a:cubicBezTo>
                        <a:pt x="266" y="87"/>
                        <a:pt x="239" y="79"/>
                        <a:pt x="202" y="79"/>
                      </a:cubicBezTo>
                      <a:cubicBezTo>
                        <a:pt x="98" y="79"/>
                        <a:pt x="98" y="79"/>
                        <a:pt x="98" y="79"/>
                      </a:cubicBezTo>
                      <a:lnTo>
                        <a:pt x="98" y="265"/>
                      </a:lnTo>
                      <a:close/>
                    </a:path>
                  </a:pathLst>
                </a:custGeom>
                <a:solidFill>
                  <a:srgbClr val="77929D"/>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sp>
            <p:nvSpPr>
              <p:cNvPr id="160" name="Rectangle 5">
                <a:extLst>
                  <a:ext uri="{FF2B5EF4-FFF2-40B4-BE49-F238E27FC236}">
                    <a16:creationId xmlns:a16="http://schemas.microsoft.com/office/drawing/2014/main" id="{0DC0CA73-B4A2-E175-8EEB-F6404CFD122E}"/>
                  </a:ext>
                </a:extLst>
              </p:cNvPr>
              <p:cNvSpPr>
                <a:spLocks noChangeArrowheads="1"/>
              </p:cNvSpPr>
              <p:nvPr/>
            </p:nvSpPr>
            <p:spPr bwMode="auto">
              <a:xfrm>
                <a:off x="220641" y="3288343"/>
                <a:ext cx="1048849"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nvGrpSpPr>
              <p:cNvPr id="161" name="Group 160">
                <a:extLst>
                  <a:ext uri="{FF2B5EF4-FFF2-40B4-BE49-F238E27FC236}">
                    <a16:creationId xmlns:a16="http://schemas.microsoft.com/office/drawing/2014/main" id="{C43443BF-31A4-7DEA-85BD-027764F10DC4}"/>
                  </a:ext>
                </a:extLst>
              </p:cNvPr>
              <p:cNvGrpSpPr/>
              <p:nvPr/>
            </p:nvGrpSpPr>
            <p:grpSpPr>
              <a:xfrm>
                <a:off x="138524" y="1775702"/>
                <a:ext cx="1215114" cy="2665249"/>
                <a:chOff x="393701" y="1416051"/>
                <a:chExt cx="1543050" cy="3384550"/>
              </a:xfrm>
              <a:solidFill>
                <a:srgbClr val="3F3F41"/>
              </a:solidFill>
            </p:grpSpPr>
            <p:sp>
              <p:nvSpPr>
                <p:cNvPr id="213" name="Freeform 6">
                  <a:extLst>
                    <a:ext uri="{FF2B5EF4-FFF2-40B4-BE49-F238E27FC236}">
                      <a16:creationId xmlns:a16="http://schemas.microsoft.com/office/drawing/2014/main" id="{CCF13C65-FFF2-CE5A-1084-5D0D34595D87}"/>
                    </a:ext>
                  </a:extLst>
                </p:cNvPr>
                <p:cNvSpPr>
                  <a:spLocks/>
                </p:cNvSpPr>
                <p:nvPr/>
              </p:nvSpPr>
              <p:spPr bwMode="auto">
                <a:xfrm>
                  <a:off x="393701" y="4354513"/>
                  <a:ext cx="1543050" cy="446088"/>
                </a:xfrm>
                <a:custGeom>
                  <a:avLst/>
                  <a:gdLst>
                    <a:gd name="T0" fmla="*/ 0 w 972"/>
                    <a:gd name="T1" fmla="*/ 0 h 281"/>
                    <a:gd name="T2" fmla="*/ 0 w 972"/>
                    <a:gd name="T3" fmla="*/ 28 h 281"/>
                    <a:gd name="T4" fmla="*/ 0 w 972"/>
                    <a:gd name="T5" fmla="*/ 119 h 281"/>
                    <a:gd name="T6" fmla="*/ 486 w 972"/>
                    <a:gd name="T7" fmla="*/ 281 h 281"/>
                    <a:gd name="T8" fmla="*/ 972 w 972"/>
                    <a:gd name="T9" fmla="*/ 119 h 281"/>
                    <a:gd name="T10" fmla="*/ 972 w 972"/>
                    <a:gd name="T11" fmla="*/ 28 h 281"/>
                    <a:gd name="T12" fmla="*/ 972 w 972"/>
                    <a:gd name="T13" fmla="*/ 0 h 281"/>
                    <a:gd name="T14" fmla="*/ 0 w 972"/>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2" h="281">
                      <a:moveTo>
                        <a:pt x="0" y="0"/>
                      </a:moveTo>
                      <a:lnTo>
                        <a:pt x="0" y="28"/>
                      </a:lnTo>
                      <a:lnTo>
                        <a:pt x="0" y="119"/>
                      </a:lnTo>
                      <a:lnTo>
                        <a:pt x="486" y="281"/>
                      </a:lnTo>
                      <a:lnTo>
                        <a:pt x="972" y="119"/>
                      </a:lnTo>
                      <a:lnTo>
                        <a:pt x="972" y="28"/>
                      </a:lnTo>
                      <a:lnTo>
                        <a:pt x="97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14" name="Freeform 7">
                  <a:extLst>
                    <a:ext uri="{FF2B5EF4-FFF2-40B4-BE49-F238E27FC236}">
                      <a16:creationId xmlns:a16="http://schemas.microsoft.com/office/drawing/2014/main" id="{41764132-4FAB-5623-528D-1D505CC1E45E}"/>
                    </a:ext>
                  </a:extLst>
                </p:cNvPr>
                <p:cNvSpPr>
                  <a:spLocks/>
                </p:cNvSpPr>
                <p:nvPr/>
              </p:nvSpPr>
              <p:spPr bwMode="auto">
                <a:xfrm>
                  <a:off x="393701" y="2606676"/>
                  <a:ext cx="1543050" cy="168275"/>
                </a:xfrm>
                <a:custGeom>
                  <a:avLst/>
                  <a:gdLst>
                    <a:gd name="T0" fmla="*/ 820 w 972"/>
                    <a:gd name="T1" fmla="*/ 68 h 106"/>
                    <a:gd name="T2" fmla="*/ 486 w 972"/>
                    <a:gd name="T3" fmla="*/ 0 h 106"/>
                    <a:gd name="T4" fmla="*/ 152 w 972"/>
                    <a:gd name="T5" fmla="*/ 68 h 106"/>
                    <a:gd name="T6" fmla="*/ 0 w 972"/>
                    <a:gd name="T7" fmla="*/ 0 h 106"/>
                    <a:gd name="T8" fmla="*/ 0 w 972"/>
                    <a:gd name="T9" fmla="*/ 39 h 106"/>
                    <a:gd name="T10" fmla="*/ 152 w 972"/>
                    <a:gd name="T11" fmla="*/ 106 h 106"/>
                    <a:gd name="T12" fmla="*/ 486 w 972"/>
                    <a:gd name="T13" fmla="*/ 39 h 106"/>
                    <a:gd name="T14" fmla="*/ 820 w 972"/>
                    <a:gd name="T15" fmla="*/ 106 h 106"/>
                    <a:gd name="T16" fmla="*/ 972 w 972"/>
                    <a:gd name="T17" fmla="*/ 39 h 106"/>
                    <a:gd name="T18" fmla="*/ 972 w 972"/>
                    <a:gd name="T19" fmla="*/ 0 h 106"/>
                    <a:gd name="T20" fmla="*/ 820 w 972"/>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2" h="106">
                      <a:moveTo>
                        <a:pt x="820" y="68"/>
                      </a:moveTo>
                      <a:lnTo>
                        <a:pt x="486" y="0"/>
                      </a:lnTo>
                      <a:lnTo>
                        <a:pt x="152" y="68"/>
                      </a:lnTo>
                      <a:lnTo>
                        <a:pt x="0" y="0"/>
                      </a:lnTo>
                      <a:lnTo>
                        <a:pt x="0" y="39"/>
                      </a:lnTo>
                      <a:lnTo>
                        <a:pt x="152" y="106"/>
                      </a:lnTo>
                      <a:lnTo>
                        <a:pt x="486" y="39"/>
                      </a:lnTo>
                      <a:lnTo>
                        <a:pt x="820" y="106"/>
                      </a:lnTo>
                      <a:lnTo>
                        <a:pt x="972" y="39"/>
                      </a:lnTo>
                      <a:lnTo>
                        <a:pt x="972" y="0"/>
                      </a:lnTo>
                      <a:lnTo>
                        <a:pt x="82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15" name="Freeform 8">
                  <a:extLst>
                    <a:ext uri="{FF2B5EF4-FFF2-40B4-BE49-F238E27FC236}">
                      <a16:creationId xmlns:a16="http://schemas.microsoft.com/office/drawing/2014/main" id="{E53E833C-59BF-21FA-0C0F-CE840D9D44E9}"/>
                    </a:ext>
                  </a:extLst>
                </p:cNvPr>
                <p:cNvSpPr>
                  <a:spLocks/>
                </p:cNvSpPr>
                <p:nvPr/>
              </p:nvSpPr>
              <p:spPr bwMode="auto">
                <a:xfrm>
                  <a:off x="393701" y="2700338"/>
                  <a:ext cx="1543050" cy="954088"/>
                </a:xfrm>
                <a:custGeom>
                  <a:avLst/>
                  <a:gdLst>
                    <a:gd name="T0" fmla="*/ 486 w 972"/>
                    <a:gd name="T1" fmla="*/ 0 h 601"/>
                    <a:gd name="T2" fmla="*/ 152 w 972"/>
                    <a:gd name="T3" fmla="*/ 68 h 601"/>
                    <a:gd name="T4" fmla="*/ 0 w 972"/>
                    <a:gd name="T5" fmla="*/ 0 h 601"/>
                    <a:gd name="T6" fmla="*/ 0 w 972"/>
                    <a:gd name="T7" fmla="*/ 232 h 601"/>
                    <a:gd name="T8" fmla="*/ 0 w 972"/>
                    <a:gd name="T9" fmla="*/ 270 h 601"/>
                    <a:gd name="T10" fmla="*/ 0 w 972"/>
                    <a:gd name="T11" fmla="*/ 303 h 601"/>
                    <a:gd name="T12" fmla="*/ 0 w 972"/>
                    <a:gd name="T13" fmla="*/ 410 h 601"/>
                    <a:gd name="T14" fmla="*/ 486 w 972"/>
                    <a:gd name="T15" fmla="*/ 601 h 601"/>
                    <a:gd name="T16" fmla="*/ 972 w 972"/>
                    <a:gd name="T17" fmla="*/ 410 h 601"/>
                    <a:gd name="T18" fmla="*/ 972 w 972"/>
                    <a:gd name="T19" fmla="*/ 303 h 601"/>
                    <a:gd name="T20" fmla="*/ 972 w 972"/>
                    <a:gd name="T21" fmla="*/ 270 h 601"/>
                    <a:gd name="T22" fmla="*/ 972 w 972"/>
                    <a:gd name="T23" fmla="*/ 232 h 601"/>
                    <a:gd name="T24" fmla="*/ 972 w 972"/>
                    <a:gd name="T25" fmla="*/ 0 h 601"/>
                    <a:gd name="T26" fmla="*/ 820 w 972"/>
                    <a:gd name="T27" fmla="*/ 68 h 601"/>
                    <a:gd name="T28" fmla="*/ 486 w 972"/>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2" h="601">
                      <a:moveTo>
                        <a:pt x="486" y="0"/>
                      </a:moveTo>
                      <a:lnTo>
                        <a:pt x="152" y="68"/>
                      </a:lnTo>
                      <a:lnTo>
                        <a:pt x="0" y="0"/>
                      </a:lnTo>
                      <a:lnTo>
                        <a:pt x="0" y="232"/>
                      </a:lnTo>
                      <a:lnTo>
                        <a:pt x="0" y="270"/>
                      </a:lnTo>
                      <a:lnTo>
                        <a:pt x="0" y="303"/>
                      </a:lnTo>
                      <a:lnTo>
                        <a:pt x="0" y="410"/>
                      </a:lnTo>
                      <a:lnTo>
                        <a:pt x="486" y="601"/>
                      </a:lnTo>
                      <a:lnTo>
                        <a:pt x="972" y="410"/>
                      </a:lnTo>
                      <a:lnTo>
                        <a:pt x="972" y="303"/>
                      </a:lnTo>
                      <a:lnTo>
                        <a:pt x="972" y="270"/>
                      </a:lnTo>
                      <a:lnTo>
                        <a:pt x="972" y="232"/>
                      </a:lnTo>
                      <a:lnTo>
                        <a:pt x="972" y="0"/>
                      </a:lnTo>
                      <a:lnTo>
                        <a:pt x="820" y="68"/>
                      </a:lnTo>
                      <a:lnTo>
                        <a:pt x="4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16" name="Freeform 51">
                  <a:extLst>
                    <a:ext uri="{FF2B5EF4-FFF2-40B4-BE49-F238E27FC236}">
                      <a16:creationId xmlns:a16="http://schemas.microsoft.com/office/drawing/2014/main" id="{7E7D3286-E015-C687-836B-4BC9B56569A0}"/>
                    </a:ext>
                  </a:extLst>
                </p:cNvPr>
                <p:cNvSpPr>
                  <a:spLocks/>
                </p:cNvSpPr>
                <p:nvPr/>
              </p:nvSpPr>
              <p:spPr bwMode="auto">
                <a:xfrm>
                  <a:off x="765176" y="1416051"/>
                  <a:ext cx="771525" cy="1085850"/>
                </a:xfrm>
                <a:custGeom>
                  <a:avLst/>
                  <a:gdLst>
                    <a:gd name="T0" fmla="*/ 332 w 430"/>
                    <a:gd name="T1" fmla="*/ 446 h 605"/>
                    <a:gd name="T2" fmla="*/ 306 w 430"/>
                    <a:gd name="T3" fmla="*/ 386 h 605"/>
                    <a:gd name="T4" fmla="*/ 214 w 430"/>
                    <a:gd name="T5" fmla="*/ 344 h 605"/>
                    <a:gd name="T6" fmla="*/ 68 w 430"/>
                    <a:gd name="T7" fmla="*/ 275 h 605"/>
                    <a:gd name="T8" fmla="*/ 16 w 430"/>
                    <a:gd name="T9" fmla="*/ 164 h 605"/>
                    <a:gd name="T10" fmla="*/ 73 w 430"/>
                    <a:gd name="T11" fmla="*/ 46 h 605"/>
                    <a:gd name="T12" fmla="*/ 218 w 430"/>
                    <a:gd name="T13" fmla="*/ 0 h 605"/>
                    <a:gd name="T14" fmla="*/ 370 w 430"/>
                    <a:gd name="T15" fmla="*/ 52 h 605"/>
                    <a:gd name="T16" fmla="*/ 426 w 430"/>
                    <a:gd name="T17" fmla="*/ 178 h 605"/>
                    <a:gd name="T18" fmla="*/ 425 w 430"/>
                    <a:gd name="T19" fmla="*/ 180 h 605"/>
                    <a:gd name="T20" fmla="*/ 330 w 430"/>
                    <a:gd name="T21" fmla="*/ 180 h 605"/>
                    <a:gd name="T22" fmla="*/ 299 w 430"/>
                    <a:gd name="T23" fmla="*/ 106 h 605"/>
                    <a:gd name="T24" fmla="*/ 217 w 430"/>
                    <a:gd name="T25" fmla="*/ 79 h 605"/>
                    <a:gd name="T26" fmla="*/ 141 w 430"/>
                    <a:gd name="T27" fmla="*/ 102 h 605"/>
                    <a:gd name="T28" fmla="*/ 114 w 430"/>
                    <a:gd name="T29" fmla="*/ 163 h 605"/>
                    <a:gd name="T30" fmla="*/ 143 w 430"/>
                    <a:gd name="T31" fmla="*/ 219 h 605"/>
                    <a:gd name="T32" fmla="*/ 241 w 430"/>
                    <a:gd name="T33" fmla="*/ 260 h 605"/>
                    <a:gd name="T34" fmla="*/ 382 w 430"/>
                    <a:gd name="T35" fmla="*/ 331 h 605"/>
                    <a:gd name="T36" fmla="*/ 430 w 430"/>
                    <a:gd name="T37" fmla="*/ 445 h 605"/>
                    <a:gd name="T38" fmla="*/ 373 w 430"/>
                    <a:gd name="T39" fmla="*/ 562 h 605"/>
                    <a:gd name="T40" fmla="*/ 222 w 430"/>
                    <a:gd name="T41" fmla="*/ 605 h 605"/>
                    <a:gd name="T42" fmla="*/ 66 w 430"/>
                    <a:gd name="T43" fmla="*/ 558 h 605"/>
                    <a:gd name="T44" fmla="*/ 2 w 430"/>
                    <a:gd name="T45" fmla="*/ 423 h 605"/>
                    <a:gd name="T46" fmla="*/ 2 w 430"/>
                    <a:gd name="T47" fmla="*/ 421 h 605"/>
                    <a:gd name="T48" fmla="*/ 97 w 430"/>
                    <a:gd name="T49" fmla="*/ 421 h 605"/>
                    <a:gd name="T50" fmla="*/ 133 w 430"/>
                    <a:gd name="T51" fmla="*/ 501 h 605"/>
                    <a:gd name="T52" fmla="*/ 222 w 430"/>
                    <a:gd name="T53" fmla="*/ 527 h 605"/>
                    <a:gd name="T54" fmla="*/ 303 w 430"/>
                    <a:gd name="T55" fmla="*/ 505 h 605"/>
                    <a:gd name="T56" fmla="*/ 332 w 430"/>
                    <a:gd name="T57" fmla="*/ 446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0" h="605">
                      <a:moveTo>
                        <a:pt x="332" y="446"/>
                      </a:moveTo>
                      <a:cubicBezTo>
                        <a:pt x="332" y="421"/>
                        <a:pt x="324" y="401"/>
                        <a:pt x="306" y="386"/>
                      </a:cubicBezTo>
                      <a:cubicBezTo>
                        <a:pt x="289" y="370"/>
                        <a:pt x="258" y="356"/>
                        <a:pt x="214" y="344"/>
                      </a:cubicBezTo>
                      <a:cubicBezTo>
                        <a:pt x="151" y="326"/>
                        <a:pt x="102" y="303"/>
                        <a:pt x="68" y="275"/>
                      </a:cubicBezTo>
                      <a:cubicBezTo>
                        <a:pt x="33" y="246"/>
                        <a:pt x="16" y="209"/>
                        <a:pt x="16" y="164"/>
                      </a:cubicBezTo>
                      <a:cubicBezTo>
                        <a:pt x="16" y="116"/>
                        <a:pt x="35" y="77"/>
                        <a:pt x="73" y="46"/>
                      </a:cubicBezTo>
                      <a:cubicBezTo>
                        <a:pt x="110" y="16"/>
                        <a:pt x="159" y="0"/>
                        <a:pt x="218" y="0"/>
                      </a:cubicBezTo>
                      <a:cubicBezTo>
                        <a:pt x="282" y="0"/>
                        <a:pt x="332" y="17"/>
                        <a:pt x="370" y="52"/>
                      </a:cubicBezTo>
                      <a:cubicBezTo>
                        <a:pt x="409" y="86"/>
                        <a:pt x="427" y="128"/>
                        <a:pt x="426" y="178"/>
                      </a:cubicBezTo>
                      <a:cubicBezTo>
                        <a:pt x="425" y="180"/>
                        <a:pt x="425" y="180"/>
                        <a:pt x="425" y="180"/>
                      </a:cubicBezTo>
                      <a:cubicBezTo>
                        <a:pt x="330" y="180"/>
                        <a:pt x="330" y="180"/>
                        <a:pt x="330" y="180"/>
                      </a:cubicBezTo>
                      <a:cubicBezTo>
                        <a:pt x="330" y="149"/>
                        <a:pt x="320" y="125"/>
                        <a:pt x="299" y="106"/>
                      </a:cubicBezTo>
                      <a:cubicBezTo>
                        <a:pt x="279" y="88"/>
                        <a:pt x="251" y="79"/>
                        <a:pt x="217" y="79"/>
                      </a:cubicBezTo>
                      <a:cubicBezTo>
                        <a:pt x="184" y="79"/>
                        <a:pt x="159" y="87"/>
                        <a:pt x="141" y="102"/>
                      </a:cubicBezTo>
                      <a:cubicBezTo>
                        <a:pt x="123" y="118"/>
                        <a:pt x="114" y="138"/>
                        <a:pt x="114" y="163"/>
                      </a:cubicBezTo>
                      <a:cubicBezTo>
                        <a:pt x="114" y="185"/>
                        <a:pt x="124" y="204"/>
                        <a:pt x="143" y="219"/>
                      </a:cubicBezTo>
                      <a:cubicBezTo>
                        <a:pt x="163" y="233"/>
                        <a:pt x="195" y="247"/>
                        <a:pt x="241" y="260"/>
                      </a:cubicBezTo>
                      <a:cubicBezTo>
                        <a:pt x="303" y="278"/>
                        <a:pt x="350" y="301"/>
                        <a:pt x="382" y="331"/>
                      </a:cubicBezTo>
                      <a:cubicBezTo>
                        <a:pt x="414" y="361"/>
                        <a:pt x="430" y="399"/>
                        <a:pt x="430" y="445"/>
                      </a:cubicBezTo>
                      <a:cubicBezTo>
                        <a:pt x="430" y="494"/>
                        <a:pt x="411" y="533"/>
                        <a:pt x="373" y="562"/>
                      </a:cubicBezTo>
                      <a:cubicBezTo>
                        <a:pt x="335" y="591"/>
                        <a:pt x="285" y="605"/>
                        <a:pt x="222" y="605"/>
                      </a:cubicBezTo>
                      <a:cubicBezTo>
                        <a:pt x="163" y="605"/>
                        <a:pt x="111" y="589"/>
                        <a:pt x="66" y="558"/>
                      </a:cubicBezTo>
                      <a:cubicBezTo>
                        <a:pt x="22" y="526"/>
                        <a:pt x="0" y="481"/>
                        <a:pt x="2" y="423"/>
                      </a:cubicBezTo>
                      <a:cubicBezTo>
                        <a:pt x="2" y="421"/>
                        <a:pt x="2" y="421"/>
                        <a:pt x="2" y="421"/>
                      </a:cubicBezTo>
                      <a:cubicBezTo>
                        <a:pt x="97" y="421"/>
                        <a:pt x="97" y="421"/>
                        <a:pt x="97" y="421"/>
                      </a:cubicBezTo>
                      <a:cubicBezTo>
                        <a:pt x="97" y="456"/>
                        <a:pt x="109" y="483"/>
                        <a:pt x="133" y="501"/>
                      </a:cubicBezTo>
                      <a:cubicBezTo>
                        <a:pt x="158" y="518"/>
                        <a:pt x="187" y="527"/>
                        <a:pt x="222" y="527"/>
                      </a:cubicBezTo>
                      <a:cubicBezTo>
                        <a:pt x="257" y="527"/>
                        <a:pt x="284" y="520"/>
                        <a:pt x="303" y="505"/>
                      </a:cubicBezTo>
                      <a:cubicBezTo>
                        <a:pt x="323" y="491"/>
                        <a:pt x="332" y="471"/>
                        <a:pt x="332" y="4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sp>
            <p:nvSpPr>
              <p:cNvPr id="162" name="Rectangle 11">
                <a:extLst>
                  <a:ext uri="{FF2B5EF4-FFF2-40B4-BE49-F238E27FC236}">
                    <a16:creationId xmlns:a16="http://schemas.microsoft.com/office/drawing/2014/main" id="{A041818B-8E7D-997C-CBF5-BF3BAF9763AB}"/>
                  </a:ext>
                </a:extLst>
              </p:cNvPr>
              <p:cNvSpPr>
                <a:spLocks noChangeArrowheads="1"/>
              </p:cNvSpPr>
              <p:nvPr/>
            </p:nvSpPr>
            <p:spPr bwMode="auto">
              <a:xfrm>
                <a:off x="1562407" y="3288343"/>
                <a:ext cx="1050098"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63" name="Freeform 12">
                <a:extLst>
                  <a:ext uri="{FF2B5EF4-FFF2-40B4-BE49-F238E27FC236}">
                    <a16:creationId xmlns:a16="http://schemas.microsoft.com/office/drawing/2014/main" id="{6A0CD139-B8D5-067E-1B2F-EB0E100BF5BB}"/>
                  </a:ext>
                </a:extLst>
              </p:cNvPr>
              <p:cNvSpPr>
                <a:spLocks/>
              </p:cNvSpPr>
              <p:nvPr/>
            </p:nvSpPr>
            <p:spPr bwMode="auto">
              <a:xfrm>
                <a:off x="1481151" y="4089668"/>
                <a:ext cx="1212614" cy="351283"/>
              </a:xfrm>
              <a:custGeom>
                <a:avLst/>
                <a:gdLst>
                  <a:gd name="T0" fmla="*/ 0 w 970"/>
                  <a:gd name="T1" fmla="*/ 0 h 281"/>
                  <a:gd name="T2" fmla="*/ 0 w 970"/>
                  <a:gd name="T3" fmla="*/ 28 h 281"/>
                  <a:gd name="T4" fmla="*/ 0 w 970"/>
                  <a:gd name="T5" fmla="*/ 119 h 281"/>
                  <a:gd name="T6" fmla="*/ 484 w 970"/>
                  <a:gd name="T7" fmla="*/ 281 h 281"/>
                  <a:gd name="T8" fmla="*/ 970 w 970"/>
                  <a:gd name="T9" fmla="*/ 119 h 281"/>
                  <a:gd name="T10" fmla="*/ 970 w 970"/>
                  <a:gd name="T11" fmla="*/ 28 h 281"/>
                  <a:gd name="T12" fmla="*/ 970 w 970"/>
                  <a:gd name="T13" fmla="*/ 0 h 281"/>
                  <a:gd name="T14" fmla="*/ 0 w 970"/>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281">
                    <a:moveTo>
                      <a:pt x="0" y="0"/>
                    </a:moveTo>
                    <a:lnTo>
                      <a:pt x="0" y="28"/>
                    </a:lnTo>
                    <a:lnTo>
                      <a:pt x="0" y="119"/>
                    </a:lnTo>
                    <a:lnTo>
                      <a:pt x="484" y="281"/>
                    </a:lnTo>
                    <a:lnTo>
                      <a:pt x="970" y="119"/>
                    </a:lnTo>
                    <a:lnTo>
                      <a:pt x="970" y="28"/>
                    </a:lnTo>
                    <a:lnTo>
                      <a:pt x="970" y="0"/>
                    </a:lnTo>
                    <a:lnTo>
                      <a:pt x="0" y="0"/>
                    </a:lnTo>
                    <a:close/>
                  </a:path>
                </a:pathLst>
              </a:custGeom>
              <a:solidFill>
                <a:srgbClr val="FFAA0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64" name="Freeform 13">
                <a:extLst>
                  <a:ext uri="{FF2B5EF4-FFF2-40B4-BE49-F238E27FC236}">
                    <a16:creationId xmlns:a16="http://schemas.microsoft.com/office/drawing/2014/main" id="{4527DFDB-5FEF-E39C-0CBD-F727155AAEF8}"/>
                  </a:ext>
                </a:extLst>
              </p:cNvPr>
              <p:cNvSpPr>
                <a:spLocks/>
              </p:cNvSpPr>
              <p:nvPr/>
            </p:nvSpPr>
            <p:spPr bwMode="auto">
              <a:xfrm>
                <a:off x="1481151" y="2713290"/>
                <a:ext cx="1212614" cy="132512"/>
              </a:xfrm>
              <a:custGeom>
                <a:avLst/>
                <a:gdLst>
                  <a:gd name="T0" fmla="*/ 819 w 970"/>
                  <a:gd name="T1" fmla="*/ 68 h 106"/>
                  <a:gd name="T2" fmla="*/ 484 w 970"/>
                  <a:gd name="T3" fmla="*/ 0 h 106"/>
                  <a:gd name="T4" fmla="*/ 151 w 970"/>
                  <a:gd name="T5" fmla="*/ 68 h 106"/>
                  <a:gd name="T6" fmla="*/ 0 w 970"/>
                  <a:gd name="T7" fmla="*/ 0 h 106"/>
                  <a:gd name="T8" fmla="*/ 0 w 970"/>
                  <a:gd name="T9" fmla="*/ 39 h 106"/>
                  <a:gd name="T10" fmla="*/ 151 w 970"/>
                  <a:gd name="T11" fmla="*/ 106 h 106"/>
                  <a:gd name="T12" fmla="*/ 484 w 970"/>
                  <a:gd name="T13" fmla="*/ 39 h 106"/>
                  <a:gd name="T14" fmla="*/ 819 w 970"/>
                  <a:gd name="T15" fmla="*/ 106 h 106"/>
                  <a:gd name="T16" fmla="*/ 970 w 970"/>
                  <a:gd name="T17" fmla="*/ 39 h 106"/>
                  <a:gd name="T18" fmla="*/ 970 w 970"/>
                  <a:gd name="T19" fmla="*/ 0 h 106"/>
                  <a:gd name="T20" fmla="*/ 819 w 970"/>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0" h="106">
                    <a:moveTo>
                      <a:pt x="819" y="68"/>
                    </a:moveTo>
                    <a:lnTo>
                      <a:pt x="484" y="0"/>
                    </a:lnTo>
                    <a:lnTo>
                      <a:pt x="151" y="68"/>
                    </a:lnTo>
                    <a:lnTo>
                      <a:pt x="0" y="0"/>
                    </a:lnTo>
                    <a:lnTo>
                      <a:pt x="0" y="39"/>
                    </a:lnTo>
                    <a:lnTo>
                      <a:pt x="151" y="106"/>
                    </a:lnTo>
                    <a:lnTo>
                      <a:pt x="484" y="39"/>
                    </a:lnTo>
                    <a:lnTo>
                      <a:pt x="819" y="106"/>
                    </a:lnTo>
                    <a:lnTo>
                      <a:pt x="970" y="39"/>
                    </a:lnTo>
                    <a:lnTo>
                      <a:pt x="970" y="0"/>
                    </a:lnTo>
                    <a:lnTo>
                      <a:pt x="819" y="68"/>
                    </a:lnTo>
                    <a:close/>
                  </a:path>
                </a:pathLst>
              </a:custGeom>
              <a:solidFill>
                <a:srgbClr val="FFAA0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65" name="Freeform 14">
                <a:extLst>
                  <a:ext uri="{FF2B5EF4-FFF2-40B4-BE49-F238E27FC236}">
                    <a16:creationId xmlns:a16="http://schemas.microsoft.com/office/drawing/2014/main" id="{44945A56-A80B-561F-BF4C-762FE677FDF1}"/>
                  </a:ext>
                </a:extLst>
              </p:cNvPr>
              <p:cNvSpPr>
                <a:spLocks/>
              </p:cNvSpPr>
              <p:nvPr/>
            </p:nvSpPr>
            <p:spPr bwMode="auto">
              <a:xfrm>
                <a:off x="1481151" y="2787046"/>
                <a:ext cx="1212614" cy="751321"/>
              </a:xfrm>
              <a:custGeom>
                <a:avLst/>
                <a:gdLst>
                  <a:gd name="T0" fmla="*/ 484 w 970"/>
                  <a:gd name="T1" fmla="*/ 0 h 601"/>
                  <a:gd name="T2" fmla="*/ 151 w 970"/>
                  <a:gd name="T3" fmla="*/ 68 h 601"/>
                  <a:gd name="T4" fmla="*/ 0 w 970"/>
                  <a:gd name="T5" fmla="*/ 0 h 601"/>
                  <a:gd name="T6" fmla="*/ 0 w 970"/>
                  <a:gd name="T7" fmla="*/ 232 h 601"/>
                  <a:gd name="T8" fmla="*/ 0 w 970"/>
                  <a:gd name="T9" fmla="*/ 270 h 601"/>
                  <a:gd name="T10" fmla="*/ 0 w 970"/>
                  <a:gd name="T11" fmla="*/ 303 h 601"/>
                  <a:gd name="T12" fmla="*/ 0 w 970"/>
                  <a:gd name="T13" fmla="*/ 410 h 601"/>
                  <a:gd name="T14" fmla="*/ 484 w 970"/>
                  <a:gd name="T15" fmla="*/ 601 h 601"/>
                  <a:gd name="T16" fmla="*/ 970 w 970"/>
                  <a:gd name="T17" fmla="*/ 410 h 601"/>
                  <a:gd name="T18" fmla="*/ 970 w 970"/>
                  <a:gd name="T19" fmla="*/ 303 h 601"/>
                  <a:gd name="T20" fmla="*/ 970 w 970"/>
                  <a:gd name="T21" fmla="*/ 270 h 601"/>
                  <a:gd name="T22" fmla="*/ 970 w 970"/>
                  <a:gd name="T23" fmla="*/ 232 h 601"/>
                  <a:gd name="T24" fmla="*/ 970 w 970"/>
                  <a:gd name="T25" fmla="*/ 0 h 601"/>
                  <a:gd name="T26" fmla="*/ 819 w 970"/>
                  <a:gd name="T27" fmla="*/ 68 h 601"/>
                  <a:gd name="T28" fmla="*/ 484 w 970"/>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0" h="601">
                    <a:moveTo>
                      <a:pt x="484" y="0"/>
                    </a:moveTo>
                    <a:lnTo>
                      <a:pt x="151" y="68"/>
                    </a:lnTo>
                    <a:lnTo>
                      <a:pt x="0" y="0"/>
                    </a:lnTo>
                    <a:lnTo>
                      <a:pt x="0" y="232"/>
                    </a:lnTo>
                    <a:lnTo>
                      <a:pt x="0" y="270"/>
                    </a:lnTo>
                    <a:lnTo>
                      <a:pt x="0" y="303"/>
                    </a:lnTo>
                    <a:lnTo>
                      <a:pt x="0" y="410"/>
                    </a:lnTo>
                    <a:lnTo>
                      <a:pt x="484" y="601"/>
                    </a:lnTo>
                    <a:lnTo>
                      <a:pt x="970" y="410"/>
                    </a:lnTo>
                    <a:lnTo>
                      <a:pt x="970" y="303"/>
                    </a:lnTo>
                    <a:lnTo>
                      <a:pt x="970" y="270"/>
                    </a:lnTo>
                    <a:lnTo>
                      <a:pt x="970" y="232"/>
                    </a:lnTo>
                    <a:lnTo>
                      <a:pt x="970" y="0"/>
                    </a:lnTo>
                    <a:lnTo>
                      <a:pt x="819" y="68"/>
                    </a:lnTo>
                    <a:lnTo>
                      <a:pt x="484" y="0"/>
                    </a:lnTo>
                    <a:close/>
                  </a:path>
                </a:pathLst>
              </a:custGeom>
              <a:solidFill>
                <a:srgbClr val="FFAA0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66" name="Rectangle 16">
                <a:extLst>
                  <a:ext uri="{FF2B5EF4-FFF2-40B4-BE49-F238E27FC236}">
                    <a16:creationId xmlns:a16="http://schemas.microsoft.com/office/drawing/2014/main" id="{3A9346A5-1FFE-623C-A43F-B755D900E668}"/>
                  </a:ext>
                </a:extLst>
              </p:cNvPr>
              <p:cNvSpPr>
                <a:spLocks noChangeArrowheads="1"/>
              </p:cNvSpPr>
              <p:nvPr/>
            </p:nvSpPr>
            <p:spPr bwMode="auto">
              <a:xfrm>
                <a:off x="2903784" y="3288343"/>
                <a:ext cx="1048849" cy="890083"/>
              </a:xfrm>
              <a:prstGeom prst="rect">
                <a:avLst/>
              </a:prstGeom>
              <a:solidFill>
                <a:srgbClr val="EBEB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67" name="Freeform 17">
                <a:extLst>
                  <a:ext uri="{FF2B5EF4-FFF2-40B4-BE49-F238E27FC236}">
                    <a16:creationId xmlns:a16="http://schemas.microsoft.com/office/drawing/2014/main" id="{D8943F41-6367-645C-BF15-7F815DD7E90D}"/>
                  </a:ext>
                </a:extLst>
              </p:cNvPr>
              <p:cNvSpPr>
                <a:spLocks/>
              </p:cNvSpPr>
              <p:nvPr/>
            </p:nvSpPr>
            <p:spPr bwMode="auto">
              <a:xfrm>
                <a:off x="2821276" y="4089668"/>
                <a:ext cx="1213864" cy="351283"/>
              </a:xfrm>
              <a:custGeom>
                <a:avLst/>
                <a:gdLst>
                  <a:gd name="T0" fmla="*/ 0 w 971"/>
                  <a:gd name="T1" fmla="*/ 0 h 281"/>
                  <a:gd name="T2" fmla="*/ 0 w 971"/>
                  <a:gd name="T3" fmla="*/ 28 h 281"/>
                  <a:gd name="T4" fmla="*/ 0 w 971"/>
                  <a:gd name="T5" fmla="*/ 119 h 281"/>
                  <a:gd name="T6" fmla="*/ 486 w 971"/>
                  <a:gd name="T7" fmla="*/ 281 h 281"/>
                  <a:gd name="T8" fmla="*/ 971 w 971"/>
                  <a:gd name="T9" fmla="*/ 119 h 281"/>
                  <a:gd name="T10" fmla="*/ 971 w 971"/>
                  <a:gd name="T11" fmla="*/ 28 h 281"/>
                  <a:gd name="T12" fmla="*/ 971 w 971"/>
                  <a:gd name="T13" fmla="*/ 0 h 281"/>
                  <a:gd name="T14" fmla="*/ 0 w 971"/>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1" h="281">
                    <a:moveTo>
                      <a:pt x="0" y="0"/>
                    </a:moveTo>
                    <a:lnTo>
                      <a:pt x="0" y="28"/>
                    </a:lnTo>
                    <a:lnTo>
                      <a:pt x="0" y="119"/>
                    </a:lnTo>
                    <a:lnTo>
                      <a:pt x="486" y="281"/>
                    </a:lnTo>
                    <a:lnTo>
                      <a:pt x="971" y="119"/>
                    </a:lnTo>
                    <a:lnTo>
                      <a:pt x="971" y="28"/>
                    </a:lnTo>
                    <a:lnTo>
                      <a:pt x="971" y="0"/>
                    </a:lnTo>
                    <a:lnTo>
                      <a:pt x="0" y="0"/>
                    </a:lnTo>
                    <a:close/>
                  </a:path>
                </a:pathLst>
              </a:custGeom>
              <a:solidFill>
                <a:srgbClr val="01C9B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68" name="Freeform 18">
                <a:extLst>
                  <a:ext uri="{FF2B5EF4-FFF2-40B4-BE49-F238E27FC236}">
                    <a16:creationId xmlns:a16="http://schemas.microsoft.com/office/drawing/2014/main" id="{16806117-CF76-6180-0275-A4C5F898B80F}"/>
                  </a:ext>
                </a:extLst>
              </p:cNvPr>
              <p:cNvSpPr>
                <a:spLocks/>
              </p:cNvSpPr>
              <p:nvPr/>
            </p:nvSpPr>
            <p:spPr bwMode="auto">
              <a:xfrm>
                <a:off x="2821276" y="2713290"/>
                <a:ext cx="1213864" cy="132512"/>
              </a:xfrm>
              <a:custGeom>
                <a:avLst/>
                <a:gdLst>
                  <a:gd name="T0" fmla="*/ 819 w 971"/>
                  <a:gd name="T1" fmla="*/ 68 h 106"/>
                  <a:gd name="T2" fmla="*/ 486 w 971"/>
                  <a:gd name="T3" fmla="*/ 0 h 106"/>
                  <a:gd name="T4" fmla="*/ 151 w 971"/>
                  <a:gd name="T5" fmla="*/ 68 h 106"/>
                  <a:gd name="T6" fmla="*/ 0 w 971"/>
                  <a:gd name="T7" fmla="*/ 0 h 106"/>
                  <a:gd name="T8" fmla="*/ 0 w 971"/>
                  <a:gd name="T9" fmla="*/ 39 h 106"/>
                  <a:gd name="T10" fmla="*/ 151 w 971"/>
                  <a:gd name="T11" fmla="*/ 106 h 106"/>
                  <a:gd name="T12" fmla="*/ 486 w 971"/>
                  <a:gd name="T13" fmla="*/ 39 h 106"/>
                  <a:gd name="T14" fmla="*/ 819 w 971"/>
                  <a:gd name="T15" fmla="*/ 106 h 106"/>
                  <a:gd name="T16" fmla="*/ 971 w 971"/>
                  <a:gd name="T17" fmla="*/ 39 h 106"/>
                  <a:gd name="T18" fmla="*/ 971 w 971"/>
                  <a:gd name="T19" fmla="*/ 0 h 106"/>
                  <a:gd name="T20" fmla="*/ 819 w 971"/>
                  <a:gd name="T2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1" h="106">
                    <a:moveTo>
                      <a:pt x="819" y="68"/>
                    </a:moveTo>
                    <a:lnTo>
                      <a:pt x="486" y="0"/>
                    </a:lnTo>
                    <a:lnTo>
                      <a:pt x="151" y="68"/>
                    </a:lnTo>
                    <a:lnTo>
                      <a:pt x="0" y="0"/>
                    </a:lnTo>
                    <a:lnTo>
                      <a:pt x="0" y="39"/>
                    </a:lnTo>
                    <a:lnTo>
                      <a:pt x="151" y="106"/>
                    </a:lnTo>
                    <a:lnTo>
                      <a:pt x="486" y="39"/>
                    </a:lnTo>
                    <a:lnTo>
                      <a:pt x="819" y="106"/>
                    </a:lnTo>
                    <a:lnTo>
                      <a:pt x="971" y="39"/>
                    </a:lnTo>
                    <a:lnTo>
                      <a:pt x="971" y="0"/>
                    </a:lnTo>
                    <a:lnTo>
                      <a:pt x="819" y="68"/>
                    </a:lnTo>
                    <a:close/>
                  </a:path>
                </a:pathLst>
              </a:custGeom>
              <a:solidFill>
                <a:srgbClr val="01C9B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69" name="Freeform 19">
                <a:extLst>
                  <a:ext uri="{FF2B5EF4-FFF2-40B4-BE49-F238E27FC236}">
                    <a16:creationId xmlns:a16="http://schemas.microsoft.com/office/drawing/2014/main" id="{D92A0B8E-068B-58F6-0A42-241C49AED213}"/>
                  </a:ext>
                </a:extLst>
              </p:cNvPr>
              <p:cNvSpPr>
                <a:spLocks/>
              </p:cNvSpPr>
              <p:nvPr/>
            </p:nvSpPr>
            <p:spPr bwMode="auto">
              <a:xfrm>
                <a:off x="2821276" y="2787046"/>
                <a:ext cx="1213864" cy="751321"/>
              </a:xfrm>
              <a:custGeom>
                <a:avLst/>
                <a:gdLst>
                  <a:gd name="T0" fmla="*/ 486 w 971"/>
                  <a:gd name="T1" fmla="*/ 0 h 601"/>
                  <a:gd name="T2" fmla="*/ 151 w 971"/>
                  <a:gd name="T3" fmla="*/ 68 h 601"/>
                  <a:gd name="T4" fmla="*/ 0 w 971"/>
                  <a:gd name="T5" fmla="*/ 0 h 601"/>
                  <a:gd name="T6" fmla="*/ 0 w 971"/>
                  <a:gd name="T7" fmla="*/ 232 h 601"/>
                  <a:gd name="T8" fmla="*/ 0 w 971"/>
                  <a:gd name="T9" fmla="*/ 270 h 601"/>
                  <a:gd name="T10" fmla="*/ 0 w 971"/>
                  <a:gd name="T11" fmla="*/ 303 h 601"/>
                  <a:gd name="T12" fmla="*/ 0 w 971"/>
                  <a:gd name="T13" fmla="*/ 410 h 601"/>
                  <a:gd name="T14" fmla="*/ 486 w 971"/>
                  <a:gd name="T15" fmla="*/ 601 h 601"/>
                  <a:gd name="T16" fmla="*/ 971 w 971"/>
                  <a:gd name="T17" fmla="*/ 410 h 601"/>
                  <a:gd name="T18" fmla="*/ 971 w 971"/>
                  <a:gd name="T19" fmla="*/ 303 h 601"/>
                  <a:gd name="T20" fmla="*/ 971 w 971"/>
                  <a:gd name="T21" fmla="*/ 270 h 601"/>
                  <a:gd name="T22" fmla="*/ 971 w 971"/>
                  <a:gd name="T23" fmla="*/ 232 h 601"/>
                  <a:gd name="T24" fmla="*/ 971 w 971"/>
                  <a:gd name="T25" fmla="*/ 0 h 601"/>
                  <a:gd name="T26" fmla="*/ 819 w 971"/>
                  <a:gd name="T27" fmla="*/ 68 h 601"/>
                  <a:gd name="T28" fmla="*/ 486 w 971"/>
                  <a:gd name="T2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1" h="601">
                    <a:moveTo>
                      <a:pt x="486" y="0"/>
                    </a:moveTo>
                    <a:lnTo>
                      <a:pt x="151" y="68"/>
                    </a:lnTo>
                    <a:lnTo>
                      <a:pt x="0" y="0"/>
                    </a:lnTo>
                    <a:lnTo>
                      <a:pt x="0" y="232"/>
                    </a:lnTo>
                    <a:lnTo>
                      <a:pt x="0" y="270"/>
                    </a:lnTo>
                    <a:lnTo>
                      <a:pt x="0" y="303"/>
                    </a:lnTo>
                    <a:lnTo>
                      <a:pt x="0" y="410"/>
                    </a:lnTo>
                    <a:lnTo>
                      <a:pt x="486" y="601"/>
                    </a:lnTo>
                    <a:lnTo>
                      <a:pt x="971" y="410"/>
                    </a:lnTo>
                    <a:lnTo>
                      <a:pt x="971" y="303"/>
                    </a:lnTo>
                    <a:lnTo>
                      <a:pt x="971" y="270"/>
                    </a:lnTo>
                    <a:lnTo>
                      <a:pt x="971" y="232"/>
                    </a:lnTo>
                    <a:lnTo>
                      <a:pt x="971" y="0"/>
                    </a:lnTo>
                    <a:lnTo>
                      <a:pt x="819" y="68"/>
                    </a:lnTo>
                    <a:lnTo>
                      <a:pt x="486" y="0"/>
                    </a:lnTo>
                    <a:close/>
                  </a:path>
                </a:pathLst>
              </a:custGeom>
              <a:solidFill>
                <a:srgbClr val="01C9B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70" name="Freeform 52">
                <a:extLst>
                  <a:ext uri="{FF2B5EF4-FFF2-40B4-BE49-F238E27FC236}">
                    <a16:creationId xmlns:a16="http://schemas.microsoft.com/office/drawing/2014/main" id="{94404BFC-4373-070C-FFF5-883CA1DF3E7E}"/>
                  </a:ext>
                </a:extLst>
              </p:cNvPr>
              <p:cNvSpPr>
                <a:spLocks/>
              </p:cNvSpPr>
              <p:nvPr/>
            </p:nvSpPr>
            <p:spPr bwMode="auto">
              <a:xfrm>
                <a:off x="1659916" y="1788203"/>
                <a:ext cx="840079" cy="831328"/>
              </a:xfrm>
              <a:custGeom>
                <a:avLst/>
                <a:gdLst>
                  <a:gd name="T0" fmla="*/ 337 w 672"/>
                  <a:gd name="T1" fmla="*/ 512 h 665"/>
                  <a:gd name="T2" fmla="*/ 339 w 672"/>
                  <a:gd name="T3" fmla="*/ 512 h 665"/>
                  <a:gd name="T4" fmla="*/ 531 w 672"/>
                  <a:gd name="T5" fmla="*/ 0 h 665"/>
                  <a:gd name="T6" fmla="*/ 672 w 672"/>
                  <a:gd name="T7" fmla="*/ 0 h 665"/>
                  <a:gd name="T8" fmla="*/ 672 w 672"/>
                  <a:gd name="T9" fmla="*/ 665 h 665"/>
                  <a:gd name="T10" fmla="*/ 562 w 672"/>
                  <a:gd name="T11" fmla="*/ 665 h 665"/>
                  <a:gd name="T12" fmla="*/ 562 w 672"/>
                  <a:gd name="T13" fmla="*/ 187 h 665"/>
                  <a:gd name="T14" fmla="*/ 559 w 672"/>
                  <a:gd name="T15" fmla="*/ 187 h 665"/>
                  <a:gd name="T16" fmla="*/ 376 w 672"/>
                  <a:gd name="T17" fmla="*/ 665 h 665"/>
                  <a:gd name="T18" fmla="*/ 300 w 672"/>
                  <a:gd name="T19" fmla="*/ 665 h 665"/>
                  <a:gd name="T20" fmla="*/ 113 w 672"/>
                  <a:gd name="T21" fmla="*/ 178 h 665"/>
                  <a:gd name="T22" fmla="*/ 111 w 672"/>
                  <a:gd name="T23" fmla="*/ 179 h 665"/>
                  <a:gd name="T24" fmla="*/ 111 w 672"/>
                  <a:gd name="T25" fmla="*/ 665 h 665"/>
                  <a:gd name="T26" fmla="*/ 0 w 672"/>
                  <a:gd name="T27" fmla="*/ 665 h 665"/>
                  <a:gd name="T28" fmla="*/ 0 w 672"/>
                  <a:gd name="T29" fmla="*/ 0 h 665"/>
                  <a:gd name="T30" fmla="*/ 146 w 672"/>
                  <a:gd name="T31" fmla="*/ 0 h 665"/>
                  <a:gd name="T32" fmla="*/ 337 w 672"/>
                  <a:gd name="T33" fmla="*/ 51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665">
                    <a:moveTo>
                      <a:pt x="337" y="512"/>
                    </a:moveTo>
                    <a:lnTo>
                      <a:pt x="339" y="512"/>
                    </a:lnTo>
                    <a:lnTo>
                      <a:pt x="531" y="0"/>
                    </a:lnTo>
                    <a:lnTo>
                      <a:pt x="672" y="0"/>
                    </a:lnTo>
                    <a:lnTo>
                      <a:pt x="672" y="665"/>
                    </a:lnTo>
                    <a:lnTo>
                      <a:pt x="562" y="665"/>
                    </a:lnTo>
                    <a:lnTo>
                      <a:pt x="562" y="187"/>
                    </a:lnTo>
                    <a:lnTo>
                      <a:pt x="559" y="187"/>
                    </a:lnTo>
                    <a:lnTo>
                      <a:pt x="376" y="665"/>
                    </a:lnTo>
                    <a:lnTo>
                      <a:pt x="300" y="665"/>
                    </a:lnTo>
                    <a:lnTo>
                      <a:pt x="113" y="178"/>
                    </a:lnTo>
                    <a:lnTo>
                      <a:pt x="111" y="179"/>
                    </a:lnTo>
                    <a:lnTo>
                      <a:pt x="111" y="665"/>
                    </a:lnTo>
                    <a:lnTo>
                      <a:pt x="0" y="665"/>
                    </a:lnTo>
                    <a:lnTo>
                      <a:pt x="0" y="0"/>
                    </a:lnTo>
                    <a:lnTo>
                      <a:pt x="146" y="0"/>
                    </a:lnTo>
                    <a:lnTo>
                      <a:pt x="337" y="512"/>
                    </a:lnTo>
                    <a:close/>
                  </a:path>
                </a:pathLst>
              </a:custGeom>
              <a:solidFill>
                <a:srgbClr val="FFAA0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71" name="Freeform 53">
                <a:extLst>
                  <a:ext uri="{FF2B5EF4-FFF2-40B4-BE49-F238E27FC236}">
                    <a16:creationId xmlns:a16="http://schemas.microsoft.com/office/drawing/2014/main" id="{9310BDC7-6A04-D37F-DF5A-F8E62CD64DEC}"/>
                  </a:ext>
                </a:extLst>
              </p:cNvPr>
              <p:cNvSpPr>
                <a:spLocks noEditPoints="1"/>
              </p:cNvSpPr>
              <p:nvPr/>
            </p:nvSpPr>
            <p:spPr bwMode="auto">
              <a:xfrm>
                <a:off x="3073800" y="1788203"/>
                <a:ext cx="708817" cy="831328"/>
              </a:xfrm>
              <a:custGeom>
                <a:avLst/>
                <a:gdLst>
                  <a:gd name="T0" fmla="*/ 402 w 567"/>
                  <a:gd name="T1" fmla="*/ 510 h 665"/>
                  <a:gd name="T2" fmla="*/ 166 w 567"/>
                  <a:gd name="T3" fmla="*/ 510 h 665"/>
                  <a:gd name="T4" fmla="*/ 114 w 567"/>
                  <a:gd name="T5" fmla="*/ 665 h 665"/>
                  <a:gd name="T6" fmla="*/ 0 w 567"/>
                  <a:gd name="T7" fmla="*/ 665 h 665"/>
                  <a:gd name="T8" fmla="*/ 232 w 567"/>
                  <a:gd name="T9" fmla="*/ 0 h 665"/>
                  <a:gd name="T10" fmla="*/ 337 w 567"/>
                  <a:gd name="T11" fmla="*/ 0 h 665"/>
                  <a:gd name="T12" fmla="*/ 567 w 567"/>
                  <a:gd name="T13" fmla="*/ 665 h 665"/>
                  <a:gd name="T14" fmla="*/ 452 w 567"/>
                  <a:gd name="T15" fmla="*/ 665 h 665"/>
                  <a:gd name="T16" fmla="*/ 402 w 567"/>
                  <a:gd name="T17" fmla="*/ 510 h 665"/>
                  <a:gd name="T18" fmla="*/ 197 w 567"/>
                  <a:gd name="T19" fmla="*/ 418 h 665"/>
                  <a:gd name="T20" fmla="*/ 371 w 567"/>
                  <a:gd name="T21" fmla="*/ 418 h 665"/>
                  <a:gd name="T22" fmla="*/ 286 w 567"/>
                  <a:gd name="T23" fmla="*/ 155 h 665"/>
                  <a:gd name="T24" fmla="*/ 283 w 567"/>
                  <a:gd name="T25" fmla="*/ 155 h 665"/>
                  <a:gd name="T26" fmla="*/ 197 w 567"/>
                  <a:gd name="T27" fmla="*/ 418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665">
                    <a:moveTo>
                      <a:pt x="402" y="510"/>
                    </a:moveTo>
                    <a:lnTo>
                      <a:pt x="166" y="510"/>
                    </a:lnTo>
                    <a:lnTo>
                      <a:pt x="114" y="665"/>
                    </a:lnTo>
                    <a:lnTo>
                      <a:pt x="0" y="665"/>
                    </a:lnTo>
                    <a:lnTo>
                      <a:pt x="232" y="0"/>
                    </a:lnTo>
                    <a:lnTo>
                      <a:pt x="337" y="0"/>
                    </a:lnTo>
                    <a:lnTo>
                      <a:pt x="567" y="665"/>
                    </a:lnTo>
                    <a:lnTo>
                      <a:pt x="452" y="665"/>
                    </a:lnTo>
                    <a:lnTo>
                      <a:pt x="402" y="510"/>
                    </a:lnTo>
                    <a:close/>
                    <a:moveTo>
                      <a:pt x="197" y="418"/>
                    </a:moveTo>
                    <a:lnTo>
                      <a:pt x="371" y="418"/>
                    </a:lnTo>
                    <a:lnTo>
                      <a:pt x="286" y="155"/>
                    </a:lnTo>
                    <a:lnTo>
                      <a:pt x="283" y="155"/>
                    </a:lnTo>
                    <a:lnTo>
                      <a:pt x="197" y="418"/>
                    </a:lnTo>
                    <a:close/>
                  </a:path>
                </a:pathLst>
              </a:custGeom>
              <a:solidFill>
                <a:srgbClr val="01C9B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nvGrpSpPr>
              <p:cNvPr id="172" name="Group 171">
                <a:extLst>
                  <a:ext uri="{FF2B5EF4-FFF2-40B4-BE49-F238E27FC236}">
                    <a16:creationId xmlns:a16="http://schemas.microsoft.com/office/drawing/2014/main" id="{721DD141-92D3-8523-77A0-C23DEE2352DD}"/>
                  </a:ext>
                </a:extLst>
              </p:cNvPr>
              <p:cNvGrpSpPr/>
              <p:nvPr/>
            </p:nvGrpSpPr>
            <p:grpSpPr>
              <a:xfrm>
                <a:off x="222281" y="2904557"/>
                <a:ext cx="6413101" cy="531300"/>
                <a:chOff x="500063" y="2849563"/>
                <a:chExt cx="8143875" cy="674688"/>
              </a:xfrm>
              <a:solidFill>
                <a:srgbClr val="FFFFFF">
                  <a:alpha val="20000"/>
                </a:srgbClr>
              </a:solidFill>
            </p:grpSpPr>
            <p:sp>
              <p:nvSpPr>
                <p:cNvPr id="208" name="Freeform 15">
                  <a:extLst>
                    <a:ext uri="{FF2B5EF4-FFF2-40B4-BE49-F238E27FC236}">
                      <a16:creationId xmlns:a16="http://schemas.microsoft.com/office/drawing/2014/main" id="{073A703C-D36C-F459-48D0-8C05411126F7}"/>
                    </a:ext>
                  </a:extLst>
                </p:cNvPr>
                <p:cNvSpPr>
                  <a:spLocks/>
                </p:cNvSpPr>
                <p:nvPr/>
              </p:nvSpPr>
              <p:spPr bwMode="auto">
                <a:xfrm>
                  <a:off x="2201863" y="2849563"/>
                  <a:ext cx="1333500" cy="674688"/>
                </a:xfrm>
                <a:custGeom>
                  <a:avLst/>
                  <a:gdLst>
                    <a:gd name="T0" fmla="*/ 0 w 840"/>
                    <a:gd name="T1" fmla="*/ 0 h 425"/>
                    <a:gd name="T2" fmla="*/ 0 w 840"/>
                    <a:gd name="T3" fmla="*/ 0 h 425"/>
                    <a:gd name="T4" fmla="*/ 0 w 840"/>
                    <a:gd name="T5" fmla="*/ 252 h 425"/>
                    <a:gd name="T6" fmla="*/ 419 w 840"/>
                    <a:gd name="T7" fmla="*/ 425 h 425"/>
                    <a:gd name="T8" fmla="*/ 840 w 840"/>
                    <a:gd name="T9" fmla="*/ 252 h 425"/>
                    <a:gd name="T10" fmla="*/ 840 w 840"/>
                    <a:gd name="T11" fmla="*/ 0 h 425"/>
                    <a:gd name="T12" fmla="*/ 840 w 840"/>
                    <a:gd name="T13" fmla="*/ 0 h 425"/>
                    <a:gd name="T14" fmla="*/ 0 w 840"/>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0" h="425">
                      <a:moveTo>
                        <a:pt x="0" y="0"/>
                      </a:moveTo>
                      <a:lnTo>
                        <a:pt x="0" y="0"/>
                      </a:lnTo>
                      <a:lnTo>
                        <a:pt x="0" y="252"/>
                      </a:lnTo>
                      <a:lnTo>
                        <a:pt x="419" y="425"/>
                      </a:lnTo>
                      <a:lnTo>
                        <a:pt x="840" y="252"/>
                      </a:lnTo>
                      <a:lnTo>
                        <a:pt x="840" y="0"/>
                      </a:lnTo>
                      <a:lnTo>
                        <a:pt x="84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09" name="Freeform 20">
                  <a:extLst>
                    <a:ext uri="{FF2B5EF4-FFF2-40B4-BE49-F238E27FC236}">
                      <a16:creationId xmlns:a16="http://schemas.microsoft.com/office/drawing/2014/main" id="{7E1950A6-4D30-90CE-50B5-1FBCD3025DD3}"/>
                    </a:ext>
                  </a:extLst>
                </p:cNvPr>
                <p:cNvSpPr>
                  <a:spLocks/>
                </p:cNvSpPr>
                <p:nvPr/>
              </p:nvSpPr>
              <p:spPr bwMode="auto">
                <a:xfrm>
                  <a:off x="3905251" y="2849563"/>
                  <a:ext cx="1331913" cy="674688"/>
                </a:xfrm>
                <a:custGeom>
                  <a:avLst/>
                  <a:gdLst>
                    <a:gd name="T0" fmla="*/ 0 w 839"/>
                    <a:gd name="T1" fmla="*/ 0 h 425"/>
                    <a:gd name="T2" fmla="*/ 0 w 839"/>
                    <a:gd name="T3" fmla="*/ 0 h 425"/>
                    <a:gd name="T4" fmla="*/ 0 w 839"/>
                    <a:gd name="T5" fmla="*/ 252 h 425"/>
                    <a:gd name="T6" fmla="*/ 420 w 839"/>
                    <a:gd name="T7" fmla="*/ 425 h 425"/>
                    <a:gd name="T8" fmla="*/ 839 w 839"/>
                    <a:gd name="T9" fmla="*/ 252 h 425"/>
                    <a:gd name="T10" fmla="*/ 839 w 839"/>
                    <a:gd name="T11" fmla="*/ 0 h 425"/>
                    <a:gd name="T12" fmla="*/ 839 w 839"/>
                    <a:gd name="T13" fmla="*/ 0 h 425"/>
                    <a:gd name="T14" fmla="*/ 0 w 839"/>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425">
                      <a:moveTo>
                        <a:pt x="0" y="0"/>
                      </a:moveTo>
                      <a:lnTo>
                        <a:pt x="0" y="0"/>
                      </a:lnTo>
                      <a:lnTo>
                        <a:pt x="0" y="252"/>
                      </a:lnTo>
                      <a:lnTo>
                        <a:pt x="420" y="425"/>
                      </a:lnTo>
                      <a:lnTo>
                        <a:pt x="839" y="252"/>
                      </a:lnTo>
                      <a:lnTo>
                        <a:pt x="839" y="0"/>
                      </a:lnTo>
                      <a:lnTo>
                        <a:pt x="83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10" name="Freeform 29">
                  <a:extLst>
                    <a:ext uri="{FF2B5EF4-FFF2-40B4-BE49-F238E27FC236}">
                      <a16:creationId xmlns:a16="http://schemas.microsoft.com/office/drawing/2014/main" id="{2BACD102-B045-445A-AE73-CE9B8C8F1C6A}"/>
                    </a:ext>
                  </a:extLst>
                </p:cNvPr>
                <p:cNvSpPr>
                  <a:spLocks/>
                </p:cNvSpPr>
                <p:nvPr/>
              </p:nvSpPr>
              <p:spPr bwMode="auto">
                <a:xfrm>
                  <a:off x="5607051" y="2849563"/>
                  <a:ext cx="1333500" cy="674688"/>
                </a:xfrm>
                <a:custGeom>
                  <a:avLst/>
                  <a:gdLst>
                    <a:gd name="T0" fmla="*/ 0 w 840"/>
                    <a:gd name="T1" fmla="*/ 0 h 425"/>
                    <a:gd name="T2" fmla="*/ 0 w 840"/>
                    <a:gd name="T3" fmla="*/ 0 h 425"/>
                    <a:gd name="T4" fmla="*/ 0 w 840"/>
                    <a:gd name="T5" fmla="*/ 252 h 425"/>
                    <a:gd name="T6" fmla="*/ 421 w 840"/>
                    <a:gd name="T7" fmla="*/ 425 h 425"/>
                    <a:gd name="T8" fmla="*/ 840 w 840"/>
                    <a:gd name="T9" fmla="*/ 252 h 425"/>
                    <a:gd name="T10" fmla="*/ 840 w 840"/>
                    <a:gd name="T11" fmla="*/ 0 h 425"/>
                    <a:gd name="T12" fmla="*/ 840 w 840"/>
                    <a:gd name="T13" fmla="*/ 0 h 425"/>
                    <a:gd name="T14" fmla="*/ 0 w 840"/>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0" h="425">
                      <a:moveTo>
                        <a:pt x="0" y="0"/>
                      </a:moveTo>
                      <a:lnTo>
                        <a:pt x="0" y="0"/>
                      </a:lnTo>
                      <a:lnTo>
                        <a:pt x="0" y="252"/>
                      </a:lnTo>
                      <a:lnTo>
                        <a:pt x="421" y="425"/>
                      </a:lnTo>
                      <a:lnTo>
                        <a:pt x="840" y="252"/>
                      </a:lnTo>
                      <a:lnTo>
                        <a:pt x="840" y="0"/>
                      </a:lnTo>
                      <a:lnTo>
                        <a:pt x="84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11" name="Freeform 34">
                  <a:extLst>
                    <a:ext uri="{FF2B5EF4-FFF2-40B4-BE49-F238E27FC236}">
                      <a16:creationId xmlns:a16="http://schemas.microsoft.com/office/drawing/2014/main" id="{3B7EFC1B-5761-AEA3-AC46-C039122E0B81}"/>
                    </a:ext>
                  </a:extLst>
                </p:cNvPr>
                <p:cNvSpPr>
                  <a:spLocks/>
                </p:cNvSpPr>
                <p:nvPr/>
              </p:nvSpPr>
              <p:spPr bwMode="auto">
                <a:xfrm>
                  <a:off x="7310438" y="2849563"/>
                  <a:ext cx="1333500" cy="674688"/>
                </a:xfrm>
                <a:custGeom>
                  <a:avLst/>
                  <a:gdLst>
                    <a:gd name="T0" fmla="*/ 0 w 840"/>
                    <a:gd name="T1" fmla="*/ 0 h 425"/>
                    <a:gd name="T2" fmla="*/ 0 w 840"/>
                    <a:gd name="T3" fmla="*/ 0 h 425"/>
                    <a:gd name="T4" fmla="*/ 0 w 840"/>
                    <a:gd name="T5" fmla="*/ 252 h 425"/>
                    <a:gd name="T6" fmla="*/ 420 w 840"/>
                    <a:gd name="T7" fmla="*/ 425 h 425"/>
                    <a:gd name="T8" fmla="*/ 840 w 840"/>
                    <a:gd name="T9" fmla="*/ 252 h 425"/>
                    <a:gd name="T10" fmla="*/ 840 w 840"/>
                    <a:gd name="T11" fmla="*/ 0 h 425"/>
                    <a:gd name="T12" fmla="*/ 840 w 840"/>
                    <a:gd name="T13" fmla="*/ 0 h 425"/>
                    <a:gd name="T14" fmla="*/ 0 w 840"/>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0" h="425">
                      <a:moveTo>
                        <a:pt x="0" y="0"/>
                      </a:moveTo>
                      <a:lnTo>
                        <a:pt x="0" y="0"/>
                      </a:lnTo>
                      <a:lnTo>
                        <a:pt x="0" y="252"/>
                      </a:lnTo>
                      <a:lnTo>
                        <a:pt x="420" y="425"/>
                      </a:lnTo>
                      <a:lnTo>
                        <a:pt x="840" y="252"/>
                      </a:lnTo>
                      <a:lnTo>
                        <a:pt x="840" y="0"/>
                      </a:lnTo>
                      <a:lnTo>
                        <a:pt x="84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12" name="Freeform 9">
                  <a:extLst>
                    <a:ext uri="{FF2B5EF4-FFF2-40B4-BE49-F238E27FC236}">
                      <a16:creationId xmlns:a16="http://schemas.microsoft.com/office/drawing/2014/main" id="{FA854736-6791-BFA0-C4FB-0F426B079F6B}"/>
                    </a:ext>
                  </a:extLst>
                </p:cNvPr>
                <p:cNvSpPr>
                  <a:spLocks/>
                </p:cNvSpPr>
                <p:nvPr/>
              </p:nvSpPr>
              <p:spPr bwMode="auto">
                <a:xfrm>
                  <a:off x="500063" y="2849563"/>
                  <a:ext cx="1331913" cy="674688"/>
                </a:xfrm>
                <a:custGeom>
                  <a:avLst/>
                  <a:gdLst>
                    <a:gd name="T0" fmla="*/ 0 w 839"/>
                    <a:gd name="T1" fmla="*/ 0 h 425"/>
                    <a:gd name="T2" fmla="*/ 0 w 839"/>
                    <a:gd name="T3" fmla="*/ 0 h 425"/>
                    <a:gd name="T4" fmla="*/ 0 w 839"/>
                    <a:gd name="T5" fmla="*/ 252 h 425"/>
                    <a:gd name="T6" fmla="*/ 419 w 839"/>
                    <a:gd name="T7" fmla="*/ 425 h 425"/>
                    <a:gd name="T8" fmla="*/ 839 w 839"/>
                    <a:gd name="T9" fmla="*/ 252 h 425"/>
                    <a:gd name="T10" fmla="*/ 839 w 839"/>
                    <a:gd name="T11" fmla="*/ 0 h 425"/>
                    <a:gd name="T12" fmla="*/ 839 w 839"/>
                    <a:gd name="T13" fmla="*/ 0 h 425"/>
                    <a:gd name="T14" fmla="*/ 0 w 839"/>
                    <a:gd name="T15" fmla="*/ 0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425">
                      <a:moveTo>
                        <a:pt x="0" y="0"/>
                      </a:moveTo>
                      <a:lnTo>
                        <a:pt x="0" y="0"/>
                      </a:lnTo>
                      <a:lnTo>
                        <a:pt x="0" y="252"/>
                      </a:lnTo>
                      <a:lnTo>
                        <a:pt x="419" y="425"/>
                      </a:lnTo>
                      <a:lnTo>
                        <a:pt x="839" y="252"/>
                      </a:lnTo>
                      <a:lnTo>
                        <a:pt x="839" y="0"/>
                      </a:lnTo>
                      <a:lnTo>
                        <a:pt x="83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grpSp>
            <p:nvGrpSpPr>
              <p:cNvPr id="173" name="Group 172">
                <a:extLst>
                  <a:ext uri="{FF2B5EF4-FFF2-40B4-BE49-F238E27FC236}">
                    <a16:creationId xmlns:a16="http://schemas.microsoft.com/office/drawing/2014/main" id="{3A8F11D1-6E2D-E0D7-E459-E43DE08F8956}"/>
                  </a:ext>
                </a:extLst>
              </p:cNvPr>
              <p:cNvGrpSpPr/>
              <p:nvPr/>
            </p:nvGrpSpPr>
            <p:grpSpPr>
              <a:xfrm>
                <a:off x="3305070" y="3022069"/>
                <a:ext cx="246273" cy="233772"/>
                <a:chOff x="4414838" y="2998788"/>
                <a:chExt cx="312738" cy="296863"/>
              </a:xfrm>
            </p:grpSpPr>
            <p:sp>
              <p:nvSpPr>
                <p:cNvPr id="204" name="Freeform 21">
                  <a:extLst>
                    <a:ext uri="{FF2B5EF4-FFF2-40B4-BE49-F238E27FC236}">
                      <a16:creationId xmlns:a16="http://schemas.microsoft.com/office/drawing/2014/main" id="{51E7532F-C533-DA19-8B98-45391BAF32AD}"/>
                    </a:ext>
                  </a:extLst>
                </p:cNvPr>
                <p:cNvSpPr>
                  <a:spLocks noEditPoints="1"/>
                </p:cNvSpPr>
                <p:nvPr/>
              </p:nvSpPr>
              <p:spPr bwMode="auto">
                <a:xfrm>
                  <a:off x="4414838" y="3170238"/>
                  <a:ext cx="123825" cy="125413"/>
                </a:xfrm>
                <a:custGeom>
                  <a:avLst/>
                  <a:gdLst>
                    <a:gd name="T0" fmla="*/ 10 w 69"/>
                    <a:gd name="T1" fmla="*/ 40 h 69"/>
                    <a:gd name="T2" fmla="*/ 13 w 69"/>
                    <a:gd name="T3" fmla="*/ 48 h 69"/>
                    <a:gd name="T4" fmla="*/ 6 w 69"/>
                    <a:gd name="T5" fmla="*/ 54 h 69"/>
                    <a:gd name="T6" fmla="*/ 15 w 69"/>
                    <a:gd name="T7" fmla="*/ 63 h 69"/>
                    <a:gd name="T8" fmla="*/ 21 w 69"/>
                    <a:gd name="T9" fmla="*/ 55 h 69"/>
                    <a:gd name="T10" fmla="*/ 29 w 69"/>
                    <a:gd name="T11" fmla="*/ 59 h 69"/>
                    <a:gd name="T12" fmla="*/ 28 w 69"/>
                    <a:gd name="T13" fmla="*/ 69 h 69"/>
                    <a:gd name="T14" fmla="*/ 42 w 69"/>
                    <a:gd name="T15" fmla="*/ 69 h 69"/>
                    <a:gd name="T16" fmla="*/ 40 w 69"/>
                    <a:gd name="T17" fmla="*/ 59 h 69"/>
                    <a:gd name="T18" fmla="*/ 48 w 69"/>
                    <a:gd name="T19" fmla="*/ 56 h 69"/>
                    <a:gd name="T20" fmla="*/ 54 w 69"/>
                    <a:gd name="T21" fmla="*/ 64 h 69"/>
                    <a:gd name="T22" fmla="*/ 64 w 69"/>
                    <a:gd name="T23" fmla="*/ 54 h 69"/>
                    <a:gd name="T24" fmla="*/ 56 w 69"/>
                    <a:gd name="T25" fmla="*/ 47 h 69"/>
                    <a:gd name="T26" fmla="*/ 59 w 69"/>
                    <a:gd name="T27" fmla="*/ 40 h 69"/>
                    <a:gd name="T28" fmla="*/ 69 w 69"/>
                    <a:gd name="T29" fmla="*/ 41 h 69"/>
                    <a:gd name="T30" fmla="*/ 69 w 69"/>
                    <a:gd name="T31" fmla="*/ 28 h 69"/>
                    <a:gd name="T32" fmla="*/ 59 w 69"/>
                    <a:gd name="T33" fmla="*/ 29 h 69"/>
                    <a:gd name="T34" fmla="*/ 59 w 69"/>
                    <a:gd name="T35" fmla="*/ 29 h 69"/>
                    <a:gd name="T36" fmla="*/ 56 w 69"/>
                    <a:gd name="T37" fmla="*/ 21 h 69"/>
                    <a:gd name="T38" fmla="*/ 55 w 69"/>
                    <a:gd name="T39" fmla="*/ 21 h 69"/>
                    <a:gd name="T40" fmla="*/ 63 w 69"/>
                    <a:gd name="T41" fmla="*/ 15 h 69"/>
                    <a:gd name="T42" fmla="*/ 54 w 69"/>
                    <a:gd name="T43" fmla="*/ 5 h 69"/>
                    <a:gd name="T44" fmla="*/ 48 w 69"/>
                    <a:gd name="T45" fmla="*/ 13 h 69"/>
                    <a:gd name="T46" fmla="*/ 48 w 69"/>
                    <a:gd name="T47" fmla="*/ 13 h 69"/>
                    <a:gd name="T48" fmla="*/ 40 w 69"/>
                    <a:gd name="T49" fmla="*/ 10 h 69"/>
                    <a:gd name="T50" fmla="*/ 41 w 69"/>
                    <a:gd name="T51" fmla="*/ 0 h 69"/>
                    <a:gd name="T52" fmla="*/ 27 w 69"/>
                    <a:gd name="T53" fmla="*/ 0 h 69"/>
                    <a:gd name="T54" fmla="*/ 29 w 69"/>
                    <a:gd name="T55" fmla="*/ 10 h 69"/>
                    <a:gd name="T56" fmla="*/ 28 w 69"/>
                    <a:gd name="T57" fmla="*/ 10 h 69"/>
                    <a:gd name="T58" fmla="*/ 21 w 69"/>
                    <a:gd name="T59" fmla="*/ 13 h 69"/>
                    <a:gd name="T60" fmla="*/ 21 w 69"/>
                    <a:gd name="T61" fmla="*/ 13 h 69"/>
                    <a:gd name="T62" fmla="*/ 15 w 69"/>
                    <a:gd name="T63" fmla="*/ 5 h 69"/>
                    <a:gd name="T64" fmla="*/ 5 w 69"/>
                    <a:gd name="T65" fmla="*/ 15 h 69"/>
                    <a:gd name="T66" fmla="*/ 13 w 69"/>
                    <a:gd name="T67" fmla="*/ 21 h 69"/>
                    <a:gd name="T68" fmla="*/ 10 w 69"/>
                    <a:gd name="T69" fmla="*/ 29 h 69"/>
                    <a:gd name="T70" fmla="*/ 0 w 69"/>
                    <a:gd name="T71" fmla="*/ 28 h 69"/>
                    <a:gd name="T72" fmla="*/ 0 w 69"/>
                    <a:gd name="T73" fmla="*/ 41 h 69"/>
                    <a:gd name="T74" fmla="*/ 10 w 69"/>
                    <a:gd name="T75" fmla="*/ 40 h 69"/>
                    <a:gd name="T76" fmla="*/ 10 w 69"/>
                    <a:gd name="T77" fmla="*/ 40 h 69"/>
                    <a:gd name="T78" fmla="*/ 23 w 69"/>
                    <a:gd name="T79" fmla="*/ 34 h 69"/>
                    <a:gd name="T80" fmla="*/ 34 w 69"/>
                    <a:gd name="T81" fmla="*/ 23 h 69"/>
                    <a:gd name="T82" fmla="*/ 46 w 69"/>
                    <a:gd name="T83" fmla="*/ 34 h 69"/>
                    <a:gd name="T84" fmla="*/ 35 w 69"/>
                    <a:gd name="T85" fmla="*/ 45 h 69"/>
                    <a:gd name="T86" fmla="*/ 23 w 69"/>
                    <a:gd name="T87"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69">
                      <a:moveTo>
                        <a:pt x="10" y="40"/>
                      </a:moveTo>
                      <a:cubicBezTo>
                        <a:pt x="11" y="43"/>
                        <a:pt x="12" y="45"/>
                        <a:pt x="13" y="48"/>
                      </a:cubicBezTo>
                      <a:cubicBezTo>
                        <a:pt x="6" y="54"/>
                        <a:pt x="6" y="54"/>
                        <a:pt x="6" y="54"/>
                      </a:cubicBezTo>
                      <a:cubicBezTo>
                        <a:pt x="15" y="63"/>
                        <a:pt x="15" y="63"/>
                        <a:pt x="15" y="63"/>
                      </a:cubicBezTo>
                      <a:cubicBezTo>
                        <a:pt x="21" y="55"/>
                        <a:pt x="21" y="55"/>
                        <a:pt x="21" y="55"/>
                      </a:cubicBezTo>
                      <a:cubicBezTo>
                        <a:pt x="23" y="57"/>
                        <a:pt x="26" y="58"/>
                        <a:pt x="29" y="59"/>
                      </a:cubicBezTo>
                      <a:cubicBezTo>
                        <a:pt x="28" y="69"/>
                        <a:pt x="28" y="69"/>
                        <a:pt x="28" y="69"/>
                      </a:cubicBezTo>
                      <a:cubicBezTo>
                        <a:pt x="42" y="69"/>
                        <a:pt x="42" y="69"/>
                        <a:pt x="42" y="69"/>
                      </a:cubicBezTo>
                      <a:cubicBezTo>
                        <a:pt x="40" y="59"/>
                        <a:pt x="40" y="59"/>
                        <a:pt x="40" y="59"/>
                      </a:cubicBezTo>
                      <a:cubicBezTo>
                        <a:pt x="43" y="58"/>
                        <a:pt x="45" y="57"/>
                        <a:pt x="48" y="56"/>
                      </a:cubicBezTo>
                      <a:cubicBezTo>
                        <a:pt x="54" y="64"/>
                        <a:pt x="54" y="64"/>
                        <a:pt x="54" y="64"/>
                      </a:cubicBezTo>
                      <a:cubicBezTo>
                        <a:pt x="64" y="54"/>
                        <a:pt x="64" y="54"/>
                        <a:pt x="64" y="54"/>
                      </a:cubicBezTo>
                      <a:cubicBezTo>
                        <a:pt x="56" y="47"/>
                        <a:pt x="56" y="47"/>
                        <a:pt x="56" y="47"/>
                      </a:cubicBezTo>
                      <a:cubicBezTo>
                        <a:pt x="57" y="45"/>
                        <a:pt x="58" y="42"/>
                        <a:pt x="59" y="40"/>
                      </a:cubicBezTo>
                      <a:cubicBezTo>
                        <a:pt x="69" y="41"/>
                        <a:pt x="69" y="41"/>
                        <a:pt x="69" y="41"/>
                      </a:cubicBezTo>
                      <a:cubicBezTo>
                        <a:pt x="69" y="28"/>
                        <a:pt x="69" y="28"/>
                        <a:pt x="69" y="28"/>
                      </a:cubicBezTo>
                      <a:cubicBezTo>
                        <a:pt x="59" y="29"/>
                        <a:pt x="59" y="29"/>
                        <a:pt x="59" y="29"/>
                      </a:cubicBezTo>
                      <a:cubicBezTo>
                        <a:pt x="59" y="29"/>
                        <a:pt x="59" y="29"/>
                        <a:pt x="59" y="29"/>
                      </a:cubicBezTo>
                      <a:cubicBezTo>
                        <a:pt x="58" y="26"/>
                        <a:pt x="57" y="23"/>
                        <a:pt x="56" y="21"/>
                      </a:cubicBezTo>
                      <a:cubicBezTo>
                        <a:pt x="56" y="21"/>
                        <a:pt x="56" y="21"/>
                        <a:pt x="55" y="21"/>
                      </a:cubicBezTo>
                      <a:cubicBezTo>
                        <a:pt x="63" y="15"/>
                        <a:pt x="63" y="15"/>
                        <a:pt x="63" y="15"/>
                      </a:cubicBezTo>
                      <a:cubicBezTo>
                        <a:pt x="54" y="5"/>
                        <a:pt x="54" y="5"/>
                        <a:pt x="54" y="5"/>
                      </a:cubicBezTo>
                      <a:cubicBezTo>
                        <a:pt x="48" y="13"/>
                        <a:pt x="48" y="13"/>
                        <a:pt x="48" y="13"/>
                      </a:cubicBezTo>
                      <a:cubicBezTo>
                        <a:pt x="48" y="13"/>
                        <a:pt x="48" y="13"/>
                        <a:pt x="48" y="13"/>
                      </a:cubicBezTo>
                      <a:cubicBezTo>
                        <a:pt x="45" y="12"/>
                        <a:pt x="43" y="11"/>
                        <a:pt x="40" y="10"/>
                      </a:cubicBezTo>
                      <a:cubicBezTo>
                        <a:pt x="41" y="0"/>
                        <a:pt x="41" y="0"/>
                        <a:pt x="41" y="0"/>
                      </a:cubicBezTo>
                      <a:cubicBezTo>
                        <a:pt x="27" y="0"/>
                        <a:pt x="27" y="0"/>
                        <a:pt x="27" y="0"/>
                      </a:cubicBezTo>
                      <a:cubicBezTo>
                        <a:pt x="29" y="10"/>
                        <a:pt x="29" y="10"/>
                        <a:pt x="29" y="10"/>
                      </a:cubicBezTo>
                      <a:cubicBezTo>
                        <a:pt x="29" y="10"/>
                        <a:pt x="28" y="10"/>
                        <a:pt x="28" y="10"/>
                      </a:cubicBezTo>
                      <a:cubicBezTo>
                        <a:pt x="26" y="11"/>
                        <a:pt x="24" y="12"/>
                        <a:pt x="21" y="13"/>
                      </a:cubicBezTo>
                      <a:cubicBezTo>
                        <a:pt x="21" y="13"/>
                        <a:pt x="21" y="13"/>
                        <a:pt x="21" y="13"/>
                      </a:cubicBezTo>
                      <a:cubicBezTo>
                        <a:pt x="15" y="5"/>
                        <a:pt x="15" y="5"/>
                        <a:pt x="15" y="5"/>
                      </a:cubicBezTo>
                      <a:cubicBezTo>
                        <a:pt x="5" y="15"/>
                        <a:pt x="5" y="15"/>
                        <a:pt x="5" y="15"/>
                      </a:cubicBezTo>
                      <a:cubicBezTo>
                        <a:pt x="13" y="21"/>
                        <a:pt x="13" y="21"/>
                        <a:pt x="13" y="21"/>
                      </a:cubicBezTo>
                      <a:cubicBezTo>
                        <a:pt x="12" y="24"/>
                        <a:pt x="11" y="26"/>
                        <a:pt x="10" y="29"/>
                      </a:cubicBezTo>
                      <a:cubicBezTo>
                        <a:pt x="0" y="28"/>
                        <a:pt x="0" y="28"/>
                        <a:pt x="0" y="28"/>
                      </a:cubicBezTo>
                      <a:cubicBezTo>
                        <a:pt x="0" y="41"/>
                        <a:pt x="0" y="41"/>
                        <a:pt x="0" y="41"/>
                      </a:cubicBezTo>
                      <a:cubicBezTo>
                        <a:pt x="10" y="40"/>
                        <a:pt x="10" y="40"/>
                        <a:pt x="10" y="40"/>
                      </a:cubicBezTo>
                      <a:cubicBezTo>
                        <a:pt x="10" y="40"/>
                        <a:pt x="10" y="40"/>
                        <a:pt x="10" y="40"/>
                      </a:cubicBezTo>
                      <a:close/>
                      <a:moveTo>
                        <a:pt x="23" y="34"/>
                      </a:moveTo>
                      <a:cubicBezTo>
                        <a:pt x="23" y="28"/>
                        <a:pt x="28" y="23"/>
                        <a:pt x="34" y="23"/>
                      </a:cubicBezTo>
                      <a:cubicBezTo>
                        <a:pt x="41" y="23"/>
                        <a:pt x="46" y="28"/>
                        <a:pt x="46" y="34"/>
                      </a:cubicBezTo>
                      <a:cubicBezTo>
                        <a:pt x="46" y="40"/>
                        <a:pt x="41" y="45"/>
                        <a:pt x="35" y="45"/>
                      </a:cubicBezTo>
                      <a:cubicBezTo>
                        <a:pt x="28" y="45"/>
                        <a:pt x="23" y="40"/>
                        <a:pt x="2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05" name="Oval 22">
                  <a:extLst>
                    <a:ext uri="{FF2B5EF4-FFF2-40B4-BE49-F238E27FC236}">
                      <a16:creationId xmlns:a16="http://schemas.microsoft.com/office/drawing/2014/main" id="{8C52E30D-F76D-6C4D-3660-5F5558226A48}"/>
                    </a:ext>
                  </a:extLst>
                </p:cNvPr>
                <p:cNvSpPr>
                  <a:spLocks noChangeArrowheads="1"/>
                </p:cNvSpPr>
                <p:nvPr/>
              </p:nvSpPr>
              <p:spPr bwMode="auto">
                <a:xfrm>
                  <a:off x="4591051" y="3067051"/>
                  <a:ext cx="68263" cy="68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06" name="Freeform 23">
                  <a:extLst>
                    <a:ext uri="{FF2B5EF4-FFF2-40B4-BE49-F238E27FC236}">
                      <a16:creationId xmlns:a16="http://schemas.microsoft.com/office/drawing/2014/main" id="{8862B38F-2953-6EE3-076B-FA86B559B3AC}"/>
                    </a:ext>
                  </a:extLst>
                </p:cNvPr>
                <p:cNvSpPr>
                  <a:spLocks noEditPoints="1"/>
                </p:cNvSpPr>
                <p:nvPr/>
              </p:nvSpPr>
              <p:spPr bwMode="auto">
                <a:xfrm>
                  <a:off x="4521201" y="2998788"/>
                  <a:ext cx="206375" cy="204788"/>
                </a:xfrm>
                <a:custGeom>
                  <a:avLst/>
                  <a:gdLst>
                    <a:gd name="T0" fmla="*/ 10 w 115"/>
                    <a:gd name="T1" fmla="*/ 63 h 114"/>
                    <a:gd name="T2" fmla="*/ 13 w 115"/>
                    <a:gd name="T3" fmla="*/ 75 h 114"/>
                    <a:gd name="T4" fmla="*/ 5 w 115"/>
                    <a:gd name="T5" fmla="*/ 79 h 114"/>
                    <a:gd name="T6" fmla="*/ 12 w 115"/>
                    <a:gd name="T7" fmla="*/ 91 h 114"/>
                    <a:gd name="T8" fmla="*/ 19 w 115"/>
                    <a:gd name="T9" fmla="*/ 87 h 114"/>
                    <a:gd name="T10" fmla="*/ 28 w 115"/>
                    <a:gd name="T11" fmla="*/ 95 h 114"/>
                    <a:gd name="T12" fmla="*/ 23 w 115"/>
                    <a:gd name="T13" fmla="*/ 103 h 114"/>
                    <a:gd name="T14" fmla="*/ 36 w 115"/>
                    <a:gd name="T15" fmla="*/ 110 h 114"/>
                    <a:gd name="T16" fmla="*/ 39 w 115"/>
                    <a:gd name="T17" fmla="*/ 102 h 114"/>
                    <a:gd name="T18" fmla="*/ 51 w 115"/>
                    <a:gd name="T19" fmla="*/ 105 h 114"/>
                    <a:gd name="T20" fmla="*/ 51 w 115"/>
                    <a:gd name="T21" fmla="*/ 114 h 114"/>
                    <a:gd name="T22" fmla="*/ 58 w 115"/>
                    <a:gd name="T23" fmla="*/ 114 h 114"/>
                    <a:gd name="T24" fmla="*/ 65 w 115"/>
                    <a:gd name="T25" fmla="*/ 114 h 114"/>
                    <a:gd name="T26" fmla="*/ 64 w 115"/>
                    <a:gd name="T27" fmla="*/ 105 h 114"/>
                    <a:gd name="T28" fmla="*/ 76 w 115"/>
                    <a:gd name="T29" fmla="*/ 102 h 114"/>
                    <a:gd name="T30" fmla="*/ 80 w 115"/>
                    <a:gd name="T31" fmla="*/ 110 h 114"/>
                    <a:gd name="T32" fmla="*/ 92 w 115"/>
                    <a:gd name="T33" fmla="*/ 102 h 114"/>
                    <a:gd name="T34" fmla="*/ 88 w 115"/>
                    <a:gd name="T35" fmla="*/ 95 h 114"/>
                    <a:gd name="T36" fmla="*/ 96 w 115"/>
                    <a:gd name="T37" fmla="*/ 86 h 114"/>
                    <a:gd name="T38" fmla="*/ 104 w 115"/>
                    <a:gd name="T39" fmla="*/ 91 h 114"/>
                    <a:gd name="T40" fmla="*/ 111 w 115"/>
                    <a:gd name="T41" fmla="*/ 79 h 114"/>
                    <a:gd name="T42" fmla="*/ 103 w 115"/>
                    <a:gd name="T43" fmla="*/ 75 h 114"/>
                    <a:gd name="T44" fmla="*/ 106 w 115"/>
                    <a:gd name="T45" fmla="*/ 63 h 114"/>
                    <a:gd name="T46" fmla="*/ 115 w 115"/>
                    <a:gd name="T47" fmla="*/ 64 h 114"/>
                    <a:gd name="T48" fmla="*/ 115 w 115"/>
                    <a:gd name="T49" fmla="*/ 57 h 114"/>
                    <a:gd name="T50" fmla="*/ 115 w 115"/>
                    <a:gd name="T51" fmla="*/ 50 h 114"/>
                    <a:gd name="T52" fmla="*/ 106 w 115"/>
                    <a:gd name="T53" fmla="*/ 50 h 114"/>
                    <a:gd name="T54" fmla="*/ 103 w 115"/>
                    <a:gd name="T55" fmla="*/ 38 h 114"/>
                    <a:gd name="T56" fmla="*/ 111 w 115"/>
                    <a:gd name="T57" fmla="*/ 34 h 114"/>
                    <a:gd name="T58" fmla="*/ 103 w 115"/>
                    <a:gd name="T59" fmla="*/ 22 h 114"/>
                    <a:gd name="T60" fmla="*/ 96 w 115"/>
                    <a:gd name="T61" fmla="*/ 27 h 114"/>
                    <a:gd name="T62" fmla="*/ 87 w 115"/>
                    <a:gd name="T63" fmla="*/ 18 h 114"/>
                    <a:gd name="T64" fmla="*/ 92 w 115"/>
                    <a:gd name="T65" fmla="*/ 11 h 114"/>
                    <a:gd name="T66" fmla="*/ 80 w 115"/>
                    <a:gd name="T67" fmla="*/ 4 h 114"/>
                    <a:gd name="T68" fmla="*/ 76 w 115"/>
                    <a:gd name="T69" fmla="*/ 12 h 114"/>
                    <a:gd name="T70" fmla="*/ 64 w 115"/>
                    <a:gd name="T71" fmla="*/ 9 h 114"/>
                    <a:gd name="T72" fmla="*/ 65 w 115"/>
                    <a:gd name="T73" fmla="*/ 0 h 114"/>
                    <a:gd name="T74" fmla="*/ 58 w 115"/>
                    <a:gd name="T75" fmla="*/ 0 h 114"/>
                    <a:gd name="T76" fmla="*/ 51 w 115"/>
                    <a:gd name="T77" fmla="*/ 0 h 114"/>
                    <a:gd name="T78" fmla="*/ 51 w 115"/>
                    <a:gd name="T79" fmla="*/ 9 h 114"/>
                    <a:gd name="T80" fmla="*/ 39 w 115"/>
                    <a:gd name="T81" fmla="*/ 12 h 114"/>
                    <a:gd name="T82" fmla="*/ 35 w 115"/>
                    <a:gd name="T83" fmla="*/ 4 h 114"/>
                    <a:gd name="T84" fmla="*/ 23 w 115"/>
                    <a:gd name="T85" fmla="*/ 11 h 114"/>
                    <a:gd name="T86" fmla="*/ 28 w 115"/>
                    <a:gd name="T87" fmla="*/ 18 h 114"/>
                    <a:gd name="T88" fmla="*/ 19 w 115"/>
                    <a:gd name="T89" fmla="*/ 27 h 114"/>
                    <a:gd name="T90" fmla="*/ 12 w 115"/>
                    <a:gd name="T91" fmla="*/ 22 h 114"/>
                    <a:gd name="T92" fmla="*/ 5 w 115"/>
                    <a:gd name="T93" fmla="*/ 35 h 114"/>
                    <a:gd name="T94" fmla="*/ 13 w 115"/>
                    <a:gd name="T95" fmla="*/ 38 h 114"/>
                    <a:gd name="T96" fmla="*/ 10 w 115"/>
                    <a:gd name="T97" fmla="*/ 50 h 114"/>
                    <a:gd name="T98" fmla="*/ 1 w 115"/>
                    <a:gd name="T99" fmla="*/ 50 h 114"/>
                    <a:gd name="T100" fmla="*/ 0 w 115"/>
                    <a:gd name="T101" fmla="*/ 57 h 114"/>
                    <a:gd name="T102" fmla="*/ 1 w 115"/>
                    <a:gd name="T103" fmla="*/ 64 h 114"/>
                    <a:gd name="T104" fmla="*/ 10 w 115"/>
                    <a:gd name="T105" fmla="*/ 63 h 114"/>
                    <a:gd name="T106" fmla="*/ 24 w 115"/>
                    <a:gd name="T107" fmla="*/ 57 h 114"/>
                    <a:gd name="T108" fmla="*/ 58 w 115"/>
                    <a:gd name="T109" fmla="*/ 23 h 114"/>
                    <a:gd name="T110" fmla="*/ 92 w 115"/>
                    <a:gd name="T111" fmla="*/ 57 h 114"/>
                    <a:gd name="T112" fmla="*/ 58 w 115"/>
                    <a:gd name="T113" fmla="*/ 91 h 114"/>
                    <a:gd name="T114" fmla="*/ 24 w 115"/>
                    <a:gd name="T115"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114">
                      <a:moveTo>
                        <a:pt x="10" y="63"/>
                      </a:moveTo>
                      <a:cubicBezTo>
                        <a:pt x="10" y="68"/>
                        <a:pt x="11" y="72"/>
                        <a:pt x="13" y="75"/>
                      </a:cubicBezTo>
                      <a:cubicBezTo>
                        <a:pt x="5" y="79"/>
                        <a:pt x="5" y="79"/>
                        <a:pt x="5" y="79"/>
                      </a:cubicBezTo>
                      <a:cubicBezTo>
                        <a:pt x="7" y="84"/>
                        <a:pt x="9" y="88"/>
                        <a:pt x="12" y="91"/>
                      </a:cubicBezTo>
                      <a:cubicBezTo>
                        <a:pt x="19" y="87"/>
                        <a:pt x="19" y="87"/>
                        <a:pt x="19" y="87"/>
                      </a:cubicBezTo>
                      <a:cubicBezTo>
                        <a:pt x="22" y="90"/>
                        <a:pt x="25" y="93"/>
                        <a:pt x="28" y="95"/>
                      </a:cubicBezTo>
                      <a:cubicBezTo>
                        <a:pt x="23" y="103"/>
                        <a:pt x="23" y="103"/>
                        <a:pt x="23" y="103"/>
                      </a:cubicBezTo>
                      <a:cubicBezTo>
                        <a:pt x="27" y="105"/>
                        <a:pt x="31" y="108"/>
                        <a:pt x="36" y="110"/>
                      </a:cubicBezTo>
                      <a:cubicBezTo>
                        <a:pt x="39" y="102"/>
                        <a:pt x="39" y="102"/>
                        <a:pt x="39" y="102"/>
                      </a:cubicBezTo>
                      <a:cubicBezTo>
                        <a:pt x="43" y="103"/>
                        <a:pt x="47" y="104"/>
                        <a:pt x="51" y="105"/>
                      </a:cubicBezTo>
                      <a:cubicBezTo>
                        <a:pt x="51" y="114"/>
                        <a:pt x="51" y="114"/>
                        <a:pt x="51" y="114"/>
                      </a:cubicBezTo>
                      <a:cubicBezTo>
                        <a:pt x="53" y="114"/>
                        <a:pt x="55" y="114"/>
                        <a:pt x="58" y="114"/>
                      </a:cubicBezTo>
                      <a:cubicBezTo>
                        <a:pt x="60" y="114"/>
                        <a:pt x="63" y="114"/>
                        <a:pt x="65" y="114"/>
                      </a:cubicBezTo>
                      <a:cubicBezTo>
                        <a:pt x="64" y="105"/>
                        <a:pt x="64" y="105"/>
                        <a:pt x="64" y="105"/>
                      </a:cubicBezTo>
                      <a:cubicBezTo>
                        <a:pt x="69" y="104"/>
                        <a:pt x="73" y="103"/>
                        <a:pt x="76" y="102"/>
                      </a:cubicBezTo>
                      <a:cubicBezTo>
                        <a:pt x="80" y="110"/>
                        <a:pt x="80" y="110"/>
                        <a:pt x="80" y="110"/>
                      </a:cubicBezTo>
                      <a:cubicBezTo>
                        <a:pt x="85" y="108"/>
                        <a:pt x="89" y="105"/>
                        <a:pt x="92" y="102"/>
                      </a:cubicBezTo>
                      <a:cubicBezTo>
                        <a:pt x="88" y="95"/>
                        <a:pt x="88" y="95"/>
                        <a:pt x="88" y="95"/>
                      </a:cubicBezTo>
                      <a:cubicBezTo>
                        <a:pt x="91" y="93"/>
                        <a:pt x="94" y="90"/>
                        <a:pt x="96" y="86"/>
                      </a:cubicBezTo>
                      <a:cubicBezTo>
                        <a:pt x="104" y="91"/>
                        <a:pt x="104" y="91"/>
                        <a:pt x="104" y="91"/>
                      </a:cubicBezTo>
                      <a:cubicBezTo>
                        <a:pt x="106" y="88"/>
                        <a:pt x="109" y="83"/>
                        <a:pt x="111" y="79"/>
                      </a:cubicBezTo>
                      <a:cubicBezTo>
                        <a:pt x="103" y="75"/>
                        <a:pt x="103" y="75"/>
                        <a:pt x="103" y="75"/>
                      </a:cubicBezTo>
                      <a:cubicBezTo>
                        <a:pt x="104" y="71"/>
                        <a:pt x="105" y="67"/>
                        <a:pt x="106" y="63"/>
                      </a:cubicBezTo>
                      <a:cubicBezTo>
                        <a:pt x="115" y="64"/>
                        <a:pt x="115" y="64"/>
                        <a:pt x="115" y="64"/>
                      </a:cubicBezTo>
                      <a:cubicBezTo>
                        <a:pt x="115" y="62"/>
                        <a:pt x="115" y="59"/>
                        <a:pt x="115" y="57"/>
                      </a:cubicBezTo>
                      <a:cubicBezTo>
                        <a:pt x="115" y="54"/>
                        <a:pt x="115" y="52"/>
                        <a:pt x="115" y="50"/>
                      </a:cubicBezTo>
                      <a:cubicBezTo>
                        <a:pt x="106" y="50"/>
                        <a:pt x="106" y="50"/>
                        <a:pt x="106" y="50"/>
                      </a:cubicBezTo>
                      <a:cubicBezTo>
                        <a:pt x="105" y="46"/>
                        <a:pt x="104" y="42"/>
                        <a:pt x="103" y="38"/>
                      </a:cubicBezTo>
                      <a:cubicBezTo>
                        <a:pt x="111" y="34"/>
                        <a:pt x="111" y="34"/>
                        <a:pt x="111" y="34"/>
                      </a:cubicBezTo>
                      <a:cubicBezTo>
                        <a:pt x="109" y="30"/>
                        <a:pt x="106" y="26"/>
                        <a:pt x="103" y="22"/>
                      </a:cubicBezTo>
                      <a:cubicBezTo>
                        <a:pt x="96" y="27"/>
                        <a:pt x="96" y="27"/>
                        <a:pt x="96" y="27"/>
                      </a:cubicBezTo>
                      <a:cubicBezTo>
                        <a:pt x="94" y="24"/>
                        <a:pt x="91" y="21"/>
                        <a:pt x="87" y="18"/>
                      </a:cubicBezTo>
                      <a:cubicBezTo>
                        <a:pt x="92" y="11"/>
                        <a:pt x="92" y="11"/>
                        <a:pt x="92" y="11"/>
                      </a:cubicBezTo>
                      <a:cubicBezTo>
                        <a:pt x="89" y="8"/>
                        <a:pt x="84" y="6"/>
                        <a:pt x="80" y="4"/>
                      </a:cubicBezTo>
                      <a:cubicBezTo>
                        <a:pt x="76" y="12"/>
                        <a:pt x="76" y="12"/>
                        <a:pt x="76" y="12"/>
                      </a:cubicBezTo>
                      <a:cubicBezTo>
                        <a:pt x="72" y="10"/>
                        <a:pt x="68" y="9"/>
                        <a:pt x="64" y="9"/>
                      </a:cubicBezTo>
                      <a:cubicBezTo>
                        <a:pt x="65" y="0"/>
                        <a:pt x="65" y="0"/>
                        <a:pt x="65" y="0"/>
                      </a:cubicBezTo>
                      <a:cubicBezTo>
                        <a:pt x="63" y="0"/>
                        <a:pt x="60" y="0"/>
                        <a:pt x="58" y="0"/>
                      </a:cubicBezTo>
                      <a:cubicBezTo>
                        <a:pt x="55" y="0"/>
                        <a:pt x="53" y="0"/>
                        <a:pt x="51" y="0"/>
                      </a:cubicBezTo>
                      <a:cubicBezTo>
                        <a:pt x="51" y="9"/>
                        <a:pt x="51" y="9"/>
                        <a:pt x="51" y="9"/>
                      </a:cubicBezTo>
                      <a:cubicBezTo>
                        <a:pt x="47" y="9"/>
                        <a:pt x="43" y="10"/>
                        <a:pt x="39" y="12"/>
                      </a:cubicBezTo>
                      <a:cubicBezTo>
                        <a:pt x="35" y="4"/>
                        <a:pt x="35" y="4"/>
                        <a:pt x="35" y="4"/>
                      </a:cubicBezTo>
                      <a:cubicBezTo>
                        <a:pt x="31" y="6"/>
                        <a:pt x="27" y="8"/>
                        <a:pt x="23" y="11"/>
                      </a:cubicBezTo>
                      <a:cubicBezTo>
                        <a:pt x="28" y="18"/>
                        <a:pt x="28" y="18"/>
                        <a:pt x="28" y="18"/>
                      </a:cubicBezTo>
                      <a:cubicBezTo>
                        <a:pt x="25" y="21"/>
                        <a:pt x="22" y="24"/>
                        <a:pt x="19" y="27"/>
                      </a:cubicBezTo>
                      <a:cubicBezTo>
                        <a:pt x="12" y="22"/>
                        <a:pt x="12" y="22"/>
                        <a:pt x="12" y="22"/>
                      </a:cubicBezTo>
                      <a:cubicBezTo>
                        <a:pt x="9" y="26"/>
                        <a:pt x="7" y="30"/>
                        <a:pt x="5" y="35"/>
                      </a:cubicBezTo>
                      <a:cubicBezTo>
                        <a:pt x="13" y="38"/>
                        <a:pt x="13" y="38"/>
                        <a:pt x="13" y="38"/>
                      </a:cubicBezTo>
                      <a:cubicBezTo>
                        <a:pt x="11" y="42"/>
                        <a:pt x="10" y="46"/>
                        <a:pt x="10" y="50"/>
                      </a:cubicBezTo>
                      <a:cubicBezTo>
                        <a:pt x="1" y="50"/>
                        <a:pt x="1" y="50"/>
                        <a:pt x="1" y="50"/>
                      </a:cubicBezTo>
                      <a:cubicBezTo>
                        <a:pt x="1" y="52"/>
                        <a:pt x="0" y="54"/>
                        <a:pt x="0" y="57"/>
                      </a:cubicBezTo>
                      <a:cubicBezTo>
                        <a:pt x="0" y="59"/>
                        <a:pt x="1" y="62"/>
                        <a:pt x="1" y="64"/>
                      </a:cubicBezTo>
                      <a:lnTo>
                        <a:pt x="10" y="63"/>
                      </a:lnTo>
                      <a:close/>
                      <a:moveTo>
                        <a:pt x="24" y="57"/>
                      </a:moveTo>
                      <a:cubicBezTo>
                        <a:pt x="24" y="38"/>
                        <a:pt x="39" y="23"/>
                        <a:pt x="58" y="23"/>
                      </a:cubicBezTo>
                      <a:cubicBezTo>
                        <a:pt x="77" y="23"/>
                        <a:pt x="92" y="38"/>
                        <a:pt x="92" y="57"/>
                      </a:cubicBezTo>
                      <a:cubicBezTo>
                        <a:pt x="92" y="76"/>
                        <a:pt x="77" y="91"/>
                        <a:pt x="58" y="91"/>
                      </a:cubicBezTo>
                      <a:cubicBezTo>
                        <a:pt x="39" y="91"/>
                        <a:pt x="24" y="76"/>
                        <a:pt x="24"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07" name="Oval 24">
                  <a:extLst>
                    <a:ext uri="{FF2B5EF4-FFF2-40B4-BE49-F238E27FC236}">
                      <a16:creationId xmlns:a16="http://schemas.microsoft.com/office/drawing/2014/main" id="{8B86F03C-3817-295A-A7A4-072E7B1F526A}"/>
                    </a:ext>
                  </a:extLst>
                </p:cNvPr>
                <p:cNvSpPr>
                  <a:spLocks noChangeArrowheads="1"/>
                </p:cNvSpPr>
                <p:nvPr/>
              </p:nvSpPr>
              <p:spPr bwMode="auto">
                <a:xfrm>
                  <a:off x="4591051" y="3067051"/>
                  <a:ext cx="68263" cy="68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grpSp>
            <p:nvGrpSpPr>
              <p:cNvPr id="174" name="Group 173">
                <a:extLst>
                  <a:ext uri="{FF2B5EF4-FFF2-40B4-BE49-F238E27FC236}">
                    <a16:creationId xmlns:a16="http://schemas.microsoft.com/office/drawing/2014/main" id="{1C5C3FF2-A44A-91CB-4608-3CEB683327EB}"/>
                  </a:ext>
                </a:extLst>
              </p:cNvPr>
              <p:cNvGrpSpPr/>
              <p:nvPr/>
            </p:nvGrpSpPr>
            <p:grpSpPr>
              <a:xfrm>
                <a:off x="6012824" y="3040820"/>
                <a:ext cx="195018" cy="195018"/>
                <a:chOff x="7853363" y="3022601"/>
                <a:chExt cx="247650" cy="247650"/>
              </a:xfrm>
            </p:grpSpPr>
            <p:sp>
              <p:nvSpPr>
                <p:cNvPr id="202" name="Freeform 35">
                  <a:extLst>
                    <a:ext uri="{FF2B5EF4-FFF2-40B4-BE49-F238E27FC236}">
                      <a16:creationId xmlns:a16="http://schemas.microsoft.com/office/drawing/2014/main" id="{476689F3-A899-A447-AC90-FB051932F37A}"/>
                    </a:ext>
                  </a:extLst>
                </p:cNvPr>
                <p:cNvSpPr>
                  <a:spLocks noEditPoints="1"/>
                </p:cNvSpPr>
                <p:nvPr/>
              </p:nvSpPr>
              <p:spPr bwMode="auto">
                <a:xfrm>
                  <a:off x="7853363" y="3022601"/>
                  <a:ext cx="247650" cy="247650"/>
                </a:xfrm>
                <a:custGeom>
                  <a:avLst/>
                  <a:gdLst>
                    <a:gd name="T0" fmla="*/ 69 w 138"/>
                    <a:gd name="T1" fmla="*/ 0 h 138"/>
                    <a:gd name="T2" fmla="*/ 0 w 138"/>
                    <a:gd name="T3" fmla="*/ 69 h 138"/>
                    <a:gd name="T4" fmla="*/ 69 w 138"/>
                    <a:gd name="T5" fmla="*/ 138 h 138"/>
                    <a:gd name="T6" fmla="*/ 138 w 138"/>
                    <a:gd name="T7" fmla="*/ 69 h 138"/>
                    <a:gd name="T8" fmla="*/ 69 w 138"/>
                    <a:gd name="T9" fmla="*/ 0 h 138"/>
                    <a:gd name="T10" fmla="*/ 74 w 138"/>
                    <a:gd name="T11" fmla="*/ 129 h 138"/>
                    <a:gd name="T12" fmla="*/ 71 w 138"/>
                    <a:gd name="T13" fmla="*/ 120 h 138"/>
                    <a:gd name="T14" fmla="*/ 69 w 138"/>
                    <a:gd name="T15" fmla="*/ 108 h 138"/>
                    <a:gd name="T16" fmla="*/ 66 w 138"/>
                    <a:gd name="T17" fmla="*/ 120 h 138"/>
                    <a:gd name="T18" fmla="*/ 64 w 138"/>
                    <a:gd name="T19" fmla="*/ 129 h 138"/>
                    <a:gd name="T20" fmla="*/ 9 w 138"/>
                    <a:gd name="T21" fmla="*/ 74 h 138"/>
                    <a:gd name="T22" fmla="*/ 18 w 138"/>
                    <a:gd name="T23" fmla="*/ 72 h 138"/>
                    <a:gd name="T24" fmla="*/ 30 w 138"/>
                    <a:gd name="T25" fmla="*/ 69 h 138"/>
                    <a:gd name="T26" fmla="*/ 18 w 138"/>
                    <a:gd name="T27" fmla="*/ 67 h 138"/>
                    <a:gd name="T28" fmla="*/ 9 w 138"/>
                    <a:gd name="T29" fmla="*/ 64 h 138"/>
                    <a:gd name="T30" fmla="*/ 64 w 138"/>
                    <a:gd name="T31" fmla="*/ 9 h 138"/>
                    <a:gd name="T32" fmla="*/ 66 w 138"/>
                    <a:gd name="T33" fmla="*/ 19 h 138"/>
                    <a:gd name="T34" fmla="*/ 69 w 138"/>
                    <a:gd name="T35" fmla="*/ 30 h 138"/>
                    <a:gd name="T36" fmla="*/ 72 w 138"/>
                    <a:gd name="T37" fmla="*/ 19 h 138"/>
                    <a:gd name="T38" fmla="*/ 74 w 138"/>
                    <a:gd name="T39" fmla="*/ 9 h 138"/>
                    <a:gd name="T40" fmla="*/ 129 w 138"/>
                    <a:gd name="T41" fmla="*/ 65 h 138"/>
                    <a:gd name="T42" fmla="*/ 120 w 138"/>
                    <a:gd name="T43" fmla="*/ 67 h 138"/>
                    <a:gd name="T44" fmla="*/ 108 w 138"/>
                    <a:gd name="T45" fmla="*/ 69 h 138"/>
                    <a:gd name="T46" fmla="*/ 120 w 138"/>
                    <a:gd name="T47" fmla="*/ 72 h 138"/>
                    <a:gd name="T48" fmla="*/ 129 w 138"/>
                    <a:gd name="T49" fmla="*/ 74 h 138"/>
                    <a:gd name="T50" fmla="*/ 74 w 138"/>
                    <a:gd name="T51"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38">
                      <a:moveTo>
                        <a:pt x="69" y="0"/>
                      </a:moveTo>
                      <a:cubicBezTo>
                        <a:pt x="31" y="0"/>
                        <a:pt x="0" y="31"/>
                        <a:pt x="0" y="69"/>
                      </a:cubicBezTo>
                      <a:cubicBezTo>
                        <a:pt x="0" y="107"/>
                        <a:pt x="31" y="138"/>
                        <a:pt x="69" y="138"/>
                      </a:cubicBezTo>
                      <a:cubicBezTo>
                        <a:pt x="107" y="138"/>
                        <a:pt x="138" y="107"/>
                        <a:pt x="138" y="69"/>
                      </a:cubicBezTo>
                      <a:cubicBezTo>
                        <a:pt x="138" y="31"/>
                        <a:pt x="107" y="0"/>
                        <a:pt x="69" y="0"/>
                      </a:cubicBezTo>
                      <a:close/>
                      <a:moveTo>
                        <a:pt x="74" y="129"/>
                      </a:moveTo>
                      <a:cubicBezTo>
                        <a:pt x="71" y="120"/>
                        <a:pt x="71" y="120"/>
                        <a:pt x="71" y="120"/>
                      </a:cubicBezTo>
                      <a:cubicBezTo>
                        <a:pt x="69" y="108"/>
                        <a:pt x="69" y="108"/>
                        <a:pt x="69" y="108"/>
                      </a:cubicBezTo>
                      <a:cubicBezTo>
                        <a:pt x="66" y="120"/>
                        <a:pt x="66" y="120"/>
                        <a:pt x="66" y="120"/>
                      </a:cubicBezTo>
                      <a:cubicBezTo>
                        <a:pt x="64" y="129"/>
                        <a:pt x="64" y="129"/>
                        <a:pt x="64" y="129"/>
                      </a:cubicBezTo>
                      <a:cubicBezTo>
                        <a:pt x="34" y="127"/>
                        <a:pt x="11" y="103"/>
                        <a:pt x="9" y="74"/>
                      </a:cubicBezTo>
                      <a:cubicBezTo>
                        <a:pt x="18" y="72"/>
                        <a:pt x="18" y="72"/>
                        <a:pt x="18" y="72"/>
                      </a:cubicBezTo>
                      <a:cubicBezTo>
                        <a:pt x="30" y="69"/>
                        <a:pt x="30" y="69"/>
                        <a:pt x="30" y="69"/>
                      </a:cubicBezTo>
                      <a:cubicBezTo>
                        <a:pt x="18" y="67"/>
                        <a:pt x="18" y="67"/>
                        <a:pt x="18" y="67"/>
                      </a:cubicBezTo>
                      <a:cubicBezTo>
                        <a:pt x="9" y="64"/>
                        <a:pt x="9" y="64"/>
                        <a:pt x="9" y="64"/>
                      </a:cubicBezTo>
                      <a:cubicBezTo>
                        <a:pt x="11" y="35"/>
                        <a:pt x="35" y="11"/>
                        <a:pt x="64" y="9"/>
                      </a:cubicBezTo>
                      <a:cubicBezTo>
                        <a:pt x="66" y="19"/>
                        <a:pt x="66" y="19"/>
                        <a:pt x="66" y="19"/>
                      </a:cubicBezTo>
                      <a:cubicBezTo>
                        <a:pt x="69" y="30"/>
                        <a:pt x="69" y="30"/>
                        <a:pt x="69" y="30"/>
                      </a:cubicBezTo>
                      <a:cubicBezTo>
                        <a:pt x="72" y="19"/>
                        <a:pt x="72" y="19"/>
                        <a:pt x="72" y="19"/>
                      </a:cubicBezTo>
                      <a:cubicBezTo>
                        <a:pt x="74" y="9"/>
                        <a:pt x="74" y="9"/>
                        <a:pt x="74" y="9"/>
                      </a:cubicBezTo>
                      <a:cubicBezTo>
                        <a:pt x="103" y="11"/>
                        <a:pt x="127" y="35"/>
                        <a:pt x="129" y="65"/>
                      </a:cubicBezTo>
                      <a:cubicBezTo>
                        <a:pt x="120" y="67"/>
                        <a:pt x="120" y="67"/>
                        <a:pt x="120" y="67"/>
                      </a:cubicBezTo>
                      <a:cubicBezTo>
                        <a:pt x="108" y="69"/>
                        <a:pt x="108" y="69"/>
                        <a:pt x="108" y="69"/>
                      </a:cubicBezTo>
                      <a:cubicBezTo>
                        <a:pt x="120" y="72"/>
                        <a:pt x="120" y="72"/>
                        <a:pt x="120" y="72"/>
                      </a:cubicBezTo>
                      <a:cubicBezTo>
                        <a:pt x="129" y="74"/>
                        <a:pt x="129" y="74"/>
                        <a:pt x="129" y="74"/>
                      </a:cubicBezTo>
                      <a:cubicBezTo>
                        <a:pt x="127" y="104"/>
                        <a:pt x="103" y="127"/>
                        <a:pt x="74"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03" name="Freeform 36">
                  <a:extLst>
                    <a:ext uri="{FF2B5EF4-FFF2-40B4-BE49-F238E27FC236}">
                      <a16:creationId xmlns:a16="http://schemas.microsoft.com/office/drawing/2014/main" id="{2F14CF1E-C185-C17C-C2E2-79AD5AD5B0CD}"/>
                    </a:ext>
                  </a:extLst>
                </p:cNvPr>
                <p:cNvSpPr>
                  <a:spLocks/>
                </p:cNvSpPr>
                <p:nvPr/>
              </p:nvSpPr>
              <p:spPr bwMode="auto">
                <a:xfrm>
                  <a:off x="7918451" y="3090863"/>
                  <a:ext cx="131763" cy="79375"/>
                </a:xfrm>
                <a:custGeom>
                  <a:avLst/>
                  <a:gdLst>
                    <a:gd name="T0" fmla="*/ 35 w 83"/>
                    <a:gd name="T1" fmla="*/ 37 h 50"/>
                    <a:gd name="T2" fmla="*/ 0 w 83"/>
                    <a:gd name="T3" fmla="*/ 18 h 50"/>
                    <a:gd name="T4" fmla="*/ 34 w 83"/>
                    <a:gd name="T5" fmla="*/ 50 h 50"/>
                    <a:gd name="T6" fmla="*/ 83 w 83"/>
                    <a:gd name="T7" fmla="*/ 0 h 50"/>
                    <a:gd name="T8" fmla="*/ 35 w 83"/>
                    <a:gd name="T9" fmla="*/ 37 h 50"/>
                  </a:gdLst>
                  <a:ahLst/>
                  <a:cxnLst>
                    <a:cxn ang="0">
                      <a:pos x="T0" y="T1"/>
                    </a:cxn>
                    <a:cxn ang="0">
                      <a:pos x="T2" y="T3"/>
                    </a:cxn>
                    <a:cxn ang="0">
                      <a:pos x="T4" y="T5"/>
                    </a:cxn>
                    <a:cxn ang="0">
                      <a:pos x="T6" y="T7"/>
                    </a:cxn>
                    <a:cxn ang="0">
                      <a:pos x="T8" y="T9"/>
                    </a:cxn>
                  </a:cxnLst>
                  <a:rect l="0" t="0" r="r" b="b"/>
                  <a:pathLst>
                    <a:path w="83" h="50">
                      <a:moveTo>
                        <a:pt x="35" y="37"/>
                      </a:moveTo>
                      <a:lnTo>
                        <a:pt x="0" y="18"/>
                      </a:lnTo>
                      <a:lnTo>
                        <a:pt x="34" y="50"/>
                      </a:lnTo>
                      <a:lnTo>
                        <a:pt x="83" y="0"/>
                      </a:lnTo>
                      <a:lnTo>
                        <a:pt x="3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grpSp>
            <p:nvGrpSpPr>
              <p:cNvPr id="175" name="Group 174">
                <a:extLst>
                  <a:ext uri="{FF2B5EF4-FFF2-40B4-BE49-F238E27FC236}">
                    <a16:creationId xmlns:a16="http://schemas.microsoft.com/office/drawing/2014/main" id="{5319E5FE-A666-4B6B-449C-3700215A3FF7}"/>
                  </a:ext>
                </a:extLst>
              </p:cNvPr>
              <p:cNvGrpSpPr/>
              <p:nvPr/>
            </p:nvGrpSpPr>
            <p:grpSpPr>
              <a:xfrm>
                <a:off x="4656448" y="2998316"/>
                <a:ext cx="226271" cy="280026"/>
                <a:chOff x="6130926" y="2968626"/>
                <a:chExt cx="287337" cy="355600"/>
              </a:xfrm>
            </p:grpSpPr>
            <p:sp>
              <p:nvSpPr>
                <p:cNvPr id="192" name="Freeform 37">
                  <a:extLst>
                    <a:ext uri="{FF2B5EF4-FFF2-40B4-BE49-F238E27FC236}">
                      <a16:creationId xmlns:a16="http://schemas.microsoft.com/office/drawing/2014/main" id="{0DC930DB-DC14-119B-21E7-D2FC827864B9}"/>
                    </a:ext>
                  </a:extLst>
                </p:cNvPr>
                <p:cNvSpPr>
                  <a:spLocks/>
                </p:cNvSpPr>
                <p:nvPr/>
              </p:nvSpPr>
              <p:spPr bwMode="auto">
                <a:xfrm>
                  <a:off x="6262688" y="3124201"/>
                  <a:ext cx="22225" cy="28575"/>
                </a:xfrm>
                <a:custGeom>
                  <a:avLst/>
                  <a:gdLst>
                    <a:gd name="T0" fmla="*/ 7 w 13"/>
                    <a:gd name="T1" fmla="*/ 1 h 16"/>
                    <a:gd name="T2" fmla="*/ 0 w 13"/>
                    <a:gd name="T3" fmla="*/ 7 h 16"/>
                    <a:gd name="T4" fmla="*/ 7 w 13"/>
                    <a:gd name="T5" fmla="*/ 16 h 16"/>
                    <a:gd name="T6" fmla="*/ 13 w 13"/>
                    <a:gd name="T7" fmla="*/ 6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5" y="1"/>
                        <a:pt x="1" y="1"/>
                        <a:pt x="0" y="7"/>
                      </a:cubicBezTo>
                      <a:cubicBezTo>
                        <a:pt x="0" y="10"/>
                        <a:pt x="4" y="14"/>
                        <a:pt x="7" y="16"/>
                      </a:cubicBezTo>
                      <a:cubicBezTo>
                        <a:pt x="9" y="14"/>
                        <a:pt x="13" y="10"/>
                        <a:pt x="13" y="6"/>
                      </a:cubicBezTo>
                      <a:cubicBezTo>
                        <a:pt x="12" y="0"/>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3" name="Freeform 38">
                  <a:extLst>
                    <a:ext uri="{FF2B5EF4-FFF2-40B4-BE49-F238E27FC236}">
                      <a16:creationId xmlns:a16="http://schemas.microsoft.com/office/drawing/2014/main" id="{AAE11C31-C621-EB74-9C53-97831C6ACAE0}"/>
                    </a:ext>
                  </a:extLst>
                </p:cNvPr>
                <p:cNvSpPr>
                  <a:spLocks/>
                </p:cNvSpPr>
                <p:nvPr/>
              </p:nvSpPr>
              <p:spPr bwMode="auto">
                <a:xfrm>
                  <a:off x="6216651" y="3154363"/>
                  <a:ext cx="19050" cy="20638"/>
                </a:xfrm>
                <a:custGeom>
                  <a:avLst/>
                  <a:gdLst>
                    <a:gd name="T0" fmla="*/ 4 w 10"/>
                    <a:gd name="T1" fmla="*/ 0 h 11"/>
                    <a:gd name="T2" fmla="*/ 2 w 10"/>
                    <a:gd name="T3" fmla="*/ 0 h 11"/>
                    <a:gd name="T4" fmla="*/ 1 w 10"/>
                    <a:gd name="T5" fmla="*/ 1 h 11"/>
                    <a:gd name="T6" fmla="*/ 0 w 10"/>
                    <a:gd name="T7" fmla="*/ 4 h 11"/>
                    <a:gd name="T8" fmla="*/ 9 w 10"/>
                    <a:gd name="T9" fmla="*/ 11 h 11"/>
                    <a:gd name="T10" fmla="*/ 10 w 10"/>
                    <a:gd name="T11" fmla="*/ 11 h 11"/>
                    <a:gd name="T12" fmla="*/ 4 w 1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4" y="0"/>
                      </a:moveTo>
                      <a:cubicBezTo>
                        <a:pt x="4" y="0"/>
                        <a:pt x="3" y="0"/>
                        <a:pt x="2" y="0"/>
                      </a:cubicBezTo>
                      <a:cubicBezTo>
                        <a:pt x="2" y="0"/>
                        <a:pt x="1" y="0"/>
                        <a:pt x="1" y="1"/>
                      </a:cubicBezTo>
                      <a:cubicBezTo>
                        <a:pt x="0" y="2"/>
                        <a:pt x="0" y="3"/>
                        <a:pt x="0" y="4"/>
                      </a:cubicBezTo>
                      <a:cubicBezTo>
                        <a:pt x="1" y="7"/>
                        <a:pt x="3" y="10"/>
                        <a:pt x="9" y="11"/>
                      </a:cubicBezTo>
                      <a:cubicBezTo>
                        <a:pt x="9" y="11"/>
                        <a:pt x="10" y="11"/>
                        <a:pt x="10" y="11"/>
                      </a:cubicBezTo>
                      <a:cubicBezTo>
                        <a:pt x="8" y="3"/>
                        <a:pt x="5"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4" name="Freeform 39">
                  <a:extLst>
                    <a:ext uri="{FF2B5EF4-FFF2-40B4-BE49-F238E27FC236}">
                      <a16:creationId xmlns:a16="http://schemas.microsoft.com/office/drawing/2014/main" id="{7A41D406-0C98-481C-4A00-A75379A32C03}"/>
                    </a:ext>
                  </a:extLst>
                </p:cNvPr>
                <p:cNvSpPr>
                  <a:spLocks/>
                </p:cNvSpPr>
                <p:nvPr/>
              </p:nvSpPr>
              <p:spPr bwMode="auto">
                <a:xfrm>
                  <a:off x="6313488" y="3152776"/>
                  <a:ext cx="17463" cy="20638"/>
                </a:xfrm>
                <a:custGeom>
                  <a:avLst/>
                  <a:gdLst>
                    <a:gd name="T0" fmla="*/ 7 w 9"/>
                    <a:gd name="T1" fmla="*/ 0 h 11"/>
                    <a:gd name="T2" fmla="*/ 5 w 9"/>
                    <a:gd name="T3" fmla="*/ 0 h 11"/>
                    <a:gd name="T4" fmla="*/ 0 w 9"/>
                    <a:gd name="T5" fmla="*/ 11 h 11"/>
                    <a:gd name="T6" fmla="*/ 1 w 9"/>
                    <a:gd name="T7" fmla="*/ 11 h 11"/>
                    <a:gd name="T8" fmla="*/ 9 w 9"/>
                    <a:gd name="T9" fmla="*/ 4 h 11"/>
                    <a:gd name="T10" fmla="*/ 7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7" y="0"/>
                      </a:moveTo>
                      <a:cubicBezTo>
                        <a:pt x="6" y="0"/>
                        <a:pt x="6" y="0"/>
                        <a:pt x="5" y="0"/>
                      </a:cubicBezTo>
                      <a:cubicBezTo>
                        <a:pt x="4" y="1"/>
                        <a:pt x="2" y="3"/>
                        <a:pt x="0" y="11"/>
                      </a:cubicBezTo>
                      <a:cubicBezTo>
                        <a:pt x="0" y="11"/>
                        <a:pt x="0" y="11"/>
                        <a:pt x="1" y="11"/>
                      </a:cubicBezTo>
                      <a:cubicBezTo>
                        <a:pt x="6" y="10"/>
                        <a:pt x="9" y="7"/>
                        <a:pt x="9" y="4"/>
                      </a:cubicBezTo>
                      <a:cubicBezTo>
                        <a:pt x="9" y="3"/>
                        <a:pt x="9" y="1"/>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5" name="Freeform 40">
                  <a:extLst>
                    <a:ext uri="{FF2B5EF4-FFF2-40B4-BE49-F238E27FC236}">
                      <a16:creationId xmlns:a16="http://schemas.microsoft.com/office/drawing/2014/main" id="{5C39B20B-5082-8F03-E336-420B2831934D}"/>
                    </a:ext>
                  </a:extLst>
                </p:cNvPr>
                <p:cNvSpPr>
                  <a:spLocks noEditPoints="1"/>
                </p:cNvSpPr>
                <p:nvPr/>
              </p:nvSpPr>
              <p:spPr bwMode="auto">
                <a:xfrm>
                  <a:off x="6162676" y="3044826"/>
                  <a:ext cx="220663" cy="239713"/>
                </a:xfrm>
                <a:custGeom>
                  <a:avLst/>
                  <a:gdLst>
                    <a:gd name="T0" fmla="*/ 62 w 123"/>
                    <a:gd name="T1" fmla="*/ 3 h 133"/>
                    <a:gd name="T2" fmla="*/ 12 w 123"/>
                    <a:gd name="T3" fmla="*/ 36 h 133"/>
                    <a:gd name="T4" fmla="*/ 37 w 123"/>
                    <a:gd name="T5" fmla="*/ 111 h 133"/>
                    <a:gd name="T6" fmla="*/ 38 w 123"/>
                    <a:gd name="T7" fmla="*/ 133 h 133"/>
                    <a:gd name="T8" fmla="*/ 62 w 123"/>
                    <a:gd name="T9" fmla="*/ 133 h 133"/>
                    <a:gd name="T10" fmla="*/ 85 w 123"/>
                    <a:gd name="T11" fmla="*/ 133 h 133"/>
                    <a:gd name="T12" fmla="*/ 86 w 123"/>
                    <a:gd name="T13" fmla="*/ 111 h 133"/>
                    <a:gd name="T14" fmla="*/ 111 w 123"/>
                    <a:gd name="T15" fmla="*/ 36 h 133"/>
                    <a:gd name="T16" fmla="*/ 62 w 123"/>
                    <a:gd name="T17" fmla="*/ 3 h 133"/>
                    <a:gd name="T18" fmla="*/ 85 w 123"/>
                    <a:gd name="T19" fmla="*/ 75 h 133"/>
                    <a:gd name="T20" fmla="*/ 83 w 123"/>
                    <a:gd name="T21" fmla="*/ 76 h 133"/>
                    <a:gd name="T22" fmla="*/ 82 w 123"/>
                    <a:gd name="T23" fmla="*/ 83 h 133"/>
                    <a:gd name="T24" fmla="*/ 74 w 123"/>
                    <a:gd name="T25" fmla="*/ 128 h 133"/>
                    <a:gd name="T26" fmla="*/ 70 w 123"/>
                    <a:gd name="T27" fmla="*/ 127 h 133"/>
                    <a:gd name="T28" fmla="*/ 77 w 123"/>
                    <a:gd name="T29" fmla="*/ 82 h 133"/>
                    <a:gd name="T30" fmla="*/ 78 w 123"/>
                    <a:gd name="T31" fmla="*/ 75 h 133"/>
                    <a:gd name="T32" fmla="*/ 62 w 123"/>
                    <a:gd name="T33" fmla="*/ 66 h 133"/>
                    <a:gd name="T34" fmla="*/ 46 w 123"/>
                    <a:gd name="T35" fmla="*/ 75 h 133"/>
                    <a:gd name="T36" fmla="*/ 47 w 123"/>
                    <a:gd name="T37" fmla="*/ 82 h 133"/>
                    <a:gd name="T38" fmla="*/ 54 w 123"/>
                    <a:gd name="T39" fmla="*/ 128 h 133"/>
                    <a:gd name="T40" fmla="*/ 49 w 123"/>
                    <a:gd name="T41" fmla="*/ 128 h 133"/>
                    <a:gd name="T42" fmla="*/ 42 w 123"/>
                    <a:gd name="T43" fmla="*/ 83 h 133"/>
                    <a:gd name="T44" fmla="*/ 41 w 123"/>
                    <a:gd name="T45" fmla="*/ 76 h 133"/>
                    <a:gd name="T46" fmla="*/ 38 w 123"/>
                    <a:gd name="T47" fmla="*/ 76 h 133"/>
                    <a:gd name="T48" fmla="*/ 26 w 123"/>
                    <a:gd name="T49" fmla="*/ 65 h 133"/>
                    <a:gd name="T50" fmla="*/ 30 w 123"/>
                    <a:gd name="T51" fmla="*/ 57 h 133"/>
                    <a:gd name="T52" fmla="*/ 36 w 123"/>
                    <a:gd name="T53" fmla="*/ 57 h 133"/>
                    <a:gd name="T54" fmla="*/ 44 w 123"/>
                    <a:gd name="T55" fmla="*/ 71 h 133"/>
                    <a:gd name="T56" fmla="*/ 58 w 123"/>
                    <a:gd name="T57" fmla="*/ 63 h 133"/>
                    <a:gd name="T58" fmla="*/ 51 w 123"/>
                    <a:gd name="T59" fmla="*/ 50 h 133"/>
                    <a:gd name="T60" fmla="*/ 62 w 123"/>
                    <a:gd name="T61" fmla="*/ 40 h 133"/>
                    <a:gd name="T62" fmla="*/ 72 w 123"/>
                    <a:gd name="T63" fmla="*/ 50 h 133"/>
                    <a:gd name="T64" fmla="*/ 65 w 123"/>
                    <a:gd name="T65" fmla="*/ 63 h 133"/>
                    <a:gd name="T66" fmla="*/ 79 w 123"/>
                    <a:gd name="T67" fmla="*/ 71 h 133"/>
                    <a:gd name="T68" fmla="*/ 87 w 123"/>
                    <a:gd name="T69" fmla="*/ 56 h 133"/>
                    <a:gd name="T70" fmla="*/ 93 w 123"/>
                    <a:gd name="T71" fmla="*/ 56 h 133"/>
                    <a:gd name="T72" fmla="*/ 98 w 123"/>
                    <a:gd name="T73" fmla="*/ 65 h 133"/>
                    <a:gd name="T74" fmla="*/ 85 w 123"/>
                    <a:gd name="T75" fmla="*/ 7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3">
                      <a:moveTo>
                        <a:pt x="62" y="3"/>
                      </a:moveTo>
                      <a:cubicBezTo>
                        <a:pt x="62" y="3"/>
                        <a:pt x="25" y="0"/>
                        <a:pt x="12" y="36"/>
                      </a:cubicBezTo>
                      <a:cubicBezTo>
                        <a:pt x="0" y="68"/>
                        <a:pt x="36" y="100"/>
                        <a:pt x="37" y="111"/>
                      </a:cubicBezTo>
                      <a:cubicBezTo>
                        <a:pt x="39" y="121"/>
                        <a:pt x="38" y="133"/>
                        <a:pt x="38" y="133"/>
                      </a:cubicBezTo>
                      <a:cubicBezTo>
                        <a:pt x="62" y="133"/>
                        <a:pt x="62" y="133"/>
                        <a:pt x="62" y="133"/>
                      </a:cubicBezTo>
                      <a:cubicBezTo>
                        <a:pt x="85" y="133"/>
                        <a:pt x="85" y="133"/>
                        <a:pt x="85" y="133"/>
                      </a:cubicBezTo>
                      <a:cubicBezTo>
                        <a:pt x="85" y="133"/>
                        <a:pt x="84" y="121"/>
                        <a:pt x="86" y="111"/>
                      </a:cubicBezTo>
                      <a:cubicBezTo>
                        <a:pt x="88" y="100"/>
                        <a:pt x="123" y="68"/>
                        <a:pt x="111" y="36"/>
                      </a:cubicBezTo>
                      <a:cubicBezTo>
                        <a:pt x="98" y="0"/>
                        <a:pt x="62" y="3"/>
                        <a:pt x="62" y="3"/>
                      </a:cubicBezTo>
                      <a:close/>
                      <a:moveTo>
                        <a:pt x="85" y="75"/>
                      </a:moveTo>
                      <a:cubicBezTo>
                        <a:pt x="85" y="76"/>
                        <a:pt x="84" y="76"/>
                        <a:pt x="83" y="76"/>
                      </a:cubicBezTo>
                      <a:cubicBezTo>
                        <a:pt x="82" y="78"/>
                        <a:pt x="82" y="80"/>
                        <a:pt x="82" y="83"/>
                      </a:cubicBezTo>
                      <a:cubicBezTo>
                        <a:pt x="80" y="99"/>
                        <a:pt x="74" y="127"/>
                        <a:pt x="74" y="128"/>
                      </a:cubicBezTo>
                      <a:cubicBezTo>
                        <a:pt x="70" y="127"/>
                        <a:pt x="70" y="127"/>
                        <a:pt x="70" y="127"/>
                      </a:cubicBezTo>
                      <a:cubicBezTo>
                        <a:pt x="70" y="127"/>
                        <a:pt x="75" y="99"/>
                        <a:pt x="77" y="82"/>
                      </a:cubicBezTo>
                      <a:cubicBezTo>
                        <a:pt x="77" y="80"/>
                        <a:pt x="78" y="77"/>
                        <a:pt x="78" y="75"/>
                      </a:cubicBezTo>
                      <a:cubicBezTo>
                        <a:pt x="71" y="73"/>
                        <a:pt x="65" y="68"/>
                        <a:pt x="62" y="66"/>
                      </a:cubicBezTo>
                      <a:cubicBezTo>
                        <a:pt x="59" y="68"/>
                        <a:pt x="52" y="73"/>
                        <a:pt x="46" y="75"/>
                      </a:cubicBezTo>
                      <a:cubicBezTo>
                        <a:pt x="46" y="78"/>
                        <a:pt x="46" y="80"/>
                        <a:pt x="47" y="82"/>
                      </a:cubicBezTo>
                      <a:cubicBezTo>
                        <a:pt x="49" y="99"/>
                        <a:pt x="54" y="127"/>
                        <a:pt x="54" y="128"/>
                      </a:cubicBezTo>
                      <a:cubicBezTo>
                        <a:pt x="49" y="128"/>
                        <a:pt x="49" y="128"/>
                        <a:pt x="49" y="128"/>
                      </a:cubicBezTo>
                      <a:cubicBezTo>
                        <a:pt x="49" y="128"/>
                        <a:pt x="44" y="99"/>
                        <a:pt x="42" y="83"/>
                      </a:cubicBezTo>
                      <a:cubicBezTo>
                        <a:pt x="42" y="80"/>
                        <a:pt x="41" y="78"/>
                        <a:pt x="41" y="76"/>
                      </a:cubicBezTo>
                      <a:cubicBezTo>
                        <a:pt x="40" y="76"/>
                        <a:pt x="39" y="76"/>
                        <a:pt x="38" y="76"/>
                      </a:cubicBezTo>
                      <a:cubicBezTo>
                        <a:pt x="31" y="75"/>
                        <a:pt x="26" y="70"/>
                        <a:pt x="26" y="65"/>
                      </a:cubicBezTo>
                      <a:cubicBezTo>
                        <a:pt x="25" y="62"/>
                        <a:pt x="27" y="58"/>
                        <a:pt x="30" y="57"/>
                      </a:cubicBezTo>
                      <a:cubicBezTo>
                        <a:pt x="32" y="56"/>
                        <a:pt x="34" y="56"/>
                        <a:pt x="36" y="57"/>
                      </a:cubicBezTo>
                      <a:cubicBezTo>
                        <a:pt x="40" y="59"/>
                        <a:pt x="43" y="65"/>
                        <a:pt x="44" y="71"/>
                      </a:cubicBezTo>
                      <a:cubicBezTo>
                        <a:pt x="50" y="69"/>
                        <a:pt x="55" y="65"/>
                        <a:pt x="58" y="63"/>
                      </a:cubicBezTo>
                      <a:cubicBezTo>
                        <a:pt x="55" y="60"/>
                        <a:pt x="50" y="56"/>
                        <a:pt x="51" y="50"/>
                      </a:cubicBezTo>
                      <a:cubicBezTo>
                        <a:pt x="52" y="42"/>
                        <a:pt x="58" y="40"/>
                        <a:pt x="62" y="40"/>
                      </a:cubicBezTo>
                      <a:cubicBezTo>
                        <a:pt x="65" y="40"/>
                        <a:pt x="71" y="42"/>
                        <a:pt x="72" y="50"/>
                      </a:cubicBezTo>
                      <a:cubicBezTo>
                        <a:pt x="73" y="55"/>
                        <a:pt x="68" y="60"/>
                        <a:pt x="65" y="63"/>
                      </a:cubicBezTo>
                      <a:cubicBezTo>
                        <a:pt x="68" y="65"/>
                        <a:pt x="74" y="69"/>
                        <a:pt x="79" y="71"/>
                      </a:cubicBezTo>
                      <a:cubicBezTo>
                        <a:pt x="81" y="64"/>
                        <a:pt x="83" y="59"/>
                        <a:pt x="87" y="56"/>
                      </a:cubicBezTo>
                      <a:cubicBezTo>
                        <a:pt x="89" y="55"/>
                        <a:pt x="91" y="55"/>
                        <a:pt x="93" y="56"/>
                      </a:cubicBezTo>
                      <a:cubicBezTo>
                        <a:pt x="96" y="58"/>
                        <a:pt x="98" y="61"/>
                        <a:pt x="98" y="65"/>
                      </a:cubicBezTo>
                      <a:cubicBezTo>
                        <a:pt x="97" y="69"/>
                        <a:pt x="93" y="74"/>
                        <a:pt x="85"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6" name="Rectangle 41">
                  <a:extLst>
                    <a:ext uri="{FF2B5EF4-FFF2-40B4-BE49-F238E27FC236}">
                      <a16:creationId xmlns:a16="http://schemas.microsoft.com/office/drawing/2014/main" id="{5A19BB74-1F48-38B9-BB5F-0BCBF2439E23}"/>
                    </a:ext>
                  </a:extLst>
                </p:cNvPr>
                <p:cNvSpPr>
                  <a:spLocks noChangeArrowheads="1"/>
                </p:cNvSpPr>
                <p:nvPr/>
              </p:nvSpPr>
              <p:spPr bwMode="auto">
                <a:xfrm>
                  <a:off x="6230938" y="3302001"/>
                  <a:ext cx="857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7" name="Freeform 42">
                  <a:extLst>
                    <a:ext uri="{FF2B5EF4-FFF2-40B4-BE49-F238E27FC236}">
                      <a16:creationId xmlns:a16="http://schemas.microsoft.com/office/drawing/2014/main" id="{30F95E37-537E-164E-328D-3C89E0A52E13}"/>
                    </a:ext>
                  </a:extLst>
                </p:cNvPr>
                <p:cNvSpPr>
                  <a:spLocks/>
                </p:cNvSpPr>
                <p:nvPr/>
              </p:nvSpPr>
              <p:spPr bwMode="auto">
                <a:xfrm>
                  <a:off x="6267451" y="2968626"/>
                  <a:ext cx="14288" cy="63500"/>
                </a:xfrm>
                <a:custGeom>
                  <a:avLst/>
                  <a:gdLst>
                    <a:gd name="T0" fmla="*/ 4 w 8"/>
                    <a:gd name="T1" fmla="*/ 36 h 36"/>
                    <a:gd name="T2" fmla="*/ 8 w 8"/>
                    <a:gd name="T3" fmla="*/ 32 h 36"/>
                    <a:gd name="T4" fmla="*/ 8 w 8"/>
                    <a:gd name="T5" fmla="*/ 4 h 36"/>
                    <a:gd name="T6" fmla="*/ 4 w 8"/>
                    <a:gd name="T7" fmla="*/ 0 h 36"/>
                    <a:gd name="T8" fmla="*/ 0 w 8"/>
                    <a:gd name="T9" fmla="*/ 4 h 36"/>
                    <a:gd name="T10" fmla="*/ 0 w 8"/>
                    <a:gd name="T11" fmla="*/ 32 h 36"/>
                    <a:gd name="T12" fmla="*/ 4 w 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 h="36">
                      <a:moveTo>
                        <a:pt x="4" y="36"/>
                      </a:moveTo>
                      <a:cubicBezTo>
                        <a:pt x="6" y="36"/>
                        <a:pt x="8" y="34"/>
                        <a:pt x="8" y="32"/>
                      </a:cubicBezTo>
                      <a:cubicBezTo>
                        <a:pt x="8" y="4"/>
                        <a:pt x="8" y="4"/>
                        <a:pt x="8" y="4"/>
                      </a:cubicBezTo>
                      <a:cubicBezTo>
                        <a:pt x="8" y="2"/>
                        <a:pt x="6" y="0"/>
                        <a:pt x="4" y="0"/>
                      </a:cubicBezTo>
                      <a:cubicBezTo>
                        <a:pt x="1" y="0"/>
                        <a:pt x="0" y="2"/>
                        <a:pt x="0" y="4"/>
                      </a:cubicBezTo>
                      <a:cubicBezTo>
                        <a:pt x="0" y="32"/>
                        <a:pt x="0" y="32"/>
                        <a:pt x="0" y="32"/>
                      </a:cubicBezTo>
                      <a:cubicBezTo>
                        <a:pt x="0" y="34"/>
                        <a:pt x="1" y="36"/>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8" name="Freeform 43">
                  <a:extLst>
                    <a:ext uri="{FF2B5EF4-FFF2-40B4-BE49-F238E27FC236}">
                      <a16:creationId xmlns:a16="http://schemas.microsoft.com/office/drawing/2014/main" id="{F802A322-ACCE-4646-0F8D-6EFE131B655A}"/>
                    </a:ext>
                  </a:extLst>
                </p:cNvPr>
                <p:cNvSpPr>
                  <a:spLocks/>
                </p:cNvSpPr>
                <p:nvPr/>
              </p:nvSpPr>
              <p:spPr bwMode="auto">
                <a:xfrm>
                  <a:off x="6192838" y="2998788"/>
                  <a:ext cx="41275" cy="47625"/>
                </a:xfrm>
                <a:custGeom>
                  <a:avLst/>
                  <a:gdLst>
                    <a:gd name="T0" fmla="*/ 15 w 23"/>
                    <a:gd name="T1" fmla="*/ 26 h 27"/>
                    <a:gd name="T2" fmla="*/ 18 w 23"/>
                    <a:gd name="T3" fmla="*/ 27 h 27"/>
                    <a:gd name="T4" fmla="*/ 21 w 23"/>
                    <a:gd name="T5" fmla="*/ 26 h 27"/>
                    <a:gd name="T6" fmla="*/ 22 w 23"/>
                    <a:gd name="T7" fmla="*/ 21 h 27"/>
                    <a:gd name="T8" fmla="*/ 8 w 23"/>
                    <a:gd name="T9" fmla="*/ 2 h 27"/>
                    <a:gd name="T10" fmla="*/ 2 w 23"/>
                    <a:gd name="T11" fmla="*/ 2 h 27"/>
                    <a:gd name="T12" fmla="*/ 1 w 23"/>
                    <a:gd name="T13" fmla="*/ 7 h 27"/>
                    <a:gd name="T14" fmla="*/ 15 w 23"/>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15" y="26"/>
                      </a:moveTo>
                      <a:cubicBezTo>
                        <a:pt x="16" y="27"/>
                        <a:pt x="17" y="27"/>
                        <a:pt x="18" y="27"/>
                      </a:cubicBezTo>
                      <a:cubicBezTo>
                        <a:pt x="19" y="27"/>
                        <a:pt x="20" y="27"/>
                        <a:pt x="21" y="26"/>
                      </a:cubicBezTo>
                      <a:cubicBezTo>
                        <a:pt x="23" y="25"/>
                        <a:pt x="23" y="23"/>
                        <a:pt x="22" y="21"/>
                      </a:cubicBezTo>
                      <a:cubicBezTo>
                        <a:pt x="8" y="2"/>
                        <a:pt x="8" y="2"/>
                        <a:pt x="8" y="2"/>
                      </a:cubicBezTo>
                      <a:cubicBezTo>
                        <a:pt x="6" y="1"/>
                        <a:pt x="4" y="0"/>
                        <a:pt x="2" y="2"/>
                      </a:cubicBezTo>
                      <a:cubicBezTo>
                        <a:pt x="0" y="3"/>
                        <a:pt x="0" y="5"/>
                        <a:pt x="1" y="7"/>
                      </a:cubicBezTo>
                      <a:lnTo>
                        <a:pt x="1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9" name="Freeform 44">
                  <a:extLst>
                    <a:ext uri="{FF2B5EF4-FFF2-40B4-BE49-F238E27FC236}">
                      <a16:creationId xmlns:a16="http://schemas.microsoft.com/office/drawing/2014/main" id="{E7F561C1-4409-7E5E-F7F9-B3AF7625B050}"/>
                    </a:ext>
                  </a:extLst>
                </p:cNvPr>
                <p:cNvSpPr>
                  <a:spLocks/>
                </p:cNvSpPr>
                <p:nvPr/>
              </p:nvSpPr>
              <p:spPr bwMode="auto">
                <a:xfrm>
                  <a:off x="6319838" y="2998788"/>
                  <a:ext cx="36513" cy="47625"/>
                </a:xfrm>
                <a:custGeom>
                  <a:avLst/>
                  <a:gdLst>
                    <a:gd name="T0" fmla="*/ 3 w 21"/>
                    <a:gd name="T1" fmla="*/ 27 h 27"/>
                    <a:gd name="T2" fmla="*/ 5 w 21"/>
                    <a:gd name="T3" fmla="*/ 27 h 27"/>
                    <a:gd name="T4" fmla="*/ 8 w 21"/>
                    <a:gd name="T5" fmla="*/ 25 h 27"/>
                    <a:gd name="T6" fmla="*/ 19 w 21"/>
                    <a:gd name="T7" fmla="*/ 7 h 27"/>
                    <a:gd name="T8" fmla="*/ 18 w 21"/>
                    <a:gd name="T9" fmla="*/ 1 h 27"/>
                    <a:gd name="T10" fmla="*/ 12 w 21"/>
                    <a:gd name="T11" fmla="*/ 3 h 27"/>
                    <a:gd name="T12" fmla="*/ 1 w 21"/>
                    <a:gd name="T13" fmla="*/ 21 h 27"/>
                    <a:gd name="T14" fmla="*/ 3 w 21"/>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3" y="27"/>
                      </a:moveTo>
                      <a:cubicBezTo>
                        <a:pt x="3" y="27"/>
                        <a:pt x="4" y="27"/>
                        <a:pt x="5" y="27"/>
                      </a:cubicBezTo>
                      <a:cubicBezTo>
                        <a:pt x="6" y="27"/>
                        <a:pt x="8" y="27"/>
                        <a:pt x="8" y="25"/>
                      </a:cubicBezTo>
                      <a:cubicBezTo>
                        <a:pt x="19" y="7"/>
                        <a:pt x="19" y="7"/>
                        <a:pt x="19" y="7"/>
                      </a:cubicBezTo>
                      <a:cubicBezTo>
                        <a:pt x="21" y="5"/>
                        <a:pt x="20" y="3"/>
                        <a:pt x="18" y="1"/>
                      </a:cubicBezTo>
                      <a:cubicBezTo>
                        <a:pt x="16" y="0"/>
                        <a:pt x="14" y="1"/>
                        <a:pt x="12" y="3"/>
                      </a:cubicBezTo>
                      <a:cubicBezTo>
                        <a:pt x="1" y="21"/>
                        <a:pt x="1" y="21"/>
                        <a:pt x="1" y="21"/>
                      </a:cubicBezTo>
                      <a:cubicBezTo>
                        <a:pt x="0" y="23"/>
                        <a:pt x="1" y="26"/>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00" name="Freeform 45">
                  <a:extLst>
                    <a:ext uri="{FF2B5EF4-FFF2-40B4-BE49-F238E27FC236}">
                      <a16:creationId xmlns:a16="http://schemas.microsoft.com/office/drawing/2014/main" id="{845A4648-963A-285C-338A-3717A8C79E85}"/>
                    </a:ext>
                  </a:extLst>
                </p:cNvPr>
                <p:cNvSpPr>
                  <a:spLocks/>
                </p:cNvSpPr>
                <p:nvPr/>
              </p:nvSpPr>
              <p:spPr bwMode="auto">
                <a:xfrm>
                  <a:off x="6367463" y="3054351"/>
                  <a:ext cx="50800" cy="33338"/>
                </a:xfrm>
                <a:custGeom>
                  <a:avLst/>
                  <a:gdLst>
                    <a:gd name="T0" fmla="*/ 26 w 28"/>
                    <a:gd name="T1" fmla="*/ 2 h 19"/>
                    <a:gd name="T2" fmla="*/ 21 w 28"/>
                    <a:gd name="T3" fmla="*/ 1 h 19"/>
                    <a:gd name="T4" fmla="*/ 2 w 28"/>
                    <a:gd name="T5" fmla="*/ 11 h 19"/>
                    <a:gd name="T6" fmla="*/ 1 w 28"/>
                    <a:gd name="T7" fmla="*/ 17 h 19"/>
                    <a:gd name="T8" fmla="*/ 4 w 28"/>
                    <a:gd name="T9" fmla="*/ 19 h 19"/>
                    <a:gd name="T10" fmla="*/ 6 w 28"/>
                    <a:gd name="T11" fmla="*/ 18 h 19"/>
                    <a:gd name="T12" fmla="*/ 25 w 28"/>
                    <a:gd name="T13" fmla="*/ 8 h 19"/>
                    <a:gd name="T14" fmla="*/ 26 w 28"/>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26" y="2"/>
                      </a:moveTo>
                      <a:cubicBezTo>
                        <a:pt x="25" y="0"/>
                        <a:pt x="23" y="0"/>
                        <a:pt x="21" y="1"/>
                      </a:cubicBezTo>
                      <a:cubicBezTo>
                        <a:pt x="2" y="11"/>
                        <a:pt x="2" y="11"/>
                        <a:pt x="2" y="11"/>
                      </a:cubicBezTo>
                      <a:cubicBezTo>
                        <a:pt x="0" y="12"/>
                        <a:pt x="0" y="15"/>
                        <a:pt x="1" y="17"/>
                      </a:cubicBezTo>
                      <a:cubicBezTo>
                        <a:pt x="1" y="18"/>
                        <a:pt x="3" y="19"/>
                        <a:pt x="4" y="19"/>
                      </a:cubicBezTo>
                      <a:cubicBezTo>
                        <a:pt x="5" y="19"/>
                        <a:pt x="6" y="19"/>
                        <a:pt x="6" y="18"/>
                      </a:cubicBezTo>
                      <a:cubicBezTo>
                        <a:pt x="25" y="8"/>
                        <a:pt x="25" y="8"/>
                        <a:pt x="25" y="8"/>
                      </a:cubicBezTo>
                      <a:cubicBezTo>
                        <a:pt x="27" y="7"/>
                        <a:pt x="28" y="4"/>
                        <a:pt x="2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201" name="Freeform 46">
                  <a:extLst>
                    <a:ext uri="{FF2B5EF4-FFF2-40B4-BE49-F238E27FC236}">
                      <a16:creationId xmlns:a16="http://schemas.microsoft.com/office/drawing/2014/main" id="{6F5B6A18-D7E9-F192-E1E7-E67E26C481B2}"/>
                    </a:ext>
                  </a:extLst>
                </p:cNvPr>
                <p:cNvSpPr>
                  <a:spLocks/>
                </p:cNvSpPr>
                <p:nvPr/>
              </p:nvSpPr>
              <p:spPr bwMode="auto">
                <a:xfrm>
                  <a:off x="6130926" y="3054351"/>
                  <a:ext cx="50800" cy="33338"/>
                </a:xfrm>
                <a:custGeom>
                  <a:avLst/>
                  <a:gdLst>
                    <a:gd name="T0" fmla="*/ 25 w 28"/>
                    <a:gd name="T1" fmla="*/ 11 h 19"/>
                    <a:gd name="T2" fmla="*/ 6 w 28"/>
                    <a:gd name="T3" fmla="*/ 1 h 19"/>
                    <a:gd name="T4" fmla="*/ 1 w 28"/>
                    <a:gd name="T5" fmla="*/ 2 h 19"/>
                    <a:gd name="T6" fmla="*/ 3 w 28"/>
                    <a:gd name="T7" fmla="*/ 8 h 19"/>
                    <a:gd name="T8" fmla="*/ 21 w 28"/>
                    <a:gd name="T9" fmla="*/ 18 h 19"/>
                    <a:gd name="T10" fmla="*/ 23 w 28"/>
                    <a:gd name="T11" fmla="*/ 19 h 19"/>
                    <a:gd name="T12" fmla="*/ 27 w 28"/>
                    <a:gd name="T13" fmla="*/ 17 h 19"/>
                    <a:gd name="T14" fmla="*/ 25 w 28"/>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25" y="11"/>
                      </a:moveTo>
                      <a:cubicBezTo>
                        <a:pt x="6" y="1"/>
                        <a:pt x="6" y="1"/>
                        <a:pt x="6" y="1"/>
                      </a:cubicBezTo>
                      <a:cubicBezTo>
                        <a:pt x="5" y="0"/>
                        <a:pt x="2" y="0"/>
                        <a:pt x="1" y="2"/>
                      </a:cubicBezTo>
                      <a:cubicBezTo>
                        <a:pt x="0" y="4"/>
                        <a:pt x="1" y="7"/>
                        <a:pt x="3" y="8"/>
                      </a:cubicBezTo>
                      <a:cubicBezTo>
                        <a:pt x="21" y="18"/>
                        <a:pt x="21" y="18"/>
                        <a:pt x="21" y="18"/>
                      </a:cubicBezTo>
                      <a:cubicBezTo>
                        <a:pt x="22" y="19"/>
                        <a:pt x="23" y="19"/>
                        <a:pt x="23" y="19"/>
                      </a:cubicBezTo>
                      <a:cubicBezTo>
                        <a:pt x="25" y="19"/>
                        <a:pt x="26" y="18"/>
                        <a:pt x="27" y="17"/>
                      </a:cubicBezTo>
                      <a:cubicBezTo>
                        <a:pt x="28" y="15"/>
                        <a:pt x="27" y="12"/>
                        <a:pt x="2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grpSp>
            <p:nvGrpSpPr>
              <p:cNvPr id="176" name="Group 175">
                <a:extLst>
                  <a:ext uri="{FF2B5EF4-FFF2-40B4-BE49-F238E27FC236}">
                    <a16:creationId xmlns:a16="http://schemas.microsoft.com/office/drawing/2014/main" id="{98E1528B-CE31-7B9B-B053-DD243BD5F3B1}"/>
                  </a:ext>
                </a:extLst>
              </p:cNvPr>
              <p:cNvGrpSpPr/>
              <p:nvPr/>
            </p:nvGrpSpPr>
            <p:grpSpPr>
              <a:xfrm>
                <a:off x="2007449" y="3060822"/>
                <a:ext cx="180018" cy="178766"/>
                <a:chOff x="2767013" y="3048001"/>
                <a:chExt cx="228601" cy="227012"/>
              </a:xfrm>
            </p:grpSpPr>
            <p:sp>
              <p:nvSpPr>
                <p:cNvPr id="188" name="Freeform 47">
                  <a:extLst>
                    <a:ext uri="{FF2B5EF4-FFF2-40B4-BE49-F238E27FC236}">
                      <a16:creationId xmlns:a16="http://schemas.microsoft.com/office/drawing/2014/main" id="{E137BD7F-B892-06F9-196D-470D0303ED31}"/>
                    </a:ext>
                  </a:extLst>
                </p:cNvPr>
                <p:cNvSpPr>
                  <a:spLocks/>
                </p:cNvSpPr>
                <p:nvPr/>
              </p:nvSpPr>
              <p:spPr bwMode="auto">
                <a:xfrm>
                  <a:off x="2774951" y="3259138"/>
                  <a:ext cx="220663" cy="15875"/>
                </a:xfrm>
                <a:custGeom>
                  <a:avLst/>
                  <a:gdLst>
                    <a:gd name="T0" fmla="*/ 0 w 123"/>
                    <a:gd name="T1" fmla="*/ 5 h 9"/>
                    <a:gd name="T2" fmla="*/ 4 w 123"/>
                    <a:gd name="T3" fmla="*/ 9 h 9"/>
                    <a:gd name="T4" fmla="*/ 119 w 123"/>
                    <a:gd name="T5" fmla="*/ 8 h 9"/>
                    <a:gd name="T6" fmla="*/ 123 w 123"/>
                    <a:gd name="T7" fmla="*/ 4 h 9"/>
                    <a:gd name="T8" fmla="*/ 119 w 123"/>
                    <a:gd name="T9" fmla="*/ 0 h 9"/>
                    <a:gd name="T10" fmla="*/ 4 w 123"/>
                    <a:gd name="T11" fmla="*/ 2 h 9"/>
                    <a:gd name="T12" fmla="*/ 0 w 123"/>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23" h="9">
                      <a:moveTo>
                        <a:pt x="0" y="5"/>
                      </a:moveTo>
                      <a:cubicBezTo>
                        <a:pt x="0" y="8"/>
                        <a:pt x="2" y="9"/>
                        <a:pt x="4" y="9"/>
                      </a:cubicBezTo>
                      <a:cubicBezTo>
                        <a:pt x="119" y="8"/>
                        <a:pt x="119" y="8"/>
                        <a:pt x="119" y="8"/>
                      </a:cubicBezTo>
                      <a:cubicBezTo>
                        <a:pt x="121" y="8"/>
                        <a:pt x="123" y="6"/>
                        <a:pt x="123" y="4"/>
                      </a:cubicBezTo>
                      <a:cubicBezTo>
                        <a:pt x="123" y="2"/>
                        <a:pt x="121" y="0"/>
                        <a:pt x="119" y="0"/>
                      </a:cubicBezTo>
                      <a:cubicBezTo>
                        <a:pt x="4" y="2"/>
                        <a:pt x="4" y="2"/>
                        <a:pt x="4" y="2"/>
                      </a:cubicBezTo>
                      <a:cubicBezTo>
                        <a:pt x="2" y="2"/>
                        <a:pt x="0"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89" name="Freeform 48">
                  <a:extLst>
                    <a:ext uri="{FF2B5EF4-FFF2-40B4-BE49-F238E27FC236}">
                      <a16:creationId xmlns:a16="http://schemas.microsoft.com/office/drawing/2014/main" id="{71D06949-F144-D7AF-0DA4-48F59961C6B1}"/>
                    </a:ext>
                  </a:extLst>
                </p:cNvPr>
                <p:cNvSpPr>
                  <a:spLocks noEditPoints="1"/>
                </p:cNvSpPr>
                <p:nvPr/>
              </p:nvSpPr>
              <p:spPr bwMode="auto">
                <a:xfrm>
                  <a:off x="2849563" y="3098801"/>
                  <a:ext cx="55563" cy="147638"/>
                </a:xfrm>
                <a:custGeom>
                  <a:avLst/>
                  <a:gdLst>
                    <a:gd name="T0" fmla="*/ 7 w 31"/>
                    <a:gd name="T1" fmla="*/ 82 h 82"/>
                    <a:gd name="T2" fmla="*/ 7 w 31"/>
                    <a:gd name="T3" fmla="*/ 82 h 82"/>
                    <a:gd name="T4" fmla="*/ 25 w 31"/>
                    <a:gd name="T5" fmla="*/ 82 h 82"/>
                    <a:gd name="T6" fmla="*/ 31 w 31"/>
                    <a:gd name="T7" fmla="*/ 74 h 82"/>
                    <a:gd name="T8" fmla="*/ 30 w 31"/>
                    <a:gd name="T9" fmla="*/ 8 h 82"/>
                    <a:gd name="T10" fmla="*/ 28 w 31"/>
                    <a:gd name="T11" fmla="*/ 2 h 82"/>
                    <a:gd name="T12" fmla="*/ 24 w 31"/>
                    <a:gd name="T13" fmla="*/ 0 h 82"/>
                    <a:gd name="T14" fmla="*/ 6 w 31"/>
                    <a:gd name="T15" fmla="*/ 0 h 82"/>
                    <a:gd name="T16" fmla="*/ 0 w 31"/>
                    <a:gd name="T17" fmla="*/ 8 h 82"/>
                    <a:gd name="T18" fmla="*/ 1 w 31"/>
                    <a:gd name="T19" fmla="*/ 74 h 82"/>
                    <a:gd name="T20" fmla="*/ 3 w 31"/>
                    <a:gd name="T21" fmla="*/ 80 h 82"/>
                    <a:gd name="T22" fmla="*/ 7 w 31"/>
                    <a:gd name="T23" fmla="*/ 82 h 82"/>
                    <a:gd name="T24" fmla="*/ 7 w 31"/>
                    <a:gd name="T25" fmla="*/ 6 h 82"/>
                    <a:gd name="T26" fmla="*/ 24 w 31"/>
                    <a:gd name="T27" fmla="*/ 6 h 82"/>
                    <a:gd name="T28" fmla="*/ 25 w 31"/>
                    <a:gd name="T29" fmla="*/ 8 h 82"/>
                    <a:gd name="T30" fmla="*/ 25 w 31"/>
                    <a:gd name="T31" fmla="*/ 74 h 82"/>
                    <a:gd name="T32" fmla="*/ 24 w 31"/>
                    <a:gd name="T33" fmla="*/ 76 h 82"/>
                    <a:gd name="T34" fmla="*/ 7 w 31"/>
                    <a:gd name="T35" fmla="*/ 77 h 82"/>
                    <a:gd name="T36" fmla="*/ 6 w 31"/>
                    <a:gd name="T37" fmla="*/ 74 h 82"/>
                    <a:gd name="T38" fmla="*/ 6 w 31"/>
                    <a:gd name="T39" fmla="*/ 8 h 82"/>
                    <a:gd name="T40" fmla="*/ 7 w 31"/>
                    <a:gd name="T4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82">
                      <a:moveTo>
                        <a:pt x="7" y="82"/>
                      </a:moveTo>
                      <a:cubicBezTo>
                        <a:pt x="7" y="82"/>
                        <a:pt x="7" y="82"/>
                        <a:pt x="7" y="82"/>
                      </a:cubicBezTo>
                      <a:cubicBezTo>
                        <a:pt x="25" y="82"/>
                        <a:pt x="25" y="82"/>
                        <a:pt x="25" y="82"/>
                      </a:cubicBezTo>
                      <a:cubicBezTo>
                        <a:pt x="28" y="82"/>
                        <a:pt x="31" y="78"/>
                        <a:pt x="31" y="74"/>
                      </a:cubicBezTo>
                      <a:cubicBezTo>
                        <a:pt x="30" y="8"/>
                        <a:pt x="30" y="8"/>
                        <a:pt x="30" y="8"/>
                      </a:cubicBezTo>
                      <a:cubicBezTo>
                        <a:pt x="30" y="6"/>
                        <a:pt x="30" y="3"/>
                        <a:pt x="28" y="2"/>
                      </a:cubicBezTo>
                      <a:cubicBezTo>
                        <a:pt x="27" y="1"/>
                        <a:pt x="25" y="0"/>
                        <a:pt x="24" y="0"/>
                      </a:cubicBezTo>
                      <a:cubicBezTo>
                        <a:pt x="6" y="0"/>
                        <a:pt x="6" y="0"/>
                        <a:pt x="6" y="0"/>
                      </a:cubicBezTo>
                      <a:cubicBezTo>
                        <a:pt x="3" y="0"/>
                        <a:pt x="0" y="4"/>
                        <a:pt x="0" y="8"/>
                      </a:cubicBezTo>
                      <a:cubicBezTo>
                        <a:pt x="1" y="74"/>
                        <a:pt x="1" y="74"/>
                        <a:pt x="1" y="74"/>
                      </a:cubicBezTo>
                      <a:cubicBezTo>
                        <a:pt x="1" y="77"/>
                        <a:pt x="2" y="79"/>
                        <a:pt x="3" y="80"/>
                      </a:cubicBezTo>
                      <a:cubicBezTo>
                        <a:pt x="4" y="82"/>
                        <a:pt x="6" y="82"/>
                        <a:pt x="7" y="82"/>
                      </a:cubicBezTo>
                      <a:close/>
                      <a:moveTo>
                        <a:pt x="7" y="6"/>
                      </a:moveTo>
                      <a:cubicBezTo>
                        <a:pt x="24" y="6"/>
                        <a:pt x="24" y="6"/>
                        <a:pt x="24" y="6"/>
                      </a:cubicBezTo>
                      <a:cubicBezTo>
                        <a:pt x="24" y="6"/>
                        <a:pt x="25" y="6"/>
                        <a:pt x="25" y="8"/>
                      </a:cubicBezTo>
                      <a:cubicBezTo>
                        <a:pt x="25" y="74"/>
                        <a:pt x="25" y="74"/>
                        <a:pt x="25" y="74"/>
                      </a:cubicBezTo>
                      <a:cubicBezTo>
                        <a:pt x="26" y="76"/>
                        <a:pt x="25" y="76"/>
                        <a:pt x="24" y="76"/>
                      </a:cubicBezTo>
                      <a:cubicBezTo>
                        <a:pt x="7" y="77"/>
                        <a:pt x="7" y="77"/>
                        <a:pt x="7" y="77"/>
                      </a:cubicBezTo>
                      <a:cubicBezTo>
                        <a:pt x="7" y="77"/>
                        <a:pt x="6" y="76"/>
                        <a:pt x="6" y="74"/>
                      </a:cubicBezTo>
                      <a:cubicBezTo>
                        <a:pt x="6" y="8"/>
                        <a:pt x="6" y="8"/>
                        <a:pt x="6" y="8"/>
                      </a:cubicBezTo>
                      <a:cubicBezTo>
                        <a:pt x="6" y="7"/>
                        <a:pt x="6" y="6"/>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0" name="Freeform 49">
                  <a:extLst>
                    <a:ext uri="{FF2B5EF4-FFF2-40B4-BE49-F238E27FC236}">
                      <a16:creationId xmlns:a16="http://schemas.microsoft.com/office/drawing/2014/main" id="{F6FA2817-BC5A-7BF9-2553-A3FD99869989}"/>
                    </a:ext>
                  </a:extLst>
                </p:cNvPr>
                <p:cNvSpPr>
                  <a:spLocks noEditPoints="1"/>
                </p:cNvSpPr>
                <p:nvPr/>
              </p:nvSpPr>
              <p:spPr bwMode="auto">
                <a:xfrm>
                  <a:off x="2932113" y="3048001"/>
                  <a:ext cx="55563" cy="198438"/>
                </a:xfrm>
                <a:custGeom>
                  <a:avLst/>
                  <a:gdLst>
                    <a:gd name="T0" fmla="*/ 7 w 31"/>
                    <a:gd name="T1" fmla="*/ 110 h 110"/>
                    <a:gd name="T2" fmla="*/ 7 w 31"/>
                    <a:gd name="T3" fmla="*/ 110 h 110"/>
                    <a:gd name="T4" fmla="*/ 24 w 31"/>
                    <a:gd name="T5" fmla="*/ 110 h 110"/>
                    <a:gd name="T6" fmla="*/ 31 w 31"/>
                    <a:gd name="T7" fmla="*/ 100 h 110"/>
                    <a:gd name="T8" fmla="*/ 30 w 31"/>
                    <a:gd name="T9" fmla="*/ 9 h 110"/>
                    <a:gd name="T10" fmla="*/ 27 w 31"/>
                    <a:gd name="T11" fmla="*/ 1 h 110"/>
                    <a:gd name="T12" fmla="*/ 23 w 31"/>
                    <a:gd name="T13" fmla="*/ 0 h 110"/>
                    <a:gd name="T14" fmla="*/ 6 w 31"/>
                    <a:gd name="T15" fmla="*/ 0 h 110"/>
                    <a:gd name="T16" fmla="*/ 0 w 31"/>
                    <a:gd name="T17" fmla="*/ 10 h 110"/>
                    <a:gd name="T18" fmla="*/ 0 w 31"/>
                    <a:gd name="T19" fmla="*/ 100 h 110"/>
                    <a:gd name="T20" fmla="*/ 3 w 31"/>
                    <a:gd name="T21" fmla="*/ 108 h 110"/>
                    <a:gd name="T22" fmla="*/ 7 w 31"/>
                    <a:gd name="T23" fmla="*/ 110 h 110"/>
                    <a:gd name="T24" fmla="*/ 6 w 31"/>
                    <a:gd name="T25" fmla="*/ 6 h 110"/>
                    <a:gd name="T26" fmla="*/ 23 w 31"/>
                    <a:gd name="T27" fmla="*/ 5 h 110"/>
                    <a:gd name="T28" fmla="*/ 25 w 31"/>
                    <a:gd name="T29" fmla="*/ 9 h 110"/>
                    <a:gd name="T30" fmla="*/ 25 w 31"/>
                    <a:gd name="T31" fmla="*/ 100 h 110"/>
                    <a:gd name="T32" fmla="*/ 24 w 31"/>
                    <a:gd name="T33" fmla="*/ 104 h 110"/>
                    <a:gd name="T34" fmla="*/ 7 w 31"/>
                    <a:gd name="T35" fmla="*/ 104 h 110"/>
                    <a:gd name="T36" fmla="*/ 6 w 31"/>
                    <a:gd name="T37" fmla="*/ 100 h 110"/>
                    <a:gd name="T38" fmla="*/ 5 w 31"/>
                    <a:gd name="T39" fmla="*/ 10 h 110"/>
                    <a:gd name="T40" fmla="*/ 6 w 31"/>
                    <a:gd name="T41"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110">
                      <a:moveTo>
                        <a:pt x="7" y="110"/>
                      </a:moveTo>
                      <a:cubicBezTo>
                        <a:pt x="7" y="110"/>
                        <a:pt x="7" y="110"/>
                        <a:pt x="7" y="110"/>
                      </a:cubicBezTo>
                      <a:cubicBezTo>
                        <a:pt x="24" y="110"/>
                        <a:pt x="24" y="110"/>
                        <a:pt x="24" y="110"/>
                      </a:cubicBezTo>
                      <a:cubicBezTo>
                        <a:pt x="28" y="109"/>
                        <a:pt x="31" y="105"/>
                        <a:pt x="31" y="100"/>
                      </a:cubicBezTo>
                      <a:cubicBezTo>
                        <a:pt x="30" y="9"/>
                        <a:pt x="30" y="9"/>
                        <a:pt x="30" y="9"/>
                      </a:cubicBezTo>
                      <a:cubicBezTo>
                        <a:pt x="30" y="6"/>
                        <a:pt x="29" y="3"/>
                        <a:pt x="27" y="1"/>
                      </a:cubicBezTo>
                      <a:cubicBezTo>
                        <a:pt x="26" y="0"/>
                        <a:pt x="25" y="0"/>
                        <a:pt x="23" y="0"/>
                      </a:cubicBezTo>
                      <a:cubicBezTo>
                        <a:pt x="6" y="0"/>
                        <a:pt x="6" y="0"/>
                        <a:pt x="6" y="0"/>
                      </a:cubicBezTo>
                      <a:cubicBezTo>
                        <a:pt x="2" y="0"/>
                        <a:pt x="0" y="4"/>
                        <a:pt x="0" y="10"/>
                      </a:cubicBezTo>
                      <a:cubicBezTo>
                        <a:pt x="0" y="100"/>
                        <a:pt x="0" y="100"/>
                        <a:pt x="0" y="100"/>
                      </a:cubicBezTo>
                      <a:cubicBezTo>
                        <a:pt x="0" y="104"/>
                        <a:pt x="1" y="107"/>
                        <a:pt x="3" y="108"/>
                      </a:cubicBezTo>
                      <a:cubicBezTo>
                        <a:pt x="4" y="109"/>
                        <a:pt x="5" y="110"/>
                        <a:pt x="7" y="110"/>
                      </a:cubicBezTo>
                      <a:close/>
                      <a:moveTo>
                        <a:pt x="6" y="6"/>
                      </a:moveTo>
                      <a:cubicBezTo>
                        <a:pt x="23" y="5"/>
                        <a:pt x="23" y="5"/>
                        <a:pt x="23" y="5"/>
                      </a:cubicBezTo>
                      <a:cubicBezTo>
                        <a:pt x="24" y="6"/>
                        <a:pt x="25" y="7"/>
                        <a:pt x="25" y="9"/>
                      </a:cubicBezTo>
                      <a:cubicBezTo>
                        <a:pt x="25" y="100"/>
                        <a:pt x="25" y="100"/>
                        <a:pt x="25" y="100"/>
                      </a:cubicBezTo>
                      <a:cubicBezTo>
                        <a:pt x="25" y="102"/>
                        <a:pt x="24" y="104"/>
                        <a:pt x="24" y="104"/>
                      </a:cubicBezTo>
                      <a:cubicBezTo>
                        <a:pt x="7" y="104"/>
                        <a:pt x="7" y="104"/>
                        <a:pt x="7" y="104"/>
                      </a:cubicBezTo>
                      <a:cubicBezTo>
                        <a:pt x="7" y="104"/>
                        <a:pt x="6" y="103"/>
                        <a:pt x="6" y="100"/>
                      </a:cubicBezTo>
                      <a:cubicBezTo>
                        <a:pt x="5" y="10"/>
                        <a:pt x="5" y="10"/>
                        <a:pt x="5" y="10"/>
                      </a:cubicBezTo>
                      <a:cubicBezTo>
                        <a:pt x="5" y="8"/>
                        <a:pt x="6" y="6"/>
                        <a:pt x="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91" name="Freeform 50">
                  <a:extLst>
                    <a:ext uri="{FF2B5EF4-FFF2-40B4-BE49-F238E27FC236}">
                      <a16:creationId xmlns:a16="http://schemas.microsoft.com/office/drawing/2014/main" id="{AF8565C8-9A73-C34E-F6A2-B8232FB2FE85}"/>
                    </a:ext>
                  </a:extLst>
                </p:cNvPr>
                <p:cNvSpPr>
                  <a:spLocks noEditPoints="1"/>
                </p:cNvSpPr>
                <p:nvPr/>
              </p:nvSpPr>
              <p:spPr bwMode="auto">
                <a:xfrm>
                  <a:off x="2767013" y="3136901"/>
                  <a:ext cx="55563" cy="109538"/>
                </a:xfrm>
                <a:custGeom>
                  <a:avLst/>
                  <a:gdLst>
                    <a:gd name="T0" fmla="*/ 28 w 31"/>
                    <a:gd name="T1" fmla="*/ 2 h 61"/>
                    <a:gd name="T2" fmla="*/ 24 w 31"/>
                    <a:gd name="T3" fmla="*/ 0 h 61"/>
                    <a:gd name="T4" fmla="*/ 7 w 31"/>
                    <a:gd name="T5" fmla="*/ 1 h 61"/>
                    <a:gd name="T6" fmla="*/ 7 w 31"/>
                    <a:gd name="T7" fmla="*/ 1 h 61"/>
                    <a:gd name="T8" fmla="*/ 1 w 31"/>
                    <a:gd name="T9" fmla="*/ 9 h 61"/>
                    <a:gd name="T10" fmla="*/ 1 w 31"/>
                    <a:gd name="T11" fmla="*/ 54 h 61"/>
                    <a:gd name="T12" fmla="*/ 3 w 31"/>
                    <a:gd name="T13" fmla="*/ 60 h 61"/>
                    <a:gd name="T14" fmla="*/ 7 w 31"/>
                    <a:gd name="T15" fmla="*/ 61 h 61"/>
                    <a:gd name="T16" fmla="*/ 7 w 31"/>
                    <a:gd name="T17" fmla="*/ 61 h 61"/>
                    <a:gd name="T18" fmla="*/ 25 w 31"/>
                    <a:gd name="T19" fmla="*/ 61 h 61"/>
                    <a:gd name="T20" fmla="*/ 31 w 31"/>
                    <a:gd name="T21" fmla="*/ 53 h 61"/>
                    <a:gd name="T22" fmla="*/ 31 w 31"/>
                    <a:gd name="T23" fmla="*/ 8 h 61"/>
                    <a:gd name="T24" fmla="*/ 28 w 31"/>
                    <a:gd name="T25" fmla="*/ 2 h 61"/>
                    <a:gd name="T26" fmla="*/ 25 w 31"/>
                    <a:gd name="T27" fmla="*/ 56 h 61"/>
                    <a:gd name="T28" fmla="*/ 7 w 31"/>
                    <a:gd name="T29" fmla="*/ 56 h 61"/>
                    <a:gd name="T30" fmla="*/ 6 w 31"/>
                    <a:gd name="T31" fmla="*/ 54 h 61"/>
                    <a:gd name="T32" fmla="*/ 6 w 31"/>
                    <a:gd name="T33" fmla="*/ 9 h 61"/>
                    <a:gd name="T34" fmla="*/ 7 w 31"/>
                    <a:gd name="T35" fmla="*/ 6 h 61"/>
                    <a:gd name="T36" fmla="*/ 24 w 31"/>
                    <a:gd name="T37" fmla="*/ 6 h 61"/>
                    <a:gd name="T38" fmla="*/ 25 w 31"/>
                    <a:gd name="T39" fmla="*/ 8 h 61"/>
                    <a:gd name="T40" fmla="*/ 26 w 31"/>
                    <a:gd name="T41" fmla="*/ 53 h 61"/>
                    <a:gd name="T42" fmla="*/ 25 w 31"/>
                    <a:gd name="T4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1">
                      <a:moveTo>
                        <a:pt x="28" y="2"/>
                      </a:moveTo>
                      <a:cubicBezTo>
                        <a:pt x="27" y="1"/>
                        <a:pt x="26" y="0"/>
                        <a:pt x="24" y="0"/>
                      </a:cubicBezTo>
                      <a:cubicBezTo>
                        <a:pt x="7" y="1"/>
                        <a:pt x="7" y="1"/>
                        <a:pt x="7" y="1"/>
                      </a:cubicBezTo>
                      <a:cubicBezTo>
                        <a:pt x="7" y="1"/>
                        <a:pt x="7" y="1"/>
                        <a:pt x="7" y="1"/>
                      </a:cubicBezTo>
                      <a:cubicBezTo>
                        <a:pt x="3" y="1"/>
                        <a:pt x="0" y="4"/>
                        <a:pt x="1" y="9"/>
                      </a:cubicBezTo>
                      <a:cubicBezTo>
                        <a:pt x="1" y="54"/>
                        <a:pt x="1" y="54"/>
                        <a:pt x="1" y="54"/>
                      </a:cubicBezTo>
                      <a:cubicBezTo>
                        <a:pt x="1" y="56"/>
                        <a:pt x="2" y="58"/>
                        <a:pt x="3" y="60"/>
                      </a:cubicBezTo>
                      <a:cubicBezTo>
                        <a:pt x="4" y="61"/>
                        <a:pt x="6" y="61"/>
                        <a:pt x="7" y="61"/>
                      </a:cubicBezTo>
                      <a:cubicBezTo>
                        <a:pt x="7" y="61"/>
                        <a:pt x="7" y="61"/>
                        <a:pt x="7" y="61"/>
                      </a:cubicBezTo>
                      <a:cubicBezTo>
                        <a:pt x="25" y="61"/>
                        <a:pt x="25" y="61"/>
                        <a:pt x="25" y="61"/>
                      </a:cubicBezTo>
                      <a:cubicBezTo>
                        <a:pt x="28" y="61"/>
                        <a:pt x="31" y="58"/>
                        <a:pt x="31" y="53"/>
                      </a:cubicBezTo>
                      <a:cubicBezTo>
                        <a:pt x="31" y="8"/>
                        <a:pt x="31" y="8"/>
                        <a:pt x="31" y="8"/>
                      </a:cubicBezTo>
                      <a:cubicBezTo>
                        <a:pt x="31" y="6"/>
                        <a:pt x="30" y="4"/>
                        <a:pt x="28" y="2"/>
                      </a:cubicBezTo>
                      <a:close/>
                      <a:moveTo>
                        <a:pt x="25" y="56"/>
                      </a:moveTo>
                      <a:cubicBezTo>
                        <a:pt x="7" y="56"/>
                        <a:pt x="7" y="56"/>
                        <a:pt x="7" y="56"/>
                      </a:cubicBezTo>
                      <a:cubicBezTo>
                        <a:pt x="7" y="56"/>
                        <a:pt x="6" y="55"/>
                        <a:pt x="6" y="54"/>
                      </a:cubicBezTo>
                      <a:cubicBezTo>
                        <a:pt x="6" y="9"/>
                        <a:pt x="6" y="9"/>
                        <a:pt x="6" y="9"/>
                      </a:cubicBezTo>
                      <a:cubicBezTo>
                        <a:pt x="6" y="7"/>
                        <a:pt x="7" y="6"/>
                        <a:pt x="7" y="6"/>
                      </a:cubicBezTo>
                      <a:cubicBezTo>
                        <a:pt x="24" y="6"/>
                        <a:pt x="24" y="6"/>
                        <a:pt x="24" y="6"/>
                      </a:cubicBezTo>
                      <a:cubicBezTo>
                        <a:pt x="25" y="6"/>
                        <a:pt x="25" y="7"/>
                        <a:pt x="25" y="8"/>
                      </a:cubicBezTo>
                      <a:cubicBezTo>
                        <a:pt x="26" y="53"/>
                        <a:pt x="26" y="53"/>
                        <a:pt x="26" y="53"/>
                      </a:cubicBezTo>
                      <a:cubicBezTo>
                        <a:pt x="26" y="55"/>
                        <a:pt x="25" y="56"/>
                        <a:pt x="25"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grpSp>
          <p:sp>
            <p:nvSpPr>
              <p:cNvPr id="177" name="Freeform 10">
                <a:extLst>
                  <a:ext uri="{FF2B5EF4-FFF2-40B4-BE49-F238E27FC236}">
                    <a16:creationId xmlns:a16="http://schemas.microsoft.com/office/drawing/2014/main" id="{55EE6434-7A09-A1EE-5EDE-9BADADE43EB3}"/>
                  </a:ext>
                </a:extLst>
              </p:cNvPr>
              <p:cNvSpPr>
                <a:spLocks noEditPoints="1"/>
              </p:cNvSpPr>
              <p:nvPr/>
            </p:nvSpPr>
            <p:spPr bwMode="auto">
              <a:xfrm>
                <a:off x="639821" y="3019569"/>
                <a:ext cx="242523" cy="237522"/>
              </a:xfrm>
              <a:custGeom>
                <a:avLst/>
                <a:gdLst>
                  <a:gd name="T0" fmla="*/ 132 w 172"/>
                  <a:gd name="T1" fmla="*/ 1 h 168"/>
                  <a:gd name="T2" fmla="*/ 138 w 172"/>
                  <a:gd name="T3" fmla="*/ 26 h 168"/>
                  <a:gd name="T4" fmla="*/ 132 w 172"/>
                  <a:gd name="T5" fmla="*/ 32 h 168"/>
                  <a:gd name="T6" fmla="*/ 121 w 172"/>
                  <a:gd name="T7" fmla="*/ 11 h 168"/>
                  <a:gd name="T8" fmla="*/ 128 w 172"/>
                  <a:gd name="T9" fmla="*/ 36 h 168"/>
                  <a:gd name="T10" fmla="*/ 114 w 172"/>
                  <a:gd name="T11" fmla="*/ 51 h 168"/>
                  <a:gd name="T12" fmla="*/ 0 w 172"/>
                  <a:gd name="T13" fmla="*/ 100 h 168"/>
                  <a:gd name="T14" fmla="*/ 135 w 172"/>
                  <a:gd name="T15" fmla="*/ 100 h 168"/>
                  <a:gd name="T16" fmla="*/ 130 w 172"/>
                  <a:gd name="T17" fmla="*/ 42 h 168"/>
                  <a:gd name="T18" fmla="*/ 159 w 172"/>
                  <a:gd name="T19" fmla="*/ 46 h 168"/>
                  <a:gd name="T20" fmla="*/ 162 w 172"/>
                  <a:gd name="T21" fmla="*/ 43 h 168"/>
                  <a:gd name="T22" fmla="*/ 134 w 172"/>
                  <a:gd name="T23" fmla="*/ 38 h 168"/>
                  <a:gd name="T24" fmla="*/ 142 w 172"/>
                  <a:gd name="T25" fmla="*/ 30 h 168"/>
                  <a:gd name="T26" fmla="*/ 169 w 172"/>
                  <a:gd name="T27" fmla="*/ 33 h 168"/>
                  <a:gd name="T28" fmla="*/ 169 w 172"/>
                  <a:gd name="T29" fmla="*/ 28 h 168"/>
                  <a:gd name="T30" fmla="*/ 161 w 172"/>
                  <a:gd name="T31" fmla="*/ 12 h 168"/>
                  <a:gd name="T32" fmla="*/ 157 w 172"/>
                  <a:gd name="T33" fmla="*/ 8 h 168"/>
                  <a:gd name="T34" fmla="*/ 135 w 172"/>
                  <a:gd name="T35" fmla="*/ 3 h 168"/>
                  <a:gd name="T36" fmla="*/ 68 w 172"/>
                  <a:gd name="T37" fmla="*/ 162 h 168"/>
                  <a:gd name="T38" fmla="*/ 68 w 172"/>
                  <a:gd name="T39" fmla="*/ 38 h 168"/>
                  <a:gd name="T40" fmla="*/ 96 w 172"/>
                  <a:gd name="T41" fmla="*/ 68 h 168"/>
                  <a:gd name="T42" fmla="*/ 25 w 172"/>
                  <a:gd name="T43" fmla="*/ 100 h 168"/>
                  <a:gd name="T44" fmla="*/ 111 w 172"/>
                  <a:gd name="T45" fmla="*/ 100 h 168"/>
                  <a:gd name="T46" fmla="*/ 114 w 172"/>
                  <a:gd name="T47" fmla="*/ 59 h 168"/>
                  <a:gd name="T48" fmla="*/ 66 w 172"/>
                  <a:gd name="T49" fmla="*/ 102 h 168"/>
                  <a:gd name="T50" fmla="*/ 70 w 172"/>
                  <a:gd name="T51" fmla="*/ 102 h 168"/>
                  <a:gd name="T52" fmla="*/ 81 w 172"/>
                  <a:gd name="T53" fmla="*/ 100 h 168"/>
                  <a:gd name="T54" fmla="*/ 55 w 172"/>
                  <a:gd name="T55" fmla="*/ 100 h 168"/>
                  <a:gd name="T56" fmla="*/ 75 w 172"/>
                  <a:gd name="T57" fmla="*/ 89 h 168"/>
                  <a:gd name="T58" fmla="*/ 66 w 172"/>
                  <a:gd name="T59" fmla="*/ 102 h 168"/>
                  <a:gd name="T60" fmla="*/ 68 w 172"/>
                  <a:gd name="T61" fmla="*/ 82 h 168"/>
                  <a:gd name="T62" fmla="*/ 68 w 172"/>
                  <a:gd name="T63" fmla="*/ 119 h 168"/>
                  <a:gd name="T64" fmla="*/ 83 w 172"/>
                  <a:gd name="T65" fmla="*/ 89 h 168"/>
                  <a:gd name="T66" fmla="*/ 105 w 172"/>
                  <a:gd name="T67" fmla="*/ 100 h 168"/>
                  <a:gd name="T68" fmla="*/ 31 w 172"/>
                  <a:gd name="T69" fmla="*/ 100 h 168"/>
                  <a:gd name="T70" fmla="*/ 92 w 172"/>
                  <a:gd name="T71" fmla="*/ 7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68">
                    <a:moveTo>
                      <a:pt x="135" y="3"/>
                    </a:moveTo>
                    <a:cubicBezTo>
                      <a:pt x="135" y="1"/>
                      <a:pt x="133" y="0"/>
                      <a:pt x="132" y="1"/>
                    </a:cubicBezTo>
                    <a:cubicBezTo>
                      <a:pt x="130" y="1"/>
                      <a:pt x="129" y="3"/>
                      <a:pt x="130" y="5"/>
                    </a:cubicBezTo>
                    <a:cubicBezTo>
                      <a:pt x="138" y="26"/>
                      <a:pt x="138" y="26"/>
                      <a:pt x="138" y="26"/>
                    </a:cubicBezTo>
                    <a:cubicBezTo>
                      <a:pt x="138" y="26"/>
                      <a:pt x="138" y="26"/>
                      <a:pt x="138" y="26"/>
                    </a:cubicBezTo>
                    <a:cubicBezTo>
                      <a:pt x="132" y="32"/>
                      <a:pt x="132" y="32"/>
                      <a:pt x="132" y="32"/>
                    </a:cubicBezTo>
                    <a:cubicBezTo>
                      <a:pt x="125" y="12"/>
                      <a:pt x="125" y="12"/>
                      <a:pt x="125" y="12"/>
                    </a:cubicBezTo>
                    <a:cubicBezTo>
                      <a:pt x="124" y="11"/>
                      <a:pt x="123" y="10"/>
                      <a:pt x="121" y="11"/>
                    </a:cubicBezTo>
                    <a:cubicBezTo>
                      <a:pt x="120" y="11"/>
                      <a:pt x="119" y="13"/>
                      <a:pt x="119" y="14"/>
                    </a:cubicBezTo>
                    <a:cubicBezTo>
                      <a:pt x="128" y="36"/>
                      <a:pt x="128" y="36"/>
                      <a:pt x="128" y="36"/>
                    </a:cubicBezTo>
                    <a:cubicBezTo>
                      <a:pt x="128" y="36"/>
                      <a:pt x="128" y="36"/>
                      <a:pt x="128" y="36"/>
                    </a:cubicBezTo>
                    <a:cubicBezTo>
                      <a:pt x="114" y="51"/>
                      <a:pt x="114" y="51"/>
                      <a:pt x="114" y="51"/>
                    </a:cubicBezTo>
                    <a:cubicBezTo>
                      <a:pt x="102" y="40"/>
                      <a:pt x="86" y="33"/>
                      <a:pt x="68" y="33"/>
                    </a:cubicBezTo>
                    <a:cubicBezTo>
                      <a:pt x="31" y="33"/>
                      <a:pt x="0" y="63"/>
                      <a:pt x="0" y="100"/>
                    </a:cubicBezTo>
                    <a:cubicBezTo>
                      <a:pt x="0" y="137"/>
                      <a:pt x="31" y="168"/>
                      <a:pt x="68" y="168"/>
                    </a:cubicBezTo>
                    <a:cubicBezTo>
                      <a:pt x="105" y="168"/>
                      <a:pt x="135" y="137"/>
                      <a:pt x="135" y="100"/>
                    </a:cubicBezTo>
                    <a:cubicBezTo>
                      <a:pt x="135" y="83"/>
                      <a:pt x="129" y="67"/>
                      <a:pt x="118" y="55"/>
                    </a:cubicBezTo>
                    <a:cubicBezTo>
                      <a:pt x="130" y="42"/>
                      <a:pt x="130" y="42"/>
                      <a:pt x="130" y="42"/>
                    </a:cubicBezTo>
                    <a:cubicBezTo>
                      <a:pt x="131" y="43"/>
                      <a:pt x="131" y="43"/>
                      <a:pt x="132" y="43"/>
                    </a:cubicBezTo>
                    <a:cubicBezTo>
                      <a:pt x="159" y="46"/>
                      <a:pt x="159" y="46"/>
                      <a:pt x="159" y="46"/>
                    </a:cubicBezTo>
                    <a:cubicBezTo>
                      <a:pt x="159" y="46"/>
                      <a:pt x="159" y="46"/>
                      <a:pt x="159" y="46"/>
                    </a:cubicBezTo>
                    <a:cubicBezTo>
                      <a:pt x="161" y="46"/>
                      <a:pt x="162" y="45"/>
                      <a:pt x="162" y="43"/>
                    </a:cubicBezTo>
                    <a:cubicBezTo>
                      <a:pt x="162" y="42"/>
                      <a:pt x="161" y="41"/>
                      <a:pt x="159" y="40"/>
                    </a:cubicBezTo>
                    <a:cubicBezTo>
                      <a:pt x="134" y="38"/>
                      <a:pt x="134" y="38"/>
                      <a:pt x="134" y="38"/>
                    </a:cubicBezTo>
                    <a:cubicBezTo>
                      <a:pt x="142" y="30"/>
                      <a:pt x="142" y="30"/>
                      <a:pt x="142" y="30"/>
                    </a:cubicBezTo>
                    <a:cubicBezTo>
                      <a:pt x="142" y="30"/>
                      <a:pt x="142" y="30"/>
                      <a:pt x="142" y="30"/>
                    </a:cubicBezTo>
                    <a:cubicBezTo>
                      <a:pt x="169" y="33"/>
                      <a:pt x="169" y="33"/>
                      <a:pt x="169" y="33"/>
                    </a:cubicBezTo>
                    <a:cubicBezTo>
                      <a:pt x="169" y="33"/>
                      <a:pt x="169" y="33"/>
                      <a:pt x="169" y="33"/>
                    </a:cubicBezTo>
                    <a:cubicBezTo>
                      <a:pt x="170" y="33"/>
                      <a:pt x="172" y="32"/>
                      <a:pt x="172" y="31"/>
                    </a:cubicBezTo>
                    <a:cubicBezTo>
                      <a:pt x="172" y="29"/>
                      <a:pt x="171" y="28"/>
                      <a:pt x="169" y="28"/>
                    </a:cubicBezTo>
                    <a:cubicBezTo>
                      <a:pt x="147" y="25"/>
                      <a:pt x="147" y="25"/>
                      <a:pt x="147" y="25"/>
                    </a:cubicBezTo>
                    <a:cubicBezTo>
                      <a:pt x="161" y="12"/>
                      <a:pt x="161" y="12"/>
                      <a:pt x="161" y="12"/>
                    </a:cubicBezTo>
                    <a:cubicBezTo>
                      <a:pt x="162" y="10"/>
                      <a:pt x="162" y="9"/>
                      <a:pt x="161" y="8"/>
                    </a:cubicBezTo>
                    <a:cubicBezTo>
                      <a:pt x="159" y="6"/>
                      <a:pt x="158" y="6"/>
                      <a:pt x="157" y="8"/>
                    </a:cubicBezTo>
                    <a:cubicBezTo>
                      <a:pt x="143" y="22"/>
                      <a:pt x="143" y="22"/>
                      <a:pt x="143" y="22"/>
                    </a:cubicBezTo>
                    <a:lnTo>
                      <a:pt x="135" y="3"/>
                    </a:lnTo>
                    <a:close/>
                    <a:moveTo>
                      <a:pt x="130" y="100"/>
                    </a:moveTo>
                    <a:cubicBezTo>
                      <a:pt x="130" y="134"/>
                      <a:pt x="102" y="162"/>
                      <a:pt x="68" y="162"/>
                    </a:cubicBezTo>
                    <a:cubicBezTo>
                      <a:pt x="34" y="162"/>
                      <a:pt x="6" y="134"/>
                      <a:pt x="6" y="100"/>
                    </a:cubicBezTo>
                    <a:cubicBezTo>
                      <a:pt x="6" y="66"/>
                      <a:pt x="34" y="38"/>
                      <a:pt x="68" y="38"/>
                    </a:cubicBezTo>
                    <a:cubicBezTo>
                      <a:pt x="84" y="38"/>
                      <a:pt x="99" y="45"/>
                      <a:pt x="110" y="55"/>
                    </a:cubicBezTo>
                    <a:cubicBezTo>
                      <a:pt x="96" y="68"/>
                      <a:pt x="96" y="68"/>
                      <a:pt x="96" y="68"/>
                    </a:cubicBezTo>
                    <a:cubicBezTo>
                      <a:pt x="89" y="61"/>
                      <a:pt x="79" y="57"/>
                      <a:pt x="68" y="57"/>
                    </a:cubicBezTo>
                    <a:cubicBezTo>
                      <a:pt x="44" y="57"/>
                      <a:pt x="25" y="77"/>
                      <a:pt x="25" y="100"/>
                    </a:cubicBezTo>
                    <a:cubicBezTo>
                      <a:pt x="25" y="124"/>
                      <a:pt x="44" y="143"/>
                      <a:pt x="68" y="143"/>
                    </a:cubicBezTo>
                    <a:cubicBezTo>
                      <a:pt x="92" y="143"/>
                      <a:pt x="111" y="124"/>
                      <a:pt x="111" y="100"/>
                    </a:cubicBezTo>
                    <a:cubicBezTo>
                      <a:pt x="111" y="89"/>
                      <a:pt x="107" y="79"/>
                      <a:pt x="100" y="72"/>
                    </a:cubicBezTo>
                    <a:cubicBezTo>
                      <a:pt x="114" y="59"/>
                      <a:pt x="114" y="59"/>
                      <a:pt x="114" y="59"/>
                    </a:cubicBezTo>
                    <a:cubicBezTo>
                      <a:pt x="124" y="70"/>
                      <a:pt x="130" y="84"/>
                      <a:pt x="130" y="100"/>
                    </a:cubicBezTo>
                    <a:close/>
                    <a:moveTo>
                      <a:pt x="66" y="102"/>
                    </a:moveTo>
                    <a:cubicBezTo>
                      <a:pt x="66" y="103"/>
                      <a:pt x="67" y="103"/>
                      <a:pt x="68" y="103"/>
                    </a:cubicBezTo>
                    <a:cubicBezTo>
                      <a:pt x="69" y="103"/>
                      <a:pt x="69" y="103"/>
                      <a:pt x="70" y="102"/>
                    </a:cubicBezTo>
                    <a:cubicBezTo>
                      <a:pt x="79" y="93"/>
                      <a:pt x="79" y="93"/>
                      <a:pt x="79" y="93"/>
                    </a:cubicBezTo>
                    <a:cubicBezTo>
                      <a:pt x="80" y="95"/>
                      <a:pt x="81" y="98"/>
                      <a:pt x="81" y="100"/>
                    </a:cubicBezTo>
                    <a:cubicBezTo>
                      <a:pt x="81" y="107"/>
                      <a:pt x="75" y="113"/>
                      <a:pt x="68" y="113"/>
                    </a:cubicBezTo>
                    <a:cubicBezTo>
                      <a:pt x="61" y="113"/>
                      <a:pt x="55" y="107"/>
                      <a:pt x="55" y="100"/>
                    </a:cubicBezTo>
                    <a:cubicBezTo>
                      <a:pt x="55" y="93"/>
                      <a:pt x="61" y="88"/>
                      <a:pt x="68" y="88"/>
                    </a:cubicBezTo>
                    <a:cubicBezTo>
                      <a:pt x="70" y="88"/>
                      <a:pt x="73" y="88"/>
                      <a:pt x="75" y="89"/>
                    </a:cubicBezTo>
                    <a:cubicBezTo>
                      <a:pt x="66" y="98"/>
                      <a:pt x="66" y="98"/>
                      <a:pt x="66" y="98"/>
                    </a:cubicBezTo>
                    <a:cubicBezTo>
                      <a:pt x="65" y="99"/>
                      <a:pt x="65" y="101"/>
                      <a:pt x="66" y="102"/>
                    </a:cubicBezTo>
                    <a:close/>
                    <a:moveTo>
                      <a:pt x="79" y="85"/>
                    </a:moveTo>
                    <a:cubicBezTo>
                      <a:pt x="76" y="83"/>
                      <a:pt x="72" y="82"/>
                      <a:pt x="68" y="82"/>
                    </a:cubicBezTo>
                    <a:cubicBezTo>
                      <a:pt x="58" y="82"/>
                      <a:pt x="50" y="90"/>
                      <a:pt x="50" y="100"/>
                    </a:cubicBezTo>
                    <a:cubicBezTo>
                      <a:pt x="50" y="110"/>
                      <a:pt x="58" y="119"/>
                      <a:pt x="68" y="119"/>
                    </a:cubicBezTo>
                    <a:cubicBezTo>
                      <a:pt x="78" y="119"/>
                      <a:pt x="86" y="110"/>
                      <a:pt x="86" y="100"/>
                    </a:cubicBezTo>
                    <a:cubicBezTo>
                      <a:pt x="86" y="96"/>
                      <a:pt x="85" y="92"/>
                      <a:pt x="83" y="89"/>
                    </a:cubicBezTo>
                    <a:cubicBezTo>
                      <a:pt x="96" y="76"/>
                      <a:pt x="96" y="76"/>
                      <a:pt x="96" y="76"/>
                    </a:cubicBezTo>
                    <a:cubicBezTo>
                      <a:pt x="102" y="82"/>
                      <a:pt x="105" y="91"/>
                      <a:pt x="105" y="100"/>
                    </a:cubicBezTo>
                    <a:cubicBezTo>
                      <a:pt x="105" y="121"/>
                      <a:pt x="88" y="137"/>
                      <a:pt x="68" y="137"/>
                    </a:cubicBezTo>
                    <a:cubicBezTo>
                      <a:pt x="47" y="137"/>
                      <a:pt x="31" y="121"/>
                      <a:pt x="31" y="100"/>
                    </a:cubicBezTo>
                    <a:cubicBezTo>
                      <a:pt x="31" y="80"/>
                      <a:pt x="47" y="63"/>
                      <a:pt x="68" y="63"/>
                    </a:cubicBezTo>
                    <a:cubicBezTo>
                      <a:pt x="77" y="63"/>
                      <a:pt x="86" y="66"/>
                      <a:pt x="92" y="72"/>
                    </a:cubicBezTo>
                    <a:lnTo>
                      <a:pt x="79"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Roboto"/>
                </a:endParaRPr>
              </a:p>
            </p:txBody>
          </p:sp>
          <p:sp>
            <p:nvSpPr>
              <p:cNvPr id="178" name="Rectangle 177">
                <a:extLst>
                  <a:ext uri="{FF2B5EF4-FFF2-40B4-BE49-F238E27FC236}">
                    <a16:creationId xmlns:a16="http://schemas.microsoft.com/office/drawing/2014/main" id="{C27849A8-6A0F-4E25-D7C3-18C71F96B7DF}"/>
                  </a:ext>
                </a:extLst>
              </p:cNvPr>
              <p:cNvSpPr/>
              <p:nvPr/>
            </p:nvSpPr>
            <p:spPr>
              <a:xfrm flipH="1">
                <a:off x="259630" y="3718442"/>
                <a:ext cx="970871" cy="169850"/>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SPECIFIC</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grpSp>
        <p:grpSp>
          <p:nvGrpSpPr>
            <p:cNvPr id="230" name="Group 229">
              <a:extLst>
                <a:ext uri="{FF2B5EF4-FFF2-40B4-BE49-F238E27FC236}">
                  <a16:creationId xmlns:a16="http://schemas.microsoft.com/office/drawing/2014/main" id="{BEA42B35-9095-A5A3-FC97-AA4B67DDFA14}"/>
                </a:ext>
              </a:extLst>
            </p:cNvPr>
            <p:cNvGrpSpPr/>
            <p:nvPr/>
          </p:nvGrpSpPr>
          <p:grpSpPr>
            <a:xfrm>
              <a:off x="2491716" y="6963930"/>
              <a:ext cx="8008061" cy="303042"/>
              <a:chOff x="2491716" y="6963930"/>
              <a:chExt cx="8008061" cy="303042"/>
            </a:xfrm>
          </p:grpSpPr>
          <p:sp>
            <p:nvSpPr>
              <p:cNvPr id="226" name="Rectangle 225">
                <a:extLst>
                  <a:ext uri="{FF2B5EF4-FFF2-40B4-BE49-F238E27FC236}">
                    <a16:creationId xmlns:a16="http://schemas.microsoft.com/office/drawing/2014/main" id="{B966C0BC-B1CD-D912-4759-41ADA4D8FB42}"/>
                  </a:ext>
                </a:extLst>
              </p:cNvPr>
              <p:cNvSpPr/>
              <p:nvPr/>
            </p:nvSpPr>
            <p:spPr>
              <a:xfrm flipH="1">
                <a:off x="2491716" y="6994078"/>
                <a:ext cx="1559877" cy="272894"/>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MEASURABLE</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sp>
            <p:nvSpPr>
              <p:cNvPr id="227" name="Rectangle 226">
                <a:extLst>
                  <a:ext uri="{FF2B5EF4-FFF2-40B4-BE49-F238E27FC236}">
                    <a16:creationId xmlns:a16="http://schemas.microsoft.com/office/drawing/2014/main" id="{4FA0EA20-AA41-995A-B9BA-838281CF2059}"/>
                  </a:ext>
                </a:extLst>
              </p:cNvPr>
              <p:cNvSpPr/>
              <p:nvPr/>
            </p:nvSpPr>
            <p:spPr>
              <a:xfrm flipH="1">
                <a:off x="4657922" y="6994078"/>
                <a:ext cx="1559877" cy="272894"/>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ACHIEVABLE</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sp>
            <p:nvSpPr>
              <p:cNvPr id="228" name="Rectangle 227">
                <a:extLst>
                  <a:ext uri="{FF2B5EF4-FFF2-40B4-BE49-F238E27FC236}">
                    <a16:creationId xmlns:a16="http://schemas.microsoft.com/office/drawing/2014/main" id="{9B3FFC6D-3C67-F276-0A23-C7290D9D037B}"/>
                  </a:ext>
                </a:extLst>
              </p:cNvPr>
              <p:cNvSpPr/>
              <p:nvPr/>
            </p:nvSpPr>
            <p:spPr>
              <a:xfrm flipH="1">
                <a:off x="6784744" y="6965357"/>
                <a:ext cx="1559877" cy="272894"/>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RELEVANT</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sp>
            <p:nvSpPr>
              <p:cNvPr id="229" name="Rectangle 228">
                <a:extLst>
                  <a:ext uri="{FF2B5EF4-FFF2-40B4-BE49-F238E27FC236}">
                    <a16:creationId xmlns:a16="http://schemas.microsoft.com/office/drawing/2014/main" id="{C962F8FE-22C7-2C85-BB97-2942403CD12B}"/>
                  </a:ext>
                </a:extLst>
              </p:cNvPr>
              <p:cNvSpPr/>
              <p:nvPr/>
            </p:nvSpPr>
            <p:spPr>
              <a:xfrm flipH="1">
                <a:off x="8939900" y="6963930"/>
                <a:ext cx="1559877" cy="272894"/>
              </a:xfrm>
              <a:prstGeom prst="rect">
                <a:avLst/>
              </a:prstGeom>
            </p:spPr>
            <p:txBody>
              <a:bodyPr wrap="square" lIns="0" tIns="0" rIns="0" bIns="0" anchor="ctr">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lang="en-US" sz="1600" kern="0">
                    <a:solidFill>
                      <a:srgbClr val="FFFFFF">
                        <a:lumMod val="50000"/>
                      </a:srgbClr>
                    </a:solidFill>
                    <a:latin typeface="Roboto"/>
                  </a:rPr>
                  <a:t>TIME-BASED</a:t>
                </a:r>
                <a:endParaRPr kumimoji="0" lang="en-US" sz="1600" b="0" i="0" u="none" strike="noStrike" kern="0" cap="none" spc="0" normalizeH="0" baseline="0" noProof="0">
                  <a:ln>
                    <a:noFill/>
                  </a:ln>
                  <a:solidFill>
                    <a:srgbClr val="FFFFFF">
                      <a:lumMod val="50000"/>
                    </a:srgbClr>
                  </a:solidFill>
                  <a:effectLst/>
                  <a:uLnTx/>
                  <a:uFillTx/>
                  <a:latin typeface="Roboto"/>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477059" y="2363709"/>
            <a:ext cx="6514542" cy="3896388"/>
          </a:xfrm>
          <a:prstGeom prst="rect">
            <a:avLst/>
          </a:prstGeom>
        </p:spPr>
        <p:txBody>
          <a:bodyPr wrap="square" lIns="0" tIns="0" rIns="0" bIns="0" rtlCol="0" anchor="t">
            <a:spAutoFit/>
          </a:bodyPr>
          <a:lstStyle/>
          <a:p>
            <a:pPr algn="just">
              <a:lnSpc>
                <a:spcPts val="3359"/>
              </a:lnSpc>
            </a:pPr>
            <a:r>
              <a:rPr lang="en-GB" sz="2400" spc="-36">
                <a:solidFill>
                  <a:srgbClr val="000000"/>
                </a:solidFill>
              </a:rPr>
              <a:t>Now you will have to list the tasks/action items for your Action Plan. Follow the instructions below to draft them:</a:t>
            </a:r>
          </a:p>
          <a:p>
            <a:pPr marL="457200" indent="-457200" algn="just">
              <a:lnSpc>
                <a:spcPts val="3359"/>
              </a:lnSpc>
              <a:buFont typeface="+mj-lt"/>
              <a:buAutoNum type="arabicPeriod"/>
            </a:pPr>
            <a:r>
              <a:rPr lang="en-GB" sz="2400" spc="-36">
                <a:solidFill>
                  <a:srgbClr val="000000"/>
                </a:solidFill>
              </a:rPr>
              <a:t>Define a Title for your Action Item</a:t>
            </a:r>
          </a:p>
          <a:p>
            <a:pPr marL="457200" indent="-457200" algn="just">
              <a:lnSpc>
                <a:spcPts val="3359"/>
              </a:lnSpc>
              <a:buFont typeface="+mj-lt"/>
              <a:buAutoNum type="arabicPeriod"/>
            </a:pPr>
            <a:r>
              <a:rPr lang="en-GB" sz="2400" spc="-36">
                <a:solidFill>
                  <a:srgbClr val="000000"/>
                </a:solidFill>
              </a:rPr>
              <a:t>Establish a Priority Level for Each Action Item</a:t>
            </a:r>
          </a:p>
          <a:p>
            <a:pPr marL="457200" indent="-457200" algn="just">
              <a:lnSpc>
                <a:spcPts val="3359"/>
              </a:lnSpc>
              <a:buFont typeface="+mj-lt"/>
              <a:buAutoNum type="arabicPeriod"/>
            </a:pPr>
            <a:r>
              <a:rPr lang="en-GB" sz="2400" spc="-36">
                <a:solidFill>
                  <a:srgbClr val="000000"/>
                </a:solidFill>
              </a:rPr>
              <a:t>Set Due Dates for Action Items</a:t>
            </a:r>
          </a:p>
          <a:p>
            <a:pPr marL="457200" indent="-457200" algn="just">
              <a:lnSpc>
                <a:spcPts val="3359"/>
              </a:lnSpc>
              <a:buFont typeface="+mj-lt"/>
              <a:buAutoNum type="arabicPeriod"/>
            </a:pPr>
            <a:r>
              <a:rPr lang="en-GB" sz="2400" spc="-36">
                <a:solidFill>
                  <a:srgbClr val="000000"/>
                </a:solidFill>
              </a:rPr>
              <a:t>Assign a Task Owner for your Action Items</a:t>
            </a:r>
          </a:p>
          <a:p>
            <a:pPr marL="457200" indent="-457200" algn="just">
              <a:lnSpc>
                <a:spcPts val="3359"/>
              </a:lnSpc>
              <a:buFont typeface="+mj-lt"/>
              <a:buAutoNum type="arabicPeriod"/>
            </a:pPr>
            <a:r>
              <a:rPr lang="en-GB" sz="2400" spc="-36">
                <a:solidFill>
                  <a:srgbClr val="000000"/>
                </a:solidFill>
              </a:rPr>
              <a:t>Write a Short Description for Each Action Item</a:t>
            </a:r>
          </a:p>
          <a:p>
            <a:pPr marL="457200" indent="-457200" algn="just">
              <a:lnSpc>
                <a:spcPts val="3359"/>
              </a:lnSpc>
              <a:buFont typeface="+mj-lt"/>
              <a:buAutoNum type="arabicPeriod"/>
            </a:pPr>
            <a:r>
              <a:rPr lang="en-GB" sz="2400" spc="-36">
                <a:solidFill>
                  <a:srgbClr val="000000"/>
                </a:solidFill>
              </a:rPr>
              <a:t>Add a Section for Specific Details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grpSp>
        <p:nvGrpSpPr>
          <p:cNvPr id="11" name="Group 10">
            <a:extLst>
              <a:ext uri="{FF2B5EF4-FFF2-40B4-BE49-F238E27FC236}">
                <a16:creationId xmlns:a16="http://schemas.microsoft.com/office/drawing/2014/main" id="{0D2C14E0-4767-1653-707D-8CE0D99CA7F1}"/>
              </a:ext>
            </a:extLst>
          </p:cNvPr>
          <p:cNvGrpSpPr/>
          <p:nvPr/>
        </p:nvGrpSpPr>
        <p:grpSpPr>
          <a:xfrm>
            <a:off x="304800" y="2180261"/>
            <a:ext cx="2057400" cy="1863672"/>
            <a:chOff x="10287000" y="1845831"/>
            <a:chExt cx="1860359" cy="1863672"/>
          </a:xfrm>
        </p:grpSpPr>
        <p:pic>
          <p:nvPicPr>
            <p:cNvPr id="12" name="Picture 23">
              <a:extLst>
                <a:ext uri="{FF2B5EF4-FFF2-40B4-BE49-F238E27FC236}">
                  <a16:creationId xmlns:a16="http://schemas.microsoft.com/office/drawing/2014/main" id="{277767C1-C984-5606-5F68-45FC6B8997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13" name="TextBox 12">
              <a:extLst>
                <a:ext uri="{FF2B5EF4-FFF2-40B4-BE49-F238E27FC236}">
                  <a16:creationId xmlns:a16="http://schemas.microsoft.com/office/drawing/2014/main" id="{41E638B5-C752-180F-FC1E-A4A92A6ECEB9}"/>
                </a:ext>
              </a:extLst>
            </p:cNvPr>
            <p:cNvSpPr txBox="1"/>
            <p:nvPr/>
          </p:nvSpPr>
          <p:spPr>
            <a:xfrm>
              <a:off x="10287000" y="3063172"/>
              <a:ext cx="1860359" cy="646331"/>
            </a:xfrm>
            <a:prstGeom prst="rect">
              <a:avLst/>
            </a:prstGeom>
            <a:noFill/>
          </p:spPr>
          <p:txBody>
            <a:bodyPr wrap="square">
              <a:spAutoFit/>
            </a:bodyPr>
            <a:lstStyle/>
            <a:p>
              <a:pPr algn="ctr"/>
              <a:r>
                <a:rPr lang="en-GB" b="1" i="0" u="none" strike="noStrike">
                  <a:solidFill>
                    <a:srgbClr val="00918E"/>
                  </a:solidFill>
                  <a:effectLst/>
                  <a:latin typeface="Abhaya Libre"/>
                </a:rPr>
                <a:t>Offline Activity 4.1</a:t>
              </a:r>
              <a:endParaRPr lang="en-GB" sz="1400"/>
            </a:p>
          </p:txBody>
        </p:sp>
      </p:grpSp>
      <p:sp>
        <p:nvSpPr>
          <p:cNvPr id="16" name="Freeform 8">
            <a:extLst>
              <a:ext uri="{FF2B5EF4-FFF2-40B4-BE49-F238E27FC236}">
                <a16:creationId xmlns:a16="http://schemas.microsoft.com/office/drawing/2014/main" id="{6B07509E-BD8B-D0DF-7387-83C1B1FD6370}"/>
              </a:ext>
            </a:extLst>
          </p:cNvPr>
          <p:cNvSpPr/>
          <p:nvPr/>
        </p:nvSpPr>
        <p:spPr>
          <a:xfrm>
            <a:off x="10205034" y="1639496"/>
            <a:ext cx="7073985" cy="7008008"/>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a:solidFill>
              <a:srgbClr val="000000"/>
            </a:solidFill>
          </a:ln>
        </p:spPr>
        <p:txBody>
          <a:bodyPr/>
          <a:lstStyle/>
          <a:p>
            <a:endParaRPr lang="en-GB"/>
          </a:p>
        </p:txBody>
      </p:sp>
      <p:sp>
        <p:nvSpPr>
          <p:cNvPr id="17" name="TextBox 16">
            <a:extLst>
              <a:ext uri="{FF2B5EF4-FFF2-40B4-BE49-F238E27FC236}">
                <a16:creationId xmlns:a16="http://schemas.microsoft.com/office/drawing/2014/main" id="{B117D7C1-378F-7C48-312F-465863753749}"/>
              </a:ext>
            </a:extLst>
          </p:cNvPr>
          <p:cNvSpPr txBox="1"/>
          <p:nvPr/>
        </p:nvSpPr>
        <p:spPr>
          <a:xfrm>
            <a:off x="10421147" y="2982328"/>
            <a:ext cx="7308499" cy="4832092"/>
          </a:xfrm>
          <a:prstGeom prst="rect">
            <a:avLst/>
          </a:prstGeom>
          <a:noFill/>
        </p:spPr>
        <p:txBody>
          <a:bodyPr wrap="square" rtlCol="0">
            <a:spAutoFit/>
          </a:bodyPr>
          <a:lstStyle/>
          <a:p>
            <a:pPr marL="342900" indent="-342900">
              <a:buFont typeface="+mj-lt"/>
              <a:buAutoNum type="arabicPeriod"/>
            </a:pPr>
            <a:r>
              <a:rPr lang="en-GB" sz="4400"/>
              <a:t> </a:t>
            </a:r>
          </a:p>
          <a:p>
            <a:pPr marL="342900" indent="-342900">
              <a:buFont typeface="+mj-lt"/>
              <a:buAutoNum type="arabicPeriod"/>
            </a:pPr>
            <a:r>
              <a:rPr lang="en-GB" sz="4400"/>
              <a:t> </a:t>
            </a:r>
          </a:p>
          <a:p>
            <a:pPr marL="342900" indent="-342900">
              <a:buFont typeface="+mj-lt"/>
              <a:buAutoNum type="arabicPeriod"/>
            </a:pPr>
            <a:r>
              <a:rPr lang="en-GB" sz="4400"/>
              <a:t> </a:t>
            </a:r>
          </a:p>
          <a:p>
            <a:pPr marL="342900" indent="-342900">
              <a:buFont typeface="+mj-lt"/>
              <a:buAutoNum type="arabicPeriod"/>
            </a:pPr>
            <a:r>
              <a:rPr lang="en-GB" sz="4400"/>
              <a:t> </a:t>
            </a:r>
          </a:p>
          <a:p>
            <a:pPr marL="342900" indent="-342900">
              <a:buFont typeface="+mj-lt"/>
              <a:buAutoNum type="arabicPeriod"/>
            </a:pPr>
            <a:r>
              <a:rPr lang="en-GB" sz="4400"/>
              <a:t> </a:t>
            </a:r>
          </a:p>
          <a:p>
            <a:pPr marL="342900" indent="-342900">
              <a:buFont typeface="+mj-lt"/>
              <a:buAutoNum type="arabicPeriod"/>
            </a:pPr>
            <a:r>
              <a:rPr lang="en-GB" sz="4400"/>
              <a:t> </a:t>
            </a:r>
          </a:p>
          <a:p>
            <a:r>
              <a:rPr lang="en-GB" sz="4400"/>
              <a:t>… </a:t>
            </a:r>
          </a:p>
        </p:txBody>
      </p:sp>
      <p:pic>
        <p:nvPicPr>
          <p:cNvPr id="18" name="Picture 8">
            <a:extLst>
              <a:ext uri="{FF2B5EF4-FFF2-40B4-BE49-F238E27FC236}">
                <a16:creationId xmlns:a16="http://schemas.microsoft.com/office/drawing/2014/main" id="{B37AE206-D745-C0E7-20BD-C185209E052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876502" y="3039220"/>
            <a:ext cx="4052305" cy="4208559"/>
          </a:xfrm>
          <a:prstGeom prst="rect">
            <a:avLst/>
          </a:prstGeom>
        </p:spPr>
      </p:pic>
      <p:sp>
        <p:nvSpPr>
          <p:cNvPr id="19" name="Rectangle 18">
            <a:extLst>
              <a:ext uri="{FF2B5EF4-FFF2-40B4-BE49-F238E27FC236}">
                <a16:creationId xmlns:a16="http://schemas.microsoft.com/office/drawing/2014/main" id="{64CBD736-20E3-23B6-B71F-3DB8CB767991}"/>
              </a:ext>
            </a:extLst>
          </p:cNvPr>
          <p:cNvSpPr/>
          <p:nvPr/>
        </p:nvSpPr>
        <p:spPr>
          <a:xfrm>
            <a:off x="11141201" y="2727454"/>
            <a:ext cx="5388433" cy="4832092"/>
          </a:xfrm>
          <a:prstGeom prst="rect">
            <a:avLst/>
          </a:prstGeom>
          <a:solidFill>
            <a:schemeClr val="lt1">
              <a:alpha val="7000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60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296419" y="2279032"/>
            <a:ext cx="10857941" cy="408253"/>
          </a:xfrm>
          <a:prstGeom prst="rect">
            <a:avLst/>
          </a:prstGeom>
        </p:spPr>
        <p:txBody>
          <a:bodyPr wrap="square" lIns="0" tIns="0" rIns="0" bIns="0" rtlCol="0" anchor="t">
            <a:spAutoFit/>
          </a:bodyPr>
          <a:lstStyle/>
          <a:p>
            <a:pPr algn="ctr">
              <a:lnSpc>
                <a:spcPts val="3359"/>
              </a:lnSpc>
            </a:pPr>
            <a:r>
              <a:rPr lang="en-GB" sz="2400" spc="-36">
                <a:solidFill>
                  <a:srgbClr val="000000"/>
                </a:solidFill>
              </a:rPr>
              <a:t>To prioritise the action item list, you can classify them in an Impact-Effort matrix like this: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grpSp>
        <p:nvGrpSpPr>
          <p:cNvPr id="11" name="Group 10">
            <a:extLst>
              <a:ext uri="{FF2B5EF4-FFF2-40B4-BE49-F238E27FC236}">
                <a16:creationId xmlns:a16="http://schemas.microsoft.com/office/drawing/2014/main" id="{0D2C14E0-4767-1653-707D-8CE0D99CA7F1}"/>
              </a:ext>
            </a:extLst>
          </p:cNvPr>
          <p:cNvGrpSpPr/>
          <p:nvPr/>
        </p:nvGrpSpPr>
        <p:grpSpPr>
          <a:xfrm>
            <a:off x="2124160" y="1124802"/>
            <a:ext cx="2172259" cy="1863672"/>
            <a:chOff x="10287000" y="1845831"/>
            <a:chExt cx="1860359" cy="1863672"/>
          </a:xfrm>
        </p:grpSpPr>
        <p:pic>
          <p:nvPicPr>
            <p:cNvPr id="12" name="Picture 23">
              <a:extLst>
                <a:ext uri="{FF2B5EF4-FFF2-40B4-BE49-F238E27FC236}">
                  <a16:creationId xmlns:a16="http://schemas.microsoft.com/office/drawing/2014/main" id="{277767C1-C984-5606-5F68-45FC6B8997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13" name="TextBox 12">
              <a:extLst>
                <a:ext uri="{FF2B5EF4-FFF2-40B4-BE49-F238E27FC236}">
                  <a16:creationId xmlns:a16="http://schemas.microsoft.com/office/drawing/2014/main" id="{41E638B5-C752-180F-FC1E-A4A92A6ECEB9}"/>
                </a:ext>
              </a:extLst>
            </p:cNvPr>
            <p:cNvSpPr txBox="1"/>
            <p:nvPr/>
          </p:nvSpPr>
          <p:spPr>
            <a:xfrm>
              <a:off x="10287000" y="3063172"/>
              <a:ext cx="1860359" cy="646331"/>
            </a:xfrm>
            <a:prstGeom prst="rect">
              <a:avLst/>
            </a:prstGeom>
            <a:noFill/>
          </p:spPr>
          <p:txBody>
            <a:bodyPr wrap="square">
              <a:spAutoFit/>
            </a:bodyPr>
            <a:lstStyle/>
            <a:p>
              <a:pPr algn="ctr"/>
              <a:r>
                <a:rPr lang="en-GB" b="1" i="0" u="none" strike="noStrike">
                  <a:solidFill>
                    <a:srgbClr val="00918E"/>
                  </a:solidFill>
                  <a:effectLst/>
                  <a:latin typeface="Abhaya Libre"/>
                </a:rPr>
                <a:t>Offline Activity 4.2</a:t>
              </a:r>
              <a:endParaRPr lang="en-GB" sz="1400"/>
            </a:p>
          </p:txBody>
        </p:sp>
      </p:grpSp>
      <p:pic>
        <p:nvPicPr>
          <p:cNvPr id="2" name="Picture 1">
            <a:extLst>
              <a:ext uri="{FF2B5EF4-FFF2-40B4-BE49-F238E27FC236}">
                <a16:creationId xmlns:a16="http://schemas.microsoft.com/office/drawing/2014/main" id="{85C990C4-1D00-6138-DBC8-7F595C4D9286}"/>
              </a:ext>
            </a:extLst>
          </p:cNvPr>
          <p:cNvPicPr>
            <a:picLocks noChangeAspect="1"/>
          </p:cNvPicPr>
          <p:nvPr/>
        </p:nvPicPr>
        <p:blipFill rotWithShape="1">
          <a:blip r:embed="rId10">
            <a:duotone>
              <a:schemeClr val="accent5">
                <a:shade val="45000"/>
                <a:satMod val="135000"/>
              </a:schemeClr>
              <a:prstClr val="white"/>
            </a:duotone>
          </a:blip>
          <a:srcRect l="7442" t="11789" r="27221" b="13644"/>
          <a:stretch/>
        </p:blipFill>
        <p:spPr>
          <a:xfrm>
            <a:off x="4453394" y="2955337"/>
            <a:ext cx="9381212" cy="6022527"/>
          </a:xfrm>
          <a:prstGeom prst="rect">
            <a:avLst/>
          </a:prstGeom>
        </p:spPr>
      </p:pic>
    </p:spTree>
    <p:extLst>
      <p:ext uri="{BB962C8B-B14F-4D97-AF65-F5344CB8AC3E}">
        <p14:creationId xmlns:p14="http://schemas.microsoft.com/office/powerpoint/2010/main" val="342161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11525" y="3771900"/>
            <a:ext cx="6510839" cy="3035446"/>
          </a:xfrm>
          <a:prstGeom prst="rect">
            <a:avLst/>
          </a:prstGeom>
        </p:spPr>
        <p:txBody>
          <a:bodyPr lIns="0" tIns="0" rIns="0" bIns="0" rtlCol="0" anchor="t">
            <a:spAutoFit/>
          </a:bodyPr>
          <a:lstStyle/>
          <a:p>
            <a:pPr algn="just">
              <a:lnSpc>
                <a:spcPts val="3359"/>
              </a:lnSpc>
            </a:pPr>
            <a:r>
              <a:rPr lang="en-GB" sz="2400" spc="-36">
                <a:solidFill>
                  <a:srgbClr val="000000"/>
                </a:solidFill>
              </a:rPr>
              <a:t>It is important to identify and assign adequate resources and roles in an action plan. </a:t>
            </a:r>
          </a:p>
          <a:p>
            <a:pPr algn="just">
              <a:lnSpc>
                <a:spcPts val="3359"/>
              </a:lnSpc>
            </a:pPr>
            <a:endParaRPr lang="en-GB" sz="2400" spc="-36">
              <a:solidFill>
                <a:srgbClr val="000000"/>
              </a:solidFill>
            </a:endParaRPr>
          </a:p>
          <a:p>
            <a:pPr algn="just">
              <a:lnSpc>
                <a:spcPts val="3359"/>
              </a:lnSpc>
            </a:pPr>
            <a:r>
              <a:rPr lang="en-GB" sz="2400" spc="-36">
                <a:solidFill>
                  <a:srgbClr val="000000"/>
                </a:solidFill>
              </a:rPr>
              <a:t>After developing the SMART goals and objectives for your project, and having a detailed list of prioritised action items, it is time to identify the resources and roles required to accomplish them!</a:t>
            </a:r>
            <a:endParaRPr lang="en-US" sz="2400" spc="-36">
              <a:solidFill>
                <a:srgbClr val="000000"/>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grpSp>
        <p:nvGrpSpPr>
          <p:cNvPr id="11" name="Group 10">
            <a:extLst>
              <a:ext uri="{FF2B5EF4-FFF2-40B4-BE49-F238E27FC236}">
                <a16:creationId xmlns:a16="http://schemas.microsoft.com/office/drawing/2014/main" id="{0D2C14E0-4767-1653-707D-8CE0D99CA7F1}"/>
              </a:ext>
            </a:extLst>
          </p:cNvPr>
          <p:cNvGrpSpPr/>
          <p:nvPr/>
        </p:nvGrpSpPr>
        <p:grpSpPr>
          <a:xfrm>
            <a:off x="4236764" y="1562100"/>
            <a:ext cx="1860359" cy="1586673"/>
            <a:chOff x="10287000" y="1845831"/>
            <a:chExt cx="1860359" cy="1586673"/>
          </a:xfrm>
        </p:grpSpPr>
        <p:pic>
          <p:nvPicPr>
            <p:cNvPr id="12" name="Picture 23">
              <a:extLst>
                <a:ext uri="{FF2B5EF4-FFF2-40B4-BE49-F238E27FC236}">
                  <a16:creationId xmlns:a16="http://schemas.microsoft.com/office/drawing/2014/main" id="{277767C1-C984-5606-5F68-45FC6B8997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13" name="TextBox 12">
              <a:extLst>
                <a:ext uri="{FF2B5EF4-FFF2-40B4-BE49-F238E27FC236}">
                  <a16:creationId xmlns:a16="http://schemas.microsoft.com/office/drawing/2014/main" id="{41E638B5-C752-180F-FC1E-A4A92A6ECEB9}"/>
                </a:ext>
              </a:extLst>
            </p:cNvPr>
            <p:cNvSpPr txBox="1"/>
            <p:nvPr/>
          </p:nvSpPr>
          <p:spPr>
            <a:xfrm>
              <a:off x="10287000" y="3063172"/>
              <a:ext cx="1860359" cy="369332"/>
            </a:xfrm>
            <a:prstGeom prst="rect">
              <a:avLst/>
            </a:prstGeom>
            <a:noFill/>
          </p:spPr>
          <p:txBody>
            <a:bodyPr wrap="square">
              <a:spAutoFit/>
            </a:bodyPr>
            <a:lstStyle/>
            <a:p>
              <a:pPr algn="ctr"/>
              <a:r>
                <a:rPr lang="en-GB" b="1" i="0" u="none" strike="noStrike">
                  <a:solidFill>
                    <a:srgbClr val="00918E"/>
                  </a:solidFill>
                  <a:effectLst/>
                  <a:latin typeface="Abhaya Libre"/>
                </a:rPr>
                <a:t>Offline Activity 5</a:t>
              </a:r>
              <a:endParaRPr lang="en-GB" sz="1400"/>
            </a:p>
          </p:txBody>
        </p:sp>
      </p:grpSp>
      <p:pic>
        <p:nvPicPr>
          <p:cNvPr id="14" name="Picture 14">
            <a:extLst>
              <a:ext uri="{FF2B5EF4-FFF2-40B4-BE49-F238E27FC236}">
                <a16:creationId xmlns:a16="http://schemas.microsoft.com/office/drawing/2014/main" id="{3AE29914-058A-E702-3B3D-A76BD5BF9F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25200" y="2864405"/>
            <a:ext cx="5105400" cy="3666605"/>
          </a:xfrm>
          <a:prstGeom prst="rect">
            <a:avLst/>
          </a:prstGeom>
        </p:spPr>
      </p:pic>
      <p:pic>
        <p:nvPicPr>
          <p:cNvPr id="2" name="Picture 1">
            <a:extLst>
              <a:ext uri="{FF2B5EF4-FFF2-40B4-BE49-F238E27FC236}">
                <a16:creationId xmlns:a16="http://schemas.microsoft.com/office/drawing/2014/main" id="{75B88644-8F6F-F707-E09B-1A09728B288C}"/>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t="27674" b="64059"/>
          <a:stretch/>
        </p:blipFill>
        <p:spPr bwMode="auto">
          <a:xfrm>
            <a:off x="1090978" y="7831052"/>
            <a:ext cx="16713168" cy="403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a:extLst>
              <a:ext uri="{FF2B5EF4-FFF2-40B4-BE49-F238E27FC236}">
                <a16:creationId xmlns:a16="http://schemas.microsoft.com/office/drawing/2014/main" id="{12A88335-2966-10AD-E5D7-1F84856AD590}"/>
              </a:ext>
            </a:extLst>
          </p:cNvPr>
          <p:cNvSpPr txBox="1"/>
          <p:nvPr/>
        </p:nvSpPr>
        <p:spPr>
          <a:xfrm>
            <a:off x="1090978" y="7277100"/>
            <a:ext cx="14567386" cy="419346"/>
          </a:xfrm>
          <a:prstGeom prst="rect">
            <a:avLst/>
          </a:prstGeom>
        </p:spPr>
        <p:txBody>
          <a:bodyPr wrap="square" lIns="0" tIns="0" rIns="0" bIns="0" rtlCol="0" anchor="t">
            <a:spAutoFit/>
          </a:bodyPr>
          <a:lstStyle/>
          <a:p>
            <a:pPr algn="just">
              <a:lnSpc>
                <a:spcPts val="3359"/>
              </a:lnSpc>
            </a:pPr>
            <a:r>
              <a:rPr lang="en-GB" sz="2400" b="1" spc="-36">
                <a:solidFill>
                  <a:srgbClr val="23B2A3"/>
                </a:solidFill>
              </a:rPr>
              <a:t>Here’s an example of how to track tasks and their corresponding specifications: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0" y="4000500"/>
            <a:ext cx="6510839" cy="4343497"/>
          </a:xfrm>
          <a:prstGeom prst="rect">
            <a:avLst/>
          </a:prstGeom>
        </p:spPr>
        <p:txBody>
          <a:bodyPr lIns="0" tIns="0" rIns="0" bIns="0" rtlCol="0" anchor="t">
            <a:spAutoFit/>
          </a:bodyPr>
          <a:lstStyle/>
          <a:p>
            <a:pPr algn="just">
              <a:lnSpc>
                <a:spcPts val="3359"/>
              </a:lnSpc>
            </a:pPr>
            <a:r>
              <a:rPr lang="en-GB" sz="2400" spc="-36">
                <a:solidFill>
                  <a:srgbClr val="000000"/>
                </a:solidFill>
              </a:rPr>
              <a:t>Evaluating Progress and Adjusting the Plan</a:t>
            </a:r>
          </a:p>
          <a:p>
            <a:pPr algn="just">
              <a:lnSpc>
                <a:spcPts val="3359"/>
              </a:lnSpc>
            </a:pPr>
            <a:r>
              <a:rPr lang="en-GB" sz="2400" spc="-36">
                <a:solidFill>
                  <a:srgbClr val="000000"/>
                </a:solidFill>
              </a:rPr>
              <a:t>It’s hard to identify improvement possibilities when we have not completed any action item, because monitoring is a live process that takes place during the Plan completion.</a:t>
            </a:r>
          </a:p>
          <a:p>
            <a:pPr algn="just">
              <a:lnSpc>
                <a:spcPts val="3359"/>
              </a:lnSpc>
            </a:pPr>
            <a:r>
              <a:rPr lang="en-GB" sz="2400" spc="-36">
                <a:solidFill>
                  <a:srgbClr val="000000"/>
                </a:solidFill>
              </a:rPr>
              <a:t>However, for this activity and to practice the Step 5 of our Action Plan you will set  3-5 milestones in your Action Plan, as well as some meetings with each task responsible to assess their progress. Then describe the expected outputs.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grpSp>
        <p:nvGrpSpPr>
          <p:cNvPr id="11" name="Group 10">
            <a:extLst>
              <a:ext uri="{FF2B5EF4-FFF2-40B4-BE49-F238E27FC236}">
                <a16:creationId xmlns:a16="http://schemas.microsoft.com/office/drawing/2014/main" id="{0D2C14E0-4767-1653-707D-8CE0D99CA7F1}"/>
              </a:ext>
            </a:extLst>
          </p:cNvPr>
          <p:cNvGrpSpPr/>
          <p:nvPr/>
        </p:nvGrpSpPr>
        <p:grpSpPr>
          <a:xfrm>
            <a:off x="12192000" y="1869292"/>
            <a:ext cx="1860359" cy="1586673"/>
            <a:chOff x="10287000" y="1845831"/>
            <a:chExt cx="1860359" cy="1586673"/>
          </a:xfrm>
        </p:grpSpPr>
        <p:pic>
          <p:nvPicPr>
            <p:cNvPr id="12" name="Picture 23">
              <a:extLst>
                <a:ext uri="{FF2B5EF4-FFF2-40B4-BE49-F238E27FC236}">
                  <a16:creationId xmlns:a16="http://schemas.microsoft.com/office/drawing/2014/main" id="{277767C1-C984-5606-5F68-45FC6B8997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7150" y="1845831"/>
              <a:ext cx="1204503" cy="1178907"/>
            </a:xfrm>
            <a:prstGeom prst="rect">
              <a:avLst/>
            </a:prstGeom>
          </p:spPr>
        </p:pic>
        <p:sp>
          <p:nvSpPr>
            <p:cNvPr id="13" name="TextBox 12">
              <a:extLst>
                <a:ext uri="{FF2B5EF4-FFF2-40B4-BE49-F238E27FC236}">
                  <a16:creationId xmlns:a16="http://schemas.microsoft.com/office/drawing/2014/main" id="{41E638B5-C752-180F-FC1E-A4A92A6ECEB9}"/>
                </a:ext>
              </a:extLst>
            </p:cNvPr>
            <p:cNvSpPr txBox="1"/>
            <p:nvPr/>
          </p:nvSpPr>
          <p:spPr>
            <a:xfrm>
              <a:off x="10287000" y="3063172"/>
              <a:ext cx="1860359" cy="369332"/>
            </a:xfrm>
            <a:prstGeom prst="rect">
              <a:avLst/>
            </a:prstGeom>
            <a:noFill/>
          </p:spPr>
          <p:txBody>
            <a:bodyPr wrap="square">
              <a:spAutoFit/>
            </a:bodyPr>
            <a:lstStyle/>
            <a:p>
              <a:pPr algn="ctr"/>
              <a:r>
                <a:rPr lang="en-GB" b="1" i="0" u="none" strike="noStrike">
                  <a:solidFill>
                    <a:srgbClr val="00918E"/>
                  </a:solidFill>
                  <a:effectLst/>
                  <a:latin typeface="Abhaya Libre"/>
                </a:rPr>
                <a:t>Offline Activity 6</a:t>
              </a:r>
              <a:endParaRPr lang="en-GB" sz="1400"/>
            </a:p>
          </p:txBody>
        </p:sp>
      </p:grpSp>
      <p:pic>
        <p:nvPicPr>
          <p:cNvPr id="2" name="Picture 11">
            <a:extLst>
              <a:ext uri="{FF2B5EF4-FFF2-40B4-BE49-F238E27FC236}">
                <a16:creationId xmlns:a16="http://schemas.microsoft.com/office/drawing/2014/main" id="{6A292AA4-15B3-330B-B73B-9C7B557FBF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594201" y="2382791"/>
            <a:ext cx="6246239" cy="5826715"/>
          </a:xfrm>
          <a:prstGeom prst="rect">
            <a:avLst/>
          </a:prstGeom>
        </p:spPr>
      </p:pic>
    </p:spTree>
    <p:extLst>
      <p:ext uri="{BB962C8B-B14F-4D97-AF65-F5344CB8AC3E}">
        <p14:creationId xmlns:p14="http://schemas.microsoft.com/office/powerpoint/2010/main" val="2146887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1002</Words>
  <Application>Microsoft Office PowerPoint</Application>
  <PresentationFormat>Custom</PresentationFormat>
  <Paragraphs>85</Paragraphs>
  <Slides>13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Abhaya Libre Regular Bold</vt:lpstr>
      <vt:lpstr>Abhaya Libre Regular Bold Italics</vt:lpstr>
      <vt:lpstr>Abhaya Libre Regular</vt:lpstr>
      <vt:lpstr>Arial</vt:lpstr>
      <vt:lpstr>Abhaya Libre</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Ana Paraschiv</dc:creator>
  <cp:lastModifiedBy>paraschiv ana</cp:lastModifiedBy>
  <cp:revision>2</cp:revision>
  <dcterms:created xsi:type="dcterms:W3CDTF">2006-08-16T00:00:00Z</dcterms:created>
  <dcterms:modified xsi:type="dcterms:W3CDTF">2024-01-09T09:44:10Z</dcterms:modified>
  <dc:identifier>DAFSGCxx1iQ</dc:identifier>
</cp:coreProperties>
</file>