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57" r:id="rId5"/>
    <p:sldId id="258" r:id="rId6"/>
    <p:sldId id="259" r:id="rId7"/>
    <p:sldId id="260" r:id="rId8"/>
    <p:sldId id="261" r:id="rId9"/>
    <p:sldId id="262" r:id="rId10"/>
    <p:sldId id="316" r:id="rId11"/>
    <p:sldId id="315" r:id="rId12"/>
    <p:sldId id="263" r:id="rId13"/>
    <p:sldId id="317" r:id="rId14"/>
    <p:sldId id="285" r:id="rId15"/>
    <p:sldId id="298" r:id="rId16"/>
    <p:sldId id="302" r:id="rId17"/>
    <p:sldId id="303" r:id="rId18"/>
    <p:sldId id="304" r:id="rId19"/>
    <p:sldId id="305" r:id="rId20"/>
    <p:sldId id="291" r:id="rId21"/>
    <p:sldId id="264" r:id="rId22"/>
    <p:sldId id="314" r:id="rId23"/>
    <p:sldId id="308" r:id="rId24"/>
    <p:sldId id="313" r:id="rId25"/>
    <p:sldId id="323" r:id="rId26"/>
    <p:sldId id="265" r:id="rId27"/>
    <p:sldId id="324" r:id="rId28"/>
    <p:sldId id="288" r:id="rId29"/>
    <p:sldId id="310" r:id="rId30"/>
    <p:sldId id="309" r:id="rId31"/>
    <p:sldId id="311" r:id="rId32"/>
    <p:sldId id="295" r:id="rId33"/>
    <p:sldId id="296" r:id="rId34"/>
    <p:sldId id="292" r:id="rId35"/>
    <p:sldId id="293" r:id="rId36"/>
    <p:sldId id="267" r:id="rId37"/>
    <p:sldId id="318" r:id="rId38"/>
    <p:sldId id="320" r:id="rId39"/>
    <p:sldId id="321" r:id="rId40"/>
    <p:sldId id="322" r:id="rId41"/>
    <p:sldId id="270" r:id="rId42"/>
    <p:sldId id="319" r:id="rId43"/>
    <p:sldId id="271" r:id="rId44"/>
  </p:sldIdLst>
  <p:sldSz cx="18288000" cy="10287000"/>
  <p:notesSz cx="6858000" cy="9144000"/>
  <p:embeddedFontLst>
    <p:embeddedFont>
      <p:font typeface="Abhaya Libre Regular" panose="020B0604020202020204" charset="0"/>
      <p:regular r:id="rId45"/>
    </p:embeddedFont>
    <p:embeddedFont>
      <p:font typeface="Abhaya Libre Regular Bold" panose="020B0604020202020204" charset="0"/>
      <p:regular r:id="rId46"/>
    </p:embeddedFont>
    <p:embeddedFont>
      <p:font typeface="Abhaya Libre Regular Bold Italics" panose="020B0604020202020204" charset="0"/>
      <p:regular r:id="rId47"/>
    </p:embeddedFont>
    <p:embeddedFont>
      <p:font typeface="Calibri" panose="020F0502020204030204" pitchFamily="34" charset="0"/>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Montserrat" panose="00000500000000000000" pitchFamily="2"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192" y="-15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8.fntdata"/><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8497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3229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87136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26917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968125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7461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868734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04512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3792033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539075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792613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246555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49192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775143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689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042540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99700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483010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88830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81379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617027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19736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12565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5/31/2023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2832850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7.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6.png"/><Relationship Id="rId5" Type="http://schemas.openxmlformats.org/officeDocument/2006/relationships/image" Target="../media/image19.svg"/><Relationship Id="rId10" Type="http://schemas.openxmlformats.org/officeDocument/2006/relationships/image" Target="../media/image65.svg"/><Relationship Id="rId4" Type="http://schemas.openxmlformats.org/officeDocument/2006/relationships/image" Target="../media/image18.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7.svg"/><Relationship Id="rId5" Type="http://schemas.openxmlformats.org/officeDocument/2006/relationships/image" Target="../media/image19.svg"/><Relationship Id="rId10" Type="http://schemas.openxmlformats.org/officeDocument/2006/relationships/image" Target="../media/image68.png"/><Relationship Id="rId4" Type="http://schemas.openxmlformats.org/officeDocument/2006/relationships/image" Target="../media/image18.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2.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1.png"/><Relationship Id="rId2" Type="http://schemas.openxmlformats.org/officeDocument/2006/relationships/image" Target="../media/image3.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0.svg"/><Relationship Id="rId5" Type="http://schemas.openxmlformats.org/officeDocument/2006/relationships/image" Target="../media/image19.sv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18.png"/><Relationship Id="rId9" Type="http://schemas.openxmlformats.org/officeDocument/2006/relationships/image" Target="../media/image29.svg"/><Relationship Id="rId1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7.png"/><Relationship Id="rId5" Type="http://schemas.openxmlformats.org/officeDocument/2006/relationships/image" Target="../media/image19.svg"/><Relationship Id="rId10" Type="http://schemas.openxmlformats.org/officeDocument/2006/relationships/image" Target="../media/image76.png"/><Relationship Id="rId4" Type="http://schemas.openxmlformats.org/officeDocument/2006/relationships/image" Target="../media/image18.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12.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17" Type="http://schemas.openxmlformats.org/officeDocument/2006/relationships/image" Target="../media/image82.svg"/><Relationship Id="rId2" Type="http://schemas.openxmlformats.org/officeDocument/2006/relationships/image" Target="../media/image69.png"/><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80.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79.png"/></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17" Type="http://schemas.openxmlformats.org/officeDocument/2006/relationships/image" Target="../media/image83.png"/><Relationship Id="rId2" Type="http://schemas.openxmlformats.org/officeDocument/2006/relationships/image" Target="../media/image69.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17" Type="http://schemas.openxmlformats.org/officeDocument/2006/relationships/image" Target="../media/image83.png"/><Relationship Id="rId2" Type="http://schemas.openxmlformats.org/officeDocument/2006/relationships/image" Target="../media/image69.pn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18" Type="http://schemas.openxmlformats.org/officeDocument/2006/relationships/image" Target="../media/image86.sv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17" Type="http://schemas.openxmlformats.org/officeDocument/2006/relationships/image" Target="../media/image85.png"/><Relationship Id="rId2" Type="http://schemas.openxmlformats.org/officeDocument/2006/relationships/image" Target="../media/image69.png"/><Relationship Id="rId16"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9.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59.svg"/><Relationship Id="rId5" Type="http://schemas.openxmlformats.org/officeDocument/2006/relationships/image" Target="../media/image19.svg"/><Relationship Id="rId15" Type="http://schemas.openxmlformats.org/officeDocument/2006/relationships/image" Target="../media/image78.svg"/><Relationship Id="rId10" Type="http://schemas.openxmlformats.org/officeDocument/2006/relationships/image" Target="../media/image87.png"/><Relationship Id="rId4" Type="http://schemas.openxmlformats.org/officeDocument/2006/relationships/image" Target="../media/image18.png"/><Relationship Id="rId9" Type="http://schemas.openxmlformats.org/officeDocument/2006/relationships/image" Target="../media/image29.sv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78.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94.png"/><Relationship Id="rId17" Type="http://schemas.openxmlformats.org/officeDocument/2006/relationships/image" Target="../media/image29.sv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3.svg"/><Relationship Id="rId5" Type="http://schemas.openxmlformats.org/officeDocument/2006/relationships/image" Target="../media/image19.svg"/><Relationship Id="rId15" Type="http://schemas.openxmlformats.org/officeDocument/2006/relationships/image" Target="../media/image65.svg"/><Relationship Id="rId10" Type="http://schemas.openxmlformats.org/officeDocument/2006/relationships/image" Target="../media/image92.png"/><Relationship Id="rId4" Type="http://schemas.openxmlformats.org/officeDocument/2006/relationships/image" Target="../media/image18.png"/><Relationship Id="rId9" Type="http://schemas.openxmlformats.org/officeDocument/2006/relationships/image" Target="../media/image59.svg"/><Relationship Id="rId1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18" Type="http://schemas.openxmlformats.org/officeDocument/2006/relationships/image" Target="../media/image12.png"/><Relationship Id="rId3" Type="http://schemas.openxmlformats.org/officeDocument/2006/relationships/image" Target="../media/image14.svg"/><Relationship Id="rId7" Type="http://schemas.openxmlformats.org/officeDocument/2006/relationships/image" Target="../media/image18.png"/><Relationship Id="rId12" Type="http://schemas.openxmlformats.org/officeDocument/2006/relationships/image" Target="../media/image23.svg"/><Relationship Id="rId17" Type="http://schemas.openxmlformats.org/officeDocument/2006/relationships/image" Target="../media/image11.png"/><Relationship Id="rId2" Type="http://schemas.openxmlformats.org/officeDocument/2006/relationships/image" Target="../media/image13.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10" Type="http://schemas.openxmlformats.org/officeDocument/2006/relationships/image" Target="../media/image96.jpeg"/><Relationship Id="rId4" Type="http://schemas.openxmlformats.org/officeDocument/2006/relationships/image" Target="../media/image18.png"/><Relationship Id="rId9"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8.svg"/><Relationship Id="rId5" Type="http://schemas.openxmlformats.org/officeDocument/2006/relationships/image" Target="../media/image19.svg"/><Relationship Id="rId10" Type="http://schemas.openxmlformats.org/officeDocument/2006/relationships/image" Target="../media/image97.png"/><Relationship Id="rId4" Type="http://schemas.openxmlformats.org/officeDocument/2006/relationships/image" Target="../media/image18.png"/><Relationship Id="rId9" Type="http://schemas.openxmlformats.org/officeDocument/2006/relationships/image" Target="../media/image29.sv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9.sv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4.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0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0.svg"/><Relationship Id="rId5" Type="http://schemas.openxmlformats.org/officeDocument/2006/relationships/image" Target="../media/image19.svg"/><Relationship Id="rId10" Type="http://schemas.openxmlformats.org/officeDocument/2006/relationships/image" Target="../media/image99.png"/><Relationship Id="rId4" Type="http://schemas.openxmlformats.org/officeDocument/2006/relationships/image" Target="../media/image18.png"/><Relationship Id="rId9" Type="http://schemas.openxmlformats.org/officeDocument/2006/relationships/image" Target="../media/image29.svg"/></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6.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image" Target="../media/image11.png"/><Relationship Id="rId11" Type="http://schemas.openxmlformats.org/officeDocument/2006/relationships/image" Target="../media/image100.svg"/><Relationship Id="rId5" Type="http://schemas.openxmlformats.org/officeDocument/2006/relationships/image" Target="../media/image19.svg"/><Relationship Id="rId10" Type="http://schemas.openxmlformats.org/officeDocument/2006/relationships/image" Target="../media/image99.png"/><Relationship Id="rId4" Type="http://schemas.openxmlformats.org/officeDocument/2006/relationships/image" Target="../media/image18.png"/><Relationship Id="rId9"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00.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9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4.svg"/><Relationship Id="rId5" Type="http://schemas.openxmlformats.org/officeDocument/2006/relationships/image" Target="../media/image19.svg"/><Relationship Id="rId10" Type="http://schemas.openxmlformats.org/officeDocument/2006/relationships/image" Target="../media/image103.png"/><Relationship Id="rId4" Type="http://schemas.openxmlformats.org/officeDocument/2006/relationships/image" Target="../media/image18.png"/><Relationship Id="rId9" Type="http://schemas.openxmlformats.org/officeDocument/2006/relationships/image" Target="../media/image29.sv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17" Type="http://schemas.openxmlformats.org/officeDocument/2006/relationships/image" Target="../media/image100.svg"/><Relationship Id="rId2" Type="http://schemas.openxmlformats.org/officeDocument/2006/relationships/image" Target="../media/image69.png"/><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2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81.png"/><Relationship Id="rId3" Type="http://schemas.openxmlformats.org/officeDocument/2006/relationships/image" Target="../media/image70.svg"/><Relationship Id="rId7" Type="http://schemas.openxmlformats.org/officeDocument/2006/relationships/image" Target="../media/image49.png"/><Relationship Id="rId12" Type="http://schemas.openxmlformats.org/officeDocument/2006/relationships/image" Target="../media/image1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2.png"/><Relationship Id="rId10" Type="http://schemas.openxmlformats.org/officeDocument/2006/relationships/image" Target="../media/image52.svg"/><Relationship Id="rId4" Type="http://schemas.openxmlformats.org/officeDocument/2006/relationships/image" Target="../media/image11.png"/><Relationship Id="rId9" Type="http://schemas.openxmlformats.org/officeDocument/2006/relationships/image" Target="../media/image51.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9.svg"/><Relationship Id="rId12" Type="http://schemas.openxmlformats.org/officeDocument/2006/relationships/image" Target="../media/image14.svg"/><Relationship Id="rId17" Type="http://schemas.openxmlformats.org/officeDocument/2006/relationships/image" Target="../media/image33.svg"/><Relationship Id="rId2" Type="http://schemas.openxmlformats.org/officeDocument/2006/relationships/image" Target="../media/image3.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31.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8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81.png"/><Relationship Id="rId5" Type="http://schemas.openxmlformats.org/officeDocument/2006/relationships/image" Target="../media/image49.png"/><Relationship Id="rId10" Type="http://schemas.openxmlformats.org/officeDocument/2006/relationships/image" Target="../media/image19.svg"/><Relationship Id="rId4" Type="http://schemas.openxmlformats.org/officeDocument/2006/relationships/image" Target="../media/image16.svg"/><Relationship Id="rId9"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51.png"/><Relationship Id="rId12" Type="http://schemas.openxmlformats.org/officeDocument/2006/relationships/image" Target="../media/image8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81.png"/><Relationship Id="rId5" Type="http://schemas.openxmlformats.org/officeDocument/2006/relationships/image" Target="../media/image49.png"/><Relationship Id="rId10" Type="http://schemas.openxmlformats.org/officeDocument/2006/relationships/image" Target="../media/image19.svg"/><Relationship Id="rId4" Type="http://schemas.openxmlformats.org/officeDocument/2006/relationships/image" Target="../media/image16.svg"/><Relationship Id="rId9" Type="http://schemas.openxmlformats.org/officeDocument/2006/relationships/image" Target="../media/image18.png"/><Relationship Id="rId14" Type="http://schemas.openxmlformats.org/officeDocument/2006/relationships/hyperlink" Target="http://www.uni-sz.bg/tsj/Volume%2017,%202019,%20Supplement%201,%20Series%20Social%20Sciences/3/za%20pe4at/79.pdf"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6.svg"/><Relationship Id="rId3" Type="http://schemas.openxmlformats.org/officeDocument/2006/relationships/image" Target="../media/image108.svg"/><Relationship Id="rId7" Type="http://schemas.openxmlformats.org/officeDocument/2006/relationships/image" Target="../media/image12.png"/><Relationship Id="rId12" Type="http://schemas.openxmlformats.org/officeDocument/2006/relationships/image" Target="../media/image5.png"/><Relationship Id="rId17" Type="http://schemas.openxmlformats.org/officeDocument/2006/relationships/image" Target="../media/image72.svg"/><Relationship Id="rId2" Type="http://schemas.openxmlformats.org/officeDocument/2006/relationships/image" Target="../media/image107.png"/><Relationship Id="rId16"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10.svg"/><Relationship Id="rId15" Type="http://schemas.openxmlformats.org/officeDocument/2006/relationships/image" Target="../media/image114.svg"/><Relationship Id="rId10" Type="http://schemas.openxmlformats.org/officeDocument/2006/relationships/image" Target="../media/image17.png"/><Relationship Id="rId4" Type="http://schemas.openxmlformats.org/officeDocument/2006/relationships/image" Target="../media/image109.png"/><Relationship Id="rId9" Type="http://schemas.openxmlformats.org/officeDocument/2006/relationships/image" Target="../media/image112.svg"/><Relationship Id="rId14" Type="http://schemas.openxmlformats.org/officeDocument/2006/relationships/image" Target="../media/image113.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7.jpeg"/><Relationship Id="rId5" Type="http://schemas.openxmlformats.org/officeDocument/2006/relationships/image" Target="../media/image19.svg"/><Relationship Id="rId10" Type="http://schemas.openxmlformats.org/officeDocument/2006/relationships/image" Target="../media/image116.png"/><Relationship Id="rId4" Type="http://schemas.openxmlformats.org/officeDocument/2006/relationships/image" Target="../media/image18.png"/><Relationship Id="rId9" Type="http://schemas.openxmlformats.org/officeDocument/2006/relationships/image" Target="../media/image29.sv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9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9.png"/><Relationship Id="rId5" Type="http://schemas.openxmlformats.org/officeDocument/2006/relationships/image" Target="../media/image19.svg"/><Relationship Id="rId10" Type="http://schemas.openxmlformats.org/officeDocument/2006/relationships/image" Target="../media/image118.png"/><Relationship Id="rId4" Type="http://schemas.openxmlformats.org/officeDocument/2006/relationships/image" Target="../media/image18.png"/><Relationship Id="rId9" Type="http://schemas.openxmlformats.org/officeDocument/2006/relationships/image" Target="../media/image29.sv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1.svg"/><Relationship Id="rId7" Type="http://schemas.openxmlformats.org/officeDocument/2006/relationships/image" Target="../media/image29.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svg"/><Relationship Id="rId10" Type="http://schemas.openxmlformats.org/officeDocument/2006/relationships/image" Target="../media/image122.png"/><Relationship Id="rId4" Type="http://schemas.openxmlformats.org/officeDocument/2006/relationships/image" Target="../media/image18.pn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1.svg"/><Relationship Id="rId7" Type="http://schemas.openxmlformats.org/officeDocument/2006/relationships/image" Target="../media/image29.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1.svg"/><Relationship Id="rId7" Type="http://schemas.openxmlformats.org/officeDocument/2006/relationships/image" Target="../media/image29.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1.svg"/><Relationship Id="rId7" Type="http://schemas.openxmlformats.org/officeDocument/2006/relationships/image" Target="../media/image29.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86.svg"/><Relationship Id="rId5" Type="http://schemas.openxmlformats.org/officeDocument/2006/relationships/image" Target="../media/image19.svg"/><Relationship Id="rId10" Type="http://schemas.openxmlformats.org/officeDocument/2006/relationships/image" Target="../media/image123.png"/><Relationship Id="rId4" Type="http://schemas.openxmlformats.org/officeDocument/2006/relationships/image" Target="../media/image18.pn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hyperlink" Target="https://www.oecd.org/cfe/leed/social-economy/social-entrepreneurship.htm#:~:text=Social%20entrepreneurship%20%26%20Social%20enterprises%20Social%20entrepreneurship%20is,either%20social%20enterprises%20or%20other%20types%20of%20organisations." TargetMode="External"/><Relationship Id="rId18" Type="http://schemas.openxmlformats.org/officeDocument/2006/relationships/hyperlink" Target="https://www.researchgate.net/publication/319115517_Social_Enterprise_as_a_Catalyst_for_Sustainable_Local_and_Regional_Development" TargetMode="External"/><Relationship Id="rId3" Type="http://schemas.openxmlformats.org/officeDocument/2006/relationships/image" Target="../media/image112.svg"/><Relationship Id="rId21" Type="http://schemas.openxmlformats.org/officeDocument/2006/relationships/image" Target="../media/image32.png"/><Relationship Id="rId7" Type="http://schemas.openxmlformats.org/officeDocument/2006/relationships/image" Target="../media/image6.svg"/><Relationship Id="rId12" Type="http://schemas.openxmlformats.org/officeDocument/2006/relationships/hyperlink" Target="https://www.investopedia.com/terms/s/social-entrepreneur.asp#toc-6-ps-of-social-entrepreneurial-enterprises" TargetMode="External"/><Relationship Id="rId17" Type="http://schemas.openxmlformats.org/officeDocument/2006/relationships/hyperlink" Target="https://view.officeapps.live.com/op/view.aspx?src=http://www.abgr.org/documents/3%D0%A1%D1%8A%D1%89%D0%BD%D0%BE%D1%81%D1%82%20%D0%B8%20%D1%80%D0%BE%D0%BB%D1%8F%20%D0%BD%D0%B0%20%D1%81%D0%BE%D1%86%D0%B8%D0%B0%D0%BB%D0%BD%D0%BE%D1%82%D0%BE%20%D0%BF%D1%80%D0%B5%D0%B4%D0%BF%D1%80%D0%B8%D0%B5%D0%BC%D0%B0%D1%87%D0%B5%D1%81%D1%82%D0%B2%D0%BE.ppt&amp;wdOrigin=BROWSELINK" TargetMode="External"/><Relationship Id="rId2" Type="http://schemas.openxmlformats.org/officeDocument/2006/relationships/image" Target="../media/image111.png"/><Relationship Id="rId16" Type="http://schemas.openxmlformats.org/officeDocument/2006/relationships/hyperlink" Target="https://ssir.org/articles/entry/teaching_the_key_skills_of_successful_social_entrepreneurs" TargetMode="External"/><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wix.com/encyclopedia/definition/social-entrepreneurship" TargetMode="External"/><Relationship Id="rId5" Type="http://schemas.openxmlformats.org/officeDocument/2006/relationships/image" Target="../media/image16.svg"/><Relationship Id="rId15" Type="http://schemas.openxmlformats.org/officeDocument/2006/relationships/hyperlink" Target="https://blog.goodhere.org/social-impact-startups-facts-statistics" TargetMode="External"/><Relationship Id="rId10" Type="http://schemas.openxmlformats.org/officeDocument/2006/relationships/image" Target="../media/image11.png"/><Relationship Id="rId19" Type="http://schemas.openxmlformats.org/officeDocument/2006/relationships/hyperlink" Target="https://www.researchgate.net/publication/263214103_Leadership_in_Social_Enterprise_How_to_Manage_Yourself_and_the_Team" TargetMode="External"/><Relationship Id="rId4" Type="http://schemas.openxmlformats.org/officeDocument/2006/relationships/image" Target="../media/image17.png"/><Relationship Id="rId9" Type="http://schemas.openxmlformats.org/officeDocument/2006/relationships/image" Target="../media/image114.svg"/><Relationship Id="rId14" Type="http://schemas.openxmlformats.org/officeDocument/2006/relationships/hyperlink" Target="https://harappa.education/harappa-diaries/social-entrepreneurship/#heading_1" TargetMode="External"/><Relationship Id="rId22" Type="http://schemas.openxmlformats.org/officeDocument/2006/relationships/image" Target="../media/image33.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svg"/><Relationship Id="rId18" Type="http://schemas.openxmlformats.org/officeDocument/2006/relationships/image" Target="../media/image11.png"/><Relationship Id="rId26" Type="http://schemas.openxmlformats.org/officeDocument/2006/relationships/image" Target="../media/image48.png"/><Relationship Id="rId3" Type="http://schemas.openxmlformats.org/officeDocument/2006/relationships/image" Target="../media/image35.svg"/><Relationship Id="rId21" Type="http://schemas.openxmlformats.org/officeDocument/2006/relationships/image" Target="../media/image43.png"/><Relationship Id="rId7" Type="http://schemas.openxmlformats.org/officeDocument/2006/relationships/image" Target="../media/image37.svg"/><Relationship Id="rId12" Type="http://schemas.openxmlformats.org/officeDocument/2006/relationships/image" Target="../media/image28.png"/><Relationship Id="rId17" Type="http://schemas.openxmlformats.org/officeDocument/2006/relationships/image" Target="../media/image31.svg"/><Relationship Id="rId25" Type="http://schemas.openxmlformats.org/officeDocument/2006/relationships/image" Target="../media/image47.png"/><Relationship Id="rId2" Type="http://schemas.openxmlformats.org/officeDocument/2006/relationships/image" Target="../media/image34.png"/><Relationship Id="rId16" Type="http://schemas.openxmlformats.org/officeDocument/2006/relationships/image" Target="../media/image40.png"/><Relationship Id="rId20"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svg"/><Relationship Id="rId24" Type="http://schemas.openxmlformats.org/officeDocument/2006/relationships/image" Target="../media/image46.png"/><Relationship Id="rId5" Type="http://schemas.openxmlformats.org/officeDocument/2006/relationships/image" Target="../media/image2.svg"/><Relationship Id="rId15" Type="http://schemas.openxmlformats.org/officeDocument/2006/relationships/image" Target="../media/image39.svg"/><Relationship Id="rId23" Type="http://schemas.openxmlformats.org/officeDocument/2006/relationships/image" Target="../media/image45.png"/><Relationship Id="rId10" Type="http://schemas.openxmlformats.org/officeDocument/2006/relationships/image" Target="../media/image5.png"/><Relationship Id="rId19"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8.png"/><Relationship Id="rId22" Type="http://schemas.openxmlformats.org/officeDocument/2006/relationships/image" Target="../media/image44.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33.svg"/><Relationship Id="rId3" Type="http://schemas.openxmlformats.org/officeDocument/2006/relationships/image" Target="../media/image112.svg"/><Relationship Id="rId7" Type="http://schemas.openxmlformats.org/officeDocument/2006/relationships/image" Target="../media/image6.svg"/><Relationship Id="rId12" Type="http://schemas.openxmlformats.org/officeDocument/2006/relationships/image" Target="../media/image32.png"/><Relationship Id="rId17" Type="http://schemas.openxmlformats.org/officeDocument/2006/relationships/hyperlink" Target="https://www.britishcouncil.gr/sites/default/files/life-skills-developing-social-entrepreneurs-en.pdf" TargetMode="External"/><Relationship Id="rId2" Type="http://schemas.openxmlformats.org/officeDocument/2006/relationships/image" Target="../media/image111.png"/><Relationship Id="rId16" Type="http://schemas.openxmlformats.org/officeDocument/2006/relationships/hyperlink" Target="https://santafeinnovates.com/five-trends-social-entrepreneurship/"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https://www.forbes.com/sites/forbesbusinesscouncil/2021/01/28/six-ways-to-approach-social-entrepreneurship-at-your-organization/?sh=692321671810" TargetMode="External"/><Relationship Id="rId10"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114.svg"/><Relationship Id="rId14" Type="http://schemas.openxmlformats.org/officeDocument/2006/relationships/hyperlink" Target="https://www.weforum.org/agenda/2018/08/6-steps-to-become-a-successful-social-entrepreneur"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6.svg"/><Relationship Id="rId18" Type="http://schemas.openxmlformats.org/officeDocument/2006/relationships/image" Target="../media/image134.png"/><Relationship Id="rId3" Type="http://schemas.openxmlformats.org/officeDocument/2006/relationships/image" Target="../media/image2.svg"/><Relationship Id="rId21" Type="http://schemas.openxmlformats.org/officeDocument/2006/relationships/image" Target="../media/image137.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33.svg"/><Relationship Id="rId2" Type="http://schemas.openxmlformats.org/officeDocument/2006/relationships/image" Target="../media/image1.png"/><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9.svg"/><Relationship Id="rId5" Type="http://schemas.openxmlformats.org/officeDocument/2006/relationships/image" Target="../media/image125.svg"/><Relationship Id="rId15" Type="http://schemas.openxmlformats.org/officeDocument/2006/relationships/image" Target="../media/image131.svg"/><Relationship Id="rId10" Type="http://schemas.openxmlformats.org/officeDocument/2006/relationships/image" Target="../media/image128.png"/><Relationship Id="rId19" Type="http://schemas.openxmlformats.org/officeDocument/2006/relationships/image" Target="../media/image135.svg"/><Relationship Id="rId4" Type="http://schemas.openxmlformats.org/officeDocument/2006/relationships/image" Target="../media/image124.png"/><Relationship Id="rId9" Type="http://schemas.openxmlformats.org/officeDocument/2006/relationships/image" Target="../media/image127.svg"/><Relationship Id="rId14" Type="http://schemas.openxmlformats.org/officeDocument/2006/relationships/image" Target="../media/image130.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9.svg"/><Relationship Id="rId3" Type="http://schemas.openxmlformats.org/officeDocument/2006/relationships/image" Target="../media/image14.svg"/><Relationship Id="rId7" Type="http://schemas.openxmlformats.org/officeDocument/2006/relationships/image" Target="../media/image50.svg"/><Relationship Id="rId12" Type="http://schemas.openxmlformats.org/officeDocument/2006/relationships/image" Target="../media/image28.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9.svg"/><Relationship Id="rId5" Type="http://schemas.openxmlformats.org/officeDocument/2006/relationships/image" Target="../media/image16.svg"/><Relationship Id="rId15" Type="http://schemas.openxmlformats.org/officeDocument/2006/relationships/image" Target="../media/image54.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52.sv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6.svg"/><Relationship Id="rId7" Type="http://schemas.openxmlformats.org/officeDocument/2006/relationships/image" Target="../media/image1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10" Type="http://schemas.openxmlformats.org/officeDocument/2006/relationships/image" Target="../media/image60.jpeg"/><Relationship Id="rId4" Type="http://schemas.openxmlformats.org/officeDocument/2006/relationships/image" Target="../media/image18.png"/><Relationship Id="rId9" Type="http://schemas.openxmlformats.org/officeDocument/2006/relationships/image" Target="../media/image59.svg"/></Relationships>
</file>

<file path=ppt/slides/_rels/slide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embed/1ecKK3S8DOE?feature=oembed" TargetMode="External"/><Relationship Id="rId6" Type="http://schemas.openxmlformats.org/officeDocument/2006/relationships/image" Target="../media/image19.svg"/><Relationship Id="rId11" Type="http://schemas.openxmlformats.org/officeDocument/2006/relationships/image" Target="../media/image59.svg"/><Relationship Id="rId5" Type="http://schemas.openxmlformats.org/officeDocument/2006/relationships/image" Target="../media/image18.png"/><Relationship Id="rId10" Type="http://schemas.openxmlformats.org/officeDocument/2006/relationships/image" Target="../media/image58.png"/><Relationship Id="rId4" Type="http://schemas.openxmlformats.org/officeDocument/2006/relationships/image" Target="../media/image4.svg"/><Relationship Id="rId9" Type="http://schemas.openxmlformats.org/officeDocument/2006/relationships/image" Target="../media/image6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anchor="t">
            <a:spAutoFit/>
          </a:bodyPr>
          <a:lstStyle/>
          <a:p>
            <a:pPr>
              <a:lnSpc>
                <a:spcPts val="6300"/>
              </a:lnSpc>
              <a:defRPr sz="4500">
                <a:solidFill>
                  <a:srgbClr val="000000"/>
                </a:solidFill>
                <a:latin typeface="Abhaya Libre Regular"/>
              </a:defRPr>
            </a:pPr>
            <a:r>
              <a:t>Promover el desarrollo regional fomentando la capacidad del sistema de FP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918793" y="3151057"/>
            <a:ext cx="7728426" cy="5939880"/>
            <a:chOff x="-5302555" y="17135"/>
            <a:chExt cx="4557632" cy="4212312"/>
          </a:xfrm>
        </p:grpSpPr>
        <p:sp>
          <p:nvSpPr>
            <p:cNvPr id="7" name="Freeform 7"/>
            <p:cNvSpPr/>
            <p:nvPr/>
          </p:nvSpPr>
          <p:spPr>
            <a:xfrm>
              <a:off x="-5302555" y="17135"/>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981200" y="3675102"/>
            <a:ext cx="5888830" cy="2616101"/>
          </a:xfrm>
          <a:prstGeom prst="rect">
            <a:avLst/>
          </a:prstGeom>
        </p:spPr>
        <p:txBody>
          <a:bodyPr wrap="square" lIns="0" tIns="0" rIns="0" bIns="0" anchor="t">
            <a:spAutoFit/>
          </a:bodyPr>
          <a:lstStyle/>
          <a:p>
            <a:pPr algn="just">
              <a:lnSpc>
                <a:spcPts val="3359"/>
              </a:lnSpc>
              <a:defRPr sz="2800">
                <a:solidFill>
                  <a:srgbClr val="000000"/>
                </a:solidFill>
                <a:latin typeface="Abhaya Libre Regular"/>
              </a:defRPr>
            </a:pPr>
            <a:r>
              <a:t>Las personas o empresas que practican el emprendimiento social desarrollan, financian e implementan oportunidades para mejorar la riqueza social de una manera innovadora. Empiezan un negocio para marcar la diferencia. </a:t>
            </a:r>
          </a:p>
        </p:txBody>
      </p:sp>
      <p:sp>
        <p:nvSpPr>
          <p:cNvPr id="10" name="TextBox 10"/>
          <p:cNvSpPr txBox="1"/>
          <p:nvPr/>
        </p:nvSpPr>
        <p:spPr>
          <a:xfrm>
            <a:off x="5467485" y="2172035"/>
            <a:ext cx="9982200" cy="705321"/>
          </a:xfrm>
          <a:prstGeom prst="rect">
            <a:avLst/>
          </a:prstGeom>
        </p:spPr>
        <p:txBody>
          <a:bodyPr wrap="square" lIns="0" tIns="0" rIns="0" bIns="0" anchor="t">
            <a:spAutoFit/>
          </a:bodyPr>
          <a:lstStyle/>
          <a:p>
            <a:pPr>
              <a:lnSpc>
                <a:spcPts val="5460"/>
              </a:lnSpc>
              <a:defRPr sz="4000">
                <a:solidFill>
                  <a:srgbClr val="000000"/>
                </a:solidFill>
                <a:latin typeface="Abhaya Libre Regular"/>
              </a:defRPr>
            </a:pPr>
            <a:r>
              <a:t>Características del emprendimiento social</a:t>
            </a:r>
            <a:endParaRPr lang="en-US" sz="3900" dirty="0">
              <a:solidFill>
                <a:srgbClr val="000000"/>
              </a:solidFill>
              <a:latin typeface="Abhaya Libre Regular"/>
            </a:endParaRPr>
          </a:p>
        </p:txBody>
      </p:sp>
      <p:sp>
        <p:nvSpPr>
          <p:cNvPr id="11" name="TextBox 18">
            <a:extLst>
              <a:ext uri="{FF2B5EF4-FFF2-40B4-BE49-F238E27FC236}">
                <a16:creationId xmlns:a16="http://schemas.microsoft.com/office/drawing/2014/main" id="{2BB1E92A-961E-2616-E54E-4CE17CBF10B5}"/>
              </a:ext>
            </a:extLst>
          </p:cNvPr>
          <p:cNvSpPr txBox="1"/>
          <p:nvPr/>
        </p:nvSpPr>
        <p:spPr>
          <a:xfrm>
            <a:off x="1524000" y="857050"/>
            <a:ext cx="1547849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01 - ¿Qué es el emprendimiento social y el/la emprendedor/a social?</a:t>
            </a:r>
          </a:p>
        </p:txBody>
      </p:sp>
      <p:pic>
        <p:nvPicPr>
          <p:cNvPr id="15" name="Picture 14">
            <a:extLst>
              <a:ext uri="{FF2B5EF4-FFF2-40B4-BE49-F238E27FC236}">
                <a16:creationId xmlns:a16="http://schemas.microsoft.com/office/drawing/2014/main" id="{EB557F93-6655-FAD8-6F12-68E64767BBA6}"/>
              </a:ext>
            </a:extLst>
          </p:cNvPr>
          <p:cNvPicPr>
            <a:picLocks noChangeAspect="1"/>
          </p:cNvPicPr>
          <p:nvPr/>
        </p:nvPicPr>
        <p:blipFill>
          <a:blip r:embed="rId8"/>
          <a:stretch>
            <a:fillRect/>
          </a:stretch>
        </p:blipFill>
        <p:spPr>
          <a:xfrm>
            <a:off x="12681093" y="2860004"/>
            <a:ext cx="1828800" cy="1515534"/>
          </a:xfrm>
          <a:prstGeom prst="rect">
            <a:avLst/>
          </a:prstGeom>
        </p:spPr>
      </p:pic>
      <p:sp>
        <p:nvSpPr>
          <p:cNvPr id="21" name="TextBox 20">
            <a:extLst>
              <a:ext uri="{FF2B5EF4-FFF2-40B4-BE49-F238E27FC236}">
                <a16:creationId xmlns:a16="http://schemas.microsoft.com/office/drawing/2014/main" id="{5538986A-5B0B-750C-86ED-CEC61304F52B}"/>
              </a:ext>
            </a:extLst>
          </p:cNvPr>
          <p:cNvSpPr txBox="1"/>
          <p:nvPr/>
        </p:nvSpPr>
        <p:spPr>
          <a:xfrm>
            <a:off x="9821778" y="4502015"/>
            <a:ext cx="7932821" cy="4452501"/>
          </a:xfrm>
          <a:prstGeom prst="rect">
            <a:avLst/>
          </a:prstGeom>
          <a:noFill/>
        </p:spPr>
        <p:txBody>
          <a:bodyPr wrap="square">
            <a:spAutoFit/>
          </a:bodyPr>
          <a:lstStyle/>
          <a:p>
            <a:pPr>
              <a:lnSpc>
                <a:spcPts val="3359"/>
              </a:lnSpc>
              <a:defRPr sz="2800">
                <a:solidFill>
                  <a:srgbClr val="000000"/>
                </a:solidFill>
                <a:latin typeface="Abhaya Libre Regular"/>
              </a:defRPr>
            </a:pPr>
            <a:r>
              <a:rPr dirty="0" err="1"/>
              <a:t>Estos</a:t>
            </a:r>
            <a:r>
              <a:rPr dirty="0"/>
              <a:t> </a:t>
            </a:r>
            <a:r>
              <a:rPr dirty="0" err="1"/>
              <a:t>tipos</a:t>
            </a:r>
            <a:r>
              <a:rPr dirty="0"/>
              <a:t> de </a:t>
            </a:r>
            <a:r>
              <a:rPr dirty="0" err="1"/>
              <a:t>empresas</a:t>
            </a:r>
            <a:r>
              <a:rPr dirty="0"/>
              <a:t> </a:t>
            </a:r>
            <a:r>
              <a:rPr dirty="0" err="1"/>
              <a:t>comparten</a:t>
            </a:r>
            <a:r>
              <a:rPr dirty="0"/>
              <a:t> </a:t>
            </a:r>
            <a:r>
              <a:rPr dirty="0" err="1"/>
              <a:t>cualidades</a:t>
            </a:r>
            <a:r>
              <a:rPr dirty="0"/>
              <a:t> </a:t>
            </a:r>
            <a:r>
              <a:rPr dirty="0" err="1"/>
              <a:t>similares</a:t>
            </a:r>
            <a:r>
              <a:rPr dirty="0"/>
              <a:t>:</a:t>
            </a:r>
            <a:endParaRPr lang="en-US" spc="-36" dirty="0">
              <a:solidFill>
                <a:srgbClr val="000000"/>
              </a:solidFill>
              <a:latin typeface="Abhaya Libre Regular"/>
            </a:endParaRPr>
          </a:p>
          <a:p>
            <a:pPr>
              <a:lnSpc>
                <a:spcPts val="3359"/>
              </a:lnSpc>
              <a:defRPr sz="2800">
                <a:solidFill>
                  <a:srgbClr val="000000"/>
                </a:solidFill>
                <a:latin typeface="Abhaya Libre Regular"/>
              </a:defRPr>
            </a:pPr>
            <a:r>
              <a:rPr dirty="0"/>
              <a:t>	Se </a:t>
            </a:r>
            <a:r>
              <a:rPr dirty="0" err="1"/>
              <a:t>centran</a:t>
            </a:r>
            <a:r>
              <a:rPr dirty="0"/>
              <a:t> </a:t>
            </a:r>
            <a:r>
              <a:rPr dirty="0" err="1"/>
              <a:t>en</a:t>
            </a:r>
            <a:r>
              <a:rPr dirty="0"/>
              <a:t> resolver un </a:t>
            </a:r>
            <a:r>
              <a:rPr dirty="0" err="1"/>
              <a:t>problema</a:t>
            </a:r>
            <a:r>
              <a:rPr dirty="0"/>
              <a:t> social, cultural o </a:t>
            </a:r>
            <a:r>
              <a:rPr dirty="0" err="1"/>
              <a:t>ambiental</a:t>
            </a:r>
            <a:r>
              <a:rPr dirty="0"/>
              <a:t> </a:t>
            </a:r>
            <a:r>
              <a:rPr dirty="0" err="1"/>
              <a:t>específico</a:t>
            </a:r>
            <a:r>
              <a:rPr dirty="0"/>
              <a:t>,	</a:t>
            </a:r>
            <a:r>
              <a:rPr lang="es-ES" dirty="0"/>
              <a:t> </a:t>
            </a:r>
            <a:r>
              <a:rPr dirty="0"/>
              <a:t>y</a:t>
            </a:r>
            <a:r>
              <a:rPr lang="es-ES" dirty="0"/>
              <a:t> </a:t>
            </a:r>
            <a:r>
              <a:rPr dirty="0" err="1"/>
              <a:t>diseñan</a:t>
            </a:r>
            <a:r>
              <a:rPr dirty="0"/>
              <a:t> </a:t>
            </a:r>
            <a:r>
              <a:rPr dirty="0" err="1"/>
              <a:t>estrategias</a:t>
            </a:r>
            <a:r>
              <a:rPr dirty="0"/>
              <a:t> </a:t>
            </a:r>
            <a:r>
              <a:rPr dirty="0" err="1"/>
              <a:t>innovadoras</a:t>
            </a:r>
            <a:r>
              <a:rPr dirty="0"/>
              <a:t> para </a:t>
            </a:r>
            <a:r>
              <a:rPr dirty="0" err="1"/>
              <a:t>encontrar</a:t>
            </a:r>
            <a:r>
              <a:rPr dirty="0"/>
              <a:t> una </a:t>
            </a:r>
            <a:r>
              <a:rPr dirty="0" err="1"/>
              <a:t>solución</a:t>
            </a:r>
            <a:r>
              <a:rPr dirty="0"/>
              <a:t>. </a:t>
            </a:r>
          </a:p>
          <a:p>
            <a:pPr lvl="2">
              <a:lnSpc>
                <a:spcPts val="3359"/>
              </a:lnSpc>
              <a:defRPr sz="2800">
                <a:solidFill>
                  <a:srgbClr val="000000"/>
                </a:solidFill>
                <a:latin typeface="Abhaya Libre Regular"/>
              </a:defRPr>
            </a:pPr>
            <a:r>
              <a:rPr dirty="0" err="1"/>
              <a:t>Obtienen</a:t>
            </a:r>
            <a:r>
              <a:rPr dirty="0"/>
              <a:t> un </a:t>
            </a:r>
            <a:r>
              <a:rPr dirty="0" err="1"/>
              <a:t>beneficio</a:t>
            </a:r>
            <a:r>
              <a:rPr dirty="0"/>
              <a:t> y </a:t>
            </a:r>
            <a:r>
              <a:rPr dirty="0" err="1"/>
              <a:t>emplean</a:t>
            </a:r>
            <a:r>
              <a:rPr dirty="0"/>
              <a:t> una </a:t>
            </a:r>
            <a:r>
              <a:rPr dirty="0" err="1"/>
              <a:t>parte</a:t>
            </a:r>
            <a:r>
              <a:rPr dirty="0"/>
              <a:t> de ese </a:t>
            </a:r>
            <a:r>
              <a:rPr dirty="0" err="1"/>
              <a:t>beneficio</a:t>
            </a:r>
            <a:r>
              <a:rPr dirty="0"/>
              <a:t> para </a:t>
            </a:r>
            <a:r>
              <a:rPr dirty="0" err="1"/>
              <a:t>apoyar</a:t>
            </a:r>
            <a:r>
              <a:rPr dirty="0"/>
              <a:t> </a:t>
            </a:r>
            <a:r>
              <a:rPr dirty="0" err="1"/>
              <a:t>su</a:t>
            </a:r>
            <a:r>
              <a:rPr dirty="0"/>
              <a:t> </a:t>
            </a:r>
            <a:r>
              <a:rPr dirty="0" err="1"/>
              <a:t>misión</a:t>
            </a:r>
            <a:r>
              <a:rPr dirty="0"/>
              <a:t>.</a:t>
            </a:r>
          </a:p>
          <a:p>
            <a:pPr lvl="2">
              <a:lnSpc>
                <a:spcPts val="3359"/>
              </a:lnSpc>
              <a:defRPr sz="2800">
                <a:solidFill>
                  <a:srgbClr val="000000"/>
                </a:solidFill>
                <a:latin typeface="Abhaya Libre Regular"/>
              </a:defRPr>
            </a:pPr>
            <a:r>
              <a:rPr dirty="0" err="1"/>
              <a:t>Utilizan</a:t>
            </a:r>
            <a:r>
              <a:rPr dirty="0"/>
              <a:t> las </a:t>
            </a:r>
            <a:r>
              <a:rPr dirty="0" err="1"/>
              <a:t>valoraciones</a:t>
            </a:r>
            <a:r>
              <a:rPr dirty="0"/>
              <a:t> y las </a:t>
            </a:r>
            <a:r>
              <a:rPr dirty="0" err="1"/>
              <a:t>sugerencias</a:t>
            </a:r>
            <a:r>
              <a:rPr dirty="0"/>
              <a:t> de la </a:t>
            </a:r>
            <a:r>
              <a:rPr dirty="0" err="1"/>
              <a:t>comunidad</a:t>
            </a:r>
            <a:r>
              <a:rPr dirty="0"/>
              <a:t> para </a:t>
            </a:r>
            <a:r>
              <a:rPr dirty="0" err="1"/>
              <a:t>evolucionar</a:t>
            </a:r>
            <a:r>
              <a:rPr dirty="0"/>
              <a:t> e </a:t>
            </a:r>
            <a:r>
              <a:rPr dirty="0" err="1"/>
              <a:t>implementar</a:t>
            </a:r>
            <a:r>
              <a:rPr dirty="0"/>
              <a:t> los </a:t>
            </a:r>
            <a:r>
              <a:rPr dirty="0" err="1"/>
              <a:t>cambios</a:t>
            </a:r>
            <a:r>
              <a:rPr dirty="0"/>
              <a:t> de la </a:t>
            </a:r>
            <a:r>
              <a:rPr dirty="0" err="1"/>
              <a:t>mejor</a:t>
            </a:r>
            <a:r>
              <a:rPr dirty="0"/>
              <a:t> </a:t>
            </a:r>
            <a:r>
              <a:rPr dirty="0" err="1"/>
              <a:t>manera</a:t>
            </a:r>
            <a:r>
              <a:rPr dirty="0"/>
              <a:t> </a:t>
            </a:r>
            <a:r>
              <a:rPr dirty="0" err="1"/>
              <a:t>posible</a:t>
            </a:r>
            <a:r>
              <a:rPr dirty="0"/>
              <a:t>.</a:t>
            </a:r>
          </a:p>
        </p:txBody>
      </p:sp>
      <p:pic>
        <p:nvPicPr>
          <p:cNvPr id="22" name="Picture 19">
            <a:extLst>
              <a:ext uri="{FF2B5EF4-FFF2-40B4-BE49-F238E27FC236}">
                <a16:creationId xmlns:a16="http://schemas.microsoft.com/office/drawing/2014/main" id="{EC92064F-8A9D-2A7A-4594-CF7A068C8C3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57600" y="6627248"/>
            <a:ext cx="1583499" cy="1899591"/>
          </a:xfrm>
          <a:prstGeom prst="rect">
            <a:avLst/>
          </a:prstGeom>
        </p:spPr>
      </p:pic>
      <p:pic>
        <p:nvPicPr>
          <p:cNvPr id="9" name="Picture 3">
            <a:extLst>
              <a:ext uri="{FF2B5EF4-FFF2-40B4-BE49-F238E27FC236}">
                <a16:creationId xmlns:a16="http://schemas.microsoft.com/office/drawing/2014/main" id="{DD468C6D-14C8-CF06-B8AF-4803806415A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58585" y="5476921"/>
            <a:ext cx="323985" cy="389810"/>
          </a:xfrm>
          <a:prstGeom prst="rect">
            <a:avLst/>
          </a:prstGeom>
        </p:spPr>
      </p:pic>
      <p:pic>
        <p:nvPicPr>
          <p:cNvPr id="12" name="Picture 3">
            <a:extLst>
              <a:ext uri="{FF2B5EF4-FFF2-40B4-BE49-F238E27FC236}">
                <a16:creationId xmlns:a16="http://schemas.microsoft.com/office/drawing/2014/main" id="{CAD7499E-DEA0-4BB8-547D-D627F578EDC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58584" y="6760589"/>
            <a:ext cx="323985" cy="389810"/>
          </a:xfrm>
          <a:prstGeom prst="rect">
            <a:avLst/>
          </a:prstGeom>
        </p:spPr>
      </p:pic>
      <p:pic>
        <p:nvPicPr>
          <p:cNvPr id="13" name="Picture 3">
            <a:extLst>
              <a:ext uri="{FF2B5EF4-FFF2-40B4-BE49-F238E27FC236}">
                <a16:creationId xmlns:a16="http://schemas.microsoft.com/office/drawing/2014/main" id="{3DCC3AFD-39CD-D592-E0BD-63DCCC97153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47019" y="7577044"/>
            <a:ext cx="323985" cy="3898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552002" y="2978941"/>
            <a:ext cx="8185362" cy="6291070"/>
            <a:chOff x="-2797093" y="1196014"/>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2797093" y="1196014"/>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8759220" y="3004140"/>
            <a:ext cx="8594134" cy="629107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267495" y="2078454"/>
            <a:ext cx="13594936" cy="553998"/>
          </a:xfrm>
          <a:prstGeom prst="rect">
            <a:avLst/>
          </a:prstGeom>
        </p:spPr>
        <p:txBody>
          <a:bodyPr wrap="square" lIns="0" tIns="0" rIns="0" bIns="0" anchor="t">
            <a:spAutoFit/>
          </a:bodyPr>
          <a:lstStyle/>
          <a:p>
            <a:pPr algn="ctr">
              <a:defRPr sz="3600">
                <a:latin typeface="Abhaya Libre Regular" panose="020B0604020202020204" charset="0"/>
                <a:cs typeface="Abhaya Libre Regular" panose="020B0604020202020204" charset="0"/>
              </a:defRPr>
            </a:pPr>
            <a:r>
              <a:t>¿En qué se diferencia el emprendimiento social del emprendimiento empresarial?</a:t>
            </a:r>
            <a:endParaRPr lang="en-US" sz="2800" dirty="0">
              <a:latin typeface="Abhaya Libre Regular" panose="020B0604020202020204" charset="0"/>
              <a:cs typeface="Abhaya Libre Regular" panose="020B0604020202020204" charset="0"/>
            </a:endParaRPr>
          </a:p>
        </p:txBody>
      </p:sp>
      <p:grpSp>
        <p:nvGrpSpPr>
          <p:cNvPr id="9" name="Group 9"/>
          <p:cNvGrpSpPr/>
          <p:nvPr/>
        </p:nvGrpSpPr>
        <p:grpSpPr>
          <a:xfrm>
            <a:off x="1445894" y="2404327"/>
            <a:ext cx="15314898" cy="8395888"/>
            <a:chOff x="454195" y="-1582859"/>
            <a:chExt cx="20419862" cy="11194512"/>
          </a:xfrm>
        </p:grpSpPr>
        <p:sp>
          <p:nvSpPr>
            <p:cNvPr id="10" name="TextBox 10"/>
            <p:cNvSpPr txBox="1"/>
            <p:nvPr/>
          </p:nvSpPr>
          <p:spPr>
            <a:xfrm>
              <a:off x="11139058" y="-1582859"/>
              <a:ext cx="9734999" cy="11194512"/>
            </a:xfrm>
            <a:prstGeom prst="rect">
              <a:avLst/>
            </a:prstGeom>
          </p:spPr>
          <p:txBody>
            <a:bodyPr wrap="square" lIns="0" tIns="0" rIns="0" bIns="0" anchor="t">
              <a:spAutoFit/>
            </a:bodyPr>
            <a:lstStyle/>
            <a:p>
              <a:pPr algn="just">
                <a:lnSpc>
                  <a:spcPts val="3359"/>
                </a:lnSpc>
              </a:pPr>
              <a:endParaRPr lang="en-US" sz="2800" spc="-36" dirty="0">
                <a:solidFill>
                  <a:srgbClr val="000000"/>
                </a:solidFill>
                <a:latin typeface="Abhaya Libre Regular" panose="020B0604020202020204" charset="0"/>
                <a:cs typeface="Abhaya Libre Regular" panose="020B0604020202020204" charset="0"/>
              </a:endParaRPr>
            </a:p>
            <a:p>
              <a:endParaRPr lang="en-US" sz="2800" dirty="0">
                <a:latin typeface="Abhaya Libre Regular" panose="020B0604020202020204" charset="0"/>
                <a:cs typeface="Abhaya Libre Regular" panose="020B0604020202020204" charset="0"/>
              </a:endParaRPr>
            </a:p>
            <a:p>
              <a:pPr>
                <a:spcBef>
                  <a:spcPts val="600"/>
                </a:spcBef>
                <a:defRPr sz="2800">
                  <a:latin typeface="Abhaya Libre Regular" panose="020B0604020202020204" charset="0"/>
                  <a:cs typeface="Abhaya Libre Regular" panose="020B0604020202020204" charset="0"/>
                </a:defRPr>
              </a:pPr>
              <a:r>
                <a:rPr dirty="0" err="1"/>
                <a:t>Emprendimiento</a:t>
              </a:r>
              <a:r>
                <a:rPr dirty="0"/>
                <a:t> social</a:t>
              </a:r>
            </a:p>
            <a:p>
              <a:pPr>
                <a:spcBef>
                  <a:spcPts val="600"/>
                </a:spcBef>
              </a:pPr>
              <a:endParaRPr lang="en-US" sz="500" dirty="0">
                <a:latin typeface="Abhaya Libre Regular" panose="020B0604020202020204" charset="0"/>
                <a:cs typeface="Abhaya Libre Regular" panose="020B0604020202020204" charset="0"/>
              </a:endParaRPr>
            </a:p>
            <a:p>
              <a:pPr algn="just">
                <a:spcBef>
                  <a:spcPts val="600"/>
                </a:spcBef>
                <a:defRPr sz="2800">
                  <a:latin typeface="Abhaya Libre Regular" panose="020B0604020202020204" charset="0"/>
                  <a:cs typeface="Abhaya Libre Regular" panose="020B0604020202020204" charset="0"/>
                </a:defRPr>
              </a:pPr>
              <a:r>
                <a:rPr dirty="0"/>
                <a:t>	</a:t>
              </a:r>
              <a:r>
                <a:rPr dirty="0" err="1"/>
                <a:t>Trata</a:t>
              </a:r>
              <a:r>
                <a:rPr dirty="0"/>
                <a:t> de los </a:t>
              </a:r>
              <a:r>
                <a:rPr dirty="0" err="1"/>
                <a:t>esfuerzos</a:t>
              </a:r>
              <a:r>
                <a:rPr dirty="0"/>
                <a:t> </a:t>
              </a:r>
              <a:r>
                <a:rPr dirty="0" err="1"/>
                <a:t>colectivos</a:t>
              </a:r>
              <a:r>
                <a:rPr dirty="0"/>
                <a:t> para la </a:t>
              </a:r>
              <a:r>
                <a:rPr dirty="0" err="1"/>
                <a:t>sociedad</a:t>
              </a:r>
              <a:endParaRPr dirty="0"/>
            </a:p>
            <a:p>
              <a:pPr algn="just">
                <a:spcBef>
                  <a:spcPts val="600"/>
                </a:spcBef>
                <a:defRPr sz="2800">
                  <a:latin typeface="Abhaya Libre Regular" panose="020B0604020202020204" charset="0"/>
                  <a:cs typeface="Abhaya Libre Regular" panose="020B0604020202020204" charset="0"/>
                </a:defRPr>
              </a:pPr>
              <a:r>
                <a:rPr dirty="0"/>
                <a:t>	Tiene </a:t>
              </a:r>
              <a:r>
                <a:rPr dirty="0" err="1"/>
                <a:t>como</a:t>
              </a:r>
              <a:r>
                <a:rPr dirty="0"/>
                <a:t> </a:t>
              </a:r>
              <a:r>
                <a:rPr dirty="0" err="1"/>
                <a:t>objetivo</a:t>
              </a:r>
              <a:r>
                <a:rPr dirty="0"/>
                <a:t> </a:t>
              </a:r>
              <a:r>
                <a:rPr dirty="0" err="1"/>
                <a:t>producir</a:t>
              </a:r>
              <a:r>
                <a:rPr dirty="0"/>
                <a:t> </a:t>
              </a:r>
              <a:r>
                <a:rPr dirty="0" err="1"/>
                <a:t>bienes</a:t>
              </a:r>
              <a:r>
                <a:rPr dirty="0"/>
                <a:t> y </a:t>
              </a:r>
              <a:r>
                <a:rPr dirty="0" err="1"/>
                <a:t>servicios</a:t>
              </a:r>
              <a:r>
                <a:rPr dirty="0"/>
                <a:t> que </a:t>
              </a:r>
              <a:r>
                <a:rPr dirty="0" err="1"/>
                <a:t>puedan</a:t>
              </a:r>
              <a:r>
                <a:rPr dirty="0"/>
                <a:t> </a:t>
              </a:r>
              <a:r>
                <a:rPr dirty="0" err="1"/>
                <a:t>servir</a:t>
              </a:r>
              <a:r>
                <a:rPr dirty="0"/>
                <a:t> a la </a:t>
              </a:r>
              <a:r>
                <a:rPr dirty="0" err="1"/>
                <a:t>comunidad</a:t>
              </a:r>
              <a:r>
                <a:rPr dirty="0"/>
                <a:t> y resolver un </a:t>
              </a:r>
              <a:r>
                <a:rPr dirty="0" err="1"/>
                <a:t>problema</a:t>
              </a:r>
              <a:endParaRPr dirty="0"/>
            </a:p>
            <a:p>
              <a:pPr algn="just">
                <a:spcBef>
                  <a:spcPts val="600"/>
                </a:spcBef>
                <a:defRPr sz="2800">
                  <a:latin typeface="Abhaya Libre Regular" panose="020B0604020202020204" charset="0"/>
                  <a:cs typeface="Abhaya Libre Regular" panose="020B0604020202020204" charset="0"/>
                </a:defRPr>
              </a:pPr>
              <a:r>
                <a:rPr dirty="0"/>
                <a:t>	</a:t>
              </a:r>
              <a:r>
                <a:rPr dirty="0" err="1"/>
                <a:t>Está</a:t>
              </a:r>
              <a:r>
                <a:rPr dirty="0"/>
                <a:t> </a:t>
              </a:r>
              <a:r>
                <a:rPr dirty="0" err="1"/>
                <a:t>centrado</a:t>
              </a:r>
              <a:r>
                <a:rPr dirty="0"/>
                <a:t> </a:t>
              </a:r>
              <a:r>
                <a:rPr dirty="0" err="1"/>
                <a:t>en</a:t>
              </a:r>
              <a:r>
                <a:rPr dirty="0"/>
                <a:t> un </a:t>
              </a:r>
              <a:r>
                <a:rPr dirty="0" err="1"/>
                <a:t>enfoque</a:t>
              </a:r>
              <a:r>
                <a:rPr dirty="0"/>
                <a:t> </a:t>
              </a:r>
              <a:r>
                <a:rPr dirty="0" err="1"/>
                <a:t>orientado</a:t>
              </a:r>
              <a:r>
                <a:rPr dirty="0"/>
                <a:t> a la </a:t>
              </a:r>
              <a:r>
                <a:rPr dirty="0" err="1"/>
                <a:t>solución</a:t>
              </a:r>
              <a:r>
                <a:rPr dirty="0"/>
                <a:t> de un </a:t>
              </a:r>
              <a:r>
                <a:rPr dirty="0" err="1"/>
                <a:t>problema</a:t>
              </a:r>
              <a:r>
                <a:rPr dirty="0"/>
                <a:t> social</a:t>
              </a:r>
            </a:p>
            <a:p>
              <a:pPr>
                <a:spcBef>
                  <a:spcPts val="600"/>
                </a:spcBef>
                <a:defRPr sz="2800">
                  <a:latin typeface="Abhaya Libre Regular" panose="020B0604020202020204" charset="0"/>
                  <a:cs typeface="Abhaya Libre Regular" panose="020B0604020202020204" charset="0"/>
                </a:defRPr>
              </a:pPr>
              <a:r>
                <a:rPr dirty="0"/>
                <a:t>	</a:t>
              </a:r>
              <a:r>
                <a:rPr dirty="0" err="1"/>
                <a:t>Mide</a:t>
              </a:r>
              <a:r>
                <a:rPr dirty="0"/>
                <a:t> </a:t>
              </a:r>
              <a:r>
                <a:rPr dirty="0" err="1"/>
                <a:t>el</a:t>
              </a:r>
              <a:r>
                <a:rPr dirty="0"/>
                <a:t> </a:t>
              </a:r>
              <a:r>
                <a:rPr dirty="0" err="1"/>
                <a:t>rendimiento</a:t>
              </a:r>
              <a:r>
                <a:rPr dirty="0"/>
                <a:t> </a:t>
              </a:r>
              <a:r>
                <a:rPr dirty="0" err="1"/>
                <a:t>en</a:t>
              </a:r>
              <a:r>
                <a:rPr dirty="0"/>
                <a:t> </a:t>
              </a:r>
              <a:r>
                <a:rPr dirty="0" err="1"/>
                <a:t>función</a:t>
              </a:r>
              <a:r>
                <a:rPr dirty="0"/>
                <a:t> del </a:t>
              </a:r>
              <a:r>
                <a:rPr dirty="0" err="1"/>
                <a:t>impacto</a:t>
              </a:r>
              <a:r>
                <a:rPr dirty="0"/>
                <a:t> </a:t>
              </a:r>
              <a:r>
                <a:rPr dirty="0" err="1"/>
                <a:t>logrado</a:t>
              </a:r>
              <a:endParaRPr dirty="0"/>
            </a:p>
            <a:p>
              <a:pPr>
                <a:spcBef>
                  <a:spcPts val="600"/>
                </a:spcBef>
                <a:defRPr sz="2800">
                  <a:latin typeface="Abhaya Libre Regular" panose="020B0604020202020204" charset="0"/>
                  <a:cs typeface="Abhaya Libre Regular" panose="020B0604020202020204" charset="0"/>
                </a:defRPr>
              </a:pPr>
              <a:r>
                <a:rPr dirty="0"/>
                <a:t>	Tiene </a:t>
              </a:r>
              <a:r>
                <a:rPr dirty="0" err="1"/>
                <a:t>como</a:t>
              </a:r>
              <a:r>
                <a:rPr dirty="0"/>
                <a:t> </a:t>
              </a:r>
              <a:r>
                <a:rPr dirty="0" err="1"/>
                <a:t>objetivo</a:t>
              </a:r>
              <a:r>
                <a:rPr dirty="0"/>
                <a:t> </a:t>
              </a:r>
              <a:r>
                <a:rPr dirty="0" err="1"/>
                <a:t>promover</a:t>
              </a:r>
              <a:r>
                <a:rPr dirty="0"/>
                <a:t> </a:t>
              </a:r>
              <a:r>
                <a:rPr dirty="0" err="1"/>
                <a:t>su</a:t>
              </a:r>
              <a:r>
                <a:rPr dirty="0"/>
                <a:t> causa y </a:t>
              </a:r>
              <a:r>
                <a:rPr dirty="0" err="1"/>
                <a:t>mejorar</a:t>
              </a:r>
              <a:r>
                <a:rPr dirty="0"/>
                <a:t> la </a:t>
              </a:r>
              <a:r>
                <a:rPr dirty="0" err="1"/>
                <a:t>sociedad</a:t>
              </a:r>
              <a:endParaRPr dirty="0"/>
            </a:p>
            <a:p>
              <a:pPr algn="just">
                <a:lnSpc>
                  <a:spcPts val="3359"/>
                </a:lnSpc>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454195" y="-279564"/>
              <a:ext cx="8242350" cy="6429107"/>
            </a:xfrm>
            <a:prstGeom prst="rect">
              <a:avLst/>
            </a:prstGeom>
          </p:spPr>
          <p:txBody>
            <a:bodyPr wrap="square" lIns="0" tIns="0" rIns="0" bIns="0" anchor="t">
              <a:spAutoFit/>
            </a:bodyPr>
            <a:lstStyle/>
            <a:p>
              <a:pPr algn="just">
                <a:lnSpc>
                  <a:spcPts val="3359"/>
                </a:lnSpc>
                <a:spcBef>
                  <a:spcPts val="600"/>
                </a:spcBef>
                <a:defRPr sz="2800">
                  <a:solidFill>
                    <a:srgbClr val="000000"/>
                  </a:solidFill>
                  <a:latin typeface="Abhaya Libre Regular"/>
                </a:defRPr>
              </a:pPr>
              <a:r>
                <a:rPr dirty="0" err="1"/>
                <a:t>Emprendimiento</a:t>
              </a:r>
              <a:r>
                <a:rPr dirty="0"/>
                <a:t> </a:t>
              </a:r>
              <a:r>
                <a:rPr dirty="0" err="1"/>
                <a:t>empresarial</a:t>
              </a:r>
              <a:endParaRPr dirty="0"/>
            </a:p>
            <a:p>
              <a:pPr algn="just">
                <a:lnSpc>
                  <a:spcPts val="3359"/>
                </a:lnSpc>
                <a:spcBef>
                  <a:spcPts val="600"/>
                </a:spcBef>
              </a:pPr>
              <a:endParaRPr lang="en-US" sz="2800" spc="-36" dirty="0">
                <a:solidFill>
                  <a:srgbClr val="000000"/>
                </a:solidFill>
                <a:latin typeface="Abhaya Libre Regular"/>
              </a:endParaRPr>
            </a:p>
            <a:p>
              <a:pPr algn="just">
                <a:lnSpc>
                  <a:spcPts val="3359"/>
                </a:lnSpc>
                <a:spcBef>
                  <a:spcPts val="600"/>
                </a:spcBef>
                <a:defRPr sz="2800">
                  <a:solidFill>
                    <a:srgbClr val="000000"/>
                  </a:solidFill>
                  <a:latin typeface="Abhaya Libre Regular"/>
                </a:defRPr>
              </a:pPr>
              <a:r>
                <a:rPr dirty="0"/>
                <a:t>	Se centra </a:t>
              </a:r>
              <a:r>
                <a:rPr dirty="0" err="1"/>
                <a:t>más</a:t>
              </a:r>
              <a:r>
                <a:rPr dirty="0"/>
                <a:t> </a:t>
              </a:r>
              <a:r>
                <a:rPr dirty="0" err="1"/>
                <a:t>en</a:t>
              </a:r>
              <a:r>
                <a:rPr dirty="0"/>
                <a:t> la persona</a:t>
              </a:r>
            </a:p>
            <a:p>
              <a:pPr algn="just">
                <a:lnSpc>
                  <a:spcPts val="3359"/>
                </a:lnSpc>
                <a:spcBef>
                  <a:spcPts val="600"/>
                </a:spcBef>
                <a:defRPr sz="2800">
                  <a:solidFill>
                    <a:srgbClr val="000000"/>
                  </a:solidFill>
                  <a:latin typeface="Abhaya Libre Regular"/>
                </a:defRPr>
              </a:pPr>
              <a:r>
                <a:rPr dirty="0"/>
                <a:t>	Tiene </a:t>
              </a:r>
              <a:r>
                <a:rPr dirty="0" err="1"/>
                <a:t>como</a:t>
              </a:r>
              <a:r>
                <a:rPr dirty="0"/>
                <a:t> </a:t>
              </a:r>
              <a:r>
                <a:rPr dirty="0" err="1"/>
                <a:t>objetivo</a:t>
              </a:r>
              <a:r>
                <a:rPr dirty="0"/>
                <a:t> la </a:t>
              </a:r>
              <a:r>
                <a:rPr dirty="0" err="1"/>
                <a:t>producción</a:t>
              </a:r>
              <a:r>
                <a:rPr dirty="0"/>
                <a:t> de </a:t>
              </a:r>
              <a:r>
                <a:rPr dirty="0" err="1"/>
                <a:t>bienes</a:t>
              </a:r>
              <a:r>
                <a:rPr dirty="0"/>
                <a:t> y </a:t>
              </a:r>
              <a:r>
                <a:rPr dirty="0" err="1"/>
                <a:t>servicios</a:t>
              </a:r>
              <a:endParaRPr dirty="0"/>
            </a:p>
            <a:p>
              <a:pPr algn="just">
                <a:lnSpc>
                  <a:spcPts val="3359"/>
                </a:lnSpc>
                <a:spcBef>
                  <a:spcPts val="600"/>
                </a:spcBef>
                <a:defRPr sz="2800">
                  <a:solidFill>
                    <a:srgbClr val="000000"/>
                  </a:solidFill>
                  <a:latin typeface="Abhaya Libre Regular"/>
                </a:defRPr>
              </a:pPr>
              <a:r>
                <a:rPr dirty="0"/>
                <a:t>	</a:t>
              </a:r>
              <a:r>
                <a:rPr dirty="0" err="1"/>
                <a:t>Está</a:t>
              </a:r>
              <a:r>
                <a:rPr dirty="0"/>
                <a:t> </a:t>
              </a:r>
              <a:r>
                <a:rPr dirty="0" err="1"/>
                <a:t>centrado</a:t>
              </a:r>
              <a:r>
                <a:rPr dirty="0"/>
                <a:t> </a:t>
              </a:r>
              <a:r>
                <a:rPr dirty="0" err="1"/>
                <a:t>en</a:t>
              </a:r>
              <a:r>
                <a:rPr dirty="0"/>
                <a:t> </a:t>
              </a:r>
              <a:r>
                <a:rPr dirty="0" err="1"/>
                <a:t>el</a:t>
              </a:r>
              <a:r>
                <a:rPr dirty="0"/>
                <a:t> mercado, la </a:t>
              </a:r>
              <a:r>
                <a:rPr dirty="0" err="1"/>
                <a:t>demanda</a:t>
              </a:r>
              <a:r>
                <a:rPr dirty="0"/>
                <a:t> y las </a:t>
              </a:r>
              <a:r>
                <a:rPr dirty="0" err="1"/>
                <a:t>tendencias</a:t>
              </a:r>
              <a:endParaRPr dirty="0"/>
            </a:p>
            <a:p>
              <a:pPr algn="just">
                <a:lnSpc>
                  <a:spcPts val="3359"/>
                </a:lnSpc>
                <a:spcBef>
                  <a:spcPts val="600"/>
                </a:spcBef>
                <a:defRPr sz="2800">
                  <a:solidFill>
                    <a:srgbClr val="000000"/>
                  </a:solidFill>
                  <a:latin typeface="Abhaya Libre Regular"/>
                </a:defRPr>
              </a:pPr>
              <a:r>
                <a:rPr dirty="0"/>
                <a:t>	</a:t>
              </a:r>
              <a:r>
                <a:rPr dirty="0" err="1"/>
                <a:t>Mide</a:t>
              </a:r>
              <a:r>
                <a:rPr dirty="0"/>
                <a:t> </a:t>
              </a:r>
              <a:r>
                <a:rPr dirty="0" err="1"/>
                <a:t>el</a:t>
              </a:r>
              <a:r>
                <a:rPr dirty="0"/>
                <a:t> </a:t>
              </a:r>
              <a:r>
                <a:rPr dirty="0" err="1"/>
                <a:t>rendimiento</a:t>
              </a:r>
              <a:r>
                <a:rPr dirty="0"/>
                <a:t> </a:t>
              </a:r>
              <a:r>
                <a:rPr dirty="0" err="1"/>
                <a:t>en</a:t>
              </a:r>
              <a:r>
                <a:rPr dirty="0"/>
                <a:t> </a:t>
              </a:r>
              <a:r>
                <a:rPr dirty="0" err="1"/>
                <a:t>función</a:t>
              </a:r>
              <a:r>
                <a:rPr dirty="0"/>
                <a:t> de los </a:t>
              </a:r>
              <a:r>
                <a:rPr dirty="0" err="1"/>
                <a:t>beneficios</a:t>
              </a:r>
              <a:endParaRPr dirty="0"/>
            </a:p>
            <a:p>
              <a:pPr algn="just">
                <a:lnSpc>
                  <a:spcPts val="3359"/>
                </a:lnSpc>
                <a:spcBef>
                  <a:spcPts val="600"/>
                </a:spcBef>
                <a:defRPr sz="2800">
                  <a:solidFill>
                    <a:srgbClr val="000000"/>
                  </a:solidFill>
                  <a:latin typeface="Abhaya Libre Regular"/>
                </a:defRPr>
              </a:pPr>
              <a:r>
                <a:rPr dirty="0"/>
                <a:t>	Tiene </a:t>
              </a:r>
              <a:r>
                <a:rPr dirty="0" err="1"/>
                <a:t>como</a:t>
              </a:r>
              <a:r>
                <a:rPr dirty="0"/>
                <a:t> </a:t>
              </a:r>
              <a:r>
                <a:rPr dirty="0" err="1"/>
                <a:t>objetivo</a:t>
              </a:r>
              <a:r>
                <a:rPr dirty="0"/>
                <a:t> </a:t>
              </a:r>
              <a:r>
                <a:rPr dirty="0" err="1"/>
                <a:t>satisfacer</a:t>
              </a:r>
              <a:r>
                <a:rPr dirty="0"/>
                <a:t> las </a:t>
              </a:r>
              <a:r>
                <a:rPr dirty="0" err="1"/>
                <a:t>necesidades</a:t>
              </a:r>
              <a:r>
                <a:rPr dirty="0"/>
                <a:t> de la </a:t>
              </a:r>
              <a:r>
                <a:rPr dirty="0" err="1"/>
                <a:t>clientela</a:t>
              </a:r>
              <a:r>
                <a:rPr dirty="0"/>
                <a:t>, </a:t>
              </a:r>
              <a:r>
                <a:rPr dirty="0" err="1"/>
                <a:t>destacar</a:t>
              </a:r>
              <a:r>
                <a:rPr dirty="0"/>
                <a:t> y </a:t>
              </a:r>
              <a:r>
                <a:rPr dirty="0" err="1"/>
                <a:t>obtener</a:t>
              </a:r>
              <a:r>
                <a:rPr dirty="0"/>
                <a:t> </a:t>
              </a:r>
              <a:r>
                <a:rPr dirty="0" err="1"/>
                <a:t>beneficios</a:t>
              </a:r>
              <a:endParaRPr dirty="0"/>
            </a:p>
          </p:txBody>
        </p:sp>
        <p:sp>
          <p:nvSpPr>
            <p:cNvPr id="13" name="TextBox 13"/>
            <p:cNvSpPr txBox="1"/>
            <p:nvPr/>
          </p:nvSpPr>
          <p:spPr>
            <a:xfrm>
              <a:off x="1501282" y="-570241"/>
              <a:ext cx="7398833" cy="581356"/>
            </a:xfrm>
            <a:prstGeom prst="rect">
              <a:avLst/>
            </a:prstGeom>
          </p:spPr>
          <p:txBody>
            <a:bodyPr wrap="square" lIns="0" tIns="0" rIns="0" bIns="0" anchor="t">
              <a:spAutoFit/>
            </a:bodyPr>
            <a:lstStyle/>
            <a:p>
              <a:pPr algn="just">
                <a:lnSpc>
                  <a:spcPts val="3359"/>
                </a:lnSpc>
              </a:pPr>
              <a:endParaRPr lang="en-US" sz="2800" b="1" i="1" spc="-36" dirty="0">
                <a:solidFill>
                  <a:srgbClr val="000000"/>
                </a:solidFill>
                <a:latin typeface="Abhaya Libre Regular"/>
              </a:endParaRPr>
            </a:p>
          </p:txBody>
        </p:sp>
      </p:grpSp>
      <p:pic>
        <p:nvPicPr>
          <p:cNvPr id="25" name="Picture 3">
            <a:extLst>
              <a:ext uri="{FF2B5EF4-FFF2-40B4-BE49-F238E27FC236}">
                <a16:creationId xmlns:a16="http://schemas.microsoft.com/office/drawing/2014/main" id="{64230117-47EF-16D8-7635-A077D416725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5894" y="4415743"/>
            <a:ext cx="275770" cy="331800"/>
          </a:xfrm>
          <a:prstGeom prst="rect">
            <a:avLst/>
          </a:prstGeom>
        </p:spPr>
      </p:pic>
      <p:pic>
        <p:nvPicPr>
          <p:cNvPr id="28" name="Picture 3">
            <a:extLst>
              <a:ext uri="{FF2B5EF4-FFF2-40B4-BE49-F238E27FC236}">
                <a16:creationId xmlns:a16="http://schemas.microsoft.com/office/drawing/2014/main" id="{67C7E5D9-557B-2F92-D9EF-DF7EFFFFE7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24038" y="4941546"/>
            <a:ext cx="275770" cy="331800"/>
          </a:xfrm>
          <a:prstGeom prst="rect">
            <a:avLst/>
          </a:prstGeom>
        </p:spPr>
      </p:pic>
      <p:pic>
        <p:nvPicPr>
          <p:cNvPr id="29" name="Picture 3">
            <a:extLst>
              <a:ext uri="{FF2B5EF4-FFF2-40B4-BE49-F238E27FC236}">
                <a16:creationId xmlns:a16="http://schemas.microsoft.com/office/drawing/2014/main" id="{DB20D838-3CA5-6F5B-9FA5-4ABB5D65FF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5176" y="5898495"/>
            <a:ext cx="275770" cy="331800"/>
          </a:xfrm>
          <a:prstGeom prst="rect">
            <a:avLst/>
          </a:prstGeom>
        </p:spPr>
      </p:pic>
      <p:pic>
        <p:nvPicPr>
          <p:cNvPr id="30" name="Picture 3">
            <a:extLst>
              <a:ext uri="{FF2B5EF4-FFF2-40B4-BE49-F238E27FC236}">
                <a16:creationId xmlns:a16="http://schemas.microsoft.com/office/drawing/2014/main" id="{455259A7-886A-49F9-F6C1-121CC7B38E8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5894" y="6833093"/>
            <a:ext cx="275770" cy="331800"/>
          </a:xfrm>
          <a:prstGeom prst="rect">
            <a:avLst/>
          </a:prstGeom>
        </p:spPr>
      </p:pic>
      <p:pic>
        <p:nvPicPr>
          <p:cNvPr id="31" name="Picture 3">
            <a:extLst>
              <a:ext uri="{FF2B5EF4-FFF2-40B4-BE49-F238E27FC236}">
                <a16:creationId xmlns:a16="http://schemas.microsoft.com/office/drawing/2014/main" id="{4BC60973-4178-2C21-5C57-39954F465C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1885" y="7802934"/>
            <a:ext cx="275770" cy="331800"/>
          </a:xfrm>
          <a:prstGeom prst="rect">
            <a:avLst/>
          </a:prstGeom>
        </p:spPr>
      </p:pic>
      <p:pic>
        <p:nvPicPr>
          <p:cNvPr id="33" name="Picture 3">
            <a:extLst>
              <a:ext uri="{FF2B5EF4-FFF2-40B4-BE49-F238E27FC236}">
                <a16:creationId xmlns:a16="http://schemas.microsoft.com/office/drawing/2014/main" id="{D4A7B1EC-96DD-E761-4657-EBF388AD34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49620" y="4083943"/>
            <a:ext cx="275770" cy="331800"/>
          </a:xfrm>
          <a:prstGeom prst="rect">
            <a:avLst/>
          </a:prstGeom>
        </p:spPr>
      </p:pic>
      <p:pic>
        <p:nvPicPr>
          <p:cNvPr id="34" name="Picture 3">
            <a:extLst>
              <a:ext uri="{FF2B5EF4-FFF2-40B4-BE49-F238E27FC236}">
                <a16:creationId xmlns:a16="http://schemas.microsoft.com/office/drawing/2014/main" id="{87916088-AF52-054E-5D7E-834B8074557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49620" y="4957234"/>
            <a:ext cx="275770" cy="331800"/>
          </a:xfrm>
          <a:prstGeom prst="rect">
            <a:avLst/>
          </a:prstGeom>
        </p:spPr>
      </p:pic>
      <p:pic>
        <p:nvPicPr>
          <p:cNvPr id="35" name="Picture 3">
            <a:extLst>
              <a:ext uri="{FF2B5EF4-FFF2-40B4-BE49-F238E27FC236}">
                <a16:creationId xmlns:a16="http://schemas.microsoft.com/office/drawing/2014/main" id="{E1D0DB8F-971C-7DFE-9233-32E395F5E1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49620" y="6333130"/>
            <a:ext cx="275770" cy="331800"/>
          </a:xfrm>
          <a:prstGeom prst="rect">
            <a:avLst/>
          </a:prstGeom>
        </p:spPr>
      </p:pic>
      <p:pic>
        <p:nvPicPr>
          <p:cNvPr id="36" name="Picture 3">
            <a:extLst>
              <a:ext uri="{FF2B5EF4-FFF2-40B4-BE49-F238E27FC236}">
                <a16:creationId xmlns:a16="http://schemas.microsoft.com/office/drawing/2014/main" id="{42C53824-0654-C323-EABE-B88640932B6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49620" y="7296725"/>
            <a:ext cx="275770" cy="331800"/>
          </a:xfrm>
          <a:prstGeom prst="rect">
            <a:avLst/>
          </a:prstGeom>
        </p:spPr>
      </p:pic>
      <p:pic>
        <p:nvPicPr>
          <p:cNvPr id="37" name="Picture 3">
            <a:extLst>
              <a:ext uri="{FF2B5EF4-FFF2-40B4-BE49-F238E27FC236}">
                <a16:creationId xmlns:a16="http://schemas.microsoft.com/office/drawing/2014/main" id="{85D8A4C7-C0AB-8E80-A817-F0862A8D80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449620" y="8179537"/>
            <a:ext cx="275770" cy="331800"/>
          </a:xfrm>
          <a:prstGeom prst="rect">
            <a:avLst/>
          </a:prstGeom>
        </p:spPr>
      </p:pic>
      <p:sp>
        <p:nvSpPr>
          <p:cNvPr id="40" name="TextBox 18">
            <a:extLst>
              <a:ext uri="{FF2B5EF4-FFF2-40B4-BE49-F238E27FC236}">
                <a16:creationId xmlns:a16="http://schemas.microsoft.com/office/drawing/2014/main" id="{1F61F975-89A8-AD71-A9C3-39B3E484B7C1}"/>
              </a:ext>
            </a:extLst>
          </p:cNvPr>
          <p:cNvSpPr txBox="1"/>
          <p:nvPr/>
        </p:nvSpPr>
        <p:spPr>
          <a:xfrm>
            <a:off x="1282301" y="454086"/>
            <a:ext cx="1547849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01 - ¿Qué es el emprendimiento social y el/la emprendedor/a social?</a:t>
            </a:r>
          </a:p>
        </p:txBody>
      </p:sp>
    </p:spTree>
    <p:extLst>
      <p:ext uri="{BB962C8B-B14F-4D97-AF65-F5344CB8AC3E}">
        <p14:creationId xmlns:p14="http://schemas.microsoft.com/office/powerpoint/2010/main" val="1895708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10" name="Group 10"/>
          <p:cNvGrpSpPr/>
          <p:nvPr/>
        </p:nvGrpSpPr>
        <p:grpSpPr>
          <a:xfrm>
            <a:off x="7141527" y="1409700"/>
            <a:ext cx="9836854" cy="7900433"/>
            <a:chOff x="-2173367" y="-69070"/>
            <a:chExt cx="12832491" cy="9985003"/>
          </a:xfrm>
        </p:grpSpPr>
        <p:sp>
          <p:nvSpPr>
            <p:cNvPr id="11" name="TextBox 11"/>
            <p:cNvSpPr txBox="1"/>
            <p:nvPr/>
          </p:nvSpPr>
          <p:spPr>
            <a:xfrm>
              <a:off x="-690226" y="6961279"/>
              <a:ext cx="11040059" cy="2954654"/>
            </a:xfrm>
            <a:prstGeom prst="rect">
              <a:avLst/>
            </a:prstGeom>
          </p:spPr>
          <p:txBody>
            <a:bodyPr lIns="0" tIns="0" rIns="0" bIns="0" anchor="t">
              <a:spAutoFit/>
            </a:bodyPr>
            <a:lstStyle/>
            <a:p>
              <a:pPr algn="just" rtl="0" fontAlgn="base">
                <a:buFont typeface="Arial" panose="020B0604020202020204" pitchFamily="34" charset="0"/>
                <a:buChar char="•"/>
                <a:defRPr sz="2400">
                  <a:solidFill>
                    <a:srgbClr val="000000"/>
                  </a:solidFill>
                  <a:effectLst/>
                </a:defRPr>
              </a:pPr>
              <a:r>
                <a:rPr b="1">
                  <a:latin typeface="inherit"/>
                </a:rPr>
                <a:t>Empresa social híbrida:</a:t>
              </a:r>
              <a:r>
                <a:rPr>
                  <a:latin typeface="var(--ricos-custom-p-font-family,unset)"/>
                </a:rPr>
                <a:t> una organización sin ánimo de lucro que desea generar ingresos. Desdibuja las líneas entre el sector no lucrativo y el lucrativo, con el fin de mantener iniciativas con objetivos sociales o comunitarios. Las estructuras de estas organizaciones pueden variar en función del grado de prioridad de sus iniciativas sociales y lucrativas.</a:t>
              </a:r>
              <a:endParaRPr kumimoji="0" lang="en-US" sz="2400" b="0" i="0" u="none" strike="noStrike" kern="1200" cap="none" spc="-36" normalizeH="0" baseline="0" noProof="0" dirty="0">
                <a:ln>
                  <a:noFill/>
                </a:ln>
                <a:solidFill>
                  <a:srgbClr val="000000"/>
                </a:solidFill>
                <a:effectLst/>
                <a:uLnTx/>
                <a:uFillTx/>
                <a:latin typeface="Abhaya Libre Regular"/>
                <a:ea typeface="+mn-ea"/>
                <a:cs typeface="+mn-cs"/>
              </a:endParaRPr>
            </a:p>
          </p:txBody>
        </p:sp>
        <p:sp>
          <p:nvSpPr>
            <p:cNvPr id="12" name="TextBox 12"/>
            <p:cNvSpPr txBox="1"/>
            <p:nvPr/>
          </p:nvSpPr>
          <p:spPr>
            <a:xfrm>
              <a:off x="2141506" y="3517999"/>
              <a:ext cx="8517618" cy="2954654"/>
            </a:xfrm>
            <a:prstGeom prst="rect">
              <a:avLst/>
            </a:prstGeom>
          </p:spPr>
          <p:txBody>
            <a:bodyPr wrap="square" lIns="0" tIns="0" rIns="0" bIns="0" anchor="t">
              <a:spAutoFit/>
            </a:bodyPr>
            <a:lstStyle/>
            <a:p>
              <a:pPr algn="just" rtl="0" fontAlgn="base">
                <a:buFont typeface="Arial" panose="020B0604020202020204" pitchFamily="34" charset="0"/>
                <a:buChar char="•"/>
                <a:defRPr sz="2400">
                  <a:solidFill>
                    <a:srgbClr val="000000"/>
                  </a:solidFill>
                  <a:effectLst/>
                </a:defRPr>
              </a:pPr>
              <a:r>
                <a:rPr b="1">
                  <a:latin typeface="inherit"/>
                </a:rPr>
                <a:t>Empresa social con ánimo de lucro:</a:t>
              </a:r>
              <a:r>
                <a:rPr>
                  <a:latin typeface="var(--ricos-custom-p-font-family,unset)"/>
                </a:rPr>
                <a:t> una organización que todavía se centra en obtener ingresos, pero diseñada para generar un cambio de impacto o resolver un problema social. Las empresas sociales se diferencian de las empresas tradicionales en que su objetivo es hacer crecer el esfuerzo social en lugar de aumentar los beneficios.</a:t>
              </a:r>
            </a:p>
          </p:txBody>
        </p:sp>
        <p:sp>
          <p:nvSpPr>
            <p:cNvPr id="13" name="TextBox 13"/>
            <p:cNvSpPr txBox="1"/>
            <p:nvPr/>
          </p:nvSpPr>
          <p:spPr>
            <a:xfrm>
              <a:off x="-2173367" y="-69070"/>
              <a:ext cx="10261821" cy="2954655"/>
            </a:xfrm>
            <a:prstGeom prst="rect">
              <a:avLst/>
            </a:prstGeom>
          </p:spPr>
          <p:txBody>
            <a:bodyPr wrap="square" lIns="0" tIns="0" rIns="0" bIns="0" anchor="t">
              <a:spAutoFit/>
            </a:bodyPr>
            <a:lstStyle/>
            <a:p>
              <a:pPr algn="just" rtl="0" fontAlgn="base">
                <a:buFont typeface="Arial" panose="020B0604020202020204" pitchFamily="34" charset="0"/>
                <a:buChar char="•"/>
                <a:defRPr sz="2400">
                  <a:solidFill>
                    <a:srgbClr val="000000"/>
                  </a:solidFill>
                  <a:effectLst/>
                </a:defRPr>
              </a:pPr>
              <a:r>
                <a:rPr b="1">
                  <a:latin typeface="inherit"/>
                </a:rPr>
                <a:t>Empresa social sin ánimo de lucro:</a:t>
              </a:r>
              <a:r>
                <a:rPr>
                  <a:latin typeface="var(--ricos-custom-p-font-family,unset)"/>
                </a:rPr>
                <a:t> una organización sin el objetivo de obtener ingresos, que utiliza todos sus recursos de una manera innovadora para abordar las necesidades y desafíos sociales. Se requiere de financiación externa para hacer funcionar la empresa, pero es beneficiosa para todas las partes ya que los/as inversores/as filantrópicos/as tienen una participación personal en el éxito de la empresa.</a:t>
              </a:r>
            </a:p>
          </p:txBody>
        </p:sp>
      </p:grpSp>
      <p:sp>
        <p:nvSpPr>
          <p:cNvPr id="28" name="TextBox 27">
            <a:extLst>
              <a:ext uri="{FF2B5EF4-FFF2-40B4-BE49-F238E27FC236}">
                <a16:creationId xmlns:a16="http://schemas.microsoft.com/office/drawing/2014/main" id="{5DB6141A-CFBC-CA14-6293-F1EE5C80ECF7}"/>
              </a:ext>
            </a:extLst>
          </p:cNvPr>
          <p:cNvSpPr txBox="1"/>
          <p:nvPr/>
        </p:nvSpPr>
        <p:spPr>
          <a:xfrm>
            <a:off x="-322943" y="9024648"/>
            <a:ext cx="15000514" cy="369332"/>
          </a:xfrm>
          <a:prstGeom prst="rect">
            <a:avLst/>
          </a:prstGeom>
          <a:noFill/>
        </p:spPr>
        <p:txBody>
          <a:bodyPr wrap="square">
            <a:spAutoFit/>
          </a:bodyPr>
          <a:lstStyle/>
          <a:p>
            <a:endParaRPr lang="bg-BG" dirty="0"/>
          </a:p>
        </p:txBody>
      </p:sp>
      <p:sp>
        <p:nvSpPr>
          <p:cNvPr id="30" name="TextBox 29">
            <a:extLst>
              <a:ext uri="{FF2B5EF4-FFF2-40B4-BE49-F238E27FC236}">
                <a16:creationId xmlns:a16="http://schemas.microsoft.com/office/drawing/2014/main" id="{FB4D49CA-C293-43E0-0490-994EB3BE855E}"/>
              </a:ext>
            </a:extLst>
          </p:cNvPr>
          <p:cNvSpPr txBox="1"/>
          <p:nvPr/>
        </p:nvSpPr>
        <p:spPr>
          <a:xfrm>
            <a:off x="-322943" y="9024648"/>
            <a:ext cx="15000514" cy="369332"/>
          </a:xfrm>
          <a:prstGeom prst="rect">
            <a:avLst/>
          </a:prstGeom>
          <a:noFill/>
        </p:spPr>
        <p:txBody>
          <a:bodyPr wrap="square">
            <a:spAutoFit/>
          </a:bodyPr>
          <a:lstStyle/>
          <a:p>
            <a:endParaRPr lang="bg-BG" dirty="0"/>
          </a:p>
        </p:txBody>
      </p:sp>
      <p:pic>
        <p:nvPicPr>
          <p:cNvPr id="33" name="Picture 2">
            <a:extLst>
              <a:ext uri="{FF2B5EF4-FFF2-40B4-BE49-F238E27FC236}">
                <a16:creationId xmlns:a16="http://schemas.microsoft.com/office/drawing/2014/main" id="{89FF80C1-B135-3BEF-9EFF-A77C39799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2306480" y="4823733"/>
            <a:ext cx="7775659" cy="1894433"/>
          </a:xfrm>
          <a:prstGeom prst="rect">
            <a:avLst/>
          </a:prstGeom>
        </p:spPr>
      </p:pic>
      <p:pic>
        <p:nvPicPr>
          <p:cNvPr id="34" name="Picture 24">
            <a:extLst>
              <a:ext uri="{FF2B5EF4-FFF2-40B4-BE49-F238E27FC236}">
                <a16:creationId xmlns:a16="http://schemas.microsoft.com/office/drawing/2014/main" id="{17144614-8A5E-E062-10BF-D6D307E7636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50994" y="2115526"/>
            <a:ext cx="1719824" cy="1425304"/>
          </a:xfrm>
          <a:prstGeom prst="rect">
            <a:avLst/>
          </a:prstGeom>
        </p:spPr>
      </p:pic>
      <p:pic>
        <p:nvPicPr>
          <p:cNvPr id="35" name="Picture 14">
            <a:extLst>
              <a:ext uri="{FF2B5EF4-FFF2-40B4-BE49-F238E27FC236}">
                <a16:creationId xmlns:a16="http://schemas.microsoft.com/office/drawing/2014/main" id="{68C072AB-4E27-8D74-1258-00A8B3806B0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719604" y="4511682"/>
            <a:ext cx="2419928" cy="1737948"/>
          </a:xfrm>
          <a:prstGeom prst="rect">
            <a:avLst/>
          </a:prstGeom>
        </p:spPr>
      </p:pic>
      <p:pic>
        <p:nvPicPr>
          <p:cNvPr id="37" name="Picture 36">
            <a:extLst>
              <a:ext uri="{FF2B5EF4-FFF2-40B4-BE49-F238E27FC236}">
                <a16:creationId xmlns:a16="http://schemas.microsoft.com/office/drawing/2014/main" id="{69BBF436-0E67-4751-33B5-7629B619E5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639" y="2663581"/>
            <a:ext cx="5917542" cy="5992028"/>
          </a:xfrm>
          <a:prstGeom prst="rect">
            <a:avLst/>
          </a:prstGeom>
        </p:spPr>
      </p:pic>
      <p:sp>
        <p:nvSpPr>
          <p:cNvPr id="7" name="TextBox 18">
            <a:extLst>
              <a:ext uri="{FF2B5EF4-FFF2-40B4-BE49-F238E27FC236}">
                <a16:creationId xmlns:a16="http://schemas.microsoft.com/office/drawing/2014/main" id="{089859AB-EBF9-B59E-A981-E808BBA89D69}"/>
              </a:ext>
            </a:extLst>
          </p:cNvPr>
          <p:cNvSpPr txBox="1"/>
          <p:nvPr/>
        </p:nvSpPr>
        <p:spPr>
          <a:xfrm>
            <a:off x="2495989" y="525601"/>
            <a:ext cx="13487400"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02 - Tipos de modelos organizativos</a:t>
            </a:r>
          </a:p>
          <a:p>
            <a:pPr algn="ctr">
              <a:lnSpc>
                <a:spcPts val="5449"/>
              </a:lnSpc>
            </a:pPr>
            <a:endParaRPr lang="en-US" sz="6410" dirty="0">
              <a:solidFill>
                <a:srgbClr val="000000"/>
              </a:solidFill>
              <a:latin typeface="Abhaya Libre Regular"/>
            </a:endParaRPr>
          </a:p>
        </p:txBody>
      </p:sp>
    </p:spTree>
    <p:extLst>
      <p:ext uri="{BB962C8B-B14F-4D97-AF65-F5344CB8AC3E}">
        <p14:creationId xmlns:p14="http://schemas.microsoft.com/office/powerpoint/2010/main" val="125901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667000" y="743344"/>
            <a:ext cx="12039599"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03 - Las 6P de empresas sociales emprendedoras</a:t>
            </a:r>
          </a:p>
        </p:txBody>
      </p:sp>
      <p:sp>
        <p:nvSpPr>
          <p:cNvPr id="14" name="TextBox 14"/>
          <p:cNvSpPr txBox="1"/>
          <p:nvPr/>
        </p:nvSpPr>
        <p:spPr>
          <a:xfrm>
            <a:off x="3133914" y="3087422"/>
            <a:ext cx="5520228" cy="2599430"/>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t>A medida que los/as emprendedores/as sociales se lanzan a convertir sus ideas en éxitos, trabajan en las siguientes seis áreas. Cada una de estas categorías son diferentes recursos, obstáculos o etapas que un/a emprendedor/a social debe encontrar.</a:t>
            </a:r>
          </a:p>
        </p:txBody>
      </p:sp>
      <p:pic>
        <p:nvPicPr>
          <p:cNvPr id="21" name="Picture 20">
            <a:extLst>
              <a:ext uri="{FF2B5EF4-FFF2-40B4-BE49-F238E27FC236}">
                <a16:creationId xmlns:a16="http://schemas.microsoft.com/office/drawing/2014/main" id="{DF4B4C11-2CFF-2421-59E6-8DEA9B1C96D9}"/>
              </a:ext>
            </a:extLst>
          </p:cNvPr>
          <p:cNvPicPr>
            <a:picLocks noChangeAspect="1"/>
          </p:cNvPicPr>
          <p:nvPr/>
        </p:nvPicPr>
        <p:blipFill>
          <a:blip r:embed="rId10"/>
          <a:stretch>
            <a:fillRect/>
          </a:stretch>
        </p:blipFill>
        <p:spPr>
          <a:xfrm>
            <a:off x="1538287" y="5871508"/>
            <a:ext cx="15211425" cy="2638425"/>
          </a:xfrm>
          <a:prstGeom prst="rect">
            <a:avLst/>
          </a:prstGeom>
        </p:spPr>
      </p:pic>
      <p:pic>
        <p:nvPicPr>
          <p:cNvPr id="22" name="Picture 23">
            <a:extLst>
              <a:ext uri="{FF2B5EF4-FFF2-40B4-BE49-F238E27FC236}">
                <a16:creationId xmlns:a16="http://schemas.microsoft.com/office/drawing/2014/main" id="{EC846BC4-3F27-6812-3155-880C1D4E9B5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72800" y="2512013"/>
            <a:ext cx="3338103" cy="3267167"/>
          </a:xfrm>
          <a:prstGeom prst="rect">
            <a:avLst/>
          </a:prstGeom>
        </p:spPr>
      </p:pic>
    </p:spTree>
    <p:extLst>
      <p:ext uri="{BB962C8B-B14F-4D97-AF65-F5344CB8AC3E}">
        <p14:creationId xmlns:p14="http://schemas.microsoft.com/office/powerpoint/2010/main" val="2888219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2694554" y="6684817"/>
            <a:ext cx="8899201" cy="2599430"/>
          </a:xfrm>
          <a:prstGeom prst="rect">
            <a:avLst/>
          </a:prstGeom>
        </p:spPr>
        <p:txBody>
          <a:bodyPr lIns="0" tIns="0" rIns="0" bIns="0" anchor="t">
            <a:spAutoFit/>
          </a:bodyPr>
          <a:lstStyle/>
          <a:p>
            <a:pPr algn="just">
              <a:lnSpc>
                <a:spcPts val="3359"/>
              </a:lnSpc>
              <a:defRPr sz="2400">
                <a:solidFill>
                  <a:srgbClr val="000000"/>
                </a:solidFill>
              </a:defRPr>
            </a:pPr>
            <a:r>
              <a:rPr b="1" dirty="0">
                <a:latin typeface="Abhaya Libre Regular"/>
              </a:rPr>
              <a:t>2. ¿</a:t>
            </a:r>
            <a:r>
              <a:rPr b="1" dirty="0" err="1">
                <a:latin typeface="Abhaya Libre Regular"/>
              </a:rPr>
              <a:t>Cuál</a:t>
            </a:r>
            <a:r>
              <a:rPr b="1" dirty="0">
                <a:latin typeface="Abhaya Libre Regular"/>
              </a:rPr>
              <a:t> es </a:t>
            </a:r>
            <a:r>
              <a:rPr b="1" dirty="0" err="1">
                <a:latin typeface="Abhaya Libre Regular"/>
              </a:rPr>
              <a:t>el</a:t>
            </a:r>
            <a:r>
              <a:rPr b="1" dirty="0">
                <a:latin typeface="Abhaya Libre Regular"/>
              </a:rPr>
              <a:t> </a:t>
            </a:r>
            <a:r>
              <a:rPr b="1" dirty="0" err="1">
                <a:latin typeface="Abhaya Libre Regular"/>
              </a:rPr>
              <a:t>problema</a:t>
            </a:r>
            <a:r>
              <a:rPr b="1" dirty="0">
                <a:latin typeface="Abhaya Libre Regular"/>
              </a:rPr>
              <a:t> </a:t>
            </a:r>
            <a:r>
              <a:rPr b="1" dirty="0" err="1">
                <a:latin typeface="Abhaya Libre Regular"/>
              </a:rPr>
              <a:t>más</a:t>
            </a:r>
            <a:r>
              <a:rPr b="1" dirty="0">
                <a:latin typeface="Abhaya Libre Regular"/>
              </a:rPr>
              <a:t> </a:t>
            </a:r>
            <a:r>
              <a:rPr b="1" dirty="0" err="1">
                <a:latin typeface="Abhaya Libre Regular"/>
              </a:rPr>
              <a:t>urgente</a:t>
            </a:r>
            <a:r>
              <a:rPr b="1" dirty="0">
                <a:latin typeface="Abhaya Libre Regular"/>
              </a:rPr>
              <a:t> que </a:t>
            </a:r>
            <a:r>
              <a:rPr b="1" dirty="0" err="1">
                <a:latin typeface="Abhaya Libre Regular"/>
              </a:rPr>
              <a:t>enfrentan</a:t>
            </a:r>
            <a:r>
              <a:rPr b="1" dirty="0">
                <a:latin typeface="Abhaya Libre Regular"/>
              </a:rPr>
              <a:t> las personas </a:t>
            </a:r>
            <a:r>
              <a:rPr b="1" dirty="0" err="1">
                <a:latin typeface="Abhaya Libre Regular"/>
              </a:rPr>
              <a:t>en</a:t>
            </a:r>
            <a:r>
              <a:rPr b="1" dirty="0">
                <a:latin typeface="Abhaya Libre Regular"/>
              </a:rPr>
              <a:t> la </a:t>
            </a:r>
            <a:r>
              <a:rPr b="1" dirty="0" err="1">
                <a:latin typeface="Abhaya Libre Regular"/>
              </a:rPr>
              <a:t>sección</a:t>
            </a:r>
            <a:r>
              <a:rPr b="1" dirty="0">
                <a:latin typeface="Abhaya Libre Regular"/>
              </a:rPr>
              <a:t> anterior?</a:t>
            </a:r>
            <a:r>
              <a:rPr lang="es-ES" b="1" dirty="0">
                <a:latin typeface="Abhaya Libre Regular"/>
              </a:rPr>
              <a:t> </a:t>
            </a:r>
            <a:r>
              <a:rPr dirty="0">
                <a:latin typeface="Abhaya Libre Regular"/>
              </a:rPr>
              <a:t>El/la </a:t>
            </a:r>
            <a:r>
              <a:rPr dirty="0" err="1">
                <a:latin typeface="Abhaya Libre Regular"/>
              </a:rPr>
              <a:t>emprendedor</a:t>
            </a:r>
            <a:r>
              <a:rPr dirty="0">
                <a:latin typeface="Abhaya Libre Regular"/>
              </a:rPr>
              <a:t>/a social </a:t>
            </a:r>
            <a:r>
              <a:rPr dirty="0" err="1">
                <a:latin typeface="Abhaya Libre Regular"/>
              </a:rPr>
              <a:t>trata</a:t>
            </a:r>
            <a:r>
              <a:rPr dirty="0">
                <a:latin typeface="Abhaya Libre Regular"/>
              </a:rPr>
              <a:t> de </a:t>
            </a:r>
            <a:r>
              <a:rPr dirty="0" err="1">
                <a:latin typeface="Abhaya Libre Regular"/>
              </a:rPr>
              <a:t>solucionar</a:t>
            </a:r>
            <a:r>
              <a:rPr dirty="0">
                <a:latin typeface="Abhaya Libre Regular"/>
              </a:rPr>
              <a:t> </a:t>
            </a:r>
            <a:r>
              <a:rPr dirty="0" err="1">
                <a:latin typeface="Abhaya Libre Regular"/>
              </a:rPr>
              <a:t>problemas</a:t>
            </a:r>
            <a:r>
              <a:rPr dirty="0">
                <a:latin typeface="Abhaya Libre Regular"/>
              </a:rPr>
              <a:t>. Más </a:t>
            </a:r>
            <a:r>
              <a:rPr dirty="0" err="1">
                <a:latin typeface="Abhaya Libre Regular"/>
              </a:rPr>
              <a:t>específicamente</a:t>
            </a:r>
            <a:r>
              <a:rPr dirty="0">
                <a:latin typeface="Abhaya Libre Regular"/>
              </a:rPr>
              <a:t>, debe </a:t>
            </a:r>
            <a:r>
              <a:rPr dirty="0" err="1">
                <a:latin typeface="Abhaya Libre Regular" panose="020B0604020202020204" charset="0"/>
                <a:cs typeface="Abhaya Libre Regular" panose="020B0604020202020204" charset="0"/>
              </a:rPr>
              <a:t>seleccionar</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el</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problema</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más</a:t>
            </a:r>
            <a:r>
              <a:rPr dirty="0">
                <a:latin typeface="Abhaya Libre Regular" panose="020B0604020202020204" charset="0"/>
                <a:cs typeface="Abhaya Libre Regular" panose="020B0604020202020204" charset="0"/>
              </a:rPr>
              <a:t> </a:t>
            </a:r>
            <a:r>
              <a:rPr dirty="0" err="1">
                <a:latin typeface="Abhaya Libre Regular" panose="020B0604020202020204" charset="0"/>
                <a:cs typeface="Abhaya Libre Regular" panose="020B0604020202020204" charset="0"/>
              </a:rPr>
              <a:t>urgente</a:t>
            </a:r>
            <a:r>
              <a:rPr dirty="0">
                <a:latin typeface="Abhaya Libre Regular" panose="020B0604020202020204" charset="0"/>
                <a:cs typeface="Abhaya Libre Regular" panose="020B0604020202020204" charset="0"/>
              </a:rPr>
              <a:t> y </a:t>
            </a:r>
            <a:r>
              <a:rPr dirty="0" err="1">
                <a:latin typeface="Abhaya Libre Regular" panose="020B0604020202020204" charset="0"/>
                <a:cs typeface="Abhaya Libre Regular" panose="020B0604020202020204" charset="0"/>
              </a:rPr>
              <a:t>significativo</a:t>
            </a:r>
            <a:r>
              <a:rPr dirty="0">
                <a:latin typeface="Abhaya Libre Regular"/>
              </a:rPr>
              <a:t>, </a:t>
            </a:r>
            <a:r>
              <a:rPr dirty="0" err="1">
                <a:latin typeface="Abhaya Libre Regular"/>
                <a:cs typeface="Abhaya Libre Regular" panose="020B0604020202020204" charset="0"/>
              </a:rPr>
              <a:t>cuya</a:t>
            </a:r>
            <a:r>
              <a:rPr dirty="0">
                <a:latin typeface="Abhaya Libre Regular"/>
                <a:cs typeface="Abhaya Libre Regular" panose="020B0604020202020204" charset="0"/>
              </a:rPr>
              <a:t> </a:t>
            </a:r>
            <a:r>
              <a:rPr dirty="0" err="1">
                <a:latin typeface="Abhaya Libre Regular"/>
                <a:cs typeface="Abhaya Libre Regular" panose="020B0604020202020204" charset="0"/>
              </a:rPr>
              <a:t>solución</a:t>
            </a:r>
            <a:r>
              <a:rPr dirty="0">
                <a:latin typeface="Abhaya Libre Regular"/>
                <a:cs typeface="Abhaya Libre Regular" panose="020B0604020202020204" charset="0"/>
              </a:rPr>
              <a:t> </a:t>
            </a:r>
            <a:r>
              <a:rPr dirty="0" err="1">
                <a:latin typeface="Abhaya Libre Regular"/>
                <a:cs typeface="Abhaya Libre Regular" panose="020B0604020202020204" charset="0"/>
              </a:rPr>
              <a:t>conducirá</a:t>
            </a:r>
            <a:r>
              <a:rPr dirty="0">
                <a:latin typeface="Abhaya Libre Regular"/>
                <a:cs typeface="Abhaya Libre Regular" panose="020B0604020202020204" charset="0"/>
              </a:rPr>
              <a:t> a un </a:t>
            </a:r>
            <a:r>
              <a:rPr dirty="0" err="1">
                <a:latin typeface="Abhaya Libre Regular"/>
                <a:cs typeface="Abhaya Libre Regular" panose="020B0604020202020204" charset="0"/>
              </a:rPr>
              <a:t>impacto</a:t>
            </a:r>
            <a:r>
              <a:rPr dirty="0">
                <a:latin typeface="Abhaya Libre Regular"/>
                <a:cs typeface="Abhaya Libre Regular" panose="020B0604020202020204" charset="0"/>
              </a:rPr>
              <a:t> </a:t>
            </a:r>
            <a:r>
              <a:rPr dirty="0" err="1">
                <a:latin typeface="Abhaya Libre Regular"/>
                <a:cs typeface="Abhaya Libre Regular" panose="020B0604020202020204" charset="0"/>
              </a:rPr>
              <a:t>significativo</a:t>
            </a:r>
            <a:r>
              <a:rPr dirty="0">
                <a:latin typeface="Abhaya Libre Regular"/>
                <a:cs typeface="Abhaya Libre Regular" panose="020B0604020202020204" charset="0"/>
              </a:rPr>
              <a:t>. </a:t>
            </a:r>
          </a:p>
          <a:p>
            <a:pPr algn="just">
              <a:lnSpc>
                <a:spcPts val="3359"/>
              </a:lnSpc>
            </a:pPr>
            <a:endParaRPr lang="en-US" sz="2400" spc="-36" dirty="0">
              <a:solidFill>
                <a:srgbClr val="000000"/>
              </a:solidFill>
              <a:latin typeface="Abhaya Libre Regular"/>
            </a:endParaRPr>
          </a:p>
        </p:txBody>
      </p:sp>
      <p:sp>
        <p:nvSpPr>
          <p:cNvPr id="29" name="TextBox 29"/>
          <p:cNvSpPr txBox="1"/>
          <p:nvPr/>
        </p:nvSpPr>
        <p:spPr>
          <a:xfrm>
            <a:off x="2592890" y="5143500"/>
            <a:ext cx="8899201" cy="1291379"/>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rPr dirty="0"/>
              <a:t>A </a:t>
            </a:r>
            <a:r>
              <a:rPr dirty="0" err="1"/>
              <a:t>veces</a:t>
            </a:r>
            <a:r>
              <a:rPr dirty="0"/>
              <a:t>, es la </a:t>
            </a:r>
            <a:r>
              <a:rPr dirty="0" err="1"/>
              <a:t>gente</a:t>
            </a:r>
            <a:r>
              <a:rPr dirty="0"/>
              <a:t> de </a:t>
            </a:r>
            <a:r>
              <a:rPr dirty="0" err="1"/>
              <a:t>su</a:t>
            </a:r>
            <a:r>
              <a:rPr dirty="0"/>
              <a:t> </a:t>
            </a:r>
            <a:r>
              <a:rPr dirty="0" err="1"/>
              <a:t>región</a:t>
            </a:r>
            <a:r>
              <a:rPr dirty="0"/>
              <a:t>. </a:t>
            </a:r>
            <a:r>
              <a:rPr dirty="0" err="1"/>
              <a:t>Otras</a:t>
            </a:r>
            <a:r>
              <a:rPr dirty="0"/>
              <a:t> </a:t>
            </a:r>
            <a:r>
              <a:rPr dirty="0" err="1"/>
              <a:t>veces</a:t>
            </a:r>
            <a:r>
              <a:rPr dirty="0"/>
              <a:t>, se </a:t>
            </a:r>
            <a:r>
              <a:rPr dirty="0" err="1"/>
              <a:t>trata</a:t>
            </a:r>
            <a:r>
              <a:rPr dirty="0"/>
              <a:t> de personas de un </a:t>
            </a:r>
            <a:r>
              <a:rPr dirty="0" err="1"/>
              <a:t>determinado</a:t>
            </a:r>
            <a:r>
              <a:rPr dirty="0"/>
              <a:t> </a:t>
            </a:r>
            <a:r>
              <a:rPr dirty="0" err="1"/>
              <a:t>grupo</a:t>
            </a:r>
            <a:r>
              <a:rPr dirty="0"/>
              <a:t> </a:t>
            </a:r>
            <a:r>
              <a:rPr dirty="0" err="1"/>
              <a:t>demográfico</a:t>
            </a:r>
            <a:r>
              <a:rPr dirty="0"/>
              <a:t> (es </a:t>
            </a:r>
            <a:r>
              <a:rPr dirty="0" err="1"/>
              <a:t>decir</a:t>
            </a:r>
            <a:r>
              <a:rPr dirty="0"/>
              <a:t>, personas con </a:t>
            </a:r>
            <a:r>
              <a:rPr dirty="0" err="1"/>
              <a:t>bajos</a:t>
            </a:r>
            <a:r>
              <a:rPr dirty="0"/>
              <a:t> </a:t>
            </a:r>
            <a:r>
              <a:rPr dirty="0" err="1"/>
              <a:t>ingresos</a:t>
            </a:r>
            <a:r>
              <a:rPr dirty="0"/>
              <a:t>). </a:t>
            </a:r>
          </a:p>
        </p:txBody>
      </p:sp>
      <p:sp>
        <p:nvSpPr>
          <p:cNvPr id="30" name="TextBox 30"/>
          <p:cNvSpPr txBox="1"/>
          <p:nvPr/>
        </p:nvSpPr>
        <p:spPr>
          <a:xfrm>
            <a:off x="2532755" y="3171241"/>
            <a:ext cx="8899201" cy="2163413"/>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rPr b="1"/>
              <a:t>1. ¿A qué personas quiere beneficiar el/la emprendedor/a social?</a:t>
            </a:r>
            <a:r>
              <a:t>Esta es la primera pregunta que todo/a emprendedor/a social debe responder. Sin una visión clara de a quién quiere servir, tendrá dificultades para definir adecuadamente el alcance de su empresa. </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03 - Las 6P de empresas sociales emprendedoras</a:t>
            </a:r>
          </a:p>
        </p:txBody>
      </p:sp>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4"/>
          <a:stretch>
            <a:fillRect/>
          </a:stretch>
        </p:blipFill>
        <p:spPr>
          <a:xfrm>
            <a:off x="495330" y="3216331"/>
            <a:ext cx="1795462" cy="1507971"/>
          </a:xfrm>
          <a:prstGeom prst="rect">
            <a:avLst/>
          </a:prstGeom>
        </p:spPr>
      </p:pic>
      <p:pic>
        <p:nvPicPr>
          <p:cNvPr id="43" name="Picture 42">
            <a:extLst>
              <a:ext uri="{FF2B5EF4-FFF2-40B4-BE49-F238E27FC236}">
                <a16:creationId xmlns:a16="http://schemas.microsoft.com/office/drawing/2014/main" id="{9699AF83-E1D7-9037-921E-413EC32F6D66}"/>
              </a:ext>
            </a:extLst>
          </p:cNvPr>
          <p:cNvPicPr>
            <a:picLocks noChangeAspect="1"/>
          </p:cNvPicPr>
          <p:nvPr/>
        </p:nvPicPr>
        <p:blipFill>
          <a:blip r:embed="rId15"/>
          <a:stretch>
            <a:fillRect/>
          </a:stretch>
        </p:blipFill>
        <p:spPr>
          <a:xfrm>
            <a:off x="652239" y="6630972"/>
            <a:ext cx="1805242" cy="1507971"/>
          </a:xfrm>
          <a:prstGeom prst="rect">
            <a:avLst/>
          </a:prstGeom>
        </p:spPr>
      </p:pic>
      <p:sp>
        <p:nvSpPr>
          <p:cNvPr id="45" name="TextBox 44">
            <a:extLst>
              <a:ext uri="{FF2B5EF4-FFF2-40B4-BE49-F238E27FC236}">
                <a16:creationId xmlns:a16="http://schemas.microsoft.com/office/drawing/2014/main" id="{EA7ECD6F-C10E-1157-C220-83CD75CAADA3}"/>
              </a:ext>
            </a:extLst>
          </p:cNvPr>
          <p:cNvSpPr txBox="1"/>
          <p:nvPr/>
        </p:nvSpPr>
        <p:spPr>
          <a:xfrm>
            <a:off x="561075" y="3742973"/>
            <a:ext cx="1341766" cy="461665"/>
          </a:xfrm>
          <a:prstGeom prst="rect">
            <a:avLst/>
          </a:prstGeom>
          <a:noFill/>
        </p:spPr>
        <p:txBody>
          <a:bodyPr wrap="square">
            <a:spAutoFit/>
          </a:bodyPr>
          <a:lstStyle/>
          <a:p>
            <a:pPr>
              <a:defRPr sz="2400" b="1">
                <a:latin typeface="Abhaya Libre Regular" panose="020B0604020202020204" charset="0"/>
                <a:cs typeface="Abhaya Libre Regular" panose="020B0604020202020204" charset="0"/>
              </a:defRPr>
            </a:pPr>
            <a:r>
              <a:rPr dirty="0"/>
              <a:t>Personas</a:t>
            </a:r>
            <a:endParaRPr lang="bg-BG" sz="2400" b="1" dirty="0">
              <a:cs typeface="Abhaya Libre Regular" panose="020B0604020202020204" charset="0"/>
            </a:endParaRPr>
          </a:p>
        </p:txBody>
      </p:sp>
      <p:sp>
        <p:nvSpPr>
          <p:cNvPr id="51" name="TextBox 50">
            <a:extLst>
              <a:ext uri="{FF2B5EF4-FFF2-40B4-BE49-F238E27FC236}">
                <a16:creationId xmlns:a16="http://schemas.microsoft.com/office/drawing/2014/main" id="{640F6B91-D959-D8A9-23C4-E4BE4022682B}"/>
              </a:ext>
            </a:extLst>
          </p:cNvPr>
          <p:cNvSpPr txBox="1"/>
          <p:nvPr/>
        </p:nvSpPr>
        <p:spPr>
          <a:xfrm>
            <a:off x="729035" y="7138725"/>
            <a:ext cx="1468278" cy="461665"/>
          </a:xfrm>
          <a:prstGeom prst="rect">
            <a:avLst/>
          </a:prstGeom>
          <a:noFill/>
        </p:spPr>
        <p:txBody>
          <a:bodyPr wrap="square">
            <a:spAutoFit/>
          </a:bodyPr>
          <a:lstStyle/>
          <a:p>
            <a:pPr>
              <a:defRPr sz="2400" b="1">
                <a:latin typeface="Abhaya Libre Regular" panose="020B0604020202020204" charset="0"/>
                <a:cs typeface="Abhaya Libre Regular" panose="020B0604020202020204" charset="0"/>
              </a:defRPr>
            </a:pPr>
            <a:r>
              <a:t>Problema</a:t>
            </a:r>
          </a:p>
        </p:txBody>
      </p:sp>
      <p:pic>
        <p:nvPicPr>
          <p:cNvPr id="36" name="Picture 3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147374" y="7574079"/>
            <a:ext cx="4352147" cy="4346443"/>
          </a:xfrm>
          <a:prstGeom prst="rect">
            <a:avLst/>
          </a:prstGeom>
        </p:spPr>
      </p:pic>
    </p:spTree>
    <p:extLst>
      <p:ext uri="{BB962C8B-B14F-4D97-AF65-F5344CB8AC3E}">
        <p14:creationId xmlns:p14="http://schemas.microsoft.com/office/powerpoint/2010/main" val="2340419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3223444" y="6482466"/>
            <a:ext cx="8899201" cy="2599430"/>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rPr b="1"/>
              <a:t>4. Un gran reto para cualquier emprendedor/a social es la falta de recursos disponibles para abordar el problema que desea resolver. </a:t>
            </a:r>
            <a:r>
              <a:t>Los/as emprendedores/as sociales enfrentan muchas limitaciones: falta de dinero, falta de conocimiento especializado o fuerzas externas que no pueden controlarse. En este caso, deben establecer sus prioridades entre los problemas que quieren resolver, cómo van a funcionar y cómo va a ser la expansión.</a:t>
            </a:r>
          </a:p>
        </p:txBody>
      </p:sp>
      <p:sp>
        <p:nvSpPr>
          <p:cNvPr id="30" name="TextBox 30"/>
          <p:cNvSpPr txBox="1"/>
          <p:nvPr/>
        </p:nvSpPr>
        <p:spPr>
          <a:xfrm>
            <a:off x="2586243" y="2422427"/>
            <a:ext cx="8899201" cy="3035446"/>
          </a:xfrm>
          <a:prstGeom prst="rect">
            <a:avLst/>
          </a:prstGeom>
        </p:spPr>
        <p:txBody>
          <a:bodyPr lIns="0" tIns="0" rIns="0" bIns="0" anchor="t">
            <a:spAutoFit/>
          </a:bodyPr>
          <a:lstStyle/>
          <a:p>
            <a:pPr algn="just">
              <a:lnSpc>
                <a:spcPts val="3359"/>
              </a:lnSpc>
              <a:defRPr sz="2400"/>
            </a:pPr>
            <a:r>
              <a:rPr b="1" dirty="0">
                <a:solidFill>
                  <a:srgbClr val="000000"/>
                </a:solidFill>
                <a:latin typeface="Abhaya Libre Regular"/>
              </a:rPr>
              <a:t>3. ¿</a:t>
            </a:r>
            <a:r>
              <a:rPr b="1" dirty="0" err="1">
                <a:solidFill>
                  <a:srgbClr val="000000"/>
                </a:solidFill>
                <a:latin typeface="Abhaya Libre Regular"/>
              </a:rPr>
              <a:t>Cómo</a:t>
            </a:r>
            <a:r>
              <a:rPr b="1" dirty="0">
                <a:solidFill>
                  <a:srgbClr val="000000"/>
                </a:solidFill>
                <a:latin typeface="Abhaya Libre Regular"/>
              </a:rPr>
              <a:t> </a:t>
            </a:r>
            <a:r>
              <a:rPr b="1" dirty="0" err="1">
                <a:solidFill>
                  <a:srgbClr val="000000"/>
                </a:solidFill>
                <a:latin typeface="Abhaya Libre Regular"/>
              </a:rPr>
              <a:t>planea</a:t>
            </a:r>
            <a:r>
              <a:rPr b="1" dirty="0">
                <a:solidFill>
                  <a:srgbClr val="000000"/>
                </a:solidFill>
                <a:latin typeface="Abhaya Libre Regular"/>
              </a:rPr>
              <a:t> </a:t>
            </a:r>
            <a:r>
              <a:rPr b="1" dirty="0" err="1">
                <a:solidFill>
                  <a:srgbClr val="000000"/>
                </a:solidFill>
                <a:latin typeface="Abhaya Libre Regular"/>
              </a:rPr>
              <a:t>el</a:t>
            </a:r>
            <a:r>
              <a:rPr b="1" dirty="0">
                <a:solidFill>
                  <a:srgbClr val="000000"/>
                </a:solidFill>
                <a:latin typeface="Abhaya Libre Regular"/>
              </a:rPr>
              <a:t>/la </a:t>
            </a:r>
            <a:r>
              <a:rPr b="1" dirty="0" err="1">
                <a:solidFill>
                  <a:srgbClr val="000000"/>
                </a:solidFill>
                <a:latin typeface="Abhaya Libre Regular"/>
              </a:rPr>
              <a:t>emprendedor</a:t>
            </a:r>
            <a:r>
              <a:rPr b="1" dirty="0">
                <a:solidFill>
                  <a:srgbClr val="000000"/>
                </a:solidFill>
                <a:latin typeface="Abhaya Libre Regular"/>
              </a:rPr>
              <a:t>/a social resolver </a:t>
            </a:r>
            <a:r>
              <a:rPr b="1" dirty="0" err="1">
                <a:solidFill>
                  <a:srgbClr val="000000"/>
                </a:solidFill>
                <a:latin typeface="Abhaya Libre Regular"/>
              </a:rPr>
              <a:t>este</a:t>
            </a:r>
            <a:r>
              <a:rPr b="1" dirty="0">
                <a:solidFill>
                  <a:srgbClr val="000000"/>
                </a:solidFill>
                <a:latin typeface="Abhaya Libre Regular"/>
              </a:rPr>
              <a:t> </a:t>
            </a:r>
            <a:r>
              <a:rPr b="1" dirty="0" err="1">
                <a:solidFill>
                  <a:srgbClr val="000000"/>
                </a:solidFill>
                <a:latin typeface="Abhaya Libre Regular"/>
              </a:rPr>
              <a:t>problema</a:t>
            </a:r>
            <a:r>
              <a:rPr b="1" dirty="0">
                <a:solidFill>
                  <a:srgbClr val="000000"/>
                </a:solidFill>
                <a:latin typeface="Abhaya Libre Regular"/>
              </a:rPr>
              <a:t>? </a:t>
            </a:r>
            <a:r>
              <a:rPr dirty="0">
                <a:solidFill>
                  <a:srgbClr val="111111"/>
                </a:solidFill>
                <a:effectLst/>
                <a:latin typeface="Abhaya Libre Regular" panose="020B0604020202020204" charset="0"/>
                <a:cs typeface="Abhaya Libre Regular" panose="020B0604020202020204" charset="0"/>
              </a:rPr>
              <a:t>Con las personas y </a:t>
            </a:r>
            <a:r>
              <a:rPr dirty="0" err="1">
                <a:solidFill>
                  <a:srgbClr val="111111"/>
                </a:solidFill>
                <a:effectLst/>
                <a:latin typeface="Abhaya Libre Regular" panose="020B0604020202020204" charset="0"/>
                <a:cs typeface="Abhaya Libre Regular" panose="020B0604020202020204" charset="0"/>
              </a:rPr>
              <a:t>el</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problema</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identificados</a:t>
            </a:r>
            <a:r>
              <a:rPr dirty="0">
                <a:solidFill>
                  <a:srgbClr val="111111"/>
                </a:solidFill>
                <a:effectLst/>
                <a:latin typeface="Abhaya Libre Regular" panose="020B0604020202020204" charset="0"/>
                <a:cs typeface="Abhaya Libre Regular" panose="020B0604020202020204" charset="0"/>
              </a:rPr>
              <a:t>, un/a </a:t>
            </a:r>
            <a:r>
              <a:rPr dirty="0" err="1">
                <a:solidFill>
                  <a:srgbClr val="111111"/>
                </a:solidFill>
                <a:effectLst/>
                <a:latin typeface="Abhaya Libre Regular" panose="020B0604020202020204" charset="0"/>
                <a:cs typeface="Abhaya Libre Regular" panose="020B0604020202020204" charset="0"/>
              </a:rPr>
              <a:t>emprendedor</a:t>
            </a:r>
            <a:r>
              <a:rPr dirty="0">
                <a:solidFill>
                  <a:srgbClr val="111111"/>
                </a:solidFill>
                <a:effectLst/>
                <a:latin typeface="Abhaya Libre Regular" panose="020B0604020202020204" charset="0"/>
                <a:cs typeface="Abhaya Libre Regular" panose="020B0604020202020204" charset="0"/>
              </a:rPr>
              <a:t>/a social debe </a:t>
            </a:r>
            <a:r>
              <a:rPr dirty="0" err="1">
                <a:solidFill>
                  <a:srgbClr val="111111"/>
                </a:solidFill>
                <a:effectLst/>
                <a:latin typeface="Abhaya Libre Regular" panose="020B0604020202020204" charset="0"/>
                <a:cs typeface="Abhaya Libre Regular" panose="020B0604020202020204" charset="0"/>
              </a:rPr>
              <a:t>idear</a:t>
            </a:r>
            <a:r>
              <a:rPr dirty="0">
                <a:solidFill>
                  <a:srgbClr val="111111"/>
                </a:solidFill>
                <a:effectLst/>
                <a:latin typeface="Abhaya Libre Regular" panose="020B0604020202020204" charset="0"/>
                <a:cs typeface="Abhaya Libre Regular" panose="020B0604020202020204" charset="0"/>
              </a:rPr>
              <a:t> un plan para resolver </a:t>
            </a:r>
            <a:r>
              <a:rPr dirty="0" err="1">
                <a:solidFill>
                  <a:srgbClr val="111111"/>
                </a:solidFill>
                <a:effectLst/>
                <a:latin typeface="Abhaya Libre Regular" panose="020B0604020202020204" charset="0"/>
                <a:cs typeface="Abhaya Libre Regular" panose="020B0604020202020204" charset="0"/>
              </a:rPr>
              <a:t>el</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problema</a:t>
            </a:r>
            <a:r>
              <a:rPr dirty="0">
                <a:solidFill>
                  <a:srgbClr val="111111"/>
                </a:solidFill>
                <a:effectLst/>
                <a:latin typeface="Abhaya Libre Regular" panose="020B0604020202020204" charset="0"/>
                <a:cs typeface="Abhaya Libre Regular" panose="020B0604020202020204" charset="0"/>
              </a:rPr>
              <a:t>. Los/as </a:t>
            </a:r>
            <a:r>
              <a:rPr dirty="0" err="1">
                <a:solidFill>
                  <a:srgbClr val="111111"/>
                </a:solidFill>
                <a:effectLst/>
                <a:latin typeface="Abhaya Libre Regular" panose="020B0604020202020204" charset="0"/>
                <a:cs typeface="Abhaya Libre Regular" panose="020B0604020202020204" charset="0"/>
              </a:rPr>
              <a:t>emprendedores</a:t>
            </a:r>
            <a:r>
              <a:rPr dirty="0">
                <a:solidFill>
                  <a:srgbClr val="111111"/>
                </a:solidFill>
                <a:effectLst/>
                <a:latin typeface="Abhaya Libre Regular" panose="020B0604020202020204" charset="0"/>
                <a:cs typeface="Abhaya Libre Regular" panose="020B0604020202020204" charset="0"/>
              </a:rPr>
              <a:t>/as </a:t>
            </a:r>
            <a:r>
              <a:rPr dirty="0" err="1">
                <a:solidFill>
                  <a:srgbClr val="111111"/>
                </a:solidFill>
                <a:effectLst/>
                <a:latin typeface="Abhaya Libre Regular" panose="020B0604020202020204" charset="0"/>
                <a:cs typeface="Abhaya Libre Regular" panose="020B0604020202020204" charset="0"/>
              </a:rPr>
              <a:t>sociales</a:t>
            </a:r>
            <a:r>
              <a:rPr dirty="0">
                <a:solidFill>
                  <a:srgbClr val="111111"/>
                </a:solidFill>
                <a:effectLst/>
                <a:latin typeface="Abhaya Libre Regular" panose="020B0604020202020204" charset="0"/>
                <a:cs typeface="Abhaya Libre Regular" panose="020B0604020202020204" charset="0"/>
              </a:rPr>
              <a:t> no solo se </a:t>
            </a:r>
            <a:r>
              <a:rPr dirty="0" err="1">
                <a:solidFill>
                  <a:srgbClr val="111111"/>
                </a:solidFill>
                <a:effectLst/>
                <a:latin typeface="Abhaya Libre Regular" panose="020B0604020202020204" charset="0"/>
                <a:cs typeface="Abhaya Libre Regular" panose="020B0604020202020204" charset="0"/>
              </a:rPr>
              <a:t>esfuerzan</a:t>
            </a:r>
            <a:r>
              <a:rPr dirty="0">
                <a:solidFill>
                  <a:srgbClr val="111111"/>
                </a:solidFill>
                <a:effectLst/>
                <a:latin typeface="Abhaya Libre Regular" panose="020B0604020202020204" charset="0"/>
                <a:cs typeface="Abhaya Libre Regular" panose="020B0604020202020204" charset="0"/>
              </a:rPr>
              <a:t> por </a:t>
            </a:r>
            <a:r>
              <a:rPr dirty="0" err="1">
                <a:solidFill>
                  <a:srgbClr val="111111"/>
                </a:solidFill>
                <a:effectLst/>
                <a:latin typeface="Abhaya Libre Regular" panose="020B0604020202020204" charset="0"/>
                <a:cs typeface="Abhaya Libre Regular" panose="020B0604020202020204" charset="0"/>
              </a:rPr>
              <a:t>crear</a:t>
            </a:r>
            <a:r>
              <a:rPr dirty="0">
                <a:solidFill>
                  <a:srgbClr val="111111"/>
                </a:solidFill>
                <a:effectLst/>
                <a:latin typeface="Abhaya Libre Regular" panose="020B0604020202020204" charset="0"/>
                <a:cs typeface="Abhaya Libre Regular" panose="020B0604020202020204" charset="0"/>
              </a:rPr>
              <a:t> un </a:t>
            </a:r>
            <a:r>
              <a:rPr dirty="0">
                <a:effectLst/>
                <a:latin typeface="Abhaya Libre Regular" panose="020B0604020202020204" charset="0"/>
                <a:cs typeface="Abhaya Libre Regular" panose="020B0604020202020204" charset="0"/>
              </a:rPr>
              <a:t>plan de </a:t>
            </a:r>
            <a:r>
              <a:rPr dirty="0" err="1">
                <a:effectLst/>
                <a:latin typeface="Abhaya Libre Regular" panose="020B0604020202020204" charset="0"/>
                <a:cs typeface="Abhaya Libre Regular" panose="020B0604020202020204" charset="0"/>
              </a:rPr>
              <a:t>negocios</a:t>
            </a:r>
            <a:r>
              <a:rPr dirty="0">
                <a:effectLst/>
                <a:latin typeface="Abhaya Libre Regular" panose="020B0604020202020204" charset="0"/>
                <a:cs typeface="Abhaya Libre Regular" panose="020B0604020202020204" charset="0"/>
              </a:rPr>
              <a:t> </a:t>
            </a:r>
            <a:r>
              <a:rPr dirty="0">
                <a:solidFill>
                  <a:srgbClr val="111111"/>
                </a:solidFill>
                <a:effectLst/>
                <a:latin typeface="Abhaya Libre Regular" panose="020B0604020202020204" charset="0"/>
                <a:cs typeface="Abhaya Libre Regular" panose="020B0604020202020204" charset="0"/>
              </a:rPr>
              <a:t>para </a:t>
            </a:r>
            <a:r>
              <a:rPr dirty="0" err="1">
                <a:solidFill>
                  <a:srgbClr val="111111"/>
                </a:solidFill>
                <a:effectLst/>
                <a:latin typeface="Abhaya Libre Regular" panose="020B0604020202020204" charset="0"/>
                <a:cs typeface="Abhaya Libre Regular" panose="020B0604020202020204" charset="0"/>
              </a:rPr>
              <a:t>operar</a:t>
            </a:r>
            <a:r>
              <a:rPr dirty="0">
                <a:solidFill>
                  <a:srgbClr val="111111"/>
                </a:solidFill>
                <a:effectLst/>
                <a:latin typeface="Abhaya Libre Regular" panose="020B0604020202020204" charset="0"/>
                <a:cs typeface="Abhaya Libre Regular" panose="020B0604020202020204" charset="0"/>
              </a:rPr>
              <a:t> una </a:t>
            </a:r>
            <a:r>
              <a:rPr dirty="0" err="1">
                <a:solidFill>
                  <a:srgbClr val="111111"/>
                </a:solidFill>
                <a:effectLst/>
                <a:latin typeface="Abhaya Libre Regular" panose="020B0604020202020204" charset="0"/>
                <a:cs typeface="Abhaya Libre Regular" panose="020B0604020202020204" charset="0"/>
              </a:rPr>
              <a:t>empresa</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sino</a:t>
            </a:r>
            <a:r>
              <a:rPr dirty="0">
                <a:solidFill>
                  <a:srgbClr val="111111"/>
                </a:solidFill>
                <a:effectLst/>
                <a:latin typeface="Abhaya Libre Regular" panose="020B0604020202020204" charset="0"/>
                <a:cs typeface="Abhaya Libre Regular" panose="020B0604020202020204" charset="0"/>
              </a:rPr>
              <a:t> que </a:t>
            </a:r>
            <a:r>
              <a:rPr dirty="0" err="1">
                <a:solidFill>
                  <a:srgbClr val="111111"/>
                </a:solidFill>
                <a:effectLst/>
                <a:latin typeface="Abhaya Libre Regular" panose="020B0604020202020204" charset="0"/>
                <a:cs typeface="Abhaya Libre Regular" panose="020B0604020202020204" charset="0"/>
              </a:rPr>
              <a:t>también</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deben</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determinar</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cómo</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recibirá</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financiamiento</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este</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tipo</a:t>
            </a:r>
            <a:r>
              <a:rPr dirty="0">
                <a:solidFill>
                  <a:srgbClr val="111111"/>
                </a:solidFill>
                <a:effectLst/>
                <a:latin typeface="Abhaya Libre Regular" panose="020B0604020202020204" charset="0"/>
                <a:cs typeface="Abhaya Libre Regular" panose="020B0604020202020204" charset="0"/>
              </a:rPr>
              <a:t> de </a:t>
            </a:r>
            <a:r>
              <a:rPr dirty="0" err="1">
                <a:solidFill>
                  <a:srgbClr val="111111"/>
                </a:solidFill>
                <a:effectLst/>
                <a:latin typeface="Abhaya Libre Regular" panose="020B0604020202020204" charset="0"/>
                <a:cs typeface="Abhaya Libre Regular" panose="020B0604020202020204" charset="0"/>
              </a:rPr>
              <a:t>entidad</a:t>
            </a:r>
            <a:r>
              <a:rPr dirty="0">
                <a:solidFill>
                  <a:srgbClr val="111111"/>
                </a:solidFill>
                <a:effectLst/>
                <a:latin typeface="Abhaya Libre Regular" panose="020B0604020202020204" charset="0"/>
                <a:cs typeface="Abhaya Libre Regular" panose="020B0604020202020204" charset="0"/>
              </a:rPr>
              <a:t> y </a:t>
            </a:r>
            <a:r>
              <a:rPr dirty="0" err="1">
                <a:solidFill>
                  <a:srgbClr val="111111"/>
                </a:solidFill>
                <a:effectLst/>
                <a:latin typeface="Abhaya Libre Regular" panose="020B0604020202020204" charset="0"/>
                <a:cs typeface="Abhaya Libre Regular" panose="020B0604020202020204" charset="0"/>
              </a:rPr>
              <a:t>seguir</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siendo</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financieramente</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sostenible</a:t>
            </a:r>
            <a:r>
              <a:rPr dirty="0">
                <a:solidFill>
                  <a:srgbClr val="111111"/>
                </a:solidFill>
                <a:effectLst/>
                <a:latin typeface="Abhaya Libre Regular" panose="020B0604020202020204" charset="0"/>
                <a:cs typeface="Abhaya Libre Regular" panose="020B0604020202020204" charset="0"/>
              </a:rPr>
              <a:t>.  El/la </a:t>
            </a:r>
            <a:r>
              <a:rPr dirty="0" err="1">
                <a:solidFill>
                  <a:srgbClr val="111111"/>
                </a:solidFill>
                <a:effectLst/>
                <a:latin typeface="Abhaya Libre Regular" panose="020B0604020202020204" charset="0"/>
                <a:cs typeface="Abhaya Libre Regular" panose="020B0604020202020204" charset="0"/>
              </a:rPr>
              <a:t>emprendedor</a:t>
            </a:r>
            <a:r>
              <a:rPr dirty="0">
                <a:solidFill>
                  <a:srgbClr val="111111"/>
                </a:solidFill>
                <a:effectLst/>
                <a:latin typeface="Abhaya Libre Regular" panose="020B0604020202020204" charset="0"/>
                <a:cs typeface="Abhaya Libre Regular" panose="020B0604020202020204" charset="0"/>
              </a:rPr>
              <a:t>/a social </a:t>
            </a:r>
            <a:r>
              <a:rPr dirty="0" err="1">
                <a:solidFill>
                  <a:srgbClr val="111111"/>
                </a:solidFill>
                <a:effectLst/>
                <a:latin typeface="Abhaya Libre Regular" panose="020B0604020202020204" charset="0"/>
                <a:cs typeface="Abhaya Libre Regular" panose="020B0604020202020204" charset="0"/>
              </a:rPr>
              <a:t>también</a:t>
            </a:r>
            <a:r>
              <a:rPr dirty="0">
                <a:solidFill>
                  <a:srgbClr val="111111"/>
                </a:solidFill>
                <a:effectLst/>
                <a:latin typeface="Abhaya Libre Regular" panose="020B0604020202020204" charset="0"/>
                <a:cs typeface="Abhaya Libre Regular" panose="020B0604020202020204" charset="0"/>
              </a:rPr>
              <a:t> debe </a:t>
            </a:r>
            <a:r>
              <a:rPr dirty="0" err="1">
                <a:solidFill>
                  <a:srgbClr val="111111"/>
                </a:solidFill>
                <a:effectLst/>
                <a:latin typeface="Abhaya Libre Regular" panose="020B0604020202020204" charset="0"/>
                <a:cs typeface="Abhaya Libre Regular" panose="020B0604020202020204" charset="0"/>
              </a:rPr>
              <a:t>evaluar</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cómo</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pueden</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ayudar</a:t>
            </a:r>
            <a:r>
              <a:rPr dirty="0">
                <a:solidFill>
                  <a:srgbClr val="111111"/>
                </a:solidFill>
                <a:effectLst/>
                <a:latin typeface="Abhaya Libre Regular" panose="020B0604020202020204" charset="0"/>
                <a:cs typeface="Abhaya Libre Regular" panose="020B0604020202020204" charset="0"/>
              </a:rPr>
              <a:t> a </a:t>
            </a:r>
            <a:r>
              <a:rPr dirty="0" err="1">
                <a:solidFill>
                  <a:srgbClr val="111111"/>
                </a:solidFill>
                <a:effectLst/>
                <a:latin typeface="Abhaya Libre Regular" panose="020B0604020202020204" charset="0"/>
                <a:cs typeface="Abhaya Libre Regular" panose="020B0604020202020204" charset="0"/>
              </a:rPr>
              <a:t>lograr</a:t>
            </a:r>
            <a:r>
              <a:rPr dirty="0">
                <a:solidFill>
                  <a:srgbClr val="111111"/>
                </a:solidFill>
                <a:effectLst/>
                <a:latin typeface="Abhaya Libre Regular" panose="020B0604020202020204" charset="0"/>
                <a:cs typeface="Abhaya Libre Regular" panose="020B0604020202020204" charset="0"/>
              </a:rPr>
              <a:t> los </a:t>
            </a:r>
            <a:r>
              <a:rPr dirty="0" err="1">
                <a:solidFill>
                  <a:srgbClr val="111111"/>
                </a:solidFill>
                <a:effectLst/>
                <a:latin typeface="Abhaya Libre Regular" panose="020B0604020202020204" charset="0"/>
                <a:cs typeface="Abhaya Libre Regular" panose="020B0604020202020204" charset="0"/>
              </a:rPr>
              <a:t>objetivos</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sociales</a:t>
            </a:r>
            <a:r>
              <a:rPr dirty="0">
                <a:solidFill>
                  <a:srgbClr val="111111"/>
                </a:solidFill>
                <a:effectLst/>
                <a:latin typeface="Abhaya Libre Regular" panose="020B0604020202020204" charset="0"/>
                <a:cs typeface="Abhaya Libre Regular" panose="020B0604020202020204" charset="0"/>
              </a:rPr>
              <a:t> las </a:t>
            </a:r>
            <a:r>
              <a:rPr dirty="0" err="1">
                <a:solidFill>
                  <a:srgbClr val="111111"/>
                </a:solidFill>
                <a:effectLst/>
                <a:latin typeface="Abhaya Libre Regular" panose="020B0604020202020204" charset="0"/>
                <a:cs typeface="Abhaya Libre Regular" panose="020B0604020202020204" charset="0"/>
              </a:rPr>
              <a:t>partes</a:t>
            </a:r>
            <a:r>
              <a:rPr dirty="0">
                <a:solidFill>
                  <a:srgbClr val="111111"/>
                </a:solidFill>
                <a:effectLst/>
                <a:latin typeface="Abhaya Libre Regular" panose="020B0604020202020204" charset="0"/>
                <a:cs typeface="Abhaya Libre Regular" panose="020B0604020202020204" charset="0"/>
              </a:rPr>
              <a:t> </a:t>
            </a:r>
            <a:r>
              <a:rPr dirty="0" err="1">
                <a:solidFill>
                  <a:srgbClr val="111111"/>
                </a:solidFill>
                <a:effectLst/>
                <a:latin typeface="Abhaya Libre Regular" panose="020B0604020202020204" charset="0"/>
                <a:cs typeface="Abhaya Libre Regular" panose="020B0604020202020204" charset="0"/>
              </a:rPr>
              <a:t>externas</a:t>
            </a:r>
            <a:r>
              <a:rPr dirty="0">
                <a:solidFill>
                  <a:srgbClr val="111111"/>
                </a:solidFill>
                <a:effectLst/>
                <a:latin typeface="Abhaya Libre Regular" panose="020B0604020202020204" charset="0"/>
                <a:cs typeface="Abhaya Libre Regular" panose="020B0604020202020204" charset="0"/>
              </a:rPr>
              <a:t>.</a:t>
            </a:r>
            <a:endParaRPr lang="en-US" sz="2400" spc="-36" dirty="0">
              <a:solidFill>
                <a:srgbClr val="000000"/>
              </a:solidFill>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03 - Las 6P de empresas sociales emprendedoras</a:t>
            </a:r>
          </a:p>
        </p:txBody>
      </p:sp>
      <p:pic>
        <p:nvPicPr>
          <p:cNvPr id="40" name="Picture 39">
            <a:extLst>
              <a:ext uri="{FF2B5EF4-FFF2-40B4-BE49-F238E27FC236}">
                <a16:creationId xmlns:a16="http://schemas.microsoft.com/office/drawing/2014/main" id="{F6FEE71A-968F-CE57-AD21-1AA026C28F93}"/>
              </a:ext>
            </a:extLst>
          </p:cNvPr>
          <p:cNvPicPr>
            <a:picLocks noChangeAspect="1"/>
          </p:cNvPicPr>
          <p:nvPr/>
        </p:nvPicPr>
        <p:blipFill>
          <a:blip r:embed="rId16"/>
          <a:stretch>
            <a:fillRect/>
          </a:stretch>
        </p:blipFill>
        <p:spPr>
          <a:xfrm>
            <a:off x="1065298" y="6310744"/>
            <a:ext cx="1795462" cy="1507971"/>
          </a:xfrm>
          <a:prstGeom prst="rect">
            <a:avLst/>
          </a:prstGeom>
        </p:spPr>
      </p:pic>
      <p:pic>
        <p:nvPicPr>
          <p:cNvPr id="31" name="Picture 30">
            <a:extLst>
              <a:ext uri="{FF2B5EF4-FFF2-40B4-BE49-F238E27FC236}">
                <a16:creationId xmlns:a16="http://schemas.microsoft.com/office/drawing/2014/main" id="{A4E0502C-4F8B-BAA0-70FF-B156F96C9E57}"/>
              </a:ext>
            </a:extLst>
          </p:cNvPr>
          <p:cNvPicPr>
            <a:picLocks noChangeAspect="1"/>
          </p:cNvPicPr>
          <p:nvPr/>
        </p:nvPicPr>
        <p:blipFill>
          <a:blip r:embed="rId17"/>
          <a:stretch>
            <a:fillRect/>
          </a:stretch>
        </p:blipFill>
        <p:spPr>
          <a:xfrm>
            <a:off x="658353" y="1950705"/>
            <a:ext cx="1781175" cy="1518916"/>
          </a:xfrm>
          <a:prstGeom prst="rect">
            <a:avLst/>
          </a:prstGeom>
        </p:spPr>
      </p:pic>
      <p:sp>
        <p:nvSpPr>
          <p:cNvPr id="41" name="TextBox 40">
            <a:extLst>
              <a:ext uri="{FF2B5EF4-FFF2-40B4-BE49-F238E27FC236}">
                <a16:creationId xmlns:a16="http://schemas.microsoft.com/office/drawing/2014/main" id="{50F63EEF-77A6-0887-CE21-C7369B744F46}"/>
              </a:ext>
            </a:extLst>
          </p:cNvPr>
          <p:cNvSpPr txBox="1"/>
          <p:nvPr/>
        </p:nvSpPr>
        <p:spPr>
          <a:xfrm>
            <a:off x="1093645" y="2487031"/>
            <a:ext cx="910590" cy="461665"/>
          </a:xfrm>
          <a:prstGeom prst="rect">
            <a:avLst/>
          </a:prstGeom>
          <a:noFill/>
        </p:spPr>
        <p:txBody>
          <a:bodyPr wrap="square">
            <a:spAutoFit/>
          </a:bodyPr>
          <a:lstStyle/>
          <a:p>
            <a:pPr>
              <a:defRPr sz="2400" b="1"/>
            </a:pPr>
            <a:r>
              <a:t>Plan</a:t>
            </a:r>
            <a:endParaRPr lang="bg-BG" sz="2400" b="1" dirty="0"/>
          </a:p>
        </p:txBody>
      </p:sp>
      <p:sp>
        <p:nvSpPr>
          <p:cNvPr id="43" name="TextBox 42">
            <a:extLst>
              <a:ext uri="{FF2B5EF4-FFF2-40B4-BE49-F238E27FC236}">
                <a16:creationId xmlns:a16="http://schemas.microsoft.com/office/drawing/2014/main" id="{486B357E-A4AE-8DEC-6600-C387F67F958D}"/>
              </a:ext>
            </a:extLst>
          </p:cNvPr>
          <p:cNvSpPr txBox="1"/>
          <p:nvPr/>
        </p:nvSpPr>
        <p:spPr>
          <a:xfrm>
            <a:off x="1150551" y="6825584"/>
            <a:ext cx="1435692" cy="461665"/>
          </a:xfrm>
          <a:prstGeom prst="rect">
            <a:avLst/>
          </a:prstGeom>
          <a:noFill/>
        </p:spPr>
        <p:txBody>
          <a:bodyPr wrap="square">
            <a:spAutoFit/>
          </a:bodyPr>
          <a:lstStyle/>
          <a:p>
            <a:pPr>
              <a:defRPr sz="2400" b="1">
                <a:latin typeface="Abhaya Libre Regular" panose="020B0604020202020204" charset="0"/>
                <a:cs typeface="Abhaya Libre Regular" panose="020B0604020202020204" charset="0"/>
              </a:defRPr>
            </a:pPr>
            <a:r>
              <a:rPr dirty="0" err="1"/>
              <a:t>Priorizar</a:t>
            </a:r>
            <a:endParaRPr dirty="0"/>
          </a:p>
        </p:txBody>
      </p:sp>
    </p:spTree>
    <p:extLst>
      <p:ext uri="{BB962C8B-B14F-4D97-AF65-F5344CB8AC3E}">
        <p14:creationId xmlns:p14="http://schemas.microsoft.com/office/powerpoint/2010/main" val="2744129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2682223" y="6399950"/>
            <a:ext cx="8899201" cy="1727396"/>
          </a:xfrm>
          <a:prstGeom prst="rect">
            <a:avLst/>
          </a:prstGeom>
        </p:spPr>
        <p:txBody>
          <a:bodyPr lIns="0" tIns="0" rIns="0" bIns="0" anchor="t">
            <a:spAutoFit/>
          </a:bodyPr>
          <a:lstStyle/>
          <a:p>
            <a:pPr algn="just">
              <a:lnSpc>
                <a:spcPts val="3359"/>
              </a:lnSpc>
              <a:defRPr sz="2400">
                <a:solidFill>
                  <a:srgbClr val="000000"/>
                </a:solidFill>
                <a:latin typeface="Abhaya Libre Regular" panose="020B0604020202020204" charset="0"/>
                <a:cs typeface="Abhaya Libre Regular" panose="020B0604020202020204" charset="0"/>
              </a:defRPr>
            </a:pPr>
            <a:r>
              <a:rPr b="1" dirty="0"/>
              <a:t>6. </a:t>
            </a:r>
            <a:r>
              <a:rPr dirty="0" err="1">
                <a:effectLst/>
              </a:rPr>
              <a:t>Después</a:t>
            </a:r>
            <a:r>
              <a:rPr dirty="0">
                <a:effectLst/>
              </a:rPr>
              <a:t> de la </a:t>
            </a:r>
            <a:r>
              <a:rPr dirty="0" err="1">
                <a:effectLst/>
              </a:rPr>
              <a:t>etapa</a:t>
            </a:r>
            <a:r>
              <a:rPr dirty="0">
                <a:effectLst/>
              </a:rPr>
              <a:t> de </a:t>
            </a:r>
            <a:r>
              <a:rPr dirty="0" err="1">
                <a:effectLst/>
              </a:rPr>
              <a:t>creación</a:t>
            </a:r>
            <a:r>
              <a:rPr dirty="0">
                <a:effectLst/>
              </a:rPr>
              <a:t> de </a:t>
            </a:r>
            <a:r>
              <a:rPr dirty="0" err="1">
                <a:effectLst/>
              </a:rPr>
              <a:t>prototipos</a:t>
            </a:r>
            <a:r>
              <a:rPr dirty="0">
                <a:effectLst/>
              </a:rPr>
              <a:t>, </a:t>
            </a:r>
            <a:r>
              <a:rPr dirty="0"/>
              <a:t>los/as </a:t>
            </a:r>
            <a:r>
              <a:rPr dirty="0" err="1"/>
              <a:t>emprendedores</a:t>
            </a:r>
            <a:r>
              <a:rPr dirty="0"/>
              <a:t>/as </a:t>
            </a:r>
            <a:r>
              <a:rPr dirty="0" err="1"/>
              <a:t>sociales</a:t>
            </a:r>
            <a:r>
              <a:rPr dirty="0"/>
              <a:t> </a:t>
            </a:r>
            <a:r>
              <a:rPr dirty="0" err="1"/>
              <a:t>identifican</a:t>
            </a:r>
            <a:r>
              <a:rPr dirty="0"/>
              <a:t> </a:t>
            </a:r>
            <a:r>
              <a:rPr b="1" dirty="0"/>
              <a:t>los </a:t>
            </a:r>
            <a:r>
              <a:rPr b="1" dirty="0" err="1"/>
              <a:t>aciertos</a:t>
            </a:r>
            <a:r>
              <a:rPr b="1" dirty="0"/>
              <a:t> y los </a:t>
            </a:r>
            <a:r>
              <a:rPr b="1" dirty="0" err="1"/>
              <a:t>errores</a:t>
            </a:r>
            <a:r>
              <a:rPr dirty="0"/>
              <a:t>. Este </a:t>
            </a:r>
            <a:r>
              <a:rPr dirty="0" err="1"/>
              <a:t>último</a:t>
            </a:r>
            <a:r>
              <a:rPr dirty="0"/>
              <a:t> paso </a:t>
            </a:r>
            <a:r>
              <a:rPr dirty="0" err="1"/>
              <a:t>cierra</a:t>
            </a:r>
            <a:r>
              <a:rPr dirty="0"/>
              <a:t> </a:t>
            </a:r>
            <a:r>
              <a:rPr dirty="0" err="1"/>
              <a:t>el</a:t>
            </a:r>
            <a:r>
              <a:rPr dirty="0"/>
              <a:t> </a:t>
            </a:r>
            <a:r>
              <a:rPr dirty="0" err="1"/>
              <a:t>ciclo</a:t>
            </a:r>
            <a:r>
              <a:rPr dirty="0"/>
              <a:t> </a:t>
            </a:r>
            <a:r>
              <a:rPr dirty="0" err="1"/>
              <a:t>completo</a:t>
            </a:r>
            <a:r>
              <a:rPr dirty="0"/>
              <a:t> de la </a:t>
            </a:r>
            <a:r>
              <a:rPr dirty="0" err="1"/>
              <a:t>actividad</a:t>
            </a:r>
            <a:r>
              <a:rPr dirty="0"/>
              <a:t>, </a:t>
            </a:r>
            <a:r>
              <a:rPr dirty="0" err="1"/>
              <a:t>aunque</a:t>
            </a:r>
            <a:r>
              <a:rPr dirty="0"/>
              <a:t> un/a </a:t>
            </a:r>
            <a:r>
              <a:rPr dirty="0" err="1"/>
              <a:t>emprendedor</a:t>
            </a:r>
            <a:r>
              <a:rPr dirty="0"/>
              <a:t>/a social debe </a:t>
            </a:r>
            <a:r>
              <a:rPr dirty="0" err="1"/>
              <a:t>evaluar</a:t>
            </a:r>
            <a:r>
              <a:rPr dirty="0"/>
              <a:t> </a:t>
            </a:r>
            <a:r>
              <a:rPr dirty="0" err="1"/>
              <a:t>periódicamente</a:t>
            </a:r>
            <a:r>
              <a:rPr dirty="0"/>
              <a:t> </a:t>
            </a:r>
            <a:r>
              <a:rPr dirty="0" err="1"/>
              <a:t>cada</a:t>
            </a:r>
            <a:r>
              <a:rPr dirty="0"/>
              <a:t> </a:t>
            </a:r>
            <a:r>
              <a:rPr dirty="0" err="1"/>
              <a:t>aspecto</a:t>
            </a:r>
            <a:r>
              <a:rPr dirty="0"/>
              <a:t> y </a:t>
            </a:r>
            <a:r>
              <a:rPr dirty="0" err="1"/>
              <a:t>monitorear</a:t>
            </a:r>
            <a:r>
              <a:rPr dirty="0"/>
              <a:t> </a:t>
            </a:r>
            <a:r>
              <a:rPr dirty="0" err="1"/>
              <a:t>continuamente</a:t>
            </a:r>
            <a:r>
              <a:rPr dirty="0"/>
              <a:t> las </a:t>
            </a:r>
            <a:r>
              <a:rPr dirty="0" err="1"/>
              <a:t>formas</a:t>
            </a:r>
            <a:r>
              <a:rPr dirty="0"/>
              <a:t> de </a:t>
            </a:r>
            <a:r>
              <a:rPr dirty="0" err="1"/>
              <a:t>mejorar</a:t>
            </a:r>
            <a:r>
              <a:rPr dirty="0"/>
              <a:t> </a:t>
            </a:r>
            <a:r>
              <a:rPr dirty="0" err="1"/>
              <a:t>su</a:t>
            </a:r>
            <a:r>
              <a:rPr dirty="0"/>
              <a:t> </a:t>
            </a:r>
            <a:r>
              <a:rPr dirty="0" err="1"/>
              <a:t>cambio</a:t>
            </a:r>
            <a:r>
              <a:rPr dirty="0"/>
              <a:t> social.</a:t>
            </a:r>
          </a:p>
        </p:txBody>
      </p:sp>
      <p:sp>
        <p:nvSpPr>
          <p:cNvPr id="29" name="TextBox 29"/>
          <p:cNvSpPr txBox="1"/>
          <p:nvPr/>
        </p:nvSpPr>
        <p:spPr>
          <a:xfrm>
            <a:off x="2474640" y="4959095"/>
            <a:ext cx="8899201" cy="855362"/>
          </a:xfrm>
          <a:prstGeom prst="rect">
            <a:avLst/>
          </a:prstGeom>
        </p:spPr>
        <p:txBody>
          <a:bodyPr lIns="0" tIns="0" rIns="0" bIns="0" anchor="t">
            <a:spAutoFit/>
          </a:bodyPr>
          <a:lstStyle/>
          <a:p>
            <a:pPr algn="just">
              <a:lnSpc>
                <a:spcPts val="3359"/>
              </a:lnSpc>
              <a:defRPr sz="2400" b="1">
                <a:solidFill>
                  <a:srgbClr val="000000"/>
                </a:solidFill>
                <a:latin typeface="Abhaya Libre Regular"/>
              </a:defRPr>
            </a:pPr>
            <a:r>
              <a:rPr dirty="0"/>
              <a:t>Durante </a:t>
            </a:r>
            <a:r>
              <a:rPr dirty="0" err="1"/>
              <a:t>esta</a:t>
            </a:r>
            <a:r>
              <a:rPr dirty="0"/>
              <a:t> </a:t>
            </a:r>
            <a:r>
              <a:rPr dirty="0" err="1"/>
              <a:t>etapa</a:t>
            </a:r>
            <a:r>
              <a:rPr dirty="0"/>
              <a:t>, se </a:t>
            </a:r>
            <a:r>
              <a:rPr dirty="0" err="1"/>
              <a:t>esfuerzan</a:t>
            </a:r>
            <a:r>
              <a:rPr dirty="0"/>
              <a:t> por </a:t>
            </a:r>
            <a:r>
              <a:rPr dirty="0" err="1"/>
              <a:t>recopilar</a:t>
            </a:r>
            <a:r>
              <a:rPr dirty="0"/>
              <a:t> </a:t>
            </a:r>
            <a:r>
              <a:rPr dirty="0" err="1"/>
              <a:t>información</a:t>
            </a:r>
            <a:r>
              <a:rPr dirty="0"/>
              <a:t>, </a:t>
            </a:r>
            <a:r>
              <a:rPr dirty="0" err="1"/>
              <a:t>en</a:t>
            </a:r>
            <a:r>
              <a:rPr dirty="0"/>
              <a:t> </a:t>
            </a:r>
            <a:r>
              <a:rPr dirty="0" err="1"/>
              <a:t>lugar</a:t>
            </a:r>
            <a:r>
              <a:rPr dirty="0"/>
              <a:t> de </a:t>
            </a:r>
            <a:r>
              <a:rPr dirty="0" err="1"/>
              <a:t>ofrecer</a:t>
            </a:r>
            <a:r>
              <a:rPr dirty="0"/>
              <a:t> </a:t>
            </a:r>
            <a:r>
              <a:rPr dirty="0" err="1"/>
              <a:t>soluciones</a:t>
            </a:r>
            <a:r>
              <a:rPr dirty="0"/>
              <a:t> </a:t>
            </a:r>
            <a:r>
              <a:rPr dirty="0" err="1"/>
              <a:t>completas</a:t>
            </a:r>
            <a:r>
              <a:rPr dirty="0"/>
              <a:t>.</a:t>
            </a:r>
          </a:p>
        </p:txBody>
      </p:sp>
      <p:sp>
        <p:nvSpPr>
          <p:cNvPr id="30" name="TextBox 30"/>
          <p:cNvSpPr txBox="1"/>
          <p:nvPr/>
        </p:nvSpPr>
        <p:spPr>
          <a:xfrm>
            <a:off x="2554447" y="2594842"/>
            <a:ext cx="8899201" cy="1727396"/>
          </a:xfrm>
          <a:prstGeom prst="rect">
            <a:avLst/>
          </a:prstGeom>
        </p:spPr>
        <p:txBody>
          <a:bodyPr lIns="0" tIns="0" rIns="0" bIns="0" anchor="t">
            <a:spAutoFit/>
          </a:bodyPr>
          <a:lstStyle/>
          <a:p>
            <a:pPr algn="just">
              <a:lnSpc>
                <a:spcPts val="3359"/>
              </a:lnSpc>
              <a:defRPr sz="2400">
                <a:solidFill>
                  <a:srgbClr val="000000"/>
                </a:solidFill>
                <a:latin typeface="Abhaya Libre Regular"/>
              </a:defRPr>
            </a:pPr>
            <a:r>
              <a:rPr dirty="0"/>
              <a:t>5. Los/as empresarios/as </a:t>
            </a:r>
            <a:r>
              <a:rPr dirty="0" err="1"/>
              <a:t>sociales</a:t>
            </a:r>
            <a:r>
              <a:rPr dirty="0"/>
              <a:t> </a:t>
            </a:r>
            <a:r>
              <a:rPr dirty="0" err="1"/>
              <a:t>suelen</a:t>
            </a:r>
            <a:r>
              <a:rPr dirty="0"/>
              <a:t> </a:t>
            </a:r>
            <a:r>
              <a:rPr dirty="0" err="1"/>
              <a:t>probar</a:t>
            </a:r>
            <a:r>
              <a:rPr dirty="0"/>
              <a:t> </a:t>
            </a:r>
            <a:r>
              <a:rPr dirty="0" err="1"/>
              <a:t>soluciones</a:t>
            </a:r>
            <a:r>
              <a:rPr dirty="0"/>
              <a:t> </a:t>
            </a:r>
            <a:r>
              <a:rPr dirty="0" err="1"/>
              <a:t>en</a:t>
            </a:r>
            <a:r>
              <a:rPr dirty="0"/>
              <a:t> mercados </a:t>
            </a:r>
            <a:r>
              <a:rPr dirty="0" err="1"/>
              <a:t>pequeños</a:t>
            </a:r>
            <a:r>
              <a:rPr dirty="0"/>
              <a:t> antes de </a:t>
            </a:r>
            <a:r>
              <a:rPr dirty="0" err="1"/>
              <a:t>expandirse</a:t>
            </a:r>
            <a:r>
              <a:rPr dirty="0"/>
              <a:t>, </a:t>
            </a:r>
            <a:r>
              <a:rPr dirty="0" err="1"/>
              <a:t>porque</a:t>
            </a:r>
            <a:r>
              <a:rPr dirty="0"/>
              <a:t> los </a:t>
            </a:r>
            <a:r>
              <a:rPr dirty="0" err="1"/>
              <a:t>recursos</a:t>
            </a:r>
            <a:r>
              <a:rPr dirty="0"/>
              <a:t> son </a:t>
            </a:r>
            <a:r>
              <a:rPr dirty="0" err="1"/>
              <a:t>limitados</a:t>
            </a:r>
            <a:r>
              <a:rPr dirty="0"/>
              <a:t>. </a:t>
            </a:r>
            <a:r>
              <a:rPr dirty="0" err="1"/>
              <a:t>Esto</a:t>
            </a:r>
            <a:r>
              <a:rPr dirty="0"/>
              <a:t> </a:t>
            </a:r>
            <a:r>
              <a:rPr dirty="0" err="1"/>
              <a:t>significa</a:t>
            </a:r>
            <a:r>
              <a:rPr dirty="0"/>
              <a:t> </a:t>
            </a:r>
            <a:r>
              <a:rPr dirty="0" err="1"/>
              <a:t>crear</a:t>
            </a:r>
            <a:r>
              <a:rPr dirty="0"/>
              <a:t> </a:t>
            </a:r>
            <a:r>
              <a:rPr dirty="0" err="1"/>
              <a:t>prototipos</a:t>
            </a:r>
            <a:r>
              <a:rPr dirty="0"/>
              <a:t> de </a:t>
            </a:r>
            <a:r>
              <a:rPr dirty="0" err="1"/>
              <a:t>productos</a:t>
            </a:r>
            <a:r>
              <a:rPr dirty="0"/>
              <a:t>, </a:t>
            </a:r>
            <a:r>
              <a:rPr dirty="0" err="1"/>
              <a:t>servicios</a:t>
            </a:r>
            <a:r>
              <a:rPr dirty="0"/>
              <a:t> o </a:t>
            </a:r>
            <a:r>
              <a:rPr dirty="0" err="1"/>
              <a:t>procesos</a:t>
            </a:r>
            <a:r>
              <a:rPr dirty="0"/>
              <a:t>. </a:t>
            </a:r>
            <a:r>
              <a:rPr dirty="0" err="1"/>
              <a:t>También</a:t>
            </a:r>
            <a:r>
              <a:rPr dirty="0"/>
              <a:t> </a:t>
            </a:r>
            <a:r>
              <a:rPr dirty="0" err="1"/>
              <a:t>evalúa</a:t>
            </a:r>
            <a:r>
              <a:rPr dirty="0"/>
              <a:t> </a:t>
            </a:r>
            <a:r>
              <a:rPr dirty="0" err="1"/>
              <a:t>cómo</a:t>
            </a:r>
            <a:r>
              <a:rPr dirty="0"/>
              <a:t> los </a:t>
            </a:r>
            <a:r>
              <a:rPr dirty="0" err="1"/>
              <a:t>diferentes</a:t>
            </a:r>
            <a:r>
              <a:rPr dirty="0"/>
              <a:t> </a:t>
            </a:r>
            <a:r>
              <a:rPr dirty="0" err="1"/>
              <a:t>fondos</a:t>
            </a:r>
            <a:r>
              <a:rPr dirty="0"/>
              <a:t> y </a:t>
            </a:r>
            <a:r>
              <a:rPr dirty="0" err="1"/>
              <a:t>recursos</a:t>
            </a:r>
            <a:r>
              <a:rPr dirty="0"/>
              <a:t> </a:t>
            </a:r>
            <a:r>
              <a:rPr dirty="0" err="1"/>
              <a:t>pueden</a:t>
            </a:r>
            <a:r>
              <a:rPr dirty="0"/>
              <a:t> </a:t>
            </a:r>
            <a:r>
              <a:rPr dirty="0" err="1"/>
              <a:t>ayudar</a:t>
            </a:r>
            <a:r>
              <a:rPr dirty="0"/>
              <a:t> a </a:t>
            </a:r>
            <a:r>
              <a:rPr dirty="0" err="1"/>
              <a:t>alcanzar</a:t>
            </a:r>
            <a:r>
              <a:rPr dirty="0"/>
              <a:t> los </a:t>
            </a:r>
            <a:r>
              <a:rPr dirty="0" err="1"/>
              <a:t>objetivos</a:t>
            </a:r>
            <a:r>
              <a:rPr dirty="0"/>
              <a:t>.</a:t>
            </a: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03 - Las 6P de empresas sociales emprendedoras</a:t>
            </a:r>
          </a:p>
        </p:txBody>
      </p:sp>
      <p:pic>
        <p:nvPicPr>
          <p:cNvPr id="3" name="Picture 2">
            <a:extLst>
              <a:ext uri="{FF2B5EF4-FFF2-40B4-BE49-F238E27FC236}">
                <a16:creationId xmlns:a16="http://schemas.microsoft.com/office/drawing/2014/main" id="{DEF4A5D1-284F-77B0-D3E1-57E64B9AA793}"/>
              </a:ext>
            </a:extLst>
          </p:cNvPr>
          <p:cNvPicPr>
            <a:picLocks noChangeAspect="1"/>
          </p:cNvPicPr>
          <p:nvPr/>
        </p:nvPicPr>
        <p:blipFill>
          <a:blip r:embed="rId16"/>
          <a:stretch>
            <a:fillRect/>
          </a:stretch>
        </p:blipFill>
        <p:spPr>
          <a:xfrm>
            <a:off x="574221" y="2309066"/>
            <a:ext cx="1805242" cy="1507971"/>
          </a:xfrm>
          <a:prstGeom prst="rect">
            <a:avLst/>
          </a:prstGeom>
        </p:spPr>
      </p:pic>
      <p:pic>
        <p:nvPicPr>
          <p:cNvPr id="23" name="Picture 22">
            <a:extLst>
              <a:ext uri="{FF2B5EF4-FFF2-40B4-BE49-F238E27FC236}">
                <a16:creationId xmlns:a16="http://schemas.microsoft.com/office/drawing/2014/main" id="{A372ADCE-2466-10F0-55D0-8C89CB1B8506}"/>
              </a:ext>
            </a:extLst>
          </p:cNvPr>
          <p:cNvPicPr>
            <a:picLocks noChangeAspect="1"/>
          </p:cNvPicPr>
          <p:nvPr/>
        </p:nvPicPr>
        <p:blipFill>
          <a:blip r:embed="rId17"/>
          <a:stretch>
            <a:fillRect/>
          </a:stretch>
        </p:blipFill>
        <p:spPr>
          <a:xfrm>
            <a:off x="688808" y="6536217"/>
            <a:ext cx="1781175" cy="1518916"/>
          </a:xfrm>
          <a:prstGeom prst="rect">
            <a:avLst/>
          </a:prstGeom>
        </p:spPr>
      </p:pic>
      <p:sp>
        <p:nvSpPr>
          <p:cNvPr id="25" name="TextBox 24">
            <a:extLst>
              <a:ext uri="{FF2B5EF4-FFF2-40B4-BE49-F238E27FC236}">
                <a16:creationId xmlns:a16="http://schemas.microsoft.com/office/drawing/2014/main" id="{384C11A3-CF43-A6B6-3DB8-08BDBABBD250}"/>
              </a:ext>
            </a:extLst>
          </p:cNvPr>
          <p:cNvSpPr txBox="1"/>
          <p:nvPr/>
        </p:nvSpPr>
        <p:spPr>
          <a:xfrm>
            <a:off x="701530" y="2815738"/>
            <a:ext cx="1435692" cy="461665"/>
          </a:xfrm>
          <a:prstGeom prst="rect">
            <a:avLst/>
          </a:prstGeom>
          <a:noFill/>
        </p:spPr>
        <p:txBody>
          <a:bodyPr wrap="square">
            <a:spAutoFit/>
          </a:bodyPr>
          <a:lstStyle/>
          <a:p>
            <a:pPr>
              <a:defRPr sz="2400" b="1">
                <a:latin typeface="Abhaya Libre Regular" panose="020B0604020202020204" charset="0"/>
                <a:cs typeface="Abhaya Libre Regular" panose="020B0604020202020204" charset="0"/>
              </a:defRPr>
            </a:pPr>
            <a:r>
              <a:rPr dirty="0" err="1"/>
              <a:t>Prototipo</a:t>
            </a:r>
            <a:endParaRPr dirty="0"/>
          </a:p>
        </p:txBody>
      </p:sp>
      <p:sp>
        <p:nvSpPr>
          <p:cNvPr id="27" name="TextBox 26">
            <a:extLst>
              <a:ext uri="{FF2B5EF4-FFF2-40B4-BE49-F238E27FC236}">
                <a16:creationId xmlns:a16="http://schemas.microsoft.com/office/drawing/2014/main" id="{B4D0D8EE-5756-CF53-D3E3-5A7FE3D70AAE}"/>
              </a:ext>
            </a:extLst>
          </p:cNvPr>
          <p:cNvSpPr txBox="1"/>
          <p:nvPr/>
        </p:nvSpPr>
        <p:spPr>
          <a:xfrm>
            <a:off x="716206" y="7087218"/>
            <a:ext cx="1502441" cy="461665"/>
          </a:xfrm>
          <a:prstGeom prst="rect">
            <a:avLst/>
          </a:prstGeom>
          <a:noFill/>
        </p:spPr>
        <p:txBody>
          <a:bodyPr wrap="square">
            <a:spAutoFit/>
          </a:bodyPr>
          <a:lstStyle/>
          <a:p>
            <a:pPr>
              <a:defRPr sz="2400" b="1">
                <a:latin typeface="Abhaya Libre Regular" panose="020B0604020202020204" charset="0"/>
                <a:cs typeface="Abhaya Libre Regular" panose="020B0604020202020204" charset="0"/>
              </a:defRPr>
            </a:pPr>
            <a:r>
              <a:rPr dirty="0" err="1"/>
              <a:t>Monitoreo</a:t>
            </a:r>
            <a:endParaRPr dirty="0"/>
          </a:p>
        </p:txBody>
      </p:sp>
    </p:spTree>
    <p:extLst>
      <p:ext uri="{BB962C8B-B14F-4D97-AF65-F5344CB8AC3E}">
        <p14:creationId xmlns:p14="http://schemas.microsoft.com/office/powerpoint/2010/main" val="2786257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1">
            <a:extLst>
              <a:ext uri="{FF2B5EF4-FFF2-40B4-BE49-F238E27FC236}">
                <a16:creationId xmlns:a16="http://schemas.microsoft.com/office/drawing/2014/main" id="{1C6A2DEF-8F8E-996C-0506-0EA5E0BCF208}"/>
              </a:ext>
            </a:extLst>
          </p:cNvPr>
          <p:cNvSpPr/>
          <p:nvPr/>
        </p:nvSpPr>
        <p:spPr>
          <a:xfrm>
            <a:off x="14706599" y="3924393"/>
            <a:ext cx="3086100" cy="30861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145847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03 - Las 6P de empresas sociales emprendedoras</a:t>
            </a:r>
          </a:p>
        </p:txBody>
      </p:sp>
      <p:sp>
        <p:nvSpPr>
          <p:cNvPr id="26" name="TextBox 25">
            <a:extLst>
              <a:ext uri="{FF2B5EF4-FFF2-40B4-BE49-F238E27FC236}">
                <a16:creationId xmlns:a16="http://schemas.microsoft.com/office/drawing/2014/main" id="{099549B5-0545-4C5B-9A41-748B83895D22}"/>
              </a:ext>
            </a:extLst>
          </p:cNvPr>
          <p:cNvSpPr txBox="1"/>
          <p:nvPr/>
        </p:nvSpPr>
        <p:spPr>
          <a:xfrm>
            <a:off x="8832375" y="6281480"/>
            <a:ext cx="3010140" cy="1323439"/>
          </a:xfrm>
          <a:prstGeom prst="rect">
            <a:avLst/>
          </a:prstGeom>
          <a:noFill/>
        </p:spPr>
        <p:txBody>
          <a:bodyPr wrap="square">
            <a:spAutoFit/>
          </a:bodyPr>
          <a:lstStyle/>
          <a:p>
            <a:pPr algn="just">
              <a:defRPr sz="2000">
                <a:cs typeface="Abhaya Libre Regular" panose="020B0604020202020204" charset="0"/>
              </a:defRPr>
            </a:pPr>
            <a:r>
              <a:rPr>
                <a:latin typeface="Abhaya Libre Regular" panose="020B0604020202020204" charset="0"/>
              </a:rPr>
              <a:t>Escanea</a:t>
            </a:r>
            <a:r>
              <a:t> </a:t>
            </a:r>
            <a:r>
              <a:rPr>
                <a:latin typeface="Abhaya Libre Regular" panose="020B0604020202020204" charset="0"/>
              </a:rPr>
              <a:t>el código QR y obtén más información sobre las 6P de cómo iniciar una empresa social</a:t>
            </a:r>
            <a:endParaRPr lang="bg-BG" sz="2000" dirty="0">
              <a:cs typeface="Abhaya Libre Regular" panose="020B0604020202020204" charset="0"/>
            </a:endParaRPr>
          </a:p>
        </p:txBody>
      </p:sp>
      <p:pic>
        <p:nvPicPr>
          <p:cNvPr id="40" name="Picture 39">
            <a:extLst>
              <a:ext uri="{FF2B5EF4-FFF2-40B4-BE49-F238E27FC236}">
                <a16:creationId xmlns:a16="http://schemas.microsoft.com/office/drawing/2014/main" id="{8453CB4B-A274-4173-5564-B733FEBD0EA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65657" y="3076361"/>
            <a:ext cx="3010140" cy="3010140"/>
          </a:xfrm>
          <a:prstGeom prst="rect">
            <a:avLst/>
          </a:prstGeom>
        </p:spPr>
      </p:pic>
      <p:pic>
        <p:nvPicPr>
          <p:cNvPr id="43" name="Picture 11">
            <a:extLst>
              <a:ext uri="{FF2B5EF4-FFF2-40B4-BE49-F238E27FC236}">
                <a16:creationId xmlns:a16="http://schemas.microsoft.com/office/drawing/2014/main" id="{15042D1C-A5A3-EE67-DE72-6CF56F51713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185836" y="2851047"/>
            <a:ext cx="5096150" cy="4753872"/>
          </a:xfrm>
          <a:prstGeom prst="rect">
            <a:avLst/>
          </a:prstGeom>
        </p:spPr>
      </p:pic>
      <p:sp>
        <p:nvSpPr>
          <p:cNvPr id="20" name="TextBox 22">
            <a:extLst>
              <a:ext uri="{FF2B5EF4-FFF2-40B4-BE49-F238E27FC236}">
                <a16:creationId xmlns:a16="http://schemas.microsoft.com/office/drawing/2014/main" id="{6F00F6FA-5993-6B5A-CC61-0981F0497641}"/>
              </a:ext>
            </a:extLst>
          </p:cNvPr>
          <p:cNvSpPr txBox="1"/>
          <p:nvPr/>
        </p:nvSpPr>
        <p:spPr>
          <a:xfrm>
            <a:off x="14770557" y="3680995"/>
            <a:ext cx="3086100" cy="3375422"/>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spTree>
    <p:extLst>
      <p:ext uri="{BB962C8B-B14F-4D97-AF65-F5344CB8AC3E}">
        <p14:creationId xmlns:p14="http://schemas.microsoft.com/office/powerpoint/2010/main" val="3859321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3" name="Group 6">
            <a:extLst>
              <a:ext uri="{FF2B5EF4-FFF2-40B4-BE49-F238E27FC236}">
                <a16:creationId xmlns:a16="http://schemas.microsoft.com/office/drawing/2014/main" id="{833A87D8-204A-BF81-546F-33615F65600B}"/>
              </a:ext>
            </a:extLst>
          </p:cNvPr>
          <p:cNvGrpSpPr>
            <a:grpSpLocks noChangeAspect="1"/>
          </p:cNvGrpSpPr>
          <p:nvPr/>
        </p:nvGrpSpPr>
        <p:grpSpPr>
          <a:xfrm>
            <a:off x="9624654" y="2356230"/>
            <a:ext cx="7728426" cy="5939880"/>
            <a:chOff x="-2757285" y="5709662"/>
            <a:chExt cx="4557632" cy="4212312"/>
          </a:xfrm>
        </p:grpSpPr>
        <p:sp>
          <p:nvSpPr>
            <p:cNvPr id="24" name="Freeform 7">
              <a:extLst>
                <a:ext uri="{FF2B5EF4-FFF2-40B4-BE49-F238E27FC236}">
                  <a16:creationId xmlns:a16="http://schemas.microsoft.com/office/drawing/2014/main" id="{728C3D50-F112-7A0E-4D1B-CDCA7C873DF4}"/>
                </a:ext>
              </a:extLst>
            </p:cNvPr>
            <p:cNvSpPr/>
            <p:nvPr/>
          </p:nvSpPr>
          <p:spPr>
            <a:xfrm>
              <a:off x="-2757285" y="570966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67000" y="727080"/>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04 - Competencias para emprendedores/as sociales</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253182" y="4134470"/>
            <a:ext cx="1595077" cy="1656582"/>
          </a:xfrm>
          <a:prstGeom prst="rect">
            <a:avLst/>
          </a:prstGeom>
        </p:spPr>
      </p:pic>
      <p:grpSp>
        <p:nvGrpSpPr>
          <p:cNvPr id="9" name="Group 9"/>
          <p:cNvGrpSpPr/>
          <p:nvPr/>
        </p:nvGrpSpPr>
        <p:grpSpPr>
          <a:xfrm>
            <a:off x="2147075" y="2442865"/>
            <a:ext cx="14494868" cy="7395614"/>
            <a:chOff x="1501282" y="-1365646"/>
            <a:chExt cx="19326489" cy="9860815"/>
          </a:xfrm>
        </p:grpSpPr>
        <p:sp>
          <p:nvSpPr>
            <p:cNvPr id="10" name="TextBox 10"/>
            <p:cNvSpPr txBox="1"/>
            <p:nvPr/>
          </p:nvSpPr>
          <p:spPr>
            <a:xfrm>
              <a:off x="11914877" y="-1365646"/>
              <a:ext cx="8912894" cy="9860815"/>
            </a:xfrm>
            <a:prstGeom prst="rect">
              <a:avLst/>
            </a:prstGeom>
          </p:spPr>
          <p:txBody>
            <a:bodyPr wrap="square" lIns="0" tIns="0" rIns="0" bIns="0" anchor="t">
              <a:spAutoFit/>
            </a:bodyPr>
            <a:lstStyle/>
            <a:p>
              <a:pPr algn="just">
                <a:lnSpc>
                  <a:spcPts val="3359"/>
                </a:lnSpc>
              </a:pPr>
              <a:endParaRPr lang="en-US" sz="2400" spc="-36" dirty="0">
                <a:solidFill>
                  <a:srgbClr val="000000"/>
                </a:solidFill>
                <a:latin typeface="Abhaya Libre Regular" panose="020B0604020202020204" charset="0"/>
                <a:cs typeface="Abhaya Libre Regular" panose="020B0604020202020204" charset="0"/>
              </a:endParaRPr>
            </a:p>
            <a:p>
              <a:pPr algn="just">
                <a:lnSpc>
                  <a:spcPts val="3359"/>
                </a:lnSpc>
                <a:defRPr sz="2400">
                  <a:latin typeface="Abhaya Libre Regular" panose="020B0604020202020204" charset="0"/>
                  <a:cs typeface="Abhaya Libre Regular" panose="020B0604020202020204" charset="0"/>
                </a:defRPr>
              </a:pPr>
              <a:r>
                <a:t>Según Scott Sherman (2011), un/a emprendedor/a social debe tener las siguientes habilidades y competencias: </a:t>
              </a:r>
              <a:endParaRPr lang="en-US" sz="2400" i="0" dirty="0">
                <a:effectLst/>
                <a:latin typeface="Abhaya Libre Regular" panose="020B0604020202020204" charset="0"/>
                <a:cs typeface="Abhaya Libre Regular" panose="020B0604020202020204" charset="0"/>
              </a:endParaRPr>
            </a:p>
            <a:p>
              <a:pPr marL="457200" indent="-457200" algn="just">
                <a:lnSpc>
                  <a:spcPts val="3359"/>
                </a:lnSpc>
                <a:buAutoNum type="arabicPeriod"/>
                <a:defRPr sz="2400" i="1">
                  <a:solidFill>
                    <a:srgbClr val="000000"/>
                  </a:solidFill>
                  <a:latin typeface="Abhaya Libre Regular" panose="020B0604020202020204" charset="0"/>
                  <a:cs typeface="Abhaya Libre Regular" panose="020B0604020202020204" charset="0"/>
                </a:defRPr>
              </a:pPr>
              <a:r>
                <a:t>Liderazgo</a:t>
              </a:r>
            </a:p>
            <a:p>
              <a:pPr marL="457200" indent="-457200" algn="just">
                <a:lnSpc>
                  <a:spcPts val="3359"/>
                </a:lnSpc>
                <a:buAutoNum type="arabicPeriod"/>
                <a:defRPr sz="2400" i="1">
                  <a:solidFill>
                    <a:srgbClr val="000000"/>
                  </a:solidFill>
                  <a:latin typeface="Abhaya Libre Regular" panose="020B0604020202020204" charset="0"/>
                  <a:cs typeface="Abhaya Libre Regular" panose="020B0604020202020204" charset="0"/>
                </a:defRPr>
              </a:pPr>
              <a:r>
                <a:t>Optimismo</a:t>
              </a:r>
            </a:p>
            <a:p>
              <a:pPr marL="457200" indent="-457200" algn="just">
                <a:lnSpc>
                  <a:spcPts val="3359"/>
                </a:lnSpc>
                <a:buAutoNum type="arabicPeriod"/>
                <a:defRPr sz="2400" i="1">
                  <a:solidFill>
                    <a:srgbClr val="000000"/>
                  </a:solidFill>
                  <a:effectLst/>
                  <a:latin typeface="Abhaya Libre Regular" panose="020B0604020202020204" charset="0"/>
                  <a:cs typeface="Abhaya Libre Regular" panose="020B0604020202020204" charset="0"/>
                </a:defRPr>
              </a:pPr>
              <a:r>
                <a:t>Determinación</a:t>
              </a:r>
            </a:p>
            <a:p>
              <a:pPr marL="457200" indent="-457200" algn="just">
                <a:lnSpc>
                  <a:spcPts val="3359"/>
                </a:lnSpc>
                <a:buAutoNum type="arabicPeriod"/>
                <a:defRPr sz="2400" i="1">
                  <a:solidFill>
                    <a:srgbClr val="3A343A"/>
                  </a:solidFill>
                  <a:effectLst/>
                  <a:latin typeface="Abhaya Libre Regular" panose="020B0604020202020204" charset="0"/>
                  <a:cs typeface="Abhaya Libre Regular" panose="020B0604020202020204" charset="0"/>
                </a:defRPr>
              </a:pPr>
              <a:r>
                <a:t>Resiliencia frente a adversidades, obstáculos, desafíos y fracasos</a:t>
              </a:r>
            </a:p>
            <a:p>
              <a:pPr marL="457200" indent="-457200" algn="just">
                <a:lnSpc>
                  <a:spcPts val="3359"/>
                </a:lnSpc>
                <a:buAutoNum type="arabicPeriod"/>
                <a:defRPr sz="2400" i="1">
                  <a:solidFill>
                    <a:srgbClr val="3A343A"/>
                  </a:solidFill>
                  <a:effectLst/>
                  <a:latin typeface="Abhaya Libre Regular" panose="020B0604020202020204" charset="0"/>
                  <a:cs typeface="Abhaya Libre Regular" panose="020B0604020202020204" charset="0"/>
                </a:defRPr>
              </a:pPr>
              <a:r>
                <a:t>Creatividad e innovación</a:t>
              </a:r>
            </a:p>
            <a:p>
              <a:pPr marL="457200" indent="-457200" algn="just">
                <a:lnSpc>
                  <a:spcPts val="3359"/>
                </a:lnSpc>
                <a:buAutoNum type="arabicPeriod"/>
                <a:defRPr sz="2400" i="1">
                  <a:solidFill>
                    <a:srgbClr val="3A343A"/>
                  </a:solidFill>
                  <a:effectLst/>
                  <a:latin typeface="Abhaya Libre Regular" panose="020B0604020202020204" charset="0"/>
                  <a:cs typeface="Abhaya Libre Regular" panose="020B0604020202020204" charset="0"/>
                </a:defRPr>
              </a:pPr>
              <a:r>
                <a:t>Empatía</a:t>
              </a:r>
            </a:p>
            <a:p>
              <a:pPr marL="457200" indent="-457200" algn="just">
                <a:lnSpc>
                  <a:spcPts val="3359"/>
                </a:lnSpc>
                <a:buAutoNum type="arabicPeriod"/>
                <a:defRPr sz="2400" i="1">
                  <a:solidFill>
                    <a:srgbClr val="3A343A"/>
                  </a:solidFill>
                  <a:effectLst/>
                  <a:latin typeface="Abhaya Libre Regular" panose="020B0604020202020204" charset="0"/>
                  <a:cs typeface="Abhaya Libre Regular" panose="020B0604020202020204" charset="0"/>
                </a:defRPr>
              </a:pPr>
              <a:r>
                <a:t>Inteligencia emocional y social</a:t>
              </a:r>
              <a:endParaRPr lang="en-US" sz="2400" i="1" spc="-36" dirty="0">
                <a:solidFill>
                  <a:srgbClr val="000000"/>
                </a:solidFill>
                <a:latin typeface="Abhaya Libre Regular" panose="020B0604020202020204" charset="0"/>
                <a:cs typeface="Abhaya Libre Regular" panose="020B0604020202020204" charset="0"/>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1" name="TextBox 11"/>
            <p:cNvSpPr txBox="1"/>
            <p:nvPr/>
          </p:nvSpPr>
          <p:spPr>
            <a:xfrm>
              <a:off x="2941425" y="3299255"/>
              <a:ext cx="5958690" cy="1744066"/>
            </a:xfrm>
            <a:prstGeom prst="rect">
              <a:avLst/>
            </a:prstGeom>
          </p:spPr>
          <p:txBody>
            <a:bodyPr wrap="square" lIns="0" tIns="0" rIns="0" bIns="0" anchor="t">
              <a:spAutoFit/>
            </a:bodyPr>
            <a:lstStyle/>
            <a:p>
              <a:pPr algn="just">
                <a:lnSpc>
                  <a:spcPts val="3359"/>
                </a:lnSpc>
                <a:defRPr sz="2800" b="1" i="1">
                  <a:solidFill>
                    <a:srgbClr val="000000"/>
                  </a:solidFill>
                  <a:latin typeface="Abhaya Libre Regular"/>
                </a:defRPr>
              </a:pPr>
              <a:r>
                <a:t>¿Sería más prometedor trabajar en equipo combinando todas las competencias?</a:t>
              </a:r>
            </a:p>
          </p:txBody>
        </p:sp>
        <p:sp>
          <p:nvSpPr>
            <p:cNvPr id="12" name="TextBox 12"/>
            <p:cNvSpPr txBox="1"/>
            <p:nvPr/>
          </p:nvSpPr>
          <p:spPr>
            <a:xfrm>
              <a:off x="2322323" y="1737917"/>
              <a:ext cx="10069008" cy="581356"/>
            </a:xfrm>
            <a:prstGeom prst="rect">
              <a:avLst/>
            </a:prstGeom>
          </p:spPr>
          <p:txBody>
            <a:bodyPr lIns="0" tIns="0" rIns="0" bIns="0" anchor="t">
              <a:spAutoFit/>
            </a:bodyPr>
            <a:lstStyle/>
            <a:p>
              <a:pPr algn="just">
                <a:lnSpc>
                  <a:spcPts val="3359"/>
                </a:lnSpc>
                <a:defRPr sz="2800" b="1" i="1">
                  <a:solidFill>
                    <a:srgbClr val="000000"/>
                  </a:solidFill>
                  <a:latin typeface="Abhaya Libre Regular"/>
                </a:defRPr>
              </a:pPr>
              <a:r>
                <a:t>¿Las tienes? </a:t>
              </a:r>
            </a:p>
          </p:txBody>
        </p:sp>
        <p:sp>
          <p:nvSpPr>
            <p:cNvPr id="13" name="TextBox 13"/>
            <p:cNvSpPr txBox="1"/>
            <p:nvPr/>
          </p:nvSpPr>
          <p:spPr>
            <a:xfrm>
              <a:off x="1501282" y="-570241"/>
              <a:ext cx="7398833" cy="1162712"/>
            </a:xfrm>
            <a:prstGeom prst="rect">
              <a:avLst/>
            </a:prstGeom>
          </p:spPr>
          <p:txBody>
            <a:bodyPr wrap="square" lIns="0" tIns="0" rIns="0" bIns="0" anchor="t">
              <a:spAutoFit/>
            </a:bodyPr>
            <a:lstStyle/>
            <a:p>
              <a:pPr algn="just">
                <a:lnSpc>
                  <a:spcPts val="3359"/>
                </a:lnSpc>
                <a:defRPr sz="2800" b="1" i="1">
                  <a:solidFill>
                    <a:srgbClr val="000000"/>
                  </a:solidFill>
                  <a:latin typeface="Abhaya Libre Regular"/>
                </a:defRPr>
              </a:pPr>
              <a:r>
                <a:t>¿Qué competencias necesitas para gestionar una empresa social?</a:t>
              </a:r>
            </a:p>
          </p:txBody>
        </p:sp>
      </p:grpSp>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762000" y="2180334"/>
            <a:ext cx="7728426" cy="5939880"/>
            <a:chOff x="65414" y="985930"/>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65414" y="985930"/>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solidFill>
                  <a:srgbClr val="FF0000"/>
                </a:solidFill>
              </a:endParaRPr>
            </a:p>
          </p:txBody>
        </p:sp>
      </p:grpSp>
      <p:pic>
        <p:nvPicPr>
          <p:cNvPr id="20" name="Picture 9">
            <a:extLst>
              <a:ext uri="{FF2B5EF4-FFF2-40B4-BE49-F238E27FC236}">
                <a16:creationId xmlns:a16="http://schemas.microsoft.com/office/drawing/2014/main" id="{069D9583-F4E1-22E7-9B15-EC28ABCA0F2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745" y="3039419"/>
            <a:ext cx="946536" cy="436017"/>
          </a:xfrm>
          <a:prstGeom prst="rect">
            <a:avLst/>
          </a:prstGeom>
        </p:spPr>
      </p:pic>
      <p:pic>
        <p:nvPicPr>
          <p:cNvPr id="21" name="Picture 9">
            <a:extLst>
              <a:ext uri="{FF2B5EF4-FFF2-40B4-BE49-F238E27FC236}">
                <a16:creationId xmlns:a16="http://schemas.microsoft.com/office/drawing/2014/main" id="{8F3C5BDE-E687-2DCD-111C-2801F26A658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3807" y="4733517"/>
            <a:ext cx="946536" cy="436017"/>
          </a:xfrm>
          <a:prstGeom prst="rect">
            <a:avLst/>
          </a:prstGeom>
        </p:spPr>
      </p:pic>
      <p:pic>
        <p:nvPicPr>
          <p:cNvPr id="22" name="Picture 9">
            <a:extLst>
              <a:ext uri="{FF2B5EF4-FFF2-40B4-BE49-F238E27FC236}">
                <a16:creationId xmlns:a16="http://schemas.microsoft.com/office/drawing/2014/main" id="{C5D1CA6F-CE2E-3364-D5C8-C5CDEFBEB13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14418" y="5961068"/>
            <a:ext cx="946536" cy="436017"/>
          </a:xfrm>
          <a:prstGeom prst="rect">
            <a:avLst/>
          </a:prstGeom>
        </p:spPr>
      </p:pic>
      <p:pic>
        <p:nvPicPr>
          <p:cNvPr id="26" name="Picture 16">
            <a:extLst>
              <a:ext uri="{FF2B5EF4-FFF2-40B4-BE49-F238E27FC236}">
                <a16:creationId xmlns:a16="http://schemas.microsoft.com/office/drawing/2014/main" id="{55DCDF70-E099-C67D-ADD2-C9B62942510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001176" y="6059651"/>
            <a:ext cx="1804982" cy="1766626"/>
          </a:xfrm>
          <a:prstGeom prst="rect">
            <a:avLst/>
          </a:prstGeom>
        </p:spPr>
      </p:pic>
    </p:spTree>
    <p:extLst>
      <p:ext uri="{BB962C8B-B14F-4D97-AF65-F5344CB8AC3E}">
        <p14:creationId xmlns:p14="http://schemas.microsoft.com/office/powerpoint/2010/main" val="306021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12902195" y="9214046"/>
            <a:ext cx="3710720" cy="779251"/>
          </a:xfrm>
          <a:prstGeom prst="rect">
            <a:avLst/>
          </a:prstGeom>
        </p:spPr>
      </p:pic>
      <p:sp>
        <p:nvSpPr>
          <p:cNvPr id="6" name="TextBox 6"/>
          <p:cNvSpPr txBox="1"/>
          <p:nvPr/>
        </p:nvSpPr>
        <p:spPr>
          <a:xfrm>
            <a:off x="3276653" y="812623"/>
            <a:ext cx="11480902"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04 - </a:t>
            </a:r>
            <a:r>
              <a:rPr dirty="0" err="1"/>
              <a:t>Competencias</a:t>
            </a:r>
            <a:r>
              <a:rPr dirty="0"/>
              <a:t> para </a:t>
            </a:r>
            <a:r>
              <a:rPr dirty="0" err="1"/>
              <a:t>emprendedores</a:t>
            </a:r>
            <a:r>
              <a:rPr dirty="0"/>
              <a:t>/as </a:t>
            </a:r>
            <a:r>
              <a:rPr dirty="0" err="1"/>
              <a:t>sociales</a:t>
            </a:r>
            <a:endParaRPr dirty="0"/>
          </a:p>
        </p:txBody>
      </p:sp>
      <p:grpSp>
        <p:nvGrpSpPr>
          <p:cNvPr id="7" name="Group 7"/>
          <p:cNvGrpSpPr/>
          <p:nvPr/>
        </p:nvGrpSpPr>
        <p:grpSpPr>
          <a:xfrm>
            <a:off x="1092091" y="2020129"/>
            <a:ext cx="16103817" cy="7333770"/>
            <a:chOff x="0" y="0"/>
            <a:chExt cx="21471755" cy="9306840"/>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4431" y="0"/>
              <a:ext cx="2640979" cy="2742814"/>
            </a:xfrm>
            <a:prstGeom prst="rect">
              <a:avLst/>
            </a:prstGeom>
          </p:spPr>
        </p:pic>
        <p:sp>
          <p:nvSpPr>
            <p:cNvPr id="9" name="TextBox 9"/>
            <p:cNvSpPr txBox="1"/>
            <p:nvPr/>
          </p:nvSpPr>
          <p:spPr>
            <a:xfrm>
              <a:off x="1" y="3586589"/>
              <a:ext cx="9783702" cy="2303194"/>
            </a:xfrm>
            <a:prstGeom prst="rect">
              <a:avLst/>
            </a:prstGeom>
          </p:spPr>
          <p:txBody>
            <a:bodyPr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Optimismo.</a:t>
              </a:r>
              <a:r>
                <a:t>Estas personas confían en que pueden lograr una visión audaz, incluso cuando muchas otras personas dudan de ellas. Tienen un fuerte sentido de la autoeficacia y la creencia de que tienen el control necesario para cambiar sus circunstancias.</a:t>
              </a:r>
              <a:endParaRPr lang="en-US" sz="2400" spc="-36" dirty="0">
                <a:solidFill>
                  <a:srgbClr val="000000"/>
                </a:solidFill>
                <a:latin typeface="Abhaya Libre Regular" panose="020B0604020202020204" charset="0"/>
                <a:cs typeface="Abhaya Libre Regular" panose="020B0604020202020204" charset="0"/>
              </a:endParaRPr>
            </a:p>
          </p:txBody>
        </p:sp>
        <p:sp>
          <p:nvSpPr>
            <p:cNvPr id="10" name="TextBox 10"/>
            <p:cNvSpPr txBox="1"/>
            <p:nvPr/>
          </p:nvSpPr>
          <p:spPr>
            <a:xfrm>
              <a:off x="4199888" y="541269"/>
              <a:ext cx="5615934" cy="2303195"/>
            </a:xfrm>
            <a:prstGeom prst="rect">
              <a:avLst/>
            </a:prstGeom>
          </p:spPr>
          <p:txBody>
            <a:bodyPr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Liderazgo.</a:t>
              </a:r>
              <a:r>
                <a:t> Estas personas toman la iniciativa y la acción para resolver problemas (en lugar de quejarse de lo que está mal).</a:t>
              </a:r>
              <a:endParaRPr lang="en-US" sz="2400" spc="-36" dirty="0">
                <a:solidFill>
                  <a:srgbClr val="000000"/>
                </a:solidFill>
                <a:latin typeface="Abhaya Libre Regular" panose="020B0604020202020204" charset="0"/>
                <a:cs typeface="Abhaya Libre Regular" panose="020B0604020202020204" charset="0"/>
              </a:endParaRPr>
            </a:p>
          </p:txBody>
        </p:sp>
        <p:sp>
          <p:nvSpPr>
            <p:cNvPr id="11" name="TextBox 11"/>
            <p:cNvSpPr txBox="1"/>
            <p:nvPr/>
          </p:nvSpPr>
          <p:spPr>
            <a:xfrm>
              <a:off x="10431696" y="3474974"/>
              <a:ext cx="11040059" cy="2303194"/>
            </a:xfrm>
            <a:prstGeom prst="rect">
              <a:avLst/>
            </a:prstGeom>
          </p:spPr>
          <p:txBody>
            <a:bodyPr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Empatía.</a:t>
              </a:r>
              <a:r>
                <a:t> Estas personas son capaces de ponerse en el lugar de los demás e imaginar perspectivas distintas a las suyas. Es una de las cualidades más valiosas para comprender las necesidades de aquellas personas a las que sirven.</a:t>
              </a:r>
              <a:endParaRPr lang="en-US" sz="2400" spc="-36" dirty="0">
                <a:solidFill>
                  <a:srgbClr val="000000"/>
                </a:solidFill>
                <a:latin typeface="Abhaya Libre Regular" panose="020B0604020202020204" charset="0"/>
                <a:cs typeface="Abhaya Libre Regular" panose="020B0604020202020204" charset="0"/>
              </a:endParaRPr>
            </a:p>
          </p:txBody>
        </p:sp>
        <p:sp>
          <p:nvSpPr>
            <p:cNvPr id="12" name="TextBox 12"/>
            <p:cNvSpPr txBox="1"/>
            <p:nvPr/>
          </p:nvSpPr>
          <p:spPr>
            <a:xfrm>
              <a:off x="10412344" y="499113"/>
              <a:ext cx="6586208" cy="2884550"/>
            </a:xfrm>
            <a:prstGeom prst="rect">
              <a:avLst/>
            </a:prstGeom>
          </p:spPr>
          <p:txBody>
            <a:bodyPr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Creatividad e innovación.</a:t>
              </a:r>
              <a:r>
                <a:t>Estas personas ven nuevas posibilidades y piensan de maneras no convencionales. Ven conexiones y patrones donde pocas otras personas podrían.</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859122" y="216970"/>
              <a:ext cx="2693009" cy="2585288"/>
            </a:xfrm>
            <a:prstGeom prst="rect">
              <a:avLst/>
            </a:prstGeom>
          </p:spPr>
        </p:pic>
        <p:sp>
          <p:nvSpPr>
            <p:cNvPr id="15" name="TextBox 15"/>
            <p:cNvSpPr txBox="1"/>
            <p:nvPr/>
          </p:nvSpPr>
          <p:spPr>
            <a:xfrm>
              <a:off x="0" y="6422290"/>
              <a:ext cx="6262240" cy="2884550"/>
            </a:xfrm>
            <a:prstGeom prst="rect">
              <a:avLst/>
            </a:prstGeom>
          </p:spPr>
          <p:txBody>
            <a:bodyPr wrap="square"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Determinación.</a:t>
              </a:r>
              <a:r>
                <a:t> Es una combinación entre perseverancia, pasión y trabajo duro: el impulso incansable para alcanzar las metas, el compromiso completo de realizar su trabajo.</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585713" y="6268334"/>
              <a:ext cx="2406642" cy="2355501"/>
            </a:xfrm>
            <a:prstGeom prst="rect">
              <a:avLst/>
            </a:prstGeom>
          </p:spPr>
        </p:pic>
        <p:sp>
          <p:nvSpPr>
            <p:cNvPr id="18" name="TextBox 18"/>
            <p:cNvSpPr txBox="1"/>
            <p:nvPr/>
          </p:nvSpPr>
          <p:spPr>
            <a:xfrm>
              <a:off x="15399802" y="6220709"/>
              <a:ext cx="6052601" cy="2303194"/>
            </a:xfrm>
            <a:prstGeom prst="rect">
              <a:avLst/>
            </a:prstGeom>
          </p:spPr>
          <p:txBody>
            <a:bodyPr wrap="square"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rPr b="1"/>
                <a:t>Inteligencia emocional y social.</a:t>
              </a:r>
              <a:r>
                <a:t> Estas personas saben muy bien cómo conectarse con los demás y construir relaciones sólidas.</a:t>
              </a:r>
              <a:endParaRPr lang="en-US" sz="2400" spc="-36" dirty="0">
                <a:solidFill>
                  <a:srgbClr val="000000"/>
                </a:solidFill>
                <a:latin typeface="Abhaya Libre Regular" panose="020B0604020202020204" charset="0"/>
                <a:cs typeface="Abhaya Libre Regular" panose="020B0604020202020204" charset="0"/>
              </a:endParaRPr>
            </a:p>
          </p:txBody>
        </p:sp>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90186" y="6078900"/>
              <a:ext cx="2111332" cy="2532788"/>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extLst>
      <p:ext uri="{BB962C8B-B14F-4D97-AF65-F5344CB8AC3E}">
        <p14:creationId xmlns:p14="http://schemas.microsoft.com/office/powerpoint/2010/main" val="236208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txBody>
            <a:bodyPr/>
            <a:lstStyle/>
            <a:p>
              <a:endParaRPr lang="bg-BG" dirty="0"/>
            </a:p>
          </p:txBody>
        </p:sp>
        <p:sp>
          <p:nvSpPr>
            <p:cNvPr id="4" name="TextBox 4"/>
            <p:cNvSpPr txBox="1"/>
            <p:nvPr/>
          </p:nvSpPr>
          <p:spPr>
            <a:xfrm>
              <a:off x="0" y="-38100"/>
              <a:ext cx="812800" cy="850900"/>
            </a:xfrm>
            <a:prstGeom prst="rect">
              <a:avLst/>
            </a:prstGeom>
          </p:spPr>
          <p:txBody>
            <a:bodyPr lIns="50800" tIns="50800" rIns="50800" bIns="5080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458151"/>
              <a:ext cx="3867430" cy="618789"/>
            </a:xfrm>
            <a:prstGeom prst="rect">
              <a:avLst/>
            </a:prstGeom>
          </p:spPr>
        </p:pic>
      </p:grpSp>
      <p:sp>
        <p:nvSpPr>
          <p:cNvPr id="16" name="TextBox 16"/>
          <p:cNvSpPr txBox="1"/>
          <p:nvPr/>
        </p:nvSpPr>
        <p:spPr>
          <a:xfrm>
            <a:off x="2092709" y="3490493"/>
            <a:ext cx="14307856" cy="3104696"/>
          </a:xfrm>
          <a:prstGeom prst="rect">
            <a:avLst/>
          </a:prstGeom>
        </p:spPr>
        <p:txBody>
          <a:bodyPr lIns="0" tIns="0" rIns="0" bIns="0" anchor="t">
            <a:spAutoFit/>
          </a:bodyPr>
          <a:lstStyle/>
          <a:p>
            <a:pPr algn="ctr">
              <a:lnSpc>
                <a:spcPts val="12599"/>
              </a:lnSpc>
              <a:defRPr sz="7200">
                <a:solidFill>
                  <a:srgbClr val="04989E"/>
                </a:solidFill>
                <a:latin typeface="Abhaya Libre Regular"/>
              </a:defRPr>
            </a:pPr>
            <a:r>
              <a:t>Comprender y aplicar los principios del emprendimiento social</a:t>
            </a:r>
          </a:p>
        </p:txBody>
      </p:sp>
      <p:pic>
        <p:nvPicPr>
          <p:cNvPr id="17" name="Picture 17"/>
          <p:cNvPicPr>
            <a:picLocks noChangeAspect="1"/>
          </p:cNvPicPr>
          <p:nvPr/>
        </p:nvPicPr>
        <p:blipFill>
          <a:blip r:embed="rId17"/>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8"/>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63290" y="9434075"/>
            <a:ext cx="3710720" cy="779251"/>
          </a:xfrm>
          <a:prstGeom prst="rect">
            <a:avLst/>
          </a:prstGeom>
        </p:spPr>
      </p:pic>
      <p:sp>
        <p:nvSpPr>
          <p:cNvPr id="6" name="TextBox 6"/>
          <p:cNvSpPr txBox="1"/>
          <p:nvPr/>
        </p:nvSpPr>
        <p:spPr>
          <a:xfrm>
            <a:off x="3485048" y="646819"/>
            <a:ext cx="11935788"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04 - </a:t>
            </a:r>
            <a:r>
              <a:rPr dirty="0" err="1"/>
              <a:t>Competencias</a:t>
            </a:r>
            <a:r>
              <a:rPr dirty="0"/>
              <a:t> para </a:t>
            </a:r>
            <a:r>
              <a:rPr dirty="0" err="1"/>
              <a:t>emprendedores</a:t>
            </a:r>
            <a:r>
              <a:rPr dirty="0"/>
              <a:t>/as </a:t>
            </a:r>
            <a:r>
              <a:rPr dirty="0" err="1"/>
              <a:t>sociales</a:t>
            </a:r>
            <a:endParaRPr dirty="0"/>
          </a:p>
        </p:txBody>
      </p:sp>
      <p:grpSp>
        <p:nvGrpSpPr>
          <p:cNvPr id="7" name="Group 7"/>
          <p:cNvGrpSpPr/>
          <p:nvPr/>
        </p:nvGrpSpPr>
        <p:grpSpPr>
          <a:xfrm>
            <a:off x="4245495" y="2486602"/>
            <a:ext cx="11179823" cy="6140386"/>
            <a:chOff x="5689542" y="1527487"/>
            <a:chExt cx="13575084" cy="7792392"/>
          </a:xfrm>
        </p:grpSpPr>
        <p:sp>
          <p:nvSpPr>
            <p:cNvPr id="14" name="TextBox 14"/>
            <p:cNvSpPr txBox="1"/>
            <p:nvPr/>
          </p:nvSpPr>
          <p:spPr>
            <a:xfrm>
              <a:off x="5689542" y="1527487"/>
              <a:ext cx="12090399" cy="1638809"/>
            </a:xfrm>
            <a:prstGeom prst="rect">
              <a:avLst/>
            </a:prstGeom>
          </p:spPr>
          <p:txBody>
            <a:bodyPr wrap="square" lIns="0" tIns="0" rIns="0" bIns="0" anchor="t">
              <a:spAutoFit/>
            </a:bodyPr>
            <a:lstStyle/>
            <a:p>
              <a:pPr algn="just">
                <a:lnSpc>
                  <a:spcPts val="3359"/>
                </a:lnSpc>
                <a:defRPr sz="2400">
                  <a:solidFill>
                    <a:srgbClr val="000000"/>
                  </a:solidFill>
                  <a:latin typeface="Abhaya Libre Regular"/>
                </a:defRPr>
              </a:pPr>
              <a:r>
                <a:rPr b="1" dirty="0" err="1"/>
                <a:t>Resiliencia</a:t>
              </a:r>
              <a:r>
                <a:rPr b="1" dirty="0"/>
                <a:t> </a:t>
              </a:r>
              <a:r>
                <a:rPr b="1" dirty="0" err="1"/>
                <a:t>frente</a:t>
              </a:r>
              <a:r>
                <a:rPr b="1" dirty="0"/>
                <a:t> a </a:t>
              </a:r>
              <a:r>
                <a:rPr b="1" dirty="0" err="1"/>
                <a:t>adversidades</a:t>
              </a:r>
              <a:r>
                <a:rPr b="1" dirty="0"/>
                <a:t>, </a:t>
              </a:r>
              <a:r>
                <a:rPr b="1" dirty="0" err="1"/>
                <a:t>obstáculos</a:t>
              </a:r>
              <a:r>
                <a:rPr b="1" dirty="0"/>
                <a:t>, </a:t>
              </a:r>
              <a:r>
                <a:rPr b="1" dirty="0" err="1"/>
                <a:t>desafíos</a:t>
              </a:r>
              <a:r>
                <a:rPr b="1" dirty="0"/>
                <a:t> y </a:t>
              </a:r>
              <a:r>
                <a:rPr b="1" dirty="0" err="1"/>
                <a:t>fracasos.</a:t>
              </a:r>
              <a:r>
                <a:rPr dirty="0" err="1"/>
                <a:t>Cuando</a:t>
              </a:r>
              <a:r>
                <a:rPr dirty="0"/>
                <a:t> las </a:t>
              </a:r>
              <a:r>
                <a:rPr dirty="0" err="1"/>
                <a:t>cosas</a:t>
              </a:r>
              <a:r>
                <a:rPr dirty="0"/>
                <a:t> se </a:t>
              </a:r>
              <a:r>
                <a:rPr dirty="0" err="1"/>
                <a:t>tuercen</a:t>
              </a:r>
              <a:r>
                <a:rPr dirty="0"/>
                <a:t>, </a:t>
              </a:r>
              <a:r>
                <a:rPr dirty="0" err="1"/>
                <a:t>estas</a:t>
              </a:r>
              <a:r>
                <a:rPr dirty="0"/>
                <a:t> personas </a:t>
              </a:r>
              <a:r>
                <a:rPr dirty="0" err="1"/>
                <a:t>están</a:t>
              </a:r>
              <a:r>
                <a:rPr dirty="0"/>
                <a:t> a la </a:t>
              </a:r>
              <a:r>
                <a:rPr dirty="0" err="1"/>
                <a:t>altura</a:t>
              </a:r>
              <a:r>
                <a:rPr dirty="0"/>
                <a:t> de lo que </a:t>
              </a:r>
              <a:r>
                <a:rPr dirty="0" err="1"/>
                <a:t>requiere</a:t>
              </a:r>
              <a:r>
                <a:rPr dirty="0"/>
                <a:t> la </a:t>
              </a:r>
              <a:r>
                <a:rPr dirty="0" err="1"/>
                <a:t>ocasión</a:t>
              </a:r>
              <a:r>
                <a:rPr dirty="0"/>
                <a:t>. Se </a:t>
              </a:r>
              <a:r>
                <a:rPr dirty="0" err="1"/>
                <a:t>desenvuelven</a:t>
              </a:r>
              <a:r>
                <a:rPr dirty="0"/>
                <a:t> bien </a:t>
              </a:r>
              <a:r>
                <a:rPr dirty="0" err="1"/>
                <a:t>en</a:t>
              </a:r>
              <a:r>
                <a:rPr dirty="0"/>
                <a:t> </a:t>
              </a:r>
              <a:r>
                <a:rPr dirty="0" err="1"/>
                <a:t>situaciones</a:t>
              </a:r>
              <a:r>
                <a:rPr dirty="0"/>
                <a:t> </a:t>
              </a:r>
              <a:r>
                <a:rPr dirty="0" err="1"/>
                <a:t>complicadas</a:t>
              </a:r>
              <a:r>
                <a:rPr dirty="0"/>
                <a:t>. Ven los </a:t>
              </a:r>
              <a:r>
                <a:rPr dirty="0" err="1"/>
                <a:t>fracasos</a:t>
              </a:r>
              <a:r>
                <a:rPr dirty="0"/>
                <a:t> </a:t>
              </a:r>
              <a:r>
                <a:rPr dirty="0" err="1"/>
                <a:t>como</a:t>
              </a:r>
              <a:r>
                <a:rPr dirty="0"/>
                <a:t> </a:t>
              </a:r>
              <a:r>
                <a:rPr dirty="0" err="1"/>
                <a:t>información</a:t>
              </a:r>
              <a:r>
                <a:rPr dirty="0"/>
                <a:t> </a:t>
              </a:r>
              <a:r>
                <a:rPr dirty="0" err="1"/>
                <a:t>valiosa</a:t>
              </a:r>
              <a:r>
                <a:rPr dirty="0"/>
                <a:t>.</a:t>
              </a:r>
            </a:p>
          </p:txBody>
        </p:sp>
        <p:sp>
          <p:nvSpPr>
            <p:cNvPr id="18" name="TextBox 18"/>
            <p:cNvSpPr txBox="1"/>
            <p:nvPr/>
          </p:nvSpPr>
          <p:spPr>
            <a:xfrm>
              <a:off x="13212026" y="3807810"/>
              <a:ext cx="6052600" cy="5512069"/>
            </a:xfrm>
            <a:prstGeom prst="rect">
              <a:avLst/>
            </a:prstGeom>
          </p:spPr>
          <p:txBody>
            <a:bodyPr wrap="square" lIns="0" tIns="0" rIns="0" bIns="0" anchor="t">
              <a:spAutoFit/>
            </a:bodyPr>
            <a:lstStyle/>
            <a:p>
              <a:pPr algn="just">
                <a:lnSpc>
                  <a:spcPts val="3359"/>
                </a:lnSpc>
                <a:defRPr sz="2400">
                  <a:solidFill>
                    <a:srgbClr val="000000"/>
                  </a:solidFill>
                  <a:effectLst/>
                  <a:latin typeface="Abhaya Libre Regular" panose="020B0604020202020204" charset="0"/>
                  <a:cs typeface="Abhaya Libre Regular" panose="020B0604020202020204" charset="0"/>
                </a:defRPr>
              </a:pPr>
              <a:r>
                <a:t>Los/as emprendedores/as sociales deben tener </a:t>
              </a:r>
              <a:r>
                <a:rPr b="1"/>
                <a:t>habilidades excepcionales de creación de redes y relaciones</a:t>
              </a:r>
              <a:r>
                <a:t>. Cuando conectan y trabajan en red con la gente, comprenden los problemas fundamentales y, por tanto, podrán aportar mejores soluciones. Necesitan conexiones sólidas para potenciar la influencia y escala para sus ideas de negocios.</a:t>
              </a:r>
              <a:endParaRPr lang="en-US" sz="2400" spc="-36" dirty="0">
                <a:solidFill>
                  <a:srgbClr val="000000"/>
                </a:solidFill>
                <a:latin typeface="Abhaya Libre Regular" panose="020B0604020202020204" charset="0"/>
                <a:cs typeface="Abhaya Libre Regular" panose="020B0604020202020204" charset="0"/>
              </a:endParaRPr>
            </a:p>
          </p:txBody>
        </p:sp>
      </p:grpSp>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pic>
        <p:nvPicPr>
          <p:cNvPr id="21" name="Picture 20">
            <a:extLst>
              <a:ext uri="{FF2B5EF4-FFF2-40B4-BE49-F238E27FC236}">
                <a16:creationId xmlns:a16="http://schemas.microsoft.com/office/drawing/2014/main" id="{DFAE574B-4FEA-A3F7-0497-8624CF2A69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80294" y="4187964"/>
            <a:ext cx="5272648" cy="5272648"/>
          </a:xfrm>
          <a:prstGeom prst="rect">
            <a:avLst/>
          </a:prstGeom>
        </p:spPr>
      </p:pic>
    </p:spTree>
    <p:extLst>
      <p:ext uri="{BB962C8B-B14F-4D97-AF65-F5344CB8AC3E}">
        <p14:creationId xmlns:p14="http://schemas.microsoft.com/office/powerpoint/2010/main" val="1479507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E50E88D-2B21-BFC7-A3FA-AE1884C35079}"/>
              </a:ext>
            </a:extLst>
          </p:cNvPr>
          <p:cNvGrpSpPr>
            <a:grpSpLocks noChangeAspect="1"/>
          </p:cNvGrpSpPr>
          <p:nvPr/>
        </p:nvGrpSpPr>
        <p:grpSpPr>
          <a:xfrm>
            <a:off x="7458058" y="2458733"/>
            <a:ext cx="9895296" cy="7143504"/>
            <a:chOff x="-484714" y="2523792"/>
            <a:chExt cx="4557632" cy="4212312"/>
          </a:xfrm>
        </p:grpSpPr>
        <p:sp>
          <p:nvSpPr>
            <p:cNvPr id="19" name="Freeform 7">
              <a:extLst>
                <a:ext uri="{FF2B5EF4-FFF2-40B4-BE49-F238E27FC236}">
                  <a16:creationId xmlns:a16="http://schemas.microsoft.com/office/drawing/2014/main" id="{B49DBDDD-6857-3BF9-3FF2-AFE94D449EFE}"/>
                </a:ext>
              </a:extLst>
            </p:cNvPr>
            <p:cNvSpPr/>
            <p:nvPr/>
          </p:nvSpPr>
          <p:spPr>
            <a:xfrm>
              <a:off x="-484714" y="2523792"/>
              <a:ext cx="4557632" cy="4212312"/>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bg-BG" dirty="0"/>
            </a:p>
          </p:txBody>
        </p:sp>
      </p:grpSp>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245509" y="363730"/>
            <a:ext cx="14173199" cy="139653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rPr dirty="0"/>
              <a:t>04 - </a:t>
            </a:r>
            <a:r>
              <a:rPr dirty="0" err="1"/>
              <a:t>Competencias</a:t>
            </a:r>
            <a:r>
              <a:rPr dirty="0"/>
              <a:t> para </a:t>
            </a:r>
            <a:r>
              <a:rPr dirty="0" err="1"/>
              <a:t>emprendedores</a:t>
            </a:r>
            <a:r>
              <a:rPr dirty="0"/>
              <a:t>/as </a:t>
            </a:r>
            <a:r>
              <a:rPr dirty="0" err="1"/>
              <a:t>sociales</a:t>
            </a:r>
            <a:endParaRPr dirty="0"/>
          </a:p>
          <a:p>
            <a:pPr algn="ctr">
              <a:lnSpc>
                <a:spcPts val="5449"/>
              </a:lnSpc>
              <a:defRPr sz="4000">
                <a:solidFill>
                  <a:srgbClr val="000000"/>
                </a:solidFill>
                <a:latin typeface="Abhaya Libre Regular"/>
              </a:defRPr>
            </a:pPr>
            <a:r>
              <a:rPr dirty="0" err="1"/>
              <a:t>Construir</a:t>
            </a:r>
            <a:r>
              <a:rPr dirty="0"/>
              <a:t> </a:t>
            </a:r>
            <a:r>
              <a:rPr dirty="0" err="1"/>
              <a:t>equipos</a:t>
            </a:r>
            <a:r>
              <a:rPr dirty="0"/>
              <a:t> </a:t>
            </a:r>
            <a:r>
              <a:rPr dirty="0" err="1"/>
              <a:t>fuertes</a:t>
            </a:r>
            <a:endParaRPr lang="en-US" sz="3600" dirty="0">
              <a:solidFill>
                <a:srgbClr val="000000"/>
              </a:solidFill>
              <a:latin typeface="Abhaya Libre Regular"/>
            </a:endParaRPr>
          </a:p>
        </p:txBody>
      </p:sp>
      <p:grpSp>
        <p:nvGrpSpPr>
          <p:cNvPr id="9" name="Group 9"/>
          <p:cNvGrpSpPr/>
          <p:nvPr/>
        </p:nvGrpSpPr>
        <p:grpSpPr>
          <a:xfrm>
            <a:off x="9024377" y="2741868"/>
            <a:ext cx="7194476" cy="5743689"/>
            <a:chOff x="10519707" y="-1365646"/>
            <a:chExt cx="10308064" cy="8945760"/>
          </a:xfrm>
        </p:grpSpPr>
        <p:sp>
          <p:nvSpPr>
            <p:cNvPr id="10" name="TextBox 10"/>
            <p:cNvSpPr txBox="1"/>
            <p:nvPr/>
          </p:nvSpPr>
          <p:spPr>
            <a:xfrm>
              <a:off x="11914877" y="-1365646"/>
              <a:ext cx="8912894" cy="2884550"/>
            </a:xfrm>
            <a:prstGeom prst="rect">
              <a:avLst/>
            </a:prstGeom>
          </p:spPr>
          <p:txBody>
            <a:bodyPr wrap="square" lIns="0" tIns="0" rIns="0" bIns="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1" name="TextBox 11"/>
            <p:cNvSpPr txBox="1"/>
            <p:nvPr/>
          </p:nvSpPr>
          <p:spPr>
            <a:xfrm>
              <a:off x="10728915" y="4091981"/>
              <a:ext cx="8703686" cy="3488133"/>
            </a:xfrm>
            <a:prstGeom prst="rect">
              <a:avLst/>
            </a:prstGeom>
          </p:spPr>
          <p:txBody>
            <a:bodyPr wrap="square" lIns="0" tIns="0" rIns="0" bIns="0" anchor="t">
              <a:spAutoFit/>
            </a:bodyPr>
            <a:lstStyle/>
            <a:p>
              <a:pPr algn="just">
                <a:lnSpc>
                  <a:spcPts val="3359"/>
                </a:lnSpc>
                <a:defRPr sz="2800" i="1">
                  <a:latin typeface="Abhaya Libre Regular"/>
                </a:defRPr>
              </a:pPr>
              <a:r>
                <a:rPr dirty="0"/>
                <a:t>Las </a:t>
              </a:r>
              <a:r>
                <a:rPr dirty="0" err="1"/>
                <a:t>tres</a:t>
              </a:r>
              <a:r>
                <a:rPr dirty="0"/>
                <a:t> </a:t>
              </a:r>
              <a:r>
                <a:rPr dirty="0" err="1"/>
                <a:t>dimensiones</a:t>
              </a:r>
              <a:r>
                <a:rPr dirty="0"/>
                <a:t> de la </a:t>
              </a:r>
              <a:r>
                <a:rPr dirty="0" err="1"/>
                <a:t>idoneidad</a:t>
              </a:r>
              <a:r>
                <a:rPr dirty="0"/>
                <a:t> son </a:t>
              </a:r>
              <a:r>
                <a:rPr dirty="0" err="1"/>
                <a:t>importantes</a:t>
              </a:r>
              <a:r>
                <a:rPr dirty="0"/>
                <a:t> para </a:t>
              </a:r>
              <a:r>
                <a:rPr dirty="0" err="1"/>
                <a:t>cualquier</a:t>
              </a:r>
              <a:r>
                <a:rPr dirty="0"/>
                <a:t> </a:t>
              </a:r>
              <a:r>
                <a:rPr dirty="0" err="1"/>
                <a:t>miembro</a:t>
              </a:r>
              <a:r>
                <a:rPr dirty="0"/>
                <a:t> del personal de una </a:t>
              </a:r>
              <a:r>
                <a:rPr dirty="0" err="1"/>
                <a:t>empresa</a:t>
              </a:r>
              <a:r>
                <a:rPr dirty="0"/>
                <a:t> social, y </a:t>
              </a:r>
              <a:r>
                <a:rPr dirty="0" err="1"/>
                <a:t>críticas</a:t>
              </a:r>
              <a:r>
                <a:rPr dirty="0"/>
                <a:t> para los </a:t>
              </a:r>
              <a:r>
                <a:rPr dirty="0" err="1"/>
                <a:t>puestos</a:t>
              </a:r>
              <a:r>
                <a:rPr dirty="0"/>
                <a:t> de </a:t>
              </a:r>
              <a:r>
                <a:rPr dirty="0" err="1"/>
                <a:t>alta</a:t>
              </a:r>
              <a:r>
                <a:rPr dirty="0"/>
                <a:t> </a:t>
              </a:r>
              <a:r>
                <a:rPr dirty="0" err="1"/>
                <a:t>responsabilidad</a:t>
              </a:r>
              <a:r>
                <a:rPr dirty="0"/>
                <a:t>:</a:t>
              </a:r>
            </a:p>
            <a:p>
              <a:pPr marL="514350" indent="-514350" algn="just">
                <a:lnSpc>
                  <a:spcPts val="3359"/>
                </a:lnSpc>
                <a:buAutoNum type="arabicPeriod"/>
                <a:defRPr sz="2800" i="1">
                  <a:latin typeface="Abhaya Libre Regular"/>
                </a:defRPr>
              </a:pPr>
              <a:r>
                <a:rPr dirty="0" err="1"/>
                <a:t>Adecuación</a:t>
              </a:r>
              <a:r>
                <a:rPr dirty="0"/>
                <a:t> a la </a:t>
              </a:r>
              <a:r>
                <a:rPr dirty="0" err="1"/>
                <a:t>misión</a:t>
              </a:r>
              <a:r>
                <a:rPr dirty="0"/>
                <a:t> social</a:t>
              </a:r>
            </a:p>
            <a:p>
              <a:pPr marL="514350" indent="-514350" algn="just">
                <a:lnSpc>
                  <a:spcPts val="3359"/>
                </a:lnSpc>
                <a:buAutoNum type="arabicPeriod"/>
                <a:defRPr sz="2800" i="1">
                  <a:latin typeface="Abhaya Libre Regular"/>
                </a:defRPr>
              </a:pPr>
              <a:r>
                <a:rPr dirty="0" err="1"/>
                <a:t>Adecuación</a:t>
              </a:r>
              <a:r>
                <a:rPr dirty="0"/>
                <a:t> cultural</a:t>
              </a:r>
            </a:p>
            <a:p>
              <a:pPr marL="514350" indent="-514350" algn="just">
                <a:lnSpc>
                  <a:spcPts val="3359"/>
                </a:lnSpc>
                <a:buAutoNum type="arabicPeriod"/>
                <a:defRPr sz="2800" i="1">
                  <a:latin typeface="Abhaya Libre Regular"/>
                </a:defRPr>
              </a:pPr>
              <a:r>
                <a:rPr dirty="0" err="1"/>
                <a:t>Adecuación</a:t>
              </a:r>
              <a:r>
                <a:rPr dirty="0"/>
                <a:t> de la persona </a:t>
              </a:r>
              <a:r>
                <a:rPr dirty="0" err="1"/>
                <a:t>fundadora</a:t>
              </a:r>
              <a:endParaRPr dirty="0"/>
            </a:p>
          </p:txBody>
        </p:sp>
        <p:sp>
          <p:nvSpPr>
            <p:cNvPr id="12" name="TextBox 12"/>
            <p:cNvSpPr txBox="1"/>
            <p:nvPr/>
          </p:nvSpPr>
          <p:spPr>
            <a:xfrm>
              <a:off x="12854810" y="1836613"/>
              <a:ext cx="6577790" cy="1744066"/>
            </a:xfrm>
            <a:prstGeom prst="rect">
              <a:avLst/>
            </a:prstGeom>
          </p:spPr>
          <p:txBody>
            <a:bodyPr wrap="square" lIns="0" tIns="0" rIns="0" bIns="0" anchor="t">
              <a:spAutoFit/>
            </a:bodyPr>
            <a:lstStyle/>
            <a:p>
              <a:pPr algn="just">
                <a:lnSpc>
                  <a:spcPts val="3359"/>
                </a:lnSpc>
                <a:defRPr sz="2800" i="1">
                  <a:solidFill>
                    <a:srgbClr val="000000"/>
                  </a:solidFill>
                  <a:latin typeface="Abhaya Libre Regular"/>
                </a:defRPr>
              </a:pPr>
              <a:r>
                <a:rPr dirty="0" err="1"/>
                <a:t>Construir</a:t>
              </a:r>
              <a:r>
                <a:rPr dirty="0"/>
                <a:t> </a:t>
              </a:r>
              <a:r>
                <a:rPr dirty="0" err="1"/>
                <a:t>equipos</a:t>
              </a:r>
              <a:r>
                <a:rPr dirty="0"/>
                <a:t> </a:t>
              </a:r>
              <a:r>
                <a:rPr dirty="0" err="1"/>
                <a:t>fuertes</a:t>
              </a:r>
              <a:r>
                <a:rPr dirty="0"/>
                <a:t> </a:t>
              </a:r>
              <a:r>
                <a:rPr dirty="0" err="1"/>
                <a:t>ayuda</a:t>
              </a:r>
              <a:r>
                <a:rPr dirty="0"/>
                <a:t> a </a:t>
              </a:r>
              <a:r>
                <a:rPr dirty="0" err="1"/>
                <a:t>combinar</a:t>
              </a:r>
              <a:r>
                <a:rPr dirty="0"/>
                <a:t> las </a:t>
              </a:r>
              <a:r>
                <a:rPr dirty="0" err="1"/>
                <a:t>fortalezas</a:t>
              </a:r>
              <a:r>
                <a:rPr dirty="0"/>
                <a:t> y </a:t>
              </a:r>
              <a:r>
                <a:rPr dirty="0" err="1"/>
                <a:t>centralizar</a:t>
              </a:r>
              <a:r>
                <a:rPr dirty="0"/>
                <a:t> los </a:t>
              </a:r>
              <a:r>
                <a:rPr dirty="0" err="1"/>
                <a:t>riesgos</a:t>
              </a:r>
              <a:r>
                <a:rPr dirty="0"/>
                <a:t>.</a:t>
              </a:r>
            </a:p>
          </p:txBody>
        </p:sp>
        <p:sp>
          <p:nvSpPr>
            <p:cNvPr id="13" name="TextBox 13"/>
            <p:cNvSpPr txBox="1"/>
            <p:nvPr/>
          </p:nvSpPr>
          <p:spPr>
            <a:xfrm>
              <a:off x="10519707" y="-1197469"/>
              <a:ext cx="8912894" cy="2716373"/>
            </a:xfrm>
            <a:prstGeom prst="rect">
              <a:avLst/>
            </a:prstGeom>
          </p:spPr>
          <p:txBody>
            <a:bodyPr wrap="square" lIns="0" tIns="0" rIns="0" bIns="0" anchor="t">
              <a:spAutoFit/>
            </a:bodyPr>
            <a:lstStyle/>
            <a:p>
              <a:pPr algn="just">
                <a:lnSpc>
                  <a:spcPts val="3359"/>
                </a:lnSpc>
                <a:defRPr sz="2800" i="1">
                  <a:solidFill>
                    <a:srgbClr val="000000"/>
                  </a:solidFill>
                  <a:latin typeface="Abhaya Libre Regular"/>
                </a:defRPr>
              </a:pPr>
              <a:r>
                <a:rPr dirty="0"/>
                <a:t>Para </a:t>
              </a:r>
              <a:r>
                <a:rPr dirty="0" err="1"/>
                <a:t>el</a:t>
              </a:r>
              <a:r>
                <a:rPr dirty="0"/>
                <a:t> </a:t>
              </a:r>
              <a:r>
                <a:rPr dirty="0" err="1"/>
                <a:t>éxito</a:t>
              </a:r>
              <a:r>
                <a:rPr dirty="0"/>
                <a:t> de la </a:t>
              </a:r>
              <a:r>
                <a:rPr dirty="0" err="1"/>
                <a:t>empresa</a:t>
              </a:r>
              <a:r>
                <a:rPr dirty="0"/>
                <a:t> social, </a:t>
              </a:r>
              <a:r>
                <a:rPr dirty="0" err="1"/>
                <a:t>sería</a:t>
              </a:r>
              <a:r>
                <a:rPr dirty="0"/>
                <a:t> </a:t>
              </a:r>
              <a:r>
                <a:rPr dirty="0" err="1"/>
                <a:t>más</a:t>
              </a:r>
              <a:r>
                <a:rPr dirty="0"/>
                <a:t> </a:t>
              </a:r>
              <a:r>
                <a:rPr dirty="0" err="1"/>
                <a:t>apropiado</a:t>
              </a:r>
              <a:r>
                <a:rPr dirty="0"/>
                <a:t> </a:t>
              </a:r>
              <a:r>
                <a:rPr dirty="0" err="1"/>
                <a:t>trabajar</a:t>
              </a:r>
              <a:r>
                <a:rPr dirty="0"/>
                <a:t> </a:t>
              </a:r>
              <a:r>
                <a:rPr dirty="0" err="1"/>
                <a:t>en</a:t>
              </a:r>
              <a:r>
                <a:rPr dirty="0"/>
                <a:t> </a:t>
              </a:r>
              <a:r>
                <a:rPr dirty="0" err="1"/>
                <a:t>equipo</a:t>
              </a:r>
              <a:r>
                <a:rPr dirty="0"/>
                <a:t>, </a:t>
              </a:r>
              <a:r>
                <a:rPr dirty="0" err="1"/>
                <a:t>combinando</a:t>
              </a:r>
              <a:r>
                <a:rPr dirty="0"/>
                <a:t> </a:t>
              </a:r>
              <a:r>
                <a:rPr dirty="0" err="1"/>
                <a:t>todas</a:t>
              </a:r>
              <a:r>
                <a:rPr dirty="0"/>
                <a:t> las </a:t>
              </a:r>
              <a:r>
                <a:rPr dirty="0" err="1"/>
                <a:t>habilidades</a:t>
              </a:r>
              <a:r>
                <a:rPr dirty="0"/>
                <a:t>. Es por </a:t>
              </a:r>
              <a:r>
                <a:rPr dirty="0" err="1"/>
                <a:t>eso</a:t>
              </a:r>
              <a:r>
                <a:rPr dirty="0"/>
                <a:t> que es </a:t>
              </a:r>
              <a:r>
                <a:rPr dirty="0" err="1"/>
                <a:t>importante</a:t>
              </a:r>
              <a:r>
                <a:rPr dirty="0"/>
                <a:t> </a:t>
              </a:r>
              <a:r>
                <a:rPr dirty="0" err="1"/>
                <a:t>construir</a:t>
              </a:r>
              <a:r>
                <a:rPr dirty="0"/>
                <a:t> un </a:t>
              </a:r>
              <a:r>
                <a:rPr dirty="0" err="1"/>
                <a:t>equipo</a:t>
              </a:r>
              <a:r>
                <a:rPr dirty="0"/>
                <a:t> </a:t>
              </a:r>
              <a:r>
                <a:rPr dirty="0" err="1"/>
                <a:t>fuerte</a:t>
              </a:r>
              <a:r>
                <a:rPr dirty="0"/>
                <a:t>. </a:t>
              </a:r>
              <a:endParaRPr lang="en-US" sz="2800" i="1"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pic>
        <p:nvPicPr>
          <p:cNvPr id="15" name="Picture 2">
            <a:extLst>
              <a:ext uri="{FF2B5EF4-FFF2-40B4-BE49-F238E27FC236}">
                <a16:creationId xmlns:a16="http://schemas.microsoft.com/office/drawing/2014/main" id="{9EDDF4A7-BF5B-2D0F-68C8-48D896CCED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82630" y="2820014"/>
            <a:ext cx="4834302" cy="4646972"/>
          </a:xfrm>
          <a:prstGeom prst="rect">
            <a:avLst/>
          </a:prstGeom>
        </p:spPr>
      </p:pic>
    </p:spTree>
    <p:extLst>
      <p:ext uri="{BB962C8B-B14F-4D97-AF65-F5344CB8AC3E}">
        <p14:creationId xmlns:p14="http://schemas.microsoft.com/office/powerpoint/2010/main" val="1161697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330776" y="7053544"/>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72490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541755" y="6665586"/>
            <a:ext cx="4352147" cy="4346443"/>
          </a:xfrm>
          <a:prstGeom prst="rect">
            <a:avLst/>
          </a:prstGeom>
        </p:spPr>
      </p:pic>
      <p:grpSp>
        <p:nvGrpSpPr>
          <p:cNvPr id="9" name="Group 9"/>
          <p:cNvGrpSpPr/>
          <p:nvPr/>
        </p:nvGrpSpPr>
        <p:grpSpPr>
          <a:xfrm>
            <a:off x="1028700" y="2851579"/>
            <a:ext cx="16230600" cy="5848947"/>
            <a:chOff x="8672272" y="-1365646"/>
            <a:chExt cx="12693659" cy="7798594"/>
          </a:xfrm>
        </p:grpSpPr>
        <p:sp>
          <p:nvSpPr>
            <p:cNvPr id="10" name="TextBox 10"/>
            <p:cNvSpPr txBox="1"/>
            <p:nvPr/>
          </p:nvSpPr>
          <p:spPr>
            <a:xfrm>
              <a:off x="11914877" y="-1365646"/>
              <a:ext cx="8912894" cy="2884550"/>
            </a:xfrm>
            <a:prstGeom prst="rect">
              <a:avLst/>
            </a:prstGeom>
          </p:spPr>
          <p:txBody>
            <a:bodyPr wrap="square" lIns="0" tIns="0" rIns="0" bIns="0" anchor="t">
              <a:spAutoFit/>
            </a:bodyPr>
            <a:lstStyle/>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marL="457200" indent="-457200" algn="just">
                <a:lnSpc>
                  <a:spcPts val="3359"/>
                </a:lnSpc>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2" y="-1124674"/>
              <a:ext cx="12693659" cy="7557622"/>
            </a:xfrm>
            <a:prstGeom prst="rect">
              <a:avLst/>
            </a:prstGeom>
          </p:spPr>
          <p:txBody>
            <a:bodyPr wrap="square" lIns="0" tIns="0" rIns="0" bIns="0" anchor="t">
              <a:spAutoFit/>
            </a:bodyPr>
            <a:lstStyle/>
            <a:p>
              <a:pPr algn="just">
                <a:lnSpc>
                  <a:spcPts val="3359"/>
                </a:lnSpc>
                <a:defRPr sz="2800" b="1" i="1">
                  <a:latin typeface="Abhaya Libre Regular"/>
                </a:defRPr>
              </a:pPr>
              <a:r>
                <a:rPr dirty="0" err="1"/>
                <a:t>Adecuación</a:t>
              </a:r>
              <a:r>
                <a:rPr dirty="0"/>
                <a:t> a la </a:t>
              </a:r>
              <a:r>
                <a:rPr dirty="0" err="1"/>
                <a:t>misión</a:t>
              </a:r>
              <a:r>
                <a:rPr dirty="0"/>
                <a:t> social</a:t>
              </a:r>
            </a:p>
            <a:p>
              <a:pPr algn="just">
                <a:lnSpc>
                  <a:spcPts val="3359"/>
                </a:lnSpc>
                <a:defRPr sz="2800">
                  <a:solidFill>
                    <a:srgbClr val="000000"/>
                  </a:solidFill>
                  <a:latin typeface="Abhaya Libre Regular"/>
                </a:defRPr>
              </a:pPr>
              <a:r>
                <a:rPr dirty="0"/>
                <a:t>El </a:t>
              </a:r>
              <a:r>
                <a:rPr dirty="0" err="1"/>
                <a:t>compromiso</a:t>
              </a:r>
              <a:r>
                <a:rPr dirty="0"/>
                <a:t> con la </a:t>
              </a:r>
              <a:r>
                <a:rPr dirty="0" err="1"/>
                <a:t>misión</a:t>
              </a:r>
              <a:r>
                <a:rPr dirty="0"/>
                <a:t> y los </a:t>
              </a:r>
              <a:r>
                <a:rPr dirty="0" err="1"/>
                <a:t>valores</a:t>
              </a:r>
              <a:r>
                <a:rPr dirty="0"/>
                <a:t> </a:t>
              </a:r>
              <a:r>
                <a:rPr dirty="0" err="1"/>
                <a:t>personales</a:t>
              </a:r>
              <a:r>
                <a:rPr dirty="0"/>
                <a:t> son clave para </a:t>
              </a:r>
              <a:r>
                <a:rPr dirty="0" err="1"/>
                <a:t>garantizar</a:t>
              </a:r>
              <a:r>
                <a:rPr dirty="0"/>
                <a:t> que </a:t>
              </a:r>
              <a:r>
                <a:rPr dirty="0" err="1"/>
                <a:t>el</a:t>
              </a:r>
              <a:r>
                <a:rPr dirty="0"/>
                <a:t>/la nuevo/a </a:t>
              </a:r>
              <a:r>
                <a:rPr dirty="0" err="1"/>
                <a:t>miembro</a:t>
              </a:r>
              <a:r>
                <a:rPr dirty="0"/>
                <a:t> del </a:t>
              </a:r>
              <a:r>
                <a:rPr dirty="0" err="1"/>
                <a:t>equipo</a:t>
              </a:r>
              <a:r>
                <a:rPr dirty="0"/>
                <a:t> </a:t>
              </a:r>
              <a:r>
                <a:rPr dirty="0" err="1"/>
                <a:t>directivo</a:t>
              </a:r>
              <a:r>
                <a:rPr dirty="0"/>
                <a:t> no </a:t>
              </a:r>
              <a:r>
                <a:rPr dirty="0" err="1"/>
                <a:t>comprometa</a:t>
              </a:r>
              <a:r>
                <a:rPr dirty="0"/>
                <a:t> la </a:t>
              </a:r>
              <a:r>
                <a:rPr dirty="0" err="1"/>
                <a:t>misión</a:t>
              </a:r>
              <a:r>
                <a:rPr dirty="0"/>
                <a:t>.</a:t>
              </a:r>
            </a:p>
            <a:p>
              <a:pPr algn="just">
                <a:lnSpc>
                  <a:spcPts val="3359"/>
                </a:lnSpc>
              </a:pPr>
              <a:endParaRPr lang="en-US" sz="2800" spc="-36" dirty="0">
                <a:solidFill>
                  <a:srgbClr val="000000"/>
                </a:solidFill>
                <a:latin typeface="Abhaya Libre Regular"/>
              </a:endParaRPr>
            </a:p>
            <a:p>
              <a:pPr algn="just">
                <a:lnSpc>
                  <a:spcPts val="3359"/>
                </a:lnSpc>
                <a:defRPr sz="2800" b="1">
                  <a:solidFill>
                    <a:srgbClr val="000000"/>
                  </a:solidFill>
                  <a:latin typeface="Abhaya Libre Regular"/>
                </a:defRPr>
              </a:pPr>
              <a:r>
                <a:rPr dirty="0" err="1"/>
                <a:t>Adecuación</a:t>
              </a:r>
              <a:r>
                <a:rPr dirty="0"/>
                <a:t> cultural</a:t>
              </a:r>
            </a:p>
            <a:p>
              <a:pPr algn="just">
                <a:lnSpc>
                  <a:spcPts val="3359"/>
                </a:lnSpc>
                <a:defRPr sz="2800">
                  <a:solidFill>
                    <a:srgbClr val="000000"/>
                  </a:solidFill>
                  <a:latin typeface="Abhaya Libre Regular"/>
                </a:defRPr>
              </a:pPr>
              <a:r>
                <a:rPr dirty="0"/>
                <a:t>Las </a:t>
              </a:r>
              <a:r>
                <a:rPr dirty="0" err="1"/>
                <a:t>empresas</a:t>
              </a:r>
              <a:r>
                <a:rPr dirty="0"/>
                <a:t> </a:t>
              </a:r>
              <a:r>
                <a:rPr dirty="0" err="1"/>
                <a:t>sociales</a:t>
              </a:r>
              <a:r>
                <a:rPr dirty="0"/>
                <a:t> </a:t>
              </a:r>
              <a:r>
                <a:rPr dirty="0" err="1"/>
                <a:t>prosperan</a:t>
              </a:r>
              <a:r>
                <a:rPr dirty="0"/>
                <a:t> </a:t>
              </a:r>
              <a:r>
                <a:rPr dirty="0" err="1"/>
                <a:t>en</a:t>
              </a:r>
              <a:r>
                <a:rPr dirty="0"/>
                <a:t> una </a:t>
              </a:r>
              <a:r>
                <a:rPr dirty="0" err="1"/>
                <a:t>cultura</a:t>
              </a:r>
              <a:r>
                <a:rPr dirty="0"/>
                <a:t> y un </a:t>
              </a:r>
              <a:r>
                <a:rPr dirty="0" err="1"/>
                <a:t>estilo</a:t>
              </a:r>
              <a:r>
                <a:rPr dirty="0"/>
                <a:t> de </a:t>
              </a:r>
              <a:r>
                <a:rPr dirty="0" err="1"/>
                <a:t>liderazgo</a:t>
              </a:r>
              <a:r>
                <a:rPr dirty="0"/>
                <a:t> </a:t>
              </a:r>
              <a:r>
                <a:rPr dirty="0" err="1"/>
                <a:t>éticos</a:t>
              </a:r>
              <a:r>
                <a:rPr dirty="0"/>
                <a:t>, </a:t>
              </a:r>
              <a:r>
                <a:rPr dirty="0" err="1"/>
                <a:t>transformadores</a:t>
              </a:r>
              <a:r>
                <a:rPr dirty="0"/>
                <a:t> y </a:t>
              </a:r>
              <a:r>
                <a:rPr dirty="0" err="1"/>
                <a:t>empoderadores</a:t>
              </a:r>
              <a:r>
                <a:rPr dirty="0"/>
                <a:t>, que </a:t>
              </a:r>
              <a:r>
                <a:rPr dirty="0" err="1"/>
                <a:t>fomentan</a:t>
              </a:r>
              <a:r>
                <a:rPr dirty="0"/>
                <a:t> la </a:t>
              </a:r>
              <a:r>
                <a:rPr dirty="0" err="1"/>
                <a:t>satisfacción</a:t>
              </a:r>
              <a:r>
                <a:rPr dirty="0"/>
                <a:t>, la </a:t>
              </a:r>
              <a:r>
                <a:rPr dirty="0" err="1"/>
                <a:t>motivación</a:t>
              </a:r>
              <a:r>
                <a:rPr dirty="0"/>
                <a:t>, </a:t>
              </a:r>
              <a:r>
                <a:rPr dirty="0" err="1"/>
                <a:t>el</a:t>
              </a:r>
              <a:r>
                <a:rPr dirty="0"/>
                <a:t> </a:t>
              </a:r>
              <a:r>
                <a:rPr dirty="0" err="1"/>
                <a:t>compromiso</a:t>
              </a:r>
              <a:r>
                <a:rPr dirty="0"/>
                <a:t> y la </a:t>
              </a:r>
              <a:r>
                <a:rPr dirty="0" err="1"/>
                <a:t>intención</a:t>
              </a:r>
              <a:r>
                <a:rPr dirty="0"/>
                <a:t> de </a:t>
              </a:r>
              <a:r>
                <a:rPr dirty="0" err="1"/>
                <a:t>permanecer</a:t>
              </a:r>
              <a:r>
                <a:rPr dirty="0"/>
                <a:t> del personal </a:t>
              </a:r>
              <a:r>
                <a:rPr dirty="0" err="1"/>
                <a:t>empleado</a:t>
              </a:r>
              <a:r>
                <a:rPr dirty="0"/>
                <a:t>. No se debe </a:t>
              </a:r>
              <a:r>
                <a:rPr dirty="0" err="1"/>
                <a:t>subestimar</a:t>
              </a:r>
              <a:r>
                <a:rPr dirty="0"/>
                <a:t> la </a:t>
              </a:r>
              <a:r>
                <a:rPr dirty="0" err="1"/>
                <a:t>adecuación</a:t>
              </a:r>
              <a:r>
                <a:rPr dirty="0"/>
                <a:t> cultural </a:t>
              </a:r>
              <a:r>
                <a:rPr dirty="0" err="1"/>
                <a:t>organizativa</a:t>
              </a:r>
              <a:r>
                <a:rPr dirty="0"/>
                <a:t> y </a:t>
              </a:r>
              <a:r>
                <a:rPr dirty="0" err="1"/>
                <a:t>el</a:t>
              </a:r>
              <a:r>
                <a:rPr dirty="0"/>
                <a:t> </a:t>
              </a:r>
              <a:r>
                <a:rPr dirty="0" err="1"/>
                <a:t>estilo</a:t>
              </a:r>
              <a:r>
                <a:rPr dirty="0"/>
                <a:t> de </a:t>
              </a:r>
              <a:r>
                <a:rPr dirty="0" err="1"/>
                <a:t>liderazgo</a:t>
              </a:r>
              <a:r>
                <a:rPr dirty="0"/>
                <a:t>, </a:t>
              </a:r>
              <a:r>
                <a:rPr dirty="0" err="1"/>
                <a:t>ya</a:t>
              </a:r>
              <a:r>
                <a:rPr dirty="0"/>
                <a:t> que </a:t>
              </a:r>
              <a:r>
                <a:rPr dirty="0" err="1"/>
                <a:t>puede</a:t>
              </a:r>
              <a:r>
                <a:rPr dirty="0"/>
                <a:t> no ser una </a:t>
              </a:r>
              <a:r>
                <a:rPr dirty="0" err="1"/>
                <a:t>consecuencia</a:t>
              </a:r>
              <a:r>
                <a:rPr dirty="0"/>
                <a:t> natural de la </a:t>
              </a:r>
              <a:r>
                <a:rPr dirty="0" err="1"/>
                <a:t>adecuación</a:t>
              </a:r>
              <a:r>
                <a:rPr dirty="0"/>
                <a:t> a la </a:t>
              </a:r>
              <a:r>
                <a:rPr dirty="0" err="1"/>
                <a:t>misión</a:t>
              </a:r>
              <a:r>
                <a:rPr dirty="0"/>
                <a:t> social. La </a:t>
              </a:r>
              <a:r>
                <a:rPr dirty="0" err="1"/>
                <a:t>cultura</a:t>
              </a:r>
              <a:r>
                <a:rPr dirty="0"/>
                <a:t> </a:t>
              </a:r>
              <a:r>
                <a:rPr dirty="0" err="1"/>
                <a:t>empresarial</a:t>
              </a:r>
              <a:r>
                <a:rPr dirty="0"/>
                <a:t> debe </a:t>
              </a:r>
              <a:r>
                <a:rPr dirty="0" err="1"/>
                <a:t>centrarse</a:t>
              </a:r>
              <a:r>
                <a:rPr dirty="0"/>
                <a:t> </a:t>
              </a:r>
              <a:r>
                <a:rPr dirty="0" err="1"/>
                <a:t>en</a:t>
              </a:r>
              <a:r>
                <a:rPr dirty="0"/>
                <a:t> la </a:t>
              </a:r>
              <a:r>
                <a:rPr dirty="0" err="1"/>
                <a:t>motivación</a:t>
              </a:r>
              <a:r>
                <a:rPr dirty="0"/>
                <a:t> de </a:t>
              </a:r>
              <a:r>
                <a:rPr dirty="0" err="1"/>
                <a:t>todas</a:t>
              </a:r>
              <a:r>
                <a:rPr dirty="0"/>
                <a:t> las personas para </a:t>
              </a:r>
              <a:r>
                <a:rPr dirty="0" err="1"/>
                <a:t>trabajar</a:t>
              </a:r>
              <a:r>
                <a:rPr dirty="0"/>
                <a:t> </a:t>
              </a:r>
              <a:r>
                <a:rPr dirty="0" err="1"/>
                <a:t>en</a:t>
              </a:r>
              <a:r>
                <a:rPr dirty="0"/>
                <a:t> la </a:t>
              </a:r>
              <a:r>
                <a:rPr dirty="0" err="1"/>
                <a:t>consecución</a:t>
              </a:r>
              <a:r>
                <a:rPr dirty="0"/>
                <a:t> de la </a:t>
              </a:r>
              <a:r>
                <a:rPr dirty="0" err="1"/>
                <a:t>misión</a:t>
              </a:r>
              <a:r>
                <a:rPr dirty="0"/>
                <a:t>, </a:t>
              </a:r>
              <a:r>
                <a:rPr dirty="0" err="1"/>
                <a:t>en</a:t>
              </a:r>
              <a:r>
                <a:rPr dirty="0"/>
                <a:t> </a:t>
              </a:r>
              <a:r>
                <a:rPr dirty="0" err="1"/>
                <a:t>lugar</a:t>
              </a:r>
              <a:r>
                <a:rPr dirty="0"/>
                <a:t> de </a:t>
              </a:r>
              <a:r>
                <a:rPr dirty="0" err="1"/>
                <a:t>centrarse</a:t>
              </a:r>
              <a:r>
                <a:rPr dirty="0"/>
                <a:t> </a:t>
              </a:r>
              <a:r>
                <a:rPr dirty="0" err="1"/>
                <a:t>en</a:t>
              </a:r>
              <a:r>
                <a:rPr dirty="0"/>
                <a:t> </a:t>
              </a:r>
              <a:r>
                <a:rPr dirty="0" err="1"/>
                <a:t>recompensas</a:t>
              </a:r>
              <a:r>
                <a:rPr dirty="0"/>
                <a:t> </a:t>
              </a:r>
              <a:r>
                <a:rPr dirty="0" err="1"/>
                <a:t>individuales</a:t>
              </a:r>
              <a:r>
                <a:rPr dirty="0"/>
                <a:t> </a:t>
              </a:r>
              <a:r>
                <a:rPr dirty="0" err="1"/>
                <a:t>como</a:t>
              </a:r>
              <a:r>
                <a:rPr dirty="0"/>
                <a:t> </a:t>
              </a:r>
              <a:r>
                <a:rPr dirty="0" err="1"/>
                <a:t>el</a:t>
              </a:r>
              <a:r>
                <a:rPr dirty="0"/>
                <a:t> </a:t>
              </a:r>
              <a:r>
                <a:rPr dirty="0" err="1"/>
                <a:t>poder</a:t>
              </a:r>
              <a:r>
                <a:rPr dirty="0"/>
                <a:t> o la </a:t>
              </a:r>
              <a:r>
                <a:rPr dirty="0" err="1"/>
                <a:t>compensación</a:t>
              </a:r>
              <a:r>
                <a:rPr dirty="0"/>
                <a:t> </a:t>
              </a:r>
              <a:r>
                <a:rPr dirty="0" err="1"/>
                <a:t>económica</a:t>
              </a:r>
              <a:r>
                <a:rPr dirty="0"/>
                <a:t>.</a:t>
              </a:r>
            </a:p>
            <a:p>
              <a:pPr algn="just">
                <a:lnSpc>
                  <a:spcPts val="3359"/>
                </a:lnSpc>
              </a:pPr>
              <a:endParaRPr lang="en-US"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altLang="bg-BG"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F1BF978D-A104-9C8F-C401-295FC7B00AB0}"/>
              </a:ext>
            </a:extLst>
          </p:cNvPr>
          <p:cNvSpPr txBox="1"/>
          <p:nvPr/>
        </p:nvSpPr>
        <p:spPr>
          <a:xfrm>
            <a:off x="2638790" y="727522"/>
            <a:ext cx="14173199" cy="139653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04 - Competencias para emprendedores/as sociales</a:t>
            </a:r>
          </a:p>
          <a:p>
            <a:pPr algn="ctr">
              <a:lnSpc>
                <a:spcPts val="5449"/>
              </a:lnSpc>
              <a:defRPr sz="4000">
                <a:solidFill>
                  <a:srgbClr val="000000"/>
                </a:solidFill>
                <a:latin typeface="Abhaya Libre Regular"/>
              </a:defRPr>
            </a:pPr>
            <a:r>
              <a:t>Construir equipos fuertes</a:t>
            </a:r>
            <a:endParaRPr lang="en-US" sz="3600" dirty="0">
              <a:solidFill>
                <a:srgbClr val="000000"/>
              </a:solidFill>
              <a:latin typeface="Abhaya Libre Regular"/>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p>
        </p:txBody>
      </p:sp>
    </p:spTree>
    <p:extLst>
      <p:ext uri="{BB962C8B-B14F-4D97-AF65-F5344CB8AC3E}">
        <p14:creationId xmlns:p14="http://schemas.microsoft.com/office/powerpoint/2010/main" val="427296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3670627" y="665740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856290"/>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5121327" y="6206904"/>
            <a:ext cx="4352147" cy="4346443"/>
          </a:xfrm>
          <a:prstGeom prst="rect">
            <a:avLst/>
          </a:prstGeom>
        </p:spPr>
      </p:pic>
      <p:grpSp>
        <p:nvGrpSpPr>
          <p:cNvPr id="9" name="Group 9"/>
          <p:cNvGrpSpPr/>
          <p:nvPr/>
        </p:nvGrpSpPr>
        <p:grpSpPr>
          <a:xfrm>
            <a:off x="1066800" y="2425046"/>
            <a:ext cx="16230600" cy="4540897"/>
            <a:chOff x="8672272" y="-1365646"/>
            <a:chExt cx="12693659" cy="6054527"/>
          </a:xfrm>
        </p:grpSpPr>
        <p:sp>
          <p:nvSpPr>
            <p:cNvPr id="10" name="TextBox 10"/>
            <p:cNvSpPr txBox="1"/>
            <p:nvPr/>
          </p:nvSpPr>
          <p:spPr>
            <a:xfrm>
              <a:off x="11914877" y="-1365646"/>
              <a:ext cx="8912894" cy="2884550"/>
            </a:xfrm>
            <a:prstGeom prst="rect">
              <a:avLst/>
            </a:prstGeom>
          </p:spPr>
          <p:txBody>
            <a:bodyPr wrap="square" lIns="0" tIns="0" rIns="0" bIns="0" anchor="t">
              <a:spAutoFit/>
            </a:bodyPr>
            <a:lstStyle/>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marL="457200" indent="-457200" algn="just">
                <a:lnSpc>
                  <a:spcPts val="3359"/>
                </a:lnSpc>
                <a:buFontTx/>
                <a:buAutoNum type="arabicPeriod"/>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12" name="TextBox 12"/>
            <p:cNvSpPr txBox="1"/>
            <p:nvPr/>
          </p:nvSpPr>
          <p:spPr>
            <a:xfrm>
              <a:off x="12035467" y="2575906"/>
              <a:ext cx="6577791" cy="581356"/>
            </a:xfrm>
            <a:prstGeom prst="rect">
              <a:avLst/>
            </a:prstGeom>
          </p:spPr>
          <p:txBody>
            <a:bodyPr wrap="square" lIns="0" tIns="0" rIns="0" bIns="0" anchor="t">
              <a:spAutoFit/>
            </a:bodyPr>
            <a:lstStyle/>
            <a:p>
              <a:pPr algn="just">
                <a:lnSpc>
                  <a:spcPts val="3359"/>
                </a:lnSpc>
              </a:pPr>
              <a:endParaRPr lang="en-US" sz="2800" b="1" i="1" spc="-36" dirty="0">
                <a:solidFill>
                  <a:srgbClr val="000000"/>
                </a:solidFill>
                <a:latin typeface="Abhaya Libre Regular"/>
              </a:endParaRPr>
            </a:p>
          </p:txBody>
        </p:sp>
        <p:sp>
          <p:nvSpPr>
            <p:cNvPr id="13" name="TextBox 13"/>
            <p:cNvSpPr txBox="1"/>
            <p:nvPr/>
          </p:nvSpPr>
          <p:spPr>
            <a:xfrm>
              <a:off x="8672272" y="-1124674"/>
              <a:ext cx="12693659" cy="5813555"/>
            </a:xfrm>
            <a:prstGeom prst="rect">
              <a:avLst/>
            </a:prstGeom>
          </p:spPr>
          <p:txBody>
            <a:bodyPr wrap="square" lIns="0" tIns="0" rIns="0" bIns="0" anchor="t">
              <a:spAutoFit/>
            </a:bodyPr>
            <a:lstStyle/>
            <a:p>
              <a:pPr algn="just">
                <a:lnSpc>
                  <a:spcPts val="3359"/>
                </a:lnSpc>
              </a:pPr>
              <a:endParaRPr lang="en-US" sz="2800" spc="-36" dirty="0">
                <a:solidFill>
                  <a:srgbClr val="000000"/>
                </a:solidFill>
                <a:latin typeface="Abhaya Libre Regular"/>
              </a:endParaRPr>
            </a:p>
            <a:p>
              <a:pPr algn="just">
                <a:lnSpc>
                  <a:spcPts val="3359"/>
                </a:lnSpc>
                <a:defRPr sz="2800" b="1">
                  <a:solidFill>
                    <a:srgbClr val="000000"/>
                  </a:solidFill>
                  <a:latin typeface="Abhaya Libre Regular"/>
                </a:defRPr>
              </a:pPr>
              <a:r>
                <a:t>Adecuación de la persona fundadora</a:t>
              </a:r>
              <a:endParaRPr lang="bg-BG" sz="2800" b="1" spc="-36" dirty="0">
                <a:solidFill>
                  <a:srgbClr val="000000"/>
                </a:solidFill>
                <a:latin typeface="Abhaya Libre Regular"/>
              </a:endParaRPr>
            </a:p>
            <a:p>
              <a:pPr algn="just">
                <a:lnSpc>
                  <a:spcPts val="3359"/>
                </a:lnSpc>
                <a:defRPr sz="2800">
                  <a:solidFill>
                    <a:srgbClr val="000000"/>
                  </a:solidFill>
                  <a:latin typeface="Abhaya Libre Regular"/>
                </a:defRPr>
              </a:pPr>
              <a:r>
                <a:t>Los y las miembros del equipo de gestión deben ser capaces de trabajar bien con la persona fundadora en términos de personalidad, competencias y actitud, así como de lealtad a la persona fundadora y sus logros. Para componer un equipo de liderazgo fuerte y eficaz, los altos directivos deben complementar las fortalezas y debilidades de la persona fundadora. </a:t>
              </a: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grpSp>
      <p:sp>
        <p:nvSpPr>
          <p:cNvPr id="14" name="Rectangle 1">
            <a:extLst>
              <a:ext uri="{FF2B5EF4-FFF2-40B4-BE49-F238E27FC236}">
                <a16:creationId xmlns:a16="http://schemas.microsoft.com/office/drawing/2014/main" id="{53C34322-C5A6-088A-F02E-63A4B4B63B1C}"/>
              </a:ext>
            </a:extLst>
          </p:cNvPr>
          <p:cNvSpPr>
            <a:spLocks noChangeArrowheads="1"/>
          </p:cNvSpPr>
          <p:nvPr/>
        </p:nvSpPr>
        <p:spPr bwMode="auto">
          <a:xfrm>
            <a:off x="0" y="0"/>
            <a:ext cx="18288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bg-BG" altLang="bg-BG">
              <a:solidFill>
                <a:prstClr val="black"/>
              </a:solidFill>
              <a:latin typeface="Arial" panose="020B0604020202020204" pitchFamily="34" charset="0"/>
            </a:endParaRPr>
          </a:p>
          <a:p>
            <a:pPr eaLnBrk="0" fontAlgn="base" hangingPunct="0">
              <a:spcBef>
                <a:spcPct val="0"/>
              </a:spcBef>
              <a:spcAft>
                <a:spcPct val="0"/>
              </a:spcAft>
            </a:pPr>
            <a:endParaRPr lang="bg-BG" altLang="bg-BG">
              <a:solidFill>
                <a:prstClr val="black"/>
              </a:solidFill>
              <a:latin typeface="Arial" panose="020B0604020202020204" pitchFamily="34" charset="0"/>
            </a:endParaRPr>
          </a:p>
        </p:txBody>
      </p:sp>
      <p:sp>
        <p:nvSpPr>
          <p:cNvPr id="8" name="TextBox 7">
            <a:extLst>
              <a:ext uri="{FF2B5EF4-FFF2-40B4-BE49-F238E27FC236}">
                <a16:creationId xmlns:a16="http://schemas.microsoft.com/office/drawing/2014/main" id="{F1BF978D-A104-9C8F-C401-295FC7B00AB0}"/>
              </a:ext>
            </a:extLst>
          </p:cNvPr>
          <p:cNvSpPr txBox="1"/>
          <p:nvPr/>
        </p:nvSpPr>
        <p:spPr>
          <a:xfrm>
            <a:off x="2638790" y="727522"/>
            <a:ext cx="14173199" cy="1396536"/>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04 - Competencias para emprendedores/as sociales</a:t>
            </a:r>
          </a:p>
          <a:p>
            <a:pPr algn="ctr">
              <a:lnSpc>
                <a:spcPts val="5449"/>
              </a:lnSpc>
              <a:defRPr sz="4000">
                <a:solidFill>
                  <a:srgbClr val="000000"/>
                </a:solidFill>
                <a:latin typeface="Abhaya Libre Regular"/>
              </a:defRPr>
            </a:pPr>
            <a:r>
              <a:t>Construir equipos fuertes</a:t>
            </a:r>
            <a:endParaRPr lang="en-US" sz="3600" dirty="0">
              <a:solidFill>
                <a:srgbClr val="000000"/>
              </a:solidFill>
              <a:latin typeface="Abhaya Libre Regular"/>
            </a:endParaRPr>
          </a:p>
        </p:txBody>
      </p:sp>
      <p:sp>
        <p:nvSpPr>
          <p:cNvPr id="17" name="TextBox 16">
            <a:extLst>
              <a:ext uri="{FF2B5EF4-FFF2-40B4-BE49-F238E27FC236}">
                <a16:creationId xmlns:a16="http://schemas.microsoft.com/office/drawing/2014/main" id="{D1883E0E-F05D-D1FF-57C8-BAE964B86B51}"/>
              </a:ext>
            </a:extLst>
          </p:cNvPr>
          <p:cNvSpPr txBox="1"/>
          <p:nvPr/>
        </p:nvSpPr>
        <p:spPr>
          <a:xfrm>
            <a:off x="3428999" y="3858680"/>
            <a:ext cx="15000514" cy="369332"/>
          </a:xfrm>
          <a:prstGeom prst="rect">
            <a:avLst/>
          </a:prstGeom>
          <a:noFill/>
        </p:spPr>
        <p:txBody>
          <a:bodyPr wrap="square">
            <a:spAutoFit/>
          </a:bodyPr>
          <a:lstStyle/>
          <a:p>
            <a:endParaRPr lang="bg-BG" dirty="0">
              <a:solidFill>
                <a:prstClr val="black"/>
              </a:solidFill>
            </a:endParaRPr>
          </a:p>
        </p:txBody>
      </p:sp>
    </p:spTree>
    <p:extLst>
      <p:ext uri="{BB962C8B-B14F-4D97-AF65-F5344CB8AC3E}">
        <p14:creationId xmlns:p14="http://schemas.microsoft.com/office/powerpoint/2010/main" val="1845960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894024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4015353" y="4012359"/>
            <a:ext cx="12761798" cy="4648925"/>
            <a:chOff x="-32972" y="98978"/>
            <a:chExt cx="2377441" cy="1781722"/>
          </a:xfrm>
        </p:grpSpPr>
        <p:sp>
          <p:nvSpPr>
            <p:cNvPr id="8" name="Freeform 8"/>
            <p:cNvSpPr/>
            <p:nvPr/>
          </p:nvSpPr>
          <p:spPr>
            <a:xfrm>
              <a:off x="-32972" y="98978"/>
              <a:ext cx="2377441" cy="1781722"/>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sp>
      </p:grpSp>
      <p:sp>
        <p:nvSpPr>
          <p:cNvPr id="9" name="TextBox 9"/>
          <p:cNvSpPr txBox="1"/>
          <p:nvPr/>
        </p:nvSpPr>
        <p:spPr>
          <a:xfrm>
            <a:off x="3810000" y="708411"/>
            <a:ext cx="12395301" cy="1442703"/>
          </a:xfrm>
          <a:prstGeom prst="rect">
            <a:avLst/>
          </a:prstGeom>
        </p:spPr>
        <p:txBody>
          <a:bodyPr wrap="square" lIns="0" tIns="0" rIns="0" bIns="0" anchor="t">
            <a:spAutoFit/>
          </a:bodyPr>
          <a:lstStyle/>
          <a:p>
            <a:pPr algn="ctr">
              <a:lnSpc>
                <a:spcPts val="5449"/>
              </a:lnSpc>
              <a:defRPr sz="4800">
                <a:solidFill>
                  <a:srgbClr val="000000"/>
                </a:solidFill>
                <a:latin typeface="Abhaya Libre Regular"/>
              </a:defRPr>
            </a:pPr>
            <a:r>
              <a:t>05 - Impacto social y emprendimiento social </a:t>
            </a:r>
          </a:p>
          <a:p>
            <a:pPr algn="ctr">
              <a:lnSpc>
                <a:spcPts val="5449"/>
              </a:lnSpc>
              <a:defRPr sz="4800">
                <a:solidFill>
                  <a:srgbClr val="000000"/>
                </a:solidFill>
                <a:latin typeface="Abhaya Libre Regular"/>
              </a:defRPr>
            </a:pPr>
            <a:r>
              <a:t>Datos y estadísticas</a:t>
            </a:r>
          </a:p>
        </p:txBody>
      </p:sp>
      <p:sp>
        <p:nvSpPr>
          <p:cNvPr id="26" name="TextBox 25">
            <a:extLst>
              <a:ext uri="{FF2B5EF4-FFF2-40B4-BE49-F238E27FC236}">
                <a16:creationId xmlns:a16="http://schemas.microsoft.com/office/drawing/2014/main" id="{6D3644B9-69CF-5451-3433-FF4D3B41C8B4}"/>
              </a:ext>
            </a:extLst>
          </p:cNvPr>
          <p:cNvSpPr txBox="1"/>
          <p:nvPr/>
        </p:nvSpPr>
        <p:spPr>
          <a:xfrm>
            <a:off x="6474330" y="4222560"/>
            <a:ext cx="7554437" cy="1938992"/>
          </a:xfrm>
          <a:prstGeom prst="rect">
            <a:avLst/>
          </a:prstGeom>
          <a:noFill/>
        </p:spPr>
        <p:txBody>
          <a:bodyPr wrap="square">
            <a:spAutoFit/>
          </a:bodyPr>
          <a:lstStyle/>
          <a:p>
            <a:pPr algn="just">
              <a:defRPr sz="2350">
                <a:latin typeface="Abhaya Libre Regular" panose="020B0604020202020204" charset="0"/>
                <a:cs typeface="Abhaya Libre Regular" panose="020B0604020202020204" charset="0"/>
              </a:defRPr>
            </a:pPr>
            <a:r>
              <a:t>La tasa media de prevalencia de la actividad empresarial social entre los/as empresarios/as nacientes en la fase de puesta en marcha (actualmente, están tratando de iniciar la actividad empresarial social) es del 3,2 %. </a:t>
            </a:r>
          </a:p>
          <a:p>
            <a:pPr algn="just"/>
            <a:endParaRPr lang="en-US" sz="2400" dirty="0">
              <a:latin typeface="Abhaya Libre Regular" panose="020B0604020202020204" charset="0"/>
              <a:cs typeface="Abhaya Libre Regular" panose="020B0604020202020204" charset="0"/>
            </a:endParaRPr>
          </a:p>
        </p:txBody>
      </p:sp>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62800" y="5986475"/>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943600" y="4652180"/>
            <a:ext cx="360770" cy="328382"/>
          </a:xfrm>
          <a:prstGeom prst="rect">
            <a:avLst/>
          </a:prstGeom>
        </p:spPr>
      </p:pic>
      <p:sp>
        <p:nvSpPr>
          <p:cNvPr id="32" name="TextBox 31">
            <a:extLst>
              <a:ext uri="{FF2B5EF4-FFF2-40B4-BE49-F238E27FC236}">
                <a16:creationId xmlns:a16="http://schemas.microsoft.com/office/drawing/2014/main" id="{C5DF3E2C-FE28-4A74-252D-8AAF7D050A81}"/>
              </a:ext>
            </a:extLst>
          </p:cNvPr>
          <p:cNvSpPr txBox="1"/>
          <p:nvPr/>
        </p:nvSpPr>
        <p:spPr>
          <a:xfrm>
            <a:off x="7729452" y="5824549"/>
            <a:ext cx="7597637" cy="815608"/>
          </a:xfrm>
          <a:prstGeom prst="rect">
            <a:avLst/>
          </a:prstGeom>
          <a:noFill/>
        </p:spPr>
        <p:txBody>
          <a:bodyPr wrap="square">
            <a:spAutoFit/>
          </a:bodyPr>
          <a:lstStyle/>
          <a:p>
            <a:pPr algn="just">
              <a:defRPr sz="2350">
                <a:latin typeface="Abhaya Libre Regular" panose="020B0604020202020204" charset="0"/>
                <a:cs typeface="Abhaya Libre Regular" panose="020B0604020202020204" charset="0"/>
              </a:defRPr>
            </a:pPr>
            <a:r>
              <a:t>La tasa media de prevalencia de las personas que actualmente dirigen una actividad empresarial social operativa es del 3,7 %. </a:t>
            </a:r>
            <a:endParaRPr lang="bg-BG" sz="2350" dirty="0">
              <a:cs typeface="Abhaya Libre Regular" panose="020B0604020202020204" charset="0"/>
            </a:endParaRPr>
          </a:p>
        </p:txBody>
      </p:sp>
      <p:sp>
        <p:nvSpPr>
          <p:cNvPr id="36" name="TextBox 35">
            <a:extLst>
              <a:ext uri="{FF2B5EF4-FFF2-40B4-BE49-F238E27FC236}">
                <a16:creationId xmlns:a16="http://schemas.microsoft.com/office/drawing/2014/main" id="{C9D38F1A-9AF0-5298-A130-1AE8E90F31C2}"/>
              </a:ext>
            </a:extLst>
          </p:cNvPr>
          <p:cNvSpPr txBox="1"/>
          <p:nvPr/>
        </p:nvSpPr>
        <p:spPr>
          <a:xfrm>
            <a:off x="5301227" y="6889554"/>
            <a:ext cx="10744201" cy="1538883"/>
          </a:xfrm>
          <a:prstGeom prst="rect">
            <a:avLst/>
          </a:prstGeom>
          <a:noFill/>
        </p:spPr>
        <p:txBody>
          <a:bodyPr wrap="square">
            <a:spAutoFit/>
          </a:bodyPr>
          <a:lstStyle/>
          <a:p>
            <a:pPr algn="just">
              <a:defRPr sz="2350">
                <a:solidFill>
                  <a:srgbClr val="303A3E"/>
                </a:solidFill>
                <a:effectLst/>
                <a:latin typeface="Abhaya Libre Regular" panose="020B0604020202020204" charset="0"/>
                <a:cs typeface="Abhaya Libre Regular" panose="020B0604020202020204" charset="0"/>
              </a:defRPr>
            </a:pPr>
            <a:r>
              <a:rPr dirty="0"/>
              <a:t>Entre la </a:t>
            </a:r>
            <a:r>
              <a:rPr dirty="0" err="1"/>
              <a:t>juventud</a:t>
            </a:r>
            <a:r>
              <a:rPr dirty="0"/>
              <a:t> de 18 a 34 </a:t>
            </a:r>
            <a:r>
              <a:rPr dirty="0" err="1"/>
              <a:t>años</a:t>
            </a:r>
            <a:r>
              <a:rPr dirty="0"/>
              <a:t>, hay una mayor </a:t>
            </a:r>
            <a:r>
              <a:rPr dirty="0" err="1"/>
              <a:t>representación</a:t>
            </a:r>
            <a:r>
              <a:rPr dirty="0"/>
              <a:t> de </a:t>
            </a:r>
            <a:r>
              <a:rPr dirty="0" err="1"/>
              <a:t>emprendedores</a:t>
            </a:r>
            <a:r>
              <a:rPr dirty="0"/>
              <a:t>/as </a:t>
            </a:r>
            <a:r>
              <a:rPr dirty="0" err="1"/>
              <a:t>sociales</a:t>
            </a:r>
            <a:r>
              <a:rPr dirty="0"/>
              <a:t> que de </a:t>
            </a:r>
            <a:r>
              <a:rPr dirty="0" err="1"/>
              <a:t>emprendedores</a:t>
            </a:r>
            <a:r>
              <a:rPr dirty="0"/>
              <a:t> </a:t>
            </a:r>
            <a:r>
              <a:rPr dirty="0" err="1"/>
              <a:t>comerciales</a:t>
            </a:r>
            <a:r>
              <a:rPr dirty="0"/>
              <a:t> </a:t>
            </a:r>
            <a:r>
              <a:rPr dirty="0" err="1"/>
              <a:t>en</a:t>
            </a:r>
            <a:r>
              <a:rPr dirty="0"/>
              <a:t> Europa Occidental. Sin embargo, al </a:t>
            </a:r>
            <a:r>
              <a:rPr dirty="0" err="1"/>
              <a:t>este</a:t>
            </a:r>
            <a:r>
              <a:rPr dirty="0"/>
              <a:t> de Europa hay </a:t>
            </a:r>
            <a:r>
              <a:rPr dirty="0" err="1"/>
              <a:t>más</a:t>
            </a:r>
            <a:r>
              <a:rPr dirty="0"/>
              <a:t> </a:t>
            </a:r>
            <a:r>
              <a:rPr dirty="0" err="1"/>
              <a:t>emprendedores</a:t>
            </a:r>
            <a:r>
              <a:rPr dirty="0"/>
              <a:t> </a:t>
            </a:r>
            <a:r>
              <a:rPr dirty="0" err="1"/>
              <a:t>comerciales</a:t>
            </a:r>
            <a:r>
              <a:rPr dirty="0"/>
              <a:t> que </a:t>
            </a:r>
            <a:r>
              <a:rPr dirty="0" err="1"/>
              <a:t>emprendedores</a:t>
            </a:r>
            <a:r>
              <a:rPr dirty="0"/>
              <a:t> </a:t>
            </a:r>
            <a:r>
              <a:rPr dirty="0" err="1"/>
              <a:t>sociales</a:t>
            </a:r>
            <a:r>
              <a:rPr dirty="0"/>
              <a:t> </a:t>
            </a:r>
            <a:r>
              <a:rPr dirty="0" err="1"/>
              <a:t>en</a:t>
            </a:r>
            <a:r>
              <a:rPr dirty="0"/>
              <a:t> </a:t>
            </a:r>
            <a:r>
              <a:rPr dirty="0" err="1"/>
              <a:t>este</a:t>
            </a:r>
            <a:r>
              <a:rPr dirty="0"/>
              <a:t> </a:t>
            </a:r>
            <a:r>
              <a:rPr dirty="0" err="1"/>
              <a:t>rango</a:t>
            </a:r>
            <a:r>
              <a:rPr dirty="0"/>
              <a:t> de </a:t>
            </a:r>
            <a:r>
              <a:rPr dirty="0" err="1"/>
              <a:t>edad</a:t>
            </a:r>
            <a:r>
              <a:rPr dirty="0"/>
              <a:t>. </a:t>
            </a:r>
            <a:endParaRPr lang="bg-BG" sz="2350" dirty="0">
              <a:cs typeface="Abhaya Libre Regular" panose="020B0604020202020204" charset="0"/>
            </a:endParaRPr>
          </a:p>
        </p:txBody>
      </p:sp>
      <p:pic>
        <p:nvPicPr>
          <p:cNvPr id="41" name="Picture 14">
            <a:extLst>
              <a:ext uri="{FF2B5EF4-FFF2-40B4-BE49-F238E27FC236}">
                <a16:creationId xmlns:a16="http://schemas.microsoft.com/office/drawing/2014/main" id="{26FD4602-754B-1D5D-3FAC-7B4DE5E25B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38200" y="5144642"/>
            <a:ext cx="2345667" cy="1684615"/>
          </a:xfrm>
          <a:prstGeom prst="rect">
            <a:avLst/>
          </a:prstGeom>
        </p:spPr>
      </p:pic>
      <p:sp>
        <p:nvSpPr>
          <p:cNvPr id="43" name="TextBox 42">
            <a:extLst>
              <a:ext uri="{FF2B5EF4-FFF2-40B4-BE49-F238E27FC236}">
                <a16:creationId xmlns:a16="http://schemas.microsoft.com/office/drawing/2014/main" id="{DBAE36C8-AC71-7F6C-2406-5CB793E80242}"/>
              </a:ext>
            </a:extLst>
          </p:cNvPr>
          <p:cNvSpPr txBox="1"/>
          <p:nvPr/>
        </p:nvSpPr>
        <p:spPr>
          <a:xfrm>
            <a:off x="2971800" y="2497605"/>
            <a:ext cx="13741658" cy="1200329"/>
          </a:xfrm>
          <a:prstGeom prst="rect">
            <a:avLst/>
          </a:prstGeom>
          <a:noFill/>
        </p:spPr>
        <p:txBody>
          <a:bodyPr wrap="square">
            <a:spAutoFit/>
          </a:bodyPr>
          <a:lstStyle/>
          <a:p>
            <a:pPr algn="just">
              <a:defRPr sz="2400">
                <a:latin typeface="Abhaya Libre Regular" panose="020B0604020202020204" charset="0"/>
                <a:cs typeface="Abhaya Libre Regular" panose="020B0604020202020204" charset="0"/>
              </a:defRPr>
            </a:pPr>
            <a:r>
              <a:rPr>
                <a:effectLst/>
              </a:rPr>
              <a:t>Principales conclusiones del estudio del </a:t>
            </a:r>
            <a:r>
              <a:t>Monitoreo Global de Emprendimiento (GEM) sobre empresas emergentes con impacto social y actividad empresarial social. El informe se basa en entrevistas con 167.793 personas adultas en 58 economías y, por lo tanto, es el mayor estudio comparativo de empresas emergentes de impacto social y emprendimiento social en el mundo. </a:t>
            </a:r>
            <a:endParaRPr lang="bg-BG" sz="2400" dirty="0">
              <a:cs typeface="Abhaya Libre Regular" panose="020B0604020202020204" charset="0"/>
            </a:endParaRPr>
          </a:p>
        </p:txBody>
      </p:sp>
      <p:pic>
        <p:nvPicPr>
          <p:cNvPr id="52" name="Picture 4">
            <a:extLst>
              <a:ext uri="{FF2B5EF4-FFF2-40B4-BE49-F238E27FC236}">
                <a16:creationId xmlns:a16="http://schemas.microsoft.com/office/drawing/2014/main" id="{420099C8-8696-0630-2448-C2A36BA621E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38913" y="7440038"/>
            <a:ext cx="360770" cy="32838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3810000" y="708411"/>
            <a:ext cx="12395301" cy="1442703"/>
          </a:xfrm>
          <a:prstGeom prst="rect">
            <a:avLst/>
          </a:prstGeom>
        </p:spPr>
        <p:txBody>
          <a:bodyPr wrap="square" lIns="0" tIns="0" rIns="0" bIns="0" anchor="t">
            <a:spAutoFit/>
          </a:bodyPr>
          <a:lstStyle/>
          <a:p>
            <a:pPr algn="ctr">
              <a:lnSpc>
                <a:spcPts val="5449"/>
              </a:lnSpc>
              <a:defRPr sz="4800">
                <a:solidFill>
                  <a:srgbClr val="000000"/>
                </a:solidFill>
                <a:latin typeface="Abhaya Libre Regular"/>
              </a:defRPr>
            </a:pPr>
            <a:r>
              <a:t>05 - Impacto social y emprendimiento social </a:t>
            </a:r>
          </a:p>
          <a:p>
            <a:pPr algn="ctr">
              <a:lnSpc>
                <a:spcPts val="5449"/>
              </a:lnSpc>
              <a:defRPr sz="4800">
                <a:solidFill>
                  <a:srgbClr val="000000"/>
                </a:solidFill>
                <a:latin typeface="Abhaya Libre Regular"/>
              </a:defRPr>
            </a:pPr>
            <a:r>
              <a:t>Datos y estadísticas</a:t>
            </a:r>
          </a:p>
        </p:txBody>
      </p:sp>
      <p:sp>
        <p:nvSpPr>
          <p:cNvPr id="28" name="TextBox 27">
            <a:extLst>
              <a:ext uri="{FF2B5EF4-FFF2-40B4-BE49-F238E27FC236}">
                <a16:creationId xmlns:a16="http://schemas.microsoft.com/office/drawing/2014/main" id="{16DF6A1A-ECF5-8E89-5D2F-A808C7AE8485}"/>
              </a:ext>
            </a:extLst>
          </p:cNvPr>
          <p:cNvSpPr txBox="1"/>
          <p:nvPr/>
        </p:nvSpPr>
        <p:spPr>
          <a:xfrm>
            <a:off x="5415907" y="3044984"/>
            <a:ext cx="7732497" cy="1938992"/>
          </a:xfrm>
          <a:prstGeom prst="rect">
            <a:avLst/>
          </a:prstGeom>
          <a:noFill/>
        </p:spPr>
        <p:txBody>
          <a:bodyPr wrap="square">
            <a:spAutoFit/>
          </a:bodyPr>
          <a:lstStyle/>
          <a:p>
            <a:pPr algn="just">
              <a:defRPr sz="2350">
                <a:solidFill>
                  <a:prstClr val="black"/>
                </a:solidFill>
                <a:latin typeface="Abhaya Libre Regular" panose="020B0604020202020204" charset="0"/>
                <a:cs typeface="Abhaya Libre Regular" panose="020B0604020202020204" charset="0"/>
              </a:defRPr>
            </a:pPr>
            <a:r>
              <a:rPr dirty="0"/>
              <a:t>Uno de los </a:t>
            </a:r>
            <a:r>
              <a:rPr dirty="0" err="1"/>
              <a:t>temas</a:t>
            </a:r>
            <a:r>
              <a:rPr dirty="0"/>
              <a:t> </a:t>
            </a:r>
            <a:r>
              <a:rPr dirty="0" err="1"/>
              <a:t>emergentes</a:t>
            </a:r>
            <a:r>
              <a:rPr dirty="0"/>
              <a:t> </a:t>
            </a:r>
            <a:r>
              <a:rPr dirty="0" err="1"/>
              <a:t>en</a:t>
            </a:r>
            <a:r>
              <a:rPr dirty="0"/>
              <a:t> </a:t>
            </a:r>
            <a:r>
              <a:rPr dirty="0" err="1"/>
              <a:t>el</a:t>
            </a:r>
            <a:r>
              <a:rPr dirty="0"/>
              <a:t> </a:t>
            </a:r>
            <a:r>
              <a:rPr dirty="0" err="1"/>
              <a:t>emprendimiento</a:t>
            </a:r>
            <a:r>
              <a:rPr dirty="0"/>
              <a:t> social es la </a:t>
            </a:r>
            <a:r>
              <a:rPr dirty="0" err="1"/>
              <a:t>medición</a:t>
            </a:r>
            <a:r>
              <a:rPr dirty="0"/>
              <a:t> del </a:t>
            </a:r>
            <a:r>
              <a:rPr dirty="0" err="1"/>
              <a:t>impacto</a:t>
            </a:r>
            <a:r>
              <a:rPr dirty="0"/>
              <a:t> social. </a:t>
            </a:r>
            <a:r>
              <a:rPr dirty="0" err="1"/>
              <a:t>Aproximadamente</a:t>
            </a:r>
            <a:r>
              <a:rPr dirty="0"/>
              <a:t> la </a:t>
            </a:r>
            <a:r>
              <a:rPr dirty="0" err="1"/>
              <a:t>mitad</a:t>
            </a:r>
            <a:r>
              <a:rPr dirty="0"/>
              <a:t> de las personas que se </a:t>
            </a:r>
            <a:r>
              <a:rPr dirty="0" err="1"/>
              <a:t>ajustan</a:t>
            </a:r>
            <a:r>
              <a:rPr dirty="0"/>
              <a:t> a la </a:t>
            </a:r>
            <a:r>
              <a:rPr dirty="0" err="1"/>
              <a:t>definición</a:t>
            </a:r>
            <a:r>
              <a:rPr dirty="0"/>
              <a:t> general de </a:t>
            </a:r>
            <a:r>
              <a:rPr dirty="0" err="1"/>
              <a:t>emprendedores</a:t>
            </a:r>
            <a:r>
              <a:rPr dirty="0"/>
              <a:t>/as </a:t>
            </a:r>
            <a:r>
              <a:rPr dirty="0" err="1"/>
              <a:t>sociales</a:t>
            </a:r>
            <a:r>
              <a:rPr dirty="0"/>
              <a:t> </a:t>
            </a:r>
            <a:r>
              <a:rPr dirty="0" err="1"/>
              <a:t>afirman</a:t>
            </a:r>
            <a:r>
              <a:rPr dirty="0"/>
              <a:t> que </a:t>
            </a:r>
            <a:r>
              <a:rPr dirty="0" err="1"/>
              <a:t>dedican</a:t>
            </a:r>
            <a:r>
              <a:rPr dirty="0"/>
              <a:t> un </a:t>
            </a:r>
            <a:r>
              <a:rPr dirty="0" err="1"/>
              <a:t>esfuerzo</a:t>
            </a:r>
            <a:r>
              <a:rPr dirty="0"/>
              <a:t> considerable </a:t>
            </a:r>
            <a:r>
              <a:rPr dirty="0" err="1"/>
              <a:t>en</a:t>
            </a:r>
            <a:r>
              <a:rPr dirty="0"/>
              <a:t> </a:t>
            </a:r>
            <a:r>
              <a:rPr dirty="0" err="1"/>
              <a:t>medir</a:t>
            </a:r>
            <a:r>
              <a:rPr dirty="0"/>
              <a:t> </a:t>
            </a:r>
            <a:r>
              <a:rPr dirty="0" err="1"/>
              <a:t>el</a:t>
            </a:r>
            <a:r>
              <a:rPr dirty="0"/>
              <a:t> </a:t>
            </a:r>
            <a:r>
              <a:rPr dirty="0" err="1"/>
              <a:t>impacto</a:t>
            </a:r>
            <a:r>
              <a:rPr dirty="0"/>
              <a:t> social y </a:t>
            </a:r>
            <a:r>
              <a:rPr dirty="0" err="1"/>
              <a:t>medioambiental</a:t>
            </a:r>
            <a:r>
              <a:rPr dirty="0"/>
              <a:t> de sus </a:t>
            </a:r>
            <a:r>
              <a:rPr dirty="0" err="1"/>
              <a:t>actividades</a:t>
            </a:r>
            <a:r>
              <a:rPr dirty="0"/>
              <a:t> de </a:t>
            </a:r>
            <a:r>
              <a:rPr dirty="0" err="1"/>
              <a:t>emprendimiento</a:t>
            </a:r>
            <a:r>
              <a:rPr dirty="0"/>
              <a:t> social. </a:t>
            </a:r>
            <a:endParaRPr lang="bg-BG" sz="2350" dirty="0">
              <a:solidFill>
                <a:prstClr val="black"/>
              </a:solidFill>
              <a:cs typeface="Abhaya Libre Regular" panose="020B0604020202020204" charset="0"/>
            </a:endParaRPr>
          </a:p>
        </p:txBody>
      </p:sp>
      <p:sp>
        <p:nvSpPr>
          <p:cNvPr id="34" name="TextBox 33">
            <a:extLst>
              <a:ext uri="{FF2B5EF4-FFF2-40B4-BE49-F238E27FC236}">
                <a16:creationId xmlns:a16="http://schemas.microsoft.com/office/drawing/2014/main" id="{5F6A87C4-7F7A-5A3F-0AD4-7F08BFF9CBD1}"/>
              </a:ext>
            </a:extLst>
          </p:cNvPr>
          <p:cNvSpPr txBox="1"/>
          <p:nvPr/>
        </p:nvSpPr>
        <p:spPr>
          <a:xfrm>
            <a:off x="5374835" y="5524138"/>
            <a:ext cx="4858224" cy="2262158"/>
          </a:xfrm>
          <a:prstGeom prst="rect">
            <a:avLst/>
          </a:prstGeom>
          <a:noFill/>
        </p:spPr>
        <p:txBody>
          <a:bodyPr wrap="square">
            <a:spAutoFit/>
          </a:bodyPr>
          <a:lstStyle/>
          <a:p>
            <a:pPr algn="just">
              <a:defRPr sz="2350">
                <a:solidFill>
                  <a:prstClr val="black"/>
                </a:solidFill>
                <a:latin typeface="Abhaya Libre Regular" panose="020B0604020202020204" charset="0"/>
                <a:cs typeface="Abhaya Libre Regular" panose="020B0604020202020204" charset="0"/>
              </a:defRPr>
            </a:pPr>
            <a:r>
              <a:rPr dirty="0" err="1"/>
              <a:t>Aproximadamente</a:t>
            </a:r>
            <a:r>
              <a:rPr dirty="0"/>
              <a:t> 5 de </a:t>
            </a:r>
            <a:r>
              <a:rPr dirty="0" err="1"/>
              <a:t>cada</a:t>
            </a:r>
            <a:r>
              <a:rPr dirty="0"/>
              <a:t> 10 personas </a:t>
            </a:r>
            <a:r>
              <a:rPr dirty="0" err="1"/>
              <a:t>involucradas</a:t>
            </a:r>
            <a:r>
              <a:rPr dirty="0"/>
              <a:t> </a:t>
            </a:r>
            <a:r>
              <a:rPr dirty="0" err="1"/>
              <a:t>en</a:t>
            </a:r>
            <a:r>
              <a:rPr dirty="0"/>
              <a:t> una </a:t>
            </a:r>
            <a:r>
              <a:rPr dirty="0" err="1"/>
              <a:t>actividad</a:t>
            </a:r>
            <a:r>
              <a:rPr dirty="0"/>
              <a:t> de </a:t>
            </a:r>
            <a:r>
              <a:rPr dirty="0" err="1"/>
              <a:t>emprendimiento</a:t>
            </a:r>
            <a:r>
              <a:rPr dirty="0"/>
              <a:t> social que </a:t>
            </a:r>
            <a:r>
              <a:rPr dirty="0" err="1"/>
              <a:t>actualmente</a:t>
            </a:r>
            <a:r>
              <a:rPr dirty="0"/>
              <a:t> </a:t>
            </a:r>
            <a:r>
              <a:rPr dirty="0" err="1"/>
              <a:t>está</a:t>
            </a:r>
            <a:r>
              <a:rPr dirty="0"/>
              <a:t> </a:t>
            </a:r>
            <a:r>
              <a:rPr dirty="0" err="1"/>
              <a:t>en</a:t>
            </a:r>
            <a:r>
              <a:rPr dirty="0"/>
              <a:t> </a:t>
            </a:r>
            <a:r>
              <a:rPr dirty="0" err="1"/>
              <a:t>funcionamiento</a:t>
            </a:r>
            <a:r>
              <a:rPr dirty="0"/>
              <a:t> </a:t>
            </a:r>
            <a:r>
              <a:rPr dirty="0" err="1"/>
              <a:t>reinvierten</a:t>
            </a:r>
            <a:r>
              <a:rPr dirty="0"/>
              <a:t> los </a:t>
            </a:r>
            <a:r>
              <a:rPr dirty="0" err="1"/>
              <a:t>beneficios</a:t>
            </a:r>
            <a:r>
              <a:rPr dirty="0"/>
              <a:t> </a:t>
            </a:r>
            <a:r>
              <a:rPr dirty="0" err="1"/>
              <a:t>hacia</a:t>
            </a:r>
            <a:r>
              <a:rPr dirty="0"/>
              <a:t> los </a:t>
            </a:r>
            <a:r>
              <a:rPr dirty="0" err="1"/>
              <a:t>objetivos</a:t>
            </a:r>
            <a:r>
              <a:rPr dirty="0"/>
              <a:t> </a:t>
            </a:r>
            <a:r>
              <a:rPr dirty="0" err="1"/>
              <a:t>sociales</a:t>
            </a:r>
            <a:r>
              <a:rPr dirty="0"/>
              <a:t> </a:t>
            </a:r>
            <a:r>
              <a:rPr dirty="0" err="1"/>
              <a:t>establecidos</a:t>
            </a:r>
            <a:r>
              <a:rPr dirty="0"/>
              <a:t> por la </a:t>
            </a:r>
            <a:r>
              <a:rPr dirty="0" err="1"/>
              <a:t>actividad</a:t>
            </a:r>
            <a:r>
              <a:rPr dirty="0"/>
              <a:t>, </a:t>
            </a:r>
            <a:r>
              <a:rPr dirty="0" err="1"/>
              <a:t>empresa</a:t>
            </a:r>
            <a:r>
              <a:rPr dirty="0"/>
              <a:t> o </a:t>
            </a:r>
            <a:r>
              <a:rPr dirty="0" err="1"/>
              <a:t>iniciativa</a:t>
            </a:r>
            <a:r>
              <a:rPr dirty="0"/>
              <a:t>.</a:t>
            </a:r>
            <a:endParaRPr lang="bg-BG" sz="2350" dirty="0">
              <a:solidFill>
                <a:prstClr val="black"/>
              </a:solidFill>
            </a:endParaRPr>
          </a:p>
        </p:txBody>
      </p:sp>
      <p:grpSp>
        <p:nvGrpSpPr>
          <p:cNvPr id="48" name="Group 7">
            <a:extLst>
              <a:ext uri="{FF2B5EF4-FFF2-40B4-BE49-F238E27FC236}">
                <a16:creationId xmlns:a16="http://schemas.microsoft.com/office/drawing/2014/main" id="{AAFDDF8E-3B8E-D654-B5A1-3D6B2347526B}"/>
              </a:ext>
            </a:extLst>
          </p:cNvPr>
          <p:cNvGrpSpPr>
            <a:grpSpLocks noChangeAspect="1"/>
          </p:cNvGrpSpPr>
          <p:nvPr/>
        </p:nvGrpSpPr>
        <p:grpSpPr>
          <a:xfrm>
            <a:off x="1635637" y="2566435"/>
            <a:ext cx="15401787" cy="6303975"/>
            <a:chOff x="-8575659" y="6563831"/>
            <a:chExt cx="2456392" cy="2009140"/>
          </a:xfrm>
        </p:grpSpPr>
        <p:sp>
          <p:nvSpPr>
            <p:cNvPr id="49" name="Freeform 8">
              <a:extLst>
                <a:ext uri="{FF2B5EF4-FFF2-40B4-BE49-F238E27FC236}">
                  <a16:creationId xmlns:a16="http://schemas.microsoft.com/office/drawing/2014/main" id="{F73FE480-A309-A0D8-5A6A-3AD489561B60}"/>
                </a:ext>
              </a:extLst>
            </p:cNvPr>
            <p:cNvSpPr/>
            <p:nvPr/>
          </p:nvSpPr>
          <p:spPr>
            <a:xfrm>
              <a:off x="-8575659" y="6563831"/>
              <a:ext cx="2456392"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txBody>
            <a:bodyPr/>
            <a:lstStyle/>
            <a:p>
              <a:endParaRPr lang="bg-BG" dirty="0">
                <a:solidFill>
                  <a:prstClr val="black"/>
                </a:solidFill>
              </a:endParaRPr>
            </a:p>
          </p:txBody>
        </p:sp>
      </p:grpSp>
      <p:pic>
        <p:nvPicPr>
          <p:cNvPr id="50" name="Picture 4">
            <a:extLst>
              <a:ext uri="{FF2B5EF4-FFF2-40B4-BE49-F238E27FC236}">
                <a16:creationId xmlns:a16="http://schemas.microsoft.com/office/drawing/2014/main" id="{C965AA75-3BA1-2263-D6C8-861D3A74FE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14065" y="3410853"/>
            <a:ext cx="360770" cy="328382"/>
          </a:xfrm>
          <a:prstGeom prst="rect">
            <a:avLst/>
          </a:prstGeom>
        </p:spPr>
      </p:pic>
      <p:pic>
        <p:nvPicPr>
          <p:cNvPr id="51" name="Picture 4">
            <a:extLst>
              <a:ext uri="{FF2B5EF4-FFF2-40B4-BE49-F238E27FC236}">
                <a16:creationId xmlns:a16="http://schemas.microsoft.com/office/drawing/2014/main" id="{5A67B4C4-F612-3413-7BBD-4430132597C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00" y="5816567"/>
            <a:ext cx="360770" cy="328382"/>
          </a:xfrm>
          <a:prstGeom prst="rect">
            <a:avLst/>
          </a:prstGeom>
        </p:spPr>
      </p:pic>
      <p:pic>
        <p:nvPicPr>
          <p:cNvPr id="53" name="Picture 11">
            <a:extLst>
              <a:ext uri="{FF2B5EF4-FFF2-40B4-BE49-F238E27FC236}">
                <a16:creationId xmlns:a16="http://schemas.microsoft.com/office/drawing/2014/main" id="{343CDE52-FF54-BF2B-48DE-86AC67892BA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121846" y="5617306"/>
            <a:ext cx="2078599" cy="1938992"/>
          </a:xfrm>
          <a:prstGeom prst="rect">
            <a:avLst/>
          </a:prstGeom>
        </p:spPr>
      </p:pic>
    </p:spTree>
    <p:extLst>
      <p:ext uri="{BB962C8B-B14F-4D97-AF65-F5344CB8AC3E}">
        <p14:creationId xmlns:p14="http://schemas.microsoft.com/office/powerpoint/2010/main" val="10324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8168" y="2243034"/>
            <a:ext cx="8334868" cy="6629345"/>
            <a:chOff x="0" y="0"/>
            <a:chExt cx="2374900" cy="2011680"/>
          </a:xfrm>
        </p:grpSpPr>
        <p:sp>
          <p:nvSpPr>
            <p:cNvPr id="8" name="Freeform 8"/>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solidFill>
              <a:srgbClr val="000000">
                <a:alpha val="0"/>
              </a:srgbClr>
            </a:solidFill>
            <a:ln w="12700">
              <a:solidFill>
                <a:srgbClr val="000000"/>
              </a:solidFill>
            </a:ln>
          </p:spPr>
        </p:sp>
      </p:grpSp>
      <p:sp>
        <p:nvSpPr>
          <p:cNvPr id="9" name="TextBox 9"/>
          <p:cNvSpPr txBox="1"/>
          <p:nvPr/>
        </p:nvSpPr>
        <p:spPr>
          <a:xfrm>
            <a:off x="3810000" y="708411"/>
            <a:ext cx="12395301" cy="1442703"/>
          </a:xfrm>
          <a:prstGeom prst="rect">
            <a:avLst/>
          </a:prstGeom>
        </p:spPr>
        <p:txBody>
          <a:bodyPr wrap="square" lIns="0" tIns="0" rIns="0" bIns="0" anchor="t">
            <a:spAutoFit/>
          </a:bodyPr>
          <a:lstStyle/>
          <a:p>
            <a:pPr algn="ctr">
              <a:lnSpc>
                <a:spcPts val="5449"/>
              </a:lnSpc>
              <a:defRPr sz="4800">
                <a:solidFill>
                  <a:srgbClr val="000000"/>
                </a:solidFill>
                <a:latin typeface="Abhaya Libre Regular"/>
              </a:defRPr>
            </a:pPr>
            <a:r>
              <a:t>05 - Impacto social y emprendimiento social </a:t>
            </a:r>
          </a:p>
          <a:p>
            <a:pPr algn="ctr">
              <a:lnSpc>
                <a:spcPts val="5449"/>
              </a:lnSpc>
              <a:defRPr sz="4800">
                <a:solidFill>
                  <a:srgbClr val="000000"/>
                </a:solidFill>
                <a:latin typeface="Abhaya Libre Regular"/>
              </a:defRPr>
            </a:pPr>
            <a:r>
              <a:t>Datos y estadísticas</a:t>
            </a:r>
          </a:p>
        </p:txBody>
      </p:sp>
      <p:pic>
        <p:nvPicPr>
          <p:cNvPr id="18" name="Picture 26">
            <a:extLst>
              <a:ext uri="{FF2B5EF4-FFF2-40B4-BE49-F238E27FC236}">
                <a16:creationId xmlns:a16="http://schemas.microsoft.com/office/drawing/2014/main" id="{B211EC67-0242-FBB6-2ACE-5CEC65AA2E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59745" y="7170959"/>
            <a:ext cx="1262803" cy="1262803"/>
          </a:xfrm>
          <a:prstGeom prst="rect">
            <a:avLst/>
          </a:prstGeom>
        </p:spPr>
      </p:pic>
      <p:pic>
        <p:nvPicPr>
          <p:cNvPr id="29" name="Picture 4">
            <a:extLst>
              <a:ext uri="{FF2B5EF4-FFF2-40B4-BE49-F238E27FC236}">
                <a16:creationId xmlns:a16="http://schemas.microsoft.com/office/drawing/2014/main" id="{6A125E82-A746-E088-50ED-4C15BE1ED5A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50653" y="5545151"/>
            <a:ext cx="360770" cy="328382"/>
          </a:xfrm>
          <a:prstGeom prst="rect">
            <a:avLst/>
          </a:prstGeom>
        </p:spPr>
      </p:pic>
      <p:pic>
        <p:nvPicPr>
          <p:cNvPr id="30" name="Picture 4">
            <a:extLst>
              <a:ext uri="{FF2B5EF4-FFF2-40B4-BE49-F238E27FC236}">
                <a16:creationId xmlns:a16="http://schemas.microsoft.com/office/drawing/2014/main" id="{FF2C3639-5141-8294-C668-8962C77DC7C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4833" y="3367766"/>
            <a:ext cx="360770" cy="328382"/>
          </a:xfrm>
          <a:prstGeom prst="rect">
            <a:avLst/>
          </a:prstGeom>
        </p:spPr>
      </p:pic>
      <p:sp>
        <p:nvSpPr>
          <p:cNvPr id="40" name="TextBox 39">
            <a:extLst>
              <a:ext uri="{FF2B5EF4-FFF2-40B4-BE49-F238E27FC236}">
                <a16:creationId xmlns:a16="http://schemas.microsoft.com/office/drawing/2014/main" id="{7B750ED5-A892-4A75-43B6-8A20DB758022}"/>
              </a:ext>
            </a:extLst>
          </p:cNvPr>
          <p:cNvSpPr txBox="1"/>
          <p:nvPr/>
        </p:nvSpPr>
        <p:spPr>
          <a:xfrm>
            <a:off x="984550" y="5528094"/>
            <a:ext cx="6808139" cy="1538883"/>
          </a:xfrm>
          <a:prstGeom prst="rect">
            <a:avLst/>
          </a:prstGeom>
          <a:noFill/>
        </p:spPr>
        <p:txBody>
          <a:bodyPr wrap="square">
            <a:spAutoFit/>
          </a:bodyPr>
          <a:lstStyle/>
          <a:p>
            <a:pPr algn="just">
              <a:defRPr sz="2350">
                <a:latin typeface="Abhaya Libre Regular" panose="020B0604020202020204" charset="0"/>
                <a:cs typeface="Abhaya Libre Regular" panose="020B0604020202020204" charset="0"/>
              </a:defRPr>
            </a:pPr>
            <a:r>
              <a:t>En general, los/as emprendedores/as sociales tienden a ser bastante optimistas en términos de aspiraciones de crecimiento. Los patrones de tamaño, el uso de voluntarios y las expectativas de trabajo son bastante dispares en todo el mundo. </a:t>
            </a:r>
            <a:endParaRPr lang="bg-BG" sz="2350" dirty="0">
              <a:cs typeface="Abhaya Libre Regular" panose="020B0604020202020204" charset="0"/>
            </a:endParaRPr>
          </a:p>
        </p:txBody>
      </p:sp>
      <p:sp>
        <p:nvSpPr>
          <p:cNvPr id="19" name="TextBox 18">
            <a:extLst>
              <a:ext uri="{FF2B5EF4-FFF2-40B4-BE49-F238E27FC236}">
                <a16:creationId xmlns:a16="http://schemas.microsoft.com/office/drawing/2014/main" id="{B6929EF3-1C69-0352-ABB1-A87FABECC737}"/>
              </a:ext>
            </a:extLst>
          </p:cNvPr>
          <p:cNvSpPr txBox="1"/>
          <p:nvPr/>
        </p:nvSpPr>
        <p:spPr>
          <a:xfrm>
            <a:off x="984550" y="3259578"/>
            <a:ext cx="6685057" cy="1900520"/>
          </a:xfrm>
          <a:prstGeom prst="rect">
            <a:avLst/>
          </a:prstGeom>
          <a:noFill/>
        </p:spPr>
        <p:txBody>
          <a:bodyPr wrap="square">
            <a:spAutoFit/>
          </a:bodyPr>
          <a:lstStyle/>
          <a:p>
            <a:pPr algn="just">
              <a:defRPr>
                <a:latin typeface="Abhaya Libre Regular" panose="020B0604020202020204" charset="0"/>
                <a:cs typeface="Abhaya Libre Regular" panose="020B0604020202020204" charset="0"/>
              </a:defRPr>
            </a:pPr>
            <a:r>
              <a:rPr sz="2350"/>
              <a:t>Los/as emprendedores/as sociales son visibles para la población en general, y el 32 % de la población adulta (de 18 a 64 años) que afirma conocer empresas que pretenden resolver problemas sociales</a:t>
            </a:r>
            <a:r>
              <a:rPr sz="1800"/>
              <a:t>.</a:t>
            </a:r>
            <a:endParaRPr lang="bg-BG" dirty="0"/>
          </a:p>
        </p:txBody>
      </p:sp>
      <p:pic>
        <p:nvPicPr>
          <p:cNvPr id="10" name="Picture 9">
            <a:extLst>
              <a:ext uri="{FF2B5EF4-FFF2-40B4-BE49-F238E27FC236}">
                <a16:creationId xmlns:a16="http://schemas.microsoft.com/office/drawing/2014/main" id="{FEF98646-4867-CF17-416C-CA5756C3229F}"/>
              </a:ext>
            </a:extLst>
          </p:cNvPr>
          <p:cNvPicPr>
            <a:picLocks noChangeAspect="1"/>
          </p:cNvPicPr>
          <p:nvPr/>
        </p:nvPicPr>
        <p:blipFill>
          <a:blip r:embed="rId14"/>
          <a:stretch>
            <a:fillRect/>
          </a:stretch>
        </p:blipFill>
        <p:spPr>
          <a:xfrm>
            <a:off x="9922055" y="3140382"/>
            <a:ext cx="7113996" cy="4743170"/>
          </a:xfrm>
          <a:prstGeom prst="rect">
            <a:avLst/>
          </a:prstGeom>
        </p:spPr>
      </p:pic>
    </p:spTree>
    <p:extLst>
      <p:ext uri="{BB962C8B-B14F-4D97-AF65-F5344CB8AC3E}">
        <p14:creationId xmlns:p14="http://schemas.microsoft.com/office/powerpoint/2010/main" val="89304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2585900" y="4143037"/>
            <a:ext cx="10119377" cy="4267835"/>
          </a:xfrm>
          <a:prstGeom prst="rect">
            <a:avLst/>
          </a:prstGeom>
        </p:spPr>
        <p:txBody>
          <a:bodyPr wrap="square" lIns="0" tIns="0" rIns="0" bIns="0" anchor="t">
            <a:spAutoFit/>
          </a:bodyPr>
          <a:lstStyle/>
          <a:p>
            <a:pPr algn="just">
              <a:lnSpc>
                <a:spcPts val="3359"/>
              </a:lnSpc>
              <a:defRPr sz="2400">
                <a:latin typeface="Abhaya Libre Regular"/>
              </a:defRPr>
            </a:pPr>
            <a:r>
              <a:rPr dirty="0"/>
              <a:t>El </a:t>
            </a:r>
            <a:r>
              <a:rPr dirty="0" err="1"/>
              <a:t>emprendimiento</a:t>
            </a:r>
            <a:r>
              <a:rPr dirty="0"/>
              <a:t> social </a:t>
            </a:r>
            <a:r>
              <a:rPr dirty="0" err="1"/>
              <a:t>fomenta</a:t>
            </a:r>
            <a:r>
              <a:rPr dirty="0"/>
              <a:t> la </a:t>
            </a:r>
            <a:r>
              <a:rPr dirty="0" err="1"/>
              <a:t>difusión</a:t>
            </a:r>
            <a:r>
              <a:rPr dirty="0"/>
              <a:t> de </a:t>
            </a:r>
            <a:r>
              <a:rPr dirty="0" err="1"/>
              <a:t>buenas</a:t>
            </a:r>
            <a:r>
              <a:rPr dirty="0"/>
              <a:t> </a:t>
            </a:r>
            <a:r>
              <a:rPr dirty="0" err="1"/>
              <a:t>prácticas</a:t>
            </a:r>
            <a:r>
              <a:rPr dirty="0"/>
              <a:t> </a:t>
            </a:r>
            <a:r>
              <a:rPr dirty="0" err="1"/>
              <a:t>en</a:t>
            </a:r>
            <a:r>
              <a:rPr dirty="0"/>
              <a:t> las </a:t>
            </a:r>
            <a:r>
              <a:rPr dirty="0" err="1"/>
              <a:t>áreas</a:t>
            </a:r>
            <a:r>
              <a:rPr dirty="0"/>
              <a:t> locales </a:t>
            </a:r>
            <a:r>
              <a:rPr dirty="0" err="1"/>
              <a:t>mediante</a:t>
            </a:r>
            <a:r>
              <a:rPr dirty="0"/>
              <a:t>: </a:t>
            </a:r>
          </a:p>
          <a:p>
            <a:pPr algn="just">
              <a:lnSpc>
                <a:spcPct val="150000"/>
              </a:lnSpc>
              <a:defRPr sz="2400">
                <a:latin typeface="Abhaya Libre Regular"/>
              </a:defRPr>
            </a:pPr>
            <a:r>
              <a:rPr dirty="0"/>
              <a:t>	la </a:t>
            </a:r>
            <a:r>
              <a:rPr dirty="0" err="1"/>
              <a:t>reinversión</a:t>
            </a:r>
            <a:r>
              <a:rPr dirty="0"/>
              <a:t> de los </a:t>
            </a:r>
            <a:r>
              <a:rPr dirty="0" err="1"/>
              <a:t>beneficios</a:t>
            </a:r>
            <a:r>
              <a:rPr dirty="0"/>
              <a:t> </a:t>
            </a:r>
            <a:r>
              <a:rPr dirty="0" err="1"/>
              <a:t>en</a:t>
            </a:r>
            <a:r>
              <a:rPr dirty="0"/>
              <a:t> las zonas </a:t>
            </a:r>
            <a:r>
              <a:rPr dirty="0" err="1"/>
              <a:t>geográficas</a:t>
            </a:r>
            <a:r>
              <a:rPr dirty="0"/>
              <a:t> </a:t>
            </a:r>
            <a:r>
              <a:rPr dirty="0" err="1"/>
              <a:t>en</a:t>
            </a:r>
            <a:r>
              <a:rPr dirty="0"/>
              <a:t> las que se </a:t>
            </a:r>
            <a:r>
              <a:rPr dirty="0" err="1"/>
              <a:t>hayan</a:t>
            </a:r>
            <a:r>
              <a:rPr dirty="0"/>
              <a:t> </a:t>
            </a:r>
            <a:r>
              <a:rPr dirty="0" err="1"/>
              <a:t>creado</a:t>
            </a:r>
            <a:r>
              <a:rPr dirty="0"/>
              <a:t>; </a:t>
            </a:r>
          </a:p>
          <a:p>
            <a:pPr algn="just">
              <a:lnSpc>
                <a:spcPct val="150000"/>
              </a:lnSpc>
              <a:defRPr sz="2400">
                <a:latin typeface="Abhaya Libre Regular"/>
              </a:defRPr>
            </a:pPr>
            <a:r>
              <a:rPr dirty="0"/>
              <a:t>	la </a:t>
            </a:r>
            <a:r>
              <a:rPr dirty="0" err="1"/>
              <a:t>movilización</a:t>
            </a:r>
            <a:r>
              <a:rPr dirty="0"/>
              <a:t> de las </a:t>
            </a:r>
            <a:r>
              <a:rPr dirty="0" err="1"/>
              <a:t>partes</a:t>
            </a:r>
            <a:r>
              <a:rPr dirty="0"/>
              <a:t> </a:t>
            </a:r>
            <a:r>
              <a:rPr dirty="0" err="1"/>
              <a:t>involucradas</a:t>
            </a:r>
            <a:r>
              <a:rPr dirty="0"/>
              <a:t> y los </a:t>
            </a:r>
            <a:r>
              <a:rPr dirty="0" err="1"/>
              <a:t>recursos</a:t>
            </a:r>
            <a:r>
              <a:rPr dirty="0"/>
              <a:t> locales; </a:t>
            </a:r>
          </a:p>
          <a:p>
            <a:pPr algn="just">
              <a:lnSpc>
                <a:spcPct val="150000"/>
              </a:lnSpc>
              <a:defRPr sz="2400">
                <a:latin typeface="Abhaya Libre Regular"/>
              </a:defRPr>
            </a:pPr>
            <a:r>
              <a:rPr dirty="0"/>
              <a:t>	la </a:t>
            </a:r>
            <a:r>
              <a:rPr dirty="0" err="1"/>
              <a:t>creación</a:t>
            </a:r>
            <a:r>
              <a:rPr dirty="0"/>
              <a:t> de una </a:t>
            </a:r>
            <a:r>
              <a:rPr dirty="0" err="1"/>
              <a:t>cultura</a:t>
            </a:r>
            <a:r>
              <a:rPr dirty="0"/>
              <a:t> </a:t>
            </a:r>
            <a:r>
              <a:rPr dirty="0" err="1"/>
              <a:t>emprendedora</a:t>
            </a:r>
            <a:r>
              <a:rPr dirty="0"/>
              <a:t>;</a:t>
            </a:r>
          </a:p>
          <a:p>
            <a:pPr algn="just">
              <a:lnSpc>
                <a:spcPct val="150000"/>
              </a:lnSpc>
              <a:defRPr sz="2400">
                <a:latin typeface="Abhaya Libre Regular"/>
              </a:defRPr>
            </a:pPr>
            <a:r>
              <a:rPr dirty="0"/>
              <a:t>	la </a:t>
            </a:r>
            <a:r>
              <a:rPr dirty="0" err="1"/>
              <a:t>vinculación</a:t>
            </a:r>
            <a:r>
              <a:rPr dirty="0"/>
              <a:t> de las </a:t>
            </a:r>
            <a:r>
              <a:rPr dirty="0" err="1"/>
              <a:t>actividades</a:t>
            </a:r>
            <a:r>
              <a:rPr dirty="0"/>
              <a:t> a las </a:t>
            </a:r>
            <a:r>
              <a:rPr dirty="0" err="1"/>
              <a:t>necesidades</a:t>
            </a:r>
            <a:r>
              <a:rPr dirty="0"/>
              <a:t> locales; </a:t>
            </a:r>
            <a:endParaRPr lang="bg-BG" sz="2400" spc="-36" dirty="0">
              <a:latin typeface="Abhaya Libre Regular"/>
            </a:endParaRPr>
          </a:p>
          <a:p>
            <a:pPr algn="just">
              <a:lnSpc>
                <a:spcPct val="150000"/>
              </a:lnSpc>
              <a:defRPr sz="2400">
                <a:latin typeface="Abhaya Libre Regular"/>
              </a:defRPr>
            </a:pPr>
            <a:r>
              <a:rPr dirty="0"/>
              <a:t>	</a:t>
            </a:r>
            <a:r>
              <a:rPr dirty="0" err="1"/>
              <a:t>el</a:t>
            </a:r>
            <a:r>
              <a:rPr dirty="0"/>
              <a:t> </a:t>
            </a:r>
            <a:r>
              <a:rPr dirty="0" err="1"/>
              <a:t>mantenimiento</a:t>
            </a:r>
            <a:r>
              <a:rPr dirty="0"/>
              <a:t> de </a:t>
            </a:r>
            <a:r>
              <a:rPr dirty="0" err="1"/>
              <a:t>actividades</a:t>
            </a:r>
            <a:r>
              <a:rPr dirty="0"/>
              <a:t> </a:t>
            </a:r>
            <a:r>
              <a:rPr dirty="0" err="1"/>
              <a:t>en</a:t>
            </a:r>
            <a:r>
              <a:rPr dirty="0"/>
              <a:t> </a:t>
            </a:r>
            <a:r>
              <a:rPr dirty="0" err="1"/>
              <a:t>peligro</a:t>
            </a:r>
            <a:r>
              <a:rPr dirty="0"/>
              <a:t> de </a:t>
            </a:r>
            <a:r>
              <a:rPr dirty="0" err="1"/>
              <a:t>desaparecer</a:t>
            </a:r>
            <a:r>
              <a:rPr dirty="0"/>
              <a:t> </a:t>
            </a:r>
            <a:r>
              <a:rPr dirty="0" err="1"/>
              <a:t>porque</a:t>
            </a:r>
            <a:r>
              <a:rPr dirty="0"/>
              <a:t> no son </a:t>
            </a:r>
            <a:r>
              <a:rPr dirty="0" err="1"/>
              <a:t>rentables</a:t>
            </a:r>
            <a:r>
              <a:rPr dirty="0"/>
              <a:t>; </a:t>
            </a:r>
          </a:p>
          <a:p>
            <a:pPr algn="just">
              <a:lnSpc>
                <a:spcPct val="150000"/>
              </a:lnSpc>
              <a:defRPr sz="2400">
                <a:latin typeface="Abhaya Libre Regular"/>
              </a:defRPr>
            </a:pPr>
            <a:r>
              <a:rPr dirty="0"/>
              <a:t>	la </a:t>
            </a:r>
            <a:r>
              <a:rPr dirty="0" err="1"/>
              <a:t>creación</a:t>
            </a:r>
            <a:r>
              <a:rPr dirty="0"/>
              <a:t> de capital social.</a:t>
            </a:r>
          </a:p>
        </p:txBody>
      </p:sp>
      <p:sp>
        <p:nvSpPr>
          <p:cNvPr id="30" name="TextBox 30"/>
          <p:cNvSpPr txBox="1"/>
          <p:nvPr/>
        </p:nvSpPr>
        <p:spPr>
          <a:xfrm>
            <a:off x="2532755" y="2574771"/>
            <a:ext cx="10119376" cy="1308050"/>
          </a:xfrm>
          <a:prstGeom prst="rect">
            <a:avLst/>
          </a:prstGeom>
        </p:spPr>
        <p:txBody>
          <a:bodyPr wrap="square" lIns="0" tIns="0" rIns="0" bIns="0" anchor="t">
            <a:spAutoFit/>
          </a:bodyPr>
          <a:lstStyle/>
          <a:p>
            <a:pPr algn="just">
              <a:lnSpc>
                <a:spcPts val="3359"/>
              </a:lnSpc>
              <a:defRPr sz="2400"/>
            </a:pPr>
            <a:r>
              <a:rPr dirty="0">
                <a:latin typeface="Abhaya Libre Regular"/>
              </a:rPr>
              <a:t>El </a:t>
            </a:r>
            <a:r>
              <a:rPr dirty="0" err="1">
                <a:latin typeface="Abhaya Libre Regular"/>
              </a:rPr>
              <a:t>emprendimiento</a:t>
            </a:r>
            <a:r>
              <a:rPr dirty="0">
                <a:latin typeface="Abhaya Libre Regular"/>
              </a:rPr>
              <a:t> social es una </a:t>
            </a:r>
            <a:r>
              <a:rPr dirty="0" err="1">
                <a:latin typeface="Abhaya Libre Regular"/>
              </a:rPr>
              <a:t>fuerza</a:t>
            </a:r>
            <a:r>
              <a:rPr dirty="0">
                <a:latin typeface="Abhaya Libre Regular"/>
              </a:rPr>
              <a:t> </a:t>
            </a:r>
            <a:r>
              <a:rPr dirty="0" err="1">
                <a:latin typeface="Abhaya Libre Regular"/>
              </a:rPr>
              <a:t>impulsora</a:t>
            </a:r>
            <a:r>
              <a:rPr dirty="0">
                <a:latin typeface="Abhaya Libre Regular"/>
              </a:rPr>
              <a:t> </a:t>
            </a:r>
            <a:r>
              <a:rPr dirty="0" err="1">
                <a:latin typeface="Abhaya Libre Regular"/>
              </a:rPr>
              <a:t>importante</a:t>
            </a:r>
            <a:r>
              <a:rPr dirty="0">
                <a:latin typeface="Abhaya Libre Regular"/>
              </a:rPr>
              <a:t> para </a:t>
            </a:r>
            <a:r>
              <a:rPr dirty="0" err="1">
                <a:latin typeface="Abhaya Libre Regular"/>
              </a:rPr>
              <a:t>el</a:t>
            </a:r>
            <a:r>
              <a:rPr dirty="0">
                <a:latin typeface="Abhaya Libre Regular"/>
              </a:rPr>
              <a:t> </a:t>
            </a:r>
            <a:r>
              <a:rPr dirty="0" err="1">
                <a:latin typeface="Abhaya Libre Regular"/>
              </a:rPr>
              <a:t>desarrollo</a:t>
            </a:r>
            <a:r>
              <a:rPr dirty="0">
                <a:latin typeface="Abhaya Libre Regular"/>
              </a:rPr>
              <a:t> regional. </a:t>
            </a:r>
            <a:r>
              <a:rPr dirty="0" err="1">
                <a:latin typeface="Abhaya Libre Regular"/>
              </a:rPr>
              <a:t>Ocupa</a:t>
            </a:r>
            <a:r>
              <a:rPr dirty="0">
                <a:latin typeface="Abhaya Libre Regular"/>
              </a:rPr>
              <a:t> </a:t>
            </a:r>
            <a:r>
              <a:rPr dirty="0" err="1">
                <a:latin typeface="Abhaya Libre Regular"/>
              </a:rPr>
              <a:t>nichos</a:t>
            </a:r>
            <a:r>
              <a:rPr dirty="0">
                <a:latin typeface="Abhaya Libre Regular"/>
              </a:rPr>
              <a:t> de mercado </a:t>
            </a:r>
            <a:r>
              <a:rPr dirty="0" err="1">
                <a:latin typeface="Abhaya Libre Regular"/>
              </a:rPr>
              <a:t>donde</a:t>
            </a:r>
            <a:r>
              <a:rPr dirty="0">
                <a:latin typeface="Abhaya Libre Regular"/>
              </a:rPr>
              <a:t> los/as </a:t>
            </a:r>
            <a:r>
              <a:rPr dirty="0" err="1">
                <a:latin typeface="Abhaya Libre Regular"/>
              </a:rPr>
              <a:t>responsables</a:t>
            </a:r>
            <a:r>
              <a:rPr dirty="0">
                <a:latin typeface="Abhaya Libre Regular"/>
              </a:rPr>
              <a:t> </a:t>
            </a:r>
            <a:r>
              <a:rPr dirty="0" err="1">
                <a:latin typeface="Abhaya Libre Regular"/>
              </a:rPr>
              <a:t>políticos</a:t>
            </a:r>
            <a:r>
              <a:rPr dirty="0">
                <a:latin typeface="Abhaya Libre Regular"/>
              </a:rPr>
              <a:t>/as no </a:t>
            </a:r>
            <a:r>
              <a:rPr dirty="0" err="1">
                <a:latin typeface="Abhaya Libre Regular"/>
              </a:rPr>
              <a:t>ofrecen</a:t>
            </a:r>
            <a:r>
              <a:rPr dirty="0">
                <a:latin typeface="Abhaya Libre Regular"/>
              </a:rPr>
              <a:t> </a:t>
            </a:r>
            <a:r>
              <a:rPr dirty="0" err="1">
                <a:latin typeface="Abhaya Libre Regular"/>
              </a:rPr>
              <a:t>suficientes</a:t>
            </a:r>
            <a:r>
              <a:rPr dirty="0">
                <a:latin typeface="Abhaya Libre Regular"/>
              </a:rPr>
              <a:t> </a:t>
            </a:r>
            <a:r>
              <a:rPr dirty="0" err="1">
                <a:latin typeface="Abhaya Libre Regular"/>
              </a:rPr>
              <a:t>servicios</a:t>
            </a:r>
            <a:r>
              <a:rPr dirty="0">
                <a:latin typeface="Abhaya Libre Regular"/>
              </a:rPr>
              <a:t> y </a:t>
            </a:r>
            <a:r>
              <a:rPr dirty="0" err="1">
                <a:latin typeface="Abhaya Libre Regular"/>
              </a:rPr>
              <a:t>el</a:t>
            </a:r>
            <a:r>
              <a:rPr dirty="0">
                <a:latin typeface="Abhaya Libre Regular"/>
              </a:rPr>
              <a:t> mercado no </a:t>
            </a:r>
            <a:r>
              <a:rPr dirty="0" err="1">
                <a:latin typeface="Abhaya Libre Regular"/>
              </a:rPr>
              <a:t>obtiene</a:t>
            </a:r>
            <a:r>
              <a:rPr dirty="0">
                <a:latin typeface="Abhaya Libre Regular"/>
              </a:rPr>
              <a:t> </a:t>
            </a:r>
            <a:r>
              <a:rPr dirty="0" err="1">
                <a:latin typeface="Abhaya Libre Regular"/>
              </a:rPr>
              <a:t>suficientes</a:t>
            </a:r>
            <a:r>
              <a:rPr dirty="0">
                <a:latin typeface="Abhaya Libre Regular"/>
              </a:rPr>
              <a:t> </a:t>
            </a:r>
            <a:r>
              <a:rPr dirty="0" err="1">
                <a:latin typeface="Abhaya Libre Regular"/>
              </a:rPr>
              <a:t>ganancias</a:t>
            </a:r>
            <a:r>
              <a:rPr dirty="0">
                <a:latin typeface="Abhaya Libre Regular"/>
              </a:rPr>
              <a:t>.</a:t>
            </a:r>
            <a:r>
              <a:rPr dirty="0">
                <a:effectLst/>
                <a:latin typeface="Montserrat" panose="00000500000000000000" pitchFamily="50" charset="-52"/>
              </a:rPr>
              <a:t> </a:t>
            </a:r>
            <a:endParaRPr lang="en-US" sz="2400" spc="-36" dirty="0">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06 - El papel del emprendimiento social para el desarrollo regional </a:t>
            </a:r>
          </a:p>
        </p:txBody>
      </p:sp>
      <p:pic>
        <p:nvPicPr>
          <p:cNvPr id="24" name="Picture 4">
            <a:extLst>
              <a:ext uri="{FF2B5EF4-FFF2-40B4-BE49-F238E27FC236}">
                <a16:creationId xmlns:a16="http://schemas.microsoft.com/office/drawing/2014/main" id="{7117552C-17E6-05D0-A535-B5F55087B0A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85900" y="5214609"/>
            <a:ext cx="338591" cy="308194"/>
          </a:xfrm>
          <a:prstGeom prst="rect">
            <a:avLst/>
          </a:prstGeom>
        </p:spPr>
      </p:pic>
      <p:pic>
        <p:nvPicPr>
          <p:cNvPr id="3" name="Picture 4">
            <a:extLst>
              <a:ext uri="{FF2B5EF4-FFF2-40B4-BE49-F238E27FC236}">
                <a16:creationId xmlns:a16="http://schemas.microsoft.com/office/drawing/2014/main" id="{2CBA5D94-E1C8-7F86-5AAB-F1AF318E7BF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76936" y="6294818"/>
            <a:ext cx="338591" cy="308194"/>
          </a:xfrm>
          <a:prstGeom prst="rect">
            <a:avLst/>
          </a:prstGeom>
        </p:spPr>
      </p:pic>
      <p:pic>
        <p:nvPicPr>
          <p:cNvPr id="23" name="Picture 4">
            <a:extLst>
              <a:ext uri="{FF2B5EF4-FFF2-40B4-BE49-F238E27FC236}">
                <a16:creationId xmlns:a16="http://schemas.microsoft.com/office/drawing/2014/main" id="{9362D002-2170-A620-B6EC-A56154FADD1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66199" y="6843018"/>
            <a:ext cx="338591" cy="308194"/>
          </a:xfrm>
          <a:prstGeom prst="rect">
            <a:avLst/>
          </a:prstGeom>
        </p:spPr>
      </p:pic>
      <p:pic>
        <p:nvPicPr>
          <p:cNvPr id="27" name="Picture 4">
            <a:extLst>
              <a:ext uri="{FF2B5EF4-FFF2-40B4-BE49-F238E27FC236}">
                <a16:creationId xmlns:a16="http://schemas.microsoft.com/office/drawing/2014/main" id="{126C8E42-3261-4503-0F0E-4DBBBE2301B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81418" y="7384958"/>
            <a:ext cx="338591" cy="308194"/>
          </a:xfrm>
          <a:prstGeom prst="rect">
            <a:avLst/>
          </a:prstGeom>
        </p:spPr>
      </p:pic>
      <p:pic>
        <p:nvPicPr>
          <p:cNvPr id="29" name="Picture 4">
            <a:extLst>
              <a:ext uri="{FF2B5EF4-FFF2-40B4-BE49-F238E27FC236}">
                <a16:creationId xmlns:a16="http://schemas.microsoft.com/office/drawing/2014/main" id="{40AA5F28-097B-C523-9550-7DD3D45A85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66199" y="7958109"/>
            <a:ext cx="338591" cy="308194"/>
          </a:xfrm>
          <a:prstGeom prst="rect">
            <a:avLst/>
          </a:prstGeom>
        </p:spPr>
      </p:pic>
      <p:pic>
        <p:nvPicPr>
          <p:cNvPr id="25" name="Picture 4">
            <a:extLst>
              <a:ext uri="{FF2B5EF4-FFF2-40B4-BE49-F238E27FC236}">
                <a16:creationId xmlns:a16="http://schemas.microsoft.com/office/drawing/2014/main" id="{DCB435B2-613D-BC23-5B61-0EA362B594B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585900" y="9046742"/>
            <a:ext cx="338591" cy="308194"/>
          </a:xfrm>
          <a:prstGeom prst="rect">
            <a:avLst/>
          </a:prstGeom>
        </p:spPr>
      </p:pic>
    </p:spTree>
    <p:extLst>
      <p:ext uri="{BB962C8B-B14F-4D97-AF65-F5344CB8AC3E}">
        <p14:creationId xmlns:p14="http://schemas.microsoft.com/office/powerpoint/2010/main" val="1096164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2895600" y="3876097"/>
            <a:ext cx="8899201" cy="3488134"/>
          </a:xfrm>
          <a:prstGeom prst="rect">
            <a:avLst/>
          </a:prstGeom>
        </p:spPr>
        <p:txBody>
          <a:bodyPr lIns="0" tIns="0" rIns="0" bIns="0" anchor="t">
            <a:spAutoFit/>
          </a:bodyPr>
          <a:lstStyle/>
          <a:p>
            <a:pPr algn="just">
              <a:lnSpc>
                <a:spcPts val="3359"/>
              </a:lnSpc>
              <a:defRPr sz="2800">
                <a:latin typeface="Abhaya Libre Regular"/>
              </a:defRPr>
            </a:pPr>
            <a:r>
              <a:t>El emprendimiento social es un amortiguador contra las crisis por dos razones. La primera es que, debido a sus normas especiales/sin ánimo de lucro, distribución de excedentes y gobernanza democrática, busca estrategias a más largo plazo. El segundo es la flexibilidad de las horas de trabajo y los salarios, una menor jerarquía salarial, una estabilidad laboral/menor rotación, la retención de empleos de adultos/as y la integración de las mujeres. Continúa recibiendo donaciones y ayuda de personas voluntarias porque la gente cree en ello.</a:t>
            </a: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06 - El papel del emprendimiento social para el desarrollo regional </a:t>
            </a:r>
          </a:p>
        </p:txBody>
      </p:sp>
    </p:spTree>
    <p:extLst>
      <p:ext uri="{BB962C8B-B14F-4D97-AF65-F5344CB8AC3E}">
        <p14:creationId xmlns:p14="http://schemas.microsoft.com/office/powerpoint/2010/main" val="889225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anchor="ctr"/>
            <a:lstStyle/>
            <a:p>
              <a:pPr algn="ctr">
                <a:lnSpc>
                  <a:spcPts val="2659"/>
                </a:lnSpc>
              </a:pPr>
              <a:endParaRPr/>
            </a:p>
          </p:txBody>
        </p:sp>
      </p:grpSp>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grpSp>
        <p:nvGrpSpPr>
          <p:cNvPr id="20" name="Group 20"/>
          <p:cNvGrpSpPr/>
          <p:nvPr/>
        </p:nvGrpSpPr>
        <p:grpSpPr>
          <a:xfrm>
            <a:off x="14770557" y="3680995"/>
            <a:ext cx="3086100" cy="3375422"/>
            <a:chOff x="0" y="-76200"/>
            <a:chExt cx="812800" cy="8890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anchor="ctr"/>
            <a:lstStyle/>
            <a:p>
              <a:pPr algn="ctr">
                <a:lnSpc>
                  <a:spcPts val="4479"/>
                </a:lnSpc>
                <a:defRPr sz="3199">
                  <a:solidFill>
                    <a:srgbClr val="FEFEFE"/>
                  </a:solidFill>
                  <a:latin typeface="Abhaya Libre Regular"/>
                </a:defRPr>
              </a:pPr>
              <a:r>
                <a:t>Emprendimiento social</a:t>
              </a:r>
            </a:p>
          </p:txBody>
        </p:sp>
      </p:grpSp>
      <p:sp>
        <p:nvSpPr>
          <p:cNvPr id="28" name="TextBox 28"/>
          <p:cNvSpPr txBox="1"/>
          <p:nvPr/>
        </p:nvSpPr>
        <p:spPr>
          <a:xfrm>
            <a:off x="2682223" y="3353277"/>
            <a:ext cx="9831217" cy="5215530"/>
          </a:xfrm>
          <a:prstGeom prst="rect">
            <a:avLst/>
          </a:prstGeom>
        </p:spPr>
        <p:txBody>
          <a:bodyPr wrap="square" lIns="0" tIns="0" rIns="0" bIns="0" anchor="t">
            <a:spAutoFit/>
          </a:bodyPr>
          <a:lstStyle/>
          <a:p>
            <a:pPr algn="just">
              <a:lnSpc>
                <a:spcPts val="3359"/>
              </a:lnSpc>
              <a:defRPr sz="2400">
                <a:latin typeface="Abhaya Libre Regular" panose="020B0604020202020204" charset="0"/>
                <a:cs typeface="Abhaya Libre Regular" panose="020B0604020202020204" charset="0"/>
              </a:defRPr>
            </a:pPr>
            <a:r>
              <a:rPr dirty="0"/>
              <a:t>La </a:t>
            </a:r>
            <a:r>
              <a:rPr dirty="0" err="1"/>
              <a:t>teoría</a:t>
            </a:r>
            <a:r>
              <a:rPr dirty="0"/>
              <a:t> de la </a:t>
            </a:r>
            <a:r>
              <a:rPr dirty="0" err="1"/>
              <a:t>economía</a:t>
            </a:r>
            <a:r>
              <a:rPr dirty="0"/>
              <a:t> social </a:t>
            </a:r>
            <a:r>
              <a:rPr dirty="0" err="1"/>
              <a:t>utiliza</a:t>
            </a:r>
            <a:r>
              <a:rPr dirty="0"/>
              <a:t> la </a:t>
            </a:r>
            <a:r>
              <a:rPr dirty="0" err="1"/>
              <a:t>empresa</a:t>
            </a:r>
            <a:r>
              <a:rPr dirty="0"/>
              <a:t> social para responder a las </a:t>
            </a:r>
            <a:r>
              <a:rPr dirty="0" err="1"/>
              <a:t>necesidades</a:t>
            </a:r>
            <a:r>
              <a:rPr dirty="0"/>
              <a:t> del nuevo </a:t>
            </a:r>
            <a:r>
              <a:rPr dirty="0" err="1"/>
              <a:t>paradigma</a:t>
            </a:r>
            <a:r>
              <a:rPr dirty="0"/>
              <a:t> </a:t>
            </a:r>
            <a:r>
              <a:rPr dirty="0" err="1"/>
              <a:t>en</a:t>
            </a:r>
            <a:r>
              <a:rPr dirty="0"/>
              <a:t> </a:t>
            </a:r>
            <a:r>
              <a:rPr dirty="0" err="1"/>
              <a:t>el</a:t>
            </a:r>
            <a:r>
              <a:rPr dirty="0"/>
              <a:t> </a:t>
            </a:r>
            <a:r>
              <a:rPr dirty="0" err="1"/>
              <a:t>desarrollo</a:t>
            </a:r>
            <a:r>
              <a:rPr dirty="0"/>
              <a:t> local y regional (LRD). </a:t>
            </a:r>
            <a:r>
              <a:rPr dirty="0" err="1"/>
              <a:t>En</a:t>
            </a:r>
            <a:r>
              <a:rPr dirty="0"/>
              <a:t> </a:t>
            </a:r>
            <a:r>
              <a:rPr dirty="0" err="1"/>
              <a:t>el</a:t>
            </a:r>
            <a:r>
              <a:rPr dirty="0"/>
              <a:t> </a:t>
            </a:r>
            <a:r>
              <a:rPr dirty="0" err="1"/>
              <a:t>contexto</a:t>
            </a:r>
            <a:r>
              <a:rPr dirty="0"/>
              <a:t> de LRD, los y las </a:t>
            </a:r>
            <a:r>
              <a:rPr dirty="0" err="1"/>
              <a:t>especialistas</a:t>
            </a:r>
            <a:r>
              <a:rPr dirty="0"/>
              <a:t> </a:t>
            </a:r>
            <a:r>
              <a:rPr dirty="0" err="1"/>
              <a:t>consideran</a:t>
            </a:r>
            <a:r>
              <a:rPr dirty="0"/>
              <a:t> que la </a:t>
            </a:r>
            <a:r>
              <a:rPr dirty="0" err="1"/>
              <a:t>empresa</a:t>
            </a:r>
            <a:r>
              <a:rPr dirty="0"/>
              <a:t> social es una idea </a:t>
            </a:r>
            <a:r>
              <a:rPr dirty="0" err="1"/>
              <a:t>relativamente</a:t>
            </a:r>
            <a:r>
              <a:rPr dirty="0"/>
              <a:t> </a:t>
            </a:r>
            <a:r>
              <a:rPr dirty="0" err="1"/>
              <a:t>nueva</a:t>
            </a:r>
            <a:r>
              <a:rPr dirty="0"/>
              <a:t> que </a:t>
            </a:r>
            <a:r>
              <a:rPr dirty="0" err="1"/>
              <a:t>proporciona</a:t>
            </a:r>
            <a:r>
              <a:rPr dirty="0"/>
              <a:t> </a:t>
            </a:r>
            <a:r>
              <a:rPr dirty="0" err="1"/>
              <a:t>bienes</a:t>
            </a:r>
            <a:r>
              <a:rPr dirty="0"/>
              <a:t> y </a:t>
            </a:r>
            <a:r>
              <a:rPr dirty="0" err="1"/>
              <a:t>servicios</a:t>
            </a:r>
            <a:r>
              <a:rPr dirty="0"/>
              <a:t> </a:t>
            </a:r>
            <a:r>
              <a:rPr dirty="0" err="1"/>
              <a:t>sostenibles</a:t>
            </a:r>
            <a:r>
              <a:rPr dirty="0"/>
              <a:t>. Las </a:t>
            </a:r>
            <a:r>
              <a:rPr dirty="0" err="1"/>
              <a:t>empresas</a:t>
            </a:r>
            <a:r>
              <a:rPr dirty="0"/>
              <a:t> </a:t>
            </a:r>
            <a:r>
              <a:rPr dirty="0" err="1"/>
              <a:t>sociales</a:t>
            </a:r>
            <a:r>
              <a:rPr dirty="0"/>
              <a:t> </a:t>
            </a:r>
            <a:r>
              <a:rPr dirty="0" err="1"/>
              <a:t>proporcionan</a:t>
            </a:r>
            <a:r>
              <a:rPr dirty="0"/>
              <a:t> a las </a:t>
            </a:r>
            <a:r>
              <a:rPr dirty="0" err="1"/>
              <a:t>regiones</a:t>
            </a:r>
            <a:r>
              <a:rPr dirty="0"/>
              <a:t> los </a:t>
            </a:r>
            <a:r>
              <a:rPr dirty="0" err="1"/>
              <a:t>activos</a:t>
            </a:r>
            <a:r>
              <a:rPr dirty="0"/>
              <a:t> y la </a:t>
            </a:r>
            <a:r>
              <a:rPr dirty="0" err="1"/>
              <a:t>infraestructura</a:t>
            </a:r>
            <a:r>
              <a:rPr dirty="0"/>
              <a:t> social </a:t>
            </a:r>
            <a:r>
              <a:rPr dirty="0" err="1"/>
              <a:t>necesarios</a:t>
            </a:r>
            <a:r>
              <a:rPr dirty="0"/>
              <a:t>, </a:t>
            </a:r>
            <a:r>
              <a:rPr dirty="0" err="1"/>
              <a:t>como</a:t>
            </a:r>
            <a:r>
              <a:rPr dirty="0"/>
              <a:t> una </a:t>
            </a:r>
            <a:r>
              <a:rPr dirty="0" err="1"/>
              <a:t>comprensión</a:t>
            </a:r>
            <a:r>
              <a:rPr dirty="0"/>
              <a:t> de la </a:t>
            </a:r>
            <a:r>
              <a:rPr dirty="0" err="1"/>
              <a:t>región</a:t>
            </a:r>
            <a:r>
              <a:rPr dirty="0"/>
              <a:t> o la </a:t>
            </a:r>
            <a:r>
              <a:rPr dirty="0" err="1"/>
              <a:t>comunidad</a:t>
            </a:r>
            <a:r>
              <a:rPr dirty="0"/>
              <a:t> </a:t>
            </a:r>
            <a:r>
              <a:rPr dirty="0" err="1"/>
              <a:t>basada</a:t>
            </a:r>
            <a:r>
              <a:rPr dirty="0"/>
              <a:t> </a:t>
            </a:r>
            <a:r>
              <a:rPr dirty="0" err="1"/>
              <a:t>en</a:t>
            </a:r>
            <a:r>
              <a:rPr dirty="0"/>
              <a:t> </a:t>
            </a:r>
            <a:r>
              <a:rPr dirty="0" err="1"/>
              <a:t>el</a:t>
            </a:r>
            <a:r>
              <a:rPr dirty="0"/>
              <a:t> </a:t>
            </a:r>
            <a:r>
              <a:rPr dirty="0" err="1"/>
              <a:t>contexto</a:t>
            </a:r>
            <a:r>
              <a:rPr dirty="0"/>
              <a:t> de las </a:t>
            </a:r>
            <a:r>
              <a:rPr dirty="0" err="1"/>
              <a:t>empresas</a:t>
            </a:r>
            <a:r>
              <a:rPr dirty="0"/>
              <a:t> </a:t>
            </a:r>
            <a:r>
              <a:rPr dirty="0" err="1"/>
              <a:t>sociales</a:t>
            </a:r>
            <a:r>
              <a:rPr dirty="0"/>
              <a:t>. La </a:t>
            </a:r>
            <a:r>
              <a:rPr dirty="0" err="1"/>
              <a:t>siguiente</a:t>
            </a:r>
            <a:r>
              <a:rPr dirty="0"/>
              <a:t> </a:t>
            </a:r>
            <a:r>
              <a:rPr dirty="0" err="1"/>
              <a:t>tabla</a:t>
            </a:r>
            <a:r>
              <a:rPr dirty="0"/>
              <a:t> </a:t>
            </a:r>
            <a:r>
              <a:rPr dirty="0" err="1"/>
              <a:t>presenta</a:t>
            </a:r>
            <a:r>
              <a:rPr dirty="0"/>
              <a:t> la </a:t>
            </a:r>
            <a:r>
              <a:rPr dirty="0" err="1"/>
              <a:t>relación</a:t>
            </a:r>
            <a:r>
              <a:rPr dirty="0"/>
              <a:t> entre los </a:t>
            </a:r>
            <a:r>
              <a:rPr dirty="0" err="1"/>
              <a:t>tipos</a:t>
            </a:r>
            <a:r>
              <a:rPr dirty="0"/>
              <a:t> de </a:t>
            </a:r>
            <a:r>
              <a:rPr dirty="0" err="1"/>
              <a:t>valores</a:t>
            </a:r>
            <a:r>
              <a:rPr dirty="0"/>
              <a:t> y sus </a:t>
            </a:r>
            <a:r>
              <a:rPr dirty="0" err="1"/>
              <a:t>funciones</a:t>
            </a:r>
            <a:r>
              <a:rPr dirty="0"/>
              <a:t> </a:t>
            </a:r>
            <a:r>
              <a:rPr dirty="0" err="1"/>
              <a:t>en</a:t>
            </a:r>
            <a:r>
              <a:rPr dirty="0"/>
              <a:t> </a:t>
            </a:r>
            <a:r>
              <a:rPr dirty="0" err="1"/>
              <a:t>el</a:t>
            </a:r>
            <a:r>
              <a:rPr dirty="0"/>
              <a:t> </a:t>
            </a:r>
            <a:r>
              <a:rPr dirty="0" err="1"/>
              <a:t>desarrollo</a:t>
            </a:r>
            <a:r>
              <a:rPr dirty="0"/>
              <a:t> local y regional. Simon Bridge y </a:t>
            </a:r>
            <a:r>
              <a:rPr dirty="0" err="1"/>
              <a:t>otros</a:t>
            </a:r>
            <a:r>
              <a:rPr dirty="0"/>
              <a:t>/as </a:t>
            </a:r>
            <a:r>
              <a:rPr dirty="0" err="1"/>
              <a:t>autores</a:t>
            </a:r>
            <a:r>
              <a:rPr dirty="0"/>
              <a:t>/as </a:t>
            </a:r>
            <a:r>
              <a:rPr dirty="0" err="1"/>
              <a:t>debaten</a:t>
            </a:r>
            <a:r>
              <a:rPr dirty="0"/>
              <a:t> </a:t>
            </a:r>
            <a:r>
              <a:rPr dirty="0" err="1"/>
              <a:t>el</a:t>
            </a:r>
            <a:r>
              <a:rPr dirty="0"/>
              <a:t> </a:t>
            </a:r>
            <a:r>
              <a:rPr dirty="0" err="1"/>
              <a:t>papel</a:t>
            </a:r>
            <a:r>
              <a:rPr dirty="0"/>
              <a:t> de las </a:t>
            </a:r>
            <a:r>
              <a:rPr dirty="0" err="1"/>
              <a:t>empresas</a:t>
            </a:r>
            <a:r>
              <a:rPr dirty="0"/>
              <a:t> </a:t>
            </a:r>
            <a:r>
              <a:rPr dirty="0" err="1"/>
              <a:t>sociales</a:t>
            </a:r>
            <a:r>
              <a:rPr dirty="0"/>
              <a:t> </a:t>
            </a:r>
            <a:r>
              <a:rPr dirty="0" err="1"/>
              <a:t>en</a:t>
            </a:r>
            <a:r>
              <a:rPr dirty="0"/>
              <a:t> </a:t>
            </a:r>
            <a:r>
              <a:rPr dirty="0" err="1"/>
              <a:t>el</a:t>
            </a:r>
            <a:r>
              <a:rPr dirty="0"/>
              <a:t> </a:t>
            </a:r>
            <a:r>
              <a:rPr dirty="0" err="1"/>
              <a:t>desarrollo</a:t>
            </a:r>
            <a:r>
              <a:rPr dirty="0"/>
              <a:t> local y regional </a:t>
            </a:r>
            <a:r>
              <a:rPr dirty="0" err="1"/>
              <a:t>basado</a:t>
            </a:r>
            <a:r>
              <a:rPr dirty="0"/>
              <a:t> </a:t>
            </a:r>
            <a:r>
              <a:rPr dirty="0" err="1"/>
              <a:t>en</a:t>
            </a:r>
            <a:r>
              <a:rPr dirty="0"/>
              <a:t> la </a:t>
            </a:r>
            <a:r>
              <a:rPr dirty="0" err="1"/>
              <a:t>implementación</a:t>
            </a:r>
            <a:r>
              <a:rPr dirty="0"/>
              <a:t> de </a:t>
            </a:r>
            <a:r>
              <a:rPr dirty="0" err="1"/>
              <a:t>estos</a:t>
            </a:r>
            <a:r>
              <a:rPr dirty="0"/>
              <a:t> </a:t>
            </a:r>
            <a:r>
              <a:rPr dirty="0" err="1"/>
              <a:t>valores</a:t>
            </a:r>
            <a:r>
              <a:rPr dirty="0"/>
              <a:t>. </a:t>
            </a:r>
            <a:r>
              <a:rPr dirty="0" err="1"/>
              <a:t>En</a:t>
            </a:r>
            <a:r>
              <a:rPr dirty="0"/>
              <a:t> los </a:t>
            </a:r>
            <a:r>
              <a:rPr dirty="0" err="1"/>
              <a:t>negocios</a:t>
            </a:r>
            <a:r>
              <a:rPr dirty="0"/>
              <a:t> y </a:t>
            </a:r>
            <a:r>
              <a:rPr dirty="0" err="1"/>
              <a:t>el</a:t>
            </a:r>
            <a:r>
              <a:rPr dirty="0"/>
              <a:t> </a:t>
            </a:r>
            <a:r>
              <a:rPr dirty="0" err="1"/>
              <a:t>emprendimiento</a:t>
            </a:r>
            <a:r>
              <a:rPr dirty="0"/>
              <a:t>, la </a:t>
            </a:r>
            <a:r>
              <a:rPr dirty="0" err="1"/>
              <a:t>implementación</a:t>
            </a:r>
            <a:r>
              <a:rPr dirty="0"/>
              <a:t> </a:t>
            </a:r>
            <a:r>
              <a:rPr dirty="0" err="1"/>
              <a:t>está</a:t>
            </a:r>
            <a:r>
              <a:rPr dirty="0"/>
              <a:t> </a:t>
            </a:r>
            <a:r>
              <a:rPr dirty="0" err="1"/>
              <a:t>relacionada</a:t>
            </a:r>
            <a:r>
              <a:rPr dirty="0"/>
              <a:t> con los </a:t>
            </a:r>
            <a:r>
              <a:rPr dirty="0" err="1"/>
              <a:t>factores</a:t>
            </a:r>
            <a:r>
              <a:rPr dirty="0"/>
              <a:t> y </a:t>
            </a:r>
            <a:r>
              <a:rPr dirty="0" err="1"/>
              <a:t>valores</a:t>
            </a:r>
            <a:r>
              <a:rPr dirty="0"/>
              <a:t> del </a:t>
            </a:r>
            <a:r>
              <a:rPr dirty="0" err="1"/>
              <a:t>desarrollo</a:t>
            </a:r>
            <a:r>
              <a:rPr dirty="0"/>
              <a:t> local y regional.</a:t>
            </a:r>
            <a:endParaRPr lang="en-US" sz="2400" spc="-36" dirty="0">
              <a:latin typeface="Abhaya Libre Regular" panose="020B0604020202020204" charset="0"/>
              <a:cs typeface="Abhaya Libre Regular" panose="020B0604020202020204" charset="0"/>
            </a:endParaRPr>
          </a:p>
        </p:txBody>
      </p:sp>
      <p:pic>
        <p:nvPicPr>
          <p:cNvPr id="32" name="Picture 3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5"/>
          <a:srcRect/>
          <a:stretch>
            <a:fillRect/>
          </a:stretch>
        </p:blipFill>
        <p:spPr>
          <a:xfrm>
            <a:off x="7555793" y="9357675"/>
            <a:ext cx="3710720" cy="779251"/>
          </a:xfrm>
          <a:prstGeom prst="rect">
            <a:avLst/>
          </a:prstGeom>
        </p:spPr>
      </p:pic>
      <p:sp>
        <p:nvSpPr>
          <p:cNvPr id="38" name="TextBox 9">
            <a:extLst>
              <a:ext uri="{FF2B5EF4-FFF2-40B4-BE49-F238E27FC236}">
                <a16:creationId xmlns:a16="http://schemas.microsoft.com/office/drawing/2014/main" id="{6C3CCF11-E9FB-09DE-1276-34EAE4A53D11}"/>
              </a:ext>
            </a:extLst>
          </p:cNvPr>
          <p:cNvSpPr txBox="1"/>
          <p:nvPr/>
        </p:nvSpPr>
        <p:spPr>
          <a:xfrm>
            <a:off x="2667000" y="743344"/>
            <a:ext cx="12039599" cy="2150973"/>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07 - La empresa social como catalizador del desarrollo local y regional sostenible</a:t>
            </a:r>
          </a:p>
        </p:txBody>
      </p:sp>
    </p:spTree>
    <p:extLst>
      <p:ext uri="{BB962C8B-B14F-4D97-AF65-F5344CB8AC3E}">
        <p14:creationId xmlns:p14="http://schemas.microsoft.com/office/powerpoint/2010/main" val="3065988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4" y="1894978"/>
            <a:ext cx="10484125" cy="770736"/>
          </a:xfrm>
          <a:prstGeom prst="rect">
            <a:avLst/>
          </a:prstGeom>
        </p:spPr>
        <p:txBody>
          <a:bodyPr wrap="square" lIns="0" tIns="0" rIns="0" bIns="0" anchor="t">
            <a:spAutoFit/>
          </a:bodyPr>
          <a:lstStyle/>
          <a:p>
            <a:pPr>
              <a:lnSpc>
                <a:spcPts val="5449"/>
              </a:lnSpc>
              <a:defRPr sz="6410">
                <a:solidFill>
                  <a:srgbClr val="000000"/>
                </a:solidFill>
                <a:latin typeface="Abhaya Libre Regular Bold"/>
              </a:defRPr>
            </a:pPr>
            <a:r>
              <a:rPr dirty="0" err="1"/>
              <a:t>Descargo</a:t>
            </a:r>
            <a:r>
              <a:rPr dirty="0"/>
              <a:t> de </a:t>
            </a:r>
            <a:r>
              <a:rPr dirty="0" err="1"/>
              <a:t>responsabilidad</a:t>
            </a:r>
            <a:endParaRPr dirty="0"/>
          </a:p>
        </p:txBody>
      </p:sp>
      <p:sp>
        <p:nvSpPr>
          <p:cNvPr id="3" name="TextBox 3"/>
          <p:cNvSpPr txBox="1"/>
          <p:nvPr/>
        </p:nvSpPr>
        <p:spPr>
          <a:xfrm>
            <a:off x="1784075" y="2828851"/>
            <a:ext cx="15741892" cy="4222115"/>
          </a:xfrm>
          <a:prstGeom prst="rect">
            <a:avLst/>
          </a:prstGeom>
        </p:spPr>
        <p:txBody>
          <a:bodyPr lIns="0" tIns="0" rIns="0" bIns="0" anchor="t">
            <a:spAutoFit/>
          </a:bodyPr>
          <a:lstStyle/>
          <a:p>
            <a:pPr algn="just">
              <a:lnSpc>
                <a:spcPts val="4619"/>
              </a:lnSpc>
              <a:defRPr sz="3299">
                <a:solidFill>
                  <a:srgbClr val="000000"/>
                </a:solidFill>
                <a:latin typeface="Abhaya Libre Regular"/>
              </a:defRPr>
            </a:pPr>
            <a:r>
              <a:t>El apoyo de la Comisión Europea para la elaboración de la presente publicación no significa la aprobación de los contenidos, que es reflejo único de las opiniones del grupo de autores. La Comisión no se hace responsable del uso que pueda hacerse de la información.</a:t>
            </a:r>
          </a:p>
          <a:p>
            <a:pPr algn="just">
              <a:lnSpc>
                <a:spcPts val="2380"/>
              </a:lnSpc>
            </a:pPr>
            <a:endParaRPr lang="en-US" sz="3299" spc="-49">
              <a:solidFill>
                <a:srgbClr val="000000"/>
              </a:solidFill>
              <a:latin typeface="Abhaya Libre Regular"/>
            </a:endParaRPr>
          </a:p>
          <a:p>
            <a:pPr algn="just">
              <a:lnSpc>
                <a:spcPts val="4619"/>
              </a:lnSpc>
              <a:defRPr sz="3299">
                <a:solidFill>
                  <a:srgbClr val="000000"/>
                </a:solidFill>
                <a:latin typeface="Abhaya Libre Regular"/>
              </a:defRPr>
            </a:pPr>
            <a:r>
              <a:t>Proyecto n.º 2021-1-RO01-KA220-VET-000028118</a:t>
            </a:r>
          </a:p>
          <a:p>
            <a:pPr algn="just">
              <a:lnSpc>
                <a:spcPts val="4619"/>
              </a:lnSpc>
            </a:pPr>
            <a:endParaRPr lang="en-US" sz="3299" spc="-49">
              <a:solidFill>
                <a:srgbClr val="000000"/>
              </a:solidFill>
              <a:latin typeface="Abhaya Libre Regular"/>
            </a:endParaRPr>
          </a:p>
          <a:p>
            <a:pPr>
              <a:lnSpc>
                <a:spcPts val="3499"/>
              </a:lnSpc>
            </a:pPr>
            <a:endParaRPr lang="en-US" sz="3299" spc="-49">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186656583"/>
              </p:ext>
            </p:extLst>
          </p:nvPr>
        </p:nvGraphicFramePr>
        <p:xfrm>
          <a:off x="916653" y="2800916"/>
          <a:ext cx="16230600" cy="684101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a:txBody>
                    <a:bodyPr/>
                    <a:lstStyle/>
                    <a:p>
                      <a:pPr>
                        <a:defRPr sz="2400" b="1"/>
                      </a:pPr>
                      <a:r>
                        <a:t>Tipos de valores</a:t>
                      </a: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pPr>
                        <a:defRPr sz="2400" b="1"/>
                      </a:pPr>
                      <a:r>
                        <a:t>Funciones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1067110">
                <a:tc>
                  <a:txBody>
                    <a:bodyPr/>
                    <a:lstStyle/>
                    <a:p>
                      <a:pPr>
                        <a:defRPr sz="2200" kern="1200">
                          <a:solidFill>
                            <a:schemeClr val="tx1"/>
                          </a:solidFill>
                          <a:effectLst/>
                          <a:latin typeface="Abhaya Libre Regular" panose="020B0604020202020204" charset="0"/>
                          <a:ea typeface="+mn-ea"/>
                          <a:cs typeface="Abhaya Libre Regular" panose="020B0604020202020204" charset="0"/>
                        </a:defRPr>
                      </a:pPr>
                      <a:r>
                        <a:t>Valor económico</a:t>
                      </a:r>
                      <a:endParaRPr lang="bg-BG" sz="2200" b="0" i="0" u="none" strike="noStrike" kern="1200" dirty="0">
                        <a:solidFill>
                          <a:schemeClr val="tx1"/>
                        </a:solidFill>
                        <a:effectLst/>
                        <a:latin typeface="+mn-lt"/>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defRPr sz="2200">
                          <a:latin typeface="Abhaya Libre Regular" panose="020B0604020202020204" charset="0"/>
                          <a:cs typeface="Abhaya Libre Regular" panose="020B0604020202020204" charset="0"/>
                        </a:defRPr>
                      </a:pPr>
                      <a:r>
                        <a:t>Producir bienes y servicios; Fomentar la empresa y la competitividad; Crear empleo, especialmente para personas y grupos socialmente marginados; Formar a las personas y ayudarlas a encontrar trabajo ; Facilitar el desarrollo económico/social con subvenciones (por ejemplo, de fundaciones) y préstamos de bajo interés (por ejemplo, de cooperativas de ahorro y crédito) </a:t>
                      </a:r>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pPr>
                        <a:defRPr sz="2200">
                          <a:latin typeface="Abhaya Libre Regular" panose="020B0604020202020204" charset="0"/>
                          <a:cs typeface="Abhaya Libre Regular" panose="020B0604020202020204" charset="0"/>
                        </a:defRPr>
                      </a:pPr>
                      <a:r>
                        <a:t>Valor social</a:t>
                      </a:r>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defRPr sz="2200">
                          <a:latin typeface="Abhaya Libre Regular" panose="020B0604020202020204" charset="0"/>
                          <a:cs typeface="Abhaya Libre Regular" panose="020B0604020202020204" charset="0"/>
                        </a:defRPr>
                      </a:pPr>
                      <a:r>
                        <a:t>Complementar los servicios sociales del sector público y abordar los problemas del Estado de bienestar con soluciones como guarderías infantiles asequibles; Fomentar servicios innovadores e introducir servicios nuevos o mejorados (que luego serán adoptados por el sector público); Proporcionar modelos empresariales alternativos de servicios sociales; Ayudar a la recuperación proporcionando servicios a aquellas personas que no pueden acceder o llegar a otras iniciativas; Fomentar la inclusión social, la cohesión social y el capital social; Mejorar la participación ciudadana a través del voluntariado </a:t>
                      </a:r>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pPr>
                        <a:defRPr sz="2200">
                          <a:latin typeface="Abhaya Libre Regular" panose="020B0604020202020204" charset="0"/>
                          <a:cs typeface="Abhaya Libre Regular" panose="020B0604020202020204" charset="0"/>
                        </a:defRPr>
                      </a:pPr>
                      <a:r>
                        <a:t>Valor regional</a:t>
                      </a:r>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defRPr sz="2200">
                          <a:latin typeface="Abhaya Libre Regular" panose="020B0604020202020204" charset="0"/>
                          <a:cs typeface="Abhaya Libre Regular" panose="020B0604020202020204" charset="0"/>
                        </a:defRPr>
                      </a:pPr>
                      <a:r>
                        <a:t>Contribuir a las empresas con bajos niveles de iniciativa empresarial privada; Crear y gestionar lugares de trabajo; Facilitar la propiedad de tierras, estructuras y recursos para uso comunitario; Proporcionar instalaciones locales en comunidades remotas, como tiendas y pubs; Rehabilitar estructuras antiguas para preservar la historia local que, de otro modo, podría perderse debido a la reurbanización; Proporcionar espacios públicos de recreación.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
        <p:nvSpPr>
          <p:cNvPr id="59" name="TextBox 58">
            <a:extLst>
              <a:ext uri="{FF2B5EF4-FFF2-40B4-BE49-F238E27FC236}">
                <a16:creationId xmlns:a16="http://schemas.microsoft.com/office/drawing/2014/main" id="{3C9939CC-FB0D-0B68-2E4F-06244DE2249B}"/>
              </a:ext>
            </a:extLst>
          </p:cNvPr>
          <p:cNvSpPr txBox="1"/>
          <p:nvPr/>
        </p:nvSpPr>
        <p:spPr>
          <a:xfrm>
            <a:off x="1673922" y="793812"/>
            <a:ext cx="14937678" cy="1569660"/>
          </a:xfrm>
          <a:prstGeom prst="rect">
            <a:avLst/>
          </a:prstGeom>
          <a:noFill/>
        </p:spPr>
        <p:txBody>
          <a:bodyPr wrap="square">
            <a:spAutoFit/>
          </a:bodyPr>
          <a:lstStyle/>
          <a:p>
            <a:pPr algn="ctr">
              <a:defRPr sz="4800">
                <a:latin typeface="Abhaya Libre Regular" panose="020B0604020202020204" charset="0"/>
                <a:cs typeface="Abhaya Libre Regular" panose="020B0604020202020204" charset="0"/>
              </a:defRPr>
            </a:pPr>
            <a:r>
              <a:t>07 - La empresa social como catalizador del desarrollo local y regional sostenible</a:t>
            </a:r>
          </a:p>
        </p:txBody>
      </p:sp>
      <p:sp>
        <p:nvSpPr>
          <p:cNvPr id="3" name="TextBox 2">
            <a:extLst>
              <a:ext uri="{FF2B5EF4-FFF2-40B4-BE49-F238E27FC236}">
                <a16:creationId xmlns:a16="http://schemas.microsoft.com/office/drawing/2014/main" id="{B56C8260-F716-9E2F-369B-0594D29C4DA9}"/>
              </a:ext>
            </a:extLst>
          </p:cNvPr>
          <p:cNvSpPr txBox="1"/>
          <p:nvPr/>
        </p:nvSpPr>
        <p:spPr>
          <a:xfrm>
            <a:off x="2966826" y="2290520"/>
            <a:ext cx="11982450" cy="461665"/>
          </a:xfrm>
          <a:prstGeom prst="rect">
            <a:avLst/>
          </a:prstGeom>
          <a:noFill/>
        </p:spPr>
        <p:txBody>
          <a:bodyPr wrap="square">
            <a:spAutoFit/>
          </a:bodyPr>
          <a:lstStyle/>
          <a:p>
            <a:pPr algn="ctr">
              <a:defRPr sz="2400">
                <a:latin typeface="Abhaya Libre Regular" panose="020B0604020202020204" charset="0"/>
                <a:cs typeface="Abhaya Libre Regular" panose="020B0604020202020204" charset="0"/>
              </a:defRPr>
            </a:pPr>
            <a:r>
              <a:t>Tipos de valores empresariales sociales y sus funciones en el desarrollo local y regional</a:t>
            </a:r>
            <a:endParaRPr lang="bg-BG"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2436058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54" name="Rectangle 4">
            <a:extLst>
              <a:ext uri="{FF2B5EF4-FFF2-40B4-BE49-F238E27FC236}">
                <a16:creationId xmlns:a16="http://schemas.microsoft.com/office/drawing/2014/main" id="{04C2BCBB-3FA6-6C25-EABE-74A16A827D3F}"/>
              </a:ext>
            </a:extLst>
          </p:cNvPr>
          <p:cNvSpPr>
            <a:spLocks noChangeArrowheads="1"/>
          </p:cNvSpPr>
          <p:nvPr/>
        </p:nvSpPr>
        <p:spPr bwMode="auto">
          <a:xfrm>
            <a:off x="457200" y="3679825"/>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bg-BG"/>
          </a:p>
        </p:txBody>
      </p:sp>
      <p:graphicFrame>
        <p:nvGraphicFramePr>
          <p:cNvPr id="55" name="Table 5">
            <a:extLst>
              <a:ext uri="{FF2B5EF4-FFF2-40B4-BE49-F238E27FC236}">
                <a16:creationId xmlns:a16="http://schemas.microsoft.com/office/drawing/2014/main" id="{7D365AAE-16E5-73CC-825A-64170353A8FB}"/>
              </a:ext>
            </a:extLst>
          </p:cNvPr>
          <p:cNvGraphicFramePr>
            <a:graphicFrameLocks noGrp="1"/>
          </p:cNvGraphicFramePr>
          <p:nvPr>
            <p:extLst>
              <p:ext uri="{D42A27DB-BD31-4B8C-83A1-F6EECF244321}">
                <p14:modId xmlns:p14="http://schemas.microsoft.com/office/powerpoint/2010/main" val="3558357386"/>
              </p:ext>
            </p:extLst>
          </p:nvPr>
        </p:nvGraphicFramePr>
        <p:xfrm>
          <a:off x="898510" y="2696431"/>
          <a:ext cx="16230600" cy="4360501"/>
        </p:xfrm>
        <a:graphic>
          <a:graphicData uri="http://schemas.openxmlformats.org/drawingml/2006/table">
            <a:tbl>
              <a:tblPr/>
              <a:tblGrid>
                <a:gridCol w="5410200">
                  <a:extLst>
                    <a:ext uri="{9D8B030D-6E8A-4147-A177-3AD203B41FA5}">
                      <a16:colId xmlns:a16="http://schemas.microsoft.com/office/drawing/2014/main" val="20000"/>
                    </a:ext>
                  </a:extLst>
                </a:gridCol>
                <a:gridCol w="10589547">
                  <a:extLst>
                    <a:ext uri="{9D8B030D-6E8A-4147-A177-3AD203B41FA5}">
                      <a16:colId xmlns:a16="http://schemas.microsoft.com/office/drawing/2014/main" val="20001"/>
                    </a:ext>
                  </a:extLst>
                </a:gridCol>
                <a:gridCol w="230853">
                  <a:extLst>
                    <a:ext uri="{9D8B030D-6E8A-4147-A177-3AD203B41FA5}">
                      <a16:colId xmlns:a16="http://schemas.microsoft.com/office/drawing/2014/main" val="20002"/>
                    </a:ext>
                  </a:extLst>
                </a:gridCol>
              </a:tblGrid>
              <a:tr h="482272">
                <a:tc>
                  <a:txBody>
                    <a:bodyPr/>
                    <a:lstStyle/>
                    <a:p>
                      <a:pPr>
                        <a:defRPr sz="2400" b="1"/>
                      </a:pPr>
                      <a:r>
                        <a:t>Tipos de valores</a:t>
                      </a:r>
                    </a:p>
                  </a:txBody>
                  <a:tcPr anchor="ctr">
                    <a:lnL w="0" cap="flat" cmpd="sng" algn="ctr">
                      <a:solidFill>
                        <a:srgbClr val="99ACFF"/>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pPr>
                        <a:defRPr sz="2400" b="1"/>
                      </a:pPr>
                      <a:r>
                        <a:t>Funciones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915385">
                <a:tc>
                  <a:txBody>
                    <a:bodyPr/>
                    <a:lstStyle/>
                    <a:p>
                      <a:pPr>
                        <a:defRPr sz="2200" kern="1200">
                          <a:solidFill>
                            <a:schemeClr val="tx1"/>
                          </a:solidFill>
                          <a:effectLst/>
                          <a:latin typeface="Abhaya Libre Regular" panose="020B0604020202020204" charset="0"/>
                          <a:ea typeface="+mn-ea"/>
                          <a:cs typeface="Abhaya Libre Regular" panose="020B0604020202020204" charset="0"/>
                        </a:defRPr>
                      </a:pPr>
                      <a:r>
                        <a:t>Valor medioambiental/cultural/artístico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spcBef>
                          <a:spcPts val="600"/>
                        </a:spcBef>
                        <a:defRPr sz="2200">
                          <a:latin typeface="Abhaya Libre Regular" panose="020B0604020202020204" charset="0"/>
                          <a:cs typeface="Abhaya Libre Regular" panose="020B0604020202020204" charset="0"/>
                        </a:defRPr>
                      </a:pPr>
                      <a:r>
                        <a:t>Promover y practicar la sostenibilidad ambiental; Implantar sistemas de reciclaje cuando la rentabilidad financiera para el sector privado sea baja; Facilitar las actividades artísticas y deportivas.</a:t>
                      </a:r>
                    </a:p>
                    <a:p>
                      <a:pPr algn="just">
                        <a:spcBef>
                          <a:spcPts val="600"/>
                        </a:spcBef>
                      </a:pPr>
                      <a:endParaRPr lang="bg-BG" sz="2200" dirty="0">
                        <a:latin typeface="Abhaya Libre Regular" panose="020B0604020202020204" charset="0"/>
                        <a:cs typeface="Abhaya Libre Regular" panose="020B0604020202020204" charset="0"/>
                      </a:endParaRPr>
                    </a:p>
                    <a:p>
                      <a:pPr algn="just"/>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dirty="0"/>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2034189">
                <a:tc>
                  <a:txBody>
                    <a:bodyPr/>
                    <a:lstStyle/>
                    <a:p>
                      <a:pPr>
                        <a:defRPr sz="2200">
                          <a:latin typeface="Abhaya Libre Regular" panose="020B0604020202020204" charset="0"/>
                          <a:cs typeface="Abhaya Libre Regular" panose="020B0604020202020204" charset="0"/>
                        </a:defRPr>
                      </a:pPr>
                      <a:r>
                        <a:t>Valor político</a:t>
                      </a:r>
                      <a:endParaRPr lang="bg-BG" sz="2200" dirty="0">
                        <a:latin typeface="Abhaya Libre Regular" panose="020B0604020202020204" charset="0"/>
                        <a:cs typeface="Abhaya Libre Regular" panose="020B0604020202020204" charset="0"/>
                      </a:endParaRPr>
                    </a:p>
                    <a:p>
                      <a:endParaRPr lang="bg-BG" sz="2200" dirty="0">
                        <a:latin typeface="Abhaya Libre Regular" panose="020B0604020202020204" charset="0"/>
                        <a:cs typeface="Abhaya Libre Regular" panose="020B0604020202020204" charset="0"/>
                      </a:endParaRPr>
                    </a:p>
                    <a:p>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defRPr sz="2200">
                          <a:latin typeface="Abhaya Libre Regular" panose="020B0604020202020204" charset="0"/>
                          <a:cs typeface="Abhaya Libre Regular" panose="020B0604020202020204" charset="0"/>
                        </a:defRPr>
                      </a:pPr>
                      <a:r>
                        <a:t>Abogar por una sociedad equitativa, participación democrática y ciudadanía involucrada; Facilitar la participación y el pluralismo de las partes interesadas; Proporcionar un enfoque económico alternativo y mostrar que los negocios sirven para más que maximizar las ganancias y el enriquecimiento personal; Proporcionar un modelo alternativo</a:t>
                      </a:r>
                      <a:endParaRPr lang="bg-BG"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bl>
          </a:graphicData>
        </a:graphic>
      </p:graphicFrame>
      <p:sp>
        <p:nvSpPr>
          <p:cNvPr id="59" name="TextBox 58">
            <a:extLst>
              <a:ext uri="{FF2B5EF4-FFF2-40B4-BE49-F238E27FC236}">
                <a16:creationId xmlns:a16="http://schemas.microsoft.com/office/drawing/2014/main" id="{3C9939CC-FB0D-0B68-2E4F-06244DE2249B}"/>
              </a:ext>
            </a:extLst>
          </p:cNvPr>
          <p:cNvSpPr txBox="1"/>
          <p:nvPr/>
        </p:nvSpPr>
        <p:spPr>
          <a:xfrm>
            <a:off x="1673922" y="793812"/>
            <a:ext cx="14937678" cy="2308324"/>
          </a:xfrm>
          <a:prstGeom prst="rect">
            <a:avLst/>
          </a:prstGeom>
          <a:noFill/>
        </p:spPr>
        <p:txBody>
          <a:bodyPr wrap="square">
            <a:spAutoFit/>
          </a:bodyPr>
          <a:lstStyle/>
          <a:p>
            <a:pPr algn="ctr">
              <a:defRPr sz="4800">
                <a:latin typeface="Abhaya Libre Regular" panose="020B0604020202020204" charset="0"/>
                <a:cs typeface="Abhaya Libre Regular" panose="020B0604020202020204" charset="0"/>
              </a:defRPr>
            </a:pPr>
            <a:r>
              <a:t>07 - Tipos de valores empresariales sociales y sus funciones en el desarrollo local y regional</a:t>
            </a:r>
            <a:endParaRPr lang="bg-BG" sz="4800" dirty="0">
              <a:latin typeface="Abhaya Libre Regular" panose="020B0604020202020204" charset="0"/>
              <a:cs typeface="Abhaya Libre Regular" panose="020B0604020202020204" charset="0"/>
            </a:endParaRPr>
          </a:p>
          <a:p>
            <a:pPr algn="ctr"/>
            <a:endParaRPr lang="en-US" sz="4800" dirty="0">
              <a:latin typeface="Abhaya Libre Regular" panose="020B0604020202020204" charset="0"/>
              <a:cs typeface="Abhaya Libre Regular" panose="020B0604020202020204" charset="0"/>
            </a:endParaRPr>
          </a:p>
        </p:txBody>
      </p:sp>
      <p:sp>
        <p:nvSpPr>
          <p:cNvPr id="4" name="TextBox 3">
            <a:extLst>
              <a:ext uri="{FF2B5EF4-FFF2-40B4-BE49-F238E27FC236}">
                <a16:creationId xmlns:a16="http://schemas.microsoft.com/office/drawing/2014/main" id="{C320FD88-D61B-A739-07ED-ADAFC3256B73}"/>
              </a:ext>
            </a:extLst>
          </p:cNvPr>
          <p:cNvSpPr txBox="1"/>
          <p:nvPr/>
        </p:nvSpPr>
        <p:spPr>
          <a:xfrm>
            <a:off x="1618355" y="6794498"/>
            <a:ext cx="914400" cy="646331"/>
          </a:xfrm>
          <a:prstGeom prst="rect">
            <a:avLst/>
          </a:prstGeom>
          <a:noFill/>
        </p:spPr>
        <p:txBody>
          <a:bodyPr wrap="square">
            <a:spAutoFit/>
          </a:bodyPr>
          <a:lstStyle/>
          <a:p>
            <a:endParaRPr lang="en-US" dirty="0"/>
          </a:p>
          <a:p>
            <a:r>
              <a:rPr dirty="0"/>
              <a:t>Fuente: </a:t>
            </a:r>
            <a:endParaRPr lang="bg-BG" dirty="0"/>
          </a:p>
        </p:txBody>
      </p:sp>
      <p:sp>
        <p:nvSpPr>
          <p:cNvPr id="6" name="TextBox 5">
            <a:extLst>
              <a:ext uri="{FF2B5EF4-FFF2-40B4-BE49-F238E27FC236}">
                <a16:creationId xmlns:a16="http://schemas.microsoft.com/office/drawing/2014/main" id="{C5739218-2718-74B5-232A-BDA021978708}"/>
              </a:ext>
            </a:extLst>
          </p:cNvPr>
          <p:cNvSpPr txBox="1"/>
          <p:nvPr/>
        </p:nvSpPr>
        <p:spPr>
          <a:xfrm>
            <a:off x="2357659" y="7074770"/>
            <a:ext cx="2129971" cy="369332"/>
          </a:xfrm>
          <a:prstGeom prst="rect">
            <a:avLst/>
          </a:prstGeom>
          <a:noFill/>
        </p:spPr>
        <p:txBody>
          <a:bodyPr wrap="square">
            <a:spAutoFit/>
          </a:bodyPr>
          <a:lstStyle/>
          <a:p>
            <a:pPr>
              <a:defRPr>
                <a:hlinkClick r:id="rId14"/>
              </a:defRPr>
            </a:pPr>
            <a:r>
              <a:rPr dirty="0"/>
              <a:t>79.pdf (uni-sz.bg)</a:t>
            </a:r>
            <a:endParaRPr lang="bg-BG" dirty="0"/>
          </a:p>
        </p:txBody>
      </p:sp>
    </p:spTree>
    <p:extLst>
      <p:ext uri="{BB962C8B-B14F-4D97-AF65-F5344CB8AC3E}">
        <p14:creationId xmlns:p14="http://schemas.microsoft.com/office/powerpoint/2010/main" val="419768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157" y="6178329"/>
            <a:ext cx="1539473" cy="170022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19829" y="2465211"/>
            <a:ext cx="1149109" cy="1370025"/>
          </a:xfrm>
          <a:prstGeom prst="rect">
            <a:avLst/>
          </a:prstGeom>
        </p:spPr>
      </p:pic>
      <p:sp>
        <p:nvSpPr>
          <p:cNvPr id="6" name="AutoShape 6"/>
          <p:cNvSpPr/>
          <p:nvPr/>
        </p:nvSpPr>
        <p:spPr>
          <a:xfrm>
            <a:off x="2460893" y="3150224"/>
            <a:ext cx="5349082" cy="0"/>
          </a:xfrm>
          <a:prstGeom prst="line">
            <a:avLst/>
          </a:prstGeom>
          <a:ln w="38100" cap="flat">
            <a:solidFill>
              <a:srgbClr val="04989E"/>
            </a:solidFill>
            <a:prstDash val="solid"/>
            <a:headEnd type="none" w="sm" len="sm"/>
            <a:tailEnd type="none" w="sm" len="sm"/>
          </a:ln>
        </p:spPr>
      </p:sp>
      <p:sp>
        <p:nvSpPr>
          <p:cNvPr id="7" name="AutoShape 7"/>
          <p:cNvSpPr/>
          <p:nvPr/>
        </p:nvSpPr>
        <p:spPr>
          <a:xfrm rot="5431712">
            <a:off x="987461" y="4664276"/>
            <a:ext cx="2990133" cy="0"/>
          </a:xfrm>
          <a:prstGeom prst="line">
            <a:avLst/>
          </a:prstGeom>
          <a:ln w="38100" cap="flat">
            <a:solidFill>
              <a:srgbClr val="04989E"/>
            </a:solidFill>
            <a:prstDash val="solid"/>
            <a:headEnd type="none" w="sm" len="sm"/>
            <a:tailEnd type="none" w="sm" len="sm"/>
          </a:ln>
        </p:spPr>
      </p:sp>
      <p:sp>
        <p:nvSpPr>
          <p:cNvPr id="8" name="AutoShape 8"/>
          <p:cNvSpPr/>
          <p:nvPr/>
        </p:nvSpPr>
        <p:spPr>
          <a:xfrm rot="5376392">
            <a:off x="14511384" y="4594399"/>
            <a:ext cx="2774117" cy="0"/>
          </a:xfrm>
          <a:prstGeom prst="line">
            <a:avLst/>
          </a:prstGeom>
          <a:ln w="38100" cap="flat">
            <a:solidFill>
              <a:srgbClr val="04989E"/>
            </a:solidFill>
            <a:prstDash val="solid"/>
            <a:headEnd type="none" w="sm" len="sm"/>
            <a:tailEnd type="none" w="sm" len="sm"/>
          </a:ln>
        </p:spPr>
      </p:sp>
      <p:sp>
        <p:nvSpPr>
          <p:cNvPr id="9" name="AutoShape 9"/>
          <p:cNvSpPr/>
          <p:nvPr/>
        </p:nvSpPr>
        <p:spPr>
          <a:xfrm rot="-10800000">
            <a:off x="10797213" y="3188323"/>
            <a:ext cx="5110755" cy="0"/>
          </a:xfrm>
          <a:prstGeom prst="line">
            <a:avLst/>
          </a:prstGeom>
          <a:ln w="38100" cap="flat">
            <a:solidFill>
              <a:srgbClr val="04989E"/>
            </a:solidFill>
            <a:prstDash val="solid"/>
            <a:headEnd type="none" w="sm" len="sm"/>
            <a:tailEnd type="none" w="sm" len="sm"/>
          </a:ln>
        </p:spPr>
      </p:sp>
      <p:pic>
        <p:nvPicPr>
          <p:cNvPr id="10" name="Picture 10"/>
          <p:cNvPicPr>
            <a:picLocks noChangeAspect="1"/>
          </p:cNvPicPr>
          <p:nvPr/>
        </p:nvPicPr>
        <p:blipFill>
          <a:blip r:embed="rId6"/>
          <a:srcRect/>
          <a:stretch>
            <a:fillRect/>
          </a:stretch>
        </p:blipFill>
        <p:spPr>
          <a:xfrm>
            <a:off x="16418708" y="0"/>
            <a:ext cx="1869292" cy="1869292"/>
          </a:xfrm>
          <a:prstGeom prst="rect">
            <a:avLst/>
          </a:prstGeom>
        </p:spPr>
      </p:pic>
      <p:pic>
        <p:nvPicPr>
          <p:cNvPr id="12" name="Picture 12"/>
          <p:cNvPicPr>
            <a:picLocks noChangeAspect="1"/>
          </p:cNvPicPr>
          <p:nvPr/>
        </p:nvPicPr>
        <p:blipFill>
          <a:blip r:embed="rId7"/>
          <a:srcRect/>
          <a:stretch>
            <a:fillRect/>
          </a:stretch>
        </p:blipFill>
        <p:spPr>
          <a:xfrm>
            <a:off x="7645743" y="9182100"/>
            <a:ext cx="3710720" cy="779251"/>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7879">
            <a:off x="-3337052" y="7586960"/>
            <a:ext cx="5721823" cy="5669807"/>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28850">
            <a:off x="-3894162" y="-4468275"/>
            <a:ext cx="6836042" cy="6773896"/>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75256" y="8272281"/>
            <a:ext cx="2556197" cy="2751289"/>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7770796" y="4708877"/>
            <a:ext cx="4881157" cy="4874760"/>
          </a:xfrm>
          <a:prstGeom prst="rect">
            <a:avLst/>
          </a:prstGeom>
        </p:spPr>
      </p:pic>
      <p:pic>
        <p:nvPicPr>
          <p:cNvPr id="17" name="Picture 24">
            <a:extLst>
              <a:ext uri="{FF2B5EF4-FFF2-40B4-BE49-F238E27FC236}">
                <a16:creationId xmlns:a16="http://schemas.microsoft.com/office/drawing/2014/main" id="{19D93429-914D-39C7-F4F5-615B48D56BF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935204" y="6395282"/>
            <a:ext cx="1661639" cy="1377083"/>
          </a:xfrm>
          <a:prstGeom prst="rect">
            <a:avLst/>
          </a:prstGeom>
        </p:spPr>
      </p:pic>
      <p:sp>
        <p:nvSpPr>
          <p:cNvPr id="19" name="TextBox 18">
            <a:extLst>
              <a:ext uri="{FF2B5EF4-FFF2-40B4-BE49-F238E27FC236}">
                <a16:creationId xmlns:a16="http://schemas.microsoft.com/office/drawing/2014/main" id="{0C967DC6-2506-8223-3FB1-A4124F7FBA94}"/>
              </a:ext>
            </a:extLst>
          </p:cNvPr>
          <p:cNvSpPr txBox="1"/>
          <p:nvPr/>
        </p:nvSpPr>
        <p:spPr>
          <a:xfrm>
            <a:off x="3298371" y="3947621"/>
            <a:ext cx="12087301" cy="2616101"/>
          </a:xfrm>
          <a:prstGeom prst="rect">
            <a:avLst/>
          </a:prstGeom>
          <a:noFill/>
        </p:spPr>
        <p:txBody>
          <a:bodyPr wrap="square">
            <a:spAutoFit/>
          </a:bodyPr>
          <a:lstStyle/>
          <a:p>
            <a:pPr algn="just">
              <a:defRPr sz="3200">
                <a:latin typeface="Abhaya Libre Regular" panose="020B0604020202020204" charset="0"/>
                <a:cs typeface="Abhaya Libre Regular" panose="020B0604020202020204" charset="0"/>
              </a:defRPr>
            </a:pPr>
            <a:r>
              <a:t>El emprendimiento social es una herramienta esencial para el desarrollo sostenible y el desarrollo regional, apoyando o haciendo realidad una causa social. Es una actividad parcialmente rentable, un nuevo tipo de negocio, orientado a crear mejores condiciones de vida para la población.</a:t>
            </a:r>
          </a:p>
          <a:p>
            <a:endParaRPr lang="en-US" dirty="0"/>
          </a:p>
          <a:p>
            <a:r>
              <a:t> </a:t>
            </a:r>
            <a:endParaRPr lang="bg-BG" dirty="0"/>
          </a:p>
        </p:txBody>
      </p:sp>
    </p:spTree>
    <p:extLst>
      <p:ext uri="{BB962C8B-B14F-4D97-AF65-F5344CB8AC3E}">
        <p14:creationId xmlns:p14="http://schemas.microsoft.com/office/powerpoint/2010/main" val="4243544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67000" y="727080"/>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sp>
        <p:nvSpPr>
          <p:cNvPr id="25" name="TextBox 11">
            <a:extLst>
              <a:ext uri="{FF2B5EF4-FFF2-40B4-BE49-F238E27FC236}">
                <a16:creationId xmlns:a16="http://schemas.microsoft.com/office/drawing/2014/main" id="{A0DA8313-E7C5-C382-7B20-B89C2B5476E1}"/>
              </a:ext>
            </a:extLst>
          </p:cNvPr>
          <p:cNvSpPr txBox="1"/>
          <p:nvPr/>
        </p:nvSpPr>
        <p:spPr>
          <a:xfrm>
            <a:off x="3361645" y="3585176"/>
            <a:ext cx="7687355" cy="2215991"/>
          </a:xfrm>
          <a:prstGeom prst="rect">
            <a:avLst/>
          </a:prstGeom>
        </p:spPr>
        <p:txBody>
          <a:bodyPr wrap="square" lIns="0" tIns="0" rIns="0" bIns="0" anchor="t">
            <a:spAutoFit/>
          </a:bodyPr>
          <a:lstStyle/>
          <a:p>
            <a:pPr algn="just">
              <a:defRPr sz="3600">
                <a:cs typeface="Abhaya Libre Regular" panose="020B0604020202020204" charset="0"/>
              </a:defRPr>
            </a:pPr>
            <a:r>
              <a:rPr>
                <a:latin typeface="Abhaya Libre Regular" panose="020B0604020202020204" charset="0"/>
              </a:rPr>
              <a:t>Escanea</a:t>
            </a:r>
            <a:r>
              <a:t> </a:t>
            </a:r>
            <a:r>
              <a:rPr>
                <a:latin typeface="Abhaya Libre Regular" panose="020B0604020202020204" charset="0"/>
              </a:rPr>
              <a:t>el código QR y aprende más sobre cómo convertirte en un/a emprendedor/a social de éxito.</a:t>
            </a:r>
            <a:endParaRPr lang="bg-BG" sz="3600" dirty="0">
              <a:cs typeface="Abhaya Libre Regular" panose="020B0604020202020204" charset="0"/>
            </a:endParaRPr>
          </a:p>
          <a:p>
            <a:pPr algn="just"/>
            <a:endParaRPr lang="bg-BG" sz="3600" b="0" i="0" dirty="0">
              <a:solidFill>
                <a:srgbClr val="000000"/>
              </a:solidFill>
              <a:effectLst/>
              <a:latin typeface="Akkurat"/>
            </a:endParaRPr>
          </a:p>
        </p:txBody>
      </p:sp>
      <p:pic>
        <p:nvPicPr>
          <p:cNvPr id="9" name="Picture 8">
            <a:extLst>
              <a:ext uri="{FF2B5EF4-FFF2-40B4-BE49-F238E27FC236}">
                <a16:creationId xmlns:a16="http://schemas.microsoft.com/office/drawing/2014/main" id="{13896E81-4CCB-8085-4389-274C63889F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069416" y="3314700"/>
            <a:ext cx="4345663" cy="4345663"/>
          </a:xfrm>
          <a:prstGeom prst="rect">
            <a:avLst/>
          </a:prstGeom>
        </p:spPr>
      </p:pic>
      <p:pic>
        <p:nvPicPr>
          <p:cNvPr id="11" name="Picture 10">
            <a:extLst>
              <a:ext uri="{FF2B5EF4-FFF2-40B4-BE49-F238E27FC236}">
                <a16:creationId xmlns:a16="http://schemas.microsoft.com/office/drawing/2014/main" id="{A04447EC-64E9-3A52-9F2C-AA1CEA5AE3F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16892" y="5583485"/>
            <a:ext cx="2373086" cy="2373086"/>
          </a:xfrm>
          <a:prstGeom prst="rect">
            <a:avLst/>
          </a:prstGeom>
        </p:spPr>
      </p:pic>
      <p:sp>
        <p:nvSpPr>
          <p:cNvPr id="15" name="TextBox 14">
            <a:extLst>
              <a:ext uri="{FF2B5EF4-FFF2-40B4-BE49-F238E27FC236}">
                <a16:creationId xmlns:a16="http://schemas.microsoft.com/office/drawing/2014/main" id="{A79D68DF-084E-AC6E-00D8-2B762FB40E32}"/>
              </a:ext>
            </a:extLst>
          </p:cNvPr>
          <p:cNvSpPr txBox="1"/>
          <p:nvPr/>
        </p:nvSpPr>
        <p:spPr>
          <a:xfrm>
            <a:off x="5734731" y="5631127"/>
            <a:ext cx="5314269" cy="1754326"/>
          </a:xfrm>
          <a:prstGeom prst="rect">
            <a:avLst/>
          </a:prstGeom>
          <a:noFill/>
        </p:spPr>
        <p:txBody>
          <a:bodyPr wrap="square">
            <a:spAutoFit/>
          </a:bodyPr>
          <a:lstStyle/>
          <a:p>
            <a:pPr algn="just">
              <a:defRPr sz="3600">
                <a:cs typeface="Abhaya Libre Regular" panose="020B0604020202020204" charset="0"/>
              </a:defRPr>
            </a:pPr>
            <a:r>
              <a:rPr>
                <a:latin typeface="Abhaya Libre Regular" panose="020B0604020202020204" charset="0"/>
              </a:rPr>
              <a:t>Dónde empezar y cómo llegar a escalar tus soluciones para generar impacto.</a:t>
            </a:r>
            <a:endParaRPr lang="en-US" sz="3600" dirty="0">
              <a:latin typeface="Abhaya Libre Regular" panose="020B0604020202020204" charset="0"/>
              <a:cs typeface="Abhaya Libre Regular" panose="020B0604020202020204" charset="0"/>
            </a:endParaRPr>
          </a:p>
        </p:txBody>
      </p:sp>
      <p:sp>
        <p:nvSpPr>
          <p:cNvPr id="10" name="TextBox 9">
            <a:extLst>
              <a:ext uri="{FF2B5EF4-FFF2-40B4-BE49-F238E27FC236}">
                <a16:creationId xmlns:a16="http://schemas.microsoft.com/office/drawing/2014/main" id="{65D18DD7-AE32-8E8B-73B9-F72E268057FE}"/>
              </a:ext>
            </a:extLst>
          </p:cNvPr>
          <p:cNvSpPr txBox="1"/>
          <p:nvPr/>
        </p:nvSpPr>
        <p:spPr>
          <a:xfrm>
            <a:off x="2223500" y="1983920"/>
            <a:ext cx="15003780" cy="750205"/>
          </a:xfrm>
          <a:prstGeom prst="rect">
            <a:avLst/>
          </a:prstGeom>
          <a:noFill/>
        </p:spPr>
        <p:txBody>
          <a:bodyPr wrap="square">
            <a:spAutoFit/>
          </a:bodyPr>
          <a:lstStyle/>
          <a:p>
            <a:pPr algn="ctr">
              <a:lnSpc>
                <a:spcPts val="5449"/>
              </a:lnSpc>
              <a:defRPr sz="3600">
                <a:solidFill>
                  <a:srgbClr val="000000"/>
                </a:solidFill>
                <a:latin typeface="Abhaya Libre Regular"/>
              </a:defRPr>
            </a:pPr>
            <a:r>
              <a:t>¿Cómo convertirse en un/a emprendedor/a social de éxito?</a:t>
            </a:r>
          </a:p>
        </p:txBody>
      </p:sp>
    </p:spTree>
    <p:extLst>
      <p:ext uri="{BB962C8B-B14F-4D97-AF65-F5344CB8AC3E}">
        <p14:creationId xmlns:p14="http://schemas.microsoft.com/office/powerpoint/2010/main" val="275222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2670629" y="723900"/>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pic>
        <p:nvPicPr>
          <p:cNvPr id="19" name="Picture 18">
            <a:extLst>
              <a:ext uri="{FF2B5EF4-FFF2-40B4-BE49-F238E27FC236}">
                <a16:creationId xmlns:a16="http://schemas.microsoft.com/office/drawing/2014/main" id="{BD8FF41D-A414-C988-F91E-56946BFE5E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23982" y="3467053"/>
            <a:ext cx="5189863" cy="5189863"/>
          </a:xfrm>
          <a:prstGeom prst="rect">
            <a:avLst/>
          </a:prstGeom>
        </p:spPr>
      </p:pic>
      <p:sp>
        <p:nvSpPr>
          <p:cNvPr id="23" name="TextBox 22">
            <a:extLst>
              <a:ext uri="{FF2B5EF4-FFF2-40B4-BE49-F238E27FC236}">
                <a16:creationId xmlns:a16="http://schemas.microsoft.com/office/drawing/2014/main" id="{CE32A3C4-1BAC-49A0-80CD-9D21F8E180DE}"/>
              </a:ext>
            </a:extLst>
          </p:cNvPr>
          <p:cNvSpPr txBox="1"/>
          <p:nvPr/>
        </p:nvSpPr>
        <p:spPr>
          <a:xfrm>
            <a:off x="2634342" y="5728501"/>
            <a:ext cx="7652657" cy="2308324"/>
          </a:xfrm>
          <a:prstGeom prst="rect">
            <a:avLst/>
          </a:prstGeom>
          <a:noFill/>
        </p:spPr>
        <p:txBody>
          <a:bodyPr wrap="square">
            <a:spAutoFit/>
          </a:bodyPr>
          <a:lstStyle/>
          <a:p>
            <a:pPr algn="just">
              <a:defRPr sz="3600">
                <a:cs typeface="Abhaya Libre Regular" panose="020B0604020202020204" charset="0"/>
              </a:defRPr>
            </a:pPr>
            <a:r>
              <a:rPr>
                <a:latin typeface="Abhaya Libre Regular" panose="020B0604020202020204" charset="0"/>
              </a:rPr>
              <a:t>Escanea</a:t>
            </a:r>
            <a:r>
              <a:t> </a:t>
            </a:r>
            <a:r>
              <a:rPr>
                <a:latin typeface="Abhaya Libre Regular" panose="020B0604020202020204" charset="0"/>
              </a:rPr>
              <a:t>el código QR y conoce algunas de ellas y las lecciones que puedes aplicar en tu organización.</a:t>
            </a:r>
            <a:endParaRPr lang="bg-BG" sz="3600" dirty="0">
              <a:cs typeface="Abhaya Libre Regular" panose="020B0604020202020204" charset="0"/>
            </a:endParaRPr>
          </a:p>
        </p:txBody>
      </p:sp>
      <p:pic>
        <p:nvPicPr>
          <p:cNvPr id="24" name="Picture 2">
            <a:extLst>
              <a:ext uri="{FF2B5EF4-FFF2-40B4-BE49-F238E27FC236}">
                <a16:creationId xmlns:a16="http://schemas.microsoft.com/office/drawing/2014/main" id="{6028E36E-1E31-751F-20DC-41A617ABE26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70629" y="3804037"/>
            <a:ext cx="1569752" cy="1508924"/>
          </a:xfrm>
          <a:prstGeom prst="rect">
            <a:avLst/>
          </a:prstGeom>
        </p:spPr>
      </p:pic>
      <p:sp>
        <p:nvSpPr>
          <p:cNvPr id="25" name="TextBox 11">
            <a:extLst>
              <a:ext uri="{FF2B5EF4-FFF2-40B4-BE49-F238E27FC236}">
                <a16:creationId xmlns:a16="http://schemas.microsoft.com/office/drawing/2014/main" id="{A0DA8313-E7C5-C382-7B20-B89C2B5476E1}"/>
              </a:ext>
            </a:extLst>
          </p:cNvPr>
          <p:cNvSpPr txBox="1"/>
          <p:nvPr/>
        </p:nvSpPr>
        <p:spPr>
          <a:xfrm>
            <a:off x="4648200" y="4047389"/>
            <a:ext cx="5664200" cy="1661993"/>
          </a:xfrm>
          <a:prstGeom prst="rect">
            <a:avLst/>
          </a:prstGeom>
        </p:spPr>
        <p:txBody>
          <a:bodyPr wrap="square" lIns="0" tIns="0" rIns="0" bIns="0" anchor="t">
            <a:spAutoFit/>
          </a:bodyPr>
          <a:lstStyle/>
          <a:p>
            <a:pPr algn="just">
              <a:defRPr sz="3600">
                <a:latin typeface="Abhaya Libre Regular" panose="020B0604020202020204" charset="0"/>
                <a:cs typeface="Abhaya Libre Regular" panose="020B0604020202020204" charset="0"/>
              </a:defRPr>
            </a:pPr>
            <a:r>
              <a:t>Hay muchas empresas que hacen grandes cosas.</a:t>
            </a:r>
            <a:endParaRPr lang="en-US" sz="3600" spc="-36" dirty="0">
              <a:solidFill>
                <a:srgbClr val="000000"/>
              </a:solidFill>
              <a:latin typeface="Abhaya Libre Regular" panose="020B0604020202020204" charset="0"/>
              <a:cs typeface="Abhaya Libre Regular" panose="020B0604020202020204" charset="0"/>
            </a:endParaRPr>
          </a:p>
        </p:txBody>
      </p:sp>
      <p:sp>
        <p:nvSpPr>
          <p:cNvPr id="9" name="TextBox 8">
            <a:extLst>
              <a:ext uri="{FF2B5EF4-FFF2-40B4-BE49-F238E27FC236}">
                <a16:creationId xmlns:a16="http://schemas.microsoft.com/office/drawing/2014/main" id="{4A1A600A-0786-FCB5-E80C-CB68AF1CC48A}"/>
              </a:ext>
            </a:extLst>
          </p:cNvPr>
          <p:cNvSpPr txBox="1"/>
          <p:nvPr/>
        </p:nvSpPr>
        <p:spPr>
          <a:xfrm>
            <a:off x="1805939" y="1977650"/>
            <a:ext cx="15003780" cy="750205"/>
          </a:xfrm>
          <a:prstGeom prst="rect">
            <a:avLst/>
          </a:prstGeom>
          <a:noFill/>
        </p:spPr>
        <p:txBody>
          <a:bodyPr wrap="square">
            <a:spAutoFit/>
          </a:bodyPr>
          <a:lstStyle/>
          <a:p>
            <a:pPr algn="ctr">
              <a:lnSpc>
                <a:spcPts val="5449"/>
              </a:lnSpc>
              <a:defRPr sz="3600">
                <a:solidFill>
                  <a:srgbClr val="000000"/>
                </a:solidFill>
                <a:latin typeface="Abhaya Libre Regular" panose="020B0604020202020204" charset="0"/>
                <a:cs typeface="Abhaya Libre Regular" panose="020B0604020202020204" charset="0"/>
              </a:defRPr>
            </a:pPr>
            <a:r>
              <a:t>Seis maneras de abordar el emprendimiento social en tu empresa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213204" y="2579689"/>
            <a:ext cx="14325599" cy="692497"/>
          </a:xfrm>
          <a:prstGeom prst="rect">
            <a:avLst/>
          </a:prstGeom>
        </p:spPr>
        <p:txBody>
          <a:bodyPr wrap="square" lIns="0" tIns="0" rIns="0" bIns="0" anchor="t">
            <a:spAutoFit/>
          </a:bodyPr>
          <a:lstStyle/>
          <a:p>
            <a:pPr algn="ctr">
              <a:lnSpc>
                <a:spcPts val="5449"/>
              </a:lnSpc>
              <a:defRPr sz="4400">
                <a:solidFill>
                  <a:srgbClr val="000000"/>
                </a:solidFill>
                <a:latin typeface="Abhaya Libre Regular"/>
              </a:defRPr>
            </a:pPr>
            <a:r>
              <a:t>TENDENCIAS EN EMPRENDIMIENTO SOCIAL</a:t>
            </a:r>
          </a:p>
        </p:txBody>
      </p:sp>
      <p:sp>
        <p:nvSpPr>
          <p:cNvPr id="14" name="TextBox 14"/>
          <p:cNvSpPr txBox="1"/>
          <p:nvPr/>
        </p:nvSpPr>
        <p:spPr>
          <a:xfrm>
            <a:off x="3441384" y="8014335"/>
            <a:ext cx="11405232" cy="419346"/>
          </a:xfrm>
          <a:prstGeom prst="rect">
            <a:avLst/>
          </a:prstGeom>
        </p:spPr>
        <p:txBody>
          <a:bodyPr lIns="0" tIns="0" rIns="0" bIns="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7" name="TextBox 16">
            <a:extLst>
              <a:ext uri="{FF2B5EF4-FFF2-40B4-BE49-F238E27FC236}">
                <a16:creationId xmlns:a16="http://schemas.microsoft.com/office/drawing/2014/main" id="{00C3CDE7-0B87-CE49-9F20-D72981A03D76}"/>
              </a:ext>
            </a:extLst>
          </p:cNvPr>
          <p:cNvSpPr txBox="1"/>
          <p:nvPr/>
        </p:nvSpPr>
        <p:spPr>
          <a:xfrm>
            <a:off x="3021328" y="3601543"/>
            <a:ext cx="11825288" cy="954107"/>
          </a:xfrm>
          <a:prstGeom prst="rect">
            <a:avLst/>
          </a:prstGeom>
          <a:noFill/>
        </p:spPr>
        <p:txBody>
          <a:bodyPr wrap="square">
            <a:spAutoFit/>
          </a:bodyPr>
          <a:lstStyle/>
          <a:p>
            <a:pPr algn="just">
              <a:defRPr sz="2800">
                <a:latin typeface="Abhaya Libre Regular" panose="020B0604020202020204" charset="0"/>
                <a:cs typeface="Abhaya Libre Regular" panose="020B0604020202020204" charset="0"/>
              </a:defRPr>
            </a:pPr>
            <a:r>
              <a:t>El emprendimiento social como mentalidad ha ganado impulso en las últimas dos décadas, y están surgiendo varias tendencias en este campo. </a:t>
            </a:r>
            <a:endParaRPr lang="bg-BG" sz="2800" dirty="0">
              <a:cs typeface="Abhaya Libre Regular" panose="020B0604020202020204" charset="0"/>
            </a:endParaRPr>
          </a:p>
        </p:txBody>
      </p:sp>
      <p:sp>
        <p:nvSpPr>
          <p:cNvPr id="19" name="TextBox 18">
            <a:extLst>
              <a:ext uri="{FF2B5EF4-FFF2-40B4-BE49-F238E27FC236}">
                <a16:creationId xmlns:a16="http://schemas.microsoft.com/office/drawing/2014/main" id="{B60944F2-EBE9-F0CD-B86B-7DCE1A0D52F9}"/>
              </a:ext>
            </a:extLst>
          </p:cNvPr>
          <p:cNvSpPr txBox="1"/>
          <p:nvPr/>
        </p:nvSpPr>
        <p:spPr>
          <a:xfrm>
            <a:off x="8431474" y="4966714"/>
            <a:ext cx="5665526" cy="3539430"/>
          </a:xfrm>
          <a:prstGeom prst="rect">
            <a:avLst/>
          </a:prstGeom>
          <a:noFill/>
        </p:spPr>
        <p:txBody>
          <a:bodyPr wrap="square">
            <a:spAutoFit/>
          </a:bodyPr>
          <a:lstStyle/>
          <a:p>
            <a:pPr algn="just">
              <a:defRPr sz="2800">
                <a:cs typeface="Abhaya Libre Regular" panose="020B0604020202020204" charset="0"/>
              </a:defRPr>
            </a:pPr>
            <a:r>
              <a:rPr dirty="0" err="1">
                <a:latin typeface="Abhaya Libre Regular" panose="020B0604020202020204" charset="0"/>
              </a:rPr>
              <a:t>Escanea</a:t>
            </a:r>
            <a:r>
              <a:rPr dirty="0"/>
              <a:t> </a:t>
            </a:r>
            <a:r>
              <a:rPr dirty="0" err="1">
                <a:latin typeface="Abhaya Libre Regular" panose="020B0604020202020204" charset="0"/>
              </a:rPr>
              <a:t>el</a:t>
            </a:r>
            <a:r>
              <a:rPr dirty="0">
                <a:latin typeface="Abhaya Libre Regular" panose="020B0604020202020204" charset="0"/>
              </a:rPr>
              <a:t> </a:t>
            </a:r>
            <a:r>
              <a:rPr dirty="0" err="1">
                <a:latin typeface="Abhaya Libre Regular" panose="020B0604020202020204" charset="0"/>
              </a:rPr>
              <a:t>código</a:t>
            </a:r>
            <a:r>
              <a:rPr dirty="0">
                <a:latin typeface="Abhaya Libre Regular" panose="020B0604020202020204" charset="0"/>
              </a:rPr>
              <a:t> QR y </a:t>
            </a:r>
            <a:r>
              <a:rPr dirty="0" err="1">
                <a:latin typeface="Abhaya Libre Regular" panose="020B0604020202020204" charset="0"/>
              </a:rPr>
              <a:t>conoce</a:t>
            </a:r>
            <a:r>
              <a:rPr dirty="0">
                <a:latin typeface="Abhaya Libre Regular" panose="020B0604020202020204" charset="0"/>
              </a:rPr>
              <a:t> las 5 </a:t>
            </a:r>
            <a:r>
              <a:rPr dirty="0" err="1">
                <a:latin typeface="Abhaya Libre Regular" panose="020B0604020202020204" charset="0"/>
              </a:rPr>
              <a:t>tendencias</a:t>
            </a:r>
            <a:r>
              <a:rPr dirty="0">
                <a:latin typeface="Abhaya Libre Regular" panose="020B0604020202020204" charset="0"/>
              </a:rPr>
              <a:t> que </a:t>
            </a:r>
            <a:r>
              <a:rPr dirty="0" err="1">
                <a:latin typeface="Abhaya Libre Regular" panose="020B0604020202020204" charset="0"/>
              </a:rPr>
              <a:t>están</a:t>
            </a:r>
            <a:r>
              <a:rPr dirty="0">
                <a:latin typeface="Abhaya Libre Regular" panose="020B0604020202020204" charset="0"/>
              </a:rPr>
              <a:t> </a:t>
            </a:r>
            <a:r>
              <a:rPr dirty="0" err="1">
                <a:latin typeface="Abhaya Libre Regular" panose="020B0604020202020204" charset="0"/>
              </a:rPr>
              <a:t>ganando</a:t>
            </a:r>
            <a:r>
              <a:rPr dirty="0">
                <a:latin typeface="Abhaya Libre Regular" panose="020B0604020202020204" charset="0"/>
              </a:rPr>
              <a:t> </a:t>
            </a:r>
            <a:r>
              <a:rPr dirty="0" err="1">
                <a:latin typeface="Abhaya Libre Regular" panose="020B0604020202020204" charset="0"/>
              </a:rPr>
              <a:t>fuerza</a:t>
            </a:r>
            <a:r>
              <a:rPr dirty="0">
                <a:latin typeface="Abhaya Libre Regular" panose="020B0604020202020204" charset="0"/>
              </a:rPr>
              <a:t>.</a:t>
            </a:r>
            <a:endParaRPr lang="bg-BG" sz="2800" dirty="0">
              <a:latin typeface="Abhaya Libre Regular" panose="020B0604020202020204" charset="0"/>
              <a:cs typeface="Abhaya Libre Regular" panose="020B0604020202020204" charset="0"/>
            </a:endParaRPr>
          </a:p>
          <a:p>
            <a:pPr algn="just"/>
            <a:endParaRPr lang="bg-BG" sz="2800" dirty="0">
              <a:latin typeface="Abhaya Libre Regular" panose="020B0604020202020204" charset="0"/>
              <a:cs typeface="Abhaya Libre Regular" panose="020B0604020202020204" charset="0"/>
            </a:endParaRPr>
          </a:p>
          <a:p>
            <a:pPr algn="just"/>
            <a:endParaRPr lang="bg-BG" sz="2800" dirty="0">
              <a:latin typeface="Abhaya Libre Regular" panose="020B0604020202020204" charset="0"/>
              <a:cs typeface="Abhaya Libre Regular" panose="020B0604020202020204" charset="0"/>
            </a:endParaRPr>
          </a:p>
          <a:p>
            <a:pPr algn="just">
              <a:defRPr sz="2800">
                <a:latin typeface="Abhaya Libre Regular" panose="020B0604020202020204" charset="0"/>
                <a:cs typeface="Abhaya Libre Regular" panose="020B0604020202020204" charset="0"/>
              </a:defRPr>
            </a:pPr>
            <a:r>
              <a:rPr dirty="0"/>
              <a:t>¿QUÉ TENDENCIAS DE EMPRENDIMIENTO SOCIAL ESTÁS EXPERIMENTANDO?</a:t>
            </a:r>
            <a:endParaRPr lang="bg-BG" sz="2800" dirty="0">
              <a:latin typeface="Abhaya Libre Regular" panose="020B0604020202020204" charset="0"/>
              <a:cs typeface="Abhaya Libre Regular" panose="020B0604020202020204" charset="0"/>
            </a:endParaRPr>
          </a:p>
          <a:p>
            <a:pPr algn="just"/>
            <a:endParaRPr lang="bg-BG" sz="2800" dirty="0">
              <a:cs typeface="Abhaya Libre Regular" panose="020B0604020202020204" charset="0"/>
            </a:endParaRPr>
          </a:p>
        </p:txBody>
      </p:sp>
      <p:pic>
        <p:nvPicPr>
          <p:cNvPr id="21" name="Picture 20">
            <a:extLst>
              <a:ext uri="{FF2B5EF4-FFF2-40B4-BE49-F238E27FC236}">
                <a16:creationId xmlns:a16="http://schemas.microsoft.com/office/drawing/2014/main" id="{401A21D6-C3AD-6A00-76FF-2F96CDAF98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9842" y="4689084"/>
            <a:ext cx="4104491" cy="4104491"/>
          </a:xfrm>
          <a:prstGeom prst="rect">
            <a:avLst/>
          </a:prstGeom>
        </p:spPr>
      </p:pic>
      <p:sp>
        <p:nvSpPr>
          <p:cNvPr id="23" name="TextBox 7">
            <a:extLst>
              <a:ext uri="{FF2B5EF4-FFF2-40B4-BE49-F238E27FC236}">
                <a16:creationId xmlns:a16="http://schemas.microsoft.com/office/drawing/2014/main" id="{B2BCF552-FDFA-A264-1EC0-CAEFE1B4547C}"/>
              </a:ext>
            </a:extLst>
          </p:cNvPr>
          <p:cNvSpPr txBox="1"/>
          <p:nvPr/>
        </p:nvSpPr>
        <p:spPr>
          <a:xfrm>
            <a:off x="2362200" y="1599006"/>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spTree>
    <p:extLst>
      <p:ext uri="{BB962C8B-B14F-4D97-AF65-F5344CB8AC3E}">
        <p14:creationId xmlns:p14="http://schemas.microsoft.com/office/powerpoint/2010/main" val="1188216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093109" y="3023764"/>
            <a:ext cx="14325599" cy="1419619"/>
          </a:xfrm>
          <a:prstGeom prst="rect">
            <a:avLst/>
          </a:prstGeom>
        </p:spPr>
        <p:txBody>
          <a:bodyPr wrap="square" lIns="0" tIns="0" rIns="0" bIns="0" anchor="t">
            <a:spAutoFit/>
          </a:bodyPr>
          <a:lstStyle/>
          <a:p>
            <a:pPr algn="ctr">
              <a:lnSpc>
                <a:spcPts val="5449"/>
              </a:lnSpc>
              <a:defRPr sz="4400">
                <a:solidFill>
                  <a:srgbClr val="000000"/>
                </a:solidFill>
                <a:latin typeface="Abhaya Libre Regular"/>
              </a:defRPr>
            </a:pPr>
            <a:r>
              <a:t>¿Cómo podemos diseñar una empresa social con el objetivo de mejorar un problema que concierne a nuestra comunidad?</a:t>
            </a:r>
          </a:p>
        </p:txBody>
      </p:sp>
      <p:sp>
        <p:nvSpPr>
          <p:cNvPr id="14" name="TextBox 14"/>
          <p:cNvSpPr txBox="1"/>
          <p:nvPr/>
        </p:nvSpPr>
        <p:spPr>
          <a:xfrm>
            <a:off x="3441384" y="8014335"/>
            <a:ext cx="11405232" cy="419346"/>
          </a:xfrm>
          <a:prstGeom prst="rect">
            <a:avLst/>
          </a:prstGeom>
        </p:spPr>
        <p:txBody>
          <a:bodyPr lIns="0" tIns="0" rIns="0" bIns="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19" name="TextBox 18">
            <a:extLst>
              <a:ext uri="{FF2B5EF4-FFF2-40B4-BE49-F238E27FC236}">
                <a16:creationId xmlns:a16="http://schemas.microsoft.com/office/drawing/2014/main" id="{B60944F2-EBE9-F0CD-B86B-7DCE1A0D52F9}"/>
              </a:ext>
            </a:extLst>
          </p:cNvPr>
          <p:cNvSpPr txBox="1"/>
          <p:nvPr/>
        </p:nvSpPr>
        <p:spPr>
          <a:xfrm>
            <a:off x="1295400" y="4966714"/>
            <a:ext cx="13944600" cy="3811300"/>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defRPr sz="2800">
                <a:solidFill>
                  <a:srgbClr val="374151"/>
                </a:solidFill>
                <a:effectLst/>
                <a:latin typeface="Abhaya Libre Regular" panose="020B0604020202020204" charset="0"/>
                <a:cs typeface="Abhaya Libre Regular" panose="020B0604020202020204" charset="0"/>
              </a:defRPr>
            </a:pPr>
            <a:r>
              <a:t>Agrupa a participantes en función de su interés en un problema/cuestión social relacionado con su comunidad.</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defRPr sz="2800">
                <a:solidFill>
                  <a:srgbClr val="374151"/>
                </a:solidFill>
                <a:effectLst/>
                <a:cs typeface="Abhaya Libre Regular" panose="020B0604020202020204" charset="0"/>
              </a:defRPr>
            </a:pPr>
            <a:r>
              <a:rPr>
                <a:latin typeface="Abhaya Libre Regular" panose="020B0604020202020204" charset="0"/>
              </a:rPr>
              <a:t>Pídeles que escriban el problema social que les preocupa en el centro de una hoja grande. Entrega a cada estudiante notas adhesivas y dales</a:t>
            </a:r>
            <a:r>
              <a:rPr>
                <a:latin typeface="Söhne"/>
              </a:rPr>
              <a:t> </a:t>
            </a:r>
            <a:r>
              <a:rPr>
                <a:latin typeface="Abhaya Libre Regular" panose="020B0604020202020204" charset="0"/>
              </a:rPr>
              <a:t>cinco minutos para que piensen en posibles soluciones a este problema o cuestión en particular</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defRPr sz="2800">
                <a:solidFill>
                  <a:srgbClr val="374151"/>
                </a:solidFill>
                <a:effectLst/>
                <a:latin typeface="Abhaya Libre Regular" panose="020B0604020202020204" charset="0"/>
                <a:cs typeface="Abhaya Libre Regular" panose="020B0604020202020204" charset="0"/>
              </a:defRPr>
            </a:pPr>
            <a:r>
              <a:t>Pídele a cada grupo que debata las soluciones propuestas y cree una empresa social que pueda ofrecer una solución al problema social a través de una actividad empresarial concreta.</a:t>
            </a:r>
            <a:endParaRPr lang="bg-BG" sz="2800" b="0" i="0" dirty="0">
              <a:solidFill>
                <a:srgbClr val="374151"/>
              </a:solidFill>
              <a:effectLst/>
              <a:latin typeface="Söhne"/>
              <a:cs typeface="Abhaya Libre Regular" panose="020B0604020202020204" charset="0"/>
            </a:endParaRPr>
          </a:p>
          <a:p>
            <a:pPr marL="342900" indent="-342900" algn="just">
              <a:lnSpc>
                <a:spcPts val="3359"/>
              </a:lnSpc>
              <a:spcBef>
                <a:spcPts val="600"/>
              </a:spcBef>
              <a:buFont typeface="Arial" panose="020B0604020202020204" pitchFamily="34" charset="0"/>
              <a:buChar char="•"/>
              <a:defRPr sz="2800">
                <a:latin typeface="Abhaya Libre Regular" panose="020B0604020202020204" charset="0"/>
                <a:cs typeface="Abhaya Libre Regular" panose="020B0604020202020204" charset="0"/>
              </a:defRPr>
            </a:pPr>
            <a:r>
              <a:rPr>
                <a:effectLst/>
              </a:rPr>
              <a:t>Pídeles que completen el perfil de su empresa social utilizando la tabla de la siguiente diapositiva</a:t>
            </a:r>
            <a:endParaRPr lang="bg-BG" sz="2800" dirty="0">
              <a:cs typeface="Abhaya Libre Regular" panose="020B0604020202020204" charset="0"/>
            </a:endParaRPr>
          </a:p>
        </p:txBody>
      </p:sp>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spTree>
    <p:extLst>
      <p:ext uri="{BB962C8B-B14F-4D97-AF65-F5344CB8AC3E}">
        <p14:creationId xmlns:p14="http://schemas.microsoft.com/office/powerpoint/2010/main" val="2221827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180547" y="2370283"/>
            <a:ext cx="14325599" cy="611706"/>
          </a:xfrm>
          <a:prstGeom prst="rect">
            <a:avLst/>
          </a:prstGeom>
        </p:spPr>
        <p:txBody>
          <a:bodyPr wrap="square" lIns="0" tIns="0" rIns="0" bIns="0" anchor="t">
            <a:spAutoFit/>
          </a:bodyPr>
          <a:lstStyle/>
          <a:p>
            <a:pPr algn="ctr">
              <a:lnSpc>
                <a:spcPts val="5449"/>
              </a:lnSpc>
              <a:defRPr sz="2400">
                <a:solidFill>
                  <a:srgbClr val="000000"/>
                </a:solidFill>
                <a:latin typeface="Abhaya Libre Regular"/>
              </a:defRPr>
            </a:pPr>
            <a:r>
              <a:t>¿Cómo podemos diseñar una empresa social con el objetivo de mejorar un problema que concierne a nuestra comunidad?</a:t>
            </a:r>
          </a:p>
        </p:txBody>
      </p:sp>
      <p:sp>
        <p:nvSpPr>
          <p:cNvPr id="14" name="TextBox 14"/>
          <p:cNvSpPr txBox="1"/>
          <p:nvPr/>
        </p:nvSpPr>
        <p:spPr>
          <a:xfrm>
            <a:off x="3441384" y="8014335"/>
            <a:ext cx="11405232" cy="419346"/>
          </a:xfrm>
          <a:prstGeom prst="rect">
            <a:avLst/>
          </a:prstGeom>
        </p:spPr>
        <p:txBody>
          <a:bodyPr lIns="0" tIns="0" rIns="0" bIns="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graphicFrame>
        <p:nvGraphicFramePr>
          <p:cNvPr id="7" name="Table 5">
            <a:extLst>
              <a:ext uri="{FF2B5EF4-FFF2-40B4-BE49-F238E27FC236}">
                <a16:creationId xmlns:a16="http://schemas.microsoft.com/office/drawing/2014/main" id="{4782A3CC-A1A4-BCE8-1069-7C5CA404CAD7}"/>
              </a:ext>
            </a:extLst>
          </p:cNvPr>
          <p:cNvGraphicFramePr>
            <a:graphicFrameLocks noGrp="1"/>
          </p:cNvGraphicFramePr>
          <p:nvPr>
            <p:extLst>
              <p:ext uri="{D42A27DB-BD31-4B8C-83A1-F6EECF244321}">
                <p14:modId xmlns:p14="http://schemas.microsoft.com/office/powerpoint/2010/main" val="1522907695"/>
              </p:ext>
            </p:extLst>
          </p:nvPr>
        </p:nvGraphicFramePr>
        <p:xfrm>
          <a:off x="1333499" y="3328727"/>
          <a:ext cx="16230600" cy="5835170"/>
        </p:xfrm>
        <a:graphic>
          <a:graphicData uri="http://schemas.openxmlformats.org/drawingml/2006/table">
            <a:tbl>
              <a:tblPr/>
              <a:tblGrid>
                <a:gridCol w="541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698509">
                <a:tc gridSpan="2">
                  <a:txBody>
                    <a:bodyPr/>
                    <a:lstStyle/>
                    <a:p>
                      <a:pPr algn="ctr">
                        <a:defRPr sz="2400" b="1">
                          <a:latin typeface="Abhaya Libre Regular" panose="020B0604020202020204" charset="0"/>
                          <a:cs typeface="Abhaya Libre Regular" panose="020B0604020202020204" charset="0"/>
                        </a:defRPr>
                      </a:pPr>
                      <a:r>
                        <a:t>Perfil de la empresa social</a:t>
                      </a:r>
                    </a:p>
                  </a:txBody>
                  <a:tcPr anchor="ct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hMerge="1">
                  <a:txBody>
                    <a:bodyPr/>
                    <a:lstStyle/>
                    <a:p>
                      <a:pPr>
                        <a:defRPr sz="2400" b="1"/>
                      </a:pPr>
                      <a:r>
                        <a:t>Funciones</a:t>
                      </a:r>
                    </a:p>
                  </a:txBody>
                  <a:tcPr anchor="ct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989E"/>
                    </a:solidFill>
                  </a:tcPr>
                </a:tc>
                <a:tc>
                  <a:txBody>
                    <a:bodyPr/>
                    <a:lstStyle/>
                    <a:p>
                      <a:endParaRPr lang="bg-BG" dirty="0"/>
                    </a:p>
                  </a:txBody>
                  <a:tcPr>
                    <a:lnL w="0" cap="flat" cmpd="sng" algn="ctr">
                      <a:solidFill>
                        <a:srgbClr val="99ACFF"/>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04989E"/>
                    </a:solidFill>
                  </a:tcPr>
                </a:tc>
                <a:extLst>
                  <a:ext uri="{0D108BD9-81ED-4DB2-BD59-A6C34878D82A}">
                    <a16:rowId xmlns:a16="http://schemas.microsoft.com/office/drawing/2014/main" val="10000"/>
                  </a:ext>
                </a:extLst>
              </a:tr>
              <a:tr h="769807">
                <a:tc>
                  <a:txBody>
                    <a:bodyPr/>
                    <a:lstStyle/>
                    <a:p>
                      <a:pPr>
                        <a:defRPr sz="2200" kern="1200">
                          <a:solidFill>
                            <a:schemeClr val="tx1"/>
                          </a:solidFill>
                          <a:effectLst/>
                          <a:latin typeface="Abhaya Libre Regular" panose="020B0604020202020204" charset="0"/>
                          <a:ea typeface="+mn-ea"/>
                          <a:cs typeface="Abhaya Libre Regular" panose="020B0604020202020204" charset="0"/>
                        </a:defRPr>
                      </a:pPr>
                      <a:r>
                        <a:t>Nombre de la empresa social</a:t>
                      </a:r>
                      <a:endParaRPr lang="bg-BG" sz="2200" b="0" i="0" u="none" strike="noStrike" kern="1200" dirty="0">
                        <a:solidFill>
                          <a:schemeClr val="tx1"/>
                        </a:solidFill>
                        <a:effectLst/>
                        <a:latin typeface="+mn-lt"/>
                        <a:ea typeface="+mn-ea"/>
                        <a:cs typeface="Abhaya Libre Regular" panose="020B060402020202020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a:txBody>
                    <a:bodyPr/>
                    <a:lstStyle/>
                    <a:p>
                      <a:pPr algn="just">
                        <a:defRPr sz="2200">
                          <a:latin typeface="Abhaya Libre Regular" panose="020B0604020202020204" charset="0"/>
                          <a:cs typeface="Abhaya Libre Regular" panose="020B0604020202020204" charset="0"/>
                        </a:defRPr>
                      </a:pPr>
                      <a:r>
                        <a:t>Problema social</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extLst>
                  <a:ext uri="{0D108BD9-81ED-4DB2-BD59-A6C34878D82A}">
                    <a16:rowId xmlns:a16="http://schemas.microsoft.com/office/drawing/2014/main" val="10001"/>
                  </a:ext>
                </a:extLst>
              </a:tr>
              <a:tr h="1762123">
                <a:tc>
                  <a:txBody>
                    <a:bodyPr/>
                    <a:lstStyle/>
                    <a:p>
                      <a:pPr>
                        <a:defRPr sz="2200">
                          <a:latin typeface="Abhaya Libre Regular" panose="020B0604020202020204" charset="0"/>
                          <a:cs typeface="Abhaya Libre Regular" panose="020B0604020202020204" charset="0"/>
                        </a:defRPr>
                      </a:pPr>
                      <a:r>
                        <a:t>Área de aplicación</a:t>
                      </a: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defRPr sz="2200">
                          <a:latin typeface="Abhaya Libre Regular" panose="020B0604020202020204" charset="0"/>
                          <a:cs typeface="Abhaya Libre Regular" panose="020B0604020202020204" charset="0"/>
                        </a:defRPr>
                      </a:pPr>
                      <a:r>
                        <a:t>Descripción del servicio/producto </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bg-BG" sz="2200" dirty="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2"/>
                  </a:ext>
                </a:extLst>
              </a:tr>
              <a:tr h="1936261">
                <a:tc>
                  <a:txBody>
                    <a:bodyPr/>
                    <a:lstStyle/>
                    <a:p>
                      <a:pPr>
                        <a:defRPr sz="2200">
                          <a:latin typeface="Abhaya Libre Regular" panose="020B0604020202020204" charset="0"/>
                          <a:cs typeface="Abhaya Libre Regular" panose="020B0604020202020204" charset="0"/>
                        </a:defRPr>
                      </a:pPr>
                      <a:r>
                        <a:t>Logotipo</a:t>
                      </a:r>
                    </a:p>
                    <a:p>
                      <a:endParaRPr lang="bg-BG" sz="2200" dirty="0">
                        <a:cs typeface="Abhaya Libre Regular" panose="020B0604020202020204" charset="0"/>
                      </a:endParaRPr>
                    </a:p>
                    <a:p>
                      <a:endParaRPr lang="bg-BG" sz="2200" dirty="0">
                        <a:cs typeface="Abhaya Libre Regular" panose="020B0604020202020204" charset="0"/>
                      </a:endParaRPr>
                    </a:p>
                    <a:p>
                      <a:endParaRPr lang="bg-BG" sz="2200" dirty="0">
                        <a:cs typeface="Abhaya Libre Regular" panose="020B0604020202020204" charset="0"/>
                      </a:endParaRPr>
                    </a:p>
                    <a:p>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3B2A3"/>
                    </a:solidFill>
                  </a:tcPr>
                </a:tc>
                <a:tc gridSpan="2">
                  <a:txBody>
                    <a:bodyPr/>
                    <a:lstStyle/>
                    <a:p>
                      <a:pPr algn="just">
                        <a:defRPr sz="2200">
                          <a:latin typeface="Abhaya Libre Regular" panose="020B0604020202020204" charset="0"/>
                          <a:cs typeface="Abhaya Libre Regular" panose="020B0604020202020204" charset="0"/>
                        </a:defRPr>
                      </a:pPr>
                      <a:r>
                        <a:t>Nombres de los y las miembros del grupo</a:t>
                      </a: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p>
                      <a:pPr algn="just"/>
                      <a:endParaRPr lang="en-US" sz="2200" dirty="0">
                        <a:latin typeface="Abhaya Libre Regular" panose="020B0604020202020204" charset="0"/>
                        <a:cs typeface="Abhaya Libre Regular" panose="020B060402020202020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4CED1"/>
                    </a:solidFill>
                  </a:tcPr>
                </a:tc>
                <a:tc hMerge="1">
                  <a:txBody>
                    <a:bodyPr/>
                    <a:lstStyle/>
                    <a:p>
                      <a:endParaRPr lang="bg-BG"/>
                    </a:p>
                  </a:txBody>
                  <a:tcPr>
                    <a:lnL w="12700" cap="flat" cmpd="sng" algn="ctr">
                      <a:solidFill>
                        <a:schemeClr val="tx1"/>
                      </a:solidFill>
                      <a:prstDash val="solid"/>
                      <a:round/>
                      <a:headEnd type="none" w="med" len="med"/>
                      <a:tailEnd type="none" w="med" len="med"/>
                    </a:lnL>
                    <a:lnR w="0" cap="flat" cmpd="sng" algn="ctr">
                      <a:solidFill>
                        <a:srgbClr val="99ACFF"/>
                      </a:solidFill>
                      <a:prstDash val="solid"/>
                      <a:round/>
                      <a:headEnd type="none" w="med" len="med"/>
                      <a:tailEnd type="none" w="med" len="med"/>
                    </a:lnR>
                    <a:lnT w="0" cap="flat" cmpd="sng" algn="ctr">
                      <a:solidFill>
                        <a:srgbClr val="99ACFF"/>
                      </a:solidFill>
                      <a:prstDash val="solid"/>
                      <a:round/>
                      <a:headEnd type="none" w="med" len="med"/>
                      <a:tailEnd type="none" w="med" len="med"/>
                    </a:lnT>
                    <a:lnB w="0" cap="flat" cmpd="sng" algn="ctr">
                      <a:solidFill>
                        <a:srgbClr val="99ACFF"/>
                      </a:solidFill>
                      <a:prstDash val="solid"/>
                      <a:round/>
                      <a:headEnd type="none" w="med" len="med"/>
                      <a:tailEnd type="none" w="med" len="med"/>
                    </a:lnB>
                    <a:solidFill>
                      <a:srgbClr val="A4CED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2887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91" y="-1794241"/>
            <a:ext cx="3334026" cy="358848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202910" y="120674"/>
            <a:ext cx="4352147" cy="4346443"/>
          </a:xfrm>
          <a:prstGeom prst="rect">
            <a:avLst/>
          </a:prstGeom>
        </p:spPr>
      </p:pic>
      <p:pic>
        <p:nvPicPr>
          <p:cNvPr id="5" name="Picture 5"/>
          <p:cNvPicPr>
            <a:picLocks noChangeAspect="1"/>
          </p:cNvPicPr>
          <p:nvPr/>
        </p:nvPicPr>
        <p:blipFill>
          <a:blip r:embed="rId8"/>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15290907" y="7450430"/>
            <a:ext cx="5364129" cy="5364129"/>
          </a:xfrm>
          <a:prstGeom prst="rect">
            <a:avLst/>
          </a:prstGeom>
        </p:spPr>
      </p:pic>
      <p:sp>
        <p:nvSpPr>
          <p:cNvPr id="11" name="TextBox 11"/>
          <p:cNvSpPr txBox="1"/>
          <p:nvPr/>
        </p:nvSpPr>
        <p:spPr>
          <a:xfrm>
            <a:off x="2093109" y="3023764"/>
            <a:ext cx="14325599" cy="1419619"/>
          </a:xfrm>
          <a:prstGeom prst="rect">
            <a:avLst/>
          </a:prstGeom>
        </p:spPr>
        <p:txBody>
          <a:bodyPr wrap="square" lIns="0" tIns="0" rIns="0" bIns="0" anchor="t">
            <a:spAutoFit/>
          </a:bodyPr>
          <a:lstStyle/>
          <a:p>
            <a:pPr algn="ctr">
              <a:lnSpc>
                <a:spcPts val="5449"/>
              </a:lnSpc>
              <a:defRPr sz="4400">
                <a:solidFill>
                  <a:srgbClr val="000000"/>
                </a:solidFill>
                <a:latin typeface="Abhaya Libre Regular"/>
              </a:defRPr>
            </a:pPr>
            <a:r>
              <a:t>¿Cómo podemos crear una empresa social que resuelva un problema que afecta a nuestra comunidad?</a:t>
            </a:r>
          </a:p>
        </p:txBody>
      </p:sp>
      <p:sp>
        <p:nvSpPr>
          <p:cNvPr id="14" name="TextBox 14"/>
          <p:cNvSpPr txBox="1"/>
          <p:nvPr/>
        </p:nvSpPr>
        <p:spPr>
          <a:xfrm>
            <a:off x="3441384" y="8014335"/>
            <a:ext cx="11405232" cy="419346"/>
          </a:xfrm>
          <a:prstGeom prst="rect">
            <a:avLst/>
          </a:prstGeom>
        </p:spPr>
        <p:txBody>
          <a:bodyPr lIns="0" tIns="0" rIns="0" bIns="0" anchor="t">
            <a:spAutoFit/>
          </a:bodyPr>
          <a:lstStyle/>
          <a:p>
            <a:pPr algn="ctr">
              <a:lnSpc>
                <a:spcPts val="3359"/>
              </a:lnSpc>
            </a:pPr>
            <a:endParaRPr lang="en-US" sz="2400" spc="-36" dirty="0">
              <a:solidFill>
                <a:srgbClr val="000000"/>
              </a:solidFill>
              <a:latin typeface="Abhaya Libre Regular"/>
            </a:endParaRPr>
          </a:p>
        </p:txBody>
      </p:sp>
      <p:pic>
        <p:nvPicPr>
          <p:cNvPr id="15" name="Picture 15"/>
          <p:cNvPicPr>
            <a:picLocks noChangeAspect="1"/>
          </p:cNvPicPr>
          <p:nvPr/>
        </p:nvPicPr>
        <p:blipFill>
          <a:blip r:embed="rId9"/>
          <a:srcRect/>
          <a:stretch>
            <a:fillRect/>
          </a:stretch>
        </p:blipFill>
        <p:spPr>
          <a:xfrm>
            <a:off x="7870030" y="9245916"/>
            <a:ext cx="3710720" cy="779251"/>
          </a:xfrm>
          <a:prstGeom prst="rect">
            <a:avLst/>
          </a:prstGeom>
        </p:spPr>
      </p:pic>
      <p:sp>
        <p:nvSpPr>
          <p:cNvPr id="6" name="TextBox 7">
            <a:extLst>
              <a:ext uri="{FF2B5EF4-FFF2-40B4-BE49-F238E27FC236}">
                <a16:creationId xmlns:a16="http://schemas.microsoft.com/office/drawing/2014/main" id="{CAE23B2B-B9FB-CE39-6997-0BAB53964779}"/>
              </a:ext>
            </a:extLst>
          </p:cNvPr>
          <p:cNvSpPr txBox="1"/>
          <p:nvPr/>
        </p:nvSpPr>
        <p:spPr>
          <a:xfrm>
            <a:off x="2362200" y="1599006"/>
            <a:ext cx="14173199" cy="765979"/>
          </a:xfrm>
          <a:prstGeom prst="rect">
            <a:avLst/>
          </a:prstGeom>
        </p:spPr>
        <p:txBody>
          <a:bodyPr wrap="square" lIns="0" tIns="0" rIns="0" bIns="0" anchor="t">
            <a:spAutoFit/>
          </a:bodyPr>
          <a:lstStyle/>
          <a:p>
            <a:pPr algn="ctr">
              <a:lnSpc>
                <a:spcPts val="5449"/>
              </a:lnSpc>
              <a:defRPr sz="6410">
                <a:solidFill>
                  <a:srgbClr val="000000"/>
                </a:solidFill>
                <a:latin typeface="Abhaya Libre Regular"/>
              </a:defRPr>
            </a:pPr>
            <a:r>
              <a:t>Actividades</a:t>
            </a:r>
          </a:p>
        </p:txBody>
      </p:sp>
      <p:sp>
        <p:nvSpPr>
          <p:cNvPr id="8" name="TextBox 7">
            <a:extLst>
              <a:ext uri="{FF2B5EF4-FFF2-40B4-BE49-F238E27FC236}">
                <a16:creationId xmlns:a16="http://schemas.microsoft.com/office/drawing/2014/main" id="{46935330-EFE8-F75F-9672-6C4AA4A4F71C}"/>
              </a:ext>
            </a:extLst>
          </p:cNvPr>
          <p:cNvSpPr txBox="1"/>
          <p:nvPr/>
        </p:nvSpPr>
        <p:spPr>
          <a:xfrm>
            <a:off x="3080657" y="5159660"/>
            <a:ext cx="4234543" cy="2272417"/>
          </a:xfrm>
          <a:prstGeom prst="rect">
            <a:avLst/>
          </a:prstGeom>
          <a:noFill/>
        </p:spPr>
        <p:txBody>
          <a:bodyPr wrap="square">
            <a:spAutoFit/>
          </a:bodyPr>
          <a:lstStyle/>
          <a:p>
            <a:pPr marL="342900" indent="-342900" algn="just">
              <a:lnSpc>
                <a:spcPts val="3359"/>
              </a:lnSpc>
              <a:spcBef>
                <a:spcPts val="600"/>
              </a:spcBef>
              <a:buFont typeface="Arial" panose="020B0604020202020204" pitchFamily="34" charset="0"/>
              <a:buChar char="•"/>
              <a:defRPr sz="2800">
                <a:latin typeface="Abhaya Libre Regular" panose="020B0604020202020204" charset="0"/>
                <a:cs typeface="Abhaya Libre Regular" panose="020B0604020202020204" charset="0"/>
              </a:defRPr>
            </a:pPr>
            <a:r>
              <a:t>Se invita a cada grupo a presentar su empresa social y el resto de participantes deben proporcionar valoraciones y opiniones.</a:t>
            </a:r>
            <a:endParaRPr lang="bg-BG" sz="2800" dirty="0">
              <a:cs typeface="Abhaya Libre Regular" panose="020B0604020202020204" charset="0"/>
            </a:endParaRPr>
          </a:p>
        </p:txBody>
      </p:sp>
      <p:pic>
        <p:nvPicPr>
          <p:cNvPr id="10" name="Picture 11">
            <a:extLst>
              <a:ext uri="{FF2B5EF4-FFF2-40B4-BE49-F238E27FC236}">
                <a16:creationId xmlns:a16="http://schemas.microsoft.com/office/drawing/2014/main" id="{DC9F909C-DE5F-D3B9-BFCD-C9327E8DB17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10800" y="4670785"/>
            <a:ext cx="3597899" cy="3356250"/>
          </a:xfrm>
          <a:prstGeom prst="rect">
            <a:avLst/>
          </a:prstGeom>
        </p:spPr>
      </p:pic>
    </p:spTree>
    <p:extLst>
      <p:ext uri="{BB962C8B-B14F-4D97-AF65-F5344CB8AC3E}">
        <p14:creationId xmlns:p14="http://schemas.microsoft.com/office/powerpoint/2010/main" val="3900642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287000" y="3682391"/>
            <a:ext cx="10661141" cy="5516895"/>
          </a:xfrm>
          <a:prstGeom prst="rect">
            <a:avLst/>
          </a:prstGeom>
        </p:spPr>
        <p:txBody>
          <a:bodyPr wrap="square" lIns="0" tIns="0" rIns="0" bIns="0" anchor="t">
            <a:spAutoFit/>
          </a:bodyPr>
          <a:lstStyle/>
          <a:p>
            <a:pPr algn="just">
              <a:lnSpc>
                <a:spcPts val="3600"/>
              </a:lnSpc>
              <a:defRPr sz="2400">
                <a:solidFill>
                  <a:schemeClr val="tx2"/>
                </a:solidFill>
                <a:latin typeface="Abhaya Libre Regular" panose="020B0604020202020204" charset="0"/>
                <a:cs typeface="Abhaya Libre Regular" panose="020B0604020202020204" charset="0"/>
                <a:hlinkClick r:id="rId11">
                  <a:extLst>
                    <a:ext uri="{A12FA001-AC4F-418D-AE19-62706E023703}">
                      <ahyp:hlinkClr xmlns:ahyp="http://schemas.microsoft.com/office/drawing/2018/hyperlinkcolor" val="tx"/>
                    </a:ext>
                  </a:extLst>
                </a:hlinkClick>
              </a:defRPr>
            </a:pPr>
            <a:r>
              <a:t>What is Social Entrepreneurship? Social Entrepreneurship Definition (wix.com)</a:t>
            </a:r>
            <a:endParaRPr lang="bg-BG" sz="2400" dirty="0">
              <a:solidFill>
                <a:schemeClr val="tx2"/>
              </a:solidFill>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defRPr>
            </a:pPr>
            <a:r>
              <a:t> </a:t>
            </a:r>
            <a:r>
              <a:rPr>
                <a:hlinkClick r:id="rId12">
                  <a:extLst>
                    <a:ext uri="{A12FA001-AC4F-418D-AE19-62706E023703}">
                      <ahyp:hlinkClr xmlns:ahyp="http://schemas.microsoft.com/office/drawing/2018/hyperlinkcolor" val="tx"/>
                    </a:ext>
                  </a:extLst>
                </a:hlinkClick>
              </a:rPr>
              <a:t>Social Entrepreneur: Definition and Examples(investopedia.com)</a:t>
            </a:r>
            <a:endParaRPr lang="bg-BG" sz="2400" dirty="0">
              <a:solidFill>
                <a:schemeClr val="tx2"/>
              </a:solidFill>
              <a:cs typeface="Abhaya Libre Regular" panose="020B0604020202020204" charset="0"/>
            </a:endParaRPr>
          </a:p>
          <a:p>
            <a:pPr algn="just">
              <a:lnSpc>
                <a:spcPts val="3600"/>
              </a:lnSpc>
              <a:defRPr sz="2400">
                <a:solidFill>
                  <a:schemeClr val="tx2"/>
                </a:solidFill>
                <a:effectLst/>
                <a:latin typeface="Abhaya Libre Regular" panose="020B0604020202020204" charset="0"/>
                <a:cs typeface="Abhaya Libre Regular" panose="020B0604020202020204" charset="0"/>
                <a:hlinkClick r:id="rId13">
                  <a:extLst>
                    <a:ext uri="{A12FA001-AC4F-418D-AE19-62706E023703}">
                      <ahyp:hlinkClr xmlns:ahyp="http://schemas.microsoft.com/office/drawing/2018/hyperlinkcolor" val="tx"/>
                    </a:ext>
                  </a:extLst>
                </a:hlinkClick>
              </a:defRPr>
            </a:pPr>
            <a:r>
              <a:t>Social entrepreneurship &amp; Social enterprises(www.oecd.org)</a:t>
            </a:r>
            <a:endParaRPr lang="en-US" sz="2400" i="0" dirty="0">
              <a:solidFill>
                <a:schemeClr val="tx2"/>
              </a:solidFill>
              <a:effectLst/>
              <a:latin typeface="Abhaya Libre Regular" panose="020B0604020202020204" charset="0"/>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hlinkClick r:id="rId14">
                  <a:extLst>
                    <a:ext uri="{A12FA001-AC4F-418D-AE19-62706E023703}">
                      <ahyp:hlinkClr xmlns:ahyp="http://schemas.microsoft.com/office/drawing/2018/hyperlinkcolor" val="tx"/>
                    </a:ext>
                  </a:extLst>
                </a:hlinkClick>
              </a:defRPr>
            </a:pPr>
            <a:r>
              <a:t>Social Entrepreneurship: Definition, Types and Examples – Harappa</a:t>
            </a:r>
            <a:endParaRPr lang="bg-BG" sz="2400" i="0" dirty="0">
              <a:solidFill>
                <a:schemeClr val="tx2"/>
              </a:solidFill>
              <a:effectLst/>
              <a:latin typeface="Georgia" panose="02040502050405020303" pitchFamily="18" charset="0"/>
              <a:cs typeface="Abhaya Libre Regular" panose="020B0604020202020204" charset="0"/>
            </a:endParaRPr>
          </a:p>
          <a:p>
            <a:pPr algn="just">
              <a:lnSpc>
                <a:spcPts val="3600"/>
              </a:lnSpc>
              <a:defRPr sz="2400">
                <a:solidFill>
                  <a:schemeClr val="tx2"/>
                </a:solidFill>
                <a:effectLst/>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defRPr>
            </a:pPr>
            <a:r>
              <a:t>Social impact and social entrepreneurship: Facts and statistics (goodhere.org)</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defRPr>
            </a:pPr>
            <a:r>
              <a:t>Teaching the Key Skills of Successful Social Entrepreneurs (ssir.org)</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hlinkClick r:id="rId17">
                  <a:extLst>
                    <a:ext uri="{A12FA001-AC4F-418D-AE19-62706E023703}">
                      <ahyp:hlinkClr xmlns:ahyp="http://schemas.microsoft.com/office/drawing/2018/hyperlinkcolor" val="tx"/>
                    </a:ext>
                  </a:extLst>
                </a:hlinkClick>
              </a:defRPr>
            </a:pPr>
            <a:r>
              <a:t>Social entrepreneurship – a tool for regional development</a:t>
            </a:r>
            <a:endParaRPr lang="en-US" sz="2400" dirty="0">
              <a:solidFill>
                <a:schemeClr val="tx2"/>
              </a:solidFill>
              <a:latin typeface="Abhaya Libre Regular" panose="020B0604020202020204" charset="0"/>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hlinkClick r:id="rId18">
                  <a:extLst>
                    <a:ext uri="{A12FA001-AC4F-418D-AE19-62706E023703}">
                      <ahyp:hlinkClr xmlns:ahyp="http://schemas.microsoft.com/office/drawing/2018/hyperlinkcolor" val="tx"/>
                    </a:ext>
                  </a:extLst>
                </a:hlinkClick>
              </a:defRPr>
            </a:pPr>
            <a:r>
              <a:t>(PDF) Social Enterprise as a Catalyst for Sustainable Local and Regional Development (researchgate.net)</a:t>
            </a:r>
            <a:endParaRPr lang="bg-BG" sz="2400" dirty="0">
              <a:solidFill>
                <a:schemeClr val="tx2"/>
              </a:solidFill>
              <a:cs typeface="Abhaya Libre Regular" panose="020B0604020202020204" charset="0"/>
            </a:endParaRPr>
          </a:p>
          <a:p>
            <a:pPr algn="just">
              <a:lnSpc>
                <a:spcPts val="3600"/>
              </a:lnSpc>
              <a:defRPr sz="2400">
                <a:solidFill>
                  <a:schemeClr val="tx2"/>
                </a:solidFill>
                <a:latin typeface="Abhaya Libre Regular" panose="020B0604020202020204" charset="0"/>
                <a:cs typeface="Abhaya Libre Regular" panose="020B0604020202020204" charset="0"/>
                <a:hlinkClick r:id="rId19">
                  <a:extLst>
                    <a:ext uri="{A12FA001-AC4F-418D-AE19-62706E023703}">
                      <ahyp:hlinkClr xmlns:ahyp="http://schemas.microsoft.com/office/drawing/2018/hyperlinkcolor" val="tx"/>
                    </a:ext>
                  </a:extLst>
                </a:hlinkClick>
              </a:defRPr>
            </a:pPr>
            <a:r>
              <a:t>(PDF) Leadership in Social Enterprise: How to Manage Yourself and the Team (researchgate.net)</a:t>
            </a:r>
            <a:endParaRPr lang="bg-BG" sz="2400" dirty="0">
              <a:solidFill>
                <a:schemeClr val="tx2"/>
              </a:solidFill>
              <a:cs typeface="Abhaya Libre Regular" panose="020B0604020202020204" charset="0"/>
            </a:endParaRPr>
          </a:p>
          <a:p>
            <a:pPr>
              <a:lnSpc>
                <a:spcPts val="3600"/>
              </a:lnSpc>
            </a:pPr>
            <a:endParaRPr lang="en-US" sz="2400" dirty="0">
              <a:latin typeface="Abhaya Libre Regular" panose="020B0604020202020204" charset="0"/>
              <a:cs typeface="Abhaya Libre Regular" panose="020B0604020202020204" charset="0"/>
            </a:endParaRPr>
          </a:p>
        </p:txBody>
      </p:sp>
      <p:sp>
        <p:nvSpPr>
          <p:cNvPr id="8" name="TextBox 8"/>
          <p:cNvSpPr txBox="1"/>
          <p:nvPr/>
        </p:nvSpPr>
        <p:spPr>
          <a:xfrm>
            <a:off x="2216659" y="228281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20"/>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Consorcio</a:t>
            </a: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Referencias</a:t>
            </a: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92010458-1310-EE6C-7565-DFF6DA436932}"/>
              </a:ext>
            </a:extLst>
          </p:cNvPr>
          <p:cNvSpPr txBox="1"/>
          <p:nvPr/>
        </p:nvSpPr>
        <p:spPr>
          <a:xfrm>
            <a:off x="1857829" y="3422134"/>
            <a:ext cx="11781971" cy="1846659"/>
          </a:xfrm>
          <a:prstGeom prst="rect">
            <a:avLst/>
          </a:prstGeom>
          <a:noFill/>
        </p:spPr>
        <p:txBody>
          <a:bodyPr wrap="square">
            <a:spAutoFit/>
          </a:bodyPr>
          <a:lstStyle/>
          <a:p>
            <a:pPr>
              <a:defRPr sz="2400">
                <a:solidFill>
                  <a:schemeClr val="tx2"/>
                </a:solidFill>
                <a:latin typeface="Abhaya Libre Regular" panose="020B0604020202020204" charset="0"/>
                <a:cs typeface="Abhaya Libre Regular" panose="020B0604020202020204" charset="0"/>
                <a:hlinkClick r:id="rId14">
                  <a:extLst>
                    <a:ext uri="{A12FA001-AC4F-418D-AE19-62706E023703}">
                      <ahyp:hlinkClr xmlns:ahyp="http://schemas.microsoft.com/office/drawing/2018/hyperlinkcolor" val="tx"/>
                    </a:ext>
                  </a:extLst>
                </a:hlinkClick>
              </a:defRPr>
            </a:pPr>
            <a:r>
              <a:t>6 steps to becoming a successful social entrepreneur | World Economic Forum (weforum.org)</a:t>
            </a:r>
            <a:endParaRPr lang="en-US" sz="2400" dirty="0">
              <a:solidFill>
                <a:schemeClr val="tx2"/>
              </a:solidFill>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endParaRPr>
          </a:p>
          <a:p>
            <a:pPr>
              <a:defRPr sz="2400">
                <a:solidFill>
                  <a:schemeClr val="tx2"/>
                </a:solidFill>
                <a:latin typeface="Abhaya Libre Regular" panose="020B0604020202020204" charset="0"/>
                <a:cs typeface="Abhaya Libre Regular" panose="020B0604020202020204" charset="0"/>
                <a:hlinkClick r:id="rId15">
                  <a:extLst>
                    <a:ext uri="{A12FA001-AC4F-418D-AE19-62706E023703}">
                      <ahyp:hlinkClr xmlns:ahyp="http://schemas.microsoft.com/office/drawing/2018/hyperlinkcolor" val="tx"/>
                    </a:ext>
                  </a:extLst>
                </a:hlinkClick>
              </a:defRPr>
            </a:pPr>
            <a:r>
              <a:t>Six Ways To Approach Social Entrepreneurship At Your Organization (forbes.com)</a:t>
            </a:r>
            <a:endParaRPr lang="en-US" sz="2400" dirty="0">
              <a:solidFill>
                <a:schemeClr val="tx2"/>
              </a:solidFill>
              <a:latin typeface="Abhaya Libre Regular" panose="020B0604020202020204" charset="0"/>
              <a:cs typeface="Abhaya Libre Regular" panose="020B0604020202020204" charset="0"/>
              <a:hlinkClick r:id="rId16">
                <a:extLst>
                  <a:ext uri="{A12FA001-AC4F-418D-AE19-62706E023703}">
                    <ahyp:hlinkClr xmlns:ahyp="http://schemas.microsoft.com/office/drawing/2018/hyperlinkcolor" val="tx"/>
                  </a:ext>
                </a:extLst>
              </a:hlinkClick>
            </a:endParaRPr>
          </a:p>
          <a:p>
            <a:pPr>
              <a:defRPr sz="2400">
                <a:solidFill>
                  <a:schemeClr val="tx2"/>
                </a:solidFill>
                <a:cs typeface="Abhaya Libre Regular" panose="020B0604020202020204" charset="0"/>
                <a:hlinkClick r:id="rId16">
                  <a:extLst>
                    <a:ext uri="{A12FA001-AC4F-418D-AE19-62706E023703}">
                      <ahyp:hlinkClr xmlns:ahyp="http://schemas.microsoft.com/office/drawing/2018/hyperlinkcolor" val="tx"/>
                    </a:ext>
                  </a:extLst>
                </a:hlinkClick>
              </a:defRPr>
            </a:pPr>
            <a:r>
              <a:rPr>
                <a:latin typeface="Abhaya Libre Regular" panose="020B0604020202020204" charset="0"/>
              </a:rPr>
              <a:t>Five Trends in Social Entrepreneurship</a:t>
            </a:r>
            <a:r>
              <a:t>(</a:t>
            </a:r>
            <a:r>
              <a:rPr>
                <a:latin typeface="Abhaya Libre Regular" panose="020B0604020202020204" charset="0"/>
              </a:rPr>
              <a:t>santafeinnovates.com</a:t>
            </a:r>
            <a:r>
              <a:t>)</a:t>
            </a:r>
            <a:endParaRPr lang="en-US" sz="2400" dirty="0">
              <a:solidFill>
                <a:schemeClr val="tx2"/>
              </a:solidFill>
              <a:latin typeface="Abhaya Libre Regular" panose="020B0604020202020204" charset="0"/>
              <a:cs typeface="Abhaya Libre Regular" panose="020B0604020202020204" charset="0"/>
            </a:endParaRPr>
          </a:p>
          <a:p>
            <a:pPr>
              <a:defRPr sz="2400">
                <a:solidFill>
                  <a:schemeClr val="tx2"/>
                </a:solidFill>
                <a:latin typeface="Abhaya Libre Regular" panose="020B0604020202020204" charset="0"/>
                <a:cs typeface="Abhaya Libre Regular" panose="020B0604020202020204" charset="0"/>
                <a:hlinkClick r:id="rId17">
                  <a:extLst>
                    <a:ext uri="{A12FA001-AC4F-418D-AE19-62706E023703}">
                      <ahyp:hlinkClr xmlns:ahyp="http://schemas.microsoft.com/office/drawing/2018/hyperlinkcolor" val="tx"/>
                    </a:ext>
                  </a:extLst>
                </a:hlinkClick>
              </a:defRPr>
            </a:pPr>
            <a:r>
              <a:t>LIFE SKILLS DEVELOPING SOCIAL ENTREPRENEURS (britishcouncil.gr)</a:t>
            </a:r>
            <a:endParaRPr lang="bg-BG" sz="2400" dirty="0">
              <a:solidFill>
                <a:schemeClr val="tx2"/>
              </a:solidFill>
              <a:cs typeface="Abhaya Libre Regular" panose="020B0604020202020204" charset="0"/>
            </a:endParaRPr>
          </a:p>
          <a:p>
            <a:endParaRPr lang="en-US" b="1" i="0" dirty="0">
              <a:effectLst/>
              <a:latin typeface="Jost"/>
            </a:endParaRPr>
          </a:p>
        </p:txBody>
      </p:sp>
    </p:spTree>
    <p:extLst>
      <p:ext uri="{BB962C8B-B14F-4D97-AF65-F5344CB8AC3E}">
        <p14:creationId xmlns:p14="http://schemas.microsoft.com/office/powerpoint/2010/main" val="4216881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anchor="t">
            <a:spAutoFit/>
          </a:bodyPr>
          <a:lstStyle/>
          <a:p>
            <a:pPr algn="ctr">
              <a:lnSpc>
                <a:spcPts val="12486"/>
              </a:lnSpc>
              <a:defRPr sz="14030">
                <a:solidFill>
                  <a:srgbClr val="000000"/>
                </a:solidFill>
                <a:latin typeface="Abhaya Libre Regular Bold Italics"/>
              </a:defRPr>
            </a:pPr>
            <a:r>
              <a:t>¡Gracias!</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anchor="t">
            <a:spAutoFit/>
          </a:bodyPr>
          <a:lstStyle/>
          <a:p>
            <a:pPr algn="ctr">
              <a:lnSpc>
                <a:spcPts val="11295"/>
              </a:lnSpc>
              <a:spcBef>
                <a:spcPct val="0"/>
              </a:spcBef>
              <a:defRPr sz="8068">
                <a:solidFill>
                  <a:srgbClr val="04989E"/>
                </a:solidFill>
              </a:defRPr>
            </a:pPr>
            <a:r>
              <a:rPr>
                <a:latin typeface="Abhaya Libre Regular Bold"/>
              </a:rPr>
              <a:t>@Regio.Digi.Hub</a:t>
            </a:r>
            <a:r>
              <a:rPr>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876457"/>
            <a:ext cx="5364129" cy="5364129"/>
          </a:xfrm>
          <a:prstGeom prst="rect">
            <a:avLst/>
          </a:prstGeom>
        </p:spPr>
      </p:pic>
      <p:sp>
        <p:nvSpPr>
          <p:cNvPr id="2" name="TextBox 2"/>
          <p:cNvSpPr txBox="1"/>
          <p:nvPr/>
        </p:nvSpPr>
        <p:spPr>
          <a:xfrm>
            <a:off x="8336714" y="2464338"/>
            <a:ext cx="9494086" cy="1133002"/>
          </a:xfrm>
          <a:prstGeom prst="rect">
            <a:avLst/>
          </a:prstGeom>
        </p:spPr>
        <p:txBody>
          <a:bodyPr wrap="square" lIns="0" tIns="0" rIns="0" bIns="0" anchor="t">
            <a:spAutoFit/>
          </a:bodyPr>
          <a:lstStyle/>
          <a:p>
            <a:pPr>
              <a:lnSpc>
                <a:spcPts val="4534"/>
              </a:lnSpc>
              <a:defRPr sz="3200">
                <a:solidFill>
                  <a:srgbClr val="000000"/>
                </a:solidFill>
                <a:latin typeface="Abhaya Libre Regular"/>
              </a:defRPr>
            </a:pPr>
            <a:r>
              <a:rPr sz="3200" dirty="0"/>
              <a:t>¿</a:t>
            </a:r>
            <a:r>
              <a:rPr sz="3200" dirty="0" err="1"/>
              <a:t>Qué</a:t>
            </a:r>
            <a:r>
              <a:rPr sz="3200" dirty="0"/>
              <a:t> es </a:t>
            </a:r>
            <a:r>
              <a:rPr sz="3200" dirty="0" err="1"/>
              <a:t>el</a:t>
            </a:r>
            <a:r>
              <a:rPr sz="3200" dirty="0"/>
              <a:t> </a:t>
            </a:r>
            <a:r>
              <a:rPr sz="3200" dirty="0" err="1"/>
              <a:t>emprendimiento</a:t>
            </a:r>
            <a:r>
              <a:rPr sz="3200" dirty="0"/>
              <a:t> social y </a:t>
            </a:r>
            <a:r>
              <a:rPr sz="3200" dirty="0" err="1"/>
              <a:t>el</a:t>
            </a:r>
            <a:r>
              <a:rPr sz="3200" dirty="0"/>
              <a:t>/la </a:t>
            </a:r>
            <a:r>
              <a:rPr sz="3200" dirty="0" err="1"/>
              <a:t>emprendedor</a:t>
            </a:r>
            <a:r>
              <a:rPr sz="3200" dirty="0"/>
              <a:t>/a social?</a:t>
            </a:r>
            <a:endParaRPr lang="en-US" sz="3200" spc="-48" dirty="0">
              <a:solidFill>
                <a:srgbClr val="000000"/>
              </a:solidFill>
              <a:latin typeface="Abhaya Libre Regular"/>
            </a:endParaRPr>
          </a:p>
        </p:txBody>
      </p:sp>
      <p:sp>
        <p:nvSpPr>
          <p:cNvPr id="3" name="TextBox 3"/>
          <p:cNvSpPr txBox="1"/>
          <p:nvPr/>
        </p:nvSpPr>
        <p:spPr>
          <a:xfrm>
            <a:off x="8336714" y="4066777"/>
            <a:ext cx="8280738" cy="1134478"/>
          </a:xfrm>
          <a:prstGeom prst="rect">
            <a:avLst/>
          </a:prstGeom>
        </p:spPr>
        <p:txBody>
          <a:bodyPr wrap="square" lIns="0" tIns="0" rIns="0" bIns="0" anchor="t">
            <a:spAutoFit/>
          </a:bodyPr>
          <a:lstStyle/>
          <a:p>
            <a:pPr>
              <a:lnSpc>
                <a:spcPts val="4534"/>
              </a:lnSpc>
              <a:defRPr sz="3200">
                <a:solidFill>
                  <a:srgbClr val="000000"/>
                </a:solidFill>
                <a:latin typeface="Abhaya Libre Regular"/>
              </a:defRPr>
            </a:pPr>
            <a:r>
              <a:rPr dirty="0"/>
              <a:t>Las 6P de </a:t>
            </a:r>
            <a:r>
              <a:rPr dirty="0" err="1"/>
              <a:t>empresas</a:t>
            </a:r>
            <a:r>
              <a:rPr dirty="0"/>
              <a:t> </a:t>
            </a:r>
            <a:r>
              <a:rPr dirty="0" err="1"/>
              <a:t>sociales</a:t>
            </a:r>
            <a:r>
              <a:rPr dirty="0"/>
              <a:t> </a:t>
            </a:r>
            <a:r>
              <a:rPr dirty="0" err="1"/>
              <a:t>emprendedoras</a:t>
            </a:r>
            <a:endParaRPr dirty="0"/>
          </a:p>
          <a:p>
            <a:pPr>
              <a:lnSpc>
                <a:spcPts val="4534"/>
              </a:lnSpc>
              <a:defRPr sz="3238">
                <a:solidFill>
                  <a:srgbClr val="000000"/>
                </a:solidFill>
                <a:latin typeface="Abhaya Libre Regular"/>
              </a:defRPr>
            </a:pPr>
            <a:r>
              <a:rPr dirty="0"/>
              <a:t> </a:t>
            </a:r>
          </a:p>
        </p:txBody>
      </p:sp>
      <p:sp>
        <p:nvSpPr>
          <p:cNvPr id="4" name="TextBox 4"/>
          <p:cNvSpPr txBox="1"/>
          <p:nvPr/>
        </p:nvSpPr>
        <p:spPr>
          <a:xfrm>
            <a:off x="8362059" y="5260478"/>
            <a:ext cx="6895144" cy="557397"/>
          </a:xfrm>
          <a:prstGeom prst="rect">
            <a:avLst/>
          </a:prstGeom>
        </p:spPr>
        <p:txBody>
          <a:bodyPr wrap="square" lIns="0" tIns="0" rIns="0" bIns="0" anchor="t">
            <a:spAutoFit/>
          </a:bodyPr>
          <a:lstStyle/>
          <a:p>
            <a:pPr>
              <a:lnSpc>
                <a:spcPts val="4534"/>
              </a:lnSpc>
              <a:defRPr sz="3200">
                <a:solidFill>
                  <a:srgbClr val="000000"/>
                </a:solidFill>
                <a:latin typeface="Abhaya Libre Regular"/>
              </a:defRPr>
            </a:pPr>
            <a:r>
              <a:rPr dirty="0" err="1"/>
              <a:t>Impacto</a:t>
            </a:r>
            <a:r>
              <a:rPr dirty="0"/>
              <a:t> social y </a:t>
            </a:r>
            <a:r>
              <a:rPr dirty="0" err="1"/>
              <a:t>emprendimiento</a:t>
            </a:r>
            <a:r>
              <a:rPr dirty="0"/>
              <a:t> social</a:t>
            </a:r>
          </a:p>
        </p:txBody>
      </p:sp>
      <p:sp>
        <p:nvSpPr>
          <p:cNvPr id="5" name="TextBox 5"/>
          <p:cNvSpPr txBox="1"/>
          <p:nvPr/>
        </p:nvSpPr>
        <p:spPr>
          <a:xfrm>
            <a:off x="8020385" y="3434924"/>
            <a:ext cx="5836486" cy="657872"/>
          </a:xfrm>
          <a:prstGeom prst="rect">
            <a:avLst/>
          </a:prstGeom>
        </p:spPr>
        <p:txBody>
          <a:bodyPr wrap="square" lIns="0" tIns="0" rIns="0" bIns="0" anchor="t">
            <a:spAutoFit/>
          </a:bodyPr>
          <a:lstStyle/>
          <a:p>
            <a:pPr algn="ctr">
              <a:lnSpc>
                <a:spcPts val="5449"/>
              </a:lnSpc>
              <a:defRPr sz="3200">
                <a:solidFill>
                  <a:srgbClr val="000000"/>
                </a:solidFill>
                <a:latin typeface="Abhaya Libre Regular"/>
              </a:defRPr>
            </a:pPr>
            <a:r>
              <a:rPr dirty="0" err="1"/>
              <a:t>Tipos</a:t>
            </a:r>
            <a:r>
              <a:rPr dirty="0"/>
              <a:t> de </a:t>
            </a:r>
            <a:r>
              <a:rPr dirty="0" err="1"/>
              <a:t>modelos</a:t>
            </a:r>
            <a:r>
              <a:rPr dirty="0"/>
              <a:t> </a:t>
            </a:r>
            <a:r>
              <a:rPr dirty="0" err="1"/>
              <a:t>organizativos</a:t>
            </a:r>
            <a:endParaRPr dirty="0"/>
          </a:p>
        </p:txBody>
      </p:sp>
      <p:sp>
        <p:nvSpPr>
          <p:cNvPr id="6" name="TextBox 6"/>
          <p:cNvSpPr txBox="1"/>
          <p:nvPr/>
        </p:nvSpPr>
        <p:spPr>
          <a:xfrm>
            <a:off x="8336714" y="4607674"/>
            <a:ext cx="9113086" cy="657872"/>
          </a:xfrm>
          <a:prstGeom prst="rect">
            <a:avLst/>
          </a:prstGeom>
        </p:spPr>
        <p:txBody>
          <a:bodyPr wrap="square" lIns="0" tIns="0" rIns="0" bIns="0" anchor="t">
            <a:spAutoFit/>
          </a:bodyPr>
          <a:lstStyle/>
          <a:p>
            <a:pPr>
              <a:lnSpc>
                <a:spcPts val="5449"/>
              </a:lnSpc>
              <a:defRPr sz="3200">
                <a:solidFill>
                  <a:srgbClr val="000000"/>
                </a:solidFill>
                <a:latin typeface="Abhaya Libre Regular"/>
              </a:defRPr>
            </a:pPr>
            <a:r>
              <a:rPr dirty="0" err="1"/>
              <a:t>Competencias</a:t>
            </a:r>
            <a:r>
              <a:rPr dirty="0"/>
              <a:t> para </a:t>
            </a:r>
            <a:r>
              <a:rPr dirty="0" err="1"/>
              <a:t>emprendedores</a:t>
            </a:r>
            <a:r>
              <a:rPr dirty="0"/>
              <a:t>/as </a:t>
            </a:r>
            <a:r>
              <a:rPr dirty="0" err="1"/>
              <a:t>sociales</a:t>
            </a:r>
            <a:endParaRPr dirty="0"/>
          </a:p>
        </p:txBody>
      </p:sp>
      <p:sp>
        <p:nvSpPr>
          <p:cNvPr id="7" name="TextBox 7"/>
          <p:cNvSpPr txBox="1"/>
          <p:nvPr/>
        </p:nvSpPr>
        <p:spPr>
          <a:xfrm>
            <a:off x="8372833" y="5821014"/>
            <a:ext cx="9069454" cy="1025922"/>
          </a:xfrm>
          <a:prstGeom prst="rect">
            <a:avLst/>
          </a:prstGeom>
        </p:spPr>
        <p:txBody>
          <a:bodyPr wrap="square" lIns="0" tIns="0" rIns="0" bIns="0" anchor="t">
            <a:spAutoFit/>
          </a:bodyPr>
          <a:lstStyle/>
          <a:p>
            <a:pPr>
              <a:lnSpc>
                <a:spcPts val="4000"/>
              </a:lnSpc>
              <a:defRPr sz="3200">
                <a:solidFill>
                  <a:srgbClr val="000000"/>
                </a:solidFill>
                <a:latin typeface="Abhaya Libre Regular"/>
              </a:defRPr>
            </a:pPr>
            <a:r>
              <a:rPr dirty="0"/>
              <a:t>El </a:t>
            </a:r>
            <a:r>
              <a:rPr dirty="0" err="1"/>
              <a:t>papel</a:t>
            </a:r>
            <a:r>
              <a:rPr dirty="0"/>
              <a:t> del </a:t>
            </a:r>
            <a:r>
              <a:rPr dirty="0" err="1"/>
              <a:t>emprendimiento</a:t>
            </a:r>
            <a:r>
              <a:rPr dirty="0"/>
              <a:t> social para </a:t>
            </a:r>
            <a:r>
              <a:rPr dirty="0" err="1"/>
              <a:t>el</a:t>
            </a:r>
            <a:r>
              <a:rPr dirty="0"/>
              <a:t> </a:t>
            </a:r>
            <a:r>
              <a:rPr dirty="0" err="1"/>
              <a:t>desarrollo</a:t>
            </a:r>
            <a:r>
              <a:rPr dirty="0"/>
              <a:t> regional </a:t>
            </a:r>
          </a:p>
        </p:txBody>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anchor="t">
            <a:spAutoFit/>
          </a:bodyPr>
          <a:lstStyle/>
          <a:p>
            <a:pPr>
              <a:lnSpc>
                <a:spcPts val="5449"/>
              </a:lnSpc>
              <a:defRPr sz="6410">
                <a:solidFill>
                  <a:srgbClr val="000000"/>
                </a:solidFill>
                <a:latin typeface="Abhaya Libre Regular Bold"/>
              </a:defRPr>
            </a:pPr>
            <a:r>
              <a:t>Contenido</a:t>
            </a:r>
          </a:p>
        </p:txBody>
      </p:sp>
      <p:sp>
        <p:nvSpPr>
          <p:cNvPr id="16" name="TextBox 16"/>
          <p:cNvSpPr txBox="1"/>
          <p:nvPr/>
        </p:nvSpPr>
        <p:spPr>
          <a:xfrm>
            <a:off x="6993589" y="2371841"/>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rPr dirty="0"/>
              <a:t>01</a:t>
            </a:r>
          </a:p>
        </p:txBody>
      </p:sp>
      <p:sp>
        <p:nvSpPr>
          <p:cNvPr id="17" name="TextBox 17"/>
          <p:cNvSpPr txBox="1"/>
          <p:nvPr/>
        </p:nvSpPr>
        <p:spPr>
          <a:xfrm>
            <a:off x="6993589" y="3378848"/>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t>02</a:t>
            </a:r>
          </a:p>
        </p:txBody>
      </p:sp>
      <p:sp>
        <p:nvSpPr>
          <p:cNvPr id="18" name="TextBox 18"/>
          <p:cNvSpPr txBox="1"/>
          <p:nvPr/>
        </p:nvSpPr>
        <p:spPr>
          <a:xfrm>
            <a:off x="6963109" y="3955900"/>
            <a:ext cx="1079688" cy="671338"/>
          </a:xfrm>
          <a:prstGeom prst="rect">
            <a:avLst/>
          </a:prstGeom>
        </p:spPr>
        <p:txBody>
          <a:bodyPr wrap="square" lIns="0" tIns="0" rIns="0" bIns="0" anchor="t">
            <a:spAutoFit/>
          </a:bodyPr>
          <a:lstStyle/>
          <a:p>
            <a:pPr>
              <a:lnSpc>
                <a:spcPts val="5654"/>
              </a:lnSpc>
              <a:defRPr sz="3200">
                <a:solidFill>
                  <a:srgbClr val="000000"/>
                </a:solidFill>
                <a:latin typeface="Abhaya Libre Regular"/>
              </a:defRPr>
            </a:pPr>
            <a:r>
              <a:t>03</a:t>
            </a:r>
          </a:p>
        </p:txBody>
      </p:sp>
      <p:sp>
        <p:nvSpPr>
          <p:cNvPr id="19" name="TextBox 19"/>
          <p:cNvSpPr txBox="1"/>
          <p:nvPr/>
        </p:nvSpPr>
        <p:spPr>
          <a:xfrm>
            <a:off x="6993589" y="4521419"/>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t>04</a:t>
            </a:r>
          </a:p>
        </p:txBody>
      </p:sp>
      <p:sp>
        <p:nvSpPr>
          <p:cNvPr id="20" name="TextBox 20"/>
          <p:cNvSpPr txBox="1"/>
          <p:nvPr/>
        </p:nvSpPr>
        <p:spPr>
          <a:xfrm>
            <a:off x="6993589" y="5099977"/>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t>05</a:t>
            </a:r>
          </a:p>
        </p:txBody>
      </p:sp>
      <p:sp>
        <p:nvSpPr>
          <p:cNvPr id="21" name="TextBox 21"/>
          <p:cNvSpPr txBox="1"/>
          <p:nvPr/>
        </p:nvSpPr>
        <p:spPr>
          <a:xfrm>
            <a:off x="7008829" y="5621380"/>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
        <p:nvSpPr>
          <p:cNvPr id="25" name="TextBox 21">
            <a:extLst>
              <a:ext uri="{FF2B5EF4-FFF2-40B4-BE49-F238E27FC236}">
                <a16:creationId xmlns:a16="http://schemas.microsoft.com/office/drawing/2014/main" id="{0788B050-4AF5-B885-B50A-785E464536B5}"/>
              </a:ext>
            </a:extLst>
          </p:cNvPr>
          <p:cNvSpPr txBox="1"/>
          <p:nvPr/>
        </p:nvSpPr>
        <p:spPr>
          <a:xfrm>
            <a:off x="6993589" y="6607829"/>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rPr dirty="0"/>
              <a:t>07</a:t>
            </a:r>
          </a:p>
        </p:txBody>
      </p:sp>
      <p:sp>
        <p:nvSpPr>
          <p:cNvPr id="26" name="TextBox 4">
            <a:extLst>
              <a:ext uri="{FF2B5EF4-FFF2-40B4-BE49-F238E27FC236}">
                <a16:creationId xmlns:a16="http://schemas.microsoft.com/office/drawing/2014/main" id="{A0734B0C-DEE2-5F7A-6983-7C55D5D95F5E}"/>
              </a:ext>
            </a:extLst>
          </p:cNvPr>
          <p:cNvSpPr txBox="1"/>
          <p:nvPr/>
        </p:nvSpPr>
        <p:spPr>
          <a:xfrm>
            <a:off x="8362059" y="6786725"/>
            <a:ext cx="8859638" cy="984885"/>
          </a:xfrm>
          <a:prstGeom prst="rect">
            <a:avLst/>
          </a:prstGeom>
        </p:spPr>
        <p:txBody>
          <a:bodyPr wrap="square" lIns="0" tIns="0" rIns="0" bIns="0" anchor="t">
            <a:spAutoFit/>
          </a:bodyPr>
          <a:lstStyle/>
          <a:p>
            <a:pPr algn="just">
              <a:defRPr sz="3200">
                <a:latin typeface="Abhaya Libre Regular" panose="020B0604020202020204" charset="0"/>
                <a:cs typeface="Abhaya Libre Regular" panose="020B0604020202020204" charset="0"/>
              </a:defRPr>
            </a:pPr>
            <a:r>
              <a:t>La empresa social como catalizador del desarrollo local y regional sostenible</a:t>
            </a:r>
          </a:p>
        </p:txBody>
      </p:sp>
      <p:sp>
        <p:nvSpPr>
          <p:cNvPr id="24" name="TextBox 21">
            <a:extLst>
              <a:ext uri="{FF2B5EF4-FFF2-40B4-BE49-F238E27FC236}">
                <a16:creationId xmlns:a16="http://schemas.microsoft.com/office/drawing/2014/main" id="{60B735A6-E854-1761-25EF-657BE9986F9F}"/>
              </a:ext>
            </a:extLst>
          </p:cNvPr>
          <p:cNvSpPr txBox="1"/>
          <p:nvPr/>
        </p:nvSpPr>
        <p:spPr>
          <a:xfrm>
            <a:off x="7034229" y="7551444"/>
            <a:ext cx="1079688" cy="671338"/>
          </a:xfrm>
          <a:prstGeom prst="rect">
            <a:avLst/>
          </a:prstGeom>
        </p:spPr>
        <p:txBody>
          <a:bodyPr lIns="0" tIns="0" rIns="0" bIns="0" anchor="t">
            <a:spAutoFit/>
          </a:bodyPr>
          <a:lstStyle/>
          <a:p>
            <a:pPr>
              <a:lnSpc>
                <a:spcPts val="5654"/>
              </a:lnSpc>
              <a:defRPr sz="3200">
                <a:solidFill>
                  <a:srgbClr val="000000"/>
                </a:solidFill>
                <a:latin typeface="Abhaya Libre Regular"/>
              </a:defRPr>
            </a:pPr>
            <a:r>
              <a:t>08</a:t>
            </a:r>
            <a:endParaRPr lang="en-US" sz="3200" spc="-60" dirty="0">
              <a:solidFill>
                <a:srgbClr val="000000"/>
              </a:solidFill>
              <a:latin typeface="Abhaya Libre Regular"/>
            </a:endParaRPr>
          </a:p>
        </p:txBody>
      </p:sp>
      <p:sp>
        <p:nvSpPr>
          <p:cNvPr id="27" name="TextBox 6">
            <a:extLst>
              <a:ext uri="{FF2B5EF4-FFF2-40B4-BE49-F238E27FC236}">
                <a16:creationId xmlns:a16="http://schemas.microsoft.com/office/drawing/2014/main" id="{0C9E75AD-4A5D-779A-AA10-392916B9A69A}"/>
              </a:ext>
            </a:extLst>
          </p:cNvPr>
          <p:cNvSpPr txBox="1"/>
          <p:nvPr/>
        </p:nvSpPr>
        <p:spPr>
          <a:xfrm>
            <a:off x="8362059" y="7574818"/>
            <a:ext cx="6293686" cy="657872"/>
          </a:xfrm>
          <a:prstGeom prst="rect">
            <a:avLst/>
          </a:prstGeom>
        </p:spPr>
        <p:txBody>
          <a:bodyPr wrap="square" lIns="0" tIns="0" rIns="0" bIns="0" anchor="t">
            <a:spAutoFit/>
          </a:bodyPr>
          <a:lstStyle/>
          <a:p>
            <a:pPr>
              <a:lnSpc>
                <a:spcPts val="5449"/>
              </a:lnSpc>
              <a:defRPr sz="3200">
                <a:solidFill>
                  <a:srgbClr val="000000"/>
                </a:solidFill>
                <a:latin typeface="Abhaya Libre Regular"/>
              </a:defRPr>
            </a:pPr>
            <a:r>
              <a:t>Actividades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81200" y="1220431"/>
            <a:ext cx="7445611" cy="3535968"/>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a:t>01 - ¿</a:t>
            </a:r>
            <a:r>
              <a:rPr dirty="0" err="1"/>
              <a:t>Qué</a:t>
            </a:r>
            <a:r>
              <a:rPr dirty="0"/>
              <a:t> es </a:t>
            </a:r>
            <a:r>
              <a:rPr dirty="0" err="1"/>
              <a:t>el</a:t>
            </a:r>
            <a:r>
              <a:rPr dirty="0"/>
              <a:t> </a:t>
            </a:r>
            <a:r>
              <a:rPr dirty="0" err="1"/>
              <a:t>emprendimiento</a:t>
            </a:r>
            <a:r>
              <a:rPr dirty="0"/>
              <a:t> social y </a:t>
            </a:r>
            <a:r>
              <a:rPr dirty="0" err="1"/>
              <a:t>el</a:t>
            </a:r>
            <a:r>
              <a:rPr dirty="0"/>
              <a:t>/la </a:t>
            </a:r>
            <a:r>
              <a:rPr dirty="0" err="1"/>
              <a:t>emprendedor</a:t>
            </a:r>
            <a:r>
              <a:rPr dirty="0"/>
              <a:t>/a social?</a:t>
            </a:r>
          </a:p>
        </p:txBody>
      </p:sp>
      <p:sp>
        <p:nvSpPr>
          <p:cNvPr id="5" name="TextBox 5"/>
          <p:cNvSpPr txBox="1"/>
          <p:nvPr/>
        </p:nvSpPr>
        <p:spPr>
          <a:xfrm>
            <a:off x="1981200" y="5018135"/>
            <a:ext cx="6510839" cy="2616101"/>
          </a:xfrm>
          <a:prstGeom prst="rect">
            <a:avLst/>
          </a:prstGeom>
        </p:spPr>
        <p:txBody>
          <a:bodyPr lIns="0" tIns="0" rIns="0" bIns="0" anchor="t">
            <a:spAutoFit/>
          </a:bodyPr>
          <a:lstStyle/>
          <a:p>
            <a:pPr algn="just">
              <a:lnSpc>
                <a:spcPts val="3359"/>
              </a:lnSpc>
              <a:defRPr sz="2800">
                <a:latin typeface="Abhaya Libre Regular"/>
              </a:defRPr>
            </a:pPr>
            <a:r>
              <a:t>El emprendimiento social es una tendencia creciente, que combina el ingenio de los negocios con la misión social. Es una forma de hacer negocios con la intención de hacer cambios en el mundo, abordando problemas sociales, culturales o ambientales. </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a:extLst>
              <a:ext uri="{FF2B5EF4-FFF2-40B4-BE49-F238E27FC236}">
                <a16:creationId xmlns:a16="http://schemas.microsoft.com/office/drawing/2014/main" id="{17C27933-A2CD-24A0-8FD3-AD7CCDA785E5}"/>
              </a:ext>
            </a:extLst>
          </p:cNvPr>
          <p:cNvPicPr>
            <a:picLocks noChangeAspect="1"/>
          </p:cNvPicPr>
          <p:nvPr/>
        </p:nvPicPr>
        <p:blipFill>
          <a:blip r:embed="rId8"/>
          <a:stretch>
            <a:fillRect/>
          </a:stretch>
        </p:blipFill>
        <p:spPr>
          <a:xfrm>
            <a:off x="9611304" y="2850282"/>
            <a:ext cx="8283558" cy="53269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1629554" y="1521501"/>
            <a:ext cx="14325600" cy="1458476"/>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a:t>01 - ¿</a:t>
            </a:r>
            <a:r>
              <a:rPr dirty="0" err="1"/>
              <a:t>Qué</a:t>
            </a:r>
            <a:r>
              <a:rPr dirty="0"/>
              <a:t> es </a:t>
            </a:r>
            <a:r>
              <a:rPr dirty="0" err="1"/>
              <a:t>el</a:t>
            </a:r>
            <a:r>
              <a:rPr dirty="0"/>
              <a:t> </a:t>
            </a:r>
            <a:r>
              <a:rPr dirty="0" err="1"/>
              <a:t>emprendimiento</a:t>
            </a:r>
            <a:r>
              <a:rPr dirty="0"/>
              <a:t> social y </a:t>
            </a:r>
            <a:r>
              <a:rPr dirty="0" err="1"/>
              <a:t>el</a:t>
            </a:r>
            <a:r>
              <a:rPr dirty="0"/>
              <a:t>/la </a:t>
            </a:r>
            <a:r>
              <a:rPr dirty="0" err="1"/>
              <a:t>emprendedor</a:t>
            </a:r>
            <a:r>
              <a:rPr dirty="0"/>
              <a:t>/a social?</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0600" y="7765434"/>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1693907" y="3075137"/>
            <a:ext cx="6716587" cy="5232202"/>
          </a:xfrm>
          <a:prstGeom prst="rect">
            <a:avLst/>
          </a:prstGeom>
        </p:spPr>
        <p:txBody>
          <a:bodyPr wrap="square" lIns="0" tIns="0" rIns="0" bIns="0" anchor="t">
            <a:spAutoFit/>
          </a:bodyPr>
          <a:lstStyle/>
          <a:p>
            <a:pPr algn="just">
              <a:lnSpc>
                <a:spcPts val="3359"/>
              </a:lnSpc>
              <a:defRPr sz="2800">
                <a:latin typeface="Abhaya Libre Regular"/>
              </a:defRPr>
            </a:pPr>
            <a:r>
              <a:rPr dirty="0"/>
              <a:t>El </a:t>
            </a:r>
            <a:r>
              <a:rPr dirty="0" err="1"/>
              <a:t>emprendimiento</a:t>
            </a:r>
            <a:r>
              <a:rPr dirty="0"/>
              <a:t> social es </a:t>
            </a:r>
            <a:r>
              <a:rPr dirty="0" err="1"/>
              <a:t>el</a:t>
            </a:r>
            <a:r>
              <a:rPr dirty="0"/>
              <a:t> </a:t>
            </a:r>
            <a:r>
              <a:rPr dirty="0" err="1"/>
              <a:t>proceso</a:t>
            </a:r>
            <a:r>
              <a:rPr dirty="0"/>
              <a:t> a </a:t>
            </a:r>
            <a:r>
              <a:rPr dirty="0" err="1"/>
              <a:t>través</a:t>
            </a:r>
            <a:r>
              <a:rPr dirty="0"/>
              <a:t> del </a:t>
            </a:r>
            <a:r>
              <a:rPr dirty="0" err="1"/>
              <a:t>cual</a:t>
            </a:r>
            <a:r>
              <a:rPr dirty="0"/>
              <a:t> </a:t>
            </a:r>
            <a:r>
              <a:rPr dirty="0" err="1"/>
              <a:t>tipos</a:t>
            </a:r>
            <a:r>
              <a:rPr dirty="0"/>
              <a:t> </a:t>
            </a:r>
            <a:r>
              <a:rPr dirty="0" err="1"/>
              <a:t>específicos</a:t>
            </a:r>
            <a:r>
              <a:rPr dirty="0"/>
              <a:t> de </a:t>
            </a:r>
            <a:r>
              <a:rPr dirty="0" err="1"/>
              <a:t>agentes</a:t>
            </a:r>
            <a:r>
              <a:rPr dirty="0"/>
              <a:t>, “</a:t>
            </a:r>
            <a:r>
              <a:rPr dirty="0" err="1"/>
              <a:t>emprendedores</a:t>
            </a:r>
            <a:r>
              <a:rPr dirty="0"/>
              <a:t>/as </a:t>
            </a:r>
            <a:r>
              <a:rPr dirty="0" err="1"/>
              <a:t>sociales</a:t>
            </a:r>
            <a:r>
              <a:rPr dirty="0"/>
              <a:t>”, </a:t>
            </a:r>
            <a:r>
              <a:rPr dirty="0" err="1"/>
              <a:t>crean</a:t>
            </a:r>
            <a:r>
              <a:rPr dirty="0"/>
              <a:t> y </a:t>
            </a:r>
            <a:r>
              <a:rPr dirty="0" err="1"/>
              <a:t>desarrollan</a:t>
            </a:r>
            <a:r>
              <a:rPr dirty="0"/>
              <a:t> </a:t>
            </a:r>
            <a:r>
              <a:rPr dirty="0" err="1"/>
              <a:t>organizaciones</a:t>
            </a:r>
            <a:r>
              <a:rPr dirty="0"/>
              <a:t> que </a:t>
            </a:r>
            <a:r>
              <a:rPr dirty="0" err="1"/>
              <a:t>pueden</a:t>
            </a:r>
            <a:r>
              <a:rPr dirty="0"/>
              <a:t> ser </a:t>
            </a:r>
            <a:r>
              <a:rPr dirty="0" err="1"/>
              <a:t>empresas</a:t>
            </a:r>
            <a:r>
              <a:rPr dirty="0"/>
              <a:t> </a:t>
            </a:r>
            <a:r>
              <a:rPr dirty="0" err="1"/>
              <a:t>sociales</a:t>
            </a:r>
            <a:r>
              <a:rPr dirty="0"/>
              <a:t> u </a:t>
            </a:r>
            <a:r>
              <a:rPr dirty="0" err="1"/>
              <a:t>otros</a:t>
            </a:r>
            <a:r>
              <a:rPr dirty="0"/>
              <a:t> </a:t>
            </a:r>
            <a:r>
              <a:rPr dirty="0" err="1"/>
              <a:t>tipos</a:t>
            </a:r>
            <a:r>
              <a:rPr dirty="0"/>
              <a:t> de </a:t>
            </a:r>
            <a:r>
              <a:rPr dirty="0" err="1"/>
              <a:t>organizaciones</a:t>
            </a:r>
            <a:r>
              <a:rPr dirty="0"/>
              <a:t>. </a:t>
            </a:r>
          </a:p>
          <a:p>
            <a:pPr algn="just">
              <a:lnSpc>
                <a:spcPts val="3359"/>
              </a:lnSpc>
            </a:pPr>
            <a:endParaRPr lang="en-US" sz="2800" spc="-36" dirty="0">
              <a:latin typeface="Abhaya Libre Regular"/>
            </a:endParaRPr>
          </a:p>
          <a:p>
            <a:pPr algn="just">
              <a:lnSpc>
                <a:spcPts val="3359"/>
              </a:lnSpc>
              <a:defRPr sz="2800">
                <a:latin typeface="Abhaya Libre Regular"/>
              </a:defRPr>
            </a:pPr>
            <a:r>
              <a:rPr dirty="0"/>
              <a:t>El </a:t>
            </a:r>
            <a:r>
              <a:rPr dirty="0" err="1"/>
              <a:t>concepto</a:t>
            </a:r>
            <a:r>
              <a:rPr dirty="0"/>
              <a:t> de </a:t>
            </a:r>
            <a:r>
              <a:rPr dirty="0" err="1"/>
              <a:t>emprendimiento</a:t>
            </a:r>
            <a:r>
              <a:rPr dirty="0"/>
              <a:t> social </a:t>
            </a:r>
            <a:r>
              <a:rPr dirty="0" err="1"/>
              <a:t>puede</a:t>
            </a:r>
            <a:r>
              <a:rPr dirty="0"/>
              <a:t> </a:t>
            </a:r>
            <a:r>
              <a:rPr dirty="0" err="1"/>
              <a:t>aplicarse</a:t>
            </a:r>
            <a:r>
              <a:rPr dirty="0"/>
              <a:t> a </a:t>
            </a:r>
            <a:r>
              <a:rPr dirty="0" err="1"/>
              <a:t>organizaciones</a:t>
            </a:r>
            <a:r>
              <a:rPr dirty="0"/>
              <a:t> con </a:t>
            </a:r>
            <a:r>
              <a:rPr dirty="0" err="1"/>
              <a:t>diferentes</a:t>
            </a:r>
            <a:r>
              <a:rPr dirty="0"/>
              <a:t> </a:t>
            </a:r>
            <a:r>
              <a:rPr dirty="0" err="1"/>
              <a:t>tamaños</a:t>
            </a:r>
            <a:r>
              <a:rPr dirty="0"/>
              <a:t>, </a:t>
            </a:r>
            <a:r>
              <a:rPr dirty="0" err="1"/>
              <a:t>creencias</a:t>
            </a:r>
            <a:r>
              <a:rPr dirty="0"/>
              <a:t>, </a:t>
            </a:r>
            <a:r>
              <a:rPr dirty="0" err="1"/>
              <a:t>objetivos</a:t>
            </a:r>
            <a:r>
              <a:rPr dirty="0"/>
              <a:t> y </a:t>
            </a:r>
            <a:r>
              <a:rPr dirty="0" err="1"/>
              <a:t>metas</a:t>
            </a:r>
            <a:r>
              <a:rPr dirty="0"/>
              <a:t>. </a:t>
            </a:r>
            <a:endParaRPr lang="bg-BG" sz="2800" spc="-36" dirty="0">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a:p>
            <a:pPr algn="just">
              <a:lnSpc>
                <a:spcPts val="3359"/>
              </a:lnSpc>
              <a:defRPr sz="2800">
                <a:solidFill>
                  <a:srgbClr val="000000"/>
                </a:solidFill>
                <a:latin typeface="Abhaya Libre Regular"/>
              </a:defRPr>
            </a:pPr>
            <a:r>
              <a:rPr dirty="0"/>
              <a:t>. </a:t>
            </a: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5" name="Picture 4">
            <a:extLst>
              <a:ext uri="{FF2B5EF4-FFF2-40B4-BE49-F238E27FC236}">
                <a16:creationId xmlns:a16="http://schemas.microsoft.com/office/drawing/2014/main" id="{F350F370-6DA3-B23E-48C4-3C27D7C6F3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70240" y="3179086"/>
            <a:ext cx="7066252" cy="41896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1219200" y="1253193"/>
            <a:ext cx="14325600" cy="1458476"/>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rPr dirty="0"/>
              <a:t>01 - ¿</a:t>
            </a:r>
            <a:r>
              <a:rPr dirty="0" err="1"/>
              <a:t>Qué</a:t>
            </a:r>
            <a:r>
              <a:rPr dirty="0"/>
              <a:t> es </a:t>
            </a:r>
            <a:r>
              <a:rPr dirty="0" err="1"/>
              <a:t>el</a:t>
            </a:r>
            <a:r>
              <a:rPr dirty="0"/>
              <a:t> </a:t>
            </a:r>
            <a:r>
              <a:rPr dirty="0" err="1"/>
              <a:t>emprendimiento</a:t>
            </a:r>
            <a:r>
              <a:rPr dirty="0"/>
              <a:t> social y </a:t>
            </a:r>
            <a:r>
              <a:rPr dirty="0" err="1"/>
              <a:t>el</a:t>
            </a:r>
            <a:r>
              <a:rPr dirty="0"/>
              <a:t>/la </a:t>
            </a:r>
            <a:r>
              <a:rPr dirty="0" err="1"/>
              <a:t>emprendedor</a:t>
            </a:r>
            <a:r>
              <a:rPr dirty="0"/>
              <a:t>/a social?</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8882697" y="2659272"/>
            <a:ext cx="8588609" cy="6976269"/>
          </a:xfrm>
          <a:prstGeom prst="rect">
            <a:avLst/>
          </a:prstGeom>
        </p:spPr>
        <p:txBody>
          <a:bodyPr wrap="square" lIns="0" tIns="0" rIns="0" bIns="0" anchor="t">
            <a:spAutoFit/>
          </a:bodyPr>
          <a:lstStyle/>
          <a:p>
            <a:pPr algn="ctr">
              <a:lnSpc>
                <a:spcPts val="3359"/>
              </a:lnSpc>
              <a:defRPr sz="3600" b="1">
                <a:latin typeface="Abhaya Libre Regular"/>
              </a:defRPr>
            </a:pPr>
            <a:r>
              <a:rPr dirty="0"/>
              <a:t>¿</a:t>
            </a:r>
            <a:r>
              <a:rPr dirty="0" err="1"/>
              <a:t>Qué</a:t>
            </a:r>
            <a:r>
              <a:rPr dirty="0"/>
              <a:t> </a:t>
            </a:r>
            <a:r>
              <a:rPr dirty="0" err="1"/>
              <a:t>significa</a:t>
            </a:r>
            <a:r>
              <a:rPr dirty="0"/>
              <a:t> </a:t>
            </a:r>
            <a:r>
              <a:rPr dirty="0" err="1"/>
              <a:t>emprendedor</a:t>
            </a:r>
            <a:r>
              <a:rPr dirty="0"/>
              <a:t>/a social?</a:t>
            </a:r>
          </a:p>
          <a:p>
            <a:pPr algn="ctr">
              <a:lnSpc>
                <a:spcPts val="3359"/>
              </a:lnSpc>
            </a:pPr>
            <a:endParaRPr lang="en-US" sz="3600" b="1" spc="-36" dirty="0">
              <a:solidFill>
                <a:srgbClr val="FF0000"/>
              </a:solidFill>
              <a:latin typeface="Abhaya Libre Regular"/>
            </a:endParaRPr>
          </a:p>
          <a:p>
            <a:pPr algn="just">
              <a:lnSpc>
                <a:spcPts val="3359"/>
              </a:lnSpc>
              <a:defRPr sz="2800">
                <a:solidFill>
                  <a:srgbClr val="000000"/>
                </a:solidFill>
                <a:latin typeface="Abhaya Libre Regular"/>
              </a:defRPr>
            </a:pPr>
            <a:r>
              <a:rPr dirty="0"/>
              <a:t>Es una persona que </a:t>
            </a:r>
            <a:r>
              <a:rPr dirty="0" err="1"/>
              <a:t>persigue</a:t>
            </a:r>
            <a:r>
              <a:rPr dirty="0"/>
              <a:t> </a:t>
            </a:r>
            <a:r>
              <a:rPr dirty="0" err="1"/>
              <a:t>aplicaciones</a:t>
            </a:r>
            <a:r>
              <a:rPr dirty="0"/>
              <a:t> </a:t>
            </a:r>
            <a:r>
              <a:rPr dirty="0" err="1"/>
              <a:t>novedosas</a:t>
            </a:r>
            <a:r>
              <a:rPr dirty="0"/>
              <a:t> que </a:t>
            </a:r>
            <a:r>
              <a:rPr dirty="0" err="1"/>
              <a:t>tienen</a:t>
            </a:r>
            <a:r>
              <a:rPr dirty="0"/>
              <a:t> </a:t>
            </a:r>
            <a:r>
              <a:rPr dirty="0" err="1"/>
              <a:t>el</a:t>
            </a:r>
            <a:r>
              <a:rPr dirty="0"/>
              <a:t> </a:t>
            </a:r>
            <a:r>
              <a:rPr dirty="0" err="1"/>
              <a:t>potencial</a:t>
            </a:r>
            <a:r>
              <a:rPr dirty="0"/>
              <a:t> de resolver </a:t>
            </a:r>
            <a:r>
              <a:rPr dirty="0" err="1"/>
              <a:t>problemas</a:t>
            </a:r>
            <a:r>
              <a:rPr dirty="0"/>
              <a:t> </a:t>
            </a:r>
            <a:r>
              <a:rPr dirty="0" err="1"/>
              <a:t>comunitarios</a:t>
            </a:r>
            <a:r>
              <a:rPr dirty="0"/>
              <a:t>. </a:t>
            </a:r>
            <a:r>
              <a:rPr dirty="0" err="1"/>
              <a:t>Estas</a:t>
            </a:r>
            <a:r>
              <a:rPr dirty="0"/>
              <a:t> personas </a:t>
            </a:r>
            <a:r>
              <a:rPr dirty="0" err="1"/>
              <a:t>están</a:t>
            </a:r>
            <a:r>
              <a:rPr dirty="0"/>
              <a:t> </a:t>
            </a:r>
            <a:r>
              <a:rPr dirty="0" err="1"/>
              <a:t>dispuestas</a:t>
            </a:r>
            <a:r>
              <a:rPr dirty="0"/>
              <a:t> a </a:t>
            </a:r>
            <a:r>
              <a:rPr dirty="0" err="1"/>
              <a:t>asumir</a:t>
            </a:r>
            <a:r>
              <a:rPr dirty="0"/>
              <a:t> </a:t>
            </a:r>
            <a:r>
              <a:rPr dirty="0" err="1"/>
              <a:t>el</a:t>
            </a:r>
            <a:r>
              <a:rPr dirty="0"/>
              <a:t> </a:t>
            </a:r>
            <a:r>
              <a:rPr dirty="0" err="1"/>
              <a:t>riesgo</a:t>
            </a:r>
            <a:r>
              <a:rPr dirty="0"/>
              <a:t> y </a:t>
            </a:r>
            <a:r>
              <a:rPr dirty="0" err="1"/>
              <a:t>hacer</a:t>
            </a:r>
            <a:r>
              <a:rPr dirty="0"/>
              <a:t> </a:t>
            </a:r>
            <a:r>
              <a:rPr dirty="0" err="1"/>
              <a:t>el</a:t>
            </a:r>
            <a:r>
              <a:rPr dirty="0"/>
              <a:t> </a:t>
            </a:r>
            <a:r>
              <a:rPr dirty="0" err="1"/>
              <a:t>esfuerzo</a:t>
            </a:r>
            <a:r>
              <a:rPr dirty="0"/>
              <a:t> de </a:t>
            </a:r>
            <a:r>
              <a:rPr dirty="0" err="1"/>
              <a:t>generar</a:t>
            </a:r>
            <a:r>
              <a:rPr dirty="0"/>
              <a:t> </a:t>
            </a:r>
            <a:r>
              <a:rPr dirty="0" err="1"/>
              <a:t>cambios</a:t>
            </a:r>
            <a:r>
              <a:rPr dirty="0"/>
              <a:t> </a:t>
            </a:r>
            <a:r>
              <a:rPr dirty="0" err="1"/>
              <a:t>positivos</a:t>
            </a:r>
            <a:r>
              <a:rPr dirty="0"/>
              <a:t> </a:t>
            </a:r>
            <a:r>
              <a:rPr dirty="0" err="1"/>
              <a:t>en</a:t>
            </a:r>
            <a:r>
              <a:rPr dirty="0"/>
              <a:t> la </a:t>
            </a:r>
            <a:r>
              <a:rPr dirty="0" err="1"/>
              <a:t>sociedad</a:t>
            </a:r>
            <a:r>
              <a:rPr dirty="0"/>
              <a:t> a </a:t>
            </a:r>
            <a:r>
              <a:rPr dirty="0" err="1"/>
              <a:t>través</a:t>
            </a:r>
            <a:r>
              <a:rPr dirty="0"/>
              <a:t> de sus </a:t>
            </a:r>
            <a:r>
              <a:rPr dirty="0" err="1"/>
              <a:t>iniciativas</a:t>
            </a:r>
            <a:r>
              <a:rPr dirty="0"/>
              <a:t>. Los/as </a:t>
            </a:r>
            <a:r>
              <a:rPr dirty="0" err="1"/>
              <a:t>emprendedores</a:t>
            </a:r>
            <a:r>
              <a:rPr dirty="0"/>
              <a:t>/as </a:t>
            </a:r>
            <a:r>
              <a:rPr dirty="0" err="1"/>
              <a:t>sociales</a:t>
            </a:r>
            <a:r>
              <a:rPr dirty="0"/>
              <a:t> </a:t>
            </a:r>
            <a:r>
              <a:rPr dirty="0" err="1"/>
              <a:t>pueden</a:t>
            </a:r>
            <a:r>
              <a:rPr dirty="0"/>
              <a:t> </a:t>
            </a:r>
            <a:r>
              <a:rPr dirty="0" err="1"/>
              <a:t>creer</a:t>
            </a:r>
            <a:r>
              <a:rPr dirty="0"/>
              <a:t> que </a:t>
            </a:r>
            <a:r>
              <a:rPr dirty="0" err="1"/>
              <a:t>esta</a:t>
            </a:r>
            <a:r>
              <a:rPr dirty="0"/>
              <a:t> </a:t>
            </a:r>
            <a:r>
              <a:rPr dirty="0" err="1"/>
              <a:t>práctica</a:t>
            </a:r>
            <a:r>
              <a:rPr dirty="0"/>
              <a:t> es una forma de </a:t>
            </a:r>
            <a:r>
              <a:rPr dirty="0" err="1"/>
              <a:t>conectarte</a:t>
            </a:r>
            <a:r>
              <a:rPr dirty="0"/>
              <a:t> con </a:t>
            </a:r>
            <a:r>
              <a:rPr dirty="0" err="1"/>
              <a:t>el</a:t>
            </a:r>
            <a:r>
              <a:rPr dirty="0"/>
              <a:t> </a:t>
            </a:r>
            <a:r>
              <a:rPr dirty="0" err="1"/>
              <a:t>propósito</a:t>
            </a:r>
            <a:r>
              <a:rPr dirty="0"/>
              <a:t> de </a:t>
            </a:r>
            <a:r>
              <a:rPr dirty="0" err="1"/>
              <a:t>tu</a:t>
            </a:r>
            <a:r>
              <a:rPr dirty="0"/>
              <a:t> </a:t>
            </a:r>
            <a:r>
              <a:rPr dirty="0" err="1"/>
              <a:t>vida</a:t>
            </a:r>
            <a:r>
              <a:rPr dirty="0"/>
              <a:t>, </a:t>
            </a:r>
            <a:r>
              <a:rPr dirty="0" err="1"/>
              <a:t>ayudar</a:t>
            </a:r>
            <a:r>
              <a:rPr dirty="0"/>
              <a:t> a </a:t>
            </a:r>
            <a:r>
              <a:rPr dirty="0" err="1"/>
              <a:t>otras</a:t>
            </a:r>
            <a:r>
              <a:rPr dirty="0"/>
              <a:t> personas a </a:t>
            </a:r>
            <a:r>
              <a:rPr dirty="0" err="1"/>
              <a:t>encontrar</a:t>
            </a:r>
            <a:r>
              <a:rPr dirty="0"/>
              <a:t> </a:t>
            </a:r>
            <a:r>
              <a:rPr dirty="0" err="1"/>
              <a:t>el</a:t>
            </a:r>
            <a:r>
              <a:rPr dirty="0"/>
              <a:t> </a:t>
            </a:r>
            <a:r>
              <a:rPr dirty="0" err="1"/>
              <a:t>suyo</a:t>
            </a:r>
            <a:r>
              <a:rPr dirty="0"/>
              <a:t> y </a:t>
            </a:r>
            <a:r>
              <a:rPr dirty="0" err="1"/>
              <a:t>cambiar</a:t>
            </a:r>
            <a:r>
              <a:rPr dirty="0"/>
              <a:t> </a:t>
            </a:r>
            <a:r>
              <a:rPr dirty="0" err="1"/>
              <a:t>el</a:t>
            </a:r>
            <a:r>
              <a:rPr dirty="0"/>
              <a:t> </a:t>
            </a:r>
            <a:r>
              <a:rPr dirty="0" err="1"/>
              <a:t>mundo</a:t>
            </a:r>
            <a:r>
              <a:rPr dirty="0"/>
              <a:t> (</a:t>
            </a:r>
            <a:r>
              <a:rPr dirty="0" err="1"/>
              <a:t>todo</a:t>
            </a:r>
            <a:r>
              <a:rPr dirty="0"/>
              <a:t> </a:t>
            </a:r>
            <a:r>
              <a:rPr dirty="0" err="1"/>
              <a:t>mientras</a:t>
            </a:r>
            <a:r>
              <a:rPr dirty="0"/>
              <a:t> </a:t>
            </a:r>
            <a:r>
              <a:rPr dirty="0" err="1"/>
              <a:t>intentas</a:t>
            </a:r>
            <a:r>
              <a:rPr dirty="0"/>
              <a:t> </a:t>
            </a:r>
            <a:r>
              <a:rPr dirty="0" err="1"/>
              <a:t>avanzar</a:t>
            </a:r>
            <a:r>
              <a:rPr dirty="0"/>
              <a:t> </a:t>
            </a:r>
            <a:r>
              <a:rPr dirty="0" err="1"/>
              <a:t>en</a:t>
            </a:r>
            <a:r>
              <a:rPr dirty="0"/>
              <a:t> la </a:t>
            </a:r>
            <a:r>
              <a:rPr dirty="0" err="1"/>
              <a:t>vida</a:t>
            </a:r>
            <a:r>
              <a:rPr dirty="0"/>
              <a:t>).</a:t>
            </a:r>
          </a:p>
          <a:p>
            <a:pPr algn="just">
              <a:lnSpc>
                <a:spcPts val="3359"/>
              </a:lnSpc>
              <a:defRPr sz="2800">
                <a:solidFill>
                  <a:srgbClr val="000000"/>
                </a:solidFill>
                <a:latin typeface="Abhaya Libre Regular"/>
              </a:defRPr>
            </a:pPr>
            <a:r>
              <a:rPr dirty="0"/>
              <a:t>El </a:t>
            </a:r>
            <a:r>
              <a:rPr dirty="0" err="1"/>
              <a:t>uso</a:t>
            </a:r>
            <a:r>
              <a:rPr dirty="0"/>
              <a:t> </a:t>
            </a:r>
            <a:r>
              <a:rPr dirty="0" err="1"/>
              <a:t>generalizado</a:t>
            </a:r>
            <a:r>
              <a:rPr dirty="0"/>
              <a:t> de </a:t>
            </a:r>
            <a:r>
              <a:rPr dirty="0" err="1"/>
              <a:t>prácticas</a:t>
            </a:r>
            <a:r>
              <a:rPr dirty="0"/>
              <a:t> </a:t>
            </a:r>
            <a:r>
              <a:rPr dirty="0" err="1"/>
              <a:t>éticas</a:t>
            </a:r>
            <a:r>
              <a:rPr dirty="0"/>
              <a:t>, </a:t>
            </a:r>
            <a:r>
              <a:rPr dirty="0" err="1"/>
              <a:t>como</a:t>
            </a:r>
            <a:r>
              <a:rPr dirty="0"/>
              <a:t> la </a:t>
            </a:r>
            <a:r>
              <a:rPr dirty="0" err="1"/>
              <a:t>inversión</a:t>
            </a:r>
            <a:r>
              <a:rPr dirty="0"/>
              <a:t> de </a:t>
            </a:r>
            <a:r>
              <a:rPr dirty="0" err="1"/>
              <a:t>impacto</a:t>
            </a:r>
            <a:r>
              <a:rPr dirty="0"/>
              <a:t>, </a:t>
            </a:r>
            <a:r>
              <a:rPr dirty="0" err="1"/>
              <a:t>el</a:t>
            </a:r>
            <a:r>
              <a:rPr dirty="0"/>
              <a:t> </a:t>
            </a:r>
            <a:r>
              <a:rPr dirty="0" err="1"/>
              <a:t>consumismo</a:t>
            </a:r>
            <a:r>
              <a:rPr dirty="0"/>
              <a:t> </a:t>
            </a:r>
            <a:r>
              <a:rPr dirty="0" err="1"/>
              <a:t>consciente</a:t>
            </a:r>
            <a:r>
              <a:rPr dirty="0"/>
              <a:t> y los </a:t>
            </a:r>
            <a:r>
              <a:rPr dirty="0" err="1"/>
              <a:t>programas</a:t>
            </a:r>
            <a:r>
              <a:rPr dirty="0"/>
              <a:t> de </a:t>
            </a:r>
            <a:r>
              <a:rPr dirty="0" err="1"/>
              <a:t>responsabilidad</a:t>
            </a:r>
            <a:r>
              <a:rPr dirty="0"/>
              <a:t> social </a:t>
            </a:r>
            <a:r>
              <a:rPr dirty="0" err="1"/>
              <a:t>corporativa</a:t>
            </a:r>
            <a:r>
              <a:rPr dirty="0"/>
              <a:t>, </a:t>
            </a:r>
            <a:r>
              <a:rPr dirty="0" err="1"/>
              <a:t>facilita</a:t>
            </a:r>
            <a:r>
              <a:rPr dirty="0"/>
              <a:t> </a:t>
            </a:r>
            <a:r>
              <a:rPr dirty="0" err="1"/>
              <a:t>el</a:t>
            </a:r>
            <a:r>
              <a:rPr dirty="0"/>
              <a:t> </a:t>
            </a:r>
            <a:r>
              <a:rPr dirty="0" err="1"/>
              <a:t>éxito</a:t>
            </a:r>
            <a:r>
              <a:rPr dirty="0"/>
              <a:t> de los/as </a:t>
            </a:r>
            <a:r>
              <a:rPr dirty="0" err="1"/>
              <a:t>emprendedores</a:t>
            </a:r>
            <a:r>
              <a:rPr dirty="0"/>
              <a:t>/as </a:t>
            </a:r>
            <a:r>
              <a:rPr dirty="0" err="1"/>
              <a:t>sociales</a:t>
            </a:r>
            <a:r>
              <a:rPr dirty="0"/>
              <a:t>.</a:t>
            </a:r>
            <a:endParaRPr lang="bg-BG"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a:p>
            <a:pPr algn="just">
              <a:lnSpc>
                <a:spcPts val="3359"/>
              </a:lnSpc>
              <a:defRPr sz="2800">
                <a:solidFill>
                  <a:srgbClr val="000000"/>
                </a:solidFill>
                <a:latin typeface="Abhaya Libre Regular"/>
              </a:defRPr>
            </a:pPr>
            <a:r>
              <a:rPr dirty="0"/>
              <a:t>. </a:t>
            </a:r>
          </a:p>
        </p:txBody>
      </p:sp>
      <p:sp>
        <p:nvSpPr>
          <p:cNvPr id="2" name="TextBox 17">
            <a:extLst>
              <a:ext uri="{FF2B5EF4-FFF2-40B4-BE49-F238E27FC236}">
                <a16:creationId xmlns:a16="http://schemas.microsoft.com/office/drawing/2014/main" id="{50A26840-87CC-155A-CD87-EE42703704E3}"/>
              </a:ext>
            </a:extLst>
          </p:cNvPr>
          <p:cNvSpPr txBox="1"/>
          <p:nvPr/>
        </p:nvSpPr>
        <p:spPr>
          <a:xfrm>
            <a:off x="10723735" y="8643438"/>
            <a:ext cx="7965729" cy="282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pPr>
            <a:endParaRPr lang="en-US" sz="1600" spc="-24" dirty="0">
              <a:solidFill>
                <a:srgbClr val="000000"/>
              </a:solidFill>
              <a:latin typeface="Abhaya Libre Regular"/>
            </a:endParaRPr>
          </a:p>
        </p:txBody>
      </p:sp>
      <p:pic>
        <p:nvPicPr>
          <p:cNvPr id="6" name="Picture 5">
            <a:extLst>
              <a:ext uri="{FF2B5EF4-FFF2-40B4-BE49-F238E27FC236}">
                <a16:creationId xmlns:a16="http://schemas.microsoft.com/office/drawing/2014/main" id="{0D0D65CD-9BBC-BCCE-3B4B-F66A6B7149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 y="3911478"/>
            <a:ext cx="7279455" cy="4873024"/>
          </a:xfrm>
          <a:prstGeom prst="rect">
            <a:avLst/>
          </a:prstGeom>
        </p:spPr>
      </p:pic>
    </p:spTree>
    <p:extLst>
      <p:ext uri="{BB962C8B-B14F-4D97-AF65-F5344CB8AC3E}">
        <p14:creationId xmlns:p14="http://schemas.microsoft.com/office/powerpoint/2010/main" val="263182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752844" y="7599699"/>
            <a:ext cx="11622266" cy="12388074"/>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sp>
        <p:nvSpPr>
          <p:cNvPr id="18" name="TextBox 18"/>
          <p:cNvSpPr txBox="1"/>
          <p:nvPr/>
        </p:nvSpPr>
        <p:spPr>
          <a:xfrm>
            <a:off x="1219199" y="1720611"/>
            <a:ext cx="15623479" cy="1458476"/>
          </a:xfrm>
          <a:prstGeom prst="rect">
            <a:avLst/>
          </a:prstGeom>
        </p:spPr>
        <p:txBody>
          <a:bodyPr wrap="square" lIns="0" tIns="0" rIns="0" bIns="0" anchor="t">
            <a:spAutoFit/>
          </a:bodyPr>
          <a:lstStyle/>
          <a:p>
            <a:pPr>
              <a:lnSpc>
                <a:spcPts val="5449"/>
              </a:lnSpc>
              <a:defRPr sz="6410">
                <a:solidFill>
                  <a:srgbClr val="000000"/>
                </a:solidFill>
                <a:latin typeface="Abhaya Libre Regular"/>
              </a:defRPr>
            </a:pPr>
            <a:r>
              <a:t>01 - ¿Qué es el emprendimiento social y el/la emprendedor/a social?</a:t>
            </a:r>
          </a:p>
        </p:txBody>
      </p:sp>
      <p:pic>
        <p:nvPicPr>
          <p:cNvPr id="19" name="Picture 19"/>
          <p:cNvPicPr>
            <a:picLocks noChangeAspect="1"/>
          </p:cNvPicPr>
          <p:nvPr/>
        </p:nvPicPr>
        <p:blipFill>
          <a:blip r:embed="rId7"/>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8"/>
          <a:srcRect/>
          <a:stretch>
            <a:fillRect/>
          </a:stretch>
        </p:blipFill>
        <p:spPr>
          <a:xfrm>
            <a:off x="7870030" y="9245916"/>
            <a:ext cx="3710720" cy="779251"/>
          </a:xfrm>
          <a:prstGeom prst="rect">
            <a:avLst/>
          </a:prstGeom>
        </p:spPr>
      </p:pic>
      <p:pic>
        <p:nvPicPr>
          <p:cNvPr id="27" name="Online Media 26" title="What is social entrepreneurship?">
            <a:hlinkClick r:id="" action="ppaction://media"/>
            <a:extLst>
              <a:ext uri="{FF2B5EF4-FFF2-40B4-BE49-F238E27FC236}">
                <a16:creationId xmlns:a16="http://schemas.microsoft.com/office/drawing/2014/main" id="{5E8A3267-A890-1B9D-F0E3-5E80F7F2A58F}"/>
              </a:ext>
            </a:extLst>
          </p:cNvPr>
          <p:cNvPicPr>
            <a:picLocks noRot="1" noChangeAspect="1"/>
          </p:cNvPicPr>
          <p:nvPr>
            <a:videoFile r:link="rId1"/>
          </p:nvPr>
        </p:nvPicPr>
        <p:blipFill>
          <a:blip r:embed="rId9"/>
          <a:stretch>
            <a:fillRect/>
          </a:stretch>
        </p:blipFill>
        <p:spPr>
          <a:xfrm>
            <a:off x="10139754" y="3023265"/>
            <a:ext cx="7213600" cy="5410200"/>
          </a:xfrm>
          <a:prstGeom prst="rect">
            <a:avLst/>
          </a:prstGeom>
        </p:spPr>
      </p:pic>
      <p:pic>
        <p:nvPicPr>
          <p:cNvPr id="28" name="Graphic 27">
            <a:extLst>
              <a:ext uri="{FF2B5EF4-FFF2-40B4-BE49-F238E27FC236}">
                <a16:creationId xmlns:a16="http://schemas.microsoft.com/office/drawing/2014/main" id="{A2A69EB4-4414-6ECB-B354-46BF1ED5226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60730" y="4011117"/>
            <a:ext cx="1797516" cy="1866827"/>
          </a:xfrm>
          <a:prstGeom prst="rect">
            <a:avLst/>
          </a:prstGeom>
        </p:spPr>
      </p:pic>
      <p:sp>
        <p:nvSpPr>
          <p:cNvPr id="3" name="TextBox 8">
            <a:extLst>
              <a:ext uri="{FF2B5EF4-FFF2-40B4-BE49-F238E27FC236}">
                <a16:creationId xmlns:a16="http://schemas.microsoft.com/office/drawing/2014/main" id="{1D4F8173-CCDB-9E55-29D8-DCF53561E4D6}"/>
              </a:ext>
            </a:extLst>
          </p:cNvPr>
          <p:cNvSpPr txBox="1"/>
          <p:nvPr/>
        </p:nvSpPr>
        <p:spPr>
          <a:xfrm>
            <a:off x="1431660" y="5720563"/>
            <a:ext cx="6716587" cy="3052118"/>
          </a:xfrm>
          <a:prstGeom prst="rect">
            <a:avLst/>
          </a:prstGeom>
        </p:spPr>
        <p:txBody>
          <a:bodyPr wrap="square" lIns="0" tIns="0" rIns="0" bIns="0" anchor="t">
            <a:spAutoFit/>
          </a:bodyPr>
          <a:lstStyle/>
          <a:p>
            <a:pPr algn="just">
              <a:lnSpc>
                <a:spcPts val="3359"/>
              </a:lnSpc>
              <a:defRPr sz="2800">
                <a:solidFill>
                  <a:srgbClr val="000000"/>
                </a:solidFill>
                <a:latin typeface="Abhaya Libre Regular"/>
              </a:defRPr>
            </a:pPr>
            <a:r>
              <a:rPr dirty="0"/>
              <a:t> </a:t>
            </a:r>
            <a:endParaRPr lang="bg-BG" sz="2800" spc="-36" dirty="0">
              <a:solidFill>
                <a:srgbClr val="000000"/>
              </a:solidFill>
              <a:latin typeface="Abhaya Libre Regular"/>
            </a:endParaRPr>
          </a:p>
          <a:p>
            <a:pPr algn="just">
              <a:lnSpc>
                <a:spcPts val="3359"/>
              </a:lnSpc>
            </a:pPr>
            <a:endParaRPr lang="bg-BG" sz="2800" spc="-36" dirty="0">
              <a:solidFill>
                <a:srgbClr val="000000"/>
              </a:solidFill>
              <a:latin typeface="Abhaya Libre Regular"/>
            </a:endParaRPr>
          </a:p>
          <a:p>
            <a:pPr algn="just">
              <a:lnSpc>
                <a:spcPts val="3359"/>
              </a:lnSpc>
              <a:defRPr sz="2800">
                <a:latin typeface="Abhaya Libre Regular"/>
              </a:defRPr>
            </a:pPr>
            <a:r>
              <a:rPr dirty="0"/>
              <a:t>Mira </a:t>
            </a:r>
            <a:r>
              <a:rPr dirty="0" err="1"/>
              <a:t>el</a:t>
            </a:r>
            <a:r>
              <a:rPr dirty="0"/>
              <a:t> video y </a:t>
            </a:r>
            <a:r>
              <a:rPr dirty="0" err="1"/>
              <a:t>aprende</a:t>
            </a:r>
            <a:r>
              <a:rPr dirty="0"/>
              <a:t> </a:t>
            </a:r>
            <a:r>
              <a:rPr dirty="0" err="1"/>
              <a:t>más</a:t>
            </a:r>
            <a:r>
              <a:rPr dirty="0"/>
              <a:t> </a:t>
            </a:r>
            <a:r>
              <a:rPr dirty="0" err="1"/>
              <a:t>sobre</a:t>
            </a:r>
            <a:r>
              <a:rPr dirty="0"/>
              <a:t> </a:t>
            </a:r>
            <a:r>
              <a:rPr dirty="0" err="1"/>
              <a:t>el</a:t>
            </a:r>
            <a:r>
              <a:rPr dirty="0"/>
              <a:t> </a:t>
            </a:r>
            <a:r>
              <a:rPr dirty="0" err="1"/>
              <a:t>emprendimiento</a:t>
            </a:r>
            <a:r>
              <a:rPr dirty="0"/>
              <a:t> social y </a:t>
            </a:r>
            <a:r>
              <a:rPr dirty="0" err="1"/>
              <a:t>el</a:t>
            </a:r>
            <a:r>
              <a:rPr dirty="0"/>
              <a:t>/la </a:t>
            </a:r>
            <a:r>
              <a:rPr dirty="0" err="1"/>
              <a:t>emprendedor</a:t>
            </a:r>
            <a:r>
              <a:rPr dirty="0"/>
              <a:t>/a social.</a:t>
            </a:r>
          </a:p>
          <a:p>
            <a:pPr algn="just">
              <a:lnSpc>
                <a:spcPts val="3359"/>
              </a:lnSpc>
            </a:pPr>
            <a:endParaRPr lang="en-US" sz="2800" spc="-36" dirty="0">
              <a:solidFill>
                <a:srgbClr val="000000"/>
              </a:solidFill>
              <a:latin typeface="Abhaya Libre Regular"/>
            </a:endParaRPr>
          </a:p>
          <a:p>
            <a:pPr algn="just">
              <a:lnSpc>
                <a:spcPts val="3359"/>
              </a:lnSpc>
            </a:pPr>
            <a:endParaRPr lang="en-US" sz="2800" spc="-36" dirty="0">
              <a:solidFill>
                <a:srgbClr val="000000"/>
              </a:solidFill>
              <a:latin typeface="Abhaya Libre Regular"/>
            </a:endParaRPr>
          </a:p>
        </p:txBody>
      </p:sp>
      <p:sp>
        <p:nvSpPr>
          <p:cNvPr id="2" name="TextBox 17">
            <a:extLst>
              <a:ext uri="{FF2B5EF4-FFF2-40B4-BE49-F238E27FC236}">
                <a16:creationId xmlns:a16="http://schemas.microsoft.com/office/drawing/2014/main" id="{50A26840-87CC-155A-CD87-EE42703704E3}"/>
              </a:ext>
            </a:extLst>
          </p:cNvPr>
          <p:cNvSpPr txBox="1"/>
          <p:nvPr/>
        </p:nvSpPr>
        <p:spPr>
          <a:xfrm>
            <a:off x="11580750" y="8683226"/>
            <a:ext cx="7965729" cy="282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2240"/>
              </a:lnSpc>
              <a:defRPr sz="1600">
                <a:solidFill>
                  <a:srgbClr val="000000"/>
                </a:solidFill>
                <a:latin typeface="Abhaya Libre Regular"/>
              </a:defRPr>
            </a:pPr>
            <a:r>
              <a:t>  https://www.youtube.com/watch?v=1ecKK3S8DOE</a:t>
            </a:r>
          </a:p>
        </p:txBody>
      </p:sp>
    </p:spTree>
    <p:extLst>
      <p:ext uri="{BB962C8B-B14F-4D97-AF65-F5344CB8AC3E}">
        <p14:creationId xmlns:p14="http://schemas.microsoft.com/office/powerpoint/2010/main" val="6617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5171</TotalTime>
  <Words>3954</Words>
  <Application>Microsoft Office PowerPoint</Application>
  <PresentationFormat>Personalizado</PresentationFormat>
  <Paragraphs>275</Paragraphs>
  <Slides>41</Slides>
  <Notes>0</Notes>
  <HiddenSlides>0</HiddenSlides>
  <MMClips>1</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41</vt:i4>
      </vt:variant>
    </vt:vector>
  </HeadingPairs>
  <TitlesOfParts>
    <vt:vector size="56" baseType="lpstr">
      <vt:lpstr>inherit</vt:lpstr>
      <vt:lpstr>var(--ricos-custom-p-font-family,unset)</vt:lpstr>
      <vt:lpstr>Jost</vt:lpstr>
      <vt:lpstr>Abhaya Libre Regular</vt:lpstr>
      <vt:lpstr>Akkurat</vt:lpstr>
      <vt:lpstr>Calibri</vt:lpstr>
      <vt:lpstr>Montserrat</vt:lpstr>
      <vt:lpstr>Georgia</vt:lpstr>
      <vt:lpstr>Arial</vt:lpstr>
      <vt:lpstr>Abhaya Libre Regular Bold Italics</vt:lpstr>
      <vt:lpstr>Söhne</vt:lpstr>
      <vt:lpstr>Abhaya Libre Regular Bold</vt:lpstr>
      <vt:lpstr>Office Theme</vt:lpstr>
      <vt:lpstr>1_Office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rkireva</dc:creator>
  <cp:lastModifiedBy>Sheila Larrabaster</cp:lastModifiedBy>
  <cp:revision>39</cp:revision>
  <dcterms:created xsi:type="dcterms:W3CDTF">2006-08-16T00:00:00Z</dcterms:created>
  <dcterms:modified xsi:type="dcterms:W3CDTF">2023-05-31T13:01:34Z</dcterms:modified>
  <dc:identifier>DAFSGCxx1iQ</dc:identifier>
</cp:coreProperties>
</file>