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58" r:id="rId6"/>
    <p:sldId id="259" r:id="rId7"/>
    <p:sldId id="260" r:id="rId8"/>
    <p:sldId id="261" r:id="rId9"/>
    <p:sldId id="262" r:id="rId10"/>
    <p:sldId id="316" r:id="rId11"/>
    <p:sldId id="315" r:id="rId12"/>
    <p:sldId id="263" r:id="rId13"/>
    <p:sldId id="317" r:id="rId14"/>
    <p:sldId id="285" r:id="rId15"/>
    <p:sldId id="298" r:id="rId16"/>
    <p:sldId id="302" r:id="rId17"/>
    <p:sldId id="303" r:id="rId18"/>
    <p:sldId id="304" r:id="rId19"/>
    <p:sldId id="305" r:id="rId20"/>
    <p:sldId id="291" r:id="rId21"/>
    <p:sldId id="264" r:id="rId22"/>
    <p:sldId id="314" r:id="rId23"/>
    <p:sldId id="308" r:id="rId24"/>
    <p:sldId id="313" r:id="rId25"/>
    <p:sldId id="323" r:id="rId26"/>
    <p:sldId id="265" r:id="rId27"/>
    <p:sldId id="324" r:id="rId28"/>
    <p:sldId id="288" r:id="rId29"/>
    <p:sldId id="310" r:id="rId30"/>
    <p:sldId id="309" r:id="rId31"/>
    <p:sldId id="311" r:id="rId32"/>
    <p:sldId id="295" r:id="rId33"/>
    <p:sldId id="296" r:id="rId34"/>
    <p:sldId id="292" r:id="rId35"/>
    <p:sldId id="293" r:id="rId36"/>
    <p:sldId id="267" r:id="rId37"/>
    <p:sldId id="318" r:id="rId38"/>
    <p:sldId id="320" r:id="rId39"/>
    <p:sldId id="321" r:id="rId40"/>
    <p:sldId id="322" r:id="rId41"/>
    <p:sldId id="270" r:id="rId42"/>
    <p:sldId id="319" r:id="rId43"/>
    <p:sldId id="271" r:id="rId44"/>
  </p:sldIdLst>
  <p:sldSz cx="18288000" cy="10287000"/>
  <p:notesSz cx="6858000" cy="9144000"/>
  <p:embeddedFontLst>
    <p:embeddedFont>
      <p:font typeface="Abhaya Libre Regular" panose="020B0604020202020204" charset="0"/>
      <p:regular r:id="rId45"/>
    </p:embeddedFont>
    <p:embeddedFont>
      <p:font typeface="Abhaya Libre Regular Bold" panose="020B0604020202020204" charset="0"/>
      <p:regular r:id="rId46"/>
    </p:embeddedFont>
    <p:embeddedFont>
      <p:font typeface="Abhaya Libre Regular Bold Italics" panose="020B0604020202020204" charset="0"/>
      <p:regular r:id="rId47"/>
    </p:embeddedFont>
    <p:embeddedFont>
      <p:font typeface="Calibri" panose="020F0502020204030204" pitchFamily="3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Montserrat" panose="00000500000000000000" pitchFamily="2"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0" autoAdjust="0"/>
  </p:normalViewPr>
  <p:slideViewPr>
    <p:cSldViewPr>
      <p:cViewPr varScale="1">
        <p:scale>
          <a:sx n="75" d="100"/>
          <a:sy n="75" d="100"/>
        </p:scale>
        <p:origin x="12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8.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9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29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136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917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125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1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734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12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033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0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613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555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924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143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34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54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700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01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830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79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02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6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5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850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5" Type="http://schemas.openxmlformats.org/officeDocument/2006/relationships/image" Target="../media/image18.svg"/><Relationship Id="rId10" Type="http://schemas.openxmlformats.org/officeDocument/2006/relationships/image" Target="../media/image61.svg"/><Relationship Id="rId4" Type="http://schemas.openxmlformats.org/officeDocument/2006/relationships/image" Target="../media/image17.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3.svg"/><Relationship Id="rId5" Type="http://schemas.openxmlformats.org/officeDocument/2006/relationships/image" Target="../media/image18.svg"/><Relationship Id="rId10" Type="http://schemas.openxmlformats.org/officeDocument/2006/relationships/image" Target="../media/image62.png"/><Relationship Id="rId4" Type="http://schemas.openxmlformats.org/officeDocument/2006/relationships/image" Target="../media/image1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7.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6.png"/><Relationship Id="rId2" Type="http://schemas.openxmlformats.org/officeDocument/2006/relationships/image" Target="../media/image3.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5.svg"/><Relationship Id="rId5" Type="http://schemas.openxmlformats.org/officeDocument/2006/relationships/image" Target="../media/image18.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png"/><Relationship Id="rId5" Type="http://schemas.openxmlformats.org/officeDocument/2006/relationships/image" Target="../media/image18.sv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2.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77.svg"/><Relationship Id="rId2" Type="http://schemas.openxmlformats.org/officeDocument/2006/relationships/image" Target="../media/image64.png"/><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75.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78.png"/><Relationship Id="rId2" Type="http://schemas.openxmlformats.org/officeDocument/2006/relationships/image" Target="../media/image64.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78.png"/><Relationship Id="rId2" Type="http://schemas.openxmlformats.org/officeDocument/2006/relationships/image" Target="../media/image64.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80.png"/><Relationship Id="rId2" Type="http://schemas.openxmlformats.org/officeDocument/2006/relationships/image" Target="../media/image64.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3.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5.svg"/><Relationship Id="rId5" Type="http://schemas.openxmlformats.org/officeDocument/2006/relationships/image" Target="../media/image18.svg"/><Relationship Id="rId15" Type="http://schemas.openxmlformats.org/officeDocument/2006/relationships/image" Target="../media/image73.svg"/><Relationship Id="rId10" Type="http://schemas.openxmlformats.org/officeDocument/2006/relationships/image" Target="../media/image54.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3.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2.png"/><Relationship Id="rId17"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5.svg"/><Relationship Id="rId5" Type="http://schemas.openxmlformats.org/officeDocument/2006/relationships/image" Target="../media/image18.svg"/><Relationship Id="rId15" Type="http://schemas.openxmlformats.org/officeDocument/2006/relationships/image" Target="../media/image61.svg"/><Relationship Id="rId10" Type="http://schemas.openxmlformats.org/officeDocument/2006/relationships/image" Target="../media/image84.png"/><Relationship Id="rId4" Type="http://schemas.openxmlformats.org/officeDocument/2006/relationships/image" Target="../media/image17.png"/><Relationship Id="rId9" Type="http://schemas.openxmlformats.org/officeDocument/2006/relationships/image" Target="../media/image55.sv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86.jpeg"/><Relationship Id="rId4" Type="http://schemas.openxmlformats.org/officeDocument/2006/relationships/image" Target="../media/image17.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8.svg"/><Relationship Id="rId5" Type="http://schemas.openxmlformats.org/officeDocument/2006/relationships/image" Target="../media/image18.svg"/><Relationship Id="rId10" Type="http://schemas.openxmlformats.org/officeDocument/2006/relationships/image" Target="../media/image87.png"/><Relationship Id="rId4" Type="http://schemas.openxmlformats.org/officeDocument/2006/relationships/image" Target="../media/image17.pn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9.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0.svg"/><Relationship Id="rId5" Type="http://schemas.openxmlformats.org/officeDocument/2006/relationships/image" Target="../media/image18.svg"/><Relationship Id="rId10" Type="http://schemas.openxmlformats.org/officeDocument/2006/relationships/image" Target="../media/image89.png"/><Relationship Id="rId4" Type="http://schemas.openxmlformats.org/officeDocument/2006/relationships/image" Target="../media/image17.pn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90.svg"/><Relationship Id="rId5" Type="http://schemas.openxmlformats.org/officeDocument/2006/relationships/image" Target="../media/image18.svg"/><Relationship Id="rId10" Type="http://schemas.openxmlformats.org/officeDocument/2006/relationships/image" Target="../media/image89.png"/><Relationship Id="rId4" Type="http://schemas.openxmlformats.org/officeDocument/2006/relationships/image" Target="../media/image17.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0.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2.svg"/><Relationship Id="rId5" Type="http://schemas.openxmlformats.org/officeDocument/2006/relationships/image" Target="../media/image18.svg"/><Relationship Id="rId10" Type="http://schemas.openxmlformats.org/officeDocument/2006/relationships/image" Target="../media/image91.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17" Type="http://schemas.openxmlformats.org/officeDocument/2006/relationships/image" Target="../media/image90.svg"/><Relationship Id="rId2" Type="http://schemas.openxmlformats.org/officeDocument/2006/relationships/image" Target="../media/image64.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2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45.png"/><Relationship Id="rId12"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48.svg"/><Relationship Id="rId4" Type="http://schemas.openxmlformats.org/officeDocument/2006/relationships/image" Target="../media/image11.png"/><Relationship Id="rId9" Type="http://schemas.openxmlformats.org/officeDocument/2006/relationships/image" Target="../media/image47.png"/><Relationship Id="rId14" Type="http://schemas.openxmlformats.org/officeDocument/2006/relationships/image" Target="../media/image77.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14.sv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7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76.png"/><Relationship Id="rId5" Type="http://schemas.openxmlformats.org/officeDocument/2006/relationships/image" Target="../media/image45.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7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76.png"/><Relationship Id="rId5" Type="http://schemas.openxmlformats.org/officeDocument/2006/relationships/image" Target="../media/image45.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hyperlink" Target="http://www.uni-sz.bg/tsj/Volume%2017,%202019,%20Supplement%201,%20Series%20Social%20Sciences/3/za%20pe4at/79.pd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6.svg"/><Relationship Id="rId3" Type="http://schemas.openxmlformats.org/officeDocument/2006/relationships/image" Target="../media/image95.svg"/><Relationship Id="rId7" Type="http://schemas.openxmlformats.org/officeDocument/2006/relationships/image" Target="../media/image12.png"/><Relationship Id="rId12" Type="http://schemas.openxmlformats.org/officeDocument/2006/relationships/image" Target="../media/image5.png"/><Relationship Id="rId17" Type="http://schemas.openxmlformats.org/officeDocument/2006/relationships/image" Target="../media/image67.svg"/><Relationship Id="rId2" Type="http://schemas.openxmlformats.org/officeDocument/2006/relationships/image" Target="../media/image94.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97.svg"/><Relationship Id="rId15" Type="http://schemas.openxmlformats.org/officeDocument/2006/relationships/image" Target="../media/image101.svg"/><Relationship Id="rId10" Type="http://schemas.openxmlformats.org/officeDocument/2006/relationships/image" Target="../media/image15.png"/><Relationship Id="rId4" Type="http://schemas.openxmlformats.org/officeDocument/2006/relationships/image" Target="../media/image96.png"/><Relationship Id="rId9" Type="http://schemas.openxmlformats.org/officeDocument/2006/relationships/image" Target="../media/image99.svg"/><Relationship Id="rId14"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3.jpeg"/><Relationship Id="rId5" Type="http://schemas.openxmlformats.org/officeDocument/2006/relationships/image" Target="../media/image18.svg"/><Relationship Id="rId10" Type="http://schemas.openxmlformats.org/officeDocument/2006/relationships/image" Target="../media/image102.png"/><Relationship Id="rId4" Type="http://schemas.openxmlformats.org/officeDocument/2006/relationships/image" Target="../media/image17.png"/><Relationship Id="rId9"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7.png"/><Relationship Id="rId5" Type="http://schemas.openxmlformats.org/officeDocument/2006/relationships/image" Target="../media/image18.svg"/><Relationship Id="rId10" Type="http://schemas.openxmlformats.org/officeDocument/2006/relationships/image" Target="../media/image104.png"/><Relationship Id="rId4" Type="http://schemas.openxmlformats.org/officeDocument/2006/relationships/image" Target="../media/image17.pn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svg"/><Relationship Id="rId7" Type="http://schemas.openxmlformats.org/officeDocument/2006/relationships/image" Target="../media/image26.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10" Type="http://schemas.openxmlformats.org/officeDocument/2006/relationships/image" Target="../media/image107.png"/><Relationship Id="rId4" Type="http://schemas.openxmlformats.org/officeDocument/2006/relationships/image" Target="../media/image17.png"/><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svg"/><Relationship Id="rId7" Type="http://schemas.openxmlformats.org/officeDocument/2006/relationships/image" Target="../media/image26.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svg"/><Relationship Id="rId7" Type="http://schemas.openxmlformats.org/officeDocument/2006/relationships/image" Target="../media/image26.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6.svg"/><Relationship Id="rId7" Type="http://schemas.openxmlformats.org/officeDocument/2006/relationships/image" Target="../media/image26.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81.svg"/><Relationship Id="rId5" Type="http://schemas.openxmlformats.org/officeDocument/2006/relationships/image" Target="../media/image18.svg"/><Relationship Id="rId10" Type="http://schemas.openxmlformats.org/officeDocument/2006/relationships/image" Target="../media/image80.png"/><Relationship Id="rId4" Type="http://schemas.openxmlformats.org/officeDocument/2006/relationships/image" Target="../media/image17.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hyperlink" Target="https://www.oecd.org/cfe/leed/social-economy/social-entrepreneurship.htm#:~:text=Social%20entrepreneurship%20%26%20Social%20enterprises%20Social%20entrepreneurship%20is,either%20social%20enterprises%20or%20other%20types%20of%20organisations." TargetMode="External"/><Relationship Id="rId18" Type="http://schemas.openxmlformats.org/officeDocument/2006/relationships/hyperlink" Target="https://www.researchgate.net/publication/319115517_Social_Enterprise_as_a_Catalyst_for_Sustainable_Local_and_Regional_Development" TargetMode="External"/><Relationship Id="rId3" Type="http://schemas.openxmlformats.org/officeDocument/2006/relationships/image" Target="../media/image99.svg"/><Relationship Id="rId21" Type="http://schemas.openxmlformats.org/officeDocument/2006/relationships/image" Target="../media/image29.png"/><Relationship Id="rId7" Type="http://schemas.openxmlformats.org/officeDocument/2006/relationships/image" Target="../media/image6.svg"/><Relationship Id="rId12" Type="http://schemas.openxmlformats.org/officeDocument/2006/relationships/hyperlink" Target="https://www.investopedia.com/terms/s/social-entrepreneur.asp#toc-6-ps-of-social-entrepreneurial-enterprises" TargetMode="External"/><Relationship Id="rId17" Type="http://schemas.openxmlformats.org/officeDocument/2006/relationships/hyperlink" Target="https://view.officeapps.live.com/op/view.aspx?src=http://www.abgr.org/documents/3%D0%A1%D1%8A%D1%89%D0%BD%D0%BE%D1%81%D1%82%20%D0%B8%20%D1%80%D0%BE%D0%BB%D1%8F%20%D0%BD%D0%B0%20%D1%81%D0%BE%D1%86%D0%B8%D0%B0%D0%BB%D0%BD%D0%BE%D1%82%D0%BE%20%D0%BF%D1%80%D0%B5%D0%B4%D0%BF%D1%80%D0%B8%D0%B5%D0%BC%D0%B0%D1%87%D0%B5%D1%81%D1%82%D0%B2%D0%BE.ppt&amp;wdOrigin=BROWSELINK" TargetMode="External"/><Relationship Id="rId2" Type="http://schemas.openxmlformats.org/officeDocument/2006/relationships/image" Target="../media/image98.png"/><Relationship Id="rId16" Type="http://schemas.openxmlformats.org/officeDocument/2006/relationships/hyperlink" Target="https://ssir.org/articles/entry/teaching_the_key_skills_of_successful_social_entrepreneurs" TargetMode="External"/><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wix.com/encyclopedia/definition/social-entrepreneurship" TargetMode="External"/><Relationship Id="rId5" Type="http://schemas.openxmlformats.org/officeDocument/2006/relationships/image" Target="../media/image16.svg"/><Relationship Id="rId15" Type="http://schemas.openxmlformats.org/officeDocument/2006/relationships/hyperlink" Target="https://blog.goodhere.org/social-impact-startups-facts-statistics" TargetMode="External"/><Relationship Id="rId10" Type="http://schemas.openxmlformats.org/officeDocument/2006/relationships/image" Target="../media/image11.png"/><Relationship Id="rId19" Type="http://schemas.openxmlformats.org/officeDocument/2006/relationships/hyperlink" Target="https://www.researchgate.net/publication/263214103_Leadership_in_Social_Enterprise_How_to_Manage_Yourself_and_the_Team" TargetMode="External"/><Relationship Id="rId4" Type="http://schemas.openxmlformats.org/officeDocument/2006/relationships/image" Target="../media/image15.png"/><Relationship Id="rId9" Type="http://schemas.openxmlformats.org/officeDocument/2006/relationships/image" Target="../media/image101.svg"/><Relationship Id="rId14" Type="http://schemas.openxmlformats.org/officeDocument/2006/relationships/hyperlink" Target="https://harappa.education/harappa-diaries/social-entrepreneurship/#heading_1" TargetMode="External"/><Relationship Id="rId22"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18" Type="http://schemas.openxmlformats.org/officeDocument/2006/relationships/image" Target="../media/image11.png"/><Relationship Id="rId26" Type="http://schemas.openxmlformats.org/officeDocument/2006/relationships/image" Target="../media/image44.png"/><Relationship Id="rId3" Type="http://schemas.openxmlformats.org/officeDocument/2006/relationships/image" Target="../media/image32.svg"/><Relationship Id="rId21" Type="http://schemas.openxmlformats.org/officeDocument/2006/relationships/image" Target="../media/image39.png"/><Relationship Id="rId7" Type="http://schemas.openxmlformats.org/officeDocument/2006/relationships/image" Target="../media/image34.svg"/><Relationship Id="rId12" Type="http://schemas.openxmlformats.org/officeDocument/2006/relationships/image" Target="../media/image25.png"/><Relationship Id="rId17" Type="http://schemas.openxmlformats.org/officeDocument/2006/relationships/image" Target="../media/image28.svg"/><Relationship Id="rId25"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27.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24" Type="http://schemas.openxmlformats.org/officeDocument/2006/relationships/image" Target="../media/image42.png"/><Relationship Id="rId5" Type="http://schemas.openxmlformats.org/officeDocument/2006/relationships/image" Target="../media/image2.sv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30.svg"/><Relationship Id="rId3" Type="http://schemas.openxmlformats.org/officeDocument/2006/relationships/image" Target="../media/image99.svg"/><Relationship Id="rId7" Type="http://schemas.openxmlformats.org/officeDocument/2006/relationships/image" Target="../media/image6.svg"/><Relationship Id="rId12" Type="http://schemas.openxmlformats.org/officeDocument/2006/relationships/image" Target="../media/image29.png"/><Relationship Id="rId17" Type="http://schemas.openxmlformats.org/officeDocument/2006/relationships/hyperlink" Target="https://www.britishcouncil.gr/sites/default/files/life-skills-developing-social-entrepreneurs-en.pdf" TargetMode="External"/><Relationship Id="rId2" Type="http://schemas.openxmlformats.org/officeDocument/2006/relationships/image" Target="../media/image98.png"/><Relationship Id="rId16" Type="http://schemas.openxmlformats.org/officeDocument/2006/relationships/hyperlink" Target="https://santafeinnovates.com/five-trends-social-entrepreneurship/"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16.svg"/><Relationship Id="rId15" Type="http://schemas.openxmlformats.org/officeDocument/2006/relationships/hyperlink" Target="https://www.forbes.com/sites/forbesbusinesscouncil/2021/01/28/six-ways-to-approach-social-entrepreneurship-at-your-organization/?sh=692321671810" TargetMode="External"/><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01.svg"/><Relationship Id="rId14" Type="http://schemas.openxmlformats.org/officeDocument/2006/relationships/hyperlink" Target="https://www.weforum.org/agenda/2018/08/6-steps-to-become-a-successful-social-entrepreneur"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6.svg"/><Relationship Id="rId18" Type="http://schemas.openxmlformats.org/officeDocument/2006/relationships/image" Target="../media/image118.png"/><Relationship Id="rId3" Type="http://schemas.openxmlformats.org/officeDocument/2006/relationships/image" Target="../media/image2.svg"/><Relationship Id="rId21" Type="http://schemas.openxmlformats.org/officeDocument/2006/relationships/image" Target="../media/image121.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17.svg"/><Relationship Id="rId2" Type="http://schemas.openxmlformats.org/officeDocument/2006/relationships/image" Target="../media/image1.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3.svg"/><Relationship Id="rId5" Type="http://schemas.openxmlformats.org/officeDocument/2006/relationships/image" Target="../media/image109.svg"/><Relationship Id="rId15" Type="http://schemas.openxmlformats.org/officeDocument/2006/relationships/image" Target="../media/image115.svg"/><Relationship Id="rId10" Type="http://schemas.openxmlformats.org/officeDocument/2006/relationships/image" Target="../media/image112.png"/><Relationship Id="rId19" Type="http://schemas.openxmlformats.org/officeDocument/2006/relationships/image" Target="../media/image119.svg"/><Relationship Id="rId4" Type="http://schemas.openxmlformats.org/officeDocument/2006/relationships/image" Target="../media/image108.png"/><Relationship Id="rId9" Type="http://schemas.openxmlformats.org/officeDocument/2006/relationships/image" Target="../media/image111.svg"/><Relationship Id="rId14" Type="http://schemas.openxmlformats.org/officeDocument/2006/relationships/image" Target="../media/image114.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46.svg"/><Relationship Id="rId12" Type="http://schemas.openxmlformats.org/officeDocument/2006/relationships/image" Target="../media/image2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8.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56.jpeg"/><Relationship Id="rId4" Type="http://schemas.openxmlformats.org/officeDocument/2006/relationships/image" Target="../media/image17.png"/><Relationship Id="rId9" Type="http://schemas.openxmlformats.org/officeDocument/2006/relationships/image" Target="../media/image55.svg"/></Relationships>
</file>

<file path=ppt/slides/_rels/slide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https://www.youtube.com/embed/1ecKK3S8DOE?feature=oembed" TargetMode="External"/><Relationship Id="rId6" Type="http://schemas.openxmlformats.org/officeDocument/2006/relationships/image" Target="../media/image18.svg"/><Relationship Id="rId11" Type="http://schemas.openxmlformats.org/officeDocument/2006/relationships/image" Target="../media/image55.svg"/><Relationship Id="rId5" Type="http://schemas.openxmlformats.org/officeDocument/2006/relationships/image" Target="../media/image17.png"/><Relationship Id="rId10" Type="http://schemas.openxmlformats.org/officeDocument/2006/relationships/image" Target="../media/image54.png"/><Relationship Id="rId4" Type="http://schemas.openxmlformats.org/officeDocument/2006/relationships/image" Target="../media/image4.svg"/><Relationship Id="rId9"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45911"/>
            <a:ext cx="9010597" cy="2390775"/>
          </a:xfrm>
          <a:prstGeom prst="rect">
            <a:avLst/>
          </a:prstGeom>
        </p:spPr>
        <p:txBody>
          <a:bodyPr lIns="0" tIns="0" rIns="0" bIns="0" rtlCol="0" anchor="t">
            <a:spAutoFit/>
          </a:bodyPr>
          <a:lstStyle/>
          <a:p>
            <a:pPr>
              <a:lnSpc>
                <a:spcPts val="6300"/>
              </a:lnSpc>
            </a:pPr>
            <a:r>
              <a:rPr lang="en-US" sz="4500">
                <a:solidFill>
                  <a:srgbClr val="000000"/>
                </a:solidFill>
                <a:latin typeface="Abhaya Libre Regular"/>
              </a:rPr>
              <a:t>Promoting Regional Development by building the capacity of the VET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918793" y="3151057"/>
            <a:ext cx="7728426" cy="5939880"/>
            <a:chOff x="-5302555" y="17135"/>
            <a:chExt cx="4557632" cy="4212312"/>
          </a:xfrm>
        </p:grpSpPr>
        <p:sp>
          <p:nvSpPr>
            <p:cNvPr id="7" name="Freeform 7"/>
            <p:cNvSpPr/>
            <p:nvPr/>
          </p:nvSpPr>
          <p:spPr>
            <a:xfrm>
              <a:off x="-5302555" y="17135"/>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981200" y="3675102"/>
            <a:ext cx="5888830" cy="2616101"/>
          </a:xfrm>
          <a:prstGeom prst="rect">
            <a:avLst/>
          </a:prstGeom>
        </p:spPr>
        <p:txBody>
          <a:bodyPr wrap="square" lIns="0" tIns="0" rIns="0" bIns="0" rtlCol="0" anchor="t">
            <a:spAutoFit/>
          </a:bodyPr>
          <a:lstStyle/>
          <a:p>
            <a:pPr algn="just">
              <a:lnSpc>
                <a:spcPts val="3359"/>
              </a:lnSpc>
            </a:pPr>
            <a:r>
              <a:rPr lang="en-US" sz="2800" spc="-36" dirty="0">
                <a:solidFill>
                  <a:srgbClr val="000000"/>
                </a:solidFill>
                <a:latin typeface="Abhaya Libre Regular"/>
              </a:rPr>
              <a:t>The individuals or organizations who practice social entrepreneurship develop, fund and implement opportunities to enhance social wealth in an innovative way. They start a business to make a difference. </a:t>
            </a:r>
          </a:p>
        </p:txBody>
      </p:sp>
      <p:sp>
        <p:nvSpPr>
          <p:cNvPr id="10" name="TextBox 10"/>
          <p:cNvSpPr txBox="1"/>
          <p:nvPr/>
        </p:nvSpPr>
        <p:spPr>
          <a:xfrm>
            <a:off x="5467485" y="2172035"/>
            <a:ext cx="9982200" cy="705321"/>
          </a:xfrm>
          <a:prstGeom prst="rect">
            <a:avLst/>
          </a:prstGeom>
        </p:spPr>
        <p:txBody>
          <a:bodyPr wrap="square" lIns="0" tIns="0" rIns="0" bIns="0" rtlCol="0" anchor="t">
            <a:spAutoFit/>
          </a:bodyPr>
          <a:lstStyle/>
          <a:p>
            <a:pPr>
              <a:lnSpc>
                <a:spcPts val="5460"/>
              </a:lnSpc>
            </a:pPr>
            <a:r>
              <a:rPr lang="en-US" sz="4000" spc="-36" dirty="0">
                <a:solidFill>
                  <a:srgbClr val="000000"/>
                </a:solidFill>
                <a:latin typeface="Abhaya Libre Regular"/>
              </a:rPr>
              <a:t>Characteristics of social entrepreneurship</a:t>
            </a:r>
            <a:endParaRPr lang="en-US" sz="3900" dirty="0">
              <a:solidFill>
                <a:srgbClr val="000000"/>
              </a:solidFill>
              <a:latin typeface="Abhaya Libre Regular"/>
            </a:endParaRPr>
          </a:p>
        </p:txBody>
      </p:sp>
      <p:sp>
        <p:nvSpPr>
          <p:cNvPr id="11" name="TextBox 18">
            <a:extLst>
              <a:ext uri="{FF2B5EF4-FFF2-40B4-BE49-F238E27FC236}">
                <a16:creationId xmlns:a16="http://schemas.microsoft.com/office/drawing/2014/main" id="{2BB1E92A-961E-2616-E54E-4CE17CBF10B5}"/>
              </a:ext>
            </a:extLst>
          </p:cNvPr>
          <p:cNvSpPr txBox="1"/>
          <p:nvPr/>
        </p:nvSpPr>
        <p:spPr>
          <a:xfrm>
            <a:off x="1524000" y="857050"/>
            <a:ext cx="15478490" cy="1458476"/>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01 - What is Social  Entrepreneurship </a:t>
            </a:r>
            <a:r>
              <a:rPr lang="fr-FR" sz="6410" dirty="0">
                <a:solidFill>
                  <a:srgbClr val="000000"/>
                </a:solidFill>
                <a:latin typeface="Abhaya Libre Regular"/>
              </a:rPr>
              <a:t>and Social Entrepreneur</a:t>
            </a:r>
            <a:r>
              <a:rPr lang="en-US" sz="6410" dirty="0">
                <a:solidFill>
                  <a:srgbClr val="000000"/>
                </a:solidFill>
                <a:latin typeface="Abhaya Libre Regular"/>
              </a:rPr>
              <a:t>?</a:t>
            </a:r>
          </a:p>
        </p:txBody>
      </p:sp>
      <p:pic>
        <p:nvPicPr>
          <p:cNvPr id="15" name="Picture 14">
            <a:extLst>
              <a:ext uri="{FF2B5EF4-FFF2-40B4-BE49-F238E27FC236}">
                <a16:creationId xmlns:a16="http://schemas.microsoft.com/office/drawing/2014/main" id="{EB557F93-6655-FAD8-6F12-68E64767BBA6}"/>
              </a:ext>
            </a:extLst>
          </p:cNvPr>
          <p:cNvPicPr>
            <a:picLocks noChangeAspect="1"/>
          </p:cNvPicPr>
          <p:nvPr/>
        </p:nvPicPr>
        <p:blipFill>
          <a:blip r:embed="rId8"/>
          <a:stretch>
            <a:fillRect/>
          </a:stretch>
        </p:blipFill>
        <p:spPr>
          <a:xfrm>
            <a:off x="12496800" y="3259131"/>
            <a:ext cx="1828800" cy="1515534"/>
          </a:xfrm>
          <a:prstGeom prst="rect">
            <a:avLst/>
          </a:prstGeom>
        </p:spPr>
      </p:pic>
      <p:sp>
        <p:nvSpPr>
          <p:cNvPr id="21" name="TextBox 20">
            <a:extLst>
              <a:ext uri="{FF2B5EF4-FFF2-40B4-BE49-F238E27FC236}">
                <a16:creationId xmlns:a16="http://schemas.microsoft.com/office/drawing/2014/main" id="{5538986A-5B0B-750C-86ED-CEC61304F52B}"/>
              </a:ext>
            </a:extLst>
          </p:cNvPr>
          <p:cNvSpPr txBox="1"/>
          <p:nvPr/>
        </p:nvSpPr>
        <p:spPr>
          <a:xfrm>
            <a:off x="9821779" y="4987252"/>
            <a:ext cx="7547428" cy="4452501"/>
          </a:xfrm>
          <a:prstGeom prst="rect">
            <a:avLst/>
          </a:prstGeom>
          <a:noFill/>
        </p:spPr>
        <p:txBody>
          <a:bodyPr wrap="square">
            <a:spAutoFit/>
          </a:bodyPr>
          <a:lstStyle/>
          <a:p>
            <a:pPr algn="just">
              <a:lnSpc>
                <a:spcPts val="3359"/>
              </a:lnSpc>
            </a:pPr>
            <a:r>
              <a:rPr lang="en-US" sz="2800" spc="-36" dirty="0">
                <a:solidFill>
                  <a:srgbClr val="000000"/>
                </a:solidFill>
                <a:latin typeface="Abhaya Libre Regular"/>
              </a:rPr>
              <a:t>These types of businesses share similar qualities such as:</a:t>
            </a:r>
            <a:endParaRPr lang="en-US" spc="-36" dirty="0">
              <a:solidFill>
                <a:srgbClr val="000000"/>
              </a:solidFill>
              <a:latin typeface="Abhaya Libre Regular"/>
            </a:endParaRPr>
          </a:p>
          <a:p>
            <a:pPr algn="just">
              <a:lnSpc>
                <a:spcPts val="3359"/>
              </a:lnSpc>
            </a:pPr>
            <a:r>
              <a:rPr lang="en-US" sz="2800" spc="-36" dirty="0">
                <a:solidFill>
                  <a:srgbClr val="000000"/>
                </a:solidFill>
                <a:latin typeface="Abhaya Libre Regular"/>
              </a:rPr>
              <a:t>	Focus on solving a specific social, cultural, or 	environmental issue, and strategize innovative ways to find a solution. </a:t>
            </a:r>
          </a:p>
          <a:p>
            <a:pPr lvl="2" algn="just">
              <a:lnSpc>
                <a:spcPts val="3359"/>
              </a:lnSpc>
            </a:pPr>
            <a:r>
              <a:rPr lang="en-US" sz="2800" spc="-36" dirty="0">
                <a:solidFill>
                  <a:srgbClr val="000000"/>
                </a:solidFill>
                <a:latin typeface="Abhaya Libre Regular"/>
              </a:rPr>
              <a:t>Earn a profit and use a portion of that profit to support their mission.</a:t>
            </a:r>
          </a:p>
          <a:p>
            <a:pPr lvl="2" algn="just">
              <a:lnSpc>
                <a:spcPts val="3359"/>
              </a:lnSpc>
            </a:pPr>
            <a:r>
              <a:rPr lang="en-US" sz="2800" spc="-36" dirty="0">
                <a:solidFill>
                  <a:srgbClr val="000000"/>
                </a:solidFill>
                <a:latin typeface="Abhaya Libre Regular"/>
              </a:rPr>
              <a:t>Use feedback and community input to evolve and implement changes in the most suitable way possible.</a:t>
            </a:r>
          </a:p>
        </p:txBody>
      </p:sp>
      <p:pic>
        <p:nvPicPr>
          <p:cNvPr id="22" name="Picture 19">
            <a:extLst>
              <a:ext uri="{FF2B5EF4-FFF2-40B4-BE49-F238E27FC236}">
                <a16:creationId xmlns:a16="http://schemas.microsoft.com/office/drawing/2014/main" id="{EC92064F-8A9D-2A7A-4594-CF7A068C8C3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7600" y="6037364"/>
            <a:ext cx="1583499" cy="1899591"/>
          </a:xfrm>
          <a:prstGeom prst="rect">
            <a:avLst/>
          </a:prstGeom>
        </p:spPr>
      </p:pic>
      <p:pic>
        <p:nvPicPr>
          <p:cNvPr id="9" name="Picture 3">
            <a:extLst>
              <a:ext uri="{FF2B5EF4-FFF2-40B4-BE49-F238E27FC236}">
                <a16:creationId xmlns:a16="http://schemas.microsoft.com/office/drawing/2014/main" id="{DD468C6D-14C8-CF06-B8AF-4803806415A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34600" y="5953865"/>
            <a:ext cx="323985" cy="389810"/>
          </a:xfrm>
          <a:prstGeom prst="rect">
            <a:avLst/>
          </a:prstGeom>
        </p:spPr>
      </p:pic>
      <p:pic>
        <p:nvPicPr>
          <p:cNvPr id="12" name="Picture 3">
            <a:extLst>
              <a:ext uri="{FF2B5EF4-FFF2-40B4-BE49-F238E27FC236}">
                <a16:creationId xmlns:a16="http://schemas.microsoft.com/office/drawing/2014/main" id="{CAD7499E-DEA0-4BB8-547D-D627F578ED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34600" y="7224028"/>
            <a:ext cx="323985" cy="389810"/>
          </a:xfrm>
          <a:prstGeom prst="rect">
            <a:avLst/>
          </a:prstGeom>
        </p:spPr>
      </p:pic>
      <p:pic>
        <p:nvPicPr>
          <p:cNvPr id="13" name="Picture 3">
            <a:extLst>
              <a:ext uri="{FF2B5EF4-FFF2-40B4-BE49-F238E27FC236}">
                <a16:creationId xmlns:a16="http://schemas.microsoft.com/office/drawing/2014/main" id="{3DCC3AFD-39CD-D592-E0BD-63DCCC97153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34600" y="8161239"/>
            <a:ext cx="323985" cy="3898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552002" y="2978941"/>
            <a:ext cx="8185362" cy="6291070"/>
            <a:chOff x="-2797093" y="1196014"/>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2797093" y="1196014"/>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grpSp>
        <p:nvGrpSpPr>
          <p:cNvPr id="23" name="Group 6">
            <a:extLst>
              <a:ext uri="{FF2B5EF4-FFF2-40B4-BE49-F238E27FC236}">
                <a16:creationId xmlns:a16="http://schemas.microsoft.com/office/drawing/2014/main" id="{833A87D8-204A-BF81-546F-33615F65600B}"/>
              </a:ext>
            </a:extLst>
          </p:cNvPr>
          <p:cNvGrpSpPr>
            <a:grpSpLocks noChangeAspect="1"/>
          </p:cNvGrpSpPr>
          <p:nvPr/>
        </p:nvGrpSpPr>
        <p:grpSpPr>
          <a:xfrm>
            <a:off x="9167992" y="3004140"/>
            <a:ext cx="8185362" cy="6291070"/>
            <a:chOff x="-2757285" y="5709662"/>
            <a:chExt cx="4557632" cy="4212312"/>
          </a:xfrm>
        </p:grpSpPr>
        <p:sp>
          <p:nvSpPr>
            <p:cNvPr id="24" name="Freeform 7">
              <a:extLst>
                <a:ext uri="{FF2B5EF4-FFF2-40B4-BE49-F238E27FC236}">
                  <a16:creationId xmlns:a16="http://schemas.microsoft.com/office/drawing/2014/main" id="{728C3D50-F112-7A0E-4D1B-CDCA7C873DF4}"/>
                </a:ext>
              </a:extLst>
            </p:cNvPr>
            <p:cNvSpPr/>
            <p:nvPr/>
          </p:nvSpPr>
          <p:spPr>
            <a:xfrm>
              <a:off x="-2757285" y="570966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267495" y="2078454"/>
            <a:ext cx="13594936" cy="553998"/>
          </a:xfrm>
          <a:prstGeom prst="rect">
            <a:avLst/>
          </a:prstGeom>
        </p:spPr>
        <p:txBody>
          <a:bodyPr wrap="square" lIns="0" tIns="0" rIns="0" bIns="0" rtlCol="0" anchor="t">
            <a:spAutoFit/>
          </a:bodyPr>
          <a:lstStyle/>
          <a:p>
            <a:pPr algn="ctr"/>
            <a:r>
              <a:rPr lang="en-US" sz="3600" dirty="0">
                <a:latin typeface="Abhaya Libre Regular" panose="020B0604020202020204" charset="0"/>
                <a:cs typeface="Abhaya Libre Regular" panose="020B0604020202020204" charset="0"/>
              </a:rPr>
              <a:t>How social entrepreneurship differs from business entrepreneurship?</a:t>
            </a:r>
            <a:endParaRPr lang="en-US" sz="2800" dirty="0">
              <a:latin typeface="Abhaya Libre Regular" panose="020B0604020202020204" charset="0"/>
              <a:cs typeface="Abhaya Libre Regular" panose="020B0604020202020204" charset="0"/>
            </a:endParaRPr>
          </a:p>
        </p:txBody>
      </p:sp>
      <p:grpSp>
        <p:nvGrpSpPr>
          <p:cNvPr id="9" name="Group 9"/>
          <p:cNvGrpSpPr/>
          <p:nvPr/>
        </p:nvGrpSpPr>
        <p:grpSpPr>
          <a:xfrm>
            <a:off x="1445894" y="2404327"/>
            <a:ext cx="15314897" cy="8303555"/>
            <a:chOff x="454195" y="-1582859"/>
            <a:chExt cx="20419861" cy="11071401"/>
          </a:xfrm>
        </p:grpSpPr>
        <p:sp>
          <p:nvSpPr>
            <p:cNvPr id="10" name="TextBox 10"/>
            <p:cNvSpPr txBox="1"/>
            <p:nvPr/>
          </p:nvSpPr>
          <p:spPr>
            <a:xfrm>
              <a:off x="11961162" y="-1582859"/>
              <a:ext cx="8912894" cy="11071401"/>
            </a:xfrm>
            <a:prstGeom prst="rect">
              <a:avLst/>
            </a:prstGeom>
          </p:spPr>
          <p:txBody>
            <a:bodyPr wrap="square" lIns="0" tIns="0" rIns="0" bIns="0" rtlCol="0" anchor="t">
              <a:spAutoFit/>
            </a:bodyPr>
            <a:lstStyle/>
            <a:p>
              <a:pPr algn="just">
                <a:lnSpc>
                  <a:spcPts val="3359"/>
                </a:lnSpc>
              </a:pPr>
              <a:endParaRPr lang="en-US" sz="2800" spc="-36" dirty="0">
                <a:solidFill>
                  <a:srgbClr val="000000"/>
                </a:solidFill>
                <a:latin typeface="Abhaya Libre Regular" panose="020B0604020202020204" charset="0"/>
                <a:cs typeface="Abhaya Libre Regular" panose="020B0604020202020204" charset="0"/>
              </a:endParaRPr>
            </a:p>
            <a:p>
              <a:endParaRPr lang="en-US" sz="2800" dirty="0">
                <a:latin typeface="Abhaya Libre Regular" panose="020B0604020202020204" charset="0"/>
                <a:cs typeface="Abhaya Libre Regular" panose="020B0604020202020204" charset="0"/>
              </a:endParaRPr>
            </a:p>
            <a:p>
              <a:pPr>
                <a:spcBef>
                  <a:spcPts val="600"/>
                </a:spcBef>
              </a:pPr>
              <a:r>
                <a:rPr lang="en-US" sz="2800" dirty="0">
                  <a:latin typeface="Abhaya Libre Regular" panose="020B0604020202020204" charset="0"/>
                  <a:cs typeface="Abhaya Libre Regular" panose="020B0604020202020204" charset="0"/>
                </a:rPr>
                <a:t>Social Entrepreneurship</a:t>
              </a:r>
            </a:p>
            <a:p>
              <a:pPr>
                <a:spcBef>
                  <a:spcPts val="600"/>
                </a:spcBef>
              </a:pPr>
              <a:endParaRPr lang="en-US" sz="2800" dirty="0">
                <a:latin typeface="Abhaya Libre Regular" panose="020B0604020202020204" charset="0"/>
                <a:cs typeface="Abhaya Libre Regular" panose="020B0604020202020204" charset="0"/>
              </a:endParaRPr>
            </a:p>
            <a:p>
              <a:pPr algn="just">
                <a:spcBef>
                  <a:spcPts val="600"/>
                </a:spcBef>
              </a:pPr>
              <a:r>
                <a:rPr lang="en-US" sz="2800" dirty="0">
                  <a:latin typeface="Abhaya Libre Regular" panose="020B0604020202020204" charset="0"/>
                  <a:cs typeface="Abhaya Libre Regular" panose="020B0604020202020204" charset="0"/>
                </a:rPr>
                <a:t>	All about collective efforts for society</a:t>
              </a:r>
            </a:p>
            <a:p>
              <a:pPr algn="just">
                <a:spcBef>
                  <a:spcPts val="600"/>
                </a:spcBef>
              </a:pPr>
              <a:r>
                <a:rPr lang="en-US" sz="2800" dirty="0">
                  <a:latin typeface="Abhaya Libre Regular" panose="020B0604020202020204" charset="0"/>
                  <a:cs typeface="Abhaya Libre Regular" panose="020B0604020202020204" charset="0"/>
                </a:rPr>
                <a:t>	Aims at producing goods and services that can serve the community and solve a problem</a:t>
              </a:r>
            </a:p>
            <a:p>
              <a:pPr algn="just">
                <a:spcBef>
                  <a:spcPts val="600"/>
                </a:spcBef>
              </a:pPr>
              <a:r>
                <a:rPr lang="en-US" sz="2800" dirty="0">
                  <a:latin typeface="Abhaya Libre Regular" panose="020B0604020202020204" charset="0"/>
                  <a:cs typeface="Abhaya Libre Regular" panose="020B0604020202020204" charset="0"/>
                </a:rPr>
                <a:t>	Focused on a solution-oriented  approach to a social problem</a:t>
              </a:r>
            </a:p>
            <a:p>
              <a:pPr>
                <a:spcBef>
                  <a:spcPts val="600"/>
                </a:spcBef>
              </a:pPr>
              <a:r>
                <a:rPr lang="en-US" sz="2800" dirty="0">
                  <a:latin typeface="Abhaya Libre Regular" panose="020B0604020202020204" charset="0"/>
                  <a:cs typeface="Abhaya Libre Regular" panose="020B0604020202020204" charset="0"/>
                </a:rPr>
                <a:t>	Measures performance according to the impact made</a:t>
              </a:r>
            </a:p>
            <a:p>
              <a:pPr>
                <a:spcBef>
                  <a:spcPts val="600"/>
                </a:spcBef>
              </a:pPr>
              <a:r>
                <a:rPr lang="en-US" sz="2800" dirty="0">
                  <a:latin typeface="Abhaya Libre Regular" panose="020B0604020202020204" charset="0"/>
                  <a:cs typeface="Abhaya Libre Regular" panose="020B0604020202020204" charset="0"/>
                </a:rPr>
                <a:t>	The purpose is to promote their cause and improve the society</a:t>
              </a:r>
            </a:p>
            <a:p>
              <a:pPr algn="just">
                <a:lnSpc>
                  <a:spcPts val="3359"/>
                </a:lnSpc>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454195" y="-279564"/>
              <a:ext cx="8242350" cy="6429107"/>
            </a:xfrm>
            <a:prstGeom prst="rect">
              <a:avLst/>
            </a:prstGeom>
          </p:spPr>
          <p:txBody>
            <a:bodyPr wrap="square" lIns="0" tIns="0" rIns="0" bIns="0" rtlCol="0" anchor="t">
              <a:spAutoFit/>
            </a:bodyPr>
            <a:lstStyle/>
            <a:p>
              <a:pPr algn="just">
                <a:lnSpc>
                  <a:spcPts val="3359"/>
                </a:lnSpc>
                <a:spcBef>
                  <a:spcPts val="600"/>
                </a:spcBef>
              </a:pPr>
              <a:r>
                <a:rPr lang="en-US" sz="2800" spc="-36" dirty="0">
                  <a:solidFill>
                    <a:srgbClr val="000000"/>
                  </a:solidFill>
                  <a:latin typeface="Abhaya Libre Regular"/>
                </a:rPr>
                <a:t>Business Entrepreneurship</a:t>
              </a:r>
            </a:p>
            <a:p>
              <a:pPr algn="just">
                <a:lnSpc>
                  <a:spcPts val="3359"/>
                </a:lnSpc>
                <a:spcBef>
                  <a:spcPts val="600"/>
                </a:spcBef>
              </a:pPr>
              <a:endParaRPr lang="en-US" sz="2800" spc="-36" dirty="0">
                <a:solidFill>
                  <a:srgbClr val="000000"/>
                </a:solidFill>
                <a:latin typeface="Abhaya Libre Regular"/>
              </a:endParaRPr>
            </a:p>
            <a:p>
              <a:pPr algn="just">
                <a:lnSpc>
                  <a:spcPts val="3359"/>
                </a:lnSpc>
                <a:spcBef>
                  <a:spcPts val="600"/>
                </a:spcBef>
              </a:pPr>
              <a:r>
                <a:rPr lang="en-US" sz="2800" spc="-36" dirty="0">
                  <a:solidFill>
                    <a:srgbClr val="000000"/>
                  </a:solidFill>
                  <a:latin typeface="Abhaya Libre Regular"/>
                </a:rPr>
                <a:t>	More about the individual</a:t>
              </a:r>
            </a:p>
            <a:p>
              <a:pPr algn="just">
                <a:lnSpc>
                  <a:spcPts val="3359"/>
                </a:lnSpc>
                <a:spcBef>
                  <a:spcPts val="600"/>
                </a:spcBef>
              </a:pPr>
              <a:r>
                <a:rPr lang="en-US" sz="2800" spc="-36" dirty="0">
                  <a:solidFill>
                    <a:srgbClr val="000000"/>
                  </a:solidFill>
                  <a:latin typeface="Abhaya Libre Regular"/>
                </a:rPr>
                <a:t>	Aims at producing goods and services</a:t>
              </a:r>
            </a:p>
            <a:p>
              <a:pPr algn="just">
                <a:lnSpc>
                  <a:spcPts val="3359"/>
                </a:lnSpc>
                <a:spcBef>
                  <a:spcPts val="600"/>
                </a:spcBef>
              </a:pPr>
              <a:r>
                <a:rPr lang="en-US" sz="2800" spc="-36" dirty="0">
                  <a:solidFill>
                    <a:srgbClr val="000000"/>
                  </a:solidFill>
                  <a:latin typeface="Abhaya Libre Regular"/>
                </a:rPr>
                <a:t>	Focused on the market, demand and trends</a:t>
              </a:r>
            </a:p>
            <a:p>
              <a:pPr algn="just">
                <a:lnSpc>
                  <a:spcPts val="3359"/>
                </a:lnSpc>
                <a:spcBef>
                  <a:spcPts val="600"/>
                </a:spcBef>
              </a:pPr>
              <a:r>
                <a:rPr lang="en-US" sz="2800" spc="-36" dirty="0">
                  <a:solidFill>
                    <a:srgbClr val="000000"/>
                  </a:solidFill>
                  <a:latin typeface="Abhaya Libre Regular"/>
                </a:rPr>
                <a:t>	Measures performance according to profits</a:t>
              </a:r>
            </a:p>
            <a:p>
              <a:pPr algn="just">
                <a:lnSpc>
                  <a:spcPts val="3359"/>
                </a:lnSpc>
                <a:spcBef>
                  <a:spcPts val="600"/>
                </a:spcBef>
              </a:pPr>
              <a:r>
                <a:rPr lang="en-US" sz="2800" spc="-36" dirty="0">
                  <a:solidFill>
                    <a:srgbClr val="000000"/>
                  </a:solidFill>
                  <a:latin typeface="Abhaya Libre Regular"/>
                </a:rPr>
                <a:t>	The propose is to satisfy customer needs, excel and earn profits</a:t>
              </a:r>
            </a:p>
          </p:txBody>
        </p:sp>
        <p:sp>
          <p:nvSpPr>
            <p:cNvPr id="13" name="TextBox 13"/>
            <p:cNvSpPr txBox="1"/>
            <p:nvPr/>
          </p:nvSpPr>
          <p:spPr>
            <a:xfrm>
              <a:off x="1501282" y="-570241"/>
              <a:ext cx="7398833" cy="581356"/>
            </a:xfrm>
            <a:prstGeom prst="rect">
              <a:avLst/>
            </a:prstGeom>
          </p:spPr>
          <p:txBody>
            <a:bodyPr wrap="square" lIns="0" tIns="0" rIns="0" bIns="0" rtlCol="0" anchor="t">
              <a:spAutoFit/>
            </a:bodyPr>
            <a:lstStyle/>
            <a:p>
              <a:pPr algn="just">
                <a:lnSpc>
                  <a:spcPts val="3359"/>
                </a:lnSpc>
              </a:pPr>
              <a:endParaRPr lang="en-US" sz="2800" b="1" i="1" spc="-36" dirty="0">
                <a:solidFill>
                  <a:srgbClr val="000000"/>
                </a:solidFill>
                <a:latin typeface="Abhaya Libre Regular"/>
              </a:endParaRPr>
            </a:p>
          </p:txBody>
        </p:sp>
      </p:grpSp>
      <p:pic>
        <p:nvPicPr>
          <p:cNvPr id="25" name="Picture 3">
            <a:extLst>
              <a:ext uri="{FF2B5EF4-FFF2-40B4-BE49-F238E27FC236}">
                <a16:creationId xmlns:a16="http://schemas.microsoft.com/office/drawing/2014/main" id="{64230117-47EF-16D8-7635-A077D416725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5894" y="4415743"/>
            <a:ext cx="275770" cy="331800"/>
          </a:xfrm>
          <a:prstGeom prst="rect">
            <a:avLst/>
          </a:prstGeom>
        </p:spPr>
      </p:pic>
      <p:pic>
        <p:nvPicPr>
          <p:cNvPr id="28" name="Picture 3">
            <a:extLst>
              <a:ext uri="{FF2B5EF4-FFF2-40B4-BE49-F238E27FC236}">
                <a16:creationId xmlns:a16="http://schemas.microsoft.com/office/drawing/2014/main" id="{67C7E5D9-557B-2F92-D9EF-DF7EFFFFE74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4038" y="4941546"/>
            <a:ext cx="275770" cy="331800"/>
          </a:xfrm>
          <a:prstGeom prst="rect">
            <a:avLst/>
          </a:prstGeom>
        </p:spPr>
      </p:pic>
      <p:pic>
        <p:nvPicPr>
          <p:cNvPr id="29" name="Picture 3">
            <a:extLst>
              <a:ext uri="{FF2B5EF4-FFF2-40B4-BE49-F238E27FC236}">
                <a16:creationId xmlns:a16="http://schemas.microsoft.com/office/drawing/2014/main" id="{DB20D838-3CA5-6F5B-9FA5-4ABB5D65FF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4038" y="5449687"/>
            <a:ext cx="275770" cy="331800"/>
          </a:xfrm>
          <a:prstGeom prst="rect">
            <a:avLst/>
          </a:prstGeom>
        </p:spPr>
      </p:pic>
      <p:pic>
        <p:nvPicPr>
          <p:cNvPr id="30" name="Picture 3">
            <a:extLst>
              <a:ext uri="{FF2B5EF4-FFF2-40B4-BE49-F238E27FC236}">
                <a16:creationId xmlns:a16="http://schemas.microsoft.com/office/drawing/2014/main" id="{455259A7-886A-49F9-F6C1-121CC7B38E8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5894" y="6390205"/>
            <a:ext cx="275770" cy="331800"/>
          </a:xfrm>
          <a:prstGeom prst="rect">
            <a:avLst/>
          </a:prstGeom>
        </p:spPr>
      </p:pic>
      <p:pic>
        <p:nvPicPr>
          <p:cNvPr id="31" name="Picture 3">
            <a:extLst>
              <a:ext uri="{FF2B5EF4-FFF2-40B4-BE49-F238E27FC236}">
                <a16:creationId xmlns:a16="http://schemas.microsoft.com/office/drawing/2014/main" id="{4BC60973-4178-2C21-5C57-39954F465C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62045" y="7351674"/>
            <a:ext cx="275770" cy="331800"/>
          </a:xfrm>
          <a:prstGeom prst="rect">
            <a:avLst/>
          </a:prstGeom>
        </p:spPr>
      </p:pic>
      <p:pic>
        <p:nvPicPr>
          <p:cNvPr id="33" name="Picture 3">
            <a:extLst>
              <a:ext uri="{FF2B5EF4-FFF2-40B4-BE49-F238E27FC236}">
                <a16:creationId xmlns:a16="http://schemas.microsoft.com/office/drawing/2014/main" id="{D4A7B1EC-96DD-E761-4657-EBF388AD347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91242" y="4326402"/>
            <a:ext cx="275770" cy="331800"/>
          </a:xfrm>
          <a:prstGeom prst="rect">
            <a:avLst/>
          </a:prstGeom>
        </p:spPr>
      </p:pic>
      <p:pic>
        <p:nvPicPr>
          <p:cNvPr id="34" name="Picture 3">
            <a:extLst>
              <a:ext uri="{FF2B5EF4-FFF2-40B4-BE49-F238E27FC236}">
                <a16:creationId xmlns:a16="http://schemas.microsoft.com/office/drawing/2014/main" id="{87916088-AF52-054E-5D7E-834B8074557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91242" y="4941546"/>
            <a:ext cx="275770" cy="331800"/>
          </a:xfrm>
          <a:prstGeom prst="rect">
            <a:avLst/>
          </a:prstGeom>
        </p:spPr>
      </p:pic>
      <p:pic>
        <p:nvPicPr>
          <p:cNvPr id="35" name="Picture 3">
            <a:extLst>
              <a:ext uri="{FF2B5EF4-FFF2-40B4-BE49-F238E27FC236}">
                <a16:creationId xmlns:a16="http://schemas.microsoft.com/office/drawing/2014/main" id="{E1D0DB8F-971C-7DFE-9233-32E395F5E1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76120" y="6254432"/>
            <a:ext cx="275770" cy="331800"/>
          </a:xfrm>
          <a:prstGeom prst="rect">
            <a:avLst/>
          </a:prstGeom>
        </p:spPr>
      </p:pic>
      <p:pic>
        <p:nvPicPr>
          <p:cNvPr id="36" name="Picture 3">
            <a:extLst>
              <a:ext uri="{FF2B5EF4-FFF2-40B4-BE49-F238E27FC236}">
                <a16:creationId xmlns:a16="http://schemas.microsoft.com/office/drawing/2014/main" id="{42C53824-0654-C323-EABE-B88640932B6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25228" y="7224371"/>
            <a:ext cx="275770" cy="331800"/>
          </a:xfrm>
          <a:prstGeom prst="rect">
            <a:avLst/>
          </a:prstGeom>
        </p:spPr>
      </p:pic>
      <p:pic>
        <p:nvPicPr>
          <p:cNvPr id="37" name="Picture 3">
            <a:extLst>
              <a:ext uri="{FF2B5EF4-FFF2-40B4-BE49-F238E27FC236}">
                <a16:creationId xmlns:a16="http://schemas.microsoft.com/office/drawing/2014/main" id="{85D8A4C7-C0AB-8E80-A817-F0862A8D80F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58763" y="8087510"/>
            <a:ext cx="275770" cy="331800"/>
          </a:xfrm>
          <a:prstGeom prst="rect">
            <a:avLst/>
          </a:prstGeom>
        </p:spPr>
      </p:pic>
      <p:sp>
        <p:nvSpPr>
          <p:cNvPr id="40" name="TextBox 18">
            <a:extLst>
              <a:ext uri="{FF2B5EF4-FFF2-40B4-BE49-F238E27FC236}">
                <a16:creationId xmlns:a16="http://schemas.microsoft.com/office/drawing/2014/main" id="{1F61F975-89A8-AD71-A9C3-39B3E484B7C1}"/>
              </a:ext>
            </a:extLst>
          </p:cNvPr>
          <p:cNvSpPr txBox="1"/>
          <p:nvPr/>
        </p:nvSpPr>
        <p:spPr>
          <a:xfrm>
            <a:off x="1282301" y="454086"/>
            <a:ext cx="15478490" cy="1458476"/>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01 - What is Social  Entrepreneurship </a:t>
            </a:r>
            <a:r>
              <a:rPr lang="fr-FR" sz="6410" dirty="0">
                <a:solidFill>
                  <a:srgbClr val="000000"/>
                </a:solidFill>
                <a:latin typeface="Abhaya Libre Regular"/>
              </a:rPr>
              <a:t>and Social Entrepreneur</a:t>
            </a:r>
            <a:r>
              <a:rPr lang="en-US" sz="6410" dirty="0">
                <a:solidFill>
                  <a:srgbClr val="000000"/>
                </a:solidFill>
                <a:latin typeface="Abhaya Libre Regular"/>
              </a:rPr>
              <a:t>?</a:t>
            </a:r>
          </a:p>
        </p:txBody>
      </p:sp>
    </p:spTree>
    <p:extLst>
      <p:ext uri="{BB962C8B-B14F-4D97-AF65-F5344CB8AC3E}">
        <p14:creationId xmlns:p14="http://schemas.microsoft.com/office/powerpoint/2010/main" val="1895708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10" name="Group 10"/>
          <p:cNvGrpSpPr/>
          <p:nvPr/>
        </p:nvGrpSpPr>
        <p:grpSpPr>
          <a:xfrm>
            <a:off x="7141527" y="1409700"/>
            <a:ext cx="9836854" cy="7900433"/>
            <a:chOff x="-2173367" y="-69070"/>
            <a:chExt cx="12832491" cy="9985003"/>
          </a:xfrm>
        </p:grpSpPr>
        <p:sp>
          <p:nvSpPr>
            <p:cNvPr id="11" name="TextBox 11"/>
            <p:cNvSpPr txBox="1"/>
            <p:nvPr/>
          </p:nvSpPr>
          <p:spPr>
            <a:xfrm>
              <a:off x="-690226" y="6961279"/>
              <a:ext cx="11040059" cy="2954654"/>
            </a:xfrm>
            <a:prstGeom prst="rect">
              <a:avLst/>
            </a:prstGeom>
          </p:spPr>
          <p:txBody>
            <a:bodyPr lIns="0" tIns="0" rIns="0" bIns="0" rtlCol="0" anchor="t">
              <a:spAutoFit/>
            </a:bodyPr>
            <a:lstStyle/>
            <a:p>
              <a:pPr algn="just" rtl="0" fontAlgn="base">
                <a:buFont typeface="Arial" panose="020B0604020202020204" pitchFamily="34" charset="0"/>
                <a:buChar char="•"/>
              </a:pPr>
              <a:r>
                <a:rPr lang="en-US" sz="2400" b="1" i="0" dirty="0">
                  <a:solidFill>
                    <a:srgbClr val="000000"/>
                  </a:solidFill>
                  <a:effectLst/>
                  <a:latin typeface="inherit"/>
                </a:rPr>
                <a:t>Hybrid social venture:</a:t>
              </a:r>
              <a:r>
                <a:rPr lang="en-US" sz="2400" b="0" i="0" dirty="0">
                  <a:solidFill>
                    <a:srgbClr val="000000"/>
                  </a:solidFill>
                  <a:effectLst/>
                  <a:latin typeface="var(--ricos-custom-p-font-family,unset)"/>
                </a:rPr>
                <a:t> A non-profit organization that is willing to generate revenue. It does so by blurring the lines between the non-profit and for-profit sectors, in order to maintain initiatives with social or community objectives. These organizations’ structures can vary depending on the degree of priority for their social and profit-based initiatives.</a:t>
              </a:r>
              <a:endParaRPr kumimoji="0" lang="en-US" sz="2400" b="0" i="0" u="none" strike="noStrike" kern="1200" cap="none" spc="-36" normalizeH="0" baseline="0" noProof="0" dirty="0">
                <a:ln>
                  <a:noFill/>
                </a:ln>
                <a:solidFill>
                  <a:srgbClr val="000000"/>
                </a:solidFill>
                <a:effectLst/>
                <a:uLnTx/>
                <a:uFillTx/>
                <a:latin typeface="Abhaya Libre Regular"/>
                <a:ea typeface="+mn-ea"/>
                <a:cs typeface="+mn-cs"/>
              </a:endParaRPr>
            </a:p>
          </p:txBody>
        </p:sp>
        <p:sp>
          <p:nvSpPr>
            <p:cNvPr id="12" name="TextBox 12"/>
            <p:cNvSpPr txBox="1"/>
            <p:nvPr/>
          </p:nvSpPr>
          <p:spPr>
            <a:xfrm>
              <a:off x="2141506" y="3517999"/>
              <a:ext cx="8517618" cy="2954654"/>
            </a:xfrm>
            <a:prstGeom prst="rect">
              <a:avLst/>
            </a:prstGeom>
          </p:spPr>
          <p:txBody>
            <a:bodyPr wrap="square" lIns="0" tIns="0" rIns="0" bIns="0" rtlCol="0" anchor="t">
              <a:spAutoFit/>
            </a:bodyPr>
            <a:lstStyle/>
            <a:p>
              <a:pPr algn="just" rtl="0" fontAlgn="base">
                <a:buFont typeface="Arial" panose="020B0604020202020204" pitchFamily="34" charset="0"/>
                <a:buChar char="•"/>
              </a:pPr>
              <a:r>
                <a:rPr lang="en-US" sz="2400" b="1" i="0" dirty="0">
                  <a:solidFill>
                    <a:srgbClr val="000000"/>
                  </a:solidFill>
                  <a:effectLst/>
                  <a:latin typeface="inherit"/>
                </a:rPr>
                <a:t>For-profit social venture:</a:t>
              </a:r>
              <a:r>
                <a:rPr lang="en-US" sz="2400" b="0" i="0" dirty="0">
                  <a:solidFill>
                    <a:srgbClr val="000000"/>
                  </a:solidFill>
                  <a:effectLst/>
                  <a:latin typeface="var(--ricos-custom-p-font-family,unset)"/>
                </a:rPr>
                <a:t> An organization still focused on earning income, yet designed to impact change or solve a social problem. Social entrepreneurship ventures differ from traditional corporate businesses in that their focus is to grow the social endeavor rather than increase profit.</a:t>
              </a:r>
            </a:p>
          </p:txBody>
        </p:sp>
        <p:sp>
          <p:nvSpPr>
            <p:cNvPr id="13" name="TextBox 13"/>
            <p:cNvSpPr txBox="1"/>
            <p:nvPr/>
          </p:nvSpPr>
          <p:spPr>
            <a:xfrm>
              <a:off x="-2173367" y="-69070"/>
              <a:ext cx="10261821" cy="2954655"/>
            </a:xfrm>
            <a:prstGeom prst="rect">
              <a:avLst/>
            </a:prstGeom>
          </p:spPr>
          <p:txBody>
            <a:bodyPr wrap="square" lIns="0" tIns="0" rIns="0" bIns="0" rtlCol="0" anchor="t">
              <a:spAutoFit/>
            </a:bodyPr>
            <a:lstStyle/>
            <a:p>
              <a:pPr algn="just" rtl="0" fontAlgn="base">
                <a:buFont typeface="Arial" panose="020B0604020202020204" pitchFamily="34" charset="0"/>
                <a:buChar char="•"/>
              </a:pPr>
              <a:r>
                <a:rPr lang="en-US" sz="2400" b="1" i="0" dirty="0">
                  <a:solidFill>
                    <a:srgbClr val="000000"/>
                  </a:solidFill>
                  <a:effectLst/>
                  <a:latin typeface="inherit"/>
                </a:rPr>
                <a:t>Non-profit social venture:</a:t>
              </a:r>
              <a:r>
                <a:rPr lang="en-US" sz="2400" b="0" i="0" dirty="0">
                  <a:solidFill>
                    <a:srgbClr val="000000"/>
                  </a:solidFill>
                  <a:effectLst/>
                  <a:latin typeface="var(--ricos-custom-p-font-family,unset)"/>
                </a:rPr>
                <a:t> An organization without the goal of earning an income which uses all of its available resources in an innovative way to address social needs and challenges. Outside funding is required to run the venture, but is often mutually beneficial due to the fact that the philanthropic investors have a personal stake in the success of the venture.</a:t>
              </a:r>
            </a:p>
          </p:txBody>
        </p:sp>
      </p:grpSp>
      <p:sp>
        <p:nvSpPr>
          <p:cNvPr id="28" name="TextBox 27">
            <a:extLst>
              <a:ext uri="{FF2B5EF4-FFF2-40B4-BE49-F238E27FC236}">
                <a16:creationId xmlns:a16="http://schemas.microsoft.com/office/drawing/2014/main" id="{5DB6141A-CFBC-CA14-6293-F1EE5C80ECF7}"/>
              </a:ext>
            </a:extLst>
          </p:cNvPr>
          <p:cNvSpPr txBox="1"/>
          <p:nvPr/>
        </p:nvSpPr>
        <p:spPr>
          <a:xfrm>
            <a:off x="-322943" y="9024648"/>
            <a:ext cx="15000514" cy="369332"/>
          </a:xfrm>
          <a:prstGeom prst="rect">
            <a:avLst/>
          </a:prstGeom>
          <a:noFill/>
        </p:spPr>
        <p:txBody>
          <a:bodyPr wrap="square">
            <a:spAutoFit/>
          </a:bodyPr>
          <a:lstStyle/>
          <a:p>
            <a:endParaRPr lang="bg-BG" dirty="0"/>
          </a:p>
        </p:txBody>
      </p:sp>
      <p:sp>
        <p:nvSpPr>
          <p:cNvPr id="30" name="TextBox 29">
            <a:extLst>
              <a:ext uri="{FF2B5EF4-FFF2-40B4-BE49-F238E27FC236}">
                <a16:creationId xmlns:a16="http://schemas.microsoft.com/office/drawing/2014/main" id="{FB4D49CA-C293-43E0-0490-994EB3BE855E}"/>
              </a:ext>
            </a:extLst>
          </p:cNvPr>
          <p:cNvSpPr txBox="1"/>
          <p:nvPr/>
        </p:nvSpPr>
        <p:spPr>
          <a:xfrm>
            <a:off x="-322943" y="9024648"/>
            <a:ext cx="15000514" cy="369332"/>
          </a:xfrm>
          <a:prstGeom prst="rect">
            <a:avLst/>
          </a:prstGeom>
          <a:noFill/>
        </p:spPr>
        <p:txBody>
          <a:bodyPr wrap="square">
            <a:spAutoFit/>
          </a:bodyPr>
          <a:lstStyle/>
          <a:p>
            <a:endParaRPr lang="bg-BG" dirty="0"/>
          </a:p>
        </p:txBody>
      </p:sp>
      <p:pic>
        <p:nvPicPr>
          <p:cNvPr id="33" name="Picture 2">
            <a:extLst>
              <a:ext uri="{FF2B5EF4-FFF2-40B4-BE49-F238E27FC236}">
                <a16:creationId xmlns:a16="http://schemas.microsoft.com/office/drawing/2014/main" id="{89FF80C1-B135-3BEF-9EFF-A77C39799D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200000">
            <a:off x="2306480" y="4823733"/>
            <a:ext cx="7775659" cy="1894433"/>
          </a:xfrm>
          <a:prstGeom prst="rect">
            <a:avLst/>
          </a:prstGeom>
        </p:spPr>
      </p:pic>
      <p:pic>
        <p:nvPicPr>
          <p:cNvPr id="34" name="Picture 24">
            <a:extLst>
              <a:ext uri="{FF2B5EF4-FFF2-40B4-BE49-F238E27FC236}">
                <a16:creationId xmlns:a16="http://schemas.microsoft.com/office/drawing/2014/main" id="{17144614-8A5E-E062-10BF-D6D307E7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50994" y="2115526"/>
            <a:ext cx="1719824" cy="1425304"/>
          </a:xfrm>
          <a:prstGeom prst="rect">
            <a:avLst/>
          </a:prstGeom>
        </p:spPr>
      </p:pic>
      <p:pic>
        <p:nvPicPr>
          <p:cNvPr id="35" name="Picture 14">
            <a:extLst>
              <a:ext uri="{FF2B5EF4-FFF2-40B4-BE49-F238E27FC236}">
                <a16:creationId xmlns:a16="http://schemas.microsoft.com/office/drawing/2014/main" id="{68C072AB-4E27-8D74-1258-00A8B3806B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19604" y="4511682"/>
            <a:ext cx="2419928" cy="1737948"/>
          </a:xfrm>
          <a:prstGeom prst="rect">
            <a:avLst/>
          </a:prstGeom>
        </p:spPr>
      </p:pic>
      <p:pic>
        <p:nvPicPr>
          <p:cNvPr id="37" name="Picture 36">
            <a:extLst>
              <a:ext uri="{FF2B5EF4-FFF2-40B4-BE49-F238E27FC236}">
                <a16:creationId xmlns:a16="http://schemas.microsoft.com/office/drawing/2014/main" id="{69BBF436-0E67-4751-33B5-7629B619E5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639" y="2663581"/>
            <a:ext cx="5917542" cy="5992028"/>
          </a:xfrm>
          <a:prstGeom prst="rect">
            <a:avLst/>
          </a:prstGeom>
        </p:spPr>
      </p:pic>
      <p:sp>
        <p:nvSpPr>
          <p:cNvPr id="7" name="TextBox 18">
            <a:extLst>
              <a:ext uri="{FF2B5EF4-FFF2-40B4-BE49-F238E27FC236}">
                <a16:creationId xmlns:a16="http://schemas.microsoft.com/office/drawing/2014/main" id="{089859AB-EBF9-B59E-A981-E808BBA89D69}"/>
              </a:ext>
            </a:extLst>
          </p:cNvPr>
          <p:cNvSpPr txBox="1"/>
          <p:nvPr/>
        </p:nvSpPr>
        <p:spPr>
          <a:xfrm>
            <a:off x="2495989" y="525601"/>
            <a:ext cx="13487400" cy="1458476"/>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02 -Types of organizational models</a:t>
            </a:r>
          </a:p>
          <a:p>
            <a:pPr algn="ctr">
              <a:lnSpc>
                <a:spcPts val="5449"/>
              </a:lnSpc>
            </a:pPr>
            <a:endParaRPr lang="en-US" sz="6410" dirty="0">
              <a:solidFill>
                <a:srgbClr val="000000"/>
              </a:solidFill>
              <a:latin typeface="Abhaya Libre Regular"/>
            </a:endParaRPr>
          </a:p>
        </p:txBody>
      </p:sp>
    </p:spTree>
    <p:extLst>
      <p:ext uri="{BB962C8B-B14F-4D97-AF65-F5344CB8AC3E}">
        <p14:creationId xmlns:p14="http://schemas.microsoft.com/office/powerpoint/2010/main" val="1259014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667000" y="743344"/>
            <a:ext cx="12039599" cy="1458476"/>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03 - </a:t>
            </a:r>
            <a:r>
              <a:rPr lang="en-US" sz="6410" dirty="0">
                <a:solidFill>
                  <a:srgbClr val="000000"/>
                </a:solidFill>
                <a:latin typeface="Abhaya Libre Regular"/>
              </a:rPr>
              <a:t>6 P's of Social Entrepreneurial Enterprises</a:t>
            </a:r>
          </a:p>
        </p:txBody>
      </p:sp>
      <p:sp>
        <p:nvSpPr>
          <p:cNvPr id="14" name="TextBox 14"/>
          <p:cNvSpPr txBox="1"/>
          <p:nvPr/>
        </p:nvSpPr>
        <p:spPr>
          <a:xfrm>
            <a:off x="3133914" y="3087422"/>
            <a:ext cx="5520228" cy="2599430"/>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As social entrepreneurs embark on turning their ideas into successes, they often work through the following six areas. Each of these categories are different resources, roadblocks, or stages a social entrepreneur must often encounter.</a:t>
            </a:r>
          </a:p>
        </p:txBody>
      </p:sp>
      <p:pic>
        <p:nvPicPr>
          <p:cNvPr id="21" name="Picture 20">
            <a:extLst>
              <a:ext uri="{FF2B5EF4-FFF2-40B4-BE49-F238E27FC236}">
                <a16:creationId xmlns:a16="http://schemas.microsoft.com/office/drawing/2014/main" id="{DF4B4C11-2CFF-2421-59E6-8DEA9B1C96D9}"/>
              </a:ext>
            </a:extLst>
          </p:cNvPr>
          <p:cNvPicPr>
            <a:picLocks noChangeAspect="1"/>
          </p:cNvPicPr>
          <p:nvPr/>
        </p:nvPicPr>
        <p:blipFill>
          <a:blip r:embed="rId10"/>
          <a:stretch>
            <a:fillRect/>
          </a:stretch>
        </p:blipFill>
        <p:spPr>
          <a:xfrm>
            <a:off x="1538287" y="5871508"/>
            <a:ext cx="15211425" cy="2638425"/>
          </a:xfrm>
          <a:prstGeom prst="rect">
            <a:avLst/>
          </a:prstGeom>
        </p:spPr>
      </p:pic>
      <p:pic>
        <p:nvPicPr>
          <p:cNvPr id="22" name="Picture 23">
            <a:extLst>
              <a:ext uri="{FF2B5EF4-FFF2-40B4-BE49-F238E27FC236}">
                <a16:creationId xmlns:a16="http://schemas.microsoft.com/office/drawing/2014/main" id="{EC846BC4-3F27-6812-3155-880C1D4E9B5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72800" y="2512013"/>
            <a:ext cx="3338103" cy="3267167"/>
          </a:xfrm>
          <a:prstGeom prst="rect">
            <a:avLst/>
          </a:prstGeom>
        </p:spPr>
      </p:pic>
    </p:spTree>
    <p:extLst>
      <p:ext uri="{BB962C8B-B14F-4D97-AF65-F5344CB8AC3E}">
        <p14:creationId xmlns:p14="http://schemas.microsoft.com/office/powerpoint/2010/main" val="2888219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Social Entrepreneurship</a:t>
              </a:r>
            </a:p>
          </p:txBody>
        </p:sp>
      </p:grpSp>
      <p:sp>
        <p:nvSpPr>
          <p:cNvPr id="28" name="TextBox 28"/>
          <p:cNvSpPr txBox="1"/>
          <p:nvPr/>
        </p:nvSpPr>
        <p:spPr>
          <a:xfrm>
            <a:off x="2694554" y="6684817"/>
            <a:ext cx="8899201" cy="2163413"/>
          </a:xfrm>
          <a:prstGeom prst="rect">
            <a:avLst/>
          </a:prstGeom>
        </p:spPr>
        <p:txBody>
          <a:bodyPr lIns="0" tIns="0" rIns="0" bIns="0" rtlCol="0" anchor="t">
            <a:spAutoFit/>
          </a:bodyPr>
          <a:lstStyle/>
          <a:p>
            <a:pPr algn="just">
              <a:lnSpc>
                <a:spcPts val="3359"/>
              </a:lnSpc>
            </a:pPr>
            <a:r>
              <a:rPr lang="en-US" sz="2400" b="1" spc="-36" dirty="0">
                <a:solidFill>
                  <a:srgbClr val="000000"/>
                </a:solidFill>
                <a:latin typeface="Abhaya Libre Regular"/>
              </a:rPr>
              <a:t>2. What is the most pressing problem that the people in the previous section face? </a:t>
            </a:r>
            <a:r>
              <a:rPr lang="en-US" sz="2400" spc="-36" dirty="0">
                <a:solidFill>
                  <a:srgbClr val="000000"/>
                </a:solidFill>
                <a:latin typeface="Abhaya Libre Regular"/>
              </a:rPr>
              <a:t>Social entrepreneur tries to fix problems and more specifically, he/she  must </a:t>
            </a:r>
            <a:r>
              <a:rPr lang="en-US" sz="2400" spc="-36" dirty="0">
                <a:solidFill>
                  <a:srgbClr val="000000"/>
                </a:solidFill>
                <a:latin typeface="Abhaya Libre Regular" panose="020B0604020202020204" charset="0"/>
                <a:cs typeface="Abhaya Libre Regular" panose="020B0604020202020204" charset="0"/>
              </a:rPr>
              <a:t>select the most pressing and significant problem, </a:t>
            </a:r>
            <a:r>
              <a:rPr lang="en-US" sz="2400" spc="-36" dirty="0">
                <a:solidFill>
                  <a:srgbClr val="000000"/>
                </a:solidFill>
                <a:latin typeface="Abhaya Libre Regular"/>
                <a:cs typeface="Abhaya Libre Regular" panose="020B0604020202020204" charset="0"/>
              </a:rPr>
              <a:t>the solution of which will lead to a meaningful impact. </a:t>
            </a:r>
          </a:p>
          <a:p>
            <a:pPr algn="just">
              <a:lnSpc>
                <a:spcPts val="3359"/>
              </a:lnSpc>
            </a:pPr>
            <a:endParaRPr lang="en-US" sz="2400" spc="-36" dirty="0">
              <a:solidFill>
                <a:srgbClr val="000000"/>
              </a:solidFill>
              <a:latin typeface="Abhaya Libre Regular"/>
            </a:endParaRPr>
          </a:p>
        </p:txBody>
      </p:sp>
      <p:sp>
        <p:nvSpPr>
          <p:cNvPr id="29" name="TextBox 29"/>
          <p:cNvSpPr txBox="1"/>
          <p:nvPr/>
        </p:nvSpPr>
        <p:spPr>
          <a:xfrm>
            <a:off x="2055476" y="4986706"/>
            <a:ext cx="8899201" cy="1291379"/>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Sometimes, this is the people in their specific geographical region. Other times, this is people within a certain demographic (i.e. people with low income). </a:t>
            </a:r>
          </a:p>
        </p:txBody>
      </p:sp>
      <p:sp>
        <p:nvSpPr>
          <p:cNvPr id="30" name="TextBox 30"/>
          <p:cNvSpPr txBox="1"/>
          <p:nvPr/>
        </p:nvSpPr>
        <p:spPr>
          <a:xfrm>
            <a:off x="2532755" y="3171241"/>
            <a:ext cx="8899201" cy="2163413"/>
          </a:xfrm>
          <a:prstGeom prst="rect">
            <a:avLst/>
          </a:prstGeom>
        </p:spPr>
        <p:txBody>
          <a:bodyPr lIns="0" tIns="0" rIns="0" bIns="0" rtlCol="0" anchor="t">
            <a:spAutoFit/>
          </a:bodyPr>
          <a:lstStyle/>
          <a:p>
            <a:pPr algn="just">
              <a:lnSpc>
                <a:spcPts val="3359"/>
              </a:lnSpc>
            </a:pPr>
            <a:r>
              <a:rPr lang="en-US" sz="2400" b="1" spc="-36" dirty="0">
                <a:solidFill>
                  <a:srgbClr val="000000"/>
                </a:solidFill>
                <a:latin typeface="Abhaya Libre Regular"/>
              </a:rPr>
              <a:t>1. What people the social entrepreneur wants to benefit? </a:t>
            </a:r>
            <a:r>
              <a:rPr lang="en-US" sz="2400" spc="-36" dirty="0">
                <a:solidFill>
                  <a:srgbClr val="000000"/>
                </a:solidFill>
                <a:latin typeface="Abhaya Libre Regular"/>
              </a:rPr>
              <a:t>This is the first question that every social entrepreneur must answer. Without a clear vision of who he/she wants to serve, he/she will face difficulty in appropriately defining the scope of his/her enterprise. </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1458476"/>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03 - </a:t>
            </a:r>
            <a:r>
              <a:rPr lang="en-US" sz="6410" dirty="0">
                <a:solidFill>
                  <a:srgbClr val="000000"/>
                </a:solidFill>
                <a:latin typeface="Abhaya Libre Regular"/>
              </a:rPr>
              <a:t>6 P's of Social Entrepreneurial Enterprises</a:t>
            </a:r>
          </a:p>
        </p:txBody>
      </p:sp>
      <p:pic>
        <p:nvPicPr>
          <p:cNvPr id="40" name="Picture 39">
            <a:extLst>
              <a:ext uri="{FF2B5EF4-FFF2-40B4-BE49-F238E27FC236}">
                <a16:creationId xmlns:a16="http://schemas.microsoft.com/office/drawing/2014/main" id="{F6FEE71A-968F-CE57-AD21-1AA026C28F93}"/>
              </a:ext>
            </a:extLst>
          </p:cNvPr>
          <p:cNvPicPr>
            <a:picLocks noChangeAspect="1"/>
          </p:cNvPicPr>
          <p:nvPr/>
        </p:nvPicPr>
        <p:blipFill>
          <a:blip r:embed="rId14"/>
          <a:stretch>
            <a:fillRect/>
          </a:stretch>
        </p:blipFill>
        <p:spPr>
          <a:xfrm>
            <a:off x="495330" y="3216331"/>
            <a:ext cx="1795462" cy="1507971"/>
          </a:xfrm>
          <a:prstGeom prst="rect">
            <a:avLst/>
          </a:prstGeom>
        </p:spPr>
      </p:pic>
      <p:pic>
        <p:nvPicPr>
          <p:cNvPr id="43" name="Picture 42">
            <a:extLst>
              <a:ext uri="{FF2B5EF4-FFF2-40B4-BE49-F238E27FC236}">
                <a16:creationId xmlns:a16="http://schemas.microsoft.com/office/drawing/2014/main" id="{9699AF83-E1D7-9037-921E-413EC32F6D66}"/>
              </a:ext>
            </a:extLst>
          </p:cNvPr>
          <p:cNvPicPr>
            <a:picLocks noChangeAspect="1"/>
          </p:cNvPicPr>
          <p:nvPr/>
        </p:nvPicPr>
        <p:blipFill>
          <a:blip r:embed="rId15"/>
          <a:stretch>
            <a:fillRect/>
          </a:stretch>
        </p:blipFill>
        <p:spPr>
          <a:xfrm>
            <a:off x="652239" y="6630972"/>
            <a:ext cx="1805242" cy="1507971"/>
          </a:xfrm>
          <a:prstGeom prst="rect">
            <a:avLst/>
          </a:prstGeom>
        </p:spPr>
      </p:pic>
      <p:sp>
        <p:nvSpPr>
          <p:cNvPr id="45" name="TextBox 44">
            <a:extLst>
              <a:ext uri="{FF2B5EF4-FFF2-40B4-BE49-F238E27FC236}">
                <a16:creationId xmlns:a16="http://schemas.microsoft.com/office/drawing/2014/main" id="{EA7ECD6F-C10E-1157-C220-83CD75CAADA3}"/>
              </a:ext>
            </a:extLst>
          </p:cNvPr>
          <p:cNvSpPr txBox="1"/>
          <p:nvPr/>
        </p:nvSpPr>
        <p:spPr>
          <a:xfrm>
            <a:off x="723678" y="3690991"/>
            <a:ext cx="1049431" cy="461665"/>
          </a:xfrm>
          <a:prstGeom prst="rect">
            <a:avLst/>
          </a:prstGeom>
          <a:noFill/>
        </p:spPr>
        <p:txBody>
          <a:bodyPr wrap="square">
            <a:spAutoFit/>
          </a:bodyPr>
          <a:lstStyle/>
          <a:p>
            <a:r>
              <a:rPr lang="en-US" sz="2400" b="1" dirty="0">
                <a:latin typeface="Abhaya Libre Regular" panose="020B0604020202020204" charset="0"/>
                <a:cs typeface="Abhaya Libre Regular" panose="020B0604020202020204" charset="0"/>
              </a:rPr>
              <a:t>People</a:t>
            </a:r>
            <a:endParaRPr lang="bg-BG" sz="2400" b="1" dirty="0">
              <a:cs typeface="Abhaya Libre Regular" panose="020B0604020202020204" charset="0"/>
            </a:endParaRPr>
          </a:p>
        </p:txBody>
      </p:sp>
      <p:sp>
        <p:nvSpPr>
          <p:cNvPr id="51" name="TextBox 50">
            <a:extLst>
              <a:ext uri="{FF2B5EF4-FFF2-40B4-BE49-F238E27FC236}">
                <a16:creationId xmlns:a16="http://schemas.microsoft.com/office/drawing/2014/main" id="{640F6B91-D959-D8A9-23C4-E4BE4022682B}"/>
              </a:ext>
            </a:extLst>
          </p:cNvPr>
          <p:cNvSpPr txBox="1"/>
          <p:nvPr/>
        </p:nvSpPr>
        <p:spPr>
          <a:xfrm>
            <a:off x="821792" y="7138725"/>
            <a:ext cx="1298725" cy="461665"/>
          </a:xfrm>
          <a:prstGeom prst="rect">
            <a:avLst/>
          </a:prstGeom>
          <a:noFill/>
        </p:spPr>
        <p:txBody>
          <a:bodyPr wrap="square">
            <a:spAutoFit/>
          </a:bodyPr>
          <a:lstStyle/>
          <a:p>
            <a:r>
              <a:rPr lang="en-US" sz="2400" b="1" dirty="0">
                <a:latin typeface="Abhaya Libre Regular" panose="020B0604020202020204" charset="0"/>
                <a:cs typeface="Abhaya Libre Regular" panose="020B0604020202020204" charset="0"/>
              </a:rPr>
              <a:t>Problem</a:t>
            </a:r>
          </a:p>
        </p:txBody>
      </p:sp>
      <p:pic>
        <p:nvPicPr>
          <p:cNvPr id="36" name="Picture 3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147374" y="7574079"/>
            <a:ext cx="4352147" cy="4346443"/>
          </a:xfrm>
          <a:prstGeom prst="rect">
            <a:avLst/>
          </a:prstGeom>
        </p:spPr>
      </p:pic>
    </p:spTree>
    <p:extLst>
      <p:ext uri="{BB962C8B-B14F-4D97-AF65-F5344CB8AC3E}">
        <p14:creationId xmlns:p14="http://schemas.microsoft.com/office/powerpoint/2010/main" val="234041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Social Entrepreneurship</a:t>
              </a:r>
            </a:p>
          </p:txBody>
        </p:sp>
      </p:grpSp>
      <p:sp>
        <p:nvSpPr>
          <p:cNvPr id="28" name="TextBox 28"/>
          <p:cNvSpPr txBox="1"/>
          <p:nvPr/>
        </p:nvSpPr>
        <p:spPr>
          <a:xfrm>
            <a:off x="3223444" y="6482466"/>
            <a:ext cx="8899201" cy="2599430"/>
          </a:xfrm>
          <a:prstGeom prst="rect">
            <a:avLst/>
          </a:prstGeom>
        </p:spPr>
        <p:txBody>
          <a:bodyPr lIns="0" tIns="0" rIns="0" bIns="0" rtlCol="0" anchor="t">
            <a:spAutoFit/>
          </a:bodyPr>
          <a:lstStyle/>
          <a:p>
            <a:pPr algn="just">
              <a:lnSpc>
                <a:spcPts val="3359"/>
              </a:lnSpc>
            </a:pPr>
            <a:r>
              <a:rPr lang="en-US" sz="2400" b="1" spc="-36" dirty="0">
                <a:solidFill>
                  <a:srgbClr val="000000"/>
                </a:solidFill>
                <a:latin typeface="Abhaya Libre Regular"/>
              </a:rPr>
              <a:t>4. A big challenge for any social entrepreneur is the lack of available resources to tackle the problem they wish to solve. </a:t>
            </a:r>
            <a:r>
              <a:rPr lang="en-US" sz="2400" spc="-36" dirty="0">
                <a:solidFill>
                  <a:srgbClr val="000000"/>
                </a:solidFill>
                <a:latin typeface="Abhaya Libre Regular"/>
              </a:rPr>
              <a:t>Social entrepreneurs face many constraints - lack of enough money, lack of enough specialized knowledge or external forces that cannot be controlled. In this case, they should set their priorities in terms of what they are trying to solve, how they work and what expansion looks like.</a:t>
            </a:r>
          </a:p>
        </p:txBody>
      </p:sp>
      <p:sp>
        <p:nvSpPr>
          <p:cNvPr id="30" name="TextBox 30"/>
          <p:cNvSpPr txBox="1"/>
          <p:nvPr/>
        </p:nvSpPr>
        <p:spPr>
          <a:xfrm>
            <a:off x="2532755" y="3171241"/>
            <a:ext cx="8899201" cy="3035446"/>
          </a:xfrm>
          <a:prstGeom prst="rect">
            <a:avLst/>
          </a:prstGeom>
        </p:spPr>
        <p:txBody>
          <a:bodyPr lIns="0" tIns="0" rIns="0" bIns="0" rtlCol="0" anchor="t">
            <a:spAutoFit/>
          </a:bodyPr>
          <a:lstStyle/>
          <a:p>
            <a:pPr algn="just">
              <a:lnSpc>
                <a:spcPts val="3359"/>
              </a:lnSpc>
            </a:pPr>
            <a:r>
              <a:rPr lang="en-US" sz="2400" b="1" spc="-36" dirty="0">
                <a:solidFill>
                  <a:srgbClr val="000000"/>
                </a:solidFill>
                <a:latin typeface="Abhaya Libre Regular"/>
              </a:rPr>
              <a:t>3. How social entrepreneur plans to solve this problem? </a:t>
            </a:r>
            <a:r>
              <a:rPr lang="en-US" sz="2400" b="0" i="0" dirty="0">
                <a:solidFill>
                  <a:srgbClr val="111111"/>
                </a:solidFill>
                <a:effectLst/>
                <a:latin typeface="Abhaya Libre Regular" panose="020B0604020202020204" charset="0"/>
                <a:cs typeface="Abhaya Libre Regular" panose="020B0604020202020204" charset="0"/>
              </a:rPr>
              <a:t>With the people and problem identified, a social entrepreneur must devise a plan to solve the problem. Social entrepreneurs not only strive to create a </a:t>
            </a:r>
            <a:r>
              <a:rPr lang="en-US" sz="2400" b="0" i="0" dirty="0">
                <a:effectLst/>
                <a:latin typeface="Abhaya Libre Regular" panose="020B0604020202020204" charset="0"/>
                <a:cs typeface="Abhaya Libre Regular" panose="020B0604020202020204" charset="0"/>
              </a:rPr>
              <a:t>business plan </a:t>
            </a:r>
            <a:r>
              <a:rPr lang="en-US" sz="2400" b="0" i="0" dirty="0">
                <a:solidFill>
                  <a:srgbClr val="111111"/>
                </a:solidFill>
                <a:effectLst/>
                <a:latin typeface="Abhaya Libre Regular" panose="020B0604020202020204" charset="0"/>
                <a:cs typeface="Abhaya Libre Regular" panose="020B0604020202020204" charset="0"/>
              </a:rPr>
              <a:t>to operate an entity, they must also determine how this type of entity will receive funding and remain financially sustainable. The social entrepreneur must also evaluate how external parties can help it achieve its social goals.</a:t>
            </a:r>
            <a:endParaRPr lang="en-US" sz="2400" spc="-36" dirty="0">
              <a:solidFill>
                <a:srgbClr val="000000"/>
              </a:solidFill>
              <a:latin typeface="Abhaya Libre Regular" panose="020B0604020202020204"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1458476"/>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03 - </a:t>
            </a:r>
            <a:r>
              <a:rPr lang="en-US" sz="6410" dirty="0">
                <a:solidFill>
                  <a:srgbClr val="000000"/>
                </a:solidFill>
                <a:latin typeface="Abhaya Libre Regular"/>
              </a:rPr>
              <a:t>6 P's of Social Entrepreneurial Enterprises</a:t>
            </a:r>
          </a:p>
        </p:txBody>
      </p:sp>
      <p:pic>
        <p:nvPicPr>
          <p:cNvPr id="40" name="Picture 39">
            <a:extLst>
              <a:ext uri="{FF2B5EF4-FFF2-40B4-BE49-F238E27FC236}">
                <a16:creationId xmlns:a16="http://schemas.microsoft.com/office/drawing/2014/main" id="{F6FEE71A-968F-CE57-AD21-1AA026C28F93}"/>
              </a:ext>
            </a:extLst>
          </p:cNvPr>
          <p:cNvPicPr>
            <a:picLocks noChangeAspect="1"/>
          </p:cNvPicPr>
          <p:nvPr/>
        </p:nvPicPr>
        <p:blipFill>
          <a:blip r:embed="rId16"/>
          <a:stretch>
            <a:fillRect/>
          </a:stretch>
        </p:blipFill>
        <p:spPr>
          <a:xfrm>
            <a:off x="871538" y="6441005"/>
            <a:ext cx="1795462" cy="1507971"/>
          </a:xfrm>
          <a:prstGeom prst="rect">
            <a:avLst/>
          </a:prstGeom>
        </p:spPr>
      </p:pic>
      <p:pic>
        <p:nvPicPr>
          <p:cNvPr id="31" name="Picture 30">
            <a:extLst>
              <a:ext uri="{FF2B5EF4-FFF2-40B4-BE49-F238E27FC236}">
                <a16:creationId xmlns:a16="http://schemas.microsoft.com/office/drawing/2014/main" id="{A4E0502C-4F8B-BAA0-70FF-B156F96C9E57}"/>
              </a:ext>
            </a:extLst>
          </p:cNvPr>
          <p:cNvPicPr>
            <a:picLocks noChangeAspect="1"/>
          </p:cNvPicPr>
          <p:nvPr/>
        </p:nvPicPr>
        <p:blipFill>
          <a:blip r:embed="rId17"/>
          <a:stretch>
            <a:fillRect/>
          </a:stretch>
        </p:blipFill>
        <p:spPr>
          <a:xfrm>
            <a:off x="378339" y="2929003"/>
            <a:ext cx="1781175" cy="1518916"/>
          </a:xfrm>
          <a:prstGeom prst="rect">
            <a:avLst/>
          </a:prstGeom>
        </p:spPr>
      </p:pic>
      <p:sp>
        <p:nvSpPr>
          <p:cNvPr id="41" name="TextBox 40">
            <a:extLst>
              <a:ext uri="{FF2B5EF4-FFF2-40B4-BE49-F238E27FC236}">
                <a16:creationId xmlns:a16="http://schemas.microsoft.com/office/drawing/2014/main" id="{50F63EEF-77A6-0887-CE21-C7369B744F46}"/>
              </a:ext>
            </a:extLst>
          </p:cNvPr>
          <p:cNvSpPr txBox="1"/>
          <p:nvPr/>
        </p:nvSpPr>
        <p:spPr>
          <a:xfrm>
            <a:off x="773219" y="3507013"/>
            <a:ext cx="910590" cy="461665"/>
          </a:xfrm>
          <a:prstGeom prst="rect">
            <a:avLst/>
          </a:prstGeom>
          <a:noFill/>
        </p:spPr>
        <p:txBody>
          <a:bodyPr wrap="square">
            <a:spAutoFit/>
          </a:bodyPr>
          <a:lstStyle/>
          <a:p>
            <a:r>
              <a:rPr lang="en-US" sz="2400" b="1" dirty="0"/>
              <a:t>Plan</a:t>
            </a:r>
            <a:endParaRPr lang="bg-BG" sz="2400" b="1" dirty="0"/>
          </a:p>
        </p:txBody>
      </p:sp>
      <p:sp>
        <p:nvSpPr>
          <p:cNvPr id="43" name="TextBox 42">
            <a:extLst>
              <a:ext uri="{FF2B5EF4-FFF2-40B4-BE49-F238E27FC236}">
                <a16:creationId xmlns:a16="http://schemas.microsoft.com/office/drawing/2014/main" id="{486B357E-A4AE-8DEC-6600-C387F67F958D}"/>
              </a:ext>
            </a:extLst>
          </p:cNvPr>
          <p:cNvSpPr txBox="1"/>
          <p:nvPr/>
        </p:nvSpPr>
        <p:spPr>
          <a:xfrm>
            <a:off x="965963" y="7041177"/>
            <a:ext cx="1435692" cy="461665"/>
          </a:xfrm>
          <a:prstGeom prst="rect">
            <a:avLst/>
          </a:prstGeom>
          <a:noFill/>
        </p:spPr>
        <p:txBody>
          <a:bodyPr wrap="square">
            <a:spAutoFit/>
          </a:bodyPr>
          <a:lstStyle/>
          <a:p>
            <a:r>
              <a:rPr lang="en-US" sz="2400" b="1" dirty="0">
                <a:latin typeface="Abhaya Libre Regular" panose="020B0604020202020204" charset="0"/>
                <a:cs typeface="Abhaya Libre Regular" panose="020B0604020202020204" charset="0"/>
              </a:rPr>
              <a:t>Prioritize</a:t>
            </a:r>
          </a:p>
        </p:txBody>
      </p:sp>
    </p:spTree>
    <p:extLst>
      <p:ext uri="{BB962C8B-B14F-4D97-AF65-F5344CB8AC3E}">
        <p14:creationId xmlns:p14="http://schemas.microsoft.com/office/powerpoint/2010/main" val="274412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Social Entrepreneurship</a:t>
              </a:r>
            </a:p>
          </p:txBody>
        </p:sp>
      </p:grpSp>
      <p:sp>
        <p:nvSpPr>
          <p:cNvPr id="28" name="TextBox 28"/>
          <p:cNvSpPr txBox="1"/>
          <p:nvPr/>
        </p:nvSpPr>
        <p:spPr>
          <a:xfrm>
            <a:off x="2694554" y="6684817"/>
            <a:ext cx="8899201" cy="1727396"/>
          </a:xfrm>
          <a:prstGeom prst="rect">
            <a:avLst/>
          </a:prstGeom>
        </p:spPr>
        <p:txBody>
          <a:bodyPr lIns="0" tIns="0" rIns="0" bIns="0" rtlCol="0" anchor="t">
            <a:spAutoFit/>
          </a:bodyPr>
          <a:lstStyle/>
          <a:p>
            <a:pPr algn="just">
              <a:lnSpc>
                <a:spcPts val="3359"/>
              </a:lnSpc>
            </a:pPr>
            <a:r>
              <a:rPr lang="en-US" sz="2400" b="1" spc="-36" dirty="0">
                <a:solidFill>
                  <a:srgbClr val="000000"/>
                </a:solidFill>
                <a:latin typeface="Abhaya Libre Regular" panose="020B0604020202020204" charset="0"/>
                <a:cs typeface="Abhaya Libre Regular" panose="020B0604020202020204" charset="0"/>
              </a:rPr>
              <a:t>6. </a:t>
            </a:r>
            <a:r>
              <a:rPr lang="en-US" sz="2400" b="0" i="0" dirty="0">
                <a:solidFill>
                  <a:srgbClr val="000000"/>
                </a:solidFill>
                <a:effectLst/>
                <a:latin typeface="Abhaya Libre Regular" panose="020B0604020202020204" charset="0"/>
                <a:cs typeface="Abhaya Libre Regular" panose="020B0604020202020204" charset="0"/>
              </a:rPr>
              <a:t>After the prototyping stage, </a:t>
            </a:r>
            <a:r>
              <a:rPr lang="en-US" sz="2400" spc="-36" dirty="0">
                <a:solidFill>
                  <a:srgbClr val="000000"/>
                </a:solidFill>
                <a:latin typeface="Abhaya Libre Regular" panose="020B0604020202020204" charset="0"/>
                <a:cs typeface="Abhaya Libre Regular" panose="020B0604020202020204" charset="0"/>
              </a:rPr>
              <a:t>social entrepreneurs identify </a:t>
            </a:r>
            <a:r>
              <a:rPr lang="en-US" sz="2400" b="1" spc="-36" dirty="0">
                <a:solidFill>
                  <a:srgbClr val="000000"/>
                </a:solidFill>
                <a:latin typeface="Abhaya Libre Regular" panose="020B0604020202020204" charset="0"/>
                <a:cs typeface="Abhaya Libre Regular" panose="020B0604020202020204" charset="0"/>
              </a:rPr>
              <a:t>what went well and what didn't go well</a:t>
            </a:r>
            <a:r>
              <a:rPr lang="en-US" sz="2400" spc="-36" dirty="0">
                <a:solidFill>
                  <a:srgbClr val="000000"/>
                </a:solidFill>
                <a:latin typeface="Abhaya Libre Regular" panose="020B0604020202020204" charset="0"/>
                <a:cs typeface="Abhaya Libre Regular" panose="020B0604020202020204" charset="0"/>
              </a:rPr>
              <a:t>. This last step closes the full loop of activity, though a social entrepreneur should periodically evaluate each aspect and continually monitor for ways to better make their social change.</a:t>
            </a:r>
          </a:p>
        </p:txBody>
      </p:sp>
      <p:sp>
        <p:nvSpPr>
          <p:cNvPr id="29" name="TextBox 29"/>
          <p:cNvSpPr txBox="1"/>
          <p:nvPr/>
        </p:nvSpPr>
        <p:spPr>
          <a:xfrm>
            <a:off x="2055476" y="4986706"/>
            <a:ext cx="8899201" cy="855362"/>
          </a:xfrm>
          <a:prstGeom prst="rect">
            <a:avLst/>
          </a:prstGeom>
        </p:spPr>
        <p:txBody>
          <a:bodyPr lIns="0" tIns="0" rIns="0" bIns="0" rtlCol="0" anchor="t">
            <a:spAutoFit/>
          </a:bodyPr>
          <a:lstStyle/>
          <a:p>
            <a:pPr algn="just">
              <a:lnSpc>
                <a:spcPts val="3359"/>
              </a:lnSpc>
            </a:pPr>
            <a:r>
              <a:rPr lang="en-US" sz="2400" b="1" spc="-36" dirty="0">
                <a:solidFill>
                  <a:srgbClr val="000000"/>
                </a:solidFill>
                <a:latin typeface="Abhaya Libre Regular"/>
              </a:rPr>
              <a:t>During this stage, social entrepreneurs strive to gather information, rather than deliver full-fledged solutions.</a:t>
            </a:r>
          </a:p>
        </p:txBody>
      </p:sp>
      <p:sp>
        <p:nvSpPr>
          <p:cNvPr id="30" name="TextBox 30"/>
          <p:cNvSpPr txBox="1"/>
          <p:nvPr/>
        </p:nvSpPr>
        <p:spPr>
          <a:xfrm>
            <a:off x="2532755" y="3171241"/>
            <a:ext cx="8899201" cy="1727396"/>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5. Social entrepreneurs often test out solutions in small markets before expanding, because resources are limited. This means creating prototype products, services, or processes. It also tests out how different funding and resources can help it achieve its goals.</a:t>
            </a: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1458476"/>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03 - </a:t>
            </a:r>
            <a:r>
              <a:rPr lang="en-US" sz="6410" dirty="0">
                <a:solidFill>
                  <a:srgbClr val="000000"/>
                </a:solidFill>
                <a:latin typeface="Abhaya Libre Regular"/>
              </a:rPr>
              <a:t>6 P's of Social Entrepreneurial Enterprises</a:t>
            </a:r>
          </a:p>
        </p:txBody>
      </p:sp>
      <p:pic>
        <p:nvPicPr>
          <p:cNvPr id="3" name="Picture 2">
            <a:extLst>
              <a:ext uri="{FF2B5EF4-FFF2-40B4-BE49-F238E27FC236}">
                <a16:creationId xmlns:a16="http://schemas.microsoft.com/office/drawing/2014/main" id="{DEF4A5D1-284F-77B0-D3E1-57E64B9AA793}"/>
              </a:ext>
            </a:extLst>
          </p:cNvPr>
          <p:cNvPicPr>
            <a:picLocks noChangeAspect="1"/>
          </p:cNvPicPr>
          <p:nvPr/>
        </p:nvPicPr>
        <p:blipFill>
          <a:blip r:embed="rId16"/>
          <a:stretch>
            <a:fillRect/>
          </a:stretch>
        </p:blipFill>
        <p:spPr>
          <a:xfrm>
            <a:off x="431343" y="3450652"/>
            <a:ext cx="1805242" cy="1507971"/>
          </a:xfrm>
          <a:prstGeom prst="rect">
            <a:avLst/>
          </a:prstGeom>
        </p:spPr>
      </p:pic>
      <p:pic>
        <p:nvPicPr>
          <p:cNvPr id="23" name="Picture 22">
            <a:extLst>
              <a:ext uri="{FF2B5EF4-FFF2-40B4-BE49-F238E27FC236}">
                <a16:creationId xmlns:a16="http://schemas.microsoft.com/office/drawing/2014/main" id="{A372ADCE-2466-10F0-55D0-8C89CB1B8506}"/>
              </a:ext>
            </a:extLst>
          </p:cNvPr>
          <p:cNvPicPr>
            <a:picLocks noChangeAspect="1"/>
          </p:cNvPicPr>
          <p:nvPr/>
        </p:nvPicPr>
        <p:blipFill>
          <a:blip r:embed="rId17"/>
          <a:stretch>
            <a:fillRect/>
          </a:stretch>
        </p:blipFill>
        <p:spPr>
          <a:xfrm>
            <a:off x="688808" y="6536217"/>
            <a:ext cx="1781175" cy="1518916"/>
          </a:xfrm>
          <a:prstGeom prst="rect">
            <a:avLst/>
          </a:prstGeom>
        </p:spPr>
      </p:pic>
      <p:sp>
        <p:nvSpPr>
          <p:cNvPr id="25" name="TextBox 24">
            <a:extLst>
              <a:ext uri="{FF2B5EF4-FFF2-40B4-BE49-F238E27FC236}">
                <a16:creationId xmlns:a16="http://schemas.microsoft.com/office/drawing/2014/main" id="{384C11A3-CF43-A6B6-3DB8-08BDBABBD250}"/>
              </a:ext>
            </a:extLst>
          </p:cNvPr>
          <p:cNvSpPr txBox="1"/>
          <p:nvPr/>
        </p:nvSpPr>
        <p:spPr>
          <a:xfrm>
            <a:off x="519993" y="3973804"/>
            <a:ext cx="1435692" cy="461665"/>
          </a:xfrm>
          <a:prstGeom prst="rect">
            <a:avLst/>
          </a:prstGeom>
          <a:noFill/>
        </p:spPr>
        <p:txBody>
          <a:bodyPr wrap="square">
            <a:spAutoFit/>
          </a:bodyPr>
          <a:lstStyle/>
          <a:p>
            <a:r>
              <a:rPr lang="en-US" sz="2400" b="1" dirty="0">
                <a:latin typeface="Abhaya Libre Regular" panose="020B0604020202020204" charset="0"/>
                <a:cs typeface="Abhaya Libre Regular" panose="020B0604020202020204" charset="0"/>
              </a:rPr>
              <a:t>Prototype</a:t>
            </a:r>
          </a:p>
        </p:txBody>
      </p:sp>
      <p:sp>
        <p:nvSpPr>
          <p:cNvPr id="27" name="TextBox 26">
            <a:extLst>
              <a:ext uri="{FF2B5EF4-FFF2-40B4-BE49-F238E27FC236}">
                <a16:creationId xmlns:a16="http://schemas.microsoft.com/office/drawing/2014/main" id="{B4D0D8EE-5756-CF53-D3E3-5A7FE3D70AAE}"/>
              </a:ext>
            </a:extLst>
          </p:cNvPr>
          <p:cNvSpPr txBox="1"/>
          <p:nvPr/>
        </p:nvSpPr>
        <p:spPr>
          <a:xfrm>
            <a:off x="917647" y="7041177"/>
            <a:ext cx="1213466" cy="461665"/>
          </a:xfrm>
          <a:prstGeom prst="rect">
            <a:avLst/>
          </a:prstGeom>
          <a:noFill/>
        </p:spPr>
        <p:txBody>
          <a:bodyPr wrap="square">
            <a:spAutoFit/>
          </a:bodyPr>
          <a:lstStyle/>
          <a:p>
            <a:r>
              <a:rPr lang="en-US" sz="2400" b="1" dirty="0">
                <a:latin typeface="Abhaya Libre Regular" panose="020B0604020202020204" charset="0"/>
                <a:cs typeface="Abhaya Libre Regular" panose="020B0604020202020204" charset="0"/>
              </a:rPr>
              <a:t>Pursue</a:t>
            </a:r>
          </a:p>
        </p:txBody>
      </p:sp>
    </p:spTree>
    <p:extLst>
      <p:ext uri="{BB962C8B-B14F-4D97-AF65-F5344CB8AC3E}">
        <p14:creationId xmlns:p14="http://schemas.microsoft.com/office/powerpoint/2010/main" val="2786257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1">
            <a:extLst>
              <a:ext uri="{FF2B5EF4-FFF2-40B4-BE49-F238E27FC236}">
                <a16:creationId xmlns:a16="http://schemas.microsoft.com/office/drawing/2014/main" id="{1C6A2DEF-8F8E-996C-0506-0EA5E0BCF208}"/>
              </a:ext>
            </a:extLst>
          </p:cNvPr>
          <p:cNvSpPr/>
          <p:nvPr/>
        </p:nvSpPr>
        <p:spPr>
          <a:xfrm>
            <a:off x="14706599" y="3924393"/>
            <a:ext cx="3086100" cy="30861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1458476"/>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03 - </a:t>
            </a:r>
            <a:r>
              <a:rPr lang="en-US" sz="6410" dirty="0">
                <a:solidFill>
                  <a:srgbClr val="000000"/>
                </a:solidFill>
                <a:latin typeface="Abhaya Libre Regular"/>
              </a:rPr>
              <a:t>6 P's of Social Entrepreneurial Enterprises</a:t>
            </a:r>
          </a:p>
        </p:txBody>
      </p:sp>
      <p:sp>
        <p:nvSpPr>
          <p:cNvPr id="26" name="TextBox 25">
            <a:extLst>
              <a:ext uri="{FF2B5EF4-FFF2-40B4-BE49-F238E27FC236}">
                <a16:creationId xmlns:a16="http://schemas.microsoft.com/office/drawing/2014/main" id="{099549B5-0545-4C5B-9A41-748B83895D22}"/>
              </a:ext>
            </a:extLst>
          </p:cNvPr>
          <p:cNvSpPr txBox="1"/>
          <p:nvPr/>
        </p:nvSpPr>
        <p:spPr>
          <a:xfrm>
            <a:off x="8832375" y="6281480"/>
            <a:ext cx="3010140" cy="1323439"/>
          </a:xfrm>
          <a:prstGeom prst="rect">
            <a:avLst/>
          </a:prstGeom>
          <a:noFill/>
        </p:spPr>
        <p:txBody>
          <a:bodyPr wrap="square">
            <a:spAutoFit/>
          </a:bodyPr>
          <a:lstStyle/>
          <a:p>
            <a:pPr algn="just"/>
            <a:r>
              <a:rPr lang="en-US" sz="2000" dirty="0">
                <a:latin typeface="Abhaya Libre Regular" panose="020B0604020202020204" charset="0"/>
                <a:cs typeface="Abhaya Libre Regular" panose="020B0604020202020204" charset="0"/>
              </a:rPr>
              <a:t>Scan</a:t>
            </a:r>
            <a:r>
              <a:rPr lang="bg-BG" sz="2000" dirty="0">
                <a:cs typeface="Abhaya Libre Regular" panose="020B0604020202020204" charset="0"/>
              </a:rPr>
              <a:t> </a:t>
            </a:r>
            <a:r>
              <a:rPr lang="en-US" sz="2000" dirty="0">
                <a:latin typeface="Abhaya Libre Regular" panose="020B0604020202020204" charset="0"/>
                <a:cs typeface="Abhaya Libre Regular" panose="020B0604020202020204" charset="0"/>
              </a:rPr>
              <a:t>the QR code and learn more about the 6 P's of  Starting a Social Enterprise</a:t>
            </a:r>
            <a:endParaRPr lang="bg-BG" sz="2000" dirty="0">
              <a:cs typeface="Abhaya Libre Regular" panose="020B0604020202020204" charset="0"/>
            </a:endParaRPr>
          </a:p>
        </p:txBody>
      </p:sp>
      <p:pic>
        <p:nvPicPr>
          <p:cNvPr id="40" name="Picture 39">
            <a:extLst>
              <a:ext uri="{FF2B5EF4-FFF2-40B4-BE49-F238E27FC236}">
                <a16:creationId xmlns:a16="http://schemas.microsoft.com/office/drawing/2014/main" id="{8453CB4B-A274-4173-5564-B733FEBD0EA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65657" y="3076361"/>
            <a:ext cx="3010140" cy="3010140"/>
          </a:xfrm>
          <a:prstGeom prst="rect">
            <a:avLst/>
          </a:prstGeom>
        </p:spPr>
      </p:pic>
      <p:pic>
        <p:nvPicPr>
          <p:cNvPr id="43" name="Picture 11">
            <a:extLst>
              <a:ext uri="{FF2B5EF4-FFF2-40B4-BE49-F238E27FC236}">
                <a16:creationId xmlns:a16="http://schemas.microsoft.com/office/drawing/2014/main" id="{15042D1C-A5A3-EE67-DE72-6CF56F51713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185836" y="2851047"/>
            <a:ext cx="5096150" cy="4753872"/>
          </a:xfrm>
          <a:prstGeom prst="rect">
            <a:avLst/>
          </a:prstGeom>
        </p:spPr>
      </p:pic>
      <p:sp>
        <p:nvSpPr>
          <p:cNvPr id="20" name="TextBox 22">
            <a:extLst>
              <a:ext uri="{FF2B5EF4-FFF2-40B4-BE49-F238E27FC236}">
                <a16:creationId xmlns:a16="http://schemas.microsoft.com/office/drawing/2014/main" id="{6F00F6FA-5993-6B5A-CC61-0981F0497641}"/>
              </a:ext>
            </a:extLst>
          </p:cNvPr>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Social Entrepreneurship</a:t>
            </a:r>
          </a:p>
        </p:txBody>
      </p:sp>
    </p:spTree>
    <p:extLst>
      <p:ext uri="{BB962C8B-B14F-4D97-AF65-F5344CB8AC3E}">
        <p14:creationId xmlns:p14="http://schemas.microsoft.com/office/powerpoint/2010/main" val="3859321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3" name="Group 6">
            <a:extLst>
              <a:ext uri="{FF2B5EF4-FFF2-40B4-BE49-F238E27FC236}">
                <a16:creationId xmlns:a16="http://schemas.microsoft.com/office/drawing/2014/main" id="{833A87D8-204A-BF81-546F-33615F65600B}"/>
              </a:ext>
            </a:extLst>
          </p:cNvPr>
          <p:cNvGrpSpPr>
            <a:grpSpLocks noChangeAspect="1"/>
          </p:cNvGrpSpPr>
          <p:nvPr/>
        </p:nvGrpSpPr>
        <p:grpSpPr>
          <a:xfrm>
            <a:off x="9624654" y="2356230"/>
            <a:ext cx="7728426" cy="5939880"/>
            <a:chOff x="-2757285" y="5709662"/>
            <a:chExt cx="4557632" cy="4212312"/>
          </a:xfrm>
        </p:grpSpPr>
        <p:sp>
          <p:nvSpPr>
            <p:cNvPr id="24" name="Freeform 7">
              <a:extLst>
                <a:ext uri="{FF2B5EF4-FFF2-40B4-BE49-F238E27FC236}">
                  <a16:creationId xmlns:a16="http://schemas.microsoft.com/office/drawing/2014/main" id="{728C3D50-F112-7A0E-4D1B-CDCA7C873DF4}"/>
                </a:ext>
              </a:extLst>
            </p:cNvPr>
            <p:cNvSpPr/>
            <p:nvPr/>
          </p:nvSpPr>
          <p:spPr>
            <a:xfrm>
              <a:off x="-2757285" y="570966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667000" y="727080"/>
            <a:ext cx="14173199" cy="765979"/>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04 - </a:t>
            </a:r>
            <a:r>
              <a:rPr lang="en-US" sz="6410" dirty="0">
                <a:solidFill>
                  <a:srgbClr val="000000"/>
                </a:solidFill>
                <a:latin typeface="Abhaya Libre Regular"/>
              </a:rPr>
              <a:t>Skills for social entrepreneurs</a:t>
            </a: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53182" y="4134470"/>
            <a:ext cx="1595077" cy="1656582"/>
          </a:xfrm>
          <a:prstGeom prst="rect">
            <a:avLst/>
          </a:prstGeom>
        </p:spPr>
      </p:pic>
      <p:grpSp>
        <p:nvGrpSpPr>
          <p:cNvPr id="9" name="Group 9"/>
          <p:cNvGrpSpPr/>
          <p:nvPr/>
        </p:nvGrpSpPr>
        <p:grpSpPr>
          <a:xfrm>
            <a:off x="2147075" y="2442865"/>
            <a:ext cx="14494868" cy="7395614"/>
            <a:chOff x="1501282" y="-1365646"/>
            <a:chExt cx="19326489" cy="9860815"/>
          </a:xfrm>
        </p:grpSpPr>
        <p:sp>
          <p:nvSpPr>
            <p:cNvPr id="10" name="TextBox 10"/>
            <p:cNvSpPr txBox="1"/>
            <p:nvPr/>
          </p:nvSpPr>
          <p:spPr>
            <a:xfrm>
              <a:off x="11914877" y="-1365646"/>
              <a:ext cx="8912894" cy="9860815"/>
            </a:xfrm>
            <a:prstGeom prst="rect">
              <a:avLst/>
            </a:prstGeom>
          </p:spPr>
          <p:txBody>
            <a:bodyPr wrap="square" lIns="0" tIns="0" rIns="0" bIns="0" rtlCol="0" anchor="t">
              <a:spAutoFit/>
            </a:bodyPr>
            <a:lstStyle/>
            <a:p>
              <a:pPr algn="just">
                <a:lnSpc>
                  <a:spcPts val="3359"/>
                </a:lnSpc>
              </a:pPr>
              <a:endParaRPr lang="en-US" sz="2400" spc="-36" dirty="0">
                <a:solidFill>
                  <a:srgbClr val="000000"/>
                </a:solidFill>
                <a:latin typeface="Abhaya Libre Regular" panose="020B0604020202020204" charset="0"/>
                <a:cs typeface="Abhaya Libre Regular" panose="020B0604020202020204" charset="0"/>
              </a:endParaRPr>
            </a:p>
            <a:p>
              <a:pPr algn="just">
                <a:lnSpc>
                  <a:spcPts val="3359"/>
                </a:lnSpc>
              </a:pPr>
              <a:r>
                <a:rPr lang="en-US" sz="2400" spc="-36" dirty="0">
                  <a:latin typeface="Abhaya Libre Regular" panose="020B0604020202020204" charset="0"/>
                  <a:cs typeface="Abhaya Libre Regular" panose="020B0604020202020204" charset="0"/>
                </a:rPr>
                <a:t>According to Scott Sherman (2011), a social entrepreneur should have the following skills and abilities: </a:t>
              </a:r>
              <a:endParaRPr lang="en-US" sz="2400" i="0" dirty="0">
                <a:effectLst/>
                <a:latin typeface="Abhaya Libre Regular" panose="020B0604020202020204" charset="0"/>
                <a:cs typeface="Abhaya Libre Regular" panose="020B0604020202020204" charset="0"/>
              </a:endParaRPr>
            </a:p>
            <a:p>
              <a:pPr marL="457200" indent="-457200" algn="just">
                <a:lnSpc>
                  <a:spcPts val="3359"/>
                </a:lnSpc>
                <a:buAutoNum type="arabicPeriod"/>
              </a:pPr>
              <a:r>
                <a:rPr lang="en-US" sz="2400" i="1" spc="-36" dirty="0">
                  <a:solidFill>
                    <a:srgbClr val="000000"/>
                  </a:solidFill>
                  <a:latin typeface="Abhaya Libre Regular" panose="020B0604020202020204" charset="0"/>
                  <a:cs typeface="Abhaya Libre Regular" panose="020B0604020202020204" charset="0"/>
                </a:rPr>
                <a:t>Leadership</a:t>
              </a:r>
            </a:p>
            <a:p>
              <a:pPr marL="457200" indent="-457200" algn="just">
                <a:lnSpc>
                  <a:spcPts val="3359"/>
                </a:lnSpc>
                <a:buAutoNum type="arabicPeriod"/>
              </a:pPr>
              <a:r>
                <a:rPr lang="en-US" sz="2400" i="1" spc="-36" dirty="0">
                  <a:solidFill>
                    <a:srgbClr val="000000"/>
                  </a:solidFill>
                  <a:latin typeface="Abhaya Libre Regular" panose="020B0604020202020204" charset="0"/>
                  <a:cs typeface="Abhaya Libre Regular" panose="020B0604020202020204" charset="0"/>
                </a:rPr>
                <a:t>Optimism</a:t>
              </a:r>
            </a:p>
            <a:p>
              <a:pPr marL="457200" indent="-457200" algn="just">
                <a:lnSpc>
                  <a:spcPts val="3359"/>
                </a:lnSpc>
                <a:buAutoNum type="arabicPeriod"/>
              </a:pPr>
              <a:r>
                <a:rPr lang="en-US" sz="2400" i="1" dirty="0">
                  <a:solidFill>
                    <a:srgbClr val="000000"/>
                  </a:solidFill>
                  <a:effectLst/>
                  <a:latin typeface="Abhaya Libre Regular" panose="020B0604020202020204" charset="0"/>
                  <a:cs typeface="Abhaya Libre Regular" panose="020B0604020202020204" charset="0"/>
                </a:rPr>
                <a:t>Grit</a:t>
              </a:r>
            </a:p>
            <a:p>
              <a:pPr marL="457200" indent="-457200" algn="just">
                <a:lnSpc>
                  <a:spcPts val="3359"/>
                </a:lnSpc>
                <a:buAutoNum type="arabicPeriod"/>
              </a:pPr>
              <a:r>
                <a:rPr lang="en-US" sz="2400" i="1" dirty="0">
                  <a:solidFill>
                    <a:srgbClr val="3A343A"/>
                  </a:solidFill>
                  <a:effectLst/>
                  <a:latin typeface="Abhaya Libre Regular" panose="020B0604020202020204" charset="0"/>
                  <a:cs typeface="Abhaya Libre Regular" panose="020B0604020202020204" charset="0"/>
                </a:rPr>
                <a:t>Resilience in the face of adversities, obstacles, challenges, and failures</a:t>
              </a:r>
            </a:p>
            <a:p>
              <a:pPr marL="457200" indent="-457200" algn="just">
                <a:lnSpc>
                  <a:spcPts val="3359"/>
                </a:lnSpc>
                <a:buAutoNum type="arabicPeriod"/>
              </a:pPr>
              <a:r>
                <a:rPr lang="en-US" sz="2400" i="1" dirty="0">
                  <a:solidFill>
                    <a:srgbClr val="3A343A"/>
                  </a:solidFill>
                  <a:effectLst/>
                  <a:latin typeface="Abhaya Libre Regular" panose="020B0604020202020204" charset="0"/>
                  <a:cs typeface="Abhaya Libre Regular" panose="020B0604020202020204" charset="0"/>
                </a:rPr>
                <a:t>Creativity and innovation</a:t>
              </a:r>
            </a:p>
            <a:p>
              <a:pPr marL="457200" indent="-457200" algn="just">
                <a:lnSpc>
                  <a:spcPts val="3359"/>
                </a:lnSpc>
                <a:buAutoNum type="arabicPeriod"/>
              </a:pPr>
              <a:r>
                <a:rPr lang="en-US" sz="2400" i="1" dirty="0">
                  <a:solidFill>
                    <a:srgbClr val="3A343A"/>
                  </a:solidFill>
                  <a:effectLst/>
                  <a:latin typeface="Abhaya Libre Regular" panose="020B0604020202020204" charset="0"/>
                  <a:cs typeface="Abhaya Libre Regular" panose="020B0604020202020204" charset="0"/>
                </a:rPr>
                <a:t>Empathy</a:t>
              </a:r>
            </a:p>
            <a:p>
              <a:pPr marL="457200" indent="-457200" algn="just">
                <a:lnSpc>
                  <a:spcPts val="3359"/>
                </a:lnSpc>
                <a:buAutoNum type="arabicPeriod"/>
              </a:pPr>
              <a:r>
                <a:rPr lang="en-US" sz="2400" i="1" dirty="0">
                  <a:solidFill>
                    <a:srgbClr val="3A343A"/>
                  </a:solidFill>
                  <a:effectLst/>
                  <a:latin typeface="Abhaya Libre Regular" panose="020B0604020202020204" charset="0"/>
                  <a:cs typeface="Abhaya Libre Regular" panose="020B0604020202020204" charset="0"/>
                </a:rPr>
                <a:t>Emotional and social intelligence</a:t>
              </a:r>
              <a:endParaRPr lang="en-US" sz="2400" i="1" spc="-36" dirty="0">
                <a:solidFill>
                  <a:srgbClr val="000000"/>
                </a:solidFill>
                <a:latin typeface="Abhaya Libre Regular" panose="020B0604020202020204" charset="0"/>
                <a:cs typeface="Abhaya Libre Regular" panose="020B0604020202020204" charset="0"/>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1" name="TextBox 11"/>
            <p:cNvSpPr txBox="1"/>
            <p:nvPr/>
          </p:nvSpPr>
          <p:spPr>
            <a:xfrm>
              <a:off x="2941425" y="3299255"/>
              <a:ext cx="5958690" cy="1744066"/>
            </a:xfrm>
            <a:prstGeom prst="rect">
              <a:avLst/>
            </a:prstGeom>
          </p:spPr>
          <p:txBody>
            <a:bodyPr wrap="square" lIns="0" tIns="0" rIns="0" bIns="0" rtlCol="0" anchor="t">
              <a:spAutoFit/>
            </a:bodyPr>
            <a:lstStyle/>
            <a:p>
              <a:pPr algn="just">
                <a:lnSpc>
                  <a:spcPts val="3359"/>
                </a:lnSpc>
              </a:pPr>
              <a:r>
                <a:rPr lang="en-US" sz="2800" b="1" i="1" spc="-36" dirty="0">
                  <a:solidFill>
                    <a:srgbClr val="000000"/>
                  </a:solidFill>
                  <a:latin typeface="Abhaya Libre Regular"/>
                </a:rPr>
                <a:t>Would it be more promising to work in a team combining all the skills?</a:t>
              </a:r>
            </a:p>
          </p:txBody>
        </p:sp>
        <p:sp>
          <p:nvSpPr>
            <p:cNvPr id="12" name="TextBox 12"/>
            <p:cNvSpPr txBox="1"/>
            <p:nvPr/>
          </p:nvSpPr>
          <p:spPr>
            <a:xfrm>
              <a:off x="2322323" y="1737917"/>
              <a:ext cx="10069008" cy="581356"/>
            </a:xfrm>
            <a:prstGeom prst="rect">
              <a:avLst/>
            </a:prstGeom>
          </p:spPr>
          <p:txBody>
            <a:bodyPr lIns="0" tIns="0" rIns="0" bIns="0" rtlCol="0" anchor="t">
              <a:spAutoFit/>
            </a:bodyPr>
            <a:lstStyle/>
            <a:p>
              <a:pPr algn="just">
                <a:lnSpc>
                  <a:spcPts val="3359"/>
                </a:lnSpc>
              </a:pPr>
              <a:r>
                <a:rPr lang="en-US" sz="2800" b="1" i="1" spc="-36" dirty="0">
                  <a:solidFill>
                    <a:srgbClr val="000000"/>
                  </a:solidFill>
                  <a:latin typeface="Abhaya Libre Regular"/>
                </a:rPr>
                <a:t>Do you have  them?</a:t>
              </a:r>
            </a:p>
          </p:txBody>
        </p:sp>
        <p:sp>
          <p:nvSpPr>
            <p:cNvPr id="13" name="TextBox 13"/>
            <p:cNvSpPr txBox="1"/>
            <p:nvPr/>
          </p:nvSpPr>
          <p:spPr>
            <a:xfrm>
              <a:off x="1501282" y="-570241"/>
              <a:ext cx="7398833" cy="1162712"/>
            </a:xfrm>
            <a:prstGeom prst="rect">
              <a:avLst/>
            </a:prstGeom>
          </p:spPr>
          <p:txBody>
            <a:bodyPr wrap="square" lIns="0" tIns="0" rIns="0" bIns="0" rtlCol="0" anchor="t">
              <a:spAutoFit/>
            </a:bodyPr>
            <a:lstStyle/>
            <a:p>
              <a:pPr algn="just">
                <a:lnSpc>
                  <a:spcPts val="3359"/>
                </a:lnSpc>
              </a:pPr>
              <a:r>
                <a:rPr lang="en-US" sz="2800" b="1" i="1" spc="-36" dirty="0">
                  <a:solidFill>
                    <a:srgbClr val="000000"/>
                  </a:solidFill>
                  <a:latin typeface="Abhaya Libre Regular"/>
                </a:rPr>
                <a:t>Which skills do you need to manage a social enterprise?</a:t>
              </a:r>
            </a:p>
          </p:txBody>
        </p:sp>
      </p:grpSp>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762000" y="2180334"/>
            <a:ext cx="7728426" cy="5939880"/>
            <a:chOff x="65414" y="985930"/>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65414" y="985930"/>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solidFill>
                  <a:srgbClr val="FF0000"/>
                </a:solidFill>
              </a:endParaRPr>
            </a:p>
          </p:txBody>
        </p:sp>
      </p:grpSp>
      <p:pic>
        <p:nvPicPr>
          <p:cNvPr id="20" name="Picture 9">
            <a:extLst>
              <a:ext uri="{FF2B5EF4-FFF2-40B4-BE49-F238E27FC236}">
                <a16:creationId xmlns:a16="http://schemas.microsoft.com/office/drawing/2014/main" id="{069D9583-F4E1-22E7-9B15-EC28ABCA0F2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745" y="3039419"/>
            <a:ext cx="946536" cy="436017"/>
          </a:xfrm>
          <a:prstGeom prst="rect">
            <a:avLst/>
          </a:prstGeom>
        </p:spPr>
      </p:pic>
      <p:pic>
        <p:nvPicPr>
          <p:cNvPr id="21" name="Picture 9">
            <a:extLst>
              <a:ext uri="{FF2B5EF4-FFF2-40B4-BE49-F238E27FC236}">
                <a16:creationId xmlns:a16="http://schemas.microsoft.com/office/drawing/2014/main" id="{8F3C5BDE-E687-2DCD-111C-2801F26A658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3807" y="4733517"/>
            <a:ext cx="946536" cy="436017"/>
          </a:xfrm>
          <a:prstGeom prst="rect">
            <a:avLst/>
          </a:prstGeom>
        </p:spPr>
      </p:pic>
      <p:pic>
        <p:nvPicPr>
          <p:cNvPr id="22" name="Picture 9">
            <a:extLst>
              <a:ext uri="{FF2B5EF4-FFF2-40B4-BE49-F238E27FC236}">
                <a16:creationId xmlns:a16="http://schemas.microsoft.com/office/drawing/2014/main" id="{C5D1CA6F-CE2E-3364-D5C8-C5CDEFBEB13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14418" y="5961068"/>
            <a:ext cx="946536" cy="436017"/>
          </a:xfrm>
          <a:prstGeom prst="rect">
            <a:avLst/>
          </a:prstGeom>
        </p:spPr>
      </p:pic>
      <p:pic>
        <p:nvPicPr>
          <p:cNvPr id="26" name="Picture 16">
            <a:extLst>
              <a:ext uri="{FF2B5EF4-FFF2-40B4-BE49-F238E27FC236}">
                <a16:creationId xmlns:a16="http://schemas.microsoft.com/office/drawing/2014/main" id="{55DCDF70-E099-C67D-ADD2-C9B62942510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001176" y="6059651"/>
            <a:ext cx="1804982" cy="1766626"/>
          </a:xfrm>
          <a:prstGeom prst="rect">
            <a:avLst/>
          </a:prstGeom>
        </p:spPr>
      </p:pic>
    </p:spTree>
    <p:extLst>
      <p:ext uri="{BB962C8B-B14F-4D97-AF65-F5344CB8AC3E}">
        <p14:creationId xmlns:p14="http://schemas.microsoft.com/office/powerpoint/2010/main" val="306021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2902195" y="9214046"/>
            <a:ext cx="3710720" cy="779251"/>
          </a:xfrm>
          <a:prstGeom prst="rect">
            <a:avLst/>
          </a:prstGeom>
        </p:spPr>
      </p:pic>
      <p:sp>
        <p:nvSpPr>
          <p:cNvPr id="6" name="TextBox 6"/>
          <p:cNvSpPr txBox="1"/>
          <p:nvPr/>
        </p:nvSpPr>
        <p:spPr>
          <a:xfrm>
            <a:off x="3276653" y="812623"/>
            <a:ext cx="11480902" cy="765979"/>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04 - </a:t>
            </a:r>
            <a:r>
              <a:rPr lang="en-US" sz="6410" dirty="0">
                <a:solidFill>
                  <a:srgbClr val="000000"/>
                </a:solidFill>
                <a:latin typeface="Abhaya Libre Regular"/>
              </a:rPr>
              <a:t>Skills for social entrepreneurs</a:t>
            </a:r>
          </a:p>
        </p:txBody>
      </p:sp>
      <p:grpSp>
        <p:nvGrpSpPr>
          <p:cNvPr id="7" name="Group 7"/>
          <p:cNvGrpSpPr/>
          <p:nvPr/>
        </p:nvGrpSpPr>
        <p:grpSpPr>
          <a:xfrm>
            <a:off x="1099348" y="1433986"/>
            <a:ext cx="16103817" cy="7333770"/>
            <a:chOff x="0" y="0"/>
            <a:chExt cx="21471755" cy="9306840"/>
          </a:xfrm>
        </p:grpSpPr>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4431" y="0"/>
              <a:ext cx="2640979" cy="2742814"/>
            </a:xfrm>
            <a:prstGeom prst="rect">
              <a:avLst/>
            </a:prstGeom>
          </p:spPr>
        </p:pic>
        <p:sp>
          <p:nvSpPr>
            <p:cNvPr id="9" name="TextBox 9"/>
            <p:cNvSpPr txBox="1"/>
            <p:nvPr/>
          </p:nvSpPr>
          <p:spPr>
            <a:xfrm>
              <a:off x="1" y="3586589"/>
              <a:ext cx="9783702" cy="2303194"/>
            </a:xfrm>
            <a:prstGeom prst="rect">
              <a:avLst/>
            </a:prstGeom>
          </p:spPr>
          <p:txBody>
            <a:bodyPr lIns="0" tIns="0" rIns="0" bIns="0" rtlCol="0" anchor="t">
              <a:spAutoFit/>
            </a:bodyPr>
            <a:lstStyle/>
            <a:p>
              <a:pPr algn="just">
                <a:lnSpc>
                  <a:spcPts val="3359"/>
                </a:lnSpc>
              </a:pPr>
              <a:r>
                <a:rPr lang="en-US" sz="2400" b="1" i="0" dirty="0">
                  <a:solidFill>
                    <a:srgbClr val="000000"/>
                  </a:solidFill>
                  <a:effectLst/>
                  <a:latin typeface="Abhaya Libre Regular" panose="020B0604020202020204" charset="0"/>
                  <a:cs typeface="Abhaya Libre Regular" panose="020B0604020202020204" charset="0"/>
                </a:rPr>
                <a:t>Optimism. </a:t>
              </a:r>
              <a:r>
                <a:rPr lang="en-US" sz="2400" b="0" i="0" dirty="0">
                  <a:solidFill>
                    <a:srgbClr val="000000"/>
                  </a:solidFill>
                  <a:effectLst/>
                  <a:latin typeface="Abhaya Libre Regular" panose="020B0604020202020204" charset="0"/>
                  <a:cs typeface="Abhaya Libre Regular" panose="020B0604020202020204" charset="0"/>
                </a:rPr>
                <a:t>These people are confident that they can achieve a bold vision, even when many other people doubt them. They have a strong sense of self-efficacy and a belief that they have control to change their circumstances.</a:t>
              </a:r>
              <a:endParaRPr lang="en-US" sz="2400" spc="-36" dirty="0">
                <a:solidFill>
                  <a:srgbClr val="000000"/>
                </a:solidFill>
                <a:latin typeface="Abhaya Libre Regular" panose="020B0604020202020204" charset="0"/>
                <a:cs typeface="Abhaya Libre Regular" panose="020B0604020202020204" charset="0"/>
              </a:endParaRPr>
            </a:p>
          </p:txBody>
        </p:sp>
        <p:sp>
          <p:nvSpPr>
            <p:cNvPr id="10" name="TextBox 10"/>
            <p:cNvSpPr txBox="1"/>
            <p:nvPr/>
          </p:nvSpPr>
          <p:spPr>
            <a:xfrm>
              <a:off x="4199888" y="541269"/>
              <a:ext cx="5615934" cy="2303195"/>
            </a:xfrm>
            <a:prstGeom prst="rect">
              <a:avLst/>
            </a:prstGeom>
          </p:spPr>
          <p:txBody>
            <a:bodyPr lIns="0" tIns="0" rIns="0" bIns="0" rtlCol="0" anchor="t">
              <a:spAutoFit/>
            </a:bodyPr>
            <a:lstStyle/>
            <a:p>
              <a:pPr algn="just">
                <a:lnSpc>
                  <a:spcPts val="3359"/>
                </a:lnSpc>
              </a:pPr>
              <a:r>
                <a:rPr lang="en-US" sz="2400" b="1" i="0" dirty="0">
                  <a:solidFill>
                    <a:srgbClr val="000000"/>
                  </a:solidFill>
                  <a:effectLst/>
                  <a:latin typeface="Abhaya Libre Regular" panose="020B0604020202020204" charset="0"/>
                  <a:cs typeface="Abhaya Libre Regular" panose="020B0604020202020204" charset="0"/>
                </a:rPr>
                <a:t>Leadership.</a:t>
              </a:r>
              <a:r>
                <a:rPr lang="en-US" sz="2400" b="0" i="0" dirty="0">
                  <a:solidFill>
                    <a:srgbClr val="000000"/>
                  </a:solidFill>
                  <a:effectLst/>
                  <a:latin typeface="Abhaya Libre Regular" panose="020B0604020202020204" charset="0"/>
                  <a:cs typeface="Abhaya Libre Regular" panose="020B0604020202020204" charset="0"/>
                </a:rPr>
                <a:t> These people take initiative and action to solve problems (rather than complaining about what’s wrong).</a:t>
              </a:r>
              <a:endParaRPr lang="en-US" sz="2400" spc="-36" dirty="0">
                <a:solidFill>
                  <a:srgbClr val="000000"/>
                </a:solidFill>
                <a:latin typeface="Abhaya Libre Regular" panose="020B0604020202020204" charset="0"/>
                <a:cs typeface="Abhaya Libre Regular" panose="020B0604020202020204" charset="0"/>
              </a:endParaRPr>
            </a:p>
          </p:txBody>
        </p:sp>
        <p:sp>
          <p:nvSpPr>
            <p:cNvPr id="11" name="TextBox 11"/>
            <p:cNvSpPr txBox="1"/>
            <p:nvPr/>
          </p:nvSpPr>
          <p:spPr>
            <a:xfrm>
              <a:off x="10431696" y="3474974"/>
              <a:ext cx="11040059" cy="2303194"/>
            </a:xfrm>
            <a:prstGeom prst="rect">
              <a:avLst/>
            </a:prstGeom>
          </p:spPr>
          <p:txBody>
            <a:bodyPr lIns="0" tIns="0" rIns="0" bIns="0" rtlCol="0" anchor="t">
              <a:spAutoFit/>
            </a:bodyPr>
            <a:lstStyle/>
            <a:p>
              <a:pPr algn="just">
                <a:lnSpc>
                  <a:spcPts val="3359"/>
                </a:lnSpc>
              </a:pPr>
              <a:r>
                <a:rPr lang="en-US" sz="2400" b="1" i="0" dirty="0">
                  <a:solidFill>
                    <a:srgbClr val="000000"/>
                  </a:solidFill>
                  <a:effectLst/>
                  <a:latin typeface="Abhaya Libre Regular" panose="020B0604020202020204" charset="0"/>
                  <a:cs typeface="Abhaya Libre Regular" panose="020B0604020202020204" charset="0"/>
                </a:rPr>
                <a:t>Empathy.</a:t>
              </a:r>
              <a:r>
                <a:rPr lang="en-US" sz="2400" b="0" i="0" dirty="0">
                  <a:solidFill>
                    <a:srgbClr val="000000"/>
                  </a:solidFill>
                  <a:effectLst/>
                  <a:latin typeface="Abhaya Libre Regular" panose="020B0604020202020204" charset="0"/>
                  <a:cs typeface="Abhaya Libre Regular" panose="020B0604020202020204" charset="0"/>
                </a:rPr>
                <a:t> These people are able to put themselves in the shoes of others, and imagine perspectives other than their own; this is one of the most valuable qualities for understanding the needs of others whom they serve.</a:t>
              </a:r>
              <a:endParaRPr lang="en-US" sz="2400" spc="-36" dirty="0">
                <a:solidFill>
                  <a:srgbClr val="000000"/>
                </a:solidFill>
                <a:latin typeface="Abhaya Libre Regular" panose="020B0604020202020204" charset="0"/>
                <a:cs typeface="Abhaya Libre Regular" panose="020B0604020202020204" charset="0"/>
              </a:endParaRPr>
            </a:p>
          </p:txBody>
        </p:sp>
        <p:sp>
          <p:nvSpPr>
            <p:cNvPr id="12" name="TextBox 12"/>
            <p:cNvSpPr txBox="1"/>
            <p:nvPr/>
          </p:nvSpPr>
          <p:spPr>
            <a:xfrm>
              <a:off x="10412344" y="499113"/>
              <a:ext cx="6586208" cy="2884550"/>
            </a:xfrm>
            <a:prstGeom prst="rect">
              <a:avLst/>
            </a:prstGeom>
          </p:spPr>
          <p:txBody>
            <a:bodyPr lIns="0" tIns="0" rIns="0" bIns="0" rtlCol="0" anchor="t">
              <a:spAutoFit/>
            </a:bodyPr>
            <a:lstStyle/>
            <a:p>
              <a:pPr algn="just">
                <a:lnSpc>
                  <a:spcPts val="3359"/>
                </a:lnSpc>
              </a:pPr>
              <a:r>
                <a:rPr lang="en-US" sz="2400" b="1" i="0" dirty="0">
                  <a:solidFill>
                    <a:srgbClr val="000000"/>
                  </a:solidFill>
                  <a:effectLst/>
                  <a:latin typeface="Abhaya Libre Regular" panose="020B0604020202020204" charset="0"/>
                  <a:cs typeface="Abhaya Libre Regular" panose="020B0604020202020204" charset="0"/>
                </a:rPr>
                <a:t>Creativity and innovation. </a:t>
              </a:r>
              <a:r>
                <a:rPr lang="en-US" sz="2400" b="0" i="0" dirty="0">
                  <a:solidFill>
                    <a:srgbClr val="000000"/>
                  </a:solidFill>
                  <a:effectLst/>
                  <a:latin typeface="Abhaya Libre Regular" panose="020B0604020202020204" charset="0"/>
                  <a:cs typeface="Abhaya Libre Regular" panose="020B0604020202020204" charset="0"/>
                </a:rPr>
                <a:t>These people see new possibilities and think in unconventional ways. They see connections and patterns where few other people would imagine.</a:t>
              </a:r>
              <a:endParaRPr lang="en-US" sz="2400" spc="-36" dirty="0">
                <a:solidFill>
                  <a:srgbClr val="000000"/>
                </a:solidFill>
                <a:latin typeface="Abhaya Libre Regular" panose="020B0604020202020204" charset="0"/>
                <a:cs typeface="Abhaya Libre Regular" panose="020B0604020202020204"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859122" y="216970"/>
              <a:ext cx="2693009" cy="2585288"/>
            </a:xfrm>
            <a:prstGeom prst="rect">
              <a:avLst/>
            </a:prstGeom>
          </p:spPr>
        </p:pic>
        <p:sp>
          <p:nvSpPr>
            <p:cNvPr id="15" name="TextBox 15"/>
            <p:cNvSpPr txBox="1"/>
            <p:nvPr/>
          </p:nvSpPr>
          <p:spPr>
            <a:xfrm>
              <a:off x="0" y="6422290"/>
              <a:ext cx="6262240" cy="2884550"/>
            </a:xfrm>
            <a:prstGeom prst="rect">
              <a:avLst/>
            </a:prstGeom>
          </p:spPr>
          <p:txBody>
            <a:bodyPr wrap="square" lIns="0" tIns="0" rIns="0" bIns="0" rtlCol="0" anchor="t">
              <a:spAutoFit/>
            </a:bodyPr>
            <a:lstStyle/>
            <a:p>
              <a:pPr algn="just">
                <a:lnSpc>
                  <a:spcPts val="3359"/>
                </a:lnSpc>
              </a:pPr>
              <a:r>
                <a:rPr lang="en-US" sz="2400" b="1" i="0" dirty="0">
                  <a:solidFill>
                    <a:srgbClr val="000000"/>
                  </a:solidFill>
                  <a:effectLst/>
                  <a:latin typeface="Abhaya Libre Regular" panose="020B0604020202020204" charset="0"/>
                  <a:cs typeface="Abhaya Libre Regular" panose="020B0604020202020204" charset="0"/>
                </a:rPr>
                <a:t>Grit.</a:t>
              </a:r>
              <a:r>
                <a:rPr lang="en-US" sz="2400" i="0" dirty="0">
                  <a:solidFill>
                    <a:srgbClr val="000000"/>
                  </a:solidFill>
                  <a:effectLst/>
                  <a:latin typeface="Abhaya Libre Regular" panose="020B0604020202020204" charset="0"/>
                  <a:cs typeface="Abhaya Libre Regular" panose="020B0604020202020204" charset="0"/>
                </a:rPr>
                <a:t> This is a combination of perseverance, passion, and hard work—the relentless drive to achieve goals, complete commitment to achieving their task.</a:t>
              </a:r>
              <a:endParaRPr lang="en-US" sz="2400" spc="-36" dirty="0">
                <a:solidFill>
                  <a:srgbClr val="000000"/>
                </a:solidFill>
                <a:latin typeface="Abhaya Libre Regular" panose="020B0604020202020204" charset="0"/>
                <a:cs typeface="Abhaya Libre Regular" panose="020B0604020202020204" charset="0"/>
              </a:endParaRPr>
            </a:p>
          </p:txBody>
        </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585713" y="6268334"/>
              <a:ext cx="2406642" cy="2355501"/>
            </a:xfrm>
            <a:prstGeom prst="rect">
              <a:avLst/>
            </a:prstGeom>
          </p:spPr>
        </p:pic>
        <p:sp>
          <p:nvSpPr>
            <p:cNvPr id="18" name="TextBox 18"/>
            <p:cNvSpPr txBox="1"/>
            <p:nvPr/>
          </p:nvSpPr>
          <p:spPr>
            <a:xfrm>
              <a:off x="15399802" y="6220709"/>
              <a:ext cx="6052601" cy="2303194"/>
            </a:xfrm>
            <a:prstGeom prst="rect">
              <a:avLst/>
            </a:prstGeom>
          </p:spPr>
          <p:txBody>
            <a:bodyPr wrap="square" lIns="0" tIns="0" rIns="0" bIns="0" rtlCol="0" anchor="t">
              <a:spAutoFit/>
            </a:bodyPr>
            <a:lstStyle/>
            <a:p>
              <a:pPr algn="just">
                <a:lnSpc>
                  <a:spcPts val="3359"/>
                </a:lnSpc>
              </a:pPr>
              <a:r>
                <a:rPr lang="en-US" sz="2400" b="1" i="0" dirty="0">
                  <a:solidFill>
                    <a:srgbClr val="000000"/>
                  </a:solidFill>
                  <a:effectLst/>
                  <a:latin typeface="Abhaya Libre Regular" panose="020B0604020202020204" charset="0"/>
                  <a:cs typeface="Abhaya Libre Regular" panose="020B0604020202020204" charset="0"/>
                </a:rPr>
                <a:t>Emotional and social intelligence</a:t>
              </a:r>
              <a:r>
                <a:rPr lang="en-US" sz="2400" b="0" i="0" dirty="0">
                  <a:solidFill>
                    <a:srgbClr val="000000"/>
                  </a:solidFill>
                  <a:effectLst/>
                  <a:latin typeface="Abhaya Libre Regular" panose="020B0604020202020204" charset="0"/>
                  <a:cs typeface="Abhaya Libre Regular" panose="020B0604020202020204" charset="0"/>
                </a:rPr>
                <a:t>. These people are excellent at connecting with others and building strong relationships.</a:t>
              </a:r>
              <a:endParaRPr lang="en-US" sz="2400" spc="-36" dirty="0">
                <a:solidFill>
                  <a:srgbClr val="000000"/>
                </a:solidFill>
                <a:latin typeface="Abhaya Libre Regular" panose="020B0604020202020204" charset="0"/>
                <a:cs typeface="Abhaya Libre Regular" panose="020B0604020202020204" charset="0"/>
              </a:endParaRPr>
            </a:p>
          </p:txBody>
        </p:sp>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90186" y="6078900"/>
              <a:ext cx="2111332" cy="2532788"/>
            </a:xfrm>
            <a:prstGeom prst="rect">
              <a:avLst/>
            </a:prstGeom>
          </p:spPr>
        </p:pic>
      </p:grpSp>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7215841" y="8047725"/>
            <a:ext cx="4352147" cy="4346443"/>
          </a:xfrm>
          <a:prstGeom prst="rect">
            <a:avLst/>
          </a:prstGeom>
        </p:spPr>
      </p:pic>
    </p:spTree>
    <p:extLst>
      <p:ext uri="{BB962C8B-B14F-4D97-AF65-F5344CB8AC3E}">
        <p14:creationId xmlns:p14="http://schemas.microsoft.com/office/powerpoint/2010/main" val="236208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txBody>
            <a:bodyPr/>
            <a:lstStyle/>
            <a:p>
              <a:endParaRPr lang="bg-BG"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092709" y="3490493"/>
            <a:ext cx="14307856" cy="3104696"/>
          </a:xfrm>
          <a:prstGeom prst="rect">
            <a:avLst/>
          </a:prstGeom>
        </p:spPr>
        <p:txBody>
          <a:bodyPr lIns="0" tIns="0" rIns="0" bIns="0" rtlCol="0" anchor="t">
            <a:spAutoFit/>
          </a:bodyPr>
          <a:lstStyle/>
          <a:p>
            <a:pPr algn="ctr">
              <a:lnSpc>
                <a:spcPts val="12599"/>
              </a:lnSpc>
            </a:pPr>
            <a:r>
              <a:rPr lang="en-US" sz="7200" dirty="0">
                <a:solidFill>
                  <a:srgbClr val="04989E"/>
                </a:solidFill>
                <a:latin typeface="Abhaya Libre Regular"/>
              </a:rPr>
              <a:t>Understanding and applying Social Entrepreneurship principles</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63290" y="9434075"/>
            <a:ext cx="3710720" cy="779251"/>
          </a:xfrm>
          <a:prstGeom prst="rect">
            <a:avLst/>
          </a:prstGeom>
        </p:spPr>
      </p:pic>
      <p:sp>
        <p:nvSpPr>
          <p:cNvPr id="6" name="TextBox 6"/>
          <p:cNvSpPr txBox="1"/>
          <p:nvPr/>
        </p:nvSpPr>
        <p:spPr>
          <a:xfrm>
            <a:off x="3485048" y="1045496"/>
            <a:ext cx="11935788" cy="765979"/>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04 - </a:t>
            </a:r>
            <a:r>
              <a:rPr lang="en-US" sz="6410" dirty="0">
                <a:solidFill>
                  <a:srgbClr val="000000"/>
                </a:solidFill>
                <a:latin typeface="Abhaya Libre Regular"/>
              </a:rPr>
              <a:t>Skills for social entrepreneurs</a:t>
            </a:r>
          </a:p>
        </p:txBody>
      </p:sp>
      <p:grpSp>
        <p:nvGrpSpPr>
          <p:cNvPr id="7" name="Group 7"/>
          <p:cNvGrpSpPr/>
          <p:nvPr/>
        </p:nvGrpSpPr>
        <p:grpSpPr>
          <a:xfrm>
            <a:off x="4407517" y="2637642"/>
            <a:ext cx="11179823" cy="6140386"/>
            <a:chOff x="5689542" y="1527487"/>
            <a:chExt cx="13575084" cy="7792392"/>
          </a:xfrm>
        </p:grpSpPr>
        <p:sp>
          <p:nvSpPr>
            <p:cNvPr id="14" name="TextBox 14"/>
            <p:cNvSpPr txBox="1"/>
            <p:nvPr/>
          </p:nvSpPr>
          <p:spPr>
            <a:xfrm>
              <a:off x="5689542" y="1527487"/>
              <a:ext cx="12090399" cy="1638809"/>
            </a:xfrm>
            <a:prstGeom prst="rect">
              <a:avLst/>
            </a:prstGeom>
          </p:spPr>
          <p:txBody>
            <a:bodyPr wrap="square" lIns="0" tIns="0" rIns="0" bIns="0" rtlCol="0" anchor="t">
              <a:spAutoFit/>
            </a:bodyPr>
            <a:lstStyle/>
            <a:p>
              <a:pPr algn="just">
                <a:lnSpc>
                  <a:spcPts val="3359"/>
                </a:lnSpc>
              </a:pPr>
              <a:r>
                <a:rPr lang="en-US" sz="2400" b="1" spc="-36" dirty="0">
                  <a:solidFill>
                    <a:srgbClr val="000000"/>
                  </a:solidFill>
                  <a:latin typeface="Abhaya Libre Regular"/>
                </a:rPr>
                <a:t>Resilience in the face of adversities, obstacles, challenges, and failures. </a:t>
              </a:r>
              <a:r>
                <a:rPr lang="en-US" sz="2400" spc="-36" dirty="0">
                  <a:solidFill>
                    <a:srgbClr val="000000"/>
                  </a:solidFill>
                  <a:latin typeface="Abhaya Libre Regular"/>
                </a:rPr>
                <a:t>When things fall apart, these people rise to the occasion. They thrive in the most ferocious storms. They see failures as valuable feedback.</a:t>
              </a:r>
            </a:p>
          </p:txBody>
        </p:sp>
        <p:sp>
          <p:nvSpPr>
            <p:cNvPr id="18" name="TextBox 18"/>
            <p:cNvSpPr txBox="1"/>
            <p:nvPr/>
          </p:nvSpPr>
          <p:spPr>
            <a:xfrm>
              <a:off x="13212026" y="3807810"/>
              <a:ext cx="6052600" cy="5512069"/>
            </a:xfrm>
            <a:prstGeom prst="rect">
              <a:avLst/>
            </a:prstGeom>
          </p:spPr>
          <p:txBody>
            <a:bodyPr wrap="square" lIns="0" tIns="0" rIns="0" bIns="0" rtlCol="0" anchor="t">
              <a:spAutoFit/>
            </a:bodyPr>
            <a:lstStyle/>
            <a:p>
              <a:pPr algn="just">
                <a:lnSpc>
                  <a:spcPts val="3359"/>
                </a:lnSpc>
              </a:pPr>
              <a:r>
                <a:rPr lang="en-US" sz="2400" i="0" dirty="0">
                  <a:solidFill>
                    <a:srgbClr val="000000"/>
                  </a:solidFill>
                  <a:effectLst/>
                  <a:latin typeface="Abhaya Libre Regular" panose="020B0604020202020204" charset="0"/>
                  <a:cs typeface="Abhaya Libre Regular" panose="020B0604020202020204" charset="0"/>
                </a:rPr>
                <a:t>Social entrepreneurs must have exceptional </a:t>
              </a:r>
              <a:r>
                <a:rPr lang="en-US" sz="2400" b="1" i="0" dirty="0">
                  <a:solidFill>
                    <a:srgbClr val="000000"/>
                  </a:solidFill>
                  <a:effectLst/>
                  <a:latin typeface="Abhaya Libre Regular" panose="020B0604020202020204" charset="0"/>
                  <a:cs typeface="Abhaya Libre Regular" panose="020B0604020202020204" charset="0"/>
                </a:rPr>
                <a:t>networking and relationship-building abilities</a:t>
              </a:r>
              <a:r>
                <a:rPr lang="en-US" sz="2400" i="0" dirty="0">
                  <a:solidFill>
                    <a:srgbClr val="000000"/>
                  </a:solidFill>
                  <a:effectLst/>
                  <a:latin typeface="Abhaya Libre Regular" panose="020B0604020202020204" charset="0"/>
                  <a:cs typeface="Abhaya Libre Regular" panose="020B0604020202020204" charset="0"/>
                </a:rPr>
                <a:t>. When they connect and network with the on-ground people, they understand the segments of the fundamental problems and hence will be able to come up with better solutions. They need strong connections to build leverage and scale for their business ideas.</a:t>
              </a:r>
              <a:endParaRPr lang="en-US" sz="2400" spc="-36" dirty="0">
                <a:solidFill>
                  <a:srgbClr val="000000"/>
                </a:solidFill>
                <a:latin typeface="Abhaya Libre Regular" panose="020B0604020202020204" charset="0"/>
                <a:cs typeface="Abhaya Libre Regular" panose="020B0604020202020204" charset="0"/>
              </a:endParaRPr>
            </a:p>
          </p:txBody>
        </p:sp>
      </p:grpSp>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pic>
        <p:nvPicPr>
          <p:cNvPr id="21" name="Picture 20">
            <a:extLst>
              <a:ext uri="{FF2B5EF4-FFF2-40B4-BE49-F238E27FC236}">
                <a16:creationId xmlns:a16="http://schemas.microsoft.com/office/drawing/2014/main" id="{DFAE574B-4FEA-A3F7-0497-8624CF2A69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80294" y="4187964"/>
            <a:ext cx="5272648" cy="5272648"/>
          </a:xfrm>
          <a:prstGeom prst="rect">
            <a:avLst/>
          </a:prstGeom>
        </p:spPr>
      </p:pic>
    </p:spTree>
    <p:extLst>
      <p:ext uri="{BB962C8B-B14F-4D97-AF65-F5344CB8AC3E}">
        <p14:creationId xmlns:p14="http://schemas.microsoft.com/office/powerpoint/2010/main" val="147950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7363680" y="2102412"/>
            <a:ext cx="9895296" cy="7143504"/>
            <a:chOff x="-484714" y="2523792"/>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484714" y="252379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667000" y="727080"/>
            <a:ext cx="14173199" cy="1396536"/>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04 - </a:t>
            </a:r>
            <a:r>
              <a:rPr lang="en-US" sz="6410" dirty="0">
                <a:solidFill>
                  <a:srgbClr val="000000"/>
                </a:solidFill>
                <a:latin typeface="Abhaya Libre Regular"/>
              </a:rPr>
              <a:t>Skills for social entrepreneurs</a:t>
            </a:r>
          </a:p>
          <a:p>
            <a:pPr algn="ctr">
              <a:lnSpc>
                <a:spcPts val="5449"/>
              </a:lnSpc>
            </a:pPr>
            <a:r>
              <a:rPr lang="en-US" sz="4000" dirty="0">
                <a:solidFill>
                  <a:srgbClr val="000000"/>
                </a:solidFill>
                <a:latin typeface="Abhaya Libre Regular"/>
              </a:rPr>
              <a:t>Building strong teams</a:t>
            </a:r>
            <a:endParaRPr lang="en-US" sz="3600" dirty="0">
              <a:solidFill>
                <a:srgbClr val="000000"/>
              </a:solidFill>
              <a:latin typeface="Abhaya Libre Regular"/>
            </a:endParaRPr>
          </a:p>
        </p:txBody>
      </p:sp>
      <p:grpSp>
        <p:nvGrpSpPr>
          <p:cNvPr id="9" name="Group 9"/>
          <p:cNvGrpSpPr/>
          <p:nvPr/>
        </p:nvGrpSpPr>
        <p:grpSpPr>
          <a:xfrm>
            <a:off x="9024377" y="2464393"/>
            <a:ext cx="7194476" cy="5662980"/>
            <a:chOff x="10519707" y="-1797811"/>
            <a:chExt cx="10308064" cy="8820056"/>
          </a:xfrm>
        </p:grpSpPr>
        <p:sp>
          <p:nvSpPr>
            <p:cNvPr id="10" name="TextBox 10"/>
            <p:cNvSpPr txBox="1"/>
            <p:nvPr/>
          </p:nvSpPr>
          <p:spPr>
            <a:xfrm>
              <a:off x="11914877" y="-1365646"/>
              <a:ext cx="8912894" cy="2884550"/>
            </a:xfrm>
            <a:prstGeom prst="rect">
              <a:avLst/>
            </a:prstGeom>
          </p:spPr>
          <p:txBody>
            <a:bodyPr wrap="square" lIns="0" tIns="0" rIns="0" bIns="0" rtlCol="0" anchor="t">
              <a:spAutoFit/>
            </a:bodyPr>
            <a:lstStyle/>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1" name="TextBox 11"/>
            <p:cNvSpPr txBox="1"/>
            <p:nvPr/>
          </p:nvSpPr>
          <p:spPr>
            <a:xfrm>
              <a:off x="10728915" y="3534111"/>
              <a:ext cx="8703686" cy="3488134"/>
            </a:xfrm>
            <a:prstGeom prst="rect">
              <a:avLst/>
            </a:prstGeom>
          </p:spPr>
          <p:txBody>
            <a:bodyPr wrap="square" lIns="0" tIns="0" rIns="0" bIns="0" rtlCol="0" anchor="t">
              <a:spAutoFit/>
            </a:bodyPr>
            <a:lstStyle/>
            <a:p>
              <a:pPr algn="just">
                <a:lnSpc>
                  <a:spcPts val="3359"/>
                </a:lnSpc>
              </a:pPr>
              <a:r>
                <a:rPr lang="en-US" sz="2800" i="1" spc="-36" dirty="0">
                  <a:latin typeface="Abhaya Libre Regular"/>
                </a:rPr>
                <a:t>Three dimensions of suitability are important for any staff member of a social enterprise, and critical for high-responsibility positions:</a:t>
              </a:r>
            </a:p>
            <a:p>
              <a:pPr marL="514350" indent="-514350" algn="just">
                <a:lnSpc>
                  <a:spcPts val="3359"/>
                </a:lnSpc>
                <a:buAutoNum type="arabicPeriod"/>
              </a:pPr>
              <a:r>
                <a:rPr lang="en-US" sz="2800" i="1" spc="-36" dirty="0">
                  <a:latin typeface="Abhaya Libre Regular"/>
                </a:rPr>
                <a:t>Social mission fit</a:t>
              </a:r>
            </a:p>
            <a:p>
              <a:pPr marL="514350" indent="-514350" algn="just">
                <a:lnSpc>
                  <a:spcPts val="3359"/>
                </a:lnSpc>
                <a:buAutoNum type="arabicPeriod"/>
              </a:pPr>
              <a:r>
                <a:rPr lang="en-US" sz="2800" i="1" spc="-36" dirty="0">
                  <a:latin typeface="Abhaya Libre Regular"/>
                </a:rPr>
                <a:t>Cultural fit</a:t>
              </a:r>
            </a:p>
            <a:p>
              <a:pPr marL="514350" indent="-514350" algn="just">
                <a:lnSpc>
                  <a:spcPts val="3359"/>
                </a:lnSpc>
                <a:buAutoNum type="arabicPeriod"/>
              </a:pPr>
              <a:r>
                <a:rPr lang="en-US" sz="2800" i="1" spc="-36" dirty="0">
                  <a:latin typeface="Abhaya Libre Regular"/>
                </a:rPr>
                <a:t>Founder fit</a:t>
              </a:r>
            </a:p>
          </p:txBody>
        </p:sp>
        <p:sp>
          <p:nvSpPr>
            <p:cNvPr id="12" name="TextBox 12"/>
            <p:cNvSpPr txBox="1"/>
            <p:nvPr/>
          </p:nvSpPr>
          <p:spPr>
            <a:xfrm>
              <a:off x="13082428" y="1207431"/>
              <a:ext cx="6577791" cy="1744066"/>
            </a:xfrm>
            <a:prstGeom prst="rect">
              <a:avLst/>
            </a:prstGeom>
          </p:spPr>
          <p:txBody>
            <a:bodyPr wrap="square" lIns="0" tIns="0" rIns="0" bIns="0" rtlCol="0" anchor="t">
              <a:spAutoFit/>
            </a:bodyPr>
            <a:lstStyle/>
            <a:p>
              <a:pPr algn="just">
                <a:lnSpc>
                  <a:spcPts val="3359"/>
                </a:lnSpc>
              </a:pPr>
              <a:r>
                <a:rPr lang="en-US" sz="2800" i="1" spc="-36" dirty="0">
                  <a:solidFill>
                    <a:srgbClr val="000000"/>
                  </a:solidFill>
                  <a:latin typeface="Abhaya Libre Regular"/>
                </a:rPr>
                <a:t>Building strong teams helps combine existing strengths and pool risks.</a:t>
              </a:r>
            </a:p>
          </p:txBody>
        </p:sp>
        <p:sp>
          <p:nvSpPr>
            <p:cNvPr id="13" name="TextBox 13"/>
            <p:cNvSpPr txBox="1"/>
            <p:nvPr/>
          </p:nvSpPr>
          <p:spPr>
            <a:xfrm>
              <a:off x="10519707" y="-1797811"/>
              <a:ext cx="8912894" cy="2716373"/>
            </a:xfrm>
            <a:prstGeom prst="rect">
              <a:avLst/>
            </a:prstGeom>
          </p:spPr>
          <p:txBody>
            <a:bodyPr wrap="square" lIns="0" tIns="0" rIns="0" bIns="0" rtlCol="0" anchor="t">
              <a:spAutoFit/>
            </a:bodyPr>
            <a:lstStyle/>
            <a:p>
              <a:pPr algn="just">
                <a:lnSpc>
                  <a:spcPts val="3359"/>
                </a:lnSpc>
              </a:pPr>
              <a:r>
                <a:rPr lang="en-US" sz="2800" i="1" spc="-36" dirty="0">
                  <a:solidFill>
                    <a:srgbClr val="000000"/>
                  </a:solidFill>
                  <a:latin typeface="Abhaya Libre Regular"/>
                </a:rPr>
                <a:t>For the success of the social enterprise it would be more promising to work in a team combining all the skills. That is why it is important to building strong team.</a:t>
              </a:r>
              <a:r>
                <a:rPr lang="bg-BG" sz="2800" i="1" spc="-36" dirty="0">
                  <a:solidFill>
                    <a:srgbClr val="000000"/>
                  </a:solidFill>
                  <a:latin typeface="Abhaya Libre Regular"/>
                </a:rPr>
                <a:t> </a:t>
              </a:r>
              <a:endParaRPr lang="en-US" sz="2800" i="1" spc="-36" dirty="0">
                <a:solidFill>
                  <a:srgbClr val="000000"/>
                </a:solidFill>
                <a:latin typeface="Abhaya Libre Regular"/>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p:txBody>
      </p:sp>
      <p:pic>
        <p:nvPicPr>
          <p:cNvPr id="15" name="Picture 2">
            <a:extLst>
              <a:ext uri="{FF2B5EF4-FFF2-40B4-BE49-F238E27FC236}">
                <a16:creationId xmlns:a16="http://schemas.microsoft.com/office/drawing/2014/main" id="{9EDDF4A7-BF5B-2D0F-68C8-48D896CCED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82630" y="2820014"/>
            <a:ext cx="4834302" cy="4646972"/>
          </a:xfrm>
          <a:prstGeom prst="rect">
            <a:avLst/>
          </a:prstGeom>
        </p:spPr>
      </p:pic>
    </p:spTree>
    <p:extLst>
      <p:ext uri="{BB962C8B-B14F-4D97-AF65-F5344CB8AC3E}">
        <p14:creationId xmlns:p14="http://schemas.microsoft.com/office/powerpoint/2010/main" val="1161697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3330776" y="7053544"/>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8724900"/>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5541755" y="6665586"/>
            <a:ext cx="4352147" cy="4346443"/>
          </a:xfrm>
          <a:prstGeom prst="rect">
            <a:avLst/>
          </a:prstGeom>
        </p:spPr>
      </p:pic>
      <p:grpSp>
        <p:nvGrpSpPr>
          <p:cNvPr id="9" name="Group 9"/>
          <p:cNvGrpSpPr/>
          <p:nvPr/>
        </p:nvGrpSpPr>
        <p:grpSpPr>
          <a:xfrm>
            <a:off x="1066800" y="2425046"/>
            <a:ext cx="16230600" cy="5412931"/>
            <a:chOff x="8672272" y="-1365646"/>
            <a:chExt cx="12693659" cy="7217239"/>
          </a:xfrm>
        </p:grpSpPr>
        <p:sp>
          <p:nvSpPr>
            <p:cNvPr id="10" name="TextBox 10"/>
            <p:cNvSpPr txBox="1"/>
            <p:nvPr/>
          </p:nvSpPr>
          <p:spPr>
            <a:xfrm>
              <a:off x="11914877" y="-1365646"/>
              <a:ext cx="8912894" cy="2884550"/>
            </a:xfrm>
            <a:prstGeom prst="rect">
              <a:avLst/>
            </a:prstGeom>
          </p:spPr>
          <p:txBody>
            <a:bodyPr wrap="square" lIns="0" tIns="0" rIns="0" bIns="0" rtlCol="0" anchor="t">
              <a:spAutoFit/>
            </a:bodyPr>
            <a:lstStyle/>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12035467" y="2575906"/>
              <a:ext cx="6577791" cy="581356"/>
            </a:xfrm>
            <a:prstGeom prst="rect">
              <a:avLst/>
            </a:prstGeom>
          </p:spPr>
          <p:txBody>
            <a:bodyPr wrap="square" lIns="0" tIns="0" rIns="0" bIns="0" rtlCol="0" anchor="t">
              <a:spAutoFit/>
            </a:bodyPr>
            <a:lstStyle/>
            <a:p>
              <a:pPr algn="just">
                <a:lnSpc>
                  <a:spcPts val="3359"/>
                </a:lnSpc>
              </a:pPr>
              <a:endParaRPr lang="en-US" sz="2800" b="1" i="1" spc="-36" dirty="0">
                <a:solidFill>
                  <a:srgbClr val="000000"/>
                </a:solidFill>
                <a:latin typeface="Abhaya Libre Regular"/>
              </a:endParaRPr>
            </a:p>
          </p:txBody>
        </p:sp>
        <p:sp>
          <p:nvSpPr>
            <p:cNvPr id="13" name="TextBox 13"/>
            <p:cNvSpPr txBox="1"/>
            <p:nvPr/>
          </p:nvSpPr>
          <p:spPr>
            <a:xfrm>
              <a:off x="8672272" y="-1124674"/>
              <a:ext cx="12693659" cy="6976267"/>
            </a:xfrm>
            <a:prstGeom prst="rect">
              <a:avLst/>
            </a:prstGeom>
          </p:spPr>
          <p:txBody>
            <a:bodyPr wrap="square" lIns="0" tIns="0" rIns="0" bIns="0" rtlCol="0" anchor="t">
              <a:spAutoFit/>
            </a:bodyPr>
            <a:lstStyle/>
            <a:p>
              <a:pPr algn="just">
                <a:lnSpc>
                  <a:spcPts val="3359"/>
                </a:lnSpc>
              </a:pPr>
              <a:r>
                <a:rPr lang="en-US" sz="2800" b="1" i="1" spc="-36" dirty="0">
                  <a:latin typeface="Abhaya Libre Regular"/>
                </a:rPr>
                <a:t>Social mission fit</a:t>
              </a:r>
            </a:p>
            <a:p>
              <a:pPr algn="just">
                <a:lnSpc>
                  <a:spcPts val="3359"/>
                </a:lnSpc>
              </a:pPr>
              <a:r>
                <a:rPr lang="en-US" sz="2800" spc="-36" dirty="0">
                  <a:solidFill>
                    <a:srgbClr val="000000"/>
                  </a:solidFill>
                  <a:latin typeface="Abhaya Libre Regular"/>
                </a:rPr>
                <a:t>Commitment to the mission and strong personal values are key to ensuring the new member of the management team will not readily compromise the mission.</a:t>
              </a:r>
            </a:p>
            <a:p>
              <a:pPr algn="just">
                <a:lnSpc>
                  <a:spcPts val="3359"/>
                </a:lnSpc>
              </a:pPr>
              <a:endParaRPr lang="en-US" sz="2800" spc="-36" dirty="0">
                <a:solidFill>
                  <a:srgbClr val="000000"/>
                </a:solidFill>
                <a:latin typeface="Abhaya Libre Regular"/>
              </a:endParaRPr>
            </a:p>
            <a:p>
              <a:pPr algn="just">
                <a:lnSpc>
                  <a:spcPts val="3359"/>
                </a:lnSpc>
              </a:pPr>
              <a:r>
                <a:rPr lang="en-US" sz="2800" b="1" spc="-36" dirty="0">
                  <a:solidFill>
                    <a:srgbClr val="000000"/>
                  </a:solidFill>
                  <a:latin typeface="Abhaya Libre Regular"/>
                </a:rPr>
                <a:t>Cultural fit</a:t>
              </a:r>
            </a:p>
            <a:p>
              <a:pPr algn="just">
                <a:lnSpc>
                  <a:spcPts val="3359"/>
                </a:lnSpc>
              </a:pPr>
              <a:r>
                <a:rPr lang="en-US" sz="2800" spc="-36" dirty="0">
                  <a:solidFill>
                    <a:srgbClr val="000000"/>
                  </a:solidFill>
                  <a:latin typeface="Abhaya Libre Regular"/>
                </a:rPr>
                <a:t>Social enterprises thrive in an ethical, transformational and empowering culture and leadership style, which foster the employees’ satisfaction, motivation, commitment and intention to stay. a good fit with the organizational culture and leadership style must not be underestimated, as it may not be a natural consequence of the social mission fit. A central aspect of culture should be everyone’s motivation to work towards the achievement of the mission instead of focusing on individual rewards such as power or financial compensation.</a:t>
              </a:r>
            </a:p>
            <a:p>
              <a:pPr algn="just">
                <a:lnSpc>
                  <a:spcPts val="3359"/>
                </a:lnSpc>
              </a:pPr>
              <a:endParaRPr lang="en-US"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1BF978D-A104-9C8F-C401-295FC7B00AB0}"/>
              </a:ext>
            </a:extLst>
          </p:cNvPr>
          <p:cNvSpPr txBox="1"/>
          <p:nvPr/>
        </p:nvSpPr>
        <p:spPr>
          <a:xfrm>
            <a:off x="2638790" y="727522"/>
            <a:ext cx="14173199" cy="1396536"/>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04 - </a:t>
            </a:r>
            <a:r>
              <a:rPr lang="en-US" sz="6410" dirty="0">
                <a:solidFill>
                  <a:srgbClr val="000000"/>
                </a:solidFill>
                <a:latin typeface="Abhaya Libre Regular"/>
              </a:rPr>
              <a:t>Skills for social entrepreneurs</a:t>
            </a:r>
          </a:p>
          <a:p>
            <a:pPr algn="ctr">
              <a:lnSpc>
                <a:spcPts val="5449"/>
              </a:lnSpc>
            </a:pPr>
            <a:r>
              <a:rPr lang="en-US" sz="4000" dirty="0">
                <a:solidFill>
                  <a:srgbClr val="000000"/>
                </a:solidFill>
                <a:latin typeface="Abhaya Libre Regular"/>
              </a:rPr>
              <a:t>Building strong teams</a:t>
            </a:r>
            <a:endParaRPr lang="en-US" sz="3600" dirty="0">
              <a:solidFill>
                <a:srgbClr val="000000"/>
              </a:solidFill>
              <a:latin typeface="Abhaya Libre Regular"/>
            </a:endParaRPr>
          </a:p>
        </p:txBody>
      </p:sp>
      <p:sp>
        <p:nvSpPr>
          <p:cNvPr id="17" name="TextBox 16">
            <a:extLst>
              <a:ext uri="{FF2B5EF4-FFF2-40B4-BE49-F238E27FC236}">
                <a16:creationId xmlns:a16="http://schemas.microsoft.com/office/drawing/2014/main" id="{D1883E0E-F05D-D1FF-57C8-BAE964B86B51}"/>
              </a:ext>
            </a:extLst>
          </p:cNvPr>
          <p:cNvSpPr txBox="1"/>
          <p:nvPr/>
        </p:nvSpPr>
        <p:spPr>
          <a:xfrm>
            <a:off x="3428999" y="3858680"/>
            <a:ext cx="15000514" cy="369332"/>
          </a:xfrm>
          <a:prstGeom prst="rect">
            <a:avLst/>
          </a:prstGeom>
          <a:noFill/>
        </p:spPr>
        <p:txBody>
          <a:bodyPr wrap="square">
            <a:spAutoFit/>
          </a:bodyPr>
          <a:lstStyle/>
          <a:p>
            <a:endParaRPr lang="bg-BG" dirty="0"/>
          </a:p>
        </p:txBody>
      </p:sp>
    </p:spTree>
    <p:extLst>
      <p:ext uri="{BB962C8B-B14F-4D97-AF65-F5344CB8AC3E}">
        <p14:creationId xmlns:p14="http://schemas.microsoft.com/office/powerpoint/2010/main" val="427296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3670627" y="665740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8856290"/>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5121327" y="6206904"/>
            <a:ext cx="4352147" cy="4346443"/>
          </a:xfrm>
          <a:prstGeom prst="rect">
            <a:avLst/>
          </a:prstGeom>
        </p:spPr>
      </p:pic>
      <p:grpSp>
        <p:nvGrpSpPr>
          <p:cNvPr id="9" name="Group 9"/>
          <p:cNvGrpSpPr/>
          <p:nvPr/>
        </p:nvGrpSpPr>
        <p:grpSpPr>
          <a:xfrm>
            <a:off x="1066800" y="2425046"/>
            <a:ext cx="16230600" cy="4540897"/>
            <a:chOff x="8672272" y="-1365646"/>
            <a:chExt cx="12693659" cy="6054527"/>
          </a:xfrm>
        </p:grpSpPr>
        <p:sp>
          <p:nvSpPr>
            <p:cNvPr id="10" name="TextBox 10"/>
            <p:cNvSpPr txBox="1"/>
            <p:nvPr/>
          </p:nvSpPr>
          <p:spPr>
            <a:xfrm>
              <a:off x="11914877" y="-1365646"/>
              <a:ext cx="8912894" cy="2884550"/>
            </a:xfrm>
            <a:prstGeom prst="rect">
              <a:avLst/>
            </a:prstGeom>
          </p:spPr>
          <p:txBody>
            <a:bodyPr wrap="square" lIns="0" tIns="0" rIns="0" bIns="0" rtlCol="0" anchor="t">
              <a:spAutoFit/>
            </a:bodyPr>
            <a:lstStyle/>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12035467" y="2575906"/>
              <a:ext cx="6577791" cy="581356"/>
            </a:xfrm>
            <a:prstGeom prst="rect">
              <a:avLst/>
            </a:prstGeom>
          </p:spPr>
          <p:txBody>
            <a:bodyPr wrap="square" lIns="0" tIns="0" rIns="0" bIns="0" rtlCol="0" anchor="t">
              <a:spAutoFit/>
            </a:bodyPr>
            <a:lstStyle/>
            <a:p>
              <a:pPr algn="just">
                <a:lnSpc>
                  <a:spcPts val="3359"/>
                </a:lnSpc>
              </a:pPr>
              <a:endParaRPr lang="en-US" sz="2800" b="1" i="1" spc="-36" dirty="0">
                <a:solidFill>
                  <a:srgbClr val="000000"/>
                </a:solidFill>
                <a:latin typeface="Abhaya Libre Regular"/>
              </a:endParaRPr>
            </a:p>
          </p:txBody>
        </p:sp>
        <p:sp>
          <p:nvSpPr>
            <p:cNvPr id="13" name="TextBox 13"/>
            <p:cNvSpPr txBox="1"/>
            <p:nvPr/>
          </p:nvSpPr>
          <p:spPr>
            <a:xfrm>
              <a:off x="8672272" y="-1124674"/>
              <a:ext cx="12693659" cy="5813555"/>
            </a:xfrm>
            <a:prstGeom prst="rect">
              <a:avLst/>
            </a:prstGeom>
          </p:spPr>
          <p:txBody>
            <a:bodyPr wrap="square" lIns="0" tIns="0" rIns="0" bIns="0" rtlCol="0" anchor="t">
              <a:spAutoFit/>
            </a:bodyPr>
            <a:lstStyle/>
            <a:p>
              <a:pPr algn="just">
                <a:lnSpc>
                  <a:spcPts val="3359"/>
                </a:lnSpc>
              </a:pPr>
              <a:endParaRPr lang="en-US" sz="2800" spc="-36" dirty="0">
                <a:solidFill>
                  <a:srgbClr val="000000"/>
                </a:solidFill>
                <a:latin typeface="Abhaya Libre Regular"/>
              </a:endParaRPr>
            </a:p>
            <a:p>
              <a:pPr algn="just">
                <a:lnSpc>
                  <a:spcPts val="3359"/>
                </a:lnSpc>
              </a:pPr>
              <a:r>
                <a:rPr lang="en-US" sz="2800" b="1" spc="-36" dirty="0">
                  <a:solidFill>
                    <a:srgbClr val="000000"/>
                  </a:solidFill>
                  <a:latin typeface="Abhaya Libre Regular"/>
                </a:rPr>
                <a:t>Founder fit</a:t>
              </a:r>
              <a:endParaRPr lang="bg-BG" sz="2800" b="1" spc="-36" dirty="0">
                <a:solidFill>
                  <a:srgbClr val="000000"/>
                </a:solidFill>
                <a:latin typeface="Abhaya Libre Regular"/>
              </a:endParaRPr>
            </a:p>
            <a:p>
              <a:pPr algn="just">
                <a:lnSpc>
                  <a:spcPts val="3359"/>
                </a:lnSpc>
              </a:pPr>
              <a:r>
                <a:rPr lang="en-US" sz="2800" spc="-36" dirty="0">
                  <a:solidFill>
                    <a:srgbClr val="000000"/>
                  </a:solidFill>
                  <a:latin typeface="Abhaya Libre Regular"/>
                </a:rPr>
                <a:t>The members of the management team need to be able to work together well with the founder in terms of personality, skills and attitude as well as loyalty to the founder and the founder’s achievements</a:t>
              </a:r>
              <a:r>
                <a:rPr lang="bg-BG" sz="2800" spc="-36" dirty="0">
                  <a:solidFill>
                    <a:srgbClr val="000000"/>
                  </a:solidFill>
                  <a:latin typeface="Abhaya Libre Regular"/>
                </a:rPr>
                <a:t>. </a:t>
              </a:r>
              <a:r>
                <a:rPr lang="en-US" sz="2800" spc="-36" dirty="0">
                  <a:solidFill>
                    <a:srgbClr val="000000"/>
                  </a:solidFill>
                  <a:latin typeface="Abhaya Libre Regular"/>
                </a:rPr>
                <a:t>To compose a strong and effective leadership team, senior managers should complement the particular strengths and weaknesses of the founder. </a:t>
              </a: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bg-BG" altLang="bg-BG">
              <a:solidFill>
                <a:prstClr val="black"/>
              </a:solidFill>
              <a:latin typeface="Arial" panose="020B0604020202020204" pitchFamily="34" charset="0"/>
            </a:endParaRPr>
          </a:p>
          <a:p>
            <a:pPr eaLnBrk="0" fontAlgn="base" hangingPunct="0">
              <a:spcBef>
                <a:spcPct val="0"/>
              </a:spcBef>
              <a:spcAft>
                <a:spcPct val="0"/>
              </a:spcAft>
            </a:pPr>
            <a:endParaRPr lang="bg-BG" altLang="bg-BG">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F1BF978D-A104-9C8F-C401-295FC7B00AB0}"/>
              </a:ext>
            </a:extLst>
          </p:cNvPr>
          <p:cNvSpPr txBox="1"/>
          <p:nvPr/>
        </p:nvSpPr>
        <p:spPr>
          <a:xfrm>
            <a:off x="2638790" y="727522"/>
            <a:ext cx="14173199" cy="1396536"/>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04 - </a:t>
            </a:r>
            <a:r>
              <a:rPr lang="en-US" sz="6410" dirty="0">
                <a:solidFill>
                  <a:srgbClr val="000000"/>
                </a:solidFill>
                <a:latin typeface="Abhaya Libre Regular"/>
              </a:rPr>
              <a:t>Skills for social entrepreneurs</a:t>
            </a:r>
          </a:p>
          <a:p>
            <a:pPr algn="ctr">
              <a:lnSpc>
                <a:spcPts val="5449"/>
              </a:lnSpc>
            </a:pPr>
            <a:r>
              <a:rPr lang="en-US" sz="4000" dirty="0">
                <a:solidFill>
                  <a:srgbClr val="000000"/>
                </a:solidFill>
                <a:latin typeface="Abhaya Libre Regular"/>
              </a:rPr>
              <a:t>Building strong teams</a:t>
            </a:r>
            <a:endParaRPr lang="en-US" sz="3600" dirty="0">
              <a:solidFill>
                <a:srgbClr val="000000"/>
              </a:solidFill>
              <a:latin typeface="Abhaya Libre Regular"/>
            </a:endParaRPr>
          </a:p>
        </p:txBody>
      </p:sp>
      <p:sp>
        <p:nvSpPr>
          <p:cNvPr id="17" name="TextBox 16">
            <a:extLst>
              <a:ext uri="{FF2B5EF4-FFF2-40B4-BE49-F238E27FC236}">
                <a16:creationId xmlns:a16="http://schemas.microsoft.com/office/drawing/2014/main" id="{D1883E0E-F05D-D1FF-57C8-BAE964B86B51}"/>
              </a:ext>
            </a:extLst>
          </p:cNvPr>
          <p:cNvSpPr txBox="1"/>
          <p:nvPr/>
        </p:nvSpPr>
        <p:spPr>
          <a:xfrm>
            <a:off x="3428999" y="3858680"/>
            <a:ext cx="15000514" cy="369332"/>
          </a:xfrm>
          <a:prstGeom prst="rect">
            <a:avLst/>
          </a:prstGeom>
          <a:noFill/>
        </p:spPr>
        <p:txBody>
          <a:bodyPr wrap="square">
            <a:spAutoFit/>
          </a:bodyPr>
          <a:lstStyle/>
          <a:p>
            <a:endParaRPr lang="bg-BG" dirty="0">
              <a:solidFill>
                <a:prstClr val="black"/>
              </a:solidFill>
            </a:endParaRPr>
          </a:p>
        </p:txBody>
      </p:sp>
    </p:spTree>
    <p:extLst>
      <p:ext uri="{BB962C8B-B14F-4D97-AF65-F5344CB8AC3E}">
        <p14:creationId xmlns:p14="http://schemas.microsoft.com/office/powerpoint/2010/main" val="184596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894024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4192342" y="3704561"/>
            <a:ext cx="12748158" cy="5248939"/>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sp>
      </p:grpSp>
      <p:sp>
        <p:nvSpPr>
          <p:cNvPr id="9" name="TextBox 9"/>
          <p:cNvSpPr txBox="1"/>
          <p:nvPr/>
        </p:nvSpPr>
        <p:spPr>
          <a:xfrm>
            <a:off x="3810000" y="708411"/>
            <a:ext cx="12395301" cy="1442703"/>
          </a:xfrm>
          <a:prstGeom prst="rect">
            <a:avLst/>
          </a:prstGeom>
        </p:spPr>
        <p:txBody>
          <a:bodyPr wrap="square" lIns="0" tIns="0" rIns="0" bIns="0" rtlCol="0" anchor="t">
            <a:spAutoFit/>
          </a:bodyPr>
          <a:lstStyle/>
          <a:p>
            <a:pPr algn="ctr">
              <a:lnSpc>
                <a:spcPts val="5449"/>
              </a:lnSpc>
            </a:pPr>
            <a:r>
              <a:rPr lang="bg-BG" sz="4800" dirty="0">
                <a:solidFill>
                  <a:srgbClr val="000000"/>
                </a:solidFill>
                <a:latin typeface="Abhaya Libre Regular"/>
              </a:rPr>
              <a:t>05 - </a:t>
            </a:r>
            <a:r>
              <a:rPr lang="en-US" sz="4800" dirty="0">
                <a:solidFill>
                  <a:srgbClr val="000000"/>
                </a:solidFill>
                <a:latin typeface="Abhaya Libre Regular"/>
              </a:rPr>
              <a:t>Social impact and social entrepreneurship: </a:t>
            </a:r>
          </a:p>
          <a:p>
            <a:pPr algn="ctr">
              <a:lnSpc>
                <a:spcPts val="5449"/>
              </a:lnSpc>
            </a:pPr>
            <a:r>
              <a:rPr lang="en-US" sz="4800" dirty="0">
                <a:solidFill>
                  <a:srgbClr val="000000"/>
                </a:solidFill>
                <a:latin typeface="Abhaya Libre Regular"/>
              </a:rPr>
              <a:t>Facts and statistics</a:t>
            </a:r>
          </a:p>
        </p:txBody>
      </p:sp>
      <p:sp>
        <p:nvSpPr>
          <p:cNvPr id="26" name="TextBox 25">
            <a:extLst>
              <a:ext uri="{FF2B5EF4-FFF2-40B4-BE49-F238E27FC236}">
                <a16:creationId xmlns:a16="http://schemas.microsoft.com/office/drawing/2014/main" id="{6D3644B9-69CF-5451-3433-FF4D3B41C8B4}"/>
              </a:ext>
            </a:extLst>
          </p:cNvPr>
          <p:cNvSpPr txBox="1"/>
          <p:nvPr/>
        </p:nvSpPr>
        <p:spPr>
          <a:xfrm>
            <a:off x="6474330" y="4222560"/>
            <a:ext cx="7554437" cy="1938992"/>
          </a:xfrm>
          <a:prstGeom prst="rect">
            <a:avLst/>
          </a:prstGeom>
          <a:noFill/>
        </p:spPr>
        <p:txBody>
          <a:bodyPr wrap="square">
            <a:spAutoFit/>
          </a:bodyPr>
          <a:lstStyle/>
          <a:p>
            <a:pPr algn="just"/>
            <a:r>
              <a:rPr lang="en-US" sz="2350" dirty="0">
                <a:latin typeface="Abhaya Libre Regular" panose="020B0604020202020204" charset="0"/>
                <a:cs typeface="Abhaya Libre Regular" panose="020B0604020202020204" charset="0"/>
              </a:rPr>
              <a:t>The average prevalence rate of broad social entrepreneurial activity among nascent entrepreneurs in the start-up phase –are currently trying to start social entrepreneurial activity is 3.2%.  </a:t>
            </a:r>
          </a:p>
          <a:p>
            <a:pPr algn="just"/>
            <a:endParaRPr lang="en-US" sz="2400" dirty="0">
              <a:latin typeface="Abhaya Libre Regular" panose="020B0604020202020204" charset="0"/>
              <a:cs typeface="Abhaya Libre Regular" panose="020B0604020202020204" charset="0"/>
            </a:endParaRPr>
          </a:p>
        </p:txBody>
      </p:sp>
      <p:pic>
        <p:nvPicPr>
          <p:cNvPr id="29" name="Picture 4">
            <a:extLst>
              <a:ext uri="{FF2B5EF4-FFF2-40B4-BE49-F238E27FC236}">
                <a16:creationId xmlns:a16="http://schemas.microsoft.com/office/drawing/2014/main" id="{6A125E82-A746-E088-50ED-4C15BE1ED5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62800" y="5986475"/>
            <a:ext cx="360770" cy="328382"/>
          </a:xfrm>
          <a:prstGeom prst="rect">
            <a:avLst/>
          </a:prstGeom>
        </p:spPr>
      </p:pic>
      <p:pic>
        <p:nvPicPr>
          <p:cNvPr id="30" name="Picture 4">
            <a:extLst>
              <a:ext uri="{FF2B5EF4-FFF2-40B4-BE49-F238E27FC236}">
                <a16:creationId xmlns:a16="http://schemas.microsoft.com/office/drawing/2014/main" id="{FF2C3639-5141-8294-C668-8962C77DC7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43600" y="4652180"/>
            <a:ext cx="360770" cy="328382"/>
          </a:xfrm>
          <a:prstGeom prst="rect">
            <a:avLst/>
          </a:prstGeom>
        </p:spPr>
      </p:pic>
      <p:sp>
        <p:nvSpPr>
          <p:cNvPr id="32" name="TextBox 31">
            <a:extLst>
              <a:ext uri="{FF2B5EF4-FFF2-40B4-BE49-F238E27FC236}">
                <a16:creationId xmlns:a16="http://schemas.microsoft.com/office/drawing/2014/main" id="{C5DF3E2C-FE28-4A74-252D-8AAF7D050A81}"/>
              </a:ext>
            </a:extLst>
          </p:cNvPr>
          <p:cNvSpPr txBox="1"/>
          <p:nvPr/>
        </p:nvSpPr>
        <p:spPr>
          <a:xfrm>
            <a:off x="7729452" y="5824549"/>
            <a:ext cx="7597637" cy="815608"/>
          </a:xfrm>
          <a:prstGeom prst="rect">
            <a:avLst/>
          </a:prstGeom>
          <a:noFill/>
        </p:spPr>
        <p:txBody>
          <a:bodyPr wrap="square">
            <a:spAutoFit/>
          </a:bodyPr>
          <a:lstStyle/>
          <a:p>
            <a:pPr algn="just"/>
            <a:r>
              <a:rPr lang="en-US" sz="2350" dirty="0">
                <a:latin typeface="Abhaya Libre Regular" panose="020B0604020202020204" charset="0"/>
                <a:cs typeface="Abhaya Libre Regular" panose="020B0604020202020204" charset="0"/>
              </a:rPr>
              <a:t>The average prevalence rate of individuals who are currently leading an operating social entrepreneurial activity is 3.7%. </a:t>
            </a:r>
            <a:endParaRPr lang="bg-BG" sz="2350" dirty="0">
              <a:cs typeface="Abhaya Libre Regular" panose="020B0604020202020204" charset="0"/>
            </a:endParaRPr>
          </a:p>
        </p:txBody>
      </p:sp>
      <p:sp>
        <p:nvSpPr>
          <p:cNvPr id="36" name="TextBox 35">
            <a:extLst>
              <a:ext uri="{FF2B5EF4-FFF2-40B4-BE49-F238E27FC236}">
                <a16:creationId xmlns:a16="http://schemas.microsoft.com/office/drawing/2014/main" id="{C9D38F1A-9AF0-5298-A130-1AE8E90F31C2}"/>
              </a:ext>
            </a:extLst>
          </p:cNvPr>
          <p:cNvSpPr txBox="1"/>
          <p:nvPr/>
        </p:nvSpPr>
        <p:spPr>
          <a:xfrm>
            <a:off x="5257799" y="6779717"/>
            <a:ext cx="10744201" cy="1538883"/>
          </a:xfrm>
          <a:prstGeom prst="rect">
            <a:avLst/>
          </a:prstGeom>
          <a:noFill/>
        </p:spPr>
        <p:txBody>
          <a:bodyPr wrap="square">
            <a:spAutoFit/>
          </a:bodyPr>
          <a:lstStyle/>
          <a:p>
            <a:pPr algn="just"/>
            <a:r>
              <a:rPr lang="en-US" sz="2350" b="0" i="0" dirty="0">
                <a:solidFill>
                  <a:srgbClr val="303A3E"/>
                </a:solidFill>
                <a:effectLst/>
                <a:latin typeface="Abhaya Libre Regular" panose="020B0604020202020204" charset="0"/>
                <a:cs typeface="Abhaya Libre Regular" panose="020B0604020202020204" charset="0"/>
              </a:rPr>
              <a:t>Among 18- to 34-year-olds, there is a greater representation of nascent social entrepreneurs than nascent commercial entrepreneurs in Western Europe. However, in Eastern Europe there are more nascent commercial entrepreneurs than nascent social entrepreneurs in this age range. </a:t>
            </a:r>
            <a:endParaRPr lang="bg-BG" sz="2350" dirty="0">
              <a:cs typeface="Abhaya Libre Regular" panose="020B0604020202020204" charset="0"/>
            </a:endParaRPr>
          </a:p>
        </p:txBody>
      </p:sp>
      <p:pic>
        <p:nvPicPr>
          <p:cNvPr id="41" name="Picture 14">
            <a:extLst>
              <a:ext uri="{FF2B5EF4-FFF2-40B4-BE49-F238E27FC236}">
                <a16:creationId xmlns:a16="http://schemas.microsoft.com/office/drawing/2014/main" id="{26FD4602-754B-1D5D-3FAC-7B4DE5E25B2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5144642"/>
            <a:ext cx="2345667" cy="1684615"/>
          </a:xfrm>
          <a:prstGeom prst="rect">
            <a:avLst/>
          </a:prstGeom>
        </p:spPr>
      </p:pic>
      <p:sp>
        <p:nvSpPr>
          <p:cNvPr id="43" name="TextBox 42">
            <a:extLst>
              <a:ext uri="{FF2B5EF4-FFF2-40B4-BE49-F238E27FC236}">
                <a16:creationId xmlns:a16="http://schemas.microsoft.com/office/drawing/2014/main" id="{DBAE36C8-AC71-7F6C-2406-5CB793E80242}"/>
              </a:ext>
            </a:extLst>
          </p:cNvPr>
          <p:cNvSpPr txBox="1"/>
          <p:nvPr/>
        </p:nvSpPr>
        <p:spPr>
          <a:xfrm>
            <a:off x="2971800" y="2497605"/>
            <a:ext cx="13741658" cy="1200329"/>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M</a:t>
            </a:r>
            <a:r>
              <a:rPr lang="en-US" sz="2400" b="0" i="0" dirty="0">
                <a:effectLst/>
                <a:latin typeface="Abhaya Libre Regular" panose="020B0604020202020204" charset="0"/>
                <a:cs typeface="Abhaya Libre Regular" panose="020B0604020202020204" charset="0"/>
              </a:rPr>
              <a:t>ain findings from the </a:t>
            </a:r>
            <a:r>
              <a:rPr lang="en-US" sz="2400" spc="-36" dirty="0">
                <a:latin typeface="Abhaya Libre Regular" panose="020B0604020202020204" charset="0"/>
                <a:cs typeface="Abhaya Libre Regular" panose="020B0604020202020204" charset="0"/>
              </a:rPr>
              <a:t>Global Entrepreneurship Monitor’s (GEM) social impact startups and social entrepreneurship activity research. The report is based on interviews with 167,793 adults in 58 economies,  and is thus the largest comparative study of social impact startups and social entrepreneurship in the world. </a:t>
            </a:r>
            <a:endParaRPr lang="bg-BG" sz="2400" dirty="0">
              <a:cs typeface="Abhaya Libre Regular" panose="020B0604020202020204" charset="0"/>
            </a:endParaRPr>
          </a:p>
        </p:txBody>
      </p:sp>
      <p:pic>
        <p:nvPicPr>
          <p:cNvPr id="52" name="Picture 4">
            <a:extLst>
              <a:ext uri="{FF2B5EF4-FFF2-40B4-BE49-F238E27FC236}">
                <a16:creationId xmlns:a16="http://schemas.microsoft.com/office/drawing/2014/main" id="{420099C8-8696-0630-2448-C2A36BA621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24400" y="7440038"/>
            <a:ext cx="360770" cy="32838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3810000" y="708411"/>
            <a:ext cx="12395301" cy="1442703"/>
          </a:xfrm>
          <a:prstGeom prst="rect">
            <a:avLst/>
          </a:prstGeom>
        </p:spPr>
        <p:txBody>
          <a:bodyPr wrap="square" lIns="0" tIns="0" rIns="0" bIns="0" rtlCol="0" anchor="t">
            <a:spAutoFit/>
          </a:bodyPr>
          <a:lstStyle/>
          <a:p>
            <a:pPr algn="ctr">
              <a:lnSpc>
                <a:spcPts val="5449"/>
              </a:lnSpc>
            </a:pPr>
            <a:r>
              <a:rPr lang="bg-BG" sz="4800" dirty="0">
                <a:solidFill>
                  <a:srgbClr val="000000"/>
                </a:solidFill>
                <a:latin typeface="Abhaya Libre Regular"/>
              </a:rPr>
              <a:t>05 - </a:t>
            </a:r>
            <a:r>
              <a:rPr lang="en-US" sz="4800" dirty="0">
                <a:solidFill>
                  <a:srgbClr val="000000"/>
                </a:solidFill>
                <a:latin typeface="Abhaya Libre Regular"/>
              </a:rPr>
              <a:t>Social impact and social entrepreneurship: </a:t>
            </a:r>
          </a:p>
          <a:p>
            <a:pPr algn="ctr">
              <a:lnSpc>
                <a:spcPts val="5449"/>
              </a:lnSpc>
            </a:pPr>
            <a:r>
              <a:rPr lang="en-US" sz="4800" dirty="0">
                <a:solidFill>
                  <a:srgbClr val="000000"/>
                </a:solidFill>
                <a:latin typeface="Abhaya Libre Regular"/>
              </a:rPr>
              <a:t>Facts and statistics</a:t>
            </a:r>
          </a:p>
        </p:txBody>
      </p:sp>
      <p:sp>
        <p:nvSpPr>
          <p:cNvPr id="28" name="TextBox 27">
            <a:extLst>
              <a:ext uri="{FF2B5EF4-FFF2-40B4-BE49-F238E27FC236}">
                <a16:creationId xmlns:a16="http://schemas.microsoft.com/office/drawing/2014/main" id="{16DF6A1A-ECF5-8E89-5D2F-A808C7AE8485}"/>
              </a:ext>
            </a:extLst>
          </p:cNvPr>
          <p:cNvSpPr txBox="1"/>
          <p:nvPr/>
        </p:nvSpPr>
        <p:spPr>
          <a:xfrm>
            <a:off x="5389349" y="3312969"/>
            <a:ext cx="7732497" cy="1938992"/>
          </a:xfrm>
          <a:prstGeom prst="rect">
            <a:avLst/>
          </a:prstGeom>
          <a:noFill/>
        </p:spPr>
        <p:txBody>
          <a:bodyPr wrap="square">
            <a:spAutoFit/>
          </a:bodyPr>
          <a:lstStyle/>
          <a:p>
            <a:pPr algn="just"/>
            <a:r>
              <a:rPr lang="en-US" sz="2350" dirty="0">
                <a:solidFill>
                  <a:prstClr val="black"/>
                </a:solidFill>
                <a:latin typeface="Abhaya Libre Regular" panose="020B0604020202020204" charset="0"/>
                <a:cs typeface="Abhaya Libre Regular" panose="020B0604020202020204" charset="0"/>
              </a:rPr>
              <a:t>One of the emerging themes in social entrepreneurship is measuring social impact. About half of those individuals who fit the broad definition of social entrepreneurs report that they put substantial effort into measuring the social and environmental impact of their social venturing activities. </a:t>
            </a:r>
            <a:endParaRPr lang="bg-BG" sz="2350" dirty="0">
              <a:solidFill>
                <a:prstClr val="black"/>
              </a:solidFill>
              <a:cs typeface="Abhaya Libre Regular" panose="020B0604020202020204" charset="0"/>
            </a:endParaRPr>
          </a:p>
        </p:txBody>
      </p:sp>
      <p:sp>
        <p:nvSpPr>
          <p:cNvPr id="34" name="TextBox 33">
            <a:extLst>
              <a:ext uri="{FF2B5EF4-FFF2-40B4-BE49-F238E27FC236}">
                <a16:creationId xmlns:a16="http://schemas.microsoft.com/office/drawing/2014/main" id="{5F6A87C4-7F7A-5A3F-0AD4-7F08BFF9CBD1}"/>
              </a:ext>
            </a:extLst>
          </p:cNvPr>
          <p:cNvSpPr txBox="1"/>
          <p:nvPr/>
        </p:nvSpPr>
        <p:spPr>
          <a:xfrm>
            <a:off x="5400520" y="5251961"/>
            <a:ext cx="4858224" cy="2262158"/>
          </a:xfrm>
          <a:prstGeom prst="rect">
            <a:avLst/>
          </a:prstGeom>
          <a:noFill/>
        </p:spPr>
        <p:txBody>
          <a:bodyPr wrap="square">
            <a:spAutoFit/>
          </a:bodyPr>
          <a:lstStyle/>
          <a:p>
            <a:pPr algn="just"/>
            <a:r>
              <a:rPr lang="en-US" sz="2350" dirty="0">
                <a:solidFill>
                  <a:prstClr val="black"/>
                </a:solidFill>
                <a:latin typeface="Abhaya Libre Regular" panose="020B0604020202020204" charset="0"/>
                <a:cs typeface="Abhaya Libre Regular" panose="020B0604020202020204" charset="0"/>
              </a:rPr>
              <a:t>About five in every 10 individuals involved in broad social entrepreneurship activity that is currently operational reinvest profits towards the social goals set by the activity, </a:t>
            </a:r>
            <a:r>
              <a:rPr lang="en-US" sz="2350" dirty="0" err="1">
                <a:solidFill>
                  <a:prstClr val="black"/>
                </a:solidFill>
                <a:latin typeface="Abhaya Libre Regular" panose="020B0604020202020204" charset="0"/>
                <a:cs typeface="Abhaya Libre Regular" panose="020B0604020202020204" charset="0"/>
              </a:rPr>
              <a:t>organisation</a:t>
            </a:r>
            <a:r>
              <a:rPr lang="en-US" sz="2350" dirty="0">
                <a:solidFill>
                  <a:prstClr val="black"/>
                </a:solidFill>
                <a:latin typeface="Abhaya Libre Regular" panose="020B0604020202020204" charset="0"/>
                <a:cs typeface="Abhaya Libre Regular" panose="020B0604020202020204" charset="0"/>
              </a:rPr>
              <a:t> or initiative.</a:t>
            </a:r>
            <a:endParaRPr lang="bg-BG" sz="2350" dirty="0">
              <a:solidFill>
                <a:prstClr val="black"/>
              </a:solidFill>
            </a:endParaRPr>
          </a:p>
        </p:txBody>
      </p:sp>
      <p:grpSp>
        <p:nvGrpSpPr>
          <p:cNvPr id="48" name="Group 7">
            <a:extLst>
              <a:ext uri="{FF2B5EF4-FFF2-40B4-BE49-F238E27FC236}">
                <a16:creationId xmlns:a16="http://schemas.microsoft.com/office/drawing/2014/main" id="{AAFDDF8E-3B8E-D654-B5A1-3D6B2347526B}"/>
              </a:ext>
            </a:extLst>
          </p:cNvPr>
          <p:cNvGrpSpPr>
            <a:grpSpLocks noChangeAspect="1"/>
          </p:cNvGrpSpPr>
          <p:nvPr/>
        </p:nvGrpSpPr>
        <p:grpSpPr>
          <a:xfrm>
            <a:off x="1677898" y="2465318"/>
            <a:ext cx="15401787" cy="6303975"/>
            <a:chOff x="-9105591" y="6139550"/>
            <a:chExt cx="2456392" cy="2009140"/>
          </a:xfrm>
        </p:grpSpPr>
        <p:sp>
          <p:nvSpPr>
            <p:cNvPr id="49" name="Freeform 8">
              <a:extLst>
                <a:ext uri="{FF2B5EF4-FFF2-40B4-BE49-F238E27FC236}">
                  <a16:creationId xmlns:a16="http://schemas.microsoft.com/office/drawing/2014/main" id="{F73FE480-A309-A0D8-5A6A-3AD489561B60}"/>
                </a:ext>
              </a:extLst>
            </p:cNvPr>
            <p:cNvSpPr/>
            <p:nvPr/>
          </p:nvSpPr>
          <p:spPr>
            <a:xfrm>
              <a:off x="-9105591" y="6139550"/>
              <a:ext cx="2456392"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endParaRPr lang="bg-BG" dirty="0">
                <a:solidFill>
                  <a:prstClr val="black"/>
                </a:solidFill>
              </a:endParaRPr>
            </a:p>
          </p:txBody>
        </p:sp>
      </p:grpSp>
      <p:pic>
        <p:nvPicPr>
          <p:cNvPr id="50" name="Picture 4">
            <a:extLst>
              <a:ext uri="{FF2B5EF4-FFF2-40B4-BE49-F238E27FC236}">
                <a16:creationId xmlns:a16="http://schemas.microsoft.com/office/drawing/2014/main" id="{C965AA75-3BA1-2263-D6C8-861D3A74FE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14065" y="3410853"/>
            <a:ext cx="360770" cy="328382"/>
          </a:xfrm>
          <a:prstGeom prst="rect">
            <a:avLst/>
          </a:prstGeom>
        </p:spPr>
      </p:pic>
      <p:pic>
        <p:nvPicPr>
          <p:cNvPr id="51" name="Picture 4">
            <a:extLst>
              <a:ext uri="{FF2B5EF4-FFF2-40B4-BE49-F238E27FC236}">
                <a16:creationId xmlns:a16="http://schemas.microsoft.com/office/drawing/2014/main" id="{5A67B4C4-F612-3413-7BBD-4430132597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90996" y="5388327"/>
            <a:ext cx="360770" cy="328382"/>
          </a:xfrm>
          <a:prstGeom prst="rect">
            <a:avLst/>
          </a:prstGeom>
        </p:spPr>
      </p:pic>
      <p:pic>
        <p:nvPicPr>
          <p:cNvPr id="53" name="Picture 11">
            <a:extLst>
              <a:ext uri="{FF2B5EF4-FFF2-40B4-BE49-F238E27FC236}">
                <a16:creationId xmlns:a16="http://schemas.microsoft.com/office/drawing/2014/main" id="{343CDE52-FF54-BF2B-48DE-86AC67892BA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21846" y="5617306"/>
            <a:ext cx="2078599" cy="1938992"/>
          </a:xfrm>
          <a:prstGeom prst="rect">
            <a:avLst/>
          </a:prstGeom>
        </p:spPr>
      </p:pic>
    </p:spTree>
    <p:extLst>
      <p:ext uri="{BB962C8B-B14F-4D97-AF65-F5344CB8AC3E}">
        <p14:creationId xmlns:p14="http://schemas.microsoft.com/office/powerpoint/2010/main" val="103247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8168" y="2243034"/>
            <a:ext cx="8334868" cy="6629345"/>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sp>
      </p:grpSp>
      <p:sp>
        <p:nvSpPr>
          <p:cNvPr id="9" name="TextBox 9"/>
          <p:cNvSpPr txBox="1"/>
          <p:nvPr/>
        </p:nvSpPr>
        <p:spPr>
          <a:xfrm>
            <a:off x="3810000" y="708411"/>
            <a:ext cx="12395301" cy="1442703"/>
          </a:xfrm>
          <a:prstGeom prst="rect">
            <a:avLst/>
          </a:prstGeom>
        </p:spPr>
        <p:txBody>
          <a:bodyPr wrap="square" lIns="0" tIns="0" rIns="0" bIns="0" rtlCol="0" anchor="t">
            <a:spAutoFit/>
          </a:bodyPr>
          <a:lstStyle/>
          <a:p>
            <a:pPr algn="ctr">
              <a:lnSpc>
                <a:spcPts val="5449"/>
              </a:lnSpc>
            </a:pPr>
            <a:r>
              <a:rPr lang="bg-BG" sz="4800" dirty="0">
                <a:solidFill>
                  <a:srgbClr val="000000"/>
                </a:solidFill>
                <a:latin typeface="Abhaya Libre Regular"/>
              </a:rPr>
              <a:t>05 - </a:t>
            </a:r>
            <a:r>
              <a:rPr lang="en-US" sz="4800" dirty="0">
                <a:solidFill>
                  <a:srgbClr val="000000"/>
                </a:solidFill>
                <a:latin typeface="Abhaya Libre Regular"/>
              </a:rPr>
              <a:t>Social impact and social entrepreneurship: </a:t>
            </a:r>
          </a:p>
          <a:p>
            <a:pPr algn="ctr">
              <a:lnSpc>
                <a:spcPts val="5449"/>
              </a:lnSpc>
            </a:pPr>
            <a:r>
              <a:rPr lang="en-US" sz="4800" dirty="0">
                <a:solidFill>
                  <a:srgbClr val="000000"/>
                </a:solidFill>
                <a:latin typeface="Abhaya Libre Regular"/>
              </a:rPr>
              <a:t>Facts and statistics</a:t>
            </a:r>
          </a:p>
        </p:txBody>
      </p:sp>
      <p:pic>
        <p:nvPicPr>
          <p:cNvPr id="18" name="Picture 26">
            <a:extLst>
              <a:ext uri="{FF2B5EF4-FFF2-40B4-BE49-F238E27FC236}">
                <a16:creationId xmlns:a16="http://schemas.microsoft.com/office/drawing/2014/main" id="{B211EC67-0242-FBB6-2ACE-5CEC65AA2E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9745" y="7170959"/>
            <a:ext cx="1262803" cy="1262803"/>
          </a:xfrm>
          <a:prstGeom prst="rect">
            <a:avLst/>
          </a:prstGeom>
        </p:spPr>
      </p:pic>
      <p:pic>
        <p:nvPicPr>
          <p:cNvPr id="29" name="Picture 4">
            <a:extLst>
              <a:ext uri="{FF2B5EF4-FFF2-40B4-BE49-F238E27FC236}">
                <a16:creationId xmlns:a16="http://schemas.microsoft.com/office/drawing/2014/main" id="{6A125E82-A746-E088-50ED-4C15BE1ED5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653" y="5545151"/>
            <a:ext cx="360770" cy="328382"/>
          </a:xfrm>
          <a:prstGeom prst="rect">
            <a:avLst/>
          </a:prstGeom>
        </p:spPr>
      </p:pic>
      <p:pic>
        <p:nvPicPr>
          <p:cNvPr id="30" name="Picture 4">
            <a:extLst>
              <a:ext uri="{FF2B5EF4-FFF2-40B4-BE49-F238E27FC236}">
                <a16:creationId xmlns:a16="http://schemas.microsoft.com/office/drawing/2014/main" id="{FF2C3639-5141-8294-C668-8962C77DC7C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4833" y="3367766"/>
            <a:ext cx="360770" cy="328382"/>
          </a:xfrm>
          <a:prstGeom prst="rect">
            <a:avLst/>
          </a:prstGeom>
        </p:spPr>
      </p:pic>
      <p:sp>
        <p:nvSpPr>
          <p:cNvPr id="40" name="TextBox 39">
            <a:extLst>
              <a:ext uri="{FF2B5EF4-FFF2-40B4-BE49-F238E27FC236}">
                <a16:creationId xmlns:a16="http://schemas.microsoft.com/office/drawing/2014/main" id="{7B750ED5-A892-4A75-43B6-8A20DB758022}"/>
              </a:ext>
            </a:extLst>
          </p:cNvPr>
          <p:cNvSpPr txBox="1"/>
          <p:nvPr/>
        </p:nvSpPr>
        <p:spPr>
          <a:xfrm>
            <a:off x="984550" y="5528094"/>
            <a:ext cx="6808139" cy="1538883"/>
          </a:xfrm>
          <a:prstGeom prst="rect">
            <a:avLst/>
          </a:prstGeom>
          <a:noFill/>
        </p:spPr>
        <p:txBody>
          <a:bodyPr wrap="square">
            <a:spAutoFit/>
          </a:bodyPr>
          <a:lstStyle/>
          <a:p>
            <a:pPr algn="just"/>
            <a:r>
              <a:rPr lang="en-US" sz="2350" dirty="0">
                <a:latin typeface="Abhaya Libre Regular" panose="020B0604020202020204" charset="0"/>
                <a:cs typeface="Abhaya Libre Regular" panose="020B0604020202020204" charset="0"/>
              </a:rPr>
              <a:t>In general, social entrepreneurs tend to be quite optimistic in terms of growth aspirations. Patterns of size, use of volunteers and job expectations are fairly mixed across the globe. </a:t>
            </a:r>
            <a:endParaRPr lang="bg-BG" sz="2350" dirty="0">
              <a:cs typeface="Abhaya Libre Regular" panose="020B0604020202020204" charset="0"/>
            </a:endParaRPr>
          </a:p>
        </p:txBody>
      </p:sp>
      <p:sp>
        <p:nvSpPr>
          <p:cNvPr id="19" name="TextBox 18">
            <a:extLst>
              <a:ext uri="{FF2B5EF4-FFF2-40B4-BE49-F238E27FC236}">
                <a16:creationId xmlns:a16="http://schemas.microsoft.com/office/drawing/2014/main" id="{B6929EF3-1C69-0352-ABB1-A87FABECC737}"/>
              </a:ext>
            </a:extLst>
          </p:cNvPr>
          <p:cNvSpPr txBox="1"/>
          <p:nvPr/>
        </p:nvSpPr>
        <p:spPr>
          <a:xfrm>
            <a:off x="984550" y="3259578"/>
            <a:ext cx="6685057" cy="1900520"/>
          </a:xfrm>
          <a:prstGeom prst="rect">
            <a:avLst/>
          </a:prstGeom>
          <a:noFill/>
        </p:spPr>
        <p:txBody>
          <a:bodyPr wrap="square">
            <a:spAutoFit/>
          </a:bodyPr>
          <a:lstStyle/>
          <a:p>
            <a:pPr algn="just"/>
            <a:r>
              <a:rPr lang="en-US" sz="2350" dirty="0">
                <a:latin typeface="Abhaya Libre Regular" panose="020B0604020202020204" charset="0"/>
                <a:cs typeface="Abhaya Libre Regular" panose="020B0604020202020204" charset="0"/>
              </a:rPr>
              <a:t>Social entrepreneurs are visible to the wider population, with an average of 32% of the adult (age 18 to 64) population agreeing that they are often aware of enterprises that aim to solve social problems</a:t>
            </a:r>
            <a:r>
              <a:rPr lang="en-US" sz="1800" dirty="0">
                <a:latin typeface="Abhaya Libre Regular" panose="020B0604020202020204" charset="0"/>
                <a:cs typeface="Abhaya Libre Regular" panose="020B0604020202020204" charset="0"/>
              </a:rPr>
              <a:t>. </a:t>
            </a:r>
            <a:endParaRPr lang="bg-BG" dirty="0"/>
          </a:p>
        </p:txBody>
      </p:sp>
      <p:pic>
        <p:nvPicPr>
          <p:cNvPr id="10" name="Picture 9">
            <a:extLst>
              <a:ext uri="{FF2B5EF4-FFF2-40B4-BE49-F238E27FC236}">
                <a16:creationId xmlns:a16="http://schemas.microsoft.com/office/drawing/2014/main" id="{FEF98646-4867-CF17-416C-CA5756C3229F}"/>
              </a:ext>
            </a:extLst>
          </p:cNvPr>
          <p:cNvPicPr>
            <a:picLocks noChangeAspect="1"/>
          </p:cNvPicPr>
          <p:nvPr/>
        </p:nvPicPr>
        <p:blipFill>
          <a:blip r:embed="rId14"/>
          <a:stretch>
            <a:fillRect/>
          </a:stretch>
        </p:blipFill>
        <p:spPr>
          <a:xfrm>
            <a:off x="9922055" y="3140382"/>
            <a:ext cx="7113996" cy="4743170"/>
          </a:xfrm>
          <a:prstGeom prst="rect">
            <a:avLst/>
          </a:prstGeom>
        </p:spPr>
      </p:pic>
    </p:spTree>
    <p:extLst>
      <p:ext uri="{BB962C8B-B14F-4D97-AF65-F5344CB8AC3E}">
        <p14:creationId xmlns:p14="http://schemas.microsoft.com/office/powerpoint/2010/main" val="893045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Social Entrepreneurship</a:t>
              </a:r>
            </a:p>
          </p:txBody>
        </p:sp>
      </p:grpSp>
      <p:sp>
        <p:nvSpPr>
          <p:cNvPr id="28" name="TextBox 28"/>
          <p:cNvSpPr txBox="1"/>
          <p:nvPr/>
        </p:nvSpPr>
        <p:spPr>
          <a:xfrm>
            <a:off x="2532754" y="4771276"/>
            <a:ext cx="10119377" cy="4267835"/>
          </a:xfrm>
          <a:prstGeom prst="rect">
            <a:avLst/>
          </a:prstGeom>
        </p:spPr>
        <p:txBody>
          <a:bodyPr wrap="square" lIns="0" tIns="0" rIns="0" bIns="0" rtlCol="0" anchor="t">
            <a:spAutoFit/>
          </a:bodyPr>
          <a:lstStyle/>
          <a:p>
            <a:pPr algn="just">
              <a:lnSpc>
                <a:spcPts val="3359"/>
              </a:lnSpc>
            </a:pPr>
            <a:r>
              <a:rPr lang="en-US" sz="2400" spc="-36" dirty="0">
                <a:latin typeface="Abhaya Libre Regular"/>
              </a:rPr>
              <a:t>Social entrepreneurship encourages the diffusion of good practices in local areas by: </a:t>
            </a:r>
          </a:p>
          <a:p>
            <a:pPr algn="just">
              <a:lnSpc>
                <a:spcPct val="150000"/>
              </a:lnSpc>
            </a:pPr>
            <a:r>
              <a:rPr lang="en-US" sz="2400" spc="-36" dirty="0">
                <a:latin typeface="Abhaya Libre Regular"/>
              </a:rPr>
              <a:t>	reinvesting profits in geographical areas where they are created; </a:t>
            </a:r>
          </a:p>
          <a:p>
            <a:pPr algn="just">
              <a:lnSpc>
                <a:spcPct val="150000"/>
              </a:lnSpc>
            </a:pPr>
            <a:r>
              <a:rPr lang="en-US" sz="2400" spc="-36" dirty="0">
                <a:latin typeface="Abhaya Libre Regular"/>
              </a:rPr>
              <a:t>	mobilizing local stakeholders and local resources; </a:t>
            </a:r>
          </a:p>
          <a:p>
            <a:pPr algn="just">
              <a:lnSpc>
                <a:spcPct val="150000"/>
              </a:lnSpc>
            </a:pPr>
            <a:r>
              <a:rPr lang="en-US" sz="2400" spc="-36" dirty="0">
                <a:latin typeface="Abhaya Libre Regular"/>
              </a:rPr>
              <a:t>	creating an entrepreneurial culture</a:t>
            </a:r>
            <a:r>
              <a:rPr lang="bg-BG" sz="2400" spc="-36" dirty="0">
                <a:latin typeface="Abhaya Libre Regular"/>
              </a:rPr>
              <a:t>;</a:t>
            </a:r>
          </a:p>
          <a:p>
            <a:pPr algn="just">
              <a:lnSpc>
                <a:spcPct val="150000"/>
              </a:lnSpc>
            </a:pPr>
            <a:r>
              <a:rPr lang="bg-BG" sz="2400" spc="-36" dirty="0">
                <a:latin typeface="Abhaya Libre Regular"/>
              </a:rPr>
              <a:t>	</a:t>
            </a:r>
            <a:r>
              <a:rPr lang="en-US" sz="2400" spc="-36" dirty="0">
                <a:latin typeface="Abhaya Libre Regular"/>
              </a:rPr>
              <a:t>linking activities to local needs; </a:t>
            </a:r>
            <a:endParaRPr lang="bg-BG" sz="2400" spc="-36" dirty="0">
              <a:latin typeface="Abhaya Libre Regular"/>
            </a:endParaRPr>
          </a:p>
          <a:p>
            <a:pPr algn="just">
              <a:lnSpc>
                <a:spcPct val="150000"/>
              </a:lnSpc>
            </a:pPr>
            <a:r>
              <a:rPr lang="bg-BG" sz="2400" spc="-36" dirty="0">
                <a:latin typeface="Abhaya Libre Regular"/>
              </a:rPr>
              <a:t>	</a:t>
            </a:r>
            <a:r>
              <a:rPr lang="en-US" sz="2400" spc="-36" dirty="0">
                <a:latin typeface="Abhaya Libre Regular"/>
              </a:rPr>
              <a:t>sustaining activities in danger of disappearing because they are not profitable; </a:t>
            </a:r>
          </a:p>
          <a:p>
            <a:pPr algn="just">
              <a:lnSpc>
                <a:spcPct val="150000"/>
              </a:lnSpc>
            </a:pPr>
            <a:r>
              <a:rPr lang="en-US" sz="2400" spc="-36" dirty="0">
                <a:latin typeface="Abhaya Libre Regular"/>
              </a:rPr>
              <a:t>	creating social capital.</a:t>
            </a:r>
          </a:p>
        </p:txBody>
      </p:sp>
      <p:sp>
        <p:nvSpPr>
          <p:cNvPr id="30" name="TextBox 30"/>
          <p:cNvSpPr txBox="1"/>
          <p:nvPr/>
        </p:nvSpPr>
        <p:spPr>
          <a:xfrm>
            <a:off x="2532755" y="3171241"/>
            <a:ext cx="10119376" cy="1308050"/>
          </a:xfrm>
          <a:prstGeom prst="rect">
            <a:avLst/>
          </a:prstGeom>
        </p:spPr>
        <p:txBody>
          <a:bodyPr wrap="square" lIns="0" tIns="0" rIns="0" bIns="0" rtlCol="0" anchor="t">
            <a:spAutoFit/>
          </a:bodyPr>
          <a:lstStyle/>
          <a:p>
            <a:pPr algn="just">
              <a:lnSpc>
                <a:spcPts val="3359"/>
              </a:lnSpc>
            </a:pPr>
            <a:r>
              <a:rPr lang="en-US" sz="2400" spc="-36" dirty="0">
                <a:latin typeface="Abhaya Libre Regular"/>
              </a:rPr>
              <a:t>Social entrepreneurship is an important driving force for regional development. It occupies market niches where the policy makers fail to offer enough services and the market fails to make enough profits.</a:t>
            </a:r>
            <a:r>
              <a:rPr lang="en-US" sz="2400" b="0" i="0" dirty="0">
                <a:effectLst/>
                <a:latin typeface="Montserrat" panose="00000500000000000000" pitchFamily="50" charset="-52"/>
              </a:rPr>
              <a:t> </a:t>
            </a:r>
            <a:endParaRPr lang="en-US" sz="2400" spc="-36" dirty="0">
              <a:latin typeface="Abhaya Libre Regular" panose="020B0604020202020204"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2150973"/>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06 - </a:t>
            </a:r>
            <a:r>
              <a:rPr lang="en-US" sz="6410" dirty="0">
                <a:solidFill>
                  <a:srgbClr val="000000"/>
                </a:solidFill>
                <a:latin typeface="Abhaya Libre Regular"/>
              </a:rPr>
              <a:t>The role of social entrepreneurship for regional development </a:t>
            </a:r>
          </a:p>
        </p:txBody>
      </p:sp>
      <p:pic>
        <p:nvPicPr>
          <p:cNvPr id="24" name="Picture 4">
            <a:extLst>
              <a:ext uri="{FF2B5EF4-FFF2-40B4-BE49-F238E27FC236}">
                <a16:creationId xmlns:a16="http://schemas.microsoft.com/office/drawing/2014/main" id="{7117552C-17E6-05D0-A535-B5F55087B0A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48502" y="5351175"/>
            <a:ext cx="338591" cy="308194"/>
          </a:xfrm>
          <a:prstGeom prst="rect">
            <a:avLst/>
          </a:prstGeom>
        </p:spPr>
      </p:pic>
      <p:pic>
        <p:nvPicPr>
          <p:cNvPr id="3" name="Picture 4">
            <a:extLst>
              <a:ext uri="{FF2B5EF4-FFF2-40B4-BE49-F238E27FC236}">
                <a16:creationId xmlns:a16="http://schemas.microsoft.com/office/drawing/2014/main" id="{2CBA5D94-E1C8-7F86-5AAB-F1AF318E7BF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55743" y="5899441"/>
            <a:ext cx="338591" cy="308194"/>
          </a:xfrm>
          <a:prstGeom prst="rect">
            <a:avLst/>
          </a:prstGeom>
        </p:spPr>
      </p:pic>
      <p:pic>
        <p:nvPicPr>
          <p:cNvPr id="23" name="Picture 4">
            <a:extLst>
              <a:ext uri="{FF2B5EF4-FFF2-40B4-BE49-F238E27FC236}">
                <a16:creationId xmlns:a16="http://schemas.microsoft.com/office/drawing/2014/main" id="{9362D002-2170-A620-B6EC-A56154FADD1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48502" y="6481243"/>
            <a:ext cx="338591" cy="308194"/>
          </a:xfrm>
          <a:prstGeom prst="rect">
            <a:avLst/>
          </a:prstGeom>
        </p:spPr>
      </p:pic>
      <p:pic>
        <p:nvPicPr>
          <p:cNvPr id="27" name="Picture 4">
            <a:extLst>
              <a:ext uri="{FF2B5EF4-FFF2-40B4-BE49-F238E27FC236}">
                <a16:creationId xmlns:a16="http://schemas.microsoft.com/office/drawing/2014/main" id="{126C8E42-3261-4503-0F0E-4DBBBE2301B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61199" y="7027606"/>
            <a:ext cx="338591" cy="308194"/>
          </a:xfrm>
          <a:prstGeom prst="rect">
            <a:avLst/>
          </a:prstGeom>
        </p:spPr>
      </p:pic>
      <p:pic>
        <p:nvPicPr>
          <p:cNvPr id="29" name="Picture 4">
            <a:extLst>
              <a:ext uri="{FF2B5EF4-FFF2-40B4-BE49-F238E27FC236}">
                <a16:creationId xmlns:a16="http://schemas.microsoft.com/office/drawing/2014/main" id="{40AA5F28-097B-C523-9550-7DD3D45A85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72636" y="7602262"/>
            <a:ext cx="338591" cy="308194"/>
          </a:xfrm>
          <a:prstGeom prst="rect">
            <a:avLst/>
          </a:prstGeom>
        </p:spPr>
      </p:pic>
      <p:pic>
        <p:nvPicPr>
          <p:cNvPr id="25" name="Picture 4">
            <a:extLst>
              <a:ext uri="{FF2B5EF4-FFF2-40B4-BE49-F238E27FC236}">
                <a16:creationId xmlns:a16="http://schemas.microsoft.com/office/drawing/2014/main" id="{DCB435B2-613D-BC23-5B61-0EA362B594B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85900" y="8669213"/>
            <a:ext cx="338591" cy="308194"/>
          </a:xfrm>
          <a:prstGeom prst="rect">
            <a:avLst/>
          </a:prstGeom>
        </p:spPr>
      </p:pic>
    </p:spTree>
    <p:extLst>
      <p:ext uri="{BB962C8B-B14F-4D97-AF65-F5344CB8AC3E}">
        <p14:creationId xmlns:p14="http://schemas.microsoft.com/office/powerpoint/2010/main" val="1096164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Social Entrepreneurship</a:t>
              </a:r>
            </a:p>
          </p:txBody>
        </p:sp>
      </p:grpSp>
      <p:sp>
        <p:nvSpPr>
          <p:cNvPr id="28" name="TextBox 28"/>
          <p:cNvSpPr txBox="1"/>
          <p:nvPr/>
        </p:nvSpPr>
        <p:spPr>
          <a:xfrm>
            <a:off x="2895600" y="3876097"/>
            <a:ext cx="8899201" cy="3488134"/>
          </a:xfrm>
          <a:prstGeom prst="rect">
            <a:avLst/>
          </a:prstGeom>
        </p:spPr>
        <p:txBody>
          <a:bodyPr lIns="0" tIns="0" rIns="0" bIns="0" rtlCol="0" anchor="t">
            <a:spAutoFit/>
          </a:bodyPr>
          <a:lstStyle/>
          <a:p>
            <a:pPr algn="just">
              <a:lnSpc>
                <a:spcPts val="3359"/>
              </a:lnSpc>
            </a:pPr>
            <a:r>
              <a:rPr lang="en-US" sz="2800" spc="-36" dirty="0">
                <a:latin typeface="Abhaya Libre Regular"/>
              </a:rPr>
              <a:t>Social entrepreneurship is a buffer against crises for two reasons. The first is because of special rules /non-profit, surplus distribution, democratic governance/, it seeks longer-term strategies. The second is flexibility of working hours and wages, less hierarchy in pay, job stability /less turnover, retaining adult jobs, integrating women/ and continues to receive donations and voluntary work because people believe in it.</a:t>
            </a: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2150973"/>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06 - </a:t>
            </a:r>
            <a:r>
              <a:rPr lang="en-US" sz="6410" dirty="0">
                <a:solidFill>
                  <a:srgbClr val="000000"/>
                </a:solidFill>
                <a:latin typeface="Abhaya Libre Regular"/>
              </a:rPr>
              <a:t>The role of social entrepreneurship for regional development </a:t>
            </a:r>
          </a:p>
        </p:txBody>
      </p:sp>
    </p:spTree>
    <p:extLst>
      <p:ext uri="{BB962C8B-B14F-4D97-AF65-F5344CB8AC3E}">
        <p14:creationId xmlns:p14="http://schemas.microsoft.com/office/powerpoint/2010/main" val="889225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Social Entrepreneurship</a:t>
              </a:r>
            </a:p>
          </p:txBody>
        </p:sp>
      </p:grpSp>
      <p:sp>
        <p:nvSpPr>
          <p:cNvPr id="28" name="TextBox 28"/>
          <p:cNvSpPr txBox="1"/>
          <p:nvPr/>
        </p:nvSpPr>
        <p:spPr>
          <a:xfrm>
            <a:off x="2682222" y="3876097"/>
            <a:ext cx="9831217" cy="5215530"/>
          </a:xfrm>
          <a:prstGeom prst="rect">
            <a:avLst/>
          </a:prstGeom>
        </p:spPr>
        <p:txBody>
          <a:bodyPr wrap="square" lIns="0" tIns="0" rIns="0" bIns="0" rtlCol="0" anchor="t">
            <a:spAutoFit/>
          </a:bodyPr>
          <a:lstStyle/>
          <a:p>
            <a:pPr algn="just">
              <a:lnSpc>
                <a:spcPts val="3359"/>
              </a:lnSpc>
            </a:pPr>
            <a:r>
              <a:rPr lang="en-US" sz="2400" dirty="0">
                <a:latin typeface="Abhaya Libre Regular" panose="020B0604020202020204" charset="0"/>
                <a:cs typeface="Abhaya Libre Regular" panose="020B0604020202020204" charset="0"/>
              </a:rPr>
              <a:t>Social economy theory uses social enterprise to respond to the needs of the new paradigm in local and regional development (LRD). In the context of LRD, scholars consider social enterprise a relatively new idea that provides sustainable goods and services. Social enterprises provide regions with necessary assets and social infrastructure, such as an understanding of the region or community based on the context of social enterprises. The following table presents the relationship between types of values and their functions in local and regional development. Simon Bridge and other authors discuss the role of social enterprises in local and regional development based on the implementation of these values. In business and entrepreneurship, implementation is related to the factors and values of local and regional development.</a:t>
            </a:r>
            <a:endParaRPr lang="en-US" sz="2400" spc="-36" dirty="0">
              <a:latin typeface="Abhaya Libre Regular" panose="020B0604020202020204"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2150973"/>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07 - </a:t>
            </a:r>
            <a:r>
              <a:rPr lang="en-US" sz="6410" dirty="0">
                <a:solidFill>
                  <a:srgbClr val="000000"/>
                </a:solidFill>
                <a:latin typeface="Abhaya Libre Regular"/>
              </a:rPr>
              <a:t>Social Enterprise as a Catalyst for Sustainable Local and Regional Development</a:t>
            </a:r>
          </a:p>
        </p:txBody>
      </p:sp>
    </p:spTree>
    <p:extLst>
      <p:ext uri="{BB962C8B-B14F-4D97-AF65-F5344CB8AC3E}">
        <p14:creationId xmlns:p14="http://schemas.microsoft.com/office/powerpoint/2010/main" val="3065988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Disclaimer</a:t>
            </a:r>
          </a:p>
        </p:txBody>
      </p:sp>
      <p:sp>
        <p:nvSpPr>
          <p:cNvPr id="3" name="TextBox 3"/>
          <p:cNvSpPr txBox="1"/>
          <p:nvPr/>
        </p:nvSpPr>
        <p:spPr>
          <a:xfrm>
            <a:off x="1784075" y="2828851"/>
            <a:ext cx="15741892" cy="4222115"/>
          </a:xfrm>
          <a:prstGeom prst="rect">
            <a:avLst/>
          </a:prstGeom>
        </p:spPr>
        <p:txBody>
          <a:bodyPr lIns="0" tIns="0" rIns="0" bIns="0" rtlCol="0" anchor="t">
            <a:spAutoFit/>
          </a:bodyPr>
          <a:lstStyle/>
          <a:p>
            <a:pPr algn="just">
              <a:lnSpc>
                <a:spcPts val="4619"/>
              </a:lnSpc>
            </a:pPr>
            <a:r>
              <a:rPr lang="en-US" sz="3299" spc="-49">
                <a:solidFill>
                  <a:srgbClr val="000000"/>
                </a:solidFill>
                <a:latin typeface="Abhaya Libre Regular"/>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pPr algn="just">
              <a:lnSpc>
                <a:spcPts val="2380"/>
              </a:lnSpc>
            </a:pPr>
            <a:endParaRPr lang="en-US" sz="3299" spc="-49">
              <a:solidFill>
                <a:srgbClr val="000000"/>
              </a:solidFill>
              <a:latin typeface="Abhaya Libre Regular"/>
            </a:endParaRPr>
          </a:p>
          <a:p>
            <a:pPr algn="just">
              <a:lnSpc>
                <a:spcPts val="4619"/>
              </a:lnSpc>
            </a:pPr>
            <a:r>
              <a:rPr lang="en-US" sz="3299" spc="-49">
                <a:solidFill>
                  <a:srgbClr val="000000"/>
                </a:solidFill>
                <a:latin typeface="Abhaya Libre Regular"/>
              </a:rPr>
              <a:t>Project Nº: 2021-1-RO01-KA220-VET-000028118</a:t>
            </a:r>
          </a:p>
          <a:p>
            <a:pPr algn="just">
              <a:lnSpc>
                <a:spcPts val="4619"/>
              </a:lnSpc>
            </a:pPr>
            <a:endParaRPr lang="en-US" sz="3299" spc="-49">
              <a:solidFill>
                <a:srgbClr val="000000"/>
              </a:solidFill>
              <a:latin typeface="Abhaya Libre Regular"/>
            </a:endParaRPr>
          </a:p>
          <a:p>
            <a:pPr>
              <a:lnSpc>
                <a:spcPts val="3499"/>
              </a:lnSpc>
            </a:pPr>
            <a:endParaRPr lang="en-US" sz="3299" spc="-49">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54" name="Rectangle 4">
            <a:extLst>
              <a:ext uri="{FF2B5EF4-FFF2-40B4-BE49-F238E27FC236}">
                <a16:creationId xmlns:a16="http://schemas.microsoft.com/office/drawing/2014/main" id="{04C2BCBB-3FA6-6C25-EABE-74A16A827D3F}"/>
              </a:ext>
            </a:extLst>
          </p:cNvPr>
          <p:cNvSpPr>
            <a:spLocks noChangeArrowheads="1"/>
          </p:cNvSpPr>
          <p:nvPr/>
        </p:nvSpPr>
        <p:spPr bwMode="auto">
          <a:xfrm>
            <a:off x="457200" y="36798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55" name="Table 5">
            <a:extLst>
              <a:ext uri="{FF2B5EF4-FFF2-40B4-BE49-F238E27FC236}">
                <a16:creationId xmlns:a16="http://schemas.microsoft.com/office/drawing/2014/main" id="{7D365AAE-16E5-73CC-825A-64170353A8FB}"/>
              </a:ext>
            </a:extLst>
          </p:cNvPr>
          <p:cNvGraphicFramePr>
            <a:graphicFrameLocks noGrp="1"/>
          </p:cNvGraphicFramePr>
          <p:nvPr>
            <p:extLst>
              <p:ext uri="{D42A27DB-BD31-4B8C-83A1-F6EECF244321}">
                <p14:modId xmlns:p14="http://schemas.microsoft.com/office/powerpoint/2010/main" val="186656583"/>
              </p:ext>
            </p:extLst>
          </p:nvPr>
        </p:nvGraphicFramePr>
        <p:xfrm>
          <a:off x="916653" y="2800916"/>
          <a:ext cx="16230600" cy="6170450"/>
        </p:xfrm>
        <a:graphic>
          <a:graphicData uri="http://schemas.openxmlformats.org/drawingml/2006/table">
            <a:tbl>
              <a:tblPr/>
              <a:tblGrid>
                <a:gridCol w="541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tblGrid>
              <a:tr h="698509">
                <a:tc>
                  <a:txBody>
                    <a:bodyPr/>
                    <a:lstStyle/>
                    <a:p>
                      <a:r>
                        <a:rPr lang="en-US" sz="2400" b="1" dirty="0"/>
                        <a:t>Types of Values</a:t>
                      </a:r>
                    </a:p>
                  </a:txBody>
                  <a:tcPr anchor="ctr">
                    <a:lnL w="0" cap="flat" cmpd="sng" algn="ctr">
                      <a:solidFill>
                        <a:srgbClr val="99ACFF"/>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r>
                        <a:rPr lang="en-US" sz="2400" b="1" dirty="0"/>
                        <a:t>Functions</a:t>
                      </a: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dirty="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1067110">
                <a:tc>
                  <a:txBody>
                    <a:bodyPr/>
                    <a:lstStyle/>
                    <a:p>
                      <a:r>
                        <a:rPr lang="en-US" sz="2200" b="0" i="0" u="none" strike="noStrike" kern="1200" dirty="0">
                          <a:solidFill>
                            <a:schemeClr val="tx1"/>
                          </a:solidFill>
                          <a:effectLst/>
                          <a:latin typeface="Abhaya Libre Regular" panose="020B0604020202020204" charset="0"/>
                          <a:ea typeface="+mn-ea"/>
                          <a:cs typeface="Abhaya Libre Regular" panose="020B0604020202020204" charset="0"/>
                        </a:rPr>
                        <a:t>Economic value</a:t>
                      </a:r>
                      <a:endParaRPr lang="bg-BG" sz="2200" b="0" i="0" u="none" strike="noStrike" kern="1200" dirty="0">
                        <a:solidFill>
                          <a:schemeClr val="tx1"/>
                        </a:solidFill>
                        <a:effectLst/>
                        <a:latin typeface="+mn-lt"/>
                        <a:ea typeface="+mn-ea"/>
                        <a:cs typeface="Abhaya Libre Regular"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a:txBody>
                    <a:bodyPr/>
                    <a:lstStyle/>
                    <a:p>
                      <a:pPr algn="just"/>
                      <a:r>
                        <a:rPr lang="en-US" sz="2200" dirty="0">
                          <a:latin typeface="Abhaya Libre Regular" panose="020B0604020202020204" charset="0"/>
                          <a:cs typeface="Abhaya Libre Regular" panose="020B0604020202020204" charset="0"/>
                        </a:rPr>
                        <a:t>Produce goods and services; Foster enterprise and competitiveness; Create employment, especially for socially marginalized individuals and groups; Train people and help them find jobs ; Facilitate economic/social development with grants (e.g., from foundations) and low; interest loans (e.g., from credit unions) </a:t>
                      </a:r>
                      <a:endParaRPr lang="bg-BG" sz="2200" dirty="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1762123">
                <a:tc>
                  <a:txBody>
                    <a:bodyPr/>
                    <a:lstStyle/>
                    <a:p>
                      <a:r>
                        <a:rPr lang="en-US" sz="2200" dirty="0">
                          <a:latin typeface="Abhaya Libre Regular" panose="020B0604020202020204" charset="0"/>
                          <a:cs typeface="Abhaya Libre Regular" panose="020B0604020202020204" charset="0"/>
                        </a:rPr>
                        <a:t>Social value</a:t>
                      </a:r>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en-US" sz="2200" dirty="0">
                          <a:latin typeface="Abhaya Libre Regular" panose="020B0604020202020204" charset="0"/>
                          <a:cs typeface="Abhaya Libre Regular" panose="020B0604020202020204" charset="0"/>
                        </a:rPr>
                        <a:t>Supplement public sector social services and address welfare state problems with solutions such as affordable childcare; Foster innovative services and introduce new or improved services (to be later adopted by the public sector); Provide alternative social service business models; Aid recovery by providing services to those whom other initiatives cannot or do not reach; Foster social inclusion, social cohesion, and social capital; Enhance civic involvement through volunteering </a:t>
                      </a:r>
                      <a:endParaRPr lang="bg-BG" sz="2200" dirty="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r h="1936261">
                <a:tc>
                  <a:txBody>
                    <a:bodyPr/>
                    <a:lstStyle/>
                    <a:p>
                      <a:r>
                        <a:rPr lang="en-US" sz="2200" dirty="0">
                          <a:latin typeface="Abhaya Libre Regular" panose="020B0604020202020204" charset="0"/>
                          <a:cs typeface="Abhaya Libre Regular" panose="020B0604020202020204" charset="0"/>
                        </a:rPr>
                        <a:t>Regional value</a:t>
                      </a:r>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en-US" sz="2200" dirty="0">
                          <a:latin typeface="Abhaya Libre Regular" panose="020B0604020202020204" charset="0"/>
                          <a:cs typeface="Abhaya Libre Regular" panose="020B0604020202020204" charset="0"/>
                        </a:rPr>
                        <a:t>Contribute to enterprises with low levels of private entrepreneurship; Create and manage workplaces; Facilitate land, structure, and resource ownership for community use; Provide local facilities in remote communities, such as shops and pubs; Refurbish old structures to preserve local history that could otherwise be lost to redevelopment; Provide local public amenity spaces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3"/>
                  </a:ext>
                </a:extLst>
              </a:tr>
            </a:tbl>
          </a:graphicData>
        </a:graphic>
      </p:graphicFrame>
      <p:sp>
        <p:nvSpPr>
          <p:cNvPr id="59" name="TextBox 58">
            <a:extLst>
              <a:ext uri="{FF2B5EF4-FFF2-40B4-BE49-F238E27FC236}">
                <a16:creationId xmlns:a16="http://schemas.microsoft.com/office/drawing/2014/main" id="{3C9939CC-FB0D-0B68-2E4F-06244DE2249B}"/>
              </a:ext>
            </a:extLst>
          </p:cNvPr>
          <p:cNvSpPr txBox="1"/>
          <p:nvPr/>
        </p:nvSpPr>
        <p:spPr>
          <a:xfrm>
            <a:off x="1673922" y="793812"/>
            <a:ext cx="14937678" cy="1569660"/>
          </a:xfrm>
          <a:prstGeom prst="rect">
            <a:avLst/>
          </a:prstGeom>
          <a:noFill/>
        </p:spPr>
        <p:txBody>
          <a:bodyPr wrap="square">
            <a:spAutoFit/>
          </a:bodyPr>
          <a:lstStyle/>
          <a:p>
            <a:pPr algn="ctr"/>
            <a:r>
              <a:rPr lang="bg-BG" sz="4800" dirty="0">
                <a:latin typeface="Abhaya Libre Regular" panose="020B0604020202020204" charset="0"/>
                <a:cs typeface="Abhaya Libre Regular" panose="020B0604020202020204" charset="0"/>
              </a:rPr>
              <a:t>07 - </a:t>
            </a:r>
            <a:r>
              <a:rPr lang="en-US" sz="4800" dirty="0">
                <a:latin typeface="Abhaya Libre Regular" panose="020B0604020202020204" charset="0"/>
                <a:cs typeface="Abhaya Libre Regular" panose="020B0604020202020204" charset="0"/>
              </a:rPr>
              <a:t>Social Enterprise as a Catalyst for Sustainable Local and Regional Development</a:t>
            </a:r>
          </a:p>
        </p:txBody>
      </p:sp>
      <p:sp>
        <p:nvSpPr>
          <p:cNvPr id="3" name="TextBox 2">
            <a:extLst>
              <a:ext uri="{FF2B5EF4-FFF2-40B4-BE49-F238E27FC236}">
                <a16:creationId xmlns:a16="http://schemas.microsoft.com/office/drawing/2014/main" id="{B56C8260-F716-9E2F-369B-0594D29C4DA9}"/>
              </a:ext>
            </a:extLst>
          </p:cNvPr>
          <p:cNvSpPr txBox="1"/>
          <p:nvPr/>
        </p:nvSpPr>
        <p:spPr>
          <a:xfrm>
            <a:off x="2966826" y="2290520"/>
            <a:ext cx="11982450" cy="461665"/>
          </a:xfrm>
          <a:prstGeom prst="rect">
            <a:avLst/>
          </a:prstGeom>
          <a:noFill/>
        </p:spPr>
        <p:txBody>
          <a:bodyPr wrap="square">
            <a:spAutoFit/>
          </a:bodyPr>
          <a:lstStyle/>
          <a:p>
            <a:pPr algn="ctr"/>
            <a:r>
              <a:rPr lang="en-US" sz="2400" dirty="0">
                <a:latin typeface="Abhaya Libre Regular" panose="020B0604020202020204" charset="0"/>
                <a:cs typeface="Abhaya Libre Regular" panose="020B0604020202020204" charset="0"/>
              </a:rPr>
              <a:t>Types of social enterprise values and their functions in local and regional development</a:t>
            </a:r>
            <a:endParaRPr lang="bg-BG"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2436058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54" name="Rectangle 4">
            <a:extLst>
              <a:ext uri="{FF2B5EF4-FFF2-40B4-BE49-F238E27FC236}">
                <a16:creationId xmlns:a16="http://schemas.microsoft.com/office/drawing/2014/main" id="{04C2BCBB-3FA6-6C25-EABE-74A16A827D3F}"/>
              </a:ext>
            </a:extLst>
          </p:cNvPr>
          <p:cNvSpPr>
            <a:spLocks noChangeArrowheads="1"/>
          </p:cNvSpPr>
          <p:nvPr/>
        </p:nvSpPr>
        <p:spPr bwMode="auto">
          <a:xfrm>
            <a:off x="457200" y="36798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55" name="Table 5">
            <a:extLst>
              <a:ext uri="{FF2B5EF4-FFF2-40B4-BE49-F238E27FC236}">
                <a16:creationId xmlns:a16="http://schemas.microsoft.com/office/drawing/2014/main" id="{7D365AAE-16E5-73CC-825A-64170353A8FB}"/>
              </a:ext>
            </a:extLst>
          </p:cNvPr>
          <p:cNvGraphicFramePr>
            <a:graphicFrameLocks noGrp="1"/>
          </p:cNvGraphicFramePr>
          <p:nvPr>
            <p:extLst>
              <p:ext uri="{D42A27DB-BD31-4B8C-83A1-F6EECF244321}">
                <p14:modId xmlns:p14="http://schemas.microsoft.com/office/powerpoint/2010/main" val="3558357386"/>
              </p:ext>
            </p:extLst>
          </p:nvPr>
        </p:nvGraphicFramePr>
        <p:xfrm>
          <a:off x="898510" y="2696431"/>
          <a:ext cx="16230600" cy="4025221"/>
        </p:xfrm>
        <a:graphic>
          <a:graphicData uri="http://schemas.openxmlformats.org/drawingml/2006/table">
            <a:tbl>
              <a:tblPr/>
              <a:tblGrid>
                <a:gridCol w="5410200">
                  <a:extLst>
                    <a:ext uri="{9D8B030D-6E8A-4147-A177-3AD203B41FA5}">
                      <a16:colId xmlns:a16="http://schemas.microsoft.com/office/drawing/2014/main" val="20000"/>
                    </a:ext>
                  </a:extLst>
                </a:gridCol>
                <a:gridCol w="10589547">
                  <a:extLst>
                    <a:ext uri="{9D8B030D-6E8A-4147-A177-3AD203B41FA5}">
                      <a16:colId xmlns:a16="http://schemas.microsoft.com/office/drawing/2014/main" val="20001"/>
                    </a:ext>
                  </a:extLst>
                </a:gridCol>
                <a:gridCol w="230853">
                  <a:extLst>
                    <a:ext uri="{9D8B030D-6E8A-4147-A177-3AD203B41FA5}">
                      <a16:colId xmlns:a16="http://schemas.microsoft.com/office/drawing/2014/main" val="20002"/>
                    </a:ext>
                  </a:extLst>
                </a:gridCol>
              </a:tblGrid>
              <a:tr h="482272">
                <a:tc>
                  <a:txBody>
                    <a:bodyPr/>
                    <a:lstStyle/>
                    <a:p>
                      <a:r>
                        <a:rPr lang="en-US" sz="2400" b="1" dirty="0"/>
                        <a:t>Types of Values</a:t>
                      </a:r>
                    </a:p>
                  </a:txBody>
                  <a:tcPr anchor="ctr">
                    <a:lnL w="0" cap="flat" cmpd="sng" algn="ctr">
                      <a:solidFill>
                        <a:srgbClr val="99ACFF"/>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r>
                        <a:rPr lang="en-US" sz="2400" b="1" dirty="0"/>
                        <a:t>Functions</a:t>
                      </a: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dirty="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915385">
                <a:tc>
                  <a:txBody>
                    <a:bodyPr/>
                    <a:lstStyle/>
                    <a:p>
                      <a:r>
                        <a:rPr lang="en-US" sz="2200" b="0" i="0" u="none" strike="noStrike" kern="1200" dirty="0">
                          <a:solidFill>
                            <a:schemeClr val="tx1"/>
                          </a:solidFill>
                          <a:effectLst/>
                          <a:latin typeface="Abhaya Libre Regular" panose="020B0604020202020204" charset="0"/>
                          <a:ea typeface="+mn-ea"/>
                          <a:cs typeface="Abhaya Libre Regular" panose="020B0604020202020204" charset="0"/>
                        </a:rPr>
                        <a:t>Environmental/cultural/artistic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spcBef>
                          <a:spcPts val="600"/>
                        </a:spcBef>
                      </a:pPr>
                      <a:r>
                        <a:rPr lang="en-US" sz="2200" dirty="0">
                          <a:latin typeface="Abhaya Libre Regular" panose="020B0604020202020204" charset="0"/>
                          <a:cs typeface="Abhaya Libre Regular" panose="020B0604020202020204" charset="0"/>
                        </a:rPr>
                        <a:t>Promote and practice environmental sustainability; Implement recycling systems when financial returns to the private sector is low; Facilitate artistic and sports activities</a:t>
                      </a:r>
                      <a:r>
                        <a:rPr lang="bg-BG" sz="2200" dirty="0">
                          <a:latin typeface="Abhaya Libre Regular" panose="020B0604020202020204" charset="0"/>
                          <a:cs typeface="Abhaya Libre Regular" panose="020B0604020202020204" charset="0"/>
                        </a:rPr>
                        <a:t>.</a:t>
                      </a:r>
                    </a:p>
                    <a:p>
                      <a:pPr algn="just">
                        <a:spcBef>
                          <a:spcPts val="600"/>
                        </a:spcBef>
                      </a:pPr>
                      <a:endParaRPr lang="bg-BG" sz="2200" dirty="0">
                        <a:latin typeface="Abhaya Libre Regular" panose="020B0604020202020204" charset="0"/>
                        <a:cs typeface="Abhaya Libre Regular" panose="020B0604020202020204" charset="0"/>
                      </a:endParaRPr>
                    </a:p>
                    <a:p>
                      <a:pPr algn="just"/>
                      <a:endParaRPr lang="bg-BG"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dirty="0"/>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2034189">
                <a:tc>
                  <a:txBody>
                    <a:bodyPr/>
                    <a:lstStyle/>
                    <a:p>
                      <a:r>
                        <a:rPr lang="en-US" sz="2200" dirty="0">
                          <a:latin typeface="Abhaya Libre Regular" panose="020B0604020202020204" charset="0"/>
                          <a:cs typeface="Abhaya Libre Regular" panose="020B0604020202020204" charset="0"/>
                        </a:rPr>
                        <a:t>Political value</a:t>
                      </a:r>
                      <a:endParaRPr lang="bg-BG" sz="2200" dirty="0">
                        <a:latin typeface="Abhaya Libre Regular" panose="020B0604020202020204" charset="0"/>
                        <a:cs typeface="Abhaya Libre Regular" panose="020B0604020202020204" charset="0"/>
                      </a:endParaRPr>
                    </a:p>
                    <a:p>
                      <a:endParaRPr lang="bg-BG" sz="2200" dirty="0">
                        <a:latin typeface="Abhaya Libre Regular" panose="020B0604020202020204" charset="0"/>
                        <a:cs typeface="Abhaya Libre Regular" panose="020B0604020202020204" charset="0"/>
                      </a:endParaRPr>
                    </a:p>
                    <a:p>
                      <a:endParaRPr lang="bg-BG"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en-US" sz="2200" dirty="0">
                          <a:latin typeface="Abhaya Libre Regular" panose="020B0604020202020204" charset="0"/>
                          <a:cs typeface="Abhaya Libre Regular" panose="020B0604020202020204" charset="0"/>
                        </a:rPr>
                        <a:t>Advocate for an equitable society, democratic participation, and involved citizenship; Facilitate stakeholder engagement and pluralism; Provide an alternative economic approach and show that business is for more than maximizing profit and personal enrichment; Provide an alternative model</a:t>
                      </a:r>
                      <a:endParaRPr lang="bg-BG"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bl>
          </a:graphicData>
        </a:graphic>
      </p:graphicFrame>
      <p:sp>
        <p:nvSpPr>
          <p:cNvPr id="59" name="TextBox 58">
            <a:extLst>
              <a:ext uri="{FF2B5EF4-FFF2-40B4-BE49-F238E27FC236}">
                <a16:creationId xmlns:a16="http://schemas.microsoft.com/office/drawing/2014/main" id="{3C9939CC-FB0D-0B68-2E4F-06244DE2249B}"/>
              </a:ext>
            </a:extLst>
          </p:cNvPr>
          <p:cNvSpPr txBox="1"/>
          <p:nvPr/>
        </p:nvSpPr>
        <p:spPr>
          <a:xfrm>
            <a:off x="1673922" y="793812"/>
            <a:ext cx="14937678" cy="2308324"/>
          </a:xfrm>
          <a:prstGeom prst="rect">
            <a:avLst/>
          </a:prstGeom>
          <a:noFill/>
        </p:spPr>
        <p:txBody>
          <a:bodyPr wrap="square">
            <a:spAutoFit/>
          </a:bodyPr>
          <a:lstStyle/>
          <a:p>
            <a:pPr algn="ctr"/>
            <a:r>
              <a:rPr lang="bg-BG" sz="4800" dirty="0">
                <a:latin typeface="Abhaya Libre Regular" panose="020B0604020202020204" charset="0"/>
                <a:cs typeface="Abhaya Libre Regular" panose="020B0604020202020204" charset="0"/>
              </a:rPr>
              <a:t>07 - </a:t>
            </a:r>
            <a:r>
              <a:rPr lang="en-US" sz="4800" dirty="0">
                <a:latin typeface="Abhaya Libre Regular" panose="020B0604020202020204" charset="0"/>
                <a:cs typeface="Abhaya Libre Regular" panose="020B0604020202020204" charset="0"/>
              </a:rPr>
              <a:t>Types of social enterprise values and their functions in local and regional development</a:t>
            </a:r>
            <a:endParaRPr lang="bg-BG" sz="4800" dirty="0">
              <a:latin typeface="Abhaya Libre Regular" panose="020B0604020202020204" charset="0"/>
              <a:cs typeface="Abhaya Libre Regular" panose="020B0604020202020204" charset="0"/>
            </a:endParaRPr>
          </a:p>
          <a:p>
            <a:pPr algn="ctr"/>
            <a:endParaRPr lang="en-US" sz="4800" dirty="0">
              <a:latin typeface="Abhaya Libre Regular" panose="020B0604020202020204" charset="0"/>
              <a:cs typeface="Abhaya Libre Regular" panose="020B0604020202020204" charset="0"/>
            </a:endParaRPr>
          </a:p>
        </p:txBody>
      </p:sp>
      <p:sp>
        <p:nvSpPr>
          <p:cNvPr id="4" name="TextBox 3">
            <a:extLst>
              <a:ext uri="{FF2B5EF4-FFF2-40B4-BE49-F238E27FC236}">
                <a16:creationId xmlns:a16="http://schemas.microsoft.com/office/drawing/2014/main" id="{C320FD88-D61B-A739-07ED-ADAFC3256B73}"/>
              </a:ext>
            </a:extLst>
          </p:cNvPr>
          <p:cNvSpPr txBox="1"/>
          <p:nvPr/>
        </p:nvSpPr>
        <p:spPr>
          <a:xfrm>
            <a:off x="1574812" y="6592300"/>
            <a:ext cx="914400" cy="646331"/>
          </a:xfrm>
          <a:prstGeom prst="rect">
            <a:avLst/>
          </a:prstGeom>
          <a:noFill/>
        </p:spPr>
        <p:txBody>
          <a:bodyPr wrap="square" rtlCol="0">
            <a:spAutoFit/>
          </a:bodyPr>
          <a:lstStyle/>
          <a:p>
            <a:endParaRPr lang="en-US" dirty="0"/>
          </a:p>
          <a:p>
            <a:r>
              <a:rPr lang="en-US" dirty="0"/>
              <a:t>Source: </a:t>
            </a:r>
            <a:endParaRPr lang="bg-BG" dirty="0"/>
          </a:p>
        </p:txBody>
      </p:sp>
      <p:sp>
        <p:nvSpPr>
          <p:cNvPr id="6" name="TextBox 5">
            <a:extLst>
              <a:ext uri="{FF2B5EF4-FFF2-40B4-BE49-F238E27FC236}">
                <a16:creationId xmlns:a16="http://schemas.microsoft.com/office/drawing/2014/main" id="{C5739218-2718-74B5-232A-BDA021978708}"/>
              </a:ext>
            </a:extLst>
          </p:cNvPr>
          <p:cNvSpPr txBox="1"/>
          <p:nvPr/>
        </p:nvSpPr>
        <p:spPr>
          <a:xfrm>
            <a:off x="2395759" y="6857933"/>
            <a:ext cx="2129971" cy="369332"/>
          </a:xfrm>
          <a:prstGeom prst="rect">
            <a:avLst/>
          </a:prstGeom>
          <a:noFill/>
        </p:spPr>
        <p:txBody>
          <a:bodyPr wrap="square">
            <a:spAutoFit/>
          </a:bodyPr>
          <a:lstStyle/>
          <a:p>
            <a:r>
              <a:rPr lang="en-US" dirty="0">
                <a:hlinkClick r:id="rId14"/>
              </a:rPr>
              <a:t>79.pdf (uni-sz.bg)</a:t>
            </a:r>
            <a:endParaRPr lang="bg-BG" dirty="0"/>
          </a:p>
        </p:txBody>
      </p:sp>
    </p:spTree>
    <p:extLst>
      <p:ext uri="{BB962C8B-B14F-4D97-AF65-F5344CB8AC3E}">
        <p14:creationId xmlns:p14="http://schemas.microsoft.com/office/powerpoint/2010/main" val="419768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157" y="6178329"/>
            <a:ext cx="1539473" cy="170022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9829" y="2465211"/>
            <a:ext cx="1149109" cy="1370025"/>
          </a:xfrm>
          <a:prstGeom prst="rect">
            <a:avLst/>
          </a:prstGeom>
        </p:spPr>
      </p:pic>
      <p:sp>
        <p:nvSpPr>
          <p:cNvPr id="6" name="AutoShape 6"/>
          <p:cNvSpPr/>
          <p:nvPr/>
        </p:nvSpPr>
        <p:spPr>
          <a:xfrm>
            <a:off x="2460893" y="3150224"/>
            <a:ext cx="5349082" cy="0"/>
          </a:xfrm>
          <a:prstGeom prst="line">
            <a:avLst/>
          </a:prstGeom>
          <a:ln w="38100" cap="flat">
            <a:solidFill>
              <a:srgbClr val="04989E"/>
            </a:solidFill>
            <a:prstDash val="solid"/>
            <a:headEnd type="none" w="sm" len="sm"/>
            <a:tailEnd type="none" w="sm" len="sm"/>
          </a:ln>
        </p:spPr>
      </p:sp>
      <p:sp>
        <p:nvSpPr>
          <p:cNvPr id="7" name="AutoShape 7"/>
          <p:cNvSpPr/>
          <p:nvPr/>
        </p:nvSpPr>
        <p:spPr>
          <a:xfrm rot="5431712">
            <a:off x="987461" y="4664276"/>
            <a:ext cx="2990133" cy="0"/>
          </a:xfrm>
          <a:prstGeom prst="line">
            <a:avLst/>
          </a:prstGeom>
          <a:ln w="38100" cap="flat">
            <a:solidFill>
              <a:srgbClr val="04989E"/>
            </a:solidFill>
            <a:prstDash val="solid"/>
            <a:headEnd type="none" w="sm" len="sm"/>
            <a:tailEnd type="none" w="sm" len="sm"/>
          </a:ln>
        </p:spPr>
      </p:sp>
      <p:sp>
        <p:nvSpPr>
          <p:cNvPr id="8" name="AutoShape 8"/>
          <p:cNvSpPr/>
          <p:nvPr/>
        </p:nvSpPr>
        <p:spPr>
          <a:xfrm rot="5376392">
            <a:off x="14511384" y="4594399"/>
            <a:ext cx="2774117" cy="0"/>
          </a:xfrm>
          <a:prstGeom prst="line">
            <a:avLst/>
          </a:prstGeom>
          <a:ln w="38100" cap="flat">
            <a:solidFill>
              <a:srgbClr val="04989E"/>
            </a:solidFill>
            <a:prstDash val="solid"/>
            <a:headEnd type="none" w="sm" len="sm"/>
            <a:tailEnd type="none" w="sm" len="sm"/>
          </a:ln>
        </p:spPr>
      </p:sp>
      <p:sp>
        <p:nvSpPr>
          <p:cNvPr id="9" name="AutoShape 9"/>
          <p:cNvSpPr/>
          <p:nvPr/>
        </p:nvSpPr>
        <p:spPr>
          <a:xfrm rot="-10800000">
            <a:off x="10797213" y="3188323"/>
            <a:ext cx="5110755" cy="0"/>
          </a:xfrm>
          <a:prstGeom prst="line">
            <a:avLst/>
          </a:prstGeom>
          <a:ln w="38100" cap="flat">
            <a:solidFill>
              <a:srgbClr val="04989E"/>
            </a:solidFill>
            <a:prstDash val="solid"/>
            <a:headEnd type="none" w="sm" len="sm"/>
            <a:tailEnd type="none" w="sm" len="sm"/>
          </a:ln>
        </p:spPr>
      </p:sp>
      <p:pic>
        <p:nvPicPr>
          <p:cNvPr id="10" name="Picture 10"/>
          <p:cNvPicPr>
            <a:picLocks noChangeAspect="1"/>
          </p:cNvPicPr>
          <p:nvPr/>
        </p:nvPicPr>
        <p:blipFill>
          <a:blip r:embed="rId6"/>
          <a:srcRect/>
          <a:stretch>
            <a:fillRect/>
          </a:stretch>
        </p:blipFill>
        <p:spPr>
          <a:xfrm>
            <a:off x="16418708" y="0"/>
            <a:ext cx="1869292" cy="1869292"/>
          </a:xfrm>
          <a:prstGeom prst="rect">
            <a:avLst/>
          </a:prstGeom>
        </p:spPr>
      </p:pic>
      <p:pic>
        <p:nvPicPr>
          <p:cNvPr id="12" name="Picture 12"/>
          <p:cNvPicPr>
            <a:picLocks noChangeAspect="1"/>
          </p:cNvPicPr>
          <p:nvPr/>
        </p:nvPicPr>
        <p:blipFill>
          <a:blip r:embed="rId7"/>
          <a:srcRect/>
          <a:stretch>
            <a:fillRect/>
          </a:stretch>
        </p:blipFill>
        <p:spPr>
          <a:xfrm>
            <a:off x="7645743" y="9182100"/>
            <a:ext cx="3710720" cy="779251"/>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67879">
            <a:off x="-3337052" y="7586960"/>
            <a:ext cx="5721823" cy="56698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28850">
            <a:off x="-3894162" y="-4468275"/>
            <a:ext cx="6836042" cy="677389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75256" y="8272281"/>
            <a:ext cx="2556197" cy="2751289"/>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7770796" y="4708877"/>
            <a:ext cx="4881157" cy="4874760"/>
          </a:xfrm>
          <a:prstGeom prst="rect">
            <a:avLst/>
          </a:prstGeom>
        </p:spPr>
      </p:pic>
      <p:pic>
        <p:nvPicPr>
          <p:cNvPr id="17" name="Picture 24">
            <a:extLst>
              <a:ext uri="{FF2B5EF4-FFF2-40B4-BE49-F238E27FC236}">
                <a16:creationId xmlns:a16="http://schemas.microsoft.com/office/drawing/2014/main" id="{19D93429-914D-39C7-F4F5-615B48D56BF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935204" y="6395282"/>
            <a:ext cx="1661639" cy="1377083"/>
          </a:xfrm>
          <a:prstGeom prst="rect">
            <a:avLst/>
          </a:prstGeom>
        </p:spPr>
      </p:pic>
      <p:sp>
        <p:nvSpPr>
          <p:cNvPr id="19" name="TextBox 18">
            <a:extLst>
              <a:ext uri="{FF2B5EF4-FFF2-40B4-BE49-F238E27FC236}">
                <a16:creationId xmlns:a16="http://schemas.microsoft.com/office/drawing/2014/main" id="{0C967DC6-2506-8223-3FB1-A4124F7FBA94}"/>
              </a:ext>
            </a:extLst>
          </p:cNvPr>
          <p:cNvSpPr txBox="1"/>
          <p:nvPr/>
        </p:nvSpPr>
        <p:spPr>
          <a:xfrm>
            <a:off x="3298371" y="3947621"/>
            <a:ext cx="12087301" cy="2616101"/>
          </a:xfrm>
          <a:prstGeom prst="rect">
            <a:avLst/>
          </a:prstGeom>
          <a:noFill/>
        </p:spPr>
        <p:txBody>
          <a:bodyPr wrap="square">
            <a:spAutoFit/>
          </a:bodyPr>
          <a:lstStyle/>
          <a:p>
            <a:pPr algn="just"/>
            <a:r>
              <a:rPr lang="en-US" sz="3200" dirty="0">
                <a:latin typeface="Abhaya Libre Regular" panose="020B0604020202020204" charset="0"/>
                <a:cs typeface="Abhaya Libre Regular" panose="020B0604020202020204" charset="0"/>
              </a:rPr>
              <a:t>Social entrepreneurship is an essential tool for the sustainable development and regional development,  supporting or realizing a social cause. It is a partially profitable activity, a new type of business, oriented towards creating conditions for a better life for the population.</a:t>
            </a:r>
          </a:p>
          <a:p>
            <a:endParaRPr lang="en-US" dirty="0"/>
          </a:p>
          <a:p>
            <a:r>
              <a:rPr lang="en-US" dirty="0"/>
              <a:t> </a:t>
            </a:r>
            <a:endParaRPr lang="bg-BG" dirty="0"/>
          </a:p>
        </p:txBody>
      </p:sp>
    </p:spTree>
    <p:extLst>
      <p:ext uri="{BB962C8B-B14F-4D97-AF65-F5344CB8AC3E}">
        <p14:creationId xmlns:p14="http://schemas.microsoft.com/office/powerpoint/2010/main" val="4243544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667000" y="727080"/>
            <a:ext cx="14173199"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Activities</a:t>
            </a:r>
          </a:p>
        </p:txBody>
      </p:sp>
      <p:sp>
        <p:nvSpPr>
          <p:cNvPr id="25" name="TextBox 11">
            <a:extLst>
              <a:ext uri="{FF2B5EF4-FFF2-40B4-BE49-F238E27FC236}">
                <a16:creationId xmlns:a16="http://schemas.microsoft.com/office/drawing/2014/main" id="{A0DA8313-E7C5-C382-7B20-B89C2B5476E1}"/>
              </a:ext>
            </a:extLst>
          </p:cNvPr>
          <p:cNvSpPr txBox="1"/>
          <p:nvPr/>
        </p:nvSpPr>
        <p:spPr>
          <a:xfrm>
            <a:off x="3361645" y="3585176"/>
            <a:ext cx="7687355" cy="2215991"/>
          </a:xfrm>
          <a:prstGeom prst="rect">
            <a:avLst/>
          </a:prstGeom>
        </p:spPr>
        <p:txBody>
          <a:bodyPr wrap="square" lIns="0" tIns="0" rIns="0" bIns="0" rtlCol="0" anchor="t">
            <a:spAutoFit/>
          </a:bodyPr>
          <a:lstStyle/>
          <a:p>
            <a:pPr algn="just"/>
            <a:r>
              <a:rPr lang="en-US" sz="3600" dirty="0">
                <a:latin typeface="Abhaya Libre Regular" panose="020B0604020202020204" charset="0"/>
                <a:cs typeface="Abhaya Libre Regular" panose="020B0604020202020204" charset="0"/>
              </a:rPr>
              <a:t>Scan</a:t>
            </a:r>
            <a:r>
              <a:rPr lang="bg-BG" sz="3600" dirty="0">
                <a:cs typeface="Abhaya Libre Regular" panose="020B0604020202020204" charset="0"/>
              </a:rPr>
              <a:t> </a:t>
            </a:r>
            <a:r>
              <a:rPr lang="en-US" sz="3600" dirty="0">
                <a:latin typeface="Abhaya Libre Regular" panose="020B0604020202020204" charset="0"/>
                <a:cs typeface="Abhaya Libre Regular" panose="020B0604020202020204" charset="0"/>
              </a:rPr>
              <a:t>the QR code and learn more about how to become a successful social entrepreneur.</a:t>
            </a:r>
            <a:endParaRPr lang="bg-BG" sz="3600" dirty="0">
              <a:cs typeface="Abhaya Libre Regular" panose="020B0604020202020204" charset="0"/>
            </a:endParaRPr>
          </a:p>
          <a:p>
            <a:pPr algn="just"/>
            <a:endParaRPr lang="bg-BG" sz="3600" b="0" i="0" dirty="0">
              <a:solidFill>
                <a:srgbClr val="000000"/>
              </a:solidFill>
              <a:effectLst/>
              <a:latin typeface="Akkurat"/>
            </a:endParaRPr>
          </a:p>
        </p:txBody>
      </p:sp>
      <p:pic>
        <p:nvPicPr>
          <p:cNvPr id="9" name="Picture 8">
            <a:extLst>
              <a:ext uri="{FF2B5EF4-FFF2-40B4-BE49-F238E27FC236}">
                <a16:creationId xmlns:a16="http://schemas.microsoft.com/office/drawing/2014/main" id="{13896E81-4CCB-8085-4389-274C63889F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69416" y="3314700"/>
            <a:ext cx="4345663" cy="4345663"/>
          </a:xfrm>
          <a:prstGeom prst="rect">
            <a:avLst/>
          </a:prstGeom>
        </p:spPr>
      </p:pic>
      <p:pic>
        <p:nvPicPr>
          <p:cNvPr id="11" name="Picture 10">
            <a:extLst>
              <a:ext uri="{FF2B5EF4-FFF2-40B4-BE49-F238E27FC236}">
                <a16:creationId xmlns:a16="http://schemas.microsoft.com/office/drawing/2014/main" id="{A04447EC-64E9-3A52-9F2C-AA1CEA5AE3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61645" y="5214266"/>
            <a:ext cx="2373086" cy="2373086"/>
          </a:xfrm>
          <a:prstGeom prst="rect">
            <a:avLst/>
          </a:prstGeom>
        </p:spPr>
      </p:pic>
      <p:sp>
        <p:nvSpPr>
          <p:cNvPr id="15" name="TextBox 14">
            <a:extLst>
              <a:ext uri="{FF2B5EF4-FFF2-40B4-BE49-F238E27FC236}">
                <a16:creationId xmlns:a16="http://schemas.microsoft.com/office/drawing/2014/main" id="{A79D68DF-084E-AC6E-00D8-2B762FB40E32}"/>
              </a:ext>
            </a:extLst>
          </p:cNvPr>
          <p:cNvSpPr txBox="1"/>
          <p:nvPr/>
        </p:nvSpPr>
        <p:spPr>
          <a:xfrm>
            <a:off x="5734731" y="5631127"/>
            <a:ext cx="5314269" cy="1754326"/>
          </a:xfrm>
          <a:prstGeom prst="rect">
            <a:avLst/>
          </a:prstGeom>
          <a:noFill/>
        </p:spPr>
        <p:txBody>
          <a:bodyPr wrap="square">
            <a:spAutoFit/>
          </a:bodyPr>
          <a:lstStyle/>
          <a:p>
            <a:pPr algn="just"/>
            <a:r>
              <a:rPr lang="en-US" sz="3600" dirty="0">
                <a:latin typeface="Abhaya Libre Regular" panose="020B0604020202020204" charset="0"/>
                <a:cs typeface="Abhaya Libre Regular" panose="020B0604020202020204" charset="0"/>
              </a:rPr>
              <a:t>Where to start and how to get to scaling your solutions to drive impact</a:t>
            </a:r>
            <a:r>
              <a:rPr lang="bg-BG" sz="3600" dirty="0">
                <a:cs typeface="Abhaya Libre Regular" panose="020B0604020202020204" charset="0"/>
              </a:rPr>
              <a:t>?</a:t>
            </a:r>
            <a:endParaRPr lang="en-US" sz="3600" dirty="0">
              <a:latin typeface="Abhaya Libre Regular" panose="020B0604020202020204" charset="0"/>
              <a:cs typeface="Abhaya Libre Regular" panose="020B0604020202020204" charset="0"/>
            </a:endParaRPr>
          </a:p>
        </p:txBody>
      </p:sp>
      <p:sp>
        <p:nvSpPr>
          <p:cNvPr id="10" name="TextBox 9">
            <a:extLst>
              <a:ext uri="{FF2B5EF4-FFF2-40B4-BE49-F238E27FC236}">
                <a16:creationId xmlns:a16="http://schemas.microsoft.com/office/drawing/2014/main" id="{65D18DD7-AE32-8E8B-73B9-F72E268057FE}"/>
              </a:ext>
            </a:extLst>
          </p:cNvPr>
          <p:cNvSpPr txBox="1"/>
          <p:nvPr/>
        </p:nvSpPr>
        <p:spPr>
          <a:xfrm>
            <a:off x="2223500" y="1983920"/>
            <a:ext cx="15003780" cy="750205"/>
          </a:xfrm>
          <a:prstGeom prst="rect">
            <a:avLst/>
          </a:prstGeom>
          <a:noFill/>
        </p:spPr>
        <p:txBody>
          <a:bodyPr wrap="square">
            <a:spAutoFit/>
          </a:bodyPr>
          <a:lstStyle/>
          <a:p>
            <a:pPr algn="ctr">
              <a:lnSpc>
                <a:spcPts val="5449"/>
              </a:lnSpc>
            </a:pPr>
            <a:r>
              <a:rPr lang="en-US" sz="3600" dirty="0">
                <a:solidFill>
                  <a:srgbClr val="000000"/>
                </a:solidFill>
                <a:latin typeface="Abhaya Libre Regular"/>
              </a:rPr>
              <a:t>How to Become a Successful Social Entrepreneur</a:t>
            </a:r>
            <a:r>
              <a:rPr lang="bg-BG" sz="3600" dirty="0">
                <a:solidFill>
                  <a:srgbClr val="000000"/>
                </a:solidFill>
                <a:latin typeface="Abhaya Libre Regular"/>
              </a:rPr>
              <a:t>?</a:t>
            </a:r>
          </a:p>
        </p:txBody>
      </p:sp>
    </p:spTree>
    <p:extLst>
      <p:ext uri="{BB962C8B-B14F-4D97-AF65-F5344CB8AC3E}">
        <p14:creationId xmlns:p14="http://schemas.microsoft.com/office/powerpoint/2010/main" val="275222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670629" y="723900"/>
            <a:ext cx="14173199"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Activities</a:t>
            </a:r>
          </a:p>
        </p:txBody>
      </p:sp>
      <p:pic>
        <p:nvPicPr>
          <p:cNvPr id="19" name="Picture 18">
            <a:extLst>
              <a:ext uri="{FF2B5EF4-FFF2-40B4-BE49-F238E27FC236}">
                <a16:creationId xmlns:a16="http://schemas.microsoft.com/office/drawing/2014/main" id="{BD8FF41D-A414-C988-F91E-56946BFE5E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23982" y="3467053"/>
            <a:ext cx="5189863" cy="5189863"/>
          </a:xfrm>
          <a:prstGeom prst="rect">
            <a:avLst/>
          </a:prstGeom>
        </p:spPr>
      </p:pic>
      <p:sp>
        <p:nvSpPr>
          <p:cNvPr id="23" name="TextBox 22">
            <a:extLst>
              <a:ext uri="{FF2B5EF4-FFF2-40B4-BE49-F238E27FC236}">
                <a16:creationId xmlns:a16="http://schemas.microsoft.com/office/drawing/2014/main" id="{CE32A3C4-1BAC-49A0-80CD-9D21F8E180DE}"/>
              </a:ext>
            </a:extLst>
          </p:cNvPr>
          <p:cNvSpPr txBox="1"/>
          <p:nvPr/>
        </p:nvSpPr>
        <p:spPr>
          <a:xfrm>
            <a:off x="2634342" y="5728501"/>
            <a:ext cx="7652657" cy="2308324"/>
          </a:xfrm>
          <a:prstGeom prst="rect">
            <a:avLst/>
          </a:prstGeom>
          <a:noFill/>
        </p:spPr>
        <p:txBody>
          <a:bodyPr wrap="square">
            <a:spAutoFit/>
          </a:bodyPr>
          <a:lstStyle/>
          <a:p>
            <a:pPr algn="just"/>
            <a:r>
              <a:rPr lang="en-US" sz="3600" dirty="0">
                <a:latin typeface="Abhaya Libre Regular" panose="020B0604020202020204" charset="0"/>
                <a:cs typeface="Abhaya Libre Regular" panose="020B0604020202020204" charset="0"/>
              </a:rPr>
              <a:t>Scan</a:t>
            </a:r>
            <a:r>
              <a:rPr lang="bg-BG" sz="3600" dirty="0">
                <a:cs typeface="Abhaya Libre Regular" panose="020B0604020202020204" charset="0"/>
              </a:rPr>
              <a:t> </a:t>
            </a:r>
            <a:r>
              <a:rPr lang="en-US" sz="3600" dirty="0">
                <a:latin typeface="Abhaya Libre Regular" panose="020B0604020202020204" charset="0"/>
                <a:cs typeface="Abhaya Libre Regular" panose="020B0604020202020204" charset="0"/>
              </a:rPr>
              <a:t>the QR code and get to know some of them and the lessons from each of them that you can apply in your </a:t>
            </a:r>
            <a:r>
              <a:rPr lang="en-US" sz="3600" dirty="0" err="1">
                <a:latin typeface="Abhaya Libre Regular" panose="020B0604020202020204" charset="0"/>
                <a:cs typeface="Abhaya Libre Regular" panose="020B0604020202020204" charset="0"/>
              </a:rPr>
              <a:t>organisation</a:t>
            </a:r>
            <a:r>
              <a:rPr lang="en-US" sz="3600" dirty="0">
                <a:latin typeface="Abhaya Libre Regular" panose="020B0604020202020204" charset="0"/>
                <a:cs typeface="Abhaya Libre Regular" panose="020B0604020202020204" charset="0"/>
              </a:rPr>
              <a:t>.</a:t>
            </a:r>
            <a:endParaRPr lang="bg-BG" sz="3600" dirty="0">
              <a:cs typeface="Abhaya Libre Regular" panose="020B0604020202020204" charset="0"/>
            </a:endParaRPr>
          </a:p>
        </p:txBody>
      </p:sp>
      <p:pic>
        <p:nvPicPr>
          <p:cNvPr id="24" name="Picture 2">
            <a:extLst>
              <a:ext uri="{FF2B5EF4-FFF2-40B4-BE49-F238E27FC236}">
                <a16:creationId xmlns:a16="http://schemas.microsoft.com/office/drawing/2014/main" id="{6028E36E-1E31-751F-20DC-41A617ABE2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67000" y="4092517"/>
            <a:ext cx="1569752" cy="1508924"/>
          </a:xfrm>
          <a:prstGeom prst="rect">
            <a:avLst/>
          </a:prstGeom>
        </p:spPr>
      </p:pic>
      <p:sp>
        <p:nvSpPr>
          <p:cNvPr id="25" name="TextBox 11">
            <a:extLst>
              <a:ext uri="{FF2B5EF4-FFF2-40B4-BE49-F238E27FC236}">
                <a16:creationId xmlns:a16="http://schemas.microsoft.com/office/drawing/2014/main" id="{A0DA8313-E7C5-C382-7B20-B89C2B5476E1}"/>
              </a:ext>
            </a:extLst>
          </p:cNvPr>
          <p:cNvSpPr txBox="1"/>
          <p:nvPr/>
        </p:nvSpPr>
        <p:spPr>
          <a:xfrm>
            <a:off x="4648200" y="4047389"/>
            <a:ext cx="5664200" cy="1661993"/>
          </a:xfrm>
          <a:prstGeom prst="rect">
            <a:avLst/>
          </a:prstGeom>
        </p:spPr>
        <p:txBody>
          <a:bodyPr wrap="square" lIns="0" tIns="0" rIns="0" bIns="0" rtlCol="0" anchor="t">
            <a:spAutoFit/>
          </a:bodyPr>
          <a:lstStyle/>
          <a:p>
            <a:pPr algn="just"/>
            <a:r>
              <a:rPr lang="en-US" sz="3600" dirty="0">
                <a:latin typeface="Abhaya Libre Regular" panose="020B0604020202020204" charset="0"/>
                <a:cs typeface="Abhaya Libre Regular" panose="020B0604020202020204" charset="0"/>
              </a:rPr>
              <a:t>There are a lot of organizations that do great things.</a:t>
            </a:r>
            <a:endParaRPr lang="en-US" sz="3600" spc="-36" dirty="0">
              <a:solidFill>
                <a:srgbClr val="000000"/>
              </a:solidFill>
              <a:latin typeface="Abhaya Libre Regular" panose="020B0604020202020204" charset="0"/>
              <a:cs typeface="Abhaya Libre Regular" panose="020B0604020202020204" charset="0"/>
            </a:endParaRPr>
          </a:p>
        </p:txBody>
      </p:sp>
      <p:sp>
        <p:nvSpPr>
          <p:cNvPr id="9" name="TextBox 8">
            <a:extLst>
              <a:ext uri="{FF2B5EF4-FFF2-40B4-BE49-F238E27FC236}">
                <a16:creationId xmlns:a16="http://schemas.microsoft.com/office/drawing/2014/main" id="{4A1A600A-0786-FCB5-E80C-CB68AF1CC48A}"/>
              </a:ext>
            </a:extLst>
          </p:cNvPr>
          <p:cNvSpPr txBox="1"/>
          <p:nvPr/>
        </p:nvSpPr>
        <p:spPr>
          <a:xfrm>
            <a:off x="1805939" y="1977650"/>
            <a:ext cx="15003780" cy="750205"/>
          </a:xfrm>
          <a:prstGeom prst="rect">
            <a:avLst/>
          </a:prstGeom>
          <a:noFill/>
        </p:spPr>
        <p:txBody>
          <a:bodyPr wrap="square">
            <a:spAutoFit/>
          </a:bodyPr>
          <a:lstStyle/>
          <a:p>
            <a:pPr algn="ctr">
              <a:lnSpc>
                <a:spcPts val="5449"/>
              </a:lnSpc>
            </a:pPr>
            <a:r>
              <a:rPr lang="en-US" sz="3600" dirty="0">
                <a:solidFill>
                  <a:srgbClr val="000000"/>
                </a:solidFill>
                <a:latin typeface="Abhaya Libre Regular" panose="020B0604020202020204" charset="0"/>
                <a:cs typeface="Abhaya Libre Regular" panose="020B0604020202020204" charset="0"/>
              </a:rPr>
              <a:t>Six Ways To Approach Social Entrepreneurship At Your Organization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213204" y="2579689"/>
            <a:ext cx="14325599" cy="692497"/>
          </a:xfrm>
          <a:prstGeom prst="rect">
            <a:avLst/>
          </a:prstGeom>
        </p:spPr>
        <p:txBody>
          <a:bodyPr wrap="square" lIns="0" tIns="0" rIns="0" bIns="0" rtlCol="0" anchor="t">
            <a:spAutoFit/>
          </a:bodyPr>
          <a:lstStyle/>
          <a:p>
            <a:pPr algn="ctr">
              <a:lnSpc>
                <a:spcPts val="5449"/>
              </a:lnSpc>
            </a:pPr>
            <a:r>
              <a:rPr lang="en-US" sz="4400" dirty="0">
                <a:solidFill>
                  <a:srgbClr val="000000"/>
                </a:solidFill>
                <a:latin typeface="Abhaya Libre Regular"/>
              </a:rPr>
              <a:t>TRENDS IN SOCIAL ENTREPRENEURSHIP</a:t>
            </a:r>
          </a:p>
        </p:txBody>
      </p:sp>
      <p:sp>
        <p:nvSpPr>
          <p:cNvPr id="14" name="TextBox 14"/>
          <p:cNvSpPr txBox="1"/>
          <p:nvPr/>
        </p:nvSpPr>
        <p:spPr>
          <a:xfrm>
            <a:off x="3441384" y="8014335"/>
            <a:ext cx="11405232" cy="419346"/>
          </a:xfrm>
          <a:prstGeom prst="rect">
            <a:avLst/>
          </a:prstGeom>
        </p:spPr>
        <p:txBody>
          <a:bodyPr lIns="0" tIns="0" rIns="0" bIns="0" rtlCol="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17" name="TextBox 16">
            <a:extLst>
              <a:ext uri="{FF2B5EF4-FFF2-40B4-BE49-F238E27FC236}">
                <a16:creationId xmlns:a16="http://schemas.microsoft.com/office/drawing/2014/main" id="{00C3CDE7-0B87-CE49-9F20-D72981A03D76}"/>
              </a:ext>
            </a:extLst>
          </p:cNvPr>
          <p:cNvSpPr txBox="1"/>
          <p:nvPr/>
        </p:nvSpPr>
        <p:spPr>
          <a:xfrm>
            <a:off x="3021328" y="3601543"/>
            <a:ext cx="11825288" cy="954107"/>
          </a:xfrm>
          <a:prstGeom prst="rect">
            <a:avLst/>
          </a:prstGeom>
          <a:noFill/>
        </p:spPr>
        <p:txBody>
          <a:bodyPr wrap="square">
            <a:spAutoFit/>
          </a:bodyPr>
          <a:lstStyle/>
          <a:p>
            <a:pPr algn="just"/>
            <a:r>
              <a:rPr lang="en-US" sz="2800" dirty="0">
                <a:latin typeface="Abhaya Libre Regular" panose="020B0604020202020204" charset="0"/>
                <a:cs typeface="Abhaya Libre Regular" panose="020B0604020202020204" charset="0"/>
              </a:rPr>
              <a:t>Social entrepreneurship as a mindset has steadily gained momentum over the past two decades, and several trends are emerging in this field. </a:t>
            </a:r>
            <a:endParaRPr lang="bg-BG" sz="2800" dirty="0">
              <a:cs typeface="Abhaya Libre Regular" panose="020B0604020202020204" charset="0"/>
            </a:endParaRPr>
          </a:p>
        </p:txBody>
      </p:sp>
      <p:sp>
        <p:nvSpPr>
          <p:cNvPr id="19" name="TextBox 18">
            <a:extLst>
              <a:ext uri="{FF2B5EF4-FFF2-40B4-BE49-F238E27FC236}">
                <a16:creationId xmlns:a16="http://schemas.microsoft.com/office/drawing/2014/main" id="{B60944F2-EBE9-F0CD-B86B-7DCE1A0D52F9}"/>
              </a:ext>
            </a:extLst>
          </p:cNvPr>
          <p:cNvSpPr txBox="1"/>
          <p:nvPr/>
        </p:nvSpPr>
        <p:spPr>
          <a:xfrm>
            <a:off x="8431474" y="4966714"/>
            <a:ext cx="6415142" cy="3108543"/>
          </a:xfrm>
          <a:prstGeom prst="rect">
            <a:avLst/>
          </a:prstGeom>
          <a:noFill/>
        </p:spPr>
        <p:txBody>
          <a:bodyPr wrap="square">
            <a:spAutoFit/>
          </a:bodyPr>
          <a:lstStyle/>
          <a:p>
            <a:pPr algn="just"/>
            <a:r>
              <a:rPr lang="en-US" sz="2800" dirty="0">
                <a:latin typeface="Abhaya Libre Regular" panose="020B0604020202020204" charset="0"/>
                <a:cs typeface="Abhaya Libre Regular" panose="020B0604020202020204" charset="0"/>
              </a:rPr>
              <a:t>Scan</a:t>
            </a:r>
            <a:r>
              <a:rPr lang="bg-BG" sz="2800" dirty="0">
                <a:cs typeface="Abhaya Libre Regular" panose="020B0604020202020204" charset="0"/>
              </a:rPr>
              <a:t> </a:t>
            </a:r>
            <a:r>
              <a:rPr lang="en-US" sz="2800" dirty="0">
                <a:latin typeface="Abhaya Libre Regular" panose="020B0604020202020204" charset="0"/>
                <a:cs typeface="Abhaya Libre Regular" panose="020B0604020202020204" charset="0"/>
              </a:rPr>
              <a:t>the QR code and get to know the 5 trends that are gaining traction. </a:t>
            </a:r>
            <a:endParaRPr lang="bg-BG" sz="2800" dirty="0">
              <a:latin typeface="Abhaya Libre Regular" panose="020B0604020202020204" charset="0"/>
              <a:cs typeface="Abhaya Libre Regular" panose="020B0604020202020204" charset="0"/>
            </a:endParaRPr>
          </a:p>
          <a:p>
            <a:pPr algn="just"/>
            <a:endParaRPr lang="bg-BG" sz="2800" dirty="0">
              <a:latin typeface="Abhaya Libre Regular" panose="020B0604020202020204" charset="0"/>
              <a:cs typeface="Abhaya Libre Regular" panose="020B0604020202020204" charset="0"/>
            </a:endParaRPr>
          </a:p>
          <a:p>
            <a:pPr algn="just"/>
            <a:endParaRPr lang="bg-BG" sz="2800" dirty="0">
              <a:latin typeface="Abhaya Libre Regular" panose="020B0604020202020204" charset="0"/>
              <a:cs typeface="Abhaya Libre Regular" panose="020B0604020202020204" charset="0"/>
            </a:endParaRPr>
          </a:p>
          <a:p>
            <a:pPr algn="just"/>
            <a:r>
              <a:rPr lang="en-US" sz="2800" dirty="0">
                <a:latin typeface="Abhaya Libre Regular" panose="020B0604020202020204" charset="0"/>
                <a:cs typeface="Abhaya Libre Regular" panose="020B0604020202020204" charset="0"/>
              </a:rPr>
              <a:t>WHAT SOCIAL ENTREPRENEUR TRENDS ARE YOU EXPERIENCING?</a:t>
            </a:r>
            <a:endParaRPr lang="bg-BG" sz="2800" dirty="0">
              <a:latin typeface="Abhaya Libre Regular" panose="020B0604020202020204" charset="0"/>
              <a:cs typeface="Abhaya Libre Regular" panose="020B0604020202020204" charset="0"/>
            </a:endParaRPr>
          </a:p>
          <a:p>
            <a:pPr algn="just"/>
            <a:endParaRPr lang="bg-BG" sz="2800" dirty="0">
              <a:cs typeface="Abhaya Libre Regular" panose="020B0604020202020204" charset="0"/>
            </a:endParaRPr>
          </a:p>
        </p:txBody>
      </p:sp>
      <p:pic>
        <p:nvPicPr>
          <p:cNvPr id="21" name="Picture 20">
            <a:extLst>
              <a:ext uri="{FF2B5EF4-FFF2-40B4-BE49-F238E27FC236}">
                <a16:creationId xmlns:a16="http://schemas.microsoft.com/office/drawing/2014/main" id="{401A21D6-C3AD-6A00-76FF-2F96CDAF98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9842" y="4689084"/>
            <a:ext cx="4104491" cy="4104491"/>
          </a:xfrm>
          <a:prstGeom prst="rect">
            <a:avLst/>
          </a:prstGeom>
        </p:spPr>
      </p:pic>
      <p:sp>
        <p:nvSpPr>
          <p:cNvPr id="23" name="TextBox 7">
            <a:extLst>
              <a:ext uri="{FF2B5EF4-FFF2-40B4-BE49-F238E27FC236}">
                <a16:creationId xmlns:a16="http://schemas.microsoft.com/office/drawing/2014/main" id="{B2BCF552-FDFA-A264-1EC0-CAEFE1B4547C}"/>
              </a:ext>
            </a:extLst>
          </p:cNvPr>
          <p:cNvSpPr txBox="1"/>
          <p:nvPr/>
        </p:nvSpPr>
        <p:spPr>
          <a:xfrm>
            <a:off x="2362200" y="1599006"/>
            <a:ext cx="14173199"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Activities</a:t>
            </a:r>
          </a:p>
        </p:txBody>
      </p:sp>
    </p:spTree>
    <p:extLst>
      <p:ext uri="{BB962C8B-B14F-4D97-AF65-F5344CB8AC3E}">
        <p14:creationId xmlns:p14="http://schemas.microsoft.com/office/powerpoint/2010/main" val="1188216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093109" y="3023764"/>
            <a:ext cx="14325599" cy="1419619"/>
          </a:xfrm>
          <a:prstGeom prst="rect">
            <a:avLst/>
          </a:prstGeom>
        </p:spPr>
        <p:txBody>
          <a:bodyPr wrap="square" lIns="0" tIns="0" rIns="0" bIns="0" rtlCol="0" anchor="t">
            <a:spAutoFit/>
          </a:bodyPr>
          <a:lstStyle/>
          <a:p>
            <a:pPr algn="ctr">
              <a:lnSpc>
                <a:spcPts val="5449"/>
              </a:lnSpc>
            </a:pPr>
            <a:r>
              <a:rPr lang="en-US" sz="4400" dirty="0">
                <a:solidFill>
                  <a:srgbClr val="000000"/>
                </a:solidFill>
                <a:latin typeface="Abhaya Libre Regular"/>
              </a:rPr>
              <a:t>How can we devise a social enterprise with the goal to improve an issue that concerns our community?</a:t>
            </a:r>
          </a:p>
        </p:txBody>
      </p:sp>
      <p:sp>
        <p:nvSpPr>
          <p:cNvPr id="14" name="TextBox 14"/>
          <p:cNvSpPr txBox="1"/>
          <p:nvPr/>
        </p:nvSpPr>
        <p:spPr>
          <a:xfrm>
            <a:off x="3441384" y="8014335"/>
            <a:ext cx="11405232" cy="419346"/>
          </a:xfrm>
          <a:prstGeom prst="rect">
            <a:avLst/>
          </a:prstGeom>
        </p:spPr>
        <p:txBody>
          <a:bodyPr lIns="0" tIns="0" rIns="0" bIns="0" rtlCol="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19" name="TextBox 18">
            <a:extLst>
              <a:ext uri="{FF2B5EF4-FFF2-40B4-BE49-F238E27FC236}">
                <a16:creationId xmlns:a16="http://schemas.microsoft.com/office/drawing/2014/main" id="{B60944F2-EBE9-F0CD-B86B-7DCE1A0D52F9}"/>
              </a:ext>
            </a:extLst>
          </p:cNvPr>
          <p:cNvSpPr txBox="1"/>
          <p:nvPr/>
        </p:nvSpPr>
        <p:spPr>
          <a:xfrm>
            <a:off x="1295400" y="4966714"/>
            <a:ext cx="13944600" cy="3811300"/>
          </a:xfrm>
          <a:prstGeom prst="rect">
            <a:avLst/>
          </a:prstGeom>
          <a:noFill/>
        </p:spPr>
        <p:txBody>
          <a:bodyPr wrap="square">
            <a:spAutoFit/>
          </a:bodyPr>
          <a:lstStyle/>
          <a:p>
            <a:pPr marL="342900" indent="-342900" algn="just">
              <a:lnSpc>
                <a:spcPts val="3359"/>
              </a:lnSpc>
              <a:spcBef>
                <a:spcPts val="600"/>
              </a:spcBef>
              <a:buFont typeface="Arial" panose="020B0604020202020204" pitchFamily="34" charset="0"/>
              <a:buChar char="•"/>
            </a:pPr>
            <a:r>
              <a:rPr lang="en-US" sz="2800" b="0" i="0" dirty="0">
                <a:solidFill>
                  <a:srgbClr val="374151"/>
                </a:solidFill>
                <a:effectLst/>
                <a:latin typeface="Abhaya Libre Regular" panose="020B0604020202020204" charset="0"/>
                <a:cs typeface="Abhaya Libre Regular" panose="020B0604020202020204" charset="0"/>
              </a:rPr>
              <a:t>Group the participants according to their interest in a social issue/problem concerning their community.</a:t>
            </a:r>
            <a:endParaRPr lang="bg-BG" sz="2800" b="0" i="0" dirty="0">
              <a:solidFill>
                <a:srgbClr val="374151"/>
              </a:solidFill>
              <a:effectLst/>
              <a:latin typeface="Söhne"/>
              <a:cs typeface="Abhaya Libre Regular" panose="020B0604020202020204" charset="0"/>
            </a:endParaRPr>
          </a:p>
          <a:p>
            <a:pPr marL="342900" indent="-342900" algn="just">
              <a:lnSpc>
                <a:spcPts val="3359"/>
              </a:lnSpc>
              <a:spcBef>
                <a:spcPts val="600"/>
              </a:spcBef>
              <a:buFont typeface="Arial" panose="020B0604020202020204" pitchFamily="34" charset="0"/>
              <a:buChar char="•"/>
            </a:pPr>
            <a:r>
              <a:rPr lang="en-US" sz="2800" b="0" i="0" dirty="0">
                <a:solidFill>
                  <a:srgbClr val="374151"/>
                </a:solidFill>
                <a:effectLst/>
                <a:latin typeface="Abhaya Libre Regular" panose="020B0604020202020204" charset="0"/>
                <a:cs typeface="Abhaya Libre Regular" panose="020B0604020202020204" charset="0"/>
              </a:rPr>
              <a:t>Ask them to write down the social issue that concerns them in the </a:t>
            </a:r>
            <a:r>
              <a:rPr lang="en-US" sz="2800" b="0" i="0" dirty="0" err="1">
                <a:solidFill>
                  <a:srgbClr val="374151"/>
                </a:solidFill>
                <a:effectLst/>
                <a:latin typeface="Abhaya Libre Regular" panose="020B0604020202020204" charset="0"/>
                <a:cs typeface="Abhaya Libre Regular" panose="020B0604020202020204" charset="0"/>
              </a:rPr>
              <a:t>centre</a:t>
            </a:r>
            <a:r>
              <a:rPr lang="en-US" sz="2800" b="0" i="0" dirty="0">
                <a:solidFill>
                  <a:srgbClr val="374151"/>
                </a:solidFill>
                <a:effectLst/>
                <a:latin typeface="Abhaya Libre Regular" panose="020B0604020202020204" charset="0"/>
                <a:cs typeface="Abhaya Libre Regular" panose="020B0604020202020204" charset="0"/>
              </a:rPr>
              <a:t> of a large sheet of paper. Hand out to each student sticky notes and give them</a:t>
            </a:r>
            <a:r>
              <a:rPr lang="bg-BG" sz="2800" b="0" i="0" dirty="0">
                <a:solidFill>
                  <a:srgbClr val="374151"/>
                </a:solidFill>
                <a:effectLst/>
                <a:latin typeface="Söhne"/>
                <a:cs typeface="Abhaya Libre Regular" panose="020B0604020202020204" charset="0"/>
              </a:rPr>
              <a:t> </a:t>
            </a:r>
            <a:r>
              <a:rPr lang="en-US" sz="2800" b="0" i="0" dirty="0">
                <a:solidFill>
                  <a:srgbClr val="374151"/>
                </a:solidFill>
                <a:effectLst/>
                <a:latin typeface="Abhaya Libre Regular" panose="020B0604020202020204" charset="0"/>
                <a:cs typeface="Abhaya Libre Regular" panose="020B0604020202020204" charset="0"/>
              </a:rPr>
              <a:t>five minutes’ time to think about possible solutions to this particular problem or issue</a:t>
            </a:r>
            <a:endParaRPr lang="bg-BG" sz="2800" b="0" i="0" dirty="0">
              <a:solidFill>
                <a:srgbClr val="374151"/>
              </a:solidFill>
              <a:effectLst/>
              <a:latin typeface="Söhne"/>
              <a:cs typeface="Abhaya Libre Regular" panose="020B0604020202020204" charset="0"/>
            </a:endParaRPr>
          </a:p>
          <a:p>
            <a:pPr marL="342900" indent="-342900" algn="just">
              <a:lnSpc>
                <a:spcPts val="3359"/>
              </a:lnSpc>
              <a:spcBef>
                <a:spcPts val="600"/>
              </a:spcBef>
              <a:buFont typeface="Arial" panose="020B0604020202020204" pitchFamily="34" charset="0"/>
              <a:buChar char="•"/>
            </a:pPr>
            <a:r>
              <a:rPr lang="en-US" sz="2800" b="0" i="0" dirty="0">
                <a:solidFill>
                  <a:srgbClr val="374151"/>
                </a:solidFill>
                <a:effectLst/>
                <a:latin typeface="Abhaya Libre Regular" panose="020B0604020202020204" charset="0"/>
                <a:cs typeface="Abhaya Libre Regular" panose="020B0604020202020204" charset="0"/>
              </a:rPr>
              <a:t>Ask each team to discuss the proposed solutions and create a social enterprise which could offer a solution to the social issue at stake by means of a particular business activity.</a:t>
            </a:r>
            <a:endParaRPr lang="bg-BG" sz="2800" b="0" i="0" dirty="0">
              <a:solidFill>
                <a:srgbClr val="374151"/>
              </a:solidFill>
              <a:effectLst/>
              <a:latin typeface="Söhne"/>
              <a:cs typeface="Abhaya Libre Regular" panose="020B0604020202020204" charset="0"/>
            </a:endParaRPr>
          </a:p>
          <a:p>
            <a:pPr marL="342900" indent="-342900" algn="just">
              <a:lnSpc>
                <a:spcPts val="3359"/>
              </a:lnSpc>
              <a:spcBef>
                <a:spcPts val="600"/>
              </a:spcBef>
              <a:buFont typeface="Arial" panose="020B0604020202020204" pitchFamily="34" charset="0"/>
              <a:buChar char="•"/>
            </a:pPr>
            <a:r>
              <a:rPr lang="en-US" sz="2800" dirty="0">
                <a:latin typeface="Abhaya Libre Regular" panose="020B0604020202020204" charset="0"/>
                <a:cs typeface="Abhaya Libre Regular" panose="020B0604020202020204" charset="0"/>
              </a:rPr>
              <a:t>As</a:t>
            </a:r>
            <a:r>
              <a:rPr lang="en-US" sz="2800" i="0" dirty="0">
                <a:effectLst/>
                <a:latin typeface="Abhaya Libre Regular" panose="020B0604020202020204" charset="0"/>
                <a:cs typeface="Abhaya Libre Regular" panose="020B0604020202020204" charset="0"/>
              </a:rPr>
              <a:t>k </a:t>
            </a:r>
            <a:r>
              <a:rPr lang="en-US" sz="2800" b="0" i="0" dirty="0">
                <a:effectLst/>
                <a:latin typeface="Abhaya Libre Regular" panose="020B0604020202020204" charset="0"/>
                <a:cs typeface="Abhaya Libre Regular" panose="020B0604020202020204" charset="0"/>
              </a:rPr>
              <a:t>them to fill-in the profile of their social enterprise using the table on the next slide </a:t>
            </a:r>
            <a:endParaRPr lang="bg-BG" sz="2800" dirty="0">
              <a:cs typeface="Abhaya Libre Regular" panose="020B0604020202020204" charset="0"/>
            </a:endParaRPr>
          </a:p>
        </p:txBody>
      </p:sp>
      <p:sp>
        <p:nvSpPr>
          <p:cNvPr id="6" name="TextBox 7">
            <a:extLst>
              <a:ext uri="{FF2B5EF4-FFF2-40B4-BE49-F238E27FC236}">
                <a16:creationId xmlns:a16="http://schemas.microsoft.com/office/drawing/2014/main" id="{CAE23B2B-B9FB-CE39-6997-0BAB53964779}"/>
              </a:ext>
            </a:extLst>
          </p:cNvPr>
          <p:cNvSpPr txBox="1"/>
          <p:nvPr/>
        </p:nvSpPr>
        <p:spPr>
          <a:xfrm>
            <a:off x="2362200" y="1599006"/>
            <a:ext cx="14173199"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Activities</a:t>
            </a:r>
          </a:p>
        </p:txBody>
      </p:sp>
    </p:spTree>
    <p:extLst>
      <p:ext uri="{BB962C8B-B14F-4D97-AF65-F5344CB8AC3E}">
        <p14:creationId xmlns:p14="http://schemas.microsoft.com/office/powerpoint/2010/main" val="2221827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180547" y="2370283"/>
            <a:ext cx="14325599" cy="611706"/>
          </a:xfrm>
          <a:prstGeom prst="rect">
            <a:avLst/>
          </a:prstGeom>
        </p:spPr>
        <p:txBody>
          <a:bodyPr wrap="square" lIns="0" tIns="0" rIns="0" bIns="0" rtlCol="0" anchor="t">
            <a:spAutoFit/>
          </a:bodyPr>
          <a:lstStyle/>
          <a:p>
            <a:pPr algn="ctr">
              <a:lnSpc>
                <a:spcPts val="5449"/>
              </a:lnSpc>
            </a:pPr>
            <a:r>
              <a:rPr lang="en-US" sz="2400" dirty="0">
                <a:solidFill>
                  <a:srgbClr val="000000"/>
                </a:solidFill>
                <a:latin typeface="Abhaya Libre Regular"/>
              </a:rPr>
              <a:t>How can we devise a social enterprise with the goal to improve an issue that concerns our community?</a:t>
            </a:r>
          </a:p>
        </p:txBody>
      </p:sp>
      <p:sp>
        <p:nvSpPr>
          <p:cNvPr id="14" name="TextBox 14"/>
          <p:cNvSpPr txBox="1"/>
          <p:nvPr/>
        </p:nvSpPr>
        <p:spPr>
          <a:xfrm>
            <a:off x="3441384" y="8014335"/>
            <a:ext cx="11405232" cy="419346"/>
          </a:xfrm>
          <a:prstGeom prst="rect">
            <a:avLst/>
          </a:prstGeom>
        </p:spPr>
        <p:txBody>
          <a:bodyPr lIns="0" tIns="0" rIns="0" bIns="0" rtlCol="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6" name="TextBox 7">
            <a:extLst>
              <a:ext uri="{FF2B5EF4-FFF2-40B4-BE49-F238E27FC236}">
                <a16:creationId xmlns:a16="http://schemas.microsoft.com/office/drawing/2014/main" id="{CAE23B2B-B9FB-CE39-6997-0BAB53964779}"/>
              </a:ext>
            </a:extLst>
          </p:cNvPr>
          <p:cNvSpPr txBox="1"/>
          <p:nvPr/>
        </p:nvSpPr>
        <p:spPr>
          <a:xfrm>
            <a:off x="2362200" y="1599006"/>
            <a:ext cx="14173199"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Activities</a:t>
            </a:r>
          </a:p>
        </p:txBody>
      </p:sp>
      <p:graphicFrame>
        <p:nvGraphicFramePr>
          <p:cNvPr id="7" name="Table 5">
            <a:extLst>
              <a:ext uri="{FF2B5EF4-FFF2-40B4-BE49-F238E27FC236}">
                <a16:creationId xmlns:a16="http://schemas.microsoft.com/office/drawing/2014/main" id="{4782A3CC-A1A4-BCE8-1069-7C5CA404CAD7}"/>
              </a:ext>
            </a:extLst>
          </p:cNvPr>
          <p:cNvGraphicFramePr>
            <a:graphicFrameLocks noGrp="1"/>
          </p:cNvGraphicFramePr>
          <p:nvPr>
            <p:extLst>
              <p:ext uri="{D42A27DB-BD31-4B8C-83A1-F6EECF244321}">
                <p14:modId xmlns:p14="http://schemas.microsoft.com/office/powerpoint/2010/main" val="1522907695"/>
              </p:ext>
            </p:extLst>
          </p:nvPr>
        </p:nvGraphicFramePr>
        <p:xfrm>
          <a:off x="1333499" y="3328727"/>
          <a:ext cx="16230600" cy="5835170"/>
        </p:xfrm>
        <a:graphic>
          <a:graphicData uri="http://schemas.openxmlformats.org/drawingml/2006/table">
            <a:tbl>
              <a:tblPr/>
              <a:tblGrid>
                <a:gridCol w="541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tblGrid>
              <a:tr h="698509">
                <a:tc gridSpan="2">
                  <a:txBody>
                    <a:bodyPr/>
                    <a:lstStyle/>
                    <a:p>
                      <a:pPr algn="ctr"/>
                      <a:r>
                        <a:rPr lang="en-US" sz="2400" b="1" dirty="0">
                          <a:latin typeface="Abhaya Libre Regular" panose="020B0604020202020204" charset="0"/>
                          <a:cs typeface="Abhaya Libre Regular" panose="020B0604020202020204" charset="0"/>
                        </a:rPr>
                        <a:t>Social Enterprise’s Profile</a:t>
                      </a:r>
                    </a:p>
                  </a:txBody>
                  <a:tcPr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hMerge="1">
                  <a:txBody>
                    <a:bodyPr/>
                    <a:lstStyle/>
                    <a:p>
                      <a:r>
                        <a:rPr lang="en-US" sz="2400" b="1" dirty="0"/>
                        <a:t>Functions</a:t>
                      </a: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dirty="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769807">
                <a:tc>
                  <a:txBody>
                    <a:bodyPr/>
                    <a:lstStyle/>
                    <a:p>
                      <a:r>
                        <a:rPr lang="en-US" sz="2200" b="0" i="0" u="none" strike="noStrike" kern="1200" dirty="0">
                          <a:solidFill>
                            <a:schemeClr val="tx1"/>
                          </a:solidFill>
                          <a:effectLst/>
                          <a:latin typeface="Abhaya Libre Regular" panose="020B0604020202020204" charset="0"/>
                          <a:ea typeface="+mn-ea"/>
                          <a:cs typeface="Abhaya Libre Regular" panose="020B0604020202020204" charset="0"/>
                        </a:rPr>
                        <a:t>Social Enterprise’s Name</a:t>
                      </a:r>
                      <a:endParaRPr lang="bg-BG" sz="2200" b="0" i="0" u="none" strike="noStrike" kern="1200" dirty="0">
                        <a:solidFill>
                          <a:schemeClr val="tx1"/>
                        </a:solidFill>
                        <a:effectLst/>
                        <a:latin typeface="+mn-lt"/>
                        <a:ea typeface="+mn-ea"/>
                        <a:cs typeface="Abhaya Libre Regular"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a:txBody>
                    <a:bodyPr/>
                    <a:lstStyle/>
                    <a:p>
                      <a:pPr algn="just"/>
                      <a:r>
                        <a:rPr lang="en-US" sz="2200" dirty="0">
                          <a:latin typeface="Abhaya Libre Regular" panose="020B0604020202020204" charset="0"/>
                          <a:cs typeface="Abhaya Libre Regular" panose="020B0604020202020204" charset="0"/>
                        </a:rPr>
                        <a:t>Social problem</a:t>
                      </a: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bg-BG" sz="2200" dirty="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1762123">
                <a:tc>
                  <a:txBody>
                    <a:bodyPr/>
                    <a:lstStyle/>
                    <a:p>
                      <a:r>
                        <a:rPr lang="en-US" sz="2200" dirty="0">
                          <a:latin typeface="Abhaya Libre Regular" panose="020B0604020202020204" charset="0"/>
                          <a:cs typeface="Abhaya Libre Regular" panose="020B0604020202020204" charset="0"/>
                        </a:rPr>
                        <a:t>Area of implementation</a:t>
                      </a:r>
                    </a:p>
                    <a:p>
                      <a:endParaRPr lang="en-US" sz="2200" dirty="0">
                        <a:latin typeface="Abhaya Libre Regular" panose="020B0604020202020204" charset="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en-US" sz="2200" dirty="0">
                          <a:latin typeface="Abhaya Libre Regular" panose="020B0604020202020204" charset="0"/>
                          <a:cs typeface="Abhaya Libre Regular" panose="020B0604020202020204" charset="0"/>
                        </a:rPr>
                        <a:t>Service/product description </a:t>
                      </a: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bg-BG" sz="2200" dirty="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r h="1936261">
                <a:tc>
                  <a:txBody>
                    <a:bodyPr/>
                    <a:lstStyle/>
                    <a:p>
                      <a:r>
                        <a:rPr lang="en-US" sz="2200" dirty="0">
                          <a:latin typeface="Abhaya Libre Regular" panose="020B0604020202020204" charset="0"/>
                          <a:cs typeface="Abhaya Libre Regular" panose="020B0604020202020204" charset="0"/>
                        </a:rPr>
                        <a:t>Logo</a:t>
                      </a:r>
                    </a:p>
                    <a:p>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r>
                        <a:rPr lang="en-US" sz="2200" dirty="0">
                          <a:latin typeface="Abhaya Libre Regular" panose="020B0604020202020204" charset="0"/>
                          <a:cs typeface="Abhaya Libre Regular" panose="020B0604020202020204" charset="0"/>
                        </a:rPr>
                        <a:t>Names of the group’s members</a:t>
                      </a: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887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093109" y="3023764"/>
            <a:ext cx="14325599" cy="1419619"/>
          </a:xfrm>
          <a:prstGeom prst="rect">
            <a:avLst/>
          </a:prstGeom>
        </p:spPr>
        <p:txBody>
          <a:bodyPr wrap="square" lIns="0" tIns="0" rIns="0" bIns="0" rtlCol="0" anchor="t">
            <a:spAutoFit/>
          </a:bodyPr>
          <a:lstStyle/>
          <a:p>
            <a:pPr algn="ctr">
              <a:lnSpc>
                <a:spcPts val="5449"/>
              </a:lnSpc>
            </a:pPr>
            <a:r>
              <a:rPr lang="en-US" sz="4400" dirty="0">
                <a:solidFill>
                  <a:srgbClr val="000000"/>
                </a:solidFill>
                <a:latin typeface="Abhaya Libre Regular"/>
              </a:rPr>
              <a:t>How can we create a social enterprise that solves a problem affecting our community?</a:t>
            </a:r>
          </a:p>
        </p:txBody>
      </p:sp>
      <p:sp>
        <p:nvSpPr>
          <p:cNvPr id="14" name="TextBox 14"/>
          <p:cNvSpPr txBox="1"/>
          <p:nvPr/>
        </p:nvSpPr>
        <p:spPr>
          <a:xfrm>
            <a:off x="3441384" y="8014335"/>
            <a:ext cx="11405232" cy="419346"/>
          </a:xfrm>
          <a:prstGeom prst="rect">
            <a:avLst/>
          </a:prstGeom>
        </p:spPr>
        <p:txBody>
          <a:bodyPr lIns="0" tIns="0" rIns="0" bIns="0" rtlCol="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6" name="TextBox 7">
            <a:extLst>
              <a:ext uri="{FF2B5EF4-FFF2-40B4-BE49-F238E27FC236}">
                <a16:creationId xmlns:a16="http://schemas.microsoft.com/office/drawing/2014/main" id="{CAE23B2B-B9FB-CE39-6997-0BAB53964779}"/>
              </a:ext>
            </a:extLst>
          </p:cNvPr>
          <p:cNvSpPr txBox="1"/>
          <p:nvPr/>
        </p:nvSpPr>
        <p:spPr>
          <a:xfrm>
            <a:off x="2362200" y="1599006"/>
            <a:ext cx="14173199" cy="765979"/>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Activities</a:t>
            </a:r>
          </a:p>
        </p:txBody>
      </p:sp>
      <p:sp>
        <p:nvSpPr>
          <p:cNvPr id="8" name="TextBox 7">
            <a:extLst>
              <a:ext uri="{FF2B5EF4-FFF2-40B4-BE49-F238E27FC236}">
                <a16:creationId xmlns:a16="http://schemas.microsoft.com/office/drawing/2014/main" id="{46935330-EFE8-F75F-9672-6C4AA4A4F71C}"/>
              </a:ext>
            </a:extLst>
          </p:cNvPr>
          <p:cNvSpPr txBox="1"/>
          <p:nvPr/>
        </p:nvSpPr>
        <p:spPr>
          <a:xfrm>
            <a:off x="3080657" y="5159660"/>
            <a:ext cx="4234543" cy="2272417"/>
          </a:xfrm>
          <a:prstGeom prst="rect">
            <a:avLst/>
          </a:prstGeom>
          <a:noFill/>
        </p:spPr>
        <p:txBody>
          <a:bodyPr wrap="square">
            <a:spAutoFit/>
          </a:bodyPr>
          <a:lstStyle/>
          <a:p>
            <a:pPr marL="342900" indent="-342900" algn="just">
              <a:lnSpc>
                <a:spcPts val="3359"/>
              </a:lnSpc>
              <a:spcBef>
                <a:spcPts val="600"/>
              </a:spcBef>
              <a:buFont typeface="Arial" panose="020B0604020202020204" pitchFamily="34" charset="0"/>
              <a:buChar char="•"/>
            </a:pPr>
            <a:r>
              <a:rPr lang="en-US" sz="2800" dirty="0">
                <a:latin typeface="Abhaya Libre Regular" panose="020B0604020202020204" charset="0"/>
                <a:cs typeface="Abhaya Libre Regular" panose="020B0604020202020204" charset="0"/>
              </a:rPr>
              <a:t>Each group is invited to present their social enterprise and other participants should provide a feedback.</a:t>
            </a:r>
            <a:endParaRPr lang="bg-BG" sz="2800" dirty="0">
              <a:cs typeface="Abhaya Libre Regular" panose="020B0604020202020204" charset="0"/>
            </a:endParaRPr>
          </a:p>
        </p:txBody>
      </p:sp>
      <p:pic>
        <p:nvPicPr>
          <p:cNvPr id="10" name="Picture 11">
            <a:extLst>
              <a:ext uri="{FF2B5EF4-FFF2-40B4-BE49-F238E27FC236}">
                <a16:creationId xmlns:a16="http://schemas.microsoft.com/office/drawing/2014/main" id="{DC9F909C-DE5F-D3B9-BFCD-C9327E8DB17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10800" y="4670785"/>
            <a:ext cx="3597899" cy="3356250"/>
          </a:xfrm>
          <a:prstGeom prst="rect">
            <a:avLst/>
          </a:prstGeom>
        </p:spPr>
      </p:pic>
    </p:spTree>
    <p:extLst>
      <p:ext uri="{BB962C8B-B14F-4D97-AF65-F5344CB8AC3E}">
        <p14:creationId xmlns:p14="http://schemas.microsoft.com/office/powerpoint/2010/main" val="3900642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287000" y="3682391"/>
            <a:ext cx="10661141" cy="5516895"/>
          </a:xfrm>
          <a:prstGeom prst="rect">
            <a:avLst/>
          </a:prstGeom>
        </p:spPr>
        <p:txBody>
          <a:bodyPr wrap="square" lIns="0" tIns="0" rIns="0" bIns="0" rtlCol="0" anchor="t">
            <a:spAutoFit/>
          </a:bodyPr>
          <a:lstStyle/>
          <a:p>
            <a:pPr algn="just">
              <a:lnSpc>
                <a:spcPts val="3600"/>
              </a:lnSpc>
            </a:pPr>
            <a:r>
              <a:rPr lang="en-US" sz="2400" dirty="0">
                <a:solidFill>
                  <a:schemeClr val="tx2"/>
                </a:solidFill>
                <a:latin typeface="Abhaya Libre Regular" panose="020B0604020202020204" charset="0"/>
                <a:cs typeface="Abhaya Libre Regular" panose="020B0604020202020204" charset="0"/>
                <a:hlinkClick r:id="rId11">
                  <a:extLst>
                    <a:ext uri="{A12FA001-AC4F-418D-AE19-62706E023703}">
                      <ahyp:hlinkClr xmlns:ahyp="http://schemas.microsoft.com/office/drawing/2018/hyperlinkcolor" val="tx"/>
                    </a:ext>
                  </a:extLst>
                </a:hlinkClick>
              </a:rPr>
              <a:t>What is Social Entrepreneurship? Social Entrepreneurship Definition (wix.com)</a:t>
            </a:r>
            <a:endParaRPr lang="bg-BG" sz="2400" dirty="0">
              <a:solidFill>
                <a:schemeClr val="tx2"/>
              </a:solidFill>
              <a:cs typeface="Abhaya Libre Regular" panose="020B0604020202020204" charset="0"/>
            </a:endParaRPr>
          </a:p>
          <a:p>
            <a:pPr algn="just">
              <a:lnSpc>
                <a:spcPts val="3600"/>
              </a:lnSpc>
            </a:pPr>
            <a:r>
              <a:rPr lang="en-US" sz="2400" spc="-36" dirty="0">
                <a:solidFill>
                  <a:schemeClr val="tx2"/>
                </a:solidFill>
                <a:latin typeface="Abhaya Libre Regular" panose="020B0604020202020204" charset="0"/>
                <a:cs typeface="Abhaya Libre Regular" panose="020B0604020202020204" charset="0"/>
              </a:rPr>
              <a:t> </a:t>
            </a:r>
            <a:r>
              <a:rPr lang="en-US" sz="2400" dirty="0">
                <a:solidFill>
                  <a:schemeClr val="tx2"/>
                </a:solidFill>
                <a:latin typeface="Abhaya Libre Regular" panose="020B0604020202020204" charset="0"/>
                <a:cs typeface="Abhaya Libre Regular" panose="020B0604020202020204" charset="0"/>
                <a:hlinkClick r:id="rId12">
                  <a:extLst>
                    <a:ext uri="{A12FA001-AC4F-418D-AE19-62706E023703}">
                      <ahyp:hlinkClr xmlns:ahyp="http://schemas.microsoft.com/office/drawing/2018/hyperlinkcolor" val="tx"/>
                    </a:ext>
                  </a:extLst>
                </a:hlinkClick>
              </a:rPr>
              <a:t>Social Entrepreneur: Definition and Examples(investopedia.com)</a:t>
            </a:r>
            <a:endParaRPr lang="bg-BG" sz="2400" dirty="0">
              <a:solidFill>
                <a:schemeClr val="tx2"/>
              </a:solidFill>
              <a:cs typeface="Abhaya Libre Regular" panose="020B0604020202020204" charset="0"/>
            </a:endParaRPr>
          </a:p>
          <a:p>
            <a:pPr algn="just">
              <a:lnSpc>
                <a:spcPts val="3600"/>
              </a:lnSpc>
            </a:pPr>
            <a:r>
              <a:rPr lang="en-US" sz="2400" i="0" dirty="0">
                <a:solidFill>
                  <a:schemeClr val="tx2"/>
                </a:solidFill>
                <a:effectLst/>
                <a:latin typeface="Abhaya Libre Regular" panose="020B0604020202020204" charset="0"/>
                <a:cs typeface="Abhaya Libre Regular" panose="020B0604020202020204" charset="0"/>
                <a:hlinkClick r:id="rId13">
                  <a:extLst>
                    <a:ext uri="{A12FA001-AC4F-418D-AE19-62706E023703}">
                      <ahyp:hlinkClr xmlns:ahyp="http://schemas.microsoft.com/office/drawing/2018/hyperlinkcolor" val="tx"/>
                    </a:ext>
                  </a:extLst>
                </a:hlinkClick>
              </a:rPr>
              <a:t>Social entrepreneurship &amp; Social enterprises(www.oecd.org)</a:t>
            </a:r>
            <a:endParaRPr lang="en-US" sz="2400" i="0" dirty="0">
              <a:solidFill>
                <a:schemeClr val="tx2"/>
              </a:solidFill>
              <a:effectLst/>
              <a:latin typeface="Abhaya Libre Regular" panose="020B0604020202020204" charset="0"/>
              <a:cs typeface="Abhaya Libre Regular" panose="020B0604020202020204" charset="0"/>
            </a:endParaRPr>
          </a:p>
          <a:p>
            <a:pPr algn="just">
              <a:lnSpc>
                <a:spcPts val="3600"/>
              </a:lnSpc>
            </a:pPr>
            <a:r>
              <a:rPr lang="en-US" sz="2400" dirty="0">
                <a:solidFill>
                  <a:schemeClr val="tx2"/>
                </a:solidFill>
                <a:latin typeface="Abhaya Libre Regular" panose="020B0604020202020204" charset="0"/>
                <a:cs typeface="Abhaya Libre Regular" panose="020B0604020202020204" charset="0"/>
                <a:hlinkClick r:id="rId14">
                  <a:extLst>
                    <a:ext uri="{A12FA001-AC4F-418D-AE19-62706E023703}">
                      <ahyp:hlinkClr xmlns:ahyp="http://schemas.microsoft.com/office/drawing/2018/hyperlinkcolor" val="tx"/>
                    </a:ext>
                  </a:extLst>
                </a:hlinkClick>
              </a:rPr>
              <a:t>Social Entrepreneurship: Definition, Types and Examples – Harappa</a:t>
            </a:r>
            <a:endParaRPr lang="bg-BG" sz="2400" i="0" dirty="0">
              <a:solidFill>
                <a:schemeClr val="tx2"/>
              </a:solidFill>
              <a:effectLst/>
              <a:latin typeface="Georgia" panose="02040502050405020303" pitchFamily="18" charset="0"/>
              <a:cs typeface="Abhaya Libre Regular" panose="020B0604020202020204" charset="0"/>
            </a:endParaRPr>
          </a:p>
          <a:p>
            <a:pPr algn="just">
              <a:lnSpc>
                <a:spcPts val="3600"/>
              </a:lnSpc>
            </a:pPr>
            <a:r>
              <a:rPr lang="en-US" sz="2400" i="0" dirty="0">
                <a:solidFill>
                  <a:schemeClr val="tx2"/>
                </a:solidFill>
                <a:effectLst/>
                <a:latin typeface="Abhaya Libre Regular" panose="020B0604020202020204" charset="0"/>
                <a:cs typeface="Abhaya Libre Regular" panose="020B0604020202020204" charset="0"/>
                <a:hlinkClick r:id="rId15">
                  <a:extLst>
                    <a:ext uri="{A12FA001-AC4F-418D-AE19-62706E023703}">
                      <ahyp:hlinkClr xmlns:ahyp="http://schemas.microsoft.com/office/drawing/2018/hyperlinkcolor" val="tx"/>
                    </a:ext>
                  </a:extLst>
                </a:hlinkClick>
              </a:rPr>
              <a:t>Social impact and social entrepreneurship: Facts and statistics (goodhere.org)</a:t>
            </a:r>
            <a:endParaRPr lang="en-US" sz="2400" dirty="0">
              <a:solidFill>
                <a:schemeClr val="tx2"/>
              </a:solidFill>
              <a:latin typeface="Abhaya Libre Regular" panose="020B0604020202020204" charset="0"/>
              <a:cs typeface="Abhaya Libre Regular" panose="020B0604020202020204" charset="0"/>
            </a:endParaRPr>
          </a:p>
          <a:p>
            <a:pPr algn="just">
              <a:lnSpc>
                <a:spcPts val="3600"/>
              </a:lnSpc>
            </a:pPr>
            <a:r>
              <a:rPr lang="en-US" sz="2400" dirty="0">
                <a:solidFill>
                  <a:schemeClr val="tx2"/>
                </a:solidFill>
                <a:latin typeface="Abhaya Libre Regular" panose="020B0604020202020204" charset="0"/>
                <a:cs typeface="Abhaya Libre Regular" panose="020B0604020202020204" charset="0"/>
                <a:hlinkClick r:id="rId16">
                  <a:extLst>
                    <a:ext uri="{A12FA001-AC4F-418D-AE19-62706E023703}">
                      <ahyp:hlinkClr xmlns:ahyp="http://schemas.microsoft.com/office/drawing/2018/hyperlinkcolor" val="tx"/>
                    </a:ext>
                  </a:extLst>
                </a:hlinkClick>
              </a:rPr>
              <a:t>Teaching the Key Skills of Successful Social Entrepreneurs (ssir.org)</a:t>
            </a:r>
            <a:endParaRPr lang="en-US" sz="2400" dirty="0">
              <a:solidFill>
                <a:schemeClr val="tx2"/>
              </a:solidFill>
              <a:latin typeface="Abhaya Libre Regular" panose="020B0604020202020204" charset="0"/>
              <a:cs typeface="Abhaya Libre Regular" panose="020B0604020202020204" charset="0"/>
            </a:endParaRPr>
          </a:p>
          <a:p>
            <a:pPr algn="just">
              <a:lnSpc>
                <a:spcPts val="3600"/>
              </a:lnSpc>
            </a:pPr>
            <a:r>
              <a:rPr lang="en-US" sz="2400" dirty="0">
                <a:solidFill>
                  <a:schemeClr val="tx2"/>
                </a:solidFill>
                <a:latin typeface="Abhaya Libre Regular" panose="020B0604020202020204" charset="0"/>
                <a:cs typeface="Abhaya Libre Regular" panose="020B0604020202020204" charset="0"/>
                <a:hlinkClick r:id="rId17">
                  <a:extLst>
                    <a:ext uri="{A12FA001-AC4F-418D-AE19-62706E023703}">
                      <ahyp:hlinkClr xmlns:ahyp="http://schemas.microsoft.com/office/drawing/2018/hyperlinkcolor" val="tx"/>
                    </a:ext>
                  </a:extLst>
                </a:hlinkClick>
              </a:rPr>
              <a:t>Social entrepreneurship – a tool for regional development</a:t>
            </a:r>
            <a:endParaRPr lang="en-US" sz="2400" dirty="0">
              <a:solidFill>
                <a:schemeClr val="tx2"/>
              </a:solidFill>
              <a:latin typeface="Abhaya Libre Regular" panose="020B0604020202020204" charset="0"/>
              <a:cs typeface="Abhaya Libre Regular" panose="020B0604020202020204" charset="0"/>
            </a:endParaRPr>
          </a:p>
          <a:p>
            <a:pPr algn="just">
              <a:lnSpc>
                <a:spcPts val="3600"/>
              </a:lnSpc>
            </a:pPr>
            <a:r>
              <a:rPr lang="en-US" sz="2400" dirty="0">
                <a:solidFill>
                  <a:schemeClr val="tx2"/>
                </a:solidFill>
                <a:latin typeface="Abhaya Libre Regular" panose="020B0604020202020204" charset="0"/>
                <a:cs typeface="Abhaya Libre Regular" panose="020B0604020202020204" charset="0"/>
                <a:hlinkClick r:id="rId18">
                  <a:extLst>
                    <a:ext uri="{A12FA001-AC4F-418D-AE19-62706E023703}">
                      <ahyp:hlinkClr xmlns:ahyp="http://schemas.microsoft.com/office/drawing/2018/hyperlinkcolor" val="tx"/>
                    </a:ext>
                  </a:extLst>
                </a:hlinkClick>
              </a:rPr>
              <a:t>(PDF) Social Enterprise as a Catalyst for Sustainable Local and Regional Development (researchgate.net)</a:t>
            </a:r>
            <a:endParaRPr lang="bg-BG" sz="2400" dirty="0">
              <a:solidFill>
                <a:schemeClr val="tx2"/>
              </a:solidFill>
              <a:cs typeface="Abhaya Libre Regular" panose="020B0604020202020204" charset="0"/>
            </a:endParaRPr>
          </a:p>
          <a:p>
            <a:pPr algn="just">
              <a:lnSpc>
                <a:spcPts val="3600"/>
              </a:lnSpc>
            </a:pPr>
            <a:r>
              <a:rPr lang="en-US" sz="2400" dirty="0">
                <a:solidFill>
                  <a:schemeClr val="tx2"/>
                </a:solidFill>
                <a:latin typeface="Abhaya Libre Regular" panose="020B0604020202020204" charset="0"/>
                <a:cs typeface="Abhaya Libre Regular" panose="020B0604020202020204" charset="0"/>
                <a:hlinkClick r:id="rId19">
                  <a:extLst>
                    <a:ext uri="{A12FA001-AC4F-418D-AE19-62706E023703}">
                      <ahyp:hlinkClr xmlns:ahyp="http://schemas.microsoft.com/office/drawing/2018/hyperlinkcolor" val="tx"/>
                    </a:ext>
                  </a:extLst>
                </a:hlinkClick>
              </a:rPr>
              <a:t>(PDF) Leadership in Social Enterprise: How to Manage Yourself and the Team (researchgate.net)</a:t>
            </a:r>
            <a:endParaRPr lang="bg-BG" sz="2400" dirty="0">
              <a:solidFill>
                <a:schemeClr val="tx2"/>
              </a:solidFill>
              <a:cs typeface="Abhaya Libre Regular" panose="020B0604020202020204" charset="0"/>
            </a:endParaRPr>
          </a:p>
          <a:p>
            <a:pPr>
              <a:lnSpc>
                <a:spcPts val="3600"/>
              </a:lnSpc>
            </a:pPr>
            <a:endParaRPr lang="en-US" sz="2400" dirty="0">
              <a:latin typeface="Abhaya Libre Regular" panose="020B0604020202020204" charset="0"/>
              <a:cs typeface="Abhaya Libre Regular" panose="020B0604020202020204" charset="0"/>
            </a:endParaRPr>
          </a:p>
        </p:txBody>
      </p:sp>
      <p:sp>
        <p:nvSpPr>
          <p:cNvPr id="8" name="TextBox 8"/>
          <p:cNvSpPr txBox="1"/>
          <p:nvPr/>
        </p:nvSpPr>
        <p:spPr>
          <a:xfrm>
            <a:off x="2216659" y="2282815"/>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References</a:t>
            </a:r>
          </a:p>
        </p:txBody>
      </p:sp>
      <p:pic>
        <p:nvPicPr>
          <p:cNvPr id="9" name="Picture 9"/>
          <p:cNvPicPr>
            <a:picLocks noChangeAspect="1"/>
          </p:cNvPicPr>
          <p:nvPr/>
        </p:nvPicPr>
        <p:blipFill>
          <a:blip r:embed="rId20"/>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Consortium</a:t>
            </a: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8" name="TextBox 8"/>
          <p:cNvSpPr txBox="1"/>
          <p:nvPr/>
        </p:nvSpPr>
        <p:spPr>
          <a:xfrm>
            <a:off x="2216659" y="2282815"/>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References</a:t>
            </a: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4" name="TextBox 13">
            <a:extLst>
              <a:ext uri="{FF2B5EF4-FFF2-40B4-BE49-F238E27FC236}">
                <a16:creationId xmlns:a16="http://schemas.microsoft.com/office/drawing/2014/main" id="{92010458-1310-EE6C-7565-DFF6DA436932}"/>
              </a:ext>
            </a:extLst>
          </p:cNvPr>
          <p:cNvSpPr txBox="1"/>
          <p:nvPr/>
        </p:nvSpPr>
        <p:spPr>
          <a:xfrm>
            <a:off x="1857829" y="3422134"/>
            <a:ext cx="11781971" cy="1846659"/>
          </a:xfrm>
          <a:prstGeom prst="rect">
            <a:avLst/>
          </a:prstGeom>
          <a:noFill/>
        </p:spPr>
        <p:txBody>
          <a:bodyPr wrap="square">
            <a:spAutoFit/>
          </a:bodyPr>
          <a:lstStyle/>
          <a:p>
            <a:r>
              <a:rPr lang="en-US" sz="2400" dirty="0">
                <a:solidFill>
                  <a:schemeClr val="tx2"/>
                </a:solidFill>
                <a:latin typeface="Abhaya Libre Regular" panose="020B0604020202020204" charset="0"/>
                <a:cs typeface="Abhaya Libre Regular" panose="020B0604020202020204" charset="0"/>
                <a:hlinkClick r:id="rId14">
                  <a:extLst>
                    <a:ext uri="{A12FA001-AC4F-418D-AE19-62706E023703}">
                      <ahyp:hlinkClr xmlns:ahyp="http://schemas.microsoft.com/office/drawing/2018/hyperlinkcolor" val="tx"/>
                    </a:ext>
                  </a:extLst>
                </a:hlinkClick>
              </a:rPr>
              <a:t>6 steps to becoming a successful social entrepreneur | World Economic Forum (weforum.org)</a:t>
            </a:r>
            <a:endParaRPr lang="en-US" sz="2400" dirty="0">
              <a:solidFill>
                <a:schemeClr val="tx2"/>
              </a:solidFill>
              <a:latin typeface="Abhaya Libre Regular" panose="020B0604020202020204" charset="0"/>
              <a:cs typeface="Abhaya Libre Regular" panose="020B0604020202020204" charset="0"/>
              <a:hlinkClick r:id="rId15">
                <a:extLst>
                  <a:ext uri="{A12FA001-AC4F-418D-AE19-62706E023703}">
                    <ahyp:hlinkClr xmlns:ahyp="http://schemas.microsoft.com/office/drawing/2018/hyperlinkcolor" val="tx"/>
                  </a:ext>
                </a:extLst>
              </a:hlinkClick>
            </a:endParaRPr>
          </a:p>
          <a:p>
            <a:r>
              <a:rPr lang="en-US" sz="2400" dirty="0">
                <a:solidFill>
                  <a:schemeClr val="tx2"/>
                </a:solidFill>
                <a:latin typeface="Abhaya Libre Regular" panose="020B0604020202020204" charset="0"/>
                <a:cs typeface="Abhaya Libre Regular" panose="020B0604020202020204" charset="0"/>
                <a:hlinkClick r:id="rId15">
                  <a:extLst>
                    <a:ext uri="{A12FA001-AC4F-418D-AE19-62706E023703}">
                      <ahyp:hlinkClr xmlns:ahyp="http://schemas.microsoft.com/office/drawing/2018/hyperlinkcolor" val="tx"/>
                    </a:ext>
                  </a:extLst>
                </a:hlinkClick>
              </a:rPr>
              <a:t>Six Ways To Approach Social Entrepreneurship At Your Organization (forbes.com)</a:t>
            </a:r>
            <a:endParaRPr lang="en-US" sz="2400" dirty="0">
              <a:solidFill>
                <a:schemeClr val="tx2"/>
              </a:solidFill>
              <a:latin typeface="Abhaya Libre Regular" panose="020B0604020202020204" charset="0"/>
              <a:cs typeface="Abhaya Libre Regular" panose="020B0604020202020204" charset="0"/>
              <a:hlinkClick r:id="rId16">
                <a:extLst>
                  <a:ext uri="{A12FA001-AC4F-418D-AE19-62706E023703}">
                    <ahyp:hlinkClr xmlns:ahyp="http://schemas.microsoft.com/office/drawing/2018/hyperlinkcolor" val="tx"/>
                  </a:ext>
                </a:extLst>
              </a:hlinkClick>
            </a:endParaRPr>
          </a:p>
          <a:p>
            <a:r>
              <a:rPr lang="en-US" sz="2400" dirty="0">
                <a:solidFill>
                  <a:schemeClr val="tx2"/>
                </a:solidFill>
                <a:latin typeface="Abhaya Libre Regular" panose="020B0604020202020204" charset="0"/>
                <a:cs typeface="Abhaya Libre Regular" panose="020B0604020202020204" charset="0"/>
                <a:hlinkClick r:id="rId16">
                  <a:extLst>
                    <a:ext uri="{A12FA001-AC4F-418D-AE19-62706E023703}">
                      <ahyp:hlinkClr xmlns:ahyp="http://schemas.microsoft.com/office/drawing/2018/hyperlinkcolor" val="tx"/>
                    </a:ext>
                  </a:extLst>
                </a:hlinkClick>
              </a:rPr>
              <a:t>Five Trends in Social Entrepreneurship</a:t>
            </a:r>
            <a:r>
              <a:rPr lang="bg-BG" sz="2400" dirty="0">
                <a:solidFill>
                  <a:schemeClr val="tx2"/>
                </a:solidFill>
                <a:cs typeface="Abhaya Libre Regular" panose="020B0604020202020204" charset="0"/>
                <a:hlinkClick r:id="rId16">
                  <a:extLst>
                    <a:ext uri="{A12FA001-AC4F-418D-AE19-62706E023703}">
                      <ahyp:hlinkClr xmlns:ahyp="http://schemas.microsoft.com/office/drawing/2018/hyperlinkcolor" val="tx"/>
                    </a:ext>
                  </a:extLst>
                </a:hlinkClick>
              </a:rPr>
              <a:t>(</a:t>
            </a:r>
            <a:r>
              <a:rPr lang="en-US" sz="2400" dirty="0">
                <a:solidFill>
                  <a:schemeClr val="tx2"/>
                </a:solidFill>
                <a:latin typeface="Abhaya Libre Regular" panose="020B0604020202020204" charset="0"/>
                <a:cs typeface="Abhaya Libre Regular" panose="020B0604020202020204" charset="0"/>
                <a:hlinkClick r:id="rId16">
                  <a:extLst>
                    <a:ext uri="{A12FA001-AC4F-418D-AE19-62706E023703}">
                      <ahyp:hlinkClr xmlns:ahyp="http://schemas.microsoft.com/office/drawing/2018/hyperlinkcolor" val="tx"/>
                    </a:ext>
                  </a:extLst>
                </a:hlinkClick>
              </a:rPr>
              <a:t>santafeinnovates.com</a:t>
            </a:r>
            <a:r>
              <a:rPr lang="bg-BG" sz="2400" dirty="0">
                <a:solidFill>
                  <a:schemeClr val="tx2"/>
                </a:solidFill>
                <a:cs typeface="Abhaya Libre Regular" panose="020B0604020202020204" charset="0"/>
                <a:hlinkClick r:id="rId16">
                  <a:extLst>
                    <a:ext uri="{A12FA001-AC4F-418D-AE19-62706E023703}">
                      <ahyp:hlinkClr xmlns:ahyp="http://schemas.microsoft.com/office/drawing/2018/hyperlinkcolor" val="tx"/>
                    </a:ext>
                  </a:extLst>
                </a:hlinkClick>
              </a:rPr>
              <a:t>)</a:t>
            </a:r>
            <a:endParaRPr lang="en-US" sz="2400" dirty="0">
              <a:solidFill>
                <a:schemeClr val="tx2"/>
              </a:solidFill>
              <a:latin typeface="Abhaya Libre Regular" panose="020B0604020202020204" charset="0"/>
              <a:cs typeface="Abhaya Libre Regular" panose="020B0604020202020204" charset="0"/>
            </a:endParaRPr>
          </a:p>
          <a:p>
            <a:r>
              <a:rPr lang="en-US" sz="2400" dirty="0">
                <a:solidFill>
                  <a:schemeClr val="tx2"/>
                </a:solidFill>
                <a:latin typeface="Abhaya Libre Regular" panose="020B0604020202020204" charset="0"/>
                <a:cs typeface="Abhaya Libre Regular" panose="020B0604020202020204" charset="0"/>
                <a:hlinkClick r:id="rId17">
                  <a:extLst>
                    <a:ext uri="{A12FA001-AC4F-418D-AE19-62706E023703}">
                      <ahyp:hlinkClr xmlns:ahyp="http://schemas.microsoft.com/office/drawing/2018/hyperlinkcolor" val="tx"/>
                    </a:ext>
                  </a:extLst>
                </a:hlinkClick>
              </a:rPr>
              <a:t>LIFE SKILLS DEVELOPING SOCIAL ENTREPRENEURS (britishcouncil.gr)</a:t>
            </a:r>
            <a:endParaRPr lang="bg-BG" sz="2400" dirty="0">
              <a:solidFill>
                <a:schemeClr val="tx2"/>
              </a:solidFill>
              <a:cs typeface="Abhaya Libre Regular" panose="020B0604020202020204" charset="0"/>
            </a:endParaRPr>
          </a:p>
          <a:p>
            <a:endParaRPr lang="en-US" b="1" i="0" dirty="0">
              <a:effectLst/>
              <a:latin typeface="Jost"/>
            </a:endParaRPr>
          </a:p>
        </p:txBody>
      </p:sp>
    </p:spTree>
    <p:extLst>
      <p:ext uri="{BB962C8B-B14F-4D97-AF65-F5344CB8AC3E}">
        <p14:creationId xmlns:p14="http://schemas.microsoft.com/office/powerpoint/2010/main" val="4216881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rtlCol="0" anchor="t">
            <a:spAutoFit/>
          </a:bodyPr>
          <a:lstStyle/>
          <a:p>
            <a:pPr algn="ctr">
              <a:lnSpc>
                <a:spcPts val="12486"/>
              </a:lnSpc>
            </a:pPr>
            <a:r>
              <a:rPr lang="en-US" sz="14030">
                <a:solidFill>
                  <a:srgbClr val="000000"/>
                </a:solidFill>
                <a:latin typeface="Abhaya Libre Regular Bold Italics"/>
              </a:rPr>
              <a:t>Thank you!</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876457"/>
            <a:ext cx="5364129" cy="5364129"/>
          </a:xfrm>
          <a:prstGeom prst="rect">
            <a:avLst/>
          </a:prstGeom>
        </p:spPr>
      </p:pic>
      <p:sp>
        <p:nvSpPr>
          <p:cNvPr id="2" name="TextBox 2"/>
          <p:cNvSpPr txBox="1"/>
          <p:nvPr/>
        </p:nvSpPr>
        <p:spPr>
          <a:xfrm>
            <a:off x="8336714" y="2945792"/>
            <a:ext cx="9570286" cy="555921"/>
          </a:xfrm>
          <a:prstGeom prst="rect">
            <a:avLst/>
          </a:prstGeom>
        </p:spPr>
        <p:txBody>
          <a:bodyPr wrap="square" lIns="0" tIns="0" rIns="0" bIns="0" rtlCol="0" anchor="t">
            <a:spAutoFit/>
          </a:bodyPr>
          <a:lstStyle/>
          <a:p>
            <a:pPr>
              <a:lnSpc>
                <a:spcPts val="4534"/>
              </a:lnSpc>
            </a:pPr>
            <a:r>
              <a:rPr lang="en-US" sz="3200" spc="-48" dirty="0">
                <a:solidFill>
                  <a:srgbClr val="000000"/>
                </a:solidFill>
                <a:latin typeface="Abhaya Libre Regular"/>
              </a:rPr>
              <a:t>What is Social Entrepreneurship and Social Entrepreneur</a:t>
            </a:r>
            <a:r>
              <a:rPr lang="bg-BG" sz="3200" spc="-48" dirty="0">
                <a:solidFill>
                  <a:srgbClr val="000000"/>
                </a:solidFill>
                <a:latin typeface="Abhaya Libre Regular"/>
              </a:rPr>
              <a:t>?</a:t>
            </a:r>
            <a:endParaRPr lang="en-US" sz="3200" spc="-48" dirty="0">
              <a:solidFill>
                <a:srgbClr val="000000"/>
              </a:solidFill>
              <a:latin typeface="Abhaya Libre Regular"/>
            </a:endParaRPr>
          </a:p>
        </p:txBody>
      </p:sp>
      <p:sp>
        <p:nvSpPr>
          <p:cNvPr id="3" name="TextBox 3"/>
          <p:cNvSpPr txBox="1"/>
          <p:nvPr/>
        </p:nvSpPr>
        <p:spPr>
          <a:xfrm>
            <a:off x="8336714" y="4066777"/>
            <a:ext cx="8280738" cy="1134478"/>
          </a:xfrm>
          <a:prstGeom prst="rect">
            <a:avLst/>
          </a:prstGeom>
        </p:spPr>
        <p:txBody>
          <a:bodyPr wrap="square" lIns="0" tIns="0" rIns="0" bIns="0" rtlCol="0" anchor="t">
            <a:spAutoFit/>
          </a:bodyPr>
          <a:lstStyle/>
          <a:p>
            <a:pPr>
              <a:lnSpc>
                <a:spcPts val="4534"/>
              </a:lnSpc>
            </a:pPr>
            <a:r>
              <a:rPr lang="en-US" sz="3200" dirty="0">
                <a:solidFill>
                  <a:srgbClr val="000000"/>
                </a:solidFill>
                <a:latin typeface="Abhaya Libre Regular"/>
              </a:rPr>
              <a:t>6 P's of Social Entrepreneurial Enterprises</a:t>
            </a:r>
          </a:p>
          <a:p>
            <a:pPr>
              <a:lnSpc>
                <a:spcPts val="4534"/>
              </a:lnSpc>
            </a:pPr>
            <a:r>
              <a:rPr lang="en-US" sz="3238" spc="-48" dirty="0">
                <a:solidFill>
                  <a:srgbClr val="000000"/>
                </a:solidFill>
                <a:latin typeface="Abhaya Libre Regular"/>
              </a:rPr>
              <a:t> </a:t>
            </a:r>
          </a:p>
        </p:txBody>
      </p:sp>
      <p:sp>
        <p:nvSpPr>
          <p:cNvPr id="4" name="TextBox 4"/>
          <p:cNvSpPr txBox="1"/>
          <p:nvPr/>
        </p:nvSpPr>
        <p:spPr>
          <a:xfrm>
            <a:off x="8362059" y="5260478"/>
            <a:ext cx="6895144" cy="557397"/>
          </a:xfrm>
          <a:prstGeom prst="rect">
            <a:avLst/>
          </a:prstGeom>
        </p:spPr>
        <p:txBody>
          <a:bodyPr wrap="square" lIns="0" tIns="0" rIns="0" bIns="0" rtlCol="0" anchor="t">
            <a:spAutoFit/>
          </a:bodyPr>
          <a:lstStyle/>
          <a:p>
            <a:pPr>
              <a:lnSpc>
                <a:spcPts val="4534"/>
              </a:lnSpc>
            </a:pPr>
            <a:r>
              <a:rPr lang="en-US" sz="3200" spc="-48" dirty="0">
                <a:solidFill>
                  <a:srgbClr val="000000"/>
                </a:solidFill>
                <a:latin typeface="Abhaya Libre Regular"/>
              </a:rPr>
              <a:t>Social impact and social entrepreneurship</a:t>
            </a:r>
          </a:p>
        </p:txBody>
      </p:sp>
      <p:sp>
        <p:nvSpPr>
          <p:cNvPr id="5" name="TextBox 5"/>
          <p:cNvSpPr txBox="1"/>
          <p:nvPr/>
        </p:nvSpPr>
        <p:spPr>
          <a:xfrm>
            <a:off x="8073277" y="3398264"/>
            <a:ext cx="5836486" cy="657872"/>
          </a:xfrm>
          <a:prstGeom prst="rect">
            <a:avLst/>
          </a:prstGeom>
        </p:spPr>
        <p:txBody>
          <a:bodyPr wrap="square" lIns="0" tIns="0" rIns="0" bIns="0" rtlCol="0" anchor="t">
            <a:spAutoFit/>
          </a:bodyPr>
          <a:lstStyle/>
          <a:p>
            <a:pPr algn="ctr">
              <a:lnSpc>
                <a:spcPts val="5449"/>
              </a:lnSpc>
            </a:pPr>
            <a:r>
              <a:rPr lang="en-US" sz="3200" dirty="0">
                <a:solidFill>
                  <a:srgbClr val="000000"/>
                </a:solidFill>
                <a:latin typeface="Abhaya Libre Regular"/>
              </a:rPr>
              <a:t>Types of organizational models</a:t>
            </a:r>
          </a:p>
        </p:txBody>
      </p:sp>
      <p:sp>
        <p:nvSpPr>
          <p:cNvPr id="6" name="TextBox 6"/>
          <p:cNvSpPr txBox="1"/>
          <p:nvPr/>
        </p:nvSpPr>
        <p:spPr>
          <a:xfrm>
            <a:off x="8336714" y="4607674"/>
            <a:ext cx="6293686" cy="657872"/>
          </a:xfrm>
          <a:prstGeom prst="rect">
            <a:avLst/>
          </a:prstGeom>
        </p:spPr>
        <p:txBody>
          <a:bodyPr wrap="square" lIns="0" tIns="0" rIns="0" bIns="0" rtlCol="0" anchor="t">
            <a:spAutoFit/>
          </a:bodyPr>
          <a:lstStyle/>
          <a:p>
            <a:pPr>
              <a:lnSpc>
                <a:spcPts val="5449"/>
              </a:lnSpc>
            </a:pPr>
            <a:r>
              <a:rPr lang="en-US" sz="3200" dirty="0">
                <a:solidFill>
                  <a:srgbClr val="000000"/>
                </a:solidFill>
                <a:latin typeface="Abhaya Libre Regular"/>
              </a:rPr>
              <a:t>Skills for social entrepreneurs</a:t>
            </a:r>
          </a:p>
        </p:txBody>
      </p:sp>
      <p:sp>
        <p:nvSpPr>
          <p:cNvPr id="7" name="TextBox 7"/>
          <p:cNvSpPr txBox="1"/>
          <p:nvPr/>
        </p:nvSpPr>
        <p:spPr>
          <a:xfrm>
            <a:off x="8372833" y="5821014"/>
            <a:ext cx="8489314" cy="1025922"/>
          </a:xfrm>
          <a:prstGeom prst="rect">
            <a:avLst/>
          </a:prstGeom>
        </p:spPr>
        <p:txBody>
          <a:bodyPr wrap="square" lIns="0" tIns="0" rIns="0" bIns="0" rtlCol="0" anchor="t">
            <a:spAutoFit/>
          </a:bodyPr>
          <a:lstStyle/>
          <a:p>
            <a:pPr>
              <a:lnSpc>
                <a:spcPts val="4000"/>
              </a:lnSpc>
            </a:pPr>
            <a:r>
              <a:rPr lang="en-US" sz="3200" dirty="0">
                <a:solidFill>
                  <a:srgbClr val="000000"/>
                </a:solidFill>
                <a:latin typeface="Abhaya Libre Regular"/>
              </a:rPr>
              <a:t>The role of social entrepreneurship for regional development </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en-US" sz="6410">
                <a:solidFill>
                  <a:srgbClr val="000000"/>
                </a:solidFill>
                <a:latin typeface="Abhaya Libre Regular Bold"/>
              </a:rPr>
              <a:t>Contetns</a:t>
            </a:r>
          </a:p>
        </p:txBody>
      </p:sp>
      <p:sp>
        <p:nvSpPr>
          <p:cNvPr id="16" name="TextBox 16"/>
          <p:cNvSpPr txBox="1"/>
          <p:nvPr/>
        </p:nvSpPr>
        <p:spPr>
          <a:xfrm>
            <a:off x="7008829" y="2855939"/>
            <a:ext cx="1079688" cy="671338"/>
          </a:xfrm>
          <a:prstGeom prst="rect">
            <a:avLst/>
          </a:prstGeom>
        </p:spPr>
        <p:txBody>
          <a:bodyPr lIns="0" tIns="0" rIns="0" bIns="0" rtlCol="0" anchor="t">
            <a:spAutoFit/>
          </a:bodyPr>
          <a:lstStyle/>
          <a:p>
            <a:pPr>
              <a:lnSpc>
                <a:spcPts val="5654"/>
              </a:lnSpc>
            </a:pPr>
            <a:r>
              <a:rPr lang="en-US" sz="3200" spc="-60" dirty="0">
                <a:solidFill>
                  <a:srgbClr val="000000"/>
                </a:solidFill>
                <a:latin typeface="Abhaya Libre Regular"/>
              </a:rPr>
              <a:t>01</a:t>
            </a:r>
          </a:p>
        </p:txBody>
      </p:sp>
      <p:sp>
        <p:nvSpPr>
          <p:cNvPr id="17" name="TextBox 17"/>
          <p:cNvSpPr txBox="1"/>
          <p:nvPr/>
        </p:nvSpPr>
        <p:spPr>
          <a:xfrm>
            <a:off x="6993589" y="3378848"/>
            <a:ext cx="1079688" cy="671338"/>
          </a:xfrm>
          <a:prstGeom prst="rect">
            <a:avLst/>
          </a:prstGeom>
        </p:spPr>
        <p:txBody>
          <a:bodyPr lIns="0" tIns="0" rIns="0" bIns="0" rtlCol="0" anchor="t">
            <a:spAutoFit/>
          </a:bodyPr>
          <a:lstStyle/>
          <a:p>
            <a:pPr>
              <a:lnSpc>
                <a:spcPts val="5654"/>
              </a:lnSpc>
            </a:pPr>
            <a:r>
              <a:rPr lang="en-US" sz="3200" spc="-60" dirty="0">
                <a:solidFill>
                  <a:srgbClr val="000000"/>
                </a:solidFill>
                <a:latin typeface="Abhaya Libre Regular"/>
              </a:rPr>
              <a:t>02</a:t>
            </a:r>
          </a:p>
        </p:txBody>
      </p:sp>
      <p:sp>
        <p:nvSpPr>
          <p:cNvPr id="18" name="TextBox 18"/>
          <p:cNvSpPr txBox="1"/>
          <p:nvPr/>
        </p:nvSpPr>
        <p:spPr>
          <a:xfrm>
            <a:off x="6963109" y="3955900"/>
            <a:ext cx="1079688" cy="671338"/>
          </a:xfrm>
          <a:prstGeom prst="rect">
            <a:avLst/>
          </a:prstGeom>
        </p:spPr>
        <p:txBody>
          <a:bodyPr wrap="square" lIns="0" tIns="0" rIns="0" bIns="0" rtlCol="0" anchor="t">
            <a:spAutoFit/>
          </a:bodyPr>
          <a:lstStyle/>
          <a:p>
            <a:pPr>
              <a:lnSpc>
                <a:spcPts val="5654"/>
              </a:lnSpc>
            </a:pPr>
            <a:r>
              <a:rPr lang="en-US" sz="3200" spc="-60" dirty="0">
                <a:solidFill>
                  <a:srgbClr val="000000"/>
                </a:solidFill>
                <a:latin typeface="Abhaya Libre Regular"/>
              </a:rPr>
              <a:t>03</a:t>
            </a:r>
          </a:p>
        </p:txBody>
      </p:sp>
      <p:sp>
        <p:nvSpPr>
          <p:cNvPr id="19" name="TextBox 19"/>
          <p:cNvSpPr txBox="1"/>
          <p:nvPr/>
        </p:nvSpPr>
        <p:spPr>
          <a:xfrm>
            <a:off x="6993589" y="4521419"/>
            <a:ext cx="1079688" cy="671338"/>
          </a:xfrm>
          <a:prstGeom prst="rect">
            <a:avLst/>
          </a:prstGeom>
        </p:spPr>
        <p:txBody>
          <a:bodyPr lIns="0" tIns="0" rIns="0" bIns="0" rtlCol="0" anchor="t">
            <a:spAutoFit/>
          </a:bodyPr>
          <a:lstStyle/>
          <a:p>
            <a:pPr>
              <a:lnSpc>
                <a:spcPts val="5654"/>
              </a:lnSpc>
            </a:pPr>
            <a:r>
              <a:rPr lang="en-US" sz="3200" spc="-60" dirty="0">
                <a:solidFill>
                  <a:srgbClr val="000000"/>
                </a:solidFill>
                <a:latin typeface="Abhaya Libre Regular"/>
              </a:rPr>
              <a:t>04</a:t>
            </a:r>
          </a:p>
        </p:txBody>
      </p:sp>
      <p:sp>
        <p:nvSpPr>
          <p:cNvPr id="20" name="TextBox 20"/>
          <p:cNvSpPr txBox="1"/>
          <p:nvPr/>
        </p:nvSpPr>
        <p:spPr>
          <a:xfrm>
            <a:off x="6993589" y="5099977"/>
            <a:ext cx="1079688" cy="671338"/>
          </a:xfrm>
          <a:prstGeom prst="rect">
            <a:avLst/>
          </a:prstGeom>
        </p:spPr>
        <p:txBody>
          <a:bodyPr lIns="0" tIns="0" rIns="0" bIns="0" rtlCol="0" anchor="t">
            <a:spAutoFit/>
          </a:bodyPr>
          <a:lstStyle/>
          <a:p>
            <a:pPr>
              <a:lnSpc>
                <a:spcPts val="5654"/>
              </a:lnSpc>
            </a:pPr>
            <a:r>
              <a:rPr lang="en-US" sz="3200" spc="-60" dirty="0">
                <a:solidFill>
                  <a:srgbClr val="000000"/>
                </a:solidFill>
                <a:latin typeface="Abhaya Libre Regular"/>
              </a:rPr>
              <a:t>05</a:t>
            </a:r>
          </a:p>
        </p:txBody>
      </p:sp>
      <p:sp>
        <p:nvSpPr>
          <p:cNvPr id="21" name="TextBox 21"/>
          <p:cNvSpPr txBox="1"/>
          <p:nvPr/>
        </p:nvSpPr>
        <p:spPr>
          <a:xfrm>
            <a:off x="7008829" y="5621380"/>
            <a:ext cx="1079688" cy="671338"/>
          </a:xfrm>
          <a:prstGeom prst="rect">
            <a:avLst/>
          </a:prstGeom>
        </p:spPr>
        <p:txBody>
          <a:bodyPr lIns="0" tIns="0" rIns="0" bIns="0" rtlCol="0" anchor="t">
            <a:spAutoFit/>
          </a:bodyPr>
          <a:lstStyle/>
          <a:p>
            <a:pPr>
              <a:lnSpc>
                <a:spcPts val="5654"/>
              </a:lnSpc>
            </a:pPr>
            <a:r>
              <a:rPr lang="en-US" sz="3200" spc="-60" dirty="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
        <p:nvSpPr>
          <p:cNvPr id="25" name="TextBox 21">
            <a:extLst>
              <a:ext uri="{FF2B5EF4-FFF2-40B4-BE49-F238E27FC236}">
                <a16:creationId xmlns:a16="http://schemas.microsoft.com/office/drawing/2014/main" id="{0788B050-4AF5-B885-B50A-785E464536B5}"/>
              </a:ext>
            </a:extLst>
          </p:cNvPr>
          <p:cNvSpPr txBox="1"/>
          <p:nvPr/>
        </p:nvSpPr>
        <p:spPr>
          <a:xfrm>
            <a:off x="7044948" y="6549585"/>
            <a:ext cx="1079688" cy="671338"/>
          </a:xfrm>
          <a:prstGeom prst="rect">
            <a:avLst/>
          </a:prstGeom>
        </p:spPr>
        <p:txBody>
          <a:bodyPr lIns="0" tIns="0" rIns="0" bIns="0" rtlCol="0" anchor="t">
            <a:spAutoFit/>
          </a:bodyPr>
          <a:lstStyle/>
          <a:p>
            <a:pPr>
              <a:lnSpc>
                <a:spcPts val="5654"/>
              </a:lnSpc>
            </a:pPr>
            <a:r>
              <a:rPr lang="en-US" sz="3200" spc="-60" dirty="0">
                <a:solidFill>
                  <a:srgbClr val="000000"/>
                </a:solidFill>
                <a:latin typeface="Abhaya Libre Regular"/>
              </a:rPr>
              <a:t>07</a:t>
            </a:r>
          </a:p>
        </p:txBody>
      </p:sp>
      <p:sp>
        <p:nvSpPr>
          <p:cNvPr id="26" name="TextBox 4">
            <a:extLst>
              <a:ext uri="{FF2B5EF4-FFF2-40B4-BE49-F238E27FC236}">
                <a16:creationId xmlns:a16="http://schemas.microsoft.com/office/drawing/2014/main" id="{A0734B0C-DEE2-5F7A-6983-7C55D5D95F5E}"/>
              </a:ext>
            </a:extLst>
          </p:cNvPr>
          <p:cNvSpPr txBox="1"/>
          <p:nvPr/>
        </p:nvSpPr>
        <p:spPr>
          <a:xfrm>
            <a:off x="8362059" y="6786725"/>
            <a:ext cx="8859638" cy="984885"/>
          </a:xfrm>
          <a:prstGeom prst="rect">
            <a:avLst/>
          </a:prstGeom>
        </p:spPr>
        <p:txBody>
          <a:bodyPr wrap="square" lIns="0" tIns="0" rIns="0" bIns="0" rtlCol="0" anchor="t">
            <a:spAutoFit/>
          </a:bodyPr>
          <a:lstStyle/>
          <a:p>
            <a:pPr algn="just"/>
            <a:r>
              <a:rPr lang="en-US" sz="3200" dirty="0">
                <a:latin typeface="Abhaya Libre Regular" panose="020B0604020202020204" charset="0"/>
                <a:cs typeface="Abhaya Libre Regular" panose="020B0604020202020204" charset="0"/>
              </a:rPr>
              <a:t>Social Enterprise as a Catalyst for Sustainable Local and Regional Development</a:t>
            </a:r>
          </a:p>
        </p:txBody>
      </p:sp>
      <p:sp>
        <p:nvSpPr>
          <p:cNvPr id="24" name="TextBox 21">
            <a:extLst>
              <a:ext uri="{FF2B5EF4-FFF2-40B4-BE49-F238E27FC236}">
                <a16:creationId xmlns:a16="http://schemas.microsoft.com/office/drawing/2014/main" id="{60B735A6-E854-1761-25EF-657BE9986F9F}"/>
              </a:ext>
            </a:extLst>
          </p:cNvPr>
          <p:cNvSpPr txBox="1"/>
          <p:nvPr/>
        </p:nvSpPr>
        <p:spPr>
          <a:xfrm>
            <a:off x="7034229" y="7551444"/>
            <a:ext cx="1079688" cy="671338"/>
          </a:xfrm>
          <a:prstGeom prst="rect">
            <a:avLst/>
          </a:prstGeom>
        </p:spPr>
        <p:txBody>
          <a:bodyPr lIns="0" tIns="0" rIns="0" bIns="0" rtlCol="0" anchor="t">
            <a:spAutoFit/>
          </a:bodyPr>
          <a:lstStyle/>
          <a:p>
            <a:pPr>
              <a:lnSpc>
                <a:spcPts val="5654"/>
              </a:lnSpc>
            </a:pPr>
            <a:r>
              <a:rPr lang="en-US" sz="3200" spc="-60" dirty="0">
                <a:solidFill>
                  <a:srgbClr val="000000"/>
                </a:solidFill>
                <a:latin typeface="Abhaya Libre Regular"/>
              </a:rPr>
              <a:t>0</a:t>
            </a:r>
            <a:r>
              <a:rPr lang="bg-BG" sz="3200" spc="-60" dirty="0">
                <a:solidFill>
                  <a:srgbClr val="000000"/>
                </a:solidFill>
                <a:latin typeface="Abhaya Libre Regular"/>
              </a:rPr>
              <a:t>8</a:t>
            </a:r>
            <a:endParaRPr lang="en-US" sz="3200" spc="-60" dirty="0">
              <a:solidFill>
                <a:srgbClr val="000000"/>
              </a:solidFill>
              <a:latin typeface="Abhaya Libre Regular"/>
            </a:endParaRPr>
          </a:p>
        </p:txBody>
      </p:sp>
      <p:sp>
        <p:nvSpPr>
          <p:cNvPr id="27" name="TextBox 6">
            <a:extLst>
              <a:ext uri="{FF2B5EF4-FFF2-40B4-BE49-F238E27FC236}">
                <a16:creationId xmlns:a16="http://schemas.microsoft.com/office/drawing/2014/main" id="{0C9E75AD-4A5D-779A-AA10-392916B9A69A}"/>
              </a:ext>
            </a:extLst>
          </p:cNvPr>
          <p:cNvSpPr txBox="1"/>
          <p:nvPr/>
        </p:nvSpPr>
        <p:spPr>
          <a:xfrm>
            <a:off x="8362059" y="7574818"/>
            <a:ext cx="6293686" cy="657872"/>
          </a:xfrm>
          <a:prstGeom prst="rect">
            <a:avLst/>
          </a:prstGeom>
        </p:spPr>
        <p:txBody>
          <a:bodyPr wrap="square" lIns="0" tIns="0" rIns="0" bIns="0" rtlCol="0" anchor="t">
            <a:spAutoFit/>
          </a:bodyPr>
          <a:lstStyle/>
          <a:p>
            <a:pPr>
              <a:lnSpc>
                <a:spcPts val="5449"/>
              </a:lnSpc>
            </a:pPr>
            <a:r>
              <a:rPr lang="en-US" sz="3200" dirty="0">
                <a:solidFill>
                  <a:srgbClr val="000000"/>
                </a:solidFill>
                <a:latin typeface="Abhaya Libre Regular"/>
              </a:rPr>
              <a:t>Activities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67013" y="2290479"/>
            <a:ext cx="7577909" cy="2150973"/>
          </a:xfrm>
          <a:prstGeom prst="rect">
            <a:avLst/>
          </a:prstGeom>
        </p:spPr>
        <p:txBody>
          <a:bodyPr wrap="square" lIns="0" tIns="0" rIns="0" bIns="0" rtlCol="0" anchor="t">
            <a:spAutoFit/>
          </a:bodyPr>
          <a:lstStyle/>
          <a:p>
            <a:pPr algn="just">
              <a:lnSpc>
                <a:spcPts val="5449"/>
              </a:lnSpc>
            </a:pPr>
            <a:r>
              <a:rPr lang="bg-BG" sz="6410" dirty="0">
                <a:solidFill>
                  <a:srgbClr val="000000"/>
                </a:solidFill>
                <a:latin typeface="Abhaya Libre Regular"/>
              </a:rPr>
              <a:t>01 - </a:t>
            </a:r>
            <a:r>
              <a:rPr lang="en-US" sz="6410" dirty="0">
                <a:solidFill>
                  <a:srgbClr val="000000"/>
                </a:solidFill>
                <a:latin typeface="Abhaya Libre Regular"/>
              </a:rPr>
              <a:t>What is Social  Entrepreneurship and Social Entrepreneur?</a:t>
            </a:r>
          </a:p>
        </p:txBody>
      </p:sp>
      <p:sp>
        <p:nvSpPr>
          <p:cNvPr id="5" name="TextBox 5"/>
          <p:cNvSpPr txBox="1"/>
          <p:nvPr/>
        </p:nvSpPr>
        <p:spPr>
          <a:xfrm>
            <a:off x="1981200" y="5018135"/>
            <a:ext cx="6510839" cy="2616101"/>
          </a:xfrm>
          <a:prstGeom prst="rect">
            <a:avLst/>
          </a:prstGeom>
        </p:spPr>
        <p:txBody>
          <a:bodyPr lIns="0" tIns="0" rIns="0" bIns="0" rtlCol="0" anchor="t">
            <a:spAutoFit/>
          </a:bodyPr>
          <a:lstStyle/>
          <a:p>
            <a:pPr algn="just">
              <a:lnSpc>
                <a:spcPts val="3359"/>
              </a:lnSpc>
            </a:pPr>
            <a:r>
              <a:rPr lang="en-US" sz="2800" spc="-36" dirty="0">
                <a:latin typeface="Abhaya Libre Regular"/>
              </a:rPr>
              <a:t>Social entrepreneurship is a growing trend, combining the ingenuity of business with the social mission. It is a way of doing business in an effort to make changes in the world through addressing social, cultural, or environmental issues.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a:extLst>
              <a:ext uri="{FF2B5EF4-FFF2-40B4-BE49-F238E27FC236}">
                <a16:creationId xmlns:a16="http://schemas.microsoft.com/office/drawing/2014/main" id="{17C27933-A2CD-24A0-8FD3-AD7CCDA785E5}"/>
              </a:ext>
            </a:extLst>
          </p:cNvPr>
          <p:cNvPicPr>
            <a:picLocks noChangeAspect="1"/>
          </p:cNvPicPr>
          <p:nvPr/>
        </p:nvPicPr>
        <p:blipFill>
          <a:blip r:embed="rId8"/>
          <a:stretch>
            <a:fillRect/>
          </a:stretch>
        </p:blipFill>
        <p:spPr>
          <a:xfrm>
            <a:off x="9611304" y="2850282"/>
            <a:ext cx="8283558" cy="53269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1219200" y="1720611"/>
            <a:ext cx="14325600" cy="1458476"/>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01 - What is Social  Entrepreneurship </a:t>
            </a:r>
            <a:r>
              <a:rPr lang="fr-FR" sz="6410" dirty="0">
                <a:solidFill>
                  <a:srgbClr val="000000"/>
                </a:solidFill>
                <a:latin typeface="Abhaya Libre Regular"/>
              </a:rPr>
              <a:t>and Social Entrepreneur</a:t>
            </a:r>
            <a:r>
              <a:rPr lang="en-US" sz="6410" dirty="0">
                <a:solidFill>
                  <a:srgbClr val="000000"/>
                </a:solidFill>
                <a:latin typeface="Abhaya Libre Regular"/>
              </a:rPr>
              <a:t>?</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28" name="Graphic 27">
            <a:extLst>
              <a:ext uri="{FF2B5EF4-FFF2-40B4-BE49-F238E27FC236}">
                <a16:creationId xmlns:a16="http://schemas.microsoft.com/office/drawing/2014/main" id="{A2A69EB4-4414-6ECB-B354-46BF1ED522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0600" y="7120941"/>
            <a:ext cx="1797516" cy="1866827"/>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1665413" y="3544949"/>
            <a:ext cx="6716587" cy="5232202"/>
          </a:xfrm>
          <a:prstGeom prst="rect">
            <a:avLst/>
          </a:prstGeom>
        </p:spPr>
        <p:txBody>
          <a:bodyPr wrap="square" lIns="0" tIns="0" rIns="0" bIns="0" rtlCol="0" anchor="t">
            <a:spAutoFit/>
          </a:bodyPr>
          <a:lstStyle/>
          <a:p>
            <a:pPr algn="just">
              <a:lnSpc>
                <a:spcPts val="3359"/>
              </a:lnSpc>
            </a:pPr>
            <a:r>
              <a:rPr lang="en-US" sz="2800" spc="-36" dirty="0">
                <a:latin typeface="Abhaya Libre Regular"/>
              </a:rPr>
              <a:t>Social entrepreneurship is the process through which specific types of actors – the “social entrepreneurs” – create and develop organisations that may be either social enterprises or other types of organisations. </a:t>
            </a:r>
          </a:p>
          <a:p>
            <a:pPr algn="just">
              <a:lnSpc>
                <a:spcPts val="3359"/>
              </a:lnSpc>
            </a:pPr>
            <a:endParaRPr lang="en-US" sz="2800" spc="-36" dirty="0">
              <a:latin typeface="Abhaya Libre Regular"/>
            </a:endParaRPr>
          </a:p>
          <a:p>
            <a:pPr algn="just">
              <a:lnSpc>
                <a:spcPts val="3359"/>
              </a:lnSpc>
            </a:pPr>
            <a:r>
              <a:rPr lang="en-US" sz="2800" spc="-36" dirty="0">
                <a:latin typeface="Abhaya Libre Regular"/>
              </a:rPr>
              <a:t>The concept of social entrepreneurship may be applied to organisations with different sizes, beliefs, goals and targets.  </a:t>
            </a:r>
            <a:endParaRPr lang="bg-BG" sz="2800" spc="-36" dirty="0">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a:p>
            <a:pPr algn="just">
              <a:lnSpc>
                <a:spcPts val="3359"/>
              </a:lnSpc>
            </a:pPr>
            <a:r>
              <a:rPr lang="en-US" sz="2800" spc="-36" dirty="0">
                <a:solidFill>
                  <a:srgbClr val="000000"/>
                </a:solidFill>
                <a:latin typeface="Abhaya Libre Regular"/>
              </a:rPr>
              <a:t>. </a:t>
            </a:r>
          </a:p>
        </p:txBody>
      </p:sp>
      <p:sp>
        <p:nvSpPr>
          <p:cNvPr id="2" name="TextBox 17">
            <a:extLst>
              <a:ext uri="{FF2B5EF4-FFF2-40B4-BE49-F238E27FC236}">
                <a16:creationId xmlns:a16="http://schemas.microsoft.com/office/drawing/2014/main" id="{50A26840-87CC-155A-CD87-EE42703704E3}"/>
              </a:ext>
            </a:extLst>
          </p:cNvPr>
          <p:cNvSpPr txBox="1"/>
          <p:nvPr/>
        </p:nvSpPr>
        <p:spPr>
          <a:xfrm>
            <a:off x="10723735" y="8643438"/>
            <a:ext cx="7965729" cy="28212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pPr>
            <a:endParaRPr lang="en-US" sz="1600" spc="-24" dirty="0">
              <a:solidFill>
                <a:srgbClr val="000000"/>
              </a:solidFill>
              <a:latin typeface="Abhaya Libre Regular"/>
            </a:endParaRPr>
          </a:p>
        </p:txBody>
      </p:sp>
      <p:pic>
        <p:nvPicPr>
          <p:cNvPr id="5" name="Picture 4">
            <a:extLst>
              <a:ext uri="{FF2B5EF4-FFF2-40B4-BE49-F238E27FC236}">
                <a16:creationId xmlns:a16="http://schemas.microsoft.com/office/drawing/2014/main" id="{F350F370-6DA3-B23E-48C4-3C27D7C6F3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70240" y="3179086"/>
            <a:ext cx="7066252" cy="41896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1219200" y="1720611"/>
            <a:ext cx="14325600" cy="1458476"/>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01 - What is Social  Entrepreneurship </a:t>
            </a:r>
            <a:r>
              <a:rPr lang="fr-FR" sz="6410" dirty="0">
                <a:solidFill>
                  <a:srgbClr val="000000"/>
                </a:solidFill>
                <a:latin typeface="Abhaya Libre Regular"/>
              </a:rPr>
              <a:t>and Social Entrepreneur</a:t>
            </a:r>
            <a:r>
              <a:rPr lang="en-US" sz="6410" dirty="0">
                <a:solidFill>
                  <a:srgbClr val="000000"/>
                </a:solidFill>
                <a:latin typeface="Abhaya Libre Regular"/>
              </a:rPr>
              <a:t>?</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8930541" y="2942376"/>
            <a:ext cx="8588609" cy="6976269"/>
          </a:xfrm>
          <a:prstGeom prst="rect">
            <a:avLst/>
          </a:prstGeom>
        </p:spPr>
        <p:txBody>
          <a:bodyPr wrap="square" lIns="0" tIns="0" rIns="0" bIns="0" rtlCol="0" anchor="t">
            <a:spAutoFit/>
          </a:bodyPr>
          <a:lstStyle/>
          <a:p>
            <a:pPr algn="ctr">
              <a:lnSpc>
                <a:spcPts val="3359"/>
              </a:lnSpc>
            </a:pPr>
            <a:r>
              <a:rPr lang="en-US" sz="3600" b="1" spc="-36" dirty="0">
                <a:latin typeface="Abhaya Libre Regular"/>
              </a:rPr>
              <a:t>And what does social entrepreneur mean?</a:t>
            </a:r>
          </a:p>
          <a:p>
            <a:pPr algn="ctr">
              <a:lnSpc>
                <a:spcPts val="3359"/>
              </a:lnSpc>
            </a:pPr>
            <a:endParaRPr lang="en-US" sz="3600" b="1" spc="-36" dirty="0">
              <a:solidFill>
                <a:srgbClr val="FF0000"/>
              </a:solidFill>
              <a:latin typeface="Abhaya Libre Regular"/>
            </a:endParaRPr>
          </a:p>
          <a:p>
            <a:pPr algn="just">
              <a:lnSpc>
                <a:spcPts val="3359"/>
              </a:lnSpc>
            </a:pPr>
            <a:r>
              <a:rPr lang="en-US" sz="2800" spc="-36" dirty="0">
                <a:solidFill>
                  <a:srgbClr val="000000"/>
                </a:solidFill>
                <a:latin typeface="Abhaya Libre Regular"/>
              </a:rPr>
              <a:t> A social entrepreneur is a person who pursues novel applications that have the potential to solve community-based problems. These individuals are willing to take on the risk and effort to create positive changes in society through their initiatives. Social entrepreneurs may believe that this practice is a way to connect you to your life's purpose, help others find theirs, and make a difference in the world (all while eking out a living).</a:t>
            </a:r>
          </a:p>
          <a:p>
            <a:pPr algn="just">
              <a:lnSpc>
                <a:spcPts val="3359"/>
              </a:lnSpc>
            </a:pPr>
            <a:r>
              <a:rPr lang="en-US" sz="2800" spc="-36" dirty="0">
                <a:solidFill>
                  <a:srgbClr val="000000"/>
                </a:solidFill>
                <a:latin typeface="Abhaya Libre Regular"/>
              </a:rPr>
              <a:t>Widespread use of ethical practices—such as impact investing, conscious consumerism, and corporate social responsibility programs—facilitates the success of social entrepreneurs.</a:t>
            </a:r>
            <a:endParaRPr lang="bg-BG"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a:p>
            <a:pPr algn="just">
              <a:lnSpc>
                <a:spcPts val="3359"/>
              </a:lnSpc>
            </a:pPr>
            <a:r>
              <a:rPr lang="en-US" sz="2800" spc="-36" dirty="0">
                <a:solidFill>
                  <a:srgbClr val="000000"/>
                </a:solidFill>
                <a:latin typeface="Abhaya Libre Regular"/>
              </a:rPr>
              <a:t>. </a:t>
            </a:r>
          </a:p>
        </p:txBody>
      </p:sp>
      <p:sp>
        <p:nvSpPr>
          <p:cNvPr id="2" name="TextBox 17">
            <a:extLst>
              <a:ext uri="{FF2B5EF4-FFF2-40B4-BE49-F238E27FC236}">
                <a16:creationId xmlns:a16="http://schemas.microsoft.com/office/drawing/2014/main" id="{50A26840-87CC-155A-CD87-EE42703704E3}"/>
              </a:ext>
            </a:extLst>
          </p:cNvPr>
          <p:cNvSpPr txBox="1"/>
          <p:nvPr/>
        </p:nvSpPr>
        <p:spPr>
          <a:xfrm>
            <a:off x="10723735" y="8643438"/>
            <a:ext cx="7965729" cy="28212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pPr>
            <a:endParaRPr lang="en-US" sz="1600" spc="-24" dirty="0">
              <a:solidFill>
                <a:srgbClr val="000000"/>
              </a:solidFill>
              <a:latin typeface="Abhaya Libre Regular"/>
            </a:endParaRPr>
          </a:p>
        </p:txBody>
      </p:sp>
      <p:pic>
        <p:nvPicPr>
          <p:cNvPr id="6" name="Picture 5">
            <a:extLst>
              <a:ext uri="{FF2B5EF4-FFF2-40B4-BE49-F238E27FC236}">
                <a16:creationId xmlns:a16="http://schemas.microsoft.com/office/drawing/2014/main" id="{0D0D65CD-9BBC-BCCE-3B4B-F66A6B7149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 y="3911478"/>
            <a:ext cx="7279455" cy="4873024"/>
          </a:xfrm>
          <a:prstGeom prst="rect">
            <a:avLst/>
          </a:prstGeom>
        </p:spPr>
      </p:pic>
    </p:spTree>
    <p:extLst>
      <p:ext uri="{BB962C8B-B14F-4D97-AF65-F5344CB8AC3E}">
        <p14:creationId xmlns:p14="http://schemas.microsoft.com/office/powerpoint/2010/main" val="26318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sp>
        <p:nvSpPr>
          <p:cNvPr id="18" name="TextBox 18"/>
          <p:cNvSpPr txBox="1"/>
          <p:nvPr/>
        </p:nvSpPr>
        <p:spPr>
          <a:xfrm>
            <a:off x="1219199" y="1720611"/>
            <a:ext cx="15623479" cy="1458476"/>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01 - What is Social  Entrepreneurship and Social Entrepreneur?</a:t>
            </a:r>
          </a:p>
        </p:txBody>
      </p:sp>
      <p:pic>
        <p:nvPicPr>
          <p:cNvPr id="19" name="Picture 19"/>
          <p:cNvPicPr>
            <a:picLocks noChangeAspect="1"/>
          </p:cNvPicPr>
          <p:nvPr/>
        </p:nvPicPr>
        <p:blipFill>
          <a:blip r:embed="rId7"/>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8"/>
          <a:srcRect/>
          <a:stretch>
            <a:fillRect/>
          </a:stretch>
        </p:blipFill>
        <p:spPr>
          <a:xfrm>
            <a:off x="7870030" y="9245916"/>
            <a:ext cx="3710720" cy="779251"/>
          </a:xfrm>
          <a:prstGeom prst="rect">
            <a:avLst/>
          </a:prstGeom>
        </p:spPr>
      </p:pic>
      <p:pic>
        <p:nvPicPr>
          <p:cNvPr id="27" name="Online Media 26" title="What is social entrepreneurship?">
            <a:hlinkClick r:id="" action="ppaction://media"/>
            <a:extLst>
              <a:ext uri="{FF2B5EF4-FFF2-40B4-BE49-F238E27FC236}">
                <a16:creationId xmlns:a16="http://schemas.microsoft.com/office/drawing/2014/main" id="{5E8A3267-A890-1B9D-F0E3-5E80F7F2A58F}"/>
              </a:ext>
            </a:extLst>
          </p:cNvPr>
          <p:cNvPicPr>
            <a:picLocks noRot="1" noChangeAspect="1"/>
          </p:cNvPicPr>
          <p:nvPr>
            <a:videoFile r:link="rId1"/>
          </p:nvPr>
        </p:nvPicPr>
        <p:blipFill>
          <a:blip r:embed="rId9"/>
          <a:stretch>
            <a:fillRect/>
          </a:stretch>
        </p:blipFill>
        <p:spPr>
          <a:xfrm>
            <a:off x="10139754" y="3023265"/>
            <a:ext cx="7213600" cy="5410200"/>
          </a:xfrm>
          <a:prstGeom prst="rect">
            <a:avLst/>
          </a:prstGeom>
        </p:spPr>
      </p:pic>
      <p:pic>
        <p:nvPicPr>
          <p:cNvPr id="28" name="Graphic 27">
            <a:extLst>
              <a:ext uri="{FF2B5EF4-FFF2-40B4-BE49-F238E27FC236}">
                <a16:creationId xmlns:a16="http://schemas.microsoft.com/office/drawing/2014/main" id="{A2A69EB4-4414-6ECB-B354-46BF1ED5226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16595" y="4165303"/>
            <a:ext cx="1797516" cy="1866827"/>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1981200" y="5802972"/>
            <a:ext cx="6716587" cy="3052118"/>
          </a:xfrm>
          <a:prstGeom prst="rect">
            <a:avLst/>
          </a:prstGeom>
        </p:spPr>
        <p:txBody>
          <a:bodyPr wrap="square" lIns="0" tIns="0" rIns="0" bIns="0" rtlCol="0" anchor="t">
            <a:spAutoFit/>
          </a:bodyPr>
          <a:lstStyle/>
          <a:p>
            <a:pPr algn="just">
              <a:lnSpc>
                <a:spcPts val="3359"/>
              </a:lnSpc>
            </a:pPr>
            <a:r>
              <a:rPr lang="en-US" sz="2800" spc="-36" dirty="0">
                <a:solidFill>
                  <a:srgbClr val="000000"/>
                </a:solidFill>
                <a:latin typeface="Abhaya Libre Regular"/>
              </a:rPr>
              <a:t> </a:t>
            </a: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r>
              <a:rPr lang="en-US" sz="2800" spc="-36" dirty="0">
                <a:latin typeface="Abhaya Libre Regular"/>
              </a:rPr>
              <a:t>Watch the video and learn more about the social entrepreneurship and social entrepreneur.</a:t>
            </a:r>
          </a:p>
          <a:p>
            <a:pPr algn="just">
              <a:lnSpc>
                <a:spcPts val="3359"/>
              </a:lnSpc>
            </a:pPr>
            <a:endParaRPr lang="en-US"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p:txBody>
      </p:sp>
      <p:sp>
        <p:nvSpPr>
          <p:cNvPr id="2" name="TextBox 17">
            <a:extLst>
              <a:ext uri="{FF2B5EF4-FFF2-40B4-BE49-F238E27FC236}">
                <a16:creationId xmlns:a16="http://schemas.microsoft.com/office/drawing/2014/main" id="{50A26840-87CC-155A-CD87-EE42703704E3}"/>
              </a:ext>
            </a:extLst>
          </p:cNvPr>
          <p:cNvSpPr txBox="1"/>
          <p:nvPr/>
        </p:nvSpPr>
        <p:spPr>
          <a:xfrm>
            <a:off x="11580750" y="8683226"/>
            <a:ext cx="7965729" cy="28212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pPr>
            <a:r>
              <a:rPr lang="en-US" sz="1600" spc="-24" dirty="0">
                <a:solidFill>
                  <a:srgbClr val="000000"/>
                </a:solidFill>
                <a:latin typeface="Abhaya Libre Regular"/>
              </a:rPr>
              <a:t>  https://www.youtube.com/watch?v=1ecKK3S8DOE</a:t>
            </a:r>
          </a:p>
        </p:txBody>
      </p:sp>
    </p:spTree>
    <p:extLst>
      <p:ext uri="{BB962C8B-B14F-4D97-AF65-F5344CB8AC3E}">
        <p14:creationId xmlns:p14="http://schemas.microsoft.com/office/powerpoint/2010/main" val="6617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5156</TotalTime>
  <Words>3535</Words>
  <Application>Microsoft Office PowerPoint</Application>
  <PresentationFormat>Custom</PresentationFormat>
  <Paragraphs>275</Paragraphs>
  <Slides>41</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41</vt:i4>
      </vt:variant>
    </vt:vector>
  </HeadingPairs>
  <TitlesOfParts>
    <vt:vector size="56" baseType="lpstr">
      <vt:lpstr>Abhaya Libre Regular Bold Italics</vt:lpstr>
      <vt:lpstr>Akkurat</vt:lpstr>
      <vt:lpstr>Abhaya Libre Regular Bold</vt:lpstr>
      <vt:lpstr>Montserrat</vt:lpstr>
      <vt:lpstr>var(--ricos-custom-p-font-family,unset)</vt:lpstr>
      <vt:lpstr>Abhaya Libre Regular</vt:lpstr>
      <vt:lpstr>inherit</vt:lpstr>
      <vt:lpstr>Söhne</vt:lpstr>
      <vt:lpstr>Calibri</vt:lpstr>
      <vt:lpstr>Georgia</vt:lpstr>
      <vt:lpstr>Arial</vt:lpstr>
      <vt:lpstr>Jost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rkireva</dc:creator>
  <cp:lastModifiedBy>paraschiv ana</cp:lastModifiedBy>
  <cp:revision>37</cp:revision>
  <dcterms:created xsi:type="dcterms:W3CDTF">2006-08-16T00:00:00Z</dcterms:created>
  <dcterms:modified xsi:type="dcterms:W3CDTF">2024-01-09T09:46:20Z</dcterms:modified>
  <dc:identifier>DAFSGCxx1iQ</dc:identifier>
</cp:coreProperties>
</file>