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96" r:id="rId8"/>
    <p:sldId id="297" r:id="rId9"/>
    <p:sldId id="299" r:id="rId10"/>
    <p:sldId id="300" r:id="rId11"/>
    <p:sldId id="301" r:id="rId12"/>
    <p:sldId id="302" r:id="rId13"/>
    <p:sldId id="303" r:id="rId14"/>
    <p:sldId id="304" r:id="rId15"/>
    <p:sldId id="305" r:id="rId16"/>
    <p:sldId id="306" r:id="rId17"/>
    <p:sldId id="307" r:id="rId18"/>
    <p:sldId id="308" r:id="rId19"/>
    <p:sldId id="311" r:id="rId20"/>
    <p:sldId id="310" r:id="rId21"/>
    <p:sldId id="315" r:id="rId22"/>
    <p:sldId id="319" r:id="rId23"/>
    <p:sldId id="320" r:id="rId24"/>
    <p:sldId id="316" r:id="rId25"/>
    <p:sldId id="322" r:id="rId26"/>
    <p:sldId id="323" r:id="rId27"/>
    <p:sldId id="324" r:id="rId28"/>
    <p:sldId id="325" r:id="rId29"/>
    <p:sldId id="326" r:id="rId30"/>
    <p:sldId id="327" r:id="rId31"/>
    <p:sldId id="328" r:id="rId32"/>
    <p:sldId id="329" r:id="rId33"/>
    <p:sldId id="330" r:id="rId34"/>
    <p:sldId id="331" r:id="rId35"/>
    <p:sldId id="336" r:id="rId36"/>
    <p:sldId id="337" r:id="rId37"/>
    <p:sldId id="338" r:id="rId38"/>
    <p:sldId id="339" r:id="rId39"/>
    <p:sldId id="340" r:id="rId40"/>
    <p:sldId id="341" r:id="rId41"/>
    <p:sldId id="270" r:id="rId42"/>
    <p:sldId id="271" r:id="rId43"/>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607B87-984D-4032-84B0-74662F80F1C5}" v="1" dt="2023-08-05T21:34:56.938"/>
  </p1510:revLst>
</p1510:revInfo>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6.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9.png"/><Relationship Id="rId11" Type="http://schemas.openxmlformats.org/officeDocument/2006/relationships/image" Target="../media/image43.png"/><Relationship Id="rId5" Type="http://schemas.openxmlformats.org/officeDocument/2006/relationships/image" Target="../media/image38.png"/><Relationship Id="rId10" Type="http://schemas.openxmlformats.org/officeDocument/2006/relationships/image" Target="../media/image42.png"/><Relationship Id="rId4" Type="http://schemas.openxmlformats.org/officeDocument/2006/relationships/image" Target="../media/image2.png"/><Relationship Id="rId9" Type="http://schemas.openxmlformats.org/officeDocument/2006/relationships/image" Target="../media/image41.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pic>
        <p:nvPicPr>
          <p:cNvPr id="47" name="Picture 8"/>
          <p:cNvPicPr/>
          <p:nvPr/>
        </p:nvPicPr>
        <p:blipFill>
          <a:blip r:embed="rId8"/>
          <a:stretch/>
        </p:blipFill>
        <p:spPr>
          <a:xfrm>
            <a:off x="7752240" y="9258480"/>
            <a:ext cx="3710520" cy="779040"/>
          </a:xfrm>
          <a:prstGeom prst="rect">
            <a:avLst/>
          </a:prstGeom>
          <a:ln w="0">
            <a:noFill/>
          </a:ln>
        </p:spPr>
      </p:pic>
      <p:sp>
        <p:nvSpPr>
          <p:cNvPr id="48" name="TextBox 9"/>
          <p:cNvSpPr/>
          <p:nvPr/>
        </p:nvSpPr>
        <p:spPr>
          <a:xfrm>
            <a:off x="7752239" y="3646080"/>
            <a:ext cx="9711301" cy="236962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6301"/>
              </a:lnSpc>
            </a:pPr>
            <a:r>
              <a:rPr lang="en-US" sz="4500" b="0" strike="noStrike" spc="-1" dirty="0" err="1">
                <a:solidFill>
                  <a:srgbClr val="000000"/>
                </a:solidFill>
                <a:latin typeface="Abhaya Libre Regular"/>
              </a:rPr>
              <a:t>Spodbujanje</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regionalnega</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razvoja</a:t>
            </a:r>
            <a:r>
              <a:rPr lang="en-US" sz="4500" b="0" strike="noStrike" spc="-1" dirty="0">
                <a:solidFill>
                  <a:srgbClr val="000000"/>
                </a:solidFill>
                <a:latin typeface="Abhaya Libre Regular"/>
              </a:rPr>
              <a:t> s </a:t>
            </a:r>
            <a:r>
              <a:rPr lang="en-US" sz="4500" b="0" strike="noStrike" spc="-1" dirty="0" err="1">
                <a:solidFill>
                  <a:srgbClr val="000000"/>
                </a:solidFill>
                <a:latin typeface="Abhaya Libre Regular"/>
              </a:rPr>
              <a:t>krepitvijo</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zmogljivosti</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sistema</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poklicnega</a:t>
            </a:r>
            <a:r>
              <a:rPr lang="en-US" sz="4500" b="0" strike="noStrike" spc="-1" dirty="0">
                <a:solidFill>
                  <a:srgbClr val="000000"/>
                </a:solidFill>
                <a:latin typeface="Abhaya Libre Regular"/>
              </a:rPr>
              <a:t> </a:t>
            </a:r>
            <a:r>
              <a:rPr lang="en-US" sz="4500" b="0" strike="noStrike" spc="-1" dirty="0" err="1">
                <a:solidFill>
                  <a:srgbClr val="000000"/>
                </a:solidFill>
                <a:latin typeface="Abhaya Libre Regular"/>
              </a:rPr>
              <a:t>izobraževanja</a:t>
            </a:r>
            <a:r>
              <a:rPr lang="en-US" sz="4500" b="0" strike="noStrike" spc="-1" dirty="0">
                <a:solidFill>
                  <a:srgbClr val="000000"/>
                </a:solidFill>
                <a:latin typeface="Abhaya Libre Regular"/>
              </a:rPr>
              <a:t> in </a:t>
            </a:r>
            <a:r>
              <a:rPr lang="en-US" sz="4500" b="0" strike="noStrike" spc="-1" dirty="0" err="1">
                <a:solidFill>
                  <a:srgbClr val="000000"/>
                </a:solidFill>
                <a:latin typeface="Abhaya Libre Regular"/>
              </a:rPr>
              <a:t>usposabljanja</a:t>
            </a:r>
            <a:endParaRPr lang="en-US" sz="4500" b="0" strike="noStrike" spc="-1" dirty="0">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0521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err="1">
                <a:solidFill>
                  <a:srgbClr val="000000"/>
                </a:solidFill>
              </a:rPr>
              <a:t>Lokalni</a:t>
            </a:r>
            <a:r>
              <a:rPr lang="en-US" sz="3200" spc="-1" dirty="0">
                <a:solidFill>
                  <a:srgbClr val="000000"/>
                </a:solidFill>
              </a:rPr>
              <a:t> </a:t>
            </a:r>
            <a:r>
              <a:rPr lang="en-US" sz="3200" spc="-1" dirty="0" err="1">
                <a:solidFill>
                  <a:srgbClr val="000000"/>
                </a:solidFill>
              </a:rPr>
              <a:t>deležniki</a:t>
            </a:r>
            <a:r>
              <a:rPr lang="en-US" sz="3200" spc="-1" dirty="0">
                <a:solidFill>
                  <a:srgbClr val="000000"/>
                </a:solidFill>
              </a:rPr>
              <a:t> so </a:t>
            </a:r>
            <a:r>
              <a:rPr lang="en-US" sz="3200" spc="-1" dirty="0" err="1">
                <a:solidFill>
                  <a:srgbClr val="000000"/>
                </a:solidFill>
              </a:rPr>
              <a:t>posamezniki</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organizacije</a:t>
            </a:r>
            <a:r>
              <a:rPr lang="en-US" sz="3200" spc="-1" dirty="0">
                <a:solidFill>
                  <a:srgbClr val="000000"/>
                </a:solidFill>
              </a:rPr>
              <a:t>, ki se </a:t>
            </a:r>
            <a:r>
              <a:rPr lang="en-US" sz="3200" spc="-1" dirty="0" err="1">
                <a:solidFill>
                  <a:srgbClr val="000000"/>
                </a:solidFill>
              </a:rPr>
              <a:t>zanimajo</a:t>
            </a:r>
            <a:r>
              <a:rPr lang="en-US" sz="3200" spc="-1" dirty="0">
                <a:solidFill>
                  <a:srgbClr val="000000"/>
                </a:solidFill>
              </a:rPr>
              <a:t> za </a:t>
            </a:r>
            <a:r>
              <a:rPr lang="en-US" sz="3200" spc="-1" dirty="0" err="1">
                <a:solidFill>
                  <a:srgbClr val="000000"/>
                </a:solidFill>
              </a:rPr>
              <a:t>določeno</a:t>
            </a:r>
            <a:r>
              <a:rPr lang="en-US" sz="3200" spc="-1" dirty="0">
                <a:solidFill>
                  <a:srgbClr val="000000"/>
                </a:solidFill>
              </a:rPr>
              <a:t> </a:t>
            </a:r>
            <a:r>
              <a:rPr lang="en-US" sz="3200" spc="-1" dirty="0" err="1">
                <a:solidFill>
                  <a:srgbClr val="000000"/>
                </a:solidFill>
              </a:rPr>
              <a:t>geografsko</a:t>
            </a:r>
            <a:r>
              <a:rPr lang="en-US" sz="3200" spc="-1" dirty="0">
                <a:solidFill>
                  <a:srgbClr val="000000"/>
                </a:solidFill>
              </a:rPr>
              <a:t> </a:t>
            </a:r>
            <a:r>
              <a:rPr lang="en-US" sz="3200" spc="-1" dirty="0" err="1">
                <a:solidFill>
                  <a:srgbClr val="000000"/>
                </a:solidFill>
              </a:rPr>
              <a:t>območje</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regijo</a:t>
            </a:r>
            <a:r>
              <a:rPr lang="en-US" sz="3200" spc="-1" dirty="0">
                <a:solidFill>
                  <a:srgbClr val="000000"/>
                </a:solidFill>
              </a:rPr>
              <a:t>. To so </a:t>
            </a:r>
            <a:r>
              <a:rPr lang="en-US" sz="3200" spc="-1" dirty="0" err="1">
                <a:solidFill>
                  <a:srgbClr val="000000"/>
                </a:solidFill>
              </a:rPr>
              <a:t>posamezniki</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na</a:t>
            </a:r>
            <a:r>
              <a:rPr lang="en-US" sz="3200" spc="-1" dirty="0">
                <a:solidFill>
                  <a:srgbClr val="000000"/>
                </a:solidFill>
              </a:rPr>
              <a:t> </a:t>
            </a:r>
            <a:r>
              <a:rPr lang="en-US" sz="3200" spc="-1" dirty="0" err="1">
                <a:solidFill>
                  <a:srgbClr val="000000"/>
                </a:solidFill>
              </a:rPr>
              <a:t>katere</a:t>
            </a:r>
            <a:r>
              <a:rPr lang="en-US" sz="3200" spc="-1" dirty="0">
                <a:solidFill>
                  <a:srgbClr val="000000"/>
                </a:solidFill>
              </a:rPr>
              <a:t> </a:t>
            </a:r>
            <a:r>
              <a:rPr lang="en-US" sz="3200" spc="-1" dirty="0" err="1">
                <a:solidFill>
                  <a:srgbClr val="000000"/>
                </a:solidFill>
              </a:rPr>
              <a:t>neposredno</a:t>
            </a:r>
            <a:r>
              <a:rPr lang="en-US" sz="3200" spc="-1" dirty="0">
                <a:solidFill>
                  <a:srgbClr val="000000"/>
                </a:solidFill>
              </a:rPr>
              <a:t> </a:t>
            </a:r>
            <a:r>
              <a:rPr lang="en-US" sz="3200" spc="-1" dirty="0" err="1">
                <a:solidFill>
                  <a:srgbClr val="000000"/>
                </a:solidFill>
              </a:rPr>
              <a:t>vplivajo</a:t>
            </a:r>
            <a:r>
              <a:rPr lang="en-US" sz="3200" spc="-1" dirty="0">
                <a:solidFill>
                  <a:srgbClr val="000000"/>
                </a:solidFill>
              </a:rPr>
              <a:t> </a:t>
            </a:r>
            <a:r>
              <a:rPr lang="en-US" sz="3200" spc="-1" dirty="0" err="1">
                <a:solidFill>
                  <a:srgbClr val="000000"/>
                </a:solidFill>
              </a:rPr>
              <a:t>odločitve</a:t>
            </a:r>
            <a:r>
              <a:rPr lang="en-US" sz="3200" spc="-1" dirty="0">
                <a:solidFill>
                  <a:srgbClr val="000000"/>
                </a:solidFill>
              </a:rPr>
              <a:t>, </a:t>
            </a:r>
            <a:r>
              <a:rPr lang="en-US" sz="3200" spc="-1" dirty="0" err="1">
                <a:solidFill>
                  <a:srgbClr val="000000"/>
                </a:solidFill>
              </a:rPr>
              <a:t>sprejete</a:t>
            </a:r>
            <a:r>
              <a:rPr lang="en-US" sz="3200" spc="-1" dirty="0">
                <a:solidFill>
                  <a:srgbClr val="000000"/>
                </a:solidFill>
              </a:rPr>
              <a:t> v </a:t>
            </a:r>
            <a:r>
              <a:rPr lang="en-US" sz="3200" spc="-1" dirty="0" err="1">
                <a:solidFill>
                  <a:srgbClr val="000000"/>
                </a:solidFill>
              </a:rPr>
              <a:t>regiji</a:t>
            </a:r>
            <a:r>
              <a:rPr lang="en-US" sz="3200" spc="-1" dirty="0">
                <a:solidFill>
                  <a:srgbClr val="000000"/>
                </a:solidFill>
              </a:rPr>
              <a:t>, in so </a:t>
            </a:r>
            <a:r>
              <a:rPr lang="en-US" sz="3200" spc="-1" dirty="0" err="1">
                <a:solidFill>
                  <a:srgbClr val="000000"/>
                </a:solidFill>
              </a:rPr>
              <a:t>zato</a:t>
            </a:r>
            <a:r>
              <a:rPr lang="en-US" sz="3200" spc="-1" dirty="0">
                <a:solidFill>
                  <a:srgbClr val="000000"/>
                </a:solidFill>
              </a:rPr>
              <a:t> </a:t>
            </a:r>
            <a:r>
              <a:rPr lang="en-US" sz="3200" spc="-1" dirty="0" err="1">
                <a:solidFill>
                  <a:srgbClr val="000000"/>
                </a:solidFill>
              </a:rPr>
              <a:t>zainteresirani</a:t>
            </a:r>
            <a:r>
              <a:rPr lang="en-US" sz="3200" spc="-1" dirty="0">
                <a:solidFill>
                  <a:srgbClr val="000000"/>
                </a:solidFill>
              </a:rPr>
              <a:t> za </a:t>
            </a:r>
            <a:r>
              <a:rPr lang="en-US" sz="3200" spc="-1" dirty="0" err="1">
                <a:solidFill>
                  <a:srgbClr val="000000"/>
                </a:solidFill>
              </a:rPr>
              <a:t>njen</a:t>
            </a:r>
            <a:r>
              <a:rPr lang="en-US" sz="3200" spc="-1" dirty="0">
                <a:solidFill>
                  <a:srgbClr val="000000"/>
                </a:solidFill>
              </a:rPr>
              <a:t> </a:t>
            </a:r>
            <a:r>
              <a:rPr lang="en-US" sz="3200" spc="-1" dirty="0" err="1">
                <a:solidFill>
                  <a:srgbClr val="000000"/>
                </a:solidFill>
              </a:rPr>
              <a:t>razvoj</a:t>
            </a:r>
            <a:r>
              <a:rPr lang="en-US" sz="3200" spc="-1" dirty="0">
                <a:solidFill>
                  <a:srgbClr val="000000"/>
                </a:solidFill>
              </a:rPr>
              <a:t> in </a:t>
            </a:r>
            <a:r>
              <a:rPr lang="en-US" sz="3200" spc="-1" dirty="0" err="1">
                <a:solidFill>
                  <a:srgbClr val="000000"/>
                </a:solidFill>
              </a:rPr>
              <a:t>napredek</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err="1">
                <a:solidFill>
                  <a:srgbClr val="000000"/>
                </a:solidFill>
              </a:rPr>
              <a:t>Sodelovanje</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zainteresiranimi</a:t>
            </a:r>
            <a:r>
              <a:rPr lang="en-US" sz="3200" spc="-1" dirty="0">
                <a:solidFill>
                  <a:srgbClr val="000000"/>
                </a:solidFill>
              </a:rPr>
              <a:t> </a:t>
            </a:r>
            <a:r>
              <a:rPr lang="en-US" sz="3200" spc="-1" dirty="0" err="1">
                <a:solidFill>
                  <a:srgbClr val="000000"/>
                </a:solidFill>
              </a:rPr>
              <a:t>stranmi</a:t>
            </a:r>
            <a:r>
              <a:rPr lang="en-US" sz="3200" spc="-1" dirty="0">
                <a:solidFill>
                  <a:srgbClr val="000000"/>
                </a:solidFill>
              </a:rPr>
              <a:t> je </a:t>
            </a:r>
            <a:r>
              <a:rPr lang="en-US" sz="3200" spc="-1" dirty="0" err="1">
                <a:solidFill>
                  <a:srgbClr val="000000"/>
                </a:solidFill>
              </a:rPr>
              <a:t>ključnega</a:t>
            </a:r>
            <a:r>
              <a:rPr lang="en-US" sz="3200" spc="-1" dirty="0">
                <a:solidFill>
                  <a:srgbClr val="000000"/>
                </a:solidFill>
              </a:rPr>
              <a:t> </a:t>
            </a:r>
            <a:r>
              <a:rPr lang="en-US" sz="3200" spc="-1" dirty="0" err="1">
                <a:solidFill>
                  <a:srgbClr val="000000"/>
                </a:solidFill>
              </a:rPr>
              <a:t>pomena</a:t>
            </a:r>
            <a:r>
              <a:rPr lang="en-US" sz="3200" spc="-1" dirty="0">
                <a:solidFill>
                  <a:srgbClr val="000000"/>
                </a:solidFill>
              </a:rPr>
              <a:t> za </a:t>
            </a:r>
            <a:r>
              <a:rPr lang="en-US" sz="3200" spc="-1" dirty="0" err="1">
                <a:solidFill>
                  <a:srgbClr val="000000"/>
                </a:solidFill>
              </a:rPr>
              <a:t>razumevanje</a:t>
            </a:r>
            <a:r>
              <a:rPr lang="en-US" sz="3200" spc="-1" dirty="0">
                <a:solidFill>
                  <a:srgbClr val="000000"/>
                </a:solidFill>
              </a:rPr>
              <a:t> </a:t>
            </a:r>
            <a:r>
              <a:rPr lang="en-US" sz="3200" spc="-1" dirty="0" err="1">
                <a:solidFill>
                  <a:srgbClr val="000000"/>
                </a:solidFill>
              </a:rPr>
              <a:t>edinstvenih</a:t>
            </a:r>
            <a:r>
              <a:rPr lang="en-US" sz="3200" spc="-1" dirty="0">
                <a:solidFill>
                  <a:srgbClr val="000000"/>
                </a:solidFill>
              </a:rPr>
              <a:t> </a:t>
            </a:r>
            <a:r>
              <a:rPr lang="en-US" sz="3200" spc="-1" dirty="0" err="1">
                <a:solidFill>
                  <a:srgbClr val="000000"/>
                </a:solidFill>
              </a:rPr>
              <a:t>izzivov</a:t>
            </a:r>
            <a:r>
              <a:rPr lang="en-US" sz="3200" spc="-1" dirty="0">
                <a:solidFill>
                  <a:srgbClr val="000000"/>
                </a:solidFill>
              </a:rPr>
              <a:t> in </a:t>
            </a:r>
            <a:r>
              <a:rPr lang="en-US" sz="3200" spc="-1" dirty="0" err="1">
                <a:solidFill>
                  <a:srgbClr val="000000"/>
                </a:solidFill>
              </a:rPr>
              <a:t>priložnosti</a:t>
            </a:r>
            <a:r>
              <a:rPr lang="en-US" sz="3200" spc="-1" dirty="0">
                <a:solidFill>
                  <a:srgbClr val="000000"/>
                </a:solidFill>
              </a:rPr>
              <a:t>, s </a:t>
            </a:r>
            <a:r>
              <a:rPr lang="en-US" sz="3200" spc="-1" dirty="0" err="1">
                <a:solidFill>
                  <a:srgbClr val="000000"/>
                </a:solidFill>
              </a:rPr>
              <a:t>katerimi</a:t>
            </a:r>
            <a:r>
              <a:rPr lang="en-US" sz="3200" spc="-1" dirty="0">
                <a:solidFill>
                  <a:srgbClr val="000000"/>
                </a:solidFill>
              </a:rPr>
              <a:t> se </a:t>
            </a:r>
            <a:r>
              <a:rPr lang="en-US" sz="3200" spc="-1" dirty="0" err="1">
                <a:solidFill>
                  <a:srgbClr val="000000"/>
                </a:solidFill>
              </a:rPr>
              <a:t>sooča</a:t>
            </a:r>
            <a:r>
              <a:rPr lang="en-US" sz="3200" spc="-1" dirty="0">
                <a:solidFill>
                  <a:srgbClr val="000000"/>
                </a:solidFill>
              </a:rPr>
              <a:t> </a:t>
            </a:r>
            <a:r>
              <a:rPr lang="en-US" sz="3200" spc="-1" dirty="0" err="1">
                <a:solidFill>
                  <a:srgbClr val="000000"/>
                </a:solidFill>
              </a:rPr>
              <a:t>regija</a:t>
            </a:r>
            <a:r>
              <a:rPr lang="en-US" sz="3200" spc="-1" dirty="0">
                <a:solidFill>
                  <a:srgbClr val="000000"/>
                </a:solidFill>
              </a:rPr>
              <a:t>, </a:t>
            </a:r>
            <a:r>
              <a:rPr lang="en-US" sz="3200" spc="-1" dirty="0" err="1">
                <a:solidFill>
                  <a:srgbClr val="000000"/>
                </a:solidFill>
              </a:rPr>
              <a:t>ter</a:t>
            </a:r>
            <a:r>
              <a:rPr lang="en-US" sz="3200" spc="-1" dirty="0">
                <a:solidFill>
                  <a:srgbClr val="000000"/>
                </a:solidFill>
              </a:rPr>
              <a:t> za </a:t>
            </a:r>
            <a:r>
              <a:rPr lang="en-US" sz="3200" spc="-1" dirty="0" err="1">
                <a:solidFill>
                  <a:srgbClr val="000000"/>
                </a:solidFill>
              </a:rPr>
              <a:t>razvoj</a:t>
            </a:r>
            <a:r>
              <a:rPr lang="en-US" sz="3200" spc="-1" dirty="0">
                <a:solidFill>
                  <a:srgbClr val="000000"/>
                </a:solidFill>
              </a:rPr>
              <a:t> </a:t>
            </a:r>
            <a:r>
              <a:rPr lang="en-US" sz="3200" spc="-1" dirty="0" err="1">
                <a:solidFill>
                  <a:srgbClr val="000000"/>
                </a:solidFill>
              </a:rPr>
              <a:t>inovativnih</a:t>
            </a:r>
            <a:r>
              <a:rPr lang="en-US" sz="3200" spc="-1" dirty="0">
                <a:solidFill>
                  <a:srgbClr val="000000"/>
                </a:solidFill>
              </a:rPr>
              <a:t> </a:t>
            </a:r>
            <a:r>
              <a:rPr lang="en-US" sz="3200" spc="-1" dirty="0" err="1">
                <a:solidFill>
                  <a:srgbClr val="000000"/>
                </a:solidFill>
              </a:rPr>
              <a:t>rešitev</a:t>
            </a:r>
            <a:r>
              <a:rPr lang="en-US" sz="3200" spc="-1" dirty="0">
                <a:solidFill>
                  <a:srgbClr val="000000"/>
                </a:solidFill>
              </a:rPr>
              <a:t>, ki so </a:t>
            </a:r>
            <a:r>
              <a:rPr lang="en-US" sz="3200" spc="-1" dirty="0" err="1">
                <a:solidFill>
                  <a:srgbClr val="000000"/>
                </a:solidFill>
              </a:rPr>
              <a:t>prilagojene</a:t>
            </a:r>
            <a:r>
              <a:rPr lang="en-US" sz="3200" spc="-1" dirty="0">
                <a:solidFill>
                  <a:srgbClr val="000000"/>
                </a:solidFill>
              </a:rPr>
              <a:t> </a:t>
            </a:r>
            <a:r>
              <a:rPr lang="en-US" sz="3200" spc="-1" dirty="0" err="1">
                <a:solidFill>
                  <a:srgbClr val="000000"/>
                </a:solidFill>
              </a:rPr>
              <a:t>njenim</a:t>
            </a:r>
            <a:r>
              <a:rPr lang="en-US" sz="3200" spc="-1" dirty="0">
                <a:solidFill>
                  <a:srgbClr val="000000"/>
                </a:solidFill>
              </a:rPr>
              <a:t> </a:t>
            </a:r>
            <a:r>
              <a:rPr lang="en-US" sz="3200" spc="-1" dirty="0" err="1">
                <a:solidFill>
                  <a:srgbClr val="000000"/>
                </a:solidFill>
              </a:rPr>
              <a:t>posebnim</a:t>
            </a:r>
            <a:r>
              <a:rPr lang="en-US" sz="3200" spc="-1" dirty="0">
                <a:solidFill>
                  <a:srgbClr val="000000"/>
                </a:solidFill>
              </a:rPr>
              <a:t> </a:t>
            </a:r>
            <a:r>
              <a:rPr lang="en-US" sz="3200" spc="-1" dirty="0" err="1">
                <a:solidFill>
                  <a:srgbClr val="000000"/>
                </a:solidFill>
              </a:rPr>
              <a:t>potrebam</a:t>
            </a:r>
            <a:r>
              <a:rPr lang="en-US" sz="3200" spc="-1" dirty="0">
                <a:solidFill>
                  <a:srgbClr val="000000"/>
                </a:solidFill>
              </a:rPr>
              <a:t>.</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Lokalni deležniki</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39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1: </a:t>
            </a:r>
            <a:r>
              <a:rPr lang="en-US" sz="6600" spc="-49" dirty="0">
                <a:solidFill>
                  <a:srgbClr val="000000"/>
                </a:solidFill>
                <a:latin typeface="Abhaya Libre Regular"/>
              </a:rPr>
              <a:t>Identifying innovative development solution</a:t>
            </a:r>
            <a:r>
              <a:rPr lang="sl-SI" sz="6600" spc="-49" dirty="0">
                <a:solidFill>
                  <a:srgbClr val="000000"/>
                </a:solidFill>
                <a:latin typeface="Abhaya Libre Regular"/>
              </a:rPr>
              <a:t>s</a:t>
            </a:r>
            <a:endParaRPr lang="en-US" sz="6600" spc="-1" dirty="0">
              <a:solidFill>
                <a:srgbClr val="000000"/>
              </a:solidFill>
            </a:endParaRPr>
          </a:p>
        </p:txBody>
      </p:sp>
      <p:sp>
        <p:nvSpPr>
          <p:cNvPr id="148" name="TextBox 5"/>
          <p:cNvSpPr/>
          <p:nvPr/>
        </p:nvSpPr>
        <p:spPr>
          <a:xfrm>
            <a:off x="1911600" y="4070846"/>
            <a:ext cx="15492480" cy="479618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rPr>
              <a:t>Lokalne zainteresirane strani lahko vključujejo:</a:t>
            </a:r>
          </a:p>
          <a:p>
            <a:pPr algn="just">
              <a:lnSpc>
                <a:spcPts val="3359"/>
              </a:lnSpc>
            </a:pPr>
            <a:endParaRPr lang="sl-SI" sz="3200" spc="-1" dirty="0">
              <a:solidFill>
                <a:srgbClr val="000000"/>
              </a:solidFill>
            </a:endParaRPr>
          </a:p>
          <a:p>
            <a:pPr algn="just">
              <a:lnSpc>
                <a:spcPts val="3359"/>
              </a:lnSpc>
            </a:pPr>
            <a:r>
              <a:rPr lang="sl-SI" sz="3200" b="1" spc="-1" dirty="0">
                <a:solidFill>
                  <a:srgbClr val="000000"/>
                </a:solidFill>
              </a:rPr>
              <a:t>Člani lokalne skupnosti: </a:t>
            </a:r>
            <a:r>
              <a:rPr lang="sl-SI" sz="3200" spc="-1" dirty="0">
                <a:solidFill>
                  <a:srgbClr val="000000"/>
                </a:solidFill>
              </a:rPr>
              <a:t>To so posamezniki, ki živijo in delajo v regiji, vključno s prebivalci, delavci in lastniki podjetij.</a:t>
            </a:r>
          </a:p>
          <a:p>
            <a:pPr algn="just">
              <a:lnSpc>
                <a:spcPts val="3359"/>
              </a:lnSpc>
            </a:pPr>
            <a:endParaRPr lang="sl-SI" sz="3200" spc="-1" dirty="0">
              <a:solidFill>
                <a:srgbClr val="000000"/>
              </a:solidFill>
            </a:endParaRPr>
          </a:p>
          <a:p>
            <a:pPr algn="just">
              <a:lnSpc>
                <a:spcPts val="3359"/>
              </a:lnSpc>
            </a:pPr>
            <a:r>
              <a:rPr lang="sl-SI" sz="3200" b="1" spc="-1" dirty="0">
                <a:solidFill>
                  <a:srgbClr val="000000"/>
                </a:solidFill>
              </a:rPr>
              <a:t>Lokalni vladni uradniki: </a:t>
            </a:r>
            <a:r>
              <a:rPr lang="sl-SI" sz="3200" spc="-1" dirty="0">
                <a:solidFill>
                  <a:srgbClr val="000000"/>
                </a:solidFill>
              </a:rPr>
              <a:t>To so izvoljeni uradniki, urbanisti in drugi občinski uslužbenci, ki so odgovorni za nadzor nad razvojem regije.</a:t>
            </a:r>
          </a:p>
          <a:p>
            <a:pPr algn="just">
              <a:lnSpc>
                <a:spcPts val="3359"/>
              </a:lnSpc>
            </a:pPr>
            <a:endParaRPr lang="sl-SI" sz="3200" spc="-1" dirty="0">
              <a:solidFill>
                <a:srgbClr val="000000"/>
              </a:solidFill>
            </a:endParaRPr>
          </a:p>
          <a:p>
            <a:pPr algn="just">
              <a:lnSpc>
                <a:spcPts val="3359"/>
              </a:lnSpc>
            </a:pPr>
            <a:r>
              <a:rPr lang="sl-SI" sz="3200" b="1" spc="-1" dirty="0">
                <a:solidFill>
                  <a:srgbClr val="000000"/>
                </a:solidFill>
              </a:rPr>
              <a:t>Nevladne organizacije (NVO): </a:t>
            </a:r>
            <a:r>
              <a:rPr lang="sl-SI" sz="3200" spc="-1" dirty="0">
                <a:solidFill>
                  <a:srgbClr val="000000"/>
                </a:solidFill>
              </a:rPr>
              <a:t>To so neprofitne organizacije, ki se ukvarjajo z vprašanji, povezanimi z razvojem regije, kot so gospodarski razvoj, socialne storitve in varstvo okolja.</a:t>
            </a: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err="1">
                <a:solidFill>
                  <a:srgbClr val="000000"/>
                </a:solidFill>
                <a:latin typeface="Abhaya Libre Regular"/>
              </a:rPr>
              <a:t>Local</a:t>
            </a:r>
            <a:r>
              <a:rPr lang="sl-SI" sz="4000" spc="-38" dirty="0">
                <a:solidFill>
                  <a:srgbClr val="000000"/>
                </a:solidFill>
                <a:latin typeface="Abhaya Libre Regular"/>
              </a:rPr>
              <a:t> </a:t>
            </a:r>
            <a:r>
              <a:rPr lang="sl-SI" sz="4000" spc="-38" dirty="0" err="1">
                <a:solidFill>
                  <a:srgbClr val="000000"/>
                </a:solidFill>
                <a:latin typeface="Abhaya Libre Regular"/>
              </a:rPr>
              <a:t>stakeholders</a:t>
            </a:r>
            <a:r>
              <a:rPr lang="sl-SI" sz="4000" spc="-38" dirty="0">
                <a:solidFill>
                  <a:srgbClr val="000000"/>
                </a:solidFill>
                <a:latin typeface="Abhaya Libre Regular"/>
              </a:rPr>
              <a:t> (1/2)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91831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1" dirty="0" err="1">
                <a:solidFill>
                  <a:srgbClr val="000000"/>
                </a:solidFill>
              </a:rPr>
              <a:t>Akademski</a:t>
            </a:r>
            <a:r>
              <a:rPr lang="en-US" sz="3200" b="1" spc="-1" dirty="0">
                <a:solidFill>
                  <a:srgbClr val="000000"/>
                </a:solidFill>
              </a:rPr>
              <a:t> </a:t>
            </a:r>
            <a:r>
              <a:rPr lang="en-US" sz="3200" b="1" spc="-1" dirty="0" err="1">
                <a:solidFill>
                  <a:srgbClr val="000000"/>
                </a:solidFill>
              </a:rPr>
              <a:t>svet</a:t>
            </a:r>
            <a:r>
              <a:rPr lang="en-US" sz="3200" b="1" spc="-1" dirty="0">
                <a:solidFill>
                  <a:srgbClr val="000000"/>
                </a:solidFill>
              </a:rPr>
              <a:t>: </a:t>
            </a:r>
            <a:r>
              <a:rPr lang="en-US" sz="3200" spc="-1" dirty="0">
                <a:solidFill>
                  <a:srgbClr val="000000"/>
                </a:solidFill>
              </a:rPr>
              <a:t>To </a:t>
            </a:r>
            <a:r>
              <a:rPr lang="en-US" sz="3200" spc="-1" dirty="0" err="1">
                <a:solidFill>
                  <a:srgbClr val="000000"/>
                </a:solidFill>
              </a:rPr>
              <a:t>vključuje</a:t>
            </a:r>
            <a:r>
              <a:rPr lang="en-US" sz="3200" spc="-1" dirty="0">
                <a:solidFill>
                  <a:srgbClr val="000000"/>
                </a:solidFill>
              </a:rPr>
              <a:t> </a:t>
            </a:r>
            <a:r>
              <a:rPr lang="en-US" sz="3200" spc="-1" dirty="0" err="1">
                <a:solidFill>
                  <a:srgbClr val="000000"/>
                </a:solidFill>
              </a:rPr>
              <a:t>univerze</a:t>
            </a:r>
            <a:r>
              <a:rPr lang="en-US" sz="3200" spc="-1" dirty="0">
                <a:solidFill>
                  <a:srgbClr val="000000"/>
                </a:solidFill>
              </a:rPr>
              <a:t> in </a:t>
            </a:r>
            <a:r>
              <a:rPr lang="en-US" sz="3200" spc="-1" dirty="0" err="1">
                <a:solidFill>
                  <a:srgbClr val="000000"/>
                </a:solidFill>
              </a:rPr>
              <a:t>raziskovalne</a:t>
            </a:r>
            <a:r>
              <a:rPr lang="en-US" sz="3200" spc="-1" dirty="0">
                <a:solidFill>
                  <a:srgbClr val="000000"/>
                </a:solidFill>
              </a:rPr>
              <a:t> </a:t>
            </a:r>
            <a:r>
              <a:rPr lang="en-US" sz="3200" spc="-1" dirty="0" err="1">
                <a:solidFill>
                  <a:srgbClr val="000000"/>
                </a:solidFill>
              </a:rPr>
              <a:t>ustanove</a:t>
            </a:r>
            <a:r>
              <a:rPr lang="en-US" sz="3200" spc="-1" dirty="0">
                <a:solidFill>
                  <a:srgbClr val="000000"/>
                </a:solidFill>
              </a:rPr>
              <a:t>, ki </a:t>
            </a:r>
            <a:r>
              <a:rPr lang="en-US" sz="3200" spc="-1" dirty="0" err="1">
                <a:solidFill>
                  <a:srgbClr val="000000"/>
                </a:solidFill>
              </a:rPr>
              <a:t>imajo</a:t>
            </a:r>
            <a:r>
              <a:rPr lang="en-US" sz="3200" spc="-1" dirty="0">
                <a:solidFill>
                  <a:srgbClr val="000000"/>
                </a:solidFill>
              </a:rPr>
              <a:t> </a:t>
            </a:r>
            <a:r>
              <a:rPr lang="en-US" sz="3200" spc="-1" dirty="0" err="1">
                <a:solidFill>
                  <a:srgbClr val="000000"/>
                </a:solidFill>
              </a:rPr>
              <a:t>strokovno</a:t>
            </a:r>
            <a:r>
              <a:rPr lang="en-US" sz="3200" spc="-1" dirty="0">
                <a:solidFill>
                  <a:srgbClr val="000000"/>
                </a:solidFill>
              </a:rPr>
              <a:t> </a:t>
            </a:r>
            <a:r>
              <a:rPr lang="en-US" sz="3200" spc="-1" dirty="0" err="1">
                <a:solidFill>
                  <a:srgbClr val="000000"/>
                </a:solidFill>
              </a:rPr>
              <a:t>znanje</a:t>
            </a:r>
            <a:r>
              <a:rPr lang="en-US" sz="3200" spc="-1" dirty="0">
                <a:solidFill>
                  <a:srgbClr val="000000"/>
                </a:solidFill>
              </a:rPr>
              <a:t> </a:t>
            </a:r>
            <a:r>
              <a:rPr lang="en-US" sz="3200" spc="-1" dirty="0" err="1">
                <a:solidFill>
                  <a:srgbClr val="000000"/>
                </a:solidFill>
              </a:rPr>
              <a:t>na</a:t>
            </a:r>
            <a:r>
              <a:rPr lang="en-US" sz="3200" spc="-1" dirty="0">
                <a:solidFill>
                  <a:srgbClr val="000000"/>
                </a:solidFill>
              </a:rPr>
              <a:t> </a:t>
            </a:r>
            <a:r>
              <a:rPr lang="en-US" sz="3200" spc="-1" dirty="0" err="1">
                <a:solidFill>
                  <a:srgbClr val="000000"/>
                </a:solidFill>
              </a:rPr>
              <a:t>področjih</a:t>
            </a:r>
            <a:r>
              <a:rPr lang="en-US" sz="3200" spc="-1" dirty="0">
                <a:solidFill>
                  <a:srgbClr val="000000"/>
                </a:solidFill>
              </a:rPr>
              <a:t>, </a:t>
            </a:r>
            <a:r>
              <a:rPr lang="en-US" sz="3200" spc="-1" dirty="0" err="1">
                <a:solidFill>
                  <a:srgbClr val="000000"/>
                </a:solidFill>
              </a:rPr>
              <a:t>povezanih</a:t>
            </a:r>
            <a:r>
              <a:rPr lang="en-US" sz="3200" spc="-1" dirty="0">
                <a:solidFill>
                  <a:srgbClr val="000000"/>
                </a:solidFill>
              </a:rPr>
              <a:t> z </a:t>
            </a:r>
            <a:r>
              <a:rPr lang="en-US" sz="3200" spc="-1" dirty="0" err="1">
                <a:solidFill>
                  <a:srgbClr val="000000"/>
                </a:solidFill>
              </a:rPr>
              <a:t>razvojem</a:t>
            </a:r>
            <a:r>
              <a:rPr lang="en-US" sz="3200" spc="-1" dirty="0">
                <a:solidFill>
                  <a:srgbClr val="000000"/>
                </a:solidFill>
              </a:rPr>
              <a:t> </a:t>
            </a:r>
            <a:r>
              <a:rPr lang="en-US" sz="3200" spc="-1" dirty="0" err="1">
                <a:solidFill>
                  <a:srgbClr val="000000"/>
                </a:solidFill>
              </a:rPr>
              <a:t>regije</a:t>
            </a:r>
            <a:r>
              <a:rPr lang="en-US" sz="3200" spc="-1" dirty="0">
                <a:solidFill>
                  <a:srgbClr val="000000"/>
                </a:solidFill>
              </a:rPr>
              <a:t>, </a:t>
            </a:r>
            <a:r>
              <a:rPr lang="en-US" sz="3200" spc="-1" dirty="0" err="1">
                <a:solidFill>
                  <a:srgbClr val="000000"/>
                </a:solidFill>
              </a:rPr>
              <a:t>kot</a:t>
            </a:r>
            <a:r>
              <a:rPr lang="en-US" sz="3200" spc="-1" dirty="0">
                <a:solidFill>
                  <a:srgbClr val="000000"/>
                </a:solidFill>
              </a:rPr>
              <a:t> so </a:t>
            </a:r>
            <a:r>
              <a:rPr lang="en-US" sz="3200" spc="-1" dirty="0" err="1">
                <a:solidFill>
                  <a:srgbClr val="000000"/>
                </a:solidFill>
              </a:rPr>
              <a:t>urbanistično</a:t>
            </a:r>
            <a:r>
              <a:rPr lang="en-US" sz="3200" spc="-1" dirty="0">
                <a:solidFill>
                  <a:srgbClr val="000000"/>
                </a:solidFill>
              </a:rPr>
              <a:t> </a:t>
            </a:r>
            <a:r>
              <a:rPr lang="en-US" sz="3200" spc="-1" dirty="0" err="1">
                <a:solidFill>
                  <a:srgbClr val="000000"/>
                </a:solidFill>
              </a:rPr>
              <a:t>načrtovanje</a:t>
            </a:r>
            <a:r>
              <a:rPr lang="en-US" sz="3200" spc="-1" dirty="0">
                <a:solidFill>
                  <a:srgbClr val="000000"/>
                </a:solidFill>
              </a:rPr>
              <a:t>, </a:t>
            </a:r>
            <a:r>
              <a:rPr lang="en-US" sz="3200" spc="-1" dirty="0" err="1">
                <a:solidFill>
                  <a:srgbClr val="000000"/>
                </a:solidFill>
              </a:rPr>
              <a:t>okoljske</a:t>
            </a:r>
            <a:r>
              <a:rPr lang="en-US" sz="3200" spc="-1" dirty="0">
                <a:solidFill>
                  <a:srgbClr val="000000"/>
                </a:solidFill>
              </a:rPr>
              <a:t> </a:t>
            </a:r>
            <a:r>
              <a:rPr lang="en-US" sz="3200" spc="-1" dirty="0" err="1">
                <a:solidFill>
                  <a:srgbClr val="000000"/>
                </a:solidFill>
              </a:rPr>
              <a:t>študije</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gospodarski</a:t>
            </a:r>
            <a:r>
              <a:rPr lang="en-US" sz="3200" spc="-1" dirty="0">
                <a:solidFill>
                  <a:srgbClr val="000000"/>
                </a:solidFill>
              </a:rPr>
              <a:t> </a:t>
            </a:r>
            <a:r>
              <a:rPr lang="en-US" sz="3200" spc="-1" dirty="0" err="1">
                <a:solidFill>
                  <a:srgbClr val="000000"/>
                </a:solidFill>
              </a:rPr>
              <a:t>razvoj</a:t>
            </a:r>
            <a:r>
              <a:rPr lang="en-US" sz="3200" spc="-1" dirty="0">
                <a:solidFill>
                  <a:srgbClr val="000000"/>
                </a:solidFill>
              </a:rPr>
              <a:t>.</a:t>
            </a:r>
            <a:endParaRPr lang="sl-SI" sz="3200" spc="-1" dirty="0">
              <a:solidFill>
                <a:srgbClr val="000000"/>
              </a:solidFill>
            </a:endParaRPr>
          </a:p>
          <a:p>
            <a:pPr algn="just">
              <a:lnSpc>
                <a:spcPts val="3359"/>
              </a:lnSpc>
            </a:pPr>
            <a:endParaRPr lang="sl-SI" sz="3200" b="1" spc="-1" dirty="0">
              <a:solidFill>
                <a:srgbClr val="000000"/>
              </a:solidFill>
            </a:endParaRPr>
          </a:p>
          <a:p>
            <a:pPr algn="just">
              <a:lnSpc>
                <a:spcPts val="3359"/>
              </a:lnSpc>
            </a:pPr>
            <a:r>
              <a:rPr lang="en-US" sz="3200" b="1" spc="-1" dirty="0" err="1">
                <a:solidFill>
                  <a:srgbClr val="000000"/>
                </a:solidFill>
              </a:rPr>
              <a:t>Zasebni</a:t>
            </a:r>
            <a:r>
              <a:rPr lang="en-US" sz="3200" b="1" spc="-1" dirty="0">
                <a:solidFill>
                  <a:srgbClr val="000000"/>
                </a:solidFill>
              </a:rPr>
              <a:t> </a:t>
            </a:r>
            <a:r>
              <a:rPr lang="en-US" sz="3200" b="1" spc="-1" dirty="0" err="1">
                <a:solidFill>
                  <a:srgbClr val="000000"/>
                </a:solidFill>
              </a:rPr>
              <a:t>sektor</a:t>
            </a:r>
            <a:r>
              <a:rPr lang="en-US" sz="3200" b="1" spc="-1" dirty="0">
                <a:solidFill>
                  <a:srgbClr val="000000"/>
                </a:solidFill>
              </a:rPr>
              <a:t>: </a:t>
            </a:r>
            <a:r>
              <a:rPr lang="en-US" sz="3200" spc="-1" dirty="0">
                <a:solidFill>
                  <a:srgbClr val="000000"/>
                </a:solidFill>
              </a:rPr>
              <a:t>To </a:t>
            </a:r>
            <a:r>
              <a:rPr lang="en-US" sz="3200" spc="-1" dirty="0" err="1">
                <a:solidFill>
                  <a:srgbClr val="000000"/>
                </a:solidFill>
              </a:rPr>
              <a:t>vključuje</a:t>
            </a:r>
            <a:r>
              <a:rPr lang="en-US" sz="3200" spc="-1" dirty="0">
                <a:solidFill>
                  <a:srgbClr val="000000"/>
                </a:solidFill>
              </a:rPr>
              <a:t> </a:t>
            </a:r>
            <a:r>
              <a:rPr lang="en-US" sz="3200" spc="-1" dirty="0" err="1">
                <a:solidFill>
                  <a:srgbClr val="000000"/>
                </a:solidFill>
              </a:rPr>
              <a:t>podjetja</a:t>
            </a:r>
            <a:r>
              <a:rPr lang="en-US" sz="3200" spc="-1" dirty="0">
                <a:solidFill>
                  <a:srgbClr val="000000"/>
                </a:solidFill>
              </a:rPr>
              <a:t> in </a:t>
            </a:r>
            <a:r>
              <a:rPr lang="en-US" sz="3200" spc="-1" dirty="0" err="1">
                <a:solidFill>
                  <a:srgbClr val="000000"/>
                </a:solidFill>
              </a:rPr>
              <a:t>korporacije</a:t>
            </a:r>
            <a:r>
              <a:rPr lang="en-US" sz="3200" spc="-1" dirty="0">
                <a:solidFill>
                  <a:srgbClr val="000000"/>
                </a:solidFill>
              </a:rPr>
              <a:t>, ki </a:t>
            </a:r>
            <a:r>
              <a:rPr lang="en-US" sz="3200" spc="-1" dirty="0" err="1">
                <a:solidFill>
                  <a:srgbClr val="000000"/>
                </a:solidFill>
              </a:rPr>
              <a:t>delujejo</a:t>
            </a:r>
            <a:r>
              <a:rPr lang="en-US" sz="3200" spc="-1" dirty="0">
                <a:solidFill>
                  <a:srgbClr val="000000"/>
                </a:solidFill>
              </a:rPr>
              <a:t> v </a:t>
            </a:r>
            <a:r>
              <a:rPr lang="en-US" sz="3200" spc="-1" dirty="0" err="1">
                <a:solidFill>
                  <a:srgbClr val="000000"/>
                </a:solidFill>
              </a:rPr>
              <a:t>regiji</a:t>
            </a:r>
            <a:r>
              <a:rPr lang="en-US" sz="3200" spc="-1" dirty="0">
                <a:solidFill>
                  <a:srgbClr val="000000"/>
                </a:solidFill>
              </a:rPr>
              <a:t> in so </a:t>
            </a:r>
            <a:r>
              <a:rPr lang="en-US" sz="3200" spc="-1" dirty="0" err="1">
                <a:solidFill>
                  <a:srgbClr val="000000"/>
                </a:solidFill>
              </a:rPr>
              <a:t>lahko</a:t>
            </a:r>
            <a:r>
              <a:rPr lang="en-US" sz="3200" spc="-1" dirty="0">
                <a:solidFill>
                  <a:srgbClr val="000000"/>
                </a:solidFill>
              </a:rPr>
              <a:t> </a:t>
            </a:r>
            <a:r>
              <a:rPr lang="en-US" sz="3200" spc="-1" dirty="0" err="1">
                <a:solidFill>
                  <a:srgbClr val="000000"/>
                </a:solidFill>
              </a:rPr>
              <a:t>zainteresirane</a:t>
            </a:r>
            <a:r>
              <a:rPr lang="en-US" sz="3200" spc="-1" dirty="0">
                <a:solidFill>
                  <a:srgbClr val="000000"/>
                </a:solidFill>
              </a:rPr>
              <a:t> za </a:t>
            </a:r>
            <a:r>
              <a:rPr lang="en-US" sz="3200" spc="-1" dirty="0" err="1">
                <a:solidFill>
                  <a:srgbClr val="000000"/>
                </a:solidFill>
              </a:rPr>
              <a:t>njen</a:t>
            </a:r>
            <a:r>
              <a:rPr lang="en-US" sz="3200" spc="-1" dirty="0">
                <a:solidFill>
                  <a:srgbClr val="000000"/>
                </a:solidFill>
              </a:rPr>
              <a:t> </a:t>
            </a:r>
            <a:r>
              <a:rPr lang="en-US" sz="3200" spc="-1" dirty="0" err="1">
                <a:solidFill>
                  <a:srgbClr val="000000"/>
                </a:solidFill>
              </a:rPr>
              <a:t>razvoj</a:t>
            </a:r>
            <a:r>
              <a:rPr lang="en-US" sz="3200" spc="-1" dirty="0">
                <a:solidFill>
                  <a:srgbClr val="000000"/>
                </a:solidFill>
              </a:rPr>
              <a:t> in </a:t>
            </a:r>
            <a:r>
              <a:rPr lang="en-US" sz="3200" spc="-1" dirty="0" err="1">
                <a:solidFill>
                  <a:srgbClr val="000000"/>
                </a:solidFill>
              </a:rPr>
              <a:t>rast</a:t>
            </a:r>
            <a:r>
              <a:rPr lang="en-US" sz="3200" spc="-1" dirty="0">
                <a:solidFill>
                  <a:srgbClr val="000000"/>
                </a:solidFill>
              </a:rPr>
              <a:t>.</a:t>
            </a:r>
            <a:endParaRPr lang="sl-SI" sz="3200" spc="-1" dirty="0">
              <a:solidFill>
                <a:srgbClr val="000000"/>
              </a:solidFill>
            </a:endParaRPr>
          </a:p>
          <a:p>
            <a:pPr algn="just">
              <a:lnSpc>
                <a:spcPts val="3359"/>
              </a:lnSpc>
            </a:pPr>
            <a:endParaRPr lang="sl-SI" sz="3200" b="1" spc="-1" dirty="0">
              <a:solidFill>
                <a:srgbClr val="000000"/>
              </a:solidFill>
            </a:endParaRPr>
          </a:p>
          <a:p>
            <a:pPr algn="just">
              <a:lnSpc>
                <a:spcPts val="3359"/>
              </a:lnSpc>
            </a:pPr>
            <a:r>
              <a:rPr lang="en-US" sz="3200" spc="-1" dirty="0" err="1">
                <a:solidFill>
                  <a:srgbClr val="000000"/>
                </a:solidFill>
              </a:rPr>
              <a:t>Sodelovanje</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zainteresiranimi</a:t>
            </a:r>
            <a:r>
              <a:rPr lang="en-US" sz="3200" spc="-1" dirty="0">
                <a:solidFill>
                  <a:srgbClr val="000000"/>
                </a:solidFill>
              </a:rPr>
              <a:t> </a:t>
            </a:r>
            <a:r>
              <a:rPr lang="en-US" sz="3200" spc="-1" dirty="0" err="1">
                <a:solidFill>
                  <a:srgbClr val="000000"/>
                </a:solidFill>
              </a:rPr>
              <a:t>stranmi</a:t>
            </a:r>
            <a:r>
              <a:rPr lang="en-US" sz="3200" spc="-1" dirty="0">
                <a:solidFill>
                  <a:srgbClr val="000000"/>
                </a:solidFill>
              </a:rPr>
              <a:t> je </a:t>
            </a:r>
            <a:r>
              <a:rPr lang="en-US" sz="3200" spc="-1" dirty="0" err="1">
                <a:solidFill>
                  <a:srgbClr val="000000"/>
                </a:solidFill>
              </a:rPr>
              <a:t>ključnega</a:t>
            </a:r>
            <a:r>
              <a:rPr lang="en-US" sz="3200" spc="-1" dirty="0">
                <a:solidFill>
                  <a:srgbClr val="000000"/>
                </a:solidFill>
              </a:rPr>
              <a:t> </a:t>
            </a:r>
            <a:r>
              <a:rPr lang="en-US" sz="3200" spc="-1" dirty="0" err="1">
                <a:solidFill>
                  <a:srgbClr val="000000"/>
                </a:solidFill>
              </a:rPr>
              <a:t>pomena</a:t>
            </a:r>
            <a:r>
              <a:rPr lang="en-US" sz="3200" spc="-1" dirty="0">
                <a:solidFill>
                  <a:srgbClr val="000000"/>
                </a:solidFill>
              </a:rPr>
              <a:t> za </a:t>
            </a:r>
            <a:r>
              <a:rPr lang="en-US" sz="3200" spc="-1" dirty="0" err="1">
                <a:solidFill>
                  <a:srgbClr val="000000"/>
                </a:solidFill>
              </a:rPr>
              <a:t>razumevanje</a:t>
            </a:r>
            <a:r>
              <a:rPr lang="en-US" sz="3200" spc="-1" dirty="0">
                <a:solidFill>
                  <a:srgbClr val="000000"/>
                </a:solidFill>
              </a:rPr>
              <a:t> </a:t>
            </a:r>
            <a:r>
              <a:rPr lang="en-US" sz="3200" spc="-1" dirty="0" err="1">
                <a:solidFill>
                  <a:srgbClr val="000000"/>
                </a:solidFill>
              </a:rPr>
              <a:t>edinstvenih</a:t>
            </a:r>
            <a:r>
              <a:rPr lang="en-US" sz="3200" spc="-1" dirty="0">
                <a:solidFill>
                  <a:srgbClr val="000000"/>
                </a:solidFill>
              </a:rPr>
              <a:t> </a:t>
            </a:r>
            <a:r>
              <a:rPr lang="en-US" sz="3200" spc="-1" dirty="0" err="1">
                <a:solidFill>
                  <a:srgbClr val="000000"/>
                </a:solidFill>
              </a:rPr>
              <a:t>izzivov</a:t>
            </a:r>
            <a:r>
              <a:rPr lang="en-US" sz="3200" spc="-1" dirty="0">
                <a:solidFill>
                  <a:srgbClr val="000000"/>
                </a:solidFill>
              </a:rPr>
              <a:t> in </a:t>
            </a:r>
            <a:r>
              <a:rPr lang="en-US" sz="3200" spc="-1" dirty="0" err="1">
                <a:solidFill>
                  <a:srgbClr val="000000"/>
                </a:solidFill>
              </a:rPr>
              <a:t>priložnosti</a:t>
            </a:r>
            <a:r>
              <a:rPr lang="en-US" sz="3200" spc="-1" dirty="0">
                <a:solidFill>
                  <a:srgbClr val="000000"/>
                </a:solidFill>
              </a:rPr>
              <a:t>, s </a:t>
            </a:r>
            <a:r>
              <a:rPr lang="en-US" sz="3200" spc="-1" dirty="0" err="1">
                <a:solidFill>
                  <a:srgbClr val="000000"/>
                </a:solidFill>
              </a:rPr>
              <a:t>katerimi</a:t>
            </a:r>
            <a:r>
              <a:rPr lang="en-US" sz="3200" spc="-1" dirty="0">
                <a:solidFill>
                  <a:srgbClr val="000000"/>
                </a:solidFill>
              </a:rPr>
              <a:t> se </a:t>
            </a:r>
            <a:r>
              <a:rPr lang="en-US" sz="3200" spc="-1" dirty="0" err="1">
                <a:solidFill>
                  <a:srgbClr val="000000"/>
                </a:solidFill>
              </a:rPr>
              <a:t>sooča</a:t>
            </a:r>
            <a:r>
              <a:rPr lang="en-US" sz="3200" spc="-1" dirty="0">
                <a:solidFill>
                  <a:srgbClr val="000000"/>
                </a:solidFill>
              </a:rPr>
              <a:t> </a:t>
            </a:r>
            <a:r>
              <a:rPr lang="en-US" sz="3200" spc="-1" dirty="0" err="1">
                <a:solidFill>
                  <a:srgbClr val="000000"/>
                </a:solidFill>
              </a:rPr>
              <a:t>regija</a:t>
            </a:r>
            <a:r>
              <a:rPr lang="en-US" sz="3200" spc="-1" dirty="0">
                <a:solidFill>
                  <a:srgbClr val="000000"/>
                </a:solidFill>
              </a:rPr>
              <a:t>, </a:t>
            </a:r>
            <a:r>
              <a:rPr lang="en-US" sz="3200" spc="-1" dirty="0" err="1">
                <a:solidFill>
                  <a:srgbClr val="000000"/>
                </a:solidFill>
              </a:rPr>
              <a:t>ter</a:t>
            </a:r>
            <a:r>
              <a:rPr lang="en-US" sz="3200" spc="-1" dirty="0">
                <a:solidFill>
                  <a:srgbClr val="000000"/>
                </a:solidFill>
              </a:rPr>
              <a:t> za </a:t>
            </a:r>
            <a:r>
              <a:rPr lang="en-US" sz="3200" spc="-1" dirty="0" err="1">
                <a:solidFill>
                  <a:srgbClr val="000000"/>
                </a:solidFill>
              </a:rPr>
              <a:t>razvoj</a:t>
            </a:r>
            <a:r>
              <a:rPr lang="en-US" sz="3200" spc="-1" dirty="0">
                <a:solidFill>
                  <a:srgbClr val="000000"/>
                </a:solidFill>
              </a:rPr>
              <a:t> </a:t>
            </a:r>
            <a:r>
              <a:rPr lang="en-US" sz="3200" spc="-1" dirty="0" err="1">
                <a:solidFill>
                  <a:srgbClr val="000000"/>
                </a:solidFill>
              </a:rPr>
              <a:t>inovativnih</a:t>
            </a:r>
            <a:r>
              <a:rPr lang="en-US" sz="3200" spc="-1" dirty="0">
                <a:solidFill>
                  <a:srgbClr val="000000"/>
                </a:solidFill>
              </a:rPr>
              <a:t> </a:t>
            </a:r>
            <a:r>
              <a:rPr lang="en-US" sz="3200" spc="-1" dirty="0" err="1">
                <a:solidFill>
                  <a:srgbClr val="000000"/>
                </a:solidFill>
              </a:rPr>
              <a:t>rešitev</a:t>
            </a:r>
            <a:r>
              <a:rPr lang="en-US" sz="3200" spc="-1" dirty="0">
                <a:solidFill>
                  <a:srgbClr val="000000"/>
                </a:solidFill>
              </a:rPr>
              <a:t>, ki so </a:t>
            </a:r>
            <a:r>
              <a:rPr lang="en-US" sz="3200" spc="-1" dirty="0" err="1">
                <a:solidFill>
                  <a:srgbClr val="000000"/>
                </a:solidFill>
              </a:rPr>
              <a:t>prilagojene</a:t>
            </a:r>
            <a:r>
              <a:rPr lang="en-US" sz="3200" spc="-1" dirty="0">
                <a:solidFill>
                  <a:srgbClr val="000000"/>
                </a:solidFill>
              </a:rPr>
              <a:t> </a:t>
            </a:r>
            <a:r>
              <a:rPr lang="en-US" sz="3200" spc="-1" dirty="0" err="1">
                <a:solidFill>
                  <a:srgbClr val="000000"/>
                </a:solidFill>
              </a:rPr>
              <a:t>njenim</a:t>
            </a:r>
            <a:r>
              <a:rPr lang="en-US" sz="3200" spc="-1" dirty="0">
                <a:solidFill>
                  <a:srgbClr val="000000"/>
                </a:solidFill>
              </a:rPr>
              <a:t> </a:t>
            </a:r>
            <a:r>
              <a:rPr lang="en-US" sz="3200" spc="-1" dirty="0" err="1">
                <a:solidFill>
                  <a:srgbClr val="000000"/>
                </a:solidFill>
              </a:rPr>
              <a:t>posebnim</a:t>
            </a:r>
            <a:r>
              <a:rPr lang="en-US" sz="3200" spc="-1" dirty="0">
                <a:solidFill>
                  <a:srgbClr val="000000"/>
                </a:solidFill>
              </a:rPr>
              <a:t> </a:t>
            </a:r>
            <a:r>
              <a:rPr lang="en-US" sz="3200" spc="-1" dirty="0" err="1">
                <a:solidFill>
                  <a:srgbClr val="000000"/>
                </a:solidFill>
              </a:rPr>
              <a:t>potrebam</a:t>
            </a:r>
            <a:r>
              <a:rPr lang="en-US" sz="3200" spc="-1" dirty="0">
                <a:solidFill>
                  <a:srgbClr val="000000"/>
                </a:solidFill>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Lokalni deležniki (2/2)</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411148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so </a:t>
            </a:r>
            <a:r>
              <a:rPr lang="en-US" sz="3200" spc="-1" dirty="0" err="1">
                <a:solidFill>
                  <a:srgbClr val="000000"/>
                </a:solidFill>
              </a:rPr>
              <a:t>kvalitativna</a:t>
            </a:r>
            <a:r>
              <a:rPr lang="en-US" sz="3200" spc="-1" dirty="0">
                <a:solidFill>
                  <a:srgbClr val="000000"/>
                </a:solidFill>
              </a:rPr>
              <a:t> </a:t>
            </a:r>
            <a:r>
              <a:rPr lang="en-US" sz="3200" spc="-1" dirty="0" err="1">
                <a:solidFill>
                  <a:srgbClr val="000000"/>
                </a:solidFill>
              </a:rPr>
              <a:t>raziskovalna</a:t>
            </a:r>
            <a:r>
              <a:rPr lang="en-US" sz="3200" spc="-1" dirty="0">
                <a:solidFill>
                  <a:srgbClr val="000000"/>
                </a:solidFill>
              </a:rPr>
              <a:t> </a:t>
            </a:r>
            <a:r>
              <a:rPr lang="en-US" sz="3200" spc="-1" dirty="0" err="1">
                <a:solidFill>
                  <a:srgbClr val="000000"/>
                </a:solidFill>
              </a:rPr>
              <a:t>metoda</a:t>
            </a:r>
            <a:r>
              <a:rPr lang="en-US" sz="3200" spc="-1" dirty="0">
                <a:solidFill>
                  <a:srgbClr val="000000"/>
                </a:solidFill>
              </a:rPr>
              <a:t>, ki </a:t>
            </a:r>
            <a:r>
              <a:rPr lang="en-US" sz="3200" spc="-1" dirty="0" err="1">
                <a:solidFill>
                  <a:srgbClr val="000000"/>
                </a:solidFill>
              </a:rPr>
              <a:t>vključuje</a:t>
            </a:r>
            <a:r>
              <a:rPr lang="en-US" sz="3200" spc="-1" dirty="0">
                <a:solidFill>
                  <a:srgbClr val="000000"/>
                </a:solidFill>
              </a:rPr>
              <a:t> </a:t>
            </a:r>
            <a:r>
              <a:rPr lang="en-US" sz="3200" spc="-1" dirty="0" err="1">
                <a:solidFill>
                  <a:srgbClr val="000000"/>
                </a:solidFill>
              </a:rPr>
              <a:t>skupinsko</a:t>
            </a:r>
            <a:r>
              <a:rPr lang="en-US" sz="3200" spc="-1" dirty="0">
                <a:solidFill>
                  <a:srgbClr val="000000"/>
                </a:solidFill>
              </a:rPr>
              <a:t> </a:t>
            </a:r>
            <a:r>
              <a:rPr lang="en-US" sz="3200" spc="-1" dirty="0" err="1">
                <a:solidFill>
                  <a:srgbClr val="000000"/>
                </a:solidFill>
              </a:rPr>
              <a:t>razpravo</a:t>
            </a:r>
            <a:r>
              <a:rPr lang="en-US" sz="3200" spc="-1" dirty="0">
                <a:solidFill>
                  <a:srgbClr val="000000"/>
                </a:solidFill>
              </a:rPr>
              <a:t> pod </a:t>
            </a:r>
            <a:r>
              <a:rPr lang="en-US" sz="3200" spc="-1" dirty="0" err="1">
                <a:solidFill>
                  <a:srgbClr val="000000"/>
                </a:solidFill>
              </a:rPr>
              <a:t>vodstvom</a:t>
            </a:r>
            <a:r>
              <a:rPr lang="en-US" sz="3200" spc="-1" dirty="0">
                <a:solidFill>
                  <a:srgbClr val="000000"/>
                </a:solidFill>
              </a:rPr>
              <a:t> </a:t>
            </a:r>
            <a:r>
              <a:rPr lang="en-US" sz="3200" spc="-1" dirty="0" err="1">
                <a:solidFill>
                  <a:srgbClr val="000000"/>
                </a:solidFill>
              </a:rPr>
              <a:t>usposobljenega</a:t>
            </a:r>
            <a:r>
              <a:rPr lang="en-US" sz="3200" spc="-1" dirty="0">
                <a:solidFill>
                  <a:srgbClr val="000000"/>
                </a:solidFill>
              </a:rPr>
              <a:t> </a:t>
            </a:r>
            <a:r>
              <a:rPr lang="en-US" sz="3200" spc="-1" dirty="0" err="1">
                <a:solidFill>
                  <a:srgbClr val="000000"/>
                </a:solidFill>
              </a:rPr>
              <a:t>moderatorja</a:t>
            </a:r>
            <a:r>
              <a:rPr lang="en-US" sz="3200" spc="-1" dirty="0">
                <a:solidFill>
                  <a:srgbClr val="000000"/>
                </a:solidFill>
              </a:rPr>
              <a:t>, s </a:t>
            </a:r>
            <a:r>
              <a:rPr lang="en-US" sz="3200" spc="-1" dirty="0" err="1">
                <a:solidFill>
                  <a:srgbClr val="000000"/>
                </a:solidFill>
              </a:rPr>
              <a:t>katero</a:t>
            </a:r>
            <a:r>
              <a:rPr lang="en-US" sz="3200" spc="-1" dirty="0">
                <a:solidFill>
                  <a:srgbClr val="000000"/>
                </a:solidFill>
              </a:rPr>
              <a:t> se </a:t>
            </a:r>
            <a:r>
              <a:rPr lang="en-US" sz="3200" spc="-1" dirty="0" err="1">
                <a:solidFill>
                  <a:srgbClr val="000000"/>
                </a:solidFill>
              </a:rPr>
              <a:t>zbirajo</a:t>
            </a:r>
            <a:r>
              <a:rPr lang="en-US" sz="3200" spc="-1" dirty="0">
                <a:solidFill>
                  <a:srgbClr val="000000"/>
                </a:solidFill>
              </a:rPr>
              <a:t> </a:t>
            </a:r>
            <a:r>
              <a:rPr lang="en-US" sz="3200" spc="-1" dirty="0" err="1">
                <a:solidFill>
                  <a:srgbClr val="000000"/>
                </a:solidFill>
              </a:rPr>
              <a:t>poglobljene</a:t>
            </a:r>
            <a:r>
              <a:rPr lang="en-US" sz="3200" spc="-1" dirty="0">
                <a:solidFill>
                  <a:srgbClr val="000000"/>
                </a:solidFill>
              </a:rPr>
              <a:t> </a:t>
            </a:r>
            <a:r>
              <a:rPr lang="en-US" sz="3200" spc="-1" dirty="0" err="1">
                <a:solidFill>
                  <a:srgbClr val="000000"/>
                </a:solidFill>
              </a:rPr>
              <a:t>informacije</a:t>
            </a:r>
            <a:r>
              <a:rPr lang="en-US" sz="3200" spc="-1" dirty="0">
                <a:solidFill>
                  <a:srgbClr val="000000"/>
                </a:solidFill>
              </a:rPr>
              <a:t> o </a:t>
            </a:r>
            <a:r>
              <a:rPr lang="en-US" sz="3200" spc="-1" dirty="0" err="1">
                <a:solidFill>
                  <a:srgbClr val="000000"/>
                </a:solidFill>
              </a:rPr>
              <a:t>določeni</a:t>
            </a:r>
            <a:r>
              <a:rPr lang="en-US" sz="3200" spc="-1" dirty="0">
                <a:solidFill>
                  <a:srgbClr val="000000"/>
                </a:solidFill>
              </a:rPr>
              <a:t> </a:t>
            </a:r>
            <a:r>
              <a:rPr lang="en-US" sz="3200" spc="-1" dirty="0" err="1">
                <a:solidFill>
                  <a:srgbClr val="000000"/>
                </a:solidFill>
              </a:rPr>
              <a:t>temi</a:t>
            </a:r>
            <a:r>
              <a:rPr lang="en-US" sz="3200" spc="-1" dirty="0">
                <a:solidFill>
                  <a:srgbClr val="000000"/>
                </a:solidFill>
              </a:rPr>
              <a:t>. Moderator </a:t>
            </a:r>
            <a:r>
              <a:rPr lang="en-US" sz="3200" spc="-1" dirty="0" err="1">
                <a:solidFill>
                  <a:srgbClr val="000000"/>
                </a:solidFill>
              </a:rPr>
              <a:t>vodi</a:t>
            </a:r>
            <a:r>
              <a:rPr lang="en-US" sz="3200" spc="-1" dirty="0">
                <a:solidFill>
                  <a:srgbClr val="000000"/>
                </a:solidFill>
              </a:rPr>
              <a:t> </a:t>
            </a:r>
            <a:r>
              <a:rPr lang="en-US" sz="3200" spc="-1" dirty="0" err="1">
                <a:solidFill>
                  <a:srgbClr val="000000"/>
                </a:solidFill>
              </a:rPr>
              <a:t>razpravo</a:t>
            </a:r>
            <a:r>
              <a:rPr lang="en-US" sz="3200" spc="-1" dirty="0">
                <a:solidFill>
                  <a:srgbClr val="000000"/>
                </a:solidFill>
              </a:rPr>
              <a:t> in </a:t>
            </a:r>
            <a:r>
              <a:rPr lang="en-US" sz="3200" spc="-1" dirty="0" err="1">
                <a:solidFill>
                  <a:srgbClr val="000000"/>
                </a:solidFill>
              </a:rPr>
              <a:t>spodbuja</a:t>
            </a:r>
            <a:r>
              <a:rPr lang="en-US" sz="3200" spc="-1" dirty="0">
                <a:solidFill>
                  <a:srgbClr val="000000"/>
                </a:solidFill>
              </a:rPr>
              <a:t> </a:t>
            </a:r>
            <a:r>
              <a:rPr lang="en-US" sz="3200" spc="-1" dirty="0" err="1">
                <a:solidFill>
                  <a:srgbClr val="000000"/>
                </a:solidFill>
              </a:rPr>
              <a:t>udeležence</a:t>
            </a:r>
            <a:r>
              <a:rPr lang="en-US" sz="3200" spc="-1" dirty="0">
                <a:solidFill>
                  <a:srgbClr val="000000"/>
                </a:solidFill>
              </a:rPr>
              <a:t>, da </a:t>
            </a:r>
            <a:r>
              <a:rPr lang="en-US" sz="3200" spc="-1" dirty="0" err="1">
                <a:solidFill>
                  <a:srgbClr val="000000"/>
                </a:solidFill>
              </a:rPr>
              <a:t>delijo</a:t>
            </a:r>
            <a:r>
              <a:rPr lang="en-US" sz="3200" spc="-1" dirty="0">
                <a:solidFill>
                  <a:srgbClr val="000000"/>
                </a:solidFill>
              </a:rPr>
              <a:t> </a:t>
            </a:r>
            <a:r>
              <a:rPr lang="en-US" sz="3200" spc="-1" dirty="0" err="1">
                <a:solidFill>
                  <a:srgbClr val="000000"/>
                </a:solidFill>
              </a:rPr>
              <a:t>svoja</a:t>
            </a:r>
            <a:r>
              <a:rPr lang="en-US" sz="3200" spc="-1" dirty="0">
                <a:solidFill>
                  <a:srgbClr val="000000"/>
                </a:solidFill>
              </a:rPr>
              <a:t> </a:t>
            </a:r>
            <a:r>
              <a:rPr lang="en-US" sz="3200" spc="-1" dirty="0" err="1">
                <a:solidFill>
                  <a:srgbClr val="000000"/>
                </a:solidFill>
              </a:rPr>
              <a:t>mnenja</a:t>
            </a:r>
            <a:r>
              <a:rPr lang="en-US" sz="3200" spc="-1" dirty="0">
                <a:solidFill>
                  <a:srgbClr val="000000"/>
                </a:solidFill>
              </a:rPr>
              <a:t>, </a:t>
            </a:r>
            <a:r>
              <a:rPr lang="en-US" sz="3200" spc="-1" dirty="0" err="1">
                <a:solidFill>
                  <a:srgbClr val="000000"/>
                </a:solidFill>
              </a:rPr>
              <a:t>stališča</a:t>
            </a:r>
            <a:r>
              <a:rPr lang="en-US" sz="3200" spc="-1" dirty="0">
                <a:solidFill>
                  <a:srgbClr val="000000"/>
                </a:solidFill>
              </a:rPr>
              <a:t> in </a:t>
            </a:r>
            <a:r>
              <a:rPr lang="en-US" sz="3200" spc="-1" dirty="0" err="1">
                <a:solidFill>
                  <a:srgbClr val="000000"/>
                </a:solidFill>
              </a:rPr>
              <a:t>izkušnje</a:t>
            </a:r>
            <a:r>
              <a:rPr lang="en-US" sz="3200" spc="-1" dirty="0">
                <a:solidFill>
                  <a:srgbClr val="000000"/>
                </a:solidFill>
              </a:rPr>
              <a:t> o </a:t>
            </a:r>
            <a:r>
              <a:rPr lang="en-US" sz="3200" spc="-1" dirty="0" err="1">
                <a:solidFill>
                  <a:srgbClr val="000000"/>
                </a:solidFill>
              </a:rPr>
              <a:t>preučevani</a:t>
            </a:r>
            <a:r>
              <a:rPr lang="en-US" sz="3200" spc="-1" dirty="0">
                <a:solidFill>
                  <a:srgbClr val="000000"/>
                </a:solidFill>
              </a:rPr>
              <a:t> </a:t>
            </a:r>
            <a:r>
              <a:rPr lang="en-US" sz="3200" spc="-1" dirty="0" err="1">
                <a:solidFill>
                  <a:srgbClr val="000000"/>
                </a:solidFill>
              </a:rPr>
              <a:t>temi</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običajno</a:t>
            </a:r>
            <a:r>
              <a:rPr lang="en-US" sz="3200" spc="-1" dirty="0">
                <a:solidFill>
                  <a:srgbClr val="000000"/>
                </a:solidFill>
              </a:rPr>
              <a:t> </a:t>
            </a:r>
            <a:r>
              <a:rPr lang="en-US" sz="3200" spc="-1" dirty="0" err="1">
                <a:solidFill>
                  <a:srgbClr val="000000"/>
                </a:solidFill>
              </a:rPr>
              <a:t>sestavlja</a:t>
            </a:r>
            <a:r>
              <a:rPr lang="en-US" sz="3200" spc="-1" dirty="0">
                <a:solidFill>
                  <a:srgbClr val="000000"/>
                </a:solidFill>
              </a:rPr>
              <a:t> od 6 do 12 </a:t>
            </a:r>
            <a:r>
              <a:rPr lang="en-US" sz="3200" spc="-1" dirty="0" err="1">
                <a:solidFill>
                  <a:srgbClr val="000000"/>
                </a:solidFill>
              </a:rPr>
              <a:t>udeležencev</a:t>
            </a:r>
            <a:r>
              <a:rPr lang="en-US" sz="3200" spc="-1" dirty="0">
                <a:solidFill>
                  <a:srgbClr val="000000"/>
                </a:solidFill>
              </a:rPr>
              <a:t>, ki </a:t>
            </a:r>
            <a:r>
              <a:rPr lang="en-US" sz="3200" spc="-1" dirty="0" err="1">
                <a:solidFill>
                  <a:srgbClr val="000000"/>
                </a:solidFill>
              </a:rPr>
              <a:t>si</a:t>
            </a:r>
            <a:r>
              <a:rPr lang="en-US" sz="3200" spc="-1" dirty="0">
                <a:solidFill>
                  <a:srgbClr val="000000"/>
                </a:solidFill>
              </a:rPr>
              <a:t> </a:t>
            </a:r>
            <a:r>
              <a:rPr lang="en-US" sz="3200" spc="-1" dirty="0" err="1">
                <a:solidFill>
                  <a:srgbClr val="000000"/>
                </a:solidFill>
              </a:rPr>
              <a:t>delijo</a:t>
            </a:r>
            <a:r>
              <a:rPr lang="en-US" sz="3200" spc="-1" dirty="0">
                <a:solidFill>
                  <a:srgbClr val="000000"/>
                </a:solidFill>
              </a:rPr>
              <a:t> </a:t>
            </a:r>
            <a:r>
              <a:rPr lang="en-US" sz="3200" spc="-1" dirty="0" err="1">
                <a:solidFill>
                  <a:srgbClr val="000000"/>
                </a:solidFill>
              </a:rPr>
              <a:t>nekatere</a:t>
            </a:r>
            <a:r>
              <a:rPr lang="en-US" sz="3200" spc="-1" dirty="0">
                <a:solidFill>
                  <a:srgbClr val="000000"/>
                </a:solidFill>
              </a:rPr>
              <a:t> </a:t>
            </a:r>
            <a:r>
              <a:rPr lang="en-US" sz="3200" spc="-1" dirty="0" err="1">
                <a:solidFill>
                  <a:srgbClr val="000000"/>
                </a:solidFill>
              </a:rPr>
              <a:t>skupne</a:t>
            </a:r>
            <a:r>
              <a:rPr lang="en-US" sz="3200" spc="-1" dirty="0">
                <a:solidFill>
                  <a:srgbClr val="000000"/>
                </a:solidFill>
              </a:rPr>
              <a:t> </a:t>
            </a:r>
            <a:r>
              <a:rPr lang="en-US" sz="3200" spc="-1" dirty="0" err="1">
                <a:solidFill>
                  <a:srgbClr val="000000"/>
                </a:solidFill>
              </a:rPr>
              <a:t>značilnosti</a:t>
            </a:r>
            <a:r>
              <a:rPr lang="en-US" sz="3200" spc="-1" dirty="0">
                <a:solidFill>
                  <a:srgbClr val="000000"/>
                </a:solidFill>
              </a:rPr>
              <a:t>, </a:t>
            </a:r>
            <a:r>
              <a:rPr lang="en-US" sz="3200" spc="-1" dirty="0" err="1">
                <a:solidFill>
                  <a:srgbClr val="000000"/>
                </a:solidFill>
              </a:rPr>
              <a:t>kot</a:t>
            </a:r>
            <a:r>
              <a:rPr lang="en-US" sz="3200" spc="-1" dirty="0">
                <a:solidFill>
                  <a:srgbClr val="000000"/>
                </a:solidFill>
              </a:rPr>
              <a:t> so </a:t>
            </a:r>
            <a:r>
              <a:rPr lang="en-US" sz="3200" spc="-1" dirty="0" err="1">
                <a:solidFill>
                  <a:srgbClr val="000000"/>
                </a:solidFill>
              </a:rPr>
              <a:t>demografski</a:t>
            </a:r>
            <a:r>
              <a:rPr lang="en-US" sz="3200" spc="-1" dirty="0">
                <a:solidFill>
                  <a:srgbClr val="000000"/>
                </a:solidFill>
              </a:rPr>
              <a:t> </a:t>
            </a:r>
            <a:r>
              <a:rPr lang="en-US" sz="3200" spc="-1" dirty="0" err="1">
                <a:solidFill>
                  <a:srgbClr val="000000"/>
                </a:solidFill>
              </a:rPr>
              <a:t>podatki</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izkušnje</a:t>
            </a:r>
            <a:r>
              <a:rPr lang="en-US" sz="3200" spc="-1" dirty="0">
                <a:solidFill>
                  <a:srgbClr val="000000"/>
                </a:solidFill>
              </a:rPr>
              <a:t>. </a:t>
            </a:r>
            <a:r>
              <a:rPr lang="en-US" sz="3200" spc="-1" dirty="0" err="1">
                <a:solidFill>
                  <a:srgbClr val="000000"/>
                </a:solidFill>
              </a:rPr>
              <a:t>Izvajajo</a:t>
            </a:r>
            <a:r>
              <a:rPr lang="en-US" sz="3200" spc="-1" dirty="0">
                <a:solidFill>
                  <a:srgbClr val="000000"/>
                </a:solidFill>
              </a:rPr>
              <a:t> se </a:t>
            </a:r>
            <a:r>
              <a:rPr lang="en-US" sz="3200" spc="-1" dirty="0" err="1">
                <a:solidFill>
                  <a:srgbClr val="000000"/>
                </a:solidFill>
              </a:rPr>
              <a:t>lahko</a:t>
            </a:r>
            <a:r>
              <a:rPr lang="en-US" sz="3200" spc="-1" dirty="0">
                <a:solidFill>
                  <a:srgbClr val="000000"/>
                </a:solidFill>
              </a:rPr>
              <a:t> </a:t>
            </a:r>
            <a:r>
              <a:rPr lang="en-US" sz="3200" spc="-1" dirty="0" err="1">
                <a:solidFill>
                  <a:srgbClr val="000000"/>
                </a:solidFill>
              </a:rPr>
              <a:t>osebno</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prek</a:t>
            </a:r>
            <a:r>
              <a:rPr lang="en-US" sz="3200" spc="-1" dirty="0">
                <a:solidFill>
                  <a:srgbClr val="000000"/>
                </a:solidFill>
              </a:rPr>
              <a:t> </a:t>
            </a:r>
            <a:r>
              <a:rPr lang="en-US" sz="3200" spc="-1" dirty="0" err="1">
                <a:solidFill>
                  <a:srgbClr val="000000"/>
                </a:solidFill>
              </a:rPr>
              <a:t>spleta</a:t>
            </a:r>
            <a:r>
              <a:rPr lang="en-US" sz="3200" spc="-1" dirty="0">
                <a:solidFill>
                  <a:srgbClr val="000000"/>
                </a:solidFill>
              </a:rPr>
              <a:t> in se </a:t>
            </a:r>
            <a:r>
              <a:rPr lang="en-US" sz="3200" spc="-1" dirty="0" err="1">
                <a:solidFill>
                  <a:srgbClr val="000000"/>
                </a:solidFill>
              </a:rPr>
              <a:t>običajno</a:t>
            </a:r>
            <a:r>
              <a:rPr lang="en-US" sz="3200" spc="-1" dirty="0">
                <a:solidFill>
                  <a:srgbClr val="000000"/>
                </a:solidFill>
              </a:rPr>
              <a:t> </a:t>
            </a:r>
            <a:r>
              <a:rPr lang="en-US" sz="3200" spc="-1" dirty="0" err="1">
                <a:solidFill>
                  <a:srgbClr val="000000"/>
                </a:solidFill>
              </a:rPr>
              <a:t>zvočno</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video </a:t>
            </a:r>
            <a:r>
              <a:rPr lang="en-US" sz="3200" spc="-1" dirty="0" err="1">
                <a:solidFill>
                  <a:srgbClr val="000000"/>
                </a:solidFill>
              </a:rPr>
              <a:t>snemajo</a:t>
            </a:r>
            <a:r>
              <a:rPr lang="en-US" sz="3200" spc="-1" dirty="0">
                <a:solidFill>
                  <a:srgbClr val="000000"/>
                </a:solidFill>
              </a:rPr>
              <a:t> za </a:t>
            </a:r>
            <a:r>
              <a:rPr lang="en-US" sz="3200" spc="-1" dirty="0" err="1">
                <a:solidFill>
                  <a:srgbClr val="000000"/>
                </a:solidFill>
              </a:rPr>
              <a:t>analizo</a:t>
            </a:r>
            <a:r>
              <a:rPr lang="en-US" sz="3200" spc="-1" dirty="0">
                <a:solidFill>
                  <a:srgbClr val="000000"/>
                </a:solidFill>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Fokusne skupine(1/3)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721354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so </a:t>
            </a:r>
            <a:r>
              <a:rPr lang="en-US" sz="3200" spc="-1" dirty="0" err="1">
                <a:solidFill>
                  <a:srgbClr val="000000"/>
                </a:solidFill>
              </a:rPr>
              <a:t>uporabne</a:t>
            </a:r>
            <a:r>
              <a:rPr lang="en-US" sz="3200" spc="-1" dirty="0">
                <a:solidFill>
                  <a:srgbClr val="000000"/>
                </a:solidFill>
              </a:rPr>
              <a:t> za </a:t>
            </a:r>
            <a:r>
              <a:rPr lang="en-US" sz="3200" spc="-1" dirty="0" err="1">
                <a:solidFill>
                  <a:srgbClr val="000000"/>
                </a:solidFill>
              </a:rPr>
              <a:t>raziskovanje</a:t>
            </a:r>
            <a:r>
              <a:rPr lang="en-US" sz="3200" spc="-1" dirty="0">
                <a:solidFill>
                  <a:srgbClr val="000000"/>
                </a:solidFill>
              </a:rPr>
              <a:t> </a:t>
            </a:r>
            <a:r>
              <a:rPr lang="en-US" sz="3200" spc="-1" dirty="0" err="1">
                <a:solidFill>
                  <a:srgbClr val="000000"/>
                </a:solidFill>
              </a:rPr>
              <a:t>zapletenih</a:t>
            </a:r>
            <a:r>
              <a:rPr lang="en-US" sz="3200" spc="-1" dirty="0">
                <a:solidFill>
                  <a:srgbClr val="000000"/>
                </a:solidFill>
              </a:rPr>
              <a:t> </a:t>
            </a:r>
            <a:r>
              <a:rPr lang="en-US" sz="3200" spc="-1" dirty="0" err="1">
                <a:solidFill>
                  <a:srgbClr val="000000"/>
                </a:solidFill>
              </a:rPr>
              <a:t>tem</a:t>
            </a:r>
            <a:r>
              <a:rPr lang="en-US" sz="3200" spc="-1" dirty="0">
                <a:solidFill>
                  <a:srgbClr val="000000"/>
                </a:solidFill>
              </a:rPr>
              <a:t> in </a:t>
            </a:r>
            <a:r>
              <a:rPr lang="en-US" sz="3200" spc="-1" dirty="0" err="1">
                <a:solidFill>
                  <a:srgbClr val="000000"/>
                </a:solidFill>
              </a:rPr>
              <a:t>pridobivanje</a:t>
            </a:r>
            <a:r>
              <a:rPr lang="en-US" sz="3200" spc="-1" dirty="0">
                <a:solidFill>
                  <a:srgbClr val="000000"/>
                </a:solidFill>
              </a:rPr>
              <a:t> </a:t>
            </a:r>
            <a:r>
              <a:rPr lang="en-US" sz="3200" spc="-1" dirty="0" err="1">
                <a:solidFill>
                  <a:srgbClr val="000000"/>
                </a:solidFill>
              </a:rPr>
              <a:t>vpogleda</a:t>
            </a:r>
            <a:r>
              <a:rPr lang="en-US" sz="3200" spc="-1" dirty="0">
                <a:solidFill>
                  <a:srgbClr val="000000"/>
                </a:solidFill>
              </a:rPr>
              <a:t> v </a:t>
            </a:r>
            <a:r>
              <a:rPr lang="en-US" sz="3200" spc="-1" dirty="0" err="1">
                <a:solidFill>
                  <a:srgbClr val="000000"/>
                </a:solidFill>
              </a:rPr>
              <a:t>stališča</a:t>
            </a:r>
            <a:r>
              <a:rPr lang="en-US" sz="3200" spc="-1" dirty="0">
                <a:solidFill>
                  <a:srgbClr val="000000"/>
                </a:solidFill>
              </a:rPr>
              <a:t>, </a:t>
            </a:r>
            <a:r>
              <a:rPr lang="en-US" sz="3200" spc="-1" dirty="0" err="1">
                <a:solidFill>
                  <a:srgbClr val="000000"/>
                </a:solidFill>
              </a:rPr>
              <a:t>prepričanja</a:t>
            </a:r>
            <a:r>
              <a:rPr lang="en-US" sz="3200" spc="-1" dirty="0">
                <a:solidFill>
                  <a:srgbClr val="000000"/>
                </a:solidFill>
              </a:rPr>
              <a:t> in </a:t>
            </a:r>
            <a:r>
              <a:rPr lang="en-US" sz="3200" spc="-1" dirty="0" err="1">
                <a:solidFill>
                  <a:srgbClr val="000000"/>
                </a:solidFill>
              </a:rPr>
              <a:t>vedenje</a:t>
            </a:r>
            <a:r>
              <a:rPr lang="en-US" sz="3200" spc="-1" dirty="0">
                <a:solidFill>
                  <a:srgbClr val="000000"/>
                </a:solidFill>
              </a:rPr>
              <a:t> </a:t>
            </a:r>
            <a:r>
              <a:rPr lang="en-US" sz="3200" spc="-1" dirty="0" err="1">
                <a:solidFill>
                  <a:srgbClr val="000000"/>
                </a:solidFill>
              </a:rPr>
              <a:t>ljudi</a:t>
            </a:r>
            <a:r>
              <a:rPr lang="en-US" sz="3200" spc="-1" dirty="0">
                <a:solidFill>
                  <a:srgbClr val="000000"/>
                </a:solidFill>
              </a:rPr>
              <a:t>. </a:t>
            </a:r>
            <a:r>
              <a:rPr lang="en-US" sz="3200" spc="-1" dirty="0" err="1">
                <a:solidFill>
                  <a:srgbClr val="000000"/>
                </a:solidFill>
              </a:rPr>
              <a:t>Uporabljajo</a:t>
            </a:r>
            <a:r>
              <a:rPr lang="en-US" sz="3200" spc="-1" dirty="0">
                <a:solidFill>
                  <a:srgbClr val="000000"/>
                </a:solidFill>
              </a:rPr>
              <a:t> se </a:t>
            </a:r>
            <a:r>
              <a:rPr lang="en-US" sz="3200" spc="-1" dirty="0" err="1">
                <a:solidFill>
                  <a:srgbClr val="000000"/>
                </a:solidFill>
              </a:rPr>
              <a:t>lahko</a:t>
            </a:r>
            <a:r>
              <a:rPr lang="en-US" sz="3200" spc="-1" dirty="0">
                <a:solidFill>
                  <a:srgbClr val="000000"/>
                </a:solidFill>
              </a:rPr>
              <a:t> v </a:t>
            </a:r>
            <a:r>
              <a:rPr lang="en-US" sz="3200" spc="-1" dirty="0" err="1">
                <a:solidFill>
                  <a:srgbClr val="000000"/>
                </a:solidFill>
              </a:rPr>
              <a:t>različnih</a:t>
            </a:r>
            <a:r>
              <a:rPr lang="en-US" sz="3200" spc="-1" dirty="0">
                <a:solidFill>
                  <a:srgbClr val="000000"/>
                </a:solidFill>
              </a:rPr>
              <a:t> </a:t>
            </a:r>
            <a:r>
              <a:rPr lang="en-US" sz="3200" spc="-1" dirty="0" err="1">
                <a:solidFill>
                  <a:srgbClr val="000000"/>
                </a:solidFill>
              </a:rPr>
              <a:t>kontekstih</a:t>
            </a:r>
            <a:r>
              <a:rPr lang="en-US" sz="3200" spc="-1" dirty="0">
                <a:solidFill>
                  <a:srgbClr val="000000"/>
                </a:solidFill>
              </a:rPr>
              <a:t>, </a:t>
            </a:r>
            <a:r>
              <a:rPr lang="en-US" sz="3200" spc="-1" dirty="0" err="1">
                <a:solidFill>
                  <a:srgbClr val="000000"/>
                </a:solidFill>
              </a:rPr>
              <a:t>vključno</a:t>
            </a:r>
            <a:r>
              <a:rPr lang="en-US" sz="3200" spc="-1" dirty="0">
                <a:solidFill>
                  <a:srgbClr val="000000"/>
                </a:solidFill>
              </a:rPr>
              <a:t> z </a:t>
            </a:r>
            <a:r>
              <a:rPr lang="en-US" sz="3200" spc="-1" dirty="0" err="1">
                <a:solidFill>
                  <a:srgbClr val="000000"/>
                </a:solidFill>
              </a:rPr>
              <a:t>raziskavami</a:t>
            </a:r>
            <a:r>
              <a:rPr lang="en-US" sz="3200" spc="-1" dirty="0">
                <a:solidFill>
                  <a:srgbClr val="000000"/>
                </a:solidFill>
              </a:rPr>
              <a:t> </a:t>
            </a:r>
            <a:r>
              <a:rPr lang="en-US" sz="3200" spc="-1" dirty="0" err="1">
                <a:solidFill>
                  <a:srgbClr val="000000"/>
                </a:solidFill>
              </a:rPr>
              <a:t>trga</a:t>
            </a:r>
            <a:r>
              <a:rPr lang="en-US" sz="3200" spc="-1" dirty="0">
                <a:solidFill>
                  <a:srgbClr val="000000"/>
                </a:solidFill>
              </a:rPr>
              <a:t>, </a:t>
            </a:r>
            <a:r>
              <a:rPr lang="en-US" sz="3200" spc="-1" dirty="0" err="1">
                <a:solidFill>
                  <a:srgbClr val="000000"/>
                </a:solidFill>
              </a:rPr>
              <a:t>družboslovnimi</a:t>
            </a:r>
            <a:r>
              <a:rPr lang="en-US" sz="3200" spc="-1" dirty="0">
                <a:solidFill>
                  <a:srgbClr val="000000"/>
                </a:solidFill>
              </a:rPr>
              <a:t> </a:t>
            </a:r>
            <a:r>
              <a:rPr lang="en-US" sz="3200" spc="-1" dirty="0" err="1">
                <a:solidFill>
                  <a:srgbClr val="000000"/>
                </a:solidFill>
              </a:rPr>
              <a:t>raziskavami</a:t>
            </a:r>
            <a:r>
              <a:rPr lang="en-US" sz="3200" spc="-1" dirty="0">
                <a:solidFill>
                  <a:srgbClr val="000000"/>
                </a:solidFill>
              </a:rPr>
              <a:t> in </a:t>
            </a:r>
            <a:r>
              <a:rPr lang="en-US" sz="3200" spc="-1" dirty="0" err="1">
                <a:solidFill>
                  <a:srgbClr val="000000"/>
                </a:solidFill>
              </a:rPr>
              <a:t>raziskavami</a:t>
            </a:r>
            <a:r>
              <a:rPr lang="en-US" sz="3200" spc="-1" dirty="0">
                <a:solidFill>
                  <a:srgbClr val="000000"/>
                </a:solidFill>
              </a:rPr>
              <a:t> </a:t>
            </a:r>
            <a:r>
              <a:rPr lang="en-US" sz="3200" spc="-1" dirty="0" err="1">
                <a:solidFill>
                  <a:srgbClr val="000000"/>
                </a:solidFill>
              </a:rPr>
              <a:t>javnega</a:t>
            </a:r>
            <a:r>
              <a:rPr lang="en-US" sz="3200" spc="-1" dirty="0">
                <a:solidFill>
                  <a:srgbClr val="000000"/>
                </a:solidFill>
              </a:rPr>
              <a:t> </a:t>
            </a:r>
            <a:r>
              <a:rPr lang="en-US" sz="3200" spc="-1" dirty="0" err="1">
                <a:solidFill>
                  <a:srgbClr val="000000"/>
                </a:solidFill>
              </a:rPr>
              <a:t>mnenja</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imajo</a:t>
            </a:r>
            <a:r>
              <a:rPr lang="en-US" sz="3200" spc="-1" dirty="0">
                <a:solidFill>
                  <a:srgbClr val="000000"/>
                </a:solidFill>
              </a:rPr>
              <a:t> </a:t>
            </a:r>
            <a:r>
              <a:rPr lang="en-US" sz="3200" spc="-1" dirty="0" err="1">
                <a:solidFill>
                  <a:srgbClr val="000000"/>
                </a:solidFill>
              </a:rPr>
              <a:t>nekatere</a:t>
            </a:r>
            <a:r>
              <a:rPr lang="en-US" sz="3200" spc="-1" dirty="0">
                <a:solidFill>
                  <a:srgbClr val="000000"/>
                </a:solidFill>
              </a:rPr>
              <a:t> </a:t>
            </a:r>
            <a:r>
              <a:rPr lang="en-US" sz="3200" spc="-1" dirty="0" err="1">
                <a:solidFill>
                  <a:srgbClr val="000000"/>
                </a:solidFill>
              </a:rPr>
              <a:t>omejitve</a:t>
            </a:r>
            <a:r>
              <a:rPr lang="en-US" sz="3200" spc="-1" dirty="0">
                <a:solidFill>
                  <a:srgbClr val="000000"/>
                </a:solidFill>
              </a:rPr>
              <a:t>, med </a:t>
            </a:r>
            <a:r>
              <a:rPr lang="en-US" sz="3200" spc="-1" dirty="0" err="1">
                <a:solidFill>
                  <a:srgbClr val="000000"/>
                </a:solidFill>
              </a:rPr>
              <a:t>drugim</a:t>
            </a:r>
            <a:r>
              <a:rPr lang="en-US" sz="3200" spc="-1" dirty="0">
                <a:solidFill>
                  <a:srgbClr val="000000"/>
                </a:solidFill>
              </a:rPr>
              <a:t> </a:t>
            </a:r>
            <a:r>
              <a:rPr lang="en-US" sz="3200" spc="-1" dirty="0" err="1">
                <a:solidFill>
                  <a:srgbClr val="000000"/>
                </a:solidFill>
              </a:rPr>
              <a:t>možnost</a:t>
            </a:r>
            <a:r>
              <a:rPr lang="en-US" sz="3200" spc="-1" dirty="0">
                <a:solidFill>
                  <a:srgbClr val="000000"/>
                </a:solidFill>
              </a:rPr>
              <a:t> </a:t>
            </a:r>
            <a:r>
              <a:rPr lang="en-US" sz="3200" spc="-1" dirty="0" err="1">
                <a:solidFill>
                  <a:srgbClr val="000000"/>
                </a:solidFill>
              </a:rPr>
              <a:t>skupinskega</a:t>
            </a:r>
            <a:r>
              <a:rPr lang="en-US" sz="3200" spc="-1" dirty="0">
                <a:solidFill>
                  <a:srgbClr val="000000"/>
                </a:solidFill>
              </a:rPr>
              <a:t> </a:t>
            </a:r>
            <a:r>
              <a:rPr lang="en-US" sz="3200" spc="-1" dirty="0" err="1">
                <a:solidFill>
                  <a:srgbClr val="000000"/>
                </a:solidFill>
              </a:rPr>
              <a:t>razmišljanja</a:t>
            </a:r>
            <a:r>
              <a:rPr lang="en-US" sz="3200" spc="-1" dirty="0">
                <a:solidFill>
                  <a:srgbClr val="000000"/>
                </a:solidFill>
              </a:rPr>
              <a:t>, </a:t>
            </a:r>
            <a:r>
              <a:rPr lang="en-US" sz="3200" spc="-1" dirty="0" err="1">
                <a:solidFill>
                  <a:srgbClr val="000000"/>
                </a:solidFill>
              </a:rPr>
              <a:t>vpliv</a:t>
            </a:r>
            <a:r>
              <a:rPr lang="en-US" sz="3200" spc="-1" dirty="0">
                <a:solidFill>
                  <a:srgbClr val="000000"/>
                </a:solidFill>
              </a:rPr>
              <a:t> </a:t>
            </a:r>
            <a:r>
              <a:rPr lang="en-US" sz="3200" spc="-1" dirty="0" err="1">
                <a:solidFill>
                  <a:srgbClr val="000000"/>
                </a:solidFill>
              </a:rPr>
              <a:t>moderatorja</a:t>
            </a:r>
            <a:r>
              <a:rPr lang="en-US" sz="3200" spc="-1" dirty="0">
                <a:solidFill>
                  <a:srgbClr val="000000"/>
                </a:solidFill>
              </a:rPr>
              <a:t> in </a:t>
            </a:r>
            <a:r>
              <a:rPr lang="en-US" sz="3200" spc="-1" dirty="0" err="1">
                <a:solidFill>
                  <a:srgbClr val="000000"/>
                </a:solidFill>
              </a:rPr>
              <a:t>možnost</a:t>
            </a:r>
            <a:r>
              <a:rPr lang="en-US" sz="3200" spc="-1" dirty="0">
                <a:solidFill>
                  <a:srgbClr val="000000"/>
                </a:solidFill>
              </a:rPr>
              <a:t> </a:t>
            </a:r>
            <a:r>
              <a:rPr lang="en-US" sz="3200" spc="-1" dirty="0" err="1">
                <a:solidFill>
                  <a:srgbClr val="000000"/>
                </a:solidFill>
              </a:rPr>
              <a:t>pristranskih</a:t>
            </a:r>
            <a:r>
              <a:rPr lang="en-US" sz="3200" spc="-1" dirty="0">
                <a:solidFill>
                  <a:srgbClr val="000000"/>
                </a:solidFill>
              </a:rPr>
              <a:t> </a:t>
            </a:r>
            <a:r>
              <a:rPr lang="en-US" sz="3200" spc="-1" dirty="0" err="1">
                <a:solidFill>
                  <a:srgbClr val="000000"/>
                </a:solidFill>
              </a:rPr>
              <a:t>odgovorov</a:t>
            </a:r>
            <a:r>
              <a:rPr lang="en-US" sz="3200" spc="-1" dirty="0">
                <a:solidFill>
                  <a:srgbClr val="000000"/>
                </a:solidFill>
              </a:rPr>
              <a:t>. </a:t>
            </a:r>
            <a:r>
              <a:rPr lang="en-US" sz="3200" spc="-1" dirty="0" err="1">
                <a:solidFill>
                  <a:srgbClr val="000000"/>
                </a:solidFill>
              </a:rPr>
              <a:t>Zato</a:t>
            </a:r>
            <a:r>
              <a:rPr lang="en-US" sz="3200" spc="-1" dirty="0">
                <a:solidFill>
                  <a:srgbClr val="000000"/>
                </a:solidFill>
              </a:rPr>
              <a:t> so </a:t>
            </a:r>
            <a:r>
              <a:rPr lang="en-US" sz="3200" spc="-1" dirty="0" err="1">
                <a:solidFill>
                  <a:srgbClr val="000000"/>
                </a:solidFill>
              </a:rPr>
              <a:t>skrbno</a:t>
            </a:r>
            <a:r>
              <a:rPr lang="en-US" sz="3200" spc="-1" dirty="0">
                <a:solidFill>
                  <a:srgbClr val="000000"/>
                </a:solidFill>
              </a:rPr>
              <a:t> </a:t>
            </a:r>
            <a:r>
              <a:rPr lang="en-US" sz="3200" spc="-1" dirty="0" err="1">
                <a:solidFill>
                  <a:srgbClr val="000000"/>
                </a:solidFill>
              </a:rPr>
              <a:t>načrtovanje</a:t>
            </a:r>
            <a:r>
              <a:rPr lang="en-US" sz="3200" spc="-1" dirty="0">
                <a:solidFill>
                  <a:srgbClr val="000000"/>
                </a:solidFill>
              </a:rPr>
              <a:t>, </a:t>
            </a:r>
            <a:r>
              <a:rPr lang="en-US" sz="3200" spc="-1" dirty="0" err="1">
                <a:solidFill>
                  <a:srgbClr val="000000"/>
                </a:solidFill>
              </a:rPr>
              <a:t>oblikovanje</a:t>
            </a:r>
            <a:r>
              <a:rPr lang="en-US" sz="3200" spc="-1" dirty="0">
                <a:solidFill>
                  <a:srgbClr val="000000"/>
                </a:solidFill>
              </a:rPr>
              <a:t> in </a:t>
            </a:r>
            <a:r>
              <a:rPr lang="en-US" sz="3200" spc="-1" dirty="0" err="1">
                <a:solidFill>
                  <a:srgbClr val="000000"/>
                </a:solidFill>
              </a:rPr>
              <a:t>izvedba</a:t>
            </a:r>
            <a:r>
              <a:rPr lang="en-US" sz="3200" spc="-1" dirty="0">
                <a:solidFill>
                  <a:srgbClr val="000000"/>
                </a:solidFill>
              </a:rPr>
              <a:t> </a:t>
            </a:r>
            <a:r>
              <a:rPr lang="en-US" sz="3200" spc="-1" dirty="0" err="1">
                <a:solidFill>
                  <a:srgbClr val="000000"/>
                </a:solidFill>
              </a:rPr>
              <a:t>fokusnih</a:t>
            </a:r>
            <a:r>
              <a:rPr lang="en-US" sz="3200" spc="-1" dirty="0">
                <a:solidFill>
                  <a:srgbClr val="000000"/>
                </a:solidFill>
              </a:rPr>
              <a:t> </a:t>
            </a:r>
            <a:r>
              <a:rPr lang="en-US" sz="3200" spc="-1" dirty="0" err="1">
                <a:solidFill>
                  <a:srgbClr val="000000"/>
                </a:solidFill>
              </a:rPr>
              <a:t>skupin</a:t>
            </a:r>
            <a:r>
              <a:rPr lang="en-US" sz="3200" spc="-1" dirty="0">
                <a:solidFill>
                  <a:srgbClr val="000000"/>
                </a:solidFill>
              </a:rPr>
              <a:t> </a:t>
            </a:r>
            <a:r>
              <a:rPr lang="en-US" sz="3200" spc="-1" dirty="0" err="1">
                <a:solidFill>
                  <a:srgbClr val="000000"/>
                </a:solidFill>
              </a:rPr>
              <a:t>bistveni</a:t>
            </a:r>
            <a:r>
              <a:rPr lang="en-US" sz="3200" spc="-1" dirty="0">
                <a:solidFill>
                  <a:srgbClr val="000000"/>
                </a:solidFill>
              </a:rPr>
              <a:t> za </a:t>
            </a:r>
            <a:r>
              <a:rPr lang="en-US" sz="3200" spc="-1" dirty="0" err="1">
                <a:solidFill>
                  <a:srgbClr val="000000"/>
                </a:solidFill>
              </a:rPr>
              <a:t>pridobitev</a:t>
            </a:r>
            <a:r>
              <a:rPr lang="en-US" sz="3200" spc="-1" dirty="0">
                <a:solidFill>
                  <a:srgbClr val="000000"/>
                </a:solidFill>
              </a:rPr>
              <a:t> </a:t>
            </a:r>
            <a:r>
              <a:rPr lang="en-US" sz="3200" spc="-1" dirty="0" err="1">
                <a:solidFill>
                  <a:srgbClr val="000000"/>
                </a:solidFill>
              </a:rPr>
              <a:t>veljavnih</a:t>
            </a:r>
            <a:r>
              <a:rPr lang="en-US" sz="3200" spc="-1" dirty="0">
                <a:solidFill>
                  <a:srgbClr val="000000"/>
                </a:solidFill>
              </a:rPr>
              <a:t> in </a:t>
            </a:r>
            <a:r>
              <a:rPr lang="en-US" sz="3200" spc="-1" dirty="0" err="1">
                <a:solidFill>
                  <a:srgbClr val="000000"/>
                </a:solidFill>
              </a:rPr>
              <a:t>zanesljivih</a:t>
            </a:r>
            <a:r>
              <a:rPr lang="en-US" sz="3200" spc="-1" dirty="0">
                <a:solidFill>
                  <a:srgbClr val="000000"/>
                </a:solidFill>
              </a:rPr>
              <a:t> </a:t>
            </a:r>
            <a:r>
              <a:rPr lang="en-US" sz="3200" spc="-1" dirty="0" err="1">
                <a:solidFill>
                  <a:srgbClr val="000000"/>
                </a:solidFill>
              </a:rPr>
              <a:t>podatkov</a:t>
            </a:r>
            <a:r>
              <a:rPr lang="en-US" sz="3200" spc="-1" dirty="0">
                <a:solidFill>
                  <a:srgbClr val="000000"/>
                </a:solidFill>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Fokusne skupine (2/3)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57702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886543" y="3229057"/>
            <a:ext cx="15492480" cy="654025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1" dirty="0" err="1">
                <a:solidFill>
                  <a:srgbClr val="000000"/>
                </a:solidFill>
              </a:rPr>
              <a:t>Nekatere</a:t>
            </a:r>
            <a:r>
              <a:rPr lang="en-US" sz="3200" spc="-1" dirty="0">
                <a:solidFill>
                  <a:srgbClr val="000000"/>
                </a:solidFill>
              </a:rPr>
              <a:t> </a:t>
            </a:r>
            <a:r>
              <a:rPr lang="en-US" sz="3200" spc="-1" dirty="0" err="1">
                <a:solidFill>
                  <a:srgbClr val="000000"/>
                </a:solidFill>
              </a:rPr>
              <a:t>prednosti</a:t>
            </a:r>
            <a:r>
              <a:rPr lang="en-US" sz="3200" spc="-1" dirty="0">
                <a:solidFill>
                  <a:srgbClr val="000000"/>
                </a:solidFill>
              </a:rPr>
              <a:t> </a:t>
            </a:r>
            <a:r>
              <a:rPr lang="en-US" sz="3200" spc="-1" dirty="0" err="1">
                <a:solidFill>
                  <a:srgbClr val="000000"/>
                </a:solidFill>
              </a:rPr>
              <a:t>uporabe</a:t>
            </a:r>
            <a:r>
              <a:rPr lang="en-US" sz="3200" spc="-1" dirty="0">
                <a:solidFill>
                  <a:srgbClr val="000000"/>
                </a:solidFill>
              </a:rPr>
              <a:t> </a:t>
            </a:r>
            <a:r>
              <a:rPr lang="en-US" sz="3200" spc="-1" dirty="0" err="1">
                <a:solidFill>
                  <a:srgbClr val="000000"/>
                </a:solidFill>
              </a:rPr>
              <a:t>fokusnih</a:t>
            </a:r>
            <a:r>
              <a:rPr lang="en-US" sz="3200" spc="-1" dirty="0">
                <a:solidFill>
                  <a:srgbClr val="000000"/>
                </a:solidFill>
              </a:rPr>
              <a:t> </a:t>
            </a:r>
            <a:r>
              <a:rPr lang="en-US" sz="3200" spc="-1" dirty="0" err="1">
                <a:solidFill>
                  <a:srgbClr val="000000"/>
                </a:solidFill>
              </a:rPr>
              <a:t>skupin</a:t>
            </a:r>
            <a:r>
              <a:rPr lang="en-US" sz="3200" spc="-1" dirty="0">
                <a:solidFill>
                  <a:srgbClr val="000000"/>
                </a:solidFill>
              </a:rPr>
              <a:t> so:</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b="1" spc="-1" dirty="0" err="1">
                <a:solidFill>
                  <a:srgbClr val="000000"/>
                </a:solidFill>
              </a:rPr>
              <a:t>Bogat</a:t>
            </a:r>
            <a:r>
              <a:rPr lang="sl-SI" sz="3200" b="1" spc="-1" dirty="0">
                <a:solidFill>
                  <a:srgbClr val="000000"/>
                </a:solidFill>
              </a:rPr>
              <a:t> nabor</a:t>
            </a:r>
            <a:r>
              <a:rPr lang="en-US" sz="3200" b="1" spc="-1" dirty="0">
                <a:solidFill>
                  <a:srgbClr val="000000"/>
                </a:solidFill>
              </a:rPr>
              <a:t> </a:t>
            </a:r>
            <a:r>
              <a:rPr lang="en-US" sz="3200" b="1" spc="-1" dirty="0" err="1">
                <a:solidFill>
                  <a:srgbClr val="000000"/>
                </a:solidFill>
              </a:rPr>
              <a:t>podatk</a:t>
            </a:r>
            <a:r>
              <a:rPr lang="sl-SI" sz="3200" b="1" spc="-1" dirty="0">
                <a:solidFill>
                  <a:srgbClr val="000000"/>
                </a:solidFill>
              </a:rPr>
              <a:t>ov</a:t>
            </a:r>
            <a:r>
              <a:rPr lang="en-US" sz="3200" b="1" spc="-1" dirty="0">
                <a:solidFill>
                  <a:srgbClr val="000000"/>
                </a:solidFill>
              </a:rPr>
              <a:t>:</a:t>
            </a:r>
            <a:r>
              <a:rPr lang="en-US" sz="3200" spc="-1" dirty="0">
                <a:solidFill>
                  <a:srgbClr val="000000"/>
                </a:solidFill>
              </a:rPr>
              <a:t> </a:t>
            </a: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omogočajo</a:t>
            </a:r>
            <a:r>
              <a:rPr lang="en-US" sz="3200" spc="-1" dirty="0">
                <a:solidFill>
                  <a:srgbClr val="000000"/>
                </a:solidFill>
              </a:rPr>
              <a:t> </a:t>
            </a:r>
            <a:r>
              <a:rPr lang="en-US" sz="3200" spc="-1" dirty="0" err="1">
                <a:solidFill>
                  <a:srgbClr val="000000"/>
                </a:solidFill>
              </a:rPr>
              <a:t>poglobljeno</a:t>
            </a:r>
            <a:r>
              <a:rPr lang="en-US" sz="3200" spc="-1" dirty="0">
                <a:solidFill>
                  <a:srgbClr val="000000"/>
                </a:solidFill>
              </a:rPr>
              <a:t> </a:t>
            </a:r>
            <a:r>
              <a:rPr lang="en-US" sz="3200" spc="-1" dirty="0" err="1">
                <a:solidFill>
                  <a:srgbClr val="000000"/>
                </a:solidFill>
              </a:rPr>
              <a:t>kvalitativno</a:t>
            </a:r>
            <a:r>
              <a:rPr lang="en-US" sz="3200" spc="-1" dirty="0">
                <a:solidFill>
                  <a:srgbClr val="000000"/>
                </a:solidFill>
              </a:rPr>
              <a:t> </a:t>
            </a:r>
            <a:r>
              <a:rPr lang="en-US" sz="3200" spc="-1" dirty="0" err="1">
                <a:solidFill>
                  <a:srgbClr val="000000"/>
                </a:solidFill>
              </a:rPr>
              <a:t>zbiranje</a:t>
            </a:r>
            <a:r>
              <a:rPr lang="en-US" sz="3200" spc="-1" dirty="0">
                <a:solidFill>
                  <a:srgbClr val="000000"/>
                </a:solidFill>
              </a:rPr>
              <a:t> </a:t>
            </a:r>
            <a:r>
              <a:rPr lang="en-US" sz="3200" spc="-1" dirty="0" err="1">
                <a:solidFill>
                  <a:srgbClr val="000000"/>
                </a:solidFill>
              </a:rPr>
              <a:t>podatkov</a:t>
            </a:r>
            <a:r>
              <a:rPr lang="en-US" sz="3200" spc="-1" dirty="0">
                <a:solidFill>
                  <a:srgbClr val="000000"/>
                </a:solidFill>
              </a:rPr>
              <a:t>, </a:t>
            </a:r>
            <a:r>
              <a:rPr lang="en-US" sz="3200" spc="-1" dirty="0" err="1">
                <a:solidFill>
                  <a:srgbClr val="000000"/>
                </a:solidFill>
              </a:rPr>
              <a:t>kar</a:t>
            </a:r>
            <a:r>
              <a:rPr lang="en-US" sz="3200" spc="-1" dirty="0">
                <a:solidFill>
                  <a:srgbClr val="000000"/>
                </a:solidFill>
              </a:rPr>
              <a:t> </a:t>
            </a:r>
            <a:r>
              <a:rPr lang="en-US" sz="3200" spc="-1" dirty="0" err="1">
                <a:solidFill>
                  <a:srgbClr val="000000"/>
                </a:solidFill>
              </a:rPr>
              <a:t>omogoča</a:t>
            </a:r>
            <a:r>
              <a:rPr lang="en-US" sz="3200" spc="-1" dirty="0">
                <a:solidFill>
                  <a:srgbClr val="000000"/>
                </a:solidFill>
              </a:rPr>
              <a:t> </a:t>
            </a:r>
            <a:r>
              <a:rPr lang="en-US" sz="3200" spc="-1" dirty="0" err="1">
                <a:solidFill>
                  <a:srgbClr val="000000"/>
                </a:solidFill>
              </a:rPr>
              <a:t>bolj</a:t>
            </a:r>
            <a:r>
              <a:rPr lang="en-US" sz="3200" spc="-1" dirty="0">
                <a:solidFill>
                  <a:srgbClr val="000000"/>
                </a:solidFill>
              </a:rPr>
              <a:t> </a:t>
            </a:r>
            <a:r>
              <a:rPr lang="en-US" sz="3200" spc="-1" dirty="0" err="1">
                <a:solidFill>
                  <a:srgbClr val="000000"/>
                </a:solidFill>
              </a:rPr>
              <a:t>poglobljeno</a:t>
            </a:r>
            <a:r>
              <a:rPr lang="en-US" sz="3200" spc="-1" dirty="0">
                <a:solidFill>
                  <a:srgbClr val="000000"/>
                </a:solidFill>
              </a:rPr>
              <a:t> </a:t>
            </a:r>
            <a:r>
              <a:rPr lang="en-US" sz="3200" spc="-1" dirty="0" err="1">
                <a:solidFill>
                  <a:srgbClr val="000000"/>
                </a:solidFill>
              </a:rPr>
              <a:t>razumevanje</a:t>
            </a:r>
            <a:r>
              <a:rPr lang="en-US" sz="3200" spc="-1" dirty="0">
                <a:solidFill>
                  <a:srgbClr val="000000"/>
                </a:solidFill>
              </a:rPr>
              <a:t> </a:t>
            </a:r>
            <a:r>
              <a:rPr lang="en-US" sz="3200" spc="-1" dirty="0" err="1">
                <a:solidFill>
                  <a:srgbClr val="000000"/>
                </a:solidFill>
              </a:rPr>
              <a:t>preučevane</a:t>
            </a:r>
            <a:r>
              <a:rPr lang="en-US" sz="3200" spc="-1" dirty="0">
                <a:solidFill>
                  <a:srgbClr val="000000"/>
                </a:solidFill>
              </a:rPr>
              <a:t> </a:t>
            </a:r>
            <a:r>
              <a:rPr lang="en-US" sz="3200" spc="-1" dirty="0" err="1">
                <a:solidFill>
                  <a:srgbClr val="000000"/>
                </a:solidFill>
              </a:rPr>
              <a:t>teme</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b="1" spc="-1" dirty="0" err="1">
                <a:solidFill>
                  <a:srgbClr val="000000"/>
                </a:solidFill>
              </a:rPr>
              <a:t>Dinamika</a:t>
            </a:r>
            <a:r>
              <a:rPr lang="en-US" sz="3200" b="1" spc="-1" dirty="0">
                <a:solidFill>
                  <a:srgbClr val="000000"/>
                </a:solidFill>
              </a:rPr>
              <a:t> </a:t>
            </a:r>
            <a:r>
              <a:rPr lang="en-US" sz="3200" b="1" spc="-1" dirty="0" err="1">
                <a:solidFill>
                  <a:srgbClr val="000000"/>
                </a:solidFill>
              </a:rPr>
              <a:t>skupine</a:t>
            </a:r>
            <a:r>
              <a:rPr lang="en-US" sz="3200" b="1" spc="-1" dirty="0">
                <a:solidFill>
                  <a:srgbClr val="000000"/>
                </a:solidFill>
              </a:rPr>
              <a:t>:</a:t>
            </a:r>
            <a:r>
              <a:rPr lang="en-US" sz="3200" spc="-1" dirty="0">
                <a:solidFill>
                  <a:srgbClr val="000000"/>
                </a:solidFill>
              </a:rPr>
              <a:t> </a:t>
            </a: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izkoriščajo</a:t>
            </a:r>
            <a:r>
              <a:rPr lang="en-US" sz="3200" spc="-1" dirty="0">
                <a:solidFill>
                  <a:srgbClr val="000000"/>
                </a:solidFill>
              </a:rPr>
              <a:t> </a:t>
            </a:r>
            <a:r>
              <a:rPr lang="en-US" sz="3200" spc="-1" dirty="0" err="1">
                <a:solidFill>
                  <a:srgbClr val="000000"/>
                </a:solidFill>
              </a:rPr>
              <a:t>skupinsko</a:t>
            </a:r>
            <a:r>
              <a:rPr lang="en-US" sz="3200" spc="-1" dirty="0">
                <a:solidFill>
                  <a:srgbClr val="000000"/>
                </a:solidFill>
              </a:rPr>
              <a:t> </a:t>
            </a:r>
            <a:r>
              <a:rPr lang="en-US" sz="3200" spc="-1" dirty="0" err="1">
                <a:solidFill>
                  <a:srgbClr val="000000"/>
                </a:solidFill>
              </a:rPr>
              <a:t>dinamiko</a:t>
            </a:r>
            <a:r>
              <a:rPr lang="en-US" sz="3200" spc="-1" dirty="0">
                <a:solidFill>
                  <a:srgbClr val="000000"/>
                </a:solidFill>
              </a:rPr>
              <a:t>, ki </a:t>
            </a:r>
            <a:r>
              <a:rPr lang="en-US" sz="3200" spc="-1" dirty="0" err="1">
                <a:solidFill>
                  <a:srgbClr val="000000"/>
                </a:solidFill>
              </a:rPr>
              <a:t>udeležencem</a:t>
            </a:r>
            <a:r>
              <a:rPr lang="en-US" sz="3200" spc="-1" dirty="0">
                <a:solidFill>
                  <a:srgbClr val="000000"/>
                </a:solidFill>
              </a:rPr>
              <a:t> </a:t>
            </a:r>
            <a:r>
              <a:rPr lang="en-US" sz="3200" spc="-1" dirty="0" err="1">
                <a:solidFill>
                  <a:srgbClr val="000000"/>
                </a:solidFill>
              </a:rPr>
              <a:t>omogoča</a:t>
            </a:r>
            <a:r>
              <a:rPr lang="en-US" sz="3200" spc="-1" dirty="0">
                <a:solidFill>
                  <a:srgbClr val="000000"/>
                </a:solidFill>
              </a:rPr>
              <a:t>, da </a:t>
            </a:r>
            <a:r>
              <a:rPr lang="en-US" sz="3200" spc="-1" dirty="0" err="1">
                <a:solidFill>
                  <a:srgbClr val="000000"/>
                </a:solidFill>
              </a:rPr>
              <a:t>gradijo</a:t>
            </a:r>
            <a:r>
              <a:rPr lang="en-US" sz="3200" spc="-1" dirty="0">
                <a:solidFill>
                  <a:srgbClr val="000000"/>
                </a:solidFill>
              </a:rPr>
              <a:t> </a:t>
            </a:r>
            <a:r>
              <a:rPr lang="en-US" sz="3200" spc="-1" dirty="0" err="1">
                <a:solidFill>
                  <a:srgbClr val="000000"/>
                </a:solidFill>
              </a:rPr>
              <a:t>na</a:t>
            </a:r>
            <a:r>
              <a:rPr lang="en-US" sz="3200" spc="-1" dirty="0">
                <a:solidFill>
                  <a:srgbClr val="000000"/>
                </a:solidFill>
              </a:rPr>
              <a:t> </a:t>
            </a:r>
            <a:r>
              <a:rPr lang="en-US" sz="3200" spc="-1" dirty="0" err="1">
                <a:solidFill>
                  <a:srgbClr val="000000"/>
                </a:solidFill>
              </a:rPr>
              <a:t>zamislih</a:t>
            </a:r>
            <a:r>
              <a:rPr lang="en-US" sz="3200" spc="-1" dirty="0">
                <a:solidFill>
                  <a:srgbClr val="000000"/>
                </a:solidFill>
              </a:rPr>
              <a:t> drug </a:t>
            </a:r>
            <a:r>
              <a:rPr lang="en-US" sz="3200" spc="-1" dirty="0" err="1">
                <a:solidFill>
                  <a:srgbClr val="000000"/>
                </a:solidFill>
              </a:rPr>
              <a:t>drugega</a:t>
            </a:r>
            <a:r>
              <a:rPr lang="en-US" sz="3200" spc="-1" dirty="0">
                <a:solidFill>
                  <a:srgbClr val="000000"/>
                </a:solidFill>
              </a:rPr>
              <a:t> in </a:t>
            </a:r>
            <a:r>
              <a:rPr lang="en-US" sz="3200" spc="-1" dirty="0" err="1">
                <a:solidFill>
                  <a:srgbClr val="000000"/>
                </a:solidFill>
              </a:rPr>
              <a:t>izpodbijajo</a:t>
            </a:r>
            <a:r>
              <a:rPr lang="en-US" sz="3200" spc="-1" dirty="0">
                <a:solidFill>
                  <a:srgbClr val="000000"/>
                </a:solidFill>
              </a:rPr>
              <a:t> </a:t>
            </a:r>
            <a:r>
              <a:rPr lang="en-US" sz="3200" spc="-1" dirty="0" err="1">
                <a:solidFill>
                  <a:srgbClr val="000000"/>
                </a:solidFill>
              </a:rPr>
              <a:t>predpostavke</a:t>
            </a:r>
            <a:r>
              <a:rPr lang="en-US" sz="3200" spc="-1" dirty="0">
                <a:solidFill>
                  <a:srgbClr val="000000"/>
                </a:solidFill>
              </a:rPr>
              <a:t>.</a:t>
            </a:r>
            <a:endParaRPr lang="sl-SI" sz="3200" spc="-1" dirty="0">
              <a:solidFill>
                <a:srgbClr val="000000"/>
              </a:solidFill>
            </a:endParaRPr>
          </a:p>
          <a:p>
            <a:pPr algn="just">
              <a:lnSpc>
                <a:spcPts val="3359"/>
              </a:lnSpc>
            </a:pPr>
            <a:endParaRPr lang="sl-SI" sz="3200" spc="-1" dirty="0">
              <a:solidFill>
                <a:srgbClr val="000000"/>
              </a:solidFill>
            </a:endParaRPr>
          </a:p>
          <a:p>
            <a:pPr algn="just">
              <a:lnSpc>
                <a:spcPts val="3359"/>
              </a:lnSpc>
            </a:pPr>
            <a:r>
              <a:rPr lang="en-US" sz="3200" b="1" spc="-1" dirty="0" err="1">
                <a:solidFill>
                  <a:srgbClr val="000000"/>
                </a:solidFill>
              </a:rPr>
              <a:t>Prilagodljivost</a:t>
            </a:r>
            <a:r>
              <a:rPr lang="en-US" sz="3200" b="1" spc="-1" dirty="0">
                <a:solidFill>
                  <a:srgbClr val="000000"/>
                </a:solidFill>
              </a:rPr>
              <a:t>: </a:t>
            </a: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je </a:t>
            </a:r>
            <a:r>
              <a:rPr lang="en-US" sz="3200" spc="-1" dirty="0" err="1">
                <a:solidFill>
                  <a:srgbClr val="000000"/>
                </a:solidFill>
              </a:rPr>
              <a:t>mogoče</a:t>
            </a:r>
            <a:r>
              <a:rPr lang="en-US" sz="3200" spc="-1" dirty="0">
                <a:solidFill>
                  <a:srgbClr val="000000"/>
                </a:solidFill>
              </a:rPr>
              <a:t> </a:t>
            </a:r>
            <a:r>
              <a:rPr lang="en-US" sz="3200" spc="-1" dirty="0" err="1">
                <a:solidFill>
                  <a:srgbClr val="000000"/>
                </a:solidFill>
              </a:rPr>
              <a:t>prilagoditi</a:t>
            </a:r>
            <a:r>
              <a:rPr lang="en-US" sz="3200" spc="-1" dirty="0">
                <a:solidFill>
                  <a:srgbClr val="000000"/>
                </a:solidFill>
              </a:rPr>
              <a:t> </a:t>
            </a:r>
            <a:r>
              <a:rPr lang="en-US" sz="3200" spc="-1" dirty="0" err="1">
                <a:solidFill>
                  <a:srgbClr val="000000"/>
                </a:solidFill>
              </a:rPr>
              <a:t>različnim</a:t>
            </a:r>
            <a:r>
              <a:rPr lang="en-US" sz="3200" spc="-1" dirty="0">
                <a:solidFill>
                  <a:srgbClr val="000000"/>
                </a:solidFill>
              </a:rPr>
              <a:t> </a:t>
            </a:r>
            <a:r>
              <a:rPr lang="en-US" sz="3200" spc="-1" dirty="0" err="1">
                <a:solidFill>
                  <a:srgbClr val="000000"/>
                </a:solidFill>
              </a:rPr>
              <a:t>raziskovalnim</a:t>
            </a:r>
            <a:r>
              <a:rPr lang="en-US" sz="3200" spc="-1" dirty="0">
                <a:solidFill>
                  <a:srgbClr val="000000"/>
                </a:solidFill>
              </a:rPr>
              <a:t> </a:t>
            </a:r>
            <a:r>
              <a:rPr lang="en-US" sz="3200" spc="-1" dirty="0" err="1">
                <a:solidFill>
                  <a:srgbClr val="000000"/>
                </a:solidFill>
              </a:rPr>
              <a:t>vprašanjem</a:t>
            </a:r>
            <a:r>
              <a:rPr lang="en-US" sz="3200" spc="-1" dirty="0">
                <a:solidFill>
                  <a:srgbClr val="000000"/>
                </a:solidFill>
              </a:rPr>
              <a:t> in </a:t>
            </a:r>
            <a:r>
              <a:rPr lang="en-US" sz="3200" spc="-1" dirty="0" err="1">
                <a:solidFill>
                  <a:srgbClr val="000000"/>
                </a:solidFill>
              </a:rPr>
              <a:t>kontekstom</a:t>
            </a:r>
            <a:r>
              <a:rPr lang="en-US" sz="3200" spc="-1" dirty="0">
                <a:solidFill>
                  <a:srgbClr val="000000"/>
                </a:solidFill>
              </a:rPr>
              <a:t>.</a:t>
            </a:r>
            <a:endParaRPr lang="sl-SI" sz="3200" spc="-1" dirty="0">
              <a:solidFill>
                <a:srgbClr val="000000"/>
              </a:solidFill>
            </a:endParaRPr>
          </a:p>
          <a:p>
            <a:pPr algn="just">
              <a:lnSpc>
                <a:spcPts val="3359"/>
              </a:lnSpc>
            </a:pPr>
            <a:endParaRPr lang="sl-SI" sz="3200" b="1" spc="-1" dirty="0">
              <a:solidFill>
                <a:srgbClr val="000000"/>
              </a:solidFill>
            </a:endParaRPr>
          </a:p>
          <a:p>
            <a:pPr algn="just">
              <a:lnSpc>
                <a:spcPts val="3359"/>
              </a:lnSpc>
            </a:pPr>
            <a:r>
              <a:rPr lang="en-US" sz="3200" b="1" spc="-1" dirty="0" err="1">
                <a:solidFill>
                  <a:srgbClr val="000000"/>
                </a:solidFill>
              </a:rPr>
              <a:t>Učinkovitost</a:t>
            </a:r>
            <a:r>
              <a:rPr lang="en-US" sz="3200" b="1" spc="-1" dirty="0">
                <a:solidFill>
                  <a:srgbClr val="000000"/>
                </a:solidFill>
              </a:rPr>
              <a:t>: </a:t>
            </a:r>
            <a:r>
              <a:rPr lang="en-US" sz="3200" spc="-1" dirty="0">
                <a:solidFill>
                  <a:srgbClr val="000000"/>
                </a:solidFill>
              </a:rPr>
              <a:t>V </a:t>
            </a:r>
            <a:r>
              <a:rPr lang="en-US" sz="3200" spc="-1" dirty="0" err="1">
                <a:solidFill>
                  <a:srgbClr val="000000"/>
                </a:solidFill>
              </a:rPr>
              <a:t>primerjavi</a:t>
            </a:r>
            <a:r>
              <a:rPr lang="en-US" sz="3200" spc="-1" dirty="0">
                <a:solidFill>
                  <a:srgbClr val="000000"/>
                </a:solidFill>
              </a:rPr>
              <a:t> z </a:t>
            </a:r>
            <a:r>
              <a:rPr lang="en-US" sz="3200" spc="-1" dirty="0" err="1">
                <a:solidFill>
                  <a:srgbClr val="000000"/>
                </a:solidFill>
              </a:rPr>
              <a:t>drugimi</a:t>
            </a:r>
            <a:r>
              <a:rPr lang="en-US" sz="3200" spc="-1" dirty="0">
                <a:solidFill>
                  <a:srgbClr val="000000"/>
                </a:solidFill>
              </a:rPr>
              <a:t> </a:t>
            </a:r>
            <a:r>
              <a:rPr lang="en-US" sz="3200" spc="-1" dirty="0" err="1">
                <a:solidFill>
                  <a:srgbClr val="000000"/>
                </a:solidFill>
              </a:rPr>
              <a:t>raziskovalnimi</a:t>
            </a:r>
            <a:r>
              <a:rPr lang="en-US" sz="3200" spc="-1" dirty="0">
                <a:solidFill>
                  <a:srgbClr val="000000"/>
                </a:solidFill>
              </a:rPr>
              <a:t> </a:t>
            </a:r>
            <a:r>
              <a:rPr lang="en-US" sz="3200" spc="-1" dirty="0" err="1">
                <a:solidFill>
                  <a:srgbClr val="000000"/>
                </a:solidFill>
              </a:rPr>
              <a:t>metodami</a:t>
            </a:r>
            <a:r>
              <a:rPr lang="en-US" sz="3200" spc="-1" dirty="0">
                <a:solidFill>
                  <a:srgbClr val="000000"/>
                </a:solidFill>
              </a:rPr>
              <a:t>, </a:t>
            </a:r>
            <a:r>
              <a:rPr lang="en-US" sz="3200" spc="-1" dirty="0" err="1">
                <a:solidFill>
                  <a:srgbClr val="000000"/>
                </a:solidFill>
              </a:rPr>
              <a:t>kot</a:t>
            </a:r>
            <a:r>
              <a:rPr lang="en-US" sz="3200" spc="-1" dirty="0">
                <a:solidFill>
                  <a:srgbClr val="000000"/>
                </a:solidFill>
              </a:rPr>
              <a:t> so </a:t>
            </a:r>
            <a:r>
              <a:rPr lang="en-US" sz="3200" spc="-1" dirty="0" err="1">
                <a:solidFill>
                  <a:srgbClr val="000000"/>
                </a:solidFill>
              </a:rPr>
              <a:t>individualni</a:t>
            </a:r>
            <a:r>
              <a:rPr lang="en-US" sz="3200" spc="-1" dirty="0">
                <a:solidFill>
                  <a:srgbClr val="000000"/>
                </a:solidFill>
              </a:rPr>
              <a:t> </a:t>
            </a:r>
            <a:r>
              <a:rPr lang="en-US" sz="3200" spc="-1" dirty="0" err="1">
                <a:solidFill>
                  <a:srgbClr val="000000"/>
                </a:solidFill>
              </a:rPr>
              <a:t>intervjuji</a:t>
            </a:r>
            <a:r>
              <a:rPr lang="en-US" sz="3200" spc="-1" dirty="0">
                <a:solidFill>
                  <a:srgbClr val="000000"/>
                </a:solidFill>
              </a:rPr>
              <a:t>, je </a:t>
            </a:r>
            <a:r>
              <a:rPr lang="en-US" sz="3200" spc="-1" dirty="0" err="1">
                <a:solidFill>
                  <a:srgbClr val="000000"/>
                </a:solidFill>
              </a:rPr>
              <a:t>fokusne</a:t>
            </a:r>
            <a:r>
              <a:rPr lang="en-US" sz="3200" spc="-1" dirty="0">
                <a:solidFill>
                  <a:srgbClr val="000000"/>
                </a:solidFill>
              </a:rPr>
              <a:t> </a:t>
            </a:r>
            <a:r>
              <a:rPr lang="en-US" sz="3200" spc="-1" dirty="0" err="1">
                <a:solidFill>
                  <a:srgbClr val="000000"/>
                </a:solidFill>
              </a:rPr>
              <a:t>skupine</a:t>
            </a:r>
            <a:r>
              <a:rPr lang="en-US" sz="3200" spc="-1" dirty="0">
                <a:solidFill>
                  <a:srgbClr val="000000"/>
                </a:solidFill>
              </a:rPr>
              <a:t> </a:t>
            </a:r>
            <a:r>
              <a:rPr lang="en-US" sz="3200" spc="-1" dirty="0" err="1">
                <a:solidFill>
                  <a:srgbClr val="000000"/>
                </a:solidFill>
              </a:rPr>
              <a:t>mogoče</a:t>
            </a:r>
            <a:r>
              <a:rPr lang="en-US" sz="3200" spc="-1" dirty="0">
                <a:solidFill>
                  <a:srgbClr val="000000"/>
                </a:solidFill>
              </a:rPr>
              <a:t> </a:t>
            </a:r>
            <a:r>
              <a:rPr lang="en-US" sz="3200" spc="-1" dirty="0" err="1">
                <a:solidFill>
                  <a:srgbClr val="000000"/>
                </a:solidFill>
              </a:rPr>
              <a:t>izvesti</a:t>
            </a:r>
            <a:r>
              <a:rPr lang="en-US" sz="3200" spc="-1" dirty="0">
                <a:solidFill>
                  <a:srgbClr val="000000"/>
                </a:solidFill>
              </a:rPr>
              <a:t> </a:t>
            </a:r>
            <a:r>
              <a:rPr lang="en-US" sz="3200" spc="-1" dirty="0" err="1">
                <a:solidFill>
                  <a:srgbClr val="000000"/>
                </a:solidFill>
              </a:rPr>
              <a:t>razmeroma</a:t>
            </a:r>
            <a:r>
              <a:rPr lang="en-US" sz="3200" spc="-1" dirty="0">
                <a:solidFill>
                  <a:srgbClr val="000000"/>
                </a:solidFill>
              </a:rPr>
              <a:t> </a:t>
            </a:r>
            <a:r>
              <a:rPr lang="en-US" sz="3200" spc="-1" dirty="0" err="1">
                <a:solidFill>
                  <a:srgbClr val="000000"/>
                </a:solidFill>
              </a:rPr>
              <a:t>hitro</a:t>
            </a:r>
            <a:r>
              <a:rPr lang="en-US" sz="3200" spc="-1" dirty="0">
                <a:solidFill>
                  <a:srgbClr val="000000"/>
                </a:solidFill>
              </a:rPr>
              <a:t> in </a:t>
            </a:r>
            <a:r>
              <a:rPr lang="en-US" sz="3200" spc="-1" dirty="0" err="1">
                <a:solidFill>
                  <a:srgbClr val="000000"/>
                </a:solidFill>
              </a:rPr>
              <a:t>stroškovno</a:t>
            </a:r>
            <a:r>
              <a:rPr lang="en-US" sz="3200" spc="-1" dirty="0">
                <a:solidFill>
                  <a:srgbClr val="000000"/>
                </a:solidFill>
              </a:rPr>
              <a:t> </a:t>
            </a:r>
            <a:r>
              <a:rPr lang="en-US" sz="3200" spc="-1" dirty="0" err="1">
                <a:solidFill>
                  <a:srgbClr val="000000"/>
                </a:solidFill>
              </a:rPr>
              <a:t>učinkovito</a:t>
            </a:r>
            <a:r>
              <a:rPr lang="en-US" sz="3200" spc="-1" dirty="0">
                <a:solidFill>
                  <a:srgbClr val="000000"/>
                </a:solidFill>
              </a:rPr>
              <a:t>.</a:t>
            </a: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886543" y="2492534"/>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Fokusne skupine (2/3)</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47638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2: Širjenje znanja (sektorsko, medsektorsko, lokalno)</a:t>
            </a:r>
            <a:endParaRPr lang="en-US" sz="6600" spc="-1" dirty="0">
              <a:solidFill>
                <a:srgbClr val="000000"/>
              </a:solidFill>
            </a:endParaRPr>
          </a:p>
        </p:txBody>
      </p:sp>
      <p:sp>
        <p:nvSpPr>
          <p:cNvPr id="148" name="TextBox 5"/>
          <p:cNvSpPr/>
          <p:nvPr/>
        </p:nvSpPr>
        <p:spPr>
          <a:xfrm>
            <a:off x="1886543" y="2874714"/>
            <a:ext cx="15492480" cy="697626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dirty="0" err="1"/>
              <a:t>Znanje</a:t>
            </a:r>
            <a:r>
              <a:rPr lang="en-US" sz="3200" dirty="0"/>
              <a:t> je </a:t>
            </a:r>
            <a:r>
              <a:rPr lang="en-US" sz="3200" dirty="0" err="1"/>
              <a:t>mogoče</a:t>
            </a:r>
            <a:r>
              <a:rPr lang="en-US" sz="3200" dirty="0"/>
              <a:t> </a:t>
            </a:r>
            <a:r>
              <a:rPr lang="en-US" sz="3200" dirty="0" err="1"/>
              <a:t>razširiti</a:t>
            </a:r>
            <a:r>
              <a:rPr lang="en-US" sz="3200" dirty="0"/>
              <a:t> </a:t>
            </a:r>
            <a:r>
              <a:rPr lang="en-US" sz="3200" dirty="0" err="1"/>
              <a:t>na</a:t>
            </a:r>
            <a:r>
              <a:rPr lang="en-US" sz="3200" dirty="0"/>
              <a:t> </a:t>
            </a:r>
            <a:r>
              <a:rPr lang="en-US" sz="3200" dirty="0" err="1"/>
              <a:t>več</a:t>
            </a:r>
            <a:r>
              <a:rPr lang="en-US" sz="3200" dirty="0"/>
              <a:t> </a:t>
            </a:r>
            <a:r>
              <a:rPr lang="en-US" sz="3200" dirty="0" err="1"/>
              <a:t>načinov</a:t>
            </a:r>
            <a:r>
              <a:rPr lang="en-US" sz="3200" dirty="0"/>
              <a:t>, </a:t>
            </a:r>
            <a:r>
              <a:rPr lang="en-US" sz="3200" dirty="0" err="1"/>
              <a:t>odvisno</a:t>
            </a:r>
            <a:r>
              <a:rPr lang="en-US" sz="3200" dirty="0"/>
              <a:t> od </a:t>
            </a:r>
            <a:r>
              <a:rPr lang="en-US" sz="3200" dirty="0" err="1"/>
              <a:t>interesnega</a:t>
            </a:r>
            <a:r>
              <a:rPr lang="en-US" sz="3200" dirty="0"/>
              <a:t> </a:t>
            </a:r>
            <a:r>
              <a:rPr lang="en-US" sz="3200" dirty="0" err="1"/>
              <a:t>področja</a:t>
            </a:r>
            <a:r>
              <a:rPr lang="en-US" sz="3200" dirty="0"/>
              <a:t>. </a:t>
            </a:r>
            <a:r>
              <a:rPr lang="en-US" sz="3200" dirty="0" err="1"/>
              <a:t>Tukaj</a:t>
            </a:r>
            <a:r>
              <a:rPr lang="en-US" sz="3200" dirty="0"/>
              <a:t> je </a:t>
            </a:r>
            <a:r>
              <a:rPr lang="en-US" sz="3200" dirty="0" err="1"/>
              <a:t>nekaj</a:t>
            </a:r>
            <a:r>
              <a:rPr lang="en-US" sz="3200" dirty="0"/>
              <a:t> </a:t>
            </a:r>
            <a:r>
              <a:rPr lang="en-US" sz="3200" dirty="0" err="1"/>
              <a:t>načinov</a:t>
            </a:r>
            <a:r>
              <a:rPr lang="en-US" sz="3200" dirty="0"/>
              <a:t> za </a:t>
            </a:r>
            <a:r>
              <a:rPr lang="en-US" sz="3200" dirty="0" err="1"/>
              <a:t>širjenje</a:t>
            </a:r>
            <a:r>
              <a:rPr lang="en-US" sz="3200" dirty="0"/>
              <a:t> </a:t>
            </a:r>
            <a:r>
              <a:rPr lang="en-US" sz="3200" dirty="0" err="1"/>
              <a:t>znanja</a:t>
            </a:r>
            <a:r>
              <a:rPr lang="en-US" sz="3200" dirty="0"/>
              <a:t> </a:t>
            </a:r>
            <a:r>
              <a:rPr lang="en-US" sz="3200" dirty="0" err="1"/>
              <a:t>na</a:t>
            </a:r>
            <a:r>
              <a:rPr lang="en-US" sz="3200" dirty="0"/>
              <a:t> </a:t>
            </a:r>
            <a:r>
              <a:rPr lang="en-US" sz="3200" dirty="0" err="1"/>
              <a:t>različnih</a:t>
            </a:r>
            <a:r>
              <a:rPr lang="en-US" sz="3200" dirty="0"/>
              <a:t> </a:t>
            </a:r>
            <a:r>
              <a:rPr lang="en-US" sz="3200" dirty="0" err="1"/>
              <a:t>področjih</a:t>
            </a:r>
            <a:r>
              <a:rPr lang="en-US" sz="3200" dirty="0"/>
              <a:t>:</a:t>
            </a:r>
            <a:endParaRPr lang="sl-SI" sz="3200" dirty="0"/>
          </a:p>
          <a:p>
            <a:pPr algn="just">
              <a:lnSpc>
                <a:spcPts val="3359"/>
              </a:lnSpc>
            </a:pPr>
            <a:endParaRPr lang="sl-SI" sz="3200" dirty="0"/>
          </a:p>
          <a:p>
            <a:pPr algn="just">
              <a:lnSpc>
                <a:spcPts val="3359"/>
              </a:lnSpc>
            </a:pPr>
            <a:r>
              <a:rPr lang="en-US" sz="3200" b="1" dirty="0" err="1"/>
              <a:t>Sektorsko</a:t>
            </a:r>
            <a:r>
              <a:rPr lang="en-US" sz="3200" b="1" dirty="0"/>
              <a:t> </a:t>
            </a:r>
            <a:r>
              <a:rPr lang="en-US" sz="3200" b="1" dirty="0" err="1"/>
              <a:t>znanje</a:t>
            </a:r>
            <a:r>
              <a:rPr lang="en-US" sz="3200" b="1" dirty="0"/>
              <a:t>: </a:t>
            </a:r>
            <a:endParaRPr lang="sl-SI" sz="3200" b="1" dirty="0"/>
          </a:p>
          <a:p>
            <a:pPr algn="just">
              <a:lnSpc>
                <a:spcPts val="3359"/>
              </a:lnSpc>
            </a:pPr>
            <a:r>
              <a:rPr lang="en-US" sz="3200" dirty="0"/>
              <a:t>Za </a:t>
            </a:r>
            <a:r>
              <a:rPr lang="en-US" sz="3200" dirty="0" err="1"/>
              <a:t>razširitev</a:t>
            </a:r>
            <a:r>
              <a:rPr lang="en-US" sz="3200" dirty="0"/>
              <a:t> </a:t>
            </a:r>
            <a:r>
              <a:rPr lang="en-US" sz="3200" dirty="0" err="1"/>
              <a:t>znanja</a:t>
            </a:r>
            <a:r>
              <a:rPr lang="en-US" sz="3200" dirty="0"/>
              <a:t> v </a:t>
            </a:r>
            <a:r>
              <a:rPr lang="en-US" sz="3200" dirty="0" err="1"/>
              <a:t>določenem</a:t>
            </a:r>
            <a:r>
              <a:rPr lang="en-US" sz="3200" dirty="0"/>
              <a:t> </a:t>
            </a:r>
            <a:r>
              <a:rPr lang="en-US" sz="3200" dirty="0" err="1"/>
              <a:t>sektorju</a:t>
            </a:r>
            <a:r>
              <a:rPr lang="en-US" sz="3200" dirty="0"/>
              <a:t> </a:t>
            </a:r>
            <a:r>
              <a:rPr lang="en-US" sz="3200" dirty="0" err="1"/>
              <a:t>lahko</a:t>
            </a:r>
            <a:r>
              <a:rPr lang="en-US" sz="3200" dirty="0"/>
              <a:t>:</a:t>
            </a:r>
            <a:endParaRPr lang="sl-SI" sz="3200" dirty="0"/>
          </a:p>
          <a:p>
            <a:pPr marL="457200" indent="-457200" algn="just">
              <a:lnSpc>
                <a:spcPts val="3359"/>
              </a:lnSpc>
              <a:buFont typeface="Arial" panose="020B0604020202020204" pitchFamily="34" charset="0"/>
              <a:buChar char="•"/>
            </a:pPr>
            <a:r>
              <a:rPr lang="en-US" sz="3200" dirty="0" err="1"/>
              <a:t>Udeležite</a:t>
            </a:r>
            <a:r>
              <a:rPr lang="en-US" sz="3200" dirty="0"/>
              <a:t> </a:t>
            </a:r>
            <a:r>
              <a:rPr lang="en-US" sz="3200" dirty="0" err="1"/>
              <a:t>panožnih</a:t>
            </a:r>
            <a:r>
              <a:rPr lang="en-US" sz="3200" dirty="0"/>
              <a:t> </a:t>
            </a:r>
            <a:r>
              <a:rPr lang="en-US" sz="3200" dirty="0" err="1"/>
              <a:t>konferenc</a:t>
            </a:r>
            <a:r>
              <a:rPr lang="en-US" sz="3200" dirty="0"/>
              <a:t>, </a:t>
            </a:r>
            <a:r>
              <a:rPr lang="en-US" sz="3200" dirty="0" err="1"/>
              <a:t>delavnic</a:t>
            </a:r>
            <a:r>
              <a:rPr lang="en-US" sz="3200" dirty="0"/>
              <a:t> in </a:t>
            </a:r>
            <a:r>
              <a:rPr lang="en-US" sz="3200" dirty="0" err="1"/>
              <a:t>seminarjev</a:t>
            </a:r>
            <a:r>
              <a:rPr lang="en-US" sz="3200" dirty="0"/>
              <a:t> </a:t>
            </a:r>
            <a:r>
              <a:rPr lang="en-US" sz="3200" dirty="0" err="1"/>
              <a:t>ter</a:t>
            </a:r>
            <a:r>
              <a:rPr lang="en-US" sz="3200" dirty="0"/>
              <a:t> se </a:t>
            </a:r>
            <a:r>
              <a:rPr lang="en-US" sz="3200" dirty="0" err="1"/>
              <a:t>seznanite</a:t>
            </a:r>
            <a:r>
              <a:rPr lang="en-US" sz="3200" dirty="0"/>
              <a:t> z </a:t>
            </a:r>
            <a:r>
              <a:rPr lang="en-US" sz="3200" dirty="0" err="1"/>
              <a:t>novimi</a:t>
            </a:r>
            <a:r>
              <a:rPr lang="en-US" sz="3200" dirty="0"/>
              <a:t> </a:t>
            </a:r>
            <a:r>
              <a:rPr lang="en-US" sz="3200" dirty="0" err="1"/>
              <a:t>trendi</a:t>
            </a:r>
            <a:r>
              <a:rPr lang="en-US" sz="3200" dirty="0"/>
              <a:t>, </a:t>
            </a:r>
            <a:r>
              <a:rPr lang="en-US" sz="3200" dirty="0" err="1"/>
              <a:t>tehnologijami</a:t>
            </a:r>
            <a:r>
              <a:rPr lang="en-US" sz="3200" dirty="0"/>
              <a:t> in </a:t>
            </a:r>
            <a:r>
              <a:rPr lang="en-US" sz="3200" dirty="0" err="1"/>
              <a:t>najboljšimi</a:t>
            </a:r>
            <a:r>
              <a:rPr lang="en-US" sz="3200" dirty="0"/>
              <a:t> </a:t>
            </a:r>
            <a:r>
              <a:rPr lang="en-US" sz="3200" dirty="0" err="1"/>
              <a:t>praksami</a:t>
            </a:r>
            <a:r>
              <a:rPr lang="en-US" sz="3200" dirty="0"/>
              <a:t> v </a:t>
            </a:r>
            <a:r>
              <a:rPr lang="en-US" sz="3200" dirty="0" err="1"/>
              <a:t>sektorju</a:t>
            </a:r>
            <a:endParaRPr lang="sl-SI" sz="3200" dirty="0"/>
          </a:p>
          <a:p>
            <a:pPr marL="457200" indent="-457200" algn="just">
              <a:lnSpc>
                <a:spcPts val="3359"/>
              </a:lnSpc>
              <a:buFont typeface="Arial" panose="020B0604020202020204" pitchFamily="34" charset="0"/>
              <a:buChar char="•"/>
            </a:pPr>
            <a:r>
              <a:rPr lang="en-US" sz="3200" dirty="0" err="1"/>
              <a:t>berite</a:t>
            </a:r>
            <a:r>
              <a:rPr lang="en-US" sz="3200" dirty="0"/>
              <a:t> </a:t>
            </a:r>
            <a:r>
              <a:rPr lang="en-US" sz="3200" dirty="0" err="1"/>
              <a:t>publikacije</a:t>
            </a:r>
            <a:r>
              <a:rPr lang="en-US" sz="3200" dirty="0"/>
              <a:t>, </a:t>
            </a:r>
            <a:r>
              <a:rPr lang="en-US" sz="3200" dirty="0" err="1"/>
              <a:t>raziskovalna</a:t>
            </a:r>
            <a:r>
              <a:rPr lang="en-US" sz="3200" dirty="0"/>
              <a:t> </a:t>
            </a:r>
            <a:r>
              <a:rPr lang="en-US" sz="3200" dirty="0" err="1"/>
              <a:t>poročila</a:t>
            </a:r>
            <a:r>
              <a:rPr lang="en-US" sz="3200" dirty="0"/>
              <a:t> in </a:t>
            </a:r>
            <a:r>
              <a:rPr lang="en-US" sz="3200" dirty="0" err="1"/>
              <a:t>novinarske</a:t>
            </a:r>
            <a:r>
              <a:rPr lang="en-US" sz="3200" dirty="0"/>
              <a:t> </a:t>
            </a:r>
            <a:r>
              <a:rPr lang="en-US" sz="3200" dirty="0" err="1"/>
              <a:t>članke</a:t>
            </a:r>
            <a:r>
              <a:rPr lang="en-US" sz="3200" dirty="0"/>
              <a:t>, da </a:t>
            </a:r>
            <a:r>
              <a:rPr lang="en-US" sz="3200" dirty="0" err="1"/>
              <a:t>boste</a:t>
            </a:r>
            <a:r>
              <a:rPr lang="en-US" sz="3200" dirty="0"/>
              <a:t> </a:t>
            </a:r>
            <a:r>
              <a:rPr lang="en-US" sz="3200" dirty="0" err="1"/>
              <a:t>na</a:t>
            </a:r>
            <a:r>
              <a:rPr lang="en-US" sz="3200" dirty="0"/>
              <a:t> </a:t>
            </a:r>
            <a:r>
              <a:rPr lang="en-US" sz="3200" dirty="0" err="1"/>
              <a:t>tekočem</a:t>
            </a:r>
            <a:r>
              <a:rPr lang="en-US" sz="3200" dirty="0"/>
              <a:t> z </a:t>
            </a:r>
            <a:r>
              <a:rPr lang="en-US" sz="3200" dirty="0" err="1"/>
              <a:t>najnovejšimi</a:t>
            </a:r>
            <a:r>
              <a:rPr lang="en-US" sz="3200" dirty="0"/>
              <a:t> </a:t>
            </a:r>
            <a:r>
              <a:rPr lang="en-US" sz="3200" dirty="0" err="1"/>
              <a:t>dosežki</a:t>
            </a:r>
            <a:r>
              <a:rPr lang="en-US" sz="3200" dirty="0"/>
              <a:t> v </a:t>
            </a:r>
            <a:r>
              <a:rPr lang="en-US" sz="3200" dirty="0" err="1"/>
              <a:t>panogi</a:t>
            </a:r>
            <a:endParaRPr lang="sl-SI" sz="3200" dirty="0"/>
          </a:p>
          <a:p>
            <a:pPr marL="457200" indent="-457200" algn="just">
              <a:lnSpc>
                <a:spcPts val="3359"/>
              </a:lnSpc>
              <a:buFont typeface="Arial" panose="020B0604020202020204" pitchFamily="34" charset="0"/>
              <a:buChar char="•"/>
            </a:pPr>
            <a:r>
              <a:rPr lang="en-US" sz="3200" dirty="0"/>
              <a:t>se </a:t>
            </a:r>
            <a:r>
              <a:rPr lang="en-US" sz="3200" dirty="0" err="1"/>
              <a:t>prek</a:t>
            </a:r>
            <a:r>
              <a:rPr lang="en-US" sz="3200" dirty="0"/>
              <a:t> </a:t>
            </a:r>
            <a:r>
              <a:rPr lang="en-US" sz="3200" dirty="0" err="1"/>
              <a:t>dogodkov</a:t>
            </a:r>
            <a:r>
              <a:rPr lang="en-US" sz="3200" dirty="0"/>
              <a:t> za </a:t>
            </a:r>
            <a:r>
              <a:rPr lang="en-US" sz="3200" dirty="0" err="1"/>
              <a:t>mreženje</a:t>
            </a:r>
            <a:r>
              <a:rPr lang="en-US" sz="3200" dirty="0"/>
              <a:t>, </a:t>
            </a:r>
            <a:r>
              <a:rPr lang="en-US" sz="3200" dirty="0" err="1"/>
              <a:t>strokovnih</a:t>
            </a:r>
            <a:r>
              <a:rPr lang="en-US" sz="3200" dirty="0"/>
              <a:t> </a:t>
            </a:r>
            <a:r>
              <a:rPr lang="en-US" sz="3200" dirty="0" err="1"/>
              <a:t>organizacij</a:t>
            </a:r>
            <a:r>
              <a:rPr lang="en-US" sz="3200" dirty="0"/>
              <a:t> </a:t>
            </a:r>
            <a:r>
              <a:rPr lang="en-US" sz="3200" dirty="0" err="1"/>
              <a:t>ali</a:t>
            </a:r>
            <a:r>
              <a:rPr lang="en-US" sz="3200" dirty="0"/>
              <a:t> </a:t>
            </a:r>
            <a:r>
              <a:rPr lang="en-US" sz="3200" dirty="0" err="1"/>
              <a:t>spletnih</a:t>
            </a:r>
            <a:r>
              <a:rPr lang="en-US" sz="3200" dirty="0"/>
              <a:t> </a:t>
            </a:r>
            <a:r>
              <a:rPr lang="en-US" sz="3200" dirty="0" err="1"/>
              <a:t>forumov</a:t>
            </a:r>
            <a:r>
              <a:rPr lang="en-US" sz="3200" dirty="0"/>
              <a:t> </a:t>
            </a:r>
            <a:r>
              <a:rPr lang="en-US" sz="3200" dirty="0" err="1"/>
              <a:t>povežete</a:t>
            </a:r>
            <a:r>
              <a:rPr lang="en-US" sz="3200" dirty="0"/>
              <a:t> s </a:t>
            </a:r>
            <a:r>
              <a:rPr lang="en-US" sz="3200" dirty="0" err="1"/>
              <a:t>strokovnjaki</a:t>
            </a:r>
            <a:r>
              <a:rPr lang="en-US" sz="3200" dirty="0"/>
              <a:t> </a:t>
            </a:r>
            <a:r>
              <a:rPr lang="en-US" sz="3200" dirty="0" err="1"/>
              <a:t>iz</a:t>
            </a:r>
            <a:r>
              <a:rPr lang="en-US" sz="3200" dirty="0"/>
              <a:t> </a:t>
            </a:r>
            <a:r>
              <a:rPr lang="en-US" sz="3200" dirty="0" err="1"/>
              <a:t>panoge</a:t>
            </a:r>
            <a:r>
              <a:rPr lang="en-US" sz="3200" dirty="0"/>
              <a:t>, </a:t>
            </a:r>
            <a:r>
              <a:rPr lang="en-US" sz="3200" dirty="0" err="1"/>
              <a:t>kolegi</a:t>
            </a:r>
            <a:r>
              <a:rPr lang="en-US" sz="3200" dirty="0"/>
              <a:t> in </a:t>
            </a:r>
            <a:r>
              <a:rPr lang="en-US" sz="3200" dirty="0" err="1"/>
              <a:t>mentorji</a:t>
            </a:r>
            <a:endParaRPr lang="sl-SI" sz="3200" dirty="0"/>
          </a:p>
          <a:p>
            <a:pPr marL="457200" indent="-457200" algn="just">
              <a:lnSpc>
                <a:spcPts val="3359"/>
              </a:lnSpc>
              <a:buFont typeface="Arial" panose="020B0604020202020204" pitchFamily="34" charset="0"/>
              <a:buChar char="•"/>
            </a:pPr>
            <a:r>
              <a:rPr lang="en-US" sz="3200" dirty="0"/>
              <a:t>se </a:t>
            </a:r>
            <a:r>
              <a:rPr lang="en-US" sz="3200" dirty="0" err="1"/>
              <a:t>udeležite</a:t>
            </a:r>
            <a:r>
              <a:rPr lang="en-US" sz="3200" dirty="0"/>
              <a:t> </a:t>
            </a:r>
            <a:r>
              <a:rPr lang="en-US" sz="3200" dirty="0" err="1"/>
              <a:t>tečajev</a:t>
            </a:r>
            <a:r>
              <a:rPr lang="en-US" sz="3200" dirty="0"/>
              <a:t> </a:t>
            </a:r>
            <a:r>
              <a:rPr lang="en-US" sz="3200" dirty="0" err="1"/>
              <a:t>ali</a:t>
            </a:r>
            <a:r>
              <a:rPr lang="en-US" sz="3200" dirty="0"/>
              <a:t> </a:t>
            </a:r>
            <a:r>
              <a:rPr lang="en-US" sz="3200" dirty="0" err="1"/>
              <a:t>pridobite</a:t>
            </a:r>
            <a:r>
              <a:rPr lang="en-US" sz="3200" dirty="0"/>
              <a:t> </a:t>
            </a:r>
            <a:r>
              <a:rPr lang="en-US" sz="3200" dirty="0" err="1"/>
              <a:t>certifikate</a:t>
            </a:r>
            <a:r>
              <a:rPr lang="en-US" sz="3200" dirty="0"/>
              <a:t> </a:t>
            </a:r>
            <a:r>
              <a:rPr lang="en-US" sz="3200" dirty="0" err="1"/>
              <a:t>na</a:t>
            </a:r>
            <a:r>
              <a:rPr lang="en-US" sz="3200" dirty="0"/>
              <a:t> </a:t>
            </a:r>
            <a:r>
              <a:rPr lang="en-US" sz="3200" dirty="0" err="1"/>
              <a:t>tem</a:t>
            </a:r>
            <a:r>
              <a:rPr lang="en-US" sz="3200" dirty="0"/>
              <a:t> </a:t>
            </a:r>
            <a:r>
              <a:rPr lang="en-US" sz="3200" dirty="0" err="1"/>
              <a:t>področju</a:t>
            </a:r>
            <a:r>
              <a:rPr lang="en-US" sz="3200" dirty="0"/>
              <a:t>, da </a:t>
            </a:r>
            <a:r>
              <a:rPr lang="en-US" sz="3200" dirty="0" err="1"/>
              <a:t>poglobite</a:t>
            </a:r>
            <a:r>
              <a:rPr lang="en-US" sz="3200" dirty="0"/>
              <a:t> </a:t>
            </a:r>
            <a:r>
              <a:rPr lang="en-US" sz="3200" dirty="0" err="1"/>
              <a:t>svoje</a:t>
            </a:r>
            <a:r>
              <a:rPr lang="en-US" sz="3200" dirty="0"/>
              <a:t> </a:t>
            </a:r>
            <a:r>
              <a:rPr lang="en-US" sz="3200" dirty="0" err="1"/>
              <a:t>znanje</a:t>
            </a:r>
            <a:r>
              <a:rPr lang="en-US" sz="3200" dirty="0"/>
              <a:t> in </a:t>
            </a:r>
            <a:r>
              <a:rPr lang="en-US" sz="3200" dirty="0" err="1"/>
              <a:t>spretnosti</a:t>
            </a:r>
            <a:r>
              <a:rPr lang="en-US" sz="3200" dirty="0"/>
              <a:t>.</a:t>
            </a:r>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249938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2: Širjenje znanja (sektorsko, medsektorsko, lokalno)</a:t>
            </a:r>
            <a:endParaRPr lang="en-US" sz="6600" spc="-1" dirty="0">
              <a:solidFill>
                <a:srgbClr val="000000"/>
              </a:solidFill>
            </a:endParaRPr>
          </a:p>
        </p:txBody>
      </p:sp>
      <p:sp>
        <p:nvSpPr>
          <p:cNvPr id="148" name="TextBox 5"/>
          <p:cNvSpPr/>
          <p:nvPr/>
        </p:nvSpPr>
        <p:spPr>
          <a:xfrm>
            <a:off x="1886543" y="2874714"/>
            <a:ext cx="15492480" cy="67249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b="1" dirty="0" err="1"/>
              <a:t>Medsektorsko</a:t>
            </a:r>
            <a:r>
              <a:rPr lang="en-US" sz="3200" b="1" dirty="0"/>
              <a:t> </a:t>
            </a:r>
            <a:r>
              <a:rPr lang="en-US" sz="3200" b="1" dirty="0" err="1"/>
              <a:t>znanje</a:t>
            </a:r>
            <a:endParaRPr lang="sl-SI" sz="3200" b="1" dirty="0"/>
          </a:p>
          <a:p>
            <a:r>
              <a:rPr lang="en-US" sz="3200" dirty="0" err="1"/>
              <a:t>Če</a:t>
            </a:r>
            <a:r>
              <a:rPr lang="en-US" sz="3200" dirty="0"/>
              <a:t> </a:t>
            </a:r>
            <a:r>
              <a:rPr lang="en-US" sz="3200" dirty="0" err="1"/>
              <a:t>želite</a:t>
            </a:r>
            <a:r>
              <a:rPr lang="en-US" sz="3200" dirty="0"/>
              <a:t> </a:t>
            </a:r>
            <a:r>
              <a:rPr lang="en-US" sz="3200" dirty="0" err="1"/>
              <a:t>razširiti</a:t>
            </a:r>
            <a:r>
              <a:rPr lang="en-US" sz="3200" dirty="0"/>
              <a:t> </a:t>
            </a:r>
            <a:r>
              <a:rPr lang="en-US" sz="3200" dirty="0" err="1"/>
              <a:t>svoje</a:t>
            </a:r>
            <a:r>
              <a:rPr lang="en-US" sz="3200" dirty="0"/>
              <a:t> </a:t>
            </a:r>
            <a:r>
              <a:rPr lang="en-US" sz="3200" dirty="0" err="1"/>
              <a:t>znanje</a:t>
            </a:r>
            <a:r>
              <a:rPr lang="en-US" sz="3200" dirty="0"/>
              <a:t> med </a:t>
            </a:r>
            <a:r>
              <a:rPr lang="en-US" sz="3200" dirty="0" err="1"/>
              <a:t>različnimi</a:t>
            </a:r>
            <a:r>
              <a:rPr lang="en-US" sz="3200" dirty="0"/>
              <a:t> </a:t>
            </a:r>
            <a:r>
              <a:rPr lang="en-US" sz="3200" dirty="0" err="1"/>
              <a:t>sektorji</a:t>
            </a:r>
            <a:r>
              <a:rPr lang="en-US" sz="3200" dirty="0"/>
              <a:t>, </a:t>
            </a:r>
            <a:r>
              <a:rPr lang="en-US" sz="3200" dirty="0" err="1"/>
              <a:t>lahko</a:t>
            </a:r>
            <a:r>
              <a:rPr lang="en-US" sz="3200" dirty="0"/>
              <a:t>:</a:t>
            </a:r>
            <a:endParaRPr lang="sl-SI" sz="3200" dirty="0"/>
          </a:p>
          <a:p>
            <a:pPr marL="457200" indent="-457200">
              <a:buFont typeface="Wingdings" panose="05000000000000000000" pitchFamily="2" charset="2"/>
              <a:buChar char="§"/>
            </a:pPr>
            <a:r>
              <a:rPr lang="en-US" sz="3200" dirty="0" err="1"/>
              <a:t>Poiščite</a:t>
            </a:r>
            <a:r>
              <a:rPr lang="en-US" sz="3200" dirty="0"/>
              <a:t> </a:t>
            </a:r>
            <a:r>
              <a:rPr lang="en-US" sz="3200" dirty="0" err="1"/>
              <a:t>priložnosti</a:t>
            </a:r>
            <a:r>
              <a:rPr lang="en-US" sz="3200" dirty="0"/>
              <a:t> za </a:t>
            </a:r>
            <a:r>
              <a:rPr lang="en-US" sz="3200" dirty="0" err="1"/>
              <a:t>sodelovanje</a:t>
            </a:r>
            <a:r>
              <a:rPr lang="en-US" sz="3200" dirty="0"/>
              <a:t> s </a:t>
            </a:r>
            <a:r>
              <a:rPr lang="en-US" sz="3200" dirty="0" err="1"/>
              <a:t>strokovnjaki</a:t>
            </a:r>
            <a:r>
              <a:rPr lang="en-US" sz="3200" dirty="0"/>
              <a:t> </a:t>
            </a:r>
            <a:r>
              <a:rPr lang="en-US" sz="3200" dirty="0" err="1"/>
              <a:t>iz</a:t>
            </a:r>
            <a:r>
              <a:rPr lang="en-US" sz="3200" dirty="0"/>
              <a:t> </a:t>
            </a:r>
            <a:r>
              <a:rPr lang="en-US" sz="3200" dirty="0" err="1"/>
              <a:t>drugih</a:t>
            </a:r>
            <a:r>
              <a:rPr lang="en-US" sz="3200" dirty="0"/>
              <a:t> </a:t>
            </a:r>
            <a:r>
              <a:rPr lang="en-US" sz="3200" dirty="0" err="1"/>
              <a:t>panog</a:t>
            </a:r>
            <a:r>
              <a:rPr lang="en-US" sz="3200" dirty="0"/>
              <a:t> </a:t>
            </a:r>
            <a:r>
              <a:rPr lang="en-US" sz="3200" dirty="0" err="1"/>
              <a:t>ter</a:t>
            </a:r>
            <a:r>
              <a:rPr lang="en-US" sz="3200" dirty="0"/>
              <a:t> </a:t>
            </a:r>
            <a:r>
              <a:rPr lang="en-US" sz="3200" dirty="0" err="1"/>
              <a:t>spoznajte</a:t>
            </a:r>
            <a:r>
              <a:rPr lang="en-US" sz="3200" dirty="0"/>
              <a:t> </a:t>
            </a:r>
            <a:r>
              <a:rPr lang="en-US" sz="3200" dirty="0" err="1"/>
              <a:t>njihove</a:t>
            </a:r>
            <a:r>
              <a:rPr lang="en-US" sz="3200" dirty="0"/>
              <a:t> </a:t>
            </a:r>
            <a:r>
              <a:rPr lang="en-US" sz="3200" dirty="0" err="1"/>
              <a:t>poglede</a:t>
            </a:r>
            <a:r>
              <a:rPr lang="en-US" sz="3200" dirty="0"/>
              <a:t> in </a:t>
            </a:r>
            <a:r>
              <a:rPr lang="en-US" sz="3200" dirty="0" err="1"/>
              <a:t>prakse</a:t>
            </a:r>
            <a:r>
              <a:rPr lang="en-US" sz="3200" dirty="0"/>
              <a:t>.</a:t>
            </a:r>
            <a:endParaRPr lang="sl-SI" sz="3200" dirty="0"/>
          </a:p>
          <a:p>
            <a:pPr marL="457200" indent="-457200">
              <a:buFont typeface="Wingdings" panose="05000000000000000000" pitchFamily="2" charset="2"/>
              <a:buChar char="§"/>
            </a:pPr>
            <a:r>
              <a:rPr lang="en-US" sz="3200" dirty="0" err="1"/>
              <a:t>Udeležite</a:t>
            </a:r>
            <a:r>
              <a:rPr lang="en-US" sz="3200" dirty="0"/>
              <a:t> se </a:t>
            </a:r>
            <a:r>
              <a:rPr lang="en-US" sz="3200" dirty="0" err="1"/>
              <a:t>interdisciplinarnih</a:t>
            </a:r>
            <a:r>
              <a:rPr lang="en-US" sz="3200" dirty="0"/>
              <a:t> </a:t>
            </a:r>
            <a:r>
              <a:rPr lang="en-US" sz="3200" dirty="0" err="1"/>
              <a:t>konferenc</a:t>
            </a:r>
            <a:r>
              <a:rPr lang="en-US" sz="3200" dirty="0"/>
              <a:t> </a:t>
            </a:r>
            <a:r>
              <a:rPr lang="en-US" sz="3200" dirty="0" err="1"/>
              <a:t>ali</a:t>
            </a:r>
            <a:r>
              <a:rPr lang="en-US" sz="3200" dirty="0"/>
              <a:t> </a:t>
            </a:r>
            <a:r>
              <a:rPr lang="en-US" sz="3200" dirty="0" err="1"/>
              <a:t>dogodkov</a:t>
            </a:r>
            <a:r>
              <a:rPr lang="en-US" sz="3200" dirty="0"/>
              <a:t> in se </a:t>
            </a:r>
            <a:r>
              <a:rPr lang="en-US" sz="3200" dirty="0" err="1"/>
              <a:t>seznanite</a:t>
            </a:r>
            <a:r>
              <a:rPr lang="en-US" sz="3200" dirty="0"/>
              <a:t> z </a:t>
            </a:r>
            <a:r>
              <a:rPr lang="en-US" sz="3200" dirty="0" err="1"/>
              <a:t>nastajajočimi</a:t>
            </a:r>
            <a:r>
              <a:rPr lang="en-US" sz="3200" dirty="0"/>
              <a:t> </a:t>
            </a:r>
            <a:r>
              <a:rPr lang="en-US" sz="3200" dirty="0" err="1"/>
              <a:t>trendi</a:t>
            </a:r>
            <a:r>
              <a:rPr lang="en-US" sz="3200" dirty="0"/>
              <a:t> in </a:t>
            </a:r>
            <a:r>
              <a:rPr lang="en-US" sz="3200" dirty="0" err="1"/>
              <a:t>inovacijami</a:t>
            </a:r>
            <a:r>
              <a:rPr lang="en-US" sz="3200" dirty="0"/>
              <a:t>, ki </a:t>
            </a:r>
            <a:r>
              <a:rPr lang="en-US" sz="3200" dirty="0" err="1"/>
              <a:t>segajo</a:t>
            </a:r>
            <a:r>
              <a:rPr lang="en-US" sz="3200" dirty="0"/>
              <a:t> v </a:t>
            </a:r>
            <a:r>
              <a:rPr lang="en-US" sz="3200" dirty="0" err="1"/>
              <a:t>različne</a:t>
            </a:r>
            <a:r>
              <a:rPr lang="en-US" sz="3200" dirty="0"/>
              <a:t> </a:t>
            </a:r>
            <a:r>
              <a:rPr lang="en-US" sz="3200" dirty="0" err="1"/>
              <a:t>sektorje</a:t>
            </a:r>
            <a:r>
              <a:rPr lang="en-US" sz="3200" dirty="0"/>
              <a:t>.</a:t>
            </a:r>
            <a:endParaRPr lang="sl-SI" sz="3200" dirty="0"/>
          </a:p>
          <a:p>
            <a:pPr marL="457200" indent="-457200">
              <a:buFont typeface="Wingdings" panose="05000000000000000000" pitchFamily="2" charset="2"/>
              <a:buChar char="§"/>
            </a:pPr>
            <a:r>
              <a:rPr lang="en-US" sz="3200" dirty="0"/>
              <a:t>B</a:t>
            </a:r>
            <a:r>
              <a:rPr lang="sl-SI" sz="3200" dirty="0" err="1"/>
              <a:t>erite</a:t>
            </a:r>
            <a:r>
              <a:rPr lang="en-US" sz="3200" dirty="0"/>
              <a:t> </a:t>
            </a:r>
            <a:r>
              <a:rPr lang="en-US" sz="3200" dirty="0" err="1"/>
              <a:t>interdisciplinarne</a:t>
            </a:r>
            <a:r>
              <a:rPr lang="en-US" sz="3200" dirty="0"/>
              <a:t> </a:t>
            </a:r>
            <a:r>
              <a:rPr lang="en-US" sz="3200" dirty="0" err="1"/>
              <a:t>publikacije</a:t>
            </a:r>
            <a:r>
              <a:rPr lang="en-US" sz="3200" dirty="0"/>
              <a:t>, </a:t>
            </a:r>
            <a:r>
              <a:rPr lang="en-US" sz="3200" dirty="0" err="1"/>
              <a:t>raziskovalna</a:t>
            </a:r>
            <a:r>
              <a:rPr lang="en-US" sz="3200" dirty="0"/>
              <a:t> </a:t>
            </a:r>
            <a:r>
              <a:rPr lang="en-US" sz="3200" dirty="0" err="1"/>
              <a:t>poročila</a:t>
            </a:r>
            <a:r>
              <a:rPr lang="en-US" sz="3200" dirty="0"/>
              <a:t> </a:t>
            </a:r>
            <a:r>
              <a:rPr lang="en-US" sz="3200" dirty="0" err="1"/>
              <a:t>ali</a:t>
            </a:r>
            <a:r>
              <a:rPr lang="en-US" sz="3200" dirty="0"/>
              <a:t> </a:t>
            </a:r>
            <a:r>
              <a:rPr lang="en-US" sz="3200" dirty="0" err="1"/>
              <a:t>novinarske</a:t>
            </a:r>
            <a:r>
              <a:rPr lang="en-US" sz="3200" dirty="0"/>
              <a:t> </a:t>
            </a:r>
            <a:r>
              <a:rPr lang="en-US" sz="3200" dirty="0" err="1"/>
              <a:t>članke</a:t>
            </a:r>
            <a:r>
              <a:rPr lang="en-US" sz="3200" dirty="0"/>
              <a:t>, ki </a:t>
            </a:r>
            <a:r>
              <a:rPr lang="en-US" sz="3200" dirty="0" err="1"/>
              <a:t>raziskujejo</a:t>
            </a:r>
            <a:r>
              <a:rPr lang="en-US" sz="3200" dirty="0"/>
              <a:t> </a:t>
            </a:r>
            <a:r>
              <a:rPr lang="en-US" sz="3200" dirty="0" err="1"/>
              <a:t>stičišče</a:t>
            </a:r>
            <a:r>
              <a:rPr lang="en-US" sz="3200" dirty="0"/>
              <a:t> </a:t>
            </a:r>
            <a:r>
              <a:rPr lang="en-US" sz="3200" dirty="0" err="1"/>
              <a:t>različnih</a:t>
            </a:r>
            <a:r>
              <a:rPr lang="en-US" sz="3200" dirty="0"/>
              <a:t> </a:t>
            </a:r>
            <a:r>
              <a:rPr lang="en-US" sz="3200" dirty="0" err="1"/>
              <a:t>področij</a:t>
            </a:r>
            <a:r>
              <a:rPr lang="en-US" sz="3200" dirty="0"/>
              <a:t>.</a:t>
            </a:r>
            <a:endParaRPr lang="sl-SI" sz="3200" dirty="0"/>
          </a:p>
          <a:p>
            <a:pPr marL="457200" indent="-457200">
              <a:buFont typeface="Wingdings" panose="05000000000000000000" pitchFamily="2" charset="2"/>
              <a:buChar char="§"/>
            </a:pPr>
            <a:r>
              <a:rPr lang="en-US" sz="3200" dirty="0" err="1"/>
              <a:t>Sodelujte</a:t>
            </a:r>
            <a:r>
              <a:rPr lang="en-US" sz="3200" dirty="0"/>
              <a:t> v </a:t>
            </a:r>
            <a:r>
              <a:rPr lang="en-US" sz="3200" dirty="0" err="1"/>
              <a:t>medsektorskih</a:t>
            </a:r>
            <a:r>
              <a:rPr lang="en-US" sz="3200" dirty="0"/>
              <a:t> </a:t>
            </a:r>
            <a:r>
              <a:rPr lang="en-US" sz="3200" dirty="0" err="1"/>
              <a:t>pobudah</a:t>
            </a:r>
            <a:r>
              <a:rPr lang="en-US" sz="3200" dirty="0"/>
              <a:t> </a:t>
            </a:r>
            <a:r>
              <a:rPr lang="en-US" sz="3200" dirty="0" err="1"/>
              <a:t>ali</a:t>
            </a:r>
            <a:r>
              <a:rPr lang="en-US" sz="3200" dirty="0"/>
              <a:t> </a:t>
            </a:r>
            <a:r>
              <a:rPr lang="en-US" sz="3200" dirty="0" err="1"/>
              <a:t>projektih</a:t>
            </a:r>
            <a:r>
              <a:rPr lang="en-US" sz="3200" dirty="0"/>
              <a:t>, </a:t>
            </a:r>
            <a:r>
              <a:rPr lang="en-US" sz="3200" dirty="0" err="1"/>
              <a:t>katerih</a:t>
            </a:r>
            <a:r>
              <a:rPr lang="en-US" sz="3200" dirty="0"/>
              <a:t> </a:t>
            </a:r>
            <a:r>
              <a:rPr lang="en-US" sz="3200" dirty="0" err="1"/>
              <a:t>cilj</a:t>
            </a:r>
            <a:r>
              <a:rPr lang="en-US" sz="3200" dirty="0"/>
              <a:t> je </a:t>
            </a:r>
            <a:r>
              <a:rPr lang="en-US" sz="3200" dirty="0" err="1"/>
              <a:t>reševanje</a:t>
            </a:r>
            <a:r>
              <a:rPr lang="en-US" sz="3200" dirty="0"/>
              <a:t> </a:t>
            </a:r>
            <a:r>
              <a:rPr lang="en-US" sz="3200" dirty="0" err="1"/>
              <a:t>kompleksnih</a:t>
            </a:r>
            <a:r>
              <a:rPr lang="en-US" sz="3200" dirty="0"/>
              <a:t> </a:t>
            </a:r>
            <a:r>
              <a:rPr lang="en-US" sz="3200" dirty="0" err="1"/>
              <a:t>družbenih</a:t>
            </a:r>
            <a:r>
              <a:rPr lang="en-US" sz="3200" dirty="0"/>
              <a:t> </a:t>
            </a:r>
            <a:r>
              <a:rPr lang="en-US" sz="3200" dirty="0" err="1"/>
              <a:t>ali</a:t>
            </a:r>
            <a:r>
              <a:rPr lang="en-US" sz="3200" dirty="0"/>
              <a:t> </a:t>
            </a:r>
            <a:r>
              <a:rPr lang="en-US" sz="3200" dirty="0" err="1"/>
              <a:t>okoljskih</a:t>
            </a:r>
            <a:r>
              <a:rPr lang="en-US" sz="3200" dirty="0"/>
              <a:t> </a:t>
            </a:r>
            <a:r>
              <a:rPr lang="en-US" sz="3200" dirty="0" err="1"/>
              <a:t>izzivov</a:t>
            </a:r>
            <a:r>
              <a:rPr lang="sl-SI" sz="3200" dirty="0"/>
              <a:t>.</a:t>
            </a:r>
          </a:p>
          <a:p>
            <a:r>
              <a:rPr lang="en-US" sz="3200" dirty="0"/>
              <a:t> </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479059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2: Širjenje znanja (sektorsko, medsektorsko, lokalno)</a:t>
            </a:r>
            <a:endParaRPr lang="en-US" sz="6600" spc="-1" dirty="0">
              <a:solidFill>
                <a:srgbClr val="000000"/>
              </a:solidFill>
            </a:endParaRPr>
          </a:p>
        </p:txBody>
      </p:sp>
      <p:sp>
        <p:nvSpPr>
          <p:cNvPr id="148" name="TextBox 5"/>
          <p:cNvSpPr/>
          <p:nvPr/>
        </p:nvSpPr>
        <p:spPr>
          <a:xfrm>
            <a:off x="1886543" y="2458347"/>
            <a:ext cx="15492480" cy="820224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dirty="0" err="1"/>
              <a:t>Lokalno</a:t>
            </a:r>
            <a:r>
              <a:rPr lang="en-US" sz="3200" dirty="0"/>
              <a:t> </a:t>
            </a:r>
            <a:r>
              <a:rPr lang="en-US" sz="3200" dirty="0" err="1"/>
              <a:t>znanje</a:t>
            </a:r>
            <a:endParaRPr lang="sl-SI" sz="3200" dirty="0"/>
          </a:p>
          <a:p>
            <a:r>
              <a:rPr lang="en-US" sz="3200" dirty="0" err="1"/>
              <a:t>Če</a:t>
            </a:r>
            <a:r>
              <a:rPr lang="en-US" sz="3200" dirty="0"/>
              <a:t> </a:t>
            </a:r>
            <a:r>
              <a:rPr lang="en-US" sz="3200" dirty="0" err="1"/>
              <a:t>želite</a:t>
            </a:r>
            <a:r>
              <a:rPr lang="en-US" sz="3200" dirty="0"/>
              <a:t> </a:t>
            </a:r>
            <a:r>
              <a:rPr lang="en-US" sz="3200" dirty="0" err="1"/>
              <a:t>razširiti</a:t>
            </a:r>
            <a:r>
              <a:rPr lang="en-US" sz="3200" dirty="0"/>
              <a:t> </a:t>
            </a:r>
            <a:r>
              <a:rPr lang="en-US" sz="3200" dirty="0" err="1"/>
              <a:t>svoje</a:t>
            </a:r>
            <a:r>
              <a:rPr lang="en-US" sz="3200" dirty="0"/>
              <a:t> </a:t>
            </a:r>
            <a:r>
              <a:rPr lang="en-US" sz="3200" dirty="0" err="1"/>
              <a:t>znanje</a:t>
            </a:r>
            <a:r>
              <a:rPr lang="en-US" sz="3200" dirty="0"/>
              <a:t> o </a:t>
            </a:r>
            <a:r>
              <a:rPr lang="en-US" sz="3200" dirty="0" err="1"/>
              <a:t>določenem</a:t>
            </a:r>
            <a:r>
              <a:rPr lang="en-US" sz="3200" dirty="0"/>
              <a:t> </a:t>
            </a:r>
            <a:r>
              <a:rPr lang="en-US" sz="3200" dirty="0" err="1"/>
              <a:t>kraju</a:t>
            </a:r>
            <a:r>
              <a:rPr lang="en-US" sz="3200" dirty="0"/>
              <a:t>, </a:t>
            </a:r>
            <a:r>
              <a:rPr lang="sl-SI" sz="3200" dirty="0"/>
              <a:t>se </a:t>
            </a:r>
            <a:r>
              <a:rPr lang="en-US" sz="3200" dirty="0" err="1"/>
              <a:t>lahko</a:t>
            </a:r>
            <a:r>
              <a:rPr lang="en-US" sz="3200" dirty="0"/>
              <a:t>:</a:t>
            </a:r>
            <a:endParaRPr lang="sl-SI" sz="3200" dirty="0"/>
          </a:p>
          <a:p>
            <a:pPr marL="457200" indent="-457200">
              <a:buFont typeface="Arial" panose="020B0604020202020204" pitchFamily="34" charset="0"/>
              <a:buChar char="•"/>
            </a:pPr>
            <a:r>
              <a:rPr lang="en-US" sz="3200" dirty="0" err="1"/>
              <a:t>povežete</a:t>
            </a:r>
            <a:r>
              <a:rPr lang="en-US" sz="3200" dirty="0"/>
              <a:t> z </a:t>
            </a:r>
            <a:r>
              <a:rPr lang="en-US" sz="3200" dirty="0" err="1"/>
              <a:t>lokalnimi</a:t>
            </a:r>
            <a:r>
              <a:rPr lang="en-US" sz="3200" dirty="0"/>
              <a:t> </a:t>
            </a:r>
            <a:r>
              <a:rPr lang="en-US" sz="3200" dirty="0" err="1"/>
              <a:t>strokovnjaki</a:t>
            </a:r>
            <a:r>
              <a:rPr lang="en-US" sz="3200" dirty="0"/>
              <a:t>, </a:t>
            </a:r>
            <a:r>
              <a:rPr lang="en-US" sz="3200" dirty="0" err="1"/>
              <a:t>oblikovalci</a:t>
            </a:r>
            <a:r>
              <a:rPr lang="en-US" sz="3200" dirty="0"/>
              <a:t> </a:t>
            </a:r>
            <a:r>
              <a:rPr lang="en-US" sz="3200" dirty="0" err="1"/>
              <a:t>politik</a:t>
            </a:r>
            <a:r>
              <a:rPr lang="en-US" sz="3200" dirty="0"/>
              <a:t> </a:t>
            </a:r>
            <a:r>
              <a:rPr lang="en-US" sz="3200" dirty="0" err="1"/>
              <a:t>ali</a:t>
            </a:r>
            <a:r>
              <a:rPr lang="en-US" sz="3200" dirty="0"/>
              <a:t> </a:t>
            </a:r>
            <a:r>
              <a:rPr lang="en-US" sz="3200" dirty="0" err="1"/>
              <a:t>voditelji</a:t>
            </a:r>
            <a:r>
              <a:rPr lang="en-US" sz="3200" dirty="0"/>
              <a:t> </a:t>
            </a:r>
            <a:r>
              <a:rPr lang="en-US" sz="3200" dirty="0" err="1"/>
              <a:t>skupnosti</a:t>
            </a:r>
            <a:r>
              <a:rPr lang="en-US" sz="3200" dirty="0"/>
              <a:t> in se </a:t>
            </a:r>
            <a:r>
              <a:rPr lang="en-US" sz="3200" dirty="0" err="1"/>
              <a:t>seznanite</a:t>
            </a:r>
            <a:r>
              <a:rPr lang="en-US" sz="3200" dirty="0"/>
              <a:t> z </a:t>
            </a:r>
            <a:r>
              <a:rPr lang="en-US" sz="3200" dirty="0" err="1"/>
              <a:t>zgodovino</a:t>
            </a:r>
            <a:r>
              <a:rPr lang="en-US" sz="3200" dirty="0"/>
              <a:t>, </a:t>
            </a:r>
            <a:r>
              <a:rPr lang="en-US" sz="3200" dirty="0" err="1"/>
              <a:t>kulturo</a:t>
            </a:r>
            <a:r>
              <a:rPr lang="en-US" sz="3200" dirty="0"/>
              <a:t> in </a:t>
            </a:r>
            <a:r>
              <a:rPr lang="en-US" sz="3200" dirty="0" err="1"/>
              <a:t>izzivi</a:t>
            </a:r>
            <a:r>
              <a:rPr lang="en-US" sz="3200" dirty="0"/>
              <a:t>, s </a:t>
            </a:r>
            <a:r>
              <a:rPr lang="en-US" sz="3200" dirty="0" err="1"/>
              <a:t>katerimi</a:t>
            </a:r>
            <a:r>
              <a:rPr lang="en-US" sz="3200" dirty="0"/>
              <a:t> se </a:t>
            </a:r>
            <a:r>
              <a:rPr lang="en-US" sz="3200" dirty="0" err="1"/>
              <a:t>sooča</a:t>
            </a:r>
            <a:r>
              <a:rPr lang="en-US" sz="3200" dirty="0"/>
              <a:t> </a:t>
            </a:r>
            <a:r>
              <a:rPr lang="en-US" sz="3200" dirty="0" err="1"/>
              <a:t>skupnost</a:t>
            </a:r>
            <a:r>
              <a:rPr lang="en-US" sz="3200" dirty="0"/>
              <a:t>.</a:t>
            </a:r>
            <a:endParaRPr lang="sl-SI" sz="3200" dirty="0"/>
          </a:p>
          <a:p>
            <a:pPr marL="457200" indent="-457200">
              <a:buFont typeface="Arial" panose="020B0604020202020204" pitchFamily="34" charset="0"/>
              <a:buChar char="•"/>
            </a:pPr>
            <a:r>
              <a:rPr lang="en-US" sz="3200" dirty="0" err="1"/>
              <a:t>sodel</a:t>
            </a:r>
            <a:r>
              <a:rPr lang="sl-SI" sz="3200" dirty="0"/>
              <a:t>ujete</a:t>
            </a:r>
            <a:r>
              <a:rPr lang="en-US" sz="3200" dirty="0"/>
              <a:t> </a:t>
            </a:r>
            <a:r>
              <a:rPr lang="en-US" sz="3200" dirty="0" err="1"/>
              <a:t>pri</a:t>
            </a:r>
            <a:r>
              <a:rPr lang="en-US" sz="3200" dirty="0"/>
              <a:t> </a:t>
            </a:r>
            <a:r>
              <a:rPr lang="en-US" sz="3200" dirty="0" err="1"/>
              <a:t>dogodkih</a:t>
            </a:r>
            <a:r>
              <a:rPr lang="en-US" sz="3200" dirty="0"/>
              <a:t> v </a:t>
            </a:r>
            <a:r>
              <a:rPr lang="en-US" sz="3200" dirty="0" err="1"/>
              <a:t>skupnosti</a:t>
            </a:r>
            <a:r>
              <a:rPr lang="en-US" sz="3200" dirty="0"/>
              <a:t> </a:t>
            </a:r>
            <a:r>
              <a:rPr lang="en-US" sz="3200" dirty="0" err="1"/>
              <a:t>ali</a:t>
            </a:r>
            <a:r>
              <a:rPr lang="en-US" sz="3200" dirty="0"/>
              <a:t> </a:t>
            </a:r>
            <a:r>
              <a:rPr lang="en-US" sz="3200" dirty="0" err="1"/>
              <a:t>prostovoljnih</a:t>
            </a:r>
            <a:r>
              <a:rPr lang="en-US" sz="3200" dirty="0"/>
              <a:t> </a:t>
            </a:r>
            <a:r>
              <a:rPr lang="en-US" sz="3200" dirty="0" err="1"/>
              <a:t>projektih</a:t>
            </a:r>
            <a:r>
              <a:rPr lang="en-US" sz="3200" dirty="0"/>
              <a:t>, da bi </a:t>
            </a:r>
            <a:r>
              <a:rPr lang="en-US" sz="3200" dirty="0" err="1"/>
              <a:t>iz</a:t>
            </a:r>
            <a:r>
              <a:rPr lang="en-US" sz="3200" dirty="0"/>
              <a:t> </a:t>
            </a:r>
            <a:r>
              <a:rPr lang="en-US" sz="3200" dirty="0" err="1"/>
              <a:t>prve</a:t>
            </a:r>
            <a:r>
              <a:rPr lang="en-US" sz="3200" dirty="0"/>
              <a:t> </a:t>
            </a:r>
            <a:r>
              <a:rPr lang="en-US" sz="3200" dirty="0" err="1"/>
              <a:t>roke</a:t>
            </a:r>
            <a:r>
              <a:rPr lang="en-US" sz="3200" dirty="0"/>
              <a:t> </a:t>
            </a:r>
            <a:r>
              <a:rPr lang="en-US" sz="3200" dirty="0" err="1"/>
              <a:t>pridobili</a:t>
            </a:r>
            <a:r>
              <a:rPr lang="en-US" sz="3200" dirty="0"/>
              <a:t> </a:t>
            </a:r>
            <a:r>
              <a:rPr lang="en-US" sz="3200" dirty="0" err="1"/>
              <a:t>izkušnje</a:t>
            </a:r>
            <a:r>
              <a:rPr lang="en-US" sz="3200" dirty="0"/>
              <a:t> in </a:t>
            </a:r>
            <a:r>
              <a:rPr lang="en-US" sz="3200" dirty="0" err="1"/>
              <a:t>vpogled</a:t>
            </a:r>
            <a:r>
              <a:rPr lang="en-US" sz="3200" dirty="0"/>
              <a:t> v </a:t>
            </a:r>
            <a:r>
              <a:rPr lang="en-US" sz="3200" dirty="0" err="1"/>
              <a:t>lokalna</a:t>
            </a:r>
            <a:r>
              <a:rPr lang="en-US" sz="3200" dirty="0"/>
              <a:t> </a:t>
            </a:r>
            <a:r>
              <a:rPr lang="en-US" sz="3200" dirty="0" err="1"/>
              <a:t>vprašanja</a:t>
            </a:r>
            <a:r>
              <a:rPr lang="en-US" sz="3200" dirty="0"/>
              <a:t> in </a:t>
            </a:r>
            <a:r>
              <a:rPr lang="en-US" sz="3200" dirty="0" err="1"/>
              <a:t>potrebe</a:t>
            </a:r>
            <a:r>
              <a:rPr lang="en-US" sz="3200" dirty="0"/>
              <a:t>.</a:t>
            </a:r>
            <a:endParaRPr lang="sl-SI" sz="3200" dirty="0"/>
          </a:p>
          <a:p>
            <a:pPr marL="457200" indent="-457200">
              <a:buFont typeface="Arial" panose="020B0604020202020204" pitchFamily="34" charset="0"/>
              <a:buChar char="•"/>
            </a:pPr>
            <a:r>
              <a:rPr lang="en-US" sz="3200" dirty="0" err="1"/>
              <a:t>Berite</a:t>
            </a:r>
            <a:r>
              <a:rPr lang="en-US" sz="3200" dirty="0"/>
              <a:t> </a:t>
            </a:r>
            <a:r>
              <a:rPr lang="en-US" sz="3200" dirty="0" err="1"/>
              <a:t>lokalne</a:t>
            </a:r>
            <a:r>
              <a:rPr lang="en-US" sz="3200" dirty="0"/>
              <a:t> novice </a:t>
            </a:r>
            <a:r>
              <a:rPr lang="en-US" sz="3200" dirty="0" err="1"/>
              <a:t>ali</a:t>
            </a:r>
            <a:r>
              <a:rPr lang="en-US" sz="3200" dirty="0"/>
              <a:t> </a:t>
            </a:r>
            <a:r>
              <a:rPr lang="en-US" sz="3200" dirty="0" err="1"/>
              <a:t>prispevke</a:t>
            </a:r>
            <a:r>
              <a:rPr lang="en-US" sz="3200" dirty="0"/>
              <a:t> v </a:t>
            </a:r>
            <a:r>
              <a:rPr lang="en-US" sz="3200" dirty="0" err="1"/>
              <a:t>družabnih</a:t>
            </a:r>
            <a:r>
              <a:rPr lang="en-US" sz="3200" dirty="0"/>
              <a:t> </a:t>
            </a:r>
            <a:r>
              <a:rPr lang="en-US" sz="3200" dirty="0" err="1"/>
              <a:t>medijih</a:t>
            </a:r>
            <a:r>
              <a:rPr lang="en-US" sz="3200" dirty="0"/>
              <a:t>, da </a:t>
            </a:r>
            <a:r>
              <a:rPr lang="en-US" sz="3200" dirty="0" err="1"/>
              <a:t>boste</a:t>
            </a:r>
            <a:r>
              <a:rPr lang="en-US" sz="3200" dirty="0"/>
              <a:t> </a:t>
            </a:r>
            <a:r>
              <a:rPr lang="en-US" sz="3200" dirty="0" err="1"/>
              <a:t>obveščeni</a:t>
            </a:r>
            <a:r>
              <a:rPr lang="en-US" sz="3200" dirty="0"/>
              <a:t> o </a:t>
            </a:r>
            <a:r>
              <a:rPr lang="en-US" sz="3200" dirty="0" err="1"/>
              <a:t>lokalnem</a:t>
            </a:r>
            <a:r>
              <a:rPr lang="en-US" sz="3200" dirty="0"/>
              <a:t> </a:t>
            </a:r>
            <a:r>
              <a:rPr lang="en-US" sz="3200" dirty="0" err="1"/>
              <a:t>dogajanju</a:t>
            </a:r>
            <a:r>
              <a:rPr lang="en-US" sz="3200" dirty="0"/>
              <a:t> in </a:t>
            </a:r>
            <a:r>
              <a:rPr lang="en-US" sz="3200" dirty="0" err="1"/>
              <a:t>pobudah</a:t>
            </a:r>
            <a:r>
              <a:rPr lang="en-US" sz="3200" dirty="0"/>
              <a:t>.</a:t>
            </a:r>
            <a:endParaRPr lang="sl-SI" sz="3200" dirty="0"/>
          </a:p>
          <a:p>
            <a:pPr marL="457200" indent="-457200">
              <a:buFont typeface="Arial" panose="020B0604020202020204" pitchFamily="34" charset="0"/>
              <a:buChar char="•"/>
            </a:pPr>
            <a:r>
              <a:rPr lang="en-US" sz="3200" dirty="0" err="1"/>
              <a:t>Izvajajte</a:t>
            </a:r>
            <a:r>
              <a:rPr lang="en-US" sz="3200" dirty="0"/>
              <a:t> </a:t>
            </a:r>
            <a:r>
              <a:rPr lang="en-US" sz="3200" dirty="0" err="1"/>
              <a:t>terenske</a:t>
            </a:r>
            <a:r>
              <a:rPr lang="en-US" sz="3200" dirty="0"/>
              <a:t> </a:t>
            </a:r>
            <a:r>
              <a:rPr lang="en-US" sz="3200" dirty="0" err="1"/>
              <a:t>raziskave</a:t>
            </a:r>
            <a:r>
              <a:rPr lang="en-US" sz="3200" dirty="0"/>
              <a:t> </a:t>
            </a:r>
            <a:r>
              <a:rPr lang="en-US" sz="3200" dirty="0" err="1"/>
              <a:t>ali</a:t>
            </a:r>
            <a:r>
              <a:rPr lang="en-US" sz="3200" dirty="0"/>
              <a:t> </a:t>
            </a:r>
            <a:r>
              <a:rPr lang="en-US" sz="3200" dirty="0" err="1"/>
              <a:t>ankete</a:t>
            </a:r>
            <a:r>
              <a:rPr lang="en-US" sz="3200" dirty="0"/>
              <a:t> za </a:t>
            </a:r>
            <a:r>
              <a:rPr lang="en-US" sz="3200" dirty="0" err="1"/>
              <a:t>zbiranje</a:t>
            </a:r>
            <a:r>
              <a:rPr lang="en-US" sz="3200" dirty="0"/>
              <a:t> </a:t>
            </a:r>
            <a:r>
              <a:rPr lang="en-US" sz="3200" dirty="0" err="1"/>
              <a:t>podatkov</a:t>
            </a:r>
            <a:r>
              <a:rPr lang="en-US" sz="3200" dirty="0"/>
              <a:t> o </a:t>
            </a:r>
            <a:r>
              <a:rPr lang="en-US" sz="3200" dirty="0" err="1"/>
              <a:t>lokalnih</a:t>
            </a:r>
            <a:r>
              <a:rPr lang="en-US" sz="3200" dirty="0"/>
              <a:t> </a:t>
            </a:r>
            <a:r>
              <a:rPr lang="en-US" sz="3200" dirty="0" err="1"/>
              <a:t>trendih</a:t>
            </a:r>
            <a:r>
              <a:rPr lang="en-US" sz="3200" dirty="0"/>
              <a:t>, </a:t>
            </a:r>
            <a:r>
              <a:rPr lang="en-US" sz="3200" dirty="0" err="1"/>
              <a:t>odnosih</a:t>
            </a:r>
            <a:r>
              <a:rPr lang="en-US" sz="3200" dirty="0"/>
              <a:t> </a:t>
            </a:r>
            <a:r>
              <a:rPr lang="en-US" sz="3200" dirty="0" err="1"/>
              <a:t>ali</a:t>
            </a:r>
            <a:r>
              <a:rPr lang="en-US" sz="3200" dirty="0"/>
              <a:t> </a:t>
            </a:r>
            <a:r>
              <a:rPr lang="en-US" sz="3200" dirty="0" err="1"/>
              <a:t>vedenju</a:t>
            </a:r>
            <a:r>
              <a:rPr lang="en-US" sz="3200" dirty="0"/>
              <a:t>.</a:t>
            </a:r>
            <a:endParaRPr lang="sl-SI" sz="3200" dirty="0"/>
          </a:p>
          <a:p>
            <a:endParaRPr lang="sl-SI" sz="3200" dirty="0"/>
          </a:p>
          <a:p>
            <a:r>
              <a:rPr lang="en-US" sz="3200" dirty="0"/>
              <a:t>S </a:t>
            </a:r>
            <a:r>
              <a:rPr lang="en-US" sz="3200" dirty="0" err="1"/>
              <a:t>kombiniranjem</a:t>
            </a:r>
            <a:r>
              <a:rPr lang="en-US" sz="3200" dirty="0"/>
              <a:t> </a:t>
            </a:r>
            <a:r>
              <a:rPr lang="en-US" sz="3200" dirty="0" err="1"/>
              <a:t>teh</a:t>
            </a:r>
            <a:r>
              <a:rPr lang="en-US" sz="3200" dirty="0"/>
              <a:t> </a:t>
            </a:r>
            <a:r>
              <a:rPr lang="en-US" sz="3200" dirty="0" err="1"/>
              <a:t>strategij</a:t>
            </a:r>
            <a:r>
              <a:rPr lang="en-US" sz="3200" dirty="0"/>
              <a:t> </a:t>
            </a:r>
            <a:r>
              <a:rPr lang="en-US" sz="3200" dirty="0" err="1"/>
              <a:t>lahko</a:t>
            </a:r>
            <a:r>
              <a:rPr lang="en-US" sz="3200" dirty="0"/>
              <a:t> </a:t>
            </a:r>
            <a:r>
              <a:rPr lang="en-US" sz="3200" dirty="0" err="1"/>
              <a:t>razširite</a:t>
            </a:r>
            <a:r>
              <a:rPr lang="en-US" sz="3200" dirty="0"/>
              <a:t> </a:t>
            </a:r>
            <a:r>
              <a:rPr lang="en-US" sz="3200" dirty="0" err="1"/>
              <a:t>svoje</a:t>
            </a:r>
            <a:r>
              <a:rPr lang="en-US" sz="3200" dirty="0"/>
              <a:t> </a:t>
            </a:r>
            <a:r>
              <a:rPr lang="en-US" sz="3200" dirty="0" err="1"/>
              <a:t>znanje</a:t>
            </a:r>
            <a:r>
              <a:rPr lang="en-US" sz="3200" dirty="0"/>
              <a:t> in </a:t>
            </a:r>
            <a:r>
              <a:rPr lang="en-US" sz="3200" dirty="0" err="1"/>
              <a:t>spretnosti</a:t>
            </a:r>
            <a:r>
              <a:rPr lang="en-US" sz="3200" dirty="0"/>
              <a:t> v </a:t>
            </a:r>
            <a:r>
              <a:rPr lang="en-US" sz="3200" dirty="0" err="1"/>
              <a:t>različnih</a:t>
            </a:r>
            <a:r>
              <a:rPr lang="en-US" sz="3200" dirty="0"/>
              <a:t> </a:t>
            </a:r>
            <a:r>
              <a:rPr lang="en-US" sz="3200" dirty="0" err="1"/>
              <a:t>sektorjih</a:t>
            </a:r>
            <a:r>
              <a:rPr lang="en-US" sz="3200" dirty="0"/>
              <a:t> in </a:t>
            </a:r>
            <a:r>
              <a:rPr lang="en-US" sz="3200" dirty="0" err="1"/>
              <a:t>kontekstih</a:t>
            </a:r>
            <a:r>
              <a:rPr lang="en-US" sz="3200" dirty="0"/>
              <a:t>, </a:t>
            </a:r>
            <a:r>
              <a:rPr lang="en-US" sz="3200" dirty="0" err="1"/>
              <a:t>kar</a:t>
            </a:r>
            <a:r>
              <a:rPr lang="en-US" sz="3200" dirty="0"/>
              <a:t> </a:t>
            </a:r>
            <a:r>
              <a:rPr lang="en-US" sz="3200" dirty="0" err="1"/>
              <a:t>vam</a:t>
            </a:r>
            <a:r>
              <a:rPr lang="en-US" sz="3200" dirty="0"/>
              <a:t> </a:t>
            </a:r>
            <a:r>
              <a:rPr lang="en-US" sz="3200" dirty="0" err="1"/>
              <a:t>bo</a:t>
            </a:r>
            <a:r>
              <a:rPr lang="en-US" sz="3200" dirty="0"/>
              <a:t> </a:t>
            </a:r>
            <a:r>
              <a:rPr lang="en-US" sz="3200" dirty="0" err="1"/>
              <a:t>omogočilo</a:t>
            </a:r>
            <a:r>
              <a:rPr lang="en-US" sz="3200" dirty="0"/>
              <a:t> </a:t>
            </a:r>
            <a:r>
              <a:rPr lang="en-US" sz="3200" dirty="0" err="1"/>
              <a:t>boljše</a:t>
            </a:r>
            <a:r>
              <a:rPr lang="en-US" sz="3200" dirty="0"/>
              <a:t> </a:t>
            </a:r>
            <a:r>
              <a:rPr lang="en-US" sz="3200" dirty="0" err="1"/>
              <a:t>razumevanje</a:t>
            </a:r>
            <a:r>
              <a:rPr lang="en-US" sz="3200" dirty="0"/>
              <a:t> </a:t>
            </a:r>
            <a:r>
              <a:rPr lang="en-US" sz="3200" dirty="0" err="1"/>
              <a:t>zapletenih</a:t>
            </a:r>
            <a:r>
              <a:rPr lang="en-US" sz="3200" dirty="0"/>
              <a:t> </a:t>
            </a:r>
            <a:r>
              <a:rPr lang="en-US" sz="3200" dirty="0" err="1"/>
              <a:t>izzivov</a:t>
            </a:r>
            <a:r>
              <a:rPr lang="en-US" sz="3200" dirty="0"/>
              <a:t> in </a:t>
            </a:r>
            <a:r>
              <a:rPr lang="en-US" sz="3200" dirty="0" err="1"/>
              <a:t>iskanje</a:t>
            </a:r>
            <a:r>
              <a:rPr lang="en-US" sz="3200" dirty="0"/>
              <a:t> </a:t>
            </a:r>
            <a:r>
              <a:rPr lang="en-US" sz="3200" dirty="0" err="1"/>
              <a:t>inovativnih</a:t>
            </a:r>
            <a:r>
              <a:rPr lang="en-US" sz="3200" dirty="0"/>
              <a:t> </a:t>
            </a:r>
            <a:r>
              <a:rPr lang="en-US" sz="3200" dirty="0" err="1"/>
              <a:t>rešitev</a:t>
            </a:r>
            <a:r>
              <a:rPr lang="en-US" sz="3200" dirty="0"/>
              <a:t>. </a:t>
            </a:r>
            <a:endParaRPr lang="sl-SI" sz="3200" dirty="0"/>
          </a:p>
          <a:p>
            <a:pPr algn="just">
              <a:lnSpc>
                <a:spcPts val="3359"/>
              </a:lnSpc>
            </a:pP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00304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050143"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3: Standard projektnega vodenja</a:t>
            </a:r>
            <a:endParaRPr lang="en-US" sz="6600" spc="-1" dirty="0">
              <a:solidFill>
                <a:srgbClr val="000000"/>
              </a:solidFill>
            </a:endParaRPr>
          </a:p>
        </p:txBody>
      </p:sp>
      <p:sp>
        <p:nvSpPr>
          <p:cNvPr id="148" name="TextBox 5"/>
          <p:cNvSpPr/>
          <p:nvPr/>
        </p:nvSpPr>
        <p:spPr>
          <a:xfrm>
            <a:off x="1886543" y="2024355"/>
            <a:ext cx="15492480" cy="62889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3200" dirty="0"/>
              <a:t>Pristop k:</a:t>
            </a:r>
          </a:p>
          <a:p>
            <a:pPr marL="457200" indent="-457200">
              <a:buFont typeface="Arial" panose="020B0604020202020204" pitchFamily="34" charset="0"/>
              <a:buChar char="•"/>
            </a:pPr>
            <a:r>
              <a:rPr lang="sl-SI" sz="3200" dirty="0"/>
              <a:t>prepoznavanju inovativnih razvojnih rešitev,</a:t>
            </a:r>
          </a:p>
          <a:p>
            <a:pPr marL="457200" indent="-457200">
              <a:buFont typeface="Arial" panose="020B0604020202020204" pitchFamily="34" charset="0"/>
              <a:buChar char="•"/>
            </a:pPr>
            <a:r>
              <a:rPr lang="sl-SI" sz="3200" dirty="0"/>
              <a:t>širjenju znanja (sektorskega, medsektorskega, lokalnega) in</a:t>
            </a:r>
          </a:p>
          <a:p>
            <a:pPr marL="457200" indent="-457200">
              <a:buFont typeface="Arial" panose="020B0604020202020204" pitchFamily="34" charset="0"/>
              <a:buChar char="•"/>
            </a:pPr>
            <a:r>
              <a:rPr lang="sl-SI" sz="3200" dirty="0"/>
              <a:t>ugotavljanju skupnih elementov med nišami pametne specializacije posameznega sektorja in glavnimi regionalnimi izzivi</a:t>
            </a:r>
          </a:p>
          <a:p>
            <a:r>
              <a:rPr lang="sl-SI" sz="3200" b="1" dirty="0"/>
              <a:t>kot projekt. </a:t>
            </a:r>
          </a:p>
          <a:p>
            <a:endParaRPr lang="sl-SI" sz="3200" dirty="0"/>
          </a:p>
          <a:p>
            <a:r>
              <a:rPr lang="sl-SI" sz="3200" dirty="0"/>
              <a:t>V nadaljnjih diapozitivih bodo udeleženci dobili vpogled v projekt:</a:t>
            </a:r>
          </a:p>
          <a:p>
            <a:pPr marL="457200" indent="-457200">
              <a:buFont typeface="Arial" panose="020B0604020202020204" pitchFamily="34" charset="0"/>
              <a:buChar char="•"/>
            </a:pPr>
            <a:r>
              <a:rPr lang="sl-SI" sz="3200" dirty="0"/>
              <a:t>standarde upravljanja,</a:t>
            </a:r>
          </a:p>
          <a:p>
            <a:pPr marL="457200" indent="-457200">
              <a:buFont typeface="Arial" panose="020B0604020202020204" pitchFamily="34" charset="0"/>
              <a:buChar char="•"/>
            </a:pPr>
            <a:r>
              <a:rPr lang="sl-SI" sz="3200" dirty="0"/>
              <a:t>PMBOK kot primer metodologije projektnega vodenja in </a:t>
            </a:r>
          </a:p>
          <a:p>
            <a:pPr marL="457200" indent="-457200">
              <a:buFont typeface="Arial" panose="020B0604020202020204" pitchFamily="34" charset="0"/>
              <a:buChar char="•"/>
            </a:pPr>
            <a:r>
              <a:rPr lang="sl-SI" sz="3200" dirty="0" err="1"/>
              <a:t>OpenProject</a:t>
            </a:r>
            <a:r>
              <a:rPr lang="sl-SI" sz="3200" dirty="0"/>
              <a:t> kot brezplačno in odprto programsko rešitev za upravljanje projektov.</a:t>
            </a:r>
            <a:endParaRPr lang="en-US" sz="3200" spc="-1" dirty="0">
              <a:solidFill>
                <a:srgbClr val="000000"/>
              </a:solidFill>
            </a:endParaRPr>
          </a:p>
          <a:p>
            <a:pPr algn="just">
              <a:lnSpc>
                <a:spcPts val="3359"/>
              </a:lnSpc>
            </a:pPr>
            <a:endParaRPr lang="sl-SI" sz="3200" spc="-1" dirty="0">
              <a:solidFill>
                <a:srgbClr val="000000"/>
              </a:solidFill>
            </a:endParaRPr>
          </a:p>
          <a:p>
            <a:pPr algn="just">
              <a:lnSpc>
                <a:spcPts val="3359"/>
              </a:lnSpc>
            </a:pPr>
            <a:endParaRPr lang="en-US"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4762527" y="-2162488"/>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97898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49" name="Group 2"/>
          <p:cNvGrpSpPr/>
          <p:nvPr/>
        </p:nvGrpSpPr>
        <p:grpSpPr>
          <a:xfrm>
            <a:off x="-7912" y="3513780"/>
            <a:ext cx="18295912" cy="3230640"/>
            <a:chOff x="0" y="3553560"/>
            <a:chExt cx="19062000" cy="3230640"/>
          </a:xfrm>
        </p:grpSpPr>
        <p:sp>
          <p:nvSpPr>
            <p:cNvPr id="50" name="Freeform 3"/>
            <p:cNvSpPr/>
            <p:nvPr/>
          </p:nvSpPr>
          <p:spPr>
            <a:xfrm>
              <a:off x="0" y="3698280"/>
              <a:ext cx="19062000" cy="3085920"/>
            </a:xfrm>
            <a:custGeom>
              <a:avLst/>
              <a:gdLst>
                <a:gd name="textAreaLeft" fmla="*/ 0 w 19062000"/>
                <a:gd name="textAreaRight" fmla="*/ 19062360 w 19062000"/>
                <a:gd name="textAreaTop" fmla="*/ 0 h 3085920"/>
                <a:gd name="textAreaBottom" fmla="*/ 3086280 h 3085920"/>
              </a:gdLst>
              <a:ahLst/>
              <a:cxnLst/>
              <a:rect l="textAreaLeft" t="textAreaTop" r="textAreaRight" b="textAreaBottom"/>
              <a:pathLst>
                <a:path w="5020540" h="812800">
                  <a:moveTo>
                    <a:pt x="0" y="0"/>
                  </a:moveTo>
                  <a:lnTo>
                    <a:pt x="5020540" y="0"/>
                  </a:lnTo>
                  <a:lnTo>
                    <a:pt x="5020540" y="812800"/>
                  </a:lnTo>
                  <a:lnTo>
                    <a:pt x="0" y="812800"/>
                  </a:lnTo>
                  <a:close/>
                </a:path>
              </a:pathLst>
            </a:custGeom>
            <a:solidFill>
              <a:srgbClr val="D0E9E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1" name="TextBox 4"/>
            <p:cNvSpPr/>
            <p:nvPr/>
          </p:nvSpPr>
          <p:spPr>
            <a:xfrm>
              <a:off x="0" y="3553560"/>
              <a:ext cx="3085920" cy="3230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pic>
        <p:nvPicPr>
          <p:cNvPr id="65" name="Picture 18"/>
          <p:cNvPicPr/>
          <p:nvPr/>
        </p:nvPicPr>
        <p:blipFill>
          <a:blip r:embed="rId9"/>
          <a:stretch/>
        </p:blipFill>
        <p:spPr>
          <a:xfrm>
            <a:off x="7758720" y="9258480"/>
            <a:ext cx="3710520" cy="779040"/>
          </a:xfrm>
          <a:prstGeom prst="rect">
            <a:avLst/>
          </a:prstGeom>
          <a:ln w="0">
            <a:noFill/>
          </a:ln>
        </p:spPr>
      </p:pic>
      <p:sp>
        <p:nvSpPr>
          <p:cNvPr id="2" name="Pravokotnik 1">
            <a:extLst>
              <a:ext uri="{FF2B5EF4-FFF2-40B4-BE49-F238E27FC236}">
                <a16:creationId xmlns:a16="http://schemas.microsoft.com/office/drawing/2014/main" id="{1C0F6F27-A51B-4C1D-95C5-E56131A9308F}"/>
              </a:ext>
            </a:extLst>
          </p:cNvPr>
          <p:cNvSpPr/>
          <p:nvPr/>
        </p:nvSpPr>
        <p:spPr>
          <a:xfrm>
            <a:off x="2621159" y="3822367"/>
            <a:ext cx="14883069" cy="1938992"/>
          </a:xfrm>
          <a:prstGeom prst="rect">
            <a:avLst/>
          </a:prstGeom>
        </p:spPr>
        <p:txBody>
          <a:bodyPr wrap="square">
            <a:spAutoFit/>
          </a:bodyPr>
          <a:lstStyle/>
          <a:p>
            <a:r>
              <a:rPr lang="en-US" sz="6000" dirty="0" err="1"/>
              <a:t>Iskanje</a:t>
            </a:r>
            <a:r>
              <a:rPr lang="en-US" sz="6000" dirty="0"/>
              <a:t> </a:t>
            </a:r>
            <a:r>
              <a:rPr lang="en-US" sz="6000" dirty="0" err="1"/>
              <a:t>inovativnih</a:t>
            </a:r>
            <a:r>
              <a:rPr lang="en-US" sz="6000" dirty="0"/>
              <a:t> </a:t>
            </a:r>
            <a:r>
              <a:rPr lang="en-US" sz="6000" dirty="0" err="1"/>
              <a:t>razvojnih</a:t>
            </a:r>
            <a:r>
              <a:rPr lang="en-US" sz="6000" dirty="0"/>
              <a:t> </a:t>
            </a:r>
            <a:r>
              <a:rPr lang="en-US" sz="6000" dirty="0" err="1"/>
              <a:t>rešitev</a:t>
            </a:r>
            <a:r>
              <a:rPr lang="en-US" sz="6000" dirty="0"/>
              <a:t> in </a:t>
            </a:r>
            <a:r>
              <a:rPr lang="en-US" sz="6000" dirty="0" err="1"/>
              <a:t>širjenje</a:t>
            </a:r>
            <a:r>
              <a:rPr lang="en-US" sz="6000" dirty="0"/>
              <a:t> </a:t>
            </a:r>
            <a:r>
              <a:rPr lang="en-US" sz="6000" dirty="0" err="1"/>
              <a:t>znanja</a:t>
            </a:r>
            <a:r>
              <a:rPr lang="en-US" sz="6000"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3: Standard projektnega vodenja</a:t>
            </a:r>
            <a:endParaRPr lang="en-US" sz="6600" spc="-1" dirty="0">
              <a:solidFill>
                <a:srgbClr val="000000"/>
              </a:solidFill>
            </a:endParaRPr>
          </a:p>
        </p:txBody>
      </p:sp>
      <p:sp>
        <p:nvSpPr>
          <p:cNvPr id="148" name="TextBox 5"/>
          <p:cNvSpPr/>
          <p:nvPr/>
        </p:nvSpPr>
        <p:spPr>
          <a:xfrm>
            <a:off x="1886543" y="2024355"/>
            <a:ext cx="15492480" cy="68941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dirty="0" err="1"/>
              <a:t>Metodologija</a:t>
            </a:r>
            <a:r>
              <a:rPr lang="en-US" sz="3200" dirty="0"/>
              <a:t> </a:t>
            </a:r>
            <a:r>
              <a:rPr lang="en-US" sz="3200" dirty="0" err="1"/>
              <a:t>projektnega</a:t>
            </a:r>
            <a:r>
              <a:rPr lang="en-US" sz="3200" dirty="0"/>
              <a:t> </a:t>
            </a:r>
            <a:r>
              <a:rPr lang="en-US" sz="3200" dirty="0" err="1"/>
              <a:t>vodenja</a:t>
            </a:r>
            <a:r>
              <a:rPr lang="en-US" sz="3200" dirty="0"/>
              <a:t> </a:t>
            </a:r>
            <a:r>
              <a:rPr lang="en-US" sz="3200" dirty="0" err="1"/>
              <a:t>predstavlja</a:t>
            </a:r>
            <a:r>
              <a:rPr lang="en-US" sz="3200" dirty="0"/>
              <a:t> </a:t>
            </a:r>
            <a:r>
              <a:rPr lang="en-US" sz="3200" dirty="0" err="1"/>
              <a:t>smernice</a:t>
            </a:r>
            <a:r>
              <a:rPr lang="en-US" sz="3200" dirty="0"/>
              <a:t> za </a:t>
            </a:r>
            <a:r>
              <a:rPr lang="en-US" sz="3200" dirty="0" err="1"/>
              <a:t>vodenje</a:t>
            </a:r>
            <a:r>
              <a:rPr lang="en-US" sz="3200" dirty="0"/>
              <a:t> </a:t>
            </a:r>
            <a:r>
              <a:rPr lang="en-US" sz="3200" dirty="0" err="1"/>
              <a:t>projektov</a:t>
            </a:r>
            <a:r>
              <a:rPr lang="en-US" sz="3200" dirty="0"/>
              <a:t> in je </a:t>
            </a:r>
            <a:r>
              <a:rPr lang="en-US" sz="3200" dirty="0" err="1"/>
              <a:t>eden</a:t>
            </a:r>
            <a:r>
              <a:rPr lang="en-US" sz="3200" dirty="0"/>
              <a:t> od </a:t>
            </a:r>
            <a:r>
              <a:rPr lang="en-US" sz="3200" dirty="0" err="1"/>
              <a:t>pomembnih</a:t>
            </a:r>
            <a:r>
              <a:rPr lang="en-US" sz="3200" dirty="0"/>
              <a:t> </a:t>
            </a:r>
            <a:r>
              <a:rPr lang="en-US" sz="3200" dirty="0" err="1"/>
              <a:t>dejavnikov</a:t>
            </a:r>
            <a:r>
              <a:rPr lang="en-US" sz="3200" dirty="0"/>
              <a:t> za </a:t>
            </a:r>
            <a:r>
              <a:rPr lang="en-US" sz="3200" dirty="0" err="1"/>
              <a:t>uspešen</a:t>
            </a:r>
            <a:r>
              <a:rPr lang="en-US" sz="3200" dirty="0"/>
              <a:t> </a:t>
            </a:r>
            <a:r>
              <a:rPr lang="en-US" sz="3200" dirty="0" err="1"/>
              <a:t>zaključek</a:t>
            </a:r>
            <a:r>
              <a:rPr lang="en-US" sz="3200" dirty="0"/>
              <a:t> </a:t>
            </a:r>
            <a:r>
              <a:rPr lang="en-US" sz="3200" dirty="0" err="1"/>
              <a:t>projektov</a:t>
            </a:r>
            <a:r>
              <a:rPr lang="en-US" sz="3200" dirty="0"/>
              <a:t>.</a:t>
            </a:r>
            <a:endParaRPr lang="sl-SI" sz="3200" dirty="0"/>
          </a:p>
          <a:p>
            <a:endParaRPr lang="sl-SI" sz="3200" dirty="0"/>
          </a:p>
          <a:p>
            <a:r>
              <a:rPr lang="en-US" sz="3200" dirty="0"/>
              <a:t>V </a:t>
            </a:r>
            <a:r>
              <a:rPr lang="en-US" sz="3200" dirty="0" err="1"/>
              <a:t>svetu</a:t>
            </a:r>
            <a:r>
              <a:rPr lang="en-US" sz="3200" dirty="0"/>
              <a:t> se </a:t>
            </a:r>
            <a:r>
              <a:rPr lang="en-US" sz="3200" dirty="0" err="1"/>
              <a:t>najpogosteje</a:t>
            </a:r>
            <a:r>
              <a:rPr lang="en-US" sz="3200" dirty="0"/>
              <a:t> </a:t>
            </a:r>
            <a:r>
              <a:rPr lang="en-US" sz="3200" dirty="0" err="1"/>
              <a:t>uporabljajo</a:t>
            </a:r>
            <a:r>
              <a:rPr lang="en-US" sz="3200" dirty="0"/>
              <a:t> </a:t>
            </a:r>
            <a:r>
              <a:rPr lang="en-US" sz="3200" dirty="0" err="1"/>
              <a:t>naslednje</a:t>
            </a:r>
            <a:r>
              <a:rPr lang="en-US" sz="3200" dirty="0"/>
              <a:t> </a:t>
            </a:r>
            <a:r>
              <a:rPr lang="en-US" sz="3200" dirty="0" err="1"/>
              <a:t>metodologije</a:t>
            </a:r>
            <a:r>
              <a:rPr lang="en-US" sz="3200" dirty="0"/>
              <a:t> </a:t>
            </a:r>
            <a:r>
              <a:rPr lang="en-US" sz="3200" dirty="0" err="1"/>
              <a:t>projektnega</a:t>
            </a:r>
            <a:r>
              <a:rPr lang="en-US" sz="3200" dirty="0"/>
              <a:t> </a:t>
            </a:r>
            <a:r>
              <a:rPr lang="en-US" sz="3200" dirty="0" err="1"/>
              <a:t>vodenja</a:t>
            </a:r>
            <a:r>
              <a:rPr lang="en-US" sz="3200" dirty="0"/>
              <a:t>:</a:t>
            </a:r>
            <a:endParaRPr lang="sl-SI" sz="3200" dirty="0"/>
          </a:p>
          <a:p>
            <a:pPr marL="457200" indent="-457200">
              <a:buFont typeface="Arial" panose="020B0604020202020204" pitchFamily="34" charset="0"/>
              <a:buChar char="•"/>
            </a:pPr>
            <a:r>
              <a:rPr lang="en-US" sz="3200" dirty="0" err="1"/>
              <a:t>Projektno</a:t>
            </a:r>
            <a:r>
              <a:rPr lang="en-US" sz="3200" dirty="0"/>
              <a:t> </a:t>
            </a:r>
            <a:r>
              <a:rPr lang="en-US" sz="3200" dirty="0" err="1"/>
              <a:t>vodenje</a:t>
            </a:r>
            <a:r>
              <a:rPr lang="en-US" sz="3200" dirty="0"/>
              <a:t> (Project Management Body of Knowledge - PMBOK)</a:t>
            </a:r>
            <a:endParaRPr lang="sl-SI" sz="3200" dirty="0"/>
          </a:p>
          <a:p>
            <a:pPr marL="457200" indent="-457200">
              <a:buFont typeface="Arial" panose="020B0604020202020204" pitchFamily="34" charset="0"/>
              <a:buChar char="•"/>
            </a:pPr>
            <a:r>
              <a:rPr lang="en-US" sz="3200" dirty="0" err="1"/>
              <a:t>projekti</a:t>
            </a:r>
            <a:r>
              <a:rPr lang="en-US" sz="3200" dirty="0"/>
              <a:t> v </a:t>
            </a:r>
            <a:r>
              <a:rPr lang="en-US" sz="3200" dirty="0" err="1"/>
              <a:t>nadzorovanem</a:t>
            </a:r>
            <a:r>
              <a:rPr lang="en-US" sz="3200" dirty="0"/>
              <a:t> </a:t>
            </a:r>
            <a:r>
              <a:rPr lang="en-US" sz="3200" dirty="0" err="1"/>
              <a:t>okolju</a:t>
            </a:r>
            <a:r>
              <a:rPr lang="en-US" sz="3200" dirty="0"/>
              <a:t>, </a:t>
            </a:r>
            <a:r>
              <a:rPr lang="en-US" sz="3200" dirty="0" err="1"/>
              <a:t>različica</a:t>
            </a:r>
            <a:r>
              <a:rPr lang="en-US" sz="3200" dirty="0"/>
              <a:t> 2 (PRINCE2)</a:t>
            </a:r>
            <a:endParaRPr lang="sl-SI" sz="3200" dirty="0"/>
          </a:p>
          <a:p>
            <a:endParaRPr lang="sl-SI" sz="3200" dirty="0"/>
          </a:p>
          <a:p>
            <a:r>
              <a:rPr lang="en-US" sz="3200" dirty="0" err="1"/>
              <a:t>Odločitev</a:t>
            </a:r>
            <a:r>
              <a:rPr lang="en-US" sz="3200" dirty="0"/>
              <a:t> o </a:t>
            </a:r>
            <a:r>
              <a:rPr lang="en-US" sz="3200" dirty="0" err="1"/>
              <a:t>metodologiji</a:t>
            </a:r>
            <a:r>
              <a:rPr lang="en-US" sz="3200" dirty="0"/>
              <a:t> </a:t>
            </a:r>
            <a:r>
              <a:rPr lang="en-US" sz="3200" dirty="0" err="1"/>
              <a:t>projektnega</a:t>
            </a:r>
            <a:r>
              <a:rPr lang="en-US" sz="3200" dirty="0"/>
              <a:t> </a:t>
            </a:r>
            <a:r>
              <a:rPr lang="en-US" sz="3200" dirty="0" err="1"/>
              <a:t>vodenja</a:t>
            </a:r>
            <a:r>
              <a:rPr lang="en-US" sz="3200" dirty="0"/>
              <a:t> je </a:t>
            </a:r>
            <a:r>
              <a:rPr lang="en-US" sz="3200" dirty="0" err="1"/>
              <a:t>odvisna</a:t>
            </a:r>
            <a:r>
              <a:rPr lang="en-US" sz="3200" dirty="0"/>
              <a:t> od: </a:t>
            </a:r>
            <a:endParaRPr lang="sl-SI" sz="3200" dirty="0"/>
          </a:p>
          <a:p>
            <a:pPr marL="514350" indent="-514350">
              <a:buAutoNum type="arabicPeriod"/>
            </a:pPr>
            <a:r>
              <a:rPr lang="en-US" sz="3200" dirty="0" err="1"/>
              <a:t>splošne</a:t>
            </a:r>
            <a:r>
              <a:rPr lang="en-US" sz="3200" dirty="0"/>
              <a:t> </a:t>
            </a:r>
            <a:r>
              <a:rPr lang="en-US" sz="3200" dirty="0" err="1"/>
              <a:t>strategije</a:t>
            </a:r>
            <a:r>
              <a:rPr lang="en-US" sz="3200" dirty="0"/>
              <a:t> </a:t>
            </a:r>
            <a:r>
              <a:rPr lang="en-US" sz="3200" dirty="0" err="1"/>
              <a:t>organizacije</a:t>
            </a:r>
            <a:r>
              <a:rPr lang="en-US" sz="3200" dirty="0"/>
              <a:t>, </a:t>
            </a:r>
            <a:r>
              <a:rPr lang="en-US" sz="3200" dirty="0" err="1"/>
              <a:t>tj</a:t>
            </a:r>
            <a:r>
              <a:rPr lang="en-US" sz="3200" dirty="0"/>
              <a:t>. </a:t>
            </a:r>
            <a:r>
              <a:rPr lang="en-US" sz="3200" dirty="0" err="1"/>
              <a:t>kako</a:t>
            </a:r>
            <a:r>
              <a:rPr lang="en-US" sz="3200" dirty="0"/>
              <a:t> </a:t>
            </a:r>
            <a:r>
              <a:rPr lang="en-US" sz="3200" dirty="0" err="1"/>
              <a:t>konkurenčni</a:t>
            </a:r>
            <a:r>
              <a:rPr lang="en-US" sz="3200" dirty="0"/>
              <a:t> </a:t>
            </a:r>
            <a:r>
              <a:rPr lang="en-US" sz="3200" dirty="0" err="1"/>
              <a:t>smo</a:t>
            </a:r>
            <a:r>
              <a:rPr lang="en-US" sz="3200" dirty="0"/>
              <a:t> </a:t>
            </a:r>
            <a:r>
              <a:rPr lang="en-US" sz="3200" dirty="0" err="1"/>
              <a:t>kot</a:t>
            </a:r>
            <a:r>
              <a:rPr lang="en-US" sz="3200" dirty="0"/>
              <a:t> </a:t>
            </a:r>
            <a:r>
              <a:rPr lang="en-US" sz="3200" dirty="0" err="1"/>
              <a:t>regionalna</a:t>
            </a:r>
            <a:r>
              <a:rPr lang="en-US" sz="3200" dirty="0"/>
              <a:t> </a:t>
            </a:r>
            <a:r>
              <a:rPr lang="en-US" sz="3200" dirty="0" err="1"/>
              <a:t>razvojna</a:t>
            </a:r>
            <a:r>
              <a:rPr lang="en-US" sz="3200" dirty="0"/>
              <a:t> </a:t>
            </a:r>
            <a:r>
              <a:rPr lang="en-US" sz="3200" dirty="0" err="1"/>
              <a:t>agencija</a:t>
            </a:r>
            <a:endParaRPr lang="sl-SI" sz="3200" dirty="0"/>
          </a:p>
          <a:p>
            <a:pPr marL="514350" indent="-514350">
              <a:buAutoNum type="arabicPeriod"/>
            </a:pPr>
            <a:r>
              <a:rPr lang="en-US" sz="3200" dirty="0" err="1"/>
              <a:t>velikosti</a:t>
            </a:r>
            <a:r>
              <a:rPr lang="en-US" sz="3200" dirty="0"/>
              <a:t> </a:t>
            </a:r>
            <a:r>
              <a:rPr lang="en-US" sz="3200" dirty="0" err="1"/>
              <a:t>projektne</a:t>
            </a:r>
            <a:r>
              <a:rPr lang="en-US" sz="3200" dirty="0"/>
              <a:t> </a:t>
            </a:r>
            <a:r>
              <a:rPr lang="en-US" sz="3200" dirty="0" err="1"/>
              <a:t>skupine</a:t>
            </a:r>
            <a:r>
              <a:rPr lang="en-US" sz="3200" dirty="0"/>
              <a:t> in/</a:t>
            </a:r>
            <a:r>
              <a:rPr lang="en-US" sz="3200" dirty="0" err="1"/>
              <a:t>ali</a:t>
            </a:r>
            <a:r>
              <a:rPr lang="en-US" sz="3200" dirty="0"/>
              <a:t> </a:t>
            </a:r>
            <a:r>
              <a:rPr lang="en-US" sz="3200" dirty="0" err="1"/>
              <a:t>obsega</a:t>
            </a:r>
            <a:r>
              <a:rPr lang="en-US" sz="3200" dirty="0"/>
              <a:t> </a:t>
            </a:r>
            <a:r>
              <a:rPr lang="en-US" sz="3200" dirty="0" err="1"/>
              <a:t>projekta</a:t>
            </a:r>
            <a:r>
              <a:rPr lang="en-US" sz="3200" dirty="0"/>
              <a:t>, ki ga je </a:t>
            </a:r>
            <a:r>
              <a:rPr lang="en-US" sz="3200" dirty="0" err="1"/>
              <a:t>treba</a:t>
            </a:r>
            <a:r>
              <a:rPr lang="en-US" sz="3200" dirty="0"/>
              <a:t> </a:t>
            </a:r>
            <a:r>
              <a:rPr lang="en-US" sz="3200" dirty="0" err="1"/>
              <a:t>upravljati</a:t>
            </a:r>
            <a:r>
              <a:rPr lang="en-US" sz="3200" dirty="0"/>
              <a:t>;</a:t>
            </a:r>
            <a:endParaRPr lang="sl-SI" sz="3200" dirty="0"/>
          </a:p>
          <a:p>
            <a:pPr marL="514350" indent="-514350">
              <a:buAutoNum type="arabicPeriod"/>
            </a:pPr>
            <a:r>
              <a:rPr lang="en-US" sz="3200" dirty="0" err="1"/>
              <a:t>rednostna</a:t>
            </a:r>
            <a:r>
              <a:rPr lang="en-US" sz="3200" dirty="0"/>
              <a:t> </a:t>
            </a:r>
            <a:r>
              <a:rPr lang="en-US" sz="3200" dirty="0" err="1"/>
              <a:t>naloga</a:t>
            </a:r>
            <a:r>
              <a:rPr lang="en-US" sz="3200" dirty="0"/>
              <a:t> </a:t>
            </a:r>
            <a:r>
              <a:rPr lang="en-US" sz="3200" dirty="0" err="1"/>
              <a:t>projekta</a:t>
            </a:r>
            <a:r>
              <a:rPr lang="en-US" sz="3200" dirty="0"/>
              <a:t>;</a:t>
            </a:r>
            <a:endParaRPr lang="sl-SI" sz="3200" dirty="0"/>
          </a:p>
          <a:p>
            <a:pPr marL="514350" indent="-514350">
              <a:buAutoNum type="arabicPeriod"/>
            </a:pPr>
            <a:r>
              <a:rPr lang="en-US" sz="3200" dirty="0" err="1"/>
              <a:t>Kako</a:t>
            </a:r>
            <a:r>
              <a:rPr lang="en-US" sz="3200" dirty="0"/>
              <a:t> </a:t>
            </a:r>
            <a:r>
              <a:rPr lang="en-US" sz="3200" dirty="0" err="1"/>
              <a:t>pomemben</a:t>
            </a:r>
            <a:r>
              <a:rPr lang="en-US" sz="3200" dirty="0"/>
              <a:t> je </a:t>
            </a:r>
            <a:r>
              <a:rPr lang="en-US" sz="3200" dirty="0" err="1"/>
              <a:t>projekt</a:t>
            </a:r>
            <a:r>
              <a:rPr lang="en-US" sz="3200" dirty="0"/>
              <a:t> za </a:t>
            </a:r>
            <a:r>
              <a:rPr lang="en-US" sz="3200" dirty="0" err="1"/>
              <a:t>podjetje</a:t>
            </a:r>
            <a:r>
              <a:rPr lang="en-US" sz="3200" dirty="0"/>
              <a:t>;</a:t>
            </a:r>
            <a:endParaRPr lang="sl-SI" sz="3200" dirty="0"/>
          </a:p>
          <a:p>
            <a:pPr marL="514350" indent="-514350">
              <a:buAutoNum type="arabicPeriod"/>
            </a:pPr>
            <a:r>
              <a:rPr lang="en-US" sz="3200" dirty="0" err="1"/>
              <a:t>Kako</a:t>
            </a:r>
            <a:r>
              <a:rPr lang="en-US" sz="3200" dirty="0"/>
              <a:t> </a:t>
            </a:r>
            <a:r>
              <a:rPr lang="en-US" sz="3200" dirty="0" err="1"/>
              <a:t>prilagodljiva</a:t>
            </a:r>
            <a:r>
              <a:rPr lang="en-US" sz="3200" dirty="0"/>
              <a:t> je </a:t>
            </a:r>
            <a:r>
              <a:rPr lang="en-US" sz="3200" dirty="0" err="1"/>
              <a:t>metodologija</a:t>
            </a:r>
            <a:r>
              <a:rPr lang="en-US" sz="3200" dirty="0"/>
              <a:t> in </a:t>
            </a:r>
            <a:r>
              <a:rPr lang="en-US" sz="3200" dirty="0" err="1"/>
              <a:t>njeni</a:t>
            </a:r>
            <a:r>
              <a:rPr lang="en-US" sz="3200" dirty="0"/>
              <a:t> </a:t>
            </a:r>
            <a:r>
              <a:rPr lang="en-US" sz="3200" dirty="0" err="1"/>
              <a:t>sestavni</a:t>
            </a:r>
            <a:r>
              <a:rPr lang="en-US" sz="3200" dirty="0"/>
              <a:t> deli.</a:t>
            </a:r>
            <a:endParaRPr lang="en-US" sz="3200" spc="-1" dirty="0">
              <a:solidFill>
                <a:srgbClr val="000000"/>
              </a:solidFill>
            </a:endParaRPr>
          </a:p>
        </p:txBody>
      </p:sp>
      <p:pic>
        <p:nvPicPr>
          <p:cNvPr id="150" name="Picture 7"/>
          <p:cNvPicPr/>
          <p:nvPr/>
        </p:nvPicPr>
        <p:blipFill>
          <a:blip r:embed="rId2"/>
          <a:stretch/>
        </p:blipFill>
        <p:spPr>
          <a:xfrm rot="1836600">
            <a:off x="0" y="-2006640"/>
            <a:ext cx="3333600" cy="3588120"/>
          </a:xfrm>
          <a:prstGeom prst="rect">
            <a:avLst/>
          </a:prstGeom>
          <a:ln w="0">
            <a:noFill/>
          </a:ln>
        </p:spPr>
      </p:pic>
      <p:pic>
        <p:nvPicPr>
          <p:cNvPr id="152" name="Picture 9"/>
          <p:cNvPicPr/>
          <p:nvPr/>
        </p:nvPicPr>
        <p:blipFill>
          <a:blip r:embed="rId3"/>
          <a:stretch/>
        </p:blipFill>
        <p:spPr>
          <a:xfrm>
            <a:off x="16418880" y="0"/>
            <a:ext cx="1868760" cy="1868760"/>
          </a:xfrm>
          <a:prstGeom prst="rect">
            <a:avLst/>
          </a:prstGeom>
          <a:ln w="0">
            <a:noFill/>
          </a:ln>
        </p:spPr>
      </p:pic>
      <p:pic>
        <p:nvPicPr>
          <p:cNvPr id="153" name="Picture 10"/>
          <p:cNvPicPr/>
          <p:nvPr/>
        </p:nvPicPr>
        <p:blipFill>
          <a:blip r:embed="rId4"/>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64092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3: Standard projektnega vodenja</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pic>
        <p:nvPicPr>
          <p:cNvPr id="2" name="Slika 1">
            <a:extLst>
              <a:ext uri="{FF2B5EF4-FFF2-40B4-BE49-F238E27FC236}">
                <a16:creationId xmlns:a16="http://schemas.microsoft.com/office/drawing/2014/main" id="{BAA588CE-26CF-433A-8007-191CAB90CDF6}"/>
              </a:ext>
            </a:extLst>
          </p:cNvPr>
          <p:cNvPicPr>
            <a:picLocks noChangeAspect="1"/>
          </p:cNvPicPr>
          <p:nvPr/>
        </p:nvPicPr>
        <p:blipFill>
          <a:blip r:embed="rId6"/>
          <a:stretch>
            <a:fillRect/>
          </a:stretch>
        </p:blipFill>
        <p:spPr>
          <a:xfrm>
            <a:off x="1666800" y="1868760"/>
            <a:ext cx="7829550" cy="8210550"/>
          </a:xfrm>
          <a:prstGeom prst="rect">
            <a:avLst/>
          </a:prstGeom>
        </p:spPr>
      </p:pic>
      <p:sp>
        <p:nvSpPr>
          <p:cNvPr id="3" name="Pravokotnik 2">
            <a:extLst>
              <a:ext uri="{FF2B5EF4-FFF2-40B4-BE49-F238E27FC236}">
                <a16:creationId xmlns:a16="http://schemas.microsoft.com/office/drawing/2014/main" id="{47B8177E-5315-458C-B7CA-C0D876A9C2FA}"/>
              </a:ext>
            </a:extLst>
          </p:cNvPr>
          <p:cNvSpPr/>
          <p:nvPr/>
        </p:nvSpPr>
        <p:spPr>
          <a:xfrm>
            <a:off x="9518520" y="7622683"/>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sp>
        <p:nvSpPr>
          <p:cNvPr id="4" name="Pravokotnik 3">
            <a:extLst>
              <a:ext uri="{FF2B5EF4-FFF2-40B4-BE49-F238E27FC236}">
                <a16:creationId xmlns:a16="http://schemas.microsoft.com/office/drawing/2014/main" id="{143C0C4A-DCE4-46BD-BA69-C720A9D7765A}"/>
              </a:ext>
            </a:extLst>
          </p:cNvPr>
          <p:cNvSpPr/>
          <p:nvPr/>
        </p:nvSpPr>
        <p:spPr>
          <a:xfrm>
            <a:off x="9762336" y="2180205"/>
            <a:ext cx="8183697" cy="584775"/>
          </a:xfrm>
          <a:prstGeom prst="rect">
            <a:avLst/>
          </a:prstGeom>
        </p:spPr>
        <p:txBody>
          <a:bodyPr wrap="square">
            <a:spAutoFit/>
          </a:bodyPr>
          <a:lstStyle/>
          <a:p>
            <a:r>
              <a:rPr lang="sl-SI" sz="3200" dirty="0"/>
              <a:t>Primerjava: PRINCE2 </a:t>
            </a:r>
            <a:r>
              <a:rPr lang="sl-SI" sz="3200" dirty="0" err="1"/>
              <a:t>vs</a:t>
            </a:r>
            <a:r>
              <a:rPr lang="sl-SI" sz="3200" dirty="0"/>
              <a:t>. PMBOK (1)</a:t>
            </a:r>
            <a:endParaRPr lang="en-US" dirty="0"/>
          </a:p>
        </p:txBody>
      </p:sp>
    </p:spTree>
    <p:extLst>
      <p:ext uri="{BB962C8B-B14F-4D97-AF65-F5344CB8AC3E}">
        <p14:creationId xmlns:p14="http://schemas.microsoft.com/office/powerpoint/2010/main" val="2419810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4" name="Slika 3">
            <a:extLst>
              <a:ext uri="{FF2B5EF4-FFF2-40B4-BE49-F238E27FC236}">
                <a16:creationId xmlns:a16="http://schemas.microsoft.com/office/drawing/2014/main" id="{7D7CD66A-454B-45EF-A7CC-72C4CEC1AE23}"/>
              </a:ext>
            </a:extLst>
          </p:cNvPr>
          <p:cNvPicPr>
            <a:picLocks noChangeAspect="1"/>
          </p:cNvPicPr>
          <p:nvPr/>
        </p:nvPicPr>
        <p:blipFill>
          <a:blip r:embed="rId6"/>
          <a:stretch>
            <a:fillRect/>
          </a:stretch>
        </p:blipFill>
        <p:spPr>
          <a:xfrm>
            <a:off x="2035629" y="2549537"/>
            <a:ext cx="10276114" cy="7220716"/>
          </a:xfrm>
          <a:prstGeom prst="rect">
            <a:avLst/>
          </a:prstGeom>
        </p:spPr>
      </p:pic>
      <p:sp>
        <p:nvSpPr>
          <p:cNvPr id="10" name="Pravokotnik 9">
            <a:extLst>
              <a:ext uri="{FF2B5EF4-FFF2-40B4-BE49-F238E27FC236}">
                <a16:creationId xmlns:a16="http://schemas.microsoft.com/office/drawing/2014/main" id="{5EA4AB5E-DBAF-40D1-845F-0B06702D4164}"/>
              </a:ext>
            </a:extLst>
          </p:cNvPr>
          <p:cNvSpPr/>
          <p:nvPr/>
        </p:nvSpPr>
        <p:spPr>
          <a:xfrm>
            <a:off x="1857734" y="1887817"/>
            <a:ext cx="8183697" cy="584775"/>
          </a:xfrm>
          <a:prstGeom prst="rect">
            <a:avLst/>
          </a:prstGeom>
        </p:spPr>
        <p:txBody>
          <a:bodyPr wrap="square">
            <a:spAutoFit/>
          </a:bodyPr>
          <a:lstStyle/>
          <a:p>
            <a:r>
              <a:rPr lang="sl-SI" sz="3200" dirty="0"/>
              <a:t>Primerjava: PRINCE2 </a:t>
            </a:r>
            <a:r>
              <a:rPr lang="sl-SI" sz="3200" dirty="0" err="1"/>
              <a:t>vs</a:t>
            </a:r>
            <a:r>
              <a:rPr lang="sl-SI" sz="3200" dirty="0"/>
              <a:t>. PMBOK (4)</a:t>
            </a:r>
            <a:endParaRPr lang="en-US" dirty="0"/>
          </a:p>
        </p:txBody>
      </p:sp>
    </p:spTree>
    <p:extLst>
      <p:ext uri="{BB962C8B-B14F-4D97-AF65-F5344CB8AC3E}">
        <p14:creationId xmlns:p14="http://schemas.microsoft.com/office/powerpoint/2010/main" val="647880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73622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err="1">
                <a:solidFill>
                  <a:srgbClr val="000000"/>
                </a:solidFill>
                <a:latin typeface="Abhaya Libre Regular"/>
              </a:rPr>
              <a:t>Chapter</a:t>
            </a:r>
            <a:r>
              <a:rPr lang="sl-SI" sz="6410" spc="-1" dirty="0">
                <a:solidFill>
                  <a:srgbClr val="000000"/>
                </a:solidFill>
                <a:latin typeface="Abhaya Libre Regular"/>
              </a:rPr>
              <a:t> 3: </a:t>
            </a:r>
            <a:r>
              <a:rPr lang="sl-SI" sz="6600" spc="-49" dirty="0">
                <a:solidFill>
                  <a:srgbClr val="000000"/>
                </a:solidFill>
                <a:latin typeface="Abhaya Libre Regular"/>
              </a:rPr>
              <a:t>Project management standard</a:t>
            </a: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944189" y="9245880"/>
            <a:ext cx="3710520" cy="779040"/>
          </a:xfrm>
          <a:prstGeom prst="rect">
            <a:avLst/>
          </a:prstGeom>
          <a:ln w="0">
            <a:noFill/>
          </a:ln>
        </p:spPr>
      </p:pic>
      <p:sp>
        <p:nvSpPr>
          <p:cNvPr id="3" name="Pravokotnik 2">
            <a:extLst>
              <a:ext uri="{FF2B5EF4-FFF2-40B4-BE49-F238E27FC236}">
                <a16:creationId xmlns:a16="http://schemas.microsoft.com/office/drawing/2014/main" id="{47B8177E-5315-458C-B7CA-C0D876A9C2FA}"/>
              </a:ext>
            </a:extLst>
          </p:cNvPr>
          <p:cNvSpPr/>
          <p:nvPr/>
        </p:nvSpPr>
        <p:spPr>
          <a:xfrm>
            <a:off x="10041431" y="2180205"/>
            <a:ext cx="4134465" cy="369332"/>
          </a:xfrm>
          <a:prstGeom prst="rect">
            <a:avLst/>
          </a:prstGeom>
        </p:spPr>
        <p:txBody>
          <a:bodyPr wrap="none">
            <a:spAutoFit/>
          </a:bodyPr>
          <a:lstStyle/>
          <a:p>
            <a:r>
              <a:rPr lang="sl-SI" dirty="0" err="1"/>
              <a:t>Ref</a:t>
            </a:r>
            <a:r>
              <a:rPr lang="sl-SI" dirty="0"/>
              <a:t>: </a:t>
            </a:r>
            <a:r>
              <a:rPr lang="en-US" dirty="0" err="1"/>
              <a:t>Ersin</a:t>
            </a:r>
            <a:r>
              <a:rPr lang="en-US" dirty="0"/>
              <a:t> </a:t>
            </a:r>
            <a:r>
              <a:rPr lang="en-US" dirty="0" err="1"/>
              <a:t>Karaman</a:t>
            </a:r>
            <a:r>
              <a:rPr lang="en-US" dirty="0"/>
              <a:t>, Murat Kurt</a:t>
            </a:r>
            <a:r>
              <a:rPr lang="sl-SI" dirty="0"/>
              <a:t> (2015)</a:t>
            </a:r>
            <a:endParaRPr lang="en-US" dirty="0"/>
          </a:p>
        </p:txBody>
      </p:sp>
      <p:pic>
        <p:nvPicPr>
          <p:cNvPr id="2" name="Slika 1">
            <a:extLst>
              <a:ext uri="{FF2B5EF4-FFF2-40B4-BE49-F238E27FC236}">
                <a16:creationId xmlns:a16="http://schemas.microsoft.com/office/drawing/2014/main" id="{CAFA2B56-6C72-4E58-B86F-5E97C90463D4}"/>
              </a:ext>
            </a:extLst>
          </p:cNvPr>
          <p:cNvPicPr>
            <a:picLocks noChangeAspect="1"/>
          </p:cNvPicPr>
          <p:nvPr/>
        </p:nvPicPr>
        <p:blipFill>
          <a:blip r:embed="rId6"/>
          <a:stretch>
            <a:fillRect/>
          </a:stretch>
        </p:blipFill>
        <p:spPr>
          <a:xfrm>
            <a:off x="1886543" y="2741222"/>
            <a:ext cx="11829457" cy="6799747"/>
          </a:xfrm>
          <a:prstGeom prst="rect">
            <a:avLst/>
          </a:prstGeom>
        </p:spPr>
      </p:pic>
      <p:sp>
        <p:nvSpPr>
          <p:cNvPr id="10" name="Pravokotnik 9">
            <a:extLst>
              <a:ext uri="{FF2B5EF4-FFF2-40B4-BE49-F238E27FC236}">
                <a16:creationId xmlns:a16="http://schemas.microsoft.com/office/drawing/2014/main" id="{5E1D57D8-59A2-4A0C-81F7-F96A97CEA57D}"/>
              </a:ext>
            </a:extLst>
          </p:cNvPr>
          <p:cNvSpPr/>
          <p:nvPr/>
        </p:nvSpPr>
        <p:spPr>
          <a:xfrm>
            <a:off x="1857734" y="2034479"/>
            <a:ext cx="8183697" cy="584775"/>
          </a:xfrm>
          <a:prstGeom prst="rect">
            <a:avLst/>
          </a:prstGeom>
        </p:spPr>
        <p:txBody>
          <a:bodyPr wrap="square">
            <a:spAutoFit/>
          </a:bodyPr>
          <a:lstStyle/>
          <a:p>
            <a:r>
              <a:rPr lang="sl-SI" sz="3200" dirty="0"/>
              <a:t>Primerjava: PRINCE2 </a:t>
            </a:r>
            <a:r>
              <a:rPr lang="sl-SI" sz="3200" dirty="0" err="1"/>
              <a:t>vs</a:t>
            </a:r>
            <a:r>
              <a:rPr lang="sl-SI" sz="3200" dirty="0"/>
              <a:t>. PMBOK (5)</a:t>
            </a:r>
            <a:endParaRPr lang="en-US" dirty="0"/>
          </a:p>
        </p:txBody>
      </p:sp>
    </p:spTree>
    <p:extLst>
      <p:ext uri="{BB962C8B-B14F-4D97-AF65-F5344CB8AC3E}">
        <p14:creationId xmlns:p14="http://schemas.microsoft.com/office/powerpoint/2010/main" val="70721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142250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p:txBody>
      </p:sp>
      <p:sp>
        <p:nvSpPr>
          <p:cNvPr id="148" name="TextBox 5"/>
          <p:cNvSpPr/>
          <p:nvPr/>
        </p:nvSpPr>
        <p:spPr>
          <a:xfrm>
            <a:off x="1978980" y="2958626"/>
            <a:ext cx="15492480" cy="492442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sl-SI" sz="3200" dirty="0"/>
              <a:t>Priročnik</a:t>
            </a:r>
            <a:r>
              <a:rPr lang="en-US" sz="3200" dirty="0"/>
              <a:t>o </a:t>
            </a:r>
            <a:r>
              <a:rPr lang="en-US" sz="3200" dirty="0" err="1"/>
              <a:t>projektnem</a:t>
            </a:r>
            <a:r>
              <a:rPr lang="en-US" sz="3200" dirty="0"/>
              <a:t> </a:t>
            </a:r>
            <a:r>
              <a:rPr lang="en-US" sz="3200" dirty="0" err="1"/>
              <a:t>vodenju</a:t>
            </a:r>
            <a:r>
              <a:rPr lang="en-US" sz="3200" dirty="0"/>
              <a:t> (PMBOK) je </a:t>
            </a:r>
            <a:r>
              <a:rPr lang="en-US" sz="3200" dirty="0" err="1"/>
              <a:t>priročnik</a:t>
            </a:r>
            <a:r>
              <a:rPr lang="en-US" sz="3200" dirty="0"/>
              <a:t>, ki ga je </a:t>
            </a:r>
            <a:r>
              <a:rPr lang="en-US" sz="3200" dirty="0" err="1"/>
              <a:t>izdal</a:t>
            </a:r>
            <a:r>
              <a:rPr lang="en-US" sz="3200" dirty="0"/>
              <a:t> </a:t>
            </a:r>
            <a:r>
              <a:rPr lang="en-US" sz="3200" dirty="0" err="1"/>
              <a:t>Inštitut</a:t>
            </a:r>
            <a:r>
              <a:rPr lang="en-US" sz="3200" dirty="0"/>
              <a:t> za </a:t>
            </a:r>
            <a:r>
              <a:rPr lang="en-US" sz="3200" dirty="0" err="1"/>
              <a:t>projektno</a:t>
            </a:r>
            <a:r>
              <a:rPr lang="en-US" sz="3200" dirty="0"/>
              <a:t> </a:t>
            </a:r>
            <a:r>
              <a:rPr lang="en-US" sz="3200" dirty="0" err="1"/>
              <a:t>vodenje</a:t>
            </a:r>
            <a:r>
              <a:rPr lang="en-US" sz="3200" dirty="0"/>
              <a:t> (PMI) in </a:t>
            </a:r>
            <a:r>
              <a:rPr lang="en-US" sz="3200" dirty="0" err="1"/>
              <a:t>vsebuje</a:t>
            </a:r>
            <a:r>
              <a:rPr lang="en-US" sz="3200" dirty="0"/>
              <a:t> </a:t>
            </a:r>
            <a:r>
              <a:rPr lang="en-US" sz="3200" dirty="0" err="1"/>
              <a:t>standardno</a:t>
            </a:r>
            <a:r>
              <a:rPr lang="en-US" sz="3200" dirty="0"/>
              <a:t> </a:t>
            </a:r>
            <a:r>
              <a:rPr lang="en-US" sz="3200" dirty="0" err="1"/>
              <a:t>terminologijo</a:t>
            </a:r>
            <a:r>
              <a:rPr lang="en-US" sz="3200" dirty="0"/>
              <a:t>, </a:t>
            </a:r>
            <a:r>
              <a:rPr lang="en-US" sz="3200" dirty="0" err="1"/>
              <a:t>smernice</a:t>
            </a:r>
            <a:r>
              <a:rPr lang="en-US" sz="3200" dirty="0"/>
              <a:t> in </a:t>
            </a:r>
            <a:r>
              <a:rPr lang="en-US" sz="3200" dirty="0" err="1"/>
              <a:t>prakse</a:t>
            </a:r>
            <a:r>
              <a:rPr lang="en-US" sz="3200" dirty="0"/>
              <a:t> za </a:t>
            </a:r>
            <a:r>
              <a:rPr lang="en-US" sz="3200" dirty="0" err="1"/>
              <a:t>projektno</a:t>
            </a:r>
            <a:r>
              <a:rPr lang="en-US" sz="3200" dirty="0"/>
              <a:t> </a:t>
            </a:r>
            <a:r>
              <a:rPr lang="en-US" sz="3200" dirty="0" err="1"/>
              <a:t>vodenje</a:t>
            </a:r>
            <a:r>
              <a:rPr lang="en-US" sz="3200" dirty="0"/>
              <a:t>. </a:t>
            </a:r>
            <a:endParaRPr lang="sl-SI" sz="3200" dirty="0"/>
          </a:p>
          <a:p>
            <a:pPr algn="just"/>
            <a:endParaRPr lang="sl-SI" sz="3200" dirty="0"/>
          </a:p>
          <a:p>
            <a:pPr algn="just"/>
            <a:r>
              <a:rPr lang="en-US" sz="3200" dirty="0"/>
              <a:t>Na </a:t>
            </a:r>
            <a:r>
              <a:rPr lang="en-US" sz="3200" dirty="0" err="1"/>
              <a:t>splošno</a:t>
            </a:r>
            <a:r>
              <a:rPr lang="en-US" sz="3200" dirty="0"/>
              <a:t> PMBOK </a:t>
            </a:r>
            <a:r>
              <a:rPr lang="en-US" sz="3200" dirty="0" err="1"/>
              <a:t>zagotavlja</a:t>
            </a:r>
            <a:r>
              <a:rPr lang="en-US" sz="3200" dirty="0"/>
              <a:t> </a:t>
            </a:r>
            <a:r>
              <a:rPr lang="en-US" sz="3200" dirty="0" err="1"/>
              <a:t>okvir</a:t>
            </a:r>
            <a:r>
              <a:rPr lang="en-US" sz="3200" dirty="0"/>
              <a:t> za </a:t>
            </a:r>
            <a:r>
              <a:rPr lang="en-US" sz="3200" dirty="0" err="1"/>
              <a:t>upravljanje</a:t>
            </a:r>
            <a:r>
              <a:rPr lang="en-US" sz="3200" dirty="0"/>
              <a:t> </a:t>
            </a:r>
            <a:r>
              <a:rPr lang="en-US" sz="3200" dirty="0" err="1"/>
              <a:t>projektov</a:t>
            </a:r>
            <a:r>
              <a:rPr lang="en-US" sz="3200" dirty="0"/>
              <a:t>, ki ga je </a:t>
            </a:r>
            <a:r>
              <a:rPr lang="en-US" sz="3200" dirty="0" err="1"/>
              <a:t>mogoče</a:t>
            </a:r>
            <a:r>
              <a:rPr lang="en-US" sz="3200" dirty="0"/>
              <a:t> </a:t>
            </a:r>
            <a:r>
              <a:rPr lang="en-US" sz="3200" dirty="0" err="1"/>
              <a:t>prilagoditi</a:t>
            </a:r>
            <a:r>
              <a:rPr lang="en-US" sz="3200" dirty="0"/>
              <a:t> </a:t>
            </a:r>
            <a:r>
              <a:rPr lang="en-US" sz="3200" dirty="0" err="1"/>
              <a:t>različnim</a:t>
            </a:r>
            <a:r>
              <a:rPr lang="en-US" sz="3200" dirty="0"/>
              <a:t> </a:t>
            </a:r>
            <a:r>
              <a:rPr lang="en-US" sz="3200" dirty="0" err="1"/>
              <a:t>panogam</a:t>
            </a:r>
            <a:r>
              <a:rPr lang="en-US" sz="3200" dirty="0"/>
              <a:t> in </a:t>
            </a:r>
            <a:r>
              <a:rPr lang="en-US" sz="3200" dirty="0" err="1"/>
              <a:t>vrstam</a:t>
            </a:r>
            <a:r>
              <a:rPr lang="en-US" sz="3200" dirty="0"/>
              <a:t> </a:t>
            </a:r>
            <a:r>
              <a:rPr lang="en-US" sz="3200" dirty="0" err="1"/>
              <a:t>projektov</a:t>
            </a:r>
            <a:r>
              <a:rPr lang="en-US" sz="3200" dirty="0"/>
              <a:t>. </a:t>
            </a:r>
            <a:r>
              <a:rPr lang="en-US" sz="3200" dirty="0" err="1"/>
              <a:t>Poudarja</a:t>
            </a:r>
            <a:r>
              <a:rPr lang="en-US" sz="3200" dirty="0"/>
              <a:t> </a:t>
            </a:r>
            <a:r>
              <a:rPr lang="en-US" sz="3200" dirty="0" err="1"/>
              <a:t>pomen</a:t>
            </a:r>
            <a:r>
              <a:rPr lang="en-US" sz="3200" dirty="0"/>
              <a:t> </a:t>
            </a:r>
            <a:r>
              <a:rPr lang="en-US" sz="3200" dirty="0" err="1"/>
              <a:t>učinkovite</a:t>
            </a:r>
            <a:r>
              <a:rPr lang="en-US" sz="3200" dirty="0"/>
              <a:t> </a:t>
            </a:r>
            <a:r>
              <a:rPr lang="en-US" sz="3200" dirty="0" err="1"/>
              <a:t>komunikacije</a:t>
            </a:r>
            <a:r>
              <a:rPr lang="en-US" sz="3200" dirty="0"/>
              <a:t>, </a:t>
            </a:r>
            <a:r>
              <a:rPr lang="en-US" sz="3200" dirty="0" err="1"/>
              <a:t>vključevanja</a:t>
            </a:r>
            <a:r>
              <a:rPr lang="en-US" sz="3200" dirty="0"/>
              <a:t> </a:t>
            </a:r>
            <a:r>
              <a:rPr lang="en-US" sz="3200" dirty="0" err="1"/>
              <a:t>zainteresiranih</a:t>
            </a:r>
            <a:r>
              <a:rPr lang="en-US" sz="3200" dirty="0"/>
              <a:t> </a:t>
            </a:r>
            <a:r>
              <a:rPr lang="en-US" sz="3200" dirty="0" err="1"/>
              <a:t>strani</a:t>
            </a:r>
            <a:r>
              <a:rPr lang="en-US" sz="3200" dirty="0"/>
              <a:t>, </a:t>
            </a:r>
            <a:r>
              <a:rPr lang="en-US" sz="3200" dirty="0" err="1"/>
              <a:t>obvladovanja</a:t>
            </a:r>
            <a:r>
              <a:rPr lang="en-US" sz="3200" dirty="0"/>
              <a:t> </a:t>
            </a:r>
            <a:r>
              <a:rPr lang="en-US" sz="3200" dirty="0" err="1"/>
              <a:t>tveganj</a:t>
            </a:r>
            <a:r>
              <a:rPr lang="en-US" sz="3200" dirty="0"/>
              <a:t> in </a:t>
            </a:r>
            <a:r>
              <a:rPr lang="en-US" sz="3200" dirty="0" err="1"/>
              <a:t>nenehnega</a:t>
            </a:r>
            <a:r>
              <a:rPr lang="en-US" sz="3200" dirty="0"/>
              <a:t> </a:t>
            </a:r>
            <a:r>
              <a:rPr lang="en-US" sz="3200" dirty="0" err="1"/>
              <a:t>izboljševanja</a:t>
            </a:r>
            <a:r>
              <a:rPr lang="en-US" sz="3200" dirty="0"/>
              <a:t>.</a:t>
            </a:r>
            <a:endParaRPr lang="sl-SI" sz="3200" dirty="0"/>
          </a:p>
          <a:p>
            <a:pPr algn="just"/>
            <a:endParaRPr lang="sl-SI" sz="3200" dirty="0"/>
          </a:p>
          <a:p>
            <a:pPr algn="just"/>
            <a:r>
              <a:rPr lang="en-US" sz="3200" dirty="0"/>
              <a:t>PMBOK je </a:t>
            </a:r>
            <a:r>
              <a:rPr lang="en-US" sz="3200" dirty="0" err="1"/>
              <a:t>razdeljen</a:t>
            </a:r>
            <a:r>
              <a:rPr lang="en-US" sz="3200" dirty="0"/>
              <a:t> </a:t>
            </a:r>
            <a:r>
              <a:rPr lang="en-US" sz="3200" dirty="0" err="1"/>
              <a:t>na</a:t>
            </a:r>
            <a:r>
              <a:rPr lang="en-US" sz="3200" dirty="0"/>
              <a:t> 10 </a:t>
            </a:r>
            <a:r>
              <a:rPr lang="en-US" sz="3200" dirty="0" err="1"/>
              <a:t>področij</a:t>
            </a:r>
            <a:r>
              <a:rPr lang="en-US" sz="3200" dirty="0"/>
              <a:t> </a:t>
            </a:r>
            <a:r>
              <a:rPr lang="en-US" sz="3200" dirty="0" err="1"/>
              <a:t>znanja</a:t>
            </a:r>
            <a:r>
              <a:rPr lang="en-US" sz="3200" dirty="0"/>
              <a:t>, 5 </a:t>
            </a:r>
            <a:r>
              <a:rPr lang="en-US" sz="3200" dirty="0" err="1"/>
              <a:t>skupin</a:t>
            </a:r>
            <a:r>
              <a:rPr lang="en-US" sz="3200" dirty="0"/>
              <a:t> </a:t>
            </a:r>
            <a:r>
              <a:rPr lang="en-US" sz="3200" dirty="0" err="1"/>
              <a:t>procesov</a:t>
            </a:r>
            <a:r>
              <a:rPr lang="en-US" sz="3200" dirty="0"/>
              <a:t> in 49 </a:t>
            </a:r>
            <a:r>
              <a:rPr lang="en-US" sz="3200" dirty="0" err="1"/>
              <a:t>procesov</a:t>
            </a:r>
            <a:r>
              <a:rPr lang="en-US" sz="3200" dirty="0"/>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891151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4422477" cy="140448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78980" y="2510683"/>
            <a:ext cx="15492480" cy="147732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10 </a:t>
            </a:r>
            <a:r>
              <a:rPr lang="en-US" sz="3200" dirty="0" err="1"/>
              <a:t>področij</a:t>
            </a:r>
            <a:r>
              <a:rPr lang="en-US" sz="3200" dirty="0"/>
              <a:t> </a:t>
            </a:r>
            <a:r>
              <a:rPr lang="en-US" sz="3200" dirty="0" err="1"/>
              <a:t>znanja</a:t>
            </a:r>
            <a:r>
              <a:rPr lang="en-US" sz="3200" dirty="0"/>
              <a:t> PMBOK. </a:t>
            </a:r>
            <a:r>
              <a:rPr lang="en-US" sz="3200" dirty="0" err="1"/>
              <a:t>Vsako</a:t>
            </a:r>
            <a:r>
              <a:rPr lang="en-US" sz="3200" dirty="0"/>
              <a:t> od </a:t>
            </a:r>
            <a:r>
              <a:rPr lang="en-US" sz="3200" dirty="0" err="1"/>
              <a:t>teh</a:t>
            </a:r>
            <a:r>
              <a:rPr lang="en-US" sz="3200" dirty="0"/>
              <a:t> </a:t>
            </a:r>
            <a:r>
              <a:rPr lang="en-US" sz="3200" dirty="0" err="1"/>
              <a:t>področij</a:t>
            </a:r>
            <a:r>
              <a:rPr lang="en-US" sz="3200" dirty="0"/>
              <a:t> </a:t>
            </a:r>
            <a:r>
              <a:rPr lang="en-US" sz="3200" dirty="0" err="1"/>
              <a:t>znanja</a:t>
            </a:r>
            <a:r>
              <a:rPr lang="en-US" sz="3200" dirty="0"/>
              <a:t> je </a:t>
            </a:r>
            <a:r>
              <a:rPr lang="en-US" sz="3200" dirty="0" err="1"/>
              <a:t>razdeljeno</a:t>
            </a:r>
            <a:r>
              <a:rPr lang="en-US" sz="3200" dirty="0"/>
              <a:t> </a:t>
            </a:r>
            <a:r>
              <a:rPr lang="en-US" sz="3200" dirty="0" err="1"/>
              <a:t>na</a:t>
            </a:r>
            <a:r>
              <a:rPr lang="en-US" sz="3200" dirty="0"/>
              <a:t> </a:t>
            </a:r>
            <a:r>
              <a:rPr lang="en-US" sz="3200" dirty="0" err="1"/>
              <a:t>več</a:t>
            </a:r>
            <a:r>
              <a:rPr lang="en-US" sz="3200" dirty="0"/>
              <a:t> </a:t>
            </a:r>
            <a:r>
              <a:rPr lang="en-US" sz="3200" dirty="0" err="1"/>
              <a:t>procesov</a:t>
            </a:r>
            <a:r>
              <a:rPr lang="en-US" sz="3200" dirty="0"/>
              <a:t>, ki se </a:t>
            </a:r>
            <a:r>
              <a:rPr lang="en-US" sz="3200" dirty="0" err="1"/>
              <a:t>uporabljajo</a:t>
            </a:r>
            <a:r>
              <a:rPr lang="en-US" sz="3200" dirty="0"/>
              <a:t> za </a:t>
            </a:r>
            <a:r>
              <a:rPr lang="en-US" sz="3200" dirty="0" err="1"/>
              <a:t>začetek</a:t>
            </a:r>
            <a:r>
              <a:rPr lang="en-US" sz="3200" dirty="0"/>
              <a:t>, </a:t>
            </a:r>
            <a:r>
              <a:rPr lang="en-US" sz="3200" dirty="0" err="1"/>
              <a:t>načrtovanje</a:t>
            </a:r>
            <a:r>
              <a:rPr lang="en-US" sz="3200" dirty="0"/>
              <a:t>, </a:t>
            </a:r>
            <a:r>
              <a:rPr lang="en-US" sz="3200" dirty="0" err="1"/>
              <a:t>izvedbo</a:t>
            </a:r>
            <a:r>
              <a:rPr lang="en-US" sz="3200" dirty="0"/>
              <a:t>, </a:t>
            </a:r>
            <a:r>
              <a:rPr lang="en-US" sz="3200" dirty="0" err="1"/>
              <a:t>spremljanje</a:t>
            </a:r>
            <a:r>
              <a:rPr lang="en-US" sz="3200" dirty="0"/>
              <a:t> in </a:t>
            </a:r>
            <a:r>
              <a:rPr lang="en-US" sz="3200" dirty="0" err="1"/>
              <a:t>nadzor</a:t>
            </a:r>
            <a:r>
              <a:rPr lang="en-US" sz="3200" dirty="0"/>
              <a:t> </a:t>
            </a:r>
            <a:r>
              <a:rPr lang="en-US" sz="3200" dirty="0" err="1"/>
              <a:t>ter</a:t>
            </a:r>
            <a:r>
              <a:rPr lang="en-US" sz="3200" dirty="0"/>
              <a:t> </a:t>
            </a:r>
            <a:r>
              <a:rPr lang="en-US" sz="3200" dirty="0" err="1"/>
              <a:t>zaključek</a:t>
            </a:r>
            <a:r>
              <a:rPr lang="en-US" sz="3200" dirty="0"/>
              <a:t> </a:t>
            </a:r>
            <a:r>
              <a:rPr lang="en-US" sz="3200" dirty="0" err="1"/>
              <a:t>projektov</a:t>
            </a:r>
            <a:r>
              <a:rPr lang="en-US" sz="3200" dirty="0"/>
              <a:t>. Ti </a:t>
            </a:r>
            <a:r>
              <a:rPr lang="en-US" sz="3200" dirty="0" err="1"/>
              <a:t>procesi</a:t>
            </a:r>
            <a:r>
              <a:rPr lang="en-US" sz="3200" dirty="0"/>
              <a:t> </a:t>
            </a:r>
            <a:r>
              <a:rPr lang="en-US" sz="3200" dirty="0" err="1"/>
              <a:t>vključujejo</a:t>
            </a:r>
            <a:r>
              <a:rPr lang="en-US" sz="3200" dirty="0"/>
              <a:t> </a:t>
            </a:r>
            <a:r>
              <a:rPr lang="en-US" sz="3200" dirty="0" err="1"/>
              <a:t>vložke</a:t>
            </a:r>
            <a:r>
              <a:rPr lang="en-US" sz="3200" dirty="0"/>
              <a:t>, </a:t>
            </a:r>
            <a:r>
              <a:rPr lang="en-US" sz="3200" dirty="0" err="1"/>
              <a:t>orodja</a:t>
            </a:r>
            <a:r>
              <a:rPr lang="en-US" sz="3200" dirty="0"/>
              <a:t> in </a:t>
            </a:r>
            <a:r>
              <a:rPr lang="en-US" sz="3200" dirty="0" err="1"/>
              <a:t>tehnike</a:t>
            </a:r>
            <a:r>
              <a:rPr lang="en-US" sz="3200" dirty="0"/>
              <a:t> </a:t>
            </a:r>
            <a:r>
              <a:rPr lang="en-US" sz="3200" dirty="0" err="1"/>
              <a:t>ter</a:t>
            </a:r>
            <a:r>
              <a:rPr lang="en-US" sz="3200" dirty="0"/>
              <a:t> </a:t>
            </a:r>
            <a:r>
              <a:rPr lang="en-US" sz="3200" dirty="0" err="1"/>
              <a:t>rezultate</a:t>
            </a:r>
            <a:r>
              <a:rPr lang="en-US" sz="3200" dirty="0"/>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graphicFrame>
        <p:nvGraphicFramePr>
          <p:cNvPr id="2" name="Tabela 1">
            <a:extLst>
              <a:ext uri="{FF2B5EF4-FFF2-40B4-BE49-F238E27FC236}">
                <a16:creationId xmlns:a16="http://schemas.microsoft.com/office/drawing/2014/main" id="{741F8546-60FE-420D-A65B-1E860387ECEC}"/>
              </a:ext>
            </a:extLst>
          </p:cNvPr>
          <p:cNvGraphicFramePr>
            <a:graphicFrameLocks noGrp="1"/>
          </p:cNvGraphicFramePr>
          <p:nvPr>
            <p:extLst>
              <p:ext uri="{D42A27DB-BD31-4B8C-83A1-F6EECF244321}">
                <p14:modId xmlns:p14="http://schemas.microsoft.com/office/powerpoint/2010/main" val="614581520"/>
              </p:ext>
            </p:extLst>
          </p:nvPr>
        </p:nvGraphicFramePr>
        <p:xfrm>
          <a:off x="1978980" y="4264376"/>
          <a:ext cx="15754384" cy="4994437"/>
        </p:xfrm>
        <a:graphic>
          <a:graphicData uri="http://schemas.openxmlformats.org/drawingml/2006/table">
            <a:tbl>
              <a:tblPr>
                <a:tableStyleId>{5C22544A-7EE6-4342-B048-85BDC9FD1C3A}</a:tableStyleId>
              </a:tblPr>
              <a:tblGrid>
                <a:gridCol w="7884505">
                  <a:extLst>
                    <a:ext uri="{9D8B030D-6E8A-4147-A177-3AD203B41FA5}">
                      <a16:colId xmlns:a16="http://schemas.microsoft.com/office/drawing/2014/main" val="3047918726"/>
                    </a:ext>
                  </a:extLst>
                </a:gridCol>
                <a:gridCol w="7869879">
                  <a:extLst>
                    <a:ext uri="{9D8B030D-6E8A-4147-A177-3AD203B41FA5}">
                      <a16:colId xmlns:a16="http://schemas.microsoft.com/office/drawing/2014/main" val="3215080752"/>
                    </a:ext>
                  </a:extLst>
                </a:gridCol>
              </a:tblGrid>
              <a:tr h="733335">
                <a:tc>
                  <a:txBody>
                    <a:bodyPr/>
                    <a:lstStyle/>
                    <a:p>
                      <a:pPr algn="l" rtl="0" fontAlgn="ctr"/>
                      <a:r>
                        <a:rPr lang="en-US" sz="3200" u="none" strike="noStrike" dirty="0">
                          <a:effectLst/>
                        </a:rPr>
                        <a:t>1. </a:t>
                      </a:r>
                      <a:r>
                        <a:rPr lang="en-US" sz="3200" u="none" strike="noStrike" dirty="0" err="1">
                          <a:effectLst/>
                        </a:rPr>
                        <a:t>Upravljanje</a:t>
                      </a:r>
                      <a:r>
                        <a:rPr lang="en-US" sz="3200" u="none" strike="noStrike" dirty="0">
                          <a:effectLst/>
                        </a:rPr>
                        <a:t> </a:t>
                      </a:r>
                      <a:r>
                        <a:rPr lang="en-US" sz="3200" u="none" strike="noStrike" dirty="0" err="1">
                          <a:effectLst/>
                        </a:rPr>
                        <a:t>vključevanja</a:t>
                      </a:r>
                      <a:r>
                        <a:rPr lang="en-US" sz="3200" u="none" strike="noStrike" dirty="0">
                          <a:effectLst/>
                        </a:rPr>
                        <a:t> </a:t>
                      </a:r>
                      <a:r>
                        <a:rPr lang="en-US" sz="3200" u="none" strike="noStrike" dirty="0" err="1">
                          <a:effectLst/>
                        </a:rPr>
                        <a:t>projektov</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6. </a:t>
                      </a:r>
                      <a:r>
                        <a:rPr lang="sl-SI" sz="3200" u="none" strike="noStrike" dirty="0">
                          <a:effectLst/>
                        </a:rPr>
                        <a:t>Upravljanje virov v projektu</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4214456077"/>
                  </a:ext>
                </a:extLst>
              </a:tr>
              <a:tr h="1337809">
                <a:tc>
                  <a:txBody>
                    <a:bodyPr/>
                    <a:lstStyle/>
                    <a:p>
                      <a:pPr algn="l" rtl="0" fontAlgn="ctr"/>
                      <a:r>
                        <a:rPr lang="en-US" sz="3200" u="none" strike="noStrike" dirty="0">
                          <a:effectLst/>
                        </a:rPr>
                        <a:t>2. </a:t>
                      </a:r>
                      <a:r>
                        <a:rPr lang="sl-SI" sz="3200" u="none" strike="noStrike" dirty="0">
                          <a:effectLst/>
                        </a:rPr>
                        <a:t>Upravljanje obsega projektov</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7. </a:t>
                      </a:r>
                      <a:r>
                        <a:rPr lang="sl-SI" sz="3200" u="none" strike="noStrike" dirty="0">
                          <a:effectLst/>
                        </a:rPr>
                        <a:t>Upravljanje komunikacij v projektu</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397395439"/>
                  </a:ext>
                </a:extLst>
              </a:tr>
              <a:tr h="733335">
                <a:tc>
                  <a:txBody>
                    <a:bodyPr/>
                    <a:lstStyle/>
                    <a:p>
                      <a:pPr algn="l" rtl="0" fontAlgn="ctr"/>
                      <a:r>
                        <a:rPr lang="en-US" sz="3200" u="none" strike="noStrike" dirty="0">
                          <a:effectLst/>
                        </a:rPr>
                        <a:t>3. </a:t>
                      </a:r>
                      <a:r>
                        <a:rPr lang="sl-SI" sz="3200" u="none" strike="noStrike" dirty="0">
                          <a:effectLst/>
                        </a:rPr>
                        <a:t>Upravljanje urnika projekta</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8. </a:t>
                      </a:r>
                      <a:r>
                        <a:rPr lang="sl-SI" sz="3200" u="none" strike="noStrike" dirty="0">
                          <a:effectLst/>
                        </a:rPr>
                        <a:t>Upravljanje tveganj v projektu</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2342815260"/>
                  </a:ext>
                </a:extLst>
              </a:tr>
              <a:tr h="1094979">
                <a:tc>
                  <a:txBody>
                    <a:bodyPr/>
                    <a:lstStyle/>
                    <a:p>
                      <a:pPr algn="l" rtl="0" fontAlgn="ctr"/>
                      <a:r>
                        <a:rPr lang="en-US" sz="3200" u="none" strike="noStrike" dirty="0">
                          <a:effectLst/>
                        </a:rPr>
                        <a:t>4. </a:t>
                      </a:r>
                      <a:r>
                        <a:rPr lang="sl-SI" sz="3200" u="none" strike="noStrike" dirty="0">
                          <a:effectLst/>
                        </a:rPr>
                        <a:t>Upravljanje stroškov projekta</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9. </a:t>
                      </a:r>
                      <a:r>
                        <a:rPr lang="sl-SI" sz="3200" u="none" strike="noStrike" dirty="0">
                          <a:effectLst/>
                        </a:rPr>
                        <a:t>Upravljanje nabav v projektu</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782195224"/>
                  </a:ext>
                </a:extLst>
              </a:tr>
              <a:tr h="1094979">
                <a:tc>
                  <a:txBody>
                    <a:bodyPr/>
                    <a:lstStyle/>
                    <a:p>
                      <a:pPr algn="l" rtl="0" fontAlgn="ctr"/>
                      <a:r>
                        <a:rPr lang="en-US" sz="3200" u="none" strike="noStrike" dirty="0">
                          <a:effectLst/>
                        </a:rPr>
                        <a:t>5. </a:t>
                      </a:r>
                      <a:r>
                        <a:rPr lang="sl-SI" sz="3200" u="none" strike="noStrike" dirty="0">
                          <a:effectLst/>
                        </a:rPr>
                        <a:t>Upravljanje kvalitete v projektu</a:t>
                      </a:r>
                      <a:endParaRPr lang="en-US" sz="3200" b="0" i="0" u="none" strike="noStrike" dirty="0">
                        <a:solidFill>
                          <a:srgbClr val="000000"/>
                        </a:solidFill>
                        <a:effectLst/>
                        <a:latin typeface="Arial" panose="020B0604020202020204" pitchFamily="34" charset="0"/>
                      </a:endParaRPr>
                    </a:p>
                  </a:txBody>
                  <a:tcPr marL="7620" marR="7620" marT="7620" marB="0" anchor="ctr"/>
                </a:tc>
                <a:tc>
                  <a:txBody>
                    <a:bodyPr/>
                    <a:lstStyle/>
                    <a:p>
                      <a:pPr algn="l" rtl="0" fontAlgn="ctr"/>
                      <a:r>
                        <a:rPr lang="en-US" sz="3200" u="none" strike="noStrike" dirty="0">
                          <a:effectLst/>
                        </a:rPr>
                        <a:t>10. </a:t>
                      </a:r>
                      <a:r>
                        <a:rPr lang="sl-SI" sz="3200" u="none" strike="noStrike" dirty="0">
                          <a:effectLst/>
                        </a:rPr>
                        <a:t>Upravljanje stikov z deležniki v projektu</a:t>
                      </a:r>
                      <a:endParaRPr lang="en-US" sz="3200" b="0" i="0" u="none" strike="noStrike" dirty="0">
                        <a:solidFill>
                          <a:srgbClr val="000000"/>
                        </a:solidFill>
                        <a:effectLst/>
                        <a:latin typeface="Arial" panose="020B0604020202020204" pitchFamily="34" charset="0"/>
                      </a:endParaRPr>
                    </a:p>
                  </a:txBody>
                  <a:tcPr marL="7620" marR="7620" marT="7620" marB="0" anchor="ctr"/>
                </a:tc>
                <a:extLst>
                  <a:ext uri="{0D108BD9-81ED-4DB2-BD59-A6C34878D82A}">
                    <a16:rowId xmlns:a16="http://schemas.microsoft.com/office/drawing/2014/main" val="3486039426"/>
                  </a:ext>
                </a:extLst>
              </a:tr>
            </a:tbl>
          </a:graphicData>
        </a:graphic>
      </p:graphicFrame>
    </p:spTree>
    <p:extLst>
      <p:ext uri="{BB962C8B-B14F-4D97-AF65-F5344CB8AC3E}">
        <p14:creationId xmlns:p14="http://schemas.microsoft.com/office/powerpoint/2010/main" val="1571266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en-US" sz="3200" dirty="0" err="1"/>
              <a:t>ima</a:t>
            </a:r>
            <a:r>
              <a:rPr lang="en-US" sz="3200" dirty="0"/>
              <a:t> 5 </a:t>
            </a:r>
            <a:r>
              <a:rPr lang="en-US" sz="3200" dirty="0" err="1"/>
              <a:t>skupin</a:t>
            </a:r>
            <a:r>
              <a:rPr lang="en-US" sz="3200" dirty="0"/>
              <a:t> </a:t>
            </a:r>
            <a:r>
              <a:rPr lang="en-US" sz="3200" dirty="0" err="1"/>
              <a:t>procesov</a:t>
            </a:r>
            <a:r>
              <a:rPr lang="en-US" sz="3200" dirty="0"/>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3539430"/>
          </a:xfrm>
          <a:prstGeom prst="rect">
            <a:avLst/>
          </a:prstGeom>
        </p:spPr>
        <p:txBody>
          <a:bodyPr wrap="square">
            <a:spAutoFit/>
          </a:bodyPr>
          <a:lstStyle/>
          <a:p>
            <a:pPr marL="514350" indent="-514350" algn="just">
              <a:buAutoNum type="arabicPeriod"/>
            </a:pPr>
            <a:r>
              <a:rPr lang="sl-SI" sz="3200" dirty="0"/>
              <a:t>Začetek: Ta skupina procesov vključuje procese, ki se izvajajo za opredelitev novega projekta ali nove faze obstoječega projekta. Vključuje identifikacijo deležnikov, pripravo projektne listine in izvedbo študije izvedljivosti.</a:t>
            </a:r>
          </a:p>
          <a:p>
            <a:pPr marL="514350" indent="-514350" algn="just">
              <a:buAutoNum type="arabicPeriod"/>
            </a:pPr>
            <a:r>
              <a:rPr lang="sl-SI" sz="3200" dirty="0"/>
              <a:t>Načrtovanje: Ta skupina procesov vključuje procese, ki se izvajajo za določitev obsega projekta, opredelitev ciljev in razvoj načina ukrepanja, potrebnega za doseganje teh ciljev. Vključuje izdelavo podrobnega načrta projekta, vključno s časovnim načrtom projekta, proračunom in načrtom virov.</a:t>
            </a:r>
            <a:endParaRPr lang="en-US" sz="3200" dirty="0"/>
          </a:p>
        </p:txBody>
      </p:sp>
    </p:spTree>
    <p:extLst>
      <p:ext uri="{BB962C8B-B14F-4D97-AF65-F5344CB8AC3E}">
        <p14:creationId xmlns:p14="http://schemas.microsoft.com/office/powerpoint/2010/main" val="2426507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en-US" sz="3200" dirty="0" err="1"/>
              <a:t>ima</a:t>
            </a:r>
            <a:r>
              <a:rPr lang="en-US" sz="3200" dirty="0"/>
              <a:t> 5 </a:t>
            </a:r>
            <a:r>
              <a:rPr lang="en-US" sz="3200" dirty="0" err="1"/>
              <a:t>skupin</a:t>
            </a:r>
            <a:r>
              <a:rPr lang="en-US" sz="3200" dirty="0"/>
              <a:t> </a:t>
            </a:r>
            <a:r>
              <a:rPr lang="en-US" sz="3200" dirty="0" err="1"/>
              <a:t>procesov</a:t>
            </a:r>
            <a:r>
              <a:rPr lang="en-US" sz="3200" dirty="0"/>
              <a:t>.</a:t>
            </a:r>
          </a:p>
        </p:txBody>
      </p:sp>
      <p:pic>
        <p:nvPicPr>
          <p:cNvPr id="149" name="Picture 6"/>
          <p:cNvPicPr/>
          <p:nvPr/>
        </p:nvPicPr>
        <p:blipFill>
          <a:blip r:embed="rId2"/>
          <a:stretch/>
        </p:blipFill>
        <p:spPr>
          <a:xfrm rot="17403600">
            <a:off x="-4478163" y="75259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4031873"/>
          </a:xfrm>
          <a:prstGeom prst="rect">
            <a:avLst/>
          </a:prstGeom>
        </p:spPr>
        <p:txBody>
          <a:bodyPr wrap="square">
            <a:spAutoFit/>
          </a:bodyPr>
          <a:lstStyle/>
          <a:p>
            <a:pPr algn="just"/>
            <a:r>
              <a:rPr lang="en-US" sz="3200" dirty="0"/>
              <a:t>3. </a:t>
            </a:r>
            <a:r>
              <a:rPr lang="en-US" sz="3200" dirty="0" err="1"/>
              <a:t>Izvajanje</a:t>
            </a:r>
            <a:r>
              <a:rPr lang="en-US" sz="3200" dirty="0"/>
              <a:t>: v to </a:t>
            </a:r>
            <a:r>
              <a:rPr lang="en-US" sz="3200" dirty="0" err="1"/>
              <a:t>skupino</a:t>
            </a:r>
            <a:r>
              <a:rPr lang="en-US" sz="3200" dirty="0"/>
              <a:t> </a:t>
            </a:r>
            <a:r>
              <a:rPr lang="en-US" sz="3200" dirty="0" err="1"/>
              <a:t>procesov</a:t>
            </a:r>
            <a:r>
              <a:rPr lang="en-US" sz="3200" dirty="0"/>
              <a:t> </a:t>
            </a:r>
            <a:r>
              <a:rPr lang="en-US" sz="3200" dirty="0" err="1"/>
              <a:t>spadajo</a:t>
            </a:r>
            <a:r>
              <a:rPr lang="en-US" sz="3200" dirty="0"/>
              <a:t> </a:t>
            </a:r>
            <a:r>
              <a:rPr lang="en-US" sz="3200" dirty="0" err="1"/>
              <a:t>procesi</a:t>
            </a:r>
            <a:r>
              <a:rPr lang="en-US" sz="3200" dirty="0"/>
              <a:t>, ki se </a:t>
            </a:r>
            <a:r>
              <a:rPr lang="en-US" sz="3200" dirty="0" err="1"/>
              <a:t>izvajajo</a:t>
            </a:r>
            <a:r>
              <a:rPr lang="en-US" sz="3200" dirty="0"/>
              <a:t> za </a:t>
            </a:r>
            <a:r>
              <a:rPr lang="en-US" sz="3200" dirty="0" err="1"/>
              <a:t>izvajanje</a:t>
            </a:r>
            <a:r>
              <a:rPr lang="en-US" sz="3200" dirty="0"/>
              <a:t> </a:t>
            </a:r>
            <a:r>
              <a:rPr lang="en-US" sz="3200" dirty="0" err="1"/>
              <a:t>projektnega</a:t>
            </a:r>
            <a:r>
              <a:rPr lang="en-US" sz="3200" dirty="0"/>
              <a:t> </a:t>
            </a:r>
            <a:r>
              <a:rPr lang="en-US" sz="3200" dirty="0" err="1"/>
              <a:t>načrta</a:t>
            </a:r>
            <a:r>
              <a:rPr lang="en-US" sz="3200" dirty="0"/>
              <a:t> z </a:t>
            </a:r>
            <a:r>
              <a:rPr lang="en-US" sz="3200" dirty="0" err="1"/>
              <a:t>usklajevanjem</a:t>
            </a:r>
            <a:r>
              <a:rPr lang="en-US" sz="3200" dirty="0"/>
              <a:t> </a:t>
            </a:r>
            <a:r>
              <a:rPr lang="en-US" sz="3200" dirty="0" err="1"/>
              <a:t>ljudi</a:t>
            </a:r>
            <a:r>
              <a:rPr lang="en-US" sz="3200" dirty="0"/>
              <a:t> in </a:t>
            </a:r>
            <a:r>
              <a:rPr lang="en-US" sz="3200" dirty="0" err="1"/>
              <a:t>virov</a:t>
            </a:r>
            <a:r>
              <a:rPr lang="en-US" sz="3200" dirty="0"/>
              <a:t>, </a:t>
            </a:r>
            <a:r>
              <a:rPr lang="en-US" sz="3200" dirty="0" err="1"/>
              <a:t>upravljanjem</a:t>
            </a:r>
            <a:r>
              <a:rPr lang="en-US" sz="3200" dirty="0"/>
              <a:t> </a:t>
            </a:r>
            <a:r>
              <a:rPr lang="en-US" sz="3200" dirty="0" err="1"/>
              <a:t>projektnih</a:t>
            </a:r>
            <a:r>
              <a:rPr lang="en-US" sz="3200" dirty="0"/>
              <a:t> </a:t>
            </a:r>
            <a:r>
              <a:rPr lang="en-US" sz="3200" dirty="0" err="1"/>
              <a:t>rezultatov</a:t>
            </a:r>
            <a:r>
              <a:rPr lang="en-US" sz="3200" dirty="0"/>
              <a:t> in </a:t>
            </a:r>
            <a:r>
              <a:rPr lang="en-US" sz="3200" dirty="0" err="1"/>
              <a:t>spremljanjem</a:t>
            </a:r>
            <a:r>
              <a:rPr lang="en-US" sz="3200" dirty="0"/>
              <a:t> </a:t>
            </a:r>
            <a:r>
              <a:rPr lang="en-US" sz="3200" dirty="0" err="1"/>
              <a:t>napredka</a:t>
            </a:r>
            <a:r>
              <a:rPr lang="en-US" sz="3200" dirty="0"/>
              <a:t> glede </a:t>
            </a:r>
            <a:r>
              <a:rPr lang="en-US" sz="3200" dirty="0" err="1"/>
              <a:t>na</a:t>
            </a:r>
            <a:r>
              <a:rPr lang="en-US" sz="3200" dirty="0"/>
              <a:t> </a:t>
            </a:r>
            <a:r>
              <a:rPr lang="en-US" sz="3200" dirty="0" err="1"/>
              <a:t>načrt</a:t>
            </a:r>
            <a:r>
              <a:rPr lang="en-US" sz="3200" dirty="0"/>
              <a:t>.</a:t>
            </a:r>
            <a:endParaRPr lang="sl-SI" sz="3200" dirty="0"/>
          </a:p>
          <a:p>
            <a:pPr algn="just"/>
            <a:endParaRPr lang="sl-SI" sz="3200" dirty="0"/>
          </a:p>
          <a:p>
            <a:pPr algn="just"/>
            <a:r>
              <a:rPr lang="en-US" sz="3200" dirty="0"/>
              <a:t>4. </a:t>
            </a:r>
            <a:r>
              <a:rPr lang="en-US" sz="3200" dirty="0" err="1"/>
              <a:t>Spremljanje</a:t>
            </a:r>
            <a:r>
              <a:rPr lang="en-US" sz="3200" dirty="0"/>
              <a:t> in </a:t>
            </a:r>
            <a:r>
              <a:rPr lang="en-US" sz="3200" dirty="0" err="1"/>
              <a:t>nadzor</a:t>
            </a:r>
            <a:r>
              <a:rPr lang="en-US" sz="3200" dirty="0"/>
              <a:t>: Ta </a:t>
            </a:r>
            <a:r>
              <a:rPr lang="en-US" sz="3200" dirty="0" err="1"/>
              <a:t>skupina</a:t>
            </a:r>
            <a:r>
              <a:rPr lang="en-US" sz="3200" dirty="0"/>
              <a:t> </a:t>
            </a:r>
            <a:r>
              <a:rPr lang="en-US" sz="3200" dirty="0" err="1"/>
              <a:t>procesov</a:t>
            </a:r>
            <a:r>
              <a:rPr lang="en-US" sz="3200" dirty="0"/>
              <a:t> </a:t>
            </a:r>
            <a:r>
              <a:rPr lang="en-US" sz="3200" dirty="0" err="1"/>
              <a:t>vključuje</a:t>
            </a:r>
            <a:r>
              <a:rPr lang="en-US" sz="3200" dirty="0"/>
              <a:t> </a:t>
            </a:r>
            <a:r>
              <a:rPr lang="en-US" sz="3200" dirty="0" err="1"/>
              <a:t>procese</a:t>
            </a:r>
            <a:r>
              <a:rPr lang="en-US" sz="3200" dirty="0"/>
              <a:t>, ki se </a:t>
            </a:r>
            <a:r>
              <a:rPr lang="en-US" sz="3200" dirty="0" err="1"/>
              <a:t>izvajajo</a:t>
            </a:r>
            <a:r>
              <a:rPr lang="en-US" sz="3200" dirty="0"/>
              <a:t> za </a:t>
            </a:r>
            <a:r>
              <a:rPr lang="en-US" sz="3200" dirty="0" err="1"/>
              <a:t>spremljanje</a:t>
            </a:r>
            <a:r>
              <a:rPr lang="en-US" sz="3200" dirty="0"/>
              <a:t>, </a:t>
            </a:r>
            <a:r>
              <a:rPr lang="en-US" sz="3200" dirty="0" err="1"/>
              <a:t>pregledovanje</a:t>
            </a:r>
            <a:r>
              <a:rPr lang="en-US" sz="3200" dirty="0"/>
              <a:t> in </a:t>
            </a:r>
            <a:r>
              <a:rPr lang="en-US" sz="3200" dirty="0" err="1"/>
              <a:t>urejanje</a:t>
            </a:r>
            <a:r>
              <a:rPr lang="en-US" sz="3200" dirty="0"/>
              <a:t> </a:t>
            </a:r>
            <a:r>
              <a:rPr lang="en-US" sz="3200" dirty="0" err="1"/>
              <a:t>napredka</a:t>
            </a:r>
            <a:r>
              <a:rPr lang="en-US" sz="3200" dirty="0"/>
              <a:t> in </a:t>
            </a:r>
            <a:r>
              <a:rPr lang="en-US" sz="3200" dirty="0" err="1"/>
              <a:t>uspešnosti</a:t>
            </a:r>
            <a:r>
              <a:rPr lang="en-US" sz="3200" dirty="0"/>
              <a:t> </a:t>
            </a:r>
            <a:r>
              <a:rPr lang="en-US" sz="3200" dirty="0" err="1"/>
              <a:t>projekta</a:t>
            </a:r>
            <a:r>
              <a:rPr lang="en-US" sz="3200" dirty="0"/>
              <a:t>. </a:t>
            </a:r>
            <a:r>
              <a:rPr lang="en-US" sz="3200" dirty="0" err="1"/>
              <a:t>Vključuje</a:t>
            </a:r>
            <a:r>
              <a:rPr lang="en-US" sz="3200" dirty="0"/>
              <a:t> </a:t>
            </a:r>
            <a:r>
              <a:rPr lang="en-US" sz="3200" dirty="0" err="1"/>
              <a:t>spremljanje</a:t>
            </a:r>
            <a:r>
              <a:rPr lang="en-US" sz="3200" dirty="0"/>
              <a:t> </a:t>
            </a:r>
            <a:r>
              <a:rPr lang="en-US" sz="3200" dirty="0" err="1"/>
              <a:t>projektnih</a:t>
            </a:r>
            <a:r>
              <a:rPr lang="en-US" sz="3200" dirty="0"/>
              <a:t> </a:t>
            </a:r>
            <a:r>
              <a:rPr lang="en-US" sz="3200" dirty="0" err="1"/>
              <a:t>dejavnosti</a:t>
            </a:r>
            <a:r>
              <a:rPr lang="en-US" sz="3200" dirty="0"/>
              <a:t>, </a:t>
            </a:r>
            <a:r>
              <a:rPr lang="en-US" sz="3200" dirty="0" err="1"/>
              <a:t>ugotavljanje</a:t>
            </a:r>
            <a:r>
              <a:rPr lang="en-US" sz="3200" dirty="0"/>
              <a:t> </a:t>
            </a:r>
            <a:r>
              <a:rPr lang="en-US" sz="3200" dirty="0" err="1"/>
              <a:t>odstopanj</a:t>
            </a:r>
            <a:r>
              <a:rPr lang="en-US" sz="3200" dirty="0"/>
              <a:t> od </a:t>
            </a:r>
            <a:r>
              <a:rPr lang="en-US" sz="3200" dirty="0" err="1"/>
              <a:t>načrta</a:t>
            </a:r>
            <a:r>
              <a:rPr lang="en-US" sz="3200" dirty="0"/>
              <a:t> in po </a:t>
            </a:r>
            <a:r>
              <a:rPr lang="en-US" sz="3200" dirty="0" err="1"/>
              <a:t>potrebi</a:t>
            </a:r>
            <a:r>
              <a:rPr lang="en-US" sz="3200" dirty="0"/>
              <a:t> </a:t>
            </a:r>
            <a:r>
              <a:rPr lang="en-US" sz="3200" dirty="0" err="1"/>
              <a:t>sprejemanje</a:t>
            </a:r>
            <a:r>
              <a:rPr lang="en-US" sz="3200" dirty="0"/>
              <a:t> </a:t>
            </a:r>
            <a:r>
              <a:rPr lang="en-US" sz="3200" dirty="0" err="1"/>
              <a:t>korektivnih</a:t>
            </a:r>
            <a:r>
              <a:rPr lang="en-US" sz="3200" dirty="0"/>
              <a:t> </a:t>
            </a:r>
            <a:r>
              <a:rPr lang="en-US" sz="3200" dirty="0" err="1"/>
              <a:t>ukrepov</a:t>
            </a:r>
            <a:r>
              <a:rPr lang="en-US" sz="3200" dirty="0"/>
              <a:t>.</a:t>
            </a:r>
          </a:p>
        </p:txBody>
      </p:sp>
    </p:spTree>
    <p:extLst>
      <p:ext uri="{BB962C8B-B14F-4D97-AF65-F5344CB8AC3E}">
        <p14:creationId xmlns:p14="http://schemas.microsoft.com/office/powerpoint/2010/main" val="1933438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sp>
        <p:nvSpPr>
          <p:cNvPr id="148" name="TextBox 5"/>
          <p:cNvSpPr/>
          <p:nvPr/>
        </p:nvSpPr>
        <p:spPr>
          <a:xfrm>
            <a:off x="1978980" y="2785554"/>
            <a:ext cx="15492480" cy="49244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3200" dirty="0"/>
              <a:t>PMBOK </a:t>
            </a:r>
            <a:r>
              <a:rPr lang="en-US" sz="3200" dirty="0" err="1"/>
              <a:t>ima</a:t>
            </a:r>
            <a:r>
              <a:rPr lang="en-US" sz="3200" dirty="0"/>
              <a:t> 5 </a:t>
            </a:r>
            <a:r>
              <a:rPr lang="en-US" sz="3200" dirty="0" err="1"/>
              <a:t>skupin</a:t>
            </a:r>
            <a:r>
              <a:rPr lang="en-US" sz="3200" dirty="0"/>
              <a:t> </a:t>
            </a:r>
            <a:r>
              <a:rPr lang="en-US" sz="3200" dirty="0" err="1"/>
              <a:t>procesov</a:t>
            </a:r>
            <a:r>
              <a:rPr lang="en-US" sz="3200" dirty="0"/>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645049"/>
            <a:ext cx="15247663" cy="3539430"/>
          </a:xfrm>
          <a:prstGeom prst="rect">
            <a:avLst/>
          </a:prstGeom>
        </p:spPr>
        <p:txBody>
          <a:bodyPr wrap="square">
            <a:spAutoFit/>
          </a:bodyPr>
          <a:lstStyle/>
          <a:p>
            <a:pPr algn="just"/>
            <a:r>
              <a:rPr lang="sl-SI" sz="3200" dirty="0"/>
              <a:t>5. Zaključek: Ta procesna skupina vključuje procese, ki se izvajajo za dokončanje vseh projektnih dejavnosti, pridobitev formalnega sprejetja projektnih rezultatov s strani naročnika ali sponzorja in predajo zaključenega projekta ustreznim zainteresiranim stranem. Vključuje arhiviranje projektne dokumentacije, izvedbo pregleda projekta in dokumentiranje pridobljenih izkušenj.</a:t>
            </a:r>
          </a:p>
          <a:p>
            <a:pPr algn="just"/>
            <a:endParaRPr lang="sl-SI" sz="3200" dirty="0"/>
          </a:p>
          <a:p>
            <a:pPr algn="just"/>
            <a:r>
              <a:rPr lang="sl-SI" sz="3200" dirty="0"/>
              <a:t>PMBOK vsebuje še 49 procesov.</a:t>
            </a:r>
            <a:endParaRPr lang="en-US" sz="3200" dirty="0"/>
          </a:p>
        </p:txBody>
      </p:sp>
    </p:spTree>
    <p:extLst>
      <p:ext uri="{BB962C8B-B14F-4D97-AF65-F5344CB8AC3E}">
        <p14:creationId xmlns:p14="http://schemas.microsoft.com/office/powerpoint/2010/main" val="2852898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34219"/>
            <a:ext cx="15247663" cy="2062103"/>
          </a:xfrm>
          <a:prstGeom prst="rect">
            <a:avLst/>
          </a:prstGeom>
        </p:spPr>
        <p:txBody>
          <a:bodyPr wrap="square">
            <a:spAutoFit/>
          </a:bodyPr>
          <a:lstStyle/>
          <a:p>
            <a:pPr algn="just"/>
            <a:r>
              <a:rPr lang="sl-SI" sz="3200" b="1" dirty="0"/>
              <a:t>Procesi PMBOK v skupini Skupina za zagon procesov:</a:t>
            </a:r>
          </a:p>
          <a:p>
            <a:pPr algn="just"/>
            <a:endParaRPr lang="sl-SI" sz="3200" b="1" dirty="0"/>
          </a:p>
          <a:p>
            <a:pPr marL="457200" indent="-457200" algn="just">
              <a:buFont typeface="Arial" panose="020B0604020202020204" pitchFamily="34" charset="0"/>
              <a:buChar char="•"/>
            </a:pPr>
            <a:r>
              <a:rPr lang="sl-SI" sz="3200" dirty="0"/>
              <a:t>Razvoj projektne listine</a:t>
            </a:r>
          </a:p>
          <a:p>
            <a:pPr marL="457200" indent="-457200" algn="just">
              <a:buFont typeface="Arial" panose="020B0604020202020204" pitchFamily="34" charset="0"/>
              <a:buChar char="•"/>
            </a:pPr>
            <a:r>
              <a:rPr lang="sl-SI" sz="3200" dirty="0"/>
              <a:t>Opredelitev zainteresiranih strani</a:t>
            </a:r>
            <a:endParaRPr lang="en-US" sz="3200" dirty="0"/>
          </a:p>
        </p:txBody>
      </p:sp>
    </p:spTree>
    <p:extLst>
      <p:ext uri="{BB962C8B-B14F-4D97-AF65-F5344CB8AC3E}">
        <p14:creationId xmlns:p14="http://schemas.microsoft.com/office/powerpoint/2010/main" val="1179739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66" name="TextBox 2"/>
          <p:cNvSpPr/>
          <p:nvPr/>
        </p:nvSpPr>
        <p:spPr>
          <a:xfrm>
            <a:off x="1784160" y="1895040"/>
            <a:ext cx="10118030" cy="73000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b="0" strike="noStrike" spc="-1" dirty="0">
                <a:solidFill>
                  <a:srgbClr val="000000"/>
                </a:solidFill>
                <a:latin typeface="Abhaya Libre Regular Bold"/>
              </a:rPr>
              <a:t>Izjava o omejitvi odgovornosti</a:t>
            </a:r>
            <a:endParaRPr lang="en-US" sz="6410" b="0" strike="noStrike" spc="-1" dirty="0">
              <a:solidFill>
                <a:srgbClr val="000000"/>
              </a:solidFill>
              <a:latin typeface="Arial"/>
            </a:endParaRPr>
          </a:p>
        </p:txBody>
      </p:sp>
      <p:sp>
        <p:nvSpPr>
          <p:cNvPr id="67" name="TextBox 3"/>
          <p:cNvSpPr/>
          <p:nvPr/>
        </p:nvSpPr>
        <p:spPr>
          <a:xfrm>
            <a:off x="1784160" y="2828880"/>
            <a:ext cx="15741360" cy="3988271"/>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just">
              <a:lnSpc>
                <a:spcPts val="4618"/>
              </a:lnSpc>
            </a:pPr>
            <a:r>
              <a:rPr lang="en-US" sz="3300" b="0" strike="noStrike" spc="-49" dirty="0" err="1">
                <a:solidFill>
                  <a:srgbClr val="000000"/>
                </a:solidFill>
                <a:latin typeface="Abhaya Libre Regular"/>
              </a:rPr>
              <a:t>Podpora</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Evropske</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komisije</a:t>
            </a:r>
            <a:r>
              <a:rPr lang="en-US" sz="3300" b="0" strike="noStrike" spc="-49" dirty="0">
                <a:solidFill>
                  <a:srgbClr val="000000"/>
                </a:solidFill>
                <a:latin typeface="Abhaya Libre Regular"/>
              </a:rPr>
              <a:t> za </a:t>
            </a:r>
            <a:r>
              <a:rPr lang="en-US" sz="3300" b="0" strike="noStrike" spc="-49" dirty="0" err="1">
                <a:solidFill>
                  <a:srgbClr val="000000"/>
                </a:solidFill>
                <a:latin typeface="Abhaya Libre Regular"/>
              </a:rPr>
              <a:t>pripravo</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te</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publikacije</a:t>
            </a:r>
            <a:r>
              <a:rPr lang="en-US" sz="3300" b="0" strike="noStrike" spc="-49" dirty="0">
                <a:solidFill>
                  <a:srgbClr val="000000"/>
                </a:solidFill>
                <a:latin typeface="Abhaya Libre Regular"/>
              </a:rPr>
              <a:t> ne </a:t>
            </a:r>
            <a:r>
              <a:rPr lang="en-US" sz="3300" b="0" strike="noStrike" spc="-49" dirty="0" err="1">
                <a:solidFill>
                  <a:srgbClr val="000000"/>
                </a:solidFill>
                <a:latin typeface="Abhaya Libre Regular"/>
              </a:rPr>
              <a:t>pomeni</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podpore</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vsebini</a:t>
            </a:r>
            <a:r>
              <a:rPr lang="en-US" sz="3300" b="0" strike="noStrike" spc="-49" dirty="0">
                <a:solidFill>
                  <a:srgbClr val="000000"/>
                </a:solidFill>
                <a:latin typeface="Abhaya Libre Regular"/>
              </a:rPr>
              <a:t>, ki </a:t>
            </a:r>
            <a:r>
              <a:rPr lang="en-US" sz="3300" b="0" strike="noStrike" spc="-49" dirty="0" err="1">
                <a:solidFill>
                  <a:srgbClr val="000000"/>
                </a:solidFill>
                <a:latin typeface="Abhaya Libre Regular"/>
              </a:rPr>
              <a:t>odraža</a:t>
            </a:r>
            <a:r>
              <a:rPr lang="en-US" sz="3300" b="0" strike="noStrike" spc="-49" dirty="0">
                <a:solidFill>
                  <a:srgbClr val="000000"/>
                </a:solidFill>
                <a:latin typeface="Abhaya Libre Regular"/>
              </a:rPr>
              <a:t> le </a:t>
            </a:r>
            <a:r>
              <a:rPr lang="en-US" sz="3300" b="0" strike="noStrike" spc="-49" dirty="0" err="1">
                <a:solidFill>
                  <a:srgbClr val="000000"/>
                </a:solidFill>
                <a:latin typeface="Abhaya Libre Regular"/>
              </a:rPr>
              <a:t>stališča</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avtorjev</a:t>
            </a:r>
            <a:r>
              <a:rPr lang="en-US" sz="3300" b="0" strike="noStrike" spc="-49" dirty="0">
                <a:solidFill>
                  <a:srgbClr val="000000"/>
                </a:solidFill>
                <a:latin typeface="Abhaya Libre Regular"/>
              </a:rPr>
              <a:t>, in </a:t>
            </a:r>
            <a:r>
              <a:rPr lang="en-US" sz="3300" b="0" strike="noStrike" spc="-49" dirty="0" err="1">
                <a:solidFill>
                  <a:srgbClr val="000000"/>
                </a:solidFill>
                <a:latin typeface="Abhaya Libre Regular"/>
              </a:rPr>
              <a:t>Komisija</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ni</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odgovorna</a:t>
            </a:r>
            <a:r>
              <a:rPr lang="en-US" sz="3300" b="0" strike="noStrike" spc="-49" dirty="0">
                <a:solidFill>
                  <a:srgbClr val="000000"/>
                </a:solidFill>
                <a:latin typeface="Abhaya Libre Regular"/>
              </a:rPr>
              <a:t> za </a:t>
            </a:r>
            <a:r>
              <a:rPr lang="en-US" sz="3300" b="0" strike="noStrike" spc="-49" dirty="0" err="1">
                <a:solidFill>
                  <a:srgbClr val="000000"/>
                </a:solidFill>
                <a:latin typeface="Abhaya Libre Regular"/>
              </a:rPr>
              <a:t>kakršno</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koli</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uporabo</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informacij</a:t>
            </a:r>
            <a:r>
              <a:rPr lang="en-US" sz="3300" b="0" strike="noStrike" spc="-49" dirty="0">
                <a:solidFill>
                  <a:srgbClr val="000000"/>
                </a:solidFill>
                <a:latin typeface="Abhaya Libre Regular"/>
              </a:rPr>
              <a:t>, ki </a:t>
            </a:r>
            <a:r>
              <a:rPr lang="en-US" sz="3300" b="0" strike="noStrike" spc="-49" dirty="0" err="1">
                <a:solidFill>
                  <a:srgbClr val="000000"/>
                </a:solidFill>
                <a:latin typeface="Abhaya Libre Regular"/>
              </a:rPr>
              <a:t>jih</a:t>
            </a:r>
            <a:r>
              <a:rPr lang="en-US" sz="3300" b="0" strike="noStrike" spc="-49" dirty="0">
                <a:solidFill>
                  <a:srgbClr val="000000"/>
                </a:solidFill>
                <a:latin typeface="Abhaya Libre Regular"/>
              </a:rPr>
              <a:t> ta </a:t>
            </a:r>
            <a:r>
              <a:rPr lang="en-US" sz="3300" b="0" strike="noStrike" spc="-49" dirty="0" err="1">
                <a:solidFill>
                  <a:srgbClr val="000000"/>
                </a:solidFill>
                <a:latin typeface="Abhaya Libre Regular"/>
              </a:rPr>
              <a:t>publikacija</a:t>
            </a:r>
            <a:r>
              <a:rPr lang="en-US" sz="3300" b="0" strike="noStrike" spc="-49" dirty="0">
                <a:solidFill>
                  <a:srgbClr val="000000"/>
                </a:solidFill>
                <a:latin typeface="Abhaya Libre Regular"/>
              </a:rPr>
              <a:t> </a:t>
            </a:r>
            <a:r>
              <a:rPr lang="en-US" sz="3300" b="0" strike="noStrike" spc="-49" dirty="0" err="1">
                <a:solidFill>
                  <a:srgbClr val="000000"/>
                </a:solidFill>
                <a:latin typeface="Abhaya Libre Regular"/>
              </a:rPr>
              <a:t>vsebuje</a:t>
            </a:r>
            <a:r>
              <a:rPr lang="en-US" sz="3300" b="0" strike="noStrike" spc="-49" dirty="0">
                <a:solidFill>
                  <a:srgbClr val="000000"/>
                </a:solidFill>
                <a:latin typeface="Abhaya Libre Regular"/>
              </a:rPr>
              <a:t>.</a:t>
            </a:r>
            <a:endParaRPr lang="sl-SI" sz="3300" b="0" strike="noStrike" spc="-49" dirty="0">
              <a:solidFill>
                <a:srgbClr val="000000"/>
              </a:solidFill>
              <a:latin typeface="Abhaya Libre Regular"/>
            </a:endParaRPr>
          </a:p>
          <a:p>
            <a:pPr algn="just">
              <a:lnSpc>
                <a:spcPts val="4618"/>
              </a:lnSpc>
            </a:pPr>
            <a:endParaRPr lang="en-US" sz="3300" b="0" strike="noStrike" spc="-1" dirty="0">
              <a:solidFill>
                <a:srgbClr val="000000"/>
              </a:solidFill>
              <a:latin typeface="Arial"/>
            </a:endParaRPr>
          </a:p>
          <a:p>
            <a:pPr algn="just">
              <a:lnSpc>
                <a:spcPts val="4618"/>
              </a:lnSpc>
            </a:pPr>
            <a:r>
              <a:rPr lang="en-US" sz="3300" b="0" strike="noStrike" spc="-49" dirty="0" err="1">
                <a:solidFill>
                  <a:srgbClr val="000000"/>
                </a:solidFill>
                <a:latin typeface="Abhaya Libre Regular"/>
              </a:rPr>
              <a:t>Proje</a:t>
            </a:r>
            <a:r>
              <a:rPr lang="sl-SI" sz="3300" b="0" strike="noStrike" spc="-49" dirty="0">
                <a:solidFill>
                  <a:srgbClr val="000000"/>
                </a:solidFill>
                <a:latin typeface="Abhaya Libre Regular"/>
              </a:rPr>
              <a:t>k</a:t>
            </a:r>
            <a:r>
              <a:rPr lang="en-US" sz="3300" b="0" strike="noStrike" spc="-49" dirty="0">
                <a:solidFill>
                  <a:srgbClr val="000000"/>
                </a:solidFill>
                <a:latin typeface="Abhaya Libre Regular"/>
              </a:rPr>
              <a:t>t Nº: 2021-1-RO01-KA220-VET-000028118</a:t>
            </a:r>
            <a:endParaRPr lang="en-US" sz="3300" b="0" strike="noStrike" spc="-1" dirty="0">
              <a:solidFill>
                <a:srgbClr val="000000"/>
              </a:solidFill>
              <a:latin typeface="Arial"/>
            </a:endParaRPr>
          </a:p>
          <a:p>
            <a:pPr algn="just">
              <a:lnSpc>
                <a:spcPts val="4618"/>
              </a:lnSpc>
            </a:pPr>
            <a:endParaRPr lang="en-US" sz="3300" b="0" strike="noStrike" spc="-1" dirty="0">
              <a:solidFill>
                <a:srgbClr val="000000"/>
              </a:solidFill>
              <a:latin typeface="Arial"/>
            </a:endParaRPr>
          </a:p>
          <a:p>
            <a:pPr>
              <a:lnSpc>
                <a:spcPts val="3498"/>
              </a:lnSpc>
            </a:pPr>
            <a:endParaRPr lang="en-US" sz="3300" b="0" strike="noStrike" spc="-1" dirty="0">
              <a:solidFill>
                <a:srgbClr val="000000"/>
              </a:solidFill>
              <a:latin typeface="Arial"/>
            </a:endParaRPr>
          </a:p>
        </p:txBody>
      </p:sp>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4" name="Picture 10"/>
          <p:cNvPicPr/>
          <p:nvPr/>
        </p:nvPicPr>
        <p:blipFill>
          <a:blip r:embed="rId8"/>
          <a:stretch/>
        </p:blipFill>
        <p:spPr>
          <a:xfrm>
            <a:off x="1784160" y="6481080"/>
            <a:ext cx="7870680" cy="1652400"/>
          </a:xfrm>
          <a:prstGeom prst="rect">
            <a:avLst/>
          </a:prstGeom>
          <a:ln w="0">
            <a:noFill/>
          </a:ln>
        </p:spPr>
      </p:pic>
      <p:pic>
        <p:nvPicPr>
          <p:cNvPr id="75" name="Picture 11"/>
          <p:cNvPicPr/>
          <p:nvPr/>
        </p:nvPicPr>
        <p:blipFill>
          <a:blip r:embed="rId9"/>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10"/>
            <a:stretch/>
          </p:blipFill>
          <p:spPr>
            <a:xfrm>
              <a:off x="13890240" y="6582600"/>
              <a:ext cx="2900160" cy="463680"/>
            </a:xfrm>
            <a:prstGeom prst="rect">
              <a:avLst/>
            </a:prstGeom>
            <a:ln w="0">
              <a:noFill/>
            </a:ln>
          </p:spPr>
        </p:pic>
        <p:pic>
          <p:nvPicPr>
            <p:cNvPr id="78" name="Picture 14"/>
            <p:cNvPicPr/>
            <p:nvPr/>
          </p:nvPicPr>
          <p:blipFill>
            <a:blip r:embed="rId10"/>
            <a:stretch/>
          </p:blipFill>
          <p:spPr>
            <a:xfrm>
              <a:off x="13890240" y="6926040"/>
              <a:ext cx="2900160" cy="463680"/>
            </a:xfrm>
            <a:prstGeom prst="rect">
              <a:avLst/>
            </a:prstGeom>
            <a:ln w="0">
              <a:noFill/>
            </a:ln>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464080"/>
            <a:ext cx="15247663" cy="6494085"/>
          </a:xfrm>
          <a:prstGeom prst="rect">
            <a:avLst/>
          </a:prstGeom>
        </p:spPr>
        <p:txBody>
          <a:bodyPr wrap="square">
            <a:spAutoFit/>
          </a:bodyPr>
          <a:lstStyle/>
          <a:p>
            <a:pPr algn="just"/>
            <a:r>
              <a:rPr lang="sl-SI" sz="3200" b="1" dirty="0"/>
              <a:t>Procesi PMBOK v Skupini za načrtovanje procesov (1/2):</a:t>
            </a:r>
          </a:p>
          <a:p>
            <a:pPr algn="just"/>
            <a:endParaRPr lang="sl-SI" sz="3200" b="1" dirty="0"/>
          </a:p>
          <a:p>
            <a:pPr marL="457200" indent="-457200" algn="just">
              <a:buFont typeface="Arial" panose="020B0604020202020204" pitchFamily="34" charset="0"/>
              <a:buChar char="•"/>
            </a:pPr>
            <a:r>
              <a:rPr lang="sl-SI" sz="3200" dirty="0"/>
              <a:t>Razvoj načrta vodenja projekta</a:t>
            </a:r>
          </a:p>
          <a:p>
            <a:pPr marL="457200" indent="-457200" algn="just">
              <a:buFont typeface="Arial" panose="020B0604020202020204" pitchFamily="34" charset="0"/>
              <a:buChar char="•"/>
            </a:pPr>
            <a:r>
              <a:rPr lang="sl-SI" sz="3200" dirty="0"/>
              <a:t>Načrt upravljanja obsega</a:t>
            </a:r>
          </a:p>
          <a:p>
            <a:pPr marL="457200" indent="-457200" algn="just">
              <a:buFont typeface="Arial" panose="020B0604020202020204" pitchFamily="34" charset="0"/>
              <a:buChar char="•"/>
            </a:pPr>
            <a:r>
              <a:rPr lang="sl-SI" sz="3200" dirty="0"/>
              <a:t>Zbiranje zahtev</a:t>
            </a:r>
          </a:p>
          <a:p>
            <a:pPr marL="457200" indent="-457200" algn="just">
              <a:buFont typeface="Arial" panose="020B0604020202020204" pitchFamily="34" charset="0"/>
              <a:buChar char="•"/>
            </a:pPr>
            <a:r>
              <a:rPr lang="sl-SI" sz="3200" dirty="0"/>
              <a:t>Opredelite obseg</a:t>
            </a:r>
          </a:p>
          <a:p>
            <a:pPr marL="457200" indent="-457200" algn="just">
              <a:buFont typeface="Arial" panose="020B0604020202020204" pitchFamily="34" charset="0"/>
              <a:buChar char="•"/>
            </a:pPr>
            <a:r>
              <a:rPr lang="sl-SI" sz="3200" dirty="0"/>
              <a:t>Ustvarite WBS (strukturo razdelitve dela)</a:t>
            </a:r>
          </a:p>
          <a:p>
            <a:pPr marL="457200" indent="-457200" algn="just">
              <a:buFont typeface="Arial" panose="020B0604020202020204" pitchFamily="34" charset="0"/>
              <a:buChar char="•"/>
            </a:pPr>
            <a:r>
              <a:rPr lang="sl-SI" sz="3200" dirty="0"/>
              <a:t>Načrtovanje upravljanja časovnega razporeda</a:t>
            </a:r>
          </a:p>
          <a:p>
            <a:pPr marL="457200" indent="-457200" algn="just">
              <a:buFont typeface="Arial" panose="020B0604020202020204" pitchFamily="34" charset="0"/>
              <a:buChar char="•"/>
            </a:pPr>
            <a:r>
              <a:rPr lang="sl-SI" sz="3200" dirty="0"/>
              <a:t>Opredelite dejavnosti</a:t>
            </a:r>
          </a:p>
          <a:p>
            <a:pPr marL="457200" indent="-457200" algn="just">
              <a:buFont typeface="Arial" panose="020B0604020202020204" pitchFamily="34" charset="0"/>
              <a:buChar char="•"/>
            </a:pPr>
            <a:r>
              <a:rPr lang="sl-SI" sz="3200" dirty="0"/>
              <a:t>Zaporedje dejavnosti</a:t>
            </a:r>
          </a:p>
          <a:p>
            <a:pPr marL="457200" indent="-457200" algn="just">
              <a:buFont typeface="Arial" panose="020B0604020202020204" pitchFamily="34" charset="0"/>
              <a:buChar char="•"/>
            </a:pPr>
            <a:r>
              <a:rPr lang="sl-SI" sz="3200" dirty="0"/>
              <a:t>Ocenite trajanje dejavnosti</a:t>
            </a:r>
          </a:p>
          <a:p>
            <a:pPr marL="457200" indent="-457200" algn="just">
              <a:buFont typeface="Arial" panose="020B0604020202020204" pitchFamily="34" charset="0"/>
              <a:buChar char="•"/>
            </a:pPr>
            <a:r>
              <a:rPr lang="sl-SI" sz="3200" dirty="0"/>
              <a:t>Razvoj časovnega razporeda</a:t>
            </a:r>
          </a:p>
          <a:p>
            <a:pPr marL="457200" indent="-457200" algn="just">
              <a:buFont typeface="Arial" panose="020B0604020202020204" pitchFamily="34" charset="0"/>
              <a:buChar char="•"/>
            </a:pPr>
            <a:r>
              <a:rPr lang="sl-SI" sz="3200" dirty="0"/>
              <a:t>Načrtovanje upravljanja stroškov</a:t>
            </a:r>
            <a:endParaRPr lang="en-US" sz="3200" dirty="0"/>
          </a:p>
        </p:txBody>
      </p:sp>
    </p:spTree>
    <p:extLst>
      <p:ext uri="{BB962C8B-B14F-4D97-AF65-F5344CB8AC3E}">
        <p14:creationId xmlns:p14="http://schemas.microsoft.com/office/powerpoint/2010/main" val="218995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sl-SI" sz="3200" b="1" dirty="0"/>
              <a:t>Procesi PMBOK v Skupini za načrtovanje procesov (2/2):</a:t>
            </a:r>
          </a:p>
          <a:p>
            <a:pPr marL="457200" indent="-457200" algn="just">
              <a:buFont typeface="Arial" panose="020B0604020202020204" pitchFamily="34" charset="0"/>
              <a:buChar char="•"/>
            </a:pPr>
            <a:r>
              <a:rPr lang="sl-SI" sz="3200" dirty="0"/>
              <a:t>Ocenjevanje stroškov</a:t>
            </a:r>
          </a:p>
          <a:p>
            <a:pPr marL="457200" indent="-457200" algn="just">
              <a:buFont typeface="Arial" panose="020B0604020202020204" pitchFamily="34" charset="0"/>
              <a:buChar char="•"/>
            </a:pPr>
            <a:r>
              <a:rPr lang="sl-SI" sz="3200" dirty="0"/>
              <a:t>Določitev proračuna</a:t>
            </a:r>
          </a:p>
          <a:p>
            <a:pPr marL="457200" indent="-457200" algn="just">
              <a:buFont typeface="Arial" panose="020B0604020202020204" pitchFamily="34" charset="0"/>
              <a:buChar char="•"/>
            </a:pPr>
            <a:r>
              <a:rPr lang="sl-SI" sz="3200" dirty="0"/>
              <a:t>Načrtovanje upravljanja kakovosti</a:t>
            </a:r>
          </a:p>
          <a:p>
            <a:pPr marL="457200" indent="-457200" algn="just">
              <a:buFont typeface="Arial" panose="020B0604020202020204" pitchFamily="34" charset="0"/>
              <a:buChar char="•"/>
            </a:pPr>
            <a:r>
              <a:rPr lang="sl-SI" sz="3200" dirty="0"/>
              <a:t>Načrtovanje upravljanja </a:t>
            </a:r>
            <a:r>
              <a:rPr lang="sl-SI" sz="3200" dirty="0" err="1"/>
              <a:t>virovOcenite</a:t>
            </a:r>
            <a:r>
              <a:rPr lang="sl-SI" sz="3200" dirty="0"/>
              <a:t> vire dejavnosti</a:t>
            </a:r>
          </a:p>
          <a:p>
            <a:pPr marL="457200" indent="-457200" algn="just">
              <a:buFont typeface="Arial" panose="020B0604020202020204" pitchFamily="34" charset="0"/>
              <a:buChar char="•"/>
            </a:pPr>
            <a:r>
              <a:rPr lang="sl-SI" sz="3200" dirty="0"/>
              <a:t>Načrt upravljanja komunikacij</a:t>
            </a:r>
          </a:p>
          <a:p>
            <a:pPr marL="457200" indent="-457200" algn="just">
              <a:buFont typeface="Arial" panose="020B0604020202020204" pitchFamily="34" charset="0"/>
              <a:buChar char="•"/>
            </a:pPr>
            <a:r>
              <a:rPr lang="sl-SI" sz="3200" dirty="0"/>
              <a:t>Načrt upravljanja tveganj</a:t>
            </a:r>
          </a:p>
          <a:p>
            <a:pPr marL="457200" indent="-457200" algn="just">
              <a:buFont typeface="Arial" panose="020B0604020202020204" pitchFamily="34" charset="0"/>
              <a:buChar char="•"/>
            </a:pPr>
            <a:r>
              <a:rPr lang="sl-SI" sz="3200" dirty="0"/>
              <a:t>Opredelitev tveganj</a:t>
            </a:r>
          </a:p>
          <a:p>
            <a:pPr marL="457200" indent="-457200" algn="just">
              <a:buFont typeface="Arial" panose="020B0604020202020204" pitchFamily="34" charset="0"/>
              <a:buChar char="•"/>
            </a:pPr>
            <a:r>
              <a:rPr lang="sl-SI" sz="3200" dirty="0"/>
              <a:t>Izvedba kvalitativne analize tveganj</a:t>
            </a:r>
          </a:p>
          <a:p>
            <a:pPr marL="457200" indent="-457200" algn="just">
              <a:buFont typeface="Arial" panose="020B0604020202020204" pitchFamily="34" charset="0"/>
              <a:buChar char="•"/>
            </a:pPr>
            <a:r>
              <a:rPr lang="sl-SI" sz="3200" dirty="0"/>
              <a:t>Izvedba kvantitativne analize tveganja</a:t>
            </a:r>
          </a:p>
          <a:p>
            <a:pPr marL="457200" indent="-457200" algn="just">
              <a:buFont typeface="Arial" panose="020B0604020202020204" pitchFamily="34" charset="0"/>
              <a:buChar char="•"/>
            </a:pPr>
            <a:r>
              <a:rPr lang="sl-SI" sz="3200" dirty="0"/>
              <a:t>Načrtovanje odzivov na tveganja</a:t>
            </a:r>
          </a:p>
          <a:p>
            <a:pPr marL="457200" indent="-457200" algn="just">
              <a:buFont typeface="Arial" panose="020B0604020202020204" pitchFamily="34" charset="0"/>
              <a:buChar char="•"/>
            </a:pPr>
            <a:r>
              <a:rPr lang="sl-SI" sz="3200" dirty="0"/>
              <a:t>Načrtovanje upravljanja javnih naročil</a:t>
            </a:r>
          </a:p>
          <a:p>
            <a:pPr marL="457200" indent="-457200" algn="just">
              <a:buFont typeface="Arial" panose="020B0604020202020204" pitchFamily="34" charset="0"/>
              <a:buChar char="•"/>
            </a:pPr>
            <a:r>
              <a:rPr lang="sl-SI" sz="3200" dirty="0"/>
              <a:t>Načrtovanje sodelovanja z zainteresiranimi stranmi</a:t>
            </a:r>
            <a:endParaRPr lang="en-US" sz="3200" dirty="0"/>
          </a:p>
        </p:txBody>
      </p:sp>
    </p:spTree>
    <p:extLst>
      <p:ext uri="{BB962C8B-B14F-4D97-AF65-F5344CB8AC3E}">
        <p14:creationId xmlns:p14="http://schemas.microsoft.com/office/powerpoint/2010/main" val="39391862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524315"/>
          </a:xfrm>
          <a:prstGeom prst="rect">
            <a:avLst/>
          </a:prstGeom>
        </p:spPr>
        <p:txBody>
          <a:bodyPr wrap="square">
            <a:spAutoFit/>
          </a:bodyPr>
          <a:lstStyle/>
          <a:p>
            <a:pPr algn="just"/>
            <a:r>
              <a:rPr lang="sl-SI" sz="3200" b="1" dirty="0"/>
              <a:t>Procesi PMBOK v Skupini za izvajanje procesov:</a:t>
            </a:r>
          </a:p>
          <a:p>
            <a:pPr marL="457200" indent="-457200" algn="just">
              <a:buFont typeface="Arial" panose="020B0604020202020204" pitchFamily="34" charset="0"/>
              <a:buChar char="•"/>
            </a:pPr>
            <a:r>
              <a:rPr lang="sl-SI" sz="3200" dirty="0"/>
              <a:t>Vodenje in upravljanje projektnega dela</a:t>
            </a:r>
          </a:p>
          <a:p>
            <a:pPr marL="457200" indent="-457200" algn="just">
              <a:buFont typeface="Arial" panose="020B0604020202020204" pitchFamily="34" charset="0"/>
              <a:buChar char="•"/>
            </a:pPr>
            <a:r>
              <a:rPr lang="sl-SI" sz="3200" dirty="0"/>
              <a:t>Izvajanje zagotavljanja kakovosti</a:t>
            </a:r>
          </a:p>
          <a:p>
            <a:pPr marL="457200" indent="-457200" algn="just">
              <a:buFont typeface="Arial" panose="020B0604020202020204" pitchFamily="34" charset="0"/>
              <a:buChar char="•"/>
            </a:pPr>
            <a:r>
              <a:rPr lang="sl-SI" sz="3200" dirty="0"/>
              <a:t>Pridobivanje virov</a:t>
            </a:r>
          </a:p>
          <a:p>
            <a:pPr marL="457200" indent="-457200" algn="just">
              <a:buFont typeface="Arial" panose="020B0604020202020204" pitchFamily="34" charset="0"/>
              <a:buChar char="•"/>
            </a:pPr>
            <a:r>
              <a:rPr lang="sl-SI" sz="3200" dirty="0"/>
              <a:t>Razvijanje ekipe</a:t>
            </a:r>
          </a:p>
          <a:p>
            <a:pPr marL="457200" indent="-457200" algn="just">
              <a:buFont typeface="Arial" panose="020B0604020202020204" pitchFamily="34" charset="0"/>
              <a:buChar char="•"/>
            </a:pPr>
            <a:r>
              <a:rPr lang="sl-SI" sz="3200" dirty="0"/>
              <a:t>Vodenje ekipe</a:t>
            </a:r>
          </a:p>
          <a:p>
            <a:pPr marL="457200" indent="-457200" algn="just">
              <a:buFont typeface="Arial" panose="020B0604020202020204" pitchFamily="34" charset="0"/>
              <a:buChar char="•"/>
            </a:pPr>
            <a:r>
              <a:rPr lang="sl-SI" sz="3200" dirty="0"/>
              <a:t>Upravljanje komunikacij</a:t>
            </a:r>
          </a:p>
          <a:p>
            <a:pPr marL="457200" indent="-457200" algn="just">
              <a:buFont typeface="Arial" panose="020B0604020202020204" pitchFamily="34" charset="0"/>
              <a:buChar char="•"/>
            </a:pPr>
            <a:r>
              <a:rPr lang="sl-SI" sz="3200" dirty="0"/>
              <a:t>Izvajanje javnih naročil</a:t>
            </a:r>
          </a:p>
          <a:p>
            <a:pPr marL="457200" indent="-457200" algn="just">
              <a:buFont typeface="Arial" panose="020B0604020202020204" pitchFamily="34" charset="0"/>
              <a:buChar char="•"/>
            </a:pPr>
            <a:r>
              <a:rPr lang="sl-SI" sz="3200" dirty="0"/>
              <a:t>Upravljanje sodelovanja z zainteresiranimi stranmi</a:t>
            </a:r>
            <a:endParaRPr lang="en-US" sz="3200" dirty="0"/>
          </a:p>
        </p:txBody>
      </p:sp>
    </p:spTree>
    <p:extLst>
      <p:ext uri="{BB962C8B-B14F-4D97-AF65-F5344CB8AC3E}">
        <p14:creationId xmlns:p14="http://schemas.microsoft.com/office/powerpoint/2010/main" val="2014149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6494085"/>
          </a:xfrm>
          <a:prstGeom prst="rect">
            <a:avLst/>
          </a:prstGeom>
        </p:spPr>
        <p:txBody>
          <a:bodyPr wrap="square">
            <a:spAutoFit/>
          </a:bodyPr>
          <a:lstStyle/>
          <a:p>
            <a:pPr algn="just"/>
            <a:r>
              <a:rPr lang="sl-SI" sz="3200" b="1" dirty="0"/>
              <a:t>Procesi PMBOK v Skupini za spremljanje in nadzor procesov:</a:t>
            </a:r>
          </a:p>
          <a:p>
            <a:pPr marL="457200" indent="-457200" algn="just">
              <a:buFont typeface="Arial" panose="020B0604020202020204" pitchFamily="34" charset="0"/>
              <a:buChar char="•"/>
            </a:pPr>
            <a:r>
              <a:rPr lang="sl-SI" sz="3200" dirty="0"/>
              <a:t>Spremljanje in nadzor projektnega dela</a:t>
            </a:r>
          </a:p>
          <a:p>
            <a:pPr marL="457200" indent="-457200" algn="just">
              <a:buFont typeface="Arial" panose="020B0604020202020204" pitchFamily="34" charset="0"/>
              <a:buChar char="•"/>
            </a:pPr>
            <a:r>
              <a:rPr lang="sl-SI" sz="3200" dirty="0"/>
              <a:t>Izvajanje integriranega nadzora sprememb</a:t>
            </a:r>
          </a:p>
          <a:p>
            <a:pPr marL="457200" indent="-457200" algn="just">
              <a:buFont typeface="Arial" panose="020B0604020202020204" pitchFamily="34" charset="0"/>
              <a:buChar char="•"/>
            </a:pPr>
            <a:r>
              <a:rPr lang="sl-SI" sz="3200" dirty="0"/>
              <a:t>Potrjevanje obsega</a:t>
            </a:r>
          </a:p>
          <a:p>
            <a:pPr marL="457200" indent="-457200" algn="just">
              <a:buFont typeface="Arial" panose="020B0604020202020204" pitchFamily="34" charset="0"/>
              <a:buChar char="•"/>
            </a:pPr>
            <a:r>
              <a:rPr lang="sl-SI" sz="3200" dirty="0"/>
              <a:t>Nadzor obsega</a:t>
            </a:r>
          </a:p>
          <a:p>
            <a:pPr marL="457200" indent="-457200" algn="just">
              <a:buFont typeface="Arial" panose="020B0604020202020204" pitchFamily="34" charset="0"/>
              <a:buChar char="•"/>
            </a:pPr>
            <a:r>
              <a:rPr lang="sl-SI" sz="3200" dirty="0"/>
              <a:t>Nadzor časovnega razporeda</a:t>
            </a:r>
          </a:p>
          <a:p>
            <a:pPr marL="457200" indent="-457200" algn="just">
              <a:buFont typeface="Arial" panose="020B0604020202020204" pitchFamily="34" charset="0"/>
              <a:buChar char="•"/>
            </a:pPr>
            <a:r>
              <a:rPr lang="sl-SI" sz="3200" dirty="0"/>
              <a:t>Nadzor stroškov</a:t>
            </a:r>
          </a:p>
          <a:p>
            <a:pPr marL="457200" indent="-457200" algn="just">
              <a:buFont typeface="Arial" panose="020B0604020202020204" pitchFamily="34" charset="0"/>
              <a:buChar char="•"/>
            </a:pPr>
            <a:r>
              <a:rPr lang="sl-SI" sz="3200" dirty="0"/>
              <a:t>Nadzor kakovosti</a:t>
            </a:r>
          </a:p>
          <a:p>
            <a:pPr marL="457200" indent="-457200" algn="just">
              <a:buFont typeface="Arial" panose="020B0604020202020204" pitchFamily="34" charset="0"/>
              <a:buChar char="•"/>
            </a:pPr>
            <a:r>
              <a:rPr lang="sl-SI" sz="3200" dirty="0"/>
              <a:t>Nadzor virov</a:t>
            </a:r>
          </a:p>
          <a:p>
            <a:pPr marL="457200" indent="-457200" algn="just">
              <a:buFont typeface="Arial" panose="020B0604020202020204" pitchFamily="34" charset="0"/>
              <a:buChar char="•"/>
            </a:pPr>
            <a:r>
              <a:rPr lang="sl-SI" sz="3200" dirty="0"/>
              <a:t>Spremljanje komunikacij</a:t>
            </a:r>
          </a:p>
          <a:p>
            <a:pPr marL="457200" indent="-457200" algn="just">
              <a:buFont typeface="Arial" panose="020B0604020202020204" pitchFamily="34" charset="0"/>
              <a:buChar char="•"/>
            </a:pPr>
            <a:r>
              <a:rPr lang="sl-SI" sz="3200" dirty="0"/>
              <a:t>Nadzor tveganj</a:t>
            </a:r>
          </a:p>
          <a:p>
            <a:pPr marL="457200" indent="-457200" algn="just">
              <a:buFont typeface="Arial" panose="020B0604020202020204" pitchFamily="34" charset="0"/>
              <a:buChar char="•"/>
            </a:pPr>
            <a:r>
              <a:rPr lang="sl-SI" sz="3200" dirty="0"/>
              <a:t>Nadzor nad javnimi naročili</a:t>
            </a:r>
          </a:p>
          <a:p>
            <a:pPr marL="457200" indent="-457200" algn="just">
              <a:buFont typeface="Arial" panose="020B0604020202020204" pitchFamily="34" charset="0"/>
              <a:buChar char="•"/>
            </a:pPr>
            <a:r>
              <a:rPr lang="sl-SI" sz="3200" dirty="0"/>
              <a:t>Spremljanje sodelovanja z zainteresiranimi stranmi</a:t>
            </a:r>
            <a:endParaRPr lang="en-US" sz="3200" dirty="0"/>
          </a:p>
        </p:txBody>
      </p:sp>
    </p:spTree>
    <p:extLst>
      <p:ext uri="{BB962C8B-B14F-4D97-AF65-F5344CB8AC3E}">
        <p14:creationId xmlns:p14="http://schemas.microsoft.com/office/powerpoint/2010/main" val="3216855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1569660"/>
          </a:xfrm>
          <a:prstGeom prst="rect">
            <a:avLst/>
          </a:prstGeom>
        </p:spPr>
        <p:txBody>
          <a:bodyPr wrap="square">
            <a:spAutoFit/>
          </a:bodyPr>
          <a:lstStyle/>
          <a:p>
            <a:pPr algn="just"/>
            <a:r>
              <a:rPr lang="sl-SI" sz="3200" b="1" dirty="0"/>
              <a:t>Procesi PMBOK v Skupini za zapiranje procesov :</a:t>
            </a:r>
          </a:p>
          <a:p>
            <a:pPr marL="457200" indent="-457200" algn="just">
              <a:buFont typeface="Arial" panose="020B0604020202020204" pitchFamily="34" charset="0"/>
              <a:buChar char="•"/>
            </a:pPr>
            <a:r>
              <a:rPr lang="sl-SI" sz="3200" dirty="0"/>
              <a:t>Zaključek projekta ali faze</a:t>
            </a:r>
          </a:p>
          <a:p>
            <a:pPr marL="457200" indent="-457200" algn="just">
              <a:buFont typeface="Arial" panose="020B0604020202020204" pitchFamily="34" charset="0"/>
              <a:buChar char="•"/>
            </a:pPr>
            <a:r>
              <a:rPr lang="sl-SI" sz="3200" dirty="0"/>
              <a:t>Zaključek javnih naročil</a:t>
            </a:r>
            <a:endParaRPr lang="en-US" sz="3200" dirty="0"/>
          </a:p>
        </p:txBody>
      </p:sp>
    </p:spTree>
    <p:extLst>
      <p:ext uri="{BB962C8B-B14F-4D97-AF65-F5344CB8AC3E}">
        <p14:creationId xmlns:p14="http://schemas.microsoft.com/office/powerpoint/2010/main" val="2920444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139869"/>
          </a:xfrm>
          <a:prstGeom prst="rect">
            <a:avLst/>
          </a:prstGeom>
        </p:spPr>
        <p:txBody>
          <a:bodyPr wrap="square">
            <a:spAutoFit/>
          </a:bodyPr>
          <a:lstStyle/>
          <a:p>
            <a:pPr algn="just"/>
            <a:r>
              <a:rPr lang="sl-SI" sz="3200" b="1" dirty="0"/>
              <a:t>Najboljše prakse, ki jih priporoča PMBOK (1/4)</a:t>
            </a:r>
          </a:p>
          <a:p>
            <a:pPr algn="just"/>
            <a:r>
              <a:rPr lang="sl-SI" sz="3200" dirty="0"/>
              <a:t>Knjiga znanja o projektnem vodenju (PMBOK) priporoča številne najboljše prakse za vodenje projektov, ki vključujejo:</a:t>
            </a:r>
          </a:p>
          <a:p>
            <a:pPr algn="just"/>
            <a:endParaRPr lang="sl-SI" sz="800" b="1" dirty="0"/>
          </a:p>
          <a:p>
            <a:pPr marL="457200" indent="-457200" algn="just">
              <a:buFont typeface="Arial" panose="020B0604020202020204" pitchFamily="34" charset="0"/>
              <a:buChar char="•"/>
            </a:pPr>
            <a:r>
              <a:rPr lang="sl-SI" sz="3200" b="1" dirty="0"/>
              <a:t>Opredelitev ciljev projekta: </a:t>
            </a:r>
            <a:r>
              <a:rPr lang="sl-SI" sz="3200" dirty="0"/>
              <a:t>Jasna opredelitev ciljev projekta in meril uspeha je pomembna za zagotovitev, da vsi sodelujoči razumejo, kaj naj bi projekt dosegel.</a:t>
            </a:r>
          </a:p>
          <a:p>
            <a:pPr marL="457200" indent="-457200" algn="just">
              <a:buFont typeface="Arial" panose="020B0604020202020204" pitchFamily="34" charset="0"/>
              <a:buChar char="•"/>
            </a:pPr>
            <a:endParaRPr lang="sl-SI" sz="3200" dirty="0"/>
          </a:p>
          <a:p>
            <a:pPr marL="457200" indent="-457200" algn="just">
              <a:buFont typeface="Arial" panose="020B0604020202020204" pitchFamily="34" charset="0"/>
              <a:buChar char="•"/>
            </a:pPr>
            <a:r>
              <a:rPr lang="sl-SI" sz="3200" b="1" dirty="0"/>
              <a:t>Razvoj projektnega načrta: </a:t>
            </a:r>
            <a:r>
              <a:rPr lang="sl-SI" sz="3200" dirty="0"/>
              <a:t>Razvoj</a:t>
            </a:r>
            <a:r>
              <a:rPr lang="sl-SI" sz="3200" b="1" dirty="0"/>
              <a:t> </a:t>
            </a:r>
            <a:r>
              <a:rPr lang="sl-SI" sz="3200" dirty="0"/>
              <a:t>celovitega projektnega načrta, ki vključuje časovni razpored projekta, proračun in načrt virov, je ključnega pomena za zagotovitev, da projekt ostane na pravi poti in se zaključi pravočasno ter v okviru proračuna.</a:t>
            </a:r>
            <a:endParaRPr lang="en-US" sz="3200" dirty="0"/>
          </a:p>
        </p:txBody>
      </p:sp>
    </p:spTree>
    <p:extLst>
      <p:ext uri="{BB962C8B-B14F-4D97-AF65-F5344CB8AC3E}">
        <p14:creationId xmlns:p14="http://schemas.microsoft.com/office/powerpoint/2010/main" val="3999075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139869"/>
          </a:xfrm>
          <a:prstGeom prst="rect">
            <a:avLst/>
          </a:prstGeom>
        </p:spPr>
        <p:txBody>
          <a:bodyPr wrap="square">
            <a:spAutoFit/>
          </a:bodyPr>
          <a:lstStyle/>
          <a:p>
            <a:pPr algn="just"/>
            <a:r>
              <a:rPr lang="sl-SI" sz="3200" b="1" dirty="0"/>
              <a:t>Najboljše prakse, ki jih priporoča PMBOK (2/4)</a:t>
            </a:r>
          </a:p>
          <a:p>
            <a:pPr algn="just"/>
            <a:r>
              <a:rPr lang="sl-SI" sz="3200" dirty="0"/>
              <a:t>Knjiga znanja o projektnem vodenju (PMBOK) priporoča številne najboljše prakse za vodenje projektov, ki vključujejo:</a:t>
            </a:r>
          </a:p>
          <a:p>
            <a:pPr algn="just"/>
            <a:endParaRPr lang="sl-SI" sz="800" b="1" dirty="0"/>
          </a:p>
          <a:p>
            <a:pPr marL="457200" indent="-457200" algn="just">
              <a:buFont typeface="Arial" panose="020B0604020202020204" pitchFamily="34" charset="0"/>
              <a:buChar char="•"/>
            </a:pPr>
            <a:r>
              <a:rPr lang="sl-SI" sz="3200" b="1" dirty="0"/>
              <a:t>Učinkovito komuniciranje: </a:t>
            </a:r>
            <a:r>
              <a:rPr lang="sl-SI" sz="3200" dirty="0"/>
              <a:t>Učinkovito komuniciranje je ključnega pomena za zagotavljanje, da so vsi, ki sodelujejo pri projektu, obveščeni, vključeni in sodelujejo pri doseganju istih ciljev.</a:t>
            </a:r>
          </a:p>
          <a:p>
            <a:pPr marL="457200" indent="-457200" algn="just">
              <a:buFont typeface="Arial" panose="020B0604020202020204" pitchFamily="34" charset="0"/>
              <a:buChar char="•"/>
            </a:pPr>
            <a:endParaRPr lang="sl-SI" sz="3200" b="1" dirty="0"/>
          </a:p>
          <a:p>
            <a:pPr marL="457200" indent="-457200" algn="just">
              <a:buFont typeface="Arial" panose="020B0604020202020204" pitchFamily="34" charset="0"/>
              <a:buChar char="•"/>
            </a:pPr>
            <a:r>
              <a:rPr lang="sl-SI" sz="3200" b="1" dirty="0"/>
              <a:t>Obvladovanje tveganj: </a:t>
            </a:r>
            <a:r>
              <a:rPr lang="sl-SI" sz="3200" dirty="0"/>
              <a:t>Prepoznavanje, ocenjevanje in obvladovanje tveganj v celotnem življenjskem ciklu projekta lahko pomaga ublažiti morebitne težave in zagotovi, da projekt ostane na pravi poti.</a:t>
            </a:r>
            <a:endParaRPr lang="en-US" sz="3200" dirty="0"/>
          </a:p>
        </p:txBody>
      </p:sp>
    </p:spTree>
    <p:extLst>
      <p:ext uri="{BB962C8B-B14F-4D97-AF65-F5344CB8AC3E}">
        <p14:creationId xmlns:p14="http://schemas.microsoft.com/office/powerpoint/2010/main" val="2241925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5016758"/>
          </a:xfrm>
          <a:prstGeom prst="rect">
            <a:avLst/>
          </a:prstGeom>
        </p:spPr>
        <p:txBody>
          <a:bodyPr wrap="square">
            <a:spAutoFit/>
          </a:bodyPr>
          <a:lstStyle/>
          <a:p>
            <a:pPr algn="just"/>
            <a:r>
              <a:rPr lang="sl-SI" sz="3200" b="1" dirty="0"/>
              <a:t>Najboljše prakse, ki jih priporoča PMBOK (3/4)</a:t>
            </a:r>
          </a:p>
          <a:p>
            <a:pPr algn="just"/>
            <a:r>
              <a:rPr lang="sl-SI" sz="3200" dirty="0"/>
              <a:t>Knjiga znanja o projektnem vodenju (PMBOK) priporoča številne najboljše prakse za vodenje projektov, ki vključujejo:</a:t>
            </a:r>
          </a:p>
          <a:p>
            <a:pPr marL="457200" indent="-457200" algn="just">
              <a:buFont typeface="Arial" panose="020B0604020202020204" pitchFamily="34" charset="0"/>
              <a:buChar char="•"/>
            </a:pPr>
            <a:r>
              <a:rPr lang="sl-SI" sz="3200" b="1" dirty="0"/>
              <a:t>Vključevanje zainteresiranih strani: </a:t>
            </a:r>
            <a:r>
              <a:rPr lang="sl-SI" sz="3200" dirty="0"/>
              <a:t>vključevanje zainteresiranih strani med projektom lahko pomaga zagotoviti, da so njihove potrebe in pričakovanja razumljena in obravnavana, kar lahko privede do večje podpore projektu in večjega odobravanja projekta.</a:t>
            </a:r>
          </a:p>
          <a:p>
            <a:pPr marL="457200" indent="-457200" algn="just">
              <a:buFont typeface="Arial" panose="020B0604020202020204" pitchFamily="34" charset="0"/>
              <a:buChar char="•"/>
            </a:pPr>
            <a:r>
              <a:rPr lang="sl-SI" sz="3200" b="1" dirty="0"/>
              <a:t>Spremljanje in nadzorovanje uspešnosti projekta: </a:t>
            </a:r>
            <a:r>
              <a:rPr lang="sl-SI" sz="3200" dirty="0"/>
              <a:t>stalno spremljanje uspešnosti projekta glede na načrt projekta in prilagajanje po potrebi lahko pomaga zagotoviti, da projekt ostane na pravi poti in se uspešno zaključi.</a:t>
            </a:r>
            <a:endParaRPr lang="en-US" sz="3200" dirty="0"/>
          </a:p>
        </p:txBody>
      </p:sp>
    </p:spTree>
    <p:extLst>
      <p:ext uri="{BB962C8B-B14F-4D97-AF65-F5344CB8AC3E}">
        <p14:creationId xmlns:p14="http://schemas.microsoft.com/office/powerpoint/2010/main" val="4002258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3046988"/>
          </a:xfrm>
          <a:prstGeom prst="rect">
            <a:avLst/>
          </a:prstGeom>
        </p:spPr>
        <p:txBody>
          <a:bodyPr wrap="square">
            <a:spAutoFit/>
          </a:bodyPr>
          <a:lstStyle/>
          <a:p>
            <a:pPr algn="just"/>
            <a:r>
              <a:rPr lang="sl-SI" sz="3200" b="1" dirty="0"/>
              <a:t>Najboljše prakse, ki jih priporoča PMBOK (4/4)</a:t>
            </a:r>
          </a:p>
          <a:p>
            <a:pPr algn="just"/>
            <a:r>
              <a:rPr lang="sl-SI" sz="3200" dirty="0"/>
              <a:t>Knjiga znanja o projektnem vodenju (PMBOK) priporoča številne najboljše prakse za vodenje projektov, ki vključujejo:</a:t>
            </a:r>
          </a:p>
          <a:p>
            <a:pPr marL="457200" indent="-457200" algn="just">
              <a:buFont typeface="Arial" panose="020B0604020202020204" pitchFamily="34" charset="0"/>
              <a:buChar char="•"/>
            </a:pPr>
            <a:r>
              <a:rPr lang="sl-SI" sz="3200" b="1" dirty="0"/>
              <a:t>Nenehno izboljševanje: </a:t>
            </a:r>
            <a:r>
              <a:rPr lang="sl-SI" sz="3200" dirty="0"/>
              <a:t>Dokumentiranje pridobljenih izkušenj ter izboljšave projektnih procesov in postopkov lahko pomagajo izboljšati prihodnje projekte in se izogniti podobnim težavam ali izzivom.</a:t>
            </a:r>
            <a:endParaRPr lang="en-US" sz="3200" dirty="0"/>
          </a:p>
        </p:txBody>
      </p:sp>
    </p:spTree>
    <p:extLst>
      <p:ext uri="{BB962C8B-B14F-4D97-AF65-F5344CB8AC3E}">
        <p14:creationId xmlns:p14="http://schemas.microsoft.com/office/powerpoint/2010/main" val="10071828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3081397"/>
            <a:ext cx="15622446" cy="4524315"/>
          </a:xfrm>
          <a:prstGeom prst="rect">
            <a:avLst/>
          </a:prstGeom>
        </p:spPr>
        <p:txBody>
          <a:bodyPr wrap="square">
            <a:spAutoFit/>
          </a:bodyPr>
          <a:lstStyle/>
          <a:p>
            <a:pPr algn="just"/>
            <a:r>
              <a:rPr lang="sl-SI" sz="3200" b="1" dirty="0"/>
              <a:t>Primer regionalnega razvojnega projekta po PMBOK (1/2)</a:t>
            </a:r>
          </a:p>
          <a:p>
            <a:pPr algn="just"/>
            <a:endParaRPr lang="sl-SI" sz="3200" dirty="0"/>
          </a:p>
          <a:p>
            <a:pPr algn="just"/>
            <a:r>
              <a:rPr lang="sl-SI" sz="3200" dirty="0"/>
              <a:t>Eden od primerov je projekt regionalnega tranzitnega organa SEMCOG (</a:t>
            </a:r>
            <a:r>
              <a:rPr lang="sl-SI" sz="3200" dirty="0" err="1"/>
              <a:t>Southeast</a:t>
            </a:r>
            <a:r>
              <a:rPr lang="sl-SI" sz="3200" dirty="0"/>
              <a:t> Michigan </a:t>
            </a:r>
            <a:r>
              <a:rPr lang="sl-SI" sz="3200" dirty="0" err="1"/>
              <a:t>Council</a:t>
            </a:r>
            <a:r>
              <a:rPr lang="sl-SI" sz="3200" dirty="0"/>
              <a:t> </a:t>
            </a:r>
            <a:r>
              <a:rPr lang="sl-SI" sz="3200" dirty="0" err="1"/>
              <a:t>of</a:t>
            </a:r>
            <a:r>
              <a:rPr lang="sl-SI" sz="3200" dirty="0"/>
              <a:t> </a:t>
            </a:r>
            <a:r>
              <a:rPr lang="sl-SI" sz="3200" dirty="0" err="1"/>
              <a:t>Governments</a:t>
            </a:r>
            <a:r>
              <a:rPr lang="sl-SI" sz="3200" dirty="0"/>
              <a:t>).</a:t>
            </a:r>
          </a:p>
          <a:p>
            <a:pPr algn="just"/>
            <a:endParaRPr lang="sl-SI" sz="3200" dirty="0"/>
          </a:p>
          <a:p>
            <a:pPr algn="just"/>
            <a:r>
              <a:rPr lang="sl-SI" sz="3200" dirty="0"/>
              <a:t>SEMCOG je svet lokalnih oblasti v jugovzhodnem Michiganu, ki si prizadeva za izboljšanje prometa, rabe zemljišč in gospodarskega razvoja v regiji. Leta 2012 je SEMCOG od zvezne vlade prejel sredstva za ustanovitev regionalnega tranzitnega organa, ki bi nadzoroval in usklajeval javni prevoz v več okrožjih v regiji.</a:t>
            </a:r>
            <a:endParaRPr lang="en-US" sz="3200" dirty="0"/>
          </a:p>
        </p:txBody>
      </p:sp>
    </p:spTree>
    <p:extLst>
      <p:ext uri="{BB962C8B-B14F-4D97-AF65-F5344CB8AC3E}">
        <p14:creationId xmlns:p14="http://schemas.microsoft.com/office/powerpoint/2010/main" val="403635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sp>
        <p:nvSpPr>
          <p:cNvPr id="121" name="TextBox 44"/>
          <p:cNvSpPr/>
          <p:nvPr/>
        </p:nvSpPr>
        <p:spPr>
          <a:xfrm>
            <a:off x="6608880" y="1228680"/>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sl-SI" sz="6410" b="0" strike="noStrike" spc="-1" dirty="0">
                <a:solidFill>
                  <a:srgbClr val="000000"/>
                </a:solidFill>
                <a:latin typeface="Abhaya Libre Regular Bold"/>
              </a:rPr>
              <a:t>Partnerski konzorcij</a:t>
            </a:r>
            <a:endParaRPr lang="en-US" sz="6410" b="0" strike="noStrike" spc="-1" dirty="0">
              <a:solidFill>
                <a:srgbClr val="000000"/>
              </a:solidFill>
              <a:latin typeface="Arial"/>
            </a:endParaRPr>
          </a:p>
        </p:txBody>
      </p:sp>
      <p:pic>
        <p:nvPicPr>
          <p:cNvPr id="122" name="Picture 45"/>
          <p:cNvPicPr/>
          <p:nvPr/>
        </p:nvPicPr>
        <p:blipFill>
          <a:blip r:embed="rId19"/>
          <a:stretch/>
        </p:blipFill>
        <p:spPr>
          <a:xfrm>
            <a:off x="7869960" y="9245880"/>
            <a:ext cx="3710520" cy="779040"/>
          </a:xfrm>
          <a:prstGeom prst="rect">
            <a:avLst/>
          </a:prstGeom>
          <a:ln w="0">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3" y="1029623"/>
            <a:ext cx="14213428" cy="209698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4: Priročnik o projektnem vodenju.</a:t>
            </a:r>
            <a:endParaRPr lang="en-US" sz="6600" spc="-1" dirty="0">
              <a:solidFill>
                <a:srgbClr val="000000"/>
              </a:solidFill>
            </a:endParaRPr>
          </a:p>
          <a:p>
            <a:pPr>
              <a:lnSpc>
                <a:spcPts val="5448"/>
              </a:lnSpc>
            </a:pPr>
            <a:endParaRPr lang="en-US" sz="66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3857979" y="9257377"/>
            <a:ext cx="3710520" cy="779040"/>
          </a:xfrm>
          <a:prstGeom prst="rect">
            <a:avLst/>
          </a:prstGeom>
          <a:ln w="0">
            <a:noFill/>
          </a:ln>
        </p:spPr>
      </p:pic>
      <p:sp>
        <p:nvSpPr>
          <p:cNvPr id="3" name="Pravokotnik 2">
            <a:extLst>
              <a:ext uri="{FF2B5EF4-FFF2-40B4-BE49-F238E27FC236}">
                <a16:creationId xmlns:a16="http://schemas.microsoft.com/office/drawing/2014/main" id="{EEB9C8E8-83FB-4E75-9AAD-101258771450}"/>
              </a:ext>
            </a:extLst>
          </p:cNvPr>
          <p:cNvSpPr/>
          <p:nvPr/>
        </p:nvSpPr>
        <p:spPr>
          <a:xfrm>
            <a:off x="1886543" y="2814371"/>
            <a:ext cx="15622446" cy="6001643"/>
          </a:xfrm>
          <a:prstGeom prst="rect">
            <a:avLst/>
          </a:prstGeom>
        </p:spPr>
        <p:txBody>
          <a:bodyPr wrap="square">
            <a:spAutoFit/>
          </a:bodyPr>
          <a:lstStyle/>
          <a:p>
            <a:pPr algn="just"/>
            <a:r>
              <a:rPr lang="sl-SI" sz="3200" b="1" dirty="0"/>
              <a:t>Primer regionalnega razvojnega projekta, ki ga vodi PMBOK (2/2)</a:t>
            </a:r>
          </a:p>
          <a:p>
            <a:pPr algn="just"/>
            <a:endParaRPr lang="sl-SI" sz="3200" dirty="0"/>
          </a:p>
          <a:p>
            <a:pPr algn="just"/>
            <a:r>
              <a:rPr lang="sl-SI" sz="3200" dirty="0"/>
              <a:t>Za upravljanje tega projekta je SEMCOG uporabil okvir PMBOK za razvoj projektnega načrta, opredelitev zainteresiranih strani, obvladovanje tveganj ter spremljanje in nadzor uspešnosti projekta. Načrt projekta je vključeval podroben časovni razpored in proračun ter strategije za vključevanje zainteresiranih strani in upravljanje komunikacije med projektom.</a:t>
            </a:r>
          </a:p>
          <a:p>
            <a:pPr algn="just"/>
            <a:endParaRPr lang="sl-SI" sz="3200" dirty="0"/>
          </a:p>
          <a:p>
            <a:pPr algn="just"/>
            <a:r>
              <a:rPr lang="sl-SI" sz="3200" dirty="0"/>
              <a:t>Z upoštevanjem načel in postopkov PMBOK je SEMCOG lahko uspešno ustanovil regionalni tranzitni organ in izboljšal javni prevoz v regiji. Ta projekt je dober primer, kako se lahko PMBOK uporablja za upravljanje zapletenih regionalnih razvojnih projektov in doseganje uspešnih rezultatov.</a:t>
            </a:r>
            <a:endParaRPr lang="en-US" sz="3200" dirty="0"/>
          </a:p>
        </p:txBody>
      </p:sp>
    </p:spTree>
    <p:extLst>
      <p:ext uri="{BB962C8B-B14F-4D97-AF65-F5344CB8AC3E}">
        <p14:creationId xmlns:p14="http://schemas.microsoft.com/office/powerpoint/2010/main" val="1401680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
          <p:cNvPicPr/>
          <p:nvPr/>
        </p:nvPicPr>
        <p:blipFill>
          <a:blip r:embed="rId2"/>
          <a:stretch/>
        </p:blipFill>
        <p:spPr>
          <a:xfrm rot="1167600">
            <a:off x="15049080" y="6594120"/>
            <a:ext cx="5721480" cy="5669280"/>
          </a:xfrm>
          <a:prstGeom prst="rect">
            <a:avLst/>
          </a:prstGeom>
          <a:ln w="0">
            <a:noFill/>
          </a:ln>
        </p:spPr>
      </p:pic>
      <p:pic>
        <p:nvPicPr>
          <p:cNvPr id="277" name="Picture 3"/>
          <p:cNvPicPr/>
          <p:nvPr/>
        </p:nvPicPr>
        <p:blipFill>
          <a:blip r:embed="rId3"/>
          <a:stretch/>
        </p:blipFill>
        <p:spPr>
          <a:xfrm rot="2229000">
            <a:off x="-3893760" y="-4467960"/>
            <a:ext cx="6835680" cy="6773400"/>
          </a:xfrm>
          <a:prstGeom prst="rect">
            <a:avLst/>
          </a:prstGeom>
          <a:ln w="0">
            <a:noFill/>
          </a:ln>
        </p:spPr>
      </p:pic>
      <p:pic>
        <p:nvPicPr>
          <p:cNvPr id="278" name="Picture 4"/>
          <p:cNvPicPr/>
          <p:nvPr/>
        </p:nvPicPr>
        <p:blipFill>
          <a:blip r:embed="rId4"/>
          <a:stretch/>
        </p:blipFill>
        <p:spPr>
          <a:xfrm>
            <a:off x="13878360" y="8579520"/>
            <a:ext cx="2556000" cy="2750760"/>
          </a:xfrm>
          <a:prstGeom prst="rect">
            <a:avLst/>
          </a:prstGeom>
          <a:ln w="0">
            <a:noFill/>
          </a:ln>
        </p:spPr>
      </p:pic>
      <p:pic>
        <p:nvPicPr>
          <p:cNvPr id="279" name="Picture 5"/>
          <p:cNvPicPr/>
          <p:nvPr/>
        </p:nvPicPr>
        <p:blipFill>
          <a:blip r:embed="rId5"/>
          <a:stretch/>
        </p:blipFill>
        <p:spPr>
          <a:xfrm rot="6633000">
            <a:off x="17605440" y="3001320"/>
            <a:ext cx="4880880" cy="4874400"/>
          </a:xfrm>
          <a:prstGeom prst="rect">
            <a:avLst/>
          </a:prstGeom>
          <a:ln w="0">
            <a:noFill/>
          </a:ln>
        </p:spPr>
      </p:pic>
      <p:pic>
        <p:nvPicPr>
          <p:cNvPr id="280" name="Picture 6"/>
          <p:cNvPicPr/>
          <p:nvPr/>
        </p:nvPicPr>
        <p:blipFill>
          <a:blip r:embed="rId6"/>
          <a:stretch/>
        </p:blipFill>
        <p:spPr>
          <a:xfrm>
            <a:off x="16418880" y="0"/>
            <a:ext cx="1868760" cy="1868760"/>
          </a:xfrm>
          <a:prstGeom prst="rect">
            <a:avLst/>
          </a:prstGeom>
          <a:ln w="0">
            <a:noFill/>
          </a:ln>
        </p:spPr>
      </p:pic>
      <p:sp>
        <p:nvSpPr>
          <p:cNvPr id="281" name="TextBox 7"/>
          <p:cNvSpPr/>
          <p:nvPr/>
        </p:nvSpPr>
        <p:spPr>
          <a:xfrm>
            <a:off x="2216519" y="3721680"/>
            <a:ext cx="14690593" cy="327859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en-US" sz="3200" dirty="0" err="1"/>
              <a:t>Ersin</a:t>
            </a:r>
            <a:r>
              <a:rPr lang="en-US" sz="3200" dirty="0"/>
              <a:t> </a:t>
            </a:r>
            <a:r>
              <a:rPr lang="en-US" sz="3200" dirty="0" err="1"/>
              <a:t>Karaman</a:t>
            </a:r>
            <a:r>
              <a:rPr lang="en-US" sz="3200" dirty="0"/>
              <a:t>, Murat Kurt</a:t>
            </a:r>
            <a:r>
              <a:rPr lang="sl-SI" sz="3200" spc="-1" dirty="0">
                <a:solidFill>
                  <a:srgbClr val="000000"/>
                </a:solidFill>
              </a:rPr>
              <a:t> (2015). </a:t>
            </a:r>
            <a:r>
              <a:rPr lang="en-US" sz="3200" dirty="0"/>
              <a:t>Comparison of project management methodologies: prince 2</a:t>
            </a:r>
            <a:r>
              <a:rPr lang="sl-SI" sz="3200" dirty="0"/>
              <a:t> </a:t>
            </a:r>
            <a:r>
              <a:rPr lang="en-US" sz="3200" dirty="0"/>
              <a:t>versus PMBOK for it projects</a:t>
            </a:r>
            <a:r>
              <a:rPr lang="sl-SI" sz="3200" dirty="0"/>
              <a:t>. </a:t>
            </a:r>
            <a:r>
              <a:rPr lang="en-US" sz="3200" dirty="0"/>
              <a:t>Int. Journal of Applied Sciences and Engineering Research, Vol. 4, Issue 4</a:t>
            </a:r>
            <a:r>
              <a:rPr lang="sl-SI" sz="3200" dirty="0"/>
              <a:t>.</a:t>
            </a:r>
            <a:endParaRPr lang="en-US" sz="3200" dirty="0"/>
          </a:p>
          <a:p>
            <a:pPr>
              <a:lnSpc>
                <a:spcPts val="3600"/>
              </a:lnSpc>
            </a:pPr>
            <a:endParaRPr lang="sl-SI" sz="3200" spc="-38" dirty="0">
              <a:solidFill>
                <a:srgbClr val="000000"/>
              </a:solidFill>
              <a:latin typeface="Abhaya Libre Regular"/>
            </a:endParaRPr>
          </a:p>
          <a:p>
            <a:pPr>
              <a:lnSpc>
                <a:spcPts val="3600"/>
              </a:lnSpc>
            </a:pPr>
            <a:r>
              <a:rPr lang="en-US" sz="3200" dirty="0"/>
              <a:t>Project Management Institute. (20</a:t>
            </a:r>
            <a:r>
              <a:rPr lang="sl-SI" sz="3200" dirty="0"/>
              <a:t>21</a:t>
            </a:r>
            <a:r>
              <a:rPr lang="en-US" sz="3200" dirty="0"/>
              <a:t>). A Guide to the Project Management Body of Knowledge (PMBOK Guide) (</a:t>
            </a:r>
            <a:r>
              <a:rPr lang="sl-SI" sz="3200" dirty="0"/>
              <a:t>7</a:t>
            </a:r>
            <a:r>
              <a:rPr lang="en-US" sz="3200" dirty="0" err="1"/>
              <a:t>th</a:t>
            </a:r>
            <a:r>
              <a:rPr lang="en-US" sz="3200" dirty="0"/>
              <a:t> ed.).</a:t>
            </a:r>
            <a:endParaRPr lang="sl-SI" sz="3200" dirty="0"/>
          </a:p>
          <a:p>
            <a:pPr>
              <a:lnSpc>
                <a:spcPts val="3600"/>
              </a:lnSpc>
            </a:pPr>
            <a:endParaRPr lang="en-US" sz="2400" b="0" strike="noStrike" spc="-1" dirty="0">
              <a:solidFill>
                <a:srgbClr val="000000"/>
              </a:solidFill>
              <a:latin typeface="Arial"/>
            </a:endParaRPr>
          </a:p>
        </p:txBody>
      </p:sp>
      <p:sp>
        <p:nvSpPr>
          <p:cNvPr id="282" name="TextBox 8"/>
          <p:cNvSpPr/>
          <p:nvPr/>
        </p:nvSpPr>
        <p:spPr>
          <a:xfrm>
            <a:off x="2216520" y="2282760"/>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6410" b="0" strike="noStrike" spc="-1" dirty="0">
                <a:solidFill>
                  <a:srgbClr val="000000"/>
                </a:solidFill>
                <a:latin typeface="Abhaya Libre Regular Bold"/>
              </a:rPr>
              <a:t>Reference</a:t>
            </a:r>
            <a:endParaRPr lang="en-US" sz="6410" b="0" strike="noStrike" spc="-1" dirty="0">
              <a:solidFill>
                <a:srgbClr val="000000"/>
              </a:solidFill>
              <a:latin typeface="Arial"/>
            </a:endParaRPr>
          </a:p>
        </p:txBody>
      </p:sp>
      <p:pic>
        <p:nvPicPr>
          <p:cNvPr id="283" name="Picture 9"/>
          <p:cNvPicPr/>
          <p:nvPr/>
        </p:nvPicPr>
        <p:blipFill>
          <a:blip r:embed="rId7"/>
          <a:stretch/>
        </p:blipFill>
        <p:spPr>
          <a:xfrm>
            <a:off x="7869960" y="9245880"/>
            <a:ext cx="3710520" cy="779040"/>
          </a:xfrm>
          <a:prstGeom prst="rect">
            <a:avLst/>
          </a:prstGeom>
          <a:ln w="0">
            <a:noFill/>
          </a:ln>
        </p:spPr>
      </p:pic>
      <p:grpSp>
        <p:nvGrpSpPr>
          <p:cNvPr id="284" name="Group 10"/>
          <p:cNvGrpSpPr/>
          <p:nvPr/>
        </p:nvGrpSpPr>
        <p:grpSpPr>
          <a:xfrm>
            <a:off x="-906480" y="8854560"/>
            <a:ext cx="2900160" cy="807120"/>
            <a:chOff x="-906480" y="8854560"/>
            <a:chExt cx="2900160" cy="807120"/>
          </a:xfrm>
        </p:grpSpPr>
        <p:pic>
          <p:nvPicPr>
            <p:cNvPr id="285" name="Picture 11"/>
            <p:cNvPicPr/>
            <p:nvPr/>
          </p:nvPicPr>
          <p:blipFill>
            <a:blip r:embed="rId8"/>
            <a:stretch/>
          </p:blipFill>
          <p:spPr>
            <a:xfrm>
              <a:off x="-906480" y="8854560"/>
              <a:ext cx="2900160" cy="463680"/>
            </a:xfrm>
            <a:prstGeom prst="rect">
              <a:avLst/>
            </a:prstGeom>
            <a:ln w="0">
              <a:noFill/>
            </a:ln>
          </p:spPr>
        </p:pic>
        <p:pic>
          <p:nvPicPr>
            <p:cNvPr id="286" name="Picture 12"/>
            <p:cNvPicPr/>
            <p:nvPr/>
          </p:nvPicPr>
          <p:blipFill>
            <a:blip r:embed="rId8"/>
            <a:stretch/>
          </p:blipFill>
          <p:spPr>
            <a:xfrm>
              <a:off x="-906480" y="9198000"/>
              <a:ext cx="2900160" cy="463680"/>
            </a:xfrm>
            <a:prstGeom prst="rect">
              <a:avLst/>
            </a:prstGeom>
            <a:ln w="0">
              <a:noFill/>
            </a:ln>
          </p:spPr>
        </p:pic>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87" name="TextBox 2"/>
          <p:cNvSpPr/>
          <p:nvPr/>
        </p:nvSpPr>
        <p:spPr>
          <a:xfrm>
            <a:off x="2831040" y="4005000"/>
            <a:ext cx="12325320" cy="166327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2487"/>
              </a:lnSpc>
            </a:pPr>
            <a:r>
              <a:rPr lang="sl-SI" sz="14030" b="0" strike="noStrike" spc="-1" dirty="0">
                <a:solidFill>
                  <a:srgbClr val="000000"/>
                </a:solidFill>
                <a:latin typeface="Abhaya Libre Regular Bold Italics"/>
              </a:rPr>
              <a:t>Hvala</a:t>
            </a:r>
            <a:r>
              <a:rPr lang="en-US" sz="14030" b="0" strike="noStrike" spc="-1" dirty="0">
                <a:solidFill>
                  <a:srgbClr val="000000"/>
                </a:solidFill>
                <a:latin typeface="Abhaya Libre Regular Bold Italics"/>
              </a:rPr>
              <a:t>!</a:t>
            </a:r>
            <a:endParaRPr lang="en-US" sz="14030" b="0" strike="noStrike" spc="-1" dirty="0">
              <a:solidFill>
                <a:srgbClr val="000000"/>
              </a:solidFill>
              <a:latin typeface="Arial"/>
            </a:endParaRPr>
          </a:p>
        </p:txBody>
      </p:sp>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sp>
        <p:nvSpPr>
          <p:cNvPr id="301" name="TextBox 16"/>
          <p:cNvSpPr/>
          <p:nvPr/>
        </p:nvSpPr>
        <p:spPr>
          <a:xfrm>
            <a:off x="5272920" y="5611680"/>
            <a:ext cx="7441200" cy="2868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gn="ctr">
              <a:lnSpc>
                <a:spcPts val="11296"/>
              </a:lnSpc>
            </a:pPr>
            <a:r>
              <a:rPr lang="en-US" sz="8069" b="0" strike="noStrike" spc="-1">
                <a:solidFill>
                  <a:srgbClr val="04989E"/>
                </a:solidFill>
                <a:latin typeface="Abhaya Libre Regular Bold"/>
              </a:rPr>
              <a:t>@Regio.Digi.Hub</a:t>
            </a:r>
            <a:r>
              <a:rPr lang="en-US" sz="8069" b="0" strike="noStrike" spc="-1">
                <a:solidFill>
                  <a:srgbClr val="04989E"/>
                </a:solidFill>
                <a:latin typeface="Abhaya Libre Regular"/>
              </a:rPr>
              <a:t> </a:t>
            </a:r>
            <a:endParaRPr lang="en-US" sz="8069" b="0" strike="noStrike" spc="-1">
              <a:solidFill>
                <a:srgbClr val="000000"/>
              </a:solidFill>
              <a:latin typeface="Arial"/>
            </a:endParaRPr>
          </a:p>
        </p:txBody>
      </p:sp>
      <p:pic>
        <p:nvPicPr>
          <p:cNvPr id="302" name="Picture 17"/>
          <p:cNvPicPr/>
          <p:nvPr/>
        </p:nvPicPr>
        <p:blipFill>
          <a:blip r:embed="rId12"/>
          <a:stretch/>
        </p:blipFill>
        <p:spPr>
          <a:xfrm>
            <a:off x="7555680" y="9258480"/>
            <a:ext cx="3710520" cy="77904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336880" y="2945880"/>
            <a:ext cx="771084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en-US" sz="3240" spc="-49" dirty="0" err="1">
                <a:solidFill>
                  <a:srgbClr val="000000"/>
                </a:solidFill>
                <a:latin typeface="Abhaya Libre Regular"/>
              </a:rPr>
              <a:t>Opredelitev</a:t>
            </a:r>
            <a:r>
              <a:rPr lang="en-US" sz="3240" spc="-49" dirty="0">
                <a:solidFill>
                  <a:srgbClr val="000000"/>
                </a:solidFill>
                <a:latin typeface="Abhaya Libre Regular"/>
              </a:rPr>
              <a:t> </a:t>
            </a:r>
            <a:r>
              <a:rPr lang="en-US" sz="3240" spc="-49" dirty="0" err="1">
                <a:solidFill>
                  <a:srgbClr val="000000"/>
                </a:solidFill>
                <a:latin typeface="Abhaya Libre Regular"/>
              </a:rPr>
              <a:t>inovativnih</a:t>
            </a:r>
            <a:r>
              <a:rPr lang="en-US" sz="3240" spc="-49" dirty="0">
                <a:solidFill>
                  <a:srgbClr val="000000"/>
                </a:solidFill>
                <a:latin typeface="Abhaya Libre Regular"/>
              </a:rPr>
              <a:t> </a:t>
            </a:r>
            <a:r>
              <a:rPr lang="en-US" sz="3240" spc="-49" dirty="0" err="1">
                <a:solidFill>
                  <a:srgbClr val="000000"/>
                </a:solidFill>
                <a:latin typeface="Abhaya Libre Regular"/>
              </a:rPr>
              <a:t>razvojnih</a:t>
            </a:r>
            <a:r>
              <a:rPr lang="en-US" sz="3240" spc="-49" dirty="0">
                <a:solidFill>
                  <a:srgbClr val="000000"/>
                </a:solidFill>
                <a:latin typeface="Abhaya Libre Regular"/>
              </a:rPr>
              <a:t> </a:t>
            </a:r>
            <a:r>
              <a:rPr lang="en-US" sz="3240" spc="-49" dirty="0" err="1">
                <a:solidFill>
                  <a:srgbClr val="000000"/>
                </a:solidFill>
                <a:latin typeface="Abhaya Libre Regular"/>
              </a:rPr>
              <a:t>rešitev</a:t>
            </a:r>
            <a:endParaRPr lang="en-US" sz="3240" b="0" strike="noStrike" spc="-1" dirty="0">
              <a:solidFill>
                <a:srgbClr val="000000"/>
              </a:solidFill>
              <a:latin typeface="Arial"/>
            </a:endParaRPr>
          </a:p>
        </p:txBody>
      </p:sp>
      <p:sp>
        <p:nvSpPr>
          <p:cNvPr id="124" name="TextBox 3"/>
          <p:cNvSpPr/>
          <p:nvPr/>
        </p:nvSpPr>
        <p:spPr>
          <a:xfrm>
            <a:off x="8336880" y="4644902"/>
            <a:ext cx="8504363"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240" spc="-49" dirty="0">
                <a:solidFill>
                  <a:srgbClr val="000000"/>
                </a:solidFill>
                <a:latin typeface="Abhaya Libre Regular"/>
              </a:rPr>
              <a:t>Standard za vodenje projektov</a:t>
            </a:r>
            <a:endParaRPr lang="en-US" sz="3240" spc="-1" dirty="0">
              <a:solidFill>
                <a:srgbClr val="000000"/>
              </a:solidFill>
            </a:endParaRPr>
          </a:p>
        </p:txBody>
      </p:sp>
      <p:sp>
        <p:nvSpPr>
          <p:cNvPr id="126" name="TextBox 5"/>
          <p:cNvSpPr/>
          <p:nvPr/>
        </p:nvSpPr>
        <p:spPr>
          <a:xfrm>
            <a:off x="8336880" y="3824280"/>
            <a:ext cx="925008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pl-PL" sz="3240" spc="-49" dirty="0">
                <a:solidFill>
                  <a:srgbClr val="000000"/>
                </a:solidFill>
                <a:latin typeface="Abhaya Libre Regular"/>
              </a:rPr>
              <a:t>Širjenje znanja (sektorsko, medsektorsko, lokalno)</a:t>
            </a:r>
            <a:endParaRPr lang="en-US" sz="3240" b="0" strike="noStrike" spc="-1" dirty="0">
              <a:solidFill>
                <a:srgbClr val="000000"/>
              </a:solidFill>
              <a:latin typeface="Arial"/>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6" name="TextBox 15"/>
          <p:cNvSpPr/>
          <p:nvPr/>
        </p:nvSpPr>
        <p:spPr>
          <a:xfrm>
            <a:off x="787176" y="4705073"/>
            <a:ext cx="8280360" cy="73000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sl-SI" sz="6410" b="0" strike="noStrike" spc="-1">
                <a:solidFill>
                  <a:srgbClr val="000000"/>
                </a:solidFill>
                <a:latin typeface="Abhaya Libre Regular Bold"/>
              </a:rPr>
              <a:t>Vsebine</a:t>
            </a:r>
            <a:endParaRPr lang="en-US" sz="6410" b="0" strike="noStrike" spc="-1" dirty="0">
              <a:solidFill>
                <a:srgbClr val="000000"/>
              </a:solidFill>
              <a:latin typeface="Arial"/>
            </a:endParaRPr>
          </a:p>
        </p:txBody>
      </p:sp>
      <p:sp>
        <p:nvSpPr>
          <p:cNvPr id="137" name="TextBox 16"/>
          <p:cNvSpPr/>
          <p:nvPr/>
        </p:nvSpPr>
        <p:spPr>
          <a:xfrm>
            <a:off x="7008840" y="28558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01</a:t>
            </a:r>
            <a:endParaRPr lang="en-US" sz="4040" b="0" strike="noStrike" spc="-1">
              <a:solidFill>
                <a:srgbClr val="000000"/>
              </a:solidFill>
              <a:latin typeface="Arial"/>
            </a:endParaRPr>
          </a:p>
        </p:txBody>
      </p:sp>
      <p:sp>
        <p:nvSpPr>
          <p:cNvPr id="138" name="TextBox 17"/>
          <p:cNvSpPr/>
          <p:nvPr/>
        </p:nvSpPr>
        <p:spPr>
          <a:xfrm>
            <a:off x="7008840" y="364212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02</a:t>
            </a:r>
            <a:endParaRPr lang="en-US" sz="4040" b="0" strike="noStrike" spc="-1">
              <a:solidFill>
                <a:srgbClr val="000000"/>
              </a:solidFill>
              <a:latin typeface="Arial"/>
            </a:endParaRPr>
          </a:p>
        </p:txBody>
      </p:sp>
      <p:sp>
        <p:nvSpPr>
          <p:cNvPr id="139" name="TextBox 18"/>
          <p:cNvSpPr/>
          <p:nvPr/>
        </p:nvSpPr>
        <p:spPr>
          <a:xfrm>
            <a:off x="7008840" y="4612680"/>
            <a:ext cx="1079280" cy="71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Abhaya Libre Regular"/>
              </a:rPr>
              <a:t>03</a:t>
            </a:r>
            <a:endParaRPr lang="en-US" sz="4040" b="0" strike="noStrike" spc="-1">
              <a:solidFill>
                <a:srgbClr val="000000"/>
              </a:solidFill>
              <a:latin typeface="Arial"/>
            </a:endParaRPr>
          </a:p>
        </p:txBody>
      </p:sp>
      <p:sp>
        <p:nvSpPr>
          <p:cNvPr id="141" name="TextBox 20"/>
          <p:cNvSpPr/>
          <p:nvPr/>
        </p:nvSpPr>
        <p:spPr>
          <a:xfrm>
            <a:off x="7008840" y="5355641"/>
            <a:ext cx="1079280" cy="68095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Abhaya Libre Regular"/>
              </a:rPr>
              <a:t>0</a:t>
            </a:r>
            <a:r>
              <a:rPr lang="sl-SI" sz="4040" b="0" strike="noStrike" spc="-60" dirty="0">
                <a:solidFill>
                  <a:srgbClr val="000000"/>
                </a:solidFill>
                <a:latin typeface="Abhaya Libre Regular"/>
              </a:rPr>
              <a:t>4</a:t>
            </a:r>
            <a:endParaRPr lang="en-US" sz="4040" b="0" strike="noStrike" spc="-1" dirty="0">
              <a:solidFill>
                <a:srgbClr val="000000"/>
              </a:solidFill>
              <a:latin typeface="Arial"/>
            </a:endParaRPr>
          </a:p>
        </p:txBody>
      </p:sp>
      <p:pic>
        <p:nvPicPr>
          <p:cNvPr id="143" name="Picture 22"/>
          <p:cNvPicPr/>
          <p:nvPr/>
        </p:nvPicPr>
        <p:blipFill>
          <a:blip r:embed="rId9"/>
          <a:stretch/>
        </p:blipFill>
        <p:spPr>
          <a:xfrm>
            <a:off x="16418880" y="0"/>
            <a:ext cx="1868760" cy="1868760"/>
          </a:xfrm>
          <a:prstGeom prst="rect">
            <a:avLst/>
          </a:prstGeom>
          <a:ln w="0">
            <a:noFill/>
          </a:ln>
        </p:spPr>
      </p:pic>
      <p:pic>
        <p:nvPicPr>
          <p:cNvPr id="144" name="Picture 23"/>
          <p:cNvPicPr/>
          <p:nvPr/>
        </p:nvPicPr>
        <p:blipFill>
          <a:blip r:embed="rId10"/>
          <a:stretch/>
        </p:blipFill>
        <p:spPr>
          <a:xfrm>
            <a:off x="787176" y="9312049"/>
            <a:ext cx="3710520" cy="779040"/>
          </a:xfrm>
          <a:prstGeom prst="rect">
            <a:avLst/>
          </a:prstGeom>
          <a:ln w="0">
            <a:noFill/>
          </a:ln>
        </p:spPr>
      </p:pic>
      <p:sp>
        <p:nvSpPr>
          <p:cNvPr id="3" name="Pravokotnik 2">
            <a:extLst>
              <a:ext uri="{FF2B5EF4-FFF2-40B4-BE49-F238E27FC236}">
                <a16:creationId xmlns:a16="http://schemas.microsoft.com/office/drawing/2014/main" id="{BFCEE447-B6C2-41A3-B60D-621C7894FD60}"/>
              </a:ext>
            </a:extLst>
          </p:cNvPr>
          <p:cNvSpPr/>
          <p:nvPr/>
        </p:nvSpPr>
        <p:spPr>
          <a:xfrm>
            <a:off x="8332816" y="5442123"/>
            <a:ext cx="5505033" cy="590931"/>
          </a:xfrm>
          <a:prstGeom prst="rect">
            <a:avLst/>
          </a:prstGeom>
        </p:spPr>
        <p:txBody>
          <a:bodyPr wrap="none">
            <a:spAutoFit/>
          </a:bodyPr>
          <a:lstStyle/>
          <a:p>
            <a:r>
              <a:rPr lang="sl-SI" sz="3240" dirty="0">
                <a:latin typeface="Abhaya Libre Regular"/>
              </a:rPr>
              <a:t>Priročnik o projektnem vodenju</a:t>
            </a:r>
            <a:endParaRPr lang="en-US" sz="3240" dirty="0">
              <a:latin typeface="Abhaya Libre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174406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spc="-38" dirty="0" err="1">
                <a:solidFill>
                  <a:srgbClr val="000000"/>
                </a:solidFill>
                <a:latin typeface="Abhaya Libre Regular"/>
              </a:rPr>
              <a:t>Iskanje</a:t>
            </a:r>
            <a:r>
              <a:rPr lang="en-US" sz="3200" spc="-38" dirty="0">
                <a:solidFill>
                  <a:srgbClr val="000000"/>
                </a:solidFill>
                <a:latin typeface="Abhaya Libre Regular"/>
              </a:rPr>
              <a:t> </a:t>
            </a:r>
            <a:r>
              <a:rPr lang="en-US" sz="3200" spc="-38" dirty="0" err="1">
                <a:solidFill>
                  <a:srgbClr val="000000"/>
                </a:solidFill>
                <a:latin typeface="Abhaya Libre Regular"/>
              </a:rPr>
              <a:t>inovativnih</a:t>
            </a:r>
            <a:r>
              <a:rPr lang="en-US" sz="3200" spc="-38" dirty="0">
                <a:solidFill>
                  <a:srgbClr val="000000"/>
                </a:solidFill>
                <a:latin typeface="Abhaya Libre Regular"/>
              </a:rPr>
              <a:t> </a:t>
            </a:r>
            <a:r>
              <a:rPr lang="en-US" sz="3200" spc="-38" dirty="0" err="1">
                <a:solidFill>
                  <a:srgbClr val="000000"/>
                </a:solidFill>
                <a:latin typeface="Abhaya Libre Regular"/>
              </a:rPr>
              <a:t>razvojnih</a:t>
            </a:r>
            <a:r>
              <a:rPr lang="en-US" sz="3200" spc="-38" dirty="0">
                <a:solidFill>
                  <a:srgbClr val="000000"/>
                </a:solidFill>
                <a:latin typeface="Abhaya Libre Regular"/>
              </a:rPr>
              <a:t> </a:t>
            </a:r>
            <a:r>
              <a:rPr lang="en-US" sz="3200" spc="-38" dirty="0" err="1">
                <a:solidFill>
                  <a:srgbClr val="000000"/>
                </a:solidFill>
                <a:latin typeface="Abhaya Libre Regular"/>
              </a:rPr>
              <a:t>rešitev</a:t>
            </a:r>
            <a:r>
              <a:rPr lang="en-US" sz="3200" spc="-38" dirty="0">
                <a:solidFill>
                  <a:srgbClr val="000000"/>
                </a:solidFill>
                <a:latin typeface="Abhaya Libre Regular"/>
              </a:rPr>
              <a:t> v </a:t>
            </a:r>
            <a:r>
              <a:rPr lang="en-US" sz="3200" spc="-38" dirty="0" err="1">
                <a:solidFill>
                  <a:srgbClr val="000000"/>
                </a:solidFill>
                <a:latin typeface="Abhaya Libre Regular"/>
              </a:rPr>
              <a:t>regiji</a:t>
            </a:r>
            <a:r>
              <a:rPr lang="en-US" sz="3200" spc="-38" dirty="0">
                <a:solidFill>
                  <a:srgbClr val="000000"/>
                </a:solidFill>
                <a:latin typeface="Abhaya Libre Regular"/>
              </a:rPr>
              <a:t> </a:t>
            </a:r>
            <a:r>
              <a:rPr lang="en-US" sz="3200" spc="-38" dirty="0" err="1">
                <a:solidFill>
                  <a:srgbClr val="000000"/>
                </a:solidFill>
                <a:latin typeface="Abhaya Libre Regular"/>
              </a:rPr>
              <a:t>zahteva</a:t>
            </a:r>
            <a:r>
              <a:rPr lang="en-US" sz="3200" spc="-38" dirty="0">
                <a:solidFill>
                  <a:srgbClr val="000000"/>
                </a:solidFill>
                <a:latin typeface="Abhaya Libre Regular"/>
              </a:rPr>
              <a:t> </a:t>
            </a:r>
            <a:r>
              <a:rPr lang="en-US" sz="3200" spc="-38" dirty="0" err="1">
                <a:solidFill>
                  <a:srgbClr val="000000"/>
                </a:solidFill>
                <a:latin typeface="Abhaya Libre Regular"/>
              </a:rPr>
              <a:t>sistematičen</a:t>
            </a:r>
            <a:r>
              <a:rPr lang="en-US" sz="3200" spc="-38" dirty="0">
                <a:solidFill>
                  <a:srgbClr val="000000"/>
                </a:solidFill>
                <a:latin typeface="Abhaya Libre Regular"/>
              </a:rPr>
              <a:t> </a:t>
            </a:r>
            <a:r>
              <a:rPr lang="en-US" sz="3200" spc="-38" dirty="0" err="1">
                <a:solidFill>
                  <a:srgbClr val="000000"/>
                </a:solidFill>
                <a:latin typeface="Abhaya Libre Regular"/>
              </a:rPr>
              <a:t>pristop</a:t>
            </a:r>
            <a:r>
              <a:rPr lang="en-US" sz="3200" spc="-38" dirty="0">
                <a:solidFill>
                  <a:srgbClr val="000000"/>
                </a:solidFill>
                <a:latin typeface="Abhaya Libre Regular"/>
              </a:rPr>
              <a:t>, ki </a:t>
            </a:r>
            <a:r>
              <a:rPr lang="en-US" sz="3200" spc="-38" dirty="0" err="1">
                <a:solidFill>
                  <a:srgbClr val="000000"/>
                </a:solidFill>
                <a:latin typeface="Abhaya Libre Regular"/>
              </a:rPr>
              <a:t>vključuje</a:t>
            </a:r>
            <a:r>
              <a:rPr lang="en-US" sz="3200" spc="-38" dirty="0">
                <a:solidFill>
                  <a:srgbClr val="000000"/>
                </a:solidFill>
                <a:latin typeface="Abhaya Libre Regular"/>
              </a:rPr>
              <a:t>:</a:t>
            </a:r>
            <a:endParaRPr lang="sl-SI" sz="3200" spc="-38" dirty="0">
              <a:solidFill>
                <a:srgbClr val="000000"/>
              </a:solidFill>
              <a:latin typeface="Abhaya Libre Regular"/>
            </a:endParaRPr>
          </a:p>
          <a:p>
            <a:pPr marL="457200" indent="-457200" algn="just">
              <a:lnSpc>
                <a:spcPts val="3359"/>
              </a:lnSpc>
              <a:buFont typeface="Arial" panose="020B0604020202020204" pitchFamily="34" charset="0"/>
              <a:buChar char="•"/>
            </a:pPr>
            <a:r>
              <a:rPr lang="en-US" sz="3200" spc="-38" dirty="0" err="1">
                <a:solidFill>
                  <a:srgbClr val="000000"/>
                </a:solidFill>
                <a:latin typeface="Abhaya Libre Regular"/>
              </a:rPr>
              <a:t>raziskave</a:t>
            </a:r>
            <a:r>
              <a:rPr lang="en-US" sz="3200" spc="-38" dirty="0">
                <a:solidFill>
                  <a:srgbClr val="000000"/>
                </a:solidFill>
                <a:latin typeface="Abhaya Libre Regular"/>
              </a:rPr>
              <a:t>, </a:t>
            </a:r>
            <a:endParaRPr lang="sl-SI" sz="3200" spc="-38" dirty="0">
              <a:solidFill>
                <a:srgbClr val="000000"/>
              </a:solidFill>
              <a:latin typeface="Abhaya Libre Regular"/>
            </a:endParaRPr>
          </a:p>
          <a:p>
            <a:pPr marL="457200" indent="-457200" algn="just">
              <a:lnSpc>
                <a:spcPts val="3359"/>
              </a:lnSpc>
              <a:buFont typeface="Arial" panose="020B0604020202020204" pitchFamily="34" charset="0"/>
              <a:buChar char="•"/>
            </a:pPr>
            <a:r>
              <a:rPr lang="en-US" sz="3200" spc="-38" dirty="0" err="1">
                <a:solidFill>
                  <a:srgbClr val="000000"/>
                </a:solidFill>
                <a:latin typeface="Abhaya Libre Regular"/>
              </a:rPr>
              <a:t>analizo</a:t>
            </a:r>
            <a:r>
              <a:rPr lang="en-US" sz="3200" spc="-38" dirty="0">
                <a:solidFill>
                  <a:srgbClr val="000000"/>
                </a:solidFill>
                <a:latin typeface="Abhaya Libre Regular"/>
              </a:rPr>
              <a:t>, in </a:t>
            </a:r>
            <a:endParaRPr lang="sl-SI" sz="3200" spc="-38" dirty="0">
              <a:solidFill>
                <a:srgbClr val="000000"/>
              </a:solidFill>
              <a:latin typeface="Abhaya Libre Regular"/>
            </a:endParaRPr>
          </a:p>
          <a:p>
            <a:pPr marL="457200" indent="-457200" algn="just">
              <a:lnSpc>
                <a:spcPts val="3359"/>
              </a:lnSpc>
              <a:buFont typeface="Arial" panose="020B0604020202020204" pitchFamily="34" charset="0"/>
              <a:buChar char="•"/>
            </a:pPr>
            <a:r>
              <a:rPr lang="en-US" sz="3200" spc="-38" dirty="0" err="1">
                <a:solidFill>
                  <a:srgbClr val="000000"/>
                </a:solidFill>
                <a:latin typeface="Abhaya Libre Regular"/>
              </a:rPr>
              <a:t>sodelovanje</a:t>
            </a:r>
            <a:r>
              <a:rPr lang="en-US" sz="3200" spc="-38" dirty="0">
                <a:solidFill>
                  <a:srgbClr val="000000"/>
                </a:solidFill>
                <a:latin typeface="Abhaya Libre Regular"/>
              </a:rPr>
              <a:t> z </a:t>
            </a:r>
            <a:r>
              <a:rPr lang="en-US" sz="3200" spc="-38" dirty="0" err="1">
                <a:solidFill>
                  <a:srgbClr val="000000"/>
                </a:solidFill>
                <a:latin typeface="Abhaya Libre Regular"/>
              </a:rPr>
              <a:t>lokalnimi</a:t>
            </a:r>
            <a:r>
              <a:rPr lang="en-US" sz="3200" spc="-38" dirty="0">
                <a:solidFill>
                  <a:srgbClr val="000000"/>
                </a:solidFill>
                <a:latin typeface="Abhaya Libre Regular"/>
              </a:rPr>
              <a:t> </a:t>
            </a:r>
            <a:r>
              <a:rPr lang="en-US" sz="3200" spc="-38" dirty="0" err="1">
                <a:solidFill>
                  <a:srgbClr val="000000"/>
                </a:solidFill>
                <a:latin typeface="Abhaya Libre Regular"/>
              </a:rPr>
              <a:t>zainteresiranimi</a:t>
            </a:r>
            <a:r>
              <a:rPr lang="en-US" sz="3200" spc="-38" dirty="0">
                <a:solidFill>
                  <a:srgbClr val="000000"/>
                </a:solidFill>
                <a:latin typeface="Abhaya Libre Regular"/>
              </a:rPr>
              <a:t> </a:t>
            </a:r>
            <a:r>
              <a:rPr lang="en-US" sz="3200" spc="-38" dirty="0" err="1">
                <a:solidFill>
                  <a:srgbClr val="000000"/>
                </a:solidFill>
                <a:latin typeface="Abhaya Libre Regular"/>
              </a:rPr>
              <a:t>stranmi</a:t>
            </a:r>
            <a:r>
              <a:rPr lang="en-US" sz="3200" spc="-38" dirty="0">
                <a:solidFill>
                  <a:srgbClr val="000000"/>
                </a:solidFill>
                <a:latin typeface="Abhaya Libre Regular"/>
              </a:rPr>
              <a:t>.</a:t>
            </a:r>
            <a:endParaRPr lang="en-US" sz="3200" b="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57168"/>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3900" spc="-1" dirty="0">
                <a:solidFill>
                  <a:srgbClr val="000000"/>
                </a:solidFill>
                <a:latin typeface="Abhaya Libre Regular"/>
              </a:rPr>
              <a:t>Definicija:</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0521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38" dirty="0" err="1">
                <a:solidFill>
                  <a:srgbClr val="000000"/>
                </a:solidFill>
                <a:latin typeface="Abhaya Libre Regular"/>
              </a:rPr>
              <a:t>Izvedite</a:t>
            </a:r>
            <a:r>
              <a:rPr lang="en-US" sz="3200" b="1" spc="-38" dirty="0">
                <a:solidFill>
                  <a:srgbClr val="000000"/>
                </a:solidFill>
                <a:latin typeface="Abhaya Libre Regular"/>
              </a:rPr>
              <a:t> </a:t>
            </a:r>
            <a:r>
              <a:rPr lang="en-US" sz="3200" b="1" spc="-38" dirty="0" err="1">
                <a:solidFill>
                  <a:srgbClr val="000000"/>
                </a:solidFill>
                <a:latin typeface="Abhaya Libre Regular"/>
              </a:rPr>
              <a:t>oceno</a:t>
            </a:r>
            <a:r>
              <a:rPr lang="en-US" sz="3200" b="1" spc="-38" dirty="0">
                <a:solidFill>
                  <a:srgbClr val="000000"/>
                </a:solidFill>
                <a:latin typeface="Abhaya Libre Regular"/>
              </a:rPr>
              <a:t> </a:t>
            </a:r>
            <a:r>
              <a:rPr lang="en-US" sz="3200" b="1" spc="-38" dirty="0" err="1">
                <a:solidFill>
                  <a:srgbClr val="000000"/>
                </a:solidFill>
                <a:latin typeface="Abhaya Libre Regular"/>
              </a:rPr>
              <a:t>potreb</a:t>
            </a:r>
            <a:r>
              <a:rPr lang="en-US" sz="3200" b="1" spc="-38" dirty="0">
                <a:solidFill>
                  <a:srgbClr val="000000"/>
                </a:solidFill>
                <a:latin typeface="Abhaya Libre Regular"/>
              </a:rPr>
              <a:t>: </a:t>
            </a:r>
            <a:r>
              <a:rPr lang="en-US" sz="3200" spc="-38" dirty="0" err="1">
                <a:solidFill>
                  <a:srgbClr val="000000"/>
                </a:solidFill>
                <a:latin typeface="Abhaya Libre Regular"/>
              </a:rPr>
              <a:t>Začnite</a:t>
            </a:r>
            <a:r>
              <a:rPr lang="en-US" sz="3200" spc="-38" dirty="0">
                <a:solidFill>
                  <a:srgbClr val="000000"/>
                </a:solidFill>
                <a:latin typeface="Abhaya Libre Regular"/>
              </a:rPr>
              <a:t> z </a:t>
            </a:r>
            <a:r>
              <a:rPr lang="en-US" sz="3200" spc="-38" dirty="0" err="1">
                <a:solidFill>
                  <a:srgbClr val="000000"/>
                </a:solidFill>
                <a:latin typeface="Abhaya Libre Regular"/>
              </a:rPr>
              <a:t>ugotavljanjem</a:t>
            </a:r>
            <a:r>
              <a:rPr lang="en-US" sz="3200" spc="-38" dirty="0">
                <a:solidFill>
                  <a:srgbClr val="000000"/>
                </a:solidFill>
                <a:latin typeface="Abhaya Libre Regular"/>
              </a:rPr>
              <a:t> </a:t>
            </a:r>
            <a:r>
              <a:rPr lang="en-US" sz="3200" spc="-38" dirty="0" err="1">
                <a:solidFill>
                  <a:srgbClr val="000000"/>
                </a:solidFill>
                <a:latin typeface="Abhaya Libre Regular"/>
              </a:rPr>
              <a:t>ključnih</a:t>
            </a:r>
            <a:r>
              <a:rPr lang="en-US" sz="3200" spc="-38" dirty="0">
                <a:solidFill>
                  <a:srgbClr val="000000"/>
                </a:solidFill>
                <a:latin typeface="Abhaya Libre Regular"/>
              </a:rPr>
              <a:t> </a:t>
            </a:r>
            <a:r>
              <a:rPr lang="en-US" sz="3200" spc="-38" dirty="0" err="1">
                <a:solidFill>
                  <a:srgbClr val="000000"/>
                </a:solidFill>
                <a:latin typeface="Abhaya Libre Regular"/>
              </a:rPr>
              <a:t>izzivov</a:t>
            </a:r>
            <a:r>
              <a:rPr lang="en-US" sz="3200" spc="-38" dirty="0">
                <a:solidFill>
                  <a:srgbClr val="000000"/>
                </a:solidFill>
                <a:latin typeface="Abhaya Libre Regular"/>
              </a:rPr>
              <a:t> in </a:t>
            </a:r>
            <a:r>
              <a:rPr lang="en-US" sz="3200" spc="-38" dirty="0" err="1">
                <a:solidFill>
                  <a:srgbClr val="000000"/>
                </a:solidFill>
                <a:latin typeface="Abhaya Libre Regular"/>
              </a:rPr>
              <a:t>priložnosti</a:t>
            </a:r>
            <a:r>
              <a:rPr lang="en-US" sz="3200" spc="-38" dirty="0">
                <a:solidFill>
                  <a:srgbClr val="000000"/>
                </a:solidFill>
                <a:latin typeface="Abhaya Libre Regular"/>
              </a:rPr>
              <a:t>, s </a:t>
            </a:r>
            <a:r>
              <a:rPr lang="en-US" sz="3200" spc="-38" dirty="0" err="1">
                <a:solidFill>
                  <a:srgbClr val="000000"/>
                </a:solidFill>
                <a:latin typeface="Abhaya Libre Regular"/>
              </a:rPr>
              <a:t>katerimi</a:t>
            </a:r>
            <a:r>
              <a:rPr lang="en-US" sz="3200" spc="-38" dirty="0">
                <a:solidFill>
                  <a:srgbClr val="000000"/>
                </a:solidFill>
                <a:latin typeface="Abhaya Libre Regular"/>
              </a:rPr>
              <a:t> se </a:t>
            </a:r>
            <a:r>
              <a:rPr lang="en-US" sz="3200" spc="-38" dirty="0" err="1">
                <a:solidFill>
                  <a:srgbClr val="000000"/>
                </a:solidFill>
                <a:latin typeface="Abhaya Libre Regular"/>
              </a:rPr>
              <a:t>sooča</a:t>
            </a:r>
            <a:r>
              <a:rPr lang="en-US" sz="3200" spc="-38" dirty="0">
                <a:solidFill>
                  <a:srgbClr val="000000"/>
                </a:solidFill>
                <a:latin typeface="Abhaya Libre Regular"/>
              </a:rPr>
              <a:t> </a:t>
            </a:r>
            <a:r>
              <a:rPr lang="en-US" sz="3200" spc="-38" dirty="0" err="1">
                <a:solidFill>
                  <a:srgbClr val="000000"/>
                </a:solidFill>
                <a:latin typeface="Abhaya Libre Regular"/>
              </a:rPr>
              <a:t>regija</a:t>
            </a:r>
            <a:r>
              <a:rPr lang="en-US" sz="3200" spc="-38" dirty="0">
                <a:solidFill>
                  <a:srgbClr val="000000"/>
                </a:solidFill>
                <a:latin typeface="Abhaya Libre Regular"/>
              </a:rPr>
              <a:t>. To </a:t>
            </a:r>
            <a:r>
              <a:rPr lang="en-US" sz="3200" spc="-38" dirty="0" err="1">
                <a:solidFill>
                  <a:srgbClr val="000000"/>
                </a:solidFill>
                <a:latin typeface="Abhaya Libre Regular"/>
              </a:rPr>
              <a:t>lahko</a:t>
            </a:r>
            <a:r>
              <a:rPr lang="en-US" sz="3200" spc="-38" dirty="0">
                <a:solidFill>
                  <a:srgbClr val="000000"/>
                </a:solidFill>
                <a:latin typeface="Abhaya Libre Regular"/>
              </a:rPr>
              <a:t> </a:t>
            </a:r>
            <a:r>
              <a:rPr lang="en-US" sz="3200" spc="-38" dirty="0" err="1">
                <a:solidFill>
                  <a:srgbClr val="000000"/>
                </a:solidFill>
                <a:latin typeface="Abhaya Libre Regular"/>
              </a:rPr>
              <a:t>vključuje</a:t>
            </a:r>
            <a:r>
              <a:rPr lang="en-US" sz="3200" spc="-38" dirty="0">
                <a:solidFill>
                  <a:srgbClr val="000000"/>
                </a:solidFill>
                <a:latin typeface="Abhaya Libre Regular"/>
              </a:rPr>
              <a:t> </a:t>
            </a:r>
            <a:r>
              <a:rPr lang="en-US" sz="3200" spc="-38" dirty="0" err="1">
                <a:solidFill>
                  <a:srgbClr val="000000"/>
                </a:solidFill>
                <a:latin typeface="Abhaya Libre Regular"/>
              </a:rPr>
              <a:t>analizo</a:t>
            </a:r>
            <a:r>
              <a:rPr lang="en-US" sz="3200" spc="-38" dirty="0">
                <a:solidFill>
                  <a:srgbClr val="000000"/>
                </a:solidFill>
                <a:latin typeface="Abhaya Libre Regular"/>
              </a:rPr>
              <a:t> </a:t>
            </a:r>
            <a:r>
              <a:rPr lang="en-US" sz="3200" spc="-38" dirty="0" err="1">
                <a:solidFill>
                  <a:srgbClr val="000000"/>
                </a:solidFill>
                <a:latin typeface="Abhaya Libre Regular"/>
              </a:rPr>
              <a:t>podatkov</a:t>
            </a:r>
            <a:r>
              <a:rPr lang="en-US" sz="3200" spc="-38" dirty="0">
                <a:solidFill>
                  <a:srgbClr val="000000"/>
                </a:solidFill>
                <a:latin typeface="Abhaya Libre Regular"/>
              </a:rPr>
              <a:t> o </a:t>
            </a:r>
            <a:r>
              <a:rPr lang="en-US" sz="3200" spc="-38" dirty="0" err="1">
                <a:solidFill>
                  <a:srgbClr val="000000"/>
                </a:solidFill>
                <a:latin typeface="Abhaya Libre Regular"/>
              </a:rPr>
              <a:t>gospodarskih</a:t>
            </a:r>
            <a:r>
              <a:rPr lang="en-US" sz="3200" spc="-38" dirty="0">
                <a:solidFill>
                  <a:srgbClr val="000000"/>
                </a:solidFill>
                <a:latin typeface="Abhaya Libre Regular"/>
              </a:rPr>
              <a:t>, </a:t>
            </a:r>
            <a:r>
              <a:rPr lang="en-US" sz="3200" spc="-38" dirty="0" err="1">
                <a:solidFill>
                  <a:srgbClr val="000000"/>
                </a:solidFill>
                <a:latin typeface="Abhaya Libre Regular"/>
              </a:rPr>
              <a:t>socialnih</a:t>
            </a:r>
            <a:r>
              <a:rPr lang="en-US" sz="3200" spc="-38" dirty="0">
                <a:solidFill>
                  <a:srgbClr val="000000"/>
                </a:solidFill>
                <a:latin typeface="Abhaya Libre Regular"/>
              </a:rPr>
              <a:t> in </a:t>
            </a:r>
            <a:r>
              <a:rPr lang="en-US" sz="3200" spc="-38" dirty="0" err="1">
                <a:solidFill>
                  <a:srgbClr val="000000"/>
                </a:solidFill>
                <a:latin typeface="Abhaya Libre Regular"/>
              </a:rPr>
              <a:t>okoljskih</a:t>
            </a:r>
            <a:r>
              <a:rPr lang="en-US" sz="3200" spc="-38" dirty="0">
                <a:solidFill>
                  <a:srgbClr val="000000"/>
                </a:solidFill>
                <a:latin typeface="Abhaya Libre Regular"/>
              </a:rPr>
              <a:t> </a:t>
            </a:r>
            <a:r>
              <a:rPr lang="en-US" sz="3200" spc="-38" dirty="0" err="1">
                <a:solidFill>
                  <a:srgbClr val="000000"/>
                </a:solidFill>
                <a:latin typeface="Abhaya Libre Regular"/>
              </a:rPr>
              <a:t>kazalnikih</a:t>
            </a:r>
            <a:r>
              <a:rPr lang="en-US" sz="3200" spc="-38" dirty="0">
                <a:solidFill>
                  <a:srgbClr val="000000"/>
                </a:solidFill>
                <a:latin typeface="Abhaya Libre Regular"/>
              </a:rPr>
              <a:t> </a:t>
            </a:r>
            <a:r>
              <a:rPr lang="en-US" sz="3200" spc="-38" dirty="0" err="1">
                <a:solidFill>
                  <a:srgbClr val="000000"/>
                </a:solidFill>
                <a:latin typeface="Abhaya Libre Regular"/>
              </a:rPr>
              <a:t>ter</a:t>
            </a:r>
            <a:r>
              <a:rPr lang="en-US" sz="3200" spc="-38" dirty="0">
                <a:solidFill>
                  <a:srgbClr val="000000"/>
                </a:solidFill>
                <a:latin typeface="Abhaya Libre Regular"/>
              </a:rPr>
              <a:t> </a:t>
            </a:r>
            <a:r>
              <a:rPr lang="en-US" sz="3200" spc="-38" dirty="0" err="1">
                <a:solidFill>
                  <a:srgbClr val="000000"/>
                </a:solidFill>
                <a:latin typeface="Abhaya Libre Regular"/>
              </a:rPr>
              <a:t>izvedbo</a:t>
            </a:r>
            <a:r>
              <a:rPr lang="en-US" sz="3200" spc="-38" dirty="0">
                <a:solidFill>
                  <a:srgbClr val="000000"/>
                </a:solidFill>
                <a:latin typeface="Abhaya Libre Regular"/>
              </a:rPr>
              <a:t> </a:t>
            </a:r>
            <a:r>
              <a:rPr lang="en-US" sz="3200" spc="-38" dirty="0" err="1">
                <a:solidFill>
                  <a:srgbClr val="000000"/>
                </a:solidFill>
                <a:latin typeface="Abhaya Libre Regular"/>
              </a:rPr>
              <a:t>anket</a:t>
            </a:r>
            <a:r>
              <a:rPr lang="en-US" sz="3200" spc="-38" dirty="0">
                <a:solidFill>
                  <a:srgbClr val="000000"/>
                </a:solidFill>
                <a:latin typeface="Abhaya Libre Regular"/>
              </a:rPr>
              <a:t> </a:t>
            </a:r>
            <a:r>
              <a:rPr lang="en-US" sz="3200" spc="-38" dirty="0" err="1">
                <a:solidFill>
                  <a:srgbClr val="000000"/>
                </a:solidFill>
                <a:latin typeface="Abhaya Libre Regular"/>
              </a:rPr>
              <a:t>ali</a:t>
            </a:r>
            <a:r>
              <a:rPr lang="en-US" sz="3200" spc="-38" dirty="0">
                <a:solidFill>
                  <a:srgbClr val="000000"/>
                </a:solidFill>
                <a:latin typeface="Abhaya Libre Regular"/>
              </a:rPr>
              <a:t> </a:t>
            </a:r>
            <a:r>
              <a:rPr lang="en-US" sz="3200" spc="-38" dirty="0" err="1">
                <a:solidFill>
                  <a:srgbClr val="000000"/>
                </a:solidFill>
                <a:latin typeface="Abhaya Libre Regular"/>
              </a:rPr>
              <a:t>fokusnih</a:t>
            </a:r>
            <a:r>
              <a:rPr lang="en-US" sz="3200" spc="-38" dirty="0">
                <a:solidFill>
                  <a:srgbClr val="000000"/>
                </a:solidFill>
                <a:latin typeface="Abhaya Libre Regular"/>
              </a:rPr>
              <a:t> </a:t>
            </a:r>
            <a:r>
              <a:rPr lang="en-US" sz="3200" spc="-38" dirty="0" err="1">
                <a:solidFill>
                  <a:srgbClr val="000000"/>
                </a:solidFill>
                <a:latin typeface="Abhaya Libre Regular"/>
              </a:rPr>
              <a:t>skupin</a:t>
            </a:r>
            <a:r>
              <a:rPr lang="en-US" sz="3200" spc="-38" dirty="0">
                <a:solidFill>
                  <a:srgbClr val="000000"/>
                </a:solidFill>
                <a:latin typeface="Abhaya Libre Regular"/>
              </a:rPr>
              <a:t> z </a:t>
            </a:r>
            <a:r>
              <a:rPr lang="en-US" sz="3200" spc="-38" dirty="0" err="1">
                <a:solidFill>
                  <a:srgbClr val="000000"/>
                </a:solidFill>
                <a:latin typeface="Abhaya Libre Regular"/>
              </a:rPr>
              <a:t>lokalnimi</a:t>
            </a:r>
            <a:r>
              <a:rPr lang="en-US" sz="3200" spc="-38" dirty="0">
                <a:solidFill>
                  <a:srgbClr val="000000"/>
                </a:solidFill>
                <a:latin typeface="Abhaya Libre Regular"/>
              </a:rPr>
              <a:t> </a:t>
            </a:r>
            <a:r>
              <a:rPr lang="en-US" sz="3200" spc="-38" dirty="0" err="1">
                <a:solidFill>
                  <a:srgbClr val="000000"/>
                </a:solidFill>
                <a:latin typeface="Abhaya Libre Regular"/>
              </a:rPr>
              <a:t>zainteresiranimi</a:t>
            </a:r>
            <a:r>
              <a:rPr lang="en-US" sz="3200" spc="-38" dirty="0">
                <a:solidFill>
                  <a:srgbClr val="000000"/>
                </a:solidFill>
                <a:latin typeface="Abhaya Libre Regular"/>
              </a:rPr>
              <a:t> </a:t>
            </a:r>
            <a:r>
              <a:rPr lang="en-US" sz="3200" spc="-38" dirty="0" err="1">
                <a:solidFill>
                  <a:srgbClr val="000000"/>
                </a:solidFill>
                <a:latin typeface="Abhaya Libre Regular"/>
              </a:rPr>
              <a:t>stranmi</a:t>
            </a:r>
            <a:r>
              <a:rPr lang="en-US" sz="3200" spc="-38" dirty="0">
                <a:solidFill>
                  <a:srgbClr val="000000"/>
                </a:solidFill>
                <a:latin typeface="Abhaya Libre Regular"/>
              </a:rPr>
              <a:t>. </a:t>
            </a:r>
            <a:endParaRPr lang="sl-SI" sz="3200" spc="-38" dirty="0">
              <a:solidFill>
                <a:srgbClr val="000000"/>
              </a:solidFill>
              <a:latin typeface="Abhaya Libre Regular"/>
            </a:endParaRPr>
          </a:p>
          <a:p>
            <a:pPr algn="just">
              <a:lnSpc>
                <a:spcPts val="3359"/>
              </a:lnSpc>
            </a:pPr>
            <a:endParaRPr lang="sl-SI" sz="3200" b="1" spc="-38" dirty="0">
              <a:solidFill>
                <a:srgbClr val="000000"/>
              </a:solidFill>
              <a:latin typeface="Abhaya Libre Regular"/>
            </a:endParaRPr>
          </a:p>
          <a:p>
            <a:pPr algn="just">
              <a:lnSpc>
                <a:spcPts val="3359"/>
              </a:lnSpc>
            </a:pPr>
            <a:r>
              <a:rPr lang="en-US" sz="3200" b="1" spc="-38" dirty="0" err="1">
                <a:solidFill>
                  <a:srgbClr val="000000"/>
                </a:solidFill>
                <a:latin typeface="Abhaya Libre Regular"/>
              </a:rPr>
              <a:t>Raziščite</a:t>
            </a:r>
            <a:r>
              <a:rPr lang="en-US" sz="3200" b="1" spc="-38" dirty="0">
                <a:solidFill>
                  <a:srgbClr val="000000"/>
                </a:solidFill>
                <a:latin typeface="Abhaya Libre Regular"/>
              </a:rPr>
              <a:t> </a:t>
            </a:r>
            <a:r>
              <a:rPr lang="en-US" sz="3200" b="1" spc="-38" dirty="0" err="1">
                <a:solidFill>
                  <a:srgbClr val="000000"/>
                </a:solidFill>
                <a:latin typeface="Abhaya Libre Regular"/>
              </a:rPr>
              <a:t>najboljše</a:t>
            </a:r>
            <a:r>
              <a:rPr lang="en-US" sz="3200" b="1" spc="-38" dirty="0">
                <a:solidFill>
                  <a:srgbClr val="000000"/>
                </a:solidFill>
                <a:latin typeface="Abhaya Libre Regular"/>
              </a:rPr>
              <a:t> </a:t>
            </a:r>
            <a:r>
              <a:rPr lang="en-US" sz="3200" b="1" spc="-38" dirty="0" err="1">
                <a:solidFill>
                  <a:srgbClr val="000000"/>
                </a:solidFill>
                <a:latin typeface="Abhaya Libre Regular"/>
              </a:rPr>
              <a:t>prakse</a:t>
            </a:r>
            <a:r>
              <a:rPr lang="en-US" sz="3200" b="1" spc="-38" dirty="0">
                <a:solidFill>
                  <a:srgbClr val="000000"/>
                </a:solidFill>
                <a:latin typeface="Abhaya Libre Regular"/>
              </a:rPr>
              <a:t>: </a:t>
            </a:r>
            <a:r>
              <a:rPr lang="en-US" sz="3200" spc="-38" dirty="0" err="1">
                <a:solidFill>
                  <a:srgbClr val="000000"/>
                </a:solidFill>
                <a:latin typeface="Abhaya Libre Regular"/>
              </a:rPr>
              <a:t>Poiščite</a:t>
            </a:r>
            <a:r>
              <a:rPr lang="en-US" sz="3200" spc="-38" dirty="0">
                <a:solidFill>
                  <a:srgbClr val="000000"/>
                </a:solidFill>
                <a:latin typeface="Abhaya Libre Regular"/>
              </a:rPr>
              <a:t> </a:t>
            </a:r>
            <a:r>
              <a:rPr lang="en-US" sz="3200" spc="-38" dirty="0" err="1">
                <a:solidFill>
                  <a:srgbClr val="000000"/>
                </a:solidFill>
                <a:latin typeface="Abhaya Libre Regular"/>
              </a:rPr>
              <a:t>primere</a:t>
            </a:r>
            <a:r>
              <a:rPr lang="en-US" sz="3200" spc="-38" dirty="0">
                <a:solidFill>
                  <a:srgbClr val="000000"/>
                </a:solidFill>
                <a:latin typeface="Abhaya Libre Regular"/>
              </a:rPr>
              <a:t> </a:t>
            </a:r>
            <a:r>
              <a:rPr lang="en-US" sz="3200" spc="-38" dirty="0" err="1">
                <a:solidFill>
                  <a:srgbClr val="000000"/>
                </a:solidFill>
                <a:latin typeface="Abhaya Libre Regular"/>
              </a:rPr>
              <a:t>uspešnih</a:t>
            </a:r>
            <a:r>
              <a:rPr lang="en-US" sz="3200" spc="-38" dirty="0">
                <a:solidFill>
                  <a:srgbClr val="000000"/>
                </a:solidFill>
                <a:latin typeface="Abhaya Libre Regular"/>
              </a:rPr>
              <a:t> </a:t>
            </a:r>
            <a:r>
              <a:rPr lang="en-US" sz="3200" spc="-38" dirty="0" err="1">
                <a:solidFill>
                  <a:srgbClr val="000000"/>
                </a:solidFill>
                <a:latin typeface="Abhaya Libre Regular"/>
              </a:rPr>
              <a:t>razvojnih</a:t>
            </a:r>
            <a:r>
              <a:rPr lang="en-US" sz="3200" spc="-38" dirty="0">
                <a:solidFill>
                  <a:srgbClr val="000000"/>
                </a:solidFill>
                <a:latin typeface="Abhaya Libre Regular"/>
              </a:rPr>
              <a:t> </a:t>
            </a:r>
            <a:r>
              <a:rPr lang="en-US" sz="3200" spc="-38" dirty="0" err="1">
                <a:solidFill>
                  <a:srgbClr val="000000"/>
                </a:solidFill>
                <a:latin typeface="Abhaya Libre Regular"/>
              </a:rPr>
              <a:t>rešitev</a:t>
            </a:r>
            <a:r>
              <a:rPr lang="en-US" sz="3200" spc="-38" dirty="0">
                <a:solidFill>
                  <a:srgbClr val="000000"/>
                </a:solidFill>
                <a:latin typeface="Abhaya Libre Regular"/>
              </a:rPr>
              <a:t> v </a:t>
            </a:r>
            <a:r>
              <a:rPr lang="en-US" sz="3200" spc="-38" dirty="0" err="1">
                <a:solidFill>
                  <a:srgbClr val="000000"/>
                </a:solidFill>
                <a:latin typeface="Abhaya Libre Regular"/>
              </a:rPr>
              <a:t>podobnih</a:t>
            </a:r>
            <a:r>
              <a:rPr lang="en-US" sz="3200" spc="-38" dirty="0">
                <a:solidFill>
                  <a:srgbClr val="000000"/>
                </a:solidFill>
                <a:latin typeface="Abhaya Libre Regular"/>
              </a:rPr>
              <a:t> </a:t>
            </a:r>
            <a:r>
              <a:rPr lang="en-US" sz="3200" spc="-38" dirty="0" err="1">
                <a:solidFill>
                  <a:srgbClr val="000000"/>
                </a:solidFill>
                <a:latin typeface="Abhaya Libre Regular"/>
              </a:rPr>
              <a:t>regijah</a:t>
            </a:r>
            <a:r>
              <a:rPr lang="en-US" sz="3200" spc="-38" dirty="0">
                <a:solidFill>
                  <a:srgbClr val="000000"/>
                </a:solidFill>
                <a:latin typeface="Abhaya Libre Regular"/>
              </a:rPr>
              <a:t> </a:t>
            </a:r>
            <a:r>
              <a:rPr lang="en-US" sz="3200" spc="-38" dirty="0" err="1">
                <a:solidFill>
                  <a:srgbClr val="000000"/>
                </a:solidFill>
                <a:latin typeface="Abhaya Libre Regular"/>
              </a:rPr>
              <a:t>ali</a:t>
            </a:r>
            <a:r>
              <a:rPr lang="en-US" sz="3200" spc="-38" dirty="0">
                <a:solidFill>
                  <a:srgbClr val="000000"/>
                </a:solidFill>
                <a:latin typeface="Abhaya Libre Regular"/>
              </a:rPr>
              <a:t> </a:t>
            </a:r>
            <a:r>
              <a:rPr lang="en-US" sz="3200" spc="-38" dirty="0" err="1">
                <a:solidFill>
                  <a:srgbClr val="000000"/>
                </a:solidFill>
                <a:latin typeface="Abhaya Libre Regular"/>
              </a:rPr>
              <a:t>panogah</a:t>
            </a:r>
            <a:r>
              <a:rPr lang="en-US" sz="3200" spc="-38" dirty="0">
                <a:solidFill>
                  <a:srgbClr val="000000"/>
                </a:solidFill>
                <a:latin typeface="Abhaya Libre Regular"/>
              </a:rPr>
              <a:t>. To </a:t>
            </a:r>
            <a:r>
              <a:rPr lang="en-US" sz="3200" spc="-38" dirty="0" err="1">
                <a:solidFill>
                  <a:srgbClr val="000000"/>
                </a:solidFill>
                <a:latin typeface="Abhaya Libre Regular"/>
              </a:rPr>
              <a:t>lahko</a:t>
            </a:r>
            <a:r>
              <a:rPr lang="en-US" sz="3200" spc="-38" dirty="0">
                <a:solidFill>
                  <a:srgbClr val="000000"/>
                </a:solidFill>
                <a:latin typeface="Abhaya Libre Regular"/>
              </a:rPr>
              <a:t> </a:t>
            </a:r>
            <a:r>
              <a:rPr lang="en-US" sz="3200" spc="-38" dirty="0" err="1">
                <a:solidFill>
                  <a:srgbClr val="000000"/>
                </a:solidFill>
                <a:latin typeface="Abhaya Libre Regular"/>
              </a:rPr>
              <a:t>vključuje</a:t>
            </a:r>
            <a:r>
              <a:rPr lang="en-US" sz="3200" spc="-38" dirty="0">
                <a:solidFill>
                  <a:srgbClr val="000000"/>
                </a:solidFill>
                <a:latin typeface="Abhaya Libre Regular"/>
              </a:rPr>
              <a:t> </a:t>
            </a:r>
            <a:r>
              <a:rPr lang="en-US" sz="3200" spc="-38" dirty="0" err="1">
                <a:solidFill>
                  <a:srgbClr val="000000"/>
                </a:solidFill>
                <a:latin typeface="Abhaya Libre Regular"/>
              </a:rPr>
              <a:t>pregled</a:t>
            </a:r>
            <a:r>
              <a:rPr lang="en-US" sz="3200" spc="-38" dirty="0">
                <a:solidFill>
                  <a:srgbClr val="000000"/>
                </a:solidFill>
                <a:latin typeface="Abhaya Libre Regular"/>
              </a:rPr>
              <a:t> </a:t>
            </a:r>
            <a:r>
              <a:rPr lang="en-US" sz="3200" spc="-38" dirty="0" err="1">
                <a:solidFill>
                  <a:srgbClr val="000000"/>
                </a:solidFill>
                <a:latin typeface="Abhaya Libre Regular"/>
              </a:rPr>
              <a:t>študij</a:t>
            </a:r>
            <a:r>
              <a:rPr lang="en-US" sz="3200" spc="-38" dirty="0">
                <a:solidFill>
                  <a:srgbClr val="000000"/>
                </a:solidFill>
                <a:latin typeface="Abhaya Libre Regular"/>
              </a:rPr>
              <a:t> </a:t>
            </a:r>
            <a:r>
              <a:rPr lang="en-US" sz="3200" spc="-38" dirty="0" err="1">
                <a:solidFill>
                  <a:srgbClr val="000000"/>
                </a:solidFill>
                <a:latin typeface="Abhaya Libre Regular"/>
              </a:rPr>
              <a:t>primerov</a:t>
            </a:r>
            <a:r>
              <a:rPr lang="en-US" sz="3200" spc="-38" dirty="0">
                <a:solidFill>
                  <a:srgbClr val="000000"/>
                </a:solidFill>
                <a:latin typeface="Abhaya Libre Regular"/>
              </a:rPr>
              <a:t>, </a:t>
            </a:r>
            <a:r>
              <a:rPr lang="en-US" sz="3200" spc="-38" dirty="0" err="1">
                <a:solidFill>
                  <a:srgbClr val="000000"/>
                </a:solidFill>
                <a:latin typeface="Abhaya Libre Regular"/>
              </a:rPr>
              <a:t>akademske</a:t>
            </a:r>
            <a:r>
              <a:rPr lang="en-US" sz="3200" spc="-38" dirty="0">
                <a:solidFill>
                  <a:srgbClr val="000000"/>
                </a:solidFill>
                <a:latin typeface="Abhaya Libre Regular"/>
              </a:rPr>
              <a:t> literature </a:t>
            </a:r>
            <a:r>
              <a:rPr lang="en-US" sz="3200" spc="-38" dirty="0" err="1">
                <a:solidFill>
                  <a:srgbClr val="000000"/>
                </a:solidFill>
                <a:latin typeface="Abhaya Libre Regular"/>
              </a:rPr>
              <a:t>ali</a:t>
            </a:r>
            <a:r>
              <a:rPr lang="en-US" sz="3200" spc="-38" dirty="0">
                <a:solidFill>
                  <a:srgbClr val="000000"/>
                </a:solidFill>
                <a:latin typeface="Abhaya Libre Regular"/>
              </a:rPr>
              <a:t> </a:t>
            </a:r>
            <a:r>
              <a:rPr lang="en-US" sz="3200" spc="-38" dirty="0" err="1">
                <a:solidFill>
                  <a:srgbClr val="000000"/>
                </a:solidFill>
                <a:latin typeface="Abhaya Libre Regular"/>
              </a:rPr>
              <a:t>posvetovanje</a:t>
            </a:r>
            <a:r>
              <a:rPr lang="en-US" sz="3200" spc="-38" dirty="0">
                <a:solidFill>
                  <a:srgbClr val="000000"/>
                </a:solidFill>
                <a:latin typeface="Abhaya Libre Regular"/>
              </a:rPr>
              <a:t> s </a:t>
            </a:r>
            <a:r>
              <a:rPr lang="en-US" sz="3200" spc="-38" dirty="0" err="1">
                <a:solidFill>
                  <a:srgbClr val="000000"/>
                </a:solidFill>
                <a:latin typeface="Abhaya Libre Regular"/>
              </a:rPr>
              <a:t>strokovnjaki</a:t>
            </a:r>
            <a:r>
              <a:rPr lang="en-US" sz="3200" spc="-38" dirty="0">
                <a:solidFill>
                  <a:srgbClr val="000000"/>
                </a:solidFill>
                <a:latin typeface="Abhaya Libre Regular"/>
              </a:rPr>
              <a:t> </a:t>
            </a:r>
            <a:r>
              <a:rPr lang="en-US" sz="3200" spc="-38" dirty="0" err="1">
                <a:solidFill>
                  <a:srgbClr val="000000"/>
                </a:solidFill>
                <a:latin typeface="Abhaya Libre Regular"/>
              </a:rPr>
              <a:t>na</a:t>
            </a:r>
            <a:r>
              <a:rPr lang="en-US" sz="3200" spc="-38" dirty="0">
                <a:solidFill>
                  <a:srgbClr val="000000"/>
                </a:solidFill>
                <a:latin typeface="Abhaya Libre Regular"/>
              </a:rPr>
              <a:t> </a:t>
            </a:r>
            <a:r>
              <a:rPr lang="en-US" sz="3200" spc="-38" dirty="0" err="1">
                <a:solidFill>
                  <a:srgbClr val="000000"/>
                </a:solidFill>
                <a:latin typeface="Abhaya Libre Regular"/>
              </a:rPr>
              <a:t>tem</a:t>
            </a:r>
            <a:r>
              <a:rPr lang="en-US" sz="3200" spc="-38" dirty="0">
                <a:solidFill>
                  <a:srgbClr val="000000"/>
                </a:solidFill>
                <a:latin typeface="Abhaya Libre Regular"/>
              </a:rPr>
              <a:t> </a:t>
            </a:r>
            <a:r>
              <a:rPr lang="en-US" sz="3200" spc="-38" dirty="0" err="1">
                <a:solidFill>
                  <a:srgbClr val="000000"/>
                </a:solidFill>
                <a:latin typeface="Abhaya Libre Regular"/>
              </a:rPr>
              <a:t>področju</a:t>
            </a:r>
            <a:r>
              <a:rPr lang="en-US" sz="3200" spc="-38" dirty="0">
                <a:solidFill>
                  <a:srgbClr val="000000"/>
                </a:solidFill>
                <a:latin typeface="Abhaya Libre Regular"/>
              </a:rPr>
              <a:t>.</a:t>
            </a:r>
            <a:endParaRPr lang="sl-SI" sz="320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Nekateri koraki (1-2/6):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115406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1" dirty="0" err="1">
                <a:solidFill>
                  <a:srgbClr val="000000"/>
                </a:solidFill>
              </a:rPr>
              <a:t>Sodelujte</a:t>
            </a:r>
            <a:r>
              <a:rPr lang="en-US" sz="3200" b="1" spc="-1" dirty="0">
                <a:solidFill>
                  <a:srgbClr val="000000"/>
                </a:solidFill>
              </a:rPr>
              <a:t> z </a:t>
            </a:r>
            <a:r>
              <a:rPr lang="en-US" sz="3200" b="1" spc="-1" dirty="0" err="1">
                <a:solidFill>
                  <a:srgbClr val="000000"/>
                </a:solidFill>
              </a:rPr>
              <a:t>lokalnimi</a:t>
            </a:r>
            <a:r>
              <a:rPr lang="en-US" sz="3200" b="1" spc="-1" dirty="0">
                <a:solidFill>
                  <a:srgbClr val="000000"/>
                </a:solidFill>
              </a:rPr>
              <a:t> </a:t>
            </a:r>
            <a:r>
              <a:rPr lang="en-US" sz="3200" b="1" spc="-1" dirty="0" err="1">
                <a:solidFill>
                  <a:srgbClr val="000000"/>
                </a:solidFill>
              </a:rPr>
              <a:t>zainteresiranimi</a:t>
            </a:r>
            <a:r>
              <a:rPr lang="en-US" sz="3200" b="1" spc="-1" dirty="0">
                <a:solidFill>
                  <a:srgbClr val="000000"/>
                </a:solidFill>
              </a:rPr>
              <a:t> </a:t>
            </a:r>
            <a:r>
              <a:rPr lang="en-US" sz="3200" b="1" spc="-1" dirty="0" err="1">
                <a:solidFill>
                  <a:srgbClr val="000000"/>
                </a:solidFill>
              </a:rPr>
              <a:t>stranmi</a:t>
            </a:r>
            <a:r>
              <a:rPr lang="en-US" sz="3200" b="1" spc="-1" dirty="0">
                <a:solidFill>
                  <a:srgbClr val="000000"/>
                </a:solidFill>
              </a:rPr>
              <a:t>: </a:t>
            </a:r>
            <a:r>
              <a:rPr lang="en-US" sz="3200" spc="-1" dirty="0" err="1">
                <a:solidFill>
                  <a:srgbClr val="000000"/>
                </a:solidFill>
              </a:rPr>
              <a:t>tesno</a:t>
            </a:r>
            <a:r>
              <a:rPr lang="en-US" sz="3200" spc="-1" dirty="0">
                <a:solidFill>
                  <a:srgbClr val="000000"/>
                </a:solidFill>
              </a:rPr>
              <a:t> </a:t>
            </a:r>
            <a:r>
              <a:rPr lang="en-US" sz="3200" spc="-1" dirty="0" err="1">
                <a:solidFill>
                  <a:srgbClr val="000000"/>
                </a:solidFill>
              </a:rPr>
              <a:t>sodelujte</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vladnimi</a:t>
            </a:r>
            <a:r>
              <a:rPr lang="en-US" sz="3200" spc="-1" dirty="0">
                <a:solidFill>
                  <a:srgbClr val="000000"/>
                </a:solidFill>
              </a:rPr>
              <a:t> </a:t>
            </a:r>
            <a:r>
              <a:rPr lang="en-US" sz="3200" spc="-1" dirty="0" err="1">
                <a:solidFill>
                  <a:srgbClr val="000000"/>
                </a:solidFill>
              </a:rPr>
              <a:t>uradniki</a:t>
            </a:r>
            <a:r>
              <a:rPr lang="en-US" sz="3200" spc="-1" dirty="0">
                <a:solidFill>
                  <a:srgbClr val="000000"/>
                </a:solidFill>
              </a:rPr>
              <a:t>, </a:t>
            </a:r>
            <a:r>
              <a:rPr lang="en-US" sz="3200" spc="-1" dirty="0" err="1">
                <a:solidFill>
                  <a:srgbClr val="000000"/>
                </a:solidFill>
              </a:rPr>
              <a:t>voditelji</a:t>
            </a:r>
            <a:r>
              <a:rPr lang="en-US" sz="3200" spc="-1" dirty="0">
                <a:solidFill>
                  <a:srgbClr val="000000"/>
                </a:solidFill>
              </a:rPr>
              <a:t> </a:t>
            </a:r>
            <a:r>
              <a:rPr lang="en-US" sz="3200" spc="-1" dirty="0" err="1">
                <a:solidFill>
                  <a:srgbClr val="000000"/>
                </a:solidFill>
              </a:rPr>
              <a:t>skupnosti</a:t>
            </a:r>
            <a:r>
              <a:rPr lang="en-US" sz="3200" spc="-1" dirty="0">
                <a:solidFill>
                  <a:srgbClr val="000000"/>
                </a:solidFill>
              </a:rPr>
              <a:t> in </a:t>
            </a:r>
            <a:r>
              <a:rPr lang="en-US" sz="3200" spc="-1" dirty="0" err="1">
                <a:solidFill>
                  <a:srgbClr val="000000"/>
                </a:solidFill>
              </a:rPr>
              <a:t>drugimi</a:t>
            </a:r>
            <a:r>
              <a:rPr lang="en-US" sz="3200" spc="-1" dirty="0">
                <a:solidFill>
                  <a:srgbClr val="000000"/>
                </a:solidFill>
              </a:rPr>
              <a:t> </a:t>
            </a:r>
            <a:r>
              <a:rPr lang="en-US" sz="3200" spc="-1" dirty="0" err="1">
                <a:solidFill>
                  <a:srgbClr val="000000"/>
                </a:solidFill>
              </a:rPr>
              <a:t>zainteresiranimi</a:t>
            </a:r>
            <a:r>
              <a:rPr lang="en-US" sz="3200" spc="-1" dirty="0">
                <a:solidFill>
                  <a:srgbClr val="000000"/>
                </a:solidFill>
              </a:rPr>
              <a:t> </a:t>
            </a:r>
            <a:r>
              <a:rPr lang="en-US" sz="3200" spc="-1" dirty="0" err="1">
                <a:solidFill>
                  <a:srgbClr val="000000"/>
                </a:solidFill>
              </a:rPr>
              <a:t>stranmi</a:t>
            </a:r>
            <a:r>
              <a:rPr lang="en-US" sz="3200" spc="-1" dirty="0">
                <a:solidFill>
                  <a:srgbClr val="000000"/>
                </a:solidFill>
              </a:rPr>
              <a:t>, da bi </a:t>
            </a:r>
            <a:r>
              <a:rPr lang="en-US" sz="3200" spc="-1" dirty="0" err="1">
                <a:solidFill>
                  <a:srgbClr val="000000"/>
                </a:solidFill>
              </a:rPr>
              <a:t>bolje</a:t>
            </a:r>
            <a:r>
              <a:rPr lang="en-US" sz="3200" spc="-1" dirty="0">
                <a:solidFill>
                  <a:srgbClr val="000000"/>
                </a:solidFill>
              </a:rPr>
              <a:t> </a:t>
            </a:r>
            <a:r>
              <a:rPr lang="en-US" sz="3200" spc="-1" dirty="0" err="1">
                <a:solidFill>
                  <a:srgbClr val="000000"/>
                </a:solidFill>
              </a:rPr>
              <a:t>razumeli</a:t>
            </a:r>
            <a:r>
              <a:rPr lang="en-US" sz="3200" spc="-1" dirty="0">
                <a:solidFill>
                  <a:srgbClr val="000000"/>
                </a:solidFill>
              </a:rPr>
              <a:t> </a:t>
            </a:r>
            <a:r>
              <a:rPr lang="en-US" sz="3200" spc="-1" dirty="0" err="1">
                <a:solidFill>
                  <a:srgbClr val="000000"/>
                </a:solidFill>
              </a:rPr>
              <a:t>njihove</a:t>
            </a:r>
            <a:r>
              <a:rPr lang="en-US" sz="3200" spc="-1" dirty="0">
                <a:solidFill>
                  <a:srgbClr val="000000"/>
                </a:solidFill>
              </a:rPr>
              <a:t> </a:t>
            </a:r>
            <a:r>
              <a:rPr lang="en-US" sz="3200" spc="-1" dirty="0" err="1">
                <a:solidFill>
                  <a:srgbClr val="000000"/>
                </a:solidFill>
              </a:rPr>
              <a:t>potrebe</a:t>
            </a:r>
            <a:r>
              <a:rPr lang="en-US" sz="3200" spc="-1" dirty="0">
                <a:solidFill>
                  <a:srgbClr val="000000"/>
                </a:solidFill>
              </a:rPr>
              <a:t> in </a:t>
            </a:r>
            <a:r>
              <a:rPr lang="en-US" sz="3200" spc="-1" dirty="0" err="1">
                <a:solidFill>
                  <a:srgbClr val="000000"/>
                </a:solidFill>
              </a:rPr>
              <a:t>prednostne</a:t>
            </a:r>
            <a:r>
              <a:rPr lang="en-US" sz="3200" spc="-1" dirty="0">
                <a:solidFill>
                  <a:srgbClr val="000000"/>
                </a:solidFill>
              </a:rPr>
              <a:t> </a:t>
            </a:r>
            <a:r>
              <a:rPr lang="en-US" sz="3200" spc="-1" dirty="0" err="1">
                <a:solidFill>
                  <a:srgbClr val="000000"/>
                </a:solidFill>
              </a:rPr>
              <a:t>naloge</a:t>
            </a:r>
            <a:r>
              <a:rPr lang="en-US" sz="3200" spc="-1" dirty="0">
                <a:solidFill>
                  <a:srgbClr val="000000"/>
                </a:solidFill>
              </a:rPr>
              <a:t>. To </a:t>
            </a:r>
            <a:r>
              <a:rPr lang="en-US" sz="3200" spc="-1" dirty="0" err="1">
                <a:solidFill>
                  <a:srgbClr val="000000"/>
                </a:solidFill>
              </a:rPr>
              <a:t>lahko</a:t>
            </a:r>
            <a:r>
              <a:rPr lang="en-US" sz="3200" spc="-1" dirty="0">
                <a:solidFill>
                  <a:srgbClr val="000000"/>
                </a:solidFill>
              </a:rPr>
              <a:t> </a:t>
            </a:r>
            <a:r>
              <a:rPr lang="en-US" sz="3200" spc="-1" dirty="0" err="1">
                <a:solidFill>
                  <a:srgbClr val="000000"/>
                </a:solidFill>
              </a:rPr>
              <a:t>vključuje</a:t>
            </a:r>
            <a:r>
              <a:rPr lang="en-US" sz="3200" spc="-1" dirty="0">
                <a:solidFill>
                  <a:srgbClr val="000000"/>
                </a:solidFill>
              </a:rPr>
              <a:t> </a:t>
            </a:r>
            <a:r>
              <a:rPr lang="en-US" sz="3200" spc="-1" dirty="0" err="1">
                <a:solidFill>
                  <a:srgbClr val="000000"/>
                </a:solidFill>
              </a:rPr>
              <a:t>organizacijo</a:t>
            </a:r>
            <a:r>
              <a:rPr lang="en-US" sz="3200" spc="-1" dirty="0">
                <a:solidFill>
                  <a:srgbClr val="000000"/>
                </a:solidFill>
              </a:rPr>
              <a:t> </a:t>
            </a:r>
            <a:r>
              <a:rPr lang="en-US" sz="3200" spc="-1" dirty="0" err="1">
                <a:solidFill>
                  <a:srgbClr val="000000"/>
                </a:solidFill>
              </a:rPr>
              <a:t>javnih</a:t>
            </a:r>
            <a:r>
              <a:rPr lang="en-US" sz="3200" spc="-1" dirty="0">
                <a:solidFill>
                  <a:srgbClr val="000000"/>
                </a:solidFill>
              </a:rPr>
              <a:t> </a:t>
            </a:r>
            <a:r>
              <a:rPr lang="en-US" sz="3200" spc="-1" dirty="0" err="1">
                <a:solidFill>
                  <a:srgbClr val="000000"/>
                </a:solidFill>
              </a:rPr>
              <a:t>srečanj</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delavnic</a:t>
            </a:r>
            <a:r>
              <a:rPr lang="en-US" sz="3200" spc="-1" dirty="0">
                <a:solidFill>
                  <a:srgbClr val="000000"/>
                </a:solidFill>
              </a:rPr>
              <a:t>, </a:t>
            </a:r>
            <a:r>
              <a:rPr lang="en-US" sz="3200" spc="-1" dirty="0" err="1">
                <a:solidFill>
                  <a:srgbClr val="000000"/>
                </a:solidFill>
              </a:rPr>
              <a:t>izvedbo</a:t>
            </a:r>
            <a:r>
              <a:rPr lang="en-US" sz="3200" spc="-1" dirty="0">
                <a:solidFill>
                  <a:srgbClr val="000000"/>
                </a:solidFill>
              </a:rPr>
              <a:t> </a:t>
            </a:r>
            <a:r>
              <a:rPr lang="en-US" sz="3200" spc="-1" dirty="0" err="1">
                <a:solidFill>
                  <a:srgbClr val="000000"/>
                </a:solidFill>
              </a:rPr>
              <a:t>anket</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intervjujev</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sodelovanje</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mediji</a:t>
            </a:r>
            <a:r>
              <a:rPr lang="en-US" sz="3200" spc="-1" dirty="0">
                <a:solidFill>
                  <a:srgbClr val="000000"/>
                </a:solidFill>
              </a:rPr>
              <a:t>.</a:t>
            </a:r>
            <a:endParaRPr lang="sl-SI" sz="3200" spc="-1" dirty="0">
              <a:solidFill>
                <a:srgbClr val="000000"/>
              </a:solidFill>
            </a:endParaRPr>
          </a:p>
          <a:p>
            <a:pPr algn="just">
              <a:lnSpc>
                <a:spcPts val="3359"/>
              </a:lnSpc>
            </a:pPr>
            <a:endParaRPr lang="sl-SI" sz="3200" b="1" spc="-1" dirty="0">
              <a:solidFill>
                <a:srgbClr val="000000"/>
              </a:solidFill>
            </a:endParaRPr>
          </a:p>
          <a:p>
            <a:pPr algn="just">
              <a:lnSpc>
                <a:spcPts val="3359"/>
              </a:lnSpc>
            </a:pPr>
            <a:r>
              <a:rPr lang="en-US" sz="3200" b="1" spc="-1" dirty="0" err="1">
                <a:solidFill>
                  <a:srgbClr val="000000"/>
                </a:solidFill>
              </a:rPr>
              <a:t>Spodbujajte</a:t>
            </a:r>
            <a:r>
              <a:rPr lang="en-US" sz="3200" b="1" spc="-1" dirty="0">
                <a:solidFill>
                  <a:srgbClr val="000000"/>
                </a:solidFill>
              </a:rPr>
              <a:t> </a:t>
            </a:r>
            <a:r>
              <a:rPr lang="en-US" sz="3200" b="1" spc="-1" dirty="0" err="1">
                <a:solidFill>
                  <a:srgbClr val="000000"/>
                </a:solidFill>
              </a:rPr>
              <a:t>partnerstva</a:t>
            </a:r>
            <a:r>
              <a:rPr lang="en-US" sz="3200" b="1" spc="-1" dirty="0">
                <a:solidFill>
                  <a:srgbClr val="000000"/>
                </a:solidFill>
              </a:rPr>
              <a:t>: </a:t>
            </a:r>
            <a:r>
              <a:rPr lang="en-US" sz="3200" spc="-1" dirty="0" err="1">
                <a:solidFill>
                  <a:srgbClr val="000000"/>
                </a:solidFill>
              </a:rPr>
              <a:t>Poiščite</a:t>
            </a:r>
            <a:r>
              <a:rPr lang="en-US" sz="3200" spc="-1" dirty="0">
                <a:solidFill>
                  <a:srgbClr val="000000"/>
                </a:solidFill>
              </a:rPr>
              <a:t> </a:t>
            </a:r>
            <a:r>
              <a:rPr lang="en-US" sz="3200" spc="-1" dirty="0" err="1">
                <a:solidFill>
                  <a:srgbClr val="000000"/>
                </a:solidFill>
              </a:rPr>
              <a:t>potencialne</a:t>
            </a:r>
            <a:r>
              <a:rPr lang="en-US" sz="3200" spc="-1" dirty="0">
                <a:solidFill>
                  <a:srgbClr val="000000"/>
                </a:solidFill>
              </a:rPr>
              <a:t> </a:t>
            </a:r>
            <a:r>
              <a:rPr lang="en-US" sz="3200" spc="-1" dirty="0" err="1">
                <a:solidFill>
                  <a:srgbClr val="000000"/>
                </a:solidFill>
              </a:rPr>
              <a:t>partnerje</a:t>
            </a:r>
            <a:r>
              <a:rPr lang="en-US" sz="3200" spc="-1" dirty="0">
                <a:solidFill>
                  <a:srgbClr val="000000"/>
                </a:solidFill>
              </a:rPr>
              <a:t>, </a:t>
            </a:r>
            <a:r>
              <a:rPr lang="en-US" sz="3200" spc="-1" dirty="0" err="1">
                <a:solidFill>
                  <a:srgbClr val="000000"/>
                </a:solidFill>
              </a:rPr>
              <a:t>vključno</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podjetji</a:t>
            </a:r>
            <a:r>
              <a:rPr lang="en-US" sz="3200" spc="-1" dirty="0">
                <a:solidFill>
                  <a:srgbClr val="000000"/>
                </a:solidFill>
              </a:rPr>
              <a:t>, </a:t>
            </a:r>
            <a:r>
              <a:rPr lang="en-US" sz="3200" spc="-1" dirty="0" err="1">
                <a:solidFill>
                  <a:srgbClr val="000000"/>
                </a:solidFill>
              </a:rPr>
              <a:t>nevladnimi</a:t>
            </a:r>
            <a:r>
              <a:rPr lang="en-US" sz="3200" spc="-1" dirty="0">
                <a:solidFill>
                  <a:srgbClr val="000000"/>
                </a:solidFill>
              </a:rPr>
              <a:t> </a:t>
            </a:r>
            <a:r>
              <a:rPr lang="en-US" sz="3200" spc="-1" dirty="0" err="1">
                <a:solidFill>
                  <a:srgbClr val="000000"/>
                </a:solidFill>
              </a:rPr>
              <a:t>organizacijami</a:t>
            </a:r>
            <a:r>
              <a:rPr lang="en-US" sz="3200" spc="-1" dirty="0">
                <a:solidFill>
                  <a:srgbClr val="000000"/>
                </a:solidFill>
              </a:rPr>
              <a:t> in </a:t>
            </a:r>
            <a:r>
              <a:rPr lang="en-US" sz="3200" spc="-1" dirty="0" err="1">
                <a:solidFill>
                  <a:srgbClr val="000000"/>
                </a:solidFill>
              </a:rPr>
              <a:t>akademskimi</a:t>
            </a:r>
            <a:r>
              <a:rPr lang="en-US" sz="3200" spc="-1" dirty="0">
                <a:solidFill>
                  <a:srgbClr val="000000"/>
                </a:solidFill>
              </a:rPr>
              <a:t> </a:t>
            </a:r>
            <a:r>
              <a:rPr lang="en-US" sz="3200" spc="-1" dirty="0" err="1">
                <a:solidFill>
                  <a:srgbClr val="000000"/>
                </a:solidFill>
              </a:rPr>
              <a:t>ustanovami</a:t>
            </a:r>
            <a:r>
              <a:rPr lang="en-US" sz="3200" spc="-1" dirty="0">
                <a:solidFill>
                  <a:srgbClr val="000000"/>
                </a:solidFill>
              </a:rPr>
              <a:t>, ki bi </a:t>
            </a:r>
            <a:r>
              <a:rPr lang="en-US" sz="3200" spc="-1" dirty="0" err="1">
                <a:solidFill>
                  <a:srgbClr val="000000"/>
                </a:solidFill>
              </a:rPr>
              <a:t>vam</a:t>
            </a:r>
            <a:r>
              <a:rPr lang="en-US" sz="3200" spc="-1" dirty="0">
                <a:solidFill>
                  <a:srgbClr val="000000"/>
                </a:solidFill>
              </a:rPr>
              <a:t> </a:t>
            </a:r>
            <a:r>
              <a:rPr lang="en-US" sz="3200" spc="-1" dirty="0" err="1">
                <a:solidFill>
                  <a:srgbClr val="000000"/>
                </a:solidFill>
              </a:rPr>
              <a:t>lahko</a:t>
            </a:r>
            <a:r>
              <a:rPr lang="en-US" sz="3200" spc="-1" dirty="0">
                <a:solidFill>
                  <a:srgbClr val="000000"/>
                </a:solidFill>
              </a:rPr>
              <a:t> </a:t>
            </a:r>
            <a:r>
              <a:rPr lang="en-US" sz="3200" spc="-1" dirty="0" err="1">
                <a:solidFill>
                  <a:srgbClr val="000000"/>
                </a:solidFill>
              </a:rPr>
              <a:t>pomagali</a:t>
            </a:r>
            <a:r>
              <a:rPr lang="en-US" sz="3200" spc="-1" dirty="0">
                <a:solidFill>
                  <a:srgbClr val="000000"/>
                </a:solidFill>
              </a:rPr>
              <a:t> </a:t>
            </a:r>
            <a:r>
              <a:rPr lang="en-US" sz="3200" spc="-1" dirty="0" err="1">
                <a:solidFill>
                  <a:srgbClr val="000000"/>
                </a:solidFill>
              </a:rPr>
              <a:t>pri</a:t>
            </a:r>
            <a:r>
              <a:rPr lang="en-US" sz="3200" spc="-1" dirty="0">
                <a:solidFill>
                  <a:srgbClr val="000000"/>
                </a:solidFill>
              </a:rPr>
              <a:t> </a:t>
            </a:r>
            <a:r>
              <a:rPr lang="en-US" sz="3200" spc="-1" dirty="0" err="1">
                <a:solidFill>
                  <a:srgbClr val="000000"/>
                </a:solidFill>
              </a:rPr>
              <a:t>razvoju</a:t>
            </a:r>
            <a:r>
              <a:rPr lang="en-US" sz="3200" spc="-1" dirty="0">
                <a:solidFill>
                  <a:srgbClr val="000000"/>
                </a:solidFill>
              </a:rPr>
              <a:t> in </a:t>
            </a:r>
            <a:r>
              <a:rPr lang="en-US" sz="3200" spc="-1" dirty="0" err="1">
                <a:solidFill>
                  <a:srgbClr val="000000"/>
                </a:solidFill>
              </a:rPr>
              <a:t>izvajanju</a:t>
            </a:r>
            <a:r>
              <a:rPr lang="en-US" sz="3200" spc="-1" dirty="0">
                <a:solidFill>
                  <a:srgbClr val="000000"/>
                </a:solidFill>
              </a:rPr>
              <a:t> </a:t>
            </a:r>
            <a:r>
              <a:rPr lang="en-US" sz="3200" spc="-1" dirty="0" err="1">
                <a:solidFill>
                  <a:srgbClr val="000000"/>
                </a:solidFill>
              </a:rPr>
              <a:t>inovativnih</a:t>
            </a:r>
            <a:r>
              <a:rPr lang="en-US" sz="3200" spc="-1" dirty="0">
                <a:solidFill>
                  <a:srgbClr val="000000"/>
                </a:solidFill>
              </a:rPr>
              <a:t> </a:t>
            </a:r>
            <a:r>
              <a:rPr lang="en-US" sz="3200" spc="-1" dirty="0" err="1">
                <a:solidFill>
                  <a:srgbClr val="000000"/>
                </a:solidFill>
              </a:rPr>
              <a:t>rešitev</a:t>
            </a:r>
            <a:r>
              <a:rPr lang="en-US" sz="3200" spc="-1" dirty="0">
                <a:solidFill>
                  <a:srgbClr val="000000"/>
                </a:solidFill>
              </a:rPr>
              <a:t>.</a:t>
            </a:r>
            <a:endParaRPr lang="en-US" sz="3200" strike="noStrike" spc="-1" dirty="0">
              <a:solidFill>
                <a:srgbClr val="000000"/>
              </a:solidFill>
              <a:latin typeface="Aria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Nekateri koraki (3-4/6):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648449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911600" y="1418055"/>
            <a:ext cx="13496040" cy="142872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6410" spc="-1" dirty="0">
                <a:solidFill>
                  <a:srgbClr val="000000"/>
                </a:solidFill>
                <a:latin typeface="Abhaya Libre Regular"/>
              </a:rPr>
              <a:t>Poglavje 1: Opredelitev inovativnih razvojnih rešitev</a:t>
            </a:r>
            <a:endParaRPr lang="en-US" sz="6600" spc="-1" dirty="0">
              <a:solidFill>
                <a:srgbClr val="000000"/>
              </a:solidFill>
            </a:endParaRPr>
          </a:p>
        </p:txBody>
      </p:sp>
      <p:sp>
        <p:nvSpPr>
          <p:cNvPr id="148" name="TextBox 5"/>
          <p:cNvSpPr/>
          <p:nvPr/>
        </p:nvSpPr>
        <p:spPr>
          <a:xfrm>
            <a:off x="1911600" y="4078080"/>
            <a:ext cx="15492480" cy="392415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en-US" sz="3200" b="1" spc="-1" dirty="0" err="1">
                <a:solidFill>
                  <a:srgbClr val="000000"/>
                </a:solidFill>
              </a:rPr>
              <a:t>Pilotne</a:t>
            </a:r>
            <a:r>
              <a:rPr lang="en-US" sz="3200" b="1" spc="-1" dirty="0">
                <a:solidFill>
                  <a:srgbClr val="000000"/>
                </a:solidFill>
              </a:rPr>
              <a:t> in </a:t>
            </a:r>
            <a:r>
              <a:rPr lang="en-US" sz="3200" b="1" spc="-1" dirty="0" err="1">
                <a:solidFill>
                  <a:srgbClr val="000000"/>
                </a:solidFill>
              </a:rPr>
              <a:t>testne</a:t>
            </a:r>
            <a:r>
              <a:rPr lang="en-US" sz="3200" b="1" spc="-1" dirty="0">
                <a:solidFill>
                  <a:srgbClr val="000000"/>
                </a:solidFill>
              </a:rPr>
              <a:t> </a:t>
            </a:r>
            <a:r>
              <a:rPr lang="en-US" sz="3200" b="1" spc="-1" dirty="0" err="1">
                <a:solidFill>
                  <a:srgbClr val="000000"/>
                </a:solidFill>
              </a:rPr>
              <a:t>rešitve</a:t>
            </a:r>
            <a:r>
              <a:rPr lang="en-US" sz="3200" b="1" spc="-1" dirty="0">
                <a:solidFill>
                  <a:srgbClr val="000000"/>
                </a:solidFill>
              </a:rPr>
              <a:t>: </a:t>
            </a:r>
            <a:r>
              <a:rPr lang="en-US" sz="3200" spc="-1" dirty="0">
                <a:solidFill>
                  <a:srgbClr val="000000"/>
                </a:solidFill>
              </a:rPr>
              <a:t>Ko </a:t>
            </a:r>
            <a:r>
              <a:rPr lang="en-US" sz="3200" spc="-1" dirty="0" err="1">
                <a:solidFill>
                  <a:srgbClr val="000000"/>
                </a:solidFill>
              </a:rPr>
              <a:t>ste</a:t>
            </a:r>
            <a:r>
              <a:rPr lang="en-US" sz="3200" spc="-1" dirty="0">
                <a:solidFill>
                  <a:srgbClr val="000000"/>
                </a:solidFill>
              </a:rPr>
              <a:t> </a:t>
            </a:r>
            <a:r>
              <a:rPr lang="en-US" sz="3200" spc="-1" dirty="0" err="1">
                <a:solidFill>
                  <a:srgbClr val="000000"/>
                </a:solidFill>
              </a:rPr>
              <a:t>opredelili</a:t>
            </a:r>
            <a:r>
              <a:rPr lang="en-US" sz="3200" spc="-1" dirty="0">
                <a:solidFill>
                  <a:srgbClr val="000000"/>
                </a:solidFill>
              </a:rPr>
              <a:t> </a:t>
            </a:r>
            <a:r>
              <a:rPr lang="en-US" sz="3200" spc="-1" dirty="0" err="1">
                <a:solidFill>
                  <a:srgbClr val="000000"/>
                </a:solidFill>
              </a:rPr>
              <a:t>možne</a:t>
            </a:r>
            <a:r>
              <a:rPr lang="en-US" sz="3200" spc="-1" dirty="0">
                <a:solidFill>
                  <a:srgbClr val="000000"/>
                </a:solidFill>
              </a:rPr>
              <a:t> </a:t>
            </a:r>
            <a:r>
              <a:rPr lang="en-US" sz="3200" spc="-1" dirty="0" err="1">
                <a:solidFill>
                  <a:srgbClr val="000000"/>
                </a:solidFill>
              </a:rPr>
              <a:t>rešitve</a:t>
            </a:r>
            <a:r>
              <a:rPr lang="en-US" sz="3200" spc="-1" dirty="0">
                <a:solidFill>
                  <a:srgbClr val="000000"/>
                </a:solidFill>
              </a:rPr>
              <a:t>, </a:t>
            </a:r>
            <a:r>
              <a:rPr lang="en-US" sz="3200" spc="-1" dirty="0" err="1">
                <a:solidFill>
                  <a:srgbClr val="000000"/>
                </a:solidFill>
              </a:rPr>
              <a:t>jih</a:t>
            </a:r>
            <a:r>
              <a:rPr lang="en-US" sz="3200" spc="-1" dirty="0">
                <a:solidFill>
                  <a:srgbClr val="000000"/>
                </a:solidFill>
              </a:rPr>
              <a:t> </a:t>
            </a:r>
            <a:r>
              <a:rPr lang="en-US" sz="3200" spc="-1" dirty="0" err="1">
                <a:solidFill>
                  <a:srgbClr val="000000"/>
                </a:solidFill>
              </a:rPr>
              <a:t>preizkusite</a:t>
            </a:r>
            <a:r>
              <a:rPr lang="en-US" sz="3200" spc="-1" dirty="0">
                <a:solidFill>
                  <a:srgbClr val="000000"/>
                </a:solidFill>
              </a:rPr>
              <a:t> v </a:t>
            </a:r>
            <a:r>
              <a:rPr lang="en-US" sz="3200" spc="-1" dirty="0" err="1">
                <a:solidFill>
                  <a:srgbClr val="000000"/>
                </a:solidFill>
              </a:rPr>
              <a:t>manjšem</a:t>
            </a:r>
            <a:r>
              <a:rPr lang="en-US" sz="3200" spc="-1" dirty="0">
                <a:solidFill>
                  <a:srgbClr val="000000"/>
                </a:solidFill>
              </a:rPr>
              <a:t> </a:t>
            </a:r>
            <a:r>
              <a:rPr lang="en-US" sz="3200" spc="-1" dirty="0" err="1">
                <a:solidFill>
                  <a:srgbClr val="000000"/>
                </a:solidFill>
              </a:rPr>
              <a:t>obsegu</a:t>
            </a:r>
            <a:r>
              <a:rPr lang="en-US" sz="3200" spc="-1" dirty="0">
                <a:solidFill>
                  <a:srgbClr val="000000"/>
                </a:solidFill>
              </a:rPr>
              <a:t>, da </a:t>
            </a:r>
            <a:r>
              <a:rPr lang="en-US" sz="3200" spc="-1" dirty="0" err="1">
                <a:solidFill>
                  <a:srgbClr val="000000"/>
                </a:solidFill>
              </a:rPr>
              <a:t>ocenite</a:t>
            </a:r>
            <a:r>
              <a:rPr lang="en-US" sz="3200" spc="-1" dirty="0">
                <a:solidFill>
                  <a:srgbClr val="000000"/>
                </a:solidFill>
              </a:rPr>
              <a:t> </a:t>
            </a:r>
            <a:r>
              <a:rPr lang="en-US" sz="3200" spc="-1" dirty="0" err="1">
                <a:solidFill>
                  <a:srgbClr val="000000"/>
                </a:solidFill>
              </a:rPr>
              <a:t>njihovo</a:t>
            </a:r>
            <a:r>
              <a:rPr lang="en-US" sz="3200" spc="-1" dirty="0">
                <a:solidFill>
                  <a:srgbClr val="000000"/>
                </a:solidFill>
              </a:rPr>
              <a:t> </a:t>
            </a:r>
            <a:r>
              <a:rPr lang="en-US" sz="3200" spc="-1" dirty="0" err="1">
                <a:solidFill>
                  <a:srgbClr val="000000"/>
                </a:solidFill>
              </a:rPr>
              <a:t>učinkovitost</a:t>
            </a:r>
            <a:r>
              <a:rPr lang="en-US" sz="3200" spc="-1" dirty="0">
                <a:solidFill>
                  <a:srgbClr val="000000"/>
                </a:solidFill>
              </a:rPr>
              <a:t> in </a:t>
            </a:r>
            <a:r>
              <a:rPr lang="en-US" sz="3200" spc="-1" dirty="0" err="1">
                <a:solidFill>
                  <a:srgbClr val="000000"/>
                </a:solidFill>
              </a:rPr>
              <a:t>izvedljivost</a:t>
            </a:r>
            <a:r>
              <a:rPr lang="en-US" sz="3200" spc="-1" dirty="0">
                <a:solidFill>
                  <a:srgbClr val="000000"/>
                </a:solidFill>
              </a:rPr>
              <a:t>. </a:t>
            </a:r>
            <a:r>
              <a:rPr lang="en-US" sz="3200" spc="-1" dirty="0" err="1">
                <a:solidFill>
                  <a:srgbClr val="000000"/>
                </a:solidFill>
              </a:rPr>
              <a:t>Pri</a:t>
            </a:r>
            <a:r>
              <a:rPr lang="en-US" sz="3200" spc="-1" dirty="0">
                <a:solidFill>
                  <a:srgbClr val="000000"/>
                </a:solidFill>
              </a:rPr>
              <a:t> </a:t>
            </a:r>
            <a:r>
              <a:rPr lang="en-US" sz="3200" spc="-1" dirty="0" err="1">
                <a:solidFill>
                  <a:srgbClr val="000000"/>
                </a:solidFill>
              </a:rPr>
              <a:t>tem</a:t>
            </a:r>
            <a:r>
              <a:rPr lang="en-US" sz="3200" spc="-1" dirty="0">
                <a:solidFill>
                  <a:srgbClr val="000000"/>
                </a:solidFill>
              </a:rPr>
              <a:t> </a:t>
            </a:r>
            <a:r>
              <a:rPr lang="en-US" sz="3200" spc="-1" dirty="0" err="1">
                <a:solidFill>
                  <a:srgbClr val="000000"/>
                </a:solidFill>
              </a:rPr>
              <a:t>lahko</a:t>
            </a:r>
            <a:r>
              <a:rPr lang="en-US" sz="3200" spc="-1" dirty="0">
                <a:solidFill>
                  <a:srgbClr val="000000"/>
                </a:solidFill>
              </a:rPr>
              <a:t> </a:t>
            </a:r>
            <a:r>
              <a:rPr lang="en-US" sz="3200" spc="-1" dirty="0" err="1">
                <a:solidFill>
                  <a:srgbClr val="000000"/>
                </a:solidFill>
              </a:rPr>
              <a:t>sodelujete</a:t>
            </a:r>
            <a:r>
              <a:rPr lang="en-US" sz="3200" spc="-1" dirty="0">
                <a:solidFill>
                  <a:srgbClr val="000000"/>
                </a:solidFill>
              </a:rPr>
              <a:t> z </a:t>
            </a:r>
            <a:r>
              <a:rPr lang="en-US" sz="3200" spc="-1" dirty="0" err="1">
                <a:solidFill>
                  <a:srgbClr val="000000"/>
                </a:solidFill>
              </a:rPr>
              <a:t>majhno</a:t>
            </a:r>
            <a:r>
              <a:rPr lang="en-US" sz="3200" spc="-1" dirty="0">
                <a:solidFill>
                  <a:srgbClr val="000000"/>
                </a:solidFill>
              </a:rPr>
              <a:t> </a:t>
            </a:r>
            <a:r>
              <a:rPr lang="en-US" sz="3200" spc="-1" dirty="0" err="1">
                <a:solidFill>
                  <a:srgbClr val="000000"/>
                </a:solidFill>
              </a:rPr>
              <a:t>skupino</a:t>
            </a:r>
            <a:r>
              <a:rPr lang="en-US" sz="3200" spc="-1" dirty="0">
                <a:solidFill>
                  <a:srgbClr val="000000"/>
                </a:solidFill>
              </a:rPr>
              <a:t> </a:t>
            </a:r>
            <a:r>
              <a:rPr lang="en-US" sz="3200" spc="-1" dirty="0" err="1">
                <a:solidFill>
                  <a:srgbClr val="000000"/>
                </a:solidFill>
              </a:rPr>
              <a:t>zainteresiranih</a:t>
            </a:r>
            <a:r>
              <a:rPr lang="en-US" sz="3200" spc="-1" dirty="0">
                <a:solidFill>
                  <a:srgbClr val="000000"/>
                </a:solidFill>
              </a:rPr>
              <a:t> </a:t>
            </a:r>
            <a:r>
              <a:rPr lang="en-US" sz="3200" spc="-1" dirty="0" err="1">
                <a:solidFill>
                  <a:srgbClr val="000000"/>
                </a:solidFill>
              </a:rPr>
              <a:t>strani</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začnete</a:t>
            </a:r>
            <a:r>
              <a:rPr lang="en-US" sz="3200" spc="-1" dirty="0">
                <a:solidFill>
                  <a:srgbClr val="000000"/>
                </a:solidFill>
              </a:rPr>
              <a:t> </a:t>
            </a:r>
            <a:r>
              <a:rPr lang="en-US" sz="3200" spc="-1" dirty="0" err="1">
                <a:solidFill>
                  <a:srgbClr val="000000"/>
                </a:solidFill>
              </a:rPr>
              <a:t>pilotni</a:t>
            </a:r>
            <a:r>
              <a:rPr lang="en-US" sz="3200" spc="-1" dirty="0">
                <a:solidFill>
                  <a:srgbClr val="000000"/>
                </a:solidFill>
              </a:rPr>
              <a:t> </a:t>
            </a:r>
            <a:r>
              <a:rPr lang="en-US" sz="3200" spc="-1" dirty="0" err="1">
                <a:solidFill>
                  <a:srgbClr val="000000"/>
                </a:solidFill>
              </a:rPr>
              <a:t>projekt</a:t>
            </a:r>
            <a:r>
              <a:rPr lang="en-US" sz="3200" spc="-1" dirty="0">
                <a:solidFill>
                  <a:srgbClr val="000000"/>
                </a:solidFill>
              </a:rPr>
              <a:t> v </a:t>
            </a:r>
            <a:r>
              <a:rPr lang="en-US" sz="3200" spc="-1" dirty="0" err="1">
                <a:solidFill>
                  <a:srgbClr val="000000"/>
                </a:solidFill>
              </a:rPr>
              <a:t>določeni</a:t>
            </a:r>
            <a:r>
              <a:rPr lang="en-US" sz="3200" spc="-1" dirty="0">
                <a:solidFill>
                  <a:srgbClr val="000000"/>
                </a:solidFill>
              </a:rPr>
              <a:t> </a:t>
            </a:r>
            <a:r>
              <a:rPr lang="en-US" sz="3200" spc="-1" dirty="0" err="1">
                <a:solidFill>
                  <a:srgbClr val="000000"/>
                </a:solidFill>
              </a:rPr>
              <a:t>soseski</a:t>
            </a:r>
            <a:r>
              <a:rPr lang="en-US" sz="3200" spc="-1" dirty="0">
                <a:solidFill>
                  <a:srgbClr val="000000"/>
                </a:solidFill>
              </a:rPr>
              <a:t> </a:t>
            </a:r>
            <a:r>
              <a:rPr lang="en-US" sz="3200" spc="-1" dirty="0" err="1">
                <a:solidFill>
                  <a:srgbClr val="000000"/>
                </a:solidFill>
              </a:rPr>
              <a:t>ali</a:t>
            </a:r>
            <a:r>
              <a:rPr lang="en-US" sz="3200" spc="-1" dirty="0">
                <a:solidFill>
                  <a:srgbClr val="000000"/>
                </a:solidFill>
              </a:rPr>
              <a:t> </a:t>
            </a:r>
            <a:r>
              <a:rPr lang="en-US" sz="3200" spc="-1" dirty="0" err="1">
                <a:solidFill>
                  <a:srgbClr val="000000"/>
                </a:solidFill>
              </a:rPr>
              <a:t>panogi</a:t>
            </a:r>
            <a:r>
              <a:rPr lang="en-US" sz="3200" spc="-1" dirty="0">
                <a:solidFill>
                  <a:srgbClr val="000000"/>
                </a:solidFill>
              </a:rPr>
              <a:t>.</a:t>
            </a:r>
            <a:endParaRPr lang="sl-SI" sz="3200" spc="-1" dirty="0">
              <a:solidFill>
                <a:srgbClr val="000000"/>
              </a:solidFill>
            </a:endParaRPr>
          </a:p>
          <a:p>
            <a:pPr algn="just">
              <a:lnSpc>
                <a:spcPts val="3359"/>
              </a:lnSpc>
            </a:pPr>
            <a:endParaRPr lang="sl-SI" sz="3200" b="1" spc="-1" dirty="0">
              <a:solidFill>
                <a:srgbClr val="000000"/>
              </a:solidFill>
            </a:endParaRPr>
          </a:p>
          <a:p>
            <a:pPr algn="just">
              <a:lnSpc>
                <a:spcPts val="3359"/>
              </a:lnSpc>
            </a:pPr>
            <a:r>
              <a:rPr lang="sl-SI" sz="3200" b="1" spc="-1" dirty="0">
                <a:solidFill>
                  <a:srgbClr val="000000"/>
                </a:solidFill>
              </a:rPr>
              <a:t>Širite</a:t>
            </a:r>
            <a:r>
              <a:rPr lang="en-US" sz="3200" b="1" spc="-1" dirty="0">
                <a:solidFill>
                  <a:srgbClr val="000000"/>
                </a:solidFill>
              </a:rPr>
              <a:t> </a:t>
            </a:r>
            <a:r>
              <a:rPr lang="en-US" sz="3200" b="1" spc="-1" dirty="0" err="1">
                <a:solidFill>
                  <a:srgbClr val="000000"/>
                </a:solidFill>
              </a:rPr>
              <a:t>uspešne</a:t>
            </a:r>
            <a:r>
              <a:rPr lang="en-US" sz="3200" b="1" spc="-1" dirty="0">
                <a:solidFill>
                  <a:srgbClr val="000000"/>
                </a:solidFill>
              </a:rPr>
              <a:t> </a:t>
            </a:r>
            <a:r>
              <a:rPr lang="en-US" sz="3200" b="1" spc="-1" dirty="0" err="1">
                <a:solidFill>
                  <a:srgbClr val="000000"/>
                </a:solidFill>
              </a:rPr>
              <a:t>rešitve</a:t>
            </a:r>
            <a:r>
              <a:rPr lang="en-US" sz="3200" b="1" spc="-1" dirty="0">
                <a:solidFill>
                  <a:srgbClr val="000000"/>
                </a:solidFill>
              </a:rPr>
              <a:t>: </a:t>
            </a:r>
            <a:r>
              <a:rPr lang="en-US" sz="3200" spc="-1" dirty="0" err="1">
                <a:solidFill>
                  <a:srgbClr val="000000"/>
                </a:solidFill>
              </a:rPr>
              <a:t>Če</a:t>
            </a:r>
            <a:r>
              <a:rPr lang="en-US" sz="3200" spc="-1" dirty="0">
                <a:solidFill>
                  <a:srgbClr val="000000"/>
                </a:solidFill>
              </a:rPr>
              <a:t> je pilot </a:t>
            </a:r>
            <a:r>
              <a:rPr lang="en-US" sz="3200" spc="-1" dirty="0" err="1">
                <a:solidFill>
                  <a:srgbClr val="000000"/>
                </a:solidFill>
              </a:rPr>
              <a:t>uspešna</a:t>
            </a:r>
            <a:r>
              <a:rPr lang="en-US" sz="3200" spc="-1" dirty="0">
                <a:solidFill>
                  <a:srgbClr val="000000"/>
                </a:solidFill>
              </a:rPr>
              <a:t>, </a:t>
            </a:r>
            <a:r>
              <a:rPr lang="en-US" sz="3200" spc="-1" dirty="0" err="1">
                <a:solidFill>
                  <a:srgbClr val="000000"/>
                </a:solidFill>
              </a:rPr>
              <a:t>si</a:t>
            </a:r>
            <a:r>
              <a:rPr lang="en-US" sz="3200" spc="-1" dirty="0">
                <a:solidFill>
                  <a:srgbClr val="000000"/>
                </a:solidFill>
              </a:rPr>
              <a:t> </a:t>
            </a:r>
            <a:r>
              <a:rPr lang="en-US" sz="3200" spc="-1" dirty="0" err="1">
                <a:solidFill>
                  <a:srgbClr val="000000"/>
                </a:solidFill>
              </a:rPr>
              <a:t>prizadevajte</a:t>
            </a:r>
            <a:r>
              <a:rPr lang="en-US" sz="3200" spc="-1" dirty="0">
                <a:solidFill>
                  <a:srgbClr val="000000"/>
                </a:solidFill>
              </a:rPr>
              <a:t> za </a:t>
            </a:r>
            <a:r>
              <a:rPr lang="en-US" sz="3200" spc="-1" dirty="0" err="1">
                <a:solidFill>
                  <a:srgbClr val="000000"/>
                </a:solidFill>
              </a:rPr>
              <a:t>razširitev</a:t>
            </a:r>
            <a:r>
              <a:rPr lang="en-US" sz="3200" spc="-1" dirty="0">
                <a:solidFill>
                  <a:srgbClr val="000000"/>
                </a:solidFill>
              </a:rPr>
              <a:t> </a:t>
            </a:r>
            <a:r>
              <a:rPr lang="en-US" sz="3200" spc="-1" dirty="0" err="1">
                <a:solidFill>
                  <a:srgbClr val="000000"/>
                </a:solidFill>
              </a:rPr>
              <a:t>rešitve</a:t>
            </a:r>
            <a:r>
              <a:rPr lang="en-US" sz="3200" spc="-1" dirty="0">
                <a:solidFill>
                  <a:srgbClr val="000000"/>
                </a:solidFill>
              </a:rPr>
              <a:t> </a:t>
            </a:r>
            <a:r>
              <a:rPr lang="en-US" sz="3200" spc="-1" dirty="0" err="1">
                <a:solidFill>
                  <a:srgbClr val="000000"/>
                </a:solidFill>
              </a:rPr>
              <a:t>na</a:t>
            </a:r>
            <a:r>
              <a:rPr lang="en-US" sz="3200" spc="-1" dirty="0">
                <a:solidFill>
                  <a:srgbClr val="000000"/>
                </a:solidFill>
              </a:rPr>
              <a:t> </a:t>
            </a:r>
            <a:r>
              <a:rPr lang="en-US" sz="3200" spc="-1" dirty="0" err="1">
                <a:solidFill>
                  <a:srgbClr val="000000"/>
                </a:solidFill>
              </a:rPr>
              <a:t>večji</a:t>
            </a:r>
            <a:r>
              <a:rPr lang="en-US" sz="3200" spc="-1" dirty="0">
                <a:solidFill>
                  <a:srgbClr val="000000"/>
                </a:solidFill>
              </a:rPr>
              <a:t> </a:t>
            </a:r>
            <a:r>
              <a:rPr lang="en-US" sz="3200" spc="-1" dirty="0" err="1">
                <a:solidFill>
                  <a:srgbClr val="000000"/>
                </a:solidFill>
              </a:rPr>
              <a:t>obseg</a:t>
            </a:r>
            <a:r>
              <a:rPr lang="en-US" sz="3200" spc="-1" dirty="0">
                <a:solidFill>
                  <a:srgbClr val="000000"/>
                </a:solidFill>
              </a:rPr>
              <a:t> in </a:t>
            </a:r>
            <a:r>
              <a:rPr lang="en-US" sz="3200" spc="-1" dirty="0" err="1">
                <a:solidFill>
                  <a:srgbClr val="000000"/>
                </a:solidFill>
              </a:rPr>
              <a:t>izmerite</a:t>
            </a:r>
            <a:r>
              <a:rPr lang="en-US" sz="3200" spc="-1" dirty="0">
                <a:solidFill>
                  <a:srgbClr val="000000"/>
                </a:solidFill>
              </a:rPr>
              <a:t> </a:t>
            </a:r>
            <a:r>
              <a:rPr lang="en-US" sz="3200" spc="-1" dirty="0" err="1">
                <a:solidFill>
                  <a:srgbClr val="000000"/>
                </a:solidFill>
              </a:rPr>
              <a:t>njen</a:t>
            </a:r>
            <a:r>
              <a:rPr lang="en-US" sz="3200" spc="-1" dirty="0">
                <a:solidFill>
                  <a:srgbClr val="000000"/>
                </a:solidFill>
              </a:rPr>
              <a:t> </a:t>
            </a:r>
            <a:r>
              <a:rPr lang="en-US" sz="3200" spc="-1" dirty="0" err="1">
                <a:solidFill>
                  <a:srgbClr val="000000"/>
                </a:solidFill>
              </a:rPr>
              <a:t>vpliv</a:t>
            </a:r>
            <a:r>
              <a:rPr lang="en-US" sz="3200" spc="-1" dirty="0">
                <a:solidFill>
                  <a:srgbClr val="000000"/>
                </a:solidFill>
              </a:rPr>
              <a:t> </a:t>
            </a:r>
            <a:r>
              <a:rPr lang="en-US" sz="3200" spc="-1" dirty="0" err="1">
                <a:solidFill>
                  <a:srgbClr val="000000"/>
                </a:solidFill>
              </a:rPr>
              <a:t>na</a:t>
            </a:r>
            <a:r>
              <a:rPr lang="en-US" sz="3200" spc="-1" dirty="0">
                <a:solidFill>
                  <a:srgbClr val="000000"/>
                </a:solidFill>
              </a:rPr>
              <a:t> </a:t>
            </a:r>
            <a:r>
              <a:rPr lang="en-US" sz="3200" spc="-1" dirty="0" err="1">
                <a:solidFill>
                  <a:srgbClr val="000000"/>
                </a:solidFill>
              </a:rPr>
              <a:t>regijo</a:t>
            </a:r>
            <a:r>
              <a:rPr lang="en-US" sz="3200" spc="-1" dirty="0">
                <a:solidFill>
                  <a:srgbClr val="000000"/>
                </a:solidFill>
              </a:rPr>
              <a:t>. V </a:t>
            </a:r>
            <a:r>
              <a:rPr lang="en-US" sz="3200" spc="-1" dirty="0" err="1">
                <a:solidFill>
                  <a:srgbClr val="000000"/>
                </a:solidFill>
              </a:rPr>
              <a:t>celotnem</a:t>
            </a:r>
            <a:r>
              <a:rPr lang="en-US" sz="3200" spc="-1" dirty="0">
                <a:solidFill>
                  <a:srgbClr val="000000"/>
                </a:solidFill>
              </a:rPr>
              <a:t> </a:t>
            </a:r>
            <a:r>
              <a:rPr lang="en-US" sz="3200" spc="-1" dirty="0" err="1">
                <a:solidFill>
                  <a:srgbClr val="000000"/>
                </a:solidFill>
              </a:rPr>
              <a:t>procesu</a:t>
            </a:r>
            <a:r>
              <a:rPr lang="en-US" sz="3200" spc="-1" dirty="0">
                <a:solidFill>
                  <a:srgbClr val="000000"/>
                </a:solidFill>
              </a:rPr>
              <a:t> </a:t>
            </a:r>
            <a:r>
              <a:rPr lang="en-US" sz="3200" spc="-1" dirty="0" err="1">
                <a:solidFill>
                  <a:srgbClr val="000000"/>
                </a:solidFill>
              </a:rPr>
              <a:t>še</a:t>
            </a:r>
            <a:r>
              <a:rPr lang="en-US" sz="3200" spc="-1" dirty="0">
                <a:solidFill>
                  <a:srgbClr val="000000"/>
                </a:solidFill>
              </a:rPr>
              <a:t> </a:t>
            </a:r>
            <a:r>
              <a:rPr lang="en-US" sz="3200" spc="-1" dirty="0" err="1">
                <a:solidFill>
                  <a:srgbClr val="000000"/>
                </a:solidFill>
              </a:rPr>
              <a:t>naprej</a:t>
            </a:r>
            <a:r>
              <a:rPr lang="en-US" sz="3200" spc="-1" dirty="0">
                <a:solidFill>
                  <a:srgbClr val="000000"/>
                </a:solidFill>
              </a:rPr>
              <a:t> </a:t>
            </a:r>
            <a:r>
              <a:rPr lang="en-US" sz="3200" spc="-1" dirty="0" err="1">
                <a:solidFill>
                  <a:srgbClr val="000000"/>
                </a:solidFill>
              </a:rPr>
              <a:t>sodelujte</a:t>
            </a:r>
            <a:r>
              <a:rPr lang="en-US" sz="3200" spc="-1" dirty="0">
                <a:solidFill>
                  <a:srgbClr val="000000"/>
                </a:solidFill>
              </a:rPr>
              <a:t> z </a:t>
            </a:r>
            <a:r>
              <a:rPr lang="en-US" sz="3200" spc="-1" dirty="0" err="1">
                <a:solidFill>
                  <a:srgbClr val="000000"/>
                </a:solidFill>
              </a:rPr>
              <a:t>lokalnimi</a:t>
            </a:r>
            <a:r>
              <a:rPr lang="en-US" sz="3200" spc="-1" dirty="0">
                <a:solidFill>
                  <a:srgbClr val="000000"/>
                </a:solidFill>
              </a:rPr>
              <a:t> </a:t>
            </a:r>
            <a:r>
              <a:rPr lang="en-US" sz="3200" spc="-1" dirty="0" err="1">
                <a:solidFill>
                  <a:srgbClr val="000000"/>
                </a:solidFill>
              </a:rPr>
              <a:t>zainteresiranimi</a:t>
            </a:r>
            <a:r>
              <a:rPr lang="en-US" sz="3200" spc="-1" dirty="0">
                <a:solidFill>
                  <a:srgbClr val="000000"/>
                </a:solidFill>
              </a:rPr>
              <a:t> </a:t>
            </a:r>
            <a:r>
              <a:rPr lang="en-US" sz="3200" spc="-1" dirty="0" err="1">
                <a:solidFill>
                  <a:srgbClr val="000000"/>
                </a:solidFill>
              </a:rPr>
              <a:t>stranmi</a:t>
            </a:r>
            <a:r>
              <a:rPr lang="en-US" sz="3200" spc="-1" dirty="0">
                <a:solidFill>
                  <a:srgbClr val="000000"/>
                </a:solidFill>
              </a:rPr>
              <a:t>, da </a:t>
            </a:r>
            <a:r>
              <a:rPr lang="en-US" sz="3200" spc="-1" dirty="0" err="1">
                <a:solidFill>
                  <a:srgbClr val="000000"/>
                </a:solidFill>
              </a:rPr>
              <a:t>zagotovite</a:t>
            </a:r>
            <a:r>
              <a:rPr lang="en-US" sz="3200" spc="-1" dirty="0">
                <a:solidFill>
                  <a:srgbClr val="000000"/>
                </a:solidFill>
              </a:rPr>
              <a:t>, da </a:t>
            </a:r>
            <a:r>
              <a:rPr lang="en-US" sz="3200" spc="-1" dirty="0" err="1">
                <a:solidFill>
                  <a:srgbClr val="000000"/>
                </a:solidFill>
              </a:rPr>
              <a:t>bo</a:t>
            </a:r>
            <a:r>
              <a:rPr lang="en-US" sz="3200" spc="-1" dirty="0">
                <a:solidFill>
                  <a:srgbClr val="000000"/>
                </a:solidFill>
              </a:rPr>
              <a:t> </a:t>
            </a:r>
            <a:r>
              <a:rPr lang="en-US" sz="3200" spc="-1" dirty="0" err="1">
                <a:solidFill>
                  <a:srgbClr val="000000"/>
                </a:solidFill>
              </a:rPr>
              <a:t>rešitev</a:t>
            </a:r>
            <a:r>
              <a:rPr lang="en-US" sz="3200" spc="-1" dirty="0">
                <a:solidFill>
                  <a:srgbClr val="000000"/>
                </a:solidFill>
              </a:rPr>
              <a:t> </a:t>
            </a:r>
            <a:r>
              <a:rPr lang="en-US" sz="3200" spc="-1" dirty="0" err="1">
                <a:solidFill>
                  <a:srgbClr val="000000"/>
                </a:solidFill>
              </a:rPr>
              <a:t>še</a:t>
            </a:r>
            <a:r>
              <a:rPr lang="en-US" sz="3200" spc="-1" dirty="0">
                <a:solidFill>
                  <a:srgbClr val="000000"/>
                </a:solidFill>
              </a:rPr>
              <a:t> </a:t>
            </a:r>
            <a:r>
              <a:rPr lang="en-US" sz="3200" spc="-1" dirty="0" err="1">
                <a:solidFill>
                  <a:srgbClr val="000000"/>
                </a:solidFill>
              </a:rPr>
              <a:t>naprej</a:t>
            </a:r>
            <a:r>
              <a:rPr lang="en-US" sz="3200" spc="-1" dirty="0">
                <a:solidFill>
                  <a:srgbClr val="000000"/>
                </a:solidFill>
              </a:rPr>
              <a:t> </a:t>
            </a:r>
            <a:r>
              <a:rPr lang="en-US" sz="3200" spc="-1" dirty="0" err="1">
                <a:solidFill>
                  <a:srgbClr val="000000"/>
                </a:solidFill>
              </a:rPr>
              <a:t>ustrezna</a:t>
            </a:r>
            <a:r>
              <a:rPr lang="en-US" sz="3200" spc="-1" dirty="0">
                <a:solidFill>
                  <a:srgbClr val="000000"/>
                </a:solidFill>
              </a:rPr>
              <a:t> in </a:t>
            </a:r>
            <a:r>
              <a:rPr lang="en-US" sz="3200" spc="-1" dirty="0" err="1">
                <a:solidFill>
                  <a:srgbClr val="000000"/>
                </a:solidFill>
              </a:rPr>
              <a:t>učinkovita</a:t>
            </a:r>
            <a:r>
              <a:rPr lang="en-US" sz="3200" spc="-1" dirty="0">
                <a:solidFill>
                  <a:srgbClr val="000000"/>
                </a:solidFill>
              </a:rPr>
              <a:t>.</a:t>
            </a:r>
            <a:endParaRPr lang="sl-SI" sz="3200" spc="-1" dirty="0">
              <a:solidFill>
                <a:srgbClr val="000000"/>
              </a:solidFill>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sp>
        <p:nvSpPr>
          <p:cNvPr id="151" name="TextBox 8"/>
          <p:cNvSpPr/>
          <p:nvPr/>
        </p:nvSpPr>
        <p:spPr>
          <a:xfrm>
            <a:off x="1911600" y="3031560"/>
            <a:ext cx="8280360" cy="66043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spc="-38" dirty="0">
                <a:solidFill>
                  <a:srgbClr val="000000"/>
                </a:solidFill>
                <a:latin typeface="Abhaya Libre Regular"/>
              </a:rPr>
              <a:t>Nekateri koraki(5-6/6):</a:t>
            </a:r>
            <a:endParaRPr lang="en-US" sz="3900" b="0" strike="noStrike" spc="-1" dirty="0">
              <a:solidFill>
                <a:srgbClr val="000000"/>
              </a:solidFill>
              <a:latin typeface="Arial"/>
            </a:endParaRPr>
          </a:p>
        </p:txBody>
      </p:sp>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349521829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2546</TotalTime>
  <Words>2939</Words>
  <Application>Microsoft Office PowerPoint</Application>
  <PresentationFormat>Po meri</PresentationFormat>
  <Paragraphs>275</Paragraphs>
  <Slides>42</Slides>
  <Notes>0</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42</vt:i4>
      </vt:variant>
    </vt:vector>
  </HeadingPairs>
  <TitlesOfParts>
    <vt:vector size="51" baseType="lpstr">
      <vt:lpstr>Abhaya Libre Regular</vt:lpstr>
      <vt:lpstr>Abhaya Libre Regular Bold</vt:lpstr>
      <vt:lpstr>Abhaya Libre Regular Bold Italics</vt:lpstr>
      <vt:lpstr>Arial</vt:lpstr>
      <vt:lpstr>Calibri</vt:lpstr>
      <vt:lpstr>Symbol</vt:lpstr>
      <vt:lpstr>Times New Roman</vt:lpstr>
      <vt:lpstr>Wingdings</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Helena Cvenkel</cp:lastModifiedBy>
  <cp:revision>90</cp:revision>
  <dcterms:created xsi:type="dcterms:W3CDTF">2006-08-16T00:00:00Z</dcterms:created>
  <dcterms:modified xsi:type="dcterms:W3CDTF">2024-01-11T13:01:41Z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