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7"/>
  </p:notesMasterIdLst>
  <p:handoutMasterIdLst>
    <p:handoutMasterId r:id="rId28"/>
  </p:handoutMasterIdLst>
  <p:sldIdLst>
    <p:sldId id="256" r:id="rId2"/>
    <p:sldId id="257" r:id="rId3"/>
    <p:sldId id="356" r:id="rId4"/>
    <p:sldId id="336" r:id="rId5"/>
    <p:sldId id="310" r:id="rId6"/>
    <p:sldId id="514" r:id="rId7"/>
    <p:sldId id="266" r:id="rId8"/>
    <p:sldId id="7886" r:id="rId9"/>
    <p:sldId id="341" r:id="rId10"/>
    <p:sldId id="513" r:id="rId11"/>
    <p:sldId id="7905" r:id="rId12"/>
    <p:sldId id="7892" r:id="rId13"/>
    <p:sldId id="396" r:id="rId14"/>
    <p:sldId id="7906" r:id="rId15"/>
    <p:sldId id="7878" r:id="rId16"/>
    <p:sldId id="272" r:id="rId17"/>
    <p:sldId id="273" r:id="rId18"/>
    <p:sldId id="274" r:id="rId19"/>
    <p:sldId id="276" r:id="rId20"/>
    <p:sldId id="275" r:id="rId21"/>
    <p:sldId id="277" r:id="rId22"/>
    <p:sldId id="7907" r:id="rId23"/>
    <p:sldId id="7881" r:id="rId24"/>
    <p:sldId id="271" r:id="rId25"/>
    <p:sldId id="7888" r:id="rId26"/>
  </p:sldIdLst>
  <p:sldSz cx="18288000" cy="10287000"/>
  <p:notesSz cx="6858000" cy="9144000"/>
  <p:embeddedFontLst>
    <p:embeddedFont>
      <p:font typeface="Abhaya Libre Regular" panose="020B0604020202020204" charset="0"/>
      <p:regular r:id="rId29"/>
    </p:embeddedFont>
    <p:embeddedFont>
      <p:font typeface="Abhaya Libre Regular Bold" panose="020B0604020202020204" charset="0"/>
      <p:regular r:id="rId30"/>
    </p:embeddedFont>
    <p:embeddedFont>
      <p:font typeface="Abhaya Libre Regular Bold Italics" panose="020B0604020202020204" charset="0"/>
      <p:regular r:id="rId31"/>
    </p:embeddedFont>
    <p:embeddedFont>
      <p:font typeface="Calibri" panose="020F0502020204030204" pitchFamily="34" charset="0"/>
      <p:regular r:id="rId32"/>
      <p:bold r:id="rId33"/>
      <p:italic r:id="rId34"/>
      <p:boldItalic r:id="rId35"/>
    </p:embeddedFont>
    <p:embeddedFont>
      <p:font typeface="Noto Sans" panose="020B0502040504020204" pitchFamily="3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8E"/>
    <a:srgbClr val="800000"/>
    <a:srgbClr val="FF3399"/>
    <a:srgbClr val="B3FFFF"/>
    <a:srgbClr val="008080"/>
    <a:srgbClr val="78B400"/>
    <a:srgbClr val="FF0066"/>
    <a:srgbClr val="800080"/>
    <a:srgbClr val="FFCC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033" autoAdjust="0"/>
  </p:normalViewPr>
  <p:slideViewPr>
    <p:cSldViewPr>
      <p:cViewPr varScale="1">
        <p:scale>
          <a:sx n="54" d="100"/>
          <a:sy n="54" d="100"/>
        </p:scale>
        <p:origin x="114" y="6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9666"/>
    </p:cViewPr>
  </p:sorterViewPr>
  <p:notesViewPr>
    <p:cSldViewPr>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8D46E9-63F8-01E6-8E76-68D8ECDBEE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D6FA3B-F078-6E0A-0E02-0959673EE7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8AADB9-85B4-454B-922C-4ABE11A4E7C9}" type="datetimeFigureOut">
              <a:rPr lang="en-US" smtClean="0"/>
              <a:t>5/31/2023</a:t>
            </a:fld>
            <a:endParaRPr lang="en-US"/>
          </a:p>
        </p:txBody>
      </p:sp>
      <p:sp>
        <p:nvSpPr>
          <p:cNvPr id="4" name="Footer Placeholder 3">
            <a:extLst>
              <a:ext uri="{FF2B5EF4-FFF2-40B4-BE49-F238E27FC236}">
                <a16:creationId xmlns:a16="http://schemas.microsoft.com/office/drawing/2014/main" id="{B5B1A35B-900E-7C0A-3DA4-50A3620BDC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91BC5F-4BF2-FF58-C5DF-5B91181D55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359DA8-E070-4FC3-ACEC-44668AEB2F86}" type="slidenum">
              <a:rPr lang="en-US" smtClean="0"/>
              <a:t>‹Nº›</a:t>
            </a:fld>
            <a:endParaRPr lang="en-US"/>
          </a:p>
        </p:txBody>
      </p:sp>
    </p:spTree>
    <p:extLst>
      <p:ext uri="{BB962C8B-B14F-4D97-AF65-F5344CB8AC3E}">
        <p14:creationId xmlns:p14="http://schemas.microsoft.com/office/powerpoint/2010/main" val="344300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A0978-537E-4DEF-819B-7AEBEBE18D0E}"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E248-E60E-431D-BFB9-4538D4BE8C8D}" type="slidenum">
              <a:rPr lang="en-US" smtClean="0"/>
              <a:t>‹Nº›</a:t>
            </a:fld>
            <a:endParaRPr lang="en-US"/>
          </a:p>
        </p:txBody>
      </p:sp>
    </p:spTree>
    <p:extLst>
      <p:ext uri="{BB962C8B-B14F-4D97-AF65-F5344CB8AC3E}">
        <p14:creationId xmlns:p14="http://schemas.microsoft.com/office/powerpoint/2010/main" val="59793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6</a:t>
            </a:fld>
            <a:endParaRPr lang="en-US"/>
          </a:p>
        </p:txBody>
      </p:sp>
    </p:spTree>
    <p:extLst>
      <p:ext uri="{BB962C8B-B14F-4D97-AF65-F5344CB8AC3E}">
        <p14:creationId xmlns:p14="http://schemas.microsoft.com/office/powerpoint/2010/main" val="26723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10</a:t>
            </a:fld>
            <a:endParaRPr lang="en-US"/>
          </a:p>
        </p:txBody>
      </p:sp>
    </p:spTree>
    <p:extLst>
      <p:ext uri="{BB962C8B-B14F-4D97-AF65-F5344CB8AC3E}">
        <p14:creationId xmlns:p14="http://schemas.microsoft.com/office/powerpoint/2010/main" val="238779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11</a:t>
            </a:fld>
            <a:endParaRPr lang="en-US"/>
          </a:p>
        </p:txBody>
      </p:sp>
    </p:spTree>
    <p:extLst>
      <p:ext uri="{BB962C8B-B14F-4D97-AF65-F5344CB8AC3E}">
        <p14:creationId xmlns:p14="http://schemas.microsoft.com/office/powerpoint/2010/main" val="49788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E248-E60E-431D-BFB9-4538D4BE8C8D}" type="slidenum">
              <a:rPr lang="en-US" smtClean="0"/>
              <a:t>12</a:t>
            </a:fld>
            <a:endParaRPr lang="en-US"/>
          </a:p>
        </p:txBody>
      </p:sp>
    </p:spTree>
    <p:extLst>
      <p:ext uri="{BB962C8B-B14F-4D97-AF65-F5344CB8AC3E}">
        <p14:creationId xmlns:p14="http://schemas.microsoft.com/office/powerpoint/2010/main" val="330130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sz="1200"/>
            </a:pPr>
            <a:r>
              <a:t>Las líneas deben estar conectadas, comenzando desde la imagen central. Las líneas se vuelven más delgadas a medida que se alejan del centro.</a:t>
            </a:r>
          </a:p>
          <a:p>
            <a:pPr>
              <a:defRPr sz="1200"/>
            </a:pPr>
            <a:r>
              <a:t>Haz que las líneas tengan la misma longitud que la palabra/imagen al que acompañan.</a:t>
            </a:r>
          </a:p>
          <a:p>
            <a:pPr>
              <a:defRPr sz="1200"/>
            </a:pPr>
            <a:r>
              <a:t>Desarrolla tu propio estilo personal de mapas conceptuales.</a:t>
            </a:r>
          </a:p>
          <a:p>
            <a:pPr>
              <a:defRPr sz="1200"/>
            </a:pPr>
            <a:r>
              <a:t>Usa el énfasis y muestra asociaciones en tu mapa conceptual. Mantén el mapa conceptual claro utilizando jerarquías radiales, un orden numérico o esquemas para abarcar tus ramas.</a:t>
            </a:r>
          </a:p>
          <a:p>
            <a:endParaRPr lang="el-GR" dirty="0"/>
          </a:p>
        </p:txBody>
      </p:sp>
      <p:sp>
        <p:nvSpPr>
          <p:cNvPr id="4" name="Slide Number Placeholder 3"/>
          <p:cNvSpPr>
            <a:spLocks noGrp="1"/>
          </p:cNvSpPr>
          <p:nvPr>
            <p:ph type="sldNum" sz="quarter" idx="10"/>
          </p:nvPr>
        </p:nvSpPr>
        <p:spPr/>
        <p:txBody>
          <a:bodyPr/>
          <a:lstStyle/>
          <a:p>
            <a:fld id="{723EB0F4-32CF-4689-BA59-524FB16DA6FE}" type="slidenum">
              <a:rPr lang="el-GR" smtClean="0"/>
              <a:t>21</a:t>
            </a:fld>
            <a:endParaRPr lang="el-GR"/>
          </a:p>
        </p:txBody>
      </p:sp>
    </p:spTree>
    <p:extLst>
      <p:ext uri="{BB962C8B-B14F-4D97-AF65-F5344CB8AC3E}">
        <p14:creationId xmlns:p14="http://schemas.microsoft.com/office/powerpoint/2010/main" val="377106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2.svg"/><Relationship Id="rId4" Type="http://schemas.openxmlformats.org/officeDocument/2006/relationships/image" Target="../media/image17.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pic-project.net/en/hom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png"/><Relationship Id="rId7" Type="http://schemas.openxmlformats.org/officeDocument/2006/relationships/image" Target="../media/image17.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5.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57.jpeg"/><Relationship Id="rId4" Type="http://schemas.openxmlformats.org/officeDocument/2006/relationships/image" Target="../media/image16.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10.pn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9.svg"/><Relationship Id="rId5" Type="http://schemas.openxmlformats.org/officeDocument/2006/relationships/image" Target="../media/image17.svg"/><Relationship Id="rId10" Type="http://schemas.openxmlformats.org/officeDocument/2006/relationships/image" Target="../media/image58.png"/><Relationship Id="rId4" Type="http://schemas.openxmlformats.org/officeDocument/2006/relationships/image" Target="../media/image16.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svg"/><Relationship Id="rId18" Type="http://schemas.openxmlformats.org/officeDocument/2006/relationships/image" Target="../media/image71.png"/><Relationship Id="rId3" Type="http://schemas.openxmlformats.org/officeDocument/2006/relationships/image" Target="../media/image2.svg"/><Relationship Id="rId21" Type="http://schemas.openxmlformats.org/officeDocument/2006/relationships/image" Target="../media/image74.svg"/><Relationship Id="rId7" Type="http://schemas.openxmlformats.org/officeDocument/2006/relationships/image" Target="../media/image27.svg"/><Relationship Id="rId12" Type="http://schemas.openxmlformats.org/officeDocument/2006/relationships/image" Target="../media/image3.png"/><Relationship Id="rId17" Type="http://schemas.openxmlformats.org/officeDocument/2006/relationships/image" Target="../media/image70.svg"/><Relationship Id="rId2" Type="http://schemas.openxmlformats.org/officeDocument/2006/relationships/image" Target="../media/image1.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6.svg"/><Relationship Id="rId5" Type="http://schemas.openxmlformats.org/officeDocument/2006/relationships/image" Target="../media/image62.svg"/><Relationship Id="rId15" Type="http://schemas.openxmlformats.org/officeDocument/2006/relationships/image" Target="../media/image68.svg"/><Relationship Id="rId10" Type="http://schemas.openxmlformats.org/officeDocument/2006/relationships/image" Target="../media/image65.png"/><Relationship Id="rId19" Type="http://schemas.openxmlformats.org/officeDocument/2006/relationships/image" Target="../media/image72.svg"/><Relationship Id="rId4" Type="http://schemas.openxmlformats.org/officeDocument/2006/relationships/image" Target="../media/image61.png"/><Relationship Id="rId9" Type="http://schemas.openxmlformats.org/officeDocument/2006/relationships/image" Target="../media/image64.svg"/><Relationship Id="rId14" Type="http://schemas.openxmlformats.org/officeDocument/2006/relationships/image" Target="../media/image67.png"/><Relationship Id="rId22"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7.jpeg"/><Relationship Id="rId5" Type="http://schemas.openxmlformats.org/officeDocument/2006/relationships/image" Target="../media/image75.png"/><Relationship Id="rId10" Type="http://schemas.openxmlformats.org/officeDocument/2006/relationships/image" Target="../media/image52.png"/><Relationship Id="rId4" Type="http://schemas.openxmlformats.org/officeDocument/2006/relationships/image" Target="../media/image17.sv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sv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https://www.youtube.com/watch?v=HuTEwU4qZAs&amp;ab_channel=EuropeanCommitteeoftheRegion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2.jpeg"/><Relationship Id="rId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27.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9.svg"/><Relationship Id="rId3" Type="http://schemas.openxmlformats.org/officeDocument/2006/relationships/image" Target="../media/image13.svg"/><Relationship Id="rId7" Type="http://schemas.openxmlformats.org/officeDocument/2006/relationships/image" Target="../media/image35.svg"/><Relationship Id="rId12" Type="http://schemas.openxmlformats.org/officeDocument/2006/relationships/image" Target="../media/image38.png"/><Relationship Id="rId17" Type="http://schemas.openxmlformats.org/officeDocument/2006/relationships/image" Target="../media/image40.png"/><Relationship Id="rId2" Type="http://schemas.openxmlformats.org/officeDocument/2006/relationships/image" Target="../media/image12.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9.svg"/><Relationship Id="rId5" Type="http://schemas.openxmlformats.org/officeDocument/2006/relationships/image" Target="../media/image37.svg"/><Relationship Id="rId1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17.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9.svg"/><Relationship Id="rId5" Type="http://schemas.openxmlformats.org/officeDocument/2006/relationships/image" Target="../media/image37.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29.sv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0"/>
          <a:srcRect/>
          <a:stretch>
            <a:fillRect/>
          </a:stretch>
        </p:blipFill>
        <p:spPr>
          <a:xfrm>
            <a:off x="152400" y="715611"/>
            <a:ext cx="7274007" cy="7274007"/>
          </a:xfrm>
          <a:prstGeom prst="rect">
            <a:avLst/>
          </a:prstGeom>
        </p:spPr>
      </p:pic>
      <p:pic>
        <p:nvPicPr>
          <p:cNvPr id="8" name="Picture 8"/>
          <p:cNvPicPr>
            <a:picLocks noChangeAspect="1"/>
          </p:cNvPicPr>
          <p:nvPr/>
        </p:nvPicPr>
        <p:blipFill>
          <a:blip r:embed="rId11"/>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anchor="t">
            <a:spAutoFit/>
          </a:bodyPr>
          <a:lstStyle/>
          <a:p>
            <a:pPr>
              <a:lnSpc>
                <a:spcPts val="6300"/>
              </a:lnSpc>
              <a:defRPr sz="4500">
                <a:solidFill>
                  <a:srgbClr val="000000"/>
                </a:solidFill>
                <a:latin typeface="Abhaya Libre Regular"/>
              </a:defRPr>
            </a:pPr>
            <a:r>
              <a:t>Promover el desarrollo regional fomentando la capacidad del sistema de FP</a:t>
            </a:r>
          </a:p>
        </p:txBody>
      </p:sp>
      <p:pic>
        <p:nvPicPr>
          <p:cNvPr id="10" name="Picture 9">
            <a:extLst>
              <a:ext uri="{FF2B5EF4-FFF2-40B4-BE49-F238E27FC236}">
                <a16:creationId xmlns:a16="http://schemas.microsoft.com/office/drawing/2014/main" id="{D68C575C-8661-0D70-409C-9F85FC703F72}"/>
              </a:ext>
            </a:extLst>
          </p:cNvPr>
          <p:cNvPicPr>
            <a:picLocks noChangeAspect="1"/>
          </p:cNvPicPr>
          <p:nvPr/>
        </p:nvPicPr>
        <p:blipFill rotWithShape="1">
          <a:blip r:embed="rId12"/>
          <a:srcRect l="32917" t="27037" r="46250" b="59630"/>
          <a:stretch/>
        </p:blipFill>
        <p:spPr>
          <a:xfrm rot="597454">
            <a:off x="-333141" y="7908658"/>
            <a:ext cx="4397174" cy="26992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6636">
            <a:off x="-371613" y="-1768678"/>
            <a:ext cx="3334026" cy="3588482"/>
          </a:xfrm>
          <a:prstGeom prst="rect">
            <a:avLst/>
          </a:prstGeom>
        </p:spPr>
      </p:pic>
      <p:pic>
        <p:nvPicPr>
          <p:cNvPr id="4" name="Picture 4"/>
          <p:cNvPicPr>
            <a:picLocks noChangeAspect="1"/>
          </p:cNvPicPr>
          <p:nvPr/>
        </p:nvPicPr>
        <p:blipFill>
          <a:blip r:embed="rId5"/>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6"/>
          <a:srcRect/>
          <a:stretch>
            <a:fillRect/>
          </a:stretch>
        </p:blipFill>
        <p:spPr>
          <a:xfrm>
            <a:off x="7870030" y="9245916"/>
            <a:ext cx="3710720" cy="779251"/>
          </a:xfrm>
          <a:prstGeom prst="rect">
            <a:avLst/>
          </a:prstGeom>
        </p:spPr>
      </p:pic>
      <p:sp>
        <p:nvSpPr>
          <p:cNvPr id="6" name="TextBox 6"/>
          <p:cNvSpPr txBox="1"/>
          <p:nvPr/>
        </p:nvSpPr>
        <p:spPr>
          <a:xfrm>
            <a:off x="1526314" y="743344"/>
            <a:ext cx="15313886" cy="750205"/>
          </a:xfrm>
          <a:prstGeom prst="rect">
            <a:avLst/>
          </a:prstGeom>
        </p:spPr>
        <p:txBody>
          <a:bodyPr wrap="square" lIns="0" tIns="0" rIns="0" bIns="0" anchor="t">
            <a:spAutoFit/>
          </a:bodyPr>
          <a:lstStyle/>
          <a:p>
            <a:pPr algn="ctr">
              <a:lnSpc>
                <a:spcPts val="5449"/>
              </a:lnSpc>
              <a:defRPr sz="6000" b="1">
                <a:solidFill>
                  <a:srgbClr val="00918E"/>
                </a:solidFill>
                <a:latin typeface="Abhaya Libre Regular"/>
              </a:defRPr>
            </a:pPr>
            <a:r>
              <a:t>Crear un entorno que apoye la creatividad</a:t>
            </a:r>
          </a:p>
        </p:txBody>
      </p:sp>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pic>
        <p:nvPicPr>
          <p:cNvPr id="9" name="Picture 19">
            <a:extLst>
              <a:ext uri="{FF2B5EF4-FFF2-40B4-BE49-F238E27FC236}">
                <a16:creationId xmlns:a16="http://schemas.microsoft.com/office/drawing/2014/main" id="{D54BDCCC-082C-7577-4783-69512242B3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18101" y="5773898"/>
            <a:ext cx="2418101" cy="2878692"/>
          </a:xfrm>
          <a:prstGeom prst="rect">
            <a:avLst/>
          </a:prstGeom>
        </p:spPr>
      </p:pic>
      <p:sp>
        <p:nvSpPr>
          <p:cNvPr id="11" name="TextBox 10">
            <a:extLst>
              <a:ext uri="{FF2B5EF4-FFF2-40B4-BE49-F238E27FC236}">
                <a16:creationId xmlns:a16="http://schemas.microsoft.com/office/drawing/2014/main" id="{96D30B16-F6F0-9D31-A7D4-4D7017562060}"/>
              </a:ext>
            </a:extLst>
          </p:cNvPr>
          <p:cNvSpPr txBox="1"/>
          <p:nvPr/>
        </p:nvSpPr>
        <p:spPr>
          <a:xfrm>
            <a:off x="6271079" y="6382247"/>
            <a:ext cx="5041233" cy="830997"/>
          </a:xfrm>
          <a:prstGeom prst="rect">
            <a:avLst/>
          </a:prstGeom>
          <a:noFill/>
        </p:spPr>
        <p:txBody>
          <a:bodyPr wrap="square">
            <a:spAutoFit/>
          </a:bodyPr>
          <a:lstStyle/>
          <a:p>
            <a:pPr algn="just"/>
            <a:endParaRPr lang="en-US"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p:txBody>
      </p:sp>
      <p:sp>
        <p:nvSpPr>
          <p:cNvPr id="24" name="TextBox 23">
            <a:extLst>
              <a:ext uri="{FF2B5EF4-FFF2-40B4-BE49-F238E27FC236}">
                <a16:creationId xmlns:a16="http://schemas.microsoft.com/office/drawing/2014/main" id="{7E00ADD9-D85B-0EF8-B983-E3E1008F9551}"/>
              </a:ext>
            </a:extLst>
          </p:cNvPr>
          <p:cNvSpPr txBox="1"/>
          <p:nvPr/>
        </p:nvSpPr>
        <p:spPr>
          <a:xfrm>
            <a:off x="746578" y="2794204"/>
            <a:ext cx="13579021" cy="7663636"/>
          </a:xfrm>
          <a:prstGeom prst="rect">
            <a:avLst/>
          </a:prstGeom>
          <a:noFill/>
        </p:spPr>
        <p:txBody>
          <a:bodyPr wrap="square">
            <a:spAutoFit/>
          </a:bodyPr>
          <a:lstStyle/>
          <a:p>
            <a:pPr algn="just"/>
            <a:endParaRPr lang="en-US" sz="2400" b="1" i="0" u="none" strike="noStrike" baseline="0" dirty="0">
              <a:solidFill>
                <a:srgbClr val="008080"/>
              </a:solidFill>
              <a:latin typeface="Abhaya Libre Regular" panose="020B0604020202020204" charset="0"/>
              <a:cs typeface="Abhaya Libre Regular" panose="020B0604020202020204" charset="0"/>
            </a:endParaRPr>
          </a:p>
          <a:p>
            <a:pPr algn="just">
              <a:defRPr sz="2400" b="1">
                <a:solidFill>
                  <a:srgbClr val="008080"/>
                </a:solidFill>
                <a:latin typeface="Abhaya Libre Regular" panose="020B0604020202020204" charset="0"/>
                <a:cs typeface="Abhaya Libre Regular" panose="020B0604020202020204" charset="0"/>
              </a:defRPr>
            </a:pPr>
            <a:r>
              <a:rPr dirty="0"/>
              <a:t>El </a:t>
            </a:r>
            <a:r>
              <a:rPr dirty="0" err="1"/>
              <a:t>pensamiento</a:t>
            </a:r>
            <a:r>
              <a:rPr dirty="0"/>
              <a:t> </a:t>
            </a:r>
            <a:r>
              <a:rPr dirty="0" err="1"/>
              <a:t>creativo</a:t>
            </a:r>
            <a:r>
              <a:rPr dirty="0"/>
              <a:t> </a:t>
            </a:r>
            <a:r>
              <a:rPr dirty="0" err="1"/>
              <a:t>necesita</a:t>
            </a:r>
            <a:r>
              <a:rPr dirty="0"/>
              <a:t> una </a:t>
            </a:r>
            <a:r>
              <a:rPr dirty="0" err="1"/>
              <a:t>atmósfera</a:t>
            </a:r>
            <a:r>
              <a:rPr dirty="0"/>
              <a:t> o </a:t>
            </a:r>
            <a:r>
              <a:rPr dirty="0" err="1"/>
              <a:t>ambiente</a:t>
            </a:r>
            <a:r>
              <a:rPr dirty="0"/>
              <a:t> </a:t>
            </a:r>
            <a:r>
              <a:rPr dirty="0" err="1"/>
              <a:t>adecuadas</a:t>
            </a:r>
            <a:r>
              <a:rPr dirty="0"/>
              <a:t>. ¿Tu </a:t>
            </a:r>
            <a:r>
              <a:rPr dirty="0" err="1"/>
              <a:t>departamento</a:t>
            </a:r>
            <a:r>
              <a:rPr dirty="0"/>
              <a:t> o </a:t>
            </a:r>
            <a:r>
              <a:rPr dirty="0" err="1"/>
              <a:t>equipo</a:t>
            </a:r>
            <a:r>
              <a:rPr dirty="0"/>
              <a:t> </a:t>
            </a:r>
            <a:r>
              <a:rPr dirty="0" err="1"/>
              <a:t>tiene</a:t>
            </a:r>
            <a:r>
              <a:rPr dirty="0"/>
              <a:t> </a:t>
            </a:r>
            <a:r>
              <a:rPr dirty="0" err="1"/>
              <a:t>eso</a:t>
            </a:r>
            <a:r>
              <a:rPr dirty="0"/>
              <a:t>?</a:t>
            </a:r>
          </a:p>
          <a:p>
            <a:pPr algn="just"/>
            <a:endParaRPr lang="en-US" sz="2400" b="0" i="0" u="none" strike="noStrike" baseline="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dirty="0"/>
              <a:t>¿Las personas se </a:t>
            </a:r>
            <a:r>
              <a:rPr dirty="0" err="1"/>
              <a:t>sienten</a:t>
            </a:r>
            <a:r>
              <a:rPr dirty="0"/>
              <a:t> </a:t>
            </a:r>
            <a:r>
              <a:rPr dirty="0" err="1"/>
              <a:t>libres</a:t>
            </a:r>
            <a:r>
              <a:rPr dirty="0"/>
              <a:t> de ser </a:t>
            </a:r>
            <a:r>
              <a:rPr dirty="0" err="1"/>
              <a:t>creativas</a:t>
            </a:r>
            <a:r>
              <a:rPr dirty="0"/>
              <a:t> </a:t>
            </a:r>
            <a:r>
              <a:rPr dirty="0" err="1"/>
              <a:t>en</a:t>
            </a:r>
            <a:r>
              <a:rPr dirty="0"/>
              <a:t> un </a:t>
            </a:r>
            <a:r>
              <a:rPr dirty="0" err="1"/>
              <a:t>ambiente</a:t>
            </a:r>
            <a:r>
              <a:rPr dirty="0"/>
              <a:t> </a:t>
            </a:r>
            <a:r>
              <a:rPr dirty="0" err="1"/>
              <a:t>inclusivo</a:t>
            </a:r>
            <a:r>
              <a:rPr dirty="0"/>
              <a:t>?</a:t>
            </a:r>
          </a:p>
          <a:p>
            <a:pPr algn="just">
              <a:defRPr sz="2400">
                <a:latin typeface="Abhaya Libre Regular" panose="020B0604020202020204" charset="0"/>
                <a:cs typeface="Abhaya Libre Regular" panose="020B0604020202020204" charset="0"/>
              </a:defRPr>
            </a:pPr>
            <a:r>
              <a:rPr dirty="0"/>
              <a:t>¿Tienen </a:t>
            </a:r>
            <a:r>
              <a:rPr dirty="0" err="1"/>
              <a:t>predisposición</a:t>
            </a:r>
            <a:r>
              <a:rPr dirty="0"/>
              <a:t> a </a:t>
            </a:r>
            <a:r>
              <a:rPr dirty="0" err="1"/>
              <a:t>probar</a:t>
            </a:r>
            <a:r>
              <a:rPr dirty="0"/>
              <a:t> </a:t>
            </a:r>
            <a:r>
              <a:rPr dirty="0" err="1"/>
              <a:t>nuevas</a:t>
            </a:r>
            <a:r>
              <a:rPr dirty="0"/>
              <a:t> ideas?</a:t>
            </a:r>
          </a:p>
          <a:p>
            <a:pPr algn="just">
              <a:defRPr sz="2400">
                <a:latin typeface="Abhaya Libre Regular" panose="020B0604020202020204" charset="0"/>
                <a:cs typeface="Abhaya Libre Regular" panose="020B0604020202020204" charset="0"/>
              </a:defRPr>
            </a:pPr>
            <a:r>
              <a:rPr dirty="0"/>
              <a:t>¿Hay </a:t>
            </a:r>
            <a:r>
              <a:rPr dirty="0" err="1"/>
              <a:t>confianza</a:t>
            </a:r>
            <a:r>
              <a:rPr dirty="0"/>
              <a:t>?</a:t>
            </a:r>
          </a:p>
          <a:p>
            <a:pPr algn="just">
              <a:defRPr sz="2400">
                <a:latin typeface="Abhaya Libre Regular" panose="020B0604020202020204" charset="0"/>
                <a:cs typeface="Abhaya Libre Regular" panose="020B0604020202020204" charset="0"/>
              </a:defRPr>
            </a:pPr>
            <a:r>
              <a:rPr dirty="0"/>
              <a:t>¿</a:t>
            </a:r>
            <a:r>
              <a:rPr dirty="0" err="1"/>
              <a:t>Sienten</a:t>
            </a:r>
            <a:r>
              <a:rPr dirty="0"/>
              <a:t> la </a:t>
            </a:r>
            <a:r>
              <a:rPr dirty="0" err="1"/>
              <a:t>seguridad</a:t>
            </a:r>
            <a:r>
              <a:rPr dirty="0"/>
              <a:t> para </a:t>
            </a:r>
            <a:r>
              <a:rPr dirty="0" err="1"/>
              <a:t>compartir</a:t>
            </a:r>
            <a:r>
              <a:rPr dirty="0"/>
              <a:t> </a:t>
            </a:r>
            <a:r>
              <a:rPr dirty="0" err="1"/>
              <a:t>cualquier</a:t>
            </a:r>
            <a:r>
              <a:rPr dirty="0"/>
              <a:t> idea, por </a:t>
            </a:r>
            <a:r>
              <a:rPr dirty="0" err="1"/>
              <a:t>muy</a:t>
            </a:r>
            <a:r>
              <a:rPr dirty="0"/>
              <a:t> </a:t>
            </a:r>
            <a:r>
              <a:rPr dirty="0" err="1"/>
              <a:t>extravagante</a:t>
            </a:r>
            <a:r>
              <a:rPr dirty="0"/>
              <a:t> que </a:t>
            </a:r>
            <a:r>
              <a:rPr dirty="0" err="1"/>
              <a:t>pueda</a:t>
            </a:r>
            <a:r>
              <a:rPr dirty="0"/>
              <a:t> sonar al principio? </a:t>
            </a:r>
          </a:p>
          <a:p>
            <a:pPr algn="just"/>
            <a:endParaRPr lang="en-US" sz="2400" dirty="0">
              <a:latin typeface="Abhaya Libre Regular" panose="020B0604020202020204" charset="0"/>
              <a:cs typeface="Abhaya Libre Regular" panose="020B0604020202020204" charset="0"/>
            </a:endParaRPr>
          </a:p>
          <a:p>
            <a:pPr algn="just">
              <a:defRPr sz="2400">
                <a:latin typeface="Abhaya Libre Regular" panose="020B0604020202020204" charset="0"/>
                <a:cs typeface="Abhaya Libre Regular" panose="020B0604020202020204" charset="0"/>
              </a:defRPr>
            </a:pPr>
            <a:r>
              <a:rPr dirty="0"/>
              <a:t>Para que </a:t>
            </a:r>
            <a:r>
              <a:rPr dirty="0" err="1"/>
              <a:t>eso</a:t>
            </a:r>
            <a:r>
              <a:rPr dirty="0"/>
              <a:t> </a:t>
            </a:r>
            <a:r>
              <a:rPr dirty="0" err="1"/>
              <a:t>suceda</a:t>
            </a:r>
            <a:r>
              <a:rPr dirty="0"/>
              <a:t>, </a:t>
            </a:r>
            <a:r>
              <a:rPr i="1" dirty="0"/>
              <a:t>¿</a:t>
            </a:r>
            <a:r>
              <a:rPr i="1" dirty="0" err="1"/>
              <a:t>todas</a:t>
            </a:r>
            <a:r>
              <a:rPr i="1" dirty="0"/>
              <a:t> las personas </a:t>
            </a:r>
            <a:r>
              <a:rPr i="1" dirty="0" err="1"/>
              <a:t>en</a:t>
            </a:r>
            <a:r>
              <a:rPr i="1" dirty="0"/>
              <a:t> </a:t>
            </a:r>
            <a:r>
              <a:rPr i="1" dirty="0" err="1"/>
              <a:t>el</a:t>
            </a:r>
            <a:r>
              <a:rPr i="1" dirty="0"/>
              <a:t> </a:t>
            </a:r>
            <a:r>
              <a:rPr i="1" dirty="0" err="1"/>
              <a:t>grupo</a:t>
            </a:r>
            <a:r>
              <a:rPr i="1" dirty="0"/>
              <a:t> de </a:t>
            </a:r>
            <a:r>
              <a:rPr i="1" dirty="0" err="1"/>
              <a:t>trabajo</a:t>
            </a:r>
            <a:r>
              <a:rPr i="1" dirty="0"/>
              <a:t>...</a:t>
            </a:r>
            <a:r>
              <a:rPr dirty="0"/>
              <a:t> </a:t>
            </a:r>
          </a:p>
          <a:p>
            <a:pPr marL="342900" indent="-342900">
              <a:lnSpc>
                <a:spcPct val="150000"/>
              </a:lnSpc>
              <a:buClr>
                <a:srgbClr val="008080"/>
              </a:buClr>
              <a:buFont typeface="Wingdings" panose="05000000000000000000" pitchFamily="2" charset="2"/>
              <a:buChar char="§"/>
              <a:defRPr sz="2400">
                <a:latin typeface="Abhaya Libre Regular" panose="020B0604020202020204" charset="0"/>
                <a:cs typeface="Abhaya Libre Regular" panose="020B0604020202020204" charset="0"/>
              </a:defRPr>
            </a:pPr>
            <a:r>
              <a:rPr dirty="0" err="1"/>
              <a:t>deben</a:t>
            </a:r>
            <a:r>
              <a:rPr dirty="0"/>
              <a:t> </a:t>
            </a:r>
            <a:r>
              <a:rPr dirty="0" err="1"/>
              <a:t>abstenerse</a:t>
            </a:r>
            <a:r>
              <a:rPr dirty="0"/>
              <a:t> de </a:t>
            </a:r>
            <a:r>
              <a:rPr dirty="0" err="1"/>
              <a:t>presuponer</a:t>
            </a:r>
            <a:r>
              <a:rPr dirty="0"/>
              <a:t>, </a:t>
            </a:r>
            <a:r>
              <a:rPr dirty="0" err="1"/>
              <a:t>juzgar</a:t>
            </a:r>
            <a:r>
              <a:rPr dirty="0"/>
              <a:t>, </a:t>
            </a:r>
            <a:r>
              <a:rPr dirty="0" err="1"/>
              <a:t>criticar</a:t>
            </a:r>
            <a:r>
              <a:rPr dirty="0"/>
              <a:t> o </a:t>
            </a:r>
            <a:r>
              <a:rPr dirty="0" err="1"/>
              <a:t>ridiculizar</a:t>
            </a:r>
            <a:r>
              <a:rPr dirty="0"/>
              <a:t>?</a:t>
            </a:r>
          </a:p>
          <a:p>
            <a:pPr marL="342900" indent="-342900">
              <a:lnSpc>
                <a:spcPct val="150000"/>
              </a:lnSpc>
              <a:buClr>
                <a:srgbClr val="008080"/>
              </a:buClr>
              <a:buFont typeface="Wingdings" panose="05000000000000000000" pitchFamily="2" charset="2"/>
              <a:buChar char="§"/>
              <a:defRPr sz="2400">
                <a:latin typeface="Abhaya Libre Regular" panose="020B0604020202020204" charset="0"/>
                <a:cs typeface="Abhaya Libre Regular" panose="020B0604020202020204" charset="0"/>
              </a:defRPr>
            </a:pPr>
            <a:r>
              <a:rPr dirty="0" err="1"/>
              <a:t>deben</a:t>
            </a:r>
            <a:r>
              <a:rPr dirty="0"/>
              <a:t> </a:t>
            </a:r>
            <a:r>
              <a:rPr dirty="0" err="1"/>
              <a:t>tener</a:t>
            </a:r>
            <a:r>
              <a:rPr dirty="0"/>
              <a:t> (o </a:t>
            </a:r>
            <a:r>
              <a:rPr dirty="0" err="1"/>
              <a:t>desarrollar</a:t>
            </a:r>
            <a:r>
              <a:rPr dirty="0"/>
              <a:t>) la </a:t>
            </a:r>
            <a:r>
              <a:rPr dirty="0" err="1"/>
              <a:t>capacidad</a:t>
            </a:r>
            <a:r>
              <a:rPr dirty="0"/>
              <a:t> de </a:t>
            </a:r>
            <a:r>
              <a:rPr dirty="0" err="1"/>
              <a:t>volver</a:t>
            </a:r>
            <a:r>
              <a:rPr dirty="0"/>
              <a:t> a </a:t>
            </a:r>
            <a:r>
              <a:rPr dirty="0" err="1"/>
              <a:t>analizar</a:t>
            </a:r>
            <a:r>
              <a:rPr dirty="0"/>
              <a:t> las </a:t>
            </a:r>
            <a:r>
              <a:rPr dirty="0" err="1"/>
              <a:t>cosas</a:t>
            </a:r>
            <a:r>
              <a:rPr dirty="0"/>
              <a:t> y </a:t>
            </a:r>
            <a:r>
              <a:rPr dirty="0" err="1"/>
              <a:t>desde</a:t>
            </a:r>
            <a:r>
              <a:rPr dirty="0"/>
              <a:t> una </a:t>
            </a:r>
            <a:r>
              <a:rPr dirty="0" err="1"/>
              <a:t>perspectiva</a:t>
            </a:r>
            <a:r>
              <a:rPr dirty="0"/>
              <a:t> </a:t>
            </a:r>
            <a:r>
              <a:rPr dirty="0" err="1"/>
              <a:t>diferente</a:t>
            </a:r>
            <a:r>
              <a:rPr dirty="0"/>
              <a:t>? </a:t>
            </a:r>
          </a:p>
          <a:p>
            <a:pPr marL="342900" indent="-342900">
              <a:lnSpc>
                <a:spcPct val="150000"/>
              </a:lnSpc>
              <a:buClr>
                <a:srgbClr val="008080"/>
              </a:buClr>
              <a:buFont typeface="Wingdings" panose="05000000000000000000" pitchFamily="2" charset="2"/>
              <a:buChar char="§"/>
              <a:defRPr sz="2400">
                <a:latin typeface="Abhaya Libre Regular" panose="020B0604020202020204" charset="0"/>
                <a:cs typeface="Abhaya Libre Regular" panose="020B0604020202020204" charset="0"/>
              </a:defRPr>
            </a:pPr>
            <a:r>
              <a:rPr dirty="0" err="1"/>
              <a:t>deben</a:t>
            </a:r>
            <a:r>
              <a:rPr dirty="0"/>
              <a:t> </a:t>
            </a:r>
            <a:r>
              <a:rPr dirty="0" err="1"/>
              <a:t>sentir</a:t>
            </a:r>
            <a:r>
              <a:rPr dirty="0"/>
              <a:t> </a:t>
            </a:r>
            <a:r>
              <a:rPr dirty="0" err="1"/>
              <a:t>comodidad</a:t>
            </a:r>
            <a:r>
              <a:rPr dirty="0"/>
              <a:t> </a:t>
            </a:r>
            <a:r>
              <a:rPr dirty="0" err="1"/>
              <a:t>en</a:t>
            </a:r>
            <a:r>
              <a:rPr dirty="0"/>
              <a:t> la </a:t>
            </a:r>
            <a:r>
              <a:rPr dirty="0" err="1"/>
              <a:t>ambigüedad</a:t>
            </a:r>
            <a:r>
              <a:rPr dirty="0"/>
              <a:t>?</a:t>
            </a:r>
          </a:p>
          <a:p>
            <a:pPr marL="342900" indent="-342900">
              <a:lnSpc>
                <a:spcPct val="150000"/>
              </a:lnSpc>
              <a:buClr>
                <a:srgbClr val="008080"/>
              </a:buClr>
              <a:buFont typeface="Wingdings" panose="05000000000000000000" pitchFamily="2" charset="2"/>
              <a:buChar char="§"/>
              <a:defRPr sz="2400">
                <a:latin typeface="Abhaya Libre Regular" panose="020B0604020202020204" charset="0"/>
                <a:cs typeface="Abhaya Libre Regular" panose="020B0604020202020204" charset="0"/>
              </a:defRPr>
            </a:pPr>
            <a:r>
              <a:rPr dirty="0" err="1"/>
              <a:t>deben</a:t>
            </a:r>
            <a:r>
              <a:rPr dirty="0"/>
              <a:t> </a:t>
            </a:r>
            <a:r>
              <a:rPr dirty="0" err="1"/>
              <a:t>creer</a:t>
            </a:r>
            <a:r>
              <a:rPr dirty="0"/>
              <a:t> que las </a:t>
            </a:r>
            <a:r>
              <a:rPr dirty="0" err="1"/>
              <a:t>cosas</a:t>
            </a:r>
            <a:r>
              <a:rPr dirty="0"/>
              <a:t> </a:t>
            </a:r>
            <a:r>
              <a:rPr dirty="0" err="1"/>
              <a:t>pueden</a:t>
            </a:r>
            <a:r>
              <a:rPr dirty="0"/>
              <a:t> ser </a:t>
            </a:r>
            <a:r>
              <a:rPr dirty="0" err="1"/>
              <a:t>mejores</a:t>
            </a:r>
            <a:r>
              <a:rPr dirty="0"/>
              <a:t>?</a:t>
            </a:r>
          </a:p>
          <a:p>
            <a:pPr marL="342900" indent="-342900">
              <a:lnSpc>
                <a:spcPct val="150000"/>
              </a:lnSpc>
              <a:buClr>
                <a:srgbClr val="008080"/>
              </a:buClr>
              <a:buFont typeface="Wingdings" panose="05000000000000000000" pitchFamily="2" charset="2"/>
              <a:buChar char="§"/>
              <a:defRPr sz="2400">
                <a:latin typeface="Abhaya Libre Regular" panose="020B0604020202020204" charset="0"/>
                <a:cs typeface="Abhaya Libre Regular" panose="020B0604020202020204" charset="0"/>
              </a:defRPr>
            </a:pPr>
            <a:r>
              <a:rPr dirty="0" err="1"/>
              <a:t>deben</a:t>
            </a:r>
            <a:r>
              <a:rPr dirty="0"/>
              <a:t> </a:t>
            </a:r>
            <a:r>
              <a:rPr dirty="0" err="1"/>
              <a:t>disfrutar</a:t>
            </a:r>
            <a:r>
              <a:rPr dirty="0"/>
              <a:t> de lo </a:t>
            </a:r>
            <a:r>
              <a:rPr dirty="0" err="1"/>
              <a:t>desconocido</a:t>
            </a:r>
            <a:r>
              <a:rPr dirty="0"/>
              <a:t>?</a:t>
            </a:r>
          </a:p>
          <a:p>
            <a:pPr marL="342900" indent="-342900">
              <a:lnSpc>
                <a:spcPct val="150000"/>
              </a:lnSpc>
              <a:buClr>
                <a:srgbClr val="008080"/>
              </a:buClr>
              <a:buFont typeface="Wingdings" panose="05000000000000000000" pitchFamily="2" charset="2"/>
              <a:buChar char="§"/>
              <a:defRPr sz="2400"/>
            </a:pPr>
            <a:r>
              <a:rPr dirty="0" err="1">
                <a:latin typeface="Abhaya Libre Regular" panose="020B0604020202020204" charset="0"/>
                <a:cs typeface="Abhaya Libre Regular" panose="020B0604020202020204" charset="0"/>
              </a:rPr>
              <a:t>deben</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respetar</a:t>
            </a:r>
            <a:r>
              <a:rPr dirty="0">
                <a:latin typeface="Abhaya Libre Regular" panose="020B0604020202020204" charset="0"/>
                <a:cs typeface="Abhaya Libre Regular" panose="020B0604020202020204" charset="0"/>
              </a:rPr>
              <a:t> los </a:t>
            </a:r>
            <a:r>
              <a:rPr dirty="0" err="1">
                <a:latin typeface="Abhaya Libre Regular" panose="020B0604020202020204" charset="0"/>
                <a:cs typeface="Abhaya Libre Regular" panose="020B0604020202020204" charset="0"/>
              </a:rPr>
              <a:t>diferentes</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enfoques</a:t>
            </a:r>
            <a:r>
              <a:rPr dirty="0">
                <a:latin typeface="Abhaya Libre Regular" panose="020B0604020202020204" charset="0"/>
                <a:cs typeface="Abhaya Libre Regular" panose="020B0604020202020204" charset="0"/>
              </a:rPr>
              <a:t> y </a:t>
            </a:r>
            <a:r>
              <a:rPr dirty="0" err="1">
                <a:latin typeface="Abhaya Libre Regular" panose="020B0604020202020204" charset="0"/>
                <a:cs typeface="Abhaya Libre Regular" panose="020B0604020202020204" charset="0"/>
              </a:rPr>
              <a:t>formas</a:t>
            </a:r>
            <a:r>
              <a:rPr dirty="0">
                <a:latin typeface="Abhaya Libre Regular" panose="020B0604020202020204" charset="0"/>
                <a:cs typeface="Abhaya Libre Regular" panose="020B0604020202020204" charset="0"/>
              </a:rPr>
              <a:t> de </a:t>
            </a:r>
            <a:r>
              <a:rPr dirty="0" err="1">
                <a:latin typeface="Abhaya Libre Regular" panose="020B0604020202020204" charset="0"/>
                <a:cs typeface="Abhaya Libre Regular" panose="020B0604020202020204" charset="0"/>
              </a:rPr>
              <a:t>trabajo</a:t>
            </a:r>
            <a:r>
              <a:rPr dirty="0">
                <a:latin typeface="Abhaya Libre Regular" panose="020B0604020202020204" charset="0"/>
                <a:cs typeface="Abhaya Libre Regular" panose="020B0604020202020204" charset="0"/>
              </a:rPr>
              <a:t>?</a:t>
            </a:r>
            <a:r>
              <a:rPr dirty="0">
                <a:latin typeface="Noto Sans" panose="020B0502040504020204" pitchFamily="34" charset="0"/>
              </a:rPr>
              <a:t> </a:t>
            </a:r>
          </a:p>
          <a:p>
            <a:pPr marL="342900" indent="-342900">
              <a:lnSpc>
                <a:spcPct val="150000"/>
              </a:lnSpc>
              <a:buClr>
                <a:srgbClr val="008080"/>
              </a:buClr>
              <a:buFont typeface="Wingdings" panose="05000000000000000000" pitchFamily="2" charset="2"/>
              <a:buChar char="§"/>
            </a:pPr>
            <a:endParaRPr lang="en-US" sz="2400" dirty="0">
              <a:latin typeface="Abhaya Libre Regular" panose="020B0604020202020204" charset="0"/>
              <a:cs typeface="Abhaya Libre Regular" panose="020B0604020202020204" charset="0"/>
            </a:endParaRPr>
          </a:p>
          <a:p>
            <a:endParaRPr lang="en-US" sz="2400" b="0" i="0" u="none" strike="noStrike" baseline="0" dirty="0">
              <a:latin typeface="Abhaya Libre Regular" panose="020B0604020202020204" charset="0"/>
              <a:cs typeface="Abhaya Libre Regular" panose="020B0604020202020204" charset="0"/>
            </a:endParaRPr>
          </a:p>
        </p:txBody>
      </p:sp>
      <p:sp>
        <p:nvSpPr>
          <p:cNvPr id="8" name="TextBox 7">
            <a:extLst>
              <a:ext uri="{FF2B5EF4-FFF2-40B4-BE49-F238E27FC236}">
                <a16:creationId xmlns:a16="http://schemas.microsoft.com/office/drawing/2014/main" id="{FA9E37CF-D293-1CF6-83F7-71C8B6E26064}"/>
              </a:ext>
            </a:extLst>
          </p:cNvPr>
          <p:cNvSpPr txBox="1"/>
          <p:nvPr/>
        </p:nvSpPr>
        <p:spPr>
          <a:xfrm>
            <a:off x="1295400" y="1652578"/>
            <a:ext cx="13182600" cy="1200329"/>
          </a:xfrm>
          <a:prstGeom prst="rect">
            <a:avLst/>
          </a:prstGeom>
          <a:noFill/>
        </p:spPr>
        <p:txBody>
          <a:bodyPr wrap="square">
            <a:spAutoFit/>
          </a:bodyPr>
          <a:lstStyle/>
          <a:p>
            <a:pPr>
              <a:defRPr sz="2400">
                <a:latin typeface="Abhaya Libre Regular" panose="020B0604020202020204" charset="0"/>
                <a:cs typeface="Abhaya Libre Regular" panose="020B0604020202020204" charset="0"/>
              </a:defRPr>
            </a:pPr>
            <a:r>
              <a:t>1. Tómate 5 minutos para pensar: ¿Cómo de bien le está yendo a tu organización o grupo de trabajo? </a:t>
            </a:r>
          </a:p>
          <a:p>
            <a:pPr>
              <a:defRPr sz="2400">
                <a:latin typeface="Abhaya Libre Regular" panose="020B0604020202020204" charset="0"/>
                <a:cs typeface="Abhaya Libre Regular" panose="020B0604020202020204" charset="0"/>
              </a:defRPr>
            </a:pPr>
            <a:r>
              <a:t>Puntuación 1 – Estamos bien 2 – Podríamos hacerlo mejor  3 – Bueno, no demasiado bien</a:t>
            </a:r>
          </a:p>
          <a:p>
            <a:pPr>
              <a:defRPr sz="2400">
                <a:latin typeface="Abhaya Libre Regular" panose="020B0604020202020204" charset="0"/>
                <a:cs typeface="Abhaya Libre Regular" panose="020B0604020202020204" charset="0"/>
              </a:defRPr>
            </a:pPr>
            <a:r>
              <a:t>2. Dedica 20-30 minutos a debatir las respuestas con tus compañeros y compañeras. ¿Qué piensan al respecto? ¿Por qué?</a:t>
            </a:r>
          </a:p>
        </p:txBody>
      </p:sp>
      <p:sp>
        <p:nvSpPr>
          <p:cNvPr id="2" name="Star: 6 Points 1">
            <a:extLst>
              <a:ext uri="{FF2B5EF4-FFF2-40B4-BE49-F238E27FC236}">
                <a16:creationId xmlns:a16="http://schemas.microsoft.com/office/drawing/2014/main" id="{5F2B8120-9FC9-E1AB-AA43-3CBCB3948F8C}"/>
              </a:ext>
            </a:extLst>
          </p:cNvPr>
          <p:cNvSpPr/>
          <p:nvPr/>
        </p:nvSpPr>
        <p:spPr>
          <a:xfrm>
            <a:off x="14478000" y="2424353"/>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5</a:t>
            </a:r>
          </a:p>
          <a:p>
            <a:pPr algn="ctr">
              <a:defRPr sz="2400" b="1"/>
            </a:pPr>
            <a:r>
              <a:t>Evaluación</a:t>
            </a:r>
          </a:p>
        </p:txBody>
      </p:sp>
    </p:spTree>
    <p:extLst>
      <p:ext uri="{BB962C8B-B14F-4D97-AF65-F5344CB8AC3E}">
        <p14:creationId xmlns:p14="http://schemas.microsoft.com/office/powerpoint/2010/main" val="105062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48E5C-A4A5-FEDA-12FB-549DBEFD2BEE}"/>
              </a:ext>
            </a:extLst>
          </p:cNvPr>
          <p:cNvPicPr>
            <a:picLocks noChangeAspect="1"/>
          </p:cNvPicPr>
          <p:nvPr/>
        </p:nvPicPr>
        <p:blipFill rotWithShape="1">
          <a:blip r:embed="rId3"/>
          <a:srcRect l="32917" t="27037" r="46250" b="59630"/>
          <a:stretch/>
        </p:blipFill>
        <p:spPr>
          <a:xfrm>
            <a:off x="-36943" y="8915400"/>
            <a:ext cx="3810000" cy="1371600"/>
          </a:xfrm>
          <a:prstGeom prst="rect">
            <a:avLst/>
          </a:prstGeom>
        </p:spPr>
      </p:pic>
      <p:pic>
        <p:nvPicPr>
          <p:cNvPr id="4" name="Picture 3">
            <a:extLst>
              <a:ext uri="{FF2B5EF4-FFF2-40B4-BE49-F238E27FC236}">
                <a16:creationId xmlns:a16="http://schemas.microsoft.com/office/drawing/2014/main" id="{A189A992-B8C7-1399-528A-52C34BB3F8D1}"/>
              </a:ext>
            </a:extLst>
          </p:cNvPr>
          <p:cNvPicPr>
            <a:picLocks noChangeAspect="1"/>
          </p:cNvPicPr>
          <p:nvPr/>
        </p:nvPicPr>
        <p:blipFill rotWithShape="1">
          <a:blip r:embed="rId4"/>
          <a:srcRect l="64998" t="68364" r="29585" b="17407"/>
          <a:stretch/>
        </p:blipFill>
        <p:spPr>
          <a:xfrm rot="16200000">
            <a:off x="397182" y="-354330"/>
            <a:ext cx="1680352" cy="2482992"/>
          </a:xfrm>
          <a:prstGeom prst="rect">
            <a:avLst/>
          </a:prstGeom>
        </p:spPr>
      </p:pic>
      <p:sp>
        <p:nvSpPr>
          <p:cNvPr id="2" name="TextBox 1">
            <a:extLst>
              <a:ext uri="{FF2B5EF4-FFF2-40B4-BE49-F238E27FC236}">
                <a16:creationId xmlns:a16="http://schemas.microsoft.com/office/drawing/2014/main" id="{53FD4151-F3B2-D516-C7B5-F4C36133FFE0}"/>
              </a:ext>
            </a:extLst>
          </p:cNvPr>
          <p:cNvSpPr txBox="1"/>
          <p:nvPr/>
        </p:nvSpPr>
        <p:spPr>
          <a:xfrm>
            <a:off x="4349215" y="514611"/>
            <a:ext cx="12351170" cy="923330"/>
          </a:xfrm>
          <a:prstGeom prst="rect">
            <a:avLst/>
          </a:prstGeom>
          <a:noFill/>
        </p:spPr>
        <p:txBody>
          <a:bodyPr wrap="square">
            <a:spAutoFit/>
          </a:bodyPr>
          <a:lstStyle/>
          <a:p>
            <a:pPr marL="457200" marR="0">
              <a:defRPr sz="5400" b="1">
                <a:solidFill>
                  <a:srgbClr val="00918E"/>
                </a:solidFill>
                <a:effectLst/>
                <a:latin typeface="Abhaya Libre Regular" panose="020B0604020202020204" charset="0"/>
                <a:ea typeface="Times New Roman" panose="02020603050405020304" pitchFamily="18" charset="0"/>
                <a:cs typeface="Abhaya Libre Regular" panose="020B0604020202020204" charset="0"/>
              </a:defRPr>
            </a:pPr>
            <a:r>
              <a:t>Los 5 porqués</a:t>
            </a:r>
          </a:p>
        </p:txBody>
      </p:sp>
      <p:sp>
        <p:nvSpPr>
          <p:cNvPr id="5" name="TextBox 4">
            <a:extLst>
              <a:ext uri="{FF2B5EF4-FFF2-40B4-BE49-F238E27FC236}">
                <a16:creationId xmlns:a16="http://schemas.microsoft.com/office/drawing/2014/main" id="{77D2DB22-824B-AABB-88C8-DF7D8268C416}"/>
              </a:ext>
            </a:extLst>
          </p:cNvPr>
          <p:cNvSpPr txBox="1"/>
          <p:nvPr/>
        </p:nvSpPr>
        <p:spPr>
          <a:xfrm>
            <a:off x="2478854" y="1732785"/>
            <a:ext cx="14742346" cy="7478970"/>
          </a:xfrm>
          <a:prstGeom prst="rect">
            <a:avLst/>
          </a:prstGeom>
          <a:noFill/>
        </p:spPr>
        <p:txBody>
          <a:bodyPr wrap="square">
            <a:spAutoFit/>
          </a:bodyPr>
          <a:lstStyle/>
          <a:p>
            <a:endParaRPr lang="en-US" sz="2400" dirty="0">
              <a:latin typeface="Abhaya Libre Regular" panose="020B0604020202020204" charset="0"/>
              <a:cs typeface="Abhaya Libre Regular" panose="020B0604020202020204" charset="0"/>
            </a:endParaRPr>
          </a:p>
          <a:p>
            <a:pPr>
              <a:defRPr sz="2400">
                <a:latin typeface="Abhaya Libre Regular" panose="020B0604020202020204" charset="0"/>
                <a:cs typeface="Abhaya Libre Regular" panose="020B0604020202020204" charset="0"/>
              </a:defRPr>
            </a:pPr>
            <a:r>
              <a:t>Elige un área de enfoque en la que tu región no esté funcionando tan bien. Escribe tus respuestas y compártelas después. Puedes comenzar con algo como "Tenemos suficientes turistas" o "Los turistas van a tal región y no vienen aquí".</a:t>
            </a:r>
          </a:p>
          <a:p>
            <a:endParaRPr lang="en-US" sz="2400" dirty="0">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Dato:  ……………………………………………………………………………………………………………………………………</a:t>
            </a:r>
          </a:p>
          <a:p>
            <a:endParaRPr lang="en-US" sz="2400" b="1" dirty="0">
              <a:solidFill>
                <a:srgbClr val="00918E"/>
              </a:solidFill>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1</a:t>
            </a:r>
            <a:r>
              <a:rPr baseline="30000"/>
              <a:t>º</a:t>
            </a:r>
            <a:r>
              <a:t> ¿Por qué? </a:t>
            </a:r>
            <a:r>
              <a:rPr u="sng"/>
              <a:t>……………………………………………………………………………………………………………………………..</a:t>
            </a:r>
          </a:p>
          <a:p>
            <a:endParaRPr lang="en-US" sz="2400" dirty="0">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2</a:t>
            </a:r>
            <a:r>
              <a:rPr baseline="30000"/>
              <a:t>º</a:t>
            </a:r>
            <a:r>
              <a:t> ¿Por qué? </a:t>
            </a:r>
            <a:r>
              <a:rPr u="sng"/>
              <a:t>……………………………………………………………………………………………………………………………..</a:t>
            </a:r>
          </a:p>
          <a:p>
            <a:endParaRPr lang="en-US" sz="2400" b="1" dirty="0">
              <a:solidFill>
                <a:srgbClr val="00918E"/>
              </a:solidFill>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3</a:t>
            </a:r>
            <a:r>
              <a:rPr baseline="30000"/>
              <a:t>º</a:t>
            </a:r>
            <a:r>
              <a:t> ¿Por qué? </a:t>
            </a:r>
            <a:r>
              <a:rPr u="sng"/>
              <a:t>……………………………………………………………………………………………………………………………..</a:t>
            </a:r>
          </a:p>
          <a:p>
            <a:endParaRPr lang="en-US" sz="2400" b="1" dirty="0">
              <a:solidFill>
                <a:srgbClr val="00918E"/>
              </a:solidFill>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4</a:t>
            </a:r>
            <a:r>
              <a:rPr baseline="30000"/>
              <a:t>º</a:t>
            </a:r>
            <a:r>
              <a:t> ¿Por qué?</a:t>
            </a:r>
            <a:r>
              <a:rPr u="sng"/>
              <a:t> ……………………………………………………………………………………………………………………………..</a:t>
            </a:r>
          </a:p>
          <a:p>
            <a:endParaRPr lang="en-US" sz="2400" dirty="0">
              <a:solidFill>
                <a:schemeClr val="tx1">
                  <a:lumMod val="75000"/>
                  <a:lumOff val="25000"/>
                </a:schemeClr>
              </a:solidFill>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5</a:t>
            </a:r>
            <a:r>
              <a:rPr baseline="30000"/>
              <a:t>º</a:t>
            </a:r>
            <a:r>
              <a:t> ¿Por qué? </a:t>
            </a:r>
            <a:r>
              <a:rPr u="sng"/>
              <a:t>……………………………………………………………………………………………………………………………..</a:t>
            </a:r>
          </a:p>
          <a:p>
            <a:endParaRPr lang="en-US" sz="2400" dirty="0">
              <a:latin typeface="Abhaya Libre Regular" panose="020B0604020202020204" charset="0"/>
              <a:cs typeface="Abhaya Libre Regular" panose="020B0604020202020204" charset="0"/>
            </a:endParaRPr>
          </a:p>
          <a:p>
            <a:pPr>
              <a:defRPr sz="2400">
                <a:latin typeface="Abhaya Libre Regular" panose="020B0604020202020204" charset="0"/>
                <a:cs typeface="Abhaya Libre Regular" panose="020B0604020202020204" charset="0"/>
              </a:defRPr>
            </a:pPr>
            <a:r>
              <a:rPr b="1">
                <a:solidFill>
                  <a:srgbClr val="00918E"/>
                </a:solidFill>
              </a:rPr>
              <a:t>¿Por qué?</a:t>
            </a:r>
            <a:r>
              <a:t>Porque </a:t>
            </a:r>
            <a:r>
              <a:rPr b="1" u="sng">
                <a:solidFill>
                  <a:srgbClr val="00918E"/>
                </a:solidFill>
              </a:rPr>
              <a:t>……………………………………………………………………………………………………………………………..</a:t>
            </a:r>
          </a:p>
          <a:p>
            <a:endParaRPr lang="en-US" sz="2400" dirty="0">
              <a:latin typeface="Abhaya Libre Regular" panose="020B0604020202020204" charset="0"/>
              <a:cs typeface="Abhaya Libre Regular" panose="020B0604020202020204" charset="0"/>
            </a:endParaRPr>
          </a:p>
          <a:p>
            <a:pPr>
              <a:defRPr sz="2400" b="1">
                <a:solidFill>
                  <a:srgbClr val="00918E"/>
                </a:solidFill>
                <a:latin typeface="Abhaya Libre Regular" panose="020B0604020202020204" charset="0"/>
                <a:cs typeface="Abhaya Libre Regular" panose="020B0604020202020204" charset="0"/>
              </a:defRPr>
            </a:pPr>
            <a:r>
              <a:t>Problema: </a:t>
            </a:r>
            <a:r>
              <a:rPr u="sng"/>
              <a:t>……………………………………………………………………………………………………………………………..</a:t>
            </a:r>
          </a:p>
          <a:p>
            <a:endParaRPr lang="en-US" sz="2400" dirty="0">
              <a:latin typeface="Abhaya Libre Regular" panose="020B0604020202020204" charset="0"/>
              <a:cs typeface="Abhaya Libre Regular" panose="020B0604020202020204" charset="0"/>
            </a:endParaRPr>
          </a:p>
        </p:txBody>
      </p:sp>
      <p:sp>
        <p:nvSpPr>
          <p:cNvPr id="6" name="Star: 6 Points 5">
            <a:extLst>
              <a:ext uri="{FF2B5EF4-FFF2-40B4-BE49-F238E27FC236}">
                <a16:creationId xmlns:a16="http://schemas.microsoft.com/office/drawing/2014/main" id="{F6AFF079-E576-2A82-BCAE-DA473AB00E77}"/>
              </a:ext>
            </a:extLst>
          </p:cNvPr>
          <p:cNvSpPr/>
          <p:nvPr/>
        </p:nvSpPr>
        <p:spPr>
          <a:xfrm>
            <a:off x="13792200" y="3619500"/>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6</a:t>
            </a:r>
          </a:p>
          <a:p>
            <a:pPr algn="ctr">
              <a:defRPr sz="2400" b="1"/>
            </a:pPr>
            <a:r>
              <a:t>¡Práctica!</a:t>
            </a:r>
          </a:p>
        </p:txBody>
      </p:sp>
    </p:spTree>
    <p:extLst>
      <p:ext uri="{BB962C8B-B14F-4D97-AF65-F5344CB8AC3E}">
        <p14:creationId xmlns:p14="http://schemas.microsoft.com/office/powerpoint/2010/main" val="19440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48E5C-A4A5-FEDA-12FB-549DBEFD2BEE}"/>
              </a:ext>
            </a:extLst>
          </p:cNvPr>
          <p:cNvPicPr>
            <a:picLocks noChangeAspect="1"/>
          </p:cNvPicPr>
          <p:nvPr/>
        </p:nvPicPr>
        <p:blipFill rotWithShape="1">
          <a:blip r:embed="rId3"/>
          <a:srcRect l="32917" t="27037" r="46250" b="59630"/>
          <a:stretch/>
        </p:blipFill>
        <p:spPr>
          <a:xfrm>
            <a:off x="-36943" y="8915400"/>
            <a:ext cx="3810000" cy="1371600"/>
          </a:xfrm>
          <a:prstGeom prst="rect">
            <a:avLst/>
          </a:prstGeom>
        </p:spPr>
      </p:pic>
      <p:pic>
        <p:nvPicPr>
          <p:cNvPr id="4" name="Picture 3">
            <a:extLst>
              <a:ext uri="{FF2B5EF4-FFF2-40B4-BE49-F238E27FC236}">
                <a16:creationId xmlns:a16="http://schemas.microsoft.com/office/drawing/2014/main" id="{A189A992-B8C7-1399-528A-52C34BB3F8D1}"/>
              </a:ext>
            </a:extLst>
          </p:cNvPr>
          <p:cNvPicPr>
            <a:picLocks noChangeAspect="1"/>
          </p:cNvPicPr>
          <p:nvPr/>
        </p:nvPicPr>
        <p:blipFill rotWithShape="1">
          <a:blip r:embed="rId4"/>
          <a:srcRect l="64998" t="68364" r="29585" b="17407"/>
          <a:stretch/>
        </p:blipFill>
        <p:spPr>
          <a:xfrm rot="16200000">
            <a:off x="397182" y="-354330"/>
            <a:ext cx="1680352" cy="2482992"/>
          </a:xfrm>
          <a:prstGeom prst="rect">
            <a:avLst/>
          </a:prstGeom>
        </p:spPr>
      </p:pic>
      <p:sp>
        <p:nvSpPr>
          <p:cNvPr id="6" name="TextBox 5">
            <a:extLst>
              <a:ext uri="{FF2B5EF4-FFF2-40B4-BE49-F238E27FC236}">
                <a16:creationId xmlns:a16="http://schemas.microsoft.com/office/drawing/2014/main" id="{D783BC27-E7A4-2BE7-F396-74D8C78920F9}"/>
              </a:ext>
            </a:extLst>
          </p:cNvPr>
          <p:cNvSpPr txBox="1"/>
          <p:nvPr/>
        </p:nvSpPr>
        <p:spPr>
          <a:xfrm>
            <a:off x="2036933" y="6351254"/>
            <a:ext cx="5430667" cy="1384995"/>
          </a:xfrm>
          <a:prstGeom prst="rect">
            <a:avLst/>
          </a:prstGeom>
          <a:noFill/>
        </p:spPr>
        <p:txBody>
          <a:bodyPr wrap="square">
            <a:spAutoFit/>
          </a:bodyPr>
          <a:lstStyle/>
          <a:p>
            <a:pPr>
              <a:defRPr sz="2800" b="1">
                <a:solidFill>
                  <a:schemeClr val="tx1">
                    <a:lumMod val="65000"/>
                    <a:lumOff val="35000"/>
                  </a:schemeClr>
                </a:solidFill>
                <a:latin typeface="Abhaya Libre Regular" panose="020B0604020202020204" charset="0"/>
                <a:cs typeface="Abhaya Libre Regular" panose="020B0604020202020204" charset="0"/>
              </a:defRPr>
            </a:pPr>
            <a:r>
              <a:t>Dedica 15 minutos a identificar lo que tú y tu equipo u organización podéis usar de estos recursos. </a:t>
            </a:r>
          </a:p>
        </p:txBody>
      </p:sp>
      <p:pic>
        <p:nvPicPr>
          <p:cNvPr id="8" name="Picture 7">
            <a:extLst>
              <a:ext uri="{FF2B5EF4-FFF2-40B4-BE49-F238E27FC236}">
                <a16:creationId xmlns:a16="http://schemas.microsoft.com/office/drawing/2014/main" id="{1A9254D2-F371-8224-2F6E-58CE8CFC5DAE}"/>
              </a:ext>
            </a:extLst>
          </p:cNvPr>
          <p:cNvPicPr>
            <a:picLocks noChangeAspect="1"/>
          </p:cNvPicPr>
          <p:nvPr/>
        </p:nvPicPr>
        <p:blipFill rotWithShape="1">
          <a:blip r:embed="rId5"/>
          <a:srcRect l="10498" t="14445" r="23226" b="44846"/>
          <a:stretch/>
        </p:blipFill>
        <p:spPr>
          <a:xfrm>
            <a:off x="8610600" y="55540"/>
            <a:ext cx="9677400" cy="3343603"/>
          </a:xfrm>
          <a:prstGeom prst="rect">
            <a:avLst/>
          </a:prstGeom>
        </p:spPr>
      </p:pic>
      <p:pic>
        <p:nvPicPr>
          <p:cNvPr id="14" name="Picture 13">
            <a:extLst>
              <a:ext uri="{FF2B5EF4-FFF2-40B4-BE49-F238E27FC236}">
                <a16:creationId xmlns:a16="http://schemas.microsoft.com/office/drawing/2014/main" id="{FCFA57F9-5E1C-4A70-78F2-3BE2488429F0}"/>
              </a:ext>
            </a:extLst>
          </p:cNvPr>
          <p:cNvPicPr>
            <a:picLocks noChangeAspect="1"/>
          </p:cNvPicPr>
          <p:nvPr/>
        </p:nvPicPr>
        <p:blipFill rotWithShape="1">
          <a:blip r:embed="rId6"/>
          <a:srcRect l="15001" t="12963" r="31082" b="13333"/>
          <a:stretch/>
        </p:blipFill>
        <p:spPr>
          <a:xfrm>
            <a:off x="8610600" y="3390900"/>
            <a:ext cx="8839200" cy="6796676"/>
          </a:xfrm>
          <a:prstGeom prst="rect">
            <a:avLst/>
          </a:prstGeom>
        </p:spPr>
      </p:pic>
      <p:sp>
        <p:nvSpPr>
          <p:cNvPr id="15" name="Arrow: Right 14">
            <a:extLst>
              <a:ext uri="{FF2B5EF4-FFF2-40B4-BE49-F238E27FC236}">
                <a16:creationId xmlns:a16="http://schemas.microsoft.com/office/drawing/2014/main" id="{76023B52-FB98-9EA2-E035-80D4FA779DDC}"/>
              </a:ext>
            </a:extLst>
          </p:cNvPr>
          <p:cNvSpPr/>
          <p:nvPr/>
        </p:nvSpPr>
        <p:spPr>
          <a:xfrm>
            <a:off x="7174992" y="6791292"/>
            <a:ext cx="978408" cy="484632"/>
          </a:xfrm>
          <a:prstGeom prst="righ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0066"/>
              </a:solidFill>
            </a:endParaRPr>
          </a:p>
        </p:txBody>
      </p:sp>
      <p:sp>
        <p:nvSpPr>
          <p:cNvPr id="17" name="TextBox 16">
            <a:extLst>
              <a:ext uri="{FF2B5EF4-FFF2-40B4-BE49-F238E27FC236}">
                <a16:creationId xmlns:a16="http://schemas.microsoft.com/office/drawing/2014/main" id="{B1B8F6E4-F48D-96F5-43AE-E90109616589}"/>
              </a:ext>
            </a:extLst>
          </p:cNvPr>
          <p:cNvSpPr txBox="1"/>
          <p:nvPr/>
        </p:nvSpPr>
        <p:spPr>
          <a:xfrm>
            <a:off x="2149090" y="1509885"/>
            <a:ext cx="5370944" cy="1384995"/>
          </a:xfrm>
          <a:prstGeom prst="rect">
            <a:avLst/>
          </a:prstGeom>
          <a:noFill/>
        </p:spPr>
        <p:txBody>
          <a:bodyPr wrap="square">
            <a:spAutoFit/>
          </a:bodyPr>
          <a:lstStyle/>
          <a:p>
            <a:pPr>
              <a:defRPr sz="2800" b="1">
                <a:solidFill>
                  <a:schemeClr val="tx1">
                    <a:lumMod val="65000"/>
                    <a:lumOff val="35000"/>
                  </a:schemeClr>
                </a:solidFill>
                <a:latin typeface="Abhaya Libre Regular" panose="020B0604020202020204" charset="0"/>
                <a:cs typeface="Abhaya Libre Regular" panose="020B0604020202020204" charset="0"/>
              </a:defRPr>
            </a:pPr>
            <a:r>
              <a:t>Visita: </a:t>
            </a:r>
          </a:p>
          <a:p>
            <a:pPr>
              <a:defRPr sz="2800" b="1">
                <a:solidFill>
                  <a:schemeClr val="tx1">
                    <a:lumMod val="65000"/>
                    <a:lumOff val="35000"/>
                  </a:schemeClr>
                </a:solidFill>
                <a:latin typeface="Abhaya Libre Regular" panose="020B0604020202020204" charset="0"/>
                <a:cs typeface="Abhaya Libre Regular" panose="020B0604020202020204" charset="0"/>
                <a:hlinkClick r:id="rId7"/>
              </a:defRPr>
            </a:pPr>
            <a:r>
              <a:t>https://epic-project.net/en/home/</a:t>
            </a:r>
            <a:endParaRPr lang="en-US" sz="2800" b="1" dirty="0">
              <a:solidFill>
                <a:schemeClr val="tx1">
                  <a:lumMod val="65000"/>
                  <a:lumOff val="35000"/>
                </a:schemeClr>
              </a:solidFill>
              <a:latin typeface="Abhaya Libre Regular" panose="020B0604020202020204" charset="0"/>
              <a:cs typeface="Abhaya Libre Regular" panose="020B0604020202020204" charset="0"/>
            </a:endParaRPr>
          </a:p>
          <a:p>
            <a:pPr>
              <a:defRPr sz="2800" b="1">
                <a:solidFill>
                  <a:schemeClr val="tx1">
                    <a:lumMod val="65000"/>
                    <a:lumOff val="35000"/>
                  </a:schemeClr>
                </a:solidFill>
                <a:latin typeface="Abhaya Libre Regular" panose="020B0604020202020204" charset="0"/>
                <a:cs typeface="Abhaya Libre Regular" panose="020B0604020202020204" charset="0"/>
              </a:defRPr>
            </a:pPr>
            <a:r>
              <a:t>Haz clic en ‘Outputs’</a:t>
            </a:r>
          </a:p>
        </p:txBody>
      </p:sp>
      <p:sp>
        <p:nvSpPr>
          <p:cNvPr id="18" name="Star: 6 Points 17">
            <a:extLst>
              <a:ext uri="{FF2B5EF4-FFF2-40B4-BE49-F238E27FC236}">
                <a16:creationId xmlns:a16="http://schemas.microsoft.com/office/drawing/2014/main" id="{50D28921-FDBC-1409-8107-CD37B623DC92}"/>
              </a:ext>
            </a:extLst>
          </p:cNvPr>
          <p:cNvSpPr/>
          <p:nvPr/>
        </p:nvSpPr>
        <p:spPr>
          <a:xfrm>
            <a:off x="14401800" y="6994904"/>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7</a:t>
            </a:r>
          </a:p>
          <a:p>
            <a:pPr algn="ctr">
              <a:defRPr sz="2400" b="1"/>
            </a:pPr>
            <a:r>
              <a:t>¡Descubre más!</a:t>
            </a:r>
          </a:p>
        </p:txBody>
      </p:sp>
      <p:sp>
        <p:nvSpPr>
          <p:cNvPr id="19" name="Arrow: Right 18">
            <a:extLst>
              <a:ext uri="{FF2B5EF4-FFF2-40B4-BE49-F238E27FC236}">
                <a16:creationId xmlns:a16="http://schemas.microsoft.com/office/drawing/2014/main" id="{9F9AE508-D3C3-12FB-F41B-76E50DC9D53E}"/>
              </a:ext>
            </a:extLst>
          </p:cNvPr>
          <p:cNvSpPr/>
          <p:nvPr/>
        </p:nvSpPr>
        <p:spPr>
          <a:xfrm>
            <a:off x="7030830" y="2324100"/>
            <a:ext cx="978408" cy="484632"/>
          </a:xfrm>
          <a:prstGeom prst="righ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0066"/>
              </a:solidFill>
            </a:endParaRPr>
          </a:p>
        </p:txBody>
      </p:sp>
    </p:spTree>
    <p:extLst>
      <p:ext uri="{BB962C8B-B14F-4D97-AF65-F5344CB8AC3E}">
        <p14:creationId xmlns:p14="http://schemas.microsoft.com/office/powerpoint/2010/main" val="417502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2971800" y="477257"/>
            <a:ext cx="14478000" cy="638967"/>
          </a:xfrm>
          <a:prstGeom prst="rect">
            <a:avLst/>
          </a:prstGeom>
          <a:noFill/>
          <a:ln>
            <a:noFill/>
          </a:ln>
        </p:spPr>
        <p:style>
          <a:lnRef idx="0">
            <a:scrgbClr r="0" g="0" b="0"/>
          </a:lnRef>
          <a:fillRef idx="0">
            <a:scrgbClr r="0" g="0" b="0"/>
          </a:fillRef>
          <a:effectRef idx="0">
            <a:scrgbClr r="0" g="0" b="0"/>
          </a:effectRef>
          <a:fontRef idx="minor"/>
        </p:style>
        <p:txBody>
          <a:bodyPr lIns="101250" tIns="50625" rIns="101250" bIns="50625" anchor="ctr"/>
          <a:lstStyle/>
          <a:p>
            <a:pPr>
              <a:lnSpc>
                <a:spcPct val="100000"/>
              </a:lnSpc>
              <a:defRPr sz="5400" b="1">
                <a:solidFill>
                  <a:srgbClr val="00918E"/>
                </a:solidFill>
                <a:uFill>
                  <a:solidFill>
                    <a:srgbClr val="FFFFFF"/>
                  </a:solidFill>
                </a:uFill>
                <a:latin typeface="Abhaya Libre Regular" panose="020B0604020202020204" charset="0"/>
                <a:ea typeface="DejaVu Sans"/>
                <a:cs typeface="Abhaya Libre Regular" panose="020B0604020202020204" charset="0"/>
              </a:defRPr>
            </a:pPr>
            <a:r>
              <a:t>La TÉCNICA S.C.A.M.P.E.R. - Actividad práctica</a:t>
            </a:r>
            <a:endParaRPr lang="en-GB" sz="5400" b="1" spc="-2" dirty="0">
              <a:solidFill>
                <a:srgbClr val="00918E"/>
              </a:solidFill>
              <a:uFill>
                <a:solidFill>
                  <a:srgbClr val="FFFFFF"/>
                </a:solidFill>
              </a:uFill>
              <a:latin typeface="Abhaya Libre Regular" panose="020B0604020202020204" charset="0"/>
              <a:cs typeface="Abhaya Libre Regular" panose="020B0604020202020204" charset="0"/>
            </a:endParaRPr>
          </a:p>
        </p:txBody>
      </p:sp>
      <p:sp>
        <p:nvSpPr>
          <p:cNvPr id="129" name="CustomShape 2"/>
          <p:cNvSpPr/>
          <p:nvPr/>
        </p:nvSpPr>
        <p:spPr>
          <a:xfrm>
            <a:off x="3582000" y="2303235"/>
            <a:ext cx="7780860" cy="5542425"/>
          </a:xfrm>
          <a:prstGeom prst="rect">
            <a:avLst/>
          </a:prstGeom>
          <a:noFill/>
          <a:ln>
            <a:noFill/>
          </a:ln>
        </p:spPr>
        <p:style>
          <a:lnRef idx="0">
            <a:scrgbClr r="0" g="0" b="0"/>
          </a:lnRef>
          <a:fillRef idx="0">
            <a:scrgbClr r="0" g="0" b="0"/>
          </a:fillRef>
          <a:effectRef idx="0">
            <a:scrgbClr r="0" g="0" b="0"/>
          </a:effectRef>
          <a:fontRef idx="minor"/>
        </p:style>
        <p:txBody>
          <a:bodyPr lIns="51435" tIns="50625" rIns="51435" bIns="50625"/>
          <a:lstStyle/>
          <a:p>
            <a:pPr>
              <a:lnSpc>
                <a:spcPct val="90000"/>
              </a:lnSpc>
            </a:pPr>
            <a:endParaRPr lang="en-GB" sz="1350" spc="-2">
              <a:solidFill>
                <a:srgbClr val="000000"/>
              </a:solidFill>
              <a:uFill>
                <a:solidFill>
                  <a:srgbClr val="FFFFFF"/>
                </a:solidFill>
              </a:uFill>
              <a:latin typeface="Calibri"/>
            </a:endParaRPr>
          </a:p>
          <a:p>
            <a:pPr>
              <a:lnSpc>
                <a:spcPct val="90000"/>
              </a:lnSpc>
            </a:pPr>
            <a:endParaRPr lang="en-GB" sz="1350" spc="-2">
              <a:solidFill>
                <a:srgbClr val="000000"/>
              </a:solidFill>
              <a:uFill>
                <a:solidFill>
                  <a:srgbClr val="FFFFFF"/>
                </a:solidFill>
              </a:uFill>
              <a:latin typeface="Calibri"/>
            </a:endParaRPr>
          </a:p>
          <a:p>
            <a:pPr>
              <a:lnSpc>
                <a:spcPct val="90000"/>
              </a:lnSpc>
            </a:pPr>
            <a:endParaRPr lang="en-GB" sz="1350" spc="-2">
              <a:solidFill>
                <a:srgbClr val="000000"/>
              </a:solidFill>
              <a:uFill>
                <a:solidFill>
                  <a:srgbClr val="FFFFFF"/>
                </a:solidFill>
              </a:uFill>
              <a:latin typeface="Calibri"/>
            </a:endParaRPr>
          </a:p>
        </p:txBody>
      </p:sp>
      <p:sp>
        <p:nvSpPr>
          <p:cNvPr id="130" name="TextShape 3"/>
          <p:cNvSpPr txBox="1"/>
          <p:nvPr/>
        </p:nvSpPr>
        <p:spPr>
          <a:xfrm>
            <a:off x="5809809" y="7845660"/>
            <a:ext cx="11819925" cy="4465743"/>
          </a:xfrm>
          <a:prstGeom prst="rect">
            <a:avLst/>
          </a:prstGeom>
          <a:noFill/>
          <a:ln>
            <a:noFill/>
          </a:ln>
        </p:spPr>
        <p:txBody>
          <a:bodyPr lIns="101250" tIns="50625" rIns="101250" bIns="50625"/>
          <a:lstStyle/>
          <a:p>
            <a:pPr>
              <a:lnSpc>
                <a:spcPct val="100000"/>
              </a:lnSpc>
            </a:pPr>
            <a:endParaRPr lang="en-GB" sz="1350" spc="-2" dirty="0">
              <a:solidFill>
                <a:srgbClr val="000000"/>
              </a:solidFill>
              <a:uFill>
                <a:solidFill>
                  <a:srgbClr val="FFFFFF"/>
                </a:solidFill>
              </a:uFill>
              <a:latin typeface="Calibri"/>
            </a:endParaRPr>
          </a:p>
        </p:txBody>
      </p:sp>
      <p:sp>
        <p:nvSpPr>
          <p:cNvPr id="6" name="TextShape 3"/>
          <p:cNvSpPr txBox="1"/>
          <p:nvPr/>
        </p:nvSpPr>
        <p:spPr>
          <a:xfrm>
            <a:off x="914400" y="1273024"/>
            <a:ext cx="17114872" cy="1635358"/>
          </a:xfrm>
          <a:prstGeom prst="rect">
            <a:avLst/>
          </a:prstGeom>
          <a:noFill/>
          <a:ln>
            <a:noFill/>
          </a:ln>
        </p:spPr>
        <p:txBody>
          <a:bodyPr lIns="101250" tIns="50625" rIns="101250" bIns="50625"/>
          <a:lstStyle/>
          <a:p>
            <a:pPr marL="514350" indent="-514350">
              <a:buClr>
                <a:srgbClr val="00918E"/>
              </a:buClr>
              <a:buSzPct val="105000"/>
              <a:buFont typeface="Arial" panose="020B0604020202020204" pitchFamily="34" charset="0"/>
              <a:buChar char="•"/>
              <a:defRPr sz="2400" b="1">
                <a:solidFill>
                  <a:srgbClr val="00918E"/>
                </a:solidFill>
                <a:latin typeface="Abhaya Libre Regular" panose="020B0604020202020204" charset="0"/>
                <a:cs typeface="Abhaya Libre Regular" panose="020B0604020202020204" charset="0"/>
              </a:defRPr>
            </a:pPr>
            <a:r>
              <a:t>Necesitas aumentar las actividades que generan ingresos en tu región.</a:t>
            </a:r>
          </a:p>
          <a:p>
            <a:pPr marL="514350" indent="-514350">
              <a:buClr>
                <a:srgbClr val="00918E"/>
              </a:buClr>
              <a:buSzPct val="105000"/>
              <a:buFont typeface="Arial" panose="020B0604020202020204" pitchFamily="34" charset="0"/>
              <a:buChar char="•"/>
              <a:defRPr sz="2400" b="1">
                <a:solidFill>
                  <a:srgbClr val="00918E"/>
                </a:solidFill>
                <a:latin typeface="Abhaya Libre Regular" panose="020B0604020202020204" charset="0"/>
                <a:cs typeface="Abhaya Libre Regular" panose="020B0604020202020204" charset="0"/>
              </a:defRPr>
            </a:pPr>
            <a:r>
              <a:t>Pasa 20 minutos escribiendo las ideas/soluciones que se te ocurran mediante el uso de la técnica SCAMPER. Es importante poner tus ideas en un papel (ayuda a aclarar los pensamientos)</a:t>
            </a:r>
          </a:p>
          <a:p>
            <a:endParaRPr lang="en-GB" sz="1350" b="1" dirty="0"/>
          </a:p>
          <a:p>
            <a:endParaRPr lang="en-GB" sz="1350" dirty="0"/>
          </a:p>
          <a:p>
            <a:pPr>
              <a:lnSpc>
                <a:spcPct val="100000"/>
              </a:lnSpc>
            </a:pPr>
            <a:endParaRPr lang="en-GB" sz="1350" spc="-2" dirty="0">
              <a:solidFill>
                <a:srgbClr val="000000"/>
              </a:solidFill>
              <a:uFill>
                <a:solidFill>
                  <a:srgbClr val="FFFFFF"/>
                </a:solidFill>
              </a:uFill>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51495427"/>
              </p:ext>
            </p:extLst>
          </p:nvPr>
        </p:nvGraphicFramePr>
        <p:xfrm>
          <a:off x="1524000" y="2616834"/>
          <a:ext cx="13030200" cy="7583790"/>
        </p:xfrm>
        <a:graphic>
          <a:graphicData uri="http://schemas.openxmlformats.org/drawingml/2006/table">
            <a:tbl>
              <a:tblPr firstRow="1" bandRow="1">
                <a:tableStyleId>{5C22544A-7EE6-4342-B048-85BDC9FD1C3A}</a:tableStyleId>
              </a:tblPr>
              <a:tblGrid>
                <a:gridCol w="5487135">
                  <a:extLst>
                    <a:ext uri="{9D8B030D-6E8A-4147-A177-3AD203B41FA5}">
                      <a16:colId xmlns:a16="http://schemas.microsoft.com/office/drawing/2014/main" val="20000"/>
                    </a:ext>
                  </a:extLst>
                </a:gridCol>
                <a:gridCol w="7543065">
                  <a:extLst>
                    <a:ext uri="{9D8B030D-6E8A-4147-A177-3AD203B41FA5}">
                      <a16:colId xmlns:a16="http://schemas.microsoft.com/office/drawing/2014/main" val="20001"/>
                    </a:ext>
                  </a:extLst>
                </a:gridCol>
              </a:tblGrid>
              <a:tr h="1129653">
                <a:tc>
                  <a:txBody>
                    <a:bodyPr/>
                    <a:lstStyle/>
                    <a:p>
                      <a:pPr>
                        <a:defRPr sz="2100">
                          <a:solidFill>
                            <a:schemeClr val="tx1"/>
                          </a:solidFill>
                          <a:latin typeface="Calibri" panose="020F0502020204030204" pitchFamily="34" charset="0"/>
                        </a:defRPr>
                      </a:pPr>
                      <a:r>
                        <a:t>S... Sustituir</a:t>
                      </a:r>
                    </a:p>
                  </a:txBody>
                  <a:tcPr marL="137160" marR="137160" marT="68580" marB="68580">
                    <a:solidFill>
                      <a:schemeClr val="bg2"/>
                    </a:solidFill>
                  </a:tcPr>
                </a:tc>
                <a:tc>
                  <a:txBody>
                    <a:bodyPr/>
                    <a:lstStyle/>
                    <a:p>
                      <a:pPr>
                        <a:defRPr sz="2100">
                          <a:solidFill>
                            <a:schemeClr val="tx1"/>
                          </a:solidFill>
                          <a:latin typeface="Calibri" panose="020F0502020204030204" pitchFamily="34" charset="0"/>
                        </a:defRPr>
                      </a:pPr>
                      <a:r>
                        <a:t>¿Qué similitudes hay? ¿Qué se podría hacer en lugar de una de las actividades que tienes y que no está funcionando demasiado bien? ¿Qué se podría "copiar" de una actividad que funciona bien, ya sea en tu región o en otra?</a:t>
                      </a:r>
                    </a:p>
                  </a:txBody>
                  <a:tcPr marL="137160" marR="137160" marT="68580" marB="68580">
                    <a:solidFill>
                      <a:schemeClr val="bg2"/>
                    </a:solidFill>
                  </a:tcPr>
                </a:tc>
                <a:extLst>
                  <a:ext uri="{0D108BD9-81ED-4DB2-BD59-A6C34878D82A}">
                    <a16:rowId xmlns:a16="http://schemas.microsoft.com/office/drawing/2014/main" val="10000"/>
                  </a:ext>
                </a:extLst>
              </a:tr>
              <a:tr h="880061">
                <a:tc>
                  <a:txBody>
                    <a:bodyPr/>
                    <a:lstStyle/>
                    <a:p>
                      <a:pPr>
                        <a:defRPr sz="2100">
                          <a:latin typeface="Calibri" panose="020F0502020204030204" pitchFamily="34" charset="0"/>
                        </a:defRPr>
                      </a:pPr>
                      <a:r>
                        <a:t>C... Combinar</a:t>
                      </a:r>
                    </a:p>
                  </a:txBody>
                  <a:tcPr marL="137160" marR="137160" marT="68580" marB="68580">
                    <a:solidFill>
                      <a:srgbClr val="FF0000"/>
                    </a:solidFill>
                  </a:tcPr>
                </a:tc>
                <a:tc>
                  <a:txBody>
                    <a:bodyPr/>
                    <a:lstStyle/>
                    <a:p>
                      <a:pPr>
                        <a:defRPr sz="2100">
                          <a:latin typeface="Calibri" panose="020F0502020204030204" pitchFamily="34" charset="0"/>
                        </a:defRPr>
                      </a:pPr>
                      <a:r>
                        <a:t>¿Podría combinarse o unirse algo para aumentar el interés en tu área? ¿O aumentar el compromiso de la gente local?</a:t>
                      </a:r>
                    </a:p>
                  </a:txBody>
                  <a:tcPr marL="137160" marR="137160" marT="68580" marB="68580">
                    <a:solidFill>
                      <a:srgbClr val="FF0000"/>
                    </a:solidFill>
                  </a:tcPr>
                </a:tc>
                <a:extLst>
                  <a:ext uri="{0D108BD9-81ED-4DB2-BD59-A6C34878D82A}">
                    <a16:rowId xmlns:a16="http://schemas.microsoft.com/office/drawing/2014/main" val="10001"/>
                  </a:ext>
                </a:extLst>
              </a:tr>
              <a:tr h="966782">
                <a:tc>
                  <a:txBody>
                    <a:bodyPr/>
                    <a:lstStyle/>
                    <a:p>
                      <a:pPr>
                        <a:defRPr sz="2100">
                          <a:latin typeface="Calibri" panose="020F0502020204030204" pitchFamily="34" charset="0"/>
                        </a:defRPr>
                      </a:pPr>
                      <a:r>
                        <a:t>A... Adaptar </a:t>
                      </a:r>
                    </a:p>
                  </a:txBody>
                  <a:tcPr marL="137160" marR="137160" marT="68580" marB="68580">
                    <a:solidFill>
                      <a:srgbClr val="00B0F0"/>
                    </a:solidFill>
                  </a:tcPr>
                </a:tc>
                <a:tc>
                  <a:txBody>
                    <a:bodyPr/>
                    <a:lstStyle/>
                    <a:p>
                      <a:pPr>
                        <a:defRPr sz="2100">
                          <a:latin typeface="Calibri" panose="020F0502020204030204" pitchFamily="34" charset="0"/>
                        </a:defRPr>
                      </a:pPr>
                      <a:r>
                        <a:t>¿Qué cambios o ajustes se pueden hacer en las atracciones y recursos que ya tiene tu región? ¿Qué se está haciendo en otras regiones?</a:t>
                      </a:r>
                    </a:p>
                  </a:txBody>
                  <a:tcPr marL="137160" marR="137160" marT="68580" marB="68580">
                    <a:solidFill>
                      <a:srgbClr val="00B0F0"/>
                    </a:solidFill>
                  </a:tcPr>
                </a:tc>
                <a:extLst>
                  <a:ext uri="{0D108BD9-81ED-4DB2-BD59-A6C34878D82A}">
                    <a16:rowId xmlns:a16="http://schemas.microsoft.com/office/drawing/2014/main" val="10002"/>
                  </a:ext>
                </a:extLst>
              </a:tr>
              <a:tr h="800171">
                <a:tc>
                  <a:txBody>
                    <a:bodyPr/>
                    <a:lstStyle/>
                    <a:p>
                      <a:pPr>
                        <a:defRPr sz="2100">
                          <a:latin typeface="Calibri" panose="020F0502020204030204" pitchFamily="34" charset="0"/>
                        </a:defRPr>
                      </a:pPr>
                      <a:r>
                        <a:t>M... Magnificar, Minimizar, Modificar</a:t>
                      </a:r>
                    </a:p>
                  </a:txBody>
                  <a:tcPr marL="137160" marR="137160" marT="68580" marB="68580">
                    <a:solidFill>
                      <a:srgbClr val="00B050"/>
                    </a:solidFill>
                  </a:tcPr>
                </a:tc>
                <a:tc>
                  <a:txBody>
                    <a:bodyPr/>
                    <a:lstStyle/>
                    <a:p>
                      <a:pPr>
                        <a:defRPr sz="2100">
                          <a:latin typeface="Calibri" panose="020F0502020204030204" pitchFamily="34" charset="0"/>
                        </a:defRPr>
                      </a:pPr>
                      <a:r>
                        <a:t>¿Qué podría cambiar y cómo podrías cambiarlo para  aumentar las oportunidades de negocio en tu región?</a:t>
                      </a:r>
                    </a:p>
                  </a:txBody>
                  <a:tcPr marL="137160" marR="137160" marT="68580" marB="68580">
                    <a:solidFill>
                      <a:srgbClr val="00B050"/>
                    </a:solidFill>
                  </a:tcPr>
                </a:tc>
                <a:extLst>
                  <a:ext uri="{0D108BD9-81ED-4DB2-BD59-A6C34878D82A}">
                    <a16:rowId xmlns:a16="http://schemas.microsoft.com/office/drawing/2014/main" val="10003"/>
                  </a:ext>
                </a:extLst>
              </a:tr>
              <a:tr h="1129653">
                <a:tc>
                  <a:txBody>
                    <a:bodyPr/>
                    <a:lstStyle/>
                    <a:p>
                      <a:pPr>
                        <a:defRPr sz="2100">
                          <a:latin typeface="Calibri" panose="020F0502020204030204" pitchFamily="34" charset="0"/>
                        </a:defRPr>
                      </a:pPr>
                      <a:r>
                        <a:t>P... Proporcionar nuevos usos </a:t>
                      </a:r>
                    </a:p>
                  </a:txBody>
                  <a:tcPr marL="137160" marR="137160" marT="68580" marB="68580">
                    <a:solidFill>
                      <a:schemeClr val="bg2">
                        <a:lumMod val="90000"/>
                      </a:schemeClr>
                    </a:solidFill>
                  </a:tcPr>
                </a:tc>
                <a:tc>
                  <a:txBody>
                    <a:bodyPr/>
                    <a:lstStyle/>
                    <a:p>
                      <a:pPr>
                        <a:defRPr sz="2100">
                          <a:latin typeface="Calibri" panose="020F0502020204030204" pitchFamily="34" charset="0"/>
                        </a:defRPr>
                      </a:pPr>
                      <a:r>
                        <a:t>¿De qué otras maneras podrías poner en uso lo que ya tienes/haces? ¿De qué otra manera se puede utilizar una tradición, producto o recurso natural local?</a:t>
                      </a:r>
                    </a:p>
                  </a:txBody>
                  <a:tcPr marL="137160" marR="137160" marT="68580" marB="68580">
                    <a:solidFill>
                      <a:schemeClr val="bg2">
                        <a:lumMod val="90000"/>
                      </a:schemeClr>
                    </a:solidFill>
                  </a:tcPr>
                </a:tc>
                <a:extLst>
                  <a:ext uri="{0D108BD9-81ED-4DB2-BD59-A6C34878D82A}">
                    <a16:rowId xmlns:a16="http://schemas.microsoft.com/office/drawing/2014/main" val="10004"/>
                  </a:ext>
                </a:extLst>
              </a:tr>
              <a:tr h="1459134">
                <a:tc>
                  <a:txBody>
                    <a:bodyPr/>
                    <a:lstStyle/>
                    <a:p>
                      <a:pPr>
                        <a:defRPr sz="2100">
                          <a:latin typeface="Calibri" panose="020F0502020204030204" pitchFamily="34" charset="0"/>
                        </a:defRPr>
                      </a:pPr>
                      <a:r>
                        <a:t>E... Eliminar </a:t>
                      </a:r>
                    </a:p>
                  </a:txBody>
                  <a:tcPr marL="137160" marR="137160" marT="68580" marB="68580">
                    <a:solidFill>
                      <a:schemeClr val="accent1"/>
                    </a:solidFill>
                  </a:tcPr>
                </a:tc>
                <a:tc>
                  <a:txBody>
                    <a:bodyPr/>
                    <a:lstStyle/>
                    <a:p>
                      <a:pPr>
                        <a:defRPr sz="2100">
                          <a:latin typeface="Calibri" panose="020F0502020204030204" pitchFamily="34" charset="0"/>
                        </a:defRPr>
                      </a:pPr>
                      <a:r>
                        <a:t>¿Qué se puede eliminar o mejorar? ¿Podrías eliminar algo poco conveniente de la región (por ejemplo, en lo relativo al turismo)? ¿Podrías cambiar algo que no es atractivo?</a:t>
                      </a:r>
                    </a:p>
                  </a:txBody>
                  <a:tcPr marL="137160" marR="137160" marT="68580" marB="68580">
                    <a:solidFill>
                      <a:srgbClr val="92D050"/>
                    </a:solidFill>
                  </a:tcPr>
                </a:tc>
                <a:extLst>
                  <a:ext uri="{0D108BD9-81ED-4DB2-BD59-A6C34878D82A}">
                    <a16:rowId xmlns:a16="http://schemas.microsoft.com/office/drawing/2014/main" val="10005"/>
                  </a:ext>
                </a:extLst>
              </a:tr>
              <a:tr h="800171">
                <a:tc>
                  <a:txBody>
                    <a:bodyPr/>
                    <a:lstStyle/>
                    <a:p>
                      <a:pPr>
                        <a:defRPr sz="2100">
                          <a:latin typeface="Calibri" panose="020F0502020204030204" pitchFamily="34" charset="0"/>
                        </a:defRPr>
                      </a:pPr>
                      <a:r>
                        <a:t>R...Reorganizar</a:t>
                      </a:r>
                    </a:p>
                  </a:txBody>
                  <a:tcPr marL="137160" marR="137160" marT="68580" marB="68580">
                    <a:solidFill>
                      <a:srgbClr val="0070C0"/>
                    </a:solidFill>
                  </a:tcPr>
                </a:tc>
                <a:tc>
                  <a:txBody>
                    <a:bodyPr/>
                    <a:lstStyle/>
                    <a:p>
                      <a:pPr>
                        <a:defRPr sz="2100">
                          <a:latin typeface="Calibri" panose="020F0502020204030204" pitchFamily="34" charset="0"/>
                        </a:defRPr>
                      </a:pPr>
                      <a:r>
                        <a:rPr dirty="0"/>
                        <a:t>¿</a:t>
                      </a:r>
                      <a:r>
                        <a:rPr dirty="0" err="1"/>
                        <a:t>Qué</a:t>
                      </a:r>
                      <a:r>
                        <a:rPr dirty="0"/>
                        <a:t> </a:t>
                      </a:r>
                      <a:r>
                        <a:rPr dirty="0" err="1"/>
                        <a:t>efectos</a:t>
                      </a:r>
                      <a:r>
                        <a:rPr dirty="0"/>
                        <a:t> </a:t>
                      </a:r>
                      <a:r>
                        <a:rPr dirty="0" err="1"/>
                        <a:t>tendría</a:t>
                      </a:r>
                      <a:r>
                        <a:rPr dirty="0"/>
                        <a:t> </a:t>
                      </a:r>
                      <a:r>
                        <a:rPr dirty="0" err="1"/>
                        <a:t>cambiar</a:t>
                      </a:r>
                      <a:r>
                        <a:rPr dirty="0"/>
                        <a:t> las </a:t>
                      </a:r>
                      <a:r>
                        <a:rPr dirty="0" err="1"/>
                        <a:t>cosas</a:t>
                      </a:r>
                      <a:r>
                        <a:rPr dirty="0"/>
                        <a:t>? ¿</a:t>
                      </a:r>
                      <a:r>
                        <a:rPr dirty="0" err="1"/>
                        <a:t>Cómo</a:t>
                      </a:r>
                      <a:r>
                        <a:rPr dirty="0"/>
                        <a:t> se </a:t>
                      </a:r>
                      <a:r>
                        <a:rPr dirty="0" err="1"/>
                        <a:t>pueden</a:t>
                      </a:r>
                      <a:r>
                        <a:rPr dirty="0"/>
                        <a:t> </a:t>
                      </a:r>
                      <a:r>
                        <a:rPr dirty="0" err="1"/>
                        <a:t>hacer</a:t>
                      </a:r>
                      <a:r>
                        <a:rPr dirty="0"/>
                        <a:t> las </a:t>
                      </a:r>
                      <a:r>
                        <a:rPr dirty="0" err="1"/>
                        <a:t>cosas</a:t>
                      </a:r>
                      <a:r>
                        <a:rPr dirty="0"/>
                        <a:t> de </a:t>
                      </a:r>
                      <a:r>
                        <a:rPr dirty="0" err="1"/>
                        <a:t>otra</a:t>
                      </a:r>
                      <a:r>
                        <a:rPr dirty="0"/>
                        <a:t> </a:t>
                      </a:r>
                      <a:r>
                        <a:rPr dirty="0" err="1"/>
                        <a:t>manera</a:t>
                      </a:r>
                      <a:r>
                        <a:rPr dirty="0"/>
                        <a:t>?</a:t>
                      </a:r>
                    </a:p>
                  </a:txBody>
                  <a:tcPr marL="137160" marR="137160" marT="68580" marB="68580">
                    <a:solidFill>
                      <a:srgbClr val="0070C0"/>
                    </a:solidFill>
                  </a:tcPr>
                </a:tc>
                <a:extLst>
                  <a:ext uri="{0D108BD9-81ED-4DB2-BD59-A6C34878D82A}">
                    <a16:rowId xmlns:a16="http://schemas.microsoft.com/office/drawing/2014/main" val="10006"/>
                  </a:ext>
                </a:extLst>
              </a:tr>
            </a:tbl>
          </a:graphicData>
        </a:graphic>
      </p:graphicFrame>
      <p:pic>
        <p:nvPicPr>
          <p:cNvPr id="3" name="Picture 13">
            <a:extLst>
              <a:ext uri="{FF2B5EF4-FFF2-40B4-BE49-F238E27FC236}">
                <a16:creationId xmlns:a16="http://schemas.microsoft.com/office/drawing/2014/main" id="{90C8BF61-4523-D92C-A15F-7A0B664215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14497">
            <a:off x="16780840" y="6817695"/>
            <a:ext cx="4352147" cy="4346443"/>
          </a:xfrm>
          <a:prstGeom prst="rect">
            <a:avLst/>
          </a:prstGeom>
        </p:spPr>
      </p:pic>
      <p:pic>
        <p:nvPicPr>
          <p:cNvPr id="4" name="Picture 3">
            <a:extLst>
              <a:ext uri="{FF2B5EF4-FFF2-40B4-BE49-F238E27FC236}">
                <a16:creationId xmlns:a16="http://schemas.microsoft.com/office/drawing/2014/main" id="{0AF0F28B-15F5-7D44-F264-E14BC4122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309274" y="-1911727"/>
            <a:ext cx="3334026" cy="3588482"/>
          </a:xfrm>
          <a:prstGeom prst="rect">
            <a:avLst/>
          </a:prstGeom>
        </p:spPr>
      </p:pic>
      <p:sp>
        <p:nvSpPr>
          <p:cNvPr id="7" name="Star: 6 Points 6">
            <a:extLst>
              <a:ext uri="{FF2B5EF4-FFF2-40B4-BE49-F238E27FC236}">
                <a16:creationId xmlns:a16="http://schemas.microsoft.com/office/drawing/2014/main" id="{DA8D1DF4-111A-75FE-C66E-4E30B9E689D0}"/>
              </a:ext>
            </a:extLst>
          </p:cNvPr>
          <p:cNvSpPr/>
          <p:nvPr/>
        </p:nvSpPr>
        <p:spPr>
          <a:xfrm>
            <a:off x="14694757" y="4121630"/>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8</a:t>
            </a:r>
          </a:p>
          <a:p>
            <a:pPr algn="ctr">
              <a:defRPr sz="2400" b="1"/>
            </a:pPr>
            <a:r>
              <a:t>¡Práctica!</a:t>
            </a:r>
          </a:p>
        </p:txBody>
      </p:sp>
    </p:spTree>
    <p:extLst>
      <p:ext uri="{BB962C8B-B14F-4D97-AF65-F5344CB8AC3E}">
        <p14:creationId xmlns:p14="http://schemas.microsoft.com/office/powerpoint/2010/main" val="892984848"/>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492" y="0"/>
            <a:ext cx="14580108" cy="1299411"/>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LAS ETAPAS DE LA LLUVIA DE IDEAS: CONSEJOS </a:t>
            </a:r>
            <a:endParaRPr lang="el-GR" sz="5400" b="1" dirty="0">
              <a:solidFill>
                <a:srgbClr val="00918E"/>
              </a:solidFill>
              <a:latin typeface="Abhaya Libre Regular" panose="020B0604020202020204" charset="0"/>
              <a:cs typeface="Abhaya Libre Regular" panose="020B0604020202020204" charset="0"/>
            </a:endParaRPr>
          </a:p>
        </p:txBody>
      </p:sp>
      <p:sp>
        <p:nvSpPr>
          <p:cNvPr id="3" name="Content Placeholder 2"/>
          <p:cNvSpPr>
            <a:spLocks noGrp="1"/>
          </p:cNvSpPr>
          <p:nvPr>
            <p:ph idx="1"/>
          </p:nvPr>
        </p:nvSpPr>
        <p:spPr>
          <a:xfrm>
            <a:off x="914400" y="1754886"/>
            <a:ext cx="13475208" cy="7851809"/>
          </a:xfrm>
        </p:spPr>
        <p:txBody>
          <a:bodyPr>
            <a:normAutofit fontScale="92500" lnSpcReduction="20000"/>
          </a:bodyPr>
          <a:lstStyle/>
          <a:p>
            <a:pPr marL="0" indent="0" algn="l" fontAlgn="auto">
              <a:buNone/>
              <a:defRPr sz="2600" b="1">
                <a:solidFill>
                  <a:srgbClr val="00918E"/>
                </a:solidFill>
                <a:effectLst/>
                <a:latin typeface="Abhaya Libre Regular" panose="020B0604020202020204" charset="0"/>
                <a:cs typeface="Abhaya Libre Regular" panose="020B0604020202020204" charset="0"/>
              </a:defRPr>
            </a:pPr>
            <a:r>
              <a:t>ANTES:</a:t>
            </a:r>
          </a:p>
          <a:p>
            <a:pPr marL="0" indent="0" algn="l" fontAlgn="auto">
              <a:buNone/>
            </a:pPr>
            <a:endParaRPr lang="en-US" sz="2600" b="1" i="0" dirty="0">
              <a:solidFill>
                <a:srgbClr val="00918E"/>
              </a:solidFill>
              <a:effectLst/>
              <a:latin typeface="Abhaya Libre Regular" panose="020B0604020202020204" charset="0"/>
              <a:cs typeface="Abhaya Libre Regular" panose="020B0604020202020204" charset="0"/>
            </a:endParaRPr>
          </a:p>
          <a:p>
            <a:pPr algn="l" fontAlgn="auto">
              <a:buClr>
                <a:srgbClr val="00918E"/>
              </a:buClr>
              <a:defRPr sz="2600">
                <a:latin typeface="Abhaya Libre Regular" panose="020B0604020202020204" charset="0"/>
                <a:cs typeface="Abhaya Libre Regular" panose="020B0604020202020204" charset="0"/>
              </a:defRPr>
            </a:pPr>
            <a:r>
              <a:t>Elige el tema y compártelo junto con la </a:t>
            </a:r>
            <a:r>
              <a:rPr>
                <a:effectLst/>
              </a:rPr>
              <a:t>invitación a la reunión y pide a cada persona invitada que traiga tres ideas para compartir durante la sesión. </a:t>
            </a:r>
          </a:p>
          <a:p>
            <a:pPr algn="l" fontAlgn="auto">
              <a:buClr>
                <a:srgbClr val="00918E"/>
              </a:buClr>
              <a:defRPr sz="2600">
                <a:effectLst/>
                <a:latin typeface="Abhaya Libre Regular" panose="020B0604020202020204" charset="0"/>
                <a:cs typeface="Abhaya Libre Regular" panose="020B0604020202020204" charset="0"/>
              </a:defRPr>
            </a:pPr>
            <a:r>
              <a:t>Asegúrate de emplear el tiempo suficiente para que la sesión sea efectiva, pero esté centrada en el objetivo. La motivación disminuye con cada sesión de seguimiento, pero tres horas de lluvia de ideas son demasiadas. Intenta mantener la efectividad: realiza sesiones de entre 30 minutos y una hora (si se trata de un tema complicado/nuevo) o una hora y media si el grupo es grande.</a:t>
            </a:r>
          </a:p>
          <a:p>
            <a:pPr algn="l" fontAlgn="auto"/>
            <a:endParaRPr lang="en-US" sz="2600" b="0" i="0" dirty="0">
              <a:effectLst/>
              <a:latin typeface="Abhaya Libre Regular" panose="020B0604020202020204" charset="0"/>
              <a:cs typeface="Abhaya Libre Regular" panose="020B0604020202020204" charset="0"/>
            </a:endParaRPr>
          </a:p>
          <a:p>
            <a:pPr marL="0" indent="0" algn="l" fontAlgn="auto">
              <a:buNone/>
              <a:defRPr sz="2600" b="1">
                <a:solidFill>
                  <a:srgbClr val="00918E"/>
                </a:solidFill>
                <a:effectLst/>
                <a:latin typeface="Abhaya Libre Regular" panose="020B0604020202020204" charset="0"/>
                <a:cs typeface="Abhaya Libre Regular" panose="020B0604020202020204" charset="0"/>
              </a:defRPr>
            </a:pPr>
            <a:r>
              <a:t>DURANTE:</a:t>
            </a:r>
          </a:p>
          <a:p>
            <a:pPr marL="0" indent="0" algn="l" fontAlgn="auto">
              <a:buNone/>
            </a:pPr>
            <a:endParaRPr lang="en-US" sz="2600" b="1" i="0" dirty="0">
              <a:solidFill>
                <a:srgbClr val="00918E"/>
              </a:solidFill>
              <a:effectLst/>
              <a:latin typeface="Abhaya Libre Regular" panose="020B0604020202020204" charset="0"/>
              <a:cs typeface="Abhaya Libre Regular" panose="020B0604020202020204" charset="0"/>
            </a:endParaRPr>
          </a:p>
          <a:p>
            <a:pPr algn="l" fontAlgn="auto">
              <a:buClr>
                <a:srgbClr val="00918E"/>
              </a:buClr>
              <a:defRPr sz="2600">
                <a:latin typeface="Abhaya Libre Regular" panose="020B0604020202020204" charset="0"/>
                <a:cs typeface="Abhaya Libre Regular" panose="020B0604020202020204" charset="0"/>
              </a:defRPr>
            </a:pPr>
            <a:r>
              <a:rPr>
                <a:effectLst/>
              </a:rPr>
              <a:t>Al igual que con cualquier reunión, una sesión de lluvia de ideas necesita estructura y orientación. Designa una persona facilitadora para fomentar la participación, actuar como cronometrador y </a:t>
            </a:r>
            <a:r>
              <a:t>gestionar un ambiente positivo e inclusivo y rechazar comentarios sobre ideas hasta la etapa de evaluación posterior.</a:t>
            </a:r>
            <a:endParaRPr lang="en-US" sz="2600" b="0" i="0" dirty="0">
              <a:effectLst/>
              <a:latin typeface="Abhaya Libre Regular" panose="020B0604020202020204" charset="0"/>
              <a:cs typeface="Abhaya Libre Regular" panose="020B0604020202020204" charset="0"/>
            </a:endParaRPr>
          </a:p>
          <a:p>
            <a:pPr algn="l" fontAlgn="auto">
              <a:buClr>
                <a:srgbClr val="00918E"/>
              </a:buClr>
              <a:defRPr sz="2600">
                <a:latin typeface="Abhaya Libre Regular" panose="020B0604020202020204" charset="0"/>
                <a:cs typeface="Abhaya Libre Regular" panose="020B0604020202020204" charset="0"/>
              </a:defRPr>
            </a:pPr>
            <a:r>
              <a:rPr>
                <a:effectLst/>
              </a:rPr>
              <a:t>Mantén un registro de tus ideas en una pizarra o con notas adhesivas en una pared. Preferiblemente, emplea un método que </a:t>
            </a:r>
            <a:r>
              <a:t>no es lineal.</a:t>
            </a:r>
          </a:p>
          <a:p>
            <a:pPr algn="l" fontAlgn="auto">
              <a:buClr>
                <a:srgbClr val="00918E"/>
              </a:buClr>
              <a:defRPr sz="2600">
                <a:effectLst/>
                <a:latin typeface="Abhaya Libre Regular" panose="020B0604020202020204" charset="0"/>
                <a:cs typeface="Abhaya Libre Regular" panose="020B0604020202020204" charset="0"/>
              </a:defRPr>
            </a:pPr>
            <a:r>
              <a:t>Esto servirá como una prueba visual de tu progreso que ayudará a mantener al equipo motivado. </a:t>
            </a:r>
          </a:p>
          <a:p>
            <a:pPr algn="l" fontAlgn="auto">
              <a:buClr>
                <a:srgbClr val="00918E"/>
              </a:buClr>
              <a:defRPr sz="2600">
                <a:effectLst/>
                <a:latin typeface="Abhaya Libre Regular" panose="020B0604020202020204" charset="0"/>
                <a:cs typeface="Abhaya Libre Regular" panose="020B0604020202020204" charset="0"/>
              </a:defRPr>
            </a:pPr>
            <a:r>
              <a:t>Antes de finalizar la sesión, asegúrate de que haya expectativas y conclusiones claras y consensuadas. Todo el mundo tiene que salir de la sesión sabiendo lo que sigue y cómo va a desempeñar su papel en la ejecución (en caso de que tenga que hacer algo).</a:t>
            </a:r>
          </a:p>
          <a:p>
            <a:pPr algn="l" fontAlgn="auto">
              <a:buClr>
                <a:srgbClr val="00918E"/>
              </a:buClr>
            </a:pPr>
            <a:endParaRPr lang="en-US" sz="2600" dirty="0">
              <a:latin typeface="Abhaya Libre Regular" panose="020B0604020202020204" charset="0"/>
              <a:cs typeface="Abhaya Libre Regular" panose="020B0604020202020204" charset="0"/>
            </a:endParaRPr>
          </a:p>
          <a:p>
            <a:pPr marL="0" indent="0" algn="l" fontAlgn="auto">
              <a:buClr>
                <a:srgbClr val="00918E"/>
              </a:buClr>
              <a:buNone/>
              <a:defRPr sz="2600" b="1">
                <a:solidFill>
                  <a:srgbClr val="00918E"/>
                </a:solidFill>
                <a:effectLst/>
                <a:latin typeface="Abhaya Libre Regular" panose="020B0604020202020204" charset="0"/>
                <a:cs typeface="Abhaya Libre Regular" panose="020B0604020202020204" charset="0"/>
              </a:defRPr>
            </a:pPr>
            <a:r>
              <a:t>DESPUÉS: </a:t>
            </a:r>
          </a:p>
          <a:p>
            <a:pPr algn="l" fontAlgn="auto">
              <a:buClr>
                <a:srgbClr val="00918E"/>
              </a:buClr>
              <a:defRPr sz="2600">
                <a:effectLst/>
                <a:latin typeface="Abhaya Libre Regular" panose="020B0604020202020204" charset="0"/>
                <a:cs typeface="Abhaya Libre Regular" panose="020B0604020202020204" charset="0"/>
              </a:defRPr>
            </a:pPr>
            <a:r>
              <a:t>Haz saber a la gente lo que has hecho con tus ideas (aunque hayan sido rechazados por una autoridad superior).</a:t>
            </a:r>
          </a:p>
          <a:p>
            <a:endParaRPr lang="el-GR" dirty="0"/>
          </a:p>
        </p:txBody>
      </p:sp>
      <p:pic>
        <p:nvPicPr>
          <p:cNvPr id="4" name="Picture 3">
            <a:extLst>
              <a:ext uri="{FF2B5EF4-FFF2-40B4-BE49-F238E27FC236}">
                <a16:creationId xmlns:a16="http://schemas.microsoft.com/office/drawing/2014/main" id="{C0756A6E-3896-1425-45AE-EC7441C6F0A6}"/>
              </a:ext>
            </a:extLst>
          </p:cNvPr>
          <p:cNvPicPr>
            <a:picLocks noChangeAspect="1"/>
          </p:cNvPicPr>
          <p:nvPr/>
        </p:nvPicPr>
        <p:blipFill rotWithShape="1">
          <a:blip r:embed="rId2"/>
          <a:srcRect l="64998" t="59630" r="29585" b="17407"/>
          <a:stretch/>
        </p:blipFill>
        <p:spPr>
          <a:xfrm rot="16200000">
            <a:off x="696016" y="-1157702"/>
            <a:ext cx="1680352" cy="4006993"/>
          </a:xfrm>
          <a:prstGeom prst="rect">
            <a:avLst/>
          </a:prstGeom>
        </p:spPr>
      </p:pic>
      <p:pic>
        <p:nvPicPr>
          <p:cNvPr id="8" name="Picture 7">
            <a:extLst>
              <a:ext uri="{FF2B5EF4-FFF2-40B4-BE49-F238E27FC236}">
                <a16:creationId xmlns:a16="http://schemas.microsoft.com/office/drawing/2014/main" id="{9495A3CE-1BAA-FFC9-030A-1CCB5DF0D181}"/>
              </a:ext>
            </a:extLst>
          </p:cNvPr>
          <p:cNvPicPr>
            <a:picLocks noChangeAspect="1"/>
          </p:cNvPicPr>
          <p:nvPr/>
        </p:nvPicPr>
        <p:blipFill rotWithShape="1">
          <a:blip r:embed="rId3"/>
          <a:srcRect l="65431" t="39630" r="26415" b="38889"/>
          <a:stretch/>
        </p:blipFill>
        <p:spPr>
          <a:xfrm>
            <a:off x="16730037" y="8501795"/>
            <a:ext cx="1491155" cy="2209800"/>
          </a:xfrm>
          <a:prstGeom prst="rect">
            <a:avLst/>
          </a:prstGeom>
        </p:spPr>
      </p:pic>
      <p:grpSp>
        <p:nvGrpSpPr>
          <p:cNvPr id="9" name="Group 12">
            <a:extLst>
              <a:ext uri="{FF2B5EF4-FFF2-40B4-BE49-F238E27FC236}">
                <a16:creationId xmlns:a16="http://schemas.microsoft.com/office/drawing/2014/main" id="{0B769C29-F6F0-5A83-7136-522356DF014D}"/>
              </a:ext>
            </a:extLst>
          </p:cNvPr>
          <p:cNvGrpSpPr/>
          <p:nvPr/>
        </p:nvGrpSpPr>
        <p:grpSpPr>
          <a:xfrm>
            <a:off x="15327877" y="209183"/>
            <a:ext cx="2900572" cy="807705"/>
            <a:chOff x="0" y="0"/>
            <a:chExt cx="3867430" cy="1076939"/>
          </a:xfrm>
        </p:grpSpPr>
        <p:pic>
          <p:nvPicPr>
            <p:cNvPr id="10" name="Picture 13">
              <a:extLst>
                <a:ext uri="{FF2B5EF4-FFF2-40B4-BE49-F238E27FC236}">
                  <a16:creationId xmlns:a16="http://schemas.microsoft.com/office/drawing/2014/main" id="{22F13DC6-A8C2-4796-AC65-05386EEB89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867430" cy="618789"/>
            </a:xfrm>
            <a:prstGeom prst="rect">
              <a:avLst/>
            </a:prstGeom>
          </p:spPr>
        </p:pic>
        <p:pic>
          <p:nvPicPr>
            <p:cNvPr id="11" name="Picture 14">
              <a:extLst>
                <a:ext uri="{FF2B5EF4-FFF2-40B4-BE49-F238E27FC236}">
                  <a16:creationId xmlns:a16="http://schemas.microsoft.com/office/drawing/2014/main" id="{F1FB3690-94B8-ECEF-A85F-5C005D0B7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58151"/>
              <a:ext cx="3867430" cy="618789"/>
            </a:xfrm>
            <a:prstGeom prst="rect">
              <a:avLst/>
            </a:prstGeom>
          </p:spPr>
        </p:pic>
      </p:grpSp>
      <p:sp>
        <p:nvSpPr>
          <p:cNvPr id="5" name="Star: 6 Points 4">
            <a:extLst>
              <a:ext uri="{FF2B5EF4-FFF2-40B4-BE49-F238E27FC236}">
                <a16:creationId xmlns:a16="http://schemas.microsoft.com/office/drawing/2014/main" id="{960BCFFF-A895-8ED9-399B-83A5689D98F6}"/>
              </a:ext>
            </a:extLst>
          </p:cNvPr>
          <p:cNvSpPr/>
          <p:nvPr/>
        </p:nvSpPr>
        <p:spPr>
          <a:xfrm>
            <a:off x="14731306" y="4389876"/>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spTree>
    <p:extLst>
      <p:ext uri="{BB962C8B-B14F-4D97-AF65-F5344CB8AC3E}">
        <p14:creationId xmlns:p14="http://schemas.microsoft.com/office/powerpoint/2010/main" val="3757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3059" y="6638811"/>
            <a:ext cx="14902126" cy="2724032"/>
          </a:xfrm>
          <a:solidFill>
            <a:schemeClr val="bg1"/>
          </a:solidFill>
        </p:spPr>
        <p:txBody>
          <a:bodyPr>
            <a:normAutofit lnSpcReduction="10000"/>
          </a:bodyPr>
          <a:lstStyle/>
          <a:p>
            <a:pPr marL="0" indent="0">
              <a:buNone/>
              <a:defRPr sz="2400">
                <a:solidFill>
                  <a:srgbClr val="00918E"/>
                </a:solidFill>
                <a:latin typeface="Abhaya Libre Regular" panose="020B0604020202020204" charset="0"/>
                <a:cs typeface="Abhaya Libre Regular" panose="020B0604020202020204" charset="0"/>
              </a:defRPr>
            </a:pPr>
            <a:r>
              <a:rPr b="1"/>
              <a:t>3. No te olvides de las buenas ideas:</a:t>
            </a:r>
          </a:p>
          <a:p>
            <a:pPr>
              <a:buClr>
                <a:srgbClr val="00918E"/>
              </a:buClr>
              <a:buSzPct val="105000"/>
              <a:defRPr sz="2400">
                <a:solidFill>
                  <a:schemeClr val="tx1">
                    <a:lumMod val="85000"/>
                    <a:lumOff val="15000"/>
                  </a:schemeClr>
                </a:solidFill>
                <a:latin typeface="Abhaya Libre Regular" panose="020B0604020202020204" charset="0"/>
                <a:cs typeface="Abhaya Libre Regular" panose="020B0604020202020204" charset="0"/>
              </a:defRPr>
            </a:pPr>
            <a:r>
              <a:t>La mayoría de las personas comparten sus ideas con entusiasmo en un entorno seguro, donde no hay juicio, pero deberían ver algún tipo de resultado de la lluvia de ideas para mantener su motivación. </a:t>
            </a:r>
          </a:p>
          <a:p>
            <a:pPr>
              <a:buClr>
                <a:srgbClr val="00918E"/>
              </a:buClr>
              <a:buSzPct val="105000"/>
              <a:defRPr sz="2400">
                <a:solidFill>
                  <a:schemeClr val="tx1">
                    <a:lumMod val="85000"/>
                    <a:lumOff val="15000"/>
                  </a:schemeClr>
                </a:solidFill>
                <a:latin typeface="Abhaya Libre Regular" panose="020B0604020202020204" charset="0"/>
                <a:cs typeface="Abhaya Libre Regular" panose="020B0604020202020204" charset="0"/>
              </a:defRPr>
            </a:pPr>
            <a:r>
              <a:t>Antes de realizar una sesión de lluvia de ideas, es importante identificar los criterios que utilizarás para evaluar ideas (presupuesto, velocidad, facilidad de aplicación, etc.). Compártelas con el grupo, especifica qué harás con las buenas ideas: investigarlas o entregarlas a otro grupo. De alguna manera, la gente necesita ver que sus ideas van a alguna parte.</a:t>
            </a:r>
            <a:endParaRPr lang="el-GR" sz="2400" dirty="0">
              <a:solidFill>
                <a:schemeClr val="tx1">
                  <a:lumMod val="85000"/>
                  <a:lumOff val="15000"/>
                </a:schemeClr>
              </a:solidFill>
              <a:latin typeface="Abhaya Libre Regular" panose="020B0604020202020204" charset="0"/>
              <a:cs typeface="Abhaya Libre Regular" panose="020B0604020202020204" charset="0"/>
            </a:endParaRPr>
          </a:p>
        </p:txBody>
      </p:sp>
      <p:sp>
        <p:nvSpPr>
          <p:cNvPr id="4" name="TextBox 3"/>
          <p:cNvSpPr txBox="1"/>
          <p:nvPr/>
        </p:nvSpPr>
        <p:spPr>
          <a:xfrm>
            <a:off x="1273452" y="1985028"/>
            <a:ext cx="15886965" cy="1569660"/>
          </a:xfrm>
          <a:prstGeom prst="rect">
            <a:avLst/>
          </a:prstGeom>
          <a:noFill/>
        </p:spPr>
        <p:txBody>
          <a:bodyPr wrap="square">
            <a:spAutoFit/>
          </a:bodyPr>
          <a:lstStyle/>
          <a:p>
            <a:pPr>
              <a:defRPr sz="2400" b="1">
                <a:solidFill>
                  <a:srgbClr val="00918E"/>
                </a:solidFill>
                <a:latin typeface="Abhaya Libre Regular" panose="020B0604020202020204" charset="0"/>
                <a:cs typeface="Abhaya Libre Regular" panose="020B0604020202020204" charset="0"/>
              </a:defRPr>
            </a:pPr>
            <a:r>
              <a:t>1. Identifica los criterios para evaluar las ideas:</a:t>
            </a:r>
          </a:p>
          <a:p>
            <a:pPr marL="457200" indent="-457200">
              <a:buClr>
                <a:srgbClr val="00918E"/>
              </a:buClr>
              <a:buSzPct val="105000"/>
              <a:buFont typeface="Arial" panose="020B0604020202020204" pitchFamily="34" charset="0"/>
              <a:buChar char="•"/>
              <a:defRPr sz="2400">
                <a:solidFill>
                  <a:schemeClr val="tx1">
                    <a:lumMod val="85000"/>
                    <a:lumOff val="15000"/>
                  </a:schemeClr>
                </a:solidFill>
                <a:latin typeface="Abhaya Libre Regular" panose="020B0604020202020204" charset="0"/>
                <a:cs typeface="Abhaya Libre Regular" panose="020B0604020202020204" charset="0"/>
              </a:defRPr>
            </a:pPr>
            <a:r>
              <a:t>Cuando llegue el momento de la lluvia de ideas, hay un siguiente paso importante. Cada idea debe ser debatirse y evaluarse sobre una base de criterios específicos (ejemplos: necesitamos generar ingresos/necesitamos atraer a más turistas). El objetivo es garantizar que surja una idea o solución potencialmente exitosa.</a:t>
            </a:r>
            <a:endParaRPr lang="el-GR" sz="2400" dirty="0">
              <a:solidFill>
                <a:schemeClr val="tx1">
                  <a:lumMod val="85000"/>
                  <a:lumOff val="15000"/>
                </a:schemeClr>
              </a:solidFill>
              <a:latin typeface="Abhaya Libre Regular" panose="020B0604020202020204" charset="0"/>
              <a:cs typeface="Abhaya Libre Regular" panose="020B0604020202020204" charset="0"/>
            </a:endParaRPr>
          </a:p>
        </p:txBody>
      </p:sp>
      <p:sp>
        <p:nvSpPr>
          <p:cNvPr id="5" name="TextBox 4"/>
          <p:cNvSpPr txBox="1"/>
          <p:nvPr/>
        </p:nvSpPr>
        <p:spPr>
          <a:xfrm>
            <a:off x="1127583" y="3771900"/>
            <a:ext cx="13742625" cy="2308324"/>
          </a:xfrm>
          <a:prstGeom prst="rect">
            <a:avLst/>
          </a:prstGeom>
          <a:noFill/>
        </p:spPr>
        <p:txBody>
          <a:bodyPr wrap="square">
            <a:spAutoFit/>
          </a:bodyPr>
          <a:lstStyle/>
          <a:p>
            <a:pPr>
              <a:defRPr sz="2400" b="1">
                <a:solidFill>
                  <a:srgbClr val="00918E"/>
                </a:solidFill>
                <a:latin typeface="Abhaya Libre Regular" panose="020B0604020202020204" charset="0"/>
                <a:cs typeface="Abhaya Libre Regular" panose="020B0604020202020204" charset="0"/>
              </a:defRPr>
            </a:pPr>
            <a:r>
              <a:t>2. Facilita el debate de evaluación:</a:t>
            </a:r>
          </a:p>
          <a:p>
            <a:pPr marL="457200" indent="-457200">
              <a:buClr>
                <a:srgbClr val="00918E"/>
              </a:buClr>
              <a:buSzPct val="105000"/>
              <a:buFont typeface="Arial" panose="020B0604020202020204" pitchFamily="34" charset="0"/>
              <a:buChar char="•"/>
              <a:defRPr sz="2400">
                <a:solidFill>
                  <a:schemeClr val="tx1">
                    <a:lumMod val="85000"/>
                    <a:lumOff val="15000"/>
                  </a:schemeClr>
                </a:solidFill>
                <a:latin typeface="Abhaya Libre Regular" panose="020B0604020202020204" charset="0"/>
                <a:cs typeface="Abhaya Libre Regular" panose="020B0604020202020204" charset="0"/>
              </a:defRPr>
            </a:pPr>
            <a:r>
              <a:t>Asegúrate de que prevalezcan el pensamiento positivo y el intercambio de información y opiniones. Anima a la gente a no defender una idea simplemente porque es la suya. Consulta los criterios y solicita comentarios fundamentados. Ten en cuenta que algunas ideas pueden sonar a locura, pero se pueden aprovechar parcialmente o en su totalidad en una forma simplificada. </a:t>
            </a:r>
          </a:p>
          <a:p>
            <a:pPr marL="457200" indent="-457200">
              <a:buClr>
                <a:srgbClr val="00918E"/>
              </a:buClr>
              <a:buSzPct val="105000"/>
              <a:buFont typeface="Arial" panose="020B0604020202020204" pitchFamily="34" charset="0"/>
              <a:buChar char="•"/>
              <a:defRPr sz="2400">
                <a:solidFill>
                  <a:schemeClr val="tx1">
                    <a:lumMod val="85000"/>
                    <a:lumOff val="15000"/>
                  </a:schemeClr>
                </a:solidFill>
                <a:latin typeface="Abhaya Libre Regular" panose="020B0604020202020204" charset="0"/>
                <a:cs typeface="Abhaya Libre Regular" panose="020B0604020202020204" charset="0"/>
              </a:defRPr>
            </a:pPr>
            <a:r>
              <a:t>No descartes estas ideas locas, y no permitas que la gente descarte o se burle de tales ideas. Elige las ideas que mejor se adapten a tu objetivo y usa otras herramientas (los 6 sombreros para pensar o Design Thinking) para explorarlas más a fondo.</a:t>
            </a:r>
            <a:endParaRPr lang="el-GR" sz="2400" dirty="0">
              <a:solidFill>
                <a:schemeClr val="tx1">
                  <a:lumMod val="85000"/>
                  <a:lumOff val="15000"/>
                </a:schemeClr>
              </a:solidFill>
              <a:latin typeface="Abhaya Libre Regular" panose="020B0604020202020204" charset="0"/>
              <a:cs typeface="Abhaya Libre Regular" panose="020B0604020202020204" charset="0"/>
            </a:endParaRPr>
          </a:p>
        </p:txBody>
      </p:sp>
      <p:sp>
        <p:nvSpPr>
          <p:cNvPr id="6" name="TextBox 5"/>
          <p:cNvSpPr txBox="1"/>
          <p:nvPr/>
        </p:nvSpPr>
        <p:spPr>
          <a:xfrm>
            <a:off x="1371600" y="918374"/>
            <a:ext cx="1769807" cy="523220"/>
          </a:xfrm>
          <a:prstGeom prst="rect">
            <a:avLst/>
          </a:prstGeom>
          <a:noFill/>
        </p:spPr>
        <p:txBody>
          <a:bodyPr wrap="square">
            <a:spAutoFit/>
          </a:bodyPr>
          <a:lstStyle/>
          <a:p>
            <a:pPr>
              <a:defRPr sz="2800" b="1">
                <a:solidFill>
                  <a:srgbClr val="00918E"/>
                </a:solidFill>
                <a:latin typeface="Abhaya Libre Regular" panose="020B0604020202020204" charset="0"/>
                <a:cs typeface="Abhaya Libre Regular" panose="020B0604020202020204" charset="0"/>
              </a:defRPr>
            </a:pPr>
            <a:r>
              <a:t>DESPUÉS</a:t>
            </a:r>
          </a:p>
        </p:txBody>
      </p:sp>
      <p:sp>
        <p:nvSpPr>
          <p:cNvPr id="7" name="Star: 6 Points 6">
            <a:extLst>
              <a:ext uri="{FF2B5EF4-FFF2-40B4-BE49-F238E27FC236}">
                <a16:creationId xmlns:a16="http://schemas.microsoft.com/office/drawing/2014/main" id="{2D431972-EC0D-F604-BC84-811DF288C19F}"/>
              </a:ext>
            </a:extLst>
          </p:cNvPr>
          <p:cNvSpPr/>
          <p:nvPr/>
        </p:nvSpPr>
        <p:spPr>
          <a:xfrm>
            <a:off x="14706600" y="3771900"/>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sp>
        <p:nvSpPr>
          <p:cNvPr id="8" name="Title 1">
            <a:extLst>
              <a:ext uri="{FF2B5EF4-FFF2-40B4-BE49-F238E27FC236}">
                <a16:creationId xmlns:a16="http://schemas.microsoft.com/office/drawing/2014/main" id="{2EBDDCED-E102-59A0-AE32-93F6689A744E}"/>
              </a:ext>
            </a:extLst>
          </p:cNvPr>
          <p:cNvSpPr>
            <a:spLocks noGrp="1"/>
          </p:cNvSpPr>
          <p:nvPr>
            <p:ph type="title"/>
          </p:nvPr>
        </p:nvSpPr>
        <p:spPr>
          <a:xfrm>
            <a:off x="2182813" y="0"/>
            <a:ext cx="14581187" cy="1304925"/>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LAS ETAPAS DE LA LLUVIA DE IDEAS: CONSEJOS </a:t>
            </a:r>
            <a:endParaRPr lang="el-GR" sz="5400" b="1" dirty="0">
              <a:solidFill>
                <a:srgbClr val="00918E"/>
              </a:solidFill>
              <a:latin typeface="Abhaya Libre Regular" panose="020B0604020202020204" charset="0"/>
              <a:cs typeface="Abhaya Libre Regular" panose="020B0604020202020204" charset="0"/>
            </a:endParaRPr>
          </a:p>
        </p:txBody>
      </p:sp>
      <p:pic>
        <p:nvPicPr>
          <p:cNvPr id="9" name="Picture 8">
            <a:extLst>
              <a:ext uri="{FF2B5EF4-FFF2-40B4-BE49-F238E27FC236}">
                <a16:creationId xmlns:a16="http://schemas.microsoft.com/office/drawing/2014/main" id="{B404037B-D202-E134-E107-2A1F461539EA}"/>
              </a:ext>
            </a:extLst>
          </p:cNvPr>
          <p:cNvPicPr>
            <a:picLocks noChangeAspect="1"/>
          </p:cNvPicPr>
          <p:nvPr/>
        </p:nvPicPr>
        <p:blipFill rotWithShape="1">
          <a:blip r:embed="rId2"/>
          <a:srcRect l="64998" t="59630" r="29585" b="17407"/>
          <a:stretch/>
        </p:blipFill>
        <p:spPr>
          <a:xfrm rot="16200000">
            <a:off x="929383" y="-1144927"/>
            <a:ext cx="1680352" cy="4006993"/>
          </a:xfrm>
          <a:prstGeom prst="rect">
            <a:avLst/>
          </a:prstGeom>
        </p:spPr>
      </p:pic>
      <p:grpSp>
        <p:nvGrpSpPr>
          <p:cNvPr id="10" name="Group 12">
            <a:extLst>
              <a:ext uri="{FF2B5EF4-FFF2-40B4-BE49-F238E27FC236}">
                <a16:creationId xmlns:a16="http://schemas.microsoft.com/office/drawing/2014/main" id="{5DD1E0D5-2E16-EA1B-CEF8-F8A56F930B0A}"/>
              </a:ext>
            </a:extLst>
          </p:cNvPr>
          <p:cNvGrpSpPr/>
          <p:nvPr/>
        </p:nvGrpSpPr>
        <p:grpSpPr>
          <a:xfrm>
            <a:off x="15544800" y="9452718"/>
            <a:ext cx="2900572" cy="807705"/>
            <a:chOff x="0" y="0"/>
            <a:chExt cx="3867430" cy="1076939"/>
          </a:xfrm>
        </p:grpSpPr>
        <p:pic>
          <p:nvPicPr>
            <p:cNvPr id="11" name="Picture 13">
              <a:extLst>
                <a:ext uri="{FF2B5EF4-FFF2-40B4-BE49-F238E27FC236}">
                  <a16:creationId xmlns:a16="http://schemas.microsoft.com/office/drawing/2014/main" id="{A6FFDEEF-325C-B974-7EDC-BCBFAF5EC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867430" cy="618789"/>
            </a:xfrm>
            <a:prstGeom prst="rect">
              <a:avLst/>
            </a:prstGeom>
          </p:spPr>
        </p:pic>
        <p:pic>
          <p:nvPicPr>
            <p:cNvPr id="12" name="Picture 14">
              <a:extLst>
                <a:ext uri="{FF2B5EF4-FFF2-40B4-BE49-F238E27FC236}">
                  <a16:creationId xmlns:a16="http://schemas.microsoft.com/office/drawing/2014/main" id="{2BD7227A-2E4C-68F9-2941-77FA16BA29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215689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0"/>
            <a:ext cx="14580108" cy="1469571"/>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7 pasos para hacer un mapa conceptual</a:t>
            </a:r>
            <a:endParaRPr lang="el-GR" sz="5400" dirty="0">
              <a:solidFill>
                <a:srgbClr val="00918E"/>
              </a:solidFill>
              <a:latin typeface="Abhaya Libre Regular" panose="020B0604020202020204" charset="0"/>
              <a:cs typeface="Abhaya Libre Regular" panose="020B0604020202020204" charset="0"/>
            </a:endParaRPr>
          </a:p>
        </p:txBody>
      </p:sp>
      <p:sp>
        <p:nvSpPr>
          <p:cNvPr id="3" name="Content Placeholder 2"/>
          <p:cNvSpPr>
            <a:spLocks noGrp="1"/>
          </p:cNvSpPr>
          <p:nvPr>
            <p:ph idx="1"/>
          </p:nvPr>
        </p:nvSpPr>
        <p:spPr>
          <a:xfrm>
            <a:off x="1066800" y="1836965"/>
            <a:ext cx="14951530" cy="6035040"/>
          </a:xfrm>
        </p:spPr>
        <p:txBody>
          <a:bodyPr/>
          <a:lstStyle/>
          <a:p>
            <a:pPr marL="685800" indent="-685800" fontAlgn="base">
              <a:buClr>
                <a:srgbClr val="00918E"/>
              </a:buClr>
              <a:buFont typeface="+mj-lt"/>
              <a:buAutoNum type="arabicPeriod" startAt="2"/>
              <a:defRPr b="1">
                <a:solidFill>
                  <a:srgbClr val="00918E"/>
                </a:solidFill>
              </a:defRPr>
            </a:pPr>
            <a:r>
              <a:t>Utiliza una IMAGEN o FOTO para tu idea central. </a:t>
            </a:r>
          </a:p>
          <a:p>
            <a:pPr marL="685800" indent="-685800" fontAlgn="base">
              <a:buClr>
                <a:schemeClr val="accent1">
                  <a:lumMod val="75000"/>
                </a:schemeClr>
              </a:buClr>
              <a:buNone/>
            </a:pPr>
            <a:r>
              <a:t>¿Por qué?</a:t>
            </a:r>
          </a:p>
          <a:p>
            <a:pPr marL="685800" indent="-83345" fontAlgn="base">
              <a:buClr>
                <a:schemeClr val="accent1">
                  <a:lumMod val="75000"/>
                </a:schemeClr>
              </a:buClr>
              <a:buNone/>
            </a:pPr>
            <a:r>
              <a:rPr b="1" i="1">
                <a:solidFill>
                  <a:schemeClr val="bg2">
                    <a:lumMod val="25000"/>
                  </a:schemeClr>
                </a:solidFill>
              </a:rPr>
              <a:t>Porque una imagen vale más que mil palabras y te ayuda a usar tu imaginación. Una imagen central es más interesante, mantiene tu atención, te ayuda a concentrarte y estimula tu cerebro.</a:t>
            </a:r>
            <a:endParaRPr lang="el-GR" i="1" dirty="0">
              <a:solidFill>
                <a:schemeClr val="bg2">
                  <a:lumMod val="25000"/>
                </a:schemeClr>
              </a:solidFill>
            </a:endParaRPr>
          </a:p>
        </p:txBody>
      </p:sp>
      <p:pic>
        <p:nvPicPr>
          <p:cNvPr id="27650" name="Picture 2" descr="http://cliparts.co/cliparts/kcK/oB8/kcKoB8BGi.jpg"/>
          <p:cNvPicPr>
            <a:picLocks noChangeAspect="1" noChangeArrowheads="1"/>
          </p:cNvPicPr>
          <p:nvPr/>
        </p:nvPicPr>
        <p:blipFill>
          <a:blip r:embed="rId2"/>
          <a:srcRect/>
          <a:stretch>
            <a:fillRect/>
          </a:stretch>
        </p:blipFill>
        <p:spPr bwMode="auto">
          <a:xfrm>
            <a:off x="7176407" y="4663619"/>
            <a:ext cx="2718708" cy="2788419"/>
          </a:xfrm>
          <a:prstGeom prst="rect">
            <a:avLst/>
          </a:prstGeom>
          <a:noFill/>
        </p:spPr>
      </p:pic>
      <p:sp>
        <p:nvSpPr>
          <p:cNvPr id="5" name="Rectangle 4"/>
          <p:cNvSpPr/>
          <p:nvPr/>
        </p:nvSpPr>
        <p:spPr>
          <a:xfrm>
            <a:off x="9677400" y="9163916"/>
            <a:ext cx="7373237" cy="507831"/>
          </a:xfrm>
          <a:prstGeom prst="rect">
            <a:avLst/>
          </a:prstGeom>
        </p:spPr>
        <p:txBody>
          <a:bodyPr wrap="none">
            <a:spAutoFit/>
          </a:bodyPr>
          <a:lstStyle/>
          <a:p>
            <a:pPr>
              <a:defRPr sz="2700"/>
            </a:pPr>
            <a:r>
              <a:t>http://www.tonybuzan.com/about/mind-mapping/</a:t>
            </a:r>
            <a:endParaRPr lang="el-GR" sz="2700" dirty="0"/>
          </a:p>
        </p:txBody>
      </p:sp>
      <p:sp>
        <p:nvSpPr>
          <p:cNvPr id="4" name="Star: 6 Points 3">
            <a:extLst>
              <a:ext uri="{FF2B5EF4-FFF2-40B4-BE49-F238E27FC236}">
                <a16:creationId xmlns:a16="http://schemas.microsoft.com/office/drawing/2014/main" id="{CE51ECF7-ACA3-6008-399E-8340449161AD}"/>
              </a:ext>
            </a:extLst>
          </p:cNvPr>
          <p:cNvSpPr/>
          <p:nvPr/>
        </p:nvSpPr>
        <p:spPr>
          <a:xfrm>
            <a:off x="14706600" y="3771900"/>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pic>
        <p:nvPicPr>
          <p:cNvPr id="6" name="Picture 5">
            <a:extLst>
              <a:ext uri="{FF2B5EF4-FFF2-40B4-BE49-F238E27FC236}">
                <a16:creationId xmlns:a16="http://schemas.microsoft.com/office/drawing/2014/main" id="{B93450A1-6AC9-1023-2654-7E57091C1148}"/>
              </a:ext>
            </a:extLst>
          </p:cNvPr>
          <p:cNvPicPr>
            <a:picLocks noChangeAspect="1"/>
          </p:cNvPicPr>
          <p:nvPr/>
        </p:nvPicPr>
        <p:blipFill rotWithShape="1">
          <a:blip r:embed="rId3"/>
          <a:srcRect l="32917" t="27037" r="46250" b="59630"/>
          <a:stretch/>
        </p:blipFill>
        <p:spPr>
          <a:xfrm>
            <a:off x="0" y="7587717"/>
            <a:ext cx="4397174" cy="2699283"/>
          </a:xfrm>
          <a:prstGeom prst="rect">
            <a:avLst/>
          </a:prstGeom>
        </p:spPr>
      </p:pic>
      <p:pic>
        <p:nvPicPr>
          <p:cNvPr id="7" name="Picture 6">
            <a:extLst>
              <a:ext uri="{FF2B5EF4-FFF2-40B4-BE49-F238E27FC236}">
                <a16:creationId xmlns:a16="http://schemas.microsoft.com/office/drawing/2014/main" id="{09587ECD-935A-8559-0A20-F7EB7E11069B}"/>
              </a:ext>
            </a:extLst>
          </p:cNvPr>
          <p:cNvPicPr>
            <a:picLocks noChangeAspect="1"/>
          </p:cNvPicPr>
          <p:nvPr/>
        </p:nvPicPr>
        <p:blipFill rotWithShape="1">
          <a:blip r:embed="rId4"/>
          <a:srcRect l="64998" t="59630" r="29585" b="17407"/>
          <a:stretch/>
        </p:blipFill>
        <p:spPr>
          <a:xfrm>
            <a:off x="17221200" y="-114300"/>
            <a:ext cx="990600" cy="2362200"/>
          </a:xfrm>
          <a:prstGeom prst="rect">
            <a:avLst/>
          </a:prstGeom>
        </p:spPr>
      </p:pic>
      <p:pic>
        <p:nvPicPr>
          <p:cNvPr id="8" name="Picture 12">
            <a:extLst>
              <a:ext uri="{FF2B5EF4-FFF2-40B4-BE49-F238E27FC236}">
                <a16:creationId xmlns:a16="http://schemas.microsoft.com/office/drawing/2014/main" id="{DDFB2302-2807-2EC5-61A0-A168575329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1299" y="-914324"/>
            <a:ext cx="2556197" cy="2751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6193" y="2179832"/>
            <a:ext cx="14580110" cy="6035040"/>
          </a:xfrm>
          <a:solidFill>
            <a:srgbClr val="FFFF9B"/>
          </a:solidFill>
          <a:ln>
            <a:solidFill>
              <a:srgbClr val="FF0000"/>
            </a:solidFill>
          </a:ln>
        </p:spPr>
        <p:txBody>
          <a:bodyPr/>
          <a:lstStyle/>
          <a:p>
            <a:pPr marL="685800" indent="-685800" fontAlgn="base">
              <a:buClr>
                <a:schemeClr val="accent1">
                  <a:lumMod val="75000"/>
                </a:schemeClr>
              </a:buClr>
              <a:buFont typeface="+mj-lt"/>
              <a:buAutoNum type="arabicPeriod" startAt="3"/>
              <a:defRPr b="1"/>
            </a:pPr>
            <a:r>
              <a:rPr>
                <a:solidFill>
                  <a:srgbClr val="00B0F0"/>
                </a:solidFill>
              </a:rPr>
              <a:t>Utiliza C</a:t>
            </a:r>
            <a:r>
              <a:rPr>
                <a:solidFill>
                  <a:srgbClr val="FF0000"/>
                </a:solidFill>
              </a:rPr>
              <a:t>O</a:t>
            </a:r>
            <a:r>
              <a:rPr>
                <a:solidFill>
                  <a:srgbClr val="00B0F0"/>
                </a:solidFill>
              </a:rPr>
              <a:t>L</a:t>
            </a:r>
            <a:r>
              <a:rPr>
                <a:solidFill>
                  <a:srgbClr val="00CC00"/>
                </a:solidFill>
              </a:rPr>
              <a:t>O</a:t>
            </a:r>
            <a:r>
              <a:rPr>
                <a:solidFill>
                  <a:srgbClr val="00B0F0"/>
                </a:solidFill>
              </a:rPr>
              <a:t>R</a:t>
            </a:r>
            <a:r>
              <a:rPr>
                <a:solidFill>
                  <a:srgbClr val="0000FF"/>
                </a:solidFill>
              </a:rPr>
              <a:t>E</a:t>
            </a:r>
            <a:r>
              <a:rPr>
                <a:solidFill>
                  <a:srgbClr val="00B0F0"/>
                </a:solidFill>
              </a:rPr>
              <a:t>S en todo momento. </a:t>
            </a:r>
          </a:p>
          <a:p>
            <a:pPr marL="514350" indent="-514350" fontAlgn="base">
              <a:buClr>
                <a:schemeClr val="accent1">
                  <a:lumMod val="75000"/>
                </a:schemeClr>
              </a:buClr>
              <a:buNone/>
            </a:pPr>
            <a:r>
              <a:rPr b="1">
                <a:solidFill>
                  <a:srgbClr val="00B050"/>
                </a:solidFill>
              </a:rPr>
              <a:t>¿Por qué? </a:t>
            </a:r>
          </a:p>
          <a:p>
            <a:pPr marL="514350" indent="-514350" fontAlgn="base">
              <a:buClr>
                <a:schemeClr val="accent1">
                  <a:lumMod val="75000"/>
                </a:schemeClr>
              </a:buClr>
              <a:buNone/>
              <a:defRPr b="1" i="1"/>
            </a:pPr>
            <a:r>
              <a:rPr>
                <a:solidFill>
                  <a:srgbClr val="FF0000"/>
                </a:solidFill>
              </a:rPr>
              <a:t>Porque los colores son tan estimulantes para tu cerebro como las imágenes. </a:t>
            </a:r>
            <a:r>
              <a:rPr>
                <a:solidFill>
                  <a:srgbClr val="7030A0"/>
                </a:solidFill>
              </a:rPr>
              <a:t>El color añade vitalidad y vida extra a tu mapa conceptual,</a:t>
            </a:r>
            <a:r>
              <a:rPr>
                <a:solidFill>
                  <a:schemeClr val="bg2">
                    <a:lumMod val="25000"/>
                  </a:schemeClr>
                </a:solidFill>
              </a:rPr>
              <a:t> </a:t>
            </a:r>
            <a:r>
              <a:rPr>
                <a:solidFill>
                  <a:srgbClr val="0000FF"/>
                </a:solidFill>
              </a:rPr>
              <a:t>añade muchísima energía a tu pensamiento creativo y es divertido.</a:t>
            </a:r>
            <a:r>
              <a:rPr>
                <a:solidFill>
                  <a:srgbClr val="00B050"/>
                </a:solidFill>
                <a:sym typeface="Wingdings" pitchFamily="2" charset="2"/>
              </a:rPr>
              <a:t></a:t>
            </a:r>
            <a:endParaRPr lang="en-US" b="1" i="1" dirty="0">
              <a:solidFill>
                <a:srgbClr val="00B050"/>
              </a:solidFill>
            </a:endParaRPr>
          </a:p>
          <a:p>
            <a:pPr marL="514350" indent="-514350" fontAlgn="base">
              <a:buClr>
                <a:schemeClr val="accent1">
                  <a:lumMod val="75000"/>
                </a:schemeClr>
              </a:buClr>
              <a:buNone/>
            </a:pPr>
            <a:endParaRPr lang="en-US" b="1" i="1" dirty="0">
              <a:solidFill>
                <a:srgbClr val="0000FF"/>
              </a:solidFill>
            </a:endParaRPr>
          </a:p>
          <a:p>
            <a:endParaRPr lang="el-GR" dirty="0"/>
          </a:p>
        </p:txBody>
      </p:sp>
      <p:sp>
        <p:nvSpPr>
          <p:cNvPr id="5" name="Rectangle 4"/>
          <p:cNvSpPr/>
          <p:nvPr/>
        </p:nvSpPr>
        <p:spPr>
          <a:xfrm>
            <a:off x="9829800" y="9763746"/>
            <a:ext cx="7373237" cy="507831"/>
          </a:xfrm>
          <a:prstGeom prst="rect">
            <a:avLst/>
          </a:prstGeom>
        </p:spPr>
        <p:txBody>
          <a:bodyPr wrap="none">
            <a:spAutoFit/>
          </a:bodyPr>
          <a:lstStyle/>
          <a:p>
            <a:pPr>
              <a:defRPr sz="2700"/>
            </a:pPr>
            <a:r>
              <a:t>http://www.tonybuzan.com/about/mind-mapping/</a:t>
            </a:r>
            <a:endParaRPr lang="el-GR" sz="2700" dirty="0"/>
          </a:p>
        </p:txBody>
      </p:sp>
      <p:sp>
        <p:nvSpPr>
          <p:cNvPr id="7" name="Star: 6 Points 6">
            <a:extLst>
              <a:ext uri="{FF2B5EF4-FFF2-40B4-BE49-F238E27FC236}">
                <a16:creationId xmlns:a16="http://schemas.microsoft.com/office/drawing/2014/main" id="{6078F473-182F-F825-5A87-89D10370203B}"/>
              </a:ext>
            </a:extLst>
          </p:cNvPr>
          <p:cNvSpPr/>
          <p:nvPr/>
        </p:nvSpPr>
        <p:spPr>
          <a:xfrm>
            <a:off x="14490353" y="6251419"/>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pic>
        <p:nvPicPr>
          <p:cNvPr id="8" name="Picture 12">
            <a:extLst>
              <a:ext uri="{FF2B5EF4-FFF2-40B4-BE49-F238E27FC236}">
                <a16:creationId xmlns:a16="http://schemas.microsoft.com/office/drawing/2014/main" id="{1A0F7229-45B8-7A00-47A4-6BF1105C41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58093" y="-679161"/>
            <a:ext cx="2556197" cy="2751289"/>
          </a:xfrm>
          <a:prstGeom prst="rect">
            <a:avLst/>
          </a:prstGeom>
        </p:spPr>
      </p:pic>
      <p:pic>
        <p:nvPicPr>
          <p:cNvPr id="9" name="Picture 8">
            <a:extLst>
              <a:ext uri="{FF2B5EF4-FFF2-40B4-BE49-F238E27FC236}">
                <a16:creationId xmlns:a16="http://schemas.microsoft.com/office/drawing/2014/main" id="{2E53D8DA-02FA-5F74-4EA5-3BC5CED76613}"/>
              </a:ext>
            </a:extLst>
          </p:cNvPr>
          <p:cNvPicPr>
            <a:picLocks noChangeAspect="1"/>
          </p:cNvPicPr>
          <p:nvPr/>
        </p:nvPicPr>
        <p:blipFill>
          <a:blip r:embed="rId4"/>
          <a:stretch>
            <a:fillRect/>
          </a:stretch>
        </p:blipFill>
        <p:spPr>
          <a:xfrm>
            <a:off x="16259712" y="2723"/>
            <a:ext cx="2377997" cy="2321378"/>
          </a:xfrm>
          <a:prstGeom prst="rect">
            <a:avLst/>
          </a:prstGeom>
        </p:spPr>
      </p:pic>
      <p:pic>
        <p:nvPicPr>
          <p:cNvPr id="10" name="Picture 9">
            <a:extLst>
              <a:ext uri="{FF2B5EF4-FFF2-40B4-BE49-F238E27FC236}">
                <a16:creationId xmlns:a16="http://schemas.microsoft.com/office/drawing/2014/main" id="{6C6D0A01-CBA5-99A9-B8AE-A797413705D4}"/>
              </a:ext>
            </a:extLst>
          </p:cNvPr>
          <p:cNvPicPr>
            <a:picLocks noChangeAspect="1"/>
          </p:cNvPicPr>
          <p:nvPr/>
        </p:nvPicPr>
        <p:blipFill rotWithShape="1">
          <a:blip r:embed="rId5"/>
          <a:srcRect l="5824" r="86023" b="73255"/>
          <a:stretch/>
        </p:blipFill>
        <p:spPr>
          <a:xfrm rot="20325094">
            <a:off x="-155580" y="7810500"/>
            <a:ext cx="1511647" cy="2789099"/>
          </a:xfrm>
          <a:prstGeom prst="rect">
            <a:avLst/>
          </a:prstGeom>
        </p:spPr>
      </p:pic>
      <p:sp>
        <p:nvSpPr>
          <p:cNvPr id="2" name="Title 1"/>
          <p:cNvSpPr>
            <a:spLocks noGrp="1"/>
          </p:cNvSpPr>
          <p:nvPr>
            <p:ph type="title"/>
          </p:nvPr>
        </p:nvSpPr>
        <p:spPr>
          <a:xfrm>
            <a:off x="1536192" y="0"/>
            <a:ext cx="14580108" cy="1787979"/>
          </a:xfrm>
        </p:spPr>
        <p:txBody>
          <a:bodyPr>
            <a:normAutofit/>
          </a:bodyPr>
          <a:lstStyle/>
          <a:p>
            <a:pPr>
              <a:defRPr sz="6600" b="1">
                <a:solidFill>
                  <a:schemeClr val="accent1">
                    <a:lumMod val="75000"/>
                  </a:schemeClr>
                </a:solidFill>
              </a:defRPr>
            </a:pPr>
            <a:r>
              <a:rPr dirty="0"/>
              <a:t>7 pasos para </a:t>
            </a:r>
            <a:r>
              <a:rPr dirty="0" err="1"/>
              <a:t>hacer</a:t>
            </a:r>
            <a:r>
              <a:rPr dirty="0"/>
              <a:t> un </a:t>
            </a:r>
            <a:r>
              <a:rPr dirty="0" err="1"/>
              <a:t>mapa</a:t>
            </a:r>
            <a:r>
              <a:rPr dirty="0"/>
              <a:t> conceptual</a:t>
            </a:r>
            <a:endParaRPr lang="el-GR" sz="66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0"/>
            <a:ext cx="14580108" cy="1787979"/>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7 pasos para hacer un mapa conceptual</a:t>
            </a:r>
            <a:endParaRPr lang="el-GR" sz="5400" dirty="0">
              <a:solidFill>
                <a:srgbClr val="00918E"/>
              </a:solidFill>
              <a:latin typeface="Abhaya Libre Regular" panose="020B0604020202020204" charset="0"/>
              <a:cs typeface="Abhaya Libre Regular" panose="020B0604020202020204" charset="0"/>
            </a:endParaRPr>
          </a:p>
        </p:txBody>
      </p:sp>
      <p:sp>
        <p:nvSpPr>
          <p:cNvPr id="3" name="Content Placeholder 2"/>
          <p:cNvSpPr>
            <a:spLocks noGrp="1"/>
          </p:cNvSpPr>
          <p:nvPr>
            <p:ph idx="1"/>
          </p:nvPr>
        </p:nvSpPr>
        <p:spPr>
          <a:xfrm>
            <a:off x="1487204" y="2079258"/>
            <a:ext cx="14580110" cy="7372350"/>
          </a:xfrm>
        </p:spPr>
        <p:txBody>
          <a:bodyPr/>
          <a:lstStyle/>
          <a:p>
            <a:pPr marL="685800" indent="-685800" fontAlgn="base">
              <a:buClr>
                <a:srgbClr val="00918E"/>
              </a:buClr>
              <a:buFont typeface="+mj-lt"/>
              <a:buAutoNum type="arabicPeriod" startAt="4"/>
              <a:defRPr sz="2400" b="1">
                <a:solidFill>
                  <a:srgbClr val="00918E"/>
                </a:solidFill>
                <a:latin typeface="Abhaya Libre Regular" panose="020B0604020202020204" charset="0"/>
                <a:cs typeface="Abhaya Libre Regular" panose="020B0604020202020204" charset="0"/>
              </a:defRPr>
            </a:pPr>
            <a:r>
              <a:t>Conecta tus RAMAS PRINCIPALES a la imagen central y conecta tus ramas secundarias y terciarias al primer y segundo nivel. Y así, sucesivamente.</a:t>
            </a:r>
          </a:p>
          <a:p>
            <a:pPr marL="623888" indent="-217488" fontAlgn="base">
              <a:buClr>
                <a:srgbClr val="00918E"/>
              </a:buClr>
              <a:buNone/>
              <a:defRPr sz="2400">
                <a:latin typeface="Abhaya Libre Regular" panose="020B0604020202020204" charset="0"/>
                <a:cs typeface="Abhaya Libre Regular" panose="020B0604020202020204" charset="0"/>
              </a:defRPr>
            </a:pPr>
            <a:r>
              <a:t>¿Por qué?</a:t>
            </a:r>
            <a:r>
              <a:rPr b="1" i="1">
                <a:solidFill>
                  <a:schemeClr val="bg2">
                    <a:lumMod val="25000"/>
                  </a:schemeClr>
                </a:solidFill>
              </a:rPr>
              <a:t>Porque tu cerebro funciona por asociación.Le gusta vincular dos (o tres, o cuatro) cosas. Si conectas las ramas, entenderás y recordarás mucho más fácilmente. </a:t>
            </a:r>
          </a:p>
          <a:p>
            <a:pPr marL="623888" indent="-623888" fontAlgn="base">
              <a:buClr>
                <a:srgbClr val="00918E"/>
              </a:buClr>
              <a:buFont typeface="+mj-lt"/>
              <a:buAutoNum type="arabicPeriod" startAt="5"/>
              <a:defRPr sz="2400">
                <a:latin typeface="Abhaya Libre Regular" panose="020B0604020202020204" charset="0"/>
                <a:cs typeface="Abhaya Libre Regular" panose="020B0604020202020204" charset="0"/>
              </a:defRPr>
            </a:pPr>
            <a:r>
              <a:rPr b="1">
                <a:solidFill>
                  <a:srgbClr val="00918E"/>
                </a:solidFill>
              </a:rPr>
              <a:t>Haz que tus ramas sean CURVAS en lugar de líneas rectas.</a:t>
            </a:r>
            <a:r>
              <a:t>¿Por qué?</a:t>
            </a:r>
            <a:r>
              <a:rPr b="1" i="1">
                <a:solidFill>
                  <a:schemeClr val="bg2">
                    <a:lumMod val="25000"/>
                  </a:schemeClr>
                </a:solidFill>
              </a:rPr>
              <a:t>Porque tener solo líneas rectas es aburrido para tu cerebro.</a:t>
            </a:r>
          </a:p>
          <a:p>
            <a:pPr marL="514350" indent="-514350" fontAlgn="base">
              <a:buClr>
                <a:srgbClr val="00918E"/>
              </a:buClr>
              <a:buFont typeface="+mj-lt"/>
              <a:buAutoNum type="arabicPeriod" startAt="4"/>
            </a:pPr>
            <a:endParaRPr lang="en-US" b="1" i="1" dirty="0">
              <a:solidFill>
                <a:schemeClr val="bg2">
                  <a:lumMod val="25000"/>
                </a:schemeClr>
              </a:solidFill>
            </a:endParaRPr>
          </a:p>
          <a:p>
            <a:pPr marL="514350" indent="-514350" fontAlgn="base">
              <a:buClr>
                <a:schemeClr val="accent1">
                  <a:lumMod val="75000"/>
                </a:schemeClr>
              </a:buClr>
              <a:buNone/>
            </a:pPr>
            <a:endParaRPr lang="en-US" b="1" i="1" dirty="0">
              <a:solidFill>
                <a:schemeClr val="bg2">
                  <a:lumMod val="25000"/>
                </a:schemeClr>
              </a:solidFill>
            </a:endParaRPr>
          </a:p>
          <a:p>
            <a:endParaRPr lang="el-GR" dirty="0"/>
          </a:p>
        </p:txBody>
      </p:sp>
      <p:cxnSp>
        <p:nvCxnSpPr>
          <p:cNvPr id="6" name="Curved Connector 5"/>
          <p:cNvCxnSpPr/>
          <p:nvPr/>
        </p:nvCxnSpPr>
        <p:spPr>
          <a:xfrm>
            <a:off x="5070022" y="6098722"/>
            <a:ext cx="2449286" cy="1249136"/>
          </a:xfrm>
          <a:prstGeom prst="curvedConnector3">
            <a:avLst>
              <a:gd name="adj1" fmla="val 28000"/>
            </a:avLst>
          </a:prstGeom>
        </p:spPr>
        <p:style>
          <a:lnRef idx="1">
            <a:schemeClr val="accent1"/>
          </a:lnRef>
          <a:fillRef idx="0">
            <a:schemeClr val="accent1"/>
          </a:fillRef>
          <a:effectRef idx="0">
            <a:schemeClr val="accent1"/>
          </a:effectRef>
          <a:fontRef idx="minor">
            <a:schemeClr val="tx1"/>
          </a:fontRef>
        </p:style>
      </p:cxnSp>
      <p:pic>
        <p:nvPicPr>
          <p:cNvPr id="8" name="Picture 2" descr="http://cliparts.co/cliparts/kcK/oB8/kcKoB8BGi.jpg"/>
          <p:cNvPicPr>
            <a:picLocks noChangeAspect="1" noChangeArrowheads="1"/>
          </p:cNvPicPr>
          <p:nvPr/>
        </p:nvPicPr>
        <p:blipFill>
          <a:blip r:embed="rId2"/>
          <a:srcRect/>
          <a:stretch>
            <a:fillRect/>
          </a:stretch>
        </p:blipFill>
        <p:spPr bwMode="auto">
          <a:xfrm>
            <a:off x="7494816" y="6332275"/>
            <a:ext cx="1641021" cy="1683098"/>
          </a:xfrm>
          <a:prstGeom prst="rect">
            <a:avLst/>
          </a:prstGeom>
          <a:noFill/>
        </p:spPr>
      </p:pic>
      <p:sp>
        <p:nvSpPr>
          <p:cNvPr id="10" name="Freeform 9"/>
          <p:cNvSpPr/>
          <p:nvPr/>
        </p:nvSpPr>
        <p:spPr>
          <a:xfrm>
            <a:off x="8890907" y="5972176"/>
            <a:ext cx="2939142" cy="2302328"/>
          </a:xfrm>
          <a:custGeom>
            <a:avLst/>
            <a:gdLst>
              <a:gd name="connsiteX0" fmla="*/ 0 w 1959428"/>
              <a:gd name="connsiteY0" fmla="*/ 623206 h 1534885"/>
              <a:gd name="connsiteX1" fmla="*/ 1583871 w 1959428"/>
              <a:gd name="connsiteY1" fmla="*/ 117021 h 1534885"/>
              <a:gd name="connsiteX2" fmla="*/ 1077686 w 1959428"/>
              <a:gd name="connsiteY2" fmla="*/ 1325335 h 1534885"/>
              <a:gd name="connsiteX3" fmla="*/ 1045028 w 1959428"/>
              <a:gd name="connsiteY3" fmla="*/ 1374321 h 1534885"/>
              <a:gd name="connsiteX4" fmla="*/ 1959428 w 1959428"/>
              <a:gd name="connsiteY4" fmla="*/ 1309006 h 153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428" h="1534885">
                <a:moveTo>
                  <a:pt x="0" y="623206"/>
                </a:moveTo>
                <a:cubicBezTo>
                  <a:pt x="702128" y="311603"/>
                  <a:pt x="1404257" y="0"/>
                  <a:pt x="1583871" y="117021"/>
                </a:cubicBezTo>
                <a:cubicBezTo>
                  <a:pt x="1763485" y="234043"/>
                  <a:pt x="1167493" y="1115785"/>
                  <a:pt x="1077686" y="1325335"/>
                </a:cubicBezTo>
                <a:cubicBezTo>
                  <a:pt x="987879" y="1534885"/>
                  <a:pt x="898071" y="1377042"/>
                  <a:pt x="1045028" y="1374321"/>
                </a:cubicBezTo>
                <a:cubicBezTo>
                  <a:pt x="1191985" y="1371600"/>
                  <a:pt x="1575706" y="1340303"/>
                  <a:pt x="1959428" y="130900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4" name="Freeform 13"/>
          <p:cNvSpPr/>
          <p:nvPr/>
        </p:nvSpPr>
        <p:spPr>
          <a:xfrm>
            <a:off x="6926220" y="5141762"/>
            <a:ext cx="3360780" cy="1569282"/>
          </a:xfrm>
          <a:custGeom>
            <a:avLst/>
            <a:gdLst>
              <a:gd name="connsiteX0" fmla="*/ 542349 w 2240520"/>
              <a:gd name="connsiteY0" fmla="*/ 1046188 h 1046188"/>
              <a:gd name="connsiteX1" fmla="*/ 395391 w 2240520"/>
              <a:gd name="connsiteY1" fmla="*/ 1029859 h 1046188"/>
              <a:gd name="connsiteX2" fmla="*/ 346406 w 2240520"/>
              <a:gd name="connsiteY2" fmla="*/ 1013530 h 1046188"/>
              <a:gd name="connsiteX3" fmla="*/ 281091 w 2240520"/>
              <a:gd name="connsiteY3" fmla="*/ 997202 h 1046188"/>
              <a:gd name="connsiteX4" fmla="*/ 232106 w 2240520"/>
              <a:gd name="connsiteY4" fmla="*/ 948216 h 1046188"/>
              <a:gd name="connsiteX5" fmla="*/ 166791 w 2240520"/>
              <a:gd name="connsiteY5" fmla="*/ 866573 h 1046188"/>
              <a:gd name="connsiteX6" fmla="*/ 117806 w 2240520"/>
              <a:gd name="connsiteY6" fmla="*/ 850245 h 1046188"/>
              <a:gd name="connsiteX7" fmla="*/ 68820 w 2240520"/>
              <a:gd name="connsiteY7" fmla="*/ 752273 h 1046188"/>
              <a:gd name="connsiteX8" fmla="*/ 36163 w 2240520"/>
              <a:gd name="connsiteY8" fmla="*/ 703288 h 1046188"/>
              <a:gd name="connsiteX9" fmla="*/ 52491 w 2240520"/>
              <a:gd name="connsiteY9" fmla="*/ 474688 h 1046188"/>
              <a:gd name="connsiteX10" fmla="*/ 166791 w 2240520"/>
              <a:gd name="connsiteY10" fmla="*/ 393045 h 1046188"/>
              <a:gd name="connsiteX11" fmla="*/ 199449 w 2240520"/>
              <a:gd name="connsiteY11" fmla="*/ 360388 h 1046188"/>
              <a:gd name="connsiteX12" fmla="*/ 281091 w 2240520"/>
              <a:gd name="connsiteY12" fmla="*/ 327730 h 1046188"/>
              <a:gd name="connsiteX13" fmla="*/ 395391 w 2240520"/>
              <a:gd name="connsiteY13" fmla="*/ 295073 h 1046188"/>
              <a:gd name="connsiteX14" fmla="*/ 444377 w 2240520"/>
              <a:gd name="connsiteY14" fmla="*/ 278745 h 1046188"/>
              <a:gd name="connsiteX15" fmla="*/ 917906 w 2240520"/>
              <a:gd name="connsiteY15" fmla="*/ 262416 h 1046188"/>
              <a:gd name="connsiteX16" fmla="*/ 1113849 w 2240520"/>
              <a:gd name="connsiteY16" fmla="*/ 131788 h 1046188"/>
              <a:gd name="connsiteX17" fmla="*/ 1228149 w 2240520"/>
              <a:gd name="connsiteY17" fmla="*/ 50145 h 1046188"/>
              <a:gd name="connsiteX18" fmla="*/ 1293463 w 2240520"/>
              <a:gd name="connsiteY18" fmla="*/ 17488 h 1046188"/>
              <a:gd name="connsiteX19" fmla="*/ 1473077 w 2240520"/>
              <a:gd name="connsiteY19" fmla="*/ 229759 h 1046188"/>
              <a:gd name="connsiteX20" fmla="*/ 1554720 w 2240520"/>
              <a:gd name="connsiteY20" fmla="*/ 327730 h 1046188"/>
              <a:gd name="connsiteX21" fmla="*/ 1799649 w 2240520"/>
              <a:gd name="connsiteY21" fmla="*/ 311402 h 1046188"/>
              <a:gd name="connsiteX22" fmla="*/ 1897620 w 2240520"/>
              <a:gd name="connsiteY22" fmla="*/ 246088 h 1046188"/>
              <a:gd name="connsiteX23" fmla="*/ 1946606 w 2240520"/>
              <a:gd name="connsiteY23" fmla="*/ 229759 h 1046188"/>
              <a:gd name="connsiteX24" fmla="*/ 2126220 w 2240520"/>
              <a:gd name="connsiteY24" fmla="*/ 180773 h 1046188"/>
              <a:gd name="connsiteX25" fmla="*/ 2240520 w 2240520"/>
              <a:gd name="connsiteY25" fmla="*/ 148116 h 104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520" h="1046188">
                <a:moveTo>
                  <a:pt x="542349" y="1046188"/>
                </a:moveTo>
                <a:cubicBezTo>
                  <a:pt x="493363" y="1040745"/>
                  <a:pt x="444008" y="1037962"/>
                  <a:pt x="395391" y="1029859"/>
                </a:cubicBezTo>
                <a:cubicBezTo>
                  <a:pt x="378414" y="1027029"/>
                  <a:pt x="362955" y="1018258"/>
                  <a:pt x="346406" y="1013530"/>
                </a:cubicBezTo>
                <a:cubicBezTo>
                  <a:pt x="324828" y="1007365"/>
                  <a:pt x="302863" y="1002645"/>
                  <a:pt x="281091" y="997202"/>
                </a:cubicBezTo>
                <a:cubicBezTo>
                  <a:pt x="264763" y="980873"/>
                  <a:pt x="247312" y="965595"/>
                  <a:pt x="232106" y="948216"/>
                </a:cubicBezTo>
                <a:cubicBezTo>
                  <a:pt x="209156" y="921988"/>
                  <a:pt x="193252" y="889254"/>
                  <a:pt x="166791" y="866573"/>
                </a:cubicBezTo>
                <a:cubicBezTo>
                  <a:pt x="153723" y="855372"/>
                  <a:pt x="134134" y="855688"/>
                  <a:pt x="117806" y="850245"/>
                </a:cubicBezTo>
                <a:cubicBezTo>
                  <a:pt x="24213" y="709854"/>
                  <a:pt x="136426" y="887484"/>
                  <a:pt x="68820" y="752273"/>
                </a:cubicBezTo>
                <a:cubicBezTo>
                  <a:pt x="60044" y="734721"/>
                  <a:pt x="47049" y="719616"/>
                  <a:pt x="36163" y="703288"/>
                </a:cubicBezTo>
                <a:cubicBezTo>
                  <a:pt x="17633" y="610638"/>
                  <a:pt x="0" y="579670"/>
                  <a:pt x="52491" y="474688"/>
                </a:cubicBezTo>
                <a:cubicBezTo>
                  <a:pt x="60152" y="459367"/>
                  <a:pt x="148057" y="408032"/>
                  <a:pt x="166791" y="393045"/>
                </a:cubicBezTo>
                <a:cubicBezTo>
                  <a:pt x="178812" y="383428"/>
                  <a:pt x="186083" y="368026"/>
                  <a:pt x="199449" y="360388"/>
                </a:cubicBezTo>
                <a:cubicBezTo>
                  <a:pt x="224898" y="345846"/>
                  <a:pt x="253647" y="338022"/>
                  <a:pt x="281091" y="327730"/>
                </a:cubicBezTo>
                <a:cubicBezTo>
                  <a:pt x="343712" y="304247"/>
                  <a:pt x="323360" y="315653"/>
                  <a:pt x="395391" y="295073"/>
                </a:cubicBezTo>
                <a:cubicBezTo>
                  <a:pt x="411941" y="290345"/>
                  <a:pt x="427199" y="279819"/>
                  <a:pt x="444377" y="278745"/>
                </a:cubicBezTo>
                <a:cubicBezTo>
                  <a:pt x="602006" y="268893"/>
                  <a:pt x="760063" y="267859"/>
                  <a:pt x="917906" y="262416"/>
                </a:cubicBezTo>
                <a:cubicBezTo>
                  <a:pt x="1001027" y="234709"/>
                  <a:pt x="1042499" y="226924"/>
                  <a:pt x="1113849" y="131788"/>
                </a:cubicBezTo>
                <a:cubicBezTo>
                  <a:pt x="1176299" y="48520"/>
                  <a:pt x="1136432" y="73073"/>
                  <a:pt x="1228149" y="50145"/>
                </a:cubicBezTo>
                <a:cubicBezTo>
                  <a:pt x="1249920" y="39259"/>
                  <a:pt x="1269184" y="19222"/>
                  <a:pt x="1293463" y="17488"/>
                </a:cubicBezTo>
                <a:cubicBezTo>
                  <a:pt x="1538284" y="0"/>
                  <a:pt x="1432653" y="27636"/>
                  <a:pt x="1473077" y="229759"/>
                </a:cubicBezTo>
                <a:cubicBezTo>
                  <a:pt x="1478761" y="258177"/>
                  <a:pt x="1538669" y="311679"/>
                  <a:pt x="1554720" y="327730"/>
                </a:cubicBezTo>
                <a:cubicBezTo>
                  <a:pt x="1636363" y="322287"/>
                  <a:pt x="1718325" y="320438"/>
                  <a:pt x="1799649" y="311402"/>
                </a:cubicBezTo>
                <a:cubicBezTo>
                  <a:pt x="1869531" y="303637"/>
                  <a:pt x="1837818" y="285955"/>
                  <a:pt x="1897620" y="246088"/>
                </a:cubicBezTo>
                <a:cubicBezTo>
                  <a:pt x="1911941" y="236541"/>
                  <a:pt x="1931211" y="237456"/>
                  <a:pt x="1946606" y="229759"/>
                </a:cubicBezTo>
                <a:cubicBezTo>
                  <a:pt x="2070102" y="168011"/>
                  <a:pt x="1891149" y="210158"/>
                  <a:pt x="2126220" y="180773"/>
                </a:cubicBezTo>
                <a:cubicBezTo>
                  <a:pt x="2193321" y="136040"/>
                  <a:pt x="2155581" y="148116"/>
                  <a:pt x="2240520" y="148116"/>
                </a:cubicBezTo>
              </a:path>
            </a:pathLst>
          </a:custGeom>
          <a:ln>
            <a:solidFill>
              <a:srgbClr val="EE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6" name="Arc 15"/>
          <p:cNvSpPr/>
          <p:nvPr/>
        </p:nvSpPr>
        <p:spPr>
          <a:xfrm rot="19944118">
            <a:off x="0" y="7690757"/>
            <a:ext cx="8058150" cy="303711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cxnSp>
        <p:nvCxnSpPr>
          <p:cNvPr id="18" name="Straight Connector 17"/>
          <p:cNvCxnSpPr/>
          <p:nvPr/>
        </p:nvCxnSpPr>
        <p:spPr>
          <a:xfrm flipV="1">
            <a:off x="11315701" y="6368144"/>
            <a:ext cx="1665515" cy="73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1144251" y="7053944"/>
            <a:ext cx="1690007" cy="48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2589330" y="5559880"/>
            <a:ext cx="906236" cy="759278"/>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12809765" y="6441621"/>
            <a:ext cx="1543050" cy="514350"/>
          </a:xfrm>
          <a:custGeom>
            <a:avLst/>
            <a:gdLst>
              <a:gd name="connsiteX0" fmla="*/ 0 w 1028700"/>
              <a:gd name="connsiteY0" fmla="*/ 0 h 342900"/>
              <a:gd name="connsiteX1" fmla="*/ 587828 w 1028700"/>
              <a:gd name="connsiteY1" fmla="*/ 342900 h 342900"/>
              <a:gd name="connsiteX2" fmla="*/ 1028700 w 1028700"/>
              <a:gd name="connsiteY2" fmla="*/ 0 h 342900"/>
            </a:gdLst>
            <a:ahLst/>
            <a:cxnLst>
              <a:cxn ang="0">
                <a:pos x="connsiteX0" y="connsiteY0"/>
              </a:cxn>
              <a:cxn ang="0">
                <a:pos x="connsiteX1" y="connsiteY1"/>
              </a:cxn>
              <a:cxn ang="0">
                <a:pos x="connsiteX2" y="connsiteY2"/>
              </a:cxn>
            </a:cxnLst>
            <a:rect l="l" t="t" r="r" b="b"/>
            <a:pathLst>
              <a:path w="1028700" h="342900">
                <a:moveTo>
                  <a:pt x="0" y="0"/>
                </a:moveTo>
                <a:cubicBezTo>
                  <a:pt x="208189" y="171450"/>
                  <a:pt x="416378" y="342900"/>
                  <a:pt x="587828" y="342900"/>
                </a:cubicBezTo>
                <a:cubicBezTo>
                  <a:pt x="759278" y="342900"/>
                  <a:pt x="955221" y="65314"/>
                  <a:pt x="1028700" y="0"/>
                </a:cubicBezTo>
              </a:path>
            </a:pathLst>
          </a:custGeom>
          <a:ln>
            <a:solidFill>
              <a:srgbClr val="00CC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24" name="Rectangle 23"/>
          <p:cNvSpPr/>
          <p:nvPr/>
        </p:nvSpPr>
        <p:spPr>
          <a:xfrm>
            <a:off x="10021072" y="9420765"/>
            <a:ext cx="7373237" cy="507831"/>
          </a:xfrm>
          <a:prstGeom prst="rect">
            <a:avLst/>
          </a:prstGeom>
        </p:spPr>
        <p:txBody>
          <a:bodyPr wrap="none">
            <a:spAutoFit/>
          </a:bodyPr>
          <a:lstStyle/>
          <a:p>
            <a:pPr>
              <a:defRPr sz="2700"/>
            </a:pPr>
            <a:r>
              <a:t>http://www.tonybuzan.com/about/mind-mapping/</a:t>
            </a:r>
            <a:endParaRPr lang="el-GR" sz="2700" dirty="0"/>
          </a:p>
        </p:txBody>
      </p:sp>
      <p:sp>
        <p:nvSpPr>
          <p:cNvPr id="4" name="Star: 6 Points 3">
            <a:extLst>
              <a:ext uri="{FF2B5EF4-FFF2-40B4-BE49-F238E27FC236}">
                <a16:creationId xmlns:a16="http://schemas.microsoft.com/office/drawing/2014/main" id="{B90465A2-59C1-E1DE-8CBA-EA044B0A79A4}"/>
              </a:ext>
            </a:extLst>
          </p:cNvPr>
          <p:cNvSpPr/>
          <p:nvPr/>
        </p:nvSpPr>
        <p:spPr>
          <a:xfrm>
            <a:off x="14897550" y="5141762"/>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pic>
        <p:nvPicPr>
          <p:cNvPr id="5" name="Picture 12">
            <a:extLst>
              <a:ext uri="{FF2B5EF4-FFF2-40B4-BE49-F238E27FC236}">
                <a16:creationId xmlns:a16="http://schemas.microsoft.com/office/drawing/2014/main" id="{424DA78B-37FA-AA6D-1C58-F47C3A787E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3330" y="5437918"/>
            <a:ext cx="2556197" cy="2751289"/>
          </a:xfrm>
          <a:prstGeom prst="rect">
            <a:avLst/>
          </a:prstGeom>
        </p:spPr>
      </p:pic>
      <p:pic>
        <p:nvPicPr>
          <p:cNvPr id="7" name="Picture 6">
            <a:extLst>
              <a:ext uri="{FF2B5EF4-FFF2-40B4-BE49-F238E27FC236}">
                <a16:creationId xmlns:a16="http://schemas.microsoft.com/office/drawing/2014/main" id="{AA0FB67F-2294-8535-0CC7-66ECACBC51DC}"/>
              </a:ext>
            </a:extLst>
          </p:cNvPr>
          <p:cNvPicPr>
            <a:picLocks noChangeAspect="1"/>
          </p:cNvPicPr>
          <p:nvPr/>
        </p:nvPicPr>
        <p:blipFill rotWithShape="1">
          <a:blip r:embed="rId5"/>
          <a:srcRect l="64998" t="59630" r="29585" b="17407"/>
          <a:stretch/>
        </p:blipFill>
        <p:spPr>
          <a:xfrm>
            <a:off x="17297400" y="0"/>
            <a:ext cx="9906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0"/>
            <a:ext cx="14580108" cy="1787979"/>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7 pasos para hacer un mapa conceptual</a:t>
            </a:r>
            <a:endParaRPr lang="el-GR" sz="5400" dirty="0">
              <a:solidFill>
                <a:srgbClr val="00918E"/>
              </a:solidFill>
              <a:latin typeface="Abhaya Libre Regular" panose="020B0604020202020204" charset="0"/>
              <a:cs typeface="Abhaya Libre Regular" panose="020B0604020202020204" charset="0"/>
            </a:endParaRPr>
          </a:p>
        </p:txBody>
      </p:sp>
      <p:sp>
        <p:nvSpPr>
          <p:cNvPr id="3" name="Content Placeholder 2"/>
          <p:cNvSpPr>
            <a:spLocks noGrp="1"/>
          </p:cNvSpPr>
          <p:nvPr>
            <p:ph idx="1"/>
          </p:nvPr>
        </p:nvSpPr>
        <p:spPr>
          <a:xfrm>
            <a:off x="1536193" y="2816679"/>
            <a:ext cx="14580110" cy="5045529"/>
          </a:xfrm>
        </p:spPr>
        <p:txBody>
          <a:bodyPr/>
          <a:lstStyle/>
          <a:p>
            <a:pPr marL="514350" indent="-514350" fontAlgn="base">
              <a:buClr>
                <a:schemeClr val="accent1">
                  <a:lumMod val="75000"/>
                </a:schemeClr>
              </a:buClr>
              <a:buNone/>
              <a:defRPr>
                <a:solidFill>
                  <a:srgbClr val="00918E"/>
                </a:solidFill>
              </a:defRPr>
            </a:pPr>
            <a:r>
              <a:rPr b="1"/>
              <a:t>6</a:t>
            </a:r>
            <a:r>
              <a:t>. </a:t>
            </a:r>
            <a:r>
              <a:rPr b="1"/>
              <a:t>Utiliza UNA PALABRA CLAVE POR LÍNEA. </a:t>
            </a:r>
          </a:p>
          <a:p>
            <a:pPr marL="514350" indent="-514350" fontAlgn="base">
              <a:buClr>
                <a:schemeClr val="accent1">
                  <a:lumMod val="75000"/>
                </a:schemeClr>
              </a:buClr>
              <a:buNone/>
            </a:pPr>
            <a:r>
              <a:t>¿Por qué?</a:t>
            </a:r>
            <a:r>
              <a:rPr b="1" i="1">
                <a:solidFill>
                  <a:schemeClr val="bg2">
                    <a:lumMod val="25000"/>
                  </a:schemeClr>
                </a:solidFill>
              </a:rPr>
              <a:t>Porque las palabras clave únicas le dan a tu mapa conceptual más poder y flexibilidad</a:t>
            </a:r>
            <a:r>
              <a:rPr b="1"/>
              <a:t>.</a:t>
            </a:r>
            <a:endParaRPr lang="el-GR" dirty="0"/>
          </a:p>
        </p:txBody>
      </p:sp>
      <p:cxnSp>
        <p:nvCxnSpPr>
          <p:cNvPr id="6" name="Curved Connector 5"/>
          <p:cNvCxnSpPr/>
          <p:nvPr/>
        </p:nvCxnSpPr>
        <p:spPr>
          <a:xfrm>
            <a:off x="5070022" y="6098722"/>
            <a:ext cx="2449286" cy="1249136"/>
          </a:xfrm>
          <a:prstGeom prst="curvedConnector3">
            <a:avLst>
              <a:gd name="adj1" fmla="val 28000"/>
            </a:avLst>
          </a:prstGeom>
        </p:spPr>
        <p:style>
          <a:lnRef idx="1">
            <a:schemeClr val="accent1"/>
          </a:lnRef>
          <a:fillRef idx="0">
            <a:schemeClr val="accent1"/>
          </a:fillRef>
          <a:effectRef idx="0">
            <a:schemeClr val="accent1"/>
          </a:effectRef>
          <a:fontRef idx="minor">
            <a:schemeClr val="tx1"/>
          </a:fontRef>
        </p:style>
      </p:cxnSp>
      <p:pic>
        <p:nvPicPr>
          <p:cNvPr id="8" name="Picture 2" descr="http://cliparts.co/cliparts/kcK/oB8/kcKoB8BGi.jpg"/>
          <p:cNvPicPr>
            <a:picLocks noChangeAspect="1" noChangeArrowheads="1"/>
          </p:cNvPicPr>
          <p:nvPr/>
        </p:nvPicPr>
        <p:blipFill>
          <a:blip r:embed="rId2"/>
          <a:srcRect/>
          <a:stretch>
            <a:fillRect/>
          </a:stretch>
        </p:blipFill>
        <p:spPr bwMode="auto">
          <a:xfrm>
            <a:off x="7494816" y="6332275"/>
            <a:ext cx="1641021" cy="1683098"/>
          </a:xfrm>
          <a:prstGeom prst="rect">
            <a:avLst/>
          </a:prstGeom>
          <a:noFill/>
        </p:spPr>
      </p:pic>
      <p:sp>
        <p:nvSpPr>
          <p:cNvPr id="10" name="Freeform 9"/>
          <p:cNvSpPr/>
          <p:nvPr/>
        </p:nvSpPr>
        <p:spPr>
          <a:xfrm>
            <a:off x="8890907" y="5972176"/>
            <a:ext cx="2939142" cy="2302328"/>
          </a:xfrm>
          <a:custGeom>
            <a:avLst/>
            <a:gdLst>
              <a:gd name="connsiteX0" fmla="*/ 0 w 1959428"/>
              <a:gd name="connsiteY0" fmla="*/ 623206 h 1534885"/>
              <a:gd name="connsiteX1" fmla="*/ 1583871 w 1959428"/>
              <a:gd name="connsiteY1" fmla="*/ 117021 h 1534885"/>
              <a:gd name="connsiteX2" fmla="*/ 1077686 w 1959428"/>
              <a:gd name="connsiteY2" fmla="*/ 1325335 h 1534885"/>
              <a:gd name="connsiteX3" fmla="*/ 1045028 w 1959428"/>
              <a:gd name="connsiteY3" fmla="*/ 1374321 h 1534885"/>
              <a:gd name="connsiteX4" fmla="*/ 1959428 w 1959428"/>
              <a:gd name="connsiteY4" fmla="*/ 1309006 h 153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428" h="1534885">
                <a:moveTo>
                  <a:pt x="0" y="623206"/>
                </a:moveTo>
                <a:cubicBezTo>
                  <a:pt x="702128" y="311603"/>
                  <a:pt x="1404257" y="0"/>
                  <a:pt x="1583871" y="117021"/>
                </a:cubicBezTo>
                <a:cubicBezTo>
                  <a:pt x="1763485" y="234043"/>
                  <a:pt x="1167493" y="1115785"/>
                  <a:pt x="1077686" y="1325335"/>
                </a:cubicBezTo>
                <a:cubicBezTo>
                  <a:pt x="987879" y="1534885"/>
                  <a:pt x="898071" y="1377042"/>
                  <a:pt x="1045028" y="1374321"/>
                </a:cubicBezTo>
                <a:cubicBezTo>
                  <a:pt x="1191985" y="1371600"/>
                  <a:pt x="1575706" y="1340303"/>
                  <a:pt x="1959428" y="130900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4" name="Freeform 13"/>
          <p:cNvSpPr/>
          <p:nvPr/>
        </p:nvSpPr>
        <p:spPr>
          <a:xfrm>
            <a:off x="6926220" y="5141762"/>
            <a:ext cx="3360780" cy="1569282"/>
          </a:xfrm>
          <a:custGeom>
            <a:avLst/>
            <a:gdLst>
              <a:gd name="connsiteX0" fmla="*/ 542349 w 2240520"/>
              <a:gd name="connsiteY0" fmla="*/ 1046188 h 1046188"/>
              <a:gd name="connsiteX1" fmla="*/ 395391 w 2240520"/>
              <a:gd name="connsiteY1" fmla="*/ 1029859 h 1046188"/>
              <a:gd name="connsiteX2" fmla="*/ 346406 w 2240520"/>
              <a:gd name="connsiteY2" fmla="*/ 1013530 h 1046188"/>
              <a:gd name="connsiteX3" fmla="*/ 281091 w 2240520"/>
              <a:gd name="connsiteY3" fmla="*/ 997202 h 1046188"/>
              <a:gd name="connsiteX4" fmla="*/ 232106 w 2240520"/>
              <a:gd name="connsiteY4" fmla="*/ 948216 h 1046188"/>
              <a:gd name="connsiteX5" fmla="*/ 166791 w 2240520"/>
              <a:gd name="connsiteY5" fmla="*/ 866573 h 1046188"/>
              <a:gd name="connsiteX6" fmla="*/ 117806 w 2240520"/>
              <a:gd name="connsiteY6" fmla="*/ 850245 h 1046188"/>
              <a:gd name="connsiteX7" fmla="*/ 68820 w 2240520"/>
              <a:gd name="connsiteY7" fmla="*/ 752273 h 1046188"/>
              <a:gd name="connsiteX8" fmla="*/ 36163 w 2240520"/>
              <a:gd name="connsiteY8" fmla="*/ 703288 h 1046188"/>
              <a:gd name="connsiteX9" fmla="*/ 52491 w 2240520"/>
              <a:gd name="connsiteY9" fmla="*/ 474688 h 1046188"/>
              <a:gd name="connsiteX10" fmla="*/ 166791 w 2240520"/>
              <a:gd name="connsiteY10" fmla="*/ 393045 h 1046188"/>
              <a:gd name="connsiteX11" fmla="*/ 199449 w 2240520"/>
              <a:gd name="connsiteY11" fmla="*/ 360388 h 1046188"/>
              <a:gd name="connsiteX12" fmla="*/ 281091 w 2240520"/>
              <a:gd name="connsiteY12" fmla="*/ 327730 h 1046188"/>
              <a:gd name="connsiteX13" fmla="*/ 395391 w 2240520"/>
              <a:gd name="connsiteY13" fmla="*/ 295073 h 1046188"/>
              <a:gd name="connsiteX14" fmla="*/ 444377 w 2240520"/>
              <a:gd name="connsiteY14" fmla="*/ 278745 h 1046188"/>
              <a:gd name="connsiteX15" fmla="*/ 917906 w 2240520"/>
              <a:gd name="connsiteY15" fmla="*/ 262416 h 1046188"/>
              <a:gd name="connsiteX16" fmla="*/ 1113849 w 2240520"/>
              <a:gd name="connsiteY16" fmla="*/ 131788 h 1046188"/>
              <a:gd name="connsiteX17" fmla="*/ 1228149 w 2240520"/>
              <a:gd name="connsiteY17" fmla="*/ 50145 h 1046188"/>
              <a:gd name="connsiteX18" fmla="*/ 1293463 w 2240520"/>
              <a:gd name="connsiteY18" fmla="*/ 17488 h 1046188"/>
              <a:gd name="connsiteX19" fmla="*/ 1473077 w 2240520"/>
              <a:gd name="connsiteY19" fmla="*/ 229759 h 1046188"/>
              <a:gd name="connsiteX20" fmla="*/ 1554720 w 2240520"/>
              <a:gd name="connsiteY20" fmla="*/ 327730 h 1046188"/>
              <a:gd name="connsiteX21" fmla="*/ 1799649 w 2240520"/>
              <a:gd name="connsiteY21" fmla="*/ 311402 h 1046188"/>
              <a:gd name="connsiteX22" fmla="*/ 1897620 w 2240520"/>
              <a:gd name="connsiteY22" fmla="*/ 246088 h 1046188"/>
              <a:gd name="connsiteX23" fmla="*/ 1946606 w 2240520"/>
              <a:gd name="connsiteY23" fmla="*/ 229759 h 1046188"/>
              <a:gd name="connsiteX24" fmla="*/ 2126220 w 2240520"/>
              <a:gd name="connsiteY24" fmla="*/ 180773 h 1046188"/>
              <a:gd name="connsiteX25" fmla="*/ 2240520 w 2240520"/>
              <a:gd name="connsiteY25" fmla="*/ 148116 h 104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40520" h="1046188">
                <a:moveTo>
                  <a:pt x="542349" y="1046188"/>
                </a:moveTo>
                <a:cubicBezTo>
                  <a:pt x="493363" y="1040745"/>
                  <a:pt x="444008" y="1037962"/>
                  <a:pt x="395391" y="1029859"/>
                </a:cubicBezTo>
                <a:cubicBezTo>
                  <a:pt x="378414" y="1027029"/>
                  <a:pt x="362955" y="1018258"/>
                  <a:pt x="346406" y="1013530"/>
                </a:cubicBezTo>
                <a:cubicBezTo>
                  <a:pt x="324828" y="1007365"/>
                  <a:pt x="302863" y="1002645"/>
                  <a:pt x="281091" y="997202"/>
                </a:cubicBezTo>
                <a:cubicBezTo>
                  <a:pt x="264763" y="980873"/>
                  <a:pt x="247312" y="965595"/>
                  <a:pt x="232106" y="948216"/>
                </a:cubicBezTo>
                <a:cubicBezTo>
                  <a:pt x="209156" y="921988"/>
                  <a:pt x="193252" y="889254"/>
                  <a:pt x="166791" y="866573"/>
                </a:cubicBezTo>
                <a:cubicBezTo>
                  <a:pt x="153723" y="855372"/>
                  <a:pt x="134134" y="855688"/>
                  <a:pt x="117806" y="850245"/>
                </a:cubicBezTo>
                <a:cubicBezTo>
                  <a:pt x="24213" y="709854"/>
                  <a:pt x="136426" y="887484"/>
                  <a:pt x="68820" y="752273"/>
                </a:cubicBezTo>
                <a:cubicBezTo>
                  <a:pt x="60044" y="734721"/>
                  <a:pt x="47049" y="719616"/>
                  <a:pt x="36163" y="703288"/>
                </a:cubicBezTo>
                <a:cubicBezTo>
                  <a:pt x="17633" y="610638"/>
                  <a:pt x="0" y="579670"/>
                  <a:pt x="52491" y="474688"/>
                </a:cubicBezTo>
                <a:cubicBezTo>
                  <a:pt x="60152" y="459367"/>
                  <a:pt x="148057" y="408032"/>
                  <a:pt x="166791" y="393045"/>
                </a:cubicBezTo>
                <a:cubicBezTo>
                  <a:pt x="178812" y="383428"/>
                  <a:pt x="186083" y="368026"/>
                  <a:pt x="199449" y="360388"/>
                </a:cubicBezTo>
                <a:cubicBezTo>
                  <a:pt x="224898" y="345846"/>
                  <a:pt x="253647" y="338022"/>
                  <a:pt x="281091" y="327730"/>
                </a:cubicBezTo>
                <a:cubicBezTo>
                  <a:pt x="343712" y="304247"/>
                  <a:pt x="323360" y="315653"/>
                  <a:pt x="395391" y="295073"/>
                </a:cubicBezTo>
                <a:cubicBezTo>
                  <a:pt x="411941" y="290345"/>
                  <a:pt x="427199" y="279819"/>
                  <a:pt x="444377" y="278745"/>
                </a:cubicBezTo>
                <a:cubicBezTo>
                  <a:pt x="602006" y="268893"/>
                  <a:pt x="760063" y="267859"/>
                  <a:pt x="917906" y="262416"/>
                </a:cubicBezTo>
                <a:cubicBezTo>
                  <a:pt x="1001027" y="234709"/>
                  <a:pt x="1042499" y="226924"/>
                  <a:pt x="1113849" y="131788"/>
                </a:cubicBezTo>
                <a:cubicBezTo>
                  <a:pt x="1176299" y="48520"/>
                  <a:pt x="1136432" y="73073"/>
                  <a:pt x="1228149" y="50145"/>
                </a:cubicBezTo>
                <a:cubicBezTo>
                  <a:pt x="1249920" y="39259"/>
                  <a:pt x="1269184" y="19222"/>
                  <a:pt x="1293463" y="17488"/>
                </a:cubicBezTo>
                <a:cubicBezTo>
                  <a:pt x="1538284" y="0"/>
                  <a:pt x="1432653" y="27636"/>
                  <a:pt x="1473077" y="229759"/>
                </a:cubicBezTo>
                <a:cubicBezTo>
                  <a:pt x="1478761" y="258177"/>
                  <a:pt x="1538669" y="311679"/>
                  <a:pt x="1554720" y="327730"/>
                </a:cubicBezTo>
                <a:cubicBezTo>
                  <a:pt x="1636363" y="322287"/>
                  <a:pt x="1718325" y="320438"/>
                  <a:pt x="1799649" y="311402"/>
                </a:cubicBezTo>
                <a:cubicBezTo>
                  <a:pt x="1869531" y="303637"/>
                  <a:pt x="1837818" y="285955"/>
                  <a:pt x="1897620" y="246088"/>
                </a:cubicBezTo>
                <a:cubicBezTo>
                  <a:pt x="1911941" y="236541"/>
                  <a:pt x="1931211" y="237456"/>
                  <a:pt x="1946606" y="229759"/>
                </a:cubicBezTo>
                <a:cubicBezTo>
                  <a:pt x="2070102" y="168011"/>
                  <a:pt x="1891149" y="210158"/>
                  <a:pt x="2126220" y="180773"/>
                </a:cubicBezTo>
                <a:cubicBezTo>
                  <a:pt x="2193321" y="136040"/>
                  <a:pt x="2155581" y="148116"/>
                  <a:pt x="2240520" y="148116"/>
                </a:cubicBezTo>
              </a:path>
            </a:pathLst>
          </a:custGeom>
          <a:ln>
            <a:solidFill>
              <a:srgbClr val="EE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6" name="Arc 15"/>
          <p:cNvSpPr/>
          <p:nvPr/>
        </p:nvSpPr>
        <p:spPr>
          <a:xfrm rot="19944118">
            <a:off x="0" y="7690757"/>
            <a:ext cx="8058150" cy="303711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cxnSp>
        <p:nvCxnSpPr>
          <p:cNvPr id="18" name="Straight Connector 17"/>
          <p:cNvCxnSpPr/>
          <p:nvPr/>
        </p:nvCxnSpPr>
        <p:spPr>
          <a:xfrm flipV="1">
            <a:off x="11315701" y="6368144"/>
            <a:ext cx="1665515" cy="73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1144251" y="7053944"/>
            <a:ext cx="1690007" cy="48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2589330" y="5559880"/>
            <a:ext cx="906236" cy="759278"/>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12809765" y="6441621"/>
            <a:ext cx="1543050" cy="514350"/>
          </a:xfrm>
          <a:custGeom>
            <a:avLst/>
            <a:gdLst>
              <a:gd name="connsiteX0" fmla="*/ 0 w 1028700"/>
              <a:gd name="connsiteY0" fmla="*/ 0 h 342900"/>
              <a:gd name="connsiteX1" fmla="*/ 587828 w 1028700"/>
              <a:gd name="connsiteY1" fmla="*/ 342900 h 342900"/>
              <a:gd name="connsiteX2" fmla="*/ 1028700 w 1028700"/>
              <a:gd name="connsiteY2" fmla="*/ 0 h 342900"/>
            </a:gdLst>
            <a:ahLst/>
            <a:cxnLst>
              <a:cxn ang="0">
                <a:pos x="connsiteX0" y="connsiteY0"/>
              </a:cxn>
              <a:cxn ang="0">
                <a:pos x="connsiteX1" y="connsiteY1"/>
              </a:cxn>
              <a:cxn ang="0">
                <a:pos x="connsiteX2" y="connsiteY2"/>
              </a:cxn>
            </a:cxnLst>
            <a:rect l="l" t="t" r="r" b="b"/>
            <a:pathLst>
              <a:path w="1028700" h="342900">
                <a:moveTo>
                  <a:pt x="0" y="0"/>
                </a:moveTo>
                <a:cubicBezTo>
                  <a:pt x="208189" y="171450"/>
                  <a:pt x="416378" y="342900"/>
                  <a:pt x="587828" y="342900"/>
                </a:cubicBezTo>
                <a:cubicBezTo>
                  <a:pt x="759278" y="342900"/>
                  <a:pt x="955221" y="65314"/>
                  <a:pt x="1028700" y="0"/>
                </a:cubicBezTo>
              </a:path>
            </a:pathLst>
          </a:custGeom>
          <a:ln>
            <a:solidFill>
              <a:srgbClr val="00CC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3" name="TextBox 12"/>
          <p:cNvSpPr txBox="1"/>
          <p:nvPr/>
        </p:nvSpPr>
        <p:spPr>
          <a:xfrm rot="20324481">
            <a:off x="9407435" y="5953172"/>
            <a:ext cx="1082348" cy="646331"/>
          </a:xfrm>
          <a:prstGeom prst="rect">
            <a:avLst/>
          </a:prstGeom>
          <a:noFill/>
        </p:spPr>
        <p:txBody>
          <a:bodyPr wrap="none">
            <a:spAutoFit/>
          </a:bodyPr>
          <a:lstStyle/>
          <a:p>
            <a:pPr>
              <a:defRPr sz="3600" b="1">
                <a:solidFill>
                  <a:schemeClr val="accent1">
                    <a:lumMod val="75000"/>
                  </a:schemeClr>
                </a:solidFill>
              </a:defRPr>
            </a:pPr>
            <a:r>
              <a:t>Fruta</a:t>
            </a:r>
            <a:endParaRPr lang="el-GR" sz="3600" b="1" dirty="0">
              <a:solidFill>
                <a:schemeClr val="accent1">
                  <a:lumMod val="75000"/>
                </a:schemeClr>
              </a:solidFill>
            </a:endParaRPr>
          </a:p>
        </p:txBody>
      </p:sp>
      <p:sp>
        <p:nvSpPr>
          <p:cNvPr id="15" name="TextBox 14"/>
          <p:cNvSpPr txBox="1"/>
          <p:nvPr/>
        </p:nvSpPr>
        <p:spPr>
          <a:xfrm rot="20442373">
            <a:off x="3318525" y="6687965"/>
            <a:ext cx="1874937" cy="646331"/>
          </a:xfrm>
          <a:prstGeom prst="rect">
            <a:avLst/>
          </a:prstGeom>
          <a:noFill/>
        </p:spPr>
        <p:txBody>
          <a:bodyPr wrap="none">
            <a:spAutoFit/>
          </a:bodyPr>
          <a:lstStyle/>
          <a:p>
            <a:pPr>
              <a:defRPr sz="3600" b="1">
                <a:solidFill>
                  <a:srgbClr val="FF0000"/>
                </a:solidFill>
              </a:defRPr>
            </a:pPr>
            <a:r>
              <a:t>Arcoíris</a:t>
            </a:r>
            <a:endParaRPr lang="el-GR" sz="3600" b="1" dirty="0">
              <a:solidFill>
                <a:srgbClr val="FF0000"/>
              </a:solidFill>
            </a:endParaRPr>
          </a:p>
        </p:txBody>
      </p:sp>
      <p:sp>
        <p:nvSpPr>
          <p:cNvPr id="17" name="TextBox 16"/>
          <p:cNvSpPr txBox="1"/>
          <p:nvPr/>
        </p:nvSpPr>
        <p:spPr>
          <a:xfrm>
            <a:off x="11511642" y="5682343"/>
            <a:ext cx="924484" cy="646331"/>
          </a:xfrm>
          <a:prstGeom prst="rect">
            <a:avLst/>
          </a:prstGeom>
          <a:noFill/>
        </p:spPr>
        <p:txBody>
          <a:bodyPr wrap="none">
            <a:spAutoFit/>
          </a:bodyPr>
          <a:lstStyle/>
          <a:p>
            <a:pPr>
              <a:defRPr sz="3600">
                <a:solidFill>
                  <a:srgbClr val="FF6600"/>
                </a:solidFill>
              </a:defRPr>
            </a:pPr>
            <a:r>
              <a:rPr b="1"/>
              <a:t>¡Inténtalo!</a:t>
            </a:r>
            <a:endParaRPr lang="el-GR" sz="3600" dirty="0">
              <a:solidFill>
                <a:srgbClr val="FF6600"/>
              </a:solidFill>
            </a:endParaRPr>
          </a:p>
        </p:txBody>
      </p:sp>
      <p:sp>
        <p:nvSpPr>
          <p:cNvPr id="19" name="Rectangle 18"/>
          <p:cNvSpPr/>
          <p:nvPr/>
        </p:nvSpPr>
        <p:spPr>
          <a:xfrm>
            <a:off x="10551988" y="9407685"/>
            <a:ext cx="7373237" cy="507831"/>
          </a:xfrm>
          <a:prstGeom prst="rect">
            <a:avLst/>
          </a:prstGeom>
        </p:spPr>
        <p:txBody>
          <a:bodyPr wrap="none">
            <a:spAutoFit/>
          </a:bodyPr>
          <a:lstStyle/>
          <a:p>
            <a:pPr>
              <a:defRPr sz="2700"/>
            </a:pPr>
            <a:r>
              <a:t>http://www.tonybuzan.com/about/mind-mapping/</a:t>
            </a:r>
            <a:endParaRPr lang="el-GR" sz="2700" dirty="0"/>
          </a:p>
        </p:txBody>
      </p:sp>
      <p:sp>
        <p:nvSpPr>
          <p:cNvPr id="4" name="Star: 6 Points 3">
            <a:extLst>
              <a:ext uri="{FF2B5EF4-FFF2-40B4-BE49-F238E27FC236}">
                <a16:creationId xmlns:a16="http://schemas.microsoft.com/office/drawing/2014/main" id="{F6241412-F2D6-CAC6-E77A-EFB5FB27A8C0}"/>
              </a:ext>
            </a:extLst>
          </p:cNvPr>
          <p:cNvSpPr/>
          <p:nvPr/>
        </p:nvSpPr>
        <p:spPr>
          <a:xfrm>
            <a:off x="14829096" y="4604535"/>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pic>
        <p:nvPicPr>
          <p:cNvPr id="5" name="Picture 4">
            <a:extLst>
              <a:ext uri="{FF2B5EF4-FFF2-40B4-BE49-F238E27FC236}">
                <a16:creationId xmlns:a16="http://schemas.microsoft.com/office/drawing/2014/main" id="{ECD28012-B6F0-6E19-1ECA-C17B59C2B99F}"/>
              </a:ext>
            </a:extLst>
          </p:cNvPr>
          <p:cNvPicPr>
            <a:picLocks noChangeAspect="1"/>
          </p:cNvPicPr>
          <p:nvPr/>
        </p:nvPicPr>
        <p:blipFill rotWithShape="1">
          <a:blip r:embed="rId3"/>
          <a:srcRect l="56667" t="25042" r="24167" b="60558"/>
          <a:stretch/>
        </p:blipFill>
        <p:spPr>
          <a:xfrm>
            <a:off x="14800943" y="0"/>
            <a:ext cx="3505200" cy="1481376"/>
          </a:xfrm>
          <a:prstGeom prst="rect">
            <a:avLst/>
          </a:prstGeom>
        </p:spPr>
      </p:pic>
      <p:pic>
        <p:nvPicPr>
          <p:cNvPr id="7" name="Picture 6">
            <a:extLst>
              <a:ext uri="{FF2B5EF4-FFF2-40B4-BE49-F238E27FC236}">
                <a16:creationId xmlns:a16="http://schemas.microsoft.com/office/drawing/2014/main" id="{626C6E38-CEE9-1431-1F05-F5A187B486DE}"/>
              </a:ext>
            </a:extLst>
          </p:cNvPr>
          <p:cNvPicPr>
            <a:picLocks noChangeAspect="1"/>
          </p:cNvPicPr>
          <p:nvPr/>
        </p:nvPicPr>
        <p:blipFill rotWithShape="1">
          <a:blip r:embed="rId4"/>
          <a:srcRect l="5824" r="86023" b="73255"/>
          <a:stretch/>
        </p:blipFill>
        <p:spPr>
          <a:xfrm>
            <a:off x="45037" y="30843"/>
            <a:ext cx="1491155" cy="2751290"/>
          </a:xfrm>
          <a:prstGeom prst="rect">
            <a:avLst/>
          </a:prstGeom>
        </p:spPr>
      </p:pic>
      <p:pic>
        <p:nvPicPr>
          <p:cNvPr id="9" name="Picture 12">
            <a:extLst>
              <a:ext uri="{FF2B5EF4-FFF2-40B4-BE49-F238E27FC236}">
                <a16:creationId xmlns:a16="http://schemas.microsoft.com/office/drawing/2014/main" id="{480B590B-2028-6B69-D15E-D6A299FE8E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435834" y="7535711"/>
            <a:ext cx="2556197" cy="2751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774365" y="-58466"/>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1129624" y="-1164292"/>
            <a:ext cx="3828884"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1658066" y="8283395"/>
            <a:ext cx="6836042" cy="336730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012346" y="200729"/>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4682572" y="-2713312"/>
            <a:ext cx="5810576" cy="368452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2508292" y="5824649"/>
            <a:ext cx="4881157" cy="3447454"/>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311735" y="3816698"/>
            <a:ext cx="14690013" cy="1488869"/>
          </a:xfrm>
          <a:prstGeom prst="rect">
            <a:avLst/>
          </a:prstGeom>
        </p:spPr>
        <p:txBody>
          <a:bodyPr wrap="square" lIns="0" tIns="0" rIns="0" bIns="0" anchor="t">
            <a:spAutoFit/>
          </a:bodyPr>
          <a:lstStyle/>
          <a:p>
            <a:pPr algn="ctr">
              <a:lnSpc>
                <a:spcPts val="12599"/>
              </a:lnSpc>
              <a:defRPr>
                <a:solidFill>
                  <a:schemeClr val="accent5">
                    <a:lumMod val="75000"/>
                  </a:schemeClr>
                </a:solidFill>
                <a:effectLst/>
                <a:latin typeface="Abhaya Libre Regular" panose="020B0604020202020204" charset="0"/>
                <a:ea typeface="Calibri" panose="020F0502020204030204" pitchFamily="34" charset="0"/>
                <a:cs typeface="Abhaya Libre Regular" panose="020B0604020202020204" charset="0"/>
              </a:defRPr>
            </a:pPr>
            <a:r>
              <a:rPr sz="6600" b="1" dirty="0" err="1"/>
              <a:t>Pensamiento</a:t>
            </a:r>
            <a:r>
              <a:rPr sz="6600" b="1" dirty="0"/>
              <a:t> </a:t>
            </a:r>
            <a:r>
              <a:rPr sz="6600" b="1" dirty="0" err="1"/>
              <a:t>creativo</a:t>
            </a:r>
            <a:r>
              <a:rPr sz="6600" b="1" dirty="0"/>
              <a:t> y </a:t>
            </a:r>
            <a:r>
              <a:rPr sz="6600" b="1" dirty="0" err="1"/>
              <a:t>resolución</a:t>
            </a:r>
            <a:r>
              <a:rPr sz="6600" b="1" dirty="0"/>
              <a:t> de </a:t>
            </a:r>
            <a:r>
              <a:rPr sz="6600" b="1" dirty="0" err="1"/>
              <a:t>problemas</a:t>
            </a:r>
            <a:r>
              <a:rPr sz="6600" dirty="0"/>
              <a:t>  </a:t>
            </a:r>
            <a:r>
              <a:rPr sz="7200" dirty="0"/>
              <a:t>    </a:t>
            </a:r>
            <a:endParaRPr lang="en-US" sz="7200" dirty="0">
              <a:solidFill>
                <a:schemeClr val="accent5">
                  <a:lumMod val="75000"/>
                </a:schemeClr>
              </a:solidFill>
              <a:latin typeface="Abhaya Libre Regular" panose="020B0604020202020204" charset="0"/>
              <a:cs typeface="Abhaya Libre Regular" panose="020B0604020202020204" charset="0"/>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
        <p:nvSpPr>
          <p:cNvPr id="19" name="TextBox 18">
            <a:extLst>
              <a:ext uri="{FF2B5EF4-FFF2-40B4-BE49-F238E27FC236}">
                <a16:creationId xmlns:a16="http://schemas.microsoft.com/office/drawing/2014/main" id="{86ACC0B6-6CF2-58BE-5F0E-67D258911E69}"/>
              </a:ext>
            </a:extLst>
          </p:cNvPr>
          <p:cNvSpPr txBox="1"/>
          <p:nvPr/>
        </p:nvSpPr>
        <p:spPr>
          <a:xfrm>
            <a:off x="2433108" y="7016194"/>
            <a:ext cx="13819809" cy="830997"/>
          </a:xfrm>
          <a:prstGeom prst="rect">
            <a:avLst/>
          </a:prstGeom>
          <a:noFill/>
        </p:spPr>
        <p:txBody>
          <a:bodyPr wrap="none">
            <a:spAutoFit/>
          </a:bodyPr>
          <a:lstStyle/>
          <a:p>
            <a:pPr>
              <a:defRPr sz="2400" b="1">
                <a:solidFill>
                  <a:srgbClr val="00918E"/>
                </a:solidFill>
                <a:latin typeface="Abhaya Libre Regular" panose="020B0604020202020204" charset="0"/>
                <a:cs typeface="Abhaya Libre Regular" panose="020B0604020202020204" charset="0"/>
              </a:defRPr>
            </a:pPr>
            <a:r>
              <a:rPr dirty="0"/>
              <a:t>Hay </a:t>
            </a:r>
            <a:r>
              <a:rPr dirty="0" err="1"/>
              <a:t>animaciones</a:t>
            </a:r>
            <a:r>
              <a:rPr dirty="0"/>
              <a:t> y </a:t>
            </a:r>
            <a:r>
              <a:rPr dirty="0" err="1"/>
              <a:t>actividades</a:t>
            </a:r>
            <a:r>
              <a:rPr dirty="0"/>
              <a:t> </a:t>
            </a:r>
            <a:r>
              <a:rPr dirty="0" err="1"/>
              <a:t>en</a:t>
            </a:r>
            <a:r>
              <a:rPr dirty="0"/>
              <a:t> </a:t>
            </a:r>
            <a:r>
              <a:rPr dirty="0" err="1"/>
              <a:t>esta</a:t>
            </a:r>
            <a:r>
              <a:rPr dirty="0"/>
              <a:t> </a:t>
            </a:r>
            <a:r>
              <a:rPr dirty="0" err="1"/>
              <a:t>presentación</a:t>
            </a:r>
            <a:r>
              <a:rPr dirty="0"/>
              <a:t>, por lo que </a:t>
            </a:r>
            <a:r>
              <a:rPr dirty="0" err="1"/>
              <a:t>te</a:t>
            </a:r>
            <a:r>
              <a:rPr dirty="0"/>
              <a:t> </a:t>
            </a:r>
            <a:r>
              <a:rPr dirty="0" err="1"/>
              <a:t>divertirás</a:t>
            </a:r>
            <a:r>
              <a:rPr dirty="0"/>
              <a:t> </a:t>
            </a:r>
            <a:r>
              <a:rPr dirty="0" err="1"/>
              <a:t>más</a:t>
            </a:r>
            <a:r>
              <a:rPr dirty="0"/>
              <a:t> </a:t>
            </a:r>
            <a:r>
              <a:rPr dirty="0" err="1"/>
              <a:t>si</a:t>
            </a:r>
            <a:r>
              <a:rPr dirty="0"/>
              <a:t> lo </a:t>
            </a:r>
            <a:r>
              <a:rPr dirty="0" err="1"/>
              <a:t>visualizas</a:t>
            </a:r>
            <a:r>
              <a:rPr dirty="0"/>
              <a:t> a </a:t>
            </a:r>
            <a:r>
              <a:rPr dirty="0" err="1"/>
              <a:t>pantalla</a:t>
            </a:r>
            <a:r>
              <a:rPr dirty="0"/>
              <a:t> </a:t>
            </a:r>
            <a:r>
              <a:rPr dirty="0" err="1"/>
              <a:t>completa</a:t>
            </a:r>
            <a:r>
              <a:rPr dirty="0"/>
              <a:t> </a:t>
            </a:r>
            <a:r>
              <a:rPr dirty="0">
                <a:sym typeface="Wingdings" panose="05000000000000000000" pitchFamily="2" charset="2"/>
              </a:rPr>
              <a:t></a:t>
            </a:r>
          </a:p>
          <a:p>
            <a:pPr>
              <a:defRPr sz="2400" b="1">
                <a:solidFill>
                  <a:srgbClr val="00918E"/>
                </a:solidFill>
                <a:latin typeface="Abhaya Libre Regular" panose="020B0604020202020204" charset="0"/>
                <a:cs typeface="Abhaya Libre Regular" panose="020B0604020202020204" charset="0"/>
                <a:sym typeface="Wingdings" panose="05000000000000000000" pitchFamily="2" charset="2"/>
              </a:defRPr>
            </a:pPr>
            <a:r>
              <a:rPr dirty="0"/>
              <a:t>Para </a:t>
            </a:r>
            <a:r>
              <a:rPr dirty="0" err="1"/>
              <a:t>obtener</a:t>
            </a:r>
            <a:r>
              <a:rPr dirty="0"/>
              <a:t> </a:t>
            </a:r>
            <a:r>
              <a:rPr dirty="0" err="1"/>
              <a:t>el</a:t>
            </a:r>
            <a:r>
              <a:rPr dirty="0"/>
              <a:t> </a:t>
            </a:r>
            <a:r>
              <a:rPr dirty="0" err="1"/>
              <a:t>máximo</a:t>
            </a:r>
            <a:r>
              <a:rPr dirty="0"/>
              <a:t> </a:t>
            </a:r>
            <a:r>
              <a:rPr dirty="0" err="1"/>
              <a:t>beneficio</a:t>
            </a:r>
            <a:r>
              <a:rPr dirty="0"/>
              <a:t> de </a:t>
            </a:r>
            <a:r>
              <a:rPr dirty="0" err="1"/>
              <a:t>este</a:t>
            </a:r>
            <a:r>
              <a:rPr dirty="0"/>
              <a:t> </a:t>
            </a:r>
            <a:r>
              <a:rPr dirty="0" err="1"/>
              <a:t>módulo</a:t>
            </a:r>
            <a:r>
              <a:rPr dirty="0"/>
              <a:t>, es </a:t>
            </a:r>
            <a:r>
              <a:rPr dirty="0" err="1"/>
              <a:t>importante</a:t>
            </a:r>
            <a:r>
              <a:rPr dirty="0"/>
              <a:t> que </a:t>
            </a:r>
            <a:r>
              <a:rPr dirty="0" err="1"/>
              <a:t>realices</a:t>
            </a:r>
            <a:r>
              <a:rPr dirty="0"/>
              <a:t> las </a:t>
            </a:r>
            <a:r>
              <a:rPr dirty="0" err="1"/>
              <a:t>actividades</a:t>
            </a:r>
            <a:r>
              <a:rPr dirty="0"/>
              <a:t> </a:t>
            </a:r>
            <a:r>
              <a:rPr dirty="0" err="1"/>
              <a:t>fuera</a:t>
            </a:r>
            <a:r>
              <a:rPr dirty="0"/>
              <a:t> de </a:t>
            </a:r>
            <a:r>
              <a:rPr dirty="0" err="1"/>
              <a:t>línea</a:t>
            </a:r>
            <a:r>
              <a:rPr dirty="0"/>
              <a:t>. </a:t>
            </a:r>
            <a:endParaRPr lang="en-US" sz="2400" b="1" dirty="0">
              <a:solidFill>
                <a:srgbClr val="00918E"/>
              </a:solidFill>
              <a:latin typeface="Abhaya Libre Regular" panose="020B0604020202020204" charset="0"/>
              <a:cs typeface="Abhaya Libre Regular"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6193" y="1625600"/>
            <a:ext cx="14580110" cy="7838441"/>
          </a:xfrm>
        </p:spPr>
        <p:txBody>
          <a:bodyPr/>
          <a:lstStyle/>
          <a:p>
            <a:pPr marL="514350" indent="-514350" fontAlgn="base">
              <a:buClr>
                <a:schemeClr val="accent1">
                  <a:lumMod val="75000"/>
                </a:schemeClr>
              </a:buClr>
              <a:buNone/>
              <a:defRPr b="1">
                <a:solidFill>
                  <a:srgbClr val="00918E"/>
                </a:solidFill>
              </a:defRPr>
            </a:pPr>
            <a:r>
              <a:t>7. Utiliza IMÁGENES en todo momento. </a:t>
            </a:r>
          </a:p>
          <a:p>
            <a:pPr marL="514350" indent="-514350" fontAlgn="base">
              <a:buClr>
                <a:schemeClr val="accent1">
                  <a:lumMod val="75000"/>
                </a:schemeClr>
              </a:buClr>
              <a:buNone/>
            </a:pPr>
            <a:r>
              <a:t>¿Por qué?</a:t>
            </a:r>
          </a:p>
          <a:p>
            <a:pPr marL="514350" indent="-514350" fontAlgn="base">
              <a:buClr>
                <a:schemeClr val="accent1">
                  <a:lumMod val="75000"/>
                </a:schemeClr>
              </a:buClr>
              <a:buNone/>
              <a:defRPr b="1"/>
            </a:pPr>
            <a:r>
              <a:rPr i="1">
                <a:solidFill>
                  <a:schemeClr val="bg2">
                    <a:lumMod val="25000"/>
                  </a:schemeClr>
                </a:solidFill>
              </a:rPr>
              <a:t>Porque cada imagen, como la imagen central, también vale más que mil palabras.Por lo tanto, aunque tengas 10 imágenes en tu mapa conceptual, ¡ya es el equivalente una nota de 10.000 palabras!</a:t>
            </a:r>
          </a:p>
          <a:p>
            <a:endParaRPr lang="el-GR" dirty="0"/>
          </a:p>
        </p:txBody>
      </p:sp>
      <p:sp>
        <p:nvSpPr>
          <p:cNvPr id="35842" name="AutoShape 2" descr="Αποτέλεσμα εικόνας για healthy eating cartoon images"/>
          <p:cNvSpPr>
            <a:spLocks noChangeAspect="1" noChangeArrowheads="1"/>
          </p:cNvSpPr>
          <p:nvPr/>
        </p:nvSpPr>
        <p:spPr bwMode="auto">
          <a:xfrm>
            <a:off x="233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l-GR" sz="2700"/>
          </a:p>
        </p:txBody>
      </p:sp>
      <p:sp>
        <p:nvSpPr>
          <p:cNvPr id="35844" name="AutoShape 4" descr="Αποτέλεσμα εικόνας για healthy eating cartoon images"/>
          <p:cNvSpPr>
            <a:spLocks noChangeAspect="1" noChangeArrowheads="1"/>
          </p:cNvSpPr>
          <p:nvPr/>
        </p:nvSpPr>
        <p:spPr bwMode="auto">
          <a:xfrm>
            <a:off x="233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l-GR" sz="2700"/>
          </a:p>
        </p:txBody>
      </p:sp>
      <p:sp>
        <p:nvSpPr>
          <p:cNvPr id="35846" name="AutoShape 6" descr="Αποτέλεσμα εικόνας για healthy eating cartoon images"/>
          <p:cNvSpPr>
            <a:spLocks noChangeAspect="1" noChangeArrowheads="1"/>
          </p:cNvSpPr>
          <p:nvPr/>
        </p:nvSpPr>
        <p:spPr bwMode="auto">
          <a:xfrm>
            <a:off x="233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l-GR" sz="2700"/>
          </a:p>
        </p:txBody>
      </p:sp>
      <p:sp>
        <p:nvSpPr>
          <p:cNvPr id="35848" name="AutoShape 8" descr="Αποτέλεσμα εικόνας για healthy eating cartoon images"/>
          <p:cNvSpPr>
            <a:spLocks noChangeAspect="1" noChangeArrowheads="1"/>
          </p:cNvSpPr>
          <p:nvPr/>
        </p:nvSpPr>
        <p:spPr bwMode="auto">
          <a:xfrm>
            <a:off x="233363" y="-216694"/>
            <a:ext cx="457200" cy="457202"/>
          </a:xfrm>
          <a:prstGeom prst="rect">
            <a:avLst/>
          </a:prstGeom>
          <a:noFill/>
        </p:spPr>
        <p:txBody>
          <a:bodyPr vert="horz" wrap="square" lIns="137160" tIns="68580" rIns="137160" bIns="68580" numCol="1" anchor="t" anchorCtr="0" compatLnSpc="1">
            <a:prstTxWarp prst="textNoShape">
              <a:avLst/>
            </a:prstTxWarp>
          </a:bodyPr>
          <a:lstStyle/>
          <a:p>
            <a:endParaRPr lang="el-GR" sz="2700"/>
          </a:p>
        </p:txBody>
      </p:sp>
      <p:pic>
        <p:nvPicPr>
          <p:cNvPr id="35849" name="Picture 9"/>
          <p:cNvPicPr>
            <a:picLocks noChangeAspect="1" noChangeArrowheads="1"/>
          </p:cNvPicPr>
          <p:nvPr/>
        </p:nvPicPr>
        <p:blipFill>
          <a:blip r:embed="rId2"/>
          <a:srcRect/>
          <a:stretch>
            <a:fillRect/>
          </a:stretch>
        </p:blipFill>
        <p:spPr bwMode="auto">
          <a:xfrm>
            <a:off x="1955802" y="5660574"/>
            <a:ext cx="3352800" cy="3301329"/>
          </a:xfrm>
          <a:prstGeom prst="rect">
            <a:avLst/>
          </a:prstGeom>
          <a:noFill/>
          <a:ln w="9525">
            <a:noFill/>
            <a:miter lim="800000"/>
            <a:headEnd/>
            <a:tailEnd/>
          </a:ln>
        </p:spPr>
      </p:pic>
      <p:pic>
        <p:nvPicPr>
          <p:cNvPr id="35850" name="Picture 10"/>
          <p:cNvPicPr>
            <a:picLocks noChangeAspect="1" noChangeArrowheads="1"/>
          </p:cNvPicPr>
          <p:nvPr/>
        </p:nvPicPr>
        <p:blipFill>
          <a:blip r:embed="rId3"/>
          <a:srcRect/>
          <a:stretch>
            <a:fillRect/>
          </a:stretch>
        </p:blipFill>
        <p:spPr bwMode="auto">
          <a:xfrm>
            <a:off x="28708388" y="22123400"/>
            <a:ext cx="40744736" cy="26665236"/>
          </a:xfrm>
          <a:prstGeom prst="rect">
            <a:avLst/>
          </a:prstGeom>
          <a:noFill/>
          <a:ln w="9525">
            <a:noFill/>
            <a:miter lim="800000"/>
            <a:headEnd/>
            <a:tailEnd/>
          </a:ln>
        </p:spPr>
      </p:pic>
      <p:pic>
        <p:nvPicPr>
          <p:cNvPr id="11" name="Picture 10"/>
          <p:cNvPicPr/>
          <p:nvPr/>
        </p:nvPicPr>
        <p:blipFill>
          <a:blip r:embed="rId3"/>
          <a:srcRect/>
          <a:stretch>
            <a:fillRect/>
          </a:stretch>
        </p:blipFill>
        <p:spPr bwMode="auto">
          <a:xfrm>
            <a:off x="10490203" y="5257802"/>
            <a:ext cx="4063997" cy="2819400"/>
          </a:xfrm>
          <a:prstGeom prst="rect">
            <a:avLst/>
          </a:prstGeom>
          <a:noFill/>
          <a:ln w="9525">
            <a:noFill/>
            <a:miter lim="800000"/>
            <a:headEnd/>
            <a:tailEnd/>
          </a:ln>
        </p:spPr>
      </p:pic>
      <p:pic>
        <p:nvPicPr>
          <p:cNvPr id="12" name="Picture 2" descr="http://cliparts.co/cliparts/kcK/oB8/kcKoB8BGi.jpg"/>
          <p:cNvPicPr>
            <a:picLocks noChangeAspect="1" noChangeArrowheads="1"/>
          </p:cNvPicPr>
          <p:nvPr/>
        </p:nvPicPr>
        <p:blipFill>
          <a:blip r:embed="rId4"/>
          <a:srcRect/>
          <a:stretch>
            <a:fillRect/>
          </a:stretch>
        </p:blipFill>
        <p:spPr bwMode="auto">
          <a:xfrm>
            <a:off x="7012217" y="5798876"/>
            <a:ext cx="1641021" cy="1683098"/>
          </a:xfrm>
          <a:prstGeom prst="rect">
            <a:avLst/>
          </a:prstGeom>
          <a:noFill/>
        </p:spPr>
      </p:pic>
      <p:cxnSp>
        <p:nvCxnSpPr>
          <p:cNvPr id="14" name="Curved Connector 13"/>
          <p:cNvCxnSpPr>
            <a:endCxn id="12" idx="1"/>
          </p:cNvCxnSpPr>
          <p:nvPr/>
        </p:nvCxnSpPr>
        <p:spPr>
          <a:xfrm>
            <a:off x="4749800" y="6324602"/>
            <a:ext cx="2262417" cy="315824"/>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8497768" y="5690021"/>
            <a:ext cx="2754434" cy="990180"/>
          </a:xfrm>
          <a:custGeom>
            <a:avLst/>
            <a:gdLst>
              <a:gd name="connsiteX0" fmla="*/ 24422 w 1836289"/>
              <a:gd name="connsiteY0" fmla="*/ 609320 h 660120"/>
              <a:gd name="connsiteX1" fmla="*/ 126022 w 1836289"/>
              <a:gd name="connsiteY1" fmla="*/ 507720 h 660120"/>
              <a:gd name="connsiteX2" fmla="*/ 176822 w 1836289"/>
              <a:gd name="connsiteY2" fmla="*/ 473853 h 660120"/>
              <a:gd name="connsiteX3" fmla="*/ 227622 w 1836289"/>
              <a:gd name="connsiteY3" fmla="*/ 423053 h 660120"/>
              <a:gd name="connsiteX4" fmla="*/ 295355 w 1836289"/>
              <a:gd name="connsiteY4" fmla="*/ 372253 h 660120"/>
              <a:gd name="connsiteX5" fmla="*/ 464689 w 1836289"/>
              <a:gd name="connsiteY5" fmla="*/ 270653 h 660120"/>
              <a:gd name="connsiteX6" fmla="*/ 566289 w 1836289"/>
              <a:gd name="connsiteY6" fmla="*/ 169053 h 660120"/>
              <a:gd name="connsiteX7" fmla="*/ 634022 w 1836289"/>
              <a:gd name="connsiteY7" fmla="*/ 135186 h 660120"/>
              <a:gd name="connsiteX8" fmla="*/ 684822 w 1836289"/>
              <a:gd name="connsiteY8" fmla="*/ 101320 h 660120"/>
              <a:gd name="connsiteX9" fmla="*/ 735622 w 1836289"/>
              <a:gd name="connsiteY9" fmla="*/ 84386 h 660120"/>
              <a:gd name="connsiteX10" fmla="*/ 803355 w 1836289"/>
              <a:gd name="connsiteY10" fmla="*/ 50520 h 660120"/>
              <a:gd name="connsiteX11" fmla="*/ 871089 w 1836289"/>
              <a:gd name="connsiteY11" fmla="*/ 33586 h 660120"/>
              <a:gd name="connsiteX12" fmla="*/ 921889 w 1836289"/>
              <a:gd name="connsiteY12" fmla="*/ 16653 h 660120"/>
              <a:gd name="connsiteX13" fmla="*/ 1243622 w 1836289"/>
              <a:gd name="connsiteY13" fmla="*/ 33586 h 660120"/>
              <a:gd name="connsiteX14" fmla="*/ 1345222 w 1836289"/>
              <a:gd name="connsiteY14" fmla="*/ 67453 h 660120"/>
              <a:gd name="connsiteX15" fmla="*/ 1446822 w 1836289"/>
              <a:gd name="connsiteY15" fmla="*/ 152120 h 660120"/>
              <a:gd name="connsiteX16" fmla="*/ 1548422 w 1836289"/>
              <a:gd name="connsiteY16" fmla="*/ 219853 h 660120"/>
              <a:gd name="connsiteX17" fmla="*/ 1683889 w 1836289"/>
              <a:gd name="connsiteY17" fmla="*/ 423053 h 660120"/>
              <a:gd name="connsiteX18" fmla="*/ 1717755 w 1836289"/>
              <a:gd name="connsiteY18" fmla="*/ 473853 h 660120"/>
              <a:gd name="connsiteX19" fmla="*/ 1751622 w 1836289"/>
              <a:gd name="connsiteY19" fmla="*/ 524653 h 660120"/>
              <a:gd name="connsiteX20" fmla="*/ 1768555 w 1836289"/>
              <a:gd name="connsiteY20" fmla="*/ 575453 h 660120"/>
              <a:gd name="connsiteX21" fmla="*/ 1819355 w 1836289"/>
              <a:gd name="connsiteY21" fmla="*/ 626253 h 660120"/>
              <a:gd name="connsiteX22" fmla="*/ 1836289 w 1836289"/>
              <a:gd name="connsiteY22" fmla="*/ 660120 h 6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6289" h="660120">
                <a:moveTo>
                  <a:pt x="24422" y="609320"/>
                </a:moveTo>
                <a:cubicBezTo>
                  <a:pt x="144142" y="529506"/>
                  <a:pt x="0" y="633742"/>
                  <a:pt x="126022" y="507720"/>
                </a:cubicBezTo>
                <a:cubicBezTo>
                  <a:pt x="140413" y="493329"/>
                  <a:pt x="161188" y="486882"/>
                  <a:pt x="176822" y="473853"/>
                </a:cubicBezTo>
                <a:cubicBezTo>
                  <a:pt x="195219" y="458522"/>
                  <a:pt x="209440" y="438638"/>
                  <a:pt x="227622" y="423053"/>
                </a:cubicBezTo>
                <a:cubicBezTo>
                  <a:pt x="249050" y="404686"/>
                  <a:pt x="271423" y="387211"/>
                  <a:pt x="295355" y="372253"/>
                </a:cubicBezTo>
                <a:cubicBezTo>
                  <a:pt x="366619" y="327713"/>
                  <a:pt x="395095" y="340247"/>
                  <a:pt x="464689" y="270653"/>
                </a:cubicBezTo>
                <a:cubicBezTo>
                  <a:pt x="498556" y="236786"/>
                  <a:pt x="523451" y="190472"/>
                  <a:pt x="566289" y="169053"/>
                </a:cubicBezTo>
                <a:cubicBezTo>
                  <a:pt x="588867" y="157764"/>
                  <a:pt x="612105" y="147710"/>
                  <a:pt x="634022" y="135186"/>
                </a:cubicBezTo>
                <a:cubicBezTo>
                  <a:pt x="651692" y="125089"/>
                  <a:pt x="666619" y="110421"/>
                  <a:pt x="684822" y="101320"/>
                </a:cubicBezTo>
                <a:cubicBezTo>
                  <a:pt x="700787" y="93338"/>
                  <a:pt x="719216" y="91417"/>
                  <a:pt x="735622" y="84386"/>
                </a:cubicBezTo>
                <a:cubicBezTo>
                  <a:pt x="758824" y="74442"/>
                  <a:pt x="779720" y="59383"/>
                  <a:pt x="803355" y="50520"/>
                </a:cubicBezTo>
                <a:cubicBezTo>
                  <a:pt x="825146" y="42348"/>
                  <a:pt x="848712" y="39980"/>
                  <a:pt x="871089" y="33586"/>
                </a:cubicBezTo>
                <a:cubicBezTo>
                  <a:pt x="888251" y="28682"/>
                  <a:pt x="904956" y="22297"/>
                  <a:pt x="921889" y="16653"/>
                </a:cubicBezTo>
                <a:cubicBezTo>
                  <a:pt x="1029133" y="22297"/>
                  <a:pt x="1136994" y="20791"/>
                  <a:pt x="1243622" y="33586"/>
                </a:cubicBezTo>
                <a:cubicBezTo>
                  <a:pt x="1279066" y="37839"/>
                  <a:pt x="1345222" y="67453"/>
                  <a:pt x="1345222" y="67453"/>
                </a:cubicBezTo>
                <a:cubicBezTo>
                  <a:pt x="1526760" y="188480"/>
                  <a:pt x="1251239" y="0"/>
                  <a:pt x="1446822" y="152120"/>
                </a:cubicBezTo>
                <a:cubicBezTo>
                  <a:pt x="1478951" y="177109"/>
                  <a:pt x="1548422" y="219853"/>
                  <a:pt x="1548422" y="219853"/>
                </a:cubicBezTo>
                <a:lnTo>
                  <a:pt x="1683889" y="423053"/>
                </a:lnTo>
                <a:lnTo>
                  <a:pt x="1717755" y="473853"/>
                </a:lnTo>
                <a:lnTo>
                  <a:pt x="1751622" y="524653"/>
                </a:lnTo>
                <a:cubicBezTo>
                  <a:pt x="1757266" y="541586"/>
                  <a:pt x="1758654" y="560601"/>
                  <a:pt x="1768555" y="575453"/>
                </a:cubicBezTo>
                <a:cubicBezTo>
                  <a:pt x="1781839" y="595378"/>
                  <a:pt x="1804395" y="607553"/>
                  <a:pt x="1819355" y="626253"/>
                </a:cubicBezTo>
                <a:cubicBezTo>
                  <a:pt x="1827240" y="636109"/>
                  <a:pt x="1830644" y="648831"/>
                  <a:pt x="1836289" y="66012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19" name="Freeform 18"/>
          <p:cNvSpPr/>
          <p:nvPr/>
        </p:nvSpPr>
        <p:spPr>
          <a:xfrm>
            <a:off x="4902200" y="7213600"/>
            <a:ext cx="2336801" cy="1422401"/>
          </a:xfrm>
          <a:custGeom>
            <a:avLst/>
            <a:gdLst>
              <a:gd name="connsiteX0" fmla="*/ 1557867 w 1557867"/>
              <a:gd name="connsiteY0" fmla="*/ 0 h 948267"/>
              <a:gd name="connsiteX1" fmla="*/ 1185334 w 1557867"/>
              <a:gd name="connsiteY1" fmla="*/ 16933 h 948267"/>
              <a:gd name="connsiteX2" fmla="*/ 948267 w 1557867"/>
              <a:gd name="connsiteY2" fmla="*/ 50800 h 948267"/>
              <a:gd name="connsiteX3" fmla="*/ 812800 w 1557867"/>
              <a:gd name="connsiteY3" fmla="*/ 101600 h 948267"/>
              <a:gd name="connsiteX4" fmla="*/ 745067 w 1557867"/>
              <a:gd name="connsiteY4" fmla="*/ 135467 h 948267"/>
              <a:gd name="connsiteX5" fmla="*/ 643467 w 1557867"/>
              <a:gd name="connsiteY5" fmla="*/ 169333 h 948267"/>
              <a:gd name="connsiteX6" fmla="*/ 592667 w 1557867"/>
              <a:gd name="connsiteY6" fmla="*/ 203200 h 948267"/>
              <a:gd name="connsiteX7" fmla="*/ 474134 w 1557867"/>
              <a:gd name="connsiteY7" fmla="*/ 270933 h 948267"/>
              <a:gd name="connsiteX8" fmla="*/ 372534 w 1557867"/>
              <a:gd name="connsiteY8" fmla="*/ 389467 h 948267"/>
              <a:gd name="connsiteX9" fmla="*/ 321734 w 1557867"/>
              <a:gd name="connsiteY9" fmla="*/ 423333 h 948267"/>
              <a:gd name="connsiteX10" fmla="*/ 220134 w 1557867"/>
              <a:gd name="connsiteY10" fmla="*/ 508000 h 948267"/>
              <a:gd name="connsiteX11" fmla="*/ 101600 w 1557867"/>
              <a:gd name="connsiteY11" fmla="*/ 660400 h 948267"/>
              <a:gd name="connsiteX12" fmla="*/ 67734 w 1557867"/>
              <a:gd name="connsiteY12" fmla="*/ 863600 h 948267"/>
              <a:gd name="connsiteX13" fmla="*/ 50800 w 1557867"/>
              <a:gd name="connsiteY13" fmla="*/ 914400 h 948267"/>
              <a:gd name="connsiteX14" fmla="*/ 0 w 1557867"/>
              <a:gd name="connsiteY14" fmla="*/ 948267 h 94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7867" h="948267">
                <a:moveTo>
                  <a:pt x="1557867" y="0"/>
                </a:moveTo>
                <a:lnTo>
                  <a:pt x="1185334" y="16933"/>
                </a:lnTo>
                <a:cubicBezTo>
                  <a:pt x="1073063" y="23950"/>
                  <a:pt x="1038122" y="25128"/>
                  <a:pt x="948267" y="50800"/>
                </a:cubicBezTo>
                <a:cubicBezTo>
                  <a:pt x="909165" y="61972"/>
                  <a:pt x="845012" y="87284"/>
                  <a:pt x="812800" y="101600"/>
                </a:cubicBezTo>
                <a:cubicBezTo>
                  <a:pt x="789733" y="111852"/>
                  <a:pt x="768504" y="126092"/>
                  <a:pt x="745067" y="135467"/>
                </a:cubicBezTo>
                <a:cubicBezTo>
                  <a:pt x="711922" y="148725"/>
                  <a:pt x="643467" y="169333"/>
                  <a:pt x="643467" y="169333"/>
                </a:cubicBezTo>
                <a:cubicBezTo>
                  <a:pt x="626534" y="180622"/>
                  <a:pt x="610337" y="193103"/>
                  <a:pt x="592667" y="203200"/>
                </a:cubicBezTo>
                <a:cubicBezTo>
                  <a:pt x="539974" y="233311"/>
                  <a:pt x="519136" y="233431"/>
                  <a:pt x="474134" y="270933"/>
                </a:cubicBezTo>
                <a:cubicBezTo>
                  <a:pt x="363540" y="363094"/>
                  <a:pt x="484651" y="277350"/>
                  <a:pt x="372534" y="389467"/>
                </a:cubicBezTo>
                <a:cubicBezTo>
                  <a:pt x="358144" y="403857"/>
                  <a:pt x="337368" y="410305"/>
                  <a:pt x="321734" y="423333"/>
                </a:cubicBezTo>
                <a:cubicBezTo>
                  <a:pt x="191345" y="531990"/>
                  <a:pt x="346267" y="423910"/>
                  <a:pt x="220134" y="508000"/>
                </a:cubicBezTo>
                <a:cubicBezTo>
                  <a:pt x="139116" y="629525"/>
                  <a:pt x="181181" y="580819"/>
                  <a:pt x="101600" y="660400"/>
                </a:cubicBezTo>
                <a:cubicBezTo>
                  <a:pt x="61902" y="779497"/>
                  <a:pt x="105544" y="636740"/>
                  <a:pt x="67734" y="863600"/>
                </a:cubicBezTo>
                <a:cubicBezTo>
                  <a:pt x="64800" y="881207"/>
                  <a:pt x="61950" y="900462"/>
                  <a:pt x="50800" y="914400"/>
                </a:cubicBezTo>
                <a:cubicBezTo>
                  <a:pt x="38087" y="930292"/>
                  <a:pt x="0" y="948267"/>
                  <a:pt x="0" y="948267"/>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pic>
        <p:nvPicPr>
          <p:cNvPr id="35852" name="Picture 12"/>
          <p:cNvPicPr>
            <a:picLocks noChangeAspect="1" noChangeArrowheads="1"/>
          </p:cNvPicPr>
          <p:nvPr/>
        </p:nvPicPr>
        <p:blipFill>
          <a:blip r:embed="rId5"/>
          <a:srcRect/>
          <a:stretch>
            <a:fillRect/>
          </a:stretch>
        </p:blipFill>
        <p:spPr bwMode="auto">
          <a:xfrm>
            <a:off x="8534400" y="7110986"/>
            <a:ext cx="1975644" cy="2814855"/>
          </a:xfrm>
          <a:prstGeom prst="rect">
            <a:avLst/>
          </a:prstGeom>
          <a:noFill/>
          <a:ln w="9525">
            <a:noFill/>
            <a:miter lim="800000"/>
            <a:headEnd/>
            <a:tailEnd/>
          </a:ln>
        </p:spPr>
      </p:pic>
      <p:sp>
        <p:nvSpPr>
          <p:cNvPr id="22" name="Freeform 21"/>
          <p:cNvSpPr/>
          <p:nvPr/>
        </p:nvSpPr>
        <p:spPr>
          <a:xfrm>
            <a:off x="7442201" y="7188200"/>
            <a:ext cx="1269999" cy="1531044"/>
          </a:xfrm>
          <a:custGeom>
            <a:avLst/>
            <a:gdLst>
              <a:gd name="connsiteX0" fmla="*/ 0 w 846666"/>
              <a:gd name="connsiteY0" fmla="*/ 0 h 1020696"/>
              <a:gd name="connsiteX1" fmla="*/ 50800 w 846666"/>
              <a:gd name="connsiteY1" fmla="*/ 186267 h 1020696"/>
              <a:gd name="connsiteX2" fmla="*/ 67733 w 846666"/>
              <a:gd name="connsiteY2" fmla="*/ 423334 h 1020696"/>
              <a:gd name="connsiteX3" fmla="*/ 84666 w 846666"/>
              <a:gd name="connsiteY3" fmla="*/ 474134 h 1020696"/>
              <a:gd name="connsiteX4" fmla="*/ 118533 w 846666"/>
              <a:gd name="connsiteY4" fmla="*/ 609600 h 1020696"/>
              <a:gd name="connsiteX5" fmla="*/ 152400 w 846666"/>
              <a:gd name="connsiteY5" fmla="*/ 660400 h 1020696"/>
              <a:gd name="connsiteX6" fmla="*/ 220133 w 846666"/>
              <a:gd name="connsiteY6" fmla="*/ 795867 h 1020696"/>
              <a:gd name="connsiteX7" fmla="*/ 254000 w 846666"/>
              <a:gd name="connsiteY7" fmla="*/ 846667 h 1020696"/>
              <a:gd name="connsiteX8" fmla="*/ 304800 w 846666"/>
              <a:gd name="connsiteY8" fmla="*/ 863600 h 1020696"/>
              <a:gd name="connsiteX9" fmla="*/ 457200 w 846666"/>
              <a:gd name="connsiteY9" fmla="*/ 982134 h 1020696"/>
              <a:gd name="connsiteX10" fmla="*/ 541866 w 846666"/>
              <a:gd name="connsiteY10" fmla="*/ 999067 h 1020696"/>
              <a:gd name="connsiteX11" fmla="*/ 592666 w 846666"/>
              <a:gd name="connsiteY11" fmla="*/ 1016000 h 1020696"/>
              <a:gd name="connsiteX12" fmla="*/ 846666 w 846666"/>
              <a:gd name="connsiteY12" fmla="*/ 1016000 h 1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6666" h="1020696">
                <a:moveTo>
                  <a:pt x="0" y="0"/>
                </a:moveTo>
                <a:cubicBezTo>
                  <a:pt x="42967" y="128904"/>
                  <a:pt x="26865" y="66595"/>
                  <a:pt x="50800" y="186267"/>
                </a:cubicBezTo>
                <a:cubicBezTo>
                  <a:pt x="56444" y="265289"/>
                  <a:pt x="58477" y="344653"/>
                  <a:pt x="67733" y="423334"/>
                </a:cubicBezTo>
                <a:cubicBezTo>
                  <a:pt x="69818" y="441061"/>
                  <a:pt x="80337" y="456818"/>
                  <a:pt x="84666" y="474134"/>
                </a:cubicBezTo>
                <a:cubicBezTo>
                  <a:pt x="94325" y="512771"/>
                  <a:pt x="99181" y="570897"/>
                  <a:pt x="118533" y="609600"/>
                </a:cubicBezTo>
                <a:cubicBezTo>
                  <a:pt x="127634" y="627803"/>
                  <a:pt x="142655" y="642534"/>
                  <a:pt x="152400" y="660400"/>
                </a:cubicBezTo>
                <a:cubicBezTo>
                  <a:pt x="176575" y="704721"/>
                  <a:pt x="192128" y="753861"/>
                  <a:pt x="220133" y="795867"/>
                </a:cubicBezTo>
                <a:cubicBezTo>
                  <a:pt x="231422" y="812800"/>
                  <a:pt x="238108" y="833954"/>
                  <a:pt x="254000" y="846667"/>
                </a:cubicBezTo>
                <a:cubicBezTo>
                  <a:pt x="267938" y="857817"/>
                  <a:pt x="287867" y="857956"/>
                  <a:pt x="304800" y="863600"/>
                </a:cubicBezTo>
                <a:cubicBezTo>
                  <a:pt x="342673" y="901473"/>
                  <a:pt x="406566" y="972007"/>
                  <a:pt x="457200" y="982134"/>
                </a:cubicBezTo>
                <a:cubicBezTo>
                  <a:pt x="485422" y="987778"/>
                  <a:pt x="513944" y="992087"/>
                  <a:pt x="541866" y="999067"/>
                </a:cubicBezTo>
                <a:cubicBezTo>
                  <a:pt x="559182" y="1003396"/>
                  <a:pt x="574844" y="1015010"/>
                  <a:pt x="592666" y="1016000"/>
                </a:cubicBezTo>
                <a:cubicBezTo>
                  <a:pt x="677202" y="1020696"/>
                  <a:pt x="761999" y="1016000"/>
                  <a:pt x="846666" y="10160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endParaRPr lang="el-GR" sz="2700"/>
          </a:p>
        </p:txBody>
      </p:sp>
      <p:sp>
        <p:nvSpPr>
          <p:cNvPr id="23" name="Rectangle 22"/>
          <p:cNvSpPr/>
          <p:nvPr/>
        </p:nvSpPr>
        <p:spPr>
          <a:xfrm>
            <a:off x="10960748" y="9286408"/>
            <a:ext cx="7373237" cy="507831"/>
          </a:xfrm>
          <a:prstGeom prst="rect">
            <a:avLst/>
          </a:prstGeom>
        </p:spPr>
        <p:txBody>
          <a:bodyPr wrap="none">
            <a:spAutoFit/>
          </a:bodyPr>
          <a:lstStyle/>
          <a:p>
            <a:pPr>
              <a:defRPr sz="2700"/>
            </a:pPr>
            <a:r>
              <a:t>http://www.tonybuzan.com/about/mind-mapping/</a:t>
            </a:r>
            <a:endParaRPr lang="el-GR" sz="2700" dirty="0"/>
          </a:p>
        </p:txBody>
      </p:sp>
      <p:sp>
        <p:nvSpPr>
          <p:cNvPr id="4" name="Star: 6 Points 3">
            <a:extLst>
              <a:ext uri="{FF2B5EF4-FFF2-40B4-BE49-F238E27FC236}">
                <a16:creationId xmlns:a16="http://schemas.microsoft.com/office/drawing/2014/main" id="{F5734265-FDB4-1BC3-8523-170B1A839FA5}"/>
              </a:ext>
            </a:extLst>
          </p:cNvPr>
          <p:cNvSpPr/>
          <p:nvPr/>
        </p:nvSpPr>
        <p:spPr>
          <a:xfrm>
            <a:off x="14716614" y="4513309"/>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9</a:t>
            </a:r>
          </a:p>
          <a:p>
            <a:pPr algn="ctr">
              <a:defRPr sz="2400" b="1"/>
            </a:pPr>
            <a:r>
              <a:t>¡Descubre más!</a:t>
            </a:r>
          </a:p>
        </p:txBody>
      </p:sp>
      <p:pic>
        <p:nvPicPr>
          <p:cNvPr id="5" name="Picture 12">
            <a:extLst>
              <a:ext uri="{FF2B5EF4-FFF2-40B4-BE49-F238E27FC236}">
                <a16:creationId xmlns:a16="http://schemas.microsoft.com/office/drawing/2014/main" id="{7B2E42A6-4C3C-224A-F9D9-2F894E985E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6002000" y="-80243"/>
            <a:ext cx="2556197" cy="2751289"/>
          </a:xfrm>
          <a:prstGeom prst="rect">
            <a:avLst/>
          </a:prstGeom>
        </p:spPr>
      </p:pic>
      <p:pic>
        <p:nvPicPr>
          <p:cNvPr id="6" name="Picture 5">
            <a:extLst>
              <a:ext uri="{FF2B5EF4-FFF2-40B4-BE49-F238E27FC236}">
                <a16:creationId xmlns:a16="http://schemas.microsoft.com/office/drawing/2014/main" id="{3305A5E3-89A6-0A66-CB98-986D1A25039B}"/>
              </a:ext>
            </a:extLst>
          </p:cNvPr>
          <p:cNvPicPr>
            <a:picLocks noChangeAspect="1"/>
          </p:cNvPicPr>
          <p:nvPr/>
        </p:nvPicPr>
        <p:blipFill rotWithShape="1">
          <a:blip r:embed="rId8"/>
          <a:srcRect l="36787" r="26526" b="73255"/>
          <a:stretch/>
        </p:blipFill>
        <p:spPr>
          <a:xfrm>
            <a:off x="-2664064" y="-1028700"/>
            <a:ext cx="6709253" cy="2751290"/>
          </a:xfrm>
          <a:prstGeom prst="rect">
            <a:avLst/>
          </a:prstGeom>
        </p:spPr>
      </p:pic>
      <p:pic>
        <p:nvPicPr>
          <p:cNvPr id="7" name="Picture 6">
            <a:extLst>
              <a:ext uri="{FF2B5EF4-FFF2-40B4-BE49-F238E27FC236}">
                <a16:creationId xmlns:a16="http://schemas.microsoft.com/office/drawing/2014/main" id="{56B8DBD5-F5B3-3760-D310-873677509F2D}"/>
              </a:ext>
            </a:extLst>
          </p:cNvPr>
          <p:cNvPicPr>
            <a:picLocks noChangeAspect="1"/>
          </p:cNvPicPr>
          <p:nvPr/>
        </p:nvPicPr>
        <p:blipFill rotWithShape="1">
          <a:blip r:embed="rId8"/>
          <a:srcRect l="5824" r="86023" b="73255"/>
          <a:stretch/>
        </p:blipFill>
        <p:spPr>
          <a:xfrm rot="20256357">
            <a:off x="-446541" y="7658100"/>
            <a:ext cx="1491155" cy="2751290"/>
          </a:xfrm>
          <a:prstGeom prst="rect">
            <a:avLst/>
          </a:prstGeom>
        </p:spPr>
      </p:pic>
      <p:sp>
        <p:nvSpPr>
          <p:cNvPr id="2" name="Title 1"/>
          <p:cNvSpPr>
            <a:spLocks noGrp="1"/>
          </p:cNvSpPr>
          <p:nvPr>
            <p:ph type="title"/>
          </p:nvPr>
        </p:nvSpPr>
        <p:spPr>
          <a:xfrm>
            <a:off x="1762453" y="140636"/>
            <a:ext cx="14580108" cy="1295400"/>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rPr dirty="0"/>
              <a:t>7 pasos para </a:t>
            </a:r>
            <a:r>
              <a:rPr dirty="0" err="1"/>
              <a:t>hacer</a:t>
            </a:r>
            <a:r>
              <a:rPr dirty="0"/>
              <a:t> un </a:t>
            </a:r>
            <a:r>
              <a:rPr dirty="0" err="1"/>
              <a:t>mapa</a:t>
            </a:r>
            <a:r>
              <a:rPr dirty="0"/>
              <a:t> conceptual</a:t>
            </a:r>
            <a:endParaRPr lang="el-GR" sz="5400" dirty="0">
              <a:solidFill>
                <a:srgbClr val="00918E"/>
              </a:solidFill>
              <a:latin typeface="Abhaya Libre Regular" panose="020B0604020202020204" charset="0"/>
              <a:cs typeface="Abhaya Libre Regular"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192" y="1"/>
            <a:ext cx="14580108" cy="1518557"/>
          </a:xfrm>
        </p:spPr>
        <p:txBody>
          <a:bodyPr>
            <a:normAutofit/>
          </a:bodyPr>
          <a:lstStyle/>
          <a:p>
            <a:pPr>
              <a:defRPr sz="5400" b="1">
                <a:solidFill>
                  <a:srgbClr val="00918E"/>
                </a:solidFill>
                <a:latin typeface="Abhaya Libre Regular" panose="020B0604020202020204" charset="0"/>
                <a:cs typeface="Abhaya Libre Regular" panose="020B0604020202020204" charset="0"/>
              </a:defRPr>
            </a:pPr>
            <a:r>
              <a:t>7 pasos para hacer un mapa conceptual</a:t>
            </a:r>
            <a:endParaRPr lang="el-GR" sz="5400" b="1" dirty="0">
              <a:solidFill>
                <a:srgbClr val="00918E"/>
              </a:solidFill>
              <a:latin typeface="Abhaya Libre Regular" panose="020B0604020202020204" charset="0"/>
              <a:cs typeface="Abhaya Libre Regular" panose="020B0604020202020204" charset="0"/>
            </a:endParaRPr>
          </a:p>
        </p:txBody>
      </p:sp>
      <p:sp>
        <p:nvSpPr>
          <p:cNvPr id="4" name="Rectangle 3"/>
          <p:cNvSpPr/>
          <p:nvPr/>
        </p:nvSpPr>
        <p:spPr>
          <a:xfrm>
            <a:off x="1" y="9733003"/>
            <a:ext cx="7373237" cy="507831"/>
          </a:xfrm>
          <a:prstGeom prst="rect">
            <a:avLst/>
          </a:prstGeom>
        </p:spPr>
        <p:txBody>
          <a:bodyPr wrap="none">
            <a:spAutoFit/>
          </a:bodyPr>
          <a:lstStyle/>
          <a:p>
            <a:pPr>
              <a:defRPr sz="2700"/>
            </a:pPr>
            <a:r>
              <a:t>http://www.tonybuzan.com/about/mind-mapping/</a:t>
            </a:r>
            <a:endParaRPr lang="el-GR" sz="2700" dirty="0"/>
          </a:p>
        </p:txBody>
      </p:sp>
      <p:pic>
        <p:nvPicPr>
          <p:cNvPr id="7" name="Picture 1"/>
          <p:cNvPicPr>
            <a:picLocks noGrp="1" noChangeAspect="1" noChangeArrowheads="1"/>
          </p:cNvPicPr>
          <p:nvPr>
            <p:ph idx="1"/>
          </p:nvPr>
        </p:nvPicPr>
        <p:blipFill>
          <a:blip r:embed="rId3"/>
          <a:srcRect/>
          <a:stretch>
            <a:fillRect/>
          </a:stretch>
        </p:blipFill>
        <p:spPr bwMode="auto">
          <a:xfrm>
            <a:off x="7764271" y="1432385"/>
            <a:ext cx="8009130" cy="5922719"/>
          </a:xfrm>
          <a:prstGeom prst="rect">
            <a:avLst/>
          </a:prstGeom>
          <a:noFill/>
          <a:ln w="9525">
            <a:noFill/>
            <a:miter lim="800000"/>
            <a:headEnd/>
            <a:tailEnd/>
          </a:ln>
        </p:spPr>
      </p:pic>
      <p:sp>
        <p:nvSpPr>
          <p:cNvPr id="5" name="TextBox 4"/>
          <p:cNvSpPr txBox="1"/>
          <p:nvPr/>
        </p:nvSpPr>
        <p:spPr>
          <a:xfrm>
            <a:off x="1041239" y="2859555"/>
            <a:ext cx="6539594" cy="6048000"/>
          </a:xfrm>
          <a:prstGeom prst="rect">
            <a:avLst/>
          </a:prstGeom>
          <a:noFill/>
          <a:ln>
            <a:solidFill>
              <a:srgbClr val="FF0000"/>
            </a:solidFill>
          </a:ln>
        </p:spPr>
        <p:txBody>
          <a:bodyPr wrap="square">
            <a:spAutoFit/>
          </a:bodyPr>
          <a:lstStyle/>
          <a:p>
            <a:pPr marL="514350" indent="-514350">
              <a:buClr>
                <a:schemeClr val="accent1">
                  <a:lumMod val="75000"/>
                </a:schemeClr>
              </a:buClr>
              <a:buFont typeface="+mj-lt"/>
              <a:buAutoNum type="arabicPeriod"/>
              <a:defRPr sz="3600" b="1">
                <a:solidFill>
                  <a:srgbClr val="0000FF"/>
                </a:solidFill>
              </a:defRPr>
            </a:pPr>
            <a:endParaRPr lang="es-ES" dirty="0"/>
          </a:p>
          <a:p>
            <a:pPr marL="514350" indent="-514350">
              <a:buClr>
                <a:schemeClr val="accent1">
                  <a:lumMod val="75000"/>
                </a:schemeClr>
              </a:buClr>
              <a:buFont typeface="+mj-lt"/>
              <a:buAutoNum type="arabicPeriod"/>
              <a:defRPr sz="3600" b="1">
                <a:solidFill>
                  <a:srgbClr val="0000FF"/>
                </a:solidFill>
              </a:defRPr>
            </a:pPr>
            <a:r>
              <a:rPr dirty="0" err="1"/>
              <a:t>Comienza</a:t>
            </a:r>
            <a:r>
              <a:rPr dirty="0"/>
              <a:t> </a:t>
            </a:r>
            <a:r>
              <a:rPr dirty="0" err="1"/>
              <a:t>en</a:t>
            </a:r>
            <a:r>
              <a:rPr dirty="0"/>
              <a:t> </a:t>
            </a:r>
            <a:r>
              <a:rPr dirty="0" err="1"/>
              <a:t>el</a:t>
            </a:r>
            <a:r>
              <a:rPr dirty="0"/>
              <a:t> </a:t>
            </a:r>
            <a:r>
              <a:rPr dirty="0" err="1"/>
              <a:t>centro</a:t>
            </a:r>
            <a:r>
              <a:rPr dirty="0"/>
              <a:t> de la </a:t>
            </a:r>
            <a:r>
              <a:rPr dirty="0" err="1"/>
              <a:t>página</a:t>
            </a:r>
            <a:endParaRPr dirty="0"/>
          </a:p>
          <a:p>
            <a:pPr marL="514350" indent="-514350">
              <a:buClr>
                <a:schemeClr val="accent1">
                  <a:lumMod val="75000"/>
                </a:schemeClr>
              </a:buClr>
              <a:buFont typeface="+mj-lt"/>
              <a:buAutoNum type="arabicPeriod"/>
              <a:defRPr sz="3600" b="1">
                <a:solidFill>
                  <a:srgbClr val="00CC00"/>
                </a:solidFill>
              </a:defRPr>
            </a:pPr>
            <a:r>
              <a:rPr dirty="0"/>
              <a:t>Imagen/</a:t>
            </a:r>
            <a:r>
              <a:rPr dirty="0" err="1"/>
              <a:t>foto</a:t>
            </a:r>
            <a:r>
              <a:rPr dirty="0"/>
              <a:t> </a:t>
            </a:r>
            <a:r>
              <a:rPr dirty="0" err="1"/>
              <a:t>como</a:t>
            </a:r>
            <a:r>
              <a:rPr dirty="0"/>
              <a:t> idea central</a:t>
            </a:r>
          </a:p>
          <a:p>
            <a:pPr marL="514350" indent="-514350">
              <a:buClr>
                <a:schemeClr val="accent1">
                  <a:lumMod val="75000"/>
                </a:schemeClr>
              </a:buClr>
              <a:buFont typeface="+mj-lt"/>
              <a:buAutoNum type="arabicPeriod"/>
              <a:defRPr sz="3600" b="1">
                <a:solidFill>
                  <a:srgbClr val="D60093"/>
                </a:solidFill>
              </a:defRPr>
            </a:pPr>
            <a:r>
              <a:rPr dirty="0" err="1"/>
              <a:t>Colores</a:t>
            </a:r>
            <a:endParaRPr lang="en-US" sz="3600" b="1" dirty="0">
              <a:solidFill>
                <a:srgbClr val="D60093"/>
              </a:solidFill>
            </a:endParaRPr>
          </a:p>
          <a:p>
            <a:pPr marL="514350" indent="-514350">
              <a:buClr>
                <a:schemeClr val="accent1">
                  <a:lumMod val="75000"/>
                </a:schemeClr>
              </a:buClr>
              <a:buFont typeface="+mj-lt"/>
              <a:buAutoNum type="arabicPeriod"/>
              <a:defRPr sz="3600" b="1">
                <a:solidFill>
                  <a:schemeClr val="accent5"/>
                </a:solidFill>
              </a:defRPr>
            </a:pPr>
            <a:r>
              <a:rPr dirty="0" err="1"/>
              <a:t>Conectar</a:t>
            </a:r>
            <a:r>
              <a:rPr dirty="0"/>
              <a:t> </a:t>
            </a:r>
            <a:r>
              <a:rPr dirty="0" err="1"/>
              <a:t>ramas</a:t>
            </a:r>
            <a:endParaRPr dirty="0"/>
          </a:p>
          <a:p>
            <a:pPr marL="514350" indent="-514350">
              <a:buClr>
                <a:schemeClr val="accent1">
                  <a:lumMod val="75000"/>
                </a:schemeClr>
              </a:buClr>
              <a:buFont typeface="+mj-lt"/>
              <a:buAutoNum type="arabicPeriod"/>
              <a:defRPr sz="3600" b="1">
                <a:solidFill>
                  <a:srgbClr val="FF6600"/>
                </a:solidFill>
              </a:defRPr>
            </a:pPr>
            <a:r>
              <a:rPr dirty="0" err="1"/>
              <a:t>Líneas</a:t>
            </a:r>
            <a:r>
              <a:rPr dirty="0"/>
              <a:t> </a:t>
            </a:r>
            <a:r>
              <a:rPr dirty="0" err="1"/>
              <a:t>curvas</a:t>
            </a:r>
            <a:endParaRPr dirty="0"/>
          </a:p>
          <a:p>
            <a:pPr marL="514350" indent="-514350">
              <a:buClr>
                <a:schemeClr val="accent1">
                  <a:lumMod val="75000"/>
                </a:schemeClr>
              </a:buClr>
              <a:buFont typeface="+mj-lt"/>
              <a:buAutoNum type="arabicPeriod"/>
              <a:defRPr sz="3600" b="1">
                <a:solidFill>
                  <a:srgbClr val="002060"/>
                </a:solidFill>
              </a:defRPr>
            </a:pPr>
            <a:r>
              <a:rPr dirty="0"/>
              <a:t>1 palabra clave por </a:t>
            </a:r>
            <a:r>
              <a:rPr dirty="0" err="1"/>
              <a:t>línea</a:t>
            </a:r>
            <a:endParaRPr dirty="0"/>
          </a:p>
          <a:p>
            <a:pPr marL="514350" indent="-514350">
              <a:buClr>
                <a:schemeClr val="accent1">
                  <a:lumMod val="75000"/>
                </a:schemeClr>
              </a:buClr>
              <a:buFont typeface="+mj-lt"/>
              <a:buAutoNum type="arabicPeriod"/>
              <a:defRPr sz="3600" b="1">
                <a:solidFill>
                  <a:srgbClr val="FF0000"/>
                </a:solidFill>
              </a:defRPr>
            </a:pPr>
            <a:r>
              <a:rPr dirty="0" err="1"/>
              <a:t>Fotos</a:t>
            </a:r>
            <a:r>
              <a:rPr dirty="0"/>
              <a:t> e </a:t>
            </a:r>
            <a:r>
              <a:rPr dirty="0" err="1"/>
              <a:t>imágenes</a:t>
            </a:r>
            <a:endParaRPr lang="es-ES" dirty="0"/>
          </a:p>
          <a:p>
            <a:pPr>
              <a:buClr>
                <a:schemeClr val="accent1">
                  <a:lumMod val="75000"/>
                </a:schemeClr>
              </a:buClr>
              <a:defRPr sz="3600" b="1">
                <a:solidFill>
                  <a:srgbClr val="FF0000"/>
                </a:solidFill>
              </a:defRPr>
            </a:pPr>
            <a:endParaRPr dirty="0"/>
          </a:p>
          <a:p>
            <a:pPr marL="514350" indent="-514350">
              <a:buFont typeface="+mj-lt"/>
              <a:buAutoNum type="arabicPeriod"/>
            </a:pPr>
            <a:endParaRPr lang="en-US" sz="2700" dirty="0"/>
          </a:p>
          <a:p>
            <a:pPr marL="514350" indent="-514350">
              <a:buFont typeface="+mj-lt"/>
              <a:buAutoNum type="arabicPeriod"/>
            </a:pPr>
            <a:endParaRPr lang="el-GR" sz="2700" dirty="0"/>
          </a:p>
        </p:txBody>
      </p:sp>
      <p:sp>
        <p:nvSpPr>
          <p:cNvPr id="3" name="Star: 6 Points 2">
            <a:extLst>
              <a:ext uri="{FF2B5EF4-FFF2-40B4-BE49-F238E27FC236}">
                <a16:creationId xmlns:a16="http://schemas.microsoft.com/office/drawing/2014/main" id="{142B0ECA-00F9-4835-BF8D-932D740383C2}"/>
              </a:ext>
            </a:extLst>
          </p:cNvPr>
          <p:cNvSpPr/>
          <p:nvPr/>
        </p:nvSpPr>
        <p:spPr>
          <a:xfrm>
            <a:off x="14490353" y="6643315"/>
            <a:ext cx="3251894" cy="3343603"/>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rPr dirty="0" err="1"/>
              <a:t>Actividad</a:t>
            </a:r>
            <a:r>
              <a:rPr dirty="0"/>
              <a:t> </a:t>
            </a:r>
            <a:r>
              <a:rPr dirty="0" err="1"/>
              <a:t>fuera</a:t>
            </a:r>
            <a:r>
              <a:rPr dirty="0"/>
              <a:t> de </a:t>
            </a:r>
            <a:r>
              <a:rPr dirty="0" err="1"/>
              <a:t>línea</a:t>
            </a:r>
            <a:r>
              <a:rPr dirty="0"/>
              <a:t> 9</a:t>
            </a:r>
          </a:p>
          <a:p>
            <a:pPr algn="ctr">
              <a:defRPr sz="2400" b="1"/>
            </a:pPr>
            <a:r>
              <a:rPr dirty="0"/>
              <a:t>¡</a:t>
            </a:r>
            <a:r>
              <a:rPr dirty="0" err="1"/>
              <a:t>Descubre</a:t>
            </a:r>
            <a:r>
              <a:rPr dirty="0"/>
              <a:t> </a:t>
            </a:r>
            <a:r>
              <a:rPr dirty="0" err="1"/>
              <a:t>más</a:t>
            </a:r>
            <a:r>
              <a:rPr dirty="0"/>
              <a:t>!</a:t>
            </a:r>
          </a:p>
        </p:txBody>
      </p:sp>
      <p:pic>
        <p:nvPicPr>
          <p:cNvPr id="6" name="Picture 5">
            <a:extLst>
              <a:ext uri="{FF2B5EF4-FFF2-40B4-BE49-F238E27FC236}">
                <a16:creationId xmlns:a16="http://schemas.microsoft.com/office/drawing/2014/main" id="{9E8C6487-4625-9BE8-6F2E-DA3DE75406C5}"/>
              </a:ext>
            </a:extLst>
          </p:cNvPr>
          <p:cNvPicPr>
            <a:picLocks noChangeAspect="1"/>
          </p:cNvPicPr>
          <p:nvPr/>
        </p:nvPicPr>
        <p:blipFill rotWithShape="1">
          <a:blip r:embed="rId4"/>
          <a:srcRect l="5824" r="86023" b="73255"/>
          <a:stretch/>
        </p:blipFill>
        <p:spPr>
          <a:xfrm>
            <a:off x="-16205" y="-233108"/>
            <a:ext cx="1491155" cy="2751290"/>
          </a:xfrm>
          <a:prstGeom prst="rect">
            <a:avLst/>
          </a:prstGeom>
        </p:spPr>
      </p:pic>
      <p:grpSp>
        <p:nvGrpSpPr>
          <p:cNvPr id="8" name="Group 12">
            <a:extLst>
              <a:ext uri="{FF2B5EF4-FFF2-40B4-BE49-F238E27FC236}">
                <a16:creationId xmlns:a16="http://schemas.microsoft.com/office/drawing/2014/main" id="{53644326-CD4E-04C6-22EA-9BF040EEA18A}"/>
              </a:ext>
            </a:extLst>
          </p:cNvPr>
          <p:cNvGrpSpPr/>
          <p:nvPr/>
        </p:nvGrpSpPr>
        <p:grpSpPr>
          <a:xfrm>
            <a:off x="97972" y="843797"/>
            <a:ext cx="2900572" cy="807705"/>
            <a:chOff x="0" y="0"/>
            <a:chExt cx="3867430" cy="1076939"/>
          </a:xfrm>
        </p:grpSpPr>
        <p:pic>
          <p:nvPicPr>
            <p:cNvPr id="9" name="Picture 13">
              <a:extLst>
                <a:ext uri="{FF2B5EF4-FFF2-40B4-BE49-F238E27FC236}">
                  <a16:creationId xmlns:a16="http://schemas.microsoft.com/office/drawing/2014/main" id="{2ABDE665-1AD2-AB50-C206-7F308BA88A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3867430" cy="618789"/>
            </a:xfrm>
            <a:prstGeom prst="rect">
              <a:avLst/>
            </a:prstGeom>
          </p:spPr>
        </p:pic>
        <p:pic>
          <p:nvPicPr>
            <p:cNvPr id="10" name="Picture 14">
              <a:extLst>
                <a:ext uri="{FF2B5EF4-FFF2-40B4-BE49-F238E27FC236}">
                  <a16:creationId xmlns:a16="http://schemas.microsoft.com/office/drawing/2014/main" id="{9C8073BF-1C54-D4BB-DB16-B091225018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20715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469649"/>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9" name="Group 9"/>
          <p:cNvGrpSpPr/>
          <p:nvPr/>
        </p:nvGrpSpPr>
        <p:grpSpPr>
          <a:xfrm>
            <a:off x="701616" y="2263730"/>
            <a:ext cx="17129183" cy="5359662"/>
            <a:chOff x="21088" y="108643"/>
            <a:chExt cx="21639943" cy="7146215"/>
          </a:xfrm>
        </p:grpSpPr>
        <p:sp>
          <p:nvSpPr>
            <p:cNvPr id="11" name="TextBox 11"/>
            <p:cNvSpPr txBox="1"/>
            <p:nvPr/>
          </p:nvSpPr>
          <p:spPr>
            <a:xfrm>
              <a:off x="16045097" y="5796570"/>
              <a:ext cx="5615934"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1592023" y="2559094"/>
              <a:ext cx="10069008"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3" name="TextBox 13"/>
            <p:cNvSpPr txBox="1"/>
            <p:nvPr/>
          </p:nvSpPr>
          <p:spPr>
            <a:xfrm>
              <a:off x="11592023" y="108643"/>
              <a:ext cx="6586208"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6" name="TextBox 16"/>
            <p:cNvSpPr txBox="1"/>
            <p:nvPr/>
          </p:nvSpPr>
          <p:spPr>
            <a:xfrm>
              <a:off x="21088" y="6695730"/>
              <a:ext cx="10599882"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grpSp>
      <p:sp>
        <p:nvSpPr>
          <p:cNvPr id="14" name="Star: 6 Points 13">
            <a:extLst>
              <a:ext uri="{FF2B5EF4-FFF2-40B4-BE49-F238E27FC236}">
                <a16:creationId xmlns:a16="http://schemas.microsoft.com/office/drawing/2014/main" id="{F82F5B98-E167-BEC5-D5D5-CD2500582F51}"/>
              </a:ext>
            </a:extLst>
          </p:cNvPr>
          <p:cNvSpPr/>
          <p:nvPr/>
        </p:nvSpPr>
        <p:spPr>
          <a:xfrm>
            <a:off x="14270188" y="748197"/>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10</a:t>
            </a:r>
          </a:p>
        </p:txBody>
      </p:sp>
      <p:sp>
        <p:nvSpPr>
          <p:cNvPr id="15" name="TextBox 14">
            <a:extLst>
              <a:ext uri="{FF2B5EF4-FFF2-40B4-BE49-F238E27FC236}">
                <a16:creationId xmlns:a16="http://schemas.microsoft.com/office/drawing/2014/main" id="{654D03FA-D740-9DB4-C899-B9560EA158EE}"/>
              </a:ext>
            </a:extLst>
          </p:cNvPr>
          <p:cNvSpPr txBox="1"/>
          <p:nvPr/>
        </p:nvSpPr>
        <p:spPr>
          <a:xfrm>
            <a:off x="4173643" y="223473"/>
            <a:ext cx="6172200" cy="830997"/>
          </a:xfrm>
          <a:prstGeom prst="rect">
            <a:avLst/>
          </a:prstGeom>
          <a:noFill/>
        </p:spPr>
        <p:txBody>
          <a:bodyPr wrap="square">
            <a:spAutoFit/>
          </a:bodyPr>
          <a:lstStyle/>
          <a:p>
            <a:pPr algn="ctr">
              <a:defRPr sz="4800" b="1">
                <a:solidFill>
                  <a:schemeClr val="accent1"/>
                </a:solidFill>
              </a:defRPr>
            </a:pPr>
            <a:r>
              <a:t>Dr. Edward de Bono</a:t>
            </a:r>
            <a:endParaRPr lang="el-GR" sz="4800" b="1" dirty="0">
              <a:solidFill>
                <a:schemeClr val="accent1"/>
              </a:solidFill>
            </a:endParaRPr>
          </a:p>
        </p:txBody>
      </p:sp>
      <p:sp>
        <p:nvSpPr>
          <p:cNvPr id="18" name="Rectangle 17">
            <a:extLst>
              <a:ext uri="{FF2B5EF4-FFF2-40B4-BE49-F238E27FC236}">
                <a16:creationId xmlns:a16="http://schemas.microsoft.com/office/drawing/2014/main" id="{4C41266F-D963-E7EE-86D0-9DFA211836DD}"/>
              </a:ext>
            </a:extLst>
          </p:cNvPr>
          <p:cNvSpPr/>
          <p:nvPr/>
        </p:nvSpPr>
        <p:spPr>
          <a:xfrm>
            <a:off x="414085" y="1562100"/>
            <a:ext cx="13301915" cy="8094524"/>
          </a:xfrm>
          <a:prstGeom prst="rect">
            <a:avLst/>
          </a:prstGeom>
        </p:spPr>
        <p:txBody>
          <a:bodyPr wrap="square">
            <a:spAutoFit/>
          </a:bodyPr>
          <a:lstStyle/>
          <a:p>
            <a:pPr>
              <a:defRPr sz="2700">
                <a:solidFill>
                  <a:srgbClr val="000000"/>
                </a:solidFill>
                <a:latin typeface="Trebuchet MS" panose="020B0603020202020204" pitchFamily="34" charset="0"/>
              </a:defRPr>
            </a:pPr>
            <a:r>
              <a:rPr sz="2600" dirty="0" err="1"/>
              <a:t>Nominado</a:t>
            </a:r>
            <a:r>
              <a:rPr sz="2600" dirty="0"/>
              <a:t> al Premio Nobel de </a:t>
            </a:r>
            <a:r>
              <a:rPr sz="2600" dirty="0" err="1"/>
              <a:t>Economía</a:t>
            </a:r>
            <a:r>
              <a:rPr sz="2600" dirty="0"/>
              <a:t> </a:t>
            </a:r>
            <a:r>
              <a:rPr sz="2600" dirty="0" err="1"/>
              <a:t>en</a:t>
            </a:r>
            <a:r>
              <a:rPr sz="2600" dirty="0"/>
              <a:t> 2005, Edward de Bono </a:t>
            </a:r>
            <a:r>
              <a:rPr sz="2600" dirty="0" err="1"/>
              <a:t>fue</a:t>
            </a:r>
            <a:r>
              <a:rPr sz="2600" dirty="0"/>
              <a:t> </a:t>
            </a:r>
            <a:r>
              <a:rPr sz="2600" dirty="0" err="1"/>
              <a:t>considerado</a:t>
            </a:r>
            <a:r>
              <a:rPr sz="2600" dirty="0"/>
              <a:t> por </a:t>
            </a:r>
            <a:r>
              <a:rPr sz="2600" dirty="0" err="1"/>
              <a:t>muchos</a:t>
            </a:r>
            <a:r>
              <a:rPr sz="2600" dirty="0"/>
              <a:t> </a:t>
            </a:r>
            <a:r>
              <a:rPr sz="2600" dirty="0" err="1"/>
              <a:t>como</a:t>
            </a:r>
            <a:r>
              <a:rPr sz="2600" dirty="0"/>
              <a:t> la principal </a:t>
            </a:r>
            <a:r>
              <a:rPr sz="2600" dirty="0" err="1"/>
              <a:t>autoridad</a:t>
            </a:r>
            <a:r>
              <a:rPr sz="2600" dirty="0"/>
              <a:t> </a:t>
            </a:r>
            <a:r>
              <a:rPr sz="2600" dirty="0" err="1"/>
              <a:t>en</a:t>
            </a:r>
            <a:r>
              <a:rPr sz="2600" dirty="0"/>
              <a:t> </a:t>
            </a:r>
            <a:r>
              <a:rPr sz="2600" dirty="0" err="1"/>
              <a:t>el</a:t>
            </a:r>
            <a:r>
              <a:rPr sz="2600" dirty="0"/>
              <a:t> campo del </a:t>
            </a:r>
            <a:r>
              <a:rPr sz="2600" dirty="0" err="1"/>
              <a:t>pensamiento</a:t>
            </a:r>
            <a:r>
              <a:rPr sz="2600" dirty="0"/>
              <a:t> </a:t>
            </a:r>
            <a:r>
              <a:rPr sz="2600" dirty="0" err="1"/>
              <a:t>creativo</a:t>
            </a:r>
            <a:r>
              <a:rPr sz="2600" dirty="0"/>
              <a:t>, la </a:t>
            </a:r>
            <a:r>
              <a:rPr sz="2600" dirty="0" err="1"/>
              <a:t>innovación</a:t>
            </a:r>
            <a:r>
              <a:rPr sz="2600" dirty="0"/>
              <a:t> y la </a:t>
            </a:r>
            <a:r>
              <a:rPr sz="2600" dirty="0" err="1"/>
              <a:t>enseñanza</a:t>
            </a:r>
            <a:r>
              <a:rPr sz="2600" dirty="0"/>
              <a:t> </a:t>
            </a:r>
            <a:r>
              <a:rPr sz="2600" dirty="0" err="1"/>
              <a:t>directa</a:t>
            </a:r>
            <a:r>
              <a:rPr sz="2600" dirty="0"/>
              <a:t> del </a:t>
            </a:r>
            <a:r>
              <a:rPr sz="2600" dirty="0" err="1"/>
              <a:t>pensamiento</a:t>
            </a:r>
            <a:r>
              <a:rPr sz="2600" dirty="0"/>
              <a:t> </a:t>
            </a:r>
            <a:r>
              <a:rPr sz="2600" dirty="0" err="1"/>
              <a:t>como</a:t>
            </a:r>
            <a:r>
              <a:rPr sz="2600" dirty="0"/>
              <a:t> una </a:t>
            </a:r>
            <a:r>
              <a:rPr sz="2600" dirty="0" err="1"/>
              <a:t>habilidad</a:t>
            </a:r>
            <a:r>
              <a:rPr sz="2600" dirty="0"/>
              <a:t>. </a:t>
            </a:r>
          </a:p>
          <a:p>
            <a:endParaRPr lang="en-US" sz="2600" dirty="0">
              <a:solidFill>
                <a:srgbClr val="000000"/>
              </a:solidFill>
              <a:latin typeface="Trebuchet MS" panose="020B0603020202020204" pitchFamily="34" charset="0"/>
            </a:endParaRPr>
          </a:p>
          <a:p>
            <a:pPr>
              <a:defRPr sz="2700">
                <a:solidFill>
                  <a:srgbClr val="000000"/>
                </a:solidFill>
                <a:latin typeface="Trebuchet MS" panose="020B0603020202020204" pitchFamily="34" charset="0"/>
              </a:defRPr>
            </a:pPr>
            <a:r>
              <a:rPr sz="2600" dirty="0"/>
              <a:t>Ha </a:t>
            </a:r>
            <a:r>
              <a:rPr sz="2600" dirty="0" err="1"/>
              <a:t>sido</a:t>
            </a:r>
            <a:r>
              <a:rPr sz="2600" dirty="0"/>
              <a:t> </a:t>
            </a:r>
            <a:r>
              <a:rPr sz="2600" dirty="0" err="1"/>
              <a:t>catalogado</a:t>
            </a:r>
            <a:r>
              <a:rPr sz="2600" dirty="0"/>
              <a:t> </a:t>
            </a:r>
            <a:r>
              <a:rPr sz="2600" dirty="0" err="1"/>
              <a:t>como</a:t>
            </a:r>
            <a:r>
              <a:rPr sz="2600" dirty="0"/>
              <a:t> una de las 200 personas de </a:t>
            </a:r>
            <a:r>
              <a:rPr sz="2600" dirty="0" err="1"/>
              <a:t>nuestro</a:t>
            </a:r>
            <a:r>
              <a:rPr sz="2600" dirty="0"/>
              <a:t> </a:t>
            </a:r>
            <a:r>
              <a:rPr sz="2600" dirty="0" err="1"/>
              <a:t>tiempo</a:t>
            </a:r>
            <a:r>
              <a:rPr sz="2600" dirty="0"/>
              <a:t> que </a:t>
            </a:r>
            <a:r>
              <a:rPr sz="2600" dirty="0" err="1"/>
              <a:t>más</a:t>
            </a:r>
            <a:r>
              <a:rPr sz="2600" dirty="0"/>
              <a:t> ha </a:t>
            </a:r>
            <a:r>
              <a:rPr sz="2600" dirty="0" err="1"/>
              <a:t>contribuido</a:t>
            </a:r>
            <a:r>
              <a:rPr sz="2600" dirty="0"/>
              <a:t> a la </a:t>
            </a:r>
            <a:r>
              <a:rPr sz="2600" dirty="0" err="1"/>
              <a:t>humanidad</a:t>
            </a:r>
            <a:r>
              <a:rPr sz="2600" dirty="0"/>
              <a:t>.</a:t>
            </a:r>
          </a:p>
          <a:p>
            <a:endParaRPr lang="en-US" sz="2600" dirty="0">
              <a:solidFill>
                <a:srgbClr val="000000"/>
              </a:solidFill>
              <a:latin typeface="Trebuchet MS" panose="020B0603020202020204" pitchFamily="34" charset="0"/>
            </a:endParaRPr>
          </a:p>
          <a:p>
            <a:pPr>
              <a:defRPr sz="2700">
                <a:solidFill>
                  <a:srgbClr val="000000"/>
                </a:solidFill>
                <a:latin typeface="Trebuchet MS" panose="020B0603020202020204" pitchFamily="34" charset="0"/>
              </a:defRPr>
            </a:pPr>
            <a:r>
              <a:rPr sz="2600" dirty="0" err="1"/>
              <a:t>Fue</a:t>
            </a:r>
            <a:r>
              <a:rPr sz="2600" dirty="0"/>
              <a:t> </a:t>
            </a:r>
            <a:r>
              <a:rPr sz="2600" dirty="0" err="1"/>
              <a:t>el</a:t>
            </a:r>
            <a:r>
              <a:rPr sz="2600" dirty="0"/>
              <a:t> </a:t>
            </a:r>
            <a:r>
              <a:rPr sz="2600" dirty="0" err="1"/>
              <a:t>creador</a:t>
            </a:r>
            <a:r>
              <a:rPr sz="2600" dirty="0"/>
              <a:t> del </a:t>
            </a:r>
            <a:r>
              <a:rPr sz="2600" dirty="0" err="1"/>
              <a:t>concepto</a:t>
            </a:r>
            <a:r>
              <a:rPr sz="2600" dirty="0"/>
              <a:t> de </a:t>
            </a:r>
            <a:r>
              <a:rPr sz="2600" dirty="0" err="1"/>
              <a:t>Pensamiento</a:t>
            </a:r>
            <a:r>
              <a:rPr sz="2600" dirty="0"/>
              <a:t> Lateral. </a:t>
            </a:r>
            <a:r>
              <a:rPr sz="2600" dirty="0" err="1"/>
              <a:t>Tenía</a:t>
            </a:r>
            <a:r>
              <a:rPr sz="2600" dirty="0"/>
              <a:t> un </a:t>
            </a:r>
            <a:r>
              <a:rPr sz="2600" dirty="0" err="1"/>
              <a:t>Máster</a:t>
            </a:r>
            <a:r>
              <a:rPr sz="2600" dirty="0"/>
              <a:t> </a:t>
            </a:r>
            <a:r>
              <a:rPr sz="2600" dirty="0" err="1"/>
              <a:t>en</a:t>
            </a:r>
            <a:r>
              <a:rPr sz="2600" dirty="0"/>
              <a:t> </a:t>
            </a:r>
            <a:r>
              <a:rPr sz="2600" dirty="0" err="1"/>
              <a:t>Psicología</a:t>
            </a:r>
            <a:r>
              <a:rPr sz="2600" dirty="0"/>
              <a:t> y </a:t>
            </a:r>
            <a:r>
              <a:rPr sz="2600" dirty="0" err="1"/>
              <a:t>Fisiología</a:t>
            </a:r>
            <a:r>
              <a:rPr sz="2600" dirty="0"/>
              <a:t> de Oxford, un </a:t>
            </a:r>
            <a:r>
              <a:rPr sz="2600" dirty="0" err="1"/>
              <a:t>Doctorado</a:t>
            </a:r>
            <a:r>
              <a:rPr sz="2600" dirty="0"/>
              <a:t> </a:t>
            </a:r>
            <a:r>
              <a:rPr sz="2600" dirty="0" err="1"/>
              <a:t>en</a:t>
            </a:r>
            <a:r>
              <a:rPr sz="2600" dirty="0"/>
              <a:t> </a:t>
            </a:r>
            <a:r>
              <a:rPr sz="2600" dirty="0" err="1"/>
              <a:t>Medicina</a:t>
            </a:r>
            <a:r>
              <a:rPr sz="2600" dirty="0"/>
              <a:t> y, </a:t>
            </a:r>
            <a:r>
              <a:rPr sz="2600" dirty="0" err="1"/>
              <a:t>también</a:t>
            </a:r>
            <a:r>
              <a:rPr sz="2600" dirty="0"/>
              <a:t>, un </a:t>
            </a:r>
            <a:r>
              <a:rPr sz="2600" dirty="0" err="1"/>
              <a:t>doctorado</a:t>
            </a:r>
            <a:r>
              <a:rPr sz="2600" dirty="0"/>
              <a:t> de Cambridge. </a:t>
            </a:r>
          </a:p>
          <a:p>
            <a:endParaRPr lang="en-US" sz="2600" dirty="0">
              <a:solidFill>
                <a:srgbClr val="000000"/>
              </a:solidFill>
              <a:latin typeface="Trebuchet MS" panose="020B0603020202020204" pitchFamily="34" charset="0"/>
            </a:endParaRPr>
          </a:p>
          <a:p>
            <a:pPr>
              <a:defRPr sz="2700">
                <a:solidFill>
                  <a:srgbClr val="000000"/>
                </a:solidFill>
                <a:latin typeface="Trebuchet MS" panose="020B0603020202020204" pitchFamily="34" charset="0"/>
              </a:defRPr>
            </a:pPr>
            <a:r>
              <a:rPr sz="2600" dirty="0"/>
              <a:t>Los </a:t>
            </a:r>
            <a:r>
              <a:rPr sz="2600" dirty="0" err="1"/>
              <a:t>antecedentes</a:t>
            </a:r>
            <a:r>
              <a:rPr sz="2600" dirty="0"/>
              <a:t> del Dr. de Bono </a:t>
            </a:r>
            <a:r>
              <a:rPr sz="2600" dirty="0" err="1"/>
              <a:t>en</a:t>
            </a:r>
            <a:r>
              <a:rPr sz="2600" dirty="0"/>
              <a:t> </a:t>
            </a:r>
            <a:r>
              <a:rPr sz="2600" dirty="0" err="1"/>
              <a:t>sistemas</a:t>
            </a:r>
            <a:r>
              <a:rPr sz="2600" dirty="0"/>
              <a:t> de </a:t>
            </a:r>
            <a:r>
              <a:rPr sz="2600" dirty="0" err="1"/>
              <a:t>autoorganización</a:t>
            </a:r>
            <a:r>
              <a:rPr sz="2600" dirty="0"/>
              <a:t> lo </a:t>
            </a:r>
            <a:r>
              <a:rPr sz="2600" dirty="0" err="1"/>
              <a:t>llevaron</a:t>
            </a:r>
            <a:r>
              <a:rPr sz="2600" dirty="0"/>
              <a:t> a </a:t>
            </a:r>
            <a:r>
              <a:rPr sz="2600" dirty="0" err="1"/>
              <a:t>derivar</a:t>
            </a:r>
            <a:r>
              <a:rPr sz="2600" dirty="0"/>
              <a:t> una </a:t>
            </a:r>
            <a:r>
              <a:rPr sz="2600" dirty="0" err="1"/>
              <a:t>comprensión</a:t>
            </a:r>
            <a:r>
              <a:rPr sz="2600" dirty="0"/>
              <a:t> que </a:t>
            </a:r>
            <a:r>
              <a:rPr sz="2600" dirty="0" err="1"/>
              <a:t>luego</a:t>
            </a:r>
            <a:r>
              <a:rPr sz="2600" dirty="0"/>
              <a:t> </a:t>
            </a:r>
            <a:r>
              <a:rPr sz="2600" dirty="0" err="1"/>
              <a:t>aplicó</a:t>
            </a:r>
            <a:r>
              <a:rPr sz="2600" dirty="0"/>
              <a:t> a las redes </a:t>
            </a:r>
            <a:r>
              <a:rPr sz="2600" dirty="0" err="1"/>
              <a:t>neuronales</a:t>
            </a:r>
            <a:r>
              <a:rPr sz="2600" dirty="0"/>
              <a:t> del </a:t>
            </a:r>
            <a:r>
              <a:rPr sz="2600" dirty="0" err="1"/>
              <a:t>cerebro</a:t>
            </a:r>
            <a:r>
              <a:rPr sz="2600" dirty="0"/>
              <a:t> (</a:t>
            </a:r>
            <a:r>
              <a:rPr sz="2600" dirty="0" err="1"/>
              <a:t>ver</a:t>
            </a:r>
            <a:r>
              <a:rPr sz="2600" dirty="0"/>
              <a:t> The Mechanism of Mind 1969 - Penguin books).</a:t>
            </a:r>
          </a:p>
          <a:p>
            <a:pPr>
              <a:defRPr sz="2700">
                <a:solidFill>
                  <a:srgbClr val="000000"/>
                </a:solidFill>
                <a:latin typeface="Trebuchet MS" panose="020B0603020202020204" pitchFamily="34" charset="0"/>
              </a:defRPr>
            </a:pPr>
            <a:br>
              <a:rPr lang="en-US" sz="2600" dirty="0">
                <a:solidFill>
                  <a:srgbClr val="000000"/>
                </a:solidFill>
                <a:latin typeface="Trebuchet MS" panose="020B0603020202020204" pitchFamily="34" charset="0"/>
              </a:rPr>
            </a:br>
            <a:r>
              <a:rPr sz="2600" dirty="0" err="1"/>
              <a:t>Su</a:t>
            </a:r>
            <a:r>
              <a:rPr sz="2600" dirty="0"/>
              <a:t> </a:t>
            </a:r>
            <a:r>
              <a:rPr sz="2600" dirty="0" err="1"/>
              <a:t>conocimiento</a:t>
            </a:r>
            <a:r>
              <a:rPr sz="2600" dirty="0"/>
              <a:t> </a:t>
            </a:r>
            <a:r>
              <a:rPr sz="2600" dirty="0" err="1"/>
              <a:t>sobre</a:t>
            </a:r>
            <a:r>
              <a:rPr sz="2600" dirty="0"/>
              <a:t> </a:t>
            </a:r>
            <a:r>
              <a:rPr sz="2600" dirty="0" err="1"/>
              <a:t>el</a:t>
            </a:r>
            <a:r>
              <a:rPr sz="2600" dirty="0"/>
              <a:t> </a:t>
            </a:r>
            <a:r>
              <a:rPr sz="2600" dirty="0" err="1"/>
              <a:t>pensamiento</a:t>
            </a:r>
            <a:r>
              <a:rPr sz="2600" dirty="0"/>
              <a:t> ha </a:t>
            </a:r>
            <a:r>
              <a:rPr sz="2600" dirty="0" err="1"/>
              <a:t>sido</a:t>
            </a:r>
            <a:r>
              <a:rPr sz="2600" dirty="0"/>
              <a:t> </a:t>
            </a:r>
            <a:r>
              <a:rPr sz="2600" dirty="0" err="1"/>
              <a:t>solicitado</a:t>
            </a:r>
            <a:r>
              <a:rPr sz="2600" dirty="0"/>
              <a:t> por </a:t>
            </a:r>
            <a:r>
              <a:rPr sz="2600" dirty="0" err="1"/>
              <a:t>muchas</a:t>
            </a:r>
            <a:r>
              <a:rPr sz="2600" dirty="0"/>
              <a:t> </a:t>
            </a:r>
            <a:r>
              <a:rPr sz="2600" dirty="0" err="1"/>
              <a:t>organizaciones</a:t>
            </a:r>
            <a:r>
              <a:rPr sz="2600" dirty="0"/>
              <a:t>: IBM, Prudential, GM, BT (</a:t>
            </a:r>
            <a:r>
              <a:rPr sz="2600" dirty="0" err="1"/>
              <a:t>Reino</a:t>
            </a:r>
            <a:r>
              <a:rPr sz="2600" dirty="0"/>
              <a:t> </a:t>
            </a:r>
            <a:r>
              <a:rPr sz="2600" dirty="0" err="1"/>
              <a:t>Unido</a:t>
            </a:r>
            <a:r>
              <a:rPr sz="2600" dirty="0"/>
              <a:t>), NTT (</a:t>
            </a:r>
            <a:r>
              <a:rPr sz="2600" dirty="0" err="1"/>
              <a:t>Japón</a:t>
            </a:r>
            <a:r>
              <a:rPr sz="2600" dirty="0"/>
              <a:t>), Nokia (Finlandia), Mondadori (Italia), Total (Francia), Siemens (</a:t>
            </a:r>
            <a:r>
              <a:rPr sz="2600" dirty="0" err="1"/>
              <a:t>Alemania</a:t>
            </a:r>
            <a:r>
              <a:rPr sz="2600" dirty="0"/>
              <a:t>), Bosch (</a:t>
            </a:r>
            <a:r>
              <a:rPr sz="2600" dirty="0" err="1"/>
              <a:t>Alemania</a:t>
            </a:r>
            <a:r>
              <a:rPr sz="2600" dirty="0"/>
              <a:t>), Ericsson (</a:t>
            </a:r>
            <a:r>
              <a:rPr sz="2600" dirty="0" err="1"/>
              <a:t>Suecia</a:t>
            </a:r>
            <a:r>
              <a:rPr sz="2600" dirty="0"/>
              <a:t>) y </a:t>
            </a:r>
            <a:r>
              <a:rPr sz="2600" dirty="0" err="1"/>
              <a:t>muchas</a:t>
            </a:r>
            <a:r>
              <a:rPr sz="2600" dirty="0"/>
              <a:t> </a:t>
            </a:r>
            <a:r>
              <a:rPr sz="2600" dirty="0" err="1"/>
              <a:t>otras</a:t>
            </a:r>
            <a:r>
              <a:rPr sz="2600" dirty="0"/>
              <a:t>. </a:t>
            </a:r>
          </a:p>
          <a:p>
            <a:endParaRPr lang="en-US" sz="2600" dirty="0">
              <a:solidFill>
                <a:srgbClr val="000000"/>
              </a:solidFill>
              <a:latin typeface="Trebuchet MS" panose="020B0603020202020204" pitchFamily="34" charset="0"/>
            </a:endParaRPr>
          </a:p>
          <a:p>
            <a:pPr>
              <a:defRPr sz="2700">
                <a:solidFill>
                  <a:srgbClr val="000000"/>
                </a:solidFill>
                <a:latin typeface="Trebuchet MS" panose="020B0603020202020204" pitchFamily="34" charset="0"/>
              </a:defRPr>
            </a:pPr>
            <a:r>
              <a:rPr sz="2600" dirty="0"/>
              <a:t>Ha </a:t>
            </a:r>
            <a:r>
              <a:rPr sz="2600" dirty="0" err="1"/>
              <a:t>escrito</a:t>
            </a:r>
            <a:r>
              <a:rPr sz="2600" dirty="0"/>
              <a:t> 70 </a:t>
            </a:r>
            <a:r>
              <a:rPr sz="2600" dirty="0" err="1"/>
              <a:t>libros</a:t>
            </a:r>
            <a:r>
              <a:rPr sz="2600" dirty="0"/>
              <a:t> con </a:t>
            </a:r>
            <a:r>
              <a:rPr sz="2600" dirty="0" err="1"/>
              <a:t>traducciones</a:t>
            </a:r>
            <a:r>
              <a:rPr sz="2600" dirty="0"/>
              <a:t> a 38 </a:t>
            </a:r>
            <a:r>
              <a:rPr sz="2600" dirty="0" err="1"/>
              <a:t>idiomas</a:t>
            </a:r>
            <a:r>
              <a:rPr sz="2600" dirty="0"/>
              <a:t>.</a:t>
            </a:r>
          </a:p>
        </p:txBody>
      </p:sp>
      <p:pic>
        <p:nvPicPr>
          <p:cNvPr id="1026" name="Picture 2" descr="Edward de Bono: – DESIGNerd">
            <a:extLst>
              <a:ext uri="{FF2B5EF4-FFF2-40B4-BE49-F238E27FC236}">
                <a16:creationId xmlns:a16="http://schemas.microsoft.com/office/drawing/2014/main" id="{97EBB4AD-272E-68CD-E9AD-A462D867FFF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798" t="-2366" r="19379" b="2366"/>
          <a:stretch/>
        </p:blipFill>
        <p:spPr bwMode="auto">
          <a:xfrm>
            <a:off x="13984747" y="4449419"/>
            <a:ext cx="3846052" cy="32667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9E1B11-DAE1-1504-7F52-D974A5656B60}"/>
              </a:ext>
            </a:extLst>
          </p:cNvPr>
          <p:cNvSpPr txBox="1"/>
          <p:nvPr/>
        </p:nvSpPr>
        <p:spPr>
          <a:xfrm>
            <a:off x="14950619" y="7899879"/>
            <a:ext cx="1914307" cy="707886"/>
          </a:xfrm>
          <a:prstGeom prst="rect">
            <a:avLst/>
          </a:prstGeom>
          <a:noFill/>
        </p:spPr>
        <p:txBody>
          <a:bodyPr wrap="none">
            <a:spAutoFit/>
          </a:bodyPr>
          <a:lstStyle/>
          <a:p>
            <a:pPr>
              <a:defRPr sz="4000">
                <a:solidFill>
                  <a:srgbClr val="00918E"/>
                </a:solidFill>
                <a:latin typeface="Abhaya Libre Regular" panose="020B0604020202020204" charset="0"/>
                <a:cs typeface="Abhaya Libre Regular" panose="020B0604020202020204" charset="0"/>
              </a:defRPr>
            </a:pPr>
            <a:r>
              <a:t>Respeto.</a:t>
            </a:r>
          </a:p>
        </p:txBody>
      </p:sp>
    </p:spTree>
    <p:extLst>
      <p:ext uri="{BB962C8B-B14F-4D97-AF65-F5344CB8AC3E}">
        <p14:creationId xmlns:p14="http://schemas.microsoft.com/office/powerpoint/2010/main" val="353123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1447800" y="658455"/>
            <a:ext cx="13866086" cy="1419619"/>
          </a:xfrm>
          <a:prstGeom prst="rect">
            <a:avLst/>
          </a:prstGeom>
        </p:spPr>
        <p:txBody>
          <a:bodyPr wrap="square" lIns="0" tIns="0" rIns="0" bIns="0" anchor="t">
            <a:spAutoFit/>
          </a:bodyPr>
          <a:lstStyle/>
          <a:p>
            <a:pPr algn="ctr">
              <a:lnSpc>
                <a:spcPts val="5449"/>
              </a:lnSpc>
              <a:defRPr sz="5400">
                <a:solidFill>
                  <a:srgbClr val="00918E"/>
                </a:solidFill>
                <a:latin typeface="Abhaya Libre Regular"/>
              </a:defRPr>
            </a:pPr>
            <a:r>
              <a:t>Video de estudio: Los 6 sombreros y la toma de decisiones efectiva y cooperativa</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88800" y="7721439"/>
            <a:ext cx="1595077" cy="1656582"/>
          </a:xfrm>
          <a:prstGeom prst="rect">
            <a:avLst/>
          </a:prstGeom>
        </p:spPr>
      </p:pic>
      <p:grpSp>
        <p:nvGrpSpPr>
          <p:cNvPr id="9" name="Group 9"/>
          <p:cNvGrpSpPr/>
          <p:nvPr/>
        </p:nvGrpSpPr>
        <p:grpSpPr>
          <a:xfrm>
            <a:off x="701616" y="2263730"/>
            <a:ext cx="17129183" cy="5405879"/>
            <a:chOff x="21088" y="108643"/>
            <a:chExt cx="21639943" cy="7207838"/>
          </a:xfrm>
        </p:grpSpPr>
        <p:sp>
          <p:nvSpPr>
            <p:cNvPr id="10" name="TextBox 10"/>
            <p:cNvSpPr txBox="1"/>
            <p:nvPr/>
          </p:nvSpPr>
          <p:spPr>
            <a:xfrm>
              <a:off x="10301603" y="1657146"/>
              <a:ext cx="11359427" cy="4628617"/>
            </a:xfrm>
            <a:prstGeom prst="rect">
              <a:avLst/>
            </a:prstGeom>
          </p:spPr>
          <p:txBody>
            <a:bodyPr wrap="square" lIns="0" tIns="0" rIns="0" bIns="0" anchor="t">
              <a:spAutoFit/>
            </a:bodyPr>
            <a:lstStyle/>
            <a:p>
              <a:pPr marL="342900" indent="-342900" algn="just">
                <a:lnSpc>
                  <a:spcPts val="3359"/>
                </a:lnSpc>
                <a:buClr>
                  <a:srgbClr val="008080"/>
                </a:buClr>
                <a:buFont typeface="Wingdings" panose="05000000000000000000" pitchFamily="2" charset="2"/>
                <a:buChar char="§"/>
                <a:defRPr sz="2400">
                  <a:solidFill>
                    <a:srgbClr val="000000"/>
                  </a:solidFill>
                  <a:latin typeface="Abhaya Libre Regular"/>
                </a:defRPr>
              </a:pPr>
              <a:r>
                <a:rPr dirty="0" err="1"/>
                <a:t>Observa</a:t>
              </a:r>
              <a:r>
                <a:rPr dirty="0"/>
                <a:t> </a:t>
              </a:r>
              <a:r>
                <a:rPr dirty="0" err="1"/>
                <a:t>cómo</a:t>
              </a:r>
              <a:r>
                <a:rPr dirty="0"/>
                <a:t> los 6 sombreros se </a:t>
              </a:r>
              <a:r>
                <a:rPr dirty="0" err="1"/>
                <a:t>pueden</a:t>
              </a:r>
              <a:r>
                <a:rPr dirty="0"/>
                <a:t> usar para una </a:t>
              </a:r>
              <a:r>
                <a:rPr dirty="0" err="1"/>
                <a:t>toma</a:t>
              </a:r>
              <a:r>
                <a:rPr dirty="0"/>
                <a:t> de </a:t>
              </a:r>
              <a:r>
                <a:rPr dirty="0" err="1"/>
                <a:t>decisiones</a:t>
              </a:r>
              <a:r>
                <a:rPr dirty="0"/>
                <a:t> </a:t>
              </a:r>
              <a:r>
                <a:rPr dirty="0" err="1"/>
                <a:t>más</a:t>
              </a:r>
              <a:r>
                <a:rPr dirty="0"/>
                <a:t> </a:t>
              </a:r>
              <a:r>
                <a:rPr dirty="0" err="1"/>
                <a:t>rápida</a:t>
              </a:r>
              <a:r>
                <a:rPr dirty="0"/>
                <a:t>, </a:t>
              </a:r>
              <a:r>
                <a:rPr dirty="0" err="1"/>
                <a:t>más</a:t>
              </a:r>
              <a:r>
                <a:rPr dirty="0"/>
                <a:t> </a:t>
              </a:r>
              <a:r>
                <a:rPr dirty="0" err="1"/>
                <a:t>efectiva</a:t>
              </a:r>
              <a:r>
                <a:rPr dirty="0"/>
                <a:t> y </a:t>
              </a:r>
              <a:r>
                <a:rPr dirty="0" err="1"/>
                <a:t>menos</a:t>
              </a:r>
              <a:r>
                <a:rPr dirty="0"/>
                <a:t> </a:t>
              </a:r>
              <a:r>
                <a:rPr dirty="0" err="1"/>
                <a:t>competitiva</a:t>
              </a:r>
              <a:r>
                <a:rPr dirty="0"/>
                <a:t>.</a:t>
              </a:r>
            </a:p>
            <a:p>
              <a:pPr marL="342900" indent="-342900" algn="just">
                <a:lnSpc>
                  <a:spcPts val="3359"/>
                </a:lnSpc>
                <a:buClr>
                  <a:srgbClr val="008080"/>
                </a:buClr>
                <a:buFont typeface="Wingdings" panose="05000000000000000000" pitchFamily="2" charset="2"/>
                <a:buChar char="§"/>
                <a:defRPr sz="2400">
                  <a:solidFill>
                    <a:srgbClr val="000000"/>
                  </a:solidFill>
                  <a:latin typeface="Abhaya Libre Regular"/>
                </a:defRPr>
              </a:pPr>
              <a:r>
                <a:rPr dirty="0" err="1"/>
                <a:t>Organiza</a:t>
              </a:r>
              <a:r>
                <a:rPr dirty="0"/>
                <a:t> una </a:t>
              </a:r>
              <a:r>
                <a:rPr dirty="0" err="1"/>
                <a:t>pequeña</a:t>
              </a:r>
              <a:r>
                <a:rPr dirty="0"/>
                <a:t> </a:t>
              </a:r>
              <a:r>
                <a:rPr dirty="0" err="1"/>
                <a:t>reunión</a:t>
              </a:r>
              <a:r>
                <a:rPr dirty="0"/>
                <a:t> </a:t>
              </a:r>
              <a:r>
                <a:rPr dirty="0" err="1"/>
                <a:t>donde</a:t>
              </a:r>
              <a:r>
                <a:rPr dirty="0"/>
                <a:t> no sea </a:t>
              </a:r>
              <a:r>
                <a:rPr dirty="0" err="1"/>
                <a:t>necesario</a:t>
              </a:r>
              <a:r>
                <a:rPr dirty="0"/>
                <a:t> </a:t>
              </a:r>
              <a:r>
                <a:rPr dirty="0" err="1"/>
                <a:t>tomar</a:t>
              </a:r>
              <a:r>
                <a:rPr dirty="0"/>
                <a:t> una </a:t>
              </a:r>
              <a:r>
                <a:rPr dirty="0" err="1"/>
                <a:t>decisión</a:t>
              </a:r>
              <a:r>
                <a:rPr dirty="0"/>
                <a:t> </a:t>
              </a:r>
              <a:r>
                <a:rPr dirty="0" err="1"/>
                <a:t>difícil</a:t>
              </a:r>
              <a:r>
                <a:rPr dirty="0"/>
                <a:t>, introduce la idea de los seis sombreros a </a:t>
              </a:r>
              <a:r>
                <a:rPr dirty="0" err="1"/>
                <a:t>través</a:t>
              </a:r>
              <a:r>
                <a:rPr dirty="0"/>
                <a:t> del video de la </a:t>
              </a:r>
              <a:r>
                <a:rPr dirty="0" err="1"/>
                <a:t>formación</a:t>
              </a:r>
              <a:r>
                <a:rPr dirty="0"/>
                <a:t> o </a:t>
              </a:r>
              <a:r>
                <a:rPr dirty="0" err="1"/>
                <a:t>esta</a:t>
              </a:r>
              <a:r>
                <a:rPr dirty="0"/>
                <a:t> </a:t>
              </a:r>
              <a:r>
                <a:rPr dirty="0" err="1"/>
                <a:t>presentación</a:t>
              </a:r>
              <a:endParaRPr dirty="0"/>
            </a:p>
            <a:p>
              <a:pPr marL="342900" indent="-342900" algn="just">
                <a:lnSpc>
                  <a:spcPts val="3359"/>
                </a:lnSpc>
                <a:buClr>
                  <a:srgbClr val="008080"/>
                </a:buClr>
                <a:buFont typeface="Wingdings" panose="05000000000000000000" pitchFamily="2" charset="2"/>
                <a:buChar char="§"/>
                <a:defRPr sz="2400">
                  <a:solidFill>
                    <a:srgbClr val="000000"/>
                  </a:solidFill>
                  <a:latin typeface="Abhaya Libre Regular"/>
                </a:defRPr>
              </a:pPr>
              <a:r>
                <a:rPr dirty="0" err="1"/>
                <a:t>Usa</a:t>
              </a:r>
              <a:r>
                <a:rPr dirty="0"/>
                <a:t> </a:t>
              </a:r>
              <a:r>
                <a:rPr dirty="0" err="1"/>
                <a:t>tú</a:t>
              </a:r>
              <a:r>
                <a:rPr dirty="0"/>
                <a:t> </a:t>
              </a:r>
              <a:r>
                <a:rPr dirty="0" err="1"/>
                <a:t>el</a:t>
              </a:r>
              <a:r>
                <a:rPr dirty="0"/>
                <a:t> sombrero </a:t>
              </a:r>
              <a:r>
                <a:rPr dirty="0" err="1"/>
                <a:t>azul</a:t>
              </a:r>
              <a:r>
                <a:rPr dirty="0"/>
                <a:t> </a:t>
              </a:r>
              <a:r>
                <a:rPr dirty="0" err="1"/>
                <a:t>esta</a:t>
              </a:r>
              <a:r>
                <a:rPr dirty="0"/>
                <a:t> </a:t>
              </a:r>
              <a:r>
                <a:rPr dirty="0" err="1"/>
                <a:t>vez</a:t>
              </a:r>
              <a:r>
                <a:rPr dirty="0"/>
                <a:t> (</a:t>
              </a:r>
              <a:r>
                <a:rPr dirty="0" err="1"/>
                <a:t>recuerda</a:t>
              </a:r>
              <a:r>
                <a:rPr dirty="0"/>
                <a:t> que </a:t>
              </a:r>
              <a:r>
                <a:rPr dirty="0" err="1"/>
                <a:t>puedes</a:t>
              </a:r>
              <a:r>
                <a:rPr dirty="0"/>
                <a:t> </a:t>
              </a:r>
              <a:r>
                <a:rPr dirty="0" err="1"/>
                <a:t>compartir</a:t>
              </a:r>
              <a:r>
                <a:rPr dirty="0"/>
                <a:t> </a:t>
              </a:r>
              <a:r>
                <a:rPr dirty="0" err="1"/>
                <a:t>tus</a:t>
              </a:r>
              <a:r>
                <a:rPr dirty="0"/>
                <a:t> </a:t>
              </a:r>
              <a:r>
                <a:rPr dirty="0" err="1"/>
                <a:t>pensamientos</a:t>
              </a:r>
              <a:r>
                <a:rPr dirty="0"/>
                <a:t>, ¡</a:t>
              </a:r>
              <a:r>
                <a:rPr dirty="0" err="1"/>
                <a:t>pero</a:t>
              </a:r>
              <a:r>
                <a:rPr dirty="0"/>
                <a:t> </a:t>
              </a:r>
              <a:r>
                <a:rPr dirty="0" err="1"/>
                <a:t>siempre</a:t>
              </a:r>
              <a:r>
                <a:rPr dirty="0"/>
                <a:t> </a:t>
              </a:r>
              <a:r>
                <a:rPr dirty="0" err="1"/>
                <a:t>en</a:t>
              </a:r>
              <a:r>
                <a:rPr dirty="0"/>
                <a:t> </a:t>
              </a:r>
              <a:r>
                <a:rPr dirty="0" err="1"/>
                <a:t>última</a:t>
              </a:r>
              <a:r>
                <a:rPr dirty="0"/>
                <a:t> </a:t>
              </a:r>
              <a:r>
                <a:rPr dirty="0" err="1"/>
                <a:t>instancia</a:t>
              </a:r>
              <a:r>
                <a:rPr dirty="0"/>
                <a:t> y sin </a:t>
              </a:r>
              <a:r>
                <a:rPr dirty="0" err="1"/>
                <a:t>juzgar</a:t>
              </a:r>
              <a:r>
                <a:rPr dirty="0"/>
                <a:t>! ¡</a:t>
              </a:r>
              <a:r>
                <a:rPr dirty="0" err="1"/>
                <a:t>Tienes</a:t>
              </a:r>
              <a:r>
                <a:rPr dirty="0"/>
                <a:t> que ser </a:t>
              </a:r>
              <a:r>
                <a:rPr dirty="0" err="1"/>
                <a:t>el</a:t>
              </a:r>
              <a:r>
                <a:rPr dirty="0"/>
                <a:t> </a:t>
              </a:r>
              <a:r>
                <a:rPr dirty="0" err="1"/>
                <a:t>modelo</a:t>
              </a:r>
              <a:r>
                <a:rPr dirty="0"/>
                <a:t> a </a:t>
              </a:r>
              <a:r>
                <a:rPr dirty="0" err="1"/>
                <a:t>seguir</a:t>
              </a:r>
              <a:r>
                <a:rPr dirty="0"/>
                <a:t>! </a:t>
              </a:r>
            </a:p>
          </p:txBody>
        </p:sp>
        <p:sp>
          <p:nvSpPr>
            <p:cNvPr id="11" name="TextBox 11"/>
            <p:cNvSpPr txBox="1"/>
            <p:nvPr/>
          </p:nvSpPr>
          <p:spPr>
            <a:xfrm>
              <a:off x="16045097" y="5796570"/>
              <a:ext cx="5615934"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1592023" y="2559094"/>
              <a:ext cx="10069008"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3" name="TextBox 13"/>
            <p:cNvSpPr txBox="1"/>
            <p:nvPr/>
          </p:nvSpPr>
          <p:spPr>
            <a:xfrm>
              <a:off x="11592023" y="108643"/>
              <a:ext cx="6586208"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6" name="TextBox 16"/>
            <p:cNvSpPr txBox="1"/>
            <p:nvPr/>
          </p:nvSpPr>
          <p:spPr>
            <a:xfrm>
              <a:off x="21088" y="6695730"/>
              <a:ext cx="10599882" cy="559128"/>
            </a:xfrm>
            <a:prstGeom prst="rect">
              <a:avLst/>
            </a:prstGeom>
          </p:spPr>
          <p:txBody>
            <a:bodyPr lIns="0" tIns="0" rIns="0" bIns="0" anchor="t">
              <a:spAutoFit/>
            </a:bodyPr>
            <a:lstStyle/>
            <a:p>
              <a:pPr algn="just">
                <a:lnSpc>
                  <a:spcPts val="3359"/>
                </a:lnSpc>
              </a:pPr>
              <a:endParaRPr lang="en-US" sz="2400" spc="-36" dirty="0">
                <a:solidFill>
                  <a:srgbClr val="000000"/>
                </a:solidFill>
                <a:latin typeface="Abhaya Libre Regular"/>
              </a:endParaRPr>
            </a:p>
          </p:txBody>
        </p:sp>
        <p:sp>
          <p:nvSpPr>
            <p:cNvPr id="17" name="TextBox 17"/>
            <p:cNvSpPr txBox="1"/>
            <p:nvPr/>
          </p:nvSpPr>
          <p:spPr>
            <a:xfrm>
              <a:off x="112993" y="6564138"/>
              <a:ext cx="11803415" cy="752343"/>
            </a:xfrm>
            <a:prstGeom prst="rect">
              <a:avLst/>
            </a:prstGeom>
          </p:spPr>
          <p:txBody>
            <a:bodyPr wrap="square" lIns="0" tIns="0" rIns="0" bIns="0" anchor="t">
              <a:spAutoFit/>
            </a:bodyPr>
            <a:lstStyle/>
            <a:p>
              <a:pPr algn="just">
                <a:lnSpc>
                  <a:spcPts val="2240"/>
                </a:lnSpc>
              </a:pPr>
              <a:r>
                <a:rPr sz="1800">
                  <a:effectLst/>
                  <a:latin typeface="Calibri" panose="020F0502020204030204" pitchFamily="34" charset="0"/>
                  <a:ea typeface="Calibri" panose="020F0502020204030204" pitchFamily="34" charset="0"/>
                  <a:cs typeface="Times New Roman" panose="02020603050405020304" pitchFamily="18" charset="0"/>
                </a:rPr>
                <a:t>https://www.youtube.com/watch?v=uYBaSZYZ3sI&amp;ab_channel=BiteSizeTraining</a:t>
              </a:r>
            </a:p>
            <a:p>
              <a:pPr algn="just">
                <a:lnSpc>
                  <a:spcPts val="2240"/>
                </a:lnSpc>
              </a:pPr>
              <a:endParaRPr lang="en-US" sz="1600" spc="-24" dirty="0">
                <a:solidFill>
                  <a:srgbClr val="000000"/>
                </a:solidFill>
                <a:latin typeface="Abhaya Libre Regular"/>
              </a:endParaRPr>
            </a:p>
          </p:txBody>
        </p:sp>
      </p:grpSp>
      <p:pic>
        <p:nvPicPr>
          <p:cNvPr id="21" name="Picture 20">
            <a:extLst>
              <a:ext uri="{FF2B5EF4-FFF2-40B4-BE49-F238E27FC236}">
                <a16:creationId xmlns:a16="http://schemas.microsoft.com/office/drawing/2014/main" id="{ABB45D63-3C5D-69F6-93D8-CDAF053E72DA}"/>
              </a:ext>
            </a:extLst>
          </p:cNvPr>
          <p:cNvPicPr>
            <a:picLocks noChangeAspect="1"/>
          </p:cNvPicPr>
          <p:nvPr/>
        </p:nvPicPr>
        <p:blipFill rotWithShape="1">
          <a:blip r:embed="rId12"/>
          <a:srcRect l="12283" t="21195" r="35754" b="24940"/>
          <a:stretch/>
        </p:blipFill>
        <p:spPr>
          <a:xfrm>
            <a:off x="1066800" y="2963554"/>
            <a:ext cx="6313551" cy="3681431"/>
          </a:xfrm>
          <a:prstGeom prst="rect">
            <a:avLst/>
          </a:prstGeom>
        </p:spPr>
      </p:pic>
      <p:sp>
        <p:nvSpPr>
          <p:cNvPr id="14" name="Star: 6 Points 13">
            <a:extLst>
              <a:ext uri="{FF2B5EF4-FFF2-40B4-BE49-F238E27FC236}">
                <a16:creationId xmlns:a16="http://schemas.microsoft.com/office/drawing/2014/main" id="{F82F5B98-E167-BEC5-D5D5-CD2500582F51}"/>
              </a:ext>
            </a:extLst>
          </p:cNvPr>
          <p:cNvSpPr/>
          <p:nvPr/>
        </p:nvSpPr>
        <p:spPr>
          <a:xfrm>
            <a:off x="14366369" y="654165"/>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rPr dirty="0" err="1"/>
              <a:t>Actividad</a:t>
            </a:r>
            <a:r>
              <a:rPr dirty="0"/>
              <a:t> </a:t>
            </a:r>
            <a:r>
              <a:rPr dirty="0" err="1"/>
              <a:t>fuera</a:t>
            </a:r>
            <a:r>
              <a:rPr dirty="0"/>
              <a:t> de </a:t>
            </a:r>
            <a:r>
              <a:rPr dirty="0" err="1"/>
              <a:t>línea</a:t>
            </a:r>
            <a:r>
              <a:rPr dirty="0"/>
              <a:t> 10</a:t>
            </a:r>
          </a:p>
        </p:txBody>
      </p:sp>
    </p:spTree>
    <p:extLst>
      <p:ext uri="{BB962C8B-B14F-4D97-AF65-F5344CB8AC3E}">
        <p14:creationId xmlns:p14="http://schemas.microsoft.com/office/powerpoint/2010/main" val="2011258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anchor="t">
            <a:spAutoFit/>
          </a:bodyPr>
          <a:lstStyle/>
          <a:p>
            <a:pPr algn="ctr">
              <a:lnSpc>
                <a:spcPts val="12486"/>
              </a:lnSpc>
              <a:defRPr sz="14030">
                <a:solidFill>
                  <a:srgbClr val="000000"/>
                </a:solidFill>
                <a:latin typeface="Abhaya Libre Regular Bold Italics"/>
              </a:defRPr>
            </a:pPr>
            <a:r>
              <a:t>¡Gracias!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anchor="t">
            <a:spAutoFit/>
          </a:bodyPr>
          <a:lstStyle/>
          <a:p>
            <a:pPr algn="ctr">
              <a:lnSpc>
                <a:spcPts val="11295"/>
              </a:lnSpc>
              <a:spcBef>
                <a:spcPct val="0"/>
              </a:spcBef>
              <a:defRPr sz="8068">
                <a:solidFill>
                  <a:srgbClr val="04989E"/>
                </a:solidFill>
              </a:defRPr>
            </a:pPr>
            <a:r>
              <a:rPr>
                <a:latin typeface="Abhaya Libre Regular Bold"/>
              </a:rPr>
              <a:t>@Regio.Digi.Hub</a:t>
            </a:r>
            <a:r>
              <a:rPr>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A2895C-9811-0BA8-5ED2-4F22A20301AC}"/>
              </a:ext>
            </a:extLst>
          </p:cNvPr>
          <p:cNvPicPr>
            <a:picLocks noChangeAspect="1"/>
          </p:cNvPicPr>
          <p:nvPr/>
        </p:nvPicPr>
        <p:blipFill rotWithShape="1">
          <a:blip r:embed="rId2"/>
          <a:srcRect l="32917" t="27037" r="46250" b="59630"/>
          <a:stretch/>
        </p:blipFill>
        <p:spPr>
          <a:xfrm rot="597454">
            <a:off x="1524808" y="5597143"/>
            <a:ext cx="4397174" cy="2699283"/>
          </a:xfrm>
          <a:prstGeom prst="rect">
            <a:avLst/>
          </a:prstGeom>
        </p:spPr>
      </p:pic>
      <p:pic>
        <p:nvPicPr>
          <p:cNvPr id="9" name="Picture 12">
            <a:extLst>
              <a:ext uri="{FF2B5EF4-FFF2-40B4-BE49-F238E27FC236}">
                <a16:creationId xmlns:a16="http://schemas.microsoft.com/office/drawing/2014/main" id="{F855270F-60C3-7927-0D92-86BA710B71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133600" y="-786719"/>
            <a:ext cx="2556197" cy="2751289"/>
          </a:xfrm>
          <a:prstGeom prst="rect">
            <a:avLst/>
          </a:prstGeom>
        </p:spPr>
      </p:pic>
      <p:pic>
        <p:nvPicPr>
          <p:cNvPr id="12" name="Picture 11">
            <a:extLst>
              <a:ext uri="{FF2B5EF4-FFF2-40B4-BE49-F238E27FC236}">
                <a16:creationId xmlns:a16="http://schemas.microsoft.com/office/drawing/2014/main" id="{B46D9CD5-43EA-C827-B0F7-C1B1F095D367}"/>
              </a:ext>
            </a:extLst>
          </p:cNvPr>
          <p:cNvPicPr>
            <a:picLocks noChangeAspect="1"/>
          </p:cNvPicPr>
          <p:nvPr/>
        </p:nvPicPr>
        <p:blipFill rotWithShape="1">
          <a:blip r:embed="rId5"/>
          <a:srcRect l="26250" t="42222" r="59772" b="31033"/>
          <a:stretch/>
        </p:blipFill>
        <p:spPr>
          <a:xfrm>
            <a:off x="4876800" y="588926"/>
            <a:ext cx="2556197" cy="2751290"/>
          </a:xfrm>
          <a:prstGeom prst="rect">
            <a:avLst/>
          </a:prstGeom>
        </p:spPr>
      </p:pic>
      <p:pic>
        <p:nvPicPr>
          <p:cNvPr id="13" name="Picture 12">
            <a:extLst>
              <a:ext uri="{FF2B5EF4-FFF2-40B4-BE49-F238E27FC236}">
                <a16:creationId xmlns:a16="http://schemas.microsoft.com/office/drawing/2014/main" id="{549CCDE8-18D2-A2A8-B176-9E5184741099}"/>
              </a:ext>
            </a:extLst>
          </p:cNvPr>
          <p:cNvPicPr>
            <a:picLocks noChangeAspect="1"/>
          </p:cNvPicPr>
          <p:nvPr/>
        </p:nvPicPr>
        <p:blipFill rotWithShape="1">
          <a:blip r:embed="rId5"/>
          <a:srcRect l="42655" t="43703" r="46095" b="42964"/>
          <a:stretch/>
        </p:blipFill>
        <p:spPr>
          <a:xfrm>
            <a:off x="10591800" y="952500"/>
            <a:ext cx="2057400" cy="1371600"/>
          </a:xfrm>
          <a:prstGeom prst="rect">
            <a:avLst/>
          </a:prstGeom>
        </p:spPr>
      </p:pic>
      <p:pic>
        <p:nvPicPr>
          <p:cNvPr id="15" name="Picture 14">
            <a:extLst>
              <a:ext uri="{FF2B5EF4-FFF2-40B4-BE49-F238E27FC236}">
                <a16:creationId xmlns:a16="http://schemas.microsoft.com/office/drawing/2014/main" id="{704C8440-6F38-B9EA-4E4F-2A8A7AE74081}"/>
              </a:ext>
            </a:extLst>
          </p:cNvPr>
          <p:cNvPicPr>
            <a:picLocks noChangeAspect="1"/>
          </p:cNvPicPr>
          <p:nvPr/>
        </p:nvPicPr>
        <p:blipFill rotWithShape="1">
          <a:blip r:embed="rId6"/>
          <a:srcRect l="64998" t="59630" r="29585" b="17407"/>
          <a:stretch/>
        </p:blipFill>
        <p:spPr>
          <a:xfrm>
            <a:off x="16459200" y="457200"/>
            <a:ext cx="990600" cy="2362200"/>
          </a:xfrm>
          <a:prstGeom prst="rect">
            <a:avLst/>
          </a:prstGeom>
        </p:spPr>
      </p:pic>
      <p:pic>
        <p:nvPicPr>
          <p:cNvPr id="17" name="Picture 16">
            <a:extLst>
              <a:ext uri="{FF2B5EF4-FFF2-40B4-BE49-F238E27FC236}">
                <a16:creationId xmlns:a16="http://schemas.microsoft.com/office/drawing/2014/main" id="{74DA53CE-E41B-DD87-56FF-B0524E310192}"/>
              </a:ext>
            </a:extLst>
          </p:cNvPr>
          <p:cNvPicPr>
            <a:picLocks noChangeAspect="1"/>
          </p:cNvPicPr>
          <p:nvPr/>
        </p:nvPicPr>
        <p:blipFill rotWithShape="1">
          <a:blip r:embed="rId7"/>
          <a:srcRect l="5824" r="86023" b="73255"/>
          <a:stretch/>
        </p:blipFill>
        <p:spPr>
          <a:xfrm>
            <a:off x="8608842" y="6286500"/>
            <a:ext cx="1491155" cy="2751290"/>
          </a:xfrm>
          <a:prstGeom prst="rect">
            <a:avLst/>
          </a:prstGeom>
        </p:spPr>
      </p:pic>
      <p:pic>
        <p:nvPicPr>
          <p:cNvPr id="18" name="Picture 17">
            <a:extLst>
              <a:ext uri="{FF2B5EF4-FFF2-40B4-BE49-F238E27FC236}">
                <a16:creationId xmlns:a16="http://schemas.microsoft.com/office/drawing/2014/main" id="{7073F5F6-6870-9D0D-F19D-D197345A004F}"/>
              </a:ext>
            </a:extLst>
          </p:cNvPr>
          <p:cNvPicPr>
            <a:picLocks noChangeAspect="1"/>
          </p:cNvPicPr>
          <p:nvPr/>
        </p:nvPicPr>
        <p:blipFill rotWithShape="1">
          <a:blip r:embed="rId7"/>
          <a:srcRect l="36787" r="26526" b="73255"/>
          <a:stretch/>
        </p:blipFill>
        <p:spPr>
          <a:xfrm>
            <a:off x="6168547" y="2576001"/>
            <a:ext cx="6709253" cy="2751290"/>
          </a:xfrm>
          <a:prstGeom prst="rect">
            <a:avLst/>
          </a:prstGeom>
        </p:spPr>
      </p:pic>
      <p:pic>
        <p:nvPicPr>
          <p:cNvPr id="19" name="Picture 18">
            <a:extLst>
              <a:ext uri="{FF2B5EF4-FFF2-40B4-BE49-F238E27FC236}">
                <a16:creationId xmlns:a16="http://schemas.microsoft.com/office/drawing/2014/main" id="{20A2D55D-E072-C0CE-2EC0-4F2F7A6593ED}"/>
              </a:ext>
            </a:extLst>
          </p:cNvPr>
          <p:cNvPicPr>
            <a:picLocks noChangeAspect="1"/>
          </p:cNvPicPr>
          <p:nvPr/>
        </p:nvPicPr>
        <p:blipFill rotWithShape="1">
          <a:blip r:embed="rId7"/>
          <a:srcRect l="81667" r="2916" b="73255"/>
          <a:stretch/>
        </p:blipFill>
        <p:spPr>
          <a:xfrm>
            <a:off x="12630807" y="4654355"/>
            <a:ext cx="2819400" cy="2751290"/>
          </a:xfrm>
          <a:prstGeom prst="rect">
            <a:avLst/>
          </a:prstGeom>
        </p:spPr>
      </p:pic>
      <p:pic>
        <p:nvPicPr>
          <p:cNvPr id="21" name="Picture 20">
            <a:extLst>
              <a:ext uri="{FF2B5EF4-FFF2-40B4-BE49-F238E27FC236}">
                <a16:creationId xmlns:a16="http://schemas.microsoft.com/office/drawing/2014/main" id="{7BFA5614-3CA0-A114-B9FD-43F48CC30280}"/>
              </a:ext>
            </a:extLst>
          </p:cNvPr>
          <p:cNvPicPr>
            <a:picLocks noChangeAspect="1"/>
          </p:cNvPicPr>
          <p:nvPr/>
        </p:nvPicPr>
        <p:blipFill rotWithShape="1">
          <a:blip r:embed="rId8"/>
          <a:srcRect l="65431" t="39630" r="26415" b="38889"/>
          <a:stretch/>
        </p:blipFill>
        <p:spPr>
          <a:xfrm>
            <a:off x="11620500" y="6209466"/>
            <a:ext cx="1491155" cy="2209800"/>
          </a:xfrm>
          <a:prstGeom prst="rect">
            <a:avLst/>
          </a:prstGeom>
        </p:spPr>
      </p:pic>
      <p:pic>
        <p:nvPicPr>
          <p:cNvPr id="3" name="Picture 2">
            <a:extLst>
              <a:ext uri="{FF2B5EF4-FFF2-40B4-BE49-F238E27FC236}">
                <a16:creationId xmlns:a16="http://schemas.microsoft.com/office/drawing/2014/main" id="{993D0D38-B04E-1D88-99CB-37CCD0D76D52}"/>
              </a:ext>
            </a:extLst>
          </p:cNvPr>
          <p:cNvPicPr>
            <a:picLocks noChangeAspect="1"/>
          </p:cNvPicPr>
          <p:nvPr/>
        </p:nvPicPr>
        <p:blipFill rotWithShape="1">
          <a:blip r:embed="rId9"/>
          <a:srcRect l="67083" t="60362" r="26250" b="31481"/>
          <a:stretch/>
        </p:blipFill>
        <p:spPr>
          <a:xfrm>
            <a:off x="12268200" y="6209466"/>
            <a:ext cx="1219200" cy="839034"/>
          </a:xfrm>
          <a:prstGeom prst="rect">
            <a:avLst/>
          </a:prstGeom>
        </p:spPr>
      </p:pic>
      <p:pic>
        <p:nvPicPr>
          <p:cNvPr id="20" name="Picture 19">
            <a:extLst>
              <a:ext uri="{FF2B5EF4-FFF2-40B4-BE49-F238E27FC236}">
                <a16:creationId xmlns:a16="http://schemas.microsoft.com/office/drawing/2014/main" id="{72F11F29-9E49-9847-4143-091BDD0282FC}"/>
              </a:ext>
            </a:extLst>
          </p:cNvPr>
          <p:cNvPicPr>
            <a:picLocks noChangeAspect="1"/>
          </p:cNvPicPr>
          <p:nvPr/>
        </p:nvPicPr>
        <p:blipFill rotWithShape="1">
          <a:blip r:embed="rId10"/>
          <a:srcRect l="56667" t="25042" r="24167" b="60558"/>
          <a:stretch/>
        </p:blipFill>
        <p:spPr>
          <a:xfrm>
            <a:off x="1687420" y="3662124"/>
            <a:ext cx="3505200" cy="1481376"/>
          </a:xfrm>
          <a:prstGeom prst="rect">
            <a:avLst/>
          </a:prstGeom>
        </p:spPr>
      </p:pic>
      <p:pic>
        <p:nvPicPr>
          <p:cNvPr id="2" name="Picture 1" descr="C:\Users\User\Desktop\cat-fishbowl.jpg">
            <a:extLst>
              <a:ext uri="{FF2B5EF4-FFF2-40B4-BE49-F238E27FC236}">
                <a16:creationId xmlns:a16="http://schemas.microsoft.com/office/drawing/2014/main" id="{3C94E029-E99A-DEBB-74B4-3B8E508AA5CF}"/>
              </a:ext>
            </a:extLst>
          </p:cNvPr>
          <p:cNvPicPr>
            <a:picLocks noChangeAspect="1" noChangeArrowheads="1"/>
          </p:cNvPicPr>
          <p:nvPr/>
        </p:nvPicPr>
        <p:blipFill>
          <a:blip r:embed="rId11"/>
          <a:srcRect/>
          <a:stretch>
            <a:fillRect/>
          </a:stretch>
        </p:blipFill>
        <p:spPr bwMode="auto">
          <a:xfrm>
            <a:off x="15176091" y="6577291"/>
            <a:ext cx="3111909" cy="2469770"/>
          </a:xfrm>
          <a:prstGeom prst="rect">
            <a:avLst/>
          </a:prstGeom>
          <a:noFill/>
        </p:spPr>
      </p:pic>
    </p:spTree>
    <p:extLst>
      <p:ext uri="{BB962C8B-B14F-4D97-AF65-F5344CB8AC3E}">
        <p14:creationId xmlns:p14="http://schemas.microsoft.com/office/powerpoint/2010/main" val="2924607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4"/>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5"/>
          <a:srcRect/>
          <a:stretch>
            <a:fillRect/>
          </a:stretch>
        </p:blipFill>
        <p:spPr>
          <a:xfrm>
            <a:off x="7870030" y="9245916"/>
            <a:ext cx="3710720" cy="779251"/>
          </a:xfrm>
          <a:prstGeom prst="rect">
            <a:avLst/>
          </a:prstGeom>
        </p:spPr>
      </p:pic>
      <p:sp>
        <p:nvSpPr>
          <p:cNvPr id="12" name="Moon 11">
            <a:extLst>
              <a:ext uri="{FF2B5EF4-FFF2-40B4-BE49-F238E27FC236}">
                <a16:creationId xmlns:a16="http://schemas.microsoft.com/office/drawing/2014/main" id="{D1449382-622C-2F14-7D38-9AC2B76C6B37}"/>
              </a:ext>
            </a:extLst>
          </p:cNvPr>
          <p:cNvSpPr/>
          <p:nvPr/>
        </p:nvSpPr>
        <p:spPr>
          <a:xfrm>
            <a:off x="10017119" y="3425032"/>
            <a:ext cx="5756281" cy="5147468"/>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 name="Picture 1">
            <a:extLst>
              <a:ext uri="{FF2B5EF4-FFF2-40B4-BE49-F238E27FC236}">
                <a16:creationId xmlns:a16="http://schemas.microsoft.com/office/drawing/2014/main" id="{F3345C24-0BBC-8F3F-E5DA-011B6893F487}"/>
              </a:ext>
            </a:extLst>
          </p:cNvPr>
          <p:cNvPicPr>
            <a:picLocks noChangeAspect="1"/>
          </p:cNvPicPr>
          <p:nvPr/>
        </p:nvPicPr>
        <p:blipFill rotWithShape="1">
          <a:blip r:embed="rId6"/>
          <a:srcRect l="32917" t="27037" r="46250" b="59630"/>
          <a:stretch/>
        </p:blipFill>
        <p:spPr>
          <a:xfrm rot="280891">
            <a:off x="-1300701" y="8451115"/>
            <a:ext cx="5444131" cy="1959887"/>
          </a:xfrm>
          <a:prstGeom prst="rect">
            <a:avLst/>
          </a:prstGeom>
        </p:spPr>
      </p:pic>
      <p:pic>
        <p:nvPicPr>
          <p:cNvPr id="4" name="Picture 3">
            <a:extLst>
              <a:ext uri="{FF2B5EF4-FFF2-40B4-BE49-F238E27FC236}">
                <a16:creationId xmlns:a16="http://schemas.microsoft.com/office/drawing/2014/main" id="{C85E95D6-E982-F16D-F74C-72C06E939569}"/>
              </a:ext>
            </a:extLst>
          </p:cNvPr>
          <p:cNvPicPr>
            <a:picLocks noChangeAspect="1"/>
          </p:cNvPicPr>
          <p:nvPr/>
        </p:nvPicPr>
        <p:blipFill rotWithShape="1">
          <a:blip r:embed="rId7"/>
          <a:srcRect r="11667" b="9259"/>
          <a:stretch/>
        </p:blipFill>
        <p:spPr>
          <a:xfrm>
            <a:off x="1688034" y="934646"/>
            <a:ext cx="12561318" cy="7258309"/>
          </a:xfrm>
          <a:prstGeom prst="rect">
            <a:avLst/>
          </a:prstGeom>
        </p:spPr>
      </p:pic>
      <p:pic>
        <p:nvPicPr>
          <p:cNvPr id="6" name="Picture 4">
            <a:extLst>
              <a:ext uri="{FF2B5EF4-FFF2-40B4-BE49-F238E27FC236}">
                <a16:creationId xmlns:a16="http://schemas.microsoft.com/office/drawing/2014/main" id="{7763D89B-E381-03E7-1655-CE75F24A2D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4873" y="6194713"/>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4659A5-95E0-06F0-4889-9B3A6C5E9AFE}"/>
              </a:ext>
            </a:extLst>
          </p:cNvPr>
          <p:cNvSpPr txBox="1"/>
          <p:nvPr/>
        </p:nvSpPr>
        <p:spPr>
          <a:xfrm>
            <a:off x="3655275" y="8572500"/>
            <a:ext cx="9829800" cy="646331"/>
          </a:xfrm>
          <a:prstGeom prst="rect">
            <a:avLst/>
          </a:prstGeom>
          <a:noFill/>
        </p:spPr>
        <p:txBody>
          <a:bodyPr wrap="square">
            <a:spAutoFit/>
          </a:bodyPr>
          <a:lstStyle/>
          <a:p>
            <a:pPr>
              <a:defRPr b="1">
                <a:solidFill>
                  <a:srgbClr val="0F0F0F"/>
                </a:solidFill>
                <a:effectLst/>
                <a:latin typeface="YouTube Sans"/>
                <a:hlinkClick r:id="rId9"/>
              </a:defRPr>
            </a:pPr>
            <a:r>
              <a:t>https://www.youtube.com/watch?v=HuTEwU4qZAs&amp;ab_channel=EuropeanCommitteeoftheRegions</a:t>
            </a:r>
            <a:endParaRPr lang="en-US" b="1" i="0" dirty="0">
              <a:solidFill>
                <a:srgbClr val="0F0F0F"/>
              </a:solidFill>
              <a:effectLst/>
              <a:latin typeface="YouTube Sans"/>
            </a:endParaRPr>
          </a:p>
          <a:p>
            <a:pPr>
              <a:defRPr b="1">
                <a:solidFill>
                  <a:srgbClr val="0F0F0F"/>
                </a:solidFill>
                <a:latin typeface="YouTube Sans"/>
              </a:defRPr>
            </a:pPr>
            <a:r>
              <a:t>43 segundos</a:t>
            </a:r>
            <a:endParaRPr lang="en-US" b="1" i="0" dirty="0">
              <a:solidFill>
                <a:srgbClr val="0F0F0F"/>
              </a:solidFill>
              <a:effectLst/>
              <a:latin typeface="YouTube Sans"/>
            </a:endParaRPr>
          </a:p>
        </p:txBody>
      </p:sp>
      <p:sp>
        <p:nvSpPr>
          <p:cNvPr id="3" name="Star: 6 Points 2">
            <a:extLst>
              <a:ext uri="{FF2B5EF4-FFF2-40B4-BE49-F238E27FC236}">
                <a16:creationId xmlns:a16="http://schemas.microsoft.com/office/drawing/2014/main" id="{1DE5AF83-48F2-00AA-A96E-669272DE5906}"/>
              </a:ext>
            </a:extLst>
          </p:cNvPr>
          <p:cNvSpPr/>
          <p:nvPr/>
        </p:nvSpPr>
        <p:spPr>
          <a:xfrm>
            <a:off x="14944615" y="2375452"/>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1</a:t>
            </a:r>
          </a:p>
        </p:txBody>
      </p:sp>
      <p:sp>
        <p:nvSpPr>
          <p:cNvPr id="5" name="TextBox 4">
            <a:extLst>
              <a:ext uri="{FF2B5EF4-FFF2-40B4-BE49-F238E27FC236}">
                <a16:creationId xmlns:a16="http://schemas.microsoft.com/office/drawing/2014/main" id="{B2369EB3-5DB3-28D5-4F15-EE0488BD4570}"/>
              </a:ext>
            </a:extLst>
          </p:cNvPr>
          <p:cNvSpPr txBox="1"/>
          <p:nvPr/>
        </p:nvSpPr>
        <p:spPr>
          <a:xfrm>
            <a:off x="14944615" y="5907366"/>
            <a:ext cx="2047985" cy="1938992"/>
          </a:xfrm>
          <a:prstGeom prst="rect">
            <a:avLst/>
          </a:prstGeom>
          <a:noFill/>
        </p:spPr>
        <p:txBody>
          <a:bodyPr wrap="square">
            <a:spAutoFit/>
          </a:bodyPr>
          <a:lstStyle/>
          <a:p>
            <a:pPr>
              <a:defRPr sz="2400">
                <a:latin typeface="Abhaya Libre Regular" panose="020B0604020202020204" charset="0"/>
                <a:cs typeface="Abhaya Libre Regular" panose="020B0604020202020204" charset="0"/>
              </a:defRPr>
            </a:pPr>
            <a:r>
              <a:t>Ve el vídeo e enumera 2 o 3 cosas que te hayan gustado.</a:t>
            </a:r>
          </a:p>
        </p:txBody>
      </p:sp>
    </p:spTree>
    <p:extLst>
      <p:ext uri="{BB962C8B-B14F-4D97-AF65-F5344CB8AC3E}">
        <p14:creationId xmlns:p14="http://schemas.microsoft.com/office/powerpoint/2010/main" val="64204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6011003" y="8490619"/>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688765" y="-1188072"/>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622049"/>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577715" y="8278681"/>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743200" y="1147696"/>
            <a:ext cx="12351170" cy="1015663"/>
          </a:xfrm>
          <a:prstGeom prst="rect">
            <a:avLst/>
          </a:prstGeom>
          <a:noFill/>
        </p:spPr>
        <p:txBody>
          <a:bodyPr wrap="square">
            <a:spAutoFit/>
          </a:bodyPr>
          <a:lstStyle/>
          <a:p>
            <a:pPr marL="457200" marR="0">
              <a:defRPr sz="6000" b="1">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defRPr>
            </a:pPr>
            <a:r>
              <a:t>Innovación y las regiones</a:t>
            </a:r>
          </a:p>
        </p:txBody>
      </p:sp>
      <p:graphicFrame>
        <p:nvGraphicFramePr>
          <p:cNvPr id="8" name="Table 7">
            <a:extLst>
              <a:ext uri="{FF2B5EF4-FFF2-40B4-BE49-F238E27FC236}">
                <a16:creationId xmlns:a16="http://schemas.microsoft.com/office/drawing/2014/main" id="{09FD9D01-6801-94AF-06A3-8622835E4541}"/>
              </a:ext>
            </a:extLst>
          </p:cNvPr>
          <p:cNvGraphicFramePr>
            <a:graphicFrameLocks noGrp="1"/>
          </p:cNvGraphicFramePr>
          <p:nvPr>
            <p:extLst>
              <p:ext uri="{D42A27DB-BD31-4B8C-83A1-F6EECF244321}">
                <p14:modId xmlns:p14="http://schemas.microsoft.com/office/powerpoint/2010/main" val="2336475960"/>
              </p:ext>
            </p:extLst>
          </p:nvPr>
        </p:nvGraphicFramePr>
        <p:xfrm>
          <a:off x="1066800" y="2193292"/>
          <a:ext cx="13106821" cy="1034780"/>
        </p:xfrm>
        <a:graphic>
          <a:graphicData uri="http://schemas.openxmlformats.org/drawingml/2006/table">
            <a:tbl>
              <a:tblPr/>
              <a:tblGrid>
                <a:gridCol w="13106821">
                  <a:extLst>
                    <a:ext uri="{9D8B030D-6E8A-4147-A177-3AD203B41FA5}">
                      <a16:colId xmlns:a16="http://schemas.microsoft.com/office/drawing/2014/main" val="4177481804"/>
                    </a:ext>
                  </a:extLst>
                </a:gridCol>
              </a:tblGrid>
              <a:tr h="0">
                <a:tc>
                  <a:txBody>
                    <a:bodyPr/>
                    <a:lstStyle/>
                    <a:p>
                      <a:pPr algn="l" fontAlgn="t">
                        <a:defRPr sz="3200" b="1">
                          <a:solidFill>
                            <a:srgbClr val="008080"/>
                          </a:solidFill>
                          <a:effectLst/>
                          <a:latin typeface="Abhaya Libre Regular" panose="020B0604020202020204" charset="0"/>
                          <a:cs typeface="Abhaya Libre Regular" panose="020B0604020202020204" charset="0"/>
                        </a:defRPr>
                      </a:pPr>
                      <a:r>
                        <a:rPr dirty="0" err="1"/>
                        <a:t>Actividad</a:t>
                      </a:r>
                      <a:r>
                        <a:rPr dirty="0"/>
                        <a:t> de </a:t>
                      </a:r>
                      <a:r>
                        <a:rPr dirty="0" err="1"/>
                        <a:t>aplicación</a:t>
                      </a:r>
                      <a:r>
                        <a:rPr dirty="0"/>
                        <a:t> </a:t>
                      </a:r>
                      <a:r>
                        <a:rPr dirty="0" err="1"/>
                        <a:t>fuera</a:t>
                      </a:r>
                      <a:r>
                        <a:rPr dirty="0"/>
                        <a:t> de </a:t>
                      </a:r>
                      <a:r>
                        <a:rPr dirty="0" err="1"/>
                        <a:t>línea</a:t>
                      </a:r>
                      <a:r>
                        <a:rPr dirty="0"/>
                        <a:t>: </a:t>
                      </a:r>
                      <a:r>
                        <a:rPr dirty="0" err="1"/>
                        <a:t>Realiza</a:t>
                      </a:r>
                      <a:r>
                        <a:rPr dirty="0"/>
                        <a:t> un </a:t>
                      </a:r>
                      <a:r>
                        <a:rPr dirty="0" err="1"/>
                        <a:t>análisis</a:t>
                      </a:r>
                      <a:r>
                        <a:rPr dirty="0"/>
                        <a:t> FODA de </a:t>
                      </a:r>
                      <a:r>
                        <a:rPr dirty="0" err="1"/>
                        <a:t>tu</a:t>
                      </a:r>
                      <a:r>
                        <a:rPr dirty="0"/>
                        <a:t> </a:t>
                      </a:r>
                      <a:r>
                        <a:rPr dirty="0" err="1"/>
                        <a:t>región</a:t>
                      </a:r>
                      <a:r>
                        <a:rPr dirty="0"/>
                        <a:t>. </a:t>
                      </a:r>
                      <a:r>
                        <a:rPr dirty="0" err="1"/>
                        <a:t>Lleva</a:t>
                      </a:r>
                      <a:r>
                        <a:rPr dirty="0"/>
                        <a:t> </a:t>
                      </a:r>
                      <a:r>
                        <a:rPr dirty="0" err="1"/>
                        <a:t>unos</a:t>
                      </a:r>
                      <a:r>
                        <a:rPr dirty="0"/>
                        <a:t> 45 </a:t>
                      </a:r>
                      <a:r>
                        <a:rPr dirty="0" err="1"/>
                        <a:t>minutos</a:t>
                      </a:r>
                      <a:r>
                        <a:rPr dirty="0"/>
                        <a:t> (o </a:t>
                      </a:r>
                      <a:r>
                        <a:rPr dirty="0" err="1"/>
                        <a:t>más</a:t>
                      </a:r>
                      <a:r>
                        <a:rPr dirty="0"/>
                        <a:t> </a:t>
                      </a:r>
                      <a:r>
                        <a:rPr dirty="0" err="1"/>
                        <a:t>tiempo</a:t>
                      </a:r>
                      <a:r>
                        <a:rPr dirty="0"/>
                        <a:t> </a:t>
                      </a:r>
                      <a:r>
                        <a:rPr dirty="0" err="1"/>
                        <a:t>si</a:t>
                      </a:r>
                      <a:r>
                        <a:rPr dirty="0"/>
                        <a:t> </a:t>
                      </a:r>
                      <a:r>
                        <a:rPr dirty="0" err="1"/>
                        <a:t>involucras</a:t>
                      </a:r>
                      <a:r>
                        <a:rPr dirty="0"/>
                        <a:t> a </a:t>
                      </a:r>
                      <a:r>
                        <a:rPr dirty="0" err="1"/>
                        <a:t>otras</a:t>
                      </a:r>
                      <a:r>
                        <a:rPr dirty="0"/>
                        <a:t> personas) </a:t>
                      </a:r>
                      <a:r>
                        <a:rPr dirty="0">
                          <a:sym typeface="Wingdings" panose="05000000000000000000" pitchFamily="2" charset="2"/>
                        </a:rPr>
                        <a:t></a:t>
                      </a:r>
                      <a:endParaRPr lang="en-US" sz="3200" b="1" dirty="0">
                        <a:solidFill>
                          <a:srgbClr val="008080"/>
                        </a:solidFill>
                        <a:effectLst/>
                        <a:latin typeface="Abhaya Libre Regular" panose="020B0604020202020204" charset="0"/>
                        <a:cs typeface="Abhaya Libre Regular" panose="020B0604020202020204" charset="0"/>
                      </a:endParaRPr>
                    </a:p>
                  </a:txBody>
                  <a:tcPr marL="37137" marR="74274" marT="29710" marB="29710">
                    <a:lnL>
                      <a:noFill/>
                    </a:lnL>
                    <a:lnR>
                      <a:noFill/>
                    </a:lnR>
                    <a:lnT>
                      <a:noFill/>
                    </a:lnT>
                    <a:lnB>
                      <a:noFill/>
                    </a:lnB>
                    <a:solidFill>
                      <a:srgbClr val="F9F9F9"/>
                    </a:solidFill>
                  </a:tcPr>
                </a:tc>
                <a:extLst>
                  <a:ext uri="{0D108BD9-81ED-4DB2-BD59-A6C34878D82A}">
                    <a16:rowId xmlns:a16="http://schemas.microsoft.com/office/drawing/2014/main" val="3974686686"/>
                  </a:ext>
                </a:extLst>
              </a:tr>
            </a:tbl>
          </a:graphicData>
        </a:graphic>
      </p:graphicFrame>
      <p:pic>
        <p:nvPicPr>
          <p:cNvPr id="39" name="Picture 38">
            <a:extLst>
              <a:ext uri="{FF2B5EF4-FFF2-40B4-BE49-F238E27FC236}">
                <a16:creationId xmlns:a16="http://schemas.microsoft.com/office/drawing/2014/main" id="{3D6E8B53-4C89-95CC-1F75-29A974475B01}"/>
              </a:ext>
            </a:extLst>
          </p:cNvPr>
          <p:cNvPicPr>
            <a:picLocks noChangeAspect="1"/>
          </p:cNvPicPr>
          <p:nvPr/>
        </p:nvPicPr>
        <p:blipFill rotWithShape="1">
          <a:blip r:embed="rId10"/>
          <a:srcRect l="43750" t="36667" r="35001" b="27777"/>
          <a:stretch/>
        </p:blipFill>
        <p:spPr>
          <a:xfrm>
            <a:off x="10991937" y="3609797"/>
            <a:ext cx="6415408" cy="6038031"/>
          </a:xfrm>
          <a:prstGeom prst="rect">
            <a:avLst/>
          </a:prstGeom>
        </p:spPr>
      </p:pic>
      <p:sp>
        <p:nvSpPr>
          <p:cNvPr id="40" name="TextBox 39">
            <a:extLst>
              <a:ext uri="{FF2B5EF4-FFF2-40B4-BE49-F238E27FC236}">
                <a16:creationId xmlns:a16="http://schemas.microsoft.com/office/drawing/2014/main" id="{24179B66-5FB0-FE36-A055-48B434FD17DE}"/>
              </a:ext>
            </a:extLst>
          </p:cNvPr>
          <p:cNvSpPr txBox="1"/>
          <p:nvPr/>
        </p:nvSpPr>
        <p:spPr>
          <a:xfrm>
            <a:off x="381849" y="3228072"/>
            <a:ext cx="10610088" cy="3476336"/>
          </a:xfrm>
          <a:prstGeom prst="rect">
            <a:avLst/>
          </a:prstGeom>
          <a:noFill/>
        </p:spPr>
        <p:txBody>
          <a:bodyPr wrap="square">
            <a:spAutoFit/>
          </a:bodyPr>
          <a:lstStyle/>
          <a:p>
            <a:pPr marL="536258" marR="767715" indent="-428625" algn="just">
              <a:lnSpc>
                <a:spcPct val="115000"/>
              </a:lnSpc>
              <a:buClr>
                <a:srgbClr val="008080"/>
              </a:buClr>
              <a:buFont typeface="Wingdings" panose="05000000000000000000" pitchFamily="2" charset="2"/>
              <a:buChar char="§"/>
              <a:defRPr sz="2400">
                <a:solidFill>
                  <a:srgbClr val="2A2A29"/>
                </a:solidFill>
                <a:latin typeface="Abhaya Libre Regular" panose="020B0604020202020204" charset="0"/>
                <a:ea typeface="Times New Roman" panose="02020603050405020304" pitchFamily="18" charset="0"/>
                <a:cs typeface="Abhaya Libre Regular" panose="020B0604020202020204" charset="0"/>
              </a:defRPr>
            </a:pPr>
            <a:r>
              <a:t>Elige un área en la que centrarte. Por ejemplo, "Aumentar el turismo" o "Aumentar las oportunidades de empleo entre la juventud". "Atraer nómadas digitales" o "Aumentar los ingresos locales". </a:t>
            </a:r>
          </a:p>
          <a:p>
            <a:pPr marL="536258" marR="767715" indent="-428625" algn="just">
              <a:lnSpc>
                <a:spcPct val="115000"/>
              </a:lnSpc>
              <a:buClr>
                <a:srgbClr val="008080"/>
              </a:buClr>
              <a:buFont typeface="Wingdings" panose="05000000000000000000" pitchFamily="2" charset="2"/>
              <a:buChar char="§"/>
              <a:defRPr sz="2400">
                <a:solidFill>
                  <a:srgbClr val="2A2A29"/>
                </a:solidFill>
                <a:latin typeface="Abhaya Libre Regular" panose="020B0604020202020204" charset="0"/>
                <a:ea typeface="Times New Roman" panose="02020603050405020304" pitchFamily="18" charset="0"/>
                <a:cs typeface="Abhaya Libre Regular" panose="020B0604020202020204" charset="0"/>
              </a:defRPr>
            </a:pPr>
            <a:r>
              <a:t>Identificar los factores internos y externos que pueden contribuir o poner impedimentos a tu visión específica del desarrollo regional. (Pueden ser diferentes para diferentes ideas/objetivos).</a:t>
            </a:r>
          </a:p>
          <a:p>
            <a:pPr marL="536258" marR="767715" indent="-428625" algn="just">
              <a:lnSpc>
                <a:spcPct val="115000"/>
              </a:lnSpc>
              <a:buClr>
                <a:srgbClr val="008080"/>
              </a:buClr>
              <a:buFont typeface="Wingdings" panose="05000000000000000000" pitchFamily="2" charset="2"/>
              <a:buChar char="§"/>
              <a:defRPr sz="2400">
                <a:solidFill>
                  <a:srgbClr val="2A2A29"/>
                </a:solidFill>
                <a:latin typeface="Abhaya Libre Regular" panose="020B0604020202020204" charset="0"/>
                <a:ea typeface="Times New Roman" panose="02020603050405020304" pitchFamily="18" charset="0"/>
                <a:cs typeface="Abhaya Libre Regular" panose="020B0604020202020204" charset="0"/>
              </a:defRPr>
            </a:pPr>
            <a:r>
              <a:t>Es posible que no tengas toda la información que necesitas. ¡Identifica lo que falta y encuéntralo!</a:t>
            </a:r>
            <a:endParaRPr lang="en-US" sz="2400" dirty="0">
              <a:solidFill>
                <a:srgbClr val="2A2A29"/>
              </a:solidFill>
              <a:ea typeface="Times New Roman" panose="02020603050405020304" pitchFamily="18" charset="0"/>
            </a:endParaRPr>
          </a:p>
        </p:txBody>
      </p:sp>
      <p:sp>
        <p:nvSpPr>
          <p:cNvPr id="42" name="TextBox 41">
            <a:extLst>
              <a:ext uri="{FF2B5EF4-FFF2-40B4-BE49-F238E27FC236}">
                <a16:creationId xmlns:a16="http://schemas.microsoft.com/office/drawing/2014/main" id="{499D20C0-D0D3-8293-6680-B119FDBBA590}"/>
              </a:ext>
            </a:extLst>
          </p:cNvPr>
          <p:cNvSpPr txBox="1"/>
          <p:nvPr/>
        </p:nvSpPr>
        <p:spPr>
          <a:xfrm>
            <a:off x="387994" y="6621623"/>
            <a:ext cx="10949742" cy="3065455"/>
          </a:xfrm>
          <a:prstGeom prst="rect">
            <a:avLst/>
          </a:prstGeom>
          <a:noFill/>
        </p:spPr>
        <p:txBody>
          <a:bodyPr wrap="square">
            <a:spAutoFit/>
          </a:bodyPr>
          <a:lstStyle/>
          <a:p>
            <a:pPr marL="564833" marR="737235" indent="-428625">
              <a:lnSpc>
                <a:spcPct val="115000"/>
              </a:lnSpc>
              <a:buClr>
                <a:srgbClr val="008080"/>
              </a:buClr>
              <a:buFont typeface="Wingdings" panose="05000000000000000000" pitchFamily="2" charset="2"/>
              <a:buChar char="§"/>
              <a:defRPr sz="2400">
                <a:solidFill>
                  <a:srgbClr val="2A2A29"/>
                </a:solidFill>
                <a:latin typeface="Abhaya Libre Regular" panose="020B0604020202020204" charset="0"/>
                <a:ea typeface="Times New Roman" panose="02020603050405020304" pitchFamily="18" charset="0"/>
                <a:cs typeface="Abhaya Libre Regular" panose="020B0604020202020204" charset="0"/>
              </a:defRPr>
            </a:pPr>
            <a:r>
              <a:t>Cuando veas más claramente dónde se encuentran tus fortalezas y cómo favorecen o perjudican los factores externos a tus ideas y visiones, puedes tomar una decisión más objetiva sobre qué hacer. Vas a identificar oportunidades. Puedes decidir cómo maximizar tus fortalezas, minimizar o eliminar tus debilidades y predecir y gestionar amenazas. Los 6 sombreros para pensar pueden ayudarte en el proceso. </a:t>
            </a:r>
          </a:p>
          <a:p>
            <a:pPr marL="134938" marR="737235">
              <a:lnSpc>
                <a:spcPct val="115000"/>
              </a:lnSpc>
              <a:buClr>
                <a:srgbClr val="008080"/>
              </a:buClr>
              <a:defRPr sz="2400">
                <a:solidFill>
                  <a:srgbClr val="2A2A29"/>
                </a:solidFill>
                <a:latin typeface="Abhaya Libre Regular" panose="020B0604020202020204" charset="0"/>
                <a:ea typeface="Times New Roman" panose="02020603050405020304" pitchFamily="18" charset="0"/>
                <a:cs typeface="Abhaya Libre Regular" panose="020B0604020202020204" charset="0"/>
              </a:defRPr>
            </a:pPr>
            <a:r>
              <a:t>Nota: Es aconsejable repetir este análisis con cada idea. </a:t>
            </a:r>
          </a:p>
        </p:txBody>
      </p:sp>
      <p:sp>
        <p:nvSpPr>
          <p:cNvPr id="7" name="Star: 6 Points 6">
            <a:extLst>
              <a:ext uri="{FF2B5EF4-FFF2-40B4-BE49-F238E27FC236}">
                <a16:creationId xmlns:a16="http://schemas.microsoft.com/office/drawing/2014/main" id="{F772F84D-3A8D-D456-DA47-6047589D984B}"/>
              </a:ext>
            </a:extLst>
          </p:cNvPr>
          <p:cNvSpPr/>
          <p:nvPr/>
        </p:nvSpPr>
        <p:spPr>
          <a:xfrm>
            <a:off x="14173621" y="819800"/>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a:pPr>
            <a:r>
              <a:t>Actividad </a:t>
            </a:r>
            <a:r>
              <a:rPr b="1"/>
              <a:t>fuera</a:t>
            </a:r>
            <a:r>
              <a:t> de </a:t>
            </a:r>
            <a:r>
              <a:rPr b="1"/>
              <a:t>línea 2</a:t>
            </a:r>
          </a:p>
        </p:txBody>
      </p:sp>
    </p:spTree>
    <p:extLst>
      <p:ext uri="{BB962C8B-B14F-4D97-AF65-F5344CB8AC3E}">
        <p14:creationId xmlns:p14="http://schemas.microsoft.com/office/powerpoint/2010/main" val="7948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656049" y="-994437"/>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743200" y="1147696"/>
            <a:ext cx="12351170" cy="1015663"/>
          </a:xfrm>
          <a:prstGeom prst="rect">
            <a:avLst/>
          </a:prstGeom>
          <a:noFill/>
        </p:spPr>
        <p:txBody>
          <a:bodyPr wrap="square">
            <a:spAutoFit/>
          </a:bodyPr>
          <a:lstStyle/>
          <a:p>
            <a:pPr marL="457200" marR="0">
              <a:defRPr sz="6000" b="1">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defRPr>
            </a:pPr>
            <a:r>
              <a:t>Innovación </a:t>
            </a:r>
          </a:p>
        </p:txBody>
      </p:sp>
      <p:pic>
        <p:nvPicPr>
          <p:cNvPr id="8" name="Picture 7">
            <a:extLst>
              <a:ext uri="{FF2B5EF4-FFF2-40B4-BE49-F238E27FC236}">
                <a16:creationId xmlns:a16="http://schemas.microsoft.com/office/drawing/2014/main" id="{F961B1BE-7769-AA9A-8A32-DE06CA811145}"/>
              </a:ext>
            </a:extLst>
          </p:cNvPr>
          <p:cNvPicPr>
            <a:picLocks noChangeAspect="1"/>
          </p:cNvPicPr>
          <p:nvPr/>
        </p:nvPicPr>
        <p:blipFill rotWithShape="1">
          <a:blip r:embed="rId10"/>
          <a:srcRect l="36667" t="31482" r="32084" b="20370"/>
          <a:stretch/>
        </p:blipFill>
        <p:spPr>
          <a:xfrm>
            <a:off x="5296354" y="2714621"/>
            <a:ext cx="7244862" cy="6278880"/>
          </a:xfrm>
          <a:prstGeom prst="rect">
            <a:avLst/>
          </a:prstGeom>
        </p:spPr>
      </p:pic>
      <p:sp>
        <p:nvSpPr>
          <p:cNvPr id="9" name="TextBox 8">
            <a:extLst>
              <a:ext uri="{FF2B5EF4-FFF2-40B4-BE49-F238E27FC236}">
                <a16:creationId xmlns:a16="http://schemas.microsoft.com/office/drawing/2014/main" id="{74F07F34-6C06-2B2B-0F5F-1F61032C010B}"/>
              </a:ext>
            </a:extLst>
          </p:cNvPr>
          <p:cNvSpPr txBox="1"/>
          <p:nvPr/>
        </p:nvSpPr>
        <p:spPr>
          <a:xfrm>
            <a:off x="814885" y="2924835"/>
            <a:ext cx="4481470" cy="1815882"/>
          </a:xfrm>
          <a:prstGeom prst="rect">
            <a:avLst/>
          </a:prstGeom>
          <a:noFill/>
        </p:spPr>
        <p:txBody>
          <a:bodyPr wrap="square">
            <a:spAutoFit/>
          </a:bodyPr>
          <a:lstStyle/>
          <a:p>
            <a:pPr>
              <a:defRPr sz="3600" b="1">
                <a:solidFill>
                  <a:srgbClr val="008080"/>
                </a:solidFill>
              </a:defRPr>
            </a:pPr>
            <a:r>
              <a:t>Actividad fuera de línea</a:t>
            </a:r>
          </a:p>
          <a:p>
            <a:endParaRPr lang="en-US" sz="3600" b="1" dirty="0">
              <a:solidFill>
                <a:srgbClr val="008080"/>
              </a:solidFill>
            </a:endParaRPr>
          </a:p>
          <a:p>
            <a:pPr>
              <a:defRPr sz="2000" b="1">
                <a:solidFill>
                  <a:srgbClr val="008080"/>
                </a:solidFill>
              </a:defRPr>
            </a:pPr>
            <a:r>
              <a:t>Piensa en las razones y valida tus respuestas hablando con otras personas</a:t>
            </a:r>
          </a:p>
        </p:txBody>
      </p:sp>
    </p:spTree>
    <p:extLst>
      <p:ext uri="{BB962C8B-B14F-4D97-AF65-F5344CB8AC3E}">
        <p14:creationId xmlns:p14="http://schemas.microsoft.com/office/powerpoint/2010/main" val="1968811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352829" y="-1037405"/>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911474" y="9372108"/>
            <a:ext cx="3710720" cy="779251"/>
          </a:xfrm>
          <a:prstGeom prst="rect">
            <a:avLst/>
          </a:prstGeom>
        </p:spPr>
      </p:pic>
      <p:sp>
        <p:nvSpPr>
          <p:cNvPr id="6" name="TextBox 6"/>
          <p:cNvSpPr txBox="1"/>
          <p:nvPr/>
        </p:nvSpPr>
        <p:spPr>
          <a:xfrm>
            <a:off x="4673499" y="743344"/>
            <a:ext cx="8280738" cy="770736"/>
          </a:xfrm>
          <a:prstGeom prst="rect">
            <a:avLst/>
          </a:prstGeom>
        </p:spPr>
        <p:txBody>
          <a:bodyPr lIns="0" tIns="0" rIns="0" bIns="0" anchor="t">
            <a:spAutoFit/>
          </a:bodyPr>
          <a:lstStyle/>
          <a:p>
            <a:pPr algn="ctr">
              <a:lnSpc>
                <a:spcPts val="5449"/>
              </a:lnSpc>
            </a:pPr>
            <a:endParaRPr lang="en-US" sz="6410" dirty="0">
              <a:solidFill>
                <a:srgbClr val="000000"/>
              </a:solidFill>
              <a:latin typeface="Abhaya Libre Regular"/>
            </a:endParaRPr>
          </a:p>
        </p:txBody>
      </p:sp>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4497">
            <a:off x="17215841" y="8047725"/>
            <a:ext cx="4352147" cy="4346443"/>
          </a:xfrm>
          <a:prstGeom prst="rect">
            <a:avLst/>
          </a:prstGeom>
        </p:spPr>
      </p:pic>
      <p:sp>
        <p:nvSpPr>
          <p:cNvPr id="22" name="TextBox 21">
            <a:extLst>
              <a:ext uri="{FF2B5EF4-FFF2-40B4-BE49-F238E27FC236}">
                <a16:creationId xmlns:a16="http://schemas.microsoft.com/office/drawing/2014/main" id="{9FBF08AB-CD1E-880D-A85C-4F50E03AFA09}"/>
              </a:ext>
            </a:extLst>
          </p:cNvPr>
          <p:cNvSpPr txBox="1"/>
          <p:nvPr/>
        </p:nvSpPr>
        <p:spPr>
          <a:xfrm>
            <a:off x="2968415" y="369954"/>
            <a:ext cx="12351170" cy="923330"/>
          </a:xfrm>
          <a:prstGeom prst="rect">
            <a:avLst/>
          </a:prstGeom>
          <a:noFill/>
        </p:spPr>
        <p:txBody>
          <a:bodyPr wrap="square">
            <a:spAutoFit/>
          </a:bodyPr>
          <a:lstStyle/>
          <a:p>
            <a:pPr marL="457200" marR="0">
              <a:defRPr sz="5400" b="1">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defRPr>
            </a:pPr>
            <a:r>
              <a:t>La respuesta es...</a:t>
            </a:r>
            <a:endParaRPr lang="en-US" sz="5400" b="1" dirty="0">
              <a:solidFill>
                <a:schemeClr val="accent5">
                  <a:lumMod val="7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graphicFrame>
        <p:nvGraphicFramePr>
          <p:cNvPr id="8" name="Table 7">
            <a:extLst>
              <a:ext uri="{FF2B5EF4-FFF2-40B4-BE49-F238E27FC236}">
                <a16:creationId xmlns:a16="http://schemas.microsoft.com/office/drawing/2014/main" id="{09FD9D01-6801-94AF-06A3-8622835E4541}"/>
              </a:ext>
            </a:extLst>
          </p:cNvPr>
          <p:cNvGraphicFramePr>
            <a:graphicFrameLocks noGrp="1"/>
          </p:cNvGraphicFramePr>
          <p:nvPr/>
        </p:nvGraphicFramePr>
        <p:xfrm>
          <a:off x="1582346" y="1387888"/>
          <a:ext cx="15123308" cy="486140"/>
        </p:xfrm>
        <a:graphic>
          <a:graphicData uri="http://schemas.openxmlformats.org/drawingml/2006/table">
            <a:tbl>
              <a:tblPr/>
              <a:tblGrid>
                <a:gridCol w="15123308">
                  <a:extLst>
                    <a:ext uri="{9D8B030D-6E8A-4147-A177-3AD203B41FA5}">
                      <a16:colId xmlns:a16="http://schemas.microsoft.com/office/drawing/2014/main" val="4177481804"/>
                    </a:ext>
                  </a:extLst>
                </a:gridCol>
              </a:tblGrid>
              <a:tr h="0">
                <a:tc>
                  <a:txBody>
                    <a:bodyPr/>
                    <a:lstStyle/>
                    <a:p>
                      <a:pPr algn="l" fontAlgn="t"/>
                      <a:endParaRPr lang="en-US" sz="2800" b="0" dirty="0">
                        <a:solidFill>
                          <a:srgbClr val="008080"/>
                        </a:solidFill>
                        <a:effectLst/>
                        <a:latin typeface="Abhaya Libre Regular" panose="020B0604020202020204" charset="0"/>
                        <a:cs typeface="Abhaya Libre Regular" panose="020B0604020202020204" charset="0"/>
                      </a:endParaRPr>
                    </a:p>
                  </a:txBody>
                  <a:tcPr marL="37137" marR="74274" marT="29710" marB="29710">
                    <a:lnL>
                      <a:noFill/>
                    </a:lnL>
                    <a:lnR>
                      <a:noFill/>
                    </a:lnR>
                    <a:lnT>
                      <a:noFill/>
                    </a:lnT>
                    <a:lnB>
                      <a:noFill/>
                    </a:lnB>
                    <a:solidFill>
                      <a:srgbClr val="F9F9F9"/>
                    </a:solidFill>
                  </a:tcPr>
                </a:tc>
                <a:extLst>
                  <a:ext uri="{0D108BD9-81ED-4DB2-BD59-A6C34878D82A}">
                    <a16:rowId xmlns:a16="http://schemas.microsoft.com/office/drawing/2014/main" val="3974686686"/>
                  </a:ext>
                </a:extLst>
              </a:tr>
            </a:tbl>
          </a:graphicData>
        </a:graphic>
      </p:graphicFrame>
      <p:pic>
        <p:nvPicPr>
          <p:cNvPr id="9" name="Picture 2" descr="Lumière cinématographe (body no 254), c.1895">
            <a:extLst>
              <a:ext uri="{FF2B5EF4-FFF2-40B4-BE49-F238E27FC236}">
                <a16:creationId xmlns:a16="http://schemas.microsoft.com/office/drawing/2014/main" id="{4DF76DEC-E8BB-22F1-0704-2D098B71F0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7439" y="1324737"/>
            <a:ext cx="7459053" cy="69185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6C46CCD-E0CE-9124-6DBD-A489AD08A513}"/>
              </a:ext>
            </a:extLst>
          </p:cNvPr>
          <p:cNvSpPr txBox="1"/>
          <p:nvPr/>
        </p:nvSpPr>
        <p:spPr>
          <a:xfrm>
            <a:off x="4518878" y="8346028"/>
            <a:ext cx="10890354" cy="923330"/>
          </a:xfrm>
          <a:prstGeom prst="rect">
            <a:avLst/>
          </a:prstGeom>
          <a:noFill/>
        </p:spPr>
        <p:txBody>
          <a:bodyPr wrap="square">
            <a:spAutoFit/>
          </a:bodyPr>
          <a:lstStyle/>
          <a:p>
            <a:r>
              <a:rPr dirty="0"/>
              <a:t>Science Museum Group. Lumière </a:t>
            </a:r>
            <a:r>
              <a:rPr dirty="0" err="1"/>
              <a:t>Cinématographe</a:t>
            </a:r>
            <a:r>
              <a:rPr dirty="0"/>
              <a:t>. 2007-5005/1/1Science Museum Group Collection Online. </a:t>
            </a:r>
            <a:r>
              <a:rPr dirty="0" err="1"/>
              <a:t>Consultado</a:t>
            </a:r>
            <a:r>
              <a:rPr dirty="0"/>
              <a:t> </a:t>
            </a:r>
            <a:r>
              <a:rPr dirty="0" err="1"/>
              <a:t>el</a:t>
            </a:r>
            <a:r>
              <a:rPr dirty="0"/>
              <a:t> 29 de </a:t>
            </a:r>
            <a:r>
              <a:rPr dirty="0" err="1"/>
              <a:t>diciembre</a:t>
            </a:r>
            <a:r>
              <a:rPr dirty="0"/>
              <a:t> de 2022. https://collection.sciencemuseumgroup.org.uk/objects/co8090140/lumiere-cinematographe-35mm-motion-picture-camera-printer-projector.</a:t>
            </a:r>
          </a:p>
        </p:txBody>
      </p:sp>
      <p:sp>
        <p:nvSpPr>
          <p:cNvPr id="13" name="TextBox 12">
            <a:extLst>
              <a:ext uri="{FF2B5EF4-FFF2-40B4-BE49-F238E27FC236}">
                <a16:creationId xmlns:a16="http://schemas.microsoft.com/office/drawing/2014/main" id="{1F7428D6-7906-F42C-0B17-C11FA0098C42}"/>
              </a:ext>
            </a:extLst>
          </p:cNvPr>
          <p:cNvSpPr txBox="1"/>
          <p:nvPr/>
        </p:nvSpPr>
        <p:spPr>
          <a:xfrm>
            <a:off x="14034222" y="4317390"/>
            <a:ext cx="3950120" cy="523220"/>
          </a:xfrm>
          <a:prstGeom prst="rect">
            <a:avLst/>
          </a:prstGeom>
          <a:noFill/>
        </p:spPr>
        <p:txBody>
          <a:bodyPr wrap="none">
            <a:spAutoFit/>
          </a:bodyPr>
          <a:lstStyle/>
          <a:p>
            <a:pPr>
              <a:defRPr sz="2800" b="1">
                <a:solidFill>
                  <a:srgbClr val="00918E"/>
                </a:solidFill>
                <a:latin typeface="Abhaya Libre Regular" panose="020B0604020202020204" charset="0"/>
                <a:cs typeface="Abhaya Libre Regular" panose="020B0604020202020204" charset="0"/>
              </a:defRPr>
            </a:pPr>
            <a:r>
              <a:rPr dirty="0"/>
              <a:t>¡El primer </a:t>
            </a:r>
            <a:r>
              <a:rPr dirty="0" err="1"/>
              <a:t>proyector</a:t>
            </a:r>
            <a:r>
              <a:rPr dirty="0"/>
              <a:t> de cine!</a:t>
            </a:r>
          </a:p>
        </p:txBody>
      </p:sp>
      <p:sp>
        <p:nvSpPr>
          <p:cNvPr id="7" name="Star: 6 Points 6">
            <a:extLst>
              <a:ext uri="{FF2B5EF4-FFF2-40B4-BE49-F238E27FC236}">
                <a16:creationId xmlns:a16="http://schemas.microsoft.com/office/drawing/2014/main" id="{2C07E541-960E-7A14-48B2-DED1B0940143}"/>
              </a:ext>
            </a:extLst>
          </p:cNvPr>
          <p:cNvSpPr/>
          <p:nvPr/>
        </p:nvSpPr>
        <p:spPr>
          <a:xfrm>
            <a:off x="15029152" y="1324737"/>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3</a:t>
            </a:r>
          </a:p>
        </p:txBody>
      </p:sp>
    </p:spTree>
    <p:extLst>
      <p:ext uri="{BB962C8B-B14F-4D97-AF65-F5344CB8AC3E}">
        <p14:creationId xmlns:p14="http://schemas.microsoft.com/office/powerpoint/2010/main" val="4120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3"/>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7487646" y="1023167"/>
            <a:ext cx="9814091" cy="7198782"/>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673499" y="743344"/>
            <a:ext cx="8280738" cy="770736"/>
          </a:xfrm>
          <a:prstGeom prst="rect">
            <a:avLst/>
          </a:prstGeom>
        </p:spPr>
        <p:txBody>
          <a:bodyPr lIns="0" tIns="0" rIns="0" bIns="0" anchor="t">
            <a:spAutoFit/>
          </a:bodyPr>
          <a:lstStyle/>
          <a:p>
            <a:pPr algn="ctr">
              <a:lnSpc>
                <a:spcPts val="5449"/>
              </a:lnSpc>
              <a:defRPr sz="6410">
                <a:solidFill>
                  <a:srgbClr val="000000"/>
                </a:solidFill>
                <a:latin typeface="Abhaya Libre Regular"/>
              </a:defRPr>
            </a:pPr>
            <a:r>
              <a:t>Actividad práctica</a:t>
            </a:r>
          </a:p>
        </p:txBody>
      </p:sp>
      <p:sp>
        <p:nvSpPr>
          <p:cNvPr id="18" name="TextBox 17">
            <a:extLst>
              <a:ext uri="{FF2B5EF4-FFF2-40B4-BE49-F238E27FC236}">
                <a16:creationId xmlns:a16="http://schemas.microsoft.com/office/drawing/2014/main" id="{7144E4CF-699E-F6B7-C49D-F73E3495852C}"/>
              </a:ext>
            </a:extLst>
          </p:cNvPr>
          <p:cNvSpPr txBox="1"/>
          <p:nvPr/>
        </p:nvSpPr>
        <p:spPr>
          <a:xfrm>
            <a:off x="198500" y="8620326"/>
            <a:ext cx="6720730" cy="923330"/>
          </a:xfrm>
          <a:prstGeom prst="rect">
            <a:avLst/>
          </a:prstGeom>
          <a:noFill/>
        </p:spPr>
        <p:txBody>
          <a:bodyPr wrap="square">
            <a:spAutoFit/>
          </a:bodyPr>
          <a:lstStyle/>
          <a:p>
            <a:r>
              <a:t>&lt;a href="https://www.freepik.com/free-photo/basic-drawstring-bags-accessory_15475472.htm#query=drawstring%20bag&amp;position=5&amp;from_view=keyword"&gt;Imagen de rawpixel.com&lt;/a&gt; en Freepik</a:t>
            </a:r>
            <a:endParaRPr lang="en-US" dirty="0"/>
          </a:p>
        </p:txBody>
      </p:sp>
      <p:pic>
        <p:nvPicPr>
          <p:cNvPr id="20" name="Picture 19" descr="A group of white and black dresses  Description automatically generated with low confidence">
            <a:extLst>
              <a:ext uri="{FF2B5EF4-FFF2-40B4-BE49-F238E27FC236}">
                <a16:creationId xmlns:a16="http://schemas.microsoft.com/office/drawing/2014/main" id="{FEC4F25F-4139-569B-A1A2-4D2DEAA45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00" y="2704269"/>
            <a:ext cx="7177218" cy="4787204"/>
          </a:xfrm>
          <a:prstGeom prst="rect">
            <a:avLst/>
          </a:prstGeom>
        </p:spPr>
      </p:pic>
      <p:pic>
        <p:nvPicPr>
          <p:cNvPr id="22" name="Picture 11">
            <a:extLst>
              <a:ext uri="{FF2B5EF4-FFF2-40B4-BE49-F238E27FC236}">
                <a16:creationId xmlns:a16="http://schemas.microsoft.com/office/drawing/2014/main" id="{078C6E5A-9D83-88FD-30A3-DC3F225B04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457985" y="-1794241"/>
            <a:ext cx="3334026" cy="3588482"/>
          </a:xfrm>
          <a:prstGeom prst="rect">
            <a:avLst/>
          </a:prstGeom>
        </p:spPr>
      </p:pic>
      <p:sp>
        <p:nvSpPr>
          <p:cNvPr id="23" name="TextBox 22">
            <a:extLst>
              <a:ext uri="{FF2B5EF4-FFF2-40B4-BE49-F238E27FC236}">
                <a16:creationId xmlns:a16="http://schemas.microsoft.com/office/drawing/2014/main" id="{733C3938-DAB3-F7C1-476B-EDC423E6A373}"/>
              </a:ext>
            </a:extLst>
          </p:cNvPr>
          <p:cNvSpPr txBox="1"/>
          <p:nvPr/>
        </p:nvSpPr>
        <p:spPr>
          <a:xfrm>
            <a:off x="1209028" y="4762500"/>
            <a:ext cx="609600" cy="1569660"/>
          </a:xfrm>
          <a:prstGeom prst="rect">
            <a:avLst/>
          </a:prstGeom>
          <a:noFill/>
        </p:spPr>
        <p:txBody>
          <a:bodyPr wrap="square">
            <a:spAutoFit/>
          </a:bodyPr>
          <a:lstStyle/>
          <a:p>
            <a:pPr>
              <a:defRPr sz="9600">
                <a:solidFill>
                  <a:schemeClr val="bg1"/>
                </a:solidFill>
                <a:latin typeface="Abhaya Libre Regular Bold" panose="020B0604020202020204" charset="0"/>
                <a:cs typeface="Abhaya Libre Regular Bold" panose="020B0604020202020204" charset="0"/>
              </a:defRPr>
            </a:pPr>
            <a:r>
              <a:t>?</a:t>
            </a:r>
            <a:endParaRPr lang="en-US" sz="9600" dirty="0">
              <a:latin typeface="Abhaya Libre Regular Bold" panose="020B0604020202020204" charset="0"/>
              <a:cs typeface="Abhaya Libre Regular Bold" panose="020B0604020202020204" charset="0"/>
            </a:endParaRPr>
          </a:p>
        </p:txBody>
      </p:sp>
      <p:sp>
        <p:nvSpPr>
          <p:cNvPr id="24" name="TextBox 23">
            <a:extLst>
              <a:ext uri="{FF2B5EF4-FFF2-40B4-BE49-F238E27FC236}">
                <a16:creationId xmlns:a16="http://schemas.microsoft.com/office/drawing/2014/main" id="{011C5ACE-059B-CF9B-DB2D-370886B76BAB}"/>
              </a:ext>
            </a:extLst>
          </p:cNvPr>
          <p:cNvSpPr txBox="1"/>
          <p:nvPr/>
        </p:nvSpPr>
        <p:spPr>
          <a:xfrm>
            <a:off x="3177509" y="4762500"/>
            <a:ext cx="609600" cy="1569660"/>
          </a:xfrm>
          <a:prstGeom prst="rect">
            <a:avLst/>
          </a:prstGeom>
          <a:noFill/>
        </p:spPr>
        <p:txBody>
          <a:bodyPr wrap="square">
            <a:spAutoFit/>
          </a:bodyPr>
          <a:lstStyle/>
          <a:p>
            <a:pPr>
              <a:defRPr sz="9600">
                <a:solidFill>
                  <a:schemeClr val="bg1"/>
                </a:solidFill>
                <a:latin typeface="Abhaya Libre Regular Bold" panose="020B0604020202020204" charset="0"/>
                <a:cs typeface="Abhaya Libre Regular Bold" panose="020B0604020202020204" charset="0"/>
              </a:defRPr>
            </a:pPr>
            <a:r>
              <a:t>?</a:t>
            </a:r>
            <a:endParaRPr lang="en-US" sz="9600" dirty="0">
              <a:latin typeface="Abhaya Libre Regular Bold" panose="020B0604020202020204" charset="0"/>
              <a:cs typeface="Abhaya Libre Regular Bold" panose="020B0604020202020204" charset="0"/>
            </a:endParaRPr>
          </a:p>
        </p:txBody>
      </p:sp>
      <p:sp>
        <p:nvSpPr>
          <p:cNvPr id="25" name="TextBox 24">
            <a:extLst>
              <a:ext uri="{FF2B5EF4-FFF2-40B4-BE49-F238E27FC236}">
                <a16:creationId xmlns:a16="http://schemas.microsoft.com/office/drawing/2014/main" id="{DDCF46E3-4B63-E5B8-FFFF-CA50897E60E6}"/>
              </a:ext>
            </a:extLst>
          </p:cNvPr>
          <p:cNvSpPr txBox="1"/>
          <p:nvPr/>
        </p:nvSpPr>
        <p:spPr>
          <a:xfrm>
            <a:off x="5109764" y="4775616"/>
            <a:ext cx="609600" cy="1569660"/>
          </a:xfrm>
          <a:prstGeom prst="rect">
            <a:avLst/>
          </a:prstGeom>
          <a:noFill/>
        </p:spPr>
        <p:txBody>
          <a:bodyPr wrap="square">
            <a:spAutoFit/>
          </a:bodyPr>
          <a:lstStyle/>
          <a:p>
            <a:pPr>
              <a:defRPr sz="9600">
                <a:solidFill>
                  <a:schemeClr val="tx1">
                    <a:lumMod val="65000"/>
                    <a:lumOff val="35000"/>
                  </a:schemeClr>
                </a:solidFill>
                <a:latin typeface="Abhaya Libre Regular Bold" panose="020B0604020202020204" charset="0"/>
                <a:cs typeface="Abhaya Libre Regular Bold" panose="020B0604020202020204" charset="0"/>
              </a:defRPr>
            </a:pPr>
            <a:r>
              <a:t>?</a:t>
            </a:r>
          </a:p>
        </p:txBody>
      </p:sp>
      <p:sp>
        <p:nvSpPr>
          <p:cNvPr id="28" name="TextBox 27">
            <a:extLst>
              <a:ext uri="{FF2B5EF4-FFF2-40B4-BE49-F238E27FC236}">
                <a16:creationId xmlns:a16="http://schemas.microsoft.com/office/drawing/2014/main" id="{4397A9DA-4727-4F2F-5309-F99790B1EA5F}"/>
              </a:ext>
            </a:extLst>
          </p:cNvPr>
          <p:cNvSpPr txBox="1"/>
          <p:nvPr/>
        </p:nvSpPr>
        <p:spPr>
          <a:xfrm>
            <a:off x="8906013" y="2205174"/>
            <a:ext cx="8060788" cy="461665"/>
          </a:xfrm>
          <a:prstGeom prst="rect">
            <a:avLst/>
          </a:prstGeom>
          <a:noFill/>
        </p:spPr>
        <p:txBody>
          <a:bodyPr wrap="square">
            <a:spAutoFit/>
          </a:bodyPr>
          <a:lstStyle/>
          <a:p>
            <a:pPr>
              <a:buClr>
                <a:srgbClr val="00918E"/>
              </a:buClr>
              <a:defRPr sz="2400" b="1">
                <a:latin typeface="Abhaya Libre Regular" panose="020B0604020202020204" charset="0"/>
                <a:cs typeface="Abhaya Libre Regular" panose="020B0604020202020204" charset="0"/>
              </a:defRPr>
            </a:pPr>
            <a:r>
              <a:t>Coge rápidamente tres objetos aleatorios </a:t>
            </a:r>
            <a:r>
              <a:rPr>
                <a:solidFill>
                  <a:srgbClr val="00918E"/>
                </a:solidFill>
              </a:rPr>
              <a:t>2’</a:t>
            </a:r>
          </a:p>
        </p:txBody>
      </p:sp>
      <p:sp>
        <p:nvSpPr>
          <p:cNvPr id="29" name="TextBox 28">
            <a:extLst>
              <a:ext uri="{FF2B5EF4-FFF2-40B4-BE49-F238E27FC236}">
                <a16:creationId xmlns:a16="http://schemas.microsoft.com/office/drawing/2014/main" id="{183EB8BD-99A9-8EBB-C999-EC717B1E8AAE}"/>
              </a:ext>
            </a:extLst>
          </p:cNvPr>
          <p:cNvSpPr txBox="1"/>
          <p:nvPr/>
        </p:nvSpPr>
        <p:spPr>
          <a:xfrm>
            <a:off x="8542700" y="6419040"/>
            <a:ext cx="8424101" cy="461665"/>
          </a:xfrm>
          <a:prstGeom prst="rect">
            <a:avLst/>
          </a:prstGeom>
          <a:noFill/>
        </p:spPr>
        <p:txBody>
          <a:bodyPr wrap="none">
            <a:spAutoFit/>
          </a:bodyPr>
          <a:lstStyle/>
          <a:p>
            <a:pPr marL="342900" indent="-342900">
              <a:buFont typeface="Arial" panose="020B0604020202020204" pitchFamily="34" charset="0"/>
              <a:buChar char="•"/>
              <a:defRPr sz="2400">
                <a:latin typeface="Abhaya Libre Regular" panose="020B0604020202020204" charset="0"/>
                <a:cs typeface="Abhaya Libre Regular" panose="020B0604020202020204" charset="0"/>
              </a:defRPr>
            </a:pPr>
            <a:r>
              <a:t>O atrévete a pedirle a otra persona que te dé 3 objetos al azar</a:t>
            </a:r>
          </a:p>
        </p:txBody>
      </p:sp>
      <p:sp>
        <p:nvSpPr>
          <p:cNvPr id="2" name="TextBox 1">
            <a:extLst>
              <a:ext uri="{FF2B5EF4-FFF2-40B4-BE49-F238E27FC236}">
                <a16:creationId xmlns:a16="http://schemas.microsoft.com/office/drawing/2014/main" id="{3EB04B22-E48D-8E71-442C-BD0E25487F6D}"/>
              </a:ext>
            </a:extLst>
          </p:cNvPr>
          <p:cNvSpPr txBox="1"/>
          <p:nvPr/>
        </p:nvSpPr>
        <p:spPr>
          <a:xfrm>
            <a:off x="8855761" y="3423672"/>
            <a:ext cx="8060788" cy="2677656"/>
          </a:xfrm>
          <a:prstGeom prst="rect">
            <a:avLst/>
          </a:prstGeom>
          <a:noFill/>
        </p:spPr>
        <p:txBody>
          <a:bodyPr wrap="square">
            <a:spAutoFit/>
          </a:bodyPr>
          <a:lstStyle/>
          <a:p>
            <a:pPr marL="514350" indent="-514350">
              <a:buClr>
                <a:srgbClr val="00918E"/>
              </a:buClr>
              <a:buFont typeface="+mj-lt"/>
              <a:buAutoNum type="arabicPeriod"/>
              <a:defRPr sz="2400">
                <a:latin typeface="Abhaya Libre Regular" panose="020B0604020202020204" charset="0"/>
                <a:cs typeface="Abhaya Libre Regular" panose="020B0604020202020204" charset="0"/>
              </a:defRPr>
            </a:pPr>
            <a:r>
              <a:rPr dirty="0"/>
              <a:t>¿</a:t>
            </a:r>
            <a:r>
              <a:rPr dirty="0" err="1"/>
              <a:t>Cómo</a:t>
            </a:r>
            <a:r>
              <a:rPr dirty="0"/>
              <a:t> </a:t>
            </a:r>
            <a:r>
              <a:rPr dirty="0" err="1"/>
              <a:t>puedes</a:t>
            </a:r>
            <a:r>
              <a:rPr dirty="0"/>
              <a:t> </a:t>
            </a:r>
            <a:r>
              <a:rPr dirty="0" err="1"/>
              <a:t>combinarlos</a:t>
            </a:r>
            <a:r>
              <a:rPr dirty="0"/>
              <a:t> para </a:t>
            </a:r>
            <a:r>
              <a:rPr dirty="0" err="1"/>
              <a:t>crear</a:t>
            </a:r>
            <a:r>
              <a:rPr dirty="0"/>
              <a:t> algo nuevo?</a:t>
            </a:r>
          </a:p>
          <a:p>
            <a:pPr marL="514350" indent="-514350">
              <a:buClr>
                <a:srgbClr val="00918E"/>
              </a:buClr>
              <a:buFont typeface="+mj-lt"/>
              <a:buAutoNum type="arabicPeriod"/>
              <a:defRPr sz="2400">
                <a:latin typeface="Abhaya Libre Regular" panose="020B0604020202020204" charset="0"/>
                <a:cs typeface="Abhaya Libre Regular" panose="020B0604020202020204" charset="0"/>
              </a:defRPr>
            </a:pPr>
            <a:r>
              <a:rPr dirty="0"/>
              <a:t>No </a:t>
            </a:r>
            <a:r>
              <a:rPr dirty="0" err="1"/>
              <a:t>te</a:t>
            </a:r>
            <a:r>
              <a:rPr dirty="0"/>
              <a:t> </a:t>
            </a:r>
            <a:r>
              <a:rPr dirty="0" err="1"/>
              <a:t>limites</a:t>
            </a:r>
            <a:r>
              <a:rPr dirty="0"/>
              <a:t> por </a:t>
            </a:r>
            <a:r>
              <a:rPr dirty="0" err="1"/>
              <a:t>el</a:t>
            </a:r>
            <a:r>
              <a:rPr dirty="0"/>
              <a:t> </a:t>
            </a:r>
            <a:r>
              <a:rPr dirty="0" err="1"/>
              <a:t>hecho</a:t>
            </a:r>
            <a:r>
              <a:rPr dirty="0"/>
              <a:t> de que no se </a:t>
            </a:r>
            <a:r>
              <a:rPr dirty="0" err="1"/>
              <a:t>verá</a:t>
            </a:r>
            <a:r>
              <a:rPr dirty="0"/>
              <a:t> "</a:t>
            </a:r>
            <a:r>
              <a:rPr dirty="0" err="1"/>
              <a:t>profesional</a:t>
            </a:r>
            <a:r>
              <a:rPr dirty="0"/>
              <a:t>", </a:t>
            </a:r>
            <a:r>
              <a:rPr dirty="0" err="1"/>
              <a:t>estás</a:t>
            </a:r>
            <a:r>
              <a:rPr dirty="0"/>
              <a:t> </a:t>
            </a:r>
            <a:r>
              <a:rPr dirty="0" err="1"/>
              <a:t>en</a:t>
            </a:r>
            <a:r>
              <a:rPr dirty="0"/>
              <a:t> la </a:t>
            </a:r>
            <a:r>
              <a:rPr dirty="0" err="1"/>
              <a:t>etapa</a:t>
            </a:r>
            <a:r>
              <a:rPr dirty="0"/>
              <a:t> de la idea, no </a:t>
            </a:r>
            <a:r>
              <a:rPr dirty="0" err="1"/>
              <a:t>en</a:t>
            </a:r>
            <a:r>
              <a:rPr dirty="0"/>
              <a:t> la </a:t>
            </a:r>
            <a:r>
              <a:rPr dirty="0" err="1"/>
              <a:t>implementación</a:t>
            </a:r>
            <a:r>
              <a:rPr dirty="0"/>
              <a:t>. </a:t>
            </a:r>
            <a:r>
              <a:rPr dirty="0">
                <a:solidFill>
                  <a:srgbClr val="008080"/>
                </a:solidFill>
                <a:sym typeface="Wingdings" panose="05000000000000000000" pitchFamily="2" charset="2"/>
              </a:rPr>
              <a:t></a:t>
            </a:r>
            <a:endParaRPr lang="en-US" sz="2400" dirty="0">
              <a:solidFill>
                <a:srgbClr val="008080"/>
              </a:solidFill>
              <a:latin typeface="Abhaya Libre Regular" panose="020B0604020202020204" charset="0"/>
              <a:cs typeface="Abhaya Libre Regular" panose="020B0604020202020204" charset="0"/>
            </a:endParaRPr>
          </a:p>
          <a:p>
            <a:pPr marL="514350" indent="-514350">
              <a:buClr>
                <a:srgbClr val="00918E"/>
              </a:buClr>
              <a:buFont typeface="+mj-lt"/>
              <a:buAutoNum type="arabicPeriod"/>
              <a:defRPr sz="2400">
                <a:latin typeface="Abhaya Libre Regular" panose="020B0604020202020204" charset="0"/>
                <a:cs typeface="Abhaya Libre Regular" panose="020B0604020202020204" charset="0"/>
              </a:defRPr>
            </a:pPr>
            <a:r>
              <a:rPr dirty="0"/>
              <a:t>No </a:t>
            </a:r>
            <a:r>
              <a:rPr dirty="0" err="1"/>
              <a:t>te</a:t>
            </a:r>
            <a:r>
              <a:rPr dirty="0"/>
              <a:t> </a:t>
            </a:r>
            <a:r>
              <a:rPr dirty="0" err="1"/>
              <a:t>dejes</a:t>
            </a:r>
            <a:r>
              <a:rPr dirty="0"/>
              <a:t> </a:t>
            </a:r>
            <a:r>
              <a:rPr dirty="0" err="1"/>
              <a:t>limitar</a:t>
            </a:r>
            <a:r>
              <a:rPr dirty="0"/>
              <a:t> por los </a:t>
            </a:r>
            <a:r>
              <a:rPr dirty="0" err="1"/>
              <a:t>pensamientos</a:t>
            </a:r>
            <a:r>
              <a:rPr dirty="0"/>
              <a:t> de "No </a:t>
            </a:r>
            <a:r>
              <a:rPr dirty="0" err="1"/>
              <a:t>puedo</a:t>
            </a:r>
            <a:r>
              <a:rPr dirty="0"/>
              <a:t> </a:t>
            </a:r>
            <a:r>
              <a:rPr dirty="0" err="1"/>
              <a:t>hacerlo</a:t>
            </a:r>
            <a:r>
              <a:rPr dirty="0"/>
              <a:t>" o "Es una </a:t>
            </a:r>
            <a:r>
              <a:rPr dirty="0" err="1"/>
              <a:t>tontería</a:t>
            </a:r>
            <a:r>
              <a:rPr dirty="0"/>
              <a:t>".</a:t>
            </a:r>
          </a:p>
          <a:p>
            <a:pPr marL="514350" indent="-514350">
              <a:buClr>
                <a:srgbClr val="00918E"/>
              </a:buClr>
              <a:buFont typeface="+mj-lt"/>
              <a:buAutoNum type="arabicPeriod"/>
            </a:pPr>
            <a:endParaRPr lang="en-US" sz="2400" dirty="0">
              <a:latin typeface="Abhaya Libre Regular" panose="020B0604020202020204" charset="0"/>
              <a:cs typeface="Abhaya Libre Regular" panose="020B0604020202020204" charset="0"/>
            </a:endParaRPr>
          </a:p>
          <a:p>
            <a:pPr marL="514350" indent="-514350">
              <a:buClr>
                <a:srgbClr val="00918E"/>
              </a:buClr>
              <a:buFont typeface="+mj-lt"/>
              <a:buAutoNum type="arabicPeriod"/>
              <a:defRPr sz="2400">
                <a:latin typeface="Abhaya Libre Regular" panose="020B0604020202020204" charset="0"/>
                <a:cs typeface="Abhaya Libre Regular" panose="020B0604020202020204" charset="0"/>
              </a:defRPr>
            </a:pPr>
            <a:r>
              <a:rPr dirty="0" err="1"/>
              <a:t>Crea</a:t>
            </a:r>
            <a:r>
              <a:rPr dirty="0"/>
              <a:t> una </a:t>
            </a:r>
            <a:r>
              <a:rPr dirty="0" err="1"/>
              <a:t>nueva</a:t>
            </a:r>
            <a:r>
              <a:rPr dirty="0"/>
              <a:t> "</a:t>
            </a:r>
            <a:r>
              <a:rPr dirty="0" err="1"/>
              <a:t>cosa</a:t>
            </a:r>
            <a:r>
              <a:rPr dirty="0"/>
              <a:t>" que </a:t>
            </a:r>
            <a:r>
              <a:rPr dirty="0" err="1"/>
              <a:t>tenga</a:t>
            </a:r>
            <a:r>
              <a:rPr dirty="0"/>
              <a:t> un </a:t>
            </a:r>
            <a:r>
              <a:rPr dirty="0" err="1"/>
              <a:t>uso</a:t>
            </a:r>
            <a:r>
              <a:rPr dirty="0"/>
              <a:t> </a:t>
            </a:r>
            <a:r>
              <a:rPr dirty="0" err="1"/>
              <a:t>diferente</a:t>
            </a:r>
            <a:r>
              <a:rPr dirty="0"/>
              <a:t> al de los </a:t>
            </a:r>
            <a:r>
              <a:rPr dirty="0" err="1"/>
              <a:t>elementos</a:t>
            </a:r>
            <a:r>
              <a:rPr dirty="0"/>
              <a:t> </a:t>
            </a:r>
            <a:r>
              <a:rPr dirty="0" err="1"/>
              <a:t>originales</a:t>
            </a:r>
            <a:r>
              <a:rPr dirty="0"/>
              <a:t>  </a:t>
            </a:r>
            <a:r>
              <a:rPr b="1" dirty="0">
                <a:solidFill>
                  <a:srgbClr val="00918E"/>
                </a:solidFill>
              </a:rPr>
              <a:t>15’</a:t>
            </a:r>
          </a:p>
        </p:txBody>
      </p:sp>
      <p:sp>
        <p:nvSpPr>
          <p:cNvPr id="3" name="Star: 6 Points 2">
            <a:extLst>
              <a:ext uri="{FF2B5EF4-FFF2-40B4-BE49-F238E27FC236}">
                <a16:creationId xmlns:a16="http://schemas.microsoft.com/office/drawing/2014/main" id="{B0DF8A5C-1805-52D9-010F-8163B0428BDA}"/>
              </a:ext>
            </a:extLst>
          </p:cNvPr>
          <p:cNvSpPr/>
          <p:nvPr/>
        </p:nvSpPr>
        <p:spPr>
          <a:xfrm>
            <a:off x="3455991" y="183985"/>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t>Actividad fuera de línea 3</a:t>
            </a:r>
          </a:p>
        </p:txBody>
      </p:sp>
    </p:spTree>
    <p:extLst>
      <p:ext uri="{BB962C8B-B14F-4D97-AF65-F5344CB8AC3E}">
        <p14:creationId xmlns:p14="http://schemas.microsoft.com/office/powerpoint/2010/main" val="215058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352773" y="-986849"/>
            <a:ext cx="2556197" cy="27512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420380">
            <a:off x="5255044" y="-4242917"/>
            <a:ext cx="5810576" cy="5802961"/>
          </a:xfrm>
          <a:prstGeom prst="rect">
            <a:avLst/>
          </a:prstGeom>
        </p:spPr>
      </p:pic>
      <p:pic>
        <p:nvPicPr>
          <p:cNvPr id="22" name="Picture 22"/>
          <p:cNvPicPr>
            <a:picLocks noChangeAspect="1"/>
          </p:cNvPicPr>
          <p:nvPr/>
        </p:nvPicPr>
        <p:blipFill>
          <a:blip r:embed="rId1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5"/>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lvl="0" indent="0" algn="l" defTabSz="914400" rtl="0" eaLnBrk="1" fontAlgn="base" latinLnBrk="0" hangingPunct="1">
              <a:lnSpc>
                <a:spcPct val="115000"/>
              </a:lnSpc>
              <a:spcBef>
                <a:spcPts val="0"/>
              </a:spcBef>
              <a:spcAft>
                <a:spcPts val="0"/>
              </a:spcAft>
              <a:buClrTx/>
              <a:buSzTx/>
              <a:buFontTx/>
              <a:buNone/>
              <a:tabLst/>
              <a:defRPr sz="2400" kern="1200">
                <a:ln>
                  <a:noFill/>
                </a:ln>
                <a:solidFill>
                  <a:prstClr val="black">
                    <a:lumMod val="65000"/>
                    <a:lumOff val="35000"/>
                  </a:prstClr>
                </a:solidFill>
                <a:effectLst/>
                <a:uLnTx/>
                <a:uFillTx/>
                <a:latin typeface="Abhaya Libre Regular" panose="020B0604020202020204" charset="0"/>
                <a:ea typeface="Times New Roman" panose="02020603050405020304" pitchFamily="18" charset="0"/>
                <a:cs typeface="Abhaya Libre Regular" panose="020B0604020202020204" charset="0"/>
              </a:defRPr>
            </a:pPr>
            <a:r>
              <a:t> </a:t>
            </a:r>
            <a:endParaRPr kumimoji="0" lang="en-US" sz="2400" b="0" i="0" u="none" strike="noStrike" kern="1200" cap="none" spc="0" normalizeH="0" baseline="0" noProof="0" dirty="0">
              <a:ln>
                <a:noFill/>
              </a:ln>
              <a:solidFill>
                <a:prstClr val="black">
                  <a:lumMod val="65000"/>
                  <a:lumOff val="35000"/>
                </a:prstClr>
              </a:solidFill>
              <a:effectLst/>
              <a:uLnTx/>
              <a:uFillTx/>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DBFB4201-CB7B-D5C6-66B9-90AE89FABADB}"/>
              </a:ext>
            </a:extLst>
          </p:cNvPr>
          <p:cNvPicPr>
            <a:picLocks noChangeAspect="1"/>
          </p:cNvPicPr>
          <p:nvPr/>
        </p:nvPicPr>
        <p:blipFill rotWithShape="1">
          <a:blip r:embed="rId16"/>
          <a:srcRect l="32917" t="27037" r="46250" b="59630"/>
          <a:stretch/>
        </p:blipFill>
        <p:spPr>
          <a:xfrm rot="5400000">
            <a:off x="-1238028" y="1219200"/>
            <a:ext cx="3810000" cy="1371600"/>
          </a:xfrm>
          <a:prstGeom prst="rect">
            <a:avLst/>
          </a:prstGeom>
        </p:spPr>
      </p:pic>
      <p:sp>
        <p:nvSpPr>
          <p:cNvPr id="4" name="TextBox 3">
            <a:extLst>
              <a:ext uri="{FF2B5EF4-FFF2-40B4-BE49-F238E27FC236}">
                <a16:creationId xmlns:a16="http://schemas.microsoft.com/office/drawing/2014/main" id="{8B50DF0B-B457-5095-D65F-8AC53E9E936B}"/>
              </a:ext>
            </a:extLst>
          </p:cNvPr>
          <p:cNvSpPr txBox="1"/>
          <p:nvPr/>
        </p:nvSpPr>
        <p:spPr>
          <a:xfrm>
            <a:off x="4226658" y="1659646"/>
            <a:ext cx="12351170" cy="1015663"/>
          </a:xfrm>
          <a:prstGeom prst="rect">
            <a:avLst/>
          </a:prstGeom>
          <a:noFill/>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sz="6000" b="1" kern="1200">
                <a:ln>
                  <a:noFill/>
                </a:ln>
                <a:solidFill>
                  <a:srgbClr val="4BACC6">
                    <a:lumMod val="75000"/>
                  </a:srgbClr>
                </a:solidFill>
                <a:effectLst/>
                <a:uLnTx/>
                <a:uFillTx/>
                <a:latin typeface="Abhaya Libre Regular" panose="020B0604020202020204" charset="0"/>
                <a:ea typeface="Times New Roman" panose="02020603050405020304" pitchFamily="18" charset="0"/>
                <a:cs typeface="Abhaya Libre Regular" panose="020B0604020202020204" charset="0"/>
              </a:defRPr>
            </a:pPr>
            <a:r>
              <a:t>¿Puedes resolver este puzzle?</a:t>
            </a:r>
          </a:p>
        </p:txBody>
      </p:sp>
      <p:pic>
        <p:nvPicPr>
          <p:cNvPr id="6" name="Picture 5">
            <a:extLst>
              <a:ext uri="{FF2B5EF4-FFF2-40B4-BE49-F238E27FC236}">
                <a16:creationId xmlns:a16="http://schemas.microsoft.com/office/drawing/2014/main" id="{BFA1A668-5612-640F-0F60-21B6581E2D28}"/>
              </a:ext>
            </a:extLst>
          </p:cNvPr>
          <p:cNvPicPr>
            <a:picLocks noChangeAspect="1"/>
          </p:cNvPicPr>
          <p:nvPr/>
        </p:nvPicPr>
        <p:blipFill rotWithShape="1">
          <a:blip r:embed="rId17"/>
          <a:srcRect l="6097" t="20371" r="36586" b="15926"/>
          <a:stretch/>
        </p:blipFill>
        <p:spPr>
          <a:xfrm>
            <a:off x="1011911" y="3232230"/>
            <a:ext cx="8762570" cy="5913477"/>
          </a:xfrm>
          <a:prstGeom prst="rect">
            <a:avLst/>
          </a:prstGeom>
        </p:spPr>
      </p:pic>
      <p:sp>
        <p:nvSpPr>
          <p:cNvPr id="9" name="Star: 6 Points 8">
            <a:extLst>
              <a:ext uri="{FF2B5EF4-FFF2-40B4-BE49-F238E27FC236}">
                <a16:creationId xmlns:a16="http://schemas.microsoft.com/office/drawing/2014/main" id="{C918BEC5-79DF-6329-F02D-E2606D8FD88B}"/>
              </a:ext>
            </a:extLst>
          </p:cNvPr>
          <p:cNvSpPr/>
          <p:nvPr/>
        </p:nvSpPr>
        <p:spPr>
          <a:xfrm>
            <a:off x="13698611" y="2303555"/>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sz="2400" b="1" kern="1200">
                <a:ln>
                  <a:noFill/>
                </a:ln>
                <a:solidFill>
                  <a:prstClr val="white"/>
                </a:solidFill>
                <a:effectLst/>
                <a:uLnTx/>
                <a:uFillTx/>
                <a:latin typeface="Calibri"/>
                <a:ea typeface="+mn-ea"/>
                <a:cs typeface="+mn-cs"/>
              </a:defRPr>
            </a:pPr>
            <a:r>
              <a:t>Actividad fuera de línea 4</a:t>
            </a:r>
          </a:p>
        </p:txBody>
      </p:sp>
      <p:sp>
        <p:nvSpPr>
          <p:cNvPr id="7" name="TextBox 6">
            <a:extLst>
              <a:ext uri="{FF2B5EF4-FFF2-40B4-BE49-F238E27FC236}">
                <a16:creationId xmlns:a16="http://schemas.microsoft.com/office/drawing/2014/main" id="{4AF19E4C-DD59-3C8D-0F6C-CC80FC4BC32B}"/>
              </a:ext>
            </a:extLst>
          </p:cNvPr>
          <p:cNvSpPr txBox="1"/>
          <p:nvPr/>
        </p:nvSpPr>
        <p:spPr>
          <a:xfrm>
            <a:off x="10135841" y="5603116"/>
            <a:ext cx="7140248"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b="1" kern="1200">
                <a:ln>
                  <a:noFill/>
                </a:ln>
                <a:solidFill>
                  <a:srgbClr val="00918E"/>
                </a:solidFill>
                <a:effectLst/>
                <a:uLnTx/>
                <a:uFillTx/>
                <a:latin typeface="Abhaya Libre Regular" panose="020B0604020202020204" charset="0"/>
                <a:ea typeface="+mn-ea"/>
                <a:cs typeface="Abhaya Libre Regular" panose="020B0604020202020204" charset="0"/>
              </a:defRPr>
            </a:pPr>
            <a:r>
              <a:t>¡En este vídeo encontrarás las 2 respuestas posibles!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bhaya Libre Regular" panose="020B0604020202020204" charset="0"/>
              <a:ea typeface="+mn-ea"/>
              <a:cs typeface="Abhaya Libre Regular"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bhaya Libre Regular" panose="020B0604020202020204" charset="0"/>
              <a:ea typeface="+mn-ea"/>
              <a:cs typeface="Abhaya Libre Regular"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sz="2800" kern="1200">
                <a:ln>
                  <a:noFill/>
                </a:ln>
                <a:solidFill>
                  <a:prstClr val="black"/>
                </a:solidFill>
                <a:effectLst/>
                <a:uLnTx/>
                <a:uFillTx/>
                <a:latin typeface="Abhaya Libre Regular" panose="020B0604020202020204" charset="0"/>
                <a:ea typeface="+mn-ea"/>
                <a:cs typeface="Abhaya Libre Regular" panose="020B0604020202020204" charset="0"/>
              </a:defRPr>
            </a:pPr>
            <a:r>
              <a:t>https://www.youtube.com/watch?v=9ADe91YDv3s&amp;ab_channel=Math%26Logic</a:t>
            </a:r>
          </a:p>
        </p:txBody>
      </p:sp>
    </p:spTree>
    <p:extLst>
      <p:ext uri="{BB962C8B-B14F-4D97-AF65-F5344CB8AC3E}">
        <p14:creationId xmlns:p14="http://schemas.microsoft.com/office/powerpoint/2010/main" val="2175259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50" y="7859575"/>
            <a:ext cx="5364129" cy="536412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03835">
            <a:off x="5295880" y="-10406627"/>
            <a:ext cx="11622266" cy="1238807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255044" y="-4485435"/>
            <a:ext cx="5810576" cy="5802961"/>
          </a:xfrm>
          <a:prstGeom prst="rect">
            <a:avLst/>
          </a:prstGeom>
        </p:spPr>
      </p:pic>
      <p:pic>
        <p:nvPicPr>
          <p:cNvPr id="22" name="Picture 22"/>
          <p:cNvPicPr>
            <a:picLocks noChangeAspect="1"/>
          </p:cNvPicPr>
          <p:nvPr/>
        </p:nvPicPr>
        <p:blipFill>
          <a:blip r:embed="rId12"/>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3"/>
          <a:srcRect/>
          <a:stretch>
            <a:fillRect/>
          </a:stretch>
        </p:blipFill>
        <p:spPr>
          <a:xfrm>
            <a:off x="7870030" y="9245916"/>
            <a:ext cx="3710720" cy="779251"/>
          </a:xfrm>
          <a:prstGeom prst="rect">
            <a:avLst/>
          </a:prstGeom>
        </p:spPr>
      </p:pic>
      <p:sp>
        <p:nvSpPr>
          <p:cNvPr id="3" name="TextBox 2">
            <a:extLst>
              <a:ext uri="{FF2B5EF4-FFF2-40B4-BE49-F238E27FC236}">
                <a16:creationId xmlns:a16="http://schemas.microsoft.com/office/drawing/2014/main" id="{D9B78809-34C1-1981-2128-002530C4A21E}"/>
              </a:ext>
            </a:extLst>
          </p:cNvPr>
          <p:cNvSpPr txBox="1"/>
          <p:nvPr/>
        </p:nvSpPr>
        <p:spPr>
          <a:xfrm>
            <a:off x="2308864" y="2321363"/>
            <a:ext cx="14169917" cy="517065"/>
          </a:xfrm>
          <a:prstGeom prst="rect">
            <a:avLst/>
          </a:prstGeom>
          <a:noFill/>
        </p:spPr>
        <p:txBody>
          <a:bodyPr wrap="square">
            <a:spAutoFit/>
          </a:bodyPr>
          <a:lstStyle/>
          <a:p>
            <a:pPr marL="0" marR="0" fontAlgn="base">
              <a:lnSpc>
                <a:spcPct val="115000"/>
              </a:lnSpc>
              <a:spcBef>
                <a:spcPts val="0"/>
              </a:spcBef>
              <a:spcAft>
                <a:spcPts val="0"/>
              </a:spcAft>
              <a:defRPr sz="240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defRPr>
            </a:pPr>
            <a:r>
              <a:t> </a:t>
            </a:r>
            <a:endParaRPr lang="en-US" sz="2400" dirty="0">
              <a:solidFill>
                <a:schemeClr val="tx1">
                  <a:lumMod val="65000"/>
                  <a:lumOff val="35000"/>
                </a:schemeClr>
              </a:solidFill>
              <a:effectLst/>
              <a:latin typeface="Abhaya Libre Regular" panose="020B0604020202020204" charset="0"/>
              <a:ea typeface="Times New Roman" panose="02020603050405020304" pitchFamily="18" charset="0"/>
              <a:cs typeface="Abhaya Libre Regular" panose="020B0604020202020204" charset="0"/>
            </a:endParaRPr>
          </a:p>
        </p:txBody>
      </p:sp>
      <p:pic>
        <p:nvPicPr>
          <p:cNvPr id="2" name="Picture 1">
            <a:extLst>
              <a:ext uri="{FF2B5EF4-FFF2-40B4-BE49-F238E27FC236}">
                <a16:creationId xmlns:a16="http://schemas.microsoft.com/office/drawing/2014/main" id="{DBFB4201-CB7B-D5C6-66B9-90AE89FABADB}"/>
              </a:ext>
            </a:extLst>
          </p:cNvPr>
          <p:cNvPicPr>
            <a:picLocks noChangeAspect="1"/>
          </p:cNvPicPr>
          <p:nvPr/>
        </p:nvPicPr>
        <p:blipFill rotWithShape="1">
          <a:blip r:embed="rId14"/>
          <a:srcRect l="32917" t="27037" r="46250" b="59630"/>
          <a:stretch/>
        </p:blipFill>
        <p:spPr>
          <a:xfrm rot="5400000">
            <a:off x="-1238028" y="1219200"/>
            <a:ext cx="3810000" cy="1371600"/>
          </a:xfrm>
          <a:prstGeom prst="rect">
            <a:avLst/>
          </a:prstGeom>
        </p:spPr>
      </p:pic>
      <p:sp>
        <p:nvSpPr>
          <p:cNvPr id="4" name="TextBox 3">
            <a:extLst>
              <a:ext uri="{FF2B5EF4-FFF2-40B4-BE49-F238E27FC236}">
                <a16:creationId xmlns:a16="http://schemas.microsoft.com/office/drawing/2014/main" id="{8B50DF0B-B457-5095-D65F-8AC53E9E936B}"/>
              </a:ext>
            </a:extLst>
          </p:cNvPr>
          <p:cNvSpPr txBox="1"/>
          <p:nvPr/>
        </p:nvSpPr>
        <p:spPr>
          <a:xfrm>
            <a:off x="666972" y="1425556"/>
            <a:ext cx="16541930" cy="830997"/>
          </a:xfrm>
          <a:prstGeom prst="rect">
            <a:avLst/>
          </a:prstGeom>
          <a:noFill/>
        </p:spPr>
        <p:txBody>
          <a:bodyPr wrap="square">
            <a:spAutoFit/>
          </a:bodyPr>
          <a:lstStyle/>
          <a:p>
            <a:pPr marL="457200" marR="0">
              <a:defRPr sz="4800" b="1">
                <a:solidFill>
                  <a:schemeClr val="accent5">
                    <a:lumMod val="75000"/>
                  </a:schemeClr>
                </a:solidFill>
                <a:latin typeface="Abhaya Libre Regular" panose="020B0604020202020204" charset="0"/>
                <a:ea typeface="Times New Roman" panose="02020603050405020304" pitchFamily="18" charset="0"/>
                <a:cs typeface="Abhaya Libre Regular" panose="020B0604020202020204" charset="0"/>
              </a:defRPr>
            </a:pPr>
            <a:r>
              <a:rPr dirty="0" err="1">
                <a:effectLst/>
              </a:rPr>
              <a:t>Cómo</a:t>
            </a:r>
            <a:r>
              <a:rPr dirty="0">
                <a:effectLst/>
              </a:rPr>
              <a:t> </a:t>
            </a:r>
            <a:r>
              <a:rPr dirty="0" err="1">
                <a:effectLst/>
              </a:rPr>
              <a:t>crear</a:t>
            </a:r>
            <a:r>
              <a:rPr dirty="0">
                <a:effectLst/>
              </a:rPr>
              <a:t> una </a:t>
            </a:r>
            <a:r>
              <a:rPr dirty="0" err="1">
                <a:effectLst/>
              </a:rPr>
              <a:t>atmósfera</a:t>
            </a:r>
            <a:r>
              <a:rPr dirty="0">
                <a:effectLst/>
              </a:rPr>
              <a:t> que </a:t>
            </a:r>
            <a:r>
              <a:rPr dirty="0" err="1">
                <a:effectLst/>
              </a:rPr>
              <a:t>fomente</a:t>
            </a:r>
            <a:r>
              <a:rPr dirty="0">
                <a:effectLst/>
              </a:rPr>
              <a:t> </a:t>
            </a:r>
            <a:r>
              <a:rPr dirty="0" err="1">
                <a:effectLst/>
              </a:rPr>
              <a:t>el</a:t>
            </a:r>
            <a:r>
              <a:rPr dirty="0">
                <a:effectLst/>
              </a:rPr>
              <a:t> </a:t>
            </a:r>
            <a:r>
              <a:rPr dirty="0" err="1">
                <a:effectLst/>
              </a:rPr>
              <a:t>pensamiento</a:t>
            </a:r>
            <a:r>
              <a:rPr dirty="0">
                <a:effectLst/>
              </a:rPr>
              <a:t> </a:t>
            </a:r>
            <a:r>
              <a:rPr dirty="0" err="1">
                <a:effectLst/>
              </a:rPr>
              <a:t>creativo</a:t>
            </a:r>
            <a:r>
              <a:rPr dirty="0">
                <a:effectLst/>
              </a:rPr>
              <a:t> </a:t>
            </a:r>
          </a:p>
        </p:txBody>
      </p:sp>
      <p:sp>
        <p:nvSpPr>
          <p:cNvPr id="7" name="TextBox 6">
            <a:extLst>
              <a:ext uri="{FF2B5EF4-FFF2-40B4-BE49-F238E27FC236}">
                <a16:creationId xmlns:a16="http://schemas.microsoft.com/office/drawing/2014/main" id="{DBB7170D-0184-3213-7E83-677F03054415}"/>
              </a:ext>
            </a:extLst>
          </p:cNvPr>
          <p:cNvSpPr txBox="1"/>
          <p:nvPr/>
        </p:nvSpPr>
        <p:spPr>
          <a:xfrm>
            <a:off x="2434347" y="2321363"/>
            <a:ext cx="13186653" cy="7478970"/>
          </a:xfrm>
          <a:prstGeom prst="rect">
            <a:avLst/>
          </a:prstGeom>
          <a:noFill/>
        </p:spPr>
        <p:txBody>
          <a:bodyPr wrap="square">
            <a:spAutoFit/>
          </a:bodyPr>
          <a:lstStyle/>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Crear</a:t>
            </a:r>
            <a:r>
              <a:rPr dirty="0"/>
              <a:t> una </a:t>
            </a:r>
            <a:r>
              <a:rPr dirty="0" err="1"/>
              <a:t>cultura</a:t>
            </a:r>
            <a:r>
              <a:rPr dirty="0"/>
              <a:t> </a:t>
            </a:r>
            <a:r>
              <a:rPr dirty="0" err="1"/>
              <a:t>donde</a:t>
            </a:r>
            <a:r>
              <a:rPr dirty="0"/>
              <a:t> los "</a:t>
            </a:r>
            <a:r>
              <a:rPr dirty="0" err="1"/>
              <a:t>errores</a:t>
            </a:r>
            <a:r>
              <a:rPr dirty="0"/>
              <a:t>" se </a:t>
            </a:r>
            <a:r>
              <a:rPr dirty="0" err="1"/>
              <a:t>consideran</a:t>
            </a:r>
            <a:r>
              <a:rPr dirty="0"/>
              <a:t> una </a:t>
            </a:r>
            <a:r>
              <a:rPr dirty="0" err="1"/>
              <a:t>oportunidad</a:t>
            </a:r>
            <a:r>
              <a:rPr dirty="0"/>
              <a:t> de </a:t>
            </a:r>
            <a:r>
              <a:rPr dirty="0" err="1"/>
              <a:t>aprendizaje</a:t>
            </a:r>
            <a:r>
              <a:rPr dirty="0"/>
              <a:t>.</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a:t>Responder con </a:t>
            </a:r>
            <a:r>
              <a:rPr dirty="0" err="1"/>
              <a:t>entusiasmo</a:t>
            </a:r>
            <a:r>
              <a:rPr dirty="0"/>
              <a:t> a </a:t>
            </a:r>
            <a:r>
              <a:rPr dirty="0" err="1"/>
              <a:t>todas</a:t>
            </a:r>
            <a:r>
              <a:rPr dirty="0"/>
              <a:t> las ideas y </a:t>
            </a:r>
            <a:r>
              <a:rPr dirty="0" err="1"/>
              <a:t>nunca</a:t>
            </a:r>
            <a:r>
              <a:rPr dirty="0"/>
              <a:t> </a:t>
            </a:r>
            <a:r>
              <a:rPr dirty="0" err="1"/>
              <a:t>dejar</a:t>
            </a:r>
            <a:r>
              <a:rPr dirty="0"/>
              <a:t> que </a:t>
            </a:r>
            <a:r>
              <a:rPr dirty="0" err="1"/>
              <a:t>nadie</a:t>
            </a:r>
            <a:r>
              <a:rPr dirty="0"/>
              <a:t> </a:t>
            </a:r>
            <a:r>
              <a:rPr dirty="0" err="1"/>
              <a:t>sienta</a:t>
            </a:r>
            <a:r>
              <a:rPr dirty="0"/>
              <a:t> que no forma </a:t>
            </a:r>
            <a:r>
              <a:rPr dirty="0" err="1"/>
              <a:t>parte</a:t>
            </a:r>
            <a:r>
              <a:rPr dirty="0"/>
              <a:t> del </a:t>
            </a:r>
            <a:r>
              <a:rPr dirty="0" err="1"/>
              <a:t>equipo</a:t>
            </a:r>
            <a:r>
              <a:rPr dirty="0"/>
              <a:t> "</a:t>
            </a:r>
            <a:r>
              <a:rPr dirty="0" err="1"/>
              <a:t>creativo</a:t>
            </a:r>
            <a:r>
              <a:rPr dirty="0"/>
              <a:t>". </a:t>
            </a:r>
            <a:r>
              <a:rPr dirty="0" err="1"/>
              <a:t>Todo</a:t>
            </a:r>
            <a:r>
              <a:rPr dirty="0"/>
              <a:t> </a:t>
            </a:r>
            <a:r>
              <a:rPr dirty="0" err="1"/>
              <a:t>el</a:t>
            </a:r>
            <a:r>
              <a:rPr dirty="0"/>
              <a:t> </a:t>
            </a:r>
            <a:r>
              <a:rPr dirty="0" err="1"/>
              <a:t>mundo</a:t>
            </a:r>
            <a:r>
              <a:rPr dirty="0"/>
              <a:t> </a:t>
            </a:r>
            <a:r>
              <a:rPr dirty="0" err="1"/>
              <a:t>tiene</a:t>
            </a:r>
            <a:r>
              <a:rPr dirty="0"/>
              <a:t> </a:t>
            </a:r>
            <a:r>
              <a:rPr dirty="0" err="1"/>
              <a:t>creatividad</a:t>
            </a:r>
            <a:r>
              <a:rPr dirty="0"/>
              <a:t>, </a:t>
            </a:r>
            <a:r>
              <a:rPr dirty="0" err="1"/>
              <a:t>independientemente</a:t>
            </a:r>
            <a:r>
              <a:rPr dirty="0"/>
              <a:t> de </a:t>
            </a:r>
            <a:r>
              <a:rPr dirty="0" err="1"/>
              <a:t>su</a:t>
            </a:r>
            <a:r>
              <a:rPr dirty="0"/>
              <a:t> </a:t>
            </a:r>
            <a:r>
              <a:rPr dirty="0" err="1"/>
              <a:t>rol</a:t>
            </a:r>
            <a:r>
              <a:rPr dirty="0"/>
              <a:t>, </a:t>
            </a:r>
            <a:r>
              <a:rPr dirty="0" err="1"/>
              <a:t>ya</a:t>
            </a:r>
            <a:r>
              <a:rPr dirty="0"/>
              <a:t> sea </a:t>
            </a:r>
            <a:r>
              <a:rPr dirty="0" err="1"/>
              <a:t>parte</a:t>
            </a:r>
            <a:r>
              <a:rPr dirty="0"/>
              <a:t> de la </a:t>
            </a:r>
            <a:r>
              <a:rPr dirty="0" err="1"/>
              <a:t>organización</a:t>
            </a:r>
            <a:r>
              <a:rPr dirty="0"/>
              <a:t> o </a:t>
            </a:r>
            <a:r>
              <a:rPr dirty="0" err="1"/>
              <a:t>parte</a:t>
            </a:r>
            <a:r>
              <a:rPr dirty="0"/>
              <a:t> de la </a:t>
            </a:r>
            <a:r>
              <a:rPr dirty="0" err="1"/>
              <a:t>comunidad</a:t>
            </a:r>
            <a:r>
              <a:rPr dirty="0"/>
              <a:t>.</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Fomentar</a:t>
            </a:r>
            <a:r>
              <a:rPr dirty="0"/>
              <a:t> una </a:t>
            </a:r>
            <a:r>
              <a:rPr dirty="0" err="1"/>
              <a:t>cultura</a:t>
            </a:r>
            <a:r>
              <a:rPr dirty="0"/>
              <a:t> de </a:t>
            </a:r>
            <a:r>
              <a:rPr dirty="0" err="1"/>
              <a:t>mentalidad</a:t>
            </a:r>
            <a:r>
              <a:rPr dirty="0"/>
              <a:t> de </a:t>
            </a:r>
            <a:r>
              <a:rPr dirty="0" err="1"/>
              <a:t>crecimiento</a:t>
            </a:r>
            <a:r>
              <a:rPr dirty="0"/>
              <a:t> (</a:t>
            </a:r>
            <a:r>
              <a:rPr dirty="0" err="1"/>
              <a:t>ver</a:t>
            </a:r>
            <a:r>
              <a:rPr dirty="0"/>
              <a:t> </a:t>
            </a:r>
            <a:r>
              <a:rPr dirty="0" err="1"/>
              <a:t>referencias</a:t>
            </a:r>
            <a:r>
              <a:rPr dirty="0"/>
              <a:t>).</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Utilizar</a:t>
            </a:r>
            <a:r>
              <a:rPr dirty="0"/>
              <a:t> </a:t>
            </a:r>
            <a:r>
              <a:rPr dirty="0" err="1"/>
              <a:t>herramientas</a:t>
            </a:r>
            <a:r>
              <a:rPr dirty="0"/>
              <a:t> de </a:t>
            </a:r>
            <a:r>
              <a:rPr i="1" dirty="0" err="1"/>
              <a:t>pensamiento</a:t>
            </a:r>
            <a:r>
              <a:rPr i="1" dirty="0"/>
              <a:t> </a:t>
            </a:r>
            <a:r>
              <a:rPr i="1" dirty="0" err="1"/>
              <a:t>creativo</a:t>
            </a:r>
            <a:r>
              <a:rPr dirty="0"/>
              <a:t> para </a:t>
            </a:r>
            <a:r>
              <a:rPr dirty="0" err="1"/>
              <a:t>guiarte</a:t>
            </a:r>
            <a:r>
              <a:rPr dirty="0"/>
              <a:t> a </a:t>
            </a:r>
            <a:r>
              <a:rPr dirty="0" err="1"/>
              <a:t>ti</a:t>
            </a:r>
            <a:r>
              <a:rPr dirty="0"/>
              <a:t> y a </a:t>
            </a:r>
            <a:r>
              <a:rPr dirty="0" err="1"/>
              <a:t>tu</a:t>
            </a:r>
            <a:r>
              <a:rPr dirty="0"/>
              <a:t> </a:t>
            </a:r>
            <a:r>
              <a:rPr dirty="0" err="1"/>
              <a:t>equipo</a:t>
            </a:r>
            <a:r>
              <a:rPr dirty="0"/>
              <a:t> (consulta </a:t>
            </a:r>
            <a:r>
              <a:rPr dirty="0" err="1"/>
              <a:t>este</a:t>
            </a:r>
            <a:r>
              <a:rPr dirty="0"/>
              <a:t> </a:t>
            </a:r>
            <a:r>
              <a:rPr dirty="0" err="1"/>
              <a:t>programa</a:t>
            </a:r>
            <a:r>
              <a:rPr dirty="0"/>
              <a:t>). </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Utilizar</a:t>
            </a:r>
            <a:r>
              <a:rPr dirty="0"/>
              <a:t> </a:t>
            </a:r>
            <a:r>
              <a:rPr dirty="0" err="1"/>
              <a:t>técnicas</a:t>
            </a:r>
            <a:r>
              <a:rPr dirty="0"/>
              <a:t> simples de </a:t>
            </a:r>
            <a:r>
              <a:rPr dirty="0" err="1"/>
              <a:t>juntar</a:t>
            </a:r>
            <a:r>
              <a:rPr dirty="0"/>
              <a:t> ideas </a:t>
            </a:r>
            <a:r>
              <a:rPr dirty="0" err="1"/>
              <a:t>como</a:t>
            </a:r>
            <a:r>
              <a:rPr dirty="0"/>
              <a:t> los </a:t>
            </a:r>
            <a:r>
              <a:rPr dirty="0" err="1"/>
              <a:t>buzones</a:t>
            </a:r>
            <a:r>
              <a:rPr dirty="0"/>
              <a:t> de </a:t>
            </a:r>
            <a:r>
              <a:rPr dirty="0" err="1"/>
              <a:t>sugerencias</a:t>
            </a:r>
            <a:r>
              <a:rPr dirty="0"/>
              <a:t>.</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Organizar</a:t>
            </a:r>
            <a:r>
              <a:rPr dirty="0"/>
              <a:t> </a:t>
            </a:r>
            <a:r>
              <a:rPr dirty="0" err="1"/>
              <a:t>reuniones</a:t>
            </a:r>
            <a:r>
              <a:rPr dirty="0"/>
              <a:t> que </a:t>
            </a:r>
            <a:r>
              <a:rPr dirty="0" err="1"/>
              <a:t>incluyan</a:t>
            </a:r>
            <a:r>
              <a:rPr dirty="0"/>
              <a:t> a personas de </a:t>
            </a:r>
            <a:r>
              <a:rPr dirty="0" err="1"/>
              <a:t>todos</a:t>
            </a:r>
            <a:r>
              <a:rPr dirty="0"/>
              <a:t> los </a:t>
            </a:r>
            <a:r>
              <a:rPr dirty="0" err="1"/>
              <a:t>departamentos</a:t>
            </a:r>
            <a:r>
              <a:rPr dirty="0"/>
              <a:t> y </a:t>
            </a:r>
            <a:r>
              <a:rPr dirty="0" err="1"/>
              <a:t>niveles</a:t>
            </a:r>
            <a:r>
              <a:rPr dirty="0"/>
              <a:t>, </a:t>
            </a:r>
            <a:r>
              <a:rPr dirty="0" err="1"/>
              <a:t>así</a:t>
            </a:r>
            <a:r>
              <a:rPr dirty="0"/>
              <a:t> </a:t>
            </a:r>
            <a:r>
              <a:rPr dirty="0" err="1"/>
              <a:t>como</a:t>
            </a:r>
            <a:r>
              <a:rPr dirty="0"/>
              <a:t> de la </a:t>
            </a:r>
            <a:r>
              <a:rPr dirty="0" err="1"/>
              <a:t>comunidad</a:t>
            </a:r>
            <a:r>
              <a:rPr dirty="0"/>
              <a:t> local. </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Mirar</a:t>
            </a:r>
            <a:r>
              <a:rPr dirty="0"/>
              <a:t> a </a:t>
            </a:r>
            <a:r>
              <a:rPr dirty="0" err="1"/>
              <a:t>otras</a:t>
            </a:r>
            <a:r>
              <a:rPr dirty="0"/>
              <a:t> </a:t>
            </a:r>
            <a:r>
              <a:rPr dirty="0" err="1"/>
              <a:t>regiones</a:t>
            </a:r>
            <a:r>
              <a:rPr dirty="0"/>
              <a:t> u </a:t>
            </a:r>
            <a:r>
              <a:rPr dirty="0" err="1"/>
              <a:t>organizaciones</a:t>
            </a:r>
            <a:r>
              <a:rPr dirty="0"/>
              <a:t> que </a:t>
            </a:r>
            <a:r>
              <a:rPr dirty="0" err="1"/>
              <a:t>hacen</a:t>
            </a:r>
            <a:r>
              <a:rPr dirty="0"/>
              <a:t> las </a:t>
            </a:r>
            <a:r>
              <a:rPr dirty="0" err="1"/>
              <a:t>cosas</a:t>
            </a:r>
            <a:r>
              <a:rPr dirty="0"/>
              <a:t> bien (</a:t>
            </a:r>
            <a:r>
              <a:rPr dirty="0" err="1"/>
              <a:t>especialmente</a:t>
            </a:r>
            <a:r>
              <a:rPr dirty="0"/>
              <a:t> </a:t>
            </a:r>
            <a:r>
              <a:rPr dirty="0" err="1"/>
              <a:t>aquellos</a:t>
            </a:r>
            <a:r>
              <a:rPr dirty="0"/>
              <a:t> que </a:t>
            </a:r>
            <a:r>
              <a:rPr dirty="0" err="1"/>
              <a:t>están</a:t>
            </a:r>
            <a:r>
              <a:rPr dirty="0"/>
              <a:t> </a:t>
            </a:r>
            <a:r>
              <a:rPr dirty="0" err="1"/>
              <a:t>en</a:t>
            </a:r>
            <a:r>
              <a:rPr dirty="0"/>
              <a:t> un </a:t>
            </a:r>
            <a:r>
              <a:rPr dirty="0" err="1"/>
              <a:t>negocio</a:t>
            </a:r>
            <a:r>
              <a:rPr dirty="0"/>
              <a:t> </a:t>
            </a:r>
            <a:r>
              <a:rPr dirty="0" err="1"/>
              <a:t>diferente</a:t>
            </a:r>
            <a:r>
              <a:rPr dirty="0"/>
              <a:t>). </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Enfatizar</a:t>
            </a:r>
            <a:r>
              <a:rPr dirty="0"/>
              <a:t> la </a:t>
            </a:r>
            <a:r>
              <a:rPr dirty="0" err="1"/>
              <a:t>importancia</a:t>
            </a:r>
            <a:r>
              <a:rPr dirty="0"/>
              <a:t> del </a:t>
            </a:r>
            <a:r>
              <a:rPr dirty="0" err="1"/>
              <a:t>pensamiento</a:t>
            </a:r>
            <a:r>
              <a:rPr dirty="0"/>
              <a:t> </a:t>
            </a:r>
            <a:r>
              <a:rPr dirty="0" err="1"/>
              <a:t>creativo</a:t>
            </a:r>
            <a:r>
              <a:rPr dirty="0"/>
              <a:t> para </a:t>
            </a:r>
            <a:r>
              <a:rPr dirty="0" err="1"/>
              <a:t>encontrar</a:t>
            </a:r>
            <a:r>
              <a:rPr dirty="0"/>
              <a:t> </a:t>
            </a:r>
            <a:r>
              <a:rPr dirty="0" err="1"/>
              <a:t>nuevas</a:t>
            </a:r>
            <a:r>
              <a:rPr dirty="0"/>
              <a:t> </a:t>
            </a:r>
            <a:r>
              <a:rPr dirty="0" err="1"/>
              <a:t>soluciones</a:t>
            </a:r>
            <a:r>
              <a:rPr dirty="0"/>
              <a:t> a los </a:t>
            </a:r>
            <a:r>
              <a:rPr dirty="0" err="1"/>
              <a:t>problemas</a:t>
            </a:r>
            <a:r>
              <a:rPr dirty="0"/>
              <a:t> </a:t>
            </a:r>
            <a:r>
              <a:rPr dirty="0" err="1"/>
              <a:t>actuales</a:t>
            </a:r>
            <a:r>
              <a:rPr dirty="0"/>
              <a:t> y </a:t>
            </a:r>
            <a:r>
              <a:rPr dirty="0" err="1"/>
              <a:t>aumentar</a:t>
            </a:r>
            <a:r>
              <a:rPr dirty="0"/>
              <a:t> la </a:t>
            </a:r>
            <a:r>
              <a:rPr dirty="0" err="1"/>
              <a:t>resiliencia</a:t>
            </a:r>
            <a:r>
              <a:rPr dirty="0"/>
              <a:t> de </a:t>
            </a:r>
            <a:r>
              <a:rPr dirty="0" err="1"/>
              <a:t>tu</a:t>
            </a:r>
            <a:r>
              <a:rPr dirty="0"/>
              <a:t> </a:t>
            </a:r>
            <a:r>
              <a:rPr dirty="0" err="1"/>
              <a:t>región</a:t>
            </a:r>
            <a:r>
              <a:rPr dirty="0"/>
              <a:t>. </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Reservar</a:t>
            </a:r>
            <a:r>
              <a:rPr dirty="0"/>
              <a:t> </a:t>
            </a:r>
            <a:r>
              <a:rPr dirty="0" err="1"/>
              <a:t>tiempo</a:t>
            </a:r>
            <a:r>
              <a:rPr dirty="0"/>
              <a:t> para </a:t>
            </a:r>
            <a:r>
              <a:rPr dirty="0" err="1"/>
              <a:t>sesiones</a:t>
            </a:r>
            <a:r>
              <a:rPr dirty="0"/>
              <a:t> de </a:t>
            </a:r>
            <a:r>
              <a:rPr dirty="0" err="1"/>
              <a:t>pensamiento</a:t>
            </a:r>
            <a:r>
              <a:rPr dirty="0"/>
              <a:t> </a:t>
            </a:r>
            <a:r>
              <a:rPr dirty="0" err="1"/>
              <a:t>creativo</a:t>
            </a:r>
            <a:r>
              <a:rPr dirty="0"/>
              <a:t> y, </a:t>
            </a:r>
            <a:r>
              <a:rPr dirty="0" err="1"/>
              <a:t>siempre</a:t>
            </a:r>
            <a:r>
              <a:rPr dirty="0"/>
              <a:t> que sea </a:t>
            </a:r>
            <a:r>
              <a:rPr dirty="0" err="1"/>
              <a:t>posible</a:t>
            </a:r>
            <a:r>
              <a:rPr dirty="0"/>
              <a:t>, </a:t>
            </a:r>
            <a:r>
              <a:rPr dirty="0" err="1"/>
              <a:t>ejecutarlas</a:t>
            </a:r>
            <a:r>
              <a:rPr dirty="0"/>
              <a:t> </a:t>
            </a:r>
            <a:r>
              <a:rPr dirty="0" err="1"/>
              <a:t>en</a:t>
            </a:r>
            <a:r>
              <a:rPr dirty="0"/>
              <a:t> una </a:t>
            </a:r>
            <a:r>
              <a:rPr dirty="0" err="1"/>
              <a:t>habitación</a:t>
            </a:r>
            <a:r>
              <a:rPr dirty="0"/>
              <a:t> especial y </a:t>
            </a:r>
            <a:r>
              <a:rPr dirty="0" err="1"/>
              <a:t>relajada</a:t>
            </a:r>
            <a:r>
              <a:rPr dirty="0"/>
              <a:t>; </a:t>
            </a:r>
            <a:r>
              <a:rPr dirty="0" err="1"/>
              <a:t>salir</a:t>
            </a:r>
            <a:r>
              <a:rPr dirty="0"/>
              <a:t> </a:t>
            </a:r>
            <a:r>
              <a:rPr dirty="0" err="1"/>
              <a:t>fuera</a:t>
            </a:r>
            <a:r>
              <a:rPr dirty="0"/>
              <a:t> de la </a:t>
            </a:r>
            <a:r>
              <a:rPr dirty="0" err="1"/>
              <a:t>situación</a:t>
            </a:r>
            <a:r>
              <a:rPr dirty="0"/>
              <a:t> </a:t>
            </a:r>
            <a:r>
              <a:rPr dirty="0" err="1"/>
              <a:t>laboral</a:t>
            </a:r>
            <a:r>
              <a:rPr dirty="0"/>
              <a:t> </a:t>
            </a:r>
            <a:r>
              <a:rPr dirty="0" err="1"/>
              <a:t>cotidiana</a:t>
            </a:r>
            <a:r>
              <a:rPr dirty="0"/>
              <a:t>. </a:t>
            </a:r>
          </a:p>
          <a:p>
            <a:pPr marL="342900" indent="-342900">
              <a:buClr>
                <a:srgbClr val="008080"/>
              </a:buClr>
              <a:buFont typeface="Wingdings" panose="05000000000000000000" pitchFamily="2" charset="2"/>
              <a:buChar char="ü"/>
            </a:pPr>
            <a:endParaRPr lang="en-US" sz="2000" b="0" i="0" u="none" strike="noStrike" baseline="0" dirty="0">
              <a:latin typeface="Abhaya Libre Regular" panose="020B0604020202020204" charset="0"/>
              <a:cs typeface="Abhaya Libre Regular" panose="020B0604020202020204" charset="0"/>
            </a:endParaRPr>
          </a:p>
          <a:p>
            <a:pPr marL="342900" indent="-342900">
              <a:buClr>
                <a:srgbClr val="008080"/>
              </a:buClr>
              <a:buFont typeface="Wingdings" panose="05000000000000000000" pitchFamily="2" charset="2"/>
              <a:buChar char="ü"/>
              <a:defRPr sz="2000">
                <a:latin typeface="Abhaya Libre Regular" panose="020B0604020202020204" charset="0"/>
                <a:cs typeface="Abhaya Libre Regular" panose="020B0604020202020204" charset="0"/>
              </a:defRPr>
            </a:pPr>
            <a:r>
              <a:rPr dirty="0" err="1"/>
              <a:t>Capacitar</a:t>
            </a:r>
            <a:r>
              <a:rPr dirty="0"/>
              <a:t> al personal </a:t>
            </a:r>
            <a:r>
              <a:rPr dirty="0" err="1"/>
              <a:t>en</a:t>
            </a:r>
            <a:r>
              <a:rPr dirty="0"/>
              <a:t> </a:t>
            </a:r>
            <a:r>
              <a:rPr dirty="0" err="1"/>
              <a:t>técnicas</a:t>
            </a:r>
            <a:r>
              <a:rPr dirty="0"/>
              <a:t> </a:t>
            </a:r>
            <a:r>
              <a:rPr dirty="0" err="1"/>
              <a:t>innovadoras</a:t>
            </a:r>
            <a:r>
              <a:rPr dirty="0"/>
              <a:t>/</a:t>
            </a:r>
            <a:r>
              <a:rPr dirty="0" err="1"/>
              <a:t>habilidades</a:t>
            </a:r>
            <a:r>
              <a:rPr dirty="0"/>
              <a:t> </a:t>
            </a:r>
            <a:r>
              <a:rPr dirty="0" err="1"/>
              <a:t>creativas</a:t>
            </a:r>
            <a:r>
              <a:rPr dirty="0"/>
              <a:t> de </a:t>
            </a:r>
            <a:r>
              <a:rPr dirty="0" err="1"/>
              <a:t>resolución</a:t>
            </a:r>
            <a:r>
              <a:rPr dirty="0"/>
              <a:t> de </a:t>
            </a:r>
            <a:r>
              <a:rPr dirty="0" err="1"/>
              <a:t>problemas</a:t>
            </a:r>
            <a:r>
              <a:rPr dirty="0"/>
              <a:t>/</a:t>
            </a:r>
            <a:r>
              <a:rPr dirty="0" err="1"/>
              <a:t>realización</a:t>
            </a:r>
            <a:r>
              <a:rPr dirty="0"/>
              <a:t> de </a:t>
            </a:r>
            <a:r>
              <a:rPr dirty="0" err="1"/>
              <a:t>mapas</a:t>
            </a:r>
            <a:r>
              <a:rPr dirty="0"/>
              <a:t> </a:t>
            </a:r>
            <a:r>
              <a:rPr dirty="0" err="1"/>
              <a:t>conceptuales</a:t>
            </a:r>
            <a:r>
              <a:rPr dirty="0"/>
              <a:t>/</a:t>
            </a:r>
            <a:r>
              <a:rPr dirty="0" err="1"/>
              <a:t>pensamiento</a:t>
            </a:r>
            <a:r>
              <a:rPr dirty="0"/>
              <a:t> lateral.</a:t>
            </a:r>
          </a:p>
        </p:txBody>
      </p:sp>
      <p:sp>
        <p:nvSpPr>
          <p:cNvPr id="5" name="Star: 6 Points 4">
            <a:extLst>
              <a:ext uri="{FF2B5EF4-FFF2-40B4-BE49-F238E27FC236}">
                <a16:creationId xmlns:a16="http://schemas.microsoft.com/office/drawing/2014/main" id="{08FF0399-8938-9969-F391-6145EB370D42}"/>
              </a:ext>
            </a:extLst>
          </p:cNvPr>
          <p:cNvSpPr/>
          <p:nvPr/>
        </p:nvSpPr>
        <p:spPr>
          <a:xfrm>
            <a:off x="15386756" y="2838428"/>
            <a:ext cx="2435015" cy="2667000"/>
          </a:xfrm>
          <a:prstGeom prst="star6">
            <a:avLst/>
          </a:prstGeom>
          <a:solidFill>
            <a:srgbClr val="00918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2400" b="1"/>
            </a:pPr>
            <a:r>
              <a:rPr dirty="0" err="1"/>
              <a:t>Actividad</a:t>
            </a:r>
            <a:r>
              <a:rPr dirty="0"/>
              <a:t> </a:t>
            </a:r>
            <a:r>
              <a:rPr dirty="0" err="1"/>
              <a:t>fuera</a:t>
            </a:r>
            <a:r>
              <a:rPr dirty="0"/>
              <a:t> de </a:t>
            </a:r>
            <a:r>
              <a:rPr dirty="0" err="1"/>
              <a:t>línea</a:t>
            </a:r>
            <a:r>
              <a:rPr dirty="0"/>
              <a:t> 5</a:t>
            </a:r>
          </a:p>
          <a:p>
            <a:pPr algn="ctr">
              <a:defRPr sz="2400" b="1"/>
            </a:pPr>
            <a:r>
              <a:rPr dirty="0" err="1"/>
              <a:t>Lectura</a:t>
            </a:r>
            <a:endParaRPr dirty="0"/>
          </a:p>
        </p:txBody>
      </p:sp>
    </p:spTree>
    <p:extLst>
      <p:ext uri="{BB962C8B-B14F-4D97-AF65-F5344CB8AC3E}">
        <p14:creationId xmlns:p14="http://schemas.microsoft.com/office/powerpoint/2010/main" val="3125123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2391</TotalTime>
  <Words>2973</Words>
  <Application>Microsoft Office PowerPoint</Application>
  <PresentationFormat>Personalizado</PresentationFormat>
  <Paragraphs>246</Paragraphs>
  <Slides>25</Slides>
  <Notes>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25</vt:i4>
      </vt:variant>
    </vt:vector>
  </HeadingPairs>
  <TitlesOfParts>
    <vt:vector size="35" baseType="lpstr">
      <vt:lpstr>Wingdings</vt:lpstr>
      <vt:lpstr>Abhaya Libre Regular Bold Italics</vt:lpstr>
      <vt:lpstr>Trebuchet MS</vt:lpstr>
      <vt:lpstr>Noto Sans</vt:lpstr>
      <vt:lpstr>Abhaya Libre Regular Bold</vt:lpstr>
      <vt:lpstr>Calibri</vt:lpstr>
      <vt:lpstr>Abhaya Libre Regular</vt:lpstr>
      <vt:lpstr>YouTube Sans</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LAS ETAPAS DE LA LLUVIA DE IDEAS: CONSEJOS </vt:lpstr>
      <vt:lpstr>LAS ETAPAS DE LA LLUVIA DE IDEAS: CONSEJOS </vt:lpstr>
      <vt:lpstr>7 pasos para hacer un mapa conceptual</vt:lpstr>
      <vt:lpstr>7 pasos para hacer un mapa conceptual</vt:lpstr>
      <vt:lpstr>7 pasos para hacer un mapa conceptual</vt:lpstr>
      <vt:lpstr>7 pasos para hacer un mapa conceptual</vt:lpstr>
      <vt:lpstr>7 pasos para hacer un mapa conceptual</vt:lpstr>
      <vt:lpstr>7 pasos para hacer un mapa conceptual</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Maialen</dc:creator>
  <cp:lastModifiedBy>Sheila Larrabaster</cp:lastModifiedBy>
  <cp:revision>29</cp:revision>
  <dcterms:created xsi:type="dcterms:W3CDTF">2006-08-16T00:00:00Z</dcterms:created>
  <dcterms:modified xsi:type="dcterms:W3CDTF">2023-05-31T13:09:32Z</dcterms:modified>
  <dc:identifier>DAFSGCxx1iQ</dc:identifier>
</cp:coreProperties>
</file>