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257" r:id="rId3"/>
    <p:sldId id="258" r:id="rId4"/>
    <p:sldId id="259" r:id="rId5"/>
    <p:sldId id="260" r:id="rId6"/>
    <p:sldId id="261" r:id="rId7"/>
    <p:sldId id="282" r:id="rId8"/>
    <p:sldId id="262" r:id="rId9"/>
    <p:sldId id="265" r:id="rId10"/>
    <p:sldId id="264" r:id="rId11"/>
    <p:sldId id="266" r:id="rId12"/>
    <p:sldId id="268" r:id="rId13"/>
    <p:sldId id="285" r:id="rId14"/>
    <p:sldId id="283" r:id="rId15"/>
    <p:sldId id="284" r:id="rId16"/>
    <p:sldId id="286" r:id="rId17"/>
    <p:sldId id="287" r:id="rId18"/>
    <p:sldId id="288" r:id="rId19"/>
    <p:sldId id="289" r:id="rId20"/>
    <p:sldId id="290" r:id="rId21"/>
    <p:sldId id="292" r:id="rId22"/>
    <p:sldId id="294" r:id="rId23"/>
    <p:sldId id="295" r:id="rId24"/>
    <p:sldId id="298" r:id="rId25"/>
    <p:sldId id="301" r:id="rId26"/>
    <p:sldId id="300" r:id="rId27"/>
    <p:sldId id="303" r:id="rId28"/>
    <p:sldId id="304" r:id="rId29"/>
    <p:sldId id="306" r:id="rId30"/>
    <p:sldId id="307" r:id="rId31"/>
    <p:sldId id="308" r:id="rId32"/>
    <p:sldId id="296" r:id="rId33"/>
    <p:sldId id="310" r:id="rId34"/>
    <p:sldId id="312" r:id="rId35"/>
    <p:sldId id="313" r:id="rId36"/>
    <p:sldId id="314" r:id="rId37"/>
    <p:sldId id="315" r:id="rId38"/>
    <p:sldId id="316" r:id="rId39"/>
    <p:sldId id="323" r:id="rId40"/>
    <p:sldId id="324" r:id="rId41"/>
    <p:sldId id="326" r:id="rId42"/>
    <p:sldId id="325" r:id="rId43"/>
    <p:sldId id="327" r:id="rId44"/>
    <p:sldId id="270" r:id="rId45"/>
    <p:sldId id="328" r:id="rId46"/>
    <p:sldId id="271" r:id="rId47"/>
  </p:sldIdLst>
  <p:sldSz cx="18288000" cy="10287000"/>
  <p:notesSz cx="6858000" cy="9144000"/>
  <p:embeddedFontLst>
    <p:embeddedFont>
      <p:font typeface="Abhaya Libre Regular" panose="020B0604020202020204" charset="0"/>
      <p:regular r:id="rId49"/>
    </p:embeddedFont>
    <p:embeddedFont>
      <p:font typeface="Abhaya Libre Regular Bold" panose="020B0604020202020204" charset="0"/>
      <p:regular r:id="rId50"/>
    </p:embeddedFont>
    <p:embeddedFont>
      <p:font typeface="Abhaya Libre Regular Bold Italics" panose="020B0604020202020204" charset="0"/>
      <p:regular r:id="rId51"/>
    </p:embeddedFont>
    <p:embeddedFont>
      <p:font typeface="Calibri" panose="020F050202020403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192" y="4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7CAC3-96CC-4748-B02A-4E74B072AA5E}" type="datetimeFigureOut">
              <a:rPr lang="en-US" smtClean="0"/>
              <a:t>5/31/2023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76239C-7A55-4277-BC11-653BCA90D484}" type="slidenum">
              <a:rPr lang="en-US" smtClean="0"/>
              <a:t>‹Nº›</a:t>
            </a:fld>
            <a:endParaRPr lang="en-US"/>
          </a:p>
        </p:txBody>
      </p:sp>
    </p:spTree>
    <p:extLst>
      <p:ext uri="{BB962C8B-B14F-4D97-AF65-F5344CB8AC3E}">
        <p14:creationId xmlns:p14="http://schemas.microsoft.com/office/powerpoint/2010/main" val="2100426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6239C-7A55-4277-BC11-653BCA90D484}" type="slidenum">
              <a:rPr lang="en-US" smtClean="0"/>
              <a:t>17</a:t>
            </a:fld>
            <a:endParaRPr lang="en-US"/>
          </a:p>
        </p:txBody>
      </p:sp>
    </p:spTree>
    <p:extLst>
      <p:ext uri="{BB962C8B-B14F-4D97-AF65-F5344CB8AC3E}">
        <p14:creationId xmlns:p14="http://schemas.microsoft.com/office/powerpoint/2010/main" val="1354427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67.png"/><Relationship Id="rId17" Type="http://schemas.openxmlformats.org/officeDocument/2006/relationships/image" Target="../media/image28.svg"/><Relationship Id="rId2" Type="http://schemas.openxmlformats.org/officeDocument/2006/relationships/image" Target="../media/image3.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6.svg"/><Relationship Id="rId5" Type="http://schemas.openxmlformats.org/officeDocument/2006/relationships/image" Target="../media/image18.svg"/><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image" Target="../media/image17.png"/><Relationship Id="rId9" Type="http://schemas.openxmlformats.org/officeDocument/2006/relationships/image" Target="../media/image64.svg"/><Relationship Id="rId14"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4.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2.svg"/><Relationship Id="rId5" Type="http://schemas.openxmlformats.org/officeDocument/2006/relationships/image" Target="../media/image18.svg"/><Relationship Id="rId10" Type="http://schemas.openxmlformats.org/officeDocument/2006/relationships/image" Target="../media/image71.png"/><Relationship Id="rId4" Type="http://schemas.openxmlformats.org/officeDocument/2006/relationships/image" Target="../media/image17.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75.jpeg"/><Relationship Id="rId4" Type="http://schemas.openxmlformats.org/officeDocument/2006/relationships/image" Target="../media/image17.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7.svg"/><Relationship Id="rId5" Type="http://schemas.openxmlformats.org/officeDocument/2006/relationships/image" Target="../media/image18.svg"/><Relationship Id="rId10" Type="http://schemas.openxmlformats.org/officeDocument/2006/relationships/image" Target="../media/image76.png"/><Relationship Id="rId4" Type="http://schemas.openxmlformats.org/officeDocument/2006/relationships/image" Target="../media/image17.pn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84.png"/><Relationship Id="rId18" Type="http://schemas.openxmlformats.org/officeDocument/2006/relationships/image" Target="../media/image49.svg"/><Relationship Id="rId3" Type="http://schemas.openxmlformats.org/officeDocument/2006/relationships/image" Target="../media/image79.svg"/><Relationship Id="rId21" Type="http://schemas.openxmlformats.org/officeDocument/2006/relationships/image" Target="../media/image17.png"/><Relationship Id="rId7" Type="http://schemas.openxmlformats.org/officeDocument/2006/relationships/image" Target="../media/image81.png"/><Relationship Id="rId12" Type="http://schemas.openxmlformats.org/officeDocument/2006/relationships/image" Target="../media/image66.svg"/><Relationship Id="rId17" Type="http://schemas.openxmlformats.org/officeDocument/2006/relationships/image" Target="../media/image48.png"/><Relationship Id="rId25" Type="http://schemas.openxmlformats.org/officeDocument/2006/relationships/image" Target="../media/image12.png"/><Relationship Id="rId2" Type="http://schemas.openxmlformats.org/officeDocument/2006/relationships/image" Target="../media/image78.png"/><Relationship Id="rId16" Type="http://schemas.openxmlformats.org/officeDocument/2006/relationships/image" Target="../media/image16.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5.png"/><Relationship Id="rId24" Type="http://schemas.openxmlformats.org/officeDocument/2006/relationships/image" Target="../media/image87.svg"/><Relationship Id="rId5" Type="http://schemas.openxmlformats.org/officeDocument/2006/relationships/image" Target="../media/image64.svg"/><Relationship Id="rId15" Type="http://schemas.openxmlformats.org/officeDocument/2006/relationships/image" Target="../media/image15.png"/><Relationship Id="rId23" Type="http://schemas.openxmlformats.org/officeDocument/2006/relationships/image" Target="../media/image86.png"/><Relationship Id="rId10" Type="http://schemas.openxmlformats.org/officeDocument/2006/relationships/image" Target="../media/image83.svg"/><Relationship Id="rId19" Type="http://schemas.openxmlformats.org/officeDocument/2006/relationships/image" Target="../media/image50.png"/><Relationship Id="rId4" Type="http://schemas.openxmlformats.org/officeDocument/2006/relationships/image" Target="../media/image80.png"/><Relationship Id="rId9" Type="http://schemas.openxmlformats.org/officeDocument/2006/relationships/image" Target="../media/image82.png"/><Relationship Id="rId14" Type="http://schemas.openxmlformats.org/officeDocument/2006/relationships/image" Target="../media/image85.svg"/><Relationship Id="rId22" Type="http://schemas.openxmlformats.org/officeDocument/2006/relationships/image" Target="../media/image18.sv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4.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2.svg"/><Relationship Id="rId5" Type="http://schemas.openxmlformats.org/officeDocument/2006/relationships/image" Target="../media/image18.svg"/><Relationship Id="rId10" Type="http://schemas.openxmlformats.org/officeDocument/2006/relationships/image" Target="../media/image71.png"/><Relationship Id="rId4" Type="http://schemas.openxmlformats.org/officeDocument/2006/relationships/image" Target="../media/image17.png"/><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svg"/><Relationship Id="rId9" Type="http://schemas.openxmlformats.org/officeDocument/2006/relationships/image" Target="../media/image88.jpg"/></Relationships>
</file>

<file path=ppt/slides/_rels/slide18.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image" Target="../media/image8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86.png"/><Relationship Id="rId5" Type="http://schemas.openxmlformats.org/officeDocument/2006/relationships/image" Target="../media/image48.png"/><Relationship Id="rId10" Type="http://schemas.openxmlformats.org/officeDocument/2006/relationships/image" Target="../media/image18.svg"/><Relationship Id="rId4" Type="http://schemas.openxmlformats.org/officeDocument/2006/relationships/image" Target="../media/image16.svg"/><Relationship Id="rId9" Type="http://schemas.openxmlformats.org/officeDocument/2006/relationships/image" Target="../media/image17.png"/><Relationship Id="rId14" Type="http://schemas.openxmlformats.org/officeDocument/2006/relationships/image" Target="../media/image89.jpe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55.svg"/><Relationship Id="rId7" Type="http://schemas.openxmlformats.org/officeDocument/2006/relationships/image" Target="../media/image12.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93.sv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5.png"/><Relationship Id="rId18" Type="http://schemas.openxmlformats.org/officeDocument/2006/relationships/image" Target="../media/image16.svg"/><Relationship Id="rId3" Type="http://schemas.openxmlformats.org/officeDocument/2006/relationships/image" Target="../media/image87.svg"/><Relationship Id="rId21" Type="http://schemas.openxmlformats.org/officeDocument/2006/relationships/image" Target="../media/image50.png"/><Relationship Id="rId7" Type="http://schemas.openxmlformats.org/officeDocument/2006/relationships/image" Target="../media/image64.svg"/><Relationship Id="rId12" Type="http://schemas.openxmlformats.org/officeDocument/2006/relationships/image" Target="../media/image83.svg"/><Relationship Id="rId17" Type="http://schemas.openxmlformats.org/officeDocument/2006/relationships/image" Target="../media/image15.png"/><Relationship Id="rId25" Type="http://schemas.openxmlformats.org/officeDocument/2006/relationships/image" Target="../media/image12.png"/><Relationship Id="rId2" Type="http://schemas.openxmlformats.org/officeDocument/2006/relationships/image" Target="../media/image86.png"/><Relationship Id="rId16" Type="http://schemas.openxmlformats.org/officeDocument/2006/relationships/image" Target="../media/image85.svg"/><Relationship Id="rId20"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2.png"/><Relationship Id="rId24" Type="http://schemas.openxmlformats.org/officeDocument/2006/relationships/image" Target="../media/image18.svg"/><Relationship Id="rId5" Type="http://schemas.openxmlformats.org/officeDocument/2006/relationships/image" Target="../media/image79.svg"/><Relationship Id="rId15" Type="http://schemas.openxmlformats.org/officeDocument/2006/relationships/image" Target="../media/image84.png"/><Relationship Id="rId23" Type="http://schemas.openxmlformats.org/officeDocument/2006/relationships/image" Target="../media/image17.png"/><Relationship Id="rId10" Type="http://schemas.openxmlformats.org/officeDocument/2006/relationships/image" Target="../media/image68.svg"/><Relationship Id="rId19" Type="http://schemas.openxmlformats.org/officeDocument/2006/relationships/image" Target="../media/image48.png"/><Relationship Id="rId4" Type="http://schemas.openxmlformats.org/officeDocument/2006/relationships/image" Target="../media/image78.png"/><Relationship Id="rId9" Type="http://schemas.openxmlformats.org/officeDocument/2006/relationships/image" Target="../media/image81.png"/><Relationship Id="rId14" Type="http://schemas.openxmlformats.org/officeDocument/2006/relationships/image" Target="../media/image66.svg"/><Relationship Id="rId22" Type="http://schemas.openxmlformats.org/officeDocument/2006/relationships/image" Target="../media/image51.sv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8.svg"/></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4.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2.svg"/><Relationship Id="rId5" Type="http://schemas.openxmlformats.org/officeDocument/2006/relationships/image" Target="../media/image18.svg"/><Relationship Id="rId10" Type="http://schemas.openxmlformats.org/officeDocument/2006/relationships/image" Target="../media/image71.png"/><Relationship Id="rId4" Type="http://schemas.openxmlformats.org/officeDocument/2006/relationships/image" Target="../media/image17.png"/><Relationship Id="rId9" Type="http://schemas.openxmlformats.org/officeDocument/2006/relationships/image" Target="../media/image28.sv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4.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2.svg"/><Relationship Id="rId5" Type="http://schemas.openxmlformats.org/officeDocument/2006/relationships/image" Target="../media/image18.svg"/><Relationship Id="rId10" Type="http://schemas.openxmlformats.org/officeDocument/2006/relationships/image" Target="../media/image71.png"/><Relationship Id="rId4" Type="http://schemas.openxmlformats.org/officeDocument/2006/relationships/image" Target="../media/image17.png"/><Relationship Id="rId9" Type="http://schemas.openxmlformats.org/officeDocument/2006/relationships/image" Target="../media/image28.sv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5.png"/><Relationship Id="rId18" Type="http://schemas.openxmlformats.org/officeDocument/2006/relationships/image" Target="../media/image16.svg"/><Relationship Id="rId3" Type="http://schemas.openxmlformats.org/officeDocument/2006/relationships/image" Target="../media/image87.svg"/><Relationship Id="rId21" Type="http://schemas.openxmlformats.org/officeDocument/2006/relationships/image" Target="../media/image50.png"/><Relationship Id="rId7" Type="http://schemas.openxmlformats.org/officeDocument/2006/relationships/image" Target="../media/image64.svg"/><Relationship Id="rId12" Type="http://schemas.openxmlformats.org/officeDocument/2006/relationships/image" Target="../media/image83.svg"/><Relationship Id="rId17" Type="http://schemas.openxmlformats.org/officeDocument/2006/relationships/image" Target="../media/image15.png"/><Relationship Id="rId25" Type="http://schemas.openxmlformats.org/officeDocument/2006/relationships/image" Target="../media/image12.png"/><Relationship Id="rId2" Type="http://schemas.openxmlformats.org/officeDocument/2006/relationships/image" Target="../media/image86.png"/><Relationship Id="rId16" Type="http://schemas.openxmlformats.org/officeDocument/2006/relationships/image" Target="../media/image85.svg"/><Relationship Id="rId20"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2.png"/><Relationship Id="rId24" Type="http://schemas.openxmlformats.org/officeDocument/2006/relationships/image" Target="../media/image18.svg"/><Relationship Id="rId5" Type="http://schemas.openxmlformats.org/officeDocument/2006/relationships/image" Target="../media/image79.svg"/><Relationship Id="rId15" Type="http://schemas.openxmlformats.org/officeDocument/2006/relationships/image" Target="../media/image84.png"/><Relationship Id="rId23" Type="http://schemas.openxmlformats.org/officeDocument/2006/relationships/image" Target="../media/image17.png"/><Relationship Id="rId10" Type="http://schemas.openxmlformats.org/officeDocument/2006/relationships/image" Target="../media/image68.svg"/><Relationship Id="rId19" Type="http://schemas.openxmlformats.org/officeDocument/2006/relationships/image" Target="../media/image48.png"/><Relationship Id="rId4" Type="http://schemas.openxmlformats.org/officeDocument/2006/relationships/image" Target="../media/image78.png"/><Relationship Id="rId9" Type="http://schemas.openxmlformats.org/officeDocument/2006/relationships/image" Target="../media/image81.png"/><Relationship Id="rId14" Type="http://schemas.openxmlformats.org/officeDocument/2006/relationships/image" Target="../media/image66.svg"/><Relationship Id="rId22" Type="http://schemas.openxmlformats.org/officeDocument/2006/relationships/image" Target="../media/image51.sv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2.png"/><Relationship Id="rId3" Type="http://schemas.openxmlformats.org/officeDocument/2006/relationships/image" Target="../media/image4.svg"/><Relationship Id="rId7" Type="http://schemas.openxmlformats.org/officeDocument/2006/relationships/image" Target="../media/image28.svg"/><Relationship Id="rId12" Type="http://schemas.openxmlformats.org/officeDocument/2006/relationships/image" Target="../media/image14.svg"/><Relationship Id="rId17" Type="http://schemas.openxmlformats.org/officeDocument/2006/relationships/image" Target="../media/image32.svg"/><Relationship Id="rId2" Type="http://schemas.openxmlformats.org/officeDocument/2006/relationships/image" Target="../media/image3.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3.png"/><Relationship Id="rId5" Type="http://schemas.openxmlformats.org/officeDocument/2006/relationships/image" Target="../media/image6.svg"/><Relationship Id="rId1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30.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84.png"/><Relationship Id="rId18" Type="http://schemas.openxmlformats.org/officeDocument/2006/relationships/image" Target="../media/image49.svg"/><Relationship Id="rId3" Type="http://schemas.openxmlformats.org/officeDocument/2006/relationships/image" Target="../media/image79.svg"/><Relationship Id="rId21" Type="http://schemas.openxmlformats.org/officeDocument/2006/relationships/image" Target="../media/image17.png"/><Relationship Id="rId7" Type="http://schemas.openxmlformats.org/officeDocument/2006/relationships/image" Target="../media/image81.png"/><Relationship Id="rId12" Type="http://schemas.openxmlformats.org/officeDocument/2006/relationships/image" Target="../media/image66.svg"/><Relationship Id="rId17" Type="http://schemas.openxmlformats.org/officeDocument/2006/relationships/image" Target="../media/image48.png"/><Relationship Id="rId25" Type="http://schemas.openxmlformats.org/officeDocument/2006/relationships/image" Target="../media/image12.png"/><Relationship Id="rId2" Type="http://schemas.openxmlformats.org/officeDocument/2006/relationships/image" Target="../media/image78.png"/><Relationship Id="rId16" Type="http://schemas.openxmlformats.org/officeDocument/2006/relationships/image" Target="../media/image16.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5.png"/><Relationship Id="rId24" Type="http://schemas.openxmlformats.org/officeDocument/2006/relationships/image" Target="../media/image87.svg"/><Relationship Id="rId5" Type="http://schemas.openxmlformats.org/officeDocument/2006/relationships/image" Target="../media/image64.svg"/><Relationship Id="rId15" Type="http://schemas.openxmlformats.org/officeDocument/2006/relationships/image" Target="../media/image15.png"/><Relationship Id="rId23" Type="http://schemas.openxmlformats.org/officeDocument/2006/relationships/image" Target="../media/image86.png"/><Relationship Id="rId10" Type="http://schemas.openxmlformats.org/officeDocument/2006/relationships/image" Target="../media/image83.svg"/><Relationship Id="rId19" Type="http://schemas.openxmlformats.org/officeDocument/2006/relationships/image" Target="../media/image50.png"/><Relationship Id="rId4" Type="http://schemas.openxmlformats.org/officeDocument/2006/relationships/image" Target="../media/image80.png"/><Relationship Id="rId9" Type="http://schemas.openxmlformats.org/officeDocument/2006/relationships/image" Target="../media/image82.png"/><Relationship Id="rId14" Type="http://schemas.openxmlformats.org/officeDocument/2006/relationships/image" Target="../media/image85.svg"/><Relationship Id="rId22" Type="http://schemas.openxmlformats.org/officeDocument/2006/relationships/image" Target="../media/image18.svg"/></Relationships>
</file>

<file path=ppt/slides/_rels/slide3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84.png"/><Relationship Id="rId18" Type="http://schemas.openxmlformats.org/officeDocument/2006/relationships/image" Target="../media/image49.svg"/><Relationship Id="rId3" Type="http://schemas.openxmlformats.org/officeDocument/2006/relationships/image" Target="../media/image79.svg"/><Relationship Id="rId21" Type="http://schemas.openxmlformats.org/officeDocument/2006/relationships/image" Target="../media/image17.png"/><Relationship Id="rId7" Type="http://schemas.openxmlformats.org/officeDocument/2006/relationships/image" Target="../media/image81.png"/><Relationship Id="rId12" Type="http://schemas.openxmlformats.org/officeDocument/2006/relationships/image" Target="../media/image66.svg"/><Relationship Id="rId17" Type="http://schemas.openxmlformats.org/officeDocument/2006/relationships/image" Target="../media/image48.png"/><Relationship Id="rId25" Type="http://schemas.openxmlformats.org/officeDocument/2006/relationships/image" Target="../media/image12.png"/><Relationship Id="rId2" Type="http://schemas.openxmlformats.org/officeDocument/2006/relationships/image" Target="../media/image78.png"/><Relationship Id="rId16" Type="http://schemas.openxmlformats.org/officeDocument/2006/relationships/image" Target="../media/image16.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5.png"/><Relationship Id="rId24" Type="http://schemas.openxmlformats.org/officeDocument/2006/relationships/image" Target="../media/image87.svg"/><Relationship Id="rId5" Type="http://schemas.openxmlformats.org/officeDocument/2006/relationships/image" Target="../media/image64.svg"/><Relationship Id="rId15" Type="http://schemas.openxmlformats.org/officeDocument/2006/relationships/image" Target="../media/image15.png"/><Relationship Id="rId23" Type="http://schemas.openxmlformats.org/officeDocument/2006/relationships/image" Target="../media/image86.png"/><Relationship Id="rId10" Type="http://schemas.openxmlformats.org/officeDocument/2006/relationships/image" Target="../media/image83.svg"/><Relationship Id="rId19" Type="http://schemas.openxmlformats.org/officeDocument/2006/relationships/image" Target="../media/image50.png"/><Relationship Id="rId4" Type="http://schemas.openxmlformats.org/officeDocument/2006/relationships/image" Target="../media/image80.png"/><Relationship Id="rId9" Type="http://schemas.openxmlformats.org/officeDocument/2006/relationships/image" Target="../media/image82.png"/><Relationship Id="rId14" Type="http://schemas.openxmlformats.org/officeDocument/2006/relationships/image" Target="../media/image85.svg"/><Relationship Id="rId22" Type="http://schemas.openxmlformats.org/officeDocument/2006/relationships/image" Target="../media/image18.sv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15.png"/><Relationship Id="rId18" Type="http://schemas.openxmlformats.org/officeDocument/2006/relationships/image" Target="../media/image87.svg"/><Relationship Id="rId3" Type="http://schemas.openxmlformats.org/officeDocument/2006/relationships/image" Target="../media/image64.svg"/><Relationship Id="rId7" Type="http://schemas.openxmlformats.org/officeDocument/2006/relationships/image" Target="../media/image82.png"/><Relationship Id="rId12" Type="http://schemas.openxmlformats.org/officeDocument/2006/relationships/image" Target="../media/image85.svg"/><Relationship Id="rId17" Type="http://schemas.openxmlformats.org/officeDocument/2006/relationships/image" Target="../media/image86.png"/><Relationship Id="rId2" Type="http://schemas.openxmlformats.org/officeDocument/2006/relationships/image" Target="../media/image80.png"/><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84.png"/><Relationship Id="rId5" Type="http://schemas.openxmlformats.org/officeDocument/2006/relationships/image" Target="../media/image81.png"/><Relationship Id="rId15" Type="http://schemas.openxmlformats.org/officeDocument/2006/relationships/image" Target="../media/image17.png"/><Relationship Id="rId10" Type="http://schemas.openxmlformats.org/officeDocument/2006/relationships/image" Target="../media/image66.svg"/><Relationship Id="rId19"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65.png"/><Relationship Id="rId14" Type="http://schemas.openxmlformats.org/officeDocument/2006/relationships/image" Target="../media/image16.svg"/></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97.svg"/></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3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4.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2.svg"/><Relationship Id="rId5" Type="http://schemas.openxmlformats.org/officeDocument/2006/relationships/image" Target="../media/image18.svg"/><Relationship Id="rId10" Type="http://schemas.openxmlformats.org/officeDocument/2006/relationships/image" Target="../media/image71.png"/><Relationship Id="rId4" Type="http://schemas.openxmlformats.org/officeDocument/2006/relationships/image" Target="../media/image17.png"/><Relationship Id="rId9" Type="http://schemas.openxmlformats.org/officeDocument/2006/relationships/image" Target="../media/image28.svg"/></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8.svg"/><Relationship Id="rId18" Type="http://schemas.openxmlformats.org/officeDocument/2006/relationships/image" Target="../media/image11.png"/><Relationship Id="rId26" Type="http://schemas.openxmlformats.org/officeDocument/2006/relationships/image" Target="../media/image47.png"/><Relationship Id="rId3" Type="http://schemas.openxmlformats.org/officeDocument/2006/relationships/image" Target="../media/image34.svg"/><Relationship Id="rId21" Type="http://schemas.openxmlformats.org/officeDocument/2006/relationships/image" Target="../media/image42.png"/><Relationship Id="rId7" Type="http://schemas.openxmlformats.org/officeDocument/2006/relationships/image" Target="../media/image36.svg"/><Relationship Id="rId12" Type="http://schemas.openxmlformats.org/officeDocument/2006/relationships/image" Target="../media/image27.png"/><Relationship Id="rId17" Type="http://schemas.openxmlformats.org/officeDocument/2006/relationships/image" Target="../media/image30.svg"/><Relationship Id="rId25" Type="http://schemas.openxmlformats.org/officeDocument/2006/relationships/image" Target="../media/image46.png"/><Relationship Id="rId2" Type="http://schemas.openxmlformats.org/officeDocument/2006/relationships/image" Target="../media/image33.png"/><Relationship Id="rId16" Type="http://schemas.openxmlformats.org/officeDocument/2006/relationships/image" Target="../media/image39.png"/><Relationship Id="rId20"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svg"/><Relationship Id="rId24" Type="http://schemas.openxmlformats.org/officeDocument/2006/relationships/image" Target="../media/image45.png"/><Relationship Id="rId5" Type="http://schemas.openxmlformats.org/officeDocument/2006/relationships/image" Target="../media/image2.svg"/><Relationship Id="rId15" Type="http://schemas.openxmlformats.org/officeDocument/2006/relationships/image" Target="../media/image38.svg"/><Relationship Id="rId23" Type="http://schemas.openxmlformats.org/officeDocument/2006/relationships/image" Target="../media/image44.png"/><Relationship Id="rId10" Type="http://schemas.openxmlformats.org/officeDocument/2006/relationships/image" Target="../media/image5.png"/><Relationship Id="rId19" Type="http://schemas.openxmlformats.org/officeDocument/2006/relationships/image" Target="../media/image40.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37.png"/><Relationship Id="rId22" Type="http://schemas.openxmlformats.org/officeDocument/2006/relationships/image" Target="../media/image43.png"/><Relationship Id="rId27"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42.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hyperlink" Target="https://blog.hootsuite.com/target-market/" TargetMode="External"/><Relationship Id="rId18" Type="http://schemas.openxmlformats.org/officeDocument/2006/relationships/hyperlink" Target="https://www.sprinklr.com/cxm/market-research/" TargetMode="External"/><Relationship Id="rId3" Type="http://schemas.openxmlformats.org/officeDocument/2006/relationships/image" Target="../media/image103.svg"/><Relationship Id="rId21" Type="http://schemas.openxmlformats.org/officeDocument/2006/relationships/image" Target="../media/image12.png"/><Relationship Id="rId7" Type="http://schemas.openxmlformats.org/officeDocument/2006/relationships/image" Target="../media/image6.svg"/><Relationship Id="rId12" Type="http://schemas.openxmlformats.org/officeDocument/2006/relationships/hyperlink" Target="https://www.investopedia.com/terms/t/target-market.asp" TargetMode="External"/><Relationship Id="rId17" Type="http://schemas.openxmlformats.org/officeDocument/2006/relationships/hyperlink" Target="https://grin.co/blog/reach-your-target-audience-more-effectively/" TargetMode="External"/><Relationship Id="rId2" Type="http://schemas.openxmlformats.org/officeDocument/2006/relationships/image" Target="../media/image102.png"/><Relationship Id="rId16" Type="http://schemas.openxmlformats.org/officeDocument/2006/relationships/hyperlink" Target="https://www.bigcommerce.com/articles/ecommerce/target-market-analysis/" TargetMode="External"/><Relationship Id="rId20" Type="http://schemas.openxmlformats.org/officeDocument/2006/relationships/hyperlink" Target="https://www.qualtrics.com/experience-management/brand/what-is-market-segmentation/"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learnenglish.britishcouncil.org/business-english/business-magazine/five-essential-marketing-trends" TargetMode="External"/><Relationship Id="rId5" Type="http://schemas.openxmlformats.org/officeDocument/2006/relationships/image" Target="../media/image16.svg"/><Relationship Id="rId15" Type="http://schemas.openxmlformats.org/officeDocument/2006/relationships/hyperlink" Target="https://ec.europa.eu/social/main.jsp?catId=1317&amp;langId=en" TargetMode="External"/><Relationship Id="rId23" Type="http://schemas.openxmlformats.org/officeDocument/2006/relationships/image" Target="../media/image32.svg"/><Relationship Id="rId10" Type="http://schemas.openxmlformats.org/officeDocument/2006/relationships/image" Target="../media/image11.png"/><Relationship Id="rId19" Type="http://schemas.openxmlformats.org/officeDocument/2006/relationships/hyperlink" Target="https://www.practicalbusinessskills.com/getting-started/creating-a-business-plan/understanding-the-market" TargetMode="External"/><Relationship Id="rId4" Type="http://schemas.openxmlformats.org/officeDocument/2006/relationships/image" Target="../media/image15.png"/><Relationship Id="rId9" Type="http://schemas.openxmlformats.org/officeDocument/2006/relationships/image" Target="../media/image105.svg"/><Relationship Id="rId14" Type="http://schemas.openxmlformats.org/officeDocument/2006/relationships/hyperlink" Target="https://www.techtarget.com/searchcio/definition/product-development-or-new-product-development-NPD" TargetMode="External"/><Relationship Id="rId22" Type="http://schemas.openxmlformats.org/officeDocument/2006/relationships/image" Target="../media/image31.png"/></Relationships>
</file>

<file path=ppt/slides/_rels/slide4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hyperlink" Target="https://www.investopedia.com/terms/m/market.asp" TargetMode="External"/><Relationship Id="rId18" Type="http://schemas.openxmlformats.org/officeDocument/2006/relationships/hyperlink" Target="https://www.investopedia.com/articles/technical/03/060303.asp" TargetMode="External"/><Relationship Id="rId3" Type="http://schemas.openxmlformats.org/officeDocument/2006/relationships/image" Target="../media/image103.svg"/><Relationship Id="rId21" Type="http://schemas.openxmlformats.org/officeDocument/2006/relationships/hyperlink" Target="https://www.dropbox.com/about" TargetMode="External"/><Relationship Id="rId7" Type="http://schemas.openxmlformats.org/officeDocument/2006/relationships/image" Target="../media/image6.svg"/><Relationship Id="rId12" Type="http://schemas.openxmlformats.org/officeDocument/2006/relationships/hyperlink" Target="https://blog.hubspot.com/sales/niche-market" TargetMode="External"/><Relationship Id="rId17" Type="http://schemas.openxmlformats.org/officeDocument/2006/relationships/hyperlink" Target="https://www.indiainfoline.com/knowledge-center/online-share-trading/how-to-identify-trends" TargetMode="External"/><Relationship Id="rId25" Type="http://schemas.openxmlformats.org/officeDocument/2006/relationships/image" Target="../media/image32.svg"/><Relationship Id="rId2" Type="http://schemas.openxmlformats.org/officeDocument/2006/relationships/image" Target="../media/image102.png"/><Relationship Id="rId16" Type="http://schemas.openxmlformats.org/officeDocument/2006/relationships/hyperlink" Target="https://www.semrush.com/blog/trends/" TargetMode="External"/><Relationship Id="rId20" Type="http://schemas.openxmlformats.org/officeDocument/2006/relationships/hyperlink" Target="https://www.coca-cola.co.uk/marketing/launches-and-innovation/coca-cola-zero-sugar-zero-caffeine-that-moment-when"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www.shopify.com/blog/niche-markets" TargetMode="External"/><Relationship Id="rId24"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hyperlink" Target="https://www.indeed.com/career-advice/career-development/market-structure" TargetMode="External"/><Relationship Id="rId23" Type="http://schemas.openxmlformats.org/officeDocument/2006/relationships/image" Target="../media/image12.png"/><Relationship Id="rId10" Type="http://schemas.openxmlformats.org/officeDocument/2006/relationships/image" Target="../media/image11.png"/><Relationship Id="rId19" Type="http://schemas.openxmlformats.org/officeDocument/2006/relationships/hyperlink" Target="https://www.investopedia.com/terms/t/trend.asp" TargetMode="External"/><Relationship Id="rId4" Type="http://schemas.openxmlformats.org/officeDocument/2006/relationships/image" Target="../media/image15.png"/><Relationship Id="rId9" Type="http://schemas.openxmlformats.org/officeDocument/2006/relationships/image" Target="../media/image105.svg"/><Relationship Id="rId14" Type="http://schemas.openxmlformats.org/officeDocument/2006/relationships/hyperlink" Target="https://www.managementstudyguide.com/what-is-market.htm" TargetMode="External"/><Relationship Id="rId22" Type="http://schemas.openxmlformats.org/officeDocument/2006/relationships/hyperlink" Target="https://techcrunch.com/gallery/a-brief-history-of-dropbox/"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6.svg"/><Relationship Id="rId18" Type="http://schemas.openxmlformats.org/officeDocument/2006/relationships/image" Target="../media/image116.png"/><Relationship Id="rId3" Type="http://schemas.openxmlformats.org/officeDocument/2006/relationships/image" Target="../media/image2.svg"/><Relationship Id="rId21" Type="http://schemas.openxmlformats.org/officeDocument/2006/relationships/image" Target="../media/image119.sv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115.svg"/><Relationship Id="rId2" Type="http://schemas.openxmlformats.org/officeDocument/2006/relationships/image" Target="../media/image1.png"/><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1.svg"/><Relationship Id="rId5" Type="http://schemas.openxmlformats.org/officeDocument/2006/relationships/image" Target="../media/image107.svg"/><Relationship Id="rId15" Type="http://schemas.openxmlformats.org/officeDocument/2006/relationships/image" Target="../media/image113.svg"/><Relationship Id="rId10" Type="http://schemas.openxmlformats.org/officeDocument/2006/relationships/image" Target="../media/image110.png"/><Relationship Id="rId19" Type="http://schemas.openxmlformats.org/officeDocument/2006/relationships/image" Target="../media/image117.svg"/><Relationship Id="rId4" Type="http://schemas.openxmlformats.org/officeDocument/2006/relationships/image" Target="../media/image106.png"/><Relationship Id="rId9" Type="http://schemas.openxmlformats.org/officeDocument/2006/relationships/image" Target="../media/image109.svg"/><Relationship Id="rId14" Type="http://schemas.openxmlformats.org/officeDocument/2006/relationships/image" Target="../media/image112.png"/><Relationship Id="rId22"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8.svg"/><Relationship Id="rId3" Type="http://schemas.openxmlformats.org/officeDocument/2006/relationships/image" Target="../media/image14.svg"/><Relationship Id="rId7" Type="http://schemas.openxmlformats.org/officeDocument/2006/relationships/image" Target="../media/image49.svg"/><Relationship Id="rId12" Type="http://schemas.openxmlformats.org/officeDocument/2006/relationships/image" Target="../media/image27.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8.svg"/><Relationship Id="rId5" Type="http://schemas.openxmlformats.org/officeDocument/2006/relationships/image" Target="../media/image16.svg"/><Relationship Id="rId15" Type="http://schemas.openxmlformats.org/officeDocument/2006/relationships/image" Target="../media/image53.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51.sv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5.svg"/><Relationship Id="rId7" Type="http://schemas.openxmlformats.org/officeDocument/2006/relationships/image" Target="../media/image12.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7.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svg"/><Relationship Id="rId3" Type="http://schemas.openxmlformats.org/officeDocument/2006/relationships/image" Target="../media/image60.svg"/><Relationship Id="rId7" Type="http://schemas.openxmlformats.org/officeDocument/2006/relationships/image" Target="../media/image18.svg"/><Relationship Id="rId12"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8.svg"/><Relationship Id="rId5" Type="http://schemas.openxmlformats.org/officeDocument/2006/relationships/image" Target="../media/image4.sv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890475" y="-2171729"/>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4478873" y="6861709"/>
            <a:ext cx="11622266" cy="123880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7651" y="8452049"/>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502">
            <a:off x="-1434135" y="-1156985"/>
            <a:ext cx="3750108" cy="3745193"/>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632729">
            <a:off x="16143270" y="-2037213"/>
            <a:ext cx="4881157" cy="4874760"/>
          </a:xfrm>
          <a:prstGeom prst="rect">
            <a:avLst/>
          </a:prstGeom>
        </p:spPr>
      </p:pic>
      <p:pic>
        <p:nvPicPr>
          <p:cNvPr id="7" name="Picture 7"/>
          <p:cNvPicPr>
            <a:picLocks noChangeAspect="1"/>
          </p:cNvPicPr>
          <p:nvPr/>
        </p:nvPicPr>
        <p:blipFill>
          <a:blip r:embed="rId12"/>
          <a:srcRect/>
          <a:stretch>
            <a:fillRect/>
          </a:stretch>
        </p:blipFill>
        <p:spPr>
          <a:xfrm>
            <a:off x="243213" y="715612"/>
            <a:ext cx="7274007" cy="7274007"/>
          </a:xfrm>
          <a:prstGeom prst="rect">
            <a:avLst/>
          </a:prstGeom>
        </p:spPr>
      </p:pic>
      <p:pic>
        <p:nvPicPr>
          <p:cNvPr id="8" name="Picture 8"/>
          <p:cNvPicPr>
            <a:picLocks noChangeAspect="1"/>
          </p:cNvPicPr>
          <p:nvPr/>
        </p:nvPicPr>
        <p:blipFill>
          <a:blip r:embed="rId13"/>
          <a:srcRect/>
          <a:stretch>
            <a:fillRect/>
          </a:stretch>
        </p:blipFill>
        <p:spPr>
          <a:xfrm>
            <a:off x="7752212" y="9258300"/>
            <a:ext cx="3710720" cy="779251"/>
          </a:xfrm>
          <a:prstGeom prst="rect">
            <a:avLst/>
          </a:prstGeom>
        </p:spPr>
      </p:pic>
      <p:sp>
        <p:nvSpPr>
          <p:cNvPr id="9" name="TextBox 9"/>
          <p:cNvSpPr txBox="1"/>
          <p:nvPr/>
        </p:nvSpPr>
        <p:spPr>
          <a:xfrm>
            <a:off x="7752212" y="3645911"/>
            <a:ext cx="9010597" cy="2390775"/>
          </a:xfrm>
          <a:prstGeom prst="rect">
            <a:avLst/>
          </a:prstGeom>
        </p:spPr>
        <p:txBody>
          <a:bodyPr lIns="0" tIns="0" rIns="0" bIns="0" anchor="t">
            <a:spAutoFit/>
          </a:bodyPr>
          <a:lstStyle/>
          <a:p>
            <a:pPr>
              <a:lnSpc>
                <a:spcPts val="6300"/>
              </a:lnSpc>
              <a:defRPr sz="4500">
                <a:solidFill>
                  <a:srgbClr val="000000"/>
                </a:solidFill>
                <a:latin typeface="Abhaya Libre Regular"/>
              </a:defRPr>
            </a:pPr>
            <a:r>
              <a:t>Promover el desarrollo regional fomentando la capacidad del sistema de FP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6" name="TextBox 6"/>
          <p:cNvSpPr txBox="1"/>
          <p:nvPr/>
        </p:nvSpPr>
        <p:spPr>
          <a:xfrm>
            <a:off x="4711253" y="1458553"/>
            <a:ext cx="8280738" cy="770736"/>
          </a:xfrm>
          <a:prstGeom prst="rect">
            <a:avLst/>
          </a:prstGeom>
        </p:spPr>
        <p:txBody>
          <a:bodyPr lIns="0" tIns="0" rIns="0" bIns="0" anchor="t">
            <a:spAutoFit/>
          </a:bodyPr>
          <a:lstStyle/>
          <a:p>
            <a:pPr algn="ctr">
              <a:lnSpc>
                <a:spcPts val="5449"/>
              </a:lnSpc>
              <a:defRPr sz="6410">
                <a:solidFill>
                  <a:srgbClr val="000000"/>
                </a:solidFill>
                <a:latin typeface="Abhaya Libre Regular"/>
              </a:defRPr>
            </a:pPr>
            <a:r>
              <a:t>Oferta y demanda</a:t>
            </a:r>
          </a:p>
        </p:txBody>
      </p:sp>
      <p:grpSp>
        <p:nvGrpSpPr>
          <p:cNvPr id="7" name="Group 7"/>
          <p:cNvGrpSpPr/>
          <p:nvPr/>
        </p:nvGrpSpPr>
        <p:grpSpPr>
          <a:xfrm>
            <a:off x="1042364" y="2990474"/>
            <a:ext cx="16089650" cy="5360168"/>
            <a:chOff x="-462" y="-41938"/>
            <a:chExt cx="21452865" cy="7146892"/>
          </a:xfrm>
        </p:grpSpPr>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4843" y="-41938"/>
              <a:ext cx="2640979" cy="2742814"/>
            </a:xfrm>
            <a:prstGeom prst="rect">
              <a:avLst/>
            </a:prstGeom>
          </p:spPr>
        </p:pic>
        <p:sp>
          <p:nvSpPr>
            <p:cNvPr id="9" name="TextBox 9"/>
            <p:cNvSpPr txBox="1"/>
            <p:nvPr/>
          </p:nvSpPr>
          <p:spPr>
            <a:xfrm>
              <a:off x="-462" y="3057692"/>
              <a:ext cx="9783703" cy="4047262"/>
            </a:xfrm>
            <a:prstGeom prst="rect">
              <a:avLst/>
            </a:prstGeom>
          </p:spPr>
          <p:txBody>
            <a:bodyPr lIns="0" tIns="0" rIns="0" bIns="0" anchor="t">
              <a:spAutoFit/>
            </a:bodyPr>
            <a:lstStyle/>
            <a:p>
              <a:pPr algn="just">
                <a:lnSpc>
                  <a:spcPts val="3359"/>
                </a:lnSpc>
                <a:defRPr sz="2400">
                  <a:solidFill>
                    <a:srgbClr val="000000"/>
                  </a:solidFill>
                  <a:latin typeface="Abhaya Libre Regular"/>
                </a:defRPr>
              </a:pPr>
              <a:r>
                <a:t>La oferta la crean los/as vendedores/as, mientras que la demanda la generan los/as compradores/as.</a:t>
              </a:r>
            </a:p>
            <a:p>
              <a:pPr algn="just">
                <a:lnSpc>
                  <a:spcPts val="3359"/>
                </a:lnSpc>
                <a:defRPr sz="2400">
                  <a:solidFill>
                    <a:srgbClr val="000000"/>
                  </a:solidFill>
                  <a:latin typeface="Abhaya Libre Regular"/>
                </a:defRPr>
              </a:pPr>
              <a:r>
                <a:t>Los mercados encuentran un equilibrio en el precio cuando la oferta y la demanda también están equilibradas. Pero ese equilibrio puede verse interrumpido por otros factores distintos al precio: los ingresos, las expectativas, la tecnología, el coste de producción y el número de compradores/as y vendedores/as que participan.</a:t>
              </a:r>
            </a:p>
          </p:txBody>
        </p:sp>
        <p:sp>
          <p:nvSpPr>
            <p:cNvPr id="11" name="TextBox 11"/>
            <p:cNvSpPr txBox="1"/>
            <p:nvPr/>
          </p:nvSpPr>
          <p:spPr>
            <a:xfrm>
              <a:off x="10412344" y="3026454"/>
              <a:ext cx="11040059" cy="4047262"/>
            </a:xfrm>
            <a:prstGeom prst="rect">
              <a:avLst/>
            </a:prstGeom>
          </p:spPr>
          <p:txBody>
            <a:bodyPr lIns="0" tIns="0" rIns="0" bIns="0" anchor="t">
              <a:spAutoFit/>
            </a:bodyPr>
            <a:lstStyle/>
            <a:p>
              <a:pPr algn="just">
                <a:lnSpc>
                  <a:spcPts val="3359"/>
                </a:lnSpc>
                <a:defRPr sz="2400">
                  <a:solidFill>
                    <a:srgbClr val="000000"/>
                  </a:solidFill>
                  <a:latin typeface="Abhaya Libre Regular"/>
                </a:defRPr>
              </a:pPr>
              <a:r>
                <a:t>En pocas palabras, la cantidad de bienes y servicios disponibles está determinada por lo que la gente quiere y su disposición a comprar. Los/as vendedores/as aumentan la producción cuando los/as compradores/as demandan más bienes y servicios. Los productores luego aumentan sus precios para obtener ganancias. Cuando la demanda disminuye, las empresas tienen que bajar sus precios y, por lo tanto, el número de bienes y servicios que traen al mercado.</a:t>
              </a: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82105" y="115587"/>
              <a:ext cx="2693009" cy="25852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378142" y="345374"/>
              <a:ext cx="2406643" cy="2355502"/>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901497" y="183363"/>
              <a:ext cx="2111332" cy="2532789"/>
            </a:xfrm>
            <a:prstGeom prst="rect">
              <a:avLst/>
            </a:prstGeom>
          </p:spPr>
        </p:pic>
      </p:grpSp>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614497">
            <a:off x="17215841" y="8047725"/>
            <a:ext cx="4352147" cy="434644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985611" y="2385050"/>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4772682" y="1024917"/>
            <a:ext cx="9324318" cy="77073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rPr dirty="0" err="1"/>
              <a:t>Segmentación</a:t>
            </a:r>
            <a:r>
              <a:rPr dirty="0"/>
              <a:t> del mercado</a:t>
            </a:r>
          </a:p>
        </p:txBody>
      </p:sp>
      <p:grpSp>
        <p:nvGrpSpPr>
          <p:cNvPr id="10" name="Group 10"/>
          <p:cNvGrpSpPr/>
          <p:nvPr/>
        </p:nvGrpSpPr>
        <p:grpSpPr>
          <a:xfrm>
            <a:off x="2861065" y="3081046"/>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6172200" y="2180334"/>
            <a:ext cx="10820400" cy="6740307"/>
          </a:xfrm>
          <a:prstGeom prst="rect">
            <a:avLst/>
          </a:prstGeom>
          <a:noFill/>
        </p:spPr>
        <p:txBody>
          <a:bodyPr wrap="square">
            <a:spAutoFit/>
          </a:bodyPr>
          <a:lstStyle/>
          <a:p>
            <a:pPr algn="just">
              <a:defRPr sz="2400" b="1">
                <a:latin typeface="Abhaya Libre Regular" panose="020B0604020202020204" charset="0"/>
                <a:cs typeface="Abhaya Libre Regular" panose="020B0604020202020204" charset="0"/>
              </a:defRPr>
            </a:pPr>
            <a:r>
              <a:t>Segmentación demográfica</a:t>
            </a:r>
          </a:p>
          <a:p>
            <a:pPr algn="just">
              <a:defRPr sz="2400">
                <a:latin typeface="Abhaya Libre Regular" panose="020B0604020202020204" charset="0"/>
                <a:cs typeface="Abhaya Libre Regular" panose="020B0604020202020204" charset="0"/>
              </a:defRPr>
            </a:pPr>
            <a:r>
              <a:t>Son las principales características que definen tu mercado objetivo. Todas las personas pueden ser identificadas en base a si pertenecen a un concreto grupo de edad específico, nivel de ingresos, género, ocupación y nivel de educación.</a:t>
            </a:r>
          </a:p>
          <a:p>
            <a:pPr algn="just"/>
            <a:endParaRPr lang="en-US" sz="2400" b="1" dirty="0">
              <a:latin typeface="Abhaya Libre Regular" panose="020B0604020202020204" charset="0"/>
              <a:cs typeface="Abhaya Libre Regular" panose="020B0604020202020204" charset="0"/>
            </a:endParaRPr>
          </a:p>
          <a:p>
            <a:pPr algn="just">
              <a:defRPr sz="2400" b="1">
                <a:latin typeface="Abhaya Libre Regular" panose="020B0604020202020204" charset="0"/>
                <a:cs typeface="Abhaya Libre Regular" panose="020B0604020202020204" charset="0"/>
              </a:defRPr>
            </a:pPr>
            <a:r>
              <a:t>Segmentación psicográfica</a:t>
            </a:r>
          </a:p>
          <a:p>
            <a:pPr algn="just">
              <a:defRPr sz="2400">
                <a:latin typeface="Abhaya Libre Regular" panose="020B0604020202020204" charset="0"/>
                <a:cs typeface="Abhaya Libre Regular" panose="020B0604020202020204" charset="0"/>
              </a:defRPr>
            </a:pPr>
            <a:r>
              <a:t>La base de este criterio de segmentación es el estilo de vida de las personas. La actitud, el interés y el valor del comprador o compradora ayuda a los equipos de marketing a clasificarlos en grupos pequeños.</a:t>
            </a:r>
          </a:p>
          <a:p>
            <a:pPr algn="just"/>
            <a:endParaRPr lang="en-US" sz="2400" dirty="0">
              <a:latin typeface="Abhaya Libre Regular" panose="020B0604020202020204" charset="0"/>
              <a:cs typeface="Abhaya Libre Regular" panose="020B0604020202020204" charset="0"/>
            </a:endParaRPr>
          </a:p>
          <a:p>
            <a:pPr algn="just">
              <a:defRPr sz="2400" b="1">
                <a:latin typeface="Abhaya Libre Regular" panose="020B0604020202020204" charset="0"/>
                <a:cs typeface="Abhaya Libre Regular" panose="020B0604020202020204" charset="0"/>
              </a:defRPr>
            </a:pPr>
            <a:r>
              <a:t>Segmentación conductual</a:t>
            </a:r>
          </a:p>
          <a:p>
            <a:pPr algn="just">
              <a:defRPr sz="2400">
                <a:latin typeface="Abhaya Libre Regular" panose="020B0604020202020204" charset="0"/>
                <a:cs typeface="Abhaya Libre Regular" panose="020B0604020202020204" charset="0"/>
              </a:defRPr>
            </a:pPr>
            <a:r>
              <a:t>La lealtad de la clientela hacia una marca en particular ayuda a los equipos de marketing a clasificarlos en grupos más pequeños. Cada grupo está formado por las personas fieles a una marca concreta.</a:t>
            </a:r>
          </a:p>
          <a:p>
            <a:pPr algn="just"/>
            <a:endParaRPr lang="en-US" sz="2400" dirty="0">
              <a:latin typeface="Abhaya Libre Regular" panose="020B0604020202020204" charset="0"/>
              <a:cs typeface="Abhaya Libre Regular" panose="020B0604020202020204" charset="0"/>
            </a:endParaRPr>
          </a:p>
          <a:p>
            <a:pPr algn="just">
              <a:defRPr sz="2400" b="1">
                <a:latin typeface="Abhaya Libre Regular" panose="020B0604020202020204" charset="0"/>
                <a:cs typeface="Abhaya Libre Regular" panose="020B0604020202020204" charset="0"/>
              </a:defRPr>
            </a:pPr>
            <a:r>
              <a:t>Segmentación geográfica</a:t>
            </a:r>
          </a:p>
          <a:p>
            <a:pPr algn="just">
              <a:defRPr sz="2400">
                <a:latin typeface="Abhaya Libre Regular" panose="020B0604020202020204" charset="0"/>
                <a:cs typeface="Abhaya Libre Regular" panose="020B0604020202020204" charset="0"/>
              </a:defRPr>
            </a:pPr>
            <a:r>
              <a:t>La segmentación geográfica se refiere a la clasificación del mercado en varias áreas geográficas. Los/as diferentes vendedores/as de cada punto geográfico no pueden tener estrategias similares porque las características de su clientela son distintas.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5029200" y="1794966"/>
            <a:ext cx="8280738" cy="770736"/>
          </a:xfrm>
          <a:prstGeom prst="rect">
            <a:avLst/>
          </a:prstGeom>
        </p:spPr>
        <p:txBody>
          <a:bodyPr lIns="0" tIns="0" rIns="0" bIns="0" anchor="t">
            <a:spAutoFit/>
          </a:bodyPr>
          <a:lstStyle/>
          <a:p>
            <a:pPr algn="ctr">
              <a:lnSpc>
                <a:spcPts val="5449"/>
              </a:lnSpc>
              <a:defRPr sz="6410">
                <a:solidFill>
                  <a:srgbClr val="000000"/>
                </a:solidFill>
                <a:latin typeface="Abhaya Libre Regular"/>
              </a:defRPr>
            </a:pPr>
            <a:r>
              <a:t>Mercado objetivo</a:t>
            </a:r>
          </a:p>
        </p:txBody>
      </p:sp>
      <p:sp>
        <p:nvSpPr>
          <p:cNvPr id="15" name="TextBox 14"/>
          <p:cNvSpPr txBox="1"/>
          <p:nvPr/>
        </p:nvSpPr>
        <p:spPr>
          <a:xfrm>
            <a:off x="1700485" y="2859723"/>
            <a:ext cx="10591800" cy="5632311"/>
          </a:xfrm>
          <a:prstGeom prst="rect">
            <a:avLst/>
          </a:prstGeom>
          <a:noFill/>
        </p:spPr>
        <p:txBody>
          <a:bodyPr wrap="square">
            <a:spAutoFit/>
          </a:bodyPr>
          <a:lstStyle/>
          <a:p>
            <a:pPr algn="just">
              <a:defRPr sz="2400">
                <a:latin typeface="Abhaya Libre Regular" panose="020B0604020202020204" charset="0"/>
                <a:cs typeface="Abhaya Libre Regular" panose="020B0604020202020204" charset="0"/>
              </a:defRPr>
            </a:pPr>
            <a:r>
              <a:rPr dirty="0"/>
              <a:t>Un mercado </a:t>
            </a:r>
            <a:r>
              <a:rPr dirty="0" err="1"/>
              <a:t>objetivo</a:t>
            </a:r>
            <a:r>
              <a:rPr dirty="0"/>
              <a:t> es un </a:t>
            </a:r>
            <a:r>
              <a:rPr dirty="0" err="1"/>
              <a:t>grupo</a:t>
            </a:r>
            <a:r>
              <a:rPr dirty="0"/>
              <a:t> de personas que </a:t>
            </a:r>
            <a:r>
              <a:rPr dirty="0" err="1"/>
              <a:t>han</a:t>
            </a:r>
            <a:r>
              <a:rPr dirty="0"/>
              <a:t> </a:t>
            </a:r>
            <a:r>
              <a:rPr dirty="0" err="1"/>
              <a:t>sido</a:t>
            </a:r>
            <a:r>
              <a:rPr dirty="0"/>
              <a:t> </a:t>
            </a:r>
            <a:r>
              <a:rPr dirty="0" err="1"/>
              <a:t>identificadas</a:t>
            </a:r>
            <a:r>
              <a:rPr dirty="0"/>
              <a:t> </a:t>
            </a:r>
            <a:r>
              <a:rPr dirty="0" err="1"/>
              <a:t>como</a:t>
            </a:r>
            <a:r>
              <a:rPr dirty="0"/>
              <a:t> </a:t>
            </a:r>
            <a:r>
              <a:rPr dirty="0" err="1"/>
              <a:t>clientela</a:t>
            </a:r>
            <a:r>
              <a:rPr dirty="0"/>
              <a:t> </a:t>
            </a:r>
            <a:r>
              <a:rPr dirty="0" err="1"/>
              <a:t>potencial</a:t>
            </a:r>
            <a:r>
              <a:rPr dirty="0"/>
              <a:t> </a:t>
            </a:r>
            <a:r>
              <a:rPr dirty="0" err="1"/>
              <a:t>más</a:t>
            </a:r>
            <a:r>
              <a:rPr dirty="0"/>
              <a:t> probable de un </a:t>
            </a:r>
            <a:r>
              <a:rPr dirty="0" err="1"/>
              <a:t>producto</a:t>
            </a:r>
            <a:r>
              <a:rPr dirty="0"/>
              <a:t> </a:t>
            </a:r>
            <a:r>
              <a:rPr dirty="0" err="1"/>
              <a:t>debido</a:t>
            </a:r>
            <a:r>
              <a:rPr dirty="0"/>
              <a:t> a sus </a:t>
            </a:r>
            <a:r>
              <a:rPr dirty="0" err="1"/>
              <a:t>características</a:t>
            </a:r>
            <a:r>
              <a:rPr dirty="0"/>
              <a:t> (</a:t>
            </a:r>
            <a:r>
              <a:rPr dirty="0" err="1"/>
              <a:t>edad</a:t>
            </a:r>
            <a:r>
              <a:rPr dirty="0"/>
              <a:t>, </a:t>
            </a:r>
            <a:r>
              <a:rPr dirty="0" err="1"/>
              <a:t>ingresos</a:t>
            </a:r>
            <a:r>
              <a:rPr dirty="0"/>
              <a:t>, </a:t>
            </a:r>
            <a:r>
              <a:rPr dirty="0" err="1"/>
              <a:t>estilo</a:t>
            </a:r>
            <a:r>
              <a:rPr dirty="0"/>
              <a:t> de </a:t>
            </a:r>
            <a:r>
              <a:rPr dirty="0" err="1"/>
              <a:t>vida</a:t>
            </a:r>
            <a:r>
              <a:rPr dirty="0"/>
              <a:t>...).</a:t>
            </a:r>
          </a:p>
          <a:p>
            <a:pPr algn="just"/>
            <a:endParaRPr lang="en-US" sz="240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rPr dirty="0"/>
              <a:t>¿</a:t>
            </a:r>
            <a:r>
              <a:rPr dirty="0" err="1"/>
              <a:t>Cómo</a:t>
            </a:r>
            <a:r>
              <a:rPr dirty="0"/>
              <a:t> </a:t>
            </a:r>
            <a:r>
              <a:rPr dirty="0" err="1"/>
              <a:t>definir</a:t>
            </a:r>
            <a:r>
              <a:rPr dirty="0"/>
              <a:t> </a:t>
            </a:r>
            <a:r>
              <a:rPr dirty="0" err="1"/>
              <a:t>el</a:t>
            </a:r>
            <a:r>
              <a:rPr dirty="0"/>
              <a:t> mercado </a:t>
            </a:r>
            <a:r>
              <a:rPr dirty="0" err="1"/>
              <a:t>objetivo</a:t>
            </a:r>
            <a:r>
              <a:rPr dirty="0"/>
              <a:t> del </a:t>
            </a:r>
            <a:r>
              <a:rPr dirty="0" err="1"/>
              <a:t>producto</a:t>
            </a:r>
            <a:r>
              <a:rPr dirty="0"/>
              <a:t>? </a:t>
            </a:r>
            <a:r>
              <a:rPr dirty="0" err="1"/>
              <a:t>Parte</a:t>
            </a:r>
            <a:r>
              <a:rPr dirty="0"/>
              <a:t> de la </a:t>
            </a:r>
            <a:r>
              <a:rPr dirty="0" err="1"/>
              <a:t>creación</a:t>
            </a:r>
            <a:r>
              <a:rPr dirty="0"/>
              <a:t> de un nuevo </a:t>
            </a:r>
            <a:r>
              <a:rPr dirty="0" err="1"/>
              <a:t>producto</a:t>
            </a:r>
            <a:r>
              <a:rPr dirty="0"/>
              <a:t> es </a:t>
            </a:r>
            <a:r>
              <a:rPr dirty="0" err="1"/>
              <a:t>imaginar</a:t>
            </a:r>
            <a:r>
              <a:rPr dirty="0"/>
              <a:t> a </a:t>
            </a:r>
            <a:r>
              <a:rPr dirty="0" err="1"/>
              <a:t>quién</a:t>
            </a:r>
            <a:r>
              <a:rPr dirty="0"/>
              <a:t> le </a:t>
            </a:r>
            <a:r>
              <a:rPr dirty="0" err="1"/>
              <a:t>puede</a:t>
            </a:r>
            <a:r>
              <a:rPr dirty="0"/>
              <a:t> </a:t>
            </a:r>
            <a:r>
              <a:rPr dirty="0" err="1"/>
              <a:t>llegar</a:t>
            </a:r>
            <a:r>
              <a:rPr dirty="0"/>
              <a:t> a </a:t>
            </a:r>
            <a:r>
              <a:rPr dirty="0" err="1"/>
              <a:t>interesar</a:t>
            </a:r>
            <a:r>
              <a:rPr dirty="0"/>
              <a:t>.</a:t>
            </a:r>
          </a:p>
          <a:p>
            <a:pPr algn="just"/>
            <a:endParaRPr lang="en-US" sz="240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rPr dirty="0"/>
              <a:t>Un nuevo </a:t>
            </a:r>
            <a:r>
              <a:rPr dirty="0" err="1"/>
              <a:t>producto</a:t>
            </a:r>
            <a:r>
              <a:rPr dirty="0"/>
              <a:t> debe </a:t>
            </a:r>
            <a:r>
              <a:rPr dirty="0" err="1"/>
              <a:t>satisfacer</a:t>
            </a:r>
            <a:r>
              <a:rPr dirty="0"/>
              <a:t> una </a:t>
            </a:r>
            <a:r>
              <a:rPr dirty="0" err="1"/>
              <a:t>necesidad</a:t>
            </a:r>
            <a:r>
              <a:rPr dirty="0"/>
              <a:t> o resolver un </a:t>
            </a:r>
            <a:r>
              <a:rPr dirty="0" err="1"/>
              <a:t>problema</a:t>
            </a:r>
            <a:r>
              <a:rPr dirty="0"/>
              <a:t>, o ambas </a:t>
            </a:r>
            <a:r>
              <a:rPr dirty="0" err="1"/>
              <a:t>cosas</a:t>
            </a:r>
            <a:r>
              <a:rPr dirty="0"/>
              <a:t>. </a:t>
            </a:r>
            <a:r>
              <a:rPr dirty="0" err="1"/>
              <a:t>Esa</a:t>
            </a:r>
            <a:r>
              <a:rPr dirty="0"/>
              <a:t> </a:t>
            </a:r>
            <a:r>
              <a:rPr dirty="0" err="1"/>
              <a:t>necesidad</a:t>
            </a:r>
            <a:r>
              <a:rPr dirty="0"/>
              <a:t> o </a:t>
            </a:r>
            <a:r>
              <a:rPr dirty="0" err="1"/>
              <a:t>problema</a:t>
            </a:r>
            <a:r>
              <a:rPr dirty="0"/>
              <a:t> </a:t>
            </a:r>
            <a:r>
              <a:rPr dirty="0" err="1"/>
              <a:t>probablemente</a:t>
            </a:r>
            <a:r>
              <a:rPr dirty="0"/>
              <a:t> no sea universal. Lo </a:t>
            </a:r>
            <a:r>
              <a:rPr dirty="0" err="1"/>
              <a:t>más</a:t>
            </a:r>
            <a:r>
              <a:rPr dirty="0"/>
              <a:t> probable es que sea </a:t>
            </a:r>
            <a:r>
              <a:rPr dirty="0" err="1"/>
              <a:t>necesario</a:t>
            </a:r>
            <a:r>
              <a:rPr dirty="0"/>
              <a:t> para un </a:t>
            </a:r>
            <a:r>
              <a:rPr dirty="0" err="1"/>
              <a:t>grupo</a:t>
            </a:r>
            <a:r>
              <a:rPr dirty="0"/>
              <a:t> </a:t>
            </a:r>
            <a:r>
              <a:rPr dirty="0" err="1"/>
              <a:t>concreto</a:t>
            </a:r>
            <a:r>
              <a:rPr dirty="0"/>
              <a:t> de </a:t>
            </a:r>
            <a:r>
              <a:rPr dirty="0" err="1"/>
              <a:t>consumidores</a:t>
            </a:r>
            <a:r>
              <a:rPr dirty="0"/>
              <a:t>/as, </a:t>
            </a:r>
            <a:r>
              <a:rPr dirty="0" err="1"/>
              <a:t>como</a:t>
            </a:r>
            <a:r>
              <a:rPr dirty="0"/>
              <a:t> personas </a:t>
            </a:r>
            <a:r>
              <a:rPr dirty="0" err="1"/>
              <a:t>vegetarianas</a:t>
            </a:r>
            <a:r>
              <a:rPr dirty="0"/>
              <a:t> </a:t>
            </a:r>
            <a:r>
              <a:rPr dirty="0" err="1"/>
              <a:t>preocupadas</a:t>
            </a:r>
            <a:r>
              <a:rPr dirty="0"/>
              <a:t> por </a:t>
            </a:r>
            <a:r>
              <a:rPr dirty="0" err="1"/>
              <a:t>el</a:t>
            </a:r>
            <a:r>
              <a:rPr dirty="0"/>
              <a:t> medio </a:t>
            </a:r>
            <a:r>
              <a:rPr dirty="0" err="1"/>
              <a:t>ambiente</a:t>
            </a:r>
            <a:r>
              <a:rPr dirty="0"/>
              <a:t>, o aficionadas la </a:t>
            </a:r>
            <a:r>
              <a:rPr dirty="0" err="1"/>
              <a:t>ciencia</a:t>
            </a:r>
            <a:r>
              <a:rPr dirty="0"/>
              <a:t>, o </a:t>
            </a:r>
            <a:r>
              <a:rPr dirty="0" err="1"/>
              <a:t>entusiastas</a:t>
            </a:r>
            <a:r>
              <a:rPr dirty="0"/>
              <a:t> de las </a:t>
            </a:r>
            <a:r>
              <a:rPr dirty="0" err="1"/>
              <a:t>actividades</a:t>
            </a:r>
            <a:r>
              <a:rPr dirty="0"/>
              <a:t> al </a:t>
            </a:r>
            <a:r>
              <a:rPr dirty="0" err="1"/>
              <a:t>aire</a:t>
            </a:r>
            <a:r>
              <a:rPr dirty="0"/>
              <a:t> libre. </a:t>
            </a:r>
            <a:r>
              <a:rPr dirty="0" err="1"/>
              <a:t>Puede</a:t>
            </a:r>
            <a:r>
              <a:rPr dirty="0"/>
              <a:t> ser </a:t>
            </a:r>
            <a:r>
              <a:rPr dirty="0" err="1"/>
              <a:t>atractivo</a:t>
            </a:r>
            <a:r>
              <a:rPr dirty="0"/>
              <a:t> para un/a </a:t>
            </a:r>
            <a:r>
              <a:rPr dirty="0" err="1"/>
              <a:t>adolescente</a:t>
            </a:r>
            <a:r>
              <a:rPr dirty="0"/>
              <a:t> o un/a </a:t>
            </a:r>
            <a:r>
              <a:rPr dirty="0" err="1"/>
              <a:t>trabajador</a:t>
            </a:r>
            <a:r>
              <a:rPr dirty="0"/>
              <a:t>/a de </a:t>
            </a:r>
            <a:r>
              <a:rPr dirty="0" err="1"/>
              <a:t>mediana</a:t>
            </a:r>
            <a:r>
              <a:rPr dirty="0"/>
              <a:t> </a:t>
            </a:r>
            <a:r>
              <a:rPr dirty="0" err="1"/>
              <a:t>edad</a:t>
            </a:r>
            <a:r>
              <a:rPr dirty="0"/>
              <a:t>, un/a </a:t>
            </a:r>
            <a:r>
              <a:rPr dirty="0" err="1"/>
              <a:t>cazador</a:t>
            </a:r>
            <a:r>
              <a:rPr dirty="0"/>
              <a:t>/a de </a:t>
            </a:r>
            <a:r>
              <a:rPr dirty="0" err="1"/>
              <a:t>gangas</a:t>
            </a:r>
            <a:r>
              <a:rPr dirty="0"/>
              <a:t> o </a:t>
            </a:r>
            <a:r>
              <a:rPr dirty="0" err="1"/>
              <a:t>alguien</a:t>
            </a:r>
            <a:r>
              <a:rPr dirty="0"/>
              <a:t> </a:t>
            </a:r>
            <a:r>
              <a:rPr dirty="0" err="1"/>
              <a:t>esnob</a:t>
            </a:r>
            <a:r>
              <a:rPr dirty="0"/>
              <a:t>.</a:t>
            </a:r>
          </a:p>
          <a:p>
            <a:pPr algn="just"/>
            <a:endParaRPr lang="en-US" sz="240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rPr dirty="0"/>
              <a:t>La </a:t>
            </a:r>
            <a:r>
              <a:rPr dirty="0" err="1"/>
              <a:t>visualización</a:t>
            </a:r>
            <a:r>
              <a:rPr dirty="0"/>
              <a:t> del mercado </a:t>
            </a:r>
            <a:r>
              <a:rPr dirty="0" err="1"/>
              <a:t>objetivo</a:t>
            </a:r>
            <a:r>
              <a:rPr dirty="0"/>
              <a:t> es </a:t>
            </a:r>
            <a:r>
              <a:rPr dirty="0" err="1"/>
              <a:t>parte</a:t>
            </a:r>
            <a:r>
              <a:rPr dirty="0"/>
              <a:t> del </a:t>
            </a:r>
            <a:r>
              <a:rPr dirty="0" err="1"/>
              <a:t>proceso</a:t>
            </a:r>
            <a:r>
              <a:rPr dirty="0"/>
              <a:t> de </a:t>
            </a:r>
            <a:r>
              <a:rPr dirty="0" err="1"/>
              <a:t>creación</a:t>
            </a:r>
            <a:r>
              <a:rPr dirty="0"/>
              <a:t> y </a:t>
            </a:r>
            <a:r>
              <a:rPr dirty="0" err="1"/>
              <a:t>refinación</a:t>
            </a:r>
            <a:r>
              <a:rPr dirty="0"/>
              <a:t> de un </a:t>
            </a:r>
            <a:r>
              <a:rPr dirty="0" err="1"/>
              <a:t>producto</a:t>
            </a:r>
            <a:r>
              <a:rPr dirty="0"/>
              <a:t>, e </a:t>
            </a:r>
            <a:r>
              <a:rPr dirty="0" err="1"/>
              <a:t>ayuda</a:t>
            </a:r>
            <a:r>
              <a:rPr dirty="0"/>
              <a:t> a </a:t>
            </a:r>
            <a:r>
              <a:rPr dirty="0" err="1"/>
              <a:t>tomar</a:t>
            </a:r>
            <a:r>
              <a:rPr dirty="0"/>
              <a:t> </a:t>
            </a:r>
            <a:r>
              <a:rPr dirty="0" err="1"/>
              <a:t>decisiones</a:t>
            </a:r>
            <a:r>
              <a:rPr dirty="0"/>
              <a:t> </a:t>
            </a:r>
            <a:r>
              <a:rPr dirty="0" err="1"/>
              <a:t>sobre</a:t>
            </a:r>
            <a:r>
              <a:rPr dirty="0"/>
              <a:t> </a:t>
            </a:r>
            <a:r>
              <a:rPr dirty="0" err="1"/>
              <a:t>el</a:t>
            </a:r>
            <a:r>
              <a:rPr dirty="0"/>
              <a:t> </a:t>
            </a:r>
            <a:r>
              <a:rPr dirty="0" err="1"/>
              <a:t>envasado</a:t>
            </a:r>
            <a:r>
              <a:rPr dirty="0"/>
              <a:t>, la </a:t>
            </a:r>
            <a:r>
              <a:rPr dirty="0" err="1"/>
              <a:t>comercialización</a:t>
            </a:r>
            <a:r>
              <a:rPr dirty="0"/>
              <a:t> y la </a:t>
            </a:r>
            <a:r>
              <a:rPr dirty="0" err="1"/>
              <a:t>colocación</a:t>
            </a:r>
            <a:r>
              <a:rPr dirty="0"/>
              <a:t>.</a:t>
            </a:r>
          </a:p>
        </p:txBody>
      </p:sp>
      <p:pic>
        <p:nvPicPr>
          <p:cNvPr id="9" name="Picture 8" descr="A picture containing person, outdoor, sport  Description automatically generated">
            <a:extLst>
              <a:ext uri="{FF2B5EF4-FFF2-40B4-BE49-F238E27FC236}">
                <a16:creationId xmlns:a16="http://schemas.microsoft.com/office/drawing/2014/main" id="{49906D1B-8E42-4D34-D26D-552F6347EE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48199" y="3367284"/>
            <a:ext cx="3639316" cy="546784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4876800" y="934646"/>
            <a:ext cx="9144000" cy="77073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rPr dirty="0" err="1"/>
              <a:t>Investigación</a:t>
            </a:r>
            <a:r>
              <a:rPr dirty="0"/>
              <a:t> de mercado</a:t>
            </a:r>
          </a:p>
        </p:txBody>
      </p:sp>
      <p:sp>
        <p:nvSpPr>
          <p:cNvPr id="15" name="TextBox 14"/>
          <p:cNvSpPr txBox="1"/>
          <p:nvPr/>
        </p:nvSpPr>
        <p:spPr>
          <a:xfrm>
            <a:off x="790954" y="1766946"/>
            <a:ext cx="16658845" cy="7879080"/>
          </a:xfrm>
          <a:prstGeom prst="rect">
            <a:avLst/>
          </a:prstGeom>
          <a:noFill/>
        </p:spPr>
        <p:txBody>
          <a:bodyPr wrap="square">
            <a:spAutoFit/>
          </a:bodyPr>
          <a:lstStyle/>
          <a:p>
            <a:pPr algn="just">
              <a:defRPr sz="2400">
                <a:latin typeface="Abhaya Libre Regular" panose="020B0604020202020204" charset="0"/>
                <a:cs typeface="Abhaya Libre Regular" panose="020B0604020202020204" charset="0"/>
              </a:defRPr>
            </a:pPr>
            <a:r>
              <a:rPr sz="2200" dirty="0"/>
              <a:t>La </a:t>
            </a:r>
            <a:r>
              <a:rPr sz="2200" dirty="0" err="1"/>
              <a:t>investigación</a:t>
            </a:r>
            <a:r>
              <a:rPr sz="2200" dirty="0"/>
              <a:t> de mercado es </a:t>
            </a:r>
            <a:r>
              <a:rPr sz="2200" dirty="0" err="1"/>
              <a:t>el</a:t>
            </a:r>
            <a:r>
              <a:rPr sz="2200" dirty="0"/>
              <a:t> </a:t>
            </a:r>
            <a:r>
              <a:rPr sz="2200" dirty="0" err="1"/>
              <a:t>proceso</a:t>
            </a:r>
            <a:r>
              <a:rPr sz="2200" dirty="0"/>
              <a:t> de </a:t>
            </a:r>
            <a:r>
              <a:rPr sz="2200" dirty="0" err="1"/>
              <a:t>recopilar</a:t>
            </a:r>
            <a:r>
              <a:rPr sz="2200" dirty="0"/>
              <a:t>, </a:t>
            </a:r>
            <a:r>
              <a:rPr sz="2200" dirty="0" err="1"/>
              <a:t>analizar</a:t>
            </a:r>
            <a:r>
              <a:rPr sz="2200" dirty="0"/>
              <a:t> e </a:t>
            </a:r>
            <a:r>
              <a:rPr sz="2200" dirty="0" err="1"/>
              <a:t>interpretar</a:t>
            </a:r>
            <a:r>
              <a:rPr sz="2200" dirty="0"/>
              <a:t> </a:t>
            </a:r>
            <a:r>
              <a:rPr sz="2200" dirty="0" err="1"/>
              <a:t>datos</a:t>
            </a:r>
            <a:r>
              <a:rPr sz="2200" dirty="0"/>
              <a:t> </a:t>
            </a:r>
            <a:r>
              <a:rPr sz="2200" dirty="0" err="1"/>
              <a:t>sobre</a:t>
            </a:r>
            <a:r>
              <a:rPr sz="2200" dirty="0"/>
              <a:t> </a:t>
            </a:r>
            <a:r>
              <a:rPr sz="2200" dirty="0" err="1"/>
              <a:t>competidores</a:t>
            </a:r>
            <a:r>
              <a:rPr sz="2200" dirty="0"/>
              <a:t>, mercados </a:t>
            </a:r>
            <a:r>
              <a:rPr sz="2200" dirty="0" err="1"/>
              <a:t>objetivo</a:t>
            </a:r>
            <a:r>
              <a:rPr sz="2200" dirty="0"/>
              <a:t> o una </a:t>
            </a:r>
            <a:r>
              <a:rPr sz="2200" dirty="0" err="1"/>
              <a:t>industria</a:t>
            </a:r>
            <a:r>
              <a:rPr sz="2200" dirty="0"/>
              <a:t> </a:t>
            </a:r>
            <a:r>
              <a:rPr sz="2200" dirty="0" err="1"/>
              <a:t>en</a:t>
            </a:r>
            <a:r>
              <a:rPr sz="2200" dirty="0"/>
              <a:t> general. Los/as empresarios/as </a:t>
            </a:r>
            <a:r>
              <a:rPr sz="2200" dirty="0" err="1"/>
              <a:t>pueden</a:t>
            </a:r>
            <a:r>
              <a:rPr sz="2200" dirty="0"/>
              <a:t> usar la </a:t>
            </a:r>
            <a:r>
              <a:rPr sz="2200" dirty="0" err="1"/>
              <a:t>investigación</a:t>
            </a:r>
            <a:r>
              <a:rPr sz="2200" dirty="0"/>
              <a:t> de mercado para </a:t>
            </a:r>
            <a:r>
              <a:rPr sz="2200" dirty="0" err="1"/>
              <a:t>tomar</a:t>
            </a:r>
            <a:r>
              <a:rPr sz="2200" dirty="0"/>
              <a:t> </a:t>
            </a:r>
            <a:r>
              <a:rPr sz="2200" dirty="0" err="1"/>
              <a:t>decisiones</a:t>
            </a:r>
            <a:r>
              <a:rPr sz="2200" dirty="0"/>
              <a:t> bien </a:t>
            </a:r>
            <a:r>
              <a:rPr sz="2200" dirty="0" err="1"/>
              <a:t>informadas</a:t>
            </a:r>
            <a:r>
              <a:rPr sz="2200" dirty="0"/>
              <a:t>, </a:t>
            </a:r>
            <a:r>
              <a:rPr sz="2200" dirty="0" err="1"/>
              <a:t>ya</a:t>
            </a:r>
            <a:r>
              <a:rPr sz="2200" dirty="0"/>
              <a:t> que </a:t>
            </a:r>
            <a:r>
              <a:rPr sz="2200" dirty="0" err="1"/>
              <a:t>elimina</a:t>
            </a:r>
            <a:r>
              <a:rPr sz="2200" dirty="0"/>
              <a:t> </a:t>
            </a:r>
            <a:r>
              <a:rPr sz="2200" dirty="0" err="1"/>
              <a:t>algunas</a:t>
            </a:r>
            <a:r>
              <a:rPr sz="2200" dirty="0"/>
              <a:t> de las </a:t>
            </a:r>
            <a:r>
              <a:rPr sz="2200" dirty="0" err="1"/>
              <a:t>conjeturas</a:t>
            </a:r>
            <a:r>
              <a:rPr sz="2200" dirty="0"/>
              <a:t> </a:t>
            </a:r>
            <a:r>
              <a:rPr sz="2200" dirty="0" err="1"/>
              <a:t>sobre</a:t>
            </a:r>
            <a:r>
              <a:rPr sz="2200" dirty="0"/>
              <a:t> </a:t>
            </a:r>
            <a:r>
              <a:rPr sz="2200" dirty="0" err="1"/>
              <a:t>cómo</a:t>
            </a:r>
            <a:r>
              <a:rPr sz="2200" dirty="0"/>
              <a:t> </a:t>
            </a:r>
            <a:r>
              <a:rPr sz="2200" dirty="0" err="1"/>
              <a:t>interactuar</a:t>
            </a:r>
            <a:r>
              <a:rPr sz="2200" dirty="0"/>
              <a:t> con la </a:t>
            </a:r>
            <a:r>
              <a:rPr sz="2200" dirty="0" err="1"/>
              <a:t>clientela</a:t>
            </a:r>
            <a:r>
              <a:rPr sz="2200" dirty="0"/>
              <a:t> y </a:t>
            </a:r>
            <a:r>
              <a:rPr sz="2200" dirty="0" err="1"/>
              <a:t>proporciona</a:t>
            </a:r>
            <a:r>
              <a:rPr sz="2200" dirty="0"/>
              <a:t> ideas para </a:t>
            </a:r>
            <a:r>
              <a:rPr sz="2200" dirty="0" err="1"/>
              <a:t>proyectos</a:t>
            </a:r>
            <a:r>
              <a:rPr sz="2200" dirty="0"/>
              <a:t> que </a:t>
            </a:r>
            <a:r>
              <a:rPr sz="2200" dirty="0" err="1"/>
              <a:t>tienen</a:t>
            </a:r>
            <a:r>
              <a:rPr sz="2200" dirty="0"/>
              <a:t> </a:t>
            </a:r>
            <a:r>
              <a:rPr sz="2200" dirty="0" err="1"/>
              <a:t>el</a:t>
            </a:r>
            <a:r>
              <a:rPr sz="2200" dirty="0"/>
              <a:t> mayor </a:t>
            </a:r>
            <a:r>
              <a:rPr sz="2200" dirty="0" err="1"/>
              <a:t>potencial</a:t>
            </a:r>
            <a:r>
              <a:rPr sz="2200" dirty="0"/>
              <a:t>. </a:t>
            </a:r>
          </a:p>
          <a:p>
            <a:pPr algn="just"/>
            <a:endParaRPr lang="en-US" sz="220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rPr sz="2200" dirty="0"/>
              <a:t>Las </a:t>
            </a:r>
            <a:r>
              <a:rPr sz="2200" dirty="0" err="1"/>
              <a:t>empresas</a:t>
            </a:r>
            <a:r>
              <a:rPr sz="2200" dirty="0"/>
              <a:t> </a:t>
            </a:r>
            <a:r>
              <a:rPr sz="2200" dirty="0" err="1"/>
              <a:t>utilizan</a:t>
            </a:r>
            <a:r>
              <a:rPr sz="2200" dirty="0"/>
              <a:t> la </a:t>
            </a:r>
            <a:r>
              <a:rPr sz="2200" dirty="0" err="1"/>
              <a:t>investigación</a:t>
            </a:r>
            <a:r>
              <a:rPr sz="2200" dirty="0"/>
              <a:t> de mercado </a:t>
            </a:r>
            <a:r>
              <a:rPr sz="2200" dirty="0" err="1"/>
              <a:t>en</a:t>
            </a:r>
            <a:r>
              <a:rPr sz="2200" dirty="0"/>
              <a:t> </a:t>
            </a:r>
            <a:r>
              <a:rPr sz="2200" dirty="0" err="1"/>
              <a:t>diversas</a:t>
            </a:r>
            <a:r>
              <a:rPr sz="2200" dirty="0"/>
              <a:t> </a:t>
            </a:r>
            <a:r>
              <a:rPr sz="2200" dirty="0" err="1"/>
              <a:t>etapas</a:t>
            </a:r>
            <a:r>
              <a:rPr sz="2200" dirty="0"/>
              <a:t> de </a:t>
            </a:r>
            <a:r>
              <a:rPr sz="2200" dirty="0" err="1"/>
              <a:t>crecimiento</a:t>
            </a:r>
            <a:r>
              <a:rPr sz="2200" dirty="0"/>
              <a:t> por </a:t>
            </a:r>
            <a:r>
              <a:rPr sz="2200" dirty="0" err="1"/>
              <a:t>diferentes</a:t>
            </a:r>
            <a:r>
              <a:rPr sz="2200" dirty="0"/>
              <a:t> </a:t>
            </a:r>
            <a:r>
              <a:rPr sz="2200" dirty="0" err="1"/>
              <a:t>razones</a:t>
            </a:r>
            <a:r>
              <a:rPr sz="2200" dirty="0"/>
              <a:t>. La </a:t>
            </a:r>
            <a:r>
              <a:rPr sz="2200" dirty="0" err="1"/>
              <a:t>investigación</a:t>
            </a:r>
            <a:r>
              <a:rPr sz="2200" dirty="0"/>
              <a:t> de mercado se </a:t>
            </a:r>
            <a:r>
              <a:rPr sz="2200" dirty="0" err="1"/>
              <a:t>puede</a:t>
            </a:r>
            <a:r>
              <a:rPr sz="2200" dirty="0"/>
              <a:t> </a:t>
            </a:r>
            <a:r>
              <a:rPr sz="2200" dirty="0" err="1"/>
              <a:t>utilizar</a:t>
            </a:r>
            <a:r>
              <a:rPr sz="2200" dirty="0"/>
              <a:t> para:</a:t>
            </a:r>
          </a:p>
          <a:p>
            <a:pPr algn="just"/>
            <a:endParaRPr lang="en-US" sz="220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rPr sz="2200" dirty="0" err="1"/>
              <a:t>Identificar</a:t>
            </a:r>
            <a:r>
              <a:rPr sz="2200" dirty="0"/>
              <a:t> </a:t>
            </a:r>
            <a:r>
              <a:rPr sz="2200" dirty="0" err="1"/>
              <a:t>nuevos</a:t>
            </a:r>
            <a:r>
              <a:rPr sz="2200" dirty="0"/>
              <a:t> mercados. La </a:t>
            </a:r>
            <a:r>
              <a:rPr sz="2200" dirty="0" err="1"/>
              <a:t>investigación</a:t>
            </a:r>
            <a:r>
              <a:rPr sz="2200" dirty="0"/>
              <a:t> de mercado </a:t>
            </a:r>
            <a:r>
              <a:rPr sz="2200" dirty="0" err="1"/>
              <a:t>puede</a:t>
            </a:r>
            <a:r>
              <a:rPr sz="2200" dirty="0"/>
              <a:t> </a:t>
            </a:r>
            <a:r>
              <a:rPr sz="2200" dirty="0" err="1"/>
              <a:t>ayudarte</a:t>
            </a:r>
            <a:r>
              <a:rPr sz="2200" dirty="0"/>
              <a:t> a </a:t>
            </a:r>
            <a:r>
              <a:rPr sz="2200" dirty="0" err="1"/>
              <a:t>descubrir</a:t>
            </a:r>
            <a:r>
              <a:rPr sz="2200" dirty="0"/>
              <a:t> la </a:t>
            </a:r>
            <a:r>
              <a:rPr sz="2200" dirty="0" err="1"/>
              <a:t>necesidad</a:t>
            </a:r>
            <a:r>
              <a:rPr sz="2200" dirty="0"/>
              <a:t> de </a:t>
            </a:r>
            <a:r>
              <a:rPr sz="2200" dirty="0" err="1"/>
              <a:t>tu</a:t>
            </a:r>
            <a:r>
              <a:rPr sz="2200" dirty="0"/>
              <a:t> </a:t>
            </a:r>
            <a:r>
              <a:rPr sz="2200" dirty="0" err="1"/>
              <a:t>producto</a:t>
            </a:r>
            <a:r>
              <a:rPr sz="2200" dirty="0"/>
              <a:t> </a:t>
            </a:r>
            <a:r>
              <a:rPr sz="2200" dirty="0" err="1"/>
              <a:t>en</a:t>
            </a:r>
            <a:r>
              <a:rPr sz="2200" dirty="0"/>
              <a:t> mercados que </a:t>
            </a:r>
            <a:r>
              <a:rPr sz="2200" dirty="0" err="1"/>
              <a:t>nunca</a:t>
            </a:r>
            <a:r>
              <a:rPr sz="2200" dirty="0"/>
              <a:t> has </a:t>
            </a:r>
            <a:r>
              <a:rPr sz="2200" dirty="0" err="1"/>
              <a:t>considerado</a:t>
            </a:r>
            <a:r>
              <a:rPr sz="2200" dirty="0"/>
              <a:t>.</a:t>
            </a:r>
          </a:p>
          <a:p>
            <a:pPr algn="just"/>
            <a:endParaRPr lang="en-US" sz="220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rPr sz="2200" dirty="0" err="1"/>
              <a:t>Mantenerse</a:t>
            </a:r>
            <a:r>
              <a:rPr sz="2200" dirty="0"/>
              <a:t> al tanto de las </a:t>
            </a:r>
            <a:r>
              <a:rPr sz="2200" dirty="0" err="1"/>
              <a:t>nuevas</a:t>
            </a:r>
            <a:r>
              <a:rPr sz="2200" dirty="0"/>
              <a:t> </a:t>
            </a:r>
            <a:r>
              <a:rPr sz="2200" dirty="0" err="1"/>
              <a:t>tendencias</a:t>
            </a:r>
            <a:r>
              <a:rPr sz="2200" dirty="0"/>
              <a:t> del mercado. La </a:t>
            </a:r>
            <a:r>
              <a:rPr sz="2200" dirty="0" err="1"/>
              <a:t>investigación</a:t>
            </a:r>
            <a:r>
              <a:rPr sz="2200" dirty="0"/>
              <a:t> de mercado </a:t>
            </a:r>
            <a:r>
              <a:rPr sz="2200" dirty="0" err="1"/>
              <a:t>puede</a:t>
            </a:r>
            <a:r>
              <a:rPr sz="2200" dirty="0"/>
              <a:t> </a:t>
            </a:r>
            <a:r>
              <a:rPr sz="2200" dirty="0" err="1"/>
              <a:t>mostrar</a:t>
            </a:r>
            <a:r>
              <a:rPr sz="2200" dirty="0"/>
              <a:t> </a:t>
            </a:r>
            <a:r>
              <a:rPr sz="2200" dirty="0" err="1"/>
              <a:t>nuevas</a:t>
            </a:r>
            <a:r>
              <a:rPr sz="2200" dirty="0"/>
              <a:t> </a:t>
            </a:r>
            <a:r>
              <a:rPr sz="2200" dirty="0" err="1"/>
              <a:t>tendencias</a:t>
            </a:r>
            <a:r>
              <a:rPr sz="2200" dirty="0"/>
              <a:t> y </a:t>
            </a:r>
            <a:r>
              <a:rPr sz="2200" dirty="0" err="1"/>
              <a:t>ayudarte</a:t>
            </a:r>
            <a:r>
              <a:rPr sz="2200" dirty="0"/>
              <a:t> a </a:t>
            </a:r>
            <a:r>
              <a:rPr sz="2200" dirty="0" err="1"/>
              <a:t>determinar</a:t>
            </a:r>
            <a:r>
              <a:rPr sz="2200" dirty="0"/>
              <a:t> </a:t>
            </a:r>
            <a:r>
              <a:rPr sz="2200" dirty="0" err="1"/>
              <a:t>estrategias</a:t>
            </a:r>
            <a:r>
              <a:rPr sz="2200" dirty="0"/>
              <a:t> para </a:t>
            </a:r>
            <a:r>
              <a:rPr sz="2200" dirty="0" err="1"/>
              <a:t>adaptarte</a:t>
            </a:r>
            <a:r>
              <a:rPr sz="2200" dirty="0"/>
              <a:t> a las </a:t>
            </a:r>
            <a:r>
              <a:rPr sz="2200" dirty="0" err="1"/>
              <a:t>nuevas</a:t>
            </a:r>
            <a:r>
              <a:rPr sz="2200" dirty="0"/>
              <a:t> </a:t>
            </a:r>
            <a:r>
              <a:rPr sz="2200" dirty="0" err="1"/>
              <a:t>condiciones</a:t>
            </a:r>
            <a:r>
              <a:rPr sz="2200" dirty="0"/>
              <a:t> del mercado.</a:t>
            </a:r>
          </a:p>
          <a:p>
            <a:pPr algn="just"/>
            <a:endParaRPr lang="en-US" sz="220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rPr sz="2200" dirty="0" err="1"/>
              <a:t>Determinar</a:t>
            </a:r>
            <a:r>
              <a:rPr sz="2200" dirty="0"/>
              <a:t> la </a:t>
            </a:r>
            <a:r>
              <a:rPr sz="2200" dirty="0" err="1"/>
              <a:t>demanda</a:t>
            </a:r>
            <a:r>
              <a:rPr sz="2200" dirty="0"/>
              <a:t> de un nuevo </a:t>
            </a:r>
            <a:r>
              <a:rPr sz="2200" dirty="0" err="1"/>
              <a:t>producto</a:t>
            </a:r>
            <a:r>
              <a:rPr sz="2200" dirty="0"/>
              <a:t> o </a:t>
            </a:r>
            <a:r>
              <a:rPr sz="2200" dirty="0" err="1"/>
              <a:t>servicio</a:t>
            </a:r>
            <a:r>
              <a:rPr sz="2200" dirty="0"/>
              <a:t>. Los </a:t>
            </a:r>
            <a:r>
              <a:rPr sz="2200" dirty="0" err="1"/>
              <a:t>grupos</a:t>
            </a:r>
            <a:r>
              <a:rPr sz="2200" dirty="0"/>
              <a:t> de </a:t>
            </a:r>
            <a:r>
              <a:rPr sz="2200" dirty="0" err="1"/>
              <a:t>sondeo</a:t>
            </a:r>
            <a:r>
              <a:rPr sz="2200" dirty="0"/>
              <a:t> y las </a:t>
            </a:r>
            <a:r>
              <a:rPr sz="2200" dirty="0" err="1"/>
              <a:t>encuestas</a:t>
            </a:r>
            <a:r>
              <a:rPr sz="2200" dirty="0"/>
              <a:t> </a:t>
            </a:r>
            <a:r>
              <a:rPr sz="2200" dirty="0" err="1"/>
              <a:t>pueden</a:t>
            </a:r>
            <a:r>
              <a:rPr sz="2200" dirty="0"/>
              <a:t> </a:t>
            </a:r>
            <a:r>
              <a:rPr sz="2200" dirty="0" err="1"/>
              <a:t>darte</a:t>
            </a:r>
            <a:r>
              <a:rPr sz="2200" dirty="0"/>
              <a:t> una idea de lo </a:t>
            </a:r>
            <a:r>
              <a:rPr sz="2200" dirty="0" err="1"/>
              <a:t>útil</a:t>
            </a:r>
            <a:r>
              <a:rPr sz="2200" dirty="0"/>
              <a:t> que </a:t>
            </a:r>
            <a:r>
              <a:rPr sz="2200" dirty="0" err="1"/>
              <a:t>será</a:t>
            </a:r>
            <a:r>
              <a:rPr sz="2200" dirty="0"/>
              <a:t> </a:t>
            </a:r>
            <a:r>
              <a:rPr sz="2200" dirty="0" err="1"/>
              <a:t>tu</a:t>
            </a:r>
            <a:r>
              <a:rPr sz="2200" dirty="0"/>
              <a:t> </a:t>
            </a:r>
            <a:r>
              <a:rPr sz="2200" dirty="0" err="1"/>
              <a:t>producto</a:t>
            </a:r>
            <a:r>
              <a:rPr sz="2200" dirty="0"/>
              <a:t> para los y las </a:t>
            </a:r>
            <a:r>
              <a:rPr sz="2200" dirty="0" err="1"/>
              <a:t>consumidoras</a:t>
            </a:r>
            <a:r>
              <a:rPr sz="2200" dirty="0"/>
              <a:t>.</a:t>
            </a:r>
          </a:p>
          <a:p>
            <a:pPr algn="just"/>
            <a:endParaRPr lang="en-US" sz="220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rPr sz="2200" dirty="0" err="1"/>
              <a:t>Encontrar</a:t>
            </a:r>
            <a:r>
              <a:rPr sz="2200" dirty="0"/>
              <a:t> un </a:t>
            </a:r>
            <a:r>
              <a:rPr sz="2200" dirty="0" err="1"/>
              <a:t>ajuste</a:t>
            </a:r>
            <a:r>
              <a:rPr sz="2200" dirty="0"/>
              <a:t> ideal de </a:t>
            </a:r>
            <a:r>
              <a:rPr sz="2200" dirty="0" err="1"/>
              <a:t>producto</a:t>
            </a:r>
            <a:r>
              <a:rPr sz="2200" dirty="0"/>
              <a:t>-mercado. La </a:t>
            </a:r>
            <a:r>
              <a:rPr sz="2200" dirty="0" err="1"/>
              <a:t>investigación</a:t>
            </a:r>
            <a:r>
              <a:rPr sz="2200" dirty="0"/>
              <a:t> de mercado </a:t>
            </a:r>
            <a:r>
              <a:rPr sz="2200" dirty="0" err="1"/>
              <a:t>puede</a:t>
            </a:r>
            <a:r>
              <a:rPr sz="2200" dirty="0"/>
              <a:t> </a:t>
            </a:r>
            <a:r>
              <a:rPr sz="2200" dirty="0" err="1"/>
              <a:t>ayudarte</a:t>
            </a:r>
            <a:r>
              <a:rPr sz="2200" dirty="0"/>
              <a:t> a </a:t>
            </a:r>
            <a:r>
              <a:rPr sz="2200" dirty="0" err="1"/>
              <a:t>descubrir</a:t>
            </a:r>
            <a:r>
              <a:rPr sz="2200" dirty="0"/>
              <a:t> </a:t>
            </a:r>
            <a:r>
              <a:rPr sz="2200" dirty="0" err="1"/>
              <a:t>el</a:t>
            </a:r>
            <a:r>
              <a:rPr sz="2200" dirty="0"/>
              <a:t> </a:t>
            </a:r>
            <a:r>
              <a:rPr sz="2200" dirty="0" err="1"/>
              <a:t>mejor</a:t>
            </a:r>
            <a:r>
              <a:rPr sz="2200" dirty="0"/>
              <a:t> </a:t>
            </a:r>
            <a:r>
              <a:rPr sz="2200" dirty="0" err="1"/>
              <a:t>momento</a:t>
            </a:r>
            <a:r>
              <a:rPr sz="2200" dirty="0"/>
              <a:t>, </a:t>
            </a:r>
            <a:r>
              <a:rPr sz="2200" dirty="0" err="1"/>
              <a:t>lugar</a:t>
            </a:r>
            <a:r>
              <a:rPr sz="2200" dirty="0"/>
              <a:t> y audiencia para </a:t>
            </a:r>
            <a:r>
              <a:rPr sz="2200" dirty="0" err="1"/>
              <a:t>tu</a:t>
            </a:r>
            <a:r>
              <a:rPr sz="2200" dirty="0"/>
              <a:t> </a:t>
            </a:r>
            <a:r>
              <a:rPr sz="2200" dirty="0" err="1"/>
              <a:t>producto</a:t>
            </a:r>
            <a:r>
              <a:rPr sz="2200" dirty="0"/>
              <a:t>.</a:t>
            </a:r>
          </a:p>
          <a:p>
            <a:pPr algn="just"/>
            <a:endParaRPr lang="en-US" sz="220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rPr sz="2200" dirty="0" err="1"/>
              <a:t>Fortalecer</a:t>
            </a:r>
            <a:r>
              <a:rPr sz="2200" dirty="0"/>
              <a:t> </a:t>
            </a:r>
            <a:r>
              <a:rPr sz="2200" dirty="0" err="1"/>
              <a:t>tu</a:t>
            </a:r>
            <a:r>
              <a:rPr sz="2200" dirty="0"/>
              <a:t> </a:t>
            </a:r>
            <a:r>
              <a:rPr sz="2200" dirty="0" err="1"/>
              <a:t>negocio</a:t>
            </a:r>
            <a:r>
              <a:rPr sz="2200" dirty="0"/>
              <a:t>. </a:t>
            </a:r>
            <a:r>
              <a:rPr sz="2200" dirty="0" err="1"/>
              <a:t>Puedes</a:t>
            </a:r>
            <a:r>
              <a:rPr sz="2200" dirty="0"/>
              <a:t> </a:t>
            </a:r>
            <a:r>
              <a:rPr sz="2200" dirty="0" err="1"/>
              <a:t>identificar</a:t>
            </a:r>
            <a:r>
              <a:rPr sz="2200" dirty="0"/>
              <a:t> </a:t>
            </a:r>
            <a:r>
              <a:rPr sz="2200" dirty="0" err="1"/>
              <a:t>cualquier</a:t>
            </a:r>
            <a:r>
              <a:rPr sz="2200" dirty="0"/>
              <a:t> </a:t>
            </a:r>
            <a:r>
              <a:rPr sz="2200" dirty="0" err="1"/>
              <a:t>área</a:t>
            </a:r>
            <a:r>
              <a:rPr sz="2200" dirty="0"/>
              <a:t> </a:t>
            </a:r>
            <a:r>
              <a:rPr sz="2200" dirty="0" err="1"/>
              <a:t>problemática</a:t>
            </a:r>
            <a:r>
              <a:rPr sz="2200" dirty="0"/>
              <a:t> de </a:t>
            </a:r>
            <a:r>
              <a:rPr sz="2200" dirty="0" err="1"/>
              <a:t>tu</a:t>
            </a:r>
            <a:r>
              <a:rPr sz="2200" dirty="0"/>
              <a:t> </a:t>
            </a:r>
            <a:r>
              <a:rPr sz="2200" dirty="0" err="1"/>
              <a:t>negocio</a:t>
            </a:r>
            <a:r>
              <a:rPr sz="2200" dirty="0"/>
              <a:t> antes para </a:t>
            </a:r>
            <a:r>
              <a:rPr sz="2200" dirty="0" err="1"/>
              <a:t>evitar</a:t>
            </a:r>
            <a:r>
              <a:rPr sz="2200" dirty="0"/>
              <a:t> </a:t>
            </a:r>
            <a:r>
              <a:rPr sz="2200" dirty="0" err="1"/>
              <a:t>interrupciones</a:t>
            </a:r>
            <a:r>
              <a:rPr sz="2200" dirty="0"/>
              <a:t> </a:t>
            </a:r>
            <a:r>
              <a:rPr sz="2200" dirty="0" err="1"/>
              <a:t>costosas</a:t>
            </a:r>
            <a:r>
              <a:rPr sz="2200" dirty="0"/>
              <a:t> </a:t>
            </a:r>
            <a:r>
              <a:rPr sz="2200" dirty="0" err="1"/>
              <a:t>más</a:t>
            </a:r>
            <a:r>
              <a:rPr sz="2200" dirty="0"/>
              <a:t> </a:t>
            </a:r>
            <a:r>
              <a:rPr sz="2200" dirty="0" err="1"/>
              <a:t>adelante</a:t>
            </a:r>
            <a:r>
              <a:rPr sz="2200" dirty="0"/>
              <a:t>.</a:t>
            </a:r>
          </a:p>
          <a:p>
            <a:pPr algn="just"/>
            <a:endParaRPr lang="en-US" sz="220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rPr sz="2200" dirty="0" err="1"/>
              <a:t>Mejorar</a:t>
            </a:r>
            <a:r>
              <a:rPr sz="2200" dirty="0"/>
              <a:t> la </a:t>
            </a:r>
            <a:r>
              <a:rPr sz="2200" dirty="0" err="1"/>
              <a:t>reputación</a:t>
            </a:r>
            <a:r>
              <a:rPr sz="2200" dirty="0"/>
              <a:t> de </a:t>
            </a:r>
            <a:r>
              <a:rPr sz="2200" dirty="0" err="1"/>
              <a:t>tu</a:t>
            </a:r>
            <a:r>
              <a:rPr sz="2200" dirty="0"/>
              <a:t> </a:t>
            </a:r>
            <a:r>
              <a:rPr sz="2200" dirty="0" err="1"/>
              <a:t>marca</a:t>
            </a:r>
            <a:r>
              <a:rPr sz="2200" dirty="0"/>
              <a:t>. </a:t>
            </a:r>
            <a:r>
              <a:rPr sz="2200" dirty="0" err="1"/>
              <a:t>Comprender</a:t>
            </a:r>
            <a:r>
              <a:rPr sz="2200" dirty="0"/>
              <a:t> </a:t>
            </a:r>
            <a:r>
              <a:rPr sz="2200" dirty="0" err="1"/>
              <a:t>cómo</a:t>
            </a:r>
            <a:r>
              <a:rPr sz="2200" dirty="0"/>
              <a:t> los/as </a:t>
            </a:r>
            <a:r>
              <a:rPr sz="2200" dirty="0" err="1"/>
              <a:t>consumidores</a:t>
            </a:r>
            <a:r>
              <a:rPr sz="2200" dirty="0"/>
              <a:t>/as </a:t>
            </a:r>
            <a:r>
              <a:rPr sz="2200" dirty="0" err="1"/>
              <a:t>perciben</a:t>
            </a:r>
            <a:r>
              <a:rPr sz="2200" dirty="0"/>
              <a:t> </a:t>
            </a:r>
            <a:r>
              <a:rPr sz="2200" dirty="0" err="1"/>
              <a:t>tu</a:t>
            </a:r>
            <a:r>
              <a:rPr sz="2200" dirty="0"/>
              <a:t> </a:t>
            </a:r>
            <a:r>
              <a:rPr sz="2200" dirty="0" err="1"/>
              <a:t>marca</a:t>
            </a:r>
            <a:r>
              <a:rPr sz="2200" dirty="0"/>
              <a:t> </a:t>
            </a:r>
            <a:r>
              <a:rPr sz="2200" dirty="0" err="1"/>
              <a:t>puede</a:t>
            </a:r>
            <a:r>
              <a:rPr sz="2200" dirty="0"/>
              <a:t> </a:t>
            </a:r>
            <a:r>
              <a:rPr sz="2200" dirty="0" err="1"/>
              <a:t>ayudarte</a:t>
            </a:r>
            <a:r>
              <a:rPr sz="2200" dirty="0"/>
              <a:t> a </a:t>
            </a:r>
            <a:r>
              <a:rPr sz="2200" dirty="0" err="1"/>
              <a:t>dar</a:t>
            </a:r>
            <a:r>
              <a:rPr sz="2200" dirty="0"/>
              <a:t> forma a </a:t>
            </a:r>
            <a:r>
              <a:rPr sz="2200" dirty="0" err="1"/>
              <a:t>futuras</a:t>
            </a:r>
            <a:r>
              <a:rPr sz="2200" dirty="0"/>
              <a:t> </a:t>
            </a:r>
            <a:r>
              <a:rPr sz="2200" dirty="0" err="1"/>
              <a:t>estrategias</a:t>
            </a:r>
            <a:r>
              <a:rPr sz="2200" dirty="0"/>
              <a:t> de </a:t>
            </a:r>
            <a:r>
              <a:rPr sz="2200" dirty="0" err="1"/>
              <a:t>gestión</a:t>
            </a:r>
            <a:r>
              <a:rPr sz="2200" dirty="0"/>
              <a:t> de </a:t>
            </a:r>
            <a:r>
              <a:rPr sz="2200" dirty="0" err="1"/>
              <a:t>marca</a:t>
            </a:r>
            <a:r>
              <a:rPr sz="2200" dirty="0"/>
              <a:t>.</a:t>
            </a:r>
          </a:p>
        </p:txBody>
      </p:sp>
      <p:pic>
        <p:nvPicPr>
          <p:cNvPr id="10" name="Picture 14">
            <a:extLst>
              <a:ext uri="{FF2B5EF4-FFF2-40B4-BE49-F238E27FC236}">
                <a16:creationId xmlns:a16="http://schemas.microsoft.com/office/drawing/2014/main" id="{46D71802-9D8F-787F-40B6-C86BC8FE40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031809" y="1988458"/>
            <a:ext cx="9796887" cy="7035946"/>
          </a:xfrm>
          <a:prstGeom prst="rect">
            <a:avLst/>
          </a:prstGeom>
        </p:spPr>
      </p:pic>
    </p:spTree>
    <p:extLst>
      <p:ext uri="{BB962C8B-B14F-4D97-AF65-F5344CB8AC3E}">
        <p14:creationId xmlns:p14="http://schemas.microsoft.com/office/powerpoint/2010/main" val="3436456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anchor="t">
            <a:spAutoFit/>
          </a:bodyPr>
          <a:lstStyle/>
          <a:p>
            <a:pPr algn="ctr">
              <a:lnSpc>
                <a:spcPct val="150000"/>
              </a:lnSpc>
              <a:defRPr sz="9000">
                <a:solidFill>
                  <a:srgbClr val="04989E"/>
                </a:solidFill>
                <a:latin typeface="Abhaya Libre Regular"/>
              </a:defRPr>
            </a:pPr>
            <a:r>
              <a:t>Público objetivo</a:t>
            </a:r>
          </a:p>
        </p:txBody>
      </p:sp>
      <p:pic>
        <p:nvPicPr>
          <p:cNvPr id="17" name="Picture 17"/>
          <p:cNvPicPr>
            <a:picLocks noChangeAspect="1"/>
          </p:cNvPicPr>
          <p:nvPr/>
        </p:nvPicPr>
        <p:blipFill>
          <a:blip r:embed="rId16"/>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7"/>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2228538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Innovación
Emprendimiento</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828800" y="2820070"/>
            <a:ext cx="9316593" cy="5651547"/>
          </a:xfrm>
          <a:prstGeom prst="rect">
            <a:avLst/>
          </a:prstGeom>
        </p:spPr>
        <p:txBody>
          <a:bodyPr wrap="square" lIns="0" tIns="0" rIns="0" bIns="0" anchor="t">
            <a:spAutoFit/>
          </a:bodyPr>
          <a:lstStyle/>
          <a:p>
            <a:pPr algn="just">
              <a:lnSpc>
                <a:spcPts val="3359"/>
              </a:lnSpc>
              <a:defRPr sz="2400">
                <a:solidFill>
                  <a:srgbClr val="000000"/>
                </a:solidFill>
                <a:latin typeface="Abhaya Libre Regular"/>
              </a:defRPr>
            </a:pPr>
            <a:r>
              <a:t>Un público objetivo es un grupo de personas identificadas como clientela potencial de un negocio. El público objetivo comparte rasgos demográficos similares que incluyen, entre otros:</a:t>
            </a:r>
          </a:p>
          <a:p>
            <a:pPr marL="342900" indent="-342900" algn="just">
              <a:lnSpc>
                <a:spcPts val="3359"/>
              </a:lnSpc>
              <a:buFont typeface="Arial" panose="020B0604020202020204" pitchFamily="34" charset="0"/>
              <a:buChar char="•"/>
              <a:defRPr sz="2400">
                <a:solidFill>
                  <a:srgbClr val="000000"/>
                </a:solidFill>
                <a:latin typeface="Abhaya Libre Regular"/>
              </a:defRPr>
            </a:pPr>
            <a:r>
              <a:t>Edad</a:t>
            </a:r>
          </a:p>
          <a:p>
            <a:pPr marL="342900" indent="-342900" algn="just">
              <a:lnSpc>
                <a:spcPts val="3359"/>
              </a:lnSpc>
              <a:buFont typeface="Arial" panose="020B0604020202020204" pitchFamily="34" charset="0"/>
              <a:buChar char="•"/>
              <a:defRPr sz="2400">
                <a:solidFill>
                  <a:srgbClr val="000000"/>
                </a:solidFill>
                <a:latin typeface="Abhaya Libre Regular"/>
              </a:defRPr>
            </a:pPr>
            <a:r>
              <a:t>Género</a:t>
            </a:r>
          </a:p>
          <a:p>
            <a:pPr marL="342900" indent="-342900" algn="just">
              <a:lnSpc>
                <a:spcPts val="3359"/>
              </a:lnSpc>
              <a:buFont typeface="Arial" panose="020B0604020202020204" pitchFamily="34" charset="0"/>
              <a:buChar char="•"/>
              <a:defRPr sz="2400">
                <a:solidFill>
                  <a:srgbClr val="000000"/>
                </a:solidFill>
                <a:latin typeface="Abhaya Libre Regular"/>
              </a:defRPr>
            </a:pPr>
            <a:r>
              <a:t>Ubicación</a:t>
            </a:r>
          </a:p>
          <a:p>
            <a:pPr marL="342900" indent="-342900" algn="just">
              <a:lnSpc>
                <a:spcPts val="3359"/>
              </a:lnSpc>
              <a:buFont typeface="Arial" panose="020B0604020202020204" pitchFamily="34" charset="0"/>
              <a:buChar char="•"/>
              <a:defRPr sz="2400">
                <a:solidFill>
                  <a:srgbClr val="000000"/>
                </a:solidFill>
                <a:latin typeface="Abhaya Libre Regular"/>
              </a:defRPr>
            </a:pPr>
            <a:r>
              <a:t>Educación</a:t>
            </a:r>
          </a:p>
          <a:p>
            <a:pPr marL="342900" indent="-342900" algn="just">
              <a:lnSpc>
                <a:spcPts val="3359"/>
              </a:lnSpc>
              <a:buFont typeface="Arial" panose="020B0604020202020204" pitchFamily="34" charset="0"/>
              <a:buChar char="•"/>
              <a:defRPr sz="2400">
                <a:solidFill>
                  <a:srgbClr val="000000"/>
                </a:solidFill>
                <a:latin typeface="Abhaya Libre Regular"/>
              </a:defRPr>
            </a:pPr>
            <a:r>
              <a:t>Estatus socioeconómico</a:t>
            </a:r>
          </a:p>
          <a:p>
            <a:pPr algn="just">
              <a:lnSpc>
                <a:spcPts val="3359"/>
              </a:lnSpc>
              <a:defRPr sz="2400">
                <a:solidFill>
                  <a:srgbClr val="000000"/>
                </a:solidFill>
                <a:latin typeface="Abhaya Libre Regular"/>
              </a:defRPr>
            </a:pPr>
            <a:r>
              <a:t>Identificar a tu público objetivo como un negocio puede ayudar a elaborar estrategias de marketing y definir a tu clientela principal. En lugar de gastar dinero y recursos tratando de atender a cada persona, definir un público objetivo permite un alcance más intencional y personal a aquellas personas más propensas a comprar tu producto o servicio.</a:t>
            </a: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8" name="TextBox 37"/>
          <p:cNvSpPr txBox="1"/>
          <p:nvPr/>
        </p:nvSpPr>
        <p:spPr>
          <a:xfrm>
            <a:off x="3811328" y="1299823"/>
            <a:ext cx="5585183" cy="1077218"/>
          </a:xfrm>
          <a:prstGeom prst="rect">
            <a:avLst/>
          </a:prstGeom>
          <a:noFill/>
        </p:spPr>
        <p:txBody>
          <a:bodyPr wrap="none">
            <a:spAutoFit/>
          </a:bodyPr>
          <a:lstStyle/>
          <a:p>
            <a:pPr>
              <a:defRPr sz="6400">
                <a:latin typeface="Abhaya Libre Regular" panose="020B0604020202020204" charset="0"/>
                <a:cs typeface="Abhaya Libre Regular" panose="020B0604020202020204" charset="0"/>
              </a:defRPr>
            </a:pPr>
            <a:r>
              <a:t>Público objetivo</a:t>
            </a:r>
          </a:p>
        </p:txBody>
      </p:sp>
    </p:spTree>
    <p:extLst>
      <p:ext uri="{BB962C8B-B14F-4D97-AF65-F5344CB8AC3E}">
        <p14:creationId xmlns:p14="http://schemas.microsoft.com/office/powerpoint/2010/main" val="4081526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3886200" y="1024917"/>
            <a:ext cx="10591800" cy="692497"/>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Cómo recopilar datos básicos</a:t>
            </a: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562600" y="2180334"/>
            <a:ext cx="11658600" cy="6740307"/>
          </a:xfrm>
          <a:prstGeom prst="rect">
            <a:avLst/>
          </a:prstGeom>
          <a:noFill/>
        </p:spPr>
        <p:txBody>
          <a:bodyPr wrap="square">
            <a:spAutoFit/>
          </a:bodyPr>
          <a:lstStyle/>
          <a:p>
            <a:pPr marL="342900" indent="-342900" algn="just">
              <a:buFont typeface="Arial" panose="020B0604020202020204" pitchFamily="34" charset="0"/>
              <a:buChar char="•"/>
              <a:defRPr sz="2400">
                <a:latin typeface="Abhaya Libre Regular" panose="020B0604020202020204" charset="0"/>
                <a:cs typeface="Abhaya Libre Regular" panose="020B0604020202020204" charset="0"/>
              </a:defRPr>
            </a:pPr>
            <a:r>
              <a:t>Entrevistar a la clientela potencial o existente.</a:t>
            </a:r>
          </a:p>
          <a:p>
            <a:pPr marL="342900" indent="-342900" algn="just">
              <a:buFont typeface="Arial" panose="020B0604020202020204" pitchFamily="34" charset="0"/>
              <a:buChar char="•"/>
              <a:defRPr sz="2400">
                <a:latin typeface="Abhaya Libre Regular" panose="020B0604020202020204" charset="0"/>
                <a:cs typeface="Abhaya Libre Regular" panose="020B0604020202020204" charset="0"/>
              </a:defRPr>
            </a:pPr>
            <a:r>
              <a:t>Enviar una encuesta general de evaluación del mercado.</a:t>
            </a:r>
          </a:p>
          <a:p>
            <a:pPr marL="342900" indent="-342900" algn="just">
              <a:buFont typeface="Arial" panose="020B0604020202020204" pitchFamily="34" charset="0"/>
              <a:buChar char="•"/>
              <a:defRPr sz="2400">
                <a:latin typeface="Abhaya Libre Regular" panose="020B0604020202020204" charset="0"/>
                <a:cs typeface="Abhaya Libre Regular" panose="020B0604020202020204" charset="0"/>
              </a:defRPr>
            </a:pPr>
            <a:r>
              <a:t>Realizar una prueba del producto.</a:t>
            </a:r>
          </a:p>
          <a:p>
            <a:pPr marL="342900" indent="-342900" algn="just">
              <a:buFont typeface="Arial" panose="020B0604020202020204" pitchFamily="34" charset="0"/>
              <a:buChar char="•"/>
              <a:defRPr sz="2400">
                <a:latin typeface="Abhaya Libre Regular" panose="020B0604020202020204" charset="0"/>
                <a:cs typeface="Abhaya Libre Regular" panose="020B0604020202020204" charset="0"/>
              </a:defRPr>
            </a:pPr>
            <a:r>
              <a:t>Investigar a tus competidores.</a:t>
            </a:r>
          </a:p>
          <a:p>
            <a:pPr algn="just"/>
            <a:endParaRPr lang="en-US" sz="240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t>Si tu empresa ya tiene clientes, también puedes utilizar los datos de consumidores/as en transacciones pasadas, tales como:</a:t>
            </a:r>
          </a:p>
          <a:p>
            <a:pPr algn="just"/>
            <a:endParaRPr lang="en-US" sz="2400" dirty="0">
              <a:latin typeface="Abhaya Libre Regular" panose="020B0604020202020204" charset="0"/>
              <a:cs typeface="Abhaya Libre Regular" panose="020B0604020202020204" charset="0"/>
            </a:endParaRPr>
          </a:p>
          <a:p>
            <a:pPr marL="342900" indent="-342900" algn="just">
              <a:buFont typeface="Arial" panose="020B0604020202020204" pitchFamily="34" charset="0"/>
              <a:buChar char="•"/>
              <a:defRPr sz="2400">
                <a:latin typeface="Abhaya Libre Regular" panose="020B0604020202020204" charset="0"/>
                <a:cs typeface="Abhaya Libre Regular" panose="020B0604020202020204" charset="0"/>
              </a:defRPr>
            </a:pPr>
            <a:r>
              <a:t>Encuestas en el momento de la compra, en línea, en eventos, etc.</a:t>
            </a:r>
          </a:p>
          <a:p>
            <a:pPr marL="342900" indent="-342900" algn="just">
              <a:buFont typeface="Arial" panose="020B0604020202020204" pitchFamily="34" charset="0"/>
              <a:buChar char="•"/>
              <a:defRPr sz="2400">
                <a:latin typeface="Abhaya Libre Regular" panose="020B0604020202020204" charset="0"/>
                <a:cs typeface="Abhaya Libre Regular" panose="020B0604020202020204" charset="0"/>
              </a:defRPr>
            </a:pPr>
            <a:r>
              <a:t>Transacciones pasadas, pedidos y comunicaciones.</a:t>
            </a:r>
          </a:p>
          <a:p>
            <a:pPr marL="342900" indent="-342900" algn="just">
              <a:buFont typeface="Arial" panose="020B0604020202020204" pitchFamily="34" charset="0"/>
              <a:buChar char="•"/>
              <a:defRPr sz="2400">
                <a:latin typeface="Abhaya Libre Regular" panose="020B0604020202020204" charset="0"/>
                <a:cs typeface="Abhaya Libre Regular" panose="020B0604020202020204" charset="0"/>
              </a:defRPr>
            </a:pPr>
            <a:r>
              <a:t>Reseñas y recomendaciones</a:t>
            </a:r>
          </a:p>
          <a:p>
            <a:pPr marL="342900" indent="-342900" algn="just">
              <a:buFont typeface="Arial" panose="020B0604020202020204" pitchFamily="34" charset="0"/>
              <a:buChar char="•"/>
              <a:defRPr sz="2400">
                <a:latin typeface="Abhaya Libre Regular" panose="020B0604020202020204" charset="0"/>
                <a:cs typeface="Abhaya Libre Regular" panose="020B0604020202020204" charset="0"/>
              </a:defRPr>
            </a:pPr>
            <a:r>
              <a:t>Datos de eventos de agradecimiento a la clientela en los que solicitaste a los y las asistentes que dieran su opinión sobre las muestras de productos.</a:t>
            </a:r>
          </a:p>
          <a:p>
            <a:pPr algn="just"/>
            <a:endParaRPr lang="en-US" sz="240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t>Utiliza tus datos secundarios para aumentar tu base de datos y verificar tus suposiciones. Recuerda, los datos secundarios son un recurso importante para la orientación efectiva de los anuncios. Dado que los datos secundarios han sido agregados por una fuente externa, es posible que no reflejen con precisión a tu público objetivo, así que asegúrate de seleccionar solo la información más relevante.</a:t>
            </a:r>
          </a:p>
        </p:txBody>
      </p:sp>
    </p:spTree>
    <p:extLst>
      <p:ext uri="{BB962C8B-B14F-4D97-AF65-F5344CB8AC3E}">
        <p14:creationId xmlns:p14="http://schemas.microsoft.com/office/powerpoint/2010/main" val="1006618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7"/>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8"/>
          <a:srcRect/>
          <a:stretch>
            <a:fillRect/>
          </a:stretch>
        </p:blipFill>
        <p:spPr>
          <a:xfrm>
            <a:off x="7870030" y="9245916"/>
            <a:ext cx="3710720" cy="779251"/>
          </a:xfrm>
          <a:prstGeom prst="rect">
            <a:avLst/>
          </a:prstGeom>
        </p:spPr>
      </p:pic>
      <p:sp>
        <p:nvSpPr>
          <p:cNvPr id="8" name="TextBox 8"/>
          <p:cNvSpPr txBox="1"/>
          <p:nvPr/>
        </p:nvSpPr>
        <p:spPr>
          <a:xfrm>
            <a:off x="2209800" y="2892032"/>
            <a:ext cx="8458602" cy="4765407"/>
          </a:xfrm>
          <a:prstGeom prst="rect">
            <a:avLst/>
          </a:prstGeom>
        </p:spPr>
        <p:txBody>
          <a:bodyPr wrap="square" lIns="0" tIns="0" rIns="0" bIns="0" anchor="t">
            <a:spAutoFit/>
          </a:bodyPr>
          <a:lstStyle/>
          <a:p>
            <a:pPr algn="just">
              <a:lnSpc>
                <a:spcPts val="3359"/>
              </a:lnSpc>
              <a:defRPr sz="2400">
                <a:solidFill>
                  <a:srgbClr val="000000"/>
                </a:solidFill>
                <a:latin typeface="Abhaya Libre Regular"/>
              </a:defRPr>
            </a:pPr>
            <a:r>
              <a:t>¿QUIÉN es tu cliente ideal?</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t>Finge que eres un/a escritor/a y tienes que describir al personaje principal. Describe:</a:t>
            </a:r>
          </a:p>
          <a:p>
            <a:pPr algn="just">
              <a:lnSpc>
                <a:spcPts val="3359"/>
              </a:lnSpc>
            </a:pPr>
            <a:endParaRPr lang="en-US" sz="2400" spc="-36" dirty="0">
              <a:solidFill>
                <a:srgbClr val="000000"/>
              </a:solidFill>
              <a:latin typeface="Abhaya Libre Regular"/>
            </a:endParaRPr>
          </a:p>
          <a:p>
            <a:pPr marL="342900" indent="-342900" algn="just">
              <a:buFont typeface="Arial" panose="020B0604020202020204" pitchFamily="34" charset="0"/>
              <a:buChar char="•"/>
              <a:defRPr sz="2400">
                <a:solidFill>
                  <a:srgbClr val="000000"/>
                </a:solidFill>
                <a:latin typeface="Abhaya Libre Regular"/>
              </a:defRPr>
            </a:pPr>
            <a:r>
              <a:t>¿cuántos años tiene?</a:t>
            </a:r>
          </a:p>
          <a:p>
            <a:pPr marL="342900" indent="-342900" algn="just">
              <a:buFont typeface="Arial" panose="020B0604020202020204" pitchFamily="34" charset="0"/>
              <a:buChar char="•"/>
              <a:defRPr sz="2400">
                <a:solidFill>
                  <a:srgbClr val="000000"/>
                </a:solidFill>
                <a:latin typeface="Abhaya Libre Regular"/>
              </a:defRPr>
            </a:pPr>
            <a:r>
              <a:t>¿trabaja o estudia?</a:t>
            </a:r>
          </a:p>
          <a:p>
            <a:pPr marL="342900" indent="-342900" algn="just">
              <a:buFont typeface="Arial" panose="020B0604020202020204" pitchFamily="34" charset="0"/>
              <a:buChar char="•"/>
              <a:defRPr sz="2400">
                <a:solidFill>
                  <a:srgbClr val="000000"/>
                </a:solidFill>
                <a:latin typeface="Abhaya Libre Regular"/>
              </a:defRPr>
            </a:pPr>
            <a:r>
              <a:t>¿está casado/a?</a:t>
            </a:r>
          </a:p>
          <a:p>
            <a:pPr marL="342900" indent="-342900" algn="just">
              <a:buFont typeface="Arial" panose="020B0604020202020204" pitchFamily="34" charset="0"/>
              <a:buChar char="•"/>
              <a:defRPr sz="2400">
                <a:solidFill>
                  <a:srgbClr val="000000"/>
                </a:solidFill>
                <a:latin typeface="Abhaya Libre Regular"/>
              </a:defRPr>
            </a:pPr>
            <a:r>
              <a:t>¿tiene hijos/as?</a:t>
            </a:r>
          </a:p>
          <a:p>
            <a:pPr marL="342900" indent="-342900" algn="just">
              <a:buFont typeface="Arial" panose="020B0604020202020204" pitchFamily="34" charset="0"/>
              <a:buChar char="•"/>
              <a:defRPr sz="2400">
                <a:solidFill>
                  <a:srgbClr val="000000"/>
                </a:solidFill>
                <a:latin typeface="Abhaya Libre Regular"/>
              </a:defRPr>
            </a:pPr>
            <a:r>
              <a:t>¿cuánto gana?</a:t>
            </a:r>
          </a:p>
          <a:p>
            <a:pPr marL="342900" indent="-342900" algn="just">
              <a:buFont typeface="Arial" panose="020B0604020202020204" pitchFamily="34" charset="0"/>
              <a:buChar char="•"/>
              <a:defRPr sz="2400">
                <a:solidFill>
                  <a:srgbClr val="000000"/>
                </a:solidFill>
                <a:latin typeface="Abhaya Libre Regular"/>
              </a:defRPr>
            </a:pPr>
            <a:r>
              <a:t>¿qué series o programas ve?</a:t>
            </a:r>
          </a:p>
          <a:p>
            <a:pPr marL="342900" indent="-342900" algn="just">
              <a:buFont typeface="Arial" panose="020B0604020202020204" pitchFamily="34" charset="0"/>
              <a:buChar char="•"/>
              <a:defRPr sz="2400">
                <a:solidFill>
                  <a:srgbClr val="000000"/>
                </a:solidFill>
                <a:latin typeface="Abhaya Libre Regular"/>
              </a:defRPr>
            </a:pPr>
            <a:r>
              <a:t>¿escucha la radio?</a:t>
            </a:r>
          </a:p>
        </p:txBody>
      </p:sp>
      <p:sp>
        <p:nvSpPr>
          <p:cNvPr id="9" name="TextBox 9"/>
          <p:cNvSpPr txBox="1"/>
          <p:nvPr/>
        </p:nvSpPr>
        <p:spPr>
          <a:xfrm>
            <a:off x="3048000" y="1451096"/>
            <a:ext cx="13106400" cy="1458476"/>
          </a:xfrm>
          <a:prstGeom prst="rect">
            <a:avLst/>
          </a:prstGeom>
        </p:spPr>
        <p:txBody>
          <a:bodyPr wrap="square" lIns="0" tIns="0" rIns="0" bIns="0" anchor="t">
            <a:spAutoFit/>
          </a:bodyPr>
          <a:lstStyle/>
          <a:p>
            <a:pPr>
              <a:lnSpc>
                <a:spcPts val="5449"/>
              </a:lnSpc>
              <a:defRPr sz="6410">
                <a:solidFill>
                  <a:srgbClr val="000000"/>
                </a:solidFill>
                <a:latin typeface="Abhaya Libre Regular"/>
              </a:defRPr>
            </a:pPr>
            <a:r>
              <a:rPr dirty="0" err="1"/>
              <a:t>Práctica</a:t>
            </a:r>
            <a:r>
              <a:rPr dirty="0"/>
              <a:t>: </a:t>
            </a:r>
            <a:r>
              <a:rPr dirty="0" err="1"/>
              <a:t>Definición</a:t>
            </a:r>
            <a:r>
              <a:rPr dirty="0"/>
              <a:t> de </a:t>
            </a:r>
            <a:r>
              <a:rPr dirty="0" err="1"/>
              <a:t>el</a:t>
            </a:r>
            <a:r>
              <a:rPr dirty="0"/>
              <a:t>/la </a:t>
            </a:r>
            <a:r>
              <a:rPr dirty="0" err="1"/>
              <a:t>cliente</a:t>
            </a:r>
            <a:r>
              <a:rPr dirty="0"/>
              <a:t>/a ideal</a:t>
            </a:r>
          </a:p>
        </p:txBody>
      </p:sp>
      <p:sp>
        <p:nvSpPr>
          <p:cNvPr id="10" name="TextBox 9"/>
          <p:cNvSpPr txBox="1"/>
          <p:nvPr/>
        </p:nvSpPr>
        <p:spPr>
          <a:xfrm>
            <a:off x="7543800" y="4979783"/>
            <a:ext cx="8058616" cy="2677656"/>
          </a:xfrm>
          <a:prstGeom prst="rect">
            <a:avLst/>
          </a:prstGeom>
          <a:noFill/>
        </p:spPr>
        <p:txBody>
          <a:bodyPr wrap="none">
            <a:spAutoFit/>
          </a:bodyPr>
          <a:lstStyle/>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¿utiliza las redes sociales?</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¿qué tipo de comida come?</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¿en qué se ha licenciado?</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¿dónde trabaja?</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¿hace deporte?</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¿dónde vive? (casa/apartamento, pueblo/ciudad)</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a:t>
            </a:r>
          </a:p>
        </p:txBody>
      </p:sp>
      <p:sp>
        <p:nvSpPr>
          <p:cNvPr id="11" name="TextBox 10"/>
          <p:cNvSpPr txBox="1"/>
          <p:nvPr/>
        </p:nvSpPr>
        <p:spPr>
          <a:xfrm>
            <a:off x="2237509" y="8138304"/>
            <a:ext cx="7598555" cy="461665"/>
          </a:xfrm>
          <a:prstGeom prst="rect">
            <a:avLst/>
          </a:prstGeom>
          <a:noFill/>
        </p:spPr>
        <p:txBody>
          <a:bodyPr wrap="none">
            <a:spAutoFit/>
          </a:bodyPr>
          <a:lstStyle/>
          <a:p>
            <a:pPr>
              <a:defRPr sz="2400">
                <a:latin typeface="Abhaya Libre Regular" panose="020B0604020202020204" charset="0"/>
                <a:cs typeface="Abhaya Libre Regular" panose="020B0604020202020204" charset="0"/>
              </a:defRPr>
            </a:pPr>
            <a:r>
              <a:t>Escribe una descripción completa de tu clientela ideal. </a:t>
            </a:r>
          </a:p>
        </p:txBody>
      </p:sp>
      <p:pic>
        <p:nvPicPr>
          <p:cNvPr id="14" name="Picture 13">
            <a:extLst>
              <a:ext uri="{FF2B5EF4-FFF2-40B4-BE49-F238E27FC236}">
                <a16:creationId xmlns:a16="http://schemas.microsoft.com/office/drawing/2014/main" id="{8192D0DB-BAEE-6131-01DE-DD07547100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60153" y="3903703"/>
            <a:ext cx="4465290" cy="2782945"/>
          </a:xfrm>
          <a:prstGeom prst="rect">
            <a:avLst/>
          </a:prstGeom>
        </p:spPr>
      </p:pic>
    </p:spTree>
    <p:extLst>
      <p:ext uri="{BB962C8B-B14F-4D97-AF65-F5344CB8AC3E}">
        <p14:creationId xmlns:p14="http://schemas.microsoft.com/office/powerpoint/2010/main" val="1322511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2"/>
          <a:srcRect/>
          <a:stretch>
            <a:fillRect/>
          </a:stretch>
        </p:blipFill>
        <p:spPr>
          <a:xfrm>
            <a:off x="16418708" y="0"/>
            <a:ext cx="1869292" cy="1869292"/>
          </a:xfrm>
          <a:prstGeom prst="rect">
            <a:avLst/>
          </a:prstGeom>
        </p:spPr>
      </p:pic>
      <p:sp>
        <p:nvSpPr>
          <p:cNvPr id="27" name="TextBox 27"/>
          <p:cNvSpPr txBox="1"/>
          <p:nvPr/>
        </p:nvSpPr>
        <p:spPr>
          <a:xfrm>
            <a:off x="1999348" y="4678053"/>
            <a:ext cx="8899201" cy="3035446"/>
          </a:xfrm>
          <a:prstGeom prst="rect">
            <a:avLst/>
          </a:prstGeom>
        </p:spPr>
        <p:txBody>
          <a:bodyPr lIns="0" tIns="0" rIns="0" bIns="0" anchor="t">
            <a:spAutoFit/>
          </a:bodyPr>
          <a:lstStyle/>
          <a:p>
            <a:pPr algn="just">
              <a:lnSpc>
                <a:spcPts val="3359"/>
              </a:lnSpc>
              <a:defRPr sz="2400">
                <a:solidFill>
                  <a:srgbClr val="000000"/>
                </a:solidFill>
                <a:latin typeface="Abhaya Libre Regular"/>
              </a:defRPr>
            </a:pPr>
            <a:r>
              <a:t>Paso 1: define tu público objetivo</a:t>
            </a:r>
          </a:p>
          <a:p>
            <a:pPr algn="just">
              <a:lnSpc>
                <a:spcPts val="3359"/>
              </a:lnSpc>
              <a:defRPr sz="2400">
                <a:solidFill>
                  <a:srgbClr val="000000"/>
                </a:solidFill>
                <a:latin typeface="Abhaya Libre Regular"/>
              </a:defRPr>
            </a:pPr>
            <a:r>
              <a:t>Paso 2: crea contenido útil y relevante</a:t>
            </a:r>
          </a:p>
          <a:p>
            <a:pPr algn="just">
              <a:lnSpc>
                <a:spcPts val="3359"/>
              </a:lnSpc>
              <a:defRPr sz="2400">
                <a:solidFill>
                  <a:srgbClr val="000000"/>
                </a:solidFill>
                <a:latin typeface="Abhaya Libre Regular"/>
              </a:defRPr>
            </a:pPr>
            <a:r>
              <a:t>Paso 3: aprovecha a las personas influyentes</a:t>
            </a:r>
          </a:p>
          <a:p>
            <a:pPr algn="just">
              <a:lnSpc>
                <a:spcPts val="3359"/>
              </a:lnSpc>
              <a:defRPr sz="2400">
                <a:solidFill>
                  <a:srgbClr val="000000"/>
                </a:solidFill>
                <a:latin typeface="Abhaya Libre Regular"/>
              </a:defRPr>
            </a:pPr>
            <a:r>
              <a:t>Paso 4: utiliza publicidad dirigida</a:t>
            </a:r>
          </a:p>
          <a:p>
            <a:pPr algn="just">
              <a:lnSpc>
                <a:spcPts val="3359"/>
              </a:lnSpc>
              <a:defRPr sz="2400">
                <a:solidFill>
                  <a:srgbClr val="000000"/>
                </a:solidFill>
                <a:latin typeface="Abhaya Libre Regular"/>
              </a:defRPr>
            </a:pPr>
            <a:r>
              <a:t>Paso 5: marketing de recomendación</a:t>
            </a:r>
          </a:p>
          <a:p>
            <a:pPr algn="just">
              <a:lnSpc>
                <a:spcPts val="3359"/>
              </a:lnSpc>
              <a:defRPr sz="2400">
                <a:solidFill>
                  <a:srgbClr val="000000"/>
                </a:solidFill>
                <a:latin typeface="Abhaya Libre Regular"/>
              </a:defRPr>
            </a:pPr>
            <a:r>
              <a:t>Paso 6: llega a tu público objetivo en las redes sociales a través de hashtags</a:t>
            </a:r>
          </a:p>
          <a:p>
            <a:pPr algn="just">
              <a:lnSpc>
                <a:spcPts val="3359"/>
              </a:lnSpc>
            </a:pPr>
            <a:endParaRPr lang="en-US" sz="2400" spc="-36" dirty="0">
              <a:solidFill>
                <a:srgbClr val="000000"/>
              </a:solidFill>
              <a:latin typeface="Abhaya Libre Regular"/>
            </a:endParaRPr>
          </a:p>
        </p:txBody>
      </p:sp>
      <p:pic>
        <p:nvPicPr>
          <p:cNvPr id="32" name="Picture 3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3"/>
          <a:srcRect/>
          <a:stretch>
            <a:fillRect/>
          </a:stretch>
        </p:blipFill>
        <p:spPr>
          <a:xfrm>
            <a:off x="7555793" y="9357675"/>
            <a:ext cx="3710720" cy="779251"/>
          </a:xfrm>
          <a:prstGeom prst="rect">
            <a:avLst/>
          </a:prstGeom>
        </p:spPr>
      </p:pic>
      <p:sp>
        <p:nvSpPr>
          <p:cNvPr id="38" name="TextBox 37"/>
          <p:cNvSpPr txBox="1"/>
          <p:nvPr/>
        </p:nvSpPr>
        <p:spPr>
          <a:xfrm>
            <a:off x="1888200" y="2091583"/>
            <a:ext cx="9730289" cy="2062103"/>
          </a:xfrm>
          <a:prstGeom prst="rect">
            <a:avLst/>
          </a:prstGeom>
          <a:noFill/>
        </p:spPr>
        <p:txBody>
          <a:bodyPr wrap="square">
            <a:spAutoFit/>
          </a:bodyPr>
          <a:lstStyle/>
          <a:p>
            <a:pPr>
              <a:defRPr sz="6400">
                <a:latin typeface="Abhaya Libre Regular" panose="020B0604020202020204" charset="0"/>
                <a:cs typeface="Abhaya Libre Regular" panose="020B0604020202020204" charset="0"/>
              </a:defRPr>
            </a:pPr>
            <a:r>
              <a:t>¿Cómo llegar al público objetivo?</a:t>
            </a:r>
          </a:p>
        </p:txBody>
      </p:sp>
      <p:pic>
        <p:nvPicPr>
          <p:cNvPr id="29" name="Picture 28" descr="Text, letter, whiteboard  Description automatically generated">
            <a:extLst>
              <a:ext uri="{FF2B5EF4-FFF2-40B4-BE49-F238E27FC236}">
                <a16:creationId xmlns:a16="http://schemas.microsoft.com/office/drawing/2014/main" id="{87D1771B-9197-26DC-F1C5-B7603E25AA5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6715" y="3260424"/>
            <a:ext cx="5831937" cy="3887958"/>
          </a:xfrm>
          <a:prstGeom prst="rect">
            <a:avLst/>
          </a:prstGeom>
        </p:spPr>
      </p:pic>
    </p:spTree>
    <p:extLst>
      <p:ext uri="{BB962C8B-B14F-4D97-AF65-F5344CB8AC3E}">
        <p14:creationId xmlns:p14="http://schemas.microsoft.com/office/powerpoint/2010/main" val="180535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anchor="t">
            <a:spAutoFit/>
          </a:bodyPr>
          <a:lstStyle/>
          <a:p>
            <a:pPr algn="ctr">
              <a:lnSpc>
                <a:spcPct val="150000"/>
              </a:lnSpc>
              <a:defRPr sz="9000">
                <a:solidFill>
                  <a:srgbClr val="04989E"/>
                </a:solidFill>
                <a:latin typeface="Abhaya Libre Regular"/>
              </a:defRPr>
            </a:pPr>
            <a:r>
              <a:t>Nicho del mercado</a:t>
            </a:r>
          </a:p>
        </p:txBody>
      </p:sp>
      <p:pic>
        <p:nvPicPr>
          <p:cNvPr id="17" name="Picture 17"/>
          <p:cNvPicPr>
            <a:picLocks noChangeAspect="1"/>
          </p:cNvPicPr>
          <p:nvPr/>
        </p:nvPicPr>
        <p:blipFill>
          <a:blip r:embed="rId16"/>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7"/>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2693932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458151"/>
              <a:ext cx="3867430" cy="618789"/>
            </a:xfrm>
            <a:prstGeom prst="rect">
              <a:avLst/>
            </a:prstGeom>
          </p:spPr>
        </p:pic>
      </p:grpSp>
      <p:sp>
        <p:nvSpPr>
          <p:cNvPr id="16" name="TextBox 16"/>
          <p:cNvSpPr txBox="1"/>
          <p:nvPr/>
        </p:nvSpPr>
        <p:spPr>
          <a:xfrm>
            <a:off x="762000" y="3927013"/>
            <a:ext cx="16992600" cy="2827697"/>
          </a:xfrm>
          <a:prstGeom prst="rect">
            <a:avLst/>
          </a:prstGeom>
        </p:spPr>
        <p:txBody>
          <a:bodyPr wrap="square" lIns="0" tIns="0" rIns="0" bIns="0" anchor="t">
            <a:spAutoFit/>
          </a:bodyPr>
          <a:lstStyle/>
          <a:p>
            <a:pPr algn="ctr">
              <a:lnSpc>
                <a:spcPct val="150000"/>
              </a:lnSpc>
              <a:defRPr sz="4000">
                <a:solidFill>
                  <a:srgbClr val="04989E"/>
                </a:solidFill>
                <a:latin typeface="Abhaya Libre Regular"/>
              </a:defRPr>
            </a:pPr>
            <a:r>
              <a:rPr sz="4200" dirty="0" err="1"/>
              <a:t>Identificar</a:t>
            </a:r>
            <a:r>
              <a:rPr sz="4200" dirty="0"/>
              <a:t> </a:t>
            </a:r>
            <a:r>
              <a:rPr sz="4200" dirty="0" err="1"/>
              <a:t>nuevas</a:t>
            </a:r>
            <a:r>
              <a:rPr sz="4200" dirty="0"/>
              <a:t> </a:t>
            </a:r>
            <a:r>
              <a:rPr sz="4200" dirty="0" err="1"/>
              <a:t>tendencias</a:t>
            </a:r>
            <a:r>
              <a:rPr sz="4200" dirty="0"/>
              <a:t> y </a:t>
            </a:r>
            <a:r>
              <a:rPr sz="4200" dirty="0" err="1"/>
              <a:t>demandas</a:t>
            </a:r>
            <a:r>
              <a:rPr sz="4200" dirty="0"/>
              <a:t> del mercado para </a:t>
            </a:r>
            <a:r>
              <a:rPr sz="4200" dirty="0" err="1"/>
              <a:t>producir</a:t>
            </a:r>
            <a:r>
              <a:rPr sz="4200" dirty="0"/>
              <a:t> </a:t>
            </a:r>
            <a:r>
              <a:rPr sz="4200" dirty="0" err="1"/>
              <a:t>nuevos</a:t>
            </a:r>
            <a:r>
              <a:rPr sz="4200" dirty="0"/>
              <a:t> </a:t>
            </a:r>
            <a:r>
              <a:rPr sz="4200" dirty="0" err="1"/>
              <a:t>bienes</a:t>
            </a:r>
            <a:r>
              <a:rPr sz="4200" dirty="0"/>
              <a:t> o </a:t>
            </a:r>
            <a:r>
              <a:rPr sz="4200" dirty="0" err="1"/>
              <a:t>servicios</a:t>
            </a:r>
            <a:r>
              <a:rPr sz="4200" dirty="0"/>
              <a:t> que </a:t>
            </a:r>
            <a:r>
              <a:rPr sz="4200" dirty="0" err="1"/>
              <a:t>atraigan</a:t>
            </a:r>
            <a:r>
              <a:rPr sz="4200" dirty="0"/>
              <a:t> a </a:t>
            </a:r>
            <a:r>
              <a:rPr sz="4200" dirty="0" err="1"/>
              <a:t>su</a:t>
            </a:r>
            <a:r>
              <a:rPr sz="4200" dirty="0"/>
              <a:t> </a:t>
            </a:r>
            <a:r>
              <a:rPr sz="4200" dirty="0" err="1"/>
              <a:t>público</a:t>
            </a:r>
            <a:r>
              <a:rPr sz="4200" dirty="0"/>
              <a:t> </a:t>
            </a:r>
            <a:r>
              <a:rPr sz="4200" dirty="0" err="1"/>
              <a:t>objetivo</a:t>
            </a:r>
            <a:r>
              <a:rPr sz="4200" dirty="0"/>
              <a:t>, y </a:t>
            </a:r>
            <a:r>
              <a:rPr sz="4200" dirty="0" err="1"/>
              <a:t>cómo</a:t>
            </a:r>
            <a:r>
              <a:rPr sz="4200" dirty="0"/>
              <a:t> </a:t>
            </a:r>
            <a:r>
              <a:rPr sz="4200" dirty="0" err="1"/>
              <a:t>pueden</a:t>
            </a:r>
            <a:r>
              <a:rPr sz="4200" dirty="0"/>
              <a:t> </a:t>
            </a:r>
            <a:r>
              <a:rPr sz="4200" dirty="0" err="1"/>
              <a:t>afectar</a:t>
            </a:r>
            <a:r>
              <a:rPr sz="4200" dirty="0"/>
              <a:t> a </a:t>
            </a:r>
            <a:r>
              <a:rPr sz="4200" dirty="0" err="1"/>
              <a:t>tu</a:t>
            </a:r>
            <a:r>
              <a:rPr sz="4200" dirty="0"/>
              <a:t> </a:t>
            </a:r>
            <a:r>
              <a:rPr sz="4200" dirty="0" err="1"/>
              <a:t>organización</a:t>
            </a:r>
            <a:r>
              <a:rPr sz="4200" dirty="0"/>
              <a:t>.</a:t>
            </a:r>
          </a:p>
        </p:txBody>
      </p:sp>
      <p:pic>
        <p:nvPicPr>
          <p:cNvPr id="17" name="Picture 17"/>
          <p:cNvPicPr>
            <a:picLocks noChangeAspect="1"/>
          </p:cNvPicPr>
          <p:nvPr/>
        </p:nvPicPr>
        <p:blipFill>
          <a:blip r:embed="rId16"/>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7"/>
          <a:srcRect/>
          <a:stretch>
            <a:fillRect/>
          </a:stretch>
        </p:blipFill>
        <p:spPr>
          <a:xfrm>
            <a:off x="7758608" y="9258300"/>
            <a:ext cx="3710720" cy="7792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862504" y="2506822"/>
            <a:ext cx="8119696" cy="6959598"/>
          </a:xfrm>
          <a:prstGeom prst="rect">
            <a:avLst/>
          </a:prstGeom>
        </p:spPr>
        <p:txBody>
          <a:bodyPr wrap="square" lIns="0" tIns="0" rIns="0" bIns="0" anchor="t">
            <a:spAutoFit/>
          </a:bodyPr>
          <a:lstStyle/>
          <a:p>
            <a:pPr algn="just">
              <a:lnSpc>
                <a:spcPts val="3359"/>
              </a:lnSpc>
              <a:defRPr sz="2400">
                <a:solidFill>
                  <a:srgbClr val="000000"/>
                </a:solidFill>
                <a:latin typeface="Abhaya Libre Regular"/>
              </a:defRPr>
            </a:pPr>
            <a:r>
              <a:t>Un nicho del mercado es un segmento de un mercado más grande que puede definirse por sus propias necesidades, preferencias o identidad únicas que lo hacen diferente del mercado en general.</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t>Por ejemplo, dentro del mercado de zapatos de mujer hay muchos segmentos o nichos diferentes. Los zapatos para mujeres veganas serían un nicho de mercado, al igual que los zapatos para mujeres de talla grande o los zapatos para enfermeras. </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t>Casi todos los mercados pueden refinarse aún más, o dividirse, por las necesidades y preferencias específicas de sus constituyentes.</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t>La elección de centrarse en un nicho es una decisión estratégica de negocios para servir a una determinada base de clientes mejor que los competidores que se dirigen al mercado más grande. Veamos algunos ejemplos.</a:t>
            </a:r>
          </a:p>
          <a:p>
            <a:pPr algn="just">
              <a:lnSpc>
                <a:spcPts val="3359"/>
              </a:lnSpc>
            </a:pPr>
            <a:endParaRPr lang="en-US" sz="2400" spc="-36" dirty="0">
              <a:solidFill>
                <a:srgbClr val="000000"/>
              </a:solidFill>
              <a:latin typeface="Abhaya Libre Regular"/>
            </a:endParaRPr>
          </a:p>
        </p:txBody>
      </p:sp>
      <p:sp>
        <p:nvSpPr>
          <p:cNvPr id="9" name="TextBox 9"/>
          <p:cNvSpPr txBox="1"/>
          <p:nvPr/>
        </p:nvSpPr>
        <p:spPr>
          <a:xfrm>
            <a:off x="3327232" y="1483924"/>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a:defRPr>
            </a:pPr>
            <a:r>
              <a:t>Nicho del mercado</a:t>
            </a:r>
          </a:p>
        </p:txBody>
      </p:sp>
      <p:pic>
        <p:nvPicPr>
          <p:cNvPr id="11" name="Picture 10">
            <a:extLst>
              <a:ext uri="{FF2B5EF4-FFF2-40B4-BE49-F238E27FC236}">
                <a16:creationId xmlns:a16="http://schemas.microsoft.com/office/drawing/2014/main" id="{82DB1554-E8F3-CF8E-2EAE-147B72AAAD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0000" y="2514442"/>
            <a:ext cx="4742434" cy="6323245"/>
          </a:xfrm>
          <a:prstGeom prst="rect">
            <a:avLst/>
          </a:prstGeom>
        </p:spPr>
      </p:pic>
    </p:spTree>
    <p:extLst>
      <p:ext uri="{BB962C8B-B14F-4D97-AF65-F5344CB8AC3E}">
        <p14:creationId xmlns:p14="http://schemas.microsoft.com/office/powerpoint/2010/main" val="599551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015353" y="1914155"/>
            <a:ext cx="12490275" cy="765979"/>
          </a:xfrm>
          <a:prstGeom prst="rect">
            <a:avLst/>
          </a:prstGeom>
        </p:spPr>
        <p:txBody>
          <a:bodyPr wrap="square" lIns="0" tIns="0" rIns="0" bIns="0" anchor="t">
            <a:spAutoFit/>
          </a:bodyPr>
          <a:lstStyle/>
          <a:p>
            <a:pPr>
              <a:lnSpc>
                <a:spcPts val="5449"/>
              </a:lnSpc>
              <a:defRPr sz="6410">
                <a:solidFill>
                  <a:srgbClr val="000000"/>
                </a:solidFill>
                <a:latin typeface="Abhaya Libre Regular"/>
              </a:defRPr>
            </a:pPr>
            <a:r>
              <a:t>Nueve ejemplos de nicho del mercado</a:t>
            </a:r>
          </a:p>
        </p:txBody>
      </p:sp>
      <p:sp>
        <p:nvSpPr>
          <p:cNvPr id="5" name="TextBox 5"/>
          <p:cNvSpPr txBox="1"/>
          <p:nvPr/>
        </p:nvSpPr>
        <p:spPr>
          <a:xfrm>
            <a:off x="3252264" y="3949753"/>
            <a:ext cx="6510839" cy="3907480"/>
          </a:xfrm>
          <a:prstGeom prst="rect">
            <a:avLst/>
          </a:prstGeom>
        </p:spPr>
        <p:txBody>
          <a:bodyPr lIns="0" tIns="0" rIns="0" bIns="0" anchor="t">
            <a:spAutoFit/>
          </a:bodyPr>
          <a:lstStyle/>
          <a:p>
            <a:pPr marL="342900" indent="-342900" algn="just">
              <a:lnSpc>
                <a:spcPts val="3359"/>
              </a:lnSpc>
              <a:buFont typeface="Arial" panose="020B0604020202020204" pitchFamily="34" charset="0"/>
              <a:buChar char="•"/>
              <a:defRPr sz="2400">
                <a:solidFill>
                  <a:srgbClr val="000000"/>
                </a:solidFill>
                <a:latin typeface="Abhaya Libre Regular"/>
              </a:defRPr>
            </a:pPr>
            <a:r>
              <a:t>Consumidores/as conscientes</a:t>
            </a:r>
          </a:p>
          <a:p>
            <a:pPr marL="342900" indent="-342900" algn="just">
              <a:lnSpc>
                <a:spcPts val="3359"/>
              </a:lnSpc>
              <a:buFont typeface="Arial" panose="020B0604020202020204" pitchFamily="34" charset="0"/>
              <a:buChar char="•"/>
              <a:defRPr sz="2400">
                <a:solidFill>
                  <a:srgbClr val="000000"/>
                </a:solidFill>
                <a:latin typeface="Abhaya Libre Regular"/>
              </a:defRPr>
            </a:pPr>
            <a:r>
              <a:t>Salud y bienestar</a:t>
            </a:r>
          </a:p>
          <a:p>
            <a:pPr marL="342900" indent="-342900" algn="just">
              <a:lnSpc>
                <a:spcPts val="3359"/>
              </a:lnSpc>
              <a:buFont typeface="Arial" panose="020B0604020202020204" pitchFamily="34" charset="0"/>
              <a:buChar char="•"/>
              <a:defRPr sz="2400">
                <a:solidFill>
                  <a:srgbClr val="000000"/>
                </a:solidFill>
                <a:latin typeface="Abhaya Libre Regular"/>
              </a:defRPr>
            </a:pPr>
            <a:r>
              <a:t>Propietarios/as de mascotas</a:t>
            </a:r>
          </a:p>
          <a:p>
            <a:pPr marL="342900" indent="-342900" algn="just">
              <a:lnSpc>
                <a:spcPts val="3359"/>
              </a:lnSpc>
              <a:buFont typeface="Arial" panose="020B0604020202020204" pitchFamily="34" charset="0"/>
              <a:buChar char="•"/>
              <a:defRPr sz="2400">
                <a:solidFill>
                  <a:srgbClr val="000000"/>
                </a:solidFill>
                <a:latin typeface="Abhaya Libre Regular"/>
              </a:defRPr>
            </a:pPr>
            <a:r>
              <a:t>Comunidad LGBTQ+</a:t>
            </a:r>
          </a:p>
          <a:p>
            <a:pPr marL="342900" indent="-342900" algn="just">
              <a:lnSpc>
                <a:spcPts val="3359"/>
              </a:lnSpc>
              <a:buFont typeface="Arial" panose="020B0604020202020204" pitchFamily="34" charset="0"/>
              <a:buChar char="•"/>
              <a:defRPr sz="2400">
                <a:solidFill>
                  <a:srgbClr val="000000"/>
                </a:solidFill>
                <a:latin typeface="Abhaya Libre Regular"/>
              </a:defRPr>
            </a:pPr>
            <a:r>
              <a:t>Viajes</a:t>
            </a:r>
          </a:p>
          <a:p>
            <a:pPr marL="342900" indent="-342900" algn="just">
              <a:lnSpc>
                <a:spcPts val="3359"/>
              </a:lnSpc>
              <a:buFont typeface="Arial" panose="020B0604020202020204" pitchFamily="34" charset="0"/>
              <a:buChar char="•"/>
              <a:defRPr sz="2400">
                <a:solidFill>
                  <a:srgbClr val="000000"/>
                </a:solidFill>
                <a:latin typeface="Abhaya Libre Regular"/>
              </a:defRPr>
            </a:pPr>
            <a:r>
              <a:t>Videojuegos</a:t>
            </a:r>
          </a:p>
          <a:p>
            <a:pPr marL="342900" indent="-342900" algn="just">
              <a:lnSpc>
                <a:spcPts val="3359"/>
              </a:lnSpc>
              <a:buFont typeface="Arial" panose="020B0604020202020204" pitchFamily="34" charset="0"/>
              <a:buChar char="•"/>
              <a:defRPr sz="2400">
                <a:solidFill>
                  <a:srgbClr val="000000"/>
                </a:solidFill>
                <a:latin typeface="Abhaya Libre Regular"/>
              </a:defRPr>
            </a:pPr>
            <a:r>
              <a:t>Propietarios/as de casas</a:t>
            </a:r>
          </a:p>
          <a:p>
            <a:pPr marL="342900" indent="-342900" algn="just">
              <a:lnSpc>
                <a:spcPts val="3359"/>
              </a:lnSpc>
              <a:buFont typeface="Arial" panose="020B0604020202020204" pitchFamily="34" charset="0"/>
              <a:buChar char="•"/>
              <a:defRPr sz="2400">
                <a:solidFill>
                  <a:srgbClr val="000000"/>
                </a:solidFill>
                <a:latin typeface="Abhaya Libre Regular"/>
              </a:defRPr>
            </a:pPr>
            <a:r>
              <a:t>Trabajadores/as a distancia</a:t>
            </a:r>
          </a:p>
          <a:p>
            <a:pPr marL="342900" indent="-342900" algn="just">
              <a:lnSpc>
                <a:spcPts val="3359"/>
              </a:lnSpc>
              <a:buFont typeface="Arial" panose="020B0604020202020204" pitchFamily="34" charset="0"/>
              <a:buChar char="•"/>
              <a:defRPr sz="2400">
                <a:solidFill>
                  <a:srgbClr val="000000"/>
                </a:solidFill>
                <a:latin typeface="Abhaya Libre Regular"/>
              </a:defRPr>
            </a:pPr>
            <a:r>
              <a:t>Lugareños/as</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1" name="Picture 10" descr="A picture containing ground  Description automatically generated">
            <a:extLst>
              <a:ext uri="{FF2B5EF4-FFF2-40B4-BE49-F238E27FC236}">
                <a16:creationId xmlns:a16="http://schemas.microsoft.com/office/drawing/2014/main" id="{230DF43C-745B-899A-81B9-03FF99723A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7978" y="3475367"/>
            <a:ext cx="7030835" cy="4687223"/>
          </a:xfrm>
          <a:prstGeom prst="rect">
            <a:avLst/>
          </a:prstGeom>
        </p:spPr>
      </p:pic>
    </p:spTree>
    <p:extLst>
      <p:ext uri="{BB962C8B-B14F-4D97-AF65-F5344CB8AC3E}">
        <p14:creationId xmlns:p14="http://schemas.microsoft.com/office/powerpoint/2010/main" val="3262783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14023603" y="4000500"/>
            <a:ext cx="3329751" cy="3252682"/>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763392" y="2309391"/>
            <a:ext cx="11963400" cy="5668218"/>
          </a:xfrm>
          <a:prstGeom prst="rect">
            <a:avLst/>
          </a:prstGeom>
        </p:spPr>
        <p:txBody>
          <a:bodyPr wrap="square" lIns="0" tIns="0" rIns="0" bIns="0" anchor="t">
            <a:spAutoFit/>
          </a:bodyPr>
          <a:lstStyle/>
          <a:p>
            <a:pPr marL="342900" indent="-342900" algn="just">
              <a:lnSpc>
                <a:spcPts val="3359"/>
              </a:lnSpc>
              <a:buFont typeface="Arial" panose="020B0604020202020204" pitchFamily="34" charset="0"/>
              <a:buChar char="•"/>
              <a:defRPr sz="2400">
                <a:solidFill>
                  <a:srgbClr val="000000"/>
                </a:solidFill>
                <a:latin typeface="Abhaya Libre Regular"/>
              </a:defRPr>
            </a:pPr>
            <a:r>
              <a:rPr b="1" dirty="0" err="1"/>
              <a:t>Reflexiona</a:t>
            </a:r>
            <a:r>
              <a:rPr b="1" dirty="0"/>
              <a:t> </a:t>
            </a:r>
            <a:r>
              <a:rPr b="1" dirty="0" err="1"/>
              <a:t>sobre</a:t>
            </a:r>
            <a:r>
              <a:rPr b="1" dirty="0"/>
              <a:t> </a:t>
            </a:r>
            <a:r>
              <a:rPr b="1" dirty="0" err="1"/>
              <a:t>tus</a:t>
            </a:r>
            <a:r>
              <a:rPr b="1" dirty="0"/>
              <a:t> </a:t>
            </a:r>
            <a:r>
              <a:rPr b="1" dirty="0" err="1"/>
              <a:t>pasiones</a:t>
            </a:r>
            <a:r>
              <a:rPr b="1" dirty="0"/>
              <a:t> e </a:t>
            </a:r>
            <a:r>
              <a:rPr b="1" dirty="0" err="1"/>
              <a:t>intereses</a:t>
            </a:r>
            <a:r>
              <a:rPr dirty="0"/>
              <a:t>: ¿hay </a:t>
            </a:r>
            <a:r>
              <a:rPr dirty="0" err="1"/>
              <a:t>algún</a:t>
            </a:r>
            <a:r>
              <a:rPr dirty="0"/>
              <a:t> </a:t>
            </a:r>
            <a:r>
              <a:rPr dirty="0" err="1"/>
              <a:t>pasatiempo</a:t>
            </a:r>
            <a:r>
              <a:rPr dirty="0"/>
              <a:t> o </a:t>
            </a:r>
            <a:r>
              <a:rPr dirty="0" err="1"/>
              <a:t>habilidad</a:t>
            </a:r>
            <a:r>
              <a:rPr dirty="0"/>
              <a:t> que </a:t>
            </a:r>
            <a:r>
              <a:rPr dirty="0" err="1"/>
              <a:t>te</a:t>
            </a:r>
            <a:r>
              <a:rPr dirty="0"/>
              <a:t> </a:t>
            </a:r>
            <a:r>
              <a:rPr dirty="0" err="1"/>
              <a:t>apasione</a:t>
            </a:r>
            <a:r>
              <a:rPr dirty="0"/>
              <a:t> o se </a:t>
            </a:r>
            <a:r>
              <a:rPr dirty="0" err="1"/>
              <a:t>te</a:t>
            </a:r>
            <a:r>
              <a:rPr dirty="0"/>
              <a:t> </a:t>
            </a:r>
            <a:r>
              <a:rPr dirty="0" err="1"/>
              <a:t>dé</a:t>
            </a:r>
            <a:r>
              <a:rPr dirty="0"/>
              <a:t> bien? </a:t>
            </a:r>
            <a:r>
              <a:rPr dirty="0" err="1"/>
              <a:t>Tómate</a:t>
            </a:r>
            <a:r>
              <a:rPr dirty="0"/>
              <a:t> un </a:t>
            </a:r>
            <a:r>
              <a:rPr dirty="0" err="1"/>
              <a:t>tiempo</a:t>
            </a:r>
            <a:r>
              <a:rPr dirty="0"/>
              <a:t> para </a:t>
            </a:r>
            <a:r>
              <a:rPr dirty="0" err="1"/>
              <a:t>reflexionar</a:t>
            </a:r>
            <a:r>
              <a:rPr dirty="0"/>
              <a:t> </a:t>
            </a:r>
            <a:r>
              <a:rPr dirty="0" err="1"/>
              <a:t>sobre</a:t>
            </a:r>
            <a:r>
              <a:rPr dirty="0"/>
              <a:t> </a:t>
            </a:r>
            <a:r>
              <a:rPr dirty="0" err="1"/>
              <a:t>esas</a:t>
            </a:r>
            <a:r>
              <a:rPr dirty="0"/>
              <a:t> </a:t>
            </a:r>
            <a:r>
              <a:rPr dirty="0" err="1"/>
              <a:t>áreas</a:t>
            </a:r>
            <a:r>
              <a:rPr dirty="0"/>
              <a:t> de </a:t>
            </a:r>
            <a:r>
              <a:rPr dirty="0" err="1"/>
              <a:t>interés</a:t>
            </a:r>
            <a:r>
              <a:rPr dirty="0"/>
              <a:t> </a:t>
            </a:r>
            <a:r>
              <a:rPr dirty="0" err="1"/>
              <a:t>como</a:t>
            </a:r>
            <a:r>
              <a:rPr dirty="0"/>
              <a:t> </a:t>
            </a:r>
            <a:r>
              <a:rPr dirty="0" err="1"/>
              <a:t>posibles</a:t>
            </a:r>
            <a:r>
              <a:rPr dirty="0"/>
              <a:t> ideas de </a:t>
            </a:r>
            <a:r>
              <a:rPr dirty="0" err="1"/>
              <a:t>nicho</a:t>
            </a:r>
            <a:r>
              <a:rPr dirty="0"/>
              <a:t> del mercado.</a:t>
            </a:r>
          </a:p>
          <a:p>
            <a:pPr marL="342900" indent="-342900" algn="just">
              <a:lnSpc>
                <a:spcPts val="3359"/>
              </a:lnSpc>
              <a:buFont typeface="Arial" panose="020B0604020202020204" pitchFamily="34" charset="0"/>
              <a:buChar char="•"/>
              <a:defRPr sz="2400">
                <a:solidFill>
                  <a:srgbClr val="000000"/>
                </a:solidFill>
                <a:latin typeface="Abhaya Libre Regular"/>
              </a:defRPr>
            </a:pPr>
            <a:r>
              <a:rPr b="1" dirty="0" err="1"/>
              <a:t>Identifica</a:t>
            </a:r>
            <a:r>
              <a:rPr b="1" dirty="0"/>
              <a:t> los </a:t>
            </a:r>
            <a:r>
              <a:rPr b="1" dirty="0" err="1"/>
              <a:t>problemas</a:t>
            </a:r>
            <a:r>
              <a:rPr b="1" dirty="0"/>
              <a:t> y </a:t>
            </a:r>
            <a:r>
              <a:rPr b="1" dirty="0" err="1"/>
              <a:t>necesidades</a:t>
            </a:r>
            <a:r>
              <a:rPr b="1" dirty="0"/>
              <a:t> de </a:t>
            </a:r>
            <a:r>
              <a:rPr b="1" dirty="0" err="1"/>
              <a:t>tu</a:t>
            </a:r>
            <a:r>
              <a:rPr b="1" dirty="0"/>
              <a:t> </a:t>
            </a:r>
            <a:r>
              <a:rPr b="1" dirty="0" err="1"/>
              <a:t>clientela</a:t>
            </a:r>
            <a:r>
              <a:rPr dirty="0"/>
              <a:t>: </a:t>
            </a:r>
            <a:r>
              <a:rPr dirty="0" err="1"/>
              <a:t>ahora</a:t>
            </a:r>
            <a:r>
              <a:rPr dirty="0"/>
              <a:t> que </a:t>
            </a:r>
            <a:r>
              <a:rPr dirty="0" err="1"/>
              <a:t>tienes</a:t>
            </a:r>
            <a:r>
              <a:rPr dirty="0"/>
              <a:t> </a:t>
            </a:r>
            <a:r>
              <a:rPr dirty="0" err="1"/>
              <a:t>algunas</a:t>
            </a:r>
            <a:r>
              <a:rPr dirty="0"/>
              <a:t> ideas </a:t>
            </a:r>
            <a:r>
              <a:rPr dirty="0" err="1"/>
              <a:t>sobre</a:t>
            </a:r>
            <a:r>
              <a:rPr dirty="0"/>
              <a:t> </a:t>
            </a:r>
            <a:r>
              <a:rPr dirty="0" err="1"/>
              <a:t>el</a:t>
            </a:r>
            <a:r>
              <a:rPr dirty="0"/>
              <a:t> </a:t>
            </a:r>
            <a:r>
              <a:rPr dirty="0" err="1"/>
              <a:t>nicho</a:t>
            </a:r>
            <a:r>
              <a:rPr dirty="0"/>
              <a:t> del mercado, </a:t>
            </a:r>
            <a:r>
              <a:rPr dirty="0" err="1"/>
              <a:t>piensa</a:t>
            </a:r>
            <a:r>
              <a:rPr dirty="0"/>
              <a:t> </a:t>
            </a:r>
            <a:r>
              <a:rPr dirty="0" err="1"/>
              <a:t>en</a:t>
            </a:r>
            <a:r>
              <a:rPr dirty="0"/>
              <a:t> los </a:t>
            </a:r>
            <a:r>
              <a:rPr dirty="0" err="1"/>
              <a:t>problemas</a:t>
            </a:r>
            <a:r>
              <a:rPr dirty="0"/>
              <a:t> que </a:t>
            </a:r>
            <a:r>
              <a:rPr dirty="0" err="1"/>
              <a:t>enfrenta</a:t>
            </a:r>
            <a:r>
              <a:rPr dirty="0"/>
              <a:t> </a:t>
            </a:r>
            <a:r>
              <a:rPr dirty="0" err="1"/>
              <a:t>tu</a:t>
            </a:r>
            <a:r>
              <a:rPr dirty="0"/>
              <a:t> mercado </a:t>
            </a:r>
            <a:r>
              <a:rPr dirty="0" err="1"/>
              <a:t>objetivo</a:t>
            </a:r>
            <a:r>
              <a:rPr dirty="0"/>
              <a:t>. ¿</a:t>
            </a:r>
            <a:r>
              <a:rPr dirty="0" err="1"/>
              <a:t>Puede</a:t>
            </a:r>
            <a:r>
              <a:rPr dirty="0"/>
              <a:t> </a:t>
            </a:r>
            <a:r>
              <a:rPr dirty="0" err="1"/>
              <a:t>tu</a:t>
            </a:r>
            <a:r>
              <a:rPr dirty="0"/>
              <a:t> </a:t>
            </a:r>
            <a:r>
              <a:rPr dirty="0" err="1"/>
              <a:t>pasión</a:t>
            </a:r>
            <a:r>
              <a:rPr dirty="0"/>
              <a:t> o </a:t>
            </a:r>
            <a:r>
              <a:rPr dirty="0" err="1"/>
              <a:t>interés</a:t>
            </a:r>
            <a:r>
              <a:rPr dirty="0"/>
              <a:t> </a:t>
            </a:r>
            <a:r>
              <a:rPr dirty="0" err="1"/>
              <a:t>satisfacer</a:t>
            </a:r>
            <a:r>
              <a:rPr dirty="0"/>
              <a:t> las </a:t>
            </a:r>
            <a:r>
              <a:rPr dirty="0" err="1"/>
              <a:t>necesidades</a:t>
            </a:r>
            <a:r>
              <a:rPr dirty="0"/>
              <a:t> de </a:t>
            </a:r>
            <a:r>
              <a:rPr dirty="0" err="1"/>
              <a:t>tu</a:t>
            </a:r>
            <a:r>
              <a:rPr dirty="0"/>
              <a:t> </a:t>
            </a:r>
            <a:r>
              <a:rPr dirty="0" err="1"/>
              <a:t>clientela</a:t>
            </a:r>
            <a:r>
              <a:rPr dirty="0"/>
              <a:t>? ¿</a:t>
            </a:r>
            <a:r>
              <a:rPr dirty="0" err="1"/>
              <a:t>Conoces</a:t>
            </a:r>
            <a:r>
              <a:rPr dirty="0"/>
              <a:t> sus </a:t>
            </a:r>
            <a:r>
              <a:rPr dirty="0" err="1"/>
              <a:t>motivos</a:t>
            </a:r>
            <a:r>
              <a:rPr dirty="0"/>
              <a:t> para </a:t>
            </a:r>
            <a:r>
              <a:rPr dirty="0" err="1"/>
              <a:t>comprar</a:t>
            </a:r>
            <a:r>
              <a:rPr dirty="0"/>
              <a:t>?</a:t>
            </a:r>
          </a:p>
          <a:p>
            <a:pPr marL="342900" indent="-342900" algn="just">
              <a:lnSpc>
                <a:spcPts val="3359"/>
              </a:lnSpc>
              <a:buFont typeface="Arial" panose="020B0604020202020204" pitchFamily="34" charset="0"/>
              <a:buChar char="•"/>
              <a:defRPr sz="2400">
                <a:solidFill>
                  <a:srgbClr val="000000"/>
                </a:solidFill>
                <a:latin typeface="Abhaya Libre Regular"/>
              </a:defRPr>
            </a:pPr>
            <a:r>
              <a:rPr b="1" dirty="0" err="1"/>
              <a:t>Investiga</a:t>
            </a:r>
            <a:r>
              <a:rPr b="1" dirty="0"/>
              <a:t> a la </a:t>
            </a:r>
            <a:r>
              <a:rPr b="1" dirty="0" err="1"/>
              <a:t>competencia</a:t>
            </a:r>
            <a:r>
              <a:rPr dirty="0"/>
              <a:t>: antes de </a:t>
            </a:r>
            <a:r>
              <a:rPr dirty="0" err="1"/>
              <a:t>dedicar</a:t>
            </a:r>
            <a:r>
              <a:rPr dirty="0"/>
              <a:t> </a:t>
            </a:r>
            <a:r>
              <a:rPr dirty="0" err="1"/>
              <a:t>tu</a:t>
            </a:r>
            <a:r>
              <a:rPr dirty="0"/>
              <a:t> </a:t>
            </a:r>
            <a:r>
              <a:rPr dirty="0" err="1"/>
              <a:t>tiempo</a:t>
            </a:r>
            <a:r>
              <a:rPr dirty="0"/>
              <a:t> y </a:t>
            </a:r>
            <a:r>
              <a:rPr dirty="0" err="1"/>
              <a:t>energía</a:t>
            </a:r>
            <a:r>
              <a:rPr dirty="0"/>
              <a:t> al </a:t>
            </a:r>
            <a:r>
              <a:rPr dirty="0" err="1"/>
              <a:t>desarrollo</a:t>
            </a:r>
            <a:r>
              <a:rPr dirty="0"/>
              <a:t> de un nuevo </a:t>
            </a:r>
            <a:r>
              <a:rPr dirty="0" err="1"/>
              <a:t>negocio</a:t>
            </a:r>
            <a:r>
              <a:rPr dirty="0"/>
              <a:t>, </a:t>
            </a:r>
            <a:r>
              <a:rPr dirty="0" err="1"/>
              <a:t>investiga</a:t>
            </a:r>
            <a:r>
              <a:rPr dirty="0"/>
              <a:t> a </a:t>
            </a:r>
            <a:r>
              <a:rPr dirty="0" err="1"/>
              <a:t>tus</a:t>
            </a:r>
            <a:r>
              <a:rPr dirty="0"/>
              <a:t> </a:t>
            </a:r>
            <a:r>
              <a:rPr dirty="0" err="1"/>
              <a:t>competidores</a:t>
            </a:r>
            <a:r>
              <a:rPr dirty="0"/>
              <a:t> </a:t>
            </a:r>
            <a:r>
              <a:rPr dirty="0" err="1"/>
              <a:t>potenciales</a:t>
            </a:r>
            <a:r>
              <a:rPr dirty="0"/>
              <a:t>. Es </a:t>
            </a:r>
            <a:r>
              <a:rPr dirty="0" err="1"/>
              <a:t>posible</a:t>
            </a:r>
            <a:r>
              <a:rPr dirty="0"/>
              <a:t> que </a:t>
            </a:r>
            <a:r>
              <a:rPr dirty="0" err="1"/>
              <a:t>tengas</a:t>
            </a:r>
            <a:r>
              <a:rPr dirty="0"/>
              <a:t> una idea de </a:t>
            </a:r>
            <a:r>
              <a:rPr dirty="0" err="1"/>
              <a:t>producto</a:t>
            </a:r>
            <a:r>
              <a:rPr dirty="0"/>
              <a:t> viable, </a:t>
            </a:r>
            <a:r>
              <a:rPr dirty="0" err="1"/>
              <a:t>pero</a:t>
            </a:r>
            <a:r>
              <a:rPr dirty="0"/>
              <a:t> ¿con </a:t>
            </a:r>
            <a:r>
              <a:rPr dirty="0" err="1"/>
              <a:t>cuántas</a:t>
            </a:r>
            <a:r>
              <a:rPr dirty="0"/>
              <a:t> </a:t>
            </a:r>
            <a:r>
              <a:rPr dirty="0" err="1"/>
              <a:t>otras</a:t>
            </a:r>
            <a:r>
              <a:rPr dirty="0"/>
              <a:t> </a:t>
            </a:r>
            <a:r>
              <a:rPr dirty="0" err="1"/>
              <a:t>empresas</a:t>
            </a:r>
            <a:r>
              <a:rPr dirty="0"/>
              <a:t> </a:t>
            </a:r>
            <a:r>
              <a:rPr dirty="0" err="1"/>
              <a:t>competirás</a:t>
            </a:r>
            <a:r>
              <a:rPr dirty="0"/>
              <a:t>?</a:t>
            </a:r>
          </a:p>
          <a:p>
            <a:pPr marL="342900" indent="-342900" algn="just">
              <a:lnSpc>
                <a:spcPts val="3359"/>
              </a:lnSpc>
              <a:buFont typeface="Arial" panose="020B0604020202020204" pitchFamily="34" charset="0"/>
              <a:buChar char="•"/>
              <a:defRPr sz="2400">
                <a:solidFill>
                  <a:srgbClr val="000000"/>
                </a:solidFill>
                <a:latin typeface="Abhaya Libre Regular"/>
              </a:defRPr>
            </a:pPr>
            <a:r>
              <a:rPr b="1" dirty="0"/>
              <a:t>Define </a:t>
            </a:r>
            <a:r>
              <a:rPr b="1" dirty="0" err="1"/>
              <a:t>tu</a:t>
            </a:r>
            <a:r>
              <a:rPr b="1" dirty="0"/>
              <a:t> </a:t>
            </a:r>
            <a:r>
              <a:rPr b="1" dirty="0" err="1"/>
              <a:t>nicho</a:t>
            </a:r>
            <a:r>
              <a:rPr b="1" dirty="0"/>
              <a:t> y </a:t>
            </a:r>
            <a:r>
              <a:rPr b="1" dirty="0" err="1"/>
              <a:t>su</a:t>
            </a:r>
            <a:r>
              <a:rPr b="1" dirty="0"/>
              <a:t> </a:t>
            </a:r>
            <a:r>
              <a:rPr b="1" dirty="0" err="1"/>
              <a:t>rentabilidad</a:t>
            </a:r>
            <a:r>
              <a:rPr dirty="0"/>
              <a:t>: </a:t>
            </a:r>
            <a:r>
              <a:rPr dirty="0" err="1"/>
              <a:t>si</a:t>
            </a:r>
            <a:r>
              <a:rPr dirty="0"/>
              <a:t> </a:t>
            </a:r>
            <a:r>
              <a:rPr dirty="0" err="1"/>
              <a:t>estás</a:t>
            </a:r>
            <a:r>
              <a:rPr dirty="0"/>
              <a:t> </a:t>
            </a:r>
            <a:r>
              <a:rPr dirty="0" err="1"/>
              <a:t>dedicando</a:t>
            </a:r>
            <a:r>
              <a:rPr dirty="0"/>
              <a:t> </a:t>
            </a:r>
            <a:r>
              <a:rPr dirty="0" err="1"/>
              <a:t>tus</a:t>
            </a:r>
            <a:r>
              <a:rPr dirty="0"/>
              <a:t> </a:t>
            </a:r>
            <a:r>
              <a:rPr dirty="0" err="1"/>
              <a:t>recursos</a:t>
            </a:r>
            <a:r>
              <a:rPr dirty="0"/>
              <a:t> y </a:t>
            </a:r>
            <a:r>
              <a:rPr dirty="0" err="1"/>
              <a:t>tiempo</a:t>
            </a:r>
            <a:r>
              <a:rPr dirty="0"/>
              <a:t> a un nuevo </a:t>
            </a:r>
            <a:r>
              <a:rPr dirty="0" err="1"/>
              <a:t>negocio</a:t>
            </a:r>
            <a:r>
              <a:rPr dirty="0"/>
              <a:t>, </a:t>
            </a:r>
            <a:r>
              <a:rPr dirty="0" err="1"/>
              <a:t>deberías</a:t>
            </a:r>
            <a:r>
              <a:rPr dirty="0"/>
              <a:t> </a:t>
            </a:r>
            <a:r>
              <a:rPr dirty="0" err="1"/>
              <a:t>tener</a:t>
            </a:r>
            <a:r>
              <a:rPr dirty="0"/>
              <a:t> la </a:t>
            </a:r>
            <a:r>
              <a:rPr dirty="0" err="1"/>
              <a:t>capacidad</a:t>
            </a:r>
            <a:r>
              <a:rPr dirty="0"/>
              <a:t> de ser rentable.</a:t>
            </a:r>
          </a:p>
          <a:p>
            <a:pPr marL="342900" indent="-342900" algn="just">
              <a:lnSpc>
                <a:spcPts val="3359"/>
              </a:lnSpc>
              <a:buFont typeface="Arial" panose="020B0604020202020204" pitchFamily="34" charset="0"/>
              <a:buChar char="•"/>
              <a:defRPr sz="2400">
                <a:solidFill>
                  <a:srgbClr val="000000"/>
                </a:solidFill>
                <a:latin typeface="Abhaya Libre Regular"/>
              </a:defRPr>
            </a:pPr>
            <a:r>
              <a:rPr b="1" dirty="0" err="1"/>
              <a:t>Prueba</a:t>
            </a:r>
            <a:r>
              <a:rPr b="1" dirty="0"/>
              <a:t> </a:t>
            </a:r>
            <a:r>
              <a:rPr b="1" dirty="0" err="1"/>
              <a:t>tu</a:t>
            </a:r>
            <a:r>
              <a:rPr b="1" dirty="0"/>
              <a:t> </a:t>
            </a:r>
            <a:r>
              <a:rPr b="1" dirty="0" err="1"/>
              <a:t>producto</a:t>
            </a:r>
            <a:r>
              <a:rPr b="1" dirty="0"/>
              <a:t> o </a:t>
            </a:r>
            <a:r>
              <a:rPr b="1" dirty="0" err="1"/>
              <a:t>servicio</a:t>
            </a:r>
            <a:r>
              <a:rPr dirty="0"/>
              <a:t>: </a:t>
            </a:r>
            <a:r>
              <a:rPr dirty="0" err="1"/>
              <a:t>crea</a:t>
            </a:r>
            <a:r>
              <a:rPr dirty="0"/>
              <a:t> una web simple o una </a:t>
            </a:r>
            <a:r>
              <a:rPr dirty="0" err="1"/>
              <a:t>página</a:t>
            </a:r>
            <a:r>
              <a:rPr dirty="0"/>
              <a:t> de </a:t>
            </a:r>
            <a:r>
              <a:rPr dirty="0" err="1"/>
              <a:t>destino</a:t>
            </a:r>
            <a:r>
              <a:rPr dirty="0"/>
              <a:t> para </a:t>
            </a:r>
            <a:r>
              <a:rPr dirty="0" err="1"/>
              <a:t>tu</a:t>
            </a:r>
            <a:r>
              <a:rPr dirty="0"/>
              <a:t> </a:t>
            </a:r>
            <a:r>
              <a:rPr dirty="0" err="1"/>
              <a:t>negocio</a:t>
            </a:r>
            <a:r>
              <a:rPr dirty="0"/>
              <a:t> para que la </a:t>
            </a:r>
            <a:r>
              <a:rPr dirty="0" err="1"/>
              <a:t>clientela</a:t>
            </a:r>
            <a:r>
              <a:rPr dirty="0"/>
              <a:t> </a:t>
            </a:r>
            <a:r>
              <a:rPr dirty="0" err="1"/>
              <a:t>pueda</a:t>
            </a:r>
            <a:r>
              <a:rPr dirty="0"/>
              <a:t> </a:t>
            </a:r>
            <a:r>
              <a:rPr dirty="0" err="1"/>
              <a:t>encontrarlo</a:t>
            </a:r>
            <a:r>
              <a:rPr dirty="0"/>
              <a:t>. </a:t>
            </a:r>
            <a:r>
              <a:rPr dirty="0" err="1"/>
              <a:t>Ofrece</a:t>
            </a:r>
            <a:r>
              <a:rPr dirty="0"/>
              <a:t> un </a:t>
            </a:r>
            <a:r>
              <a:rPr dirty="0" err="1"/>
              <a:t>período</a:t>
            </a:r>
            <a:r>
              <a:rPr dirty="0"/>
              <a:t> de </a:t>
            </a:r>
            <a:r>
              <a:rPr dirty="0" err="1"/>
              <a:t>prueba</a:t>
            </a:r>
            <a:r>
              <a:rPr dirty="0"/>
              <a:t> del </a:t>
            </a:r>
            <a:r>
              <a:rPr dirty="0" err="1"/>
              <a:t>producto</a:t>
            </a:r>
            <a:r>
              <a:rPr dirty="0"/>
              <a:t> o </a:t>
            </a:r>
            <a:r>
              <a:rPr dirty="0" err="1"/>
              <a:t>entrega</a:t>
            </a:r>
            <a:r>
              <a:rPr dirty="0"/>
              <a:t> </a:t>
            </a:r>
            <a:r>
              <a:rPr dirty="0" err="1"/>
              <a:t>muestras</a:t>
            </a:r>
            <a:r>
              <a:rPr dirty="0"/>
              <a:t> </a:t>
            </a:r>
            <a:r>
              <a:rPr dirty="0" err="1"/>
              <a:t>gratuitas</a:t>
            </a:r>
            <a:r>
              <a:rPr dirty="0"/>
              <a:t> a </a:t>
            </a:r>
            <a:r>
              <a:rPr dirty="0" err="1"/>
              <a:t>tu</a:t>
            </a:r>
            <a:r>
              <a:rPr dirty="0"/>
              <a:t> </a:t>
            </a:r>
            <a:r>
              <a:rPr dirty="0" err="1"/>
              <a:t>clientela</a:t>
            </a:r>
            <a:r>
              <a:rPr dirty="0"/>
              <a:t> </a:t>
            </a:r>
            <a:r>
              <a:rPr dirty="0" err="1"/>
              <a:t>objetiva</a:t>
            </a:r>
            <a:r>
              <a:rPr dirty="0"/>
              <a:t>. Este </a:t>
            </a:r>
            <a:r>
              <a:rPr dirty="0" err="1"/>
              <a:t>periodo</a:t>
            </a:r>
            <a:r>
              <a:rPr dirty="0"/>
              <a:t> de </a:t>
            </a:r>
            <a:r>
              <a:rPr dirty="0" err="1"/>
              <a:t>prueba</a:t>
            </a:r>
            <a:r>
              <a:rPr dirty="0"/>
              <a:t> </a:t>
            </a:r>
            <a:r>
              <a:rPr dirty="0" err="1"/>
              <a:t>inicial</a:t>
            </a:r>
            <a:r>
              <a:rPr dirty="0"/>
              <a:t> no </a:t>
            </a:r>
            <a:r>
              <a:rPr dirty="0" err="1"/>
              <a:t>debería</a:t>
            </a:r>
            <a:r>
              <a:rPr dirty="0"/>
              <a:t> costar una gran </a:t>
            </a:r>
            <a:r>
              <a:rPr dirty="0" err="1"/>
              <a:t>cantidad</a:t>
            </a:r>
            <a:r>
              <a:rPr dirty="0"/>
              <a:t> de dinero.</a:t>
            </a:r>
          </a:p>
        </p:txBody>
      </p:sp>
      <p:sp>
        <p:nvSpPr>
          <p:cNvPr id="9" name="TextBox 9"/>
          <p:cNvSpPr txBox="1"/>
          <p:nvPr/>
        </p:nvSpPr>
        <p:spPr>
          <a:xfrm>
            <a:off x="3248390" y="1262997"/>
            <a:ext cx="12954000" cy="765979"/>
          </a:xfrm>
          <a:prstGeom prst="rect">
            <a:avLst/>
          </a:prstGeom>
        </p:spPr>
        <p:txBody>
          <a:bodyPr wrap="square" lIns="0" tIns="0" rIns="0" bIns="0" anchor="t">
            <a:spAutoFit/>
          </a:bodyPr>
          <a:lstStyle/>
          <a:p>
            <a:pPr>
              <a:lnSpc>
                <a:spcPts val="5449"/>
              </a:lnSpc>
              <a:defRPr sz="6410">
                <a:solidFill>
                  <a:srgbClr val="000000"/>
                </a:solidFill>
                <a:latin typeface="Abhaya Libre Regular"/>
              </a:defRPr>
            </a:pPr>
            <a:r>
              <a:rPr dirty="0" err="1"/>
              <a:t>Cómo</a:t>
            </a:r>
            <a:r>
              <a:rPr dirty="0"/>
              <a:t> </a:t>
            </a:r>
            <a:r>
              <a:rPr dirty="0" err="1"/>
              <a:t>encontrar</a:t>
            </a:r>
            <a:r>
              <a:rPr dirty="0"/>
              <a:t> un </a:t>
            </a:r>
            <a:r>
              <a:rPr dirty="0" err="1"/>
              <a:t>nicho</a:t>
            </a:r>
            <a:r>
              <a:rPr dirty="0"/>
              <a:t> del mercado</a:t>
            </a:r>
          </a:p>
        </p:txBody>
      </p:sp>
      <p:pic>
        <p:nvPicPr>
          <p:cNvPr id="10" name="Picture 18">
            <a:extLst>
              <a:ext uri="{FF2B5EF4-FFF2-40B4-BE49-F238E27FC236}">
                <a16:creationId xmlns:a16="http://schemas.microsoft.com/office/drawing/2014/main" id="{E622FD86-409A-3B17-F595-3A245EA1415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87600" y="4649342"/>
            <a:ext cx="1437008" cy="1951493"/>
          </a:xfrm>
          <a:prstGeom prst="rect">
            <a:avLst/>
          </a:prstGeom>
        </p:spPr>
      </p:pic>
    </p:spTree>
    <p:extLst>
      <p:ext uri="{BB962C8B-B14F-4D97-AF65-F5344CB8AC3E}">
        <p14:creationId xmlns:p14="http://schemas.microsoft.com/office/powerpoint/2010/main" val="3450927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anchor="t">
            <a:spAutoFit/>
          </a:bodyPr>
          <a:lstStyle/>
          <a:p>
            <a:pPr algn="ctr">
              <a:lnSpc>
                <a:spcPct val="150000"/>
              </a:lnSpc>
              <a:defRPr sz="9000">
                <a:solidFill>
                  <a:srgbClr val="04989E"/>
                </a:solidFill>
                <a:latin typeface="Abhaya Libre Regular"/>
              </a:defRPr>
            </a:pPr>
            <a:r>
              <a:t>Tendencias del mercado</a:t>
            </a:r>
          </a:p>
        </p:txBody>
      </p:sp>
      <p:pic>
        <p:nvPicPr>
          <p:cNvPr id="17" name="Picture 17"/>
          <p:cNvPicPr>
            <a:picLocks noChangeAspect="1"/>
          </p:cNvPicPr>
          <p:nvPr/>
        </p:nvPicPr>
        <p:blipFill>
          <a:blip r:embed="rId16"/>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7"/>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1043000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614497">
            <a:off x="-1147374" y="7574079"/>
            <a:ext cx="4352147" cy="4346443"/>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19" name="Picture 19"/>
          <p:cNvPicPr>
            <a:picLocks noChangeAspect="1"/>
          </p:cNvPicPr>
          <p:nvPr/>
        </p:nvPicPr>
        <p:blipFill>
          <a:blip r:embed="rId8"/>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Innovación
Emprendimiento</a:t>
              </a:r>
            </a:p>
          </p:txBody>
        </p:sp>
      </p:grpSp>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078192" y="8440444"/>
            <a:ext cx="1186603" cy="1186603"/>
          </a:xfrm>
          <a:prstGeom prst="rect">
            <a:avLst/>
          </a:prstGeom>
        </p:spPr>
      </p:pic>
      <p:sp>
        <p:nvSpPr>
          <p:cNvPr id="27" name="TextBox 27"/>
          <p:cNvSpPr txBox="1"/>
          <p:nvPr/>
        </p:nvSpPr>
        <p:spPr>
          <a:xfrm>
            <a:off x="1417501" y="1663701"/>
            <a:ext cx="10263279" cy="6959598"/>
          </a:xfrm>
          <a:prstGeom prst="rect">
            <a:avLst/>
          </a:prstGeom>
        </p:spPr>
        <p:txBody>
          <a:bodyPr wrap="square" lIns="0" tIns="0" rIns="0" bIns="0" anchor="t">
            <a:spAutoFit/>
          </a:bodyPr>
          <a:lstStyle/>
          <a:p>
            <a:pPr algn="just">
              <a:lnSpc>
                <a:spcPts val="3359"/>
              </a:lnSpc>
              <a:defRPr sz="2400">
                <a:solidFill>
                  <a:srgbClr val="000000"/>
                </a:solidFill>
                <a:latin typeface="Abhaya Libre Regular"/>
              </a:defRPr>
            </a:pPr>
            <a:r>
              <a:t>La tendencia es un desarrollo o cambio general en una situación o en la forma en que las personas se comportan.</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t>Dado que la comprensión de que la psicología de los mercados realmente mueve los mercados, podemos reconocer que la psicología desarrolla y termina las tendencias.</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t>Una </a:t>
            </a:r>
            <a:r>
              <a:rPr b="1"/>
              <a:t>tendencia</a:t>
            </a:r>
            <a:r>
              <a:t> es la dirección general del precio de un mercado, activo o métrica.</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t>Muchas empresas optan por operar en la misma dirección que la tendencia, tratando de beneficiarse de una continuación de ella.</a:t>
            </a:r>
          </a:p>
          <a:p>
            <a:pPr algn="just">
              <a:lnSpc>
                <a:spcPts val="3359"/>
              </a:lnSpc>
              <a:defRPr sz="2400">
                <a:solidFill>
                  <a:srgbClr val="000000"/>
                </a:solidFill>
                <a:latin typeface="Abhaya Libre Regular"/>
              </a:defRPr>
            </a:pPr>
            <a:r>
              <a:t>La evolución del precio, las líneas de tendencia y los indicadores técnicos son herramientas que pueden ayudar a identificar la tendencia y advertir cuando se está invirtiendo. </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t>Los mercados se componen de varios tipos diferentes de tendencias, y es el reconocimiento de estas tendencias lo que determinará, en gran medida, el éxito o el fracaso de tu inversión a largo y corto plazo.</a:t>
            </a:r>
          </a:p>
        </p:txBody>
      </p:sp>
      <p:pic>
        <p:nvPicPr>
          <p:cNvPr id="32" name="Picture 3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0800000">
            <a:off x="-23442" y="-1710424"/>
            <a:ext cx="2556197" cy="2751289"/>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9" name="TextBox 9"/>
          <p:cNvSpPr txBox="1"/>
          <p:nvPr/>
        </p:nvSpPr>
        <p:spPr>
          <a:xfrm>
            <a:off x="3040138" y="844275"/>
            <a:ext cx="9349430" cy="765979"/>
          </a:xfrm>
          <a:prstGeom prst="rect">
            <a:avLst/>
          </a:prstGeom>
        </p:spPr>
        <p:txBody>
          <a:bodyPr wrap="square" lIns="0" tIns="0" rIns="0" bIns="0" anchor="t">
            <a:spAutoFit/>
          </a:bodyPr>
          <a:lstStyle/>
          <a:p>
            <a:pPr>
              <a:lnSpc>
                <a:spcPts val="5449"/>
              </a:lnSpc>
              <a:defRPr sz="6410">
                <a:solidFill>
                  <a:srgbClr val="000000"/>
                </a:solidFill>
                <a:latin typeface="Abhaya Libre Regular"/>
              </a:defRPr>
            </a:pPr>
            <a:r>
              <a:t>¿Qué es una tendencia?</a:t>
            </a:r>
          </a:p>
        </p:txBody>
      </p:sp>
    </p:spTree>
    <p:extLst>
      <p:ext uri="{BB962C8B-B14F-4D97-AF65-F5344CB8AC3E}">
        <p14:creationId xmlns:p14="http://schemas.microsoft.com/office/powerpoint/2010/main" val="1634014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944203" y="7105491"/>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4612800" y="7656187"/>
            <a:ext cx="4352147" cy="4346443"/>
          </a:xfrm>
          <a:prstGeom prst="rect">
            <a:avLst/>
          </a:prstGeom>
        </p:spPr>
      </p:pic>
      <p:sp>
        <p:nvSpPr>
          <p:cNvPr id="7" name="TextBox 7"/>
          <p:cNvSpPr txBox="1"/>
          <p:nvPr/>
        </p:nvSpPr>
        <p:spPr>
          <a:xfrm>
            <a:off x="5029200" y="1103313"/>
            <a:ext cx="8280738" cy="765979"/>
          </a:xfrm>
          <a:prstGeom prst="rect">
            <a:avLst/>
          </a:prstGeom>
        </p:spPr>
        <p:txBody>
          <a:bodyPr lIns="0" tIns="0" rIns="0" bIns="0" anchor="t">
            <a:spAutoFit/>
          </a:bodyPr>
          <a:lstStyle/>
          <a:p>
            <a:pPr algn="ctr">
              <a:lnSpc>
                <a:spcPts val="5449"/>
              </a:lnSpc>
              <a:defRPr sz="6410">
                <a:solidFill>
                  <a:srgbClr val="000000"/>
                </a:solidFill>
                <a:latin typeface="Abhaya Libre Regular"/>
              </a:defRPr>
            </a:pPr>
            <a:r>
              <a:t>Tendencias del mercado</a:t>
            </a:r>
          </a:p>
        </p:txBody>
      </p:sp>
      <p:sp>
        <p:nvSpPr>
          <p:cNvPr id="15" name="TextBox 14"/>
          <p:cNvSpPr txBox="1"/>
          <p:nvPr/>
        </p:nvSpPr>
        <p:spPr>
          <a:xfrm>
            <a:off x="2438400" y="2180334"/>
            <a:ext cx="14782800" cy="6001643"/>
          </a:xfrm>
          <a:prstGeom prst="rect">
            <a:avLst/>
          </a:prstGeom>
          <a:noFill/>
        </p:spPr>
        <p:txBody>
          <a:bodyPr wrap="square">
            <a:spAutoFit/>
          </a:bodyPr>
          <a:lstStyle/>
          <a:p>
            <a:pPr algn="just">
              <a:defRPr sz="2400" b="1">
                <a:latin typeface="Abhaya Libre Regular" panose="020B0604020202020204" charset="0"/>
                <a:cs typeface="Abhaya Libre Regular" panose="020B0604020202020204" charset="0"/>
              </a:defRPr>
            </a:pPr>
            <a:r>
              <a:rPr dirty="0"/>
              <a:t>Mercados </a:t>
            </a:r>
            <a:r>
              <a:rPr dirty="0" err="1"/>
              <a:t>primarios</a:t>
            </a:r>
            <a:endParaRPr dirty="0"/>
          </a:p>
          <a:p>
            <a:pPr algn="just">
              <a:defRPr sz="2400">
                <a:latin typeface="Abhaya Libre Regular" panose="020B0604020202020204" charset="0"/>
                <a:cs typeface="Abhaya Libre Regular" panose="020B0604020202020204" charset="0"/>
              </a:defRPr>
            </a:pPr>
            <a:r>
              <a:rPr dirty="0"/>
              <a:t>Los mercados </a:t>
            </a:r>
            <a:r>
              <a:rPr dirty="0" err="1"/>
              <a:t>alcistas</a:t>
            </a:r>
            <a:r>
              <a:rPr dirty="0"/>
              <a:t> y </a:t>
            </a:r>
            <a:r>
              <a:rPr dirty="0" err="1"/>
              <a:t>bajistas</a:t>
            </a:r>
            <a:r>
              <a:rPr dirty="0"/>
              <a:t> </a:t>
            </a:r>
            <a:r>
              <a:rPr dirty="0" err="1"/>
              <a:t>también</a:t>
            </a:r>
            <a:r>
              <a:rPr dirty="0"/>
              <a:t> se </a:t>
            </a:r>
            <a:r>
              <a:rPr dirty="0" err="1"/>
              <a:t>conocen</a:t>
            </a:r>
            <a:r>
              <a:rPr dirty="0"/>
              <a:t> </a:t>
            </a:r>
            <a:r>
              <a:rPr dirty="0" err="1"/>
              <a:t>como</a:t>
            </a:r>
            <a:r>
              <a:rPr dirty="0"/>
              <a:t> mercados </a:t>
            </a:r>
            <a:r>
              <a:rPr dirty="0" err="1"/>
              <a:t>primarios</a:t>
            </a:r>
            <a:r>
              <a:rPr dirty="0"/>
              <a:t>; la </a:t>
            </a:r>
            <a:r>
              <a:rPr dirty="0" err="1"/>
              <a:t>historia</a:t>
            </a:r>
            <a:r>
              <a:rPr dirty="0"/>
              <a:t> </a:t>
            </a:r>
            <a:r>
              <a:rPr dirty="0" err="1"/>
              <a:t>nos</a:t>
            </a:r>
            <a:r>
              <a:rPr dirty="0"/>
              <a:t> ha </a:t>
            </a:r>
            <a:r>
              <a:rPr dirty="0" err="1"/>
              <a:t>demostrado</a:t>
            </a:r>
            <a:r>
              <a:rPr dirty="0"/>
              <a:t> que </a:t>
            </a:r>
            <a:r>
              <a:rPr dirty="0" err="1"/>
              <a:t>estos</a:t>
            </a:r>
            <a:r>
              <a:rPr dirty="0"/>
              <a:t> mercados, </a:t>
            </a:r>
            <a:r>
              <a:rPr dirty="0" err="1"/>
              <a:t>generalmente</a:t>
            </a:r>
            <a:r>
              <a:rPr dirty="0"/>
              <a:t>, </a:t>
            </a:r>
            <a:r>
              <a:rPr dirty="0" err="1"/>
              <a:t>perduran</a:t>
            </a:r>
            <a:r>
              <a:rPr dirty="0"/>
              <a:t> de uno a </a:t>
            </a:r>
            <a:r>
              <a:rPr dirty="0" err="1"/>
              <a:t>tres</a:t>
            </a:r>
            <a:r>
              <a:rPr dirty="0"/>
              <a:t> </a:t>
            </a:r>
            <a:r>
              <a:rPr dirty="0" err="1"/>
              <a:t>años</a:t>
            </a:r>
            <a:r>
              <a:rPr dirty="0"/>
              <a:t>.</a:t>
            </a:r>
          </a:p>
          <a:p>
            <a:pPr algn="just"/>
            <a:endParaRPr lang="en-US" sz="2400" dirty="0">
              <a:latin typeface="Abhaya Libre Regular" panose="020B0604020202020204" charset="0"/>
              <a:cs typeface="Abhaya Libre Regular" panose="020B0604020202020204" charset="0"/>
            </a:endParaRPr>
          </a:p>
          <a:p>
            <a:pPr algn="just">
              <a:defRPr sz="2400" b="1">
                <a:latin typeface="Abhaya Libre Regular" panose="020B0604020202020204" charset="0"/>
                <a:cs typeface="Abhaya Libre Regular" panose="020B0604020202020204" charset="0"/>
              </a:defRPr>
            </a:pPr>
            <a:r>
              <a:rPr dirty="0" err="1"/>
              <a:t>Tendencias</a:t>
            </a:r>
            <a:r>
              <a:rPr dirty="0"/>
              <a:t> </a:t>
            </a:r>
            <a:r>
              <a:rPr dirty="0" err="1"/>
              <a:t>seculares</a:t>
            </a:r>
            <a:endParaRPr dirty="0"/>
          </a:p>
          <a:p>
            <a:pPr algn="just">
              <a:defRPr sz="2400">
                <a:latin typeface="Abhaya Libre Regular" panose="020B0604020202020204" charset="0"/>
                <a:cs typeface="Abhaya Libre Regular" panose="020B0604020202020204" charset="0"/>
              </a:defRPr>
            </a:pPr>
            <a:r>
              <a:rPr dirty="0"/>
              <a:t>Una </a:t>
            </a:r>
            <a:r>
              <a:rPr dirty="0" err="1"/>
              <a:t>tendencia</a:t>
            </a:r>
            <a:r>
              <a:rPr dirty="0"/>
              <a:t> secular, que </a:t>
            </a:r>
            <a:r>
              <a:rPr dirty="0" err="1"/>
              <a:t>puede</a:t>
            </a:r>
            <a:r>
              <a:rPr dirty="0"/>
              <a:t> </a:t>
            </a:r>
            <a:r>
              <a:rPr dirty="0" err="1"/>
              <a:t>durar</a:t>
            </a:r>
            <a:r>
              <a:rPr dirty="0"/>
              <a:t> de una a </a:t>
            </a:r>
            <a:r>
              <a:rPr dirty="0" err="1"/>
              <a:t>tres</a:t>
            </a:r>
            <a:r>
              <a:rPr dirty="0"/>
              <a:t> </a:t>
            </a:r>
            <a:r>
              <a:rPr dirty="0" err="1"/>
              <a:t>décadas</a:t>
            </a:r>
            <a:r>
              <a:rPr dirty="0"/>
              <a:t>, </a:t>
            </a:r>
            <a:r>
              <a:rPr dirty="0" err="1"/>
              <a:t>mantiene</a:t>
            </a:r>
            <a:r>
              <a:rPr dirty="0"/>
              <a:t> dentro de sus </a:t>
            </a:r>
            <a:r>
              <a:rPr dirty="0" err="1"/>
              <a:t>parámetros</a:t>
            </a:r>
            <a:r>
              <a:rPr dirty="0"/>
              <a:t> </a:t>
            </a:r>
            <a:r>
              <a:rPr dirty="0" err="1"/>
              <a:t>muchas</a:t>
            </a:r>
            <a:r>
              <a:rPr dirty="0"/>
              <a:t> </a:t>
            </a:r>
            <a:r>
              <a:rPr dirty="0" err="1"/>
              <a:t>tendencias</a:t>
            </a:r>
            <a:r>
              <a:rPr dirty="0"/>
              <a:t> </a:t>
            </a:r>
            <a:r>
              <a:rPr dirty="0" err="1"/>
              <a:t>primarias</a:t>
            </a:r>
            <a:r>
              <a:rPr dirty="0"/>
              <a:t> y, </a:t>
            </a:r>
            <a:r>
              <a:rPr dirty="0" err="1"/>
              <a:t>en</a:t>
            </a:r>
            <a:r>
              <a:rPr dirty="0"/>
              <a:t> </a:t>
            </a:r>
            <a:r>
              <a:rPr dirty="0" err="1"/>
              <a:t>su</a:t>
            </a:r>
            <a:r>
              <a:rPr dirty="0"/>
              <a:t> mayor </a:t>
            </a:r>
            <a:r>
              <a:rPr dirty="0" err="1"/>
              <a:t>parte</a:t>
            </a:r>
            <a:r>
              <a:rPr dirty="0"/>
              <a:t>, es </a:t>
            </a:r>
            <a:r>
              <a:rPr dirty="0" err="1"/>
              <a:t>fácil</a:t>
            </a:r>
            <a:r>
              <a:rPr dirty="0"/>
              <a:t> de </a:t>
            </a:r>
            <a:r>
              <a:rPr dirty="0" err="1"/>
              <a:t>reconocer</a:t>
            </a:r>
            <a:r>
              <a:rPr dirty="0"/>
              <a:t> </a:t>
            </a:r>
            <a:r>
              <a:rPr dirty="0" err="1"/>
              <a:t>debido</a:t>
            </a:r>
            <a:r>
              <a:rPr dirty="0"/>
              <a:t> al </a:t>
            </a:r>
            <a:r>
              <a:rPr dirty="0" err="1"/>
              <a:t>marco</a:t>
            </a:r>
            <a:r>
              <a:rPr dirty="0"/>
              <a:t> de </a:t>
            </a:r>
            <a:r>
              <a:rPr dirty="0" err="1"/>
              <a:t>tiempo</a:t>
            </a:r>
            <a:r>
              <a:rPr dirty="0"/>
              <a:t>. El </a:t>
            </a:r>
            <a:r>
              <a:rPr dirty="0" err="1"/>
              <a:t>gráfico</a:t>
            </a:r>
            <a:r>
              <a:rPr dirty="0"/>
              <a:t> de la </a:t>
            </a:r>
            <a:r>
              <a:rPr dirty="0" err="1"/>
              <a:t>evolución</a:t>
            </a:r>
            <a:r>
              <a:rPr dirty="0"/>
              <a:t> de </a:t>
            </a:r>
            <a:r>
              <a:rPr dirty="0" err="1"/>
              <a:t>precios</a:t>
            </a:r>
            <a:r>
              <a:rPr dirty="0"/>
              <a:t>, </a:t>
            </a:r>
            <a:r>
              <a:rPr dirty="0" err="1"/>
              <a:t>durante</a:t>
            </a:r>
            <a:r>
              <a:rPr dirty="0"/>
              <a:t> un </a:t>
            </a:r>
            <a:r>
              <a:rPr dirty="0" err="1"/>
              <a:t>período</a:t>
            </a:r>
            <a:r>
              <a:rPr dirty="0"/>
              <a:t> de 25 </a:t>
            </a:r>
            <a:r>
              <a:rPr dirty="0" err="1"/>
              <a:t>años</a:t>
            </a:r>
            <a:r>
              <a:rPr dirty="0"/>
              <a:t> </a:t>
            </a:r>
            <a:r>
              <a:rPr dirty="0" err="1"/>
              <a:t>aproximadamente</a:t>
            </a:r>
            <a:r>
              <a:rPr dirty="0"/>
              <a:t>, </a:t>
            </a:r>
            <a:r>
              <a:rPr dirty="0" err="1"/>
              <a:t>parecería</a:t>
            </a:r>
            <a:r>
              <a:rPr dirty="0"/>
              <a:t> no ser </a:t>
            </a:r>
            <a:r>
              <a:rPr dirty="0" err="1"/>
              <a:t>más</a:t>
            </a:r>
            <a:r>
              <a:rPr dirty="0"/>
              <a:t> que una </a:t>
            </a:r>
            <a:r>
              <a:rPr dirty="0" err="1"/>
              <a:t>serie</a:t>
            </a:r>
            <a:r>
              <a:rPr dirty="0"/>
              <a:t> de </a:t>
            </a:r>
            <a:r>
              <a:rPr dirty="0" err="1"/>
              <a:t>líneas</a:t>
            </a:r>
            <a:r>
              <a:rPr dirty="0"/>
              <a:t> </a:t>
            </a:r>
            <a:r>
              <a:rPr dirty="0" err="1"/>
              <a:t>rectas</a:t>
            </a:r>
            <a:r>
              <a:rPr dirty="0"/>
              <a:t> que se </a:t>
            </a:r>
            <a:r>
              <a:rPr dirty="0" err="1"/>
              <a:t>mueven</a:t>
            </a:r>
            <a:r>
              <a:rPr dirty="0"/>
              <a:t> </a:t>
            </a:r>
            <a:r>
              <a:rPr dirty="0" err="1"/>
              <a:t>gradualmente</a:t>
            </a:r>
            <a:r>
              <a:rPr dirty="0"/>
              <a:t> </a:t>
            </a:r>
            <a:r>
              <a:rPr dirty="0" err="1"/>
              <a:t>hacia</a:t>
            </a:r>
            <a:r>
              <a:rPr dirty="0"/>
              <a:t> </a:t>
            </a:r>
            <a:r>
              <a:rPr dirty="0" err="1"/>
              <a:t>arriba</a:t>
            </a:r>
            <a:r>
              <a:rPr dirty="0"/>
              <a:t> o </a:t>
            </a:r>
            <a:r>
              <a:rPr dirty="0" err="1"/>
              <a:t>hacia</a:t>
            </a:r>
            <a:r>
              <a:rPr dirty="0"/>
              <a:t> </a:t>
            </a:r>
            <a:r>
              <a:rPr dirty="0" err="1"/>
              <a:t>abajo</a:t>
            </a:r>
            <a:r>
              <a:rPr dirty="0"/>
              <a:t>.</a:t>
            </a:r>
          </a:p>
          <a:p>
            <a:pPr algn="just"/>
            <a:endParaRPr lang="en-US" sz="2400" dirty="0">
              <a:latin typeface="Abhaya Libre Regular" panose="020B0604020202020204" charset="0"/>
              <a:cs typeface="Abhaya Libre Regular" panose="020B0604020202020204" charset="0"/>
            </a:endParaRPr>
          </a:p>
          <a:p>
            <a:pPr algn="just">
              <a:defRPr sz="2400" b="1">
                <a:latin typeface="Abhaya Libre Regular" panose="020B0604020202020204" charset="0"/>
                <a:cs typeface="Abhaya Libre Regular" panose="020B0604020202020204" charset="0"/>
              </a:defRPr>
            </a:pPr>
            <a:r>
              <a:rPr dirty="0" err="1"/>
              <a:t>Tendencias</a:t>
            </a:r>
            <a:r>
              <a:rPr dirty="0"/>
              <a:t> </a:t>
            </a:r>
            <a:r>
              <a:rPr dirty="0" err="1"/>
              <a:t>intermedias</a:t>
            </a:r>
            <a:endParaRPr dirty="0"/>
          </a:p>
          <a:p>
            <a:pPr algn="just">
              <a:defRPr sz="2400">
                <a:latin typeface="Abhaya Libre Regular" panose="020B0604020202020204" charset="0"/>
                <a:cs typeface="Abhaya Libre Regular" panose="020B0604020202020204" charset="0"/>
              </a:defRPr>
            </a:pPr>
            <a:r>
              <a:rPr dirty="0"/>
              <a:t>Los </a:t>
            </a:r>
            <a:r>
              <a:rPr dirty="0" err="1"/>
              <a:t>repuntes</a:t>
            </a:r>
            <a:r>
              <a:rPr dirty="0"/>
              <a:t> </a:t>
            </a:r>
            <a:r>
              <a:rPr dirty="0" err="1"/>
              <a:t>repentinos</a:t>
            </a:r>
            <a:r>
              <a:rPr dirty="0"/>
              <a:t> y los </a:t>
            </a:r>
            <a:r>
              <a:rPr dirty="0" err="1"/>
              <a:t>cambios</a:t>
            </a:r>
            <a:r>
              <a:rPr dirty="0"/>
              <a:t> de </a:t>
            </a:r>
            <a:r>
              <a:rPr dirty="0" err="1"/>
              <a:t>dirección</a:t>
            </a:r>
            <a:r>
              <a:rPr dirty="0"/>
              <a:t> </a:t>
            </a:r>
            <a:r>
              <a:rPr dirty="0" err="1"/>
              <a:t>conforman</a:t>
            </a:r>
            <a:r>
              <a:rPr dirty="0"/>
              <a:t> las </a:t>
            </a:r>
            <a:r>
              <a:rPr dirty="0" err="1"/>
              <a:t>tendencias</a:t>
            </a:r>
            <a:r>
              <a:rPr dirty="0"/>
              <a:t> </a:t>
            </a:r>
            <a:r>
              <a:rPr dirty="0" err="1"/>
              <a:t>intermedias</a:t>
            </a:r>
            <a:r>
              <a:rPr dirty="0"/>
              <a:t> y, </a:t>
            </a:r>
            <a:r>
              <a:rPr dirty="0" err="1"/>
              <a:t>en</a:t>
            </a:r>
            <a:r>
              <a:rPr dirty="0"/>
              <a:t> </a:t>
            </a:r>
            <a:r>
              <a:rPr dirty="0" err="1"/>
              <a:t>su</a:t>
            </a:r>
            <a:r>
              <a:rPr dirty="0"/>
              <a:t> mayor </a:t>
            </a:r>
            <a:r>
              <a:rPr dirty="0" err="1"/>
              <a:t>parte</a:t>
            </a:r>
            <a:r>
              <a:rPr dirty="0"/>
              <a:t>, son </a:t>
            </a:r>
            <a:r>
              <a:rPr dirty="0" err="1"/>
              <a:t>el</a:t>
            </a:r>
            <a:r>
              <a:rPr dirty="0"/>
              <a:t> </a:t>
            </a:r>
            <a:r>
              <a:rPr dirty="0" err="1"/>
              <a:t>resultado</a:t>
            </a:r>
            <a:r>
              <a:rPr dirty="0"/>
              <a:t> de </a:t>
            </a:r>
            <a:r>
              <a:rPr dirty="0" err="1"/>
              <a:t>algún</a:t>
            </a:r>
            <a:r>
              <a:rPr dirty="0"/>
              <a:t> </a:t>
            </a:r>
            <a:r>
              <a:rPr dirty="0" err="1"/>
              <a:t>tipo</a:t>
            </a:r>
            <a:r>
              <a:rPr dirty="0"/>
              <a:t> de </a:t>
            </a:r>
            <a:r>
              <a:rPr dirty="0" err="1"/>
              <a:t>evolución</a:t>
            </a:r>
            <a:r>
              <a:rPr dirty="0"/>
              <a:t> </a:t>
            </a:r>
            <a:r>
              <a:rPr dirty="0" err="1"/>
              <a:t>económica</a:t>
            </a:r>
            <a:r>
              <a:rPr dirty="0"/>
              <a:t> o </a:t>
            </a:r>
            <a:r>
              <a:rPr dirty="0" err="1"/>
              <a:t>política</a:t>
            </a:r>
            <a:r>
              <a:rPr dirty="0"/>
              <a:t> y </a:t>
            </a:r>
            <a:r>
              <a:rPr dirty="0" err="1"/>
              <a:t>su</a:t>
            </a:r>
            <a:r>
              <a:rPr dirty="0"/>
              <a:t> </a:t>
            </a:r>
            <a:r>
              <a:rPr dirty="0" err="1"/>
              <a:t>reacción</a:t>
            </a:r>
            <a:r>
              <a:rPr dirty="0"/>
              <a:t> posterior.</a:t>
            </a:r>
          </a:p>
          <a:p>
            <a:pPr algn="just">
              <a:defRPr sz="2400">
                <a:latin typeface="Abhaya Libre Regular" panose="020B0604020202020204" charset="0"/>
                <a:cs typeface="Abhaya Libre Regular" panose="020B0604020202020204" charset="0"/>
              </a:defRPr>
            </a:pPr>
            <a:r>
              <a:rPr dirty="0"/>
              <a:t>La </a:t>
            </a:r>
            <a:r>
              <a:rPr dirty="0" err="1"/>
              <a:t>historia</a:t>
            </a:r>
            <a:r>
              <a:rPr dirty="0"/>
              <a:t> </a:t>
            </a:r>
            <a:r>
              <a:rPr dirty="0" err="1"/>
              <a:t>nos</a:t>
            </a:r>
            <a:r>
              <a:rPr dirty="0"/>
              <a:t> dice que los </a:t>
            </a:r>
            <a:r>
              <a:rPr dirty="0" err="1"/>
              <a:t>repuntes</a:t>
            </a:r>
            <a:r>
              <a:rPr dirty="0"/>
              <a:t> </a:t>
            </a:r>
            <a:r>
              <a:rPr dirty="0" err="1"/>
              <a:t>en</a:t>
            </a:r>
            <a:r>
              <a:rPr dirty="0"/>
              <a:t> los mercados </a:t>
            </a:r>
            <a:r>
              <a:rPr dirty="0" err="1"/>
              <a:t>alcistas</a:t>
            </a:r>
            <a:r>
              <a:rPr dirty="0"/>
              <a:t> son </a:t>
            </a:r>
            <a:r>
              <a:rPr dirty="0" err="1"/>
              <a:t>fuertes</a:t>
            </a:r>
            <a:r>
              <a:rPr dirty="0"/>
              <a:t> y que las </a:t>
            </a:r>
            <a:r>
              <a:rPr dirty="0" err="1"/>
              <a:t>reacciones</a:t>
            </a:r>
            <a:r>
              <a:rPr dirty="0"/>
              <a:t> son algo </a:t>
            </a:r>
            <a:r>
              <a:rPr dirty="0" err="1"/>
              <a:t>débiles</a:t>
            </a:r>
            <a:r>
              <a:rPr dirty="0"/>
              <a:t>. La </a:t>
            </a:r>
            <a:r>
              <a:rPr dirty="0" err="1"/>
              <a:t>otra</a:t>
            </a:r>
            <a:r>
              <a:rPr dirty="0"/>
              <a:t> </a:t>
            </a:r>
            <a:r>
              <a:rPr dirty="0" err="1"/>
              <a:t>cara</a:t>
            </a:r>
            <a:r>
              <a:rPr dirty="0"/>
              <a:t> de la </a:t>
            </a:r>
            <a:r>
              <a:rPr dirty="0" err="1"/>
              <a:t>moneda</a:t>
            </a:r>
            <a:r>
              <a:rPr dirty="0"/>
              <a:t> </a:t>
            </a:r>
            <a:r>
              <a:rPr dirty="0" err="1"/>
              <a:t>nos</a:t>
            </a:r>
            <a:r>
              <a:rPr dirty="0"/>
              <a:t> </a:t>
            </a:r>
            <a:r>
              <a:rPr dirty="0" err="1"/>
              <a:t>muestra</a:t>
            </a:r>
            <a:r>
              <a:rPr dirty="0"/>
              <a:t> que las </a:t>
            </a:r>
            <a:r>
              <a:rPr dirty="0" err="1"/>
              <a:t>reacciones</a:t>
            </a:r>
            <a:r>
              <a:rPr dirty="0"/>
              <a:t> del mercado </a:t>
            </a:r>
            <a:r>
              <a:rPr dirty="0" err="1"/>
              <a:t>bajista</a:t>
            </a:r>
            <a:r>
              <a:rPr dirty="0"/>
              <a:t> son </a:t>
            </a:r>
            <a:r>
              <a:rPr dirty="0" err="1"/>
              <a:t>fuertes</a:t>
            </a:r>
            <a:r>
              <a:rPr dirty="0"/>
              <a:t> y que los </a:t>
            </a:r>
            <a:r>
              <a:rPr dirty="0" err="1"/>
              <a:t>repuntes</a:t>
            </a:r>
            <a:r>
              <a:rPr dirty="0"/>
              <a:t> son </a:t>
            </a:r>
            <a:r>
              <a:rPr dirty="0" err="1"/>
              <a:t>cortos</a:t>
            </a:r>
            <a:r>
              <a:rPr dirty="0"/>
              <a:t>. La </a:t>
            </a:r>
            <a:r>
              <a:rPr dirty="0" err="1"/>
              <a:t>retrospectiva</a:t>
            </a:r>
            <a:r>
              <a:rPr dirty="0"/>
              <a:t> </a:t>
            </a:r>
            <a:r>
              <a:rPr dirty="0" err="1"/>
              <a:t>también</a:t>
            </a:r>
            <a:r>
              <a:rPr dirty="0"/>
              <a:t> </a:t>
            </a:r>
            <a:r>
              <a:rPr dirty="0" err="1"/>
              <a:t>nos</a:t>
            </a:r>
            <a:r>
              <a:rPr dirty="0"/>
              <a:t> </a:t>
            </a:r>
            <a:r>
              <a:rPr dirty="0" err="1"/>
              <a:t>muestra</a:t>
            </a:r>
            <a:r>
              <a:rPr dirty="0"/>
              <a:t> que </a:t>
            </a:r>
            <a:r>
              <a:rPr dirty="0" err="1"/>
              <a:t>cada</a:t>
            </a:r>
            <a:r>
              <a:rPr dirty="0"/>
              <a:t> mercado </a:t>
            </a:r>
            <a:r>
              <a:rPr dirty="0" err="1"/>
              <a:t>alcista</a:t>
            </a:r>
            <a:r>
              <a:rPr dirty="0"/>
              <a:t> y </a:t>
            </a:r>
            <a:r>
              <a:rPr dirty="0" err="1"/>
              <a:t>bajista</a:t>
            </a:r>
            <a:r>
              <a:rPr dirty="0"/>
              <a:t> </a:t>
            </a:r>
            <a:r>
              <a:rPr dirty="0" err="1"/>
              <a:t>tendrá</a:t>
            </a:r>
            <a:r>
              <a:rPr dirty="0"/>
              <a:t> al </a:t>
            </a:r>
            <a:r>
              <a:rPr dirty="0" err="1"/>
              <a:t>menos</a:t>
            </a:r>
            <a:r>
              <a:rPr dirty="0"/>
              <a:t> </a:t>
            </a:r>
            <a:r>
              <a:rPr dirty="0" err="1"/>
              <a:t>tres</a:t>
            </a:r>
            <a:r>
              <a:rPr dirty="0"/>
              <a:t> </a:t>
            </a:r>
            <a:r>
              <a:rPr dirty="0" err="1"/>
              <a:t>ciclos</a:t>
            </a:r>
            <a:r>
              <a:rPr dirty="0"/>
              <a:t> </a:t>
            </a:r>
            <a:r>
              <a:rPr dirty="0" err="1"/>
              <a:t>intermedios</a:t>
            </a:r>
            <a:r>
              <a:rPr dirty="0"/>
              <a:t>. </a:t>
            </a:r>
            <a:r>
              <a:rPr dirty="0" err="1"/>
              <a:t>Cada</a:t>
            </a:r>
            <a:r>
              <a:rPr dirty="0"/>
              <a:t> </a:t>
            </a:r>
            <a:r>
              <a:rPr dirty="0" err="1"/>
              <a:t>ciclo</a:t>
            </a:r>
            <a:r>
              <a:rPr dirty="0"/>
              <a:t> </a:t>
            </a:r>
            <a:r>
              <a:rPr dirty="0" err="1"/>
              <a:t>intermedio</a:t>
            </a:r>
            <a:r>
              <a:rPr dirty="0"/>
              <a:t> </a:t>
            </a:r>
            <a:r>
              <a:rPr dirty="0" err="1"/>
              <a:t>podría</a:t>
            </a:r>
            <a:r>
              <a:rPr dirty="0"/>
              <a:t> </a:t>
            </a:r>
            <a:r>
              <a:rPr dirty="0" err="1"/>
              <a:t>durar</a:t>
            </a:r>
            <a:r>
              <a:rPr dirty="0"/>
              <a:t> tan poco </a:t>
            </a:r>
            <a:r>
              <a:rPr dirty="0" err="1"/>
              <a:t>como</a:t>
            </a:r>
            <a:r>
              <a:rPr dirty="0"/>
              <a:t> dos </a:t>
            </a:r>
            <a:r>
              <a:rPr dirty="0" err="1"/>
              <a:t>semanas</a:t>
            </a:r>
            <a:r>
              <a:rPr dirty="0"/>
              <a:t>, o </a:t>
            </a:r>
            <a:r>
              <a:rPr dirty="0" err="1"/>
              <a:t>extenderse</a:t>
            </a:r>
            <a:r>
              <a:rPr dirty="0"/>
              <a:t> hasta las seis u </a:t>
            </a:r>
            <a:r>
              <a:rPr dirty="0" err="1"/>
              <a:t>ocho</a:t>
            </a:r>
            <a:r>
              <a:rPr dirty="0"/>
              <a:t> </a:t>
            </a:r>
            <a:r>
              <a:rPr dirty="0" err="1"/>
              <a:t>semanas</a:t>
            </a:r>
            <a:r>
              <a:rPr dirty="0"/>
              <a:t>.</a:t>
            </a:r>
          </a:p>
        </p:txBody>
      </p:sp>
    </p:spTree>
    <p:extLst>
      <p:ext uri="{BB962C8B-B14F-4D97-AF65-F5344CB8AC3E}">
        <p14:creationId xmlns:p14="http://schemas.microsoft.com/office/powerpoint/2010/main" val="1829665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10591360" y="2019300"/>
            <a:ext cx="6761993" cy="6605482"/>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806388" y="3116553"/>
            <a:ext cx="8070675" cy="5232202"/>
          </a:xfrm>
          <a:prstGeom prst="rect">
            <a:avLst/>
          </a:prstGeom>
        </p:spPr>
        <p:txBody>
          <a:bodyPr wrap="square" lIns="0" tIns="0" rIns="0" bIns="0" anchor="t">
            <a:spAutoFit/>
          </a:bodyPr>
          <a:lstStyle/>
          <a:p>
            <a:pPr algn="just">
              <a:lnSpc>
                <a:spcPts val="3359"/>
              </a:lnSpc>
              <a:defRPr sz="2400" b="1">
                <a:solidFill>
                  <a:srgbClr val="000000"/>
                </a:solidFill>
                <a:latin typeface="Abhaya Libre Regular"/>
              </a:defRPr>
            </a:pPr>
            <a:r>
              <a:rPr dirty="0"/>
              <a:t>Hay 3 </a:t>
            </a:r>
            <a:r>
              <a:rPr dirty="0" err="1"/>
              <a:t>ventajas</a:t>
            </a:r>
            <a:r>
              <a:rPr dirty="0"/>
              <a:t> </a:t>
            </a:r>
            <a:r>
              <a:rPr dirty="0" err="1"/>
              <a:t>importantes</a:t>
            </a:r>
            <a:r>
              <a:rPr dirty="0"/>
              <a:t> de </a:t>
            </a:r>
            <a:r>
              <a:rPr dirty="0" err="1"/>
              <a:t>identificar</a:t>
            </a:r>
            <a:r>
              <a:rPr dirty="0"/>
              <a:t> </a:t>
            </a:r>
            <a:r>
              <a:rPr dirty="0" err="1"/>
              <a:t>tendencias</a:t>
            </a:r>
            <a:r>
              <a:rPr dirty="0"/>
              <a:t> </a:t>
            </a:r>
            <a:r>
              <a:rPr dirty="0" err="1"/>
              <a:t>en</a:t>
            </a:r>
            <a:r>
              <a:rPr dirty="0"/>
              <a:t> </a:t>
            </a:r>
            <a:r>
              <a:rPr dirty="0" err="1"/>
              <a:t>el</a:t>
            </a:r>
            <a:r>
              <a:rPr dirty="0"/>
              <a:t> </a:t>
            </a:r>
            <a:r>
              <a:rPr dirty="0" err="1"/>
              <a:t>análisis</a:t>
            </a:r>
            <a:r>
              <a:rPr dirty="0"/>
              <a:t> </a:t>
            </a:r>
            <a:r>
              <a:rPr dirty="0" err="1"/>
              <a:t>técnico</a:t>
            </a:r>
            <a:r>
              <a:rPr dirty="0"/>
              <a:t>:</a:t>
            </a:r>
          </a:p>
          <a:p>
            <a:pPr algn="just">
              <a:lnSpc>
                <a:spcPts val="3359"/>
              </a:lnSpc>
            </a:pP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defRPr sz="2400">
                <a:solidFill>
                  <a:srgbClr val="000000"/>
                </a:solidFill>
                <a:latin typeface="Abhaya Libre Regular"/>
              </a:defRPr>
            </a:pPr>
            <a:r>
              <a:rPr dirty="0" err="1"/>
              <a:t>Te</a:t>
            </a:r>
            <a:r>
              <a:rPr dirty="0"/>
              <a:t> </a:t>
            </a:r>
            <a:r>
              <a:rPr dirty="0" err="1"/>
              <a:t>ayuda</a:t>
            </a:r>
            <a:r>
              <a:rPr dirty="0"/>
              <a:t> a </a:t>
            </a:r>
            <a:r>
              <a:rPr dirty="0" err="1"/>
              <a:t>detectar</a:t>
            </a:r>
            <a:r>
              <a:rPr dirty="0"/>
              <a:t> de </a:t>
            </a:r>
            <a:r>
              <a:rPr dirty="0" err="1"/>
              <a:t>manera</a:t>
            </a:r>
            <a:r>
              <a:rPr dirty="0"/>
              <a:t> </a:t>
            </a:r>
            <a:r>
              <a:rPr dirty="0" err="1"/>
              <a:t>inmediata</a:t>
            </a:r>
            <a:r>
              <a:rPr dirty="0"/>
              <a:t> y </a:t>
            </a:r>
            <a:r>
              <a:rPr dirty="0" err="1"/>
              <a:t>decisiva</a:t>
            </a:r>
            <a:r>
              <a:rPr dirty="0"/>
              <a:t> las </a:t>
            </a:r>
            <a:r>
              <a:rPr dirty="0" err="1"/>
              <a:t>tendencias</a:t>
            </a:r>
            <a:r>
              <a:rPr dirty="0"/>
              <a:t> </a:t>
            </a:r>
            <a:r>
              <a:rPr dirty="0" err="1"/>
              <a:t>generales</a:t>
            </a:r>
            <a:r>
              <a:rPr dirty="0"/>
              <a:t> </a:t>
            </a:r>
            <a:r>
              <a:rPr dirty="0" err="1"/>
              <a:t>en</a:t>
            </a:r>
            <a:r>
              <a:rPr dirty="0"/>
              <a:t> </a:t>
            </a:r>
            <a:r>
              <a:rPr dirty="0" err="1"/>
              <a:t>cualquier</a:t>
            </a:r>
            <a:r>
              <a:rPr dirty="0"/>
              <a:t> </a:t>
            </a:r>
            <a:r>
              <a:rPr dirty="0" err="1"/>
              <a:t>periodo</a:t>
            </a:r>
            <a:r>
              <a:rPr dirty="0"/>
              <a:t> de </a:t>
            </a:r>
            <a:r>
              <a:rPr dirty="0" err="1"/>
              <a:t>tiempo</a:t>
            </a:r>
            <a:r>
              <a:rPr dirty="0"/>
              <a:t> y </a:t>
            </a:r>
            <a:r>
              <a:rPr dirty="0" err="1"/>
              <a:t>operar</a:t>
            </a:r>
            <a:r>
              <a:rPr dirty="0"/>
              <a:t> </a:t>
            </a:r>
            <a:r>
              <a:rPr dirty="0" err="1"/>
              <a:t>en</a:t>
            </a:r>
            <a:r>
              <a:rPr dirty="0"/>
              <a:t> </a:t>
            </a:r>
            <a:r>
              <a:rPr dirty="0" err="1"/>
              <a:t>consecuencia</a:t>
            </a:r>
            <a:r>
              <a:rPr dirty="0"/>
              <a:t>.</a:t>
            </a:r>
          </a:p>
          <a:p>
            <a:pPr marL="342900" indent="-342900" algn="just">
              <a:lnSpc>
                <a:spcPts val="3359"/>
              </a:lnSpc>
              <a:buFont typeface="Arial" panose="020B0604020202020204" pitchFamily="34" charset="0"/>
              <a:buChar char="•"/>
            </a:pP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defRPr sz="2400">
                <a:solidFill>
                  <a:srgbClr val="000000"/>
                </a:solidFill>
                <a:latin typeface="Abhaya Libre Regular"/>
              </a:defRPr>
            </a:pPr>
            <a:r>
              <a:rPr dirty="0"/>
              <a:t>La </a:t>
            </a:r>
            <a:r>
              <a:rPr dirty="0" err="1"/>
              <a:t>identificación</a:t>
            </a:r>
            <a:r>
              <a:rPr dirty="0"/>
              <a:t> de </a:t>
            </a:r>
            <a:r>
              <a:rPr dirty="0" err="1"/>
              <a:t>tendencias</a:t>
            </a:r>
            <a:r>
              <a:rPr dirty="0"/>
              <a:t> </a:t>
            </a:r>
            <a:r>
              <a:rPr dirty="0" err="1"/>
              <a:t>te</a:t>
            </a:r>
            <a:r>
              <a:rPr dirty="0"/>
              <a:t> </a:t>
            </a:r>
            <a:r>
              <a:rPr dirty="0" err="1"/>
              <a:t>permite</a:t>
            </a:r>
            <a:r>
              <a:rPr dirty="0"/>
              <a:t> saber </a:t>
            </a:r>
            <a:r>
              <a:rPr dirty="0" err="1"/>
              <a:t>si</a:t>
            </a:r>
            <a:r>
              <a:rPr dirty="0"/>
              <a:t> </a:t>
            </a:r>
            <a:r>
              <a:rPr dirty="0" err="1"/>
              <a:t>puedes</a:t>
            </a:r>
            <a:r>
              <a:rPr dirty="0"/>
              <a:t> </a:t>
            </a:r>
            <a:r>
              <a:rPr dirty="0" err="1"/>
              <a:t>aprovechar</a:t>
            </a:r>
            <a:r>
              <a:rPr dirty="0"/>
              <a:t> los </a:t>
            </a:r>
            <a:r>
              <a:rPr dirty="0" err="1"/>
              <a:t>cambios</a:t>
            </a:r>
            <a:r>
              <a:rPr dirty="0"/>
              <a:t> de </a:t>
            </a:r>
            <a:r>
              <a:rPr dirty="0" err="1"/>
              <a:t>tendencia</a:t>
            </a:r>
            <a:r>
              <a:rPr dirty="0"/>
              <a:t> para </a:t>
            </a:r>
            <a:r>
              <a:rPr dirty="0" err="1"/>
              <a:t>obtener</a:t>
            </a:r>
            <a:r>
              <a:rPr dirty="0"/>
              <a:t> </a:t>
            </a:r>
            <a:r>
              <a:rPr dirty="0" err="1"/>
              <a:t>ganancias</a:t>
            </a:r>
            <a:r>
              <a:rPr dirty="0"/>
              <a:t> a </a:t>
            </a:r>
            <a:r>
              <a:rPr dirty="0" err="1"/>
              <a:t>corto</a:t>
            </a:r>
            <a:r>
              <a:rPr dirty="0"/>
              <a:t> </a:t>
            </a:r>
            <a:r>
              <a:rPr dirty="0" err="1"/>
              <a:t>plazo</a:t>
            </a:r>
            <a:r>
              <a:rPr dirty="0"/>
              <a:t>, y de </a:t>
            </a:r>
            <a:r>
              <a:rPr dirty="0" err="1"/>
              <a:t>qué</a:t>
            </a:r>
            <a:r>
              <a:rPr dirty="0"/>
              <a:t> </a:t>
            </a:r>
            <a:r>
              <a:rPr dirty="0" err="1"/>
              <a:t>manera</a:t>
            </a:r>
            <a:r>
              <a:rPr dirty="0"/>
              <a:t>.</a:t>
            </a:r>
          </a:p>
          <a:p>
            <a:pPr marL="342900" indent="-342900" algn="just">
              <a:lnSpc>
                <a:spcPts val="3359"/>
              </a:lnSpc>
              <a:buFont typeface="Arial" panose="020B0604020202020204" pitchFamily="34" charset="0"/>
              <a:buChar char="•"/>
            </a:pP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defRPr sz="2400">
                <a:solidFill>
                  <a:srgbClr val="000000"/>
                </a:solidFill>
                <a:latin typeface="Abhaya Libre Regular"/>
              </a:defRPr>
            </a:pPr>
            <a:r>
              <a:rPr dirty="0" err="1"/>
              <a:t>Comprender</a:t>
            </a:r>
            <a:r>
              <a:rPr dirty="0"/>
              <a:t> la </a:t>
            </a:r>
            <a:r>
              <a:rPr dirty="0" err="1"/>
              <a:t>tendencia</a:t>
            </a:r>
            <a:r>
              <a:rPr dirty="0"/>
              <a:t> </a:t>
            </a:r>
            <a:r>
              <a:rPr dirty="0" err="1"/>
              <a:t>subyacente</a:t>
            </a:r>
            <a:r>
              <a:rPr dirty="0"/>
              <a:t> del mercado </a:t>
            </a:r>
            <a:r>
              <a:rPr dirty="0" err="1"/>
              <a:t>te</a:t>
            </a:r>
            <a:r>
              <a:rPr dirty="0"/>
              <a:t> </a:t>
            </a:r>
            <a:r>
              <a:rPr dirty="0" err="1"/>
              <a:t>ayuda</a:t>
            </a:r>
            <a:r>
              <a:rPr dirty="0"/>
              <a:t> a </a:t>
            </a:r>
            <a:r>
              <a:rPr dirty="0" err="1"/>
              <a:t>trazar</a:t>
            </a:r>
            <a:r>
              <a:rPr dirty="0"/>
              <a:t> los </a:t>
            </a:r>
            <a:r>
              <a:rPr dirty="0" err="1"/>
              <a:t>soportes</a:t>
            </a:r>
            <a:r>
              <a:rPr dirty="0"/>
              <a:t> y los </a:t>
            </a:r>
            <a:r>
              <a:rPr dirty="0" err="1"/>
              <a:t>niveles</a:t>
            </a:r>
            <a:r>
              <a:rPr dirty="0"/>
              <a:t> de </a:t>
            </a:r>
            <a:r>
              <a:rPr dirty="0" err="1"/>
              <a:t>resistencia</a:t>
            </a:r>
            <a:r>
              <a:rPr dirty="0"/>
              <a:t> con mayor </a:t>
            </a:r>
            <a:r>
              <a:rPr dirty="0" err="1"/>
              <a:t>claridad</a:t>
            </a:r>
            <a:r>
              <a:rPr dirty="0"/>
              <a:t> y </a:t>
            </a:r>
            <a:r>
              <a:rPr dirty="0" err="1"/>
              <a:t>precisión</a:t>
            </a:r>
            <a:r>
              <a:rPr dirty="0"/>
              <a:t>, de una </a:t>
            </a:r>
            <a:r>
              <a:rPr dirty="0" err="1"/>
              <a:t>manera</a:t>
            </a:r>
            <a:r>
              <a:rPr dirty="0"/>
              <a:t> </a:t>
            </a:r>
            <a:r>
              <a:rPr dirty="0" err="1"/>
              <a:t>procesable</a:t>
            </a:r>
            <a:r>
              <a:rPr dirty="0"/>
              <a:t>.</a:t>
            </a:r>
          </a:p>
        </p:txBody>
      </p:sp>
      <p:sp>
        <p:nvSpPr>
          <p:cNvPr id="9" name="TextBox 9"/>
          <p:cNvSpPr txBox="1"/>
          <p:nvPr/>
        </p:nvSpPr>
        <p:spPr>
          <a:xfrm>
            <a:off x="1861930" y="1655836"/>
            <a:ext cx="8280738" cy="1458476"/>
          </a:xfrm>
          <a:prstGeom prst="rect">
            <a:avLst/>
          </a:prstGeom>
        </p:spPr>
        <p:txBody>
          <a:bodyPr lIns="0" tIns="0" rIns="0" bIns="0" anchor="t">
            <a:spAutoFit/>
          </a:bodyPr>
          <a:lstStyle/>
          <a:p>
            <a:pPr>
              <a:lnSpc>
                <a:spcPts val="5449"/>
              </a:lnSpc>
              <a:defRPr sz="6410">
                <a:solidFill>
                  <a:srgbClr val="000000"/>
                </a:solidFill>
                <a:latin typeface="Abhaya Libre Regular"/>
              </a:defRPr>
            </a:pPr>
            <a:r>
              <a:t>¿Ventajas de identificar tendencias?</a:t>
            </a:r>
          </a:p>
        </p:txBody>
      </p:sp>
      <p:pic>
        <p:nvPicPr>
          <p:cNvPr id="10" name="Picture 9">
            <a:extLst>
              <a:ext uri="{FF2B5EF4-FFF2-40B4-BE49-F238E27FC236}">
                <a16:creationId xmlns:a16="http://schemas.microsoft.com/office/drawing/2014/main" id="{684C5C47-BC4D-D0DF-1E3B-80BB00F04AB6}"/>
              </a:ext>
            </a:extLst>
          </p:cNvPr>
          <p:cNvPicPr>
            <a:picLocks noChangeAspect="1"/>
          </p:cNvPicPr>
          <p:nvPr/>
        </p:nvPicPr>
        <p:blipFill>
          <a:blip r:embed="rId8"/>
          <a:stretch>
            <a:fillRect/>
          </a:stretch>
        </p:blipFill>
        <p:spPr>
          <a:xfrm>
            <a:off x="11048951" y="2779358"/>
            <a:ext cx="5410249" cy="4728284"/>
          </a:xfrm>
          <a:prstGeom prst="rect">
            <a:avLst/>
          </a:prstGeom>
        </p:spPr>
      </p:pic>
    </p:spTree>
    <p:extLst>
      <p:ext uri="{BB962C8B-B14F-4D97-AF65-F5344CB8AC3E}">
        <p14:creationId xmlns:p14="http://schemas.microsoft.com/office/powerpoint/2010/main" val="4163014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5589104" y="1140054"/>
            <a:ext cx="10591800"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8 herramientas de tendencias de marketing que debes utilizar para la investigación</a:t>
            </a: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589104" y="3469143"/>
            <a:ext cx="11658600" cy="4893647"/>
          </a:xfrm>
          <a:prstGeom prst="rect">
            <a:avLst/>
          </a:prstGeom>
          <a:noFill/>
        </p:spPr>
        <p:txBody>
          <a:bodyPr wrap="square">
            <a:spAutoFit/>
          </a:bodyPr>
          <a:lstStyle/>
          <a:p>
            <a:pPr marL="457200" indent="-457200" algn="just">
              <a:buFont typeface="+mj-lt"/>
              <a:buAutoNum type="arabicParenR"/>
              <a:defRPr sz="2400">
                <a:latin typeface="Abhaya Libre Regular" panose="020B0604020202020204" charset="0"/>
                <a:cs typeface="Abhaya Libre Regular" panose="020B0604020202020204" charset="0"/>
              </a:defRPr>
            </a:pPr>
            <a:r>
              <a:rPr b="1" dirty="0"/>
              <a:t>Market Explorer de </a:t>
            </a:r>
            <a:r>
              <a:rPr b="1" dirty="0" err="1"/>
              <a:t>Semrush</a:t>
            </a:r>
            <a:r>
              <a:rPr dirty="0"/>
              <a:t> (.Trends): La </a:t>
            </a:r>
            <a:r>
              <a:rPr dirty="0" err="1"/>
              <a:t>herramienta</a:t>
            </a:r>
            <a:r>
              <a:rPr dirty="0"/>
              <a:t> Market Explorer </a:t>
            </a:r>
            <a:r>
              <a:rPr dirty="0" err="1"/>
              <a:t>crea</a:t>
            </a:r>
            <a:r>
              <a:rPr dirty="0"/>
              <a:t> una </a:t>
            </a:r>
            <a:r>
              <a:rPr dirty="0" err="1"/>
              <a:t>visión</a:t>
            </a:r>
            <a:r>
              <a:rPr dirty="0"/>
              <a:t> general visual del mercado actual </a:t>
            </a:r>
            <a:r>
              <a:rPr dirty="0" err="1"/>
              <a:t>en</a:t>
            </a:r>
            <a:r>
              <a:rPr dirty="0"/>
              <a:t> </a:t>
            </a:r>
            <a:r>
              <a:rPr dirty="0" err="1"/>
              <a:t>el</a:t>
            </a:r>
            <a:r>
              <a:rPr dirty="0"/>
              <a:t> </a:t>
            </a:r>
            <a:r>
              <a:rPr dirty="0" err="1"/>
              <a:t>país</a:t>
            </a:r>
            <a:r>
              <a:rPr dirty="0"/>
              <a:t> que </a:t>
            </a:r>
            <a:r>
              <a:rPr dirty="0" err="1"/>
              <a:t>selecciones</a:t>
            </a:r>
            <a:r>
              <a:rPr dirty="0"/>
              <a:t>.</a:t>
            </a:r>
          </a:p>
          <a:p>
            <a:pPr marL="457200" indent="-457200" algn="just">
              <a:buFont typeface="+mj-lt"/>
              <a:buAutoNum type="arabicParenR"/>
              <a:defRPr sz="2400">
                <a:latin typeface="Abhaya Libre Regular" panose="020B0604020202020204" charset="0"/>
                <a:cs typeface="Abhaya Libre Regular" panose="020B0604020202020204" charset="0"/>
              </a:defRPr>
            </a:pPr>
            <a:r>
              <a:rPr b="1" dirty="0"/>
              <a:t>Traffic Analytics de </a:t>
            </a:r>
            <a:r>
              <a:rPr b="1" dirty="0" err="1"/>
              <a:t>Semrush</a:t>
            </a:r>
            <a:r>
              <a:rPr dirty="0"/>
              <a:t> (.Trends): La </a:t>
            </a:r>
            <a:r>
              <a:rPr dirty="0" err="1"/>
              <a:t>herramienta</a:t>
            </a:r>
            <a:r>
              <a:rPr dirty="0"/>
              <a:t> Traffic Analytics </a:t>
            </a:r>
            <a:r>
              <a:rPr dirty="0" err="1"/>
              <a:t>permite</a:t>
            </a:r>
            <a:r>
              <a:rPr dirty="0"/>
              <a:t> a las </a:t>
            </a:r>
            <a:r>
              <a:rPr dirty="0" err="1"/>
              <a:t>empresas</a:t>
            </a:r>
            <a:r>
              <a:rPr dirty="0"/>
              <a:t> </a:t>
            </a:r>
            <a:r>
              <a:rPr dirty="0" err="1"/>
              <a:t>obtener</a:t>
            </a:r>
            <a:r>
              <a:rPr dirty="0"/>
              <a:t> </a:t>
            </a:r>
            <a:r>
              <a:rPr dirty="0" err="1"/>
              <a:t>información</a:t>
            </a:r>
            <a:r>
              <a:rPr dirty="0"/>
              <a:t> </a:t>
            </a:r>
            <a:r>
              <a:rPr dirty="0" err="1"/>
              <a:t>sobre</a:t>
            </a:r>
            <a:r>
              <a:rPr dirty="0"/>
              <a:t> </a:t>
            </a:r>
            <a:r>
              <a:rPr dirty="0" err="1"/>
              <a:t>el</a:t>
            </a:r>
            <a:r>
              <a:rPr dirty="0"/>
              <a:t> </a:t>
            </a:r>
            <a:r>
              <a:rPr dirty="0" err="1"/>
              <a:t>tráfico</a:t>
            </a:r>
            <a:r>
              <a:rPr dirty="0"/>
              <a:t> de sus </a:t>
            </a:r>
            <a:r>
              <a:rPr dirty="0" err="1"/>
              <a:t>competidores</a:t>
            </a:r>
            <a:r>
              <a:rPr dirty="0"/>
              <a:t> y la </a:t>
            </a:r>
            <a:r>
              <a:rPr dirty="0" err="1"/>
              <a:t>actividad</a:t>
            </a:r>
            <a:r>
              <a:rPr dirty="0"/>
              <a:t> </a:t>
            </a:r>
            <a:r>
              <a:rPr dirty="0" err="1"/>
              <a:t>en</a:t>
            </a:r>
            <a:r>
              <a:rPr dirty="0"/>
              <a:t> la web.</a:t>
            </a:r>
          </a:p>
          <a:p>
            <a:pPr marL="457200" indent="-457200" algn="just">
              <a:buFont typeface="+mj-lt"/>
              <a:buAutoNum type="arabicParenR"/>
              <a:defRPr sz="2400">
                <a:latin typeface="Abhaya Libre Regular" panose="020B0604020202020204" charset="0"/>
                <a:cs typeface="Abhaya Libre Regular" panose="020B0604020202020204" charset="0"/>
              </a:defRPr>
            </a:pPr>
            <a:r>
              <a:rPr b="1" dirty="0"/>
              <a:t>Google Trends</a:t>
            </a:r>
            <a:r>
              <a:rPr dirty="0"/>
              <a:t>: Google Trends es una </a:t>
            </a:r>
            <a:r>
              <a:rPr dirty="0" err="1"/>
              <a:t>herramienta</a:t>
            </a:r>
            <a:r>
              <a:rPr dirty="0"/>
              <a:t> </a:t>
            </a:r>
            <a:r>
              <a:rPr dirty="0" err="1"/>
              <a:t>gratuita</a:t>
            </a:r>
            <a:r>
              <a:rPr dirty="0"/>
              <a:t> que </a:t>
            </a:r>
            <a:r>
              <a:rPr dirty="0" err="1"/>
              <a:t>puede</a:t>
            </a:r>
            <a:r>
              <a:rPr dirty="0"/>
              <a:t> </a:t>
            </a:r>
            <a:r>
              <a:rPr dirty="0" err="1"/>
              <a:t>ayudar</a:t>
            </a:r>
            <a:r>
              <a:rPr dirty="0"/>
              <a:t> a </a:t>
            </a:r>
            <a:r>
              <a:rPr dirty="0" err="1"/>
              <a:t>identificar</a:t>
            </a:r>
            <a:r>
              <a:rPr dirty="0"/>
              <a:t> </a:t>
            </a:r>
            <a:r>
              <a:rPr dirty="0" err="1"/>
              <a:t>temas</a:t>
            </a:r>
            <a:r>
              <a:rPr dirty="0"/>
              <a:t> para </a:t>
            </a:r>
            <a:r>
              <a:rPr dirty="0" err="1"/>
              <a:t>mantenerse</a:t>
            </a:r>
            <a:r>
              <a:rPr dirty="0"/>
              <a:t> a la </a:t>
            </a:r>
            <a:r>
              <a:rPr dirty="0" err="1"/>
              <a:t>vanguardia</a:t>
            </a:r>
            <a:r>
              <a:rPr dirty="0"/>
              <a:t>. La </a:t>
            </a:r>
            <a:r>
              <a:rPr dirty="0" err="1"/>
              <a:t>investigación</a:t>
            </a:r>
            <a:r>
              <a:rPr dirty="0"/>
              <a:t> de palabras clave es una </a:t>
            </a:r>
            <a:r>
              <a:rPr dirty="0" err="1"/>
              <a:t>parte</a:t>
            </a:r>
            <a:r>
              <a:rPr dirty="0"/>
              <a:t> fundamental de la </a:t>
            </a:r>
            <a:r>
              <a:rPr dirty="0" err="1"/>
              <a:t>creación</a:t>
            </a:r>
            <a:r>
              <a:rPr dirty="0"/>
              <a:t> de </a:t>
            </a:r>
            <a:r>
              <a:rPr dirty="0" err="1"/>
              <a:t>contenido</a:t>
            </a:r>
            <a:r>
              <a:rPr dirty="0"/>
              <a:t> para webs y </a:t>
            </a:r>
            <a:r>
              <a:rPr dirty="0" err="1"/>
              <a:t>plataformas</a:t>
            </a:r>
            <a:r>
              <a:rPr dirty="0"/>
              <a:t> </a:t>
            </a:r>
            <a:r>
              <a:rPr dirty="0" err="1"/>
              <a:t>sociales</a:t>
            </a:r>
            <a:r>
              <a:rPr dirty="0"/>
              <a:t>.</a:t>
            </a:r>
          </a:p>
          <a:p>
            <a:pPr marL="457200" indent="-457200" algn="just">
              <a:buFont typeface="+mj-lt"/>
              <a:buAutoNum type="arabicParenR"/>
              <a:defRPr sz="2400">
                <a:latin typeface="Abhaya Libre Regular" panose="020B0604020202020204" charset="0"/>
                <a:cs typeface="Abhaya Libre Regular" panose="020B0604020202020204" charset="0"/>
              </a:defRPr>
            </a:pPr>
            <a:r>
              <a:rPr b="1" dirty="0" err="1"/>
              <a:t>Tendencias</a:t>
            </a:r>
            <a:r>
              <a:rPr b="1" dirty="0"/>
              <a:t> de YouTube</a:t>
            </a:r>
            <a:r>
              <a:rPr dirty="0"/>
              <a:t>: </a:t>
            </a:r>
            <a:r>
              <a:rPr dirty="0" err="1"/>
              <a:t>Aunque</a:t>
            </a:r>
            <a:r>
              <a:rPr dirty="0"/>
              <a:t> la </a:t>
            </a:r>
            <a:r>
              <a:rPr dirty="0" err="1"/>
              <a:t>página</a:t>
            </a:r>
            <a:r>
              <a:rPr dirty="0"/>
              <a:t> de </a:t>
            </a:r>
            <a:r>
              <a:rPr dirty="0" err="1"/>
              <a:t>inicio</a:t>
            </a:r>
            <a:r>
              <a:rPr dirty="0"/>
              <a:t> de YouTube </a:t>
            </a:r>
            <a:r>
              <a:rPr dirty="0" err="1"/>
              <a:t>variará</a:t>
            </a:r>
            <a:r>
              <a:rPr dirty="0"/>
              <a:t>, </a:t>
            </a:r>
            <a:r>
              <a:rPr dirty="0" err="1"/>
              <a:t>puede</a:t>
            </a:r>
            <a:r>
              <a:rPr dirty="0"/>
              <a:t> </a:t>
            </a:r>
            <a:r>
              <a:rPr dirty="0" err="1"/>
              <a:t>ayudarte</a:t>
            </a:r>
            <a:r>
              <a:rPr dirty="0"/>
              <a:t> a </a:t>
            </a:r>
            <a:r>
              <a:rPr dirty="0" err="1"/>
              <a:t>entender</a:t>
            </a:r>
            <a:r>
              <a:rPr dirty="0"/>
              <a:t> las </a:t>
            </a:r>
            <a:r>
              <a:rPr dirty="0" err="1"/>
              <a:t>tendencias</a:t>
            </a:r>
            <a:r>
              <a:rPr dirty="0"/>
              <a:t>. </a:t>
            </a:r>
            <a:r>
              <a:rPr dirty="0" err="1"/>
              <a:t>También</a:t>
            </a:r>
            <a:r>
              <a:rPr dirty="0"/>
              <a:t> </a:t>
            </a:r>
            <a:r>
              <a:rPr dirty="0" err="1"/>
              <a:t>puedes</a:t>
            </a:r>
            <a:r>
              <a:rPr dirty="0"/>
              <a:t> </a:t>
            </a:r>
            <a:r>
              <a:rPr dirty="0" err="1"/>
              <a:t>seguir</a:t>
            </a:r>
            <a:r>
              <a:rPr dirty="0"/>
              <a:t> a </a:t>
            </a:r>
            <a:r>
              <a:rPr dirty="0" err="1"/>
              <a:t>competidores</a:t>
            </a:r>
            <a:r>
              <a:rPr dirty="0"/>
              <a:t>, personas </a:t>
            </a:r>
            <a:r>
              <a:rPr dirty="0" err="1"/>
              <a:t>famosas</a:t>
            </a:r>
            <a:r>
              <a:rPr dirty="0"/>
              <a:t> o personas </a:t>
            </a:r>
            <a:r>
              <a:rPr dirty="0" err="1"/>
              <a:t>influyentes</a:t>
            </a:r>
            <a:r>
              <a:rPr dirty="0"/>
              <a:t> </a:t>
            </a:r>
            <a:r>
              <a:rPr dirty="0" err="1"/>
              <a:t>más</a:t>
            </a:r>
            <a:r>
              <a:rPr dirty="0"/>
              <a:t> </a:t>
            </a:r>
            <a:r>
              <a:rPr dirty="0" err="1"/>
              <a:t>cercanas</a:t>
            </a:r>
            <a:r>
              <a:rPr dirty="0"/>
              <a:t> que </a:t>
            </a:r>
            <a:r>
              <a:rPr dirty="0" err="1"/>
              <a:t>están</a:t>
            </a:r>
            <a:r>
              <a:rPr dirty="0"/>
              <a:t> </a:t>
            </a:r>
            <a:r>
              <a:rPr dirty="0" err="1"/>
              <a:t>trabajando</a:t>
            </a:r>
            <a:r>
              <a:rPr dirty="0"/>
              <a:t> con una </a:t>
            </a:r>
            <a:r>
              <a:rPr dirty="0" err="1"/>
              <a:t>marca</a:t>
            </a:r>
            <a:r>
              <a:rPr dirty="0"/>
              <a:t> </a:t>
            </a:r>
            <a:r>
              <a:rPr dirty="0" err="1"/>
              <a:t>competidora</a:t>
            </a:r>
            <a:r>
              <a:rPr dirty="0"/>
              <a:t>, o </a:t>
            </a:r>
            <a:r>
              <a:rPr dirty="0" err="1"/>
              <a:t>incluso</a:t>
            </a:r>
            <a:r>
              <a:rPr dirty="0"/>
              <a:t> a YouTubers </a:t>
            </a:r>
            <a:r>
              <a:rPr dirty="0" err="1"/>
              <a:t>completamente</a:t>
            </a:r>
            <a:r>
              <a:rPr dirty="0"/>
              <a:t> </a:t>
            </a:r>
            <a:r>
              <a:rPr dirty="0" err="1"/>
              <a:t>nuevos</a:t>
            </a:r>
            <a:r>
              <a:rPr dirty="0"/>
              <a:t> y </a:t>
            </a:r>
            <a:r>
              <a:rPr dirty="0" err="1"/>
              <a:t>diversos</a:t>
            </a:r>
            <a:r>
              <a:rPr dirty="0"/>
              <a:t> que </a:t>
            </a:r>
            <a:r>
              <a:rPr dirty="0" err="1"/>
              <a:t>están</a:t>
            </a:r>
            <a:r>
              <a:rPr dirty="0"/>
              <a:t> </a:t>
            </a:r>
            <a:r>
              <a:rPr dirty="0" err="1"/>
              <a:t>fijando</a:t>
            </a:r>
            <a:r>
              <a:rPr dirty="0"/>
              <a:t> las </a:t>
            </a:r>
            <a:r>
              <a:rPr dirty="0" err="1"/>
              <a:t>tendencias</a:t>
            </a:r>
            <a:r>
              <a:rPr dirty="0"/>
              <a:t> </a:t>
            </a:r>
            <a:r>
              <a:rPr dirty="0" err="1"/>
              <a:t>actuales</a:t>
            </a:r>
            <a:r>
              <a:rPr dirty="0"/>
              <a:t>. Sin embargo, </a:t>
            </a:r>
            <a:r>
              <a:rPr dirty="0" err="1"/>
              <a:t>puedes</a:t>
            </a:r>
            <a:r>
              <a:rPr dirty="0"/>
              <a:t> </a:t>
            </a:r>
            <a:r>
              <a:rPr dirty="0" err="1"/>
              <a:t>ir</a:t>
            </a:r>
            <a:r>
              <a:rPr dirty="0"/>
              <a:t> un paso </a:t>
            </a:r>
            <a:r>
              <a:rPr dirty="0" err="1"/>
              <a:t>más</a:t>
            </a:r>
            <a:r>
              <a:rPr dirty="0"/>
              <a:t> </a:t>
            </a:r>
            <a:r>
              <a:rPr dirty="0" err="1"/>
              <a:t>allá</a:t>
            </a:r>
            <a:r>
              <a:rPr dirty="0"/>
              <a:t> </a:t>
            </a:r>
            <a:r>
              <a:rPr dirty="0" err="1"/>
              <a:t>en</a:t>
            </a:r>
            <a:r>
              <a:rPr dirty="0"/>
              <a:t> </a:t>
            </a:r>
            <a:r>
              <a:rPr dirty="0" err="1"/>
              <a:t>tu</a:t>
            </a:r>
            <a:r>
              <a:rPr dirty="0"/>
              <a:t> </a:t>
            </a:r>
            <a:r>
              <a:rPr dirty="0" err="1"/>
              <a:t>investigación</a:t>
            </a:r>
            <a:r>
              <a:rPr dirty="0"/>
              <a:t> de </a:t>
            </a:r>
            <a:r>
              <a:rPr dirty="0" err="1"/>
              <a:t>tendencias</a:t>
            </a:r>
            <a:r>
              <a:rPr dirty="0"/>
              <a:t>, </a:t>
            </a:r>
            <a:r>
              <a:rPr dirty="0" err="1"/>
              <a:t>obteniendo</a:t>
            </a:r>
            <a:r>
              <a:rPr dirty="0"/>
              <a:t> </a:t>
            </a:r>
            <a:r>
              <a:rPr dirty="0" err="1"/>
              <a:t>datos</a:t>
            </a:r>
            <a:r>
              <a:rPr dirty="0"/>
              <a:t> de </a:t>
            </a:r>
            <a:r>
              <a:rPr dirty="0" err="1"/>
              <a:t>contenido</a:t>
            </a:r>
            <a:r>
              <a:rPr dirty="0"/>
              <a:t> de </a:t>
            </a:r>
            <a:r>
              <a:rPr dirty="0" err="1"/>
              <a:t>tendencias</a:t>
            </a:r>
            <a:r>
              <a:rPr dirty="0"/>
              <a:t> de la </a:t>
            </a:r>
            <a:r>
              <a:rPr dirty="0" err="1"/>
              <a:t>herramienta</a:t>
            </a:r>
            <a:r>
              <a:rPr dirty="0"/>
              <a:t> de </a:t>
            </a:r>
            <a:r>
              <a:rPr dirty="0" err="1"/>
              <a:t>tendencias</a:t>
            </a:r>
            <a:r>
              <a:rPr dirty="0"/>
              <a:t> de YouTube. </a:t>
            </a:r>
          </a:p>
        </p:txBody>
      </p:sp>
    </p:spTree>
    <p:extLst>
      <p:ext uri="{BB962C8B-B14F-4D97-AF65-F5344CB8AC3E}">
        <p14:creationId xmlns:p14="http://schemas.microsoft.com/office/powerpoint/2010/main" val="924889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6122504" y="1623640"/>
            <a:ext cx="10591800"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8 herramientas de tendencias de marketing que debes utilizar para la investigación</a:t>
            </a: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586196" y="4088765"/>
            <a:ext cx="11658600" cy="4154984"/>
          </a:xfrm>
          <a:prstGeom prst="rect">
            <a:avLst/>
          </a:prstGeom>
          <a:noFill/>
        </p:spPr>
        <p:txBody>
          <a:bodyPr wrap="square">
            <a:spAutoFit/>
          </a:bodyPr>
          <a:lstStyle/>
          <a:p>
            <a:pPr marL="457200" indent="-457200" algn="just">
              <a:buAutoNum type="arabicParenR" startAt="5"/>
              <a:defRPr sz="2400">
                <a:latin typeface="Abhaya Libre Regular" panose="020B0604020202020204" charset="0"/>
                <a:cs typeface="Abhaya Libre Regular" panose="020B0604020202020204" charset="0"/>
              </a:defRPr>
            </a:pPr>
            <a:r>
              <a:rPr dirty="0"/>
              <a:t>Google Trends para YouTube: Al </a:t>
            </a:r>
            <a:r>
              <a:rPr dirty="0" err="1"/>
              <a:t>igual</a:t>
            </a:r>
            <a:r>
              <a:rPr dirty="0"/>
              <a:t> que una </a:t>
            </a:r>
            <a:r>
              <a:rPr dirty="0" err="1"/>
              <a:t>búsqueda</a:t>
            </a:r>
            <a:r>
              <a:rPr dirty="0"/>
              <a:t> regular de Google Trends, </a:t>
            </a:r>
            <a:r>
              <a:rPr dirty="0" err="1"/>
              <a:t>puedes</a:t>
            </a:r>
            <a:r>
              <a:rPr dirty="0"/>
              <a:t> </a:t>
            </a:r>
            <a:r>
              <a:rPr dirty="0" err="1"/>
              <a:t>ver</a:t>
            </a:r>
            <a:r>
              <a:rPr dirty="0"/>
              <a:t> </a:t>
            </a:r>
            <a:r>
              <a:rPr dirty="0" err="1"/>
              <a:t>datos</a:t>
            </a:r>
            <a:r>
              <a:rPr dirty="0"/>
              <a:t> </a:t>
            </a:r>
            <a:r>
              <a:rPr dirty="0" err="1"/>
              <a:t>mundiales</a:t>
            </a:r>
            <a:r>
              <a:rPr dirty="0"/>
              <a:t>, </a:t>
            </a:r>
            <a:r>
              <a:rPr dirty="0" err="1"/>
              <a:t>categóricos</a:t>
            </a:r>
            <a:r>
              <a:rPr dirty="0"/>
              <a:t> y </a:t>
            </a:r>
            <a:r>
              <a:rPr dirty="0" err="1"/>
              <a:t>específicos</a:t>
            </a:r>
            <a:r>
              <a:rPr dirty="0"/>
              <a:t> de las </a:t>
            </a:r>
            <a:r>
              <a:rPr dirty="0" err="1"/>
              <a:t>tendencias</a:t>
            </a:r>
            <a:r>
              <a:rPr dirty="0"/>
              <a:t> de YouTube de </a:t>
            </a:r>
            <a:r>
              <a:rPr dirty="0" err="1"/>
              <a:t>cada</a:t>
            </a:r>
            <a:r>
              <a:rPr dirty="0"/>
              <a:t> </a:t>
            </a:r>
            <a:r>
              <a:rPr dirty="0" err="1"/>
              <a:t>país</a:t>
            </a:r>
            <a:r>
              <a:rPr dirty="0"/>
              <a:t>. Google </a:t>
            </a:r>
            <a:r>
              <a:rPr dirty="0" err="1"/>
              <a:t>también</a:t>
            </a:r>
            <a:r>
              <a:rPr dirty="0"/>
              <a:t> </a:t>
            </a:r>
            <a:r>
              <a:rPr dirty="0" err="1"/>
              <a:t>te</a:t>
            </a:r>
            <a:r>
              <a:rPr dirty="0"/>
              <a:t> </a:t>
            </a:r>
            <a:r>
              <a:rPr dirty="0" err="1"/>
              <a:t>permite</a:t>
            </a:r>
            <a:r>
              <a:rPr dirty="0"/>
              <a:t> </a:t>
            </a:r>
            <a:r>
              <a:rPr dirty="0" err="1"/>
              <a:t>filtrar</a:t>
            </a:r>
            <a:r>
              <a:rPr dirty="0"/>
              <a:t> por </a:t>
            </a:r>
            <a:r>
              <a:rPr dirty="0" err="1"/>
              <a:t>el</a:t>
            </a:r>
            <a:r>
              <a:rPr dirty="0"/>
              <a:t> </a:t>
            </a:r>
            <a:r>
              <a:rPr dirty="0" err="1"/>
              <a:t>rendimiento</a:t>
            </a:r>
            <a:r>
              <a:rPr dirty="0"/>
              <a:t>.</a:t>
            </a:r>
          </a:p>
          <a:p>
            <a:pPr marL="457200" indent="-457200" algn="just">
              <a:buAutoNum type="arabicParenR" startAt="5"/>
              <a:defRPr sz="2400">
                <a:latin typeface="Abhaya Libre Regular" panose="020B0604020202020204" charset="0"/>
                <a:cs typeface="Abhaya Libre Regular" panose="020B0604020202020204" charset="0"/>
              </a:defRPr>
            </a:pPr>
            <a:r>
              <a:rPr dirty="0" err="1"/>
              <a:t>Tendencias</a:t>
            </a:r>
            <a:r>
              <a:rPr dirty="0"/>
              <a:t> de Pinterest: al </a:t>
            </a:r>
            <a:r>
              <a:rPr dirty="0" err="1"/>
              <a:t>visitar</a:t>
            </a:r>
            <a:r>
              <a:rPr dirty="0"/>
              <a:t> Pinterest, las personas </a:t>
            </a:r>
            <a:r>
              <a:rPr dirty="0" err="1"/>
              <a:t>usuarias</a:t>
            </a:r>
            <a:r>
              <a:rPr dirty="0"/>
              <a:t> </a:t>
            </a:r>
            <a:r>
              <a:rPr dirty="0" err="1"/>
              <a:t>pueden</a:t>
            </a:r>
            <a:r>
              <a:rPr dirty="0"/>
              <a:t> </a:t>
            </a:r>
            <a:r>
              <a:rPr dirty="0" err="1"/>
              <a:t>buscar</a:t>
            </a:r>
            <a:r>
              <a:rPr dirty="0"/>
              <a:t> las </a:t>
            </a:r>
            <a:r>
              <a:rPr dirty="0" err="1"/>
              <a:t>tendencias</a:t>
            </a:r>
            <a:r>
              <a:rPr dirty="0"/>
              <a:t> de la </a:t>
            </a:r>
            <a:r>
              <a:rPr dirty="0" err="1"/>
              <a:t>semana</a:t>
            </a:r>
            <a:r>
              <a:rPr dirty="0"/>
              <a:t>. </a:t>
            </a:r>
            <a:r>
              <a:rPr dirty="0" err="1"/>
              <a:t>Estas</a:t>
            </a:r>
            <a:r>
              <a:rPr dirty="0"/>
              <a:t> </a:t>
            </a:r>
            <a:r>
              <a:rPr dirty="0" err="1"/>
              <a:t>tendencias</a:t>
            </a:r>
            <a:r>
              <a:rPr dirty="0"/>
              <a:t> </a:t>
            </a:r>
            <a:r>
              <a:rPr dirty="0" err="1"/>
              <a:t>generalmente</a:t>
            </a:r>
            <a:r>
              <a:rPr dirty="0"/>
              <a:t> </a:t>
            </a:r>
            <a:r>
              <a:rPr dirty="0" err="1"/>
              <a:t>incluyen</a:t>
            </a:r>
            <a:r>
              <a:rPr dirty="0"/>
              <a:t> las </a:t>
            </a:r>
            <a:r>
              <a:rPr dirty="0" err="1"/>
              <a:t>imágenes</a:t>
            </a:r>
            <a:r>
              <a:rPr dirty="0"/>
              <a:t> </a:t>
            </a:r>
            <a:r>
              <a:rPr dirty="0" err="1"/>
              <a:t>más</a:t>
            </a:r>
            <a:r>
              <a:rPr dirty="0"/>
              <a:t> </a:t>
            </a:r>
            <a:r>
              <a:rPr dirty="0" err="1"/>
              <a:t>populares</a:t>
            </a:r>
            <a:r>
              <a:rPr dirty="0"/>
              <a:t> </a:t>
            </a:r>
            <a:r>
              <a:rPr dirty="0" err="1"/>
              <a:t>durante</a:t>
            </a:r>
            <a:r>
              <a:rPr dirty="0"/>
              <a:t> la </a:t>
            </a:r>
            <a:r>
              <a:rPr dirty="0" err="1"/>
              <a:t>semana</a:t>
            </a:r>
            <a:r>
              <a:rPr dirty="0"/>
              <a:t>. Las </a:t>
            </a:r>
            <a:r>
              <a:rPr dirty="0" err="1"/>
              <a:t>empresas</a:t>
            </a:r>
            <a:r>
              <a:rPr dirty="0"/>
              <a:t> </a:t>
            </a:r>
            <a:r>
              <a:rPr dirty="0" err="1"/>
              <a:t>pueden</a:t>
            </a:r>
            <a:r>
              <a:rPr dirty="0"/>
              <a:t> usar </a:t>
            </a:r>
            <a:r>
              <a:rPr dirty="0" err="1"/>
              <a:t>esta</a:t>
            </a:r>
            <a:r>
              <a:rPr dirty="0"/>
              <a:t> </a:t>
            </a:r>
            <a:r>
              <a:rPr dirty="0" err="1"/>
              <a:t>función</a:t>
            </a:r>
            <a:r>
              <a:rPr dirty="0"/>
              <a:t> para </a:t>
            </a:r>
            <a:r>
              <a:rPr dirty="0" err="1"/>
              <a:t>descubrir</a:t>
            </a:r>
            <a:r>
              <a:rPr dirty="0"/>
              <a:t> </a:t>
            </a:r>
            <a:r>
              <a:rPr dirty="0" err="1"/>
              <a:t>oportunidades</a:t>
            </a:r>
            <a:r>
              <a:rPr dirty="0"/>
              <a:t> de </a:t>
            </a:r>
            <a:r>
              <a:rPr dirty="0" err="1"/>
              <a:t>compartir</a:t>
            </a:r>
            <a:r>
              <a:rPr dirty="0"/>
              <a:t> sus </a:t>
            </a:r>
            <a:r>
              <a:rPr dirty="0" err="1"/>
              <a:t>productos</a:t>
            </a:r>
            <a:r>
              <a:rPr dirty="0"/>
              <a:t> y </a:t>
            </a:r>
            <a:r>
              <a:rPr dirty="0" err="1"/>
              <a:t>servicios</a:t>
            </a:r>
            <a:r>
              <a:rPr dirty="0"/>
              <a:t> que de </a:t>
            </a:r>
            <a:r>
              <a:rPr dirty="0" err="1"/>
              <a:t>otro</a:t>
            </a:r>
            <a:r>
              <a:rPr dirty="0"/>
              <a:t> modo no </a:t>
            </a:r>
            <a:r>
              <a:rPr dirty="0" err="1"/>
              <a:t>harían</a:t>
            </a:r>
            <a:r>
              <a:rPr dirty="0"/>
              <a:t>.</a:t>
            </a:r>
          </a:p>
          <a:p>
            <a:pPr marL="457200" indent="-457200" algn="just">
              <a:buAutoNum type="arabicParenR" startAt="5"/>
              <a:defRPr sz="2400">
                <a:latin typeface="Abhaya Libre Regular" panose="020B0604020202020204" charset="0"/>
                <a:cs typeface="Abhaya Libre Regular" panose="020B0604020202020204" charset="0"/>
              </a:defRPr>
            </a:pPr>
            <a:r>
              <a:rPr dirty="0" err="1"/>
              <a:t>Tendencias</a:t>
            </a:r>
            <a:r>
              <a:rPr dirty="0"/>
              <a:t> de Instagram: hay una forma simple y </a:t>
            </a:r>
            <a:r>
              <a:rPr dirty="0" err="1"/>
              <a:t>rápida</a:t>
            </a:r>
            <a:r>
              <a:rPr dirty="0"/>
              <a:t> de </a:t>
            </a:r>
            <a:r>
              <a:rPr dirty="0" err="1"/>
              <a:t>realizar</a:t>
            </a:r>
            <a:r>
              <a:rPr dirty="0"/>
              <a:t> un </a:t>
            </a:r>
            <a:r>
              <a:rPr dirty="0" err="1"/>
              <a:t>seguimiento</a:t>
            </a:r>
            <a:r>
              <a:rPr dirty="0"/>
              <a:t> de las </a:t>
            </a:r>
            <a:r>
              <a:rPr dirty="0" err="1"/>
              <a:t>tendencias</a:t>
            </a:r>
            <a:r>
              <a:rPr dirty="0"/>
              <a:t> que </a:t>
            </a:r>
            <a:r>
              <a:rPr dirty="0" err="1"/>
              <a:t>dominan</a:t>
            </a:r>
            <a:r>
              <a:rPr dirty="0"/>
              <a:t> la </a:t>
            </a:r>
            <a:r>
              <a:rPr dirty="0" err="1"/>
              <a:t>plataforma</a:t>
            </a:r>
            <a:r>
              <a:rPr dirty="0"/>
              <a:t>: </a:t>
            </a:r>
            <a:r>
              <a:rPr dirty="0" err="1"/>
              <a:t>buscar</a:t>
            </a:r>
            <a:r>
              <a:rPr dirty="0"/>
              <a:t> un hashtag </a:t>
            </a:r>
            <a:r>
              <a:rPr dirty="0" err="1"/>
              <a:t>relacionado</a:t>
            </a:r>
            <a:r>
              <a:rPr dirty="0"/>
              <a:t> con </a:t>
            </a:r>
            <a:r>
              <a:rPr dirty="0" err="1"/>
              <a:t>tu</a:t>
            </a:r>
            <a:r>
              <a:rPr dirty="0"/>
              <a:t> </a:t>
            </a:r>
            <a:r>
              <a:rPr dirty="0" err="1"/>
              <a:t>negocio</a:t>
            </a:r>
            <a:r>
              <a:rPr dirty="0"/>
              <a:t>.</a:t>
            </a:r>
          </a:p>
          <a:p>
            <a:pPr marL="457200" indent="-457200" algn="just">
              <a:buAutoNum type="arabicParenR" startAt="5"/>
              <a:defRPr sz="2400">
                <a:latin typeface="Abhaya Libre Regular" panose="020B0604020202020204" charset="0"/>
                <a:cs typeface="Abhaya Libre Regular" panose="020B0604020202020204" charset="0"/>
              </a:defRPr>
            </a:pPr>
            <a:r>
              <a:rPr dirty="0" err="1"/>
              <a:t>Tendencias</a:t>
            </a:r>
            <a:r>
              <a:rPr dirty="0"/>
              <a:t> de Twitter: al usar la </a:t>
            </a:r>
            <a:r>
              <a:rPr dirty="0" err="1"/>
              <a:t>opción</a:t>
            </a:r>
            <a:r>
              <a:rPr dirty="0"/>
              <a:t> “</a:t>
            </a:r>
            <a:r>
              <a:rPr dirty="0" err="1"/>
              <a:t>Búsqueda</a:t>
            </a:r>
            <a:r>
              <a:rPr dirty="0"/>
              <a:t> </a:t>
            </a:r>
            <a:r>
              <a:rPr dirty="0" err="1"/>
              <a:t>avanzada</a:t>
            </a:r>
            <a:r>
              <a:rPr dirty="0"/>
              <a:t>”, las personas </a:t>
            </a:r>
            <a:r>
              <a:rPr dirty="0" err="1"/>
              <a:t>usuarias</a:t>
            </a:r>
            <a:r>
              <a:rPr dirty="0"/>
              <a:t> </a:t>
            </a:r>
            <a:r>
              <a:rPr dirty="0" err="1"/>
              <a:t>pueden</a:t>
            </a:r>
            <a:r>
              <a:rPr dirty="0"/>
              <a:t> </a:t>
            </a:r>
            <a:r>
              <a:rPr dirty="0" err="1"/>
              <a:t>profundizar</a:t>
            </a:r>
            <a:r>
              <a:rPr dirty="0"/>
              <a:t> </a:t>
            </a:r>
            <a:r>
              <a:rPr dirty="0" err="1"/>
              <a:t>más</a:t>
            </a:r>
            <a:r>
              <a:rPr dirty="0"/>
              <a:t> </a:t>
            </a:r>
            <a:r>
              <a:rPr dirty="0" err="1"/>
              <a:t>sobre</a:t>
            </a:r>
            <a:r>
              <a:rPr dirty="0"/>
              <a:t> las </a:t>
            </a:r>
            <a:r>
              <a:rPr dirty="0" err="1"/>
              <a:t>tendencias</a:t>
            </a:r>
            <a:r>
              <a:rPr dirty="0"/>
              <a:t> que </a:t>
            </a:r>
            <a:r>
              <a:rPr dirty="0" err="1"/>
              <a:t>están</a:t>
            </a:r>
            <a:r>
              <a:rPr dirty="0"/>
              <a:t> </a:t>
            </a:r>
            <a:r>
              <a:rPr dirty="0" err="1"/>
              <a:t>sucediendo</a:t>
            </a:r>
            <a:r>
              <a:rPr dirty="0"/>
              <a:t> </a:t>
            </a:r>
            <a:r>
              <a:rPr dirty="0" err="1"/>
              <a:t>en</a:t>
            </a:r>
            <a:r>
              <a:rPr dirty="0"/>
              <a:t> </a:t>
            </a:r>
            <a:r>
              <a:rPr dirty="0" err="1"/>
              <a:t>todo</a:t>
            </a:r>
            <a:r>
              <a:rPr dirty="0"/>
              <a:t> </a:t>
            </a:r>
            <a:r>
              <a:rPr dirty="0" err="1"/>
              <a:t>el</a:t>
            </a:r>
            <a:r>
              <a:rPr dirty="0"/>
              <a:t> </a:t>
            </a:r>
            <a:r>
              <a:rPr dirty="0" err="1"/>
              <a:t>mundo</a:t>
            </a:r>
            <a:r>
              <a:rPr dirty="0"/>
              <a:t> </a:t>
            </a:r>
            <a:r>
              <a:rPr dirty="0" err="1"/>
              <a:t>en</a:t>
            </a:r>
            <a:r>
              <a:rPr dirty="0"/>
              <a:t> </a:t>
            </a:r>
            <a:r>
              <a:rPr dirty="0" err="1"/>
              <a:t>tiempo</a:t>
            </a:r>
            <a:r>
              <a:rPr dirty="0"/>
              <a:t> real. </a:t>
            </a:r>
          </a:p>
        </p:txBody>
      </p:sp>
    </p:spTree>
    <p:extLst>
      <p:ext uri="{BB962C8B-B14F-4D97-AF65-F5344CB8AC3E}">
        <p14:creationId xmlns:p14="http://schemas.microsoft.com/office/powerpoint/2010/main" val="1049212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614497">
            <a:off x="-1147374" y="7574079"/>
            <a:ext cx="4352147" cy="4346443"/>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19" name="Picture 19"/>
          <p:cNvPicPr>
            <a:picLocks noChangeAspect="1"/>
          </p:cNvPicPr>
          <p:nvPr/>
        </p:nvPicPr>
        <p:blipFill>
          <a:blip r:embed="rId8"/>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Innovación
Emprendimiento</a:t>
              </a:r>
            </a:p>
          </p:txBody>
        </p:sp>
      </p:grpSp>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078192" y="8440444"/>
            <a:ext cx="1186603" cy="1186603"/>
          </a:xfrm>
          <a:prstGeom prst="rect">
            <a:avLst/>
          </a:prstGeom>
        </p:spPr>
      </p:pic>
      <p:sp>
        <p:nvSpPr>
          <p:cNvPr id="27" name="TextBox 27"/>
          <p:cNvSpPr txBox="1"/>
          <p:nvPr/>
        </p:nvSpPr>
        <p:spPr>
          <a:xfrm>
            <a:off x="1143000" y="2820926"/>
            <a:ext cx="10288097" cy="5668218"/>
          </a:xfrm>
          <a:prstGeom prst="rect">
            <a:avLst/>
          </a:prstGeom>
        </p:spPr>
        <p:txBody>
          <a:bodyPr wrap="square" lIns="0" tIns="0" rIns="0" bIns="0" anchor="t">
            <a:spAutoFit/>
          </a:bodyPr>
          <a:lstStyle/>
          <a:p>
            <a:pPr marL="342900" indent="-342900" algn="just">
              <a:lnSpc>
                <a:spcPts val="3359"/>
              </a:lnSpc>
              <a:buFont typeface="Arial" panose="020B0604020202020204" pitchFamily="34" charset="0"/>
              <a:buChar char="•"/>
              <a:defRPr sz="2400">
                <a:solidFill>
                  <a:srgbClr val="000000"/>
                </a:solidFill>
                <a:latin typeface="Abhaya Libre Regular"/>
              </a:defRPr>
            </a:pPr>
            <a:r>
              <a:rPr b="1"/>
              <a:t>Compras en las redes sociales</a:t>
            </a:r>
            <a:r>
              <a:t>: según Forbes, el 72 % de las personas usuarias de Instagram han comprado algo al usar la aplicación y el 70 % de las personas usuarias de Pinterest usan la plataforma para encontrar productos nuevos e interesantes. Las empresas ahora pueden crear publicaciones que permitan comprar directamente en las redes sociales en lugar de en la web de las empresas. Permite a los minoristas llegar a su clientela más rápida y fácilmente. </a:t>
            </a:r>
          </a:p>
          <a:p>
            <a:pPr marL="342900" indent="-342900" algn="just">
              <a:lnSpc>
                <a:spcPts val="3359"/>
              </a:lnSpc>
              <a:buFont typeface="Arial" panose="020B0604020202020204" pitchFamily="34" charset="0"/>
              <a:buChar char="•"/>
            </a:pP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defRPr sz="2400">
                <a:solidFill>
                  <a:srgbClr val="000000"/>
                </a:solidFill>
                <a:latin typeface="Abhaya Libre Regular"/>
              </a:defRPr>
            </a:pPr>
            <a:r>
              <a:rPr b="1"/>
              <a:t>Centrarse en la experiencia de la clientela</a:t>
            </a:r>
            <a:r>
              <a:t>: cuando una persona viene para comprar en tu empresa, quieres que la experiencia de encontrar lo que necesita y comprar tus productos sea lo más fácil posible. PricewaterhouseCoopers informa que el 73 % de las personas dice que la experiencia de la clientela es un factor importante al tomar una decisión de compra. Y cuando dicen 'experiencia de la clientela', lo que más valoran es la eficiencia, el servicio amable y bien informado y las opciones de pago fáciles. Las empresas que pueden proporcionar una buena experiencia mantienen a su clientela y atraen a otra nueva.</a:t>
            </a:r>
          </a:p>
        </p:txBody>
      </p:sp>
      <p:pic>
        <p:nvPicPr>
          <p:cNvPr id="32" name="Picture 3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0800000">
            <a:off x="-23442" y="-1710424"/>
            <a:ext cx="2556197" cy="2751289"/>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9" name="TextBox 9"/>
          <p:cNvSpPr txBox="1"/>
          <p:nvPr/>
        </p:nvSpPr>
        <p:spPr>
          <a:xfrm>
            <a:off x="1257201" y="1681426"/>
            <a:ext cx="10608702" cy="692497"/>
          </a:xfrm>
          <a:prstGeom prst="rect">
            <a:avLst/>
          </a:prstGeom>
        </p:spPr>
        <p:txBody>
          <a:bodyPr wrap="square" lIns="0" tIns="0" rIns="0" bIns="0" anchor="t">
            <a:spAutoFit/>
          </a:bodyPr>
          <a:lstStyle/>
          <a:p>
            <a:pPr>
              <a:lnSpc>
                <a:spcPts val="5449"/>
              </a:lnSpc>
              <a:defRPr sz="6410">
                <a:solidFill>
                  <a:srgbClr val="000000"/>
                </a:solidFill>
                <a:latin typeface="Abhaya Libre Regular"/>
              </a:defRPr>
            </a:pPr>
            <a:r>
              <a:t>Cinco tendencias esenciales de marketing</a:t>
            </a:r>
          </a:p>
        </p:txBody>
      </p:sp>
    </p:spTree>
    <p:extLst>
      <p:ext uri="{BB962C8B-B14F-4D97-AF65-F5344CB8AC3E}">
        <p14:creationId xmlns:p14="http://schemas.microsoft.com/office/powerpoint/2010/main" val="4259672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784074" y="1894978"/>
            <a:ext cx="9950725" cy="770736"/>
          </a:xfrm>
          <a:prstGeom prst="rect">
            <a:avLst/>
          </a:prstGeom>
        </p:spPr>
        <p:txBody>
          <a:bodyPr wrap="square" lIns="0" tIns="0" rIns="0" bIns="0" anchor="t">
            <a:spAutoFit/>
          </a:bodyPr>
          <a:lstStyle/>
          <a:p>
            <a:pPr>
              <a:lnSpc>
                <a:spcPts val="5449"/>
              </a:lnSpc>
              <a:defRPr sz="6410">
                <a:solidFill>
                  <a:srgbClr val="000000"/>
                </a:solidFill>
                <a:latin typeface="Abhaya Libre Regular Bold"/>
              </a:defRPr>
            </a:pPr>
            <a:r>
              <a:rPr dirty="0" err="1"/>
              <a:t>Descargo</a:t>
            </a:r>
            <a:r>
              <a:rPr dirty="0"/>
              <a:t> de </a:t>
            </a:r>
            <a:r>
              <a:rPr dirty="0" err="1"/>
              <a:t>responsabilidad</a:t>
            </a:r>
            <a:endParaRPr dirty="0"/>
          </a:p>
        </p:txBody>
      </p:sp>
      <p:sp>
        <p:nvSpPr>
          <p:cNvPr id="3" name="TextBox 3"/>
          <p:cNvSpPr txBox="1"/>
          <p:nvPr/>
        </p:nvSpPr>
        <p:spPr>
          <a:xfrm>
            <a:off x="1784075" y="2828851"/>
            <a:ext cx="15741892" cy="4222115"/>
          </a:xfrm>
          <a:prstGeom prst="rect">
            <a:avLst/>
          </a:prstGeom>
        </p:spPr>
        <p:txBody>
          <a:bodyPr lIns="0" tIns="0" rIns="0" bIns="0" anchor="t">
            <a:spAutoFit/>
          </a:bodyPr>
          <a:lstStyle/>
          <a:p>
            <a:pPr algn="just">
              <a:lnSpc>
                <a:spcPts val="4619"/>
              </a:lnSpc>
              <a:defRPr sz="3299">
                <a:solidFill>
                  <a:srgbClr val="000000"/>
                </a:solidFill>
                <a:latin typeface="Abhaya Libre Regular"/>
              </a:defRPr>
            </a:pPr>
            <a:r>
              <a:t>El apoyo de la Comisión Europea para la elaboración de la presente publicación no significa la aprobación de los contenidos, que es reflejo único de las opiniones del grupo de autores. La Comisión no se hace responsable del uso que pueda hacerse de la información.</a:t>
            </a:r>
          </a:p>
          <a:p>
            <a:pPr algn="just">
              <a:lnSpc>
                <a:spcPts val="2380"/>
              </a:lnSpc>
            </a:pPr>
            <a:endParaRPr lang="en-US" sz="3299" spc="-49">
              <a:solidFill>
                <a:srgbClr val="000000"/>
              </a:solidFill>
              <a:latin typeface="Abhaya Libre Regular"/>
            </a:endParaRPr>
          </a:p>
          <a:p>
            <a:pPr algn="just">
              <a:lnSpc>
                <a:spcPts val="4619"/>
              </a:lnSpc>
              <a:defRPr sz="3299">
                <a:solidFill>
                  <a:srgbClr val="000000"/>
                </a:solidFill>
                <a:latin typeface="Abhaya Libre Regular"/>
              </a:defRPr>
            </a:pPr>
            <a:r>
              <a:t>Proyecto n.º 2021-1-RO01-KA220-VET-000028118</a:t>
            </a:r>
          </a:p>
          <a:p>
            <a:pPr algn="just">
              <a:lnSpc>
                <a:spcPts val="4619"/>
              </a:lnSpc>
            </a:pPr>
            <a:endParaRPr lang="en-US" sz="3299" spc="-49">
              <a:solidFill>
                <a:srgbClr val="000000"/>
              </a:solidFill>
              <a:latin typeface="Abhaya Libre Regular"/>
            </a:endParaRPr>
          </a:p>
          <a:p>
            <a:pPr>
              <a:lnSpc>
                <a:spcPts val="3499"/>
              </a:lnSpc>
            </a:pPr>
            <a:endParaRPr lang="en-US" sz="3299" spc="-49">
              <a:solidFill>
                <a:srgbClr val="000000"/>
              </a:solidFill>
              <a:latin typeface="Abhaya Libre Regular"/>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48371"/>
            <a:ext cx="11622266" cy="123880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467133" y="353201"/>
            <a:ext cx="4352147" cy="434644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47194">
            <a:off x="13506859" y="7477485"/>
            <a:ext cx="5364129" cy="5364129"/>
          </a:xfrm>
          <a:prstGeom prst="rect">
            <a:avLst/>
          </a:prstGeom>
        </p:spPr>
      </p:pic>
      <p:pic>
        <p:nvPicPr>
          <p:cNvPr id="10" name="Picture 10"/>
          <p:cNvPicPr>
            <a:picLocks noChangeAspect="1"/>
          </p:cNvPicPr>
          <p:nvPr/>
        </p:nvPicPr>
        <p:blipFill>
          <a:blip r:embed="rId13"/>
          <a:srcRect/>
          <a:stretch>
            <a:fillRect/>
          </a:stretch>
        </p:blipFill>
        <p:spPr>
          <a:xfrm>
            <a:off x="1784075" y="6481135"/>
            <a:ext cx="7870946" cy="1652899"/>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Innovación
Emprendimiento</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108411" y="3618330"/>
            <a:ext cx="10288097" cy="3907480"/>
          </a:xfrm>
          <a:prstGeom prst="rect">
            <a:avLst/>
          </a:prstGeom>
        </p:spPr>
        <p:txBody>
          <a:bodyPr wrap="square" lIns="0" tIns="0" rIns="0" bIns="0" anchor="t">
            <a:spAutoFit/>
          </a:bodyPr>
          <a:lstStyle/>
          <a:p>
            <a:pPr marL="342900" indent="-342900" algn="just">
              <a:lnSpc>
                <a:spcPts val="3359"/>
              </a:lnSpc>
              <a:buFont typeface="Arial" panose="020B0604020202020204" pitchFamily="34" charset="0"/>
              <a:buChar char="•"/>
              <a:defRPr sz="2400">
                <a:solidFill>
                  <a:srgbClr val="000000"/>
                </a:solidFill>
                <a:latin typeface="Abhaya Libre Regular"/>
              </a:defRPr>
            </a:pPr>
            <a:r>
              <a:rPr b="1"/>
              <a:t>Personalización</a:t>
            </a:r>
            <a:r>
              <a:t>: esto es posible gracias a los datos que las personas generan a través de sus búsquedas en Internet, hábitos de compra en línea y uso de las redes sociales. Las recomendaciones de productos en línea, anuncios e incluso el diseño del mensaje de marketing se adaptan a los intereses y preferencias de cada persona. Según un informe, aunque el 86 % de las personas mostraban su preocupación por la falta de privacidad, el 90 % estaba de acuerdo con compartir datos sobre su comportamiento si eso significaba una experiencia de compra más fácil y más barata. En la misma encuesta, el 72 % dijeron que solo hacían caso a mensajes de marketing personalizados que coincidían con sus intereses. </a:t>
            </a: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9" name="TextBox 9"/>
          <p:cNvSpPr txBox="1"/>
          <p:nvPr/>
        </p:nvSpPr>
        <p:spPr>
          <a:xfrm>
            <a:off x="1257201" y="2060782"/>
            <a:ext cx="10608702" cy="692497"/>
          </a:xfrm>
          <a:prstGeom prst="rect">
            <a:avLst/>
          </a:prstGeom>
        </p:spPr>
        <p:txBody>
          <a:bodyPr wrap="square" lIns="0" tIns="0" rIns="0" bIns="0" anchor="t">
            <a:spAutoFit/>
          </a:bodyPr>
          <a:lstStyle/>
          <a:p>
            <a:pPr>
              <a:lnSpc>
                <a:spcPts val="5449"/>
              </a:lnSpc>
              <a:defRPr sz="6410">
                <a:solidFill>
                  <a:srgbClr val="000000"/>
                </a:solidFill>
                <a:latin typeface="Abhaya Libre Regular"/>
              </a:defRPr>
            </a:pPr>
            <a:r>
              <a:t>Cinco tendencias esenciales de marketing</a:t>
            </a:r>
          </a:p>
        </p:txBody>
      </p:sp>
    </p:spTree>
    <p:extLst>
      <p:ext uri="{BB962C8B-B14F-4D97-AF65-F5344CB8AC3E}">
        <p14:creationId xmlns:p14="http://schemas.microsoft.com/office/powerpoint/2010/main" val="444219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Innovación
Emprendimiento</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108411" y="3618330"/>
            <a:ext cx="10288097" cy="4796185"/>
          </a:xfrm>
          <a:prstGeom prst="rect">
            <a:avLst/>
          </a:prstGeom>
        </p:spPr>
        <p:txBody>
          <a:bodyPr wrap="square" lIns="0" tIns="0" rIns="0" bIns="0" anchor="t">
            <a:spAutoFit/>
          </a:bodyPr>
          <a:lstStyle/>
          <a:p>
            <a:pPr marL="342900" indent="-342900" algn="just">
              <a:lnSpc>
                <a:spcPts val="3359"/>
              </a:lnSpc>
              <a:buFont typeface="Arial" panose="020B0604020202020204" pitchFamily="34" charset="0"/>
              <a:buChar char="•"/>
              <a:defRPr sz="2400">
                <a:solidFill>
                  <a:srgbClr val="000000"/>
                </a:solidFill>
                <a:latin typeface="Abhaya Libre Regular"/>
              </a:defRPr>
            </a:pPr>
            <a:r>
              <a:rPr b="1"/>
              <a:t>Contenido en vídeo</a:t>
            </a:r>
            <a:r>
              <a:t>: según Forbes, el 91 % dice que prefieren ver contenido interactivo y visual a leer una información tradicional sobre un producto. Y las personas consumidoras tienen un 85 % más de probabilidades de comprar un producto después de ver un video que lo publicite. Si un anuncio es interesante, divertido o único, la gente lo buscará en línea y lo compartirá con su entorno.</a:t>
            </a:r>
          </a:p>
          <a:p>
            <a:pPr marL="342900" indent="-342900" algn="just">
              <a:lnSpc>
                <a:spcPts val="3359"/>
              </a:lnSpc>
              <a:buFont typeface="Arial" panose="020B0604020202020204" pitchFamily="34" charset="0"/>
              <a:buChar char="•"/>
            </a:pPr>
            <a:endParaRPr lang="en-US" sz="2400" spc="-36" dirty="0">
              <a:solidFill>
                <a:srgbClr val="000000"/>
              </a:solidFill>
              <a:latin typeface="Abhaya Libre Regular"/>
            </a:endParaRPr>
          </a:p>
          <a:p>
            <a:pPr marL="342900" indent="-342900" algn="just">
              <a:lnSpc>
                <a:spcPts val="3359"/>
              </a:lnSpc>
              <a:buFont typeface="Arial" panose="020B0604020202020204" pitchFamily="34" charset="0"/>
              <a:buChar char="•"/>
              <a:defRPr sz="2400">
                <a:solidFill>
                  <a:srgbClr val="000000"/>
                </a:solidFill>
                <a:latin typeface="Abhaya Libre Regular"/>
              </a:defRPr>
            </a:pPr>
            <a:r>
              <a:rPr b="1"/>
              <a:t>SEO</a:t>
            </a:r>
            <a:r>
              <a:t> (Search Engine Optimization): las estrategias que las empresas utilizan para llegar a lo más alto en las listas de resultados de los motores de búsqueda como Google, Bing, Yahoo y otros. A medida que Internet juega un papel cada vez más central en el marketing y la venta, es vital que tu empresa aparezca entre los resultados cuando alguien realiza una búsqueda relacionada.</a:t>
            </a: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9" name="TextBox 9"/>
          <p:cNvSpPr txBox="1"/>
          <p:nvPr/>
        </p:nvSpPr>
        <p:spPr>
          <a:xfrm>
            <a:off x="1257201" y="2060782"/>
            <a:ext cx="10608702" cy="692497"/>
          </a:xfrm>
          <a:prstGeom prst="rect">
            <a:avLst/>
          </a:prstGeom>
        </p:spPr>
        <p:txBody>
          <a:bodyPr wrap="square" lIns="0" tIns="0" rIns="0" bIns="0" anchor="t">
            <a:spAutoFit/>
          </a:bodyPr>
          <a:lstStyle/>
          <a:p>
            <a:pPr>
              <a:lnSpc>
                <a:spcPts val="5449"/>
              </a:lnSpc>
              <a:defRPr sz="6410">
                <a:solidFill>
                  <a:srgbClr val="000000"/>
                </a:solidFill>
                <a:latin typeface="Abhaya Libre Regular"/>
              </a:defRPr>
            </a:pPr>
            <a:r>
              <a:t>Cinco tendencias esenciales de marketing</a:t>
            </a:r>
          </a:p>
        </p:txBody>
      </p:sp>
    </p:spTree>
    <p:extLst>
      <p:ext uri="{BB962C8B-B14F-4D97-AF65-F5344CB8AC3E}">
        <p14:creationId xmlns:p14="http://schemas.microsoft.com/office/powerpoint/2010/main" val="1192584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458151"/>
              <a:ext cx="3867430" cy="618789"/>
            </a:xfrm>
            <a:prstGeom prst="rect">
              <a:avLst/>
            </a:prstGeom>
          </p:spPr>
        </p:pic>
      </p:grpSp>
      <p:sp>
        <p:nvSpPr>
          <p:cNvPr id="16" name="TextBox 16"/>
          <p:cNvSpPr txBox="1"/>
          <p:nvPr/>
        </p:nvSpPr>
        <p:spPr>
          <a:xfrm>
            <a:off x="1391719" y="4216797"/>
            <a:ext cx="15902587" cy="1904367"/>
          </a:xfrm>
          <a:prstGeom prst="rect">
            <a:avLst/>
          </a:prstGeom>
        </p:spPr>
        <p:txBody>
          <a:bodyPr wrap="square" lIns="0" tIns="0" rIns="0" bIns="0" anchor="t">
            <a:spAutoFit/>
          </a:bodyPr>
          <a:lstStyle/>
          <a:p>
            <a:pPr algn="ctr">
              <a:lnSpc>
                <a:spcPct val="150000"/>
              </a:lnSpc>
              <a:defRPr sz="9000">
                <a:solidFill>
                  <a:srgbClr val="04989E"/>
                </a:solidFill>
                <a:latin typeface="Abhaya Libre Regular"/>
              </a:defRPr>
            </a:pPr>
            <a:r>
              <a:rPr dirty="0" err="1"/>
              <a:t>Innovaciones</a:t>
            </a:r>
            <a:r>
              <a:rPr dirty="0"/>
              <a:t> / </a:t>
            </a:r>
            <a:r>
              <a:rPr dirty="0" err="1"/>
              <a:t>Nuevos</a:t>
            </a:r>
            <a:r>
              <a:rPr dirty="0"/>
              <a:t> </a:t>
            </a:r>
            <a:r>
              <a:rPr dirty="0" err="1"/>
              <a:t>productos</a:t>
            </a:r>
            <a:endParaRPr dirty="0"/>
          </a:p>
        </p:txBody>
      </p:sp>
      <p:pic>
        <p:nvPicPr>
          <p:cNvPr id="17" name="Picture 17"/>
          <p:cNvPicPr>
            <a:picLocks noChangeAspect="1"/>
          </p:cNvPicPr>
          <p:nvPr/>
        </p:nvPicPr>
        <p:blipFill>
          <a:blip r:embed="rId16"/>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7"/>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1923721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14173200" y="3848100"/>
            <a:ext cx="3095735" cy="3024082"/>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667013" y="2582705"/>
            <a:ext cx="12159533" cy="5651547"/>
          </a:xfrm>
          <a:prstGeom prst="rect">
            <a:avLst/>
          </a:prstGeom>
        </p:spPr>
        <p:txBody>
          <a:bodyPr wrap="square" lIns="0" tIns="0" rIns="0" bIns="0" anchor="t">
            <a:spAutoFit/>
          </a:bodyPr>
          <a:lstStyle/>
          <a:p>
            <a:pPr algn="just">
              <a:lnSpc>
                <a:spcPts val="3359"/>
              </a:lnSpc>
              <a:defRPr sz="2400">
                <a:solidFill>
                  <a:srgbClr val="000000"/>
                </a:solidFill>
                <a:latin typeface="Abhaya Libre Regular"/>
              </a:defRPr>
            </a:pPr>
            <a:r>
              <a:rPr dirty="0"/>
              <a:t>El </a:t>
            </a:r>
            <a:r>
              <a:rPr dirty="0" err="1"/>
              <a:t>desarrollo</a:t>
            </a:r>
            <a:r>
              <a:rPr dirty="0"/>
              <a:t> de </a:t>
            </a:r>
            <a:r>
              <a:rPr dirty="0" err="1"/>
              <a:t>productos</a:t>
            </a:r>
            <a:r>
              <a:rPr dirty="0"/>
              <a:t>, </a:t>
            </a:r>
            <a:r>
              <a:rPr dirty="0" err="1"/>
              <a:t>también</a:t>
            </a:r>
            <a:r>
              <a:rPr dirty="0"/>
              <a:t> </a:t>
            </a:r>
            <a:r>
              <a:rPr dirty="0" err="1"/>
              <a:t>llamado</a:t>
            </a:r>
            <a:r>
              <a:rPr dirty="0"/>
              <a:t> </a:t>
            </a:r>
            <a:r>
              <a:rPr dirty="0" err="1"/>
              <a:t>gestión</a:t>
            </a:r>
            <a:r>
              <a:rPr dirty="0"/>
              <a:t> de </a:t>
            </a:r>
            <a:r>
              <a:rPr dirty="0" err="1"/>
              <a:t>nuevos</a:t>
            </a:r>
            <a:r>
              <a:rPr dirty="0"/>
              <a:t> </a:t>
            </a:r>
            <a:r>
              <a:rPr dirty="0" err="1"/>
              <a:t>productos</a:t>
            </a:r>
            <a:r>
              <a:rPr dirty="0"/>
              <a:t>, es una </a:t>
            </a:r>
            <a:r>
              <a:rPr dirty="0" err="1"/>
              <a:t>serie</a:t>
            </a:r>
            <a:r>
              <a:rPr dirty="0"/>
              <a:t> de pasos que </a:t>
            </a:r>
            <a:r>
              <a:rPr dirty="0" err="1"/>
              <a:t>incluye</a:t>
            </a:r>
            <a:r>
              <a:rPr dirty="0"/>
              <a:t> la </a:t>
            </a:r>
            <a:r>
              <a:rPr dirty="0" err="1"/>
              <a:t>conceptualización</a:t>
            </a:r>
            <a:r>
              <a:rPr dirty="0"/>
              <a:t>, </a:t>
            </a:r>
            <a:r>
              <a:rPr dirty="0" err="1"/>
              <a:t>el</a:t>
            </a:r>
            <a:r>
              <a:rPr dirty="0"/>
              <a:t> </a:t>
            </a:r>
            <a:r>
              <a:rPr dirty="0" err="1"/>
              <a:t>diseño</a:t>
            </a:r>
            <a:r>
              <a:rPr dirty="0"/>
              <a:t>, </a:t>
            </a:r>
            <a:r>
              <a:rPr dirty="0" err="1"/>
              <a:t>el</a:t>
            </a:r>
            <a:r>
              <a:rPr dirty="0"/>
              <a:t> </a:t>
            </a:r>
            <a:r>
              <a:rPr dirty="0" err="1"/>
              <a:t>desarrollo</a:t>
            </a:r>
            <a:r>
              <a:rPr dirty="0"/>
              <a:t> y la </a:t>
            </a:r>
            <a:r>
              <a:rPr dirty="0" err="1"/>
              <a:t>comercialización</a:t>
            </a:r>
            <a:r>
              <a:rPr dirty="0"/>
              <a:t> de </a:t>
            </a:r>
            <a:r>
              <a:rPr dirty="0" err="1"/>
              <a:t>bienes</a:t>
            </a:r>
            <a:r>
              <a:rPr dirty="0"/>
              <a:t> o </a:t>
            </a:r>
            <a:r>
              <a:rPr dirty="0" err="1"/>
              <a:t>servicios</a:t>
            </a:r>
            <a:r>
              <a:rPr dirty="0"/>
              <a:t> </a:t>
            </a:r>
            <a:r>
              <a:rPr dirty="0" err="1"/>
              <a:t>recién</a:t>
            </a:r>
            <a:r>
              <a:rPr dirty="0"/>
              <a:t> </a:t>
            </a:r>
            <a:r>
              <a:rPr dirty="0" err="1"/>
              <a:t>creados</a:t>
            </a:r>
            <a:r>
              <a:rPr dirty="0"/>
              <a:t> o </a:t>
            </a:r>
            <a:r>
              <a:rPr dirty="0" err="1"/>
              <a:t>recientemente</a:t>
            </a:r>
            <a:r>
              <a:rPr dirty="0"/>
              <a:t> </a:t>
            </a:r>
            <a:r>
              <a:rPr dirty="0" err="1"/>
              <a:t>rebautizados</a:t>
            </a:r>
            <a:r>
              <a:rPr dirty="0"/>
              <a:t>. El </a:t>
            </a:r>
            <a:r>
              <a:rPr dirty="0" err="1"/>
              <a:t>desarrollo</a:t>
            </a:r>
            <a:r>
              <a:rPr dirty="0"/>
              <a:t> de </a:t>
            </a:r>
            <a:r>
              <a:rPr dirty="0" err="1"/>
              <a:t>productos</a:t>
            </a:r>
            <a:r>
              <a:rPr dirty="0"/>
              <a:t> </a:t>
            </a:r>
            <a:r>
              <a:rPr dirty="0" err="1"/>
              <a:t>incluye</a:t>
            </a:r>
            <a:r>
              <a:rPr dirty="0"/>
              <a:t> </a:t>
            </a:r>
            <a:r>
              <a:rPr dirty="0" err="1"/>
              <a:t>todo</a:t>
            </a:r>
            <a:r>
              <a:rPr dirty="0"/>
              <a:t> </a:t>
            </a:r>
            <a:r>
              <a:rPr dirty="0" err="1"/>
              <a:t>el</a:t>
            </a:r>
            <a:r>
              <a:rPr dirty="0"/>
              <a:t> </a:t>
            </a:r>
            <a:r>
              <a:rPr dirty="0" err="1"/>
              <a:t>viaje</a:t>
            </a:r>
            <a:r>
              <a:rPr dirty="0"/>
              <a:t> de un </a:t>
            </a:r>
            <a:r>
              <a:rPr dirty="0" err="1"/>
              <a:t>producto</a:t>
            </a:r>
            <a:r>
              <a:rPr dirty="0"/>
              <a:t>, </a:t>
            </a:r>
            <a:r>
              <a:rPr dirty="0" err="1"/>
              <a:t>desde</a:t>
            </a:r>
            <a:r>
              <a:rPr dirty="0"/>
              <a:t> la idea </a:t>
            </a:r>
            <a:r>
              <a:rPr dirty="0" err="1"/>
              <a:t>inicial</a:t>
            </a:r>
            <a:r>
              <a:rPr dirty="0"/>
              <a:t> hasta </a:t>
            </a:r>
            <a:r>
              <a:rPr dirty="0" err="1"/>
              <a:t>después</a:t>
            </a:r>
            <a:r>
              <a:rPr dirty="0"/>
              <a:t> de </a:t>
            </a:r>
            <a:r>
              <a:rPr dirty="0" err="1"/>
              <a:t>su</a:t>
            </a:r>
            <a:r>
              <a:rPr dirty="0"/>
              <a:t> </a:t>
            </a:r>
            <a:r>
              <a:rPr dirty="0" err="1"/>
              <a:t>lanzamiento</a:t>
            </a:r>
            <a:r>
              <a:rPr dirty="0"/>
              <a:t> al mercado.</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rPr dirty="0"/>
              <a:t>El </a:t>
            </a:r>
            <a:r>
              <a:rPr dirty="0" err="1"/>
              <a:t>objetivo</a:t>
            </a:r>
            <a:r>
              <a:rPr dirty="0"/>
              <a:t> del </a:t>
            </a:r>
            <a:r>
              <a:rPr dirty="0" err="1"/>
              <a:t>desarrollo</a:t>
            </a:r>
            <a:r>
              <a:rPr dirty="0"/>
              <a:t> de </a:t>
            </a:r>
            <a:r>
              <a:rPr dirty="0" err="1"/>
              <a:t>productos</a:t>
            </a:r>
            <a:r>
              <a:rPr dirty="0"/>
              <a:t> </a:t>
            </a:r>
            <a:r>
              <a:rPr dirty="0" err="1"/>
              <a:t>desde</a:t>
            </a:r>
            <a:r>
              <a:rPr dirty="0"/>
              <a:t> </a:t>
            </a:r>
            <a:r>
              <a:rPr dirty="0" err="1"/>
              <a:t>el</a:t>
            </a:r>
            <a:r>
              <a:rPr dirty="0"/>
              <a:t> punto de vista </a:t>
            </a:r>
            <a:r>
              <a:rPr dirty="0" err="1"/>
              <a:t>empresarial</a:t>
            </a:r>
            <a:r>
              <a:rPr dirty="0"/>
              <a:t> es cultivar, </a:t>
            </a:r>
            <a:r>
              <a:rPr dirty="0" err="1"/>
              <a:t>mantener</a:t>
            </a:r>
            <a:r>
              <a:rPr dirty="0"/>
              <a:t> y </a:t>
            </a:r>
            <a:r>
              <a:rPr dirty="0" err="1"/>
              <a:t>aumentar</a:t>
            </a:r>
            <a:r>
              <a:rPr dirty="0"/>
              <a:t> la </a:t>
            </a:r>
            <a:r>
              <a:rPr dirty="0" err="1"/>
              <a:t>cuota</a:t>
            </a:r>
            <a:r>
              <a:rPr dirty="0"/>
              <a:t> de mercado de una </a:t>
            </a:r>
            <a:r>
              <a:rPr dirty="0" err="1"/>
              <a:t>empresa</a:t>
            </a:r>
            <a:r>
              <a:rPr dirty="0"/>
              <a:t> </a:t>
            </a:r>
            <a:r>
              <a:rPr dirty="0" err="1"/>
              <a:t>satisfaciendo</a:t>
            </a:r>
            <a:r>
              <a:rPr dirty="0"/>
              <a:t> la </a:t>
            </a:r>
            <a:r>
              <a:rPr dirty="0" err="1"/>
              <a:t>demanda</a:t>
            </a:r>
            <a:r>
              <a:rPr dirty="0"/>
              <a:t> de las personas </a:t>
            </a:r>
            <a:r>
              <a:rPr dirty="0" err="1"/>
              <a:t>consumidoras</a:t>
            </a:r>
            <a:r>
              <a:rPr dirty="0"/>
              <a:t>. </a:t>
            </a:r>
            <a:r>
              <a:rPr dirty="0" err="1"/>
              <a:t>Desde</a:t>
            </a:r>
            <a:r>
              <a:rPr dirty="0"/>
              <a:t> </a:t>
            </a:r>
            <a:r>
              <a:rPr dirty="0" err="1"/>
              <a:t>el</a:t>
            </a:r>
            <a:r>
              <a:rPr dirty="0"/>
              <a:t> punto de vista de la </a:t>
            </a:r>
            <a:r>
              <a:rPr dirty="0" err="1"/>
              <a:t>clientela</a:t>
            </a:r>
            <a:r>
              <a:rPr dirty="0"/>
              <a:t>, es para </a:t>
            </a:r>
            <a:r>
              <a:rPr dirty="0" err="1"/>
              <a:t>garantizar</a:t>
            </a:r>
            <a:r>
              <a:rPr dirty="0"/>
              <a:t> </a:t>
            </a:r>
            <a:r>
              <a:rPr dirty="0" err="1"/>
              <a:t>el</a:t>
            </a:r>
            <a:r>
              <a:rPr dirty="0"/>
              <a:t> valor del </a:t>
            </a:r>
            <a:r>
              <a:rPr dirty="0" err="1"/>
              <a:t>producto</a:t>
            </a:r>
            <a:r>
              <a:rPr dirty="0"/>
              <a:t> </a:t>
            </a:r>
            <a:r>
              <a:rPr dirty="0" err="1"/>
              <a:t>como</a:t>
            </a:r>
            <a:r>
              <a:rPr dirty="0"/>
              <a:t> un bien o </a:t>
            </a:r>
            <a:r>
              <a:rPr dirty="0" err="1"/>
              <a:t>servicio</a:t>
            </a:r>
            <a:r>
              <a:rPr dirty="0"/>
              <a:t> de </a:t>
            </a:r>
            <a:r>
              <a:rPr dirty="0" err="1"/>
              <a:t>calidad</a:t>
            </a:r>
            <a:r>
              <a:rPr dirty="0"/>
              <a:t>. </a:t>
            </a:r>
          </a:p>
          <a:p>
            <a:pPr algn="just">
              <a:lnSpc>
                <a:spcPts val="3359"/>
              </a:lnSpc>
              <a:defRPr sz="2400">
                <a:solidFill>
                  <a:srgbClr val="000000"/>
                </a:solidFill>
                <a:latin typeface="Abhaya Libre Regular"/>
              </a:defRPr>
            </a:pPr>
            <a:r>
              <a:rPr dirty="0"/>
              <a:t>No </a:t>
            </a:r>
            <a:r>
              <a:rPr dirty="0" err="1"/>
              <a:t>todos</a:t>
            </a:r>
            <a:r>
              <a:rPr dirty="0"/>
              <a:t> los </a:t>
            </a:r>
            <a:r>
              <a:rPr dirty="0" err="1"/>
              <a:t>productos</a:t>
            </a:r>
            <a:r>
              <a:rPr dirty="0"/>
              <a:t> </a:t>
            </a:r>
            <a:r>
              <a:rPr dirty="0" err="1"/>
              <a:t>atraerán</a:t>
            </a:r>
            <a:r>
              <a:rPr dirty="0"/>
              <a:t> a </a:t>
            </a:r>
            <a:r>
              <a:rPr dirty="0" err="1"/>
              <a:t>todas</a:t>
            </a:r>
            <a:r>
              <a:rPr dirty="0"/>
              <a:t> las personas o base de </a:t>
            </a:r>
            <a:r>
              <a:rPr dirty="0" err="1"/>
              <a:t>clientela</a:t>
            </a:r>
            <a:r>
              <a:rPr dirty="0"/>
              <a:t>, por lo que </a:t>
            </a:r>
            <a:r>
              <a:rPr dirty="0" err="1"/>
              <a:t>definir</a:t>
            </a:r>
            <a:r>
              <a:rPr dirty="0"/>
              <a:t> </a:t>
            </a:r>
            <a:r>
              <a:rPr dirty="0" err="1"/>
              <a:t>el</a:t>
            </a:r>
            <a:r>
              <a:rPr dirty="0"/>
              <a:t> mercado </a:t>
            </a:r>
            <a:r>
              <a:rPr dirty="0" err="1"/>
              <a:t>objetivo</a:t>
            </a:r>
            <a:r>
              <a:rPr dirty="0"/>
              <a:t> para un </a:t>
            </a:r>
            <a:r>
              <a:rPr dirty="0" err="1"/>
              <a:t>producto</a:t>
            </a:r>
            <a:r>
              <a:rPr dirty="0"/>
              <a:t> es un paso </a:t>
            </a:r>
            <a:r>
              <a:rPr dirty="0" err="1"/>
              <a:t>crítico</a:t>
            </a:r>
            <a:r>
              <a:rPr dirty="0"/>
              <a:t> que debe </a:t>
            </a:r>
            <a:r>
              <a:rPr dirty="0" err="1"/>
              <a:t>tener</a:t>
            </a:r>
            <a:r>
              <a:rPr dirty="0"/>
              <a:t> </a:t>
            </a:r>
            <a:r>
              <a:rPr dirty="0" err="1"/>
              <a:t>lugar</a:t>
            </a:r>
            <a:r>
              <a:rPr dirty="0"/>
              <a:t> al principio del </a:t>
            </a:r>
            <a:r>
              <a:rPr dirty="0" err="1"/>
              <a:t>proceso</a:t>
            </a:r>
            <a:r>
              <a:rPr dirty="0"/>
              <a:t> de </a:t>
            </a:r>
            <a:r>
              <a:rPr dirty="0" err="1"/>
              <a:t>desarrollo</a:t>
            </a:r>
            <a:r>
              <a:rPr dirty="0"/>
              <a:t> del </a:t>
            </a:r>
            <a:r>
              <a:rPr dirty="0" err="1"/>
              <a:t>producto</a:t>
            </a:r>
            <a:r>
              <a:rPr dirty="0"/>
              <a:t>. </a:t>
            </a:r>
          </a:p>
          <a:p>
            <a:pPr algn="just">
              <a:lnSpc>
                <a:spcPts val="3359"/>
              </a:lnSpc>
              <a:defRPr sz="2400">
                <a:solidFill>
                  <a:srgbClr val="000000"/>
                </a:solidFill>
                <a:latin typeface="Abhaya Libre Regular"/>
              </a:defRPr>
            </a:pPr>
            <a:r>
              <a:rPr dirty="0"/>
              <a:t>Las </a:t>
            </a:r>
            <a:r>
              <a:rPr dirty="0" err="1"/>
              <a:t>organizaciones</a:t>
            </a:r>
            <a:r>
              <a:rPr dirty="0"/>
              <a:t> </a:t>
            </a:r>
            <a:r>
              <a:rPr dirty="0" err="1"/>
              <a:t>deben</a:t>
            </a:r>
            <a:r>
              <a:rPr dirty="0"/>
              <a:t> </a:t>
            </a:r>
            <a:r>
              <a:rPr dirty="0" err="1"/>
              <a:t>realizar</a:t>
            </a:r>
            <a:r>
              <a:rPr dirty="0"/>
              <a:t> </a:t>
            </a:r>
            <a:r>
              <a:rPr dirty="0" err="1"/>
              <a:t>estudios</a:t>
            </a:r>
            <a:r>
              <a:rPr dirty="0"/>
              <a:t> </a:t>
            </a:r>
            <a:r>
              <a:rPr dirty="0" err="1"/>
              <a:t>cuantitativos</a:t>
            </a:r>
            <a:r>
              <a:rPr dirty="0"/>
              <a:t> de mercado </a:t>
            </a:r>
            <a:r>
              <a:rPr dirty="0" err="1"/>
              <a:t>en</a:t>
            </a:r>
            <a:r>
              <a:rPr dirty="0"/>
              <a:t> </a:t>
            </a:r>
            <a:r>
              <a:rPr dirty="0" err="1"/>
              <a:t>todas</a:t>
            </a:r>
            <a:r>
              <a:rPr dirty="0"/>
              <a:t> las </a:t>
            </a:r>
            <a:r>
              <a:rPr dirty="0" err="1"/>
              <a:t>fases</a:t>
            </a:r>
            <a:r>
              <a:rPr dirty="0"/>
              <a:t> del </a:t>
            </a:r>
            <a:r>
              <a:rPr dirty="0" err="1"/>
              <a:t>proceso</a:t>
            </a:r>
            <a:r>
              <a:rPr dirty="0"/>
              <a:t> de </a:t>
            </a:r>
            <a:r>
              <a:rPr dirty="0" err="1"/>
              <a:t>diseño</a:t>
            </a:r>
            <a:r>
              <a:rPr dirty="0"/>
              <a:t>, </a:t>
            </a:r>
            <a:r>
              <a:rPr dirty="0" err="1"/>
              <a:t>incluso</a:t>
            </a:r>
            <a:r>
              <a:rPr dirty="0"/>
              <a:t> antes de que se </a:t>
            </a:r>
            <a:r>
              <a:rPr dirty="0" err="1"/>
              <a:t>conciba</a:t>
            </a:r>
            <a:r>
              <a:rPr dirty="0"/>
              <a:t> </a:t>
            </a:r>
            <a:r>
              <a:rPr dirty="0" err="1"/>
              <a:t>el</a:t>
            </a:r>
            <a:r>
              <a:rPr dirty="0"/>
              <a:t> </a:t>
            </a:r>
            <a:r>
              <a:rPr dirty="0" err="1"/>
              <a:t>producto</a:t>
            </a:r>
            <a:r>
              <a:rPr dirty="0"/>
              <a:t> o </a:t>
            </a:r>
            <a:r>
              <a:rPr dirty="0" err="1"/>
              <a:t>servicio</a:t>
            </a:r>
            <a:r>
              <a:rPr dirty="0"/>
              <a:t>, </a:t>
            </a:r>
            <a:r>
              <a:rPr dirty="0" err="1"/>
              <a:t>mientras</a:t>
            </a:r>
            <a:r>
              <a:rPr dirty="0"/>
              <a:t> se </a:t>
            </a:r>
            <a:r>
              <a:rPr dirty="0" err="1"/>
              <a:t>está</a:t>
            </a:r>
            <a:r>
              <a:rPr dirty="0"/>
              <a:t> </a:t>
            </a:r>
            <a:r>
              <a:rPr dirty="0" err="1"/>
              <a:t>diseñando</a:t>
            </a:r>
            <a:r>
              <a:rPr dirty="0"/>
              <a:t> </a:t>
            </a:r>
            <a:r>
              <a:rPr dirty="0" err="1"/>
              <a:t>el</a:t>
            </a:r>
            <a:r>
              <a:rPr dirty="0"/>
              <a:t> </a:t>
            </a:r>
            <a:r>
              <a:rPr dirty="0" err="1"/>
              <a:t>producto</a:t>
            </a:r>
            <a:r>
              <a:rPr dirty="0"/>
              <a:t> y </a:t>
            </a:r>
            <a:r>
              <a:rPr dirty="0" err="1"/>
              <a:t>después</a:t>
            </a:r>
            <a:r>
              <a:rPr dirty="0"/>
              <a:t> de que se </a:t>
            </a:r>
            <a:r>
              <a:rPr dirty="0" err="1"/>
              <a:t>haya</a:t>
            </a:r>
            <a:r>
              <a:rPr dirty="0"/>
              <a:t> </a:t>
            </a:r>
            <a:r>
              <a:rPr dirty="0" err="1"/>
              <a:t>lanzado</a:t>
            </a:r>
            <a:r>
              <a:rPr dirty="0"/>
              <a:t> </a:t>
            </a:r>
            <a:r>
              <a:rPr dirty="0" err="1"/>
              <a:t>el</a:t>
            </a:r>
            <a:r>
              <a:rPr dirty="0"/>
              <a:t> </a:t>
            </a:r>
            <a:r>
              <a:rPr dirty="0" err="1"/>
              <a:t>producto</a:t>
            </a:r>
            <a:r>
              <a:rPr dirty="0"/>
              <a:t>.</a:t>
            </a:r>
          </a:p>
        </p:txBody>
      </p:sp>
      <p:sp>
        <p:nvSpPr>
          <p:cNvPr id="9" name="TextBox 9"/>
          <p:cNvSpPr txBox="1"/>
          <p:nvPr/>
        </p:nvSpPr>
        <p:spPr>
          <a:xfrm>
            <a:off x="1667013" y="1701274"/>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a:defRPr>
            </a:pPr>
            <a:r>
              <a:rPr dirty="0"/>
              <a:t>Desarrollo de </a:t>
            </a:r>
            <a:r>
              <a:rPr dirty="0" err="1"/>
              <a:t>productos</a:t>
            </a:r>
            <a:endParaRPr dirty="0"/>
          </a:p>
        </p:txBody>
      </p:sp>
      <p:pic>
        <p:nvPicPr>
          <p:cNvPr id="10" name="Picture 9">
            <a:extLst>
              <a:ext uri="{FF2B5EF4-FFF2-40B4-BE49-F238E27FC236}">
                <a16:creationId xmlns:a16="http://schemas.microsoft.com/office/drawing/2014/main" id="{9AE0DD60-C62D-F318-A8E8-16168AEDBF5C}"/>
              </a:ext>
            </a:extLst>
          </p:cNvPr>
          <p:cNvPicPr>
            <a:picLocks noChangeAspect="1"/>
          </p:cNvPicPr>
          <p:nvPr/>
        </p:nvPicPr>
        <p:blipFill>
          <a:blip r:embed="rId8"/>
          <a:stretch>
            <a:fillRect/>
          </a:stretch>
        </p:blipFill>
        <p:spPr>
          <a:xfrm>
            <a:off x="14261149" y="4457700"/>
            <a:ext cx="2905186" cy="2118551"/>
          </a:xfrm>
          <a:prstGeom prst="rect">
            <a:avLst/>
          </a:prstGeom>
        </p:spPr>
      </p:pic>
    </p:spTree>
    <p:extLst>
      <p:ext uri="{BB962C8B-B14F-4D97-AF65-F5344CB8AC3E}">
        <p14:creationId xmlns:p14="http://schemas.microsoft.com/office/powerpoint/2010/main" val="1084124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00996" y="2869079"/>
            <a:ext cx="1081108" cy="1122795"/>
          </a:xfrm>
          <a:prstGeom prst="rect">
            <a:avLst/>
          </a:prstGeom>
        </p:spPr>
      </p:pic>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21358" y="2736540"/>
            <a:ext cx="1204503" cy="1178907"/>
          </a:xfrm>
          <a:prstGeom prst="rect">
            <a:avLst/>
          </a:prstGeom>
        </p:spPr>
      </p:pic>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3197" y="2823975"/>
            <a:ext cx="1316021" cy="1090652"/>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74999" y="2745677"/>
            <a:ext cx="1291519" cy="1239858"/>
          </a:xfrm>
          <a:prstGeom prst="rect">
            <a:avLst/>
          </a:prstGeom>
        </p:spPr>
      </p:pic>
      <p:pic>
        <p:nvPicPr>
          <p:cNvPr id="26" name="Picture 2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28792" y="2799372"/>
            <a:ext cx="1186603" cy="1186603"/>
          </a:xfrm>
          <a:prstGeom prst="rect">
            <a:avLst/>
          </a:prstGeom>
        </p:spPr>
      </p:pic>
      <p:sp>
        <p:nvSpPr>
          <p:cNvPr id="27" name="TextBox 27"/>
          <p:cNvSpPr txBox="1"/>
          <p:nvPr/>
        </p:nvSpPr>
        <p:spPr>
          <a:xfrm>
            <a:off x="1088165" y="3916267"/>
            <a:ext cx="16265189" cy="5232202"/>
          </a:xfrm>
          <a:prstGeom prst="rect">
            <a:avLst/>
          </a:prstGeom>
        </p:spPr>
        <p:txBody>
          <a:bodyPr wrap="square" lIns="0" tIns="0" rIns="0" bIns="0" anchor="t">
            <a:spAutoFit/>
          </a:bodyPr>
          <a:lstStyle/>
          <a:p>
            <a:pPr marL="342900" indent="-342900" algn="just">
              <a:lnSpc>
                <a:spcPts val="3359"/>
              </a:lnSpc>
              <a:buFont typeface="Arial" panose="020B0604020202020204" pitchFamily="34" charset="0"/>
              <a:buChar char="•"/>
              <a:defRPr sz="2400">
                <a:solidFill>
                  <a:srgbClr val="000000"/>
                </a:solidFill>
                <a:latin typeface="Abhaya Libre Regular"/>
              </a:defRPr>
            </a:pPr>
            <a:r>
              <a:rPr b="1"/>
              <a:t>Identificar una necesidad y una oportunidad de negocio.</a:t>
            </a:r>
            <a:r>
              <a:t> Usando prácticas como las pruebas de mercado y encuestas, las organizaciones pueden medir el interés en un producto. Ayuda a garantizar que hay una buena razón para crear el producto.</a:t>
            </a:r>
          </a:p>
          <a:p>
            <a:pPr marL="342900" indent="-342900" algn="just">
              <a:lnSpc>
                <a:spcPts val="3359"/>
              </a:lnSpc>
              <a:buFont typeface="Arial" panose="020B0604020202020204" pitchFamily="34" charset="0"/>
              <a:buChar char="•"/>
              <a:defRPr sz="2400">
                <a:solidFill>
                  <a:srgbClr val="000000"/>
                </a:solidFill>
                <a:latin typeface="Abhaya Libre Regular"/>
              </a:defRPr>
            </a:pPr>
            <a:r>
              <a:rPr b="1"/>
              <a:t>Crear una visión del producto.</a:t>
            </a:r>
            <a:r>
              <a:t>Esto incluye el alcance del proyecto, el propósito del producto, lo que hace, para quién es y el diseño del producto, al tiempo que elabora los principios rectores para el próximo trabajo.</a:t>
            </a:r>
          </a:p>
          <a:p>
            <a:pPr marL="342900" indent="-342900" algn="just">
              <a:lnSpc>
                <a:spcPts val="3359"/>
              </a:lnSpc>
              <a:buFont typeface="Arial" panose="020B0604020202020204" pitchFamily="34" charset="0"/>
              <a:buChar char="•"/>
              <a:defRPr sz="2400">
                <a:solidFill>
                  <a:srgbClr val="000000"/>
                </a:solidFill>
                <a:latin typeface="Abhaya Libre Regular"/>
              </a:defRPr>
            </a:pPr>
            <a:r>
              <a:rPr b="1"/>
              <a:t>Crear una hoja de ruta.</a:t>
            </a:r>
            <a:r>
              <a:t>Evalúa el proyecto como un concepto primero para garantizar un buen trabajo de diseño, luego comienza a elaborar la hoja de ruta. La hoja de ruta ayuda a identificar qué objetivos deben desarrollarse primero. Los equipos de implementación crean cronogramas, dividen las partes significativas del proyecto en periodos cortos de tiempo para poder trabajar ellas y generan iteraciones del producto.</a:t>
            </a:r>
          </a:p>
          <a:p>
            <a:pPr marL="342900" indent="-342900" algn="just">
              <a:lnSpc>
                <a:spcPts val="3359"/>
              </a:lnSpc>
              <a:buFont typeface="Arial" panose="020B0604020202020204" pitchFamily="34" charset="0"/>
              <a:buChar char="•"/>
              <a:defRPr sz="2400">
                <a:solidFill>
                  <a:srgbClr val="000000"/>
                </a:solidFill>
                <a:latin typeface="Abhaya Libre Regular"/>
              </a:defRPr>
            </a:pPr>
            <a:r>
              <a:rPr b="1"/>
              <a:t>Comenzar a implementar la hoja de ruta.</a:t>
            </a:r>
            <a:r>
              <a:t>Los equipos pueden comenzar a implementar el proyecto, siguiendo la hoja de ruta. Las iteraciones del producto se pueden hacer, revisar y mejorar. Ayuda a identificar los puntos débiles del producto y permite a los equipos de desarrollo arreglar y mejorar el producto.</a:t>
            </a:r>
          </a:p>
          <a:p>
            <a:pPr marL="342900" indent="-342900" algn="just">
              <a:lnSpc>
                <a:spcPts val="3359"/>
              </a:lnSpc>
              <a:buFont typeface="Arial" panose="020B0604020202020204" pitchFamily="34" charset="0"/>
              <a:buChar char="•"/>
              <a:defRPr sz="2400">
                <a:solidFill>
                  <a:srgbClr val="000000"/>
                </a:solidFill>
                <a:latin typeface="Abhaya Libre Regular"/>
              </a:defRPr>
            </a:pPr>
            <a:r>
              <a:rPr b="1"/>
              <a:t>Continuar con el desarrollo y las evaluaciones.</a:t>
            </a:r>
            <a:r>
              <a:t>Los equipos de desarrollo pueden trabajar en mejoras y cambios en el producto. En este paso, se pueden recopilar comentarios de la clientela para cambiar el producto en función de las necesidades.</a:t>
            </a:r>
          </a:p>
        </p:txBody>
      </p:sp>
      <p:pic>
        <p:nvPicPr>
          <p:cNvPr id="32" name="Picture 3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32120">
            <a:off x="-4359519" y="-2644076"/>
            <a:ext cx="5721823" cy="5669807"/>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9614497">
            <a:off x="-1755646" y="7963703"/>
            <a:ext cx="4352147" cy="4346443"/>
          </a:xfrm>
          <a:prstGeom prst="rect">
            <a:avLst/>
          </a:prstGeom>
        </p:spPr>
      </p:pic>
      <p:pic>
        <p:nvPicPr>
          <p:cNvPr id="37" name="Picture 37"/>
          <p:cNvPicPr>
            <a:picLocks noChangeAspect="1"/>
          </p:cNvPicPr>
          <p:nvPr/>
        </p:nvPicPr>
        <p:blipFill>
          <a:blip r:embed="rId19"/>
          <a:srcRect/>
          <a:stretch>
            <a:fillRect/>
          </a:stretch>
        </p:blipFill>
        <p:spPr>
          <a:xfrm>
            <a:off x="7555793" y="9357675"/>
            <a:ext cx="3710720" cy="779251"/>
          </a:xfrm>
          <a:prstGeom prst="rect">
            <a:avLst/>
          </a:prstGeom>
        </p:spPr>
      </p:pic>
      <p:sp>
        <p:nvSpPr>
          <p:cNvPr id="39" name="TextBox 9"/>
          <p:cNvSpPr txBox="1"/>
          <p:nvPr/>
        </p:nvSpPr>
        <p:spPr>
          <a:xfrm>
            <a:off x="1342020" y="1250072"/>
            <a:ext cx="15997887" cy="692497"/>
          </a:xfrm>
          <a:prstGeom prst="rect">
            <a:avLst/>
          </a:prstGeom>
        </p:spPr>
        <p:txBody>
          <a:bodyPr wrap="square" lIns="0" tIns="0" rIns="0" bIns="0" anchor="t">
            <a:spAutoFit/>
          </a:bodyPr>
          <a:lstStyle/>
          <a:p>
            <a:pPr>
              <a:lnSpc>
                <a:spcPts val="5449"/>
              </a:lnSpc>
              <a:defRPr sz="6410">
                <a:solidFill>
                  <a:srgbClr val="000000"/>
                </a:solidFill>
                <a:latin typeface="Abhaya Libre Regular"/>
              </a:defRPr>
            </a:pPr>
            <a:r>
              <a:rPr dirty="0"/>
              <a:t>Pasos para </a:t>
            </a:r>
            <a:r>
              <a:rPr dirty="0" err="1"/>
              <a:t>crear</a:t>
            </a:r>
            <a:r>
              <a:rPr dirty="0"/>
              <a:t> un plan de </a:t>
            </a:r>
            <a:r>
              <a:rPr dirty="0" err="1"/>
              <a:t>desarrollo</a:t>
            </a:r>
            <a:r>
              <a:rPr dirty="0"/>
              <a:t> de </a:t>
            </a:r>
            <a:r>
              <a:rPr dirty="0" err="1"/>
              <a:t>productos</a:t>
            </a:r>
            <a:endParaRPr dirty="0"/>
          </a:p>
        </p:txBody>
      </p:sp>
    </p:spTree>
    <p:extLst>
      <p:ext uri="{BB962C8B-B14F-4D97-AF65-F5344CB8AC3E}">
        <p14:creationId xmlns:p14="http://schemas.microsoft.com/office/powerpoint/2010/main" val="1761649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4015353" y="5727706"/>
            <a:ext cx="7239000" cy="2215991"/>
          </a:xfrm>
          <a:prstGeom prst="rect">
            <a:avLst/>
          </a:prstGeom>
        </p:spPr>
        <p:txBody>
          <a:bodyPr wrap="square" lIns="0" tIns="0" rIns="0" bIns="0" anchor="t">
            <a:spAutoFit/>
          </a:bodyPr>
          <a:lstStyle/>
          <a:p>
            <a:pPr marL="342900" indent="-342900" algn="just">
              <a:buFont typeface="Arial" panose="020B0604020202020204" pitchFamily="34" charset="0"/>
              <a:buChar char="•"/>
              <a:defRPr sz="2400">
                <a:solidFill>
                  <a:srgbClr val="000000"/>
                </a:solidFill>
                <a:latin typeface="Abhaya Libre Regular"/>
              </a:defRPr>
            </a:pPr>
            <a:r>
              <a:t>Generación de ideas</a:t>
            </a:r>
          </a:p>
          <a:p>
            <a:pPr marL="342900" indent="-342900" algn="just">
              <a:buFont typeface="Arial" panose="020B0604020202020204" pitchFamily="34" charset="0"/>
              <a:buChar char="•"/>
              <a:defRPr sz="2400">
                <a:solidFill>
                  <a:srgbClr val="000000"/>
                </a:solidFill>
                <a:latin typeface="Abhaya Libre Regular"/>
              </a:defRPr>
            </a:pPr>
            <a:r>
              <a:t>Evaluación de ideas</a:t>
            </a:r>
          </a:p>
          <a:p>
            <a:pPr marL="342900" indent="-342900" algn="just">
              <a:buFont typeface="Arial" panose="020B0604020202020204" pitchFamily="34" charset="0"/>
              <a:buChar char="•"/>
              <a:defRPr sz="2400">
                <a:solidFill>
                  <a:srgbClr val="000000"/>
                </a:solidFill>
                <a:latin typeface="Abhaya Libre Regular"/>
              </a:defRPr>
            </a:pPr>
            <a:r>
              <a:t>Desarrollo del concepto y prueba</a:t>
            </a:r>
          </a:p>
          <a:p>
            <a:pPr marL="342900" indent="-342900" algn="just">
              <a:buFont typeface="Arial" panose="020B0604020202020204" pitchFamily="34" charset="0"/>
              <a:buChar char="•"/>
              <a:defRPr sz="2400">
                <a:solidFill>
                  <a:srgbClr val="000000"/>
                </a:solidFill>
                <a:latin typeface="Abhaya Libre Regular"/>
              </a:defRPr>
            </a:pPr>
            <a:r>
              <a:t>Análisis comercial y del mercado</a:t>
            </a:r>
          </a:p>
          <a:p>
            <a:pPr marL="342900" indent="-342900" algn="just">
              <a:buFont typeface="Arial" panose="020B0604020202020204" pitchFamily="34" charset="0"/>
              <a:buChar char="•"/>
              <a:defRPr sz="2400">
                <a:solidFill>
                  <a:srgbClr val="000000"/>
                </a:solidFill>
                <a:latin typeface="Abhaya Libre Regular"/>
              </a:defRPr>
            </a:pPr>
            <a:r>
              <a:t>Producto</a:t>
            </a:r>
          </a:p>
          <a:p>
            <a:pPr marL="342900" indent="-342900" algn="just">
              <a:buFont typeface="Arial" panose="020B0604020202020204" pitchFamily="34" charset="0"/>
              <a:buChar char="•"/>
              <a:defRPr sz="2400">
                <a:solidFill>
                  <a:srgbClr val="000000"/>
                </a:solidFill>
                <a:latin typeface="Abhaya Libre Regular"/>
              </a:defRPr>
            </a:pPr>
            <a:r>
              <a:t>Precio</a:t>
            </a:r>
          </a:p>
        </p:txBody>
      </p:sp>
      <p:sp>
        <p:nvSpPr>
          <p:cNvPr id="9" name="TextBox 9"/>
          <p:cNvSpPr txBox="1"/>
          <p:nvPr/>
        </p:nvSpPr>
        <p:spPr>
          <a:xfrm>
            <a:off x="3352800" y="1553588"/>
            <a:ext cx="12469091" cy="692497"/>
          </a:xfrm>
          <a:prstGeom prst="rect">
            <a:avLst/>
          </a:prstGeom>
        </p:spPr>
        <p:txBody>
          <a:bodyPr wrap="square" lIns="0" tIns="0" rIns="0" bIns="0" anchor="t">
            <a:spAutoFit/>
          </a:bodyPr>
          <a:lstStyle/>
          <a:p>
            <a:pPr>
              <a:lnSpc>
                <a:spcPts val="5449"/>
              </a:lnSpc>
              <a:defRPr sz="6410">
                <a:solidFill>
                  <a:srgbClr val="000000"/>
                </a:solidFill>
                <a:latin typeface="Abhaya Libre Regular"/>
              </a:defRPr>
            </a:pPr>
            <a:r>
              <a:t>Etapas para el desarrollo de nuevos productos</a:t>
            </a:r>
          </a:p>
        </p:txBody>
      </p:sp>
      <p:sp>
        <p:nvSpPr>
          <p:cNvPr id="10" name="TextBox 9"/>
          <p:cNvSpPr txBox="1"/>
          <p:nvPr/>
        </p:nvSpPr>
        <p:spPr>
          <a:xfrm>
            <a:off x="10134599" y="5727706"/>
            <a:ext cx="6498895" cy="2308324"/>
          </a:xfrm>
          <a:prstGeom prst="rect">
            <a:avLst/>
          </a:prstGeom>
          <a:noFill/>
        </p:spPr>
        <p:txBody>
          <a:bodyPr wrap="none">
            <a:spAutoFit/>
          </a:bodyPr>
          <a:lstStyle/>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Promoción</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Lugar</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Análisis o estudio de viabilidad</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Diseño técnico del producto y hoja de ruta del producto </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Pruebas de mercado</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Entrada en el mercado y comercialización</a:t>
            </a:r>
          </a:p>
        </p:txBody>
      </p:sp>
      <p:sp>
        <p:nvSpPr>
          <p:cNvPr id="6" name="TextBox 5"/>
          <p:cNvSpPr txBox="1"/>
          <p:nvPr/>
        </p:nvSpPr>
        <p:spPr>
          <a:xfrm>
            <a:off x="4495800" y="3523488"/>
            <a:ext cx="9761005" cy="461665"/>
          </a:xfrm>
          <a:prstGeom prst="rect">
            <a:avLst/>
          </a:prstGeom>
          <a:noFill/>
        </p:spPr>
        <p:txBody>
          <a:bodyPr wrap="none">
            <a:spAutoFit/>
          </a:bodyPr>
          <a:lstStyle/>
          <a:p>
            <a:pPr>
              <a:defRPr sz="2400">
                <a:latin typeface="Abhaya Libre Regular" panose="020B0604020202020204" charset="0"/>
                <a:cs typeface="Abhaya Libre Regular" panose="020B0604020202020204" charset="0"/>
              </a:defRPr>
            </a:pPr>
            <a:r>
              <a:t>El proceso de desarrollo de nuevos productos consta de los siguientes componentes:</a:t>
            </a:r>
          </a:p>
        </p:txBody>
      </p:sp>
      <p:pic>
        <p:nvPicPr>
          <p:cNvPr id="7" name="Picture 16">
            <a:extLst>
              <a:ext uri="{FF2B5EF4-FFF2-40B4-BE49-F238E27FC236}">
                <a16:creationId xmlns:a16="http://schemas.microsoft.com/office/drawing/2014/main" id="{1B3677F4-4136-FD6E-6EDF-6AE130C424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73908" y="2338996"/>
            <a:ext cx="7910139" cy="5609008"/>
          </a:xfrm>
          <a:prstGeom prst="rect">
            <a:avLst/>
          </a:prstGeom>
        </p:spPr>
      </p:pic>
    </p:spTree>
    <p:extLst>
      <p:ext uri="{BB962C8B-B14F-4D97-AF65-F5344CB8AC3E}">
        <p14:creationId xmlns:p14="http://schemas.microsoft.com/office/powerpoint/2010/main" val="4169539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anchor="t">
            <a:spAutoFit/>
          </a:bodyPr>
          <a:lstStyle/>
          <a:p>
            <a:pPr algn="ctr">
              <a:lnSpc>
                <a:spcPct val="150000"/>
              </a:lnSpc>
              <a:defRPr sz="9000">
                <a:solidFill>
                  <a:srgbClr val="04989E"/>
                </a:solidFill>
                <a:latin typeface="Abhaya Libre Regular"/>
              </a:defRPr>
            </a:pPr>
            <a:r>
              <a:t>EntreComp</a:t>
            </a:r>
            <a:endParaRPr lang="en-US" sz="9000" dirty="0">
              <a:solidFill>
                <a:srgbClr val="04989E"/>
              </a:solidFill>
              <a:latin typeface="Abhaya Libre Regular"/>
            </a:endParaRPr>
          </a:p>
        </p:txBody>
      </p:sp>
      <p:pic>
        <p:nvPicPr>
          <p:cNvPr id="17" name="Picture 17"/>
          <p:cNvPicPr>
            <a:picLocks noChangeAspect="1"/>
          </p:cNvPicPr>
          <p:nvPr/>
        </p:nvPicPr>
        <p:blipFill>
          <a:blip r:embed="rId16"/>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7"/>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528641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5562600" y="2422589"/>
            <a:ext cx="11506200" cy="2150973"/>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Marco Europeo de Competencias de Emprendimiento EntreComp</a:t>
            </a:r>
            <a:endParaRPr lang="en-US" sz="6410" dirty="0">
              <a:solidFill>
                <a:srgbClr val="000000"/>
              </a:solidFill>
              <a:latin typeface="Abhaya Libre Regular"/>
            </a:endParaRP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751450" y="4743309"/>
            <a:ext cx="11658600" cy="3416320"/>
          </a:xfrm>
          <a:prstGeom prst="rect">
            <a:avLst/>
          </a:prstGeom>
          <a:noFill/>
        </p:spPr>
        <p:txBody>
          <a:bodyPr wrap="square">
            <a:spAutoFit/>
          </a:bodyPr>
          <a:lstStyle/>
          <a:p>
            <a:pPr algn="just">
              <a:defRPr sz="2400">
                <a:latin typeface="Abhaya Libre Regular" panose="020B0604020202020204" charset="0"/>
                <a:cs typeface="Abhaya Libre Regular" panose="020B0604020202020204" charset="0"/>
              </a:defRPr>
            </a:pPr>
            <a:r>
              <a:t>La Comisión Europea ha desarrollado "EntreComp: Marco Europeo de Competencias de Emprendimiento" como marco de referencia para explicar qué se entiende por mentalidad emprendedora.</a:t>
            </a:r>
          </a:p>
          <a:p>
            <a:pPr marL="457200" indent="-457200" algn="just">
              <a:buAutoNum type="arabicParenR"/>
            </a:pPr>
            <a:endParaRPr lang="en-US" sz="240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t>EntreComp ofrece una descripción completa de los conocimientos, habilidades y actitudes que las personas necesitan para ser emprendedoras y crear valor financiero, cultural o social para los demás.</a:t>
            </a:r>
          </a:p>
          <a:p>
            <a:pPr marL="457200" indent="-457200" algn="just">
              <a:buAutoNum type="arabicParenR"/>
            </a:pPr>
            <a:endParaRPr lang="en-US" sz="240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t>EntreComp es un marco de referencia común que identifica 15 competencias en tres áreas clave que describen lo que significa ser alguien emprendedor.</a:t>
            </a:r>
          </a:p>
        </p:txBody>
      </p:sp>
    </p:spTree>
    <p:extLst>
      <p:ext uri="{BB962C8B-B14F-4D97-AF65-F5344CB8AC3E}">
        <p14:creationId xmlns:p14="http://schemas.microsoft.com/office/powerpoint/2010/main" val="2701501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10591800" y="1638300"/>
            <a:ext cx="7127536" cy="6962564"/>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861267" y="3069735"/>
            <a:ext cx="8280738" cy="5232202"/>
          </a:xfrm>
          <a:prstGeom prst="rect">
            <a:avLst/>
          </a:prstGeom>
        </p:spPr>
        <p:txBody>
          <a:bodyPr wrap="square" lIns="0" tIns="0" rIns="0" bIns="0" anchor="t">
            <a:spAutoFit/>
          </a:bodyPr>
          <a:lstStyle/>
          <a:p>
            <a:pPr algn="just">
              <a:lnSpc>
                <a:spcPts val="3359"/>
              </a:lnSpc>
              <a:defRPr sz="2400">
                <a:solidFill>
                  <a:srgbClr val="000000"/>
                </a:solidFill>
                <a:latin typeface="Abhaya Libre Regular"/>
              </a:defRPr>
            </a:pPr>
            <a:r>
              <a:t>EntreComp tiene el potencial de poder ser utilizado en una variedad de formas, incluyendo:</a:t>
            </a:r>
          </a:p>
          <a:p>
            <a:pPr marL="342900" indent="-342900" algn="just">
              <a:lnSpc>
                <a:spcPts val="3359"/>
              </a:lnSpc>
              <a:buFont typeface="Arial" panose="020B0604020202020204" pitchFamily="34" charset="0"/>
              <a:buChar char="•"/>
              <a:defRPr sz="2400">
                <a:solidFill>
                  <a:srgbClr val="000000"/>
                </a:solidFill>
                <a:latin typeface="Abhaya Libre Regular"/>
              </a:defRPr>
            </a:pPr>
            <a:r>
              <a:t>el apoyo a las políticas y prácticas para el desarrollo de competencias emprendedoras</a:t>
            </a:r>
          </a:p>
          <a:p>
            <a:pPr marL="342900" indent="-342900" algn="just">
              <a:lnSpc>
                <a:spcPts val="3359"/>
              </a:lnSpc>
              <a:buFont typeface="Arial" panose="020B0604020202020204" pitchFamily="34" charset="0"/>
              <a:buChar char="•"/>
              <a:defRPr sz="2400">
                <a:solidFill>
                  <a:srgbClr val="000000"/>
                </a:solidFill>
                <a:latin typeface="Abhaya Libre Regular"/>
              </a:defRPr>
            </a:pPr>
            <a:r>
              <a:t>la evaluación de las competencias emprendedoras</a:t>
            </a:r>
          </a:p>
          <a:p>
            <a:pPr marL="342900" indent="-342900" algn="just">
              <a:lnSpc>
                <a:spcPts val="3359"/>
              </a:lnSpc>
              <a:buFont typeface="Arial" panose="020B0604020202020204" pitchFamily="34" charset="0"/>
              <a:buChar char="•"/>
              <a:defRPr sz="2400">
                <a:solidFill>
                  <a:srgbClr val="000000"/>
                </a:solidFill>
                <a:latin typeface="Abhaya Libre Regular"/>
              </a:defRPr>
            </a:pPr>
            <a:r>
              <a:t>el apoyo a la formación del personal de educación y formación, además del personal docente para ofrecer competencias emprendedoras</a:t>
            </a:r>
          </a:p>
          <a:p>
            <a:pPr marL="342900" indent="-342900" algn="just">
              <a:lnSpc>
                <a:spcPts val="3359"/>
              </a:lnSpc>
              <a:buFont typeface="Arial" panose="020B0604020202020204" pitchFamily="34" charset="0"/>
              <a:buChar char="•"/>
              <a:defRPr sz="2400">
                <a:solidFill>
                  <a:srgbClr val="000000"/>
                </a:solidFill>
                <a:latin typeface="Abhaya Libre Regular"/>
              </a:defRPr>
            </a:pPr>
            <a:r>
              <a:t>el diseño de programas y oportunidades de aprendizaje</a:t>
            </a:r>
          </a:p>
          <a:p>
            <a:pPr marL="342900" indent="-342900" algn="just">
              <a:lnSpc>
                <a:spcPts val="3359"/>
              </a:lnSpc>
              <a:buFont typeface="Arial" panose="020B0604020202020204" pitchFamily="34" charset="0"/>
              <a:buChar char="•"/>
              <a:defRPr sz="2400">
                <a:solidFill>
                  <a:srgbClr val="000000"/>
                </a:solidFill>
                <a:latin typeface="Abhaya Libre Regular"/>
              </a:defRPr>
            </a:pPr>
            <a:r>
              <a:t>el reconocimiento y certificación de competencias</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t>EntreComp se puede utilizar en todos los sectores y es un apoyo clave para el trabajo de colaboración y desarrollo del personal de educación y formación, capacitadores, empresas, organismos profesionales y responsables políticos.</a:t>
            </a:r>
          </a:p>
        </p:txBody>
      </p:sp>
      <p:sp>
        <p:nvSpPr>
          <p:cNvPr id="9" name="TextBox 9"/>
          <p:cNvSpPr txBox="1"/>
          <p:nvPr/>
        </p:nvSpPr>
        <p:spPr>
          <a:xfrm>
            <a:off x="3671371" y="1881587"/>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a:defRPr>
            </a:pPr>
            <a:r>
              <a:t>EntreComp</a:t>
            </a:r>
            <a:endParaRPr lang="en-US" sz="6410" dirty="0">
              <a:solidFill>
                <a:srgbClr val="000000"/>
              </a:solidFill>
              <a:latin typeface="Abhaya Libre Regular"/>
            </a:endParaRPr>
          </a:p>
        </p:txBody>
      </p:sp>
      <p:pic>
        <p:nvPicPr>
          <p:cNvPr id="13" name="Picture 12">
            <a:extLst>
              <a:ext uri="{FF2B5EF4-FFF2-40B4-BE49-F238E27FC236}">
                <a16:creationId xmlns:a16="http://schemas.microsoft.com/office/drawing/2014/main" id="{3B4F419B-D615-2144-1B1D-8915880ABE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60337" y="4018716"/>
            <a:ext cx="5791211" cy="1930403"/>
          </a:xfrm>
          <a:prstGeom prst="rect">
            <a:avLst/>
          </a:prstGeom>
        </p:spPr>
      </p:pic>
    </p:spTree>
    <p:extLst>
      <p:ext uri="{BB962C8B-B14F-4D97-AF65-F5344CB8AC3E}">
        <p14:creationId xmlns:p14="http://schemas.microsoft.com/office/powerpoint/2010/main" val="954299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905000" y="2677494"/>
            <a:ext cx="15207533" cy="3488134"/>
          </a:xfrm>
          <a:prstGeom prst="rect">
            <a:avLst/>
          </a:prstGeom>
        </p:spPr>
        <p:txBody>
          <a:bodyPr wrap="square" lIns="0" tIns="0" rIns="0" bIns="0" anchor="t">
            <a:spAutoFit/>
          </a:bodyPr>
          <a:lstStyle/>
          <a:p>
            <a:pPr algn="just">
              <a:lnSpc>
                <a:spcPts val="3359"/>
              </a:lnSpc>
              <a:defRPr sz="2400">
                <a:solidFill>
                  <a:srgbClr val="000000"/>
                </a:solidFill>
                <a:latin typeface="Abhaya Libre Regular"/>
              </a:defRPr>
            </a:pPr>
            <a:r>
              <a:rPr dirty="0"/>
              <a:t>Las </a:t>
            </a:r>
            <a:r>
              <a:rPr dirty="0" err="1"/>
              <a:t>competencias</a:t>
            </a:r>
            <a:r>
              <a:rPr dirty="0"/>
              <a:t> </a:t>
            </a:r>
            <a:r>
              <a:rPr dirty="0" err="1"/>
              <a:t>más</a:t>
            </a:r>
            <a:r>
              <a:rPr dirty="0"/>
              <a:t> </a:t>
            </a:r>
            <a:r>
              <a:rPr dirty="0" err="1"/>
              <a:t>importantes</a:t>
            </a:r>
            <a:r>
              <a:rPr dirty="0"/>
              <a:t> que se </a:t>
            </a:r>
            <a:r>
              <a:rPr dirty="0" err="1"/>
              <a:t>consideran</a:t>
            </a:r>
            <a:r>
              <a:rPr dirty="0"/>
              <a:t> a </a:t>
            </a:r>
            <a:r>
              <a:rPr dirty="0" err="1"/>
              <a:t>través</a:t>
            </a:r>
            <a:r>
              <a:rPr dirty="0"/>
              <a:t> de </a:t>
            </a:r>
            <a:r>
              <a:rPr dirty="0" err="1"/>
              <a:t>EntreComp</a:t>
            </a:r>
            <a:r>
              <a:rPr dirty="0"/>
              <a:t>, </a:t>
            </a:r>
            <a:r>
              <a:rPr dirty="0" err="1"/>
              <a:t>relacionadas</a:t>
            </a:r>
            <a:r>
              <a:rPr dirty="0"/>
              <a:t> con la </a:t>
            </a:r>
            <a:r>
              <a:rPr dirty="0" err="1"/>
              <a:t>identificación</a:t>
            </a:r>
            <a:r>
              <a:rPr dirty="0"/>
              <a:t> de </a:t>
            </a:r>
            <a:r>
              <a:rPr dirty="0" err="1"/>
              <a:t>nuevas</a:t>
            </a:r>
            <a:r>
              <a:rPr dirty="0"/>
              <a:t> </a:t>
            </a:r>
            <a:r>
              <a:rPr dirty="0" err="1"/>
              <a:t>tendencias</a:t>
            </a:r>
            <a:r>
              <a:rPr dirty="0"/>
              <a:t> y </a:t>
            </a:r>
            <a:r>
              <a:rPr dirty="0" err="1"/>
              <a:t>demandas</a:t>
            </a:r>
            <a:r>
              <a:rPr dirty="0"/>
              <a:t> de los mercados, para </a:t>
            </a:r>
            <a:r>
              <a:rPr dirty="0" err="1"/>
              <a:t>producir</a:t>
            </a:r>
            <a:r>
              <a:rPr dirty="0"/>
              <a:t> </a:t>
            </a:r>
            <a:r>
              <a:rPr dirty="0" err="1"/>
              <a:t>nuevos</a:t>
            </a:r>
            <a:r>
              <a:rPr dirty="0"/>
              <a:t> </a:t>
            </a:r>
            <a:r>
              <a:rPr dirty="0" err="1"/>
              <a:t>bienes</a:t>
            </a:r>
            <a:r>
              <a:rPr dirty="0"/>
              <a:t> o </a:t>
            </a:r>
            <a:r>
              <a:rPr dirty="0" err="1"/>
              <a:t>servicios</a:t>
            </a:r>
            <a:r>
              <a:rPr dirty="0"/>
              <a:t> que </a:t>
            </a:r>
            <a:r>
              <a:rPr dirty="0" err="1"/>
              <a:t>atraigan</a:t>
            </a:r>
            <a:r>
              <a:rPr dirty="0"/>
              <a:t> a </a:t>
            </a:r>
            <a:r>
              <a:rPr dirty="0" err="1"/>
              <a:t>tu</a:t>
            </a:r>
            <a:r>
              <a:rPr dirty="0"/>
              <a:t> </a:t>
            </a:r>
            <a:r>
              <a:rPr dirty="0" err="1"/>
              <a:t>público</a:t>
            </a:r>
            <a:r>
              <a:rPr dirty="0"/>
              <a:t> </a:t>
            </a:r>
            <a:r>
              <a:rPr dirty="0" err="1"/>
              <a:t>objetivo</a:t>
            </a:r>
            <a:r>
              <a:rPr dirty="0"/>
              <a:t> y </a:t>
            </a:r>
            <a:r>
              <a:rPr dirty="0" err="1"/>
              <a:t>cómo</a:t>
            </a:r>
            <a:r>
              <a:rPr dirty="0"/>
              <a:t> </a:t>
            </a:r>
            <a:r>
              <a:rPr dirty="0" err="1"/>
              <a:t>afectarán</a:t>
            </a:r>
            <a:r>
              <a:rPr dirty="0"/>
              <a:t> a </a:t>
            </a:r>
            <a:r>
              <a:rPr dirty="0" err="1"/>
              <a:t>su</a:t>
            </a:r>
            <a:r>
              <a:rPr dirty="0"/>
              <a:t> </a:t>
            </a:r>
            <a:r>
              <a:rPr dirty="0" err="1"/>
              <a:t>organización</a:t>
            </a:r>
            <a:r>
              <a:rPr dirty="0"/>
              <a:t>, son:</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rPr b="1" dirty="0" err="1"/>
              <a:t>Creatividad</a:t>
            </a:r>
            <a:r>
              <a:rPr dirty="0"/>
              <a:t> (</a:t>
            </a:r>
            <a:r>
              <a:rPr dirty="0" err="1"/>
              <a:t>pensamiento</a:t>
            </a:r>
            <a:r>
              <a:rPr dirty="0"/>
              <a:t> </a:t>
            </a:r>
            <a:r>
              <a:rPr dirty="0" err="1"/>
              <a:t>creativo</a:t>
            </a:r>
            <a:r>
              <a:rPr dirty="0"/>
              <a:t> y </a:t>
            </a:r>
            <a:r>
              <a:rPr dirty="0" err="1"/>
              <a:t>resolución</a:t>
            </a:r>
            <a:r>
              <a:rPr dirty="0"/>
              <a:t> de </a:t>
            </a:r>
            <a:r>
              <a:rPr dirty="0" err="1"/>
              <a:t>problemas</a:t>
            </a:r>
            <a:r>
              <a:rPr dirty="0"/>
              <a:t>): </a:t>
            </a:r>
            <a:r>
              <a:rPr dirty="0" err="1"/>
              <a:t>Desarrollar</a:t>
            </a:r>
            <a:r>
              <a:rPr dirty="0"/>
              <a:t> </a:t>
            </a:r>
            <a:r>
              <a:rPr dirty="0" err="1"/>
              <a:t>varias</a:t>
            </a:r>
            <a:r>
              <a:rPr dirty="0"/>
              <a:t> ideas y </a:t>
            </a:r>
            <a:r>
              <a:rPr dirty="0" err="1"/>
              <a:t>oportunidades</a:t>
            </a:r>
            <a:r>
              <a:rPr dirty="0"/>
              <a:t> para </a:t>
            </a:r>
            <a:r>
              <a:rPr dirty="0" err="1"/>
              <a:t>crear</a:t>
            </a:r>
            <a:r>
              <a:rPr dirty="0"/>
              <a:t> valor, </a:t>
            </a:r>
            <a:r>
              <a:rPr dirty="0" err="1"/>
              <a:t>incluyendo</a:t>
            </a:r>
            <a:r>
              <a:rPr dirty="0"/>
              <a:t> </a:t>
            </a:r>
            <a:r>
              <a:rPr dirty="0" err="1"/>
              <a:t>unas</a:t>
            </a:r>
            <a:r>
              <a:rPr dirty="0"/>
              <a:t> </a:t>
            </a:r>
            <a:r>
              <a:rPr dirty="0" err="1"/>
              <a:t>mejores</a:t>
            </a:r>
            <a:r>
              <a:rPr dirty="0"/>
              <a:t> </a:t>
            </a:r>
            <a:r>
              <a:rPr dirty="0" err="1"/>
              <a:t>soluciones</a:t>
            </a:r>
            <a:r>
              <a:rPr dirty="0"/>
              <a:t> tanto a los </a:t>
            </a:r>
            <a:r>
              <a:rPr dirty="0" err="1"/>
              <a:t>desafíos</a:t>
            </a:r>
            <a:r>
              <a:rPr dirty="0"/>
              <a:t> </a:t>
            </a:r>
            <a:r>
              <a:rPr dirty="0" err="1"/>
              <a:t>existentes</a:t>
            </a:r>
            <a:r>
              <a:rPr dirty="0"/>
              <a:t> </a:t>
            </a:r>
            <a:r>
              <a:rPr dirty="0" err="1"/>
              <a:t>como</a:t>
            </a:r>
            <a:r>
              <a:rPr dirty="0"/>
              <a:t> a los </a:t>
            </a:r>
            <a:r>
              <a:rPr dirty="0" err="1"/>
              <a:t>nuevos</a:t>
            </a:r>
            <a:r>
              <a:rPr dirty="0"/>
              <a:t>; </a:t>
            </a:r>
            <a:r>
              <a:rPr dirty="0" err="1"/>
              <a:t>Investigación</a:t>
            </a:r>
            <a:r>
              <a:rPr dirty="0"/>
              <a:t> y </a:t>
            </a:r>
            <a:r>
              <a:rPr dirty="0" err="1"/>
              <a:t>experimentación</a:t>
            </a:r>
            <a:r>
              <a:rPr dirty="0"/>
              <a:t> con </a:t>
            </a:r>
            <a:r>
              <a:rPr dirty="0" err="1"/>
              <a:t>enfoques</a:t>
            </a:r>
            <a:r>
              <a:rPr dirty="0"/>
              <a:t> </a:t>
            </a:r>
            <a:r>
              <a:rPr dirty="0" err="1"/>
              <a:t>innovadores</a:t>
            </a:r>
            <a:r>
              <a:rPr dirty="0"/>
              <a:t>; </a:t>
            </a:r>
            <a:r>
              <a:rPr dirty="0" err="1"/>
              <a:t>Combinación</a:t>
            </a:r>
            <a:r>
              <a:rPr dirty="0"/>
              <a:t> de </a:t>
            </a:r>
            <a:r>
              <a:rPr dirty="0" err="1"/>
              <a:t>conocimientos</a:t>
            </a:r>
            <a:r>
              <a:rPr dirty="0"/>
              <a:t> y </a:t>
            </a:r>
            <a:r>
              <a:rPr dirty="0" err="1"/>
              <a:t>recursos</a:t>
            </a:r>
            <a:r>
              <a:rPr dirty="0"/>
              <a:t> para </a:t>
            </a:r>
            <a:r>
              <a:rPr dirty="0" err="1"/>
              <a:t>lograr</a:t>
            </a:r>
            <a:r>
              <a:rPr dirty="0"/>
              <a:t> </a:t>
            </a:r>
            <a:r>
              <a:rPr dirty="0" err="1"/>
              <a:t>efectos</a:t>
            </a:r>
            <a:r>
              <a:rPr dirty="0"/>
              <a:t> </a:t>
            </a:r>
            <a:r>
              <a:rPr dirty="0" err="1"/>
              <a:t>valiosos</a:t>
            </a:r>
            <a:r>
              <a:rPr dirty="0"/>
              <a:t>. </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rPr dirty="0"/>
              <a:t>	</a:t>
            </a:r>
          </a:p>
        </p:txBody>
      </p:sp>
      <p:sp>
        <p:nvSpPr>
          <p:cNvPr id="9" name="TextBox 9"/>
          <p:cNvSpPr txBox="1"/>
          <p:nvPr/>
        </p:nvSpPr>
        <p:spPr>
          <a:xfrm>
            <a:off x="7051694" y="1628250"/>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a:defRPr>
            </a:pPr>
            <a:r>
              <a:t>EntreComp</a:t>
            </a:r>
            <a:endParaRPr lang="en-US" sz="6410" dirty="0">
              <a:solidFill>
                <a:srgbClr val="000000"/>
              </a:solidFill>
              <a:latin typeface="Abhaya Libre Regular"/>
            </a:endParaRPr>
          </a:p>
        </p:txBody>
      </p:sp>
      <p:sp>
        <p:nvSpPr>
          <p:cNvPr id="10" name="TextBox 9"/>
          <p:cNvSpPr txBox="1"/>
          <p:nvPr/>
        </p:nvSpPr>
        <p:spPr>
          <a:xfrm>
            <a:off x="8093431" y="5865439"/>
            <a:ext cx="4250968" cy="1938992"/>
          </a:xfrm>
          <a:prstGeom prst="rect">
            <a:avLst/>
          </a:prstGeom>
          <a:noFill/>
        </p:spPr>
        <p:txBody>
          <a:bodyPr wrap="square">
            <a:spAutoFit/>
          </a:bodyPr>
          <a:lstStyle/>
          <a:p>
            <a:pPr>
              <a:defRPr sz="2400">
                <a:latin typeface="Abhaya Libre Regular" panose="020B0604020202020204" charset="0"/>
                <a:cs typeface="Abhaya Libre Regular" panose="020B0604020202020204" charset="0"/>
              </a:defRPr>
            </a:pPr>
            <a:r>
              <a:rPr b="1"/>
              <a:t>Visión</a:t>
            </a:r>
            <a:r>
              <a:t>: trabaja hacia tu visión del futuro</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Imaginar</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Piensa estratégicamente</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Guía de acción</a:t>
            </a:r>
          </a:p>
        </p:txBody>
      </p:sp>
      <p:sp>
        <p:nvSpPr>
          <p:cNvPr id="11" name="TextBox 10"/>
          <p:cNvSpPr txBox="1"/>
          <p:nvPr/>
        </p:nvSpPr>
        <p:spPr>
          <a:xfrm>
            <a:off x="2438400" y="5865439"/>
            <a:ext cx="5181600" cy="2677656"/>
          </a:xfrm>
          <a:prstGeom prst="rect">
            <a:avLst/>
          </a:prstGeom>
          <a:noFill/>
        </p:spPr>
        <p:txBody>
          <a:bodyPr wrap="square">
            <a:spAutoFit/>
          </a:bodyPr>
          <a:lstStyle/>
          <a:p>
            <a:pPr>
              <a:defRPr sz="2400">
                <a:latin typeface="Abhaya Libre Regular" panose="020B0604020202020204" charset="0"/>
                <a:cs typeface="Abhaya Libre Regular" panose="020B0604020202020204" charset="0"/>
              </a:defRPr>
            </a:pPr>
            <a:r>
              <a:rPr b="1"/>
              <a:t>Creatividad</a:t>
            </a:r>
            <a:r>
              <a:t>: desarrollar ideas con un propósito</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Sé curioso y abierto</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Desarrolla la idea</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Define todos los problemas</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Diseña valor</a:t>
            </a:r>
          </a:p>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Sé innovador/a.</a:t>
            </a:r>
          </a:p>
        </p:txBody>
      </p:sp>
      <p:sp>
        <p:nvSpPr>
          <p:cNvPr id="12" name="TextBox 11"/>
          <p:cNvSpPr txBox="1"/>
          <p:nvPr/>
        </p:nvSpPr>
        <p:spPr>
          <a:xfrm>
            <a:off x="12605308" y="5865439"/>
            <a:ext cx="3962400" cy="830997"/>
          </a:xfrm>
          <a:prstGeom prst="rect">
            <a:avLst/>
          </a:prstGeom>
          <a:noFill/>
        </p:spPr>
        <p:txBody>
          <a:bodyPr wrap="square">
            <a:spAutoFit/>
          </a:bodyPr>
          <a:lstStyle/>
          <a:p>
            <a:pPr>
              <a:defRPr sz="2400">
                <a:latin typeface="Abhaya Libre Regular" panose="020B0604020202020204" charset="0"/>
                <a:cs typeface="Abhaya Libre Regular" panose="020B0604020202020204" charset="0"/>
              </a:defRPr>
            </a:pPr>
            <a:r>
              <a:rPr b="1"/>
              <a:t>Valorar las ideas</a:t>
            </a:r>
            <a:r>
              <a:t>: aprovechar al máximo las ideas y oportunidades</a:t>
            </a:r>
          </a:p>
        </p:txBody>
      </p:sp>
    </p:spTree>
    <p:extLst>
      <p:ext uri="{BB962C8B-B14F-4D97-AF65-F5344CB8AC3E}">
        <p14:creationId xmlns:p14="http://schemas.microsoft.com/office/powerpoint/2010/main" val="193984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8"/>
            <a:ext cx="17927690" cy="96361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163950" y="-3326906"/>
            <a:ext cx="5364129" cy="536412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96164">
            <a:off x="-5667382" y="8118007"/>
            <a:ext cx="11622266" cy="1238807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5502">
            <a:off x="-3852602" y="189371"/>
            <a:ext cx="4352147" cy="4346443"/>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3" name="TextBox 13"/>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6" name="TextBox 16"/>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9" name="TextBox 19"/>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2" name="TextBox 22"/>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5" name="TextBox 25"/>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8" name="TextBox 28"/>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1" name="TextBox 31"/>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4" name="TextBox 34"/>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pic>
        <p:nvPicPr>
          <p:cNvPr id="35" name="Picture 35"/>
          <p:cNvPicPr>
            <a:picLocks noChangeAspect="1"/>
          </p:cNvPicPr>
          <p:nvPr/>
        </p:nvPicPr>
        <p:blipFill>
          <a:blip r:embed="rId18"/>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9"/>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20"/>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21"/>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2"/>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3"/>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4"/>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5"/>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6"/>
          <a:srcRect/>
          <a:stretch>
            <a:fillRect/>
          </a:stretch>
        </p:blipFill>
        <p:spPr>
          <a:xfrm>
            <a:off x="5831152" y="6271468"/>
            <a:ext cx="3014863" cy="2131759"/>
          </a:xfrm>
          <a:prstGeom prst="rect">
            <a:avLst/>
          </a:prstGeom>
        </p:spPr>
      </p:pic>
      <p:sp>
        <p:nvSpPr>
          <p:cNvPr id="44" name="TextBox 44"/>
          <p:cNvSpPr txBox="1"/>
          <p:nvPr/>
        </p:nvSpPr>
        <p:spPr>
          <a:xfrm>
            <a:off x="6608984" y="1228725"/>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Bold"/>
              </a:defRPr>
            </a:pPr>
            <a:r>
              <a:t>Consorcio</a:t>
            </a:r>
          </a:p>
        </p:txBody>
      </p:sp>
      <p:pic>
        <p:nvPicPr>
          <p:cNvPr id="45" name="Picture 45"/>
          <p:cNvPicPr>
            <a:picLocks noChangeAspect="1"/>
          </p:cNvPicPr>
          <p:nvPr/>
        </p:nvPicPr>
        <p:blipFill>
          <a:blip r:embed="rId27"/>
          <a:srcRect/>
          <a:stretch>
            <a:fillRect/>
          </a:stretch>
        </p:blipFill>
        <p:spPr>
          <a:xfrm>
            <a:off x="7870030" y="9245916"/>
            <a:ext cx="3710720" cy="77925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828800" y="3588528"/>
            <a:ext cx="15207533" cy="5215530"/>
          </a:xfrm>
          <a:prstGeom prst="rect">
            <a:avLst/>
          </a:prstGeom>
        </p:spPr>
        <p:txBody>
          <a:bodyPr wrap="square" lIns="0" tIns="0" rIns="0" bIns="0" anchor="t">
            <a:spAutoFit/>
          </a:bodyPr>
          <a:lstStyle/>
          <a:p>
            <a:pPr algn="just">
              <a:lnSpc>
                <a:spcPts val="3359"/>
              </a:lnSpc>
              <a:defRPr sz="2400">
                <a:solidFill>
                  <a:srgbClr val="000000"/>
                </a:solidFill>
                <a:latin typeface="Abhaya Libre Regular"/>
              </a:defRPr>
            </a:pPr>
            <a:r>
              <a:rPr b="1"/>
              <a:t>La detección de oportunidades</a:t>
            </a:r>
            <a:r>
              <a:t> implica identificar y aprovechar las oportunidades para crear valor mediante la exploración de los aspectos sociales, ambientales y económicos del mercado, así como la identificación de las necesidades y los desafíos a los que se debe hacer frente. Además, incluye la capacidad de forjar nuevas conexiones y reúne elementos dispares del mercado para crear oportunidades de creación de valor.</a:t>
            </a: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t>Usa tu imaginación y habilidades para identificar oportunidades para crear valor. </a:t>
            </a:r>
          </a:p>
          <a:p>
            <a:pPr marL="342900" indent="-342900" algn="just">
              <a:lnSpc>
                <a:spcPts val="3359"/>
              </a:lnSpc>
              <a:buFont typeface="Arial" panose="020B0604020202020204" pitchFamily="34" charset="0"/>
              <a:buChar char="•"/>
              <a:defRPr sz="2400">
                <a:solidFill>
                  <a:srgbClr val="000000"/>
                </a:solidFill>
                <a:latin typeface="Abhaya Libre Regular"/>
              </a:defRPr>
            </a:pPr>
            <a:r>
              <a:t>Identifica, crea y aprovecha las oportunidades</a:t>
            </a:r>
          </a:p>
          <a:p>
            <a:pPr marL="342900" indent="-342900" algn="just">
              <a:lnSpc>
                <a:spcPts val="3359"/>
              </a:lnSpc>
              <a:buFont typeface="Arial" panose="020B0604020202020204" pitchFamily="34" charset="0"/>
              <a:buChar char="•"/>
              <a:defRPr sz="2400">
                <a:solidFill>
                  <a:srgbClr val="000000"/>
                </a:solidFill>
                <a:latin typeface="Abhaya Libre Regular"/>
              </a:defRPr>
            </a:pPr>
            <a:r>
              <a:t>Céntrate en los desafíos</a:t>
            </a:r>
          </a:p>
          <a:p>
            <a:pPr marL="342900" indent="-342900" algn="just">
              <a:lnSpc>
                <a:spcPts val="3359"/>
              </a:lnSpc>
              <a:buFont typeface="Arial" panose="020B0604020202020204" pitchFamily="34" charset="0"/>
              <a:buChar char="•"/>
              <a:defRPr sz="2400">
                <a:solidFill>
                  <a:srgbClr val="000000"/>
                </a:solidFill>
                <a:latin typeface="Abhaya Libre Regular"/>
              </a:defRPr>
            </a:pPr>
            <a:r>
              <a:t>Descubre necesidades</a:t>
            </a:r>
          </a:p>
          <a:p>
            <a:pPr marL="342900" indent="-342900" algn="just">
              <a:lnSpc>
                <a:spcPts val="3359"/>
              </a:lnSpc>
              <a:buFont typeface="Arial" panose="020B0604020202020204" pitchFamily="34" charset="0"/>
              <a:buChar char="•"/>
              <a:defRPr sz="2400">
                <a:solidFill>
                  <a:srgbClr val="000000"/>
                </a:solidFill>
                <a:latin typeface="Abhaya Libre Regular"/>
              </a:defRPr>
            </a:pPr>
            <a:r>
              <a:t>Analiza el contexto</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t>	</a:t>
            </a:r>
          </a:p>
        </p:txBody>
      </p:sp>
      <p:sp>
        <p:nvSpPr>
          <p:cNvPr id="9" name="TextBox 9"/>
          <p:cNvSpPr txBox="1"/>
          <p:nvPr/>
        </p:nvSpPr>
        <p:spPr>
          <a:xfrm>
            <a:off x="7086600" y="1958174"/>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a:defRPr>
            </a:pPr>
            <a:r>
              <a:t>EntreComp</a:t>
            </a:r>
            <a:endParaRPr lang="en-US" sz="6410" dirty="0">
              <a:solidFill>
                <a:srgbClr val="000000"/>
              </a:solidFill>
              <a:latin typeface="Abhaya Libre Regular"/>
            </a:endParaRPr>
          </a:p>
        </p:txBody>
      </p:sp>
      <p:pic>
        <p:nvPicPr>
          <p:cNvPr id="7" name="Picture 6" descr="Chart  Description automatically generated">
            <a:extLst>
              <a:ext uri="{FF2B5EF4-FFF2-40B4-BE49-F238E27FC236}">
                <a16:creationId xmlns:a16="http://schemas.microsoft.com/office/drawing/2014/main" id="{6696C20A-1460-8480-CF62-36916DD5E6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13841" y="5524500"/>
            <a:ext cx="5339513" cy="2996524"/>
          </a:xfrm>
          <a:prstGeom prst="rect">
            <a:avLst/>
          </a:prstGeom>
        </p:spPr>
      </p:pic>
    </p:spTree>
    <p:extLst>
      <p:ext uri="{BB962C8B-B14F-4D97-AF65-F5344CB8AC3E}">
        <p14:creationId xmlns:p14="http://schemas.microsoft.com/office/powerpoint/2010/main" val="1213134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anchor="t">
            <a:spAutoFit/>
          </a:bodyPr>
          <a:lstStyle/>
          <a:p>
            <a:pPr algn="ctr">
              <a:lnSpc>
                <a:spcPct val="150000"/>
              </a:lnSpc>
              <a:defRPr sz="9000">
                <a:solidFill>
                  <a:srgbClr val="04989E"/>
                </a:solidFill>
                <a:latin typeface="Abhaya Libre Regular"/>
              </a:defRPr>
            </a:pPr>
            <a:r>
              <a:t>Ejemplos de buenas prácticas</a:t>
            </a:r>
          </a:p>
        </p:txBody>
      </p:sp>
      <p:pic>
        <p:nvPicPr>
          <p:cNvPr id="17" name="Picture 17"/>
          <p:cNvPicPr>
            <a:picLocks noChangeAspect="1"/>
          </p:cNvPicPr>
          <p:nvPr/>
        </p:nvPicPr>
        <p:blipFill>
          <a:blip r:embed="rId16"/>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7"/>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3193197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2241397" y="2840703"/>
            <a:ext cx="6510839" cy="5215530"/>
          </a:xfrm>
          <a:prstGeom prst="rect">
            <a:avLst/>
          </a:prstGeom>
        </p:spPr>
        <p:txBody>
          <a:bodyPr lIns="0" tIns="0" rIns="0" bIns="0" anchor="t">
            <a:spAutoFit/>
          </a:bodyPr>
          <a:lstStyle/>
          <a:p>
            <a:pPr algn="just">
              <a:lnSpc>
                <a:spcPts val="3359"/>
              </a:lnSpc>
              <a:defRPr sz="2400">
                <a:solidFill>
                  <a:srgbClr val="000000"/>
                </a:solidFill>
                <a:latin typeface="Abhaya Libre Regular"/>
              </a:defRPr>
            </a:pPr>
            <a:r>
              <a:t>COCA-COLA® CERO AZÚCAR Y CERO CAFEÍNA </a:t>
            </a:r>
          </a:p>
          <a:p>
            <a:pPr algn="just">
              <a:lnSpc>
                <a:spcPts val="3359"/>
              </a:lnSpc>
            </a:pPr>
            <a:endParaRPr lang="pt-BR" sz="2400" spc="-36" dirty="0">
              <a:solidFill>
                <a:srgbClr val="000000"/>
              </a:solidFill>
              <a:latin typeface="Abhaya Libre Regular"/>
            </a:endParaRPr>
          </a:p>
          <a:p>
            <a:pPr algn="just">
              <a:lnSpc>
                <a:spcPts val="3359"/>
              </a:lnSpc>
              <a:defRPr sz="2400">
                <a:solidFill>
                  <a:srgbClr val="000000"/>
                </a:solidFill>
                <a:latin typeface="Abhaya Libre Regular"/>
              </a:defRPr>
            </a:pPr>
            <a:r>
              <a:t>Coca-Cola ha lanzado una nueva campaña social para promover el lanzamiento de su último producto, Coca-Cola Cero Azucar Cero Cafeína, posicionándose como una alternativa nocturna a otras bebidas de Coca-Cola.</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t>Promocionada bajo el lema de la marca "nunca es demasiado tarde para disfrutar", la nueva campaña se lanzó con lo que el gigante de los refrescos afirma ser el "primer Insta musical’, llamado "That moment when".</a:t>
            </a: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5791200" y="1486302"/>
            <a:ext cx="8280738" cy="765979"/>
          </a:xfrm>
          <a:prstGeom prst="rect">
            <a:avLst/>
          </a:prstGeom>
        </p:spPr>
        <p:txBody>
          <a:bodyPr lIns="0" tIns="0" rIns="0" bIns="0" anchor="t">
            <a:spAutoFit/>
          </a:bodyPr>
          <a:lstStyle/>
          <a:p>
            <a:pPr>
              <a:lnSpc>
                <a:spcPts val="5449"/>
              </a:lnSpc>
              <a:defRPr sz="6410">
                <a:solidFill>
                  <a:srgbClr val="000000"/>
                </a:solidFill>
                <a:latin typeface="Abhaya Libre Regular"/>
              </a:defRPr>
            </a:pPr>
            <a:r>
              <a:t>Coca-Cola Company</a:t>
            </a: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5" name="Picture 4" descr="Text, calendar  Description automatically generated">
            <a:extLst>
              <a:ext uri="{FF2B5EF4-FFF2-40B4-BE49-F238E27FC236}">
                <a16:creationId xmlns:a16="http://schemas.microsoft.com/office/drawing/2014/main" id="{7E299FF4-2FFA-B0D2-BE54-41C0F0EFF7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1129" y="3058975"/>
            <a:ext cx="7472167" cy="4981445"/>
          </a:xfrm>
          <a:prstGeom prst="rect">
            <a:avLst/>
          </a:prstGeom>
        </p:spPr>
      </p:pic>
    </p:spTree>
    <p:extLst>
      <p:ext uri="{BB962C8B-B14F-4D97-AF65-F5344CB8AC3E}">
        <p14:creationId xmlns:p14="http://schemas.microsoft.com/office/powerpoint/2010/main" val="1257156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sp>
        <p:nvSpPr>
          <p:cNvPr id="15" name="TextBox 15"/>
          <p:cNvSpPr txBox="1"/>
          <p:nvPr/>
        </p:nvSpPr>
        <p:spPr>
          <a:xfrm>
            <a:off x="1371600" y="2317726"/>
            <a:ext cx="8686800" cy="5651547"/>
          </a:xfrm>
          <a:prstGeom prst="rect">
            <a:avLst/>
          </a:prstGeom>
        </p:spPr>
        <p:txBody>
          <a:bodyPr wrap="square" lIns="0" tIns="0" rIns="0" bIns="0" anchor="t">
            <a:spAutoFit/>
          </a:bodyPr>
          <a:lstStyle/>
          <a:p>
            <a:pPr algn="just">
              <a:lnSpc>
                <a:spcPts val="3359"/>
              </a:lnSpc>
              <a:defRPr sz="2400">
                <a:solidFill>
                  <a:srgbClr val="000000"/>
                </a:solidFill>
                <a:latin typeface="Abhaya Libre Regular"/>
              </a:defRPr>
            </a:pPr>
            <a:r>
              <a:rPr dirty="0"/>
              <a:t>Dropbox </a:t>
            </a:r>
            <a:r>
              <a:rPr dirty="0" err="1"/>
              <a:t>reúne</a:t>
            </a:r>
            <a:r>
              <a:rPr dirty="0"/>
              <a:t> </a:t>
            </a:r>
            <a:r>
              <a:rPr dirty="0" err="1"/>
              <a:t>todo</a:t>
            </a:r>
            <a:r>
              <a:rPr dirty="0"/>
              <a:t> (</a:t>
            </a:r>
            <a:r>
              <a:rPr dirty="0" err="1"/>
              <a:t>archivos</a:t>
            </a:r>
            <a:r>
              <a:rPr dirty="0"/>
              <a:t> </a:t>
            </a:r>
            <a:r>
              <a:rPr dirty="0" err="1"/>
              <a:t>tradicionales</a:t>
            </a:r>
            <a:r>
              <a:rPr dirty="0"/>
              <a:t>, </a:t>
            </a:r>
            <a:r>
              <a:rPr dirty="0" err="1"/>
              <a:t>contenido</a:t>
            </a:r>
            <a:r>
              <a:rPr dirty="0"/>
              <a:t> </a:t>
            </a:r>
            <a:r>
              <a:rPr dirty="0" err="1"/>
              <a:t>en</a:t>
            </a:r>
            <a:r>
              <a:rPr dirty="0"/>
              <a:t> la </a:t>
            </a:r>
            <a:r>
              <a:rPr dirty="0" err="1"/>
              <a:t>nube</a:t>
            </a:r>
            <a:r>
              <a:rPr dirty="0"/>
              <a:t> y </a:t>
            </a:r>
            <a:r>
              <a:rPr dirty="0" err="1"/>
              <a:t>accesos</a:t>
            </a:r>
            <a:r>
              <a:rPr dirty="0"/>
              <a:t> </a:t>
            </a:r>
            <a:r>
              <a:rPr dirty="0" err="1"/>
              <a:t>directos</a:t>
            </a:r>
            <a:r>
              <a:rPr dirty="0"/>
              <a:t> a la web) </a:t>
            </a:r>
            <a:r>
              <a:rPr dirty="0" err="1"/>
              <a:t>en</a:t>
            </a:r>
            <a:r>
              <a:rPr dirty="0"/>
              <a:t> un solo </a:t>
            </a:r>
            <a:r>
              <a:rPr dirty="0" err="1"/>
              <a:t>lugar</a:t>
            </a:r>
            <a:r>
              <a:rPr dirty="0"/>
              <a:t>. </a:t>
            </a:r>
            <a:r>
              <a:rPr dirty="0" err="1"/>
              <a:t>En</a:t>
            </a:r>
            <a:r>
              <a:rPr dirty="0"/>
              <a:t> 2007, </a:t>
            </a:r>
            <a:r>
              <a:rPr dirty="0" err="1"/>
              <a:t>hacer</a:t>
            </a:r>
            <a:r>
              <a:rPr dirty="0"/>
              <a:t> que </a:t>
            </a:r>
            <a:r>
              <a:rPr dirty="0" err="1"/>
              <a:t>el</a:t>
            </a:r>
            <a:r>
              <a:rPr dirty="0"/>
              <a:t> </a:t>
            </a:r>
            <a:r>
              <a:rPr dirty="0" err="1"/>
              <a:t>trabajo</a:t>
            </a:r>
            <a:r>
              <a:rPr dirty="0"/>
              <a:t> </a:t>
            </a:r>
            <a:r>
              <a:rPr dirty="0" err="1"/>
              <a:t>fuera</a:t>
            </a:r>
            <a:r>
              <a:rPr dirty="0"/>
              <a:t> </a:t>
            </a:r>
            <a:r>
              <a:rPr dirty="0" err="1"/>
              <a:t>mejor</a:t>
            </a:r>
            <a:r>
              <a:rPr dirty="0"/>
              <a:t> para las personas </a:t>
            </a:r>
            <a:r>
              <a:rPr dirty="0" err="1"/>
              <a:t>significaba</a:t>
            </a:r>
            <a:r>
              <a:rPr dirty="0"/>
              <a:t> </a:t>
            </a:r>
            <a:r>
              <a:rPr dirty="0" err="1"/>
              <a:t>diseñar</a:t>
            </a:r>
            <a:r>
              <a:rPr dirty="0"/>
              <a:t> una forma </a:t>
            </a:r>
            <a:r>
              <a:rPr dirty="0" err="1"/>
              <a:t>más</a:t>
            </a:r>
            <a:r>
              <a:rPr dirty="0"/>
              <a:t> simple de </a:t>
            </a:r>
            <a:r>
              <a:rPr dirty="0" err="1"/>
              <a:t>mantener</a:t>
            </a:r>
            <a:r>
              <a:rPr dirty="0"/>
              <a:t> los </a:t>
            </a:r>
            <a:r>
              <a:rPr dirty="0" err="1"/>
              <a:t>archivos</a:t>
            </a:r>
            <a:r>
              <a:rPr dirty="0"/>
              <a:t> </a:t>
            </a:r>
            <a:r>
              <a:rPr dirty="0" err="1"/>
              <a:t>sincronizados</a:t>
            </a:r>
            <a:r>
              <a:rPr dirty="0"/>
              <a:t>. Hoy </a:t>
            </a:r>
            <a:r>
              <a:rPr dirty="0" err="1"/>
              <a:t>en</a:t>
            </a:r>
            <a:r>
              <a:rPr dirty="0"/>
              <a:t> día, </a:t>
            </a:r>
            <a:r>
              <a:rPr dirty="0" err="1"/>
              <a:t>significa</a:t>
            </a:r>
            <a:r>
              <a:rPr dirty="0"/>
              <a:t> </a:t>
            </a:r>
            <a:r>
              <a:rPr dirty="0" err="1"/>
              <a:t>diseñar</a:t>
            </a:r>
            <a:r>
              <a:rPr dirty="0"/>
              <a:t> </a:t>
            </a:r>
            <a:r>
              <a:rPr dirty="0" err="1"/>
              <a:t>productos</a:t>
            </a:r>
            <a:r>
              <a:rPr dirty="0"/>
              <a:t> que </a:t>
            </a:r>
            <a:r>
              <a:rPr dirty="0" err="1"/>
              <a:t>faciliten</a:t>
            </a:r>
            <a:r>
              <a:rPr dirty="0"/>
              <a:t> </a:t>
            </a:r>
            <a:r>
              <a:rPr dirty="0" err="1"/>
              <a:t>el</a:t>
            </a:r>
            <a:r>
              <a:rPr dirty="0"/>
              <a:t> </a:t>
            </a:r>
            <a:r>
              <a:rPr dirty="0" err="1"/>
              <a:t>trabajo</a:t>
            </a:r>
            <a:r>
              <a:rPr dirty="0"/>
              <a:t> superficial para que </a:t>
            </a:r>
            <a:r>
              <a:rPr dirty="0" err="1"/>
              <a:t>puedas</a:t>
            </a:r>
            <a:r>
              <a:rPr dirty="0"/>
              <a:t> </a:t>
            </a:r>
            <a:r>
              <a:rPr dirty="0" err="1"/>
              <a:t>concentrarte</a:t>
            </a:r>
            <a:r>
              <a:rPr dirty="0"/>
              <a:t> </a:t>
            </a:r>
            <a:r>
              <a:rPr dirty="0" err="1"/>
              <a:t>en</a:t>
            </a:r>
            <a:r>
              <a:rPr dirty="0"/>
              <a:t> </a:t>
            </a:r>
            <a:r>
              <a:rPr dirty="0" err="1"/>
              <a:t>el</a:t>
            </a:r>
            <a:r>
              <a:rPr dirty="0"/>
              <a:t> </a:t>
            </a:r>
            <a:r>
              <a:rPr dirty="0" err="1"/>
              <a:t>trabajo</a:t>
            </a:r>
            <a:r>
              <a:rPr dirty="0"/>
              <a:t> </a:t>
            </a:r>
            <a:r>
              <a:rPr dirty="0" err="1"/>
              <a:t>importante</a:t>
            </a:r>
            <a:r>
              <a:rPr dirty="0"/>
              <a:t>.</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rPr dirty="0"/>
              <a:t>La </a:t>
            </a:r>
            <a:r>
              <a:rPr dirty="0" err="1"/>
              <a:t>mayoría</a:t>
            </a:r>
            <a:r>
              <a:rPr dirty="0"/>
              <a:t> de las “</a:t>
            </a:r>
            <a:r>
              <a:rPr dirty="0" err="1"/>
              <a:t>herramientas</a:t>
            </a:r>
            <a:r>
              <a:rPr dirty="0"/>
              <a:t> de </a:t>
            </a:r>
            <a:r>
              <a:rPr dirty="0" err="1"/>
              <a:t>productividad</a:t>
            </a:r>
            <a:r>
              <a:rPr dirty="0"/>
              <a:t>” se </a:t>
            </a:r>
            <a:r>
              <a:rPr dirty="0" err="1"/>
              <a:t>interponen</a:t>
            </a:r>
            <a:r>
              <a:rPr dirty="0"/>
              <a:t> </a:t>
            </a:r>
            <a:r>
              <a:rPr dirty="0" err="1"/>
              <a:t>en</a:t>
            </a:r>
            <a:r>
              <a:rPr dirty="0"/>
              <a:t> </a:t>
            </a:r>
            <a:r>
              <a:rPr dirty="0" err="1"/>
              <a:t>tu</a:t>
            </a:r>
            <a:r>
              <a:rPr dirty="0"/>
              <a:t> </a:t>
            </a:r>
            <a:r>
              <a:rPr dirty="0" err="1"/>
              <a:t>camino</a:t>
            </a:r>
            <a:r>
              <a:rPr dirty="0"/>
              <a:t>. </a:t>
            </a:r>
            <a:r>
              <a:rPr dirty="0" err="1"/>
              <a:t>Hacen</a:t>
            </a:r>
            <a:r>
              <a:rPr dirty="0"/>
              <a:t> </a:t>
            </a:r>
            <a:r>
              <a:rPr dirty="0" err="1"/>
              <a:t>ruido</a:t>
            </a:r>
            <a:r>
              <a:rPr dirty="0"/>
              <a:t>, </a:t>
            </a:r>
            <a:r>
              <a:rPr dirty="0" err="1"/>
              <a:t>distraen</a:t>
            </a:r>
            <a:r>
              <a:rPr dirty="0"/>
              <a:t> e </a:t>
            </a:r>
            <a:r>
              <a:rPr dirty="0" err="1"/>
              <a:t>interrumpen</a:t>
            </a:r>
            <a:r>
              <a:rPr dirty="0"/>
              <a:t> </a:t>
            </a:r>
            <a:r>
              <a:rPr dirty="0" err="1"/>
              <a:t>constantemente</a:t>
            </a:r>
            <a:r>
              <a:rPr dirty="0"/>
              <a:t> </a:t>
            </a:r>
            <a:r>
              <a:rPr dirty="0" err="1"/>
              <a:t>el</a:t>
            </a:r>
            <a:r>
              <a:rPr dirty="0"/>
              <a:t> </a:t>
            </a:r>
            <a:r>
              <a:rPr dirty="0" err="1"/>
              <a:t>ritmo</a:t>
            </a:r>
            <a:r>
              <a:rPr dirty="0"/>
              <a:t> de </a:t>
            </a:r>
            <a:r>
              <a:rPr dirty="0" err="1"/>
              <a:t>trabajo</a:t>
            </a:r>
            <a:r>
              <a:rPr dirty="0"/>
              <a:t> de </a:t>
            </a:r>
            <a:r>
              <a:rPr dirty="0" err="1"/>
              <a:t>tu</a:t>
            </a:r>
            <a:r>
              <a:rPr dirty="0"/>
              <a:t> </a:t>
            </a:r>
            <a:r>
              <a:rPr dirty="0" err="1"/>
              <a:t>equipo</a:t>
            </a:r>
            <a:r>
              <a:rPr dirty="0"/>
              <a:t>, por lo que </a:t>
            </a:r>
            <a:r>
              <a:rPr dirty="0" err="1"/>
              <a:t>pasas</a:t>
            </a:r>
            <a:r>
              <a:rPr dirty="0"/>
              <a:t> </a:t>
            </a:r>
            <a:r>
              <a:rPr dirty="0" err="1"/>
              <a:t>tus</a:t>
            </a:r>
            <a:r>
              <a:rPr dirty="0"/>
              <a:t> días </a:t>
            </a:r>
            <a:r>
              <a:rPr dirty="0" err="1"/>
              <a:t>saltando</a:t>
            </a:r>
            <a:r>
              <a:rPr dirty="0"/>
              <a:t> de </a:t>
            </a:r>
            <a:r>
              <a:rPr dirty="0" err="1"/>
              <a:t>aplicación</a:t>
            </a:r>
            <a:r>
              <a:rPr dirty="0"/>
              <a:t> a </a:t>
            </a:r>
            <a:r>
              <a:rPr dirty="0" err="1"/>
              <a:t>aplicación</a:t>
            </a:r>
            <a:r>
              <a:rPr dirty="0"/>
              <a:t> y </a:t>
            </a:r>
            <a:r>
              <a:rPr dirty="0" err="1"/>
              <a:t>rastreando</a:t>
            </a:r>
            <a:r>
              <a:rPr dirty="0"/>
              <a:t> los </a:t>
            </a:r>
            <a:r>
              <a:rPr dirty="0" err="1"/>
              <a:t>comentarios</a:t>
            </a:r>
            <a:r>
              <a:rPr dirty="0"/>
              <a:t>. Es </a:t>
            </a:r>
            <a:r>
              <a:rPr dirty="0" err="1"/>
              <a:t>trabajo</a:t>
            </a:r>
            <a:r>
              <a:rPr dirty="0"/>
              <a:t> superficial, no algo </a:t>
            </a:r>
            <a:r>
              <a:rPr dirty="0" err="1"/>
              <a:t>significativo</a:t>
            </a:r>
            <a:r>
              <a:rPr dirty="0"/>
              <a:t>. Dropbox </a:t>
            </a:r>
            <a:r>
              <a:rPr dirty="0" err="1"/>
              <a:t>quería</a:t>
            </a:r>
            <a:r>
              <a:rPr dirty="0"/>
              <a:t> </a:t>
            </a:r>
            <a:r>
              <a:rPr dirty="0" err="1"/>
              <a:t>cambiar</a:t>
            </a:r>
            <a:r>
              <a:rPr dirty="0"/>
              <a:t> </a:t>
            </a:r>
            <a:r>
              <a:rPr dirty="0" err="1"/>
              <a:t>esto</a:t>
            </a:r>
            <a:r>
              <a:rPr dirty="0"/>
              <a:t>.</a:t>
            </a:r>
          </a:p>
          <a:p>
            <a:pPr algn="just">
              <a:lnSpc>
                <a:spcPts val="3359"/>
              </a:lnSpc>
            </a:pPr>
            <a:endParaRPr lang="en-US" sz="2400" spc="-36" dirty="0">
              <a:solidFill>
                <a:srgbClr val="000000"/>
              </a:solidFill>
              <a:latin typeface="Abhaya Libre Regular"/>
            </a:endParaRPr>
          </a:p>
          <a:p>
            <a:pPr algn="just">
              <a:lnSpc>
                <a:spcPts val="3359"/>
              </a:lnSpc>
              <a:defRPr sz="2400">
                <a:solidFill>
                  <a:srgbClr val="000000"/>
                </a:solidFill>
                <a:latin typeface="Abhaya Libre Regular"/>
              </a:defRPr>
            </a:pPr>
            <a:r>
              <a:rPr dirty="0"/>
              <a:t>Dropbox </a:t>
            </a:r>
            <a:r>
              <a:rPr dirty="0" err="1"/>
              <a:t>cree</a:t>
            </a:r>
            <a:r>
              <a:rPr dirty="0"/>
              <a:t> que hay una forma </a:t>
            </a:r>
            <a:r>
              <a:rPr dirty="0" err="1"/>
              <a:t>más</a:t>
            </a:r>
            <a:r>
              <a:rPr dirty="0"/>
              <a:t> </a:t>
            </a:r>
            <a:r>
              <a:rPr dirty="0" err="1"/>
              <a:t>inteligente</a:t>
            </a:r>
            <a:r>
              <a:rPr dirty="0"/>
              <a:t> de </a:t>
            </a:r>
            <a:r>
              <a:rPr dirty="0" err="1"/>
              <a:t>trabajar</a:t>
            </a:r>
            <a:r>
              <a:rPr dirty="0"/>
              <a:t>. </a:t>
            </a:r>
            <a:r>
              <a:rPr dirty="0" err="1"/>
              <a:t>Ayuda</a:t>
            </a:r>
            <a:r>
              <a:rPr dirty="0"/>
              <a:t> a las personas a </a:t>
            </a:r>
            <a:r>
              <a:rPr dirty="0" err="1"/>
              <a:t>organizarse</a:t>
            </a:r>
            <a:r>
              <a:rPr dirty="0"/>
              <a:t>, </a:t>
            </a:r>
            <a:r>
              <a:rPr dirty="0" err="1"/>
              <a:t>mantenerse</a:t>
            </a:r>
            <a:r>
              <a:rPr dirty="0"/>
              <a:t> </a:t>
            </a:r>
            <a:r>
              <a:rPr dirty="0" err="1"/>
              <a:t>concentradas</a:t>
            </a:r>
            <a:r>
              <a:rPr dirty="0"/>
              <a:t> y </a:t>
            </a:r>
            <a:r>
              <a:rPr dirty="0" err="1"/>
              <a:t>sincronizarse</a:t>
            </a:r>
            <a:r>
              <a:rPr dirty="0"/>
              <a:t> con sus </a:t>
            </a:r>
            <a:r>
              <a:rPr dirty="0" err="1"/>
              <a:t>equipos</a:t>
            </a:r>
            <a:r>
              <a:rPr dirty="0"/>
              <a:t>. </a:t>
            </a:r>
          </a:p>
        </p:txBody>
      </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7667990" y="1378669"/>
            <a:ext cx="4114800" cy="765979"/>
          </a:xfrm>
          <a:prstGeom prst="rect">
            <a:avLst/>
          </a:prstGeom>
        </p:spPr>
        <p:txBody>
          <a:bodyPr wrap="square" lIns="0" tIns="0" rIns="0" bIns="0" anchor="t">
            <a:spAutoFit/>
          </a:bodyPr>
          <a:lstStyle/>
          <a:p>
            <a:pPr>
              <a:lnSpc>
                <a:spcPts val="5449"/>
              </a:lnSpc>
              <a:defRPr sz="6410">
                <a:solidFill>
                  <a:srgbClr val="000000"/>
                </a:solidFill>
                <a:latin typeface="Abhaya Libre Regular"/>
              </a:defRPr>
            </a:pPr>
            <a:r>
              <a:t>Dropbox</a:t>
            </a: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3" name="Picture 2">
            <a:extLst>
              <a:ext uri="{FF2B5EF4-FFF2-40B4-BE49-F238E27FC236}">
                <a16:creationId xmlns:a16="http://schemas.microsoft.com/office/drawing/2014/main" id="{A8554706-1A1A-BC68-AC59-8A4B324C22D1}"/>
              </a:ext>
            </a:extLst>
          </p:cNvPr>
          <p:cNvPicPr>
            <a:picLocks noChangeAspect="1"/>
          </p:cNvPicPr>
          <p:nvPr/>
        </p:nvPicPr>
        <p:blipFill>
          <a:blip r:embed="rId8"/>
          <a:stretch>
            <a:fillRect/>
          </a:stretch>
        </p:blipFill>
        <p:spPr>
          <a:xfrm>
            <a:off x="10515600" y="2863563"/>
            <a:ext cx="6971909" cy="5251737"/>
          </a:xfrm>
          <a:prstGeom prst="rect">
            <a:avLst/>
          </a:prstGeom>
        </p:spPr>
      </p:pic>
    </p:spTree>
    <p:extLst>
      <p:ext uri="{BB962C8B-B14F-4D97-AF65-F5344CB8AC3E}">
        <p14:creationId xmlns:p14="http://schemas.microsoft.com/office/powerpoint/2010/main" val="4223849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2199766" y="3088718"/>
            <a:ext cx="14471141" cy="4593565"/>
          </a:xfrm>
          <a:prstGeom prst="rect">
            <a:avLst/>
          </a:prstGeom>
        </p:spPr>
        <p:txBody>
          <a:bodyPr wrap="square" lIns="0" tIns="0" rIns="0" bIns="0" anchor="t">
            <a:spAutoFit/>
          </a:bodyPr>
          <a:lstStyle/>
          <a:p>
            <a:pPr>
              <a:lnSpc>
                <a:spcPts val="3600"/>
              </a:lnSpc>
              <a:defRPr sz="2400">
                <a:solidFill>
                  <a:srgbClr val="000000"/>
                </a:solidFill>
                <a:latin typeface="Abhaya Libre Regular"/>
              </a:defRPr>
            </a:pPr>
            <a:r>
              <a:t>•	</a:t>
            </a:r>
            <a:r>
              <a:rPr>
                <a:hlinkClick r:id="rId11"/>
              </a:rPr>
              <a:t>https://learnenglish.britishcouncil.org/business-english/business-magazine/five-essential-marketing-trends</a:t>
            </a:r>
            <a:r>
              <a:t>  </a:t>
            </a:r>
          </a:p>
          <a:p>
            <a:pPr>
              <a:lnSpc>
                <a:spcPts val="3600"/>
              </a:lnSpc>
              <a:defRPr sz="2400">
                <a:solidFill>
                  <a:srgbClr val="000000"/>
                </a:solidFill>
                <a:latin typeface="Abhaya Libre Regular"/>
              </a:defRPr>
            </a:pPr>
            <a:r>
              <a:t>•	</a:t>
            </a:r>
            <a:r>
              <a:rPr>
                <a:hlinkClick r:id="rId12"/>
              </a:rPr>
              <a:t>https://www.investopedia.com/terms/t/target-market.asp</a:t>
            </a:r>
            <a:r>
              <a:t>   </a:t>
            </a:r>
          </a:p>
          <a:p>
            <a:pPr>
              <a:lnSpc>
                <a:spcPts val="3600"/>
              </a:lnSpc>
              <a:defRPr sz="2400">
                <a:solidFill>
                  <a:srgbClr val="000000"/>
                </a:solidFill>
                <a:latin typeface="Abhaya Libre Regular"/>
              </a:defRPr>
            </a:pPr>
            <a:r>
              <a:t>•	</a:t>
            </a:r>
            <a:r>
              <a:rPr>
                <a:hlinkClick r:id="rId13"/>
              </a:rPr>
              <a:t>https://blog.hootsuite.com/target-market/</a:t>
            </a:r>
            <a:r>
              <a:t>  </a:t>
            </a:r>
          </a:p>
          <a:p>
            <a:pPr>
              <a:lnSpc>
                <a:spcPts val="3600"/>
              </a:lnSpc>
              <a:defRPr sz="2400">
                <a:solidFill>
                  <a:srgbClr val="000000"/>
                </a:solidFill>
                <a:latin typeface="Abhaya Libre Regular"/>
              </a:defRPr>
            </a:pPr>
            <a:r>
              <a:t>•	</a:t>
            </a:r>
            <a:r>
              <a:rPr>
                <a:hlinkClick r:id="rId14"/>
              </a:rPr>
              <a:t>https://www.techtarget.com/searchcio/definition/product-development-or-new-product-development-NPD</a:t>
            </a:r>
            <a:r>
              <a:t>  </a:t>
            </a:r>
          </a:p>
          <a:p>
            <a:pPr>
              <a:lnSpc>
                <a:spcPts val="3600"/>
              </a:lnSpc>
              <a:defRPr sz="2400">
                <a:solidFill>
                  <a:srgbClr val="000000"/>
                </a:solidFill>
                <a:latin typeface="Abhaya Libre Regular"/>
              </a:defRPr>
            </a:pPr>
            <a:r>
              <a:t>•	</a:t>
            </a:r>
            <a:r>
              <a:rPr>
                <a:hlinkClick r:id="rId15"/>
              </a:rPr>
              <a:t>https://ec.europa.eu/social/main.jsp?catId=1317&amp;langId=en</a:t>
            </a:r>
            <a:r>
              <a:t> </a:t>
            </a:r>
          </a:p>
          <a:p>
            <a:pPr>
              <a:lnSpc>
                <a:spcPts val="3600"/>
              </a:lnSpc>
              <a:defRPr sz="2400">
                <a:solidFill>
                  <a:srgbClr val="000000"/>
                </a:solidFill>
                <a:latin typeface="Abhaya Libre Regular"/>
              </a:defRPr>
            </a:pPr>
            <a:r>
              <a:t>•	</a:t>
            </a:r>
            <a:r>
              <a:rPr>
                <a:hlinkClick r:id="rId16"/>
              </a:rPr>
              <a:t>https://www.bigcommerce.com/articles/ecommerce/target-market-analysis/</a:t>
            </a:r>
            <a:r>
              <a:t>  </a:t>
            </a:r>
          </a:p>
          <a:p>
            <a:pPr>
              <a:lnSpc>
                <a:spcPts val="3600"/>
              </a:lnSpc>
              <a:defRPr sz="2400">
                <a:solidFill>
                  <a:srgbClr val="000000"/>
                </a:solidFill>
                <a:latin typeface="Abhaya Libre Regular"/>
              </a:defRPr>
            </a:pPr>
            <a:r>
              <a:t>•	</a:t>
            </a:r>
            <a:r>
              <a:rPr>
                <a:hlinkClick r:id="rId17"/>
              </a:rPr>
              <a:t>https://grin.co/blog/reach-your-target-audience-more-effectively/</a:t>
            </a:r>
            <a:r>
              <a:t>  </a:t>
            </a:r>
          </a:p>
          <a:p>
            <a:pPr>
              <a:lnSpc>
                <a:spcPts val="3600"/>
              </a:lnSpc>
              <a:defRPr sz="2400">
                <a:solidFill>
                  <a:srgbClr val="000000"/>
                </a:solidFill>
                <a:latin typeface="Abhaya Libre Regular"/>
              </a:defRPr>
            </a:pPr>
            <a:r>
              <a:t>•	</a:t>
            </a:r>
            <a:r>
              <a:rPr>
                <a:hlinkClick r:id="rId18"/>
              </a:rPr>
              <a:t>https://www.sprinklr.com/cxm/market-research/</a:t>
            </a:r>
            <a:r>
              <a:t>  </a:t>
            </a:r>
          </a:p>
          <a:p>
            <a:pPr>
              <a:lnSpc>
                <a:spcPts val="3600"/>
              </a:lnSpc>
              <a:defRPr sz="2400">
                <a:solidFill>
                  <a:srgbClr val="000000"/>
                </a:solidFill>
                <a:latin typeface="Abhaya Libre Regular"/>
              </a:defRPr>
            </a:pPr>
            <a:r>
              <a:t>•	</a:t>
            </a:r>
            <a:r>
              <a:rPr>
                <a:hlinkClick r:id="rId19"/>
              </a:rPr>
              <a:t>https://www.practicalbusinessskills.com/getting-started/creating-a-business-plan/understanding-the-market</a:t>
            </a:r>
            <a:r>
              <a:t>  </a:t>
            </a:r>
          </a:p>
          <a:p>
            <a:pPr>
              <a:lnSpc>
                <a:spcPts val="3600"/>
              </a:lnSpc>
              <a:defRPr sz="2400">
                <a:solidFill>
                  <a:srgbClr val="000000"/>
                </a:solidFill>
                <a:latin typeface="Abhaya Libre Regular"/>
              </a:defRPr>
            </a:pPr>
            <a:r>
              <a:t>•	</a:t>
            </a:r>
            <a:r>
              <a:rPr>
                <a:hlinkClick r:id="rId20"/>
              </a:rPr>
              <a:t>https://www.qualtrics.com/experience-management/brand/what-is-market-segmentation/</a:t>
            </a:r>
            <a:r>
              <a:t>  </a:t>
            </a:r>
          </a:p>
        </p:txBody>
      </p:sp>
      <p:sp>
        <p:nvSpPr>
          <p:cNvPr id="8" name="TextBox 8"/>
          <p:cNvSpPr txBox="1"/>
          <p:nvPr/>
        </p:nvSpPr>
        <p:spPr>
          <a:xfrm>
            <a:off x="2199766" y="2031180"/>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Bold"/>
              </a:defRPr>
            </a:pPr>
            <a:r>
              <a:t>Referencias</a:t>
            </a:r>
          </a:p>
        </p:txBody>
      </p:sp>
      <p:pic>
        <p:nvPicPr>
          <p:cNvPr id="9" name="Picture 9"/>
          <p:cNvPicPr>
            <a:picLocks noChangeAspect="1"/>
          </p:cNvPicPr>
          <p:nvPr/>
        </p:nvPicPr>
        <p:blipFill>
          <a:blip r:embed="rId21"/>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0" y="458151"/>
              <a:ext cx="3867430" cy="618789"/>
            </a:xfrm>
            <a:prstGeom prst="rect">
              <a:avLst/>
            </a:prstGeom>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182953" y="7120240"/>
            <a:ext cx="5721823" cy="566980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2199766" y="2437935"/>
            <a:ext cx="16088234" cy="6440225"/>
          </a:xfrm>
          <a:prstGeom prst="rect">
            <a:avLst/>
          </a:prstGeom>
        </p:spPr>
        <p:txBody>
          <a:bodyPr wrap="square" lIns="0" tIns="0" rIns="0" bIns="0" anchor="t">
            <a:spAutoFit/>
          </a:bodyPr>
          <a:lstStyle/>
          <a:p>
            <a:pPr>
              <a:lnSpc>
                <a:spcPts val="3600"/>
              </a:lnSpc>
              <a:defRPr sz="2400">
                <a:solidFill>
                  <a:srgbClr val="000000"/>
                </a:solidFill>
                <a:latin typeface="Abhaya Libre Regular"/>
              </a:defRPr>
            </a:pPr>
            <a:r>
              <a:t>•	</a:t>
            </a:r>
            <a:r>
              <a:rPr>
                <a:hlinkClick r:id="rId11"/>
              </a:rPr>
              <a:t>https://www.shopify.com/blog/niche-markets</a:t>
            </a:r>
            <a:r>
              <a:t>  </a:t>
            </a:r>
          </a:p>
          <a:p>
            <a:pPr>
              <a:lnSpc>
                <a:spcPts val="3600"/>
              </a:lnSpc>
              <a:defRPr sz="2400">
                <a:solidFill>
                  <a:srgbClr val="000000"/>
                </a:solidFill>
                <a:latin typeface="Abhaya Libre Regular"/>
              </a:defRPr>
            </a:pPr>
            <a:r>
              <a:t>•	</a:t>
            </a:r>
            <a:r>
              <a:rPr>
                <a:hlinkClick r:id="rId12"/>
              </a:rPr>
              <a:t>https://blog.hubspot.com/sales/niche-market</a:t>
            </a:r>
            <a:r>
              <a:t>  </a:t>
            </a:r>
          </a:p>
          <a:p>
            <a:pPr>
              <a:lnSpc>
                <a:spcPts val="3600"/>
              </a:lnSpc>
              <a:defRPr sz="2400">
                <a:solidFill>
                  <a:srgbClr val="000000"/>
                </a:solidFill>
                <a:latin typeface="Abhaya Libre Regular"/>
              </a:defRPr>
            </a:pPr>
            <a:r>
              <a:t>•	</a:t>
            </a:r>
            <a:r>
              <a:rPr>
                <a:hlinkClick r:id="rId13"/>
              </a:rPr>
              <a:t>https://www.investopedia.com/terms/m/market.asp</a:t>
            </a:r>
            <a:r>
              <a:t>   </a:t>
            </a:r>
          </a:p>
          <a:p>
            <a:pPr>
              <a:lnSpc>
                <a:spcPts val="3600"/>
              </a:lnSpc>
              <a:defRPr sz="2400">
                <a:solidFill>
                  <a:srgbClr val="000000"/>
                </a:solidFill>
                <a:latin typeface="Abhaya Libre Regular"/>
              </a:defRPr>
            </a:pPr>
            <a:r>
              <a:t>•	</a:t>
            </a:r>
            <a:r>
              <a:rPr>
                <a:hlinkClick r:id="rId14"/>
              </a:rPr>
              <a:t>https://www.managementstudyguide.com/what-is-market.htm</a:t>
            </a:r>
            <a:r>
              <a:t>  </a:t>
            </a:r>
          </a:p>
          <a:p>
            <a:pPr>
              <a:lnSpc>
                <a:spcPts val="3600"/>
              </a:lnSpc>
              <a:defRPr sz="2400">
                <a:solidFill>
                  <a:srgbClr val="000000"/>
                </a:solidFill>
                <a:latin typeface="Abhaya Libre Regular"/>
              </a:defRPr>
            </a:pPr>
            <a:r>
              <a:t>•	</a:t>
            </a:r>
            <a:r>
              <a:rPr>
                <a:hlinkClick r:id="rId15"/>
              </a:rPr>
              <a:t>https://www.indeed.com/career-advice/career-development/market-structure</a:t>
            </a:r>
            <a:r>
              <a:t>  </a:t>
            </a:r>
          </a:p>
          <a:p>
            <a:pPr>
              <a:lnSpc>
                <a:spcPts val="3600"/>
              </a:lnSpc>
              <a:defRPr sz="2400">
                <a:solidFill>
                  <a:srgbClr val="000000"/>
                </a:solidFill>
                <a:latin typeface="Abhaya Libre Regular"/>
              </a:defRPr>
            </a:pPr>
            <a:r>
              <a:t>•	</a:t>
            </a:r>
            <a:r>
              <a:rPr>
                <a:hlinkClick r:id="rId16"/>
              </a:rPr>
              <a:t>https://www.semrush.com/blog/trends/</a:t>
            </a:r>
            <a:r>
              <a:t> </a:t>
            </a:r>
          </a:p>
          <a:p>
            <a:pPr>
              <a:lnSpc>
                <a:spcPts val="3600"/>
              </a:lnSpc>
              <a:defRPr sz="2400">
                <a:solidFill>
                  <a:srgbClr val="000000"/>
                </a:solidFill>
                <a:latin typeface="Abhaya Libre Regular"/>
              </a:defRPr>
            </a:pPr>
            <a:r>
              <a:t>•	</a:t>
            </a:r>
            <a:r>
              <a:rPr>
                <a:hlinkClick r:id="rId17"/>
              </a:rPr>
              <a:t>https://www.indiainfoline.com/knowledge-center/online-share-trading/how-to-identify-trends</a:t>
            </a:r>
            <a:r>
              <a:t>  </a:t>
            </a:r>
          </a:p>
          <a:p>
            <a:pPr>
              <a:lnSpc>
                <a:spcPts val="3600"/>
              </a:lnSpc>
              <a:defRPr sz="2400">
                <a:solidFill>
                  <a:srgbClr val="000000"/>
                </a:solidFill>
                <a:latin typeface="Abhaya Libre Regular"/>
              </a:defRPr>
            </a:pPr>
            <a:r>
              <a:t>•	</a:t>
            </a:r>
            <a:r>
              <a:rPr>
                <a:hlinkClick r:id="rId18"/>
              </a:rPr>
              <a:t>https://www.investopedia.com/articles/technical/03/060303.asp</a:t>
            </a:r>
            <a:r>
              <a:t> </a:t>
            </a:r>
          </a:p>
          <a:p>
            <a:pPr>
              <a:lnSpc>
                <a:spcPts val="3600"/>
              </a:lnSpc>
              <a:defRPr sz="2400">
                <a:solidFill>
                  <a:srgbClr val="000000"/>
                </a:solidFill>
                <a:latin typeface="Abhaya Libre Regular"/>
              </a:defRPr>
            </a:pPr>
            <a:r>
              <a:t>•	</a:t>
            </a:r>
            <a:r>
              <a:rPr>
                <a:hlinkClick r:id="rId19"/>
              </a:rPr>
              <a:t>https://www.investopedia.com/terms/t/trend.asp</a:t>
            </a:r>
            <a:endParaRPr lang="en-US" sz="2400" spc="-36" dirty="0">
              <a:solidFill>
                <a:srgbClr val="000000"/>
              </a:solidFill>
              <a:latin typeface="Abhaya Libre Regular"/>
            </a:endParaRPr>
          </a:p>
          <a:p>
            <a:pPr>
              <a:lnSpc>
                <a:spcPts val="3600"/>
              </a:lnSpc>
              <a:defRPr sz="2400">
                <a:solidFill>
                  <a:srgbClr val="000000"/>
                </a:solidFill>
                <a:latin typeface="Abhaya Libre Regular"/>
              </a:defRPr>
            </a:pPr>
            <a:r>
              <a:t>•	</a:t>
            </a:r>
            <a:r>
              <a:rPr>
                <a:hlinkClick r:id="rId20"/>
              </a:rPr>
              <a:t>https://www.coca-cola.co.uk/marketing/launches-and-innovation/coca-cola-zero-sugar-zero-caffeine-that-moment-when</a:t>
            </a:r>
            <a:r>
              <a:t> </a:t>
            </a:r>
          </a:p>
          <a:p>
            <a:pPr>
              <a:lnSpc>
                <a:spcPts val="3600"/>
              </a:lnSpc>
              <a:defRPr sz="2400">
                <a:solidFill>
                  <a:srgbClr val="000000"/>
                </a:solidFill>
                <a:latin typeface="Abhaya Libre Regular"/>
              </a:defRPr>
            </a:pPr>
            <a:r>
              <a:t>•	</a:t>
            </a:r>
            <a:r>
              <a:rPr>
                <a:hlinkClick r:id="rId21"/>
              </a:rPr>
              <a:t>https://www.dropbox.com/about</a:t>
            </a:r>
            <a:r>
              <a:t>  </a:t>
            </a:r>
          </a:p>
          <a:p>
            <a:pPr>
              <a:lnSpc>
                <a:spcPts val="3600"/>
              </a:lnSpc>
              <a:defRPr sz="2400">
                <a:solidFill>
                  <a:srgbClr val="000000"/>
                </a:solidFill>
                <a:latin typeface="Abhaya Libre Regular"/>
              </a:defRPr>
            </a:pPr>
            <a:r>
              <a:t>•	</a:t>
            </a:r>
            <a:r>
              <a:rPr>
                <a:hlinkClick r:id="rId22"/>
              </a:rPr>
              <a:t>https://techcrunch.com/gallery/a-brief-history-of-dropbox/</a:t>
            </a:r>
            <a:r>
              <a:t> </a:t>
            </a:r>
          </a:p>
          <a:p>
            <a:pPr>
              <a:lnSpc>
                <a:spcPts val="3600"/>
              </a:lnSpc>
            </a:pPr>
            <a:endParaRPr lang="en-US" sz="2400" spc="-36" dirty="0">
              <a:solidFill>
                <a:srgbClr val="000000"/>
              </a:solidFill>
              <a:latin typeface="Abhaya Libre Regular"/>
            </a:endParaRPr>
          </a:p>
          <a:p>
            <a:pPr>
              <a:lnSpc>
                <a:spcPts val="3600"/>
              </a:lnSpc>
            </a:pPr>
            <a:endParaRPr lang="en-US" sz="2400" spc="-36" dirty="0">
              <a:solidFill>
                <a:srgbClr val="000000"/>
              </a:solidFill>
              <a:latin typeface="Abhaya Libre Regular"/>
            </a:endParaRPr>
          </a:p>
        </p:txBody>
      </p:sp>
      <p:sp>
        <p:nvSpPr>
          <p:cNvPr id="8" name="TextBox 8"/>
          <p:cNvSpPr txBox="1"/>
          <p:nvPr/>
        </p:nvSpPr>
        <p:spPr>
          <a:xfrm>
            <a:off x="2319610" y="1483924"/>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Bold"/>
              </a:defRPr>
            </a:pPr>
            <a:r>
              <a:t>Referencias</a:t>
            </a:r>
          </a:p>
        </p:txBody>
      </p:sp>
      <p:pic>
        <p:nvPicPr>
          <p:cNvPr id="9" name="Picture 9"/>
          <p:cNvPicPr>
            <a:picLocks noChangeAspect="1"/>
          </p:cNvPicPr>
          <p:nvPr/>
        </p:nvPicPr>
        <p:blipFill>
          <a:blip r:embed="rId23"/>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0" y="458151"/>
              <a:ext cx="3867430" cy="618789"/>
            </a:xfrm>
            <a:prstGeom prst="rect">
              <a:avLst/>
            </a:prstGeom>
          </p:spPr>
        </p:pic>
      </p:grpSp>
    </p:spTree>
    <p:extLst>
      <p:ext uri="{BB962C8B-B14F-4D97-AF65-F5344CB8AC3E}">
        <p14:creationId xmlns:p14="http://schemas.microsoft.com/office/powerpoint/2010/main" val="931356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830888" y="4005165"/>
            <a:ext cx="12325712" cy="1733465"/>
          </a:xfrm>
          <a:prstGeom prst="rect">
            <a:avLst/>
          </a:prstGeom>
        </p:spPr>
        <p:txBody>
          <a:bodyPr lIns="0" tIns="0" rIns="0" bIns="0" anchor="t">
            <a:spAutoFit/>
          </a:bodyPr>
          <a:lstStyle/>
          <a:p>
            <a:pPr algn="ctr">
              <a:lnSpc>
                <a:spcPts val="12486"/>
              </a:lnSpc>
              <a:defRPr sz="14030">
                <a:solidFill>
                  <a:srgbClr val="000000"/>
                </a:solidFill>
                <a:latin typeface="Abhaya Libre Regular Bold Italics"/>
              </a:defRPr>
            </a:pPr>
            <a:r>
              <a:t>¡Gracias!</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273002" y="5611826"/>
            <a:ext cx="7441484" cy="1389755"/>
          </a:xfrm>
          <a:prstGeom prst="rect">
            <a:avLst/>
          </a:prstGeom>
        </p:spPr>
        <p:txBody>
          <a:bodyPr lIns="0" tIns="0" rIns="0" bIns="0" anchor="t">
            <a:spAutoFit/>
          </a:bodyPr>
          <a:lstStyle/>
          <a:p>
            <a:pPr algn="ctr">
              <a:lnSpc>
                <a:spcPts val="11295"/>
              </a:lnSpc>
              <a:spcBef>
                <a:spcPct val="0"/>
              </a:spcBef>
              <a:defRPr sz="8068">
                <a:solidFill>
                  <a:srgbClr val="04989E"/>
                </a:solidFill>
              </a:defRPr>
            </a:pPr>
            <a:r>
              <a:rPr>
                <a:latin typeface="Abhaya Libre Regular Bold"/>
              </a:rPr>
              <a:t>@Regio.Digi.Hub</a:t>
            </a:r>
            <a:r>
              <a:rPr>
                <a:latin typeface="Abhaya Libre Regular"/>
              </a:rPr>
              <a:t> </a:t>
            </a:r>
          </a:p>
        </p:txBody>
      </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8336714" y="2574753"/>
            <a:ext cx="4684714" cy="555910"/>
          </a:xfrm>
          <a:prstGeom prst="rect">
            <a:avLst/>
          </a:prstGeom>
        </p:spPr>
        <p:txBody>
          <a:bodyPr lIns="0" tIns="0" rIns="0" bIns="0" anchor="t">
            <a:spAutoFit/>
          </a:bodyPr>
          <a:lstStyle/>
          <a:p>
            <a:pPr>
              <a:lnSpc>
                <a:spcPts val="4534"/>
              </a:lnSpc>
              <a:defRPr sz="3238">
                <a:solidFill>
                  <a:srgbClr val="000000"/>
                </a:solidFill>
                <a:latin typeface="Abhaya Libre Regular"/>
              </a:defRPr>
            </a:pPr>
            <a:r>
              <a:t>MERCADO</a:t>
            </a:r>
          </a:p>
        </p:txBody>
      </p:sp>
      <p:sp>
        <p:nvSpPr>
          <p:cNvPr id="3" name="TextBox 3"/>
          <p:cNvSpPr txBox="1"/>
          <p:nvPr/>
        </p:nvSpPr>
        <p:spPr>
          <a:xfrm>
            <a:off x="8336714" y="4045652"/>
            <a:ext cx="4684714" cy="555910"/>
          </a:xfrm>
          <a:prstGeom prst="rect">
            <a:avLst/>
          </a:prstGeom>
        </p:spPr>
        <p:txBody>
          <a:bodyPr lIns="0" tIns="0" rIns="0" bIns="0" anchor="t">
            <a:spAutoFit/>
          </a:bodyPr>
          <a:lstStyle/>
          <a:p>
            <a:pPr>
              <a:lnSpc>
                <a:spcPts val="4534"/>
              </a:lnSpc>
              <a:defRPr sz="3238">
                <a:solidFill>
                  <a:srgbClr val="000000"/>
                </a:solidFill>
                <a:latin typeface="Abhaya Libre Regular"/>
              </a:defRPr>
            </a:pPr>
            <a:r>
              <a:t>NICHO DEL MERCADO</a:t>
            </a:r>
          </a:p>
        </p:txBody>
      </p:sp>
      <p:sp>
        <p:nvSpPr>
          <p:cNvPr id="4" name="TextBox 4"/>
          <p:cNvSpPr txBox="1"/>
          <p:nvPr/>
        </p:nvSpPr>
        <p:spPr>
          <a:xfrm>
            <a:off x="8330088" y="5495248"/>
            <a:ext cx="7519512" cy="577081"/>
          </a:xfrm>
          <a:prstGeom prst="rect">
            <a:avLst/>
          </a:prstGeom>
        </p:spPr>
        <p:txBody>
          <a:bodyPr wrap="square" lIns="0" tIns="0" rIns="0" bIns="0" anchor="t">
            <a:spAutoFit/>
          </a:bodyPr>
          <a:lstStyle/>
          <a:p>
            <a:pPr>
              <a:lnSpc>
                <a:spcPts val="4534"/>
              </a:lnSpc>
              <a:defRPr sz="3238">
                <a:solidFill>
                  <a:srgbClr val="000000"/>
                </a:solidFill>
                <a:latin typeface="Abhaya Libre Regular"/>
              </a:defRPr>
            </a:pPr>
            <a:r>
              <a:rPr dirty="0"/>
              <a:t>INNOVACIONES / NUEVOS PRODUCTOS</a:t>
            </a:r>
          </a:p>
        </p:txBody>
      </p:sp>
      <p:sp>
        <p:nvSpPr>
          <p:cNvPr id="5" name="TextBox 5"/>
          <p:cNvSpPr txBox="1"/>
          <p:nvPr/>
        </p:nvSpPr>
        <p:spPr>
          <a:xfrm>
            <a:off x="8336714" y="3280739"/>
            <a:ext cx="4684714" cy="555910"/>
          </a:xfrm>
          <a:prstGeom prst="rect">
            <a:avLst/>
          </a:prstGeom>
        </p:spPr>
        <p:txBody>
          <a:bodyPr lIns="0" tIns="0" rIns="0" bIns="0" anchor="t">
            <a:spAutoFit/>
          </a:bodyPr>
          <a:lstStyle/>
          <a:p>
            <a:pPr>
              <a:lnSpc>
                <a:spcPts val="4534"/>
              </a:lnSpc>
              <a:defRPr sz="3238">
                <a:solidFill>
                  <a:srgbClr val="000000"/>
                </a:solidFill>
                <a:latin typeface="Abhaya Libre Regular"/>
              </a:defRPr>
            </a:pPr>
            <a:r>
              <a:t>PÚBLICO OBJETIVO</a:t>
            </a:r>
          </a:p>
        </p:txBody>
      </p:sp>
      <p:sp>
        <p:nvSpPr>
          <p:cNvPr id="6" name="TextBox 6"/>
          <p:cNvSpPr txBox="1"/>
          <p:nvPr/>
        </p:nvSpPr>
        <p:spPr>
          <a:xfrm>
            <a:off x="8336714" y="4772323"/>
            <a:ext cx="6141286" cy="555910"/>
          </a:xfrm>
          <a:prstGeom prst="rect">
            <a:avLst/>
          </a:prstGeom>
        </p:spPr>
        <p:txBody>
          <a:bodyPr wrap="square" lIns="0" tIns="0" rIns="0" bIns="0" anchor="t">
            <a:spAutoFit/>
          </a:bodyPr>
          <a:lstStyle/>
          <a:p>
            <a:pPr>
              <a:lnSpc>
                <a:spcPts val="4534"/>
              </a:lnSpc>
              <a:defRPr sz="3238">
                <a:solidFill>
                  <a:srgbClr val="000000"/>
                </a:solidFill>
                <a:latin typeface="Abhaya Libre Regular"/>
              </a:defRPr>
            </a:pPr>
            <a:r>
              <a:rPr dirty="0"/>
              <a:t>TENDENCIAS DEL MERCADO</a:t>
            </a:r>
          </a:p>
        </p:txBody>
      </p:sp>
      <p:sp>
        <p:nvSpPr>
          <p:cNvPr id="7" name="TextBox 7"/>
          <p:cNvSpPr txBox="1"/>
          <p:nvPr/>
        </p:nvSpPr>
        <p:spPr>
          <a:xfrm>
            <a:off x="8336714" y="6249718"/>
            <a:ext cx="4684714" cy="555910"/>
          </a:xfrm>
          <a:prstGeom prst="rect">
            <a:avLst/>
          </a:prstGeom>
        </p:spPr>
        <p:txBody>
          <a:bodyPr lIns="0" tIns="0" rIns="0" bIns="0" anchor="t">
            <a:spAutoFit/>
          </a:bodyPr>
          <a:lstStyle/>
          <a:p>
            <a:pPr>
              <a:lnSpc>
                <a:spcPts val="4534"/>
              </a:lnSpc>
              <a:defRPr sz="3238">
                <a:solidFill>
                  <a:srgbClr val="000000"/>
                </a:solidFill>
                <a:latin typeface="Abhaya Libre Regular"/>
              </a:defRPr>
            </a:pPr>
            <a:r>
              <a:t>ENTRECOMP</a:t>
            </a: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1995307" y="6046628"/>
            <a:ext cx="5364129" cy="5364129"/>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174154" y="-1705919"/>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570971" y="-4349323"/>
            <a:ext cx="5810576" cy="5802961"/>
          </a:xfrm>
          <a:prstGeom prst="rect">
            <a:avLst/>
          </a:prstGeom>
        </p:spPr>
      </p:pic>
      <p:sp>
        <p:nvSpPr>
          <p:cNvPr id="15" name="TextBox 15"/>
          <p:cNvSpPr txBox="1"/>
          <p:nvPr/>
        </p:nvSpPr>
        <p:spPr>
          <a:xfrm>
            <a:off x="1160102" y="5050278"/>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Bold"/>
              </a:defRPr>
            </a:pPr>
            <a:r>
              <a:t>Contenido</a:t>
            </a:r>
          </a:p>
        </p:txBody>
      </p:sp>
      <p:sp>
        <p:nvSpPr>
          <p:cNvPr id="16" name="TextBox 16"/>
          <p:cNvSpPr txBox="1"/>
          <p:nvPr/>
        </p:nvSpPr>
        <p:spPr>
          <a:xfrm>
            <a:off x="7008829" y="2478811"/>
            <a:ext cx="1079688" cy="707040"/>
          </a:xfrm>
          <a:prstGeom prst="rect">
            <a:avLst/>
          </a:prstGeom>
        </p:spPr>
        <p:txBody>
          <a:bodyPr lIns="0" tIns="0" rIns="0" bIns="0" anchor="t">
            <a:spAutoFit/>
          </a:bodyPr>
          <a:lstStyle/>
          <a:p>
            <a:pPr>
              <a:lnSpc>
                <a:spcPts val="5654"/>
              </a:lnSpc>
              <a:defRPr sz="4038">
                <a:solidFill>
                  <a:srgbClr val="000000"/>
                </a:solidFill>
                <a:latin typeface="Abhaya Libre Regular"/>
              </a:defRPr>
            </a:pPr>
            <a:r>
              <a:t>01</a:t>
            </a:r>
          </a:p>
        </p:txBody>
      </p:sp>
      <p:sp>
        <p:nvSpPr>
          <p:cNvPr id="17" name="TextBox 17"/>
          <p:cNvSpPr txBox="1"/>
          <p:nvPr/>
        </p:nvSpPr>
        <p:spPr>
          <a:xfrm>
            <a:off x="7008829" y="3172242"/>
            <a:ext cx="1079688" cy="707040"/>
          </a:xfrm>
          <a:prstGeom prst="rect">
            <a:avLst/>
          </a:prstGeom>
        </p:spPr>
        <p:txBody>
          <a:bodyPr lIns="0" tIns="0" rIns="0" bIns="0" anchor="t">
            <a:spAutoFit/>
          </a:bodyPr>
          <a:lstStyle/>
          <a:p>
            <a:pPr>
              <a:lnSpc>
                <a:spcPts val="5654"/>
              </a:lnSpc>
              <a:defRPr sz="4038">
                <a:solidFill>
                  <a:srgbClr val="000000"/>
                </a:solidFill>
                <a:latin typeface="Abhaya Libre Regular"/>
              </a:defRPr>
            </a:pPr>
            <a:r>
              <a:t>02</a:t>
            </a:r>
          </a:p>
        </p:txBody>
      </p:sp>
      <p:sp>
        <p:nvSpPr>
          <p:cNvPr id="18" name="TextBox 18"/>
          <p:cNvSpPr txBox="1"/>
          <p:nvPr/>
        </p:nvSpPr>
        <p:spPr>
          <a:xfrm>
            <a:off x="7008829" y="3947929"/>
            <a:ext cx="1079688" cy="707040"/>
          </a:xfrm>
          <a:prstGeom prst="rect">
            <a:avLst/>
          </a:prstGeom>
        </p:spPr>
        <p:txBody>
          <a:bodyPr lIns="0" tIns="0" rIns="0" bIns="0" anchor="t">
            <a:spAutoFit/>
          </a:bodyPr>
          <a:lstStyle/>
          <a:p>
            <a:pPr>
              <a:lnSpc>
                <a:spcPts val="5654"/>
              </a:lnSpc>
              <a:defRPr sz="4038">
                <a:solidFill>
                  <a:srgbClr val="000000"/>
                </a:solidFill>
                <a:latin typeface="Abhaya Libre Regular"/>
              </a:defRPr>
            </a:pPr>
            <a:r>
              <a:t>03</a:t>
            </a:r>
          </a:p>
        </p:txBody>
      </p:sp>
      <p:sp>
        <p:nvSpPr>
          <p:cNvPr id="19" name="TextBox 19"/>
          <p:cNvSpPr txBox="1"/>
          <p:nvPr/>
        </p:nvSpPr>
        <p:spPr>
          <a:xfrm>
            <a:off x="7008829" y="4659459"/>
            <a:ext cx="1079688" cy="707040"/>
          </a:xfrm>
          <a:prstGeom prst="rect">
            <a:avLst/>
          </a:prstGeom>
        </p:spPr>
        <p:txBody>
          <a:bodyPr lIns="0" tIns="0" rIns="0" bIns="0" anchor="t">
            <a:spAutoFit/>
          </a:bodyPr>
          <a:lstStyle/>
          <a:p>
            <a:pPr>
              <a:lnSpc>
                <a:spcPts val="5654"/>
              </a:lnSpc>
              <a:defRPr sz="4038">
                <a:solidFill>
                  <a:srgbClr val="000000"/>
                </a:solidFill>
                <a:latin typeface="Abhaya Libre Regular"/>
              </a:defRPr>
            </a:pPr>
            <a:r>
              <a:t>04</a:t>
            </a:r>
          </a:p>
        </p:txBody>
      </p:sp>
      <p:sp>
        <p:nvSpPr>
          <p:cNvPr id="20" name="TextBox 20"/>
          <p:cNvSpPr txBox="1"/>
          <p:nvPr/>
        </p:nvSpPr>
        <p:spPr>
          <a:xfrm>
            <a:off x="7008829" y="5383000"/>
            <a:ext cx="1079688" cy="707040"/>
          </a:xfrm>
          <a:prstGeom prst="rect">
            <a:avLst/>
          </a:prstGeom>
        </p:spPr>
        <p:txBody>
          <a:bodyPr lIns="0" tIns="0" rIns="0" bIns="0" anchor="t">
            <a:spAutoFit/>
          </a:bodyPr>
          <a:lstStyle/>
          <a:p>
            <a:pPr>
              <a:lnSpc>
                <a:spcPts val="5654"/>
              </a:lnSpc>
              <a:defRPr sz="4038">
                <a:solidFill>
                  <a:srgbClr val="000000"/>
                </a:solidFill>
                <a:latin typeface="Abhaya Libre Regular"/>
              </a:defRPr>
            </a:pPr>
            <a:r>
              <a:t>05</a:t>
            </a:r>
          </a:p>
        </p:txBody>
      </p:sp>
      <p:sp>
        <p:nvSpPr>
          <p:cNvPr id="21" name="TextBox 21"/>
          <p:cNvSpPr txBox="1"/>
          <p:nvPr/>
        </p:nvSpPr>
        <p:spPr>
          <a:xfrm>
            <a:off x="7012585" y="6154933"/>
            <a:ext cx="1079688" cy="707040"/>
          </a:xfrm>
          <a:prstGeom prst="rect">
            <a:avLst/>
          </a:prstGeom>
        </p:spPr>
        <p:txBody>
          <a:bodyPr lIns="0" tIns="0" rIns="0" bIns="0" anchor="t">
            <a:spAutoFit/>
          </a:bodyPr>
          <a:lstStyle/>
          <a:p>
            <a:pPr>
              <a:lnSpc>
                <a:spcPts val="5654"/>
              </a:lnSpc>
              <a:defRPr sz="4038">
                <a:solidFill>
                  <a:srgbClr val="000000"/>
                </a:solidFill>
                <a:latin typeface="Abhaya Libre Regular"/>
              </a:defRPr>
            </a:pPr>
            <a:r>
              <a:t>06</a:t>
            </a:r>
          </a:p>
        </p:txBody>
      </p:sp>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7"/>
          <a:srcRect/>
          <a:stretch>
            <a:fillRect/>
          </a:stretch>
        </p:blipFill>
        <p:spPr>
          <a:xfrm>
            <a:off x="7611198" y="9000861"/>
            <a:ext cx="3710720" cy="779251"/>
          </a:xfrm>
          <a:prstGeom prst="rect">
            <a:avLst/>
          </a:prstGeom>
        </p:spPr>
      </p:pic>
      <p:sp>
        <p:nvSpPr>
          <p:cNvPr id="24" name="TextBox 23"/>
          <p:cNvSpPr txBox="1"/>
          <p:nvPr/>
        </p:nvSpPr>
        <p:spPr>
          <a:xfrm>
            <a:off x="8313523" y="7083303"/>
            <a:ext cx="5785558" cy="590931"/>
          </a:xfrm>
          <a:prstGeom prst="rect">
            <a:avLst/>
          </a:prstGeom>
          <a:noFill/>
        </p:spPr>
        <p:txBody>
          <a:bodyPr wrap="none">
            <a:spAutoFit/>
          </a:bodyPr>
          <a:lstStyle/>
          <a:p>
            <a:pPr>
              <a:defRPr sz="3240">
                <a:latin typeface="Abhaya Libre Regular" panose="020B0604020202020204" charset="0"/>
                <a:cs typeface="Abhaya Libre Regular" panose="020B0604020202020204" charset="0"/>
              </a:defRPr>
            </a:pPr>
            <a:r>
              <a:t>EJEMPLOS DE BUENAS PRÁCTICAS</a:t>
            </a:r>
          </a:p>
        </p:txBody>
      </p:sp>
      <p:sp>
        <p:nvSpPr>
          <p:cNvPr id="25" name="TextBox 21"/>
          <p:cNvSpPr txBox="1"/>
          <p:nvPr/>
        </p:nvSpPr>
        <p:spPr>
          <a:xfrm>
            <a:off x="7008829" y="6967194"/>
            <a:ext cx="1079688" cy="707040"/>
          </a:xfrm>
          <a:prstGeom prst="rect">
            <a:avLst/>
          </a:prstGeom>
        </p:spPr>
        <p:txBody>
          <a:bodyPr lIns="0" tIns="0" rIns="0" bIns="0" anchor="t">
            <a:spAutoFit/>
          </a:bodyPr>
          <a:lstStyle/>
          <a:p>
            <a:pPr>
              <a:lnSpc>
                <a:spcPts val="5654"/>
              </a:lnSpc>
              <a:defRPr sz="4038">
                <a:solidFill>
                  <a:srgbClr val="000000"/>
                </a:solidFill>
                <a:latin typeface="Abhaya Libre Regular"/>
              </a:defRPr>
            </a:pPr>
            <a:r>
              <a:t>07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581400" y="2507417"/>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a:defRPr>
            </a:pPr>
            <a:r>
              <a:t>Introducción</a:t>
            </a:r>
          </a:p>
        </p:txBody>
      </p:sp>
      <p:sp>
        <p:nvSpPr>
          <p:cNvPr id="5" name="TextBox 5"/>
          <p:cNvSpPr txBox="1"/>
          <p:nvPr/>
        </p:nvSpPr>
        <p:spPr>
          <a:xfrm>
            <a:off x="3581400" y="3853341"/>
            <a:ext cx="6510839" cy="3471463"/>
          </a:xfrm>
          <a:prstGeom prst="rect">
            <a:avLst/>
          </a:prstGeom>
        </p:spPr>
        <p:txBody>
          <a:bodyPr lIns="0" tIns="0" rIns="0" bIns="0" anchor="t">
            <a:spAutoFit/>
          </a:bodyPr>
          <a:lstStyle/>
          <a:p>
            <a:pPr algn="just">
              <a:lnSpc>
                <a:spcPts val="3359"/>
              </a:lnSpc>
              <a:defRPr sz="2400">
                <a:solidFill>
                  <a:srgbClr val="000000"/>
                </a:solidFill>
                <a:latin typeface="Abhaya Libre Regular"/>
              </a:defRPr>
            </a:pPr>
            <a:r>
              <a:t>Vivimos en una sociedad que cambia rápidamente, donde es esencial que todas las personas tengan la capacidad de actuar sobre oportunidades e ideas, trabajar con otra gente, gestionar carreras dinámicas y dar forma al futuro para el bien común.</a:t>
            </a:r>
          </a:p>
          <a:p>
            <a:pPr algn="just">
              <a:lnSpc>
                <a:spcPts val="3359"/>
              </a:lnSpc>
              <a:defRPr sz="2400">
                <a:solidFill>
                  <a:srgbClr val="000000"/>
                </a:solidFill>
                <a:latin typeface="Abhaya Libre Regular"/>
              </a:defRPr>
            </a:pPr>
            <a:r>
              <a:t>Para lograr estos objetivos necesitamos personas, equipos y organizaciones con una mentalidad emprendedora en todos los aspectos de la vida.</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1" name="Picture 10" descr="Map  Description automatically generated with low confidence">
            <a:extLst>
              <a:ext uri="{FF2B5EF4-FFF2-40B4-BE49-F238E27FC236}">
                <a16:creationId xmlns:a16="http://schemas.microsoft.com/office/drawing/2014/main" id="{3D3C4EF7-5501-B5F5-36FF-A3A3442D7B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68200" y="2390265"/>
            <a:ext cx="3670455" cy="5506470"/>
          </a:xfrm>
          <a:prstGeom prst="rect">
            <a:avLst/>
          </a:prstGeom>
          <a:blipFill dpi="0" rotWithShape="1">
            <a:blip r:embed="rId9"/>
            <a:srcRect/>
            <a:tile tx="0" ty="0" sx="100000" sy="100000" flip="none" algn="tl"/>
          </a:blipFill>
          <a:effectLst>
            <a:outerShdw blurRad="50800" dist="50800" dir="5400000" algn="ctr" rotWithShape="0">
              <a:srgbClr val="000000"/>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anchor="t">
            <a:spAutoFit/>
          </a:bodyPr>
          <a:lstStyle/>
          <a:p>
            <a:pPr algn="ctr">
              <a:lnSpc>
                <a:spcPct val="150000"/>
              </a:lnSpc>
              <a:defRPr sz="9000">
                <a:solidFill>
                  <a:srgbClr val="04989E"/>
                </a:solidFill>
                <a:latin typeface="Abhaya Libre Regular"/>
              </a:defRPr>
            </a:pPr>
            <a:r>
              <a:t>Mercado</a:t>
            </a:r>
          </a:p>
        </p:txBody>
      </p:sp>
      <p:pic>
        <p:nvPicPr>
          <p:cNvPr id="17" name="Picture 17"/>
          <p:cNvPicPr>
            <a:picLocks noChangeAspect="1"/>
          </p:cNvPicPr>
          <p:nvPr/>
        </p:nvPicPr>
        <p:blipFill>
          <a:blip r:embed="rId16"/>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7"/>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4281212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15" name="TextBox 15"/>
          <p:cNvSpPr txBox="1"/>
          <p:nvPr/>
        </p:nvSpPr>
        <p:spPr>
          <a:xfrm>
            <a:off x="3181894" y="3799930"/>
            <a:ext cx="6510839" cy="4343497"/>
          </a:xfrm>
          <a:prstGeom prst="rect">
            <a:avLst/>
          </a:prstGeom>
        </p:spPr>
        <p:txBody>
          <a:bodyPr lIns="0" tIns="0" rIns="0" bIns="0" anchor="t">
            <a:spAutoFit/>
          </a:bodyPr>
          <a:lstStyle/>
          <a:p>
            <a:pPr algn="just">
              <a:lnSpc>
                <a:spcPts val="3359"/>
              </a:lnSpc>
              <a:defRPr sz="2400">
                <a:solidFill>
                  <a:srgbClr val="000000"/>
                </a:solidFill>
                <a:latin typeface="Abhaya Libre Regular"/>
              </a:defRPr>
            </a:pPr>
            <a:r>
              <a:t>Un mercado es un lugar donde las partes pueden reunirse para facilitar el intercambio de bienes y servicios. Las partes involucradas suelen ser compradores/as y vendedores/as. El mercado puede ser físico como un punto de venta minorista, donde las personas se encuentran cara a cara, o virtual como un mercado en línea, donde no hay contacto físico directo entre ambas partes. Hay algunas características clave que ayudan a definir un mercado, incluida la disponibilidad de un espacio, compradores/as y vendedores/as, y un producto que se puede comprar y vender.</a:t>
            </a: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3149237" y="2224152"/>
            <a:ext cx="8280738" cy="765979"/>
          </a:xfrm>
          <a:prstGeom prst="rect">
            <a:avLst/>
          </a:prstGeom>
        </p:spPr>
        <p:txBody>
          <a:bodyPr lIns="0" tIns="0" rIns="0" bIns="0" anchor="t">
            <a:spAutoFit/>
          </a:bodyPr>
          <a:lstStyle/>
          <a:p>
            <a:pPr>
              <a:lnSpc>
                <a:spcPts val="5449"/>
              </a:lnSpc>
              <a:defRPr sz="6410">
                <a:solidFill>
                  <a:srgbClr val="000000"/>
                </a:solidFill>
                <a:latin typeface="Abhaya Libre Regular"/>
              </a:defRPr>
            </a:pPr>
            <a:r>
              <a:t>¿Qué es el mercado?</a:t>
            </a: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22" name="Picture 21">
            <a:extLst>
              <a:ext uri="{FF2B5EF4-FFF2-40B4-BE49-F238E27FC236}">
                <a16:creationId xmlns:a16="http://schemas.microsoft.com/office/drawing/2014/main" id="{DDB591BF-814E-D520-C107-B808645E85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15800" y="2352227"/>
            <a:ext cx="3258811" cy="57912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9"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56236" y="2481007"/>
            <a:ext cx="2029162" cy="1981200"/>
          </a:xfrm>
          <a:prstGeom prst="rect">
            <a:avLst/>
          </a:prstGeom>
          <a:effectLst>
            <a:glow rad="127000">
              <a:schemeClr val="accent1">
                <a:alpha val="0"/>
              </a:schemeClr>
            </a:glow>
            <a:outerShdw blurRad="50800" dist="177800" dir="5400000" algn="ctr" rotWithShape="0">
              <a:srgbClr val="000000">
                <a:alpha val="0"/>
              </a:srgbClr>
            </a:outerShdw>
            <a:reflection endPos="0" dist="76200" dir="5400000" sy="-100000" algn="bl" rotWithShape="0"/>
          </a:effec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8"/>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9"/>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215841" y="8047725"/>
            <a:ext cx="4352147" cy="4346443"/>
          </a:xfrm>
          <a:prstGeom prst="rect">
            <a:avLst/>
          </a:prstGeom>
        </p:spPr>
      </p:pic>
      <p:sp>
        <p:nvSpPr>
          <p:cNvPr id="9" name="TextBox 9"/>
          <p:cNvSpPr txBox="1"/>
          <p:nvPr/>
        </p:nvSpPr>
        <p:spPr>
          <a:xfrm>
            <a:off x="4648200" y="1174567"/>
            <a:ext cx="8280738" cy="770736"/>
          </a:xfrm>
          <a:prstGeom prst="rect">
            <a:avLst/>
          </a:prstGeom>
        </p:spPr>
        <p:txBody>
          <a:bodyPr lIns="0" tIns="0" rIns="0" bIns="0" anchor="t">
            <a:spAutoFit/>
          </a:bodyPr>
          <a:lstStyle/>
          <a:p>
            <a:pPr algn="ctr">
              <a:lnSpc>
                <a:spcPts val="5449"/>
              </a:lnSpc>
              <a:defRPr sz="6410">
                <a:solidFill>
                  <a:srgbClr val="000000"/>
                </a:solidFill>
                <a:latin typeface="Abhaya Libre Regular"/>
              </a:defRPr>
            </a:pPr>
            <a:r>
              <a:t>Tipos de mercados</a:t>
            </a:r>
          </a:p>
        </p:txBody>
      </p:sp>
      <p:sp>
        <p:nvSpPr>
          <p:cNvPr id="11" name="TextBox 11"/>
          <p:cNvSpPr txBox="1"/>
          <p:nvPr/>
        </p:nvSpPr>
        <p:spPr>
          <a:xfrm>
            <a:off x="1242988" y="2481007"/>
            <a:ext cx="13387412" cy="5668218"/>
          </a:xfrm>
          <a:prstGeom prst="rect">
            <a:avLst/>
          </a:prstGeom>
        </p:spPr>
        <p:txBody>
          <a:bodyPr wrap="square" lIns="0" tIns="0" rIns="0" bIns="0" anchor="t">
            <a:spAutoFit/>
          </a:bodyPr>
          <a:lstStyle/>
          <a:p>
            <a:pPr marL="342900" indent="-342900" algn="just">
              <a:lnSpc>
                <a:spcPts val="3359"/>
              </a:lnSpc>
              <a:buFont typeface="Arial" panose="020B0604020202020204" pitchFamily="34" charset="0"/>
              <a:buChar char="•"/>
              <a:defRPr sz="2400">
                <a:solidFill>
                  <a:srgbClr val="000000"/>
                </a:solidFill>
                <a:latin typeface="Abhaya Libre Regular"/>
              </a:defRPr>
            </a:pPr>
            <a:r>
              <a:rPr b="1"/>
              <a:t>Mercado físico</a:t>
            </a:r>
            <a:r>
              <a:t>: El mercado físico es una configuración donde pueden reunirse físicamente compradores/as y vendedores/as, y adquirir la mercancía deseada a cambio de dinero. Centros comerciales, grandes almacenes y tiendas minoristas son ejemplos de mercados físicos.</a:t>
            </a:r>
          </a:p>
          <a:p>
            <a:pPr marL="342900" indent="-342900" algn="just">
              <a:lnSpc>
                <a:spcPts val="3359"/>
              </a:lnSpc>
              <a:buFont typeface="Arial" panose="020B0604020202020204" pitchFamily="34" charset="0"/>
              <a:buChar char="•"/>
              <a:defRPr sz="2400">
                <a:solidFill>
                  <a:srgbClr val="000000"/>
                </a:solidFill>
                <a:latin typeface="Abhaya Libre Regular"/>
              </a:defRPr>
            </a:pPr>
            <a:r>
              <a:rPr b="1"/>
              <a:t>Mercados no físicos/mercados virtuales</a:t>
            </a:r>
            <a:r>
              <a:t>: Los/as compradores/as compran bienes y servicios a través de Internet. En este mercado, las dos partes involucradas no se encuentran o interactúan físicamente, sino que la transacción se realiza a través de Internet. Ejemplos: Rediff shopping, eBay, etc.</a:t>
            </a:r>
          </a:p>
          <a:p>
            <a:pPr marL="342900" indent="-342900" algn="just">
              <a:lnSpc>
                <a:spcPts val="3359"/>
              </a:lnSpc>
              <a:buFont typeface="Arial" panose="020B0604020202020204" pitchFamily="34" charset="0"/>
              <a:buChar char="•"/>
              <a:defRPr sz="2400">
                <a:solidFill>
                  <a:srgbClr val="000000"/>
                </a:solidFill>
                <a:latin typeface="Abhaya Libre Regular"/>
              </a:defRPr>
            </a:pPr>
            <a:r>
              <a:rPr b="1"/>
              <a:t>Mercado de subastas</a:t>
            </a:r>
            <a:r>
              <a:t>: En un mercado de subastas, el producto se vende a quien esté dispuesto a pagar más por él.</a:t>
            </a:r>
          </a:p>
          <a:p>
            <a:pPr marL="342900" indent="-342900" algn="just">
              <a:lnSpc>
                <a:spcPts val="3359"/>
              </a:lnSpc>
              <a:buFont typeface="Arial" panose="020B0604020202020204" pitchFamily="34" charset="0"/>
              <a:buChar char="•"/>
              <a:defRPr sz="2400">
                <a:solidFill>
                  <a:srgbClr val="000000"/>
                </a:solidFill>
                <a:latin typeface="Abhaya Libre Regular"/>
              </a:defRPr>
            </a:pPr>
            <a:r>
              <a:rPr b="1"/>
              <a:t>Mercado de bienes intermedios</a:t>
            </a:r>
            <a:r>
              <a:t>: Estos mercados venden la materia prima (bienes) necesaria para la producción final de otros bienes.</a:t>
            </a:r>
          </a:p>
          <a:p>
            <a:pPr marL="342900" indent="-342900" algn="just">
              <a:lnSpc>
                <a:spcPts val="3359"/>
              </a:lnSpc>
              <a:buFont typeface="Arial" panose="020B0604020202020204" pitchFamily="34" charset="0"/>
              <a:buChar char="•"/>
              <a:defRPr sz="2400">
                <a:solidFill>
                  <a:srgbClr val="000000"/>
                </a:solidFill>
                <a:latin typeface="Abhaya Libre Regular"/>
              </a:defRPr>
            </a:pPr>
            <a:r>
              <a:rPr b="1"/>
              <a:t>Mercado negro</a:t>
            </a:r>
            <a:r>
              <a:t>: Un mercado negro es un espacio donde se venden productos ilegales como drogas y armas.</a:t>
            </a:r>
          </a:p>
          <a:p>
            <a:pPr marL="342900" indent="-342900" algn="just">
              <a:lnSpc>
                <a:spcPts val="3359"/>
              </a:lnSpc>
              <a:buFont typeface="Arial" panose="020B0604020202020204" pitchFamily="34" charset="0"/>
              <a:buChar char="•"/>
              <a:defRPr sz="2400">
                <a:solidFill>
                  <a:srgbClr val="000000"/>
                </a:solidFill>
                <a:latin typeface="Abhaya Libre Regular"/>
              </a:defRPr>
            </a:pPr>
            <a:r>
              <a:rPr b="1"/>
              <a:t>Mercado del conocimiento</a:t>
            </a:r>
            <a:r>
              <a:t>: Se ocupa del intercambio de productos de información y basados en el conocimiento.</a:t>
            </a:r>
          </a:p>
          <a:p>
            <a:pPr marL="342900" indent="-342900" algn="just">
              <a:lnSpc>
                <a:spcPts val="3359"/>
              </a:lnSpc>
              <a:buFont typeface="Arial" panose="020B0604020202020204" pitchFamily="34" charset="0"/>
              <a:buChar char="•"/>
              <a:defRPr sz="2400">
                <a:solidFill>
                  <a:srgbClr val="000000"/>
                </a:solidFill>
                <a:latin typeface="Abhaya Libre Regular"/>
              </a:defRPr>
            </a:pPr>
            <a:r>
              <a:rPr b="1"/>
              <a:t>Mercado financiero</a:t>
            </a:r>
            <a:r>
              <a:t>: El mercado que se ocupa del intercambio de activos líquidos (dinero).</a:t>
            </a:r>
          </a:p>
        </p:txBody>
      </p:sp>
      <p:pic>
        <p:nvPicPr>
          <p:cNvPr id="18"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63800" y="5981700"/>
            <a:ext cx="1814035" cy="190404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1697</TotalTime>
  <Words>5068</Words>
  <Application>Microsoft Office PowerPoint</Application>
  <PresentationFormat>Personalizado</PresentationFormat>
  <Paragraphs>317</Paragraphs>
  <Slides>46</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46</vt:i4>
      </vt:variant>
    </vt:vector>
  </HeadingPairs>
  <TitlesOfParts>
    <vt:vector size="52" baseType="lpstr">
      <vt:lpstr>Abhaya Libre Regular Bold</vt:lpstr>
      <vt:lpstr>Abhaya Libre Regular Bold Italics</vt:lpstr>
      <vt:lpstr>Calibri</vt:lpstr>
      <vt:lpstr>Abhaya Libre Regular</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Andrea</dc:creator>
  <cp:lastModifiedBy>Sheila Larrabaster</cp:lastModifiedBy>
  <cp:revision>92</cp:revision>
  <dcterms:created xsi:type="dcterms:W3CDTF">2006-08-16T00:00:00Z</dcterms:created>
  <dcterms:modified xsi:type="dcterms:W3CDTF">2023-05-31T10:11:20Z</dcterms:modified>
  <dc:identifier>DAFSGCxx1iQ</dc:identifier>
</cp:coreProperties>
</file>