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8"/>
  </p:notesMasterIdLst>
  <p:sldIdLst>
    <p:sldId id="256" r:id="rId2"/>
    <p:sldId id="257" r:id="rId3"/>
    <p:sldId id="258" r:id="rId4"/>
    <p:sldId id="259" r:id="rId5"/>
    <p:sldId id="260" r:id="rId6"/>
    <p:sldId id="261" r:id="rId7"/>
    <p:sldId id="282" r:id="rId8"/>
    <p:sldId id="262" r:id="rId9"/>
    <p:sldId id="265" r:id="rId10"/>
    <p:sldId id="264" r:id="rId11"/>
    <p:sldId id="266" r:id="rId12"/>
    <p:sldId id="268" r:id="rId13"/>
    <p:sldId id="285" r:id="rId14"/>
    <p:sldId id="283" r:id="rId15"/>
    <p:sldId id="284" r:id="rId16"/>
    <p:sldId id="286" r:id="rId17"/>
    <p:sldId id="287" r:id="rId18"/>
    <p:sldId id="288" r:id="rId19"/>
    <p:sldId id="289" r:id="rId20"/>
    <p:sldId id="290" r:id="rId21"/>
    <p:sldId id="292" r:id="rId22"/>
    <p:sldId id="294" r:id="rId23"/>
    <p:sldId id="295" r:id="rId24"/>
    <p:sldId id="298" r:id="rId25"/>
    <p:sldId id="301" r:id="rId26"/>
    <p:sldId id="300" r:id="rId27"/>
    <p:sldId id="303" r:id="rId28"/>
    <p:sldId id="304" r:id="rId29"/>
    <p:sldId id="306" r:id="rId30"/>
    <p:sldId id="307" r:id="rId31"/>
    <p:sldId id="308" r:id="rId32"/>
    <p:sldId id="296" r:id="rId33"/>
    <p:sldId id="310" r:id="rId34"/>
    <p:sldId id="312" r:id="rId35"/>
    <p:sldId id="313" r:id="rId36"/>
    <p:sldId id="314" r:id="rId37"/>
    <p:sldId id="315" r:id="rId38"/>
    <p:sldId id="316" r:id="rId39"/>
    <p:sldId id="323" r:id="rId40"/>
    <p:sldId id="324" r:id="rId41"/>
    <p:sldId id="326" r:id="rId42"/>
    <p:sldId id="325" r:id="rId43"/>
    <p:sldId id="327" r:id="rId44"/>
    <p:sldId id="270" r:id="rId45"/>
    <p:sldId id="328" r:id="rId46"/>
    <p:sldId id="271" r:id="rId47"/>
  </p:sldIdLst>
  <p:sldSz cx="18288000" cy="10287000"/>
  <p:notesSz cx="6858000" cy="9144000"/>
  <p:embeddedFontLst>
    <p:embeddedFont>
      <p:font typeface="Calibri" panose="020F0502020204030204" pitchFamily="34" charset="0"/>
      <p:regular r:id="rId49"/>
      <p:bold r:id="rId50"/>
      <p:italic r:id="rId51"/>
      <p:boldItalic r:id="rId52"/>
    </p:embeddedFont>
    <p:embeddedFont>
      <p:font typeface="Abhaya Libre Regular Bold Italics" panose="020B0604020202020204" charset="0"/>
      <p:regular r:id="rId53"/>
    </p:embeddedFont>
    <p:embeddedFont>
      <p:font typeface="Abhaya Libre Regular" panose="020B0604020202020204" charset="0"/>
      <p:regular r:id="rId54"/>
    </p:embeddedFont>
    <p:embeddedFont>
      <p:font typeface="Abhaya Libre Regular Bold" panose="020B0604020202020204" charset="0"/>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22" autoAdjust="0"/>
  </p:normalViewPr>
  <p:slideViewPr>
    <p:cSldViewPr>
      <p:cViewPr varScale="1">
        <p:scale>
          <a:sx n="54" d="100"/>
          <a:sy n="54" d="100"/>
        </p:scale>
        <p:origin x="-730" y="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47CAC3-96CC-4748-B02A-4E74B072AA5E}" type="datetimeFigureOut">
              <a:rPr lang="en-US" smtClean="0"/>
              <a:t>7/7/2023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76239C-7A55-4277-BC11-653BCA90D484}" type="slidenum">
              <a:rPr lang="en-US" smtClean="0"/>
              <a:t>‹#›</a:t>
            </a:fld>
            <a:endParaRPr lang="en-US" dirty="0"/>
          </a:p>
        </p:txBody>
      </p:sp>
    </p:spTree>
    <p:extLst>
      <p:ext uri="{BB962C8B-B14F-4D97-AF65-F5344CB8AC3E}">
        <p14:creationId xmlns:p14="http://schemas.microsoft.com/office/powerpoint/2010/main" val="2100426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76239C-7A55-4277-BC11-653BCA90D484}" type="slidenum">
              <a:rPr lang="en-US" smtClean="0"/>
              <a:t>17</a:t>
            </a:fld>
            <a:endParaRPr lang="en-US" dirty="0"/>
          </a:p>
        </p:txBody>
      </p:sp>
    </p:spTree>
    <p:extLst>
      <p:ext uri="{BB962C8B-B14F-4D97-AF65-F5344CB8AC3E}">
        <p14:creationId xmlns:p14="http://schemas.microsoft.com/office/powerpoint/2010/main" val="1354427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7/7/2023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13" Type="http://schemas.openxmlformats.org/officeDocument/2006/relationships/image" Target="../media/image65.svg"/><Relationship Id="rId1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43.png"/><Relationship Id="rId12" Type="http://schemas.openxmlformats.org/officeDocument/2006/relationships/image" Target="../media/image45.png"/><Relationship Id="rId17" Type="http://schemas.openxmlformats.org/officeDocument/2006/relationships/image" Target="../media/image26.svg"/><Relationship Id="rId2" Type="http://schemas.openxmlformats.org/officeDocument/2006/relationships/image" Target="../media/image2.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63.svg"/><Relationship Id="rId5" Type="http://schemas.openxmlformats.org/officeDocument/2006/relationships/image" Target="../media/image18.svg"/><Relationship Id="rId15" Type="http://schemas.openxmlformats.org/officeDocument/2006/relationships/image" Target="../media/image67.svg"/><Relationship Id="rId10" Type="http://schemas.openxmlformats.org/officeDocument/2006/relationships/image" Target="../media/image44.png"/><Relationship Id="rId4" Type="http://schemas.openxmlformats.org/officeDocument/2006/relationships/image" Target="../media/image11.png"/><Relationship Id="rId9" Type="http://schemas.openxmlformats.org/officeDocument/2006/relationships/image" Target="../media/image61.svg"/><Relationship Id="rId14" Type="http://schemas.openxmlformats.org/officeDocument/2006/relationships/image" Target="../media/image46.png"/></Relationships>
</file>

<file path=ppt/slides/_rels/slide11.xml.rels><?xml version="1.0" encoding="UTF-8" standalone="yes"?>
<Relationships xmlns="http://schemas.openxmlformats.org/package/2006/relationships"><Relationship Id="rId13" Type="http://schemas.openxmlformats.org/officeDocument/2006/relationships/image" Target="../media/image71.svg"/><Relationship Id="rId3" Type="http://schemas.openxmlformats.org/officeDocument/2006/relationships/image" Target="../media/image4.svg"/><Relationship Id="rId7" Type="http://schemas.openxmlformats.org/officeDocument/2006/relationships/image" Target="../media/image18.png"/><Relationship Id="rId12"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69.svg"/><Relationship Id="rId5" Type="http://schemas.openxmlformats.org/officeDocument/2006/relationships/image" Target="../media/image18.svg"/><Relationship Id="rId10" Type="http://schemas.openxmlformats.org/officeDocument/2006/relationships/image" Target="../media/image47.png"/><Relationship Id="rId4" Type="http://schemas.openxmlformats.org/officeDocument/2006/relationships/image" Target="../media/image11.png"/><Relationship Id="rId9" Type="http://schemas.openxmlformats.org/officeDocument/2006/relationships/image" Target="../media/image26.svg"/><Relationship Id="rId1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7.png"/><Relationship Id="rId5" Type="http://schemas.openxmlformats.org/officeDocument/2006/relationships/image" Target="../media/image18.svg"/><Relationship Id="rId10" Type="http://schemas.openxmlformats.org/officeDocument/2006/relationships/image" Target="../media/image49.jpeg"/><Relationship Id="rId4" Type="http://schemas.openxmlformats.org/officeDocument/2006/relationships/image" Target="../media/image11.png"/><Relationship Id="rId9" Type="http://schemas.openxmlformats.org/officeDocument/2006/relationships/image" Target="../media/image26.sv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4.svg"/><Relationship Id="rId7" Type="http://schemas.openxmlformats.org/officeDocument/2006/relationships/image" Target="../media/image18.svg"/><Relationship Id="rId12" Type="http://schemas.openxmlformats.org/officeDocument/2006/relationships/image" Target="../media/image7.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6.sv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4.png"/><Relationship Id="rId18" Type="http://schemas.openxmlformats.org/officeDocument/2006/relationships/image" Target="../media/image7.png"/><Relationship Id="rId3" Type="http://schemas.openxmlformats.org/officeDocument/2006/relationships/image" Target="../media/image14.svg"/><Relationship Id="rId7" Type="http://schemas.openxmlformats.org/officeDocument/2006/relationships/image" Target="../media/image11.png"/><Relationship Id="rId12" Type="http://schemas.openxmlformats.org/officeDocument/2006/relationships/image" Target="../media/image22.svg"/><Relationship Id="rId17" Type="http://schemas.openxmlformats.org/officeDocument/2006/relationships/image" Target="../media/image6.png"/><Relationship Id="rId2" Type="http://schemas.openxmlformats.org/officeDocument/2006/relationships/image" Target="../media/image8.png"/><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16.svg"/><Relationship Id="rId15" Type="http://schemas.openxmlformats.org/officeDocument/2006/relationships/image" Target="../media/image16.png"/><Relationship Id="rId10" Type="http://schemas.openxmlformats.org/officeDocument/2006/relationships/image" Target="../media/image20.sv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4.png"/><Relationship Id="rId18" Type="http://schemas.openxmlformats.org/officeDocument/2006/relationships/image" Target="../media/image16.svg"/><Relationship Id="rId3" Type="http://schemas.openxmlformats.org/officeDocument/2006/relationships/image" Target="../media/image76.svg"/><Relationship Id="rId21" Type="http://schemas.openxmlformats.org/officeDocument/2006/relationships/image" Target="../media/image35.png"/><Relationship Id="rId7" Type="http://schemas.openxmlformats.org/officeDocument/2006/relationships/image" Target="../media/image61.svg"/><Relationship Id="rId12" Type="http://schemas.openxmlformats.org/officeDocument/2006/relationships/image" Target="../media/image80.svg"/><Relationship Id="rId17" Type="http://schemas.openxmlformats.org/officeDocument/2006/relationships/image" Target="../media/image9.png"/><Relationship Id="rId25" Type="http://schemas.openxmlformats.org/officeDocument/2006/relationships/image" Target="../media/image7.png"/><Relationship Id="rId2" Type="http://schemas.openxmlformats.org/officeDocument/2006/relationships/image" Target="../media/image51.png"/><Relationship Id="rId16" Type="http://schemas.openxmlformats.org/officeDocument/2006/relationships/image" Target="../media/image82.svg"/><Relationship Id="rId20" Type="http://schemas.openxmlformats.org/officeDocument/2006/relationships/image" Target="../media/image46.sv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5.png"/><Relationship Id="rId24" Type="http://schemas.openxmlformats.org/officeDocument/2006/relationships/image" Target="../media/image18.svg"/><Relationship Id="rId5" Type="http://schemas.openxmlformats.org/officeDocument/2006/relationships/image" Target="../media/image78.svg"/><Relationship Id="rId15" Type="http://schemas.openxmlformats.org/officeDocument/2006/relationships/image" Target="../media/image56.png"/><Relationship Id="rId23" Type="http://schemas.openxmlformats.org/officeDocument/2006/relationships/image" Target="../media/image11.png"/><Relationship Id="rId10" Type="http://schemas.openxmlformats.org/officeDocument/2006/relationships/image" Target="../media/image65.svg"/><Relationship Id="rId19" Type="http://schemas.openxmlformats.org/officeDocument/2006/relationships/image" Target="../media/image34.png"/><Relationship Id="rId4" Type="http://schemas.openxmlformats.org/officeDocument/2006/relationships/image" Target="../media/image52.png"/><Relationship Id="rId9" Type="http://schemas.openxmlformats.org/officeDocument/2006/relationships/image" Target="../media/image54.png"/><Relationship Id="rId14" Type="http://schemas.openxmlformats.org/officeDocument/2006/relationships/image" Target="../media/image63.svg"/><Relationship Id="rId22" Type="http://schemas.openxmlformats.org/officeDocument/2006/relationships/image" Target="../media/image48.svg"/></Relationships>
</file>

<file path=ppt/slides/_rels/slide16.xml.rels><?xml version="1.0" encoding="UTF-8" standalone="yes"?>
<Relationships xmlns="http://schemas.openxmlformats.org/package/2006/relationships"><Relationship Id="rId13" Type="http://schemas.openxmlformats.org/officeDocument/2006/relationships/image" Target="../media/image71.svg"/><Relationship Id="rId3" Type="http://schemas.openxmlformats.org/officeDocument/2006/relationships/image" Target="../media/image4.svg"/><Relationship Id="rId7" Type="http://schemas.openxmlformats.org/officeDocument/2006/relationships/image" Target="../media/image18.png"/><Relationship Id="rId12"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69.svg"/><Relationship Id="rId5" Type="http://schemas.openxmlformats.org/officeDocument/2006/relationships/image" Target="../media/image18.svg"/><Relationship Id="rId10" Type="http://schemas.openxmlformats.org/officeDocument/2006/relationships/image" Target="../media/image47.png"/><Relationship Id="rId4" Type="http://schemas.openxmlformats.org/officeDocument/2006/relationships/image" Target="../media/image11.png"/><Relationship Id="rId9" Type="http://schemas.openxmlformats.org/officeDocument/2006/relationships/image" Target="../media/image26.svg"/><Relationship Id="rId1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1.png"/><Relationship Id="rId4" Type="http://schemas.openxmlformats.org/officeDocument/2006/relationships/image" Target="../media/image4.sv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8.jpeg"/><Relationship Id="rId3" Type="http://schemas.openxmlformats.org/officeDocument/2006/relationships/image" Target="../media/image9.png"/><Relationship Id="rId7" Type="http://schemas.openxmlformats.org/officeDocument/2006/relationships/image" Target="../media/image35.png"/><Relationship Id="rId12" Type="http://schemas.openxmlformats.org/officeDocument/2006/relationships/image" Target="../media/image76.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34.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1.png"/><Relationship Id="rId1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4.png"/><Relationship Id="rId18" Type="http://schemas.openxmlformats.org/officeDocument/2006/relationships/image" Target="../media/image7.png"/><Relationship Id="rId3" Type="http://schemas.openxmlformats.org/officeDocument/2006/relationships/image" Target="../media/image14.svg"/><Relationship Id="rId7" Type="http://schemas.openxmlformats.org/officeDocument/2006/relationships/image" Target="../media/image11.png"/><Relationship Id="rId12" Type="http://schemas.openxmlformats.org/officeDocument/2006/relationships/image" Target="../media/image22.svg"/><Relationship Id="rId17" Type="http://schemas.openxmlformats.org/officeDocument/2006/relationships/image" Target="../media/image6.png"/><Relationship Id="rId2" Type="http://schemas.openxmlformats.org/officeDocument/2006/relationships/image" Target="../media/image8.png"/><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16.svg"/><Relationship Id="rId15" Type="http://schemas.openxmlformats.org/officeDocument/2006/relationships/image" Target="../media/image16.png"/><Relationship Id="rId10" Type="http://schemas.openxmlformats.org/officeDocument/2006/relationships/image" Target="../media/image20.sv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4.png"/><Relationship Id="rId18" Type="http://schemas.openxmlformats.org/officeDocument/2006/relationships/image" Target="../media/image17.png"/><Relationship Id="rId3" Type="http://schemas.openxmlformats.org/officeDocument/2006/relationships/image" Target="../media/image14.svg"/><Relationship Id="rId7" Type="http://schemas.openxmlformats.org/officeDocument/2006/relationships/image" Target="../media/image11.png"/><Relationship Id="rId12" Type="http://schemas.openxmlformats.org/officeDocument/2006/relationships/image" Target="../media/image22.svg"/><Relationship Id="rId17" Type="http://schemas.openxmlformats.org/officeDocument/2006/relationships/image" Target="../media/image6.png"/><Relationship Id="rId2" Type="http://schemas.openxmlformats.org/officeDocument/2006/relationships/image" Target="../media/image8.png"/><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16.svg"/><Relationship Id="rId15" Type="http://schemas.openxmlformats.org/officeDocument/2006/relationships/image" Target="../media/image16.png"/><Relationship Id="rId10" Type="http://schemas.openxmlformats.org/officeDocument/2006/relationships/image" Target="../media/image20.sv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59.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8.sv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8.svg"/><Relationship Id="rId7" Type="http://schemas.openxmlformats.org/officeDocument/2006/relationships/image" Target="../media/image60.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2.svg"/><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8.svg"/><Relationship Id="rId10"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88.svg"/></Relationships>
</file>

<file path=ppt/slides/_rels/slide23.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4.png"/><Relationship Id="rId18" Type="http://schemas.openxmlformats.org/officeDocument/2006/relationships/image" Target="../media/image7.png"/><Relationship Id="rId3" Type="http://schemas.openxmlformats.org/officeDocument/2006/relationships/image" Target="../media/image14.svg"/><Relationship Id="rId7" Type="http://schemas.openxmlformats.org/officeDocument/2006/relationships/image" Target="../media/image11.png"/><Relationship Id="rId12" Type="http://schemas.openxmlformats.org/officeDocument/2006/relationships/image" Target="../media/image22.svg"/><Relationship Id="rId17" Type="http://schemas.openxmlformats.org/officeDocument/2006/relationships/image" Target="../media/image6.png"/><Relationship Id="rId2" Type="http://schemas.openxmlformats.org/officeDocument/2006/relationships/image" Target="../media/image8.png"/><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16.svg"/><Relationship Id="rId15" Type="http://schemas.openxmlformats.org/officeDocument/2006/relationships/image" Target="../media/image16.png"/><Relationship Id="rId10" Type="http://schemas.openxmlformats.org/officeDocument/2006/relationships/image" Target="../media/image20.sv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5.png"/><Relationship Id="rId18" Type="http://schemas.openxmlformats.org/officeDocument/2006/relationships/image" Target="../media/image82.svg"/><Relationship Id="rId3" Type="http://schemas.openxmlformats.org/officeDocument/2006/relationships/image" Target="../media/image76.svg"/><Relationship Id="rId21" Type="http://schemas.openxmlformats.org/officeDocument/2006/relationships/image" Target="../media/image35.png"/><Relationship Id="rId7" Type="http://schemas.openxmlformats.org/officeDocument/2006/relationships/image" Target="../media/image78.svg"/><Relationship Id="rId12" Type="http://schemas.openxmlformats.org/officeDocument/2006/relationships/image" Target="../media/image65.svg"/><Relationship Id="rId17" Type="http://schemas.openxmlformats.org/officeDocument/2006/relationships/image" Target="../media/image56.png"/><Relationship Id="rId25" Type="http://schemas.openxmlformats.org/officeDocument/2006/relationships/image" Target="../media/image7.png"/><Relationship Id="rId2" Type="http://schemas.openxmlformats.org/officeDocument/2006/relationships/image" Target="../media/image51.png"/><Relationship Id="rId16" Type="http://schemas.openxmlformats.org/officeDocument/2006/relationships/image" Target="../media/image63.svg"/><Relationship Id="rId20" Type="http://schemas.openxmlformats.org/officeDocument/2006/relationships/image" Target="../media/image46.sv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4.png"/><Relationship Id="rId24" Type="http://schemas.openxmlformats.org/officeDocument/2006/relationships/image" Target="../media/image18.svg"/><Relationship Id="rId5" Type="http://schemas.openxmlformats.org/officeDocument/2006/relationships/image" Target="../media/image16.svg"/><Relationship Id="rId15" Type="http://schemas.openxmlformats.org/officeDocument/2006/relationships/image" Target="../media/image44.png"/><Relationship Id="rId23" Type="http://schemas.openxmlformats.org/officeDocument/2006/relationships/image" Target="../media/image11.png"/><Relationship Id="rId10" Type="http://schemas.openxmlformats.org/officeDocument/2006/relationships/image" Target="../media/image6.png"/><Relationship Id="rId19" Type="http://schemas.openxmlformats.org/officeDocument/2006/relationships/image" Target="../media/image34.png"/><Relationship Id="rId4" Type="http://schemas.openxmlformats.org/officeDocument/2006/relationships/image" Target="../media/image9.png"/><Relationship Id="rId9" Type="http://schemas.openxmlformats.org/officeDocument/2006/relationships/image" Target="../media/image61.svg"/><Relationship Id="rId14" Type="http://schemas.openxmlformats.org/officeDocument/2006/relationships/image" Target="../media/image80.svg"/><Relationship Id="rId22" Type="http://schemas.openxmlformats.org/officeDocument/2006/relationships/image" Target="../media/image48.svg"/></Relationships>
</file>

<file path=ppt/slides/_rels/slide2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8.svg"/><Relationship Id="rId10"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26.sv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8.sv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13" Type="http://schemas.openxmlformats.org/officeDocument/2006/relationships/image" Target="../media/image71.svg"/><Relationship Id="rId3" Type="http://schemas.openxmlformats.org/officeDocument/2006/relationships/image" Target="../media/image4.svg"/><Relationship Id="rId7" Type="http://schemas.openxmlformats.org/officeDocument/2006/relationships/image" Target="../media/image18.png"/><Relationship Id="rId12"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69.svg"/><Relationship Id="rId5" Type="http://schemas.openxmlformats.org/officeDocument/2006/relationships/image" Target="../media/image18.svg"/><Relationship Id="rId10" Type="http://schemas.openxmlformats.org/officeDocument/2006/relationships/image" Target="../media/image47.png"/><Relationship Id="rId4" Type="http://schemas.openxmlformats.org/officeDocument/2006/relationships/image" Target="../media/image11.png"/><Relationship Id="rId9" Type="http://schemas.openxmlformats.org/officeDocument/2006/relationships/image" Target="../media/image26.svg"/><Relationship Id="rId14" Type="http://schemas.openxmlformats.org/officeDocument/2006/relationships/image" Target="../media/image7.png"/></Relationships>
</file>

<file path=ppt/slides/_rels/slide28.xml.rels><?xml version="1.0" encoding="UTF-8" standalone="yes"?>
<Relationships xmlns="http://schemas.openxmlformats.org/package/2006/relationships"><Relationship Id="rId13" Type="http://schemas.openxmlformats.org/officeDocument/2006/relationships/image" Target="../media/image71.svg"/><Relationship Id="rId3" Type="http://schemas.openxmlformats.org/officeDocument/2006/relationships/image" Target="../media/image4.svg"/><Relationship Id="rId7" Type="http://schemas.openxmlformats.org/officeDocument/2006/relationships/image" Target="../media/image18.png"/><Relationship Id="rId12"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69.svg"/><Relationship Id="rId5" Type="http://schemas.openxmlformats.org/officeDocument/2006/relationships/image" Target="../media/image18.svg"/><Relationship Id="rId10" Type="http://schemas.openxmlformats.org/officeDocument/2006/relationships/image" Target="../media/image47.png"/><Relationship Id="rId4" Type="http://schemas.openxmlformats.org/officeDocument/2006/relationships/image" Target="../media/image11.png"/><Relationship Id="rId9" Type="http://schemas.openxmlformats.org/officeDocument/2006/relationships/image" Target="../media/image26.svg"/><Relationship Id="rId14"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4.png"/><Relationship Id="rId18" Type="http://schemas.openxmlformats.org/officeDocument/2006/relationships/image" Target="../media/image16.svg"/><Relationship Id="rId3" Type="http://schemas.openxmlformats.org/officeDocument/2006/relationships/image" Target="../media/image76.svg"/><Relationship Id="rId21" Type="http://schemas.openxmlformats.org/officeDocument/2006/relationships/image" Target="../media/image35.png"/><Relationship Id="rId7" Type="http://schemas.openxmlformats.org/officeDocument/2006/relationships/image" Target="../media/image61.svg"/><Relationship Id="rId12" Type="http://schemas.openxmlformats.org/officeDocument/2006/relationships/image" Target="../media/image80.svg"/><Relationship Id="rId17" Type="http://schemas.openxmlformats.org/officeDocument/2006/relationships/image" Target="../media/image9.png"/><Relationship Id="rId25" Type="http://schemas.openxmlformats.org/officeDocument/2006/relationships/image" Target="../media/image7.png"/><Relationship Id="rId2" Type="http://schemas.openxmlformats.org/officeDocument/2006/relationships/image" Target="../media/image51.png"/><Relationship Id="rId16" Type="http://schemas.openxmlformats.org/officeDocument/2006/relationships/image" Target="../media/image82.svg"/><Relationship Id="rId20" Type="http://schemas.openxmlformats.org/officeDocument/2006/relationships/image" Target="../media/image46.sv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55.png"/><Relationship Id="rId24" Type="http://schemas.openxmlformats.org/officeDocument/2006/relationships/image" Target="../media/image18.svg"/><Relationship Id="rId5" Type="http://schemas.openxmlformats.org/officeDocument/2006/relationships/image" Target="../media/image78.svg"/><Relationship Id="rId15" Type="http://schemas.openxmlformats.org/officeDocument/2006/relationships/image" Target="../media/image56.png"/><Relationship Id="rId23" Type="http://schemas.openxmlformats.org/officeDocument/2006/relationships/image" Target="../media/image11.png"/><Relationship Id="rId10" Type="http://schemas.openxmlformats.org/officeDocument/2006/relationships/image" Target="../media/image65.svg"/><Relationship Id="rId19" Type="http://schemas.openxmlformats.org/officeDocument/2006/relationships/image" Target="../media/image34.png"/><Relationship Id="rId4" Type="http://schemas.openxmlformats.org/officeDocument/2006/relationships/image" Target="../media/image52.png"/><Relationship Id="rId9" Type="http://schemas.openxmlformats.org/officeDocument/2006/relationships/image" Target="../media/image54.png"/><Relationship Id="rId14" Type="http://schemas.openxmlformats.org/officeDocument/2006/relationships/image" Target="../media/image63.svg"/><Relationship Id="rId22" Type="http://schemas.openxmlformats.org/officeDocument/2006/relationships/image" Target="../media/image48.sv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5.png"/><Relationship Id="rId18" Type="http://schemas.openxmlformats.org/officeDocument/2006/relationships/image" Target="../media/image21.png"/><Relationship Id="rId3" Type="http://schemas.openxmlformats.org/officeDocument/2006/relationships/image" Target="../media/image4.svg"/><Relationship Id="rId7" Type="http://schemas.openxmlformats.org/officeDocument/2006/relationships/image" Target="../media/image26.svg"/><Relationship Id="rId12" Type="http://schemas.openxmlformats.org/officeDocument/2006/relationships/image" Target="../media/image14.svg"/><Relationship Id="rId17" Type="http://schemas.openxmlformats.org/officeDocument/2006/relationships/image" Target="../media/image30.svg"/><Relationship Id="rId2" Type="http://schemas.openxmlformats.org/officeDocument/2006/relationships/image" Target="../media/image2.png"/><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8.png"/><Relationship Id="rId5" Type="http://schemas.openxmlformats.org/officeDocument/2006/relationships/image" Target="../media/image6.svg"/><Relationship Id="rId15" Type="http://schemas.openxmlformats.org/officeDocument/2006/relationships/image" Target="../media/image10.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28.svg"/></Relationships>
</file>

<file path=ppt/slides/_rels/slide30.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56.png"/><Relationship Id="rId18" Type="http://schemas.openxmlformats.org/officeDocument/2006/relationships/image" Target="../media/image46.svg"/><Relationship Id="rId3" Type="http://schemas.openxmlformats.org/officeDocument/2006/relationships/image" Target="../media/image78.svg"/><Relationship Id="rId21" Type="http://schemas.openxmlformats.org/officeDocument/2006/relationships/image" Target="../media/image11.png"/><Relationship Id="rId7" Type="http://schemas.openxmlformats.org/officeDocument/2006/relationships/image" Target="../media/image54.png"/><Relationship Id="rId12" Type="http://schemas.openxmlformats.org/officeDocument/2006/relationships/image" Target="../media/image63.svg"/><Relationship Id="rId17" Type="http://schemas.openxmlformats.org/officeDocument/2006/relationships/image" Target="../media/image34.png"/><Relationship Id="rId25" Type="http://schemas.openxmlformats.org/officeDocument/2006/relationships/image" Target="../media/image7.png"/><Relationship Id="rId2" Type="http://schemas.openxmlformats.org/officeDocument/2006/relationships/image" Target="../media/image52.png"/><Relationship Id="rId16" Type="http://schemas.openxmlformats.org/officeDocument/2006/relationships/image" Target="../media/image16.svg"/><Relationship Id="rId20"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44.png"/><Relationship Id="rId24" Type="http://schemas.openxmlformats.org/officeDocument/2006/relationships/image" Target="../media/image76.svg"/><Relationship Id="rId5" Type="http://schemas.openxmlformats.org/officeDocument/2006/relationships/image" Target="../media/image61.svg"/><Relationship Id="rId15" Type="http://schemas.openxmlformats.org/officeDocument/2006/relationships/image" Target="../media/image9.png"/><Relationship Id="rId23" Type="http://schemas.openxmlformats.org/officeDocument/2006/relationships/image" Target="../media/image51.png"/><Relationship Id="rId10" Type="http://schemas.openxmlformats.org/officeDocument/2006/relationships/image" Target="../media/image80.svg"/><Relationship Id="rId19" Type="http://schemas.openxmlformats.org/officeDocument/2006/relationships/image" Target="../media/image35.png"/><Relationship Id="rId4" Type="http://schemas.openxmlformats.org/officeDocument/2006/relationships/image" Target="../media/image53.png"/><Relationship Id="rId9" Type="http://schemas.openxmlformats.org/officeDocument/2006/relationships/image" Target="../media/image55.png"/><Relationship Id="rId14" Type="http://schemas.openxmlformats.org/officeDocument/2006/relationships/image" Target="../media/image82.svg"/><Relationship Id="rId22" Type="http://schemas.openxmlformats.org/officeDocument/2006/relationships/image" Target="../media/image18.svg"/></Relationships>
</file>

<file path=ppt/slides/_rels/slide31.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56.png"/><Relationship Id="rId18" Type="http://schemas.openxmlformats.org/officeDocument/2006/relationships/image" Target="../media/image46.svg"/><Relationship Id="rId3" Type="http://schemas.openxmlformats.org/officeDocument/2006/relationships/image" Target="../media/image78.svg"/><Relationship Id="rId21" Type="http://schemas.openxmlformats.org/officeDocument/2006/relationships/image" Target="../media/image11.png"/><Relationship Id="rId7" Type="http://schemas.openxmlformats.org/officeDocument/2006/relationships/image" Target="../media/image54.png"/><Relationship Id="rId12" Type="http://schemas.openxmlformats.org/officeDocument/2006/relationships/image" Target="../media/image63.svg"/><Relationship Id="rId17" Type="http://schemas.openxmlformats.org/officeDocument/2006/relationships/image" Target="../media/image34.png"/><Relationship Id="rId25" Type="http://schemas.openxmlformats.org/officeDocument/2006/relationships/image" Target="../media/image7.png"/><Relationship Id="rId2" Type="http://schemas.openxmlformats.org/officeDocument/2006/relationships/image" Target="../media/image52.png"/><Relationship Id="rId16" Type="http://schemas.openxmlformats.org/officeDocument/2006/relationships/image" Target="../media/image16.svg"/><Relationship Id="rId20" Type="http://schemas.openxmlformats.org/officeDocument/2006/relationships/image" Target="../media/image48.sv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44.png"/><Relationship Id="rId24" Type="http://schemas.openxmlformats.org/officeDocument/2006/relationships/image" Target="../media/image76.svg"/><Relationship Id="rId5" Type="http://schemas.openxmlformats.org/officeDocument/2006/relationships/image" Target="../media/image61.svg"/><Relationship Id="rId15" Type="http://schemas.openxmlformats.org/officeDocument/2006/relationships/image" Target="../media/image9.png"/><Relationship Id="rId23" Type="http://schemas.openxmlformats.org/officeDocument/2006/relationships/image" Target="../media/image51.png"/><Relationship Id="rId10" Type="http://schemas.openxmlformats.org/officeDocument/2006/relationships/image" Target="../media/image80.svg"/><Relationship Id="rId19" Type="http://schemas.openxmlformats.org/officeDocument/2006/relationships/image" Target="../media/image35.png"/><Relationship Id="rId4" Type="http://schemas.openxmlformats.org/officeDocument/2006/relationships/image" Target="../media/image53.png"/><Relationship Id="rId9" Type="http://schemas.openxmlformats.org/officeDocument/2006/relationships/image" Target="../media/image55.png"/><Relationship Id="rId14" Type="http://schemas.openxmlformats.org/officeDocument/2006/relationships/image" Target="../media/image82.svg"/><Relationship Id="rId22" Type="http://schemas.openxmlformats.org/officeDocument/2006/relationships/image" Target="../media/image18.svg"/></Relationships>
</file>

<file path=ppt/slides/_rels/slide32.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4.png"/><Relationship Id="rId18" Type="http://schemas.openxmlformats.org/officeDocument/2006/relationships/image" Target="../media/image7.png"/><Relationship Id="rId3" Type="http://schemas.openxmlformats.org/officeDocument/2006/relationships/image" Target="../media/image14.svg"/><Relationship Id="rId7" Type="http://schemas.openxmlformats.org/officeDocument/2006/relationships/image" Target="../media/image11.png"/><Relationship Id="rId12" Type="http://schemas.openxmlformats.org/officeDocument/2006/relationships/image" Target="../media/image22.svg"/><Relationship Id="rId17" Type="http://schemas.openxmlformats.org/officeDocument/2006/relationships/image" Target="../media/image6.png"/><Relationship Id="rId2" Type="http://schemas.openxmlformats.org/officeDocument/2006/relationships/image" Target="../media/image8.png"/><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16.svg"/><Relationship Id="rId15" Type="http://schemas.openxmlformats.org/officeDocument/2006/relationships/image" Target="../media/image16.png"/><Relationship Id="rId10" Type="http://schemas.openxmlformats.org/officeDocument/2006/relationships/image" Target="../media/image20.sv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image" Target="../media/image15.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8.sv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56.png"/><Relationship Id="rId18" Type="http://schemas.openxmlformats.org/officeDocument/2006/relationships/image" Target="../media/image18.svg"/><Relationship Id="rId3" Type="http://schemas.openxmlformats.org/officeDocument/2006/relationships/image" Target="../media/image76.svg"/><Relationship Id="rId7" Type="http://schemas.openxmlformats.org/officeDocument/2006/relationships/image" Target="../media/image54.png"/><Relationship Id="rId12" Type="http://schemas.openxmlformats.org/officeDocument/2006/relationships/image" Target="../media/image63.svg"/><Relationship Id="rId17" Type="http://schemas.openxmlformats.org/officeDocument/2006/relationships/image" Target="../media/image11.png"/><Relationship Id="rId2" Type="http://schemas.openxmlformats.org/officeDocument/2006/relationships/image" Target="../media/image51.png"/><Relationship Id="rId16" Type="http://schemas.openxmlformats.org/officeDocument/2006/relationships/image" Target="../media/image16.sv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44.png"/><Relationship Id="rId5" Type="http://schemas.openxmlformats.org/officeDocument/2006/relationships/image" Target="../media/image61.svg"/><Relationship Id="rId15" Type="http://schemas.openxmlformats.org/officeDocument/2006/relationships/image" Target="../media/image9.png"/><Relationship Id="rId10" Type="http://schemas.openxmlformats.org/officeDocument/2006/relationships/image" Target="../media/image80.svg"/><Relationship Id="rId19" Type="http://schemas.openxmlformats.org/officeDocument/2006/relationships/image" Target="../media/image7.png"/><Relationship Id="rId4" Type="http://schemas.openxmlformats.org/officeDocument/2006/relationships/image" Target="../media/image53.png"/><Relationship Id="rId9" Type="http://schemas.openxmlformats.org/officeDocument/2006/relationships/image" Target="../media/image55.png"/><Relationship Id="rId14" Type="http://schemas.openxmlformats.org/officeDocument/2006/relationships/image" Target="../media/image82.svg"/></Relationships>
</file>

<file path=ppt/slides/_rels/slide3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8.svg"/><Relationship Id="rId10"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92.svg"/></Relationships>
</file>

<file path=ppt/slides/_rels/slide36.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4.png"/><Relationship Id="rId18" Type="http://schemas.openxmlformats.org/officeDocument/2006/relationships/image" Target="../media/image7.png"/><Relationship Id="rId3" Type="http://schemas.openxmlformats.org/officeDocument/2006/relationships/image" Target="../media/image14.svg"/><Relationship Id="rId7" Type="http://schemas.openxmlformats.org/officeDocument/2006/relationships/image" Target="../media/image11.png"/><Relationship Id="rId12" Type="http://schemas.openxmlformats.org/officeDocument/2006/relationships/image" Target="../media/image22.svg"/><Relationship Id="rId17" Type="http://schemas.openxmlformats.org/officeDocument/2006/relationships/image" Target="../media/image6.png"/><Relationship Id="rId2" Type="http://schemas.openxmlformats.org/officeDocument/2006/relationships/image" Target="../media/image8.png"/><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16.svg"/><Relationship Id="rId15" Type="http://schemas.openxmlformats.org/officeDocument/2006/relationships/image" Target="../media/image16.png"/><Relationship Id="rId10" Type="http://schemas.openxmlformats.org/officeDocument/2006/relationships/image" Target="../media/image20.sv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image" Target="../media/image15.png"/></Relationships>
</file>

<file path=ppt/slides/_rels/slide37.xml.rels><?xml version="1.0" encoding="UTF-8" standalone="yes"?>
<Relationships xmlns="http://schemas.openxmlformats.org/package/2006/relationships"><Relationship Id="rId13" Type="http://schemas.openxmlformats.org/officeDocument/2006/relationships/image" Target="../media/image71.svg"/><Relationship Id="rId3" Type="http://schemas.openxmlformats.org/officeDocument/2006/relationships/image" Target="../media/image4.svg"/><Relationship Id="rId7" Type="http://schemas.openxmlformats.org/officeDocument/2006/relationships/image" Target="../media/image18.png"/><Relationship Id="rId12"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69.svg"/><Relationship Id="rId5" Type="http://schemas.openxmlformats.org/officeDocument/2006/relationships/image" Target="../media/image18.svg"/><Relationship Id="rId10" Type="http://schemas.openxmlformats.org/officeDocument/2006/relationships/image" Target="../media/image47.png"/><Relationship Id="rId4" Type="http://schemas.openxmlformats.org/officeDocument/2006/relationships/image" Target="../media/image11.png"/><Relationship Id="rId9" Type="http://schemas.openxmlformats.org/officeDocument/2006/relationships/image" Target="../media/image26.svg"/><Relationship Id="rId14" Type="http://schemas.openxmlformats.org/officeDocument/2006/relationships/image" Target="../media/image7.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8.svg"/><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8.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6.svg"/><Relationship Id="rId18" Type="http://schemas.openxmlformats.org/officeDocument/2006/relationships/image" Target="../media/image6.png"/><Relationship Id="rId26" Type="http://schemas.openxmlformats.org/officeDocument/2006/relationships/image" Target="../media/image33.png"/><Relationship Id="rId3" Type="http://schemas.openxmlformats.org/officeDocument/2006/relationships/image" Target="../media/image32.svg"/><Relationship Id="rId21" Type="http://schemas.openxmlformats.org/officeDocument/2006/relationships/image" Target="../media/image28.png"/><Relationship Id="rId7" Type="http://schemas.openxmlformats.org/officeDocument/2006/relationships/image" Target="../media/image34.svg"/><Relationship Id="rId12" Type="http://schemas.openxmlformats.org/officeDocument/2006/relationships/image" Target="../media/image18.png"/><Relationship Id="rId17" Type="http://schemas.openxmlformats.org/officeDocument/2006/relationships/image" Target="../media/image28.svg"/><Relationship Id="rId25" Type="http://schemas.openxmlformats.org/officeDocument/2006/relationships/image" Target="../media/image32.png"/><Relationship Id="rId2" Type="http://schemas.openxmlformats.org/officeDocument/2006/relationships/image" Target="../media/image22.png"/><Relationship Id="rId16" Type="http://schemas.openxmlformats.org/officeDocument/2006/relationships/image" Target="../media/image25.png"/><Relationship Id="rId20"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6.svg"/><Relationship Id="rId24" Type="http://schemas.openxmlformats.org/officeDocument/2006/relationships/image" Target="../media/image31.png"/><Relationship Id="rId5" Type="http://schemas.openxmlformats.org/officeDocument/2006/relationships/image" Target="../media/image2.svg"/><Relationship Id="rId15" Type="http://schemas.openxmlformats.org/officeDocument/2006/relationships/image" Target="../media/image36.svg"/><Relationship Id="rId23" Type="http://schemas.openxmlformats.org/officeDocument/2006/relationships/image" Target="../media/image30.png"/><Relationship Id="rId10" Type="http://schemas.openxmlformats.org/officeDocument/2006/relationships/image" Target="../media/image3.png"/><Relationship Id="rId19" Type="http://schemas.openxmlformats.org/officeDocument/2006/relationships/image" Target="../media/image26.png"/><Relationship Id="rId4" Type="http://schemas.openxmlformats.org/officeDocument/2006/relationships/image" Target="../media/image1.png"/><Relationship Id="rId9" Type="http://schemas.openxmlformats.org/officeDocument/2006/relationships/image" Target="../media/image4.svg"/><Relationship Id="rId14" Type="http://schemas.openxmlformats.org/officeDocument/2006/relationships/image" Target="../media/image24.png"/><Relationship Id="rId22" Type="http://schemas.openxmlformats.org/officeDocument/2006/relationships/image" Target="../media/image29.png"/><Relationship Id="rId27" Type="http://schemas.openxmlformats.org/officeDocument/2006/relationships/image" Target="../media/image17.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8.svg"/><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4.png"/><Relationship Id="rId18" Type="http://schemas.openxmlformats.org/officeDocument/2006/relationships/image" Target="../media/image7.png"/><Relationship Id="rId3" Type="http://schemas.openxmlformats.org/officeDocument/2006/relationships/image" Target="../media/image14.svg"/><Relationship Id="rId7" Type="http://schemas.openxmlformats.org/officeDocument/2006/relationships/image" Target="../media/image11.png"/><Relationship Id="rId12" Type="http://schemas.openxmlformats.org/officeDocument/2006/relationships/image" Target="../media/image22.svg"/><Relationship Id="rId17" Type="http://schemas.openxmlformats.org/officeDocument/2006/relationships/image" Target="../media/image6.png"/><Relationship Id="rId2" Type="http://schemas.openxmlformats.org/officeDocument/2006/relationships/image" Target="../media/image8.png"/><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16.svg"/><Relationship Id="rId15" Type="http://schemas.openxmlformats.org/officeDocument/2006/relationships/image" Target="../media/image16.png"/><Relationship Id="rId10" Type="http://schemas.openxmlformats.org/officeDocument/2006/relationships/image" Target="../media/image20.sv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image" Target="../media/image15.pn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7.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8.svg"/><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6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8.svg"/><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hyperlink" Target="https://blog.hootsuite.com/target-market/" TargetMode="External"/><Relationship Id="rId18" Type="http://schemas.openxmlformats.org/officeDocument/2006/relationships/hyperlink" Target="https://www.sprinklr.com/cxm/market-research/" TargetMode="External"/><Relationship Id="rId3" Type="http://schemas.openxmlformats.org/officeDocument/2006/relationships/image" Target="../media/image98.svg"/><Relationship Id="rId21" Type="http://schemas.openxmlformats.org/officeDocument/2006/relationships/image" Target="../media/image20.png"/><Relationship Id="rId7" Type="http://schemas.openxmlformats.org/officeDocument/2006/relationships/image" Target="../media/image6.svg"/><Relationship Id="rId12" Type="http://schemas.openxmlformats.org/officeDocument/2006/relationships/hyperlink" Target="https://www.investopedia.com/terms/t/target-market.asp" TargetMode="External"/><Relationship Id="rId17" Type="http://schemas.openxmlformats.org/officeDocument/2006/relationships/hyperlink" Target="https://grin.co/blog/reach-your-target-audience-more-effectively/" TargetMode="External"/><Relationship Id="rId2" Type="http://schemas.openxmlformats.org/officeDocument/2006/relationships/image" Target="../media/image69.png"/><Relationship Id="rId16" Type="http://schemas.openxmlformats.org/officeDocument/2006/relationships/hyperlink" Target="https://www.bigcommerce.com/articles/ecommerce/target-market-analysis/" TargetMode="External"/><Relationship Id="rId20" Type="http://schemas.openxmlformats.org/officeDocument/2006/relationships/hyperlink" Target="https://www.qualtrics.com/experience-management/brand/what-is-market-segmentation/" TargetMode="Externa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hyperlink" Target="https://learnenglish.britishcouncil.org/business-english/business-magazine/five-essential-marketing-trends" TargetMode="External"/><Relationship Id="rId24" Type="http://schemas.openxmlformats.org/officeDocument/2006/relationships/image" Target="../media/image7.png"/><Relationship Id="rId5" Type="http://schemas.openxmlformats.org/officeDocument/2006/relationships/image" Target="../media/image16.svg"/><Relationship Id="rId15" Type="http://schemas.openxmlformats.org/officeDocument/2006/relationships/hyperlink" Target="https://ec.europa.eu/social/main.jsp?catId=1317&amp;langId=en" TargetMode="External"/><Relationship Id="rId23" Type="http://schemas.openxmlformats.org/officeDocument/2006/relationships/image" Target="../media/image30.svg"/><Relationship Id="rId10" Type="http://schemas.openxmlformats.org/officeDocument/2006/relationships/image" Target="../media/image6.png"/><Relationship Id="rId19" Type="http://schemas.openxmlformats.org/officeDocument/2006/relationships/hyperlink" Target="https://www.practicalbusinessskills.com/getting-started/creating-a-business-plan/understanding-the-market" TargetMode="External"/><Relationship Id="rId4" Type="http://schemas.openxmlformats.org/officeDocument/2006/relationships/image" Target="../media/image10.png"/><Relationship Id="rId9" Type="http://schemas.openxmlformats.org/officeDocument/2006/relationships/image" Target="../media/image100.svg"/><Relationship Id="rId14" Type="http://schemas.openxmlformats.org/officeDocument/2006/relationships/hyperlink" Target="https://www.techtarget.com/searchcio/definition/product-development-or-new-product-development-NPD"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hyperlink" Target="https://www.investopedia.com/terms/m/market.asp" TargetMode="External"/><Relationship Id="rId18" Type="http://schemas.openxmlformats.org/officeDocument/2006/relationships/hyperlink" Target="https://www.investopedia.com/articles/technical/03/060303.asp" TargetMode="External"/><Relationship Id="rId26" Type="http://schemas.openxmlformats.org/officeDocument/2006/relationships/image" Target="../media/image7.png"/><Relationship Id="rId3" Type="http://schemas.openxmlformats.org/officeDocument/2006/relationships/image" Target="../media/image98.svg"/><Relationship Id="rId21" Type="http://schemas.openxmlformats.org/officeDocument/2006/relationships/hyperlink" Target="https://www.dropbox.com/about" TargetMode="External"/><Relationship Id="rId7" Type="http://schemas.openxmlformats.org/officeDocument/2006/relationships/image" Target="../media/image6.svg"/><Relationship Id="rId12" Type="http://schemas.openxmlformats.org/officeDocument/2006/relationships/hyperlink" Target="https://blog.hubspot.com/sales/niche-market" TargetMode="External"/><Relationship Id="rId17" Type="http://schemas.openxmlformats.org/officeDocument/2006/relationships/hyperlink" Target="https://www.indiainfoline.com/knowledge-center/online-share-trading/how-to-identify-trends" TargetMode="External"/><Relationship Id="rId25" Type="http://schemas.openxmlformats.org/officeDocument/2006/relationships/image" Target="../media/image30.svg"/><Relationship Id="rId2" Type="http://schemas.openxmlformats.org/officeDocument/2006/relationships/image" Target="../media/image69.png"/><Relationship Id="rId16" Type="http://schemas.openxmlformats.org/officeDocument/2006/relationships/hyperlink" Target="https://www.semrush.com/blog/trends/" TargetMode="External"/><Relationship Id="rId20" Type="http://schemas.openxmlformats.org/officeDocument/2006/relationships/hyperlink" Target="https://www.coca-cola.co.uk/marketing/launches-and-innovation/coca-cola-zero-sugar-zero-caffeine-that-moment-when" TargetMode="Externa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hyperlink" Target="https://www.shopify.com/blog/niche-markets" TargetMode="External"/><Relationship Id="rId5" Type="http://schemas.openxmlformats.org/officeDocument/2006/relationships/image" Target="../media/image16.svg"/><Relationship Id="rId15" Type="http://schemas.openxmlformats.org/officeDocument/2006/relationships/hyperlink" Target="https://www.indeed.com/career-advice/career-development/market-structure" TargetMode="External"/><Relationship Id="rId23" Type="http://schemas.openxmlformats.org/officeDocument/2006/relationships/image" Target="../media/image20.png"/><Relationship Id="rId10" Type="http://schemas.openxmlformats.org/officeDocument/2006/relationships/image" Target="../media/image6.png"/><Relationship Id="rId19" Type="http://schemas.openxmlformats.org/officeDocument/2006/relationships/hyperlink" Target="https://www.investopedia.com/terms/t/trend.asp" TargetMode="External"/><Relationship Id="rId4" Type="http://schemas.openxmlformats.org/officeDocument/2006/relationships/image" Target="../media/image10.png"/><Relationship Id="rId9" Type="http://schemas.openxmlformats.org/officeDocument/2006/relationships/image" Target="../media/image100.svg"/><Relationship Id="rId14" Type="http://schemas.openxmlformats.org/officeDocument/2006/relationships/hyperlink" Target="https://www.managementstudyguide.com/what-is-market.htm" TargetMode="External"/><Relationship Id="rId22" Type="http://schemas.openxmlformats.org/officeDocument/2006/relationships/hyperlink" Target="https://techcrunch.com/gallery/a-brief-history-of-dropbox/"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6.svg"/><Relationship Id="rId18" Type="http://schemas.openxmlformats.org/officeDocument/2006/relationships/image" Target="../media/image76.png"/><Relationship Id="rId3" Type="http://schemas.openxmlformats.org/officeDocument/2006/relationships/image" Target="../media/image2.svg"/><Relationship Id="rId21" Type="http://schemas.openxmlformats.org/officeDocument/2006/relationships/image" Target="../media/image114.svg"/><Relationship Id="rId7" Type="http://schemas.openxmlformats.org/officeDocument/2006/relationships/image" Target="../media/image4.svg"/><Relationship Id="rId12" Type="http://schemas.openxmlformats.org/officeDocument/2006/relationships/image" Target="../media/image3.png"/><Relationship Id="rId17" Type="http://schemas.openxmlformats.org/officeDocument/2006/relationships/image" Target="../media/image110.svg"/><Relationship Id="rId2" Type="http://schemas.openxmlformats.org/officeDocument/2006/relationships/image" Target="../media/image1.png"/><Relationship Id="rId16" Type="http://schemas.openxmlformats.org/officeDocument/2006/relationships/image" Target="../media/image75.png"/><Relationship Id="rId20"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06.svg"/><Relationship Id="rId5" Type="http://schemas.openxmlformats.org/officeDocument/2006/relationships/image" Target="../media/image102.svg"/><Relationship Id="rId15" Type="http://schemas.openxmlformats.org/officeDocument/2006/relationships/image" Target="../media/image108.svg"/><Relationship Id="rId10" Type="http://schemas.openxmlformats.org/officeDocument/2006/relationships/image" Target="../media/image73.png"/><Relationship Id="rId19" Type="http://schemas.openxmlformats.org/officeDocument/2006/relationships/image" Target="../media/image112.svg"/><Relationship Id="rId4" Type="http://schemas.openxmlformats.org/officeDocument/2006/relationships/image" Target="../media/image71.png"/><Relationship Id="rId9" Type="http://schemas.openxmlformats.org/officeDocument/2006/relationships/image" Target="../media/image104.svg"/><Relationship Id="rId14" Type="http://schemas.openxmlformats.org/officeDocument/2006/relationships/image" Target="../media/image74.png"/><Relationship Id="rId22"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26.svg"/><Relationship Id="rId3" Type="http://schemas.openxmlformats.org/officeDocument/2006/relationships/image" Target="../media/image14.svg"/><Relationship Id="rId7" Type="http://schemas.openxmlformats.org/officeDocument/2006/relationships/image" Target="../media/image46.svg"/><Relationship Id="rId12" Type="http://schemas.openxmlformats.org/officeDocument/2006/relationships/image" Target="../media/image18.png"/><Relationship Id="rId17" Type="http://schemas.openxmlformats.org/officeDocument/2006/relationships/image" Target="../media/image7.png"/><Relationship Id="rId2" Type="http://schemas.openxmlformats.org/officeDocument/2006/relationships/image" Target="../media/image8.png"/><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18.svg"/><Relationship Id="rId5" Type="http://schemas.openxmlformats.org/officeDocument/2006/relationships/image" Target="../media/image16.svg"/><Relationship Id="rId15" Type="http://schemas.openxmlformats.org/officeDocument/2006/relationships/image" Target="../media/image50.svg"/><Relationship Id="rId10"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48.svg"/><Relationship Id="rId14"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52.svg"/><Relationship Id="rId7"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8.svg"/><Relationship Id="rId4" Type="http://schemas.openxmlformats.org/officeDocument/2006/relationships/image" Target="../media/image11.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4.png"/><Relationship Id="rId18" Type="http://schemas.openxmlformats.org/officeDocument/2006/relationships/image" Target="../media/image7.png"/><Relationship Id="rId3" Type="http://schemas.openxmlformats.org/officeDocument/2006/relationships/image" Target="../media/image14.svg"/><Relationship Id="rId7" Type="http://schemas.openxmlformats.org/officeDocument/2006/relationships/image" Target="../media/image11.png"/><Relationship Id="rId12" Type="http://schemas.openxmlformats.org/officeDocument/2006/relationships/image" Target="../media/image22.svg"/><Relationship Id="rId17" Type="http://schemas.openxmlformats.org/officeDocument/2006/relationships/image" Target="../media/image6.png"/><Relationship Id="rId2" Type="http://schemas.openxmlformats.org/officeDocument/2006/relationships/image" Target="../media/image8.png"/><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16.svg"/><Relationship Id="rId15" Type="http://schemas.openxmlformats.org/officeDocument/2006/relationships/image" Target="../media/image16.png"/><Relationship Id="rId10" Type="http://schemas.openxmlformats.org/officeDocument/2006/relationships/image" Target="../media/image20.sv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40.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8.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59.svg"/><Relationship Id="rId3" Type="http://schemas.openxmlformats.org/officeDocument/2006/relationships/image" Target="../media/image57.svg"/><Relationship Id="rId7" Type="http://schemas.openxmlformats.org/officeDocument/2006/relationships/image" Target="../media/image18.svg"/><Relationship Id="rId12"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6.sv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18.png"/><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852805">
            <a:off x="7890475" y="-2171729"/>
            <a:ext cx="5364129" cy="536412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196164">
            <a:off x="-4478873" y="6861709"/>
            <a:ext cx="11622266" cy="1238807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027651" y="8452049"/>
            <a:ext cx="2556197" cy="275128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85502">
            <a:off x="-1434135" y="-1156985"/>
            <a:ext cx="3750108" cy="3745193"/>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6632729">
            <a:off x="16143270" y="-2037213"/>
            <a:ext cx="4881157" cy="4874760"/>
          </a:xfrm>
          <a:prstGeom prst="rect">
            <a:avLst/>
          </a:prstGeom>
        </p:spPr>
      </p:pic>
      <p:pic>
        <p:nvPicPr>
          <p:cNvPr id="7" name="Picture 7"/>
          <p:cNvPicPr>
            <a:picLocks noChangeAspect="1"/>
          </p:cNvPicPr>
          <p:nvPr/>
        </p:nvPicPr>
        <p:blipFill>
          <a:blip r:embed="rId12"/>
          <a:srcRect/>
          <a:stretch>
            <a:fillRect/>
          </a:stretch>
        </p:blipFill>
        <p:spPr>
          <a:xfrm>
            <a:off x="243213" y="715612"/>
            <a:ext cx="7274007" cy="7274007"/>
          </a:xfrm>
          <a:prstGeom prst="rect">
            <a:avLst/>
          </a:prstGeom>
        </p:spPr>
      </p:pic>
      <p:sp>
        <p:nvSpPr>
          <p:cNvPr id="9" name="TextBox 9"/>
          <p:cNvSpPr txBox="1"/>
          <p:nvPr/>
        </p:nvSpPr>
        <p:spPr>
          <a:xfrm>
            <a:off x="7752212" y="3645911"/>
            <a:ext cx="9010597" cy="4010713"/>
          </a:xfrm>
          <a:prstGeom prst="rect">
            <a:avLst/>
          </a:prstGeom>
        </p:spPr>
        <p:txBody>
          <a:bodyPr lIns="0" tIns="0" rIns="0" bIns="0" rtlCol="0" anchor="t">
            <a:spAutoFit/>
          </a:bodyPr>
          <a:lstStyle/>
          <a:p>
            <a:pPr>
              <a:lnSpc>
                <a:spcPts val="6300"/>
              </a:lnSpc>
            </a:pPr>
            <a:r>
              <a:rPr lang="bg-BG" sz="4500" dirty="0">
                <a:solidFill>
                  <a:srgbClr val="000000"/>
                </a:solidFill>
                <a:latin typeface="Abhaya Libre Regular"/>
              </a:rPr>
              <a:t>Подпомагане на регионалното развитие чрез изграждане на капацитета на програмата за професионално</a:t>
            </a:r>
            <a:r>
              <a:rPr lang="ru-RU" sz="4500" dirty="0">
                <a:solidFill>
                  <a:srgbClr val="000000"/>
                </a:solidFill>
                <a:latin typeface="Abhaya Libre Regular"/>
              </a:rPr>
              <a:t> образование и обучение </a:t>
            </a:r>
            <a:r>
              <a:rPr lang="bg-BG" sz="4500" dirty="0">
                <a:solidFill>
                  <a:srgbClr val="000000"/>
                </a:solidFill>
                <a:latin typeface="Abhaya Libre Regular"/>
              </a:rPr>
              <a:t>ПОО</a:t>
            </a:r>
            <a:endParaRPr lang="en-US" sz="4500" dirty="0">
              <a:solidFill>
                <a:srgbClr val="000000"/>
              </a:solidFill>
              <a:latin typeface="Abhaya Libre Regular"/>
            </a:endParaRPr>
          </a:p>
        </p:txBody>
      </p:sp>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sp>
        <p:nvSpPr>
          <p:cNvPr id="6" name="TextBox 6"/>
          <p:cNvSpPr txBox="1"/>
          <p:nvPr/>
        </p:nvSpPr>
        <p:spPr>
          <a:xfrm>
            <a:off x="4711253" y="1458553"/>
            <a:ext cx="8280738" cy="770736"/>
          </a:xfrm>
          <a:prstGeom prst="rect">
            <a:avLst/>
          </a:prstGeom>
        </p:spPr>
        <p:txBody>
          <a:bodyPr lIns="0" tIns="0" rIns="0" bIns="0" rtlCol="0" anchor="t">
            <a:spAutoFit/>
          </a:bodyPr>
          <a:lstStyle/>
          <a:p>
            <a:pPr algn="ctr">
              <a:lnSpc>
                <a:spcPts val="5449"/>
              </a:lnSpc>
            </a:pPr>
            <a:r>
              <a:rPr lang="bg-BG" sz="6410" dirty="0">
                <a:solidFill>
                  <a:srgbClr val="000000"/>
                </a:solidFill>
                <a:latin typeface="Abhaya Libre Regular"/>
              </a:rPr>
              <a:t>Предлагане и търсене</a:t>
            </a:r>
          </a:p>
        </p:txBody>
      </p:sp>
      <p:grpSp>
        <p:nvGrpSpPr>
          <p:cNvPr id="7" name="Group 7"/>
          <p:cNvGrpSpPr/>
          <p:nvPr/>
        </p:nvGrpSpPr>
        <p:grpSpPr>
          <a:xfrm>
            <a:off x="1042364" y="2990474"/>
            <a:ext cx="16089650" cy="6232202"/>
            <a:chOff x="-462" y="-41938"/>
            <a:chExt cx="21452865" cy="8309604"/>
          </a:xfrm>
        </p:grpSpPr>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14843" y="-41938"/>
              <a:ext cx="2640979" cy="2742814"/>
            </a:xfrm>
            <a:prstGeom prst="rect">
              <a:avLst/>
            </a:prstGeom>
          </p:spPr>
        </p:pic>
        <p:sp>
          <p:nvSpPr>
            <p:cNvPr id="9" name="TextBox 9"/>
            <p:cNvSpPr txBox="1"/>
            <p:nvPr/>
          </p:nvSpPr>
          <p:spPr>
            <a:xfrm>
              <a:off x="-462" y="3057692"/>
              <a:ext cx="9783703" cy="5209974"/>
            </a:xfrm>
            <a:prstGeom prst="rect">
              <a:avLst/>
            </a:prstGeom>
          </p:spPr>
          <p:txBody>
            <a:bodyPr lIns="0" tIns="0" rIns="0" bIns="0" rtlCol="0" anchor="t">
              <a:spAutoFit/>
            </a:bodyPr>
            <a:lstStyle/>
            <a:p>
              <a:pPr algn="just">
                <a:lnSpc>
                  <a:spcPts val="3359"/>
                </a:lnSpc>
              </a:pPr>
              <a:r>
                <a:rPr lang="ru-RU" sz="2400" spc="-36" dirty="0">
                  <a:solidFill>
                    <a:srgbClr val="000000"/>
                  </a:solidFill>
                  <a:latin typeface="Abhaya Libre Regular"/>
                </a:rPr>
                <a:t>Предлагането се създава от продавачите, докато търсенето се генерира от купувачите.</a:t>
              </a:r>
            </a:p>
            <a:p>
              <a:pPr algn="just">
                <a:lnSpc>
                  <a:spcPts val="3359"/>
                </a:lnSpc>
              </a:pPr>
              <a:r>
                <a:rPr lang="ru-RU" sz="2400" spc="-36" dirty="0">
                  <a:solidFill>
                    <a:srgbClr val="000000"/>
                  </a:solidFill>
                  <a:latin typeface="Abhaya Libre Regular"/>
                </a:rPr>
                <a:t>Пазарите се опитват да намерят баланс в цената, когато предлагането и търсенето са в равновесие. Но този баланс може да бъде нарушен от фактори, различни от цената, включително доходите, очакванията, технологията, разходите за производство и броят на участващите купувачи и продавачи.</a:t>
              </a:r>
              <a:endParaRPr lang="en-US" sz="2400" spc="-36" dirty="0">
                <a:solidFill>
                  <a:srgbClr val="000000"/>
                </a:solidFill>
                <a:latin typeface="Abhaya Libre Regular"/>
              </a:endParaRPr>
            </a:p>
          </p:txBody>
        </p:sp>
        <p:sp>
          <p:nvSpPr>
            <p:cNvPr id="11" name="TextBox 11"/>
            <p:cNvSpPr txBox="1"/>
            <p:nvPr/>
          </p:nvSpPr>
          <p:spPr>
            <a:xfrm>
              <a:off x="10412344" y="3026454"/>
              <a:ext cx="11040059" cy="5209974"/>
            </a:xfrm>
            <a:prstGeom prst="rect">
              <a:avLst/>
            </a:prstGeom>
          </p:spPr>
          <p:txBody>
            <a:bodyPr lIns="0" tIns="0" rIns="0" bIns="0" rtlCol="0" anchor="t">
              <a:spAutoFit/>
            </a:bodyPr>
            <a:lstStyle/>
            <a:p>
              <a:pPr algn="just">
                <a:lnSpc>
                  <a:spcPts val="3359"/>
                </a:lnSpc>
              </a:pPr>
              <a:r>
                <a:rPr lang="ru-RU" sz="2400" spc="-36" dirty="0">
                  <a:solidFill>
                    <a:srgbClr val="000000"/>
                  </a:solidFill>
                  <a:latin typeface="Abhaya Libre Regular"/>
                </a:rPr>
                <a:t>Просто казано, количеството стоки и услуги, които са на разположение, се определя от това, което хората искат и колко готови са да купят. Продавачите увеличават производството, когато купувачите искат повече стоки и услуги. Производителите след това повишават цените, за да реализират печалба. Когато търсенето на купувачите намалява, компаниите трябва да намалят цените и, следователно, количеството стоки и услуги, които те предлагат на пазара.</a:t>
              </a:r>
              <a:endParaRPr lang="en-US" sz="2400" spc="-36" dirty="0">
                <a:solidFill>
                  <a:srgbClr val="000000"/>
                </a:solidFill>
                <a:latin typeface="Abhaya Libre Regular"/>
              </a:endParaRPr>
            </a:p>
          </p:txBody>
        </p:sp>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882105" y="115587"/>
              <a:ext cx="2693009" cy="2585288"/>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378142" y="345374"/>
              <a:ext cx="2406643" cy="2355502"/>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901497" y="183363"/>
              <a:ext cx="2111332" cy="2532789"/>
            </a:xfrm>
            <a:prstGeom prst="rect">
              <a:avLst/>
            </a:prstGeom>
          </p:spPr>
        </p:pic>
      </p:grpSp>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9614497">
            <a:off x="17215841" y="8047725"/>
            <a:ext cx="4352147" cy="4346443"/>
          </a:xfrm>
          <a:prstGeom prst="rect">
            <a:avLst/>
          </a:prstGeom>
        </p:spPr>
      </p:pic>
      <p:pic>
        <p:nvPicPr>
          <p:cNvPr id="15"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32858" y="9226909"/>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614497">
            <a:off x="17215841" y="8047725"/>
            <a:ext cx="4352147" cy="4346443"/>
          </a:xfrm>
          <a:prstGeom prst="rect">
            <a:avLst/>
          </a:prstGeom>
        </p:spPr>
      </p:pic>
      <p:grpSp>
        <p:nvGrpSpPr>
          <p:cNvPr id="7" name="Group 7"/>
          <p:cNvGrpSpPr>
            <a:grpSpLocks noChangeAspect="1"/>
          </p:cNvGrpSpPr>
          <p:nvPr/>
        </p:nvGrpSpPr>
        <p:grpSpPr>
          <a:xfrm>
            <a:off x="1985611" y="2385050"/>
            <a:ext cx="3670297" cy="6245577"/>
            <a:chOff x="0" y="0"/>
            <a:chExt cx="4198620" cy="3079750"/>
          </a:xfrm>
        </p:grpSpPr>
        <p:sp>
          <p:nvSpPr>
            <p:cNvPr id="8" name="Freeform 8"/>
            <p:cNvSpPr/>
            <p:nvPr/>
          </p:nvSpPr>
          <p:spPr>
            <a:xfrm>
              <a:off x="-12699" y="-2540"/>
              <a:ext cx="4215129" cy="3083560"/>
            </a:xfrm>
            <a:custGeom>
              <a:avLst/>
              <a:gdLst/>
              <a:ahLst/>
              <a:cxnLst/>
              <a:rect l="l" t="t" r="r" b="b"/>
              <a:pathLst>
                <a:path w="4215129" h="308356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solidFill>
              <a:srgbClr val="000000">
                <a:alpha val="0"/>
              </a:srgbClr>
            </a:solidFill>
            <a:ln w="12700">
              <a:solidFill>
                <a:srgbClr val="000000"/>
              </a:solidFill>
            </a:ln>
          </p:spPr>
        </p:sp>
      </p:grpSp>
      <p:sp>
        <p:nvSpPr>
          <p:cNvPr id="9" name="TextBox 9"/>
          <p:cNvSpPr txBox="1"/>
          <p:nvPr/>
        </p:nvSpPr>
        <p:spPr>
          <a:xfrm>
            <a:off x="4443741" y="509417"/>
            <a:ext cx="9400518" cy="765979"/>
          </a:xfrm>
          <a:prstGeom prst="rect">
            <a:avLst/>
          </a:prstGeom>
        </p:spPr>
        <p:txBody>
          <a:bodyPr wrap="square" lIns="0" tIns="0" rIns="0" bIns="0" rtlCol="0" anchor="t">
            <a:spAutoFit/>
          </a:bodyPr>
          <a:lstStyle/>
          <a:p>
            <a:pPr algn="ctr">
              <a:lnSpc>
                <a:spcPts val="5449"/>
              </a:lnSpc>
            </a:pPr>
            <a:r>
              <a:rPr lang="bg-BG" sz="6410" dirty="0">
                <a:solidFill>
                  <a:srgbClr val="000000"/>
                </a:solidFill>
                <a:latin typeface="Abhaya Libre Regular"/>
              </a:rPr>
              <a:t>Сегментиране на пазара</a:t>
            </a:r>
            <a:endParaRPr lang="en-US" sz="6410" dirty="0">
              <a:solidFill>
                <a:srgbClr val="000000"/>
              </a:solidFill>
              <a:latin typeface="Abhaya Libre Regular"/>
            </a:endParaRPr>
          </a:p>
        </p:txBody>
      </p:sp>
      <p:grpSp>
        <p:nvGrpSpPr>
          <p:cNvPr id="10" name="Group 10"/>
          <p:cNvGrpSpPr/>
          <p:nvPr/>
        </p:nvGrpSpPr>
        <p:grpSpPr>
          <a:xfrm>
            <a:off x="2861065" y="3081046"/>
            <a:ext cx="1911617" cy="4306781"/>
            <a:chOff x="-10024624" y="3563933"/>
            <a:chExt cx="2548823" cy="5742373"/>
          </a:xfrm>
        </p:grpSpPr>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024624" y="6996118"/>
              <a:ext cx="2301525" cy="2310188"/>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024624" y="3563933"/>
              <a:ext cx="2548823" cy="2405452"/>
            </a:xfrm>
            <a:prstGeom prst="rect">
              <a:avLst/>
            </a:prstGeom>
          </p:spPr>
        </p:pic>
      </p:grpSp>
      <p:sp>
        <p:nvSpPr>
          <p:cNvPr id="17" name="TextBox 16"/>
          <p:cNvSpPr txBox="1"/>
          <p:nvPr/>
        </p:nvSpPr>
        <p:spPr>
          <a:xfrm>
            <a:off x="6170550" y="1521171"/>
            <a:ext cx="10820400" cy="7478970"/>
          </a:xfrm>
          <a:prstGeom prst="rect">
            <a:avLst/>
          </a:prstGeom>
          <a:noFill/>
        </p:spPr>
        <p:txBody>
          <a:bodyPr wrap="square" rtlCol="0">
            <a:spAutoFit/>
          </a:bodyPr>
          <a:lstStyle/>
          <a:p>
            <a:pPr algn="just"/>
            <a:r>
              <a:rPr lang="ru-RU" sz="2400" b="1" dirty="0">
                <a:latin typeface="Abhaya Libre Regular" panose="020B0604020202020204" charset="0"/>
                <a:cs typeface="Abhaya Libre Regular" panose="020B0604020202020204" charset="0"/>
              </a:rPr>
              <a:t>Демографска сегментация</a:t>
            </a:r>
          </a:p>
          <a:p>
            <a:pPr algn="just"/>
            <a:r>
              <a:rPr lang="ru-RU" sz="2400" dirty="0">
                <a:latin typeface="Abhaya Libre Regular" panose="020B0604020202020204" charset="0"/>
                <a:cs typeface="Abhaya Libre Regular" panose="020B0604020202020204" charset="0"/>
              </a:rPr>
              <a:t>Това са основните характеристики, които определят вашата целева аудитория. Всеки може да бъде идентифициран като принадлежащ към определена възрастова група, ниво на доход, пол, заетост и образователно ниво.</a:t>
            </a:r>
          </a:p>
          <a:p>
            <a:pPr algn="just"/>
            <a:endParaRPr lang="ru-RU" sz="2400" dirty="0">
              <a:latin typeface="Abhaya Libre Regular" panose="020B0604020202020204" charset="0"/>
              <a:cs typeface="Abhaya Libre Regular" panose="020B0604020202020204" charset="0"/>
            </a:endParaRPr>
          </a:p>
          <a:p>
            <a:pPr algn="just"/>
            <a:r>
              <a:rPr lang="ru-RU" sz="2400" b="1" dirty="0">
                <a:latin typeface="Abhaya Libre Regular" panose="020B0604020202020204" charset="0"/>
                <a:cs typeface="Abhaya Libre Regular" panose="020B0604020202020204" charset="0"/>
              </a:rPr>
              <a:t>Психографска сегментация</a:t>
            </a:r>
          </a:p>
          <a:p>
            <a:pPr algn="just"/>
            <a:r>
              <a:rPr lang="ru-RU" sz="2400" dirty="0">
                <a:latin typeface="Abhaya Libre Regular" panose="020B0604020202020204" charset="0"/>
                <a:cs typeface="Abhaya Libre Regular" panose="020B0604020202020204" charset="0"/>
              </a:rPr>
              <a:t>Основата на тази сегментация е </a:t>
            </a:r>
            <a:r>
              <a:rPr lang="ru-RU" sz="2400" dirty="0" err="1" smtClean="0">
                <a:latin typeface="Abhaya Libre Regular" panose="020B0604020202020204" charset="0"/>
                <a:cs typeface="Abhaya Libre Regular" panose="020B0604020202020204" charset="0"/>
              </a:rPr>
              <a:t>начинът</a:t>
            </a:r>
            <a:r>
              <a:rPr lang="ru-RU" sz="2400" dirty="0" smtClean="0">
                <a:latin typeface="Abhaya Libre Regular" panose="020B0604020202020204" charset="0"/>
                <a:cs typeface="Abhaya Libre Regular" panose="020B0604020202020204" charset="0"/>
              </a:rPr>
              <a:t> </a:t>
            </a:r>
            <a:r>
              <a:rPr lang="ru-RU" sz="2400" dirty="0">
                <a:latin typeface="Abhaya Libre Regular" panose="020B0604020202020204" charset="0"/>
                <a:cs typeface="Abhaya Libre Regular" panose="020B0604020202020204" charset="0"/>
              </a:rPr>
              <a:t>на живот на отделните лица. Отношението, интересите и ценностите на </a:t>
            </a:r>
            <a:r>
              <a:rPr lang="ru-RU" sz="2400" dirty="0" err="1">
                <a:latin typeface="Abhaya Libre Regular" panose="020B0604020202020204" charset="0"/>
                <a:cs typeface="Abhaya Libre Regular" panose="020B0604020202020204" charset="0"/>
              </a:rPr>
              <a:t>отделните</a:t>
            </a:r>
            <a:r>
              <a:rPr lang="ru-RU" sz="2400" dirty="0">
                <a:latin typeface="Abhaya Libre Regular" panose="020B0604020202020204" charset="0"/>
                <a:cs typeface="Abhaya Libre Regular" panose="020B0604020202020204" charset="0"/>
              </a:rPr>
              <a:t> </a:t>
            </a:r>
            <a:r>
              <a:rPr lang="ru-RU" sz="2400" dirty="0" smtClean="0">
                <a:latin typeface="Abhaya Libre Regular" panose="020B0604020202020204" charset="0"/>
                <a:cs typeface="Abhaya Libre Regular" panose="020B0604020202020204" charset="0"/>
              </a:rPr>
              <a:t>потребители </a:t>
            </a:r>
            <a:r>
              <a:rPr lang="ru-RU" sz="2400" dirty="0">
                <a:latin typeface="Abhaya Libre Regular" panose="020B0604020202020204" charset="0"/>
                <a:cs typeface="Abhaya Libre Regular" panose="020B0604020202020204" charset="0"/>
              </a:rPr>
              <a:t>помагат на маркетолозите да ги класифицират в </a:t>
            </a:r>
            <a:r>
              <a:rPr lang="ru-RU" sz="2400" dirty="0" err="1" smtClean="0">
                <a:latin typeface="Abhaya Libre Regular" panose="020B0604020202020204" charset="0"/>
                <a:cs typeface="Abhaya Libre Regular" panose="020B0604020202020204" charset="0"/>
              </a:rPr>
              <a:t>по-малки</a:t>
            </a:r>
            <a:r>
              <a:rPr lang="ru-RU" sz="2400" dirty="0" smtClean="0">
                <a:latin typeface="Abhaya Libre Regular" panose="020B0604020202020204" charset="0"/>
                <a:cs typeface="Abhaya Libre Regular" panose="020B0604020202020204" charset="0"/>
              </a:rPr>
              <a:t> </a:t>
            </a:r>
            <a:r>
              <a:rPr lang="ru-RU" sz="2400" dirty="0">
                <a:latin typeface="Abhaya Libre Regular" panose="020B0604020202020204" charset="0"/>
                <a:cs typeface="Abhaya Libre Regular" panose="020B0604020202020204" charset="0"/>
              </a:rPr>
              <a:t>групи.</a:t>
            </a:r>
          </a:p>
          <a:p>
            <a:pPr algn="just"/>
            <a:endParaRPr lang="ru-RU" sz="2400" dirty="0">
              <a:latin typeface="Abhaya Libre Regular" panose="020B0604020202020204" charset="0"/>
              <a:cs typeface="Abhaya Libre Regular" panose="020B0604020202020204" charset="0"/>
            </a:endParaRPr>
          </a:p>
          <a:p>
            <a:pPr algn="just"/>
            <a:r>
              <a:rPr lang="ru-RU" sz="2400" b="1" dirty="0">
                <a:latin typeface="Abhaya Libre Regular" panose="020B0604020202020204" charset="0"/>
                <a:cs typeface="Abhaya Libre Regular" panose="020B0604020202020204" charset="0"/>
              </a:rPr>
              <a:t>Поведенческа сегментация</a:t>
            </a:r>
          </a:p>
          <a:p>
            <a:pPr algn="just"/>
            <a:r>
              <a:rPr lang="ru-RU" sz="2400" dirty="0">
                <a:latin typeface="Abhaya Libre Regular" panose="020B0604020202020204" charset="0"/>
                <a:cs typeface="Abhaya Libre Regular" panose="020B0604020202020204" charset="0"/>
              </a:rPr>
              <a:t>Лоялността на клиентите към определена марка помага на маркетолозите да ги класифицират в по-малки групи, като всяка група включва лица, лоялни към определена марка.</a:t>
            </a:r>
          </a:p>
          <a:p>
            <a:pPr algn="just"/>
            <a:endParaRPr lang="ru-RU" sz="2400" dirty="0">
              <a:latin typeface="Abhaya Libre Regular" panose="020B0604020202020204" charset="0"/>
              <a:cs typeface="Abhaya Libre Regular" panose="020B0604020202020204" charset="0"/>
            </a:endParaRPr>
          </a:p>
          <a:p>
            <a:pPr algn="just"/>
            <a:r>
              <a:rPr lang="ru-RU" sz="2400" b="1" dirty="0">
                <a:latin typeface="Abhaya Libre Regular" panose="020B0604020202020204" charset="0"/>
                <a:cs typeface="Abhaya Libre Regular" panose="020B0604020202020204" charset="0"/>
              </a:rPr>
              <a:t>Географска сегментация</a:t>
            </a:r>
          </a:p>
          <a:p>
            <a:pPr algn="just"/>
            <a:r>
              <a:rPr lang="ru-RU" sz="2400" dirty="0">
                <a:latin typeface="Abhaya Libre Regular" panose="020B0604020202020204" charset="0"/>
                <a:cs typeface="Abhaya Libre Regular" panose="020B0604020202020204" charset="0"/>
              </a:rPr>
              <a:t>Географската сегментация се отнася до класификацията на пазара спрямо различни географски области. Маркетолозите не могат да използват сходни стратегии за лица, живеещи на различни места.</a:t>
            </a:r>
            <a:endParaRPr lang="en-US" sz="2400" dirty="0">
              <a:latin typeface="Abhaya Libre Regular" panose="020B0604020202020204" charset="0"/>
              <a:cs typeface="Abhaya Libre Regular" panose="020B0604020202020204" charset="0"/>
            </a:endParaRPr>
          </a:p>
        </p:txBody>
      </p:sp>
      <p:pic>
        <p:nvPicPr>
          <p:cNvPr id="1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614497">
            <a:off x="17215841" y="8047725"/>
            <a:ext cx="4352147" cy="4346443"/>
          </a:xfrm>
          <a:prstGeom prst="rect">
            <a:avLst/>
          </a:prstGeom>
        </p:spPr>
      </p:pic>
      <p:sp>
        <p:nvSpPr>
          <p:cNvPr id="7" name="TextBox 7"/>
          <p:cNvSpPr txBox="1"/>
          <p:nvPr/>
        </p:nvSpPr>
        <p:spPr>
          <a:xfrm>
            <a:off x="5003631" y="699566"/>
            <a:ext cx="8280738" cy="770736"/>
          </a:xfrm>
          <a:prstGeom prst="rect">
            <a:avLst/>
          </a:prstGeom>
        </p:spPr>
        <p:txBody>
          <a:bodyPr lIns="0" tIns="0" rIns="0" bIns="0" rtlCol="0" anchor="t">
            <a:spAutoFit/>
          </a:bodyPr>
          <a:lstStyle/>
          <a:p>
            <a:pPr algn="ctr">
              <a:lnSpc>
                <a:spcPts val="5449"/>
              </a:lnSpc>
            </a:pPr>
            <a:r>
              <a:rPr lang="bg-BG" sz="6410" dirty="0">
                <a:solidFill>
                  <a:srgbClr val="000000"/>
                </a:solidFill>
                <a:latin typeface="Abhaya Libre Regular"/>
              </a:rPr>
              <a:t>Целева аудитория</a:t>
            </a:r>
            <a:endParaRPr lang="en-US" sz="6410" dirty="0">
              <a:solidFill>
                <a:srgbClr val="000000"/>
              </a:solidFill>
              <a:latin typeface="Abhaya Libre Regular"/>
            </a:endParaRPr>
          </a:p>
        </p:txBody>
      </p:sp>
      <p:sp>
        <p:nvSpPr>
          <p:cNvPr id="15" name="TextBox 14"/>
          <p:cNvSpPr txBox="1"/>
          <p:nvPr/>
        </p:nvSpPr>
        <p:spPr>
          <a:xfrm>
            <a:off x="1700485" y="2180334"/>
            <a:ext cx="10591800" cy="7109639"/>
          </a:xfrm>
          <a:prstGeom prst="rect">
            <a:avLst/>
          </a:prstGeom>
          <a:noFill/>
        </p:spPr>
        <p:txBody>
          <a:bodyPr wrap="square" rtlCol="0">
            <a:spAutoFit/>
          </a:bodyPr>
          <a:lstStyle/>
          <a:p>
            <a:pPr algn="just"/>
            <a:r>
              <a:rPr lang="ru-RU" sz="2400" dirty="0">
                <a:latin typeface="Abhaya Libre Regular" panose="020B0604020202020204" charset="0"/>
                <a:cs typeface="Abhaya Libre Regular" panose="020B0604020202020204" charset="0"/>
              </a:rPr>
              <a:t>Целевата аудитория е група хора, които са идентифицирани като най-вероятни потенциални клиенти за </a:t>
            </a:r>
            <a:r>
              <a:rPr lang="ru-RU" sz="2400" dirty="0" smtClean="0">
                <a:latin typeface="Abhaya Libre Regular" panose="020B0604020202020204" charset="0"/>
                <a:cs typeface="Abhaya Libre Regular" panose="020B0604020202020204" charset="0"/>
              </a:rPr>
              <a:t>даден продукт </a:t>
            </a:r>
            <a:r>
              <a:rPr lang="ru-RU" sz="2400" dirty="0">
                <a:latin typeface="Abhaya Libre Regular" panose="020B0604020202020204" charset="0"/>
                <a:cs typeface="Abhaya Libre Regular" panose="020B0604020202020204" charset="0"/>
              </a:rPr>
              <a:t>поради споделените им характеристики, като възраст, доход и начин на живот.</a:t>
            </a:r>
          </a:p>
          <a:p>
            <a:pPr algn="just"/>
            <a:endParaRPr lang="ru-RU" sz="2400" dirty="0">
              <a:latin typeface="Abhaya Libre Regular" panose="020B0604020202020204" charset="0"/>
              <a:cs typeface="Abhaya Libre Regular" panose="020B0604020202020204" charset="0"/>
            </a:endParaRPr>
          </a:p>
          <a:p>
            <a:pPr algn="just"/>
            <a:r>
              <a:rPr lang="ru-RU" sz="2400" dirty="0">
                <a:latin typeface="Abhaya Libre Regular" panose="020B0604020202020204" charset="0"/>
                <a:cs typeface="Abhaya Libre Regular" panose="020B0604020202020204" charset="0"/>
              </a:rPr>
              <a:t>Как да дефинирате целевата аудитория на продукта? - Част от създаването на нов продукт е предвиждането на </a:t>
            </a:r>
            <a:r>
              <a:rPr lang="ru-RU" sz="2400" dirty="0" err="1" smtClean="0">
                <a:latin typeface="Abhaya Libre Regular" panose="020B0604020202020204" charset="0"/>
                <a:cs typeface="Abhaya Libre Regular" panose="020B0604020202020204" charset="0"/>
              </a:rPr>
              <a:t>желанията</a:t>
            </a:r>
            <a:r>
              <a:rPr lang="ru-RU" sz="2400" dirty="0" smtClean="0">
                <a:latin typeface="Abhaya Libre Regular" panose="020B0604020202020204" charset="0"/>
                <a:cs typeface="Abhaya Libre Regular" panose="020B0604020202020204" charset="0"/>
              </a:rPr>
              <a:t> на </a:t>
            </a:r>
            <a:r>
              <a:rPr lang="ru-RU" sz="2400" dirty="0" err="1" smtClean="0">
                <a:latin typeface="Abhaya Libre Regular" panose="020B0604020202020204" charset="0"/>
                <a:cs typeface="Abhaya Libre Regular" panose="020B0604020202020204" charset="0"/>
              </a:rPr>
              <a:t>потребителите</a:t>
            </a:r>
            <a:r>
              <a:rPr lang="ru-RU" sz="2400" dirty="0" smtClean="0">
                <a:latin typeface="Abhaya Libre Regular" panose="020B0604020202020204" charset="0"/>
                <a:cs typeface="Abhaya Libre Regular" panose="020B0604020202020204" charset="0"/>
              </a:rPr>
              <a:t>.</a:t>
            </a:r>
            <a:endParaRPr lang="ru-RU" sz="2400" dirty="0">
              <a:latin typeface="Abhaya Libre Regular" panose="020B0604020202020204" charset="0"/>
              <a:cs typeface="Abhaya Libre Regular" panose="020B0604020202020204" charset="0"/>
            </a:endParaRPr>
          </a:p>
          <a:p>
            <a:pPr algn="just"/>
            <a:endParaRPr lang="ru-RU" sz="2400" dirty="0">
              <a:latin typeface="Abhaya Libre Regular" panose="020B0604020202020204" charset="0"/>
              <a:cs typeface="Abhaya Libre Regular" panose="020B0604020202020204" charset="0"/>
            </a:endParaRPr>
          </a:p>
          <a:p>
            <a:pPr algn="just"/>
            <a:r>
              <a:rPr lang="ru-RU" sz="2400" dirty="0">
                <a:latin typeface="Abhaya Libre Regular" panose="020B0604020202020204" charset="0"/>
                <a:cs typeface="Abhaya Libre Regular" panose="020B0604020202020204" charset="0"/>
              </a:rPr>
              <a:t>Новият продукт трябва да задоволи нужда или да реши проблем, или и двете. </a:t>
            </a:r>
            <a:r>
              <a:rPr lang="ru-RU" sz="2400" dirty="0" smtClean="0">
                <a:latin typeface="Abhaya Libre Regular" panose="020B0604020202020204" charset="0"/>
                <a:cs typeface="Abhaya Libre Regular" panose="020B0604020202020204" charset="0"/>
              </a:rPr>
              <a:t>Те вероятно </a:t>
            </a:r>
            <a:r>
              <a:rPr lang="ru-RU" sz="2400" dirty="0">
                <a:latin typeface="Abhaya Libre Regular" panose="020B0604020202020204" charset="0"/>
                <a:cs typeface="Abhaya Libre Regular" panose="020B0604020202020204" charset="0"/>
              </a:rPr>
              <a:t>не са универсални, освен ако не става дума за нещо като водопроводна система. По-скоро, те са необходими за </a:t>
            </a:r>
            <a:r>
              <a:rPr lang="ru-RU" sz="2400" dirty="0" smtClean="0">
                <a:latin typeface="Abhaya Libre Regular" panose="020B0604020202020204" charset="0"/>
                <a:cs typeface="Abhaya Libre Regular" panose="020B0604020202020204" charset="0"/>
              </a:rPr>
              <a:t>определено </a:t>
            </a:r>
            <a:r>
              <a:rPr lang="ru-RU" sz="2400" dirty="0">
                <a:latin typeface="Abhaya Libre Regular" panose="020B0604020202020204" charset="0"/>
                <a:cs typeface="Abhaya Libre Regular" panose="020B0604020202020204" charset="0"/>
              </a:rPr>
              <a:t>подмножество от потребители, като например </a:t>
            </a:r>
            <a:r>
              <a:rPr lang="ru-RU" sz="2400" dirty="0" err="1">
                <a:latin typeface="Abhaya Libre Regular" panose="020B0604020202020204" charset="0"/>
                <a:cs typeface="Abhaya Libre Regular" panose="020B0604020202020204" charset="0"/>
              </a:rPr>
              <a:t>екологично</a:t>
            </a:r>
            <a:r>
              <a:rPr lang="ru-RU" sz="2400" dirty="0">
                <a:latin typeface="Abhaya Libre Regular" panose="020B0604020202020204" charset="0"/>
                <a:cs typeface="Abhaya Libre Regular" panose="020B0604020202020204" charset="0"/>
              </a:rPr>
              <a:t> </a:t>
            </a:r>
            <a:r>
              <a:rPr lang="ru-RU" sz="2400" dirty="0" err="1" smtClean="0">
                <a:latin typeface="Abhaya Libre Regular" panose="020B0604020202020204" charset="0"/>
                <a:cs typeface="Abhaya Libre Regular" panose="020B0604020202020204" charset="0"/>
              </a:rPr>
              <a:t>информираните</a:t>
            </a:r>
            <a:r>
              <a:rPr lang="ru-RU" sz="2400" dirty="0" smtClean="0">
                <a:latin typeface="Abhaya Libre Regular" panose="020B0604020202020204" charset="0"/>
                <a:cs typeface="Abhaya Libre Regular" panose="020B0604020202020204" charset="0"/>
              </a:rPr>
              <a:t> </a:t>
            </a:r>
            <a:r>
              <a:rPr lang="ru-RU" sz="2400" dirty="0">
                <a:latin typeface="Abhaya Libre Regular" panose="020B0604020202020204" charset="0"/>
                <a:cs typeface="Abhaya Libre Regular" panose="020B0604020202020204" charset="0"/>
              </a:rPr>
              <a:t>вегетарианци, </a:t>
            </a:r>
            <a:r>
              <a:rPr lang="ru-RU" sz="2400" dirty="0" err="1" smtClean="0">
                <a:latin typeface="Abhaya Libre Regular" panose="020B0604020202020204" charset="0"/>
                <a:cs typeface="Abhaya Libre Regular" panose="020B0604020202020204" charset="0"/>
              </a:rPr>
              <a:t>фенове</a:t>
            </a:r>
            <a:r>
              <a:rPr lang="ru-RU" sz="2400" dirty="0" smtClean="0">
                <a:latin typeface="Abhaya Libre Regular" panose="020B0604020202020204" charset="0"/>
                <a:cs typeface="Abhaya Libre Regular" panose="020B0604020202020204" charset="0"/>
              </a:rPr>
              <a:t> на науката </a:t>
            </a:r>
            <a:r>
              <a:rPr lang="ru-RU" sz="2400" dirty="0">
                <a:latin typeface="Abhaya Libre Regular" panose="020B0604020202020204" charset="0"/>
                <a:cs typeface="Abhaya Libre Regular" panose="020B0604020202020204" charset="0"/>
              </a:rPr>
              <a:t>или </a:t>
            </a:r>
            <a:r>
              <a:rPr lang="ru-RU" sz="2400" dirty="0" smtClean="0">
                <a:latin typeface="Abhaya Libre Regular" panose="020B0604020202020204" charset="0"/>
                <a:cs typeface="Abhaya Libre Regular" panose="020B0604020202020204" charset="0"/>
              </a:rPr>
              <a:t>обожатели </a:t>
            </a:r>
            <a:r>
              <a:rPr lang="ru-RU" sz="2400" dirty="0">
                <a:latin typeface="Abhaya Libre Regular" panose="020B0604020202020204" charset="0"/>
                <a:cs typeface="Abhaya Libre Regular" panose="020B0604020202020204" charset="0"/>
              </a:rPr>
              <a:t>на активния отдих. Той може да привлече тийнейджъри или </a:t>
            </a:r>
            <a:r>
              <a:rPr lang="ru-RU" sz="2400" dirty="0" err="1" smtClean="0">
                <a:latin typeface="Abhaya Libre Regular" panose="020B0604020202020204" charset="0"/>
                <a:cs typeface="Abhaya Libre Regular" panose="020B0604020202020204" charset="0"/>
              </a:rPr>
              <a:t>професионалисти</a:t>
            </a:r>
            <a:r>
              <a:rPr lang="ru-RU" sz="2400" dirty="0">
                <a:latin typeface="Abhaya Libre Regular" panose="020B0604020202020204" charset="0"/>
                <a:cs typeface="Abhaya Libre Regular" panose="020B0604020202020204" charset="0"/>
              </a:rPr>
              <a:t>, хора, които търсят добра сделка.</a:t>
            </a:r>
          </a:p>
          <a:p>
            <a:pPr algn="just"/>
            <a:endParaRPr lang="ru-RU" sz="2400" dirty="0">
              <a:latin typeface="Abhaya Libre Regular" panose="020B0604020202020204" charset="0"/>
              <a:cs typeface="Abhaya Libre Regular" panose="020B0604020202020204" charset="0"/>
            </a:endParaRPr>
          </a:p>
          <a:p>
            <a:pPr algn="just"/>
            <a:r>
              <a:rPr lang="ru-RU" sz="2400" dirty="0">
                <a:latin typeface="Abhaya Libre Regular" panose="020B0604020202020204" charset="0"/>
                <a:cs typeface="Abhaya Libre Regular" panose="020B0604020202020204" charset="0"/>
              </a:rPr>
              <a:t>Представянето на целевата аудитория е част от процеса на създаване и изграждане на продукта и влияе на решенията относно опаковката, маркетинга и позиционирането му.</a:t>
            </a:r>
          </a:p>
        </p:txBody>
      </p:sp>
      <p:pic>
        <p:nvPicPr>
          <p:cNvPr id="9" name="Picture 8" descr="A picture containing person, outdoor, sport&#10;&#10;Description automatically generated">
            <a:extLst>
              <a:ext uri="{FF2B5EF4-FFF2-40B4-BE49-F238E27FC236}">
                <a16:creationId xmlns:a16="http://schemas.microsoft.com/office/drawing/2014/main" xmlns="" id="{49906D1B-8E42-4D34-D26D-552F6347EEB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948199" y="3367284"/>
            <a:ext cx="3639316" cy="5467849"/>
          </a:xfrm>
          <a:prstGeom prst="rect">
            <a:avLst/>
          </a:prstGeom>
        </p:spPr>
      </p:pic>
      <p:pic>
        <p:nvPicPr>
          <p:cNvPr id="1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0" name="Picture 14">
            <a:extLst>
              <a:ext uri="{FF2B5EF4-FFF2-40B4-BE49-F238E27FC236}">
                <a16:creationId xmlns:a16="http://schemas.microsoft.com/office/drawing/2014/main" xmlns="" id="{46D71802-9D8F-787F-40B6-C86BC8FE40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1808" y="1951181"/>
            <a:ext cx="9796887" cy="7035946"/>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8"/>
          <a:srcRect/>
          <a:stretch>
            <a:fillRect/>
          </a:stretch>
        </p:blipFill>
        <p:spPr>
          <a:xfrm>
            <a:off x="16418708" y="0"/>
            <a:ext cx="1869292" cy="1869292"/>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9614497">
            <a:off x="17215841" y="8047725"/>
            <a:ext cx="4352147" cy="4346443"/>
          </a:xfrm>
          <a:prstGeom prst="rect">
            <a:avLst/>
          </a:prstGeom>
        </p:spPr>
      </p:pic>
      <p:sp>
        <p:nvSpPr>
          <p:cNvPr id="7" name="TextBox 7"/>
          <p:cNvSpPr txBox="1"/>
          <p:nvPr/>
        </p:nvSpPr>
        <p:spPr>
          <a:xfrm>
            <a:off x="4789883" y="475817"/>
            <a:ext cx="8280738" cy="765979"/>
          </a:xfrm>
          <a:prstGeom prst="rect">
            <a:avLst/>
          </a:prstGeom>
        </p:spPr>
        <p:txBody>
          <a:bodyPr lIns="0" tIns="0" rIns="0" bIns="0" rtlCol="0" anchor="t">
            <a:spAutoFit/>
          </a:bodyPr>
          <a:lstStyle/>
          <a:p>
            <a:pPr algn="ctr">
              <a:lnSpc>
                <a:spcPts val="5449"/>
              </a:lnSpc>
            </a:pPr>
            <a:r>
              <a:rPr lang="bg-BG" sz="6410" dirty="0">
                <a:solidFill>
                  <a:srgbClr val="000000"/>
                </a:solidFill>
                <a:latin typeface="Abhaya Libre Regular"/>
              </a:rPr>
              <a:t>Пазарни изследвания</a:t>
            </a:r>
          </a:p>
        </p:txBody>
      </p:sp>
      <p:sp>
        <p:nvSpPr>
          <p:cNvPr id="15" name="TextBox 14"/>
          <p:cNvSpPr txBox="1"/>
          <p:nvPr/>
        </p:nvSpPr>
        <p:spPr>
          <a:xfrm>
            <a:off x="318989" y="1621584"/>
            <a:ext cx="17449800" cy="7109639"/>
          </a:xfrm>
          <a:prstGeom prst="rect">
            <a:avLst/>
          </a:prstGeom>
          <a:noFill/>
        </p:spPr>
        <p:txBody>
          <a:bodyPr wrap="square" rtlCol="0">
            <a:spAutoFit/>
          </a:bodyPr>
          <a:lstStyle/>
          <a:p>
            <a:pPr algn="just"/>
            <a:r>
              <a:rPr lang="ru-RU" sz="2400" dirty="0">
                <a:latin typeface="Abhaya Libre Regular" panose="020B0604020202020204" charset="0"/>
                <a:cs typeface="Abhaya Libre Regular" panose="020B0604020202020204" charset="0"/>
              </a:rPr>
              <a:t>Пазарните изследвания са процесът на събиране, анализ и интерпретация на данни за конкурентите, целевите пазари или цялата индустрия. Предприемачите могат да използват пазарните изследвания, за да вземат добре информирани решения, тъй като те премахват част от догадките относно взаимодействието с клиентите и предоставят идеи за проекти, които имат най-голям потенциал.</a:t>
            </a:r>
          </a:p>
          <a:p>
            <a:pPr algn="just"/>
            <a:endParaRPr lang="ru-RU" sz="2400" dirty="0">
              <a:latin typeface="Abhaya Libre Regular" panose="020B0604020202020204" charset="0"/>
              <a:cs typeface="Abhaya Libre Regular" panose="020B0604020202020204" charset="0"/>
            </a:endParaRPr>
          </a:p>
          <a:p>
            <a:pPr algn="just"/>
            <a:r>
              <a:rPr lang="ru-RU" sz="2400" dirty="0">
                <a:latin typeface="Abhaya Libre Regular" panose="020B0604020202020204" charset="0"/>
                <a:cs typeface="Abhaya Libre Regular" panose="020B0604020202020204" charset="0"/>
              </a:rPr>
              <a:t>Компаниите използват пазарните изследвания на различни етапи от развитието си по различни причини. </a:t>
            </a:r>
            <a:r>
              <a:rPr lang="ru-RU" sz="2400" i="1" dirty="0">
                <a:latin typeface="Abhaya Libre Regular" panose="020B0604020202020204" charset="0"/>
                <a:cs typeface="Abhaya Libre Regular" panose="020B0604020202020204" charset="0"/>
              </a:rPr>
              <a:t>Пазарните изследвания могат да се използват за:</a:t>
            </a:r>
          </a:p>
          <a:p>
            <a:pPr marL="342900" indent="-342900" algn="just">
              <a:buFont typeface="Arial" panose="020B0604020202020204" pitchFamily="34" charset="0"/>
              <a:buChar char="•"/>
            </a:pPr>
            <a:r>
              <a:rPr lang="ru-RU" sz="2400" dirty="0">
                <a:latin typeface="Abhaya Libre Regular" panose="020B0604020202020204" charset="0"/>
                <a:cs typeface="Abhaya Libre Regular" panose="020B0604020202020204" charset="0"/>
              </a:rPr>
              <a:t>Идентифициране на нови пазари. Пазарните изследвания могат да ви помогнат да откриете нуждата от вашия продукт на пазари, които никога не сте разглеждали.</a:t>
            </a:r>
          </a:p>
          <a:p>
            <a:pPr marL="342900" indent="-342900" algn="just">
              <a:buFont typeface="Arial" panose="020B0604020202020204" pitchFamily="34" charset="0"/>
              <a:buChar char="•"/>
            </a:pPr>
            <a:r>
              <a:rPr lang="ru-RU" sz="2400" dirty="0">
                <a:latin typeface="Abhaya Libre Regular" panose="020B0604020202020204" charset="0"/>
                <a:cs typeface="Abhaya Libre Regular" panose="020B0604020202020204" charset="0"/>
              </a:rPr>
              <a:t>Следване на нови пазарни тенденции. Пазарните изследвания могат да покажат нови тенденции и да ви помогнат да определите стратегии за адаптиране към нови пазарни условия.</a:t>
            </a:r>
          </a:p>
          <a:p>
            <a:pPr marL="342900" indent="-342900" algn="just">
              <a:buFont typeface="Arial" panose="020B0604020202020204" pitchFamily="34" charset="0"/>
              <a:buChar char="•"/>
            </a:pPr>
            <a:r>
              <a:rPr lang="ru-RU" sz="2400" dirty="0">
                <a:latin typeface="Abhaya Libre Regular" panose="020B0604020202020204" charset="0"/>
                <a:cs typeface="Abhaya Libre Regular" panose="020B0604020202020204" charset="0"/>
              </a:rPr>
              <a:t>Определяне на търсенето на нов продукт или услуга. Фокус групи и анкети могат да ви дадат представа за полезността на вашия продукт за потребителите.</a:t>
            </a:r>
          </a:p>
          <a:p>
            <a:pPr marL="342900" indent="-342900" algn="just">
              <a:buFont typeface="Arial" panose="020B0604020202020204" pitchFamily="34" charset="0"/>
              <a:buChar char="•"/>
            </a:pPr>
            <a:r>
              <a:rPr lang="ru-RU" sz="2400" dirty="0">
                <a:latin typeface="Abhaya Libre Regular" panose="020B0604020202020204" charset="0"/>
                <a:cs typeface="Abhaya Libre Regular" panose="020B0604020202020204" charset="0"/>
              </a:rPr>
              <a:t>Намиране на идеално съответствие между продукт и пазар. Пазарните изследвания могат да ви помогнат да откриете най-подходящото време, място и аудитория за вашия продукт.</a:t>
            </a:r>
          </a:p>
          <a:p>
            <a:pPr marL="342900" indent="-342900" algn="just">
              <a:buFont typeface="Arial" panose="020B0604020202020204" pitchFamily="34" charset="0"/>
              <a:buChar char="•"/>
            </a:pPr>
            <a:r>
              <a:rPr lang="ru-RU" sz="2400" dirty="0">
                <a:latin typeface="Abhaya Libre Regular" panose="020B0604020202020204" charset="0"/>
                <a:cs typeface="Abhaya Libre Regular" panose="020B0604020202020204" charset="0"/>
              </a:rPr>
              <a:t>Засилване на вашата бизнес дейност. Всички проблемни области във вашата бизнес </a:t>
            </a:r>
            <a:r>
              <a:rPr lang="ru-RU" sz="2400" dirty="0" err="1">
                <a:latin typeface="Abhaya Libre Regular" panose="020B0604020202020204" charset="0"/>
                <a:cs typeface="Abhaya Libre Regular" panose="020B0604020202020204" charset="0"/>
              </a:rPr>
              <a:t>дейност</a:t>
            </a:r>
            <a:r>
              <a:rPr lang="ru-RU" sz="2400" dirty="0">
                <a:latin typeface="Abhaya Libre Regular" panose="020B0604020202020204" charset="0"/>
                <a:cs typeface="Abhaya Libre Regular" panose="020B0604020202020204" charset="0"/>
              </a:rPr>
              <a:t> </a:t>
            </a:r>
            <a:r>
              <a:rPr lang="ru-RU" sz="2400" dirty="0" err="1" smtClean="0">
                <a:latin typeface="Abhaya Libre Regular" panose="020B0604020202020204" charset="0"/>
                <a:cs typeface="Abhaya Libre Regular" panose="020B0604020202020204" charset="0"/>
              </a:rPr>
              <a:t>трябва</a:t>
            </a:r>
            <a:r>
              <a:rPr lang="ru-RU" sz="2400" dirty="0" smtClean="0">
                <a:latin typeface="Abhaya Libre Regular" panose="020B0604020202020204" charset="0"/>
                <a:cs typeface="Abhaya Libre Regular" panose="020B0604020202020204" charset="0"/>
              </a:rPr>
              <a:t> </a:t>
            </a:r>
            <a:r>
              <a:rPr lang="ru-RU" sz="2400" dirty="0">
                <a:latin typeface="Abhaya Libre Regular" panose="020B0604020202020204" charset="0"/>
                <a:cs typeface="Abhaya Libre Regular" panose="020B0604020202020204" charset="0"/>
              </a:rPr>
              <a:t>да бъдат идентифицирани рано, за да се предотвратят </a:t>
            </a:r>
            <a:r>
              <a:rPr lang="ru-RU" sz="2400" dirty="0" err="1">
                <a:latin typeface="Abhaya Libre Regular" panose="020B0604020202020204" charset="0"/>
                <a:cs typeface="Abhaya Libre Regular" panose="020B0604020202020204" charset="0"/>
              </a:rPr>
              <a:t>скъпи</a:t>
            </a:r>
            <a:r>
              <a:rPr lang="ru-RU" sz="2400" dirty="0">
                <a:latin typeface="Abhaya Libre Regular" panose="020B0604020202020204" charset="0"/>
                <a:cs typeface="Abhaya Libre Regular" panose="020B0604020202020204" charset="0"/>
              </a:rPr>
              <a:t> </a:t>
            </a:r>
            <a:r>
              <a:rPr lang="ru-RU" sz="2400" dirty="0" err="1" smtClean="0">
                <a:latin typeface="Abhaya Libre Regular" panose="020B0604020202020204" charset="0"/>
                <a:cs typeface="Abhaya Libre Regular" panose="020B0604020202020204" charset="0"/>
              </a:rPr>
              <a:t>катастрофи</a:t>
            </a:r>
            <a:r>
              <a:rPr lang="ru-RU" sz="2400" dirty="0" smtClean="0">
                <a:latin typeface="Abhaya Libre Regular" panose="020B0604020202020204" charset="0"/>
                <a:cs typeface="Abhaya Libre Regular" panose="020B0604020202020204" charset="0"/>
              </a:rPr>
              <a:t> </a:t>
            </a:r>
            <a:r>
              <a:rPr lang="ru-RU" sz="2400" dirty="0" err="1" smtClean="0">
                <a:latin typeface="Abhaya Libre Regular" panose="020B0604020202020204" charset="0"/>
                <a:cs typeface="Abhaya Libre Regular" panose="020B0604020202020204" charset="0"/>
              </a:rPr>
              <a:t>по-късно</a:t>
            </a:r>
            <a:r>
              <a:rPr lang="ru-RU" sz="2400" dirty="0">
                <a:latin typeface="Abhaya Libre Regular" panose="020B0604020202020204" charset="0"/>
                <a:cs typeface="Abhaya Libre Regular" panose="020B0604020202020204" charset="0"/>
              </a:rPr>
              <a:t>.</a:t>
            </a:r>
          </a:p>
          <a:p>
            <a:pPr marL="342900" indent="-342900" algn="just">
              <a:buFont typeface="Arial" panose="020B0604020202020204" pitchFamily="34" charset="0"/>
              <a:buChar char="•"/>
            </a:pPr>
            <a:r>
              <a:rPr lang="ru-RU" sz="2400" dirty="0">
                <a:latin typeface="Abhaya Libre Regular" panose="020B0604020202020204" charset="0"/>
                <a:cs typeface="Abhaya Libre Regular" panose="020B0604020202020204" charset="0"/>
              </a:rPr>
              <a:t>Подобряване на репутацията на марката. Разбирането как потребителите възприемат </a:t>
            </a:r>
            <a:r>
              <a:rPr lang="ru-RU" sz="2400" dirty="0" err="1">
                <a:latin typeface="Abhaya Libre Regular" panose="020B0604020202020204" charset="0"/>
                <a:cs typeface="Abhaya Libre Regular" panose="020B0604020202020204" charset="0"/>
              </a:rPr>
              <a:t>вашата</a:t>
            </a:r>
            <a:r>
              <a:rPr lang="ru-RU" sz="2400" dirty="0">
                <a:latin typeface="Abhaya Libre Regular" panose="020B0604020202020204" charset="0"/>
                <a:cs typeface="Abhaya Libre Regular" panose="020B0604020202020204" charset="0"/>
              </a:rPr>
              <a:t> </a:t>
            </a:r>
            <a:r>
              <a:rPr lang="ru-RU" sz="2400" dirty="0" smtClean="0">
                <a:latin typeface="Abhaya Libre Regular" panose="020B0604020202020204" charset="0"/>
                <a:cs typeface="Abhaya Libre Regular" panose="020B0604020202020204" charset="0"/>
              </a:rPr>
              <a:t>марка, </a:t>
            </a:r>
            <a:r>
              <a:rPr lang="ru-RU" sz="2400" dirty="0">
                <a:latin typeface="Abhaya Libre Regular" panose="020B0604020202020204" charset="0"/>
                <a:cs typeface="Abhaya Libre Regular" panose="020B0604020202020204" charset="0"/>
              </a:rPr>
              <a:t>може да ви помогне да си оформите стратегиите за управление на марката в бъдеще.</a:t>
            </a:r>
          </a:p>
        </p:txBody>
      </p:sp>
      <p:pic>
        <p:nvPicPr>
          <p:cNvPr id="11"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6456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98262"/>
            <a:ext cx="19062365" cy="3086100"/>
            <a:chOff x="0" y="0"/>
            <a:chExt cx="5020540" cy="812800"/>
          </a:xfrm>
        </p:grpSpPr>
        <p:sp>
          <p:nvSpPr>
            <p:cNvPr id="3" name="Freeform 3"/>
            <p:cNvSpPr/>
            <p:nvPr/>
          </p:nvSpPr>
          <p:spPr>
            <a:xfrm>
              <a:off x="0" y="0"/>
              <a:ext cx="5020540" cy="812800"/>
            </a:xfrm>
            <a:custGeom>
              <a:avLst/>
              <a:gdLst/>
              <a:ahLst/>
              <a:cxnLst/>
              <a:rect l="l" t="t" r="r" b="b"/>
              <a:pathLst>
                <a:path w="5020540" h="812800">
                  <a:moveTo>
                    <a:pt x="0" y="0"/>
                  </a:moveTo>
                  <a:lnTo>
                    <a:pt x="5020540" y="0"/>
                  </a:lnTo>
                  <a:lnTo>
                    <a:pt x="5020540" y="812800"/>
                  </a:lnTo>
                  <a:lnTo>
                    <a:pt x="0" y="812800"/>
                  </a:lnTo>
                  <a:close/>
                </a:path>
              </a:pathLst>
            </a:custGeom>
            <a:solidFill>
              <a:srgbClr val="D0E9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947194">
            <a:off x="6660949" y="7604935"/>
            <a:ext cx="5364129" cy="5364129"/>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632120">
            <a:off x="-2431639" y="-1705919"/>
            <a:ext cx="5721823" cy="56698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571149">
            <a:off x="-2523144" y="7570662"/>
            <a:ext cx="6836042" cy="6773896"/>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800000">
            <a:off x="15156600" y="8264626"/>
            <a:ext cx="3334026" cy="3588482"/>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800000">
            <a:off x="1904437" y="-772267"/>
            <a:ext cx="2556197" cy="2751289"/>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9614497">
            <a:off x="17189899" y="6091404"/>
            <a:ext cx="4352147" cy="4346443"/>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420380">
            <a:off x="5570971" y="-4349323"/>
            <a:ext cx="5810576" cy="5802961"/>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167270">
            <a:off x="-3176552" y="4860538"/>
            <a:ext cx="4881157" cy="4874760"/>
          </a:xfrm>
          <a:prstGeom prst="rect">
            <a:avLst/>
          </a:prstGeom>
        </p:spPr>
      </p:pic>
      <p:grpSp>
        <p:nvGrpSpPr>
          <p:cNvPr id="13" name="Group 13"/>
          <p:cNvGrpSpPr/>
          <p:nvPr/>
        </p:nvGrpSpPr>
        <p:grpSpPr>
          <a:xfrm rot="-10800000">
            <a:off x="1170764" y="8531326"/>
            <a:ext cx="2900572" cy="807705"/>
            <a:chOff x="0" y="0"/>
            <a:chExt cx="3867430" cy="1076939"/>
          </a:xfrm>
        </p:grpSpPr>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0" y="458151"/>
              <a:ext cx="3867430" cy="618789"/>
            </a:xfrm>
            <a:prstGeom prst="rect">
              <a:avLst/>
            </a:prstGeom>
          </p:spPr>
        </p:pic>
      </p:grpSp>
      <p:sp>
        <p:nvSpPr>
          <p:cNvPr id="16" name="TextBox 16"/>
          <p:cNvSpPr txBox="1"/>
          <p:nvPr/>
        </p:nvSpPr>
        <p:spPr>
          <a:xfrm>
            <a:off x="2509131" y="3927013"/>
            <a:ext cx="14307856" cy="1904367"/>
          </a:xfrm>
          <a:prstGeom prst="rect">
            <a:avLst/>
          </a:prstGeom>
        </p:spPr>
        <p:txBody>
          <a:bodyPr lIns="0" tIns="0" rIns="0" bIns="0" rtlCol="0" anchor="t">
            <a:spAutoFit/>
          </a:bodyPr>
          <a:lstStyle/>
          <a:p>
            <a:pPr algn="ctr">
              <a:lnSpc>
                <a:spcPct val="150000"/>
              </a:lnSpc>
            </a:pPr>
            <a:r>
              <a:rPr lang="bg-BG" sz="9000" dirty="0">
                <a:solidFill>
                  <a:srgbClr val="04989E"/>
                </a:solidFill>
                <a:latin typeface="Abhaya Libre Regular"/>
              </a:rPr>
              <a:t>Целева аудитория</a:t>
            </a:r>
            <a:endParaRPr lang="en-US" sz="9000" dirty="0">
              <a:solidFill>
                <a:srgbClr val="04989E"/>
              </a:solidFill>
              <a:latin typeface="Abhaya Libre Regular"/>
            </a:endParaRPr>
          </a:p>
        </p:txBody>
      </p:sp>
      <p:pic>
        <p:nvPicPr>
          <p:cNvPr id="17" name="Picture 17"/>
          <p:cNvPicPr>
            <a:picLocks noChangeAspect="1"/>
          </p:cNvPicPr>
          <p:nvPr/>
        </p:nvPicPr>
        <p:blipFill>
          <a:blip r:embed="rId17"/>
          <a:srcRect/>
          <a:stretch>
            <a:fillRect/>
          </a:stretch>
        </p:blipFill>
        <p:spPr>
          <a:xfrm>
            <a:off x="16418708" y="0"/>
            <a:ext cx="1869292" cy="1869292"/>
          </a:xfrm>
          <a:prstGeom prst="rect">
            <a:avLst/>
          </a:prstGeom>
        </p:spPr>
      </p:pic>
      <p:pic>
        <p:nvPicPr>
          <p:cNvPr id="19"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8538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614497">
            <a:off x="-1147374" y="7574079"/>
            <a:ext cx="4352147" cy="4346443"/>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0770731" y="4768328"/>
            <a:ext cx="7775659" cy="1894433"/>
          </a:xfrm>
          <a:prstGeom prst="rect">
            <a:avLst/>
          </a:prstGeom>
        </p:spPr>
      </p:pic>
      <p:pic>
        <p:nvPicPr>
          <p:cNvPr id="3" name="Picture 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13233" y="1595069"/>
            <a:ext cx="1081108" cy="1122795"/>
          </a:xfrm>
          <a:prstGeom prst="rect">
            <a:avLst/>
          </a:prstGeom>
        </p:spPr>
      </p:pic>
      <p:grpSp>
        <p:nvGrpSpPr>
          <p:cNvPr id="4" name="Group 4"/>
          <p:cNvGrpSpPr/>
          <p:nvPr/>
        </p:nvGrpSpPr>
        <p:grpSpPr>
          <a:xfrm>
            <a:off x="14658560" y="2060782"/>
            <a:ext cx="657082" cy="657082"/>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989E"/>
            </a:solidFill>
          </p:spPr>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7" name="Group 7"/>
          <p:cNvGrpSpPr/>
          <p:nvPr/>
        </p:nvGrpSpPr>
        <p:grpSpPr>
          <a:xfrm>
            <a:off x="13665800" y="3547556"/>
            <a:ext cx="657082" cy="657082"/>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0E9E5"/>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10" name="Group 10"/>
          <p:cNvGrpSpPr/>
          <p:nvPr/>
        </p:nvGrpSpPr>
        <p:grpSpPr>
          <a:xfrm>
            <a:off x="13382803" y="5303960"/>
            <a:ext cx="657082" cy="657082"/>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3A44"/>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13" name="Group 13"/>
          <p:cNvGrpSpPr/>
          <p:nvPr/>
        </p:nvGrpSpPr>
        <p:grpSpPr>
          <a:xfrm>
            <a:off x="13752257" y="7056417"/>
            <a:ext cx="657082" cy="657082"/>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35454"/>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16" name="Group 16"/>
          <p:cNvGrpSpPr/>
          <p:nvPr/>
        </p:nvGrpSpPr>
        <p:grpSpPr>
          <a:xfrm>
            <a:off x="14658560" y="8705205"/>
            <a:ext cx="657082" cy="657082"/>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pic>
        <p:nvPicPr>
          <p:cNvPr id="19" name="Picture 19"/>
          <p:cNvPicPr>
            <a:picLocks noChangeAspect="1"/>
          </p:cNvPicPr>
          <p:nvPr/>
        </p:nvPicPr>
        <p:blipFill>
          <a:blip r:embed="rId8"/>
          <a:srcRect/>
          <a:stretch>
            <a:fillRect/>
          </a:stretch>
        </p:blipFill>
        <p:spPr>
          <a:xfrm>
            <a:off x="16418708" y="0"/>
            <a:ext cx="1869292" cy="1869292"/>
          </a:xfrm>
          <a:prstGeom prst="rect">
            <a:avLst/>
          </a:prstGeom>
        </p:spPr>
      </p:pic>
      <p:grpSp>
        <p:nvGrpSpPr>
          <p:cNvPr id="20" name="Group 20"/>
          <p:cNvGrpSpPr/>
          <p:nvPr/>
        </p:nvGrpSpPr>
        <p:grpSpPr>
          <a:xfrm>
            <a:off x="14770557" y="3970317"/>
            <a:ext cx="3086100" cy="3086100"/>
            <a:chOff x="0" y="0"/>
            <a:chExt cx="812800" cy="812800"/>
          </a:xfrm>
        </p:grpSpPr>
        <p:sp>
          <p:nvSpPr>
            <p:cNvPr id="21" name="Freeform 21"/>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23B2A3"/>
            </a:solidFill>
          </p:spPr>
        </p:sp>
        <p:sp>
          <p:nvSpPr>
            <p:cNvPr id="22" name="TextBox 22"/>
            <p:cNvSpPr txBox="1"/>
            <p:nvPr/>
          </p:nvSpPr>
          <p:spPr>
            <a:xfrm>
              <a:off x="0" y="-76200"/>
              <a:ext cx="812800" cy="889000"/>
            </a:xfrm>
            <a:prstGeom prst="rect">
              <a:avLst/>
            </a:prstGeom>
          </p:spPr>
          <p:txBody>
            <a:bodyPr lIns="50800" tIns="50800" rIns="50800" bIns="50800" rtlCol="0" anchor="ctr"/>
            <a:lstStyle/>
            <a:p>
              <a:pPr algn="ctr">
                <a:lnSpc>
                  <a:spcPts val="4479"/>
                </a:lnSpc>
              </a:pPr>
              <a:r>
                <a:rPr lang="bg-BG" sz="3199" dirty="0">
                  <a:solidFill>
                    <a:srgbClr val="FEFEFE"/>
                  </a:solidFill>
                  <a:latin typeface="Abhaya Libre Regular"/>
                </a:rPr>
                <a:t>Иновативно предприемачество</a:t>
              </a:r>
              <a:endParaRPr lang="en-US" sz="3199" dirty="0">
                <a:solidFill>
                  <a:srgbClr val="FEFEFE"/>
                </a:solidFill>
                <a:latin typeface="Abhaya Libre Regular"/>
              </a:endParaRPr>
            </a:p>
          </p:txBody>
        </p:sp>
      </p:grpSp>
      <p:pic>
        <p:nvPicPr>
          <p:cNvPr id="23" name="Picture 2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2013623" y="3227582"/>
            <a:ext cx="1204503" cy="1178907"/>
          </a:xfrm>
          <a:prstGeom prst="rect">
            <a:avLst/>
          </a:prstGeom>
        </p:spPr>
      </p:pic>
      <p:pic>
        <p:nvPicPr>
          <p:cNvPr id="24" name="Picture 2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1675000" y="4968040"/>
            <a:ext cx="1316021" cy="1090652"/>
          </a:xfrm>
          <a:prstGeom prst="rect">
            <a:avLst/>
          </a:prstGeom>
        </p:spPr>
      </p:pic>
      <p:pic>
        <p:nvPicPr>
          <p:cNvPr id="25" name="Picture 2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2091284" y="6496843"/>
            <a:ext cx="1291519" cy="1239858"/>
          </a:xfrm>
          <a:prstGeom prst="rect">
            <a:avLst/>
          </a:prstGeom>
        </p:spPr>
      </p:pic>
      <p:pic>
        <p:nvPicPr>
          <p:cNvPr id="26" name="Picture 2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3078192" y="8440444"/>
            <a:ext cx="1186603" cy="1186603"/>
          </a:xfrm>
          <a:prstGeom prst="rect">
            <a:avLst/>
          </a:prstGeom>
        </p:spPr>
      </p:pic>
      <p:sp>
        <p:nvSpPr>
          <p:cNvPr id="27" name="TextBox 27"/>
          <p:cNvSpPr txBox="1"/>
          <p:nvPr/>
        </p:nvSpPr>
        <p:spPr>
          <a:xfrm>
            <a:off x="1868851" y="2717864"/>
            <a:ext cx="9316593" cy="6540252"/>
          </a:xfrm>
          <a:prstGeom prst="rect">
            <a:avLst/>
          </a:prstGeom>
        </p:spPr>
        <p:txBody>
          <a:bodyPr wrap="square" lIns="0" tIns="0" rIns="0" bIns="0" rtlCol="0" anchor="t">
            <a:spAutoFit/>
          </a:bodyPr>
          <a:lstStyle/>
          <a:p>
            <a:pPr algn="just">
              <a:lnSpc>
                <a:spcPts val="3359"/>
              </a:lnSpc>
            </a:pPr>
            <a:r>
              <a:rPr lang="ru-RU" sz="2400" spc="-36" dirty="0" err="1" smtClean="0">
                <a:solidFill>
                  <a:srgbClr val="000000"/>
                </a:solidFill>
                <a:latin typeface="Abhaya Libre Regular"/>
              </a:rPr>
              <a:t>Целевата</a:t>
            </a:r>
            <a:r>
              <a:rPr lang="ru-RU" sz="2400" spc="-36" dirty="0" smtClean="0">
                <a:solidFill>
                  <a:srgbClr val="000000"/>
                </a:solidFill>
                <a:latin typeface="Abhaya Libre Regular"/>
              </a:rPr>
              <a:t> </a:t>
            </a:r>
            <a:r>
              <a:rPr lang="ru-RU" sz="2400" spc="-36" dirty="0">
                <a:solidFill>
                  <a:srgbClr val="000000"/>
                </a:solidFill>
                <a:latin typeface="Abhaya Libre Regular"/>
              </a:rPr>
              <a:t>аудитория е група хора, идентифицирани като вероятни клиенти на даден бизнес. </a:t>
            </a:r>
            <a:r>
              <a:rPr lang="ru-RU" sz="2400" spc="-36" dirty="0" err="1" smtClean="0">
                <a:solidFill>
                  <a:srgbClr val="000000"/>
                </a:solidFill>
                <a:latin typeface="Abhaya Libre Regular"/>
              </a:rPr>
              <a:t>Тя</a:t>
            </a:r>
            <a:r>
              <a:rPr lang="ru-RU" sz="2400" spc="-36" dirty="0" smtClean="0">
                <a:solidFill>
                  <a:srgbClr val="000000"/>
                </a:solidFill>
                <a:latin typeface="Abhaya Libre Regular"/>
              </a:rPr>
              <a:t> </a:t>
            </a:r>
            <a:r>
              <a:rPr lang="ru-RU" sz="2400" spc="-36" dirty="0" err="1" smtClean="0">
                <a:solidFill>
                  <a:srgbClr val="000000"/>
                </a:solidFill>
                <a:latin typeface="Abhaya Libre Regular"/>
              </a:rPr>
              <a:t>споделя</a:t>
            </a:r>
            <a:r>
              <a:rPr lang="ru-RU" sz="2400" spc="-36" dirty="0" smtClean="0">
                <a:solidFill>
                  <a:srgbClr val="000000"/>
                </a:solidFill>
                <a:latin typeface="Abhaya Libre Regular"/>
              </a:rPr>
              <a:t> </a:t>
            </a:r>
            <a:r>
              <a:rPr lang="ru-RU" sz="2400" spc="-36" dirty="0">
                <a:solidFill>
                  <a:srgbClr val="000000"/>
                </a:solidFill>
                <a:latin typeface="Abhaya Libre Regular"/>
              </a:rPr>
              <a:t>подобни демографски характеристики, включително, но не само:</a:t>
            </a:r>
          </a:p>
          <a:p>
            <a:pPr marL="342900" indent="-342900" algn="just">
              <a:lnSpc>
                <a:spcPts val="3359"/>
              </a:lnSpc>
              <a:buFont typeface="Arial" panose="020B0604020202020204" pitchFamily="34" charset="0"/>
              <a:buChar char="•"/>
            </a:pPr>
            <a:r>
              <a:rPr lang="ru-RU" sz="2400" spc="-36" dirty="0">
                <a:solidFill>
                  <a:srgbClr val="000000"/>
                </a:solidFill>
                <a:latin typeface="Abhaya Libre Regular"/>
              </a:rPr>
              <a:t>Възраст</a:t>
            </a:r>
          </a:p>
          <a:p>
            <a:pPr marL="342900" indent="-342900" algn="just">
              <a:lnSpc>
                <a:spcPts val="3359"/>
              </a:lnSpc>
              <a:buFont typeface="Arial" panose="020B0604020202020204" pitchFamily="34" charset="0"/>
              <a:buChar char="•"/>
            </a:pPr>
            <a:r>
              <a:rPr lang="ru-RU" sz="2400" spc="-36" dirty="0">
                <a:solidFill>
                  <a:srgbClr val="000000"/>
                </a:solidFill>
                <a:latin typeface="Abhaya Libre Regular"/>
              </a:rPr>
              <a:t>Пол</a:t>
            </a:r>
          </a:p>
          <a:p>
            <a:pPr marL="342900" indent="-342900" algn="just">
              <a:lnSpc>
                <a:spcPts val="3359"/>
              </a:lnSpc>
              <a:buFont typeface="Arial" panose="020B0604020202020204" pitchFamily="34" charset="0"/>
              <a:buChar char="•"/>
            </a:pPr>
            <a:r>
              <a:rPr lang="ru-RU" sz="2400" spc="-36" dirty="0">
                <a:solidFill>
                  <a:srgbClr val="000000"/>
                </a:solidFill>
                <a:latin typeface="Abhaya Libre Regular"/>
              </a:rPr>
              <a:t>Местоположение</a:t>
            </a:r>
          </a:p>
          <a:p>
            <a:pPr marL="342900" indent="-342900" algn="just">
              <a:lnSpc>
                <a:spcPts val="3359"/>
              </a:lnSpc>
              <a:buFont typeface="Arial" panose="020B0604020202020204" pitchFamily="34" charset="0"/>
              <a:buChar char="•"/>
            </a:pPr>
            <a:r>
              <a:rPr lang="ru-RU" sz="2400" spc="-36" dirty="0">
                <a:solidFill>
                  <a:srgbClr val="000000"/>
                </a:solidFill>
                <a:latin typeface="Abhaya Libre Regular"/>
              </a:rPr>
              <a:t>Образование</a:t>
            </a:r>
          </a:p>
          <a:p>
            <a:pPr marL="342900" indent="-342900" algn="just">
              <a:lnSpc>
                <a:spcPts val="3359"/>
              </a:lnSpc>
              <a:buFont typeface="Arial" panose="020B0604020202020204" pitchFamily="34" charset="0"/>
              <a:buChar char="•"/>
            </a:pPr>
            <a:r>
              <a:rPr lang="ru-RU" sz="2400" spc="-36" dirty="0">
                <a:solidFill>
                  <a:srgbClr val="000000"/>
                </a:solidFill>
                <a:latin typeface="Abhaya Libre Regular"/>
              </a:rPr>
              <a:t>Социално-икономически статус</a:t>
            </a:r>
          </a:p>
          <a:p>
            <a:pPr algn="just">
              <a:lnSpc>
                <a:spcPts val="3359"/>
              </a:lnSpc>
            </a:pPr>
            <a:r>
              <a:rPr lang="ru-RU" sz="2400" spc="-36" dirty="0">
                <a:solidFill>
                  <a:srgbClr val="000000"/>
                </a:solidFill>
                <a:latin typeface="Abhaya Libre Regular"/>
              </a:rPr>
              <a:t>Идентифицирането на целевата аудитория като бизнес може да помогне за формиране на маркетингови стратегии и определяне на основните клиенти. Вместо да харчите пари и ресурси, опитвайки се да угодите на всеки потребител, дефинирането на целева аудитория </a:t>
            </a:r>
            <a:r>
              <a:rPr lang="ru-RU" sz="2400" spc="-36" dirty="0" err="1">
                <a:solidFill>
                  <a:srgbClr val="000000"/>
                </a:solidFill>
                <a:latin typeface="Abhaya Libre Regular"/>
              </a:rPr>
              <a:t>позволява</a:t>
            </a:r>
            <a:r>
              <a:rPr lang="ru-RU" sz="2400" spc="-36" dirty="0">
                <a:solidFill>
                  <a:srgbClr val="000000"/>
                </a:solidFill>
                <a:latin typeface="Abhaya Libre Regular"/>
              </a:rPr>
              <a:t> </a:t>
            </a:r>
            <a:r>
              <a:rPr lang="ru-RU" sz="2400" spc="-36" dirty="0" err="1" smtClean="0">
                <a:solidFill>
                  <a:srgbClr val="000000"/>
                </a:solidFill>
                <a:latin typeface="Abhaya Libre Regular"/>
              </a:rPr>
              <a:t>по-конкретна</a:t>
            </a:r>
            <a:r>
              <a:rPr lang="ru-RU" sz="2400" spc="-36" dirty="0" smtClean="0">
                <a:solidFill>
                  <a:srgbClr val="000000"/>
                </a:solidFill>
                <a:latin typeface="Abhaya Libre Regular"/>
              </a:rPr>
              <a:t> </a:t>
            </a:r>
            <a:r>
              <a:rPr lang="ru-RU" sz="2400" spc="-36" dirty="0">
                <a:solidFill>
                  <a:srgbClr val="000000"/>
                </a:solidFill>
                <a:latin typeface="Abhaya Libre Regular"/>
              </a:rPr>
              <a:t>и персонализирана комуникация с онези, които най-вероятно ще закупят вашия продукт или услуга.</a:t>
            </a:r>
            <a:endParaRPr lang="en-US" sz="2400" spc="-36" dirty="0">
              <a:solidFill>
                <a:srgbClr val="000000"/>
              </a:solidFill>
              <a:latin typeface="Abhaya Libre Regular"/>
            </a:endParaRPr>
          </a:p>
        </p:txBody>
      </p:sp>
      <p:pic>
        <p:nvPicPr>
          <p:cNvPr id="32" name="Picture 32"/>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9632120">
            <a:off x="-4495790" y="-2644077"/>
            <a:ext cx="5721823" cy="5669807"/>
          </a:xfrm>
          <a:prstGeom prst="rect">
            <a:avLst/>
          </a:prstGeom>
        </p:spPr>
      </p:pic>
      <p:pic>
        <p:nvPicPr>
          <p:cNvPr id="33" name="Picture 33"/>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6603835">
            <a:off x="5374311" y="-10717473"/>
            <a:ext cx="11622266" cy="12388074"/>
          </a:xfrm>
          <a:prstGeom prst="rect">
            <a:avLst/>
          </a:prstGeom>
        </p:spPr>
      </p:pic>
      <p:pic>
        <p:nvPicPr>
          <p:cNvPr id="34" name="Picture 34"/>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0800000">
            <a:off x="15480240" y="8115777"/>
            <a:ext cx="3334026" cy="3588482"/>
          </a:xfrm>
          <a:prstGeom prst="rect">
            <a:avLst/>
          </a:prstGeom>
        </p:spPr>
      </p:pic>
      <p:pic>
        <p:nvPicPr>
          <p:cNvPr id="35" name="Picture 35"/>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10800000">
            <a:off x="-23442" y="-1710424"/>
            <a:ext cx="2556197" cy="2751289"/>
          </a:xfrm>
          <a:prstGeom prst="rect">
            <a:avLst/>
          </a:prstGeom>
        </p:spPr>
      </p:pic>
      <p:sp>
        <p:nvSpPr>
          <p:cNvPr id="38" name="TextBox 37"/>
          <p:cNvSpPr txBox="1"/>
          <p:nvPr/>
        </p:nvSpPr>
        <p:spPr>
          <a:xfrm>
            <a:off x="3033960" y="1090222"/>
            <a:ext cx="6913303" cy="1077218"/>
          </a:xfrm>
          <a:prstGeom prst="rect">
            <a:avLst/>
          </a:prstGeom>
          <a:noFill/>
        </p:spPr>
        <p:txBody>
          <a:bodyPr wrap="none" rtlCol="0">
            <a:spAutoFit/>
          </a:bodyPr>
          <a:lstStyle/>
          <a:p>
            <a:r>
              <a:rPr lang="bg-BG" sz="6400" dirty="0">
                <a:latin typeface="Abhaya Libre Regular" panose="020B0604020202020204" charset="0"/>
                <a:cs typeface="Abhaya Libre Regular" panose="020B0604020202020204" charset="0"/>
              </a:rPr>
              <a:t>Целева аудитория</a:t>
            </a:r>
            <a:endParaRPr lang="en-US" sz="6400" dirty="0">
              <a:latin typeface="Abhaya Libre Regular" panose="020B0604020202020204" charset="0"/>
              <a:cs typeface="Abhaya Libre Regular" panose="020B0604020202020204" charset="0"/>
            </a:endParaRPr>
          </a:p>
        </p:txBody>
      </p:sp>
      <p:pic>
        <p:nvPicPr>
          <p:cNvPr id="39" name="Picture 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1526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614497">
            <a:off x="17215841" y="8047725"/>
            <a:ext cx="4352147" cy="4346443"/>
          </a:xfrm>
          <a:prstGeom prst="rect">
            <a:avLst/>
          </a:prstGeom>
        </p:spPr>
      </p:pic>
      <p:grpSp>
        <p:nvGrpSpPr>
          <p:cNvPr id="7" name="Group 7"/>
          <p:cNvGrpSpPr>
            <a:grpSpLocks noChangeAspect="1"/>
          </p:cNvGrpSpPr>
          <p:nvPr/>
        </p:nvGrpSpPr>
        <p:grpSpPr>
          <a:xfrm>
            <a:off x="1205243" y="2225316"/>
            <a:ext cx="3670297" cy="6245577"/>
            <a:chOff x="0" y="0"/>
            <a:chExt cx="4198620" cy="3079750"/>
          </a:xfrm>
        </p:grpSpPr>
        <p:sp>
          <p:nvSpPr>
            <p:cNvPr id="8" name="Freeform 8"/>
            <p:cNvSpPr/>
            <p:nvPr/>
          </p:nvSpPr>
          <p:spPr>
            <a:xfrm>
              <a:off x="-12699" y="-2540"/>
              <a:ext cx="4215129" cy="3083560"/>
            </a:xfrm>
            <a:custGeom>
              <a:avLst/>
              <a:gdLst/>
              <a:ahLst/>
              <a:cxnLst/>
              <a:rect l="l" t="t" r="r" b="b"/>
              <a:pathLst>
                <a:path w="4215129" h="308356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solidFill>
              <a:srgbClr val="000000">
                <a:alpha val="0"/>
              </a:srgbClr>
            </a:solidFill>
            <a:ln w="12700">
              <a:solidFill>
                <a:srgbClr val="000000"/>
              </a:solidFill>
            </a:ln>
          </p:spPr>
        </p:sp>
      </p:grpSp>
      <p:sp>
        <p:nvSpPr>
          <p:cNvPr id="9" name="TextBox 9"/>
          <p:cNvSpPr txBox="1"/>
          <p:nvPr/>
        </p:nvSpPr>
        <p:spPr>
          <a:xfrm>
            <a:off x="2877746" y="300905"/>
            <a:ext cx="12532508" cy="765979"/>
          </a:xfrm>
          <a:prstGeom prst="rect">
            <a:avLst/>
          </a:prstGeom>
        </p:spPr>
        <p:txBody>
          <a:bodyPr wrap="square" lIns="0" tIns="0" rIns="0" bIns="0" rtlCol="0" anchor="t">
            <a:spAutoFit/>
          </a:bodyPr>
          <a:lstStyle/>
          <a:p>
            <a:pPr algn="ctr">
              <a:lnSpc>
                <a:spcPts val="5449"/>
              </a:lnSpc>
            </a:pPr>
            <a:r>
              <a:rPr lang="bg-BG" sz="6410" dirty="0">
                <a:solidFill>
                  <a:srgbClr val="000000"/>
                </a:solidFill>
                <a:latin typeface="Abhaya Libre Regular"/>
              </a:rPr>
              <a:t>Как да съберете първични данни</a:t>
            </a:r>
            <a:endParaRPr lang="en-US" sz="6410" dirty="0">
              <a:solidFill>
                <a:srgbClr val="000000"/>
              </a:solidFill>
              <a:latin typeface="Abhaya Libre Regular"/>
            </a:endParaRPr>
          </a:p>
        </p:txBody>
      </p:sp>
      <p:grpSp>
        <p:nvGrpSpPr>
          <p:cNvPr id="10" name="Group 10"/>
          <p:cNvGrpSpPr/>
          <p:nvPr/>
        </p:nvGrpSpPr>
        <p:grpSpPr>
          <a:xfrm>
            <a:off x="2226351" y="2933700"/>
            <a:ext cx="1911617" cy="4306781"/>
            <a:chOff x="-10024624" y="3563933"/>
            <a:chExt cx="2548823" cy="5742373"/>
          </a:xfrm>
        </p:grpSpPr>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024624" y="6996118"/>
              <a:ext cx="2301525" cy="2310188"/>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024624" y="3563933"/>
              <a:ext cx="2548823" cy="2405452"/>
            </a:xfrm>
            <a:prstGeom prst="rect">
              <a:avLst/>
            </a:prstGeom>
          </p:spPr>
        </p:pic>
      </p:grpSp>
      <p:sp>
        <p:nvSpPr>
          <p:cNvPr id="17" name="TextBox 16"/>
          <p:cNvSpPr txBox="1"/>
          <p:nvPr/>
        </p:nvSpPr>
        <p:spPr>
          <a:xfrm>
            <a:off x="5751450" y="1588680"/>
            <a:ext cx="11658600" cy="7109639"/>
          </a:xfrm>
          <a:prstGeom prst="rect">
            <a:avLst/>
          </a:prstGeom>
          <a:noFill/>
        </p:spPr>
        <p:txBody>
          <a:bodyPr wrap="square" rtlCol="0">
            <a:spAutoFit/>
          </a:bodyPr>
          <a:lstStyle/>
          <a:p>
            <a:pPr marL="457200" indent="-457200" algn="just">
              <a:buFont typeface="+mj-lt"/>
              <a:buAutoNum type="arabicPeriod"/>
            </a:pPr>
            <a:r>
              <a:rPr lang="ru-RU" sz="2400" dirty="0">
                <a:latin typeface="Abhaya Libre Regular" panose="020B0604020202020204" charset="0"/>
                <a:cs typeface="Abhaya Libre Regular" panose="020B0604020202020204" charset="0"/>
              </a:rPr>
              <a:t>Интервюирайте потенциални или настоящи клиенти.</a:t>
            </a:r>
          </a:p>
          <a:p>
            <a:pPr marL="457200" indent="-457200" algn="just">
              <a:buFont typeface="+mj-lt"/>
              <a:buAutoNum type="arabicPeriod"/>
            </a:pPr>
            <a:r>
              <a:rPr lang="ru-RU" sz="2400" dirty="0">
                <a:latin typeface="Abhaya Libre Regular" panose="020B0604020202020204" charset="0"/>
                <a:cs typeface="Abhaya Libre Regular" panose="020B0604020202020204" charset="0"/>
              </a:rPr>
              <a:t>Изпратете общо проучване на пазара.</a:t>
            </a:r>
          </a:p>
          <a:p>
            <a:pPr marL="457200" indent="-457200" algn="just">
              <a:buFont typeface="+mj-lt"/>
              <a:buAutoNum type="arabicPeriod"/>
            </a:pPr>
            <a:r>
              <a:rPr lang="ru-RU" sz="2400" dirty="0">
                <a:latin typeface="Abhaya Libre Regular" panose="020B0604020202020204" charset="0"/>
                <a:cs typeface="Abhaya Libre Regular" panose="020B0604020202020204" charset="0"/>
              </a:rPr>
              <a:t>Проведете изпитателен период на продукта.</a:t>
            </a:r>
          </a:p>
          <a:p>
            <a:pPr marL="457200" indent="-457200" algn="just">
              <a:buFont typeface="+mj-lt"/>
              <a:buAutoNum type="arabicPeriod"/>
            </a:pPr>
            <a:r>
              <a:rPr lang="ru-RU" sz="2400" dirty="0">
                <a:latin typeface="Abhaya Libre Regular" panose="020B0604020202020204" charset="0"/>
                <a:cs typeface="Abhaya Libre Regular" panose="020B0604020202020204" charset="0"/>
              </a:rPr>
              <a:t>Изследвайте конкурентите си.</a:t>
            </a:r>
          </a:p>
          <a:p>
            <a:pPr algn="just"/>
            <a:endParaRPr lang="ru-RU" sz="2400" dirty="0">
              <a:latin typeface="Abhaya Libre Regular" panose="020B0604020202020204" charset="0"/>
              <a:cs typeface="Abhaya Libre Regular" panose="020B0604020202020204" charset="0"/>
            </a:endParaRPr>
          </a:p>
          <a:p>
            <a:pPr algn="just"/>
            <a:r>
              <a:rPr lang="ru-RU" sz="2400" i="1" dirty="0">
                <a:latin typeface="Abhaya Libre Regular" panose="020B0604020202020204" charset="0"/>
                <a:cs typeface="Abhaya Libre Regular" panose="020B0604020202020204" charset="0"/>
              </a:rPr>
              <a:t>Ако вашият бизнес има настоящи клиенти, можете също да използвате данните на потребителите от минали сделки, например:</a:t>
            </a:r>
          </a:p>
          <a:p>
            <a:pPr marL="342900" indent="-342900" algn="just">
              <a:buFont typeface="Arial" panose="020B0604020202020204" pitchFamily="34" charset="0"/>
              <a:buChar char="•"/>
            </a:pPr>
            <a:endParaRPr lang="ru-RU" sz="2400" dirty="0">
              <a:latin typeface="Abhaya Libre Regular" panose="020B0604020202020204" charset="0"/>
              <a:cs typeface="Abhaya Libre Regular" panose="020B0604020202020204" charset="0"/>
            </a:endParaRPr>
          </a:p>
          <a:p>
            <a:pPr marL="342900" indent="-342900" algn="just">
              <a:buFont typeface="Arial" panose="020B0604020202020204" pitchFamily="34" charset="0"/>
              <a:buChar char="•"/>
            </a:pPr>
            <a:r>
              <a:rPr lang="ru-RU" sz="2400" dirty="0">
                <a:latin typeface="Abhaya Libre Regular" panose="020B0604020202020204" charset="0"/>
                <a:cs typeface="Abhaya Libre Regular" panose="020B0604020202020204" charset="0"/>
              </a:rPr>
              <a:t>Анкети при покупка, онлайн, на събития и други.</a:t>
            </a:r>
          </a:p>
          <a:p>
            <a:pPr marL="342900" indent="-342900" algn="just">
              <a:buFont typeface="Arial" panose="020B0604020202020204" pitchFamily="34" charset="0"/>
              <a:buChar char="•"/>
            </a:pPr>
            <a:r>
              <a:rPr lang="ru-RU" sz="2400" dirty="0">
                <a:latin typeface="Abhaya Libre Regular" panose="020B0604020202020204" charset="0"/>
                <a:cs typeface="Abhaya Libre Regular" panose="020B0604020202020204" charset="0"/>
              </a:rPr>
              <a:t>Минали сделки, поръчки и комуникации.</a:t>
            </a:r>
          </a:p>
          <a:p>
            <a:pPr marL="342900" indent="-342900" algn="just">
              <a:buFont typeface="Arial" panose="020B0604020202020204" pitchFamily="34" charset="0"/>
              <a:buChar char="•"/>
            </a:pPr>
            <a:r>
              <a:rPr lang="ru-RU" sz="2400" dirty="0">
                <a:latin typeface="Abhaya Libre Regular" panose="020B0604020202020204" charset="0"/>
                <a:cs typeface="Abhaya Libre Regular" panose="020B0604020202020204" charset="0"/>
              </a:rPr>
              <a:t>Отзиви и препоръки.</a:t>
            </a:r>
          </a:p>
          <a:p>
            <a:pPr marL="342900" indent="-342900" algn="just">
              <a:buFont typeface="Arial" panose="020B0604020202020204" pitchFamily="34" charset="0"/>
              <a:buChar char="•"/>
            </a:pPr>
            <a:r>
              <a:rPr lang="ru-RU" sz="2400" dirty="0">
                <a:latin typeface="Abhaya Libre Regular" panose="020B0604020202020204" charset="0"/>
                <a:cs typeface="Abhaya Libre Regular" panose="020B0604020202020204" charset="0"/>
              </a:rPr>
              <a:t>Данни от събития за оценка на клиентите, където сте поискали от присъстващите да дадат обратна връзка за образци на продукти.</a:t>
            </a:r>
          </a:p>
          <a:p>
            <a:pPr algn="just"/>
            <a:endParaRPr lang="ru-RU" sz="2400" dirty="0">
              <a:latin typeface="Abhaya Libre Regular" panose="020B0604020202020204" charset="0"/>
              <a:cs typeface="Abhaya Libre Regular" panose="020B0604020202020204" charset="0"/>
            </a:endParaRPr>
          </a:p>
          <a:p>
            <a:pPr algn="just"/>
            <a:r>
              <a:rPr lang="ru-RU" sz="2400" dirty="0">
                <a:latin typeface="Abhaya Libre Regular" panose="020B0604020202020204" charset="0"/>
                <a:cs typeface="Abhaya Libre Regular" panose="020B0604020202020204" charset="0"/>
              </a:rPr>
              <a:t>Използвайте вторичните данни, за да допълните вашите данни от първа ръка и да проверите предположенията си. Помнете, че вторичните данни са важен ресурс за ефективно насочване на рекламата. Тъй като вторичните данни са адресирани от външен източник, те може да не отразяват точно вашата целева аудитория, затова се уверете да изберете само най-подходящите и релевантни такива.</a:t>
            </a:r>
            <a:endParaRPr lang="en-US" sz="2400" dirty="0">
              <a:latin typeface="Abhaya Libre Regular" panose="020B0604020202020204" charset="0"/>
              <a:cs typeface="Abhaya Libre Regular" panose="020B0604020202020204" charset="0"/>
            </a:endParaRPr>
          </a:p>
        </p:txBody>
      </p:sp>
      <p:pic>
        <p:nvPicPr>
          <p:cNvPr id="1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6618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sp>
        <p:nvSpPr>
          <p:cNvPr id="8" name="TextBox 8"/>
          <p:cNvSpPr txBox="1"/>
          <p:nvPr/>
        </p:nvSpPr>
        <p:spPr>
          <a:xfrm>
            <a:off x="1667013" y="2180334"/>
            <a:ext cx="8458602" cy="5215530"/>
          </a:xfrm>
          <a:prstGeom prst="rect">
            <a:avLst/>
          </a:prstGeom>
        </p:spPr>
        <p:txBody>
          <a:bodyPr wrap="square" lIns="0" tIns="0" rIns="0" bIns="0" rtlCol="0" anchor="t">
            <a:spAutoFit/>
          </a:bodyPr>
          <a:lstStyle/>
          <a:p>
            <a:pPr algn="just">
              <a:lnSpc>
                <a:spcPts val="3359"/>
              </a:lnSpc>
            </a:pPr>
            <a:r>
              <a:rPr lang="ru-RU" sz="2400" i="1" spc="-36" dirty="0">
                <a:solidFill>
                  <a:srgbClr val="000000"/>
                </a:solidFill>
                <a:latin typeface="Abhaya Libre Regular"/>
              </a:rPr>
              <a:t>КОЙ е вашият идеален клиент?</a:t>
            </a:r>
          </a:p>
          <a:p>
            <a:pPr algn="just">
              <a:lnSpc>
                <a:spcPts val="3359"/>
              </a:lnSpc>
            </a:pPr>
            <a:endParaRPr lang="ru-RU" sz="2400" spc="-36" dirty="0">
              <a:solidFill>
                <a:srgbClr val="000000"/>
              </a:solidFill>
              <a:latin typeface="Abhaya Libre Regular"/>
            </a:endParaRPr>
          </a:p>
          <a:p>
            <a:pPr algn="just">
              <a:lnSpc>
                <a:spcPts val="3359"/>
              </a:lnSpc>
            </a:pPr>
            <a:r>
              <a:rPr lang="ru-RU" sz="2400" spc="-36" dirty="0" err="1" smtClean="0">
                <a:solidFill>
                  <a:srgbClr val="000000"/>
                </a:solidFill>
                <a:latin typeface="Abhaya Libre Regular"/>
              </a:rPr>
              <a:t>Представете</a:t>
            </a:r>
            <a:r>
              <a:rPr lang="ru-RU" sz="2400" spc="-36" dirty="0" smtClean="0">
                <a:solidFill>
                  <a:srgbClr val="000000"/>
                </a:solidFill>
                <a:latin typeface="Abhaya Libre Regular"/>
              </a:rPr>
              <a:t> си, </a:t>
            </a:r>
            <a:r>
              <a:rPr lang="ru-RU" sz="2400" spc="-36" dirty="0">
                <a:solidFill>
                  <a:srgbClr val="000000"/>
                </a:solidFill>
                <a:latin typeface="Abhaya Libre Regular"/>
              </a:rPr>
              <a:t>че сте писател на роман и трябва да опишете главния герой. Опишете го/я:</a:t>
            </a:r>
          </a:p>
          <a:p>
            <a:pPr algn="just">
              <a:lnSpc>
                <a:spcPts val="3359"/>
              </a:lnSpc>
            </a:pPr>
            <a:endParaRPr lang="ru-RU"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ru-RU" sz="2400" spc="-36" dirty="0">
                <a:solidFill>
                  <a:srgbClr val="000000"/>
                </a:solidFill>
                <a:latin typeface="Abhaya Libre Regular"/>
              </a:rPr>
              <a:t>на колко години е той/тя?</a:t>
            </a:r>
          </a:p>
          <a:p>
            <a:pPr marL="342900" indent="-342900" algn="just">
              <a:lnSpc>
                <a:spcPts val="3359"/>
              </a:lnSpc>
              <a:buFont typeface="Arial" panose="020B0604020202020204" pitchFamily="34" charset="0"/>
              <a:buChar char="•"/>
            </a:pPr>
            <a:r>
              <a:rPr lang="ru-RU" sz="2400" spc="-36" dirty="0">
                <a:solidFill>
                  <a:srgbClr val="000000"/>
                </a:solidFill>
                <a:latin typeface="Abhaya Libre Regular"/>
              </a:rPr>
              <a:t>той/тя нает/наета </a:t>
            </a:r>
            <a:r>
              <a:rPr lang="bg-BG" sz="2400" spc="-36" dirty="0">
                <a:solidFill>
                  <a:srgbClr val="000000"/>
                </a:solidFill>
                <a:latin typeface="Abhaya Libre Regular"/>
              </a:rPr>
              <a:t>ли е</a:t>
            </a:r>
            <a:r>
              <a:rPr lang="en-GB" sz="2400" spc="-36" dirty="0">
                <a:solidFill>
                  <a:srgbClr val="000000"/>
                </a:solidFill>
                <a:latin typeface="Abhaya Libre Regular"/>
              </a:rPr>
              <a:t> </a:t>
            </a:r>
            <a:r>
              <a:rPr lang="ru-RU" sz="2400" spc="-36" dirty="0">
                <a:solidFill>
                  <a:srgbClr val="000000"/>
                </a:solidFill>
                <a:latin typeface="Abhaya Libre Regular"/>
              </a:rPr>
              <a:t>на работа или ходи </a:t>
            </a:r>
            <a:r>
              <a:rPr lang="bg-BG" sz="2400" spc="-36" dirty="0">
                <a:solidFill>
                  <a:srgbClr val="000000"/>
                </a:solidFill>
                <a:latin typeface="Abhaya Libre Regular"/>
              </a:rPr>
              <a:t>на</a:t>
            </a:r>
            <a:r>
              <a:rPr lang="ru-RU" sz="2400" spc="-36" dirty="0">
                <a:solidFill>
                  <a:srgbClr val="000000"/>
                </a:solidFill>
                <a:latin typeface="Abhaya Libre Regular"/>
              </a:rPr>
              <a:t> училище?</a:t>
            </a:r>
          </a:p>
          <a:p>
            <a:pPr marL="342900" indent="-342900" algn="just">
              <a:lnSpc>
                <a:spcPts val="3359"/>
              </a:lnSpc>
              <a:buFont typeface="Arial" panose="020B0604020202020204" pitchFamily="34" charset="0"/>
              <a:buChar char="•"/>
            </a:pPr>
            <a:r>
              <a:rPr lang="ru-RU" sz="2400" spc="-36" dirty="0">
                <a:solidFill>
                  <a:srgbClr val="000000"/>
                </a:solidFill>
                <a:latin typeface="Abhaya Libre Regular"/>
              </a:rPr>
              <a:t>той/тя  омъжена/оженен ли е или не?</a:t>
            </a:r>
          </a:p>
          <a:p>
            <a:pPr marL="342900" indent="-342900" algn="just">
              <a:lnSpc>
                <a:spcPts val="3359"/>
              </a:lnSpc>
              <a:buFont typeface="Arial" panose="020B0604020202020204" pitchFamily="34" charset="0"/>
              <a:buChar char="•"/>
            </a:pPr>
            <a:r>
              <a:rPr lang="ru-RU" sz="2400" spc="-36" dirty="0">
                <a:solidFill>
                  <a:srgbClr val="000000"/>
                </a:solidFill>
                <a:latin typeface="Abhaya Libre Regular"/>
              </a:rPr>
              <a:t>той/тя има ли деца?</a:t>
            </a:r>
          </a:p>
          <a:p>
            <a:pPr marL="342900" indent="-342900" algn="just">
              <a:lnSpc>
                <a:spcPts val="3359"/>
              </a:lnSpc>
              <a:buFont typeface="Arial" panose="020B0604020202020204" pitchFamily="34" charset="0"/>
              <a:buChar char="•"/>
            </a:pPr>
            <a:r>
              <a:rPr lang="ru-RU" sz="2400" spc="-36" dirty="0">
                <a:solidFill>
                  <a:srgbClr val="000000"/>
                </a:solidFill>
                <a:latin typeface="Abhaya Libre Regular"/>
              </a:rPr>
              <a:t>колко печели той/тя?</a:t>
            </a:r>
          </a:p>
          <a:p>
            <a:pPr marL="342900" indent="-342900" algn="just">
              <a:lnSpc>
                <a:spcPts val="3359"/>
              </a:lnSpc>
              <a:buFont typeface="Arial" panose="020B0604020202020204" pitchFamily="34" charset="0"/>
              <a:buChar char="•"/>
            </a:pPr>
            <a:r>
              <a:rPr lang="ru-RU" sz="2400" spc="-36" dirty="0">
                <a:solidFill>
                  <a:srgbClr val="000000"/>
                </a:solidFill>
                <a:latin typeface="Abhaya Libre Regular"/>
              </a:rPr>
              <a:t>кои предавания гледа той/тя?</a:t>
            </a:r>
          </a:p>
          <a:p>
            <a:pPr marL="342900" indent="-342900" algn="just">
              <a:lnSpc>
                <a:spcPts val="3359"/>
              </a:lnSpc>
              <a:buFont typeface="Arial" panose="020B0604020202020204" pitchFamily="34" charset="0"/>
              <a:buChar char="•"/>
            </a:pPr>
            <a:r>
              <a:rPr lang="ru-RU" sz="2400" spc="-36" dirty="0">
                <a:solidFill>
                  <a:srgbClr val="000000"/>
                </a:solidFill>
                <a:latin typeface="Abhaya Libre Regular"/>
              </a:rPr>
              <a:t>той/тя слуша ли радио?</a:t>
            </a:r>
            <a:endParaRPr lang="en-US" sz="2400" spc="-36" dirty="0">
              <a:solidFill>
                <a:srgbClr val="000000"/>
              </a:solidFill>
              <a:latin typeface="Abhaya Libre Regular"/>
            </a:endParaRPr>
          </a:p>
        </p:txBody>
      </p:sp>
      <p:sp>
        <p:nvSpPr>
          <p:cNvPr id="9" name="TextBox 9"/>
          <p:cNvSpPr txBox="1"/>
          <p:nvPr/>
        </p:nvSpPr>
        <p:spPr>
          <a:xfrm>
            <a:off x="2210470" y="506496"/>
            <a:ext cx="12801600" cy="1384995"/>
          </a:xfrm>
          <a:prstGeom prst="rect">
            <a:avLst/>
          </a:prstGeom>
        </p:spPr>
        <p:txBody>
          <a:bodyPr wrap="square" lIns="0" tIns="0" rIns="0" bIns="0" rtlCol="0" anchor="t">
            <a:spAutoFit/>
          </a:bodyPr>
          <a:lstStyle/>
          <a:p>
            <a:pPr>
              <a:lnSpc>
                <a:spcPts val="5449"/>
              </a:lnSpc>
            </a:pPr>
            <a:r>
              <a:rPr lang="ru-RU" sz="6410" dirty="0" err="1" smtClean="0">
                <a:solidFill>
                  <a:srgbClr val="000000"/>
                </a:solidFill>
                <a:latin typeface="Abhaya Libre Regular"/>
              </a:rPr>
              <a:t>Практическо</a:t>
            </a:r>
            <a:r>
              <a:rPr lang="ru-RU" sz="6410" dirty="0" smtClean="0">
                <a:solidFill>
                  <a:srgbClr val="000000"/>
                </a:solidFill>
                <a:latin typeface="Abhaya Libre Regular"/>
              </a:rPr>
              <a:t> занимание: </a:t>
            </a:r>
            <a:r>
              <a:rPr lang="ru-RU" sz="6410" dirty="0">
                <a:solidFill>
                  <a:srgbClr val="000000"/>
                </a:solidFill>
                <a:latin typeface="Abhaya Libre Regular"/>
              </a:rPr>
              <a:t>Определяне на идеалния клиент</a:t>
            </a:r>
            <a:endParaRPr lang="en-US" sz="6410" dirty="0">
              <a:solidFill>
                <a:srgbClr val="000000"/>
              </a:solidFill>
              <a:latin typeface="Abhaya Libre Regular"/>
            </a:endParaRPr>
          </a:p>
        </p:txBody>
      </p:sp>
      <p:sp>
        <p:nvSpPr>
          <p:cNvPr id="10" name="TextBox 9"/>
          <p:cNvSpPr txBox="1"/>
          <p:nvPr/>
        </p:nvSpPr>
        <p:spPr>
          <a:xfrm>
            <a:off x="8153400" y="5344380"/>
            <a:ext cx="7630679" cy="2677656"/>
          </a:xfrm>
          <a:prstGeom prst="rect">
            <a:avLst/>
          </a:prstGeom>
          <a:noFill/>
        </p:spPr>
        <p:txBody>
          <a:bodyPr wrap="none" rtlCol="0">
            <a:spAutoFit/>
          </a:bodyPr>
          <a:lstStyle/>
          <a:p>
            <a:pPr marL="342900" indent="-342900">
              <a:buFont typeface="Arial" panose="020B0604020202020204" pitchFamily="34" charset="0"/>
              <a:buChar char="•"/>
            </a:pPr>
            <a:r>
              <a:rPr lang="ru-RU" sz="2400" dirty="0">
                <a:latin typeface="Abhaya Libre Regular" panose="020B0604020202020204" charset="0"/>
                <a:cs typeface="Abhaya Libre Regular" panose="020B0604020202020204" charset="0"/>
              </a:rPr>
              <a:t>той/тя използва ли социални мрежи?</a:t>
            </a:r>
          </a:p>
          <a:p>
            <a:pPr marL="342900" indent="-342900">
              <a:buFont typeface="Arial" panose="020B0604020202020204" pitchFamily="34" charset="0"/>
              <a:buChar char="•"/>
            </a:pPr>
            <a:r>
              <a:rPr lang="ru-RU" sz="2400" dirty="0">
                <a:latin typeface="Abhaya Libre Regular" panose="020B0604020202020204" charset="0"/>
                <a:cs typeface="Abhaya Libre Regular" panose="020B0604020202020204" charset="0"/>
              </a:rPr>
              <a:t>каква храна консумира той/тя?</a:t>
            </a:r>
          </a:p>
          <a:p>
            <a:pPr marL="342900" indent="-342900">
              <a:buFont typeface="Arial" panose="020B0604020202020204" pitchFamily="34" charset="0"/>
              <a:buChar char="•"/>
            </a:pPr>
            <a:r>
              <a:rPr lang="ru-RU" sz="2400" dirty="0">
                <a:latin typeface="Abhaya Libre Regular" panose="020B0604020202020204" charset="0"/>
                <a:cs typeface="Abhaya Libre Regular" panose="020B0604020202020204" charset="0"/>
              </a:rPr>
              <a:t>какво е завършил/а?</a:t>
            </a:r>
          </a:p>
          <a:p>
            <a:pPr marL="342900" indent="-342900">
              <a:buFont typeface="Arial" panose="020B0604020202020204" pitchFamily="34" charset="0"/>
              <a:buChar char="•"/>
            </a:pPr>
            <a:r>
              <a:rPr lang="ru-RU" sz="2400" dirty="0">
                <a:latin typeface="Abhaya Libre Regular" panose="020B0604020202020204" charset="0"/>
                <a:cs typeface="Abhaya Libre Regular" panose="020B0604020202020204" charset="0"/>
              </a:rPr>
              <a:t>къде работи той/тя?</a:t>
            </a:r>
          </a:p>
          <a:p>
            <a:pPr marL="342900" indent="-342900">
              <a:buFont typeface="Arial" panose="020B0604020202020204" pitchFamily="34" charset="0"/>
              <a:buChar char="•"/>
            </a:pPr>
            <a:r>
              <a:rPr lang="ru-RU" sz="2400" dirty="0">
                <a:latin typeface="Abhaya Libre Regular" panose="020B0604020202020204" charset="0"/>
                <a:cs typeface="Abhaya Libre Regular" panose="020B0604020202020204" charset="0"/>
              </a:rPr>
              <a:t>той/тя  обучава ли се?</a:t>
            </a:r>
          </a:p>
          <a:p>
            <a:pPr marL="342900" indent="-342900">
              <a:buFont typeface="Arial" panose="020B0604020202020204" pitchFamily="34" charset="0"/>
              <a:buChar char="•"/>
            </a:pPr>
            <a:r>
              <a:rPr lang="ru-RU" sz="2400" dirty="0">
                <a:latin typeface="Abhaya Libre Regular" panose="020B0604020202020204" charset="0"/>
                <a:cs typeface="Abhaya Libre Regular" panose="020B0604020202020204" charset="0"/>
              </a:rPr>
              <a:t>къде живее той/тя: в къща/апартамент, град/село?</a:t>
            </a:r>
          </a:p>
          <a:p>
            <a:pPr marL="342900" indent="-342900">
              <a:buFont typeface="Arial" panose="020B0604020202020204" pitchFamily="34" charset="0"/>
              <a:buChar char="•"/>
            </a:pPr>
            <a:r>
              <a:rPr lang="ru-RU" sz="2400" dirty="0">
                <a:latin typeface="Abhaya Libre Regular" panose="020B0604020202020204" charset="0"/>
                <a:cs typeface="Abhaya Libre Regular" panose="020B0604020202020204" charset="0"/>
              </a:rPr>
              <a:t>...</a:t>
            </a:r>
          </a:p>
        </p:txBody>
      </p:sp>
      <p:sp>
        <p:nvSpPr>
          <p:cNvPr id="11" name="TextBox 10"/>
          <p:cNvSpPr txBox="1"/>
          <p:nvPr/>
        </p:nvSpPr>
        <p:spPr>
          <a:xfrm>
            <a:off x="1637516" y="8253486"/>
            <a:ext cx="7631063" cy="461665"/>
          </a:xfrm>
          <a:prstGeom prst="rect">
            <a:avLst/>
          </a:prstGeom>
          <a:noFill/>
        </p:spPr>
        <p:txBody>
          <a:bodyPr wrap="none" rtlCol="0">
            <a:spAutoFit/>
          </a:bodyPr>
          <a:lstStyle/>
          <a:p>
            <a:r>
              <a:rPr lang="ru-RU" sz="2400" u="sng" dirty="0">
                <a:latin typeface="Abhaya Libre Regular" panose="020B0604020202020204" charset="0"/>
                <a:cs typeface="Abhaya Libre Regular" panose="020B0604020202020204" charset="0"/>
              </a:rPr>
              <a:t>Напишете пълно описание на вашия идеален клиент</a:t>
            </a:r>
            <a:r>
              <a:rPr lang="ru-RU" sz="2400" dirty="0">
                <a:latin typeface="Abhaya Libre Regular" panose="020B0604020202020204" charset="0"/>
                <a:cs typeface="Abhaya Libre Regular" panose="020B0604020202020204" charset="0"/>
              </a:rPr>
              <a:t>.</a:t>
            </a:r>
          </a:p>
        </p:txBody>
      </p:sp>
      <p:pic>
        <p:nvPicPr>
          <p:cNvPr id="14" name="Picture 13">
            <a:extLst>
              <a:ext uri="{FF2B5EF4-FFF2-40B4-BE49-F238E27FC236}">
                <a16:creationId xmlns:a16="http://schemas.microsoft.com/office/drawing/2014/main" xmlns="" id="{8192D0DB-BAEE-6131-01DE-DD07547100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75361" y="2050211"/>
            <a:ext cx="4465290" cy="2782945"/>
          </a:xfrm>
          <a:prstGeom prst="rect">
            <a:avLst/>
          </a:prstGeom>
        </p:spPr>
      </p:pic>
      <p:pic>
        <p:nvPicPr>
          <p:cNvPr id="1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2511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2"/>
          <a:srcRect/>
          <a:stretch>
            <a:fillRect/>
          </a:stretch>
        </p:blipFill>
        <p:spPr>
          <a:xfrm>
            <a:off x="16418708" y="0"/>
            <a:ext cx="1869292" cy="1869292"/>
          </a:xfrm>
          <a:prstGeom prst="rect">
            <a:avLst/>
          </a:prstGeom>
        </p:spPr>
      </p:pic>
      <p:sp>
        <p:nvSpPr>
          <p:cNvPr id="27" name="TextBox 27"/>
          <p:cNvSpPr txBox="1"/>
          <p:nvPr/>
        </p:nvSpPr>
        <p:spPr>
          <a:xfrm>
            <a:off x="2026387" y="3480685"/>
            <a:ext cx="7284130" cy="3488134"/>
          </a:xfrm>
          <a:prstGeom prst="rect">
            <a:avLst/>
          </a:prstGeom>
        </p:spPr>
        <p:txBody>
          <a:bodyPr wrap="square" lIns="0" tIns="0" rIns="0" bIns="0" rtlCol="0" anchor="t">
            <a:spAutoFit/>
          </a:bodyPr>
          <a:lstStyle/>
          <a:p>
            <a:pPr>
              <a:lnSpc>
                <a:spcPts val="3359"/>
              </a:lnSpc>
            </a:pPr>
            <a:r>
              <a:rPr lang="ru-RU" sz="2400" spc="-36" dirty="0">
                <a:solidFill>
                  <a:srgbClr val="000000"/>
                </a:solidFill>
                <a:latin typeface="Abhaya Libre Regular"/>
              </a:rPr>
              <a:t>Стъпка 1: Определете целевата си аудитория.</a:t>
            </a:r>
          </a:p>
          <a:p>
            <a:pPr>
              <a:lnSpc>
                <a:spcPts val="3359"/>
              </a:lnSpc>
            </a:pPr>
            <a:r>
              <a:rPr lang="ru-RU" sz="2400" spc="-36" dirty="0">
                <a:solidFill>
                  <a:srgbClr val="000000"/>
                </a:solidFill>
                <a:latin typeface="Abhaya Libre Regular"/>
              </a:rPr>
              <a:t>Стъпка 2: Създайте полезно и </a:t>
            </a:r>
            <a:r>
              <a:rPr lang="ru-RU" sz="2400" spc="-36" dirty="0" smtClean="0">
                <a:solidFill>
                  <a:srgbClr val="000000"/>
                </a:solidFill>
                <a:latin typeface="Abhaya Libre Regular"/>
              </a:rPr>
              <a:t>конкретно </a:t>
            </a:r>
            <a:r>
              <a:rPr lang="ru-RU" sz="2400" spc="-36" dirty="0">
                <a:solidFill>
                  <a:srgbClr val="000000"/>
                </a:solidFill>
                <a:latin typeface="Abhaya Libre Regular"/>
              </a:rPr>
              <a:t>съдържание.</a:t>
            </a:r>
          </a:p>
          <a:p>
            <a:pPr>
              <a:lnSpc>
                <a:spcPts val="3359"/>
              </a:lnSpc>
            </a:pPr>
            <a:r>
              <a:rPr lang="ru-RU" sz="2400" spc="-36" dirty="0">
                <a:solidFill>
                  <a:srgbClr val="000000"/>
                </a:solidFill>
                <a:latin typeface="Abhaya Libre Regular"/>
              </a:rPr>
              <a:t>Стъпка 3: Използвайте влиятелни личности.</a:t>
            </a:r>
          </a:p>
          <a:p>
            <a:pPr>
              <a:lnSpc>
                <a:spcPts val="3359"/>
              </a:lnSpc>
            </a:pPr>
            <a:r>
              <a:rPr lang="ru-RU" sz="2400" spc="-36" dirty="0">
                <a:solidFill>
                  <a:srgbClr val="000000"/>
                </a:solidFill>
                <a:latin typeface="Abhaya Libre Regular"/>
              </a:rPr>
              <a:t>Стъпка 4: Използвайте насочена реклама.</a:t>
            </a:r>
          </a:p>
          <a:p>
            <a:pPr>
              <a:lnSpc>
                <a:spcPts val="3359"/>
              </a:lnSpc>
            </a:pPr>
            <a:r>
              <a:rPr lang="ru-RU" sz="2400" spc="-36" dirty="0">
                <a:solidFill>
                  <a:srgbClr val="000000"/>
                </a:solidFill>
                <a:latin typeface="Abhaya Libre Regular"/>
              </a:rPr>
              <a:t>Стъпка 5: Референтен маркетинг.</a:t>
            </a:r>
          </a:p>
          <a:p>
            <a:pPr>
              <a:lnSpc>
                <a:spcPts val="3359"/>
              </a:lnSpc>
            </a:pPr>
            <a:r>
              <a:rPr lang="ru-RU" sz="2400" spc="-36" dirty="0">
                <a:solidFill>
                  <a:srgbClr val="000000"/>
                </a:solidFill>
                <a:latin typeface="Abhaya Libre Regular"/>
              </a:rPr>
              <a:t>Стъпка 6: Достигнете целевата си аудитория в социалните медии чрез хаштагове.</a:t>
            </a:r>
            <a:endParaRPr lang="en-US" sz="2400" spc="-36" dirty="0">
              <a:solidFill>
                <a:srgbClr val="000000"/>
              </a:solidFill>
              <a:latin typeface="Abhaya Libre Regular"/>
            </a:endParaRPr>
          </a:p>
        </p:txBody>
      </p:sp>
      <p:pic>
        <p:nvPicPr>
          <p:cNvPr id="32" name="Picture 3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9632120">
            <a:off x="-4359519" y="-2644076"/>
            <a:ext cx="5721823" cy="5669807"/>
          </a:xfrm>
          <a:prstGeom prst="rect">
            <a:avLst/>
          </a:prstGeom>
        </p:spPr>
      </p:pic>
      <p:pic>
        <p:nvPicPr>
          <p:cNvPr id="33" name="Picture 3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6603835">
            <a:off x="5191393" y="-10749108"/>
            <a:ext cx="11622266" cy="12388074"/>
          </a:xfrm>
          <a:prstGeom prst="rect">
            <a:avLst/>
          </a:prstGeom>
        </p:spPr>
      </p:pic>
      <p:pic>
        <p:nvPicPr>
          <p:cNvPr id="34" name="Picture 3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800000">
            <a:off x="15480240" y="8115777"/>
            <a:ext cx="3334026" cy="3588482"/>
          </a:xfrm>
          <a:prstGeom prst="rect">
            <a:avLst/>
          </a:prstGeom>
        </p:spPr>
      </p:pic>
      <p:pic>
        <p:nvPicPr>
          <p:cNvPr id="35" name="Picture 3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800000">
            <a:off x="-23442" y="-1710424"/>
            <a:ext cx="2556197" cy="2751289"/>
          </a:xfrm>
          <a:prstGeom prst="rect">
            <a:avLst/>
          </a:prstGeom>
        </p:spPr>
      </p:pic>
      <p:pic>
        <p:nvPicPr>
          <p:cNvPr id="36" name="Picture 3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9614497">
            <a:off x="-1147374" y="7574079"/>
            <a:ext cx="4352147" cy="4346443"/>
          </a:xfrm>
          <a:prstGeom prst="rect">
            <a:avLst/>
          </a:prstGeom>
        </p:spPr>
      </p:pic>
      <p:sp>
        <p:nvSpPr>
          <p:cNvPr id="38" name="TextBox 37"/>
          <p:cNvSpPr txBox="1"/>
          <p:nvPr/>
        </p:nvSpPr>
        <p:spPr>
          <a:xfrm>
            <a:off x="1828800" y="582894"/>
            <a:ext cx="9730289" cy="2062103"/>
          </a:xfrm>
          <a:prstGeom prst="rect">
            <a:avLst/>
          </a:prstGeom>
          <a:noFill/>
        </p:spPr>
        <p:txBody>
          <a:bodyPr wrap="square" rtlCol="0">
            <a:spAutoFit/>
          </a:bodyPr>
          <a:lstStyle/>
          <a:p>
            <a:r>
              <a:rPr lang="bg-BG" sz="6400" dirty="0">
                <a:latin typeface="Abhaya Libre Regular" panose="020B0604020202020204" charset="0"/>
                <a:cs typeface="Abhaya Libre Regular" panose="020B0604020202020204" charset="0"/>
              </a:rPr>
              <a:t>Как да достигнем до целевата аудитория?</a:t>
            </a:r>
            <a:endParaRPr lang="en-US" sz="6400" dirty="0">
              <a:latin typeface="Abhaya Libre Regular" panose="020B0604020202020204" charset="0"/>
              <a:cs typeface="Abhaya Libre Regular" panose="020B0604020202020204" charset="0"/>
            </a:endParaRPr>
          </a:p>
        </p:txBody>
      </p:sp>
      <p:pic>
        <p:nvPicPr>
          <p:cNvPr id="29" name="Picture 28" descr="Text, letter, whiteboard&#10;&#10;Description automatically generated">
            <a:extLst>
              <a:ext uri="{FF2B5EF4-FFF2-40B4-BE49-F238E27FC236}">
                <a16:creationId xmlns:a16="http://schemas.microsoft.com/office/drawing/2014/main" xmlns="" id="{87D1771B-9197-26DC-F1C5-B7603E25AA5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456715" y="3260424"/>
            <a:ext cx="5831937" cy="3887958"/>
          </a:xfrm>
          <a:prstGeom prst="rect">
            <a:avLst/>
          </a:prstGeom>
        </p:spPr>
      </p:pic>
      <p:pic>
        <p:nvPicPr>
          <p:cNvPr id="1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35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98262"/>
            <a:ext cx="19062365" cy="3086100"/>
            <a:chOff x="0" y="0"/>
            <a:chExt cx="5020540" cy="812800"/>
          </a:xfrm>
        </p:grpSpPr>
        <p:sp>
          <p:nvSpPr>
            <p:cNvPr id="3" name="Freeform 3"/>
            <p:cNvSpPr/>
            <p:nvPr/>
          </p:nvSpPr>
          <p:spPr>
            <a:xfrm>
              <a:off x="0" y="0"/>
              <a:ext cx="5020540" cy="812800"/>
            </a:xfrm>
            <a:custGeom>
              <a:avLst/>
              <a:gdLst/>
              <a:ahLst/>
              <a:cxnLst/>
              <a:rect l="l" t="t" r="r" b="b"/>
              <a:pathLst>
                <a:path w="5020540" h="812800">
                  <a:moveTo>
                    <a:pt x="0" y="0"/>
                  </a:moveTo>
                  <a:lnTo>
                    <a:pt x="5020540" y="0"/>
                  </a:lnTo>
                  <a:lnTo>
                    <a:pt x="5020540" y="812800"/>
                  </a:lnTo>
                  <a:lnTo>
                    <a:pt x="0" y="812800"/>
                  </a:lnTo>
                  <a:close/>
                </a:path>
              </a:pathLst>
            </a:custGeom>
            <a:solidFill>
              <a:srgbClr val="D0E9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947194">
            <a:off x="6660949" y="7604935"/>
            <a:ext cx="5364129" cy="5364129"/>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632120">
            <a:off x="-2431639" y="-1705919"/>
            <a:ext cx="5721823" cy="56698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571149">
            <a:off x="-2523144" y="7570662"/>
            <a:ext cx="6836042" cy="6773896"/>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800000">
            <a:off x="15156600" y="8264626"/>
            <a:ext cx="3334026" cy="3588482"/>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800000">
            <a:off x="1904437" y="-772267"/>
            <a:ext cx="2556197" cy="2751289"/>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9614497">
            <a:off x="17189899" y="6091404"/>
            <a:ext cx="4352147" cy="4346443"/>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420380">
            <a:off x="5570971" y="-4349323"/>
            <a:ext cx="5810576" cy="5802961"/>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167270">
            <a:off x="-3176552" y="4860538"/>
            <a:ext cx="4881157" cy="4874760"/>
          </a:xfrm>
          <a:prstGeom prst="rect">
            <a:avLst/>
          </a:prstGeom>
        </p:spPr>
      </p:pic>
      <p:grpSp>
        <p:nvGrpSpPr>
          <p:cNvPr id="13" name="Group 13"/>
          <p:cNvGrpSpPr/>
          <p:nvPr/>
        </p:nvGrpSpPr>
        <p:grpSpPr>
          <a:xfrm rot="-10800000">
            <a:off x="1170764" y="8531326"/>
            <a:ext cx="2900572" cy="807705"/>
            <a:chOff x="0" y="0"/>
            <a:chExt cx="3867430" cy="1076939"/>
          </a:xfrm>
        </p:grpSpPr>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0" y="458151"/>
              <a:ext cx="3867430" cy="618789"/>
            </a:xfrm>
            <a:prstGeom prst="rect">
              <a:avLst/>
            </a:prstGeom>
          </p:spPr>
        </p:pic>
      </p:grpSp>
      <p:sp>
        <p:nvSpPr>
          <p:cNvPr id="16" name="TextBox 16"/>
          <p:cNvSpPr txBox="1"/>
          <p:nvPr/>
        </p:nvSpPr>
        <p:spPr>
          <a:xfrm>
            <a:off x="2509131" y="3927013"/>
            <a:ext cx="14307856" cy="1904367"/>
          </a:xfrm>
          <a:prstGeom prst="rect">
            <a:avLst/>
          </a:prstGeom>
        </p:spPr>
        <p:txBody>
          <a:bodyPr lIns="0" tIns="0" rIns="0" bIns="0" rtlCol="0" anchor="t">
            <a:spAutoFit/>
          </a:bodyPr>
          <a:lstStyle/>
          <a:p>
            <a:pPr algn="ctr">
              <a:lnSpc>
                <a:spcPct val="150000"/>
              </a:lnSpc>
            </a:pPr>
            <a:r>
              <a:rPr lang="bg-BG" sz="9000" dirty="0">
                <a:solidFill>
                  <a:srgbClr val="04989E"/>
                </a:solidFill>
                <a:latin typeface="Abhaya Libre Regular"/>
              </a:rPr>
              <a:t>Пазарна ниша</a:t>
            </a:r>
            <a:endParaRPr lang="en-US" sz="9000" dirty="0">
              <a:solidFill>
                <a:srgbClr val="04989E"/>
              </a:solidFill>
              <a:latin typeface="Abhaya Libre Regular"/>
            </a:endParaRPr>
          </a:p>
        </p:txBody>
      </p:sp>
      <p:pic>
        <p:nvPicPr>
          <p:cNvPr id="17" name="Picture 17"/>
          <p:cNvPicPr>
            <a:picLocks noChangeAspect="1"/>
          </p:cNvPicPr>
          <p:nvPr/>
        </p:nvPicPr>
        <p:blipFill>
          <a:blip r:embed="rId17"/>
          <a:srcRect/>
          <a:stretch>
            <a:fillRect/>
          </a:stretch>
        </p:blipFill>
        <p:spPr>
          <a:xfrm>
            <a:off x="16418708" y="0"/>
            <a:ext cx="1869292" cy="1869292"/>
          </a:xfrm>
          <a:prstGeom prst="rect">
            <a:avLst/>
          </a:prstGeom>
        </p:spPr>
      </p:pic>
      <p:pic>
        <p:nvPicPr>
          <p:cNvPr id="19"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932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 y="3698262"/>
            <a:ext cx="18288000" cy="3086100"/>
            <a:chOff x="0" y="0"/>
            <a:chExt cx="5020540" cy="812800"/>
          </a:xfrm>
        </p:grpSpPr>
        <p:sp>
          <p:nvSpPr>
            <p:cNvPr id="3" name="Freeform 3"/>
            <p:cNvSpPr/>
            <p:nvPr/>
          </p:nvSpPr>
          <p:spPr>
            <a:xfrm>
              <a:off x="0" y="0"/>
              <a:ext cx="5020540" cy="812800"/>
            </a:xfrm>
            <a:custGeom>
              <a:avLst/>
              <a:gdLst/>
              <a:ahLst/>
              <a:cxnLst/>
              <a:rect l="l" t="t" r="r" b="b"/>
              <a:pathLst>
                <a:path w="5020540" h="812800">
                  <a:moveTo>
                    <a:pt x="0" y="0"/>
                  </a:moveTo>
                  <a:lnTo>
                    <a:pt x="5020540" y="0"/>
                  </a:lnTo>
                  <a:lnTo>
                    <a:pt x="5020540" y="812800"/>
                  </a:lnTo>
                  <a:lnTo>
                    <a:pt x="0" y="812800"/>
                  </a:lnTo>
                  <a:close/>
                </a:path>
              </a:pathLst>
            </a:custGeom>
            <a:solidFill>
              <a:srgbClr val="D0E9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947194">
            <a:off x="6660949" y="7604935"/>
            <a:ext cx="5364129" cy="5364129"/>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632120">
            <a:off x="-2431639" y="-1705919"/>
            <a:ext cx="5721823" cy="56698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571149">
            <a:off x="-2523144" y="7570662"/>
            <a:ext cx="6836042" cy="6773896"/>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800000">
            <a:off x="15156600" y="8264626"/>
            <a:ext cx="3334026" cy="3588482"/>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800000">
            <a:off x="1904437" y="-772267"/>
            <a:ext cx="2556197" cy="2751289"/>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9614497">
            <a:off x="17189899" y="6091404"/>
            <a:ext cx="4352147" cy="4346443"/>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420380">
            <a:off x="5570971" y="-4349323"/>
            <a:ext cx="5810576" cy="5802961"/>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167270">
            <a:off x="-3176552" y="4860538"/>
            <a:ext cx="4881157" cy="4874760"/>
          </a:xfrm>
          <a:prstGeom prst="rect">
            <a:avLst/>
          </a:prstGeom>
        </p:spPr>
      </p:pic>
      <p:grpSp>
        <p:nvGrpSpPr>
          <p:cNvPr id="13" name="Group 13"/>
          <p:cNvGrpSpPr/>
          <p:nvPr/>
        </p:nvGrpSpPr>
        <p:grpSpPr>
          <a:xfrm rot="-10800000">
            <a:off x="1170764" y="8531326"/>
            <a:ext cx="2900572" cy="807705"/>
            <a:chOff x="0" y="0"/>
            <a:chExt cx="3867430" cy="1076939"/>
          </a:xfrm>
        </p:grpSpPr>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0" y="458151"/>
              <a:ext cx="3867430" cy="618789"/>
            </a:xfrm>
            <a:prstGeom prst="rect">
              <a:avLst/>
            </a:prstGeom>
          </p:spPr>
        </p:pic>
      </p:grpSp>
      <p:sp>
        <p:nvSpPr>
          <p:cNvPr id="16" name="TextBox 16"/>
          <p:cNvSpPr txBox="1"/>
          <p:nvPr/>
        </p:nvSpPr>
        <p:spPr>
          <a:xfrm>
            <a:off x="1480368" y="4157174"/>
            <a:ext cx="15872986" cy="2462213"/>
          </a:xfrm>
          <a:prstGeom prst="rect">
            <a:avLst/>
          </a:prstGeom>
        </p:spPr>
        <p:txBody>
          <a:bodyPr wrap="square" lIns="0" tIns="0" rIns="0" bIns="0" rtlCol="0" anchor="t">
            <a:spAutoFit/>
          </a:bodyPr>
          <a:lstStyle/>
          <a:p>
            <a:pPr algn="ctr"/>
            <a:r>
              <a:rPr lang="ru-RU" sz="4000" dirty="0" err="1">
                <a:solidFill>
                  <a:srgbClr val="04989E"/>
                </a:solidFill>
                <a:latin typeface="Abhaya Libre Regular"/>
              </a:rPr>
              <a:t>Идентифициране</a:t>
            </a:r>
            <a:r>
              <a:rPr lang="ru-RU" sz="4000" dirty="0">
                <a:solidFill>
                  <a:srgbClr val="04989E"/>
                </a:solidFill>
                <a:latin typeface="Abhaya Libre Regular"/>
              </a:rPr>
              <a:t> на нови </a:t>
            </a:r>
            <a:r>
              <a:rPr lang="ru-RU" sz="4000" dirty="0" err="1">
                <a:solidFill>
                  <a:srgbClr val="04989E"/>
                </a:solidFill>
                <a:latin typeface="Abhaya Libre Regular"/>
              </a:rPr>
              <a:t>пазарни</a:t>
            </a:r>
            <a:r>
              <a:rPr lang="ru-RU" sz="4000" dirty="0">
                <a:solidFill>
                  <a:srgbClr val="04989E"/>
                </a:solidFill>
                <a:latin typeface="Abhaya Libre Regular"/>
              </a:rPr>
              <a:t> тенденции и </a:t>
            </a:r>
            <a:r>
              <a:rPr lang="ru-RU" sz="4000" dirty="0" err="1">
                <a:solidFill>
                  <a:srgbClr val="04989E"/>
                </a:solidFill>
                <a:latin typeface="Abhaya Libre Regular"/>
              </a:rPr>
              <a:t>изисквания</a:t>
            </a:r>
            <a:r>
              <a:rPr lang="ru-RU" sz="4000" dirty="0">
                <a:solidFill>
                  <a:srgbClr val="04989E"/>
                </a:solidFill>
                <a:latin typeface="Abhaya Libre Regular"/>
              </a:rPr>
              <a:t> за </a:t>
            </a:r>
            <a:r>
              <a:rPr lang="ru-RU" sz="4000" dirty="0" err="1">
                <a:solidFill>
                  <a:srgbClr val="04989E"/>
                </a:solidFill>
                <a:latin typeface="Abhaya Libre Regular"/>
              </a:rPr>
              <a:t>производтсво</a:t>
            </a:r>
            <a:r>
              <a:rPr lang="ru-RU" sz="4000" dirty="0">
                <a:solidFill>
                  <a:srgbClr val="04989E"/>
                </a:solidFill>
                <a:latin typeface="Abhaya Libre Regular"/>
              </a:rPr>
              <a:t> на нови стоки и/или услуги, </a:t>
            </a:r>
            <a:r>
              <a:rPr lang="ru-RU" sz="4000" dirty="0" err="1">
                <a:solidFill>
                  <a:srgbClr val="04989E"/>
                </a:solidFill>
                <a:latin typeface="Abhaya Libre Regular"/>
              </a:rPr>
              <a:t>предназначени</a:t>
            </a:r>
            <a:r>
              <a:rPr lang="ru-RU" sz="4000" dirty="0">
                <a:solidFill>
                  <a:srgbClr val="04989E"/>
                </a:solidFill>
                <a:latin typeface="Abhaya Libre Regular"/>
              </a:rPr>
              <a:t> за </a:t>
            </a:r>
            <a:r>
              <a:rPr lang="ru-RU" sz="4000" dirty="0" err="1">
                <a:solidFill>
                  <a:srgbClr val="04989E"/>
                </a:solidFill>
                <a:latin typeface="Abhaya Libre Regular"/>
              </a:rPr>
              <a:t>целевата</a:t>
            </a:r>
            <a:r>
              <a:rPr lang="ru-RU" sz="4000" dirty="0">
                <a:solidFill>
                  <a:srgbClr val="04989E"/>
                </a:solidFill>
                <a:latin typeface="Abhaya Libre Regular"/>
              </a:rPr>
              <a:t> аудитория и </a:t>
            </a:r>
            <a:r>
              <a:rPr lang="ru-RU" sz="4000" dirty="0" err="1">
                <a:solidFill>
                  <a:srgbClr val="04989E"/>
                </a:solidFill>
                <a:latin typeface="Abhaya Libre Regular"/>
              </a:rPr>
              <a:t>определяне</a:t>
            </a:r>
            <a:r>
              <a:rPr lang="ru-RU" sz="4000" dirty="0">
                <a:solidFill>
                  <a:srgbClr val="04989E"/>
                </a:solidFill>
                <a:latin typeface="Abhaya Libre Regular"/>
              </a:rPr>
              <a:t> на </a:t>
            </a:r>
            <a:r>
              <a:rPr lang="ru-RU" sz="4000" dirty="0" err="1">
                <a:solidFill>
                  <a:srgbClr val="04989E"/>
                </a:solidFill>
                <a:latin typeface="Abhaya Libre Regular"/>
              </a:rPr>
              <a:t>тяхното</a:t>
            </a:r>
            <a:r>
              <a:rPr lang="ru-RU" sz="4000" dirty="0">
                <a:solidFill>
                  <a:srgbClr val="04989E"/>
                </a:solidFill>
                <a:latin typeface="Abhaya Libre Regular"/>
              </a:rPr>
              <a:t> </a:t>
            </a:r>
            <a:r>
              <a:rPr lang="ru-RU" sz="4000" dirty="0" err="1">
                <a:solidFill>
                  <a:srgbClr val="04989E"/>
                </a:solidFill>
                <a:latin typeface="Abhaya Libre Regular"/>
              </a:rPr>
              <a:t>въздействие</a:t>
            </a:r>
            <a:r>
              <a:rPr lang="ru-RU" sz="4000" dirty="0">
                <a:solidFill>
                  <a:srgbClr val="04989E"/>
                </a:solidFill>
                <a:latin typeface="Abhaya Libre Regular"/>
              </a:rPr>
              <a:t> </a:t>
            </a:r>
            <a:r>
              <a:rPr lang="ru-RU" sz="4000" dirty="0" err="1">
                <a:solidFill>
                  <a:srgbClr val="04989E"/>
                </a:solidFill>
                <a:latin typeface="Abhaya Libre Regular"/>
              </a:rPr>
              <a:t>върху</a:t>
            </a:r>
            <a:r>
              <a:rPr lang="ru-RU" sz="4000" dirty="0">
                <a:solidFill>
                  <a:srgbClr val="04989E"/>
                </a:solidFill>
                <a:latin typeface="Abhaya Libre Regular"/>
              </a:rPr>
              <a:t> </a:t>
            </a:r>
            <a:r>
              <a:rPr lang="ru-RU" sz="4000" dirty="0" smtClean="0">
                <a:solidFill>
                  <a:srgbClr val="04989E"/>
                </a:solidFill>
                <a:latin typeface="Abhaya Libre Regular"/>
              </a:rPr>
              <a:t>организация.</a:t>
            </a:r>
            <a:endParaRPr lang="en-US" sz="4000" dirty="0">
              <a:solidFill>
                <a:srgbClr val="04989E"/>
              </a:solidFill>
              <a:latin typeface="Abhaya Libre Regular"/>
            </a:endParaRPr>
          </a:p>
        </p:txBody>
      </p:sp>
      <p:pic>
        <p:nvPicPr>
          <p:cNvPr id="17" name="Picture 17"/>
          <p:cNvPicPr>
            <a:picLocks noChangeAspect="1"/>
          </p:cNvPicPr>
          <p:nvPr/>
        </p:nvPicPr>
        <p:blipFill>
          <a:blip r:embed="rId17"/>
          <a:srcRect/>
          <a:stretch>
            <a:fillRect/>
          </a:stretch>
        </p:blipFill>
        <p:spPr>
          <a:xfrm>
            <a:off x="16418708" y="0"/>
            <a:ext cx="1869292" cy="1869292"/>
          </a:xfrm>
          <a:prstGeom prst="rect">
            <a:avLst/>
          </a:prstGeom>
        </p:spPr>
      </p:pic>
      <p:pic>
        <p:nvPicPr>
          <p:cNvPr id="19" name="Picture 18"/>
          <p:cNvPicPr>
            <a:picLocks noChangeAspect="1"/>
          </p:cNvPicPr>
          <p:nvPr/>
        </p:nvPicPr>
        <p:blipFill>
          <a:blip r:embed="rId18"/>
          <a:stretch>
            <a:fillRect/>
          </a:stretch>
        </p:blipFill>
        <p:spPr>
          <a:xfrm>
            <a:off x="7632938" y="9086903"/>
            <a:ext cx="3420152" cy="74987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sp>
        <p:nvSpPr>
          <p:cNvPr id="8" name="TextBox 8"/>
          <p:cNvSpPr txBox="1"/>
          <p:nvPr/>
        </p:nvSpPr>
        <p:spPr>
          <a:xfrm>
            <a:off x="1071266" y="1566928"/>
            <a:ext cx="9956725" cy="7201972"/>
          </a:xfrm>
          <a:prstGeom prst="rect">
            <a:avLst/>
          </a:prstGeom>
        </p:spPr>
        <p:txBody>
          <a:bodyPr wrap="square" lIns="0" tIns="0" rIns="0" bIns="0" rtlCol="0" anchor="t">
            <a:spAutoFit/>
          </a:bodyPr>
          <a:lstStyle/>
          <a:p>
            <a:pPr algn="just"/>
            <a:r>
              <a:rPr lang="ru-RU" sz="2600" spc="-36" dirty="0">
                <a:solidFill>
                  <a:srgbClr val="000000"/>
                </a:solidFill>
                <a:latin typeface="Abhaya Libre Regular"/>
              </a:rPr>
              <a:t>Нишовият пазар представлява сегмент от по-голям пазар, който може да бъде определен </a:t>
            </a:r>
            <a:r>
              <a:rPr lang="ru-RU" sz="2600" spc="-36" dirty="0" smtClean="0">
                <a:solidFill>
                  <a:srgbClr val="000000"/>
                </a:solidFill>
                <a:latin typeface="Abhaya Libre Regular"/>
              </a:rPr>
              <a:t>по </a:t>
            </a:r>
            <a:r>
              <a:rPr lang="ru-RU" sz="2600" spc="-36" dirty="0">
                <a:solidFill>
                  <a:srgbClr val="000000"/>
                </a:solidFill>
                <a:latin typeface="Abhaya Libre Regular"/>
              </a:rPr>
              <a:t>своите уникални нужди, предпочитания или идентичност, които го правят различен от </a:t>
            </a:r>
            <a:r>
              <a:rPr lang="ru-RU" sz="2600" spc="-36" dirty="0" err="1" smtClean="0">
                <a:solidFill>
                  <a:srgbClr val="000000"/>
                </a:solidFill>
                <a:latin typeface="Abhaya Libre Regular"/>
              </a:rPr>
              <a:t>широкия</a:t>
            </a:r>
            <a:r>
              <a:rPr lang="ru-RU" sz="2600" spc="-36" dirty="0" smtClean="0">
                <a:solidFill>
                  <a:srgbClr val="000000"/>
                </a:solidFill>
                <a:latin typeface="Abhaya Libre Regular"/>
              </a:rPr>
              <a:t> </a:t>
            </a:r>
            <a:r>
              <a:rPr lang="ru-RU" sz="2600" spc="-36" dirty="0">
                <a:solidFill>
                  <a:srgbClr val="000000"/>
                </a:solidFill>
                <a:latin typeface="Abhaya Libre Regular"/>
              </a:rPr>
              <a:t>пазар.</a:t>
            </a:r>
          </a:p>
          <a:p>
            <a:pPr algn="just"/>
            <a:endParaRPr lang="ru-RU" sz="2600" spc="-36" dirty="0">
              <a:solidFill>
                <a:srgbClr val="000000"/>
              </a:solidFill>
              <a:latin typeface="Abhaya Libre Regular"/>
            </a:endParaRPr>
          </a:p>
          <a:p>
            <a:pPr algn="just"/>
            <a:r>
              <a:rPr lang="ru-RU" sz="2600" spc="-36" dirty="0">
                <a:solidFill>
                  <a:srgbClr val="000000"/>
                </a:solidFill>
                <a:latin typeface="Abhaya Libre Regular"/>
              </a:rPr>
              <a:t>Например, в рамките на пазара на женски обувки има много различни сегменти или ниши. Обувки за веган хора биха били нишов пазар, както и обувки за жени с големи размери или обувки за медицински сестри.</a:t>
            </a:r>
          </a:p>
          <a:p>
            <a:pPr algn="just"/>
            <a:endParaRPr lang="ru-RU" sz="2600" spc="-36" dirty="0">
              <a:solidFill>
                <a:srgbClr val="000000"/>
              </a:solidFill>
              <a:latin typeface="Abhaya Libre Regular"/>
            </a:endParaRPr>
          </a:p>
          <a:p>
            <a:pPr algn="just"/>
            <a:r>
              <a:rPr lang="ru-RU" sz="2600" spc="-36" dirty="0">
                <a:solidFill>
                  <a:srgbClr val="000000"/>
                </a:solidFill>
                <a:latin typeface="Abhaya Libre Regular"/>
              </a:rPr>
              <a:t>Почти всеки пазар може да бъде допълнително изяснен или разделен, въз основа на специфичните нужди и предпочитания на неговите потребители.</a:t>
            </a:r>
          </a:p>
          <a:p>
            <a:pPr algn="just"/>
            <a:endParaRPr lang="ru-RU" sz="2600" spc="-36" dirty="0">
              <a:solidFill>
                <a:srgbClr val="000000"/>
              </a:solidFill>
              <a:latin typeface="Abhaya Libre Regular"/>
            </a:endParaRPr>
          </a:p>
          <a:p>
            <a:pPr algn="just"/>
            <a:r>
              <a:rPr lang="ru-RU" sz="2600" spc="-36" dirty="0">
                <a:solidFill>
                  <a:srgbClr val="000000"/>
                </a:solidFill>
                <a:latin typeface="Abhaya Libre Regular"/>
              </a:rPr>
              <a:t>Изборът да се фокусирате върху ниша е стратегическо бизнес решение, което ви позволява да обслужвате определена група клиенти по-добре от конкурентите, насочени към по-големия пазар. Нека разгледаме някои примери.</a:t>
            </a:r>
          </a:p>
        </p:txBody>
      </p:sp>
      <p:sp>
        <p:nvSpPr>
          <p:cNvPr id="9" name="TextBox 9"/>
          <p:cNvSpPr txBox="1"/>
          <p:nvPr/>
        </p:nvSpPr>
        <p:spPr>
          <a:xfrm>
            <a:off x="1028124" y="726203"/>
            <a:ext cx="8280738" cy="770736"/>
          </a:xfrm>
          <a:prstGeom prst="rect">
            <a:avLst/>
          </a:prstGeom>
        </p:spPr>
        <p:txBody>
          <a:bodyPr lIns="0" tIns="0" rIns="0" bIns="0" rtlCol="0" anchor="t">
            <a:spAutoFit/>
          </a:bodyPr>
          <a:lstStyle/>
          <a:p>
            <a:pPr>
              <a:lnSpc>
                <a:spcPts val="5449"/>
              </a:lnSpc>
            </a:pPr>
            <a:r>
              <a:rPr lang="bg-BG" sz="6410" dirty="0">
                <a:solidFill>
                  <a:srgbClr val="000000"/>
                </a:solidFill>
                <a:latin typeface="Abhaya Libre Regular"/>
              </a:rPr>
              <a:t>Пазарна ниша</a:t>
            </a:r>
            <a:endParaRPr lang="en-US" sz="6410" dirty="0">
              <a:solidFill>
                <a:srgbClr val="000000"/>
              </a:solidFill>
              <a:latin typeface="Abhaya Libre Regular"/>
            </a:endParaRPr>
          </a:p>
        </p:txBody>
      </p:sp>
      <p:pic>
        <p:nvPicPr>
          <p:cNvPr id="11" name="Picture 10">
            <a:extLst>
              <a:ext uri="{FF2B5EF4-FFF2-40B4-BE49-F238E27FC236}">
                <a16:creationId xmlns:a16="http://schemas.microsoft.com/office/drawing/2014/main" xmlns="" id="{82DB1554-E8F3-CF8E-2EAE-147B72AAAD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0000" y="2514442"/>
            <a:ext cx="4742434" cy="6323245"/>
          </a:xfrm>
          <a:prstGeom prst="rect">
            <a:avLst/>
          </a:prstGeom>
        </p:spPr>
      </p:pic>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9551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836636">
            <a:off x="0" y="-2006961"/>
            <a:ext cx="3334026" cy="3588482"/>
          </a:xfrm>
          <a:prstGeom prst="rect">
            <a:avLst/>
          </a:prstGeom>
        </p:spPr>
      </p:pic>
      <p:sp>
        <p:nvSpPr>
          <p:cNvPr id="4" name="TextBox 4"/>
          <p:cNvSpPr txBox="1"/>
          <p:nvPr/>
        </p:nvSpPr>
        <p:spPr>
          <a:xfrm>
            <a:off x="2362840" y="846489"/>
            <a:ext cx="12490275" cy="765979"/>
          </a:xfrm>
          <a:prstGeom prst="rect">
            <a:avLst/>
          </a:prstGeom>
        </p:spPr>
        <p:txBody>
          <a:bodyPr wrap="square" lIns="0" tIns="0" rIns="0" bIns="0" rtlCol="0" anchor="t">
            <a:spAutoFit/>
          </a:bodyPr>
          <a:lstStyle/>
          <a:p>
            <a:pPr>
              <a:lnSpc>
                <a:spcPts val="5449"/>
              </a:lnSpc>
            </a:pPr>
            <a:r>
              <a:rPr lang="ru-RU" sz="6410" dirty="0">
                <a:solidFill>
                  <a:srgbClr val="000000"/>
                </a:solidFill>
                <a:latin typeface="Abhaya Libre Regular"/>
              </a:rPr>
              <a:t>Девет примера за нишови пазари:</a:t>
            </a:r>
            <a:endParaRPr lang="en-US" sz="6410" dirty="0">
              <a:solidFill>
                <a:srgbClr val="000000"/>
              </a:solidFill>
              <a:latin typeface="Abhaya Libre Regular"/>
            </a:endParaRPr>
          </a:p>
        </p:txBody>
      </p:sp>
      <p:sp>
        <p:nvSpPr>
          <p:cNvPr id="5" name="TextBox 5"/>
          <p:cNvSpPr txBox="1"/>
          <p:nvPr/>
        </p:nvSpPr>
        <p:spPr>
          <a:xfrm>
            <a:off x="2359098" y="3865238"/>
            <a:ext cx="6510839" cy="3907480"/>
          </a:xfrm>
          <a:prstGeom prst="rect">
            <a:avLst/>
          </a:prstGeom>
        </p:spPr>
        <p:txBody>
          <a:bodyPr lIns="0" tIns="0" rIns="0" bIns="0" rtlCol="0" anchor="t">
            <a:spAutoFit/>
          </a:bodyPr>
          <a:lstStyle/>
          <a:p>
            <a:pPr marL="342900" indent="-342900" algn="just">
              <a:lnSpc>
                <a:spcPts val="3359"/>
              </a:lnSpc>
              <a:buFont typeface="Arial" panose="020B0604020202020204" pitchFamily="34" charset="0"/>
              <a:buChar char="•"/>
            </a:pPr>
            <a:r>
              <a:rPr lang="ru-RU" sz="2400" spc="-36" dirty="0">
                <a:solidFill>
                  <a:srgbClr val="000000"/>
                </a:solidFill>
                <a:latin typeface="Abhaya Libre Regular"/>
              </a:rPr>
              <a:t>Съзнателни потребители</a:t>
            </a:r>
          </a:p>
          <a:p>
            <a:pPr marL="342900" indent="-342900" algn="just">
              <a:lnSpc>
                <a:spcPts val="3359"/>
              </a:lnSpc>
              <a:buFont typeface="Arial" panose="020B0604020202020204" pitchFamily="34" charset="0"/>
              <a:buChar char="•"/>
            </a:pPr>
            <a:r>
              <a:rPr lang="ru-RU" sz="2400" spc="-36" dirty="0">
                <a:solidFill>
                  <a:srgbClr val="000000"/>
                </a:solidFill>
                <a:latin typeface="Abhaya Libre Regular"/>
              </a:rPr>
              <a:t>Здраве и благосъстояние</a:t>
            </a:r>
          </a:p>
          <a:p>
            <a:pPr marL="342900" indent="-342900" algn="just">
              <a:lnSpc>
                <a:spcPts val="3359"/>
              </a:lnSpc>
              <a:buFont typeface="Arial" panose="020B0604020202020204" pitchFamily="34" charset="0"/>
              <a:buChar char="•"/>
            </a:pPr>
            <a:r>
              <a:rPr lang="ru-RU" sz="2400" spc="-36" dirty="0">
                <a:solidFill>
                  <a:srgbClr val="000000"/>
                </a:solidFill>
                <a:latin typeface="Abhaya Libre Regular"/>
              </a:rPr>
              <a:t>Собственици на домашни любимци</a:t>
            </a:r>
          </a:p>
          <a:p>
            <a:pPr marL="342900" indent="-342900" algn="just">
              <a:lnSpc>
                <a:spcPts val="3359"/>
              </a:lnSpc>
              <a:buFont typeface="Arial" panose="020B0604020202020204" pitchFamily="34" charset="0"/>
              <a:buChar char="•"/>
            </a:pPr>
            <a:r>
              <a:rPr lang="ru-RU" sz="2400" spc="-36" dirty="0">
                <a:solidFill>
                  <a:srgbClr val="000000"/>
                </a:solidFill>
                <a:latin typeface="Abhaya Libre Regular"/>
              </a:rPr>
              <a:t>ЛГБТИ+ общност</a:t>
            </a:r>
          </a:p>
          <a:p>
            <a:pPr marL="342900" indent="-342900" algn="just">
              <a:lnSpc>
                <a:spcPts val="3359"/>
              </a:lnSpc>
              <a:buFont typeface="Arial" panose="020B0604020202020204" pitchFamily="34" charset="0"/>
              <a:buChar char="•"/>
            </a:pPr>
            <a:r>
              <a:rPr lang="ru-RU" sz="2400" spc="-36" dirty="0">
                <a:solidFill>
                  <a:srgbClr val="000000"/>
                </a:solidFill>
                <a:latin typeface="Abhaya Libre Regular"/>
              </a:rPr>
              <a:t>Пътешественици</a:t>
            </a:r>
          </a:p>
          <a:p>
            <a:pPr marL="342900" indent="-342900" algn="just">
              <a:lnSpc>
                <a:spcPts val="3359"/>
              </a:lnSpc>
              <a:buFont typeface="Arial" panose="020B0604020202020204" pitchFamily="34" charset="0"/>
              <a:buChar char="•"/>
            </a:pPr>
            <a:r>
              <a:rPr lang="ru-RU" sz="2400" spc="-36" dirty="0">
                <a:solidFill>
                  <a:srgbClr val="000000"/>
                </a:solidFill>
                <a:latin typeface="Abhaya Libre Regular"/>
              </a:rPr>
              <a:t>Геймъри</a:t>
            </a:r>
          </a:p>
          <a:p>
            <a:pPr marL="342900" indent="-342900" algn="just">
              <a:lnSpc>
                <a:spcPts val="3359"/>
              </a:lnSpc>
              <a:buFont typeface="Arial" panose="020B0604020202020204" pitchFamily="34" charset="0"/>
              <a:buChar char="•"/>
            </a:pPr>
            <a:r>
              <a:rPr lang="ru-RU" sz="2400" spc="-36" dirty="0">
                <a:solidFill>
                  <a:srgbClr val="000000"/>
                </a:solidFill>
                <a:latin typeface="Abhaya Libre Regular"/>
              </a:rPr>
              <a:t>Собственици на имоти</a:t>
            </a:r>
          </a:p>
          <a:p>
            <a:pPr marL="342900" indent="-342900" algn="just">
              <a:lnSpc>
                <a:spcPts val="3359"/>
              </a:lnSpc>
              <a:buFont typeface="Arial" panose="020B0604020202020204" pitchFamily="34" charset="0"/>
              <a:buChar char="•"/>
            </a:pPr>
            <a:r>
              <a:rPr lang="ru-RU" sz="2400" spc="-36" dirty="0" smtClean="0">
                <a:solidFill>
                  <a:srgbClr val="000000"/>
                </a:solidFill>
                <a:latin typeface="Abhaya Libre Regular"/>
              </a:rPr>
              <a:t>Хора, </a:t>
            </a:r>
            <a:r>
              <a:rPr lang="ru-RU" sz="2400" spc="-36" dirty="0" err="1" smtClean="0">
                <a:solidFill>
                  <a:srgbClr val="000000"/>
                </a:solidFill>
                <a:latin typeface="Abhaya Libre Regular"/>
              </a:rPr>
              <a:t>работещи</a:t>
            </a:r>
            <a:r>
              <a:rPr lang="ru-RU" sz="2400" spc="-36" dirty="0" smtClean="0">
                <a:solidFill>
                  <a:srgbClr val="000000"/>
                </a:solidFill>
                <a:latin typeface="Abhaya Libre Regular"/>
              </a:rPr>
              <a:t> </a:t>
            </a:r>
            <a:r>
              <a:rPr lang="ru-RU" sz="2400" spc="-36" dirty="0" err="1" smtClean="0">
                <a:solidFill>
                  <a:srgbClr val="000000"/>
                </a:solidFill>
                <a:latin typeface="Abhaya Libre Regular"/>
              </a:rPr>
              <a:t>дистанционо</a:t>
            </a:r>
            <a:endParaRPr lang="ru-RU"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ru-RU" sz="2400" spc="-36" dirty="0">
                <a:solidFill>
                  <a:srgbClr val="000000"/>
                </a:solidFill>
                <a:latin typeface="Abhaya Libre Regular"/>
              </a:rPr>
              <a:t>Местни жители</a:t>
            </a:r>
            <a:endParaRPr lang="en-US" sz="2400" spc="-36" dirty="0">
              <a:solidFill>
                <a:srgbClr val="000000"/>
              </a:solidFill>
              <a:latin typeface="Abhaya Libre Regular"/>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196164">
            <a:off x="-4782433" y="7411957"/>
            <a:ext cx="11622266" cy="12388074"/>
          </a:xfrm>
          <a:prstGeom prst="rect">
            <a:avLst/>
          </a:prstGeom>
        </p:spPr>
      </p:pic>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1" name="Picture 10" descr="A picture containing ground&#10;&#10;Description automatically generated">
            <a:extLst>
              <a:ext uri="{FF2B5EF4-FFF2-40B4-BE49-F238E27FC236}">
                <a16:creationId xmlns:a16="http://schemas.microsoft.com/office/drawing/2014/main" xmlns="" id="{230DF43C-745B-899A-81B9-03FF99723A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07978" y="3475367"/>
            <a:ext cx="7030835" cy="4687223"/>
          </a:xfrm>
          <a:prstGeom prst="rect">
            <a:avLst/>
          </a:prstGeom>
        </p:spPr>
      </p:pic>
      <p:pic>
        <p:nvPicPr>
          <p:cNvPr id="1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2783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grpSp>
        <p:nvGrpSpPr>
          <p:cNvPr id="6" name="Group 6"/>
          <p:cNvGrpSpPr>
            <a:grpSpLocks noChangeAspect="1"/>
          </p:cNvGrpSpPr>
          <p:nvPr/>
        </p:nvGrpSpPr>
        <p:grpSpPr>
          <a:xfrm>
            <a:off x="14743858" y="3883305"/>
            <a:ext cx="3329751" cy="3252682"/>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533400" y="2013777"/>
            <a:ext cx="14020800" cy="6647974"/>
          </a:xfrm>
          <a:prstGeom prst="rect">
            <a:avLst/>
          </a:prstGeom>
        </p:spPr>
        <p:txBody>
          <a:bodyPr wrap="square" lIns="0" tIns="0" rIns="0" bIns="0" rtlCol="0" anchor="t">
            <a:spAutoFit/>
          </a:bodyPr>
          <a:lstStyle/>
          <a:p>
            <a:pPr marL="342900" indent="-342900" algn="just">
              <a:buFont typeface="Arial" panose="020B0604020202020204" pitchFamily="34" charset="0"/>
              <a:buChar char="•"/>
            </a:pPr>
            <a:r>
              <a:rPr lang="ru-RU" sz="2400" spc="-36" dirty="0">
                <a:solidFill>
                  <a:srgbClr val="000000"/>
                </a:solidFill>
                <a:latin typeface="Abhaya Libre Regular"/>
              </a:rPr>
              <a:t>Помислете дали имате страсти и интереси - Имате ли хоби или умение? Отделете време, за да размишлявате върху тези области на интерес като потенциални идеи за нишов пазар.</a:t>
            </a:r>
          </a:p>
          <a:p>
            <a:pPr marL="342900" indent="-342900" algn="just">
              <a:buFont typeface="Arial" panose="020B0604020202020204" pitchFamily="34" charset="0"/>
              <a:buChar char="•"/>
            </a:pPr>
            <a:endParaRPr lang="ru-RU" sz="2400" spc="-36" dirty="0">
              <a:solidFill>
                <a:srgbClr val="000000"/>
              </a:solidFill>
              <a:latin typeface="Abhaya Libre Regular"/>
            </a:endParaRPr>
          </a:p>
          <a:p>
            <a:pPr marL="342900" indent="-342900" algn="just">
              <a:buFont typeface="Arial" panose="020B0604020202020204" pitchFamily="34" charset="0"/>
              <a:buChar char="•"/>
            </a:pPr>
            <a:r>
              <a:rPr lang="ru-RU" sz="2400" spc="-36" dirty="0">
                <a:solidFill>
                  <a:srgbClr val="000000"/>
                </a:solidFill>
                <a:latin typeface="Abhaya Libre Regular"/>
              </a:rPr>
              <a:t>Идентифицирайте проблемите и нуждите на вашите клиенти - Сега, когато имате някои идеи за нишов пазар, помислете за проблемите, пред които се изправя вашият целеви пазар. Може ли вашата страст или интерес да задоволи нуждите на вашите клиенти? Знаете ли техния мотив за покупка?</a:t>
            </a:r>
          </a:p>
          <a:p>
            <a:pPr marL="342900" indent="-342900" algn="just">
              <a:buFont typeface="Arial" panose="020B0604020202020204" pitchFamily="34" charset="0"/>
              <a:buChar char="•"/>
            </a:pPr>
            <a:endParaRPr lang="ru-RU" sz="2400" spc="-36" dirty="0">
              <a:solidFill>
                <a:srgbClr val="000000"/>
              </a:solidFill>
              <a:latin typeface="Abhaya Libre Regular"/>
            </a:endParaRPr>
          </a:p>
          <a:p>
            <a:pPr marL="342900" indent="-342900" algn="just">
              <a:buFont typeface="Arial" panose="020B0604020202020204" pitchFamily="34" charset="0"/>
              <a:buChar char="•"/>
            </a:pPr>
            <a:r>
              <a:rPr lang="ru-RU" sz="2400" spc="-36" dirty="0">
                <a:solidFill>
                  <a:srgbClr val="000000"/>
                </a:solidFill>
                <a:latin typeface="Abhaya Libre Regular"/>
              </a:rPr>
              <a:t>Изследвайте конкуренцията - Преди да посветите време и енергия за разработване на съвсем нов бизнес, изследвайте потенциалните ви конкуренти. Може да имате жизнеспособна идея за продукт, но срещу колко други бизнеси ще се конкурирате?</a:t>
            </a:r>
          </a:p>
          <a:p>
            <a:pPr marL="342900" indent="-342900" algn="just">
              <a:buFont typeface="Arial" panose="020B0604020202020204" pitchFamily="34" charset="0"/>
              <a:buChar char="•"/>
            </a:pPr>
            <a:endParaRPr lang="ru-RU" sz="2400" spc="-36" dirty="0">
              <a:solidFill>
                <a:srgbClr val="000000"/>
              </a:solidFill>
              <a:latin typeface="Abhaya Libre Regular"/>
            </a:endParaRPr>
          </a:p>
          <a:p>
            <a:pPr marL="342900" indent="-342900" algn="just">
              <a:buFont typeface="Arial" panose="020B0604020202020204" pitchFamily="34" charset="0"/>
              <a:buChar char="•"/>
            </a:pPr>
            <a:r>
              <a:rPr lang="ru-RU" sz="2400" spc="-36" dirty="0">
                <a:solidFill>
                  <a:srgbClr val="000000"/>
                </a:solidFill>
                <a:latin typeface="Abhaya Libre Regular"/>
              </a:rPr>
              <a:t>Определете нишата и нейната печелившост - Ако отделяте ресурси и време за нов бизнес, той трябва да има потенциал да стане печеливш.</a:t>
            </a:r>
          </a:p>
          <a:p>
            <a:pPr marL="342900" indent="-342900" algn="just">
              <a:buFont typeface="Arial" panose="020B0604020202020204" pitchFamily="34" charset="0"/>
              <a:buChar char="•"/>
            </a:pPr>
            <a:endParaRPr lang="ru-RU" sz="2400" spc="-36" dirty="0">
              <a:solidFill>
                <a:srgbClr val="000000"/>
              </a:solidFill>
              <a:latin typeface="Abhaya Libre Regular"/>
            </a:endParaRPr>
          </a:p>
          <a:p>
            <a:pPr marL="342900" indent="-342900" algn="just">
              <a:buFont typeface="Arial" panose="020B0604020202020204" pitchFamily="34" charset="0"/>
              <a:buChar char="•"/>
            </a:pPr>
            <a:r>
              <a:rPr lang="ru-RU" sz="2400" spc="-36" dirty="0">
                <a:solidFill>
                  <a:srgbClr val="000000"/>
                </a:solidFill>
                <a:latin typeface="Abhaya Libre Regular"/>
              </a:rPr>
              <a:t>Тествайте вашия продукт или услуга - Създайте прост уебсайт или страница за вашия бизнес, така че клиентите да могат да ви намерят. Предложете пробен период на продукта или раздайте безплатни такива на вашите целеви клиенти. Този първи тестов период не трябва да ви струва голяма сума пари.</a:t>
            </a:r>
          </a:p>
        </p:txBody>
      </p:sp>
      <p:sp>
        <p:nvSpPr>
          <p:cNvPr id="9" name="TextBox 9"/>
          <p:cNvSpPr txBox="1"/>
          <p:nvPr/>
        </p:nvSpPr>
        <p:spPr>
          <a:xfrm>
            <a:off x="762000" y="551656"/>
            <a:ext cx="11506200" cy="765979"/>
          </a:xfrm>
          <a:prstGeom prst="rect">
            <a:avLst/>
          </a:prstGeom>
        </p:spPr>
        <p:txBody>
          <a:bodyPr wrap="square" lIns="0" tIns="0" rIns="0" bIns="0" rtlCol="0" anchor="t">
            <a:spAutoFit/>
          </a:bodyPr>
          <a:lstStyle/>
          <a:p>
            <a:pPr>
              <a:lnSpc>
                <a:spcPts val="5449"/>
              </a:lnSpc>
            </a:pPr>
            <a:r>
              <a:rPr lang="ru-RU" sz="6410" dirty="0">
                <a:solidFill>
                  <a:srgbClr val="000000"/>
                </a:solidFill>
                <a:latin typeface="Abhaya Libre Regular"/>
              </a:rPr>
              <a:t>Как да намерите нишов пазар:</a:t>
            </a:r>
            <a:endParaRPr lang="en-US" sz="6410" dirty="0">
              <a:solidFill>
                <a:srgbClr val="000000"/>
              </a:solidFill>
              <a:latin typeface="Abhaya Libre Regular"/>
            </a:endParaRPr>
          </a:p>
        </p:txBody>
      </p:sp>
      <p:pic>
        <p:nvPicPr>
          <p:cNvPr id="10" name="Picture 18">
            <a:extLst>
              <a:ext uri="{FF2B5EF4-FFF2-40B4-BE49-F238E27FC236}">
                <a16:creationId xmlns:a16="http://schemas.microsoft.com/office/drawing/2014/main" xmlns="" id="{E622FD86-409A-3B17-F595-3A245EA1415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690230" y="4533900"/>
            <a:ext cx="1437008" cy="1951493"/>
          </a:xfrm>
          <a:prstGeom prst="rect">
            <a:avLst/>
          </a:prstGeom>
        </p:spPr>
      </p:pic>
      <p:pic>
        <p:nvPicPr>
          <p:cNvPr id="1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0927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8416"/>
            <a:ext cx="19062365" cy="3086100"/>
            <a:chOff x="0" y="0"/>
            <a:chExt cx="5020540" cy="812800"/>
          </a:xfrm>
        </p:grpSpPr>
        <p:sp>
          <p:nvSpPr>
            <p:cNvPr id="3" name="Freeform 3"/>
            <p:cNvSpPr/>
            <p:nvPr/>
          </p:nvSpPr>
          <p:spPr>
            <a:xfrm>
              <a:off x="0" y="0"/>
              <a:ext cx="5020540" cy="812800"/>
            </a:xfrm>
            <a:custGeom>
              <a:avLst/>
              <a:gdLst/>
              <a:ahLst/>
              <a:cxnLst/>
              <a:rect l="l" t="t" r="r" b="b"/>
              <a:pathLst>
                <a:path w="5020540" h="812800">
                  <a:moveTo>
                    <a:pt x="0" y="0"/>
                  </a:moveTo>
                  <a:lnTo>
                    <a:pt x="5020540" y="0"/>
                  </a:lnTo>
                  <a:lnTo>
                    <a:pt x="5020540" y="812800"/>
                  </a:lnTo>
                  <a:lnTo>
                    <a:pt x="0" y="812800"/>
                  </a:lnTo>
                  <a:close/>
                </a:path>
              </a:pathLst>
            </a:custGeom>
            <a:solidFill>
              <a:srgbClr val="D0E9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947194">
            <a:off x="6660949" y="7604935"/>
            <a:ext cx="5364129" cy="5364129"/>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632120">
            <a:off x="-2431639" y="-1705919"/>
            <a:ext cx="5721823" cy="56698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571149">
            <a:off x="-2523144" y="7570662"/>
            <a:ext cx="6836042" cy="6773896"/>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800000">
            <a:off x="15156600" y="8264626"/>
            <a:ext cx="3334026" cy="3588482"/>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800000">
            <a:off x="1904437" y="-772267"/>
            <a:ext cx="2556197" cy="2751289"/>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9614497">
            <a:off x="17189899" y="6091404"/>
            <a:ext cx="4352147" cy="4346443"/>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420380">
            <a:off x="5570971" y="-4349323"/>
            <a:ext cx="5810576" cy="5802961"/>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167270">
            <a:off x="-3176552" y="4860538"/>
            <a:ext cx="4881157" cy="4874760"/>
          </a:xfrm>
          <a:prstGeom prst="rect">
            <a:avLst/>
          </a:prstGeom>
        </p:spPr>
      </p:pic>
      <p:grpSp>
        <p:nvGrpSpPr>
          <p:cNvPr id="13" name="Group 13"/>
          <p:cNvGrpSpPr/>
          <p:nvPr/>
        </p:nvGrpSpPr>
        <p:grpSpPr>
          <a:xfrm rot="-10800000">
            <a:off x="1170764" y="8531326"/>
            <a:ext cx="2900572" cy="807705"/>
            <a:chOff x="0" y="0"/>
            <a:chExt cx="3867430" cy="1076939"/>
          </a:xfrm>
        </p:grpSpPr>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0" y="458151"/>
              <a:ext cx="3867430" cy="618789"/>
            </a:xfrm>
            <a:prstGeom prst="rect">
              <a:avLst/>
            </a:prstGeom>
          </p:spPr>
        </p:pic>
      </p:grpSp>
      <p:sp>
        <p:nvSpPr>
          <p:cNvPr id="16" name="TextBox 16"/>
          <p:cNvSpPr txBox="1"/>
          <p:nvPr/>
        </p:nvSpPr>
        <p:spPr>
          <a:xfrm>
            <a:off x="2509131" y="3927013"/>
            <a:ext cx="14307856" cy="1904367"/>
          </a:xfrm>
          <a:prstGeom prst="rect">
            <a:avLst/>
          </a:prstGeom>
        </p:spPr>
        <p:txBody>
          <a:bodyPr lIns="0" tIns="0" rIns="0" bIns="0" rtlCol="0" anchor="t">
            <a:spAutoFit/>
          </a:bodyPr>
          <a:lstStyle/>
          <a:p>
            <a:pPr algn="ctr">
              <a:lnSpc>
                <a:spcPct val="150000"/>
              </a:lnSpc>
            </a:pPr>
            <a:r>
              <a:rPr lang="bg-BG" sz="9000" dirty="0">
                <a:solidFill>
                  <a:srgbClr val="04989E"/>
                </a:solidFill>
                <a:latin typeface="Abhaya Libre Regular"/>
              </a:rPr>
              <a:t>Пазарни тенденции</a:t>
            </a:r>
            <a:endParaRPr lang="en-US" sz="9000" dirty="0">
              <a:solidFill>
                <a:srgbClr val="04989E"/>
              </a:solidFill>
              <a:latin typeface="Abhaya Libre Regular"/>
            </a:endParaRPr>
          </a:p>
        </p:txBody>
      </p:sp>
      <p:pic>
        <p:nvPicPr>
          <p:cNvPr id="17" name="Picture 17"/>
          <p:cNvPicPr>
            <a:picLocks noChangeAspect="1"/>
          </p:cNvPicPr>
          <p:nvPr/>
        </p:nvPicPr>
        <p:blipFill>
          <a:blip r:embed="rId17"/>
          <a:srcRect/>
          <a:stretch>
            <a:fillRect/>
          </a:stretch>
        </p:blipFill>
        <p:spPr>
          <a:xfrm>
            <a:off x="16418708" y="0"/>
            <a:ext cx="1869292" cy="1869292"/>
          </a:xfrm>
          <a:prstGeom prst="rect">
            <a:avLst/>
          </a:prstGeom>
        </p:spPr>
      </p:pic>
      <p:pic>
        <p:nvPicPr>
          <p:cNvPr id="19"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000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614497">
            <a:off x="-1147374" y="7574079"/>
            <a:ext cx="4352147" cy="4346443"/>
          </a:xfrm>
          <a:prstGeom prst="rect">
            <a:avLst/>
          </a:prstGeom>
        </p:spPr>
      </p:pic>
      <p:pic>
        <p:nvPicPr>
          <p:cNvPr id="32" name="Picture 3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632120">
            <a:off x="-4359519" y="-2644076"/>
            <a:ext cx="5721823" cy="5669807"/>
          </a:xfrm>
          <a:prstGeom prst="rect">
            <a:avLst/>
          </a:prstGeom>
        </p:spPr>
      </p:pic>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10770731" y="4768328"/>
            <a:ext cx="7775659" cy="1894433"/>
          </a:xfrm>
          <a:prstGeom prst="rect">
            <a:avLst/>
          </a:prstGeom>
        </p:spPr>
      </p:pic>
      <p:pic>
        <p:nvPicPr>
          <p:cNvPr id="3" name="Picture 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913233" y="1595069"/>
            <a:ext cx="1081108" cy="1122795"/>
          </a:xfrm>
          <a:prstGeom prst="rect">
            <a:avLst/>
          </a:prstGeom>
        </p:spPr>
      </p:pic>
      <p:grpSp>
        <p:nvGrpSpPr>
          <p:cNvPr id="4" name="Group 4"/>
          <p:cNvGrpSpPr/>
          <p:nvPr/>
        </p:nvGrpSpPr>
        <p:grpSpPr>
          <a:xfrm>
            <a:off x="14658560" y="2060782"/>
            <a:ext cx="657082" cy="657082"/>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989E"/>
            </a:solidFill>
          </p:spPr>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7" name="Group 7"/>
          <p:cNvGrpSpPr/>
          <p:nvPr/>
        </p:nvGrpSpPr>
        <p:grpSpPr>
          <a:xfrm>
            <a:off x="13665800" y="3547556"/>
            <a:ext cx="657082" cy="657082"/>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0E9E5"/>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10" name="Group 10"/>
          <p:cNvGrpSpPr/>
          <p:nvPr/>
        </p:nvGrpSpPr>
        <p:grpSpPr>
          <a:xfrm>
            <a:off x="13382803" y="5303960"/>
            <a:ext cx="657082" cy="657082"/>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3A44"/>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13" name="Group 13"/>
          <p:cNvGrpSpPr/>
          <p:nvPr/>
        </p:nvGrpSpPr>
        <p:grpSpPr>
          <a:xfrm>
            <a:off x="13752257" y="7056417"/>
            <a:ext cx="657082" cy="657082"/>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35454"/>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16" name="Group 16"/>
          <p:cNvGrpSpPr/>
          <p:nvPr/>
        </p:nvGrpSpPr>
        <p:grpSpPr>
          <a:xfrm>
            <a:off x="14658560" y="8705205"/>
            <a:ext cx="657082" cy="657082"/>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pic>
        <p:nvPicPr>
          <p:cNvPr id="19" name="Picture 19"/>
          <p:cNvPicPr>
            <a:picLocks noChangeAspect="1"/>
          </p:cNvPicPr>
          <p:nvPr/>
        </p:nvPicPr>
        <p:blipFill>
          <a:blip r:embed="rId10"/>
          <a:srcRect/>
          <a:stretch>
            <a:fillRect/>
          </a:stretch>
        </p:blipFill>
        <p:spPr>
          <a:xfrm>
            <a:off x="16418708" y="0"/>
            <a:ext cx="1869292" cy="1869292"/>
          </a:xfrm>
          <a:prstGeom prst="rect">
            <a:avLst/>
          </a:prstGeom>
        </p:spPr>
      </p:pic>
      <p:grpSp>
        <p:nvGrpSpPr>
          <p:cNvPr id="20" name="Group 20"/>
          <p:cNvGrpSpPr/>
          <p:nvPr/>
        </p:nvGrpSpPr>
        <p:grpSpPr>
          <a:xfrm>
            <a:off x="14770557" y="3970317"/>
            <a:ext cx="3086100" cy="3086100"/>
            <a:chOff x="0" y="0"/>
            <a:chExt cx="812800" cy="812800"/>
          </a:xfrm>
        </p:grpSpPr>
        <p:sp>
          <p:nvSpPr>
            <p:cNvPr id="21" name="Freeform 21"/>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23B2A3"/>
            </a:solidFill>
          </p:spPr>
        </p:sp>
        <p:sp>
          <p:nvSpPr>
            <p:cNvPr id="22" name="TextBox 22"/>
            <p:cNvSpPr txBox="1"/>
            <p:nvPr/>
          </p:nvSpPr>
          <p:spPr>
            <a:xfrm>
              <a:off x="0" y="-76200"/>
              <a:ext cx="812800" cy="889000"/>
            </a:xfrm>
            <a:prstGeom prst="rect">
              <a:avLst/>
            </a:prstGeom>
          </p:spPr>
          <p:txBody>
            <a:bodyPr lIns="50800" tIns="50800" rIns="50800" bIns="50800" rtlCol="0" anchor="ctr"/>
            <a:lstStyle/>
            <a:p>
              <a:pPr algn="ctr">
                <a:lnSpc>
                  <a:spcPts val="4479"/>
                </a:lnSpc>
              </a:pPr>
              <a:r>
                <a:rPr lang="en-US" sz="3199" dirty="0">
                  <a:solidFill>
                    <a:srgbClr val="FEFEFE"/>
                  </a:solidFill>
                  <a:latin typeface="Abhaya Libre Regular"/>
                </a:rPr>
                <a:t>Innovation Entrepreneurship</a:t>
              </a:r>
            </a:p>
          </p:txBody>
        </p:sp>
      </p:grpSp>
      <p:pic>
        <p:nvPicPr>
          <p:cNvPr id="23" name="Picture 2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2013623" y="3227582"/>
            <a:ext cx="1204503" cy="1178907"/>
          </a:xfrm>
          <a:prstGeom prst="rect">
            <a:avLst/>
          </a:prstGeom>
        </p:spPr>
      </p:pic>
      <p:pic>
        <p:nvPicPr>
          <p:cNvPr id="24" name="Picture 2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1675000" y="4968040"/>
            <a:ext cx="1316021" cy="1090652"/>
          </a:xfrm>
          <a:prstGeom prst="rect">
            <a:avLst/>
          </a:prstGeom>
        </p:spPr>
      </p:pic>
      <p:pic>
        <p:nvPicPr>
          <p:cNvPr id="25" name="Picture 2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2091284" y="6496843"/>
            <a:ext cx="1291519" cy="1239858"/>
          </a:xfrm>
          <a:prstGeom prst="rect">
            <a:avLst/>
          </a:prstGeom>
        </p:spPr>
      </p:pic>
      <p:pic>
        <p:nvPicPr>
          <p:cNvPr id="26" name="Picture 2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3078192" y="8440444"/>
            <a:ext cx="1186603" cy="1186603"/>
          </a:xfrm>
          <a:prstGeom prst="rect">
            <a:avLst/>
          </a:prstGeom>
        </p:spPr>
      </p:pic>
      <p:sp>
        <p:nvSpPr>
          <p:cNvPr id="27" name="TextBox 27"/>
          <p:cNvSpPr txBox="1"/>
          <p:nvPr/>
        </p:nvSpPr>
        <p:spPr>
          <a:xfrm>
            <a:off x="1066799" y="1693908"/>
            <a:ext cx="10453605" cy="6647974"/>
          </a:xfrm>
          <a:prstGeom prst="rect">
            <a:avLst/>
          </a:prstGeom>
        </p:spPr>
        <p:txBody>
          <a:bodyPr wrap="square" lIns="0" tIns="0" rIns="0" bIns="0" rtlCol="0" anchor="t">
            <a:spAutoFit/>
          </a:bodyPr>
          <a:lstStyle/>
          <a:p>
            <a:pPr algn="just"/>
            <a:r>
              <a:rPr lang="ru-RU" sz="2400" spc="-36" dirty="0">
                <a:solidFill>
                  <a:srgbClr val="000000"/>
                </a:solidFill>
                <a:latin typeface="Abhaya Libre Regular"/>
              </a:rPr>
              <a:t>Тенденцията е общо развитие или промяна в ситуацията или в начина, по който хората се държат.</a:t>
            </a:r>
          </a:p>
          <a:p>
            <a:pPr algn="just"/>
            <a:endParaRPr lang="ru-RU" sz="2400" spc="-36" dirty="0">
              <a:solidFill>
                <a:srgbClr val="000000"/>
              </a:solidFill>
              <a:latin typeface="Abhaya Libre Regular"/>
            </a:endParaRPr>
          </a:p>
          <a:p>
            <a:pPr algn="just"/>
            <a:r>
              <a:rPr lang="ru-RU" sz="2400" spc="-36" dirty="0">
                <a:solidFill>
                  <a:srgbClr val="000000"/>
                </a:solidFill>
                <a:latin typeface="Abhaya Libre Regular"/>
              </a:rPr>
              <a:t>С признаването, че психологията на пазарите фактически движи пазарите, можем да признаем, че </a:t>
            </a:r>
            <a:r>
              <a:rPr lang="ru-RU" sz="2400" spc="-36" dirty="0" err="1" smtClean="0">
                <a:solidFill>
                  <a:srgbClr val="000000"/>
                </a:solidFill>
                <a:latin typeface="Abhaya Libre Regular"/>
              </a:rPr>
              <a:t>тя</a:t>
            </a:r>
            <a:r>
              <a:rPr lang="ru-RU" sz="2400" spc="-36" dirty="0" smtClean="0">
                <a:solidFill>
                  <a:srgbClr val="000000"/>
                </a:solidFill>
                <a:latin typeface="Abhaya Libre Regular"/>
              </a:rPr>
              <a:t> </a:t>
            </a:r>
            <a:r>
              <a:rPr lang="ru-RU" sz="2400" spc="-36" dirty="0">
                <a:solidFill>
                  <a:srgbClr val="000000"/>
                </a:solidFill>
                <a:latin typeface="Abhaya Libre Regular"/>
              </a:rPr>
              <a:t>развива и прекратява тенденциите.</a:t>
            </a:r>
          </a:p>
          <a:p>
            <a:pPr algn="just"/>
            <a:endParaRPr lang="ru-RU" sz="2400" spc="-36" dirty="0">
              <a:solidFill>
                <a:srgbClr val="000000"/>
              </a:solidFill>
              <a:latin typeface="Abhaya Libre Regular"/>
            </a:endParaRPr>
          </a:p>
          <a:p>
            <a:pPr algn="just"/>
            <a:r>
              <a:rPr lang="ru-RU" sz="2400" spc="-36" dirty="0">
                <a:solidFill>
                  <a:srgbClr val="000000"/>
                </a:solidFill>
                <a:latin typeface="Abhaya Libre Regular"/>
              </a:rPr>
              <a:t>Тенденцията е общото направление на цената на пазара, актива или показателя.</a:t>
            </a:r>
          </a:p>
          <a:p>
            <a:pPr algn="just"/>
            <a:endParaRPr lang="ru-RU" sz="2400" spc="-36" dirty="0">
              <a:solidFill>
                <a:srgbClr val="000000"/>
              </a:solidFill>
              <a:latin typeface="Abhaya Libre Regular"/>
            </a:endParaRPr>
          </a:p>
          <a:p>
            <a:pPr algn="just"/>
            <a:r>
              <a:rPr lang="ru-RU" sz="2400" spc="-36" dirty="0">
                <a:solidFill>
                  <a:srgbClr val="000000"/>
                </a:solidFill>
                <a:latin typeface="Abhaya Libre Regular"/>
              </a:rPr>
              <a:t>Много трейдъри избират да търгуват в същото направление като тенденцията, в опит да спечелят от продължението на тази тенденция.</a:t>
            </a:r>
          </a:p>
          <a:p>
            <a:pPr algn="just"/>
            <a:r>
              <a:rPr lang="ru-RU" sz="2400" spc="-36" dirty="0">
                <a:solidFill>
                  <a:srgbClr val="000000"/>
                </a:solidFill>
                <a:latin typeface="Abhaya Libre Regular"/>
              </a:rPr>
              <a:t>Ценовото движение, тенденциите и техническите показатели са инструменти, които могат да помогнат за идентификацията на тенденцията и да предупредят, когато тя се обръща.</a:t>
            </a:r>
          </a:p>
          <a:p>
            <a:pPr algn="just"/>
            <a:endParaRPr lang="ru-RU" sz="2400" spc="-36" dirty="0">
              <a:solidFill>
                <a:srgbClr val="000000"/>
              </a:solidFill>
              <a:latin typeface="Abhaya Libre Regular"/>
            </a:endParaRPr>
          </a:p>
          <a:p>
            <a:pPr algn="just"/>
            <a:r>
              <a:rPr lang="ru-RU" sz="2400" spc="-36" dirty="0">
                <a:solidFill>
                  <a:srgbClr val="000000"/>
                </a:solidFill>
                <a:latin typeface="Abhaya Libre Regular"/>
              </a:rPr>
              <a:t>Пазарите се състоят от няколко различни видове тенденции, и признаването на тези тенденции ще определи голяма част от успеха или неуспеха на вашите дългосрочни и </a:t>
            </a:r>
            <a:r>
              <a:rPr lang="ru-RU" sz="2400" spc="-36" dirty="0" err="1" smtClean="0">
                <a:solidFill>
                  <a:srgbClr val="000000"/>
                </a:solidFill>
                <a:latin typeface="Abhaya Libre Regular"/>
              </a:rPr>
              <a:t>кроткосрочни</a:t>
            </a:r>
            <a:r>
              <a:rPr lang="ru-RU" sz="2400" spc="-36" dirty="0" smtClean="0">
                <a:solidFill>
                  <a:srgbClr val="000000"/>
                </a:solidFill>
                <a:latin typeface="Abhaya Libre Regular"/>
              </a:rPr>
              <a:t> </a:t>
            </a:r>
            <a:r>
              <a:rPr lang="ru-RU" sz="2400" spc="-36" dirty="0">
                <a:solidFill>
                  <a:srgbClr val="000000"/>
                </a:solidFill>
                <a:latin typeface="Abhaya Libre Regular"/>
              </a:rPr>
              <a:t>инвестиции.</a:t>
            </a:r>
          </a:p>
        </p:txBody>
      </p:sp>
      <p:pic>
        <p:nvPicPr>
          <p:cNvPr id="33" name="Picture 33"/>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6603835">
            <a:off x="5191393" y="-10749108"/>
            <a:ext cx="11622266" cy="12388074"/>
          </a:xfrm>
          <a:prstGeom prst="rect">
            <a:avLst/>
          </a:prstGeom>
        </p:spPr>
      </p:pic>
      <p:pic>
        <p:nvPicPr>
          <p:cNvPr id="34" name="Picture 34"/>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0800000">
            <a:off x="15480240" y="8115777"/>
            <a:ext cx="3334026" cy="3588482"/>
          </a:xfrm>
          <a:prstGeom prst="rect">
            <a:avLst/>
          </a:prstGeom>
        </p:spPr>
      </p:pic>
      <p:pic>
        <p:nvPicPr>
          <p:cNvPr id="35" name="Picture 35"/>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10800000">
            <a:off x="-23442" y="-1710424"/>
            <a:ext cx="2556197" cy="2751289"/>
          </a:xfrm>
          <a:prstGeom prst="rect">
            <a:avLst/>
          </a:prstGeom>
        </p:spPr>
      </p:pic>
      <p:sp>
        <p:nvSpPr>
          <p:cNvPr id="39" name="TextBox 9"/>
          <p:cNvSpPr txBox="1"/>
          <p:nvPr/>
        </p:nvSpPr>
        <p:spPr>
          <a:xfrm>
            <a:off x="2143457" y="751956"/>
            <a:ext cx="9349430" cy="765979"/>
          </a:xfrm>
          <a:prstGeom prst="rect">
            <a:avLst/>
          </a:prstGeom>
        </p:spPr>
        <p:txBody>
          <a:bodyPr wrap="square" lIns="0" tIns="0" rIns="0" bIns="0" rtlCol="0" anchor="t">
            <a:spAutoFit/>
          </a:bodyPr>
          <a:lstStyle/>
          <a:p>
            <a:pPr>
              <a:lnSpc>
                <a:spcPts val="5449"/>
              </a:lnSpc>
            </a:pPr>
            <a:r>
              <a:rPr lang="bg-BG" sz="6410" dirty="0">
                <a:solidFill>
                  <a:srgbClr val="000000"/>
                </a:solidFill>
                <a:latin typeface="Abhaya Libre Regular"/>
              </a:rPr>
              <a:t>Какво са тенденциите</a:t>
            </a:r>
            <a:r>
              <a:rPr lang="en-US" sz="6410" dirty="0">
                <a:solidFill>
                  <a:srgbClr val="000000"/>
                </a:solidFill>
                <a:latin typeface="Abhaya Libre Regular"/>
              </a:rPr>
              <a:t>?</a:t>
            </a:r>
          </a:p>
        </p:txBody>
      </p:sp>
      <p:pic>
        <p:nvPicPr>
          <p:cNvPr id="38" name="Picture 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014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196164">
            <a:off x="-4944203" y="7105491"/>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614497">
            <a:off x="14612800" y="7656187"/>
            <a:ext cx="4352147" cy="4346443"/>
          </a:xfrm>
          <a:prstGeom prst="rect">
            <a:avLst/>
          </a:prstGeom>
        </p:spPr>
      </p:pic>
      <p:sp>
        <p:nvSpPr>
          <p:cNvPr id="7" name="TextBox 7"/>
          <p:cNvSpPr txBox="1"/>
          <p:nvPr/>
        </p:nvSpPr>
        <p:spPr>
          <a:xfrm>
            <a:off x="5003631" y="551656"/>
            <a:ext cx="8280738" cy="765979"/>
          </a:xfrm>
          <a:prstGeom prst="rect">
            <a:avLst/>
          </a:prstGeom>
        </p:spPr>
        <p:txBody>
          <a:bodyPr lIns="0" tIns="0" rIns="0" bIns="0" rtlCol="0" anchor="t">
            <a:spAutoFit/>
          </a:bodyPr>
          <a:lstStyle/>
          <a:p>
            <a:pPr algn="ctr">
              <a:lnSpc>
                <a:spcPts val="5449"/>
              </a:lnSpc>
            </a:pPr>
            <a:r>
              <a:rPr lang="bg-BG" sz="6410" dirty="0">
                <a:solidFill>
                  <a:srgbClr val="000000"/>
                </a:solidFill>
                <a:latin typeface="Abhaya Libre Regular"/>
              </a:rPr>
              <a:t>Пазарни тенденции</a:t>
            </a:r>
            <a:endParaRPr lang="en-US" sz="6410" dirty="0">
              <a:solidFill>
                <a:srgbClr val="000000"/>
              </a:solidFill>
              <a:latin typeface="Abhaya Libre Regular"/>
            </a:endParaRPr>
          </a:p>
        </p:txBody>
      </p:sp>
      <p:sp>
        <p:nvSpPr>
          <p:cNvPr id="15" name="TextBox 14"/>
          <p:cNvSpPr txBox="1"/>
          <p:nvPr/>
        </p:nvSpPr>
        <p:spPr>
          <a:xfrm>
            <a:off x="1752600" y="2038530"/>
            <a:ext cx="14782800" cy="4524315"/>
          </a:xfrm>
          <a:prstGeom prst="rect">
            <a:avLst/>
          </a:prstGeom>
          <a:noFill/>
        </p:spPr>
        <p:txBody>
          <a:bodyPr wrap="square" rtlCol="0">
            <a:spAutoFit/>
          </a:bodyPr>
          <a:lstStyle/>
          <a:p>
            <a:pPr algn="just"/>
            <a:r>
              <a:rPr lang="ru-RU" sz="2400" b="1" dirty="0">
                <a:latin typeface="Abhaya Libre Regular" panose="020B0604020202020204" charset="0"/>
                <a:cs typeface="Abhaya Libre Regular" panose="020B0604020202020204" charset="0"/>
              </a:rPr>
              <a:t>Първични пазари</a:t>
            </a:r>
          </a:p>
          <a:p>
            <a:pPr algn="just"/>
            <a:r>
              <a:rPr lang="ru-RU" sz="2400" dirty="0">
                <a:latin typeface="Abhaya Libre Regular" panose="020B0604020202020204" charset="0"/>
                <a:cs typeface="Abhaya Libre Regular" panose="020B0604020202020204" charset="0"/>
              </a:rPr>
              <a:t>Историята ни показва, че продължителността на тези пазари обикновено е от една до три години.</a:t>
            </a:r>
          </a:p>
          <a:p>
            <a:pPr algn="just"/>
            <a:endParaRPr lang="ru-RU" sz="2400" b="1" dirty="0">
              <a:latin typeface="Abhaya Libre Regular" panose="020B0604020202020204" charset="0"/>
              <a:cs typeface="Abhaya Libre Regular" panose="020B0604020202020204" charset="0"/>
            </a:endParaRPr>
          </a:p>
          <a:p>
            <a:pPr algn="just"/>
            <a:r>
              <a:rPr lang="bg-BG" sz="2400" b="1" dirty="0">
                <a:latin typeface="Abhaya Libre Regular" panose="020B0604020202020204" charset="0"/>
                <a:cs typeface="Abhaya Libre Regular" panose="020B0604020202020204" charset="0"/>
              </a:rPr>
              <a:t>Светски</a:t>
            </a:r>
            <a:r>
              <a:rPr lang="ru-RU" sz="2400" b="1" dirty="0">
                <a:latin typeface="Abhaya Libre Regular" panose="020B0604020202020204" charset="0"/>
                <a:cs typeface="Abhaya Libre Regular" panose="020B0604020202020204" charset="0"/>
              </a:rPr>
              <a:t> тенденции</a:t>
            </a:r>
          </a:p>
          <a:p>
            <a:pPr algn="just"/>
            <a:r>
              <a:rPr lang="ru-RU" sz="2400" dirty="0">
                <a:latin typeface="Abhaya Libre Regular" panose="020B0604020202020204" charset="0"/>
                <a:cs typeface="Abhaya Libre Regular" panose="020B0604020202020204" charset="0"/>
              </a:rPr>
              <a:t>Те могат да продължат от едно до три десетилетия, включват в себе си много първични тенденции и, в голяма степен, са лесни за разпознаване поради времевия си обхват. Ценовата диаграма, за период от около 25 години, </a:t>
            </a:r>
            <a:r>
              <a:rPr lang="ru-RU" sz="2400" dirty="0" err="1" smtClean="0">
                <a:latin typeface="Abhaya Libre Regular" panose="020B0604020202020204" charset="0"/>
                <a:cs typeface="Abhaya Libre Regular" panose="020B0604020202020204" charset="0"/>
              </a:rPr>
              <a:t>ще</a:t>
            </a:r>
            <a:r>
              <a:rPr lang="ru-RU" sz="2400" dirty="0" smtClean="0">
                <a:latin typeface="Abhaya Libre Regular" panose="020B0604020202020204" charset="0"/>
                <a:cs typeface="Abhaya Libre Regular" panose="020B0604020202020204" charset="0"/>
              </a:rPr>
              <a:t> </a:t>
            </a:r>
            <a:r>
              <a:rPr lang="ru-RU" sz="2400" dirty="0">
                <a:latin typeface="Abhaya Libre Regular" panose="020B0604020202020204" charset="0"/>
                <a:cs typeface="Abhaya Libre Regular" panose="020B0604020202020204" charset="0"/>
              </a:rPr>
              <a:t>изглежда като няколко прави линии, движещи се постепенно нагоре или надолу.</a:t>
            </a:r>
          </a:p>
          <a:p>
            <a:pPr algn="just"/>
            <a:endParaRPr lang="ru-RU" sz="2400" b="1" dirty="0">
              <a:latin typeface="Abhaya Libre Regular" panose="020B0604020202020204" charset="0"/>
              <a:cs typeface="Abhaya Libre Regular" panose="020B0604020202020204" charset="0"/>
            </a:endParaRPr>
          </a:p>
          <a:p>
            <a:pPr algn="just"/>
            <a:r>
              <a:rPr lang="ru-RU" sz="2400" b="1" dirty="0">
                <a:latin typeface="Abhaya Libre Regular" panose="020B0604020202020204" charset="0"/>
                <a:cs typeface="Abhaya Libre Regular" panose="020B0604020202020204" charset="0"/>
              </a:rPr>
              <a:t>Средносрочни тенденции</a:t>
            </a:r>
          </a:p>
          <a:p>
            <a:pPr algn="just"/>
            <a:r>
              <a:rPr lang="ru-RU" sz="2400" dirty="0">
                <a:latin typeface="Abhaya Libre Regular" panose="020B0604020202020204" charset="0"/>
                <a:cs typeface="Abhaya Libre Regular" panose="020B0604020202020204" charset="0"/>
              </a:rPr>
              <a:t>Внезапните промени в посоката образуват средносрочните тенденции и, в голяма степен, са резултат от някакво икономическо или политическо действие и последващата реакция.</a:t>
            </a:r>
          </a:p>
        </p:txBody>
      </p:sp>
      <p:pic>
        <p:nvPicPr>
          <p:cNvPr id="9"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665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grpSp>
        <p:nvGrpSpPr>
          <p:cNvPr id="6" name="Group 6"/>
          <p:cNvGrpSpPr>
            <a:grpSpLocks noChangeAspect="1"/>
          </p:cNvGrpSpPr>
          <p:nvPr/>
        </p:nvGrpSpPr>
        <p:grpSpPr>
          <a:xfrm>
            <a:off x="10591360" y="2019300"/>
            <a:ext cx="6761993" cy="6605482"/>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1320825" y="2955356"/>
            <a:ext cx="8826859" cy="5232202"/>
          </a:xfrm>
          <a:prstGeom prst="rect">
            <a:avLst/>
          </a:prstGeom>
        </p:spPr>
        <p:txBody>
          <a:bodyPr wrap="square" lIns="0" tIns="0" rIns="0" bIns="0" rtlCol="0" anchor="t">
            <a:spAutoFit/>
          </a:bodyPr>
          <a:lstStyle/>
          <a:p>
            <a:pPr algn="just">
              <a:lnSpc>
                <a:spcPts val="3359"/>
              </a:lnSpc>
            </a:pPr>
            <a:r>
              <a:rPr lang="ru-RU" sz="2400" b="1" spc="-36" dirty="0">
                <a:solidFill>
                  <a:srgbClr val="000000"/>
                </a:solidFill>
                <a:latin typeface="Abhaya Libre Regular"/>
              </a:rPr>
              <a:t>Идентифицирането на тенденциите в техническия анализ предлага три важни предимства:</a:t>
            </a:r>
          </a:p>
          <a:p>
            <a:pPr algn="just">
              <a:lnSpc>
                <a:spcPts val="3359"/>
              </a:lnSpc>
            </a:pPr>
            <a:endParaRPr lang="ru-RU" sz="2400" b="1" spc="-36" dirty="0">
              <a:solidFill>
                <a:srgbClr val="000000"/>
              </a:solidFill>
              <a:latin typeface="Abhaya Libre Regular"/>
            </a:endParaRPr>
          </a:p>
          <a:p>
            <a:pPr marL="457200" indent="-457200" algn="just">
              <a:lnSpc>
                <a:spcPts val="3359"/>
              </a:lnSpc>
              <a:buFont typeface="+mj-lt"/>
              <a:buAutoNum type="arabicPeriod"/>
            </a:pPr>
            <a:r>
              <a:rPr lang="ru-RU" sz="2400" spc="-36" dirty="0">
                <a:solidFill>
                  <a:srgbClr val="000000"/>
                </a:solidFill>
                <a:latin typeface="Abhaya Libre Regular"/>
              </a:rPr>
              <a:t>Помага ви да откривате незабавно и решително основните тенденции във всяко времево измерение и да </a:t>
            </a:r>
            <a:r>
              <a:rPr lang="ru-RU" sz="2400" spc="-36" dirty="0" err="1" smtClean="0">
                <a:solidFill>
                  <a:srgbClr val="000000"/>
                </a:solidFill>
                <a:latin typeface="Abhaya Libre Regular"/>
              </a:rPr>
              <a:t>търгувате</a:t>
            </a:r>
            <a:r>
              <a:rPr lang="ru-RU" sz="2400" spc="-36" dirty="0" smtClean="0">
                <a:solidFill>
                  <a:srgbClr val="000000"/>
                </a:solidFill>
                <a:latin typeface="Abhaya Libre Regular"/>
              </a:rPr>
              <a:t>.</a:t>
            </a:r>
            <a:endParaRPr lang="ru-RU" sz="2400" spc="-36" dirty="0">
              <a:solidFill>
                <a:srgbClr val="000000"/>
              </a:solidFill>
              <a:latin typeface="Abhaya Libre Regular"/>
            </a:endParaRPr>
          </a:p>
          <a:p>
            <a:pPr marL="457200" indent="-457200" algn="just">
              <a:lnSpc>
                <a:spcPts val="3359"/>
              </a:lnSpc>
              <a:buFont typeface="+mj-lt"/>
              <a:buAutoNum type="arabicPeriod"/>
            </a:pPr>
            <a:r>
              <a:rPr lang="ru-RU" sz="2400" spc="-36" dirty="0">
                <a:solidFill>
                  <a:srgbClr val="000000"/>
                </a:solidFill>
                <a:latin typeface="Abhaya Libre Regular"/>
              </a:rPr>
              <a:t>Идентификацията на тенденциите ви осигурява ясна представа дали и как </a:t>
            </a:r>
            <a:r>
              <a:rPr lang="ru-RU" sz="2400" spc="-36" dirty="0" err="1" smtClean="0">
                <a:solidFill>
                  <a:srgbClr val="000000"/>
                </a:solidFill>
                <a:latin typeface="Abhaya Libre Regular"/>
              </a:rPr>
              <a:t>промените</a:t>
            </a:r>
            <a:r>
              <a:rPr lang="ru-RU" sz="2400" spc="-36" dirty="0" smtClean="0">
                <a:solidFill>
                  <a:srgbClr val="000000"/>
                </a:solidFill>
                <a:latin typeface="Abhaya Libre Regular"/>
              </a:rPr>
              <a:t> в </a:t>
            </a:r>
            <a:r>
              <a:rPr lang="ru-RU" sz="2400" spc="-36" dirty="0">
                <a:solidFill>
                  <a:srgbClr val="000000"/>
                </a:solidFill>
                <a:latin typeface="Abhaya Libre Regular"/>
              </a:rPr>
              <a:t>тенденциите могат да се използват за краткосрочни печалби.</a:t>
            </a:r>
          </a:p>
          <a:p>
            <a:pPr marL="457200" indent="-457200" algn="just">
              <a:lnSpc>
                <a:spcPts val="3359"/>
              </a:lnSpc>
              <a:buFont typeface="+mj-lt"/>
              <a:buAutoNum type="arabicPeriod"/>
            </a:pPr>
            <a:r>
              <a:rPr lang="ru-RU" sz="2400" spc="-36" dirty="0">
                <a:solidFill>
                  <a:srgbClr val="000000"/>
                </a:solidFill>
                <a:latin typeface="Abhaya Libre Regular"/>
              </a:rPr>
              <a:t>Разбирането на основната тенденция на пазара ви помага да определите нивата на подкрепа и съпротива с по-голяма яснота и прецизност, по начин, който може да се изпълни в действие.</a:t>
            </a:r>
            <a:endParaRPr lang="en-US" sz="2400" spc="-36" dirty="0">
              <a:solidFill>
                <a:srgbClr val="000000"/>
              </a:solidFill>
              <a:latin typeface="Abhaya Libre Regular"/>
            </a:endParaRPr>
          </a:p>
        </p:txBody>
      </p:sp>
      <p:sp>
        <p:nvSpPr>
          <p:cNvPr id="9" name="TextBox 9"/>
          <p:cNvSpPr txBox="1"/>
          <p:nvPr/>
        </p:nvSpPr>
        <p:spPr>
          <a:xfrm>
            <a:off x="1723768" y="662533"/>
            <a:ext cx="8280738" cy="2150973"/>
          </a:xfrm>
          <a:prstGeom prst="rect">
            <a:avLst/>
          </a:prstGeom>
        </p:spPr>
        <p:txBody>
          <a:bodyPr lIns="0" tIns="0" rIns="0" bIns="0" rtlCol="0" anchor="t">
            <a:spAutoFit/>
          </a:bodyPr>
          <a:lstStyle/>
          <a:p>
            <a:pPr>
              <a:lnSpc>
                <a:spcPts val="5449"/>
              </a:lnSpc>
            </a:pPr>
            <a:r>
              <a:rPr lang="ru-RU" sz="6410" dirty="0">
                <a:solidFill>
                  <a:srgbClr val="000000"/>
                </a:solidFill>
                <a:latin typeface="Abhaya Libre Regular"/>
              </a:rPr>
              <a:t>Предимствата от идентифициране на тенденциите?</a:t>
            </a:r>
            <a:endParaRPr lang="en-US" sz="6410" dirty="0">
              <a:solidFill>
                <a:srgbClr val="000000"/>
              </a:solidFill>
              <a:latin typeface="Abhaya Libre Regular"/>
            </a:endParaRPr>
          </a:p>
        </p:txBody>
      </p:sp>
      <p:pic>
        <p:nvPicPr>
          <p:cNvPr id="10" name="Picture 9">
            <a:extLst>
              <a:ext uri="{FF2B5EF4-FFF2-40B4-BE49-F238E27FC236}">
                <a16:creationId xmlns:a16="http://schemas.microsoft.com/office/drawing/2014/main" xmlns="" id="{684C5C47-BC4D-D0DF-1E3B-80BB00F04AB6}"/>
              </a:ext>
            </a:extLst>
          </p:cNvPr>
          <p:cNvPicPr>
            <a:picLocks noChangeAspect="1"/>
          </p:cNvPicPr>
          <p:nvPr/>
        </p:nvPicPr>
        <p:blipFill>
          <a:blip r:embed="rId7"/>
          <a:stretch>
            <a:fillRect/>
          </a:stretch>
        </p:blipFill>
        <p:spPr>
          <a:xfrm>
            <a:off x="11048951" y="2779358"/>
            <a:ext cx="5410249" cy="4728284"/>
          </a:xfrm>
          <a:prstGeom prst="rect">
            <a:avLst/>
          </a:prstGeom>
        </p:spPr>
      </p:pic>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014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614497">
            <a:off x="17215841" y="8047725"/>
            <a:ext cx="4352147" cy="4346443"/>
          </a:xfrm>
          <a:prstGeom prst="rect">
            <a:avLst/>
          </a:prstGeom>
        </p:spPr>
      </p:pic>
      <p:grpSp>
        <p:nvGrpSpPr>
          <p:cNvPr id="7" name="Group 7"/>
          <p:cNvGrpSpPr>
            <a:grpSpLocks noChangeAspect="1"/>
          </p:cNvGrpSpPr>
          <p:nvPr/>
        </p:nvGrpSpPr>
        <p:grpSpPr>
          <a:xfrm>
            <a:off x="1205243" y="2225316"/>
            <a:ext cx="3670297" cy="6245577"/>
            <a:chOff x="0" y="0"/>
            <a:chExt cx="4198620" cy="3079750"/>
          </a:xfrm>
        </p:grpSpPr>
        <p:sp>
          <p:nvSpPr>
            <p:cNvPr id="8" name="Freeform 8"/>
            <p:cNvSpPr/>
            <p:nvPr/>
          </p:nvSpPr>
          <p:spPr>
            <a:xfrm>
              <a:off x="-12699" y="-2540"/>
              <a:ext cx="4215129" cy="3083560"/>
            </a:xfrm>
            <a:custGeom>
              <a:avLst/>
              <a:gdLst/>
              <a:ahLst/>
              <a:cxnLst/>
              <a:rect l="l" t="t" r="r" b="b"/>
              <a:pathLst>
                <a:path w="4215129" h="308356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solidFill>
              <a:srgbClr val="000000">
                <a:alpha val="0"/>
              </a:srgbClr>
            </a:solidFill>
            <a:ln w="12700">
              <a:solidFill>
                <a:srgbClr val="000000"/>
              </a:solidFill>
            </a:ln>
          </p:spPr>
        </p:sp>
      </p:grpSp>
      <p:sp>
        <p:nvSpPr>
          <p:cNvPr id="9" name="TextBox 9"/>
          <p:cNvSpPr txBox="1"/>
          <p:nvPr/>
        </p:nvSpPr>
        <p:spPr>
          <a:xfrm>
            <a:off x="2748113" y="397702"/>
            <a:ext cx="13954553" cy="2150973"/>
          </a:xfrm>
          <a:prstGeom prst="rect">
            <a:avLst/>
          </a:prstGeom>
        </p:spPr>
        <p:txBody>
          <a:bodyPr wrap="square" lIns="0" tIns="0" rIns="0" bIns="0" rtlCol="0" anchor="t">
            <a:spAutoFit/>
          </a:bodyPr>
          <a:lstStyle/>
          <a:p>
            <a:pPr algn="ctr">
              <a:lnSpc>
                <a:spcPts val="5449"/>
              </a:lnSpc>
            </a:pPr>
            <a:r>
              <a:rPr lang="ru-RU" sz="6410" dirty="0">
                <a:solidFill>
                  <a:srgbClr val="000000"/>
                </a:solidFill>
                <a:latin typeface="Abhaya Libre Regular"/>
              </a:rPr>
              <a:t>8 инструмента за изследване на маркетингови тенденции, които трябва да използвате:</a:t>
            </a:r>
            <a:endParaRPr lang="en-US" sz="6410" dirty="0">
              <a:solidFill>
                <a:srgbClr val="000000"/>
              </a:solidFill>
              <a:latin typeface="Abhaya Libre Regular"/>
            </a:endParaRPr>
          </a:p>
        </p:txBody>
      </p:sp>
      <p:grpSp>
        <p:nvGrpSpPr>
          <p:cNvPr id="10" name="Group 10"/>
          <p:cNvGrpSpPr/>
          <p:nvPr/>
        </p:nvGrpSpPr>
        <p:grpSpPr>
          <a:xfrm>
            <a:off x="2226351" y="2933700"/>
            <a:ext cx="1911617" cy="4306781"/>
            <a:chOff x="-10024624" y="3563933"/>
            <a:chExt cx="2548823" cy="5742373"/>
          </a:xfrm>
        </p:grpSpPr>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024624" y="6996118"/>
              <a:ext cx="2301525" cy="2310188"/>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024624" y="3563933"/>
              <a:ext cx="2548823" cy="2405452"/>
            </a:xfrm>
            <a:prstGeom prst="rect">
              <a:avLst/>
            </a:prstGeom>
          </p:spPr>
        </p:pic>
      </p:grpSp>
      <p:sp>
        <p:nvSpPr>
          <p:cNvPr id="17" name="TextBox 16"/>
          <p:cNvSpPr txBox="1"/>
          <p:nvPr/>
        </p:nvSpPr>
        <p:spPr>
          <a:xfrm>
            <a:off x="5589104" y="2933700"/>
            <a:ext cx="11658600" cy="6370975"/>
          </a:xfrm>
          <a:prstGeom prst="rect">
            <a:avLst/>
          </a:prstGeom>
          <a:noFill/>
        </p:spPr>
        <p:txBody>
          <a:bodyPr wrap="square" rtlCol="0">
            <a:spAutoFit/>
          </a:bodyPr>
          <a:lstStyle/>
          <a:p>
            <a:pPr marL="457200" indent="-457200" algn="just">
              <a:buFont typeface="+mj-lt"/>
              <a:buAutoNum type="arabicParenR"/>
            </a:pPr>
            <a:r>
              <a:rPr lang="ru-RU" sz="2400" b="1" dirty="0">
                <a:latin typeface="Abhaya Libre Regular" panose="020B0604020202020204" charset="0"/>
                <a:cs typeface="Abhaya Libre Regular" panose="020B0604020202020204" charset="0"/>
              </a:rPr>
              <a:t>Semrush Market Explorer (.Trends) </a:t>
            </a:r>
            <a:r>
              <a:rPr lang="ru-RU" sz="2400" dirty="0">
                <a:latin typeface="Abhaya Libre Regular" panose="020B0604020202020204" charset="0"/>
                <a:cs typeface="Abhaya Libre Regular" panose="020B0604020202020204" charset="0"/>
              </a:rPr>
              <a:t>- Инструментът Market Explorer създава визуален преглед на текущия пазар в избраната от вас държава.</a:t>
            </a:r>
          </a:p>
          <a:p>
            <a:pPr marL="457200" indent="-457200" algn="just">
              <a:buFont typeface="+mj-lt"/>
              <a:buAutoNum type="arabicParenR"/>
            </a:pPr>
            <a:r>
              <a:rPr lang="ru-RU" sz="2400" b="1" dirty="0">
                <a:latin typeface="Abhaya Libre Regular" panose="020B0604020202020204" charset="0"/>
                <a:cs typeface="Abhaya Libre Regular" panose="020B0604020202020204" charset="0"/>
              </a:rPr>
              <a:t>Semrush Traffic Analytics (.Trends)</a:t>
            </a:r>
            <a:r>
              <a:rPr lang="ru-RU" sz="2400" dirty="0">
                <a:latin typeface="Abhaya Libre Regular" panose="020B0604020202020204" charset="0"/>
                <a:cs typeface="Abhaya Libre Regular" panose="020B0604020202020204" charset="0"/>
              </a:rPr>
              <a:t> - Инструментът Traffic Analytics позволява на бизнесите да получат представа за трафика и активността на конкурентите си на сайта.</a:t>
            </a:r>
          </a:p>
          <a:p>
            <a:pPr marL="457200" indent="-457200" algn="just">
              <a:buFont typeface="+mj-lt"/>
              <a:buAutoNum type="arabicParenR"/>
            </a:pPr>
            <a:r>
              <a:rPr lang="ru-RU" sz="2400" b="1" dirty="0">
                <a:latin typeface="Abhaya Libre Regular" panose="020B0604020202020204" charset="0"/>
                <a:cs typeface="Abhaya Libre Regular" panose="020B0604020202020204" charset="0"/>
              </a:rPr>
              <a:t>Google Trends </a:t>
            </a:r>
            <a:r>
              <a:rPr lang="ru-RU" sz="2400" dirty="0">
                <a:latin typeface="Abhaya Libre Regular" panose="020B0604020202020204" charset="0"/>
                <a:cs typeface="Abhaya Libre Regular" panose="020B0604020202020204" charset="0"/>
              </a:rPr>
              <a:t>- Google Trends е безплатен инструмент, който може да помогне за идентификацията на теми, които да ви помогнат да останете в крак с времето. Изследването на ключови думи е от съществено значение при създаването на съдържание за уебсайтове и социални платформи.</a:t>
            </a:r>
          </a:p>
          <a:p>
            <a:pPr marL="457200" indent="-457200" algn="just">
              <a:buFont typeface="+mj-lt"/>
              <a:buAutoNum type="arabicParenR"/>
            </a:pPr>
            <a:r>
              <a:rPr lang="ru-RU" sz="2400" b="1" dirty="0">
                <a:latin typeface="Abhaya Libre Regular" panose="020B0604020202020204" charset="0"/>
                <a:cs typeface="Abhaya Libre Regular" panose="020B0604020202020204" charset="0"/>
              </a:rPr>
              <a:t>YouTube Trending Topics </a:t>
            </a:r>
            <a:r>
              <a:rPr lang="ru-RU" sz="2400" dirty="0">
                <a:latin typeface="Abhaya Libre Regular" panose="020B0604020202020204" charset="0"/>
                <a:cs typeface="Abhaya Libre Regular" panose="020B0604020202020204" charset="0"/>
              </a:rPr>
              <a:t>- Въпреки че началната страница на YouTube може да варира, все още може да ви </a:t>
            </a:r>
            <a:r>
              <a:rPr lang="ru-RU" sz="2400" dirty="0" err="1">
                <a:latin typeface="Abhaya Libre Regular" panose="020B0604020202020204" charset="0"/>
                <a:cs typeface="Abhaya Libre Regular" panose="020B0604020202020204" charset="0"/>
              </a:rPr>
              <a:t>помогне</a:t>
            </a:r>
            <a:r>
              <a:rPr lang="ru-RU" sz="2400" dirty="0">
                <a:latin typeface="Abhaya Libre Regular" panose="020B0604020202020204" charset="0"/>
                <a:cs typeface="Abhaya Libre Regular" panose="020B0604020202020204" charset="0"/>
              </a:rPr>
              <a:t> </a:t>
            </a:r>
            <a:r>
              <a:rPr lang="ru-RU" sz="2400" dirty="0" smtClean="0">
                <a:latin typeface="Abhaya Libre Regular" panose="020B0604020202020204" charset="0"/>
                <a:cs typeface="Abhaya Libre Regular" panose="020B0604020202020204" charset="0"/>
              </a:rPr>
              <a:t>да </a:t>
            </a:r>
            <a:r>
              <a:rPr lang="ru-RU" sz="2400" dirty="0">
                <a:latin typeface="Abhaya Libre Regular" panose="020B0604020202020204" charset="0"/>
                <a:cs typeface="Abhaya Libre Regular" panose="020B0604020202020204" charset="0"/>
              </a:rPr>
              <a:t>разберете тенденциите. Можете също да следвате вашите най-близки конкуренти, известни личности или влиятелни личности, които работят с конкурентни марки, или дори напълно нови и разнообразни YouTubers, които създават текущите тенденции. Въпреки това, можете да отидете още една стъпка напред в изследването на тенденциите, като получите данни за актуалното съдържание от инструмента за тенденции на YouTube.</a:t>
            </a:r>
            <a:endParaRPr lang="en-US" sz="2400" dirty="0">
              <a:latin typeface="Abhaya Libre Regular" panose="020B0604020202020204" charset="0"/>
              <a:cs typeface="Abhaya Libre Regular" panose="020B0604020202020204" charset="0"/>
            </a:endParaRPr>
          </a:p>
        </p:txBody>
      </p:sp>
      <p:pic>
        <p:nvPicPr>
          <p:cNvPr id="1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54534" y="9283508"/>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4889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614497">
            <a:off x="17215841" y="8047725"/>
            <a:ext cx="4352147" cy="4346443"/>
          </a:xfrm>
          <a:prstGeom prst="rect">
            <a:avLst/>
          </a:prstGeom>
        </p:spPr>
      </p:pic>
      <p:grpSp>
        <p:nvGrpSpPr>
          <p:cNvPr id="7" name="Group 7"/>
          <p:cNvGrpSpPr>
            <a:grpSpLocks noChangeAspect="1"/>
          </p:cNvGrpSpPr>
          <p:nvPr/>
        </p:nvGrpSpPr>
        <p:grpSpPr>
          <a:xfrm>
            <a:off x="1205243" y="2225316"/>
            <a:ext cx="3670297" cy="6245577"/>
            <a:chOff x="0" y="0"/>
            <a:chExt cx="4198620" cy="3079750"/>
          </a:xfrm>
        </p:grpSpPr>
        <p:sp>
          <p:nvSpPr>
            <p:cNvPr id="8" name="Freeform 8"/>
            <p:cNvSpPr/>
            <p:nvPr/>
          </p:nvSpPr>
          <p:spPr>
            <a:xfrm>
              <a:off x="-12699" y="-2540"/>
              <a:ext cx="4215129" cy="3083560"/>
            </a:xfrm>
            <a:custGeom>
              <a:avLst/>
              <a:gdLst/>
              <a:ahLst/>
              <a:cxnLst/>
              <a:rect l="l" t="t" r="r" b="b"/>
              <a:pathLst>
                <a:path w="4215129" h="308356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solidFill>
              <a:srgbClr val="000000">
                <a:alpha val="0"/>
              </a:srgbClr>
            </a:solidFill>
            <a:ln w="12700">
              <a:solidFill>
                <a:srgbClr val="000000"/>
              </a:solidFill>
            </a:ln>
          </p:spPr>
        </p:sp>
      </p:grpSp>
      <p:sp>
        <p:nvSpPr>
          <p:cNvPr id="9" name="TextBox 9"/>
          <p:cNvSpPr txBox="1"/>
          <p:nvPr/>
        </p:nvSpPr>
        <p:spPr>
          <a:xfrm>
            <a:off x="3585020" y="306618"/>
            <a:ext cx="12280740" cy="2150973"/>
          </a:xfrm>
          <a:prstGeom prst="rect">
            <a:avLst/>
          </a:prstGeom>
        </p:spPr>
        <p:txBody>
          <a:bodyPr wrap="square" lIns="0" tIns="0" rIns="0" bIns="0" rtlCol="0" anchor="t">
            <a:spAutoFit/>
          </a:bodyPr>
          <a:lstStyle/>
          <a:p>
            <a:pPr algn="ctr">
              <a:lnSpc>
                <a:spcPts val="5449"/>
              </a:lnSpc>
            </a:pPr>
            <a:r>
              <a:rPr lang="ru-RU" sz="6410" dirty="0">
                <a:solidFill>
                  <a:srgbClr val="000000"/>
                </a:solidFill>
                <a:latin typeface="Abhaya Libre Regular"/>
              </a:rPr>
              <a:t>8 инструмента за изследване на маркетингови тенденции, които трябва да използвате:</a:t>
            </a:r>
            <a:endParaRPr lang="en-US" sz="6410" dirty="0">
              <a:solidFill>
                <a:srgbClr val="000000"/>
              </a:solidFill>
              <a:latin typeface="Abhaya Libre Regular"/>
            </a:endParaRPr>
          </a:p>
        </p:txBody>
      </p:sp>
      <p:grpSp>
        <p:nvGrpSpPr>
          <p:cNvPr id="10" name="Group 10"/>
          <p:cNvGrpSpPr/>
          <p:nvPr/>
        </p:nvGrpSpPr>
        <p:grpSpPr>
          <a:xfrm>
            <a:off x="2226351" y="2933700"/>
            <a:ext cx="1911617" cy="4306781"/>
            <a:chOff x="-10024624" y="3563933"/>
            <a:chExt cx="2548823" cy="5742373"/>
          </a:xfrm>
        </p:grpSpPr>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024624" y="6996118"/>
              <a:ext cx="2301525" cy="2310188"/>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024624" y="3563933"/>
              <a:ext cx="2548823" cy="2405452"/>
            </a:xfrm>
            <a:prstGeom prst="rect">
              <a:avLst/>
            </a:prstGeom>
          </p:spPr>
        </p:pic>
      </p:grpSp>
      <p:sp>
        <p:nvSpPr>
          <p:cNvPr id="17" name="TextBox 16"/>
          <p:cNvSpPr txBox="1"/>
          <p:nvPr/>
        </p:nvSpPr>
        <p:spPr>
          <a:xfrm>
            <a:off x="5694754" y="2481600"/>
            <a:ext cx="11658600" cy="5632311"/>
          </a:xfrm>
          <a:prstGeom prst="rect">
            <a:avLst/>
          </a:prstGeom>
          <a:noFill/>
        </p:spPr>
        <p:txBody>
          <a:bodyPr wrap="square" rtlCol="0">
            <a:spAutoFit/>
          </a:bodyPr>
          <a:lstStyle/>
          <a:p>
            <a:pPr algn="just"/>
            <a:endParaRPr lang="ru-RU" sz="2400" dirty="0">
              <a:latin typeface="Abhaya Libre Regular" panose="020B0604020202020204" charset="0"/>
              <a:cs typeface="Abhaya Libre Regular" panose="020B0604020202020204" charset="0"/>
            </a:endParaRPr>
          </a:p>
          <a:p>
            <a:pPr marL="457200" indent="-457200" algn="just">
              <a:buAutoNum type="arabicParenR" startAt="5"/>
            </a:pPr>
            <a:r>
              <a:rPr lang="ru-RU" sz="2400" b="1" dirty="0">
                <a:latin typeface="Abhaya Libre Regular" panose="020B0604020202020204" charset="0"/>
                <a:cs typeface="Abhaya Libre Regular" panose="020B0604020202020204" charset="0"/>
              </a:rPr>
              <a:t>Google Trends за YouTube </a:t>
            </a:r>
            <a:r>
              <a:rPr lang="ru-RU" sz="2400" dirty="0">
                <a:latin typeface="Abhaya Libre Regular" panose="020B0604020202020204" charset="0"/>
                <a:cs typeface="Abhaya Libre Regular" panose="020B0604020202020204" charset="0"/>
              </a:rPr>
              <a:t>- Подобно на обикновеното търсене в Google Trends, можете да видите световни, категоризирани и специфични за държава данни за тенденциите в YouTube. Google ви позволява също да филтрирате по представяне.</a:t>
            </a:r>
          </a:p>
          <a:p>
            <a:pPr marL="457200" indent="-457200" algn="just">
              <a:buAutoNum type="arabicParenR" startAt="5"/>
            </a:pPr>
            <a:r>
              <a:rPr lang="ru-RU" sz="2400" b="1" dirty="0">
                <a:latin typeface="Abhaya Libre Regular" panose="020B0604020202020204" charset="0"/>
                <a:cs typeface="Abhaya Libre Regular" panose="020B0604020202020204" charset="0"/>
              </a:rPr>
              <a:t>Pinterest Trends </a:t>
            </a:r>
            <a:r>
              <a:rPr lang="ru-RU" sz="2400" dirty="0">
                <a:latin typeface="Abhaya Libre Regular" panose="020B0604020202020204" charset="0"/>
                <a:cs typeface="Abhaya Libre Regular" panose="020B0604020202020204" charset="0"/>
              </a:rPr>
              <a:t>- При посещение на сайта на Pinterest, потребителите могат да </a:t>
            </a:r>
            <a:r>
              <a:rPr lang="ru-RU" sz="2400" dirty="0" err="1">
                <a:latin typeface="Abhaya Libre Regular" panose="020B0604020202020204" charset="0"/>
                <a:cs typeface="Abhaya Libre Regular" panose="020B0604020202020204" charset="0"/>
              </a:rPr>
              <a:t>търсят</a:t>
            </a:r>
            <a:r>
              <a:rPr lang="ru-RU" sz="2400" dirty="0">
                <a:latin typeface="Abhaya Libre Regular" panose="020B0604020202020204" charset="0"/>
                <a:cs typeface="Abhaya Libre Regular" panose="020B0604020202020204" charset="0"/>
              </a:rPr>
              <a:t> </a:t>
            </a:r>
            <a:r>
              <a:rPr lang="ru-RU" sz="2400" dirty="0" smtClean="0">
                <a:latin typeface="Abhaya Libre Regular" panose="020B0604020202020204" charset="0"/>
                <a:cs typeface="Abhaya Libre Regular" panose="020B0604020202020204" charset="0"/>
              </a:rPr>
              <a:t>«</a:t>
            </a:r>
            <a:r>
              <a:rPr lang="ru-RU" sz="2400" dirty="0" err="1" smtClean="0">
                <a:latin typeface="Abhaya Libre Regular" panose="020B0604020202020204" charset="0"/>
                <a:cs typeface="Abhaya Libre Regular" panose="020B0604020202020204" charset="0"/>
              </a:rPr>
              <a:t>Тенденциите</a:t>
            </a:r>
            <a:r>
              <a:rPr lang="ru-RU" sz="2400" dirty="0" smtClean="0">
                <a:latin typeface="Abhaya Libre Regular" panose="020B0604020202020204" charset="0"/>
                <a:cs typeface="Abhaya Libre Regular" panose="020B0604020202020204" charset="0"/>
              </a:rPr>
              <a:t> </a:t>
            </a:r>
            <a:r>
              <a:rPr lang="ru-RU" sz="2400" dirty="0">
                <a:latin typeface="Abhaya Libre Regular" panose="020B0604020202020204" charset="0"/>
                <a:cs typeface="Abhaya Libre Regular" panose="020B0604020202020204" charset="0"/>
              </a:rPr>
              <a:t>на </a:t>
            </a:r>
            <a:r>
              <a:rPr lang="ru-RU" sz="2400" dirty="0" err="1" smtClean="0">
                <a:latin typeface="Abhaya Libre Regular" panose="020B0604020202020204" charset="0"/>
                <a:cs typeface="Abhaya Libre Regular" panose="020B0604020202020204" charset="0"/>
              </a:rPr>
              <a:t>седмицата</a:t>
            </a:r>
            <a:r>
              <a:rPr lang="ru-RU" sz="2400" dirty="0" smtClean="0">
                <a:latin typeface="Abhaya Libre Regular" panose="020B0604020202020204" charset="0"/>
                <a:cs typeface="Abhaya Libre Regular" panose="020B0604020202020204" charset="0"/>
              </a:rPr>
              <a:t>». </a:t>
            </a:r>
            <a:r>
              <a:rPr lang="ru-RU" sz="2400" dirty="0">
                <a:latin typeface="Abhaya Libre Regular" panose="020B0604020202020204" charset="0"/>
                <a:cs typeface="Abhaya Libre Regular" panose="020B0604020202020204" charset="0"/>
              </a:rPr>
              <a:t>Тези тенденции обикновено включват най-популярните изображения през седмицата. Бизнесите могат да използват тази функция, за да открият възможности да споделят своите продукти и услуги, където по друг начин няма как да го направят.</a:t>
            </a:r>
          </a:p>
          <a:p>
            <a:pPr marL="457200" indent="-457200" algn="just">
              <a:buAutoNum type="arabicParenR" startAt="5"/>
            </a:pPr>
            <a:r>
              <a:rPr lang="ru-RU" sz="2400" b="1" dirty="0">
                <a:latin typeface="Abhaya Libre Regular" panose="020B0604020202020204" charset="0"/>
                <a:cs typeface="Abhaya Libre Regular" panose="020B0604020202020204" charset="0"/>
              </a:rPr>
              <a:t>Instagram Trends </a:t>
            </a:r>
            <a:r>
              <a:rPr lang="ru-RU" sz="2400" dirty="0">
                <a:latin typeface="Abhaya Libre Regular" panose="020B0604020202020204" charset="0"/>
                <a:cs typeface="Abhaya Libre Regular" panose="020B0604020202020204" charset="0"/>
              </a:rPr>
              <a:t>- Има прост и бърз начин да следите тенденциите, които доминират в платформата: просто търсете хаштаг, свързан с вашия бизнес.</a:t>
            </a:r>
          </a:p>
          <a:p>
            <a:pPr marL="457200" indent="-457200" algn="just">
              <a:buAutoNum type="arabicParenR" startAt="5"/>
            </a:pPr>
            <a:r>
              <a:rPr lang="ru-RU" sz="2400" b="1" dirty="0">
                <a:latin typeface="Abhaya Libre Regular" panose="020B0604020202020204" charset="0"/>
                <a:cs typeface="Abhaya Libre Regular" panose="020B0604020202020204" charset="0"/>
              </a:rPr>
              <a:t>Twitter тенденции </a:t>
            </a:r>
            <a:r>
              <a:rPr lang="ru-RU" sz="2400" dirty="0">
                <a:latin typeface="Abhaya Libre Regular" panose="020B0604020202020204" charset="0"/>
                <a:cs typeface="Abhaya Libre Regular" panose="020B0604020202020204" charset="0"/>
              </a:rPr>
              <a:t>- Чрез използването на опцията "Разширено търсене" потребителите могат да изследват по-подробно актуалните тенденции, които се случват по целия свят.</a:t>
            </a:r>
            <a:endParaRPr lang="en-US" sz="2400" dirty="0">
              <a:latin typeface="Abhaya Libre Regular" panose="020B0604020202020204" charset="0"/>
              <a:cs typeface="Abhaya Libre Regular" panose="020B0604020202020204" charset="0"/>
            </a:endParaRPr>
          </a:p>
        </p:txBody>
      </p:sp>
      <p:pic>
        <p:nvPicPr>
          <p:cNvPr id="1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9212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614497">
            <a:off x="-1147374" y="7574079"/>
            <a:ext cx="4352147" cy="4346443"/>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0770731" y="4768328"/>
            <a:ext cx="7775659" cy="1894433"/>
          </a:xfrm>
          <a:prstGeom prst="rect">
            <a:avLst/>
          </a:prstGeom>
        </p:spPr>
      </p:pic>
      <p:pic>
        <p:nvPicPr>
          <p:cNvPr id="3" name="Picture 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13233" y="1595069"/>
            <a:ext cx="1081108" cy="1122795"/>
          </a:xfrm>
          <a:prstGeom prst="rect">
            <a:avLst/>
          </a:prstGeom>
        </p:spPr>
      </p:pic>
      <p:grpSp>
        <p:nvGrpSpPr>
          <p:cNvPr id="4" name="Group 4"/>
          <p:cNvGrpSpPr/>
          <p:nvPr/>
        </p:nvGrpSpPr>
        <p:grpSpPr>
          <a:xfrm>
            <a:off x="14658560" y="2060782"/>
            <a:ext cx="657082" cy="657082"/>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989E"/>
            </a:solidFill>
          </p:spPr>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7" name="Group 7"/>
          <p:cNvGrpSpPr/>
          <p:nvPr/>
        </p:nvGrpSpPr>
        <p:grpSpPr>
          <a:xfrm>
            <a:off x="13665800" y="3547556"/>
            <a:ext cx="657082" cy="657082"/>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0E9E5"/>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10" name="Group 10"/>
          <p:cNvGrpSpPr/>
          <p:nvPr/>
        </p:nvGrpSpPr>
        <p:grpSpPr>
          <a:xfrm>
            <a:off x="13382803" y="5303960"/>
            <a:ext cx="657082" cy="657082"/>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3A44"/>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13" name="Group 13"/>
          <p:cNvGrpSpPr/>
          <p:nvPr/>
        </p:nvGrpSpPr>
        <p:grpSpPr>
          <a:xfrm>
            <a:off x="13752257" y="7056417"/>
            <a:ext cx="657082" cy="657082"/>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35454"/>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16" name="Group 16"/>
          <p:cNvGrpSpPr/>
          <p:nvPr/>
        </p:nvGrpSpPr>
        <p:grpSpPr>
          <a:xfrm>
            <a:off x="14658560" y="8705205"/>
            <a:ext cx="657082" cy="657082"/>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pic>
        <p:nvPicPr>
          <p:cNvPr id="19" name="Picture 19"/>
          <p:cNvPicPr>
            <a:picLocks noChangeAspect="1"/>
          </p:cNvPicPr>
          <p:nvPr/>
        </p:nvPicPr>
        <p:blipFill>
          <a:blip r:embed="rId8"/>
          <a:srcRect/>
          <a:stretch>
            <a:fillRect/>
          </a:stretch>
        </p:blipFill>
        <p:spPr>
          <a:xfrm>
            <a:off x="16418708" y="0"/>
            <a:ext cx="1869292" cy="1869292"/>
          </a:xfrm>
          <a:prstGeom prst="rect">
            <a:avLst/>
          </a:prstGeom>
        </p:spPr>
      </p:pic>
      <p:grpSp>
        <p:nvGrpSpPr>
          <p:cNvPr id="20" name="Group 20"/>
          <p:cNvGrpSpPr/>
          <p:nvPr/>
        </p:nvGrpSpPr>
        <p:grpSpPr>
          <a:xfrm>
            <a:off x="14770557" y="3970317"/>
            <a:ext cx="3086100" cy="3086100"/>
            <a:chOff x="0" y="0"/>
            <a:chExt cx="812800" cy="812800"/>
          </a:xfrm>
        </p:grpSpPr>
        <p:sp>
          <p:nvSpPr>
            <p:cNvPr id="21" name="Freeform 21"/>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23B2A3"/>
            </a:solidFill>
          </p:spPr>
        </p:sp>
        <p:sp>
          <p:nvSpPr>
            <p:cNvPr id="22" name="TextBox 22"/>
            <p:cNvSpPr txBox="1"/>
            <p:nvPr/>
          </p:nvSpPr>
          <p:spPr>
            <a:xfrm>
              <a:off x="0" y="-76200"/>
              <a:ext cx="812800" cy="889000"/>
            </a:xfrm>
            <a:prstGeom prst="rect">
              <a:avLst/>
            </a:prstGeom>
          </p:spPr>
          <p:txBody>
            <a:bodyPr lIns="50800" tIns="50800" rIns="50800" bIns="50800" rtlCol="0" anchor="ctr"/>
            <a:lstStyle/>
            <a:p>
              <a:pPr algn="ctr">
                <a:lnSpc>
                  <a:spcPts val="4479"/>
                </a:lnSpc>
              </a:pPr>
              <a:r>
                <a:rPr lang="en-US" sz="3199" dirty="0">
                  <a:solidFill>
                    <a:srgbClr val="FEFEFE"/>
                  </a:solidFill>
                  <a:latin typeface="Abhaya Libre Regular"/>
                </a:rPr>
                <a:t>Innovation Entrepreneurship</a:t>
              </a:r>
            </a:p>
          </p:txBody>
        </p:sp>
      </p:grpSp>
      <p:pic>
        <p:nvPicPr>
          <p:cNvPr id="23" name="Picture 2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2013623" y="3227582"/>
            <a:ext cx="1204503" cy="1178907"/>
          </a:xfrm>
          <a:prstGeom prst="rect">
            <a:avLst/>
          </a:prstGeom>
        </p:spPr>
      </p:pic>
      <p:pic>
        <p:nvPicPr>
          <p:cNvPr id="24" name="Picture 2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1669615" y="4906340"/>
            <a:ext cx="1316021" cy="1090652"/>
          </a:xfrm>
          <a:prstGeom prst="rect">
            <a:avLst/>
          </a:prstGeom>
        </p:spPr>
      </p:pic>
      <p:pic>
        <p:nvPicPr>
          <p:cNvPr id="25" name="Picture 2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2091284" y="6496843"/>
            <a:ext cx="1291519" cy="1239858"/>
          </a:xfrm>
          <a:prstGeom prst="rect">
            <a:avLst/>
          </a:prstGeom>
        </p:spPr>
      </p:pic>
      <p:pic>
        <p:nvPicPr>
          <p:cNvPr id="26" name="Picture 2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3078192" y="8440444"/>
            <a:ext cx="1186603" cy="1186603"/>
          </a:xfrm>
          <a:prstGeom prst="rect">
            <a:avLst/>
          </a:prstGeom>
        </p:spPr>
      </p:pic>
      <p:sp>
        <p:nvSpPr>
          <p:cNvPr id="27" name="TextBox 27"/>
          <p:cNvSpPr txBox="1"/>
          <p:nvPr/>
        </p:nvSpPr>
        <p:spPr>
          <a:xfrm>
            <a:off x="573972" y="1831876"/>
            <a:ext cx="10990510" cy="7395614"/>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ru-RU" sz="2400" b="1" spc="-36" dirty="0">
                <a:solidFill>
                  <a:srgbClr val="000000"/>
                </a:solidFill>
                <a:latin typeface="Abhaya Libre Regular"/>
              </a:rPr>
              <a:t>Пазаруване в социалните медии - </a:t>
            </a:r>
            <a:r>
              <a:rPr lang="ru-RU" sz="2400" spc="-36" dirty="0">
                <a:solidFill>
                  <a:srgbClr val="000000"/>
                </a:solidFill>
                <a:latin typeface="Abhaya Libre Regular"/>
              </a:rPr>
              <a:t>Forbes съобщава, че 72% от потребителите на Instagram са купили нещо, използвайки приложението, а 70% от потребителите на Pinterest използват платформата, за да открият нови и интересни продукти. Сега компаниите могат да създават публикации, които позволяват на потребителите да пазаруват директно в социалните медии вместо на собствените уебсайтове на компаниите. Това позволява на търговците да достигнат своите клиенти по-бързо и лесно.</a:t>
            </a:r>
          </a:p>
          <a:p>
            <a:pPr marL="342900" indent="-342900" algn="just">
              <a:lnSpc>
                <a:spcPts val="3359"/>
              </a:lnSpc>
              <a:buFont typeface="Arial" panose="020B0604020202020204" pitchFamily="34" charset="0"/>
              <a:buChar char="•"/>
            </a:pPr>
            <a:endParaRPr lang="ru-RU" sz="2400" b="1" spc="-36" dirty="0">
              <a:solidFill>
                <a:srgbClr val="000000"/>
              </a:solidFill>
              <a:latin typeface="Abhaya Libre Regular"/>
            </a:endParaRPr>
          </a:p>
          <a:p>
            <a:pPr marL="342900" indent="-342900" algn="just">
              <a:lnSpc>
                <a:spcPts val="3359"/>
              </a:lnSpc>
              <a:buFont typeface="Arial" panose="020B0604020202020204" pitchFamily="34" charset="0"/>
              <a:buChar char="•"/>
            </a:pPr>
            <a:r>
              <a:rPr lang="ru-RU" sz="2400" b="1" spc="-36" dirty="0">
                <a:solidFill>
                  <a:srgbClr val="000000"/>
                </a:solidFill>
                <a:latin typeface="Abhaya Libre Regular"/>
              </a:rPr>
              <a:t>Фокус върху клиентското преживяване - </a:t>
            </a:r>
            <a:r>
              <a:rPr lang="ru-RU" sz="2400" spc="-36" dirty="0">
                <a:solidFill>
                  <a:srgbClr val="000000"/>
                </a:solidFill>
                <a:latin typeface="Abhaya Libre Regular"/>
              </a:rPr>
              <a:t>Когато клиент посещава вашата компания, искате да го направите толкова лесно, колкото е възможно, да намери това, което има нужда и да закупи вашите продукти. PricewaterhouseCoopers съобщава, че 73% от хората казват, че клиентското преживяване е важен фактор при вземането на решение за покупка. И когато говорят за "клиентско преживяване", те най-вече ценят ефективността, приятното и компетентно обслужване на клиенти и лесните начини за плащане. Компаниите, които могат да осигурят добро клиентско преживяване, задържат своите клиенти и привличат нови.</a:t>
            </a:r>
          </a:p>
        </p:txBody>
      </p:sp>
      <p:pic>
        <p:nvPicPr>
          <p:cNvPr id="32" name="Picture 32"/>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9632120">
            <a:off x="-4359519" y="-2644076"/>
            <a:ext cx="5721823" cy="5669807"/>
          </a:xfrm>
          <a:prstGeom prst="rect">
            <a:avLst/>
          </a:prstGeom>
        </p:spPr>
      </p:pic>
      <p:pic>
        <p:nvPicPr>
          <p:cNvPr id="33" name="Picture 33"/>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6603835">
            <a:off x="5191393" y="-10749108"/>
            <a:ext cx="11622266" cy="12388074"/>
          </a:xfrm>
          <a:prstGeom prst="rect">
            <a:avLst/>
          </a:prstGeom>
        </p:spPr>
      </p:pic>
      <p:pic>
        <p:nvPicPr>
          <p:cNvPr id="34" name="Picture 34"/>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0800000">
            <a:off x="15480240" y="8115777"/>
            <a:ext cx="3334026" cy="3588482"/>
          </a:xfrm>
          <a:prstGeom prst="rect">
            <a:avLst/>
          </a:prstGeom>
        </p:spPr>
      </p:pic>
      <p:pic>
        <p:nvPicPr>
          <p:cNvPr id="35" name="Picture 35"/>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10800000">
            <a:off x="-23442" y="-1710424"/>
            <a:ext cx="2556197" cy="2751289"/>
          </a:xfrm>
          <a:prstGeom prst="rect">
            <a:avLst/>
          </a:prstGeom>
        </p:spPr>
      </p:pic>
      <p:sp>
        <p:nvSpPr>
          <p:cNvPr id="39" name="TextBox 9"/>
          <p:cNvSpPr txBox="1"/>
          <p:nvPr/>
        </p:nvSpPr>
        <p:spPr>
          <a:xfrm>
            <a:off x="1267601" y="410802"/>
            <a:ext cx="10163496" cy="1458476"/>
          </a:xfrm>
          <a:prstGeom prst="rect">
            <a:avLst/>
          </a:prstGeom>
        </p:spPr>
        <p:txBody>
          <a:bodyPr wrap="square" lIns="0" tIns="0" rIns="0" bIns="0" rtlCol="0" anchor="t">
            <a:spAutoFit/>
          </a:bodyPr>
          <a:lstStyle/>
          <a:p>
            <a:pPr>
              <a:lnSpc>
                <a:spcPts val="5449"/>
              </a:lnSpc>
            </a:pPr>
            <a:r>
              <a:rPr lang="bg-BG" sz="6410" dirty="0">
                <a:solidFill>
                  <a:srgbClr val="000000"/>
                </a:solidFill>
                <a:latin typeface="Abhaya Libre Regular"/>
              </a:rPr>
              <a:t>Пет основни маркетингови тенденции:</a:t>
            </a:r>
          </a:p>
        </p:txBody>
      </p:sp>
      <p:pic>
        <p:nvPicPr>
          <p:cNvPr id="38" name="Picture 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9672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3" name="TextBox 3"/>
          <p:cNvSpPr txBox="1"/>
          <p:nvPr/>
        </p:nvSpPr>
        <p:spPr>
          <a:xfrm>
            <a:off x="1784075" y="2784887"/>
            <a:ext cx="15741892" cy="2667397"/>
          </a:xfrm>
          <a:prstGeom prst="rect">
            <a:avLst/>
          </a:prstGeom>
        </p:spPr>
        <p:txBody>
          <a:bodyPr lIns="0" tIns="0" rIns="0" bIns="0" rtlCol="0" anchor="t">
            <a:spAutoFit/>
          </a:bodyPr>
          <a:lstStyle/>
          <a:p>
            <a:pPr algn="just">
              <a:lnSpc>
                <a:spcPts val="4619"/>
              </a:lnSpc>
            </a:pPr>
            <a:r>
              <a:rPr lang="ru-RU" sz="3299" spc="-49" dirty="0" err="1">
                <a:solidFill>
                  <a:srgbClr val="000000"/>
                </a:solidFill>
                <a:latin typeface="Abhaya Libre Regular"/>
              </a:rPr>
              <a:t>Подкрепата</a:t>
            </a:r>
            <a:r>
              <a:rPr lang="ru-RU" sz="3299" spc="-49" dirty="0">
                <a:solidFill>
                  <a:srgbClr val="000000"/>
                </a:solidFill>
                <a:latin typeface="Abhaya Libre Regular"/>
              </a:rPr>
              <a:t> на </a:t>
            </a:r>
            <a:r>
              <a:rPr lang="ru-RU" sz="3299" spc="-49" dirty="0" err="1">
                <a:solidFill>
                  <a:srgbClr val="000000"/>
                </a:solidFill>
                <a:latin typeface="Abhaya Libre Regular"/>
              </a:rPr>
              <a:t>Европейската</a:t>
            </a:r>
            <a:r>
              <a:rPr lang="ru-RU" sz="3299" spc="-49" dirty="0">
                <a:solidFill>
                  <a:srgbClr val="000000"/>
                </a:solidFill>
                <a:latin typeface="Abhaya Libre Regular"/>
              </a:rPr>
              <a:t> </a:t>
            </a:r>
            <a:r>
              <a:rPr lang="ru-RU" sz="3299" spc="-49" dirty="0" err="1">
                <a:solidFill>
                  <a:srgbClr val="000000"/>
                </a:solidFill>
                <a:latin typeface="Abhaya Libre Regular"/>
              </a:rPr>
              <a:t>Комисия</a:t>
            </a:r>
            <a:r>
              <a:rPr lang="ru-RU" sz="3299" spc="-49" dirty="0">
                <a:solidFill>
                  <a:srgbClr val="000000"/>
                </a:solidFill>
                <a:latin typeface="Abhaya Libre Regular"/>
              </a:rPr>
              <a:t> за </a:t>
            </a:r>
            <a:r>
              <a:rPr lang="ru-RU" sz="3299" spc="-49" dirty="0" err="1">
                <a:solidFill>
                  <a:srgbClr val="000000"/>
                </a:solidFill>
                <a:latin typeface="Abhaya Libre Regular"/>
              </a:rPr>
              <a:t>създаването</a:t>
            </a:r>
            <a:r>
              <a:rPr lang="ru-RU" sz="3299" spc="-49" dirty="0">
                <a:solidFill>
                  <a:srgbClr val="000000"/>
                </a:solidFill>
                <a:latin typeface="Abhaya Libre Regular"/>
              </a:rPr>
              <a:t> на </a:t>
            </a:r>
            <a:r>
              <a:rPr lang="ru-RU" sz="3299" spc="-49" dirty="0" err="1">
                <a:solidFill>
                  <a:srgbClr val="000000"/>
                </a:solidFill>
                <a:latin typeface="Abhaya Libre Regular"/>
              </a:rPr>
              <a:t>тази</a:t>
            </a:r>
            <a:r>
              <a:rPr lang="ru-RU" sz="3299" spc="-49" dirty="0">
                <a:solidFill>
                  <a:srgbClr val="000000"/>
                </a:solidFill>
                <a:latin typeface="Abhaya Libre Regular"/>
              </a:rPr>
              <a:t> публикация не </a:t>
            </a:r>
            <a:r>
              <a:rPr lang="ru-RU" sz="3299" spc="-49" dirty="0" err="1">
                <a:solidFill>
                  <a:srgbClr val="000000"/>
                </a:solidFill>
                <a:latin typeface="Abhaya Libre Regular"/>
              </a:rPr>
              <a:t>представлява</a:t>
            </a:r>
            <a:r>
              <a:rPr lang="ru-RU" sz="3299" spc="-49" dirty="0">
                <a:solidFill>
                  <a:srgbClr val="000000"/>
                </a:solidFill>
                <a:latin typeface="Abhaya Libre Regular"/>
              </a:rPr>
              <a:t> одобрение на </a:t>
            </a:r>
            <a:r>
              <a:rPr lang="ru-RU" sz="3299" spc="-49" dirty="0" err="1">
                <a:solidFill>
                  <a:srgbClr val="000000"/>
                </a:solidFill>
                <a:latin typeface="Abhaya Libre Regular"/>
              </a:rPr>
              <a:t>съдържанието</a:t>
            </a:r>
            <a:r>
              <a:rPr lang="ru-RU" sz="3299" spc="-49" dirty="0">
                <a:solidFill>
                  <a:srgbClr val="000000"/>
                </a:solidFill>
                <a:latin typeface="Abhaya Libre Regular"/>
              </a:rPr>
              <a:t>, </a:t>
            </a:r>
            <a:r>
              <a:rPr lang="ru-RU" sz="3299" spc="-49" dirty="0" err="1">
                <a:solidFill>
                  <a:srgbClr val="000000"/>
                </a:solidFill>
                <a:latin typeface="Abhaya Libre Regular"/>
              </a:rPr>
              <a:t>което</a:t>
            </a:r>
            <a:r>
              <a:rPr lang="ru-RU" sz="3299" spc="-49" dirty="0">
                <a:solidFill>
                  <a:srgbClr val="000000"/>
                </a:solidFill>
                <a:latin typeface="Abhaya Libre Regular"/>
              </a:rPr>
              <a:t> </a:t>
            </a:r>
            <a:r>
              <a:rPr lang="ru-RU" sz="3299" spc="-49" dirty="0" err="1">
                <a:solidFill>
                  <a:srgbClr val="000000"/>
                </a:solidFill>
                <a:latin typeface="Abhaya Libre Regular"/>
              </a:rPr>
              <a:t>отразява</a:t>
            </a:r>
            <a:r>
              <a:rPr lang="ru-RU" sz="3299" spc="-49" dirty="0">
                <a:solidFill>
                  <a:srgbClr val="000000"/>
                </a:solidFill>
                <a:latin typeface="Abhaya Libre Regular"/>
              </a:rPr>
              <a:t> само </a:t>
            </a:r>
            <a:r>
              <a:rPr lang="ru-RU" sz="3299" spc="-49" dirty="0" err="1">
                <a:solidFill>
                  <a:srgbClr val="000000"/>
                </a:solidFill>
                <a:latin typeface="Abhaya Libre Regular"/>
              </a:rPr>
              <a:t>гледните</a:t>
            </a:r>
            <a:r>
              <a:rPr lang="ru-RU" sz="3299" spc="-49" dirty="0">
                <a:solidFill>
                  <a:srgbClr val="000000"/>
                </a:solidFill>
                <a:latin typeface="Abhaya Libre Regular"/>
              </a:rPr>
              <a:t> точки на </a:t>
            </a:r>
            <a:r>
              <a:rPr lang="ru-RU" sz="3299" spc="-49" dirty="0" err="1">
                <a:solidFill>
                  <a:srgbClr val="000000"/>
                </a:solidFill>
                <a:latin typeface="Abhaya Libre Regular"/>
              </a:rPr>
              <a:t>авторите</a:t>
            </a:r>
            <a:r>
              <a:rPr lang="ru-RU" sz="3299" spc="-49" dirty="0">
                <a:solidFill>
                  <a:srgbClr val="000000"/>
                </a:solidFill>
                <a:latin typeface="Abhaya Libre Regular"/>
              </a:rPr>
              <a:t>. </a:t>
            </a:r>
            <a:r>
              <a:rPr lang="ru-RU" sz="3299" spc="-49" dirty="0" err="1">
                <a:solidFill>
                  <a:srgbClr val="000000"/>
                </a:solidFill>
                <a:latin typeface="Abhaya Libre Regular"/>
              </a:rPr>
              <a:t>Комисията</a:t>
            </a:r>
            <a:r>
              <a:rPr lang="ru-RU" sz="3299" spc="-49" dirty="0">
                <a:solidFill>
                  <a:srgbClr val="000000"/>
                </a:solidFill>
                <a:latin typeface="Abhaya Libre Regular"/>
              </a:rPr>
              <a:t> не носи </a:t>
            </a:r>
            <a:r>
              <a:rPr lang="ru-RU" sz="3299" spc="-49" dirty="0" err="1">
                <a:solidFill>
                  <a:srgbClr val="000000"/>
                </a:solidFill>
                <a:latin typeface="Abhaya Libre Regular"/>
              </a:rPr>
              <a:t>отговорност</a:t>
            </a:r>
            <a:r>
              <a:rPr lang="ru-RU" sz="3299" spc="-49" dirty="0">
                <a:solidFill>
                  <a:srgbClr val="000000"/>
                </a:solidFill>
                <a:latin typeface="Abhaya Libre Regular"/>
              </a:rPr>
              <a:t> за </a:t>
            </a:r>
            <a:r>
              <a:rPr lang="ru-RU" sz="3299" spc="-49" dirty="0" err="1">
                <a:solidFill>
                  <a:srgbClr val="000000"/>
                </a:solidFill>
                <a:latin typeface="Abhaya Libre Regular"/>
              </a:rPr>
              <a:t>използването</a:t>
            </a:r>
            <a:r>
              <a:rPr lang="ru-RU" sz="3299" spc="-49" dirty="0">
                <a:solidFill>
                  <a:srgbClr val="000000"/>
                </a:solidFill>
                <a:latin typeface="Abhaya Libre Regular"/>
              </a:rPr>
              <a:t> на </a:t>
            </a:r>
            <a:r>
              <a:rPr lang="ru-RU" sz="3299" spc="-49" dirty="0" err="1">
                <a:solidFill>
                  <a:srgbClr val="000000"/>
                </a:solidFill>
                <a:latin typeface="Abhaya Libre Regular"/>
              </a:rPr>
              <a:t>съдържащата</a:t>
            </a:r>
            <a:r>
              <a:rPr lang="ru-RU" sz="3299" spc="-49" dirty="0">
                <a:solidFill>
                  <a:srgbClr val="000000"/>
                </a:solidFill>
                <a:latin typeface="Abhaya Libre Regular"/>
              </a:rPr>
              <a:t> се в </a:t>
            </a:r>
            <a:r>
              <a:rPr lang="ru-RU" sz="3299" spc="-49" dirty="0" err="1">
                <a:solidFill>
                  <a:srgbClr val="000000"/>
                </a:solidFill>
                <a:latin typeface="Abhaya Libre Regular"/>
              </a:rPr>
              <a:t>нея</a:t>
            </a:r>
            <a:r>
              <a:rPr lang="ru-RU" sz="3299" spc="-49" dirty="0">
                <a:solidFill>
                  <a:srgbClr val="000000"/>
                </a:solidFill>
                <a:latin typeface="Abhaya Libre Regular"/>
              </a:rPr>
              <a:t> информация. </a:t>
            </a:r>
          </a:p>
          <a:p>
            <a:pPr algn="just">
              <a:lnSpc>
                <a:spcPts val="2380"/>
              </a:lnSpc>
            </a:pPr>
            <a:endParaRPr lang="en-US" sz="3299" spc="-49" dirty="0">
              <a:solidFill>
                <a:srgbClr val="000000"/>
              </a:solidFill>
              <a:latin typeface="Abhaya Libre Regular"/>
            </a:endParaRPr>
          </a:p>
          <a:p>
            <a:pPr algn="just">
              <a:lnSpc>
                <a:spcPts val="4619"/>
              </a:lnSpc>
            </a:pPr>
            <a:r>
              <a:rPr lang="bg-BG" sz="3299" spc="-49" dirty="0">
                <a:solidFill>
                  <a:srgbClr val="000000"/>
                </a:solidFill>
                <a:latin typeface="Abhaya Libre Regular"/>
              </a:rPr>
              <a:t>Проект</a:t>
            </a:r>
            <a:r>
              <a:rPr lang="en-US" sz="3299" spc="-49" dirty="0">
                <a:solidFill>
                  <a:srgbClr val="000000"/>
                </a:solidFill>
                <a:latin typeface="Abhaya Libre Regular"/>
              </a:rPr>
              <a:t> </a:t>
            </a:r>
            <a:r>
              <a:rPr lang="ru-RU" sz="3299" spc="-49" dirty="0">
                <a:solidFill>
                  <a:srgbClr val="000000"/>
                </a:solidFill>
                <a:latin typeface="Abhaya Libre Regular"/>
              </a:rPr>
              <a:t>Nº: 2021-1-RO01-KA220-VET-000028118</a:t>
            </a:r>
            <a:endParaRPr lang="en-US" sz="3299" spc="-49" dirty="0">
              <a:solidFill>
                <a:srgbClr val="000000"/>
              </a:solidFill>
              <a:latin typeface="Abhaya Libre Regular"/>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196164">
            <a:off x="-4782433" y="7448371"/>
            <a:ext cx="11622266" cy="1238807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85502">
            <a:off x="-3467133" y="353201"/>
            <a:ext cx="4352147" cy="4346443"/>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9619">
            <a:off x="3146606" y="8906714"/>
            <a:ext cx="5810576" cy="5802961"/>
          </a:xfrm>
          <a:prstGeom prst="rect">
            <a:avLst/>
          </a:prstGeom>
        </p:spPr>
      </p:pic>
      <p:pic>
        <p:nvPicPr>
          <p:cNvPr id="8" name="Picture 8"/>
          <p:cNvPicPr>
            <a:picLocks noChangeAspect="1"/>
          </p:cNvPicPr>
          <p:nvPr/>
        </p:nvPicPr>
        <p:blipFill>
          <a:blip r:embed="rId10"/>
          <a:srcRect/>
          <a:stretch>
            <a:fillRect/>
          </a:stretch>
        </p:blipFill>
        <p:spPr>
          <a:xfrm>
            <a:off x="16418708" y="0"/>
            <a:ext cx="1869292" cy="1869292"/>
          </a:xfrm>
          <a:prstGeom prst="rect">
            <a:avLst/>
          </a:prstGeom>
        </p:spPr>
      </p:pic>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8947194">
            <a:off x="13506859" y="7477485"/>
            <a:ext cx="5364129" cy="5364129"/>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6632729">
            <a:off x="15049004" y="4145049"/>
            <a:ext cx="4881157" cy="4874760"/>
          </a:xfrm>
          <a:prstGeom prst="rect">
            <a:avLst/>
          </a:prstGeom>
        </p:spPr>
      </p:pic>
      <p:grpSp>
        <p:nvGrpSpPr>
          <p:cNvPr id="12" name="Group 12"/>
          <p:cNvGrpSpPr/>
          <p:nvPr/>
        </p:nvGrpSpPr>
        <p:grpSpPr>
          <a:xfrm>
            <a:off x="13890147" y="6582429"/>
            <a:ext cx="2900572" cy="807705"/>
            <a:chOff x="0" y="0"/>
            <a:chExt cx="3867430" cy="1076939"/>
          </a:xfrm>
        </p:grpSpPr>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0" y="0"/>
              <a:ext cx="3867430" cy="618789"/>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0" y="458151"/>
              <a:ext cx="3867430" cy="618789"/>
            </a:xfrm>
            <a:prstGeom prst="rect">
              <a:avLst/>
            </a:prstGeom>
          </p:spPr>
        </p:pic>
      </p:grpSp>
      <p:pic>
        <p:nvPicPr>
          <p:cNvPr id="2050"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71600" y="6174983"/>
            <a:ext cx="7920037"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0770731" y="4768328"/>
            <a:ext cx="7775659" cy="189443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13233" y="1595069"/>
            <a:ext cx="1081108" cy="1122795"/>
          </a:xfrm>
          <a:prstGeom prst="rect">
            <a:avLst/>
          </a:prstGeom>
        </p:spPr>
      </p:pic>
      <p:grpSp>
        <p:nvGrpSpPr>
          <p:cNvPr id="4" name="Group 4"/>
          <p:cNvGrpSpPr/>
          <p:nvPr/>
        </p:nvGrpSpPr>
        <p:grpSpPr>
          <a:xfrm>
            <a:off x="14658560" y="2060782"/>
            <a:ext cx="657082" cy="657082"/>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989E"/>
            </a:solidFill>
          </p:spPr>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7" name="Group 7"/>
          <p:cNvGrpSpPr/>
          <p:nvPr/>
        </p:nvGrpSpPr>
        <p:grpSpPr>
          <a:xfrm>
            <a:off x="13665800" y="3547556"/>
            <a:ext cx="657082" cy="657082"/>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0E9E5"/>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10" name="Group 10"/>
          <p:cNvGrpSpPr/>
          <p:nvPr/>
        </p:nvGrpSpPr>
        <p:grpSpPr>
          <a:xfrm>
            <a:off x="13382803" y="5303960"/>
            <a:ext cx="657082" cy="657082"/>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3A44"/>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13" name="Group 13"/>
          <p:cNvGrpSpPr/>
          <p:nvPr/>
        </p:nvGrpSpPr>
        <p:grpSpPr>
          <a:xfrm>
            <a:off x="13752257" y="7056417"/>
            <a:ext cx="657082" cy="657082"/>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35454"/>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16" name="Group 16"/>
          <p:cNvGrpSpPr/>
          <p:nvPr/>
        </p:nvGrpSpPr>
        <p:grpSpPr>
          <a:xfrm>
            <a:off x="14658560" y="8705205"/>
            <a:ext cx="657082" cy="657082"/>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grpSp>
        <p:nvGrpSpPr>
          <p:cNvPr id="20" name="Group 20"/>
          <p:cNvGrpSpPr/>
          <p:nvPr/>
        </p:nvGrpSpPr>
        <p:grpSpPr>
          <a:xfrm>
            <a:off x="14770557" y="3970317"/>
            <a:ext cx="3086100" cy="3086100"/>
            <a:chOff x="0" y="0"/>
            <a:chExt cx="812800" cy="812800"/>
          </a:xfrm>
        </p:grpSpPr>
        <p:sp>
          <p:nvSpPr>
            <p:cNvPr id="21" name="Freeform 21"/>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23B2A3"/>
            </a:solidFill>
          </p:spPr>
        </p:sp>
        <p:sp>
          <p:nvSpPr>
            <p:cNvPr id="22" name="TextBox 22"/>
            <p:cNvSpPr txBox="1"/>
            <p:nvPr/>
          </p:nvSpPr>
          <p:spPr>
            <a:xfrm>
              <a:off x="0" y="-76200"/>
              <a:ext cx="812800" cy="889000"/>
            </a:xfrm>
            <a:prstGeom prst="rect">
              <a:avLst/>
            </a:prstGeom>
          </p:spPr>
          <p:txBody>
            <a:bodyPr lIns="50800" tIns="50800" rIns="50800" bIns="50800" rtlCol="0" anchor="ctr"/>
            <a:lstStyle/>
            <a:p>
              <a:pPr algn="ctr">
                <a:lnSpc>
                  <a:spcPts val="4479"/>
                </a:lnSpc>
              </a:pPr>
              <a:r>
                <a:rPr lang="en-US" sz="3199" dirty="0">
                  <a:solidFill>
                    <a:srgbClr val="FEFEFE"/>
                  </a:solidFill>
                  <a:latin typeface="Abhaya Libre Regular"/>
                </a:rPr>
                <a:t>Innovation Entrepreneurship</a:t>
              </a:r>
            </a:p>
          </p:txBody>
        </p:sp>
      </p:grpSp>
      <p:pic>
        <p:nvPicPr>
          <p:cNvPr id="23" name="Picture 2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2013623" y="3227582"/>
            <a:ext cx="1204503" cy="1178907"/>
          </a:xfrm>
          <a:prstGeom prst="rect">
            <a:avLst/>
          </a:prstGeom>
        </p:spPr>
      </p:pic>
      <p:pic>
        <p:nvPicPr>
          <p:cNvPr id="24" name="Picture 2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675000" y="4968040"/>
            <a:ext cx="1316021" cy="1090652"/>
          </a:xfrm>
          <a:prstGeom prst="rect">
            <a:avLst/>
          </a:prstGeom>
        </p:spPr>
      </p:pic>
      <p:pic>
        <p:nvPicPr>
          <p:cNvPr id="25" name="Picture 2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2091284" y="6496843"/>
            <a:ext cx="1291519" cy="1239858"/>
          </a:xfrm>
          <a:prstGeom prst="rect">
            <a:avLst/>
          </a:prstGeom>
        </p:spPr>
      </p:pic>
      <p:pic>
        <p:nvPicPr>
          <p:cNvPr id="26" name="Picture 2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3078192" y="8440444"/>
            <a:ext cx="1186603" cy="1186603"/>
          </a:xfrm>
          <a:prstGeom prst="rect">
            <a:avLst/>
          </a:prstGeom>
        </p:spPr>
      </p:pic>
      <p:sp>
        <p:nvSpPr>
          <p:cNvPr id="27" name="TextBox 27"/>
          <p:cNvSpPr txBox="1"/>
          <p:nvPr/>
        </p:nvSpPr>
        <p:spPr>
          <a:xfrm>
            <a:off x="1077829" y="2332849"/>
            <a:ext cx="10288097" cy="4343497"/>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ru-RU" sz="2400" b="1" spc="-36" dirty="0">
                <a:solidFill>
                  <a:srgbClr val="000000"/>
                </a:solidFill>
                <a:latin typeface="Abhaya Libre Regular"/>
              </a:rPr>
              <a:t>Персонализация - </a:t>
            </a:r>
            <a:r>
              <a:rPr lang="ru-RU" sz="2400" spc="-36" dirty="0">
                <a:solidFill>
                  <a:srgbClr val="000000"/>
                </a:solidFill>
                <a:latin typeface="Abhaya Libre Regular"/>
              </a:rPr>
              <a:t>Това става възможно благодарение на данните, които хората генерират чрез своите интернет търсения, онлайн покупки и използване на социални медии. Онлайн препоръки за продукти, реклами и дори дизайнът на самото маркетингово съобщение се приспособява към интересите и предпочитанията на отделните потребители. Според доклад, въпреки че 86% от хората се притесняват от въпросите за поверителност, 90% са готови да споделят данни за своето поведение, ако това означава по-лесно и по-евтино пазаруване. В същото проучване 72% от потребителите казват, че биха взаимодействали само с маркетингови съобщения, персонализирани според техните интереси.</a:t>
            </a:r>
            <a:endParaRPr lang="en-US" sz="2400" spc="-36" dirty="0">
              <a:solidFill>
                <a:srgbClr val="000000"/>
              </a:solidFill>
              <a:latin typeface="Abhaya Libre Regular"/>
            </a:endParaRPr>
          </a:p>
        </p:txBody>
      </p:sp>
      <p:pic>
        <p:nvPicPr>
          <p:cNvPr id="32" name="Picture 3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9632120">
            <a:off x="-4359519" y="-2644076"/>
            <a:ext cx="5721823" cy="5669807"/>
          </a:xfrm>
          <a:prstGeom prst="rect">
            <a:avLst/>
          </a:prstGeom>
        </p:spPr>
      </p:pic>
      <p:pic>
        <p:nvPicPr>
          <p:cNvPr id="33" name="Picture 33"/>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6603835">
            <a:off x="5191393" y="-10749108"/>
            <a:ext cx="11622266" cy="12388074"/>
          </a:xfrm>
          <a:prstGeom prst="rect">
            <a:avLst/>
          </a:prstGeom>
        </p:spPr>
      </p:pic>
      <p:pic>
        <p:nvPicPr>
          <p:cNvPr id="34" name="Picture 34"/>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0800000">
            <a:off x="15480240" y="8115777"/>
            <a:ext cx="3334026" cy="3588482"/>
          </a:xfrm>
          <a:prstGeom prst="rect">
            <a:avLst/>
          </a:prstGeom>
        </p:spPr>
      </p:pic>
      <p:pic>
        <p:nvPicPr>
          <p:cNvPr id="35" name="Picture 35"/>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0800000">
            <a:off x="-23442" y="-1710424"/>
            <a:ext cx="2556197" cy="2751289"/>
          </a:xfrm>
          <a:prstGeom prst="rect">
            <a:avLst/>
          </a:prstGeom>
        </p:spPr>
      </p:pic>
      <p:pic>
        <p:nvPicPr>
          <p:cNvPr id="36" name="Picture 36"/>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9614497">
            <a:off x="-1147374" y="7574079"/>
            <a:ext cx="4352147" cy="4346443"/>
          </a:xfrm>
          <a:prstGeom prst="rect">
            <a:avLst/>
          </a:prstGeom>
        </p:spPr>
      </p:pic>
      <p:sp>
        <p:nvSpPr>
          <p:cNvPr id="39" name="TextBox 9"/>
          <p:cNvSpPr txBox="1"/>
          <p:nvPr/>
        </p:nvSpPr>
        <p:spPr>
          <a:xfrm>
            <a:off x="1257201" y="584328"/>
            <a:ext cx="10608702" cy="1458476"/>
          </a:xfrm>
          <a:prstGeom prst="rect">
            <a:avLst/>
          </a:prstGeom>
        </p:spPr>
        <p:txBody>
          <a:bodyPr wrap="square" lIns="0" tIns="0" rIns="0" bIns="0" rtlCol="0" anchor="t">
            <a:spAutoFit/>
          </a:bodyPr>
          <a:lstStyle/>
          <a:p>
            <a:pPr>
              <a:lnSpc>
                <a:spcPts val="5449"/>
              </a:lnSpc>
            </a:pPr>
            <a:r>
              <a:rPr lang="bg-BG" sz="6410" dirty="0">
                <a:solidFill>
                  <a:srgbClr val="000000"/>
                </a:solidFill>
                <a:latin typeface="Abhaya Libre Regular"/>
              </a:rPr>
              <a:t>Пет основни маркетингови тенденции:</a:t>
            </a:r>
          </a:p>
        </p:txBody>
      </p:sp>
      <p:pic>
        <p:nvPicPr>
          <p:cNvPr id="38" name="Picture 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219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0770731" y="4768328"/>
            <a:ext cx="7775659" cy="189443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13233" y="1595069"/>
            <a:ext cx="1081108" cy="1122795"/>
          </a:xfrm>
          <a:prstGeom prst="rect">
            <a:avLst/>
          </a:prstGeom>
        </p:spPr>
      </p:pic>
      <p:grpSp>
        <p:nvGrpSpPr>
          <p:cNvPr id="4" name="Group 4"/>
          <p:cNvGrpSpPr/>
          <p:nvPr/>
        </p:nvGrpSpPr>
        <p:grpSpPr>
          <a:xfrm>
            <a:off x="14658560" y="2060782"/>
            <a:ext cx="657082" cy="657082"/>
            <a:chOff x="0" y="0"/>
            <a:chExt cx="812800" cy="812800"/>
          </a:xfrm>
        </p:grpSpPr>
        <p:sp>
          <p:nvSpPr>
            <p:cNvPr id="5" name="Freeform 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989E"/>
            </a:solidFill>
          </p:spPr>
        </p:sp>
        <p:sp>
          <p:nvSpPr>
            <p:cNvPr id="6" name="TextBox 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7" name="Group 7"/>
          <p:cNvGrpSpPr/>
          <p:nvPr/>
        </p:nvGrpSpPr>
        <p:grpSpPr>
          <a:xfrm>
            <a:off x="13665800" y="3547556"/>
            <a:ext cx="657082" cy="657082"/>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0E9E5"/>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10" name="Group 10"/>
          <p:cNvGrpSpPr/>
          <p:nvPr/>
        </p:nvGrpSpPr>
        <p:grpSpPr>
          <a:xfrm>
            <a:off x="13382803" y="5303960"/>
            <a:ext cx="657082" cy="657082"/>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3A44"/>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13" name="Group 13"/>
          <p:cNvGrpSpPr/>
          <p:nvPr/>
        </p:nvGrpSpPr>
        <p:grpSpPr>
          <a:xfrm>
            <a:off x="13752257" y="7056417"/>
            <a:ext cx="657082" cy="657082"/>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35454"/>
            </a:solidFill>
          </p:spPr>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grpSp>
        <p:nvGrpSpPr>
          <p:cNvPr id="16" name="Group 16"/>
          <p:cNvGrpSpPr/>
          <p:nvPr/>
        </p:nvGrpSpPr>
        <p:grpSpPr>
          <a:xfrm>
            <a:off x="14658560" y="8705205"/>
            <a:ext cx="657082" cy="657082"/>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p:spPr>
        </p:sp>
        <p:sp>
          <p:nvSpPr>
            <p:cNvPr id="18" name="TextBox 1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dirty="0"/>
            </a:p>
          </p:txBody>
        </p:sp>
      </p:grpSp>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grpSp>
        <p:nvGrpSpPr>
          <p:cNvPr id="20" name="Group 20"/>
          <p:cNvGrpSpPr/>
          <p:nvPr/>
        </p:nvGrpSpPr>
        <p:grpSpPr>
          <a:xfrm>
            <a:off x="14770557" y="3970317"/>
            <a:ext cx="3086100" cy="3086100"/>
            <a:chOff x="0" y="0"/>
            <a:chExt cx="812800" cy="812800"/>
          </a:xfrm>
        </p:grpSpPr>
        <p:sp>
          <p:nvSpPr>
            <p:cNvPr id="21" name="Freeform 21"/>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23B2A3"/>
            </a:solidFill>
          </p:spPr>
        </p:sp>
        <p:sp>
          <p:nvSpPr>
            <p:cNvPr id="22" name="TextBox 22"/>
            <p:cNvSpPr txBox="1"/>
            <p:nvPr/>
          </p:nvSpPr>
          <p:spPr>
            <a:xfrm>
              <a:off x="0" y="-76200"/>
              <a:ext cx="812800" cy="889000"/>
            </a:xfrm>
            <a:prstGeom prst="rect">
              <a:avLst/>
            </a:prstGeom>
          </p:spPr>
          <p:txBody>
            <a:bodyPr lIns="50800" tIns="50800" rIns="50800" bIns="50800" rtlCol="0" anchor="ctr"/>
            <a:lstStyle/>
            <a:p>
              <a:pPr algn="ctr">
                <a:lnSpc>
                  <a:spcPts val="4479"/>
                </a:lnSpc>
              </a:pPr>
              <a:r>
                <a:rPr lang="en-US" sz="3199" dirty="0">
                  <a:solidFill>
                    <a:srgbClr val="FEFEFE"/>
                  </a:solidFill>
                  <a:latin typeface="Abhaya Libre Regular"/>
                </a:rPr>
                <a:t>Innovation Entrepreneurship</a:t>
              </a:r>
            </a:p>
          </p:txBody>
        </p:sp>
      </p:grpSp>
      <p:pic>
        <p:nvPicPr>
          <p:cNvPr id="23" name="Picture 2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2013623" y="3227582"/>
            <a:ext cx="1204503" cy="1178907"/>
          </a:xfrm>
          <a:prstGeom prst="rect">
            <a:avLst/>
          </a:prstGeom>
        </p:spPr>
      </p:pic>
      <p:pic>
        <p:nvPicPr>
          <p:cNvPr id="24" name="Picture 2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675000" y="4968040"/>
            <a:ext cx="1316021" cy="1090652"/>
          </a:xfrm>
          <a:prstGeom prst="rect">
            <a:avLst/>
          </a:prstGeom>
        </p:spPr>
      </p:pic>
      <p:pic>
        <p:nvPicPr>
          <p:cNvPr id="25" name="Picture 2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2091284" y="6496843"/>
            <a:ext cx="1291519" cy="1239858"/>
          </a:xfrm>
          <a:prstGeom prst="rect">
            <a:avLst/>
          </a:prstGeom>
        </p:spPr>
      </p:pic>
      <p:pic>
        <p:nvPicPr>
          <p:cNvPr id="26" name="Picture 2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3078192" y="8440444"/>
            <a:ext cx="1186603" cy="1186603"/>
          </a:xfrm>
          <a:prstGeom prst="rect">
            <a:avLst/>
          </a:prstGeom>
        </p:spPr>
      </p:pic>
      <p:sp>
        <p:nvSpPr>
          <p:cNvPr id="27" name="TextBox 27"/>
          <p:cNvSpPr txBox="1"/>
          <p:nvPr/>
        </p:nvSpPr>
        <p:spPr>
          <a:xfrm>
            <a:off x="1081561" y="2317726"/>
            <a:ext cx="10288097" cy="5651547"/>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ru-RU" sz="2400" b="1" spc="-36" dirty="0">
                <a:solidFill>
                  <a:srgbClr val="000000"/>
                </a:solidFill>
                <a:latin typeface="Abhaya Libre Regular"/>
              </a:rPr>
              <a:t>Видео съдържание - </a:t>
            </a:r>
            <a:r>
              <a:rPr lang="ru-RU" sz="2400" spc="-36" dirty="0">
                <a:solidFill>
                  <a:srgbClr val="000000"/>
                </a:solidFill>
                <a:latin typeface="Abhaya Libre Regular"/>
              </a:rPr>
              <a:t>Според Forbes, 91 процента от потребителите заявяват, че предпочитат гледането на интерактивно и визуално съдържание пред четенето на традиционна информация за продукт. Потребителите са с 85 процента по-склонни да закупят вашия продукт след като гледат видео за него. Ако рекламата е интересна, забавна или уникална, хората ще я потърсят онлайн и ще я споделят с приятелите си.</a:t>
            </a:r>
          </a:p>
          <a:p>
            <a:pPr marL="342900" indent="-342900" algn="just">
              <a:lnSpc>
                <a:spcPts val="3359"/>
              </a:lnSpc>
              <a:buFont typeface="Arial" panose="020B0604020202020204" pitchFamily="34" charset="0"/>
              <a:buChar char="•"/>
            </a:pPr>
            <a:endParaRPr lang="ru-RU" sz="2400" b="1" spc="-36" dirty="0">
              <a:solidFill>
                <a:srgbClr val="000000"/>
              </a:solidFill>
              <a:latin typeface="Abhaya Libre Regular"/>
            </a:endParaRPr>
          </a:p>
          <a:p>
            <a:pPr marL="342900" indent="-342900" algn="just">
              <a:lnSpc>
                <a:spcPts val="3359"/>
              </a:lnSpc>
              <a:buFont typeface="Arial" panose="020B0604020202020204" pitchFamily="34" charset="0"/>
              <a:buChar char="•"/>
            </a:pPr>
            <a:r>
              <a:rPr lang="ru-RU" sz="2400" b="1" spc="-36" dirty="0">
                <a:solidFill>
                  <a:srgbClr val="000000"/>
                </a:solidFill>
                <a:latin typeface="Abhaya Libre Regular"/>
              </a:rPr>
              <a:t>SEO (Оптимизация за търсачки) - </a:t>
            </a:r>
            <a:r>
              <a:rPr lang="ru-RU" sz="2400" spc="-36" dirty="0">
                <a:solidFill>
                  <a:srgbClr val="000000"/>
                </a:solidFill>
                <a:latin typeface="Abhaya Libre Regular"/>
              </a:rPr>
              <a:t>стратегиите, които компаниите използват, за да се изкачат в резултатите от търсене в търсачки като Google, Bing, Yahoo и други. Поради факта, че интернетът играе все по-централна роля в маркетинга и продажбите, е от съществено значение вашата компания да се появява в резултатите от търсенето, когато някой прави свързано търсене.</a:t>
            </a:r>
            <a:endParaRPr lang="en-US" sz="2400" spc="-36" dirty="0">
              <a:solidFill>
                <a:srgbClr val="000000"/>
              </a:solidFill>
              <a:latin typeface="Abhaya Libre Regular"/>
            </a:endParaRPr>
          </a:p>
        </p:txBody>
      </p:sp>
      <p:pic>
        <p:nvPicPr>
          <p:cNvPr id="32" name="Picture 3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9632120">
            <a:off x="-4359519" y="-2644076"/>
            <a:ext cx="5721823" cy="5669807"/>
          </a:xfrm>
          <a:prstGeom prst="rect">
            <a:avLst/>
          </a:prstGeom>
        </p:spPr>
      </p:pic>
      <p:pic>
        <p:nvPicPr>
          <p:cNvPr id="33" name="Picture 33"/>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6603835">
            <a:off x="5191393" y="-10749108"/>
            <a:ext cx="11622266" cy="12388074"/>
          </a:xfrm>
          <a:prstGeom prst="rect">
            <a:avLst/>
          </a:prstGeom>
        </p:spPr>
      </p:pic>
      <p:pic>
        <p:nvPicPr>
          <p:cNvPr id="34" name="Picture 34"/>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0800000">
            <a:off x="15480240" y="8115777"/>
            <a:ext cx="3334026" cy="3588482"/>
          </a:xfrm>
          <a:prstGeom prst="rect">
            <a:avLst/>
          </a:prstGeom>
        </p:spPr>
      </p:pic>
      <p:pic>
        <p:nvPicPr>
          <p:cNvPr id="35" name="Picture 35"/>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0800000">
            <a:off x="-23442" y="-1710424"/>
            <a:ext cx="2556197" cy="2751289"/>
          </a:xfrm>
          <a:prstGeom prst="rect">
            <a:avLst/>
          </a:prstGeom>
        </p:spPr>
      </p:pic>
      <p:pic>
        <p:nvPicPr>
          <p:cNvPr id="36" name="Picture 36"/>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9614497">
            <a:off x="-1147374" y="7574079"/>
            <a:ext cx="4352147" cy="4346443"/>
          </a:xfrm>
          <a:prstGeom prst="rect">
            <a:avLst/>
          </a:prstGeom>
        </p:spPr>
      </p:pic>
      <p:sp>
        <p:nvSpPr>
          <p:cNvPr id="39" name="TextBox 9"/>
          <p:cNvSpPr txBox="1"/>
          <p:nvPr/>
        </p:nvSpPr>
        <p:spPr>
          <a:xfrm>
            <a:off x="1147113" y="427829"/>
            <a:ext cx="10608702" cy="1458476"/>
          </a:xfrm>
          <a:prstGeom prst="rect">
            <a:avLst/>
          </a:prstGeom>
        </p:spPr>
        <p:txBody>
          <a:bodyPr wrap="square" lIns="0" tIns="0" rIns="0" bIns="0" rtlCol="0" anchor="t">
            <a:spAutoFit/>
          </a:bodyPr>
          <a:lstStyle/>
          <a:p>
            <a:pPr>
              <a:lnSpc>
                <a:spcPts val="5449"/>
              </a:lnSpc>
            </a:pPr>
            <a:r>
              <a:rPr lang="bg-BG" sz="6410" dirty="0">
                <a:solidFill>
                  <a:srgbClr val="000000"/>
                </a:solidFill>
                <a:latin typeface="Abhaya Libre Regular"/>
              </a:rPr>
              <a:t>Пет основни маркетингови тенденции:</a:t>
            </a:r>
          </a:p>
        </p:txBody>
      </p:sp>
      <p:pic>
        <p:nvPicPr>
          <p:cNvPr id="38" name="Picture 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584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98262"/>
            <a:ext cx="19062365" cy="3086100"/>
            <a:chOff x="0" y="0"/>
            <a:chExt cx="5020540" cy="812800"/>
          </a:xfrm>
        </p:grpSpPr>
        <p:sp>
          <p:nvSpPr>
            <p:cNvPr id="3" name="Freeform 3"/>
            <p:cNvSpPr/>
            <p:nvPr/>
          </p:nvSpPr>
          <p:spPr>
            <a:xfrm>
              <a:off x="0" y="0"/>
              <a:ext cx="5020540" cy="812800"/>
            </a:xfrm>
            <a:custGeom>
              <a:avLst/>
              <a:gdLst/>
              <a:ahLst/>
              <a:cxnLst/>
              <a:rect l="l" t="t" r="r" b="b"/>
              <a:pathLst>
                <a:path w="5020540" h="812800">
                  <a:moveTo>
                    <a:pt x="0" y="0"/>
                  </a:moveTo>
                  <a:lnTo>
                    <a:pt x="5020540" y="0"/>
                  </a:lnTo>
                  <a:lnTo>
                    <a:pt x="5020540" y="812800"/>
                  </a:lnTo>
                  <a:lnTo>
                    <a:pt x="0" y="812800"/>
                  </a:lnTo>
                  <a:close/>
                </a:path>
              </a:pathLst>
            </a:custGeom>
            <a:solidFill>
              <a:srgbClr val="D0E9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947194">
            <a:off x="6660949" y="7604935"/>
            <a:ext cx="5364129" cy="5364129"/>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632120">
            <a:off x="-2431639" y="-1705919"/>
            <a:ext cx="5721823" cy="56698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571149">
            <a:off x="-2523144" y="7570662"/>
            <a:ext cx="6836042" cy="6773896"/>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800000">
            <a:off x="15156600" y="8264626"/>
            <a:ext cx="3334026" cy="3588482"/>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800000">
            <a:off x="1904437" y="-772267"/>
            <a:ext cx="2556197" cy="2751289"/>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9614497">
            <a:off x="17189899" y="6091404"/>
            <a:ext cx="4352147" cy="4346443"/>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420380">
            <a:off x="5570971" y="-4349323"/>
            <a:ext cx="5810576" cy="5802961"/>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167270">
            <a:off x="-3176552" y="4860538"/>
            <a:ext cx="4881157" cy="4874760"/>
          </a:xfrm>
          <a:prstGeom prst="rect">
            <a:avLst/>
          </a:prstGeom>
        </p:spPr>
      </p:pic>
      <p:grpSp>
        <p:nvGrpSpPr>
          <p:cNvPr id="13" name="Group 13"/>
          <p:cNvGrpSpPr/>
          <p:nvPr/>
        </p:nvGrpSpPr>
        <p:grpSpPr>
          <a:xfrm rot="-10800000">
            <a:off x="1170764" y="8531326"/>
            <a:ext cx="2900572" cy="807705"/>
            <a:chOff x="0" y="0"/>
            <a:chExt cx="3867430" cy="1076939"/>
          </a:xfrm>
        </p:grpSpPr>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0" y="458151"/>
              <a:ext cx="3867430" cy="618789"/>
            </a:xfrm>
            <a:prstGeom prst="rect">
              <a:avLst/>
            </a:prstGeom>
          </p:spPr>
        </p:pic>
      </p:grpSp>
      <p:sp>
        <p:nvSpPr>
          <p:cNvPr id="16" name="TextBox 16"/>
          <p:cNvSpPr txBox="1"/>
          <p:nvPr/>
        </p:nvSpPr>
        <p:spPr>
          <a:xfrm>
            <a:off x="2509131" y="3927013"/>
            <a:ext cx="14307856" cy="1904367"/>
          </a:xfrm>
          <a:prstGeom prst="rect">
            <a:avLst/>
          </a:prstGeom>
        </p:spPr>
        <p:txBody>
          <a:bodyPr lIns="0" tIns="0" rIns="0" bIns="0" rtlCol="0" anchor="t">
            <a:spAutoFit/>
          </a:bodyPr>
          <a:lstStyle/>
          <a:p>
            <a:pPr algn="ctr">
              <a:lnSpc>
                <a:spcPct val="150000"/>
              </a:lnSpc>
            </a:pPr>
            <a:r>
              <a:rPr lang="bg-BG" sz="9000" dirty="0">
                <a:solidFill>
                  <a:srgbClr val="04989E"/>
                </a:solidFill>
                <a:latin typeface="Abhaya Libre Regular"/>
              </a:rPr>
              <a:t>Иновации/нови стоки</a:t>
            </a:r>
            <a:endParaRPr lang="en-US" sz="9000" dirty="0">
              <a:solidFill>
                <a:srgbClr val="04989E"/>
              </a:solidFill>
              <a:latin typeface="Abhaya Libre Regular"/>
            </a:endParaRPr>
          </a:p>
        </p:txBody>
      </p:sp>
      <p:pic>
        <p:nvPicPr>
          <p:cNvPr id="17" name="Picture 17"/>
          <p:cNvPicPr>
            <a:picLocks noChangeAspect="1"/>
          </p:cNvPicPr>
          <p:nvPr/>
        </p:nvPicPr>
        <p:blipFill>
          <a:blip r:embed="rId17"/>
          <a:srcRect/>
          <a:stretch>
            <a:fillRect/>
          </a:stretch>
        </p:blipFill>
        <p:spPr>
          <a:xfrm>
            <a:off x="16418708" y="0"/>
            <a:ext cx="1869292" cy="1869292"/>
          </a:xfrm>
          <a:prstGeom prst="rect">
            <a:avLst/>
          </a:prstGeom>
        </p:spPr>
      </p:pic>
      <p:pic>
        <p:nvPicPr>
          <p:cNvPr id="19"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3721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grpSp>
        <p:nvGrpSpPr>
          <p:cNvPr id="6" name="Group 6"/>
          <p:cNvGrpSpPr>
            <a:grpSpLocks noChangeAspect="1"/>
          </p:cNvGrpSpPr>
          <p:nvPr/>
        </p:nvGrpSpPr>
        <p:grpSpPr>
          <a:xfrm>
            <a:off x="14173200" y="3848100"/>
            <a:ext cx="3095735" cy="3024082"/>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1698968" y="1714500"/>
            <a:ext cx="12159533" cy="6104235"/>
          </a:xfrm>
          <a:prstGeom prst="rect">
            <a:avLst/>
          </a:prstGeom>
        </p:spPr>
        <p:txBody>
          <a:bodyPr wrap="square" lIns="0" tIns="0" rIns="0" bIns="0" rtlCol="0" anchor="t">
            <a:spAutoFit/>
          </a:bodyPr>
          <a:lstStyle/>
          <a:p>
            <a:pPr algn="just">
              <a:lnSpc>
                <a:spcPts val="3359"/>
              </a:lnSpc>
            </a:pPr>
            <a:r>
              <a:rPr lang="ru-RU" sz="2400" spc="-36" dirty="0">
                <a:solidFill>
                  <a:srgbClr val="000000"/>
                </a:solidFill>
                <a:latin typeface="Abhaya Libre Regular"/>
              </a:rPr>
              <a:t>Развитието на продукта, наричано също и управление на </a:t>
            </a:r>
            <a:r>
              <a:rPr lang="ru-RU" sz="2400" spc="-36" dirty="0" smtClean="0">
                <a:solidFill>
                  <a:srgbClr val="000000"/>
                </a:solidFill>
                <a:latin typeface="Abhaya Libre Regular"/>
              </a:rPr>
              <a:t>нов продукт, </a:t>
            </a:r>
            <a:r>
              <a:rPr lang="ru-RU" sz="2400" spc="-36" dirty="0">
                <a:solidFill>
                  <a:srgbClr val="000000"/>
                </a:solidFill>
                <a:latin typeface="Abhaya Libre Regular"/>
              </a:rPr>
              <a:t>е поредица от стъпки, които включват концептуализация, дизайн, разработка и маркетинг на новосъздадени или новообразувани стоки или услуги. Развитието на продукта обхваща целия път на продукта - от първата идея до пазарното му пускане.</a:t>
            </a:r>
          </a:p>
          <a:p>
            <a:pPr algn="just">
              <a:lnSpc>
                <a:spcPts val="3359"/>
              </a:lnSpc>
            </a:pPr>
            <a:endParaRPr lang="ru-RU" sz="2400" spc="-36" dirty="0">
              <a:solidFill>
                <a:srgbClr val="000000"/>
              </a:solidFill>
              <a:latin typeface="Abhaya Libre Regular"/>
            </a:endParaRPr>
          </a:p>
          <a:p>
            <a:pPr algn="just">
              <a:lnSpc>
                <a:spcPts val="3359"/>
              </a:lnSpc>
            </a:pPr>
            <a:r>
              <a:rPr lang="ru-RU" sz="2400" spc="-36" dirty="0">
                <a:solidFill>
                  <a:srgbClr val="000000"/>
                </a:solidFill>
                <a:latin typeface="Abhaya Libre Regular"/>
              </a:rPr>
              <a:t>Целта на развитието на </a:t>
            </a:r>
            <a:r>
              <a:rPr lang="ru-RU" sz="2400" spc="-36" dirty="0" smtClean="0">
                <a:solidFill>
                  <a:srgbClr val="000000"/>
                </a:solidFill>
                <a:latin typeface="Abhaya Libre Regular"/>
              </a:rPr>
              <a:t>продукта</a:t>
            </a:r>
            <a:r>
              <a:rPr lang="bg-BG" sz="2400" spc="-36" dirty="0">
                <a:solidFill>
                  <a:srgbClr val="000000"/>
                </a:solidFill>
                <a:latin typeface="Abhaya Libre Regular"/>
              </a:rPr>
              <a:t>,</a:t>
            </a:r>
            <a:r>
              <a:rPr lang="ru-RU" sz="2400" spc="-36" dirty="0" smtClean="0">
                <a:solidFill>
                  <a:srgbClr val="000000"/>
                </a:solidFill>
                <a:latin typeface="Abhaya Libre Regular"/>
              </a:rPr>
              <a:t> </a:t>
            </a:r>
            <a:r>
              <a:rPr lang="ru-RU" sz="2400" spc="-36" dirty="0">
                <a:solidFill>
                  <a:srgbClr val="000000"/>
                </a:solidFill>
                <a:latin typeface="Abhaya Libre Regular"/>
              </a:rPr>
              <a:t>от бизнес </a:t>
            </a:r>
            <a:r>
              <a:rPr lang="ru-RU" sz="2400" spc="-36" dirty="0" err="1">
                <a:solidFill>
                  <a:srgbClr val="000000"/>
                </a:solidFill>
                <a:latin typeface="Abhaya Libre Regular"/>
              </a:rPr>
              <a:t>гледна</a:t>
            </a:r>
            <a:r>
              <a:rPr lang="ru-RU" sz="2400" spc="-36" dirty="0">
                <a:solidFill>
                  <a:srgbClr val="000000"/>
                </a:solidFill>
                <a:latin typeface="Abhaya Libre Regular"/>
              </a:rPr>
              <a:t> </a:t>
            </a:r>
            <a:r>
              <a:rPr lang="ru-RU" sz="2400" spc="-36" dirty="0" smtClean="0">
                <a:solidFill>
                  <a:srgbClr val="000000"/>
                </a:solidFill>
                <a:latin typeface="Abhaya Libre Regular"/>
              </a:rPr>
              <a:t>точка, </a:t>
            </a:r>
            <a:r>
              <a:rPr lang="ru-RU" sz="2400" spc="-36" dirty="0">
                <a:solidFill>
                  <a:srgbClr val="000000"/>
                </a:solidFill>
                <a:latin typeface="Abhaya Libre Regular"/>
              </a:rPr>
              <a:t>е да се отглежда, поддържа и увеличава пазарния дял на компанията, като удовлетворява потребителското търсене. От гледна точка на клиента, целта е да се </a:t>
            </a:r>
            <a:r>
              <a:rPr lang="ru-RU" sz="2400" spc="-36" dirty="0" err="1">
                <a:solidFill>
                  <a:srgbClr val="000000"/>
                </a:solidFill>
                <a:latin typeface="Abhaya Libre Regular"/>
              </a:rPr>
              <a:t>гарантира</a:t>
            </a:r>
            <a:r>
              <a:rPr lang="ru-RU" sz="2400" spc="-36" dirty="0">
                <a:solidFill>
                  <a:srgbClr val="000000"/>
                </a:solidFill>
                <a:latin typeface="Abhaya Libre Regular"/>
              </a:rPr>
              <a:t> </a:t>
            </a:r>
            <a:r>
              <a:rPr lang="ru-RU" sz="2400" spc="-36" dirty="0" err="1" smtClean="0">
                <a:solidFill>
                  <a:srgbClr val="000000"/>
                </a:solidFill>
                <a:latin typeface="Abhaya Libre Regular"/>
              </a:rPr>
              <a:t>стойността</a:t>
            </a:r>
            <a:r>
              <a:rPr lang="ru-RU" sz="2400" spc="-36" dirty="0" smtClean="0">
                <a:solidFill>
                  <a:srgbClr val="000000"/>
                </a:solidFill>
                <a:latin typeface="Abhaya Libre Regular"/>
              </a:rPr>
              <a:t> </a:t>
            </a:r>
            <a:r>
              <a:rPr lang="ru-RU" sz="2400" spc="-36" dirty="0" smtClean="0">
                <a:solidFill>
                  <a:srgbClr val="000000"/>
                </a:solidFill>
                <a:latin typeface="Abhaya Libre Regular"/>
              </a:rPr>
              <a:t>на</a:t>
            </a:r>
            <a:r>
              <a:rPr lang="ru-RU" sz="2400" spc="-36" dirty="0" smtClean="0">
                <a:solidFill>
                  <a:srgbClr val="000000"/>
                </a:solidFill>
                <a:latin typeface="Abhaya Libre Regular"/>
              </a:rPr>
              <a:t> </a:t>
            </a:r>
            <a:r>
              <a:rPr lang="ru-RU" sz="2400" spc="-36" dirty="0">
                <a:solidFill>
                  <a:srgbClr val="000000"/>
                </a:solidFill>
                <a:latin typeface="Abhaya Libre Regular"/>
              </a:rPr>
              <a:t>продукта </a:t>
            </a:r>
            <a:r>
              <a:rPr lang="ru-RU" sz="2400" spc="-36" dirty="0" err="1" smtClean="0">
                <a:solidFill>
                  <a:srgbClr val="000000"/>
                </a:solidFill>
                <a:latin typeface="Abhaya Libre Regular"/>
              </a:rPr>
              <a:t>главно</a:t>
            </a:r>
            <a:r>
              <a:rPr lang="ru-RU" sz="2400" spc="-36" dirty="0" smtClean="0">
                <a:solidFill>
                  <a:srgbClr val="000000"/>
                </a:solidFill>
                <a:latin typeface="Abhaya Libre Regular"/>
              </a:rPr>
              <a:t> чрез </a:t>
            </a:r>
            <a:r>
              <a:rPr lang="ru-RU" sz="2400" spc="-36" dirty="0" err="1" smtClean="0">
                <a:solidFill>
                  <a:srgbClr val="000000"/>
                </a:solidFill>
                <a:latin typeface="Abhaya Libre Regular"/>
              </a:rPr>
              <a:t>неговото</a:t>
            </a:r>
            <a:r>
              <a:rPr lang="ru-RU" sz="2400" spc="-36" dirty="0" smtClean="0">
                <a:solidFill>
                  <a:srgbClr val="000000"/>
                </a:solidFill>
                <a:latin typeface="Abhaya Libre Regular"/>
              </a:rPr>
              <a:t> качество. </a:t>
            </a:r>
            <a:r>
              <a:rPr lang="ru-RU" sz="2400" spc="-36" dirty="0">
                <a:solidFill>
                  <a:srgbClr val="000000"/>
                </a:solidFill>
                <a:latin typeface="Abhaya Libre Regular"/>
              </a:rPr>
              <a:t>Не всеки продукт ще </a:t>
            </a:r>
            <a:r>
              <a:rPr lang="ru-RU" sz="2400" spc="-36" dirty="0" err="1">
                <a:solidFill>
                  <a:srgbClr val="000000"/>
                </a:solidFill>
                <a:latin typeface="Abhaya Libre Regular"/>
              </a:rPr>
              <a:t>привлече</a:t>
            </a:r>
            <a:r>
              <a:rPr lang="ru-RU" sz="2400" spc="-36" dirty="0">
                <a:solidFill>
                  <a:srgbClr val="000000"/>
                </a:solidFill>
                <a:latin typeface="Abhaya Libre Regular"/>
              </a:rPr>
              <a:t> </a:t>
            </a:r>
            <a:r>
              <a:rPr lang="ru-RU" sz="2400" spc="-36" dirty="0" err="1" smtClean="0">
                <a:solidFill>
                  <a:srgbClr val="000000"/>
                </a:solidFill>
                <a:latin typeface="Abhaya Libre Regular"/>
              </a:rPr>
              <a:t>клиенти</a:t>
            </a:r>
            <a:r>
              <a:rPr lang="ru-RU" sz="2400" spc="-36" dirty="0" smtClean="0">
                <a:solidFill>
                  <a:srgbClr val="000000"/>
                </a:solidFill>
                <a:latin typeface="Abhaya Libre Regular"/>
              </a:rPr>
              <a:t> </a:t>
            </a:r>
            <a:r>
              <a:rPr lang="ru-RU" sz="2400" spc="-36" dirty="0">
                <a:solidFill>
                  <a:srgbClr val="000000"/>
                </a:solidFill>
                <a:latin typeface="Abhaya Libre Regular"/>
              </a:rPr>
              <a:t>или целева аудитория, затова дефинирането на целевия </a:t>
            </a:r>
            <a:r>
              <a:rPr lang="ru-RU" sz="2400" spc="-36" dirty="0" err="1">
                <a:solidFill>
                  <a:srgbClr val="000000"/>
                </a:solidFill>
                <a:latin typeface="Abhaya Libre Regular"/>
              </a:rPr>
              <a:t>пазар</a:t>
            </a:r>
            <a:r>
              <a:rPr lang="ru-RU" sz="2400" spc="-36" dirty="0">
                <a:solidFill>
                  <a:srgbClr val="000000"/>
                </a:solidFill>
                <a:latin typeface="Abhaya Libre Regular"/>
              </a:rPr>
              <a:t> </a:t>
            </a:r>
            <a:r>
              <a:rPr lang="ru-RU" sz="2400" spc="-36" dirty="0" smtClean="0">
                <a:solidFill>
                  <a:srgbClr val="000000"/>
                </a:solidFill>
                <a:latin typeface="Abhaya Libre Regular"/>
              </a:rPr>
              <a:t>на </a:t>
            </a:r>
            <a:r>
              <a:rPr lang="ru-RU" sz="2400" spc="-36" dirty="0">
                <a:solidFill>
                  <a:srgbClr val="000000"/>
                </a:solidFill>
                <a:latin typeface="Abhaya Libre Regular"/>
              </a:rPr>
              <a:t>продукта е критична стъпка, която трябва да се извърши в ранната фаза на процеса на </a:t>
            </a:r>
            <a:r>
              <a:rPr lang="ru-RU" sz="2400" spc="-36" dirty="0" smtClean="0">
                <a:solidFill>
                  <a:srgbClr val="000000"/>
                </a:solidFill>
                <a:latin typeface="Abhaya Libre Regular"/>
              </a:rPr>
              <a:t>развитие. </a:t>
            </a:r>
            <a:r>
              <a:rPr lang="ru-RU" sz="2400" spc="-36" dirty="0">
                <a:solidFill>
                  <a:srgbClr val="000000"/>
                </a:solidFill>
                <a:latin typeface="Abhaya Libre Regular"/>
              </a:rPr>
              <a:t>Организациите трябва да провеждат количествени пазарни </a:t>
            </a:r>
            <a:r>
              <a:rPr lang="ru-RU" sz="2400" spc="-36" dirty="0" err="1">
                <a:solidFill>
                  <a:srgbClr val="000000"/>
                </a:solidFill>
                <a:latin typeface="Abhaya Libre Regular"/>
              </a:rPr>
              <a:t>изследвания</a:t>
            </a:r>
            <a:r>
              <a:rPr lang="ru-RU" sz="2400" spc="-36" dirty="0">
                <a:solidFill>
                  <a:srgbClr val="000000"/>
                </a:solidFill>
                <a:latin typeface="Abhaya Libre Regular"/>
              </a:rPr>
              <a:t> </a:t>
            </a:r>
            <a:r>
              <a:rPr lang="ru-RU" sz="2400" spc="-36" dirty="0" err="1" smtClean="0">
                <a:solidFill>
                  <a:srgbClr val="000000"/>
                </a:solidFill>
                <a:latin typeface="Abhaya Libre Regular"/>
              </a:rPr>
              <a:t>във</a:t>
            </a:r>
            <a:r>
              <a:rPr lang="ru-RU" sz="2400" spc="-36" dirty="0" smtClean="0">
                <a:solidFill>
                  <a:srgbClr val="000000"/>
                </a:solidFill>
                <a:latin typeface="Abhaya Libre Regular"/>
              </a:rPr>
              <a:t> </a:t>
            </a:r>
            <a:r>
              <a:rPr lang="ru-RU" sz="2400" spc="-36" dirty="0">
                <a:solidFill>
                  <a:srgbClr val="000000"/>
                </a:solidFill>
                <a:latin typeface="Abhaya Libre Regular"/>
              </a:rPr>
              <a:t>всички фази на процеса на проектиране, включително преди да бъде концептуализиран продуктът или услугата, по време на дизайна и след </a:t>
            </a:r>
            <a:r>
              <a:rPr lang="ru-RU" sz="2400" spc="-36" dirty="0" err="1">
                <a:solidFill>
                  <a:srgbClr val="000000"/>
                </a:solidFill>
                <a:latin typeface="Abhaya Libre Regular"/>
              </a:rPr>
              <a:t>като</a:t>
            </a:r>
            <a:r>
              <a:rPr lang="ru-RU" sz="2400" spc="-36" dirty="0">
                <a:solidFill>
                  <a:srgbClr val="000000"/>
                </a:solidFill>
                <a:latin typeface="Abhaya Libre Regular"/>
              </a:rPr>
              <a:t> </a:t>
            </a:r>
            <a:r>
              <a:rPr lang="ru-RU" sz="2400" spc="-36" dirty="0" smtClean="0">
                <a:solidFill>
                  <a:srgbClr val="000000"/>
                </a:solidFill>
                <a:latin typeface="Abhaya Libre Regular"/>
              </a:rPr>
              <a:t>той</a:t>
            </a:r>
            <a:r>
              <a:rPr lang="ru-RU" sz="2400" spc="-36" dirty="0" smtClean="0">
                <a:solidFill>
                  <a:srgbClr val="000000"/>
                </a:solidFill>
                <a:latin typeface="Abhaya Libre Regular"/>
              </a:rPr>
              <a:t> </a:t>
            </a:r>
            <a:r>
              <a:rPr lang="ru-RU" sz="2400" spc="-36" dirty="0">
                <a:solidFill>
                  <a:srgbClr val="000000"/>
                </a:solidFill>
                <a:latin typeface="Abhaya Libre Regular"/>
              </a:rPr>
              <a:t>е пуснат на пазара.</a:t>
            </a:r>
            <a:endParaRPr lang="en-US" sz="2400" spc="-36" dirty="0">
              <a:solidFill>
                <a:srgbClr val="000000"/>
              </a:solidFill>
              <a:latin typeface="Abhaya Libre Regular"/>
            </a:endParaRPr>
          </a:p>
        </p:txBody>
      </p:sp>
      <p:sp>
        <p:nvSpPr>
          <p:cNvPr id="9" name="TextBox 9"/>
          <p:cNvSpPr txBox="1"/>
          <p:nvPr/>
        </p:nvSpPr>
        <p:spPr>
          <a:xfrm>
            <a:off x="1667013" y="648233"/>
            <a:ext cx="8280738" cy="765979"/>
          </a:xfrm>
          <a:prstGeom prst="rect">
            <a:avLst/>
          </a:prstGeom>
        </p:spPr>
        <p:txBody>
          <a:bodyPr lIns="0" tIns="0" rIns="0" bIns="0" rtlCol="0" anchor="t">
            <a:spAutoFit/>
          </a:bodyPr>
          <a:lstStyle/>
          <a:p>
            <a:pPr>
              <a:lnSpc>
                <a:spcPts val="5449"/>
              </a:lnSpc>
            </a:pPr>
            <a:r>
              <a:rPr lang="bg-BG" sz="6410" dirty="0">
                <a:solidFill>
                  <a:srgbClr val="000000"/>
                </a:solidFill>
                <a:latin typeface="Abhaya Libre Regular"/>
              </a:rPr>
              <a:t>Развитие на продукта</a:t>
            </a:r>
            <a:endParaRPr lang="en-US" sz="6410" dirty="0">
              <a:solidFill>
                <a:srgbClr val="000000"/>
              </a:solidFill>
              <a:latin typeface="Abhaya Libre Regular"/>
            </a:endParaRPr>
          </a:p>
        </p:txBody>
      </p:sp>
      <p:pic>
        <p:nvPicPr>
          <p:cNvPr id="10" name="Picture 9">
            <a:extLst>
              <a:ext uri="{FF2B5EF4-FFF2-40B4-BE49-F238E27FC236}">
                <a16:creationId xmlns:a16="http://schemas.microsoft.com/office/drawing/2014/main" xmlns="" id="{9AE0DD60-C62D-F318-A8E8-16168AEDBF5C}"/>
              </a:ext>
            </a:extLst>
          </p:cNvPr>
          <p:cNvPicPr>
            <a:picLocks noChangeAspect="1"/>
          </p:cNvPicPr>
          <p:nvPr/>
        </p:nvPicPr>
        <p:blipFill>
          <a:blip r:embed="rId7"/>
          <a:stretch>
            <a:fillRect/>
          </a:stretch>
        </p:blipFill>
        <p:spPr>
          <a:xfrm>
            <a:off x="14261149" y="4457700"/>
            <a:ext cx="2905186" cy="2118551"/>
          </a:xfrm>
          <a:prstGeom prst="rect">
            <a:avLst/>
          </a:prstGeom>
        </p:spPr>
      </p:pic>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124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614497">
            <a:off x="-1755646" y="7963703"/>
            <a:ext cx="4352147" cy="434644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833410" y="2174354"/>
            <a:ext cx="1081108" cy="1122795"/>
          </a:xfrm>
          <a:prstGeom prst="rect">
            <a:avLst/>
          </a:prstGeom>
        </p:spPr>
      </p:pic>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pic>
        <p:nvPicPr>
          <p:cNvPr id="23" name="Picture 2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322852" y="2220901"/>
            <a:ext cx="1204503" cy="1178907"/>
          </a:xfrm>
          <a:prstGeom prst="rect">
            <a:avLst/>
          </a:prstGeom>
        </p:spPr>
      </p:pic>
      <p:pic>
        <p:nvPicPr>
          <p:cNvPr id="24" name="Picture 2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63691" y="2265029"/>
            <a:ext cx="1316021" cy="1090652"/>
          </a:xfrm>
          <a:prstGeom prst="rect">
            <a:avLst/>
          </a:prstGeom>
        </p:spPr>
      </p:pic>
      <p:pic>
        <p:nvPicPr>
          <p:cNvPr id="25" name="Picture 2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449512" y="2115823"/>
            <a:ext cx="1291519" cy="1239858"/>
          </a:xfrm>
          <a:prstGeom prst="rect">
            <a:avLst/>
          </a:prstGeom>
        </p:spPr>
      </p:pic>
      <p:pic>
        <p:nvPicPr>
          <p:cNvPr id="26" name="Picture 2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121383" y="2174354"/>
            <a:ext cx="1186603" cy="1186603"/>
          </a:xfrm>
          <a:prstGeom prst="rect">
            <a:avLst/>
          </a:prstGeom>
        </p:spPr>
      </p:pic>
      <p:sp>
        <p:nvSpPr>
          <p:cNvPr id="27" name="TextBox 27"/>
          <p:cNvSpPr txBox="1"/>
          <p:nvPr/>
        </p:nvSpPr>
        <p:spPr>
          <a:xfrm>
            <a:off x="495300" y="3723425"/>
            <a:ext cx="17297399" cy="5170646"/>
          </a:xfrm>
          <a:prstGeom prst="rect">
            <a:avLst/>
          </a:prstGeom>
        </p:spPr>
        <p:txBody>
          <a:bodyPr wrap="square" lIns="0" tIns="0" rIns="0" bIns="0" rtlCol="0" anchor="t">
            <a:spAutoFit/>
          </a:bodyPr>
          <a:lstStyle/>
          <a:p>
            <a:pPr marL="342900" indent="-342900" algn="just">
              <a:buFont typeface="Arial" panose="020B0604020202020204" pitchFamily="34" charset="0"/>
              <a:buChar char="•"/>
            </a:pPr>
            <a:r>
              <a:rPr lang="ru-RU" sz="2400" spc="-36" dirty="0">
                <a:solidFill>
                  <a:srgbClr val="000000"/>
                </a:solidFill>
                <a:latin typeface="Abhaya Libre Regular"/>
              </a:rPr>
              <a:t>Идентифициране на нуждата от продукт и бизнес </a:t>
            </a:r>
            <a:r>
              <a:rPr lang="ru-RU" sz="2400" spc="-36" dirty="0" err="1" smtClean="0">
                <a:solidFill>
                  <a:srgbClr val="000000"/>
                </a:solidFill>
                <a:latin typeface="Abhaya Libre Regular"/>
              </a:rPr>
              <a:t>възможност</a:t>
            </a:r>
            <a:r>
              <a:rPr lang="ru-RU" sz="2400" spc="-36" dirty="0" smtClean="0">
                <a:solidFill>
                  <a:srgbClr val="000000"/>
                </a:solidFill>
                <a:latin typeface="Abhaya Libre Regular"/>
              </a:rPr>
              <a:t>. </a:t>
            </a:r>
            <a:r>
              <a:rPr lang="ru-RU" sz="2400" spc="-36" dirty="0">
                <a:solidFill>
                  <a:srgbClr val="000000"/>
                </a:solidFill>
                <a:latin typeface="Abhaya Libre Regular"/>
              </a:rPr>
              <a:t>Чрез използване на практики като тестов маркетинг и анкети, организациите могат да оценят интереса към продукта. Това помага да се гарантира, че продуктът </a:t>
            </a:r>
            <a:r>
              <a:rPr lang="ru-RU" sz="2400" spc="-36" dirty="0" err="1">
                <a:solidFill>
                  <a:srgbClr val="000000"/>
                </a:solidFill>
                <a:latin typeface="Abhaya Libre Regular"/>
              </a:rPr>
              <a:t>има</a:t>
            </a:r>
            <a:r>
              <a:rPr lang="ru-RU" sz="2400" spc="-36" dirty="0">
                <a:solidFill>
                  <a:srgbClr val="000000"/>
                </a:solidFill>
                <a:latin typeface="Abhaya Libre Regular"/>
              </a:rPr>
              <a:t> </a:t>
            </a:r>
            <a:r>
              <a:rPr lang="ru-RU" sz="2400" spc="-36" dirty="0" err="1" smtClean="0">
                <a:solidFill>
                  <a:srgbClr val="000000"/>
                </a:solidFill>
                <a:latin typeface="Abhaya Libre Regular"/>
              </a:rPr>
              <a:t>основателна</a:t>
            </a:r>
            <a:r>
              <a:rPr lang="ru-RU" sz="2400" spc="-36" dirty="0" smtClean="0">
                <a:solidFill>
                  <a:srgbClr val="000000"/>
                </a:solidFill>
                <a:latin typeface="Abhaya Libre Regular"/>
              </a:rPr>
              <a:t> </a:t>
            </a:r>
            <a:r>
              <a:rPr lang="ru-RU" sz="2400" spc="-36" dirty="0">
                <a:solidFill>
                  <a:srgbClr val="000000"/>
                </a:solidFill>
                <a:latin typeface="Abhaya Libre Regular"/>
              </a:rPr>
              <a:t>причина да бъде създаден.</a:t>
            </a:r>
          </a:p>
          <a:p>
            <a:pPr marL="342900" indent="-342900" algn="just">
              <a:buFont typeface="Arial" panose="020B0604020202020204" pitchFamily="34" charset="0"/>
              <a:buChar char="•"/>
            </a:pPr>
            <a:r>
              <a:rPr lang="ru-RU" sz="2400" spc="-36" dirty="0">
                <a:solidFill>
                  <a:srgbClr val="000000"/>
                </a:solidFill>
                <a:latin typeface="Abhaya Libre Regular"/>
              </a:rPr>
              <a:t>Създаване на визия за продукта. Това включва определяне на обхвата на проекта, целта на продукта, какво прави, за кого е предназначен и </a:t>
            </a:r>
            <a:r>
              <a:rPr lang="ru-RU" sz="2400" spc="-36" dirty="0" err="1" smtClean="0">
                <a:solidFill>
                  <a:srgbClr val="000000"/>
                </a:solidFill>
                <a:latin typeface="Abhaya Libre Regular"/>
              </a:rPr>
              <a:t>неговия</a:t>
            </a:r>
            <a:r>
              <a:rPr lang="ru-RU" sz="2400" spc="-36" dirty="0" smtClean="0">
                <a:solidFill>
                  <a:srgbClr val="000000"/>
                </a:solidFill>
                <a:latin typeface="Abhaya Libre Regular"/>
              </a:rPr>
              <a:t> дизайн, </a:t>
            </a:r>
            <a:r>
              <a:rPr lang="ru-RU" sz="2400" spc="-36" dirty="0">
                <a:solidFill>
                  <a:srgbClr val="000000"/>
                </a:solidFill>
                <a:latin typeface="Abhaya Libre Regular"/>
              </a:rPr>
              <a:t>като се създават принципи за управление на предстоящата работа.</a:t>
            </a:r>
          </a:p>
          <a:p>
            <a:pPr marL="342900" indent="-342900" algn="just">
              <a:buFont typeface="Arial" panose="020B0604020202020204" pitchFamily="34" charset="0"/>
              <a:buChar char="•"/>
            </a:pPr>
            <a:r>
              <a:rPr lang="ru-RU" sz="2400" spc="-36" dirty="0">
                <a:solidFill>
                  <a:srgbClr val="000000"/>
                </a:solidFill>
                <a:latin typeface="Abhaya Libre Regular"/>
              </a:rPr>
              <a:t>Създаване на пътна карта. </a:t>
            </a:r>
            <a:r>
              <a:rPr lang="ru-RU" sz="2400" spc="-36" dirty="0" smtClean="0">
                <a:solidFill>
                  <a:srgbClr val="000000"/>
                </a:solidFill>
                <a:latin typeface="Abhaya Libre Regular"/>
              </a:rPr>
              <a:t>Оценка на </a:t>
            </a:r>
            <a:r>
              <a:rPr lang="ru-RU" sz="2400" spc="-36" dirty="0">
                <a:solidFill>
                  <a:srgbClr val="000000"/>
                </a:solidFill>
                <a:latin typeface="Abhaya Libre Regular"/>
              </a:rPr>
              <a:t>проекта като концепция, за да се гарантира добра проектна работа и след </a:t>
            </a:r>
            <a:r>
              <a:rPr lang="ru-RU" sz="2400" spc="-36" dirty="0" err="1" smtClean="0">
                <a:solidFill>
                  <a:srgbClr val="000000"/>
                </a:solidFill>
                <a:latin typeface="Abhaya Libre Regular"/>
              </a:rPr>
              <a:t>това</a:t>
            </a:r>
            <a:r>
              <a:rPr lang="bg-BG" sz="2400" spc="-36" dirty="0" smtClean="0">
                <a:solidFill>
                  <a:srgbClr val="000000"/>
                </a:solidFill>
                <a:latin typeface="Abhaya Libre Regular"/>
              </a:rPr>
              <a:t>, е нужно да бъде</a:t>
            </a:r>
            <a:r>
              <a:rPr lang="ru-RU" sz="2400" spc="-36" dirty="0" smtClean="0">
                <a:solidFill>
                  <a:srgbClr val="000000"/>
                </a:solidFill>
                <a:latin typeface="Abhaya Libre Regular"/>
              </a:rPr>
              <a:t> </a:t>
            </a:r>
            <a:r>
              <a:rPr lang="ru-RU" sz="2400" spc="-36" dirty="0" err="1" smtClean="0">
                <a:solidFill>
                  <a:srgbClr val="000000"/>
                </a:solidFill>
                <a:latin typeface="Abhaya Libre Regular"/>
              </a:rPr>
              <a:t>създадена</a:t>
            </a:r>
            <a:r>
              <a:rPr lang="ru-RU" sz="2400" spc="-36" dirty="0" smtClean="0">
                <a:solidFill>
                  <a:srgbClr val="000000"/>
                </a:solidFill>
                <a:latin typeface="Abhaya Libre Regular"/>
              </a:rPr>
              <a:t> </a:t>
            </a:r>
            <a:r>
              <a:rPr lang="ru-RU" sz="2400" spc="-36" dirty="0">
                <a:solidFill>
                  <a:srgbClr val="000000"/>
                </a:solidFill>
                <a:latin typeface="Abhaya Libre Regular"/>
              </a:rPr>
              <a:t>пътната карта. </a:t>
            </a:r>
            <a:r>
              <a:rPr lang="ru-RU" sz="2400" spc="-36" dirty="0" err="1" smtClean="0">
                <a:solidFill>
                  <a:srgbClr val="000000"/>
                </a:solidFill>
                <a:latin typeface="Abhaya Libre Regular"/>
              </a:rPr>
              <a:t>Тя</a:t>
            </a:r>
            <a:r>
              <a:rPr lang="ru-RU" sz="2400" spc="-36" dirty="0" smtClean="0">
                <a:solidFill>
                  <a:srgbClr val="000000"/>
                </a:solidFill>
                <a:latin typeface="Abhaya Libre Regular"/>
              </a:rPr>
              <a:t> </a:t>
            </a:r>
            <a:r>
              <a:rPr lang="ru-RU" sz="2400" spc="-36" dirty="0" err="1" smtClean="0">
                <a:solidFill>
                  <a:srgbClr val="000000"/>
                </a:solidFill>
                <a:latin typeface="Abhaya Libre Regular"/>
              </a:rPr>
              <a:t>помага</a:t>
            </a:r>
            <a:r>
              <a:rPr lang="ru-RU" sz="2400" spc="-36" dirty="0" smtClean="0">
                <a:solidFill>
                  <a:srgbClr val="000000"/>
                </a:solidFill>
                <a:latin typeface="Abhaya Libre Regular"/>
              </a:rPr>
              <a:t> </a:t>
            </a:r>
            <a:r>
              <a:rPr lang="ru-RU" sz="2400" spc="-36" dirty="0">
                <a:solidFill>
                  <a:srgbClr val="000000"/>
                </a:solidFill>
                <a:latin typeface="Abhaya Libre Regular"/>
              </a:rPr>
              <a:t>при идентифицирането на това, кои цели трябва да бъдат развити първи. Екипите за изпълнение създават графици, разделят значими части от проекта на спринтове и генерират итерации на продукта.</a:t>
            </a:r>
          </a:p>
          <a:p>
            <a:pPr marL="342900" indent="-342900" algn="just">
              <a:buFont typeface="Arial" panose="020B0604020202020204" pitchFamily="34" charset="0"/>
              <a:buChar char="•"/>
            </a:pPr>
            <a:r>
              <a:rPr lang="ru-RU" sz="2400" spc="-36" dirty="0" err="1" smtClean="0">
                <a:solidFill>
                  <a:srgbClr val="000000"/>
                </a:solidFill>
                <a:latin typeface="Abhaya Libre Regular"/>
              </a:rPr>
              <a:t>Изпълнение</a:t>
            </a:r>
            <a:r>
              <a:rPr lang="ru-RU" sz="2400" spc="-36" dirty="0" smtClean="0">
                <a:solidFill>
                  <a:srgbClr val="000000"/>
                </a:solidFill>
                <a:latin typeface="Abhaya Libre Regular"/>
              </a:rPr>
              <a:t> </a:t>
            </a:r>
            <a:r>
              <a:rPr lang="ru-RU" sz="2400" spc="-36" dirty="0">
                <a:solidFill>
                  <a:srgbClr val="000000"/>
                </a:solidFill>
                <a:latin typeface="Abhaya Libre Regular"/>
              </a:rPr>
              <a:t>на пътната карта. Екипите могат да започнат да изпълняват проекта, </a:t>
            </a:r>
            <a:r>
              <a:rPr lang="ru-RU" sz="2400" spc="-36" dirty="0" err="1">
                <a:solidFill>
                  <a:srgbClr val="000000"/>
                </a:solidFill>
                <a:latin typeface="Abhaya Libre Regular"/>
              </a:rPr>
              <a:t>следвайки</a:t>
            </a:r>
            <a:r>
              <a:rPr lang="ru-RU" sz="2400" spc="-36" dirty="0">
                <a:solidFill>
                  <a:srgbClr val="000000"/>
                </a:solidFill>
                <a:latin typeface="Abhaya Libre Regular"/>
              </a:rPr>
              <a:t> </a:t>
            </a:r>
            <a:r>
              <a:rPr lang="ru-RU" sz="2400" spc="-36" dirty="0">
                <a:solidFill>
                  <a:srgbClr val="000000"/>
                </a:solidFill>
                <a:latin typeface="Abhaya Libre Regular"/>
              </a:rPr>
              <a:t>я</a:t>
            </a:r>
            <a:r>
              <a:rPr lang="ru-RU" sz="2400" spc="-36" dirty="0" smtClean="0">
                <a:solidFill>
                  <a:srgbClr val="000000"/>
                </a:solidFill>
                <a:latin typeface="Abhaya Libre Regular"/>
              </a:rPr>
              <a:t>. </a:t>
            </a:r>
            <a:r>
              <a:rPr lang="ru-RU" sz="2400" spc="-36" dirty="0">
                <a:solidFill>
                  <a:srgbClr val="000000"/>
                </a:solidFill>
                <a:latin typeface="Abhaya Libre Regular"/>
              </a:rPr>
              <a:t>Могат да се </a:t>
            </a:r>
            <a:r>
              <a:rPr lang="ru-RU" sz="2400" spc="-36" dirty="0" err="1">
                <a:solidFill>
                  <a:srgbClr val="000000"/>
                </a:solidFill>
                <a:latin typeface="Abhaya Libre Regular"/>
              </a:rPr>
              <a:t>създават</a:t>
            </a:r>
            <a:r>
              <a:rPr lang="ru-RU" sz="2400" spc="-36" dirty="0">
                <a:solidFill>
                  <a:srgbClr val="000000"/>
                </a:solidFill>
                <a:latin typeface="Abhaya Libre Regular"/>
              </a:rPr>
              <a:t> </a:t>
            </a:r>
            <a:r>
              <a:rPr lang="ru-RU" sz="2400" spc="-36" dirty="0" smtClean="0">
                <a:solidFill>
                  <a:srgbClr val="000000"/>
                </a:solidFill>
                <a:latin typeface="Abhaya Libre Regular"/>
              </a:rPr>
              <a:t>вариации </a:t>
            </a:r>
            <a:r>
              <a:rPr lang="ru-RU" sz="2400" spc="-36" dirty="0">
                <a:solidFill>
                  <a:srgbClr val="000000"/>
                </a:solidFill>
                <a:latin typeface="Abhaya Libre Regular"/>
              </a:rPr>
              <a:t>на продукта, които да бъдат преглеждани и подобрявани. Това помага да се идентифицират </a:t>
            </a:r>
            <a:r>
              <a:rPr lang="ru-RU" sz="2400" spc="-36" dirty="0" err="1">
                <a:solidFill>
                  <a:srgbClr val="000000"/>
                </a:solidFill>
                <a:latin typeface="Abhaya Libre Regular"/>
              </a:rPr>
              <a:t>слаби</a:t>
            </a:r>
            <a:r>
              <a:rPr lang="ru-RU" sz="2400" spc="-36" dirty="0">
                <a:solidFill>
                  <a:srgbClr val="000000"/>
                </a:solidFill>
                <a:latin typeface="Abhaya Libre Regular"/>
              </a:rPr>
              <a:t> </a:t>
            </a:r>
            <a:r>
              <a:rPr lang="ru-RU" sz="2400" spc="-36" dirty="0" err="1" smtClean="0">
                <a:solidFill>
                  <a:srgbClr val="000000"/>
                </a:solidFill>
                <a:latin typeface="Abhaya Libre Regular"/>
              </a:rPr>
              <a:t>страни</a:t>
            </a:r>
            <a:r>
              <a:rPr lang="ru-RU" sz="2400" spc="-36" dirty="0" smtClean="0">
                <a:solidFill>
                  <a:srgbClr val="000000"/>
                </a:solidFill>
                <a:latin typeface="Abhaya Libre Regular"/>
              </a:rPr>
              <a:t> </a:t>
            </a:r>
            <a:r>
              <a:rPr lang="ru-RU" sz="2400" spc="-36" dirty="0">
                <a:solidFill>
                  <a:srgbClr val="000000"/>
                </a:solidFill>
                <a:latin typeface="Abhaya Libre Regular"/>
              </a:rPr>
              <a:t>на продукта и позволява на екипите за разработка да </a:t>
            </a:r>
            <a:r>
              <a:rPr lang="ru-RU" sz="2400" spc="-36" dirty="0" err="1">
                <a:solidFill>
                  <a:srgbClr val="000000"/>
                </a:solidFill>
                <a:latin typeface="Abhaya Libre Regular"/>
              </a:rPr>
              <a:t>ги</a:t>
            </a:r>
            <a:r>
              <a:rPr lang="ru-RU" sz="2400" spc="-36" dirty="0">
                <a:solidFill>
                  <a:srgbClr val="000000"/>
                </a:solidFill>
                <a:latin typeface="Abhaya Libre Regular"/>
              </a:rPr>
              <a:t> </a:t>
            </a:r>
            <a:r>
              <a:rPr lang="ru-RU" sz="2400" spc="-36" dirty="0" smtClean="0">
                <a:solidFill>
                  <a:srgbClr val="000000"/>
                </a:solidFill>
                <a:latin typeface="Abhaya Libre Regular"/>
              </a:rPr>
              <a:t>отстранят </a:t>
            </a:r>
            <a:r>
              <a:rPr lang="ru-RU" sz="2400" spc="-36" dirty="0">
                <a:solidFill>
                  <a:srgbClr val="000000"/>
                </a:solidFill>
                <a:latin typeface="Abhaya Libre Regular"/>
              </a:rPr>
              <a:t>и подобрят.</a:t>
            </a:r>
          </a:p>
          <a:p>
            <a:pPr marL="342900" indent="-342900" algn="just">
              <a:buFont typeface="Arial" panose="020B0604020202020204" pitchFamily="34" charset="0"/>
              <a:buChar char="•"/>
            </a:pPr>
            <a:r>
              <a:rPr lang="ru-RU" sz="2400" spc="-36" dirty="0" smtClean="0">
                <a:solidFill>
                  <a:srgbClr val="000000"/>
                </a:solidFill>
                <a:latin typeface="Abhaya Libre Regular"/>
              </a:rPr>
              <a:t>Разработка </a:t>
            </a:r>
            <a:r>
              <a:rPr lang="ru-RU" sz="2400" spc="-36" dirty="0">
                <a:solidFill>
                  <a:srgbClr val="000000"/>
                </a:solidFill>
                <a:latin typeface="Abhaya Libre Regular"/>
              </a:rPr>
              <a:t>и </a:t>
            </a:r>
            <a:r>
              <a:rPr lang="ru-RU" sz="2400" spc="-36" dirty="0" smtClean="0">
                <a:solidFill>
                  <a:srgbClr val="000000"/>
                </a:solidFill>
                <a:latin typeface="Abhaya Libre Regular"/>
              </a:rPr>
              <a:t>оценка. </a:t>
            </a:r>
            <a:r>
              <a:rPr lang="ru-RU" sz="2400" spc="-36" dirty="0">
                <a:solidFill>
                  <a:srgbClr val="000000"/>
                </a:solidFill>
                <a:latin typeface="Abhaya Libre Regular"/>
              </a:rPr>
              <a:t>Екипите за разработка могат да работят върху подобрения и промени на продукта. В </a:t>
            </a:r>
            <a:r>
              <a:rPr lang="ru-RU" sz="2400" spc="-36" dirty="0" err="1" smtClean="0">
                <a:solidFill>
                  <a:srgbClr val="000000"/>
                </a:solidFill>
                <a:latin typeface="Abhaya Libre Regular"/>
              </a:rPr>
              <a:t>този</a:t>
            </a:r>
            <a:r>
              <a:rPr lang="ru-RU" sz="2400" spc="-36" dirty="0" smtClean="0">
                <a:solidFill>
                  <a:srgbClr val="000000"/>
                </a:solidFill>
                <a:latin typeface="Abhaya Libre Regular"/>
              </a:rPr>
              <a:t> </a:t>
            </a:r>
            <a:r>
              <a:rPr lang="ru-RU" sz="2400" spc="-36" dirty="0" err="1" smtClean="0">
                <a:solidFill>
                  <a:srgbClr val="000000"/>
                </a:solidFill>
                <a:latin typeface="Abhaya Libre Regular"/>
              </a:rPr>
              <a:t>етап</a:t>
            </a:r>
            <a:r>
              <a:rPr lang="ru-RU" sz="2400" spc="-36" dirty="0" smtClean="0">
                <a:solidFill>
                  <a:srgbClr val="000000"/>
                </a:solidFill>
                <a:latin typeface="Abhaya Libre Regular"/>
              </a:rPr>
              <a:t> </a:t>
            </a:r>
            <a:r>
              <a:rPr lang="ru-RU" sz="2400" spc="-36" dirty="0" err="1" smtClean="0">
                <a:solidFill>
                  <a:srgbClr val="000000"/>
                </a:solidFill>
                <a:latin typeface="Abhaya Libre Regular"/>
              </a:rPr>
              <a:t>може</a:t>
            </a:r>
            <a:r>
              <a:rPr lang="ru-RU" sz="2400" spc="-36" dirty="0" smtClean="0">
                <a:solidFill>
                  <a:srgbClr val="000000"/>
                </a:solidFill>
                <a:latin typeface="Abhaya Libre Regular"/>
              </a:rPr>
              <a:t> </a:t>
            </a:r>
            <a:r>
              <a:rPr lang="ru-RU" sz="2400" spc="-36" dirty="0">
                <a:solidFill>
                  <a:srgbClr val="000000"/>
                </a:solidFill>
                <a:latin typeface="Abhaya Libre Regular"/>
              </a:rPr>
              <a:t>да се събира обратна връзка от клиенти, за да се променя продукта въз основа на нуждите на клиентите.</a:t>
            </a:r>
            <a:endParaRPr lang="en-US" sz="2400" spc="-36" dirty="0">
              <a:solidFill>
                <a:srgbClr val="000000"/>
              </a:solidFill>
              <a:latin typeface="Abhaya Libre Regular"/>
            </a:endParaRPr>
          </a:p>
        </p:txBody>
      </p:sp>
      <p:pic>
        <p:nvPicPr>
          <p:cNvPr id="32" name="Picture 3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9632120">
            <a:off x="-4359519" y="-2644076"/>
            <a:ext cx="5721823" cy="5669807"/>
          </a:xfrm>
          <a:prstGeom prst="rect">
            <a:avLst/>
          </a:prstGeom>
        </p:spPr>
      </p:pic>
      <p:pic>
        <p:nvPicPr>
          <p:cNvPr id="35" name="Picture 35"/>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0800000">
            <a:off x="-23442" y="-1710424"/>
            <a:ext cx="2556197" cy="2751289"/>
          </a:xfrm>
          <a:prstGeom prst="rect">
            <a:avLst/>
          </a:prstGeom>
        </p:spPr>
      </p:pic>
      <p:sp>
        <p:nvSpPr>
          <p:cNvPr id="39" name="TextBox 9"/>
          <p:cNvSpPr txBox="1"/>
          <p:nvPr/>
        </p:nvSpPr>
        <p:spPr>
          <a:xfrm>
            <a:off x="1340719" y="484297"/>
            <a:ext cx="15728081" cy="1384995"/>
          </a:xfrm>
          <a:prstGeom prst="rect">
            <a:avLst/>
          </a:prstGeom>
        </p:spPr>
        <p:txBody>
          <a:bodyPr wrap="square" lIns="0" tIns="0" rIns="0" bIns="0" rtlCol="0" anchor="t">
            <a:spAutoFit/>
          </a:bodyPr>
          <a:lstStyle/>
          <a:p>
            <a:pPr>
              <a:lnSpc>
                <a:spcPts val="5449"/>
              </a:lnSpc>
            </a:pPr>
            <a:r>
              <a:rPr lang="ru-RU" sz="6410" dirty="0">
                <a:solidFill>
                  <a:srgbClr val="000000"/>
                </a:solidFill>
                <a:latin typeface="Abhaya Libre Regular"/>
              </a:rPr>
              <a:t>Стъпки за създаване на план за развитие на продукт</a:t>
            </a:r>
            <a:endParaRPr lang="en-US" sz="6410" dirty="0">
              <a:solidFill>
                <a:srgbClr val="000000"/>
              </a:solidFill>
              <a:latin typeface="Abhaya Libre Regular"/>
            </a:endParaRPr>
          </a:p>
        </p:txBody>
      </p:sp>
      <p:pic>
        <p:nvPicPr>
          <p:cNvPr id="14"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649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sp>
        <p:nvSpPr>
          <p:cNvPr id="8" name="TextBox 8"/>
          <p:cNvSpPr txBox="1"/>
          <p:nvPr/>
        </p:nvSpPr>
        <p:spPr>
          <a:xfrm>
            <a:off x="3645311" y="5004191"/>
            <a:ext cx="3657600" cy="2585323"/>
          </a:xfrm>
          <a:prstGeom prst="rect">
            <a:avLst/>
          </a:prstGeom>
        </p:spPr>
        <p:txBody>
          <a:bodyPr wrap="square" lIns="0" tIns="0" rIns="0" bIns="0" rtlCol="0" anchor="t">
            <a:spAutoFit/>
          </a:bodyPr>
          <a:lstStyle/>
          <a:p>
            <a:pPr marL="342900" indent="-342900" algn="just">
              <a:buFont typeface="Arial" panose="020B0604020202020204" pitchFamily="34" charset="0"/>
              <a:buChar char="•"/>
            </a:pPr>
            <a:r>
              <a:rPr lang="ru-RU" sz="2400" spc="-36" dirty="0">
                <a:solidFill>
                  <a:srgbClr val="000000"/>
                </a:solidFill>
                <a:latin typeface="Abhaya Libre Regular"/>
              </a:rPr>
              <a:t>Генериране на идеи</a:t>
            </a:r>
          </a:p>
          <a:p>
            <a:pPr marL="342900" indent="-342900" algn="just">
              <a:buFont typeface="Arial" panose="020B0604020202020204" pitchFamily="34" charset="0"/>
              <a:buChar char="•"/>
            </a:pPr>
            <a:r>
              <a:rPr lang="ru-RU" sz="2400" spc="-36" dirty="0">
                <a:solidFill>
                  <a:srgbClr val="000000"/>
                </a:solidFill>
                <a:latin typeface="Abhaya Libre Regular"/>
              </a:rPr>
              <a:t>Преценка на идеи</a:t>
            </a:r>
          </a:p>
          <a:p>
            <a:pPr marL="342900" indent="-342900" algn="just">
              <a:buFont typeface="Arial" panose="020B0604020202020204" pitchFamily="34" charset="0"/>
              <a:buChar char="•"/>
            </a:pPr>
            <a:r>
              <a:rPr lang="ru-RU" sz="2400" spc="-36" dirty="0">
                <a:solidFill>
                  <a:srgbClr val="000000"/>
                </a:solidFill>
                <a:latin typeface="Abhaya Libre Regular"/>
              </a:rPr>
              <a:t>Разработване и тестване на концепция</a:t>
            </a:r>
          </a:p>
          <a:p>
            <a:pPr marL="342900" indent="-342900" algn="just">
              <a:buFont typeface="Arial" panose="020B0604020202020204" pitchFamily="34" charset="0"/>
              <a:buChar char="•"/>
            </a:pPr>
            <a:r>
              <a:rPr lang="ru-RU" sz="2400" spc="-36" dirty="0">
                <a:solidFill>
                  <a:srgbClr val="000000"/>
                </a:solidFill>
                <a:latin typeface="Abhaya Libre Regular"/>
              </a:rPr>
              <a:t>Пазарна стратегия и бизнес анализ</a:t>
            </a:r>
          </a:p>
          <a:p>
            <a:pPr marL="342900" indent="-342900" algn="just">
              <a:buFont typeface="Arial" panose="020B0604020202020204" pitchFamily="34" charset="0"/>
              <a:buChar char="•"/>
            </a:pPr>
            <a:r>
              <a:rPr lang="ru-RU" sz="2400" spc="-36" dirty="0">
                <a:solidFill>
                  <a:srgbClr val="000000"/>
                </a:solidFill>
                <a:latin typeface="Abhaya Libre Regular"/>
              </a:rPr>
              <a:t>Продукт</a:t>
            </a:r>
            <a:endParaRPr lang="en-US" sz="2400" spc="-36" dirty="0">
              <a:solidFill>
                <a:srgbClr val="000000"/>
              </a:solidFill>
              <a:latin typeface="Abhaya Libre Regular"/>
            </a:endParaRPr>
          </a:p>
        </p:txBody>
      </p:sp>
      <p:sp>
        <p:nvSpPr>
          <p:cNvPr id="9" name="TextBox 9"/>
          <p:cNvSpPr txBox="1"/>
          <p:nvPr/>
        </p:nvSpPr>
        <p:spPr>
          <a:xfrm>
            <a:off x="2659669" y="658094"/>
            <a:ext cx="13563600" cy="765979"/>
          </a:xfrm>
          <a:prstGeom prst="rect">
            <a:avLst/>
          </a:prstGeom>
        </p:spPr>
        <p:txBody>
          <a:bodyPr wrap="square" lIns="0" tIns="0" rIns="0" bIns="0" rtlCol="0" anchor="t">
            <a:spAutoFit/>
          </a:bodyPr>
          <a:lstStyle/>
          <a:p>
            <a:pPr>
              <a:lnSpc>
                <a:spcPts val="5449"/>
              </a:lnSpc>
            </a:pPr>
            <a:r>
              <a:rPr lang="ru-RU" sz="6410" dirty="0">
                <a:solidFill>
                  <a:srgbClr val="000000"/>
                </a:solidFill>
                <a:latin typeface="Abhaya Libre Regular"/>
              </a:rPr>
              <a:t>Етапи на развитието на нов продукт</a:t>
            </a:r>
            <a:endParaRPr lang="en-US" sz="6410" dirty="0">
              <a:solidFill>
                <a:srgbClr val="000000"/>
              </a:solidFill>
              <a:latin typeface="Abhaya Libre Regular"/>
            </a:endParaRPr>
          </a:p>
        </p:txBody>
      </p:sp>
      <p:sp>
        <p:nvSpPr>
          <p:cNvPr id="10" name="TextBox 9"/>
          <p:cNvSpPr txBox="1"/>
          <p:nvPr/>
        </p:nvSpPr>
        <p:spPr>
          <a:xfrm>
            <a:off x="10451681" y="5004191"/>
            <a:ext cx="6629401" cy="3046988"/>
          </a:xfrm>
          <a:prstGeom prst="rect">
            <a:avLst/>
          </a:prstGeom>
          <a:noFill/>
        </p:spPr>
        <p:txBody>
          <a:bodyPr wrap="square" rtlCol="0">
            <a:spAutoFit/>
          </a:bodyPr>
          <a:lstStyle/>
          <a:p>
            <a:pPr marL="342900" indent="-342900">
              <a:buFont typeface="Arial" panose="020B0604020202020204" pitchFamily="34" charset="0"/>
              <a:buChar char="•"/>
            </a:pPr>
            <a:r>
              <a:rPr lang="ru-RU" sz="2400" dirty="0">
                <a:latin typeface="Abhaya Libre Regular" panose="020B0604020202020204" charset="0"/>
                <a:cs typeface="Abhaya Libre Regular" panose="020B0604020202020204" charset="0"/>
              </a:rPr>
              <a:t>Цена</a:t>
            </a:r>
          </a:p>
          <a:p>
            <a:pPr marL="342900" indent="-342900">
              <a:buFont typeface="Arial" panose="020B0604020202020204" pitchFamily="34" charset="0"/>
              <a:buChar char="•"/>
            </a:pPr>
            <a:r>
              <a:rPr lang="ru-RU" sz="2400" dirty="0">
                <a:latin typeface="Abhaya Libre Regular" panose="020B0604020202020204" charset="0"/>
                <a:cs typeface="Abhaya Libre Regular" panose="020B0604020202020204" charset="0"/>
              </a:rPr>
              <a:t>Промоция</a:t>
            </a:r>
          </a:p>
          <a:p>
            <a:pPr marL="342900" indent="-342900">
              <a:buFont typeface="Arial" panose="020B0604020202020204" pitchFamily="34" charset="0"/>
              <a:buChar char="•"/>
            </a:pPr>
            <a:r>
              <a:rPr lang="ru-RU" sz="2400" dirty="0">
                <a:latin typeface="Abhaya Libre Regular" panose="020B0604020202020204" charset="0"/>
                <a:cs typeface="Abhaya Libre Regular" panose="020B0604020202020204" charset="0"/>
              </a:rPr>
              <a:t>Място</a:t>
            </a:r>
          </a:p>
          <a:p>
            <a:pPr marL="342900" indent="-342900">
              <a:buFont typeface="Arial" panose="020B0604020202020204" pitchFamily="34" charset="0"/>
              <a:buChar char="•"/>
            </a:pPr>
            <a:r>
              <a:rPr lang="ru-RU" sz="2400" dirty="0">
                <a:latin typeface="Abhaya Libre Regular" panose="020B0604020202020204" charset="0"/>
                <a:cs typeface="Abhaya Libre Regular" panose="020B0604020202020204" charset="0"/>
              </a:rPr>
              <a:t>Анализ на изпълнимост или изследване</a:t>
            </a:r>
          </a:p>
          <a:p>
            <a:pPr marL="342900" indent="-342900">
              <a:buFont typeface="Arial" panose="020B0604020202020204" pitchFamily="34" charset="0"/>
              <a:buChar char="•"/>
            </a:pPr>
            <a:r>
              <a:rPr lang="ru-RU" sz="2400" dirty="0">
                <a:latin typeface="Abhaya Libre Regular" panose="020B0604020202020204" charset="0"/>
                <a:cs typeface="Abhaya Libre Regular" panose="020B0604020202020204" charset="0"/>
              </a:rPr>
              <a:t>Техническо проектиране на продукта и пътна карта за продукта</a:t>
            </a:r>
          </a:p>
          <a:p>
            <a:pPr marL="342900" indent="-342900">
              <a:buFont typeface="Arial" panose="020B0604020202020204" pitchFamily="34" charset="0"/>
              <a:buChar char="•"/>
            </a:pPr>
            <a:r>
              <a:rPr lang="ru-RU" sz="2400" dirty="0">
                <a:latin typeface="Abhaya Libre Regular" panose="020B0604020202020204" charset="0"/>
                <a:cs typeface="Abhaya Libre Regular" panose="020B0604020202020204" charset="0"/>
              </a:rPr>
              <a:t>Тестов маркетинг или изпитване на пазара</a:t>
            </a:r>
          </a:p>
          <a:p>
            <a:pPr marL="342900" indent="-342900">
              <a:buFont typeface="Arial" panose="020B0604020202020204" pitchFamily="34" charset="0"/>
              <a:buChar char="•"/>
            </a:pPr>
            <a:r>
              <a:rPr lang="ru-RU" sz="2400" dirty="0">
                <a:latin typeface="Abhaya Libre Regular" panose="020B0604020202020204" charset="0"/>
                <a:cs typeface="Abhaya Libre Regular" panose="020B0604020202020204" charset="0"/>
              </a:rPr>
              <a:t>Влизане на пазара и комерсиализация</a:t>
            </a:r>
            <a:endParaRPr lang="en-US" sz="2400" dirty="0">
              <a:latin typeface="Abhaya Libre Regular" panose="020B0604020202020204" charset="0"/>
              <a:cs typeface="Abhaya Libre Regular" panose="020B0604020202020204" charset="0"/>
            </a:endParaRPr>
          </a:p>
        </p:txBody>
      </p:sp>
      <p:sp>
        <p:nvSpPr>
          <p:cNvPr id="6" name="TextBox 5"/>
          <p:cNvSpPr txBox="1"/>
          <p:nvPr/>
        </p:nvSpPr>
        <p:spPr>
          <a:xfrm>
            <a:off x="4247355" y="3036367"/>
            <a:ext cx="10388228" cy="461665"/>
          </a:xfrm>
          <a:prstGeom prst="rect">
            <a:avLst/>
          </a:prstGeom>
          <a:noFill/>
        </p:spPr>
        <p:txBody>
          <a:bodyPr wrap="none" rtlCol="0">
            <a:spAutoFit/>
          </a:bodyPr>
          <a:lstStyle/>
          <a:p>
            <a:r>
              <a:rPr lang="ru-RU" sz="2400" dirty="0">
                <a:latin typeface="Abhaya Libre Regular" panose="020B0604020202020204" charset="0"/>
                <a:cs typeface="Abhaya Libre Regular" panose="020B0604020202020204" charset="0"/>
              </a:rPr>
              <a:t>Процесът на развитие на нов продукт се състои от следните компоненти:</a:t>
            </a:r>
            <a:endParaRPr lang="en-US" sz="2400" dirty="0">
              <a:latin typeface="Abhaya Libre Regular" panose="020B0604020202020204" charset="0"/>
              <a:cs typeface="Abhaya Libre Regular" panose="020B0604020202020204" charset="0"/>
            </a:endParaRPr>
          </a:p>
        </p:txBody>
      </p:sp>
      <p:pic>
        <p:nvPicPr>
          <p:cNvPr id="7" name="Picture 16">
            <a:extLst>
              <a:ext uri="{FF2B5EF4-FFF2-40B4-BE49-F238E27FC236}">
                <a16:creationId xmlns:a16="http://schemas.microsoft.com/office/drawing/2014/main" xmlns="" id="{1B3677F4-4136-FD6E-6EDF-6AE130C424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471449" y="2270650"/>
            <a:ext cx="7910139" cy="5609008"/>
          </a:xfrm>
          <a:prstGeom prst="rect">
            <a:avLst/>
          </a:prstGeom>
        </p:spPr>
      </p:pic>
      <p:pic>
        <p:nvPicPr>
          <p:cNvPr id="11"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9539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98262"/>
            <a:ext cx="19062365" cy="3086100"/>
            <a:chOff x="0" y="0"/>
            <a:chExt cx="5020540" cy="812800"/>
          </a:xfrm>
        </p:grpSpPr>
        <p:sp>
          <p:nvSpPr>
            <p:cNvPr id="3" name="Freeform 3"/>
            <p:cNvSpPr/>
            <p:nvPr/>
          </p:nvSpPr>
          <p:spPr>
            <a:xfrm>
              <a:off x="0" y="0"/>
              <a:ext cx="5020540" cy="812800"/>
            </a:xfrm>
            <a:custGeom>
              <a:avLst/>
              <a:gdLst/>
              <a:ahLst/>
              <a:cxnLst/>
              <a:rect l="l" t="t" r="r" b="b"/>
              <a:pathLst>
                <a:path w="5020540" h="812800">
                  <a:moveTo>
                    <a:pt x="0" y="0"/>
                  </a:moveTo>
                  <a:lnTo>
                    <a:pt x="5020540" y="0"/>
                  </a:lnTo>
                  <a:lnTo>
                    <a:pt x="5020540" y="812800"/>
                  </a:lnTo>
                  <a:lnTo>
                    <a:pt x="0" y="812800"/>
                  </a:lnTo>
                  <a:close/>
                </a:path>
              </a:pathLst>
            </a:custGeom>
            <a:solidFill>
              <a:srgbClr val="D0E9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947194">
            <a:off x="6660949" y="7604935"/>
            <a:ext cx="5364129" cy="5364129"/>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632120">
            <a:off x="-2431639" y="-1705919"/>
            <a:ext cx="5721823" cy="56698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571149">
            <a:off x="-2523144" y="7570662"/>
            <a:ext cx="6836042" cy="6773896"/>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800000">
            <a:off x="15156600" y="8264626"/>
            <a:ext cx="3334026" cy="3588482"/>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800000">
            <a:off x="1904437" y="-772267"/>
            <a:ext cx="2556197" cy="2751289"/>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9614497">
            <a:off x="17189899" y="6091404"/>
            <a:ext cx="4352147" cy="4346443"/>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420380">
            <a:off x="5570971" y="-4349323"/>
            <a:ext cx="5810576" cy="5802961"/>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167270">
            <a:off x="-3176552" y="4860538"/>
            <a:ext cx="4881157" cy="4874760"/>
          </a:xfrm>
          <a:prstGeom prst="rect">
            <a:avLst/>
          </a:prstGeom>
        </p:spPr>
      </p:pic>
      <p:grpSp>
        <p:nvGrpSpPr>
          <p:cNvPr id="13" name="Group 13"/>
          <p:cNvGrpSpPr/>
          <p:nvPr/>
        </p:nvGrpSpPr>
        <p:grpSpPr>
          <a:xfrm rot="-10800000">
            <a:off x="1170764" y="8531326"/>
            <a:ext cx="2900572" cy="807705"/>
            <a:chOff x="0" y="0"/>
            <a:chExt cx="3867430" cy="1076939"/>
          </a:xfrm>
        </p:grpSpPr>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0" y="458151"/>
              <a:ext cx="3867430" cy="618789"/>
            </a:xfrm>
            <a:prstGeom prst="rect">
              <a:avLst/>
            </a:prstGeom>
          </p:spPr>
        </p:pic>
      </p:grpSp>
      <p:sp>
        <p:nvSpPr>
          <p:cNvPr id="16" name="TextBox 16"/>
          <p:cNvSpPr txBox="1"/>
          <p:nvPr/>
        </p:nvSpPr>
        <p:spPr>
          <a:xfrm>
            <a:off x="1953133" y="4424460"/>
            <a:ext cx="15321669" cy="1163780"/>
          </a:xfrm>
          <a:prstGeom prst="rect">
            <a:avLst/>
          </a:prstGeom>
        </p:spPr>
        <p:txBody>
          <a:bodyPr wrap="square" lIns="0" tIns="0" rIns="0" bIns="0" rtlCol="0" anchor="t">
            <a:spAutoFit/>
          </a:bodyPr>
          <a:lstStyle/>
          <a:p>
            <a:pPr algn="ctr">
              <a:lnSpc>
                <a:spcPct val="150000"/>
              </a:lnSpc>
            </a:pPr>
            <a:r>
              <a:rPr lang="ru-RU" sz="5500" dirty="0">
                <a:solidFill>
                  <a:srgbClr val="04989E"/>
                </a:solidFill>
                <a:latin typeface="Abhaya Libre Regular"/>
              </a:rPr>
              <a:t>Европейска рамка за предприемачески умения</a:t>
            </a:r>
          </a:p>
        </p:txBody>
      </p:sp>
      <p:pic>
        <p:nvPicPr>
          <p:cNvPr id="17" name="Picture 17"/>
          <p:cNvPicPr>
            <a:picLocks noChangeAspect="1"/>
          </p:cNvPicPr>
          <p:nvPr/>
        </p:nvPicPr>
        <p:blipFill>
          <a:blip r:embed="rId17"/>
          <a:srcRect/>
          <a:stretch>
            <a:fillRect/>
          </a:stretch>
        </p:blipFill>
        <p:spPr>
          <a:xfrm>
            <a:off x="16418708" y="0"/>
            <a:ext cx="1869292" cy="1869292"/>
          </a:xfrm>
          <a:prstGeom prst="rect">
            <a:avLst/>
          </a:prstGeom>
        </p:spPr>
      </p:pic>
      <p:pic>
        <p:nvPicPr>
          <p:cNvPr id="19"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8641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614497">
            <a:off x="17215841" y="8047725"/>
            <a:ext cx="4352147" cy="4346443"/>
          </a:xfrm>
          <a:prstGeom prst="rect">
            <a:avLst/>
          </a:prstGeom>
        </p:spPr>
      </p:pic>
      <p:grpSp>
        <p:nvGrpSpPr>
          <p:cNvPr id="7" name="Group 7"/>
          <p:cNvGrpSpPr>
            <a:grpSpLocks noChangeAspect="1"/>
          </p:cNvGrpSpPr>
          <p:nvPr/>
        </p:nvGrpSpPr>
        <p:grpSpPr>
          <a:xfrm>
            <a:off x="1205243" y="2225316"/>
            <a:ext cx="3670297" cy="6245577"/>
            <a:chOff x="0" y="0"/>
            <a:chExt cx="4198620" cy="3079750"/>
          </a:xfrm>
        </p:grpSpPr>
        <p:sp>
          <p:nvSpPr>
            <p:cNvPr id="8" name="Freeform 8"/>
            <p:cNvSpPr/>
            <p:nvPr/>
          </p:nvSpPr>
          <p:spPr>
            <a:xfrm>
              <a:off x="-12699" y="-2540"/>
              <a:ext cx="4215129" cy="3083560"/>
            </a:xfrm>
            <a:custGeom>
              <a:avLst/>
              <a:gdLst/>
              <a:ahLst/>
              <a:cxnLst/>
              <a:rect l="l" t="t" r="r" b="b"/>
              <a:pathLst>
                <a:path w="4215129" h="308356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solidFill>
              <a:srgbClr val="000000">
                <a:alpha val="0"/>
              </a:srgbClr>
            </a:solidFill>
            <a:ln w="12700">
              <a:solidFill>
                <a:srgbClr val="000000"/>
              </a:solidFill>
            </a:ln>
          </p:spPr>
        </p:sp>
      </p:grpSp>
      <p:sp>
        <p:nvSpPr>
          <p:cNvPr id="9" name="TextBox 9"/>
          <p:cNvSpPr txBox="1"/>
          <p:nvPr/>
        </p:nvSpPr>
        <p:spPr>
          <a:xfrm>
            <a:off x="1876068" y="737588"/>
            <a:ext cx="14733218" cy="1458476"/>
          </a:xfrm>
          <a:prstGeom prst="rect">
            <a:avLst/>
          </a:prstGeom>
        </p:spPr>
        <p:txBody>
          <a:bodyPr wrap="square" lIns="0" tIns="0" rIns="0" bIns="0" rtlCol="0" anchor="t">
            <a:spAutoFit/>
          </a:bodyPr>
          <a:lstStyle/>
          <a:p>
            <a:pPr algn="ctr">
              <a:lnSpc>
                <a:spcPts val="5449"/>
              </a:lnSpc>
            </a:pPr>
            <a:r>
              <a:rPr lang="ru-RU" sz="6410" dirty="0">
                <a:solidFill>
                  <a:srgbClr val="000000"/>
                </a:solidFill>
                <a:latin typeface="Abhaya Libre Regular"/>
              </a:rPr>
              <a:t>Европейска рамка за предприемачески умения</a:t>
            </a:r>
          </a:p>
        </p:txBody>
      </p:sp>
      <p:grpSp>
        <p:nvGrpSpPr>
          <p:cNvPr id="10" name="Group 10"/>
          <p:cNvGrpSpPr/>
          <p:nvPr/>
        </p:nvGrpSpPr>
        <p:grpSpPr>
          <a:xfrm>
            <a:off x="2226351" y="2933700"/>
            <a:ext cx="1911617" cy="4306781"/>
            <a:chOff x="-10024624" y="3563933"/>
            <a:chExt cx="2548823" cy="5742373"/>
          </a:xfrm>
        </p:grpSpPr>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024624" y="6996118"/>
              <a:ext cx="2301525" cy="2310188"/>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024624" y="3563933"/>
              <a:ext cx="2548823" cy="2405452"/>
            </a:xfrm>
            <a:prstGeom prst="rect">
              <a:avLst/>
            </a:prstGeom>
          </p:spPr>
        </p:pic>
      </p:grpSp>
      <p:sp>
        <p:nvSpPr>
          <p:cNvPr id="17" name="TextBox 16"/>
          <p:cNvSpPr txBox="1"/>
          <p:nvPr/>
        </p:nvSpPr>
        <p:spPr>
          <a:xfrm>
            <a:off x="5751450" y="3269324"/>
            <a:ext cx="11658600" cy="4154984"/>
          </a:xfrm>
          <a:prstGeom prst="rect">
            <a:avLst/>
          </a:prstGeom>
          <a:noFill/>
        </p:spPr>
        <p:txBody>
          <a:bodyPr wrap="square" rtlCol="0">
            <a:spAutoFit/>
          </a:bodyPr>
          <a:lstStyle/>
          <a:p>
            <a:pPr algn="just"/>
            <a:r>
              <a:rPr lang="ru-RU" sz="2400" dirty="0">
                <a:latin typeface="Abhaya Libre Regular" panose="020B0604020202020204" charset="0"/>
                <a:cs typeface="Abhaya Libre Regular" panose="020B0604020202020204" charset="0"/>
              </a:rPr>
              <a:t>Европейската комисия е разработила EntreComp: Европейска рамка за предприемачески компетенции като референтна рамка, за да обясни какво се разбира под предприемаческо мислене.</a:t>
            </a:r>
          </a:p>
          <a:p>
            <a:pPr algn="just"/>
            <a:endParaRPr lang="ru-RU" sz="2400" dirty="0">
              <a:latin typeface="Abhaya Libre Regular" panose="020B0604020202020204" charset="0"/>
              <a:cs typeface="Abhaya Libre Regular" panose="020B0604020202020204" charset="0"/>
            </a:endParaRPr>
          </a:p>
          <a:p>
            <a:pPr algn="just"/>
            <a:r>
              <a:rPr lang="ru-RU" sz="2400" dirty="0">
                <a:latin typeface="Abhaya Libre Regular" panose="020B0604020202020204" charset="0"/>
                <a:cs typeface="Abhaya Libre Regular" panose="020B0604020202020204" charset="0"/>
              </a:rPr>
              <a:t>EntreComp предлага подробно описание на знанията, уменията и отношенията, от които хората се нуждаят, за да бъдат предприемачески настроени и да създават финансова, културна или социална стойност за другите.</a:t>
            </a:r>
          </a:p>
          <a:p>
            <a:pPr algn="just"/>
            <a:endParaRPr lang="ru-RU" sz="2400" dirty="0">
              <a:latin typeface="Abhaya Libre Regular" panose="020B0604020202020204" charset="0"/>
              <a:cs typeface="Abhaya Libre Regular" panose="020B0604020202020204" charset="0"/>
            </a:endParaRPr>
          </a:p>
          <a:p>
            <a:pPr algn="just"/>
            <a:r>
              <a:rPr lang="ru-RU" sz="2400" dirty="0">
                <a:latin typeface="Abhaya Libre Regular" panose="020B0604020202020204" charset="0"/>
                <a:cs typeface="Abhaya Libre Regular" panose="020B0604020202020204" charset="0"/>
              </a:rPr>
              <a:t>EntreComp е обща референтна рамка, която идентифицира 15 компетенции в три ключови области, които описват какво означава да бъдеш предприемачески настроен.</a:t>
            </a:r>
            <a:endParaRPr lang="en-US" sz="2400" dirty="0">
              <a:latin typeface="Abhaya Libre Regular" panose="020B0604020202020204" charset="0"/>
              <a:cs typeface="Abhaya Libre Regular" panose="020B0604020202020204" charset="0"/>
            </a:endParaRPr>
          </a:p>
        </p:txBody>
      </p:sp>
      <p:pic>
        <p:nvPicPr>
          <p:cNvPr id="1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15015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grpSp>
        <p:nvGrpSpPr>
          <p:cNvPr id="6" name="Group 6"/>
          <p:cNvGrpSpPr>
            <a:grpSpLocks noChangeAspect="1"/>
          </p:cNvGrpSpPr>
          <p:nvPr/>
        </p:nvGrpSpPr>
        <p:grpSpPr>
          <a:xfrm>
            <a:off x="10510675" y="1859960"/>
            <a:ext cx="7127536" cy="6962564"/>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a:solidFill>
                <a:srgbClr val="000000"/>
              </a:solidFill>
            </a:ln>
          </p:spPr>
        </p:sp>
      </p:grpSp>
      <p:sp>
        <p:nvSpPr>
          <p:cNvPr id="8" name="TextBox 8"/>
          <p:cNvSpPr txBox="1"/>
          <p:nvPr/>
        </p:nvSpPr>
        <p:spPr>
          <a:xfrm>
            <a:off x="385488" y="2289735"/>
            <a:ext cx="9763269" cy="6523581"/>
          </a:xfrm>
          <a:prstGeom prst="rect">
            <a:avLst/>
          </a:prstGeom>
        </p:spPr>
        <p:txBody>
          <a:bodyPr wrap="square" lIns="0" tIns="0" rIns="0" bIns="0" rtlCol="0" anchor="t">
            <a:spAutoFit/>
          </a:bodyPr>
          <a:lstStyle/>
          <a:p>
            <a:pPr algn="just">
              <a:lnSpc>
                <a:spcPts val="3359"/>
              </a:lnSpc>
            </a:pPr>
            <a:r>
              <a:rPr lang="ru-RU" sz="2400" spc="-36" dirty="0">
                <a:solidFill>
                  <a:srgbClr val="000000"/>
                </a:solidFill>
                <a:latin typeface="Abhaya Libre Regular"/>
              </a:rPr>
              <a:t>EntreComp има потенциал да се използва по различни начини, включително:</a:t>
            </a:r>
          </a:p>
          <a:p>
            <a:pPr algn="just">
              <a:lnSpc>
                <a:spcPts val="3359"/>
              </a:lnSpc>
            </a:pPr>
            <a:endParaRPr lang="ru-RU"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ru-RU" sz="2400" spc="-36" dirty="0">
                <a:solidFill>
                  <a:srgbClr val="000000"/>
                </a:solidFill>
                <a:latin typeface="Abhaya Libre Regular"/>
              </a:rPr>
              <a:t>подкрепа на политики и практики за развитие на предприемачески умения</a:t>
            </a:r>
          </a:p>
          <a:p>
            <a:pPr marL="342900" indent="-342900" algn="just">
              <a:lnSpc>
                <a:spcPts val="3359"/>
              </a:lnSpc>
              <a:buFont typeface="Arial" panose="020B0604020202020204" pitchFamily="34" charset="0"/>
              <a:buChar char="•"/>
            </a:pPr>
            <a:r>
              <a:rPr lang="ru-RU" sz="2400" spc="-36" dirty="0">
                <a:solidFill>
                  <a:srgbClr val="000000"/>
                </a:solidFill>
                <a:latin typeface="Abhaya Libre Regular"/>
              </a:rPr>
              <a:t>оценка на предприемаческите умения</a:t>
            </a:r>
          </a:p>
          <a:p>
            <a:pPr marL="342900" indent="-342900" algn="just">
              <a:lnSpc>
                <a:spcPts val="3359"/>
              </a:lnSpc>
              <a:buFont typeface="Arial" panose="020B0604020202020204" pitchFamily="34" charset="0"/>
              <a:buChar char="•"/>
            </a:pPr>
            <a:r>
              <a:rPr lang="ru-RU" sz="2400" spc="-36" dirty="0">
                <a:solidFill>
                  <a:srgbClr val="000000"/>
                </a:solidFill>
                <a:latin typeface="Abhaya Libre Regular"/>
              </a:rPr>
              <a:t>подкрепа на обучението на преподаватели, треньори и учители за предаване на предприемачески умения</a:t>
            </a:r>
          </a:p>
          <a:p>
            <a:pPr marL="342900" indent="-342900" algn="just">
              <a:lnSpc>
                <a:spcPts val="3359"/>
              </a:lnSpc>
              <a:buFont typeface="Arial" panose="020B0604020202020204" pitchFamily="34" charset="0"/>
              <a:buChar char="•"/>
            </a:pPr>
            <a:r>
              <a:rPr lang="ru-RU" sz="2400" spc="-36" dirty="0">
                <a:solidFill>
                  <a:srgbClr val="000000"/>
                </a:solidFill>
                <a:latin typeface="Abhaya Libre Regular"/>
              </a:rPr>
              <a:t>проектиране на програми и възможности за обучение</a:t>
            </a:r>
          </a:p>
          <a:p>
            <a:pPr marL="342900" indent="-342900" algn="just">
              <a:lnSpc>
                <a:spcPts val="3359"/>
              </a:lnSpc>
              <a:buFont typeface="Arial" panose="020B0604020202020204" pitchFamily="34" charset="0"/>
              <a:buChar char="•"/>
            </a:pPr>
            <a:r>
              <a:rPr lang="ru-RU" sz="2400" spc="-36" dirty="0">
                <a:solidFill>
                  <a:srgbClr val="000000"/>
                </a:solidFill>
                <a:latin typeface="Abhaya Libre Regular"/>
              </a:rPr>
              <a:t>признаване и сертифициране на умения</a:t>
            </a:r>
          </a:p>
          <a:p>
            <a:pPr algn="just">
              <a:lnSpc>
                <a:spcPts val="3359"/>
              </a:lnSpc>
            </a:pPr>
            <a:endParaRPr lang="ru-RU" sz="2400" spc="-36" dirty="0">
              <a:solidFill>
                <a:srgbClr val="000000"/>
              </a:solidFill>
              <a:latin typeface="Abhaya Libre Regular"/>
            </a:endParaRPr>
          </a:p>
          <a:p>
            <a:pPr algn="just">
              <a:lnSpc>
                <a:spcPts val="3359"/>
              </a:lnSpc>
            </a:pPr>
            <a:r>
              <a:rPr lang="ru-RU" sz="2400" spc="-36" dirty="0">
                <a:solidFill>
                  <a:srgbClr val="000000"/>
                </a:solidFill>
                <a:latin typeface="Abhaya Libre Regular"/>
              </a:rPr>
              <a:t>EntreComp може да бъде използван в различни сектори и да бъде ключова подкрепа за сътрудничество и развитие от страна на образователи, треньори, работодатели, професионални организации и политици.</a:t>
            </a:r>
            <a:endParaRPr lang="en-US" sz="2400" spc="-36" dirty="0">
              <a:solidFill>
                <a:srgbClr val="000000"/>
              </a:solidFill>
              <a:latin typeface="Abhaya Libre Regular"/>
            </a:endParaRPr>
          </a:p>
        </p:txBody>
      </p:sp>
      <p:sp>
        <p:nvSpPr>
          <p:cNvPr id="9" name="TextBox 9"/>
          <p:cNvSpPr txBox="1"/>
          <p:nvPr/>
        </p:nvSpPr>
        <p:spPr>
          <a:xfrm>
            <a:off x="1634931" y="625413"/>
            <a:ext cx="14769029" cy="1458476"/>
          </a:xfrm>
          <a:prstGeom prst="rect">
            <a:avLst/>
          </a:prstGeom>
        </p:spPr>
        <p:txBody>
          <a:bodyPr wrap="square" lIns="0" tIns="0" rIns="0" bIns="0" rtlCol="0" anchor="t">
            <a:spAutoFit/>
          </a:bodyPr>
          <a:lstStyle/>
          <a:p>
            <a:pPr algn="ctr">
              <a:lnSpc>
                <a:spcPts val="5449"/>
              </a:lnSpc>
            </a:pPr>
            <a:r>
              <a:rPr lang="ru-RU" sz="6410" dirty="0">
                <a:solidFill>
                  <a:srgbClr val="000000"/>
                </a:solidFill>
                <a:latin typeface="Abhaya Libre Regular"/>
              </a:rPr>
              <a:t>Европейска рамка за предприемачески умения</a:t>
            </a:r>
          </a:p>
        </p:txBody>
      </p:sp>
      <p:pic>
        <p:nvPicPr>
          <p:cNvPr id="13" name="Picture 12">
            <a:extLst>
              <a:ext uri="{FF2B5EF4-FFF2-40B4-BE49-F238E27FC236}">
                <a16:creationId xmlns:a16="http://schemas.microsoft.com/office/drawing/2014/main" xmlns="" id="{3B4F419B-D615-2144-1B1D-8915880ABE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92581" y="4376041"/>
            <a:ext cx="5791211" cy="1930403"/>
          </a:xfrm>
          <a:prstGeom prst="rect">
            <a:avLst/>
          </a:prstGeom>
        </p:spPr>
      </p:pic>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4299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sp>
        <p:nvSpPr>
          <p:cNvPr id="8" name="TextBox 8"/>
          <p:cNvSpPr txBox="1"/>
          <p:nvPr/>
        </p:nvSpPr>
        <p:spPr>
          <a:xfrm>
            <a:off x="1943346" y="2208482"/>
            <a:ext cx="15207533" cy="3471463"/>
          </a:xfrm>
          <a:prstGeom prst="rect">
            <a:avLst/>
          </a:prstGeom>
        </p:spPr>
        <p:txBody>
          <a:bodyPr wrap="square" lIns="0" tIns="0" rIns="0" bIns="0" rtlCol="0" anchor="t">
            <a:spAutoFit/>
          </a:bodyPr>
          <a:lstStyle/>
          <a:p>
            <a:pPr algn="just">
              <a:lnSpc>
                <a:spcPts val="3359"/>
              </a:lnSpc>
            </a:pPr>
            <a:r>
              <a:rPr lang="ru-RU" sz="2400" spc="-36" dirty="0">
                <a:solidFill>
                  <a:srgbClr val="000000"/>
                </a:solidFill>
                <a:latin typeface="Abhaya Libre Regular"/>
              </a:rPr>
              <a:t>Най-важните компетенции, които се разглеждат чрез EntreComp, свързани с идентифицирането на нови тенденции и изисквания на пазара за производство на нови стоки или услуги, които привличат целевата аудитория и как те ще повлияят на вашата организация, са:</a:t>
            </a:r>
          </a:p>
          <a:p>
            <a:pPr algn="just">
              <a:lnSpc>
                <a:spcPts val="3359"/>
              </a:lnSpc>
            </a:pPr>
            <a:endParaRPr lang="ru-RU" sz="2400" spc="-36" dirty="0">
              <a:solidFill>
                <a:srgbClr val="000000"/>
              </a:solidFill>
              <a:latin typeface="Abhaya Libre Regular"/>
            </a:endParaRPr>
          </a:p>
          <a:p>
            <a:pPr algn="just">
              <a:lnSpc>
                <a:spcPts val="3359"/>
              </a:lnSpc>
            </a:pPr>
            <a:r>
              <a:rPr lang="ru-RU" sz="2400" b="1" spc="-36" dirty="0">
                <a:solidFill>
                  <a:srgbClr val="000000"/>
                </a:solidFill>
                <a:latin typeface="Abhaya Libre Regular"/>
              </a:rPr>
              <a:t>Креативност</a:t>
            </a:r>
            <a:r>
              <a:rPr lang="ru-RU" sz="2400" spc="-36" dirty="0">
                <a:solidFill>
                  <a:srgbClr val="000000"/>
                </a:solidFill>
                <a:latin typeface="Abhaya Libre Regular"/>
              </a:rPr>
              <a:t> (Творческо мислене и решаване на проблеми) - Развиване на няколко идеи и възможности за създаване на стойност, включително по-добри решения за съществуващи и нови предизвикателства; Изследване и експериментиране с иновативни подходи; Комбиниране на знания и ресурси за постигане на ценни резултати.</a:t>
            </a:r>
            <a:endParaRPr lang="en-US" sz="2400" spc="-36" dirty="0">
              <a:solidFill>
                <a:srgbClr val="000000"/>
              </a:solidFill>
              <a:latin typeface="Abhaya Libre Regular"/>
            </a:endParaRPr>
          </a:p>
        </p:txBody>
      </p:sp>
      <p:sp>
        <p:nvSpPr>
          <p:cNvPr id="9" name="TextBox 9"/>
          <p:cNvSpPr txBox="1"/>
          <p:nvPr/>
        </p:nvSpPr>
        <p:spPr>
          <a:xfrm>
            <a:off x="1137120" y="355271"/>
            <a:ext cx="16013759" cy="1458476"/>
          </a:xfrm>
          <a:prstGeom prst="rect">
            <a:avLst/>
          </a:prstGeom>
        </p:spPr>
        <p:txBody>
          <a:bodyPr wrap="square" lIns="0" tIns="0" rIns="0" bIns="0" rtlCol="0" anchor="t">
            <a:spAutoFit/>
          </a:bodyPr>
          <a:lstStyle/>
          <a:p>
            <a:pPr algn="ctr">
              <a:lnSpc>
                <a:spcPts val="5449"/>
              </a:lnSpc>
            </a:pPr>
            <a:r>
              <a:rPr lang="ru-RU" sz="6410" dirty="0">
                <a:solidFill>
                  <a:srgbClr val="000000"/>
                </a:solidFill>
                <a:latin typeface="Abhaya Libre Regular"/>
              </a:rPr>
              <a:t>Европейска рамка за предприемачески умения</a:t>
            </a:r>
          </a:p>
        </p:txBody>
      </p:sp>
      <p:sp>
        <p:nvSpPr>
          <p:cNvPr id="10" name="TextBox 9"/>
          <p:cNvSpPr txBox="1"/>
          <p:nvPr/>
        </p:nvSpPr>
        <p:spPr>
          <a:xfrm>
            <a:off x="8093431" y="5865439"/>
            <a:ext cx="4250968" cy="2308324"/>
          </a:xfrm>
          <a:prstGeom prst="rect">
            <a:avLst/>
          </a:prstGeom>
          <a:noFill/>
        </p:spPr>
        <p:txBody>
          <a:bodyPr wrap="square" rtlCol="0">
            <a:spAutoFit/>
          </a:bodyPr>
          <a:lstStyle/>
          <a:p>
            <a:r>
              <a:rPr lang="ru-RU" sz="2400" b="1" dirty="0">
                <a:latin typeface="Abhaya Libre Regular" panose="020B0604020202020204" charset="0"/>
                <a:cs typeface="Abhaya Libre Regular" panose="020B0604020202020204" charset="0"/>
              </a:rPr>
              <a:t>Визия - работете към вашата визия за бъдещето</a:t>
            </a:r>
          </a:p>
          <a:p>
            <a:pPr marL="342900" indent="-342900">
              <a:buFont typeface="Arial" panose="020B0604020202020204" pitchFamily="34" charset="0"/>
              <a:buChar char="•"/>
            </a:pPr>
            <a:r>
              <a:rPr lang="ru-RU" sz="2400" dirty="0">
                <a:latin typeface="Abhaya Libre Regular" panose="020B0604020202020204" charset="0"/>
                <a:cs typeface="Abhaya Libre Regular" panose="020B0604020202020204" charset="0"/>
              </a:rPr>
              <a:t>Представете си тази визия</a:t>
            </a:r>
          </a:p>
          <a:p>
            <a:pPr marL="342900" indent="-342900">
              <a:buFont typeface="Arial" panose="020B0604020202020204" pitchFamily="34" charset="0"/>
              <a:buChar char="•"/>
            </a:pPr>
            <a:r>
              <a:rPr lang="ru-RU" sz="2400" dirty="0">
                <a:latin typeface="Abhaya Libre Regular" panose="020B0604020202020204" charset="0"/>
                <a:cs typeface="Abhaya Libre Regular" panose="020B0604020202020204" charset="0"/>
              </a:rPr>
              <a:t>Мислете стратегически</a:t>
            </a:r>
          </a:p>
          <a:p>
            <a:pPr marL="342900" indent="-342900">
              <a:buFont typeface="Arial" panose="020B0604020202020204" pitchFamily="34" charset="0"/>
              <a:buChar char="•"/>
            </a:pPr>
            <a:r>
              <a:rPr lang="ru-RU" sz="2400" dirty="0">
                <a:latin typeface="Abhaya Libre Regular" panose="020B0604020202020204" charset="0"/>
                <a:cs typeface="Abhaya Libre Regular" panose="020B0604020202020204" charset="0"/>
              </a:rPr>
              <a:t>Наставлявайте действията</a:t>
            </a:r>
            <a:endParaRPr lang="en-US" sz="2400" dirty="0">
              <a:latin typeface="Abhaya Libre Regular" panose="020B0604020202020204" charset="0"/>
              <a:cs typeface="Abhaya Libre Regular" panose="020B0604020202020204" charset="0"/>
            </a:endParaRPr>
          </a:p>
        </p:txBody>
      </p:sp>
      <p:sp>
        <p:nvSpPr>
          <p:cNvPr id="11" name="TextBox 10"/>
          <p:cNvSpPr txBox="1"/>
          <p:nvPr/>
        </p:nvSpPr>
        <p:spPr>
          <a:xfrm>
            <a:off x="2438400" y="5865439"/>
            <a:ext cx="5181600" cy="3046988"/>
          </a:xfrm>
          <a:prstGeom prst="rect">
            <a:avLst/>
          </a:prstGeom>
          <a:noFill/>
        </p:spPr>
        <p:txBody>
          <a:bodyPr wrap="square" rtlCol="0">
            <a:spAutoFit/>
          </a:bodyPr>
          <a:lstStyle/>
          <a:p>
            <a:r>
              <a:rPr lang="ru-RU" sz="2400" b="1" dirty="0">
                <a:latin typeface="Abhaya Libre Regular" panose="020B0604020202020204" charset="0"/>
                <a:cs typeface="Abhaya Libre Regular" panose="020B0604020202020204" charset="0"/>
              </a:rPr>
              <a:t>Креативност – Развивайте целенасочени идеи</a:t>
            </a:r>
          </a:p>
          <a:p>
            <a:pPr marL="342900" indent="-342900">
              <a:buFont typeface="Arial" panose="020B0604020202020204" pitchFamily="34" charset="0"/>
              <a:buChar char="•"/>
            </a:pPr>
            <a:r>
              <a:rPr lang="ru-RU" sz="2400" dirty="0">
                <a:latin typeface="Abhaya Libre Regular" panose="020B0604020202020204" charset="0"/>
                <a:cs typeface="Abhaya Libre Regular" panose="020B0604020202020204" charset="0"/>
              </a:rPr>
              <a:t>Бъдете любознателни и отворени</a:t>
            </a:r>
          </a:p>
          <a:p>
            <a:pPr marL="342900" indent="-342900">
              <a:buFont typeface="Arial" panose="020B0604020202020204" pitchFamily="34" charset="0"/>
              <a:buChar char="•"/>
            </a:pPr>
            <a:r>
              <a:rPr lang="ru-RU" sz="2400" dirty="0">
                <a:latin typeface="Abhaya Libre Regular" panose="020B0604020202020204" charset="0"/>
                <a:cs typeface="Abhaya Libre Regular" panose="020B0604020202020204" charset="0"/>
              </a:rPr>
              <a:t>Развивайте идеи</a:t>
            </a:r>
          </a:p>
          <a:p>
            <a:pPr marL="342900" indent="-342900">
              <a:buFont typeface="Arial" panose="020B0604020202020204" pitchFamily="34" charset="0"/>
              <a:buChar char="•"/>
            </a:pPr>
            <a:r>
              <a:rPr lang="ru-RU" sz="2400" dirty="0">
                <a:latin typeface="Abhaya Libre Regular" panose="020B0604020202020204" charset="0"/>
                <a:cs typeface="Abhaya Libre Regular" panose="020B0604020202020204" charset="0"/>
              </a:rPr>
              <a:t>Дефинирайте проблеми</a:t>
            </a:r>
          </a:p>
          <a:p>
            <a:pPr marL="342900" indent="-342900">
              <a:buFont typeface="Arial" panose="020B0604020202020204" pitchFamily="34" charset="0"/>
              <a:buChar char="•"/>
            </a:pPr>
            <a:r>
              <a:rPr lang="ru-RU" sz="2400" dirty="0">
                <a:latin typeface="Abhaya Libre Regular" panose="020B0604020202020204" charset="0"/>
                <a:cs typeface="Abhaya Libre Regular" panose="020B0604020202020204" charset="0"/>
              </a:rPr>
              <a:t>Проектирайте стойност</a:t>
            </a:r>
          </a:p>
          <a:p>
            <a:pPr marL="342900" indent="-342900">
              <a:buFont typeface="Arial" panose="020B0604020202020204" pitchFamily="34" charset="0"/>
              <a:buChar char="•"/>
            </a:pPr>
            <a:r>
              <a:rPr lang="ru-RU" sz="2400" dirty="0">
                <a:latin typeface="Abhaya Libre Regular" panose="020B0604020202020204" charset="0"/>
                <a:cs typeface="Abhaya Libre Regular" panose="020B0604020202020204" charset="0"/>
              </a:rPr>
              <a:t>Бъдете иновативни</a:t>
            </a:r>
            <a:endParaRPr lang="en-US" sz="2400" dirty="0">
              <a:latin typeface="Abhaya Libre Regular" panose="020B0604020202020204" charset="0"/>
              <a:cs typeface="Abhaya Libre Regular" panose="020B0604020202020204" charset="0"/>
            </a:endParaRPr>
          </a:p>
        </p:txBody>
      </p:sp>
      <p:sp>
        <p:nvSpPr>
          <p:cNvPr id="12" name="TextBox 11"/>
          <p:cNvSpPr txBox="1"/>
          <p:nvPr/>
        </p:nvSpPr>
        <p:spPr>
          <a:xfrm>
            <a:off x="12605308" y="5865439"/>
            <a:ext cx="3962400" cy="1200329"/>
          </a:xfrm>
          <a:prstGeom prst="rect">
            <a:avLst/>
          </a:prstGeom>
          <a:noFill/>
        </p:spPr>
        <p:txBody>
          <a:bodyPr wrap="square" rtlCol="0">
            <a:spAutoFit/>
          </a:bodyPr>
          <a:lstStyle/>
          <a:p>
            <a:r>
              <a:rPr lang="ru-RU" sz="2400" b="1" dirty="0">
                <a:latin typeface="Abhaya Libre Regular" panose="020B0604020202020204" charset="0"/>
                <a:cs typeface="Abhaya Libre Regular" panose="020B0604020202020204" charset="0"/>
              </a:rPr>
              <a:t>Ценност на идеите - Използвайте максимално идеи и възможности</a:t>
            </a:r>
            <a:endParaRPr lang="en-US" sz="2400" b="1" dirty="0">
              <a:latin typeface="Abhaya Libre Regular" panose="020B0604020202020204" charset="0"/>
              <a:cs typeface="Abhaya Libre Regular" panose="020B0604020202020204" charset="0"/>
            </a:endParaRPr>
          </a:p>
        </p:txBody>
      </p:sp>
      <p:pic>
        <p:nvPicPr>
          <p:cNvPr id="1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984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80155" y="837458"/>
            <a:ext cx="17927690" cy="963613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52805">
            <a:off x="6163950" y="-3326906"/>
            <a:ext cx="5364129" cy="5364129"/>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67879">
            <a:off x="16541943" y="7503474"/>
            <a:ext cx="5721823" cy="566980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196164">
            <a:off x="-5667382" y="8118007"/>
            <a:ext cx="11622266" cy="1238807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42319" y="-2559782"/>
            <a:ext cx="3334026" cy="3588482"/>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371492" y="9488339"/>
            <a:ext cx="2556197" cy="2751289"/>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185502">
            <a:off x="-3852602" y="189371"/>
            <a:ext cx="4352147" cy="4346443"/>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7379619">
            <a:off x="2804477" y="10361181"/>
            <a:ext cx="5810576" cy="5802961"/>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6632729">
            <a:off x="18127522" y="1732064"/>
            <a:ext cx="4881157" cy="4874760"/>
          </a:xfrm>
          <a:prstGeom prst="rect">
            <a:avLst/>
          </a:prstGeom>
        </p:spPr>
      </p:pic>
      <p:grpSp>
        <p:nvGrpSpPr>
          <p:cNvPr id="11" name="Group 11"/>
          <p:cNvGrpSpPr/>
          <p:nvPr/>
        </p:nvGrpSpPr>
        <p:grpSpPr>
          <a:xfrm>
            <a:off x="3249428" y="1707515"/>
            <a:ext cx="3086100" cy="2652117"/>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dirty="0"/>
            </a:p>
          </p:txBody>
        </p:sp>
      </p:grpSp>
      <p:grpSp>
        <p:nvGrpSpPr>
          <p:cNvPr id="14" name="Group 14"/>
          <p:cNvGrpSpPr/>
          <p:nvPr/>
        </p:nvGrpSpPr>
        <p:grpSpPr>
          <a:xfrm>
            <a:off x="5709765" y="3152626"/>
            <a:ext cx="3086100" cy="2652117"/>
            <a:chOff x="0" y="0"/>
            <a:chExt cx="812800" cy="698500"/>
          </a:xfrm>
        </p:grpSpPr>
        <p:sp>
          <p:nvSpPr>
            <p:cNvPr id="15" name="Freeform 1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6" name="TextBox 16"/>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dirty="0"/>
            </a:p>
          </p:txBody>
        </p:sp>
      </p:grpSp>
      <p:grpSp>
        <p:nvGrpSpPr>
          <p:cNvPr id="17" name="Group 17"/>
          <p:cNvGrpSpPr/>
          <p:nvPr/>
        </p:nvGrpSpPr>
        <p:grpSpPr>
          <a:xfrm>
            <a:off x="2691707" y="4508851"/>
            <a:ext cx="3643821" cy="3131408"/>
            <a:chOff x="0" y="0"/>
            <a:chExt cx="812800" cy="698500"/>
          </a:xfrm>
        </p:grpSpPr>
        <p:sp>
          <p:nvSpPr>
            <p:cNvPr id="18" name="Freeform 1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9" name="TextBox 1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dirty="0"/>
            </a:p>
          </p:txBody>
        </p:sp>
      </p:grpSp>
      <p:grpSp>
        <p:nvGrpSpPr>
          <p:cNvPr id="20" name="Group 20"/>
          <p:cNvGrpSpPr/>
          <p:nvPr/>
        </p:nvGrpSpPr>
        <p:grpSpPr>
          <a:xfrm>
            <a:off x="5759915" y="6157168"/>
            <a:ext cx="3086100" cy="2652117"/>
            <a:chOff x="0" y="0"/>
            <a:chExt cx="812800" cy="698500"/>
          </a:xfrm>
        </p:grpSpPr>
        <p:sp>
          <p:nvSpPr>
            <p:cNvPr id="21" name="Freeform 2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2" name="TextBox 22"/>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dirty="0"/>
            </a:p>
          </p:txBody>
        </p:sp>
      </p:grpSp>
      <p:grpSp>
        <p:nvGrpSpPr>
          <p:cNvPr id="23" name="Group 23"/>
          <p:cNvGrpSpPr/>
          <p:nvPr/>
        </p:nvGrpSpPr>
        <p:grpSpPr>
          <a:xfrm>
            <a:off x="8182339" y="4478685"/>
            <a:ext cx="3086100" cy="2652117"/>
            <a:chOff x="0" y="0"/>
            <a:chExt cx="812800" cy="698500"/>
          </a:xfrm>
        </p:grpSpPr>
        <p:sp>
          <p:nvSpPr>
            <p:cNvPr id="24" name="Freeform 2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5" name="TextBox 2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dirty="0"/>
            </a:p>
          </p:txBody>
        </p:sp>
      </p:grpSp>
      <p:grpSp>
        <p:nvGrpSpPr>
          <p:cNvPr id="26" name="Group 26"/>
          <p:cNvGrpSpPr/>
          <p:nvPr/>
        </p:nvGrpSpPr>
        <p:grpSpPr>
          <a:xfrm>
            <a:off x="10749353" y="3182792"/>
            <a:ext cx="3086100" cy="2652117"/>
            <a:chOff x="0" y="0"/>
            <a:chExt cx="812800" cy="698500"/>
          </a:xfrm>
        </p:grpSpPr>
        <p:sp>
          <p:nvSpPr>
            <p:cNvPr id="27" name="Freeform 2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8" name="TextBox 2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dirty="0"/>
            </a:p>
          </p:txBody>
        </p:sp>
      </p:grpSp>
      <p:grpSp>
        <p:nvGrpSpPr>
          <p:cNvPr id="29" name="Group 29"/>
          <p:cNvGrpSpPr/>
          <p:nvPr/>
        </p:nvGrpSpPr>
        <p:grpSpPr>
          <a:xfrm>
            <a:off x="10749353" y="5984128"/>
            <a:ext cx="3086100" cy="2652117"/>
            <a:chOff x="0" y="0"/>
            <a:chExt cx="812800" cy="698500"/>
          </a:xfrm>
        </p:grpSpPr>
        <p:sp>
          <p:nvSpPr>
            <p:cNvPr id="30" name="Freeform 3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31" name="TextBox 3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dirty="0"/>
            </a:p>
          </p:txBody>
        </p:sp>
      </p:grpSp>
      <p:grpSp>
        <p:nvGrpSpPr>
          <p:cNvPr id="32" name="Group 32"/>
          <p:cNvGrpSpPr/>
          <p:nvPr/>
        </p:nvGrpSpPr>
        <p:grpSpPr>
          <a:xfrm>
            <a:off x="13225533" y="4508851"/>
            <a:ext cx="3086100" cy="2652117"/>
            <a:chOff x="0" y="0"/>
            <a:chExt cx="812800" cy="698500"/>
          </a:xfrm>
        </p:grpSpPr>
        <p:sp>
          <p:nvSpPr>
            <p:cNvPr id="33" name="Freeform 3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34" name="TextBox 3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dirty="0"/>
            </a:p>
          </p:txBody>
        </p:sp>
      </p:grpSp>
      <p:pic>
        <p:nvPicPr>
          <p:cNvPr id="35" name="Picture 35"/>
          <p:cNvPicPr>
            <a:picLocks noChangeAspect="1"/>
          </p:cNvPicPr>
          <p:nvPr/>
        </p:nvPicPr>
        <p:blipFill>
          <a:blip r:embed="rId18"/>
          <a:srcRect/>
          <a:stretch>
            <a:fillRect/>
          </a:stretch>
        </p:blipFill>
        <p:spPr>
          <a:xfrm>
            <a:off x="16418708" y="0"/>
            <a:ext cx="1869292" cy="1869292"/>
          </a:xfrm>
          <a:prstGeom prst="rect">
            <a:avLst/>
          </a:prstGeom>
        </p:spPr>
      </p:pic>
      <p:pic>
        <p:nvPicPr>
          <p:cNvPr id="36" name="Picture 36"/>
          <p:cNvPicPr>
            <a:picLocks noChangeAspect="1"/>
          </p:cNvPicPr>
          <p:nvPr/>
        </p:nvPicPr>
        <p:blipFill>
          <a:blip r:embed="rId19"/>
          <a:srcRect/>
          <a:stretch>
            <a:fillRect/>
          </a:stretch>
        </p:blipFill>
        <p:spPr>
          <a:xfrm>
            <a:off x="3687102" y="2559643"/>
            <a:ext cx="2210751" cy="947860"/>
          </a:xfrm>
          <a:prstGeom prst="rect">
            <a:avLst/>
          </a:prstGeom>
        </p:spPr>
      </p:pic>
      <p:pic>
        <p:nvPicPr>
          <p:cNvPr id="37" name="Picture 37"/>
          <p:cNvPicPr>
            <a:picLocks noChangeAspect="1"/>
          </p:cNvPicPr>
          <p:nvPr/>
        </p:nvPicPr>
        <p:blipFill>
          <a:blip r:embed="rId20"/>
          <a:srcRect/>
          <a:stretch>
            <a:fillRect/>
          </a:stretch>
        </p:blipFill>
        <p:spPr>
          <a:xfrm>
            <a:off x="6243886" y="3864404"/>
            <a:ext cx="2017858" cy="1288893"/>
          </a:xfrm>
          <a:prstGeom prst="rect">
            <a:avLst/>
          </a:prstGeom>
        </p:spPr>
      </p:pic>
      <p:pic>
        <p:nvPicPr>
          <p:cNvPr id="38" name="Picture 38"/>
          <p:cNvPicPr>
            <a:picLocks noChangeAspect="1"/>
          </p:cNvPicPr>
          <p:nvPr/>
        </p:nvPicPr>
        <p:blipFill>
          <a:blip r:embed="rId21"/>
          <a:srcRect/>
          <a:stretch>
            <a:fillRect/>
          </a:stretch>
        </p:blipFill>
        <p:spPr>
          <a:xfrm>
            <a:off x="2989668" y="5655524"/>
            <a:ext cx="3047900" cy="793115"/>
          </a:xfrm>
          <a:prstGeom prst="rect">
            <a:avLst/>
          </a:prstGeom>
        </p:spPr>
      </p:pic>
      <p:pic>
        <p:nvPicPr>
          <p:cNvPr id="39" name="Picture 39"/>
          <p:cNvPicPr>
            <a:picLocks noChangeAspect="1"/>
          </p:cNvPicPr>
          <p:nvPr/>
        </p:nvPicPr>
        <p:blipFill>
          <a:blip r:embed="rId22"/>
          <a:srcRect/>
          <a:stretch>
            <a:fillRect/>
          </a:stretch>
        </p:blipFill>
        <p:spPr>
          <a:xfrm>
            <a:off x="8630487" y="5274869"/>
            <a:ext cx="2189806" cy="937237"/>
          </a:xfrm>
          <a:prstGeom prst="rect">
            <a:avLst/>
          </a:prstGeom>
        </p:spPr>
      </p:pic>
      <p:pic>
        <p:nvPicPr>
          <p:cNvPr id="40" name="Picture 40"/>
          <p:cNvPicPr>
            <a:picLocks noChangeAspect="1"/>
          </p:cNvPicPr>
          <p:nvPr/>
        </p:nvPicPr>
        <p:blipFill>
          <a:blip r:embed="rId23"/>
          <a:srcRect/>
          <a:stretch>
            <a:fillRect/>
          </a:stretch>
        </p:blipFill>
        <p:spPr>
          <a:xfrm>
            <a:off x="11121878" y="4169443"/>
            <a:ext cx="2341050" cy="698495"/>
          </a:xfrm>
          <a:prstGeom prst="rect">
            <a:avLst/>
          </a:prstGeom>
        </p:spPr>
      </p:pic>
      <p:pic>
        <p:nvPicPr>
          <p:cNvPr id="41" name="Picture 41"/>
          <p:cNvPicPr>
            <a:picLocks noChangeAspect="1"/>
          </p:cNvPicPr>
          <p:nvPr/>
        </p:nvPicPr>
        <p:blipFill>
          <a:blip r:embed="rId24"/>
          <a:srcRect/>
          <a:stretch>
            <a:fillRect/>
          </a:stretch>
        </p:blipFill>
        <p:spPr>
          <a:xfrm>
            <a:off x="13225533" y="5274869"/>
            <a:ext cx="2941124" cy="1105653"/>
          </a:xfrm>
          <a:prstGeom prst="rect">
            <a:avLst/>
          </a:prstGeom>
        </p:spPr>
      </p:pic>
      <p:pic>
        <p:nvPicPr>
          <p:cNvPr id="42" name="Picture 42"/>
          <p:cNvPicPr>
            <a:picLocks noChangeAspect="1"/>
          </p:cNvPicPr>
          <p:nvPr/>
        </p:nvPicPr>
        <p:blipFill>
          <a:blip r:embed="rId25"/>
          <a:srcRect/>
          <a:stretch>
            <a:fillRect/>
          </a:stretch>
        </p:blipFill>
        <p:spPr>
          <a:xfrm>
            <a:off x="11121878" y="6279508"/>
            <a:ext cx="2425650" cy="2061358"/>
          </a:xfrm>
          <a:prstGeom prst="rect">
            <a:avLst/>
          </a:prstGeom>
        </p:spPr>
      </p:pic>
      <p:pic>
        <p:nvPicPr>
          <p:cNvPr id="43" name="Picture 43"/>
          <p:cNvPicPr>
            <a:picLocks noChangeAspect="1"/>
          </p:cNvPicPr>
          <p:nvPr/>
        </p:nvPicPr>
        <p:blipFill>
          <a:blip r:embed="rId26"/>
          <a:srcRect/>
          <a:stretch>
            <a:fillRect/>
          </a:stretch>
        </p:blipFill>
        <p:spPr>
          <a:xfrm>
            <a:off x="5831152" y="6271468"/>
            <a:ext cx="3014863" cy="2131759"/>
          </a:xfrm>
          <a:prstGeom prst="rect">
            <a:avLst/>
          </a:prstGeom>
        </p:spPr>
      </p:pic>
      <p:sp>
        <p:nvSpPr>
          <p:cNvPr id="44" name="TextBox 44"/>
          <p:cNvSpPr txBox="1"/>
          <p:nvPr/>
        </p:nvSpPr>
        <p:spPr>
          <a:xfrm>
            <a:off x="6608984" y="1228725"/>
            <a:ext cx="8280738" cy="770736"/>
          </a:xfrm>
          <a:prstGeom prst="rect">
            <a:avLst/>
          </a:prstGeom>
        </p:spPr>
        <p:txBody>
          <a:bodyPr lIns="0" tIns="0" rIns="0" bIns="0" rtlCol="0" anchor="t">
            <a:spAutoFit/>
          </a:bodyPr>
          <a:lstStyle/>
          <a:p>
            <a:pPr>
              <a:lnSpc>
                <a:spcPts val="5449"/>
              </a:lnSpc>
            </a:pPr>
            <a:r>
              <a:rPr lang="bg-BG" sz="6410" dirty="0">
                <a:solidFill>
                  <a:srgbClr val="000000"/>
                </a:solidFill>
                <a:latin typeface="Abhaya Libre Regular Bold"/>
              </a:rPr>
              <a:t>Консорциум</a:t>
            </a:r>
            <a:endParaRPr lang="en-US" sz="6410" dirty="0">
              <a:solidFill>
                <a:srgbClr val="000000"/>
              </a:solidFill>
              <a:latin typeface="Abhaya Libre Regular Bold"/>
            </a:endParaRPr>
          </a:p>
        </p:txBody>
      </p:sp>
      <p:pic>
        <p:nvPicPr>
          <p:cNvPr id="46" name="Picture 45"/>
          <p:cNvPicPr>
            <a:picLocks noChangeAspect="1"/>
          </p:cNvPicPr>
          <p:nvPr/>
        </p:nvPicPr>
        <p:blipFill>
          <a:blip r:embed="rId27"/>
          <a:stretch>
            <a:fillRect/>
          </a:stretch>
        </p:blipFill>
        <p:spPr>
          <a:xfrm>
            <a:off x="7819223" y="9113402"/>
            <a:ext cx="3420152" cy="749873"/>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sp>
        <p:nvSpPr>
          <p:cNvPr id="8" name="TextBox 8"/>
          <p:cNvSpPr txBox="1"/>
          <p:nvPr/>
        </p:nvSpPr>
        <p:spPr>
          <a:xfrm>
            <a:off x="1345614" y="1984857"/>
            <a:ext cx="15574649" cy="4779514"/>
          </a:xfrm>
          <a:prstGeom prst="rect">
            <a:avLst/>
          </a:prstGeom>
        </p:spPr>
        <p:txBody>
          <a:bodyPr wrap="square" lIns="0" tIns="0" rIns="0" bIns="0" rtlCol="0" anchor="t">
            <a:spAutoFit/>
          </a:bodyPr>
          <a:lstStyle/>
          <a:p>
            <a:pPr algn="just">
              <a:lnSpc>
                <a:spcPts val="3359"/>
              </a:lnSpc>
            </a:pPr>
            <a:r>
              <a:rPr lang="ru-RU" sz="2400" spc="-36" dirty="0">
                <a:solidFill>
                  <a:srgbClr val="000000"/>
                </a:solidFill>
                <a:latin typeface="Abhaya Libre Regular"/>
              </a:rPr>
              <a:t>Откриването на възможности включва идентификацията и използването на възможности за създаване на стойност, като се изследват социалните, екологичните и икономическите аспекти на пазара, както и откриването на нужди и предизвикателства, които трябва да бъдат решени. Допълнително, това включва способността да се създават нови връзки и да се съчетават различни елементи на пазара, за да се създават възможности за създаване на стойност.</a:t>
            </a:r>
          </a:p>
          <a:p>
            <a:pPr algn="just">
              <a:lnSpc>
                <a:spcPts val="3359"/>
              </a:lnSpc>
            </a:pPr>
            <a:endParaRPr lang="ru-RU"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ru-RU" sz="2400" spc="-36" dirty="0">
                <a:solidFill>
                  <a:srgbClr val="000000"/>
                </a:solidFill>
                <a:latin typeface="Abhaya Libre Regular"/>
              </a:rPr>
              <a:t>Използвайте вашето въображение и умения, за да откривате възможности за създаване на стойност.</a:t>
            </a:r>
          </a:p>
          <a:p>
            <a:pPr marL="342900" indent="-342900" algn="just">
              <a:lnSpc>
                <a:spcPts val="3359"/>
              </a:lnSpc>
              <a:buFont typeface="Arial" panose="020B0604020202020204" pitchFamily="34" charset="0"/>
              <a:buChar char="•"/>
            </a:pPr>
            <a:r>
              <a:rPr lang="ru-RU" sz="2400" spc="-36" dirty="0">
                <a:solidFill>
                  <a:srgbClr val="000000"/>
                </a:solidFill>
                <a:latin typeface="Abhaya Libre Regular"/>
              </a:rPr>
              <a:t>Идентифицирайте, създайте и използвайте възможности.</a:t>
            </a:r>
          </a:p>
          <a:p>
            <a:pPr marL="342900" indent="-342900" algn="just">
              <a:lnSpc>
                <a:spcPts val="3359"/>
              </a:lnSpc>
              <a:buFont typeface="Arial" panose="020B0604020202020204" pitchFamily="34" charset="0"/>
              <a:buChar char="•"/>
            </a:pPr>
            <a:r>
              <a:rPr lang="ru-RU" sz="2400" spc="-36" dirty="0">
                <a:solidFill>
                  <a:srgbClr val="000000"/>
                </a:solidFill>
                <a:latin typeface="Abhaya Libre Regular"/>
              </a:rPr>
              <a:t>Фокусирайте се върху предизвикателствата.</a:t>
            </a:r>
          </a:p>
          <a:p>
            <a:pPr marL="342900" indent="-342900" algn="just">
              <a:lnSpc>
                <a:spcPts val="3359"/>
              </a:lnSpc>
              <a:buFont typeface="Arial" panose="020B0604020202020204" pitchFamily="34" charset="0"/>
              <a:buChar char="•"/>
            </a:pPr>
            <a:r>
              <a:rPr lang="ru-RU" sz="2400" spc="-36" dirty="0">
                <a:solidFill>
                  <a:srgbClr val="000000"/>
                </a:solidFill>
                <a:latin typeface="Abhaya Libre Regular"/>
              </a:rPr>
              <a:t>Откривайте нуждите.</a:t>
            </a:r>
          </a:p>
          <a:p>
            <a:pPr marL="342900" indent="-342900" algn="just">
              <a:lnSpc>
                <a:spcPts val="3359"/>
              </a:lnSpc>
              <a:buFont typeface="Arial" panose="020B0604020202020204" pitchFamily="34" charset="0"/>
              <a:buChar char="•"/>
            </a:pPr>
            <a:r>
              <a:rPr lang="ru-RU" sz="2400" spc="-36" dirty="0">
                <a:solidFill>
                  <a:srgbClr val="000000"/>
                </a:solidFill>
                <a:latin typeface="Abhaya Libre Regular"/>
              </a:rPr>
              <a:t>Анализирайте контекста.</a:t>
            </a:r>
            <a:endParaRPr lang="en-US" sz="2400" spc="-36" dirty="0">
              <a:solidFill>
                <a:srgbClr val="000000"/>
              </a:solidFill>
              <a:latin typeface="Abhaya Libre Regular"/>
            </a:endParaRPr>
          </a:p>
        </p:txBody>
      </p:sp>
      <p:sp>
        <p:nvSpPr>
          <p:cNvPr id="9" name="TextBox 9"/>
          <p:cNvSpPr txBox="1"/>
          <p:nvPr/>
        </p:nvSpPr>
        <p:spPr>
          <a:xfrm>
            <a:off x="1460331" y="522694"/>
            <a:ext cx="15367338" cy="1458476"/>
          </a:xfrm>
          <a:prstGeom prst="rect">
            <a:avLst/>
          </a:prstGeom>
        </p:spPr>
        <p:txBody>
          <a:bodyPr wrap="square" lIns="0" tIns="0" rIns="0" bIns="0" rtlCol="0" anchor="t">
            <a:spAutoFit/>
          </a:bodyPr>
          <a:lstStyle/>
          <a:p>
            <a:pPr algn="ctr">
              <a:lnSpc>
                <a:spcPts val="5449"/>
              </a:lnSpc>
            </a:pPr>
            <a:r>
              <a:rPr lang="ru-RU" sz="6410" dirty="0">
                <a:solidFill>
                  <a:srgbClr val="000000"/>
                </a:solidFill>
                <a:latin typeface="Abhaya Libre Regular"/>
              </a:rPr>
              <a:t>Европейска рамка за предприемачески умения</a:t>
            </a:r>
          </a:p>
        </p:txBody>
      </p:sp>
      <p:pic>
        <p:nvPicPr>
          <p:cNvPr id="7" name="Picture 6" descr="Chart&#10;&#10;Description automatically generated">
            <a:extLst>
              <a:ext uri="{FF2B5EF4-FFF2-40B4-BE49-F238E27FC236}">
                <a16:creationId xmlns:a16="http://schemas.microsoft.com/office/drawing/2014/main" xmlns="" id="{6696C20A-1460-8480-CF62-36916DD5E6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80750" y="5143500"/>
            <a:ext cx="5339513" cy="2996524"/>
          </a:xfrm>
          <a:prstGeom prst="rect">
            <a:avLst/>
          </a:prstGeom>
        </p:spPr>
      </p:pic>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31342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98262"/>
            <a:ext cx="19062365" cy="3086100"/>
            <a:chOff x="0" y="0"/>
            <a:chExt cx="5020540" cy="812800"/>
          </a:xfrm>
        </p:grpSpPr>
        <p:sp>
          <p:nvSpPr>
            <p:cNvPr id="3" name="Freeform 3"/>
            <p:cNvSpPr/>
            <p:nvPr/>
          </p:nvSpPr>
          <p:spPr>
            <a:xfrm>
              <a:off x="0" y="0"/>
              <a:ext cx="5020540" cy="812800"/>
            </a:xfrm>
            <a:custGeom>
              <a:avLst/>
              <a:gdLst/>
              <a:ahLst/>
              <a:cxnLst/>
              <a:rect l="l" t="t" r="r" b="b"/>
              <a:pathLst>
                <a:path w="5020540" h="812800">
                  <a:moveTo>
                    <a:pt x="0" y="0"/>
                  </a:moveTo>
                  <a:lnTo>
                    <a:pt x="5020540" y="0"/>
                  </a:lnTo>
                  <a:lnTo>
                    <a:pt x="5020540" y="812800"/>
                  </a:lnTo>
                  <a:lnTo>
                    <a:pt x="0" y="812800"/>
                  </a:lnTo>
                  <a:close/>
                </a:path>
              </a:pathLst>
            </a:custGeom>
            <a:solidFill>
              <a:srgbClr val="D0E9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947194">
            <a:off x="6660949" y="7604935"/>
            <a:ext cx="5364129" cy="5364129"/>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632120">
            <a:off x="-2431639" y="-1705919"/>
            <a:ext cx="5721823" cy="56698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571149">
            <a:off x="-2523144" y="7570662"/>
            <a:ext cx="6836042" cy="6773896"/>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800000">
            <a:off x="15156600" y="8264626"/>
            <a:ext cx="3334026" cy="3588482"/>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800000">
            <a:off x="1904437" y="-772267"/>
            <a:ext cx="2556197" cy="2751289"/>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9614497">
            <a:off x="17189899" y="6091404"/>
            <a:ext cx="4352147" cy="4346443"/>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420380">
            <a:off x="5570971" y="-4349323"/>
            <a:ext cx="5810576" cy="5802961"/>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167270">
            <a:off x="-3176552" y="4860538"/>
            <a:ext cx="4881157" cy="4874760"/>
          </a:xfrm>
          <a:prstGeom prst="rect">
            <a:avLst/>
          </a:prstGeom>
        </p:spPr>
      </p:pic>
      <p:grpSp>
        <p:nvGrpSpPr>
          <p:cNvPr id="13" name="Group 13"/>
          <p:cNvGrpSpPr/>
          <p:nvPr/>
        </p:nvGrpSpPr>
        <p:grpSpPr>
          <a:xfrm rot="-10800000">
            <a:off x="1170764" y="8531326"/>
            <a:ext cx="2900572" cy="807705"/>
            <a:chOff x="0" y="0"/>
            <a:chExt cx="3867430" cy="1076939"/>
          </a:xfrm>
        </p:grpSpPr>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0" y="458151"/>
              <a:ext cx="3867430" cy="618789"/>
            </a:xfrm>
            <a:prstGeom prst="rect">
              <a:avLst/>
            </a:prstGeom>
          </p:spPr>
        </p:pic>
      </p:grpSp>
      <p:sp>
        <p:nvSpPr>
          <p:cNvPr id="16" name="TextBox 16"/>
          <p:cNvSpPr txBox="1"/>
          <p:nvPr/>
        </p:nvSpPr>
        <p:spPr>
          <a:xfrm>
            <a:off x="1644078" y="3927369"/>
            <a:ext cx="15397869" cy="1904367"/>
          </a:xfrm>
          <a:prstGeom prst="rect">
            <a:avLst/>
          </a:prstGeom>
        </p:spPr>
        <p:txBody>
          <a:bodyPr wrap="square" lIns="0" tIns="0" rIns="0" bIns="0" rtlCol="0" anchor="t">
            <a:spAutoFit/>
          </a:bodyPr>
          <a:lstStyle/>
          <a:p>
            <a:pPr algn="ctr">
              <a:lnSpc>
                <a:spcPct val="150000"/>
              </a:lnSpc>
            </a:pPr>
            <a:r>
              <a:rPr lang="bg-BG" sz="9000" dirty="0">
                <a:solidFill>
                  <a:srgbClr val="04989E"/>
                </a:solidFill>
                <a:latin typeface="Abhaya Libre Regular"/>
              </a:rPr>
              <a:t>Примери за добри практики</a:t>
            </a:r>
            <a:endParaRPr lang="en-US" sz="9000" dirty="0">
              <a:solidFill>
                <a:srgbClr val="04989E"/>
              </a:solidFill>
              <a:latin typeface="Abhaya Libre Regular"/>
            </a:endParaRPr>
          </a:p>
        </p:txBody>
      </p:sp>
      <p:pic>
        <p:nvPicPr>
          <p:cNvPr id="17" name="Picture 17"/>
          <p:cNvPicPr>
            <a:picLocks noChangeAspect="1"/>
          </p:cNvPicPr>
          <p:nvPr/>
        </p:nvPicPr>
        <p:blipFill>
          <a:blip r:embed="rId17"/>
          <a:srcRect/>
          <a:stretch>
            <a:fillRect/>
          </a:stretch>
        </p:blipFill>
        <p:spPr>
          <a:xfrm>
            <a:off x="16418708" y="0"/>
            <a:ext cx="1869292" cy="1869292"/>
          </a:xfrm>
          <a:prstGeom prst="rect">
            <a:avLst/>
          </a:prstGeom>
        </p:spPr>
      </p:pic>
      <p:pic>
        <p:nvPicPr>
          <p:cNvPr id="19"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1972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447800" y="2279571"/>
            <a:ext cx="7848600" cy="6540252"/>
          </a:xfrm>
          <a:prstGeom prst="rect">
            <a:avLst/>
          </a:prstGeom>
        </p:spPr>
        <p:txBody>
          <a:bodyPr wrap="square" lIns="0" tIns="0" rIns="0" bIns="0" rtlCol="0" anchor="t">
            <a:spAutoFit/>
          </a:bodyPr>
          <a:lstStyle/>
          <a:p>
            <a:pPr algn="just">
              <a:lnSpc>
                <a:spcPts val="3359"/>
              </a:lnSpc>
            </a:pPr>
            <a:r>
              <a:rPr lang="bg-BG" sz="2400" spc="-36" dirty="0" smtClean="0">
                <a:solidFill>
                  <a:srgbClr val="000000"/>
                </a:solidFill>
                <a:latin typeface="Abhaya Libre Regular"/>
              </a:rPr>
              <a:t>Кока-Кола: </a:t>
            </a:r>
            <a:r>
              <a:rPr lang="bg-BG" sz="2400" spc="-36" dirty="0">
                <a:solidFill>
                  <a:srgbClr val="000000"/>
                </a:solidFill>
                <a:latin typeface="Abhaya Libre Regular"/>
              </a:rPr>
              <a:t>нула захар, нула кофеин</a:t>
            </a:r>
            <a:endParaRPr lang="pt-BR" sz="2400" spc="-36" dirty="0">
              <a:solidFill>
                <a:srgbClr val="000000"/>
              </a:solidFill>
              <a:latin typeface="Abhaya Libre Regular"/>
            </a:endParaRPr>
          </a:p>
          <a:p>
            <a:pPr algn="just">
              <a:lnSpc>
                <a:spcPts val="3359"/>
              </a:lnSpc>
            </a:pPr>
            <a:endParaRPr lang="pt-BR" sz="2400" spc="-36" dirty="0">
              <a:solidFill>
                <a:srgbClr val="000000"/>
              </a:solidFill>
              <a:latin typeface="Abhaya Libre Regular"/>
            </a:endParaRPr>
          </a:p>
          <a:p>
            <a:pPr algn="just">
              <a:lnSpc>
                <a:spcPts val="3359"/>
              </a:lnSpc>
            </a:pPr>
            <a:r>
              <a:rPr lang="ru-RU" sz="2400" spc="-36" dirty="0">
                <a:solidFill>
                  <a:srgbClr val="000000"/>
                </a:solidFill>
                <a:latin typeface="Abhaya Libre Regular"/>
              </a:rPr>
              <a:t>Кока-Кола стартира нова кампания, ориентирана към социалните медии, за да популяризира пускането на най-новия си продукт, Кока-Кола Zero Sugar Zero Caffeine, позиционирайки </a:t>
            </a:r>
            <a:r>
              <a:rPr lang="ru-RU" sz="2400" spc="-36" dirty="0" err="1">
                <a:solidFill>
                  <a:srgbClr val="000000"/>
                </a:solidFill>
                <a:latin typeface="Abhaya Libre Regular"/>
              </a:rPr>
              <a:t>го</a:t>
            </a:r>
            <a:r>
              <a:rPr lang="ru-RU" sz="2400" spc="-36" dirty="0">
                <a:solidFill>
                  <a:srgbClr val="000000"/>
                </a:solidFill>
                <a:latin typeface="Abhaya Libre Regular"/>
              </a:rPr>
              <a:t> </a:t>
            </a:r>
            <a:r>
              <a:rPr lang="ru-RU" sz="2400" spc="-36" dirty="0" err="1" smtClean="0">
                <a:solidFill>
                  <a:srgbClr val="000000"/>
                </a:solidFill>
                <a:latin typeface="Abhaya Libre Regular"/>
              </a:rPr>
              <a:t>като</a:t>
            </a:r>
            <a:r>
              <a:rPr lang="ru-RU" sz="2400" spc="-36" dirty="0">
                <a:solidFill>
                  <a:srgbClr val="000000"/>
                </a:solidFill>
                <a:latin typeface="Abhaya Libre Regular"/>
              </a:rPr>
              <a:t> </a:t>
            </a:r>
            <a:r>
              <a:rPr lang="ru-RU" sz="2400" spc="-36" dirty="0" err="1" smtClean="0">
                <a:solidFill>
                  <a:srgbClr val="000000"/>
                </a:solidFill>
                <a:latin typeface="Abhaya Libre Regular"/>
              </a:rPr>
              <a:t>алтернатива</a:t>
            </a:r>
            <a:r>
              <a:rPr lang="ru-RU" sz="2400" spc="-36" dirty="0" smtClean="0">
                <a:solidFill>
                  <a:srgbClr val="000000"/>
                </a:solidFill>
                <a:latin typeface="Abhaya Libre Regular"/>
              </a:rPr>
              <a:t> </a:t>
            </a:r>
            <a:r>
              <a:rPr lang="ru-RU" sz="2400" spc="-36" dirty="0">
                <a:solidFill>
                  <a:srgbClr val="000000"/>
                </a:solidFill>
                <a:latin typeface="Abhaya Libre Regular"/>
              </a:rPr>
              <a:t>на другите напитки на </a:t>
            </a:r>
            <a:r>
              <a:rPr lang="ru-RU" sz="2400" spc="-36" dirty="0" smtClean="0">
                <a:solidFill>
                  <a:srgbClr val="000000"/>
                </a:solidFill>
                <a:latin typeface="Abhaya Libre Regular"/>
              </a:rPr>
              <a:t>Кока-Кола, </a:t>
            </a:r>
            <a:r>
              <a:rPr lang="ru-RU" sz="2400" spc="-36" dirty="0" err="1" smtClean="0">
                <a:solidFill>
                  <a:srgbClr val="000000"/>
                </a:solidFill>
                <a:latin typeface="Abhaya Libre Regular"/>
              </a:rPr>
              <a:t>което</a:t>
            </a:r>
            <a:r>
              <a:rPr lang="ru-RU" sz="2400" spc="-36" dirty="0" smtClean="0">
                <a:solidFill>
                  <a:srgbClr val="000000"/>
                </a:solidFill>
                <a:latin typeface="Abhaya Libre Regular"/>
              </a:rPr>
              <a:t> </a:t>
            </a:r>
            <a:r>
              <a:rPr lang="ru-RU" sz="2400" spc="-36" dirty="0" err="1" smtClean="0">
                <a:solidFill>
                  <a:srgbClr val="000000"/>
                </a:solidFill>
                <a:latin typeface="Abhaya Libre Regular"/>
              </a:rPr>
              <a:t>може</a:t>
            </a:r>
            <a:r>
              <a:rPr lang="ru-RU" sz="2400" spc="-36" dirty="0" smtClean="0">
                <a:solidFill>
                  <a:srgbClr val="000000"/>
                </a:solidFill>
                <a:latin typeface="Abhaya Libre Regular"/>
              </a:rPr>
              <a:t> да се </a:t>
            </a:r>
            <a:r>
              <a:rPr lang="ru-RU" sz="2400" spc="-36" dirty="0" err="1" smtClean="0">
                <a:solidFill>
                  <a:srgbClr val="000000"/>
                </a:solidFill>
                <a:latin typeface="Abhaya Libre Regular"/>
              </a:rPr>
              <a:t>консумира</a:t>
            </a:r>
            <a:r>
              <a:rPr lang="ru-RU" sz="2400" spc="-36" dirty="0" smtClean="0">
                <a:solidFill>
                  <a:srgbClr val="000000"/>
                </a:solidFill>
                <a:latin typeface="Abhaya Libre Regular"/>
              </a:rPr>
              <a:t> по всяко </a:t>
            </a:r>
            <a:r>
              <a:rPr lang="ru-RU" sz="2400" spc="-36" dirty="0" err="1" smtClean="0">
                <a:solidFill>
                  <a:srgbClr val="000000"/>
                </a:solidFill>
                <a:latin typeface="Abhaya Libre Regular"/>
              </a:rPr>
              <a:t>време</a:t>
            </a:r>
            <a:r>
              <a:rPr lang="ru-RU" sz="2400" spc="-36" dirty="0" smtClean="0">
                <a:solidFill>
                  <a:srgbClr val="000000"/>
                </a:solidFill>
                <a:latin typeface="Abhaya Libre Regular"/>
              </a:rPr>
              <a:t> на </a:t>
            </a:r>
            <a:r>
              <a:rPr lang="ru-RU" sz="2400" spc="-36" dirty="0" err="1" smtClean="0">
                <a:solidFill>
                  <a:srgbClr val="000000"/>
                </a:solidFill>
                <a:latin typeface="Abhaya Libre Regular"/>
              </a:rPr>
              <a:t>деня</a:t>
            </a:r>
            <a:r>
              <a:rPr lang="ru-RU" sz="2400" spc="-36" dirty="0">
                <a:solidFill>
                  <a:srgbClr val="000000"/>
                </a:solidFill>
                <a:latin typeface="Abhaya Libre Regular"/>
              </a:rPr>
              <a:t> </a:t>
            </a:r>
            <a:r>
              <a:rPr lang="ru-RU" sz="2400" spc="-36" dirty="0" smtClean="0">
                <a:solidFill>
                  <a:srgbClr val="000000"/>
                </a:solidFill>
                <a:latin typeface="Abhaya Libre Regular"/>
              </a:rPr>
              <a:t>и при </a:t>
            </a:r>
            <a:r>
              <a:rPr lang="ru-RU" sz="2400" spc="-36" dirty="0" err="1" smtClean="0">
                <a:solidFill>
                  <a:srgbClr val="000000"/>
                </a:solidFill>
                <a:latin typeface="Abhaya Libre Regular"/>
              </a:rPr>
              <a:t>всякакви</a:t>
            </a:r>
            <a:r>
              <a:rPr lang="ru-RU" sz="2400" spc="-36" dirty="0" smtClean="0">
                <a:solidFill>
                  <a:srgbClr val="000000"/>
                </a:solidFill>
                <a:latin typeface="Abhaya Libre Regular"/>
              </a:rPr>
              <a:t> поводи. </a:t>
            </a:r>
            <a:endParaRPr lang="ru-RU" sz="2400" spc="-36" dirty="0">
              <a:solidFill>
                <a:srgbClr val="000000"/>
              </a:solidFill>
              <a:latin typeface="Abhaya Libre Regular"/>
            </a:endParaRPr>
          </a:p>
          <a:p>
            <a:pPr algn="just">
              <a:lnSpc>
                <a:spcPts val="3359"/>
              </a:lnSpc>
            </a:pPr>
            <a:endParaRPr lang="ru-RU" sz="2400" spc="-36" dirty="0">
              <a:solidFill>
                <a:srgbClr val="000000"/>
              </a:solidFill>
              <a:latin typeface="Abhaya Libre Regular"/>
            </a:endParaRPr>
          </a:p>
          <a:p>
            <a:pPr algn="just">
              <a:lnSpc>
                <a:spcPts val="3359"/>
              </a:lnSpc>
            </a:pPr>
            <a:r>
              <a:rPr lang="ru-RU" sz="2400" spc="-36" dirty="0" err="1" smtClean="0">
                <a:solidFill>
                  <a:srgbClr val="000000"/>
                </a:solidFill>
                <a:latin typeface="Abhaya Libre Regular"/>
              </a:rPr>
              <a:t>Промотиран</a:t>
            </a:r>
            <a:r>
              <a:rPr lang="ru-RU" sz="2400" spc="-36" dirty="0" smtClean="0">
                <a:solidFill>
                  <a:srgbClr val="000000"/>
                </a:solidFill>
                <a:latin typeface="Abhaya Libre Regular"/>
              </a:rPr>
              <a:t> </a:t>
            </a:r>
            <a:r>
              <a:rPr lang="ru-RU" sz="2400" spc="-36" dirty="0">
                <a:solidFill>
                  <a:srgbClr val="000000"/>
                </a:solidFill>
                <a:latin typeface="Abhaya Libre Regular"/>
              </a:rPr>
              <a:t>под лозунга "Никога не е твърде късно за малко радост!", новата кампания </a:t>
            </a:r>
            <a:r>
              <a:rPr lang="ru-RU" sz="2400" spc="-36" dirty="0" smtClean="0">
                <a:solidFill>
                  <a:srgbClr val="000000"/>
                </a:solidFill>
                <a:latin typeface="Abhaya Libre Regular"/>
              </a:rPr>
              <a:t>за продукта </a:t>
            </a:r>
            <a:r>
              <a:rPr lang="ru-RU" sz="2400" spc="-36" dirty="0" err="1" smtClean="0">
                <a:solidFill>
                  <a:srgbClr val="000000"/>
                </a:solidFill>
                <a:latin typeface="Abhaya Libre Regular"/>
              </a:rPr>
              <a:t>бе</a:t>
            </a:r>
            <a:r>
              <a:rPr lang="ru-RU" sz="2400" spc="-36" dirty="0" smtClean="0">
                <a:solidFill>
                  <a:srgbClr val="000000"/>
                </a:solidFill>
                <a:latin typeface="Abhaya Libre Regular"/>
              </a:rPr>
              <a:t> </a:t>
            </a:r>
            <a:r>
              <a:rPr lang="ru-RU" sz="2400" spc="-36" dirty="0">
                <a:solidFill>
                  <a:srgbClr val="000000"/>
                </a:solidFill>
                <a:latin typeface="Abhaya Libre Regular"/>
              </a:rPr>
              <a:t>стартирана с това, което гигантът в производството на безалкохолни напитки твърди, че е "</a:t>
            </a:r>
            <a:r>
              <a:rPr lang="ru-RU" sz="2400" spc="-36" dirty="0" err="1">
                <a:solidFill>
                  <a:srgbClr val="000000"/>
                </a:solidFill>
                <a:latin typeface="Abhaya Libre Regular"/>
              </a:rPr>
              <a:t>първият</a:t>
            </a:r>
            <a:r>
              <a:rPr lang="ru-RU" sz="2400" spc="-36" dirty="0">
                <a:solidFill>
                  <a:srgbClr val="000000"/>
                </a:solidFill>
                <a:latin typeface="Abhaya Libre Regular"/>
              </a:rPr>
              <a:t> </a:t>
            </a:r>
            <a:r>
              <a:rPr lang="ru-RU" sz="2400" spc="-36" dirty="0" err="1" smtClean="0">
                <a:solidFill>
                  <a:srgbClr val="000000"/>
                </a:solidFill>
                <a:latin typeface="Abhaya Libre Regular"/>
              </a:rPr>
              <a:t>Инст</a:t>
            </a:r>
            <a:r>
              <a:rPr lang="bg-BG" sz="2400" spc="-36" dirty="0" err="1" smtClean="0">
                <a:solidFill>
                  <a:srgbClr val="000000"/>
                </a:solidFill>
                <a:latin typeface="Abhaya Libre Regular"/>
              </a:rPr>
              <a:t>аграм</a:t>
            </a:r>
            <a:r>
              <a:rPr lang="en-US" sz="2400" spc="-36" dirty="0" smtClean="0">
                <a:solidFill>
                  <a:srgbClr val="000000"/>
                </a:solidFill>
                <a:latin typeface="Abhaya Libre Regular"/>
              </a:rPr>
              <a:t>”</a:t>
            </a:r>
            <a:r>
              <a:rPr lang="ru-RU" sz="2400" spc="-36" dirty="0" smtClean="0">
                <a:solidFill>
                  <a:srgbClr val="000000"/>
                </a:solidFill>
                <a:latin typeface="Abhaya Libre Regular"/>
              </a:rPr>
              <a:t> </a:t>
            </a:r>
            <a:r>
              <a:rPr lang="ru-RU" sz="2400" spc="-36" dirty="0">
                <a:solidFill>
                  <a:srgbClr val="000000"/>
                </a:solidFill>
                <a:latin typeface="Abhaya Libre Regular"/>
              </a:rPr>
              <a:t>мюзикъл", наречен "Този миг, когато".</a:t>
            </a:r>
            <a:endParaRPr lang="en-US" sz="2400" spc="-36" dirty="0">
              <a:solidFill>
                <a:srgbClr val="000000"/>
              </a:solidFill>
              <a:latin typeface="Abhaya Libre Regular"/>
            </a:endParaRPr>
          </a:p>
        </p:txBody>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196164">
            <a:off x="-5811133" y="7594029"/>
            <a:ext cx="11622266" cy="12388074"/>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36636">
            <a:off x="0" y="-2006961"/>
            <a:ext cx="3334026" cy="3588482"/>
          </a:xfrm>
          <a:prstGeom prst="rect">
            <a:avLst/>
          </a:prstGeom>
        </p:spPr>
      </p:pic>
      <p:sp>
        <p:nvSpPr>
          <p:cNvPr id="18" name="TextBox 18"/>
          <p:cNvSpPr txBox="1"/>
          <p:nvPr/>
        </p:nvSpPr>
        <p:spPr>
          <a:xfrm>
            <a:off x="7705768" y="885041"/>
            <a:ext cx="4562431" cy="765979"/>
          </a:xfrm>
          <a:prstGeom prst="rect">
            <a:avLst/>
          </a:prstGeom>
        </p:spPr>
        <p:txBody>
          <a:bodyPr wrap="square" lIns="0" tIns="0" rIns="0" bIns="0" rtlCol="0" anchor="t">
            <a:spAutoFit/>
          </a:bodyPr>
          <a:lstStyle/>
          <a:p>
            <a:pPr>
              <a:lnSpc>
                <a:spcPts val="5449"/>
              </a:lnSpc>
            </a:pPr>
            <a:r>
              <a:rPr lang="bg-BG" sz="6410" dirty="0">
                <a:solidFill>
                  <a:srgbClr val="000000"/>
                </a:solidFill>
                <a:latin typeface="Abhaya Libre Regular"/>
              </a:rPr>
              <a:t>Кока-Кола</a:t>
            </a:r>
            <a:endParaRPr lang="en-US" sz="6410" dirty="0">
              <a:solidFill>
                <a:srgbClr val="000000"/>
              </a:solidFill>
              <a:latin typeface="Abhaya Libre Regular"/>
            </a:endParaRPr>
          </a:p>
        </p:txBody>
      </p:sp>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4" descr="Text, calendar&#10;&#10;Description automatically generated">
            <a:extLst>
              <a:ext uri="{FF2B5EF4-FFF2-40B4-BE49-F238E27FC236}">
                <a16:creationId xmlns:a16="http://schemas.microsoft.com/office/drawing/2014/main" xmlns="" id="{7E299FF4-2FFA-B0D2-BE54-41C0F0EFF7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61129" y="3058975"/>
            <a:ext cx="7472167" cy="4981445"/>
          </a:xfrm>
          <a:prstGeom prst="rect">
            <a:avLst/>
          </a:prstGeom>
        </p:spPr>
      </p:pic>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7156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196164">
            <a:off x="-5811133" y="7594029"/>
            <a:ext cx="11622266" cy="12388074"/>
          </a:xfrm>
          <a:prstGeom prst="rect">
            <a:avLst/>
          </a:prstGeom>
        </p:spPr>
      </p:pic>
      <p:sp>
        <p:nvSpPr>
          <p:cNvPr id="15" name="TextBox 15"/>
          <p:cNvSpPr txBox="1"/>
          <p:nvPr/>
        </p:nvSpPr>
        <p:spPr>
          <a:xfrm>
            <a:off x="538316" y="1721010"/>
            <a:ext cx="9982200" cy="6959598"/>
          </a:xfrm>
          <a:prstGeom prst="rect">
            <a:avLst/>
          </a:prstGeom>
        </p:spPr>
        <p:txBody>
          <a:bodyPr wrap="square" lIns="0" tIns="0" rIns="0" bIns="0" rtlCol="0" anchor="t">
            <a:spAutoFit/>
          </a:bodyPr>
          <a:lstStyle/>
          <a:p>
            <a:pPr algn="just">
              <a:lnSpc>
                <a:spcPts val="3359"/>
              </a:lnSpc>
            </a:pPr>
            <a:r>
              <a:rPr lang="ru-RU" sz="2400" spc="-36" dirty="0">
                <a:solidFill>
                  <a:srgbClr val="000000"/>
                </a:solidFill>
                <a:latin typeface="Abhaya Libre Regular"/>
              </a:rPr>
              <a:t>Dropbox обединява всичко - традиционни файлове, съдържание от облака и пряк път до уеб страници - на едно място. През 2007 г., подобряването на работата за хората означаваше създаване на по-прост начин да се поддържат файловете в синхронизация. Днес това означава създаване на продукти, които намаляват ненужната работа, за да можете да се фокусирате върху важната работа.</a:t>
            </a:r>
          </a:p>
          <a:p>
            <a:pPr algn="just">
              <a:lnSpc>
                <a:spcPts val="3359"/>
              </a:lnSpc>
            </a:pPr>
            <a:endParaRPr lang="ru-RU" sz="2400" spc="-36" dirty="0">
              <a:solidFill>
                <a:srgbClr val="000000"/>
              </a:solidFill>
              <a:latin typeface="Abhaya Libre Regular"/>
            </a:endParaRPr>
          </a:p>
          <a:p>
            <a:pPr algn="just">
              <a:lnSpc>
                <a:spcPts val="3359"/>
              </a:lnSpc>
            </a:pPr>
            <a:r>
              <a:rPr lang="ru-RU" sz="2400" spc="-36" dirty="0">
                <a:solidFill>
                  <a:srgbClr val="000000"/>
                </a:solidFill>
                <a:latin typeface="Abhaya Libre Regular"/>
              </a:rPr>
              <a:t>Повечето "инструменти за продуктивност" пречат на работата ви. Те постоянно прекъсват, отклоняват вниманието и нарушават работния поток на екипа ви, така че прекарвате дни, превключвайки между приложения и търсейки обратна връзка. Това е ненужна работа, а не смислена. Dropbox иска да промени това.</a:t>
            </a:r>
          </a:p>
          <a:p>
            <a:pPr algn="just">
              <a:lnSpc>
                <a:spcPts val="3359"/>
              </a:lnSpc>
            </a:pPr>
            <a:endParaRPr lang="ru-RU" sz="2400" spc="-36" dirty="0">
              <a:solidFill>
                <a:srgbClr val="000000"/>
              </a:solidFill>
              <a:latin typeface="Abhaya Libre Regular"/>
            </a:endParaRPr>
          </a:p>
          <a:p>
            <a:pPr algn="just">
              <a:lnSpc>
                <a:spcPts val="3359"/>
              </a:lnSpc>
            </a:pPr>
            <a:r>
              <a:rPr lang="ru-RU" sz="2400" spc="-36" dirty="0">
                <a:solidFill>
                  <a:srgbClr val="000000"/>
                </a:solidFill>
                <a:latin typeface="Abhaya Libre Regular"/>
              </a:rPr>
              <a:t>Dropbox вярва, че има по-просветлен начин за работа. Dropbox помага на хората да бъдат организирани, да се съсредоточат и да се синхронизират с екипите си.</a:t>
            </a:r>
            <a:endParaRPr lang="en-US" sz="2400" spc="-36" dirty="0">
              <a:solidFill>
                <a:srgbClr val="000000"/>
              </a:solidFill>
              <a:latin typeface="Abhaya Libre Regular"/>
            </a:endParaRPr>
          </a:p>
        </p:txBody>
      </p:sp>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36636">
            <a:off x="0" y="-2006961"/>
            <a:ext cx="3334026" cy="3588482"/>
          </a:xfrm>
          <a:prstGeom prst="rect">
            <a:avLst/>
          </a:prstGeom>
        </p:spPr>
      </p:pic>
      <p:sp>
        <p:nvSpPr>
          <p:cNvPr id="18" name="TextBox 18"/>
          <p:cNvSpPr txBox="1"/>
          <p:nvPr/>
        </p:nvSpPr>
        <p:spPr>
          <a:xfrm>
            <a:off x="8187285" y="551656"/>
            <a:ext cx="3076210"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Dropbox</a:t>
            </a:r>
          </a:p>
        </p:txBody>
      </p:sp>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pic>
        <p:nvPicPr>
          <p:cNvPr id="3" name="Picture 2">
            <a:extLst>
              <a:ext uri="{FF2B5EF4-FFF2-40B4-BE49-F238E27FC236}">
                <a16:creationId xmlns:a16="http://schemas.microsoft.com/office/drawing/2014/main" xmlns="" id="{A8554706-1A1A-BC68-AC59-8A4B324C22D1}"/>
              </a:ext>
            </a:extLst>
          </p:cNvPr>
          <p:cNvPicPr>
            <a:picLocks noChangeAspect="1"/>
          </p:cNvPicPr>
          <p:nvPr/>
        </p:nvPicPr>
        <p:blipFill>
          <a:blip r:embed="rId7"/>
          <a:stretch>
            <a:fillRect/>
          </a:stretch>
        </p:blipFill>
        <p:spPr>
          <a:xfrm>
            <a:off x="10515600" y="2863563"/>
            <a:ext cx="6971909" cy="5251737"/>
          </a:xfrm>
          <a:prstGeom prst="rect">
            <a:avLst/>
          </a:prstGeom>
        </p:spPr>
      </p:pic>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8491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67879">
            <a:off x="15048952" y="6594634"/>
            <a:ext cx="5721823" cy="566980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228850">
            <a:off x="-3894162" y="-4468275"/>
            <a:ext cx="6836042" cy="677389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878502" y="8579500"/>
            <a:ext cx="2556197" cy="275128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632729">
            <a:off x="17605408" y="3001377"/>
            <a:ext cx="4881157" cy="4874760"/>
          </a:xfrm>
          <a:prstGeom prst="rect">
            <a:avLst/>
          </a:prstGeom>
        </p:spPr>
      </p:pic>
      <p:pic>
        <p:nvPicPr>
          <p:cNvPr id="6" name="Picture 6"/>
          <p:cNvPicPr>
            <a:picLocks noChangeAspect="1"/>
          </p:cNvPicPr>
          <p:nvPr/>
        </p:nvPicPr>
        <p:blipFill>
          <a:blip r:embed="rId10"/>
          <a:srcRect/>
          <a:stretch>
            <a:fillRect/>
          </a:stretch>
        </p:blipFill>
        <p:spPr>
          <a:xfrm>
            <a:off x="16418708" y="0"/>
            <a:ext cx="1869292" cy="1869292"/>
          </a:xfrm>
          <a:prstGeom prst="rect">
            <a:avLst/>
          </a:prstGeom>
        </p:spPr>
      </p:pic>
      <p:sp>
        <p:nvSpPr>
          <p:cNvPr id="7" name="TextBox 7"/>
          <p:cNvSpPr txBox="1"/>
          <p:nvPr/>
        </p:nvSpPr>
        <p:spPr>
          <a:xfrm>
            <a:off x="2199766" y="3088718"/>
            <a:ext cx="14471141" cy="4593565"/>
          </a:xfrm>
          <a:prstGeom prst="rect">
            <a:avLst/>
          </a:prstGeom>
        </p:spPr>
        <p:txBody>
          <a:bodyPr wrap="square" lIns="0" tIns="0" rIns="0" bIns="0" rtlCol="0" anchor="t">
            <a:spAutoFit/>
          </a:bodyPr>
          <a:lstStyle/>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11"/>
              </a:rPr>
              <a:t>https://learnenglish.britishcouncil.org/business-english/business-magazine/five-essential-marketing-trends</a:t>
            </a:r>
            <a:r>
              <a:rPr lang="en-US" sz="2400" spc="-36" dirty="0">
                <a:solidFill>
                  <a:srgbClr val="000000"/>
                </a:solidFill>
                <a:latin typeface="Abhaya Libre Regular"/>
              </a:rPr>
              <a:t>  </a:t>
            </a: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12"/>
              </a:rPr>
              <a:t>https://www.investopedia.com/terms/t/target-market.asp</a:t>
            </a:r>
            <a:r>
              <a:rPr lang="en-US" sz="2400" spc="-36" dirty="0">
                <a:solidFill>
                  <a:srgbClr val="000000"/>
                </a:solidFill>
                <a:latin typeface="Abhaya Libre Regular"/>
              </a:rPr>
              <a:t>   </a:t>
            </a: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13"/>
              </a:rPr>
              <a:t>https://blog.hootsuite.com/target-market/</a:t>
            </a:r>
            <a:r>
              <a:rPr lang="en-US" sz="2400" spc="-36" dirty="0">
                <a:solidFill>
                  <a:srgbClr val="000000"/>
                </a:solidFill>
                <a:latin typeface="Abhaya Libre Regular"/>
              </a:rPr>
              <a:t>  </a:t>
            </a: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14"/>
              </a:rPr>
              <a:t>https://www.techtarget.com/searchcio/definition/product-development-or-new-product-development-NPD</a:t>
            </a:r>
            <a:r>
              <a:rPr lang="en-US" sz="2400" spc="-36" dirty="0">
                <a:solidFill>
                  <a:srgbClr val="000000"/>
                </a:solidFill>
                <a:latin typeface="Abhaya Libre Regular"/>
              </a:rPr>
              <a:t>  </a:t>
            </a: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15"/>
              </a:rPr>
              <a:t>https://ec.europa.eu/social/main.jsp?catId=1317&amp;langId=en</a:t>
            </a:r>
            <a:r>
              <a:rPr lang="en-US" sz="2400" spc="-36" dirty="0">
                <a:solidFill>
                  <a:srgbClr val="000000"/>
                </a:solidFill>
                <a:latin typeface="Abhaya Libre Regular"/>
              </a:rPr>
              <a:t> </a:t>
            </a: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16"/>
              </a:rPr>
              <a:t>https://www.bigcommerce.com/articles/ecommerce/target-market-analysis/</a:t>
            </a:r>
            <a:r>
              <a:rPr lang="en-US" sz="2400" spc="-36" dirty="0">
                <a:solidFill>
                  <a:srgbClr val="000000"/>
                </a:solidFill>
                <a:latin typeface="Abhaya Libre Regular"/>
              </a:rPr>
              <a:t>  </a:t>
            </a: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17"/>
              </a:rPr>
              <a:t>https://grin.co/blog/reach-your-target-audience-more-effectively/</a:t>
            </a:r>
            <a:r>
              <a:rPr lang="en-US" sz="2400" spc="-36" dirty="0">
                <a:solidFill>
                  <a:srgbClr val="000000"/>
                </a:solidFill>
                <a:latin typeface="Abhaya Libre Regular"/>
              </a:rPr>
              <a:t>  </a:t>
            </a: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18"/>
              </a:rPr>
              <a:t>https://www.sprinklr.com/cxm/market-research/</a:t>
            </a:r>
            <a:r>
              <a:rPr lang="en-US" sz="2400" spc="-36" dirty="0">
                <a:solidFill>
                  <a:srgbClr val="000000"/>
                </a:solidFill>
                <a:latin typeface="Abhaya Libre Regular"/>
              </a:rPr>
              <a:t>  </a:t>
            </a: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19"/>
              </a:rPr>
              <a:t>https://www.practicalbusinessskills.com/getting-started/creating-a-business-plan/understanding-the-market</a:t>
            </a:r>
            <a:r>
              <a:rPr lang="en-US" sz="2400" spc="-36" dirty="0">
                <a:solidFill>
                  <a:srgbClr val="000000"/>
                </a:solidFill>
                <a:latin typeface="Abhaya Libre Regular"/>
              </a:rPr>
              <a:t>  </a:t>
            </a: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20"/>
              </a:rPr>
              <a:t>https://www.qualtrics.com/experience-management/brand/what-is-market-segmentation/</a:t>
            </a:r>
            <a:r>
              <a:rPr lang="en-US" sz="2400" spc="-36" dirty="0">
                <a:solidFill>
                  <a:srgbClr val="000000"/>
                </a:solidFill>
                <a:latin typeface="Abhaya Libre Regular"/>
              </a:rPr>
              <a:t>  </a:t>
            </a:r>
          </a:p>
        </p:txBody>
      </p:sp>
      <p:sp>
        <p:nvSpPr>
          <p:cNvPr id="8" name="TextBox 8"/>
          <p:cNvSpPr txBox="1"/>
          <p:nvPr/>
        </p:nvSpPr>
        <p:spPr>
          <a:xfrm>
            <a:off x="2199766" y="2031180"/>
            <a:ext cx="8280738" cy="770736"/>
          </a:xfrm>
          <a:prstGeom prst="rect">
            <a:avLst/>
          </a:prstGeom>
        </p:spPr>
        <p:txBody>
          <a:bodyPr lIns="0" tIns="0" rIns="0" bIns="0" rtlCol="0" anchor="t">
            <a:spAutoFit/>
          </a:bodyPr>
          <a:lstStyle/>
          <a:p>
            <a:pPr>
              <a:lnSpc>
                <a:spcPts val="5449"/>
              </a:lnSpc>
            </a:pPr>
            <a:r>
              <a:rPr lang="bg-BG" sz="6410" dirty="0">
                <a:solidFill>
                  <a:srgbClr val="000000"/>
                </a:solidFill>
                <a:latin typeface="Abhaya Libre Regular Bold"/>
              </a:rPr>
              <a:t>Източници</a:t>
            </a:r>
            <a:endParaRPr lang="en-US" sz="6410" dirty="0">
              <a:solidFill>
                <a:srgbClr val="000000"/>
              </a:solidFill>
              <a:latin typeface="Abhaya Libre Regular Bold"/>
            </a:endParaRPr>
          </a:p>
        </p:txBody>
      </p:sp>
      <p:grpSp>
        <p:nvGrpSpPr>
          <p:cNvPr id="10" name="Group 10"/>
          <p:cNvGrpSpPr/>
          <p:nvPr/>
        </p:nvGrpSpPr>
        <p:grpSpPr>
          <a:xfrm>
            <a:off x="-906316" y="8854448"/>
            <a:ext cx="2900572" cy="807705"/>
            <a:chOff x="0" y="0"/>
            <a:chExt cx="3867430" cy="1076939"/>
          </a:xfrm>
        </p:grpSpPr>
        <p:pic>
          <p:nvPicPr>
            <p:cNvPr id="11" name="Picture 11"/>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0" y="0"/>
              <a:ext cx="3867430" cy="618789"/>
            </a:xfrm>
            <a:prstGeom prst="rect">
              <a:avLst/>
            </a:prstGeom>
          </p:spPr>
        </p:pic>
        <p:pic>
          <p:nvPicPr>
            <p:cNvPr id="12" name="Picture 12"/>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0" y="458151"/>
              <a:ext cx="3867430" cy="618789"/>
            </a:xfrm>
            <a:prstGeom prst="rect">
              <a:avLst/>
            </a:prstGeom>
          </p:spPr>
        </p:pic>
      </p:grpSp>
      <p:pic>
        <p:nvPicPr>
          <p:cNvPr id="13" name="Picture 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67879">
            <a:off x="15182953" y="7120240"/>
            <a:ext cx="5721823" cy="566980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228850">
            <a:off x="-3894162" y="-4468275"/>
            <a:ext cx="6836042" cy="677389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878502" y="8579500"/>
            <a:ext cx="2556197" cy="275128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632729">
            <a:off x="17605408" y="3001377"/>
            <a:ext cx="4881157" cy="4874760"/>
          </a:xfrm>
          <a:prstGeom prst="rect">
            <a:avLst/>
          </a:prstGeom>
        </p:spPr>
      </p:pic>
      <p:pic>
        <p:nvPicPr>
          <p:cNvPr id="6" name="Picture 6"/>
          <p:cNvPicPr>
            <a:picLocks noChangeAspect="1"/>
          </p:cNvPicPr>
          <p:nvPr/>
        </p:nvPicPr>
        <p:blipFill>
          <a:blip r:embed="rId10"/>
          <a:srcRect/>
          <a:stretch>
            <a:fillRect/>
          </a:stretch>
        </p:blipFill>
        <p:spPr>
          <a:xfrm>
            <a:off x="16418708" y="0"/>
            <a:ext cx="1869292" cy="1869292"/>
          </a:xfrm>
          <a:prstGeom prst="rect">
            <a:avLst/>
          </a:prstGeom>
        </p:spPr>
      </p:pic>
      <p:sp>
        <p:nvSpPr>
          <p:cNvPr id="7" name="TextBox 7"/>
          <p:cNvSpPr txBox="1"/>
          <p:nvPr/>
        </p:nvSpPr>
        <p:spPr>
          <a:xfrm>
            <a:off x="2199766" y="2437935"/>
            <a:ext cx="16088234" cy="6440225"/>
          </a:xfrm>
          <a:prstGeom prst="rect">
            <a:avLst/>
          </a:prstGeom>
        </p:spPr>
        <p:txBody>
          <a:bodyPr wrap="square" lIns="0" tIns="0" rIns="0" bIns="0" rtlCol="0" anchor="t">
            <a:spAutoFit/>
          </a:bodyPr>
          <a:lstStyle/>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11"/>
              </a:rPr>
              <a:t>https://www.shopify.com/blog/niche-markets</a:t>
            </a:r>
            <a:r>
              <a:rPr lang="en-US" sz="2400" spc="-36" dirty="0">
                <a:solidFill>
                  <a:srgbClr val="000000"/>
                </a:solidFill>
                <a:latin typeface="Abhaya Libre Regular"/>
              </a:rPr>
              <a:t>  </a:t>
            </a: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12"/>
              </a:rPr>
              <a:t>https://blog.hubspot.com/sales/niche-market</a:t>
            </a:r>
            <a:r>
              <a:rPr lang="en-US" sz="2400" spc="-36" dirty="0">
                <a:solidFill>
                  <a:srgbClr val="000000"/>
                </a:solidFill>
                <a:latin typeface="Abhaya Libre Regular"/>
              </a:rPr>
              <a:t>  </a:t>
            </a: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13"/>
              </a:rPr>
              <a:t>https://www.investopedia.com/terms/m/market.asp</a:t>
            </a:r>
            <a:r>
              <a:rPr lang="en-US" sz="2400" spc="-36" dirty="0">
                <a:solidFill>
                  <a:srgbClr val="000000"/>
                </a:solidFill>
                <a:latin typeface="Abhaya Libre Regular"/>
              </a:rPr>
              <a:t>   </a:t>
            </a: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14"/>
              </a:rPr>
              <a:t>https://www.managementstudyguide.com/what-is-market.htm</a:t>
            </a:r>
            <a:r>
              <a:rPr lang="en-US" sz="2400" spc="-36" dirty="0">
                <a:solidFill>
                  <a:srgbClr val="000000"/>
                </a:solidFill>
                <a:latin typeface="Abhaya Libre Regular"/>
              </a:rPr>
              <a:t>  </a:t>
            </a: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15"/>
              </a:rPr>
              <a:t>https://www.indeed.com/career-advice/career-development/market-structure</a:t>
            </a:r>
            <a:r>
              <a:rPr lang="en-US" sz="2400" spc="-36" dirty="0">
                <a:solidFill>
                  <a:srgbClr val="000000"/>
                </a:solidFill>
                <a:latin typeface="Abhaya Libre Regular"/>
              </a:rPr>
              <a:t>  </a:t>
            </a: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16"/>
              </a:rPr>
              <a:t>https://www.semrush.com/blog/trends/</a:t>
            </a:r>
            <a:r>
              <a:rPr lang="en-US" sz="2400" spc="-36" dirty="0">
                <a:solidFill>
                  <a:srgbClr val="000000"/>
                </a:solidFill>
                <a:latin typeface="Abhaya Libre Regular"/>
              </a:rPr>
              <a:t> </a:t>
            </a: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17"/>
              </a:rPr>
              <a:t>https://www.indiainfoline.com/knowledge-center/online-share-trading/how-to-identify-trends</a:t>
            </a:r>
            <a:r>
              <a:rPr lang="en-US" sz="2400" spc="-36" dirty="0">
                <a:solidFill>
                  <a:srgbClr val="000000"/>
                </a:solidFill>
                <a:latin typeface="Abhaya Libre Regular"/>
              </a:rPr>
              <a:t>  </a:t>
            </a: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18"/>
              </a:rPr>
              <a:t>https://www.investopedia.com/articles/technical/03/060303.asp</a:t>
            </a:r>
            <a:r>
              <a:rPr lang="en-US" sz="2400" spc="-36" dirty="0">
                <a:solidFill>
                  <a:srgbClr val="000000"/>
                </a:solidFill>
                <a:latin typeface="Abhaya Libre Regular"/>
              </a:rPr>
              <a:t> </a:t>
            </a: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19"/>
              </a:rPr>
              <a:t>https://www.investopedia.com/terms/t/trend.asp</a:t>
            </a:r>
            <a:endParaRPr lang="en-US" sz="2400" spc="-36" dirty="0">
              <a:solidFill>
                <a:srgbClr val="000000"/>
              </a:solidFill>
              <a:latin typeface="Abhaya Libre Regular"/>
            </a:endParaRP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20"/>
              </a:rPr>
              <a:t>https://www.coca-cola.co.uk/marketing/launches-and-innovation/coca-cola-zero-sugar-zero-caffeine-that-moment-when</a:t>
            </a:r>
            <a:r>
              <a:rPr lang="en-US" sz="2400" spc="-36" dirty="0">
                <a:solidFill>
                  <a:srgbClr val="000000"/>
                </a:solidFill>
                <a:latin typeface="Abhaya Libre Regular"/>
              </a:rPr>
              <a:t> </a:t>
            </a: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21"/>
              </a:rPr>
              <a:t>https://www.dropbox.com/about</a:t>
            </a:r>
            <a:r>
              <a:rPr lang="en-US" sz="2400" spc="-36" dirty="0">
                <a:solidFill>
                  <a:srgbClr val="000000"/>
                </a:solidFill>
                <a:latin typeface="Abhaya Libre Regular"/>
              </a:rPr>
              <a:t>  </a:t>
            </a:r>
          </a:p>
          <a:p>
            <a:pPr>
              <a:lnSpc>
                <a:spcPts val="3600"/>
              </a:lnSpc>
            </a:pPr>
            <a:r>
              <a:rPr lang="en-US" sz="2400" spc="-36" dirty="0">
                <a:solidFill>
                  <a:srgbClr val="000000"/>
                </a:solidFill>
                <a:latin typeface="Abhaya Libre Regular"/>
              </a:rPr>
              <a:t>•	</a:t>
            </a:r>
            <a:r>
              <a:rPr lang="en-US" sz="2400" spc="-36" dirty="0">
                <a:solidFill>
                  <a:srgbClr val="000000"/>
                </a:solidFill>
                <a:latin typeface="Abhaya Libre Regular"/>
                <a:hlinkClick r:id="rId22"/>
              </a:rPr>
              <a:t>https://techcrunch.com/gallery/a-brief-history-of-dropbox/</a:t>
            </a:r>
            <a:r>
              <a:rPr lang="en-US" sz="2400" spc="-36" dirty="0">
                <a:solidFill>
                  <a:srgbClr val="000000"/>
                </a:solidFill>
                <a:latin typeface="Abhaya Libre Regular"/>
              </a:rPr>
              <a:t> </a:t>
            </a:r>
          </a:p>
          <a:p>
            <a:pPr>
              <a:lnSpc>
                <a:spcPts val="3600"/>
              </a:lnSpc>
            </a:pPr>
            <a:endParaRPr lang="en-US" sz="2400" spc="-36" dirty="0">
              <a:solidFill>
                <a:srgbClr val="000000"/>
              </a:solidFill>
              <a:latin typeface="Abhaya Libre Regular"/>
            </a:endParaRPr>
          </a:p>
          <a:p>
            <a:pPr>
              <a:lnSpc>
                <a:spcPts val="3600"/>
              </a:lnSpc>
            </a:pPr>
            <a:endParaRPr lang="en-US" sz="2400" spc="-36" dirty="0">
              <a:solidFill>
                <a:srgbClr val="000000"/>
              </a:solidFill>
              <a:latin typeface="Abhaya Libre Regular"/>
            </a:endParaRPr>
          </a:p>
        </p:txBody>
      </p:sp>
      <p:sp>
        <p:nvSpPr>
          <p:cNvPr id="8" name="TextBox 8"/>
          <p:cNvSpPr txBox="1"/>
          <p:nvPr/>
        </p:nvSpPr>
        <p:spPr>
          <a:xfrm>
            <a:off x="2319610" y="1483924"/>
            <a:ext cx="8280738" cy="770736"/>
          </a:xfrm>
          <a:prstGeom prst="rect">
            <a:avLst/>
          </a:prstGeom>
        </p:spPr>
        <p:txBody>
          <a:bodyPr lIns="0" tIns="0" rIns="0" bIns="0" rtlCol="0" anchor="t">
            <a:spAutoFit/>
          </a:bodyPr>
          <a:lstStyle/>
          <a:p>
            <a:pPr>
              <a:lnSpc>
                <a:spcPts val="5449"/>
              </a:lnSpc>
            </a:pPr>
            <a:r>
              <a:rPr lang="bg-BG" sz="6410" dirty="0">
                <a:solidFill>
                  <a:srgbClr val="000000"/>
                </a:solidFill>
                <a:latin typeface="Abhaya Libre Regular Bold"/>
              </a:rPr>
              <a:t>Източници</a:t>
            </a:r>
            <a:endParaRPr lang="en-US" sz="6410" dirty="0">
              <a:solidFill>
                <a:srgbClr val="000000"/>
              </a:solidFill>
              <a:latin typeface="Abhaya Libre Regular Bold"/>
            </a:endParaRPr>
          </a:p>
        </p:txBody>
      </p:sp>
      <p:grpSp>
        <p:nvGrpSpPr>
          <p:cNvPr id="10" name="Group 10"/>
          <p:cNvGrpSpPr/>
          <p:nvPr/>
        </p:nvGrpSpPr>
        <p:grpSpPr>
          <a:xfrm>
            <a:off x="-906316" y="8854448"/>
            <a:ext cx="2900572" cy="807705"/>
            <a:chOff x="0" y="0"/>
            <a:chExt cx="3867430" cy="1076939"/>
          </a:xfrm>
        </p:grpSpPr>
        <p:pic>
          <p:nvPicPr>
            <p:cNvPr id="11" name="Picture 11"/>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0" y="0"/>
              <a:ext cx="3867430" cy="618789"/>
            </a:xfrm>
            <a:prstGeom prst="rect">
              <a:avLst/>
            </a:prstGeom>
          </p:spPr>
        </p:pic>
        <p:pic>
          <p:nvPicPr>
            <p:cNvPr id="12" name="Picture 12"/>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0" y="458151"/>
              <a:ext cx="3867430" cy="618789"/>
            </a:xfrm>
            <a:prstGeom prst="rect">
              <a:avLst/>
            </a:prstGeom>
          </p:spPr>
        </p:pic>
      </p:grpSp>
      <p:pic>
        <p:nvPicPr>
          <p:cNvPr id="13" name="Picture 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3561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2830887" y="4005165"/>
            <a:ext cx="13002285" cy="1742015"/>
          </a:xfrm>
          <a:prstGeom prst="rect">
            <a:avLst/>
          </a:prstGeom>
        </p:spPr>
        <p:txBody>
          <a:bodyPr wrap="square" lIns="0" tIns="0" rIns="0" bIns="0" rtlCol="0" anchor="t">
            <a:spAutoFit/>
          </a:bodyPr>
          <a:lstStyle/>
          <a:p>
            <a:pPr algn="ctr">
              <a:lnSpc>
                <a:spcPts val="12486"/>
              </a:lnSpc>
            </a:pPr>
            <a:r>
              <a:rPr lang="bg-BG" sz="14030" dirty="0">
                <a:solidFill>
                  <a:srgbClr val="000000"/>
                </a:solidFill>
                <a:latin typeface="Abhaya Libre Regular Bold Italics"/>
              </a:rPr>
              <a:t>Благодарим Ви</a:t>
            </a:r>
            <a:r>
              <a:rPr lang="en-US" sz="14030" dirty="0">
                <a:solidFill>
                  <a:srgbClr val="000000"/>
                </a:solidFill>
                <a:latin typeface="Abhaya Libre Regular Bold Italics"/>
              </a:rPr>
              <a:t>!</a:t>
            </a:r>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852805">
            <a:off x="5778439" y="-2562204"/>
            <a:ext cx="5364129" cy="5364129"/>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67879">
            <a:off x="15048952" y="6594634"/>
            <a:ext cx="5721823" cy="566980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196164">
            <a:off x="-4478873" y="6861709"/>
            <a:ext cx="11622266" cy="12388074"/>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228850">
            <a:off x="14026237" y="-3786037"/>
            <a:ext cx="6836042" cy="6773896"/>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9014864">
            <a:off x="-336415" y="7596737"/>
            <a:ext cx="5099239" cy="196552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46191" y="-1794241"/>
            <a:ext cx="3334026" cy="3588482"/>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3878502" y="8579500"/>
            <a:ext cx="2556197" cy="2751289"/>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85502">
            <a:off x="-3202910" y="120674"/>
            <a:ext cx="4352147" cy="4346443"/>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7379619">
            <a:off x="3992986" y="9104884"/>
            <a:ext cx="5810576" cy="5802961"/>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6632729">
            <a:off x="16634531" y="823224"/>
            <a:ext cx="4881157" cy="4874760"/>
          </a:xfrm>
          <a:prstGeom prst="rect">
            <a:avLst/>
          </a:prstGeom>
        </p:spPr>
      </p:pic>
      <p:grpSp>
        <p:nvGrpSpPr>
          <p:cNvPr id="13" name="Group 13"/>
          <p:cNvGrpSpPr/>
          <p:nvPr/>
        </p:nvGrpSpPr>
        <p:grpSpPr>
          <a:xfrm>
            <a:off x="14267800" y="1219491"/>
            <a:ext cx="2900572" cy="807705"/>
            <a:chOff x="0" y="0"/>
            <a:chExt cx="3867430" cy="1076939"/>
          </a:xfrm>
        </p:grpSpPr>
        <p:pic>
          <p:nvPicPr>
            <p:cNvPr id="14"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0" y="458151"/>
              <a:ext cx="3867430" cy="618789"/>
            </a:xfrm>
            <a:prstGeom prst="rect">
              <a:avLst/>
            </a:prstGeom>
          </p:spPr>
        </p:pic>
      </p:grpSp>
      <p:sp>
        <p:nvSpPr>
          <p:cNvPr id="16" name="TextBox 16"/>
          <p:cNvSpPr txBox="1"/>
          <p:nvPr/>
        </p:nvSpPr>
        <p:spPr>
          <a:xfrm>
            <a:off x="5273002" y="5611826"/>
            <a:ext cx="7441484" cy="1389755"/>
          </a:xfrm>
          <a:prstGeom prst="rect">
            <a:avLst/>
          </a:prstGeom>
        </p:spPr>
        <p:txBody>
          <a:bodyPr lIns="0" tIns="0" rIns="0" bIns="0" rtlCol="0" anchor="t">
            <a:spAutoFit/>
          </a:bodyPr>
          <a:lstStyle/>
          <a:p>
            <a:pPr algn="ctr">
              <a:lnSpc>
                <a:spcPts val="11295"/>
              </a:lnSpc>
              <a:spcBef>
                <a:spcPct val="0"/>
              </a:spcBef>
            </a:pPr>
            <a:r>
              <a:rPr lang="en-US" sz="8068" dirty="0">
                <a:solidFill>
                  <a:srgbClr val="04989E"/>
                </a:solidFill>
                <a:latin typeface="Abhaya Libre Regular Bold"/>
              </a:rPr>
              <a:t>@Regio.Digi.Hub</a:t>
            </a:r>
            <a:r>
              <a:rPr lang="en-US" sz="8068" dirty="0">
                <a:solidFill>
                  <a:srgbClr val="04989E"/>
                </a:solidFill>
                <a:latin typeface="Abhaya Libre Regular"/>
              </a:rPr>
              <a:t> </a:t>
            </a:r>
          </a:p>
        </p:txBody>
      </p:sp>
      <p:pic>
        <p:nvPicPr>
          <p:cNvPr id="18" name="Picture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8336714" y="2574753"/>
            <a:ext cx="4684714" cy="555910"/>
          </a:xfrm>
          <a:prstGeom prst="rect">
            <a:avLst/>
          </a:prstGeom>
        </p:spPr>
        <p:txBody>
          <a:bodyPr lIns="0" tIns="0" rIns="0" bIns="0" rtlCol="0" anchor="t">
            <a:spAutoFit/>
          </a:bodyPr>
          <a:lstStyle/>
          <a:p>
            <a:pPr>
              <a:lnSpc>
                <a:spcPts val="4534"/>
              </a:lnSpc>
            </a:pPr>
            <a:r>
              <a:rPr lang="bg-BG" sz="3238" spc="-48" dirty="0">
                <a:solidFill>
                  <a:srgbClr val="000000"/>
                </a:solidFill>
                <a:latin typeface="Abhaya Libre Regular"/>
              </a:rPr>
              <a:t>Пазар</a:t>
            </a:r>
            <a:endParaRPr lang="en-US" sz="3238" spc="-48" dirty="0">
              <a:solidFill>
                <a:srgbClr val="000000"/>
              </a:solidFill>
              <a:latin typeface="Abhaya Libre Regular"/>
            </a:endParaRPr>
          </a:p>
        </p:txBody>
      </p:sp>
      <p:sp>
        <p:nvSpPr>
          <p:cNvPr id="3" name="TextBox 3"/>
          <p:cNvSpPr txBox="1"/>
          <p:nvPr/>
        </p:nvSpPr>
        <p:spPr>
          <a:xfrm>
            <a:off x="8336714" y="4045652"/>
            <a:ext cx="4684714" cy="555910"/>
          </a:xfrm>
          <a:prstGeom prst="rect">
            <a:avLst/>
          </a:prstGeom>
        </p:spPr>
        <p:txBody>
          <a:bodyPr lIns="0" tIns="0" rIns="0" bIns="0" rtlCol="0" anchor="t">
            <a:spAutoFit/>
          </a:bodyPr>
          <a:lstStyle/>
          <a:p>
            <a:pPr>
              <a:lnSpc>
                <a:spcPts val="4534"/>
              </a:lnSpc>
            </a:pPr>
            <a:r>
              <a:rPr lang="bg-BG" sz="3238" spc="-48" dirty="0">
                <a:solidFill>
                  <a:srgbClr val="000000"/>
                </a:solidFill>
                <a:latin typeface="Abhaya Libre Regular"/>
              </a:rPr>
              <a:t>Пазарна ниша</a:t>
            </a:r>
            <a:endParaRPr lang="en-US" sz="3238" spc="-48" dirty="0">
              <a:solidFill>
                <a:srgbClr val="000000"/>
              </a:solidFill>
              <a:latin typeface="Abhaya Libre Regular"/>
            </a:endParaRPr>
          </a:p>
        </p:txBody>
      </p:sp>
      <p:sp>
        <p:nvSpPr>
          <p:cNvPr id="4" name="TextBox 4"/>
          <p:cNvSpPr txBox="1"/>
          <p:nvPr/>
        </p:nvSpPr>
        <p:spPr>
          <a:xfrm>
            <a:off x="8330088" y="5495248"/>
            <a:ext cx="5379286" cy="577081"/>
          </a:xfrm>
          <a:prstGeom prst="rect">
            <a:avLst/>
          </a:prstGeom>
        </p:spPr>
        <p:txBody>
          <a:bodyPr wrap="square" lIns="0" tIns="0" rIns="0" bIns="0" rtlCol="0" anchor="t">
            <a:spAutoFit/>
          </a:bodyPr>
          <a:lstStyle/>
          <a:p>
            <a:pPr>
              <a:lnSpc>
                <a:spcPts val="4534"/>
              </a:lnSpc>
            </a:pPr>
            <a:r>
              <a:rPr lang="bg-BG" sz="3238" spc="-48" dirty="0">
                <a:solidFill>
                  <a:srgbClr val="000000"/>
                </a:solidFill>
                <a:latin typeface="Abhaya Libre Regular"/>
              </a:rPr>
              <a:t>Иновации/Нови стоки</a:t>
            </a:r>
            <a:endParaRPr lang="en-US" sz="3238" spc="-48" dirty="0">
              <a:solidFill>
                <a:srgbClr val="000000"/>
              </a:solidFill>
              <a:latin typeface="Abhaya Libre Regular"/>
            </a:endParaRPr>
          </a:p>
        </p:txBody>
      </p:sp>
      <p:sp>
        <p:nvSpPr>
          <p:cNvPr id="5" name="TextBox 5"/>
          <p:cNvSpPr txBox="1"/>
          <p:nvPr/>
        </p:nvSpPr>
        <p:spPr>
          <a:xfrm>
            <a:off x="8336714" y="3280739"/>
            <a:ext cx="4684714" cy="555910"/>
          </a:xfrm>
          <a:prstGeom prst="rect">
            <a:avLst/>
          </a:prstGeom>
        </p:spPr>
        <p:txBody>
          <a:bodyPr lIns="0" tIns="0" rIns="0" bIns="0" rtlCol="0" anchor="t">
            <a:spAutoFit/>
          </a:bodyPr>
          <a:lstStyle/>
          <a:p>
            <a:pPr>
              <a:lnSpc>
                <a:spcPts val="4534"/>
              </a:lnSpc>
            </a:pPr>
            <a:r>
              <a:rPr lang="bg-BG" sz="3238" spc="-48" dirty="0">
                <a:solidFill>
                  <a:srgbClr val="000000"/>
                </a:solidFill>
                <a:latin typeface="Abhaya Libre Regular"/>
              </a:rPr>
              <a:t>Целева аудитория</a:t>
            </a:r>
            <a:endParaRPr lang="en-US" sz="3238" spc="-48" dirty="0">
              <a:solidFill>
                <a:srgbClr val="000000"/>
              </a:solidFill>
              <a:latin typeface="Abhaya Libre Regular"/>
            </a:endParaRPr>
          </a:p>
        </p:txBody>
      </p:sp>
      <p:sp>
        <p:nvSpPr>
          <p:cNvPr id="6" name="TextBox 6"/>
          <p:cNvSpPr txBox="1"/>
          <p:nvPr/>
        </p:nvSpPr>
        <p:spPr>
          <a:xfrm>
            <a:off x="8336714" y="4772323"/>
            <a:ext cx="4684714" cy="555910"/>
          </a:xfrm>
          <a:prstGeom prst="rect">
            <a:avLst/>
          </a:prstGeom>
        </p:spPr>
        <p:txBody>
          <a:bodyPr lIns="0" tIns="0" rIns="0" bIns="0" rtlCol="0" anchor="t">
            <a:spAutoFit/>
          </a:bodyPr>
          <a:lstStyle/>
          <a:p>
            <a:pPr>
              <a:lnSpc>
                <a:spcPts val="4534"/>
              </a:lnSpc>
            </a:pPr>
            <a:r>
              <a:rPr lang="bg-BG" sz="3238" spc="-48" dirty="0">
                <a:solidFill>
                  <a:srgbClr val="000000"/>
                </a:solidFill>
                <a:latin typeface="Abhaya Libre Regular"/>
              </a:rPr>
              <a:t>Пазарни трендове</a:t>
            </a:r>
            <a:endParaRPr lang="en-US" sz="3238" spc="-48" dirty="0">
              <a:solidFill>
                <a:srgbClr val="000000"/>
              </a:solidFill>
              <a:latin typeface="Abhaya Libre Regular"/>
            </a:endParaRPr>
          </a:p>
        </p:txBody>
      </p:sp>
      <p:sp>
        <p:nvSpPr>
          <p:cNvPr id="7" name="TextBox 7"/>
          <p:cNvSpPr txBox="1"/>
          <p:nvPr/>
        </p:nvSpPr>
        <p:spPr>
          <a:xfrm>
            <a:off x="8336713" y="6249718"/>
            <a:ext cx="8507871" cy="557397"/>
          </a:xfrm>
          <a:prstGeom prst="rect">
            <a:avLst/>
          </a:prstGeom>
        </p:spPr>
        <p:txBody>
          <a:bodyPr wrap="square" lIns="0" tIns="0" rIns="0" bIns="0" rtlCol="0" anchor="t">
            <a:spAutoFit/>
          </a:bodyPr>
          <a:lstStyle/>
          <a:p>
            <a:pPr>
              <a:lnSpc>
                <a:spcPts val="4534"/>
              </a:lnSpc>
            </a:pPr>
            <a:r>
              <a:rPr lang="ru-RU" sz="3238" spc="-48" dirty="0">
                <a:solidFill>
                  <a:srgbClr val="000000"/>
                </a:solidFill>
                <a:latin typeface="Abhaya Libre Regular"/>
              </a:rPr>
              <a:t>Европейска рамка за предприемачески умения</a:t>
            </a:r>
            <a:endParaRPr lang="en-US" sz="3238" spc="-48" dirty="0">
              <a:solidFill>
                <a:srgbClr val="000000"/>
              </a:solidFill>
              <a:latin typeface="Abhaya Libre Regular"/>
            </a:endParaRPr>
          </a:p>
        </p:txBody>
      </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947194">
            <a:off x="-1995307" y="6046628"/>
            <a:ext cx="5364129" cy="5364129"/>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632120">
            <a:off x="-2174154" y="-1705919"/>
            <a:ext cx="5721823" cy="566980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603835">
            <a:off x="5295880" y="-10406627"/>
            <a:ext cx="11622266" cy="12388074"/>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800000">
            <a:off x="15414085" y="8264626"/>
            <a:ext cx="3334026" cy="3588482"/>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800000">
            <a:off x="2161922" y="-772267"/>
            <a:ext cx="2556197" cy="2751289"/>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614497">
            <a:off x="17447384" y="6091404"/>
            <a:ext cx="4352147" cy="4346443"/>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420380">
            <a:off x="5570971" y="-4349323"/>
            <a:ext cx="5810576" cy="5802961"/>
          </a:xfrm>
          <a:prstGeom prst="rect">
            <a:avLst/>
          </a:prstGeom>
        </p:spPr>
      </p:pic>
      <p:sp>
        <p:nvSpPr>
          <p:cNvPr id="15" name="TextBox 15"/>
          <p:cNvSpPr txBox="1"/>
          <p:nvPr/>
        </p:nvSpPr>
        <p:spPr>
          <a:xfrm>
            <a:off x="1160102" y="5050278"/>
            <a:ext cx="8280738" cy="770736"/>
          </a:xfrm>
          <a:prstGeom prst="rect">
            <a:avLst/>
          </a:prstGeom>
        </p:spPr>
        <p:txBody>
          <a:bodyPr lIns="0" tIns="0" rIns="0" bIns="0" rtlCol="0" anchor="t">
            <a:spAutoFit/>
          </a:bodyPr>
          <a:lstStyle/>
          <a:p>
            <a:pPr>
              <a:lnSpc>
                <a:spcPts val="5449"/>
              </a:lnSpc>
            </a:pPr>
            <a:r>
              <a:rPr lang="bg-BG" sz="6410" dirty="0">
                <a:solidFill>
                  <a:srgbClr val="000000"/>
                </a:solidFill>
                <a:latin typeface="Abhaya Libre Regular Bold"/>
              </a:rPr>
              <a:t>Съдържание</a:t>
            </a:r>
            <a:endParaRPr lang="en-US" sz="6410" dirty="0">
              <a:solidFill>
                <a:srgbClr val="000000"/>
              </a:solidFill>
              <a:latin typeface="Abhaya Libre Regular Bold"/>
            </a:endParaRPr>
          </a:p>
        </p:txBody>
      </p:sp>
      <p:sp>
        <p:nvSpPr>
          <p:cNvPr id="16" name="TextBox 16"/>
          <p:cNvSpPr txBox="1"/>
          <p:nvPr/>
        </p:nvSpPr>
        <p:spPr>
          <a:xfrm>
            <a:off x="7008829" y="2478811"/>
            <a:ext cx="1079688" cy="707040"/>
          </a:xfrm>
          <a:prstGeom prst="rect">
            <a:avLst/>
          </a:prstGeom>
        </p:spPr>
        <p:txBody>
          <a:bodyPr lIns="0" tIns="0" rIns="0" bIns="0" rtlCol="0" anchor="t">
            <a:spAutoFit/>
          </a:bodyPr>
          <a:lstStyle/>
          <a:p>
            <a:pPr>
              <a:lnSpc>
                <a:spcPts val="5654"/>
              </a:lnSpc>
            </a:pPr>
            <a:r>
              <a:rPr lang="en-US" sz="4038" spc="-60" dirty="0">
                <a:solidFill>
                  <a:srgbClr val="000000"/>
                </a:solidFill>
                <a:latin typeface="Abhaya Libre Regular"/>
              </a:rPr>
              <a:t>01</a:t>
            </a:r>
          </a:p>
        </p:txBody>
      </p:sp>
      <p:sp>
        <p:nvSpPr>
          <p:cNvPr id="17" name="TextBox 17"/>
          <p:cNvSpPr txBox="1"/>
          <p:nvPr/>
        </p:nvSpPr>
        <p:spPr>
          <a:xfrm>
            <a:off x="7008829" y="3172242"/>
            <a:ext cx="1079688" cy="707040"/>
          </a:xfrm>
          <a:prstGeom prst="rect">
            <a:avLst/>
          </a:prstGeom>
        </p:spPr>
        <p:txBody>
          <a:bodyPr lIns="0" tIns="0" rIns="0" bIns="0" rtlCol="0" anchor="t">
            <a:spAutoFit/>
          </a:bodyPr>
          <a:lstStyle/>
          <a:p>
            <a:pPr>
              <a:lnSpc>
                <a:spcPts val="5654"/>
              </a:lnSpc>
            </a:pPr>
            <a:r>
              <a:rPr lang="en-US" sz="4038" spc="-60" dirty="0">
                <a:solidFill>
                  <a:srgbClr val="000000"/>
                </a:solidFill>
                <a:latin typeface="Abhaya Libre Regular"/>
              </a:rPr>
              <a:t>02</a:t>
            </a:r>
          </a:p>
        </p:txBody>
      </p:sp>
      <p:sp>
        <p:nvSpPr>
          <p:cNvPr id="18" name="TextBox 18"/>
          <p:cNvSpPr txBox="1"/>
          <p:nvPr/>
        </p:nvSpPr>
        <p:spPr>
          <a:xfrm>
            <a:off x="7008829" y="3947929"/>
            <a:ext cx="1079688" cy="707040"/>
          </a:xfrm>
          <a:prstGeom prst="rect">
            <a:avLst/>
          </a:prstGeom>
        </p:spPr>
        <p:txBody>
          <a:bodyPr lIns="0" tIns="0" rIns="0" bIns="0" rtlCol="0" anchor="t">
            <a:spAutoFit/>
          </a:bodyPr>
          <a:lstStyle/>
          <a:p>
            <a:pPr>
              <a:lnSpc>
                <a:spcPts val="5654"/>
              </a:lnSpc>
            </a:pPr>
            <a:r>
              <a:rPr lang="en-US" sz="4038" spc="-60" dirty="0">
                <a:solidFill>
                  <a:srgbClr val="000000"/>
                </a:solidFill>
                <a:latin typeface="Abhaya Libre Regular"/>
              </a:rPr>
              <a:t>03</a:t>
            </a:r>
          </a:p>
        </p:txBody>
      </p:sp>
      <p:sp>
        <p:nvSpPr>
          <p:cNvPr id="19" name="TextBox 19"/>
          <p:cNvSpPr txBox="1"/>
          <p:nvPr/>
        </p:nvSpPr>
        <p:spPr>
          <a:xfrm>
            <a:off x="7008829" y="4659459"/>
            <a:ext cx="1079688" cy="707040"/>
          </a:xfrm>
          <a:prstGeom prst="rect">
            <a:avLst/>
          </a:prstGeom>
        </p:spPr>
        <p:txBody>
          <a:bodyPr lIns="0" tIns="0" rIns="0" bIns="0" rtlCol="0" anchor="t">
            <a:spAutoFit/>
          </a:bodyPr>
          <a:lstStyle/>
          <a:p>
            <a:pPr>
              <a:lnSpc>
                <a:spcPts val="5654"/>
              </a:lnSpc>
            </a:pPr>
            <a:r>
              <a:rPr lang="en-US" sz="4038" spc="-60" dirty="0">
                <a:solidFill>
                  <a:srgbClr val="000000"/>
                </a:solidFill>
                <a:latin typeface="Abhaya Libre Regular"/>
              </a:rPr>
              <a:t>04</a:t>
            </a:r>
          </a:p>
        </p:txBody>
      </p:sp>
      <p:sp>
        <p:nvSpPr>
          <p:cNvPr id="20" name="TextBox 20"/>
          <p:cNvSpPr txBox="1"/>
          <p:nvPr/>
        </p:nvSpPr>
        <p:spPr>
          <a:xfrm>
            <a:off x="7008829" y="5383000"/>
            <a:ext cx="1079688" cy="707040"/>
          </a:xfrm>
          <a:prstGeom prst="rect">
            <a:avLst/>
          </a:prstGeom>
        </p:spPr>
        <p:txBody>
          <a:bodyPr lIns="0" tIns="0" rIns="0" bIns="0" rtlCol="0" anchor="t">
            <a:spAutoFit/>
          </a:bodyPr>
          <a:lstStyle/>
          <a:p>
            <a:pPr>
              <a:lnSpc>
                <a:spcPts val="5654"/>
              </a:lnSpc>
            </a:pPr>
            <a:r>
              <a:rPr lang="en-US" sz="4038" spc="-60" dirty="0">
                <a:solidFill>
                  <a:srgbClr val="000000"/>
                </a:solidFill>
                <a:latin typeface="Abhaya Libre Regular"/>
              </a:rPr>
              <a:t>05</a:t>
            </a:r>
          </a:p>
        </p:txBody>
      </p:sp>
      <p:sp>
        <p:nvSpPr>
          <p:cNvPr id="21" name="TextBox 21"/>
          <p:cNvSpPr txBox="1"/>
          <p:nvPr/>
        </p:nvSpPr>
        <p:spPr>
          <a:xfrm>
            <a:off x="7012585" y="6154933"/>
            <a:ext cx="1079688" cy="707040"/>
          </a:xfrm>
          <a:prstGeom prst="rect">
            <a:avLst/>
          </a:prstGeom>
        </p:spPr>
        <p:txBody>
          <a:bodyPr lIns="0" tIns="0" rIns="0" bIns="0" rtlCol="0" anchor="t">
            <a:spAutoFit/>
          </a:bodyPr>
          <a:lstStyle/>
          <a:p>
            <a:pPr>
              <a:lnSpc>
                <a:spcPts val="5654"/>
              </a:lnSpc>
            </a:pPr>
            <a:r>
              <a:rPr lang="en-US" sz="4038" spc="-60" dirty="0">
                <a:solidFill>
                  <a:srgbClr val="000000"/>
                </a:solidFill>
                <a:latin typeface="Abhaya Libre Regular"/>
              </a:rPr>
              <a:t>06</a:t>
            </a:r>
          </a:p>
        </p:txBody>
      </p:sp>
      <p:pic>
        <p:nvPicPr>
          <p:cNvPr id="22" name="Picture 22"/>
          <p:cNvPicPr>
            <a:picLocks noChangeAspect="1"/>
          </p:cNvPicPr>
          <p:nvPr/>
        </p:nvPicPr>
        <p:blipFill>
          <a:blip r:embed="rId16"/>
          <a:srcRect/>
          <a:stretch>
            <a:fillRect/>
          </a:stretch>
        </p:blipFill>
        <p:spPr>
          <a:xfrm>
            <a:off x="16418708" y="0"/>
            <a:ext cx="1869292" cy="1869292"/>
          </a:xfrm>
          <a:prstGeom prst="rect">
            <a:avLst/>
          </a:prstGeom>
        </p:spPr>
      </p:pic>
      <p:sp>
        <p:nvSpPr>
          <p:cNvPr id="24" name="TextBox 23"/>
          <p:cNvSpPr txBox="1"/>
          <p:nvPr/>
        </p:nvSpPr>
        <p:spPr>
          <a:xfrm>
            <a:off x="8250073" y="7083303"/>
            <a:ext cx="5505418" cy="590931"/>
          </a:xfrm>
          <a:prstGeom prst="rect">
            <a:avLst/>
          </a:prstGeom>
          <a:noFill/>
        </p:spPr>
        <p:txBody>
          <a:bodyPr wrap="none" rtlCol="0">
            <a:spAutoFit/>
          </a:bodyPr>
          <a:lstStyle/>
          <a:p>
            <a:r>
              <a:rPr lang="bg-BG" sz="3240" dirty="0">
                <a:latin typeface="Abhaya Libre Regular" panose="020B0604020202020204" charset="0"/>
                <a:cs typeface="Abhaya Libre Regular" panose="020B0604020202020204" charset="0"/>
              </a:rPr>
              <a:t>Примери за добри практики</a:t>
            </a:r>
            <a:endParaRPr lang="en-US" sz="3240" dirty="0">
              <a:latin typeface="Abhaya Libre Regular" panose="020B0604020202020204" charset="0"/>
              <a:cs typeface="Abhaya Libre Regular" panose="020B0604020202020204" charset="0"/>
            </a:endParaRPr>
          </a:p>
        </p:txBody>
      </p:sp>
      <p:sp>
        <p:nvSpPr>
          <p:cNvPr id="25" name="TextBox 21"/>
          <p:cNvSpPr txBox="1"/>
          <p:nvPr/>
        </p:nvSpPr>
        <p:spPr>
          <a:xfrm>
            <a:off x="7008829" y="6967194"/>
            <a:ext cx="1079688" cy="707040"/>
          </a:xfrm>
          <a:prstGeom prst="rect">
            <a:avLst/>
          </a:prstGeom>
        </p:spPr>
        <p:txBody>
          <a:bodyPr lIns="0" tIns="0" rIns="0" bIns="0" rtlCol="0" anchor="t">
            <a:spAutoFit/>
          </a:bodyPr>
          <a:lstStyle/>
          <a:p>
            <a:pPr>
              <a:lnSpc>
                <a:spcPts val="5654"/>
              </a:lnSpc>
            </a:pPr>
            <a:r>
              <a:rPr lang="en-US" sz="4038" spc="-60" dirty="0">
                <a:solidFill>
                  <a:srgbClr val="000000"/>
                </a:solidFill>
                <a:latin typeface="Abhaya Libre Regular"/>
              </a:rPr>
              <a:t>07</a:t>
            </a:r>
          </a:p>
        </p:txBody>
      </p:sp>
      <p:pic>
        <p:nvPicPr>
          <p:cNvPr id="2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581400" y="2507417"/>
            <a:ext cx="8280738" cy="770736"/>
          </a:xfrm>
          <a:prstGeom prst="rect">
            <a:avLst/>
          </a:prstGeom>
        </p:spPr>
        <p:txBody>
          <a:bodyPr lIns="0" tIns="0" rIns="0" bIns="0" rtlCol="0" anchor="t">
            <a:spAutoFit/>
          </a:bodyPr>
          <a:lstStyle/>
          <a:p>
            <a:pPr>
              <a:lnSpc>
                <a:spcPts val="5449"/>
              </a:lnSpc>
            </a:pPr>
            <a:r>
              <a:rPr lang="bg-BG" sz="6410" dirty="0">
                <a:solidFill>
                  <a:srgbClr val="000000"/>
                </a:solidFill>
                <a:latin typeface="Abhaya Libre Regular"/>
              </a:rPr>
              <a:t>Въведение</a:t>
            </a:r>
            <a:endParaRPr lang="en-US" sz="6410" dirty="0">
              <a:solidFill>
                <a:srgbClr val="000000"/>
              </a:solidFill>
              <a:latin typeface="Abhaya Libre Regular"/>
            </a:endParaRPr>
          </a:p>
        </p:txBody>
      </p:sp>
      <p:sp>
        <p:nvSpPr>
          <p:cNvPr id="5" name="TextBox 5"/>
          <p:cNvSpPr txBox="1"/>
          <p:nvPr/>
        </p:nvSpPr>
        <p:spPr>
          <a:xfrm>
            <a:off x="3581400" y="3231944"/>
            <a:ext cx="6510839" cy="4360168"/>
          </a:xfrm>
          <a:prstGeom prst="rect">
            <a:avLst/>
          </a:prstGeom>
        </p:spPr>
        <p:txBody>
          <a:bodyPr lIns="0" tIns="0" rIns="0" bIns="0" rtlCol="0" anchor="t">
            <a:spAutoFit/>
          </a:bodyPr>
          <a:lstStyle/>
          <a:p>
            <a:pPr algn="just">
              <a:lnSpc>
                <a:spcPts val="3359"/>
              </a:lnSpc>
            </a:pPr>
            <a:endParaRPr lang="ru-RU" sz="2400" spc="-36" dirty="0">
              <a:solidFill>
                <a:srgbClr val="000000"/>
              </a:solidFill>
              <a:latin typeface="Abhaya Libre Regular"/>
            </a:endParaRPr>
          </a:p>
          <a:p>
            <a:pPr algn="just">
              <a:lnSpc>
                <a:spcPts val="3359"/>
              </a:lnSpc>
            </a:pPr>
            <a:r>
              <a:rPr lang="ru-RU" sz="2400" spc="-36" dirty="0">
                <a:solidFill>
                  <a:srgbClr val="000000"/>
                </a:solidFill>
                <a:latin typeface="Abhaya Libre Regular"/>
              </a:rPr>
              <a:t>Живеем в бързо променящо се общество, </a:t>
            </a:r>
            <a:r>
              <a:rPr lang="ru-RU" sz="2400" spc="-36" dirty="0" smtClean="0">
                <a:solidFill>
                  <a:srgbClr val="000000"/>
                </a:solidFill>
                <a:latin typeface="Abhaya Libre Regular"/>
              </a:rPr>
              <a:t>в </a:t>
            </a:r>
            <a:r>
              <a:rPr lang="ru-RU" sz="2400" spc="-36" dirty="0" err="1" smtClean="0">
                <a:solidFill>
                  <a:srgbClr val="000000"/>
                </a:solidFill>
                <a:latin typeface="Abhaya Libre Regular"/>
              </a:rPr>
              <a:t>което</a:t>
            </a:r>
            <a:r>
              <a:rPr lang="ru-RU" sz="2400" spc="-36" dirty="0" smtClean="0">
                <a:solidFill>
                  <a:srgbClr val="000000"/>
                </a:solidFill>
                <a:latin typeface="Abhaya Libre Regular"/>
              </a:rPr>
              <a:t> </a:t>
            </a:r>
            <a:r>
              <a:rPr lang="ru-RU" sz="2400" spc="-36" dirty="0">
                <a:solidFill>
                  <a:srgbClr val="000000"/>
                </a:solidFill>
                <a:latin typeface="Abhaya Libre Regular"/>
              </a:rPr>
              <a:t>е </a:t>
            </a:r>
            <a:r>
              <a:rPr lang="ru-RU" sz="2400" spc="-36" dirty="0" smtClean="0">
                <a:solidFill>
                  <a:srgbClr val="000000"/>
                </a:solidFill>
                <a:latin typeface="Abhaya Libre Regular"/>
              </a:rPr>
              <a:t>нужно </a:t>
            </a:r>
            <a:r>
              <a:rPr lang="ru-RU" sz="2400" spc="-36" dirty="0">
                <a:solidFill>
                  <a:srgbClr val="000000"/>
                </a:solidFill>
                <a:latin typeface="Abhaya Libre Regular"/>
              </a:rPr>
              <a:t>всеки да </a:t>
            </a:r>
            <a:r>
              <a:rPr lang="ru-RU" sz="2400" spc="-36" dirty="0" err="1" smtClean="0">
                <a:solidFill>
                  <a:srgbClr val="000000"/>
                </a:solidFill>
                <a:latin typeface="Abhaya Libre Regular"/>
              </a:rPr>
              <a:t>умее</a:t>
            </a:r>
            <a:r>
              <a:rPr lang="ru-RU" sz="2400" spc="-36" dirty="0" smtClean="0">
                <a:solidFill>
                  <a:srgbClr val="000000"/>
                </a:solidFill>
                <a:latin typeface="Abhaya Libre Regular"/>
              </a:rPr>
              <a:t> да </a:t>
            </a:r>
            <a:r>
              <a:rPr lang="ru-RU" sz="2400" spc="-36" dirty="0" err="1" smtClean="0">
                <a:solidFill>
                  <a:srgbClr val="000000"/>
                </a:solidFill>
                <a:latin typeface="Abhaya Libre Regular"/>
              </a:rPr>
              <a:t>реализира</a:t>
            </a:r>
            <a:r>
              <a:rPr lang="ru-RU" sz="2400" spc="-36" dirty="0" smtClean="0">
                <a:solidFill>
                  <a:srgbClr val="000000"/>
                </a:solidFill>
                <a:latin typeface="Abhaya Libre Regular"/>
              </a:rPr>
              <a:t> </a:t>
            </a:r>
            <a:r>
              <a:rPr lang="ru-RU" sz="2400" spc="-36" dirty="0" err="1" smtClean="0">
                <a:solidFill>
                  <a:srgbClr val="000000"/>
                </a:solidFill>
                <a:latin typeface="Abhaya Libre Regular"/>
              </a:rPr>
              <a:t>възможности</a:t>
            </a:r>
            <a:r>
              <a:rPr lang="ru-RU" sz="2400" spc="-36" dirty="0" smtClean="0">
                <a:solidFill>
                  <a:srgbClr val="000000"/>
                </a:solidFill>
                <a:latin typeface="Abhaya Libre Regular"/>
              </a:rPr>
              <a:t> </a:t>
            </a:r>
            <a:r>
              <a:rPr lang="ru-RU" sz="2400" spc="-36" dirty="0">
                <a:solidFill>
                  <a:srgbClr val="000000"/>
                </a:solidFill>
                <a:latin typeface="Abhaya Libre Regular"/>
              </a:rPr>
              <a:t>и идеи, да работи с други хора, да </a:t>
            </a:r>
            <a:r>
              <a:rPr lang="ru-RU" sz="2400" spc="-36" dirty="0" err="1" smtClean="0">
                <a:solidFill>
                  <a:srgbClr val="000000"/>
                </a:solidFill>
                <a:latin typeface="Abhaya Libre Regular"/>
              </a:rPr>
              <a:t>управлява</a:t>
            </a:r>
            <a:r>
              <a:rPr lang="ru-RU" sz="2400" spc="-36" dirty="0" smtClean="0">
                <a:solidFill>
                  <a:srgbClr val="000000"/>
                </a:solidFill>
                <a:latin typeface="Abhaya Libre Regular"/>
              </a:rPr>
              <a:t> </a:t>
            </a:r>
            <a:r>
              <a:rPr lang="ru-RU" sz="2400" spc="-36" dirty="0" err="1" smtClean="0">
                <a:solidFill>
                  <a:srgbClr val="000000"/>
                </a:solidFill>
                <a:latin typeface="Abhaya Libre Regular"/>
              </a:rPr>
              <a:t>кариериерата</a:t>
            </a:r>
            <a:r>
              <a:rPr lang="ru-RU" sz="2400" spc="-36" dirty="0" smtClean="0">
                <a:solidFill>
                  <a:srgbClr val="000000"/>
                </a:solidFill>
                <a:latin typeface="Abhaya Libre Regular"/>
              </a:rPr>
              <a:t> си </a:t>
            </a:r>
            <a:r>
              <a:rPr lang="ru-RU" sz="2400" spc="-36" dirty="0">
                <a:solidFill>
                  <a:srgbClr val="000000"/>
                </a:solidFill>
                <a:latin typeface="Abhaya Libre Regular"/>
              </a:rPr>
              <a:t>и да формира </a:t>
            </a:r>
            <a:r>
              <a:rPr lang="ru-RU" sz="2400" spc="-36" dirty="0" err="1">
                <a:solidFill>
                  <a:srgbClr val="000000"/>
                </a:solidFill>
                <a:latin typeface="Abhaya Libre Regular"/>
              </a:rPr>
              <a:t>бъдещето</a:t>
            </a:r>
            <a:r>
              <a:rPr lang="ru-RU" sz="2400" spc="-36" dirty="0">
                <a:solidFill>
                  <a:srgbClr val="000000"/>
                </a:solidFill>
                <a:latin typeface="Abhaya Libre Regular"/>
              </a:rPr>
              <a:t> </a:t>
            </a:r>
            <a:r>
              <a:rPr lang="ru-RU" sz="2400" spc="-36" dirty="0" err="1" smtClean="0">
                <a:solidFill>
                  <a:srgbClr val="000000"/>
                </a:solidFill>
                <a:latin typeface="Abhaya Libre Regular"/>
              </a:rPr>
              <a:t>както</a:t>
            </a:r>
            <a:r>
              <a:rPr lang="ru-RU" sz="2400" spc="-36" dirty="0" smtClean="0">
                <a:solidFill>
                  <a:srgbClr val="000000"/>
                </a:solidFill>
                <a:latin typeface="Abhaya Libre Regular"/>
              </a:rPr>
              <a:t> за себе си, </a:t>
            </a:r>
            <a:r>
              <a:rPr lang="ru-RU" sz="2400" spc="-36" dirty="0" err="1" smtClean="0">
                <a:solidFill>
                  <a:srgbClr val="000000"/>
                </a:solidFill>
                <a:latin typeface="Abhaya Libre Regular"/>
              </a:rPr>
              <a:t>така</a:t>
            </a:r>
            <a:r>
              <a:rPr lang="ru-RU" sz="2400" spc="-36" dirty="0" smtClean="0">
                <a:solidFill>
                  <a:srgbClr val="000000"/>
                </a:solidFill>
                <a:latin typeface="Abhaya Libre Regular"/>
              </a:rPr>
              <a:t> и за </a:t>
            </a:r>
            <a:r>
              <a:rPr lang="ru-RU" sz="2400" spc="-36" dirty="0">
                <a:solidFill>
                  <a:srgbClr val="000000"/>
                </a:solidFill>
                <a:latin typeface="Abhaya Libre Regular"/>
              </a:rPr>
              <a:t>общото благо.</a:t>
            </a:r>
          </a:p>
          <a:p>
            <a:pPr algn="just">
              <a:lnSpc>
                <a:spcPts val="3359"/>
              </a:lnSpc>
            </a:pPr>
            <a:r>
              <a:rPr lang="ru-RU" sz="2400" spc="-36" dirty="0">
                <a:solidFill>
                  <a:srgbClr val="000000"/>
                </a:solidFill>
                <a:latin typeface="Abhaya Libre Regular"/>
              </a:rPr>
              <a:t>За постигане на тези цели са ни нужни хора, екипи и организации с предприемачески м</a:t>
            </a:r>
            <a:r>
              <a:rPr lang="bg-BG" sz="2400" spc="-36" dirty="0">
                <a:solidFill>
                  <a:srgbClr val="000000"/>
                </a:solidFill>
                <a:latin typeface="Abhaya Libre Regular"/>
              </a:rPr>
              <a:t>а</a:t>
            </a:r>
            <a:r>
              <a:rPr lang="ru-RU" sz="2400" spc="-36" dirty="0">
                <a:solidFill>
                  <a:srgbClr val="000000"/>
                </a:solidFill>
                <a:latin typeface="Abhaya Libre Regular"/>
              </a:rPr>
              <a:t>нталитет, във всички аспекти на живота.</a:t>
            </a:r>
            <a:endParaRPr lang="en-US" sz="2400" spc="-36" dirty="0">
              <a:solidFill>
                <a:srgbClr val="000000"/>
              </a:solidFill>
              <a:latin typeface="Abhaya Libre Regular"/>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36636">
            <a:off x="0" y="-2006961"/>
            <a:ext cx="3334026" cy="3588482"/>
          </a:xfrm>
          <a:prstGeom prst="rect">
            <a:avLst/>
          </a:prstGeom>
        </p:spPr>
      </p:pic>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1" name="Picture 10" descr="Map&#10;&#10;Description automatically generated with low confidence">
            <a:extLst>
              <a:ext uri="{FF2B5EF4-FFF2-40B4-BE49-F238E27FC236}">
                <a16:creationId xmlns:a16="http://schemas.microsoft.com/office/drawing/2014/main" xmlns="" id="{3D3C4EF7-5501-B5F5-36FF-A3A3442D7B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268200" y="2390265"/>
            <a:ext cx="3670455" cy="5506470"/>
          </a:xfrm>
          <a:prstGeom prst="rect">
            <a:avLst/>
          </a:prstGeom>
          <a:blipFill dpi="0" rotWithShape="1">
            <a:blip r:embed="rId8"/>
            <a:srcRect/>
            <a:tile tx="0" ty="0" sx="100000" sy="100000" flip="none" algn="tl"/>
          </a:blipFill>
          <a:effectLst>
            <a:outerShdw blurRad="50800" dist="50800" dir="5400000" algn="ctr" rotWithShape="0">
              <a:srgbClr val="000000"/>
            </a:outerShdw>
          </a:effectLst>
        </p:spPr>
      </p:pic>
      <p:pic>
        <p:nvPicPr>
          <p:cNvPr id="1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0" y="3698262"/>
            <a:ext cx="19062365" cy="3086100"/>
            <a:chOff x="0" y="0"/>
            <a:chExt cx="5020540" cy="812800"/>
          </a:xfrm>
        </p:grpSpPr>
        <p:sp>
          <p:nvSpPr>
            <p:cNvPr id="3" name="Freeform 3"/>
            <p:cNvSpPr/>
            <p:nvPr/>
          </p:nvSpPr>
          <p:spPr>
            <a:xfrm>
              <a:off x="0" y="0"/>
              <a:ext cx="5020540" cy="812800"/>
            </a:xfrm>
            <a:custGeom>
              <a:avLst/>
              <a:gdLst/>
              <a:ahLst/>
              <a:cxnLst/>
              <a:rect l="l" t="t" r="r" b="b"/>
              <a:pathLst>
                <a:path w="5020540" h="812800">
                  <a:moveTo>
                    <a:pt x="0" y="0"/>
                  </a:moveTo>
                  <a:lnTo>
                    <a:pt x="5020540" y="0"/>
                  </a:lnTo>
                  <a:lnTo>
                    <a:pt x="5020540" y="812800"/>
                  </a:lnTo>
                  <a:lnTo>
                    <a:pt x="0" y="812800"/>
                  </a:lnTo>
                  <a:close/>
                </a:path>
              </a:pathLst>
            </a:custGeom>
            <a:solidFill>
              <a:srgbClr val="D0E9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947194">
            <a:off x="6660949" y="7604935"/>
            <a:ext cx="5364129" cy="5364129"/>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632120">
            <a:off x="-2431639" y="-1705919"/>
            <a:ext cx="5721823" cy="566980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571149">
            <a:off x="-2523144" y="7570662"/>
            <a:ext cx="6836042" cy="6773896"/>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800000">
            <a:off x="15156600" y="8264626"/>
            <a:ext cx="3334026" cy="3588482"/>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800000">
            <a:off x="1904437" y="-772267"/>
            <a:ext cx="2556197" cy="2751289"/>
          </a:xfrm>
          <a:prstGeom prst="rect">
            <a:avLst/>
          </a:prstGeom>
        </p:spPr>
      </p:pic>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9614497">
            <a:off x="17189899" y="6091404"/>
            <a:ext cx="4352147" cy="4346443"/>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420380">
            <a:off x="5570971" y="-4349323"/>
            <a:ext cx="5810576" cy="5802961"/>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167270">
            <a:off x="-3176552" y="4860538"/>
            <a:ext cx="4881157" cy="4874760"/>
          </a:xfrm>
          <a:prstGeom prst="rect">
            <a:avLst/>
          </a:prstGeom>
        </p:spPr>
      </p:pic>
      <p:grpSp>
        <p:nvGrpSpPr>
          <p:cNvPr id="13" name="Group 13"/>
          <p:cNvGrpSpPr/>
          <p:nvPr/>
        </p:nvGrpSpPr>
        <p:grpSpPr>
          <a:xfrm rot="-10800000">
            <a:off x="1170764" y="8531326"/>
            <a:ext cx="2900572" cy="807705"/>
            <a:chOff x="0" y="0"/>
            <a:chExt cx="3867430" cy="1076939"/>
          </a:xfrm>
        </p:grpSpPr>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0" y="458151"/>
              <a:ext cx="3867430" cy="618789"/>
            </a:xfrm>
            <a:prstGeom prst="rect">
              <a:avLst/>
            </a:prstGeom>
          </p:spPr>
        </p:pic>
      </p:grpSp>
      <p:sp>
        <p:nvSpPr>
          <p:cNvPr id="16" name="TextBox 16"/>
          <p:cNvSpPr txBox="1"/>
          <p:nvPr/>
        </p:nvSpPr>
        <p:spPr>
          <a:xfrm>
            <a:off x="2509131" y="3927013"/>
            <a:ext cx="14307856" cy="1904367"/>
          </a:xfrm>
          <a:prstGeom prst="rect">
            <a:avLst/>
          </a:prstGeom>
        </p:spPr>
        <p:txBody>
          <a:bodyPr lIns="0" tIns="0" rIns="0" bIns="0" rtlCol="0" anchor="t">
            <a:spAutoFit/>
          </a:bodyPr>
          <a:lstStyle/>
          <a:p>
            <a:pPr algn="ctr">
              <a:lnSpc>
                <a:spcPct val="150000"/>
              </a:lnSpc>
            </a:pPr>
            <a:r>
              <a:rPr lang="bg-BG" sz="9000" dirty="0">
                <a:solidFill>
                  <a:srgbClr val="04989E"/>
                </a:solidFill>
                <a:latin typeface="Abhaya Libre Regular"/>
              </a:rPr>
              <a:t>Пазар</a:t>
            </a:r>
            <a:endParaRPr lang="en-US" sz="9000" dirty="0">
              <a:solidFill>
                <a:srgbClr val="04989E"/>
              </a:solidFill>
              <a:latin typeface="Abhaya Libre Regular"/>
            </a:endParaRPr>
          </a:p>
        </p:txBody>
      </p:sp>
      <p:pic>
        <p:nvPicPr>
          <p:cNvPr id="17" name="Picture 17"/>
          <p:cNvPicPr>
            <a:picLocks noChangeAspect="1"/>
          </p:cNvPicPr>
          <p:nvPr/>
        </p:nvPicPr>
        <p:blipFill>
          <a:blip r:embed="rId17"/>
          <a:srcRect/>
          <a:stretch>
            <a:fillRect/>
          </a:stretch>
        </p:blipFill>
        <p:spPr>
          <a:xfrm>
            <a:off x="16418708" y="0"/>
            <a:ext cx="1869292" cy="1869292"/>
          </a:xfrm>
          <a:prstGeom prst="rect">
            <a:avLst/>
          </a:prstGeom>
        </p:spPr>
      </p:pic>
      <p:pic>
        <p:nvPicPr>
          <p:cNvPr id="19"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1212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15" name="TextBox 15"/>
          <p:cNvSpPr txBox="1"/>
          <p:nvPr/>
        </p:nvSpPr>
        <p:spPr>
          <a:xfrm>
            <a:off x="3161528" y="2640062"/>
            <a:ext cx="6510839" cy="5215530"/>
          </a:xfrm>
          <a:prstGeom prst="rect">
            <a:avLst/>
          </a:prstGeom>
        </p:spPr>
        <p:txBody>
          <a:bodyPr lIns="0" tIns="0" rIns="0" bIns="0" rtlCol="0" anchor="t">
            <a:spAutoFit/>
          </a:bodyPr>
          <a:lstStyle/>
          <a:p>
            <a:pPr algn="just">
              <a:lnSpc>
                <a:spcPts val="3359"/>
              </a:lnSpc>
            </a:pPr>
            <a:r>
              <a:rPr lang="ru-RU" sz="2400" spc="-36" dirty="0">
                <a:solidFill>
                  <a:srgbClr val="000000"/>
                </a:solidFill>
                <a:latin typeface="Abhaya Libre Regular"/>
              </a:rPr>
              <a:t>Пазарът е място, където страни могат да се съберат, за да улеснят обмяната на стоки и услуги. Обикновено участващите страни са купувачи и продавачи. Пазарът може да бъде физическо място като търговски обект, където хората се срещат лично, или </a:t>
            </a:r>
            <a:r>
              <a:rPr lang="ru-RU" sz="2400" spc="-36" dirty="0" smtClean="0">
                <a:solidFill>
                  <a:srgbClr val="000000"/>
                </a:solidFill>
                <a:latin typeface="Abhaya Libre Regular"/>
              </a:rPr>
              <a:t>виртуален онлайн </a:t>
            </a:r>
            <a:r>
              <a:rPr lang="ru-RU" sz="2400" spc="-36" dirty="0">
                <a:solidFill>
                  <a:srgbClr val="000000"/>
                </a:solidFill>
                <a:latin typeface="Abhaya Libre Regular"/>
              </a:rPr>
              <a:t>пазар, където няма пряк контакт между купувачите и продавачите. Има някои основни характеристики, които помагат да се дефинира пазарът, включително </a:t>
            </a:r>
            <a:r>
              <a:rPr lang="ru-RU" sz="2400" spc="-36" dirty="0" err="1">
                <a:solidFill>
                  <a:srgbClr val="000000"/>
                </a:solidFill>
                <a:latin typeface="Abhaya Libre Regular"/>
              </a:rPr>
              <a:t>наличието</a:t>
            </a:r>
            <a:r>
              <a:rPr lang="ru-RU" sz="2400" spc="-36" dirty="0">
                <a:solidFill>
                  <a:srgbClr val="000000"/>
                </a:solidFill>
                <a:latin typeface="Abhaya Libre Regular"/>
              </a:rPr>
              <a:t> </a:t>
            </a:r>
            <a:r>
              <a:rPr lang="ru-RU" sz="2400" spc="-36" dirty="0" err="1" smtClean="0">
                <a:solidFill>
                  <a:srgbClr val="000000"/>
                </a:solidFill>
                <a:latin typeface="Abhaya Libre Regular"/>
              </a:rPr>
              <a:t>терен</a:t>
            </a:r>
            <a:r>
              <a:rPr lang="ru-RU" sz="2400" spc="-36" dirty="0" smtClean="0">
                <a:solidFill>
                  <a:srgbClr val="000000"/>
                </a:solidFill>
                <a:latin typeface="Abhaya Libre Regular"/>
              </a:rPr>
              <a:t>/база, </a:t>
            </a:r>
            <a:r>
              <a:rPr lang="ru-RU" sz="2400" spc="-36" dirty="0">
                <a:solidFill>
                  <a:srgbClr val="000000"/>
                </a:solidFill>
                <a:latin typeface="Abhaya Libre Regular"/>
              </a:rPr>
              <a:t>купувачи и </a:t>
            </a:r>
            <a:r>
              <a:rPr lang="ru-RU" sz="2400" spc="-36" dirty="0" err="1" smtClean="0">
                <a:solidFill>
                  <a:srgbClr val="000000"/>
                </a:solidFill>
                <a:latin typeface="Abhaya Libre Regular"/>
              </a:rPr>
              <a:t>продавачи</a:t>
            </a:r>
            <a:r>
              <a:rPr lang="ru-RU" sz="2400" spc="-36" dirty="0" smtClean="0">
                <a:solidFill>
                  <a:srgbClr val="000000"/>
                </a:solidFill>
                <a:latin typeface="Abhaya Libre Regular"/>
              </a:rPr>
              <a:t> </a:t>
            </a:r>
            <a:r>
              <a:rPr lang="ru-RU" sz="2400" spc="-36" dirty="0">
                <a:solidFill>
                  <a:srgbClr val="000000"/>
                </a:solidFill>
                <a:latin typeface="Abhaya Libre Regular"/>
              </a:rPr>
              <a:t>и стока, която може да бъде купена и продадена.</a:t>
            </a:r>
            <a:endParaRPr lang="en-US" sz="2400" spc="-36" dirty="0">
              <a:solidFill>
                <a:srgbClr val="000000"/>
              </a:solidFill>
              <a:latin typeface="Abhaya Libre Regular"/>
            </a:endParaRPr>
          </a:p>
        </p:txBody>
      </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196164">
            <a:off x="-5811133" y="7594029"/>
            <a:ext cx="11622266" cy="12388074"/>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36636">
            <a:off x="0" y="-2006961"/>
            <a:ext cx="3334026" cy="3588482"/>
          </a:xfrm>
          <a:prstGeom prst="rect">
            <a:avLst/>
          </a:prstGeom>
        </p:spPr>
      </p:pic>
      <p:sp>
        <p:nvSpPr>
          <p:cNvPr id="18" name="TextBox 18"/>
          <p:cNvSpPr txBox="1"/>
          <p:nvPr/>
        </p:nvSpPr>
        <p:spPr>
          <a:xfrm>
            <a:off x="3161527" y="1797344"/>
            <a:ext cx="8261073" cy="765979"/>
          </a:xfrm>
          <a:prstGeom prst="rect">
            <a:avLst/>
          </a:prstGeom>
        </p:spPr>
        <p:txBody>
          <a:bodyPr wrap="square" lIns="0" tIns="0" rIns="0" bIns="0" rtlCol="0" anchor="t">
            <a:spAutoFit/>
          </a:bodyPr>
          <a:lstStyle/>
          <a:p>
            <a:pPr>
              <a:lnSpc>
                <a:spcPts val="5449"/>
              </a:lnSpc>
            </a:pPr>
            <a:r>
              <a:rPr lang="bg-BG" sz="6410" dirty="0">
                <a:solidFill>
                  <a:srgbClr val="000000"/>
                </a:solidFill>
                <a:latin typeface="Abhaya Libre Regular"/>
              </a:rPr>
              <a:t>Какво е пазар?</a:t>
            </a:r>
            <a:endParaRPr lang="en-US" sz="6410" dirty="0">
              <a:solidFill>
                <a:srgbClr val="000000"/>
              </a:solidFill>
              <a:latin typeface="Abhaya Libre Regular"/>
            </a:endParaRPr>
          </a:p>
        </p:txBody>
      </p:sp>
      <p:pic>
        <p:nvPicPr>
          <p:cNvPr id="19" name="Picture 19"/>
          <p:cNvPicPr>
            <a:picLocks noChangeAspect="1"/>
          </p:cNvPicPr>
          <p:nvPr/>
        </p:nvPicPr>
        <p:blipFill>
          <a:blip r:embed="rId6"/>
          <a:srcRect/>
          <a:stretch>
            <a:fillRect/>
          </a:stretch>
        </p:blipFill>
        <p:spPr>
          <a:xfrm>
            <a:off x="16418708" y="0"/>
            <a:ext cx="1869292" cy="1869292"/>
          </a:xfrm>
          <a:prstGeom prst="rect">
            <a:avLst/>
          </a:prstGeom>
        </p:spPr>
      </p:pic>
      <p:pic>
        <p:nvPicPr>
          <p:cNvPr id="22" name="Picture 21">
            <a:extLst>
              <a:ext uri="{FF2B5EF4-FFF2-40B4-BE49-F238E27FC236}">
                <a16:creationId xmlns:a16="http://schemas.microsoft.com/office/drawing/2014/main" xmlns="" id="{DDB591BF-814E-D520-C107-B808645E85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115800" y="2352227"/>
            <a:ext cx="3258811" cy="5791200"/>
          </a:xfrm>
          <a:prstGeom prst="rect">
            <a:avLst/>
          </a:prstGeom>
        </p:spPr>
      </p:pic>
      <p:pic>
        <p:nvPicPr>
          <p:cNvPr id="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9"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056236" y="2481007"/>
            <a:ext cx="2029162" cy="1981200"/>
          </a:xfrm>
          <a:prstGeom prst="rect">
            <a:avLst/>
          </a:prstGeom>
          <a:effectLst>
            <a:glow rad="127000">
              <a:schemeClr val="accent1">
                <a:alpha val="0"/>
              </a:schemeClr>
            </a:glow>
            <a:outerShdw blurRad="50800" dist="177800" dir="5400000" algn="ctr" rotWithShape="0">
              <a:srgbClr val="000000">
                <a:alpha val="0"/>
              </a:srgbClr>
            </a:outerShdw>
            <a:reflection endPos="0" dist="76200" dir="5400000" sy="-100000" algn="bl" rotWithShape="0"/>
          </a:effectLst>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8"/>
          <a:srcRect/>
          <a:stretch>
            <a:fillRect/>
          </a:stretch>
        </p:blipFill>
        <p:spPr>
          <a:xfrm>
            <a:off x="16418708" y="0"/>
            <a:ext cx="1869292" cy="1869292"/>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9614497">
            <a:off x="17215841" y="8047725"/>
            <a:ext cx="4352147" cy="4346443"/>
          </a:xfrm>
          <a:prstGeom prst="rect">
            <a:avLst/>
          </a:prstGeom>
        </p:spPr>
      </p:pic>
      <p:sp>
        <p:nvSpPr>
          <p:cNvPr id="9" name="TextBox 9"/>
          <p:cNvSpPr txBox="1"/>
          <p:nvPr/>
        </p:nvSpPr>
        <p:spPr>
          <a:xfrm>
            <a:off x="5003631" y="613580"/>
            <a:ext cx="8280738" cy="770736"/>
          </a:xfrm>
          <a:prstGeom prst="rect">
            <a:avLst/>
          </a:prstGeom>
        </p:spPr>
        <p:txBody>
          <a:bodyPr lIns="0" tIns="0" rIns="0" bIns="0" rtlCol="0" anchor="t">
            <a:spAutoFit/>
          </a:bodyPr>
          <a:lstStyle/>
          <a:p>
            <a:pPr algn="ctr">
              <a:lnSpc>
                <a:spcPts val="5449"/>
              </a:lnSpc>
            </a:pPr>
            <a:r>
              <a:rPr lang="bg-BG" sz="6410" dirty="0">
                <a:solidFill>
                  <a:srgbClr val="000000"/>
                </a:solidFill>
                <a:latin typeface="Abhaya Libre Regular"/>
              </a:rPr>
              <a:t>Видове пазари</a:t>
            </a:r>
            <a:endParaRPr lang="en-US" sz="6410" dirty="0">
              <a:solidFill>
                <a:srgbClr val="000000"/>
              </a:solidFill>
              <a:latin typeface="Abhaya Libre Regular"/>
            </a:endParaRPr>
          </a:p>
        </p:txBody>
      </p:sp>
      <p:sp>
        <p:nvSpPr>
          <p:cNvPr id="11" name="TextBox 11"/>
          <p:cNvSpPr txBox="1"/>
          <p:nvPr/>
        </p:nvSpPr>
        <p:spPr>
          <a:xfrm>
            <a:off x="1239473" y="1617309"/>
            <a:ext cx="13387412" cy="7395614"/>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ru-RU" sz="2400" b="1" spc="-36" dirty="0">
                <a:solidFill>
                  <a:srgbClr val="000000"/>
                </a:solidFill>
                <a:latin typeface="Abhaya Libre Regular"/>
              </a:rPr>
              <a:t>Физически пазари </a:t>
            </a:r>
            <a:r>
              <a:rPr lang="ru-RU" sz="2400" spc="-36" dirty="0">
                <a:solidFill>
                  <a:srgbClr val="000000"/>
                </a:solidFill>
                <a:latin typeface="Abhaya Libre Regular"/>
              </a:rPr>
              <a:t>- Физическият пазар е място, където купувачите могат физически да се срещнат с продавачите и да закупят желаните стоки от тях срещу пари. Търговски центрове, универсални магазини, търговски обекти са примери за физически пазари.</a:t>
            </a:r>
          </a:p>
          <a:p>
            <a:pPr marL="342900" indent="-342900" algn="just">
              <a:lnSpc>
                <a:spcPts val="3359"/>
              </a:lnSpc>
              <a:buFont typeface="Arial" panose="020B0604020202020204" pitchFamily="34" charset="0"/>
              <a:buChar char="•"/>
            </a:pPr>
            <a:r>
              <a:rPr lang="ru-RU" sz="2400" b="1" spc="-36" dirty="0" err="1">
                <a:solidFill>
                  <a:srgbClr val="000000"/>
                </a:solidFill>
                <a:latin typeface="Abhaya Libre Regular"/>
              </a:rPr>
              <a:t>Нефизически</a:t>
            </a:r>
            <a:r>
              <a:rPr lang="ru-RU" sz="2400" b="1" spc="-36" dirty="0">
                <a:solidFill>
                  <a:srgbClr val="000000"/>
                </a:solidFill>
                <a:latin typeface="Abhaya Libre Regular"/>
              </a:rPr>
              <a:t> пазари / Виртуални пазари </a:t>
            </a:r>
            <a:r>
              <a:rPr lang="ru-RU" sz="2400" spc="-36" dirty="0">
                <a:solidFill>
                  <a:srgbClr val="000000"/>
                </a:solidFill>
                <a:latin typeface="Abhaya Libre Regular"/>
              </a:rPr>
              <a:t>- В такива пазари купувачите закупуват стоки и услуги чрез интернет. В такъв пазар купувачите и продавачите не се срещат или не взаимодействат физически, вместо това сделката се извършва чрез интернет. Примери - Rediff shopping, eBay и други.</a:t>
            </a:r>
          </a:p>
          <a:p>
            <a:pPr marL="342900" indent="-342900" algn="just">
              <a:lnSpc>
                <a:spcPts val="3359"/>
              </a:lnSpc>
              <a:buFont typeface="Arial" panose="020B0604020202020204" pitchFamily="34" charset="0"/>
              <a:buChar char="•"/>
            </a:pPr>
            <a:r>
              <a:rPr lang="ru-RU" sz="2400" b="1" spc="-36" dirty="0">
                <a:solidFill>
                  <a:srgbClr val="000000"/>
                </a:solidFill>
                <a:latin typeface="Abhaya Libre Regular"/>
              </a:rPr>
              <a:t>Търговски пазари </a:t>
            </a:r>
            <a:r>
              <a:rPr lang="ru-RU" sz="2400" spc="-36" dirty="0">
                <a:solidFill>
                  <a:srgbClr val="000000"/>
                </a:solidFill>
                <a:latin typeface="Abhaya Libre Regular"/>
              </a:rPr>
              <a:t>- В </a:t>
            </a:r>
            <a:r>
              <a:rPr lang="ru-RU" sz="2400" spc="-36" dirty="0" err="1" smtClean="0">
                <a:solidFill>
                  <a:srgbClr val="000000"/>
                </a:solidFill>
                <a:latin typeface="Abhaya Libre Regular"/>
              </a:rPr>
              <a:t>търговския</a:t>
            </a:r>
            <a:r>
              <a:rPr lang="ru-RU" sz="2400" spc="-36" dirty="0" smtClean="0">
                <a:solidFill>
                  <a:srgbClr val="000000"/>
                </a:solidFill>
                <a:latin typeface="Abhaya Libre Regular"/>
              </a:rPr>
              <a:t> </a:t>
            </a:r>
            <a:r>
              <a:rPr lang="ru-RU" sz="2400" spc="-36" dirty="0">
                <a:solidFill>
                  <a:srgbClr val="000000"/>
                </a:solidFill>
                <a:latin typeface="Abhaya Libre Regular"/>
              </a:rPr>
              <a:t>пазар продавачът продава своите стоки на най-високия набирател.</a:t>
            </a:r>
          </a:p>
          <a:p>
            <a:pPr marL="342900" indent="-342900" algn="just">
              <a:lnSpc>
                <a:spcPts val="3359"/>
              </a:lnSpc>
              <a:buFont typeface="Arial" panose="020B0604020202020204" pitchFamily="34" charset="0"/>
              <a:buChar char="•"/>
            </a:pPr>
            <a:r>
              <a:rPr lang="ru-RU" sz="2400" b="1" spc="-36" dirty="0">
                <a:solidFill>
                  <a:srgbClr val="000000"/>
                </a:solidFill>
                <a:latin typeface="Abhaya Libre Regular"/>
              </a:rPr>
              <a:t>Пазари за междинни стоки </a:t>
            </a:r>
            <a:r>
              <a:rPr lang="ru-RU" sz="2400" spc="-36" dirty="0">
                <a:solidFill>
                  <a:srgbClr val="000000"/>
                </a:solidFill>
                <a:latin typeface="Abhaya Libre Regular"/>
              </a:rPr>
              <a:t>- Такива пазари продават суровини (стоки), необходими за крайното производство на други стоки.</a:t>
            </a:r>
          </a:p>
          <a:p>
            <a:pPr marL="342900" indent="-342900" algn="just">
              <a:lnSpc>
                <a:spcPts val="3359"/>
              </a:lnSpc>
              <a:buFont typeface="Arial" panose="020B0604020202020204" pitchFamily="34" charset="0"/>
              <a:buChar char="•"/>
            </a:pPr>
            <a:r>
              <a:rPr lang="ru-RU" sz="2400" b="1" spc="-36" dirty="0">
                <a:solidFill>
                  <a:srgbClr val="000000"/>
                </a:solidFill>
                <a:latin typeface="Abhaya Libre Regular"/>
              </a:rPr>
              <a:t>Черни пазари </a:t>
            </a:r>
            <a:r>
              <a:rPr lang="ru-RU" sz="2400" spc="-36" dirty="0">
                <a:solidFill>
                  <a:srgbClr val="000000"/>
                </a:solidFill>
                <a:latin typeface="Abhaya Libre Regular"/>
              </a:rPr>
              <a:t>- Черният пазар е място, където се продават незаконни стоки като наркотици и </a:t>
            </a:r>
            <a:r>
              <a:rPr lang="ru-RU" sz="2400" spc="-36" dirty="0" err="1" smtClean="0">
                <a:solidFill>
                  <a:srgbClr val="000000"/>
                </a:solidFill>
                <a:latin typeface="Abhaya Libre Regular"/>
              </a:rPr>
              <a:t>оръжия</a:t>
            </a:r>
            <a:r>
              <a:rPr lang="en-GB" sz="2400" spc="-36" dirty="0">
                <a:solidFill>
                  <a:srgbClr val="000000"/>
                </a:solidFill>
                <a:latin typeface="Abhaya Libre Regular"/>
              </a:rPr>
              <a:t> </a:t>
            </a:r>
            <a:r>
              <a:rPr lang="bg-BG" sz="2400" spc="-36" dirty="0" smtClean="0">
                <a:solidFill>
                  <a:srgbClr val="000000"/>
                </a:solidFill>
                <a:latin typeface="Abhaya Libre Regular"/>
              </a:rPr>
              <a:t>и други стоки, подлежащи на специален контрол</a:t>
            </a:r>
            <a:r>
              <a:rPr lang="ru-RU" sz="2400" spc="-36" dirty="0" smtClean="0">
                <a:solidFill>
                  <a:srgbClr val="000000"/>
                </a:solidFill>
                <a:latin typeface="Abhaya Libre Regular"/>
              </a:rPr>
              <a:t>.</a:t>
            </a:r>
            <a:endParaRPr lang="ru-RU" sz="2400" spc="-36" dirty="0">
              <a:solidFill>
                <a:srgbClr val="000000"/>
              </a:solidFill>
              <a:latin typeface="Abhaya Libre Regular"/>
            </a:endParaRPr>
          </a:p>
          <a:p>
            <a:pPr marL="342900" indent="-342900" algn="just">
              <a:lnSpc>
                <a:spcPts val="3359"/>
              </a:lnSpc>
              <a:buFont typeface="Arial" panose="020B0604020202020204" pitchFamily="34" charset="0"/>
              <a:buChar char="•"/>
            </a:pPr>
            <a:r>
              <a:rPr lang="ru-RU" sz="2400" b="1" spc="-36" dirty="0">
                <a:solidFill>
                  <a:srgbClr val="000000"/>
                </a:solidFill>
                <a:latin typeface="Abhaya Libre Regular"/>
              </a:rPr>
              <a:t>Пазар на знания </a:t>
            </a:r>
            <a:r>
              <a:rPr lang="ru-RU" sz="2400" spc="-36" dirty="0">
                <a:solidFill>
                  <a:srgbClr val="000000"/>
                </a:solidFill>
                <a:latin typeface="Abhaya Libre Regular"/>
              </a:rPr>
              <a:t>- Пазарът на знания е място за размяна на информация и продукти, базирани на знания.</a:t>
            </a:r>
          </a:p>
          <a:p>
            <a:pPr marL="342900" indent="-342900" algn="just">
              <a:lnSpc>
                <a:spcPts val="3359"/>
              </a:lnSpc>
              <a:buFont typeface="Arial" panose="020B0604020202020204" pitchFamily="34" charset="0"/>
              <a:buChar char="•"/>
            </a:pPr>
            <a:r>
              <a:rPr lang="ru-RU" sz="2400" b="1" spc="-36" dirty="0">
                <a:solidFill>
                  <a:srgbClr val="000000"/>
                </a:solidFill>
                <a:latin typeface="Abhaya Libre Regular"/>
              </a:rPr>
              <a:t>Финансов пазар </a:t>
            </a:r>
            <a:r>
              <a:rPr lang="ru-RU" sz="2400" spc="-36" dirty="0">
                <a:solidFill>
                  <a:srgbClr val="000000"/>
                </a:solidFill>
                <a:latin typeface="Abhaya Libre Regular"/>
              </a:rPr>
              <a:t>- Пазарът, който се занимава с размяната на ликвидни активи (пари), се нарича финансов пазар.</a:t>
            </a:r>
            <a:endParaRPr lang="en-US" sz="2400" spc="-36" dirty="0">
              <a:solidFill>
                <a:srgbClr val="000000"/>
              </a:solidFill>
              <a:latin typeface="Abhaya Libre Regular"/>
            </a:endParaRPr>
          </a:p>
        </p:txBody>
      </p:sp>
      <p:pic>
        <p:nvPicPr>
          <p:cNvPr id="18"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163800" y="5981700"/>
            <a:ext cx="1814035" cy="1904046"/>
          </a:xfrm>
          <a:prstGeom prst="rect">
            <a:avLst/>
          </a:prstGeom>
        </p:spPr>
      </p:pic>
      <p:pic>
        <p:nvPicPr>
          <p:cNvPr id="1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77200" y="9078393"/>
            <a:ext cx="341947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2578</TotalTime>
  <Words>4205</Words>
  <Application>Microsoft Office PowerPoint</Application>
  <PresentationFormat>По избор</PresentationFormat>
  <Paragraphs>307</Paragraphs>
  <Slides>46</Slides>
  <Notes>1</Notes>
  <HiddenSlides>0</HiddenSlides>
  <MMClips>0</MMClips>
  <ScaleCrop>false</ScaleCrop>
  <HeadingPairs>
    <vt:vector size="6" baseType="variant">
      <vt:variant>
        <vt:lpstr>Използвани шрифтове</vt:lpstr>
      </vt:variant>
      <vt:variant>
        <vt:i4>5</vt:i4>
      </vt:variant>
      <vt:variant>
        <vt:lpstr>Тема</vt:lpstr>
      </vt:variant>
      <vt:variant>
        <vt:i4>1</vt:i4>
      </vt:variant>
      <vt:variant>
        <vt:lpstr>Заглавия на слайдовете</vt:lpstr>
      </vt:variant>
      <vt:variant>
        <vt:i4>46</vt:i4>
      </vt:variant>
    </vt:vector>
  </HeadingPairs>
  <TitlesOfParts>
    <vt:vector size="52" baseType="lpstr">
      <vt:lpstr>Arial</vt:lpstr>
      <vt:lpstr>Calibri</vt:lpstr>
      <vt:lpstr>Abhaya Libre Regular Bold Italics</vt:lpstr>
      <vt:lpstr>Abhaya Libre Regular</vt:lpstr>
      <vt:lpstr>Abhaya Libre Regular Bold</vt:lpstr>
      <vt:lpstr>Office Theme</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Презентация на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REGIO.DIGI.HUB Content Development</dc:title>
  <dc:creator>Andrea</dc:creator>
  <cp:lastModifiedBy>Stela Dionisieva</cp:lastModifiedBy>
  <cp:revision>122</cp:revision>
  <dcterms:created xsi:type="dcterms:W3CDTF">2006-08-16T00:00:00Z</dcterms:created>
  <dcterms:modified xsi:type="dcterms:W3CDTF">2023-07-07T11:52:21Z</dcterms:modified>
  <dc:identifier>DAFSGCxx1iQ</dc:identifier>
</cp:coreProperties>
</file>