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sldIdLst>
    <p:sldId id="256" r:id="rId4"/>
    <p:sldId id="257" r:id="rId5"/>
    <p:sldId id="258" r:id="rId6"/>
    <p:sldId id="259" r:id="rId7"/>
    <p:sldId id="260" r:id="rId8"/>
    <p:sldId id="261" r:id="rId9"/>
    <p:sldId id="296" r:id="rId10"/>
    <p:sldId id="297" r:id="rId11"/>
    <p:sldId id="299" r:id="rId12"/>
    <p:sldId id="300" r:id="rId13"/>
    <p:sldId id="301" r:id="rId14"/>
    <p:sldId id="302" r:id="rId15"/>
    <p:sldId id="303" r:id="rId16"/>
    <p:sldId id="304" r:id="rId17"/>
    <p:sldId id="305" r:id="rId18"/>
    <p:sldId id="306" r:id="rId19"/>
    <p:sldId id="307" r:id="rId20"/>
    <p:sldId id="308" r:id="rId21"/>
    <p:sldId id="311" r:id="rId22"/>
    <p:sldId id="310" r:id="rId23"/>
    <p:sldId id="315" r:id="rId24"/>
    <p:sldId id="319" r:id="rId25"/>
    <p:sldId id="320" r:id="rId26"/>
    <p:sldId id="316" r:id="rId27"/>
    <p:sldId id="322" r:id="rId28"/>
    <p:sldId id="323" r:id="rId29"/>
    <p:sldId id="324" r:id="rId30"/>
    <p:sldId id="325" r:id="rId31"/>
    <p:sldId id="326" r:id="rId32"/>
    <p:sldId id="327" r:id="rId33"/>
    <p:sldId id="328" r:id="rId34"/>
    <p:sldId id="329" r:id="rId35"/>
    <p:sldId id="330" r:id="rId36"/>
    <p:sldId id="331" r:id="rId37"/>
    <p:sldId id="336" r:id="rId38"/>
    <p:sldId id="337" r:id="rId39"/>
    <p:sldId id="338" r:id="rId40"/>
    <p:sldId id="339" r:id="rId41"/>
    <p:sldId id="340" r:id="rId42"/>
    <p:sldId id="341" r:id="rId43"/>
    <p:sldId id="271" r:id="rId44"/>
  </p:sldIdLst>
  <p:sldSz cx="18288000" cy="10287000"/>
  <p:notesSz cx="7559675" cy="10691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A6646-9292-415E-AC9A-D1E209B686FB}" v="2" dt="2023-06-06T12:48:03.920"/>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6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a Matouli (Atlantis Engineering)" userId="ce83a5f9-b684-426f-8712-9fec52aa63a4" providerId="ADAL" clId="{24FA6646-9292-415E-AC9A-D1E209B686FB}"/>
    <pc:docChg chg="undo redo custSel modSld">
      <pc:chgData name="Ioanna Matouli (Atlantis Engineering)" userId="ce83a5f9-b684-426f-8712-9fec52aa63a4" providerId="ADAL" clId="{24FA6646-9292-415E-AC9A-D1E209B686FB}" dt="2023-06-07T07:03:30.254" v="3800" actId="1076"/>
      <pc:docMkLst>
        <pc:docMk/>
      </pc:docMkLst>
      <pc:sldChg chg="modSp mod">
        <pc:chgData name="Ioanna Matouli (Atlantis Engineering)" userId="ce83a5f9-b684-426f-8712-9fec52aa63a4" providerId="ADAL" clId="{24FA6646-9292-415E-AC9A-D1E209B686FB}" dt="2023-06-06T07:12:04.449" v="42" actId="20577"/>
        <pc:sldMkLst>
          <pc:docMk/>
          <pc:sldMk cId="0" sldId="256"/>
        </pc:sldMkLst>
        <pc:spChg chg="mod">
          <ac:chgData name="Ioanna Matouli (Atlantis Engineering)" userId="ce83a5f9-b684-426f-8712-9fec52aa63a4" providerId="ADAL" clId="{24FA6646-9292-415E-AC9A-D1E209B686FB}" dt="2023-06-06T07:12:04.449" v="42" actId="20577"/>
          <ac:spMkLst>
            <pc:docMk/>
            <pc:sldMk cId="0" sldId="256"/>
            <ac:spMk id="48" creationId="{00000000-0000-0000-0000-000000000000}"/>
          </ac:spMkLst>
        </pc:spChg>
      </pc:sldChg>
      <pc:sldChg chg="modSp mod">
        <pc:chgData name="Ioanna Matouli (Atlantis Engineering)" userId="ce83a5f9-b684-426f-8712-9fec52aa63a4" providerId="ADAL" clId="{24FA6646-9292-415E-AC9A-D1E209B686FB}" dt="2023-06-06T07:12:34.522" v="57" actId="20577"/>
        <pc:sldMkLst>
          <pc:docMk/>
          <pc:sldMk cId="0" sldId="257"/>
        </pc:sldMkLst>
        <pc:spChg chg="mod">
          <ac:chgData name="Ioanna Matouli (Atlantis Engineering)" userId="ce83a5f9-b684-426f-8712-9fec52aa63a4" providerId="ADAL" clId="{24FA6646-9292-415E-AC9A-D1E209B686FB}" dt="2023-06-06T07:12:34.522" v="57" actId="20577"/>
          <ac:spMkLst>
            <pc:docMk/>
            <pc:sldMk cId="0" sldId="257"/>
            <ac:spMk id="2" creationId="{1C0F6F27-A51B-4C1D-95C5-E56131A9308F}"/>
          </ac:spMkLst>
        </pc:spChg>
        <pc:grpChg chg="mod">
          <ac:chgData name="Ioanna Matouli (Atlantis Engineering)" userId="ce83a5f9-b684-426f-8712-9fec52aa63a4" providerId="ADAL" clId="{24FA6646-9292-415E-AC9A-D1E209B686FB}" dt="2023-06-06T07:12:08.805" v="44" actId="1076"/>
          <ac:grpSpMkLst>
            <pc:docMk/>
            <pc:sldMk cId="0" sldId="257"/>
            <ac:grpSpMk id="49" creationId="{00000000-0000-0000-0000-000000000000}"/>
          </ac:grpSpMkLst>
        </pc:grpChg>
      </pc:sldChg>
      <pc:sldChg chg="modSp mod">
        <pc:chgData name="Ioanna Matouli (Atlantis Engineering)" userId="ce83a5f9-b684-426f-8712-9fec52aa63a4" providerId="ADAL" clId="{24FA6646-9292-415E-AC9A-D1E209B686FB}" dt="2023-06-06T07:14:53.198" v="97" actId="20577"/>
        <pc:sldMkLst>
          <pc:docMk/>
          <pc:sldMk cId="0" sldId="258"/>
        </pc:sldMkLst>
        <pc:spChg chg="mod">
          <ac:chgData name="Ioanna Matouli (Atlantis Engineering)" userId="ce83a5f9-b684-426f-8712-9fec52aa63a4" providerId="ADAL" clId="{24FA6646-9292-415E-AC9A-D1E209B686FB}" dt="2023-06-06T07:14:36.657" v="82" actId="20577"/>
          <ac:spMkLst>
            <pc:docMk/>
            <pc:sldMk cId="0" sldId="258"/>
            <ac:spMk id="66" creationId="{00000000-0000-0000-0000-000000000000}"/>
          </ac:spMkLst>
        </pc:spChg>
        <pc:spChg chg="mod">
          <ac:chgData name="Ioanna Matouli (Atlantis Engineering)" userId="ce83a5f9-b684-426f-8712-9fec52aa63a4" providerId="ADAL" clId="{24FA6646-9292-415E-AC9A-D1E209B686FB}" dt="2023-06-06T07:14:53.198" v="97" actId="20577"/>
          <ac:spMkLst>
            <pc:docMk/>
            <pc:sldMk cId="0" sldId="258"/>
            <ac:spMk id="67" creationId="{00000000-0000-0000-0000-000000000000}"/>
          </ac:spMkLst>
        </pc:spChg>
      </pc:sldChg>
      <pc:sldChg chg="modSp mod">
        <pc:chgData name="Ioanna Matouli (Atlantis Engineering)" userId="ce83a5f9-b684-426f-8712-9fec52aa63a4" providerId="ADAL" clId="{24FA6646-9292-415E-AC9A-D1E209B686FB}" dt="2023-06-06T07:15:03.553" v="118" actId="20577"/>
        <pc:sldMkLst>
          <pc:docMk/>
          <pc:sldMk cId="0" sldId="259"/>
        </pc:sldMkLst>
        <pc:spChg chg="mod">
          <ac:chgData name="Ioanna Matouli (Atlantis Engineering)" userId="ce83a5f9-b684-426f-8712-9fec52aa63a4" providerId="ADAL" clId="{24FA6646-9292-415E-AC9A-D1E209B686FB}" dt="2023-06-06T07:15:03.553" v="118" actId="20577"/>
          <ac:spMkLst>
            <pc:docMk/>
            <pc:sldMk cId="0" sldId="259"/>
            <ac:spMk id="121" creationId="{00000000-0000-0000-0000-000000000000}"/>
          </ac:spMkLst>
        </pc:spChg>
      </pc:sldChg>
      <pc:sldChg chg="modSp mod">
        <pc:chgData name="Ioanna Matouli (Atlantis Engineering)" userId="ce83a5f9-b684-426f-8712-9fec52aa63a4" providerId="ADAL" clId="{24FA6646-9292-415E-AC9A-D1E209B686FB}" dt="2023-06-06T07:18:11.649" v="263" actId="20577"/>
        <pc:sldMkLst>
          <pc:docMk/>
          <pc:sldMk cId="0" sldId="260"/>
        </pc:sldMkLst>
        <pc:spChg chg="mod">
          <ac:chgData name="Ioanna Matouli (Atlantis Engineering)" userId="ce83a5f9-b684-426f-8712-9fec52aa63a4" providerId="ADAL" clId="{24FA6646-9292-415E-AC9A-D1E209B686FB}" dt="2023-06-06T07:18:03.063" v="238" actId="20577"/>
          <ac:spMkLst>
            <pc:docMk/>
            <pc:sldMk cId="0" sldId="260"/>
            <ac:spMk id="3" creationId="{BFCEE447-B6C2-41A3-B60D-621C7894FD60}"/>
          </ac:spMkLst>
        </pc:spChg>
        <pc:spChg chg="mod">
          <ac:chgData name="Ioanna Matouli (Atlantis Engineering)" userId="ce83a5f9-b684-426f-8712-9fec52aa63a4" providerId="ADAL" clId="{24FA6646-9292-415E-AC9A-D1E209B686FB}" dt="2023-06-06T07:17:00.922" v="159" actId="14100"/>
          <ac:spMkLst>
            <pc:docMk/>
            <pc:sldMk cId="0" sldId="260"/>
            <ac:spMk id="123" creationId="{00000000-0000-0000-0000-000000000000}"/>
          </ac:spMkLst>
        </pc:spChg>
        <pc:spChg chg="mod">
          <ac:chgData name="Ioanna Matouli (Atlantis Engineering)" userId="ce83a5f9-b684-426f-8712-9fec52aa63a4" providerId="ADAL" clId="{24FA6646-9292-415E-AC9A-D1E209B686FB}" dt="2023-06-06T07:17:05.365" v="162" actId="20577"/>
          <ac:spMkLst>
            <pc:docMk/>
            <pc:sldMk cId="0" sldId="260"/>
            <ac:spMk id="124" creationId="{00000000-0000-0000-0000-000000000000}"/>
          </ac:spMkLst>
        </pc:spChg>
        <pc:spChg chg="mod">
          <ac:chgData name="Ioanna Matouli (Atlantis Engineering)" userId="ce83a5f9-b684-426f-8712-9fec52aa63a4" providerId="ADAL" clId="{24FA6646-9292-415E-AC9A-D1E209B686FB}" dt="2023-06-06T07:16:06.961" v="143" actId="20577"/>
          <ac:spMkLst>
            <pc:docMk/>
            <pc:sldMk cId="0" sldId="260"/>
            <ac:spMk id="126" creationId="{00000000-0000-0000-0000-000000000000}"/>
          </ac:spMkLst>
        </pc:spChg>
        <pc:spChg chg="mod">
          <ac:chgData name="Ioanna Matouli (Atlantis Engineering)" userId="ce83a5f9-b684-426f-8712-9fec52aa63a4" providerId="ADAL" clId="{24FA6646-9292-415E-AC9A-D1E209B686FB}" dt="2023-06-06T07:17:13.983" v="172" actId="20577"/>
          <ac:spMkLst>
            <pc:docMk/>
            <pc:sldMk cId="0" sldId="260"/>
            <ac:spMk id="127" creationId="{00000000-0000-0000-0000-000000000000}"/>
          </ac:spMkLst>
        </pc:spChg>
        <pc:spChg chg="mod">
          <ac:chgData name="Ioanna Matouli (Atlantis Engineering)" userId="ce83a5f9-b684-426f-8712-9fec52aa63a4" providerId="ADAL" clId="{24FA6646-9292-415E-AC9A-D1E209B686FB}" dt="2023-06-06T07:18:11.649" v="263" actId="20577"/>
          <ac:spMkLst>
            <pc:docMk/>
            <pc:sldMk cId="0" sldId="260"/>
            <ac:spMk id="136" creationId="{00000000-0000-0000-0000-000000000000}"/>
          </ac:spMkLst>
        </pc:spChg>
      </pc:sldChg>
      <pc:sldChg chg="modSp mod">
        <pc:chgData name="Ioanna Matouli (Atlantis Engineering)" userId="ce83a5f9-b684-426f-8712-9fec52aa63a4" providerId="ADAL" clId="{24FA6646-9292-415E-AC9A-D1E209B686FB}" dt="2023-06-06T07:21:37.690" v="481" actId="20577"/>
        <pc:sldMkLst>
          <pc:docMk/>
          <pc:sldMk cId="0" sldId="261"/>
        </pc:sldMkLst>
        <pc:spChg chg="mod">
          <ac:chgData name="Ioanna Matouli (Atlantis Engineering)" userId="ce83a5f9-b684-426f-8712-9fec52aa63a4" providerId="ADAL" clId="{24FA6646-9292-415E-AC9A-D1E209B686FB}" dt="2023-06-06T07:19:10.680" v="344" actId="20577"/>
          <ac:spMkLst>
            <pc:docMk/>
            <pc:sldMk cId="0" sldId="261"/>
            <ac:spMk id="147" creationId="{00000000-0000-0000-0000-000000000000}"/>
          </ac:spMkLst>
        </pc:spChg>
        <pc:spChg chg="mod">
          <ac:chgData name="Ioanna Matouli (Atlantis Engineering)" userId="ce83a5f9-b684-426f-8712-9fec52aa63a4" providerId="ADAL" clId="{24FA6646-9292-415E-AC9A-D1E209B686FB}" dt="2023-06-06T07:21:37.690" v="481" actId="20577"/>
          <ac:spMkLst>
            <pc:docMk/>
            <pc:sldMk cId="0" sldId="261"/>
            <ac:spMk id="148" creationId="{00000000-0000-0000-0000-000000000000}"/>
          </ac:spMkLst>
        </pc:spChg>
        <pc:spChg chg="mod">
          <ac:chgData name="Ioanna Matouli (Atlantis Engineering)" userId="ce83a5f9-b684-426f-8712-9fec52aa63a4" providerId="ADAL" clId="{24FA6646-9292-415E-AC9A-D1E209B686FB}" dt="2023-06-06T07:19:17.574" v="365" actId="20577"/>
          <ac:spMkLst>
            <pc:docMk/>
            <pc:sldMk cId="0" sldId="261"/>
            <ac:spMk id="151" creationId="{00000000-0000-0000-0000-000000000000}"/>
          </ac:spMkLst>
        </pc:spChg>
      </pc:sldChg>
      <pc:sldChg chg="modSp mod">
        <pc:chgData name="Ioanna Matouli (Atlantis Engineering)" userId="ce83a5f9-b684-426f-8712-9fec52aa63a4" providerId="ADAL" clId="{24FA6646-9292-415E-AC9A-D1E209B686FB}" dt="2023-06-06T07:27:12.203" v="594" actId="2711"/>
        <pc:sldMkLst>
          <pc:docMk/>
          <pc:sldMk cId="1154060291" sldId="296"/>
        </pc:sldMkLst>
        <pc:spChg chg="mod">
          <ac:chgData name="Ioanna Matouli (Atlantis Engineering)" userId="ce83a5f9-b684-426f-8712-9fec52aa63a4" providerId="ADAL" clId="{24FA6646-9292-415E-AC9A-D1E209B686FB}" dt="2023-06-06T07:22:26.006" v="483"/>
          <ac:spMkLst>
            <pc:docMk/>
            <pc:sldMk cId="1154060291" sldId="296"/>
            <ac:spMk id="147" creationId="{00000000-0000-0000-0000-000000000000}"/>
          </ac:spMkLst>
        </pc:spChg>
        <pc:spChg chg="mod">
          <ac:chgData name="Ioanna Matouli (Atlantis Engineering)" userId="ce83a5f9-b684-426f-8712-9fec52aa63a4" providerId="ADAL" clId="{24FA6646-9292-415E-AC9A-D1E209B686FB}" dt="2023-06-06T07:27:12.203" v="594" actId="2711"/>
          <ac:spMkLst>
            <pc:docMk/>
            <pc:sldMk cId="1154060291" sldId="296"/>
            <ac:spMk id="148" creationId="{00000000-0000-0000-0000-000000000000}"/>
          </ac:spMkLst>
        </pc:spChg>
        <pc:spChg chg="mod">
          <ac:chgData name="Ioanna Matouli (Atlantis Engineering)" userId="ce83a5f9-b684-426f-8712-9fec52aa63a4" providerId="ADAL" clId="{24FA6646-9292-415E-AC9A-D1E209B686FB}" dt="2023-06-06T07:22:49.302" v="495" actId="20577"/>
          <ac:spMkLst>
            <pc:docMk/>
            <pc:sldMk cId="1154060291" sldId="296"/>
            <ac:spMk id="151" creationId="{00000000-0000-0000-0000-000000000000}"/>
          </ac:spMkLst>
        </pc:spChg>
      </pc:sldChg>
      <pc:sldChg chg="modSp mod">
        <pc:chgData name="Ioanna Matouli (Atlantis Engineering)" userId="ce83a5f9-b684-426f-8712-9fec52aa63a4" providerId="ADAL" clId="{24FA6646-9292-415E-AC9A-D1E209B686FB}" dt="2023-06-06T07:29:29.141" v="684"/>
        <pc:sldMkLst>
          <pc:docMk/>
          <pc:sldMk cId="648449572" sldId="297"/>
        </pc:sldMkLst>
        <pc:spChg chg="mod">
          <ac:chgData name="Ioanna Matouli (Atlantis Engineering)" userId="ce83a5f9-b684-426f-8712-9fec52aa63a4" providerId="ADAL" clId="{24FA6646-9292-415E-AC9A-D1E209B686FB}" dt="2023-06-06T07:27:30.657" v="596"/>
          <ac:spMkLst>
            <pc:docMk/>
            <pc:sldMk cId="648449572" sldId="297"/>
            <ac:spMk id="147" creationId="{00000000-0000-0000-0000-000000000000}"/>
          </ac:spMkLst>
        </pc:spChg>
        <pc:spChg chg="mod">
          <ac:chgData name="Ioanna Matouli (Atlantis Engineering)" userId="ce83a5f9-b684-426f-8712-9fec52aa63a4" providerId="ADAL" clId="{24FA6646-9292-415E-AC9A-D1E209B686FB}" dt="2023-06-06T07:29:29.141" v="684"/>
          <ac:spMkLst>
            <pc:docMk/>
            <pc:sldMk cId="648449572" sldId="297"/>
            <ac:spMk id="148" creationId="{00000000-0000-0000-0000-000000000000}"/>
          </ac:spMkLst>
        </pc:spChg>
        <pc:spChg chg="mod">
          <ac:chgData name="Ioanna Matouli (Atlantis Engineering)" userId="ce83a5f9-b684-426f-8712-9fec52aa63a4" providerId="ADAL" clId="{24FA6646-9292-415E-AC9A-D1E209B686FB}" dt="2023-06-06T07:27:44.785" v="614" actId="20577"/>
          <ac:spMkLst>
            <pc:docMk/>
            <pc:sldMk cId="648449572" sldId="297"/>
            <ac:spMk id="151" creationId="{00000000-0000-0000-0000-000000000000}"/>
          </ac:spMkLst>
        </pc:spChg>
      </pc:sldChg>
      <pc:sldChg chg="modSp mod">
        <pc:chgData name="Ioanna Matouli (Atlantis Engineering)" userId="ce83a5f9-b684-426f-8712-9fec52aa63a4" providerId="ADAL" clId="{24FA6646-9292-415E-AC9A-D1E209B686FB}" dt="2023-06-06T07:47:02.646" v="868" actId="1076"/>
        <pc:sldMkLst>
          <pc:docMk/>
          <pc:sldMk cId="3495218292" sldId="299"/>
        </pc:sldMkLst>
        <pc:spChg chg="mod">
          <ac:chgData name="Ioanna Matouli (Atlantis Engineering)" userId="ce83a5f9-b684-426f-8712-9fec52aa63a4" providerId="ADAL" clId="{24FA6646-9292-415E-AC9A-D1E209B686FB}" dt="2023-06-06T07:44:26.500" v="685"/>
          <ac:spMkLst>
            <pc:docMk/>
            <pc:sldMk cId="3495218292" sldId="299"/>
            <ac:spMk id="147" creationId="{00000000-0000-0000-0000-000000000000}"/>
          </ac:spMkLst>
        </pc:spChg>
        <pc:spChg chg="mod">
          <ac:chgData name="Ioanna Matouli (Atlantis Engineering)" userId="ce83a5f9-b684-426f-8712-9fec52aa63a4" providerId="ADAL" clId="{24FA6646-9292-415E-AC9A-D1E209B686FB}" dt="2023-06-06T07:46:59.857" v="867" actId="1076"/>
          <ac:spMkLst>
            <pc:docMk/>
            <pc:sldMk cId="3495218292" sldId="299"/>
            <ac:spMk id="148" creationId="{00000000-0000-0000-0000-000000000000}"/>
          </ac:spMkLst>
        </pc:spChg>
        <pc:spChg chg="mod">
          <ac:chgData name="Ioanna Matouli (Atlantis Engineering)" userId="ce83a5f9-b684-426f-8712-9fec52aa63a4" providerId="ADAL" clId="{24FA6646-9292-415E-AC9A-D1E209B686FB}" dt="2023-06-06T07:47:02.646" v="868" actId="1076"/>
          <ac:spMkLst>
            <pc:docMk/>
            <pc:sldMk cId="3495218292" sldId="299"/>
            <ac:spMk id="151" creationId="{00000000-0000-0000-0000-000000000000}"/>
          </ac:spMkLst>
        </pc:spChg>
      </pc:sldChg>
      <pc:sldChg chg="modSp mod">
        <pc:chgData name="Ioanna Matouli (Atlantis Engineering)" userId="ce83a5f9-b684-426f-8712-9fec52aa63a4" providerId="ADAL" clId="{24FA6646-9292-415E-AC9A-D1E209B686FB}" dt="2023-06-06T07:48:57.474" v="929" actId="20577"/>
        <pc:sldMkLst>
          <pc:docMk/>
          <pc:sldMk cId="113927805" sldId="300"/>
        </pc:sldMkLst>
        <pc:spChg chg="mod">
          <ac:chgData name="Ioanna Matouli (Atlantis Engineering)" userId="ce83a5f9-b684-426f-8712-9fec52aa63a4" providerId="ADAL" clId="{24FA6646-9292-415E-AC9A-D1E209B686FB}" dt="2023-06-06T07:47:16.231" v="869"/>
          <ac:spMkLst>
            <pc:docMk/>
            <pc:sldMk cId="113927805" sldId="300"/>
            <ac:spMk id="147" creationId="{00000000-0000-0000-0000-000000000000}"/>
          </ac:spMkLst>
        </pc:spChg>
        <pc:spChg chg="mod">
          <ac:chgData name="Ioanna Matouli (Atlantis Engineering)" userId="ce83a5f9-b684-426f-8712-9fec52aa63a4" providerId="ADAL" clId="{24FA6646-9292-415E-AC9A-D1E209B686FB}" dt="2023-06-06T07:48:57.474" v="929" actId="20577"/>
          <ac:spMkLst>
            <pc:docMk/>
            <pc:sldMk cId="113927805" sldId="300"/>
            <ac:spMk id="148" creationId="{00000000-0000-0000-0000-000000000000}"/>
          </ac:spMkLst>
        </pc:spChg>
        <pc:spChg chg="mod">
          <ac:chgData name="Ioanna Matouli (Atlantis Engineering)" userId="ce83a5f9-b684-426f-8712-9fec52aa63a4" providerId="ADAL" clId="{24FA6646-9292-415E-AC9A-D1E209B686FB}" dt="2023-06-06T07:47:44.711" v="911" actId="20577"/>
          <ac:spMkLst>
            <pc:docMk/>
            <pc:sldMk cId="113927805" sldId="300"/>
            <ac:spMk id="151" creationId="{00000000-0000-0000-0000-000000000000}"/>
          </ac:spMkLst>
        </pc:spChg>
      </pc:sldChg>
      <pc:sldChg chg="modSp mod">
        <pc:chgData name="Ioanna Matouli (Atlantis Engineering)" userId="ce83a5f9-b684-426f-8712-9fec52aa63a4" providerId="ADAL" clId="{24FA6646-9292-415E-AC9A-D1E209B686FB}" dt="2023-06-06T07:58:32.684" v="1047"/>
        <pc:sldMkLst>
          <pc:docMk/>
          <pc:sldMk cId="1291831911" sldId="301"/>
        </pc:sldMkLst>
        <pc:spChg chg="mod">
          <ac:chgData name="Ioanna Matouli (Atlantis Engineering)" userId="ce83a5f9-b684-426f-8712-9fec52aa63a4" providerId="ADAL" clId="{24FA6646-9292-415E-AC9A-D1E209B686FB}" dt="2023-06-06T07:49:06.365" v="930"/>
          <ac:spMkLst>
            <pc:docMk/>
            <pc:sldMk cId="1291831911" sldId="301"/>
            <ac:spMk id="147" creationId="{00000000-0000-0000-0000-000000000000}"/>
          </ac:spMkLst>
        </pc:spChg>
        <pc:spChg chg="mod">
          <ac:chgData name="Ioanna Matouli (Atlantis Engineering)" userId="ce83a5f9-b684-426f-8712-9fec52aa63a4" providerId="ADAL" clId="{24FA6646-9292-415E-AC9A-D1E209B686FB}" dt="2023-06-06T07:58:32.684" v="1047"/>
          <ac:spMkLst>
            <pc:docMk/>
            <pc:sldMk cId="1291831911" sldId="301"/>
            <ac:spMk id="148" creationId="{00000000-0000-0000-0000-000000000000}"/>
          </ac:spMkLst>
        </pc:spChg>
        <pc:spChg chg="mod">
          <ac:chgData name="Ioanna Matouli (Atlantis Engineering)" userId="ce83a5f9-b684-426f-8712-9fec52aa63a4" providerId="ADAL" clId="{24FA6646-9292-415E-AC9A-D1E209B686FB}" dt="2023-06-06T07:55:07.987" v="965" actId="20577"/>
          <ac:spMkLst>
            <pc:docMk/>
            <pc:sldMk cId="1291831911" sldId="301"/>
            <ac:spMk id="151" creationId="{00000000-0000-0000-0000-000000000000}"/>
          </ac:spMkLst>
        </pc:spChg>
      </pc:sldChg>
      <pc:sldChg chg="modSp mod">
        <pc:chgData name="Ioanna Matouli (Atlantis Engineering)" userId="ce83a5f9-b684-426f-8712-9fec52aa63a4" providerId="ADAL" clId="{24FA6646-9292-415E-AC9A-D1E209B686FB}" dt="2023-06-06T09:55:35.861" v="1135" actId="1076"/>
        <pc:sldMkLst>
          <pc:docMk/>
          <pc:sldMk cId="4111483622" sldId="302"/>
        </pc:sldMkLst>
        <pc:spChg chg="mod">
          <ac:chgData name="Ioanna Matouli (Atlantis Engineering)" userId="ce83a5f9-b684-426f-8712-9fec52aa63a4" providerId="ADAL" clId="{24FA6646-9292-415E-AC9A-D1E209B686FB}" dt="2023-06-06T07:49:09.528" v="931"/>
          <ac:spMkLst>
            <pc:docMk/>
            <pc:sldMk cId="4111483622" sldId="302"/>
            <ac:spMk id="147" creationId="{00000000-0000-0000-0000-000000000000}"/>
          </ac:spMkLst>
        </pc:spChg>
        <pc:spChg chg="mod">
          <ac:chgData name="Ioanna Matouli (Atlantis Engineering)" userId="ce83a5f9-b684-426f-8712-9fec52aa63a4" providerId="ADAL" clId="{24FA6646-9292-415E-AC9A-D1E209B686FB}" dt="2023-06-06T09:55:35.861" v="1135" actId="1076"/>
          <ac:spMkLst>
            <pc:docMk/>
            <pc:sldMk cId="4111483622" sldId="302"/>
            <ac:spMk id="148" creationId="{00000000-0000-0000-0000-000000000000}"/>
          </ac:spMkLst>
        </pc:spChg>
        <pc:spChg chg="mod">
          <ac:chgData name="Ioanna Matouli (Atlantis Engineering)" userId="ce83a5f9-b684-426f-8712-9fec52aa63a4" providerId="ADAL" clId="{24FA6646-9292-415E-AC9A-D1E209B686FB}" dt="2023-06-06T07:58:53.374" v="1055" actId="20577"/>
          <ac:spMkLst>
            <pc:docMk/>
            <pc:sldMk cId="4111483622" sldId="302"/>
            <ac:spMk id="151" creationId="{00000000-0000-0000-0000-000000000000}"/>
          </ac:spMkLst>
        </pc:spChg>
      </pc:sldChg>
      <pc:sldChg chg="modSp mod">
        <pc:chgData name="Ioanna Matouli (Atlantis Engineering)" userId="ce83a5f9-b684-426f-8712-9fec52aa63a4" providerId="ADAL" clId="{24FA6646-9292-415E-AC9A-D1E209B686FB}" dt="2023-06-06T09:58:45.984" v="1181" actId="20577"/>
        <pc:sldMkLst>
          <pc:docMk/>
          <pc:sldMk cId="721354647" sldId="303"/>
        </pc:sldMkLst>
        <pc:spChg chg="mod">
          <ac:chgData name="Ioanna Matouli (Atlantis Engineering)" userId="ce83a5f9-b684-426f-8712-9fec52aa63a4" providerId="ADAL" clId="{24FA6646-9292-415E-AC9A-D1E209B686FB}" dt="2023-06-06T07:49:13.246" v="932"/>
          <ac:spMkLst>
            <pc:docMk/>
            <pc:sldMk cId="721354647" sldId="303"/>
            <ac:spMk id="147" creationId="{00000000-0000-0000-0000-000000000000}"/>
          </ac:spMkLst>
        </pc:spChg>
        <pc:spChg chg="mod">
          <ac:chgData name="Ioanna Matouli (Atlantis Engineering)" userId="ce83a5f9-b684-426f-8712-9fec52aa63a4" providerId="ADAL" clId="{24FA6646-9292-415E-AC9A-D1E209B686FB}" dt="2023-06-06T09:58:45.984" v="1181" actId="20577"/>
          <ac:spMkLst>
            <pc:docMk/>
            <pc:sldMk cId="721354647" sldId="303"/>
            <ac:spMk id="148" creationId="{00000000-0000-0000-0000-000000000000}"/>
          </ac:spMkLst>
        </pc:spChg>
        <pc:spChg chg="mod">
          <ac:chgData name="Ioanna Matouli (Atlantis Engineering)" userId="ce83a5f9-b684-426f-8712-9fec52aa63a4" providerId="ADAL" clId="{24FA6646-9292-415E-AC9A-D1E209B686FB}" dt="2023-06-06T09:57:22.597" v="1166" actId="20577"/>
          <ac:spMkLst>
            <pc:docMk/>
            <pc:sldMk cId="721354647" sldId="303"/>
            <ac:spMk id="151" creationId="{00000000-0000-0000-0000-000000000000}"/>
          </ac:spMkLst>
        </pc:spChg>
      </pc:sldChg>
      <pc:sldChg chg="modSp mod">
        <pc:chgData name="Ioanna Matouli (Atlantis Engineering)" userId="ce83a5f9-b684-426f-8712-9fec52aa63a4" providerId="ADAL" clId="{24FA6646-9292-415E-AC9A-D1E209B686FB}" dt="2023-06-06T10:02:39.938" v="1229" actId="1076"/>
        <pc:sldMkLst>
          <pc:docMk/>
          <pc:sldMk cId="577022652" sldId="304"/>
        </pc:sldMkLst>
        <pc:spChg chg="mod">
          <ac:chgData name="Ioanna Matouli (Atlantis Engineering)" userId="ce83a5f9-b684-426f-8712-9fec52aa63a4" providerId="ADAL" clId="{24FA6646-9292-415E-AC9A-D1E209B686FB}" dt="2023-06-06T07:49:17.024" v="933"/>
          <ac:spMkLst>
            <pc:docMk/>
            <pc:sldMk cId="577022652" sldId="304"/>
            <ac:spMk id="147" creationId="{00000000-0000-0000-0000-000000000000}"/>
          </ac:spMkLst>
        </pc:spChg>
        <pc:spChg chg="mod">
          <ac:chgData name="Ioanna Matouli (Atlantis Engineering)" userId="ce83a5f9-b684-426f-8712-9fec52aa63a4" providerId="ADAL" clId="{24FA6646-9292-415E-AC9A-D1E209B686FB}" dt="2023-06-06T10:02:39.938" v="1229" actId="1076"/>
          <ac:spMkLst>
            <pc:docMk/>
            <pc:sldMk cId="577022652" sldId="304"/>
            <ac:spMk id="148" creationId="{00000000-0000-0000-0000-000000000000}"/>
          </ac:spMkLst>
        </pc:spChg>
        <pc:spChg chg="mod">
          <ac:chgData name="Ioanna Matouli (Atlantis Engineering)" userId="ce83a5f9-b684-426f-8712-9fec52aa63a4" providerId="ADAL" clId="{24FA6646-9292-415E-AC9A-D1E209B686FB}" dt="2023-06-06T09:59:14.404" v="1211" actId="20577"/>
          <ac:spMkLst>
            <pc:docMk/>
            <pc:sldMk cId="577022652" sldId="304"/>
            <ac:spMk id="151" creationId="{00000000-0000-0000-0000-000000000000}"/>
          </ac:spMkLst>
        </pc:spChg>
      </pc:sldChg>
      <pc:sldChg chg="modSp mod">
        <pc:chgData name="Ioanna Matouli (Atlantis Engineering)" userId="ce83a5f9-b684-426f-8712-9fec52aa63a4" providerId="ADAL" clId="{24FA6646-9292-415E-AC9A-D1E209B686FB}" dt="2023-06-06T10:07:21.486" v="1384" actId="20577"/>
        <pc:sldMkLst>
          <pc:docMk/>
          <pc:sldMk cId="2476385069" sldId="305"/>
        </pc:sldMkLst>
        <pc:spChg chg="mod">
          <ac:chgData name="Ioanna Matouli (Atlantis Engineering)" userId="ce83a5f9-b684-426f-8712-9fec52aa63a4" providerId="ADAL" clId="{24FA6646-9292-415E-AC9A-D1E209B686FB}" dt="2023-06-06T07:49:20.159" v="934"/>
          <ac:spMkLst>
            <pc:docMk/>
            <pc:sldMk cId="2476385069" sldId="305"/>
            <ac:spMk id="147" creationId="{00000000-0000-0000-0000-000000000000}"/>
          </ac:spMkLst>
        </pc:spChg>
        <pc:spChg chg="mod">
          <ac:chgData name="Ioanna Matouli (Atlantis Engineering)" userId="ce83a5f9-b684-426f-8712-9fec52aa63a4" providerId="ADAL" clId="{24FA6646-9292-415E-AC9A-D1E209B686FB}" dt="2023-06-06T10:07:21.486" v="1384" actId="20577"/>
          <ac:spMkLst>
            <pc:docMk/>
            <pc:sldMk cId="2476385069" sldId="305"/>
            <ac:spMk id="148" creationId="{00000000-0000-0000-0000-000000000000}"/>
          </ac:spMkLst>
        </pc:spChg>
        <pc:spChg chg="mod">
          <ac:chgData name="Ioanna Matouli (Atlantis Engineering)" userId="ce83a5f9-b684-426f-8712-9fec52aa63a4" providerId="ADAL" clId="{24FA6646-9292-415E-AC9A-D1E209B686FB}" dt="2023-06-06T10:02:52.708" v="1258" actId="20577"/>
          <ac:spMkLst>
            <pc:docMk/>
            <pc:sldMk cId="2476385069" sldId="305"/>
            <ac:spMk id="151" creationId="{00000000-0000-0000-0000-000000000000}"/>
          </ac:spMkLst>
        </pc:spChg>
      </pc:sldChg>
      <pc:sldChg chg="modSp mod">
        <pc:chgData name="Ioanna Matouli (Atlantis Engineering)" userId="ce83a5f9-b684-426f-8712-9fec52aa63a4" providerId="ADAL" clId="{24FA6646-9292-415E-AC9A-D1E209B686FB}" dt="2023-06-06T10:18:03.993" v="1680" actId="1076"/>
        <pc:sldMkLst>
          <pc:docMk/>
          <pc:sldMk cId="1249938819" sldId="306"/>
        </pc:sldMkLst>
        <pc:spChg chg="mod">
          <ac:chgData name="Ioanna Matouli (Atlantis Engineering)" userId="ce83a5f9-b684-426f-8712-9fec52aa63a4" providerId="ADAL" clId="{24FA6646-9292-415E-AC9A-D1E209B686FB}" dt="2023-06-06T10:18:01.563" v="1679" actId="1076"/>
          <ac:spMkLst>
            <pc:docMk/>
            <pc:sldMk cId="1249938819" sldId="306"/>
            <ac:spMk id="147" creationId="{00000000-0000-0000-0000-000000000000}"/>
          </ac:spMkLst>
        </pc:spChg>
        <pc:spChg chg="mod">
          <ac:chgData name="Ioanna Matouli (Atlantis Engineering)" userId="ce83a5f9-b684-426f-8712-9fec52aa63a4" providerId="ADAL" clId="{24FA6646-9292-415E-AC9A-D1E209B686FB}" dt="2023-06-06T10:18:03.993" v="1680" actId="1076"/>
          <ac:spMkLst>
            <pc:docMk/>
            <pc:sldMk cId="1249938819" sldId="306"/>
            <ac:spMk id="148" creationId="{00000000-0000-0000-0000-000000000000}"/>
          </ac:spMkLst>
        </pc:spChg>
      </pc:sldChg>
      <pc:sldChg chg="modSp mod">
        <pc:chgData name="Ioanna Matouli (Atlantis Engineering)" userId="ce83a5f9-b684-426f-8712-9fec52aa63a4" providerId="ADAL" clId="{24FA6646-9292-415E-AC9A-D1E209B686FB}" dt="2023-06-06T10:20:20.752" v="1738" actId="20577"/>
        <pc:sldMkLst>
          <pc:docMk/>
          <pc:sldMk cId="1479059680" sldId="307"/>
        </pc:sldMkLst>
        <pc:spChg chg="mod">
          <ac:chgData name="Ioanna Matouli (Atlantis Engineering)" userId="ce83a5f9-b684-426f-8712-9fec52aa63a4" providerId="ADAL" clId="{24FA6646-9292-415E-AC9A-D1E209B686FB}" dt="2023-06-06T10:18:16.744" v="1681"/>
          <ac:spMkLst>
            <pc:docMk/>
            <pc:sldMk cId="1479059680" sldId="307"/>
            <ac:spMk id="147" creationId="{00000000-0000-0000-0000-000000000000}"/>
          </ac:spMkLst>
        </pc:spChg>
        <pc:spChg chg="mod">
          <ac:chgData name="Ioanna Matouli (Atlantis Engineering)" userId="ce83a5f9-b684-426f-8712-9fec52aa63a4" providerId="ADAL" clId="{24FA6646-9292-415E-AC9A-D1E209B686FB}" dt="2023-06-06T10:20:20.752" v="1738" actId="20577"/>
          <ac:spMkLst>
            <pc:docMk/>
            <pc:sldMk cId="1479059680" sldId="307"/>
            <ac:spMk id="148" creationId="{00000000-0000-0000-0000-000000000000}"/>
          </ac:spMkLst>
        </pc:spChg>
      </pc:sldChg>
      <pc:sldChg chg="modSp mod">
        <pc:chgData name="Ioanna Matouli (Atlantis Engineering)" userId="ce83a5f9-b684-426f-8712-9fec52aa63a4" providerId="ADAL" clId="{24FA6646-9292-415E-AC9A-D1E209B686FB}" dt="2023-06-06T10:25:56.653" v="1834" actId="20577"/>
        <pc:sldMkLst>
          <pc:docMk/>
          <pc:sldMk cId="3400304153" sldId="308"/>
        </pc:sldMkLst>
        <pc:spChg chg="mod">
          <ac:chgData name="Ioanna Matouli (Atlantis Engineering)" userId="ce83a5f9-b684-426f-8712-9fec52aa63a4" providerId="ADAL" clId="{24FA6646-9292-415E-AC9A-D1E209B686FB}" dt="2023-06-06T10:20:44.823" v="1739"/>
          <ac:spMkLst>
            <pc:docMk/>
            <pc:sldMk cId="3400304153" sldId="308"/>
            <ac:spMk id="147" creationId="{00000000-0000-0000-0000-000000000000}"/>
          </ac:spMkLst>
        </pc:spChg>
        <pc:spChg chg="mod">
          <ac:chgData name="Ioanna Matouli (Atlantis Engineering)" userId="ce83a5f9-b684-426f-8712-9fec52aa63a4" providerId="ADAL" clId="{24FA6646-9292-415E-AC9A-D1E209B686FB}" dt="2023-06-06T10:25:56.653" v="1834" actId="20577"/>
          <ac:spMkLst>
            <pc:docMk/>
            <pc:sldMk cId="3400304153" sldId="308"/>
            <ac:spMk id="148" creationId="{00000000-0000-0000-0000-000000000000}"/>
          </ac:spMkLst>
        </pc:spChg>
      </pc:sldChg>
      <pc:sldChg chg="modSp mod">
        <pc:chgData name="Ioanna Matouli (Atlantis Engineering)" userId="ce83a5f9-b684-426f-8712-9fec52aa63a4" providerId="ADAL" clId="{24FA6646-9292-415E-AC9A-D1E209B686FB}" dt="2023-06-06T11:15:49.647" v="2336" actId="20577"/>
        <pc:sldMkLst>
          <pc:docMk/>
          <pc:sldMk cId="1164092004" sldId="310"/>
        </pc:sldMkLst>
        <pc:spChg chg="mod">
          <ac:chgData name="Ioanna Matouli (Atlantis Engineering)" userId="ce83a5f9-b684-426f-8712-9fec52aa63a4" providerId="ADAL" clId="{24FA6646-9292-415E-AC9A-D1E209B686FB}" dt="2023-06-06T10:37:37.521" v="2066" actId="20577"/>
          <ac:spMkLst>
            <pc:docMk/>
            <pc:sldMk cId="1164092004" sldId="310"/>
            <ac:spMk id="147" creationId="{00000000-0000-0000-0000-000000000000}"/>
          </ac:spMkLst>
        </pc:spChg>
        <pc:spChg chg="mod">
          <ac:chgData name="Ioanna Matouli (Atlantis Engineering)" userId="ce83a5f9-b684-426f-8712-9fec52aa63a4" providerId="ADAL" clId="{24FA6646-9292-415E-AC9A-D1E209B686FB}" dt="2023-06-06T11:15:49.647" v="2336" actId="20577"/>
          <ac:spMkLst>
            <pc:docMk/>
            <pc:sldMk cId="1164092004" sldId="310"/>
            <ac:spMk id="148" creationId="{00000000-0000-0000-0000-000000000000}"/>
          </ac:spMkLst>
        </pc:spChg>
      </pc:sldChg>
      <pc:sldChg chg="modSp mod">
        <pc:chgData name="Ioanna Matouli (Atlantis Engineering)" userId="ce83a5f9-b684-426f-8712-9fec52aa63a4" providerId="ADAL" clId="{24FA6646-9292-415E-AC9A-D1E209B686FB}" dt="2023-06-06T10:37:18.689" v="2054" actId="20577"/>
        <pc:sldMkLst>
          <pc:docMk/>
          <pc:sldMk cId="1978984543" sldId="311"/>
        </pc:sldMkLst>
        <pc:spChg chg="mod">
          <ac:chgData name="Ioanna Matouli (Atlantis Engineering)" userId="ce83a5f9-b684-426f-8712-9fec52aa63a4" providerId="ADAL" clId="{24FA6646-9292-415E-AC9A-D1E209B686FB}" dt="2023-06-06T10:27:37.998" v="1881" actId="20577"/>
          <ac:spMkLst>
            <pc:docMk/>
            <pc:sldMk cId="1978984543" sldId="311"/>
            <ac:spMk id="147" creationId="{00000000-0000-0000-0000-000000000000}"/>
          </ac:spMkLst>
        </pc:spChg>
        <pc:spChg chg="mod">
          <ac:chgData name="Ioanna Matouli (Atlantis Engineering)" userId="ce83a5f9-b684-426f-8712-9fec52aa63a4" providerId="ADAL" clId="{24FA6646-9292-415E-AC9A-D1E209B686FB}" dt="2023-06-06T10:37:18.689" v="2054" actId="20577"/>
          <ac:spMkLst>
            <pc:docMk/>
            <pc:sldMk cId="1978984543" sldId="311"/>
            <ac:spMk id="148" creationId="{00000000-0000-0000-0000-000000000000}"/>
          </ac:spMkLst>
        </pc:spChg>
      </pc:sldChg>
      <pc:sldChg chg="addSp modSp mod">
        <pc:chgData name="Ioanna Matouli (Atlantis Engineering)" userId="ce83a5f9-b684-426f-8712-9fec52aa63a4" providerId="ADAL" clId="{24FA6646-9292-415E-AC9A-D1E209B686FB}" dt="2023-06-06T12:56:08.498" v="2443" actId="20577"/>
        <pc:sldMkLst>
          <pc:docMk/>
          <pc:sldMk cId="2419810353" sldId="315"/>
        </pc:sldMkLst>
        <pc:spChg chg="add mod">
          <ac:chgData name="Ioanna Matouli (Atlantis Engineering)" userId="ce83a5f9-b684-426f-8712-9fec52aa63a4" providerId="ADAL" clId="{24FA6646-9292-415E-AC9A-D1E209B686FB}" dt="2023-06-06T12:47:54.506" v="2371" actId="14100"/>
          <ac:spMkLst>
            <pc:docMk/>
            <pc:sldMk cId="2419810353" sldId="315"/>
            <ac:spMk id="5" creationId="{3290FE29-98A2-E149-EF2D-740DDB1E7E45}"/>
          </ac:spMkLst>
        </pc:spChg>
        <pc:spChg chg="add mod">
          <ac:chgData name="Ioanna Matouli (Atlantis Engineering)" userId="ce83a5f9-b684-426f-8712-9fec52aa63a4" providerId="ADAL" clId="{24FA6646-9292-415E-AC9A-D1E209B686FB}" dt="2023-06-06T12:56:08.498" v="2443" actId="20577"/>
          <ac:spMkLst>
            <pc:docMk/>
            <pc:sldMk cId="2419810353" sldId="315"/>
            <ac:spMk id="6" creationId="{1C9EC6B8-D8D6-C6F4-999D-C7A34A102FEF}"/>
          </ac:spMkLst>
        </pc:spChg>
        <pc:spChg chg="mod">
          <ac:chgData name="Ioanna Matouli (Atlantis Engineering)" userId="ce83a5f9-b684-426f-8712-9fec52aa63a4" providerId="ADAL" clId="{24FA6646-9292-415E-AC9A-D1E209B686FB}" dt="2023-06-06T11:16:06.011" v="2337"/>
          <ac:spMkLst>
            <pc:docMk/>
            <pc:sldMk cId="2419810353" sldId="315"/>
            <ac:spMk id="147" creationId="{00000000-0000-0000-0000-000000000000}"/>
          </ac:spMkLst>
        </pc:spChg>
        <pc:picChg chg="mod">
          <ac:chgData name="Ioanna Matouli (Atlantis Engineering)" userId="ce83a5f9-b684-426f-8712-9fec52aa63a4" providerId="ADAL" clId="{24FA6646-9292-415E-AC9A-D1E209B686FB}" dt="2023-06-06T12:48:45.769" v="2412" actId="1076"/>
          <ac:picMkLst>
            <pc:docMk/>
            <pc:sldMk cId="2419810353" sldId="315"/>
            <ac:picMk id="2" creationId="{BAA588CE-26CF-433A-8007-191CAB90CDF6}"/>
          </ac:picMkLst>
        </pc:picChg>
      </pc:sldChg>
      <pc:sldChg chg="modSp mod">
        <pc:chgData name="Ioanna Matouli (Atlantis Engineering)" userId="ce83a5f9-b684-426f-8712-9fec52aa63a4" providerId="ADAL" clId="{24FA6646-9292-415E-AC9A-D1E209B686FB}" dt="2023-06-06T12:58:54.292" v="2513"/>
        <pc:sldMkLst>
          <pc:docMk/>
          <pc:sldMk cId="2891151730" sldId="316"/>
        </pc:sldMkLst>
        <pc:spChg chg="mod">
          <ac:chgData name="Ioanna Matouli (Atlantis Engineering)" userId="ce83a5f9-b684-426f-8712-9fec52aa63a4" providerId="ADAL" clId="{24FA6646-9292-415E-AC9A-D1E209B686FB}" dt="2023-06-06T12:56:58.524" v="2495" actId="20577"/>
          <ac:spMkLst>
            <pc:docMk/>
            <pc:sldMk cId="2891151730" sldId="316"/>
            <ac:spMk id="147" creationId="{00000000-0000-0000-0000-000000000000}"/>
          </ac:spMkLst>
        </pc:spChg>
        <pc:spChg chg="mod">
          <ac:chgData name="Ioanna Matouli (Atlantis Engineering)" userId="ce83a5f9-b684-426f-8712-9fec52aa63a4" providerId="ADAL" clId="{24FA6646-9292-415E-AC9A-D1E209B686FB}" dt="2023-06-06T12:58:54.292" v="2513"/>
          <ac:spMkLst>
            <pc:docMk/>
            <pc:sldMk cId="2891151730" sldId="316"/>
            <ac:spMk id="148" creationId="{00000000-0000-0000-0000-000000000000}"/>
          </ac:spMkLst>
        </pc:spChg>
      </pc:sldChg>
      <pc:sldChg chg="modSp mod">
        <pc:chgData name="Ioanna Matouli (Atlantis Engineering)" userId="ce83a5f9-b684-426f-8712-9fec52aa63a4" providerId="ADAL" clId="{24FA6646-9292-415E-AC9A-D1E209B686FB}" dt="2023-06-06T13:05:40.955" v="3019" actId="20577"/>
        <pc:sldMkLst>
          <pc:docMk/>
          <pc:sldMk cId="1571266902" sldId="322"/>
        </pc:sldMkLst>
        <pc:spChg chg="mod">
          <ac:chgData name="Ioanna Matouli (Atlantis Engineering)" userId="ce83a5f9-b684-426f-8712-9fec52aa63a4" providerId="ADAL" clId="{24FA6646-9292-415E-AC9A-D1E209B686FB}" dt="2023-06-06T13:05:40.955" v="3019" actId="20577"/>
          <ac:spMkLst>
            <pc:docMk/>
            <pc:sldMk cId="1571266902" sldId="322"/>
            <ac:spMk id="147" creationId="{00000000-0000-0000-0000-000000000000}"/>
          </ac:spMkLst>
        </pc:spChg>
        <pc:spChg chg="mod">
          <ac:chgData name="Ioanna Matouli (Atlantis Engineering)" userId="ce83a5f9-b684-426f-8712-9fec52aa63a4" providerId="ADAL" clId="{24FA6646-9292-415E-AC9A-D1E209B686FB}" dt="2023-06-06T13:00:12.872" v="2564" actId="20577"/>
          <ac:spMkLst>
            <pc:docMk/>
            <pc:sldMk cId="1571266902" sldId="322"/>
            <ac:spMk id="148" creationId="{00000000-0000-0000-0000-000000000000}"/>
          </ac:spMkLst>
        </pc:spChg>
        <pc:graphicFrameChg chg="mod modGraphic">
          <ac:chgData name="Ioanna Matouli (Atlantis Engineering)" userId="ce83a5f9-b684-426f-8712-9fec52aa63a4" providerId="ADAL" clId="{24FA6646-9292-415E-AC9A-D1E209B686FB}" dt="2023-06-06T13:05:22.863" v="3017" actId="20577"/>
          <ac:graphicFrameMkLst>
            <pc:docMk/>
            <pc:sldMk cId="1571266902" sldId="322"/>
            <ac:graphicFrameMk id="2" creationId="{741F8546-60FE-420D-A65B-1E860387ECEC}"/>
          </ac:graphicFrameMkLst>
        </pc:graphicFrameChg>
      </pc:sldChg>
      <pc:sldChg chg="modSp mod">
        <pc:chgData name="Ioanna Matouli (Atlantis Engineering)" userId="ce83a5f9-b684-426f-8712-9fec52aa63a4" providerId="ADAL" clId="{24FA6646-9292-415E-AC9A-D1E209B686FB}" dt="2023-06-06T13:24:57.177" v="3305" actId="20577"/>
        <pc:sldMkLst>
          <pc:docMk/>
          <pc:sldMk cId="2426507589" sldId="323"/>
        </pc:sldMkLst>
        <pc:spChg chg="mod">
          <ac:chgData name="Ioanna Matouli (Atlantis Engineering)" userId="ce83a5f9-b684-426f-8712-9fec52aa63a4" providerId="ADAL" clId="{24FA6646-9292-415E-AC9A-D1E209B686FB}" dt="2023-06-06T13:24:57.177" v="3305" actId="20577"/>
          <ac:spMkLst>
            <pc:docMk/>
            <pc:sldMk cId="2426507589" sldId="323"/>
            <ac:spMk id="3" creationId="{EEB9C8E8-83FB-4E75-9AAD-101258771450}"/>
          </ac:spMkLst>
        </pc:spChg>
        <pc:spChg chg="mod">
          <ac:chgData name="Ioanna Matouli (Atlantis Engineering)" userId="ce83a5f9-b684-426f-8712-9fec52aa63a4" providerId="ADAL" clId="{24FA6646-9292-415E-AC9A-D1E209B686FB}" dt="2023-06-06T13:05:52.209" v="3020"/>
          <ac:spMkLst>
            <pc:docMk/>
            <pc:sldMk cId="2426507589" sldId="323"/>
            <ac:spMk id="147" creationId="{00000000-0000-0000-0000-000000000000}"/>
          </ac:spMkLst>
        </pc:spChg>
        <pc:spChg chg="mod">
          <ac:chgData name="Ioanna Matouli (Atlantis Engineering)" userId="ce83a5f9-b684-426f-8712-9fec52aa63a4" providerId="ADAL" clId="{24FA6646-9292-415E-AC9A-D1E209B686FB}" dt="2023-06-06T13:20:57.347" v="3152" actId="20577"/>
          <ac:spMkLst>
            <pc:docMk/>
            <pc:sldMk cId="2426507589" sldId="323"/>
            <ac:spMk id="148" creationId="{00000000-0000-0000-0000-000000000000}"/>
          </ac:spMkLst>
        </pc:spChg>
      </pc:sldChg>
      <pc:sldChg chg="modSp mod">
        <pc:chgData name="Ioanna Matouli (Atlantis Engineering)" userId="ce83a5f9-b684-426f-8712-9fec52aa63a4" providerId="ADAL" clId="{24FA6646-9292-415E-AC9A-D1E209B686FB}" dt="2023-06-06T13:23:47.108" v="3273"/>
        <pc:sldMkLst>
          <pc:docMk/>
          <pc:sldMk cId="1933438597" sldId="324"/>
        </pc:sldMkLst>
        <pc:spChg chg="mod">
          <ac:chgData name="Ioanna Matouli (Atlantis Engineering)" userId="ce83a5f9-b684-426f-8712-9fec52aa63a4" providerId="ADAL" clId="{24FA6646-9292-415E-AC9A-D1E209B686FB}" dt="2023-06-06T13:21:54.698" v="3230"/>
          <ac:spMkLst>
            <pc:docMk/>
            <pc:sldMk cId="1933438597" sldId="324"/>
            <ac:spMk id="3" creationId="{EEB9C8E8-83FB-4E75-9AAD-101258771450}"/>
          </ac:spMkLst>
        </pc:spChg>
        <pc:spChg chg="mod">
          <ac:chgData name="Ioanna Matouli (Atlantis Engineering)" userId="ce83a5f9-b684-426f-8712-9fec52aa63a4" providerId="ADAL" clId="{24FA6646-9292-415E-AC9A-D1E209B686FB}" dt="2023-06-06T13:23:47.108" v="3273"/>
          <ac:spMkLst>
            <pc:docMk/>
            <pc:sldMk cId="1933438597" sldId="324"/>
            <ac:spMk id="147" creationId="{00000000-0000-0000-0000-000000000000}"/>
          </ac:spMkLst>
        </pc:spChg>
        <pc:spChg chg="mod">
          <ac:chgData name="Ioanna Matouli (Atlantis Engineering)" userId="ce83a5f9-b684-426f-8712-9fec52aa63a4" providerId="ADAL" clId="{24FA6646-9292-415E-AC9A-D1E209B686FB}" dt="2023-06-06T13:21:05.447" v="3158" actId="20577"/>
          <ac:spMkLst>
            <pc:docMk/>
            <pc:sldMk cId="1933438597" sldId="324"/>
            <ac:spMk id="148" creationId="{00000000-0000-0000-0000-000000000000}"/>
          </ac:spMkLst>
        </pc:spChg>
      </pc:sldChg>
      <pc:sldChg chg="modSp mod">
        <pc:chgData name="Ioanna Matouli (Atlantis Engineering)" userId="ce83a5f9-b684-426f-8712-9fec52aa63a4" providerId="ADAL" clId="{24FA6646-9292-415E-AC9A-D1E209B686FB}" dt="2023-06-06T13:23:51.459" v="3274"/>
        <pc:sldMkLst>
          <pc:docMk/>
          <pc:sldMk cId="2852898121" sldId="325"/>
        </pc:sldMkLst>
        <pc:spChg chg="mod">
          <ac:chgData name="Ioanna Matouli (Atlantis Engineering)" userId="ce83a5f9-b684-426f-8712-9fec52aa63a4" providerId="ADAL" clId="{24FA6646-9292-415E-AC9A-D1E209B686FB}" dt="2023-06-06T13:22:55.897" v="3252" actId="20577"/>
          <ac:spMkLst>
            <pc:docMk/>
            <pc:sldMk cId="2852898121" sldId="325"/>
            <ac:spMk id="3" creationId="{EEB9C8E8-83FB-4E75-9AAD-101258771450}"/>
          </ac:spMkLst>
        </pc:spChg>
        <pc:spChg chg="mod">
          <ac:chgData name="Ioanna Matouli (Atlantis Engineering)" userId="ce83a5f9-b684-426f-8712-9fec52aa63a4" providerId="ADAL" clId="{24FA6646-9292-415E-AC9A-D1E209B686FB}" dt="2023-06-06T13:23:51.459" v="3274"/>
          <ac:spMkLst>
            <pc:docMk/>
            <pc:sldMk cId="2852898121" sldId="325"/>
            <ac:spMk id="147" creationId="{00000000-0000-0000-0000-000000000000}"/>
          </ac:spMkLst>
        </pc:spChg>
        <pc:spChg chg="mod">
          <ac:chgData name="Ioanna Matouli (Atlantis Engineering)" userId="ce83a5f9-b684-426f-8712-9fec52aa63a4" providerId="ADAL" clId="{24FA6646-9292-415E-AC9A-D1E209B686FB}" dt="2023-06-06T13:22:32.728" v="3248"/>
          <ac:spMkLst>
            <pc:docMk/>
            <pc:sldMk cId="2852898121" sldId="325"/>
            <ac:spMk id="148" creationId="{00000000-0000-0000-0000-000000000000}"/>
          </ac:spMkLst>
        </pc:spChg>
      </pc:sldChg>
      <pc:sldChg chg="modSp mod">
        <pc:chgData name="Ioanna Matouli (Atlantis Engineering)" userId="ce83a5f9-b684-426f-8712-9fec52aa63a4" providerId="ADAL" clId="{24FA6646-9292-415E-AC9A-D1E209B686FB}" dt="2023-06-06T13:25:54.440" v="3416" actId="20577"/>
        <pc:sldMkLst>
          <pc:docMk/>
          <pc:sldMk cId="1179739983" sldId="326"/>
        </pc:sldMkLst>
        <pc:spChg chg="mod">
          <ac:chgData name="Ioanna Matouli (Atlantis Engineering)" userId="ce83a5f9-b684-426f-8712-9fec52aa63a4" providerId="ADAL" clId="{24FA6646-9292-415E-AC9A-D1E209B686FB}" dt="2023-06-06T13:25:54.440" v="3416" actId="20577"/>
          <ac:spMkLst>
            <pc:docMk/>
            <pc:sldMk cId="1179739983" sldId="326"/>
            <ac:spMk id="3" creationId="{EEB9C8E8-83FB-4E75-9AAD-101258771450}"/>
          </ac:spMkLst>
        </pc:spChg>
        <pc:spChg chg="mod">
          <ac:chgData name="Ioanna Matouli (Atlantis Engineering)" userId="ce83a5f9-b684-426f-8712-9fec52aa63a4" providerId="ADAL" clId="{24FA6646-9292-415E-AC9A-D1E209B686FB}" dt="2023-06-06T13:24:22.979" v="3277" actId="1076"/>
          <ac:spMkLst>
            <pc:docMk/>
            <pc:sldMk cId="1179739983" sldId="326"/>
            <ac:spMk id="147" creationId="{00000000-0000-0000-0000-000000000000}"/>
          </ac:spMkLst>
        </pc:spChg>
      </pc:sldChg>
      <pc:sldChg chg="modSp mod">
        <pc:chgData name="Ioanna Matouli (Atlantis Engineering)" userId="ce83a5f9-b684-426f-8712-9fec52aa63a4" providerId="ADAL" clId="{24FA6646-9292-415E-AC9A-D1E209B686FB}" dt="2023-06-07T06:10:41.063" v="3427" actId="12"/>
        <pc:sldMkLst>
          <pc:docMk/>
          <pc:sldMk cId="2189959353" sldId="327"/>
        </pc:sldMkLst>
        <pc:spChg chg="mod">
          <ac:chgData name="Ioanna Matouli (Atlantis Engineering)" userId="ce83a5f9-b684-426f-8712-9fec52aa63a4" providerId="ADAL" clId="{24FA6646-9292-415E-AC9A-D1E209B686FB}" dt="2023-06-07T06:10:41.063" v="3427" actId="12"/>
          <ac:spMkLst>
            <pc:docMk/>
            <pc:sldMk cId="2189959353" sldId="327"/>
            <ac:spMk id="3" creationId="{EEB9C8E8-83FB-4E75-9AAD-101258771450}"/>
          </ac:spMkLst>
        </pc:spChg>
        <pc:spChg chg="mod">
          <ac:chgData name="Ioanna Matouli (Atlantis Engineering)" userId="ce83a5f9-b684-426f-8712-9fec52aa63a4" providerId="ADAL" clId="{24FA6646-9292-415E-AC9A-D1E209B686FB}" dt="2023-06-07T06:09:31.313" v="3419" actId="20577"/>
          <ac:spMkLst>
            <pc:docMk/>
            <pc:sldMk cId="2189959353" sldId="327"/>
            <ac:spMk id="147" creationId="{00000000-0000-0000-0000-000000000000}"/>
          </ac:spMkLst>
        </pc:spChg>
      </pc:sldChg>
      <pc:sldChg chg="modSp mod">
        <pc:chgData name="Ioanna Matouli (Atlantis Engineering)" userId="ce83a5f9-b684-426f-8712-9fec52aa63a4" providerId="ADAL" clId="{24FA6646-9292-415E-AC9A-D1E209B686FB}" dt="2023-06-07T06:13:07.027" v="3434"/>
        <pc:sldMkLst>
          <pc:docMk/>
          <pc:sldMk cId="3939186223" sldId="328"/>
        </pc:sldMkLst>
        <pc:spChg chg="mod">
          <ac:chgData name="Ioanna Matouli (Atlantis Engineering)" userId="ce83a5f9-b684-426f-8712-9fec52aa63a4" providerId="ADAL" clId="{24FA6646-9292-415E-AC9A-D1E209B686FB}" dt="2023-06-07T06:13:07.027" v="3434"/>
          <ac:spMkLst>
            <pc:docMk/>
            <pc:sldMk cId="3939186223" sldId="328"/>
            <ac:spMk id="3" creationId="{EEB9C8E8-83FB-4E75-9AAD-101258771450}"/>
          </ac:spMkLst>
        </pc:spChg>
        <pc:spChg chg="mod">
          <ac:chgData name="Ioanna Matouli (Atlantis Engineering)" userId="ce83a5f9-b684-426f-8712-9fec52aa63a4" providerId="ADAL" clId="{24FA6646-9292-415E-AC9A-D1E209B686FB}" dt="2023-06-07T06:10:50.245" v="3428"/>
          <ac:spMkLst>
            <pc:docMk/>
            <pc:sldMk cId="3939186223" sldId="328"/>
            <ac:spMk id="147" creationId="{00000000-0000-0000-0000-000000000000}"/>
          </ac:spMkLst>
        </pc:spChg>
      </pc:sldChg>
      <pc:sldChg chg="modSp mod">
        <pc:chgData name="Ioanna Matouli (Atlantis Engineering)" userId="ce83a5f9-b684-426f-8712-9fec52aa63a4" providerId="ADAL" clId="{24FA6646-9292-415E-AC9A-D1E209B686FB}" dt="2023-06-07T06:14:36.082" v="3505" actId="12"/>
        <pc:sldMkLst>
          <pc:docMk/>
          <pc:sldMk cId="2014149914" sldId="329"/>
        </pc:sldMkLst>
        <pc:spChg chg="mod">
          <ac:chgData name="Ioanna Matouli (Atlantis Engineering)" userId="ce83a5f9-b684-426f-8712-9fec52aa63a4" providerId="ADAL" clId="{24FA6646-9292-415E-AC9A-D1E209B686FB}" dt="2023-06-07T06:14:36.082" v="3505" actId="12"/>
          <ac:spMkLst>
            <pc:docMk/>
            <pc:sldMk cId="2014149914" sldId="329"/>
            <ac:spMk id="3" creationId="{EEB9C8E8-83FB-4E75-9AAD-101258771450}"/>
          </ac:spMkLst>
        </pc:spChg>
        <pc:spChg chg="mod">
          <ac:chgData name="Ioanna Matouli (Atlantis Engineering)" userId="ce83a5f9-b684-426f-8712-9fec52aa63a4" providerId="ADAL" clId="{24FA6646-9292-415E-AC9A-D1E209B686FB}" dt="2023-06-07T06:13:19.425" v="3435"/>
          <ac:spMkLst>
            <pc:docMk/>
            <pc:sldMk cId="2014149914" sldId="329"/>
            <ac:spMk id="147" creationId="{00000000-0000-0000-0000-000000000000}"/>
          </ac:spMkLst>
        </pc:spChg>
      </pc:sldChg>
      <pc:sldChg chg="modSp mod">
        <pc:chgData name="Ioanna Matouli (Atlantis Engineering)" userId="ce83a5f9-b684-426f-8712-9fec52aa63a4" providerId="ADAL" clId="{24FA6646-9292-415E-AC9A-D1E209B686FB}" dt="2023-06-07T06:16:07.608" v="3513" actId="12"/>
        <pc:sldMkLst>
          <pc:docMk/>
          <pc:sldMk cId="3216855940" sldId="330"/>
        </pc:sldMkLst>
        <pc:spChg chg="mod">
          <ac:chgData name="Ioanna Matouli (Atlantis Engineering)" userId="ce83a5f9-b684-426f-8712-9fec52aa63a4" providerId="ADAL" clId="{24FA6646-9292-415E-AC9A-D1E209B686FB}" dt="2023-06-07T06:16:07.608" v="3513" actId="12"/>
          <ac:spMkLst>
            <pc:docMk/>
            <pc:sldMk cId="3216855940" sldId="330"/>
            <ac:spMk id="3" creationId="{EEB9C8E8-83FB-4E75-9AAD-101258771450}"/>
          </ac:spMkLst>
        </pc:spChg>
        <pc:spChg chg="mod">
          <ac:chgData name="Ioanna Matouli (Atlantis Engineering)" userId="ce83a5f9-b684-426f-8712-9fec52aa63a4" providerId="ADAL" clId="{24FA6646-9292-415E-AC9A-D1E209B686FB}" dt="2023-06-07T06:14:43.866" v="3506"/>
          <ac:spMkLst>
            <pc:docMk/>
            <pc:sldMk cId="3216855940" sldId="330"/>
            <ac:spMk id="147" creationId="{00000000-0000-0000-0000-000000000000}"/>
          </ac:spMkLst>
        </pc:spChg>
      </pc:sldChg>
      <pc:sldChg chg="modSp mod">
        <pc:chgData name="Ioanna Matouli (Atlantis Engineering)" userId="ce83a5f9-b684-426f-8712-9fec52aa63a4" providerId="ADAL" clId="{24FA6646-9292-415E-AC9A-D1E209B686FB}" dt="2023-06-07T06:17:00.096" v="3522" actId="20577"/>
        <pc:sldMkLst>
          <pc:docMk/>
          <pc:sldMk cId="2920444194" sldId="331"/>
        </pc:sldMkLst>
        <pc:spChg chg="mod">
          <ac:chgData name="Ioanna Matouli (Atlantis Engineering)" userId="ce83a5f9-b684-426f-8712-9fec52aa63a4" providerId="ADAL" clId="{24FA6646-9292-415E-AC9A-D1E209B686FB}" dt="2023-06-07T06:17:00.096" v="3522" actId="20577"/>
          <ac:spMkLst>
            <pc:docMk/>
            <pc:sldMk cId="2920444194" sldId="331"/>
            <ac:spMk id="3" creationId="{EEB9C8E8-83FB-4E75-9AAD-101258771450}"/>
          </ac:spMkLst>
        </pc:spChg>
        <pc:spChg chg="mod">
          <ac:chgData name="Ioanna Matouli (Atlantis Engineering)" userId="ce83a5f9-b684-426f-8712-9fec52aa63a4" providerId="ADAL" clId="{24FA6646-9292-415E-AC9A-D1E209B686FB}" dt="2023-06-07T06:16:18.220" v="3514"/>
          <ac:spMkLst>
            <pc:docMk/>
            <pc:sldMk cId="2920444194" sldId="331"/>
            <ac:spMk id="147" creationId="{00000000-0000-0000-0000-000000000000}"/>
          </ac:spMkLst>
        </pc:spChg>
      </pc:sldChg>
      <pc:sldChg chg="modSp mod">
        <pc:chgData name="Ioanna Matouli (Atlantis Engineering)" userId="ce83a5f9-b684-426f-8712-9fec52aa63a4" providerId="ADAL" clId="{24FA6646-9292-415E-AC9A-D1E209B686FB}" dt="2023-06-07T06:22:48.502" v="3637" actId="5793"/>
        <pc:sldMkLst>
          <pc:docMk/>
          <pc:sldMk cId="3999075142" sldId="336"/>
        </pc:sldMkLst>
        <pc:spChg chg="mod">
          <ac:chgData name="Ioanna Matouli (Atlantis Engineering)" userId="ce83a5f9-b684-426f-8712-9fec52aa63a4" providerId="ADAL" clId="{24FA6646-9292-415E-AC9A-D1E209B686FB}" dt="2023-06-07T06:22:48.502" v="3637" actId="5793"/>
          <ac:spMkLst>
            <pc:docMk/>
            <pc:sldMk cId="3999075142" sldId="336"/>
            <ac:spMk id="3" creationId="{EEB9C8E8-83FB-4E75-9AAD-101258771450}"/>
          </ac:spMkLst>
        </pc:spChg>
        <pc:spChg chg="mod">
          <ac:chgData name="Ioanna Matouli (Atlantis Engineering)" userId="ce83a5f9-b684-426f-8712-9fec52aa63a4" providerId="ADAL" clId="{24FA6646-9292-415E-AC9A-D1E209B686FB}" dt="2023-06-07T06:17:16.118" v="3524"/>
          <ac:spMkLst>
            <pc:docMk/>
            <pc:sldMk cId="3999075142" sldId="336"/>
            <ac:spMk id="147" creationId="{00000000-0000-0000-0000-000000000000}"/>
          </ac:spMkLst>
        </pc:spChg>
      </pc:sldChg>
      <pc:sldChg chg="modSp mod">
        <pc:chgData name="Ioanna Matouli (Atlantis Engineering)" userId="ce83a5f9-b684-426f-8712-9fec52aa63a4" providerId="ADAL" clId="{24FA6646-9292-415E-AC9A-D1E209B686FB}" dt="2023-06-07T06:25:02.890" v="3684"/>
        <pc:sldMkLst>
          <pc:docMk/>
          <pc:sldMk cId="2241925475" sldId="337"/>
        </pc:sldMkLst>
        <pc:spChg chg="mod">
          <ac:chgData name="Ioanna Matouli (Atlantis Engineering)" userId="ce83a5f9-b684-426f-8712-9fec52aa63a4" providerId="ADAL" clId="{24FA6646-9292-415E-AC9A-D1E209B686FB}" dt="2023-06-07T06:25:02.890" v="3684"/>
          <ac:spMkLst>
            <pc:docMk/>
            <pc:sldMk cId="2241925475" sldId="337"/>
            <ac:spMk id="3" creationId="{EEB9C8E8-83FB-4E75-9AAD-101258771450}"/>
          </ac:spMkLst>
        </pc:spChg>
        <pc:spChg chg="mod">
          <ac:chgData name="Ioanna Matouli (Atlantis Engineering)" userId="ce83a5f9-b684-426f-8712-9fec52aa63a4" providerId="ADAL" clId="{24FA6646-9292-415E-AC9A-D1E209B686FB}" dt="2023-06-07T06:22:58.616" v="3638"/>
          <ac:spMkLst>
            <pc:docMk/>
            <pc:sldMk cId="2241925475" sldId="337"/>
            <ac:spMk id="147" creationId="{00000000-0000-0000-0000-000000000000}"/>
          </ac:spMkLst>
        </pc:spChg>
      </pc:sldChg>
      <pc:sldChg chg="modSp mod">
        <pc:chgData name="Ioanna Matouli (Atlantis Engineering)" userId="ce83a5f9-b684-426f-8712-9fec52aa63a4" providerId="ADAL" clId="{24FA6646-9292-415E-AC9A-D1E209B686FB}" dt="2023-06-07T06:28:09.150" v="3728" actId="20577"/>
        <pc:sldMkLst>
          <pc:docMk/>
          <pc:sldMk cId="4002258860" sldId="338"/>
        </pc:sldMkLst>
        <pc:spChg chg="mod">
          <ac:chgData name="Ioanna Matouli (Atlantis Engineering)" userId="ce83a5f9-b684-426f-8712-9fec52aa63a4" providerId="ADAL" clId="{24FA6646-9292-415E-AC9A-D1E209B686FB}" dt="2023-06-07T06:28:09.150" v="3728" actId="20577"/>
          <ac:spMkLst>
            <pc:docMk/>
            <pc:sldMk cId="4002258860" sldId="338"/>
            <ac:spMk id="3" creationId="{EEB9C8E8-83FB-4E75-9AAD-101258771450}"/>
          </ac:spMkLst>
        </pc:spChg>
        <pc:spChg chg="mod">
          <ac:chgData name="Ioanna Matouli (Atlantis Engineering)" userId="ce83a5f9-b684-426f-8712-9fec52aa63a4" providerId="ADAL" clId="{24FA6646-9292-415E-AC9A-D1E209B686FB}" dt="2023-06-07T06:25:14.109" v="3685"/>
          <ac:spMkLst>
            <pc:docMk/>
            <pc:sldMk cId="4002258860" sldId="338"/>
            <ac:spMk id="147" creationId="{00000000-0000-0000-0000-000000000000}"/>
          </ac:spMkLst>
        </pc:spChg>
      </pc:sldChg>
      <pc:sldChg chg="modSp mod">
        <pc:chgData name="Ioanna Matouli (Atlantis Engineering)" userId="ce83a5f9-b684-426f-8712-9fec52aa63a4" providerId="ADAL" clId="{24FA6646-9292-415E-AC9A-D1E209B686FB}" dt="2023-06-07T06:29:20.576" v="3749" actId="113"/>
        <pc:sldMkLst>
          <pc:docMk/>
          <pc:sldMk cId="1007182898" sldId="339"/>
        </pc:sldMkLst>
        <pc:spChg chg="mod">
          <ac:chgData name="Ioanna Matouli (Atlantis Engineering)" userId="ce83a5f9-b684-426f-8712-9fec52aa63a4" providerId="ADAL" clId="{24FA6646-9292-415E-AC9A-D1E209B686FB}" dt="2023-06-07T06:29:20.576" v="3749" actId="113"/>
          <ac:spMkLst>
            <pc:docMk/>
            <pc:sldMk cId="1007182898" sldId="339"/>
            <ac:spMk id="3" creationId="{EEB9C8E8-83FB-4E75-9AAD-101258771450}"/>
          </ac:spMkLst>
        </pc:spChg>
        <pc:spChg chg="mod">
          <ac:chgData name="Ioanna Matouli (Atlantis Engineering)" userId="ce83a5f9-b684-426f-8712-9fec52aa63a4" providerId="ADAL" clId="{24FA6646-9292-415E-AC9A-D1E209B686FB}" dt="2023-06-07T06:25:17.076" v="3686"/>
          <ac:spMkLst>
            <pc:docMk/>
            <pc:sldMk cId="1007182898" sldId="339"/>
            <ac:spMk id="147" creationId="{00000000-0000-0000-0000-000000000000}"/>
          </ac:spMkLst>
        </pc:spChg>
      </pc:sldChg>
      <pc:sldChg chg="modSp mod">
        <pc:chgData name="Ioanna Matouli (Atlantis Engineering)" userId="ce83a5f9-b684-426f-8712-9fec52aa63a4" providerId="ADAL" clId="{24FA6646-9292-415E-AC9A-D1E209B686FB}" dt="2023-06-07T06:47:12.913" v="3779" actId="20577"/>
        <pc:sldMkLst>
          <pc:docMk/>
          <pc:sldMk cId="4036352330" sldId="340"/>
        </pc:sldMkLst>
        <pc:spChg chg="mod">
          <ac:chgData name="Ioanna Matouli (Atlantis Engineering)" userId="ce83a5f9-b684-426f-8712-9fec52aa63a4" providerId="ADAL" clId="{24FA6646-9292-415E-AC9A-D1E209B686FB}" dt="2023-06-07T06:47:12.913" v="3779" actId="20577"/>
          <ac:spMkLst>
            <pc:docMk/>
            <pc:sldMk cId="4036352330" sldId="340"/>
            <ac:spMk id="3" creationId="{EEB9C8E8-83FB-4E75-9AAD-101258771450}"/>
          </ac:spMkLst>
        </pc:spChg>
        <pc:spChg chg="mod">
          <ac:chgData name="Ioanna Matouli (Atlantis Engineering)" userId="ce83a5f9-b684-426f-8712-9fec52aa63a4" providerId="ADAL" clId="{24FA6646-9292-415E-AC9A-D1E209B686FB}" dt="2023-06-07T06:25:19.942" v="3687"/>
          <ac:spMkLst>
            <pc:docMk/>
            <pc:sldMk cId="4036352330" sldId="340"/>
            <ac:spMk id="147" creationId="{00000000-0000-0000-0000-000000000000}"/>
          </ac:spMkLst>
        </pc:spChg>
      </pc:sldChg>
      <pc:sldChg chg="modSp mod">
        <pc:chgData name="Ioanna Matouli (Atlantis Engineering)" userId="ce83a5f9-b684-426f-8712-9fec52aa63a4" providerId="ADAL" clId="{24FA6646-9292-415E-AC9A-D1E209B686FB}" dt="2023-06-07T07:03:30.254" v="3800" actId="1076"/>
        <pc:sldMkLst>
          <pc:docMk/>
          <pc:sldMk cId="1401680923" sldId="341"/>
        </pc:sldMkLst>
        <pc:spChg chg="mod">
          <ac:chgData name="Ioanna Matouli (Atlantis Engineering)" userId="ce83a5f9-b684-426f-8712-9fec52aa63a4" providerId="ADAL" clId="{24FA6646-9292-415E-AC9A-D1E209B686FB}" dt="2023-06-07T07:03:30.254" v="3800" actId="1076"/>
          <ac:spMkLst>
            <pc:docMk/>
            <pc:sldMk cId="1401680923" sldId="341"/>
            <ac:spMk id="3" creationId="{EEB9C8E8-83FB-4E75-9AAD-101258771450}"/>
          </ac:spMkLst>
        </pc:spChg>
        <pc:spChg chg="mod">
          <ac:chgData name="Ioanna Matouli (Atlantis Engineering)" userId="ce83a5f9-b684-426f-8712-9fec52aa63a4" providerId="ADAL" clId="{24FA6646-9292-415E-AC9A-D1E209B686FB}" dt="2023-06-07T06:25:22.947" v="3688"/>
          <ac:spMkLst>
            <pc:docMk/>
            <pc:sldMk cId="1401680923" sldId="341"/>
            <ac:spMk id="14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75D0B304-EDE7-4B84-999D-7C77BA37A665}"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7" name="PlaceHolder 2"/>
          <p:cNvSpPr>
            <a:spLocks noGrp="1"/>
          </p:cNvSpPr>
          <p:nvPr>
            <p:ph/>
          </p:nvPr>
        </p:nvSpPr>
        <p:spPr>
          <a:xfrm>
            <a:off x="914400" y="240696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8" name="PlaceHolder 3"/>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9483713D-DE37-4F2D-8B7F-478968AD1553}"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0"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1"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2"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3" name="PlaceHolder 5"/>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E9E952CC-65F0-479E-86F3-0A0EAD33E5BD}"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5" name="PlaceHolder 2"/>
          <p:cNvSpPr>
            <a:spLocks noGrp="1"/>
          </p:cNvSpPr>
          <p:nvPr>
            <p:ph/>
          </p:nvPr>
        </p:nvSpPr>
        <p:spPr>
          <a:xfrm>
            <a:off x="91440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6" name="PlaceHolder 3"/>
          <p:cNvSpPr>
            <a:spLocks noGrp="1"/>
          </p:cNvSpPr>
          <p:nvPr>
            <p:ph/>
          </p:nvPr>
        </p:nvSpPr>
        <p:spPr>
          <a:xfrm>
            <a:off x="647928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7" name="PlaceHolder 4"/>
          <p:cNvSpPr>
            <a:spLocks noGrp="1"/>
          </p:cNvSpPr>
          <p:nvPr>
            <p:ph/>
          </p:nvPr>
        </p:nvSpPr>
        <p:spPr>
          <a:xfrm>
            <a:off x="1204416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8" name="PlaceHolder 5"/>
          <p:cNvSpPr>
            <a:spLocks noGrp="1"/>
          </p:cNvSpPr>
          <p:nvPr>
            <p:ph/>
          </p:nvPr>
        </p:nvSpPr>
        <p:spPr>
          <a:xfrm>
            <a:off x="91440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9" name="PlaceHolder 6"/>
          <p:cNvSpPr>
            <a:spLocks noGrp="1"/>
          </p:cNvSpPr>
          <p:nvPr>
            <p:ph/>
          </p:nvPr>
        </p:nvSpPr>
        <p:spPr>
          <a:xfrm>
            <a:off x="647928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40" name="PlaceHolder 7"/>
          <p:cNvSpPr>
            <a:spLocks noGrp="1"/>
          </p:cNvSpPr>
          <p:nvPr>
            <p:ph/>
          </p:nvPr>
        </p:nvSpPr>
        <p:spPr>
          <a:xfrm>
            <a:off x="1204416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ADCD169D-C326-44B5-A6C8-1DD027E75713}"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 name="PlaceHolder 2"/>
          <p:cNvSpPr>
            <a:spLocks noGrp="1"/>
          </p:cNvSpPr>
          <p:nvPr>
            <p:ph type="subTitle"/>
          </p:nvPr>
        </p:nvSpPr>
        <p:spPr>
          <a:xfrm>
            <a:off x="914400" y="2406960"/>
            <a:ext cx="16458840" cy="596592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65E5F140-075F-4BAC-8DEA-2A8441C3D482}"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8" name="PlaceHolder 2"/>
          <p:cNvSpPr>
            <a:spLocks noGrp="1"/>
          </p:cNvSpPr>
          <p:nvPr>
            <p:ph/>
          </p:nvPr>
        </p:nvSpPr>
        <p:spPr>
          <a:xfrm>
            <a:off x="914400" y="2406960"/>
            <a:ext cx="1645884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BB5934F-4AA0-4799-A510-C84BAA8E5A20}"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0"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1"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4CCF0FE-7BC0-4CEE-8327-39471BB9E1A2}"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CB15C92-B7FE-4CD0-83B4-CAD426A932D9}"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410400"/>
            <a:ext cx="16458840" cy="7962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D5AB8D35-9CEF-4935-8D9E-53A7369F2709}"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5"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6"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7"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9F7F94FF-EADC-4B9D-95C2-4D3C6832A915}"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9"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0"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1" name="PlaceHolder 4"/>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2AFFCB51-4A9A-41EE-90FD-200A9260F5C1}"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3"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4"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5" name="PlaceHolder 4"/>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41777174-4B8F-410A-A7F0-55EEB74CF55C}"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idx="1"/>
          </p:nvPr>
        </p:nvSpPr>
        <p:spPr>
          <a:xfrm>
            <a:off x="457200" y="6356520"/>
            <a:ext cx="213336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 </a:t>
            </a:r>
            <a:endParaRPr lang="en-US" sz="1200" b="0" strike="noStrike" spc="-1">
              <a:solidFill>
                <a:srgbClr val="000000"/>
              </a:solidFill>
              <a:latin typeface="Times New Roman"/>
            </a:endParaRPr>
          </a:p>
        </p:txBody>
      </p:sp>
      <p:sp>
        <p:nvSpPr>
          <p:cNvPr id="6" name="PlaceHolder 2"/>
          <p:cNvSpPr>
            <a:spLocks noGrp="1"/>
          </p:cNvSpPr>
          <p:nvPr>
            <p:ph type="ftr" idx="2"/>
          </p:nvPr>
        </p:nvSpPr>
        <p:spPr>
          <a:xfrm>
            <a:off x="3124080" y="6356520"/>
            <a:ext cx="2895120" cy="364680"/>
          </a:xfrm>
          <a:prstGeom prst="rect">
            <a:avLst/>
          </a:prstGeom>
          <a:noFill/>
          <a:ln w="0">
            <a:noFill/>
          </a:ln>
        </p:spPr>
        <p:txBody>
          <a:bodyPr anchor="ctr">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 </a:t>
            </a:r>
          </a:p>
        </p:txBody>
      </p:sp>
      <p:sp>
        <p:nvSpPr>
          <p:cNvPr id="2" name="PlaceHolder 3"/>
          <p:cNvSpPr>
            <a:spLocks noGrp="1"/>
          </p:cNvSpPr>
          <p:nvPr>
            <p:ph type="sldNum" idx="3"/>
          </p:nvPr>
        </p:nvSpPr>
        <p:spPr>
          <a:xfrm>
            <a:off x="6553080" y="6356520"/>
            <a:ext cx="2133360" cy="364680"/>
          </a:xfrm>
          <a:prstGeom prst="rect">
            <a:avLst/>
          </a:prstGeom>
          <a:noFill/>
          <a:ln w="0">
            <a:noFill/>
          </a:ln>
        </p:spPr>
        <p:txBody>
          <a:bodyPr anchor="ctr">
            <a:noAutofit/>
          </a:bodyPr>
          <a:lstStyle>
            <a:lvl1pPr indent="0" algn="r">
              <a:lnSpc>
                <a:spcPct val="100000"/>
              </a:lnSpc>
              <a:buNone/>
              <a:defRPr lang="en-US" sz="1200" b="0" strike="noStrike" spc="-1">
                <a:solidFill>
                  <a:srgbClr val="8B8B8B"/>
                </a:solidFill>
                <a:latin typeface="Calibri"/>
              </a:defRPr>
            </a:lvl1pPr>
          </a:lstStyle>
          <a:p>
            <a:pPr indent="0" algn="r">
              <a:lnSpc>
                <a:spcPct val="100000"/>
              </a:lnSpc>
              <a:buNone/>
            </a:pPr>
            <a:fld id="{6EAB5A2F-9157-4F39-B2BD-E432EBAF76E6}" type="slidenum">
              <a:rPr lang="en-US" sz="1200" b="0" strike="noStrike" spc="-1">
                <a:solidFill>
                  <a:srgbClr val="8B8B8B"/>
                </a:solidFill>
                <a:latin typeface="Calibri"/>
              </a:rPr>
              <a:t>‹#›</a:t>
            </a:fld>
            <a:endParaRPr lang="en-US" sz="1200" b="0" strike="noStrike" spc="-1">
              <a:solidFill>
                <a:srgbClr val="000000"/>
              </a:solidFill>
              <a:latin typeface="Times New Roman"/>
            </a:endParaRPr>
          </a:p>
        </p:txBody>
      </p:sp>
      <p:sp>
        <p:nvSpPr>
          <p:cNvPr id="3" name="PlaceHolder 4"/>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r>
              <a:rPr lang="en-US" sz="1800" b="0" strike="noStrike" spc="-1">
                <a:solidFill>
                  <a:srgbClr val="000000"/>
                </a:solidFill>
                <a:latin typeface="Calibri"/>
              </a:rPr>
              <a:t>Click to edit the title text format</a:t>
            </a:r>
          </a:p>
        </p:txBody>
      </p:sp>
      <p:sp>
        <p:nvSpPr>
          <p:cNvPr id="4" name="PlaceHolder 5"/>
          <p:cNvSpPr>
            <a:spLocks noGrp="1"/>
          </p:cNvSpPr>
          <p:nvPr>
            <p:ph type="body"/>
          </p:nvPr>
        </p:nvSpPr>
        <p:spPr>
          <a:xfrm>
            <a:off x="914400" y="2406960"/>
            <a:ext cx="16458840" cy="5965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png"/><Relationship Id="rId5" Type="http://schemas.openxmlformats.org/officeDocument/2006/relationships/image" Target="../media/image2.png"/><Relationship Id="rId15" Type="http://schemas.openxmlformats.org/officeDocument/2006/relationships/image" Target="../media/image24.png"/><Relationship Id="rId10" Type="http://schemas.openxmlformats.org/officeDocument/2006/relationships/image" Target="../media/image6.png"/><Relationship Id="rId19"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15.png"/><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2.png"/><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9.png"/><Relationship Id="rId10" Type="http://schemas.openxmlformats.org/officeDocument/2006/relationships/image" Target="../media/image7.png"/><Relationship Id="rId4" Type="http://schemas.openxmlformats.org/officeDocument/2006/relationships/image" Target="../media/image28.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p:nvPr/>
        </p:nvPicPr>
        <p:blipFill>
          <a:blip r:embed="rId2"/>
          <a:stretch/>
        </p:blipFill>
        <p:spPr>
          <a:xfrm rot="1852800">
            <a:off x="7890480" y="-2171520"/>
            <a:ext cx="5363640" cy="5363640"/>
          </a:xfrm>
          <a:prstGeom prst="rect">
            <a:avLst/>
          </a:prstGeom>
          <a:ln w="0">
            <a:noFill/>
          </a:ln>
        </p:spPr>
      </p:pic>
      <p:pic>
        <p:nvPicPr>
          <p:cNvPr id="42" name="Picture 3"/>
          <p:cNvPicPr/>
          <p:nvPr/>
        </p:nvPicPr>
        <p:blipFill>
          <a:blip r:embed="rId3"/>
          <a:stretch/>
        </p:blipFill>
        <p:spPr>
          <a:xfrm rot="17403600">
            <a:off x="-4479120" y="6861600"/>
            <a:ext cx="11621880" cy="12387600"/>
          </a:xfrm>
          <a:prstGeom prst="rect">
            <a:avLst/>
          </a:prstGeom>
          <a:ln w="0">
            <a:noFill/>
          </a:ln>
        </p:spPr>
      </p:pic>
      <p:pic>
        <p:nvPicPr>
          <p:cNvPr id="43" name="Picture 4"/>
          <p:cNvPicPr/>
          <p:nvPr/>
        </p:nvPicPr>
        <p:blipFill>
          <a:blip r:embed="rId4"/>
          <a:stretch/>
        </p:blipFill>
        <p:spPr>
          <a:xfrm>
            <a:off x="16027560" y="8452080"/>
            <a:ext cx="2556000" cy="2750760"/>
          </a:xfrm>
          <a:prstGeom prst="rect">
            <a:avLst/>
          </a:prstGeom>
          <a:ln w="0">
            <a:noFill/>
          </a:ln>
        </p:spPr>
      </p:pic>
      <p:pic>
        <p:nvPicPr>
          <p:cNvPr id="44" name="Picture 5"/>
          <p:cNvPicPr/>
          <p:nvPr/>
        </p:nvPicPr>
        <p:blipFill>
          <a:blip r:embed="rId5"/>
          <a:stretch/>
        </p:blipFill>
        <p:spPr>
          <a:xfrm rot="20414400">
            <a:off x="-1434240" y="-1156680"/>
            <a:ext cx="3749760" cy="3744720"/>
          </a:xfrm>
          <a:prstGeom prst="rect">
            <a:avLst/>
          </a:prstGeom>
          <a:ln w="0">
            <a:noFill/>
          </a:ln>
        </p:spPr>
      </p:pic>
      <p:pic>
        <p:nvPicPr>
          <p:cNvPr id="45" name="Picture 6"/>
          <p:cNvPicPr/>
          <p:nvPr/>
        </p:nvPicPr>
        <p:blipFill>
          <a:blip r:embed="rId6"/>
          <a:stretch/>
        </p:blipFill>
        <p:spPr>
          <a:xfrm rot="6633000">
            <a:off x="16143480" y="-2036880"/>
            <a:ext cx="4880880" cy="4874400"/>
          </a:xfrm>
          <a:prstGeom prst="rect">
            <a:avLst/>
          </a:prstGeom>
          <a:ln w="0">
            <a:noFill/>
          </a:ln>
        </p:spPr>
      </p:pic>
      <p:pic>
        <p:nvPicPr>
          <p:cNvPr id="46" name="Picture 7"/>
          <p:cNvPicPr/>
          <p:nvPr/>
        </p:nvPicPr>
        <p:blipFill>
          <a:blip r:embed="rId7"/>
          <a:stretch/>
        </p:blipFill>
        <p:spPr>
          <a:xfrm>
            <a:off x="243360" y="715680"/>
            <a:ext cx="7273800" cy="7273800"/>
          </a:xfrm>
          <a:prstGeom prst="rect">
            <a:avLst/>
          </a:prstGeom>
          <a:ln w="0">
            <a:noFill/>
          </a:ln>
        </p:spPr>
      </p:pic>
      <p:pic>
        <p:nvPicPr>
          <p:cNvPr id="47" name="Picture 8"/>
          <p:cNvPicPr/>
          <p:nvPr/>
        </p:nvPicPr>
        <p:blipFill>
          <a:blip r:embed="rId8"/>
          <a:stretch/>
        </p:blipFill>
        <p:spPr>
          <a:xfrm>
            <a:off x="7752240" y="9258480"/>
            <a:ext cx="3710520" cy="779040"/>
          </a:xfrm>
          <a:prstGeom prst="rect">
            <a:avLst/>
          </a:prstGeom>
          <a:ln w="0">
            <a:noFill/>
          </a:ln>
        </p:spPr>
      </p:pic>
      <p:sp>
        <p:nvSpPr>
          <p:cNvPr id="48" name="TextBox 9"/>
          <p:cNvSpPr/>
          <p:nvPr/>
        </p:nvSpPr>
        <p:spPr>
          <a:xfrm>
            <a:off x="7752240" y="3646080"/>
            <a:ext cx="9010080" cy="398545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6301"/>
              </a:lnSpc>
            </a:pPr>
            <a:r>
              <a:rPr lang="el-GR" sz="4500" b="0" strike="noStrike" spc="-1" dirty="0">
                <a:solidFill>
                  <a:srgbClr val="000000"/>
                </a:solidFill>
                <a:latin typeface="Abhaya Libre Regular"/>
              </a:rPr>
              <a:t>Προώθηση της Περιφερειακής Ανάπτυξης μέσω της ενίσχυσης της ικανότητας του συστήματος Επαγγελματικής Εκπαίδευσης και Κατάρτισης (ΕΕΚ)</a:t>
            </a:r>
            <a:endParaRPr lang="en-US" sz="4500" b="0" strike="noStrike" spc="-1" dirty="0">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600" spc="-1" dirty="0">
                <a:solidFill>
                  <a:srgbClr val="000000"/>
                </a:solidFill>
                <a:latin typeface="Abhaya Libre Regular"/>
              </a:rPr>
              <a:t>Κεφάλαιο</a:t>
            </a:r>
            <a:r>
              <a:rPr lang="sl-SI" sz="6600" spc="-1" dirty="0">
                <a:solidFill>
                  <a:srgbClr val="000000"/>
                </a:solidFill>
                <a:latin typeface="Abhaya Libre Regular"/>
              </a:rPr>
              <a:t> 1: </a:t>
            </a:r>
            <a:r>
              <a:rPr lang="el-GR" sz="6600" spc="-49" dirty="0">
                <a:solidFill>
                  <a:srgbClr val="000000"/>
                </a:solidFill>
                <a:latin typeface="Abhaya Libre Regular"/>
              </a:rPr>
              <a:t>Αναγνώριση καινοτόμων λύσεων ανάπτυξης</a:t>
            </a:r>
            <a:endParaRPr lang="en-US" sz="6600" spc="-1" dirty="0">
              <a:solidFill>
                <a:srgbClr val="000000"/>
              </a:solidFill>
            </a:endParaRPr>
          </a:p>
        </p:txBody>
      </p:sp>
      <p:sp>
        <p:nvSpPr>
          <p:cNvPr id="148" name="TextBox 5"/>
          <p:cNvSpPr/>
          <p:nvPr/>
        </p:nvSpPr>
        <p:spPr>
          <a:xfrm>
            <a:off x="1911600" y="4078080"/>
            <a:ext cx="15492480" cy="436016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l-GR" sz="3200" spc="-1" dirty="0">
                <a:solidFill>
                  <a:srgbClr val="000000"/>
                </a:solidFill>
              </a:rPr>
              <a:t>Οι τοπικοί ενδιαφερόμενοι φορείς είναι άτομα, ομάδες ή οργανισμοί που έχουν ενδιαφέρον ή συμφέρον σε μια συγκεκριμένη γεωγραφική περιοχή ή περιοχή. Πρόκειται για άτομα ή ομάδες που επηρεάζονται άμεσα από τις αποφάσεις που λαμβάνονται στην περιοχή, και έχουν έτσι ένα προσωπικό συμφέρον στην ανάπτυξη και την πρόοδο της.</a:t>
            </a:r>
          </a:p>
          <a:p>
            <a:pPr algn="just">
              <a:lnSpc>
                <a:spcPts val="3359"/>
              </a:lnSpc>
            </a:pPr>
            <a:endParaRPr lang="sl-SI" sz="3200" spc="-1" dirty="0">
              <a:solidFill>
                <a:srgbClr val="000000"/>
              </a:solidFill>
            </a:endParaRPr>
          </a:p>
          <a:p>
            <a:pPr algn="just">
              <a:lnSpc>
                <a:spcPts val="3359"/>
              </a:lnSpc>
            </a:pPr>
            <a:r>
              <a:rPr lang="el-GR" sz="3200" spc="-1" dirty="0">
                <a:solidFill>
                  <a:srgbClr val="000000"/>
                </a:solidFill>
              </a:rPr>
              <a:t>Η συνεργασία με τους τοπικούς ενδιαφερόμενους φορείς είναι ζωτικής σημασίας για την κατανόηση των μοναδικών προκλήσεων και ευκαιριών που αντιμετωπίζει μια περιοχή, καθώς και για την ανάπτυξη καινοτόμων λύσεων που προσαρμόζονται στις συγκεκριμένες ανάγκες της.</a:t>
            </a:r>
            <a:endParaRPr lang="sl-SI"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el-GR" sz="4000" b="0" strike="noStrike" spc="-38" dirty="0">
                <a:solidFill>
                  <a:srgbClr val="000000"/>
                </a:solidFill>
                <a:latin typeface="Abhaya Libre Regular"/>
              </a:rPr>
              <a:t>Τοπικοί ενδιαφερόμενοι φορείς</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1392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000" spc="-1" dirty="0">
                <a:solidFill>
                  <a:srgbClr val="000000"/>
                </a:solidFill>
                <a:latin typeface="Abhaya Libre Regular"/>
              </a:rPr>
              <a:t>Κεφάλαιο</a:t>
            </a:r>
            <a:r>
              <a:rPr lang="sl-SI" sz="6000" spc="-1" dirty="0">
                <a:solidFill>
                  <a:srgbClr val="000000"/>
                </a:solidFill>
                <a:latin typeface="Abhaya Libre Regular"/>
              </a:rPr>
              <a:t> 1: </a:t>
            </a:r>
            <a:r>
              <a:rPr lang="el-GR" sz="6000" spc="-49" dirty="0">
                <a:solidFill>
                  <a:srgbClr val="000000"/>
                </a:solidFill>
                <a:latin typeface="Abhaya Libre Regular"/>
              </a:rPr>
              <a:t>Αναγνώριση καινοτόμων λύσεων ανάπτυξης</a:t>
            </a:r>
            <a:endParaRPr lang="en-US" sz="6000" spc="-1" dirty="0">
              <a:solidFill>
                <a:srgbClr val="000000"/>
              </a:solidFill>
            </a:endParaRPr>
          </a:p>
        </p:txBody>
      </p:sp>
      <p:sp>
        <p:nvSpPr>
          <p:cNvPr id="148" name="TextBox 5"/>
          <p:cNvSpPr/>
          <p:nvPr/>
        </p:nvSpPr>
        <p:spPr>
          <a:xfrm>
            <a:off x="1911600" y="4078080"/>
            <a:ext cx="15492480" cy="436016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l-GR" sz="3200" spc="-1" dirty="0">
                <a:solidFill>
                  <a:srgbClr val="000000"/>
                </a:solidFill>
              </a:rPr>
              <a:t>Οι τοπικοί ενδιαφερόμενοι φορείς μπορεί να περιλαμβάνουν:</a:t>
            </a:r>
            <a:endParaRPr lang="sl-SI" sz="3200" spc="-1" dirty="0">
              <a:solidFill>
                <a:srgbClr val="000000"/>
              </a:solidFill>
            </a:endParaRPr>
          </a:p>
          <a:p>
            <a:pPr algn="just">
              <a:lnSpc>
                <a:spcPts val="3359"/>
              </a:lnSpc>
            </a:pPr>
            <a:r>
              <a:rPr lang="el-GR" sz="3200" b="1" spc="-1" dirty="0">
                <a:solidFill>
                  <a:srgbClr val="000000"/>
                </a:solidFill>
              </a:rPr>
              <a:t>Μέλη της Κοινότητας</a:t>
            </a:r>
            <a:r>
              <a:rPr lang="en-US" sz="3200" spc="-1" dirty="0">
                <a:solidFill>
                  <a:srgbClr val="000000"/>
                </a:solidFill>
              </a:rPr>
              <a:t>: </a:t>
            </a:r>
            <a:r>
              <a:rPr lang="el-GR" sz="3200" spc="-1" dirty="0">
                <a:solidFill>
                  <a:srgbClr val="000000"/>
                </a:solidFill>
              </a:rPr>
              <a:t>Αυτά είναι τα άτομα που ζουν και εργάζονται στην περιοχή, συμπεριλαμβανομένων των κατοίκων, των εργαζομένων και των ιδιοκτητών επιχειρήσεων.</a:t>
            </a:r>
            <a:endParaRPr lang="en-US" sz="3200" spc="-1" dirty="0">
              <a:solidFill>
                <a:srgbClr val="000000"/>
              </a:solidFill>
            </a:endParaRPr>
          </a:p>
          <a:p>
            <a:pPr algn="just">
              <a:lnSpc>
                <a:spcPts val="3359"/>
              </a:lnSpc>
            </a:pPr>
            <a:r>
              <a:rPr lang="el-GR" sz="3200" b="1" spc="-1" dirty="0">
                <a:solidFill>
                  <a:srgbClr val="000000"/>
                </a:solidFill>
              </a:rPr>
              <a:t>Τοπικοί κυβερνητικοί αξιωματούχοι: </a:t>
            </a:r>
            <a:r>
              <a:rPr lang="el-GR" sz="3200" spc="-1" dirty="0">
                <a:solidFill>
                  <a:srgbClr val="000000"/>
                </a:solidFill>
              </a:rPr>
              <a:t>Περιλαμβάνονται εκλεγμένοι αξιωματούχοι, αστικοί σχεδιαστές και άλλοι υπαλλήλοι του δήμου που είναι υπεύθυνοι για την εποπτεία της ανάπτυξης της περιοχής.</a:t>
            </a:r>
            <a:endParaRPr lang="en-US" sz="3200" spc="-1" dirty="0">
              <a:solidFill>
                <a:srgbClr val="000000"/>
              </a:solidFill>
            </a:endParaRPr>
          </a:p>
          <a:p>
            <a:pPr algn="just">
              <a:lnSpc>
                <a:spcPts val="3359"/>
              </a:lnSpc>
            </a:pPr>
            <a:r>
              <a:rPr lang="el-GR" sz="3200" b="1" spc="-1" dirty="0">
                <a:solidFill>
                  <a:srgbClr val="000000"/>
                </a:solidFill>
              </a:rPr>
              <a:t>Μη κυβερνητικές οργανώσεις (ΜΚΟ): </a:t>
            </a:r>
            <a:r>
              <a:rPr lang="el-GR" sz="3200" spc="-1" dirty="0">
                <a:solidFill>
                  <a:srgbClr val="000000"/>
                </a:solidFill>
              </a:rPr>
              <a:t> Αυτές είναι μη κερδοσκοπικές οργανώσεις που ασχολούνται με θέματα που σχετίζονται με την ανάπτυξη της περιοχής, όπως η οικονομική ανάπτυξη, οι κοινωνικές υπηρεσίες και η προστασία του περιβάλλοντος.</a:t>
            </a: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el-GR" sz="4000" spc="-38" dirty="0">
                <a:solidFill>
                  <a:srgbClr val="000000"/>
                </a:solidFill>
                <a:latin typeface="Abhaya Libre Regular"/>
              </a:rPr>
              <a:t>Τοπικοί ενδιαφερόμενοι φορείς </a:t>
            </a:r>
            <a:r>
              <a:rPr lang="sl-SI" sz="4000" spc="-38" dirty="0">
                <a:solidFill>
                  <a:srgbClr val="000000"/>
                </a:solidFill>
                <a:latin typeface="Abhaya Libre Regular"/>
              </a:rPr>
              <a:t>(1/2)</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29183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000" spc="-1" dirty="0">
                <a:solidFill>
                  <a:srgbClr val="000000"/>
                </a:solidFill>
                <a:latin typeface="Abhaya Libre Regular"/>
              </a:rPr>
              <a:t>Κεφάλαιο</a:t>
            </a:r>
            <a:r>
              <a:rPr lang="sl-SI" sz="6000" spc="-1" dirty="0">
                <a:solidFill>
                  <a:srgbClr val="000000"/>
                </a:solidFill>
                <a:latin typeface="Abhaya Libre Regular"/>
              </a:rPr>
              <a:t> 1: </a:t>
            </a:r>
            <a:r>
              <a:rPr lang="el-GR" sz="6000" spc="-49" dirty="0">
                <a:solidFill>
                  <a:srgbClr val="000000"/>
                </a:solidFill>
                <a:latin typeface="Abhaya Libre Regular"/>
              </a:rPr>
              <a:t>Αναγνώριση καινοτόμων λύσεων ανάπτυξης</a:t>
            </a:r>
            <a:endParaRPr lang="en-US" sz="6000" spc="-1" dirty="0">
              <a:solidFill>
                <a:srgbClr val="000000"/>
              </a:solidFill>
            </a:endParaRPr>
          </a:p>
        </p:txBody>
      </p:sp>
      <p:sp>
        <p:nvSpPr>
          <p:cNvPr id="148" name="TextBox 5"/>
          <p:cNvSpPr/>
          <p:nvPr/>
        </p:nvSpPr>
        <p:spPr>
          <a:xfrm>
            <a:off x="1911600" y="3876778"/>
            <a:ext cx="15492480" cy="479618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endParaRPr lang="en-US" sz="3200" spc="-1" dirty="0">
              <a:solidFill>
                <a:srgbClr val="000000"/>
              </a:solidFill>
            </a:endParaRPr>
          </a:p>
          <a:p>
            <a:pPr algn="just">
              <a:lnSpc>
                <a:spcPts val="3359"/>
              </a:lnSpc>
            </a:pPr>
            <a:r>
              <a:rPr lang="el-GR" sz="3200" b="1" spc="-1" dirty="0">
                <a:solidFill>
                  <a:srgbClr val="000000"/>
                </a:solidFill>
              </a:rPr>
              <a:t>Ακαδημία</a:t>
            </a:r>
            <a:r>
              <a:rPr lang="en-US" sz="3200" spc="-1" dirty="0">
                <a:solidFill>
                  <a:srgbClr val="000000"/>
                </a:solidFill>
              </a:rPr>
              <a:t>: </a:t>
            </a:r>
            <a:r>
              <a:rPr lang="el-GR" sz="3200" spc="-1" dirty="0">
                <a:solidFill>
                  <a:srgbClr val="000000"/>
                </a:solidFill>
              </a:rPr>
              <a:t>Αυτό περιλαμβάνει πανεπιστήμια και ερευνητικά ιδρύματα που μπορεί να διαθέτουν εμπειρία σε θέματα που σχετίζονται με την ανάπτυξη της περιοχής, όπως η αστική σχεδίαση, οι περιβαλλοντικές μελέτες ή η οικονομική ανάπτυξη.</a:t>
            </a:r>
            <a:endParaRPr lang="en-US" sz="3200" spc="-1" dirty="0">
              <a:solidFill>
                <a:srgbClr val="000000"/>
              </a:solidFill>
            </a:endParaRPr>
          </a:p>
          <a:p>
            <a:pPr algn="just">
              <a:lnSpc>
                <a:spcPts val="3359"/>
              </a:lnSpc>
            </a:pPr>
            <a:r>
              <a:rPr lang="el-GR" sz="3200" b="1" spc="-1" dirty="0">
                <a:solidFill>
                  <a:srgbClr val="000000"/>
                </a:solidFill>
              </a:rPr>
              <a:t>Ιδιωτικός τομέας</a:t>
            </a:r>
            <a:r>
              <a:rPr lang="en-US" sz="3200" spc="-1" dirty="0">
                <a:solidFill>
                  <a:srgbClr val="000000"/>
                </a:solidFill>
              </a:rPr>
              <a:t>: </a:t>
            </a:r>
            <a:r>
              <a:rPr lang="el-GR" sz="3200" spc="-1" dirty="0">
                <a:solidFill>
                  <a:srgbClr val="000000"/>
                </a:solidFill>
              </a:rPr>
              <a:t>Αυτό περιλαμβάνει επιχειρήσεις και εταιρείες που λειτουργούν στην περιοχή και μπορεί να έχουν συμφέρον στην ανάπτυξη και την ανάπτυξή της.</a:t>
            </a:r>
          </a:p>
          <a:p>
            <a:pPr algn="just">
              <a:lnSpc>
                <a:spcPts val="3359"/>
              </a:lnSpc>
            </a:pPr>
            <a:endParaRPr lang="en-US" sz="3200" spc="-1" dirty="0">
              <a:solidFill>
                <a:srgbClr val="000000"/>
              </a:solidFill>
            </a:endParaRPr>
          </a:p>
          <a:p>
            <a:pPr algn="just">
              <a:lnSpc>
                <a:spcPts val="3359"/>
              </a:lnSpc>
            </a:pPr>
            <a:r>
              <a:rPr lang="el-GR" sz="3200" spc="-1" dirty="0">
                <a:solidFill>
                  <a:srgbClr val="000000"/>
                </a:solidFill>
              </a:rPr>
              <a:t>Η συνεργασία με τους τοπικούς ενδιαφερόμενους φορείς είναι κρίσιμη για την κατανόηση των μοναδικών προκλήσεων και ευκαιριών που αντιμετωπίζει μια περιοχή και για την ανάπτυξη καινοτόμων λύσεων που προσαρμόζονται στις συγκεκριμένες ανάγκες της.</a:t>
            </a: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el-GR" sz="4000" spc="-38" dirty="0">
                <a:solidFill>
                  <a:srgbClr val="000000"/>
                </a:solidFill>
                <a:latin typeface="Abhaya Libre Regular"/>
              </a:rPr>
              <a:t>Τοπικοί ενδιαφερόμενοι φορείς </a:t>
            </a:r>
            <a:r>
              <a:rPr lang="sl-SI" sz="4000" spc="-38" dirty="0">
                <a:solidFill>
                  <a:srgbClr val="000000"/>
                </a:solidFill>
                <a:latin typeface="Abhaya Libre Regular"/>
              </a:rPr>
              <a:t>(2/2)</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411148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000" spc="-1" dirty="0">
                <a:solidFill>
                  <a:srgbClr val="000000"/>
                </a:solidFill>
                <a:latin typeface="Abhaya Libre Regular"/>
              </a:rPr>
              <a:t>Κεφάλαιο</a:t>
            </a:r>
            <a:r>
              <a:rPr lang="sl-SI" sz="6000" spc="-1" dirty="0">
                <a:solidFill>
                  <a:srgbClr val="000000"/>
                </a:solidFill>
                <a:latin typeface="Abhaya Libre Regular"/>
              </a:rPr>
              <a:t> 1: </a:t>
            </a:r>
            <a:r>
              <a:rPr lang="el-GR" sz="6000" spc="-49" dirty="0">
                <a:solidFill>
                  <a:srgbClr val="000000"/>
                </a:solidFill>
                <a:latin typeface="Abhaya Libre Regular"/>
              </a:rPr>
              <a:t>Αναγνώριση καινοτόμων λύσεων ανάπτυξης</a:t>
            </a:r>
            <a:endParaRPr lang="en-US" sz="6000" spc="-1" dirty="0">
              <a:solidFill>
                <a:srgbClr val="000000"/>
              </a:solidFill>
            </a:endParaRPr>
          </a:p>
        </p:txBody>
      </p:sp>
      <p:sp>
        <p:nvSpPr>
          <p:cNvPr id="148" name="TextBox 5"/>
          <p:cNvSpPr/>
          <p:nvPr/>
        </p:nvSpPr>
        <p:spPr>
          <a:xfrm>
            <a:off x="1911600" y="4078080"/>
            <a:ext cx="15492480" cy="436016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l-GR" sz="3200" spc="-1" dirty="0">
                <a:solidFill>
                  <a:srgbClr val="000000"/>
                </a:solidFill>
              </a:rPr>
              <a:t>Οι ομάδες εστίασης είναι μια ποιοτική μέθοδος έρευνας που περιλαμβάνει μια ομαδική συζήτηση υπό την καθοδήγηση ενός εκπαιδευμένου διαμεσολαβητή, με σκοπό τη συλλογή λεπτομερών πληροφοριών για ένα συγκεκριμένο θέμα. Ο διαμεσολαβητής καθοδηγεί τη συζήτηση, ενθαρρύνοντας τους συμμετέχοντες να μοιραστούν τις απόψεις, τις στάσεις και τις εμπειρίες τους σχετικά με το θέμα που μελετάται.</a:t>
            </a:r>
          </a:p>
          <a:p>
            <a:pPr algn="just">
              <a:lnSpc>
                <a:spcPts val="3359"/>
              </a:lnSpc>
            </a:pPr>
            <a:endParaRPr lang="sl-SI" sz="3200" spc="-1" dirty="0">
              <a:solidFill>
                <a:srgbClr val="000000"/>
              </a:solidFill>
            </a:endParaRPr>
          </a:p>
          <a:p>
            <a:pPr algn="just">
              <a:lnSpc>
                <a:spcPts val="3359"/>
              </a:lnSpc>
            </a:pPr>
            <a:r>
              <a:rPr lang="el-GR" sz="3200" spc="-1" dirty="0">
                <a:solidFill>
                  <a:srgbClr val="000000"/>
                </a:solidFill>
              </a:rPr>
              <a:t>Οι ομάδες εστίασης συνήθως αποτελούνται από 6-12 συμμετέχοντες που έχουν κάποια κοινά χαρακτηριστικά, όπως δημογραφικά στοιχεία ή εμπειρίες. Μπορούν να διεξαχθούν από κοντά ή διαδικτυακά και συνήθως καταγράφονται ήχος ή βίντεο για ανάλυση.</a:t>
            </a: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el-GR" sz="4000" spc="-38" dirty="0">
                <a:solidFill>
                  <a:srgbClr val="000000"/>
                </a:solidFill>
                <a:latin typeface="Abhaya Libre Regular"/>
              </a:rPr>
              <a:t>Ομάδες εστίασης </a:t>
            </a:r>
            <a:r>
              <a:rPr lang="sl-SI" sz="4000" spc="-38" dirty="0">
                <a:solidFill>
                  <a:srgbClr val="000000"/>
                </a:solidFill>
                <a:latin typeface="Abhaya Libre Regular"/>
              </a:rPr>
              <a:t>(1/3)</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721354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000" spc="-1" dirty="0">
                <a:solidFill>
                  <a:srgbClr val="000000"/>
                </a:solidFill>
                <a:latin typeface="Abhaya Libre Regular"/>
              </a:rPr>
              <a:t>Κεφάλαιο</a:t>
            </a:r>
            <a:r>
              <a:rPr lang="sl-SI" sz="6000" spc="-1" dirty="0">
                <a:solidFill>
                  <a:srgbClr val="000000"/>
                </a:solidFill>
                <a:latin typeface="Abhaya Libre Regular"/>
              </a:rPr>
              <a:t> 1: </a:t>
            </a:r>
            <a:r>
              <a:rPr lang="el-GR" sz="6000" spc="-49" dirty="0">
                <a:solidFill>
                  <a:srgbClr val="000000"/>
                </a:solidFill>
                <a:latin typeface="Abhaya Libre Regular"/>
              </a:rPr>
              <a:t>Αναγνώριση καινοτόμων λύσεων ανάπτυξης</a:t>
            </a:r>
            <a:endParaRPr lang="en-US" sz="6000" spc="-1" dirty="0">
              <a:solidFill>
                <a:srgbClr val="000000"/>
              </a:solidFill>
            </a:endParaRPr>
          </a:p>
        </p:txBody>
      </p:sp>
      <p:sp>
        <p:nvSpPr>
          <p:cNvPr id="148" name="TextBox 5"/>
          <p:cNvSpPr/>
          <p:nvPr/>
        </p:nvSpPr>
        <p:spPr>
          <a:xfrm>
            <a:off x="1911600" y="3876778"/>
            <a:ext cx="15492480" cy="479618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l-GR" sz="3200" spc="-1" dirty="0">
                <a:solidFill>
                  <a:srgbClr val="000000"/>
                </a:solidFill>
              </a:rPr>
              <a:t>Οι ομάδες εστίασης είναι χρήσιμες για την εξερεύνηση πολύπλοκων θεμάτων και την απόκτηση γνώσεων σχετικά με τις στάσεις, τις πεποιθήσεις και τις συμπεριφορές των ανθρώπων. Μπορούν να χρησιμοποιηθούν σε ποικίλα πλαίσια, συμπεριλαμβανομένης της έρευνας αγοράς, της έρευνας κοινωνικών επιστημών και της έρευνας της κοινής γνώμης.</a:t>
            </a:r>
            <a:endParaRPr lang="en-US" sz="3200" spc="-1" dirty="0">
              <a:solidFill>
                <a:srgbClr val="000000"/>
              </a:solidFill>
            </a:endParaRPr>
          </a:p>
          <a:p>
            <a:pPr algn="just">
              <a:lnSpc>
                <a:spcPts val="3359"/>
              </a:lnSpc>
            </a:pPr>
            <a:endParaRPr lang="en-US" sz="3200" spc="-1" dirty="0">
              <a:solidFill>
                <a:srgbClr val="000000"/>
              </a:solidFill>
            </a:endParaRPr>
          </a:p>
          <a:p>
            <a:pPr algn="just">
              <a:lnSpc>
                <a:spcPts val="3359"/>
              </a:lnSpc>
            </a:pPr>
            <a:r>
              <a:rPr lang="el-GR" sz="3200" spc="-1" dirty="0">
                <a:solidFill>
                  <a:srgbClr val="000000"/>
                </a:solidFill>
              </a:rPr>
              <a:t>Οι ομάδες εστίασης έχουν ορισμένους περιορισμούς, συμπεριλαμβανομένης της δυνατότητας ομαδικής σκέψης, της επιρροής του συντονιστή και της πιθανότητας μεροληπτικών απαντήσεων. Ως εκ τούτου, ο προσεκτικός σχεδιασμός, ο σχεδιασμός και η εκτέλεση ομάδων εστίασης είναι απαραίτητοι για τη λήψη έγκυρων και αξιόπιστων δεδομένων.</a:t>
            </a: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el-GR" sz="4000" spc="-38" dirty="0">
                <a:solidFill>
                  <a:srgbClr val="000000"/>
                </a:solidFill>
                <a:latin typeface="Abhaya Libre Regular"/>
              </a:rPr>
              <a:t>Ομάδες εστίασης </a:t>
            </a:r>
            <a:r>
              <a:rPr lang="sl-SI" sz="4000" spc="-38" dirty="0">
                <a:solidFill>
                  <a:srgbClr val="000000"/>
                </a:solidFill>
                <a:latin typeface="Abhaya Libre Regular"/>
              </a:rPr>
              <a:t> (2/3)</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57702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000" spc="-1" dirty="0">
                <a:solidFill>
                  <a:srgbClr val="000000"/>
                </a:solidFill>
                <a:latin typeface="Abhaya Libre Regular"/>
              </a:rPr>
              <a:t>Κεφάλαιο</a:t>
            </a:r>
            <a:r>
              <a:rPr lang="sl-SI" sz="6000" spc="-1" dirty="0">
                <a:solidFill>
                  <a:srgbClr val="000000"/>
                </a:solidFill>
                <a:latin typeface="Abhaya Libre Regular"/>
              </a:rPr>
              <a:t> 1: </a:t>
            </a:r>
            <a:r>
              <a:rPr lang="el-GR" sz="6000" spc="-49" dirty="0">
                <a:solidFill>
                  <a:srgbClr val="000000"/>
                </a:solidFill>
                <a:latin typeface="Abhaya Libre Regular"/>
              </a:rPr>
              <a:t>Αναγνώριση καινοτόμων λύσεων ανάπτυξης</a:t>
            </a:r>
            <a:endParaRPr lang="en-US" sz="6000" spc="-1" dirty="0">
              <a:solidFill>
                <a:srgbClr val="000000"/>
              </a:solidFill>
            </a:endParaRPr>
          </a:p>
        </p:txBody>
      </p:sp>
      <p:sp>
        <p:nvSpPr>
          <p:cNvPr id="148" name="TextBox 5"/>
          <p:cNvSpPr/>
          <p:nvPr/>
        </p:nvSpPr>
        <p:spPr>
          <a:xfrm>
            <a:off x="1886543" y="3229057"/>
            <a:ext cx="15492480" cy="610423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l-GR" sz="3200" spc="-1" dirty="0">
                <a:solidFill>
                  <a:srgbClr val="000000"/>
                </a:solidFill>
              </a:rPr>
              <a:t>Ορισμένα από τα οφέλη της χρήσης ομάδων εστίασης περιλαμβάνουν:</a:t>
            </a:r>
            <a:endParaRPr lang="sl-SI" sz="3200" spc="-1" dirty="0">
              <a:solidFill>
                <a:srgbClr val="000000"/>
              </a:solidFill>
            </a:endParaRPr>
          </a:p>
          <a:p>
            <a:pPr algn="just">
              <a:lnSpc>
                <a:spcPts val="3359"/>
              </a:lnSpc>
            </a:pPr>
            <a:r>
              <a:rPr lang="el-GR" sz="3200" b="1" spc="-1" dirty="0">
                <a:solidFill>
                  <a:srgbClr val="000000"/>
                </a:solidFill>
              </a:rPr>
              <a:t>Πλούδια δεδομένα</a:t>
            </a:r>
            <a:r>
              <a:rPr lang="en-US" sz="3200" spc="-1" dirty="0">
                <a:solidFill>
                  <a:srgbClr val="000000"/>
                </a:solidFill>
              </a:rPr>
              <a:t>: </a:t>
            </a:r>
            <a:r>
              <a:rPr lang="el-GR" sz="3200" spc="-1" dirty="0">
                <a:solidFill>
                  <a:srgbClr val="000000"/>
                </a:solidFill>
              </a:rPr>
              <a:t>Οι ομάδες εστίασης επιτρέπουν τη συλλογή εμπεριστατωμένων, ποιοτικών δεδομένων, παρέχοντας μια πιο λεπτομερή κατανόηση του θέματος που μελετάται.</a:t>
            </a:r>
            <a:endParaRPr lang="en-US" sz="3200" spc="-1" dirty="0">
              <a:solidFill>
                <a:srgbClr val="000000"/>
              </a:solidFill>
            </a:endParaRPr>
          </a:p>
          <a:p>
            <a:pPr algn="just">
              <a:lnSpc>
                <a:spcPts val="3359"/>
              </a:lnSpc>
            </a:pPr>
            <a:r>
              <a:rPr lang="el-GR" sz="3200" b="1" spc="-1" dirty="0">
                <a:solidFill>
                  <a:srgbClr val="000000"/>
                </a:solidFill>
              </a:rPr>
              <a:t>Ομαδική δυναμική</a:t>
            </a:r>
            <a:r>
              <a:rPr lang="en-US" sz="3200" spc="-1" dirty="0">
                <a:solidFill>
                  <a:srgbClr val="000000"/>
                </a:solidFill>
              </a:rPr>
              <a:t>: </a:t>
            </a:r>
            <a:r>
              <a:rPr lang="el-GR" sz="3200" spc="-1" dirty="0">
                <a:solidFill>
                  <a:srgbClr val="000000"/>
                </a:solidFill>
              </a:rPr>
              <a:t>Οι ομάδες εστίασης αξιοποιούν την ομαδική δυναμική, επιτρέποντας στους συμμετέχοντες να επιδοθούν σε αλληλεπίδραση, να επικοινωνούν τις ιδέες τους και να αμφισβητούν υποθέσεις.</a:t>
            </a:r>
            <a:endParaRPr lang="en-US" sz="3200" spc="-1" dirty="0">
              <a:solidFill>
                <a:srgbClr val="000000"/>
              </a:solidFill>
            </a:endParaRPr>
          </a:p>
          <a:p>
            <a:pPr algn="just">
              <a:lnSpc>
                <a:spcPts val="3359"/>
              </a:lnSpc>
            </a:pPr>
            <a:r>
              <a:rPr lang="el-GR" sz="3200" b="1" spc="-1" dirty="0">
                <a:solidFill>
                  <a:srgbClr val="000000"/>
                </a:solidFill>
              </a:rPr>
              <a:t>Ευελιξία</a:t>
            </a:r>
            <a:r>
              <a:rPr lang="en-US" sz="3200" spc="-1" dirty="0">
                <a:solidFill>
                  <a:srgbClr val="000000"/>
                </a:solidFill>
              </a:rPr>
              <a:t>: </a:t>
            </a:r>
            <a:r>
              <a:rPr lang="el-GR" sz="3200" spc="-1" dirty="0">
                <a:solidFill>
                  <a:srgbClr val="000000"/>
                </a:solidFill>
              </a:rPr>
              <a:t>Οι ομάδες εστίασης μπορούν να προσαρμοστούν σε διάφορες ερευνητικές ερωτήσεις και πλαίσια.</a:t>
            </a:r>
            <a:endParaRPr lang="en-US" sz="3200" spc="-1" dirty="0">
              <a:solidFill>
                <a:srgbClr val="000000"/>
              </a:solidFill>
            </a:endParaRPr>
          </a:p>
          <a:p>
            <a:pPr algn="just">
              <a:lnSpc>
                <a:spcPts val="3359"/>
              </a:lnSpc>
            </a:pPr>
            <a:r>
              <a:rPr lang="el-GR" sz="3200" b="1" spc="-1" dirty="0">
                <a:solidFill>
                  <a:srgbClr val="000000"/>
                </a:solidFill>
              </a:rPr>
              <a:t>Αποτελεσματικότητα</a:t>
            </a:r>
            <a:r>
              <a:rPr lang="en-US" sz="3200" spc="-1" dirty="0">
                <a:solidFill>
                  <a:srgbClr val="000000"/>
                </a:solidFill>
              </a:rPr>
              <a:t>: </a:t>
            </a:r>
            <a:r>
              <a:rPr lang="el-GR" sz="3200" spc="-1" dirty="0">
                <a:solidFill>
                  <a:srgbClr val="000000"/>
                </a:solidFill>
              </a:rPr>
              <a:t>Οι ομάδες εστίασης μπορούν να διεξαχθούν σχετικά γρήγορα και οικονομικά αποδοτικά σε σχέση με άλλες μεθόδους έρευνας, όπως οι ατομικές συνεντεύξεις.</a:t>
            </a:r>
            <a:endParaRPr lang="en-US" sz="3200" spc="-1" dirty="0">
              <a:solidFill>
                <a:srgbClr val="000000"/>
              </a:solidFill>
            </a:endParaRP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886543" y="2492534"/>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el-GR" sz="4000" spc="-38" dirty="0">
                <a:solidFill>
                  <a:srgbClr val="000000"/>
                </a:solidFill>
                <a:latin typeface="Abhaya Libre Regular"/>
              </a:rPr>
              <a:t>Ομάδες εστίασης </a:t>
            </a:r>
            <a:r>
              <a:rPr lang="sl-SI" sz="4000" spc="-38" dirty="0">
                <a:solidFill>
                  <a:srgbClr val="000000"/>
                </a:solidFill>
                <a:latin typeface="Abhaya Libre Regular"/>
              </a:rPr>
              <a:t>(2/3)</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2476385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666800" y="440036"/>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410" spc="-1" dirty="0">
                <a:solidFill>
                  <a:srgbClr val="000000"/>
                </a:solidFill>
                <a:latin typeface="Abhaya Libre Regular"/>
              </a:rPr>
              <a:t>Κεφάλαιο</a:t>
            </a:r>
            <a:r>
              <a:rPr lang="sl-SI" sz="6410" spc="-1" dirty="0">
                <a:solidFill>
                  <a:srgbClr val="000000"/>
                </a:solidFill>
                <a:latin typeface="Abhaya Libre Regular"/>
              </a:rPr>
              <a:t> 2: </a:t>
            </a:r>
            <a:r>
              <a:rPr lang="el-GR" sz="6600" spc="-49" dirty="0">
                <a:solidFill>
                  <a:srgbClr val="000000"/>
                </a:solidFill>
                <a:latin typeface="Abhaya Libre Regular"/>
              </a:rPr>
              <a:t>Διεύρυνση</a:t>
            </a:r>
            <a:r>
              <a:rPr lang="en-US" sz="6600" spc="-49" dirty="0">
                <a:solidFill>
                  <a:srgbClr val="000000"/>
                </a:solidFill>
                <a:latin typeface="Abhaya Libre Regular"/>
              </a:rPr>
              <a:t> </a:t>
            </a:r>
            <a:r>
              <a:rPr lang="el-GR" sz="6600" spc="-49" dirty="0">
                <a:solidFill>
                  <a:srgbClr val="000000"/>
                </a:solidFill>
                <a:latin typeface="Abhaya Libre Regular"/>
              </a:rPr>
              <a:t>της</a:t>
            </a:r>
            <a:r>
              <a:rPr lang="en-US" sz="6600" spc="-49" dirty="0">
                <a:solidFill>
                  <a:srgbClr val="000000"/>
                </a:solidFill>
                <a:latin typeface="Abhaya Libre Regular"/>
              </a:rPr>
              <a:t> </a:t>
            </a:r>
            <a:r>
              <a:rPr lang="el-GR" sz="6600" spc="-49" dirty="0">
                <a:solidFill>
                  <a:srgbClr val="000000"/>
                </a:solidFill>
                <a:latin typeface="Abhaya Libre Regular"/>
              </a:rPr>
              <a:t>γνώσης</a:t>
            </a:r>
            <a:r>
              <a:rPr lang="en-US" sz="6600" spc="-49" dirty="0">
                <a:solidFill>
                  <a:srgbClr val="000000"/>
                </a:solidFill>
                <a:latin typeface="Abhaya Libre Regular"/>
              </a:rPr>
              <a:t> (</a:t>
            </a:r>
            <a:r>
              <a:rPr lang="el-GR" sz="6600" spc="-49" dirty="0">
                <a:solidFill>
                  <a:srgbClr val="000000"/>
                </a:solidFill>
                <a:latin typeface="Abhaya Libre Regular"/>
              </a:rPr>
              <a:t>κλαδικά</a:t>
            </a:r>
            <a:r>
              <a:rPr lang="en-US" sz="6600" spc="-49" dirty="0">
                <a:solidFill>
                  <a:srgbClr val="000000"/>
                </a:solidFill>
                <a:latin typeface="Abhaya Libre Regular"/>
              </a:rPr>
              <a:t>, </a:t>
            </a:r>
            <a:r>
              <a:rPr lang="el-GR" sz="6600" spc="-49" dirty="0">
                <a:solidFill>
                  <a:srgbClr val="000000"/>
                </a:solidFill>
                <a:latin typeface="Abhaya Libre Regular"/>
              </a:rPr>
              <a:t>διακλαδικά</a:t>
            </a:r>
            <a:r>
              <a:rPr lang="en-US" sz="6600" spc="-49" dirty="0">
                <a:solidFill>
                  <a:srgbClr val="000000"/>
                </a:solidFill>
                <a:latin typeface="Abhaya Libre Regular"/>
              </a:rPr>
              <a:t>, </a:t>
            </a:r>
            <a:r>
              <a:rPr lang="el-GR" sz="6600" spc="-49" dirty="0">
                <a:solidFill>
                  <a:srgbClr val="000000"/>
                </a:solidFill>
                <a:latin typeface="Abhaya Libre Regular"/>
              </a:rPr>
              <a:t>τοπικά</a:t>
            </a:r>
            <a:r>
              <a:rPr lang="en-US" sz="6600" spc="-49" dirty="0">
                <a:solidFill>
                  <a:srgbClr val="000000"/>
                </a:solidFill>
                <a:latin typeface="Abhaya Libre Regular"/>
              </a:rPr>
              <a:t>)</a:t>
            </a:r>
            <a:endParaRPr lang="en-US" sz="6600" spc="-1" dirty="0">
              <a:solidFill>
                <a:srgbClr val="000000"/>
              </a:solidFill>
            </a:endParaRPr>
          </a:p>
        </p:txBody>
      </p:sp>
      <p:sp>
        <p:nvSpPr>
          <p:cNvPr id="148" name="TextBox 5"/>
          <p:cNvSpPr/>
          <p:nvPr/>
        </p:nvSpPr>
        <p:spPr>
          <a:xfrm>
            <a:off x="1702199" y="2038449"/>
            <a:ext cx="15492480" cy="759695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l-GR" sz="3200" dirty="0"/>
              <a:t>Η διεύρυνση της γνώσης μπορεί να επιτευχθεί με διάφορους τρόπους ανάλογα με τον τομέα ενδιαφέροντος. Παρακάτω παρουσιάζονται μερικοί τρόποι διεύρυνσης της γνώσης σε διάφορους κλάδους:</a:t>
            </a:r>
            <a:endParaRPr lang="sl-SI" sz="3200" spc="-1" dirty="0">
              <a:solidFill>
                <a:srgbClr val="000000"/>
              </a:solidFill>
            </a:endParaRPr>
          </a:p>
          <a:p>
            <a:r>
              <a:rPr lang="el-GR" sz="3200" b="1" dirty="0"/>
              <a:t>Κλαδική γνώση</a:t>
            </a:r>
            <a:r>
              <a:rPr lang="en-US" sz="3200" dirty="0"/>
              <a:t>: </a:t>
            </a:r>
            <a:endParaRPr lang="sl-SI" sz="3200" dirty="0"/>
          </a:p>
          <a:p>
            <a:r>
              <a:rPr lang="el-GR" sz="3200" dirty="0"/>
              <a:t>Προκειμένου να διευρύνετε τις γνλωσεις σε συγκεκριμένο κλάδο, μπορείτε να</a:t>
            </a:r>
            <a:r>
              <a:rPr lang="en-US" sz="3200" dirty="0"/>
              <a:t>:</a:t>
            </a:r>
          </a:p>
          <a:p>
            <a:pPr marL="457200" indent="-457200">
              <a:buFont typeface="Arial" panose="020B0604020202020204" pitchFamily="34" charset="0"/>
              <a:buChar char="•"/>
            </a:pPr>
            <a:r>
              <a:rPr lang="el-GR" sz="3200" dirty="0"/>
              <a:t>Παρακολουθήστε επαγγελματικά συνέδρια, εργαστήρια και σεμινάρια για να μάθετε για νέες τάσεις, τεχνολογίες και βέλτιστες πρακτικές στον κλάδο.</a:t>
            </a:r>
          </a:p>
          <a:p>
            <a:pPr marL="457200" indent="-457200">
              <a:buFont typeface="Arial" panose="020B0604020202020204" pitchFamily="34" charset="0"/>
              <a:buChar char="•"/>
            </a:pPr>
            <a:r>
              <a:rPr lang="el-GR" sz="3200" dirty="0"/>
              <a:t>Διαβάστε επαγγελματικές εκδόσεις, έρευνες και άρθρα ειδήσεων για να είστε ενημερωμένοι για τις τελευταίες εξελίξεις.</a:t>
            </a:r>
          </a:p>
          <a:p>
            <a:pPr marL="457200" indent="-457200">
              <a:buFont typeface="Arial" panose="020B0604020202020204" pitchFamily="34" charset="0"/>
              <a:buChar char="•"/>
            </a:pPr>
            <a:r>
              <a:rPr lang="el-GR" sz="3200" dirty="0"/>
              <a:t>Συνδεθείτε με επαγγελματίες ειδικούς, συναδέλφους και μέντορες μέσω επαγγελματικών εκδηλώσεων, επαγγελματικών οργανώσεων ή διαδικτυακών φόρουμ.</a:t>
            </a:r>
          </a:p>
          <a:p>
            <a:pPr marL="457200" indent="-457200">
              <a:buFont typeface="Arial" panose="020B0604020202020204" pitchFamily="34" charset="0"/>
              <a:buChar char="•"/>
            </a:pPr>
            <a:r>
              <a:rPr lang="el-GR" sz="3200" dirty="0"/>
              <a:t>Παρακολουθήστε μαθήματα ή αποκτήστε πιστοποιήσεις στον κλάδο για να εμβαθύνετε στις γνώσεις και τις δεξιότητές σας.</a:t>
            </a:r>
            <a:endParaRPr lang="en-US" sz="3200" spc="-1" dirty="0">
              <a:solidFill>
                <a:srgbClr val="000000"/>
              </a:solidFill>
            </a:endParaRP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249938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000" spc="-1" dirty="0">
                <a:solidFill>
                  <a:srgbClr val="000000"/>
                </a:solidFill>
                <a:latin typeface="Abhaya Libre Regular"/>
              </a:rPr>
              <a:t>Κεφάλαιο</a:t>
            </a:r>
            <a:r>
              <a:rPr lang="sl-SI" sz="6000" spc="-1" dirty="0">
                <a:solidFill>
                  <a:srgbClr val="000000"/>
                </a:solidFill>
                <a:latin typeface="Abhaya Libre Regular"/>
              </a:rPr>
              <a:t> 2: </a:t>
            </a:r>
            <a:r>
              <a:rPr lang="el-GR" sz="6000" spc="-49" dirty="0">
                <a:solidFill>
                  <a:srgbClr val="000000"/>
                </a:solidFill>
                <a:latin typeface="Abhaya Libre Regular"/>
              </a:rPr>
              <a:t>Διεύρυνση</a:t>
            </a:r>
            <a:r>
              <a:rPr lang="en-US" sz="6000" spc="-49" dirty="0">
                <a:solidFill>
                  <a:srgbClr val="000000"/>
                </a:solidFill>
                <a:latin typeface="Abhaya Libre Regular"/>
              </a:rPr>
              <a:t> </a:t>
            </a:r>
            <a:r>
              <a:rPr lang="el-GR" sz="6000" spc="-49" dirty="0">
                <a:solidFill>
                  <a:srgbClr val="000000"/>
                </a:solidFill>
                <a:latin typeface="Abhaya Libre Regular"/>
              </a:rPr>
              <a:t>της</a:t>
            </a:r>
            <a:r>
              <a:rPr lang="en-US" sz="6000" spc="-49" dirty="0">
                <a:solidFill>
                  <a:srgbClr val="000000"/>
                </a:solidFill>
                <a:latin typeface="Abhaya Libre Regular"/>
              </a:rPr>
              <a:t> </a:t>
            </a:r>
            <a:r>
              <a:rPr lang="el-GR" sz="6000" spc="-49" dirty="0">
                <a:solidFill>
                  <a:srgbClr val="000000"/>
                </a:solidFill>
                <a:latin typeface="Abhaya Libre Regular"/>
              </a:rPr>
              <a:t>γνώσης</a:t>
            </a:r>
            <a:r>
              <a:rPr lang="en-US" sz="6000" spc="-49" dirty="0">
                <a:solidFill>
                  <a:srgbClr val="000000"/>
                </a:solidFill>
                <a:latin typeface="Abhaya Libre Regular"/>
              </a:rPr>
              <a:t> (</a:t>
            </a:r>
            <a:r>
              <a:rPr lang="el-GR" sz="6000" spc="-49" dirty="0">
                <a:solidFill>
                  <a:srgbClr val="000000"/>
                </a:solidFill>
                <a:latin typeface="Abhaya Libre Regular"/>
              </a:rPr>
              <a:t>κλαδικά</a:t>
            </a:r>
            <a:r>
              <a:rPr lang="en-US" sz="6000" spc="-49" dirty="0">
                <a:solidFill>
                  <a:srgbClr val="000000"/>
                </a:solidFill>
                <a:latin typeface="Abhaya Libre Regular"/>
              </a:rPr>
              <a:t>, </a:t>
            </a:r>
            <a:r>
              <a:rPr lang="el-GR" sz="6000" spc="-49" dirty="0">
                <a:solidFill>
                  <a:srgbClr val="000000"/>
                </a:solidFill>
                <a:latin typeface="Abhaya Libre Regular"/>
              </a:rPr>
              <a:t>διακλαδικά</a:t>
            </a:r>
            <a:r>
              <a:rPr lang="en-US" sz="6000" spc="-49" dirty="0">
                <a:solidFill>
                  <a:srgbClr val="000000"/>
                </a:solidFill>
                <a:latin typeface="Abhaya Libre Regular"/>
              </a:rPr>
              <a:t>, </a:t>
            </a:r>
            <a:r>
              <a:rPr lang="el-GR" sz="6000" spc="-49" dirty="0">
                <a:solidFill>
                  <a:srgbClr val="000000"/>
                </a:solidFill>
                <a:latin typeface="Abhaya Libre Regular"/>
              </a:rPr>
              <a:t>τοπικά</a:t>
            </a:r>
            <a:r>
              <a:rPr lang="en-US" sz="6000" spc="-49" dirty="0">
                <a:solidFill>
                  <a:srgbClr val="000000"/>
                </a:solidFill>
                <a:latin typeface="Abhaya Libre Regular"/>
              </a:rPr>
              <a:t>)</a:t>
            </a:r>
            <a:endParaRPr lang="en-US" sz="6000" spc="-1" dirty="0">
              <a:solidFill>
                <a:srgbClr val="000000"/>
              </a:solidFill>
            </a:endParaRPr>
          </a:p>
        </p:txBody>
      </p:sp>
      <p:sp>
        <p:nvSpPr>
          <p:cNvPr id="148" name="TextBox 5"/>
          <p:cNvSpPr/>
          <p:nvPr/>
        </p:nvSpPr>
        <p:spPr>
          <a:xfrm>
            <a:off x="1886543" y="2874714"/>
            <a:ext cx="15492480" cy="623247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el-GR" sz="3200" b="1" dirty="0"/>
              <a:t>Διακλαδική Γνώση</a:t>
            </a:r>
            <a:endParaRPr lang="sl-SI" sz="3200" b="1" dirty="0"/>
          </a:p>
          <a:p>
            <a:r>
              <a:rPr lang="el-GR" sz="3200" dirty="0"/>
              <a:t>Για να διευρύνετε τις γνώσεις σας σε διάφορους κλάδους, μπορείτε:</a:t>
            </a:r>
            <a:endParaRPr lang="sl-SI" sz="3200" dirty="0"/>
          </a:p>
          <a:p>
            <a:pPr marL="457200" indent="-457200">
              <a:buFont typeface="Arial" panose="020B0604020202020204" pitchFamily="34" charset="0"/>
              <a:buChar char="•"/>
            </a:pPr>
            <a:r>
              <a:rPr lang="el-GR" sz="3200" dirty="0"/>
              <a:t>Αναζητήστε ευκαιρίες για συνεργασία με επαγγελματίες από άλλους κλάδους και μάθετε για τις απόψεις και τις πρακτικές τους.</a:t>
            </a:r>
          </a:p>
          <a:p>
            <a:pPr marL="457200" indent="-457200">
              <a:buFont typeface="Arial" panose="020B0604020202020204" pitchFamily="34" charset="0"/>
              <a:buChar char="•"/>
            </a:pPr>
            <a:r>
              <a:rPr lang="el-GR" sz="3200" dirty="0"/>
              <a:t>Παρακολουθήστε διεπιστημονικά συνέδρια ή εκδηλώσεις για να μάθετε για νέες τάσεις και καινοτομίες που διασχίζουν διάφορους κλάδους.</a:t>
            </a:r>
          </a:p>
          <a:p>
            <a:pPr marL="457200" indent="-457200">
              <a:buFont typeface="Arial" panose="020B0604020202020204" pitchFamily="34" charset="0"/>
              <a:buChar char="•"/>
            </a:pPr>
            <a:r>
              <a:rPr lang="el-GR" sz="3200" dirty="0"/>
              <a:t>Διαβάστε διακλαδικές εκδόσεις, έρευνες ή άρθρα ειδήσεων που εξερευνούν τον διασταυρωμό διαφορετικών πεδίων.</a:t>
            </a:r>
          </a:p>
          <a:p>
            <a:pPr marL="457200" indent="-457200">
              <a:buFont typeface="Arial" panose="020B0604020202020204" pitchFamily="34" charset="0"/>
              <a:buChar char="•"/>
            </a:pPr>
            <a:r>
              <a:rPr lang="el-GR" sz="3200" dirty="0"/>
              <a:t>Συμμετάσχετε σε διακλαδικές πρωτοβουλίες ή έργα που αποσκοπούν να αντιμετωπίσουν πολύπλοκες κοινωνικές ή περιβαλλοντικές προκλήσεις.</a:t>
            </a:r>
            <a:r>
              <a:rPr lang="en-US" sz="3200" dirty="0"/>
              <a:t> </a:t>
            </a:r>
            <a:endParaRPr lang="sl-SI" sz="3200" dirty="0"/>
          </a:p>
          <a:p>
            <a:pPr algn="just">
              <a:lnSpc>
                <a:spcPts val="3359"/>
              </a:lnSpc>
            </a:pPr>
            <a:endParaRPr lang="en-US" sz="3200" spc="-1" dirty="0">
              <a:solidFill>
                <a:srgbClr val="000000"/>
              </a:solidFill>
            </a:endParaRP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479059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600" spc="-1" dirty="0">
                <a:solidFill>
                  <a:srgbClr val="000000"/>
                </a:solidFill>
                <a:latin typeface="Abhaya Libre Regular"/>
              </a:rPr>
              <a:t>Κεφάλαιο</a:t>
            </a:r>
            <a:r>
              <a:rPr lang="sl-SI" sz="6600" spc="-1" dirty="0">
                <a:solidFill>
                  <a:srgbClr val="000000"/>
                </a:solidFill>
                <a:latin typeface="Abhaya Libre Regular"/>
              </a:rPr>
              <a:t> 2: </a:t>
            </a:r>
            <a:r>
              <a:rPr lang="el-GR" sz="6600" spc="-49" dirty="0">
                <a:solidFill>
                  <a:srgbClr val="000000"/>
                </a:solidFill>
                <a:latin typeface="Abhaya Libre Regular"/>
              </a:rPr>
              <a:t>Διεύρυνση</a:t>
            </a:r>
            <a:r>
              <a:rPr lang="en-US" sz="6600" spc="-49" dirty="0">
                <a:solidFill>
                  <a:srgbClr val="000000"/>
                </a:solidFill>
                <a:latin typeface="Abhaya Libre Regular"/>
              </a:rPr>
              <a:t> </a:t>
            </a:r>
            <a:r>
              <a:rPr lang="el-GR" sz="6600" spc="-49" dirty="0">
                <a:solidFill>
                  <a:srgbClr val="000000"/>
                </a:solidFill>
                <a:latin typeface="Abhaya Libre Regular"/>
              </a:rPr>
              <a:t>της</a:t>
            </a:r>
            <a:r>
              <a:rPr lang="en-US" sz="6600" spc="-49" dirty="0">
                <a:solidFill>
                  <a:srgbClr val="000000"/>
                </a:solidFill>
                <a:latin typeface="Abhaya Libre Regular"/>
              </a:rPr>
              <a:t> </a:t>
            </a:r>
            <a:r>
              <a:rPr lang="el-GR" sz="6600" spc="-49" dirty="0">
                <a:solidFill>
                  <a:srgbClr val="000000"/>
                </a:solidFill>
                <a:latin typeface="Abhaya Libre Regular"/>
              </a:rPr>
              <a:t>γνώσης</a:t>
            </a:r>
            <a:r>
              <a:rPr lang="en-US" sz="6600" spc="-49" dirty="0">
                <a:solidFill>
                  <a:srgbClr val="000000"/>
                </a:solidFill>
                <a:latin typeface="Abhaya Libre Regular"/>
              </a:rPr>
              <a:t> (</a:t>
            </a:r>
            <a:r>
              <a:rPr lang="el-GR" sz="6600" spc="-49" dirty="0">
                <a:solidFill>
                  <a:srgbClr val="000000"/>
                </a:solidFill>
                <a:latin typeface="Abhaya Libre Regular"/>
              </a:rPr>
              <a:t>κλαδικά</a:t>
            </a:r>
            <a:r>
              <a:rPr lang="en-US" sz="6600" spc="-49" dirty="0">
                <a:solidFill>
                  <a:srgbClr val="000000"/>
                </a:solidFill>
                <a:latin typeface="Abhaya Libre Regular"/>
              </a:rPr>
              <a:t>, </a:t>
            </a:r>
            <a:r>
              <a:rPr lang="el-GR" sz="6600" spc="-49" dirty="0">
                <a:solidFill>
                  <a:srgbClr val="000000"/>
                </a:solidFill>
                <a:latin typeface="Abhaya Libre Regular"/>
              </a:rPr>
              <a:t>διακλαδικά</a:t>
            </a:r>
            <a:r>
              <a:rPr lang="en-US" sz="6600" spc="-49" dirty="0">
                <a:solidFill>
                  <a:srgbClr val="000000"/>
                </a:solidFill>
                <a:latin typeface="Abhaya Libre Regular"/>
              </a:rPr>
              <a:t>, </a:t>
            </a:r>
            <a:r>
              <a:rPr lang="el-GR" sz="6600" spc="-49" dirty="0">
                <a:solidFill>
                  <a:srgbClr val="000000"/>
                </a:solidFill>
                <a:latin typeface="Abhaya Libre Regular"/>
              </a:rPr>
              <a:t>τοπικά</a:t>
            </a:r>
            <a:r>
              <a:rPr lang="en-US" sz="6600" spc="-49" dirty="0">
                <a:solidFill>
                  <a:srgbClr val="000000"/>
                </a:solidFill>
                <a:latin typeface="Abhaya Libre Regular"/>
              </a:rPr>
              <a:t>)</a:t>
            </a:r>
            <a:endParaRPr lang="en-US" sz="6600" spc="-1" dirty="0">
              <a:solidFill>
                <a:srgbClr val="000000"/>
              </a:solidFill>
            </a:endParaRPr>
          </a:p>
        </p:txBody>
      </p:sp>
      <p:sp>
        <p:nvSpPr>
          <p:cNvPr id="148" name="TextBox 5"/>
          <p:cNvSpPr/>
          <p:nvPr/>
        </p:nvSpPr>
        <p:spPr>
          <a:xfrm>
            <a:off x="1886543" y="2458347"/>
            <a:ext cx="15492480" cy="820224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el-GR" sz="3200" b="1" dirty="0"/>
              <a:t>Τοπική γνώση</a:t>
            </a:r>
            <a:endParaRPr lang="sl-SI" sz="3200" b="1" dirty="0"/>
          </a:p>
          <a:p>
            <a:r>
              <a:rPr lang="el-GR" sz="3200" dirty="0"/>
              <a:t>Για να διευρύνετε τις γνώσεις σας για μια συγκεκριμένη τοπικότητα, μπορείτε:</a:t>
            </a:r>
            <a:endParaRPr lang="en-US" sz="3200" dirty="0"/>
          </a:p>
          <a:p>
            <a:pPr marL="457200" indent="-457200">
              <a:buFont typeface="Arial" panose="020B0604020202020204" pitchFamily="34" charset="0"/>
              <a:buChar char="•"/>
            </a:pPr>
            <a:r>
              <a:rPr lang="el-GR" sz="3200" dirty="0"/>
              <a:t>Συνδεθείτε με τοπικούς εμπειρογνώμονες, υπεύθυνους πολιτικής ή ηγέτες της κοινότητας για να μάθετε για την ιστορία, τον πολιτισμό και τις προκλήσεις που αντιμετωπίζει η κοινότητα.</a:t>
            </a:r>
            <a:r>
              <a:rPr lang="en-US" sz="3200" dirty="0"/>
              <a:t> </a:t>
            </a:r>
            <a:endParaRPr lang="el-GR" sz="3200" dirty="0"/>
          </a:p>
          <a:p>
            <a:pPr marL="457200" indent="-457200">
              <a:buFont typeface="Arial" panose="020B0604020202020204" pitchFamily="34" charset="0"/>
              <a:buChar char="•"/>
            </a:pPr>
            <a:r>
              <a:rPr lang="el-GR" sz="3200" dirty="0"/>
              <a:t>Συμμετάσχετε σε εκδηλώσεις κοινότητας ή εθελοντικά έργα για να αποκτήσετε προσωπική εμπειρία και εισαγωγή στα τοπικά ζητήματα και ανάγκες.</a:t>
            </a:r>
          </a:p>
          <a:p>
            <a:pPr marL="457200" indent="-457200">
              <a:buFont typeface="Arial" panose="020B0604020202020204" pitchFamily="34" charset="0"/>
              <a:buChar char="•"/>
            </a:pPr>
            <a:r>
              <a:rPr lang="el-GR" sz="3200" dirty="0"/>
              <a:t>Διαβάστε τοπικές εκδόσεις ειδήσεων ή τροφοδοτήσεις κοινωνικών μέσων για να μείνετε ενημερωμένοι για τις τοπικές εξελίξεις και πρωτοβουλίες.</a:t>
            </a:r>
          </a:p>
          <a:p>
            <a:pPr marL="457200" indent="-457200">
              <a:buFont typeface="Arial" panose="020B0604020202020204" pitchFamily="34" charset="0"/>
              <a:buChar char="•"/>
            </a:pPr>
            <a:r>
              <a:rPr lang="el-GR" sz="3200" dirty="0"/>
              <a:t>Πραγματοποιήστε έρευνα στον τοπικό χώρο ή διενεργήστε έρευνες για να συλλέξετε δεδομένα για τις τοπικές τάσεις, απόψεις ή συμπεριφορές.</a:t>
            </a:r>
          </a:p>
          <a:p>
            <a:r>
              <a:rPr lang="el-GR" sz="3200" dirty="0"/>
              <a:t>Με τον συνδυασμό αυτών των στρατηγικών, μπορείτε να διευρύνετε τις γνώσεις και τις δεξιότητές σας σε διάφορους κλάδους και περιβάλλοντα, επιτρέποντάς σας να κατανοήσετε καλύτερα πολύπλοκες προκλήσεις και να βρείτε καινοτόμες λύσεις.</a:t>
            </a:r>
            <a:endParaRPr lang="sl-SI" sz="3200" dirty="0"/>
          </a:p>
          <a:p>
            <a:pPr algn="just">
              <a:lnSpc>
                <a:spcPts val="3359"/>
              </a:lnSpc>
            </a:pPr>
            <a:endParaRPr lang="en-US" sz="3200" spc="-1" dirty="0">
              <a:solidFill>
                <a:srgbClr val="000000"/>
              </a:solidFill>
            </a:endParaRP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340030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2" y="1029623"/>
            <a:ext cx="14050143" cy="73622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410" spc="-1" dirty="0">
                <a:solidFill>
                  <a:srgbClr val="000000"/>
                </a:solidFill>
                <a:latin typeface="Abhaya Libre Regular"/>
              </a:rPr>
              <a:t>Κεφάλαιο</a:t>
            </a:r>
            <a:r>
              <a:rPr lang="sl-SI" sz="6410" spc="-1" dirty="0">
                <a:solidFill>
                  <a:srgbClr val="000000"/>
                </a:solidFill>
                <a:latin typeface="Abhaya Libre Regular"/>
              </a:rPr>
              <a:t> 3: </a:t>
            </a:r>
            <a:r>
              <a:rPr lang="el-GR" sz="6600" spc="-49" dirty="0">
                <a:solidFill>
                  <a:srgbClr val="000000"/>
                </a:solidFill>
                <a:latin typeface="Abhaya Libre Regular"/>
              </a:rPr>
              <a:t>Πρότυπο διαχείρισης έργου</a:t>
            </a:r>
            <a:endParaRPr lang="en-US" sz="6600" spc="-1" dirty="0">
              <a:solidFill>
                <a:srgbClr val="000000"/>
              </a:solidFill>
            </a:endParaRPr>
          </a:p>
        </p:txBody>
      </p:sp>
      <p:sp>
        <p:nvSpPr>
          <p:cNvPr id="148" name="TextBox 5"/>
          <p:cNvSpPr/>
          <p:nvPr/>
        </p:nvSpPr>
        <p:spPr>
          <a:xfrm>
            <a:off x="1886543" y="2024355"/>
            <a:ext cx="15492480" cy="628890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el-GR" sz="3200" dirty="0"/>
              <a:t>Προσέγγιση για</a:t>
            </a:r>
            <a:r>
              <a:rPr lang="sl-SI" sz="3200" dirty="0"/>
              <a:t>:</a:t>
            </a:r>
          </a:p>
          <a:p>
            <a:pPr marL="457200" indent="-457200">
              <a:buFont typeface="Arial" panose="020B0604020202020204" pitchFamily="34" charset="0"/>
              <a:buChar char="•"/>
            </a:pPr>
            <a:r>
              <a:rPr lang="el-GR" sz="3200" dirty="0"/>
              <a:t>Αναγνώριση καινοτόμων λύσεων ανάπτυξης</a:t>
            </a:r>
            <a:r>
              <a:rPr lang="sl-SI" sz="3200" dirty="0"/>
              <a:t>,</a:t>
            </a:r>
          </a:p>
          <a:p>
            <a:pPr marL="457200" indent="-457200">
              <a:buFont typeface="Arial" panose="020B0604020202020204" pitchFamily="34" charset="0"/>
              <a:buChar char="•"/>
            </a:pPr>
            <a:r>
              <a:rPr lang="el-GR" sz="3200" dirty="0"/>
              <a:t>Διεύρυνση των γνώσεων (κλαδικών, διακλαδικώκών, τοπικών) και</a:t>
            </a:r>
          </a:p>
          <a:p>
            <a:pPr marL="457200" indent="-457200">
              <a:buFont typeface="Arial" panose="020B0604020202020204" pitchFamily="34" charset="0"/>
              <a:buChar char="•"/>
            </a:pPr>
            <a:r>
              <a:rPr lang="el-GR" sz="3200" dirty="0"/>
              <a:t>Αναγνώριση των κοινών στοιχείων μεταξύ των εξειδικεύσεων έξυπνης εξειδίκευσης του κάθε τομέα και των κύριων περιφερειακών προκλήσεων ως ένα έργο.</a:t>
            </a:r>
            <a:endParaRPr lang="sl-SI" sz="3200" dirty="0"/>
          </a:p>
          <a:p>
            <a:r>
              <a:rPr lang="sl-SI" sz="3200" b="1" dirty="0"/>
              <a:t> </a:t>
            </a:r>
            <a:endParaRPr lang="sl-SI" sz="3200" dirty="0"/>
          </a:p>
          <a:p>
            <a:r>
              <a:rPr lang="el-GR" sz="3200" dirty="0"/>
              <a:t>Περαιτέρω διαφάνειες θα δώσουν στον συμμετέχοντα μια εισαγωγή στα:</a:t>
            </a:r>
          </a:p>
          <a:p>
            <a:pPr marL="457200" indent="-457200">
              <a:buFont typeface="Arial" panose="020B0604020202020204" pitchFamily="34" charset="0"/>
              <a:buChar char="•"/>
            </a:pPr>
            <a:r>
              <a:rPr lang="el-GR" sz="3200" dirty="0"/>
              <a:t>Πρότυπα διαχείρισης έργων</a:t>
            </a:r>
            <a:endParaRPr lang="sl-SI" sz="3200" dirty="0"/>
          </a:p>
          <a:p>
            <a:pPr marL="457200" indent="-457200">
              <a:buFont typeface="Arial" panose="020B0604020202020204" pitchFamily="34" charset="0"/>
              <a:buChar char="•"/>
            </a:pPr>
            <a:r>
              <a:rPr lang="el-GR" sz="3200" dirty="0"/>
              <a:t>Το PMBOK ως παράδειγμα μεθοδολογίας διαχείρισης έργων και</a:t>
            </a:r>
            <a:endParaRPr lang="sl-SI" sz="3200" dirty="0"/>
          </a:p>
          <a:p>
            <a:pPr marL="457200" indent="-457200">
              <a:buFont typeface="Arial" panose="020B0604020202020204" pitchFamily="34" charset="0"/>
              <a:buChar char="•"/>
            </a:pPr>
            <a:r>
              <a:rPr lang="el-GR" sz="3200" dirty="0"/>
              <a:t>Το OpenProject ως μια δωρεάν και ανοικτή λύση λογισμικού για τη διαχείριση έργων.</a:t>
            </a:r>
            <a:endParaRPr lang="en-US" sz="3200" spc="-1" dirty="0">
              <a:solidFill>
                <a:srgbClr val="000000"/>
              </a:solidFill>
            </a:endParaRP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97898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49" name="Group 2"/>
          <p:cNvGrpSpPr/>
          <p:nvPr/>
        </p:nvGrpSpPr>
        <p:grpSpPr>
          <a:xfrm>
            <a:off x="-7912" y="3513780"/>
            <a:ext cx="18295912" cy="3230640"/>
            <a:chOff x="0" y="3553560"/>
            <a:chExt cx="19062000" cy="3230640"/>
          </a:xfrm>
        </p:grpSpPr>
        <p:sp>
          <p:nvSpPr>
            <p:cNvPr id="50" name="Freeform 3"/>
            <p:cNvSpPr/>
            <p:nvPr/>
          </p:nvSpPr>
          <p:spPr>
            <a:xfrm>
              <a:off x="0" y="3698280"/>
              <a:ext cx="19062000" cy="3085920"/>
            </a:xfrm>
            <a:custGeom>
              <a:avLst/>
              <a:gdLst>
                <a:gd name="textAreaLeft" fmla="*/ 0 w 19062000"/>
                <a:gd name="textAreaRight" fmla="*/ 19062360 w 19062000"/>
                <a:gd name="textAreaTop" fmla="*/ 0 h 3085920"/>
                <a:gd name="textAreaBottom" fmla="*/ 3086280 h 3085920"/>
              </a:gdLst>
              <a:ahLst/>
              <a:cxnLst/>
              <a:rect l="textAreaLeft" t="textAreaTop" r="textAreaRight" b="textAreaBottom"/>
              <a:pathLst>
                <a:path w="5020540" h="812800">
                  <a:moveTo>
                    <a:pt x="0" y="0"/>
                  </a:moveTo>
                  <a:lnTo>
                    <a:pt x="5020540" y="0"/>
                  </a:lnTo>
                  <a:lnTo>
                    <a:pt x="5020540" y="812800"/>
                  </a:lnTo>
                  <a:lnTo>
                    <a:pt x="0" y="812800"/>
                  </a:lnTo>
                  <a:close/>
                </a:path>
              </a:pathLst>
            </a:custGeom>
            <a:solidFill>
              <a:srgbClr val="D0E9E5"/>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51" name="TextBox 4"/>
            <p:cNvSpPr/>
            <p:nvPr/>
          </p:nvSpPr>
          <p:spPr>
            <a:xfrm>
              <a:off x="0" y="3553560"/>
              <a:ext cx="3085920" cy="32302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pic>
        <p:nvPicPr>
          <p:cNvPr id="52" name="Picture 5"/>
          <p:cNvPicPr/>
          <p:nvPr/>
        </p:nvPicPr>
        <p:blipFill>
          <a:blip r:embed="rId2"/>
          <a:stretch/>
        </p:blipFill>
        <p:spPr>
          <a:xfrm rot="12652800">
            <a:off x="6661080" y="7605360"/>
            <a:ext cx="5363640" cy="5363640"/>
          </a:xfrm>
          <a:prstGeom prst="rect">
            <a:avLst/>
          </a:prstGeom>
          <a:ln w="0">
            <a:noFill/>
          </a:ln>
        </p:spPr>
      </p:pic>
      <p:pic>
        <p:nvPicPr>
          <p:cNvPr id="53" name="Picture 6"/>
          <p:cNvPicPr/>
          <p:nvPr/>
        </p:nvPicPr>
        <p:blipFill>
          <a:blip r:embed="rId3"/>
          <a:stretch/>
        </p:blipFill>
        <p:spPr>
          <a:xfrm rot="11967600">
            <a:off x="-2431440" y="-1704960"/>
            <a:ext cx="5721480" cy="5669280"/>
          </a:xfrm>
          <a:prstGeom prst="rect">
            <a:avLst/>
          </a:prstGeom>
          <a:ln w="0">
            <a:noFill/>
          </a:ln>
        </p:spPr>
      </p:pic>
      <p:pic>
        <p:nvPicPr>
          <p:cNvPr id="54" name="Picture 7"/>
          <p:cNvPicPr/>
          <p:nvPr/>
        </p:nvPicPr>
        <p:blipFill>
          <a:blip r:embed="rId3"/>
          <a:stretch/>
        </p:blipFill>
        <p:spPr>
          <a:xfrm rot="13029000">
            <a:off x="-2522880" y="7570800"/>
            <a:ext cx="6835680" cy="6773400"/>
          </a:xfrm>
          <a:prstGeom prst="rect">
            <a:avLst/>
          </a:prstGeom>
          <a:ln w="0">
            <a:noFill/>
          </a:ln>
        </p:spPr>
      </p:pic>
      <p:pic>
        <p:nvPicPr>
          <p:cNvPr id="55" name="Picture 8"/>
          <p:cNvPicPr/>
          <p:nvPr/>
        </p:nvPicPr>
        <p:blipFill>
          <a:blip r:embed="rId4"/>
          <a:stretch/>
        </p:blipFill>
        <p:spPr>
          <a:xfrm rot="10800000">
            <a:off x="15157080" y="8264880"/>
            <a:ext cx="3333600" cy="3588120"/>
          </a:xfrm>
          <a:prstGeom prst="rect">
            <a:avLst/>
          </a:prstGeom>
          <a:ln w="0">
            <a:noFill/>
          </a:ln>
        </p:spPr>
      </p:pic>
      <p:pic>
        <p:nvPicPr>
          <p:cNvPr id="56" name="Picture 9"/>
          <p:cNvPicPr/>
          <p:nvPr/>
        </p:nvPicPr>
        <p:blipFill>
          <a:blip r:embed="rId5"/>
          <a:stretch/>
        </p:blipFill>
        <p:spPr>
          <a:xfrm rot="10800000">
            <a:off x="1904760" y="-771840"/>
            <a:ext cx="2556000" cy="2750760"/>
          </a:xfrm>
          <a:prstGeom prst="rect">
            <a:avLst/>
          </a:prstGeom>
          <a:ln w="0">
            <a:noFill/>
          </a:ln>
        </p:spPr>
      </p:pic>
      <p:pic>
        <p:nvPicPr>
          <p:cNvPr id="57" name="Picture 10"/>
          <p:cNvPicPr/>
          <p:nvPr/>
        </p:nvPicPr>
        <p:blipFill>
          <a:blip r:embed="rId6"/>
          <a:stretch/>
        </p:blipFill>
        <p:spPr>
          <a:xfrm rot="9614400">
            <a:off x="17190360" y="6091560"/>
            <a:ext cx="4351680" cy="4345920"/>
          </a:xfrm>
          <a:prstGeom prst="rect">
            <a:avLst/>
          </a:prstGeom>
          <a:ln w="0">
            <a:noFill/>
          </a:ln>
        </p:spPr>
      </p:pic>
      <p:pic>
        <p:nvPicPr>
          <p:cNvPr id="58" name="Picture 11"/>
          <p:cNvPicPr/>
          <p:nvPr/>
        </p:nvPicPr>
        <p:blipFill>
          <a:blip r:embed="rId6"/>
          <a:stretch/>
        </p:blipFill>
        <p:spPr>
          <a:xfrm rot="3420600">
            <a:off x="5570640" y="-4349160"/>
            <a:ext cx="5810040" cy="5802480"/>
          </a:xfrm>
          <a:prstGeom prst="rect">
            <a:avLst/>
          </a:prstGeom>
          <a:ln w="0">
            <a:noFill/>
          </a:ln>
        </p:spPr>
      </p:pic>
      <p:pic>
        <p:nvPicPr>
          <p:cNvPr id="59" name="Picture 12"/>
          <p:cNvPicPr/>
          <p:nvPr/>
        </p:nvPicPr>
        <p:blipFill>
          <a:blip r:embed="rId6"/>
          <a:stretch/>
        </p:blipFill>
        <p:spPr>
          <a:xfrm rot="17433000">
            <a:off x="-3176280" y="4860720"/>
            <a:ext cx="4880880" cy="4874400"/>
          </a:xfrm>
          <a:prstGeom prst="rect">
            <a:avLst/>
          </a:prstGeom>
          <a:ln w="0">
            <a:noFill/>
          </a:ln>
        </p:spPr>
      </p:pic>
      <p:grpSp>
        <p:nvGrpSpPr>
          <p:cNvPr id="60" name="Group 13"/>
          <p:cNvGrpSpPr/>
          <p:nvPr/>
        </p:nvGrpSpPr>
        <p:grpSpPr>
          <a:xfrm>
            <a:off x="1171080" y="8531640"/>
            <a:ext cx="2900160" cy="807480"/>
            <a:chOff x="1171080" y="8531640"/>
            <a:chExt cx="2900160" cy="807480"/>
          </a:xfrm>
        </p:grpSpPr>
        <p:pic>
          <p:nvPicPr>
            <p:cNvPr id="61" name="Picture 14"/>
            <p:cNvPicPr/>
            <p:nvPr/>
          </p:nvPicPr>
          <p:blipFill>
            <a:blip r:embed="rId7"/>
            <a:stretch/>
          </p:blipFill>
          <p:spPr>
            <a:xfrm rot="10800000">
              <a:off x="1171080" y="8875440"/>
              <a:ext cx="2900160" cy="463680"/>
            </a:xfrm>
            <a:prstGeom prst="rect">
              <a:avLst/>
            </a:prstGeom>
            <a:ln w="0">
              <a:noFill/>
            </a:ln>
          </p:spPr>
        </p:pic>
        <p:pic>
          <p:nvPicPr>
            <p:cNvPr id="62" name="Picture 15"/>
            <p:cNvPicPr/>
            <p:nvPr/>
          </p:nvPicPr>
          <p:blipFill>
            <a:blip r:embed="rId7"/>
            <a:stretch/>
          </p:blipFill>
          <p:spPr>
            <a:xfrm rot="10800000">
              <a:off x="1171080" y="8531640"/>
              <a:ext cx="2900160" cy="463680"/>
            </a:xfrm>
            <a:prstGeom prst="rect">
              <a:avLst/>
            </a:prstGeom>
            <a:ln w="0">
              <a:noFill/>
            </a:ln>
          </p:spPr>
        </p:pic>
      </p:grpSp>
      <p:pic>
        <p:nvPicPr>
          <p:cNvPr id="64" name="Picture 17"/>
          <p:cNvPicPr/>
          <p:nvPr/>
        </p:nvPicPr>
        <p:blipFill>
          <a:blip r:embed="rId8"/>
          <a:stretch/>
        </p:blipFill>
        <p:spPr>
          <a:xfrm>
            <a:off x="16418880" y="0"/>
            <a:ext cx="1868760" cy="1868760"/>
          </a:xfrm>
          <a:prstGeom prst="rect">
            <a:avLst/>
          </a:prstGeom>
          <a:ln w="0">
            <a:noFill/>
          </a:ln>
        </p:spPr>
      </p:pic>
      <p:pic>
        <p:nvPicPr>
          <p:cNvPr id="65" name="Picture 18"/>
          <p:cNvPicPr/>
          <p:nvPr/>
        </p:nvPicPr>
        <p:blipFill>
          <a:blip r:embed="rId9"/>
          <a:stretch/>
        </p:blipFill>
        <p:spPr>
          <a:xfrm>
            <a:off x="7758720" y="9258480"/>
            <a:ext cx="3710520" cy="779040"/>
          </a:xfrm>
          <a:prstGeom prst="rect">
            <a:avLst/>
          </a:prstGeom>
          <a:ln w="0">
            <a:noFill/>
          </a:ln>
        </p:spPr>
      </p:pic>
      <p:sp>
        <p:nvSpPr>
          <p:cNvPr id="2" name="Pravokotnik 1">
            <a:extLst>
              <a:ext uri="{FF2B5EF4-FFF2-40B4-BE49-F238E27FC236}">
                <a16:creationId xmlns:a16="http://schemas.microsoft.com/office/drawing/2014/main" id="{1C0F6F27-A51B-4C1D-95C5-E56131A9308F}"/>
              </a:ext>
            </a:extLst>
          </p:cNvPr>
          <p:cNvSpPr/>
          <p:nvPr/>
        </p:nvSpPr>
        <p:spPr>
          <a:xfrm>
            <a:off x="2621159" y="3822367"/>
            <a:ext cx="14883069" cy="2862322"/>
          </a:xfrm>
          <a:prstGeom prst="rect">
            <a:avLst/>
          </a:prstGeom>
        </p:spPr>
        <p:txBody>
          <a:bodyPr wrap="square">
            <a:spAutoFit/>
          </a:bodyPr>
          <a:lstStyle/>
          <a:p>
            <a:r>
              <a:rPr lang="el-GR" sz="6000" dirty="0"/>
              <a:t>Αναγνώριση και εντοπισμός καινοτόμων λύσεων ανάπτυξης και διεύρυνσης των γνώσεων.</a:t>
            </a:r>
            <a:endParaRPr lang="en-US" sz="6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140448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600" spc="-49" dirty="0">
                <a:solidFill>
                  <a:srgbClr val="000000"/>
                </a:solidFill>
                <a:latin typeface="Abhaya Libre Regular"/>
              </a:rPr>
              <a:t>Κεφάλαιο 3: Πρότυπο διαχείρισης έργου</a:t>
            </a:r>
          </a:p>
          <a:p>
            <a:pPr>
              <a:lnSpc>
                <a:spcPts val="5448"/>
              </a:lnSpc>
            </a:pPr>
            <a:endParaRPr lang="en-US" sz="6600" spc="-1" dirty="0">
              <a:solidFill>
                <a:srgbClr val="000000"/>
              </a:solidFill>
            </a:endParaRPr>
          </a:p>
        </p:txBody>
      </p:sp>
      <p:sp>
        <p:nvSpPr>
          <p:cNvPr id="148" name="TextBox 5"/>
          <p:cNvSpPr/>
          <p:nvPr/>
        </p:nvSpPr>
        <p:spPr>
          <a:xfrm>
            <a:off x="1886543" y="2024355"/>
            <a:ext cx="15492480" cy="738663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el-GR" sz="3200" dirty="0"/>
              <a:t>Η μεθοδολογία διαχείρισης έργων παρέχει οδηγίες για τη διαχείριση των έργων και είναι ένας από τους σημαντικούς παράγοντες για την επιτυχή ολοκλήρωση των έργων.</a:t>
            </a:r>
            <a:endParaRPr lang="sl-SI" sz="3200" spc="-1" dirty="0">
              <a:solidFill>
                <a:srgbClr val="000000"/>
              </a:solidFill>
            </a:endParaRPr>
          </a:p>
          <a:p>
            <a:r>
              <a:rPr lang="el-GR" sz="3200" spc="-1" dirty="0">
                <a:solidFill>
                  <a:srgbClr val="000000"/>
                </a:solidFill>
              </a:rPr>
              <a:t>Οι πιο διαδεδομένες μεθοδολογίες διαχείρισης έργων στον κόσμο είναι:</a:t>
            </a:r>
          </a:p>
          <a:p>
            <a:pPr marL="457200" indent="-457200">
              <a:buFont typeface="Arial" panose="020B0604020202020204" pitchFamily="34" charset="0"/>
              <a:buChar char="•"/>
            </a:pPr>
            <a:r>
              <a:rPr lang="en-US" sz="3200" spc="-1" dirty="0">
                <a:solidFill>
                  <a:srgbClr val="000000"/>
                </a:solidFill>
              </a:rPr>
              <a:t>Project Management Body of</a:t>
            </a:r>
            <a:r>
              <a:rPr lang="sl-SI" sz="3200" spc="-1" dirty="0">
                <a:solidFill>
                  <a:srgbClr val="000000"/>
                </a:solidFill>
              </a:rPr>
              <a:t> </a:t>
            </a:r>
            <a:r>
              <a:rPr lang="en-US" sz="3200" spc="-1" dirty="0">
                <a:solidFill>
                  <a:srgbClr val="000000"/>
                </a:solidFill>
              </a:rPr>
              <a:t>Knowledge (PMBOK)</a:t>
            </a:r>
            <a:endParaRPr lang="sl-SI" sz="3200" spc="-1" dirty="0">
              <a:solidFill>
                <a:srgbClr val="000000"/>
              </a:solidFill>
            </a:endParaRPr>
          </a:p>
          <a:p>
            <a:pPr marL="457200" indent="-457200">
              <a:buFont typeface="Arial" panose="020B0604020202020204" pitchFamily="34" charset="0"/>
              <a:buChar char="•"/>
            </a:pPr>
            <a:r>
              <a:rPr lang="en-US" sz="3200" spc="-1" dirty="0" err="1">
                <a:solidFill>
                  <a:srgbClr val="000000"/>
                </a:solidFill>
              </a:rPr>
              <a:t>PRojects</a:t>
            </a:r>
            <a:r>
              <a:rPr lang="en-US" sz="3200" spc="-1" dirty="0">
                <a:solidFill>
                  <a:srgbClr val="000000"/>
                </a:solidFill>
              </a:rPr>
              <a:t> IN Controlled Environment Version 2 (PRINCE2)</a:t>
            </a:r>
            <a:endParaRPr lang="sl-SI" sz="3200" spc="-1" dirty="0">
              <a:solidFill>
                <a:srgbClr val="000000"/>
              </a:solidFill>
            </a:endParaRPr>
          </a:p>
          <a:p>
            <a:pPr marL="457200" indent="-457200">
              <a:buFont typeface="Arial" panose="020B0604020202020204" pitchFamily="34" charset="0"/>
              <a:buChar char="•"/>
            </a:pPr>
            <a:endParaRPr lang="sl-SI" sz="3200" spc="-1" dirty="0">
              <a:solidFill>
                <a:srgbClr val="000000"/>
              </a:solidFill>
            </a:endParaRPr>
          </a:p>
          <a:p>
            <a:r>
              <a:rPr lang="el-GR" sz="3200" spc="-1" dirty="0">
                <a:solidFill>
                  <a:srgbClr val="000000"/>
                </a:solidFill>
              </a:rPr>
              <a:t>Η απόφαση για τη μεθοδολογία διαχείρισης έργων εξαρτάται από</a:t>
            </a:r>
            <a:r>
              <a:rPr lang="sl-SI" sz="3200" spc="-1" dirty="0">
                <a:solidFill>
                  <a:srgbClr val="000000"/>
                </a:solidFill>
              </a:rPr>
              <a:t> </a:t>
            </a:r>
            <a:endParaRPr lang="el-GR" sz="3200" spc="-1" dirty="0">
              <a:solidFill>
                <a:srgbClr val="000000"/>
              </a:solidFill>
            </a:endParaRPr>
          </a:p>
          <a:p>
            <a:pPr marL="514350" indent="-514350">
              <a:buAutoNum type="arabicPeriod"/>
            </a:pPr>
            <a:r>
              <a:rPr lang="el-GR" sz="3200" spc="-1" dirty="0">
                <a:solidFill>
                  <a:srgbClr val="000000"/>
                </a:solidFill>
              </a:rPr>
              <a:t>Τη συνολική στρατηγική του οργανισμού, δηλαδή πόσο ανταγωνιστικοί είμαστε ως περιφερειακός οργανισμός ανάπτυξης</a:t>
            </a:r>
          </a:p>
          <a:p>
            <a:pPr marL="514350" indent="-514350">
              <a:buAutoNum type="arabicPeriod"/>
            </a:pPr>
            <a:r>
              <a:rPr lang="el-GR" sz="3200" spc="-1" dirty="0">
                <a:solidFill>
                  <a:srgbClr val="000000"/>
                </a:solidFill>
              </a:rPr>
              <a:t>Το μέγεθος της ομάδας του έργου και/ή το εύρος που πρέπει να διαχειριστεί</a:t>
            </a:r>
          </a:p>
          <a:p>
            <a:pPr marL="514350" indent="-514350">
              <a:buAutoNum type="arabicPeriod"/>
            </a:pPr>
            <a:r>
              <a:rPr lang="el-GR" sz="3200" spc="-1" dirty="0">
                <a:solidFill>
                  <a:srgbClr val="000000"/>
                </a:solidFill>
              </a:rPr>
              <a:t>Η προτεραιότητα του έργου </a:t>
            </a:r>
          </a:p>
          <a:p>
            <a:pPr marL="514350" indent="-514350">
              <a:buAutoNum type="arabicPeriod"/>
            </a:pPr>
            <a:r>
              <a:rPr lang="el-GR" sz="3200" spc="-1" dirty="0">
                <a:solidFill>
                  <a:srgbClr val="000000"/>
                </a:solidFill>
              </a:rPr>
              <a:t>Πόσο κρίσιμο είναι το έργο για την εταιρία</a:t>
            </a:r>
            <a:endParaRPr lang="en-US" sz="3200" spc="-1" dirty="0">
              <a:solidFill>
                <a:srgbClr val="000000"/>
              </a:solidFill>
            </a:endParaRPr>
          </a:p>
          <a:p>
            <a:r>
              <a:rPr lang="en-US" sz="3200" spc="-1" dirty="0">
                <a:solidFill>
                  <a:srgbClr val="000000"/>
                </a:solidFill>
              </a:rPr>
              <a:t>5. </a:t>
            </a:r>
            <a:r>
              <a:rPr lang="el-GR" sz="3200" spc="-1" dirty="0">
                <a:solidFill>
                  <a:srgbClr val="000000"/>
                </a:solidFill>
              </a:rPr>
              <a:t>Πόσο ευέλικτη είναι η μεθοδολογία και τα στοιχεία της</a:t>
            </a:r>
            <a:endParaRPr lang="sl-SI" sz="3200" spc="-1" dirty="0">
              <a:solidFill>
                <a:srgbClr val="000000"/>
              </a:solidFill>
            </a:endParaRPr>
          </a:p>
          <a:p>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164092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73622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000" spc="-49" dirty="0">
                <a:solidFill>
                  <a:srgbClr val="000000"/>
                </a:solidFill>
                <a:latin typeface="Abhaya Libre Regular"/>
              </a:rPr>
              <a:t>Κεφάλαιο 3: Πρότυπο διαχείρισης έργου</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944189" y="9245880"/>
            <a:ext cx="3710520" cy="779040"/>
          </a:xfrm>
          <a:prstGeom prst="rect">
            <a:avLst/>
          </a:prstGeom>
          <a:ln w="0">
            <a:noFill/>
          </a:ln>
        </p:spPr>
      </p:pic>
      <p:pic>
        <p:nvPicPr>
          <p:cNvPr id="2" name="Slika 1">
            <a:extLst>
              <a:ext uri="{FF2B5EF4-FFF2-40B4-BE49-F238E27FC236}">
                <a16:creationId xmlns:a16="http://schemas.microsoft.com/office/drawing/2014/main" id="{BAA588CE-26CF-433A-8007-191CAB90CDF6}"/>
              </a:ext>
            </a:extLst>
          </p:cNvPr>
          <p:cNvPicPr>
            <a:picLocks noChangeAspect="1"/>
          </p:cNvPicPr>
          <p:nvPr/>
        </p:nvPicPr>
        <p:blipFill>
          <a:blip r:embed="rId6"/>
          <a:stretch>
            <a:fillRect/>
          </a:stretch>
        </p:blipFill>
        <p:spPr>
          <a:xfrm>
            <a:off x="1666800" y="1868760"/>
            <a:ext cx="7829550" cy="8210550"/>
          </a:xfrm>
          <a:prstGeom prst="rect">
            <a:avLst/>
          </a:prstGeom>
        </p:spPr>
      </p:pic>
      <p:sp>
        <p:nvSpPr>
          <p:cNvPr id="3" name="Pravokotnik 2">
            <a:extLst>
              <a:ext uri="{FF2B5EF4-FFF2-40B4-BE49-F238E27FC236}">
                <a16:creationId xmlns:a16="http://schemas.microsoft.com/office/drawing/2014/main" id="{47B8177E-5315-458C-B7CA-C0D876A9C2FA}"/>
              </a:ext>
            </a:extLst>
          </p:cNvPr>
          <p:cNvSpPr/>
          <p:nvPr/>
        </p:nvSpPr>
        <p:spPr>
          <a:xfrm>
            <a:off x="9518520" y="7622683"/>
            <a:ext cx="4134465" cy="369332"/>
          </a:xfrm>
          <a:prstGeom prst="rect">
            <a:avLst/>
          </a:prstGeom>
        </p:spPr>
        <p:txBody>
          <a:bodyPr wrap="none">
            <a:spAutoFit/>
          </a:bodyPr>
          <a:lstStyle/>
          <a:p>
            <a:r>
              <a:rPr lang="sl-SI" dirty="0" err="1"/>
              <a:t>Ref</a:t>
            </a:r>
            <a:r>
              <a:rPr lang="sl-SI" dirty="0"/>
              <a:t>: </a:t>
            </a:r>
            <a:r>
              <a:rPr lang="en-US" dirty="0" err="1"/>
              <a:t>Ersin</a:t>
            </a:r>
            <a:r>
              <a:rPr lang="en-US" dirty="0"/>
              <a:t> </a:t>
            </a:r>
            <a:r>
              <a:rPr lang="en-US" dirty="0" err="1"/>
              <a:t>Karaman</a:t>
            </a:r>
            <a:r>
              <a:rPr lang="en-US" dirty="0"/>
              <a:t>, Murat Kurt</a:t>
            </a:r>
            <a:r>
              <a:rPr lang="sl-SI" dirty="0"/>
              <a:t> (2015)</a:t>
            </a:r>
            <a:endParaRPr lang="en-US" dirty="0"/>
          </a:p>
        </p:txBody>
      </p:sp>
      <p:sp>
        <p:nvSpPr>
          <p:cNvPr id="4" name="Pravokotnik 3">
            <a:extLst>
              <a:ext uri="{FF2B5EF4-FFF2-40B4-BE49-F238E27FC236}">
                <a16:creationId xmlns:a16="http://schemas.microsoft.com/office/drawing/2014/main" id="{143C0C4A-DCE4-46BD-BA69-C720A9D7765A}"/>
              </a:ext>
            </a:extLst>
          </p:cNvPr>
          <p:cNvSpPr/>
          <p:nvPr/>
        </p:nvSpPr>
        <p:spPr>
          <a:xfrm>
            <a:off x="9762336" y="2180205"/>
            <a:ext cx="8183697" cy="584775"/>
          </a:xfrm>
          <a:prstGeom prst="rect">
            <a:avLst/>
          </a:prstGeom>
        </p:spPr>
        <p:txBody>
          <a:bodyPr wrap="square">
            <a:spAutoFit/>
          </a:bodyPr>
          <a:lstStyle/>
          <a:p>
            <a:r>
              <a:rPr lang="sl-SI" sz="3200" dirty="0" err="1"/>
              <a:t>Comparison</a:t>
            </a:r>
            <a:r>
              <a:rPr lang="sl-SI" sz="3200" dirty="0"/>
              <a:t>: PRINCE2 </a:t>
            </a:r>
            <a:r>
              <a:rPr lang="sl-SI" sz="3200" dirty="0" err="1"/>
              <a:t>vs</a:t>
            </a:r>
            <a:r>
              <a:rPr lang="sl-SI" sz="3200" dirty="0"/>
              <a:t>. PMBOK (1)</a:t>
            </a:r>
            <a:endParaRPr lang="en-US" dirty="0"/>
          </a:p>
        </p:txBody>
      </p:sp>
      <p:sp>
        <p:nvSpPr>
          <p:cNvPr id="5" name="TextBox 4">
            <a:extLst>
              <a:ext uri="{FF2B5EF4-FFF2-40B4-BE49-F238E27FC236}">
                <a16:creationId xmlns:a16="http://schemas.microsoft.com/office/drawing/2014/main" id="{3290FE29-98A2-E149-EF2D-740DDB1E7E45}"/>
              </a:ext>
            </a:extLst>
          </p:cNvPr>
          <p:cNvSpPr txBox="1"/>
          <p:nvPr/>
        </p:nvSpPr>
        <p:spPr>
          <a:xfrm>
            <a:off x="1773874" y="2580314"/>
            <a:ext cx="1592781" cy="338554"/>
          </a:xfrm>
          <a:prstGeom prst="rect">
            <a:avLst/>
          </a:prstGeom>
          <a:solidFill>
            <a:schemeClr val="bg1"/>
          </a:solidFill>
        </p:spPr>
        <p:txBody>
          <a:bodyPr wrap="square" rtlCol="0">
            <a:spAutoFit/>
          </a:bodyPr>
          <a:lstStyle/>
          <a:p>
            <a:r>
              <a:rPr lang="el-GR" sz="1600" dirty="0"/>
              <a:t>Ορισμός</a:t>
            </a:r>
            <a:endParaRPr lang="en-US" sz="1600" dirty="0"/>
          </a:p>
        </p:txBody>
      </p:sp>
      <p:sp>
        <p:nvSpPr>
          <p:cNvPr id="6" name="TextBox 5">
            <a:extLst>
              <a:ext uri="{FF2B5EF4-FFF2-40B4-BE49-F238E27FC236}">
                <a16:creationId xmlns:a16="http://schemas.microsoft.com/office/drawing/2014/main" id="{1C9EC6B8-D8D6-C6F4-999D-C7A34A102FEF}"/>
              </a:ext>
            </a:extLst>
          </p:cNvPr>
          <p:cNvSpPr txBox="1"/>
          <p:nvPr/>
        </p:nvSpPr>
        <p:spPr>
          <a:xfrm>
            <a:off x="11236529" y="3491783"/>
            <a:ext cx="1855004" cy="338554"/>
          </a:xfrm>
          <a:prstGeom prst="rect">
            <a:avLst/>
          </a:prstGeom>
          <a:solidFill>
            <a:schemeClr val="bg1"/>
          </a:solidFill>
        </p:spPr>
        <p:txBody>
          <a:bodyPr wrap="square" rtlCol="0">
            <a:spAutoFit/>
          </a:bodyPr>
          <a:lstStyle/>
          <a:p>
            <a:endParaRPr lang="en-US" sz="1600" dirty="0"/>
          </a:p>
        </p:txBody>
      </p:sp>
    </p:spTree>
    <p:extLst>
      <p:ext uri="{BB962C8B-B14F-4D97-AF65-F5344CB8AC3E}">
        <p14:creationId xmlns:p14="http://schemas.microsoft.com/office/powerpoint/2010/main" val="2419810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73622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3: </a:t>
            </a:r>
            <a:r>
              <a:rPr lang="sl-SI" sz="6600" spc="-49" dirty="0">
                <a:solidFill>
                  <a:srgbClr val="000000"/>
                </a:solidFill>
                <a:latin typeface="Abhaya Libre Regular"/>
              </a:rPr>
              <a:t>Project management standard</a:t>
            </a: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944189" y="9245880"/>
            <a:ext cx="3710520" cy="779040"/>
          </a:xfrm>
          <a:prstGeom prst="rect">
            <a:avLst/>
          </a:prstGeom>
          <a:ln w="0">
            <a:noFill/>
          </a:ln>
        </p:spPr>
      </p:pic>
      <p:sp>
        <p:nvSpPr>
          <p:cNvPr id="3" name="Pravokotnik 2">
            <a:extLst>
              <a:ext uri="{FF2B5EF4-FFF2-40B4-BE49-F238E27FC236}">
                <a16:creationId xmlns:a16="http://schemas.microsoft.com/office/drawing/2014/main" id="{47B8177E-5315-458C-B7CA-C0D876A9C2FA}"/>
              </a:ext>
            </a:extLst>
          </p:cNvPr>
          <p:cNvSpPr/>
          <p:nvPr/>
        </p:nvSpPr>
        <p:spPr>
          <a:xfrm>
            <a:off x="10041431" y="2180205"/>
            <a:ext cx="4134465" cy="369332"/>
          </a:xfrm>
          <a:prstGeom prst="rect">
            <a:avLst/>
          </a:prstGeom>
        </p:spPr>
        <p:txBody>
          <a:bodyPr wrap="none">
            <a:spAutoFit/>
          </a:bodyPr>
          <a:lstStyle/>
          <a:p>
            <a:r>
              <a:rPr lang="sl-SI" dirty="0" err="1"/>
              <a:t>Ref</a:t>
            </a:r>
            <a:r>
              <a:rPr lang="sl-SI" dirty="0"/>
              <a:t>: </a:t>
            </a:r>
            <a:r>
              <a:rPr lang="en-US" dirty="0" err="1"/>
              <a:t>Ersin</a:t>
            </a:r>
            <a:r>
              <a:rPr lang="en-US" dirty="0"/>
              <a:t> </a:t>
            </a:r>
            <a:r>
              <a:rPr lang="en-US" dirty="0" err="1"/>
              <a:t>Karaman</a:t>
            </a:r>
            <a:r>
              <a:rPr lang="en-US" dirty="0"/>
              <a:t>, Murat Kurt</a:t>
            </a:r>
            <a:r>
              <a:rPr lang="sl-SI" dirty="0"/>
              <a:t> (2015)</a:t>
            </a:r>
            <a:endParaRPr lang="en-US" dirty="0"/>
          </a:p>
        </p:txBody>
      </p:sp>
      <p:pic>
        <p:nvPicPr>
          <p:cNvPr id="4" name="Slika 3">
            <a:extLst>
              <a:ext uri="{FF2B5EF4-FFF2-40B4-BE49-F238E27FC236}">
                <a16:creationId xmlns:a16="http://schemas.microsoft.com/office/drawing/2014/main" id="{7D7CD66A-454B-45EF-A7CC-72C4CEC1AE23}"/>
              </a:ext>
            </a:extLst>
          </p:cNvPr>
          <p:cNvPicPr>
            <a:picLocks noChangeAspect="1"/>
          </p:cNvPicPr>
          <p:nvPr/>
        </p:nvPicPr>
        <p:blipFill>
          <a:blip r:embed="rId6"/>
          <a:stretch>
            <a:fillRect/>
          </a:stretch>
        </p:blipFill>
        <p:spPr>
          <a:xfrm>
            <a:off x="2035629" y="2549537"/>
            <a:ext cx="10276114" cy="7220716"/>
          </a:xfrm>
          <a:prstGeom prst="rect">
            <a:avLst/>
          </a:prstGeom>
        </p:spPr>
      </p:pic>
      <p:sp>
        <p:nvSpPr>
          <p:cNvPr id="10" name="Pravokotnik 9">
            <a:extLst>
              <a:ext uri="{FF2B5EF4-FFF2-40B4-BE49-F238E27FC236}">
                <a16:creationId xmlns:a16="http://schemas.microsoft.com/office/drawing/2014/main" id="{5EA4AB5E-DBAF-40D1-845F-0B06702D4164}"/>
              </a:ext>
            </a:extLst>
          </p:cNvPr>
          <p:cNvSpPr/>
          <p:nvPr/>
        </p:nvSpPr>
        <p:spPr>
          <a:xfrm>
            <a:off x="1857734" y="1887817"/>
            <a:ext cx="8183697" cy="584775"/>
          </a:xfrm>
          <a:prstGeom prst="rect">
            <a:avLst/>
          </a:prstGeom>
        </p:spPr>
        <p:txBody>
          <a:bodyPr wrap="square">
            <a:spAutoFit/>
          </a:bodyPr>
          <a:lstStyle/>
          <a:p>
            <a:r>
              <a:rPr lang="sl-SI" sz="3200" dirty="0" err="1"/>
              <a:t>Comparison</a:t>
            </a:r>
            <a:r>
              <a:rPr lang="sl-SI" sz="3200" dirty="0"/>
              <a:t>: PRINCE2 </a:t>
            </a:r>
            <a:r>
              <a:rPr lang="sl-SI" sz="3200" dirty="0" err="1"/>
              <a:t>vs</a:t>
            </a:r>
            <a:r>
              <a:rPr lang="sl-SI" sz="3200" dirty="0"/>
              <a:t>. PMBOK (4)</a:t>
            </a:r>
            <a:endParaRPr lang="en-US" dirty="0"/>
          </a:p>
        </p:txBody>
      </p:sp>
    </p:spTree>
    <p:extLst>
      <p:ext uri="{BB962C8B-B14F-4D97-AF65-F5344CB8AC3E}">
        <p14:creationId xmlns:p14="http://schemas.microsoft.com/office/powerpoint/2010/main" val="64788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73622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3: </a:t>
            </a:r>
            <a:r>
              <a:rPr lang="sl-SI" sz="6600" spc="-49" dirty="0">
                <a:solidFill>
                  <a:srgbClr val="000000"/>
                </a:solidFill>
                <a:latin typeface="Abhaya Libre Regular"/>
              </a:rPr>
              <a:t>Project management standard</a:t>
            </a: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944189" y="9245880"/>
            <a:ext cx="3710520" cy="779040"/>
          </a:xfrm>
          <a:prstGeom prst="rect">
            <a:avLst/>
          </a:prstGeom>
          <a:ln w="0">
            <a:noFill/>
          </a:ln>
        </p:spPr>
      </p:pic>
      <p:sp>
        <p:nvSpPr>
          <p:cNvPr id="3" name="Pravokotnik 2">
            <a:extLst>
              <a:ext uri="{FF2B5EF4-FFF2-40B4-BE49-F238E27FC236}">
                <a16:creationId xmlns:a16="http://schemas.microsoft.com/office/drawing/2014/main" id="{47B8177E-5315-458C-B7CA-C0D876A9C2FA}"/>
              </a:ext>
            </a:extLst>
          </p:cNvPr>
          <p:cNvSpPr/>
          <p:nvPr/>
        </p:nvSpPr>
        <p:spPr>
          <a:xfrm>
            <a:off x="10041431" y="2180205"/>
            <a:ext cx="4134465" cy="369332"/>
          </a:xfrm>
          <a:prstGeom prst="rect">
            <a:avLst/>
          </a:prstGeom>
        </p:spPr>
        <p:txBody>
          <a:bodyPr wrap="none">
            <a:spAutoFit/>
          </a:bodyPr>
          <a:lstStyle/>
          <a:p>
            <a:r>
              <a:rPr lang="sl-SI" dirty="0" err="1"/>
              <a:t>Ref</a:t>
            </a:r>
            <a:r>
              <a:rPr lang="sl-SI" dirty="0"/>
              <a:t>: </a:t>
            </a:r>
            <a:r>
              <a:rPr lang="en-US" dirty="0" err="1"/>
              <a:t>Ersin</a:t>
            </a:r>
            <a:r>
              <a:rPr lang="en-US" dirty="0"/>
              <a:t> </a:t>
            </a:r>
            <a:r>
              <a:rPr lang="en-US" dirty="0" err="1"/>
              <a:t>Karaman</a:t>
            </a:r>
            <a:r>
              <a:rPr lang="en-US" dirty="0"/>
              <a:t>, Murat Kurt</a:t>
            </a:r>
            <a:r>
              <a:rPr lang="sl-SI" dirty="0"/>
              <a:t> (2015)</a:t>
            </a:r>
            <a:endParaRPr lang="en-US" dirty="0"/>
          </a:p>
        </p:txBody>
      </p:sp>
      <p:pic>
        <p:nvPicPr>
          <p:cNvPr id="2" name="Slika 1">
            <a:extLst>
              <a:ext uri="{FF2B5EF4-FFF2-40B4-BE49-F238E27FC236}">
                <a16:creationId xmlns:a16="http://schemas.microsoft.com/office/drawing/2014/main" id="{CAFA2B56-6C72-4E58-B86F-5E97C90463D4}"/>
              </a:ext>
            </a:extLst>
          </p:cNvPr>
          <p:cNvPicPr>
            <a:picLocks noChangeAspect="1"/>
          </p:cNvPicPr>
          <p:nvPr/>
        </p:nvPicPr>
        <p:blipFill>
          <a:blip r:embed="rId6"/>
          <a:stretch>
            <a:fillRect/>
          </a:stretch>
        </p:blipFill>
        <p:spPr>
          <a:xfrm>
            <a:off x="1886543" y="2741222"/>
            <a:ext cx="11829457" cy="6799747"/>
          </a:xfrm>
          <a:prstGeom prst="rect">
            <a:avLst/>
          </a:prstGeom>
        </p:spPr>
      </p:pic>
      <p:sp>
        <p:nvSpPr>
          <p:cNvPr id="10" name="Pravokotnik 9">
            <a:extLst>
              <a:ext uri="{FF2B5EF4-FFF2-40B4-BE49-F238E27FC236}">
                <a16:creationId xmlns:a16="http://schemas.microsoft.com/office/drawing/2014/main" id="{5E1D57D8-59A2-4A0C-81F7-F96A97CEA57D}"/>
              </a:ext>
            </a:extLst>
          </p:cNvPr>
          <p:cNvSpPr/>
          <p:nvPr/>
        </p:nvSpPr>
        <p:spPr>
          <a:xfrm>
            <a:off x="1857734" y="2034479"/>
            <a:ext cx="8183697" cy="584775"/>
          </a:xfrm>
          <a:prstGeom prst="rect">
            <a:avLst/>
          </a:prstGeom>
        </p:spPr>
        <p:txBody>
          <a:bodyPr wrap="square">
            <a:spAutoFit/>
          </a:bodyPr>
          <a:lstStyle/>
          <a:p>
            <a:r>
              <a:rPr lang="sl-SI" sz="3200" dirty="0" err="1"/>
              <a:t>Comparison</a:t>
            </a:r>
            <a:r>
              <a:rPr lang="sl-SI" sz="3200" dirty="0"/>
              <a:t>: PRINCE2 </a:t>
            </a:r>
            <a:r>
              <a:rPr lang="sl-SI" sz="3200" dirty="0" err="1"/>
              <a:t>vs</a:t>
            </a:r>
            <a:r>
              <a:rPr lang="sl-SI" sz="3200" dirty="0"/>
              <a:t>. PMBOK (5)</a:t>
            </a:r>
            <a:endParaRPr lang="en-US" dirty="0"/>
          </a:p>
        </p:txBody>
      </p:sp>
    </p:spTree>
    <p:extLst>
      <p:ext uri="{BB962C8B-B14F-4D97-AF65-F5344CB8AC3E}">
        <p14:creationId xmlns:p14="http://schemas.microsoft.com/office/powerpoint/2010/main" val="70721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410" spc="-1" dirty="0">
                <a:solidFill>
                  <a:srgbClr val="000000"/>
                </a:solidFill>
                <a:latin typeface="Abhaya Libre Regular"/>
              </a:rPr>
              <a:t>Κεφάλαιο</a:t>
            </a:r>
            <a:r>
              <a:rPr lang="sl-SI" sz="6410" spc="-1" dirty="0">
                <a:solidFill>
                  <a:srgbClr val="000000"/>
                </a:solidFill>
                <a:latin typeface="Abhaya Libre Regular"/>
              </a:rPr>
              <a:t> 3: </a:t>
            </a:r>
            <a:r>
              <a:rPr lang="el-GR" sz="6600" dirty="0"/>
              <a:t>Βιβλίο γνώσης διαχείρισης έργων</a:t>
            </a:r>
            <a:endParaRPr lang="en-US" sz="6600" dirty="0"/>
          </a:p>
          <a:p>
            <a:pPr>
              <a:lnSpc>
                <a:spcPts val="5448"/>
              </a:lnSpc>
            </a:pPr>
            <a:endParaRPr lang="en-US" sz="6600" spc="-1" dirty="0">
              <a:solidFill>
                <a:srgbClr val="000000"/>
              </a:solidFill>
            </a:endParaRPr>
          </a:p>
        </p:txBody>
      </p:sp>
      <p:sp>
        <p:nvSpPr>
          <p:cNvPr id="148" name="TextBox 5"/>
          <p:cNvSpPr/>
          <p:nvPr/>
        </p:nvSpPr>
        <p:spPr>
          <a:xfrm>
            <a:off x="1978980" y="2958626"/>
            <a:ext cx="15492480" cy="541686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l-GR" sz="3200" dirty="0"/>
              <a:t>Το Βιβλίο Γνώσης Διαχείρισης Έργων (PMBOK) είναι ένα εγχειρίδιο που δημοσιεύεται από το Ινστιτούτο Διαχείρισης Έργων (PMI) και παρέχει ένα σύνολο κοινών όρων, κατευθυντήριων γραμμών και πρακτικών για τη διαχείριση έργων.</a:t>
            </a:r>
            <a:endParaRPr lang="en-US" sz="3200" dirty="0"/>
          </a:p>
          <a:p>
            <a:pPr algn="just"/>
            <a:endParaRPr lang="sl-SI" sz="3200" dirty="0"/>
          </a:p>
          <a:p>
            <a:pPr algn="just"/>
            <a:r>
              <a:rPr lang="el-GR" sz="3200" dirty="0"/>
              <a:t>Συνολικά, το PMBOK παρέχει ένα πλαίσιο για τη διαχείριση έργων που μπορεί να προσαρμοστεί σε διάφορους κλάδους και τύπους έργων. Επιδιώκει να τονίσει τη σημασία της αποτελεσματικής επικοινωνίας, της συμμετοχής των ενδιαφερομένων, της διαχείρισης κινδύνων και της συνεχούς βελτίωσης.</a:t>
            </a:r>
            <a:endParaRPr lang="en-US" sz="3200" dirty="0"/>
          </a:p>
          <a:p>
            <a:pPr algn="just"/>
            <a:endParaRPr lang="sl-SI" sz="3200" dirty="0"/>
          </a:p>
          <a:p>
            <a:pPr algn="just"/>
            <a:r>
              <a:rPr lang="el-GR" sz="3200" dirty="0"/>
              <a:t>Το PMBOK οργανώνεται σε 10 πεδία γνώσης, 5 ομάδες διαδικασιών και 49 διαδικασίες.</a:t>
            </a:r>
            <a:endParaRPr lang="en-US" sz="3200" dirty="0"/>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2891151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000" spc="-1" dirty="0">
                <a:solidFill>
                  <a:srgbClr val="000000"/>
                </a:solidFill>
                <a:latin typeface="Abhaya Libre Regular"/>
              </a:rPr>
              <a:t>Κεφάλαιο</a:t>
            </a:r>
            <a:r>
              <a:rPr lang="sl-SI" sz="6000" spc="-1" dirty="0">
                <a:solidFill>
                  <a:srgbClr val="000000"/>
                </a:solidFill>
                <a:latin typeface="Abhaya Libre Regular"/>
              </a:rPr>
              <a:t> </a:t>
            </a:r>
            <a:r>
              <a:rPr lang="el-GR" sz="6000" spc="-1" dirty="0">
                <a:solidFill>
                  <a:srgbClr val="000000"/>
                </a:solidFill>
                <a:latin typeface="Abhaya Libre Regular"/>
              </a:rPr>
              <a:t>4</a:t>
            </a:r>
            <a:r>
              <a:rPr lang="sl-SI" sz="6000" spc="-1" dirty="0">
                <a:solidFill>
                  <a:srgbClr val="000000"/>
                </a:solidFill>
                <a:latin typeface="Abhaya Libre Regular"/>
              </a:rPr>
              <a:t>: </a:t>
            </a:r>
            <a:r>
              <a:rPr lang="el-GR" sz="6000" dirty="0"/>
              <a:t>Βιβλίο γνώσης διαχείρισης έργων</a:t>
            </a:r>
            <a:endParaRPr lang="en-US" sz="6000" dirty="0"/>
          </a:p>
          <a:p>
            <a:pPr>
              <a:lnSpc>
                <a:spcPts val="5448"/>
              </a:lnSpc>
            </a:pPr>
            <a:endParaRPr lang="en-US" sz="6600" spc="-1" dirty="0">
              <a:solidFill>
                <a:srgbClr val="000000"/>
              </a:solidFill>
            </a:endParaRPr>
          </a:p>
        </p:txBody>
      </p:sp>
      <p:sp>
        <p:nvSpPr>
          <p:cNvPr id="148" name="TextBox 5"/>
          <p:cNvSpPr/>
          <p:nvPr/>
        </p:nvSpPr>
        <p:spPr>
          <a:xfrm>
            <a:off x="1978980" y="2510683"/>
            <a:ext cx="15492480" cy="221599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l-GR" sz="2800" dirty="0"/>
              <a:t>Τα 10 πεδία γνώσης του </a:t>
            </a:r>
            <a:r>
              <a:rPr lang="en-US" sz="2800" dirty="0"/>
              <a:t>PMBOK</a:t>
            </a:r>
            <a:r>
              <a:rPr lang="sl-SI" sz="2800" dirty="0"/>
              <a:t>. </a:t>
            </a:r>
            <a:r>
              <a:rPr lang="el-GR" sz="2800" dirty="0"/>
              <a:t>Κάθε ένα από αυτά τα πεδία γνώσης χωρίζεται σε αρκετές διαδικασίες, οι οποίες χρησιμοποιούνται για την έναρξη, τον προγραμματισμό, την εκτέλεση, την παρακολούθηση και έλεγχο, καθώς και την ολοκλήρωση έργων. Αυτές οι διαδικασίες περιλαμβάνουν εισροές, εργαλεία και τεχνικές, καθώς και αποτελέσματα.</a:t>
            </a:r>
            <a:endParaRPr lang="sl-SI" sz="2800" dirty="0"/>
          </a:p>
          <a:p>
            <a:endParaRPr lang="en-US" sz="3200" dirty="0"/>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graphicFrame>
        <p:nvGraphicFramePr>
          <p:cNvPr id="2" name="Tabela 1">
            <a:extLst>
              <a:ext uri="{FF2B5EF4-FFF2-40B4-BE49-F238E27FC236}">
                <a16:creationId xmlns:a16="http://schemas.microsoft.com/office/drawing/2014/main" id="{741F8546-60FE-420D-A65B-1E860387ECEC}"/>
              </a:ext>
            </a:extLst>
          </p:cNvPr>
          <p:cNvGraphicFramePr>
            <a:graphicFrameLocks noGrp="1"/>
          </p:cNvGraphicFramePr>
          <p:nvPr>
            <p:extLst>
              <p:ext uri="{D42A27DB-BD31-4B8C-83A1-F6EECF244321}">
                <p14:modId xmlns:p14="http://schemas.microsoft.com/office/powerpoint/2010/main" val="2321929592"/>
              </p:ext>
            </p:extLst>
          </p:nvPr>
        </p:nvGraphicFramePr>
        <p:xfrm>
          <a:off x="1978980" y="4409930"/>
          <a:ext cx="14823121" cy="4994437"/>
        </p:xfrm>
        <a:graphic>
          <a:graphicData uri="http://schemas.openxmlformats.org/drawingml/2006/table">
            <a:tbl>
              <a:tblPr>
                <a:tableStyleId>{5C22544A-7EE6-4342-B048-85BDC9FD1C3A}</a:tableStyleId>
              </a:tblPr>
              <a:tblGrid>
                <a:gridCol w="7418441">
                  <a:extLst>
                    <a:ext uri="{9D8B030D-6E8A-4147-A177-3AD203B41FA5}">
                      <a16:colId xmlns:a16="http://schemas.microsoft.com/office/drawing/2014/main" val="3047918726"/>
                    </a:ext>
                  </a:extLst>
                </a:gridCol>
                <a:gridCol w="7404680">
                  <a:extLst>
                    <a:ext uri="{9D8B030D-6E8A-4147-A177-3AD203B41FA5}">
                      <a16:colId xmlns:a16="http://schemas.microsoft.com/office/drawing/2014/main" val="3215080752"/>
                    </a:ext>
                  </a:extLst>
                </a:gridCol>
              </a:tblGrid>
              <a:tr h="733335">
                <a:tc>
                  <a:txBody>
                    <a:bodyPr/>
                    <a:lstStyle/>
                    <a:p>
                      <a:pPr algn="l" rtl="0" fontAlgn="ctr"/>
                      <a:r>
                        <a:rPr lang="en-US" sz="3200" u="none" strike="noStrike" dirty="0">
                          <a:effectLst/>
                        </a:rPr>
                        <a:t>1. </a:t>
                      </a:r>
                      <a:r>
                        <a:rPr lang="el-GR" sz="3200" u="none" strike="noStrike" dirty="0">
                          <a:effectLst/>
                        </a:rPr>
                        <a:t>Διαχείριση Συνολικού Έργου</a:t>
                      </a:r>
                      <a:endParaRPr lang="en-US" sz="3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200" u="none" strike="noStrike" dirty="0">
                          <a:effectLst/>
                        </a:rPr>
                        <a:t>6. </a:t>
                      </a:r>
                      <a:r>
                        <a:rPr lang="el-GR" sz="3200" u="none" strike="noStrike" dirty="0">
                          <a:effectLst/>
                        </a:rPr>
                        <a:t>Διαχείριση πόρων έργου</a:t>
                      </a:r>
                      <a:endParaRPr lang="en-US" sz="3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214456077"/>
                  </a:ext>
                </a:extLst>
              </a:tr>
              <a:tr h="1337809">
                <a:tc>
                  <a:txBody>
                    <a:bodyPr/>
                    <a:lstStyle/>
                    <a:p>
                      <a:pPr algn="l" rtl="0" fontAlgn="ctr"/>
                      <a:r>
                        <a:rPr lang="en-US" sz="3200" u="none" strike="noStrike" dirty="0">
                          <a:effectLst/>
                        </a:rPr>
                        <a:t>2. </a:t>
                      </a:r>
                      <a:r>
                        <a:rPr lang="el-GR" sz="3200" u="none" strike="noStrike" dirty="0">
                          <a:effectLst/>
                        </a:rPr>
                        <a:t>Διαχείριση Εύρους Έργου</a:t>
                      </a:r>
                      <a:endParaRPr lang="en-US" sz="3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200" u="none" strike="noStrike" dirty="0">
                          <a:effectLst/>
                        </a:rPr>
                        <a:t>7. </a:t>
                      </a:r>
                      <a:r>
                        <a:rPr lang="el-GR" sz="3200" u="none" strike="noStrike" dirty="0">
                          <a:effectLst/>
                        </a:rPr>
                        <a:t>Διαχείριση Επικοινωνίας Έργου</a:t>
                      </a:r>
                      <a:endParaRPr lang="en-US" sz="3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397395439"/>
                  </a:ext>
                </a:extLst>
              </a:tr>
              <a:tr h="733335">
                <a:tc>
                  <a:txBody>
                    <a:bodyPr/>
                    <a:lstStyle/>
                    <a:p>
                      <a:pPr algn="l" rtl="0" fontAlgn="ctr"/>
                      <a:r>
                        <a:rPr lang="en-US" sz="3200" u="none" strike="noStrike" dirty="0">
                          <a:effectLst/>
                        </a:rPr>
                        <a:t>3. </a:t>
                      </a:r>
                      <a:r>
                        <a:rPr lang="el-GR" sz="3200" u="none" strike="noStrike" dirty="0">
                          <a:effectLst/>
                        </a:rPr>
                        <a:t>Διαχείριση Προγράμματος Έργου</a:t>
                      </a:r>
                      <a:endParaRPr lang="en-US" sz="3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200" u="none" strike="noStrike" dirty="0">
                          <a:effectLst/>
                        </a:rPr>
                        <a:t>8. </a:t>
                      </a:r>
                      <a:r>
                        <a:rPr lang="el-GR" sz="3200" u="none" strike="noStrike" dirty="0">
                          <a:effectLst/>
                        </a:rPr>
                        <a:t>Διαχείριση Κινδύνων Έργου</a:t>
                      </a:r>
                      <a:endParaRPr lang="en-US" sz="3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342815260"/>
                  </a:ext>
                </a:extLst>
              </a:tr>
              <a:tr h="1094979">
                <a:tc>
                  <a:txBody>
                    <a:bodyPr/>
                    <a:lstStyle/>
                    <a:p>
                      <a:pPr algn="l" rtl="0" fontAlgn="ctr"/>
                      <a:r>
                        <a:rPr lang="en-US" sz="3200" u="none" strike="noStrike" dirty="0">
                          <a:effectLst/>
                        </a:rPr>
                        <a:t>4. </a:t>
                      </a:r>
                      <a:r>
                        <a:rPr lang="el-GR" sz="3200" u="none" strike="noStrike" dirty="0">
                          <a:effectLst/>
                        </a:rPr>
                        <a:t>Διαχείριση Κόστους Έργου</a:t>
                      </a:r>
                      <a:endParaRPr lang="en-US" sz="3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200" u="none" strike="noStrike" dirty="0">
                          <a:effectLst/>
                        </a:rPr>
                        <a:t>9. </a:t>
                      </a:r>
                      <a:r>
                        <a:rPr lang="el-GR" sz="3200" u="none" strike="noStrike" dirty="0">
                          <a:effectLst/>
                        </a:rPr>
                        <a:t>Διαχείριση Προμηθειών Έργου</a:t>
                      </a:r>
                      <a:endParaRPr lang="en-US" sz="3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782195224"/>
                  </a:ext>
                </a:extLst>
              </a:tr>
              <a:tr h="1094979">
                <a:tc>
                  <a:txBody>
                    <a:bodyPr/>
                    <a:lstStyle/>
                    <a:p>
                      <a:pPr algn="l" rtl="0" fontAlgn="ctr"/>
                      <a:r>
                        <a:rPr lang="en-US" sz="3200" u="none" strike="noStrike" dirty="0">
                          <a:effectLst/>
                        </a:rPr>
                        <a:t>5. </a:t>
                      </a:r>
                      <a:r>
                        <a:rPr lang="el-GR" sz="3200" u="none" strike="noStrike" dirty="0">
                          <a:effectLst/>
                        </a:rPr>
                        <a:t>Διαχείριση Ποιότητας Έργου</a:t>
                      </a:r>
                      <a:endParaRPr lang="en-US" sz="3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200" u="none" strike="noStrike" dirty="0">
                          <a:effectLst/>
                        </a:rPr>
                        <a:t>10. </a:t>
                      </a:r>
                      <a:r>
                        <a:rPr lang="el-GR" sz="3200" u="none" strike="noStrike" dirty="0">
                          <a:effectLst/>
                        </a:rPr>
                        <a:t>Διαχείριση Ενδιαφερομένων Έργου</a:t>
                      </a:r>
                      <a:endParaRPr lang="en-US" sz="3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486039426"/>
                  </a:ext>
                </a:extLst>
              </a:tr>
            </a:tbl>
          </a:graphicData>
        </a:graphic>
      </p:graphicFrame>
    </p:spTree>
    <p:extLst>
      <p:ext uri="{BB962C8B-B14F-4D97-AF65-F5344CB8AC3E}">
        <p14:creationId xmlns:p14="http://schemas.microsoft.com/office/powerpoint/2010/main" val="157126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600" spc="-1" dirty="0">
                <a:solidFill>
                  <a:srgbClr val="000000"/>
                </a:solidFill>
                <a:latin typeface="Abhaya Libre Regular"/>
              </a:rPr>
              <a:t>Κεφάλαιο</a:t>
            </a:r>
            <a:r>
              <a:rPr lang="sl-SI" sz="6600" spc="-1" dirty="0">
                <a:solidFill>
                  <a:srgbClr val="000000"/>
                </a:solidFill>
                <a:latin typeface="Abhaya Libre Regular"/>
              </a:rPr>
              <a:t> </a:t>
            </a:r>
            <a:r>
              <a:rPr lang="el-GR" sz="6600" spc="-1" dirty="0">
                <a:solidFill>
                  <a:srgbClr val="000000"/>
                </a:solidFill>
                <a:latin typeface="Abhaya Libre Regular"/>
              </a:rPr>
              <a:t>4</a:t>
            </a:r>
            <a:r>
              <a:rPr lang="sl-SI" sz="6600" spc="-1" dirty="0">
                <a:solidFill>
                  <a:srgbClr val="000000"/>
                </a:solidFill>
                <a:latin typeface="Abhaya Libre Regular"/>
              </a:rPr>
              <a:t>: </a:t>
            </a:r>
            <a:r>
              <a:rPr lang="el-GR" sz="6600" dirty="0"/>
              <a:t>Βιβλίο γνώσης διαχείρισης έργων</a:t>
            </a:r>
            <a:endParaRPr lang="en-US" sz="6600" dirty="0"/>
          </a:p>
          <a:p>
            <a:pPr>
              <a:lnSpc>
                <a:spcPts val="5448"/>
              </a:lnSpc>
            </a:pPr>
            <a:endParaRPr lang="en-US" sz="6600" spc="-1" dirty="0">
              <a:solidFill>
                <a:srgbClr val="000000"/>
              </a:solidFill>
            </a:endParaRPr>
          </a:p>
        </p:txBody>
      </p:sp>
      <p:sp>
        <p:nvSpPr>
          <p:cNvPr id="148" name="TextBox 5"/>
          <p:cNvSpPr/>
          <p:nvPr/>
        </p:nvSpPr>
        <p:spPr>
          <a:xfrm>
            <a:off x="1978980" y="2785554"/>
            <a:ext cx="15492480"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l-GR" sz="3200" dirty="0"/>
              <a:t>Το </a:t>
            </a:r>
            <a:r>
              <a:rPr lang="en-US" sz="3200" dirty="0"/>
              <a:t>PMBOK</a:t>
            </a:r>
            <a:r>
              <a:rPr lang="el-GR" sz="3200" dirty="0"/>
              <a:t> έχει</a:t>
            </a:r>
            <a:r>
              <a:rPr lang="sl-SI" sz="3200" dirty="0"/>
              <a:t> 5 </a:t>
            </a:r>
            <a:r>
              <a:rPr lang="el-GR" sz="3200" dirty="0"/>
              <a:t>ομάδες διαδικασιών:</a:t>
            </a:r>
            <a:endParaRPr lang="en-US" sz="3200" dirty="0"/>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507338"/>
            <a:ext cx="15247663" cy="5509200"/>
          </a:xfrm>
          <a:prstGeom prst="rect">
            <a:avLst/>
          </a:prstGeom>
        </p:spPr>
        <p:txBody>
          <a:bodyPr wrap="square">
            <a:spAutoFit/>
          </a:bodyPr>
          <a:lstStyle/>
          <a:p>
            <a:pPr marL="514350" indent="-514350" algn="just">
              <a:buAutoNum type="arabicPeriod"/>
            </a:pPr>
            <a:r>
              <a:rPr lang="el-GR" sz="3200" dirty="0"/>
              <a:t>Έναρξη(</a:t>
            </a:r>
            <a:r>
              <a:rPr lang="en-US" sz="3200" dirty="0"/>
              <a:t>Initiating): </a:t>
            </a:r>
            <a:r>
              <a:rPr lang="el-GR" sz="3200" dirty="0"/>
              <a:t>Αυτή η ομάδα διαδικασιών περιλαμβάνει διαδικασίες που εκτελούνται για να οριστεί ένα νέο έργο ή μια νέα φάση ενός υπάρχοντος έργου. Περιλαμβάνει τον εντοπισμό των ενδιαφερομένων, την ανάπτυξη ενός χάρτη έργου και τη διενέργεια μιας μελέτης εφικτότητας.</a:t>
            </a:r>
          </a:p>
          <a:p>
            <a:pPr algn="just"/>
            <a:endParaRPr lang="en-US" sz="3200" dirty="0"/>
          </a:p>
          <a:p>
            <a:pPr algn="just"/>
            <a:r>
              <a:rPr lang="sl-SI" sz="3200" dirty="0"/>
              <a:t>2. </a:t>
            </a:r>
            <a:r>
              <a:rPr lang="el-GR" sz="3200" dirty="0"/>
              <a:t>Προετοιμασία</a:t>
            </a:r>
            <a:r>
              <a:rPr lang="en-US" sz="3200" dirty="0"/>
              <a:t>: </a:t>
            </a:r>
            <a:r>
              <a:rPr lang="el-GR" sz="3200" dirty="0"/>
              <a:t>Αυτή η ομάδα διαδικασιών περιλαμβάνει διαδικασίες που εκτελούνται για να καθοριστεί το πεδίο του έργου, να οριστούν οι στόχοι και να αναπτυχθεί ο τρόπος δράσης που απαιτείται για την επίτευξη αυτών των στόχων. Περιλαμβάνει τη δημιουργία ενός λεπτομερούς σχεδίου έργου, συμπεριλαμβανομένου ενός προγράμματος έργου, προϋπολογισμού και σχεδίου πόρων.</a:t>
            </a:r>
            <a:endParaRPr lang="en-US" sz="3200" dirty="0"/>
          </a:p>
        </p:txBody>
      </p:sp>
    </p:spTree>
    <p:extLst>
      <p:ext uri="{BB962C8B-B14F-4D97-AF65-F5344CB8AC3E}">
        <p14:creationId xmlns:p14="http://schemas.microsoft.com/office/powerpoint/2010/main" val="2426507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13171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600" spc="-1" dirty="0">
                <a:solidFill>
                  <a:srgbClr val="000000"/>
                </a:solidFill>
                <a:latin typeface="Abhaya Libre Regular"/>
              </a:rPr>
              <a:t>Κεφάλαιο</a:t>
            </a:r>
            <a:r>
              <a:rPr lang="sl-SI" sz="6600" spc="-1" dirty="0">
                <a:solidFill>
                  <a:srgbClr val="000000"/>
                </a:solidFill>
                <a:latin typeface="Abhaya Libre Regular"/>
              </a:rPr>
              <a:t> </a:t>
            </a:r>
            <a:r>
              <a:rPr lang="el-GR" sz="6600" spc="-1" dirty="0">
                <a:solidFill>
                  <a:srgbClr val="000000"/>
                </a:solidFill>
                <a:latin typeface="Abhaya Libre Regular"/>
              </a:rPr>
              <a:t>4</a:t>
            </a:r>
            <a:r>
              <a:rPr lang="sl-SI" sz="6600" spc="-1" dirty="0">
                <a:solidFill>
                  <a:srgbClr val="000000"/>
                </a:solidFill>
                <a:latin typeface="Abhaya Libre Regular"/>
              </a:rPr>
              <a:t>: </a:t>
            </a:r>
            <a:r>
              <a:rPr lang="el-GR" sz="6600" dirty="0"/>
              <a:t>Βιβλίο γνώσης διαχείρισης έργων</a:t>
            </a:r>
            <a:endParaRPr lang="en-US" sz="6600" dirty="0"/>
          </a:p>
          <a:p>
            <a:pPr>
              <a:lnSpc>
                <a:spcPts val="5448"/>
              </a:lnSpc>
            </a:pPr>
            <a:endParaRPr lang="en-US" sz="6600" spc="-1" dirty="0">
              <a:solidFill>
                <a:srgbClr val="000000"/>
              </a:solidFill>
            </a:endParaRPr>
          </a:p>
        </p:txBody>
      </p:sp>
      <p:sp>
        <p:nvSpPr>
          <p:cNvPr id="148" name="TextBox 5"/>
          <p:cNvSpPr/>
          <p:nvPr/>
        </p:nvSpPr>
        <p:spPr>
          <a:xfrm>
            <a:off x="1978980" y="2785554"/>
            <a:ext cx="15492480"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l-GR" sz="3200" dirty="0"/>
              <a:t>Το PMBOK έχει 5 ομάδες διαδικασιών:</a:t>
            </a:r>
          </a:p>
        </p:txBody>
      </p:sp>
      <p:pic>
        <p:nvPicPr>
          <p:cNvPr id="149" name="Picture 6"/>
          <p:cNvPicPr/>
          <p:nvPr/>
        </p:nvPicPr>
        <p:blipFill>
          <a:blip r:embed="rId2"/>
          <a:stretch/>
        </p:blipFill>
        <p:spPr>
          <a:xfrm rot="17403600">
            <a:off x="-4478163" y="75259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645049"/>
            <a:ext cx="15247663" cy="4524315"/>
          </a:xfrm>
          <a:prstGeom prst="rect">
            <a:avLst/>
          </a:prstGeom>
        </p:spPr>
        <p:txBody>
          <a:bodyPr wrap="square">
            <a:spAutoFit/>
          </a:bodyPr>
          <a:lstStyle/>
          <a:p>
            <a:pPr algn="just"/>
            <a:r>
              <a:rPr lang="sl-SI" sz="3200" dirty="0"/>
              <a:t>3. </a:t>
            </a:r>
            <a:r>
              <a:rPr lang="el-GR" sz="3200" dirty="0"/>
              <a:t>Εκτέλεση</a:t>
            </a:r>
            <a:r>
              <a:rPr lang="en-US" sz="3200" dirty="0"/>
              <a:t>: </a:t>
            </a:r>
            <a:r>
              <a:rPr lang="el-GR" sz="3200" dirty="0"/>
              <a:t>Αυτή η ομάδα διαδικασιών περιλαμβάνει διαδικασίες που εκτελούνται για να εκτελεστεί το σχέδιο του έργου, συντονίζοντας τους ανθρώπους και τους πόρους, διαχειριζόμενος τα παραδοτέα του έργου και παρακολουθώντας την πρόοδο σε σχέση με το σχέδιο</a:t>
            </a:r>
            <a:endParaRPr lang="en-US" sz="3200" dirty="0"/>
          </a:p>
          <a:p>
            <a:pPr algn="just"/>
            <a:r>
              <a:rPr lang="sl-SI" sz="3200" dirty="0"/>
              <a:t>4. </a:t>
            </a:r>
            <a:r>
              <a:rPr lang="el-GR" sz="3200" dirty="0"/>
              <a:t>Παρακολούθηση και Έλεγχος</a:t>
            </a:r>
            <a:r>
              <a:rPr lang="en-US" sz="3200" dirty="0"/>
              <a:t>: </a:t>
            </a:r>
            <a:r>
              <a:rPr lang="el-GR" sz="3200" dirty="0"/>
              <a:t>Αυτή η ομάδα διαδικασιών περιλαμβάνει διαδικασίες που εκτελούνται για να παρακολουθηθεί, να αξιολογηθεί και να ελεγχθεί η πρόοδος και η απόδοση του έργου. Περιλαμβάνει την παρακολούθηση των δραστηριοτήτων του έργου, τον εντοπισμό των αποκλίσεων από το σχέδιο και τη λήψη διορθωτικών μέτρων κατά περίπτωση.</a:t>
            </a:r>
            <a:endParaRPr lang="en-US" sz="3200" dirty="0"/>
          </a:p>
        </p:txBody>
      </p:sp>
    </p:spTree>
    <p:extLst>
      <p:ext uri="{BB962C8B-B14F-4D97-AF65-F5344CB8AC3E}">
        <p14:creationId xmlns:p14="http://schemas.microsoft.com/office/powerpoint/2010/main" val="1933438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140448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600" spc="-1" dirty="0">
                <a:solidFill>
                  <a:srgbClr val="000000"/>
                </a:solidFill>
                <a:latin typeface="Abhaya Libre Regular"/>
              </a:rPr>
              <a:t>Κεφάλαιο</a:t>
            </a:r>
            <a:r>
              <a:rPr lang="sl-SI" sz="6600" spc="-1" dirty="0">
                <a:solidFill>
                  <a:srgbClr val="000000"/>
                </a:solidFill>
                <a:latin typeface="Abhaya Libre Regular"/>
              </a:rPr>
              <a:t> </a:t>
            </a:r>
            <a:r>
              <a:rPr lang="el-GR" sz="6600" spc="-1" dirty="0">
                <a:solidFill>
                  <a:srgbClr val="000000"/>
                </a:solidFill>
                <a:latin typeface="Abhaya Libre Regular"/>
              </a:rPr>
              <a:t>4</a:t>
            </a:r>
            <a:r>
              <a:rPr lang="sl-SI" sz="6600" spc="-1" dirty="0">
                <a:solidFill>
                  <a:srgbClr val="000000"/>
                </a:solidFill>
                <a:latin typeface="Abhaya Libre Regular"/>
              </a:rPr>
              <a:t>: </a:t>
            </a:r>
            <a:r>
              <a:rPr lang="el-GR" sz="6600" dirty="0"/>
              <a:t>Βιβλίο γνώσης διαχείρισης έργων</a:t>
            </a:r>
            <a:endParaRPr lang="en-US" sz="6600" dirty="0"/>
          </a:p>
        </p:txBody>
      </p:sp>
      <p:sp>
        <p:nvSpPr>
          <p:cNvPr id="148" name="TextBox 5"/>
          <p:cNvSpPr/>
          <p:nvPr/>
        </p:nvSpPr>
        <p:spPr>
          <a:xfrm>
            <a:off x="1978980" y="2785554"/>
            <a:ext cx="15492480"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l-GR" sz="3200" dirty="0"/>
              <a:t>Το PMBOK έχει 5 ομάδες διαδικασιών:</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645049"/>
            <a:ext cx="15247663" cy="4031873"/>
          </a:xfrm>
          <a:prstGeom prst="rect">
            <a:avLst/>
          </a:prstGeom>
        </p:spPr>
        <p:txBody>
          <a:bodyPr wrap="square">
            <a:spAutoFit/>
          </a:bodyPr>
          <a:lstStyle/>
          <a:p>
            <a:pPr algn="just"/>
            <a:r>
              <a:rPr lang="sl-SI" sz="3200" dirty="0"/>
              <a:t>5. </a:t>
            </a:r>
            <a:r>
              <a:rPr lang="el-GR" sz="3200" dirty="0"/>
              <a:t>Ολοκλήρωση</a:t>
            </a:r>
            <a:r>
              <a:rPr lang="en-US" sz="3200" dirty="0"/>
              <a:t>: </a:t>
            </a:r>
            <a:r>
              <a:rPr lang="el-GR" sz="3200" dirty="0"/>
              <a:t>Αυτή η ομάδα διαδικασιών περιλαμβάνει διαδικασίες που εκτελούνται για να ολοκληρωθούν όλες οι δραστηριότητες του έργου, να ληφθεί επίσημη αποδοχή των παραδοτέων του έργου από τον πελάτη ή τον χορηγό και να παραδοθεί το ολοκληρωμένο έργο στους σχετικούς ενδιαφερόμενους φορείς. Περιλαμβάνει την αρχειοθέτηση των εγγράφων του έργου, τη διενέργεια αξιολόγησης του έργου και την καταγραφή των διδαγμάτων που αποκομίστηκαν.</a:t>
            </a:r>
          </a:p>
          <a:p>
            <a:pPr algn="just"/>
            <a:endParaRPr lang="sl-SI" sz="3200" dirty="0"/>
          </a:p>
          <a:p>
            <a:pPr algn="just"/>
            <a:r>
              <a:rPr lang="el-GR" sz="3200" dirty="0"/>
              <a:t>Το PMBOK περιλαμβάνει επίσης 49 ακόμα διαδικασίες</a:t>
            </a:r>
            <a:endParaRPr lang="en-US" sz="3200" dirty="0"/>
          </a:p>
        </p:txBody>
      </p:sp>
    </p:spTree>
    <p:extLst>
      <p:ext uri="{BB962C8B-B14F-4D97-AF65-F5344CB8AC3E}">
        <p14:creationId xmlns:p14="http://schemas.microsoft.com/office/powerpoint/2010/main" val="2852898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000" spc="-1" dirty="0">
                <a:solidFill>
                  <a:srgbClr val="000000"/>
                </a:solidFill>
                <a:latin typeface="Abhaya Libre Regular"/>
              </a:rPr>
              <a:t>Κεφάλαιο</a:t>
            </a:r>
            <a:r>
              <a:rPr lang="sl-SI" sz="6000" spc="-1" dirty="0">
                <a:solidFill>
                  <a:srgbClr val="000000"/>
                </a:solidFill>
                <a:latin typeface="Abhaya Libre Regular"/>
              </a:rPr>
              <a:t> </a:t>
            </a:r>
            <a:r>
              <a:rPr lang="el-GR" sz="6000" spc="-1" dirty="0">
                <a:solidFill>
                  <a:srgbClr val="000000"/>
                </a:solidFill>
                <a:latin typeface="Abhaya Libre Regular"/>
              </a:rPr>
              <a:t>4</a:t>
            </a:r>
            <a:r>
              <a:rPr lang="sl-SI" sz="6000" spc="-1" dirty="0">
                <a:solidFill>
                  <a:srgbClr val="000000"/>
                </a:solidFill>
                <a:latin typeface="Abhaya Libre Regular"/>
              </a:rPr>
              <a:t>: </a:t>
            </a:r>
            <a:r>
              <a:rPr lang="el-GR" sz="6000" dirty="0"/>
              <a:t>Βιβλίο γνώσης διαχείρισης έργων</a:t>
            </a:r>
            <a:endParaRPr lang="en-US" sz="6000" dirty="0"/>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2834219"/>
            <a:ext cx="15247663" cy="2062103"/>
          </a:xfrm>
          <a:prstGeom prst="rect">
            <a:avLst/>
          </a:prstGeom>
        </p:spPr>
        <p:txBody>
          <a:bodyPr wrap="square">
            <a:spAutoFit/>
          </a:bodyPr>
          <a:lstStyle/>
          <a:p>
            <a:pPr algn="just"/>
            <a:r>
              <a:rPr lang="el-GR" sz="3200" b="1" dirty="0"/>
              <a:t>Οι διαδικασίες του PMBOK στην ομάδα διαδικασιών Έναρξη (Initiating) είναι</a:t>
            </a:r>
            <a:r>
              <a:rPr lang="sl-SI" sz="3200" b="1" dirty="0"/>
              <a:t>:</a:t>
            </a:r>
          </a:p>
          <a:p>
            <a:pPr algn="just"/>
            <a:endParaRPr lang="sl-SI" sz="3200" b="1" dirty="0"/>
          </a:p>
          <a:p>
            <a:pPr marL="457200" indent="-457200" algn="just">
              <a:buFont typeface="Arial" panose="020B0604020202020204" pitchFamily="34" charset="0"/>
              <a:buChar char="•"/>
            </a:pPr>
            <a:r>
              <a:rPr lang="el-GR" sz="3200" dirty="0"/>
              <a:t>Ανάπτυξη του χάρτη του έργου</a:t>
            </a:r>
            <a:endParaRPr lang="sl-SI" sz="3200" dirty="0"/>
          </a:p>
          <a:p>
            <a:pPr marL="457200" indent="-457200" algn="just">
              <a:buFont typeface="Arial" panose="020B0604020202020204" pitchFamily="34" charset="0"/>
              <a:buChar char="•"/>
            </a:pPr>
            <a:r>
              <a:rPr lang="el-GR" sz="3200" dirty="0"/>
              <a:t>Αναγνώριση Ενδιαφερόμενων</a:t>
            </a:r>
            <a:endParaRPr lang="en-US" sz="3200" dirty="0"/>
          </a:p>
        </p:txBody>
      </p:sp>
    </p:spTree>
    <p:extLst>
      <p:ext uri="{BB962C8B-B14F-4D97-AF65-F5344CB8AC3E}">
        <p14:creationId xmlns:p14="http://schemas.microsoft.com/office/powerpoint/2010/main" val="117973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66" name="TextBox 2"/>
          <p:cNvSpPr/>
          <p:nvPr/>
        </p:nvSpPr>
        <p:spPr>
          <a:xfrm>
            <a:off x="1784160" y="1895040"/>
            <a:ext cx="8280360" cy="73000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48"/>
              </a:lnSpc>
            </a:pPr>
            <a:r>
              <a:rPr lang="el-GR" sz="6410" b="0" strike="noStrike" spc="-1" dirty="0">
                <a:solidFill>
                  <a:srgbClr val="000000"/>
                </a:solidFill>
                <a:latin typeface="Abhaya Libre Regular Bold"/>
              </a:rPr>
              <a:t>Δήλωση</a:t>
            </a:r>
            <a:endParaRPr lang="en-US" sz="6410" b="0" strike="noStrike" spc="-1" dirty="0">
              <a:solidFill>
                <a:srgbClr val="000000"/>
              </a:solidFill>
              <a:latin typeface="Arial"/>
            </a:endParaRPr>
          </a:p>
        </p:txBody>
      </p:sp>
      <p:sp>
        <p:nvSpPr>
          <p:cNvPr id="67" name="TextBox 3"/>
          <p:cNvSpPr/>
          <p:nvPr/>
        </p:nvSpPr>
        <p:spPr>
          <a:xfrm>
            <a:off x="1784160" y="2828880"/>
            <a:ext cx="15741360" cy="398827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a:lnSpc>
                <a:spcPts val="4618"/>
              </a:lnSpc>
            </a:pPr>
            <a:r>
              <a:rPr lang="el-GR" sz="3300" b="0" strike="noStrike" spc="-49" dirty="0">
                <a:solidFill>
                  <a:srgbClr val="000000"/>
                </a:solidFill>
                <a:latin typeface="Abhaya Libre Regular"/>
              </a:rPr>
              <a:t>Η υποστήριξη της Ευρωπαϊκής Επιτροπής για την παραγωγή αυτής της δημοσίευσης δεν συνιστά έγκριση του περιεχομένου, το οποίο αντικατοπτρίζει αποκλειστικά τις απόψεις των συντακτών, και η Επιτροπή δεν μπορεί να φέρει ευθύνη για οποιαδήποτε χρήση μπορεί να γίνει των πληροφοριών που περιέχονται σε αυτήν.</a:t>
            </a:r>
            <a:endParaRPr lang="en-US" sz="3300" b="0" strike="noStrike" spc="-1" dirty="0">
              <a:solidFill>
                <a:srgbClr val="000000"/>
              </a:solidFill>
              <a:latin typeface="Arial"/>
            </a:endParaRPr>
          </a:p>
          <a:p>
            <a:pPr algn="just">
              <a:lnSpc>
                <a:spcPts val="4618"/>
              </a:lnSpc>
            </a:pPr>
            <a:r>
              <a:rPr lang="el-GR" sz="3300" spc="-49" dirty="0">
                <a:solidFill>
                  <a:srgbClr val="000000"/>
                </a:solidFill>
                <a:latin typeface="Abhaya Libre Regular"/>
              </a:rPr>
              <a:t>Αριθμός έργου</a:t>
            </a:r>
            <a:r>
              <a:rPr lang="en-US" sz="3300" b="0" strike="noStrike" spc="-49" dirty="0">
                <a:solidFill>
                  <a:srgbClr val="000000"/>
                </a:solidFill>
                <a:latin typeface="Abhaya Libre Regular"/>
              </a:rPr>
              <a:t> Nº: 2021-1-RO01-KA220-VET-000028118</a:t>
            </a:r>
            <a:endParaRPr lang="en-US" sz="3300" b="0" strike="noStrike" spc="-1" dirty="0">
              <a:solidFill>
                <a:srgbClr val="000000"/>
              </a:solidFill>
              <a:latin typeface="Arial"/>
            </a:endParaRPr>
          </a:p>
          <a:p>
            <a:pPr algn="just">
              <a:lnSpc>
                <a:spcPts val="4618"/>
              </a:lnSpc>
            </a:pPr>
            <a:endParaRPr lang="en-US" sz="3300" b="0" strike="noStrike" spc="-1" dirty="0">
              <a:solidFill>
                <a:srgbClr val="000000"/>
              </a:solidFill>
              <a:latin typeface="Arial"/>
            </a:endParaRPr>
          </a:p>
          <a:p>
            <a:pPr>
              <a:lnSpc>
                <a:spcPts val="3498"/>
              </a:lnSpc>
            </a:pPr>
            <a:endParaRPr lang="en-US" sz="3300" b="0" strike="noStrike" spc="-1" dirty="0">
              <a:solidFill>
                <a:srgbClr val="000000"/>
              </a:solidFill>
              <a:latin typeface="Arial"/>
            </a:endParaRPr>
          </a:p>
        </p:txBody>
      </p:sp>
      <p:pic>
        <p:nvPicPr>
          <p:cNvPr id="68" name="Picture 4"/>
          <p:cNvPicPr/>
          <p:nvPr/>
        </p:nvPicPr>
        <p:blipFill>
          <a:blip r:embed="rId2"/>
          <a:stretch/>
        </p:blipFill>
        <p:spPr>
          <a:xfrm rot="17403600">
            <a:off x="-4782600" y="7448040"/>
            <a:ext cx="11621880" cy="12387600"/>
          </a:xfrm>
          <a:prstGeom prst="rect">
            <a:avLst/>
          </a:prstGeom>
          <a:ln w="0">
            <a:noFill/>
          </a:ln>
        </p:spPr>
      </p:pic>
      <p:pic>
        <p:nvPicPr>
          <p:cNvPr id="69" name="Picture 5"/>
          <p:cNvPicPr/>
          <p:nvPr/>
        </p:nvPicPr>
        <p:blipFill>
          <a:blip r:embed="rId3"/>
          <a:stretch/>
        </p:blipFill>
        <p:spPr>
          <a:xfrm rot="1836600">
            <a:off x="0" y="-2006640"/>
            <a:ext cx="3333600" cy="3588120"/>
          </a:xfrm>
          <a:prstGeom prst="rect">
            <a:avLst/>
          </a:prstGeom>
          <a:ln w="0">
            <a:noFill/>
          </a:ln>
        </p:spPr>
      </p:pic>
      <p:pic>
        <p:nvPicPr>
          <p:cNvPr id="70" name="Picture 6"/>
          <p:cNvPicPr/>
          <p:nvPr/>
        </p:nvPicPr>
        <p:blipFill>
          <a:blip r:embed="rId4"/>
          <a:stretch/>
        </p:blipFill>
        <p:spPr>
          <a:xfrm rot="20414400">
            <a:off x="-3467160" y="353160"/>
            <a:ext cx="4351680" cy="4345920"/>
          </a:xfrm>
          <a:prstGeom prst="rect">
            <a:avLst/>
          </a:prstGeom>
          <a:ln w="0">
            <a:noFill/>
          </a:ln>
        </p:spPr>
      </p:pic>
      <p:pic>
        <p:nvPicPr>
          <p:cNvPr id="71" name="Picture 7"/>
          <p:cNvPicPr/>
          <p:nvPr/>
        </p:nvPicPr>
        <p:blipFill>
          <a:blip r:embed="rId5"/>
          <a:stretch/>
        </p:blipFill>
        <p:spPr>
          <a:xfrm rot="14220600">
            <a:off x="3147120" y="8907120"/>
            <a:ext cx="5810040" cy="5802480"/>
          </a:xfrm>
          <a:prstGeom prst="rect">
            <a:avLst/>
          </a:prstGeom>
          <a:ln w="0">
            <a:noFill/>
          </a:ln>
        </p:spPr>
      </p:pic>
      <p:pic>
        <p:nvPicPr>
          <p:cNvPr id="72" name="Picture 8"/>
          <p:cNvPicPr/>
          <p:nvPr/>
        </p:nvPicPr>
        <p:blipFill>
          <a:blip r:embed="rId6"/>
          <a:stretch/>
        </p:blipFill>
        <p:spPr>
          <a:xfrm>
            <a:off x="16418880" y="0"/>
            <a:ext cx="1868760" cy="1868760"/>
          </a:xfrm>
          <a:prstGeom prst="rect">
            <a:avLst/>
          </a:prstGeom>
          <a:ln w="0">
            <a:noFill/>
          </a:ln>
        </p:spPr>
      </p:pic>
      <p:pic>
        <p:nvPicPr>
          <p:cNvPr id="73" name="Picture 9"/>
          <p:cNvPicPr/>
          <p:nvPr/>
        </p:nvPicPr>
        <p:blipFill>
          <a:blip r:embed="rId7"/>
          <a:stretch/>
        </p:blipFill>
        <p:spPr>
          <a:xfrm rot="12652800">
            <a:off x="13507200" y="7477920"/>
            <a:ext cx="5363640" cy="5363640"/>
          </a:xfrm>
          <a:prstGeom prst="rect">
            <a:avLst/>
          </a:prstGeom>
          <a:ln w="0">
            <a:noFill/>
          </a:ln>
        </p:spPr>
      </p:pic>
      <p:pic>
        <p:nvPicPr>
          <p:cNvPr id="74" name="Picture 10"/>
          <p:cNvPicPr/>
          <p:nvPr/>
        </p:nvPicPr>
        <p:blipFill>
          <a:blip r:embed="rId8"/>
          <a:stretch/>
        </p:blipFill>
        <p:spPr>
          <a:xfrm>
            <a:off x="1784160" y="6481080"/>
            <a:ext cx="7870680" cy="1652400"/>
          </a:xfrm>
          <a:prstGeom prst="rect">
            <a:avLst/>
          </a:prstGeom>
          <a:ln w="0">
            <a:noFill/>
          </a:ln>
        </p:spPr>
      </p:pic>
      <p:pic>
        <p:nvPicPr>
          <p:cNvPr id="75" name="Picture 11"/>
          <p:cNvPicPr/>
          <p:nvPr/>
        </p:nvPicPr>
        <p:blipFill>
          <a:blip r:embed="rId9"/>
          <a:stretch/>
        </p:blipFill>
        <p:spPr>
          <a:xfrm rot="6633000">
            <a:off x="15049080" y="4144680"/>
            <a:ext cx="4880880" cy="4874400"/>
          </a:xfrm>
          <a:prstGeom prst="rect">
            <a:avLst/>
          </a:prstGeom>
          <a:ln w="0">
            <a:noFill/>
          </a:ln>
        </p:spPr>
      </p:pic>
      <p:grpSp>
        <p:nvGrpSpPr>
          <p:cNvPr id="76" name="Group 12"/>
          <p:cNvGrpSpPr/>
          <p:nvPr/>
        </p:nvGrpSpPr>
        <p:grpSpPr>
          <a:xfrm>
            <a:off x="13890240" y="6582600"/>
            <a:ext cx="2900160" cy="807120"/>
            <a:chOff x="13890240" y="6582600"/>
            <a:chExt cx="2900160" cy="807120"/>
          </a:xfrm>
        </p:grpSpPr>
        <p:pic>
          <p:nvPicPr>
            <p:cNvPr id="77" name="Picture 13"/>
            <p:cNvPicPr/>
            <p:nvPr/>
          </p:nvPicPr>
          <p:blipFill>
            <a:blip r:embed="rId10"/>
            <a:stretch/>
          </p:blipFill>
          <p:spPr>
            <a:xfrm>
              <a:off x="13890240" y="6582600"/>
              <a:ext cx="2900160" cy="463680"/>
            </a:xfrm>
            <a:prstGeom prst="rect">
              <a:avLst/>
            </a:prstGeom>
            <a:ln w="0">
              <a:noFill/>
            </a:ln>
          </p:spPr>
        </p:pic>
        <p:pic>
          <p:nvPicPr>
            <p:cNvPr id="78" name="Picture 14"/>
            <p:cNvPicPr/>
            <p:nvPr/>
          </p:nvPicPr>
          <p:blipFill>
            <a:blip r:embed="rId10"/>
            <a:stretch/>
          </p:blipFill>
          <p:spPr>
            <a:xfrm>
              <a:off x="13890240" y="6926040"/>
              <a:ext cx="2900160" cy="463680"/>
            </a:xfrm>
            <a:prstGeom prst="rect">
              <a:avLst/>
            </a:prstGeom>
            <a:ln w="0">
              <a:noFill/>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600" spc="-1" dirty="0">
                <a:solidFill>
                  <a:srgbClr val="000000"/>
                </a:solidFill>
                <a:latin typeface="Abhaya Libre Regular"/>
              </a:rPr>
              <a:t>Κεφάλαιο</a:t>
            </a:r>
            <a:r>
              <a:rPr lang="sl-SI" sz="6600" spc="-1" dirty="0">
                <a:solidFill>
                  <a:srgbClr val="000000"/>
                </a:solidFill>
                <a:latin typeface="Abhaya Libre Regular"/>
              </a:rPr>
              <a:t> </a:t>
            </a:r>
            <a:r>
              <a:rPr lang="en-US" sz="6600" spc="-1" dirty="0">
                <a:solidFill>
                  <a:srgbClr val="000000"/>
                </a:solidFill>
                <a:latin typeface="Abhaya Libre Regular"/>
              </a:rPr>
              <a:t>5</a:t>
            </a:r>
            <a:r>
              <a:rPr lang="sl-SI" sz="6600" spc="-1" dirty="0">
                <a:solidFill>
                  <a:srgbClr val="000000"/>
                </a:solidFill>
                <a:latin typeface="Abhaya Libre Regular"/>
              </a:rPr>
              <a:t>: </a:t>
            </a:r>
            <a:r>
              <a:rPr lang="el-GR" sz="6600" dirty="0"/>
              <a:t>Βιβλίο γνώσης διαχείρισης έργων</a:t>
            </a:r>
            <a:endParaRPr lang="en-US" sz="6600" dirty="0"/>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247663" cy="6001643"/>
          </a:xfrm>
          <a:prstGeom prst="rect">
            <a:avLst/>
          </a:prstGeom>
        </p:spPr>
        <p:txBody>
          <a:bodyPr wrap="square">
            <a:spAutoFit/>
          </a:bodyPr>
          <a:lstStyle/>
          <a:p>
            <a:pPr algn="just"/>
            <a:r>
              <a:rPr lang="sl-SI" sz="3200" b="1" dirty="0"/>
              <a:t>PMBOK </a:t>
            </a:r>
            <a:r>
              <a:rPr lang="el-GR" sz="3200" b="1" dirty="0"/>
              <a:t>διαδικασίες στην Ομάδα Διαδικασίας Προγραμματισμού </a:t>
            </a:r>
            <a:r>
              <a:rPr lang="sl-SI" sz="3200" b="1" dirty="0"/>
              <a:t>(1/2):</a:t>
            </a:r>
          </a:p>
          <a:p>
            <a:pPr marL="457200" indent="-457200" algn="just">
              <a:buFont typeface="Arial" panose="020B0604020202020204" pitchFamily="34" charset="0"/>
              <a:buChar char="•"/>
            </a:pPr>
            <a:r>
              <a:rPr lang="el-GR" sz="3200" dirty="0"/>
              <a:t>Ανάπτυξη Σχεδίου Διαχείρισης Έργου</a:t>
            </a:r>
          </a:p>
          <a:p>
            <a:pPr marL="457200" indent="-457200" algn="just">
              <a:buFont typeface="Arial" panose="020B0604020202020204" pitchFamily="34" charset="0"/>
              <a:buChar char="•"/>
            </a:pPr>
            <a:r>
              <a:rPr lang="el-GR" sz="3200" dirty="0"/>
              <a:t>Προγραμματισμός Διαχείρισης Εύρους</a:t>
            </a:r>
          </a:p>
          <a:p>
            <a:pPr marL="457200" indent="-457200" algn="just">
              <a:buFont typeface="Arial" panose="020B0604020202020204" pitchFamily="34" charset="0"/>
              <a:buChar char="•"/>
            </a:pPr>
            <a:r>
              <a:rPr lang="el-GR" sz="3200" dirty="0"/>
              <a:t>Συλλογή Απαιτήσεων</a:t>
            </a:r>
          </a:p>
          <a:p>
            <a:pPr marL="457200" indent="-457200" algn="just">
              <a:buFont typeface="Arial" panose="020B0604020202020204" pitchFamily="34" charset="0"/>
              <a:buChar char="•"/>
            </a:pPr>
            <a:r>
              <a:rPr lang="el-GR" sz="3200" dirty="0"/>
              <a:t>Καθορισμός Εύρους</a:t>
            </a:r>
          </a:p>
          <a:p>
            <a:pPr marL="457200" indent="-457200" algn="just">
              <a:buFont typeface="Arial" panose="020B0604020202020204" pitchFamily="34" charset="0"/>
              <a:buChar char="•"/>
            </a:pPr>
            <a:r>
              <a:rPr lang="el-GR" sz="3200" dirty="0"/>
              <a:t>Δημιουργία Δομής Εργασίας (Work Breakdown Structure - WBS)</a:t>
            </a:r>
          </a:p>
          <a:p>
            <a:pPr marL="457200" indent="-457200" algn="just">
              <a:buFont typeface="Arial" panose="020B0604020202020204" pitchFamily="34" charset="0"/>
              <a:buChar char="•"/>
            </a:pPr>
            <a:r>
              <a:rPr lang="el-GR" sz="3200" dirty="0"/>
              <a:t>Προγραμματισμός Διαχείρισης Χρονοδιαγράμματος</a:t>
            </a:r>
          </a:p>
          <a:p>
            <a:pPr marL="457200" indent="-457200" algn="just">
              <a:buFont typeface="Arial" panose="020B0604020202020204" pitchFamily="34" charset="0"/>
              <a:buChar char="•"/>
            </a:pPr>
            <a:r>
              <a:rPr lang="el-GR" sz="3200" dirty="0"/>
              <a:t>Καθορισμός Δραστηριοτήτων</a:t>
            </a:r>
          </a:p>
          <a:p>
            <a:pPr marL="457200" indent="-457200" algn="just">
              <a:buFont typeface="Arial" panose="020B0604020202020204" pitchFamily="34" charset="0"/>
              <a:buChar char="•"/>
            </a:pPr>
            <a:r>
              <a:rPr lang="el-GR" sz="3200" dirty="0"/>
              <a:t>Σειρά Δραστηριοτήτων</a:t>
            </a:r>
          </a:p>
          <a:p>
            <a:pPr marL="457200" indent="-457200" algn="just">
              <a:buFont typeface="Arial" panose="020B0604020202020204" pitchFamily="34" charset="0"/>
              <a:buChar char="•"/>
            </a:pPr>
            <a:r>
              <a:rPr lang="el-GR" sz="3200" dirty="0"/>
              <a:t>Εκτίμηση Διάρκειας Δραστηριοτήτων</a:t>
            </a:r>
          </a:p>
          <a:p>
            <a:pPr marL="457200" indent="-457200" algn="just">
              <a:buFont typeface="Arial" panose="020B0604020202020204" pitchFamily="34" charset="0"/>
              <a:buChar char="•"/>
            </a:pPr>
            <a:r>
              <a:rPr lang="el-GR" sz="3200" dirty="0"/>
              <a:t>Ανάπτυξη Χρονοδιαγράμματος</a:t>
            </a:r>
          </a:p>
          <a:p>
            <a:pPr marL="457200" indent="-457200" algn="just">
              <a:buFont typeface="Arial" panose="020B0604020202020204" pitchFamily="34" charset="0"/>
              <a:buChar char="•"/>
            </a:pPr>
            <a:r>
              <a:rPr lang="el-GR" sz="3200" dirty="0"/>
              <a:t>Προγραμματισμός Διαχείρισης Κόστους</a:t>
            </a:r>
            <a:endParaRPr lang="sl-SI" sz="3200" dirty="0"/>
          </a:p>
        </p:txBody>
      </p:sp>
    </p:spTree>
    <p:extLst>
      <p:ext uri="{BB962C8B-B14F-4D97-AF65-F5344CB8AC3E}">
        <p14:creationId xmlns:p14="http://schemas.microsoft.com/office/powerpoint/2010/main" val="2189959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000" spc="-1" dirty="0">
                <a:solidFill>
                  <a:srgbClr val="000000"/>
                </a:solidFill>
                <a:latin typeface="Abhaya Libre Regular"/>
              </a:rPr>
              <a:t>Κεφάλαιο</a:t>
            </a:r>
            <a:r>
              <a:rPr lang="sl-SI" sz="6000" spc="-1" dirty="0">
                <a:solidFill>
                  <a:srgbClr val="000000"/>
                </a:solidFill>
                <a:latin typeface="Abhaya Libre Regular"/>
              </a:rPr>
              <a:t> </a:t>
            </a:r>
            <a:r>
              <a:rPr lang="en-US" sz="6000" spc="-1" dirty="0">
                <a:solidFill>
                  <a:srgbClr val="000000"/>
                </a:solidFill>
                <a:latin typeface="Abhaya Libre Regular"/>
              </a:rPr>
              <a:t>5</a:t>
            </a:r>
            <a:r>
              <a:rPr lang="sl-SI" sz="6000" spc="-1" dirty="0">
                <a:solidFill>
                  <a:srgbClr val="000000"/>
                </a:solidFill>
                <a:latin typeface="Abhaya Libre Regular"/>
              </a:rPr>
              <a:t>: </a:t>
            </a:r>
            <a:r>
              <a:rPr lang="el-GR" sz="6000" dirty="0"/>
              <a:t>Βιβλίο γνώσης διαχείρισης έργων</a:t>
            </a:r>
            <a:endParaRPr lang="en-US" sz="6000" dirty="0"/>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6986528"/>
          </a:xfrm>
          <a:prstGeom prst="rect">
            <a:avLst/>
          </a:prstGeom>
        </p:spPr>
        <p:txBody>
          <a:bodyPr wrap="square">
            <a:spAutoFit/>
          </a:bodyPr>
          <a:lstStyle/>
          <a:p>
            <a:pPr algn="just"/>
            <a:r>
              <a:rPr lang="el-GR" sz="3200" b="1" dirty="0"/>
              <a:t>PMBOK διαδικασίες στην Ομάδα Διαδικασίας Προγραμματισμού </a:t>
            </a:r>
            <a:r>
              <a:rPr lang="sl-SI" sz="3200" b="1" dirty="0"/>
              <a:t>(2/2):</a:t>
            </a:r>
            <a:endParaRPr lang="en-US" sz="3200" b="1" dirty="0"/>
          </a:p>
          <a:p>
            <a:pPr marL="457200" indent="-457200" algn="just">
              <a:buFont typeface="Arial" panose="020B0604020202020204" pitchFamily="34" charset="0"/>
              <a:buChar char="•"/>
            </a:pPr>
            <a:r>
              <a:rPr lang="el-GR" sz="3200" dirty="0"/>
              <a:t>Εκτίμηση Κόστων</a:t>
            </a:r>
          </a:p>
          <a:p>
            <a:pPr marL="457200" indent="-457200" algn="just">
              <a:buFont typeface="Arial" panose="020B0604020202020204" pitchFamily="34" charset="0"/>
              <a:buChar char="•"/>
            </a:pPr>
            <a:r>
              <a:rPr lang="el-GR" sz="3200" dirty="0"/>
              <a:t>Καθορισμός Προϋπολογισμού</a:t>
            </a:r>
          </a:p>
          <a:p>
            <a:pPr marL="457200" indent="-457200" algn="just">
              <a:buFont typeface="Arial" panose="020B0604020202020204" pitchFamily="34" charset="0"/>
              <a:buChar char="•"/>
            </a:pPr>
            <a:r>
              <a:rPr lang="el-GR" sz="3200" dirty="0"/>
              <a:t>Προγραμματισμός Διαχείρισης Ποιότητας</a:t>
            </a:r>
          </a:p>
          <a:p>
            <a:pPr marL="457200" indent="-457200" algn="just">
              <a:buFont typeface="Arial" panose="020B0604020202020204" pitchFamily="34" charset="0"/>
              <a:buChar char="•"/>
            </a:pPr>
            <a:r>
              <a:rPr lang="el-GR" sz="3200" dirty="0"/>
              <a:t>Προγραμματισμός Διαχείρισης Πόρων</a:t>
            </a:r>
          </a:p>
          <a:p>
            <a:pPr marL="457200" indent="-457200" algn="just">
              <a:buFont typeface="Arial" panose="020B0604020202020204" pitchFamily="34" charset="0"/>
              <a:buChar char="•"/>
            </a:pPr>
            <a:r>
              <a:rPr lang="el-GR" sz="3200" dirty="0"/>
              <a:t>Εκτίμηση Πόρων Δραστηριοτήτων</a:t>
            </a:r>
          </a:p>
          <a:p>
            <a:pPr marL="457200" indent="-457200" algn="just">
              <a:buFont typeface="Arial" panose="020B0604020202020204" pitchFamily="34" charset="0"/>
              <a:buChar char="•"/>
            </a:pPr>
            <a:r>
              <a:rPr lang="el-GR" sz="3200" dirty="0"/>
              <a:t>Προγραμματισμός Διαχείρισης Επικοινωνίας</a:t>
            </a:r>
          </a:p>
          <a:p>
            <a:pPr marL="457200" indent="-457200" algn="just">
              <a:buFont typeface="Arial" panose="020B0604020202020204" pitchFamily="34" charset="0"/>
              <a:buChar char="•"/>
            </a:pPr>
            <a:r>
              <a:rPr lang="el-GR" sz="3200" dirty="0"/>
              <a:t>Προγραμματισμός Διαχείρισης Κινδύνων</a:t>
            </a:r>
          </a:p>
          <a:p>
            <a:pPr marL="457200" indent="-457200" algn="just">
              <a:buFont typeface="Arial" panose="020B0604020202020204" pitchFamily="34" charset="0"/>
              <a:buChar char="•"/>
            </a:pPr>
            <a:r>
              <a:rPr lang="el-GR" sz="3200" dirty="0"/>
              <a:t>Αναγνώριση Κινδύνων</a:t>
            </a:r>
          </a:p>
          <a:p>
            <a:pPr marL="457200" indent="-457200" algn="just">
              <a:buFont typeface="Arial" panose="020B0604020202020204" pitchFamily="34" charset="0"/>
              <a:buChar char="•"/>
            </a:pPr>
            <a:r>
              <a:rPr lang="el-GR" sz="3200" dirty="0"/>
              <a:t>Διενέργεια Ποιοτικής Ανάλυσης Κινδύνου</a:t>
            </a:r>
          </a:p>
          <a:p>
            <a:pPr marL="457200" indent="-457200" algn="just">
              <a:buFont typeface="Arial" panose="020B0604020202020204" pitchFamily="34" charset="0"/>
              <a:buChar char="•"/>
            </a:pPr>
            <a:r>
              <a:rPr lang="el-GR" sz="3200" dirty="0"/>
              <a:t>Διενέργεια Ποσοτικής Ανάλυσης Κινδύνου</a:t>
            </a:r>
          </a:p>
          <a:p>
            <a:pPr marL="457200" indent="-457200" algn="just">
              <a:buFont typeface="Arial" panose="020B0604020202020204" pitchFamily="34" charset="0"/>
              <a:buChar char="•"/>
            </a:pPr>
            <a:r>
              <a:rPr lang="el-GR" sz="3200" dirty="0"/>
              <a:t>Προγραμματισμός Αντιμετώπισης Κινδύνων</a:t>
            </a:r>
          </a:p>
          <a:p>
            <a:pPr marL="457200" indent="-457200" algn="just">
              <a:buFont typeface="Arial" panose="020B0604020202020204" pitchFamily="34" charset="0"/>
              <a:buChar char="•"/>
            </a:pPr>
            <a:r>
              <a:rPr lang="el-GR" sz="3200" dirty="0"/>
              <a:t>Προγραμματισμός Διαχείρισης Αντιστοίχισης Προμηθειών</a:t>
            </a:r>
          </a:p>
          <a:p>
            <a:pPr marL="457200" indent="-457200" algn="just">
              <a:buFont typeface="Arial" panose="020B0604020202020204" pitchFamily="34" charset="0"/>
              <a:buChar char="•"/>
            </a:pPr>
            <a:r>
              <a:rPr lang="el-GR" sz="3200" dirty="0"/>
              <a:t>Προγραμματισμός Εμπλοκής Ενδιαφερομένων</a:t>
            </a:r>
            <a:endParaRPr lang="sl-SI" sz="3200" dirty="0"/>
          </a:p>
        </p:txBody>
      </p:sp>
    </p:spTree>
    <p:extLst>
      <p:ext uri="{BB962C8B-B14F-4D97-AF65-F5344CB8AC3E}">
        <p14:creationId xmlns:p14="http://schemas.microsoft.com/office/powerpoint/2010/main" val="3939186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600" spc="-1" dirty="0">
                <a:solidFill>
                  <a:srgbClr val="000000"/>
                </a:solidFill>
                <a:latin typeface="Abhaya Libre Regular"/>
              </a:rPr>
              <a:t>Κεφάλαιο</a:t>
            </a:r>
            <a:r>
              <a:rPr lang="sl-SI" sz="6600" spc="-1" dirty="0">
                <a:solidFill>
                  <a:srgbClr val="000000"/>
                </a:solidFill>
                <a:latin typeface="Abhaya Libre Regular"/>
              </a:rPr>
              <a:t> </a:t>
            </a:r>
            <a:r>
              <a:rPr lang="en-US" sz="6600" spc="-1" dirty="0">
                <a:solidFill>
                  <a:srgbClr val="000000"/>
                </a:solidFill>
                <a:latin typeface="Abhaya Libre Regular"/>
              </a:rPr>
              <a:t>5</a:t>
            </a:r>
            <a:r>
              <a:rPr lang="sl-SI" sz="6600" spc="-1" dirty="0">
                <a:solidFill>
                  <a:srgbClr val="000000"/>
                </a:solidFill>
                <a:latin typeface="Abhaya Libre Regular"/>
              </a:rPr>
              <a:t>: </a:t>
            </a:r>
            <a:r>
              <a:rPr lang="el-GR" sz="6600" dirty="0"/>
              <a:t>Βιβλίο γνώσης διαχείρισης έργων</a:t>
            </a:r>
            <a:endParaRPr lang="en-US" sz="6600" dirty="0"/>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4524315"/>
          </a:xfrm>
          <a:prstGeom prst="rect">
            <a:avLst/>
          </a:prstGeom>
        </p:spPr>
        <p:txBody>
          <a:bodyPr wrap="square">
            <a:spAutoFit/>
          </a:bodyPr>
          <a:lstStyle/>
          <a:p>
            <a:pPr algn="just"/>
            <a:r>
              <a:rPr lang="sl-SI" sz="3200" b="1" dirty="0"/>
              <a:t>PMBOK </a:t>
            </a:r>
            <a:r>
              <a:rPr lang="el-GR" sz="3200" b="1" dirty="0"/>
              <a:t>διαδικασίες</a:t>
            </a:r>
            <a:r>
              <a:rPr lang="sl-SI" sz="3200" b="1" dirty="0"/>
              <a:t> </a:t>
            </a:r>
            <a:r>
              <a:rPr lang="el-GR" sz="3200" b="1" dirty="0"/>
              <a:t>στηνομάδα διαδικασίας εκτέλεσης</a:t>
            </a:r>
            <a:r>
              <a:rPr lang="sl-SI" sz="3200" b="1" dirty="0"/>
              <a:t>:</a:t>
            </a:r>
            <a:endParaRPr lang="el-GR" sz="3200" b="1" dirty="0"/>
          </a:p>
          <a:p>
            <a:pPr marL="457200" indent="-457200" algn="just">
              <a:buFont typeface="Arial" panose="020B0604020202020204" pitchFamily="34" charset="0"/>
              <a:buChar char="•"/>
            </a:pPr>
            <a:r>
              <a:rPr lang="el-GR" sz="3200" dirty="0"/>
              <a:t>Κατευθύνει και Διαχειρίζεται το Έργο του Έργου</a:t>
            </a:r>
          </a:p>
          <a:p>
            <a:pPr marL="457200" indent="-457200" algn="just">
              <a:buFont typeface="Arial" panose="020B0604020202020204" pitchFamily="34" charset="0"/>
              <a:buChar char="•"/>
            </a:pPr>
            <a:r>
              <a:rPr lang="el-GR" sz="3200" dirty="0"/>
              <a:t>Εκτελεί Εξασφάλιση Ποιότητας</a:t>
            </a:r>
          </a:p>
          <a:p>
            <a:pPr marL="457200" indent="-457200" algn="just">
              <a:buFont typeface="Arial" panose="020B0604020202020204" pitchFamily="34" charset="0"/>
              <a:buChar char="•"/>
            </a:pPr>
            <a:r>
              <a:rPr lang="el-GR" sz="3200" dirty="0"/>
              <a:t>Αποκτά Πόρους</a:t>
            </a:r>
          </a:p>
          <a:p>
            <a:pPr marL="457200" indent="-457200" algn="just">
              <a:buFont typeface="Arial" panose="020B0604020202020204" pitchFamily="34" charset="0"/>
              <a:buChar char="•"/>
            </a:pPr>
            <a:r>
              <a:rPr lang="el-GR" sz="3200" dirty="0"/>
              <a:t>Αναπτύσσει την Ομάδα</a:t>
            </a:r>
          </a:p>
          <a:p>
            <a:pPr marL="457200" indent="-457200" algn="just">
              <a:buFont typeface="Arial" panose="020B0604020202020204" pitchFamily="34" charset="0"/>
              <a:buChar char="•"/>
            </a:pPr>
            <a:r>
              <a:rPr lang="el-GR" sz="3200" dirty="0"/>
              <a:t>Διαχειρίζεται την Ομάδα</a:t>
            </a:r>
          </a:p>
          <a:p>
            <a:pPr marL="457200" indent="-457200" algn="just">
              <a:buFont typeface="Arial" panose="020B0604020202020204" pitchFamily="34" charset="0"/>
              <a:buChar char="•"/>
            </a:pPr>
            <a:r>
              <a:rPr lang="el-GR" sz="3200" dirty="0"/>
              <a:t>Διαχειρίζεται την Επικοινωνία</a:t>
            </a:r>
          </a:p>
          <a:p>
            <a:pPr marL="457200" indent="-457200" algn="just">
              <a:buFont typeface="Arial" panose="020B0604020202020204" pitchFamily="34" charset="0"/>
              <a:buChar char="•"/>
            </a:pPr>
            <a:r>
              <a:rPr lang="el-GR" sz="3200" dirty="0"/>
              <a:t>Πραγματοποιεί Προμήθειες</a:t>
            </a:r>
          </a:p>
          <a:p>
            <a:pPr marL="457200" indent="-457200" algn="just">
              <a:buFont typeface="Arial" panose="020B0604020202020204" pitchFamily="34" charset="0"/>
              <a:buChar char="•"/>
            </a:pPr>
            <a:r>
              <a:rPr lang="el-GR" sz="3200" dirty="0"/>
              <a:t>Διαχειρίζεται την Εμπλοκή Ενδιαφερομένων</a:t>
            </a:r>
            <a:endParaRPr lang="sl-SI" sz="3200" dirty="0"/>
          </a:p>
        </p:txBody>
      </p:sp>
    </p:spTree>
    <p:extLst>
      <p:ext uri="{BB962C8B-B14F-4D97-AF65-F5344CB8AC3E}">
        <p14:creationId xmlns:p14="http://schemas.microsoft.com/office/powerpoint/2010/main" val="2014149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000" spc="-1" dirty="0">
                <a:solidFill>
                  <a:srgbClr val="000000"/>
                </a:solidFill>
                <a:latin typeface="Abhaya Libre Regular"/>
              </a:rPr>
              <a:t>Κεφάλαιο</a:t>
            </a:r>
            <a:r>
              <a:rPr lang="sl-SI" sz="6000" spc="-1" dirty="0">
                <a:solidFill>
                  <a:srgbClr val="000000"/>
                </a:solidFill>
                <a:latin typeface="Abhaya Libre Regular"/>
              </a:rPr>
              <a:t> </a:t>
            </a:r>
            <a:r>
              <a:rPr lang="en-US" sz="6000" spc="-1" dirty="0">
                <a:solidFill>
                  <a:srgbClr val="000000"/>
                </a:solidFill>
                <a:latin typeface="Abhaya Libre Regular"/>
              </a:rPr>
              <a:t>5</a:t>
            </a:r>
            <a:r>
              <a:rPr lang="sl-SI" sz="6000" spc="-1" dirty="0">
                <a:solidFill>
                  <a:srgbClr val="000000"/>
                </a:solidFill>
                <a:latin typeface="Abhaya Libre Regular"/>
              </a:rPr>
              <a:t>: </a:t>
            </a:r>
            <a:r>
              <a:rPr lang="el-GR" sz="6000" dirty="0"/>
              <a:t>Βιβλίο γνώσης διαχείρισης έργων</a:t>
            </a:r>
            <a:endParaRPr lang="en-US" sz="6000" dirty="0"/>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6494085"/>
          </a:xfrm>
          <a:prstGeom prst="rect">
            <a:avLst/>
          </a:prstGeom>
        </p:spPr>
        <p:txBody>
          <a:bodyPr wrap="square">
            <a:spAutoFit/>
          </a:bodyPr>
          <a:lstStyle/>
          <a:p>
            <a:pPr algn="just"/>
            <a:r>
              <a:rPr lang="sl-SI" sz="3200" b="1" dirty="0"/>
              <a:t>PMBOK </a:t>
            </a:r>
            <a:r>
              <a:rPr lang="el-GR" sz="3200" b="1" dirty="0"/>
              <a:t>διαδικασίες στην Ομάδα Διαδικασίας Παρακολούθησης και Ελέγχου</a:t>
            </a:r>
            <a:r>
              <a:rPr lang="en-US" sz="3200" b="1" dirty="0"/>
              <a:t>:</a:t>
            </a:r>
          </a:p>
          <a:p>
            <a:pPr marL="457200" indent="-457200" algn="just">
              <a:buFont typeface="Arial" panose="020B0604020202020204" pitchFamily="34" charset="0"/>
              <a:buChar char="•"/>
            </a:pPr>
            <a:r>
              <a:rPr lang="el-GR" sz="3200" dirty="0"/>
              <a:t>Παρακολουθεί και Ελέγχει την Εκτέλεση του Έργου</a:t>
            </a:r>
          </a:p>
          <a:p>
            <a:pPr marL="457200" indent="-457200" algn="just">
              <a:buFont typeface="Arial" panose="020B0604020202020204" pitchFamily="34" charset="0"/>
              <a:buChar char="•"/>
            </a:pPr>
            <a:r>
              <a:rPr lang="el-GR" sz="3200" dirty="0"/>
              <a:t>Πραγματοποιεί Ολοκληρωμένο Έλεγχο Αλλαγών</a:t>
            </a:r>
          </a:p>
          <a:p>
            <a:pPr marL="457200" indent="-457200" algn="just">
              <a:buFont typeface="Arial" panose="020B0604020202020204" pitchFamily="34" charset="0"/>
              <a:buChar char="•"/>
            </a:pPr>
            <a:r>
              <a:rPr lang="el-GR" sz="3200" dirty="0"/>
              <a:t>Επικυρώνει το Πεδίο</a:t>
            </a:r>
          </a:p>
          <a:p>
            <a:pPr marL="457200" indent="-457200" algn="just">
              <a:buFont typeface="Arial" panose="020B0604020202020204" pitchFamily="34" charset="0"/>
              <a:buChar char="•"/>
            </a:pPr>
            <a:r>
              <a:rPr lang="el-GR" sz="3200" dirty="0"/>
              <a:t>Ελέγχει το Πεδίο</a:t>
            </a:r>
          </a:p>
          <a:p>
            <a:pPr marL="457200" indent="-457200" algn="just">
              <a:buFont typeface="Arial" panose="020B0604020202020204" pitchFamily="34" charset="0"/>
              <a:buChar char="•"/>
            </a:pPr>
            <a:r>
              <a:rPr lang="el-GR" sz="3200" dirty="0"/>
              <a:t>Ελέγχει το Πρόγραμμα</a:t>
            </a:r>
          </a:p>
          <a:p>
            <a:pPr marL="457200" indent="-457200" algn="just">
              <a:buFont typeface="Arial" panose="020B0604020202020204" pitchFamily="34" charset="0"/>
              <a:buChar char="•"/>
            </a:pPr>
            <a:r>
              <a:rPr lang="el-GR" sz="3200" dirty="0"/>
              <a:t>Ελέγχει το Κόστος</a:t>
            </a:r>
          </a:p>
          <a:p>
            <a:pPr marL="457200" indent="-457200" algn="just">
              <a:buFont typeface="Arial" panose="020B0604020202020204" pitchFamily="34" charset="0"/>
              <a:buChar char="•"/>
            </a:pPr>
            <a:r>
              <a:rPr lang="el-GR" sz="3200" dirty="0"/>
              <a:t>Ελέγχει την Ποιότητα</a:t>
            </a:r>
          </a:p>
          <a:p>
            <a:pPr marL="457200" indent="-457200" algn="just">
              <a:buFont typeface="Arial" panose="020B0604020202020204" pitchFamily="34" charset="0"/>
              <a:buChar char="•"/>
            </a:pPr>
            <a:r>
              <a:rPr lang="el-GR" sz="3200" dirty="0"/>
              <a:t>Ελέγχει τους Πόρους</a:t>
            </a:r>
          </a:p>
          <a:p>
            <a:pPr marL="457200" indent="-457200" algn="just">
              <a:buFont typeface="Arial" panose="020B0604020202020204" pitchFamily="34" charset="0"/>
              <a:buChar char="•"/>
            </a:pPr>
            <a:r>
              <a:rPr lang="el-GR" sz="3200" dirty="0"/>
              <a:t>Παρακολουθεί την Επικοινωνία</a:t>
            </a:r>
          </a:p>
          <a:p>
            <a:pPr marL="457200" indent="-457200" algn="just">
              <a:buFont typeface="Arial" panose="020B0604020202020204" pitchFamily="34" charset="0"/>
              <a:buChar char="•"/>
            </a:pPr>
            <a:r>
              <a:rPr lang="el-GR" sz="3200" dirty="0"/>
              <a:t>Ελέγχει τους Κινδύνους</a:t>
            </a:r>
          </a:p>
          <a:p>
            <a:pPr marL="457200" indent="-457200" algn="just">
              <a:buFont typeface="Arial" panose="020B0604020202020204" pitchFamily="34" charset="0"/>
              <a:buChar char="•"/>
            </a:pPr>
            <a:r>
              <a:rPr lang="el-GR" sz="3200" dirty="0"/>
              <a:t>Ελέγχει τις Προμήθειες</a:t>
            </a:r>
          </a:p>
          <a:p>
            <a:pPr marL="457200" indent="-457200" algn="just">
              <a:buFont typeface="Arial" panose="020B0604020202020204" pitchFamily="34" charset="0"/>
              <a:buChar char="•"/>
            </a:pPr>
            <a:r>
              <a:rPr lang="el-GR" sz="3200" dirty="0"/>
              <a:t>Παρακολουθεί την Εμπλοκή Ενδιαφερομένων</a:t>
            </a:r>
            <a:endParaRPr lang="sl-SI" sz="3200" dirty="0"/>
          </a:p>
        </p:txBody>
      </p:sp>
    </p:spTree>
    <p:extLst>
      <p:ext uri="{BB962C8B-B14F-4D97-AF65-F5344CB8AC3E}">
        <p14:creationId xmlns:p14="http://schemas.microsoft.com/office/powerpoint/2010/main" val="3216855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600" spc="-1" dirty="0">
                <a:solidFill>
                  <a:srgbClr val="000000"/>
                </a:solidFill>
                <a:latin typeface="Abhaya Libre Regular"/>
              </a:rPr>
              <a:t>Κεφάλαιο</a:t>
            </a:r>
            <a:r>
              <a:rPr lang="sl-SI" sz="6600" spc="-1" dirty="0">
                <a:solidFill>
                  <a:srgbClr val="000000"/>
                </a:solidFill>
                <a:latin typeface="Abhaya Libre Regular"/>
              </a:rPr>
              <a:t> </a:t>
            </a:r>
            <a:r>
              <a:rPr lang="en-US" sz="6600" spc="-1" dirty="0">
                <a:solidFill>
                  <a:srgbClr val="000000"/>
                </a:solidFill>
                <a:latin typeface="Abhaya Libre Regular"/>
              </a:rPr>
              <a:t>5</a:t>
            </a:r>
            <a:r>
              <a:rPr lang="sl-SI" sz="6600" spc="-1" dirty="0">
                <a:solidFill>
                  <a:srgbClr val="000000"/>
                </a:solidFill>
                <a:latin typeface="Abhaya Libre Regular"/>
              </a:rPr>
              <a:t>: </a:t>
            </a:r>
            <a:r>
              <a:rPr lang="el-GR" sz="6600" dirty="0"/>
              <a:t>Βιβλίο γνώσης διαχείρισης έργων</a:t>
            </a:r>
            <a:endParaRPr lang="en-US" sz="6600" dirty="0"/>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1569660"/>
          </a:xfrm>
          <a:prstGeom prst="rect">
            <a:avLst/>
          </a:prstGeom>
        </p:spPr>
        <p:txBody>
          <a:bodyPr wrap="square">
            <a:spAutoFit/>
          </a:bodyPr>
          <a:lstStyle/>
          <a:p>
            <a:pPr algn="just"/>
            <a:r>
              <a:rPr lang="sl-SI" sz="3200" b="1" dirty="0"/>
              <a:t>PMBOK </a:t>
            </a:r>
            <a:r>
              <a:rPr lang="el-GR" sz="3200" b="1" dirty="0"/>
              <a:t>διαδικασίες στην Ομάδα Διαδικασίας Ολοκλήρωσης:</a:t>
            </a:r>
            <a:endParaRPr lang="en-US" sz="3200" b="1" dirty="0"/>
          </a:p>
          <a:p>
            <a:pPr marL="457200" indent="-457200" algn="just">
              <a:buFont typeface="Arial" panose="020B0604020202020204" pitchFamily="34" charset="0"/>
              <a:buChar char="•"/>
            </a:pPr>
            <a:r>
              <a:rPr lang="el-GR" sz="3200" dirty="0"/>
              <a:t>Ολοκλήρωση Έργου ή Φάσης</a:t>
            </a:r>
          </a:p>
          <a:p>
            <a:pPr marL="457200" indent="-457200" algn="just">
              <a:buFont typeface="Arial" panose="020B0604020202020204" pitchFamily="34" charset="0"/>
              <a:buChar char="•"/>
            </a:pPr>
            <a:r>
              <a:rPr lang="el-GR" sz="3200" dirty="0"/>
              <a:t>Ολοκλήρωση Προμηθειών</a:t>
            </a:r>
            <a:endParaRPr lang="sl-SI" sz="3200" dirty="0"/>
          </a:p>
        </p:txBody>
      </p:sp>
    </p:spTree>
    <p:extLst>
      <p:ext uri="{BB962C8B-B14F-4D97-AF65-F5344CB8AC3E}">
        <p14:creationId xmlns:p14="http://schemas.microsoft.com/office/powerpoint/2010/main" val="2920444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600" spc="-1" dirty="0">
                <a:solidFill>
                  <a:srgbClr val="000000"/>
                </a:solidFill>
                <a:latin typeface="Abhaya Libre Regular"/>
              </a:rPr>
              <a:t>Κεφάλαιο</a:t>
            </a:r>
            <a:r>
              <a:rPr lang="sl-SI" sz="6600" spc="-1" dirty="0">
                <a:solidFill>
                  <a:srgbClr val="000000"/>
                </a:solidFill>
                <a:latin typeface="Abhaya Libre Regular"/>
              </a:rPr>
              <a:t> </a:t>
            </a:r>
            <a:r>
              <a:rPr lang="en-US" sz="6600" spc="-1" dirty="0">
                <a:solidFill>
                  <a:srgbClr val="000000"/>
                </a:solidFill>
                <a:latin typeface="Abhaya Libre Regular"/>
              </a:rPr>
              <a:t>5</a:t>
            </a:r>
            <a:r>
              <a:rPr lang="sl-SI" sz="6600" spc="-1" dirty="0">
                <a:solidFill>
                  <a:srgbClr val="000000"/>
                </a:solidFill>
                <a:latin typeface="Abhaya Libre Regular"/>
              </a:rPr>
              <a:t>: </a:t>
            </a:r>
            <a:r>
              <a:rPr lang="el-GR" sz="6600" dirty="0"/>
              <a:t>Βιβλίο γνώσης διαχείρισης έργων</a:t>
            </a:r>
            <a:endParaRPr lang="en-US" sz="6600" dirty="0"/>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6001643"/>
          </a:xfrm>
          <a:prstGeom prst="rect">
            <a:avLst/>
          </a:prstGeom>
        </p:spPr>
        <p:txBody>
          <a:bodyPr wrap="square">
            <a:spAutoFit/>
          </a:bodyPr>
          <a:lstStyle/>
          <a:p>
            <a:pPr algn="just"/>
            <a:r>
              <a:rPr lang="el-GR" sz="3200" b="1" dirty="0"/>
              <a:t>Βέλτιστες πρακτικές που</a:t>
            </a:r>
            <a:r>
              <a:rPr lang="en-US" sz="3200" b="1" dirty="0"/>
              <a:t> </a:t>
            </a:r>
            <a:r>
              <a:rPr lang="el-GR" sz="3200" b="1" dirty="0"/>
              <a:t>συστήνονται από το </a:t>
            </a:r>
            <a:r>
              <a:rPr lang="sl-SI" sz="3200" b="1" dirty="0"/>
              <a:t>PMBOK (1/4)</a:t>
            </a:r>
          </a:p>
          <a:p>
            <a:pPr algn="just"/>
            <a:r>
              <a:rPr lang="el-GR" sz="3200" dirty="0"/>
              <a:t>Ο Οδηγός του Βιβλίου Αναφοράς για την Διοίκηση Έργων (PMBOK) προτείνει μια σειρά από βέλτιστες πρακτικές για τη διαχείριση έργων, οι οποίες περιλαμβάνουν:</a:t>
            </a:r>
          </a:p>
          <a:p>
            <a:pPr algn="just"/>
            <a:endParaRPr lang="en-US" sz="3200" dirty="0"/>
          </a:p>
          <a:p>
            <a:pPr marL="457200" indent="-457200" algn="just">
              <a:buFont typeface="Arial" panose="020B0604020202020204" pitchFamily="34" charset="0"/>
              <a:buChar char="•"/>
            </a:pPr>
            <a:r>
              <a:rPr lang="el-GR" sz="3200" b="1" dirty="0"/>
              <a:t>Ορισμός αντικειμένων του έργου</a:t>
            </a:r>
            <a:r>
              <a:rPr lang="en-US" sz="3200" dirty="0"/>
              <a:t>: </a:t>
            </a:r>
            <a:r>
              <a:rPr lang="el-GR" sz="3200" dirty="0"/>
              <a:t>Ο καθορισμός με σαφήνεια των αντικειμένων και των κριτηρίων επιτυχίας του έργου είναι σημαντικό για να διασφαλιστεί ότι όλοι οι εμπλεκόμενοι κατανοούν τον στόχο του έργου.</a:t>
            </a:r>
            <a:endParaRPr lang="en-US" sz="3200" dirty="0"/>
          </a:p>
          <a:p>
            <a:pPr algn="just"/>
            <a:endParaRPr lang="en-US" sz="3200" dirty="0"/>
          </a:p>
          <a:p>
            <a:pPr marL="457200" indent="-457200" algn="just">
              <a:buFont typeface="Arial" panose="020B0604020202020204" pitchFamily="34" charset="0"/>
              <a:buChar char="•"/>
            </a:pPr>
            <a:r>
              <a:rPr lang="el-GR" sz="3200" b="1" dirty="0"/>
              <a:t>Ανάπτυξη ενός σχεδίου έργου</a:t>
            </a:r>
            <a:r>
              <a:rPr lang="en-US" sz="3200" dirty="0"/>
              <a:t>: </a:t>
            </a:r>
            <a:r>
              <a:rPr lang="el-GR" sz="3200" dirty="0"/>
              <a:t>Η ανάπτυξη ενός συνεκτικού σχεδίου έργου που περιλαμβάνει ένα πρόγραμμα, έναν προϋπολογισμό και ένα σχέδιο πόρων είναι κρίσιμη για να διασφαλιστεί ότι το έργο προχωρά σωστά και ολοκληρώνεται εγκαίρως και εντός του προϋπολογισμού.</a:t>
            </a:r>
            <a:endParaRPr lang="en-US" sz="3200" dirty="0"/>
          </a:p>
        </p:txBody>
      </p:sp>
    </p:spTree>
    <p:extLst>
      <p:ext uri="{BB962C8B-B14F-4D97-AF65-F5344CB8AC3E}">
        <p14:creationId xmlns:p14="http://schemas.microsoft.com/office/powerpoint/2010/main" val="3999075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000" spc="-1" dirty="0">
                <a:solidFill>
                  <a:srgbClr val="000000"/>
                </a:solidFill>
                <a:latin typeface="Abhaya Libre Regular"/>
              </a:rPr>
              <a:t>Κεφάλαιο</a:t>
            </a:r>
            <a:r>
              <a:rPr lang="sl-SI" sz="6000" spc="-1" dirty="0">
                <a:solidFill>
                  <a:srgbClr val="000000"/>
                </a:solidFill>
                <a:latin typeface="Abhaya Libre Regular"/>
              </a:rPr>
              <a:t> </a:t>
            </a:r>
            <a:r>
              <a:rPr lang="en-US" sz="6000" spc="-1" dirty="0">
                <a:solidFill>
                  <a:srgbClr val="000000"/>
                </a:solidFill>
                <a:latin typeface="Abhaya Libre Regular"/>
              </a:rPr>
              <a:t>5</a:t>
            </a:r>
            <a:r>
              <a:rPr lang="sl-SI" sz="6000" spc="-1" dirty="0">
                <a:solidFill>
                  <a:srgbClr val="000000"/>
                </a:solidFill>
                <a:latin typeface="Abhaya Libre Regular"/>
              </a:rPr>
              <a:t>: </a:t>
            </a:r>
            <a:r>
              <a:rPr lang="el-GR" sz="6000" dirty="0"/>
              <a:t>Βιβλίο γνώσης διαχείρισης έργων</a:t>
            </a:r>
            <a:endParaRPr lang="en-US" sz="6000" dirty="0"/>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5509200"/>
          </a:xfrm>
          <a:prstGeom prst="rect">
            <a:avLst/>
          </a:prstGeom>
        </p:spPr>
        <p:txBody>
          <a:bodyPr wrap="square">
            <a:spAutoFit/>
          </a:bodyPr>
          <a:lstStyle/>
          <a:p>
            <a:pPr algn="just"/>
            <a:r>
              <a:rPr lang="el-GR" sz="3200" b="1" dirty="0"/>
              <a:t>Βέλτιστες πρακτικές που</a:t>
            </a:r>
            <a:r>
              <a:rPr lang="en-US" sz="3200" b="1" dirty="0"/>
              <a:t> </a:t>
            </a:r>
            <a:r>
              <a:rPr lang="el-GR" sz="3200" b="1" dirty="0"/>
              <a:t>συστήνονται από το </a:t>
            </a:r>
            <a:r>
              <a:rPr lang="sl-SI" sz="3200" b="1" dirty="0"/>
              <a:t>PMBOK</a:t>
            </a:r>
            <a:r>
              <a:rPr lang="en-US" sz="3200" b="1" dirty="0"/>
              <a:t> </a:t>
            </a:r>
            <a:r>
              <a:rPr lang="sl-SI" sz="3200" b="1" dirty="0"/>
              <a:t>PMBOK (2/4)</a:t>
            </a:r>
          </a:p>
          <a:p>
            <a:pPr algn="just"/>
            <a:r>
              <a:rPr lang="el-GR" sz="3200" dirty="0"/>
              <a:t>Ο Οδηγός του Βιβλίου Αναφοράς για την Διοίκηση Έργων (PMBOK) προτείνει μια σειρά από βέλτιστες πρακτικές για τη διαχείριση έργων, οι οποίες περιλαμβάνουν:</a:t>
            </a:r>
            <a:endParaRPr lang="en-US" sz="3200" dirty="0"/>
          </a:p>
          <a:p>
            <a:pPr algn="just"/>
            <a:endParaRPr lang="en-US" sz="3200" dirty="0"/>
          </a:p>
          <a:p>
            <a:pPr marL="457200" indent="-457200" algn="just">
              <a:buFont typeface="Arial" panose="020B0604020202020204" pitchFamily="34" charset="0"/>
              <a:buChar char="•"/>
            </a:pPr>
            <a:r>
              <a:rPr lang="el-GR" sz="3200" b="1" dirty="0"/>
              <a:t>Αποτελεσματική επικοινωνία:</a:t>
            </a:r>
            <a:r>
              <a:rPr lang="en-US" sz="3200" b="1" dirty="0"/>
              <a:t> </a:t>
            </a:r>
            <a:r>
              <a:rPr lang="el-GR" sz="3200" dirty="0"/>
              <a:t>Η αποτελεσματική επικοινωνία είναι ζωτικής σημασίας για να διασφαλιστεί ότι όλοι οι εμπλεκόμενοι στο έργο ενημερώνονται, συμμετέχουν και εργάζονται από κοινού προς τους ίδιους στόχους.</a:t>
            </a:r>
            <a:endParaRPr lang="en-US" sz="3200" dirty="0"/>
          </a:p>
          <a:p>
            <a:pPr algn="just"/>
            <a:endParaRPr lang="en-US" sz="3200" dirty="0"/>
          </a:p>
          <a:p>
            <a:pPr marL="457200" indent="-457200" algn="just">
              <a:buFont typeface="Arial" panose="020B0604020202020204" pitchFamily="34" charset="0"/>
              <a:buChar char="•"/>
            </a:pPr>
            <a:r>
              <a:rPr lang="el-GR" sz="3200" b="1" dirty="0"/>
              <a:t>Διαχείριση κινδύνων</a:t>
            </a:r>
            <a:r>
              <a:rPr lang="en-US" sz="3200" dirty="0"/>
              <a:t>: </a:t>
            </a:r>
            <a:r>
              <a:rPr lang="el-GR" sz="3200" dirty="0"/>
              <a:t>Η αναγνώριση, αξιολόγηση και διαχείριση των κινδύνων κατά τη διάρκεια του κύκλου ζωής του έργου μπορεί να βοηθήσει στη μείωση πιθανών προβλημάτων και να εξασφαλίσει ότι το έργο προχωρά σωστά.</a:t>
            </a:r>
            <a:endParaRPr lang="en-US" sz="3200" dirty="0"/>
          </a:p>
        </p:txBody>
      </p:sp>
    </p:spTree>
    <p:extLst>
      <p:ext uri="{BB962C8B-B14F-4D97-AF65-F5344CB8AC3E}">
        <p14:creationId xmlns:p14="http://schemas.microsoft.com/office/powerpoint/2010/main" val="2241925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600" spc="-1" dirty="0">
                <a:solidFill>
                  <a:srgbClr val="000000"/>
                </a:solidFill>
                <a:latin typeface="Abhaya Libre Regular"/>
              </a:rPr>
              <a:t>Κεφάλαιο</a:t>
            </a:r>
            <a:r>
              <a:rPr lang="sl-SI" sz="6600" spc="-1" dirty="0">
                <a:solidFill>
                  <a:srgbClr val="000000"/>
                </a:solidFill>
                <a:latin typeface="Abhaya Libre Regular"/>
              </a:rPr>
              <a:t> </a:t>
            </a:r>
            <a:r>
              <a:rPr lang="en-US" sz="6600" spc="-1" dirty="0">
                <a:solidFill>
                  <a:srgbClr val="000000"/>
                </a:solidFill>
                <a:latin typeface="Abhaya Libre Regular"/>
              </a:rPr>
              <a:t>5</a:t>
            </a:r>
            <a:r>
              <a:rPr lang="sl-SI" sz="6600" spc="-1" dirty="0">
                <a:solidFill>
                  <a:srgbClr val="000000"/>
                </a:solidFill>
                <a:latin typeface="Abhaya Libre Regular"/>
              </a:rPr>
              <a:t>: </a:t>
            </a:r>
            <a:r>
              <a:rPr lang="el-GR" sz="6600" dirty="0"/>
              <a:t>Βιβλίο γνώσης διαχείρισης έργων</a:t>
            </a:r>
            <a:endParaRPr lang="en-US" sz="6600" dirty="0"/>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6494085"/>
          </a:xfrm>
          <a:prstGeom prst="rect">
            <a:avLst/>
          </a:prstGeom>
        </p:spPr>
        <p:txBody>
          <a:bodyPr wrap="square">
            <a:spAutoFit/>
          </a:bodyPr>
          <a:lstStyle/>
          <a:p>
            <a:pPr algn="just"/>
            <a:r>
              <a:rPr lang="el-GR" sz="3200" b="1" dirty="0"/>
              <a:t>Βέλτιστες πρακτικές που συστήνονται από το </a:t>
            </a:r>
            <a:r>
              <a:rPr lang="sl-SI" sz="3200" b="1" dirty="0"/>
              <a:t>PMBOK (3/4)</a:t>
            </a:r>
          </a:p>
          <a:p>
            <a:pPr algn="just"/>
            <a:r>
              <a:rPr lang="el-GR" sz="3200" dirty="0"/>
              <a:t>Ο Οδηγός του Βιβλίου Αναφοράς για την Διοίκηση Έργων (PMBOK) προτείνει μια σειρά από βέλτιστες πρακτικές για τη διαχείριση έργων, οι οποίες περιλαμβάνουν:</a:t>
            </a:r>
            <a:endParaRPr lang="en-US" sz="3200" dirty="0"/>
          </a:p>
          <a:p>
            <a:pPr algn="just"/>
            <a:endParaRPr lang="en-US" sz="3200" dirty="0"/>
          </a:p>
          <a:p>
            <a:pPr marL="457200" indent="-457200" algn="just">
              <a:buFont typeface="Arial" panose="020B0604020202020204" pitchFamily="34" charset="0"/>
              <a:buChar char="•"/>
            </a:pPr>
            <a:r>
              <a:rPr lang="el-GR" sz="3200" b="1" dirty="0"/>
              <a:t>Συμμετοχή ενδιαφερομένων: </a:t>
            </a:r>
            <a:r>
              <a:rPr lang="el-GR" sz="3200" dirty="0"/>
              <a:t>Η συμμετοχή των ενδιαφερομένων κατά τη διάρκεια του έργου μπορεί να βοηθήσει στη διασφάλιση ότι οι ανάγκες και οι προσδοκίες τους κατανοούνται και αντιμετωπίζονται, πράγμα που μπορεί να οδηγήσει σε μεγαλύτερη υποστήριξη και συμμετοχή για το έργο.</a:t>
            </a:r>
            <a:endParaRPr lang="en-US" sz="3200" dirty="0"/>
          </a:p>
          <a:p>
            <a:pPr marL="457200" indent="-457200" algn="just">
              <a:buFont typeface="Arial" panose="020B0604020202020204" pitchFamily="34" charset="0"/>
              <a:buChar char="•"/>
            </a:pPr>
            <a:endParaRPr lang="en-US" sz="3200" dirty="0"/>
          </a:p>
          <a:p>
            <a:pPr marL="457200" indent="-457200" algn="just">
              <a:buFont typeface="Arial" panose="020B0604020202020204" pitchFamily="34" charset="0"/>
              <a:buChar char="•"/>
            </a:pPr>
            <a:r>
              <a:rPr lang="el-GR" sz="3200" b="1" dirty="0"/>
              <a:t>Παρακολούθηση και έλεγχος της απόδοσης του έργου:</a:t>
            </a:r>
            <a:r>
              <a:rPr lang="en-US" sz="3200" b="1" dirty="0"/>
              <a:t> </a:t>
            </a:r>
            <a:r>
              <a:rPr lang="el-GR" sz="3200" dirty="0"/>
              <a:t>Η συνεχής παρακολούθηση της απόδοσης του έργου σε σχέση με το σχέδιο του έργου και οι απαιτούμενες προσαρμογές μπορούν να βοηθήσουν στη διασφάλιση ότι το έργο προχωρά σωστά και ολοκληρώνεται με επιτυχία.</a:t>
            </a:r>
            <a:endParaRPr lang="en-US" sz="3200" dirty="0"/>
          </a:p>
        </p:txBody>
      </p:sp>
    </p:spTree>
    <p:extLst>
      <p:ext uri="{BB962C8B-B14F-4D97-AF65-F5344CB8AC3E}">
        <p14:creationId xmlns:p14="http://schemas.microsoft.com/office/powerpoint/2010/main" val="4002258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600" spc="-1" dirty="0">
                <a:solidFill>
                  <a:srgbClr val="000000"/>
                </a:solidFill>
                <a:latin typeface="Abhaya Libre Regular"/>
              </a:rPr>
              <a:t>Κεφάλαιο</a:t>
            </a:r>
            <a:r>
              <a:rPr lang="sl-SI" sz="6600" spc="-1" dirty="0">
                <a:solidFill>
                  <a:srgbClr val="000000"/>
                </a:solidFill>
                <a:latin typeface="Abhaya Libre Regular"/>
              </a:rPr>
              <a:t> </a:t>
            </a:r>
            <a:r>
              <a:rPr lang="en-US" sz="6600" spc="-1" dirty="0">
                <a:solidFill>
                  <a:srgbClr val="000000"/>
                </a:solidFill>
                <a:latin typeface="Abhaya Libre Regular"/>
              </a:rPr>
              <a:t>5</a:t>
            </a:r>
            <a:r>
              <a:rPr lang="sl-SI" sz="6600" spc="-1" dirty="0">
                <a:solidFill>
                  <a:srgbClr val="000000"/>
                </a:solidFill>
                <a:latin typeface="Abhaya Libre Regular"/>
              </a:rPr>
              <a:t>: </a:t>
            </a:r>
            <a:r>
              <a:rPr lang="el-GR" sz="6600" dirty="0"/>
              <a:t>Βιβλίο γνώσης διαχείρισης έργων</a:t>
            </a:r>
            <a:endParaRPr lang="en-US" sz="6600" dirty="0"/>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4031873"/>
          </a:xfrm>
          <a:prstGeom prst="rect">
            <a:avLst/>
          </a:prstGeom>
        </p:spPr>
        <p:txBody>
          <a:bodyPr wrap="square">
            <a:spAutoFit/>
          </a:bodyPr>
          <a:lstStyle/>
          <a:p>
            <a:pPr algn="just"/>
            <a:r>
              <a:rPr lang="el-GR" sz="3200" b="1" dirty="0"/>
              <a:t>Βέλτιστες πρακτικές που συστήνονται από το </a:t>
            </a:r>
            <a:r>
              <a:rPr lang="sl-SI" sz="3200" b="1" dirty="0"/>
              <a:t>PMBOK (4/4)</a:t>
            </a:r>
          </a:p>
          <a:p>
            <a:pPr algn="just"/>
            <a:r>
              <a:rPr lang="el-GR" sz="3200" dirty="0"/>
              <a:t>Ο Οδηγός του Βιβλίου Αναφοράς για τη Διοίκηση Έργων (PMBOK) προτείνει μια σειρά από βέλτιστες πρακτικές για τη διαχείριση έργων, οι οποίες περιλαμβάνουν:</a:t>
            </a:r>
            <a:endParaRPr lang="en-US" sz="3200" dirty="0"/>
          </a:p>
          <a:p>
            <a:pPr algn="just"/>
            <a:endParaRPr lang="en-US" sz="3200" dirty="0"/>
          </a:p>
          <a:p>
            <a:pPr marL="457200" indent="-457200" algn="just">
              <a:buFont typeface="Arial" panose="020B0604020202020204" pitchFamily="34" charset="0"/>
              <a:buChar char="•"/>
            </a:pPr>
            <a:r>
              <a:rPr lang="el-GR" sz="3200" b="1" dirty="0"/>
              <a:t>Συνεχής βελτίωση: </a:t>
            </a:r>
            <a:r>
              <a:rPr lang="el-GR" sz="3200" dirty="0"/>
              <a:t>Η τεκμηρίωση των διδαγμάτων που αποκομίστηκαν και η πραγματοποίηση βελτιώσεων στις διαδικασίες και τις διαδικασίες του έργου μπορούν να βοηθήσουν στη βελτίωση μελλοντικών έργων και να αποφευχθούν παρόμοια προβλήματα ή προκλήσεις.</a:t>
            </a:r>
            <a:endParaRPr lang="en-US" sz="3200" dirty="0"/>
          </a:p>
        </p:txBody>
      </p:sp>
    </p:spTree>
    <p:extLst>
      <p:ext uri="{BB962C8B-B14F-4D97-AF65-F5344CB8AC3E}">
        <p14:creationId xmlns:p14="http://schemas.microsoft.com/office/powerpoint/2010/main" val="1007182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600" spc="-1" dirty="0">
                <a:solidFill>
                  <a:srgbClr val="000000"/>
                </a:solidFill>
                <a:latin typeface="Abhaya Libre Regular"/>
              </a:rPr>
              <a:t>Κεφάλαιο</a:t>
            </a:r>
            <a:r>
              <a:rPr lang="sl-SI" sz="6600" spc="-1" dirty="0">
                <a:solidFill>
                  <a:srgbClr val="000000"/>
                </a:solidFill>
                <a:latin typeface="Abhaya Libre Regular"/>
              </a:rPr>
              <a:t> </a:t>
            </a:r>
            <a:r>
              <a:rPr lang="en-US" sz="6600" spc="-1" dirty="0">
                <a:solidFill>
                  <a:srgbClr val="000000"/>
                </a:solidFill>
                <a:latin typeface="Abhaya Libre Regular"/>
              </a:rPr>
              <a:t>5</a:t>
            </a:r>
            <a:r>
              <a:rPr lang="sl-SI" sz="6600" spc="-1" dirty="0">
                <a:solidFill>
                  <a:srgbClr val="000000"/>
                </a:solidFill>
                <a:latin typeface="Abhaya Libre Regular"/>
              </a:rPr>
              <a:t>: </a:t>
            </a:r>
            <a:r>
              <a:rPr lang="el-GR" sz="6600" dirty="0"/>
              <a:t>Βιβλίο γνώσης διαχείρισης έργων</a:t>
            </a:r>
            <a:endParaRPr lang="en-US" sz="6600" dirty="0"/>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6001643"/>
          </a:xfrm>
          <a:prstGeom prst="rect">
            <a:avLst/>
          </a:prstGeom>
        </p:spPr>
        <p:txBody>
          <a:bodyPr wrap="square">
            <a:spAutoFit/>
          </a:bodyPr>
          <a:lstStyle/>
          <a:p>
            <a:pPr algn="just"/>
            <a:r>
              <a:rPr lang="el-GR" sz="3200" b="1" dirty="0"/>
              <a:t>Παράδειγμα έργου περιφερειακής ανάπτυξης καθοδηγούμενο από το</a:t>
            </a:r>
            <a:r>
              <a:rPr lang="en-US" sz="3200" b="1" dirty="0"/>
              <a:t> </a:t>
            </a:r>
            <a:r>
              <a:rPr lang="sl-SI" sz="3200" b="1" dirty="0"/>
              <a:t>PMBOK (1/2)</a:t>
            </a:r>
          </a:p>
          <a:p>
            <a:pPr algn="just"/>
            <a:endParaRPr lang="sl-SI" sz="3200" dirty="0"/>
          </a:p>
          <a:p>
            <a:pPr algn="just"/>
            <a:r>
              <a:rPr lang="el-GR" sz="3200" dirty="0"/>
              <a:t>Ένα παράδειγμα είναι το έργο της Αρχής Περιφερειακής Μεταφοράς του Southeast Michigan Council of Governments (SEMCOG).</a:t>
            </a:r>
          </a:p>
          <a:p>
            <a:pPr algn="just"/>
            <a:endParaRPr lang="en-US" sz="3200" dirty="0"/>
          </a:p>
          <a:p>
            <a:pPr algn="just"/>
            <a:r>
              <a:rPr lang="el-GR" sz="3200" dirty="0"/>
              <a:t>Το SEMCOG είναι ένα συμβούλιο τοπικών κυβερνήσεων στο νοτιοανατολικό Μίσιγκαν που εργάζεται για τη βελτίωση των μεταφορών, της χρήσης του εδάφους και της οικονομικής ανάπτυξης στην περιοχή. Το 2012, το SEMCOG λάβει χρηματοδότηση από την Ομοσπονδιακή κυβέρνηση για να ιδρύσει μια περιφερειακή αρχή μεταφοράς που θα επιβλέπει και θα συντονίζει τις δημόσιες μεταφορές σε αρκετούς νομούς της περιοχής.</a:t>
            </a:r>
            <a:endParaRPr lang="en-US" sz="3200" dirty="0"/>
          </a:p>
        </p:txBody>
      </p:sp>
    </p:spTree>
    <p:extLst>
      <p:ext uri="{BB962C8B-B14F-4D97-AF65-F5344CB8AC3E}">
        <p14:creationId xmlns:p14="http://schemas.microsoft.com/office/powerpoint/2010/main" val="403635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79" name="Picture 2"/>
          <p:cNvPicPr/>
          <p:nvPr/>
        </p:nvPicPr>
        <p:blipFill>
          <a:blip r:embed="rId2"/>
          <a:stretch/>
        </p:blipFill>
        <p:spPr>
          <a:xfrm>
            <a:off x="180000" y="837360"/>
            <a:ext cx="17927280" cy="9635760"/>
          </a:xfrm>
          <a:prstGeom prst="rect">
            <a:avLst/>
          </a:prstGeom>
          <a:ln w="0">
            <a:noFill/>
          </a:ln>
        </p:spPr>
      </p:pic>
      <p:pic>
        <p:nvPicPr>
          <p:cNvPr id="80" name="Picture 3"/>
          <p:cNvPicPr/>
          <p:nvPr/>
        </p:nvPicPr>
        <p:blipFill>
          <a:blip r:embed="rId3"/>
          <a:stretch/>
        </p:blipFill>
        <p:spPr>
          <a:xfrm rot="1852800">
            <a:off x="6163920" y="-3326760"/>
            <a:ext cx="5363640" cy="5363640"/>
          </a:xfrm>
          <a:prstGeom prst="rect">
            <a:avLst/>
          </a:prstGeom>
          <a:ln w="0">
            <a:noFill/>
          </a:ln>
        </p:spPr>
      </p:pic>
      <p:pic>
        <p:nvPicPr>
          <p:cNvPr id="81" name="Picture 4"/>
          <p:cNvPicPr/>
          <p:nvPr/>
        </p:nvPicPr>
        <p:blipFill>
          <a:blip r:embed="rId4"/>
          <a:stretch/>
        </p:blipFill>
        <p:spPr>
          <a:xfrm rot="1167600">
            <a:off x="16542000" y="7503120"/>
            <a:ext cx="5721480" cy="5669280"/>
          </a:xfrm>
          <a:prstGeom prst="rect">
            <a:avLst/>
          </a:prstGeom>
          <a:ln w="0">
            <a:noFill/>
          </a:ln>
        </p:spPr>
      </p:pic>
      <p:pic>
        <p:nvPicPr>
          <p:cNvPr id="82" name="Picture 5"/>
          <p:cNvPicPr/>
          <p:nvPr/>
        </p:nvPicPr>
        <p:blipFill>
          <a:blip r:embed="rId5"/>
          <a:stretch/>
        </p:blipFill>
        <p:spPr>
          <a:xfrm rot="17403600">
            <a:off x="-5667480" y="8117640"/>
            <a:ext cx="11621880" cy="12387600"/>
          </a:xfrm>
          <a:prstGeom prst="rect">
            <a:avLst/>
          </a:prstGeom>
          <a:ln w="0">
            <a:noFill/>
          </a:ln>
        </p:spPr>
      </p:pic>
      <p:pic>
        <p:nvPicPr>
          <p:cNvPr id="83" name="Picture 6"/>
          <p:cNvPicPr/>
          <p:nvPr/>
        </p:nvPicPr>
        <p:blipFill>
          <a:blip r:embed="rId6"/>
          <a:stretch/>
        </p:blipFill>
        <p:spPr>
          <a:xfrm>
            <a:off x="-642240" y="-2559960"/>
            <a:ext cx="3333600" cy="3588120"/>
          </a:xfrm>
          <a:prstGeom prst="rect">
            <a:avLst/>
          </a:prstGeom>
          <a:ln w="0">
            <a:noFill/>
          </a:ln>
        </p:spPr>
      </p:pic>
      <p:pic>
        <p:nvPicPr>
          <p:cNvPr id="84" name="Picture 7"/>
          <p:cNvPicPr/>
          <p:nvPr/>
        </p:nvPicPr>
        <p:blipFill>
          <a:blip r:embed="rId6"/>
          <a:stretch/>
        </p:blipFill>
        <p:spPr>
          <a:xfrm>
            <a:off x="15371640" y="9488160"/>
            <a:ext cx="2556000" cy="2750760"/>
          </a:xfrm>
          <a:prstGeom prst="rect">
            <a:avLst/>
          </a:prstGeom>
          <a:ln w="0">
            <a:noFill/>
          </a:ln>
        </p:spPr>
      </p:pic>
      <p:pic>
        <p:nvPicPr>
          <p:cNvPr id="85" name="Picture 8"/>
          <p:cNvPicPr/>
          <p:nvPr/>
        </p:nvPicPr>
        <p:blipFill>
          <a:blip r:embed="rId7"/>
          <a:stretch/>
        </p:blipFill>
        <p:spPr>
          <a:xfrm rot="20414400">
            <a:off x="-3852720" y="189360"/>
            <a:ext cx="4351680" cy="4345920"/>
          </a:xfrm>
          <a:prstGeom prst="rect">
            <a:avLst/>
          </a:prstGeom>
          <a:ln w="0">
            <a:noFill/>
          </a:ln>
        </p:spPr>
      </p:pic>
      <p:pic>
        <p:nvPicPr>
          <p:cNvPr id="86" name="Picture 9"/>
          <p:cNvPicPr/>
          <p:nvPr/>
        </p:nvPicPr>
        <p:blipFill>
          <a:blip r:embed="rId8"/>
          <a:stretch/>
        </p:blipFill>
        <p:spPr>
          <a:xfrm rot="14220600">
            <a:off x="2804760" y="10361520"/>
            <a:ext cx="5810040" cy="5802480"/>
          </a:xfrm>
          <a:prstGeom prst="rect">
            <a:avLst/>
          </a:prstGeom>
          <a:ln w="0">
            <a:noFill/>
          </a:ln>
        </p:spPr>
      </p:pic>
      <p:pic>
        <p:nvPicPr>
          <p:cNvPr id="87" name="Picture 10"/>
          <p:cNvPicPr/>
          <p:nvPr/>
        </p:nvPicPr>
        <p:blipFill>
          <a:blip r:embed="rId9"/>
          <a:stretch/>
        </p:blipFill>
        <p:spPr>
          <a:xfrm rot="6633000">
            <a:off x="18127800" y="1731960"/>
            <a:ext cx="4880880" cy="4874400"/>
          </a:xfrm>
          <a:prstGeom prst="rect">
            <a:avLst/>
          </a:prstGeom>
          <a:ln w="0">
            <a:noFill/>
          </a:ln>
        </p:spPr>
      </p:pic>
      <p:grpSp>
        <p:nvGrpSpPr>
          <p:cNvPr id="88" name="Group 11"/>
          <p:cNvGrpSpPr/>
          <p:nvPr/>
        </p:nvGrpSpPr>
        <p:grpSpPr>
          <a:xfrm>
            <a:off x="3249360" y="1562760"/>
            <a:ext cx="3085920" cy="2796480"/>
            <a:chOff x="3249360" y="1562760"/>
            <a:chExt cx="3085920" cy="2796480"/>
          </a:xfrm>
        </p:grpSpPr>
        <p:sp>
          <p:nvSpPr>
            <p:cNvPr id="89" name="Freeform 12"/>
            <p:cNvSpPr/>
            <p:nvPr/>
          </p:nvSpPr>
          <p:spPr>
            <a:xfrm>
              <a:off x="3249360" y="170748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0" name="TextBox 13"/>
            <p:cNvSpPr/>
            <p:nvPr/>
          </p:nvSpPr>
          <p:spPr>
            <a:xfrm>
              <a:off x="3683520" y="156276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91" name="Group 14"/>
          <p:cNvGrpSpPr/>
          <p:nvPr/>
        </p:nvGrpSpPr>
        <p:grpSpPr>
          <a:xfrm>
            <a:off x="5709600" y="3007800"/>
            <a:ext cx="3085920" cy="2796480"/>
            <a:chOff x="5709600" y="3007800"/>
            <a:chExt cx="3085920" cy="2796480"/>
          </a:xfrm>
        </p:grpSpPr>
        <p:sp>
          <p:nvSpPr>
            <p:cNvPr id="92" name="Freeform 15"/>
            <p:cNvSpPr/>
            <p:nvPr/>
          </p:nvSpPr>
          <p:spPr>
            <a:xfrm>
              <a:off x="5709600" y="315252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3" name="TextBox 16"/>
            <p:cNvSpPr/>
            <p:nvPr/>
          </p:nvSpPr>
          <p:spPr>
            <a:xfrm>
              <a:off x="6143760" y="300780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94" name="Group 17"/>
          <p:cNvGrpSpPr/>
          <p:nvPr/>
        </p:nvGrpSpPr>
        <p:grpSpPr>
          <a:xfrm>
            <a:off x="2691720" y="4338000"/>
            <a:ext cx="3643560" cy="3301920"/>
            <a:chOff x="2691720" y="4338000"/>
            <a:chExt cx="3643560" cy="3301920"/>
          </a:xfrm>
        </p:grpSpPr>
        <p:sp>
          <p:nvSpPr>
            <p:cNvPr id="95" name="Freeform 18"/>
            <p:cNvSpPr/>
            <p:nvPr/>
          </p:nvSpPr>
          <p:spPr>
            <a:xfrm>
              <a:off x="2691720" y="4509000"/>
              <a:ext cx="3643560" cy="3130920"/>
            </a:xfrm>
            <a:custGeom>
              <a:avLst/>
              <a:gdLst>
                <a:gd name="textAreaLeft" fmla="*/ 0 w 3643560"/>
                <a:gd name="textAreaRight" fmla="*/ 3643920 w 3643560"/>
                <a:gd name="textAreaTop" fmla="*/ 0 h 3130920"/>
                <a:gd name="textAreaBottom" fmla="*/ 3131280 h 313092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6" name="TextBox 19"/>
            <p:cNvSpPr/>
            <p:nvPr/>
          </p:nvSpPr>
          <p:spPr>
            <a:xfrm>
              <a:off x="3204000" y="4338000"/>
              <a:ext cx="2618640" cy="330192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97" name="Group 20"/>
          <p:cNvGrpSpPr/>
          <p:nvPr/>
        </p:nvGrpSpPr>
        <p:grpSpPr>
          <a:xfrm>
            <a:off x="5760000" y="6012360"/>
            <a:ext cx="3085920" cy="2796480"/>
            <a:chOff x="5760000" y="6012360"/>
            <a:chExt cx="3085920" cy="2796480"/>
          </a:xfrm>
        </p:grpSpPr>
        <p:sp>
          <p:nvSpPr>
            <p:cNvPr id="98" name="Freeform 21"/>
            <p:cNvSpPr/>
            <p:nvPr/>
          </p:nvSpPr>
          <p:spPr>
            <a:xfrm>
              <a:off x="5760000" y="615708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9" name="TextBox 22"/>
            <p:cNvSpPr/>
            <p:nvPr/>
          </p:nvSpPr>
          <p:spPr>
            <a:xfrm>
              <a:off x="6193800" y="601236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0" name="Group 23"/>
          <p:cNvGrpSpPr/>
          <p:nvPr/>
        </p:nvGrpSpPr>
        <p:grpSpPr>
          <a:xfrm>
            <a:off x="8182440" y="4334040"/>
            <a:ext cx="3085920" cy="2796480"/>
            <a:chOff x="8182440" y="4334040"/>
            <a:chExt cx="3085920" cy="2796480"/>
          </a:xfrm>
        </p:grpSpPr>
        <p:sp>
          <p:nvSpPr>
            <p:cNvPr id="101" name="Freeform 24"/>
            <p:cNvSpPr/>
            <p:nvPr/>
          </p:nvSpPr>
          <p:spPr>
            <a:xfrm>
              <a:off x="8182440" y="447876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2" name="TextBox 25"/>
            <p:cNvSpPr/>
            <p:nvPr/>
          </p:nvSpPr>
          <p:spPr>
            <a:xfrm>
              <a:off x="8616240" y="433404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3" name="Group 26"/>
          <p:cNvGrpSpPr/>
          <p:nvPr/>
        </p:nvGrpSpPr>
        <p:grpSpPr>
          <a:xfrm>
            <a:off x="10749240" y="3038040"/>
            <a:ext cx="3085920" cy="2796480"/>
            <a:chOff x="10749240" y="3038040"/>
            <a:chExt cx="3085920" cy="2796480"/>
          </a:xfrm>
        </p:grpSpPr>
        <p:sp>
          <p:nvSpPr>
            <p:cNvPr id="104" name="Freeform 27"/>
            <p:cNvSpPr/>
            <p:nvPr/>
          </p:nvSpPr>
          <p:spPr>
            <a:xfrm>
              <a:off x="10749240" y="318276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5" name="TextBox 28"/>
            <p:cNvSpPr/>
            <p:nvPr/>
          </p:nvSpPr>
          <p:spPr>
            <a:xfrm>
              <a:off x="11183400" y="303804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6" name="Group 29"/>
          <p:cNvGrpSpPr/>
          <p:nvPr/>
        </p:nvGrpSpPr>
        <p:grpSpPr>
          <a:xfrm>
            <a:off x="10749240" y="5839560"/>
            <a:ext cx="3085920" cy="2796480"/>
            <a:chOff x="10749240" y="5839560"/>
            <a:chExt cx="3085920" cy="2796480"/>
          </a:xfrm>
        </p:grpSpPr>
        <p:sp>
          <p:nvSpPr>
            <p:cNvPr id="107" name="Freeform 30"/>
            <p:cNvSpPr/>
            <p:nvPr/>
          </p:nvSpPr>
          <p:spPr>
            <a:xfrm>
              <a:off x="10749240" y="598428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8" name="TextBox 31"/>
            <p:cNvSpPr/>
            <p:nvPr/>
          </p:nvSpPr>
          <p:spPr>
            <a:xfrm>
              <a:off x="11183400" y="583956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9" name="Group 32"/>
          <p:cNvGrpSpPr/>
          <p:nvPr/>
        </p:nvGrpSpPr>
        <p:grpSpPr>
          <a:xfrm>
            <a:off x="13225680" y="4364280"/>
            <a:ext cx="3085920" cy="2796480"/>
            <a:chOff x="13225680" y="4364280"/>
            <a:chExt cx="3085920" cy="2796480"/>
          </a:xfrm>
        </p:grpSpPr>
        <p:sp>
          <p:nvSpPr>
            <p:cNvPr id="110" name="Freeform 33"/>
            <p:cNvSpPr/>
            <p:nvPr/>
          </p:nvSpPr>
          <p:spPr>
            <a:xfrm>
              <a:off x="13225680" y="450900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11" name="TextBox 34"/>
            <p:cNvSpPr/>
            <p:nvPr/>
          </p:nvSpPr>
          <p:spPr>
            <a:xfrm>
              <a:off x="13659480" y="436428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pic>
        <p:nvPicPr>
          <p:cNvPr id="112" name="Picture 35"/>
          <p:cNvPicPr/>
          <p:nvPr/>
        </p:nvPicPr>
        <p:blipFill>
          <a:blip r:embed="rId10"/>
          <a:stretch/>
        </p:blipFill>
        <p:spPr>
          <a:xfrm>
            <a:off x="16418880" y="0"/>
            <a:ext cx="1868760" cy="1868760"/>
          </a:xfrm>
          <a:prstGeom prst="rect">
            <a:avLst/>
          </a:prstGeom>
          <a:ln w="0">
            <a:noFill/>
          </a:ln>
        </p:spPr>
      </p:pic>
      <p:pic>
        <p:nvPicPr>
          <p:cNvPr id="113" name="Picture 36"/>
          <p:cNvPicPr/>
          <p:nvPr/>
        </p:nvPicPr>
        <p:blipFill>
          <a:blip r:embed="rId11"/>
          <a:stretch/>
        </p:blipFill>
        <p:spPr>
          <a:xfrm>
            <a:off x="3687120" y="2559600"/>
            <a:ext cx="2210400" cy="947520"/>
          </a:xfrm>
          <a:prstGeom prst="rect">
            <a:avLst/>
          </a:prstGeom>
          <a:ln w="0">
            <a:noFill/>
          </a:ln>
        </p:spPr>
      </p:pic>
      <p:pic>
        <p:nvPicPr>
          <p:cNvPr id="114" name="Picture 37"/>
          <p:cNvPicPr/>
          <p:nvPr/>
        </p:nvPicPr>
        <p:blipFill>
          <a:blip r:embed="rId12"/>
          <a:stretch/>
        </p:blipFill>
        <p:spPr>
          <a:xfrm>
            <a:off x="6243840" y="3864240"/>
            <a:ext cx="2017440" cy="1288440"/>
          </a:xfrm>
          <a:prstGeom prst="rect">
            <a:avLst/>
          </a:prstGeom>
          <a:ln w="0">
            <a:noFill/>
          </a:ln>
        </p:spPr>
      </p:pic>
      <p:pic>
        <p:nvPicPr>
          <p:cNvPr id="115" name="Picture 38"/>
          <p:cNvPicPr/>
          <p:nvPr/>
        </p:nvPicPr>
        <p:blipFill>
          <a:blip r:embed="rId13"/>
          <a:stretch/>
        </p:blipFill>
        <p:spPr>
          <a:xfrm>
            <a:off x="2989800" y="5655600"/>
            <a:ext cx="3047400" cy="792720"/>
          </a:xfrm>
          <a:prstGeom prst="rect">
            <a:avLst/>
          </a:prstGeom>
          <a:ln w="0">
            <a:noFill/>
          </a:ln>
        </p:spPr>
      </p:pic>
      <p:pic>
        <p:nvPicPr>
          <p:cNvPr id="116" name="Picture 39"/>
          <p:cNvPicPr/>
          <p:nvPr/>
        </p:nvPicPr>
        <p:blipFill>
          <a:blip r:embed="rId14"/>
          <a:stretch/>
        </p:blipFill>
        <p:spPr>
          <a:xfrm>
            <a:off x="8630640" y="5274720"/>
            <a:ext cx="2189520" cy="936720"/>
          </a:xfrm>
          <a:prstGeom prst="rect">
            <a:avLst/>
          </a:prstGeom>
          <a:ln w="0">
            <a:noFill/>
          </a:ln>
        </p:spPr>
      </p:pic>
      <p:pic>
        <p:nvPicPr>
          <p:cNvPr id="117" name="Picture 40"/>
          <p:cNvPicPr/>
          <p:nvPr/>
        </p:nvPicPr>
        <p:blipFill>
          <a:blip r:embed="rId15"/>
          <a:stretch/>
        </p:blipFill>
        <p:spPr>
          <a:xfrm>
            <a:off x="11121840" y="4169520"/>
            <a:ext cx="2340720" cy="698040"/>
          </a:xfrm>
          <a:prstGeom prst="rect">
            <a:avLst/>
          </a:prstGeom>
          <a:ln w="0">
            <a:noFill/>
          </a:ln>
        </p:spPr>
      </p:pic>
      <p:pic>
        <p:nvPicPr>
          <p:cNvPr id="118" name="Picture 41"/>
          <p:cNvPicPr/>
          <p:nvPr/>
        </p:nvPicPr>
        <p:blipFill>
          <a:blip r:embed="rId16"/>
          <a:stretch/>
        </p:blipFill>
        <p:spPr>
          <a:xfrm>
            <a:off x="13225680" y="5274720"/>
            <a:ext cx="2940840" cy="1105200"/>
          </a:xfrm>
          <a:prstGeom prst="rect">
            <a:avLst/>
          </a:prstGeom>
          <a:ln w="0">
            <a:noFill/>
          </a:ln>
        </p:spPr>
      </p:pic>
      <p:pic>
        <p:nvPicPr>
          <p:cNvPr id="119" name="Picture 42"/>
          <p:cNvPicPr/>
          <p:nvPr/>
        </p:nvPicPr>
        <p:blipFill>
          <a:blip r:embed="rId17"/>
          <a:stretch/>
        </p:blipFill>
        <p:spPr>
          <a:xfrm>
            <a:off x="11121840" y="6279480"/>
            <a:ext cx="2425320" cy="2061000"/>
          </a:xfrm>
          <a:prstGeom prst="rect">
            <a:avLst/>
          </a:prstGeom>
          <a:ln w="0">
            <a:noFill/>
          </a:ln>
        </p:spPr>
      </p:pic>
      <p:pic>
        <p:nvPicPr>
          <p:cNvPr id="120" name="Picture 43"/>
          <p:cNvPicPr/>
          <p:nvPr/>
        </p:nvPicPr>
        <p:blipFill>
          <a:blip r:embed="rId18"/>
          <a:stretch/>
        </p:blipFill>
        <p:spPr>
          <a:xfrm>
            <a:off x="5831280" y="6271560"/>
            <a:ext cx="3014640" cy="2131560"/>
          </a:xfrm>
          <a:prstGeom prst="rect">
            <a:avLst/>
          </a:prstGeom>
          <a:ln w="0">
            <a:noFill/>
          </a:ln>
        </p:spPr>
      </p:pic>
      <p:sp>
        <p:nvSpPr>
          <p:cNvPr id="121" name="TextBox 44"/>
          <p:cNvSpPr/>
          <p:nvPr/>
        </p:nvSpPr>
        <p:spPr>
          <a:xfrm>
            <a:off x="6608880" y="1228680"/>
            <a:ext cx="8280360" cy="73000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48"/>
              </a:lnSpc>
            </a:pPr>
            <a:r>
              <a:rPr lang="el-GR" sz="6410" spc="-1" dirty="0">
                <a:solidFill>
                  <a:srgbClr val="000000"/>
                </a:solidFill>
                <a:latin typeface="Abhaya Libre Regular Bold"/>
              </a:rPr>
              <a:t>Κοινοπραξία</a:t>
            </a:r>
            <a:endParaRPr lang="en-US" sz="6410" b="0" strike="noStrike" spc="-1" dirty="0">
              <a:solidFill>
                <a:srgbClr val="000000"/>
              </a:solidFill>
              <a:latin typeface="Arial"/>
            </a:endParaRPr>
          </a:p>
        </p:txBody>
      </p:sp>
      <p:pic>
        <p:nvPicPr>
          <p:cNvPr id="122" name="Picture 45"/>
          <p:cNvPicPr/>
          <p:nvPr/>
        </p:nvPicPr>
        <p:blipFill>
          <a:blip r:embed="rId19"/>
          <a:stretch/>
        </p:blipFill>
        <p:spPr>
          <a:xfrm>
            <a:off x="7869960" y="9245880"/>
            <a:ext cx="3710520" cy="779040"/>
          </a:xfrm>
          <a:prstGeom prst="rect">
            <a:avLst/>
          </a:prstGeom>
          <a:ln w="0">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600" spc="-1" dirty="0">
                <a:solidFill>
                  <a:srgbClr val="000000"/>
                </a:solidFill>
                <a:latin typeface="Abhaya Libre Regular"/>
              </a:rPr>
              <a:t>Κεφάλαιο</a:t>
            </a:r>
            <a:r>
              <a:rPr lang="sl-SI" sz="6600" spc="-1" dirty="0">
                <a:solidFill>
                  <a:srgbClr val="000000"/>
                </a:solidFill>
                <a:latin typeface="Abhaya Libre Regular"/>
              </a:rPr>
              <a:t> </a:t>
            </a:r>
            <a:r>
              <a:rPr lang="en-US" sz="6600" spc="-1" dirty="0">
                <a:solidFill>
                  <a:srgbClr val="000000"/>
                </a:solidFill>
                <a:latin typeface="Abhaya Libre Regular"/>
              </a:rPr>
              <a:t>5</a:t>
            </a:r>
            <a:r>
              <a:rPr lang="sl-SI" sz="6600" spc="-1" dirty="0">
                <a:solidFill>
                  <a:srgbClr val="000000"/>
                </a:solidFill>
                <a:latin typeface="Abhaya Libre Regular"/>
              </a:rPr>
              <a:t>: </a:t>
            </a:r>
            <a:r>
              <a:rPr lang="el-GR" sz="6600" dirty="0"/>
              <a:t>Βιβλίο γνώσης διαχείρισης έργων</a:t>
            </a:r>
            <a:endParaRPr lang="en-US" sz="6600" dirty="0"/>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2445039"/>
            <a:ext cx="15622446" cy="6740307"/>
          </a:xfrm>
          <a:prstGeom prst="rect">
            <a:avLst/>
          </a:prstGeom>
        </p:spPr>
        <p:txBody>
          <a:bodyPr wrap="square">
            <a:spAutoFit/>
          </a:bodyPr>
          <a:lstStyle/>
          <a:p>
            <a:pPr algn="just"/>
            <a:r>
              <a:rPr lang="el-GR" sz="3200" b="1" dirty="0"/>
              <a:t>Παράδειγμα έργου περιφερειακής ανάπτυξης καθοδηγούμενο από το </a:t>
            </a:r>
            <a:r>
              <a:rPr lang="sl-SI" sz="3200" b="1" dirty="0"/>
              <a:t>PMBOK (2/2)</a:t>
            </a:r>
          </a:p>
          <a:p>
            <a:pPr algn="just"/>
            <a:endParaRPr lang="sl-SI" sz="3200" dirty="0"/>
          </a:p>
          <a:p>
            <a:pPr algn="just"/>
            <a:r>
              <a:rPr lang="el-GR" sz="2800" dirty="0"/>
              <a:t>Για να διαχειριστεί αυτό το έργο, η SEMCOG χρησιμοποίησε το πλαίσιο του PMBOK για την ανάπτυξη ενός σχεδίου έργου, την αναγνώριση των εμπλεκόμενων φορέων, τη διαχείριση των κινδύνων και την παρακολούθηση και έλεγχο της απόδοσης του έργου. Το σχέδιο έργου περιλάμβανε ένα λεπτομερές χρονοδιάγραμμα και προϋπολογισμό, καθώς και στρατηγικές για την εμπλοκή των ενδιαφερομένων φορέων και τη διαχείριση της επικοινωνίας κατά τη διάρκεια του έργου.</a:t>
            </a:r>
            <a:endParaRPr lang="en-US" sz="2800" dirty="0"/>
          </a:p>
          <a:p>
            <a:pPr algn="just"/>
            <a:endParaRPr lang="en-US" sz="2800" dirty="0"/>
          </a:p>
          <a:p>
            <a:pPr algn="just"/>
            <a:r>
              <a:rPr lang="el-GR" sz="2800" dirty="0"/>
              <a:t>Ακολουθώντας τις αρχές και τις διαδικασίες του PMBOK, η SEMCOG κατάφερε να ιδρύσει με επιτυχία την περιφερειακή αρχή μεταφοράς και να βελτιώσει τις δημόσιες μεταφορές στην περιοχή. Αυτό το έργο είναι ένα καλό παράδειγμα πώς το PMBOK μπορεί να χρησιμοποιηθεί για τη διαχείριση πολύπλοκων περιφερειακών αναπτυξιακών έργων και για την επίτευξη επιτυχημένων αποτελεσμάτων.</a:t>
            </a:r>
            <a:endParaRPr lang="en-US" sz="2800" dirty="0"/>
          </a:p>
        </p:txBody>
      </p:sp>
    </p:spTree>
    <p:extLst>
      <p:ext uri="{BB962C8B-B14F-4D97-AF65-F5344CB8AC3E}">
        <p14:creationId xmlns:p14="http://schemas.microsoft.com/office/powerpoint/2010/main" val="1401680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87" name="TextBox 2"/>
          <p:cNvSpPr/>
          <p:nvPr/>
        </p:nvSpPr>
        <p:spPr>
          <a:xfrm>
            <a:off x="2831040" y="4005000"/>
            <a:ext cx="12325320" cy="1586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12487"/>
              </a:lnSpc>
            </a:pPr>
            <a:r>
              <a:rPr lang="en-US" sz="14030" b="0" strike="noStrike" spc="-1">
                <a:solidFill>
                  <a:srgbClr val="000000"/>
                </a:solidFill>
                <a:latin typeface="Abhaya Libre Regular Bold Italics"/>
              </a:rPr>
              <a:t>Thank you!</a:t>
            </a:r>
            <a:endParaRPr lang="en-US" sz="14030" b="0" strike="noStrike" spc="-1">
              <a:solidFill>
                <a:srgbClr val="000000"/>
              </a:solidFill>
              <a:latin typeface="Arial"/>
            </a:endParaRPr>
          </a:p>
        </p:txBody>
      </p:sp>
      <p:pic>
        <p:nvPicPr>
          <p:cNvPr id="288" name="Picture 3"/>
          <p:cNvPicPr/>
          <p:nvPr/>
        </p:nvPicPr>
        <p:blipFill>
          <a:blip r:embed="rId2"/>
          <a:stretch/>
        </p:blipFill>
        <p:spPr>
          <a:xfrm rot="1852800">
            <a:off x="5778360" y="-2562120"/>
            <a:ext cx="5363640" cy="5363640"/>
          </a:xfrm>
          <a:prstGeom prst="rect">
            <a:avLst/>
          </a:prstGeom>
          <a:ln w="0">
            <a:noFill/>
          </a:ln>
        </p:spPr>
      </p:pic>
      <p:pic>
        <p:nvPicPr>
          <p:cNvPr id="289" name="Picture 4"/>
          <p:cNvPicPr/>
          <p:nvPr/>
        </p:nvPicPr>
        <p:blipFill>
          <a:blip r:embed="rId3"/>
          <a:stretch/>
        </p:blipFill>
        <p:spPr>
          <a:xfrm rot="1167600">
            <a:off x="15049080" y="6594120"/>
            <a:ext cx="5721480" cy="5669280"/>
          </a:xfrm>
          <a:prstGeom prst="rect">
            <a:avLst/>
          </a:prstGeom>
          <a:ln w="0">
            <a:noFill/>
          </a:ln>
        </p:spPr>
      </p:pic>
      <p:pic>
        <p:nvPicPr>
          <p:cNvPr id="290" name="Picture 5"/>
          <p:cNvPicPr/>
          <p:nvPr/>
        </p:nvPicPr>
        <p:blipFill>
          <a:blip r:embed="rId4"/>
          <a:stretch/>
        </p:blipFill>
        <p:spPr>
          <a:xfrm rot="17403600">
            <a:off x="-4479120" y="6861600"/>
            <a:ext cx="11621880" cy="12387600"/>
          </a:xfrm>
          <a:prstGeom prst="rect">
            <a:avLst/>
          </a:prstGeom>
          <a:ln w="0">
            <a:noFill/>
          </a:ln>
        </p:spPr>
      </p:pic>
      <p:pic>
        <p:nvPicPr>
          <p:cNvPr id="291" name="Picture 6"/>
          <p:cNvPicPr/>
          <p:nvPr/>
        </p:nvPicPr>
        <p:blipFill>
          <a:blip r:embed="rId5"/>
          <a:stretch/>
        </p:blipFill>
        <p:spPr>
          <a:xfrm rot="2229000">
            <a:off x="14026320" y="-3785760"/>
            <a:ext cx="6835680" cy="6773400"/>
          </a:xfrm>
          <a:prstGeom prst="rect">
            <a:avLst/>
          </a:prstGeom>
          <a:ln w="0">
            <a:noFill/>
          </a:ln>
        </p:spPr>
      </p:pic>
      <p:pic>
        <p:nvPicPr>
          <p:cNvPr id="292" name="Picture 7"/>
          <p:cNvPicPr/>
          <p:nvPr/>
        </p:nvPicPr>
        <p:blipFill>
          <a:blip r:embed="rId6"/>
          <a:stretch/>
        </p:blipFill>
        <p:spPr>
          <a:xfrm rot="12585000">
            <a:off x="-336240" y="7597080"/>
            <a:ext cx="5099040" cy="1965240"/>
          </a:xfrm>
          <a:prstGeom prst="rect">
            <a:avLst/>
          </a:prstGeom>
          <a:ln w="0">
            <a:noFill/>
          </a:ln>
        </p:spPr>
      </p:pic>
      <p:pic>
        <p:nvPicPr>
          <p:cNvPr id="293" name="Picture 8"/>
          <p:cNvPicPr/>
          <p:nvPr/>
        </p:nvPicPr>
        <p:blipFill>
          <a:blip r:embed="rId7"/>
          <a:stretch/>
        </p:blipFill>
        <p:spPr>
          <a:xfrm>
            <a:off x="546120" y="-1794240"/>
            <a:ext cx="3333600" cy="3588120"/>
          </a:xfrm>
          <a:prstGeom prst="rect">
            <a:avLst/>
          </a:prstGeom>
          <a:ln w="0">
            <a:noFill/>
          </a:ln>
        </p:spPr>
      </p:pic>
      <p:pic>
        <p:nvPicPr>
          <p:cNvPr id="294" name="Picture 9"/>
          <p:cNvPicPr/>
          <p:nvPr/>
        </p:nvPicPr>
        <p:blipFill>
          <a:blip r:embed="rId7"/>
          <a:stretch/>
        </p:blipFill>
        <p:spPr>
          <a:xfrm>
            <a:off x="13878360" y="8579520"/>
            <a:ext cx="2556000" cy="2750760"/>
          </a:xfrm>
          <a:prstGeom prst="rect">
            <a:avLst/>
          </a:prstGeom>
          <a:ln w="0">
            <a:noFill/>
          </a:ln>
        </p:spPr>
      </p:pic>
      <p:pic>
        <p:nvPicPr>
          <p:cNvPr id="295" name="Picture 10"/>
          <p:cNvPicPr/>
          <p:nvPr/>
        </p:nvPicPr>
        <p:blipFill>
          <a:blip r:embed="rId8"/>
          <a:stretch/>
        </p:blipFill>
        <p:spPr>
          <a:xfrm rot="20414400">
            <a:off x="-3202920" y="120600"/>
            <a:ext cx="4351680" cy="4345920"/>
          </a:xfrm>
          <a:prstGeom prst="rect">
            <a:avLst/>
          </a:prstGeom>
          <a:ln w="0">
            <a:noFill/>
          </a:ln>
        </p:spPr>
      </p:pic>
      <p:pic>
        <p:nvPicPr>
          <p:cNvPr id="296" name="Picture 11"/>
          <p:cNvPicPr/>
          <p:nvPr/>
        </p:nvPicPr>
        <p:blipFill>
          <a:blip r:embed="rId9"/>
          <a:stretch/>
        </p:blipFill>
        <p:spPr>
          <a:xfrm rot="14220600">
            <a:off x="3993480" y="9105480"/>
            <a:ext cx="5810040" cy="5802480"/>
          </a:xfrm>
          <a:prstGeom prst="rect">
            <a:avLst/>
          </a:prstGeom>
          <a:ln w="0">
            <a:noFill/>
          </a:ln>
        </p:spPr>
      </p:pic>
      <p:pic>
        <p:nvPicPr>
          <p:cNvPr id="297" name="Picture 12"/>
          <p:cNvPicPr/>
          <p:nvPr/>
        </p:nvPicPr>
        <p:blipFill>
          <a:blip r:embed="rId10"/>
          <a:stretch/>
        </p:blipFill>
        <p:spPr>
          <a:xfrm rot="6633000">
            <a:off x="16634880" y="822960"/>
            <a:ext cx="4880880" cy="4874400"/>
          </a:xfrm>
          <a:prstGeom prst="rect">
            <a:avLst/>
          </a:prstGeom>
          <a:ln w="0">
            <a:noFill/>
          </a:ln>
        </p:spPr>
      </p:pic>
      <p:grpSp>
        <p:nvGrpSpPr>
          <p:cNvPr id="298" name="Group 13"/>
          <p:cNvGrpSpPr/>
          <p:nvPr/>
        </p:nvGrpSpPr>
        <p:grpSpPr>
          <a:xfrm>
            <a:off x="14267880" y="1219320"/>
            <a:ext cx="2900160" cy="807480"/>
            <a:chOff x="14267880" y="1219320"/>
            <a:chExt cx="2900160" cy="807480"/>
          </a:xfrm>
        </p:grpSpPr>
        <p:pic>
          <p:nvPicPr>
            <p:cNvPr id="299" name="Picture 14"/>
            <p:cNvPicPr/>
            <p:nvPr/>
          </p:nvPicPr>
          <p:blipFill>
            <a:blip r:embed="rId11"/>
            <a:stretch/>
          </p:blipFill>
          <p:spPr>
            <a:xfrm>
              <a:off x="14267880" y="1219320"/>
              <a:ext cx="2900160" cy="463680"/>
            </a:xfrm>
            <a:prstGeom prst="rect">
              <a:avLst/>
            </a:prstGeom>
            <a:ln w="0">
              <a:noFill/>
            </a:ln>
          </p:spPr>
        </p:pic>
        <p:pic>
          <p:nvPicPr>
            <p:cNvPr id="300" name="Picture 15"/>
            <p:cNvPicPr/>
            <p:nvPr/>
          </p:nvPicPr>
          <p:blipFill>
            <a:blip r:embed="rId11"/>
            <a:stretch/>
          </p:blipFill>
          <p:spPr>
            <a:xfrm>
              <a:off x="14267880" y="1563120"/>
              <a:ext cx="2900160" cy="463680"/>
            </a:xfrm>
            <a:prstGeom prst="rect">
              <a:avLst/>
            </a:prstGeom>
            <a:ln w="0">
              <a:noFill/>
            </a:ln>
          </p:spPr>
        </p:pic>
      </p:grpSp>
      <p:sp>
        <p:nvSpPr>
          <p:cNvPr id="301" name="TextBox 16"/>
          <p:cNvSpPr/>
          <p:nvPr/>
        </p:nvSpPr>
        <p:spPr>
          <a:xfrm>
            <a:off x="5272920" y="5611680"/>
            <a:ext cx="7441200" cy="2868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11296"/>
              </a:lnSpc>
            </a:pPr>
            <a:r>
              <a:rPr lang="en-US" sz="8069" b="0" strike="noStrike" spc="-1">
                <a:solidFill>
                  <a:srgbClr val="04989E"/>
                </a:solidFill>
                <a:latin typeface="Abhaya Libre Regular Bold"/>
              </a:rPr>
              <a:t>@Regio.Digi.Hub</a:t>
            </a:r>
            <a:r>
              <a:rPr lang="en-US" sz="8069" b="0" strike="noStrike" spc="-1">
                <a:solidFill>
                  <a:srgbClr val="04989E"/>
                </a:solidFill>
                <a:latin typeface="Abhaya Libre Regular"/>
              </a:rPr>
              <a:t> </a:t>
            </a:r>
            <a:endParaRPr lang="en-US" sz="8069" b="0" strike="noStrike" spc="-1">
              <a:solidFill>
                <a:srgbClr val="000000"/>
              </a:solidFill>
              <a:latin typeface="Arial"/>
            </a:endParaRPr>
          </a:p>
        </p:txBody>
      </p:sp>
      <p:pic>
        <p:nvPicPr>
          <p:cNvPr id="302" name="Picture 17"/>
          <p:cNvPicPr/>
          <p:nvPr/>
        </p:nvPicPr>
        <p:blipFill>
          <a:blip r:embed="rId12"/>
          <a:stretch/>
        </p:blipFill>
        <p:spPr>
          <a:xfrm>
            <a:off x="7555680" y="9258480"/>
            <a:ext cx="3710520" cy="7790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23" name="TextBox 2"/>
          <p:cNvSpPr/>
          <p:nvPr/>
        </p:nvSpPr>
        <p:spPr>
          <a:xfrm>
            <a:off x="8336879" y="2945880"/>
            <a:ext cx="10089666" cy="53931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el-GR" sz="3240" spc="-49" dirty="0">
                <a:solidFill>
                  <a:srgbClr val="000000"/>
                </a:solidFill>
                <a:latin typeface="Abhaya Libre Regular"/>
              </a:rPr>
              <a:t>Αναγνώριση και εντοπισμός καινοτόμων λύσεων ανάπτυξης</a:t>
            </a:r>
            <a:endParaRPr lang="en-US" sz="3240" b="0" strike="noStrike" spc="-1" dirty="0">
              <a:solidFill>
                <a:srgbClr val="000000"/>
              </a:solidFill>
              <a:latin typeface="Arial"/>
            </a:endParaRPr>
          </a:p>
        </p:txBody>
      </p:sp>
      <p:sp>
        <p:nvSpPr>
          <p:cNvPr id="124" name="TextBox 3"/>
          <p:cNvSpPr/>
          <p:nvPr/>
        </p:nvSpPr>
        <p:spPr>
          <a:xfrm>
            <a:off x="8336880" y="4644902"/>
            <a:ext cx="8504363" cy="53931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el-GR" sz="3240" spc="-49" dirty="0">
                <a:solidFill>
                  <a:srgbClr val="000000"/>
                </a:solidFill>
                <a:latin typeface="Abhaya Libre Regular"/>
              </a:rPr>
              <a:t>Πρότυπο διαχείρισης έργου</a:t>
            </a:r>
            <a:endParaRPr lang="en-US" sz="3240" spc="-1" dirty="0">
              <a:solidFill>
                <a:srgbClr val="000000"/>
              </a:solidFill>
            </a:endParaRPr>
          </a:p>
        </p:txBody>
      </p:sp>
      <p:sp>
        <p:nvSpPr>
          <p:cNvPr id="126" name="TextBox 5"/>
          <p:cNvSpPr/>
          <p:nvPr/>
        </p:nvSpPr>
        <p:spPr>
          <a:xfrm>
            <a:off x="8336880" y="3824280"/>
            <a:ext cx="9250080" cy="53931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el-GR" sz="3240" spc="-49" dirty="0">
                <a:solidFill>
                  <a:srgbClr val="000000"/>
                </a:solidFill>
                <a:latin typeface="Abhaya Libre Regular"/>
              </a:rPr>
              <a:t>Διεύρυνση των γνώσεων (κλάδος, διακλαδικά, τοπικά)</a:t>
            </a:r>
            <a:endParaRPr lang="en-US" sz="3240" b="0" strike="noStrike" spc="-1" dirty="0">
              <a:solidFill>
                <a:srgbClr val="000000"/>
              </a:solidFill>
              <a:latin typeface="Arial"/>
            </a:endParaRPr>
          </a:p>
        </p:txBody>
      </p:sp>
      <p:sp>
        <p:nvSpPr>
          <p:cNvPr id="127" name="TextBox 6"/>
          <p:cNvSpPr/>
          <p:nvPr/>
        </p:nvSpPr>
        <p:spPr>
          <a:xfrm>
            <a:off x="8336880" y="5576720"/>
            <a:ext cx="8082000" cy="53931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el-GR" sz="3240" spc="-49" dirty="0">
                <a:solidFill>
                  <a:srgbClr val="000000"/>
                </a:solidFill>
                <a:latin typeface="Abhaya Libre Regular"/>
              </a:rPr>
              <a:t>Πρότυπο διαχείρισης έργου</a:t>
            </a:r>
            <a:endParaRPr lang="en-US" sz="3240" spc="-1" dirty="0">
              <a:solidFill>
                <a:srgbClr val="000000"/>
              </a:solidFill>
            </a:endParaRPr>
          </a:p>
        </p:txBody>
      </p:sp>
      <p:pic>
        <p:nvPicPr>
          <p:cNvPr id="129" name="Picture 8"/>
          <p:cNvPicPr/>
          <p:nvPr/>
        </p:nvPicPr>
        <p:blipFill>
          <a:blip r:embed="rId2"/>
          <a:stretch/>
        </p:blipFill>
        <p:spPr>
          <a:xfrm rot="12652800">
            <a:off x="7774974" y="8297152"/>
            <a:ext cx="5363640" cy="5363640"/>
          </a:xfrm>
          <a:prstGeom prst="rect">
            <a:avLst/>
          </a:prstGeom>
          <a:ln w="0">
            <a:noFill/>
          </a:ln>
        </p:spPr>
      </p:pic>
      <p:pic>
        <p:nvPicPr>
          <p:cNvPr id="130" name="Picture 9"/>
          <p:cNvPicPr/>
          <p:nvPr/>
        </p:nvPicPr>
        <p:blipFill>
          <a:blip r:embed="rId3"/>
          <a:stretch/>
        </p:blipFill>
        <p:spPr>
          <a:xfrm rot="11967600">
            <a:off x="-2174040" y="-1704960"/>
            <a:ext cx="5721480" cy="5669280"/>
          </a:xfrm>
          <a:prstGeom prst="rect">
            <a:avLst/>
          </a:prstGeom>
          <a:ln w="0">
            <a:noFill/>
          </a:ln>
        </p:spPr>
      </p:pic>
      <p:pic>
        <p:nvPicPr>
          <p:cNvPr id="131" name="Picture 10"/>
          <p:cNvPicPr/>
          <p:nvPr/>
        </p:nvPicPr>
        <p:blipFill>
          <a:blip r:embed="rId4"/>
          <a:stretch/>
        </p:blipFill>
        <p:spPr>
          <a:xfrm rot="6603600">
            <a:off x="5296320" y="-10405800"/>
            <a:ext cx="11621880" cy="12387600"/>
          </a:xfrm>
          <a:prstGeom prst="rect">
            <a:avLst/>
          </a:prstGeom>
          <a:ln w="0">
            <a:noFill/>
          </a:ln>
        </p:spPr>
      </p:pic>
      <p:pic>
        <p:nvPicPr>
          <p:cNvPr id="132" name="Picture 11"/>
          <p:cNvPicPr/>
          <p:nvPr/>
        </p:nvPicPr>
        <p:blipFill>
          <a:blip r:embed="rId5"/>
          <a:stretch/>
        </p:blipFill>
        <p:spPr>
          <a:xfrm rot="10800000">
            <a:off x="15414480" y="8264880"/>
            <a:ext cx="3333600" cy="3588120"/>
          </a:xfrm>
          <a:prstGeom prst="rect">
            <a:avLst/>
          </a:prstGeom>
          <a:ln w="0">
            <a:noFill/>
          </a:ln>
        </p:spPr>
      </p:pic>
      <p:pic>
        <p:nvPicPr>
          <p:cNvPr id="133" name="Picture 12"/>
          <p:cNvPicPr/>
          <p:nvPr/>
        </p:nvPicPr>
        <p:blipFill>
          <a:blip r:embed="rId6"/>
          <a:stretch/>
        </p:blipFill>
        <p:spPr>
          <a:xfrm rot="10800000">
            <a:off x="2162160" y="-771840"/>
            <a:ext cx="2556000" cy="2750760"/>
          </a:xfrm>
          <a:prstGeom prst="rect">
            <a:avLst/>
          </a:prstGeom>
          <a:ln w="0">
            <a:noFill/>
          </a:ln>
        </p:spPr>
      </p:pic>
      <p:pic>
        <p:nvPicPr>
          <p:cNvPr id="134" name="Picture 13"/>
          <p:cNvPicPr/>
          <p:nvPr/>
        </p:nvPicPr>
        <p:blipFill>
          <a:blip r:embed="rId7"/>
          <a:stretch/>
        </p:blipFill>
        <p:spPr>
          <a:xfrm rot="9614400">
            <a:off x="17447760" y="6091560"/>
            <a:ext cx="4351680" cy="4345920"/>
          </a:xfrm>
          <a:prstGeom prst="rect">
            <a:avLst/>
          </a:prstGeom>
          <a:ln w="0">
            <a:noFill/>
          </a:ln>
        </p:spPr>
      </p:pic>
      <p:pic>
        <p:nvPicPr>
          <p:cNvPr id="135" name="Picture 14"/>
          <p:cNvPicPr/>
          <p:nvPr/>
        </p:nvPicPr>
        <p:blipFill>
          <a:blip r:embed="rId8"/>
          <a:stretch/>
        </p:blipFill>
        <p:spPr>
          <a:xfrm rot="3420600">
            <a:off x="5570640" y="-4349160"/>
            <a:ext cx="5810040" cy="5802480"/>
          </a:xfrm>
          <a:prstGeom prst="rect">
            <a:avLst/>
          </a:prstGeom>
          <a:ln w="0">
            <a:noFill/>
          </a:ln>
        </p:spPr>
      </p:pic>
      <p:sp>
        <p:nvSpPr>
          <p:cNvPr id="136" name="TextBox 15"/>
          <p:cNvSpPr/>
          <p:nvPr/>
        </p:nvSpPr>
        <p:spPr>
          <a:xfrm>
            <a:off x="787176" y="4705073"/>
            <a:ext cx="8280360" cy="736355"/>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48"/>
              </a:lnSpc>
            </a:pPr>
            <a:r>
              <a:rPr lang="el-GR" sz="6410" spc="-1" dirty="0">
                <a:solidFill>
                  <a:srgbClr val="000000"/>
                </a:solidFill>
                <a:latin typeface="Abhaya Libre Regular Bold"/>
              </a:rPr>
              <a:t>Περιεχόμενα</a:t>
            </a:r>
            <a:endParaRPr lang="el-GR" sz="6410" b="0" strike="noStrike" spc="-1" dirty="0">
              <a:solidFill>
                <a:srgbClr val="000000"/>
              </a:solidFill>
              <a:latin typeface="Abhaya Libre Regular Bold"/>
            </a:endParaRPr>
          </a:p>
        </p:txBody>
      </p:sp>
      <p:sp>
        <p:nvSpPr>
          <p:cNvPr id="137" name="TextBox 16"/>
          <p:cNvSpPr/>
          <p:nvPr/>
        </p:nvSpPr>
        <p:spPr>
          <a:xfrm>
            <a:off x="7008840" y="2855880"/>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a:solidFill>
                  <a:srgbClr val="000000"/>
                </a:solidFill>
                <a:latin typeface="Abhaya Libre Regular"/>
              </a:rPr>
              <a:t>01</a:t>
            </a:r>
            <a:endParaRPr lang="en-US" sz="4040" b="0" strike="noStrike" spc="-1">
              <a:solidFill>
                <a:srgbClr val="000000"/>
              </a:solidFill>
              <a:latin typeface="Arial"/>
            </a:endParaRPr>
          </a:p>
        </p:txBody>
      </p:sp>
      <p:sp>
        <p:nvSpPr>
          <p:cNvPr id="138" name="TextBox 17"/>
          <p:cNvSpPr/>
          <p:nvPr/>
        </p:nvSpPr>
        <p:spPr>
          <a:xfrm>
            <a:off x="7008840" y="3642120"/>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dirty="0">
                <a:solidFill>
                  <a:srgbClr val="000000"/>
                </a:solidFill>
                <a:latin typeface="Abhaya Libre Regular"/>
              </a:rPr>
              <a:t>02</a:t>
            </a:r>
            <a:endParaRPr lang="en-US" sz="4040" b="0" strike="noStrike" spc="-1" dirty="0">
              <a:solidFill>
                <a:srgbClr val="000000"/>
              </a:solidFill>
              <a:latin typeface="Arial"/>
            </a:endParaRPr>
          </a:p>
        </p:txBody>
      </p:sp>
      <p:sp>
        <p:nvSpPr>
          <p:cNvPr id="139" name="TextBox 18"/>
          <p:cNvSpPr/>
          <p:nvPr/>
        </p:nvSpPr>
        <p:spPr>
          <a:xfrm>
            <a:off x="7008840" y="4612680"/>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a:solidFill>
                  <a:srgbClr val="000000"/>
                </a:solidFill>
                <a:latin typeface="Abhaya Libre Regular"/>
              </a:rPr>
              <a:t>03</a:t>
            </a:r>
            <a:endParaRPr lang="en-US" sz="4040" b="0" strike="noStrike" spc="-1">
              <a:solidFill>
                <a:srgbClr val="000000"/>
              </a:solidFill>
              <a:latin typeface="Arial"/>
            </a:endParaRPr>
          </a:p>
        </p:txBody>
      </p:sp>
      <p:sp>
        <p:nvSpPr>
          <p:cNvPr id="140" name="TextBox 19"/>
          <p:cNvSpPr/>
          <p:nvPr/>
        </p:nvSpPr>
        <p:spPr>
          <a:xfrm>
            <a:off x="7007429" y="5545660"/>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dirty="0">
                <a:solidFill>
                  <a:srgbClr val="000000"/>
                </a:solidFill>
                <a:latin typeface="Abhaya Libre Regular"/>
              </a:rPr>
              <a:t>04</a:t>
            </a:r>
            <a:endParaRPr lang="en-US" sz="4040" b="0" strike="noStrike" spc="-1" dirty="0">
              <a:solidFill>
                <a:srgbClr val="000000"/>
              </a:solidFill>
              <a:latin typeface="Arial"/>
            </a:endParaRPr>
          </a:p>
        </p:txBody>
      </p:sp>
      <p:sp>
        <p:nvSpPr>
          <p:cNvPr id="141" name="TextBox 20"/>
          <p:cNvSpPr/>
          <p:nvPr/>
        </p:nvSpPr>
        <p:spPr>
          <a:xfrm>
            <a:off x="7007429" y="6494932"/>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dirty="0">
                <a:solidFill>
                  <a:srgbClr val="000000"/>
                </a:solidFill>
                <a:latin typeface="Abhaya Libre Regular"/>
              </a:rPr>
              <a:t>05</a:t>
            </a:r>
            <a:endParaRPr lang="en-US" sz="4040" b="0" strike="noStrike" spc="-1" dirty="0">
              <a:solidFill>
                <a:srgbClr val="000000"/>
              </a:solidFill>
              <a:latin typeface="Arial"/>
            </a:endParaRPr>
          </a:p>
        </p:txBody>
      </p:sp>
      <p:pic>
        <p:nvPicPr>
          <p:cNvPr id="143" name="Picture 22"/>
          <p:cNvPicPr/>
          <p:nvPr/>
        </p:nvPicPr>
        <p:blipFill>
          <a:blip r:embed="rId9"/>
          <a:stretch/>
        </p:blipFill>
        <p:spPr>
          <a:xfrm>
            <a:off x="16418880" y="0"/>
            <a:ext cx="1868760" cy="1868760"/>
          </a:xfrm>
          <a:prstGeom prst="rect">
            <a:avLst/>
          </a:prstGeom>
          <a:ln w="0">
            <a:noFill/>
          </a:ln>
        </p:spPr>
      </p:pic>
      <p:pic>
        <p:nvPicPr>
          <p:cNvPr id="144" name="Picture 23"/>
          <p:cNvPicPr/>
          <p:nvPr/>
        </p:nvPicPr>
        <p:blipFill>
          <a:blip r:embed="rId10"/>
          <a:stretch/>
        </p:blipFill>
        <p:spPr>
          <a:xfrm>
            <a:off x="787176" y="9312049"/>
            <a:ext cx="3710520" cy="779040"/>
          </a:xfrm>
          <a:prstGeom prst="rect">
            <a:avLst/>
          </a:prstGeom>
          <a:ln w="0">
            <a:noFill/>
          </a:ln>
        </p:spPr>
      </p:pic>
      <p:sp>
        <p:nvSpPr>
          <p:cNvPr id="3" name="Pravokotnik 2">
            <a:extLst>
              <a:ext uri="{FF2B5EF4-FFF2-40B4-BE49-F238E27FC236}">
                <a16:creationId xmlns:a16="http://schemas.microsoft.com/office/drawing/2014/main" id="{BFCEE447-B6C2-41A3-B60D-621C7894FD60}"/>
              </a:ext>
            </a:extLst>
          </p:cNvPr>
          <p:cNvSpPr/>
          <p:nvPr/>
        </p:nvSpPr>
        <p:spPr>
          <a:xfrm>
            <a:off x="8161042" y="6567396"/>
            <a:ext cx="6119817" cy="590931"/>
          </a:xfrm>
          <a:prstGeom prst="rect">
            <a:avLst/>
          </a:prstGeom>
        </p:spPr>
        <p:txBody>
          <a:bodyPr wrap="none">
            <a:spAutoFit/>
          </a:bodyPr>
          <a:lstStyle/>
          <a:p>
            <a:r>
              <a:rPr lang="el-GR" sz="3240" dirty="0">
                <a:latin typeface="Abhaya Libre Regular"/>
              </a:rPr>
              <a:t>Βιβλίο Γνώσεων Διαχείρισης Έργου</a:t>
            </a:r>
            <a:endParaRPr lang="en-US" sz="3240" dirty="0">
              <a:latin typeface="Abhaya Libre Regul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410" spc="-1" dirty="0">
                <a:solidFill>
                  <a:srgbClr val="000000"/>
                </a:solidFill>
                <a:latin typeface="Abhaya Libre Regular"/>
              </a:rPr>
              <a:t>Κεφάλαιο</a:t>
            </a:r>
            <a:r>
              <a:rPr lang="sl-SI" sz="6410" spc="-1" dirty="0">
                <a:solidFill>
                  <a:srgbClr val="000000"/>
                </a:solidFill>
                <a:latin typeface="Abhaya Libre Regular"/>
              </a:rPr>
              <a:t> 1: </a:t>
            </a:r>
            <a:r>
              <a:rPr lang="el-GR" sz="6600" spc="-49" dirty="0">
                <a:solidFill>
                  <a:srgbClr val="000000"/>
                </a:solidFill>
                <a:latin typeface="Abhaya Libre Regular"/>
              </a:rPr>
              <a:t>Αναγνώριση καινοτόμων λύσεων ανάπτυξης</a:t>
            </a:r>
            <a:endParaRPr lang="en-US" sz="6600" spc="-1" dirty="0">
              <a:solidFill>
                <a:srgbClr val="000000"/>
              </a:solidFill>
            </a:endParaRPr>
          </a:p>
        </p:txBody>
      </p:sp>
      <p:sp>
        <p:nvSpPr>
          <p:cNvPr id="148" name="TextBox 5"/>
          <p:cNvSpPr/>
          <p:nvPr/>
        </p:nvSpPr>
        <p:spPr>
          <a:xfrm>
            <a:off x="1911600" y="4078080"/>
            <a:ext cx="15492480" cy="21800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l-GR" sz="3200" spc="-38" dirty="0">
                <a:solidFill>
                  <a:srgbClr val="000000"/>
                </a:solidFill>
                <a:latin typeface="Abhaya Libre Regular"/>
              </a:rPr>
              <a:t>Η αναγνώριση καινοτόμων λύσεων ανάπτυξης σε μια περιοχή απαιτεί μια συστηματική προσέγγιση που περιλαμβάνει:</a:t>
            </a:r>
            <a:endParaRPr lang="sl-SI" sz="3200" spc="-38"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3200" spc="-38" dirty="0">
                <a:solidFill>
                  <a:srgbClr val="000000"/>
                </a:solidFill>
                <a:latin typeface="Abhaya Libre Regular"/>
              </a:rPr>
              <a:t>έρευνα</a:t>
            </a:r>
            <a:r>
              <a:rPr lang="en-US" sz="3200" spc="-38" dirty="0">
                <a:solidFill>
                  <a:srgbClr val="000000"/>
                </a:solidFill>
                <a:latin typeface="Abhaya Libre Regular"/>
              </a:rPr>
              <a:t>, </a:t>
            </a:r>
            <a:endParaRPr lang="sl-SI" sz="3200" spc="-38"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3200" spc="-38" dirty="0">
                <a:solidFill>
                  <a:srgbClr val="000000"/>
                </a:solidFill>
                <a:latin typeface="Abhaya Libre Regular"/>
              </a:rPr>
              <a:t>ανάλυση</a:t>
            </a:r>
            <a:r>
              <a:rPr lang="en-US" sz="3200" spc="-38" dirty="0">
                <a:solidFill>
                  <a:srgbClr val="000000"/>
                </a:solidFill>
                <a:latin typeface="Abhaya Libre Regular"/>
              </a:rPr>
              <a:t>, </a:t>
            </a:r>
            <a:endParaRPr lang="sl-SI" sz="3200" spc="-38" dirty="0">
              <a:solidFill>
                <a:srgbClr val="000000"/>
              </a:solidFill>
              <a:latin typeface="Abhaya Libre Regular"/>
            </a:endParaRPr>
          </a:p>
          <a:p>
            <a:pPr marL="342900" indent="-342900" algn="just">
              <a:lnSpc>
                <a:spcPts val="3359"/>
              </a:lnSpc>
              <a:buFont typeface="Arial" panose="020B0604020202020204" pitchFamily="34" charset="0"/>
              <a:buChar char="•"/>
            </a:pPr>
            <a:r>
              <a:rPr lang="el-GR" sz="3200" spc="-38" dirty="0">
                <a:solidFill>
                  <a:srgbClr val="000000"/>
                </a:solidFill>
                <a:latin typeface="Abhaya Libre Regular"/>
              </a:rPr>
              <a:t>και συνεργασία με τους τοπικούς εμπλεκόμενους φορείς</a:t>
            </a:r>
            <a:r>
              <a:rPr lang="en-US" sz="3200" spc="-38" dirty="0">
                <a:solidFill>
                  <a:srgbClr val="000000"/>
                </a:solidFill>
                <a:latin typeface="Abhaya Libre Regular"/>
              </a:rPr>
              <a:t>. </a:t>
            </a:r>
            <a:endParaRPr lang="en-US" sz="3200" b="0" strike="noStrike" spc="-1" dirty="0">
              <a:solidFill>
                <a:srgbClr val="000000"/>
              </a:solidFill>
              <a:latin typeface="Aria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5716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el-GR" sz="3900" spc="-1" dirty="0">
                <a:solidFill>
                  <a:srgbClr val="000000"/>
                </a:solidFill>
                <a:latin typeface="Abhaya Libre Regular"/>
              </a:rPr>
              <a:t>Ορισμός</a:t>
            </a:r>
            <a:r>
              <a:rPr lang="sl-SI" sz="3900" spc="-1" dirty="0">
                <a:solidFill>
                  <a:srgbClr val="000000"/>
                </a:solidFill>
                <a:latin typeface="Abhaya Libre Regular"/>
              </a:rPr>
              <a:t>:</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410" spc="-1" dirty="0">
                <a:solidFill>
                  <a:srgbClr val="000000"/>
                </a:solidFill>
                <a:latin typeface="Abhaya Libre Regular"/>
              </a:rPr>
              <a:t>Κεφάλαιο</a:t>
            </a:r>
            <a:r>
              <a:rPr lang="sl-SI" sz="6410" spc="-1" dirty="0">
                <a:solidFill>
                  <a:srgbClr val="000000"/>
                </a:solidFill>
                <a:latin typeface="Abhaya Libre Regular"/>
              </a:rPr>
              <a:t> 1: </a:t>
            </a:r>
            <a:r>
              <a:rPr lang="el-GR" sz="6600" spc="-49" dirty="0">
                <a:solidFill>
                  <a:srgbClr val="000000"/>
                </a:solidFill>
                <a:latin typeface="Abhaya Libre Regular"/>
              </a:rPr>
              <a:t>Αναγνώριση καινοτόμων λύσεων ανάπτυξης</a:t>
            </a:r>
            <a:endParaRPr lang="en-US"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911600" y="4078080"/>
            <a:ext cx="15492480" cy="436016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l-GR" sz="3200" b="1" spc="-38" dirty="0">
                <a:solidFill>
                  <a:srgbClr val="000000"/>
                </a:solidFill>
                <a:latin typeface="Abhaya Libre Regular"/>
              </a:rPr>
              <a:t>Διενέργεια αξιολόγησης αναγκών</a:t>
            </a:r>
            <a:r>
              <a:rPr lang="en-US" sz="3200" spc="-38" dirty="0">
                <a:solidFill>
                  <a:srgbClr val="000000"/>
                </a:solidFill>
                <a:latin typeface="Abhaya Libre Regular"/>
              </a:rPr>
              <a:t>: </a:t>
            </a:r>
            <a:r>
              <a:rPr lang="el-GR" sz="3200" spc="-38" dirty="0">
                <a:solidFill>
                  <a:srgbClr val="000000"/>
                </a:solidFill>
                <a:latin typeface="Abhaya Libre Regular"/>
              </a:rPr>
              <a:t>Ξεκινήστε με τον εντοπισμό των κύριων προκλήσεων και ευκαιριών που αντιμετωπίζει η περιοχή. Αυτό μπορεί να περιλαμβάνει την ανάλυση δεδομένων για οικονομικούς, κοινωνικούς και περιβαλλοντικούς δείκτες, καθώς επίσης και την διενέργεια έρευνας ή τη διεξαγωγή δημοσκοπήσεων ή ομαδικών συνεντεύξεων με τους τοπικούς ενδιαφερόμενους φορείς.</a:t>
            </a:r>
            <a:endParaRPr lang="sl-SI" sz="3200" spc="-38" dirty="0">
              <a:solidFill>
                <a:srgbClr val="000000"/>
              </a:solidFill>
              <a:latin typeface="Abhaya Libre Regular"/>
            </a:endParaRPr>
          </a:p>
          <a:p>
            <a:pPr algn="just">
              <a:lnSpc>
                <a:spcPts val="3359"/>
              </a:lnSpc>
            </a:pPr>
            <a:endParaRPr lang="sl-SI" sz="3200" b="0" strike="noStrike" spc="-38" dirty="0">
              <a:solidFill>
                <a:srgbClr val="000000"/>
              </a:solidFill>
              <a:latin typeface="Abhaya Libre Regular"/>
            </a:endParaRPr>
          </a:p>
          <a:p>
            <a:pPr algn="just">
              <a:lnSpc>
                <a:spcPts val="3359"/>
              </a:lnSpc>
            </a:pPr>
            <a:r>
              <a:rPr lang="el-GR" sz="3200" b="1" spc="-1" dirty="0">
                <a:solidFill>
                  <a:srgbClr val="000000"/>
                </a:solidFill>
                <a:latin typeface="Abhaya Libre Regular"/>
              </a:rPr>
              <a:t>Έρευνα καλών πρακτικών</a:t>
            </a:r>
            <a:r>
              <a:rPr lang="en-US" sz="3200" spc="-1" dirty="0">
                <a:solidFill>
                  <a:srgbClr val="000000"/>
                </a:solidFill>
                <a:latin typeface="Abhaya Libre Regular"/>
              </a:rPr>
              <a:t>:</a:t>
            </a:r>
            <a:r>
              <a:rPr lang="el-GR" sz="3200" spc="-1" dirty="0">
                <a:solidFill>
                  <a:srgbClr val="000000"/>
                </a:solidFill>
                <a:latin typeface="Abhaya Libre Regular"/>
              </a:rPr>
              <a:t> Αναζητήστε παραδείγματα επιτυχημένων λύσεων ανάπτυξης σε παρόμοιες περιοχές ή βιομηχανίες. Αυτό μπορεί να περιλαμβάνει την ανασκόπηση περιπτώσεων μελέτης, ακαδημαϊκής βιβλιογραφίας ή τη συμβουλευτική με ειδικούς στον τομέα.</a:t>
            </a:r>
            <a:endParaRPr lang="sl-SI" sz="3200" b="0" strike="noStrike" spc="-1" dirty="0">
              <a:solidFill>
                <a:srgbClr val="000000"/>
              </a:solidFill>
              <a:latin typeface="Abhaya Libre Regular"/>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el-GR" sz="4000" spc="-38" dirty="0">
                <a:solidFill>
                  <a:srgbClr val="000000"/>
                </a:solidFill>
                <a:latin typeface="Abhaya Libre Regular"/>
              </a:rPr>
              <a:t>Βήματα </a:t>
            </a:r>
            <a:r>
              <a:rPr lang="sl-SI" sz="4000" spc="-38" dirty="0">
                <a:solidFill>
                  <a:srgbClr val="000000"/>
                </a:solidFill>
                <a:latin typeface="Abhaya Libre Regular"/>
              </a:rPr>
              <a:t>(1-2/6):</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15406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410" spc="-1" dirty="0">
                <a:solidFill>
                  <a:srgbClr val="000000"/>
                </a:solidFill>
                <a:latin typeface="Abhaya Libre Regular"/>
              </a:rPr>
              <a:t>Κεφάλαιο</a:t>
            </a:r>
            <a:r>
              <a:rPr lang="sl-SI" sz="6410" spc="-1" dirty="0">
                <a:solidFill>
                  <a:srgbClr val="000000"/>
                </a:solidFill>
                <a:latin typeface="Abhaya Libre Regular"/>
              </a:rPr>
              <a:t> 1: </a:t>
            </a:r>
            <a:r>
              <a:rPr lang="el-GR" sz="6600" spc="-49" dirty="0">
                <a:solidFill>
                  <a:srgbClr val="000000"/>
                </a:solidFill>
                <a:latin typeface="Abhaya Libre Regular"/>
              </a:rPr>
              <a:t>Αναγνώριση καινοτόμων λύσεων ανάπτυξης</a:t>
            </a:r>
            <a:endParaRPr lang="en-US"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911600" y="4078080"/>
            <a:ext cx="15492480" cy="436016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l-GR" sz="3200" b="1" spc="-1" dirty="0">
                <a:solidFill>
                  <a:srgbClr val="000000"/>
                </a:solidFill>
              </a:rPr>
              <a:t>Συμμετοχή τοπικών ενδιαφερόμενων</a:t>
            </a:r>
            <a:r>
              <a:rPr lang="en-US" sz="3200" spc="-1" dirty="0">
                <a:solidFill>
                  <a:srgbClr val="000000"/>
                </a:solidFill>
              </a:rPr>
              <a:t>: </a:t>
            </a:r>
            <a:r>
              <a:rPr lang="el-GR" sz="3200" spc="-1" dirty="0">
                <a:solidFill>
                  <a:srgbClr val="000000"/>
                </a:solidFill>
              </a:rPr>
              <a:t>Συνεργαστείτε στενά με τους τοπικούς κυβερνητικούς αξιωματούχους, τους ηγέτες της κοινότητας και άλλους φορείς για να κατανοήσετε καλύτερα τις ανάγκες και τις προτεραιότητές τους. Αυτό μπορεί να περιλαμβάνει τη διεξαγωγή δημόσιων συναντήσεων ή εργαστηρίων, την διενέργεια δημοσκοπήσεων ή συνεντεύξεων, ή την επικοινωνία με τα τοπικά μέσα ενημέρωσης.</a:t>
            </a:r>
          </a:p>
          <a:p>
            <a:pPr algn="just">
              <a:lnSpc>
                <a:spcPts val="3359"/>
              </a:lnSpc>
            </a:pPr>
            <a:endParaRPr lang="sl-SI" sz="3200" spc="-1" dirty="0">
              <a:solidFill>
                <a:srgbClr val="000000"/>
              </a:solidFill>
            </a:endParaRPr>
          </a:p>
          <a:p>
            <a:pPr algn="just">
              <a:lnSpc>
                <a:spcPts val="3359"/>
              </a:lnSpc>
            </a:pPr>
            <a:r>
              <a:rPr lang="el-GR" sz="3200" b="1" spc="-1" dirty="0">
                <a:solidFill>
                  <a:srgbClr val="000000"/>
                </a:solidFill>
              </a:rPr>
              <a:t>Προώθηση εταιρικών σχέσεων</a:t>
            </a:r>
            <a:r>
              <a:rPr lang="en-US" sz="3200" spc="-1" dirty="0">
                <a:solidFill>
                  <a:srgbClr val="000000"/>
                </a:solidFill>
              </a:rPr>
              <a:t>: </a:t>
            </a:r>
            <a:r>
              <a:rPr lang="el-GR" sz="3200" spc="-1" dirty="0">
                <a:solidFill>
                  <a:srgbClr val="000000"/>
                </a:solidFill>
              </a:rPr>
              <a:t>Εντοπίστε δυνητικούς εταίρους, συμπεριλαμβανομένων τοπικών επιχειρήσεων, μη κυβερνητικών οργανώσεων και ακαδημαϊκών ιδρυμάτων, που θα μπορούσαν να συμβάλουν στην ανάπτυξη και εφαρμογή καινοτόμων λύσεων.</a:t>
            </a:r>
            <a:endParaRPr lang="en-US" sz="3200" b="0" strike="noStrike" spc="-1" dirty="0">
              <a:solidFill>
                <a:srgbClr val="000000"/>
              </a:solidFill>
              <a:latin typeface="Aria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el-GR" sz="4000" spc="-38" dirty="0">
                <a:solidFill>
                  <a:srgbClr val="000000"/>
                </a:solidFill>
                <a:latin typeface="Abhaya Libre Regular"/>
              </a:rPr>
              <a:t>Βήματα </a:t>
            </a:r>
            <a:r>
              <a:rPr lang="sl-SI" sz="4000" spc="-38" dirty="0">
                <a:solidFill>
                  <a:srgbClr val="000000"/>
                </a:solidFill>
                <a:latin typeface="Abhaya Libre Regular"/>
              </a:rPr>
              <a:t>(3-4/6):</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64844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l-GR" sz="6000" spc="-1" dirty="0">
                <a:solidFill>
                  <a:srgbClr val="000000"/>
                </a:solidFill>
                <a:latin typeface="Abhaya Libre Regular"/>
              </a:rPr>
              <a:t>Κεφάλαιο</a:t>
            </a:r>
            <a:r>
              <a:rPr lang="sl-SI" sz="6000" spc="-1" dirty="0">
                <a:solidFill>
                  <a:srgbClr val="000000"/>
                </a:solidFill>
                <a:latin typeface="Abhaya Libre Regular"/>
              </a:rPr>
              <a:t> 1: </a:t>
            </a:r>
            <a:r>
              <a:rPr lang="el-GR" sz="6000" spc="-49" dirty="0">
                <a:solidFill>
                  <a:srgbClr val="000000"/>
                </a:solidFill>
                <a:latin typeface="Abhaya Libre Regular"/>
              </a:rPr>
              <a:t>Αναγνώριση καινοτόμων λύσεων ανάπτυξης</a:t>
            </a:r>
            <a:endParaRPr lang="en-US" sz="6000" spc="-1" dirty="0">
              <a:solidFill>
                <a:srgbClr val="000000"/>
              </a:solidFill>
            </a:endParaRPr>
          </a:p>
        </p:txBody>
      </p:sp>
      <p:sp>
        <p:nvSpPr>
          <p:cNvPr id="148" name="TextBox 5"/>
          <p:cNvSpPr/>
          <p:nvPr/>
        </p:nvSpPr>
        <p:spPr>
          <a:xfrm>
            <a:off x="1911600" y="3691997"/>
            <a:ext cx="15492480" cy="523220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l-GR" sz="3200" b="1" spc="-1" dirty="0">
                <a:solidFill>
                  <a:srgbClr val="000000"/>
                </a:solidFill>
              </a:rPr>
              <a:t>Πιλοτική εφαρμογή και δοκιμή λύσεων</a:t>
            </a:r>
            <a:r>
              <a:rPr lang="en-US" sz="3200" spc="-1" dirty="0">
                <a:solidFill>
                  <a:srgbClr val="000000"/>
                </a:solidFill>
              </a:rPr>
              <a:t>: </a:t>
            </a:r>
            <a:r>
              <a:rPr lang="el-GR" sz="3200" spc="-1" dirty="0">
                <a:solidFill>
                  <a:srgbClr val="000000"/>
                </a:solidFill>
              </a:rPr>
              <a:t>Αφού εντοπίσετε δυνητικές λύσεις, πραγματοποιήστε πιλοτική εφαρμογή και δοκιμή τους σε μια μικρή κλίμακα για να αξιολογήσετε την αποτελεσματικότητά τους και την εφικτότητά τους. Αυτό μπορεί να περιλαμβάνει τη συνεργασία με μια μικρή ομάδα ενδιαφερόμενων φορέων ή την εκκίνηση ενός πιλοτικού έργου σε μια συγκεκριμένη γειτονιά ή βιομηχανία.</a:t>
            </a:r>
          </a:p>
          <a:p>
            <a:pPr algn="just">
              <a:lnSpc>
                <a:spcPts val="3359"/>
              </a:lnSpc>
            </a:pPr>
            <a:endParaRPr lang="en-US" sz="3200" spc="-1" dirty="0">
              <a:solidFill>
                <a:srgbClr val="000000"/>
              </a:solidFill>
            </a:endParaRPr>
          </a:p>
          <a:p>
            <a:pPr algn="just">
              <a:lnSpc>
                <a:spcPts val="3359"/>
              </a:lnSpc>
            </a:pPr>
            <a:r>
              <a:rPr lang="el-GR" sz="3200" b="1" spc="-1" dirty="0">
                <a:solidFill>
                  <a:srgbClr val="000000"/>
                </a:solidFill>
              </a:rPr>
              <a:t>Ανάπτυξη επιτυχημένων λυσεων σε μεγαλύτερη κλίμακα</a:t>
            </a:r>
            <a:r>
              <a:rPr lang="en-US" sz="3200" spc="-1" dirty="0">
                <a:solidFill>
                  <a:srgbClr val="000000"/>
                </a:solidFill>
              </a:rPr>
              <a:t>:</a:t>
            </a:r>
            <a:r>
              <a:rPr lang="el-GR" sz="3200" spc="-1" dirty="0">
                <a:solidFill>
                  <a:srgbClr val="000000"/>
                </a:solidFill>
              </a:rPr>
              <a:t> Εάν η πιλοτική εφαρμογή είναι επιτυχημένη, εργαστείτε για την επεκτεινόμενη εφαρμογή της λύσης σε μεγαλύτερη κλίμακα και μετρήστε τον αντίκτυπό της στην περιοχή. Βεβαιωθείτε ότι συνεχίζετε να συμμετέχετε με τους τοπικούς ενδιαφερόμενους φορείς καθ' όλη τη διαδικασία, προκειμένου να διασφαλίσετε ότι η λύση παραμένει σχετική και αποτελεσματική.</a:t>
            </a:r>
            <a:endParaRPr lang="sl-SI"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2870719"/>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el-GR" sz="4000" spc="-38" dirty="0">
                <a:solidFill>
                  <a:srgbClr val="000000"/>
                </a:solidFill>
                <a:latin typeface="Abhaya Libre Regular"/>
              </a:rPr>
              <a:t>Βήματα </a:t>
            </a:r>
            <a:r>
              <a:rPr lang="sl-SI" sz="4000" spc="-38" dirty="0">
                <a:solidFill>
                  <a:srgbClr val="000000"/>
                </a:solidFill>
                <a:latin typeface="Abhaya Libre Regular"/>
              </a:rPr>
              <a:t>(5-6/6):</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349521829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135B1474A2FA49992CFCBA79F8C622" ma:contentTypeVersion="13" ma:contentTypeDescription="Create a new document." ma:contentTypeScope="" ma:versionID="7a0d4eeefdecdd71c98eafb5fe5abcf5">
  <xsd:schema xmlns:xsd="http://www.w3.org/2001/XMLSchema" xmlns:xs="http://www.w3.org/2001/XMLSchema" xmlns:p="http://schemas.microsoft.com/office/2006/metadata/properties" xmlns:ns2="cf2f3c26-8763-4d58-9c65-eb246e7ebd06" xmlns:ns3="2beda75c-0cbf-4ac8-a772-312b4f4b6ced" targetNamespace="http://schemas.microsoft.com/office/2006/metadata/properties" ma:root="true" ma:fieldsID="63a448630e85160cb81a2fb5a85b060c" ns2:_="" ns3:_="">
    <xsd:import namespace="cf2f3c26-8763-4d58-9c65-eb246e7ebd06"/>
    <xsd:import namespace="2beda75c-0cbf-4ac8-a772-312b4f4b6c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f3c26-8763-4d58-9c65-eb246e7ebd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dce832-9eca-491a-8648-65f1e522558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eda75c-0cbf-4ac8-a772-312b4f4b6c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ff9dc27-93af-4b1f-a98b-9038ff3b61b0}" ma:internalName="TaxCatchAll" ma:showField="CatchAllData" ma:web="2beda75c-0cbf-4ac8-a772-312b4f4b6c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DEDA2A-1C8C-4046-96F5-0582E6B743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f3c26-8763-4d58-9c65-eb246e7ebd06"/>
    <ds:schemaRef ds:uri="2beda75c-0cbf-4ac8-a772-312b4f4b6c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CF3DD1-4D08-4C1E-B4C7-D049E10B95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2827</TotalTime>
  <Words>3236</Words>
  <Application>Microsoft Office PowerPoint</Application>
  <PresentationFormat>Custom</PresentationFormat>
  <Paragraphs>263</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Abhaya Libre Regular</vt:lpstr>
      <vt:lpstr>Abhaya Libre Regular Bold</vt:lpstr>
      <vt:lpstr>Abhaya Libre Regular Bold Italics</vt: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dc:title>
  <dc:subject/>
  <dc:creator>Ana Paraschiv</dc:creator>
  <dc:description/>
  <cp:lastModifiedBy>Ioanna Matouli (Atlantis Engineering)</cp:lastModifiedBy>
  <cp:revision>88</cp:revision>
  <dcterms:created xsi:type="dcterms:W3CDTF">2006-08-16T00:00:00Z</dcterms:created>
  <dcterms:modified xsi:type="dcterms:W3CDTF">2023-06-07T07:03:33Z</dcterms:modified>
  <dc:identifier>DAFSGCxx1iQ</dc:identifier>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2</vt:i4>
  </property>
  <property fmtid="{D5CDD505-2E9C-101B-9397-08002B2CF9AE}" pid="3" name="PresentationFormat">
    <vt:lpwstr>Custom</vt:lpwstr>
  </property>
  <property fmtid="{D5CDD505-2E9C-101B-9397-08002B2CF9AE}" pid="4" name="Slides">
    <vt:i4>26</vt:i4>
  </property>
</Properties>
</file>